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7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698EB-03DC-4F39-994E-8346977EC1B4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CB453-14ED-403C-8625-F3DB4E139F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120DE-C184-4E90-8BD5-98542601222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2CEDC-6E60-49F1-85B2-7991D7C4D37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ED3B3-DC74-4F5E-88AD-0DBD858AA2E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1DB31-E974-46AA-9072-C95838898C7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EBAA63-B11E-4F35-B361-1F242BB823D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ABFDD-9A69-423C-8BA5-2A038B0DDF7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27368-5E64-47A9-B4F3-49C8DD18F533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CCA53-7706-4AF8-8F3F-108B3DDBC8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0" y="4495800"/>
            <a:ext cx="2064009" cy="3657600"/>
            <a:chOff x="1593589" y="398948"/>
            <a:chExt cx="2902209" cy="5087452"/>
          </a:xfrm>
        </p:grpSpPr>
        <p:grpSp>
          <p:nvGrpSpPr>
            <p:cNvPr id="4" name="Group 33"/>
            <p:cNvGrpSpPr/>
            <p:nvPr/>
          </p:nvGrpSpPr>
          <p:grpSpPr>
            <a:xfrm>
              <a:off x="1593589" y="398948"/>
              <a:ext cx="2902209" cy="5087452"/>
              <a:chOff x="1593589" y="398948"/>
              <a:chExt cx="1375870" cy="4260181"/>
            </a:xfrm>
          </p:grpSpPr>
          <p:sp>
            <p:nvSpPr>
              <p:cNvPr id="22" name="Oval 28"/>
              <p:cNvSpPr/>
              <p:nvPr/>
            </p:nvSpPr>
            <p:spPr>
              <a:xfrm>
                <a:off x="1822900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9"/>
              <p:cNvSpPr/>
              <p:nvPr/>
            </p:nvSpPr>
            <p:spPr>
              <a:xfrm>
                <a:off x="2205087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30"/>
              <p:cNvSpPr/>
              <p:nvPr/>
            </p:nvSpPr>
            <p:spPr>
              <a:xfrm>
                <a:off x="1593589" y="2917767"/>
                <a:ext cx="191093" cy="4353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rapezoid 31"/>
              <p:cNvSpPr/>
              <p:nvPr/>
            </p:nvSpPr>
            <p:spPr>
              <a:xfrm rot="1480658">
                <a:off x="1679442" y="1918346"/>
                <a:ext cx="496842" cy="1306022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32"/>
              <p:cNvSpPr/>
              <p:nvPr/>
            </p:nvSpPr>
            <p:spPr>
              <a:xfrm rot="1447265">
                <a:off x="1731439" y="1834201"/>
                <a:ext cx="382187" cy="1190844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rapezoid 33"/>
              <p:cNvSpPr/>
              <p:nvPr/>
            </p:nvSpPr>
            <p:spPr>
              <a:xfrm>
                <a:off x="1746463" y="1992669"/>
                <a:ext cx="993684" cy="2448792"/>
              </a:xfrm>
              <a:prstGeom prst="trapezoid">
                <a:avLst>
                  <a:gd name="adj" fmla="val 30469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rapezoid 34"/>
              <p:cNvSpPr/>
              <p:nvPr/>
            </p:nvSpPr>
            <p:spPr>
              <a:xfrm>
                <a:off x="1784681" y="1829416"/>
                <a:ext cx="917247" cy="1686946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rapezoid 35"/>
              <p:cNvSpPr/>
              <p:nvPr/>
            </p:nvSpPr>
            <p:spPr>
              <a:xfrm rot="402310">
                <a:off x="1789363" y="1834689"/>
                <a:ext cx="382187" cy="2467938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Cloud 36"/>
              <p:cNvSpPr/>
              <p:nvPr/>
            </p:nvSpPr>
            <p:spPr>
              <a:xfrm>
                <a:off x="1861120" y="686646"/>
                <a:ext cx="305750" cy="1088351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Cloud 37"/>
              <p:cNvSpPr/>
              <p:nvPr/>
            </p:nvSpPr>
            <p:spPr>
              <a:xfrm rot="21175570">
                <a:off x="2366917" y="712535"/>
                <a:ext cx="343968" cy="1121128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8"/>
              <p:cNvSpPr/>
              <p:nvPr/>
            </p:nvSpPr>
            <p:spPr>
              <a:xfrm>
                <a:off x="1975776" y="632228"/>
                <a:ext cx="611498" cy="13060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23"/>
              <p:cNvGrpSpPr/>
              <p:nvPr/>
            </p:nvGrpSpPr>
            <p:grpSpPr>
              <a:xfrm>
                <a:off x="2383609" y="1732280"/>
                <a:ext cx="585850" cy="1566411"/>
                <a:chOff x="4699336" y="2759583"/>
                <a:chExt cx="1168064" cy="2193417"/>
              </a:xfrm>
            </p:grpSpPr>
            <p:sp>
              <p:nvSpPr>
                <p:cNvPr id="38" name="Oval 44"/>
                <p:cNvSpPr/>
                <p:nvPr/>
              </p:nvSpPr>
              <p:spPr>
                <a:xfrm>
                  <a:off x="5486400" y="4267200"/>
                  <a:ext cx="381000" cy="685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rapezoid 45"/>
                <p:cNvSpPr/>
                <p:nvPr/>
              </p:nvSpPr>
              <p:spPr>
                <a:xfrm rot="19830111">
                  <a:off x="4816550" y="2903312"/>
                  <a:ext cx="822282" cy="1828800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rapezoid 46"/>
                <p:cNvSpPr/>
                <p:nvPr/>
              </p:nvSpPr>
              <p:spPr>
                <a:xfrm rot="19749421">
                  <a:off x="4699336" y="2759583"/>
                  <a:ext cx="877678" cy="1778750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DAC15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Cloud 37"/>
              <p:cNvSpPr/>
              <p:nvPr/>
            </p:nvSpPr>
            <p:spPr>
              <a:xfrm rot="21175570">
                <a:off x="1869729" y="398948"/>
                <a:ext cx="717262" cy="709044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9"/>
              <p:cNvSpPr/>
              <p:nvPr/>
            </p:nvSpPr>
            <p:spPr>
              <a:xfrm rot="21185207">
                <a:off x="2319744" y="1992669"/>
                <a:ext cx="382187" cy="2356886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Cloud 42"/>
              <p:cNvSpPr/>
              <p:nvPr/>
            </p:nvSpPr>
            <p:spPr>
              <a:xfrm rot="21175570">
                <a:off x="1987638" y="1336311"/>
                <a:ext cx="575054" cy="913867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43"/>
              <p:cNvSpPr/>
              <p:nvPr/>
            </p:nvSpPr>
            <p:spPr>
              <a:xfrm rot="5225831">
                <a:off x="2129603" y="1523801"/>
                <a:ext cx="283857" cy="33041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3"/>
            <p:cNvGrpSpPr/>
            <p:nvPr/>
          </p:nvGrpSpPr>
          <p:grpSpPr>
            <a:xfrm rot="5003920">
              <a:off x="2288001" y="3506278"/>
              <a:ext cx="2489460" cy="381000"/>
              <a:chOff x="1600200" y="6781800"/>
              <a:chExt cx="2754086" cy="1143000"/>
            </a:xfrm>
          </p:grpSpPr>
          <p:sp>
            <p:nvSpPr>
              <p:cNvPr id="15" name="Chevron 14"/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Chevron 15"/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Chevron 16"/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Chevron 17"/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hevron 18"/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Chevron 19"/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Chevron 20"/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44"/>
            <p:cNvGrpSpPr/>
            <p:nvPr/>
          </p:nvGrpSpPr>
          <p:grpSpPr>
            <a:xfrm rot="16596080" flipH="1">
              <a:off x="1145001" y="3506278"/>
              <a:ext cx="2489460" cy="381000"/>
              <a:chOff x="1600200" y="6781800"/>
              <a:chExt cx="2754086" cy="1143000"/>
            </a:xfrm>
          </p:grpSpPr>
          <p:sp>
            <p:nvSpPr>
              <p:cNvPr id="8" name="Chevron 7"/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Chevron 8"/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Chevron 9"/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Chevron 10"/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Chevron 11"/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2667000" y="3962400"/>
              <a:ext cx="609600" cy="228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62000" y="762000"/>
            <a:ext cx="5410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mplitude BRK" pitchFamily="2" charset="0"/>
              </a:rPr>
              <a:t>Understanding Isaiah </a:t>
            </a:r>
          </a:p>
          <a:p>
            <a:pPr algn="ctr"/>
            <a:r>
              <a:rPr lang="en-US" sz="4400" dirty="0" smtClean="0">
                <a:latin typeface="Amplitude BRK" pitchFamily="2" charset="0"/>
              </a:rPr>
              <a:t>Handouts</a:t>
            </a:r>
          </a:p>
          <a:p>
            <a:pPr algn="ctr"/>
            <a:endParaRPr lang="en-US" sz="4400" dirty="0" smtClean="0">
              <a:latin typeface="Amplitude BRK" pitchFamily="2" charset="0"/>
            </a:endParaRPr>
          </a:p>
          <a:p>
            <a:pPr algn="ctr"/>
            <a:r>
              <a:rPr lang="en-US" sz="3600" dirty="0" smtClean="0">
                <a:latin typeface="Amplitude BRK" pitchFamily="2" charset="0"/>
              </a:rPr>
              <a:t>2 Nephi 11-25</a:t>
            </a:r>
          </a:p>
          <a:p>
            <a:pPr algn="ctr"/>
            <a:endParaRPr lang="en-US" sz="4400" dirty="0" smtClean="0">
              <a:latin typeface="Amplitude BRK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64646"/>
            <a:ext cx="6858000" cy="843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Isaiah teaches us: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That the greatest blessings will go to the meek, the lowly, the oppressed, afflicted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the needy because they will be those with virtue.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only thing we should put our faith in is God.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Savior is Jesus who walked the earth and who wrought the atonement. He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saw him in vision and prophesied details of his life. (Isa 53)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must be clean in order to be justified. (Isa 1:16, 33:15)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Events of the last days: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Establishment of Zion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Gathering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Return of the 10 Tribes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building of New Jerusalem in America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Rebuilding of Old Jerusalem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Second Coming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New Heaven and Earth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Millennium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-381000" y="0"/>
            <a:ext cx="8077200" cy="746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959" tIns="761760" rIns="1307688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Important warnings in Isaiah for us today: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tend to not "see" our own weakness because we choose to deny them. We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deliberately cut the wires. and then complain that we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no message from Him.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true danger of idol worship is that a dumb image would offer no opposition to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any course the worshipper chose to take. That is the beauty of idols: They are as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impersonal and unmoral as money in the bank is for us.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worst of vices are without exception those of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successful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people. The wicked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the last days are not the lazy, sloppy dressed, long haired, nonconformists, those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who are irreverent to customs. The wickedest people are the proud, independent,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industrious, enterprising, prosperous people who attend strictly to their weekly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religious duties with the proper observance of dress standards. They are sustained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all their doings by a perfectly beautiful self-image and yet all the while their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thoughts and focus are not on God but anything else.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That God hates the competitive and predatory society of the last days. (Isa 56:11)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last days will be filled with people, dressed in costly fashions, who are out to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impress and impose themselves on others. Everyone is after a career and aspiring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climb the corporate ladder. They are all out for themselves. Everything will get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out of control. (Isa 3 :2-8)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one will be able to trust anyone else in our freely competitive society. It is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profitable to break the rules only as long as there are enough gullible people who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are willing to keep them. If you don't play the game, you can expect to become a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victim. (Isa 59:4,8,13,15)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Those of the last days will begin to call evil good and good evil. They will use the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law to punish the righteous while the wicked go free. (Isa 5:20,21,23, 10:1)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Those of the last days will put their faith in wealth and military power as their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security.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943100" y="1746519"/>
            <a:ext cx="462915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/>
              <a:t>Horizontal	Temporal</a:t>
            </a:r>
          </a:p>
          <a:p>
            <a:endParaRPr lang="en-US" sz="2000" b="1"/>
          </a:p>
          <a:p>
            <a:r>
              <a:rPr lang="en-US" sz="2000" b="1"/>
              <a:t>Vertical		Spiritual</a:t>
            </a:r>
          </a:p>
          <a:p>
            <a:endParaRPr lang="en-US" sz="2000" b="1"/>
          </a:p>
          <a:p>
            <a:endParaRPr lang="en-US" sz="2000" b="1"/>
          </a:p>
          <a:p>
            <a:r>
              <a:rPr lang="en-US" sz="2000" b="1"/>
              <a:t>Square		Exactness, precision, integrity</a:t>
            </a:r>
          </a:p>
          <a:p>
            <a:endParaRPr lang="en-US" sz="2000" b="1"/>
          </a:p>
          <a:p>
            <a:r>
              <a:rPr lang="en-US" sz="2000" b="1"/>
              <a:t>Circle		Eternity</a:t>
            </a:r>
          </a:p>
          <a:p>
            <a:endParaRPr lang="en-US" sz="2000" b="1"/>
          </a:p>
          <a:p>
            <a:endParaRPr lang="en-US" sz="2000" b="1"/>
          </a:p>
          <a:p>
            <a:r>
              <a:rPr lang="en-US" sz="2000" b="1"/>
              <a:t>Triangle		Man looking heavenward</a:t>
            </a:r>
          </a:p>
          <a:p>
            <a:endParaRPr lang="en-US" sz="2000" b="1"/>
          </a:p>
          <a:p>
            <a:endParaRPr lang="en-US" sz="2000" b="1"/>
          </a:p>
          <a:p>
            <a:r>
              <a:rPr lang="en-US" sz="2000" b="1"/>
              <a:t>Triangle		God looking earthward</a:t>
            </a:r>
          </a:p>
          <a:p>
            <a:endParaRPr lang="en-US" sz="2000" b="1"/>
          </a:p>
          <a:p>
            <a:endParaRPr lang="en-US" sz="2000" b="1"/>
          </a:p>
          <a:p>
            <a:r>
              <a:rPr lang="en-US" sz="2000" b="1"/>
              <a:t>Star of David	Man’s covenant relationship w/ Deity</a:t>
            </a:r>
            <a:endParaRPr lang="en-US" sz="2000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971550" y="304800"/>
            <a:ext cx="49720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Symbolism in Lines and Shapes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3429000"/>
            <a:ext cx="457200" cy="50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028700" y="4267200"/>
            <a:ext cx="457200" cy="711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1028700" y="5384800"/>
            <a:ext cx="457200" cy="711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 flipV="1">
            <a:off x="1028700" y="6400800"/>
            <a:ext cx="457200" cy="711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6-Point Star 14"/>
          <p:cNvSpPr/>
          <p:nvPr/>
        </p:nvSpPr>
        <p:spPr>
          <a:xfrm>
            <a:off x="838200" y="7315200"/>
            <a:ext cx="895350" cy="11176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Minus 15"/>
          <p:cNvSpPr/>
          <p:nvPr/>
        </p:nvSpPr>
        <p:spPr>
          <a:xfrm>
            <a:off x="742950" y="1219200"/>
            <a:ext cx="857250" cy="60960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Minus 17"/>
          <p:cNvSpPr/>
          <p:nvPr/>
        </p:nvSpPr>
        <p:spPr>
          <a:xfrm rot="16200000">
            <a:off x="561975" y="2035175"/>
            <a:ext cx="1219200" cy="400050"/>
          </a:xfrm>
          <a:prstGeom prst="mathMinus">
            <a:avLst>
              <a:gd name="adj1" fmla="val 179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171700" y="1422400"/>
            <a:ext cx="42291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Red/scarlet</a:t>
            </a:r>
            <a:r>
              <a:rPr lang="en-US" dirty="0"/>
              <a:t>	Blood, atonement, sacrifice</a:t>
            </a:r>
          </a:p>
          <a:p>
            <a:endParaRPr lang="en-US" dirty="0"/>
          </a:p>
          <a:p>
            <a:r>
              <a:rPr lang="en-US" b="1" dirty="0"/>
              <a:t>White	</a:t>
            </a:r>
            <a:r>
              <a:rPr lang="en-US" dirty="0"/>
              <a:t>	Victory, purity or cleanliness</a:t>
            </a:r>
          </a:p>
          <a:p>
            <a:endParaRPr lang="en-US" dirty="0"/>
          </a:p>
          <a:p>
            <a:r>
              <a:rPr lang="en-US" b="1" dirty="0"/>
              <a:t>Green</a:t>
            </a:r>
            <a:r>
              <a:rPr lang="en-US" dirty="0"/>
              <a:t>		Living things, life, Eternal Life</a:t>
            </a:r>
          </a:p>
          <a:p>
            <a:endParaRPr lang="en-US" dirty="0"/>
          </a:p>
          <a:p>
            <a:r>
              <a:rPr lang="en-US" b="1" dirty="0"/>
              <a:t>Yellow	</a:t>
            </a:r>
            <a:r>
              <a:rPr lang="en-US" dirty="0"/>
              <a:t>	Refiner’s fire, trials (Gold)</a:t>
            </a:r>
          </a:p>
          <a:p>
            <a:endParaRPr lang="en-US" dirty="0"/>
          </a:p>
          <a:p>
            <a:r>
              <a:rPr lang="en-US" b="1" dirty="0"/>
              <a:t>Orange		</a:t>
            </a:r>
            <a:r>
              <a:rPr lang="en-US" dirty="0"/>
              <a:t>Judgment (bronze or brass)</a:t>
            </a:r>
          </a:p>
          <a:p>
            <a:endParaRPr lang="en-US" dirty="0"/>
          </a:p>
          <a:p>
            <a:r>
              <a:rPr lang="en-US" b="1" dirty="0"/>
              <a:t>Pale green</a:t>
            </a:r>
            <a:r>
              <a:rPr lang="en-US" dirty="0"/>
              <a:t>	Impending death, famine</a:t>
            </a:r>
          </a:p>
          <a:p>
            <a:endParaRPr lang="en-US" dirty="0"/>
          </a:p>
          <a:p>
            <a:r>
              <a:rPr lang="en-US" b="1" dirty="0"/>
              <a:t>Blue	</a:t>
            </a:r>
            <a:r>
              <a:rPr lang="en-US" dirty="0"/>
              <a:t>	Heaven, Priesthood, God, Godliness</a:t>
            </a:r>
          </a:p>
          <a:p>
            <a:endParaRPr lang="en-US" dirty="0"/>
          </a:p>
          <a:p>
            <a:r>
              <a:rPr lang="en-US" b="1" dirty="0"/>
              <a:t>Purple	</a:t>
            </a:r>
            <a:r>
              <a:rPr lang="en-US" dirty="0"/>
              <a:t>	Royalty</a:t>
            </a:r>
          </a:p>
          <a:p>
            <a:endParaRPr lang="en-US" dirty="0"/>
          </a:p>
          <a:p>
            <a:r>
              <a:rPr lang="en-US" b="1" dirty="0"/>
              <a:t>Black</a:t>
            </a:r>
            <a:r>
              <a:rPr lang="en-US" dirty="0"/>
              <a:t>		Death, sin</a:t>
            </a:r>
          </a:p>
          <a:p>
            <a:endParaRPr lang="en-US" dirty="0"/>
          </a:p>
          <a:p>
            <a:r>
              <a:rPr lang="en-US" b="1" dirty="0"/>
              <a:t>Magenta</a:t>
            </a:r>
            <a:r>
              <a:rPr lang="en-US" dirty="0"/>
              <a:t>		Sanctification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000250" y="4064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Colors</a:t>
            </a:r>
          </a:p>
        </p:txBody>
      </p:sp>
      <p:pic>
        <p:nvPicPr>
          <p:cNvPr id="11268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133600"/>
            <a:ext cx="7429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422400"/>
            <a:ext cx="72271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2844800"/>
            <a:ext cx="72271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5689600"/>
            <a:ext cx="72271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6502400"/>
            <a:ext cx="72271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2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0" y="4368800"/>
            <a:ext cx="72271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2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3000" y="3657600"/>
            <a:ext cx="72271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2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3000" y="7213600"/>
            <a:ext cx="72271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2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43000" y="8026400"/>
            <a:ext cx="72271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2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43000" y="4978400"/>
            <a:ext cx="72271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200150" y="609601"/>
            <a:ext cx="4114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Numbers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42900" y="2133601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57200" y="1828801"/>
            <a:ext cx="6000750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 dirty="0"/>
              <a:t>1</a:t>
            </a:r>
            <a:r>
              <a:rPr lang="en-US" b="1" dirty="0"/>
              <a:t>		God, ultimate unity</a:t>
            </a:r>
          </a:p>
          <a:p>
            <a:pPr marL="342900" indent="-342900"/>
            <a:r>
              <a:rPr lang="en-US" sz="2400" b="1" dirty="0"/>
              <a:t>2</a:t>
            </a:r>
            <a:r>
              <a:rPr lang="en-US" b="1" dirty="0"/>
              <a:t>		Opposites (good/evil, pleasure/pain, works/grace) </a:t>
            </a:r>
            <a:r>
              <a:rPr lang="en-US" b="1" dirty="0" smtClean="0"/>
              <a:t>	&amp; </a:t>
            </a:r>
            <a:r>
              <a:rPr lang="en-US" b="1" dirty="0"/>
              <a:t>law of witnesses</a:t>
            </a:r>
          </a:p>
          <a:p>
            <a:pPr marL="342900" indent="-342900"/>
            <a:r>
              <a:rPr lang="en-US" sz="2400" b="1" dirty="0"/>
              <a:t>3</a:t>
            </a:r>
            <a:r>
              <a:rPr lang="en-US" b="1" dirty="0"/>
              <a:t>		Godhead, Covenant, Covenant Fathers</a:t>
            </a:r>
          </a:p>
          <a:p>
            <a:pPr marL="342900" indent="-342900"/>
            <a:r>
              <a:rPr lang="en-US" sz="2400" b="1" dirty="0"/>
              <a:t>4</a:t>
            </a:r>
            <a:r>
              <a:rPr lang="en-US" b="1" dirty="0"/>
              <a:t>		Earth, mortality</a:t>
            </a:r>
          </a:p>
          <a:p>
            <a:pPr marL="342900" indent="-342900"/>
            <a:r>
              <a:rPr lang="en-US" sz="2400" b="1" dirty="0"/>
              <a:t>5</a:t>
            </a:r>
            <a:r>
              <a:rPr lang="en-US" b="1" dirty="0"/>
              <a:t>		God’s Grace through His covenantal seal and </a:t>
            </a:r>
            <a:r>
              <a:rPr lang="en-US" b="1" dirty="0" smtClean="0"/>
              <a:t>	embrace</a:t>
            </a:r>
            <a:endParaRPr lang="en-US" b="1" dirty="0"/>
          </a:p>
          <a:p>
            <a:pPr marL="342900" indent="-342900"/>
            <a:r>
              <a:rPr lang="en-US" sz="2400" b="1" dirty="0"/>
              <a:t>6		</a:t>
            </a:r>
            <a:r>
              <a:rPr lang="en-US" b="1" dirty="0"/>
              <a:t>Imperfection, deception, counterfeit, imitation, </a:t>
            </a:r>
            <a:r>
              <a:rPr lang="en-US" b="1" dirty="0" smtClean="0"/>
              <a:t>	opposition </a:t>
            </a:r>
            <a:r>
              <a:rPr lang="en-US" b="1" dirty="0"/>
              <a:t>to God</a:t>
            </a:r>
          </a:p>
          <a:p>
            <a:pPr marL="342900" indent="-342900"/>
            <a:r>
              <a:rPr lang="en-US" sz="2400" b="1" dirty="0"/>
              <a:t>7</a:t>
            </a:r>
            <a:r>
              <a:rPr lang="en-US" b="1" dirty="0"/>
              <a:t>		Perfection, sacred, whole, fullness, perfection </a:t>
            </a:r>
            <a:r>
              <a:rPr lang="en-US" b="1" dirty="0" smtClean="0"/>
              <a:t>	through </a:t>
            </a:r>
            <a:r>
              <a:rPr lang="en-US" b="1" dirty="0"/>
              <a:t>covenant</a:t>
            </a:r>
          </a:p>
          <a:p>
            <a:pPr marL="342900" indent="-342900"/>
            <a:r>
              <a:rPr lang="en-US" sz="2400" b="1" dirty="0"/>
              <a:t>8 </a:t>
            </a:r>
            <a:r>
              <a:rPr lang="en-US" b="1" dirty="0"/>
              <a:t> 	 	Resurrection, rebirth, baptism</a:t>
            </a:r>
          </a:p>
          <a:p>
            <a:pPr marL="342900" indent="-342900"/>
            <a:r>
              <a:rPr lang="en-US" sz="2400" b="1" dirty="0"/>
              <a:t>10</a:t>
            </a:r>
            <a:r>
              <a:rPr lang="en-US" b="1" dirty="0"/>
              <a:t>		Unit or part of Gods whole law (tithing part of </a:t>
            </a:r>
            <a:r>
              <a:rPr lang="en-US" b="1" dirty="0" smtClean="0"/>
              <a:t>	consecration</a:t>
            </a:r>
            <a:r>
              <a:rPr lang="en-US" b="1" dirty="0"/>
              <a:t>)</a:t>
            </a:r>
          </a:p>
          <a:p>
            <a:pPr marL="342900" indent="-342900"/>
            <a:r>
              <a:rPr lang="en-US" sz="2400" b="1" dirty="0"/>
              <a:t>12	</a:t>
            </a:r>
            <a:r>
              <a:rPr lang="en-US" b="1" dirty="0"/>
              <a:t>	Priesthood</a:t>
            </a:r>
          </a:p>
          <a:p>
            <a:pPr marL="342900" indent="-342900"/>
            <a:r>
              <a:rPr lang="en-US" sz="2400" b="1" dirty="0"/>
              <a:t>13</a:t>
            </a:r>
            <a:r>
              <a:rPr lang="en-US" b="1" dirty="0"/>
              <a:t>		Rebellion, apostasy, corruption</a:t>
            </a:r>
          </a:p>
          <a:p>
            <a:pPr marL="342900" indent="-342900"/>
            <a:r>
              <a:rPr lang="en-US" sz="2400" b="1" dirty="0"/>
              <a:t>40</a:t>
            </a:r>
            <a:r>
              <a:rPr lang="en-US" b="1" dirty="0"/>
              <a:t>		Divine trial, testing, probation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6477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Head	</a:t>
            </a:r>
            <a:r>
              <a:rPr lang="en-US" dirty="0"/>
              <a:t>	Seat of thought and will, the ruling part of </a:t>
            </a:r>
            <a:r>
              <a:rPr lang="en-US" dirty="0" smtClean="0"/>
              <a:t>		us</a:t>
            </a:r>
            <a:endParaRPr lang="en-US" dirty="0"/>
          </a:p>
          <a:p>
            <a:r>
              <a:rPr lang="en-US" b="1" dirty="0"/>
              <a:t>Eyes	</a:t>
            </a:r>
            <a:r>
              <a:rPr lang="en-US" dirty="0"/>
              <a:t>	Receipt of light, knowledge and </a:t>
            </a:r>
            <a:r>
              <a:rPr lang="en-US" dirty="0" smtClean="0"/>
              <a:t>revelation</a:t>
            </a:r>
            <a:endParaRPr lang="en-US" dirty="0"/>
          </a:p>
          <a:p>
            <a:r>
              <a:rPr lang="en-US" b="1" dirty="0"/>
              <a:t>Ears	</a:t>
            </a:r>
            <a:r>
              <a:rPr lang="en-US" dirty="0"/>
              <a:t>	</a:t>
            </a:r>
            <a:r>
              <a:rPr lang="en-US" dirty="0" smtClean="0"/>
              <a:t>Obedience</a:t>
            </a:r>
            <a:endParaRPr lang="en-US" dirty="0"/>
          </a:p>
          <a:p>
            <a:r>
              <a:rPr lang="en-US" b="1" dirty="0"/>
              <a:t>Nose</a:t>
            </a:r>
            <a:r>
              <a:rPr lang="en-US" dirty="0"/>
              <a:t>		Anger or </a:t>
            </a:r>
            <a:r>
              <a:rPr lang="en-US" dirty="0" smtClean="0"/>
              <a:t>temperament</a:t>
            </a:r>
            <a:endParaRPr lang="en-US" dirty="0"/>
          </a:p>
          <a:p>
            <a:r>
              <a:rPr lang="en-US" b="1" dirty="0"/>
              <a:t>Neck	</a:t>
            </a:r>
            <a:r>
              <a:rPr lang="en-US" dirty="0"/>
              <a:t>	Pride, </a:t>
            </a:r>
            <a:r>
              <a:rPr lang="en-US" dirty="0" err="1" smtClean="0"/>
              <a:t>stiffneckedness</a:t>
            </a:r>
            <a:endParaRPr lang="en-US" dirty="0"/>
          </a:p>
          <a:p>
            <a:r>
              <a:rPr lang="en-US" b="1" dirty="0"/>
              <a:t>Shoulders</a:t>
            </a:r>
            <a:r>
              <a:rPr lang="en-US" dirty="0"/>
              <a:t>	Service, responsibility, </a:t>
            </a:r>
            <a:r>
              <a:rPr lang="en-US" dirty="0" smtClean="0"/>
              <a:t>authority</a:t>
            </a:r>
            <a:endParaRPr lang="en-US" dirty="0"/>
          </a:p>
          <a:p>
            <a:r>
              <a:rPr lang="en-US" b="1" dirty="0"/>
              <a:t>Arm	</a:t>
            </a:r>
            <a:r>
              <a:rPr lang="en-US" dirty="0"/>
              <a:t>	Power or </a:t>
            </a:r>
            <a:r>
              <a:rPr lang="en-US" dirty="0" smtClean="0"/>
              <a:t>strength</a:t>
            </a:r>
            <a:endParaRPr lang="en-US" dirty="0"/>
          </a:p>
          <a:p>
            <a:r>
              <a:rPr lang="en-US" b="1" dirty="0"/>
              <a:t>Hand	</a:t>
            </a:r>
            <a:r>
              <a:rPr lang="en-US" dirty="0"/>
              <a:t>	Ability to act, whether good or evil (right </a:t>
            </a:r>
            <a:r>
              <a:rPr lang="en-US" dirty="0" smtClean="0"/>
              <a:t>		hand </a:t>
            </a:r>
            <a:r>
              <a:rPr lang="en-US" dirty="0"/>
              <a:t>= covenants)</a:t>
            </a:r>
          </a:p>
          <a:p>
            <a:r>
              <a:rPr lang="en-US" b="1" dirty="0"/>
              <a:t>Blood	</a:t>
            </a:r>
            <a:r>
              <a:rPr lang="en-US" dirty="0"/>
              <a:t>	Life, humanity and mortality</a:t>
            </a:r>
          </a:p>
          <a:p>
            <a:r>
              <a:rPr lang="en-US" b="1" dirty="0"/>
              <a:t>Bosom	</a:t>
            </a:r>
            <a:r>
              <a:rPr lang="en-US" dirty="0"/>
              <a:t>	Intimate, non-sexual relationship</a:t>
            </a:r>
          </a:p>
          <a:p>
            <a:r>
              <a:rPr lang="en-US" b="1" dirty="0"/>
              <a:t>Bowels</a:t>
            </a:r>
            <a:r>
              <a:rPr lang="en-US" dirty="0"/>
              <a:t>		Emotions of compassion, love or pity</a:t>
            </a:r>
          </a:p>
          <a:p>
            <a:r>
              <a:rPr lang="en-US" b="1" dirty="0"/>
              <a:t>Feet	</a:t>
            </a:r>
            <a:r>
              <a:rPr lang="en-US" dirty="0"/>
              <a:t>	One’s personal direction and mission</a:t>
            </a:r>
          </a:p>
          <a:p>
            <a:r>
              <a:rPr lang="en-US" b="1" dirty="0"/>
              <a:t>Hair	</a:t>
            </a:r>
            <a:r>
              <a:rPr lang="en-US" dirty="0"/>
              <a:t>	Modesty, covering, crowning glory</a:t>
            </a:r>
          </a:p>
          <a:p>
            <a:r>
              <a:rPr lang="en-US" b="1" dirty="0"/>
              <a:t>Heart	</a:t>
            </a:r>
            <a:r>
              <a:rPr lang="en-US" dirty="0"/>
              <a:t>	Seat of knowledge and omniscience; the </a:t>
            </a:r>
            <a:r>
              <a:rPr lang="en-US" dirty="0" smtClean="0"/>
              <a:t>		true </a:t>
            </a:r>
            <a:r>
              <a:rPr lang="en-US" dirty="0"/>
              <a:t>inner man</a:t>
            </a:r>
          </a:p>
          <a:p>
            <a:r>
              <a:rPr lang="en-US" b="1" dirty="0"/>
              <a:t>Horns	</a:t>
            </a:r>
            <a:r>
              <a:rPr lang="en-US" dirty="0"/>
              <a:t>	Power and divine inspiration</a:t>
            </a:r>
          </a:p>
          <a:p>
            <a:r>
              <a:rPr lang="en-US" b="1" dirty="0"/>
              <a:t>Loins	</a:t>
            </a:r>
            <a:r>
              <a:rPr lang="en-US" dirty="0"/>
              <a:t>	Reproductive organs or preparedness</a:t>
            </a:r>
          </a:p>
          <a:p>
            <a:r>
              <a:rPr lang="en-US" b="1" dirty="0"/>
              <a:t>Nose	</a:t>
            </a:r>
            <a:r>
              <a:rPr lang="en-US" dirty="0"/>
              <a:t>	Anger or temperament</a:t>
            </a:r>
          </a:p>
          <a:p>
            <a:r>
              <a:rPr lang="en-US" b="1" dirty="0"/>
              <a:t>Wings	</a:t>
            </a:r>
            <a:r>
              <a:rPr lang="en-US" dirty="0"/>
              <a:t>	Power to move or protect</a:t>
            </a:r>
          </a:p>
          <a:p>
            <a:r>
              <a:rPr lang="en-US" b="1" dirty="0"/>
              <a:t>Reins</a:t>
            </a:r>
            <a:r>
              <a:rPr lang="en-US" dirty="0"/>
              <a:t>		Center of desires</a:t>
            </a:r>
          </a:p>
          <a:p>
            <a:r>
              <a:rPr lang="en-US" b="1" dirty="0"/>
              <a:t>Knees	</a:t>
            </a:r>
            <a:r>
              <a:rPr lang="en-US" dirty="0"/>
              <a:t>	Our reliance and submission or weakness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447800" y="3810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Parts of the Body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304800" y="2057400"/>
            <a:ext cx="622935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b="1" dirty="0"/>
              <a:t>Apron	</a:t>
            </a:r>
            <a:r>
              <a:rPr lang="en-US" dirty="0"/>
              <a:t>	Fertility and reproduction,  Man’s attempt to </a:t>
            </a:r>
            <a:r>
              <a:rPr lang="en-US" dirty="0" smtClean="0"/>
              <a:t>		cover </a:t>
            </a:r>
            <a:r>
              <a:rPr lang="en-US" dirty="0"/>
              <a:t>his own sins</a:t>
            </a:r>
          </a:p>
          <a:p>
            <a:endParaRPr lang="en-US" dirty="0"/>
          </a:p>
          <a:p>
            <a:r>
              <a:rPr lang="en-US" b="1" dirty="0"/>
              <a:t>Cap/hat		</a:t>
            </a:r>
            <a:r>
              <a:rPr lang="en-US" dirty="0"/>
              <a:t>Authority, victory, wisdom and power</a:t>
            </a:r>
          </a:p>
          <a:p>
            <a:endParaRPr lang="en-US" dirty="0"/>
          </a:p>
          <a:p>
            <a:r>
              <a:rPr lang="en-US" b="1" dirty="0"/>
              <a:t>Bows	</a:t>
            </a:r>
            <a:r>
              <a:rPr lang="en-US" dirty="0"/>
              <a:t>	Marriage covenant</a:t>
            </a:r>
          </a:p>
          <a:p>
            <a:endParaRPr lang="en-US" dirty="0"/>
          </a:p>
          <a:p>
            <a:r>
              <a:rPr lang="en-US" b="1" dirty="0"/>
              <a:t>Garments</a:t>
            </a:r>
            <a:r>
              <a:rPr lang="en-US" dirty="0"/>
              <a:t>	God’s glory placed upon man</a:t>
            </a:r>
          </a:p>
          <a:p>
            <a:endParaRPr lang="en-US" dirty="0"/>
          </a:p>
          <a:p>
            <a:r>
              <a:rPr lang="en-US" b="1" dirty="0"/>
              <a:t>Robes	</a:t>
            </a:r>
            <a:r>
              <a:rPr lang="en-US" dirty="0"/>
              <a:t>	Priesthood power, earthly representative of </a:t>
            </a:r>
            <a:r>
              <a:rPr lang="en-US" dirty="0" smtClean="0"/>
              <a:t>		God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b="1" dirty="0"/>
              <a:t>Sash</a:t>
            </a:r>
            <a:r>
              <a:rPr lang="en-US" dirty="0"/>
              <a:t>		Chastity, virginity or fidelity</a:t>
            </a:r>
          </a:p>
          <a:p>
            <a:endParaRPr lang="en-US" dirty="0"/>
          </a:p>
          <a:p>
            <a:r>
              <a:rPr lang="en-US" b="1" dirty="0"/>
              <a:t>Shoes</a:t>
            </a:r>
            <a:r>
              <a:rPr lang="en-US" dirty="0"/>
              <a:t>		World, removal is necessary to enter holy </a:t>
            </a:r>
            <a:r>
              <a:rPr lang="en-US" dirty="0" smtClean="0"/>
              <a:t>		place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Veil</a:t>
            </a:r>
            <a:r>
              <a:rPr lang="en-US" dirty="0"/>
              <a:t>		Authority or power that comes through </a:t>
            </a:r>
            <a:r>
              <a:rPr lang="en-US" dirty="0" smtClean="0"/>
              <a:t>		virtue</a:t>
            </a:r>
            <a:endParaRPr lang="en-US" dirty="0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428750" y="711201"/>
            <a:ext cx="4000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Clothing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457200" y="2209800"/>
            <a:ext cx="581977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 dirty="0"/>
              <a:t>Leaven	</a:t>
            </a:r>
            <a:r>
              <a:rPr lang="en-US" dirty="0"/>
              <a:t>	Duel meaning: Growth or decay of God’s people</a:t>
            </a:r>
          </a:p>
          <a:p>
            <a:endParaRPr lang="en-US" dirty="0"/>
          </a:p>
          <a:p>
            <a:r>
              <a:rPr lang="en-US" b="1" dirty="0"/>
              <a:t>Name	</a:t>
            </a:r>
            <a:r>
              <a:rPr lang="en-US" dirty="0"/>
              <a:t>	Person’s character, nature and authority</a:t>
            </a:r>
          </a:p>
          <a:p>
            <a:endParaRPr lang="en-US" b="1" dirty="0"/>
          </a:p>
          <a:p>
            <a:r>
              <a:rPr lang="en-US" b="1" dirty="0"/>
              <a:t>Olive oil</a:t>
            </a:r>
            <a:r>
              <a:rPr lang="en-US" dirty="0"/>
              <a:t>		Holy Ghost, revelation, inspiration, </a:t>
            </a:r>
            <a:r>
              <a:rPr lang="en-US" dirty="0" smtClean="0"/>
              <a:t>			healing</a:t>
            </a:r>
            <a:r>
              <a:rPr lang="en-US" dirty="0"/>
              <a:t>, the Atonement</a:t>
            </a:r>
          </a:p>
          <a:p>
            <a:endParaRPr lang="en-US" dirty="0"/>
          </a:p>
          <a:p>
            <a:r>
              <a:rPr lang="en-US" b="1" dirty="0"/>
              <a:t>Salt	</a:t>
            </a:r>
            <a:r>
              <a:rPr lang="en-US" dirty="0"/>
              <a:t>	Covenant making, purity/preservation </a:t>
            </a:r>
            <a:r>
              <a:rPr lang="en-US" dirty="0" smtClean="0"/>
              <a:t>			from </a:t>
            </a:r>
            <a:r>
              <a:rPr lang="en-US" dirty="0"/>
              <a:t>corruption</a:t>
            </a:r>
          </a:p>
          <a:p>
            <a:endParaRPr lang="en-US" dirty="0"/>
          </a:p>
          <a:p>
            <a:r>
              <a:rPr lang="en-US" b="1" dirty="0"/>
              <a:t>Tree of Life</a:t>
            </a:r>
            <a:r>
              <a:rPr lang="en-US" dirty="0"/>
              <a:t>	Savior, eternal life through the Atonement</a:t>
            </a:r>
          </a:p>
          <a:p>
            <a:endParaRPr lang="en-US" dirty="0"/>
          </a:p>
          <a:p>
            <a:r>
              <a:rPr lang="en-US" b="1" dirty="0"/>
              <a:t>Water	</a:t>
            </a:r>
            <a:r>
              <a:rPr lang="en-US" dirty="0"/>
              <a:t>	Revelation, cleansing, sanctification</a:t>
            </a:r>
          </a:p>
          <a:p>
            <a:endParaRPr lang="en-US" dirty="0"/>
          </a:p>
          <a:p>
            <a:r>
              <a:rPr lang="en-US" b="1" dirty="0"/>
              <a:t>Font/</a:t>
            </a:r>
            <a:r>
              <a:rPr lang="en-US" b="1" dirty="0" err="1"/>
              <a:t>Baptistry</a:t>
            </a:r>
            <a:r>
              <a:rPr lang="en-US" b="1" dirty="0"/>
              <a:t>	</a:t>
            </a:r>
            <a:r>
              <a:rPr lang="en-US" dirty="0"/>
              <a:t>Death, burial and resurrection of Christ</a:t>
            </a:r>
          </a:p>
          <a:p>
            <a:endParaRPr lang="en-US" dirty="0"/>
          </a:p>
          <a:p>
            <a:r>
              <a:rPr lang="en-US" b="1" dirty="0"/>
              <a:t>Incense</a:t>
            </a:r>
            <a:r>
              <a:rPr lang="en-US" dirty="0"/>
              <a:t>		Prayers ascending from Saints to God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085850" y="508001"/>
            <a:ext cx="47434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Repeated Symbols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</Words>
  <Application>Microsoft Office PowerPoint</Application>
  <PresentationFormat>On-screen Show (4:3)</PresentationFormat>
  <Paragraphs>156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2</cp:revision>
  <dcterms:created xsi:type="dcterms:W3CDTF">2013-09-14T14:50:28Z</dcterms:created>
  <dcterms:modified xsi:type="dcterms:W3CDTF">2013-09-14T15:03:40Z</dcterms:modified>
</cp:coreProperties>
</file>