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3" r:id="rId5"/>
    <p:sldId id="264" r:id="rId6"/>
    <p:sldId id="265" r:id="rId7"/>
    <p:sldId id="266" r:id="rId8"/>
    <p:sldId id="267" r:id="rId9"/>
    <p:sldId id="268" r:id="rId10"/>
    <p:sldId id="269" r:id="rId11"/>
    <p:sldId id="273" r:id="rId12"/>
    <p:sldId id="271" r:id="rId13"/>
    <p:sldId id="272" r:id="rId14"/>
    <p:sldId id="270" r:id="rId15"/>
    <p:sldId id="260" r:id="rId16"/>
    <p:sldId id="26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D396"/>
    <a:srgbClr val="EAB750"/>
    <a:srgbClr val="DCA656"/>
    <a:srgbClr val="B17825"/>
    <a:srgbClr val="EFC879"/>
    <a:srgbClr val="EFCA8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43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6DC40F-C152-473B-9057-4F78F8FBF811}" type="datetimeFigureOut">
              <a:rPr lang="en-US" smtClean="0"/>
              <a:pPr/>
              <a:t>4/15/2014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9F0902-4DE8-4BA8-B3FF-355A4EEDA37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6DC40F-C152-473B-9057-4F78F8FBF811}" type="datetimeFigureOut">
              <a:rPr lang="en-US" smtClean="0"/>
              <a:pPr/>
              <a:t>4/15/2014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9F0902-4DE8-4BA8-B3FF-355A4EEDA37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6DC40F-C152-473B-9057-4F78F8FBF811}" type="datetimeFigureOut">
              <a:rPr lang="en-US" smtClean="0"/>
              <a:pPr/>
              <a:t>4/15/2014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9F0902-4DE8-4BA8-B3FF-355A4EEDA37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6DC40F-C152-473B-9057-4F78F8FBF811}" type="datetimeFigureOut">
              <a:rPr lang="en-US" smtClean="0"/>
              <a:pPr/>
              <a:t>4/15/2014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9F0902-4DE8-4BA8-B3FF-355A4EEDA3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6DC40F-C152-473B-9057-4F78F8FBF811}" type="datetimeFigureOut">
              <a:rPr lang="en-US" smtClean="0"/>
              <a:pPr/>
              <a:t>4/15/2014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9F0902-4DE8-4BA8-B3FF-355A4EEDA37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6DC40F-C152-473B-9057-4F78F8FBF811}" type="datetimeFigureOut">
              <a:rPr lang="en-US" smtClean="0"/>
              <a:pPr/>
              <a:t>4/15/2014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9F0902-4DE8-4BA8-B3FF-355A4EEDA3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6DC40F-C152-473B-9057-4F78F8FBF811}" type="datetimeFigureOut">
              <a:rPr lang="en-US" smtClean="0"/>
              <a:pPr/>
              <a:t>4/15/2014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9F0902-4DE8-4BA8-B3FF-355A4EEDA37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6DC40F-C152-473B-9057-4F78F8FBF811}" type="datetimeFigureOut">
              <a:rPr lang="en-US" smtClean="0"/>
              <a:pPr/>
              <a:t>4/15/2014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9F0902-4DE8-4BA8-B3FF-355A4EEDA37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6DC40F-C152-473B-9057-4F78F8FBF811}" type="datetimeFigureOut">
              <a:rPr lang="en-US" smtClean="0"/>
              <a:pPr/>
              <a:t>4/15/2014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9F0902-4DE8-4BA8-B3FF-355A4EEDA3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6DC40F-C152-473B-9057-4F78F8FBF811}" type="datetimeFigureOut">
              <a:rPr lang="en-US" smtClean="0"/>
              <a:pPr/>
              <a:t>4/15/2014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9F0902-4DE8-4BA8-B3FF-355A4EEDA3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6DC40F-C152-473B-9057-4F78F8FBF811}" type="datetimeFigureOut">
              <a:rPr lang="en-US" smtClean="0"/>
              <a:pPr/>
              <a:t>4/15/2014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9F0902-4DE8-4BA8-B3FF-355A4EEDA37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6DC40F-C152-473B-9057-4F78F8FBF811}" type="datetimeFigureOut">
              <a:rPr lang="en-US" smtClean="0"/>
              <a:pPr/>
              <a:t>4/15/2014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9F0902-4DE8-4BA8-B3FF-355A4EEDA3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1.bp.blogspot.com/_2QJSeWQoKyA/TNFVU4C-lzI/AAAAAAAAIsA/Z-MUtHExBbM/s1600/dirty%20windowc.jpg"/>
          <p:cNvPicPr>
            <a:picLocks noChangeAspect="1" noChangeArrowheads="1"/>
          </p:cNvPicPr>
          <p:nvPr/>
        </p:nvPicPr>
        <p:blipFill>
          <a:blip r:embed="rId2" cstate="print"/>
          <a:srcRect/>
          <a:stretch>
            <a:fillRect/>
          </a:stretch>
        </p:blipFill>
        <p:spPr bwMode="auto">
          <a:xfrm>
            <a:off x="0" y="0"/>
            <a:ext cx="9147179" cy="6858000"/>
          </a:xfrm>
          <a:prstGeom prst="rect">
            <a:avLst/>
          </a:prstGeom>
          <a:noFill/>
        </p:spPr>
      </p:pic>
      <p:grpSp>
        <p:nvGrpSpPr>
          <p:cNvPr id="36" name="Group 35"/>
          <p:cNvGrpSpPr/>
          <p:nvPr/>
        </p:nvGrpSpPr>
        <p:grpSpPr>
          <a:xfrm>
            <a:off x="0" y="2895600"/>
            <a:ext cx="9070700" cy="1237519"/>
            <a:chOff x="36354" y="858629"/>
            <a:chExt cx="10190947" cy="1701351"/>
          </a:xfrm>
        </p:grpSpPr>
        <p:grpSp>
          <p:nvGrpSpPr>
            <p:cNvPr id="37" name="Group 48"/>
            <p:cNvGrpSpPr/>
            <p:nvPr/>
          </p:nvGrpSpPr>
          <p:grpSpPr>
            <a:xfrm rot="21364714">
              <a:off x="36354" y="879944"/>
              <a:ext cx="5392180" cy="1534051"/>
              <a:chOff x="36354" y="879944"/>
              <a:chExt cx="5392180" cy="1534051"/>
            </a:xfrm>
          </p:grpSpPr>
          <p:grpSp>
            <p:nvGrpSpPr>
              <p:cNvPr id="51" name="Group 15"/>
              <p:cNvGrpSpPr/>
              <p:nvPr/>
            </p:nvGrpSpPr>
            <p:grpSpPr>
              <a:xfrm rot="21312912">
                <a:off x="36354" y="879944"/>
                <a:ext cx="2863164" cy="991252"/>
                <a:chOff x="489405" y="1245820"/>
                <a:chExt cx="6691361" cy="2022565"/>
              </a:xfrm>
            </p:grpSpPr>
            <p:sp>
              <p:nvSpPr>
                <p:cNvPr id="58" name="Flowchart: Summing Junction 2"/>
                <p:cNvSpPr/>
                <p:nvPr/>
              </p:nvSpPr>
              <p:spPr>
                <a:xfrm rot="1358314">
                  <a:off x="489405" y="1245820"/>
                  <a:ext cx="1828800" cy="533400"/>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Summing Junction 58"/>
                <p:cNvSpPr/>
                <p:nvPr/>
              </p:nvSpPr>
              <p:spPr>
                <a:xfrm rot="1183607">
                  <a:off x="1708604" y="1703019"/>
                  <a:ext cx="1828800" cy="533400"/>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Summing Junction 59"/>
                <p:cNvSpPr/>
                <p:nvPr/>
              </p:nvSpPr>
              <p:spPr>
                <a:xfrm rot="703167">
                  <a:off x="2990650" y="2055563"/>
                  <a:ext cx="1828800" cy="533400"/>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Summing Junction 60"/>
                <p:cNvSpPr/>
                <p:nvPr/>
              </p:nvSpPr>
              <p:spPr>
                <a:xfrm rot="1152064">
                  <a:off x="4144746" y="2369361"/>
                  <a:ext cx="1828799"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Summing Junction 61"/>
                <p:cNvSpPr/>
                <p:nvPr/>
              </p:nvSpPr>
              <p:spPr>
                <a:xfrm rot="1049830">
                  <a:off x="5351967" y="2734986"/>
                  <a:ext cx="1828799"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42"/>
              <p:cNvGrpSpPr/>
              <p:nvPr/>
            </p:nvGrpSpPr>
            <p:grpSpPr>
              <a:xfrm rot="21312912">
                <a:off x="2572394" y="1553773"/>
                <a:ext cx="2856140" cy="860222"/>
                <a:chOff x="539805" y="1377992"/>
                <a:chExt cx="6674948" cy="1755208"/>
              </a:xfrm>
            </p:grpSpPr>
            <p:sp>
              <p:nvSpPr>
                <p:cNvPr id="53" name="Flowchart: Summing Junction 52"/>
                <p:cNvSpPr/>
                <p:nvPr/>
              </p:nvSpPr>
              <p:spPr>
                <a:xfrm rot="1358314">
                  <a:off x="539805" y="1377992"/>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Summing Junction 53"/>
                <p:cNvSpPr/>
                <p:nvPr/>
              </p:nvSpPr>
              <p:spPr>
                <a:xfrm rot="1183607">
                  <a:off x="1743370" y="1778984"/>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Summing Junction 54"/>
                <p:cNvSpPr/>
                <p:nvPr/>
              </p:nvSpPr>
              <p:spPr>
                <a:xfrm rot="703167">
                  <a:off x="2961036" y="2145177"/>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Summing Junction 55"/>
                <p:cNvSpPr/>
                <p:nvPr/>
              </p:nvSpPr>
              <p:spPr>
                <a:xfrm rot="706875">
                  <a:off x="4184757" y="2390641"/>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Summing Junction 56"/>
                <p:cNvSpPr/>
                <p:nvPr/>
              </p:nvSpPr>
              <p:spPr>
                <a:xfrm rot="569080">
                  <a:off x="5385954" y="2599801"/>
                  <a:ext cx="1828799"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 name="Group 49"/>
            <p:cNvGrpSpPr/>
            <p:nvPr/>
          </p:nvGrpSpPr>
          <p:grpSpPr>
            <a:xfrm rot="387251" flipH="1">
              <a:off x="5025886" y="858629"/>
              <a:ext cx="5201415" cy="1701351"/>
              <a:chOff x="150023" y="771899"/>
              <a:chExt cx="5201415" cy="1701351"/>
            </a:xfrm>
          </p:grpSpPr>
          <p:grpSp>
            <p:nvGrpSpPr>
              <p:cNvPr id="39" name="Group 15"/>
              <p:cNvGrpSpPr/>
              <p:nvPr/>
            </p:nvGrpSpPr>
            <p:grpSpPr>
              <a:xfrm rot="21312912">
                <a:off x="150023" y="771899"/>
                <a:ext cx="2744981" cy="1094547"/>
                <a:chOff x="765606" y="1035054"/>
                <a:chExt cx="6415160" cy="2233331"/>
              </a:xfrm>
            </p:grpSpPr>
            <p:sp>
              <p:nvSpPr>
                <p:cNvPr id="46" name="Flowchart: Summing Junction 2"/>
                <p:cNvSpPr/>
                <p:nvPr/>
              </p:nvSpPr>
              <p:spPr>
                <a:xfrm rot="1358314">
                  <a:off x="765606" y="1035054"/>
                  <a:ext cx="1828800"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Summing Junction 46"/>
                <p:cNvSpPr/>
                <p:nvPr/>
              </p:nvSpPr>
              <p:spPr>
                <a:xfrm rot="1183607">
                  <a:off x="1938459" y="1537756"/>
                  <a:ext cx="1828801"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Summing Junction 47"/>
                <p:cNvSpPr/>
                <p:nvPr/>
              </p:nvSpPr>
              <p:spPr>
                <a:xfrm rot="1379575">
                  <a:off x="3027531" y="1987368"/>
                  <a:ext cx="1828801"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Summing Junction 48"/>
                <p:cNvSpPr/>
                <p:nvPr/>
              </p:nvSpPr>
              <p:spPr>
                <a:xfrm rot="1152064">
                  <a:off x="4144746" y="2369361"/>
                  <a:ext cx="1828799"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Summing Junction 49"/>
                <p:cNvSpPr/>
                <p:nvPr/>
              </p:nvSpPr>
              <p:spPr>
                <a:xfrm rot="1049830">
                  <a:off x="5351967" y="2734986"/>
                  <a:ext cx="1828799"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42"/>
              <p:cNvGrpSpPr/>
              <p:nvPr/>
            </p:nvGrpSpPr>
            <p:grpSpPr>
              <a:xfrm rot="21312912">
                <a:off x="2574870" y="1556994"/>
                <a:ext cx="2776568" cy="916256"/>
                <a:chOff x="539805" y="1377992"/>
                <a:chExt cx="6488985" cy="1869541"/>
              </a:xfrm>
            </p:grpSpPr>
            <p:sp>
              <p:nvSpPr>
                <p:cNvPr id="41" name="Flowchart: Summing Junction 40"/>
                <p:cNvSpPr/>
                <p:nvPr/>
              </p:nvSpPr>
              <p:spPr>
                <a:xfrm rot="1358314">
                  <a:off x="539805" y="1377992"/>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Summing Junction 41"/>
                <p:cNvSpPr/>
                <p:nvPr/>
              </p:nvSpPr>
              <p:spPr>
                <a:xfrm rot="1183607">
                  <a:off x="1743370" y="1778984"/>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Summing Junction 42"/>
                <p:cNvSpPr/>
                <p:nvPr/>
              </p:nvSpPr>
              <p:spPr>
                <a:xfrm rot="703167">
                  <a:off x="2961036" y="2145177"/>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Summing Junction 43"/>
                <p:cNvSpPr/>
                <p:nvPr/>
              </p:nvSpPr>
              <p:spPr>
                <a:xfrm rot="706875">
                  <a:off x="4184757" y="2390641"/>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Summing Junction 44"/>
                <p:cNvSpPr/>
                <p:nvPr/>
              </p:nvSpPr>
              <p:spPr>
                <a:xfrm rot="674339">
                  <a:off x="5199992" y="2714134"/>
                  <a:ext cx="1828798"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 name="TextBox 4"/>
          <p:cNvSpPr txBox="1"/>
          <p:nvPr/>
        </p:nvSpPr>
        <p:spPr>
          <a:xfrm>
            <a:off x="0" y="0"/>
            <a:ext cx="1371600" cy="381000"/>
          </a:xfrm>
          <a:prstGeom prst="rect">
            <a:avLst/>
          </a:prstGeom>
          <a:noFill/>
        </p:spPr>
        <p:txBody>
          <a:bodyPr wrap="square" rtlCol="0">
            <a:spAutoFit/>
          </a:bodyPr>
          <a:lstStyle/>
          <a:p>
            <a:r>
              <a:rPr lang="en-US" dirty="0" smtClean="0"/>
              <a:t>Lesson 124</a:t>
            </a:r>
            <a:endParaRPr lang="en-US" dirty="0"/>
          </a:p>
        </p:txBody>
      </p:sp>
      <p:grpSp>
        <p:nvGrpSpPr>
          <p:cNvPr id="9" name="Group 4"/>
          <p:cNvGrpSpPr/>
          <p:nvPr/>
        </p:nvGrpSpPr>
        <p:grpSpPr>
          <a:xfrm>
            <a:off x="5562600" y="1371600"/>
            <a:ext cx="2092708" cy="4343401"/>
            <a:chOff x="-228601" y="3124200"/>
            <a:chExt cx="1739309" cy="4343401"/>
          </a:xfrm>
        </p:grpSpPr>
        <p:grpSp>
          <p:nvGrpSpPr>
            <p:cNvPr id="10" name="Group 28"/>
            <p:cNvGrpSpPr/>
            <p:nvPr/>
          </p:nvGrpSpPr>
          <p:grpSpPr>
            <a:xfrm rot="179812">
              <a:off x="823735" y="3199273"/>
              <a:ext cx="381000" cy="2371574"/>
              <a:chOff x="1066800" y="3124199"/>
              <a:chExt cx="381000" cy="2438401"/>
            </a:xfrm>
          </p:grpSpPr>
          <p:sp>
            <p:nvSpPr>
              <p:cNvPr id="22" name="Rectangle 21"/>
              <p:cNvSpPr/>
              <p:nvPr/>
            </p:nvSpPr>
            <p:spPr>
              <a:xfrm>
                <a:off x="10668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Delay 22"/>
              <p:cNvSpPr/>
              <p:nvPr/>
            </p:nvSpPr>
            <p:spPr>
              <a:xfrm flipH="1">
                <a:off x="1324816" y="3124199"/>
                <a:ext cx="118502"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Wave 10"/>
            <p:cNvSpPr/>
            <p:nvPr/>
          </p:nvSpPr>
          <p:spPr>
            <a:xfrm rot="5400000">
              <a:off x="-463846" y="5493046"/>
              <a:ext cx="2209800" cy="1739309"/>
            </a:xfrm>
            <a:prstGeom prst="wave">
              <a:avLst>
                <a:gd name="adj1" fmla="val 6927"/>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29"/>
            <p:cNvGrpSpPr/>
            <p:nvPr/>
          </p:nvGrpSpPr>
          <p:grpSpPr>
            <a:xfrm>
              <a:off x="533400" y="3124200"/>
              <a:ext cx="506505" cy="2438400"/>
              <a:chOff x="533400" y="3124200"/>
              <a:chExt cx="506505" cy="2438400"/>
            </a:xfrm>
          </p:grpSpPr>
          <p:sp>
            <p:nvSpPr>
              <p:cNvPr id="20" name="Rectangle 19"/>
              <p:cNvSpPr/>
              <p:nvPr/>
            </p:nvSpPr>
            <p:spPr>
              <a:xfrm>
                <a:off x="5334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Delay 20"/>
              <p:cNvSpPr/>
              <p:nvPr/>
            </p:nvSpPr>
            <p:spPr>
              <a:xfrm>
                <a:off x="923364" y="3124200"/>
                <a:ext cx="116541"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a:off x="995082" y="4598894"/>
              <a:ext cx="152400" cy="313765"/>
            </a:xfrm>
            <a:prstGeom prst="ellipse">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38"/>
            <p:cNvGrpSpPr/>
            <p:nvPr/>
          </p:nvGrpSpPr>
          <p:grpSpPr>
            <a:xfrm>
              <a:off x="533400" y="4038600"/>
              <a:ext cx="533400" cy="457200"/>
              <a:chOff x="1676400" y="4267200"/>
              <a:chExt cx="1447800" cy="1143000"/>
            </a:xfrm>
          </p:grpSpPr>
          <p:grpSp>
            <p:nvGrpSpPr>
              <p:cNvPr id="15" name="Group 36"/>
              <p:cNvGrpSpPr/>
              <p:nvPr/>
            </p:nvGrpSpPr>
            <p:grpSpPr>
              <a:xfrm>
                <a:off x="1676400" y="4267200"/>
                <a:ext cx="1447800" cy="1143000"/>
                <a:chOff x="1770529" y="2122655"/>
                <a:chExt cx="1963271" cy="1524000"/>
              </a:xfrm>
            </p:grpSpPr>
            <p:sp>
              <p:nvSpPr>
                <p:cNvPr id="17" name="Rounded Rectangle 16"/>
                <p:cNvSpPr/>
                <p:nvPr/>
              </p:nvSpPr>
              <p:spPr>
                <a:xfrm>
                  <a:off x="1770529" y="3393141"/>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17486313">
                  <a:off x="2670906" y="2770355"/>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991596">
                  <a:off x="3505200" y="2133600"/>
                  <a:ext cx="228600" cy="381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p:cNvSpPr/>
              <p:nvPr/>
            </p:nvSpPr>
            <p:spPr>
              <a:xfrm>
                <a:off x="2971800" y="4343400"/>
                <a:ext cx="152400" cy="152400"/>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 name="Rectangle 5"/>
          <p:cNvSpPr/>
          <p:nvPr/>
        </p:nvSpPr>
        <p:spPr>
          <a:xfrm rot="20117559">
            <a:off x="5007322" y="4146826"/>
            <a:ext cx="3429000" cy="584775"/>
          </a:xfrm>
          <a:prstGeom prst="rect">
            <a:avLst/>
          </a:prstGeom>
        </p:spPr>
        <p:txBody>
          <a:bodyPr wrap="square">
            <a:spAutoFit/>
          </a:bodyPr>
          <a:lstStyle/>
          <a:p>
            <a:pPr algn="ctr"/>
            <a:r>
              <a:rPr lang="en-US" sz="3200" dirty="0" smtClean="0">
                <a:latin typeface="AR JULIAN" pitchFamily="2" charset="0"/>
              </a:rPr>
              <a:t>3 Nephi 14</a:t>
            </a:r>
            <a:endParaRPr lang="en-US" sz="3200" dirty="0">
              <a:latin typeface="AR JULIAN" pitchFamily="2" charset="0"/>
            </a:endParaRPr>
          </a:p>
        </p:txBody>
      </p:sp>
      <p:sp>
        <p:nvSpPr>
          <p:cNvPr id="63" name="TextBox 62"/>
          <p:cNvSpPr txBox="1"/>
          <p:nvPr/>
        </p:nvSpPr>
        <p:spPr>
          <a:xfrm>
            <a:off x="0" y="914400"/>
            <a:ext cx="6858000" cy="1754326"/>
          </a:xfrm>
          <a:prstGeom prst="rect">
            <a:avLst/>
          </a:prstGeom>
          <a:noFill/>
        </p:spPr>
        <p:txBody>
          <a:bodyPr wrap="square" rtlCol="0">
            <a:spAutoFit/>
          </a:bodyPr>
          <a:lstStyle/>
          <a:p>
            <a:pPr algn="ctr"/>
            <a:r>
              <a:rPr lang="en-US" sz="5400" smtClean="0">
                <a:latin typeface="AR JULIAN" pitchFamily="2" charset="0"/>
              </a:rPr>
              <a:t>Judge </a:t>
            </a:r>
            <a:r>
              <a:rPr lang="en-US" sz="5400" smtClean="0">
                <a:latin typeface="AR JULIAN" pitchFamily="2" charset="0"/>
              </a:rPr>
              <a:t>Not</a:t>
            </a:r>
            <a:r>
              <a:rPr lang="en-US" sz="5400" dirty="0" smtClean="0">
                <a:latin typeface="AR JULIAN" pitchFamily="2" charset="0"/>
              </a:rPr>
              <a:t>, That Ye Be Not Judged</a:t>
            </a:r>
            <a:endParaRPr lang="en-US" sz="5400" dirty="0">
              <a:latin typeface="AR JULIAN"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1.bp.blogspot.com/_2QJSeWQoKyA/TNFVU4C-lzI/AAAAAAAAIsA/Z-MUtHExBbM/s1600/dirty%20windowc.jpg"/>
          <p:cNvPicPr>
            <a:picLocks noChangeAspect="1" noChangeArrowheads="1"/>
          </p:cNvPicPr>
          <p:nvPr/>
        </p:nvPicPr>
        <p:blipFill>
          <a:blip r:embed="rId2" cstate="print"/>
          <a:srcRect/>
          <a:stretch>
            <a:fillRect/>
          </a:stretch>
        </p:blipFill>
        <p:spPr bwMode="auto">
          <a:xfrm>
            <a:off x="0" y="0"/>
            <a:ext cx="9147179" cy="6858000"/>
          </a:xfrm>
          <a:prstGeom prst="rect">
            <a:avLst/>
          </a:prstGeom>
          <a:noFill/>
        </p:spPr>
      </p:pic>
      <p:sp>
        <p:nvSpPr>
          <p:cNvPr id="5" name="Rectangle 4"/>
          <p:cNvSpPr/>
          <p:nvPr/>
        </p:nvSpPr>
        <p:spPr>
          <a:xfrm>
            <a:off x="0" y="0"/>
            <a:ext cx="9144000" cy="707886"/>
          </a:xfrm>
          <a:prstGeom prst="rect">
            <a:avLst/>
          </a:prstGeom>
        </p:spPr>
        <p:txBody>
          <a:bodyPr wrap="square">
            <a:spAutoFit/>
          </a:bodyPr>
          <a:lstStyle/>
          <a:p>
            <a:pPr algn="ctr"/>
            <a:r>
              <a:rPr lang="en-US" sz="4000" dirty="0" smtClean="0">
                <a:latin typeface="AR JULIAN" pitchFamily="2" charset="0"/>
              </a:rPr>
              <a:t>Do Ye Even So to Them</a:t>
            </a:r>
            <a:endParaRPr lang="en-US" sz="4000" dirty="0">
              <a:latin typeface="AR JULIAN" pitchFamily="2" charset="0"/>
            </a:endParaRPr>
          </a:p>
        </p:txBody>
      </p:sp>
      <p:sp>
        <p:nvSpPr>
          <p:cNvPr id="162" name="Rectangle 161"/>
          <p:cNvSpPr/>
          <p:nvPr/>
        </p:nvSpPr>
        <p:spPr>
          <a:xfrm>
            <a:off x="0" y="6488668"/>
            <a:ext cx="4572000" cy="369332"/>
          </a:xfrm>
          <a:prstGeom prst="rect">
            <a:avLst/>
          </a:prstGeom>
        </p:spPr>
        <p:txBody>
          <a:bodyPr>
            <a:spAutoFit/>
          </a:bodyPr>
          <a:lstStyle/>
          <a:p>
            <a:pPr fontAlgn="base"/>
            <a:r>
              <a:rPr lang="en-US" dirty="0" smtClean="0">
                <a:solidFill>
                  <a:schemeClr val="bg1"/>
                </a:solidFill>
              </a:rPr>
              <a:t>3 Nephi 14:12    JFM and RLM</a:t>
            </a:r>
            <a:endParaRPr lang="en-US" dirty="0">
              <a:solidFill>
                <a:schemeClr val="bg1"/>
              </a:solidFill>
            </a:endParaRPr>
          </a:p>
        </p:txBody>
      </p:sp>
      <p:sp>
        <p:nvSpPr>
          <p:cNvPr id="102" name="Down Arrow 101"/>
          <p:cNvSpPr/>
          <p:nvPr/>
        </p:nvSpPr>
        <p:spPr>
          <a:xfrm rot="16200000">
            <a:off x="3238500" y="1333500"/>
            <a:ext cx="381000" cy="914400"/>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own Arrow 102"/>
          <p:cNvSpPr/>
          <p:nvPr/>
        </p:nvSpPr>
        <p:spPr>
          <a:xfrm>
            <a:off x="5410200" y="3505200"/>
            <a:ext cx="304800" cy="609600"/>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152400" y="1066800"/>
            <a:ext cx="2895600" cy="1676400"/>
            <a:chOff x="152400" y="1066800"/>
            <a:chExt cx="2895600" cy="1676400"/>
          </a:xfrm>
        </p:grpSpPr>
        <p:sp>
          <p:nvSpPr>
            <p:cNvPr id="96" name="Rounded Rectangle 95"/>
            <p:cNvSpPr/>
            <p:nvPr/>
          </p:nvSpPr>
          <p:spPr>
            <a:xfrm>
              <a:off x="152400" y="1066800"/>
              <a:ext cx="2743200" cy="1676400"/>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52400" y="1143000"/>
              <a:ext cx="2895600" cy="1477328"/>
            </a:xfrm>
            <a:prstGeom prst="rect">
              <a:avLst/>
            </a:prstGeom>
          </p:spPr>
          <p:txBody>
            <a:bodyPr wrap="square">
              <a:spAutoFit/>
            </a:bodyPr>
            <a:lstStyle/>
            <a:p>
              <a:r>
                <a:rPr lang="en-US" dirty="0" smtClean="0">
                  <a:solidFill>
                    <a:schemeClr val="bg1"/>
                  </a:solidFill>
                </a:rPr>
                <a:t>“Therefore</a:t>
              </a:r>
              <a:r>
                <a:rPr lang="en-US" dirty="0">
                  <a:solidFill>
                    <a:schemeClr val="bg1"/>
                  </a:solidFill>
                </a:rPr>
                <a:t>, all things whatsoever ye would that men should do to you, </a:t>
              </a:r>
              <a:r>
                <a:rPr lang="en-US" dirty="0" smtClean="0">
                  <a:solidFill>
                    <a:schemeClr val="bg1"/>
                  </a:solidFill>
                </a:rPr>
                <a:t>do</a:t>
              </a:r>
              <a:r>
                <a:rPr lang="en-US" dirty="0">
                  <a:solidFill>
                    <a:schemeClr val="bg1"/>
                  </a:solidFill>
                </a:rPr>
                <a:t> ye even so to them, for this is the law and the prophets</a:t>
              </a:r>
              <a:r>
                <a:rPr lang="en-US" dirty="0" smtClean="0">
                  <a:solidFill>
                    <a:schemeClr val="bg1"/>
                  </a:solidFill>
                </a:rPr>
                <a:t>.”</a:t>
              </a:r>
              <a:endParaRPr lang="en-US" dirty="0">
                <a:solidFill>
                  <a:schemeClr val="bg1"/>
                </a:solidFill>
              </a:endParaRPr>
            </a:p>
          </p:txBody>
        </p:sp>
      </p:grpSp>
      <p:grpSp>
        <p:nvGrpSpPr>
          <p:cNvPr id="35" name="Group 34"/>
          <p:cNvGrpSpPr/>
          <p:nvPr/>
        </p:nvGrpSpPr>
        <p:grpSpPr>
          <a:xfrm>
            <a:off x="4038600" y="762000"/>
            <a:ext cx="4876800" cy="2667000"/>
            <a:chOff x="4038600" y="762000"/>
            <a:chExt cx="4876800" cy="2667000"/>
          </a:xfrm>
        </p:grpSpPr>
        <p:sp>
          <p:nvSpPr>
            <p:cNvPr id="100" name="Rounded Rectangle 99"/>
            <p:cNvSpPr/>
            <p:nvPr/>
          </p:nvSpPr>
          <p:spPr>
            <a:xfrm>
              <a:off x="4038600" y="762000"/>
              <a:ext cx="48768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191000" y="762000"/>
              <a:ext cx="4724400" cy="2308324"/>
            </a:xfrm>
            <a:prstGeom prst="rect">
              <a:avLst/>
            </a:prstGeom>
          </p:spPr>
          <p:txBody>
            <a:bodyPr wrap="square">
              <a:spAutoFit/>
            </a:bodyPr>
            <a:lstStyle/>
            <a:p>
              <a:r>
                <a:rPr lang="en-US" dirty="0" smtClean="0">
                  <a:solidFill>
                    <a:schemeClr val="bg1"/>
                  </a:solidFill>
                </a:rPr>
                <a:t>“Jesus did not intend to suggest that each person strive to love himself, nor did he mean to indicate that we should spend much time at all in trying to build our love for ourselves. He taught instead the ironic but infinitely true principle that only as we lose ourselves can we find ourselves… </a:t>
              </a:r>
            </a:p>
            <a:p>
              <a:r>
                <a:rPr lang="en-US" dirty="0" smtClean="0">
                  <a:solidFill>
                    <a:schemeClr val="bg1"/>
                  </a:solidFill>
                </a:rPr>
                <a:t>(see Matthew 26:25) </a:t>
              </a:r>
            </a:p>
          </p:txBody>
        </p:sp>
      </p:grpSp>
      <p:grpSp>
        <p:nvGrpSpPr>
          <p:cNvPr id="33" name="Group 32"/>
          <p:cNvGrpSpPr/>
          <p:nvPr/>
        </p:nvGrpSpPr>
        <p:grpSpPr>
          <a:xfrm>
            <a:off x="4724400" y="4114800"/>
            <a:ext cx="3505200" cy="2140447"/>
            <a:chOff x="1676400" y="4267200"/>
            <a:chExt cx="5181600" cy="1600200"/>
          </a:xfrm>
        </p:grpSpPr>
        <p:sp>
          <p:nvSpPr>
            <p:cNvPr id="101" name="Rounded Rectangle 100"/>
            <p:cNvSpPr/>
            <p:nvPr/>
          </p:nvSpPr>
          <p:spPr>
            <a:xfrm>
              <a:off x="1676400" y="4343400"/>
              <a:ext cx="5181600" cy="1524000"/>
            </a:xfrm>
            <a:prstGeom prst="round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905000" y="4267200"/>
              <a:ext cx="4615070" cy="1518620"/>
            </a:xfrm>
            <a:prstGeom prst="rect">
              <a:avLst/>
            </a:prstGeom>
          </p:spPr>
          <p:txBody>
            <a:bodyPr wrap="square">
              <a:spAutoFit/>
            </a:bodyPr>
            <a:lstStyle/>
            <a:p>
              <a:endParaRPr lang="en-US" dirty="0"/>
            </a:p>
            <a:p>
              <a:r>
                <a:rPr lang="en-US" dirty="0" smtClean="0">
                  <a:solidFill>
                    <a:schemeClr val="bg1"/>
                  </a:solidFill>
                </a:rPr>
                <a:t>We gain the inner peace and stability of soul promised by the Savior only as we lose ourselves in our quest for God and as we give of ourselves selflessly in service to others…. </a:t>
              </a:r>
              <a:endParaRPr lang="en-US" dirty="0">
                <a:solidFill>
                  <a:schemeClr val="bg1"/>
                </a:solidFill>
              </a:endParaRPr>
            </a:p>
          </p:txBody>
        </p:sp>
      </p:grpSp>
      <p:sp>
        <p:nvSpPr>
          <p:cNvPr id="36" name="Down Arrow 35"/>
          <p:cNvSpPr/>
          <p:nvPr/>
        </p:nvSpPr>
        <p:spPr>
          <a:xfrm rot="5400000">
            <a:off x="3657600" y="4648200"/>
            <a:ext cx="304800" cy="609600"/>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nvGrpSpPr>
        <p:grpSpPr>
          <a:xfrm>
            <a:off x="762000" y="4419600"/>
            <a:ext cx="2362200" cy="1830526"/>
            <a:chOff x="762000" y="4419600"/>
            <a:chExt cx="2362200" cy="1830526"/>
          </a:xfrm>
        </p:grpSpPr>
        <p:sp>
          <p:nvSpPr>
            <p:cNvPr id="37" name="Rounded Rectangle 36"/>
            <p:cNvSpPr/>
            <p:nvPr/>
          </p:nvSpPr>
          <p:spPr>
            <a:xfrm>
              <a:off x="762000" y="4419600"/>
              <a:ext cx="2362200" cy="17526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38200" y="4495800"/>
              <a:ext cx="2286000" cy="1754326"/>
            </a:xfrm>
            <a:prstGeom prst="rect">
              <a:avLst/>
            </a:prstGeom>
          </p:spPr>
          <p:txBody>
            <a:bodyPr wrap="square">
              <a:spAutoFit/>
            </a:bodyPr>
            <a:lstStyle/>
            <a:p>
              <a:r>
                <a:rPr lang="en-US" dirty="0" smtClean="0"/>
                <a:t>Love your neighbor as you would want him or her to love you. Treat others as you would want to be treated.</a:t>
              </a:r>
              <a:endParaRPr lang="en-US" dirty="0">
                <a:solidFill>
                  <a:schemeClr val="bg1"/>
                </a:solidFill>
              </a:endParaRPr>
            </a:p>
          </p:txBody>
        </p:sp>
      </p:grpSp>
      <p:pic>
        <p:nvPicPr>
          <p:cNvPr id="25602" name="Picture 2" descr="http://images.oprah.com/images/home/outdoorspaces/20090323-friendly-neighbors-350x263.jpg"/>
          <p:cNvPicPr>
            <a:picLocks noChangeAspect="1" noChangeArrowheads="1"/>
          </p:cNvPicPr>
          <p:nvPr/>
        </p:nvPicPr>
        <p:blipFill>
          <a:blip r:embed="rId3" cstate="print"/>
          <a:srcRect/>
          <a:stretch>
            <a:fillRect/>
          </a:stretch>
        </p:blipFill>
        <p:spPr bwMode="auto">
          <a:xfrm>
            <a:off x="1981200" y="2819400"/>
            <a:ext cx="2038350" cy="15316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102"/>
                                        </p:tgtEl>
                                        <p:attrNameLst>
                                          <p:attrName>style.visibility</p:attrName>
                                        </p:attrNameLst>
                                      </p:cBhvr>
                                      <p:to>
                                        <p:strVal val="visible"/>
                                      </p:to>
                                    </p:set>
                                    <p:animEffect transition="in" filter="fade">
                                      <p:cBhvr>
                                        <p:cTn id="11" dur="1000"/>
                                        <p:tgtEl>
                                          <p:spTgt spid="102"/>
                                        </p:tgtEl>
                                      </p:cBhvr>
                                    </p:animEffect>
                                    <p:anim calcmode="lin" valueType="num">
                                      <p:cBhvr>
                                        <p:cTn id="12" dur="1000" fill="hold"/>
                                        <p:tgtEl>
                                          <p:spTgt spid="102"/>
                                        </p:tgtEl>
                                        <p:attrNameLst>
                                          <p:attrName>ppt_x</p:attrName>
                                        </p:attrNameLst>
                                      </p:cBhvr>
                                      <p:tavLst>
                                        <p:tav tm="0">
                                          <p:val>
                                            <p:strVal val="#ppt_x"/>
                                          </p:val>
                                        </p:tav>
                                        <p:tav tm="100000">
                                          <p:val>
                                            <p:strVal val="#ppt_x"/>
                                          </p:val>
                                        </p:tav>
                                      </p:tavLst>
                                    </p:anim>
                                    <p:anim calcmode="lin" valueType="num">
                                      <p:cBhvr>
                                        <p:cTn id="13" dur="1000" fill="hold"/>
                                        <p:tgtEl>
                                          <p:spTgt spid="10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1000"/>
                                        <p:tgtEl>
                                          <p:spTgt spid="35"/>
                                        </p:tgtEl>
                                      </p:cBhvr>
                                    </p:animEffect>
                                    <p:anim calcmode="lin" valueType="num">
                                      <p:cBhvr>
                                        <p:cTn id="17" dur="1000" fill="hold"/>
                                        <p:tgtEl>
                                          <p:spTgt spid="35"/>
                                        </p:tgtEl>
                                        <p:attrNameLst>
                                          <p:attrName>ppt_x</p:attrName>
                                        </p:attrNameLst>
                                      </p:cBhvr>
                                      <p:tavLst>
                                        <p:tav tm="0">
                                          <p:val>
                                            <p:strVal val="#ppt_x"/>
                                          </p:val>
                                        </p:tav>
                                        <p:tav tm="100000">
                                          <p:val>
                                            <p:strVal val="#ppt_x"/>
                                          </p:val>
                                        </p:tav>
                                      </p:tavLst>
                                    </p:anim>
                                    <p:anim calcmode="lin" valueType="num">
                                      <p:cBhvr>
                                        <p:cTn id="1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103"/>
                                        </p:tgtEl>
                                        <p:attrNameLst>
                                          <p:attrName>style.visibility</p:attrName>
                                        </p:attrNameLst>
                                      </p:cBhvr>
                                      <p:to>
                                        <p:strVal val="visible"/>
                                      </p:to>
                                    </p:set>
                                    <p:animEffect transition="in" filter="fade">
                                      <p:cBhvr>
                                        <p:cTn id="23" dur="1000"/>
                                        <p:tgtEl>
                                          <p:spTgt spid="103"/>
                                        </p:tgtEl>
                                      </p:cBhvr>
                                    </p:animEffect>
                                    <p:anim calcmode="lin" valueType="num">
                                      <p:cBhvr>
                                        <p:cTn id="24" dur="1000" fill="hold"/>
                                        <p:tgtEl>
                                          <p:spTgt spid="103"/>
                                        </p:tgtEl>
                                        <p:attrNameLst>
                                          <p:attrName>ppt_x</p:attrName>
                                        </p:attrNameLst>
                                      </p:cBhvr>
                                      <p:tavLst>
                                        <p:tav tm="0">
                                          <p:val>
                                            <p:strVal val="#ppt_x"/>
                                          </p:val>
                                        </p:tav>
                                        <p:tav tm="100000">
                                          <p:val>
                                            <p:strVal val="#ppt_x"/>
                                          </p:val>
                                        </p:tav>
                                      </p:tavLst>
                                    </p:anim>
                                    <p:anim calcmode="lin" valueType="num">
                                      <p:cBhvr>
                                        <p:cTn id="25" dur="1000" fill="hold"/>
                                        <p:tgtEl>
                                          <p:spTgt spid="103"/>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1000"/>
                                        <p:tgtEl>
                                          <p:spTgt spid="36"/>
                                        </p:tgtEl>
                                      </p:cBhvr>
                                    </p:animEffect>
                                    <p:anim calcmode="lin" valueType="num">
                                      <p:cBhvr>
                                        <p:cTn id="36" dur="1000" fill="hold"/>
                                        <p:tgtEl>
                                          <p:spTgt spid="36"/>
                                        </p:tgtEl>
                                        <p:attrNameLst>
                                          <p:attrName>ppt_x</p:attrName>
                                        </p:attrNameLst>
                                      </p:cBhvr>
                                      <p:tavLst>
                                        <p:tav tm="0">
                                          <p:val>
                                            <p:strVal val="#ppt_x"/>
                                          </p:val>
                                        </p:tav>
                                        <p:tav tm="100000">
                                          <p:val>
                                            <p:strVal val="#ppt_x"/>
                                          </p:val>
                                        </p:tav>
                                      </p:tavLst>
                                    </p:anim>
                                    <p:anim calcmode="lin" valueType="num">
                                      <p:cBhvr>
                                        <p:cTn id="37" dur="1000" fill="hold"/>
                                        <p:tgtEl>
                                          <p:spTgt spid="36"/>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par>
                                <p:cTn id="43" presetID="10" presetClass="entr" presetSubtype="0" fill="hold" nodeType="withEffect">
                                  <p:stCondLst>
                                    <p:cond delay="0"/>
                                  </p:stCondLst>
                                  <p:childTnLst>
                                    <p:set>
                                      <p:cBhvr>
                                        <p:cTn id="44" dur="1" fill="hold">
                                          <p:stCondLst>
                                            <p:cond delay="0"/>
                                          </p:stCondLst>
                                        </p:cTn>
                                        <p:tgtEl>
                                          <p:spTgt spid="25602"/>
                                        </p:tgtEl>
                                        <p:attrNameLst>
                                          <p:attrName>style.visibility</p:attrName>
                                        </p:attrNameLst>
                                      </p:cBhvr>
                                      <p:to>
                                        <p:strVal val="visible"/>
                                      </p:to>
                                    </p:set>
                                    <p:animEffect transition="in" filter="fade">
                                      <p:cBhvr>
                                        <p:cTn id="45" dur="20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http://1.bp.blogspot.com/_2QJSeWQoKyA/TNFVU4C-lzI/AAAAAAAAIsA/Z-MUtHExBbM/s1600/dirty%20windowc.jpg"/>
          <p:cNvPicPr>
            <a:picLocks noChangeAspect="1" noChangeArrowheads="1"/>
          </p:cNvPicPr>
          <p:nvPr/>
        </p:nvPicPr>
        <p:blipFill>
          <a:blip r:embed="rId2" cstate="print"/>
          <a:srcRect/>
          <a:stretch>
            <a:fillRect/>
          </a:stretch>
        </p:blipFill>
        <p:spPr bwMode="auto">
          <a:xfrm>
            <a:off x="0" y="0"/>
            <a:ext cx="9147179" cy="6858000"/>
          </a:xfrm>
          <a:prstGeom prst="rect">
            <a:avLst/>
          </a:prstGeom>
          <a:noFill/>
        </p:spPr>
      </p:pic>
      <p:sp>
        <p:nvSpPr>
          <p:cNvPr id="2" name="Rectangle 1"/>
          <p:cNvSpPr/>
          <p:nvPr/>
        </p:nvSpPr>
        <p:spPr>
          <a:xfrm>
            <a:off x="2590800" y="2362200"/>
            <a:ext cx="2342308" cy="646331"/>
          </a:xfrm>
          <a:prstGeom prst="rect">
            <a:avLst/>
          </a:prstGeom>
        </p:spPr>
        <p:txBody>
          <a:bodyPr wrap="none">
            <a:spAutoFit/>
          </a:bodyPr>
          <a:lstStyle/>
          <a:p>
            <a:r>
              <a:rPr lang="en-US" dirty="0" smtClean="0"/>
              <a:t>Insert Video:</a:t>
            </a:r>
          </a:p>
          <a:p>
            <a:r>
              <a:rPr lang="en-US" dirty="0" smtClean="0"/>
              <a:t>The </a:t>
            </a:r>
            <a:r>
              <a:rPr lang="en-US" dirty="0"/>
              <a:t>Golden Rule (1:04)</a:t>
            </a:r>
          </a:p>
        </p:txBody>
      </p:sp>
      <p:grpSp>
        <p:nvGrpSpPr>
          <p:cNvPr id="3" name="Group 2"/>
          <p:cNvGrpSpPr/>
          <p:nvPr/>
        </p:nvGrpSpPr>
        <p:grpSpPr>
          <a:xfrm>
            <a:off x="4953000" y="2133600"/>
            <a:ext cx="1143000" cy="1447800"/>
            <a:chOff x="7543800" y="3810000"/>
            <a:chExt cx="1143000" cy="1447800"/>
          </a:xfrm>
        </p:grpSpPr>
        <p:sp>
          <p:nvSpPr>
            <p:cNvPr id="4" name="Trapezoid 3"/>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32"/>
            <p:cNvGrpSpPr/>
            <p:nvPr/>
          </p:nvGrpSpPr>
          <p:grpSpPr>
            <a:xfrm>
              <a:off x="7924800" y="3810000"/>
              <a:ext cx="645353" cy="610017"/>
              <a:chOff x="7924800" y="5867400"/>
              <a:chExt cx="645353" cy="610017"/>
            </a:xfrm>
          </p:grpSpPr>
          <p:grpSp>
            <p:nvGrpSpPr>
              <p:cNvPr id="16" name="Group 13"/>
              <p:cNvGrpSpPr/>
              <p:nvPr/>
            </p:nvGrpSpPr>
            <p:grpSpPr>
              <a:xfrm>
                <a:off x="7924800" y="5867400"/>
                <a:ext cx="645353" cy="610017"/>
                <a:chOff x="3037563" y="3121795"/>
                <a:chExt cx="1250371" cy="1224010"/>
              </a:xfrm>
            </p:grpSpPr>
            <p:sp>
              <p:nvSpPr>
                <p:cNvPr id="18" name="Oval 17"/>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33"/>
            <p:cNvGrpSpPr/>
            <p:nvPr/>
          </p:nvGrpSpPr>
          <p:grpSpPr>
            <a:xfrm>
              <a:off x="7543800" y="4038600"/>
              <a:ext cx="403070" cy="381000"/>
              <a:chOff x="7924800" y="5867400"/>
              <a:chExt cx="645353" cy="610017"/>
            </a:xfrm>
          </p:grpSpPr>
          <p:grpSp>
            <p:nvGrpSpPr>
              <p:cNvPr id="10" name="Group 13"/>
              <p:cNvGrpSpPr/>
              <p:nvPr/>
            </p:nvGrpSpPr>
            <p:grpSpPr>
              <a:xfrm>
                <a:off x="7924800" y="5867400"/>
                <a:ext cx="645353" cy="610017"/>
                <a:chOff x="3037563" y="3121795"/>
                <a:chExt cx="1250371" cy="1224010"/>
              </a:xfrm>
            </p:grpSpPr>
            <p:sp>
              <p:nvSpPr>
                <p:cNvPr id="12" name="Oval 11"/>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1.bp.blogspot.com/_2QJSeWQoKyA/TNFVU4C-lzI/AAAAAAAAIsA/Z-MUtHExBbM/s1600/dirty%20windowc.jpg"/>
          <p:cNvPicPr>
            <a:picLocks noChangeAspect="1" noChangeArrowheads="1"/>
          </p:cNvPicPr>
          <p:nvPr/>
        </p:nvPicPr>
        <p:blipFill>
          <a:blip r:embed="rId2" cstate="print"/>
          <a:srcRect/>
          <a:stretch>
            <a:fillRect/>
          </a:stretch>
        </p:blipFill>
        <p:spPr bwMode="auto">
          <a:xfrm>
            <a:off x="0" y="0"/>
            <a:ext cx="9147179" cy="6858000"/>
          </a:xfrm>
          <a:prstGeom prst="rect">
            <a:avLst/>
          </a:prstGeom>
          <a:noFill/>
        </p:spPr>
      </p:pic>
      <p:sp>
        <p:nvSpPr>
          <p:cNvPr id="5" name="Rectangle 4"/>
          <p:cNvSpPr/>
          <p:nvPr/>
        </p:nvSpPr>
        <p:spPr>
          <a:xfrm>
            <a:off x="0" y="0"/>
            <a:ext cx="9144000" cy="707886"/>
          </a:xfrm>
          <a:prstGeom prst="rect">
            <a:avLst/>
          </a:prstGeom>
        </p:spPr>
        <p:txBody>
          <a:bodyPr wrap="square">
            <a:spAutoFit/>
          </a:bodyPr>
          <a:lstStyle/>
          <a:p>
            <a:pPr algn="ctr"/>
            <a:r>
              <a:rPr lang="en-US" sz="4000" dirty="0" smtClean="0">
                <a:latin typeface="AR JULIAN" pitchFamily="2" charset="0"/>
              </a:rPr>
              <a:t>Doing His Will</a:t>
            </a:r>
            <a:endParaRPr lang="en-US" sz="4000" dirty="0">
              <a:latin typeface="AR JULIAN" pitchFamily="2" charset="0"/>
            </a:endParaRPr>
          </a:p>
        </p:txBody>
      </p:sp>
      <p:sp>
        <p:nvSpPr>
          <p:cNvPr id="103" name="Down Arrow 102"/>
          <p:cNvSpPr/>
          <p:nvPr/>
        </p:nvSpPr>
        <p:spPr>
          <a:xfrm>
            <a:off x="4267200" y="1371600"/>
            <a:ext cx="304800" cy="609600"/>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own Arrow 35"/>
          <p:cNvSpPr/>
          <p:nvPr/>
        </p:nvSpPr>
        <p:spPr>
          <a:xfrm>
            <a:off x="1371600" y="1371600"/>
            <a:ext cx="304800" cy="609600"/>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9"/>
          <p:cNvGrpSpPr/>
          <p:nvPr/>
        </p:nvGrpSpPr>
        <p:grpSpPr>
          <a:xfrm>
            <a:off x="381000" y="685800"/>
            <a:ext cx="2362200" cy="609600"/>
            <a:chOff x="762000" y="4419600"/>
            <a:chExt cx="2362200" cy="609600"/>
          </a:xfrm>
        </p:grpSpPr>
        <p:sp>
          <p:nvSpPr>
            <p:cNvPr id="37" name="Rounded Rectangle 36"/>
            <p:cNvSpPr/>
            <p:nvPr/>
          </p:nvSpPr>
          <p:spPr>
            <a:xfrm>
              <a:off x="762000" y="4419600"/>
              <a:ext cx="2362200" cy="609600"/>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38200" y="4495800"/>
              <a:ext cx="2286000" cy="369332"/>
            </a:xfrm>
            <a:prstGeom prst="rect">
              <a:avLst/>
            </a:prstGeom>
          </p:spPr>
          <p:txBody>
            <a:bodyPr wrap="square">
              <a:spAutoFit/>
            </a:bodyPr>
            <a:lstStyle/>
            <a:p>
              <a:pPr algn="ctr"/>
              <a:r>
                <a:rPr lang="en-US" dirty="0" smtClean="0"/>
                <a:t>3 Nephi 14:13-14</a:t>
              </a:r>
              <a:endParaRPr lang="en-US" dirty="0">
                <a:solidFill>
                  <a:schemeClr val="bg1"/>
                </a:solidFill>
              </a:endParaRPr>
            </a:p>
          </p:txBody>
        </p:sp>
      </p:grpSp>
      <p:sp>
        <p:nvSpPr>
          <p:cNvPr id="21" name="Rectangle 20"/>
          <p:cNvSpPr/>
          <p:nvPr/>
        </p:nvSpPr>
        <p:spPr>
          <a:xfrm>
            <a:off x="152400" y="2133600"/>
            <a:ext cx="3124200" cy="4801314"/>
          </a:xfrm>
          <a:prstGeom prst="rect">
            <a:avLst/>
          </a:prstGeom>
        </p:spPr>
        <p:txBody>
          <a:bodyPr wrap="square">
            <a:spAutoFit/>
          </a:bodyPr>
          <a:lstStyle/>
          <a:p>
            <a:r>
              <a:rPr lang="en-US" dirty="0"/>
              <a:t>How is obeying the teachings of Jesus Christ like walking on a narrow path? </a:t>
            </a:r>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r>
              <a:rPr lang="en-US" dirty="0" smtClean="0"/>
              <a:t>How </a:t>
            </a:r>
            <a:r>
              <a:rPr lang="en-US" dirty="0"/>
              <a:t>is rejecting the teachings of Jesus Christ like walking on a wide path? </a:t>
            </a:r>
            <a:endParaRPr lang="en-US" dirty="0" smtClean="0"/>
          </a:p>
          <a:p>
            <a:endParaRPr lang="en-US" dirty="0" smtClean="0"/>
          </a:p>
          <a:p>
            <a:r>
              <a:rPr lang="en-US" dirty="0" smtClean="0"/>
              <a:t>What </a:t>
            </a:r>
            <a:r>
              <a:rPr lang="en-US" dirty="0"/>
              <a:t>are some ways the Savior’s teachings are different from the teachings of the world?</a:t>
            </a:r>
          </a:p>
        </p:txBody>
      </p:sp>
      <p:grpSp>
        <p:nvGrpSpPr>
          <p:cNvPr id="4" name="Group 39"/>
          <p:cNvGrpSpPr/>
          <p:nvPr/>
        </p:nvGrpSpPr>
        <p:grpSpPr>
          <a:xfrm>
            <a:off x="3352800" y="685800"/>
            <a:ext cx="2362200" cy="609600"/>
            <a:chOff x="762000" y="4419600"/>
            <a:chExt cx="2362200" cy="609600"/>
          </a:xfrm>
        </p:grpSpPr>
        <p:sp>
          <p:nvSpPr>
            <p:cNvPr id="23" name="Rounded Rectangle 22"/>
            <p:cNvSpPr/>
            <p:nvPr/>
          </p:nvSpPr>
          <p:spPr>
            <a:xfrm>
              <a:off x="762000" y="4419600"/>
              <a:ext cx="2362200" cy="609600"/>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838200" y="4495800"/>
              <a:ext cx="2286000" cy="369332"/>
            </a:xfrm>
            <a:prstGeom prst="rect">
              <a:avLst/>
            </a:prstGeom>
          </p:spPr>
          <p:txBody>
            <a:bodyPr wrap="square">
              <a:spAutoFit/>
            </a:bodyPr>
            <a:lstStyle/>
            <a:p>
              <a:pPr algn="ctr"/>
              <a:r>
                <a:rPr lang="en-US" dirty="0" smtClean="0"/>
                <a:t>3 Nephi 14:15</a:t>
              </a:r>
              <a:endParaRPr lang="en-US" dirty="0">
                <a:solidFill>
                  <a:schemeClr val="bg1"/>
                </a:solidFill>
              </a:endParaRPr>
            </a:p>
          </p:txBody>
        </p:sp>
      </p:grpSp>
      <p:grpSp>
        <p:nvGrpSpPr>
          <p:cNvPr id="6" name="Group 39"/>
          <p:cNvGrpSpPr/>
          <p:nvPr/>
        </p:nvGrpSpPr>
        <p:grpSpPr>
          <a:xfrm>
            <a:off x="6172200" y="685800"/>
            <a:ext cx="2362200" cy="609600"/>
            <a:chOff x="762000" y="4419600"/>
            <a:chExt cx="2362200" cy="609600"/>
          </a:xfrm>
        </p:grpSpPr>
        <p:sp>
          <p:nvSpPr>
            <p:cNvPr id="26" name="Rounded Rectangle 25"/>
            <p:cNvSpPr/>
            <p:nvPr/>
          </p:nvSpPr>
          <p:spPr>
            <a:xfrm>
              <a:off x="762000" y="4419600"/>
              <a:ext cx="2362200" cy="609600"/>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838200" y="4495800"/>
              <a:ext cx="2286000" cy="369332"/>
            </a:xfrm>
            <a:prstGeom prst="rect">
              <a:avLst/>
            </a:prstGeom>
          </p:spPr>
          <p:txBody>
            <a:bodyPr wrap="square">
              <a:spAutoFit/>
            </a:bodyPr>
            <a:lstStyle/>
            <a:p>
              <a:pPr algn="ctr"/>
              <a:r>
                <a:rPr lang="en-US" dirty="0" smtClean="0"/>
                <a:t>3 Nephi 14:16-20</a:t>
              </a:r>
              <a:endParaRPr lang="en-US" dirty="0">
                <a:solidFill>
                  <a:schemeClr val="bg1"/>
                </a:solidFill>
              </a:endParaRPr>
            </a:p>
          </p:txBody>
        </p:sp>
      </p:grpSp>
      <p:sp>
        <p:nvSpPr>
          <p:cNvPr id="28" name="Down Arrow 27"/>
          <p:cNvSpPr/>
          <p:nvPr/>
        </p:nvSpPr>
        <p:spPr>
          <a:xfrm>
            <a:off x="7162800" y="1371600"/>
            <a:ext cx="304800" cy="609600"/>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505200" y="2133600"/>
            <a:ext cx="2286000" cy="3970318"/>
          </a:xfrm>
          <a:prstGeom prst="rect">
            <a:avLst/>
          </a:prstGeom>
        </p:spPr>
        <p:txBody>
          <a:bodyPr wrap="square">
            <a:spAutoFit/>
          </a:bodyPr>
          <a:lstStyle/>
          <a:p>
            <a:r>
              <a:rPr lang="en-US" dirty="0"/>
              <a:t>Why would a wolf dress in sheep’s clothing? </a:t>
            </a:r>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r>
              <a:rPr lang="en-US" dirty="0" smtClean="0"/>
              <a:t>What </a:t>
            </a:r>
            <a:r>
              <a:rPr lang="en-US" dirty="0"/>
              <a:t>does this analogy tell us about the desires and actions of false prophets?</a:t>
            </a:r>
          </a:p>
        </p:txBody>
      </p:sp>
      <p:sp>
        <p:nvSpPr>
          <p:cNvPr id="33" name="Rectangle 32"/>
          <p:cNvSpPr/>
          <p:nvPr/>
        </p:nvSpPr>
        <p:spPr>
          <a:xfrm>
            <a:off x="5943600" y="2209800"/>
            <a:ext cx="3200400" cy="3970318"/>
          </a:xfrm>
          <a:prstGeom prst="rect">
            <a:avLst/>
          </a:prstGeom>
        </p:spPr>
        <p:txBody>
          <a:bodyPr wrap="square">
            <a:spAutoFit/>
          </a:bodyPr>
          <a:lstStyle/>
          <a:p>
            <a:r>
              <a:rPr lang="en-US" dirty="0" smtClean="0"/>
              <a:t>If </a:t>
            </a:r>
            <a:r>
              <a:rPr lang="en-US" dirty="0"/>
              <a:t>the trees  represent people, what might the fruits </a:t>
            </a:r>
            <a:r>
              <a:rPr lang="en-US" dirty="0" smtClean="0"/>
              <a:t>represent</a:t>
            </a:r>
            <a:r>
              <a:rPr lang="en-US" dirty="0"/>
              <a:t>? </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r>
              <a:rPr lang="en-US" dirty="0" smtClean="0"/>
              <a:t>Possible answers: </a:t>
            </a:r>
          </a:p>
          <a:p>
            <a:r>
              <a:rPr lang="en-US" dirty="0" smtClean="0"/>
              <a:t>people’s </a:t>
            </a:r>
            <a:r>
              <a:rPr lang="en-US" dirty="0"/>
              <a:t>thoughts, words, actions, and influence on </a:t>
            </a:r>
            <a:r>
              <a:rPr lang="en-US" dirty="0" smtClean="0"/>
              <a:t>others</a:t>
            </a:r>
            <a:endParaRPr lang="en-US" dirty="0"/>
          </a:p>
        </p:txBody>
      </p:sp>
      <p:pic>
        <p:nvPicPr>
          <p:cNvPr id="27650" name="Picture 2" descr="http://www.devoetry.com/wp-content/uploads/2013/05/narrow-path-to-heaven.jpg"/>
          <p:cNvPicPr>
            <a:picLocks noChangeAspect="1" noChangeArrowheads="1"/>
          </p:cNvPicPr>
          <p:nvPr/>
        </p:nvPicPr>
        <p:blipFill>
          <a:blip r:embed="rId3" cstate="print"/>
          <a:srcRect/>
          <a:stretch>
            <a:fillRect/>
          </a:stretch>
        </p:blipFill>
        <p:spPr bwMode="auto">
          <a:xfrm>
            <a:off x="762000" y="3048000"/>
            <a:ext cx="1600200" cy="1600200"/>
          </a:xfrm>
          <a:prstGeom prst="rect">
            <a:avLst/>
          </a:prstGeom>
          <a:noFill/>
        </p:spPr>
      </p:pic>
      <p:pic>
        <p:nvPicPr>
          <p:cNvPr id="27652" name="Picture 4" descr="http://4.bp.blogspot.com/-Jt73_ZqjxwY/TwTul7xyzUI/AAAAAAAADxA/QU3lZRMWn3I/s1600/wolf%5b1%5d.jpg"/>
          <p:cNvPicPr>
            <a:picLocks noChangeAspect="1" noChangeArrowheads="1"/>
          </p:cNvPicPr>
          <p:nvPr/>
        </p:nvPicPr>
        <p:blipFill>
          <a:blip r:embed="rId4" cstate="print"/>
          <a:srcRect/>
          <a:stretch>
            <a:fillRect/>
          </a:stretch>
        </p:blipFill>
        <p:spPr bwMode="auto">
          <a:xfrm>
            <a:off x="3505200" y="3200400"/>
            <a:ext cx="1981200" cy="1352169"/>
          </a:xfrm>
          <a:prstGeom prst="rect">
            <a:avLst/>
          </a:prstGeom>
          <a:noFill/>
        </p:spPr>
      </p:pic>
      <p:pic>
        <p:nvPicPr>
          <p:cNvPr id="27654" name="Picture 6" descr="http://www.ellenyalecoaching.com/wp-content/uploads/2011/10/Tree-head-feature-size.jpg"/>
          <p:cNvPicPr>
            <a:picLocks noChangeAspect="1" noChangeArrowheads="1"/>
          </p:cNvPicPr>
          <p:nvPr/>
        </p:nvPicPr>
        <p:blipFill>
          <a:blip r:embed="rId5" cstate="print"/>
          <a:srcRect l="29714" r="29143"/>
          <a:stretch>
            <a:fillRect/>
          </a:stretch>
        </p:blipFill>
        <p:spPr bwMode="auto">
          <a:xfrm>
            <a:off x="6019800" y="3200400"/>
            <a:ext cx="1524000" cy="1852083"/>
          </a:xfrm>
          <a:prstGeom prst="rect">
            <a:avLst/>
          </a:prstGeom>
          <a:noFill/>
        </p:spPr>
      </p:pic>
      <p:pic>
        <p:nvPicPr>
          <p:cNvPr id="27656" name="Picture 8" descr="https://encrypted-tbn0.gstatic.com/images?q=tbn:ANd9GcTLNZfn-Cqm7DrLDkLAVQylLo1ywQGEpUi_MbX5lvtf0cDOybXa"/>
          <p:cNvPicPr>
            <a:picLocks noChangeAspect="1" noChangeArrowheads="1"/>
          </p:cNvPicPr>
          <p:nvPr/>
        </p:nvPicPr>
        <p:blipFill>
          <a:blip r:embed="rId6" cstate="print"/>
          <a:srcRect/>
          <a:stretch>
            <a:fillRect/>
          </a:stretch>
        </p:blipFill>
        <p:spPr bwMode="auto">
          <a:xfrm>
            <a:off x="7620000" y="3429000"/>
            <a:ext cx="1371600" cy="1371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1000"/>
                                        <p:tgtEl>
                                          <p:spTgt spid="21">
                                            <p:txEl>
                                              <p:pRg st="0" end="0"/>
                                            </p:txEl>
                                          </p:spTgt>
                                        </p:tgtEl>
                                      </p:cBhvr>
                                    </p:animEffect>
                                    <p:anim calcmode="lin" valueType="num">
                                      <p:cBhvr>
                                        <p:cTn id="1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1">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27650"/>
                                        </p:tgtEl>
                                        <p:attrNameLst>
                                          <p:attrName>style.visibility</p:attrName>
                                        </p:attrNameLst>
                                      </p:cBhvr>
                                      <p:to>
                                        <p:strVal val="visible"/>
                                      </p:to>
                                    </p:set>
                                    <p:animEffect transition="in" filter="fade">
                                      <p:cBhvr>
                                        <p:cTn id="17" dur="2000"/>
                                        <p:tgtEl>
                                          <p:spTgt spid="27650"/>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21">
                                            <p:txEl>
                                              <p:pRg st="7" end="7"/>
                                            </p:txEl>
                                          </p:spTgt>
                                        </p:tgtEl>
                                        <p:attrNameLst>
                                          <p:attrName>style.visibility</p:attrName>
                                        </p:attrNameLst>
                                      </p:cBhvr>
                                      <p:to>
                                        <p:strVal val="visible"/>
                                      </p:to>
                                    </p:set>
                                    <p:animEffect transition="in" filter="fade">
                                      <p:cBhvr>
                                        <p:cTn id="22" dur="1000"/>
                                        <p:tgtEl>
                                          <p:spTgt spid="21">
                                            <p:txEl>
                                              <p:pRg st="7" end="7"/>
                                            </p:txEl>
                                          </p:spTgt>
                                        </p:tgtEl>
                                      </p:cBhvr>
                                    </p:animEffect>
                                    <p:anim calcmode="lin" valueType="num">
                                      <p:cBhvr>
                                        <p:cTn id="23"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21">
                                            <p:txEl>
                                              <p:pRg st="9" end="9"/>
                                            </p:txEl>
                                          </p:spTgt>
                                        </p:tgtEl>
                                        <p:attrNameLst>
                                          <p:attrName>style.visibility</p:attrName>
                                        </p:attrNameLst>
                                      </p:cBhvr>
                                      <p:to>
                                        <p:strVal val="visible"/>
                                      </p:to>
                                    </p:set>
                                    <p:animEffect transition="in" filter="fade">
                                      <p:cBhvr>
                                        <p:cTn id="29" dur="1000"/>
                                        <p:tgtEl>
                                          <p:spTgt spid="21">
                                            <p:txEl>
                                              <p:pRg st="9" end="9"/>
                                            </p:txEl>
                                          </p:spTgt>
                                        </p:tgtEl>
                                      </p:cBhvr>
                                    </p:animEffect>
                                    <p:anim calcmode="lin" valueType="num">
                                      <p:cBhvr>
                                        <p:cTn id="30" dur="1000" fill="hold"/>
                                        <p:tgtEl>
                                          <p:spTgt spid="21">
                                            <p:txEl>
                                              <p:pRg st="9" end="9"/>
                                            </p:txEl>
                                          </p:spTgt>
                                        </p:tgtEl>
                                        <p:attrNameLst>
                                          <p:attrName>ppt_x</p:attrName>
                                        </p:attrNameLst>
                                      </p:cBhvr>
                                      <p:tavLst>
                                        <p:tav tm="0">
                                          <p:val>
                                            <p:strVal val="#ppt_x"/>
                                          </p:val>
                                        </p:tav>
                                        <p:tav tm="100000">
                                          <p:val>
                                            <p:strVal val="#ppt_x"/>
                                          </p:val>
                                        </p:tav>
                                      </p:tavLst>
                                    </p:anim>
                                    <p:anim calcmode="lin" valueType="num">
                                      <p:cBhvr>
                                        <p:cTn id="31" dur="1000" fill="hold"/>
                                        <p:tgtEl>
                                          <p:spTgt spid="21">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103"/>
                                        </p:tgtEl>
                                        <p:attrNameLst>
                                          <p:attrName>style.visibility</p:attrName>
                                        </p:attrNameLst>
                                      </p:cBhvr>
                                      <p:to>
                                        <p:strVal val="visible"/>
                                      </p:to>
                                    </p:set>
                                    <p:animEffect transition="in" filter="fade">
                                      <p:cBhvr>
                                        <p:cTn id="36" dur="1000"/>
                                        <p:tgtEl>
                                          <p:spTgt spid="103"/>
                                        </p:tgtEl>
                                      </p:cBhvr>
                                    </p:animEffect>
                                    <p:anim calcmode="lin" valueType="num">
                                      <p:cBhvr>
                                        <p:cTn id="37" dur="1000" fill="hold"/>
                                        <p:tgtEl>
                                          <p:spTgt spid="103"/>
                                        </p:tgtEl>
                                        <p:attrNameLst>
                                          <p:attrName>ppt_x</p:attrName>
                                        </p:attrNameLst>
                                      </p:cBhvr>
                                      <p:tavLst>
                                        <p:tav tm="0">
                                          <p:val>
                                            <p:strVal val="#ppt_x"/>
                                          </p:val>
                                        </p:tav>
                                        <p:tav tm="100000">
                                          <p:val>
                                            <p:strVal val="#ppt_x"/>
                                          </p:val>
                                        </p:tav>
                                      </p:tavLst>
                                    </p:anim>
                                    <p:anim calcmode="lin" valueType="num">
                                      <p:cBhvr>
                                        <p:cTn id="38" dur="1000" fill="hold"/>
                                        <p:tgtEl>
                                          <p:spTgt spid="103"/>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29">
                                            <p:txEl>
                                              <p:pRg st="0" end="0"/>
                                            </p:txEl>
                                          </p:spTgt>
                                        </p:tgtEl>
                                        <p:attrNameLst>
                                          <p:attrName>style.visibility</p:attrName>
                                        </p:attrNameLst>
                                      </p:cBhvr>
                                      <p:to>
                                        <p:strVal val="visible"/>
                                      </p:to>
                                    </p:set>
                                    <p:animEffect transition="in" filter="fade">
                                      <p:cBhvr>
                                        <p:cTn id="41" dur="1000"/>
                                        <p:tgtEl>
                                          <p:spTgt spid="29">
                                            <p:txEl>
                                              <p:pRg st="0" end="0"/>
                                            </p:txEl>
                                          </p:spTgt>
                                        </p:tgtEl>
                                      </p:cBhvr>
                                    </p:animEffect>
                                    <p:anim calcmode="lin" valueType="num">
                                      <p:cBhvr>
                                        <p:cTn id="4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29">
                                            <p:txEl>
                                              <p:pRg st="0" end="0"/>
                                            </p:txEl>
                                          </p:spTgt>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27652"/>
                                        </p:tgtEl>
                                        <p:attrNameLst>
                                          <p:attrName>style.visibility</p:attrName>
                                        </p:attrNameLst>
                                      </p:cBhvr>
                                      <p:to>
                                        <p:strVal val="visible"/>
                                      </p:to>
                                    </p:set>
                                    <p:animEffect transition="in" filter="fade">
                                      <p:cBhvr>
                                        <p:cTn id="46" dur="1000"/>
                                        <p:tgtEl>
                                          <p:spTgt spid="27652"/>
                                        </p:tgtEl>
                                      </p:cBhvr>
                                    </p:animEffect>
                                    <p:anim calcmode="lin" valueType="num">
                                      <p:cBhvr>
                                        <p:cTn id="47" dur="1000" fill="hold"/>
                                        <p:tgtEl>
                                          <p:spTgt spid="27652"/>
                                        </p:tgtEl>
                                        <p:attrNameLst>
                                          <p:attrName>ppt_x</p:attrName>
                                        </p:attrNameLst>
                                      </p:cBhvr>
                                      <p:tavLst>
                                        <p:tav tm="0">
                                          <p:val>
                                            <p:strVal val="#ppt_x"/>
                                          </p:val>
                                        </p:tav>
                                        <p:tav tm="100000">
                                          <p:val>
                                            <p:strVal val="#ppt_x"/>
                                          </p:val>
                                        </p:tav>
                                      </p:tavLst>
                                    </p:anim>
                                    <p:anim calcmode="lin" valueType="num">
                                      <p:cBhvr>
                                        <p:cTn id="48" dur="1000" fill="hold"/>
                                        <p:tgtEl>
                                          <p:spTgt spid="2765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nodeType="clickEffect">
                                  <p:stCondLst>
                                    <p:cond delay="0"/>
                                  </p:stCondLst>
                                  <p:childTnLst>
                                    <p:set>
                                      <p:cBhvr>
                                        <p:cTn id="52" dur="1" fill="hold">
                                          <p:stCondLst>
                                            <p:cond delay="0"/>
                                          </p:stCondLst>
                                        </p:cTn>
                                        <p:tgtEl>
                                          <p:spTgt spid="29">
                                            <p:txEl>
                                              <p:pRg st="7" end="7"/>
                                            </p:txEl>
                                          </p:spTgt>
                                        </p:tgtEl>
                                        <p:attrNameLst>
                                          <p:attrName>style.visibility</p:attrName>
                                        </p:attrNameLst>
                                      </p:cBhvr>
                                      <p:to>
                                        <p:strVal val="visible"/>
                                      </p:to>
                                    </p:set>
                                    <p:animEffect transition="in" filter="fade">
                                      <p:cBhvr>
                                        <p:cTn id="53" dur="1000"/>
                                        <p:tgtEl>
                                          <p:spTgt spid="29">
                                            <p:txEl>
                                              <p:pRg st="7" end="7"/>
                                            </p:txEl>
                                          </p:spTgt>
                                        </p:tgtEl>
                                      </p:cBhvr>
                                    </p:animEffect>
                                    <p:anim calcmode="lin" valueType="num">
                                      <p:cBhvr>
                                        <p:cTn id="54" dur="1000" fill="hold"/>
                                        <p:tgtEl>
                                          <p:spTgt spid="29">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2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1000"/>
                                        <p:tgtEl>
                                          <p:spTgt spid="28"/>
                                        </p:tgtEl>
                                      </p:cBhvr>
                                    </p:animEffect>
                                    <p:anim calcmode="lin" valueType="num">
                                      <p:cBhvr>
                                        <p:cTn id="61" dur="1000" fill="hold"/>
                                        <p:tgtEl>
                                          <p:spTgt spid="28"/>
                                        </p:tgtEl>
                                        <p:attrNameLst>
                                          <p:attrName>ppt_x</p:attrName>
                                        </p:attrNameLst>
                                      </p:cBhvr>
                                      <p:tavLst>
                                        <p:tav tm="0">
                                          <p:val>
                                            <p:strVal val="#ppt_x"/>
                                          </p:val>
                                        </p:tav>
                                        <p:tav tm="100000">
                                          <p:val>
                                            <p:strVal val="#ppt_x"/>
                                          </p:val>
                                        </p:tav>
                                      </p:tavLst>
                                    </p:anim>
                                    <p:anim calcmode="lin" valueType="num">
                                      <p:cBhvr>
                                        <p:cTn id="62" dur="1000" fill="hold"/>
                                        <p:tgtEl>
                                          <p:spTgt spid="28"/>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3">
                                            <p:txEl>
                                              <p:pRg st="0" end="0"/>
                                            </p:txEl>
                                          </p:spTgt>
                                        </p:tgtEl>
                                        <p:attrNameLst>
                                          <p:attrName>style.visibility</p:attrName>
                                        </p:attrNameLst>
                                      </p:cBhvr>
                                      <p:to>
                                        <p:strVal val="visible"/>
                                      </p:to>
                                    </p:set>
                                    <p:animEffect transition="in" filter="fade">
                                      <p:cBhvr>
                                        <p:cTn id="65" dur="1000"/>
                                        <p:tgtEl>
                                          <p:spTgt spid="33">
                                            <p:txEl>
                                              <p:pRg st="0" end="0"/>
                                            </p:txEl>
                                          </p:spTgt>
                                        </p:tgtEl>
                                      </p:cBhvr>
                                    </p:animEffect>
                                    <p:anim calcmode="lin" valueType="num">
                                      <p:cBhvr>
                                        <p:cTn id="66"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33">
                                            <p:txEl>
                                              <p:pRg st="0" end="0"/>
                                            </p:txEl>
                                          </p:spTgt>
                                        </p:tgtEl>
                                        <p:attrNameLst>
                                          <p:attrName>ppt_y</p:attrName>
                                        </p:attrNameLst>
                                      </p:cBhvr>
                                      <p:tavLst>
                                        <p:tav tm="0">
                                          <p:val>
                                            <p:strVal val="#ppt_y-.1"/>
                                          </p:val>
                                        </p:tav>
                                        <p:tav tm="100000">
                                          <p:val>
                                            <p:strVal val="#ppt_y"/>
                                          </p:val>
                                        </p:tav>
                                      </p:tavLst>
                                    </p:anim>
                                  </p:childTnLst>
                                </p:cTn>
                              </p:par>
                              <p:par>
                                <p:cTn id="68" presetID="47" presetClass="entr" presetSubtype="0" fill="hold" nodeType="withEffect">
                                  <p:stCondLst>
                                    <p:cond delay="0"/>
                                  </p:stCondLst>
                                  <p:childTnLst>
                                    <p:set>
                                      <p:cBhvr>
                                        <p:cTn id="69" dur="1" fill="hold">
                                          <p:stCondLst>
                                            <p:cond delay="0"/>
                                          </p:stCondLst>
                                        </p:cTn>
                                        <p:tgtEl>
                                          <p:spTgt spid="27654"/>
                                        </p:tgtEl>
                                        <p:attrNameLst>
                                          <p:attrName>style.visibility</p:attrName>
                                        </p:attrNameLst>
                                      </p:cBhvr>
                                      <p:to>
                                        <p:strVal val="visible"/>
                                      </p:to>
                                    </p:set>
                                    <p:animEffect transition="in" filter="fade">
                                      <p:cBhvr>
                                        <p:cTn id="70" dur="1000"/>
                                        <p:tgtEl>
                                          <p:spTgt spid="27654"/>
                                        </p:tgtEl>
                                      </p:cBhvr>
                                    </p:animEffect>
                                    <p:anim calcmode="lin" valueType="num">
                                      <p:cBhvr>
                                        <p:cTn id="71" dur="1000" fill="hold"/>
                                        <p:tgtEl>
                                          <p:spTgt spid="27654"/>
                                        </p:tgtEl>
                                        <p:attrNameLst>
                                          <p:attrName>ppt_x</p:attrName>
                                        </p:attrNameLst>
                                      </p:cBhvr>
                                      <p:tavLst>
                                        <p:tav tm="0">
                                          <p:val>
                                            <p:strVal val="#ppt_x"/>
                                          </p:val>
                                        </p:tav>
                                        <p:tav tm="100000">
                                          <p:val>
                                            <p:strVal val="#ppt_x"/>
                                          </p:val>
                                        </p:tav>
                                      </p:tavLst>
                                    </p:anim>
                                    <p:anim calcmode="lin" valueType="num">
                                      <p:cBhvr>
                                        <p:cTn id="72" dur="1000" fill="hold"/>
                                        <p:tgtEl>
                                          <p:spTgt spid="2765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nodeType="clickEffect">
                                  <p:stCondLst>
                                    <p:cond delay="0"/>
                                  </p:stCondLst>
                                  <p:childTnLst>
                                    <p:set>
                                      <p:cBhvr>
                                        <p:cTn id="76" dur="1" fill="hold">
                                          <p:stCondLst>
                                            <p:cond delay="0"/>
                                          </p:stCondLst>
                                        </p:cTn>
                                        <p:tgtEl>
                                          <p:spTgt spid="33">
                                            <p:txEl>
                                              <p:pRg st="9" end="9"/>
                                            </p:txEl>
                                          </p:spTgt>
                                        </p:tgtEl>
                                        <p:attrNameLst>
                                          <p:attrName>style.visibility</p:attrName>
                                        </p:attrNameLst>
                                      </p:cBhvr>
                                      <p:to>
                                        <p:strVal val="visible"/>
                                      </p:to>
                                    </p:set>
                                    <p:animEffect transition="in" filter="fade">
                                      <p:cBhvr>
                                        <p:cTn id="77" dur="1000"/>
                                        <p:tgtEl>
                                          <p:spTgt spid="33">
                                            <p:txEl>
                                              <p:pRg st="9" end="9"/>
                                            </p:txEl>
                                          </p:spTgt>
                                        </p:tgtEl>
                                      </p:cBhvr>
                                    </p:animEffect>
                                    <p:anim calcmode="lin" valueType="num">
                                      <p:cBhvr>
                                        <p:cTn id="78" dur="1000" fill="hold"/>
                                        <p:tgtEl>
                                          <p:spTgt spid="33">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33">
                                            <p:txEl>
                                              <p:pRg st="9" end="9"/>
                                            </p:txEl>
                                          </p:spTgt>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33">
                                            <p:txEl>
                                              <p:pRg st="10" end="10"/>
                                            </p:txEl>
                                          </p:spTgt>
                                        </p:tgtEl>
                                        <p:attrNameLst>
                                          <p:attrName>style.visibility</p:attrName>
                                        </p:attrNameLst>
                                      </p:cBhvr>
                                      <p:to>
                                        <p:strVal val="visible"/>
                                      </p:to>
                                    </p:set>
                                    <p:animEffect transition="in" filter="fade">
                                      <p:cBhvr>
                                        <p:cTn id="82" dur="1000"/>
                                        <p:tgtEl>
                                          <p:spTgt spid="33">
                                            <p:txEl>
                                              <p:pRg st="10" end="10"/>
                                            </p:txEl>
                                          </p:spTgt>
                                        </p:tgtEl>
                                      </p:cBhvr>
                                    </p:animEffect>
                                    <p:anim calcmode="lin" valueType="num">
                                      <p:cBhvr>
                                        <p:cTn id="83" dur="1000" fill="hold"/>
                                        <p:tgtEl>
                                          <p:spTgt spid="33">
                                            <p:txEl>
                                              <p:pRg st="10" end="10"/>
                                            </p:txEl>
                                          </p:spTgt>
                                        </p:tgtEl>
                                        <p:attrNameLst>
                                          <p:attrName>ppt_x</p:attrName>
                                        </p:attrNameLst>
                                      </p:cBhvr>
                                      <p:tavLst>
                                        <p:tav tm="0">
                                          <p:val>
                                            <p:strVal val="#ppt_x"/>
                                          </p:val>
                                        </p:tav>
                                        <p:tav tm="100000">
                                          <p:val>
                                            <p:strVal val="#ppt_x"/>
                                          </p:val>
                                        </p:tav>
                                      </p:tavLst>
                                    </p:anim>
                                    <p:anim calcmode="lin" valueType="num">
                                      <p:cBhvr>
                                        <p:cTn id="84" dur="1000" fill="hold"/>
                                        <p:tgtEl>
                                          <p:spTgt spid="33">
                                            <p:txEl>
                                              <p:pRg st="10" end="10"/>
                                            </p:txEl>
                                          </p:spTgt>
                                        </p:tgtEl>
                                        <p:attrNameLst>
                                          <p:attrName>ppt_y</p:attrName>
                                        </p:attrNameLst>
                                      </p:cBhvr>
                                      <p:tavLst>
                                        <p:tav tm="0">
                                          <p:val>
                                            <p:strVal val="#ppt_y-.1"/>
                                          </p:val>
                                        </p:tav>
                                        <p:tav tm="100000">
                                          <p:val>
                                            <p:strVal val="#ppt_y"/>
                                          </p:val>
                                        </p:tav>
                                      </p:tavLst>
                                    </p:anim>
                                  </p:childTnLst>
                                </p:cTn>
                              </p:par>
                              <p:par>
                                <p:cTn id="85" presetID="47" presetClass="entr" presetSubtype="0" fill="hold" nodeType="withEffect">
                                  <p:stCondLst>
                                    <p:cond delay="0"/>
                                  </p:stCondLst>
                                  <p:childTnLst>
                                    <p:set>
                                      <p:cBhvr>
                                        <p:cTn id="86" dur="1" fill="hold">
                                          <p:stCondLst>
                                            <p:cond delay="0"/>
                                          </p:stCondLst>
                                        </p:cTn>
                                        <p:tgtEl>
                                          <p:spTgt spid="27656"/>
                                        </p:tgtEl>
                                        <p:attrNameLst>
                                          <p:attrName>style.visibility</p:attrName>
                                        </p:attrNameLst>
                                      </p:cBhvr>
                                      <p:to>
                                        <p:strVal val="visible"/>
                                      </p:to>
                                    </p:set>
                                    <p:animEffect transition="in" filter="fade">
                                      <p:cBhvr>
                                        <p:cTn id="87" dur="1000"/>
                                        <p:tgtEl>
                                          <p:spTgt spid="27656"/>
                                        </p:tgtEl>
                                      </p:cBhvr>
                                    </p:animEffect>
                                    <p:anim calcmode="lin" valueType="num">
                                      <p:cBhvr>
                                        <p:cTn id="88" dur="1000" fill="hold"/>
                                        <p:tgtEl>
                                          <p:spTgt spid="27656"/>
                                        </p:tgtEl>
                                        <p:attrNameLst>
                                          <p:attrName>ppt_x</p:attrName>
                                        </p:attrNameLst>
                                      </p:cBhvr>
                                      <p:tavLst>
                                        <p:tav tm="0">
                                          <p:val>
                                            <p:strVal val="#ppt_x"/>
                                          </p:val>
                                        </p:tav>
                                        <p:tav tm="100000">
                                          <p:val>
                                            <p:strVal val="#ppt_x"/>
                                          </p:val>
                                        </p:tav>
                                      </p:tavLst>
                                    </p:anim>
                                    <p:anim calcmode="lin" valueType="num">
                                      <p:cBhvr>
                                        <p:cTn id="89" dur="1000" fill="hold"/>
                                        <p:tgtEl>
                                          <p:spTgt spid="276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36"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1.bp.blogspot.com/_2QJSeWQoKyA/TNFVU4C-lzI/AAAAAAAAIsA/Z-MUtHExBbM/s1600/dirty%20windowc.jpg"/>
          <p:cNvPicPr>
            <a:picLocks noChangeAspect="1" noChangeArrowheads="1"/>
          </p:cNvPicPr>
          <p:nvPr/>
        </p:nvPicPr>
        <p:blipFill>
          <a:blip r:embed="rId2" cstate="print"/>
          <a:srcRect/>
          <a:stretch>
            <a:fillRect/>
          </a:stretch>
        </p:blipFill>
        <p:spPr bwMode="auto">
          <a:xfrm>
            <a:off x="0" y="0"/>
            <a:ext cx="9147179" cy="6858000"/>
          </a:xfrm>
          <a:prstGeom prst="rect">
            <a:avLst/>
          </a:prstGeom>
          <a:noFill/>
        </p:spPr>
      </p:pic>
      <p:sp>
        <p:nvSpPr>
          <p:cNvPr id="5" name="Rectangle 4"/>
          <p:cNvSpPr/>
          <p:nvPr/>
        </p:nvSpPr>
        <p:spPr>
          <a:xfrm>
            <a:off x="0" y="0"/>
            <a:ext cx="9144000" cy="707886"/>
          </a:xfrm>
          <a:prstGeom prst="rect">
            <a:avLst/>
          </a:prstGeom>
        </p:spPr>
        <p:txBody>
          <a:bodyPr wrap="square">
            <a:spAutoFit/>
          </a:bodyPr>
          <a:lstStyle/>
          <a:p>
            <a:pPr algn="ctr"/>
            <a:r>
              <a:rPr lang="en-US" sz="4000" dirty="0" smtClean="0">
                <a:latin typeface="AR JULIAN" pitchFamily="2" charset="0"/>
              </a:rPr>
              <a:t>Not Just Those</a:t>
            </a:r>
            <a:endParaRPr lang="en-US" sz="4000" dirty="0">
              <a:latin typeface="AR JULIAN" pitchFamily="2" charset="0"/>
            </a:endParaRPr>
          </a:p>
        </p:txBody>
      </p:sp>
      <p:grpSp>
        <p:nvGrpSpPr>
          <p:cNvPr id="4" name="Group 68"/>
          <p:cNvGrpSpPr/>
          <p:nvPr/>
        </p:nvGrpSpPr>
        <p:grpSpPr>
          <a:xfrm>
            <a:off x="0" y="1828800"/>
            <a:ext cx="4572000" cy="4724400"/>
            <a:chOff x="685800" y="2133600"/>
            <a:chExt cx="4572000" cy="4724400"/>
          </a:xfrm>
        </p:grpSpPr>
        <p:grpSp>
          <p:nvGrpSpPr>
            <p:cNvPr id="6" name="Group 38"/>
            <p:cNvGrpSpPr/>
            <p:nvPr/>
          </p:nvGrpSpPr>
          <p:grpSpPr>
            <a:xfrm>
              <a:off x="685800" y="2133600"/>
              <a:ext cx="4572000" cy="4724400"/>
              <a:chOff x="304800" y="381000"/>
              <a:chExt cx="4217894" cy="3763505"/>
            </a:xfrm>
          </p:grpSpPr>
          <p:grpSp>
            <p:nvGrpSpPr>
              <p:cNvPr id="7" name="Group 19"/>
              <p:cNvGrpSpPr/>
              <p:nvPr/>
            </p:nvGrpSpPr>
            <p:grpSpPr>
              <a:xfrm>
                <a:off x="304800" y="2133600"/>
                <a:ext cx="4217894" cy="683898"/>
                <a:chOff x="-26894" y="1093694"/>
                <a:chExt cx="8293387" cy="1344706"/>
              </a:xfrm>
            </p:grpSpPr>
            <p:grpSp>
              <p:nvGrpSpPr>
                <p:cNvPr id="8" name="Group 15"/>
                <p:cNvGrpSpPr/>
                <p:nvPr/>
              </p:nvGrpSpPr>
              <p:grpSpPr>
                <a:xfrm rot="21312912">
                  <a:off x="-26894" y="1093694"/>
                  <a:ext cx="4456493" cy="1219200"/>
                  <a:chOff x="489405" y="1245820"/>
                  <a:chExt cx="6698579" cy="1832586"/>
                </a:xfrm>
              </p:grpSpPr>
              <p:sp>
                <p:nvSpPr>
                  <p:cNvPr id="63" name="Flowchart: Summing Junction 2"/>
                  <p:cNvSpPr/>
                  <p:nvPr/>
                </p:nvSpPr>
                <p:spPr>
                  <a:xfrm rot="1358314">
                    <a:off x="489405" y="1245820"/>
                    <a:ext cx="1828800" cy="533400"/>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Summing Junction 63"/>
                  <p:cNvSpPr/>
                  <p:nvPr/>
                </p:nvSpPr>
                <p:spPr>
                  <a:xfrm rot="1183607">
                    <a:off x="1708604" y="1703019"/>
                    <a:ext cx="1828800" cy="533400"/>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Summing Junction 64"/>
                  <p:cNvSpPr/>
                  <p:nvPr/>
                </p:nvSpPr>
                <p:spPr>
                  <a:xfrm rot="703167">
                    <a:off x="2990650" y="2055563"/>
                    <a:ext cx="1828800" cy="533400"/>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Summing Junction 65"/>
                  <p:cNvSpPr/>
                  <p:nvPr/>
                </p:nvSpPr>
                <p:spPr>
                  <a:xfrm rot="706875">
                    <a:off x="4149992" y="2314679"/>
                    <a:ext cx="1828800" cy="533400"/>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Summing Junction 66"/>
                  <p:cNvSpPr/>
                  <p:nvPr/>
                </p:nvSpPr>
                <p:spPr>
                  <a:xfrm rot="408841">
                    <a:off x="5359184" y="2545006"/>
                    <a:ext cx="1828800" cy="533400"/>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6"/>
                <p:cNvGrpSpPr/>
                <p:nvPr/>
              </p:nvGrpSpPr>
              <p:grpSpPr>
                <a:xfrm rot="481720" flipH="1">
                  <a:off x="3810000" y="1219200"/>
                  <a:ext cx="4456493" cy="1219200"/>
                  <a:chOff x="489405" y="1245820"/>
                  <a:chExt cx="6698579" cy="1832586"/>
                </a:xfrm>
              </p:grpSpPr>
              <p:sp>
                <p:nvSpPr>
                  <p:cNvPr id="58" name="Flowchart: Summing Junction 57"/>
                  <p:cNvSpPr/>
                  <p:nvPr/>
                </p:nvSpPr>
                <p:spPr>
                  <a:xfrm rot="1358314">
                    <a:off x="489405" y="1245820"/>
                    <a:ext cx="1828800" cy="533400"/>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Summing Junction 58"/>
                  <p:cNvSpPr/>
                  <p:nvPr/>
                </p:nvSpPr>
                <p:spPr>
                  <a:xfrm rot="1183607">
                    <a:off x="1708604" y="1703019"/>
                    <a:ext cx="1828800" cy="533400"/>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Summing Junction 59"/>
                  <p:cNvSpPr/>
                  <p:nvPr/>
                </p:nvSpPr>
                <p:spPr>
                  <a:xfrm rot="703167">
                    <a:off x="2990650" y="2055563"/>
                    <a:ext cx="1828800" cy="533400"/>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Summing Junction 60"/>
                  <p:cNvSpPr/>
                  <p:nvPr/>
                </p:nvSpPr>
                <p:spPr>
                  <a:xfrm rot="706875">
                    <a:off x="4149992" y="2314679"/>
                    <a:ext cx="1828800" cy="533400"/>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Summing Junction 61"/>
                  <p:cNvSpPr/>
                  <p:nvPr/>
                </p:nvSpPr>
                <p:spPr>
                  <a:xfrm rot="408841">
                    <a:off x="5359184" y="2545006"/>
                    <a:ext cx="1828800" cy="533400"/>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 name="Group 4"/>
              <p:cNvGrpSpPr/>
              <p:nvPr/>
            </p:nvGrpSpPr>
            <p:grpSpPr>
              <a:xfrm>
                <a:off x="1007783" y="381000"/>
                <a:ext cx="2301615" cy="3763505"/>
                <a:chOff x="-287617" y="3124200"/>
                <a:chExt cx="2301615" cy="3763505"/>
              </a:xfrm>
            </p:grpSpPr>
            <p:grpSp>
              <p:nvGrpSpPr>
                <p:cNvPr id="11" name="Group 28"/>
                <p:cNvGrpSpPr/>
                <p:nvPr/>
              </p:nvGrpSpPr>
              <p:grpSpPr>
                <a:xfrm rot="179812">
                  <a:off x="823735" y="3199273"/>
                  <a:ext cx="381000" cy="2371574"/>
                  <a:chOff x="1066800" y="3124199"/>
                  <a:chExt cx="381000" cy="2438401"/>
                </a:xfrm>
              </p:grpSpPr>
              <p:sp>
                <p:nvSpPr>
                  <p:cNvPr id="54" name="Rectangle 53"/>
                  <p:cNvSpPr/>
                  <p:nvPr/>
                </p:nvSpPr>
                <p:spPr>
                  <a:xfrm>
                    <a:off x="10668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Delay 54"/>
                  <p:cNvSpPr/>
                  <p:nvPr/>
                </p:nvSpPr>
                <p:spPr>
                  <a:xfrm flipH="1">
                    <a:off x="1324816" y="3124199"/>
                    <a:ext cx="118502"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Wave 42"/>
                <p:cNvSpPr/>
                <p:nvPr/>
              </p:nvSpPr>
              <p:spPr>
                <a:xfrm rot="5400000">
                  <a:off x="48238" y="4921945"/>
                  <a:ext cx="1629905" cy="2301615"/>
                </a:xfrm>
                <a:prstGeom prst="wave">
                  <a:avLst>
                    <a:gd name="adj1" fmla="val 6927"/>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29"/>
                <p:cNvGrpSpPr/>
                <p:nvPr/>
              </p:nvGrpSpPr>
              <p:grpSpPr>
                <a:xfrm>
                  <a:off x="533400" y="3124200"/>
                  <a:ext cx="506505" cy="2438400"/>
                  <a:chOff x="533400" y="3124200"/>
                  <a:chExt cx="506505" cy="2438400"/>
                </a:xfrm>
              </p:grpSpPr>
              <p:sp>
                <p:nvSpPr>
                  <p:cNvPr id="52" name="Rectangle 51"/>
                  <p:cNvSpPr/>
                  <p:nvPr/>
                </p:nvSpPr>
                <p:spPr>
                  <a:xfrm>
                    <a:off x="5334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Delay 52"/>
                  <p:cNvSpPr/>
                  <p:nvPr/>
                </p:nvSpPr>
                <p:spPr>
                  <a:xfrm>
                    <a:off x="923364" y="3124200"/>
                    <a:ext cx="116541"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Oval 44"/>
                <p:cNvSpPr/>
                <p:nvPr/>
              </p:nvSpPr>
              <p:spPr>
                <a:xfrm>
                  <a:off x="995082" y="4598894"/>
                  <a:ext cx="152400" cy="313765"/>
                </a:xfrm>
                <a:prstGeom prst="ellipse">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38"/>
                <p:cNvGrpSpPr/>
                <p:nvPr/>
              </p:nvGrpSpPr>
              <p:grpSpPr>
                <a:xfrm>
                  <a:off x="533400" y="4038600"/>
                  <a:ext cx="533400" cy="457200"/>
                  <a:chOff x="1676400" y="4267200"/>
                  <a:chExt cx="1447800" cy="1143000"/>
                </a:xfrm>
              </p:grpSpPr>
              <p:grpSp>
                <p:nvGrpSpPr>
                  <p:cNvPr id="14" name="Group 36"/>
                  <p:cNvGrpSpPr/>
                  <p:nvPr/>
                </p:nvGrpSpPr>
                <p:grpSpPr>
                  <a:xfrm>
                    <a:off x="1676400" y="4267200"/>
                    <a:ext cx="1447800" cy="1143000"/>
                    <a:chOff x="1770529" y="2122655"/>
                    <a:chExt cx="1963271" cy="1524000"/>
                  </a:xfrm>
                </p:grpSpPr>
                <p:sp>
                  <p:nvSpPr>
                    <p:cNvPr id="49" name="Rounded Rectangle 48"/>
                    <p:cNvSpPr/>
                    <p:nvPr/>
                  </p:nvSpPr>
                  <p:spPr>
                    <a:xfrm>
                      <a:off x="1770529" y="3393141"/>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rot="17486313">
                      <a:off x="2670906" y="2770355"/>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1991596">
                      <a:off x="3505200" y="2133600"/>
                      <a:ext cx="228600" cy="381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Oval 47"/>
                  <p:cNvSpPr/>
                  <p:nvPr/>
                </p:nvSpPr>
                <p:spPr>
                  <a:xfrm>
                    <a:off x="2971800" y="4343400"/>
                    <a:ext cx="152400" cy="152400"/>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68" name="Rectangle 67"/>
            <p:cNvSpPr/>
            <p:nvPr/>
          </p:nvSpPr>
          <p:spPr>
            <a:xfrm>
              <a:off x="1712259" y="5199529"/>
              <a:ext cx="2286000" cy="1477328"/>
            </a:xfrm>
            <a:prstGeom prst="rect">
              <a:avLst/>
            </a:prstGeom>
          </p:spPr>
          <p:txBody>
            <a:bodyPr wrap="square">
              <a:spAutoFit/>
            </a:bodyPr>
            <a:lstStyle/>
            <a:p>
              <a:r>
                <a:rPr lang="en-US" b="1" i="1" dirty="0" smtClean="0"/>
                <a:t>We must do the will of Heavenly Father in order to enter into the kingdom of heaven</a:t>
              </a:r>
              <a:endParaRPr lang="en-US" dirty="0"/>
            </a:p>
          </p:txBody>
        </p:sp>
      </p:grpSp>
      <p:sp>
        <p:nvSpPr>
          <p:cNvPr id="70" name="Rectangle 69"/>
          <p:cNvSpPr/>
          <p:nvPr/>
        </p:nvSpPr>
        <p:spPr>
          <a:xfrm>
            <a:off x="76200" y="838200"/>
            <a:ext cx="4572000" cy="1369606"/>
          </a:xfrm>
          <a:prstGeom prst="rect">
            <a:avLst/>
          </a:prstGeom>
        </p:spPr>
        <p:txBody>
          <a:bodyPr>
            <a:spAutoFit/>
          </a:bodyPr>
          <a:lstStyle/>
          <a:p>
            <a:r>
              <a:rPr lang="en-US" dirty="0" smtClean="0"/>
              <a:t>“Not </a:t>
            </a:r>
            <a:r>
              <a:rPr lang="en-US" dirty="0"/>
              <a:t>every one that </a:t>
            </a:r>
            <a:r>
              <a:rPr lang="en-US" dirty="0" err="1"/>
              <a:t>saith</a:t>
            </a:r>
            <a:r>
              <a:rPr lang="en-US" dirty="0"/>
              <a:t> unto me, Lord, Lord, shall </a:t>
            </a:r>
            <a:r>
              <a:rPr lang="en-US" dirty="0" smtClean="0"/>
              <a:t>enter</a:t>
            </a:r>
            <a:r>
              <a:rPr lang="en-US" dirty="0"/>
              <a:t> into the kingdom of heaven; but he that doeth the will of my Father who is in heaven</a:t>
            </a:r>
            <a:r>
              <a:rPr lang="en-US" dirty="0" smtClean="0"/>
              <a:t>.”</a:t>
            </a:r>
          </a:p>
          <a:p>
            <a:r>
              <a:rPr lang="en-US" sz="1100" dirty="0" smtClean="0"/>
              <a:t>3 Nephi 14:21</a:t>
            </a:r>
            <a:endParaRPr lang="en-US" sz="1100" dirty="0"/>
          </a:p>
        </p:txBody>
      </p:sp>
      <p:sp>
        <p:nvSpPr>
          <p:cNvPr id="42" name="Rectangle 41"/>
          <p:cNvSpPr/>
          <p:nvPr/>
        </p:nvSpPr>
        <p:spPr>
          <a:xfrm>
            <a:off x="4572000" y="1219200"/>
            <a:ext cx="4343400" cy="4708981"/>
          </a:xfrm>
          <a:prstGeom prst="rect">
            <a:avLst/>
          </a:prstGeom>
        </p:spPr>
        <p:txBody>
          <a:bodyPr wrap="square">
            <a:spAutoFit/>
          </a:bodyPr>
          <a:lstStyle/>
          <a:p>
            <a:r>
              <a:rPr lang="en-US" i="1" dirty="0" smtClean="0"/>
              <a:t>“It is not just those who cry out to the Lord, not just those whose voices are raised to Jehovah, not just those whose display of righteousness is public and whose commitment to the faith is spoken regularly, who shall be save. Rather, it is those who trust in the Lord, who perform the works of righteousness in a quiet but steadfast manner…</a:t>
            </a:r>
          </a:p>
          <a:p>
            <a:endParaRPr lang="en-US" i="1" dirty="0" smtClean="0"/>
          </a:p>
          <a:p>
            <a:r>
              <a:rPr lang="en-US" i="1" dirty="0" smtClean="0"/>
              <a:t>It is not just those who did all the right things, who carried out the assignments, who will be save….</a:t>
            </a:r>
          </a:p>
          <a:p>
            <a:endParaRPr lang="en-US" i="1" dirty="0"/>
          </a:p>
          <a:p>
            <a:r>
              <a:rPr lang="en-US" i="1" dirty="0" smtClean="0"/>
              <a:t>The Lord’s true saints are the </a:t>
            </a:r>
            <a:r>
              <a:rPr lang="en-US" i="1" dirty="0" smtClean="0"/>
              <a:t>ones who </a:t>
            </a:r>
            <a:r>
              <a:rPr lang="en-US" i="1" dirty="0" smtClean="0"/>
              <a:t>do His works, under the influence of His Spirit. </a:t>
            </a:r>
          </a:p>
          <a:p>
            <a:r>
              <a:rPr lang="en-US" sz="1200" i="1" dirty="0" smtClean="0"/>
              <a:t>JFM and RLM</a:t>
            </a:r>
            <a:endParaRPr lang="en-US" sz="1200" dirty="0"/>
          </a:p>
        </p:txBody>
      </p:sp>
      <p:pic>
        <p:nvPicPr>
          <p:cNvPr id="29698" name="Picture 2" descr="http://rsc.byu.edu/sites/default/files/auths/8283.jpg"/>
          <p:cNvPicPr>
            <a:picLocks noChangeAspect="1" noChangeArrowheads="1"/>
          </p:cNvPicPr>
          <p:nvPr/>
        </p:nvPicPr>
        <p:blipFill>
          <a:blip r:embed="rId3" cstate="print"/>
          <a:srcRect/>
          <a:stretch>
            <a:fillRect/>
          </a:stretch>
        </p:blipFill>
        <p:spPr bwMode="auto">
          <a:xfrm>
            <a:off x="5562600" y="5715000"/>
            <a:ext cx="792480" cy="990600"/>
          </a:xfrm>
          <a:prstGeom prst="rect">
            <a:avLst/>
          </a:prstGeom>
          <a:noFill/>
        </p:spPr>
      </p:pic>
      <p:pic>
        <p:nvPicPr>
          <p:cNvPr id="29700" name="Picture 4" descr="http://svu.edu/~/media/Images/news/2010b/robert-millet.ashx?mw=350"/>
          <p:cNvPicPr>
            <a:picLocks noChangeAspect="1" noChangeArrowheads="1"/>
          </p:cNvPicPr>
          <p:nvPr/>
        </p:nvPicPr>
        <p:blipFill>
          <a:blip r:embed="rId4" cstate="print"/>
          <a:srcRect/>
          <a:stretch>
            <a:fillRect/>
          </a:stretch>
        </p:blipFill>
        <p:spPr bwMode="auto">
          <a:xfrm>
            <a:off x="6705600" y="5715000"/>
            <a:ext cx="718457" cy="10058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
                                            <p:txEl>
                                              <p:pRg st="5" end="5"/>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29698"/>
                                        </p:tgtEl>
                                        <p:attrNameLst>
                                          <p:attrName>style.visibility</p:attrName>
                                        </p:attrNameLst>
                                      </p:cBhvr>
                                      <p:to>
                                        <p:strVal val="visible"/>
                                      </p:to>
                                    </p:set>
                                    <p:animEffect transition="in" filter="fade">
                                      <p:cBhvr>
                                        <p:cTn id="23" dur="2000"/>
                                        <p:tgtEl>
                                          <p:spTgt spid="29698"/>
                                        </p:tgtEl>
                                      </p:cBhvr>
                                    </p:animEffect>
                                  </p:childTnLst>
                                </p:cTn>
                              </p:par>
                              <p:par>
                                <p:cTn id="24" presetID="10" presetClass="entr" presetSubtype="0" fill="hold" nodeType="withEffect">
                                  <p:stCondLst>
                                    <p:cond delay="0"/>
                                  </p:stCondLst>
                                  <p:childTnLst>
                                    <p:set>
                                      <p:cBhvr>
                                        <p:cTn id="25" dur="1" fill="hold">
                                          <p:stCondLst>
                                            <p:cond delay="0"/>
                                          </p:stCondLst>
                                        </p:cTn>
                                        <p:tgtEl>
                                          <p:spTgt spid="29700"/>
                                        </p:tgtEl>
                                        <p:attrNameLst>
                                          <p:attrName>style.visibility</p:attrName>
                                        </p:attrNameLst>
                                      </p:cBhvr>
                                      <p:to>
                                        <p:strVal val="visible"/>
                                      </p:to>
                                    </p:set>
                                    <p:animEffect transition="in" filter="fade">
                                      <p:cBhvr>
                                        <p:cTn id="26" dur="2000"/>
                                        <p:tgtEl>
                                          <p:spTgt spid="29700"/>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1.bp.blogspot.com/_2QJSeWQoKyA/TNFVU4C-lzI/AAAAAAAAIsA/Z-MUtHExBbM/s1600/dirty%20windowc.jpg"/>
          <p:cNvPicPr>
            <a:picLocks noChangeAspect="1" noChangeArrowheads="1"/>
          </p:cNvPicPr>
          <p:nvPr/>
        </p:nvPicPr>
        <p:blipFill>
          <a:blip r:embed="rId2" cstate="print"/>
          <a:srcRect/>
          <a:stretch>
            <a:fillRect/>
          </a:stretch>
        </p:blipFill>
        <p:spPr bwMode="auto">
          <a:xfrm>
            <a:off x="0" y="0"/>
            <a:ext cx="9147179" cy="6858000"/>
          </a:xfrm>
          <a:prstGeom prst="rect">
            <a:avLst/>
          </a:prstGeom>
          <a:noFill/>
        </p:spPr>
      </p:pic>
      <p:sp>
        <p:nvSpPr>
          <p:cNvPr id="5" name="Rectangle 4"/>
          <p:cNvSpPr/>
          <p:nvPr/>
        </p:nvSpPr>
        <p:spPr>
          <a:xfrm>
            <a:off x="0" y="0"/>
            <a:ext cx="9144000" cy="707886"/>
          </a:xfrm>
          <a:prstGeom prst="rect">
            <a:avLst/>
          </a:prstGeom>
        </p:spPr>
        <p:txBody>
          <a:bodyPr wrap="square">
            <a:spAutoFit/>
          </a:bodyPr>
          <a:lstStyle/>
          <a:p>
            <a:pPr algn="ctr"/>
            <a:r>
              <a:rPr lang="en-US" sz="4000" dirty="0" smtClean="0">
                <a:latin typeface="AR JULIAN" pitchFamily="2" charset="0"/>
              </a:rPr>
              <a:t>Building </a:t>
            </a:r>
            <a:r>
              <a:rPr lang="en-US" sz="4000" dirty="0">
                <a:latin typeface="AR JULIAN" pitchFamily="2" charset="0"/>
              </a:rPr>
              <a:t>O</a:t>
            </a:r>
            <a:r>
              <a:rPr lang="en-US" sz="4000" dirty="0" smtClean="0">
                <a:latin typeface="AR JULIAN" pitchFamily="2" charset="0"/>
              </a:rPr>
              <a:t>n A Rock</a:t>
            </a:r>
            <a:endParaRPr lang="en-US" sz="4000" dirty="0">
              <a:latin typeface="AR JULIAN" pitchFamily="2" charset="0"/>
            </a:endParaRPr>
          </a:p>
        </p:txBody>
      </p:sp>
      <p:grpSp>
        <p:nvGrpSpPr>
          <p:cNvPr id="7" name="Group 39"/>
          <p:cNvGrpSpPr/>
          <p:nvPr/>
        </p:nvGrpSpPr>
        <p:grpSpPr>
          <a:xfrm>
            <a:off x="3429000" y="685800"/>
            <a:ext cx="2362200" cy="609600"/>
            <a:chOff x="762000" y="4419600"/>
            <a:chExt cx="2362200" cy="609600"/>
          </a:xfrm>
        </p:grpSpPr>
        <p:sp>
          <p:nvSpPr>
            <p:cNvPr id="37" name="Rounded Rectangle 36"/>
            <p:cNvSpPr/>
            <p:nvPr/>
          </p:nvSpPr>
          <p:spPr>
            <a:xfrm>
              <a:off x="762000" y="4419600"/>
              <a:ext cx="2362200" cy="609600"/>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38200" y="4495800"/>
              <a:ext cx="2286000" cy="369332"/>
            </a:xfrm>
            <a:prstGeom prst="rect">
              <a:avLst/>
            </a:prstGeom>
          </p:spPr>
          <p:txBody>
            <a:bodyPr wrap="square">
              <a:spAutoFit/>
            </a:bodyPr>
            <a:lstStyle/>
            <a:p>
              <a:pPr algn="ctr"/>
              <a:r>
                <a:rPr lang="en-US" dirty="0" smtClean="0"/>
                <a:t>3 Nephi 14:24-27</a:t>
              </a:r>
              <a:endParaRPr lang="en-US" dirty="0">
                <a:solidFill>
                  <a:schemeClr val="bg1"/>
                </a:solidFill>
              </a:endParaRPr>
            </a:p>
          </p:txBody>
        </p:sp>
      </p:grpSp>
      <p:sp>
        <p:nvSpPr>
          <p:cNvPr id="29" name="Rectangle 28"/>
          <p:cNvSpPr/>
          <p:nvPr/>
        </p:nvSpPr>
        <p:spPr>
          <a:xfrm>
            <a:off x="2743200" y="2057400"/>
            <a:ext cx="4267200" cy="923330"/>
          </a:xfrm>
          <a:prstGeom prst="rect">
            <a:avLst/>
          </a:prstGeom>
        </p:spPr>
        <p:txBody>
          <a:bodyPr wrap="square">
            <a:spAutoFit/>
          </a:bodyPr>
          <a:lstStyle/>
          <a:p>
            <a:pPr fontAlgn="base"/>
            <a:r>
              <a:rPr lang="en-US" dirty="0" smtClean="0"/>
              <a:t>When </a:t>
            </a:r>
            <a:r>
              <a:rPr lang="en-US" dirty="0"/>
              <a:t>we hear the Savior’s words and follow them, how are we like a man who builds his house on a </a:t>
            </a:r>
            <a:r>
              <a:rPr lang="en-US" dirty="0" smtClean="0"/>
              <a:t>rock</a:t>
            </a:r>
            <a:r>
              <a:rPr lang="en-US" dirty="0"/>
              <a:t>?</a:t>
            </a:r>
            <a:endParaRPr lang="en-US" dirty="0" smtClean="0"/>
          </a:p>
        </p:txBody>
      </p:sp>
      <p:pic>
        <p:nvPicPr>
          <p:cNvPr id="27658" name="Picture 10" descr="http://emmanuel.org.ua/Kids/images/dom2_im.jpg"/>
          <p:cNvPicPr>
            <a:picLocks noChangeAspect="1" noChangeArrowheads="1"/>
          </p:cNvPicPr>
          <p:nvPr/>
        </p:nvPicPr>
        <p:blipFill>
          <a:blip r:embed="rId3" cstate="print"/>
          <a:srcRect/>
          <a:stretch>
            <a:fillRect/>
          </a:stretch>
        </p:blipFill>
        <p:spPr bwMode="auto">
          <a:xfrm>
            <a:off x="381000" y="3352800"/>
            <a:ext cx="3712790" cy="2819400"/>
          </a:xfrm>
          <a:prstGeom prst="rect">
            <a:avLst/>
          </a:prstGeom>
          <a:noFill/>
        </p:spPr>
      </p:pic>
      <p:sp>
        <p:nvSpPr>
          <p:cNvPr id="71" name="Down Arrow 70"/>
          <p:cNvSpPr/>
          <p:nvPr/>
        </p:nvSpPr>
        <p:spPr>
          <a:xfrm>
            <a:off x="4495800" y="1371600"/>
            <a:ext cx="304800" cy="609600"/>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343400" y="4191000"/>
            <a:ext cx="4267200" cy="923330"/>
          </a:xfrm>
          <a:prstGeom prst="rect">
            <a:avLst/>
          </a:prstGeom>
        </p:spPr>
        <p:txBody>
          <a:bodyPr wrap="square">
            <a:spAutoFit/>
          </a:bodyPr>
          <a:lstStyle/>
          <a:p>
            <a:pPr fontAlgn="base"/>
            <a:r>
              <a:rPr lang="en-US" dirty="0" smtClean="0"/>
              <a:t>If </a:t>
            </a:r>
            <a:r>
              <a:rPr lang="en-US" dirty="0"/>
              <a:t>we choose not to follow the Savior’s words, how are we like a man who builds his house on the sand?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27658"/>
                                        </p:tgtEl>
                                        <p:attrNameLst>
                                          <p:attrName>style.visibility</p:attrName>
                                        </p:attrNameLst>
                                      </p:cBhvr>
                                      <p:to>
                                        <p:strVal val="visible"/>
                                      </p:to>
                                    </p:set>
                                    <p:animEffect transition="in" filter="fade">
                                      <p:cBhvr>
                                        <p:cTn id="17" dur="2000"/>
                                        <p:tgtEl>
                                          <p:spTgt spid="27658"/>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1000"/>
                                        <p:tgtEl>
                                          <p:spTgt spid="72"/>
                                        </p:tgtEl>
                                      </p:cBhvr>
                                    </p:animEffect>
                                    <p:anim calcmode="lin" valueType="num">
                                      <p:cBhvr>
                                        <p:cTn id="23" dur="1000" fill="hold"/>
                                        <p:tgtEl>
                                          <p:spTgt spid="72"/>
                                        </p:tgtEl>
                                        <p:attrNameLst>
                                          <p:attrName>ppt_x</p:attrName>
                                        </p:attrNameLst>
                                      </p:cBhvr>
                                      <p:tavLst>
                                        <p:tav tm="0">
                                          <p:val>
                                            <p:strVal val="#ppt_x"/>
                                          </p:val>
                                        </p:tav>
                                        <p:tav tm="100000">
                                          <p:val>
                                            <p:strVal val="#ppt_x"/>
                                          </p:val>
                                        </p:tav>
                                      </p:tavLst>
                                    </p:anim>
                                    <p:anim calcmode="lin" valueType="num">
                                      <p:cBhvr>
                                        <p:cTn id="24"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71" grpId="0" animBg="1"/>
      <p:bldP spid="7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1.bp.blogspot.com/_2QJSeWQoKyA/TNFVU4C-lzI/AAAAAAAAIsA/Z-MUtHExBbM/s1600/dirty%20windowc.jpg"/>
          <p:cNvPicPr>
            <a:picLocks noChangeAspect="1" noChangeArrowheads="1"/>
          </p:cNvPicPr>
          <p:nvPr/>
        </p:nvPicPr>
        <p:blipFill>
          <a:blip r:embed="rId2" cstate="print"/>
          <a:srcRect/>
          <a:stretch>
            <a:fillRect/>
          </a:stretch>
        </p:blipFill>
        <p:spPr bwMode="auto">
          <a:xfrm>
            <a:off x="0" y="0"/>
            <a:ext cx="9147179" cy="6858000"/>
          </a:xfrm>
          <a:prstGeom prst="rect">
            <a:avLst/>
          </a:prstGeom>
          <a:noFill/>
        </p:spPr>
      </p:pic>
      <p:sp>
        <p:nvSpPr>
          <p:cNvPr id="3" name="TextBox 2"/>
          <p:cNvSpPr txBox="1"/>
          <p:nvPr/>
        </p:nvSpPr>
        <p:spPr>
          <a:xfrm>
            <a:off x="76200" y="152400"/>
            <a:ext cx="8915400" cy="707886"/>
          </a:xfrm>
          <a:prstGeom prst="rect">
            <a:avLst/>
          </a:prstGeom>
          <a:noFill/>
        </p:spPr>
        <p:txBody>
          <a:bodyPr wrap="square" rtlCol="0">
            <a:spAutoFit/>
          </a:bodyPr>
          <a:lstStyle/>
          <a:p>
            <a:pPr algn="ctr"/>
            <a:r>
              <a:rPr lang="en-US" sz="4000" dirty="0" smtClean="0">
                <a:latin typeface="Comic Sans MS" pitchFamily="66" charset="0"/>
              </a:rPr>
              <a:t>What Have We Learned?</a:t>
            </a:r>
            <a:endParaRPr lang="en-US" sz="4000" dirty="0">
              <a:latin typeface="Comic Sans MS" pitchFamily="66" charset="0"/>
            </a:endParaRPr>
          </a:p>
        </p:txBody>
      </p:sp>
      <p:sp>
        <p:nvSpPr>
          <p:cNvPr id="4" name="Rectangle 3"/>
          <p:cNvSpPr/>
          <p:nvPr/>
        </p:nvSpPr>
        <p:spPr>
          <a:xfrm>
            <a:off x="152400" y="914400"/>
            <a:ext cx="7086600" cy="5262979"/>
          </a:xfrm>
          <a:prstGeom prst="rect">
            <a:avLst/>
          </a:prstGeom>
        </p:spPr>
        <p:txBody>
          <a:bodyPr wrap="square">
            <a:spAutoFit/>
          </a:bodyPr>
          <a:lstStyle/>
          <a:p>
            <a:r>
              <a:rPr lang="en-US" sz="2400" dirty="0" smtClean="0">
                <a:latin typeface="Comic Sans MS" pitchFamily="66" charset="0"/>
              </a:rPr>
              <a:t>Who is narrating this account? </a:t>
            </a:r>
          </a:p>
          <a:p>
            <a:endParaRPr lang="en-US" sz="2400" dirty="0" smtClean="0">
              <a:latin typeface="Comic Sans MS" pitchFamily="66" charset="0"/>
            </a:endParaRPr>
          </a:p>
          <a:p>
            <a:r>
              <a:rPr lang="en-US" sz="2400" dirty="0" smtClean="0">
                <a:latin typeface="Comic Sans MS" pitchFamily="66" charset="0"/>
              </a:rPr>
              <a:t>Who is speaking?</a:t>
            </a:r>
          </a:p>
          <a:p>
            <a:endParaRPr lang="en-US" sz="2400" dirty="0" smtClean="0">
              <a:latin typeface="Comic Sans MS" pitchFamily="66" charset="0"/>
            </a:endParaRPr>
          </a:p>
          <a:p>
            <a:r>
              <a:rPr lang="en-US" sz="2400" dirty="0" smtClean="0">
                <a:latin typeface="Comic Sans MS" pitchFamily="66" charset="0"/>
              </a:rPr>
              <a:t>Who is receiving the message?</a:t>
            </a:r>
          </a:p>
          <a:p>
            <a:endParaRPr lang="en-US" sz="2400" dirty="0" smtClean="0">
              <a:latin typeface="Comic Sans MS" pitchFamily="66" charset="0"/>
            </a:endParaRPr>
          </a:p>
          <a:p>
            <a:r>
              <a:rPr lang="en-US" sz="2400" dirty="0" smtClean="0">
                <a:latin typeface="Comic Sans MS" pitchFamily="66" charset="0"/>
              </a:rPr>
              <a:t>What is happening in this account?</a:t>
            </a:r>
          </a:p>
          <a:p>
            <a:endParaRPr lang="en-US" sz="2400" dirty="0" smtClean="0">
              <a:latin typeface="Comic Sans MS" pitchFamily="66" charset="0"/>
            </a:endParaRPr>
          </a:p>
          <a:p>
            <a:r>
              <a:rPr lang="en-US" sz="2400" dirty="0" smtClean="0">
                <a:latin typeface="Comic Sans MS" pitchFamily="66" charset="0"/>
              </a:rPr>
              <a:t>What has happened </a:t>
            </a:r>
            <a:r>
              <a:rPr lang="en-US" sz="2400" i="1" dirty="0" smtClean="0">
                <a:latin typeface="Comic Sans MS" pitchFamily="66" charset="0"/>
              </a:rPr>
              <a:t>before</a:t>
            </a:r>
            <a:r>
              <a:rPr lang="en-US" sz="2400" dirty="0" smtClean="0">
                <a:latin typeface="Comic Sans MS" pitchFamily="66" charset="0"/>
              </a:rPr>
              <a:t> this event?</a:t>
            </a:r>
          </a:p>
          <a:p>
            <a:endParaRPr lang="en-US" sz="2400" dirty="0" smtClean="0">
              <a:latin typeface="Comic Sans MS" pitchFamily="66" charset="0"/>
            </a:endParaRPr>
          </a:p>
          <a:p>
            <a:r>
              <a:rPr lang="en-US" sz="2400" dirty="0" smtClean="0">
                <a:latin typeface="Comic Sans MS" pitchFamily="66" charset="0"/>
              </a:rPr>
              <a:t>What is the </a:t>
            </a:r>
            <a:r>
              <a:rPr lang="en-US" sz="2400" i="1" dirty="0" smtClean="0">
                <a:latin typeface="Comic Sans MS" pitchFamily="66" charset="0"/>
              </a:rPr>
              <a:t>message</a:t>
            </a:r>
            <a:r>
              <a:rPr lang="en-US" sz="2400" dirty="0" smtClean="0">
                <a:latin typeface="Comic Sans MS" pitchFamily="66" charset="0"/>
              </a:rPr>
              <a:t> of this story?</a:t>
            </a:r>
          </a:p>
          <a:p>
            <a:endParaRPr lang="en-US" sz="2400" dirty="0" smtClean="0">
              <a:latin typeface="Comic Sans MS" pitchFamily="66" charset="0"/>
            </a:endParaRPr>
          </a:p>
          <a:p>
            <a:r>
              <a:rPr lang="en-US" sz="2400" dirty="0" smtClean="0">
                <a:latin typeface="Comic Sans MS" pitchFamily="66" charset="0"/>
              </a:rPr>
              <a:t>What did the writer intend for us to </a:t>
            </a:r>
            <a:r>
              <a:rPr lang="en-US" sz="2400" i="1" dirty="0" smtClean="0">
                <a:latin typeface="Comic Sans MS" pitchFamily="66" charset="0"/>
              </a:rPr>
              <a:t>learn</a:t>
            </a:r>
            <a:r>
              <a:rPr lang="en-US" sz="2400" dirty="0" smtClean="0">
                <a:latin typeface="Comic Sans MS" pitchFamily="66" charset="0"/>
              </a:rPr>
              <a:t> from this story? (Doctrine or Principle)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1.bp.blogspot.com/_2QJSeWQoKyA/TNFVU4C-lzI/AAAAAAAAIsA/Z-MUtHExBbM/s1600/dirty%20windowc.jpg"/>
          <p:cNvPicPr>
            <a:picLocks noChangeAspect="1" noChangeArrowheads="1"/>
          </p:cNvPicPr>
          <p:nvPr/>
        </p:nvPicPr>
        <p:blipFill>
          <a:blip r:embed="rId2" cstate="print"/>
          <a:srcRect/>
          <a:stretch>
            <a:fillRect/>
          </a:stretch>
        </p:blipFill>
        <p:spPr bwMode="auto">
          <a:xfrm>
            <a:off x="0" y="0"/>
            <a:ext cx="9147179" cy="6858000"/>
          </a:xfrm>
          <a:prstGeom prst="rect">
            <a:avLst/>
          </a:prstGeom>
          <a:noFill/>
        </p:spPr>
      </p:pic>
      <p:sp>
        <p:nvSpPr>
          <p:cNvPr id="3" name="TextBox 2"/>
          <p:cNvSpPr txBox="1"/>
          <p:nvPr/>
        </p:nvSpPr>
        <p:spPr>
          <a:xfrm>
            <a:off x="152400" y="0"/>
            <a:ext cx="8763000" cy="4801314"/>
          </a:xfrm>
          <a:prstGeom prst="rect">
            <a:avLst/>
          </a:prstGeom>
          <a:noFill/>
        </p:spPr>
        <p:txBody>
          <a:bodyPr wrap="square" rtlCol="0">
            <a:spAutoFit/>
          </a:bodyPr>
          <a:lstStyle/>
          <a:p>
            <a:r>
              <a:rPr lang="en-US" dirty="0" smtClean="0"/>
              <a:t>Sources:</a:t>
            </a:r>
          </a:p>
          <a:p>
            <a:endParaRPr lang="en-US" dirty="0"/>
          </a:p>
          <a:p>
            <a:r>
              <a:rPr lang="en-US" dirty="0" smtClean="0">
                <a:solidFill>
                  <a:srgbClr val="FFFF00"/>
                </a:solidFill>
              </a:rPr>
              <a:t>Suggested Hymn: 281 Children’s Songbook </a:t>
            </a:r>
            <a:r>
              <a:rPr lang="en-US" i="1" dirty="0" smtClean="0">
                <a:solidFill>
                  <a:srgbClr val="FFFF00"/>
                </a:solidFill>
              </a:rPr>
              <a:t>The Wise Man and the Foolish Man</a:t>
            </a:r>
          </a:p>
          <a:p>
            <a:endParaRPr lang="en-US" dirty="0" smtClean="0"/>
          </a:p>
          <a:p>
            <a:endParaRPr lang="en-US" dirty="0"/>
          </a:p>
          <a:p>
            <a:r>
              <a:rPr lang="en-US" dirty="0" smtClean="0"/>
              <a:t>President Thomas S. Monson(“Charity Never </a:t>
            </a:r>
            <a:r>
              <a:rPr lang="en-US" dirty="0" err="1" smtClean="0"/>
              <a:t>Faileth</a:t>
            </a:r>
            <a:r>
              <a:rPr lang="en-US" dirty="0" smtClean="0"/>
              <a:t>,” </a:t>
            </a:r>
            <a:r>
              <a:rPr lang="en-US" i="1" dirty="0" smtClean="0"/>
              <a:t>Ensign</a:t>
            </a:r>
            <a:r>
              <a:rPr lang="en-US" dirty="0" smtClean="0"/>
              <a:t> or </a:t>
            </a:r>
            <a:r>
              <a:rPr lang="en-US" i="1" dirty="0" smtClean="0"/>
              <a:t>Liahona,</a:t>
            </a:r>
            <a:r>
              <a:rPr lang="en-US" dirty="0" smtClean="0"/>
              <a:t> Nov. 2010, 122).</a:t>
            </a:r>
          </a:p>
          <a:p>
            <a:endParaRPr lang="en-US" dirty="0"/>
          </a:p>
          <a:p>
            <a:r>
              <a:rPr lang="en-US" dirty="0" smtClean="0"/>
              <a:t>President Gordon B. Hinckley </a:t>
            </a:r>
            <a:r>
              <a:rPr lang="en-US" i="1" dirty="0"/>
              <a:t>The Continuing Pursuit of </a:t>
            </a:r>
            <a:r>
              <a:rPr lang="en-US" i="1" dirty="0" smtClean="0"/>
              <a:t>Truth </a:t>
            </a:r>
            <a:r>
              <a:rPr lang="en-US" dirty="0" smtClean="0"/>
              <a:t>Ensign April 1986</a:t>
            </a:r>
          </a:p>
          <a:p>
            <a:endParaRPr lang="en-US" dirty="0"/>
          </a:p>
          <a:p>
            <a:r>
              <a:rPr lang="en-US" dirty="0" err="1" smtClean="0"/>
              <a:t>Dallin</a:t>
            </a:r>
            <a:r>
              <a:rPr lang="en-US" dirty="0" smtClean="0"/>
              <a:t> H. Oaks (“‘Judge Not’ and Judging,” </a:t>
            </a:r>
            <a:r>
              <a:rPr lang="en-US" i="1" dirty="0" smtClean="0"/>
              <a:t>Ensign,</a:t>
            </a:r>
            <a:r>
              <a:rPr lang="en-US" dirty="0" smtClean="0"/>
              <a:t> Aug. 1999, 7, 9).</a:t>
            </a:r>
          </a:p>
          <a:p>
            <a:endParaRPr lang="en-US" dirty="0"/>
          </a:p>
          <a:p>
            <a:r>
              <a:rPr lang="en-US" dirty="0" smtClean="0"/>
              <a:t>Joseph Fielding McConkie and Robert L. Millet Doctrinal Commentary on the Book of Mormon Vol. 4 pg. 89-90, 93, 96</a:t>
            </a:r>
          </a:p>
          <a:p>
            <a:endParaRPr lang="en-US" dirty="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1.bp.blogspot.com/_2QJSeWQoKyA/TNFVU4C-lzI/AAAAAAAAIsA/Z-MUtHExBbM/s1600/dirty%20windowc.jpg"/>
          <p:cNvPicPr>
            <a:picLocks noChangeAspect="1" noChangeArrowheads="1"/>
          </p:cNvPicPr>
          <p:nvPr/>
        </p:nvPicPr>
        <p:blipFill>
          <a:blip r:embed="rId2" cstate="print"/>
          <a:srcRect/>
          <a:stretch>
            <a:fillRect/>
          </a:stretch>
        </p:blipFill>
        <p:spPr bwMode="auto">
          <a:xfrm>
            <a:off x="0" y="0"/>
            <a:ext cx="9147179" cy="6858000"/>
          </a:xfrm>
          <a:prstGeom prst="rect">
            <a:avLst/>
          </a:prstGeom>
          <a:noFill/>
        </p:spPr>
      </p:pic>
      <p:sp>
        <p:nvSpPr>
          <p:cNvPr id="3" name="Rectangle 2"/>
          <p:cNvSpPr/>
          <p:nvPr/>
        </p:nvSpPr>
        <p:spPr>
          <a:xfrm>
            <a:off x="152400" y="152400"/>
            <a:ext cx="6019800" cy="6186309"/>
          </a:xfrm>
          <a:prstGeom prst="rect">
            <a:avLst/>
          </a:prstGeom>
        </p:spPr>
        <p:txBody>
          <a:bodyPr wrap="square">
            <a:spAutoFit/>
          </a:bodyPr>
          <a:lstStyle/>
          <a:p>
            <a:pPr fontAlgn="base"/>
            <a:r>
              <a:rPr lang="en-US" dirty="0"/>
              <a:t>A young couple, Lisa and John, moved into a new neighborhood. One morning while they were eating breakfast, Lisa looked out the window and watched her next-door neighbor hanging out her wash</a:t>
            </a:r>
            <a:r>
              <a:rPr lang="en-US" dirty="0" smtClean="0"/>
              <a:t>.</a:t>
            </a:r>
          </a:p>
          <a:p>
            <a:pPr fontAlgn="base"/>
            <a:endParaRPr lang="en-US" dirty="0"/>
          </a:p>
          <a:p>
            <a:pPr fontAlgn="base"/>
            <a:r>
              <a:rPr lang="en-US" dirty="0"/>
              <a:t>“‘That laundry’s not clean!’ Lisa exclaimed. ‘Our neighbor doesn’t know how to get clothes clean</a:t>
            </a:r>
            <a:r>
              <a:rPr lang="en-US" dirty="0" smtClean="0"/>
              <a:t>!’</a:t>
            </a:r>
          </a:p>
          <a:p>
            <a:pPr fontAlgn="base"/>
            <a:endParaRPr lang="en-US" dirty="0"/>
          </a:p>
          <a:p>
            <a:pPr fontAlgn="base"/>
            <a:r>
              <a:rPr lang="en-US" dirty="0"/>
              <a:t>“John looked on but remained silent</a:t>
            </a:r>
            <a:r>
              <a:rPr lang="en-US" dirty="0" smtClean="0"/>
              <a:t>.</a:t>
            </a:r>
          </a:p>
          <a:p>
            <a:pPr fontAlgn="base"/>
            <a:endParaRPr lang="en-US" dirty="0"/>
          </a:p>
          <a:p>
            <a:pPr fontAlgn="base"/>
            <a:r>
              <a:rPr lang="en-US" dirty="0"/>
              <a:t>“Every time her neighbor would hang her wash to dry, Lisa would make the same comments</a:t>
            </a:r>
            <a:r>
              <a:rPr lang="en-US" dirty="0" smtClean="0"/>
              <a:t>.</a:t>
            </a:r>
          </a:p>
          <a:p>
            <a:pPr fontAlgn="base"/>
            <a:endParaRPr lang="en-US" dirty="0"/>
          </a:p>
          <a:p>
            <a:pPr fontAlgn="base"/>
            <a:r>
              <a:rPr lang="en-US" dirty="0"/>
              <a:t>“A few weeks later Lisa was surprised to glance out her window and see a nice, clean wash hanging in her neighbor’s yard. She said to her husband, ‘Look, John—she’s finally learned how to wash correctly! I wonder how she did it</a:t>
            </a:r>
            <a:r>
              <a:rPr lang="en-US" dirty="0" smtClean="0"/>
              <a:t>.’</a:t>
            </a:r>
          </a:p>
          <a:p>
            <a:pPr fontAlgn="base"/>
            <a:endParaRPr lang="en-US" dirty="0"/>
          </a:p>
          <a:p>
            <a:pPr fontAlgn="base"/>
            <a:r>
              <a:rPr lang="en-US" dirty="0"/>
              <a:t>“John replied, ‘Well, dear, I have the answer for you. </a:t>
            </a:r>
            <a:endParaRPr lang="en-US" dirty="0" smtClean="0"/>
          </a:p>
          <a:p>
            <a:pPr fontAlgn="base"/>
            <a:r>
              <a:rPr lang="en-US" dirty="0" smtClean="0"/>
              <a:t>You’ll </a:t>
            </a:r>
            <a:r>
              <a:rPr lang="en-US" dirty="0"/>
              <a:t>be interested to know that I got up early this morning and washed our windows!’” </a:t>
            </a:r>
            <a:endParaRPr lang="en-US" dirty="0" smtClean="0"/>
          </a:p>
          <a:p>
            <a:pPr fontAlgn="base"/>
            <a:r>
              <a:rPr lang="en-US" sz="1200" dirty="0" smtClean="0"/>
              <a:t>President Thomas S. Monson</a:t>
            </a:r>
            <a:endParaRPr lang="en-US" sz="1200" dirty="0"/>
          </a:p>
        </p:txBody>
      </p:sp>
      <p:pic>
        <p:nvPicPr>
          <p:cNvPr id="14338" name="Picture 2" descr="http://www.shop.solar-wind.co.uk/acatalog/Washing_Line_Solar_Clothes_Dryer_LG.jpg"/>
          <p:cNvPicPr>
            <a:picLocks noChangeAspect="1" noChangeArrowheads="1"/>
          </p:cNvPicPr>
          <p:nvPr/>
        </p:nvPicPr>
        <p:blipFill>
          <a:blip r:embed="rId3" cstate="print"/>
          <a:srcRect/>
          <a:stretch>
            <a:fillRect/>
          </a:stretch>
        </p:blipFill>
        <p:spPr bwMode="auto">
          <a:xfrm>
            <a:off x="6324600" y="2209800"/>
            <a:ext cx="2114550" cy="1768265"/>
          </a:xfrm>
          <a:prstGeom prst="rect">
            <a:avLst/>
          </a:prstGeom>
          <a:noFill/>
        </p:spPr>
      </p:pic>
      <p:pic>
        <p:nvPicPr>
          <p:cNvPr id="14342" name="Picture 6" descr="http://www.bupacromwellhospital.com/EasysiteWeb/getresource.axd?AssetID=1380"/>
          <p:cNvPicPr>
            <a:picLocks noChangeAspect="1" noChangeArrowheads="1"/>
          </p:cNvPicPr>
          <p:nvPr/>
        </p:nvPicPr>
        <p:blipFill>
          <a:blip r:embed="rId4" cstate="print"/>
          <a:srcRect/>
          <a:stretch>
            <a:fillRect/>
          </a:stretch>
        </p:blipFill>
        <p:spPr bwMode="auto">
          <a:xfrm>
            <a:off x="6172200" y="304800"/>
            <a:ext cx="2419350" cy="1615502"/>
          </a:xfrm>
          <a:prstGeom prst="rect">
            <a:avLst/>
          </a:prstGeom>
          <a:noFill/>
        </p:spPr>
      </p:pic>
      <p:pic>
        <p:nvPicPr>
          <p:cNvPr id="14344" name="Picture 8" descr="http://24-7cleaningservice.com/wp-content/uploads/2012/12/window-cleaning-pic.jpg"/>
          <p:cNvPicPr>
            <a:picLocks noChangeAspect="1" noChangeArrowheads="1"/>
          </p:cNvPicPr>
          <p:nvPr/>
        </p:nvPicPr>
        <p:blipFill>
          <a:blip r:embed="rId5" cstate="print"/>
          <a:srcRect/>
          <a:stretch>
            <a:fillRect/>
          </a:stretch>
        </p:blipFill>
        <p:spPr bwMode="auto">
          <a:xfrm>
            <a:off x="5943600" y="4572000"/>
            <a:ext cx="2897840" cy="193189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4342"/>
                                        </p:tgtEl>
                                        <p:attrNameLst>
                                          <p:attrName>style.visibility</p:attrName>
                                        </p:attrNameLst>
                                      </p:cBhvr>
                                      <p:to>
                                        <p:strVal val="visible"/>
                                      </p:to>
                                    </p:set>
                                    <p:animEffect transition="in" filter="fade">
                                      <p:cBhvr>
                                        <p:cTn id="9" dur="2000"/>
                                        <p:tgtEl>
                                          <p:spTgt spid="1434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14338"/>
                                        </p:tgtEl>
                                        <p:attrNameLst>
                                          <p:attrName>style.visibility</p:attrName>
                                        </p:attrNameLst>
                                      </p:cBhvr>
                                      <p:to>
                                        <p:strVal val="visible"/>
                                      </p:to>
                                    </p:set>
                                    <p:animEffect transition="in" filter="fade">
                                      <p:cBhvr>
                                        <p:cTn id="24" dur="2000"/>
                                        <p:tgtEl>
                                          <p:spTgt spid="1433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0" presetClass="entr" presetSubtype="0" fill="hold" nodeType="withEffect">
                                  <p:stCondLst>
                                    <p:cond delay="0"/>
                                  </p:stCondLst>
                                  <p:childTnLst>
                                    <p:set>
                                      <p:cBhvr>
                                        <p:cTn id="38" dur="1" fill="hold">
                                          <p:stCondLst>
                                            <p:cond delay="0"/>
                                          </p:stCondLst>
                                        </p:cTn>
                                        <p:tgtEl>
                                          <p:spTgt spid="14344"/>
                                        </p:tgtEl>
                                        <p:attrNameLst>
                                          <p:attrName>style.visibility</p:attrName>
                                        </p:attrNameLst>
                                      </p:cBhvr>
                                      <p:to>
                                        <p:strVal val="visible"/>
                                      </p:to>
                                    </p:set>
                                    <p:animEffect transition="in" filter="fade">
                                      <p:cBhvr>
                                        <p:cTn id="39" dur="2000"/>
                                        <p:tgtEl>
                                          <p:spTgt spid="14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1.bp.blogspot.com/_2QJSeWQoKyA/TNFVU4C-lzI/AAAAAAAAIsA/Z-MUtHExBbM/s1600/dirty%20windowc.jpg"/>
          <p:cNvPicPr>
            <a:picLocks noChangeAspect="1" noChangeArrowheads="1"/>
          </p:cNvPicPr>
          <p:nvPr/>
        </p:nvPicPr>
        <p:blipFill>
          <a:blip r:embed="rId2" cstate="print"/>
          <a:srcRect/>
          <a:stretch>
            <a:fillRect/>
          </a:stretch>
        </p:blipFill>
        <p:spPr bwMode="auto">
          <a:xfrm>
            <a:off x="0" y="0"/>
            <a:ext cx="9147179" cy="6858000"/>
          </a:xfrm>
          <a:prstGeom prst="rect">
            <a:avLst/>
          </a:prstGeom>
          <a:noFill/>
        </p:spPr>
      </p:pic>
      <p:grpSp>
        <p:nvGrpSpPr>
          <p:cNvPr id="52" name="Group 51"/>
          <p:cNvGrpSpPr/>
          <p:nvPr/>
        </p:nvGrpSpPr>
        <p:grpSpPr>
          <a:xfrm>
            <a:off x="0" y="2895600"/>
            <a:ext cx="9070700" cy="1237519"/>
            <a:chOff x="36354" y="858629"/>
            <a:chExt cx="10190947" cy="1701351"/>
          </a:xfrm>
        </p:grpSpPr>
        <p:grpSp>
          <p:nvGrpSpPr>
            <p:cNvPr id="53" name="Group 48"/>
            <p:cNvGrpSpPr/>
            <p:nvPr/>
          </p:nvGrpSpPr>
          <p:grpSpPr>
            <a:xfrm rot="21364714">
              <a:off x="36354" y="879944"/>
              <a:ext cx="5392180" cy="1534051"/>
              <a:chOff x="36354" y="879944"/>
              <a:chExt cx="5392180" cy="1534051"/>
            </a:xfrm>
          </p:grpSpPr>
          <p:grpSp>
            <p:nvGrpSpPr>
              <p:cNvPr id="67" name="Group 15"/>
              <p:cNvGrpSpPr/>
              <p:nvPr/>
            </p:nvGrpSpPr>
            <p:grpSpPr>
              <a:xfrm rot="21312912">
                <a:off x="36354" y="879944"/>
                <a:ext cx="2863164" cy="991252"/>
                <a:chOff x="489405" y="1245820"/>
                <a:chExt cx="6691361" cy="2022565"/>
              </a:xfrm>
            </p:grpSpPr>
            <p:sp>
              <p:nvSpPr>
                <p:cNvPr id="74" name="Flowchart: Summing Junction 2"/>
                <p:cNvSpPr/>
                <p:nvPr/>
              </p:nvSpPr>
              <p:spPr>
                <a:xfrm rot="1358314">
                  <a:off x="489405" y="1245820"/>
                  <a:ext cx="1828800" cy="533400"/>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lowchart: Summing Junction 74"/>
                <p:cNvSpPr/>
                <p:nvPr/>
              </p:nvSpPr>
              <p:spPr>
                <a:xfrm rot="1183607">
                  <a:off x="1708604" y="1703019"/>
                  <a:ext cx="1828800" cy="533400"/>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lowchart: Summing Junction 75"/>
                <p:cNvSpPr/>
                <p:nvPr/>
              </p:nvSpPr>
              <p:spPr>
                <a:xfrm rot="703167">
                  <a:off x="2990650" y="2055563"/>
                  <a:ext cx="1828800" cy="533400"/>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Summing Junction 76"/>
                <p:cNvSpPr/>
                <p:nvPr/>
              </p:nvSpPr>
              <p:spPr>
                <a:xfrm rot="1152064">
                  <a:off x="4144746" y="2369361"/>
                  <a:ext cx="1828799"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Summing Junction 77"/>
                <p:cNvSpPr/>
                <p:nvPr/>
              </p:nvSpPr>
              <p:spPr>
                <a:xfrm rot="1049830">
                  <a:off x="5351967" y="2734986"/>
                  <a:ext cx="1828799"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42"/>
              <p:cNvGrpSpPr/>
              <p:nvPr/>
            </p:nvGrpSpPr>
            <p:grpSpPr>
              <a:xfrm rot="21312912">
                <a:off x="2572394" y="1553773"/>
                <a:ext cx="2856140" cy="860222"/>
                <a:chOff x="539805" y="1377992"/>
                <a:chExt cx="6674948" cy="1755208"/>
              </a:xfrm>
            </p:grpSpPr>
            <p:sp>
              <p:nvSpPr>
                <p:cNvPr id="69" name="Flowchart: Summing Junction 68"/>
                <p:cNvSpPr/>
                <p:nvPr/>
              </p:nvSpPr>
              <p:spPr>
                <a:xfrm rot="1358314">
                  <a:off x="539805" y="1377992"/>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Summing Junction 69"/>
                <p:cNvSpPr/>
                <p:nvPr/>
              </p:nvSpPr>
              <p:spPr>
                <a:xfrm rot="1183607">
                  <a:off x="1743370" y="1778984"/>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Summing Junction 70"/>
                <p:cNvSpPr/>
                <p:nvPr/>
              </p:nvSpPr>
              <p:spPr>
                <a:xfrm rot="703167">
                  <a:off x="2961036" y="2145177"/>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Summing Junction 71"/>
                <p:cNvSpPr/>
                <p:nvPr/>
              </p:nvSpPr>
              <p:spPr>
                <a:xfrm rot="706875">
                  <a:off x="4184757" y="2390641"/>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Summing Junction 72"/>
                <p:cNvSpPr/>
                <p:nvPr/>
              </p:nvSpPr>
              <p:spPr>
                <a:xfrm rot="569080">
                  <a:off x="5385954" y="2599801"/>
                  <a:ext cx="1828799"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4" name="Group 49"/>
            <p:cNvGrpSpPr/>
            <p:nvPr/>
          </p:nvGrpSpPr>
          <p:grpSpPr>
            <a:xfrm rot="387251" flipH="1">
              <a:off x="5025886" y="858629"/>
              <a:ext cx="5201415" cy="1701351"/>
              <a:chOff x="150023" y="771899"/>
              <a:chExt cx="5201415" cy="1701351"/>
            </a:xfrm>
          </p:grpSpPr>
          <p:grpSp>
            <p:nvGrpSpPr>
              <p:cNvPr id="55" name="Group 15"/>
              <p:cNvGrpSpPr/>
              <p:nvPr/>
            </p:nvGrpSpPr>
            <p:grpSpPr>
              <a:xfrm rot="21312912">
                <a:off x="150023" y="771899"/>
                <a:ext cx="2744981" cy="1094547"/>
                <a:chOff x="765606" y="1035054"/>
                <a:chExt cx="6415160" cy="2233331"/>
              </a:xfrm>
            </p:grpSpPr>
            <p:sp>
              <p:nvSpPr>
                <p:cNvPr id="62" name="Flowchart: Summing Junction 2"/>
                <p:cNvSpPr/>
                <p:nvPr/>
              </p:nvSpPr>
              <p:spPr>
                <a:xfrm rot="1358314">
                  <a:off x="765606" y="1035054"/>
                  <a:ext cx="1828800"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Summing Junction 62"/>
                <p:cNvSpPr/>
                <p:nvPr/>
              </p:nvSpPr>
              <p:spPr>
                <a:xfrm rot="1183607">
                  <a:off x="1938459" y="1537756"/>
                  <a:ext cx="1828801"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Summing Junction 63"/>
                <p:cNvSpPr/>
                <p:nvPr/>
              </p:nvSpPr>
              <p:spPr>
                <a:xfrm rot="1379575">
                  <a:off x="3027531" y="1987368"/>
                  <a:ext cx="1828801"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Summing Junction 64"/>
                <p:cNvSpPr/>
                <p:nvPr/>
              </p:nvSpPr>
              <p:spPr>
                <a:xfrm rot="1152064">
                  <a:off x="4144746" y="2369361"/>
                  <a:ext cx="1828799"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Summing Junction 65"/>
                <p:cNvSpPr/>
                <p:nvPr/>
              </p:nvSpPr>
              <p:spPr>
                <a:xfrm rot="1049830">
                  <a:off x="5351967" y="2734986"/>
                  <a:ext cx="1828799"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42"/>
              <p:cNvGrpSpPr/>
              <p:nvPr/>
            </p:nvGrpSpPr>
            <p:grpSpPr>
              <a:xfrm rot="21312912">
                <a:off x="2574870" y="1556994"/>
                <a:ext cx="2776568" cy="916256"/>
                <a:chOff x="539805" y="1377992"/>
                <a:chExt cx="6488985" cy="1869541"/>
              </a:xfrm>
            </p:grpSpPr>
            <p:sp>
              <p:nvSpPr>
                <p:cNvPr id="57" name="Flowchart: Summing Junction 56"/>
                <p:cNvSpPr/>
                <p:nvPr/>
              </p:nvSpPr>
              <p:spPr>
                <a:xfrm rot="1358314">
                  <a:off x="539805" y="1377992"/>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Summing Junction 57"/>
                <p:cNvSpPr/>
                <p:nvPr/>
              </p:nvSpPr>
              <p:spPr>
                <a:xfrm rot="1183607">
                  <a:off x="1743370" y="1778984"/>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Summing Junction 58"/>
                <p:cNvSpPr/>
                <p:nvPr/>
              </p:nvSpPr>
              <p:spPr>
                <a:xfrm rot="703167">
                  <a:off x="2961036" y="2145177"/>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Summing Junction 59"/>
                <p:cNvSpPr/>
                <p:nvPr/>
              </p:nvSpPr>
              <p:spPr>
                <a:xfrm rot="706875">
                  <a:off x="4184757" y="2390641"/>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Summing Junction 60"/>
                <p:cNvSpPr/>
                <p:nvPr/>
              </p:nvSpPr>
              <p:spPr>
                <a:xfrm rot="674339">
                  <a:off x="5199992" y="2714134"/>
                  <a:ext cx="1828798"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 name="Rectangle 2"/>
          <p:cNvSpPr/>
          <p:nvPr/>
        </p:nvSpPr>
        <p:spPr>
          <a:xfrm>
            <a:off x="0" y="0"/>
            <a:ext cx="9144000" cy="707886"/>
          </a:xfrm>
          <a:prstGeom prst="rect">
            <a:avLst/>
          </a:prstGeom>
        </p:spPr>
        <p:txBody>
          <a:bodyPr wrap="square">
            <a:spAutoFit/>
          </a:bodyPr>
          <a:lstStyle/>
          <a:p>
            <a:pPr algn="ctr"/>
            <a:r>
              <a:rPr lang="en-US" sz="4000" dirty="0">
                <a:latin typeface="AR JULIAN" pitchFamily="2" charset="0"/>
              </a:rPr>
              <a:t>Judge not, that ye be not </a:t>
            </a:r>
            <a:r>
              <a:rPr lang="en-US" sz="4000" dirty="0" smtClean="0">
                <a:latin typeface="AR JULIAN" pitchFamily="2" charset="0"/>
              </a:rPr>
              <a:t>judged</a:t>
            </a:r>
            <a:endParaRPr lang="en-US" sz="4000" dirty="0">
              <a:latin typeface="AR JULIAN" pitchFamily="2" charset="0"/>
            </a:endParaRPr>
          </a:p>
        </p:txBody>
      </p:sp>
      <p:grpSp>
        <p:nvGrpSpPr>
          <p:cNvPr id="80" name="Group 79"/>
          <p:cNvGrpSpPr/>
          <p:nvPr/>
        </p:nvGrpSpPr>
        <p:grpSpPr>
          <a:xfrm>
            <a:off x="6400800" y="1295400"/>
            <a:ext cx="2209800" cy="4343400"/>
            <a:chOff x="6172200" y="1371600"/>
            <a:chExt cx="2209800" cy="4343400"/>
          </a:xfrm>
        </p:grpSpPr>
        <p:grpSp>
          <p:nvGrpSpPr>
            <p:cNvPr id="5" name="Group 4"/>
            <p:cNvGrpSpPr/>
            <p:nvPr/>
          </p:nvGrpSpPr>
          <p:grpSpPr>
            <a:xfrm>
              <a:off x="6172200" y="1371600"/>
              <a:ext cx="2209800" cy="4343400"/>
              <a:chOff x="-228600" y="3124200"/>
              <a:chExt cx="2209800" cy="4343400"/>
            </a:xfrm>
          </p:grpSpPr>
          <p:grpSp>
            <p:nvGrpSpPr>
              <p:cNvPr id="6" name="Group 28"/>
              <p:cNvGrpSpPr/>
              <p:nvPr/>
            </p:nvGrpSpPr>
            <p:grpSpPr>
              <a:xfrm rot="179812">
                <a:off x="823735" y="3199273"/>
                <a:ext cx="381000" cy="2371574"/>
                <a:chOff x="1066800" y="3124199"/>
                <a:chExt cx="381000" cy="2438401"/>
              </a:xfrm>
            </p:grpSpPr>
            <p:sp>
              <p:nvSpPr>
                <p:cNvPr id="18" name="Rectangle 17"/>
                <p:cNvSpPr/>
                <p:nvPr/>
              </p:nvSpPr>
              <p:spPr>
                <a:xfrm>
                  <a:off x="10668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elay 18"/>
                <p:cNvSpPr/>
                <p:nvPr/>
              </p:nvSpPr>
              <p:spPr>
                <a:xfrm flipH="1">
                  <a:off x="1324816" y="3124199"/>
                  <a:ext cx="118502"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Wave 6"/>
              <p:cNvSpPr/>
              <p:nvPr/>
            </p:nvSpPr>
            <p:spPr>
              <a:xfrm rot="5400000">
                <a:off x="-228600" y="5257800"/>
                <a:ext cx="2209800" cy="2209800"/>
              </a:xfrm>
              <a:prstGeom prst="wave">
                <a:avLst>
                  <a:gd name="adj1" fmla="val 6927"/>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29"/>
              <p:cNvGrpSpPr/>
              <p:nvPr/>
            </p:nvGrpSpPr>
            <p:grpSpPr>
              <a:xfrm>
                <a:off x="533400" y="3124200"/>
                <a:ext cx="506505" cy="2438400"/>
                <a:chOff x="533400" y="3124200"/>
                <a:chExt cx="506505" cy="2438400"/>
              </a:xfrm>
            </p:grpSpPr>
            <p:sp>
              <p:nvSpPr>
                <p:cNvPr id="16" name="Rectangle 15"/>
                <p:cNvSpPr/>
                <p:nvPr/>
              </p:nvSpPr>
              <p:spPr>
                <a:xfrm>
                  <a:off x="5334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Delay 16"/>
                <p:cNvSpPr/>
                <p:nvPr/>
              </p:nvSpPr>
              <p:spPr>
                <a:xfrm>
                  <a:off x="923364" y="3124200"/>
                  <a:ext cx="116541"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p:cNvSpPr/>
              <p:nvPr/>
            </p:nvSpPr>
            <p:spPr>
              <a:xfrm>
                <a:off x="995082" y="4598894"/>
                <a:ext cx="152400" cy="313765"/>
              </a:xfrm>
              <a:prstGeom prst="ellipse">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38"/>
              <p:cNvGrpSpPr/>
              <p:nvPr/>
            </p:nvGrpSpPr>
            <p:grpSpPr>
              <a:xfrm>
                <a:off x="533400" y="4038600"/>
                <a:ext cx="533400" cy="457200"/>
                <a:chOff x="1676400" y="4267200"/>
                <a:chExt cx="1447800" cy="1143000"/>
              </a:xfrm>
            </p:grpSpPr>
            <p:grpSp>
              <p:nvGrpSpPr>
                <p:cNvPr id="11" name="Group 36"/>
                <p:cNvGrpSpPr/>
                <p:nvPr/>
              </p:nvGrpSpPr>
              <p:grpSpPr>
                <a:xfrm>
                  <a:off x="1676400" y="4267200"/>
                  <a:ext cx="1447800" cy="1143000"/>
                  <a:chOff x="1770529" y="2122655"/>
                  <a:chExt cx="1963271" cy="1524000"/>
                </a:xfrm>
              </p:grpSpPr>
              <p:sp>
                <p:nvSpPr>
                  <p:cNvPr id="13" name="Rounded Rectangle 12"/>
                  <p:cNvSpPr/>
                  <p:nvPr/>
                </p:nvSpPr>
                <p:spPr>
                  <a:xfrm>
                    <a:off x="1770529" y="3393141"/>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17486313">
                    <a:off x="2670906" y="2770355"/>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991596">
                    <a:off x="3505200" y="2133600"/>
                    <a:ext cx="228600" cy="381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p:nvSpPr>
              <p:spPr>
                <a:xfrm>
                  <a:off x="2971800" y="4343400"/>
                  <a:ext cx="152400" cy="152400"/>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 name="Rectangle 3"/>
            <p:cNvSpPr/>
            <p:nvPr/>
          </p:nvSpPr>
          <p:spPr>
            <a:xfrm>
              <a:off x="6477000" y="3962400"/>
              <a:ext cx="1676400" cy="1477328"/>
            </a:xfrm>
            <a:prstGeom prst="rect">
              <a:avLst/>
            </a:prstGeom>
          </p:spPr>
          <p:txBody>
            <a:bodyPr wrap="square">
              <a:spAutoFit/>
            </a:bodyPr>
            <a:lstStyle/>
            <a:p>
              <a:pPr algn="ctr"/>
              <a:r>
                <a:rPr lang="en-US" dirty="0"/>
                <a:t> </a:t>
              </a:r>
              <a:r>
                <a:rPr lang="en-US" b="1" dirty="0"/>
                <a:t>We will be judged according to the way we judge </a:t>
              </a:r>
              <a:r>
                <a:rPr lang="en-US" b="1" dirty="0" smtClean="0"/>
                <a:t>others</a:t>
              </a:r>
              <a:endParaRPr lang="en-US" dirty="0"/>
            </a:p>
          </p:txBody>
        </p:sp>
      </p:grpSp>
      <p:grpSp>
        <p:nvGrpSpPr>
          <p:cNvPr id="79" name="Group 78"/>
          <p:cNvGrpSpPr/>
          <p:nvPr/>
        </p:nvGrpSpPr>
        <p:grpSpPr>
          <a:xfrm>
            <a:off x="152400" y="1295400"/>
            <a:ext cx="2209800" cy="4343400"/>
            <a:chOff x="1752600" y="1371600"/>
            <a:chExt cx="2209800" cy="4343400"/>
          </a:xfrm>
        </p:grpSpPr>
        <p:grpSp>
          <p:nvGrpSpPr>
            <p:cNvPr id="34" name="Group 33"/>
            <p:cNvGrpSpPr/>
            <p:nvPr/>
          </p:nvGrpSpPr>
          <p:grpSpPr>
            <a:xfrm>
              <a:off x="1752600" y="1371600"/>
              <a:ext cx="2209800" cy="4343400"/>
              <a:chOff x="-228600" y="3124200"/>
              <a:chExt cx="2209800" cy="4343400"/>
            </a:xfrm>
          </p:grpSpPr>
          <p:grpSp>
            <p:nvGrpSpPr>
              <p:cNvPr id="35" name="Group 28"/>
              <p:cNvGrpSpPr/>
              <p:nvPr/>
            </p:nvGrpSpPr>
            <p:grpSpPr>
              <a:xfrm rot="179812">
                <a:off x="823735" y="3199273"/>
                <a:ext cx="381000" cy="2371574"/>
                <a:chOff x="1066800" y="3124199"/>
                <a:chExt cx="381000" cy="2438401"/>
              </a:xfrm>
            </p:grpSpPr>
            <p:sp>
              <p:nvSpPr>
                <p:cNvPr id="47" name="Rectangle 46"/>
                <p:cNvSpPr/>
                <p:nvPr/>
              </p:nvSpPr>
              <p:spPr>
                <a:xfrm>
                  <a:off x="10668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Delay 47"/>
                <p:cNvSpPr/>
                <p:nvPr/>
              </p:nvSpPr>
              <p:spPr>
                <a:xfrm flipH="1">
                  <a:off x="1324816" y="3124199"/>
                  <a:ext cx="118502"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Wave 35"/>
              <p:cNvSpPr/>
              <p:nvPr/>
            </p:nvSpPr>
            <p:spPr>
              <a:xfrm rot="5400000">
                <a:off x="-228600" y="5257800"/>
                <a:ext cx="2209800" cy="2209800"/>
              </a:xfrm>
              <a:prstGeom prst="wave">
                <a:avLst>
                  <a:gd name="adj1" fmla="val 6927"/>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29"/>
              <p:cNvGrpSpPr/>
              <p:nvPr/>
            </p:nvGrpSpPr>
            <p:grpSpPr>
              <a:xfrm>
                <a:off x="533400" y="3124200"/>
                <a:ext cx="506505" cy="2438400"/>
                <a:chOff x="533400" y="3124200"/>
                <a:chExt cx="506505" cy="2438400"/>
              </a:xfrm>
            </p:grpSpPr>
            <p:sp>
              <p:nvSpPr>
                <p:cNvPr id="45" name="Rectangle 44"/>
                <p:cNvSpPr/>
                <p:nvPr/>
              </p:nvSpPr>
              <p:spPr>
                <a:xfrm>
                  <a:off x="5334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Delay 45"/>
                <p:cNvSpPr/>
                <p:nvPr/>
              </p:nvSpPr>
              <p:spPr>
                <a:xfrm>
                  <a:off x="923364" y="3124200"/>
                  <a:ext cx="116541"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Oval 37"/>
              <p:cNvSpPr/>
              <p:nvPr/>
            </p:nvSpPr>
            <p:spPr>
              <a:xfrm>
                <a:off x="995082" y="4598894"/>
                <a:ext cx="152400" cy="313765"/>
              </a:xfrm>
              <a:prstGeom prst="ellipse">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533400" y="4038600"/>
                <a:ext cx="533400" cy="457200"/>
                <a:chOff x="1676400" y="4267200"/>
                <a:chExt cx="1447800" cy="1143000"/>
              </a:xfrm>
            </p:grpSpPr>
            <p:grpSp>
              <p:nvGrpSpPr>
                <p:cNvPr id="40" name="Group 36"/>
                <p:cNvGrpSpPr/>
                <p:nvPr/>
              </p:nvGrpSpPr>
              <p:grpSpPr>
                <a:xfrm>
                  <a:off x="1676400" y="4267200"/>
                  <a:ext cx="1447800" cy="1143000"/>
                  <a:chOff x="1770529" y="2122655"/>
                  <a:chExt cx="1963271" cy="1524000"/>
                </a:xfrm>
              </p:grpSpPr>
              <p:sp>
                <p:nvSpPr>
                  <p:cNvPr id="42" name="Rounded Rectangle 41"/>
                  <p:cNvSpPr/>
                  <p:nvPr/>
                </p:nvSpPr>
                <p:spPr>
                  <a:xfrm>
                    <a:off x="1770529" y="3393141"/>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rot="17486313">
                    <a:off x="2670906" y="2770355"/>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991596">
                    <a:off x="3505200" y="2133600"/>
                    <a:ext cx="228600" cy="381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Oval 40"/>
                <p:cNvSpPr/>
                <p:nvPr/>
              </p:nvSpPr>
              <p:spPr>
                <a:xfrm>
                  <a:off x="2971800" y="4343400"/>
                  <a:ext cx="152400" cy="152400"/>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9" name="Rectangle 48"/>
            <p:cNvSpPr/>
            <p:nvPr/>
          </p:nvSpPr>
          <p:spPr>
            <a:xfrm>
              <a:off x="2057400" y="3962400"/>
              <a:ext cx="1676400" cy="923330"/>
            </a:xfrm>
            <a:prstGeom prst="rect">
              <a:avLst/>
            </a:prstGeom>
          </p:spPr>
          <p:txBody>
            <a:bodyPr wrap="square">
              <a:spAutoFit/>
            </a:bodyPr>
            <a:lstStyle/>
            <a:p>
              <a:pPr algn="ctr"/>
              <a:r>
                <a:rPr lang="en-US" i="1" dirty="0" smtClean="0"/>
                <a:t>Mete--</a:t>
              </a:r>
              <a:r>
                <a:rPr lang="en-US" dirty="0" smtClean="0"/>
                <a:t> </a:t>
              </a:r>
              <a:r>
                <a:rPr lang="en-US" dirty="0"/>
                <a:t>to measure or judge. </a:t>
              </a:r>
            </a:p>
          </p:txBody>
        </p:sp>
      </p:grpSp>
      <p:sp>
        <p:nvSpPr>
          <p:cNvPr id="50" name="Rectangle 49"/>
          <p:cNvSpPr/>
          <p:nvPr/>
        </p:nvSpPr>
        <p:spPr>
          <a:xfrm>
            <a:off x="1981200" y="838200"/>
            <a:ext cx="1981200" cy="2031325"/>
          </a:xfrm>
          <a:prstGeom prst="rect">
            <a:avLst/>
          </a:prstGeom>
        </p:spPr>
        <p:txBody>
          <a:bodyPr wrap="square">
            <a:spAutoFit/>
          </a:bodyPr>
          <a:lstStyle/>
          <a:p>
            <a:r>
              <a:rPr lang="en-US" dirty="0" smtClean="0"/>
              <a:t>The </a:t>
            </a:r>
            <a:r>
              <a:rPr lang="en-US" dirty="0"/>
              <a:t>phrase “with what measure ye mete” refers to the standard a person uses to measure or judge other people.</a:t>
            </a:r>
          </a:p>
        </p:txBody>
      </p:sp>
      <p:sp>
        <p:nvSpPr>
          <p:cNvPr id="51" name="Rectangle 50"/>
          <p:cNvSpPr/>
          <p:nvPr/>
        </p:nvSpPr>
        <p:spPr>
          <a:xfrm>
            <a:off x="0" y="6488668"/>
            <a:ext cx="1676400" cy="369332"/>
          </a:xfrm>
          <a:prstGeom prst="rect">
            <a:avLst/>
          </a:prstGeom>
        </p:spPr>
        <p:txBody>
          <a:bodyPr wrap="square">
            <a:spAutoFit/>
          </a:bodyPr>
          <a:lstStyle/>
          <a:p>
            <a:pPr algn="ctr"/>
            <a:r>
              <a:rPr lang="en-US" dirty="0" smtClean="0"/>
              <a:t>3 Nephi 14:1-2</a:t>
            </a:r>
            <a:endParaRPr lang="en-US" dirty="0"/>
          </a:p>
        </p:txBody>
      </p:sp>
      <p:grpSp>
        <p:nvGrpSpPr>
          <p:cNvPr id="98" name="Group 97"/>
          <p:cNvGrpSpPr/>
          <p:nvPr/>
        </p:nvGrpSpPr>
        <p:grpSpPr>
          <a:xfrm>
            <a:off x="2971799" y="1143000"/>
            <a:ext cx="2971800" cy="5297424"/>
            <a:chOff x="2971799" y="1143000"/>
            <a:chExt cx="2971800" cy="5297424"/>
          </a:xfrm>
        </p:grpSpPr>
        <p:grpSp>
          <p:nvGrpSpPr>
            <p:cNvPr id="82" name="Group 81"/>
            <p:cNvGrpSpPr/>
            <p:nvPr/>
          </p:nvGrpSpPr>
          <p:grpSpPr>
            <a:xfrm>
              <a:off x="2971799" y="1143000"/>
              <a:ext cx="2971800" cy="5297424"/>
              <a:chOff x="201385" y="2209800"/>
              <a:chExt cx="2653393" cy="4729843"/>
            </a:xfrm>
          </p:grpSpPr>
          <p:grpSp>
            <p:nvGrpSpPr>
              <p:cNvPr id="83" name="Group 28"/>
              <p:cNvGrpSpPr/>
              <p:nvPr/>
            </p:nvGrpSpPr>
            <p:grpSpPr>
              <a:xfrm rot="179812">
                <a:off x="1585735" y="2284873"/>
                <a:ext cx="381000" cy="2371574"/>
                <a:chOff x="1066800" y="3124199"/>
                <a:chExt cx="381000" cy="2438401"/>
              </a:xfrm>
            </p:grpSpPr>
            <p:sp>
              <p:nvSpPr>
                <p:cNvPr id="95" name="Rectangle 94"/>
                <p:cNvSpPr/>
                <p:nvPr/>
              </p:nvSpPr>
              <p:spPr>
                <a:xfrm>
                  <a:off x="10668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lowchart: Delay 95"/>
                <p:cNvSpPr/>
                <p:nvPr/>
              </p:nvSpPr>
              <p:spPr>
                <a:xfrm flipH="1">
                  <a:off x="1324816" y="3124199"/>
                  <a:ext cx="118502"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Wave 83"/>
              <p:cNvSpPr/>
              <p:nvPr/>
            </p:nvSpPr>
            <p:spPr>
              <a:xfrm rot="5400000">
                <a:off x="285750" y="4370614"/>
                <a:ext cx="2484664" cy="2653393"/>
              </a:xfrm>
              <a:prstGeom prst="wave">
                <a:avLst>
                  <a:gd name="adj1" fmla="val 6927"/>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29"/>
              <p:cNvGrpSpPr/>
              <p:nvPr/>
            </p:nvGrpSpPr>
            <p:grpSpPr>
              <a:xfrm>
                <a:off x="1295400" y="2209800"/>
                <a:ext cx="506505" cy="2438400"/>
                <a:chOff x="533400" y="3124200"/>
                <a:chExt cx="506505" cy="2438400"/>
              </a:xfrm>
            </p:grpSpPr>
            <p:sp>
              <p:nvSpPr>
                <p:cNvPr id="93" name="Rectangle 92"/>
                <p:cNvSpPr/>
                <p:nvPr/>
              </p:nvSpPr>
              <p:spPr>
                <a:xfrm>
                  <a:off x="5334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lowchart: Delay 93"/>
                <p:cNvSpPr/>
                <p:nvPr/>
              </p:nvSpPr>
              <p:spPr>
                <a:xfrm>
                  <a:off x="923364" y="3124200"/>
                  <a:ext cx="116541"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Oval 85"/>
              <p:cNvSpPr/>
              <p:nvPr/>
            </p:nvSpPr>
            <p:spPr>
              <a:xfrm>
                <a:off x="1757082" y="3684494"/>
                <a:ext cx="152400" cy="313765"/>
              </a:xfrm>
              <a:prstGeom prst="ellipse">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38"/>
              <p:cNvGrpSpPr/>
              <p:nvPr/>
            </p:nvGrpSpPr>
            <p:grpSpPr>
              <a:xfrm>
                <a:off x="1295400" y="3124200"/>
                <a:ext cx="533400" cy="457200"/>
                <a:chOff x="1676400" y="4267200"/>
                <a:chExt cx="1447800" cy="1143000"/>
              </a:xfrm>
            </p:grpSpPr>
            <p:grpSp>
              <p:nvGrpSpPr>
                <p:cNvPr id="88" name="Group 36"/>
                <p:cNvGrpSpPr/>
                <p:nvPr/>
              </p:nvGrpSpPr>
              <p:grpSpPr>
                <a:xfrm>
                  <a:off x="1676400" y="4267200"/>
                  <a:ext cx="1447800" cy="1143000"/>
                  <a:chOff x="1770529" y="2122655"/>
                  <a:chExt cx="1963271" cy="1524000"/>
                </a:xfrm>
              </p:grpSpPr>
              <p:sp>
                <p:nvSpPr>
                  <p:cNvPr id="90" name="Rounded Rectangle 89"/>
                  <p:cNvSpPr/>
                  <p:nvPr/>
                </p:nvSpPr>
                <p:spPr>
                  <a:xfrm>
                    <a:off x="1770529" y="3393141"/>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90"/>
                  <p:cNvSpPr/>
                  <p:nvPr/>
                </p:nvSpPr>
                <p:spPr>
                  <a:xfrm rot="17486313">
                    <a:off x="2670906" y="2770355"/>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1991596">
                    <a:off x="3505200" y="2133600"/>
                    <a:ext cx="228600" cy="381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Oval 88"/>
                <p:cNvSpPr/>
                <p:nvPr/>
              </p:nvSpPr>
              <p:spPr>
                <a:xfrm>
                  <a:off x="2971800" y="4343400"/>
                  <a:ext cx="152400" cy="152400"/>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Rectangle 80"/>
            <p:cNvSpPr/>
            <p:nvPr/>
          </p:nvSpPr>
          <p:spPr>
            <a:xfrm>
              <a:off x="3352800" y="3886200"/>
              <a:ext cx="2209800" cy="2431435"/>
            </a:xfrm>
            <a:prstGeom prst="rect">
              <a:avLst/>
            </a:prstGeom>
          </p:spPr>
          <p:txBody>
            <a:bodyPr wrap="square">
              <a:spAutoFit/>
            </a:bodyPr>
            <a:lstStyle/>
            <a:p>
              <a:pPr algn="just"/>
              <a:r>
                <a:rPr lang="en-US" sz="1400" dirty="0" smtClean="0"/>
                <a:t>“What I am suggesting is that each of us turn from the negativism that so permeates our society and look for the remarkable good among those with whom we associate, that we speak of one another’s virtues more than we speak of one another’s faults.”</a:t>
              </a:r>
            </a:p>
            <a:p>
              <a:pPr algn="just"/>
              <a:r>
                <a:rPr lang="en-US" sz="1200" dirty="0" smtClean="0"/>
                <a:t>Gordon B. Hinckley</a:t>
              </a:r>
              <a:endParaRPr lang="en-US" sz="1200" dirty="0"/>
            </a:p>
          </p:txBody>
        </p:sp>
        <p:pic>
          <p:nvPicPr>
            <p:cNvPr id="97" name="Picture 96" descr="gordon b hinckley.jpg"/>
            <p:cNvPicPr>
              <a:picLocks noChangeAspect="1"/>
            </p:cNvPicPr>
            <p:nvPr/>
          </p:nvPicPr>
          <p:blipFill>
            <a:blip r:embed="rId3" cstate="print"/>
            <a:srcRect l="10870" t="1698" r="10870" b="22830"/>
            <a:stretch>
              <a:fillRect/>
            </a:stretch>
          </p:blipFill>
          <p:spPr>
            <a:xfrm>
              <a:off x="5181600" y="5867400"/>
              <a:ext cx="329184" cy="4572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98"/>
                                        </p:tgtEl>
                                        <p:attrNameLst>
                                          <p:attrName>style.visibility</p:attrName>
                                        </p:attrNameLst>
                                      </p:cBhvr>
                                      <p:to>
                                        <p:strVal val="visible"/>
                                      </p:to>
                                    </p:set>
                                    <p:animEffect transition="in" filter="fade">
                                      <p:cBhvr>
                                        <p:cTn id="18" dur="1000"/>
                                        <p:tgtEl>
                                          <p:spTgt spid="98"/>
                                        </p:tgtEl>
                                      </p:cBhvr>
                                    </p:animEffect>
                                    <p:anim calcmode="lin" valueType="num">
                                      <p:cBhvr>
                                        <p:cTn id="19" dur="1000" fill="hold"/>
                                        <p:tgtEl>
                                          <p:spTgt spid="98"/>
                                        </p:tgtEl>
                                        <p:attrNameLst>
                                          <p:attrName>ppt_x</p:attrName>
                                        </p:attrNameLst>
                                      </p:cBhvr>
                                      <p:tavLst>
                                        <p:tav tm="0">
                                          <p:val>
                                            <p:strVal val="#ppt_x"/>
                                          </p:val>
                                        </p:tav>
                                        <p:tav tm="100000">
                                          <p:val>
                                            <p:strVal val="#ppt_x"/>
                                          </p:val>
                                        </p:tav>
                                      </p:tavLst>
                                    </p:anim>
                                    <p:anim calcmode="lin" valueType="num">
                                      <p:cBhvr>
                                        <p:cTn id="2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fade">
                                      <p:cBhvr>
                                        <p:cTn id="25" dur="1000"/>
                                        <p:tgtEl>
                                          <p:spTgt spid="80"/>
                                        </p:tgtEl>
                                      </p:cBhvr>
                                    </p:animEffect>
                                    <p:anim calcmode="lin" valueType="num">
                                      <p:cBhvr>
                                        <p:cTn id="26" dur="1000" fill="hold"/>
                                        <p:tgtEl>
                                          <p:spTgt spid="80"/>
                                        </p:tgtEl>
                                        <p:attrNameLst>
                                          <p:attrName>ppt_x</p:attrName>
                                        </p:attrNameLst>
                                      </p:cBhvr>
                                      <p:tavLst>
                                        <p:tav tm="0">
                                          <p:val>
                                            <p:strVal val="#ppt_x"/>
                                          </p:val>
                                        </p:tav>
                                        <p:tav tm="100000">
                                          <p:val>
                                            <p:strVal val="#ppt_x"/>
                                          </p:val>
                                        </p:tav>
                                      </p:tavLst>
                                    </p:anim>
                                    <p:anim calcmode="lin" valueType="num">
                                      <p:cBhvr>
                                        <p:cTn id="2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1.bp.blogspot.com/_2QJSeWQoKyA/TNFVU4C-lzI/AAAAAAAAIsA/Z-MUtHExBbM/s1600/dirty%20windowc.jpg"/>
          <p:cNvPicPr>
            <a:picLocks noChangeAspect="1" noChangeArrowheads="1"/>
          </p:cNvPicPr>
          <p:nvPr/>
        </p:nvPicPr>
        <p:blipFill>
          <a:blip r:embed="rId2" cstate="print"/>
          <a:srcRect/>
          <a:stretch>
            <a:fillRect/>
          </a:stretch>
        </p:blipFill>
        <p:spPr bwMode="auto">
          <a:xfrm>
            <a:off x="0" y="0"/>
            <a:ext cx="9147179" cy="6858000"/>
          </a:xfrm>
          <a:prstGeom prst="rect">
            <a:avLst/>
          </a:prstGeom>
          <a:noFill/>
        </p:spPr>
      </p:pic>
      <p:grpSp>
        <p:nvGrpSpPr>
          <p:cNvPr id="2" name="Group 51"/>
          <p:cNvGrpSpPr/>
          <p:nvPr/>
        </p:nvGrpSpPr>
        <p:grpSpPr>
          <a:xfrm>
            <a:off x="0" y="1752600"/>
            <a:ext cx="9070700" cy="1237519"/>
            <a:chOff x="36354" y="858629"/>
            <a:chExt cx="10190947" cy="1701351"/>
          </a:xfrm>
        </p:grpSpPr>
        <p:grpSp>
          <p:nvGrpSpPr>
            <p:cNvPr id="5" name="Group 48"/>
            <p:cNvGrpSpPr/>
            <p:nvPr/>
          </p:nvGrpSpPr>
          <p:grpSpPr>
            <a:xfrm rot="21364714">
              <a:off x="36354" y="879944"/>
              <a:ext cx="5392180" cy="1534051"/>
              <a:chOff x="36354" y="879944"/>
              <a:chExt cx="5392180" cy="1534051"/>
            </a:xfrm>
          </p:grpSpPr>
          <p:grpSp>
            <p:nvGrpSpPr>
              <p:cNvPr id="6" name="Group 15"/>
              <p:cNvGrpSpPr/>
              <p:nvPr/>
            </p:nvGrpSpPr>
            <p:grpSpPr>
              <a:xfrm rot="21312912">
                <a:off x="36354" y="879944"/>
                <a:ext cx="2863164" cy="991252"/>
                <a:chOff x="489405" y="1245820"/>
                <a:chExt cx="6691361" cy="2022565"/>
              </a:xfrm>
            </p:grpSpPr>
            <p:sp>
              <p:nvSpPr>
                <p:cNvPr id="74" name="Flowchart: Summing Junction 2"/>
                <p:cNvSpPr/>
                <p:nvPr/>
              </p:nvSpPr>
              <p:spPr>
                <a:xfrm rot="1358314">
                  <a:off x="489405" y="1245820"/>
                  <a:ext cx="1828800" cy="533400"/>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lowchart: Summing Junction 74"/>
                <p:cNvSpPr/>
                <p:nvPr/>
              </p:nvSpPr>
              <p:spPr>
                <a:xfrm rot="1183607">
                  <a:off x="1708604" y="1703019"/>
                  <a:ext cx="1828800" cy="533400"/>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lowchart: Summing Junction 75"/>
                <p:cNvSpPr/>
                <p:nvPr/>
              </p:nvSpPr>
              <p:spPr>
                <a:xfrm rot="703167">
                  <a:off x="2990650" y="2055563"/>
                  <a:ext cx="1828800" cy="533400"/>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Summing Junction 76"/>
                <p:cNvSpPr/>
                <p:nvPr/>
              </p:nvSpPr>
              <p:spPr>
                <a:xfrm rot="1152064">
                  <a:off x="4144746" y="2369361"/>
                  <a:ext cx="1828799"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Summing Junction 77"/>
                <p:cNvSpPr/>
                <p:nvPr/>
              </p:nvSpPr>
              <p:spPr>
                <a:xfrm rot="1049830">
                  <a:off x="5351967" y="2734986"/>
                  <a:ext cx="1828799"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42"/>
              <p:cNvGrpSpPr/>
              <p:nvPr/>
            </p:nvGrpSpPr>
            <p:grpSpPr>
              <a:xfrm rot="21312912">
                <a:off x="2572394" y="1553773"/>
                <a:ext cx="2856140" cy="860222"/>
                <a:chOff x="539805" y="1377992"/>
                <a:chExt cx="6674948" cy="1755208"/>
              </a:xfrm>
            </p:grpSpPr>
            <p:sp>
              <p:nvSpPr>
                <p:cNvPr id="69" name="Flowchart: Summing Junction 68"/>
                <p:cNvSpPr/>
                <p:nvPr/>
              </p:nvSpPr>
              <p:spPr>
                <a:xfrm rot="1358314">
                  <a:off x="539805" y="1377992"/>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Summing Junction 69"/>
                <p:cNvSpPr/>
                <p:nvPr/>
              </p:nvSpPr>
              <p:spPr>
                <a:xfrm rot="1183607">
                  <a:off x="1743370" y="1778984"/>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Summing Junction 70"/>
                <p:cNvSpPr/>
                <p:nvPr/>
              </p:nvSpPr>
              <p:spPr>
                <a:xfrm rot="703167">
                  <a:off x="2961036" y="2145177"/>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Summing Junction 71"/>
                <p:cNvSpPr/>
                <p:nvPr/>
              </p:nvSpPr>
              <p:spPr>
                <a:xfrm rot="706875">
                  <a:off x="4184757" y="2390641"/>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Summing Junction 72"/>
                <p:cNvSpPr/>
                <p:nvPr/>
              </p:nvSpPr>
              <p:spPr>
                <a:xfrm rot="569080">
                  <a:off x="5385954" y="2599801"/>
                  <a:ext cx="1828799"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 name="Group 49"/>
            <p:cNvGrpSpPr/>
            <p:nvPr/>
          </p:nvGrpSpPr>
          <p:grpSpPr>
            <a:xfrm rot="387251" flipH="1">
              <a:off x="5025886" y="858629"/>
              <a:ext cx="5201415" cy="1701351"/>
              <a:chOff x="150023" y="771899"/>
              <a:chExt cx="5201415" cy="1701351"/>
            </a:xfrm>
          </p:grpSpPr>
          <p:grpSp>
            <p:nvGrpSpPr>
              <p:cNvPr id="11" name="Group 15"/>
              <p:cNvGrpSpPr/>
              <p:nvPr/>
            </p:nvGrpSpPr>
            <p:grpSpPr>
              <a:xfrm rot="21312912">
                <a:off x="150023" y="771899"/>
                <a:ext cx="2744981" cy="1094547"/>
                <a:chOff x="765606" y="1035054"/>
                <a:chExt cx="6415160" cy="2233331"/>
              </a:xfrm>
            </p:grpSpPr>
            <p:sp>
              <p:nvSpPr>
                <p:cNvPr id="62" name="Flowchart: Summing Junction 2"/>
                <p:cNvSpPr/>
                <p:nvPr/>
              </p:nvSpPr>
              <p:spPr>
                <a:xfrm rot="1358314">
                  <a:off x="765606" y="1035054"/>
                  <a:ext cx="1828800"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Summing Junction 62"/>
                <p:cNvSpPr/>
                <p:nvPr/>
              </p:nvSpPr>
              <p:spPr>
                <a:xfrm rot="1183607">
                  <a:off x="1938459" y="1537756"/>
                  <a:ext cx="1828801"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Summing Junction 63"/>
                <p:cNvSpPr/>
                <p:nvPr/>
              </p:nvSpPr>
              <p:spPr>
                <a:xfrm rot="1379575">
                  <a:off x="3027531" y="1987368"/>
                  <a:ext cx="1828801"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Summing Junction 64"/>
                <p:cNvSpPr/>
                <p:nvPr/>
              </p:nvSpPr>
              <p:spPr>
                <a:xfrm rot="1152064">
                  <a:off x="4144746" y="2369361"/>
                  <a:ext cx="1828799"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Summing Junction 65"/>
                <p:cNvSpPr/>
                <p:nvPr/>
              </p:nvSpPr>
              <p:spPr>
                <a:xfrm rot="1049830">
                  <a:off x="5351967" y="2734986"/>
                  <a:ext cx="1828799"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42"/>
              <p:cNvGrpSpPr/>
              <p:nvPr/>
            </p:nvGrpSpPr>
            <p:grpSpPr>
              <a:xfrm rot="21312912">
                <a:off x="2574870" y="1556994"/>
                <a:ext cx="2776568" cy="916256"/>
                <a:chOff x="539805" y="1377992"/>
                <a:chExt cx="6488985" cy="1869541"/>
              </a:xfrm>
            </p:grpSpPr>
            <p:sp>
              <p:nvSpPr>
                <p:cNvPr id="57" name="Flowchart: Summing Junction 56"/>
                <p:cNvSpPr/>
                <p:nvPr/>
              </p:nvSpPr>
              <p:spPr>
                <a:xfrm rot="1358314">
                  <a:off x="539805" y="1377992"/>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Summing Junction 57"/>
                <p:cNvSpPr/>
                <p:nvPr/>
              </p:nvSpPr>
              <p:spPr>
                <a:xfrm rot="1183607">
                  <a:off x="1743370" y="1778984"/>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Summing Junction 58"/>
                <p:cNvSpPr/>
                <p:nvPr/>
              </p:nvSpPr>
              <p:spPr>
                <a:xfrm rot="703167">
                  <a:off x="2961036" y="2145177"/>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Summing Junction 59"/>
                <p:cNvSpPr/>
                <p:nvPr/>
              </p:nvSpPr>
              <p:spPr>
                <a:xfrm rot="706875">
                  <a:off x="4184757" y="2390641"/>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Summing Junction 60"/>
                <p:cNvSpPr/>
                <p:nvPr/>
              </p:nvSpPr>
              <p:spPr>
                <a:xfrm rot="674339">
                  <a:off x="5199992" y="2714134"/>
                  <a:ext cx="1828798"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7" name="Group 78"/>
          <p:cNvGrpSpPr/>
          <p:nvPr/>
        </p:nvGrpSpPr>
        <p:grpSpPr>
          <a:xfrm>
            <a:off x="228600" y="0"/>
            <a:ext cx="2209800" cy="5638800"/>
            <a:chOff x="1752600" y="1371600"/>
            <a:chExt cx="2209800" cy="5638800"/>
          </a:xfrm>
        </p:grpSpPr>
        <p:grpSp>
          <p:nvGrpSpPr>
            <p:cNvPr id="28" name="Group 33"/>
            <p:cNvGrpSpPr/>
            <p:nvPr/>
          </p:nvGrpSpPr>
          <p:grpSpPr>
            <a:xfrm>
              <a:off x="1752600" y="1371600"/>
              <a:ext cx="2209800" cy="5638800"/>
              <a:chOff x="-228600" y="3124200"/>
              <a:chExt cx="2209800" cy="5638800"/>
            </a:xfrm>
          </p:grpSpPr>
          <p:grpSp>
            <p:nvGrpSpPr>
              <p:cNvPr id="29" name="Group 28"/>
              <p:cNvGrpSpPr/>
              <p:nvPr/>
            </p:nvGrpSpPr>
            <p:grpSpPr>
              <a:xfrm rot="179812">
                <a:off x="823735" y="3199273"/>
                <a:ext cx="381000" cy="2371574"/>
                <a:chOff x="1066800" y="3124199"/>
                <a:chExt cx="381000" cy="2438401"/>
              </a:xfrm>
            </p:grpSpPr>
            <p:sp>
              <p:nvSpPr>
                <p:cNvPr id="47" name="Rectangle 46"/>
                <p:cNvSpPr/>
                <p:nvPr/>
              </p:nvSpPr>
              <p:spPr>
                <a:xfrm>
                  <a:off x="10668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Delay 47"/>
                <p:cNvSpPr/>
                <p:nvPr/>
              </p:nvSpPr>
              <p:spPr>
                <a:xfrm flipH="1">
                  <a:off x="1324816" y="3124199"/>
                  <a:ext cx="118502"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Wave 35"/>
              <p:cNvSpPr/>
              <p:nvPr/>
            </p:nvSpPr>
            <p:spPr>
              <a:xfrm rot="5400000">
                <a:off x="-876300" y="5905500"/>
                <a:ext cx="3505200" cy="2209800"/>
              </a:xfrm>
              <a:prstGeom prst="wave">
                <a:avLst>
                  <a:gd name="adj1" fmla="val 6927"/>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533400" y="3124200"/>
                <a:ext cx="506505" cy="2438400"/>
                <a:chOff x="533400" y="3124200"/>
                <a:chExt cx="506505" cy="2438400"/>
              </a:xfrm>
            </p:grpSpPr>
            <p:sp>
              <p:nvSpPr>
                <p:cNvPr id="45" name="Rectangle 44"/>
                <p:cNvSpPr/>
                <p:nvPr/>
              </p:nvSpPr>
              <p:spPr>
                <a:xfrm>
                  <a:off x="5334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Delay 45"/>
                <p:cNvSpPr/>
                <p:nvPr/>
              </p:nvSpPr>
              <p:spPr>
                <a:xfrm>
                  <a:off x="923364" y="3124200"/>
                  <a:ext cx="116541"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Oval 37"/>
              <p:cNvSpPr/>
              <p:nvPr/>
            </p:nvSpPr>
            <p:spPr>
              <a:xfrm>
                <a:off x="995082" y="4598894"/>
                <a:ext cx="152400" cy="313765"/>
              </a:xfrm>
              <a:prstGeom prst="ellipse">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8"/>
              <p:cNvGrpSpPr/>
              <p:nvPr/>
            </p:nvGrpSpPr>
            <p:grpSpPr>
              <a:xfrm>
                <a:off x="533400" y="4038600"/>
                <a:ext cx="533400" cy="457200"/>
                <a:chOff x="1676400" y="4267200"/>
                <a:chExt cx="1447800" cy="1143000"/>
              </a:xfrm>
            </p:grpSpPr>
            <p:grpSp>
              <p:nvGrpSpPr>
                <p:cNvPr id="32" name="Group 36"/>
                <p:cNvGrpSpPr/>
                <p:nvPr/>
              </p:nvGrpSpPr>
              <p:grpSpPr>
                <a:xfrm>
                  <a:off x="1676400" y="4267200"/>
                  <a:ext cx="1447800" cy="1143000"/>
                  <a:chOff x="1770529" y="2122655"/>
                  <a:chExt cx="1963271" cy="1524000"/>
                </a:xfrm>
              </p:grpSpPr>
              <p:sp>
                <p:nvSpPr>
                  <p:cNvPr id="42" name="Rounded Rectangle 41"/>
                  <p:cNvSpPr/>
                  <p:nvPr/>
                </p:nvSpPr>
                <p:spPr>
                  <a:xfrm>
                    <a:off x="1770529" y="3393141"/>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rot="17486313">
                    <a:off x="2670906" y="2770355"/>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991596">
                    <a:off x="3505200" y="2133600"/>
                    <a:ext cx="228600" cy="381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Oval 40"/>
                <p:cNvSpPr/>
                <p:nvPr/>
              </p:nvSpPr>
              <p:spPr>
                <a:xfrm>
                  <a:off x="2971800" y="4343400"/>
                  <a:ext cx="152400" cy="152400"/>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9" name="Rectangle 48"/>
            <p:cNvSpPr/>
            <p:nvPr/>
          </p:nvSpPr>
          <p:spPr>
            <a:xfrm>
              <a:off x="1976718" y="3953436"/>
              <a:ext cx="1676400" cy="2893100"/>
            </a:xfrm>
            <a:prstGeom prst="rect">
              <a:avLst/>
            </a:prstGeom>
          </p:spPr>
          <p:txBody>
            <a:bodyPr wrap="square">
              <a:spAutoFit/>
            </a:bodyPr>
            <a:lstStyle/>
            <a:p>
              <a:pPr algn="just"/>
              <a:r>
                <a:rPr lang="en-US" sz="1400" dirty="0"/>
                <a:t>“Final judgment … is that future occasion in which all of us will stand before the judgment seat of Christ to be judged according to our works. … I believe that the scriptural command to ‘judge not’ refers most clearly to this final judgment. …</a:t>
              </a:r>
            </a:p>
          </p:txBody>
        </p:sp>
      </p:grpSp>
      <p:sp>
        <p:nvSpPr>
          <p:cNvPr id="51" name="Rectangle 50"/>
          <p:cNvSpPr/>
          <p:nvPr/>
        </p:nvSpPr>
        <p:spPr>
          <a:xfrm>
            <a:off x="0" y="6488668"/>
            <a:ext cx="1676400" cy="369332"/>
          </a:xfrm>
          <a:prstGeom prst="rect">
            <a:avLst/>
          </a:prstGeom>
        </p:spPr>
        <p:txBody>
          <a:bodyPr wrap="square">
            <a:spAutoFit/>
          </a:bodyPr>
          <a:lstStyle/>
          <a:p>
            <a:pPr algn="ctr"/>
            <a:r>
              <a:rPr lang="en-US" dirty="0" smtClean="0"/>
              <a:t>3 Nephi 14:1-2</a:t>
            </a:r>
            <a:endParaRPr lang="en-US" dirty="0"/>
          </a:p>
        </p:txBody>
      </p:sp>
      <p:grpSp>
        <p:nvGrpSpPr>
          <p:cNvPr id="33" name="Group 97"/>
          <p:cNvGrpSpPr/>
          <p:nvPr/>
        </p:nvGrpSpPr>
        <p:grpSpPr>
          <a:xfrm>
            <a:off x="2590800" y="152400"/>
            <a:ext cx="2971800" cy="6324601"/>
            <a:chOff x="2971799" y="1143000"/>
            <a:chExt cx="2971800" cy="6324601"/>
          </a:xfrm>
        </p:grpSpPr>
        <p:grpSp>
          <p:nvGrpSpPr>
            <p:cNvPr id="34" name="Group 81"/>
            <p:cNvGrpSpPr/>
            <p:nvPr/>
          </p:nvGrpSpPr>
          <p:grpSpPr>
            <a:xfrm>
              <a:off x="2971799" y="1143000"/>
              <a:ext cx="2971800" cy="6324601"/>
              <a:chOff x="201385" y="2209800"/>
              <a:chExt cx="2653393" cy="5646965"/>
            </a:xfrm>
          </p:grpSpPr>
          <p:grpSp>
            <p:nvGrpSpPr>
              <p:cNvPr id="35" name="Group 28"/>
              <p:cNvGrpSpPr/>
              <p:nvPr/>
            </p:nvGrpSpPr>
            <p:grpSpPr>
              <a:xfrm rot="179812">
                <a:off x="1585735" y="2284873"/>
                <a:ext cx="381000" cy="2371574"/>
                <a:chOff x="1066800" y="3124199"/>
                <a:chExt cx="381000" cy="2438401"/>
              </a:xfrm>
            </p:grpSpPr>
            <p:sp>
              <p:nvSpPr>
                <p:cNvPr id="95" name="Rectangle 94"/>
                <p:cNvSpPr/>
                <p:nvPr/>
              </p:nvSpPr>
              <p:spPr>
                <a:xfrm>
                  <a:off x="10668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lowchart: Delay 95"/>
                <p:cNvSpPr/>
                <p:nvPr/>
              </p:nvSpPr>
              <p:spPr>
                <a:xfrm flipH="1">
                  <a:off x="1324816" y="3124199"/>
                  <a:ext cx="118502"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Wave 83"/>
              <p:cNvSpPr/>
              <p:nvPr/>
            </p:nvSpPr>
            <p:spPr>
              <a:xfrm rot="5400000">
                <a:off x="-172811" y="4829175"/>
                <a:ext cx="3401786" cy="2653393"/>
              </a:xfrm>
              <a:prstGeom prst="wave">
                <a:avLst>
                  <a:gd name="adj1" fmla="val 6927"/>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29"/>
              <p:cNvGrpSpPr/>
              <p:nvPr/>
            </p:nvGrpSpPr>
            <p:grpSpPr>
              <a:xfrm>
                <a:off x="1295400" y="2209800"/>
                <a:ext cx="506505" cy="2438400"/>
                <a:chOff x="533400" y="3124200"/>
                <a:chExt cx="506505" cy="2438400"/>
              </a:xfrm>
            </p:grpSpPr>
            <p:sp>
              <p:nvSpPr>
                <p:cNvPr id="93" name="Rectangle 92"/>
                <p:cNvSpPr/>
                <p:nvPr/>
              </p:nvSpPr>
              <p:spPr>
                <a:xfrm>
                  <a:off x="5334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lowchart: Delay 93"/>
                <p:cNvSpPr/>
                <p:nvPr/>
              </p:nvSpPr>
              <p:spPr>
                <a:xfrm>
                  <a:off x="923364" y="3124200"/>
                  <a:ext cx="116541"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Oval 85"/>
              <p:cNvSpPr/>
              <p:nvPr/>
            </p:nvSpPr>
            <p:spPr>
              <a:xfrm>
                <a:off x="1757082" y="3684494"/>
                <a:ext cx="152400" cy="313765"/>
              </a:xfrm>
              <a:prstGeom prst="ellipse">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95400" y="3124200"/>
                <a:ext cx="533400" cy="457200"/>
                <a:chOff x="1676400" y="4267200"/>
                <a:chExt cx="1447800" cy="1143000"/>
              </a:xfrm>
            </p:grpSpPr>
            <p:grpSp>
              <p:nvGrpSpPr>
                <p:cNvPr id="40" name="Group 36"/>
                <p:cNvGrpSpPr/>
                <p:nvPr/>
              </p:nvGrpSpPr>
              <p:grpSpPr>
                <a:xfrm>
                  <a:off x="1676400" y="4267200"/>
                  <a:ext cx="1447800" cy="1143000"/>
                  <a:chOff x="1770529" y="2122655"/>
                  <a:chExt cx="1963271" cy="1524000"/>
                </a:xfrm>
              </p:grpSpPr>
              <p:sp>
                <p:nvSpPr>
                  <p:cNvPr id="90" name="Rounded Rectangle 89"/>
                  <p:cNvSpPr/>
                  <p:nvPr/>
                </p:nvSpPr>
                <p:spPr>
                  <a:xfrm>
                    <a:off x="1770529" y="3393141"/>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90"/>
                  <p:cNvSpPr/>
                  <p:nvPr/>
                </p:nvSpPr>
                <p:spPr>
                  <a:xfrm rot="17486313">
                    <a:off x="2670906" y="2770355"/>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1991596">
                    <a:off x="3505200" y="2133600"/>
                    <a:ext cx="228600" cy="381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Oval 88"/>
                <p:cNvSpPr/>
                <p:nvPr/>
              </p:nvSpPr>
              <p:spPr>
                <a:xfrm>
                  <a:off x="2971800" y="4343400"/>
                  <a:ext cx="152400" cy="152400"/>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Rectangle 80"/>
            <p:cNvSpPr/>
            <p:nvPr/>
          </p:nvSpPr>
          <p:spPr>
            <a:xfrm>
              <a:off x="3352800" y="3886200"/>
              <a:ext cx="2209800" cy="3539430"/>
            </a:xfrm>
            <a:prstGeom prst="rect">
              <a:avLst/>
            </a:prstGeom>
          </p:spPr>
          <p:txBody>
            <a:bodyPr wrap="square">
              <a:spAutoFit/>
            </a:bodyPr>
            <a:lstStyle/>
            <a:p>
              <a:pPr algn="just"/>
              <a:r>
                <a:rPr lang="en-US" sz="1400" dirty="0"/>
                <a:t>“… Why did the Savior command that we not judge final judgments? I believe this commandment was given because we presume to make final judgments whenever we proclaim that any particular person is going to hell (or to heaven) for a particular act or as of a particular time. When we do this—and there is great temptation to do so—we hurt ourselves and the person we pretend to judge. </a:t>
              </a:r>
              <a:endParaRPr lang="en-US" sz="1200" dirty="0"/>
            </a:p>
          </p:txBody>
        </p:sp>
      </p:grpSp>
      <p:grpSp>
        <p:nvGrpSpPr>
          <p:cNvPr id="87" name="Group 86"/>
          <p:cNvGrpSpPr/>
          <p:nvPr/>
        </p:nvGrpSpPr>
        <p:grpSpPr>
          <a:xfrm>
            <a:off x="5943600" y="152400"/>
            <a:ext cx="2209800" cy="5943600"/>
            <a:chOff x="5943600" y="152400"/>
            <a:chExt cx="2209800" cy="5943600"/>
          </a:xfrm>
        </p:grpSpPr>
        <p:grpSp>
          <p:nvGrpSpPr>
            <p:cNvPr id="21" name="Group 79"/>
            <p:cNvGrpSpPr/>
            <p:nvPr/>
          </p:nvGrpSpPr>
          <p:grpSpPr>
            <a:xfrm>
              <a:off x="5943600" y="152400"/>
              <a:ext cx="2209800" cy="5943600"/>
              <a:chOff x="6172200" y="1371600"/>
              <a:chExt cx="2209800" cy="5943600"/>
            </a:xfrm>
          </p:grpSpPr>
          <p:grpSp>
            <p:nvGrpSpPr>
              <p:cNvPr id="22" name="Group 4"/>
              <p:cNvGrpSpPr/>
              <p:nvPr/>
            </p:nvGrpSpPr>
            <p:grpSpPr>
              <a:xfrm>
                <a:off x="6172200" y="1371600"/>
                <a:ext cx="2209800" cy="5943600"/>
                <a:chOff x="-228600" y="3124200"/>
                <a:chExt cx="2209800" cy="5943600"/>
              </a:xfrm>
            </p:grpSpPr>
            <p:grpSp>
              <p:nvGrpSpPr>
                <p:cNvPr id="23" name="Group 28"/>
                <p:cNvGrpSpPr/>
                <p:nvPr/>
              </p:nvGrpSpPr>
              <p:grpSpPr>
                <a:xfrm rot="179812">
                  <a:off x="823735" y="3199273"/>
                  <a:ext cx="381000" cy="2371574"/>
                  <a:chOff x="1066800" y="3124199"/>
                  <a:chExt cx="381000" cy="2438401"/>
                </a:xfrm>
              </p:grpSpPr>
              <p:sp>
                <p:nvSpPr>
                  <p:cNvPr id="18" name="Rectangle 17"/>
                  <p:cNvSpPr/>
                  <p:nvPr/>
                </p:nvSpPr>
                <p:spPr>
                  <a:xfrm>
                    <a:off x="10668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elay 18"/>
                  <p:cNvSpPr/>
                  <p:nvPr/>
                </p:nvSpPr>
                <p:spPr>
                  <a:xfrm flipH="1">
                    <a:off x="1324816" y="3124199"/>
                    <a:ext cx="118502"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Wave 6"/>
                <p:cNvSpPr/>
                <p:nvPr/>
              </p:nvSpPr>
              <p:spPr>
                <a:xfrm rot="5400000">
                  <a:off x="-1028700" y="6057900"/>
                  <a:ext cx="3810000" cy="2209800"/>
                </a:xfrm>
                <a:prstGeom prst="wave">
                  <a:avLst>
                    <a:gd name="adj1" fmla="val 6927"/>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9"/>
                <p:cNvGrpSpPr/>
                <p:nvPr/>
              </p:nvGrpSpPr>
              <p:grpSpPr>
                <a:xfrm>
                  <a:off x="533400" y="3124200"/>
                  <a:ext cx="506505" cy="2438400"/>
                  <a:chOff x="533400" y="3124200"/>
                  <a:chExt cx="506505" cy="2438400"/>
                </a:xfrm>
              </p:grpSpPr>
              <p:sp>
                <p:nvSpPr>
                  <p:cNvPr id="16" name="Rectangle 15"/>
                  <p:cNvSpPr/>
                  <p:nvPr/>
                </p:nvSpPr>
                <p:spPr>
                  <a:xfrm>
                    <a:off x="5334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Delay 16"/>
                  <p:cNvSpPr/>
                  <p:nvPr/>
                </p:nvSpPr>
                <p:spPr>
                  <a:xfrm>
                    <a:off x="923364" y="3124200"/>
                    <a:ext cx="116541"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p:cNvSpPr/>
                <p:nvPr/>
              </p:nvSpPr>
              <p:spPr>
                <a:xfrm>
                  <a:off x="995082" y="4598894"/>
                  <a:ext cx="152400" cy="313765"/>
                </a:xfrm>
                <a:prstGeom prst="ellipse">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38"/>
                <p:cNvGrpSpPr/>
                <p:nvPr/>
              </p:nvGrpSpPr>
              <p:grpSpPr>
                <a:xfrm>
                  <a:off x="533400" y="4038600"/>
                  <a:ext cx="533400" cy="457200"/>
                  <a:chOff x="1676400" y="4267200"/>
                  <a:chExt cx="1447800" cy="1143000"/>
                </a:xfrm>
              </p:grpSpPr>
              <p:grpSp>
                <p:nvGrpSpPr>
                  <p:cNvPr id="26" name="Group 36"/>
                  <p:cNvGrpSpPr/>
                  <p:nvPr/>
                </p:nvGrpSpPr>
                <p:grpSpPr>
                  <a:xfrm>
                    <a:off x="1676400" y="4267200"/>
                    <a:ext cx="1447800" cy="1143000"/>
                    <a:chOff x="1770529" y="2122655"/>
                    <a:chExt cx="1963271" cy="1524000"/>
                  </a:xfrm>
                </p:grpSpPr>
                <p:sp>
                  <p:nvSpPr>
                    <p:cNvPr id="13" name="Rounded Rectangle 12"/>
                    <p:cNvSpPr/>
                    <p:nvPr/>
                  </p:nvSpPr>
                  <p:spPr>
                    <a:xfrm>
                      <a:off x="1770529" y="3393141"/>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17486313">
                      <a:off x="2670906" y="2770355"/>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991596">
                      <a:off x="3505200" y="2133600"/>
                      <a:ext cx="228600" cy="381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p:nvSpPr>
                <p:spPr>
                  <a:xfrm>
                    <a:off x="2971800" y="4343400"/>
                    <a:ext cx="152400" cy="152400"/>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 name="Rectangle 3"/>
              <p:cNvSpPr/>
              <p:nvPr/>
            </p:nvSpPr>
            <p:spPr>
              <a:xfrm>
                <a:off x="6477000" y="3810000"/>
                <a:ext cx="1676400" cy="2893100"/>
              </a:xfrm>
              <a:prstGeom prst="rect">
                <a:avLst/>
              </a:prstGeom>
            </p:spPr>
            <p:txBody>
              <a:bodyPr wrap="square">
                <a:spAutoFit/>
              </a:bodyPr>
              <a:lstStyle/>
              <a:p>
                <a:r>
                  <a:rPr lang="en-US" sz="1400" dirty="0"/>
                  <a:t>“… The gospel is a gospel of hope, and none of us is authorized to deny the power of the Atonement to bring about a cleansing of individual </a:t>
                </a:r>
                <a:r>
                  <a:rPr lang="en-US" sz="1400" dirty="0" smtClean="0"/>
                  <a:t>sins, forgiveness</a:t>
                </a:r>
                <a:r>
                  <a:rPr lang="en-US" sz="1400" dirty="0"/>
                  <a:t>, and a reformation of life on appropriate conditions</a:t>
                </a:r>
                <a:r>
                  <a:rPr lang="en-US" sz="1400" dirty="0" smtClean="0"/>
                  <a:t>”</a:t>
                </a:r>
              </a:p>
              <a:p>
                <a:r>
                  <a:rPr lang="en-US" sz="1400" dirty="0" err="1" smtClean="0"/>
                  <a:t>Dallin</a:t>
                </a:r>
                <a:r>
                  <a:rPr lang="en-US" sz="1400" dirty="0" smtClean="0"/>
                  <a:t> H. Oaks</a:t>
                </a:r>
              </a:p>
            </p:txBody>
          </p:sp>
        </p:grpSp>
        <p:pic>
          <p:nvPicPr>
            <p:cNvPr id="20482" name="Picture 2" descr="http://3.bp.blogspot.com/_LpMgG1nmmTE/SO9DprofjmI/AAAAAAAAA54/yP0U79D6dc8/s400/Oaks_medium.jpg"/>
            <p:cNvPicPr>
              <a:picLocks noChangeAspect="1" noChangeArrowheads="1"/>
            </p:cNvPicPr>
            <p:nvPr/>
          </p:nvPicPr>
          <p:blipFill>
            <a:blip r:embed="rId3" cstate="print">
              <a:grayscl/>
            </a:blip>
            <a:srcRect/>
            <a:stretch>
              <a:fillRect/>
            </a:stretch>
          </p:blipFill>
          <p:spPr bwMode="auto">
            <a:xfrm>
              <a:off x="7239000" y="5410200"/>
              <a:ext cx="564356" cy="622738"/>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1000"/>
                                        <p:tgtEl>
                                          <p:spTgt spid="33"/>
                                        </p:tgtEl>
                                      </p:cBhvr>
                                    </p:animEffect>
                                    <p:anim calcmode="lin" valueType="num">
                                      <p:cBhvr>
                                        <p:cTn id="15" dur="1000" fill="hold"/>
                                        <p:tgtEl>
                                          <p:spTgt spid="33"/>
                                        </p:tgtEl>
                                        <p:attrNameLst>
                                          <p:attrName>ppt_x</p:attrName>
                                        </p:attrNameLst>
                                      </p:cBhvr>
                                      <p:tavLst>
                                        <p:tav tm="0">
                                          <p:val>
                                            <p:strVal val="#ppt_x"/>
                                          </p:val>
                                        </p:tav>
                                        <p:tav tm="100000">
                                          <p:val>
                                            <p:strVal val="#ppt_x"/>
                                          </p:val>
                                        </p:tav>
                                      </p:tavLst>
                                    </p:anim>
                                    <p:anim calcmode="lin" valueType="num">
                                      <p:cBhvr>
                                        <p:cTn id="1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87"/>
                                        </p:tgtEl>
                                        <p:attrNameLst>
                                          <p:attrName>style.visibility</p:attrName>
                                        </p:attrNameLst>
                                      </p:cBhvr>
                                      <p:to>
                                        <p:strVal val="visible"/>
                                      </p:to>
                                    </p:set>
                                    <p:animEffect transition="in" filter="fade">
                                      <p:cBhvr>
                                        <p:cTn id="21" dur="1000"/>
                                        <p:tgtEl>
                                          <p:spTgt spid="87"/>
                                        </p:tgtEl>
                                      </p:cBhvr>
                                    </p:animEffect>
                                    <p:anim calcmode="lin" valueType="num">
                                      <p:cBhvr>
                                        <p:cTn id="22" dur="1000" fill="hold"/>
                                        <p:tgtEl>
                                          <p:spTgt spid="87"/>
                                        </p:tgtEl>
                                        <p:attrNameLst>
                                          <p:attrName>ppt_x</p:attrName>
                                        </p:attrNameLst>
                                      </p:cBhvr>
                                      <p:tavLst>
                                        <p:tav tm="0">
                                          <p:val>
                                            <p:strVal val="#ppt_x"/>
                                          </p:val>
                                        </p:tav>
                                        <p:tav tm="100000">
                                          <p:val>
                                            <p:strVal val="#ppt_x"/>
                                          </p:val>
                                        </p:tav>
                                      </p:tavLst>
                                    </p:anim>
                                    <p:anim calcmode="lin" valueType="num">
                                      <p:cBhvr>
                                        <p:cTn id="23"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1.bp.blogspot.com/_2QJSeWQoKyA/TNFVU4C-lzI/AAAAAAAAIsA/Z-MUtHExBbM/s1600/dirty%20windowc.jpg"/>
          <p:cNvPicPr>
            <a:picLocks noChangeAspect="1" noChangeArrowheads="1"/>
          </p:cNvPicPr>
          <p:nvPr/>
        </p:nvPicPr>
        <p:blipFill>
          <a:blip r:embed="rId2" cstate="print"/>
          <a:srcRect/>
          <a:stretch>
            <a:fillRect/>
          </a:stretch>
        </p:blipFill>
        <p:spPr bwMode="auto">
          <a:xfrm>
            <a:off x="0" y="0"/>
            <a:ext cx="9147179" cy="6858000"/>
          </a:xfrm>
          <a:prstGeom prst="rect">
            <a:avLst/>
          </a:prstGeom>
          <a:noFill/>
        </p:spPr>
      </p:pic>
      <p:sp>
        <p:nvSpPr>
          <p:cNvPr id="5" name="Cube 4"/>
          <p:cNvSpPr/>
          <p:nvPr/>
        </p:nvSpPr>
        <p:spPr>
          <a:xfrm>
            <a:off x="228600" y="2819400"/>
            <a:ext cx="4648200" cy="990600"/>
          </a:xfrm>
          <a:prstGeom prst="cube">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8" name="Picture 4" descr="http://www.qdel.nl/userdata/image/Dust.jpg"/>
          <p:cNvPicPr>
            <a:picLocks noChangeAspect="1" noChangeArrowheads="1"/>
          </p:cNvPicPr>
          <p:nvPr/>
        </p:nvPicPr>
        <p:blipFill>
          <a:blip r:embed="rId4" cstate="print"/>
          <a:srcRect/>
          <a:stretch>
            <a:fillRect/>
          </a:stretch>
        </p:blipFill>
        <p:spPr bwMode="auto">
          <a:xfrm>
            <a:off x="152400" y="685800"/>
            <a:ext cx="3962400" cy="1981200"/>
          </a:xfrm>
          <a:prstGeom prst="ellipse">
            <a:avLst/>
          </a:prstGeom>
          <a:ln>
            <a:noFill/>
          </a:ln>
          <a:effectLst>
            <a:softEdge rad="112500"/>
          </a:effectLst>
        </p:spPr>
      </p:pic>
      <p:sp>
        <p:nvSpPr>
          <p:cNvPr id="7" name="Rectangle 6"/>
          <p:cNvSpPr/>
          <p:nvPr/>
        </p:nvSpPr>
        <p:spPr>
          <a:xfrm>
            <a:off x="0" y="0"/>
            <a:ext cx="9144000" cy="707886"/>
          </a:xfrm>
          <a:prstGeom prst="rect">
            <a:avLst/>
          </a:prstGeom>
        </p:spPr>
        <p:txBody>
          <a:bodyPr wrap="square">
            <a:spAutoFit/>
          </a:bodyPr>
          <a:lstStyle/>
          <a:p>
            <a:pPr algn="ctr"/>
            <a:r>
              <a:rPr lang="en-US" sz="4000" dirty="0" smtClean="0">
                <a:latin typeface="AR JULIAN" pitchFamily="2" charset="0"/>
              </a:rPr>
              <a:t>Mote--Beam</a:t>
            </a:r>
            <a:endParaRPr lang="en-US" sz="4000" dirty="0">
              <a:latin typeface="AR JULIAN" pitchFamily="2" charset="0"/>
            </a:endParaRPr>
          </a:p>
        </p:txBody>
      </p:sp>
      <p:sp>
        <p:nvSpPr>
          <p:cNvPr id="8" name="Rectangle 7"/>
          <p:cNvSpPr/>
          <p:nvPr/>
        </p:nvSpPr>
        <p:spPr>
          <a:xfrm>
            <a:off x="3886200" y="1143000"/>
            <a:ext cx="4953000" cy="830997"/>
          </a:xfrm>
          <a:prstGeom prst="rect">
            <a:avLst/>
          </a:prstGeom>
        </p:spPr>
        <p:txBody>
          <a:bodyPr wrap="square">
            <a:spAutoFit/>
          </a:bodyPr>
          <a:lstStyle/>
          <a:p>
            <a:pPr fontAlgn="base"/>
            <a:r>
              <a:rPr lang="en-US" sz="2400" dirty="0" smtClean="0"/>
              <a:t>Mote (Speck)-- A </a:t>
            </a:r>
            <a:r>
              <a:rPr lang="en-US" sz="2400" dirty="0"/>
              <a:t>fault we see in someone </a:t>
            </a:r>
            <a:r>
              <a:rPr lang="en-US" sz="2400" dirty="0" smtClean="0"/>
              <a:t>else</a:t>
            </a:r>
            <a:endParaRPr lang="en-US" sz="2400" dirty="0"/>
          </a:p>
        </p:txBody>
      </p:sp>
      <p:sp>
        <p:nvSpPr>
          <p:cNvPr id="9" name="Rectangle 8"/>
          <p:cNvSpPr/>
          <p:nvPr/>
        </p:nvSpPr>
        <p:spPr>
          <a:xfrm>
            <a:off x="4114800" y="2286000"/>
            <a:ext cx="4572000" cy="461665"/>
          </a:xfrm>
          <a:prstGeom prst="rect">
            <a:avLst/>
          </a:prstGeom>
        </p:spPr>
        <p:txBody>
          <a:bodyPr>
            <a:spAutoFit/>
          </a:bodyPr>
          <a:lstStyle/>
          <a:p>
            <a:pPr fontAlgn="base"/>
            <a:r>
              <a:rPr lang="en-US" sz="2400" dirty="0" smtClean="0"/>
              <a:t>Beam-- Our </a:t>
            </a:r>
            <a:r>
              <a:rPr lang="en-US" sz="2400" dirty="0"/>
              <a:t>own </a:t>
            </a:r>
            <a:r>
              <a:rPr lang="en-US" sz="2400" dirty="0" smtClean="0"/>
              <a:t>faults</a:t>
            </a:r>
            <a:endParaRPr lang="en-US" sz="2400" dirty="0"/>
          </a:p>
        </p:txBody>
      </p:sp>
      <p:sp>
        <p:nvSpPr>
          <p:cNvPr id="11" name="Cube 10"/>
          <p:cNvSpPr/>
          <p:nvPr/>
        </p:nvSpPr>
        <p:spPr>
          <a:xfrm>
            <a:off x="4572000" y="5181600"/>
            <a:ext cx="4267200" cy="1143000"/>
          </a:xfrm>
          <a:prstGeom prst="cube">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0" y="5410200"/>
            <a:ext cx="3886200" cy="954107"/>
          </a:xfrm>
          <a:prstGeom prst="rect">
            <a:avLst/>
          </a:prstGeom>
        </p:spPr>
        <p:txBody>
          <a:bodyPr wrap="square">
            <a:spAutoFit/>
          </a:bodyPr>
          <a:lstStyle/>
          <a:p>
            <a:pPr fontAlgn="base"/>
            <a:r>
              <a:rPr lang="en-US" sz="2800" dirty="0" smtClean="0">
                <a:solidFill>
                  <a:schemeClr val="bg1"/>
                </a:solidFill>
              </a:rPr>
              <a:t>How </a:t>
            </a:r>
            <a:r>
              <a:rPr lang="en-US" sz="2800" dirty="0">
                <a:solidFill>
                  <a:schemeClr val="bg1"/>
                </a:solidFill>
              </a:rPr>
              <a:t>can our faults affect the way we see others?</a:t>
            </a:r>
          </a:p>
        </p:txBody>
      </p:sp>
      <p:pic>
        <p:nvPicPr>
          <p:cNvPr id="21510" name="Picture 6" descr="http://sytereitz.com/wp-content/uploads/2012/05/eyespeck.jpg"/>
          <p:cNvPicPr>
            <a:picLocks noChangeAspect="1" noChangeArrowheads="1"/>
          </p:cNvPicPr>
          <p:nvPr/>
        </p:nvPicPr>
        <p:blipFill>
          <a:blip r:embed="rId5" cstate="print"/>
          <a:srcRect/>
          <a:stretch>
            <a:fillRect/>
          </a:stretch>
        </p:blipFill>
        <p:spPr bwMode="auto">
          <a:xfrm>
            <a:off x="1676400" y="3962400"/>
            <a:ext cx="2057400" cy="2629161"/>
          </a:xfrm>
          <a:prstGeom prst="rect">
            <a:avLst/>
          </a:prstGeom>
          <a:noFill/>
        </p:spPr>
      </p:pic>
      <p:sp>
        <p:nvSpPr>
          <p:cNvPr id="2" name="Rectangle 1"/>
          <p:cNvSpPr/>
          <p:nvPr/>
        </p:nvSpPr>
        <p:spPr>
          <a:xfrm>
            <a:off x="304800" y="3124200"/>
            <a:ext cx="4572000" cy="646331"/>
          </a:xfrm>
          <a:prstGeom prst="rect">
            <a:avLst/>
          </a:prstGeom>
        </p:spPr>
        <p:txBody>
          <a:bodyPr>
            <a:spAutoFit/>
          </a:bodyPr>
          <a:lstStyle/>
          <a:p>
            <a:pPr fontAlgn="base"/>
            <a:r>
              <a:rPr lang="en-US" dirty="0">
                <a:solidFill>
                  <a:schemeClr val="bg1"/>
                </a:solidFill>
              </a:rPr>
              <a:t>T</a:t>
            </a:r>
            <a:r>
              <a:rPr lang="en-US" dirty="0" smtClean="0">
                <a:solidFill>
                  <a:schemeClr val="bg1"/>
                </a:solidFill>
              </a:rPr>
              <a:t>he </a:t>
            </a:r>
            <a:r>
              <a:rPr lang="en-US" dirty="0">
                <a:solidFill>
                  <a:schemeClr val="bg1"/>
                </a:solidFill>
              </a:rPr>
              <a:t>Savior’s analogy focuses on objects that are lodged in the eye. </a:t>
            </a:r>
            <a:endParaRPr lang="en-US" dirty="0" smtClean="0">
              <a:solidFill>
                <a:schemeClr val="bg1"/>
              </a:solidFill>
            </a:endParaRPr>
          </a:p>
        </p:txBody>
      </p:sp>
      <p:sp>
        <p:nvSpPr>
          <p:cNvPr id="13" name="Cube 12"/>
          <p:cNvSpPr/>
          <p:nvPr/>
        </p:nvSpPr>
        <p:spPr>
          <a:xfrm>
            <a:off x="5257800" y="3657600"/>
            <a:ext cx="3048000" cy="990600"/>
          </a:xfrm>
          <a:prstGeom prst="cube">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257800" y="3733800"/>
            <a:ext cx="3200400" cy="923330"/>
          </a:xfrm>
          <a:prstGeom prst="rect">
            <a:avLst/>
          </a:prstGeom>
        </p:spPr>
        <p:txBody>
          <a:bodyPr wrap="square">
            <a:spAutoFit/>
          </a:bodyPr>
          <a:lstStyle/>
          <a:p>
            <a:pPr fontAlgn="base"/>
            <a:endParaRPr lang="en-US" dirty="0">
              <a:solidFill>
                <a:schemeClr val="bg1"/>
              </a:solidFill>
            </a:endParaRPr>
          </a:p>
          <a:p>
            <a:pPr fontAlgn="base"/>
            <a:r>
              <a:rPr lang="en-US" dirty="0" smtClean="0">
                <a:solidFill>
                  <a:schemeClr val="bg1"/>
                </a:solidFill>
              </a:rPr>
              <a:t>Such </a:t>
            </a:r>
            <a:r>
              <a:rPr lang="en-US" dirty="0">
                <a:solidFill>
                  <a:schemeClr val="bg1"/>
                </a:solidFill>
              </a:rPr>
              <a:t>objects would affect a person’s vision</a:t>
            </a:r>
            <a:r>
              <a:rPr lang="en-US" dirty="0" smtClean="0">
                <a:solidFill>
                  <a:schemeClr val="bg1"/>
                </a:solidFill>
              </a:rPr>
              <a:t>.</a:t>
            </a:r>
            <a:endParaRPr lang="en-US" dirty="0">
              <a:solidFill>
                <a:schemeClr val="bg1"/>
              </a:solidFill>
            </a:endParaRPr>
          </a:p>
        </p:txBody>
      </p:sp>
      <p:sp>
        <p:nvSpPr>
          <p:cNvPr id="15" name="Rectangle 14"/>
          <p:cNvSpPr/>
          <p:nvPr/>
        </p:nvSpPr>
        <p:spPr>
          <a:xfrm>
            <a:off x="0" y="6488668"/>
            <a:ext cx="4572000" cy="369332"/>
          </a:xfrm>
          <a:prstGeom prst="rect">
            <a:avLst/>
          </a:prstGeom>
        </p:spPr>
        <p:txBody>
          <a:bodyPr>
            <a:spAutoFit/>
          </a:bodyPr>
          <a:lstStyle/>
          <a:p>
            <a:pPr fontAlgn="base"/>
            <a:r>
              <a:rPr lang="en-US" dirty="0" smtClean="0">
                <a:solidFill>
                  <a:schemeClr val="bg1"/>
                </a:solidFill>
              </a:rPr>
              <a:t>3 Nephi 14:3-5</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1508"/>
                                        </p:tgtEl>
                                        <p:attrNameLst>
                                          <p:attrName>style.visibility</p:attrName>
                                        </p:attrNameLst>
                                      </p:cBhvr>
                                      <p:to>
                                        <p:strVal val="visible"/>
                                      </p:to>
                                    </p:set>
                                    <p:animEffect transition="in" filter="fade">
                                      <p:cBhvr>
                                        <p:cTn id="9" dur="2000"/>
                                        <p:tgtEl>
                                          <p:spTgt spid="2150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21510"/>
                                        </p:tgtEl>
                                        <p:attrNameLst>
                                          <p:attrName>style.visibility</p:attrName>
                                        </p:attrNameLst>
                                      </p:cBhvr>
                                      <p:to>
                                        <p:strVal val="visible"/>
                                      </p:to>
                                    </p:set>
                                    <p:animEffect transition="in" filter="fade">
                                      <p:cBhvr>
                                        <p:cTn id="29" dur="2000"/>
                                        <p:tgtEl>
                                          <p:spTgt spid="2151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p:bldP spid="11" grpId="0" animBg="1"/>
      <p:bldP spid="10" grpId="0"/>
      <p:bldP spid="2" grpId="0"/>
      <p:bldP spid="13"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1.bp.blogspot.com/_2QJSeWQoKyA/TNFVU4C-lzI/AAAAAAAAIsA/Z-MUtHExBbM/s1600/dirty%20windowc.jpg"/>
          <p:cNvPicPr>
            <a:picLocks noChangeAspect="1" noChangeArrowheads="1"/>
          </p:cNvPicPr>
          <p:nvPr/>
        </p:nvPicPr>
        <p:blipFill>
          <a:blip r:embed="rId2" cstate="print"/>
          <a:srcRect/>
          <a:stretch>
            <a:fillRect/>
          </a:stretch>
        </p:blipFill>
        <p:spPr bwMode="auto">
          <a:xfrm>
            <a:off x="0" y="0"/>
            <a:ext cx="9147179" cy="6858000"/>
          </a:xfrm>
          <a:prstGeom prst="rect">
            <a:avLst/>
          </a:prstGeom>
          <a:noFill/>
        </p:spPr>
      </p:pic>
      <p:sp>
        <p:nvSpPr>
          <p:cNvPr id="7" name="Rectangle 6"/>
          <p:cNvSpPr/>
          <p:nvPr/>
        </p:nvSpPr>
        <p:spPr>
          <a:xfrm>
            <a:off x="0" y="0"/>
            <a:ext cx="9144000" cy="707886"/>
          </a:xfrm>
          <a:prstGeom prst="rect">
            <a:avLst/>
          </a:prstGeom>
        </p:spPr>
        <p:txBody>
          <a:bodyPr wrap="square">
            <a:spAutoFit/>
          </a:bodyPr>
          <a:lstStyle/>
          <a:p>
            <a:pPr algn="ctr"/>
            <a:r>
              <a:rPr lang="en-US" sz="4000" dirty="0" smtClean="0">
                <a:latin typeface="AR JULIAN" pitchFamily="2" charset="0"/>
              </a:rPr>
              <a:t>Unrighteous Judgment</a:t>
            </a:r>
            <a:endParaRPr lang="en-US" sz="4000" dirty="0">
              <a:latin typeface="AR JULIAN" pitchFamily="2" charset="0"/>
            </a:endParaRPr>
          </a:p>
        </p:txBody>
      </p:sp>
      <p:sp>
        <p:nvSpPr>
          <p:cNvPr id="10" name="Rectangle 9"/>
          <p:cNvSpPr/>
          <p:nvPr/>
        </p:nvSpPr>
        <p:spPr>
          <a:xfrm>
            <a:off x="1752600" y="685800"/>
            <a:ext cx="2590800" cy="2739211"/>
          </a:xfrm>
          <a:prstGeom prst="rect">
            <a:avLst/>
          </a:prstGeom>
        </p:spPr>
        <p:txBody>
          <a:bodyPr wrap="square">
            <a:spAutoFit/>
          </a:bodyPr>
          <a:lstStyle/>
          <a:p>
            <a:pPr fontAlgn="base"/>
            <a:r>
              <a:rPr lang="en-US" sz="1600" dirty="0" smtClean="0"/>
              <a:t>“When the Lord warned against judging, he was counseling his people against condemning someone for his sins as well as against seeking to attribute motivation to a person when the observer cannot really know what is in that person’s heart.”</a:t>
            </a:r>
          </a:p>
          <a:p>
            <a:pPr fontAlgn="base"/>
            <a:r>
              <a:rPr lang="en-US" sz="1200" dirty="0" smtClean="0"/>
              <a:t>JFM and RLM</a:t>
            </a:r>
            <a:endParaRPr lang="en-US" sz="1200" dirty="0"/>
          </a:p>
        </p:txBody>
      </p:sp>
      <p:sp>
        <p:nvSpPr>
          <p:cNvPr id="15" name="Rectangle 14"/>
          <p:cNvSpPr/>
          <p:nvPr/>
        </p:nvSpPr>
        <p:spPr>
          <a:xfrm>
            <a:off x="0" y="6488668"/>
            <a:ext cx="4572000" cy="369332"/>
          </a:xfrm>
          <a:prstGeom prst="rect">
            <a:avLst/>
          </a:prstGeom>
        </p:spPr>
        <p:txBody>
          <a:bodyPr>
            <a:spAutoFit/>
          </a:bodyPr>
          <a:lstStyle/>
          <a:p>
            <a:pPr fontAlgn="base"/>
            <a:r>
              <a:rPr lang="en-US" dirty="0" smtClean="0">
                <a:solidFill>
                  <a:schemeClr val="bg1"/>
                </a:solidFill>
              </a:rPr>
              <a:t>3 Nephi 14:3-5</a:t>
            </a:r>
            <a:endParaRPr lang="en-US" dirty="0">
              <a:solidFill>
                <a:schemeClr val="bg1"/>
              </a:solidFill>
            </a:endParaRPr>
          </a:p>
        </p:txBody>
      </p:sp>
      <p:grpSp>
        <p:nvGrpSpPr>
          <p:cNvPr id="46" name="Group 45"/>
          <p:cNvGrpSpPr/>
          <p:nvPr/>
        </p:nvGrpSpPr>
        <p:grpSpPr>
          <a:xfrm>
            <a:off x="0" y="2895600"/>
            <a:ext cx="9070700" cy="1237519"/>
            <a:chOff x="36354" y="858629"/>
            <a:chExt cx="10190947" cy="1701351"/>
          </a:xfrm>
        </p:grpSpPr>
        <p:grpSp>
          <p:nvGrpSpPr>
            <p:cNvPr id="47" name="Group 48"/>
            <p:cNvGrpSpPr/>
            <p:nvPr/>
          </p:nvGrpSpPr>
          <p:grpSpPr>
            <a:xfrm rot="21364714">
              <a:off x="36354" y="879944"/>
              <a:ext cx="5392180" cy="1534051"/>
              <a:chOff x="36354" y="879944"/>
              <a:chExt cx="5392180" cy="1534051"/>
            </a:xfrm>
          </p:grpSpPr>
          <p:grpSp>
            <p:nvGrpSpPr>
              <p:cNvPr id="61" name="Group 15"/>
              <p:cNvGrpSpPr/>
              <p:nvPr/>
            </p:nvGrpSpPr>
            <p:grpSpPr>
              <a:xfrm rot="21312912">
                <a:off x="36354" y="879944"/>
                <a:ext cx="2863164" cy="991252"/>
                <a:chOff x="489405" y="1245820"/>
                <a:chExt cx="6691361" cy="2022565"/>
              </a:xfrm>
            </p:grpSpPr>
            <p:sp>
              <p:nvSpPr>
                <p:cNvPr id="68" name="Flowchart: Summing Junction 2"/>
                <p:cNvSpPr/>
                <p:nvPr/>
              </p:nvSpPr>
              <p:spPr>
                <a:xfrm rot="1358314">
                  <a:off x="489405" y="1245820"/>
                  <a:ext cx="1828800" cy="533400"/>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Summing Junction 68"/>
                <p:cNvSpPr/>
                <p:nvPr/>
              </p:nvSpPr>
              <p:spPr>
                <a:xfrm rot="1183607">
                  <a:off x="1708604" y="1703019"/>
                  <a:ext cx="1828800" cy="533400"/>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Summing Junction 69"/>
                <p:cNvSpPr/>
                <p:nvPr/>
              </p:nvSpPr>
              <p:spPr>
                <a:xfrm rot="703167">
                  <a:off x="2990650" y="2055563"/>
                  <a:ext cx="1828800" cy="533400"/>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Summing Junction 70"/>
                <p:cNvSpPr/>
                <p:nvPr/>
              </p:nvSpPr>
              <p:spPr>
                <a:xfrm rot="1152064">
                  <a:off x="4144746" y="2369361"/>
                  <a:ext cx="1828799"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Summing Junction 71"/>
                <p:cNvSpPr/>
                <p:nvPr/>
              </p:nvSpPr>
              <p:spPr>
                <a:xfrm rot="1049830">
                  <a:off x="5351967" y="2734986"/>
                  <a:ext cx="1828799"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42"/>
              <p:cNvGrpSpPr/>
              <p:nvPr/>
            </p:nvGrpSpPr>
            <p:grpSpPr>
              <a:xfrm rot="21312912">
                <a:off x="2572394" y="1553773"/>
                <a:ext cx="2856140" cy="860222"/>
                <a:chOff x="539805" y="1377992"/>
                <a:chExt cx="6674948" cy="1755208"/>
              </a:xfrm>
            </p:grpSpPr>
            <p:sp>
              <p:nvSpPr>
                <p:cNvPr id="63" name="Flowchart: Summing Junction 62"/>
                <p:cNvSpPr/>
                <p:nvPr/>
              </p:nvSpPr>
              <p:spPr>
                <a:xfrm rot="1358314">
                  <a:off x="539805" y="1377992"/>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Summing Junction 63"/>
                <p:cNvSpPr/>
                <p:nvPr/>
              </p:nvSpPr>
              <p:spPr>
                <a:xfrm rot="1183607">
                  <a:off x="1743370" y="1778984"/>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Summing Junction 64"/>
                <p:cNvSpPr/>
                <p:nvPr/>
              </p:nvSpPr>
              <p:spPr>
                <a:xfrm rot="703167">
                  <a:off x="2961036" y="2145177"/>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Summing Junction 65"/>
                <p:cNvSpPr/>
                <p:nvPr/>
              </p:nvSpPr>
              <p:spPr>
                <a:xfrm rot="706875">
                  <a:off x="4184757" y="2390641"/>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Summing Junction 66"/>
                <p:cNvSpPr/>
                <p:nvPr/>
              </p:nvSpPr>
              <p:spPr>
                <a:xfrm rot="569080">
                  <a:off x="5385954" y="2599801"/>
                  <a:ext cx="1828799"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8" name="Group 49"/>
            <p:cNvGrpSpPr/>
            <p:nvPr/>
          </p:nvGrpSpPr>
          <p:grpSpPr>
            <a:xfrm rot="387251" flipH="1">
              <a:off x="5025886" y="858629"/>
              <a:ext cx="5201415" cy="1701351"/>
              <a:chOff x="150023" y="771899"/>
              <a:chExt cx="5201415" cy="1701351"/>
            </a:xfrm>
          </p:grpSpPr>
          <p:grpSp>
            <p:nvGrpSpPr>
              <p:cNvPr id="49" name="Group 15"/>
              <p:cNvGrpSpPr/>
              <p:nvPr/>
            </p:nvGrpSpPr>
            <p:grpSpPr>
              <a:xfrm rot="21312912">
                <a:off x="150023" y="771899"/>
                <a:ext cx="2744981" cy="1094547"/>
                <a:chOff x="765606" y="1035054"/>
                <a:chExt cx="6415160" cy="2233331"/>
              </a:xfrm>
            </p:grpSpPr>
            <p:sp>
              <p:nvSpPr>
                <p:cNvPr id="56" name="Flowchart: Summing Junction 2"/>
                <p:cNvSpPr/>
                <p:nvPr/>
              </p:nvSpPr>
              <p:spPr>
                <a:xfrm rot="1358314">
                  <a:off x="765606" y="1035054"/>
                  <a:ext cx="1828800"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Summing Junction 56"/>
                <p:cNvSpPr/>
                <p:nvPr/>
              </p:nvSpPr>
              <p:spPr>
                <a:xfrm rot="1183607">
                  <a:off x="1938459" y="1537756"/>
                  <a:ext cx="1828801"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Summing Junction 57"/>
                <p:cNvSpPr/>
                <p:nvPr/>
              </p:nvSpPr>
              <p:spPr>
                <a:xfrm rot="1379575">
                  <a:off x="3027531" y="1987368"/>
                  <a:ext cx="1828801"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Summing Junction 58"/>
                <p:cNvSpPr/>
                <p:nvPr/>
              </p:nvSpPr>
              <p:spPr>
                <a:xfrm rot="1152064">
                  <a:off x="4144746" y="2369361"/>
                  <a:ext cx="1828799"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Summing Junction 59"/>
                <p:cNvSpPr/>
                <p:nvPr/>
              </p:nvSpPr>
              <p:spPr>
                <a:xfrm rot="1049830">
                  <a:off x="5351967" y="2734986"/>
                  <a:ext cx="1828799"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2"/>
              <p:cNvGrpSpPr/>
              <p:nvPr/>
            </p:nvGrpSpPr>
            <p:grpSpPr>
              <a:xfrm rot="21312912">
                <a:off x="2574870" y="1556994"/>
                <a:ext cx="2776568" cy="916256"/>
                <a:chOff x="539805" y="1377992"/>
                <a:chExt cx="6488985" cy="1869541"/>
              </a:xfrm>
            </p:grpSpPr>
            <p:sp>
              <p:nvSpPr>
                <p:cNvPr id="51" name="Flowchart: Summing Junction 50"/>
                <p:cNvSpPr/>
                <p:nvPr/>
              </p:nvSpPr>
              <p:spPr>
                <a:xfrm rot="1358314">
                  <a:off x="539805" y="1377992"/>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Summing Junction 51"/>
                <p:cNvSpPr/>
                <p:nvPr/>
              </p:nvSpPr>
              <p:spPr>
                <a:xfrm rot="1183607">
                  <a:off x="1743370" y="1778984"/>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Summing Junction 52"/>
                <p:cNvSpPr/>
                <p:nvPr/>
              </p:nvSpPr>
              <p:spPr>
                <a:xfrm rot="703167">
                  <a:off x="2961036" y="2145177"/>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Summing Junction 53"/>
                <p:cNvSpPr/>
                <p:nvPr/>
              </p:nvSpPr>
              <p:spPr>
                <a:xfrm rot="706875">
                  <a:off x="4184757" y="2390641"/>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Summing Junction 54"/>
                <p:cNvSpPr/>
                <p:nvPr/>
              </p:nvSpPr>
              <p:spPr>
                <a:xfrm rot="674339">
                  <a:off x="5199992" y="2714134"/>
                  <a:ext cx="1828798"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4" name="Group 4"/>
          <p:cNvGrpSpPr/>
          <p:nvPr/>
        </p:nvGrpSpPr>
        <p:grpSpPr>
          <a:xfrm>
            <a:off x="6400800" y="1295400"/>
            <a:ext cx="2362200" cy="4343400"/>
            <a:chOff x="-228600" y="3124200"/>
            <a:chExt cx="2362200" cy="4343400"/>
          </a:xfrm>
        </p:grpSpPr>
        <p:grpSp>
          <p:nvGrpSpPr>
            <p:cNvPr id="76" name="Group 28"/>
            <p:cNvGrpSpPr/>
            <p:nvPr/>
          </p:nvGrpSpPr>
          <p:grpSpPr>
            <a:xfrm rot="179812">
              <a:off x="823735" y="3199273"/>
              <a:ext cx="381000" cy="2371574"/>
              <a:chOff x="1066800" y="3124199"/>
              <a:chExt cx="381000" cy="2438401"/>
            </a:xfrm>
          </p:grpSpPr>
          <p:sp>
            <p:nvSpPr>
              <p:cNvPr id="88" name="Rectangle 17"/>
              <p:cNvSpPr/>
              <p:nvPr/>
            </p:nvSpPr>
            <p:spPr>
              <a:xfrm>
                <a:off x="10668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lowchart: Delay 88"/>
              <p:cNvSpPr/>
              <p:nvPr/>
            </p:nvSpPr>
            <p:spPr>
              <a:xfrm flipH="1">
                <a:off x="1324816" y="3124199"/>
                <a:ext cx="118502"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Wave 76"/>
            <p:cNvSpPr/>
            <p:nvPr/>
          </p:nvSpPr>
          <p:spPr>
            <a:xfrm rot="5400000">
              <a:off x="-152400" y="5181600"/>
              <a:ext cx="2209800" cy="2362200"/>
            </a:xfrm>
            <a:prstGeom prst="wave">
              <a:avLst>
                <a:gd name="adj1" fmla="val 6927"/>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29"/>
            <p:cNvGrpSpPr/>
            <p:nvPr/>
          </p:nvGrpSpPr>
          <p:grpSpPr>
            <a:xfrm>
              <a:off x="533400" y="3124200"/>
              <a:ext cx="506505" cy="2438400"/>
              <a:chOff x="533400" y="3124200"/>
              <a:chExt cx="506505" cy="2438400"/>
            </a:xfrm>
          </p:grpSpPr>
          <p:sp>
            <p:nvSpPr>
              <p:cNvPr id="86" name="Rectangle 85"/>
              <p:cNvSpPr/>
              <p:nvPr/>
            </p:nvSpPr>
            <p:spPr>
              <a:xfrm>
                <a:off x="5334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lowchart: Delay 16"/>
              <p:cNvSpPr/>
              <p:nvPr/>
            </p:nvSpPr>
            <p:spPr>
              <a:xfrm>
                <a:off x="923364" y="3124200"/>
                <a:ext cx="116541"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Oval 78"/>
            <p:cNvSpPr/>
            <p:nvPr/>
          </p:nvSpPr>
          <p:spPr>
            <a:xfrm>
              <a:off x="995082" y="4598894"/>
              <a:ext cx="152400" cy="313765"/>
            </a:xfrm>
            <a:prstGeom prst="ellipse">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38"/>
            <p:cNvGrpSpPr/>
            <p:nvPr/>
          </p:nvGrpSpPr>
          <p:grpSpPr>
            <a:xfrm>
              <a:off x="533400" y="4038600"/>
              <a:ext cx="533400" cy="457200"/>
              <a:chOff x="1676400" y="4267200"/>
              <a:chExt cx="1447800" cy="1143000"/>
            </a:xfrm>
          </p:grpSpPr>
          <p:grpSp>
            <p:nvGrpSpPr>
              <p:cNvPr id="81" name="Group 80"/>
              <p:cNvGrpSpPr/>
              <p:nvPr/>
            </p:nvGrpSpPr>
            <p:grpSpPr>
              <a:xfrm>
                <a:off x="1676400" y="4267200"/>
                <a:ext cx="1447800" cy="1143000"/>
                <a:chOff x="1770529" y="2122655"/>
                <a:chExt cx="1963271" cy="1524000"/>
              </a:xfrm>
            </p:grpSpPr>
            <p:sp>
              <p:nvSpPr>
                <p:cNvPr id="83" name="Rounded Rectangle 82"/>
                <p:cNvSpPr/>
                <p:nvPr/>
              </p:nvSpPr>
              <p:spPr>
                <a:xfrm>
                  <a:off x="1770529" y="3393141"/>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rot="17486313">
                  <a:off x="2670906" y="2770355"/>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1991596">
                  <a:off x="3505200" y="2133600"/>
                  <a:ext cx="228600" cy="381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p:cNvSpPr/>
              <p:nvPr/>
            </p:nvSpPr>
            <p:spPr>
              <a:xfrm>
                <a:off x="2971800" y="4343400"/>
                <a:ext cx="152400" cy="152400"/>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1" name="Group 33"/>
          <p:cNvGrpSpPr/>
          <p:nvPr/>
        </p:nvGrpSpPr>
        <p:grpSpPr>
          <a:xfrm>
            <a:off x="0" y="1295400"/>
            <a:ext cx="2590800" cy="4343400"/>
            <a:chOff x="-533400" y="3124200"/>
            <a:chExt cx="2590800" cy="4343400"/>
          </a:xfrm>
        </p:grpSpPr>
        <p:grpSp>
          <p:nvGrpSpPr>
            <p:cNvPr id="93" name="Group 28"/>
            <p:cNvGrpSpPr/>
            <p:nvPr/>
          </p:nvGrpSpPr>
          <p:grpSpPr>
            <a:xfrm rot="179812">
              <a:off x="823735" y="3199273"/>
              <a:ext cx="381000" cy="2371574"/>
              <a:chOff x="1066800" y="3124199"/>
              <a:chExt cx="381000" cy="2438401"/>
            </a:xfrm>
          </p:grpSpPr>
          <p:sp>
            <p:nvSpPr>
              <p:cNvPr id="105" name="Rectangle 46"/>
              <p:cNvSpPr/>
              <p:nvPr/>
            </p:nvSpPr>
            <p:spPr>
              <a:xfrm>
                <a:off x="10668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lowchart: Delay 105"/>
              <p:cNvSpPr/>
              <p:nvPr/>
            </p:nvSpPr>
            <p:spPr>
              <a:xfrm flipH="1">
                <a:off x="1324816" y="3124199"/>
                <a:ext cx="118502"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Wave 35"/>
            <p:cNvSpPr/>
            <p:nvPr/>
          </p:nvSpPr>
          <p:spPr>
            <a:xfrm rot="5400000">
              <a:off x="-342900" y="5067300"/>
              <a:ext cx="2209800" cy="2590800"/>
            </a:xfrm>
            <a:prstGeom prst="wave">
              <a:avLst>
                <a:gd name="adj1" fmla="val 6927"/>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29"/>
            <p:cNvGrpSpPr/>
            <p:nvPr/>
          </p:nvGrpSpPr>
          <p:grpSpPr>
            <a:xfrm>
              <a:off x="533400" y="3124200"/>
              <a:ext cx="506505" cy="2438400"/>
              <a:chOff x="533400" y="3124200"/>
              <a:chExt cx="506505" cy="2438400"/>
            </a:xfrm>
          </p:grpSpPr>
          <p:sp>
            <p:nvSpPr>
              <p:cNvPr id="103" name="Rectangle 102"/>
              <p:cNvSpPr/>
              <p:nvPr/>
            </p:nvSpPr>
            <p:spPr>
              <a:xfrm>
                <a:off x="5334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lowchart: Delay 103"/>
              <p:cNvSpPr/>
              <p:nvPr/>
            </p:nvSpPr>
            <p:spPr>
              <a:xfrm>
                <a:off x="923364" y="3124200"/>
                <a:ext cx="116541"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Oval 95"/>
            <p:cNvSpPr/>
            <p:nvPr/>
          </p:nvSpPr>
          <p:spPr>
            <a:xfrm>
              <a:off x="995082" y="4598894"/>
              <a:ext cx="152400" cy="313765"/>
            </a:xfrm>
            <a:prstGeom prst="ellipse">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38"/>
            <p:cNvGrpSpPr/>
            <p:nvPr/>
          </p:nvGrpSpPr>
          <p:grpSpPr>
            <a:xfrm>
              <a:off x="533400" y="4038600"/>
              <a:ext cx="533400" cy="457200"/>
              <a:chOff x="1676400" y="4267200"/>
              <a:chExt cx="1447800" cy="1143000"/>
            </a:xfrm>
          </p:grpSpPr>
          <p:grpSp>
            <p:nvGrpSpPr>
              <p:cNvPr id="98" name="Group 36"/>
              <p:cNvGrpSpPr/>
              <p:nvPr/>
            </p:nvGrpSpPr>
            <p:grpSpPr>
              <a:xfrm>
                <a:off x="1676400" y="4267200"/>
                <a:ext cx="1447800" cy="1143000"/>
                <a:chOff x="1770529" y="2122655"/>
                <a:chExt cx="1963271" cy="1524000"/>
              </a:xfrm>
            </p:grpSpPr>
            <p:sp>
              <p:nvSpPr>
                <p:cNvPr id="100" name="Rounded Rectangle 99"/>
                <p:cNvSpPr/>
                <p:nvPr/>
              </p:nvSpPr>
              <p:spPr>
                <a:xfrm>
                  <a:off x="1770529" y="3393141"/>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rot="17486313">
                  <a:off x="2670906" y="2770355"/>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1991596">
                  <a:off x="3505200" y="2133600"/>
                  <a:ext cx="228600" cy="381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Oval 98"/>
              <p:cNvSpPr/>
              <p:nvPr/>
            </p:nvSpPr>
            <p:spPr>
              <a:xfrm>
                <a:off x="2971800" y="4343400"/>
                <a:ext cx="152400" cy="152400"/>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8" name="Group 81"/>
          <p:cNvGrpSpPr/>
          <p:nvPr/>
        </p:nvGrpSpPr>
        <p:grpSpPr>
          <a:xfrm>
            <a:off x="3200400" y="1143000"/>
            <a:ext cx="2667000" cy="4419600"/>
            <a:chOff x="201386" y="2209800"/>
            <a:chExt cx="2579689" cy="3946072"/>
          </a:xfrm>
        </p:grpSpPr>
        <p:grpSp>
          <p:nvGrpSpPr>
            <p:cNvPr id="111" name="Group 28"/>
            <p:cNvGrpSpPr/>
            <p:nvPr/>
          </p:nvGrpSpPr>
          <p:grpSpPr>
            <a:xfrm rot="179812">
              <a:off x="1585735" y="2284873"/>
              <a:ext cx="381000" cy="2371574"/>
              <a:chOff x="1066800" y="3124199"/>
              <a:chExt cx="381000" cy="2438401"/>
            </a:xfrm>
          </p:grpSpPr>
          <p:sp>
            <p:nvSpPr>
              <p:cNvPr id="123" name="Rectangle 122"/>
              <p:cNvSpPr/>
              <p:nvPr/>
            </p:nvSpPr>
            <p:spPr>
              <a:xfrm>
                <a:off x="10668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lowchart: Delay 123"/>
              <p:cNvSpPr/>
              <p:nvPr/>
            </p:nvSpPr>
            <p:spPr>
              <a:xfrm flipH="1">
                <a:off x="1324816" y="3124199"/>
                <a:ext cx="118502"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 name="Wave 111"/>
            <p:cNvSpPr/>
            <p:nvPr/>
          </p:nvSpPr>
          <p:spPr>
            <a:xfrm rot="5400000">
              <a:off x="640784" y="4015581"/>
              <a:ext cx="1700893" cy="2579689"/>
            </a:xfrm>
            <a:prstGeom prst="wave">
              <a:avLst>
                <a:gd name="adj1" fmla="val 6927"/>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29"/>
            <p:cNvGrpSpPr/>
            <p:nvPr/>
          </p:nvGrpSpPr>
          <p:grpSpPr>
            <a:xfrm>
              <a:off x="1295400" y="2209800"/>
              <a:ext cx="506505" cy="2438400"/>
              <a:chOff x="533400" y="3124200"/>
              <a:chExt cx="506505" cy="2438400"/>
            </a:xfrm>
          </p:grpSpPr>
          <p:sp>
            <p:nvSpPr>
              <p:cNvPr id="121" name="Rectangle 120"/>
              <p:cNvSpPr/>
              <p:nvPr/>
            </p:nvSpPr>
            <p:spPr>
              <a:xfrm>
                <a:off x="5334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lowchart: Delay 121"/>
              <p:cNvSpPr/>
              <p:nvPr/>
            </p:nvSpPr>
            <p:spPr>
              <a:xfrm>
                <a:off x="923364" y="3124200"/>
                <a:ext cx="116541"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Oval 113"/>
            <p:cNvSpPr/>
            <p:nvPr/>
          </p:nvSpPr>
          <p:spPr>
            <a:xfrm>
              <a:off x="1757082" y="3684494"/>
              <a:ext cx="152400" cy="313765"/>
            </a:xfrm>
            <a:prstGeom prst="ellipse">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38"/>
            <p:cNvGrpSpPr/>
            <p:nvPr/>
          </p:nvGrpSpPr>
          <p:grpSpPr>
            <a:xfrm>
              <a:off x="1295400" y="3124200"/>
              <a:ext cx="533400" cy="457200"/>
              <a:chOff x="1676400" y="4267200"/>
              <a:chExt cx="1447800" cy="1143000"/>
            </a:xfrm>
          </p:grpSpPr>
          <p:grpSp>
            <p:nvGrpSpPr>
              <p:cNvPr id="116" name="Group 36"/>
              <p:cNvGrpSpPr/>
              <p:nvPr/>
            </p:nvGrpSpPr>
            <p:grpSpPr>
              <a:xfrm>
                <a:off x="1676400" y="4267200"/>
                <a:ext cx="1447800" cy="1143000"/>
                <a:chOff x="1770529" y="2122655"/>
                <a:chExt cx="1963271" cy="1524000"/>
              </a:xfrm>
            </p:grpSpPr>
            <p:sp>
              <p:nvSpPr>
                <p:cNvPr id="118" name="Rounded Rectangle 117"/>
                <p:cNvSpPr/>
                <p:nvPr/>
              </p:nvSpPr>
              <p:spPr>
                <a:xfrm>
                  <a:off x="1770529" y="3393141"/>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118"/>
                <p:cNvSpPr/>
                <p:nvPr/>
              </p:nvSpPr>
              <p:spPr>
                <a:xfrm rot="17486313">
                  <a:off x="2670906" y="2770355"/>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rot="1991596">
                  <a:off x="3505200" y="2133600"/>
                  <a:ext cx="228600" cy="381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Oval 116"/>
              <p:cNvSpPr/>
              <p:nvPr/>
            </p:nvSpPr>
            <p:spPr>
              <a:xfrm>
                <a:off x="2971800" y="4343400"/>
                <a:ext cx="152400" cy="152400"/>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2530" name="Picture 2" descr="http://www.diggingwithdarren.com/wp-content/uploads/2012/06/jesus-and-adulteress-woman.jpg"/>
          <p:cNvPicPr>
            <a:picLocks noChangeAspect="1" noChangeArrowheads="1"/>
          </p:cNvPicPr>
          <p:nvPr/>
        </p:nvPicPr>
        <p:blipFill>
          <a:blip r:embed="rId3" cstate="print"/>
          <a:srcRect/>
          <a:stretch>
            <a:fillRect/>
          </a:stretch>
        </p:blipFill>
        <p:spPr bwMode="auto">
          <a:xfrm>
            <a:off x="381000" y="3962400"/>
            <a:ext cx="1825150" cy="1219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5" name="Rectangle 44"/>
          <p:cNvSpPr/>
          <p:nvPr/>
        </p:nvSpPr>
        <p:spPr>
          <a:xfrm>
            <a:off x="3581400" y="3886200"/>
            <a:ext cx="2133600" cy="1477328"/>
          </a:xfrm>
          <a:prstGeom prst="rect">
            <a:avLst/>
          </a:prstGeom>
        </p:spPr>
        <p:txBody>
          <a:bodyPr wrap="square">
            <a:spAutoFit/>
          </a:bodyPr>
          <a:lstStyle/>
          <a:p>
            <a:r>
              <a:rPr lang="en-US" dirty="0" smtClean="0"/>
              <a:t>“He </a:t>
            </a:r>
            <a:r>
              <a:rPr lang="en-US" dirty="0"/>
              <a:t>that is without </a:t>
            </a:r>
            <a:r>
              <a:rPr lang="en-US" dirty="0" smtClean="0"/>
              <a:t>sin</a:t>
            </a:r>
            <a:r>
              <a:rPr lang="en-US" dirty="0"/>
              <a:t> among you, let him </a:t>
            </a:r>
            <a:r>
              <a:rPr lang="en-US" dirty="0" smtClean="0"/>
              <a:t>first cast </a:t>
            </a:r>
            <a:r>
              <a:rPr lang="en-US" dirty="0"/>
              <a:t>a </a:t>
            </a:r>
            <a:r>
              <a:rPr lang="en-US" dirty="0" smtClean="0"/>
              <a:t>stone</a:t>
            </a:r>
            <a:r>
              <a:rPr lang="en-US" dirty="0"/>
              <a:t> at </a:t>
            </a:r>
            <a:r>
              <a:rPr lang="en-US" dirty="0" smtClean="0"/>
              <a:t>her”</a:t>
            </a:r>
          </a:p>
          <a:p>
            <a:r>
              <a:rPr lang="en-US" dirty="0" smtClean="0"/>
              <a:t>Read John 8:1-11</a:t>
            </a:r>
            <a:endParaRPr lang="en-US" dirty="0"/>
          </a:p>
        </p:txBody>
      </p:sp>
      <p:pic>
        <p:nvPicPr>
          <p:cNvPr id="22532" name="Picture 4" descr="http://alilbirdtoldme.files.wordpress.com/2011/12/casting-stones.jpg"/>
          <p:cNvPicPr>
            <a:picLocks noChangeAspect="1" noChangeArrowheads="1"/>
          </p:cNvPicPr>
          <p:nvPr/>
        </p:nvPicPr>
        <p:blipFill>
          <a:blip r:embed="rId4" cstate="print"/>
          <a:srcRect/>
          <a:stretch>
            <a:fillRect/>
          </a:stretch>
        </p:blipFill>
        <p:spPr bwMode="auto">
          <a:xfrm>
            <a:off x="6629400" y="3962400"/>
            <a:ext cx="1945045" cy="1295400"/>
          </a:xfrm>
          <a:prstGeom prst="ellipse">
            <a:avLst/>
          </a:prstGeom>
          <a:ln>
            <a:noFill/>
          </a:ln>
          <a:effectLst>
            <a:softEdge rad="112500"/>
          </a:effectLst>
        </p:spPr>
      </p:pic>
      <p:sp>
        <p:nvSpPr>
          <p:cNvPr id="126" name="Cube 125"/>
          <p:cNvSpPr/>
          <p:nvPr/>
        </p:nvSpPr>
        <p:spPr>
          <a:xfrm>
            <a:off x="4191000" y="5715000"/>
            <a:ext cx="4495800" cy="990600"/>
          </a:xfrm>
          <a:prstGeom prst="cube">
            <a:avLst/>
          </a:prstGeom>
          <a:blipFill>
            <a:blip r:embed="rId5"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“Judge not </a:t>
            </a:r>
            <a:r>
              <a:rPr lang="en-US" sz="1600" b="1" dirty="0" err="1">
                <a:solidFill>
                  <a:schemeClr val="bg1"/>
                </a:solidFill>
              </a:rPr>
              <a:t>unrighteously</a:t>
            </a:r>
            <a:r>
              <a:rPr lang="en-US" sz="1600" b="1" dirty="0">
                <a:solidFill>
                  <a:schemeClr val="bg1"/>
                </a:solidFill>
              </a:rPr>
              <a:t>, that ye be not judged: but judge righteous judgment” </a:t>
            </a:r>
            <a:r>
              <a:rPr lang="en-US" sz="1200" dirty="0" smtClean="0">
                <a:solidFill>
                  <a:schemeClr val="bg1"/>
                </a:solidFill>
              </a:rPr>
              <a:t>JST</a:t>
            </a:r>
            <a:r>
              <a:rPr lang="en-US" sz="1200" dirty="0">
                <a:solidFill>
                  <a:schemeClr val="bg1"/>
                </a:solidFill>
              </a:rPr>
              <a:t> Matthew 7:1</a:t>
            </a:r>
            <a:r>
              <a:rPr lang="en-US" sz="1600" b="1" dirty="0">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fade">
                                      <p:cBhvr>
                                        <p:cTn id="11" dur="1000"/>
                                        <p:tgtEl>
                                          <p:spTgt spid="108"/>
                                        </p:tgtEl>
                                      </p:cBhvr>
                                    </p:animEffect>
                                    <p:anim calcmode="lin" valueType="num">
                                      <p:cBhvr>
                                        <p:cTn id="12" dur="1000" fill="hold"/>
                                        <p:tgtEl>
                                          <p:spTgt spid="108"/>
                                        </p:tgtEl>
                                        <p:attrNameLst>
                                          <p:attrName>ppt_x</p:attrName>
                                        </p:attrNameLst>
                                      </p:cBhvr>
                                      <p:tavLst>
                                        <p:tav tm="0">
                                          <p:val>
                                            <p:strVal val="#ppt_x"/>
                                          </p:val>
                                        </p:tav>
                                        <p:tav tm="100000">
                                          <p:val>
                                            <p:strVal val="#ppt_x"/>
                                          </p:val>
                                        </p:tav>
                                      </p:tavLst>
                                    </p:anim>
                                    <p:anim calcmode="lin" valueType="num">
                                      <p:cBhvr>
                                        <p:cTn id="13" dur="1000" fill="hold"/>
                                        <p:tgtEl>
                                          <p:spTgt spid="10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91"/>
                                        </p:tgtEl>
                                        <p:attrNameLst>
                                          <p:attrName>style.visibility</p:attrName>
                                        </p:attrNameLst>
                                      </p:cBhvr>
                                      <p:to>
                                        <p:strVal val="visible"/>
                                      </p:to>
                                    </p:set>
                                    <p:animEffect transition="in" filter="fade">
                                      <p:cBhvr>
                                        <p:cTn id="23" dur="1000"/>
                                        <p:tgtEl>
                                          <p:spTgt spid="91"/>
                                        </p:tgtEl>
                                      </p:cBhvr>
                                    </p:animEffect>
                                    <p:anim calcmode="lin" valueType="num">
                                      <p:cBhvr>
                                        <p:cTn id="24" dur="1000" fill="hold"/>
                                        <p:tgtEl>
                                          <p:spTgt spid="91"/>
                                        </p:tgtEl>
                                        <p:attrNameLst>
                                          <p:attrName>ppt_x</p:attrName>
                                        </p:attrNameLst>
                                      </p:cBhvr>
                                      <p:tavLst>
                                        <p:tav tm="0">
                                          <p:val>
                                            <p:strVal val="#ppt_x"/>
                                          </p:val>
                                        </p:tav>
                                        <p:tav tm="100000">
                                          <p:val>
                                            <p:strVal val="#ppt_x"/>
                                          </p:val>
                                        </p:tav>
                                      </p:tavLst>
                                    </p:anim>
                                    <p:anim calcmode="lin" valueType="num">
                                      <p:cBhvr>
                                        <p:cTn id="25" dur="1000" fill="hold"/>
                                        <p:tgtEl>
                                          <p:spTgt spid="91"/>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22530"/>
                                        </p:tgtEl>
                                        <p:attrNameLst>
                                          <p:attrName>style.visibility</p:attrName>
                                        </p:attrNameLst>
                                      </p:cBhvr>
                                      <p:to>
                                        <p:strVal val="visible"/>
                                      </p:to>
                                    </p:set>
                                    <p:animEffect transition="in" filter="fade">
                                      <p:cBhvr>
                                        <p:cTn id="28" dur="1000"/>
                                        <p:tgtEl>
                                          <p:spTgt spid="22530"/>
                                        </p:tgtEl>
                                      </p:cBhvr>
                                    </p:animEffect>
                                    <p:anim calcmode="lin" valueType="num">
                                      <p:cBhvr>
                                        <p:cTn id="29" dur="1000" fill="hold"/>
                                        <p:tgtEl>
                                          <p:spTgt spid="22530"/>
                                        </p:tgtEl>
                                        <p:attrNameLst>
                                          <p:attrName>ppt_x</p:attrName>
                                        </p:attrNameLst>
                                      </p:cBhvr>
                                      <p:tavLst>
                                        <p:tav tm="0">
                                          <p:val>
                                            <p:strVal val="#ppt_x"/>
                                          </p:val>
                                        </p:tav>
                                        <p:tav tm="100000">
                                          <p:val>
                                            <p:strVal val="#ppt_x"/>
                                          </p:val>
                                        </p:tav>
                                      </p:tavLst>
                                    </p:anim>
                                    <p:anim calcmode="lin" valueType="num">
                                      <p:cBhvr>
                                        <p:cTn id="30" dur="1000" fill="hold"/>
                                        <p:tgtEl>
                                          <p:spTgt spid="2253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74"/>
                                        </p:tgtEl>
                                        <p:attrNameLst>
                                          <p:attrName>style.visibility</p:attrName>
                                        </p:attrNameLst>
                                      </p:cBhvr>
                                      <p:to>
                                        <p:strVal val="visible"/>
                                      </p:to>
                                    </p:set>
                                    <p:animEffect transition="in" filter="fade">
                                      <p:cBhvr>
                                        <p:cTn id="35" dur="1000"/>
                                        <p:tgtEl>
                                          <p:spTgt spid="74"/>
                                        </p:tgtEl>
                                      </p:cBhvr>
                                    </p:animEffect>
                                    <p:anim calcmode="lin" valueType="num">
                                      <p:cBhvr>
                                        <p:cTn id="36" dur="1000" fill="hold"/>
                                        <p:tgtEl>
                                          <p:spTgt spid="74"/>
                                        </p:tgtEl>
                                        <p:attrNameLst>
                                          <p:attrName>ppt_x</p:attrName>
                                        </p:attrNameLst>
                                      </p:cBhvr>
                                      <p:tavLst>
                                        <p:tav tm="0">
                                          <p:val>
                                            <p:strVal val="#ppt_x"/>
                                          </p:val>
                                        </p:tav>
                                        <p:tav tm="100000">
                                          <p:val>
                                            <p:strVal val="#ppt_x"/>
                                          </p:val>
                                        </p:tav>
                                      </p:tavLst>
                                    </p:anim>
                                    <p:anim calcmode="lin" valueType="num">
                                      <p:cBhvr>
                                        <p:cTn id="37" dur="1000" fill="hold"/>
                                        <p:tgtEl>
                                          <p:spTgt spid="74"/>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22532"/>
                                        </p:tgtEl>
                                        <p:attrNameLst>
                                          <p:attrName>style.visibility</p:attrName>
                                        </p:attrNameLst>
                                      </p:cBhvr>
                                      <p:to>
                                        <p:strVal val="visible"/>
                                      </p:to>
                                    </p:set>
                                    <p:animEffect transition="in" filter="fade">
                                      <p:cBhvr>
                                        <p:cTn id="40" dur="1000"/>
                                        <p:tgtEl>
                                          <p:spTgt spid="22532"/>
                                        </p:tgtEl>
                                      </p:cBhvr>
                                    </p:animEffect>
                                    <p:anim calcmode="lin" valueType="num">
                                      <p:cBhvr>
                                        <p:cTn id="41" dur="1000" fill="hold"/>
                                        <p:tgtEl>
                                          <p:spTgt spid="22532"/>
                                        </p:tgtEl>
                                        <p:attrNameLst>
                                          <p:attrName>ppt_x</p:attrName>
                                        </p:attrNameLst>
                                      </p:cBhvr>
                                      <p:tavLst>
                                        <p:tav tm="0">
                                          <p:val>
                                            <p:strVal val="#ppt_x"/>
                                          </p:val>
                                        </p:tav>
                                        <p:tav tm="100000">
                                          <p:val>
                                            <p:strVal val="#ppt_x"/>
                                          </p:val>
                                        </p:tav>
                                      </p:tavLst>
                                    </p:anim>
                                    <p:anim calcmode="lin" valueType="num">
                                      <p:cBhvr>
                                        <p:cTn id="42" dur="1000" fill="hold"/>
                                        <p:tgtEl>
                                          <p:spTgt spid="2253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5" grpId="0"/>
      <p:bldP spid="1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1.bp.blogspot.com/_2QJSeWQoKyA/TNFVU4C-lzI/AAAAAAAAIsA/Z-MUtHExBbM/s1600/dirty%20windowc.jpg"/>
          <p:cNvPicPr>
            <a:picLocks noChangeAspect="1" noChangeArrowheads="1"/>
          </p:cNvPicPr>
          <p:nvPr/>
        </p:nvPicPr>
        <p:blipFill>
          <a:blip r:embed="rId2" cstate="print"/>
          <a:srcRect/>
          <a:stretch>
            <a:fillRect/>
          </a:stretch>
        </p:blipFill>
        <p:spPr bwMode="auto">
          <a:xfrm>
            <a:off x="0" y="0"/>
            <a:ext cx="9147179" cy="6858000"/>
          </a:xfrm>
          <a:prstGeom prst="rect">
            <a:avLst/>
          </a:prstGeom>
          <a:noFill/>
        </p:spPr>
      </p:pic>
      <p:sp>
        <p:nvSpPr>
          <p:cNvPr id="2" name="Rectangle 1"/>
          <p:cNvSpPr/>
          <p:nvPr/>
        </p:nvSpPr>
        <p:spPr>
          <a:xfrm>
            <a:off x="152400" y="609600"/>
            <a:ext cx="3810000" cy="3031599"/>
          </a:xfrm>
          <a:prstGeom prst="rect">
            <a:avLst/>
          </a:prstGeom>
        </p:spPr>
        <p:txBody>
          <a:bodyPr wrap="square">
            <a:spAutoFit/>
          </a:bodyPr>
          <a:lstStyle/>
          <a:p>
            <a:r>
              <a:rPr lang="en-US" dirty="0"/>
              <a:t>“Sometimes people feel that it is wrong to judge others in any way. While it is true that you should not condemn others or judge them </a:t>
            </a:r>
            <a:r>
              <a:rPr lang="en-US" dirty="0" err="1"/>
              <a:t>unrighteously</a:t>
            </a:r>
            <a:r>
              <a:rPr lang="en-US" dirty="0"/>
              <a:t>, you will need to make judgments of ideas, situations, and people throughout your life. The Lord has given many commandments that you cannot keep without making judgments” </a:t>
            </a:r>
            <a:endParaRPr lang="en-US" dirty="0" smtClean="0"/>
          </a:p>
          <a:p>
            <a:r>
              <a:rPr lang="en-US" sz="1100" dirty="0" smtClean="0"/>
              <a:t>(</a:t>
            </a:r>
            <a:r>
              <a:rPr lang="en-US" sz="1100" i="1" dirty="0"/>
              <a:t>True to the Faith: A Gospel Reference</a:t>
            </a:r>
            <a:r>
              <a:rPr lang="en-US" sz="1100" dirty="0"/>
              <a:t> [2004], 90).</a:t>
            </a:r>
          </a:p>
        </p:txBody>
      </p:sp>
      <p:pic>
        <p:nvPicPr>
          <p:cNvPr id="23554" name="Picture 2" descr="http://www.irtiqa.co.za/wp-content/uploads/2013/02/Judging.jpg"/>
          <p:cNvPicPr>
            <a:picLocks noChangeAspect="1" noChangeArrowheads="1"/>
          </p:cNvPicPr>
          <p:nvPr/>
        </p:nvPicPr>
        <p:blipFill>
          <a:blip r:embed="rId3" cstate="print"/>
          <a:srcRect/>
          <a:stretch>
            <a:fillRect/>
          </a:stretch>
        </p:blipFill>
        <p:spPr bwMode="auto">
          <a:xfrm>
            <a:off x="6553200" y="533400"/>
            <a:ext cx="1905000" cy="2143126"/>
          </a:xfrm>
          <a:prstGeom prst="ellipse">
            <a:avLst/>
          </a:prstGeom>
          <a:ln>
            <a:noFill/>
          </a:ln>
          <a:effectLst>
            <a:softEdge rad="112500"/>
          </a:effectLst>
        </p:spPr>
      </p:pic>
      <p:sp>
        <p:nvSpPr>
          <p:cNvPr id="5" name="Rectangle 4"/>
          <p:cNvSpPr/>
          <p:nvPr/>
        </p:nvSpPr>
        <p:spPr>
          <a:xfrm>
            <a:off x="0" y="0"/>
            <a:ext cx="9144000" cy="707886"/>
          </a:xfrm>
          <a:prstGeom prst="rect">
            <a:avLst/>
          </a:prstGeom>
        </p:spPr>
        <p:txBody>
          <a:bodyPr wrap="square">
            <a:spAutoFit/>
          </a:bodyPr>
          <a:lstStyle/>
          <a:p>
            <a:pPr algn="ctr"/>
            <a:r>
              <a:rPr lang="en-US" sz="4000" dirty="0" smtClean="0">
                <a:latin typeface="AR JULIAN" pitchFamily="2" charset="0"/>
              </a:rPr>
              <a:t>Making Judgments</a:t>
            </a:r>
            <a:endParaRPr lang="en-US" sz="4000" dirty="0">
              <a:latin typeface="AR JULIAN" pitchFamily="2" charset="0"/>
            </a:endParaRPr>
          </a:p>
        </p:txBody>
      </p:sp>
      <p:sp>
        <p:nvSpPr>
          <p:cNvPr id="6" name="Rectangle 5"/>
          <p:cNvSpPr/>
          <p:nvPr/>
        </p:nvSpPr>
        <p:spPr>
          <a:xfrm>
            <a:off x="4267200" y="2286000"/>
            <a:ext cx="3505200" cy="1815882"/>
          </a:xfrm>
          <a:prstGeom prst="rect">
            <a:avLst/>
          </a:prstGeom>
        </p:spPr>
        <p:txBody>
          <a:bodyPr wrap="square">
            <a:spAutoFit/>
          </a:bodyPr>
          <a:lstStyle/>
          <a:p>
            <a:r>
              <a:rPr lang="en-US" sz="2800" dirty="0" smtClean="0"/>
              <a:t>What are some judgments you have to face in keeping the commandments?</a:t>
            </a:r>
            <a:endParaRPr lang="en-US" sz="2800" dirty="0"/>
          </a:p>
        </p:txBody>
      </p:sp>
      <p:grpSp>
        <p:nvGrpSpPr>
          <p:cNvPr id="7" name="Group 51"/>
          <p:cNvGrpSpPr/>
          <p:nvPr/>
        </p:nvGrpSpPr>
        <p:grpSpPr>
          <a:xfrm>
            <a:off x="0" y="4343400"/>
            <a:ext cx="9070700" cy="1237519"/>
            <a:chOff x="36354" y="858629"/>
            <a:chExt cx="10190947" cy="1701351"/>
          </a:xfrm>
        </p:grpSpPr>
        <p:grpSp>
          <p:nvGrpSpPr>
            <p:cNvPr id="8" name="Group 48"/>
            <p:cNvGrpSpPr/>
            <p:nvPr/>
          </p:nvGrpSpPr>
          <p:grpSpPr>
            <a:xfrm rot="21364714">
              <a:off x="36354" y="879944"/>
              <a:ext cx="5392180" cy="1534051"/>
              <a:chOff x="36354" y="879944"/>
              <a:chExt cx="5392180" cy="1534051"/>
            </a:xfrm>
          </p:grpSpPr>
          <p:grpSp>
            <p:nvGrpSpPr>
              <p:cNvPr id="22" name="Group 15"/>
              <p:cNvGrpSpPr/>
              <p:nvPr/>
            </p:nvGrpSpPr>
            <p:grpSpPr>
              <a:xfrm rot="21312912">
                <a:off x="36354" y="879944"/>
                <a:ext cx="2863164" cy="991252"/>
                <a:chOff x="489405" y="1245820"/>
                <a:chExt cx="6691361" cy="2022565"/>
              </a:xfrm>
            </p:grpSpPr>
            <p:sp>
              <p:nvSpPr>
                <p:cNvPr id="29" name="Flowchart: Summing Junction 2"/>
                <p:cNvSpPr/>
                <p:nvPr/>
              </p:nvSpPr>
              <p:spPr>
                <a:xfrm rot="1358314">
                  <a:off x="489405" y="1245820"/>
                  <a:ext cx="1828800" cy="533400"/>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Summing Junction 29"/>
                <p:cNvSpPr/>
                <p:nvPr/>
              </p:nvSpPr>
              <p:spPr>
                <a:xfrm rot="1183607">
                  <a:off x="1708604" y="1703019"/>
                  <a:ext cx="1828800" cy="533400"/>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Summing Junction 30"/>
                <p:cNvSpPr/>
                <p:nvPr/>
              </p:nvSpPr>
              <p:spPr>
                <a:xfrm rot="703167">
                  <a:off x="2990650" y="2055563"/>
                  <a:ext cx="1828800" cy="533400"/>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Summing Junction 31"/>
                <p:cNvSpPr/>
                <p:nvPr/>
              </p:nvSpPr>
              <p:spPr>
                <a:xfrm rot="1152064">
                  <a:off x="4144746" y="2369361"/>
                  <a:ext cx="1828799"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Summing Junction 32"/>
                <p:cNvSpPr/>
                <p:nvPr/>
              </p:nvSpPr>
              <p:spPr>
                <a:xfrm rot="1049830">
                  <a:off x="5351967" y="2734986"/>
                  <a:ext cx="1828799"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42"/>
              <p:cNvGrpSpPr/>
              <p:nvPr/>
            </p:nvGrpSpPr>
            <p:grpSpPr>
              <a:xfrm rot="21312912">
                <a:off x="2572394" y="1553773"/>
                <a:ext cx="2856140" cy="860222"/>
                <a:chOff x="539805" y="1377992"/>
                <a:chExt cx="6674948" cy="1755208"/>
              </a:xfrm>
            </p:grpSpPr>
            <p:sp>
              <p:nvSpPr>
                <p:cNvPr id="24" name="Flowchart: Summing Junction 23"/>
                <p:cNvSpPr/>
                <p:nvPr/>
              </p:nvSpPr>
              <p:spPr>
                <a:xfrm rot="1358314">
                  <a:off x="539805" y="1377992"/>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Summing Junction 24"/>
                <p:cNvSpPr/>
                <p:nvPr/>
              </p:nvSpPr>
              <p:spPr>
                <a:xfrm rot="1183607">
                  <a:off x="1743370" y="1778984"/>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Summing Junction 25"/>
                <p:cNvSpPr/>
                <p:nvPr/>
              </p:nvSpPr>
              <p:spPr>
                <a:xfrm rot="703167">
                  <a:off x="2961036" y="2145177"/>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Summing Junction 26"/>
                <p:cNvSpPr/>
                <p:nvPr/>
              </p:nvSpPr>
              <p:spPr>
                <a:xfrm rot="706875">
                  <a:off x="4184757" y="2390641"/>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Summing Junction 27"/>
                <p:cNvSpPr/>
                <p:nvPr/>
              </p:nvSpPr>
              <p:spPr>
                <a:xfrm rot="569080">
                  <a:off x="5385954" y="2599801"/>
                  <a:ext cx="1828799"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 name="Group 49"/>
            <p:cNvGrpSpPr/>
            <p:nvPr/>
          </p:nvGrpSpPr>
          <p:grpSpPr>
            <a:xfrm rot="387251" flipH="1">
              <a:off x="5025886" y="858629"/>
              <a:ext cx="5201415" cy="1701351"/>
              <a:chOff x="150023" y="771899"/>
              <a:chExt cx="5201415" cy="1701351"/>
            </a:xfrm>
          </p:grpSpPr>
          <p:grpSp>
            <p:nvGrpSpPr>
              <p:cNvPr id="10" name="Group 15"/>
              <p:cNvGrpSpPr/>
              <p:nvPr/>
            </p:nvGrpSpPr>
            <p:grpSpPr>
              <a:xfrm rot="21312912">
                <a:off x="150023" y="771899"/>
                <a:ext cx="2744981" cy="1094547"/>
                <a:chOff x="765606" y="1035054"/>
                <a:chExt cx="6415160" cy="2233331"/>
              </a:xfrm>
            </p:grpSpPr>
            <p:sp>
              <p:nvSpPr>
                <p:cNvPr id="17" name="Flowchart: Summing Junction 2"/>
                <p:cNvSpPr/>
                <p:nvPr/>
              </p:nvSpPr>
              <p:spPr>
                <a:xfrm rot="1358314">
                  <a:off x="765606" y="1035054"/>
                  <a:ext cx="1828800"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Summing Junction 17"/>
                <p:cNvSpPr/>
                <p:nvPr/>
              </p:nvSpPr>
              <p:spPr>
                <a:xfrm rot="1183607">
                  <a:off x="1938459" y="1537756"/>
                  <a:ext cx="1828801"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Summing Junction 18"/>
                <p:cNvSpPr/>
                <p:nvPr/>
              </p:nvSpPr>
              <p:spPr>
                <a:xfrm rot="1379575">
                  <a:off x="3027531" y="1987368"/>
                  <a:ext cx="1828801"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Summing Junction 19"/>
                <p:cNvSpPr/>
                <p:nvPr/>
              </p:nvSpPr>
              <p:spPr>
                <a:xfrm rot="1152064">
                  <a:off x="4144746" y="2369361"/>
                  <a:ext cx="1828799"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Summing Junction 20"/>
                <p:cNvSpPr/>
                <p:nvPr/>
              </p:nvSpPr>
              <p:spPr>
                <a:xfrm rot="1049830">
                  <a:off x="5351967" y="2734986"/>
                  <a:ext cx="1828799"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42"/>
              <p:cNvGrpSpPr/>
              <p:nvPr/>
            </p:nvGrpSpPr>
            <p:grpSpPr>
              <a:xfrm rot="21312912">
                <a:off x="2574870" y="1556994"/>
                <a:ext cx="2776568" cy="916256"/>
                <a:chOff x="539805" y="1377992"/>
                <a:chExt cx="6488985" cy="1869541"/>
              </a:xfrm>
            </p:grpSpPr>
            <p:sp>
              <p:nvSpPr>
                <p:cNvPr id="12" name="Flowchart: Summing Junction 11"/>
                <p:cNvSpPr/>
                <p:nvPr/>
              </p:nvSpPr>
              <p:spPr>
                <a:xfrm rot="1358314">
                  <a:off x="539805" y="1377992"/>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Summing Junction 12"/>
                <p:cNvSpPr/>
                <p:nvPr/>
              </p:nvSpPr>
              <p:spPr>
                <a:xfrm rot="1183607">
                  <a:off x="1743370" y="1778984"/>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Summing Junction 13"/>
                <p:cNvSpPr/>
                <p:nvPr/>
              </p:nvSpPr>
              <p:spPr>
                <a:xfrm rot="703167">
                  <a:off x="2961036" y="2145177"/>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Summing Junction 14"/>
                <p:cNvSpPr/>
                <p:nvPr/>
              </p:nvSpPr>
              <p:spPr>
                <a:xfrm rot="706875">
                  <a:off x="4184757" y="2390641"/>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Summing Junction 15"/>
                <p:cNvSpPr/>
                <p:nvPr/>
              </p:nvSpPr>
              <p:spPr>
                <a:xfrm rot="674339">
                  <a:off x="5199992" y="2714134"/>
                  <a:ext cx="1828798"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50" name="Group 149"/>
          <p:cNvGrpSpPr/>
          <p:nvPr/>
        </p:nvGrpSpPr>
        <p:grpSpPr>
          <a:xfrm>
            <a:off x="304800" y="3810000"/>
            <a:ext cx="1511300" cy="2667000"/>
            <a:chOff x="304800" y="3810000"/>
            <a:chExt cx="1511300" cy="2667000"/>
          </a:xfrm>
        </p:grpSpPr>
        <p:grpSp>
          <p:nvGrpSpPr>
            <p:cNvPr id="35" name="Group 33"/>
            <p:cNvGrpSpPr/>
            <p:nvPr/>
          </p:nvGrpSpPr>
          <p:grpSpPr>
            <a:xfrm>
              <a:off x="304800" y="3810000"/>
              <a:ext cx="1511300" cy="2667000"/>
              <a:chOff x="-228600" y="3124200"/>
              <a:chExt cx="2209800" cy="5638800"/>
            </a:xfrm>
          </p:grpSpPr>
          <p:grpSp>
            <p:nvGrpSpPr>
              <p:cNvPr id="37" name="Group 28"/>
              <p:cNvGrpSpPr/>
              <p:nvPr/>
            </p:nvGrpSpPr>
            <p:grpSpPr>
              <a:xfrm rot="179812">
                <a:off x="823735" y="3199273"/>
                <a:ext cx="381000" cy="2371574"/>
                <a:chOff x="1066800" y="3124199"/>
                <a:chExt cx="381000" cy="2438401"/>
              </a:xfrm>
            </p:grpSpPr>
            <p:sp>
              <p:nvSpPr>
                <p:cNvPr id="49" name="Rectangle 48"/>
                <p:cNvSpPr/>
                <p:nvPr/>
              </p:nvSpPr>
              <p:spPr>
                <a:xfrm>
                  <a:off x="10668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Delay 49"/>
                <p:cNvSpPr/>
                <p:nvPr/>
              </p:nvSpPr>
              <p:spPr>
                <a:xfrm flipH="1">
                  <a:off x="1324816" y="3124199"/>
                  <a:ext cx="118502"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Wave 37"/>
              <p:cNvSpPr/>
              <p:nvPr/>
            </p:nvSpPr>
            <p:spPr>
              <a:xfrm rot="5400000">
                <a:off x="-876300" y="5905500"/>
                <a:ext cx="3505200" cy="2209800"/>
              </a:xfrm>
              <a:prstGeom prst="wave">
                <a:avLst>
                  <a:gd name="adj1" fmla="val 6927"/>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29"/>
              <p:cNvGrpSpPr/>
              <p:nvPr/>
            </p:nvGrpSpPr>
            <p:grpSpPr>
              <a:xfrm>
                <a:off x="533400" y="3124200"/>
                <a:ext cx="506505" cy="2438400"/>
                <a:chOff x="533400" y="3124200"/>
                <a:chExt cx="506505" cy="2438400"/>
              </a:xfrm>
            </p:grpSpPr>
            <p:sp>
              <p:nvSpPr>
                <p:cNvPr id="47" name="Rectangle 46"/>
                <p:cNvSpPr/>
                <p:nvPr/>
              </p:nvSpPr>
              <p:spPr>
                <a:xfrm>
                  <a:off x="5334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Delay 47"/>
                <p:cNvSpPr/>
                <p:nvPr/>
              </p:nvSpPr>
              <p:spPr>
                <a:xfrm>
                  <a:off x="923364" y="3124200"/>
                  <a:ext cx="116541"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Oval 39"/>
              <p:cNvSpPr/>
              <p:nvPr/>
            </p:nvSpPr>
            <p:spPr>
              <a:xfrm>
                <a:off x="995082" y="4598894"/>
                <a:ext cx="152400" cy="313765"/>
              </a:xfrm>
              <a:prstGeom prst="ellipse">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38"/>
              <p:cNvGrpSpPr/>
              <p:nvPr/>
            </p:nvGrpSpPr>
            <p:grpSpPr>
              <a:xfrm>
                <a:off x="533400" y="4038600"/>
                <a:ext cx="533400" cy="457200"/>
                <a:chOff x="1676400" y="4267200"/>
                <a:chExt cx="1447800" cy="1143000"/>
              </a:xfrm>
            </p:grpSpPr>
            <p:grpSp>
              <p:nvGrpSpPr>
                <p:cNvPr id="42" name="Group 36"/>
                <p:cNvGrpSpPr/>
                <p:nvPr/>
              </p:nvGrpSpPr>
              <p:grpSpPr>
                <a:xfrm>
                  <a:off x="1676400" y="4267200"/>
                  <a:ext cx="1447800" cy="1143000"/>
                  <a:chOff x="1770529" y="2122655"/>
                  <a:chExt cx="1963271" cy="1524000"/>
                </a:xfrm>
              </p:grpSpPr>
              <p:sp>
                <p:nvSpPr>
                  <p:cNvPr id="44" name="Rounded Rectangle 43"/>
                  <p:cNvSpPr/>
                  <p:nvPr/>
                </p:nvSpPr>
                <p:spPr>
                  <a:xfrm>
                    <a:off x="1770529" y="3393141"/>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rot="17486313">
                    <a:off x="2670906" y="2770355"/>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1991596">
                    <a:off x="3505200" y="2133600"/>
                    <a:ext cx="228600" cy="381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Oval 42"/>
                <p:cNvSpPr/>
                <p:nvPr/>
              </p:nvSpPr>
              <p:spPr>
                <a:xfrm>
                  <a:off x="2971800" y="4343400"/>
                  <a:ext cx="152400" cy="152400"/>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3556" name="Picture 4" descr="http://stockfresh.com/files/n/naumoid/m/40/358196_stock-photo-headphones-on-stack-of-cds.jpg"/>
            <p:cNvPicPr>
              <a:picLocks noChangeAspect="1" noChangeArrowheads="1"/>
            </p:cNvPicPr>
            <p:nvPr/>
          </p:nvPicPr>
          <p:blipFill>
            <a:blip r:embed="rId4" cstate="print"/>
            <a:srcRect/>
            <a:stretch>
              <a:fillRect/>
            </a:stretch>
          </p:blipFill>
          <p:spPr bwMode="auto">
            <a:xfrm>
              <a:off x="533400" y="5105400"/>
              <a:ext cx="1066800" cy="1066800"/>
            </a:xfrm>
            <a:prstGeom prst="rect">
              <a:avLst/>
            </a:prstGeom>
            <a:noFill/>
          </p:spPr>
        </p:pic>
        <p:sp>
          <p:nvSpPr>
            <p:cNvPr id="149" name="TextBox 148"/>
            <p:cNvSpPr txBox="1"/>
            <p:nvPr/>
          </p:nvSpPr>
          <p:spPr>
            <a:xfrm>
              <a:off x="327212" y="5952565"/>
              <a:ext cx="1295400" cy="523220"/>
            </a:xfrm>
            <a:prstGeom prst="rect">
              <a:avLst/>
            </a:prstGeom>
            <a:noFill/>
          </p:spPr>
          <p:txBody>
            <a:bodyPr wrap="square" rtlCol="0">
              <a:spAutoFit/>
            </a:bodyPr>
            <a:lstStyle/>
            <a:p>
              <a:pPr algn="ctr"/>
              <a:r>
                <a:rPr lang="en-US" sz="1400" dirty="0" smtClean="0"/>
                <a:t>What music to listen to</a:t>
              </a:r>
              <a:endParaRPr lang="en-US" sz="1400" dirty="0"/>
            </a:p>
          </p:txBody>
        </p:sp>
      </p:grpSp>
      <p:grpSp>
        <p:nvGrpSpPr>
          <p:cNvPr id="161" name="Group 160"/>
          <p:cNvGrpSpPr/>
          <p:nvPr/>
        </p:nvGrpSpPr>
        <p:grpSpPr>
          <a:xfrm>
            <a:off x="1828800" y="4114800"/>
            <a:ext cx="1524000" cy="2335428"/>
            <a:chOff x="1828800" y="4114800"/>
            <a:chExt cx="1524000" cy="2335428"/>
          </a:xfrm>
        </p:grpSpPr>
        <p:grpSp>
          <p:nvGrpSpPr>
            <p:cNvPr id="87" name="Group 33"/>
            <p:cNvGrpSpPr/>
            <p:nvPr/>
          </p:nvGrpSpPr>
          <p:grpSpPr>
            <a:xfrm>
              <a:off x="1828800" y="4114800"/>
              <a:ext cx="1524000" cy="2335428"/>
              <a:chOff x="-488577" y="3124200"/>
              <a:chExt cx="2599765" cy="5760721"/>
            </a:xfrm>
          </p:grpSpPr>
          <p:grpSp>
            <p:nvGrpSpPr>
              <p:cNvPr id="88" name="Group 28"/>
              <p:cNvGrpSpPr/>
              <p:nvPr/>
            </p:nvGrpSpPr>
            <p:grpSpPr>
              <a:xfrm rot="179812">
                <a:off x="823735" y="3199273"/>
                <a:ext cx="381000" cy="2371574"/>
                <a:chOff x="1066800" y="3124199"/>
                <a:chExt cx="381000" cy="2438401"/>
              </a:xfrm>
            </p:grpSpPr>
            <p:sp>
              <p:nvSpPr>
                <p:cNvPr id="100" name="Rectangle 99"/>
                <p:cNvSpPr/>
                <p:nvPr/>
              </p:nvSpPr>
              <p:spPr>
                <a:xfrm>
                  <a:off x="10668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lowchart: Delay 100"/>
                <p:cNvSpPr/>
                <p:nvPr/>
              </p:nvSpPr>
              <p:spPr>
                <a:xfrm flipH="1">
                  <a:off x="1324816" y="3124199"/>
                  <a:ext cx="118502"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Wave 88"/>
              <p:cNvSpPr/>
              <p:nvPr/>
            </p:nvSpPr>
            <p:spPr>
              <a:xfrm rot="5400000">
                <a:off x="-941294" y="5832438"/>
                <a:ext cx="3505200" cy="2599765"/>
              </a:xfrm>
              <a:prstGeom prst="wave">
                <a:avLst>
                  <a:gd name="adj1" fmla="val 6927"/>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29"/>
              <p:cNvGrpSpPr/>
              <p:nvPr/>
            </p:nvGrpSpPr>
            <p:grpSpPr>
              <a:xfrm>
                <a:off x="533400" y="3124200"/>
                <a:ext cx="506505" cy="2438400"/>
                <a:chOff x="533400" y="3124200"/>
                <a:chExt cx="506505" cy="2438400"/>
              </a:xfrm>
            </p:grpSpPr>
            <p:sp>
              <p:nvSpPr>
                <p:cNvPr id="98" name="Rectangle 97"/>
                <p:cNvSpPr/>
                <p:nvPr/>
              </p:nvSpPr>
              <p:spPr>
                <a:xfrm>
                  <a:off x="5334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lowchart: Delay 98"/>
                <p:cNvSpPr/>
                <p:nvPr/>
              </p:nvSpPr>
              <p:spPr>
                <a:xfrm>
                  <a:off x="923364" y="3124200"/>
                  <a:ext cx="116541"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Oval 90"/>
              <p:cNvSpPr/>
              <p:nvPr/>
            </p:nvSpPr>
            <p:spPr>
              <a:xfrm>
                <a:off x="995082" y="4598894"/>
                <a:ext cx="152400" cy="313765"/>
              </a:xfrm>
              <a:prstGeom prst="ellipse">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38"/>
              <p:cNvGrpSpPr/>
              <p:nvPr/>
            </p:nvGrpSpPr>
            <p:grpSpPr>
              <a:xfrm>
                <a:off x="533400" y="4038600"/>
                <a:ext cx="533400" cy="457200"/>
                <a:chOff x="1676400" y="4267200"/>
                <a:chExt cx="1447800" cy="1143000"/>
              </a:xfrm>
            </p:grpSpPr>
            <p:grpSp>
              <p:nvGrpSpPr>
                <p:cNvPr id="93" name="Group 36"/>
                <p:cNvGrpSpPr/>
                <p:nvPr/>
              </p:nvGrpSpPr>
              <p:grpSpPr>
                <a:xfrm>
                  <a:off x="1676400" y="4267200"/>
                  <a:ext cx="1447800" cy="1143000"/>
                  <a:chOff x="1770529" y="2122655"/>
                  <a:chExt cx="1963271" cy="1524000"/>
                </a:xfrm>
              </p:grpSpPr>
              <p:sp>
                <p:nvSpPr>
                  <p:cNvPr id="95" name="Rounded Rectangle 94"/>
                  <p:cNvSpPr/>
                  <p:nvPr/>
                </p:nvSpPr>
                <p:spPr>
                  <a:xfrm>
                    <a:off x="1770529" y="3393141"/>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p:cNvSpPr/>
                  <p:nvPr/>
                </p:nvSpPr>
                <p:spPr>
                  <a:xfrm rot="17486313">
                    <a:off x="2670906" y="2770355"/>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1991596">
                    <a:off x="3505200" y="2133600"/>
                    <a:ext cx="228600" cy="381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Oval 93"/>
                <p:cNvSpPr/>
                <p:nvPr/>
              </p:nvSpPr>
              <p:spPr>
                <a:xfrm>
                  <a:off x="2971800" y="4343400"/>
                  <a:ext cx="152400" cy="152400"/>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3558" name="Picture 6" descr="https://encrypted-tbn1.gstatic.com/images?q=tbn:ANd9GcRjE-ScdFtoRbNvG71EflPWbi3sLljz4WxdERf28Nu3Cv53317s"/>
            <p:cNvPicPr>
              <a:picLocks noChangeAspect="1" noChangeArrowheads="1"/>
            </p:cNvPicPr>
            <p:nvPr/>
          </p:nvPicPr>
          <p:blipFill>
            <a:blip r:embed="rId5" cstate="print"/>
            <a:srcRect/>
            <a:stretch>
              <a:fillRect/>
            </a:stretch>
          </p:blipFill>
          <p:spPr bwMode="auto">
            <a:xfrm>
              <a:off x="2057400" y="5181600"/>
              <a:ext cx="1109768" cy="710884"/>
            </a:xfrm>
            <a:prstGeom prst="rect">
              <a:avLst/>
            </a:prstGeom>
            <a:noFill/>
          </p:spPr>
        </p:pic>
        <p:sp>
          <p:nvSpPr>
            <p:cNvPr id="151" name="TextBox 150"/>
            <p:cNvSpPr txBox="1"/>
            <p:nvPr/>
          </p:nvSpPr>
          <p:spPr>
            <a:xfrm>
              <a:off x="1828800" y="5867400"/>
              <a:ext cx="1371600" cy="523220"/>
            </a:xfrm>
            <a:prstGeom prst="rect">
              <a:avLst/>
            </a:prstGeom>
            <a:noFill/>
          </p:spPr>
          <p:txBody>
            <a:bodyPr wrap="square" rtlCol="0">
              <a:spAutoFit/>
            </a:bodyPr>
            <a:lstStyle/>
            <a:p>
              <a:pPr algn="ctr"/>
              <a:r>
                <a:rPr lang="en-US" sz="1400" dirty="0" smtClean="0"/>
                <a:t>What movies to go to</a:t>
              </a:r>
              <a:endParaRPr lang="en-US" sz="1400" dirty="0"/>
            </a:p>
          </p:txBody>
        </p:sp>
      </p:grpSp>
      <p:grpSp>
        <p:nvGrpSpPr>
          <p:cNvPr id="160" name="Group 159"/>
          <p:cNvGrpSpPr/>
          <p:nvPr/>
        </p:nvGrpSpPr>
        <p:grpSpPr>
          <a:xfrm>
            <a:off x="3657600" y="4343400"/>
            <a:ext cx="1447800" cy="2335427"/>
            <a:chOff x="3505200" y="4419600"/>
            <a:chExt cx="1447800" cy="2335427"/>
          </a:xfrm>
        </p:grpSpPr>
        <p:grpSp>
          <p:nvGrpSpPr>
            <p:cNvPr id="102" name="Group 33"/>
            <p:cNvGrpSpPr/>
            <p:nvPr/>
          </p:nvGrpSpPr>
          <p:grpSpPr>
            <a:xfrm>
              <a:off x="3505200" y="4419600"/>
              <a:ext cx="1447800" cy="2335427"/>
              <a:chOff x="-358588" y="3124200"/>
              <a:chExt cx="2469776" cy="5760722"/>
            </a:xfrm>
          </p:grpSpPr>
          <p:grpSp>
            <p:nvGrpSpPr>
              <p:cNvPr id="103" name="Group 28"/>
              <p:cNvGrpSpPr/>
              <p:nvPr/>
            </p:nvGrpSpPr>
            <p:grpSpPr>
              <a:xfrm rot="179812">
                <a:off x="823735" y="3199273"/>
                <a:ext cx="381000" cy="2371574"/>
                <a:chOff x="1066800" y="3124199"/>
                <a:chExt cx="381000" cy="2438401"/>
              </a:xfrm>
            </p:grpSpPr>
            <p:sp>
              <p:nvSpPr>
                <p:cNvPr id="115" name="Rectangle 114"/>
                <p:cNvSpPr/>
                <p:nvPr/>
              </p:nvSpPr>
              <p:spPr>
                <a:xfrm>
                  <a:off x="10668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lowchart: Delay 115"/>
                <p:cNvSpPr/>
                <p:nvPr/>
              </p:nvSpPr>
              <p:spPr>
                <a:xfrm flipH="1">
                  <a:off x="1324816" y="3124199"/>
                  <a:ext cx="118502"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Wave 103"/>
              <p:cNvSpPr/>
              <p:nvPr/>
            </p:nvSpPr>
            <p:spPr>
              <a:xfrm rot="5400000">
                <a:off x="-876301" y="5897434"/>
                <a:ext cx="3505201" cy="2469776"/>
              </a:xfrm>
              <a:prstGeom prst="wave">
                <a:avLst>
                  <a:gd name="adj1" fmla="val 6927"/>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29"/>
              <p:cNvGrpSpPr/>
              <p:nvPr/>
            </p:nvGrpSpPr>
            <p:grpSpPr>
              <a:xfrm>
                <a:off x="533400" y="3124200"/>
                <a:ext cx="506505" cy="2438400"/>
                <a:chOff x="533400" y="3124200"/>
                <a:chExt cx="506505" cy="2438400"/>
              </a:xfrm>
            </p:grpSpPr>
            <p:sp>
              <p:nvSpPr>
                <p:cNvPr id="113" name="Rectangle 112"/>
                <p:cNvSpPr/>
                <p:nvPr/>
              </p:nvSpPr>
              <p:spPr>
                <a:xfrm>
                  <a:off x="5334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lowchart: Delay 113"/>
                <p:cNvSpPr/>
                <p:nvPr/>
              </p:nvSpPr>
              <p:spPr>
                <a:xfrm>
                  <a:off x="923364" y="3124200"/>
                  <a:ext cx="116541"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Oval 105"/>
              <p:cNvSpPr/>
              <p:nvPr/>
            </p:nvSpPr>
            <p:spPr>
              <a:xfrm>
                <a:off x="995082" y="4598894"/>
                <a:ext cx="152400" cy="313765"/>
              </a:xfrm>
              <a:prstGeom prst="ellipse">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38"/>
              <p:cNvGrpSpPr/>
              <p:nvPr/>
            </p:nvGrpSpPr>
            <p:grpSpPr>
              <a:xfrm>
                <a:off x="533400" y="4038600"/>
                <a:ext cx="533400" cy="457200"/>
                <a:chOff x="1676400" y="4267200"/>
                <a:chExt cx="1447800" cy="1143000"/>
              </a:xfrm>
            </p:grpSpPr>
            <p:grpSp>
              <p:nvGrpSpPr>
                <p:cNvPr id="108" name="Group 36"/>
                <p:cNvGrpSpPr/>
                <p:nvPr/>
              </p:nvGrpSpPr>
              <p:grpSpPr>
                <a:xfrm>
                  <a:off x="1676400" y="4267200"/>
                  <a:ext cx="1447800" cy="1143000"/>
                  <a:chOff x="1770529" y="2122655"/>
                  <a:chExt cx="1963271" cy="1524000"/>
                </a:xfrm>
              </p:grpSpPr>
              <p:sp>
                <p:nvSpPr>
                  <p:cNvPr id="110" name="Rounded Rectangle 109"/>
                  <p:cNvSpPr/>
                  <p:nvPr/>
                </p:nvSpPr>
                <p:spPr>
                  <a:xfrm>
                    <a:off x="1770529" y="3393141"/>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0"/>
                  <p:cNvSpPr/>
                  <p:nvPr/>
                </p:nvSpPr>
                <p:spPr>
                  <a:xfrm rot="17486313">
                    <a:off x="2670906" y="2770355"/>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1991596">
                    <a:off x="3505200" y="2133600"/>
                    <a:ext cx="228600" cy="381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Oval 108"/>
                <p:cNvSpPr/>
                <p:nvPr/>
              </p:nvSpPr>
              <p:spPr>
                <a:xfrm>
                  <a:off x="2971800" y="4343400"/>
                  <a:ext cx="152400" cy="152400"/>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3560" name="Picture 8" descr="http://ctkidsandfamily.com/blog/wp-content/uploads/2012/10/Teen-Friends1.jpg"/>
            <p:cNvPicPr>
              <a:picLocks noChangeAspect="1" noChangeArrowheads="1"/>
            </p:cNvPicPr>
            <p:nvPr/>
          </p:nvPicPr>
          <p:blipFill>
            <a:blip r:embed="rId6" cstate="print"/>
            <a:srcRect/>
            <a:stretch>
              <a:fillRect/>
            </a:stretch>
          </p:blipFill>
          <p:spPr bwMode="auto">
            <a:xfrm>
              <a:off x="3886200" y="5422132"/>
              <a:ext cx="838200" cy="706944"/>
            </a:xfrm>
            <a:prstGeom prst="rect">
              <a:avLst/>
            </a:prstGeom>
            <a:noFill/>
          </p:spPr>
        </p:pic>
        <p:sp>
          <p:nvSpPr>
            <p:cNvPr id="153" name="TextBox 152"/>
            <p:cNvSpPr txBox="1"/>
            <p:nvPr/>
          </p:nvSpPr>
          <p:spPr>
            <a:xfrm>
              <a:off x="3505200" y="6096000"/>
              <a:ext cx="1371600" cy="523220"/>
            </a:xfrm>
            <a:prstGeom prst="rect">
              <a:avLst/>
            </a:prstGeom>
            <a:noFill/>
          </p:spPr>
          <p:txBody>
            <a:bodyPr wrap="square" rtlCol="0">
              <a:spAutoFit/>
            </a:bodyPr>
            <a:lstStyle/>
            <a:p>
              <a:pPr algn="ctr"/>
              <a:r>
                <a:rPr lang="en-US" sz="1400" dirty="0" smtClean="0"/>
                <a:t>What friends to hang out with</a:t>
              </a:r>
              <a:endParaRPr lang="en-US" sz="1400" dirty="0"/>
            </a:p>
          </p:txBody>
        </p:sp>
      </p:grpSp>
      <p:grpSp>
        <p:nvGrpSpPr>
          <p:cNvPr id="158" name="Group 157"/>
          <p:cNvGrpSpPr/>
          <p:nvPr/>
        </p:nvGrpSpPr>
        <p:grpSpPr>
          <a:xfrm>
            <a:off x="5410200" y="4267200"/>
            <a:ext cx="1295400" cy="2286000"/>
            <a:chOff x="5257800" y="4343400"/>
            <a:chExt cx="1295400" cy="2286000"/>
          </a:xfrm>
        </p:grpSpPr>
        <p:grpSp>
          <p:nvGrpSpPr>
            <p:cNvPr id="117" name="Group 33"/>
            <p:cNvGrpSpPr/>
            <p:nvPr/>
          </p:nvGrpSpPr>
          <p:grpSpPr>
            <a:xfrm>
              <a:off x="5257800" y="4343400"/>
              <a:ext cx="1295400" cy="2286000"/>
              <a:chOff x="-228600" y="3124200"/>
              <a:chExt cx="2209800" cy="5638800"/>
            </a:xfrm>
          </p:grpSpPr>
          <p:grpSp>
            <p:nvGrpSpPr>
              <p:cNvPr id="118" name="Group 28"/>
              <p:cNvGrpSpPr/>
              <p:nvPr/>
            </p:nvGrpSpPr>
            <p:grpSpPr>
              <a:xfrm rot="179812">
                <a:off x="823735" y="3199273"/>
                <a:ext cx="381000" cy="2371574"/>
                <a:chOff x="1066800" y="3124199"/>
                <a:chExt cx="381000" cy="2438401"/>
              </a:xfrm>
            </p:grpSpPr>
            <p:sp>
              <p:nvSpPr>
                <p:cNvPr id="130" name="Rectangle 129"/>
                <p:cNvSpPr/>
                <p:nvPr/>
              </p:nvSpPr>
              <p:spPr>
                <a:xfrm>
                  <a:off x="10668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lowchart: Delay 130"/>
                <p:cNvSpPr/>
                <p:nvPr/>
              </p:nvSpPr>
              <p:spPr>
                <a:xfrm flipH="1">
                  <a:off x="1324816" y="3124199"/>
                  <a:ext cx="118502"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Wave 118"/>
              <p:cNvSpPr/>
              <p:nvPr/>
            </p:nvSpPr>
            <p:spPr>
              <a:xfrm rot="5400000">
                <a:off x="-876300" y="5905500"/>
                <a:ext cx="3505200" cy="2209800"/>
              </a:xfrm>
              <a:prstGeom prst="wave">
                <a:avLst>
                  <a:gd name="adj1" fmla="val 6927"/>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29"/>
              <p:cNvGrpSpPr/>
              <p:nvPr/>
            </p:nvGrpSpPr>
            <p:grpSpPr>
              <a:xfrm>
                <a:off x="533400" y="3124200"/>
                <a:ext cx="506505" cy="2438400"/>
                <a:chOff x="533400" y="3124200"/>
                <a:chExt cx="506505" cy="2438400"/>
              </a:xfrm>
            </p:grpSpPr>
            <p:sp>
              <p:nvSpPr>
                <p:cNvPr id="128" name="Rectangle 127"/>
                <p:cNvSpPr/>
                <p:nvPr/>
              </p:nvSpPr>
              <p:spPr>
                <a:xfrm>
                  <a:off x="5334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lowchart: Delay 128"/>
                <p:cNvSpPr/>
                <p:nvPr/>
              </p:nvSpPr>
              <p:spPr>
                <a:xfrm>
                  <a:off x="923364" y="3124200"/>
                  <a:ext cx="116541"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 name="Oval 120"/>
              <p:cNvSpPr/>
              <p:nvPr/>
            </p:nvSpPr>
            <p:spPr>
              <a:xfrm>
                <a:off x="995082" y="4598894"/>
                <a:ext cx="152400" cy="313765"/>
              </a:xfrm>
              <a:prstGeom prst="ellipse">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38"/>
              <p:cNvGrpSpPr/>
              <p:nvPr/>
            </p:nvGrpSpPr>
            <p:grpSpPr>
              <a:xfrm>
                <a:off x="533400" y="4038600"/>
                <a:ext cx="533400" cy="457200"/>
                <a:chOff x="1676400" y="4267200"/>
                <a:chExt cx="1447800" cy="1143000"/>
              </a:xfrm>
            </p:grpSpPr>
            <p:grpSp>
              <p:nvGrpSpPr>
                <p:cNvPr id="123" name="Group 36"/>
                <p:cNvGrpSpPr/>
                <p:nvPr/>
              </p:nvGrpSpPr>
              <p:grpSpPr>
                <a:xfrm>
                  <a:off x="1676400" y="4267200"/>
                  <a:ext cx="1447800" cy="1143000"/>
                  <a:chOff x="1770529" y="2122655"/>
                  <a:chExt cx="1963271" cy="1524000"/>
                </a:xfrm>
              </p:grpSpPr>
              <p:sp>
                <p:nvSpPr>
                  <p:cNvPr id="125" name="Rounded Rectangle 124"/>
                  <p:cNvSpPr/>
                  <p:nvPr/>
                </p:nvSpPr>
                <p:spPr>
                  <a:xfrm>
                    <a:off x="1770529" y="3393141"/>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rot="17486313">
                    <a:off x="2670906" y="2770355"/>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rot="1991596">
                    <a:off x="3505200" y="2133600"/>
                    <a:ext cx="228600" cy="381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4" name="Oval 123"/>
                <p:cNvSpPr/>
                <p:nvPr/>
              </p:nvSpPr>
              <p:spPr>
                <a:xfrm>
                  <a:off x="2971800" y="4343400"/>
                  <a:ext cx="152400" cy="152400"/>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3562" name="Picture 10" descr="http://veracitypress.net/wp-content/uploads/2013/08/stack-of-books1.jpg"/>
            <p:cNvPicPr>
              <a:picLocks noChangeAspect="1" noChangeArrowheads="1"/>
            </p:cNvPicPr>
            <p:nvPr/>
          </p:nvPicPr>
          <p:blipFill>
            <a:blip r:embed="rId7" cstate="print"/>
            <a:srcRect/>
            <a:stretch>
              <a:fillRect/>
            </a:stretch>
          </p:blipFill>
          <p:spPr bwMode="auto">
            <a:xfrm>
              <a:off x="5562600" y="5410200"/>
              <a:ext cx="821764" cy="609600"/>
            </a:xfrm>
            <a:prstGeom prst="rect">
              <a:avLst/>
            </a:prstGeom>
            <a:noFill/>
          </p:spPr>
        </p:pic>
        <p:sp>
          <p:nvSpPr>
            <p:cNvPr id="155" name="TextBox 154"/>
            <p:cNvSpPr txBox="1"/>
            <p:nvPr/>
          </p:nvSpPr>
          <p:spPr>
            <a:xfrm>
              <a:off x="5257800" y="6096000"/>
              <a:ext cx="1143000" cy="523220"/>
            </a:xfrm>
            <a:prstGeom prst="rect">
              <a:avLst/>
            </a:prstGeom>
            <a:noFill/>
          </p:spPr>
          <p:txBody>
            <a:bodyPr wrap="square" rtlCol="0">
              <a:spAutoFit/>
            </a:bodyPr>
            <a:lstStyle/>
            <a:p>
              <a:pPr algn="ctr"/>
              <a:r>
                <a:rPr lang="en-US" sz="1400" dirty="0" smtClean="0"/>
                <a:t>What books to read</a:t>
              </a:r>
              <a:endParaRPr lang="en-US" sz="1400" dirty="0"/>
            </a:p>
          </p:txBody>
        </p:sp>
      </p:grpSp>
      <p:grpSp>
        <p:nvGrpSpPr>
          <p:cNvPr id="159" name="Group 158"/>
          <p:cNvGrpSpPr/>
          <p:nvPr/>
        </p:nvGrpSpPr>
        <p:grpSpPr>
          <a:xfrm>
            <a:off x="7086600" y="4114800"/>
            <a:ext cx="1752600" cy="2262664"/>
            <a:chOff x="7010399" y="4267200"/>
            <a:chExt cx="1752600" cy="2262664"/>
          </a:xfrm>
        </p:grpSpPr>
        <p:grpSp>
          <p:nvGrpSpPr>
            <p:cNvPr id="132" name="Group 33"/>
            <p:cNvGrpSpPr/>
            <p:nvPr/>
          </p:nvGrpSpPr>
          <p:grpSpPr>
            <a:xfrm>
              <a:off x="7010399" y="4267200"/>
              <a:ext cx="1752600" cy="2259228"/>
              <a:chOff x="-878542" y="3124200"/>
              <a:chExt cx="2989729" cy="5572761"/>
            </a:xfrm>
          </p:grpSpPr>
          <p:grpSp>
            <p:nvGrpSpPr>
              <p:cNvPr id="133" name="Group 28"/>
              <p:cNvGrpSpPr/>
              <p:nvPr/>
            </p:nvGrpSpPr>
            <p:grpSpPr>
              <a:xfrm rot="179812">
                <a:off x="823735" y="3199273"/>
                <a:ext cx="381000" cy="2371574"/>
                <a:chOff x="1066800" y="3124199"/>
                <a:chExt cx="381000" cy="2438401"/>
              </a:xfrm>
            </p:grpSpPr>
            <p:sp>
              <p:nvSpPr>
                <p:cNvPr id="145" name="Rectangle 144"/>
                <p:cNvSpPr/>
                <p:nvPr/>
              </p:nvSpPr>
              <p:spPr>
                <a:xfrm>
                  <a:off x="10668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lowchart: Delay 145"/>
                <p:cNvSpPr/>
                <p:nvPr/>
              </p:nvSpPr>
              <p:spPr>
                <a:xfrm flipH="1">
                  <a:off x="1324816" y="3124199"/>
                  <a:ext cx="118502"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Wave 133"/>
              <p:cNvSpPr/>
              <p:nvPr/>
            </p:nvSpPr>
            <p:spPr>
              <a:xfrm rot="5400000">
                <a:off x="-1136277" y="5449496"/>
                <a:ext cx="3505200" cy="2989729"/>
              </a:xfrm>
              <a:prstGeom prst="wave">
                <a:avLst>
                  <a:gd name="adj1" fmla="val 6927"/>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 name="Group 29"/>
              <p:cNvGrpSpPr/>
              <p:nvPr/>
            </p:nvGrpSpPr>
            <p:grpSpPr>
              <a:xfrm>
                <a:off x="533400" y="3124200"/>
                <a:ext cx="506505" cy="2438400"/>
                <a:chOff x="533400" y="3124200"/>
                <a:chExt cx="506505" cy="2438400"/>
              </a:xfrm>
            </p:grpSpPr>
            <p:sp>
              <p:nvSpPr>
                <p:cNvPr id="143" name="Rectangle 142"/>
                <p:cNvSpPr/>
                <p:nvPr/>
              </p:nvSpPr>
              <p:spPr>
                <a:xfrm>
                  <a:off x="5334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lowchart: Delay 143"/>
                <p:cNvSpPr/>
                <p:nvPr/>
              </p:nvSpPr>
              <p:spPr>
                <a:xfrm>
                  <a:off x="923364" y="3124200"/>
                  <a:ext cx="116541"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6" name="Oval 135"/>
              <p:cNvSpPr/>
              <p:nvPr/>
            </p:nvSpPr>
            <p:spPr>
              <a:xfrm>
                <a:off x="995082" y="4598894"/>
                <a:ext cx="152400" cy="313765"/>
              </a:xfrm>
              <a:prstGeom prst="ellipse">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38"/>
              <p:cNvGrpSpPr/>
              <p:nvPr/>
            </p:nvGrpSpPr>
            <p:grpSpPr>
              <a:xfrm>
                <a:off x="533400" y="4038600"/>
                <a:ext cx="533400" cy="457200"/>
                <a:chOff x="1676400" y="4267200"/>
                <a:chExt cx="1447800" cy="1143000"/>
              </a:xfrm>
            </p:grpSpPr>
            <p:grpSp>
              <p:nvGrpSpPr>
                <p:cNvPr id="138" name="Group 36"/>
                <p:cNvGrpSpPr/>
                <p:nvPr/>
              </p:nvGrpSpPr>
              <p:grpSpPr>
                <a:xfrm>
                  <a:off x="1676400" y="4267200"/>
                  <a:ext cx="1447800" cy="1143000"/>
                  <a:chOff x="1770529" y="2122655"/>
                  <a:chExt cx="1963271" cy="1524000"/>
                </a:xfrm>
              </p:grpSpPr>
              <p:sp>
                <p:nvSpPr>
                  <p:cNvPr id="140" name="Rounded Rectangle 139"/>
                  <p:cNvSpPr/>
                  <p:nvPr/>
                </p:nvSpPr>
                <p:spPr>
                  <a:xfrm>
                    <a:off x="1770529" y="3393141"/>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rot="17486313">
                    <a:off x="2670906" y="2770355"/>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rot="1991596">
                    <a:off x="3505200" y="2133600"/>
                    <a:ext cx="228600" cy="381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9" name="Oval 138"/>
                <p:cNvSpPr/>
                <p:nvPr/>
              </p:nvSpPr>
              <p:spPr>
                <a:xfrm>
                  <a:off x="2971800" y="4343400"/>
                  <a:ext cx="152400" cy="152400"/>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3564" name="Picture 12" descr="http://cdn3.tnwcdn.com/wp-content/blogs.dir/1/files/2013/06/Google-645x250.jpg"/>
            <p:cNvPicPr>
              <a:picLocks noChangeAspect="1" noChangeArrowheads="1"/>
            </p:cNvPicPr>
            <p:nvPr/>
          </p:nvPicPr>
          <p:blipFill>
            <a:blip r:embed="rId8" cstate="print"/>
            <a:srcRect l="8840" t="11403" r="11602" b="20177"/>
            <a:stretch>
              <a:fillRect/>
            </a:stretch>
          </p:blipFill>
          <p:spPr bwMode="auto">
            <a:xfrm>
              <a:off x="7315200" y="5334000"/>
              <a:ext cx="1371600" cy="457200"/>
            </a:xfrm>
            <a:prstGeom prst="rect">
              <a:avLst/>
            </a:prstGeom>
            <a:noFill/>
          </p:spPr>
        </p:pic>
        <p:sp>
          <p:nvSpPr>
            <p:cNvPr id="157" name="TextBox 156"/>
            <p:cNvSpPr txBox="1"/>
            <p:nvPr/>
          </p:nvSpPr>
          <p:spPr>
            <a:xfrm>
              <a:off x="7315200" y="5791200"/>
              <a:ext cx="1143000" cy="738664"/>
            </a:xfrm>
            <a:prstGeom prst="rect">
              <a:avLst/>
            </a:prstGeom>
            <a:noFill/>
          </p:spPr>
          <p:txBody>
            <a:bodyPr wrap="square" rtlCol="0">
              <a:spAutoFit/>
            </a:bodyPr>
            <a:lstStyle/>
            <a:p>
              <a:pPr algn="ctr"/>
              <a:r>
                <a:rPr lang="en-US" sz="1400" dirty="0" smtClean="0"/>
                <a:t>What sites to visit on the internet</a:t>
              </a:r>
              <a:endParaRPr lang="en-US" sz="1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3554"/>
                                        </p:tgtEl>
                                        <p:attrNameLst>
                                          <p:attrName>style.visibility</p:attrName>
                                        </p:attrNameLst>
                                      </p:cBhvr>
                                      <p:to>
                                        <p:strVal val="visible"/>
                                      </p:to>
                                    </p:set>
                                    <p:animEffect transition="in" filter="fade">
                                      <p:cBhvr>
                                        <p:cTn id="9" dur="2000"/>
                                        <p:tgtEl>
                                          <p:spTgt spid="2355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150"/>
                                        </p:tgtEl>
                                        <p:attrNameLst>
                                          <p:attrName>style.visibility</p:attrName>
                                        </p:attrNameLst>
                                      </p:cBhvr>
                                      <p:to>
                                        <p:strVal val="visible"/>
                                      </p:to>
                                    </p:set>
                                    <p:animEffect transition="in" filter="fade">
                                      <p:cBhvr>
                                        <p:cTn id="18" dur="1000"/>
                                        <p:tgtEl>
                                          <p:spTgt spid="150"/>
                                        </p:tgtEl>
                                      </p:cBhvr>
                                    </p:animEffect>
                                    <p:anim calcmode="lin" valueType="num">
                                      <p:cBhvr>
                                        <p:cTn id="19" dur="1000" fill="hold"/>
                                        <p:tgtEl>
                                          <p:spTgt spid="150"/>
                                        </p:tgtEl>
                                        <p:attrNameLst>
                                          <p:attrName>ppt_x</p:attrName>
                                        </p:attrNameLst>
                                      </p:cBhvr>
                                      <p:tavLst>
                                        <p:tav tm="0">
                                          <p:val>
                                            <p:strVal val="#ppt_x"/>
                                          </p:val>
                                        </p:tav>
                                        <p:tav tm="100000">
                                          <p:val>
                                            <p:strVal val="#ppt_x"/>
                                          </p:val>
                                        </p:tav>
                                      </p:tavLst>
                                    </p:anim>
                                    <p:anim calcmode="lin" valueType="num">
                                      <p:cBhvr>
                                        <p:cTn id="20" dur="1000" fill="hold"/>
                                        <p:tgtEl>
                                          <p:spTgt spid="15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161"/>
                                        </p:tgtEl>
                                        <p:attrNameLst>
                                          <p:attrName>style.visibility</p:attrName>
                                        </p:attrNameLst>
                                      </p:cBhvr>
                                      <p:to>
                                        <p:strVal val="visible"/>
                                      </p:to>
                                    </p:set>
                                    <p:animEffect transition="in" filter="fade">
                                      <p:cBhvr>
                                        <p:cTn id="25" dur="1000"/>
                                        <p:tgtEl>
                                          <p:spTgt spid="161"/>
                                        </p:tgtEl>
                                      </p:cBhvr>
                                    </p:animEffect>
                                    <p:anim calcmode="lin" valueType="num">
                                      <p:cBhvr>
                                        <p:cTn id="26" dur="1000" fill="hold"/>
                                        <p:tgtEl>
                                          <p:spTgt spid="161"/>
                                        </p:tgtEl>
                                        <p:attrNameLst>
                                          <p:attrName>ppt_x</p:attrName>
                                        </p:attrNameLst>
                                      </p:cBhvr>
                                      <p:tavLst>
                                        <p:tav tm="0">
                                          <p:val>
                                            <p:strVal val="#ppt_x"/>
                                          </p:val>
                                        </p:tav>
                                        <p:tav tm="100000">
                                          <p:val>
                                            <p:strVal val="#ppt_x"/>
                                          </p:val>
                                        </p:tav>
                                      </p:tavLst>
                                    </p:anim>
                                    <p:anim calcmode="lin" valueType="num">
                                      <p:cBhvr>
                                        <p:cTn id="27" dur="1000" fill="hold"/>
                                        <p:tgtEl>
                                          <p:spTgt spid="16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160"/>
                                        </p:tgtEl>
                                        <p:attrNameLst>
                                          <p:attrName>style.visibility</p:attrName>
                                        </p:attrNameLst>
                                      </p:cBhvr>
                                      <p:to>
                                        <p:strVal val="visible"/>
                                      </p:to>
                                    </p:set>
                                    <p:animEffect transition="in" filter="fade">
                                      <p:cBhvr>
                                        <p:cTn id="32" dur="1000"/>
                                        <p:tgtEl>
                                          <p:spTgt spid="160"/>
                                        </p:tgtEl>
                                      </p:cBhvr>
                                    </p:animEffect>
                                    <p:anim calcmode="lin" valueType="num">
                                      <p:cBhvr>
                                        <p:cTn id="33" dur="1000" fill="hold"/>
                                        <p:tgtEl>
                                          <p:spTgt spid="160"/>
                                        </p:tgtEl>
                                        <p:attrNameLst>
                                          <p:attrName>ppt_x</p:attrName>
                                        </p:attrNameLst>
                                      </p:cBhvr>
                                      <p:tavLst>
                                        <p:tav tm="0">
                                          <p:val>
                                            <p:strVal val="#ppt_x"/>
                                          </p:val>
                                        </p:tav>
                                        <p:tav tm="100000">
                                          <p:val>
                                            <p:strVal val="#ppt_x"/>
                                          </p:val>
                                        </p:tav>
                                      </p:tavLst>
                                    </p:anim>
                                    <p:anim calcmode="lin" valueType="num">
                                      <p:cBhvr>
                                        <p:cTn id="34" dur="1000" fill="hold"/>
                                        <p:tgtEl>
                                          <p:spTgt spid="16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nodeType="clickEffect">
                                  <p:stCondLst>
                                    <p:cond delay="0"/>
                                  </p:stCondLst>
                                  <p:childTnLst>
                                    <p:set>
                                      <p:cBhvr>
                                        <p:cTn id="38" dur="1" fill="hold">
                                          <p:stCondLst>
                                            <p:cond delay="0"/>
                                          </p:stCondLst>
                                        </p:cTn>
                                        <p:tgtEl>
                                          <p:spTgt spid="158"/>
                                        </p:tgtEl>
                                        <p:attrNameLst>
                                          <p:attrName>style.visibility</p:attrName>
                                        </p:attrNameLst>
                                      </p:cBhvr>
                                      <p:to>
                                        <p:strVal val="visible"/>
                                      </p:to>
                                    </p:set>
                                    <p:animEffect transition="in" filter="fade">
                                      <p:cBhvr>
                                        <p:cTn id="39" dur="1000"/>
                                        <p:tgtEl>
                                          <p:spTgt spid="158"/>
                                        </p:tgtEl>
                                      </p:cBhvr>
                                    </p:animEffect>
                                    <p:anim calcmode="lin" valueType="num">
                                      <p:cBhvr>
                                        <p:cTn id="40" dur="1000" fill="hold"/>
                                        <p:tgtEl>
                                          <p:spTgt spid="158"/>
                                        </p:tgtEl>
                                        <p:attrNameLst>
                                          <p:attrName>ppt_x</p:attrName>
                                        </p:attrNameLst>
                                      </p:cBhvr>
                                      <p:tavLst>
                                        <p:tav tm="0">
                                          <p:val>
                                            <p:strVal val="#ppt_x"/>
                                          </p:val>
                                        </p:tav>
                                        <p:tav tm="100000">
                                          <p:val>
                                            <p:strVal val="#ppt_x"/>
                                          </p:val>
                                        </p:tav>
                                      </p:tavLst>
                                    </p:anim>
                                    <p:anim calcmode="lin" valueType="num">
                                      <p:cBhvr>
                                        <p:cTn id="41" dur="1000" fill="hold"/>
                                        <p:tgtEl>
                                          <p:spTgt spid="15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nodeType="clickEffect">
                                  <p:stCondLst>
                                    <p:cond delay="0"/>
                                  </p:stCondLst>
                                  <p:childTnLst>
                                    <p:set>
                                      <p:cBhvr>
                                        <p:cTn id="45" dur="1" fill="hold">
                                          <p:stCondLst>
                                            <p:cond delay="0"/>
                                          </p:stCondLst>
                                        </p:cTn>
                                        <p:tgtEl>
                                          <p:spTgt spid="159"/>
                                        </p:tgtEl>
                                        <p:attrNameLst>
                                          <p:attrName>style.visibility</p:attrName>
                                        </p:attrNameLst>
                                      </p:cBhvr>
                                      <p:to>
                                        <p:strVal val="visible"/>
                                      </p:to>
                                    </p:set>
                                    <p:animEffect transition="in" filter="fade">
                                      <p:cBhvr>
                                        <p:cTn id="46" dur="1000"/>
                                        <p:tgtEl>
                                          <p:spTgt spid="159"/>
                                        </p:tgtEl>
                                      </p:cBhvr>
                                    </p:animEffect>
                                    <p:anim calcmode="lin" valueType="num">
                                      <p:cBhvr>
                                        <p:cTn id="47" dur="1000" fill="hold"/>
                                        <p:tgtEl>
                                          <p:spTgt spid="159"/>
                                        </p:tgtEl>
                                        <p:attrNameLst>
                                          <p:attrName>ppt_x</p:attrName>
                                        </p:attrNameLst>
                                      </p:cBhvr>
                                      <p:tavLst>
                                        <p:tav tm="0">
                                          <p:val>
                                            <p:strVal val="#ppt_x"/>
                                          </p:val>
                                        </p:tav>
                                        <p:tav tm="100000">
                                          <p:val>
                                            <p:strVal val="#ppt_x"/>
                                          </p:val>
                                        </p:tav>
                                      </p:tavLst>
                                    </p:anim>
                                    <p:anim calcmode="lin" valueType="num">
                                      <p:cBhvr>
                                        <p:cTn id="48" dur="1000" fill="hold"/>
                                        <p:tgtEl>
                                          <p:spTgt spid="1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1.bp.blogspot.com/_2QJSeWQoKyA/TNFVU4C-lzI/AAAAAAAAIsA/Z-MUtHExBbM/s1600/dirty%20windowc.jpg"/>
          <p:cNvPicPr>
            <a:picLocks noChangeAspect="1" noChangeArrowheads="1"/>
          </p:cNvPicPr>
          <p:nvPr/>
        </p:nvPicPr>
        <p:blipFill>
          <a:blip r:embed="rId2" cstate="print"/>
          <a:srcRect/>
          <a:stretch>
            <a:fillRect/>
          </a:stretch>
        </p:blipFill>
        <p:spPr bwMode="auto">
          <a:xfrm>
            <a:off x="0" y="0"/>
            <a:ext cx="9147179" cy="6858000"/>
          </a:xfrm>
          <a:prstGeom prst="rect">
            <a:avLst/>
          </a:prstGeom>
          <a:noFill/>
        </p:spPr>
      </p:pic>
      <p:grpSp>
        <p:nvGrpSpPr>
          <p:cNvPr id="135" name="Group 28"/>
          <p:cNvGrpSpPr/>
          <p:nvPr/>
        </p:nvGrpSpPr>
        <p:grpSpPr>
          <a:xfrm rot="179812">
            <a:off x="4328935" y="1370473"/>
            <a:ext cx="381000" cy="2371574"/>
            <a:chOff x="1066800" y="3124199"/>
            <a:chExt cx="381000" cy="2438401"/>
          </a:xfrm>
        </p:grpSpPr>
        <p:sp>
          <p:nvSpPr>
            <p:cNvPr id="160" name="Rectangle 159"/>
            <p:cNvSpPr/>
            <p:nvPr/>
          </p:nvSpPr>
          <p:spPr>
            <a:xfrm>
              <a:off x="10668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lowchart: Delay 160"/>
            <p:cNvSpPr/>
            <p:nvPr/>
          </p:nvSpPr>
          <p:spPr>
            <a:xfrm flipH="1">
              <a:off x="1324816" y="3124199"/>
              <a:ext cx="118502"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0" y="0"/>
            <a:ext cx="9144000" cy="707886"/>
          </a:xfrm>
          <a:prstGeom prst="rect">
            <a:avLst/>
          </a:prstGeom>
        </p:spPr>
        <p:txBody>
          <a:bodyPr wrap="square">
            <a:spAutoFit/>
          </a:bodyPr>
          <a:lstStyle/>
          <a:p>
            <a:pPr algn="ctr"/>
            <a:r>
              <a:rPr lang="en-US" sz="4000" dirty="0" smtClean="0">
                <a:latin typeface="AR JULIAN" pitchFamily="2" charset="0"/>
              </a:rPr>
              <a:t>Keeping Things Sacred</a:t>
            </a:r>
            <a:endParaRPr lang="en-US" sz="4000" dirty="0">
              <a:latin typeface="AR JULIAN" pitchFamily="2" charset="0"/>
            </a:endParaRPr>
          </a:p>
        </p:txBody>
      </p:sp>
      <p:grpSp>
        <p:nvGrpSpPr>
          <p:cNvPr id="4" name="Group 51"/>
          <p:cNvGrpSpPr/>
          <p:nvPr/>
        </p:nvGrpSpPr>
        <p:grpSpPr>
          <a:xfrm>
            <a:off x="-152400" y="2590800"/>
            <a:ext cx="9070700" cy="1237519"/>
            <a:chOff x="36354" y="858629"/>
            <a:chExt cx="10190947" cy="1701351"/>
          </a:xfrm>
        </p:grpSpPr>
        <p:grpSp>
          <p:nvGrpSpPr>
            <p:cNvPr id="7" name="Group 48"/>
            <p:cNvGrpSpPr/>
            <p:nvPr/>
          </p:nvGrpSpPr>
          <p:grpSpPr>
            <a:xfrm rot="21364714">
              <a:off x="36354" y="879944"/>
              <a:ext cx="5392180" cy="1534051"/>
              <a:chOff x="36354" y="879944"/>
              <a:chExt cx="5392180" cy="1534051"/>
            </a:xfrm>
          </p:grpSpPr>
          <p:grpSp>
            <p:nvGrpSpPr>
              <p:cNvPr id="8" name="Group 15"/>
              <p:cNvGrpSpPr/>
              <p:nvPr/>
            </p:nvGrpSpPr>
            <p:grpSpPr>
              <a:xfrm rot="21312912">
                <a:off x="36354" y="879944"/>
                <a:ext cx="2863164" cy="991252"/>
                <a:chOff x="489405" y="1245820"/>
                <a:chExt cx="6691361" cy="2022565"/>
              </a:xfrm>
            </p:grpSpPr>
            <p:sp>
              <p:nvSpPr>
                <p:cNvPr id="29" name="Flowchart: Summing Junction 2"/>
                <p:cNvSpPr/>
                <p:nvPr/>
              </p:nvSpPr>
              <p:spPr>
                <a:xfrm rot="1358314">
                  <a:off x="489405" y="1245820"/>
                  <a:ext cx="1828800" cy="533400"/>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Summing Junction 29"/>
                <p:cNvSpPr/>
                <p:nvPr/>
              </p:nvSpPr>
              <p:spPr>
                <a:xfrm rot="1183607">
                  <a:off x="1708604" y="1703019"/>
                  <a:ext cx="1828800" cy="533400"/>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Summing Junction 30"/>
                <p:cNvSpPr/>
                <p:nvPr/>
              </p:nvSpPr>
              <p:spPr>
                <a:xfrm rot="703167">
                  <a:off x="2990650" y="2055563"/>
                  <a:ext cx="1828800" cy="533400"/>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Summing Junction 31"/>
                <p:cNvSpPr/>
                <p:nvPr/>
              </p:nvSpPr>
              <p:spPr>
                <a:xfrm rot="1152064">
                  <a:off x="4144746" y="2369361"/>
                  <a:ext cx="1828799"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Summing Junction 32"/>
                <p:cNvSpPr/>
                <p:nvPr/>
              </p:nvSpPr>
              <p:spPr>
                <a:xfrm rot="1049830">
                  <a:off x="5351967" y="2734986"/>
                  <a:ext cx="1828799"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42"/>
              <p:cNvGrpSpPr/>
              <p:nvPr/>
            </p:nvGrpSpPr>
            <p:grpSpPr>
              <a:xfrm rot="21312912">
                <a:off x="2572394" y="1553773"/>
                <a:ext cx="2856140" cy="860222"/>
                <a:chOff x="539805" y="1377992"/>
                <a:chExt cx="6674948" cy="1755208"/>
              </a:xfrm>
            </p:grpSpPr>
            <p:sp>
              <p:nvSpPr>
                <p:cNvPr id="24" name="Flowchart: Summing Junction 23"/>
                <p:cNvSpPr/>
                <p:nvPr/>
              </p:nvSpPr>
              <p:spPr>
                <a:xfrm rot="1358314">
                  <a:off x="539805" y="1377992"/>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Summing Junction 24"/>
                <p:cNvSpPr/>
                <p:nvPr/>
              </p:nvSpPr>
              <p:spPr>
                <a:xfrm rot="1183607">
                  <a:off x="1743370" y="1778984"/>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Summing Junction 25"/>
                <p:cNvSpPr/>
                <p:nvPr/>
              </p:nvSpPr>
              <p:spPr>
                <a:xfrm rot="703167">
                  <a:off x="2961036" y="2145177"/>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Summing Junction 26"/>
                <p:cNvSpPr/>
                <p:nvPr/>
              </p:nvSpPr>
              <p:spPr>
                <a:xfrm rot="706875">
                  <a:off x="4184757" y="2390641"/>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Summing Junction 27"/>
                <p:cNvSpPr/>
                <p:nvPr/>
              </p:nvSpPr>
              <p:spPr>
                <a:xfrm rot="569080">
                  <a:off x="5385954" y="2599801"/>
                  <a:ext cx="1828799"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 name="Group 49"/>
            <p:cNvGrpSpPr/>
            <p:nvPr/>
          </p:nvGrpSpPr>
          <p:grpSpPr>
            <a:xfrm rot="387251" flipH="1">
              <a:off x="5025886" y="858629"/>
              <a:ext cx="5201415" cy="1701351"/>
              <a:chOff x="150023" y="771899"/>
              <a:chExt cx="5201415" cy="1701351"/>
            </a:xfrm>
          </p:grpSpPr>
          <p:grpSp>
            <p:nvGrpSpPr>
              <p:cNvPr id="11" name="Group 15"/>
              <p:cNvGrpSpPr/>
              <p:nvPr/>
            </p:nvGrpSpPr>
            <p:grpSpPr>
              <a:xfrm rot="21312912">
                <a:off x="150023" y="771899"/>
                <a:ext cx="2744981" cy="1094547"/>
                <a:chOff x="765606" y="1035054"/>
                <a:chExt cx="6415160" cy="2233331"/>
              </a:xfrm>
            </p:grpSpPr>
            <p:sp>
              <p:nvSpPr>
                <p:cNvPr id="17" name="Flowchart: Summing Junction 2"/>
                <p:cNvSpPr/>
                <p:nvPr/>
              </p:nvSpPr>
              <p:spPr>
                <a:xfrm rot="1358314">
                  <a:off x="765606" y="1035054"/>
                  <a:ext cx="1828800"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Summing Junction 17"/>
                <p:cNvSpPr/>
                <p:nvPr/>
              </p:nvSpPr>
              <p:spPr>
                <a:xfrm rot="1183607">
                  <a:off x="1938459" y="1537756"/>
                  <a:ext cx="1828801"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Summing Junction 18"/>
                <p:cNvSpPr/>
                <p:nvPr/>
              </p:nvSpPr>
              <p:spPr>
                <a:xfrm rot="1379575">
                  <a:off x="3027531" y="1987368"/>
                  <a:ext cx="1828801"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Summing Junction 19"/>
                <p:cNvSpPr/>
                <p:nvPr/>
              </p:nvSpPr>
              <p:spPr>
                <a:xfrm rot="1152064">
                  <a:off x="4144746" y="2369361"/>
                  <a:ext cx="1828799"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Summing Junction 20"/>
                <p:cNvSpPr/>
                <p:nvPr/>
              </p:nvSpPr>
              <p:spPr>
                <a:xfrm rot="1049830">
                  <a:off x="5351967" y="2734986"/>
                  <a:ext cx="1828799"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42"/>
              <p:cNvGrpSpPr/>
              <p:nvPr/>
            </p:nvGrpSpPr>
            <p:grpSpPr>
              <a:xfrm rot="21312912">
                <a:off x="2574870" y="1556994"/>
                <a:ext cx="2776568" cy="916256"/>
                <a:chOff x="539805" y="1377992"/>
                <a:chExt cx="6488985" cy="1869541"/>
              </a:xfrm>
            </p:grpSpPr>
            <p:sp>
              <p:nvSpPr>
                <p:cNvPr id="12" name="Flowchart: Summing Junction 11"/>
                <p:cNvSpPr/>
                <p:nvPr/>
              </p:nvSpPr>
              <p:spPr>
                <a:xfrm rot="1358314">
                  <a:off x="539805" y="1377992"/>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Summing Junction 12"/>
                <p:cNvSpPr/>
                <p:nvPr/>
              </p:nvSpPr>
              <p:spPr>
                <a:xfrm rot="1183607">
                  <a:off x="1743370" y="1778984"/>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Summing Junction 13"/>
                <p:cNvSpPr/>
                <p:nvPr/>
              </p:nvSpPr>
              <p:spPr>
                <a:xfrm rot="703167">
                  <a:off x="2961036" y="2145177"/>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Summing Junction 14"/>
                <p:cNvSpPr/>
                <p:nvPr/>
              </p:nvSpPr>
              <p:spPr>
                <a:xfrm rot="706875">
                  <a:off x="4184757" y="2390641"/>
                  <a:ext cx="1828799" cy="533401"/>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Summing Junction 15"/>
                <p:cNvSpPr/>
                <p:nvPr/>
              </p:nvSpPr>
              <p:spPr>
                <a:xfrm rot="674339">
                  <a:off x="5199992" y="2714134"/>
                  <a:ext cx="1828798" cy="533399"/>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3575" name="Group 157"/>
          <p:cNvGrpSpPr/>
          <p:nvPr/>
        </p:nvGrpSpPr>
        <p:grpSpPr>
          <a:xfrm>
            <a:off x="228600" y="1371600"/>
            <a:ext cx="2743200" cy="4840941"/>
            <a:chOff x="5257800" y="4343400"/>
            <a:chExt cx="1295400" cy="2286000"/>
          </a:xfrm>
        </p:grpSpPr>
        <p:grpSp>
          <p:nvGrpSpPr>
            <p:cNvPr id="23576" name="Group 33"/>
            <p:cNvGrpSpPr/>
            <p:nvPr/>
          </p:nvGrpSpPr>
          <p:grpSpPr>
            <a:xfrm>
              <a:off x="5257800" y="4343400"/>
              <a:ext cx="1295400" cy="2286000"/>
              <a:chOff x="-228600" y="3124200"/>
              <a:chExt cx="2209800" cy="5638800"/>
            </a:xfrm>
          </p:grpSpPr>
          <p:grpSp>
            <p:nvGrpSpPr>
              <p:cNvPr id="23577" name="Group 28"/>
              <p:cNvGrpSpPr/>
              <p:nvPr/>
            </p:nvGrpSpPr>
            <p:grpSpPr>
              <a:xfrm rot="179812">
                <a:off x="823735" y="3199273"/>
                <a:ext cx="381000" cy="2371574"/>
                <a:chOff x="1066800" y="3124199"/>
                <a:chExt cx="381000" cy="2438401"/>
              </a:xfrm>
            </p:grpSpPr>
            <p:sp>
              <p:nvSpPr>
                <p:cNvPr id="130" name="Rectangle 129"/>
                <p:cNvSpPr/>
                <p:nvPr/>
              </p:nvSpPr>
              <p:spPr>
                <a:xfrm>
                  <a:off x="10668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lowchart: Delay 130"/>
                <p:cNvSpPr/>
                <p:nvPr/>
              </p:nvSpPr>
              <p:spPr>
                <a:xfrm flipH="1">
                  <a:off x="1324816" y="3124199"/>
                  <a:ext cx="118502"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Wave 118"/>
              <p:cNvSpPr/>
              <p:nvPr/>
            </p:nvSpPr>
            <p:spPr>
              <a:xfrm rot="5400000">
                <a:off x="-876300" y="5905500"/>
                <a:ext cx="3505200" cy="2209800"/>
              </a:xfrm>
              <a:prstGeom prst="wave">
                <a:avLst>
                  <a:gd name="adj1" fmla="val 6927"/>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578" name="Group 29"/>
              <p:cNvGrpSpPr/>
              <p:nvPr/>
            </p:nvGrpSpPr>
            <p:grpSpPr>
              <a:xfrm>
                <a:off x="533400" y="3124200"/>
                <a:ext cx="506505" cy="2438400"/>
                <a:chOff x="533400" y="3124200"/>
                <a:chExt cx="506505" cy="2438400"/>
              </a:xfrm>
            </p:grpSpPr>
            <p:sp>
              <p:nvSpPr>
                <p:cNvPr id="128" name="Rectangle 127"/>
                <p:cNvSpPr/>
                <p:nvPr/>
              </p:nvSpPr>
              <p:spPr>
                <a:xfrm>
                  <a:off x="5334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lowchart: Delay 128"/>
                <p:cNvSpPr/>
                <p:nvPr/>
              </p:nvSpPr>
              <p:spPr>
                <a:xfrm>
                  <a:off x="923364" y="3124200"/>
                  <a:ext cx="116541"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 name="Oval 120"/>
              <p:cNvSpPr/>
              <p:nvPr/>
            </p:nvSpPr>
            <p:spPr>
              <a:xfrm>
                <a:off x="995082" y="4598894"/>
                <a:ext cx="152400" cy="313765"/>
              </a:xfrm>
              <a:prstGeom prst="ellipse">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579" name="Group 38"/>
              <p:cNvGrpSpPr/>
              <p:nvPr/>
            </p:nvGrpSpPr>
            <p:grpSpPr>
              <a:xfrm>
                <a:off x="533400" y="4038600"/>
                <a:ext cx="533400" cy="457200"/>
                <a:chOff x="1676400" y="4267200"/>
                <a:chExt cx="1447800" cy="1143000"/>
              </a:xfrm>
            </p:grpSpPr>
            <p:grpSp>
              <p:nvGrpSpPr>
                <p:cNvPr id="23580" name="Group 36"/>
                <p:cNvGrpSpPr/>
                <p:nvPr/>
              </p:nvGrpSpPr>
              <p:grpSpPr>
                <a:xfrm>
                  <a:off x="1676400" y="4267200"/>
                  <a:ext cx="1447800" cy="1143000"/>
                  <a:chOff x="1770529" y="2122655"/>
                  <a:chExt cx="1963271" cy="1524000"/>
                </a:xfrm>
              </p:grpSpPr>
              <p:sp>
                <p:nvSpPr>
                  <p:cNvPr id="125" name="Rounded Rectangle 124"/>
                  <p:cNvSpPr/>
                  <p:nvPr/>
                </p:nvSpPr>
                <p:spPr>
                  <a:xfrm>
                    <a:off x="1770529" y="3393141"/>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rot="17486313">
                    <a:off x="2670906" y="2770355"/>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rot="1991596">
                    <a:off x="3505200" y="2133600"/>
                    <a:ext cx="228600" cy="381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4" name="Oval 123"/>
                <p:cNvSpPr/>
                <p:nvPr/>
              </p:nvSpPr>
              <p:spPr>
                <a:xfrm>
                  <a:off x="2971800" y="4343400"/>
                  <a:ext cx="152400" cy="152400"/>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5" name="TextBox 154"/>
            <p:cNvSpPr txBox="1"/>
            <p:nvPr/>
          </p:nvSpPr>
          <p:spPr>
            <a:xfrm>
              <a:off x="5401734" y="5350933"/>
              <a:ext cx="1043517" cy="1090042"/>
            </a:xfrm>
            <a:prstGeom prst="rect">
              <a:avLst/>
            </a:prstGeom>
            <a:noFill/>
          </p:spPr>
          <p:txBody>
            <a:bodyPr wrap="square" rtlCol="0">
              <a:spAutoFit/>
            </a:bodyPr>
            <a:lstStyle/>
            <a:p>
              <a:r>
                <a:rPr lang="en-US" dirty="0" smtClean="0"/>
                <a:t>“Give not that which is holy unto the dogs, neither cast ye your pearls before swine, lest they trample them under their feet, and turn again and rend you.”</a:t>
              </a:r>
              <a:endParaRPr lang="en-US" dirty="0"/>
            </a:p>
          </p:txBody>
        </p:sp>
      </p:grpSp>
      <p:grpSp>
        <p:nvGrpSpPr>
          <p:cNvPr id="23581" name="Group 158"/>
          <p:cNvGrpSpPr/>
          <p:nvPr/>
        </p:nvGrpSpPr>
        <p:grpSpPr>
          <a:xfrm>
            <a:off x="6172200" y="1600200"/>
            <a:ext cx="2362200" cy="4184636"/>
            <a:chOff x="7010399" y="4267200"/>
            <a:chExt cx="1752600" cy="2259228"/>
          </a:xfrm>
        </p:grpSpPr>
        <p:grpSp>
          <p:nvGrpSpPr>
            <p:cNvPr id="23582" name="Group 33"/>
            <p:cNvGrpSpPr/>
            <p:nvPr/>
          </p:nvGrpSpPr>
          <p:grpSpPr>
            <a:xfrm>
              <a:off x="7010399" y="4267200"/>
              <a:ext cx="1752600" cy="2259228"/>
              <a:chOff x="-878542" y="3124200"/>
              <a:chExt cx="2989729" cy="5572761"/>
            </a:xfrm>
          </p:grpSpPr>
          <p:grpSp>
            <p:nvGrpSpPr>
              <p:cNvPr id="23583" name="Group 28"/>
              <p:cNvGrpSpPr/>
              <p:nvPr/>
            </p:nvGrpSpPr>
            <p:grpSpPr>
              <a:xfrm rot="179812">
                <a:off x="823735" y="3199273"/>
                <a:ext cx="381000" cy="2371574"/>
                <a:chOff x="1066800" y="3124199"/>
                <a:chExt cx="381000" cy="2438401"/>
              </a:xfrm>
            </p:grpSpPr>
            <p:sp>
              <p:nvSpPr>
                <p:cNvPr id="145" name="Rectangle 144"/>
                <p:cNvSpPr/>
                <p:nvPr/>
              </p:nvSpPr>
              <p:spPr>
                <a:xfrm>
                  <a:off x="10668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lowchart: Delay 145"/>
                <p:cNvSpPr/>
                <p:nvPr/>
              </p:nvSpPr>
              <p:spPr>
                <a:xfrm flipH="1">
                  <a:off x="1324816" y="3124199"/>
                  <a:ext cx="118502"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Wave 133"/>
              <p:cNvSpPr/>
              <p:nvPr/>
            </p:nvSpPr>
            <p:spPr>
              <a:xfrm rot="5400000">
                <a:off x="-1136277" y="5449496"/>
                <a:ext cx="3505200" cy="2989729"/>
              </a:xfrm>
              <a:prstGeom prst="wave">
                <a:avLst>
                  <a:gd name="adj1" fmla="val 6927"/>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29"/>
              <p:cNvGrpSpPr/>
              <p:nvPr/>
            </p:nvGrpSpPr>
            <p:grpSpPr>
              <a:xfrm>
                <a:off x="533400" y="3124200"/>
                <a:ext cx="506505" cy="2438400"/>
                <a:chOff x="533400" y="3124200"/>
                <a:chExt cx="506505" cy="2438400"/>
              </a:xfrm>
            </p:grpSpPr>
            <p:sp>
              <p:nvSpPr>
                <p:cNvPr id="143" name="Rectangle 142"/>
                <p:cNvSpPr/>
                <p:nvPr/>
              </p:nvSpPr>
              <p:spPr>
                <a:xfrm>
                  <a:off x="5334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lowchart: Delay 143"/>
                <p:cNvSpPr/>
                <p:nvPr/>
              </p:nvSpPr>
              <p:spPr>
                <a:xfrm>
                  <a:off x="923364" y="3124200"/>
                  <a:ext cx="116541"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6" name="Oval 135"/>
              <p:cNvSpPr/>
              <p:nvPr/>
            </p:nvSpPr>
            <p:spPr>
              <a:xfrm>
                <a:off x="995082" y="4598894"/>
                <a:ext cx="152400" cy="313765"/>
              </a:xfrm>
              <a:prstGeom prst="ellipse">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8"/>
              <p:cNvGrpSpPr/>
              <p:nvPr/>
            </p:nvGrpSpPr>
            <p:grpSpPr>
              <a:xfrm>
                <a:off x="533400" y="4038600"/>
                <a:ext cx="533400" cy="457200"/>
                <a:chOff x="1676400" y="4267200"/>
                <a:chExt cx="1447800" cy="1143000"/>
              </a:xfrm>
            </p:grpSpPr>
            <p:grpSp>
              <p:nvGrpSpPr>
                <p:cNvPr id="36" name="Group 36"/>
                <p:cNvGrpSpPr/>
                <p:nvPr/>
              </p:nvGrpSpPr>
              <p:grpSpPr>
                <a:xfrm>
                  <a:off x="1676400" y="4267200"/>
                  <a:ext cx="1447800" cy="1143000"/>
                  <a:chOff x="1770529" y="2122655"/>
                  <a:chExt cx="1963271" cy="1524000"/>
                </a:xfrm>
              </p:grpSpPr>
              <p:sp>
                <p:nvSpPr>
                  <p:cNvPr id="140" name="Rounded Rectangle 139"/>
                  <p:cNvSpPr/>
                  <p:nvPr/>
                </p:nvSpPr>
                <p:spPr>
                  <a:xfrm>
                    <a:off x="1770529" y="3393141"/>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rot="17486313">
                    <a:off x="2670906" y="2770355"/>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rot="1991596">
                    <a:off x="3505200" y="2133600"/>
                    <a:ext cx="228600" cy="381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9" name="Oval 138"/>
                <p:cNvSpPr/>
                <p:nvPr/>
              </p:nvSpPr>
              <p:spPr>
                <a:xfrm>
                  <a:off x="2971800" y="4343400"/>
                  <a:ext cx="152400" cy="152400"/>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7" name="TextBox 156"/>
            <p:cNvSpPr txBox="1"/>
            <p:nvPr/>
          </p:nvSpPr>
          <p:spPr>
            <a:xfrm>
              <a:off x="7236541" y="5295684"/>
              <a:ext cx="1300316" cy="1096685"/>
            </a:xfrm>
            <a:prstGeom prst="rect">
              <a:avLst/>
            </a:prstGeom>
            <a:noFill/>
          </p:spPr>
          <p:txBody>
            <a:bodyPr wrap="square" rtlCol="0">
              <a:spAutoFit/>
            </a:bodyPr>
            <a:lstStyle/>
            <a:p>
              <a:pPr algn="ctr"/>
              <a:r>
                <a:rPr lang="en-US" dirty="0" smtClean="0"/>
                <a:t>To </a:t>
              </a:r>
              <a:r>
                <a:rPr lang="en-US" dirty="0"/>
                <a:t>share something that is sacred with those who will not appreciate it or honor its </a:t>
              </a:r>
              <a:r>
                <a:rPr lang="en-US" dirty="0" smtClean="0"/>
                <a:t>sacredness</a:t>
              </a:r>
              <a:endParaRPr lang="en-US" dirty="0"/>
            </a:p>
          </p:txBody>
        </p:sp>
      </p:grpSp>
      <p:pic>
        <p:nvPicPr>
          <p:cNvPr id="24578" name="Picture 2" descr="http://blog.evangelinehopkins.com/storage/dogs%20and%20pigs.jpg?__SQUARESPACE_CACHEVERSION=1337474963283"/>
          <p:cNvPicPr>
            <a:picLocks noChangeAspect="1" noChangeArrowheads="1"/>
          </p:cNvPicPr>
          <p:nvPr/>
        </p:nvPicPr>
        <p:blipFill>
          <a:blip r:embed="rId3" cstate="print"/>
          <a:srcRect/>
          <a:stretch>
            <a:fillRect/>
          </a:stretch>
        </p:blipFill>
        <p:spPr bwMode="auto">
          <a:xfrm>
            <a:off x="3048000" y="3581400"/>
            <a:ext cx="2971800" cy="19126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137" name="Group 29"/>
          <p:cNvGrpSpPr/>
          <p:nvPr/>
        </p:nvGrpSpPr>
        <p:grpSpPr>
          <a:xfrm>
            <a:off x="4038600" y="1295400"/>
            <a:ext cx="506505" cy="2438400"/>
            <a:chOff x="533400" y="3124200"/>
            <a:chExt cx="506505" cy="2438400"/>
          </a:xfrm>
        </p:grpSpPr>
        <p:sp>
          <p:nvSpPr>
            <p:cNvPr id="158" name="Rectangle 157"/>
            <p:cNvSpPr/>
            <p:nvPr/>
          </p:nvSpPr>
          <p:spPr>
            <a:xfrm>
              <a:off x="5334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lowchart: Delay 158"/>
            <p:cNvSpPr/>
            <p:nvPr/>
          </p:nvSpPr>
          <p:spPr>
            <a:xfrm>
              <a:off x="923364" y="3124200"/>
              <a:ext cx="116541"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65"/>
          <p:cNvGrpSpPr/>
          <p:nvPr/>
        </p:nvGrpSpPr>
        <p:grpSpPr>
          <a:xfrm>
            <a:off x="4038600" y="2209800"/>
            <a:ext cx="614082" cy="874059"/>
            <a:chOff x="4038600" y="2209800"/>
            <a:chExt cx="614082" cy="874059"/>
          </a:xfrm>
        </p:grpSpPr>
        <p:sp>
          <p:nvSpPr>
            <p:cNvPr id="138" name="Oval 137"/>
            <p:cNvSpPr/>
            <p:nvPr/>
          </p:nvSpPr>
          <p:spPr>
            <a:xfrm>
              <a:off x="4500282" y="2770094"/>
              <a:ext cx="152400" cy="313765"/>
            </a:xfrm>
            <a:prstGeom prst="ellipse">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7" name="Group 38"/>
            <p:cNvGrpSpPr/>
            <p:nvPr/>
          </p:nvGrpSpPr>
          <p:grpSpPr>
            <a:xfrm>
              <a:off x="4038600" y="2209800"/>
              <a:ext cx="533400" cy="457200"/>
              <a:chOff x="1676400" y="4267200"/>
              <a:chExt cx="1447800" cy="1143000"/>
            </a:xfrm>
          </p:grpSpPr>
          <p:grpSp>
            <p:nvGrpSpPr>
              <p:cNvPr id="148" name="Group 36"/>
              <p:cNvGrpSpPr/>
              <p:nvPr/>
            </p:nvGrpSpPr>
            <p:grpSpPr>
              <a:xfrm>
                <a:off x="1676400" y="4267200"/>
                <a:ext cx="1447800" cy="1143000"/>
                <a:chOff x="1770529" y="2122655"/>
                <a:chExt cx="1963271" cy="1524000"/>
              </a:xfrm>
            </p:grpSpPr>
            <p:sp>
              <p:nvSpPr>
                <p:cNvPr id="152" name="Rounded Rectangle 151"/>
                <p:cNvSpPr/>
                <p:nvPr/>
              </p:nvSpPr>
              <p:spPr>
                <a:xfrm>
                  <a:off x="1770529" y="3393141"/>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rot="17486313">
                  <a:off x="2670906" y="2770355"/>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rot="1991596">
                  <a:off x="3505200" y="2133600"/>
                  <a:ext cx="228600" cy="381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0" name="Oval 149"/>
              <p:cNvSpPr/>
              <p:nvPr/>
            </p:nvSpPr>
            <p:spPr>
              <a:xfrm>
                <a:off x="2971800" y="4343400"/>
                <a:ext cx="152400" cy="152400"/>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Rectangle 161"/>
          <p:cNvSpPr/>
          <p:nvPr/>
        </p:nvSpPr>
        <p:spPr>
          <a:xfrm>
            <a:off x="0" y="6488668"/>
            <a:ext cx="4572000" cy="369332"/>
          </a:xfrm>
          <a:prstGeom prst="rect">
            <a:avLst/>
          </a:prstGeom>
        </p:spPr>
        <p:txBody>
          <a:bodyPr>
            <a:spAutoFit/>
          </a:bodyPr>
          <a:lstStyle/>
          <a:p>
            <a:pPr fontAlgn="base"/>
            <a:r>
              <a:rPr lang="en-US" dirty="0" smtClean="0">
                <a:solidFill>
                  <a:schemeClr val="bg1"/>
                </a:solidFill>
              </a:rPr>
              <a:t>3 Nephi 14:6</a:t>
            </a:r>
            <a:endParaRPr lang="en-US" dirty="0">
              <a:solidFill>
                <a:schemeClr val="bg1"/>
              </a:solidFill>
            </a:endParaRPr>
          </a:p>
        </p:txBody>
      </p:sp>
      <p:sp>
        <p:nvSpPr>
          <p:cNvPr id="163" name="Rectangle 162"/>
          <p:cNvSpPr/>
          <p:nvPr/>
        </p:nvSpPr>
        <p:spPr>
          <a:xfrm>
            <a:off x="4800600" y="1143000"/>
            <a:ext cx="2438400" cy="1508105"/>
          </a:xfrm>
          <a:prstGeom prst="rect">
            <a:avLst/>
          </a:prstGeom>
        </p:spPr>
        <p:txBody>
          <a:bodyPr wrap="square">
            <a:spAutoFit/>
          </a:bodyPr>
          <a:lstStyle/>
          <a:p>
            <a:pPr fontAlgn="base"/>
            <a:r>
              <a:rPr lang="en-US" sz="1600" dirty="0" smtClean="0"/>
              <a:t>“…</a:t>
            </a:r>
            <a:r>
              <a:rPr lang="en-US" sz="1600" dirty="0"/>
              <a:t> A righteous judgment will be guided by the Spirit of the Lord, not by anger, revenge, jealousy, or self-interest</a:t>
            </a:r>
            <a:r>
              <a:rPr lang="en-US" sz="1600" dirty="0" smtClean="0"/>
              <a:t>” </a:t>
            </a:r>
          </a:p>
          <a:p>
            <a:pPr fontAlgn="base"/>
            <a:r>
              <a:rPr lang="en-US" sz="1200" dirty="0" smtClean="0"/>
              <a:t>Elder </a:t>
            </a:r>
            <a:r>
              <a:rPr lang="en-US" sz="1200" dirty="0" err="1" smtClean="0"/>
              <a:t>Dallin</a:t>
            </a:r>
            <a:r>
              <a:rPr lang="en-US" sz="1200" dirty="0" smtClean="0"/>
              <a:t> H. Oaks </a:t>
            </a:r>
            <a:endParaRPr lang="en-US" sz="1200" dirty="0"/>
          </a:p>
        </p:txBody>
      </p:sp>
      <p:sp>
        <p:nvSpPr>
          <p:cNvPr id="164" name="Rectangle 163"/>
          <p:cNvSpPr/>
          <p:nvPr/>
        </p:nvSpPr>
        <p:spPr>
          <a:xfrm>
            <a:off x="2133600" y="685800"/>
            <a:ext cx="1981200" cy="2308324"/>
          </a:xfrm>
          <a:prstGeom prst="rect">
            <a:avLst/>
          </a:prstGeom>
        </p:spPr>
        <p:txBody>
          <a:bodyPr wrap="square">
            <a:spAutoFit/>
          </a:bodyPr>
          <a:lstStyle/>
          <a:p>
            <a:pPr fontAlgn="base"/>
            <a:r>
              <a:rPr lang="en-US" sz="1600" dirty="0" smtClean="0"/>
              <a:t>“</a:t>
            </a:r>
            <a:r>
              <a:rPr lang="en-US" sz="1600" dirty="0"/>
              <a:t>We all make judgments in choosing our friends, in choosing how we will spend our time and our money, and, of course, in choosing an eternal companion. </a:t>
            </a:r>
            <a:r>
              <a:rPr lang="en-US" sz="1600" dirty="0" smtClean="0"/>
              <a:t>…</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23575"/>
                                        </p:tgtEl>
                                        <p:attrNameLst>
                                          <p:attrName>style.visibility</p:attrName>
                                        </p:attrNameLst>
                                      </p:cBhvr>
                                      <p:to>
                                        <p:strVal val="visible"/>
                                      </p:to>
                                    </p:set>
                                    <p:animEffect transition="in" filter="fade">
                                      <p:cBhvr>
                                        <p:cTn id="15" dur="1000"/>
                                        <p:tgtEl>
                                          <p:spTgt spid="23575"/>
                                        </p:tgtEl>
                                      </p:cBhvr>
                                    </p:animEffect>
                                    <p:anim calcmode="lin" valueType="num">
                                      <p:cBhvr>
                                        <p:cTn id="16" dur="1000" fill="hold"/>
                                        <p:tgtEl>
                                          <p:spTgt spid="23575"/>
                                        </p:tgtEl>
                                        <p:attrNameLst>
                                          <p:attrName>ppt_x</p:attrName>
                                        </p:attrNameLst>
                                      </p:cBhvr>
                                      <p:tavLst>
                                        <p:tav tm="0">
                                          <p:val>
                                            <p:strVal val="#ppt_x"/>
                                          </p:val>
                                        </p:tav>
                                        <p:tav tm="100000">
                                          <p:val>
                                            <p:strVal val="#ppt_x"/>
                                          </p:val>
                                        </p:tav>
                                      </p:tavLst>
                                    </p:anim>
                                    <p:anim calcmode="lin" valueType="num">
                                      <p:cBhvr>
                                        <p:cTn id="17" dur="1000" fill="hold"/>
                                        <p:tgtEl>
                                          <p:spTgt spid="2357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37"/>
                                        </p:tgtEl>
                                        <p:attrNameLst>
                                          <p:attrName>style.visibility</p:attrName>
                                        </p:attrNameLst>
                                      </p:cBhvr>
                                      <p:to>
                                        <p:strVal val="visible"/>
                                      </p:to>
                                    </p:set>
                                    <p:animEffect transition="in" filter="fade">
                                      <p:cBhvr>
                                        <p:cTn id="22" dur="1000"/>
                                        <p:tgtEl>
                                          <p:spTgt spid="137"/>
                                        </p:tgtEl>
                                      </p:cBhvr>
                                    </p:animEffect>
                                    <p:anim calcmode="lin" valueType="num">
                                      <p:cBhvr>
                                        <p:cTn id="23" dur="1000" fill="hold"/>
                                        <p:tgtEl>
                                          <p:spTgt spid="137"/>
                                        </p:tgtEl>
                                        <p:attrNameLst>
                                          <p:attrName>ppt_x</p:attrName>
                                        </p:attrNameLst>
                                      </p:cBhvr>
                                      <p:tavLst>
                                        <p:tav tm="0">
                                          <p:val>
                                            <p:strVal val="#ppt_x"/>
                                          </p:val>
                                        </p:tav>
                                        <p:tav tm="100000">
                                          <p:val>
                                            <p:strVal val="#ppt_x"/>
                                          </p:val>
                                        </p:tav>
                                      </p:tavLst>
                                    </p:anim>
                                    <p:anim calcmode="lin" valueType="num">
                                      <p:cBhvr>
                                        <p:cTn id="24" dur="1000" fill="hold"/>
                                        <p:tgtEl>
                                          <p:spTgt spid="137"/>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24578"/>
                                        </p:tgtEl>
                                        <p:attrNameLst>
                                          <p:attrName>style.visibility</p:attrName>
                                        </p:attrNameLst>
                                      </p:cBhvr>
                                      <p:to>
                                        <p:strVal val="visible"/>
                                      </p:to>
                                    </p:set>
                                    <p:animEffect transition="in" filter="fade">
                                      <p:cBhvr>
                                        <p:cTn id="27" dur="1000"/>
                                        <p:tgtEl>
                                          <p:spTgt spid="24578"/>
                                        </p:tgtEl>
                                      </p:cBhvr>
                                    </p:animEffect>
                                    <p:anim calcmode="lin" valueType="num">
                                      <p:cBhvr>
                                        <p:cTn id="28" dur="1000" fill="hold"/>
                                        <p:tgtEl>
                                          <p:spTgt spid="24578"/>
                                        </p:tgtEl>
                                        <p:attrNameLst>
                                          <p:attrName>ppt_x</p:attrName>
                                        </p:attrNameLst>
                                      </p:cBhvr>
                                      <p:tavLst>
                                        <p:tav tm="0">
                                          <p:val>
                                            <p:strVal val="#ppt_x"/>
                                          </p:val>
                                        </p:tav>
                                        <p:tav tm="100000">
                                          <p:val>
                                            <p:strVal val="#ppt_x"/>
                                          </p:val>
                                        </p:tav>
                                      </p:tavLst>
                                    </p:anim>
                                    <p:anim calcmode="lin" valueType="num">
                                      <p:cBhvr>
                                        <p:cTn id="29" dur="1000" fill="hold"/>
                                        <p:tgtEl>
                                          <p:spTgt spid="24578"/>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6"/>
                                        </p:tgtEl>
                                        <p:attrNameLst>
                                          <p:attrName>style.visibility</p:attrName>
                                        </p:attrNameLst>
                                      </p:cBhvr>
                                      <p:to>
                                        <p:strVal val="visible"/>
                                      </p:to>
                                    </p:set>
                                    <p:animEffect transition="in" filter="fade">
                                      <p:cBhvr>
                                        <p:cTn id="32" dur="1000"/>
                                        <p:tgtEl>
                                          <p:spTgt spid="166"/>
                                        </p:tgtEl>
                                      </p:cBhvr>
                                    </p:animEffect>
                                    <p:anim calcmode="lin" valueType="num">
                                      <p:cBhvr>
                                        <p:cTn id="33" dur="1000" fill="hold"/>
                                        <p:tgtEl>
                                          <p:spTgt spid="166"/>
                                        </p:tgtEl>
                                        <p:attrNameLst>
                                          <p:attrName>ppt_x</p:attrName>
                                        </p:attrNameLst>
                                      </p:cBhvr>
                                      <p:tavLst>
                                        <p:tav tm="0">
                                          <p:val>
                                            <p:strVal val="#ppt_x"/>
                                          </p:val>
                                        </p:tav>
                                        <p:tav tm="100000">
                                          <p:val>
                                            <p:strVal val="#ppt_x"/>
                                          </p:val>
                                        </p:tav>
                                      </p:tavLst>
                                    </p:anim>
                                    <p:anim calcmode="lin" valueType="num">
                                      <p:cBhvr>
                                        <p:cTn id="34" dur="1000" fill="hold"/>
                                        <p:tgtEl>
                                          <p:spTgt spid="166"/>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135"/>
                                        </p:tgtEl>
                                        <p:attrNameLst>
                                          <p:attrName>style.visibility</p:attrName>
                                        </p:attrNameLst>
                                      </p:cBhvr>
                                      <p:to>
                                        <p:strVal val="visible"/>
                                      </p:to>
                                    </p:set>
                                    <p:animEffect transition="in" filter="fade">
                                      <p:cBhvr>
                                        <p:cTn id="37" dur="1000"/>
                                        <p:tgtEl>
                                          <p:spTgt spid="135"/>
                                        </p:tgtEl>
                                      </p:cBhvr>
                                    </p:animEffect>
                                    <p:anim calcmode="lin" valueType="num">
                                      <p:cBhvr>
                                        <p:cTn id="38" dur="1000" fill="hold"/>
                                        <p:tgtEl>
                                          <p:spTgt spid="135"/>
                                        </p:tgtEl>
                                        <p:attrNameLst>
                                          <p:attrName>ppt_x</p:attrName>
                                        </p:attrNameLst>
                                      </p:cBhvr>
                                      <p:tavLst>
                                        <p:tav tm="0">
                                          <p:val>
                                            <p:strVal val="#ppt_x"/>
                                          </p:val>
                                        </p:tav>
                                        <p:tav tm="100000">
                                          <p:val>
                                            <p:strVal val="#ppt_x"/>
                                          </p:val>
                                        </p:tav>
                                      </p:tavLst>
                                    </p:anim>
                                    <p:anim calcmode="lin" valueType="num">
                                      <p:cBhvr>
                                        <p:cTn id="39"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nodeType="clickEffect">
                                  <p:stCondLst>
                                    <p:cond delay="0"/>
                                  </p:stCondLst>
                                  <p:childTnLst>
                                    <p:set>
                                      <p:cBhvr>
                                        <p:cTn id="43" dur="1" fill="hold">
                                          <p:stCondLst>
                                            <p:cond delay="0"/>
                                          </p:stCondLst>
                                        </p:cTn>
                                        <p:tgtEl>
                                          <p:spTgt spid="23581"/>
                                        </p:tgtEl>
                                        <p:attrNameLst>
                                          <p:attrName>style.visibility</p:attrName>
                                        </p:attrNameLst>
                                      </p:cBhvr>
                                      <p:to>
                                        <p:strVal val="visible"/>
                                      </p:to>
                                    </p:set>
                                    <p:animEffect transition="in" filter="fade">
                                      <p:cBhvr>
                                        <p:cTn id="44" dur="1000"/>
                                        <p:tgtEl>
                                          <p:spTgt spid="23581"/>
                                        </p:tgtEl>
                                      </p:cBhvr>
                                    </p:animEffect>
                                    <p:anim calcmode="lin" valueType="num">
                                      <p:cBhvr>
                                        <p:cTn id="45" dur="1000" fill="hold"/>
                                        <p:tgtEl>
                                          <p:spTgt spid="23581"/>
                                        </p:tgtEl>
                                        <p:attrNameLst>
                                          <p:attrName>ppt_x</p:attrName>
                                        </p:attrNameLst>
                                      </p:cBhvr>
                                      <p:tavLst>
                                        <p:tav tm="0">
                                          <p:val>
                                            <p:strVal val="#ppt_x"/>
                                          </p:val>
                                        </p:tav>
                                        <p:tav tm="100000">
                                          <p:val>
                                            <p:strVal val="#ppt_x"/>
                                          </p:val>
                                        </p:tav>
                                      </p:tavLst>
                                    </p:anim>
                                    <p:anim calcmode="lin" valueType="num">
                                      <p:cBhvr>
                                        <p:cTn id="46" dur="1000" fill="hold"/>
                                        <p:tgtEl>
                                          <p:spTgt spid="235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p:bldP spid="16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1.bp.blogspot.com/_2QJSeWQoKyA/TNFVU4C-lzI/AAAAAAAAIsA/Z-MUtHExBbM/s1600/dirty%20windowc.jpg"/>
          <p:cNvPicPr>
            <a:picLocks noChangeAspect="1" noChangeArrowheads="1"/>
          </p:cNvPicPr>
          <p:nvPr/>
        </p:nvPicPr>
        <p:blipFill>
          <a:blip r:embed="rId2" cstate="print"/>
          <a:srcRect/>
          <a:stretch>
            <a:fillRect/>
          </a:stretch>
        </p:blipFill>
        <p:spPr bwMode="auto">
          <a:xfrm>
            <a:off x="0" y="0"/>
            <a:ext cx="9147179" cy="6858000"/>
          </a:xfrm>
          <a:prstGeom prst="rect">
            <a:avLst/>
          </a:prstGeom>
          <a:noFill/>
        </p:spPr>
      </p:pic>
      <p:sp>
        <p:nvSpPr>
          <p:cNvPr id="5" name="Rectangle 4"/>
          <p:cNvSpPr/>
          <p:nvPr/>
        </p:nvSpPr>
        <p:spPr>
          <a:xfrm>
            <a:off x="0" y="0"/>
            <a:ext cx="9144000" cy="707886"/>
          </a:xfrm>
          <a:prstGeom prst="rect">
            <a:avLst/>
          </a:prstGeom>
        </p:spPr>
        <p:txBody>
          <a:bodyPr wrap="square">
            <a:spAutoFit/>
          </a:bodyPr>
          <a:lstStyle/>
          <a:p>
            <a:pPr algn="ctr"/>
            <a:r>
              <a:rPr lang="en-US" sz="4000" dirty="0" smtClean="0">
                <a:latin typeface="AR JULIAN" pitchFamily="2" charset="0"/>
              </a:rPr>
              <a:t>Ask—Seek--Knock</a:t>
            </a:r>
            <a:endParaRPr lang="en-US" sz="4000" dirty="0">
              <a:latin typeface="AR JULIAN" pitchFamily="2" charset="0"/>
            </a:endParaRPr>
          </a:p>
        </p:txBody>
      </p:sp>
      <p:sp>
        <p:nvSpPr>
          <p:cNvPr id="162" name="Rectangle 161"/>
          <p:cNvSpPr/>
          <p:nvPr/>
        </p:nvSpPr>
        <p:spPr>
          <a:xfrm>
            <a:off x="0" y="6488668"/>
            <a:ext cx="4572000" cy="369332"/>
          </a:xfrm>
          <a:prstGeom prst="rect">
            <a:avLst/>
          </a:prstGeom>
        </p:spPr>
        <p:txBody>
          <a:bodyPr>
            <a:spAutoFit/>
          </a:bodyPr>
          <a:lstStyle/>
          <a:p>
            <a:pPr fontAlgn="base"/>
            <a:r>
              <a:rPr lang="en-US" dirty="0" smtClean="0">
                <a:solidFill>
                  <a:schemeClr val="bg1"/>
                </a:solidFill>
              </a:rPr>
              <a:t>3 Nephi 14:7-11</a:t>
            </a:r>
            <a:endParaRPr lang="en-US" dirty="0">
              <a:solidFill>
                <a:schemeClr val="bg1"/>
              </a:solidFill>
            </a:endParaRPr>
          </a:p>
        </p:txBody>
      </p:sp>
      <p:sp>
        <p:nvSpPr>
          <p:cNvPr id="164" name="Rectangle 163"/>
          <p:cNvSpPr/>
          <p:nvPr/>
        </p:nvSpPr>
        <p:spPr>
          <a:xfrm>
            <a:off x="228600" y="152400"/>
            <a:ext cx="1981200" cy="1323439"/>
          </a:xfrm>
          <a:prstGeom prst="rect">
            <a:avLst/>
          </a:prstGeom>
        </p:spPr>
        <p:txBody>
          <a:bodyPr wrap="square">
            <a:spAutoFit/>
          </a:bodyPr>
          <a:lstStyle/>
          <a:p>
            <a:pPr fontAlgn="base"/>
            <a:r>
              <a:rPr lang="en-US" sz="1600" baseline="30000" dirty="0" smtClean="0"/>
              <a:t>“</a:t>
            </a:r>
            <a:r>
              <a:rPr lang="en-US" sz="1600" dirty="0" smtClean="0"/>
              <a:t>Ask</a:t>
            </a:r>
            <a:r>
              <a:rPr lang="en-US" sz="1600" dirty="0"/>
              <a:t>, and it shall be given unto you; </a:t>
            </a:r>
            <a:r>
              <a:rPr lang="en-US" sz="1600" dirty="0" smtClean="0"/>
              <a:t>seek</a:t>
            </a:r>
            <a:r>
              <a:rPr lang="en-US" sz="1600" dirty="0"/>
              <a:t>, and ye shall find; knock, and it shall be opened unto you</a:t>
            </a:r>
            <a:r>
              <a:rPr lang="en-US" sz="1600" dirty="0" smtClean="0"/>
              <a:t>.”</a:t>
            </a:r>
            <a:endParaRPr lang="en-US" sz="1600" dirty="0"/>
          </a:p>
        </p:txBody>
      </p:sp>
      <p:grpSp>
        <p:nvGrpSpPr>
          <p:cNvPr id="82" name="Group 81"/>
          <p:cNvGrpSpPr/>
          <p:nvPr/>
        </p:nvGrpSpPr>
        <p:grpSpPr>
          <a:xfrm rot="1764536">
            <a:off x="3354945" y="1268580"/>
            <a:ext cx="2743200" cy="2590800"/>
            <a:chOff x="4343400" y="3657600"/>
            <a:chExt cx="2743200" cy="2590800"/>
          </a:xfrm>
        </p:grpSpPr>
        <p:sp>
          <p:nvSpPr>
            <p:cNvPr id="83" name="Can 82"/>
            <p:cNvSpPr/>
            <p:nvPr/>
          </p:nvSpPr>
          <p:spPr>
            <a:xfrm rot="10800000">
              <a:off x="4343400" y="3886200"/>
              <a:ext cx="1143000" cy="2362200"/>
            </a:xfrm>
            <a:prstGeom prst="can">
              <a:avLst>
                <a:gd name="adj" fmla="val 69590"/>
              </a:avLst>
            </a:prstGeom>
            <a:solidFill>
              <a:schemeClr val="tx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Can 83"/>
            <p:cNvSpPr/>
            <p:nvPr/>
          </p:nvSpPr>
          <p:spPr>
            <a:xfrm rot="10800000">
              <a:off x="5943600" y="3886200"/>
              <a:ext cx="1143000" cy="2362200"/>
            </a:xfrm>
            <a:prstGeom prst="can">
              <a:avLst>
                <a:gd name="adj" fmla="val 69590"/>
              </a:avLst>
            </a:prstGeom>
            <a:solidFill>
              <a:schemeClr val="tx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84"/>
            <p:cNvSpPr/>
            <p:nvPr/>
          </p:nvSpPr>
          <p:spPr>
            <a:xfrm rot="5400000">
              <a:off x="5353050" y="4324350"/>
              <a:ext cx="723900" cy="1066800"/>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495800" y="5562600"/>
              <a:ext cx="762000" cy="6096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6169702" y="5556354"/>
              <a:ext cx="762000" cy="6096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4495800" y="3657600"/>
              <a:ext cx="7620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6096000" y="3657600"/>
              <a:ext cx="7620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228600" y="1447800"/>
            <a:ext cx="2438400" cy="3170099"/>
            <a:chOff x="1371600" y="3048000"/>
            <a:chExt cx="2438400" cy="3170099"/>
          </a:xfrm>
        </p:grpSpPr>
        <p:sp>
          <p:nvSpPr>
            <p:cNvPr id="90" name="Oval 89"/>
            <p:cNvSpPr/>
            <p:nvPr/>
          </p:nvSpPr>
          <p:spPr>
            <a:xfrm>
              <a:off x="1371600" y="3048000"/>
              <a:ext cx="2438400" cy="304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981200" y="3048000"/>
              <a:ext cx="990600" cy="3170099"/>
            </a:xfrm>
            <a:prstGeom prst="rect">
              <a:avLst/>
            </a:prstGeom>
            <a:noFill/>
          </p:spPr>
          <p:txBody>
            <a:bodyPr wrap="square" rtlCol="0">
              <a:spAutoFit/>
            </a:bodyPr>
            <a:lstStyle/>
            <a:p>
              <a:r>
                <a:rPr lang="en-US" sz="20000" dirty="0" smtClean="0"/>
                <a:t>?</a:t>
              </a:r>
              <a:endParaRPr lang="en-US" sz="20000" dirty="0"/>
            </a:p>
          </p:txBody>
        </p:sp>
      </p:grpSp>
      <p:grpSp>
        <p:nvGrpSpPr>
          <p:cNvPr id="97" name="Group 96"/>
          <p:cNvGrpSpPr/>
          <p:nvPr/>
        </p:nvGrpSpPr>
        <p:grpSpPr>
          <a:xfrm>
            <a:off x="381000" y="5334000"/>
            <a:ext cx="2286000" cy="762000"/>
            <a:chOff x="-1447800" y="4343400"/>
            <a:chExt cx="2286000" cy="762000"/>
          </a:xfrm>
        </p:grpSpPr>
        <p:sp>
          <p:nvSpPr>
            <p:cNvPr id="96" name="Rounded Rectangle 95"/>
            <p:cNvSpPr/>
            <p:nvPr/>
          </p:nvSpPr>
          <p:spPr>
            <a:xfrm>
              <a:off x="-1447800" y="4343400"/>
              <a:ext cx="2057400" cy="762000"/>
            </a:xfrm>
            <a:prstGeom prst="round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1371600" y="4343400"/>
              <a:ext cx="2209800" cy="646331"/>
            </a:xfrm>
            <a:prstGeom prst="rect">
              <a:avLst/>
            </a:prstGeom>
          </p:spPr>
          <p:txBody>
            <a:bodyPr wrap="square">
              <a:spAutoFit/>
            </a:bodyPr>
            <a:lstStyle/>
            <a:p>
              <a:r>
                <a:rPr lang="en-US" dirty="0">
                  <a:solidFill>
                    <a:schemeClr val="bg1"/>
                  </a:solidFill>
                </a:rPr>
                <a:t>For every one that </a:t>
              </a:r>
              <a:r>
                <a:rPr lang="en-US" dirty="0" err="1">
                  <a:solidFill>
                    <a:schemeClr val="bg1"/>
                  </a:solidFill>
                </a:rPr>
                <a:t>asketh</a:t>
              </a:r>
              <a:r>
                <a:rPr lang="en-US" dirty="0">
                  <a:solidFill>
                    <a:schemeClr val="bg1"/>
                  </a:solidFill>
                </a:rPr>
                <a:t>, </a:t>
              </a:r>
              <a:r>
                <a:rPr lang="en-US" dirty="0" err="1">
                  <a:solidFill>
                    <a:schemeClr val="bg1"/>
                  </a:solidFill>
                </a:rPr>
                <a:t>receiveth</a:t>
              </a:r>
              <a:r>
                <a:rPr lang="en-US" dirty="0">
                  <a:solidFill>
                    <a:schemeClr val="bg1"/>
                  </a:solidFill>
                </a:rPr>
                <a:t>; </a:t>
              </a:r>
            </a:p>
          </p:txBody>
        </p:sp>
      </p:grpSp>
      <p:sp>
        <p:nvSpPr>
          <p:cNvPr id="99" name="Down Arrow 98"/>
          <p:cNvSpPr/>
          <p:nvPr/>
        </p:nvSpPr>
        <p:spPr>
          <a:xfrm>
            <a:off x="1295400" y="4572000"/>
            <a:ext cx="304800" cy="609600"/>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03"/>
          <p:cNvGrpSpPr/>
          <p:nvPr/>
        </p:nvGrpSpPr>
        <p:grpSpPr>
          <a:xfrm>
            <a:off x="3429000" y="4800600"/>
            <a:ext cx="2057400" cy="762000"/>
            <a:chOff x="3124200" y="4953000"/>
            <a:chExt cx="2057400" cy="762000"/>
          </a:xfrm>
        </p:grpSpPr>
        <p:sp>
          <p:nvSpPr>
            <p:cNvPr id="100" name="Rounded Rectangle 99"/>
            <p:cNvSpPr/>
            <p:nvPr/>
          </p:nvSpPr>
          <p:spPr>
            <a:xfrm>
              <a:off x="3124200" y="4953000"/>
              <a:ext cx="2057400" cy="762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a:off x="3200400" y="5029200"/>
              <a:ext cx="1981200" cy="646331"/>
            </a:xfrm>
            <a:prstGeom prst="rect">
              <a:avLst/>
            </a:prstGeom>
          </p:spPr>
          <p:txBody>
            <a:bodyPr wrap="square">
              <a:spAutoFit/>
            </a:bodyPr>
            <a:lstStyle/>
            <a:p>
              <a:pPr algn="ctr" fontAlgn="base"/>
              <a:r>
                <a:rPr lang="en-US" dirty="0" smtClean="0">
                  <a:solidFill>
                    <a:schemeClr val="bg1"/>
                  </a:solidFill>
                </a:rPr>
                <a:t>and he that </a:t>
              </a:r>
              <a:r>
                <a:rPr lang="en-US" dirty="0" err="1" smtClean="0">
                  <a:solidFill>
                    <a:schemeClr val="bg1"/>
                  </a:solidFill>
                </a:rPr>
                <a:t>seeketh</a:t>
              </a:r>
              <a:r>
                <a:rPr lang="en-US" dirty="0" smtClean="0">
                  <a:solidFill>
                    <a:schemeClr val="bg1"/>
                  </a:solidFill>
                </a:rPr>
                <a:t>, </a:t>
              </a:r>
              <a:r>
                <a:rPr lang="en-US" dirty="0" err="1" smtClean="0">
                  <a:solidFill>
                    <a:schemeClr val="bg1"/>
                  </a:solidFill>
                </a:rPr>
                <a:t>findeth</a:t>
              </a:r>
              <a:r>
                <a:rPr lang="en-US" dirty="0" smtClean="0">
                  <a:solidFill>
                    <a:schemeClr val="bg1"/>
                  </a:solidFill>
                </a:rPr>
                <a:t>;</a:t>
              </a:r>
              <a:endParaRPr lang="en-US" dirty="0"/>
            </a:p>
          </p:txBody>
        </p:sp>
      </p:grpSp>
      <p:grpSp>
        <p:nvGrpSpPr>
          <p:cNvPr id="105" name="Group 104"/>
          <p:cNvGrpSpPr/>
          <p:nvPr/>
        </p:nvGrpSpPr>
        <p:grpSpPr>
          <a:xfrm>
            <a:off x="6629400" y="5562600"/>
            <a:ext cx="2286000" cy="923330"/>
            <a:chOff x="6553200" y="5562600"/>
            <a:chExt cx="2286000" cy="923330"/>
          </a:xfrm>
        </p:grpSpPr>
        <p:sp>
          <p:nvSpPr>
            <p:cNvPr id="101" name="Rounded Rectangle 100"/>
            <p:cNvSpPr/>
            <p:nvPr/>
          </p:nvSpPr>
          <p:spPr>
            <a:xfrm>
              <a:off x="6553200" y="5562600"/>
              <a:ext cx="2209800" cy="914400"/>
            </a:xfrm>
            <a:prstGeom prst="round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6705600" y="5562600"/>
              <a:ext cx="2133600" cy="923330"/>
            </a:xfrm>
            <a:prstGeom prst="rect">
              <a:avLst/>
            </a:prstGeom>
          </p:spPr>
          <p:txBody>
            <a:bodyPr wrap="square">
              <a:spAutoFit/>
            </a:bodyPr>
            <a:lstStyle/>
            <a:p>
              <a:r>
                <a:rPr lang="en-US" dirty="0" smtClean="0">
                  <a:solidFill>
                    <a:schemeClr val="bg1"/>
                  </a:solidFill>
                </a:rPr>
                <a:t>and to him that </a:t>
              </a:r>
              <a:r>
                <a:rPr lang="en-US" dirty="0" err="1" smtClean="0">
                  <a:solidFill>
                    <a:schemeClr val="bg1"/>
                  </a:solidFill>
                </a:rPr>
                <a:t>knocketh</a:t>
              </a:r>
              <a:r>
                <a:rPr lang="en-US" dirty="0" smtClean="0">
                  <a:solidFill>
                    <a:schemeClr val="bg1"/>
                  </a:solidFill>
                </a:rPr>
                <a:t>, it shall be opened.</a:t>
              </a:r>
              <a:endParaRPr lang="en-US" dirty="0"/>
            </a:p>
          </p:txBody>
        </p:sp>
      </p:grpSp>
      <p:sp>
        <p:nvSpPr>
          <p:cNvPr id="102" name="Down Arrow 101"/>
          <p:cNvSpPr/>
          <p:nvPr/>
        </p:nvSpPr>
        <p:spPr>
          <a:xfrm>
            <a:off x="4191000" y="3962400"/>
            <a:ext cx="304800" cy="609600"/>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own Arrow 102"/>
          <p:cNvSpPr/>
          <p:nvPr/>
        </p:nvSpPr>
        <p:spPr>
          <a:xfrm>
            <a:off x="7620000" y="4876800"/>
            <a:ext cx="304800" cy="609600"/>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2438400" y="5780782"/>
            <a:ext cx="4191000" cy="1077218"/>
            <a:chOff x="2438400" y="5780782"/>
            <a:chExt cx="4191000" cy="1077218"/>
          </a:xfrm>
        </p:grpSpPr>
        <p:sp>
          <p:nvSpPr>
            <p:cNvPr id="107" name="Rounded Rectangle 106"/>
            <p:cNvSpPr/>
            <p:nvPr/>
          </p:nvSpPr>
          <p:spPr>
            <a:xfrm>
              <a:off x="2438400" y="5791200"/>
              <a:ext cx="4191000" cy="10668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2438400" y="5780782"/>
              <a:ext cx="4191000" cy="1077218"/>
            </a:xfrm>
            <a:prstGeom prst="rect">
              <a:avLst/>
            </a:prstGeom>
          </p:spPr>
          <p:txBody>
            <a:bodyPr wrap="square">
              <a:spAutoFit/>
            </a:bodyPr>
            <a:lstStyle/>
            <a:p>
              <a:r>
                <a:rPr lang="en-US" sz="1600" baseline="30000" dirty="0" smtClean="0"/>
                <a:t>“</a:t>
              </a:r>
              <a:r>
                <a:rPr lang="en-US" sz="1600" dirty="0" smtClean="0"/>
                <a:t>Whatsoever</a:t>
              </a:r>
              <a:r>
                <a:rPr lang="en-US" sz="1600" dirty="0"/>
                <a:t> thing ye shall ask the Father in my name, which is good, in faith believing that ye shall receive, behold, it shall be done unto you</a:t>
              </a:r>
              <a:r>
                <a:rPr lang="en-US" sz="1600" dirty="0" smtClean="0"/>
                <a:t>.” (Moroni 7:26)</a:t>
              </a:r>
              <a:endParaRPr lang="en-US" sz="1600" dirty="0"/>
            </a:p>
          </p:txBody>
        </p:sp>
      </p:grpSp>
      <p:grpSp>
        <p:nvGrpSpPr>
          <p:cNvPr id="109" name="Group 108"/>
          <p:cNvGrpSpPr/>
          <p:nvPr/>
        </p:nvGrpSpPr>
        <p:grpSpPr>
          <a:xfrm>
            <a:off x="6705600" y="609600"/>
            <a:ext cx="2133600" cy="4191000"/>
            <a:chOff x="6705600" y="609600"/>
            <a:chExt cx="2133600" cy="4191000"/>
          </a:xfrm>
        </p:grpSpPr>
        <p:sp>
          <p:nvSpPr>
            <p:cNvPr id="93" name="Rectangle 92"/>
            <p:cNvSpPr/>
            <p:nvPr/>
          </p:nvSpPr>
          <p:spPr>
            <a:xfrm rot="5400000">
              <a:off x="5676900" y="1638300"/>
              <a:ext cx="4191000" cy="2133600"/>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p:nvPr/>
          </p:nvSpPr>
          <p:spPr>
            <a:xfrm>
              <a:off x="8534400" y="2438400"/>
              <a:ext cx="1524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par>
                                <p:cTn id="7" presetID="47" presetClass="entr" presetSubtype="0" fill="hold" grpId="0" nodeType="withEffect">
                                  <p:stCondLst>
                                    <p:cond delay="0"/>
                                  </p:stCondLst>
                                  <p:childTnLst>
                                    <p:set>
                                      <p:cBhvr>
                                        <p:cTn id="8" dur="1" fill="hold">
                                          <p:stCondLst>
                                            <p:cond delay="0"/>
                                          </p:stCondLst>
                                        </p:cTn>
                                        <p:tgtEl>
                                          <p:spTgt spid="99"/>
                                        </p:tgtEl>
                                        <p:attrNameLst>
                                          <p:attrName>style.visibility</p:attrName>
                                        </p:attrNameLst>
                                      </p:cBhvr>
                                      <p:to>
                                        <p:strVal val="visible"/>
                                      </p:to>
                                    </p:set>
                                    <p:animEffect transition="in" filter="fade">
                                      <p:cBhvr>
                                        <p:cTn id="9" dur="1000"/>
                                        <p:tgtEl>
                                          <p:spTgt spid="99"/>
                                        </p:tgtEl>
                                      </p:cBhvr>
                                    </p:animEffect>
                                    <p:anim calcmode="lin" valueType="num">
                                      <p:cBhvr>
                                        <p:cTn id="10" dur="1000" fill="hold"/>
                                        <p:tgtEl>
                                          <p:spTgt spid="99"/>
                                        </p:tgtEl>
                                        <p:attrNameLst>
                                          <p:attrName>ppt_x</p:attrName>
                                        </p:attrNameLst>
                                      </p:cBhvr>
                                      <p:tavLst>
                                        <p:tav tm="0">
                                          <p:val>
                                            <p:strVal val="#ppt_x"/>
                                          </p:val>
                                        </p:tav>
                                        <p:tav tm="100000">
                                          <p:val>
                                            <p:strVal val="#ppt_x"/>
                                          </p:val>
                                        </p:tav>
                                      </p:tavLst>
                                    </p:anim>
                                    <p:anim calcmode="lin" valueType="num">
                                      <p:cBhvr>
                                        <p:cTn id="11" dur="1000" fill="hold"/>
                                        <p:tgtEl>
                                          <p:spTgt spid="99"/>
                                        </p:tgtEl>
                                        <p:attrNameLst>
                                          <p:attrName>ppt_y</p:attrName>
                                        </p:attrNameLst>
                                      </p:cBhvr>
                                      <p:tavLst>
                                        <p:tav tm="0">
                                          <p:val>
                                            <p:strVal val="#ppt_y-.1"/>
                                          </p:val>
                                        </p:tav>
                                        <p:tav tm="100000">
                                          <p:val>
                                            <p:strVal val="#ppt_y"/>
                                          </p:val>
                                        </p:tav>
                                      </p:tavLst>
                                    </p:anim>
                                  </p:childTnLst>
                                </p:cTn>
                              </p:par>
                              <p:par>
                                <p:cTn id="12" presetID="47" presetClass="entr" presetSubtype="0" fill="hold" nodeType="withEffect">
                                  <p:stCondLst>
                                    <p:cond delay="0"/>
                                  </p:stCondLst>
                                  <p:childTnLst>
                                    <p:set>
                                      <p:cBhvr>
                                        <p:cTn id="13" dur="1" fill="hold">
                                          <p:stCondLst>
                                            <p:cond delay="0"/>
                                          </p:stCondLst>
                                        </p:cTn>
                                        <p:tgtEl>
                                          <p:spTgt spid="97"/>
                                        </p:tgtEl>
                                        <p:attrNameLst>
                                          <p:attrName>style.visibility</p:attrName>
                                        </p:attrNameLst>
                                      </p:cBhvr>
                                      <p:to>
                                        <p:strVal val="visible"/>
                                      </p:to>
                                    </p:set>
                                    <p:animEffect transition="in" filter="fade">
                                      <p:cBhvr>
                                        <p:cTn id="14" dur="1000"/>
                                        <p:tgtEl>
                                          <p:spTgt spid="97"/>
                                        </p:tgtEl>
                                      </p:cBhvr>
                                    </p:animEffect>
                                    <p:anim calcmode="lin" valueType="num">
                                      <p:cBhvr>
                                        <p:cTn id="15" dur="1000" fill="hold"/>
                                        <p:tgtEl>
                                          <p:spTgt spid="97"/>
                                        </p:tgtEl>
                                        <p:attrNameLst>
                                          <p:attrName>ppt_x</p:attrName>
                                        </p:attrNameLst>
                                      </p:cBhvr>
                                      <p:tavLst>
                                        <p:tav tm="0">
                                          <p:val>
                                            <p:strVal val="#ppt_x"/>
                                          </p:val>
                                        </p:tav>
                                        <p:tav tm="100000">
                                          <p:val>
                                            <p:strVal val="#ppt_x"/>
                                          </p:val>
                                        </p:tav>
                                      </p:tavLst>
                                    </p:anim>
                                    <p:anim calcmode="lin" valueType="num">
                                      <p:cBhvr>
                                        <p:cTn id="16"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2"/>
                                        </p:tgtEl>
                                        <p:attrNameLst>
                                          <p:attrName>style.visibility</p:attrName>
                                        </p:attrNameLst>
                                      </p:cBhvr>
                                      <p:to>
                                        <p:strVal val="visible"/>
                                      </p:to>
                                    </p:set>
                                  </p:childTnLst>
                                </p:cTn>
                              </p:par>
                              <p:par>
                                <p:cTn id="21" presetID="47" presetClass="entr" presetSubtype="0" fill="hold" grpId="0" nodeType="withEffect">
                                  <p:stCondLst>
                                    <p:cond delay="0"/>
                                  </p:stCondLst>
                                  <p:childTnLst>
                                    <p:set>
                                      <p:cBhvr>
                                        <p:cTn id="22" dur="1" fill="hold">
                                          <p:stCondLst>
                                            <p:cond delay="0"/>
                                          </p:stCondLst>
                                        </p:cTn>
                                        <p:tgtEl>
                                          <p:spTgt spid="102"/>
                                        </p:tgtEl>
                                        <p:attrNameLst>
                                          <p:attrName>style.visibility</p:attrName>
                                        </p:attrNameLst>
                                      </p:cBhvr>
                                      <p:to>
                                        <p:strVal val="visible"/>
                                      </p:to>
                                    </p:set>
                                    <p:animEffect transition="in" filter="fade">
                                      <p:cBhvr>
                                        <p:cTn id="23" dur="1000"/>
                                        <p:tgtEl>
                                          <p:spTgt spid="102"/>
                                        </p:tgtEl>
                                      </p:cBhvr>
                                    </p:animEffect>
                                    <p:anim calcmode="lin" valueType="num">
                                      <p:cBhvr>
                                        <p:cTn id="24" dur="1000" fill="hold"/>
                                        <p:tgtEl>
                                          <p:spTgt spid="102"/>
                                        </p:tgtEl>
                                        <p:attrNameLst>
                                          <p:attrName>ppt_x</p:attrName>
                                        </p:attrNameLst>
                                      </p:cBhvr>
                                      <p:tavLst>
                                        <p:tav tm="0">
                                          <p:val>
                                            <p:strVal val="#ppt_x"/>
                                          </p:val>
                                        </p:tav>
                                        <p:tav tm="100000">
                                          <p:val>
                                            <p:strVal val="#ppt_x"/>
                                          </p:val>
                                        </p:tav>
                                      </p:tavLst>
                                    </p:anim>
                                    <p:anim calcmode="lin" valueType="num">
                                      <p:cBhvr>
                                        <p:cTn id="25" dur="1000" fill="hold"/>
                                        <p:tgtEl>
                                          <p:spTgt spid="102"/>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104"/>
                                        </p:tgtEl>
                                        <p:attrNameLst>
                                          <p:attrName>style.visibility</p:attrName>
                                        </p:attrNameLst>
                                      </p:cBhvr>
                                      <p:to>
                                        <p:strVal val="visible"/>
                                      </p:to>
                                    </p:set>
                                    <p:animEffect transition="in" filter="fade">
                                      <p:cBhvr>
                                        <p:cTn id="28" dur="1000"/>
                                        <p:tgtEl>
                                          <p:spTgt spid="104"/>
                                        </p:tgtEl>
                                      </p:cBhvr>
                                    </p:animEffect>
                                    <p:anim calcmode="lin" valueType="num">
                                      <p:cBhvr>
                                        <p:cTn id="29" dur="1000" fill="hold"/>
                                        <p:tgtEl>
                                          <p:spTgt spid="104"/>
                                        </p:tgtEl>
                                        <p:attrNameLst>
                                          <p:attrName>ppt_x</p:attrName>
                                        </p:attrNameLst>
                                      </p:cBhvr>
                                      <p:tavLst>
                                        <p:tav tm="0">
                                          <p:val>
                                            <p:strVal val="#ppt_x"/>
                                          </p:val>
                                        </p:tav>
                                        <p:tav tm="100000">
                                          <p:val>
                                            <p:strVal val="#ppt_x"/>
                                          </p:val>
                                        </p:tav>
                                      </p:tavLst>
                                    </p:anim>
                                    <p:anim calcmode="lin" valueType="num">
                                      <p:cBhvr>
                                        <p:cTn id="30"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9"/>
                                        </p:tgtEl>
                                        <p:attrNameLst>
                                          <p:attrName>style.visibility</p:attrName>
                                        </p:attrNameLst>
                                      </p:cBhvr>
                                      <p:to>
                                        <p:strVal val="visible"/>
                                      </p:to>
                                    </p:set>
                                  </p:childTnLst>
                                </p:cTn>
                              </p:par>
                              <p:par>
                                <p:cTn id="35" presetID="47" presetClass="entr" presetSubtype="0" fill="hold" grpId="0" nodeType="withEffect">
                                  <p:stCondLst>
                                    <p:cond delay="0"/>
                                  </p:stCondLst>
                                  <p:childTnLst>
                                    <p:set>
                                      <p:cBhvr>
                                        <p:cTn id="36" dur="1" fill="hold">
                                          <p:stCondLst>
                                            <p:cond delay="0"/>
                                          </p:stCondLst>
                                        </p:cTn>
                                        <p:tgtEl>
                                          <p:spTgt spid="103"/>
                                        </p:tgtEl>
                                        <p:attrNameLst>
                                          <p:attrName>style.visibility</p:attrName>
                                        </p:attrNameLst>
                                      </p:cBhvr>
                                      <p:to>
                                        <p:strVal val="visible"/>
                                      </p:to>
                                    </p:set>
                                    <p:animEffect transition="in" filter="fade">
                                      <p:cBhvr>
                                        <p:cTn id="37" dur="1000"/>
                                        <p:tgtEl>
                                          <p:spTgt spid="103"/>
                                        </p:tgtEl>
                                      </p:cBhvr>
                                    </p:animEffect>
                                    <p:anim calcmode="lin" valueType="num">
                                      <p:cBhvr>
                                        <p:cTn id="38" dur="1000" fill="hold"/>
                                        <p:tgtEl>
                                          <p:spTgt spid="103"/>
                                        </p:tgtEl>
                                        <p:attrNameLst>
                                          <p:attrName>ppt_x</p:attrName>
                                        </p:attrNameLst>
                                      </p:cBhvr>
                                      <p:tavLst>
                                        <p:tav tm="0">
                                          <p:val>
                                            <p:strVal val="#ppt_x"/>
                                          </p:val>
                                        </p:tav>
                                        <p:tav tm="100000">
                                          <p:val>
                                            <p:strVal val="#ppt_x"/>
                                          </p:val>
                                        </p:tav>
                                      </p:tavLst>
                                    </p:anim>
                                    <p:anim calcmode="lin" valueType="num">
                                      <p:cBhvr>
                                        <p:cTn id="39" dur="1000" fill="hold"/>
                                        <p:tgtEl>
                                          <p:spTgt spid="103"/>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105"/>
                                        </p:tgtEl>
                                        <p:attrNameLst>
                                          <p:attrName>style.visibility</p:attrName>
                                        </p:attrNameLst>
                                      </p:cBhvr>
                                      <p:to>
                                        <p:strVal val="visible"/>
                                      </p:to>
                                    </p:set>
                                    <p:animEffect transition="in" filter="fade">
                                      <p:cBhvr>
                                        <p:cTn id="42" dur="1000"/>
                                        <p:tgtEl>
                                          <p:spTgt spid="105"/>
                                        </p:tgtEl>
                                      </p:cBhvr>
                                    </p:animEffect>
                                    <p:anim calcmode="lin" valueType="num">
                                      <p:cBhvr>
                                        <p:cTn id="43" dur="1000" fill="hold"/>
                                        <p:tgtEl>
                                          <p:spTgt spid="105"/>
                                        </p:tgtEl>
                                        <p:attrNameLst>
                                          <p:attrName>ppt_x</p:attrName>
                                        </p:attrNameLst>
                                      </p:cBhvr>
                                      <p:tavLst>
                                        <p:tav tm="0">
                                          <p:val>
                                            <p:strVal val="#ppt_x"/>
                                          </p:val>
                                        </p:tav>
                                        <p:tav tm="100000">
                                          <p:val>
                                            <p:strVal val="#ppt_x"/>
                                          </p:val>
                                        </p:tav>
                                      </p:tavLst>
                                    </p:anim>
                                    <p:anim calcmode="lin" valueType="num">
                                      <p:cBhvr>
                                        <p:cTn id="44"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2" grpId="0" animBg="1"/>
      <p:bldP spid="10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TotalTime>
  <Words>1214</Words>
  <Application>Microsoft Office PowerPoint</Application>
  <PresentationFormat>On-screen Show (4:3)</PresentationFormat>
  <Paragraphs>152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lblau</dc:creator>
  <cp:lastModifiedBy>lblau</cp:lastModifiedBy>
  <cp:revision>4</cp:revision>
  <dcterms:created xsi:type="dcterms:W3CDTF">2014-03-25T12:30:46Z</dcterms:created>
  <dcterms:modified xsi:type="dcterms:W3CDTF">2014-04-16T00:04:28Z</dcterms:modified>
</cp:coreProperties>
</file>