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1" r:id="rId6"/>
    <p:sldId id="264" r:id="rId7"/>
    <p:sldId id="265" r:id="rId8"/>
    <p:sldId id="257" r:id="rId9"/>
    <p:sldId id="273" r:id="rId10"/>
    <p:sldId id="266" r:id="rId11"/>
    <p:sldId id="268" r:id="rId12"/>
    <p:sldId id="269" r:id="rId13"/>
    <p:sldId id="270" r:id="rId14"/>
    <p:sldId id="271" r:id="rId15"/>
    <p:sldId id="272" r:id="rId16"/>
    <p:sldId id="276" r:id="rId17"/>
    <p:sldId id="275" r:id="rId18"/>
    <p:sldId id="258" r:id="rId19"/>
    <p:sldId id="26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6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5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95DC4-1D3A-4616-AF15-0FC82FB8D5E2}"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95DC4-1D3A-4616-AF15-0FC82FB8D5E2}"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95DC4-1D3A-4616-AF15-0FC82FB8D5E2}"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95DC4-1D3A-4616-AF15-0FC82FB8D5E2}"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95DC4-1D3A-4616-AF15-0FC82FB8D5E2}"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95DC4-1D3A-4616-AF15-0FC82FB8D5E2}"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95DC4-1D3A-4616-AF15-0FC82FB8D5E2}" type="datetimeFigureOut">
              <a:rPr lang="en-US" smtClean="0"/>
              <a:pPr/>
              <a:t>7/16/2014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95DC4-1D3A-4616-AF15-0FC82FB8D5E2}" type="datetimeFigureOut">
              <a:rPr lang="en-US" smtClean="0"/>
              <a:pPr/>
              <a:t>7/16/2014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95DC4-1D3A-4616-AF15-0FC82FB8D5E2}" type="datetimeFigureOut">
              <a:rPr lang="en-US" smtClean="0"/>
              <a:pPr/>
              <a:t>7/16/2014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95DC4-1D3A-4616-AF15-0FC82FB8D5E2}"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95DC4-1D3A-4616-AF15-0FC82FB8D5E2}"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30091-7235-4DE2-A1E3-26A45E70BC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95DC4-1D3A-4616-AF15-0FC82FB8D5E2}" type="datetimeFigureOut">
              <a:rPr lang="en-US" smtClean="0"/>
              <a:pPr/>
              <a:t>7/16/2014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30091-7235-4DE2-A1E3-26A45E70B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david whit mine.jpg"/>
          <p:cNvPicPr>
            <a:picLocks noChangeAspect="1"/>
          </p:cNvPicPr>
          <p:nvPr/>
        </p:nvPicPr>
        <p:blipFill>
          <a:blip r:embed="rId2" cstate="print"/>
          <a:srcRect r="2223" b="8024"/>
          <a:stretch>
            <a:fillRect/>
          </a:stretch>
        </p:blipFill>
        <p:spPr>
          <a:xfrm>
            <a:off x="6239435" y="3402106"/>
            <a:ext cx="1465729" cy="1816824"/>
          </a:xfrm>
          <a:prstGeom prst="rect">
            <a:avLst/>
          </a:prstGeom>
          <a:ln w="228600" cap="sq" cmpd="thickThin">
            <a:solidFill>
              <a:srgbClr val="000000"/>
            </a:solidFill>
            <a:prstDash val="solid"/>
            <a:miter lim="800000"/>
          </a:ln>
          <a:effectLst>
            <a:innerShdw blurRad="76200">
              <a:srgbClr val="000000"/>
            </a:innerShdw>
          </a:effectLst>
        </p:spPr>
      </p:pic>
      <p:pic>
        <p:nvPicPr>
          <p:cNvPr id="57" name="Picture 56" descr="martin h mine.jpg"/>
          <p:cNvPicPr>
            <a:picLocks noChangeAspect="1"/>
          </p:cNvPicPr>
          <p:nvPr/>
        </p:nvPicPr>
        <p:blipFill>
          <a:blip r:embed="rId3" cstate="print"/>
          <a:srcRect r="4215" b="7270"/>
          <a:stretch>
            <a:fillRect/>
          </a:stretch>
        </p:blipFill>
        <p:spPr>
          <a:xfrm>
            <a:off x="3845858" y="3398744"/>
            <a:ext cx="1465729" cy="1832161"/>
          </a:xfrm>
          <a:prstGeom prst="rect">
            <a:avLst/>
          </a:prstGeom>
          <a:ln w="228600" cap="sq" cmpd="thickThin">
            <a:solidFill>
              <a:srgbClr val="000000"/>
            </a:solidFill>
            <a:prstDash val="solid"/>
            <a:miter lim="800000"/>
          </a:ln>
          <a:effectLst>
            <a:innerShdw blurRad="76200">
              <a:srgbClr val="000000"/>
            </a:innerShdw>
          </a:effectLst>
        </p:spPr>
      </p:pic>
      <p:pic>
        <p:nvPicPr>
          <p:cNvPr id="58" name="Picture 57" descr="oliver c mine.jpg"/>
          <p:cNvPicPr>
            <a:picLocks noChangeAspect="1"/>
          </p:cNvPicPr>
          <p:nvPr/>
        </p:nvPicPr>
        <p:blipFill>
          <a:blip r:embed="rId4" cstate="print"/>
          <a:srcRect r="3846" b="9910"/>
          <a:stretch>
            <a:fillRect/>
          </a:stretch>
        </p:blipFill>
        <p:spPr>
          <a:xfrm>
            <a:off x="1371600" y="3429000"/>
            <a:ext cx="1524000" cy="1828800"/>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0"/>
            <a:ext cx="1371600" cy="381000"/>
          </a:xfrm>
          <a:prstGeom prst="rect">
            <a:avLst/>
          </a:prstGeom>
          <a:noFill/>
        </p:spPr>
        <p:txBody>
          <a:bodyPr wrap="square" rtlCol="0">
            <a:spAutoFit/>
          </a:bodyPr>
          <a:lstStyle/>
          <a:p>
            <a:r>
              <a:rPr lang="en-US" dirty="0" smtClean="0">
                <a:solidFill>
                  <a:schemeClr val="bg1"/>
                </a:solidFill>
              </a:rPr>
              <a:t>Lesson 21</a:t>
            </a:r>
            <a:endParaRPr lang="en-US" dirty="0">
              <a:solidFill>
                <a:schemeClr val="bg1"/>
              </a:solidFill>
            </a:endParaRPr>
          </a:p>
        </p:txBody>
      </p:sp>
      <p:sp>
        <p:nvSpPr>
          <p:cNvPr id="60" name="TextBox 59"/>
          <p:cNvSpPr txBox="1"/>
          <p:nvPr/>
        </p:nvSpPr>
        <p:spPr>
          <a:xfrm>
            <a:off x="152400" y="1219200"/>
            <a:ext cx="8839200" cy="1200329"/>
          </a:xfrm>
          <a:prstGeom prst="rect">
            <a:avLst/>
          </a:prstGeom>
          <a:noFill/>
        </p:spPr>
        <p:txBody>
          <a:bodyPr wrap="square" rtlCol="0">
            <a:spAutoFit/>
          </a:bodyPr>
          <a:lstStyle/>
          <a:p>
            <a:pPr algn="ctr"/>
            <a:r>
              <a:rPr lang="en-US" sz="4800" dirty="0" smtClean="0">
                <a:solidFill>
                  <a:schemeClr val="bg1"/>
                </a:solidFill>
                <a:latin typeface="Lucida Calligraphy" pitchFamily="66" charset="0"/>
              </a:rPr>
              <a:t>Three Special Witnesses</a:t>
            </a:r>
          </a:p>
          <a:p>
            <a:pPr algn="ctr"/>
            <a:r>
              <a:rPr lang="en-US" sz="2400" dirty="0" smtClean="0">
                <a:solidFill>
                  <a:schemeClr val="bg1"/>
                </a:solidFill>
                <a:latin typeface="Lucida Calligraphy" pitchFamily="66" charset="0"/>
              </a:rPr>
              <a:t>Doctrine and Covenants 17</a:t>
            </a:r>
            <a:endParaRPr lang="en-US" sz="2400" dirty="0">
              <a:solidFill>
                <a:schemeClr val="bg1"/>
              </a:solidFill>
              <a:latin typeface="Lucida Calligraphy" pitchFamily="66" charset="0"/>
            </a:endParaRPr>
          </a:p>
        </p:txBody>
      </p:sp>
      <p:sp>
        <p:nvSpPr>
          <p:cNvPr id="61" name="Rectangle 60"/>
          <p:cNvSpPr/>
          <p:nvPr/>
        </p:nvSpPr>
        <p:spPr>
          <a:xfrm>
            <a:off x="2362200" y="5638800"/>
            <a:ext cx="4572000" cy="1200329"/>
          </a:xfrm>
          <a:prstGeom prst="rect">
            <a:avLst/>
          </a:prstGeom>
        </p:spPr>
        <p:txBody>
          <a:bodyPr>
            <a:spAutoFit/>
          </a:bodyPr>
          <a:lstStyle/>
          <a:p>
            <a:r>
              <a:rPr lang="en-US" i="1" dirty="0" smtClean="0">
                <a:solidFill>
                  <a:schemeClr val="bg1"/>
                </a:solidFill>
              </a:rPr>
              <a:t>“And </a:t>
            </a:r>
            <a:r>
              <a:rPr lang="en-US" i="1" dirty="0">
                <a:solidFill>
                  <a:schemeClr val="bg1"/>
                </a:solidFill>
              </a:rPr>
              <a:t>unto </a:t>
            </a:r>
            <a:r>
              <a:rPr lang="en-US" i="1" dirty="0" smtClean="0">
                <a:solidFill>
                  <a:schemeClr val="bg1"/>
                </a:solidFill>
              </a:rPr>
              <a:t>three</a:t>
            </a:r>
            <a:r>
              <a:rPr lang="en-US" i="1" dirty="0">
                <a:solidFill>
                  <a:schemeClr val="bg1"/>
                </a:solidFill>
              </a:rPr>
              <a:t> shall they be shown by the power of God; wherefore they shall </a:t>
            </a:r>
            <a:r>
              <a:rPr lang="en-US" i="1" dirty="0" smtClean="0">
                <a:solidFill>
                  <a:schemeClr val="bg1"/>
                </a:solidFill>
              </a:rPr>
              <a:t>know</a:t>
            </a:r>
            <a:r>
              <a:rPr lang="en-US" i="1" dirty="0">
                <a:solidFill>
                  <a:schemeClr val="bg1"/>
                </a:solidFill>
              </a:rPr>
              <a:t> of a surety that these things are </a:t>
            </a:r>
            <a:r>
              <a:rPr lang="en-US" i="1" dirty="0" smtClean="0">
                <a:solidFill>
                  <a:schemeClr val="bg1"/>
                </a:solidFill>
              </a:rPr>
              <a:t>true.”</a:t>
            </a:r>
          </a:p>
          <a:p>
            <a:pPr algn="ctr"/>
            <a:r>
              <a:rPr lang="en-US" i="1" dirty="0" smtClean="0">
                <a:solidFill>
                  <a:schemeClr val="bg1"/>
                </a:solidFill>
              </a:rPr>
              <a:t>Ether 5:3</a:t>
            </a:r>
            <a:endParaRPr lang="en-US"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Be Humble and Repent</a:t>
            </a:r>
          </a:p>
        </p:txBody>
      </p:sp>
      <p:sp>
        <p:nvSpPr>
          <p:cNvPr id="5" name="Rectangle 4"/>
          <p:cNvSpPr/>
          <p:nvPr/>
        </p:nvSpPr>
        <p:spPr>
          <a:xfrm>
            <a:off x="533400" y="1143000"/>
            <a:ext cx="4572000" cy="4247317"/>
          </a:xfrm>
          <a:prstGeom prst="rect">
            <a:avLst/>
          </a:prstGeom>
        </p:spPr>
        <p:txBody>
          <a:bodyPr>
            <a:spAutoFit/>
          </a:bodyPr>
          <a:lstStyle/>
          <a:p>
            <a:r>
              <a:rPr lang="en-US" dirty="0" smtClean="0">
                <a:solidFill>
                  <a:schemeClr val="bg1"/>
                </a:solidFill>
              </a:rPr>
              <a:t>“The next morning, after attending to the usual services, namely, reading, singing and praying, Joseph arose from his knees, and approaching Martin Harris with a solemnity that thrills through my veins to this day, when it occurs to my recollection, said, </a:t>
            </a:r>
          </a:p>
          <a:p>
            <a:endParaRPr lang="en-US" dirty="0" smtClean="0">
              <a:solidFill>
                <a:schemeClr val="bg1"/>
              </a:solidFill>
            </a:endParaRPr>
          </a:p>
          <a:p>
            <a:r>
              <a:rPr lang="en-US" dirty="0" smtClean="0">
                <a:solidFill>
                  <a:schemeClr val="bg1"/>
                </a:solidFill>
              </a:rPr>
              <a:t>‘Martin Harris, you have got to humble yourself before God this day, that you may obtain a forgiveness of your sins. </a:t>
            </a:r>
          </a:p>
          <a:p>
            <a:endParaRPr lang="en-US" dirty="0" smtClean="0">
              <a:solidFill>
                <a:schemeClr val="bg1"/>
              </a:solidFill>
            </a:endParaRPr>
          </a:p>
          <a:p>
            <a:r>
              <a:rPr lang="en-US" dirty="0" smtClean="0">
                <a:solidFill>
                  <a:schemeClr val="bg1"/>
                </a:solidFill>
              </a:rPr>
              <a:t>If you do, it is the will of God that you should look upon the plates, in company with Oliver Cowdery and David Whitmer’” </a:t>
            </a:r>
          </a:p>
          <a:p>
            <a:r>
              <a:rPr lang="en-US" sz="1200" dirty="0" smtClean="0">
                <a:solidFill>
                  <a:schemeClr val="bg1"/>
                </a:solidFill>
              </a:rPr>
              <a:t>Lucy Mack Smith</a:t>
            </a:r>
            <a:endParaRPr lang="en-US" sz="1200" dirty="0">
              <a:solidFill>
                <a:schemeClr val="bg1"/>
              </a:solidFill>
            </a:endParaRPr>
          </a:p>
        </p:txBody>
      </p:sp>
      <p:pic>
        <p:nvPicPr>
          <p:cNvPr id="4100" name="Picture 4" descr="http://www.nationalufocenter.com/artman/uploads/josephsmith.gif"/>
          <p:cNvPicPr>
            <a:picLocks noChangeAspect="1" noChangeArrowheads="1"/>
          </p:cNvPicPr>
          <p:nvPr/>
        </p:nvPicPr>
        <p:blipFill>
          <a:blip r:embed="rId3" cstate="print"/>
          <a:srcRect r="565" b="3863"/>
          <a:stretch>
            <a:fillRect/>
          </a:stretch>
        </p:blipFill>
        <p:spPr bwMode="auto">
          <a:xfrm>
            <a:off x="5105400" y="1295400"/>
            <a:ext cx="3352800" cy="2133600"/>
          </a:xfrm>
          <a:prstGeom prst="rect">
            <a:avLst/>
          </a:prstGeom>
          <a:noFill/>
        </p:spPr>
      </p:pic>
      <p:pic>
        <p:nvPicPr>
          <p:cNvPr id="4102" name="Picture 6" descr="http://www.mormonwiki.com/wiki/images/9/9f/Lucy_Mack_Smith.jpg"/>
          <p:cNvPicPr>
            <a:picLocks noChangeAspect="1" noChangeArrowheads="1"/>
          </p:cNvPicPr>
          <p:nvPr/>
        </p:nvPicPr>
        <p:blipFill>
          <a:blip r:embed="rId4" cstate="print"/>
          <a:srcRect/>
          <a:stretch>
            <a:fillRect/>
          </a:stretch>
        </p:blipFill>
        <p:spPr bwMode="auto">
          <a:xfrm>
            <a:off x="3581400" y="4876800"/>
            <a:ext cx="1130883" cy="1600200"/>
          </a:xfrm>
          <a:prstGeom prst="rect">
            <a:avLst/>
          </a:prstGeom>
          <a:noFill/>
        </p:spPr>
      </p:pic>
      <p:pic>
        <p:nvPicPr>
          <p:cNvPr id="4104" name="Picture 8" descr="http://mormonitemusings.files.wordpress.com/2013/09/martin-harris.jpg"/>
          <p:cNvPicPr>
            <a:picLocks noChangeAspect="1" noChangeArrowheads="1"/>
          </p:cNvPicPr>
          <p:nvPr/>
        </p:nvPicPr>
        <p:blipFill>
          <a:blip r:embed="rId5" cstate="print"/>
          <a:srcRect/>
          <a:stretch>
            <a:fillRect/>
          </a:stretch>
        </p:blipFill>
        <p:spPr bwMode="auto">
          <a:xfrm>
            <a:off x="6324600" y="3810000"/>
            <a:ext cx="1739918" cy="25487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fade">
                                      <p:cBhvr>
                                        <p:cTn id="9" dur="2000"/>
                                        <p:tgtEl>
                                          <p:spTgt spid="410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Retired to the Woods</a:t>
            </a:r>
          </a:p>
        </p:txBody>
      </p:sp>
      <p:sp>
        <p:nvSpPr>
          <p:cNvPr id="10" name="Rectangle 9"/>
          <p:cNvSpPr/>
          <p:nvPr/>
        </p:nvSpPr>
        <p:spPr>
          <a:xfrm>
            <a:off x="304800" y="838200"/>
            <a:ext cx="4572000" cy="4801314"/>
          </a:xfrm>
          <a:prstGeom prst="rect">
            <a:avLst/>
          </a:prstGeom>
        </p:spPr>
        <p:txBody>
          <a:bodyPr>
            <a:spAutoFit/>
          </a:bodyPr>
          <a:lstStyle/>
          <a:p>
            <a:pPr fontAlgn="base"/>
            <a:r>
              <a:rPr lang="en-US" dirty="0" smtClean="0">
                <a:solidFill>
                  <a:schemeClr val="bg1"/>
                </a:solidFill>
              </a:rPr>
              <a:t>“Martin Harris, David Whitmer, Oliver Cowdery and [I] … retired [to the woods near the Whitmer home], and having knelt down, we began to pray in much faith to Almighty God. …</a:t>
            </a:r>
          </a:p>
          <a:p>
            <a:pPr fontAlgn="base"/>
            <a:endParaRPr lang="en-US" dirty="0" smtClean="0">
              <a:solidFill>
                <a:schemeClr val="bg1"/>
              </a:solidFill>
            </a:endParaRPr>
          </a:p>
          <a:p>
            <a:pPr fontAlgn="base"/>
            <a:r>
              <a:rPr lang="en-US" dirty="0" smtClean="0">
                <a:solidFill>
                  <a:schemeClr val="bg1"/>
                </a:solidFill>
              </a:rPr>
              <a:t>“According to previous arrangement, I commenced by vocal prayer to our Heavenly Father, and was followed by each of the others in succession. </a:t>
            </a:r>
          </a:p>
          <a:p>
            <a:pPr fontAlgn="base"/>
            <a:endParaRPr lang="en-US" dirty="0" smtClean="0">
              <a:solidFill>
                <a:schemeClr val="bg1"/>
              </a:solidFill>
            </a:endParaRPr>
          </a:p>
          <a:p>
            <a:pPr fontAlgn="base"/>
            <a:r>
              <a:rPr lang="en-US" dirty="0" smtClean="0">
                <a:solidFill>
                  <a:schemeClr val="bg1"/>
                </a:solidFill>
              </a:rPr>
              <a:t>We did not at the first trial, however, obtain any answer or manifestation of divine favor in our behalf. </a:t>
            </a:r>
          </a:p>
          <a:p>
            <a:pPr fontAlgn="base"/>
            <a:endParaRPr lang="en-US" dirty="0" smtClean="0">
              <a:solidFill>
                <a:schemeClr val="bg1"/>
              </a:solidFill>
            </a:endParaRPr>
          </a:p>
          <a:p>
            <a:pPr fontAlgn="base"/>
            <a:r>
              <a:rPr lang="en-US" dirty="0" smtClean="0">
                <a:solidFill>
                  <a:schemeClr val="bg1"/>
                </a:solidFill>
              </a:rPr>
              <a:t>We again observed the same order of prayer … but with the same result as before.</a:t>
            </a:r>
          </a:p>
          <a:p>
            <a:pPr fontAlgn="base"/>
            <a:endParaRPr lang="en-US" dirty="0">
              <a:solidFill>
                <a:schemeClr val="bg1"/>
              </a:solidFill>
            </a:endParaRPr>
          </a:p>
        </p:txBody>
      </p:sp>
      <p:pic>
        <p:nvPicPr>
          <p:cNvPr id="11" name="Picture 10" descr="20140612_100921.jpg"/>
          <p:cNvPicPr>
            <a:picLocks noChangeAspect="1"/>
          </p:cNvPicPr>
          <p:nvPr/>
        </p:nvPicPr>
        <p:blipFill>
          <a:blip r:embed="rId3" cstate="print"/>
          <a:stretch>
            <a:fillRect/>
          </a:stretch>
        </p:blipFill>
        <p:spPr>
          <a:xfrm>
            <a:off x="5105400" y="1295400"/>
            <a:ext cx="3429000" cy="2057400"/>
          </a:xfrm>
          <a:prstGeom prst="rect">
            <a:avLst/>
          </a:prstGeom>
        </p:spPr>
      </p:pic>
      <p:sp>
        <p:nvSpPr>
          <p:cNvPr id="14" name="Rectangle 13"/>
          <p:cNvSpPr/>
          <p:nvPr/>
        </p:nvSpPr>
        <p:spPr>
          <a:xfrm>
            <a:off x="5029200" y="3581400"/>
            <a:ext cx="3657600" cy="2308324"/>
          </a:xfrm>
          <a:prstGeom prst="rect">
            <a:avLst/>
          </a:prstGeom>
        </p:spPr>
        <p:txBody>
          <a:bodyPr wrap="square">
            <a:spAutoFit/>
          </a:bodyPr>
          <a:lstStyle/>
          <a:p>
            <a:r>
              <a:rPr lang="en-US" dirty="0" smtClean="0">
                <a:solidFill>
                  <a:schemeClr val="bg1"/>
                </a:solidFill>
              </a:rPr>
              <a:t>“Upon this, our second failure, Martin Harris proposed that he should withdraw himself from us, believing, as he expressed himself, that his presence was the cause of our not obtaining what we wished for. He accordingly withdrew from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The Angel Held the Plates</a:t>
            </a:r>
          </a:p>
        </p:txBody>
      </p:sp>
      <p:sp>
        <p:nvSpPr>
          <p:cNvPr id="10" name="Rectangle 9"/>
          <p:cNvSpPr/>
          <p:nvPr/>
        </p:nvSpPr>
        <p:spPr>
          <a:xfrm>
            <a:off x="457200" y="1219200"/>
            <a:ext cx="4572000" cy="4801314"/>
          </a:xfrm>
          <a:prstGeom prst="rect">
            <a:avLst/>
          </a:prstGeom>
        </p:spPr>
        <p:txBody>
          <a:bodyPr>
            <a:spAutoFit/>
          </a:bodyPr>
          <a:lstStyle/>
          <a:p>
            <a:pPr fontAlgn="base"/>
            <a:r>
              <a:rPr lang="en-US" dirty="0" smtClean="0">
                <a:solidFill>
                  <a:schemeClr val="bg1"/>
                </a:solidFill>
              </a:rPr>
              <a:t>…and we knelt down again, and had not been many minutes engaged in prayer, when presently we beheld a light above us in the air, of exceeding brightness; and behold, an angel stood before us. In his hands he held the plates which we had been praying for these to have a view of. He turned over the leaves one by one, so that we could see them, and discern the engravings </a:t>
            </a:r>
            <a:r>
              <a:rPr lang="en-US" dirty="0" err="1" smtClean="0">
                <a:solidFill>
                  <a:schemeClr val="bg1"/>
                </a:solidFill>
              </a:rPr>
              <a:t>theron</a:t>
            </a:r>
            <a:r>
              <a:rPr lang="en-US" dirty="0" smtClean="0">
                <a:solidFill>
                  <a:schemeClr val="bg1"/>
                </a:solidFill>
              </a:rPr>
              <a:t> distinctly. … </a:t>
            </a:r>
          </a:p>
          <a:p>
            <a:pPr fontAlgn="base"/>
            <a:endParaRPr lang="en-US" dirty="0" smtClean="0">
              <a:solidFill>
                <a:schemeClr val="bg1"/>
              </a:solidFill>
            </a:endParaRPr>
          </a:p>
          <a:p>
            <a:pPr fontAlgn="base"/>
            <a:r>
              <a:rPr lang="en-US" dirty="0" smtClean="0">
                <a:solidFill>
                  <a:schemeClr val="bg1"/>
                </a:solidFill>
              </a:rPr>
              <a:t>We heard a voice from out of the bright light above us, saying, ‘These plates have been revealed by the power of God, and they have been translated by the power of God. The translation of them which you have seen is correct, and I command you to bear record of what you now see and hear.’</a:t>
            </a:r>
            <a:endParaRPr lang="en-US" dirty="0">
              <a:solidFill>
                <a:schemeClr val="bg1"/>
              </a:solidFill>
            </a:endParaRPr>
          </a:p>
        </p:txBody>
      </p:sp>
      <p:pic>
        <p:nvPicPr>
          <p:cNvPr id="26628" name="Picture 4" descr="http://2.bp.blogspot.com/_EPUjgnXhZOw/S-Lu0CfRvHI/AAAAAAAAAqg/H_muW-FDV_A/s1600/Angel+and+the+three+witnesses.jpg"/>
          <p:cNvPicPr>
            <a:picLocks noChangeAspect="1" noChangeArrowheads="1"/>
          </p:cNvPicPr>
          <p:nvPr/>
        </p:nvPicPr>
        <p:blipFill>
          <a:blip r:embed="rId3" cstate="print"/>
          <a:srcRect/>
          <a:stretch>
            <a:fillRect/>
          </a:stretch>
        </p:blipFill>
        <p:spPr bwMode="auto">
          <a:xfrm>
            <a:off x="5334000" y="1524000"/>
            <a:ext cx="3013075"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a:t>
            </a:r>
            <a:r>
              <a:rPr lang="en-US" sz="4000" dirty="0" err="1" smtClean="0">
                <a:solidFill>
                  <a:schemeClr val="bg1"/>
                </a:solidFill>
                <a:latin typeface="Lucida Calligraphy" pitchFamily="66" charset="0"/>
              </a:rPr>
              <a:t>Tis</a:t>
            </a:r>
            <a:r>
              <a:rPr lang="en-US" sz="4000" dirty="0" smtClean="0">
                <a:solidFill>
                  <a:schemeClr val="bg1"/>
                </a:solidFill>
                <a:latin typeface="Lucida Calligraphy" pitchFamily="66" charset="0"/>
              </a:rPr>
              <a:t> Enough”</a:t>
            </a:r>
          </a:p>
        </p:txBody>
      </p:sp>
      <p:sp>
        <p:nvSpPr>
          <p:cNvPr id="10" name="Rectangle 9"/>
          <p:cNvSpPr/>
          <p:nvPr/>
        </p:nvSpPr>
        <p:spPr>
          <a:xfrm>
            <a:off x="457200" y="1219200"/>
            <a:ext cx="4572000" cy="5355312"/>
          </a:xfrm>
          <a:prstGeom prst="rect">
            <a:avLst/>
          </a:prstGeom>
        </p:spPr>
        <p:txBody>
          <a:bodyPr>
            <a:spAutoFit/>
          </a:bodyPr>
          <a:lstStyle/>
          <a:p>
            <a:pPr fontAlgn="base"/>
            <a:r>
              <a:rPr lang="en-US" dirty="0" smtClean="0">
                <a:solidFill>
                  <a:schemeClr val="bg1"/>
                </a:solidFill>
              </a:rPr>
              <a:t>“I now left David and Oliver, and went in pursuit of Martin Harris, whom I found at a considerable distance, fervently engaged in prayer. He soon told me, however, that he had not yet prevailed with the Lord, and earnestly requested me to join him in prayer, that he also might realize the same blessings which we had just received.</a:t>
            </a:r>
          </a:p>
          <a:p>
            <a:pPr fontAlgn="base"/>
            <a:endParaRPr lang="en-US" dirty="0" smtClean="0">
              <a:solidFill>
                <a:schemeClr val="bg1"/>
              </a:solidFill>
            </a:endParaRPr>
          </a:p>
          <a:p>
            <a:pPr fontAlgn="base"/>
            <a:r>
              <a:rPr lang="en-US" dirty="0" smtClean="0">
                <a:solidFill>
                  <a:schemeClr val="bg1"/>
                </a:solidFill>
              </a:rPr>
              <a:t> We accordingly joined in prayer, and ultimately obtained our desires, for before we had yet finished, the same vision was opened to our view, at least it was again opened to me, and I once more beheld and heard the same things; whilst at the same moment, Martin Harris cried out, apparently in an ecstasy of joy, ‘</a:t>
            </a:r>
            <a:r>
              <a:rPr lang="en-US" dirty="0" err="1" smtClean="0">
                <a:solidFill>
                  <a:schemeClr val="bg1"/>
                </a:solidFill>
              </a:rPr>
              <a:t>’Tis</a:t>
            </a:r>
            <a:r>
              <a:rPr lang="en-US" dirty="0" smtClean="0">
                <a:solidFill>
                  <a:schemeClr val="bg1"/>
                </a:solidFill>
              </a:rPr>
              <a:t> enough; ’tis enough; mine eyes have beheld; mine eyes have beheld’” </a:t>
            </a:r>
          </a:p>
          <a:p>
            <a:pPr fontAlgn="base"/>
            <a:r>
              <a:rPr lang="en-US" sz="1200" dirty="0" smtClean="0">
                <a:solidFill>
                  <a:schemeClr val="bg1"/>
                </a:solidFill>
              </a:rPr>
              <a:t>History of the Church</a:t>
            </a:r>
            <a:endParaRPr lang="en-US" sz="1200" dirty="0">
              <a:solidFill>
                <a:schemeClr val="bg1"/>
              </a:solidFill>
            </a:endParaRPr>
          </a:p>
        </p:txBody>
      </p:sp>
      <p:pic>
        <p:nvPicPr>
          <p:cNvPr id="27650" name="Picture 2" descr="http://prophetsseersandrevelators.files.wordpress.com/2014/01/lorenzo-snow-praying-893968-gallery.jpg"/>
          <p:cNvPicPr>
            <a:picLocks noChangeAspect="1" noChangeArrowheads="1"/>
          </p:cNvPicPr>
          <p:nvPr/>
        </p:nvPicPr>
        <p:blipFill>
          <a:blip r:embed="rId3" cstate="print"/>
          <a:srcRect/>
          <a:stretch>
            <a:fillRect/>
          </a:stretch>
        </p:blipFill>
        <p:spPr bwMode="auto">
          <a:xfrm>
            <a:off x="5257800" y="1447800"/>
            <a:ext cx="3400425" cy="425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Returning Home</a:t>
            </a:r>
          </a:p>
        </p:txBody>
      </p:sp>
      <p:sp>
        <p:nvSpPr>
          <p:cNvPr id="10" name="Rectangle 9"/>
          <p:cNvSpPr/>
          <p:nvPr/>
        </p:nvSpPr>
        <p:spPr>
          <a:xfrm>
            <a:off x="457200" y="914400"/>
            <a:ext cx="5867400" cy="5539978"/>
          </a:xfrm>
          <a:prstGeom prst="rect">
            <a:avLst/>
          </a:prstGeom>
        </p:spPr>
        <p:txBody>
          <a:bodyPr wrap="square">
            <a:spAutoFit/>
          </a:bodyPr>
          <a:lstStyle/>
          <a:p>
            <a:pPr fontAlgn="base"/>
            <a:r>
              <a:rPr lang="en-US" dirty="0" smtClean="0">
                <a:solidFill>
                  <a:schemeClr val="bg1"/>
                </a:solidFill>
              </a:rPr>
              <a:t>“When they returned to the house it was between three and four o’clock p. m. Mrs. Whitmer, Mr. Smith and myself, were sitting in a bedroom at the time. </a:t>
            </a:r>
          </a:p>
          <a:p>
            <a:pPr fontAlgn="base"/>
            <a:r>
              <a:rPr lang="en-US" dirty="0" smtClean="0">
                <a:solidFill>
                  <a:schemeClr val="bg1"/>
                </a:solidFill>
              </a:rPr>
              <a:t>On coming in, Joseph threw himself down beside me, and exclaimed, ‘Father, mother, you do not know how happy I am: the Lord has now caused the plates to be shown to three more besides myself. </a:t>
            </a:r>
          </a:p>
          <a:p>
            <a:pPr fontAlgn="base"/>
            <a:r>
              <a:rPr lang="en-US" dirty="0" smtClean="0">
                <a:solidFill>
                  <a:schemeClr val="bg1"/>
                </a:solidFill>
              </a:rPr>
              <a:t>They have seen an angel, who has testified to them, and they will have to bear witness to the truth of what I have said, for now they know for themselves, that I do not go about to deceive the people, and I feel as if I was relieved of a burden which was almost too heavy for me to bear, and it rejoices my soul, that I am not any longer to be entirely alone in the world.’ Upon this, Martin Harris came in: he seemed almost overcome with joy, and testified boldly to what he had both seen and heard. And so did David and Oliver, adding that no tongue could express the joy of their hearts, and the greatness of the things which they had both seen and heard”</a:t>
            </a:r>
          </a:p>
          <a:p>
            <a:pPr fontAlgn="base"/>
            <a:r>
              <a:rPr lang="en-US" sz="1200" dirty="0" smtClean="0">
                <a:solidFill>
                  <a:schemeClr val="bg1"/>
                </a:solidFill>
              </a:rPr>
              <a:t>Lucy Mack Smith</a:t>
            </a:r>
            <a:endParaRPr lang="en-US" sz="1200" dirty="0">
              <a:solidFill>
                <a:schemeClr val="bg1"/>
              </a:solidFill>
            </a:endParaRPr>
          </a:p>
        </p:txBody>
      </p:sp>
      <p:pic>
        <p:nvPicPr>
          <p:cNvPr id="28674" name="Picture 2" descr="http://restorationbookstore.org/mm5/images/prints/lg_lucymack3.jpg"/>
          <p:cNvPicPr>
            <a:picLocks noChangeAspect="1" noChangeArrowheads="1"/>
          </p:cNvPicPr>
          <p:nvPr/>
        </p:nvPicPr>
        <p:blipFill>
          <a:blip r:embed="rId3" cstate="print"/>
          <a:srcRect r="15294" b="26241"/>
          <a:stretch>
            <a:fillRect/>
          </a:stretch>
        </p:blipFill>
        <p:spPr bwMode="auto">
          <a:xfrm>
            <a:off x="6019800" y="2286000"/>
            <a:ext cx="27432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Spirit Testifies of the Truth</a:t>
            </a:r>
          </a:p>
        </p:txBody>
      </p:sp>
      <p:sp>
        <p:nvSpPr>
          <p:cNvPr id="10" name="Rectangle 9"/>
          <p:cNvSpPr/>
          <p:nvPr/>
        </p:nvSpPr>
        <p:spPr>
          <a:xfrm>
            <a:off x="457200" y="914400"/>
            <a:ext cx="2667000" cy="1477328"/>
          </a:xfrm>
          <a:prstGeom prst="rect">
            <a:avLst/>
          </a:prstGeom>
        </p:spPr>
        <p:txBody>
          <a:bodyPr wrap="square">
            <a:spAutoFit/>
          </a:bodyPr>
          <a:lstStyle/>
          <a:p>
            <a:pPr fontAlgn="base"/>
            <a:r>
              <a:rPr lang="en-US" dirty="0" smtClean="0">
                <a:solidFill>
                  <a:schemeClr val="bg1"/>
                </a:solidFill>
              </a:rPr>
              <a:t>“And he has translated the book, even that part which I have commanded him, and as your Lord and your God </a:t>
            </a:r>
            <a:r>
              <a:rPr lang="en-US" dirty="0" err="1" smtClean="0">
                <a:solidFill>
                  <a:schemeClr val="bg1"/>
                </a:solidFill>
              </a:rPr>
              <a:t>liveth</a:t>
            </a:r>
            <a:r>
              <a:rPr lang="en-US" dirty="0" smtClean="0">
                <a:solidFill>
                  <a:schemeClr val="bg1"/>
                </a:solidFill>
              </a:rPr>
              <a:t> it is true.”</a:t>
            </a:r>
            <a:endParaRPr lang="en-US" sz="1200" dirty="0">
              <a:solidFill>
                <a:schemeClr val="bg1"/>
              </a:solidFill>
            </a:endParaRPr>
          </a:p>
        </p:txBody>
      </p:sp>
      <p:sp>
        <p:nvSpPr>
          <p:cNvPr id="6" name="TextBox 5"/>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17:6</a:t>
            </a:r>
            <a:endParaRPr lang="en-US" dirty="0">
              <a:solidFill>
                <a:schemeClr val="bg1"/>
              </a:solidFill>
            </a:endParaRPr>
          </a:p>
        </p:txBody>
      </p:sp>
      <p:sp>
        <p:nvSpPr>
          <p:cNvPr id="7" name="Rectangle 6"/>
          <p:cNvSpPr/>
          <p:nvPr/>
        </p:nvSpPr>
        <p:spPr>
          <a:xfrm>
            <a:off x="2895600" y="2895600"/>
            <a:ext cx="3733800" cy="3585597"/>
          </a:xfrm>
          <a:prstGeom prst="rect">
            <a:avLst/>
          </a:prstGeom>
        </p:spPr>
        <p:txBody>
          <a:bodyPr wrap="square">
            <a:spAutoFit/>
          </a:bodyPr>
          <a:lstStyle/>
          <a:p>
            <a:pPr fontAlgn="base"/>
            <a:r>
              <a:rPr lang="en-US" dirty="0" smtClean="0">
                <a:solidFill>
                  <a:schemeClr val="bg1"/>
                </a:solidFill>
              </a:rPr>
              <a:t>“Within this awful volume lies</a:t>
            </a:r>
          </a:p>
          <a:p>
            <a:pPr fontAlgn="base"/>
            <a:r>
              <a:rPr lang="en-US" dirty="0" smtClean="0">
                <a:solidFill>
                  <a:schemeClr val="bg1"/>
                </a:solidFill>
              </a:rPr>
              <a:t>The mystery of mysteries.</a:t>
            </a:r>
          </a:p>
          <a:p>
            <a:pPr fontAlgn="base"/>
            <a:r>
              <a:rPr lang="en-US" dirty="0" smtClean="0">
                <a:solidFill>
                  <a:schemeClr val="bg1"/>
                </a:solidFill>
              </a:rPr>
              <a:t>Happiest he of human race</a:t>
            </a:r>
          </a:p>
          <a:p>
            <a:pPr fontAlgn="base"/>
            <a:r>
              <a:rPr lang="en-US" dirty="0" smtClean="0">
                <a:solidFill>
                  <a:schemeClr val="bg1"/>
                </a:solidFill>
              </a:rPr>
              <a:t>To whom our </a:t>
            </a:r>
            <a:r>
              <a:rPr lang="en-US" dirty="0" smtClean="0">
                <a:solidFill>
                  <a:schemeClr val="bg1"/>
                </a:solidFill>
              </a:rPr>
              <a:t>God </a:t>
            </a:r>
            <a:r>
              <a:rPr lang="en-US" dirty="0" smtClean="0">
                <a:solidFill>
                  <a:schemeClr val="bg1"/>
                </a:solidFill>
              </a:rPr>
              <a:t>has given grace</a:t>
            </a:r>
          </a:p>
          <a:p>
            <a:pPr fontAlgn="base"/>
            <a:r>
              <a:rPr lang="en-US" dirty="0" smtClean="0">
                <a:solidFill>
                  <a:schemeClr val="bg1"/>
                </a:solidFill>
              </a:rPr>
              <a:t>To read, to fear, to hope, to pray,</a:t>
            </a:r>
          </a:p>
          <a:p>
            <a:pPr fontAlgn="base"/>
            <a:r>
              <a:rPr lang="en-US" dirty="0" smtClean="0">
                <a:solidFill>
                  <a:schemeClr val="bg1"/>
                </a:solidFill>
              </a:rPr>
              <a:t>To lift the latch, and force the way;</a:t>
            </a:r>
          </a:p>
          <a:p>
            <a:pPr fontAlgn="base"/>
            <a:r>
              <a:rPr lang="en-US" dirty="0" smtClean="0">
                <a:solidFill>
                  <a:schemeClr val="bg1"/>
                </a:solidFill>
              </a:rPr>
              <a:t>And better had he ne’er been born</a:t>
            </a:r>
          </a:p>
          <a:p>
            <a:pPr fontAlgn="base"/>
            <a:r>
              <a:rPr lang="en-US" dirty="0" smtClean="0">
                <a:solidFill>
                  <a:schemeClr val="bg1"/>
                </a:solidFill>
              </a:rPr>
              <a:t>Who reads to doubt, or </a:t>
            </a:r>
            <a:r>
              <a:rPr lang="en-US" dirty="0" smtClean="0">
                <a:solidFill>
                  <a:schemeClr val="bg1"/>
                </a:solidFill>
              </a:rPr>
              <a:t>reads </a:t>
            </a:r>
            <a:r>
              <a:rPr lang="en-US" dirty="0" smtClean="0">
                <a:solidFill>
                  <a:schemeClr val="bg1"/>
                </a:solidFill>
              </a:rPr>
              <a:t>to scorn.”</a:t>
            </a:r>
          </a:p>
          <a:p>
            <a:pPr fontAlgn="base"/>
            <a:r>
              <a:rPr lang="en-US" sz="1100" dirty="0" smtClean="0">
                <a:solidFill>
                  <a:schemeClr val="bg1"/>
                </a:solidFill>
              </a:rPr>
              <a:t>Sir Walter Scott</a:t>
            </a:r>
          </a:p>
          <a:p>
            <a:pPr fontAlgn="base"/>
            <a:endParaRPr lang="en-US" dirty="0" smtClean="0">
              <a:solidFill>
                <a:schemeClr val="bg1"/>
              </a:solidFill>
            </a:endParaRPr>
          </a:p>
          <a:p>
            <a:pPr algn="ctr" fontAlgn="base"/>
            <a:r>
              <a:rPr lang="en-US" dirty="0" smtClean="0">
                <a:solidFill>
                  <a:srgbClr val="FFFF00"/>
                </a:solidFill>
              </a:rPr>
              <a:t>This is poem is copied </a:t>
            </a:r>
            <a:r>
              <a:rPr lang="en-US" dirty="0" smtClean="0">
                <a:solidFill>
                  <a:srgbClr val="FFFF00"/>
                </a:solidFill>
              </a:rPr>
              <a:t>in </a:t>
            </a:r>
            <a:r>
              <a:rPr lang="en-US" dirty="0" smtClean="0">
                <a:solidFill>
                  <a:srgbClr val="FFFF00"/>
                </a:solidFill>
              </a:rPr>
              <a:t>Lord </a:t>
            </a:r>
            <a:r>
              <a:rPr lang="en-US" dirty="0" smtClean="0">
                <a:solidFill>
                  <a:srgbClr val="FFFF00"/>
                </a:solidFill>
              </a:rPr>
              <a:t>Byron’s own Bible</a:t>
            </a:r>
            <a:endParaRPr lang="en-US" dirty="0">
              <a:solidFill>
                <a:srgbClr val="FFFF00"/>
              </a:solidFill>
            </a:endParaRPr>
          </a:p>
        </p:txBody>
      </p:sp>
      <p:pic>
        <p:nvPicPr>
          <p:cNvPr id="29698" name="Picture 2" descr="http://2.bp.blogspot.com/_4_xrqJsFnJ8/TLkgQjqI1EI/AAAAAAAAAKc/dKHAQrIs1xs/s1600/human-space-universe-cosmos.jpg"/>
          <p:cNvPicPr>
            <a:picLocks noChangeAspect="1" noChangeArrowheads="1"/>
          </p:cNvPicPr>
          <p:nvPr/>
        </p:nvPicPr>
        <p:blipFill>
          <a:blip r:embed="rId3" cstate="print"/>
          <a:srcRect r="3940" b="33714"/>
          <a:stretch>
            <a:fillRect/>
          </a:stretch>
        </p:blipFill>
        <p:spPr bwMode="auto">
          <a:xfrm>
            <a:off x="4038600" y="1066800"/>
            <a:ext cx="3810000" cy="1726406"/>
          </a:xfrm>
          <a:prstGeom prst="rect">
            <a:avLst/>
          </a:prstGeom>
          <a:noFill/>
        </p:spPr>
      </p:pic>
      <p:pic>
        <p:nvPicPr>
          <p:cNvPr id="29700" name="Picture 4" descr="http://content.answcdn.com/main/content/img/getty/2/5/2634125.jpg"/>
          <p:cNvPicPr>
            <a:picLocks noChangeAspect="1" noChangeArrowheads="1"/>
          </p:cNvPicPr>
          <p:nvPr/>
        </p:nvPicPr>
        <p:blipFill>
          <a:blip r:embed="rId4" cstate="print"/>
          <a:srcRect/>
          <a:stretch>
            <a:fillRect/>
          </a:stretch>
        </p:blipFill>
        <p:spPr bwMode="auto">
          <a:xfrm>
            <a:off x="533400" y="3200400"/>
            <a:ext cx="2045943" cy="2971800"/>
          </a:xfrm>
          <a:prstGeom prst="rect">
            <a:avLst/>
          </a:prstGeom>
          <a:noFill/>
        </p:spPr>
      </p:pic>
      <p:pic>
        <p:nvPicPr>
          <p:cNvPr id="29702" name="Picture 6" descr="http://upload.wikimedia.org/wikipedia/commons/a/a7/Sir_Henry_Raeburn_-_Portrait_of_Sir_Walter_Scott.jpg"/>
          <p:cNvPicPr>
            <a:picLocks noChangeAspect="1" noChangeArrowheads="1"/>
          </p:cNvPicPr>
          <p:nvPr/>
        </p:nvPicPr>
        <p:blipFill>
          <a:blip r:embed="rId5" cstate="print"/>
          <a:srcRect/>
          <a:stretch>
            <a:fillRect/>
          </a:stretch>
        </p:blipFill>
        <p:spPr bwMode="auto">
          <a:xfrm>
            <a:off x="6477000" y="3124200"/>
            <a:ext cx="2073288"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fade">
                                      <p:cBhvr>
                                        <p:cTn id="25" dur="2000"/>
                                        <p:tgtEl>
                                          <p:spTgt spid="2970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9700"/>
                                        </p:tgtEl>
                                        <p:attrNameLst>
                                          <p:attrName>style.visibility</p:attrName>
                                        </p:attrNameLst>
                                      </p:cBhvr>
                                      <p:to>
                                        <p:strVal val="visible"/>
                                      </p:to>
                                    </p:set>
                                    <p:animEffect transition="in" filter="fade">
                                      <p:cBhvr>
                                        <p:cTn id="32"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Eight Witnesses</a:t>
            </a:r>
          </a:p>
        </p:txBody>
      </p:sp>
      <p:sp>
        <p:nvSpPr>
          <p:cNvPr id="6" name="TextBox 5"/>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17:6</a:t>
            </a:r>
            <a:endParaRPr lang="en-US" dirty="0">
              <a:solidFill>
                <a:schemeClr val="bg1"/>
              </a:solidFill>
            </a:endParaRPr>
          </a:p>
        </p:txBody>
      </p:sp>
      <p:sp>
        <p:nvSpPr>
          <p:cNvPr id="7" name="Rectangle 6"/>
          <p:cNvSpPr/>
          <p:nvPr/>
        </p:nvSpPr>
        <p:spPr>
          <a:xfrm>
            <a:off x="4191000" y="948690"/>
            <a:ext cx="4191000" cy="5139869"/>
          </a:xfrm>
          <a:prstGeom prst="rect">
            <a:avLst/>
          </a:prstGeom>
        </p:spPr>
        <p:txBody>
          <a:bodyPr wrap="square">
            <a:spAutoFit/>
          </a:bodyPr>
          <a:lstStyle/>
          <a:p>
            <a:pPr fontAlgn="base"/>
            <a:r>
              <a:rPr lang="en-US" dirty="0" smtClean="0">
                <a:solidFill>
                  <a:schemeClr val="bg1"/>
                </a:solidFill>
              </a:rPr>
              <a:t>The Testimony of the Eight Witnesses</a:t>
            </a:r>
          </a:p>
          <a:p>
            <a:pPr fontAlgn="base"/>
            <a:r>
              <a:rPr lang="en-US" dirty="0" smtClean="0">
                <a:solidFill>
                  <a:schemeClr val="bg1"/>
                </a:solidFill>
              </a:rPr>
              <a:t>A few days after the Three Witnesses saw the gold plates, “eight additional witnesses—faithful men who were close to the Prophet during the translation—were also chosen to see the plates. … Joseph was permitted to show them the plates near the Smith residence in Manchester when he was making arrangements for the printing of the book. </a:t>
            </a:r>
            <a:r>
              <a:rPr lang="en-US" sz="1200" dirty="0" smtClean="0">
                <a:solidFill>
                  <a:schemeClr val="bg1"/>
                </a:solidFill>
              </a:rPr>
              <a:t>[See </a:t>
            </a:r>
            <a:r>
              <a:rPr lang="en-US" sz="1200" i="1" dirty="0" smtClean="0">
                <a:solidFill>
                  <a:schemeClr val="bg1"/>
                </a:solidFill>
              </a:rPr>
              <a:t>History of the Church,</a:t>
            </a:r>
            <a:r>
              <a:rPr lang="en-US" sz="1200" dirty="0" smtClean="0">
                <a:solidFill>
                  <a:schemeClr val="bg1"/>
                </a:solidFill>
              </a:rPr>
              <a:t> 1:58.]</a:t>
            </a:r>
          </a:p>
          <a:p>
            <a:pPr fontAlgn="base"/>
            <a:endParaRPr lang="en-US" dirty="0" smtClean="0">
              <a:solidFill>
                <a:schemeClr val="bg1"/>
              </a:solidFill>
            </a:endParaRPr>
          </a:p>
          <a:p>
            <a:pPr fontAlgn="base"/>
            <a:r>
              <a:rPr lang="en-US" dirty="0" smtClean="0">
                <a:solidFill>
                  <a:schemeClr val="bg1"/>
                </a:solidFill>
              </a:rPr>
              <a:t> </a:t>
            </a:r>
          </a:p>
          <a:p>
            <a:pPr fontAlgn="base"/>
            <a:r>
              <a:rPr lang="en-US" dirty="0" smtClean="0">
                <a:solidFill>
                  <a:schemeClr val="bg1"/>
                </a:solidFill>
              </a:rPr>
              <a:t>The Eight Witnesses testified that they handled and lifted the plates and saw the engravings on the individual leaves. Their testimony is also contained in all published editions of the Book of Mormon” </a:t>
            </a:r>
          </a:p>
          <a:p>
            <a:pPr fontAlgn="base"/>
            <a:r>
              <a:rPr lang="en-US" sz="1100" dirty="0" smtClean="0">
                <a:solidFill>
                  <a:schemeClr val="bg1"/>
                </a:solidFill>
              </a:rPr>
              <a:t>(</a:t>
            </a:r>
            <a:r>
              <a:rPr lang="en-US" sz="1100" i="1" dirty="0" smtClean="0">
                <a:solidFill>
                  <a:schemeClr val="bg1"/>
                </a:solidFill>
              </a:rPr>
              <a:t>Church History in the Fulness of Times Student Manual,</a:t>
            </a:r>
            <a:r>
              <a:rPr lang="en-US" sz="1100" dirty="0" smtClean="0">
                <a:solidFill>
                  <a:schemeClr val="bg1"/>
                </a:solidFill>
              </a:rPr>
              <a:t> 2nd ed. [Church Educational System manual, 2003], 60–61).</a:t>
            </a:r>
            <a:endParaRPr lang="en-US" sz="1100" dirty="0">
              <a:solidFill>
                <a:schemeClr val="bg1"/>
              </a:solidFill>
            </a:endParaRPr>
          </a:p>
        </p:txBody>
      </p:sp>
      <p:pic>
        <p:nvPicPr>
          <p:cNvPr id="33794" name="Picture 2" descr="http://3.bp.blogspot.com/_EPUjgnXhZOw/S-Lt-8pjIiI/AAAAAAAAAqY/XYbsMjIbUj0/s1600/Eight+witnesses_5-18.jpg"/>
          <p:cNvPicPr>
            <a:picLocks noChangeAspect="1" noChangeArrowheads="1"/>
          </p:cNvPicPr>
          <p:nvPr/>
        </p:nvPicPr>
        <p:blipFill>
          <a:blip r:embed="rId3" cstate="print"/>
          <a:srcRect/>
          <a:stretch>
            <a:fillRect/>
          </a:stretch>
        </p:blipFill>
        <p:spPr bwMode="auto">
          <a:xfrm>
            <a:off x="762000" y="1371600"/>
            <a:ext cx="3078667"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Grace of the Lord</a:t>
            </a:r>
          </a:p>
        </p:txBody>
      </p:sp>
      <p:sp>
        <p:nvSpPr>
          <p:cNvPr id="6" name="TextBox 5"/>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17:8</a:t>
            </a:r>
            <a:endParaRPr lang="en-US" dirty="0">
              <a:solidFill>
                <a:schemeClr val="bg1"/>
              </a:solidFill>
            </a:endParaRPr>
          </a:p>
        </p:txBody>
      </p:sp>
      <p:sp>
        <p:nvSpPr>
          <p:cNvPr id="7" name="Rectangle 6"/>
          <p:cNvSpPr/>
          <p:nvPr/>
        </p:nvSpPr>
        <p:spPr>
          <a:xfrm>
            <a:off x="304800" y="914400"/>
            <a:ext cx="4572000" cy="2862322"/>
          </a:xfrm>
          <a:prstGeom prst="rect">
            <a:avLst/>
          </a:prstGeom>
        </p:spPr>
        <p:txBody>
          <a:bodyPr wrap="square">
            <a:spAutoFit/>
          </a:bodyPr>
          <a:lstStyle/>
          <a:p>
            <a:pPr fontAlgn="base"/>
            <a:r>
              <a:rPr lang="en-US" dirty="0" smtClean="0">
                <a:solidFill>
                  <a:schemeClr val="bg1"/>
                </a:solidFill>
              </a:rPr>
              <a:t>After a man has done all that he can for himself, it is only by the grace of the Lord (that is, by his love, mercy, and condescension) that he can gain salvation </a:t>
            </a:r>
          </a:p>
          <a:p>
            <a:pPr fontAlgn="base"/>
            <a:r>
              <a:rPr lang="en-US" dirty="0" smtClean="0">
                <a:solidFill>
                  <a:schemeClr val="bg1"/>
                </a:solidFill>
              </a:rPr>
              <a:t>(see 2 Nephi 11:24; 25:23) </a:t>
            </a:r>
          </a:p>
          <a:p>
            <a:pPr fontAlgn="base"/>
            <a:endParaRPr lang="en-US" dirty="0" smtClean="0">
              <a:solidFill>
                <a:schemeClr val="bg1"/>
              </a:solidFill>
            </a:endParaRPr>
          </a:p>
          <a:p>
            <a:pPr fontAlgn="base"/>
            <a:r>
              <a:rPr lang="en-US" dirty="0" smtClean="0">
                <a:solidFill>
                  <a:schemeClr val="bg1"/>
                </a:solidFill>
              </a:rPr>
              <a:t>These three men were promised that if they would do all that they were instructed in this revelation, the Lord’s grace is sufficient to ensure their salvation.</a:t>
            </a:r>
          </a:p>
        </p:txBody>
      </p:sp>
      <p:sp>
        <p:nvSpPr>
          <p:cNvPr id="11" name="Rectangle 10"/>
          <p:cNvSpPr/>
          <p:nvPr/>
        </p:nvSpPr>
        <p:spPr>
          <a:xfrm>
            <a:off x="3810000" y="3810000"/>
            <a:ext cx="4800600" cy="2585323"/>
          </a:xfrm>
          <a:prstGeom prst="rect">
            <a:avLst/>
          </a:prstGeom>
        </p:spPr>
        <p:txBody>
          <a:bodyPr wrap="square">
            <a:spAutoFit/>
          </a:bodyPr>
          <a:lstStyle/>
          <a:p>
            <a:pPr fontAlgn="base"/>
            <a:r>
              <a:rPr lang="en-US" dirty="0" smtClean="0">
                <a:solidFill>
                  <a:schemeClr val="bg1"/>
                </a:solidFill>
              </a:rPr>
              <a:t>“We are all transgressors of the law to some extent, no matter how good we have tried to be—we are therefore unable in and of ourselves to receive redemption from our sins by any act of our own.</a:t>
            </a:r>
          </a:p>
          <a:p>
            <a:pPr fontAlgn="base"/>
            <a:endParaRPr lang="en-US" dirty="0" smtClean="0">
              <a:solidFill>
                <a:schemeClr val="bg1"/>
              </a:solidFill>
            </a:endParaRPr>
          </a:p>
          <a:p>
            <a:pPr fontAlgn="base"/>
            <a:r>
              <a:rPr lang="en-US" dirty="0" smtClean="0">
                <a:solidFill>
                  <a:schemeClr val="bg1"/>
                </a:solidFill>
              </a:rPr>
              <a:t>“… it is by the grace of Jesus Christ that we are saved.” </a:t>
            </a:r>
          </a:p>
          <a:p>
            <a:pPr fontAlgn="base"/>
            <a:r>
              <a:rPr lang="en-US" sz="1200" dirty="0" smtClean="0">
                <a:solidFill>
                  <a:schemeClr val="bg1"/>
                </a:solidFill>
              </a:rPr>
              <a:t>President Joseph Fielding Smith</a:t>
            </a:r>
          </a:p>
        </p:txBody>
      </p:sp>
      <p:pic>
        <p:nvPicPr>
          <p:cNvPr id="31746" name="Picture 2" descr="https://www.lds.org/bc/content/shared/content/images/gospel-library/manual/32493/32493_all_017_01-3witnesses.jpg"/>
          <p:cNvPicPr>
            <a:picLocks noChangeAspect="1" noChangeArrowheads="1"/>
          </p:cNvPicPr>
          <p:nvPr/>
        </p:nvPicPr>
        <p:blipFill>
          <a:blip r:embed="rId3" cstate="print"/>
          <a:srcRect/>
          <a:stretch>
            <a:fillRect/>
          </a:stretch>
        </p:blipFill>
        <p:spPr bwMode="auto">
          <a:xfrm>
            <a:off x="5029200" y="1447800"/>
            <a:ext cx="3429000" cy="1859281"/>
          </a:xfrm>
          <a:prstGeom prst="rect">
            <a:avLst/>
          </a:prstGeom>
          <a:noFill/>
        </p:spPr>
      </p:pic>
      <p:pic>
        <p:nvPicPr>
          <p:cNvPr id="12" name="Picture 11" descr="by marco aurelio rodrigues.jpg"/>
          <p:cNvPicPr>
            <a:picLocks noChangeAspect="1"/>
          </p:cNvPicPr>
          <p:nvPr/>
        </p:nvPicPr>
        <p:blipFill>
          <a:blip r:embed="rId4" cstate="print"/>
          <a:stretch>
            <a:fillRect/>
          </a:stretch>
        </p:blipFill>
        <p:spPr>
          <a:xfrm>
            <a:off x="1752600" y="3962400"/>
            <a:ext cx="1325880"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animEffect transition="in" filter="fade">
                                      <p:cBhvr>
                                        <p:cTn id="9" dur="2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228600"/>
            <a:ext cx="8610600" cy="6740307"/>
          </a:xfrm>
          <a:prstGeom prst="rect">
            <a:avLst/>
          </a:prstGeom>
          <a:noFill/>
        </p:spPr>
        <p:txBody>
          <a:bodyPr wrap="square" rtlCol="0">
            <a:spAutoFit/>
          </a:bodyPr>
          <a:lstStyle/>
          <a:p>
            <a:r>
              <a:rPr lang="en-US" sz="1600" dirty="0" smtClean="0">
                <a:solidFill>
                  <a:schemeClr val="bg1"/>
                </a:solidFill>
              </a:rPr>
              <a:t>Sources</a:t>
            </a:r>
            <a:r>
              <a:rPr lang="en-US" sz="1600" dirty="0" smtClean="0">
                <a:solidFill>
                  <a:schemeClr val="bg1"/>
                </a:solidFill>
              </a:rPr>
              <a:t>:</a:t>
            </a:r>
          </a:p>
          <a:p>
            <a:endParaRPr lang="en-US" sz="1600" dirty="0" smtClean="0">
              <a:solidFill>
                <a:schemeClr val="bg1"/>
              </a:solidFill>
            </a:endParaRPr>
          </a:p>
          <a:p>
            <a:r>
              <a:rPr lang="en-US" sz="1600" dirty="0" smtClean="0">
                <a:solidFill>
                  <a:srgbClr val="FFFF00"/>
                </a:solidFill>
              </a:rPr>
              <a:t>Suggested Hymn: #147 </a:t>
            </a:r>
            <a:r>
              <a:rPr lang="en-US" sz="1600" i="1" dirty="0" smtClean="0">
                <a:solidFill>
                  <a:srgbClr val="FFFF00"/>
                </a:solidFill>
              </a:rPr>
              <a:t>Sweet is the Work</a:t>
            </a:r>
            <a:endParaRPr lang="en-US" sz="1600" i="1" dirty="0" smtClean="0">
              <a:solidFill>
                <a:srgbClr val="FFFF00"/>
              </a:solidFill>
            </a:endParaRPr>
          </a:p>
          <a:p>
            <a:endParaRPr lang="en-US" sz="1600" dirty="0">
              <a:solidFill>
                <a:schemeClr val="bg1"/>
              </a:solidFill>
            </a:endParaRPr>
          </a:p>
          <a:p>
            <a:r>
              <a:rPr lang="en-US" sz="1600" dirty="0" smtClean="0">
                <a:solidFill>
                  <a:schemeClr val="bg1"/>
                </a:solidFill>
              </a:rPr>
              <a:t>Joseph Smith –History 1:52, 59-60</a:t>
            </a:r>
          </a:p>
          <a:p>
            <a:endParaRPr lang="en-US" sz="1600" dirty="0">
              <a:solidFill>
                <a:schemeClr val="bg1"/>
              </a:solidFill>
            </a:endParaRPr>
          </a:p>
          <a:p>
            <a:r>
              <a:rPr lang="en-US" sz="1600" dirty="0" smtClean="0">
                <a:solidFill>
                  <a:schemeClr val="bg1"/>
                </a:solidFill>
              </a:rPr>
              <a:t>Andrew Jenson </a:t>
            </a:r>
            <a:r>
              <a:rPr lang="en-US" sz="1600" i="1" dirty="0" smtClean="0">
                <a:solidFill>
                  <a:schemeClr val="bg1"/>
                </a:solidFill>
              </a:rPr>
              <a:t>Historical Record</a:t>
            </a:r>
            <a:r>
              <a:rPr lang="en-US" sz="1600" dirty="0" smtClean="0">
                <a:solidFill>
                  <a:schemeClr val="bg1"/>
                </a:solidFill>
              </a:rPr>
              <a:t>, p. 363 from Hyrum M. Smith </a:t>
            </a:r>
            <a:r>
              <a:rPr lang="en-US" sz="1600" i="1" dirty="0" smtClean="0">
                <a:solidFill>
                  <a:schemeClr val="bg1"/>
                </a:solidFill>
              </a:rPr>
              <a:t>Doctrine and Covenants Commentary</a:t>
            </a:r>
            <a:r>
              <a:rPr lang="en-US" sz="1600" dirty="0" smtClean="0">
                <a:solidFill>
                  <a:schemeClr val="bg1"/>
                </a:solidFill>
              </a:rPr>
              <a:t> p. 77</a:t>
            </a:r>
          </a:p>
          <a:p>
            <a:endParaRPr lang="en-US" sz="1600" dirty="0">
              <a:solidFill>
                <a:schemeClr val="bg1"/>
              </a:solidFill>
            </a:endParaRPr>
          </a:p>
          <a:p>
            <a:r>
              <a:rPr lang="en-US" sz="1600" i="1" dirty="0" smtClean="0">
                <a:solidFill>
                  <a:schemeClr val="bg1"/>
                </a:solidFill>
              </a:rPr>
              <a:t>Sword of Laban-</a:t>
            </a:r>
            <a:r>
              <a:rPr lang="en-US" sz="1600" dirty="0" smtClean="0">
                <a:solidFill>
                  <a:schemeClr val="bg1"/>
                </a:solidFill>
              </a:rPr>
              <a:t>-</a:t>
            </a:r>
            <a:r>
              <a:rPr lang="en-US" sz="1600" dirty="0">
                <a:solidFill>
                  <a:schemeClr val="bg1"/>
                </a:solidFill>
              </a:rPr>
              <a:t> Author: Benson, Reed A</a:t>
            </a:r>
            <a:r>
              <a:rPr lang="en-US" sz="1600" dirty="0" smtClean="0">
                <a:solidFill>
                  <a:schemeClr val="bg1"/>
                </a:solidFill>
              </a:rPr>
              <a:t>. BYU Education 1992 Publication Harold B. Lee Library</a:t>
            </a:r>
          </a:p>
          <a:p>
            <a:endParaRPr lang="en-US" sz="1600" dirty="0">
              <a:solidFill>
                <a:schemeClr val="bg1"/>
              </a:solidFill>
            </a:endParaRPr>
          </a:p>
          <a:p>
            <a:r>
              <a:rPr lang="en-US" sz="1600" dirty="0" smtClean="0">
                <a:solidFill>
                  <a:schemeClr val="bg1"/>
                </a:solidFill>
              </a:rPr>
              <a:t>Elder Russell M. Nelson </a:t>
            </a:r>
            <a:r>
              <a:rPr lang="en-US" sz="1600" i="1" dirty="0">
                <a:solidFill>
                  <a:schemeClr val="bg1"/>
                </a:solidFill>
              </a:rPr>
              <a:t>A Treasured </a:t>
            </a:r>
            <a:r>
              <a:rPr lang="en-US" sz="1600" i="1" dirty="0" smtClean="0">
                <a:solidFill>
                  <a:schemeClr val="bg1"/>
                </a:solidFill>
              </a:rPr>
              <a:t>Testament</a:t>
            </a:r>
            <a:r>
              <a:rPr lang="en-US" sz="1600" dirty="0" smtClean="0">
                <a:solidFill>
                  <a:schemeClr val="bg1"/>
                </a:solidFill>
              </a:rPr>
              <a:t> July 1993 Ensign</a:t>
            </a:r>
          </a:p>
          <a:p>
            <a:endParaRPr lang="en-US" sz="1600" dirty="0" smtClean="0">
              <a:solidFill>
                <a:schemeClr val="bg1"/>
              </a:solidFill>
            </a:endParaRPr>
          </a:p>
          <a:p>
            <a:pPr fontAlgn="base"/>
            <a:r>
              <a:rPr lang="en-US" sz="1600" dirty="0" smtClean="0">
                <a:solidFill>
                  <a:schemeClr val="bg1"/>
                </a:solidFill>
              </a:rPr>
              <a:t>Elder Bruce R. McConkie (</a:t>
            </a:r>
            <a:r>
              <a:rPr lang="en-US" sz="1600" i="1" dirty="0" smtClean="0">
                <a:solidFill>
                  <a:schemeClr val="bg1"/>
                </a:solidFill>
              </a:rPr>
              <a:t>Mormon Doctrine,</a:t>
            </a:r>
            <a:r>
              <a:rPr lang="en-US" sz="1600" dirty="0" smtClean="0">
                <a:solidFill>
                  <a:schemeClr val="bg1"/>
                </a:solidFill>
              </a:rPr>
              <a:t> p. 436.)</a:t>
            </a:r>
          </a:p>
          <a:p>
            <a:endParaRPr lang="en-US" sz="1600" dirty="0" smtClean="0">
              <a:solidFill>
                <a:schemeClr val="bg1"/>
              </a:solidFill>
            </a:endParaRPr>
          </a:p>
          <a:p>
            <a:endParaRPr lang="en-US" sz="1600" dirty="0" smtClean="0">
              <a:solidFill>
                <a:schemeClr val="bg1"/>
              </a:solidFill>
            </a:endParaRPr>
          </a:p>
          <a:p>
            <a:r>
              <a:rPr lang="en-US" sz="1600" dirty="0" smtClean="0">
                <a:solidFill>
                  <a:schemeClr val="bg1"/>
                </a:solidFill>
              </a:rPr>
              <a:t>Lucy Mack Smith (</a:t>
            </a:r>
            <a:r>
              <a:rPr lang="en-US" sz="1600" i="1" dirty="0" smtClean="0">
                <a:solidFill>
                  <a:schemeClr val="bg1"/>
                </a:solidFill>
              </a:rPr>
              <a:t>History of Joseph Smith by His Mother,</a:t>
            </a:r>
            <a:r>
              <a:rPr lang="en-US" sz="1600" dirty="0" smtClean="0">
                <a:solidFill>
                  <a:schemeClr val="bg1"/>
                </a:solidFill>
              </a:rPr>
              <a:t> ed. Preston </a:t>
            </a:r>
            <a:r>
              <a:rPr lang="en-US" sz="1600" dirty="0" err="1" smtClean="0">
                <a:solidFill>
                  <a:schemeClr val="bg1"/>
                </a:solidFill>
              </a:rPr>
              <a:t>Nibley</a:t>
            </a:r>
            <a:r>
              <a:rPr lang="en-US" sz="1600" dirty="0" smtClean="0">
                <a:solidFill>
                  <a:schemeClr val="bg1"/>
                </a:solidFill>
              </a:rPr>
              <a:t> [1958], 151–52). </a:t>
            </a:r>
          </a:p>
          <a:p>
            <a:endParaRPr lang="en-US" sz="1600" dirty="0" smtClean="0">
              <a:solidFill>
                <a:schemeClr val="bg1"/>
              </a:solidFill>
            </a:endParaRPr>
          </a:p>
          <a:p>
            <a:r>
              <a:rPr lang="en-US" sz="1600" i="1" dirty="0" smtClean="0">
                <a:solidFill>
                  <a:schemeClr val="bg1"/>
                </a:solidFill>
              </a:rPr>
              <a:t>History of the Church,</a:t>
            </a:r>
            <a:r>
              <a:rPr lang="en-US" sz="1600" dirty="0" smtClean="0">
                <a:solidFill>
                  <a:schemeClr val="bg1"/>
                </a:solidFill>
              </a:rPr>
              <a:t> 1:54–55).</a:t>
            </a:r>
          </a:p>
          <a:p>
            <a:endParaRPr lang="en-US" sz="1600" dirty="0" smtClean="0">
              <a:solidFill>
                <a:schemeClr val="bg1"/>
              </a:solidFill>
            </a:endParaRPr>
          </a:p>
          <a:p>
            <a:r>
              <a:rPr lang="en-US" sz="1600" dirty="0" smtClean="0">
                <a:solidFill>
                  <a:schemeClr val="bg1"/>
                </a:solidFill>
              </a:rPr>
              <a:t>Lucy Mack Smith (</a:t>
            </a:r>
            <a:r>
              <a:rPr lang="en-US" sz="1600" i="1" dirty="0" smtClean="0">
                <a:solidFill>
                  <a:schemeClr val="bg1"/>
                </a:solidFill>
              </a:rPr>
              <a:t>History of Joseph Smith by His Mother,</a:t>
            </a:r>
            <a:r>
              <a:rPr lang="en-US" sz="1600" dirty="0" smtClean="0">
                <a:solidFill>
                  <a:schemeClr val="bg1"/>
                </a:solidFill>
              </a:rPr>
              <a:t> 152).</a:t>
            </a:r>
          </a:p>
          <a:p>
            <a:endParaRPr lang="en-US" sz="1600" dirty="0" smtClean="0">
              <a:solidFill>
                <a:schemeClr val="bg1"/>
              </a:solidFill>
            </a:endParaRPr>
          </a:p>
          <a:p>
            <a:r>
              <a:rPr lang="en-US" sz="1600" dirty="0" smtClean="0">
                <a:solidFill>
                  <a:schemeClr val="bg1"/>
                </a:solidFill>
              </a:rPr>
              <a:t>President Joseph Fielding Smith (</a:t>
            </a:r>
            <a:r>
              <a:rPr lang="en-US" sz="1600" i="1" dirty="0" smtClean="0">
                <a:solidFill>
                  <a:schemeClr val="bg1"/>
                </a:solidFill>
              </a:rPr>
              <a:t>Doctrines of Salvation,</a:t>
            </a:r>
            <a:r>
              <a:rPr lang="en-US" sz="1600" dirty="0" smtClean="0">
                <a:solidFill>
                  <a:schemeClr val="bg1"/>
                </a:solidFill>
              </a:rPr>
              <a:t> 2:309.)</a:t>
            </a: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495800" cy="6647974"/>
          </a:xfrm>
          <a:prstGeom prst="rect">
            <a:avLst/>
          </a:prstGeom>
          <a:noFill/>
        </p:spPr>
        <p:txBody>
          <a:bodyPr wrap="square" rtlCol="0">
            <a:spAutoFit/>
          </a:bodyPr>
          <a:lstStyle/>
          <a:p>
            <a:r>
              <a:rPr lang="en-US" sz="1200" b="1" dirty="0" smtClean="0"/>
              <a:t>The Urim and Thummim</a:t>
            </a:r>
          </a:p>
          <a:p>
            <a:endParaRPr lang="en-US" sz="1200" dirty="0"/>
          </a:p>
          <a:p>
            <a:r>
              <a:rPr lang="en-US" sz="1200" dirty="0" smtClean="0"/>
              <a:t>There is difference of opinion among Bible students concerning the use of this sacred instrument; but it is generally admitted that through it the divine will on important questions was ascertained in some manner not described. In the original Hebrew text of I Samuel 14:41, ( “</a:t>
            </a:r>
            <a:r>
              <a:rPr lang="en-US" sz="1200" dirty="0"/>
              <a:t>Therefore Saul said unto the </a:t>
            </a:r>
            <a:r>
              <a:rPr lang="en-US" sz="1200" cap="small" dirty="0"/>
              <a:t>Lord</a:t>
            </a:r>
            <a:r>
              <a:rPr lang="en-US" sz="1200" dirty="0"/>
              <a:t> God of Israel, </a:t>
            </a:r>
            <a:r>
              <a:rPr lang="en-US" sz="1200" b="1" dirty="0" smtClean="0"/>
              <a:t>Give </a:t>
            </a:r>
            <a:r>
              <a:rPr lang="en-US" sz="1200" b="1" dirty="0"/>
              <a:t>a perfect </a:t>
            </a:r>
            <a:r>
              <a:rPr lang="en-US" sz="1200" b="1" i="1" dirty="0" smtClean="0"/>
              <a:t>lot</a:t>
            </a:r>
            <a:r>
              <a:rPr lang="en-US" sz="1200" i="1" dirty="0" smtClean="0"/>
              <a:t>…” </a:t>
            </a:r>
            <a:r>
              <a:rPr lang="en-US" sz="1200" dirty="0" smtClean="0"/>
              <a:t>presupposed by the translators of the </a:t>
            </a:r>
            <a:r>
              <a:rPr lang="en-US" sz="1200" i="1" dirty="0" smtClean="0"/>
              <a:t>Septuagint</a:t>
            </a:r>
            <a:r>
              <a:rPr lang="en-US" sz="1200" dirty="0" smtClean="0"/>
              <a:t>, we read, “And Saul said, O Jehovah, the God of Israel, why hast thou not answered thy servant this day? If the iniquity be in me, or in Jonathan my son, give Urim; and if it be in thy people Israel, give Thummim.:</a:t>
            </a:r>
          </a:p>
          <a:p>
            <a:endParaRPr lang="en-US" sz="1200" dirty="0"/>
          </a:p>
          <a:p>
            <a:r>
              <a:rPr lang="en-US" sz="1200" dirty="0" smtClean="0"/>
              <a:t>The Hebrew words rendered * * * Give perfect (lot) are a mutilated fragment of the longer text preserved in the </a:t>
            </a:r>
            <a:r>
              <a:rPr lang="en-US" sz="1200" i="1" dirty="0" smtClean="0"/>
              <a:t>Septuagint </a:t>
            </a:r>
            <a:r>
              <a:rPr lang="en-US" sz="1200" dirty="0" smtClean="0"/>
              <a:t>* * *). The priest who cast the lots on this occasion was evidently </a:t>
            </a:r>
            <a:r>
              <a:rPr lang="en-US" sz="1200" dirty="0" err="1" smtClean="0"/>
              <a:t>Ahijah</a:t>
            </a:r>
            <a:r>
              <a:rPr lang="en-US" sz="1200" dirty="0" smtClean="0"/>
              <a:t>” This shows that the people of God anciently enquired of the Lord through Urim and Thummim. When, however, the Spirit of prophecy was poured out in great abundance, the sacred instrument was not necessarily needed. </a:t>
            </a:r>
          </a:p>
          <a:p>
            <a:endParaRPr lang="en-US" sz="1200" dirty="0"/>
          </a:p>
          <a:p>
            <a:r>
              <a:rPr lang="en-US" sz="1200" dirty="0" smtClean="0"/>
              <a:t>After the organization of the Church the Prophet Joseph could ascertain the mind and will of the Lord without any outward aid. The office of the Sprit is to lead into all truth.—Hyrum M. Smith pg. 20</a:t>
            </a:r>
          </a:p>
          <a:p>
            <a:endParaRPr lang="en-US" sz="1200" dirty="0"/>
          </a:p>
          <a:p>
            <a:r>
              <a:rPr lang="en-US" sz="1200" i="1" dirty="0" smtClean="0"/>
              <a:t>Septuagin</a:t>
            </a:r>
            <a:r>
              <a:rPr lang="en-US" sz="1200" dirty="0" smtClean="0"/>
              <a:t>t---from </a:t>
            </a:r>
            <a:r>
              <a:rPr lang="en-US" sz="1200" dirty="0"/>
              <a:t>the Latin word </a:t>
            </a:r>
            <a:r>
              <a:rPr lang="en-US" sz="1200" i="1" dirty="0" smtClean="0"/>
              <a:t>Septuagint</a:t>
            </a:r>
            <a:r>
              <a:rPr lang="en-US" sz="1200" dirty="0"/>
              <a:t> (meaning seventy), is a translation of the Hebrew Bible and some related texts into </a:t>
            </a:r>
            <a:r>
              <a:rPr lang="en-US" sz="1200" dirty="0" err="1"/>
              <a:t>Koine</a:t>
            </a:r>
            <a:r>
              <a:rPr lang="en-US" sz="1200" dirty="0"/>
              <a:t> Greek</a:t>
            </a:r>
            <a:r>
              <a:rPr lang="en-US" sz="1200" dirty="0" smtClean="0"/>
              <a:t>.</a:t>
            </a:r>
          </a:p>
          <a:p>
            <a:r>
              <a:rPr lang="en-US" sz="900" dirty="0" smtClean="0"/>
              <a:t>Wikipedia</a:t>
            </a:r>
          </a:p>
          <a:p>
            <a:endParaRPr lang="en-US" sz="1200" dirty="0"/>
          </a:p>
          <a:p>
            <a:r>
              <a:rPr lang="en-US" sz="1200" dirty="0" smtClean="0"/>
              <a:t>Jewish Urim and Thummim: Objects </a:t>
            </a:r>
            <a:r>
              <a:rPr lang="en-US" sz="1200" dirty="0"/>
              <a:t>connected with the breastplate of the high priest, and used as a kind of divine oracle</a:t>
            </a:r>
            <a:r>
              <a:rPr lang="en-US" sz="1200" dirty="0" smtClean="0"/>
              <a:t>.</a:t>
            </a:r>
          </a:p>
          <a:p>
            <a:r>
              <a:rPr lang="en-US" sz="1200" dirty="0"/>
              <a:t>"revelation and truth" </a:t>
            </a:r>
            <a:r>
              <a:rPr lang="en-US" sz="1200" dirty="0" smtClean="0"/>
              <a:t>or “lights and perfections”</a:t>
            </a:r>
          </a:p>
          <a:p>
            <a:r>
              <a:rPr lang="en-US" sz="1200" dirty="0"/>
              <a:t>It is called a "breastplate of judgment" ("</a:t>
            </a:r>
            <a:r>
              <a:rPr lang="en-US" sz="1200" dirty="0" err="1"/>
              <a:t>ḥoshen</a:t>
            </a:r>
            <a:r>
              <a:rPr lang="en-US" sz="1200" dirty="0"/>
              <a:t> ha-</a:t>
            </a:r>
            <a:r>
              <a:rPr lang="en-US" sz="1200" dirty="0" err="1"/>
              <a:t>mishpaṭ</a:t>
            </a:r>
            <a:r>
              <a:rPr lang="en-US" sz="1200" dirty="0"/>
              <a:t>"); it is four-square and double; and the twelve stones were not put inside the </a:t>
            </a:r>
            <a:r>
              <a:rPr lang="en-US" sz="1200" dirty="0" err="1"/>
              <a:t>ḥoshen</a:t>
            </a:r>
            <a:r>
              <a:rPr lang="en-US" sz="1200" dirty="0"/>
              <a:t>, but on the outside</a:t>
            </a:r>
            <a:r>
              <a:rPr lang="en-US" sz="1200" dirty="0" smtClean="0"/>
              <a:t>.</a:t>
            </a:r>
          </a:p>
          <a:p>
            <a:r>
              <a:rPr lang="en-US" sz="900" dirty="0" smtClean="0"/>
              <a:t>Jewish Encyclopedia.com</a:t>
            </a:r>
            <a:endParaRPr lang="en-US" sz="900" dirty="0"/>
          </a:p>
        </p:txBody>
      </p:sp>
      <p:sp>
        <p:nvSpPr>
          <p:cNvPr id="3" name="TextBox 2"/>
          <p:cNvSpPr txBox="1"/>
          <p:nvPr/>
        </p:nvSpPr>
        <p:spPr>
          <a:xfrm>
            <a:off x="4648200" y="0"/>
            <a:ext cx="4495800" cy="4154984"/>
          </a:xfrm>
          <a:prstGeom prst="rect">
            <a:avLst/>
          </a:prstGeom>
          <a:noFill/>
        </p:spPr>
        <p:txBody>
          <a:bodyPr wrap="square" rtlCol="0">
            <a:spAutoFit/>
          </a:bodyPr>
          <a:lstStyle/>
          <a:p>
            <a:r>
              <a:rPr lang="en-US" sz="1200" b="1" dirty="0" smtClean="0"/>
              <a:t>George Gordon Byron, 6th Baron Byron</a:t>
            </a:r>
            <a:r>
              <a:rPr lang="en-US" sz="1200" dirty="0" smtClean="0"/>
              <a:t>, later </a:t>
            </a:r>
            <a:r>
              <a:rPr lang="en-US" sz="1200" b="1" dirty="0" smtClean="0"/>
              <a:t>George Gordon Noel, 6th Baron Byron</a:t>
            </a:r>
            <a:r>
              <a:rPr lang="en-US" sz="1200" dirty="0" smtClean="0"/>
              <a:t>, FRS (22 January 1788 – 19 April 1824) : commonly known simply as </a:t>
            </a:r>
            <a:r>
              <a:rPr lang="en-US" sz="1200" b="1" dirty="0" smtClean="0"/>
              <a:t>Lord Byron</a:t>
            </a:r>
            <a:r>
              <a:rPr lang="en-US" sz="1200" dirty="0" smtClean="0"/>
              <a:t>, was an English poet and a leading figure in the Romantic movement. Among Byron's best-known works are the lengthy narrative poems </a:t>
            </a:r>
            <a:r>
              <a:rPr lang="en-US" sz="1200" i="1" dirty="0" smtClean="0"/>
              <a:t>Don Juan</a:t>
            </a:r>
            <a:r>
              <a:rPr lang="en-US" sz="1200" dirty="0" smtClean="0"/>
              <a:t> and </a:t>
            </a:r>
            <a:r>
              <a:rPr lang="en-US" sz="1200" i="1" dirty="0" smtClean="0"/>
              <a:t>Childe Harold's Pilgrimage</a:t>
            </a:r>
            <a:r>
              <a:rPr lang="en-US" sz="1200" dirty="0" smtClean="0"/>
              <a:t> and the short lyric </a:t>
            </a:r>
            <a:r>
              <a:rPr lang="en-US" sz="1200" i="1" dirty="0" smtClean="0"/>
              <a:t>She Walks in Beauty</a:t>
            </a:r>
            <a:r>
              <a:rPr lang="en-US" sz="1200" dirty="0" smtClean="0"/>
              <a:t>. He is regarded as one of the greatest British poets and remains widely read and influential.</a:t>
            </a:r>
          </a:p>
          <a:p>
            <a:endParaRPr lang="en-US" sz="1200" dirty="0" smtClean="0"/>
          </a:p>
          <a:p>
            <a:r>
              <a:rPr lang="en-US" sz="1200" b="1" dirty="0" smtClean="0"/>
              <a:t>Sir Walter Scott, 1st Baronet</a:t>
            </a:r>
            <a:r>
              <a:rPr lang="en-US" sz="1200" dirty="0" smtClean="0"/>
              <a:t>, FRSE (15 August 1771 – 21 September 1832) was a Scottish historical novelist, playwright, and poet.</a:t>
            </a:r>
          </a:p>
          <a:p>
            <a:r>
              <a:rPr lang="en-US" sz="1200" dirty="0" smtClean="0"/>
              <a:t>Scott was the first English-language author to have a truly international career in his lifetime</a:t>
            </a:r>
            <a:r>
              <a:rPr lang="en-US" sz="1200" dirty="0" smtClean="0"/>
              <a:t>,</a:t>
            </a:r>
            <a:r>
              <a:rPr lang="en-US" sz="1200" dirty="0" smtClean="0"/>
              <a:t> with many contemporary readers in Europe, Australia, and North America. His novels and poetry are still read, and many of his works remain classics of both English-language literature and of Scottish literature. Famous titles include </a:t>
            </a:r>
            <a:r>
              <a:rPr lang="en-US" sz="1200" i="1" dirty="0" smtClean="0"/>
              <a:t>Ivanhoe</a:t>
            </a:r>
            <a:r>
              <a:rPr lang="en-US" sz="1200" dirty="0" smtClean="0"/>
              <a:t>, </a:t>
            </a:r>
            <a:r>
              <a:rPr lang="en-US" sz="1200" i="1" dirty="0" smtClean="0"/>
              <a:t>Rob Roy</a:t>
            </a:r>
            <a:r>
              <a:rPr lang="en-US" sz="1200" dirty="0" smtClean="0"/>
              <a:t>, </a:t>
            </a:r>
            <a:r>
              <a:rPr lang="en-US" sz="1200" i="1" dirty="0" smtClean="0"/>
              <a:t>The Lady of the Lake</a:t>
            </a:r>
            <a:r>
              <a:rPr lang="en-US" sz="1200" dirty="0" smtClean="0"/>
              <a:t>, </a:t>
            </a:r>
            <a:r>
              <a:rPr lang="en-US" sz="1200" i="1" dirty="0" smtClean="0"/>
              <a:t>Waverley</a:t>
            </a:r>
            <a:r>
              <a:rPr lang="en-US" sz="1200" dirty="0" smtClean="0"/>
              <a:t>, </a:t>
            </a:r>
            <a:r>
              <a:rPr lang="en-US" sz="1200" i="1" dirty="0" smtClean="0"/>
              <a:t>The Heart of Midlothian</a:t>
            </a:r>
            <a:r>
              <a:rPr lang="en-US" sz="1200" dirty="0" smtClean="0"/>
              <a:t> and </a:t>
            </a:r>
            <a:r>
              <a:rPr lang="en-US" sz="1200" i="1" dirty="0" smtClean="0"/>
              <a:t>The Bride of Lammermoor</a:t>
            </a:r>
            <a:r>
              <a:rPr lang="en-US" sz="1200" dirty="0" smtClean="0"/>
              <a:t>.</a:t>
            </a:r>
          </a:p>
          <a:p>
            <a:endParaRPr lang="en-US" sz="1200" dirty="0" smtClean="0"/>
          </a:p>
          <a:p>
            <a:r>
              <a:rPr lang="en-US" sz="1200" dirty="0" smtClean="0"/>
              <a:t>Wikipedia</a:t>
            </a:r>
          </a:p>
          <a:p>
            <a:endParaRPr lang="en-US" sz="1200" dirty="0" smtClean="0"/>
          </a:p>
          <a:p>
            <a:endParaRPr lang="en-US" sz="1200" dirty="0"/>
          </a:p>
        </p:txBody>
      </p:sp>
      <p:sp>
        <p:nvSpPr>
          <p:cNvPr id="4" name="Rectangle 3"/>
          <p:cNvSpPr/>
          <p:nvPr/>
        </p:nvSpPr>
        <p:spPr>
          <a:xfrm>
            <a:off x="4572000" y="4114800"/>
            <a:ext cx="4572000" cy="2492990"/>
          </a:xfrm>
          <a:prstGeom prst="rect">
            <a:avLst/>
          </a:prstGeom>
        </p:spPr>
        <p:txBody>
          <a:bodyPr>
            <a:spAutoFit/>
          </a:bodyPr>
          <a:lstStyle/>
          <a:p>
            <a:pPr fontAlgn="base"/>
            <a:r>
              <a:rPr lang="en-US" sz="1200" b="1" dirty="0" smtClean="0"/>
              <a:t>Elder Bruce R. McConkie </a:t>
            </a:r>
            <a:r>
              <a:rPr lang="en-US" sz="1200" dirty="0" smtClean="0"/>
              <a:t>of the Quorum of the Twelve Apostles taught:</a:t>
            </a:r>
          </a:p>
          <a:p>
            <a:pPr fontAlgn="base"/>
            <a:endParaRPr lang="en-US" sz="1200" dirty="0" smtClean="0"/>
          </a:p>
          <a:p>
            <a:pPr fontAlgn="base"/>
            <a:r>
              <a:rPr lang="en-US" sz="1200" dirty="0" smtClean="0"/>
              <a:t>“One of the most solemn oaths ever given to man is found in these words of the Lord relative to Joseph Smith and the Book of Mormon. ‘He [meaning Joseph Smith] has translated the book, even that part which I have commanded him,’ </a:t>
            </a:r>
            <a:r>
              <a:rPr lang="en-US" sz="1200" dirty="0" err="1" smtClean="0"/>
              <a:t>saith</a:t>
            </a:r>
            <a:r>
              <a:rPr lang="en-US" sz="1200" dirty="0" smtClean="0"/>
              <a:t> the Lord, ‘and as your Lord and your God </a:t>
            </a:r>
            <a:r>
              <a:rPr lang="en-US" sz="1200" dirty="0" err="1" smtClean="0"/>
              <a:t>liveth</a:t>
            </a:r>
            <a:r>
              <a:rPr lang="en-US" sz="1200" dirty="0" smtClean="0"/>
              <a:t> it is true.’ (D&amp;C 17:6.)</a:t>
            </a:r>
          </a:p>
          <a:p>
            <a:pPr fontAlgn="base"/>
            <a:r>
              <a:rPr lang="en-US" sz="1200" dirty="0" smtClean="0"/>
              <a:t>“This is God’s testimony of the Book of Mormon. In it Deity himself has laid his godhood on the line. Either the book is true or God ceases to be God. There neither is nor can be any more formal or powerful language known to men or gods” (“The Doctrine of the Priesthood,” </a:t>
            </a:r>
            <a:r>
              <a:rPr lang="en-US" sz="1200" i="1" dirty="0" smtClean="0"/>
              <a:t>Ensign,</a:t>
            </a:r>
            <a:r>
              <a:rPr lang="en-US" sz="1200" dirty="0" smtClean="0"/>
              <a:t> May 1982, 33).</a:t>
            </a:r>
            <a:endParaRPr lang="en-US" sz="1200" dirty="0"/>
          </a:p>
        </p:txBody>
      </p:sp>
      <p:sp>
        <p:nvSpPr>
          <p:cNvPr id="5" name="Rectangle 4"/>
          <p:cNvSpPr/>
          <p:nvPr/>
        </p:nvSpPr>
        <p:spPr>
          <a:xfrm>
            <a:off x="0" y="0"/>
            <a:ext cx="44958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0"/>
            <a:ext cx="4648200" cy="381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3810000"/>
            <a:ext cx="46482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Finished with the Plates</a:t>
            </a:r>
          </a:p>
        </p:txBody>
      </p:sp>
      <p:sp>
        <p:nvSpPr>
          <p:cNvPr id="5" name="Rectangle 4"/>
          <p:cNvSpPr/>
          <p:nvPr/>
        </p:nvSpPr>
        <p:spPr>
          <a:xfrm>
            <a:off x="609600" y="1447800"/>
            <a:ext cx="4724400" cy="1200329"/>
          </a:xfrm>
          <a:prstGeom prst="rect">
            <a:avLst/>
          </a:prstGeom>
        </p:spPr>
        <p:txBody>
          <a:bodyPr wrap="square">
            <a:spAutoFit/>
          </a:bodyPr>
          <a:lstStyle/>
          <a:p>
            <a:r>
              <a:rPr lang="en-US" dirty="0">
                <a:solidFill>
                  <a:schemeClr val="bg1"/>
                </a:solidFill>
              </a:rPr>
              <a:t>Joseph </a:t>
            </a:r>
            <a:r>
              <a:rPr lang="en-US" dirty="0" smtClean="0">
                <a:solidFill>
                  <a:schemeClr val="bg1"/>
                </a:solidFill>
              </a:rPr>
              <a:t>Smith delivered </a:t>
            </a:r>
            <a:r>
              <a:rPr lang="en-US" dirty="0">
                <a:solidFill>
                  <a:schemeClr val="bg1"/>
                </a:solidFill>
              </a:rPr>
              <a:t>up the plates, the breastplate, and the Urim and </a:t>
            </a:r>
            <a:r>
              <a:rPr lang="en-US" dirty="0" smtClean="0">
                <a:solidFill>
                  <a:schemeClr val="bg1"/>
                </a:solidFill>
              </a:rPr>
              <a:t>Thummim to </a:t>
            </a:r>
            <a:r>
              <a:rPr lang="en-US" dirty="0">
                <a:solidFill>
                  <a:schemeClr val="bg1"/>
                </a:solidFill>
              </a:rPr>
              <a:t>the angel Moroni when he was finished and had accomplished the work God had required of </a:t>
            </a:r>
            <a:r>
              <a:rPr lang="en-US" dirty="0" smtClean="0">
                <a:solidFill>
                  <a:schemeClr val="bg1"/>
                </a:solidFill>
              </a:rPr>
              <a:t>him</a:t>
            </a:r>
            <a:endParaRPr lang="en-US" dirty="0">
              <a:solidFill>
                <a:schemeClr val="bg1"/>
              </a:solidFill>
            </a:endParaRPr>
          </a:p>
        </p:txBody>
      </p:sp>
      <p:pic>
        <p:nvPicPr>
          <p:cNvPr id="1028" name="Picture 4" descr="http://upload.wikimedia.org/wikipedia/commons/0/0f/Golden_plates_and_other_artifacts.jpg"/>
          <p:cNvPicPr>
            <a:picLocks noChangeAspect="1" noChangeArrowheads="1"/>
          </p:cNvPicPr>
          <p:nvPr/>
        </p:nvPicPr>
        <p:blipFill>
          <a:blip r:embed="rId3" cstate="print"/>
          <a:srcRect/>
          <a:stretch>
            <a:fillRect/>
          </a:stretch>
        </p:blipFill>
        <p:spPr bwMode="auto">
          <a:xfrm>
            <a:off x="5334000" y="1828800"/>
            <a:ext cx="3125617" cy="4267200"/>
          </a:xfrm>
          <a:prstGeom prst="rect">
            <a:avLst/>
          </a:prstGeom>
          <a:noFill/>
        </p:spPr>
      </p:pic>
      <p:sp>
        <p:nvSpPr>
          <p:cNvPr id="10" name="Rectangle 9"/>
          <p:cNvSpPr/>
          <p:nvPr/>
        </p:nvSpPr>
        <p:spPr>
          <a:xfrm>
            <a:off x="533400" y="3886200"/>
            <a:ext cx="4724400" cy="1200329"/>
          </a:xfrm>
          <a:prstGeom prst="rect">
            <a:avLst/>
          </a:prstGeom>
        </p:spPr>
        <p:txBody>
          <a:bodyPr wrap="square">
            <a:spAutoFit/>
          </a:bodyPr>
          <a:lstStyle/>
          <a:p>
            <a:r>
              <a:rPr lang="en-US" dirty="0" smtClean="0">
                <a:solidFill>
                  <a:schemeClr val="bg1"/>
                </a:solidFill>
              </a:rPr>
              <a:t>Rely upon </a:t>
            </a:r>
            <a:r>
              <a:rPr lang="en-US" i="1" dirty="0" smtClean="0">
                <a:solidFill>
                  <a:schemeClr val="bg1"/>
                </a:solidFill>
              </a:rPr>
              <a:t>my</a:t>
            </a:r>
            <a:r>
              <a:rPr lang="en-US" dirty="0" smtClean="0">
                <a:solidFill>
                  <a:schemeClr val="bg1"/>
                </a:solidFill>
              </a:rPr>
              <a:t> Word—Only by Faith</a:t>
            </a:r>
          </a:p>
          <a:p>
            <a:endParaRPr lang="en-US" dirty="0">
              <a:solidFill>
                <a:schemeClr val="bg1"/>
              </a:solidFill>
            </a:endParaRPr>
          </a:p>
          <a:p>
            <a:r>
              <a:rPr lang="en-US" dirty="0" smtClean="0">
                <a:solidFill>
                  <a:schemeClr val="bg1"/>
                </a:solidFill>
              </a:rPr>
              <a:t>Faith is the force by which everything in the Kingdom of God takes place</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572000" cy="6186309"/>
          </a:xfrm>
          <a:prstGeom prst="rect">
            <a:avLst/>
          </a:prstGeom>
        </p:spPr>
        <p:txBody>
          <a:bodyPr>
            <a:spAutoFit/>
          </a:bodyPr>
          <a:lstStyle/>
          <a:p>
            <a:pPr fontAlgn="base"/>
            <a:r>
              <a:rPr lang="en-US" sz="1200" b="1" dirty="0" smtClean="0"/>
              <a:t>Oliver Cowdery, David Whitmer, and Martin Harris never faltered in bearing testimony of the truthfulness of the Book of Mormon.</a:t>
            </a:r>
          </a:p>
          <a:p>
            <a:pPr fontAlgn="base"/>
            <a:endParaRPr lang="en-US" sz="1200" b="1" dirty="0" smtClean="0"/>
          </a:p>
          <a:p>
            <a:pPr fontAlgn="base"/>
            <a:r>
              <a:rPr lang="en-US" sz="1200" b="1" dirty="0" smtClean="0"/>
              <a:t> </a:t>
            </a:r>
            <a:r>
              <a:rPr lang="en-US" sz="1200" dirty="0" smtClean="0"/>
              <a:t>As history attests, however, they did falter in other Church-related areas. David Whitmer left the Church and never came back. Oliver Cowdery and Martin Harris both left the Church but were eventually </a:t>
            </a:r>
            <a:r>
              <a:rPr lang="en-US" sz="1200" dirty="0" err="1" smtClean="0"/>
              <a:t>rebaptized</a:t>
            </a:r>
            <a:r>
              <a:rPr lang="en-US" sz="1200" dirty="0" smtClean="0"/>
              <a:t> and died in full fellowship. But even while they were out of the Church, all three continued to bear solemn witness of the reality of their experience on that day. They undoubtedly felt the weight of the Lord’s warning to them to keep his commandments or the gates of hell would prevail against them.</a:t>
            </a:r>
          </a:p>
          <a:p>
            <a:pPr fontAlgn="base"/>
            <a:r>
              <a:rPr lang="en-US" sz="1200" dirty="0" smtClean="0"/>
              <a:t>Francis W. Kirkham wrote about Oliver </a:t>
            </a:r>
            <a:r>
              <a:rPr lang="en-US" sz="1200" dirty="0" err="1" smtClean="0"/>
              <a:t>Cowdery’s</a:t>
            </a:r>
            <a:r>
              <a:rPr lang="en-US" sz="1200" dirty="0" smtClean="0"/>
              <a:t> death that “in the year 1878, David Whitmer said to Elders Orson Pratt and Joseph F. Smith concerning his departure: ‘Oliver died the happiest man I ever saw. After shaking hands with the family and kissing his wife and daughter, he said, “Now I lay me down for the last time; I am going to my Savior”; and he died immediately, with a smile on his face.’” (</a:t>
            </a:r>
            <a:r>
              <a:rPr lang="en-US" sz="1200" i="1" dirty="0" smtClean="0"/>
              <a:t>New Witness for Christ</a:t>
            </a:r>
            <a:r>
              <a:rPr lang="en-US" sz="1200" dirty="0" smtClean="0"/>
              <a:t>, 1:248.)</a:t>
            </a:r>
          </a:p>
          <a:p>
            <a:pPr fontAlgn="base"/>
            <a:endParaRPr lang="en-US" sz="1200" dirty="0" smtClean="0"/>
          </a:p>
          <a:p>
            <a:pPr fontAlgn="base"/>
            <a:r>
              <a:rPr lang="en-US" sz="1200" dirty="0" smtClean="0"/>
              <a:t>The </a:t>
            </a:r>
            <a:r>
              <a:rPr lang="en-US" sz="1200" i="1" dirty="0" smtClean="0"/>
              <a:t>Richmond Democrat</a:t>
            </a:r>
            <a:r>
              <a:rPr lang="en-US" sz="1200" dirty="0" smtClean="0"/>
              <a:t> carried the following account of David Whitmer: “On Sunday evening, at 5:30 (Jan. 22, 1888), Mr. Whitmer called his family and some friends to his bedside, and addressing himself to the attending physician, said: ‘Dr. Buchanan, I want you to say whether or not I am in my right mind, before I give my dying testimony.’ The doctor answered: ‘Yes, you are in your right mind, for I have just had a conversation with you.’ He then addressed himself to all around his bedside in these words: ‘Now you must all be faithful in Christ. I want to say to you all, the Bible and the record of the Nephites (Book of Mormon) is true, so you can say that you have heard me bear my testimony on my death-bed. All be faithful in Christ, and your reward will be according to your works. God bless you all. My trust is in Christ forever, worlds without end. Amen.’” (In Jenson</a:t>
            </a:r>
            <a:r>
              <a:rPr lang="en-US" sz="1200" dirty="0" smtClean="0"/>
              <a:t>, </a:t>
            </a:r>
            <a:r>
              <a:rPr lang="en-US" sz="1200" i="1" dirty="0" smtClean="0"/>
              <a:t>Biographical </a:t>
            </a:r>
            <a:r>
              <a:rPr lang="en-US" sz="1200" i="1" dirty="0" smtClean="0"/>
              <a:t>Encyclopedia,</a:t>
            </a:r>
            <a:r>
              <a:rPr lang="en-US" sz="1200" dirty="0" smtClean="0"/>
              <a:t> 1:270.)</a:t>
            </a:r>
            <a:endParaRPr lang="en-US" sz="1200" dirty="0"/>
          </a:p>
        </p:txBody>
      </p:sp>
      <p:sp>
        <p:nvSpPr>
          <p:cNvPr id="3" name="Rectangle 2"/>
          <p:cNvSpPr/>
          <p:nvPr/>
        </p:nvSpPr>
        <p:spPr>
          <a:xfrm>
            <a:off x="4876800" y="304800"/>
            <a:ext cx="4114800" cy="5262979"/>
          </a:xfrm>
          <a:prstGeom prst="rect">
            <a:avLst/>
          </a:prstGeom>
        </p:spPr>
        <p:txBody>
          <a:bodyPr wrap="square">
            <a:spAutoFit/>
          </a:bodyPr>
          <a:lstStyle/>
          <a:p>
            <a:pPr fontAlgn="base"/>
            <a:r>
              <a:rPr lang="en-US" sz="1200" b="1" dirty="0" smtClean="0"/>
              <a:t>The last testimony of Martin Harris </a:t>
            </a:r>
            <a:r>
              <a:rPr lang="en-US" sz="1200" dirty="0" smtClean="0"/>
              <a:t>was given to Elder William Harrison Homer, who was with him at the time of his death. Elder Homer recorded:</a:t>
            </a:r>
          </a:p>
          <a:p>
            <a:pPr fontAlgn="base"/>
            <a:r>
              <a:rPr lang="en-US" sz="1200" dirty="0" smtClean="0"/>
              <a:t>“The next day, July 10, 1875, marked the end. It was in the evening. It was milking time, and Martin Harris, Jr., and his wife, Nancy Homer Harris, had gone out to milk and to do the evening’s chores. In the house with the stricken man were left my mother, Eliza Williamson Homer, and myself, who had had so interesting a day with Martin Harris at Kirtland. I stood by the bedside holding the patient’s right hand and my mother at the foot of the bed, Martin Harris had been unconscious for a number of days. When we first entered the room the old gentleman appeared to be sleeping. He soon woke up and asked for a drink of water. I put my arm under the old gentleman, raised him, and my mother held the glass to his lips. He drank freely, then he looked up at me and recognized me. He said, ‘I know you. You are my friend.’ He said, ‘Yes, I did see the plates on which the Book of Mormon was written; I did see the angel; I did hear the voice of God; and I do know that Joseph Smith is a Prophet of God, holding the keys of the Holy Priesthood.’ This was the end. Martin Harris, divinely-chosen witness of the work of God, relaxed, gave up my hand. He lay back on his pillow and just as the sun went down behind the Clarkston mountains, the soul of Martin Harris passed on. …</a:t>
            </a:r>
          </a:p>
          <a:p>
            <a:pPr fontAlgn="base"/>
            <a:r>
              <a:rPr lang="en-US" sz="1200" dirty="0" smtClean="0"/>
              <a:t>          (Signed) William Harrison Homer.</a:t>
            </a:r>
          </a:p>
          <a:p>
            <a:pPr fontAlgn="base"/>
            <a:r>
              <a:rPr lang="en-US" sz="1200" dirty="0" smtClean="0"/>
              <a:t>“Signed in the presence of Mrs. W. H. Homer, Joseph Homer, Leah </a:t>
            </a:r>
            <a:r>
              <a:rPr lang="en-US" sz="1200" dirty="0" err="1" smtClean="0"/>
              <a:t>Widtsoe</a:t>
            </a:r>
            <a:r>
              <a:rPr lang="en-US" sz="1200" dirty="0" smtClean="0"/>
              <a:t>, John A. </a:t>
            </a:r>
            <a:r>
              <a:rPr lang="en-US" sz="1200" dirty="0" err="1" smtClean="0"/>
              <a:t>Widtsoe</a:t>
            </a:r>
            <a:r>
              <a:rPr lang="en-US" sz="1200" dirty="0" smtClean="0"/>
              <a:t>.” (In </a:t>
            </a:r>
            <a:r>
              <a:rPr lang="en-US" sz="1200" i="1" dirty="0" smtClean="0"/>
              <a:t>New Witness for Christ,</a:t>
            </a:r>
            <a:r>
              <a:rPr lang="en-US" sz="1200" dirty="0" smtClean="0"/>
              <a:t> 1:253–54.)</a:t>
            </a:r>
            <a:endParaRPr lang="en-US" sz="1200" dirty="0"/>
          </a:p>
        </p:txBody>
      </p:sp>
      <p:sp>
        <p:nvSpPr>
          <p:cNvPr id="4" name="Rectangle 3"/>
          <p:cNvSpPr/>
          <p:nvPr/>
        </p:nvSpPr>
        <p:spPr>
          <a:xfrm>
            <a:off x="0" y="0"/>
            <a:ext cx="48006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00600" y="0"/>
            <a:ext cx="43434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View of the Plates</a:t>
            </a:r>
          </a:p>
        </p:txBody>
      </p:sp>
      <p:sp>
        <p:nvSpPr>
          <p:cNvPr id="5" name="Rectangle 4"/>
          <p:cNvSpPr/>
          <p:nvPr/>
        </p:nvSpPr>
        <p:spPr>
          <a:xfrm>
            <a:off x="3886200" y="1447800"/>
            <a:ext cx="4724400" cy="4247317"/>
          </a:xfrm>
          <a:prstGeom prst="rect">
            <a:avLst/>
          </a:prstGeom>
        </p:spPr>
        <p:txBody>
          <a:bodyPr wrap="square">
            <a:spAutoFit/>
          </a:bodyPr>
          <a:lstStyle/>
          <a:p>
            <a:r>
              <a:rPr lang="en-US" dirty="0" smtClean="0">
                <a:solidFill>
                  <a:schemeClr val="bg1"/>
                </a:solidFill>
              </a:rPr>
              <a:t>The records were engraved on  plates which had the appearance of gold.</a:t>
            </a:r>
          </a:p>
          <a:p>
            <a:endParaRPr lang="en-US" dirty="0">
              <a:solidFill>
                <a:schemeClr val="bg1"/>
              </a:solidFill>
            </a:endParaRPr>
          </a:p>
          <a:p>
            <a:r>
              <a:rPr lang="en-US" dirty="0" smtClean="0">
                <a:solidFill>
                  <a:schemeClr val="bg1"/>
                </a:solidFill>
              </a:rPr>
              <a:t>Each plate was neatly seven by eight inches in width and length, being not quite as thick as common tin. </a:t>
            </a:r>
          </a:p>
          <a:p>
            <a:endParaRPr lang="en-US" dirty="0">
              <a:solidFill>
                <a:schemeClr val="bg1"/>
              </a:solidFill>
            </a:endParaRPr>
          </a:p>
          <a:p>
            <a:r>
              <a:rPr lang="en-US" dirty="0" smtClean="0">
                <a:solidFill>
                  <a:schemeClr val="bg1"/>
                </a:solidFill>
              </a:rPr>
              <a:t>They had engraving on both sides and were bound together in a volume as the leaves of a book, and fastened at one edge with three rings running through the whole. </a:t>
            </a:r>
          </a:p>
          <a:p>
            <a:endParaRPr lang="en-US" dirty="0">
              <a:solidFill>
                <a:schemeClr val="bg1"/>
              </a:solidFill>
            </a:endParaRPr>
          </a:p>
          <a:p>
            <a:r>
              <a:rPr lang="en-US" dirty="0" smtClean="0">
                <a:solidFill>
                  <a:schemeClr val="bg1"/>
                </a:solidFill>
              </a:rPr>
              <a:t>The volume was about six inches in thickness, and part of it was sealed.”</a:t>
            </a:r>
          </a:p>
          <a:p>
            <a:r>
              <a:rPr lang="en-US" sz="1200" dirty="0" smtClean="0">
                <a:solidFill>
                  <a:schemeClr val="bg1"/>
                </a:solidFill>
              </a:rPr>
              <a:t>Andrew Jenson</a:t>
            </a:r>
            <a:endParaRPr lang="en-US" sz="1200" dirty="0">
              <a:solidFill>
                <a:schemeClr val="bg1"/>
              </a:solidFill>
            </a:endParaRPr>
          </a:p>
        </p:txBody>
      </p:sp>
      <p:pic>
        <p:nvPicPr>
          <p:cNvPr id="17410" name="Picture 2" descr="https://www.lds.org/bc/content/shared/content/images/gospel-library/manual/09410/1059754.jpg"/>
          <p:cNvPicPr>
            <a:picLocks noChangeAspect="1" noChangeArrowheads="1"/>
          </p:cNvPicPr>
          <p:nvPr/>
        </p:nvPicPr>
        <p:blipFill>
          <a:blip r:embed="rId3" cstate="print"/>
          <a:srcRect/>
          <a:stretch>
            <a:fillRect/>
          </a:stretch>
        </p:blipFill>
        <p:spPr bwMode="auto">
          <a:xfrm>
            <a:off x="533400" y="1447800"/>
            <a:ext cx="3067475" cy="2133600"/>
          </a:xfrm>
          <a:prstGeom prst="rect">
            <a:avLst/>
          </a:prstGeom>
          <a:noFill/>
        </p:spPr>
      </p:pic>
      <p:pic>
        <p:nvPicPr>
          <p:cNvPr id="17412" name="Picture 4" descr="http://fawksnews.files.wordpress.com/2009/09/etruscans.jpg"/>
          <p:cNvPicPr>
            <a:picLocks noChangeAspect="1" noChangeArrowheads="1"/>
          </p:cNvPicPr>
          <p:nvPr/>
        </p:nvPicPr>
        <p:blipFill>
          <a:blip r:embed="rId4" cstate="print"/>
          <a:srcRect/>
          <a:stretch>
            <a:fillRect/>
          </a:stretch>
        </p:blipFill>
        <p:spPr bwMode="auto">
          <a:xfrm>
            <a:off x="1066800" y="3733800"/>
            <a:ext cx="2247900" cy="2247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2000"/>
                                        <p:tgtEl>
                                          <p:spTgt spid="174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The Sword of Laban</a:t>
            </a:r>
          </a:p>
        </p:txBody>
      </p:sp>
      <p:sp>
        <p:nvSpPr>
          <p:cNvPr id="5" name="Rectangle 4"/>
          <p:cNvSpPr/>
          <p:nvPr/>
        </p:nvSpPr>
        <p:spPr>
          <a:xfrm>
            <a:off x="4724400" y="1066800"/>
            <a:ext cx="4114800" cy="1938992"/>
          </a:xfrm>
          <a:prstGeom prst="rect">
            <a:avLst/>
          </a:prstGeom>
        </p:spPr>
        <p:txBody>
          <a:bodyPr wrap="square">
            <a:spAutoFit/>
          </a:bodyPr>
          <a:lstStyle/>
          <a:p>
            <a:r>
              <a:rPr lang="en-US" dirty="0" smtClean="0">
                <a:solidFill>
                  <a:schemeClr val="bg1"/>
                </a:solidFill>
              </a:rPr>
              <a:t>“The </a:t>
            </a:r>
            <a:r>
              <a:rPr lang="en-US" dirty="0">
                <a:solidFill>
                  <a:schemeClr val="bg1"/>
                </a:solidFill>
              </a:rPr>
              <a:t>people having loved Nephi exceedingly, he having been a great protector for them, having wielded the </a:t>
            </a:r>
            <a:r>
              <a:rPr lang="en-US" dirty="0" smtClean="0">
                <a:solidFill>
                  <a:schemeClr val="bg1"/>
                </a:solidFill>
              </a:rPr>
              <a:t>sword of </a:t>
            </a:r>
            <a:r>
              <a:rPr lang="en-US" dirty="0">
                <a:solidFill>
                  <a:schemeClr val="bg1"/>
                </a:solidFill>
              </a:rPr>
              <a:t>Laban in their </a:t>
            </a:r>
            <a:r>
              <a:rPr lang="en-US" dirty="0" smtClean="0">
                <a:solidFill>
                  <a:schemeClr val="bg1"/>
                </a:solidFill>
              </a:rPr>
              <a:t>defense, </a:t>
            </a:r>
            <a:r>
              <a:rPr lang="en-US" dirty="0">
                <a:solidFill>
                  <a:schemeClr val="bg1"/>
                </a:solidFill>
              </a:rPr>
              <a:t>and having labored in all his days for their </a:t>
            </a:r>
            <a:r>
              <a:rPr lang="en-US" dirty="0" smtClean="0">
                <a:solidFill>
                  <a:schemeClr val="bg1"/>
                </a:solidFill>
              </a:rPr>
              <a:t>welfare”</a:t>
            </a:r>
          </a:p>
          <a:p>
            <a:r>
              <a:rPr lang="en-US" sz="1200" dirty="0" smtClean="0">
                <a:solidFill>
                  <a:schemeClr val="bg1"/>
                </a:solidFill>
              </a:rPr>
              <a:t>Jacob 1:10</a:t>
            </a:r>
          </a:p>
        </p:txBody>
      </p:sp>
      <p:sp>
        <p:nvSpPr>
          <p:cNvPr id="12" name="Rectangle 11"/>
          <p:cNvSpPr/>
          <p:nvPr/>
        </p:nvSpPr>
        <p:spPr>
          <a:xfrm>
            <a:off x="381000" y="1981200"/>
            <a:ext cx="4419600" cy="3970318"/>
          </a:xfrm>
          <a:prstGeom prst="rect">
            <a:avLst/>
          </a:prstGeom>
        </p:spPr>
        <p:txBody>
          <a:bodyPr wrap="square">
            <a:spAutoFit/>
          </a:bodyPr>
          <a:lstStyle/>
          <a:p>
            <a:r>
              <a:rPr lang="en-US" dirty="0" smtClean="0">
                <a:solidFill>
                  <a:schemeClr val="bg1"/>
                </a:solidFill>
              </a:rPr>
              <a:t>Laban, a Book of Mormon contemporary of Nephi in Jerusalem (600 BC) possessed a unique sword. "The hilt thereof was of pure gold, and the workmanship thereof was exceedingly fine, and the blade thereof was of the most precious steel" (1 Nephi 4:9)</a:t>
            </a:r>
          </a:p>
          <a:p>
            <a:endParaRPr lang="en-US" dirty="0">
              <a:solidFill>
                <a:schemeClr val="bg1"/>
              </a:solidFill>
            </a:endParaRPr>
          </a:p>
          <a:p>
            <a:r>
              <a:rPr lang="en-US" dirty="0" smtClean="0">
                <a:solidFill>
                  <a:schemeClr val="bg1"/>
                </a:solidFill>
              </a:rPr>
              <a:t>Nephi made many swords “after the manner of the sword of Laban (2 Nephi 5:14)</a:t>
            </a:r>
          </a:p>
          <a:p>
            <a:endParaRPr lang="en-US" dirty="0">
              <a:solidFill>
                <a:schemeClr val="bg1"/>
              </a:solidFill>
            </a:endParaRPr>
          </a:p>
          <a:p>
            <a:r>
              <a:rPr lang="en-US" dirty="0" smtClean="0">
                <a:solidFill>
                  <a:schemeClr val="bg1"/>
                </a:solidFill>
              </a:rPr>
              <a:t>The sword of Laban seems to have been preserved as a sacred object among the Nephites</a:t>
            </a:r>
          </a:p>
          <a:p>
            <a:r>
              <a:rPr lang="en-US" sz="1200" dirty="0">
                <a:solidFill>
                  <a:schemeClr val="bg1"/>
                </a:solidFill>
              </a:rPr>
              <a:t>Author: Benson, Reed A.</a:t>
            </a:r>
            <a:endParaRPr lang="en-US" sz="1200" dirty="0" smtClean="0">
              <a:solidFill>
                <a:schemeClr val="bg1"/>
              </a:solidFill>
            </a:endParaRPr>
          </a:p>
        </p:txBody>
      </p:sp>
      <p:pic>
        <p:nvPicPr>
          <p:cNvPr id="21506" name="Picture 2" descr="http://www.angeleight.com/swordoflaban.jpg"/>
          <p:cNvPicPr>
            <a:picLocks noChangeAspect="1" noChangeArrowheads="1"/>
          </p:cNvPicPr>
          <p:nvPr/>
        </p:nvPicPr>
        <p:blipFill>
          <a:blip r:embed="rId3" cstate="print"/>
          <a:srcRect/>
          <a:stretch>
            <a:fillRect/>
          </a:stretch>
        </p:blipFill>
        <p:spPr bwMode="auto">
          <a:xfrm>
            <a:off x="4800600" y="3200400"/>
            <a:ext cx="3614946"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Urim and Thummim</a:t>
            </a:r>
          </a:p>
        </p:txBody>
      </p:sp>
      <p:sp>
        <p:nvSpPr>
          <p:cNvPr id="5" name="Rectangle 4"/>
          <p:cNvSpPr/>
          <p:nvPr/>
        </p:nvSpPr>
        <p:spPr>
          <a:xfrm>
            <a:off x="3886200" y="1447800"/>
            <a:ext cx="4724400" cy="3323987"/>
          </a:xfrm>
          <a:prstGeom prst="rect">
            <a:avLst/>
          </a:prstGeom>
        </p:spPr>
        <p:txBody>
          <a:bodyPr wrap="square">
            <a:spAutoFit/>
          </a:bodyPr>
          <a:lstStyle/>
          <a:p>
            <a:r>
              <a:rPr lang="en-US" dirty="0" smtClean="0">
                <a:solidFill>
                  <a:schemeClr val="bg1"/>
                </a:solidFill>
              </a:rPr>
              <a:t>The place where God resides is a Urim and Thummim, and this Earth is to become one, in its sanctified state (D&amp;C 130:8,9</a:t>
            </a:r>
            <a:r>
              <a:rPr lang="en-US" dirty="0">
                <a:solidFill>
                  <a:schemeClr val="bg1"/>
                </a:solidFill>
              </a:rPr>
              <a:t>)</a:t>
            </a:r>
            <a:endParaRPr lang="en-US" dirty="0" smtClean="0">
              <a:solidFill>
                <a:schemeClr val="bg1"/>
              </a:solidFill>
            </a:endParaRPr>
          </a:p>
          <a:p>
            <a:endParaRPr lang="en-US" sz="1200" dirty="0">
              <a:solidFill>
                <a:schemeClr val="bg1"/>
              </a:solidFill>
            </a:endParaRPr>
          </a:p>
          <a:p>
            <a:r>
              <a:rPr lang="en-US" dirty="0" smtClean="0">
                <a:solidFill>
                  <a:schemeClr val="bg1"/>
                </a:solidFill>
              </a:rPr>
              <a:t>John describes the earth, in its sanctified state, as a “sea of glass” (Rev 4:6, 15:2, and D&amp;C 130:7)</a:t>
            </a:r>
          </a:p>
          <a:p>
            <a:endParaRPr lang="en-US" dirty="0">
              <a:solidFill>
                <a:schemeClr val="bg1"/>
              </a:solidFill>
            </a:endParaRPr>
          </a:p>
          <a:p>
            <a:r>
              <a:rPr lang="en-US" dirty="0" smtClean="0">
                <a:solidFill>
                  <a:schemeClr val="bg1"/>
                </a:solidFill>
              </a:rPr>
              <a:t>The Urim and Thummim acted as a director from God. The Doctrine and Covenants are revelations from God through the Urim and Thummim</a:t>
            </a:r>
          </a:p>
        </p:txBody>
      </p:sp>
      <p:pic>
        <p:nvPicPr>
          <p:cNvPr id="19458" name="Picture 2" descr="http://oneclimbs.com/wp-content/uploads/2010/08/Urim-and-Thummim.png"/>
          <p:cNvPicPr>
            <a:picLocks noChangeAspect="1" noChangeArrowheads="1"/>
          </p:cNvPicPr>
          <p:nvPr/>
        </p:nvPicPr>
        <p:blipFill>
          <a:blip r:embed="rId3" cstate="print"/>
          <a:srcRect/>
          <a:stretch>
            <a:fillRect/>
          </a:stretch>
        </p:blipFill>
        <p:spPr bwMode="auto">
          <a:xfrm>
            <a:off x="533400" y="1143000"/>
            <a:ext cx="2931234" cy="2209800"/>
          </a:xfrm>
          <a:prstGeom prst="rect">
            <a:avLst/>
          </a:prstGeom>
          <a:noFill/>
        </p:spPr>
      </p:pic>
      <p:grpSp>
        <p:nvGrpSpPr>
          <p:cNvPr id="11" name="Group 10"/>
          <p:cNvGrpSpPr/>
          <p:nvPr/>
        </p:nvGrpSpPr>
        <p:grpSpPr>
          <a:xfrm>
            <a:off x="1600200" y="4495800"/>
            <a:ext cx="2590800" cy="1953399"/>
            <a:chOff x="1600200" y="4495800"/>
            <a:chExt cx="2590800" cy="1953399"/>
          </a:xfrm>
        </p:grpSpPr>
        <p:pic>
          <p:nvPicPr>
            <p:cNvPr id="19460" name="Picture 4" descr="http://www.crystalinks.com/urimvest.jpg"/>
            <p:cNvPicPr>
              <a:picLocks noChangeAspect="1" noChangeArrowheads="1"/>
            </p:cNvPicPr>
            <p:nvPr/>
          </p:nvPicPr>
          <p:blipFill>
            <a:blip r:embed="rId4" cstate="print"/>
            <a:srcRect/>
            <a:stretch>
              <a:fillRect/>
            </a:stretch>
          </p:blipFill>
          <p:spPr bwMode="auto">
            <a:xfrm>
              <a:off x="1600200" y="4495800"/>
              <a:ext cx="2200275" cy="1685926"/>
            </a:xfrm>
            <a:prstGeom prst="rect">
              <a:avLst/>
            </a:prstGeom>
            <a:noFill/>
          </p:spPr>
        </p:pic>
        <p:sp>
          <p:nvSpPr>
            <p:cNvPr id="10" name="TextBox 9"/>
            <p:cNvSpPr txBox="1"/>
            <p:nvPr/>
          </p:nvSpPr>
          <p:spPr>
            <a:xfrm>
              <a:off x="1600200" y="6172200"/>
              <a:ext cx="2590800" cy="276999"/>
            </a:xfrm>
            <a:prstGeom prst="rect">
              <a:avLst/>
            </a:prstGeom>
            <a:noFill/>
          </p:spPr>
          <p:txBody>
            <a:bodyPr wrap="square" rtlCol="0">
              <a:spAutoFit/>
            </a:bodyPr>
            <a:lstStyle/>
            <a:p>
              <a:r>
                <a:rPr lang="en-US" sz="1200" dirty="0" smtClean="0">
                  <a:solidFill>
                    <a:schemeClr val="bg1"/>
                  </a:solidFill>
                </a:rPr>
                <a:t>Hebrew Oracle Device</a:t>
              </a:r>
              <a:endParaRPr lang="en-US" sz="12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The Brother of Jared</a:t>
            </a:r>
          </a:p>
        </p:txBody>
      </p:sp>
      <p:sp>
        <p:nvSpPr>
          <p:cNvPr id="5" name="Rectangle 4"/>
          <p:cNvSpPr/>
          <p:nvPr/>
        </p:nvSpPr>
        <p:spPr>
          <a:xfrm>
            <a:off x="3886200" y="1447800"/>
            <a:ext cx="4724400" cy="4524315"/>
          </a:xfrm>
          <a:prstGeom prst="rect">
            <a:avLst/>
          </a:prstGeom>
        </p:spPr>
        <p:txBody>
          <a:bodyPr wrap="square">
            <a:spAutoFit/>
          </a:bodyPr>
          <a:lstStyle/>
          <a:p>
            <a:r>
              <a:rPr lang="en-US" dirty="0" smtClean="0">
                <a:solidFill>
                  <a:schemeClr val="bg1"/>
                </a:solidFill>
              </a:rPr>
              <a:t>The instrument which Joseph had was that which was given to the brother of Jared, and deposited with the Jaredite Record, also know as the Book of Ether. It was entrusted to the care of Alma, the son of Alma, and finally hidden in the hill Cumorah. </a:t>
            </a:r>
          </a:p>
          <a:p>
            <a:endParaRPr lang="en-US" dirty="0">
              <a:solidFill>
                <a:schemeClr val="bg1"/>
              </a:solidFill>
            </a:endParaRPr>
          </a:p>
          <a:p>
            <a:r>
              <a:rPr lang="en-US" dirty="0">
                <a:solidFill>
                  <a:schemeClr val="bg1"/>
                </a:solidFill>
              </a:rPr>
              <a:t>“Joseph Smith would put the seer stone into a hat, and put his face in the hat, drawing it closely around his face to exclude the light; and in the darkness the spiritual light would shine. A piece of something resembling parchment would appear, and on that appeared the writing. One character at a time would appear, and under it was the interpretation in English</a:t>
            </a:r>
            <a:r>
              <a:rPr lang="en-US" dirty="0" smtClean="0">
                <a:solidFill>
                  <a:schemeClr val="bg1"/>
                </a:solidFill>
              </a:rPr>
              <a:t>.”</a:t>
            </a:r>
          </a:p>
          <a:p>
            <a:r>
              <a:rPr lang="en-US" sz="1200" i="1" dirty="0" smtClean="0">
                <a:solidFill>
                  <a:schemeClr val="bg1"/>
                </a:solidFill>
              </a:rPr>
              <a:t>Elder Russell M. Nelson</a:t>
            </a:r>
          </a:p>
        </p:txBody>
      </p:sp>
      <p:sp>
        <p:nvSpPr>
          <p:cNvPr id="11" name="Rectangle 10"/>
          <p:cNvSpPr/>
          <p:nvPr/>
        </p:nvSpPr>
        <p:spPr>
          <a:xfrm>
            <a:off x="304800" y="2667000"/>
            <a:ext cx="3657600" cy="1477328"/>
          </a:xfrm>
          <a:prstGeom prst="rect">
            <a:avLst/>
          </a:prstGeom>
        </p:spPr>
        <p:txBody>
          <a:bodyPr wrap="square">
            <a:spAutoFit/>
          </a:bodyPr>
          <a:lstStyle/>
          <a:p>
            <a:r>
              <a:rPr lang="en-US" i="1" dirty="0" smtClean="0">
                <a:solidFill>
                  <a:schemeClr val="bg1"/>
                </a:solidFill>
              </a:rPr>
              <a:t>“And </a:t>
            </a:r>
            <a:r>
              <a:rPr lang="en-US" i="1" dirty="0">
                <a:solidFill>
                  <a:schemeClr val="bg1"/>
                </a:solidFill>
              </a:rPr>
              <a:t>behold, these </a:t>
            </a:r>
            <a:r>
              <a:rPr lang="en-US" i="1" dirty="0" smtClean="0">
                <a:solidFill>
                  <a:schemeClr val="bg1"/>
                </a:solidFill>
              </a:rPr>
              <a:t>two</a:t>
            </a:r>
            <a:r>
              <a:rPr lang="en-US" i="1" dirty="0">
                <a:solidFill>
                  <a:schemeClr val="bg1"/>
                </a:solidFill>
              </a:rPr>
              <a:t> stones will I give unto thee, and ye shall seal them up also with the things which ye shall write</a:t>
            </a:r>
            <a:r>
              <a:rPr lang="en-US" i="1" dirty="0" smtClean="0">
                <a:solidFill>
                  <a:schemeClr val="bg1"/>
                </a:solidFill>
              </a:rPr>
              <a:t>.”</a:t>
            </a:r>
          </a:p>
          <a:p>
            <a:r>
              <a:rPr lang="en-US" i="1" dirty="0" smtClean="0">
                <a:solidFill>
                  <a:schemeClr val="bg1"/>
                </a:solidFill>
              </a:rPr>
              <a:t>Ether 3:23</a:t>
            </a:r>
            <a:endParaRPr lang="en-US" i="1" dirty="0">
              <a:solidFill>
                <a:schemeClr val="bg1"/>
              </a:solidFill>
            </a:endParaRPr>
          </a:p>
        </p:txBody>
      </p:sp>
      <p:pic>
        <p:nvPicPr>
          <p:cNvPr id="20482" name="Picture 2" descr="http://i1.ytimg.com/vi/b4RPpWfvVNs/mqdefault.jpg"/>
          <p:cNvPicPr>
            <a:picLocks noChangeAspect="1" noChangeArrowheads="1"/>
          </p:cNvPicPr>
          <p:nvPr/>
        </p:nvPicPr>
        <p:blipFill>
          <a:blip r:embed="rId3" cstate="print"/>
          <a:srcRect l="22500" t="4444" r="27500"/>
          <a:stretch>
            <a:fillRect/>
          </a:stretch>
        </p:blipFill>
        <p:spPr bwMode="auto">
          <a:xfrm>
            <a:off x="1524000" y="4038600"/>
            <a:ext cx="1913860" cy="2057400"/>
          </a:xfrm>
          <a:prstGeom prst="rect">
            <a:avLst/>
          </a:prstGeom>
          <a:noFill/>
        </p:spPr>
      </p:pic>
      <p:grpSp>
        <p:nvGrpSpPr>
          <p:cNvPr id="14" name="Group 13"/>
          <p:cNvGrpSpPr/>
          <p:nvPr/>
        </p:nvGrpSpPr>
        <p:grpSpPr>
          <a:xfrm>
            <a:off x="304800" y="1143000"/>
            <a:ext cx="3657600" cy="1267599"/>
            <a:chOff x="304800" y="762000"/>
            <a:chExt cx="3657600" cy="1267599"/>
          </a:xfrm>
        </p:grpSpPr>
        <p:pic>
          <p:nvPicPr>
            <p:cNvPr id="20484" name="Picture 4" descr="http://rationalfaiths.com/wp-content/uploads/2012/12/urim-and-thummim-joseph-smith.jpg"/>
            <p:cNvPicPr>
              <a:picLocks noChangeAspect="1" noChangeArrowheads="1"/>
            </p:cNvPicPr>
            <p:nvPr/>
          </p:nvPicPr>
          <p:blipFill>
            <a:blip r:embed="rId4" cstate="print"/>
            <a:srcRect/>
            <a:stretch>
              <a:fillRect/>
            </a:stretch>
          </p:blipFill>
          <p:spPr bwMode="auto">
            <a:xfrm>
              <a:off x="457200" y="762000"/>
              <a:ext cx="3314995" cy="1069086"/>
            </a:xfrm>
            <a:prstGeom prst="rect">
              <a:avLst/>
            </a:prstGeom>
            <a:noFill/>
          </p:spPr>
        </p:pic>
        <p:sp>
          <p:nvSpPr>
            <p:cNvPr id="13" name="Rectangle 12"/>
            <p:cNvSpPr/>
            <p:nvPr/>
          </p:nvSpPr>
          <p:spPr>
            <a:xfrm>
              <a:off x="304800" y="1752600"/>
              <a:ext cx="3657600" cy="276999"/>
            </a:xfrm>
            <a:prstGeom prst="rect">
              <a:avLst/>
            </a:prstGeom>
          </p:spPr>
          <p:txBody>
            <a:bodyPr wrap="square">
              <a:spAutoFit/>
            </a:bodyPr>
            <a:lstStyle/>
            <a:p>
              <a:pPr algn="ctr"/>
              <a:r>
                <a:rPr lang="en-US" sz="1200" i="1" dirty="0" smtClean="0">
                  <a:solidFill>
                    <a:schemeClr val="bg1"/>
                  </a:solidFill>
                </a:rPr>
                <a:t>Artistic rendition of Seer Stone</a:t>
              </a:r>
              <a:endParaRPr lang="en-US" sz="1200" i="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2590800" cy="369332"/>
          </a:xfrm>
          <a:prstGeom prst="rect">
            <a:avLst/>
          </a:prstGeom>
          <a:noFill/>
        </p:spPr>
        <p:txBody>
          <a:bodyPr wrap="square" rtlCol="0">
            <a:spAutoFit/>
          </a:bodyPr>
          <a:lstStyle/>
          <a:p>
            <a:r>
              <a:rPr lang="en-US" dirty="0" smtClean="0">
                <a:solidFill>
                  <a:schemeClr val="bg1"/>
                </a:solidFill>
              </a:rPr>
              <a:t>D&amp;C 17:1</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Miraculous Directors--Compass</a:t>
            </a:r>
          </a:p>
        </p:txBody>
      </p:sp>
      <p:sp>
        <p:nvSpPr>
          <p:cNvPr id="5" name="Rectangle 4"/>
          <p:cNvSpPr/>
          <p:nvPr/>
        </p:nvSpPr>
        <p:spPr>
          <a:xfrm>
            <a:off x="3886200" y="1447800"/>
            <a:ext cx="4724400" cy="3970318"/>
          </a:xfrm>
          <a:prstGeom prst="rect">
            <a:avLst/>
          </a:prstGeom>
        </p:spPr>
        <p:txBody>
          <a:bodyPr wrap="square">
            <a:spAutoFit/>
          </a:bodyPr>
          <a:lstStyle/>
          <a:p>
            <a:pPr fontAlgn="base"/>
            <a:r>
              <a:rPr lang="en-US" i="1" dirty="0" smtClean="0">
                <a:solidFill>
                  <a:schemeClr val="bg1"/>
                </a:solidFill>
              </a:rPr>
              <a:t>“And </a:t>
            </a:r>
            <a:r>
              <a:rPr lang="en-US" i="1" dirty="0">
                <a:solidFill>
                  <a:schemeClr val="bg1"/>
                </a:solidFill>
              </a:rPr>
              <a:t>it came to pass that the voice of the Lord said unto him: Look upon the ball, and behold the things which are written</a:t>
            </a:r>
            <a:r>
              <a:rPr lang="en-US" i="1" dirty="0" smtClean="0">
                <a:solidFill>
                  <a:schemeClr val="bg1"/>
                </a:solidFill>
              </a:rPr>
              <a:t>.</a:t>
            </a:r>
          </a:p>
          <a:p>
            <a:pPr fontAlgn="base"/>
            <a:endParaRPr lang="en-US" i="1" dirty="0">
              <a:solidFill>
                <a:schemeClr val="bg1"/>
              </a:solidFill>
            </a:endParaRPr>
          </a:p>
          <a:p>
            <a:pPr fontAlgn="base"/>
            <a:r>
              <a:rPr lang="en-US" i="1" dirty="0" smtClean="0">
                <a:solidFill>
                  <a:schemeClr val="bg1"/>
                </a:solidFill>
              </a:rPr>
              <a:t>And </a:t>
            </a:r>
            <a:r>
              <a:rPr lang="en-US" i="1" dirty="0">
                <a:solidFill>
                  <a:schemeClr val="bg1"/>
                </a:solidFill>
              </a:rPr>
              <a:t>it came to pass that when my father beheld the things which were </a:t>
            </a:r>
            <a:r>
              <a:rPr lang="en-US" i="1" dirty="0" smtClean="0">
                <a:solidFill>
                  <a:schemeClr val="bg1"/>
                </a:solidFill>
              </a:rPr>
              <a:t>written</a:t>
            </a:r>
            <a:r>
              <a:rPr lang="en-US" i="1" dirty="0">
                <a:solidFill>
                  <a:schemeClr val="bg1"/>
                </a:solidFill>
              </a:rPr>
              <a:t> upon the ball, he did fear and tremble exceedingly, and also my brethren and the sons of Ishmael and our wives</a:t>
            </a:r>
            <a:r>
              <a:rPr lang="en-US" i="1" dirty="0" smtClean="0">
                <a:solidFill>
                  <a:schemeClr val="bg1"/>
                </a:solidFill>
              </a:rPr>
              <a:t>.</a:t>
            </a:r>
          </a:p>
          <a:p>
            <a:pPr fontAlgn="base"/>
            <a:endParaRPr lang="en-US" i="1" dirty="0">
              <a:solidFill>
                <a:schemeClr val="bg1"/>
              </a:solidFill>
            </a:endParaRPr>
          </a:p>
          <a:p>
            <a:pPr fontAlgn="base"/>
            <a:r>
              <a:rPr lang="en-US" i="1" dirty="0" smtClean="0">
                <a:solidFill>
                  <a:schemeClr val="bg1"/>
                </a:solidFill>
              </a:rPr>
              <a:t>And </a:t>
            </a:r>
            <a:r>
              <a:rPr lang="en-US" i="1" dirty="0">
                <a:solidFill>
                  <a:schemeClr val="bg1"/>
                </a:solidFill>
              </a:rPr>
              <a:t>it came to pass that I, Nephi, beheld the pointers which were in the ball, that they did work according to the </a:t>
            </a:r>
            <a:r>
              <a:rPr lang="en-US" i="1" dirty="0" smtClean="0">
                <a:solidFill>
                  <a:schemeClr val="bg1"/>
                </a:solidFill>
              </a:rPr>
              <a:t>faith</a:t>
            </a:r>
            <a:r>
              <a:rPr lang="en-US" i="1" dirty="0">
                <a:solidFill>
                  <a:schemeClr val="bg1"/>
                </a:solidFill>
              </a:rPr>
              <a:t> and diligence and heed which we did give unto them</a:t>
            </a:r>
            <a:r>
              <a:rPr lang="en-US" i="1" dirty="0" smtClean="0">
                <a:solidFill>
                  <a:schemeClr val="bg1"/>
                </a:solidFill>
              </a:rPr>
              <a:t>.</a:t>
            </a:r>
          </a:p>
          <a:p>
            <a:pPr fontAlgn="base"/>
            <a:r>
              <a:rPr lang="en-US" i="1" dirty="0" smtClean="0">
                <a:solidFill>
                  <a:schemeClr val="bg1"/>
                </a:solidFill>
              </a:rPr>
              <a:t>1 </a:t>
            </a:r>
            <a:r>
              <a:rPr lang="en-US" i="1" dirty="0">
                <a:solidFill>
                  <a:schemeClr val="bg1"/>
                </a:solidFill>
              </a:rPr>
              <a:t>N</a:t>
            </a:r>
            <a:r>
              <a:rPr lang="en-US" i="1" dirty="0" smtClean="0">
                <a:solidFill>
                  <a:schemeClr val="bg1"/>
                </a:solidFill>
              </a:rPr>
              <a:t>ephi 16:26-28</a:t>
            </a:r>
            <a:endParaRPr lang="en-US" i="1" dirty="0">
              <a:solidFill>
                <a:schemeClr val="bg1"/>
              </a:solidFill>
            </a:endParaRPr>
          </a:p>
        </p:txBody>
      </p:sp>
      <p:pic>
        <p:nvPicPr>
          <p:cNvPr id="22530" name="Picture 2" descr="http://justifiedbythescriptures.files.wordpress.com/2010/05/liahona_close.jpg"/>
          <p:cNvPicPr>
            <a:picLocks noChangeAspect="1" noChangeArrowheads="1"/>
          </p:cNvPicPr>
          <p:nvPr/>
        </p:nvPicPr>
        <p:blipFill>
          <a:blip r:embed="rId3" cstate="print"/>
          <a:srcRect/>
          <a:stretch>
            <a:fillRect/>
          </a:stretch>
        </p:blipFill>
        <p:spPr bwMode="auto">
          <a:xfrm>
            <a:off x="609600" y="990600"/>
            <a:ext cx="2819400" cy="2213229"/>
          </a:xfrm>
          <a:prstGeom prst="rect">
            <a:avLst/>
          </a:prstGeom>
          <a:noFill/>
        </p:spPr>
      </p:pic>
      <p:pic>
        <p:nvPicPr>
          <p:cNvPr id="12" name="Picture 11" descr="liahona1.jpg"/>
          <p:cNvPicPr>
            <a:picLocks noChangeAspect="1"/>
          </p:cNvPicPr>
          <p:nvPr/>
        </p:nvPicPr>
        <p:blipFill>
          <a:blip r:embed="rId4" cstate="print"/>
          <a:stretch>
            <a:fillRect/>
          </a:stretch>
        </p:blipFill>
        <p:spPr>
          <a:xfrm>
            <a:off x="1371600" y="3810000"/>
            <a:ext cx="200025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1371600" cy="381000"/>
          </a:xfrm>
          <a:prstGeom prst="rect">
            <a:avLst/>
          </a:prstGeom>
          <a:noFill/>
        </p:spPr>
        <p:txBody>
          <a:bodyPr wrap="square" rtlCol="0">
            <a:spAutoFit/>
          </a:bodyPr>
          <a:lstStyle/>
          <a:p>
            <a:r>
              <a:rPr lang="en-US" dirty="0" smtClean="0">
                <a:solidFill>
                  <a:schemeClr val="bg1"/>
                </a:solidFill>
              </a:rPr>
              <a:t>D&amp;C 17:2-3</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Permitted to See the Plates</a:t>
            </a:r>
          </a:p>
        </p:txBody>
      </p:sp>
      <p:grpSp>
        <p:nvGrpSpPr>
          <p:cNvPr id="11" name="Group 10"/>
          <p:cNvGrpSpPr/>
          <p:nvPr/>
        </p:nvGrpSpPr>
        <p:grpSpPr>
          <a:xfrm>
            <a:off x="990600" y="990600"/>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362200"/>
              <a:ext cx="1905000" cy="1323439"/>
            </a:xfrm>
            <a:prstGeom prst="rect">
              <a:avLst/>
            </a:prstGeom>
          </p:spPr>
          <p:txBody>
            <a:bodyPr wrap="square">
              <a:spAutoFit/>
            </a:bodyPr>
            <a:lstStyle/>
            <a:p>
              <a:pPr algn="ctr"/>
              <a:r>
                <a:rPr lang="en-US" sz="1600" b="1" i="1" dirty="0" smtClean="0"/>
                <a:t>If </a:t>
              </a:r>
              <a:r>
                <a:rPr lang="en-US" sz="1600" b="1" i="1" dirty="0"/>
                <a:t>we obey and exercise faith in God, we can receive a witness of the truths of the gospel.</a:t>
              </a:r>
              <a:endParaRPr lang="en-US" sz="1600" dirty="0">
                <a:solidFill>
                  <a:schemeClr val="bg1"/>
                </a:solidFill>
              </a:endParaRPr>
            </a:p>
          </p:txBody>
        </p:sp>
      </p:grpSp>
      <p:pic>
        <p:nvPicPr>
          <p:cNvPr id="32" name="Picture 31" descr="3 witnesses.jpg"/>
          <p:cNvPicPr>
            <a:picLocks noChangeAspect="1"/>
          </p:cNvPicPr>
          <p:nvPr/>
        </p:nvPicPr>
        <p:blipFill>
          <a:blip r:embed="rId3" cstate="print"/>
          <a:stretch>
            <a:fillRect/>
          </a:stretch>
        </p:blipFill>
        <p:spPr>
          <a:xfrm>
            <a:off x="3886200" y="2895600"/>
            <a:ext cx="4738687" cy="2246367"/>
          </a:xfrm>
          <a:prstGeom prst="rect">
            <a:avLst/>
          </a:prstGeom>
          <a:ln w="88900" cap="sq" cmpd="thickThin">
            <a:solidFill>
              <a:srgbClr val="000000"/>
            </a:solidFill>
            <a:prstDash val="solid"/>
            <a:miter lim="800000"/>
          </a:ln>
          <a:effectLst>
            <a:innerShdw blurRad="76200">
              <a:srgbClr val="000000"/>
            </a:innerShdw>
          </a:effectLst>
        </p:spPr>
      </p:pic>
      <p:sp>
        <p:nvSpPr>
          <p:cNvPr id="33" name="Rectangle 32"/>
          <p:cNvSpPr/>
          <p:nvPr/>
        </p:nvSpPr>
        <p:spPr>
          <a:xfrm>
            <a:off x="3657600" y="990600"/>
            <a:ext cx="4572000" cy="1200329"/>
          </a:xfrm>
          <a:prstGeom prst="rect">
            <a:avLst/>
          </a:prstGeom>
        </p:spPr>
        <p:txBody>
          <a:bodyPr>
            <a:spAutoFit/>
          </a:bodyPr>
          <a:lstStyle/>
          <a:p>
            <a:r>
              <a:rPr lang="en-US" dirty="0">
                <a:solidFill>
                  <a:schemeClr val="bg1"/>
                </a:solidFill>
              </a:rPr>
              <a:t>Although we may not have the opportunity to see the same physical objects the Three Witnesses saw, we can receive a witness of truths of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jpg"/>
          <p:cNvPicPr>
            <a:picLocks noChangeAspect="1"/>
          </p:cNvPicPr>
          <p:nvPr/>
        </p:nvPicPr>
        <p:blipFill>
          <a:blip r:embed="rId2" cstate="print"/>
          <a:stretch>
            <a:fillRect/>
          </a:stretch>
        </p:blipFill>
        <p:spPr>
          <a:xfrm>
            <a:off x="259977" y="251012"/>
            <a:ext cx="8610600" cy="6350598"/>
          </a:xfrm>
          <a:prstGeom prst="rect">
            <a:avLst/>
          </a:prstGeom>
          <a:ln w="228600" cap="sq" cmpd="thickThin">
            <a:solidFill>
              <a:srgbClr val="000000"/>
            </a:solidFill>
            <a:prstDash val="solid"/>
            <a:miter lim="800000"/>
          </a:ln>
          <a:effectLst>
            <a:innerShdw blurRad="76200">
              <a:srgbClr val="000000"/>
            </a:innerShdw>
          </a:effectLst>
        </p:spPr>
      </p:pic>
      <p:sp>
        <p:nvSpPr>
          <p:cNvPr id="59" name="TextBox 58"/>
          <p:cNvSpPr txBox="1"/>
          <p:nvPr/>
        </p:nvSpPr>
        <p:spPr>
          <a:xfrm>
            <a:off x="228600" y="6248400"/>
            <a:ext cx="1371600" cy="381000"/>
          </a:xfrm>
          <a:prstGeom prst="rect">
            <a:avLst/>
          </a:prstGeom>
          <a:noFill/>
        </p:spPr>
        <p:txBody>
          <a:bodyPr wrap="square" rtlCol="0">
            <a:spAutoFit/>
          </a:bodyPr>
          <a:lstStyle/>
          <a:p>
            <a:r>
              <a:rPr lang="en-US" dirty="0" smtClean="0">
                <a:solidFill>
                  <a:schemeClr val="bg1"/>
                </a:solidFill>
              </a:rPr>
              <a:t>D&amp;C 17:3-4</a:t>
            </a:r>
            <a:endParaRPr lang="en-US" dirty="0">
              <a:solidFill>
                <a:schemeClr val="bg1"/>
              </a:solidFill>
            </a:endParaRPr>
          </a:p>
        </p:txBody>
      </p:sp>
      <p:sp>
        <p:nvSpPr>
          <p:cNvPr id="60" name="TextBox 59"/>
          <p:cNvSpPr txBox="1"/>
          <p:nvPr/>
        </p:nvSpPr>
        <p:spPr>
          <a:xfrm>
            <a:off x="152400" y="228600"/>
            <a:ext cx="8839200" cy="707886"/>
          </a:xfrm>
          <a:prstGeom prst="rect">
            <a:avLst/>
          </a:prstGeom>
          <a:noFill/>
        </p:spPr>
        <p:txBody>
          <a:bodyPr wrap="square" rtlCol="0">
            <a:spAutoFit/>
          </a:bodyPr>
          <a:lstStyle/>
          <a:p>
            <a:pPr algn="ctr"/>
            <a:r>
              <a:rPr lang="en-US" sz="4000" dirty="0" smtClean="0">
                <a:solidFill>
                  <a:schemeClr val="bg1"/>
                </a:solidFill>
                <a:latin typeface="Lucida Calligraphy" pitchFamily="66" charset="0"/>
              </a:rPr>
              <a:t>Law of Witnesses</a:t>
            </a:r>
          </a:p>
        </p:txBody>
      </p:sp>
      <p:sp>
        <p:nvSpPr>
          <p:cNvPr id="10" name="Rectangle 9"/>
          <p:cNvSpPr/>
          <p:nvPr/>
        </p:nvSpPr>
        <p:spPr>
          <a:xfrm>
            <a:off x="609600" y="1143000"/>
            <a:ext cx="5943600" cy="5355312"/>
          </a:xfrm>
          <a:prstGeom prst="rect">
            <a:avLst/>
          </a:prstGeom>
        </p:spPr>
        <p:txBody>
          <a:bodyPr wrap="square">
            <a:spAutoFit/>
          </a:bodyPr>
          <a:lstStyle/>
          <a:p>
            <a:pPr fontAlgn="base"/>
            <a:r>
              <a:rPr lang="en-US" dirty="0" smtClean="0">
                <a:solidFill>
                  <a:schemeClr val="bg1"/>
                </a:solidFill>
              </a:rPr>
              <a:t>The Three Witnesses fulfilled an important law established by the Lord. </a:t>
            </a:r>
          </a:p>
          <a:p>
            <a:pPr fontAlgn="base"/>
            <a:endParaRPr lang="en-US" dirty="0" smtClean="0">
              <a:solidFill>
                <a:schemeClr val="bg1"/>
              </a:solidFill>
            </a:endParaRPr>
          </a:p>
          <a:p>
            <a:pPr fontAlgn="base"/>
            <a:r>
              <a:rPr lang="en-US" dirty="0" smtClean="0">
                <a:solidFill>
                  <a:schemeClr val="bg1"/>
                </a:solidFill>
              </a:rPr>
              <a:t>“whenever the Lord has established a dispensation by revealing his gospel and by conferring priesthood and keys upon men, he has acted in accordance with the </a:t>
            </a:r>
            <a:r>
              <a:rPr lang="en-US" i="1" dirty="0" smtClean="0">
                <a:solidFill>
                  <a:schemeClr val="bg1"/>
                </a:solidFill>
              </a:rPr>
              <a:t>law of witnesses</a:t>
            </a:r>
            <a:r>
              <a:rPr lang="en-US" dirty="0" smtClean="0">
                <a:solidFill>
                  <a:schemeClr val="bg1"/>
                </a:solidFill>
              </a:rPr>
              <a:t> which he himself ordained. This law is: ‘In the mouth of two or three witnesses shall every word be established.’</a:t>
            </a:r>
          </a:p>
          <a:p>
            <a:pPr fontAlgn="base"/>
            <a:endParaRPr lang="en-US" dirty="0" smtClean="0">
              <a:solidFill>
                <a:schemeClr val="bg1"/>
              </a:solidFill>
            </a:endParaRPr>
          </a:p>
          <a:p>
            <a:pPr fontAlgn="base"/>
            <a:r>
              <a:rPr lang="en-US" dirty="0" smtClean="0">
                <a:solidFill>
                  <a:schemeClr val="bg1"/>
                </a:solidFill>
              </a:rPr>
              <a:t>“Never does one man stand alone in establishing a new dispensation of revealed truth, or in carrying the burden of such a message and warning to the world. In every dispensation, from Adam to the present, two or more witnesses have always joined their testimonies, thus leaving their hearers without excuse in the day of judgment should the testimony be rejected.” </a:t>
            </a:r>
          </a:p>
          <a:p>
            <a:pPr fontAlgn="base"/>
            <a:r>
              <a:rPr lang="en-US" sz="1200" dirty="0" smtClean="0">
                <a:solidFill>
                  <a:schemeClr val="bg1"/>
                </a:solidFill>
              </a:rPr>
              <a:t>Elder Bruce R. McConkie </a:t>
            </a:r>
          </a:p>
          <a:p>
            <a:pPr fontAlgn="base"/>
            <a:endParaRPr lang="en-US" dirty="0">
              <a:solidFill>
                <a:schemeClr val="bg1"/>
              </a:solidFill>
            </a:endParaRPr>
          </a:p>
        </p:txBody>
      </p:sp>
      <p:pic>
        <p:nvPicPr>
          <p:cNvPr id="8" name="Picture 7" descr="thomas.jpg"/>
          <p:cNvPicPr>
            <a:picLocks noChangeAspect="1"/>
          </p:cNvPicPr>
          <p:nvPr/>
        </p:nvPicPr>
        <p:blipFill>
          <a:blip r:embed="rId3" cstate="print"/>
          <a:stretch>
            <a:fillRect/>
          </a:stretch>
        </p:blipFill>
        <p:spPr>
          <a:xfrm>
            <a:off x="6477000" y="1676400"/>
            <a:ext cx="1898650" cy="1752600"/>
          </a:xfrm>
          <a:prstGeom prst="rect">
            <a:avLst/>
          </a:prstGeom>
        </p:spPr>
      </p:pic>
      <p:pic>
        <p:nvPicPr>
          <p:cNvPr id="30722" name="Picture 2" descr="http://bookofmormononline.net/art/Vol4_094b"/>
          <p:cNvPicPr>
            <a:picLocks noChangeAspect="1" noChangeArrowheads="1"/>
          </p:cNvPicPr>
          <p:nvPr/>
        </p:nvPicPr>
        <p:blipFill>
          <a:blip r:embed="rId4" cstate="print"/>
          <a:srcRect/>
          <a:stretch>
            <a:fillRect/>
          </a:stretch>
        </p:blipFill>
        <p:spPr bwMode="auto">
          <a:xfrm>
            <a:off x="6400800" y="3962400"/>
            <a:ext cx="2211865"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fade">
                                      <p:cBhvr>
                                        <p:cTn id="18"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1745</Words>
  <Application>Microsoft Office PowerPoint</Application>
  <PresentationFormat>On-screen Show (4:3)</PresentationFormat>
  <Paragraphs>189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lblau</cp:lastModifiedBy>
  <cp:revision>10</cp:revision>
  <dcterms:created xsi:type="dcterms:W3CDTF">2014-07-14T13:05:21Z</dcterms:created>
  <dcterms:modified xsi:type="dcterms:W3CDTF">2014-07-16T14:19:41Z</dcterms:modified>
</cp:coreProperties>
</file>