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1" r:id="rId6"/>
    <p:sldId id="264" r:id="rId7"/>
    <p:sldId id="263" r:id="rId8"/>
    <p:sldId id="265" r:id="rId9"/>
    <p:sldId id="266" r:id="rId10"/>
    <p:sldId id="267" r:id="rId11"/>
    <p:sldId id="268" r:id="rId12"/>
    <p:sldId id="270" r:id="rId13"/>
    <p:sldId id="269" r:id="rId14"/>
    <p:sldId id="258"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98" d="100"/>
          <a:sy n="98" d="100"/>
        </p:scale>
        <p:origin x="10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74CB71-7697-4930-81E2-D67EEBB83D3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29817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4CB71-7697-4930-81E2-D67EEBB83D3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2149762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4CB71-7697-4930-81E2-D67EEBB83D3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2906288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74CB71-7697-4930-81E2-D67EEBB83D3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49498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74CB71-7697-4930-81E2-D67EEBB83D3B}"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196333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C74CB71-7697-4930-81E2-D67EEBB83D3B}"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352152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74CB71-7697-4930-81E2-D67EEBB83D3B}" type="datetimeFigureOut">
              <a:rPr lang="en-US" smtClean="0"/>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404625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C74CB71-7697-4930-81E2-D67EEBB83D3B}"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2617589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74CB71-7697-4930-81E2-D67EEBB83D3B}"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406580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4CB71-7697-4930-81E2-D67EEBB83D3B}"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3468600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4CB71-7697-4930-81E2-D67EEBB83D3B}"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E9E3F-ED97-4485-B8A8-FE89E1BA2AF3}" type="slidenum">
              <a:rPr lang="en-US" smtClean="0"/>
              <a:t>‹#›</a:t>
            </a:fld>
            <a:endParaRPr lang="en-US"/>
          </a:p>
        </p:txBody>
      </p:sp>
    </p:spTree>
    <p:extLst>
      <p:ext uri="{BB962C8B-B14F-4D97-AF65-F5344CB8AC3E}">
        <p14:creationId xmlns:p14="http://schemas.microsoft.com/office/powerpoint/2010/main" val="362310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4CB71-7697-4930-81E2-D67EEBB83D3B}" type="datetimeFigureOut">
              <a:rPr lang="en-US" smtClean="0"/>
              <a:t>10/23/2014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E9E3F-ED97-4485-B8A8-FE89E1BA2AF3}" type="slidenum">
              <a:rPr lang="en-US" smtClean="0"/>
              <a:t>‹#›</a:t>
            </a:fld>
            <a:endParaRPr lang="en-US"/>
          </a:p>
        </p:txBody>
      </p:sp>
    </p:spTree>
    <p:extLst>
      <p:ext uri="{BB962C8B-B14F-4D97-AF65-F5344CB8AC3E}">
        <p14:creationId xmlns:p14="http://schemas.microsoft.com/office/powerpoint/2010/main" val="135673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043" y="131805"/>
            <a:ext cx="1491049" cy="369332"/>
          </a:xfrm>
          <a:prstGeom prst="rect">
            <a:avLst/>
          </a:prstGeom>
          <a:noFill/>
        </p:spPr>
        <p:txBody>
          <a:bodyPr wrap="square" rtlCol="0">
            <a:spAutoFit/>
          </a:bodyPr>
          <a:lstStyle/>
          <a:p>
            <a:r>
              <a:rPr lang="en-US" dirty="0" smtClean="0">
                <a:solidFill>
                  <a:schemeClr val="bg1"/>
                </a:solidFill>
              </a:rPr>
              <a:t>Lesson 66b</a:t>
            </a:r>
            <a:endParaRPr lang="en-US" dirty="0">
              <a:solidFill>
                <a:schemeClr val="bg1"/>
              </a:solidFill>
            </a:endParaRPr>
          </a:p>
        </p:txBody>
      </p:sp>
      <p:sp>
        <p:nvSpPr>
          <p:cNvPr id="6" name="TextBox 5"/>
          <p:cNvSpPr txBox="1"/>
          <p:nvPr/>
        </p:nvSpPr>
        <p:spPr>
          <a:xfrm>
            <a:off x="-1" y="1088113"/>
            <a:ext cx="5873653" cy="1631216"/>
          </a:xfrm>
          <a:prstGeom prst="rect">
            <a:avLst/>
          </a:prstGeom>
          <a:noFill/>
        </p:spPr>
        <p:txBody>
          <a:bodyPr wrap="square" rtlCol="0">
            <a:spAutoFit/>
          </a:bodyPr>
          <a:lstStyle/>
          <a:p>
            <a:pPr algn="ctr"/>
            <a:r>
              <a:rPr lang="en-US" sz="6000" dirty="0" smtClean="0">
                <a:solidFill>
                  <a:schemeClr val="bg1"/>
                </a:solidFill>
                <a:latin typeface="AR DECODE" panose="02000000000000000000" pitchFamily="2" charset="0"/>
              </a:rPr>
              <a:t>Dangers in the Water</a:t>
            </a:r>
          </a:p>
          <a:p>
            <a:pPr algn="ctr"/>
            <a:r>
              <a:rPr lang="en-US" sz="4000" dirty="0" smtClean="0">
                <a:solidFill>
                  <a:schemeClr val="bg1"/>
                </a:solidFill>
                <a:latin typeface="AR DECODE" panose="02000000000000000000" pitchFamily="2" charset="0"/>
              </a:rPr>
              <a:t>Doctrine and Covenants 61-62</a:t>
            </a:r>
            <a:endParaRPr lang="en-US" sz="4000" dirty="0">
              <a:solidFill>
                <a:schemeClr val="bg1"/>
              </a:solidFill>
              <a:latin typeface="AR DECODE" panose="02000000000000000000" pitchFamily="2" charset="0"/>
            </a:endParaRPr>
          </a:p>
        </p:txBody>
      </p:sp>
      <p:sp>
        <p:nvSpPr>
          <p:cNvPr id="5" name="Rectangle 4"/>
          <p:cNvSpPr/>
          <p:nvPr/>
        </p:nvSpPr>
        <p:spPr>
          <a:xfrm>
            <a:off x="1631092" y="3807443"/>
            <a:ext cx="4572000" cy="923330"/>
          </a:xfrm>
          <a:prstGeom prst="rect">
            <a:avLst/>
          </a:prstGeom>
        </p:spPr>
        <p:txBody>
          <a:bodyPr>
            <a:spAutoFit/>
          </a:bodyPr>
          <a:lstStyle/>
          <a:p>
            <a:r>
              <a:rPr lang="en-US" b="0" i="1" dirty="0" smtClean="0">
                <a:solidFill>
                  <a:schemeClr val="bg1"/>
                </a:solidFill>
                <a:effectLst/>
                <a:latin typeface="Georgia" panose="02040502050405020303" pitchFamily="18" charset="0"/>
              </a:rPr>
              <a:t>Therefore, follow me, and listen to the counsel which I shall give unto you.</a:t>
            </a:r>
          </a:p>
          <a:p>
            <a:r>
              <a:rPr lang="en-US" i="1" dirty="0" smtClean="0">
                <a:solidFill>
                  <a:schemeClr val="bg1"/>
                </a:solidFill>
                <a:latin typeface="Georgia" panose="02040502050405020303" pitchFamily="18" charset="0"/>
              </a:rPr>
              <a:t>D&amp;C 100:2</a:t>
            </a:r>
            <a:endParaRPr lang="en-US" i="1" dirty="0">
              <a:solidFill>
                <a:schemeClr val="bg1"/>
              </a:solidFill>
            </a:endParaRPr>
          </a:p>
        </p:txBody>
      </p:sp>
    </p:spTree>
    <p:extLst>
      <p:ext uri="{BB962C8B-B14F-4D97-AF65-F5344CB8AC3E}">
        <p14:creationId xmlns:p14="http://schemas.microsoft.com/office/powerpoint/2010/main" val="4035255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llrgb.com/images/all-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6269145"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Background</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t>D&amp;C 62 </a:t>
            </a:r>
            <a:endParaRPr lang="en-US" dirty="0"/>
          </a:p>
        </p:txBody>
      </p:sp>
      <p:sp>
        <p:nvSpPr>
          <p:cNvPr id="2" name="TextBox 1"/>
          <p:cNvSpPr txBox="1"/>
          <p:nvPr/>
        </p:nvSpPr>
        <p:spPr>
          <a:xfrm>
            <a:off x="260058" y="1015663"/>
            <a:ext cx="3598879" cy="2477601"/>
          </a:xfrm>
          <a:prstGeom prst="rect">
            <a:avLst/>
          </a:prstGeom>
          <a:noFill/>
        </p:spPr>
        <p:txBody>
          <a:bodyPr wrap="square" rtlCol="0">
            <a:spAutoFit/>
          </a:bodyPr>
          <a:lstStyle/>
          <a:p>
            <a:r>
              <a:rPr lang="en-US" dirty="0">
                <a:solidFill>
                  <a:schemeClr val="bg1"/>
                </a:solidFill>
              </a:rPr>
              <a:t>“On the 13th [of August] I met several of the Elders on their way to the land of Zion, and after the joyful salutations with which brethren meet each other, who are actually ‘contending for the faith once delivered to the Saints,’ I received the following: [D&amp;C 62]” </a:t>
            </a:r>
            <a:endParaRPr lang="en-US" dirty="0" smtClean="0">
              <a:solidFill>
                <a:schemeClr val="bg1"/>
              </a:solidFill>
            </a:endParaRPr>
          </a:p>
          <a:p>
            <a:r>
              <a:rPr lang="en-US" sz="1100" dirty="0" smtClean="0">
                <a:solidFill>
                  <a:schemeClr val="bg1"/>
                </a:solidFill>
              </a:rPr>
              <a:t>(</a:t>
            </a:r>
            <a:r>
              <a:rPr lang="en-US" sz="1100" i="1" dirty="0">
                <a:solidFill>
                  <a:schemeClr val="bg1"/>
                </a:solidFill>
              </a:rPr>
              <a:t>History of the Church,</a:t>
            </a:r>
            <a:r>
              <a:rPr lang="en-US" sz="1100" dirty="0">
                <a:solidFill>
                  <a:schemeClr val="bg1"/>
                </a:solidFill>
              </a:rPr>
              <a:t> 1:205). </a:t>
            </a:r>
          </a:p>
        </p:txBody>
      </p:sp>
      <p:sp>
        <p:nvSpPr>
          <p:cNvPr id="9" name="TextBox 8"/>
          <p:cNvSpPr txBox="1"/>
          <p:nvPr/>
        </p:nvSpPr>
        <p:spPr>
          <a:xfrm>
            <a:off x="4657641" y="3379121"/>
            <a:ext cx="3598879" cy="1646605"/>
          </a:xfrm>
          <a:prstGeom prst="rect">
            <a:avLst/>
          </a:prstGeom>
          <a:noFill/>
        </p:spPr>
        <p:txBody>
          <a:bodyPr wrap="square" rtlCol="0">
            <a:spAutoFit/>
          </a:bodyPr>
          <a:lstStyle/>
          <a:p>
            <a:r>
              <a:rPr lang="en-US" dirty="0" smtClean="0"/>
              <a:t>The </a:t>
            </a:r>
            <a:r>
              <a:rPr lang="en-US" dirty="0"/>
              <a:t>elders were not identified in the Prophet’s history, but Reynolds </a:t>
            </a:r>
            <a:r>
              <a:rPr lang="en-US" dirty="0" err="1"/>
              <a:t>Cahoon</a:t>
            </a:r>
            <a:r>
              <a:rPr lang="en-US" dirty="0"/>
              <a:t> named them as follows: Hyrum Smith, John Murdock, Harvey Whitlock, and David </a:t>
            </a:r>
            <a:r>
              <a:rPr lang="en-US" dirty="0" err="1"/>
              <a:t>Whitmer</a:t>
            </a:r>
            <a:r>
              <a:rPr lang="en-US" dirty="0"/>
              <a:t> </a:t>
            </a:r>
          </a:p>
          <a:p>
            <a:r>
              <a:rPr lang="en-US" sz="1100" dirty="0" smtClean="0"/>
              <a:t>Journal </a:t>
            </a:r>
            <a:r>
              <a:rPr lang="en-US" sz="1100" dirty="0"/>
              <a:t>History, 13 August </a:t>
            </a:r>
            <a:r>
              <a:rPr lang="en-US" sz="1100" dirty="0" smtClean="0"/>
              <a:t>1831.</a:t>
            </a:r>
            <a:endParaRPr lang="en-US" sz="1100" dirty="0">
              <a:solidFill>
                <a:schemeClr val="bg1"/>
              </a:solidFill>
            </a:endParaRPr>
          </a:p>
        </p:txBody>
      </p:sp>
      <p:sp>
        <p:nvSpPr>
          <p:cNvPr id="5" name="Rectangle 4"/>
          <p:cNvSpPr/>
          <p:nvPr/>
        </p:nvSpPr>
        <p:spPr>
          <a:xfrm>
            <a:off x="420696" y="4011067"/>
            <a:ext cx="1877888" cy="2123658"/>
          </a:xfrm>
          <a:prstGeom prst="rect">
            <a:avLst/>
          </a:prstGeom>
          <a:solidFill>
            <a:schemeClr val="bg2">
              <a:lumMod val="50000"/>
            </a:schemeClr>
          </a:solidFill>
        </p:spPr>
        <p:txBody>
          <a:bodyPr wrap="square">
            <a:spAutoFit/>
          </a:bodyPr>
          <a:lstStyle/>
          <a:p>
            <a:r>
              <a:rPr lang="en-US" sz="1100" b="0" i="0" dirty="0" smtClean="0">
                <a:solidFill>
                  <a:schemeClr val="bg1"/>
                </a:solidFill>
                <a:effectLst/>
                <a:latin typeface="arial" panose="020B0604020202020204" pitchFamily="34" charset="0"/>
              </a:rPr>
              <a:t>Harvey Gilman Whitlock was an early member of the Latter Day Saint movement and one of the witnesses to the Book of Commandments. He was among those Latter Day Saints driven by mobs from Jackson County, Missouri in the summer of 1833. </a:t>
            </a:r>
          </a:p>
          <a:p>
            <a:r>
              <a:rPr lang="en-US" sz="1100" b="1" i="0" u="none" strike="noStrike" dirty="0" smtClean="0">
                <a:solidFill>
                  <a:schemeClr val="bg1"/>
                </a:solidFill>
                <a:effectLst/>
                <a:latin typeface="arial" panose="020B0604020202020204" pitchFamily="34" charset="0"/>
              </a:rPr>
              <a:t>Born</a:t>
            </a:r>
            <a:r>
              <a:rPr lang="en-US" sz="1100" b="1" i="0" dirty="0" smtClean="0">
                <a:solidFill>
                  <a:schemeClr val="bg1"/>
                </a:solidFill>
                <a:effectLst/>
                <a:latin typeface="arial" panose="020B0604020202020204" pitchFamily="34" charset="0"/>
              </a:rPr>
              <a:t>: </a:t>
            </a:r>
            <a:r>
              <a:rPr lang="en-US" sz="1100" b="0" i="0" dirty="0" smtClean="0">
                <a:solidFill>
                  <a:schemeClr val="bg1"/>
                </a:solidFill>
                <a:effectLst/>
                <a:latin typeface="arial" panose="020B0604020202020204" pitchFamily="34" charset="0"/>
              </a:rPr>
              <a:t>1809</a:t>
            </a:r>
          </a:p>
          <a:p>
            <a:r>
              <a:rPr lang="en-US" sz="1100" b="1" i="0" u="none" strike="noStrike" dirty="0" smtClean="0">
                <a:solidFill>
                  <a:schemeClr val="bg1"/>
                </a:solidFill>
                <a:effectLst/>
                <a:latin typeface="arial" panose="020B0604020202020204" pitchFamily="34" charset="0"/>
              </a:rPr>
              <a:t>Died</a:t>
            </a:r>
            <a:r>
              <a:rPr lang="en-US" sz="1100" b="1" i="0" dirty="0" smtClean="0">
                <a:solidFill>
                  <a:schemeClr val="bg1"/>
                </a:solidFill>
                <a:effectLst/>
                <a:latin typeface="arial" panose="020B0604020202020204" pitchFamily="34" charset="0"/>
              </a:rPr>
              <a:t>: </a:t>
            </a:r>
            <a:r>
              <a:rPr lang="en-US" sz="1100" b="0" i="0" dirty="0" smtClean="0">
                <a:solidFill>
                  <a:schemeClr val="bg1"/>
                </a:solidFill>
                <a:effectLst/>
                <a:latin typeface="arial" panose="020B0604020202020204" pitchFamily="34" charset="0"/>
              </a:rPr>
              <a:t>1874</a:t>
            </a:r>
            <a:endParaRPr lang="en-US" sz="1100" b="0" i="0" dirty="0">
              <a:solidFill>
                <a:schemeClr val="bg1"/>
              </a:solidFill>
              <a:effectLst/>
              <a:latin typeface="arial" panose="020B0604020202020204" pitchFamily="34" charset="0"/>
            </a:endParaRPr>
          </a:p>
        </p:txBody>
      </p:sp>
      <p:sp>
        <p:nvSpPr>
          <p:cNvPr id="8" name="Rectangle 7"/>
          <p:cNvSpPr/>
          <p:nvPr/>
        </p:nvSpPr>
        <p:spPr>
          <a:xfrm>
            <a:off x="4362274" y="5141644"/>
            <a:ext cx="4572000" cy="1600438"/>
          </a:xfrm>
          <a:prstGeom prst="rect">
            <a:avLst/>
          </a:prstGeom>
        </p:spPr>
        <p:txBody>
          <a:bodyPr>
            <a:spAutoFit/>
          </a:bodyPr>
          <a:lstStyle/>
          <a:p>
            <a:r>
              <a:rPr lang="en-US" sz="1400" b="0" i="0" dirty="0" smtClean="0">
                <a:solidFill>
                  <a:srgbClr val="2F393A"/>
                </a:solidFill>
                <a:effectLst/>
                <a:latin typeface="Lucida Grande"/>
              </a:rPr>
              <a:t>*John Murdock was so ill on this occasion that he was unable to pursue his journey to Zion without some assistance. After this revelation was given, the four missionaries (John Murdock, David </a:t>
            </a:r>
            <a:r>
              <a:rPr lang="en-US" sz="1400" b="0" i="0" dirty="0" err="1" smtClean="0">
                <a:solidFill>
                  <a:srgbClr val="2F393A"/>
                </a:solidFill>
                <a:effectLst/>
                <a:latin typeface="Lucida Grande"/>
              </a:rPr>
              <a:t>Whitmer</a:t>
            </a:r>
            <a:r>
              <a:rPr lang="en-US" sz="1400" b="0" i="0" dirty="0" smtClean="0">
                <a:solidFill>
                  <a:srgbClr val="2F393A"/>
                </a:solidFill>
                <a:effectLst/>
                <a:latin typeface="Lucida Grande"/>
              </a:rPr>
              <a:t>, Harvey Whitlock, and Hyrum Smith) put their money together and bought a horse for John Murdock to ride, by which means they were able to continue their travels. (vs. 7-8)</a:t>
            </a:r>
            <a:endParaRPr lang="en-US" sz="1400" dirty="0"/>
          </a:p>
        </p:txBody>
      </p:sp>
      <p:grpSp>
        <p:nvGrpSpPr>
          <p:cNvPr id="11" name="Group 10"/>
          <p:cNvGrpSpPr/>
          <p:nvPr/>
        </p:nvGrpSpPr>
        <p:grpSpPr>
          <a:xfrm>
            <a:off x="4293268" y="573581"/>
            <a:ext cx="1729482" cy="2552699"/>
            <a:chOff x="4293268" y="573581"/>
            <a:chExt cx="1729482" cy="2552699"/>
          </a:xfrm>
        </p:grpSpPr>
        <p:pic>
          <p:nvPicPr>
            <p:cNvPr id="13316" name="Picture 4" descr="http://www.gapages.com/smith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3268" y="573581"/>
              <a:ext cx="1729482" cy="23059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72000" y="2864670"/>
              <a:ext cx="933269" cy="261610"/>
            </a:xfrm>
            <a:prstGeom prst="rect">
              <a:avLst/>
            </a:prstGeom>
          </p:spPr>
          <p:txBody>
            <a:bodyPr wrap="none">
              <a:spAutoFit/>
            </a:bodyPr>
            <a:lstStyle/>
            <a:p>
              <a:r>
                <a:rPr lang="en-US" sz="1100" dirty="0" smtClean="0"/>
                <a:t>Hyrum Smith</a:t>
              </a:r>
              <a:endParaRPr lang="en-US" sz="1100" dirty="0"/>
            </a:p>
          </p:txBody>
        </p:sp>
      </p:grpSp>
      <p:grpSp>
        <p:nvGrpSpPr>
          <p:cNvPr id="12" name="Group 11"/>
          <p:cNvGrpSpPr/>
          <p:nvPr/>
        </p:nvGrpSpPr>
        <p:grpSpPr>
          <a:xfrm>
            <a:off x="6333688" y="582470"/>
            <a:ext cx="1614770" cy="2512576"/>
            <a:chOff x="6333688" y="582470"/>
            <a:chExt cx="1614770" cy="2512576"/>
          </a:xfrm>
        </p:grpSpPr>
        <p:pic>
          <p:nvPicPr>
            <p:cNvPr id="13318" name="Picture 6" descr="https://www.lds.org/bc/content/shared/content/images/gospel-library/manual/32502/07-0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688" y="582470"/>
              <a:ext cx="1614770" cy="222850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6648274" y="2833436"/>
              <a:ext cx="997389" cy="261610"/>
            </a:xfrm>
            <a:prstGeom prst="rect">
              <a:avLst/>
            </a:prstGeom>
          </p:spPr>
          <p:txBody>
            <a:bodyPr wrap="none">
              <a:spAutoFit/>
            </a:bodyPr>
            <a:lstStyle/>
            <a:p>
              <a:r>
                <a:rPr lang="en-US" sz="1100" dirty="0" smtClean="0"/>
                <a:t>John Murdock</a:t>
              </a:r>
              <a:endParaRPr lang="en-US" sz="1100" dirty="0"/>
            </a:p>
          </p:txBody>
        </p:sp>
      </p:grpSp>
      <p:grpSp>
        <p:nvGrpSpPr>
          <p:cNvPr id="13" name="Group 12"/>
          <p:cNvGrpSpPr/>
          <p:nvPr/>
        </p:nvGrpSpPr>
        <p:grpSpPr>
          <a:xfrm>
            <a:off x="2585056" y="3916728"/>
            <a:ext cx="1567493" cy="2451430"/>
            <a:chOff x="2585056" y="3916728"/>
            <a:chExt cx="1567493" cy="2451430"/>
          </a:xfrm>
        </p:grpSpPr>
        <p:pic>
          <p:nvPicPr>
            <p:cNvPr id="13320" name="Picture 8" descr="http://3.bp.blogspot.com/-74BQouTBubQ/Tws3RXWnN3I/AAAAAAAADgI/D2_JEs5a4JY/s320/david+whitmer+testemunha+livro+de+mormon+lds+su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056" y="3916728"/>
              <a:ext cx="1567493" cy="221799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2884778" y="6106548"/>
              <a:ext cx="1050288" cy="261610"/>
            </a:xfrm>
            <a:prstGeom prst="rect">
              <a:avLst/>
            </a:prstGeom>
          </p:spPr>
          <p:txBody>
            <a:bodyPr wrap="none">
              <a:spAutoFit/>
            </a:bodyPr>
            <a:lstStyle/>
            <a:p>
              <a:r>
                <a:rPr lang="en-US" sz="1100" dirty="0" smtClean="0"/>
                <a:t>David </a:t>
              </a:r>
              <a:r>
                <a:rPr lang="en-US" sz="1100" dirty="0" err="1" smtClean="0"/>
                <a:t>Whitmer</a:t>
              </a:r>
              <a:endParaRPr lang="en-US" sz="1100" dirty="0"/>
            </a:p>
          </p:txBody>
        </p:sp>
      </p:grpSp>
    </p:spTree>
    <p:extLst>
      <p:ext uri="{BB962C8B-B14F-4D97-AF65-F5344CB8AC3E}">
        <p14:creationId xmlns:p14="http://schemas.microsoft.com/office/powerpoint/2010/main" val="186426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llrgb.com/images/all-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6269145"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Succor</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t>D&amp;C 62:1 </a:t>
            </a:r>
            <a:endParaRPr lang="en-US" dirty="0"/>
          </a:p>
        </p:txBody>
      </p:sp>
      <p:sp>
        <p:nvSpPr>
          <p:cNvPr id="2" name="TextBox 1"/>
          <p:cNvSpPr txBox="1"/>
          <p:nvPr/>
        </p:nvSpPr>
        <p:spPr>
          <a:xfrm>
            <a:off x="444616" y="1155142"/>
            <a:ext cx="3598879" cy="2862322"/>
          </a:xfrm>
          <a:prstGeom prst="rect">
            <a:avLst/>
          </a:prstGeom>
          <a:noFill/>
        </p:spPr>
        <p:txBody>
          <a:bodyPr wrap="square" rtlCol="0">
            <a:spAutoFit/>
          </a:bodyPr>
          <a:lstStyle/>
          <a:p>
            <a:r>
              <a:rPr lang="en-US" i="1" dirty="0">
                <a:solidFill>
                  <a:schemeClr val="bg1"/>
                </a:solidFill>
              </a:rPr>
              <a:t>“Succor</a:t>
            </a:r>
            <a:r>
              <a:rPr lang="en-US" dirty="0">
                <a:solidFill>
                  <a:schemeClr val="bg1"/>
                </a:solidFill>
              </a:rPr>
              <a:t> means ‘to go to the aid of one in want or distress’ or ‘to relieve.’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Fortunately</a:t>
            </a:r>
            <a:r>
              <a:rPr lang="en-US" dirty="0">
                <a:solidFill>
                  <a:schemeClr val="bg1"/>
                </a:solidFill>
              </a:rPr>
              <a:t>, the Savior succors those ‘who are tempted’ so they will not commit sin, and if they should sin, he will succor them if they repent.” </a:t>
            </a:r>
            <a:r>
              <a:rPr lang="en-US" sz="1200" dirty="0">
                <a:solidFill>
                  <a:schemeClr val="bg1"/>
                </a:solidFill>
              </a:rPr>
              <a:t>(Ludlow, </a:t>
            </a:r>
            <a:r>
              <a:rPr lang="en-US" sz="1200" i="1" dirty="0">
                <a:solidFill>
                  <a:schemeClr val="bg1"/>
                </a:solidFill>
              </a:rPr>
              <a:t>Companion,</a:t>
            </a:r>
            <a:r>
              <a:rPr lang="en-US" sz="1200" dirty="0">
                <a:solidFill>
                  <a:schemeClr val="bg1"/>
                </a:solidFill>
              </a:rPr>
              <a:t> 1:330.)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577" y="2020759"/>
            <a:ext cx="3514666" cy="3239138"/>
          </a:xfrm>
          <a:prstGeom prst="rect">
            <a:avLst/>
          </a:prstGeom>
        </p:spPr>
      </p:pic>
    </p:spTree>
    <p:extLst>
      <p:ext uri="{BB962C8B-B14F-4D97-AF65-F5344CB8AC3E}">
        <p14:creationId xmlns:p14="http://schemas.microsoft.com/office/powerpoint/2010/main" val="4138945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llrgb.com/images/all-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8207002"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Elders Bearing Testimonies</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t>D&amp;C 62:3 </a:t>
            </a:r>
            <a:endParaRPr lang="en-US" dirty="0"/>
          </a:p>
        </p:txBody>
      </p:sp>
      <p:sp>
        <p:nvSpPr>
          <p:cNvPr id="2" name="TextBox 1"/>
          <p:cNvSpPr txBox="1"/>
          <p:nvPr/>
        </p:nvSpPr>
        <p:spPr>
          <a:xfrm>
            <a:off x="444616" y="1155142"/>
            <a:ext cx="3598879" cy="1754326"/>
          </a:xfrm>
          <a:prstGeom prst="rect">
            <a:avLst/>
          </a:prstGeom>
          <a:noFill/>
        </p:spPr>
        <p:txBody>
          <a:bodyPr wrap="square" rtlCol="0">
            <a:spAutoFit/>
          </a:bodyPr>
          <a:lstStyle/>
          <a:p>
            <a:r>
              <a:rPr lang="en-US" dirty="0" smtClean="0">
                <a:solidFill>
                  <a:schemeClr val="bg1"/>
                </a:solidFill>
              </a:rPr>
              <a:t>“In </a:t>
            </a:r>
            <a:r>
              <a:rPr lang="en-US" dirty="0">
                <a:solidFill>
                  <a:schemeClr val="bg1"/>
                </a:solidFill>
              </a:rPr>
              <a:t>this Revelation we are told that angels are scrutinizing the records kept of the testimonies of the Elders, and that they rejoice over the witnesses</a:t>
            </a:r>
            <a:r>
              <a:rPr lang="en-US" dirty="0" smtClean="0">
                <a:solidFill>
                  <a:schemeClr val="bg1"/>
                </a:solidFill>
              </a:rPr>
              <a:t>.</a:t>
            </a:r>
          </a:p>
          <a:p>
            <a:endParaRPr lang="en-US" dirty="0">
              <a:solidFill>
                <a:schemeClr val="bg1"/>
              </a:solidFill>
            </a:endParaRPr>
          </a:p>
        </p:txBody>
      </p:sp>
      <p:sp>
        <p:nvSpPr>
          <p:cNvPr id="8" name="TextBox 7"/>
          <p:cNvSpPr txBox="1"/>
          <p:nvPr/>
        </p:nvSpPr>
        <p:spPr>
          <a:xfrm>
            <a:off x="5180202" y="3428999"/>
            <a:ext cx="3598879" cy="3139321"/>
          </a:xfrm>
          <a:prstGeom prst="rect">
            <a:avLst/>
          </a:prstGeom>
          <a:noFill/>
        </p:spPr>
        <p:txBody>
          <a:bodyPr wrap="square" rtlCol="0">
            <a:spAutoFit/>
          </a:bodyPr>
          <a:lstStyle/>
          <a:p>
            <a:r>
              <a:rPr lang="en-US" dirty="0" smtClean="0"/>
              <a:t>It </a:t>
            </a:r>
            <a:r>
              <a:rPr lang="en-US" dirty="0"/>
              <a:t>appears from this that the ministry on earth has its effects beyond the veil as well as on this side. </a:t>
            </a:r>
            <a:endParaRPr lang="en-US" dirty="0" smtClean="0"/>
          </a:p>
          <a:p>
            <a:endParaRPr lang="en-US" dirty="0"/>
          </a:p>
          <a:p>
            <a:r>
              <a:rPr lang="en-US" dirty="0" smtClean="0"/>
              <a:t>An </a:t>
            </a:r>
            <a:r>
              <a:rPr lang="en-US" dirty="0"/>
              <a:t>Elder who bears his faithful testimony to the truth does not know how far-reaching the result may be, though his visible audience may consist of but few.” </a:t>
            </a:r>
            <a:endParaRPr lang="en-US" dirty="0" smtClean="0"/>
          </a:p>
          <a:p>
            <a:r>
              <a:rPr lang="en-US" sz="1100" dirty="0" smtClean="0"/>
              <a:t>Smith and </a:t>
            </a:r>
            <a:r>
              <a:rPr lang="en-US" sz="1100" dirty="0" err="1" smtClean="0"/>
              <a:t>Sjodahl</a:t>
            </a:r>
            <a:endParaRPr lang="en-US" sz="1100" dirty="0"/>
          </a:p>
        </p:txBody>
      </p:sp>
      <p:pic>
        <p:nvPicPr>
          <p:cNvPr id="16386" name="Picture 2" descr="https://www.lds.org/bc/content/shared/content/images/gospel-library/manual/36315/36315_all_02-02-Joseph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4120" y="1155142"/>
            <a:ext cx="2913042" cy="21038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www.lds.org/bc/content/shared/content/images/magazines/new-era/2013/10/missionary-work_11515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752" y="4594308"/>
            <a:ext cx="2680698" cy="189436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s://www.lds.org/youth/bc/youth/article/questions-about-bearing-your-testimony/images/Testimony-FAQ-517x268-2012-06-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531" y="2695715"/>
            <a:ext cx="3385424" cy="1754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500"/>
                                        <p:tgtEl>
                                          <p:spTgt spid="1639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6388"/>
                                        </p:tgtEl>
                                        <p:attrNameLst>
                                          <p:attrName>style.visibility</p:attrName>
                                        </p:attrNameLst>
                                      </p:cBhvr>
                                      <p:to>
                                        <p:strVal val="visible"/>
                                      </p:to>
                                    </p:set>
                                    <p:animEffect transition="in" filter="fade">
                                      <p:cBhvr>
                                        <p:cTn id="24"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llrgb.com/images/all-color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6269145"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Making Decisions</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t>D&amp;C 62:8 </a:t>
            </a:r>
            <a:endParaRPr lang="en-US" dirty="0"/>
          </a:p>
        </p:txBody>
      </p:sp>
      <p:sp>
        <p:nvSpPr>
          <p:cNvPr id="2" name="TextBox 1"/>
          <p:cNvSpPr txBox="1"/>
          <p:nvPr/>
        </p:nvSpPr>
        <p:spPr>
          <a:xfrm>
            <a:off x="4938824" y="308938"/>
            <a:ext cx="3598879" cy="5324535"/>
          </a:xfrm>
          <a:prstGeom prst="rect">
            <a:avLst/>
          </a:prstGeom>
          <a:noFill/>
        </p:spPr>
        <p:txBody>
          <a:bodyPr wrap="square" rtlCol="0">
            <a:spAutoFit/>
          </a:bodyPr>
          <a:lstStyle/>
          <a:p>
            <a:pPr fontAlgn="base"/>
            <a:r>
              <a:rPr lang="en-US" sz="2000" b="1" dirty="0" smtClean="0">
                <a:solidFill>
                  <a:schemeClr val="bg1"/>
                </a:solidFill>
              </a:rPr>
              <a:t>What color of shirt should I wear today?</a:t>
            </a:r>
          </a:p>
          <a:p>
            <a:pPr fontAlgn="base"/>
            <a:endParaRPr lang="en-US" sz="2000" dirty="0" smtClean="0">
              <a:solidFill>
                <a:schemeClr val="bg1"/>
              </a:solidFill>
            </a:endParaRPr>
          </a:p>
          <a:p>
            <a:pPr fontAlgn="base"/>
            <a:r>
              <a:rPr lang="en-US" sz="2000" b="1" dirty="0" smtClean="0"/>
              <a:t>Should I go to Church on Sunday?</a:t>
            </a:r>
          </a:p>
          <a:p>
            <a:pPr fontAlgn="base"/>
            <a:endParaRPr lang="en-US" sz="2000" dirty="0" smtClean="0"/>
          </a:p>
          <a:p>
            <a:pPr fontAlgn="base"/>
            <a:r>
              <a:rPr lang="en-US" sz="2000" b="1" dirty="0" smtClean="0"/>
              <a:t>Should I serve a mission? If so, when?</a:t>
            </a:r>
          </a:p>
          <a:p>
            <a:pPr fontAlgn="base"/>
            <a:endParaRPr lang="en-US" sz="2000" dirty="0" smtClean="0"/>
          </a:p>
          <a:p>
            <a:pPr fontAlgn="base"/>
            <a:r>
              <a:rPr lang="en-US" sz="2000" b="1" dirty="0" smtClean="0">
                <a:solidFill>
                  <a:schemeClr val="bg1"/>
                </a:solidFill>
              </a:rPr>
              <a:t>If my mom offers to fix my favorite meal, what should I choose?</a:t>
            </a:r>
          </a:p>
          <a:p>
            <a:pPr fontAlgn="base"/>
            <a:endParaRPr lang="en-US" sz="2000" b="1" dirty="0" smtClean="0"/>
          </a:p>
          <a:p>
            <a:pPr fontAlgn="base"/>
            <a:r>
              <a:rPr lang="en-US" sz="2000" b="1" dirty="0" smtClean="0"/>
              <a:t>Whom should I date? </a:t>
            </a:r>
          </a:p>
          <a:p>
            <a:pPr fontAlgn="base"/>
            <a:endParaRPr lang="en-US" sz="2000" dirty="0"/>
          </a:p>
          <a:p>
            <a:pPr fontAlgn="base"/>
            <a:r>
              <a:rPr lang="en-US" sz="2000" b="1" dirty="0" smtClean="0">
                <a:solidFill>
                  <a:schemeClr val="bg1"/>
                </a:solidFill>
              </a:rPr>
              <a:t>Where should we go to eat on our date?</a:t>
            </a:r>
            <a:endParaRPr lang="en-US" sz="2000" b="1" dirty="0">
              <a:solidFill>
                <a:schemeClr val="bg1"/>
              </a:solidFill>
            </a:endParaRPr>
          </a:p>
        </p:txBody>
      </p:sp>
      <p:sp>
        <p:nvSpPr>
          <p:cNvPr id="3" name="Rectangle 2"/>
          <p:cNvSpPr/>
          <p:nvPr/>
        </p:nvSpPr>
        <p:spPr>
          <a:xfrm>
            <a:off x="767590" y="5288338"/>
            <a:ext cx="4085443" cy="1200329"/>
          </a:xfrm>
          <a:prstGeom prst="rect">
            <a:avLst/>
          </a:prstGeom>
        </p:spPr>
        <p:txBody>
          <a:bodyPr wrap="square">
            <a:spAutoFit/>
          </a:bodyPr>
          <a:lstStyle/>
          <a:p>
            <a:r>
              <a:rPr lang="en-US" b="1" dirty="0" smtClean="0">
                <a:latin typeface="Lucida Grande"/>
              </a:rPr>
              <a:t>The Lord</a:t>
            </a:r>
            <a:r>
              <a:rPr lang="en-US" b="1" i="0" dirty="0" smtClean="0">
                <a:effectLst/>
                <a:latin typeface="Lucida Grande"/>
              </a:rPr>
              <a:t> helped the elders understand that some of the decisions they needed to make mattered more to Him than others</a:t>
            </a:r>
            <a:endParaRPr lang="en-US" b="1" dirty="0"/>
          </a:p>
        </p:txBody>
      </p:sp>
      <p:pic>
        <p:nvPicPr>
          <p:cNvPr id="15362" name="Picture 2" descr="http://blog.macu.com/student/files/2012/11/Clo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123" y="1129556"/>
            <a:ext cx="3447525" cy="166815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invisiblestructures.com/project_profiles/wp-content/uploads/2010/12/img.php_7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629" y="2940850"/>
            <a:ext cx="2920139" cy="20988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47212" y="5750004"/>
            <a:ext cx="4064660" cy="923330"/>
          </a:xfrm>
          <a:prstGeom prst="rect">
            <a:avLst/>
          </a:prstGeom>
        </p:spPr>
        <p:txBody>
          <a:bodyPr wrap="square">
            <a:spAutoFit/>
          </a:bodyPr>
          <a:lstStyle/>
          <a:p>
            <a:r>
              <a:rPr lang="en-US" b="1" i="0" dirty="0" smtClean="0">
                <a:solidFill>
                  <a:srgbClr val="2F393A"/>
                </a:solidFill>
                <a:effectLst/>
                <a:latin typeface="Lucida Grande"/>
              </a:rPr>
              <a:t>When we make decisions, we are to rely on our judgment and the directions of the Spirit.</a:t>
            </a:r>
            <a:endParaRPr lang="en-US" dirty="0"/>
          </a:p>
        </p:txBody>
      </p:sp>
    </p:spTree>
    <p:extLst>
      <p:ext uri="{BB962C8B-B14F-4D97-AF65-F5344CB8AC3E}">
        <p14:creationId xmlns:p14="http://schemas.microsoft.com/office/powerpoint/2010/main" val="2010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animEffect transition="in" filter="fade">
                                      <p:cBhvr>
                                        <p:cTn id="9" dur="5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364"/>
                                        </p:tgtEl>
                                        <p:attrNameLst>
                                          <p:attrName>style.visibility</p:attrName>
                                        </p:attrNameLst>
                                      </p:cBhvr>
                                      <p:to>
                                        <p:strVal val="visible"/>
                                      </p:to>
                                    </p:set>
                                    <p:animEffect transition="in" filter="fade">
                                      <p:cBhvr>
                                        <p:cTn id="16" dur="5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0" presetClass="exit" presetSubtype="0" fill="hold" grpId="0" nodeType="withEffect">
                                  <p:stCondLst>
                                    <p:cond delay="0"/>
                                  </p:stCondLst>
                                  <p:childTnLst>
                                    <p:animEffect transition="out" filter="fade">
                                      <p:cBhvr>
                                        <p:cTn id="38" dur="500"/>
                                        <p:tgtEl>
                                          <p:spTgt spid="2">
                                            <p:txEl>
                                              <p:pRg st="0" end="0"/>
                                            </p:txEl>
                                          </p:spTgt>
                                        </p:tgtEl>
                                      </p:cBhvr>
                                    </p:animEffect>
                                    <p:set>
                                      <p:cBhvr>
                                        <p:cTn id="39" dur="1" fill="hold">
                                          <p:stCondLst>
                                            <p:cond delay="499"/>
                                          </p:stCondLst>
                                        </p:cTn>
                                        <p:tgtEl>
                                          <p:spTgt spid="2">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
                                            <p:txEl>
                                              <p:pRg st="2" end="2"/>
                                            </p:txEl>
                                          </p:spTgt>
                                        </p:tgtEl>
                                      </p:cBhvr>
                                    </p:animEffect>
                                    <p:set>
                                      <p:cBhvr>
                                        <p:cTn id="42" dur="1" fill="hold">
                                          <p:stCondLst>
                                            <p:cond delay="499"/>
                                          </p:stCondLst>
                                        </p:cTn>
                                        <p:tgtEl>
                                          <p:spTgt spid="2">
                                            <p:txEl>
                                              <p:pRg st="2" end="2"/>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
                                            <p:txEl>
                                              <p:pRg st="4" end="4"/>
                                            </p:txEl>
                                          </p:spTgt>
                                        </p:tgtEl>
                                      </p:cBhvr>
                                    </p:animEffect>
                                    <p:set>
                                      <p:cBhvr>
                                        <p:cTn id="45" dur="1" fill="hold">
                                          <p:stCondLst>
                                            <p:cond delay="499"/>
                                          </p:stCondLst>
                                        </p:cTn>
                                        <p:tgtEl>
                                          <p:spTgt spid="2">
                                            <p:txEl>
                                              <p:pRg st="4" end="4"/>
                                            </p:txEl>
                                          </p:spTgt>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
                                            <p:txEl>
                                              <p:pRg st="6" end="6"/>
                                            </p:txEl>
                                          </p:spTgt>
                                        </p:tgtEl>
                                      </p:cBhvr>
                                    </p:animEffect>
                                    <p:set>
                                      <p:cBhvr>
                                        <p:cTn id="48" dur="1" fill="hold">
                                          <p:stCondLst>
                                            <p:cond delay="499"/>
                                          </p:stCondLst>
                                        </p:cTn>
                                        <p:tgtEl>
                                          <p:spTgt spid="2">
                                            <p:txEl>
                                              <p:pRg st="6" end="6"/>
                                            </p:txEl>
                                          </p:spTgt>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2">
                                            <p:txEl>
                                              <p:pRg st="8" end="8"/>
                                            </p:txEl>
                                          </p:spTgt>
                                        </p:tgtEl>
                                      </p:cBhvr>
                                    </p:animEffect>
                                    <p:set>
                                      <p:cBhvr>
                                        <p:cTn id="51" dur="1" fill="hold">
                                          <p:stCondLst>
                                            <p:cond delay="499"/>
                                          </p:stCondLst>
                                        </p:cTn>
                                        <p:tgtEl>
                                          <p:spTgt spid="2">
                                            <p:txEl>
                                              <p:pRg st="8" end="8"/>
                                            </p:txEl>
                                          </p:spTgt>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500"/>
                                        <p:tgtEl>
                                          <p:spTgt spid="2">
                                            <p:txEl>
                                              <p:pRg st="10" end="10"/>
                                            </p:txEl>
                                          </p:spTgt>
                                        </p:tgtEl>
                                      </p:cBhvr>
                                    </p:animEffect>
                                    <p:set>
                                      <p:cBhvr>
                                        <p:cTn id="54" dur="1" fill="hold">
                                          <p:stCondLst>
                                            <p:cond delay="499"/>
                                          </p:stCondLst>
                                        </p:cTn>
                                        <p:tgtEl>
                                          <p:spTgt spid="2">
                                            <p:txEl>
                                              <p:pRg st="10" end="10"/>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5362"/>
                                        </p:tgtEl>
                                      </p:cBhvr>
                                    </p:animEffect>
                                    <p:set>
                                      <p:cBhvr>
                                        <p:cTn id="57" dur="1" fill="hold">
                                          <p:stCondLst>
                                            <p:cond delay="499"/>
                                          </p:stCondLst>
                                        </p:cTn>
                                        <p:tgtEl>
                                          <p:spTgt spid="1536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5364"/>
                                        </p:tgtEl>
                                      </p:cBhvr>
                                    </p:animEffect>
                                    <p:set>
                                      <p:cBhvr>
                                        <p:cTn id="60" dur="1" fill="hold">
                                          <p:stCondLst>
                                            <p:cond delay="499"/>
                                          </p:stCondLst>
                                        </p:cTn>
                                        <p:tgtEl>
                                          <p:spTgt spid="1536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0043" y="131805"/>
            <a:ext cx="5900030" cy="4801314"/>
          </a:xfrm>
          <a:prstGeom prst="rect">
            <a:avLst/>
          </a:prstGeom>
          <a:noFill/>
        </p:spPr>
        <p:txBody>
          <a:bodyPr wrap="square" rtlCol="0">
            <a:spAutoFit/>
          </a:bodyPr>
          <a:lstStyle/>
          <a:p>
            <a:r>
              <a:rPr lang="en-US" dirty="0" smtClean="0">
                <a:solidFill>
                  <a:schemeClr val="bg1"/>
                </a:solidFill>
              </a:rPr>
              <a:t>Sources:</a:t>
            </a:r>
          </a:p>
          <a:p>
            <a:endParaRPr lang="en-US" dirty="0">
              <a:solidFill>
                <a:schemeClr val="bg1"/>
              </a:solidFill>
            </a:endParaRPr>
          </a:p>
          <a:p>
            <a:r>
              <a:rPr lang="en-US" dirty="0" smtClean="0">
                <a:solidFill>
                  <a:schemeClr val="bg1"/>
                </a:solidFill>
              </a:rPr>
              <a:t>Suggested Hymn: #105 </a:t>
            </a:r>
            <a:r>
              <a:rPr lang="en-US" i="1" dirty="0" smtClean="0">
                <a:solidFill>
                  <a:schemeClr val="bg1"/>
                </a:solidFill>
              </a:rPr>
              <a:t>Master, the Tempest is Raging</a:t>
            </a:r>
            <a:r>
              <a:rPr lang="en-US" dirty="0" smtClean="0">
                <a:solidFill>
                  <a:schemeClr val="bg1"/>
                </a:solidFill>
              </a:rPr>
              <a:t> </a:t>
            </a:r>
          </a:p>
          <a:p>
            <a:endParaRPr lang="en-US" dirty="0">
              <a:solidFill>
                <a:schemeClr val="bg1"/>
              </a:solidFill>
            </a:endParaRPr>
          </a:p>
          <a:p>
            <a:r>
              <a:rPr lang="en-US" b="0" i="0" dirty="0" smtClean="0">
                <a:solidFill>
                  <a:schemeClr val="bg1"/>
                </a:solidFill>
                <a:effectLst/>
                <a:latin typeface="Lucida Grande"/>
              </a:rPr>
              <a:t>Prophet Joseph Smith (</a:t>
            </a:r>
            <a:r>
              <a:rPr lang="en-US" b="0" i="1" dirty="0" smtClean="0">
                <a:solidFill>
                  <a:schemeClr val="bg1"/>
                </a:solidFill>
                <a:effectLst/>
                <a:latin typeface="Lucida Grande"/>
              </a:rPr>
              <a:t>History of the Church,</a:t>
            </a:r>
            <a:r>
              <a:rPr lang="en-US" b="0" i="0" dirty="0" smtClean="0">
                <a:solidFill>
                  <a:schemeClr val="bg1"/>
                </a:solidFill>
                <a:effectLst/>
                <a:latin typeface="Lucida Grande"/>
              </a:rPr>
              <a:t> 1:202–3.)</a:t>
            </a:r>
          </a:p>
          <a:p>
            <a:endParaRPr lang="en-US" dirty="0">
              <a:solidFill>
                <a:schemeClr val="bg1"/>
              </a:solidFill>
              <a:latin typeface="Lucida Grande"/>
            </a:endParaRPr>
          </a:p>
          <a:p>
            <a:r>
              <a:rPr lang="en-US" dirty="0" smtClean="0">
                <a:solidFill>
                  <a:schemeClr val="bg1"/>
                </a:solidFill>
                <a:latin typeface="Lucida Grande"/>
              </a:rPr>
              <a:t>Doctrine and Covenants Student Manual Religion 324-325 Section 61</a:t>
            </a:r>
          </a:p>
          <a:p>
            <a:endParaRPr lang="en-US" b="0" i="0" dirty="0">
              <a:solidFill>
                <a:schemeClr val="bg1"/>
              </a:solidFill>
              <a:effectLst/>
              <a:latin typeface="Lucida Grande"/>
            </a:endParaRPr>
          </a:p>
          <a:p>
            <a:r>
              <a:rPr lang="de-DE" dirty="0">
                <a:solidFill>
                  <a:schemeClr val="bg1"/>
                </a:solidFill>
              </a:rPr>
              <a:t>Albert Bierstadt (German-born American artist, 1830-1902</a:t>
            </a:r>
            <a:r>
              <a:rPr lang="de-DE" dirty="0" smtClean="0">
                <a:solidFill>
                  <a:schemeClr val="bg1"/>
                </a:solidFill>
              </a:rPr>
              <a:t>)</a:t>
            </a:r>
          </a:p>
          <a:p>
            <a:endParaRPr lang="de-DE" dirty="0">
              <a:solidFill>
                <a:schemeClr val="bg1"/>
              </a:solidFill>
            </a:endParaRPr>
          </a:p>
          <a:p>
            <a:r>
              <a:rPr lang="en-US" dirty="0" smtClean="0">
                <a:solidFill>
                  <a:schemeClr val="bg1"/>
                </a:solidFill>
              </a:rPr>
              <a:t>Hyrum M. Smith and </a:t>
            </a:r>
            <a:r>
              <a:rPr lang="en-US" dirty="0" err="1" smtClean="0">
                <a:solidFill>
                  <a:schemeClr val="bg1"/>
                </a:solidFill>
              </a:rPr>
              <a:t>Janne</a:t>
            </a:r>
            <a:r>
              <a:rPr lang="en-US" dirty="0" smtClean="0">
                <a:solidFill>
                  <a:schemeClr val="bg1"/>
                </a:solidFill>
              </a:rPr>
              <a:t> M. </a:t>
            </a:r>
            <a:r>
              <a:rPr lang="en-US" dirty="0" err="1" smtClean="0">
                <a:solidFill>
                  <a:schemeClr val="bg1"/>
                </a:solidFill>
              </a:rPr>
              <a:t>Sjodahl</a:t>
            </a:r>
            <a:r>
              <a:rPr lang="en-US" dirty="0" smtClean="0">
                <a:solidFill>
                  <a:schemeClr val="bg1"/>
                </a:solidFill>
              </a:rPr>
              <a:t> </a:t>
            </a:r>
            <a:r>
              <a:rPr lang="en-US" i="1" dirty="0" smtClean="0">
                <a:solidFill>
                  <a:schemeClr val="bg1"/>
                </a:solidFill>
              </a:rPr>
              <a:t>Doctrine and Covenants Commentary</a:t>
            </a:r>
            <a:r>
              <a:rPr lang="en-US" dirty="0" smtClean="0">
                <a:solidFill>
                  <a:schemeClr val="bg1"/>
                </a:solidFill>
              </a:rPr>
              <a:t> pg. 371</a:t>
            </a:r>
          </a:p>
          <a:p>
            <a:endParaRPr lang="de-DE" dirty="0" smtClean="0">
              <a:solidFill>
                <a:schemeClr val="bg1"/>
              </a:solidFill>
            </a:endParaRPr>
          </a:p>
          <a:p>
            <a:endParaRPr lang="de-DE" b="0" i="0" dirty="0">
              <a:solidFill>
                <a:schemeClr val="bg1"/>
              </a:solidFill>
              <a:effectLst/>
              <a:latin typeface="Lucida Grande"/>
            </a:endParaRPr>
          </a:p>
          <a:p>
            <a:endParaRPr lang="en-US" b="0" i="0" dirty="0" smtClean="0">
              <a:solidFill>
                <a:schemeClr val="bg1"/>
              </a:solidFill>
              <a:effectLst/>
              <a:latin typeface="Lucida Grande"/>
            </a:endParaRPr>
          </a:p>
          <a:p>
            <a:endParaRPr lang="en-US" dirty="0">
              <a:solidFill>
                <a:schemeClr val="bg1"/>
              </a:solidFill>
            </a:endParaRPr>
          </a:p>
        </p:txBody>
      </p:sp>
    </p:spTree>
    <p:extLst>
      <p:ext uri="{BB962C8B-B14F-4D97-AF65-F5344CB8AC3E}">
        <p14:creationId xmlns:p14="http://schemas.microsoft.com/office/powerpoint/2010/main" val="265887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72" y="71171"/>
            <a:ext cx="4732639" cy="6694140"/>
          </a:xfrm>
          <a:prstGeom prst="rect">
            <a:avLst/>
          </a:prstGeom>
        </p:spPr>
        <p:txBody>
          <a:bodyPr wrap="square">
            <a:spAutoFit/>
          </a:bodyPr>
          <a:lstStyle/>
          <a:p>
            <a:r>
              <a:rPr lang="en-US" sz="1100" b="0" i="0" dirty="0" smtClean="0">
                <a:effectLst/>
                <a:latin typeface="Lucida Grande"/>
              </a:rPr>
              <a:t>Curse of the Waters:</a:t>
            </a:r>
          </a:p>
          <a:p>
            <a:r>
              <a:rPr lang="en-US" sz="1100" b="0" i="0" dirty="0" smtClean="0">
                <a:effectLst/>
                <a:latin typeface="Lucida Grande"/>
              </a:rPr>
              <a:t>President Joseph Fielding Smith pointed out how “in the beginning the Lord blessed the waters and cursed the land, but in these last days this was reversed, the land was to be blessed and the waters to be cursed. A little reflection will bear witness to the truth of this declaration. In the early millenniums of this earth’s history, men did not understand the composition of the soils, and how they needed building up when crops were taken from them. The facilities at the command of the people were primitive and limited, acreage under cultivation was limited, famines were prevalent and the luxuries which we have today were not obtainable. Someone may rise up and say that the soil in those days was just as productive as now, and this may be the case. It is not a matter of dispute, but the manner of cultivation did not lend itself to the abundant production which we are receiving today. It matters not what the causes were, in those early days of world history there could not be the production, nor the varieties of fruits coming from the earth, and the Lord can very properly speak of this as a curse, or the lack of blessing, upon the land. In those early periods we have every reason to believe that the torrents, floods, and the dangers upon the waters were not as great as they are today, and by no means as great as what the Lord has promised us. The early mariners among the ancients traversed the seas as they knew them in that day in comparative safety. … Today this manner of travel in such boats would be of the most dangerous and risky nature. Moreover, we have seen the dangers upon the waters increase until the hearts of men failed them and only the brave, and those who were compelled to travel the seas, ventured out upon them. In regard to the Missouri-Mississippi waters, we have seen year by year great destruction upon them, and coming from them. Millions upon millions of dollars, almost annually are lost by this great stream overflowing its banks. Many have lost their lives in these floods as they sweep over the land, and even upon this apparently tranquil or sluggish stream there can arise storms that bring destruction. Verily the word of the Lord has been, and is being, fulfilled in relation to those waters. While the Lord has spoken of the sea heaving itself beyond its bounds, and the waves roaring, yet we must include the great destruction upon the waters by means of war, and especially by submarine warfare as we have learned of it in recent years.” (</a:t>
            </a:r>
            <a:r>
              <a:rPr lang="en-US" sz="1100" b="0" i="1" dirty="0" smtClean="0">
                <a:effectLst/>
                <a:latin typeface="Lucida Grande"/>
              </a:rPr>
              <a:t>Church History and Modern Revelation,</a:t>
            </a:r>
            <a:r>
              <a:rPr lang="en-US" sz="1100" b="0" i="0" dirty="0" smtClean="0">
                <a:effectLst/>
                <a:latin typeface="Lucida Grande"/>
              </a:rPr>
              <a:t> 1:224; see also </a:t>
            </a:r>
            <a:r>
              <a:rPr lang="en-US" sz="1100" b="0" i="0" u="none" strike="noStrike" dirty="0" smtClean="0">
                <a:effectLst/>
                <a:latin typeface="Lucida Grande"/>
              </a:rPr>
              <a:t>Genesis 3:17–19</a:t>
            </a:r>
            <a:r>
              <a:rPr lang="en-US" sz="1100" b="0" i="0" dirty="0" smtClean="0">
                <a:effectLst/>
                <a:latin typeface="Lucida Grande"/>
              </a:rPr>
              <a:t>;</a:t>
            </a:r>
            <a:r>
              <a:rPr lang="en-US" sz="1100" b="0" i="0" u="none" strike="noStrike" dirty="0" smtClean="0">
                <a:effectLst/>
                <a:latin typeface="Lucida Grande"/>
              </a:rPr>
              <a:t>Ether 7:23–25</a:t>
            </a:r>
            <a:r>
              <a:rPr lang="en-US" sz="1100" b="0" i="0" dirty="0" smtClean="0">
                <a:effectLst/>
                <a:latin typeface="Lucida Grande"/>
              </a:rPr>
              <a:t>; </a:t>
            </a:r>
            <a:r>
              <a:rPr lang="en-US" sz="1100" b="0" i="0" u="none" strike="noStrike" dirty="0" smtClean="0">
                <a:effectLst/>
                <a:latin typeface="Lucida Grande"/>
              </a:rPr>
              <a:t>9:16, 28</a:t>
            </a:r>
            <a:r>
              <a:rPr lang="en-US" sz="1100" b="0" i="0" dirty="0" smtClean="0">
                <a:effectLst/>
                <a:latin typeface="Lucida Grande"/>
              </a:rPr>
              <a:t>; </a:t>
            </a:r>
            <a:r>
              <a:rPr lang="en-US" sz="1100" b="0" i="0" u="none" strike="noStrike" dirty="0" smtClean="0">
                <a:effectLst/>
                <a:latin typeface="Lucida Grande"/>
              </a:rPr>
              <a:t>Revelation 16:1–6</a:t>
            </a:r>
            <a:r>
              <a:rPr lang="en-US" sz="1100" b="0" i="0" dirty="0" smtClean="0">
                <a:effectLst/>
                <a:latin typeface="Lucida Grande"/>
              </a:rPr>
              <a:t>; </a:t>
            </a:r>
            <a:r>
              <a:rPr lang="en-US" sz="1100" b="0" i="0" u="none" strike="noStrike" dirty="0" smtClean="0">
                <a:effectLst/>
                <a:latin typeface="Lucida Grande"/>
              </a:rPr>
              <a:t>Alma 45:16</a:t>
            </a:r>
            <a:r>
              <a:rPr lang="en-US" sz="1100" b="0" i="0" dirty="0" smtClean="0">
                <a:effectLst/>
                <a:latin typeface="Lucida Grande"/>
              </a:rPr>
              <a:t>; </a:t>
            </a:r>
            <a:r>
              <a:rPr lang="en-US" sz="1100" b="0" i="0" u="none" strike="noStrike" dirty="0" smtClean="0">
                <a:effectLst/>
                <a:latin typeface="Lucida Grande"/>
              </a:rPr>
              <a:t>D&amp;C 59:3</a:t>
            </a:r>
            <a:r>
              <a:rPr lang="en-US" sz="1100" b="0" i="0" dirty="0" smtClean="0">
                <a:effectLst/>
                <a:latin typeface="Lucida Grande"/>
              </a:rPr>
              <a:t>; </a:t>
            </a:r>
            <a:r>
              <a:rPr lang="en-US" sz="1100" b="0" i="0" u="none" strike="noStrike" dirty="0" smtClean="0">
                <a:effectLst/>
                <a:latin typeface="Lucida Grande"/>
              </a:rPr>
              <a:t>16–19</a:t>
            </a:r>
            <a:r>
              <a:rPr lang="en-US" sz="1100" b="0" i="0" dirty="0" smtClean="0">
                <a:effectLst/>
                <a:latin typeface="Lucida Grande"/>
              </a:rPr>
              <a:t>.)</a:t>
            </a:r>
          </a:p>
          <a:p>
            <a:r>
              <a:rPr lang="en-US" sz="1100" dirty="0" smtClean="0">
                <a:latin typeface="Lucida Grande"/>
              </a:rPr>
              <a:t>Student Manual</a:t>
            </a:r>
            <a:endParaRPr lang="en-US" sz="1100" dirty="0"/>
          </a:p>
        </p:txBody>
      </p:sp>
      <p:pic>
        <p:nvPicPr>
          <p:cNvPr id="8194" name="Picture 2" descr="http://bulletin.geoscienceworld.org/content/121/5-6/752/F4.lar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0440" y="4802659"/>
            <a:ext cx="3920230" cy="1904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70993" y="163628"/>
            <a:ext cx="3259123" cy="4339650"/>
          </a:xfrm>
          <a:prstGeom prst="rect">
            <a:avLst/>
          </a:prstGeom>
        </p:spPr>
        <p:txBody>
          <a:bodyPr wrap="square">
            <a:spAutoFit/>
          </a:bodyPr>
          <a:lstStyle/>
          <a:p>
            <a:r>
              <a:rPr lang="en-US" sz="1200" b="1" i="0" dirty="0" smtClean="0">
                <a:solidFill>
                  <a:srgbClr val="2F393A"/>
                </a:solidFill>
                <a:effectLst/>
                <a:latin typeface="Lucida Grande"/>
              </a:rPr>
              <a:t>Elder B. H. Roberts explained: “During the three days upon the river </a:t>
            </a:r>
            <a:r>
              <a:rPr lang="en-US" sz="1200" b="0" i="0" dirty="0" smtClean="0">
                <a:solidFill>
                  <a:srgbClr val="2F393A"/>
                </a:solidFill>
                <a:effectLst/>
                <a:latin typeface="Lucida Grande"/>
              </a:rPr>
              <a:t>some disagreements and ill feeling had developed among the brethren and explanations and reconciliations had become necessary; it had also been discovered that progress on their journey by the river in canoes was slow, and hence it became necessary for those who had been appointed to purchase the printing press, Sidney Gilbert and William W. Phelps; and the Prophet, Sidney </a:t>
            </a:r>
            <a:r>
              <a:rPr lang="en-US" sz="1200" b="0" i="0" dirty="0" err="1" smtClean="0">
                <a:solidFill>
                  <a:srgbClr val="2F393A"/>
                </a:solidFill>
                <a:effectLst/>
                <a:latin typeface="Lucida Grande"/>
              </a:rPr>
              <a:t>Rigdon</a:t>
            </a:r>
            <a:r>
              <a:rPr lang="en-US" sz="1200" b="0" i="0" dirty="0" smtClean="0">
                <a:solidFill>
                  <a:srgbClr val="2F393A"/>
                </a:solidFill>
                <a:effectLst/>
                <a:latin typeface="Lucida Grande"/>
              </a:rPr>
              <a:t>, and Oliver </a:t>
            </a:r>
            <a:r>
              <a:rPr lang="en-US" sz="1200" b="0" i="0" dirty="0" err="1" smtClean="0">
                <a:solidFill>
                  <a:srgbClr val="2F393A"/>
                </a:solidFill>
                <a:effectLst/>
                <a:latin typeface="Lucida Grande"/>
              </a:rPr>
              <a:t>Cowdery</a:t>
            </a:r>
            <a:r>
              <a:rPr lang="en-US" sz="1200" b="0" i="0" dirty="0" smtClean="0">
                <a:solidFill>
                  <a:srgbClr val="2F393A"/>
                </a:solidFill>
                <a:effectLst/>
                <a:latin typeface="Lucida Grande"/>
              </a:rPr>
              <a:t>, who had been commanded to hasten their return to Kirtland, found it imperative to find a more expeditious means of travel than by the canoes. The greater part of the night at </a:t>
            </a:r>
            <a:r>
              <a:rPr lang="en-US" sz="1200" b="0" i="0" dirty="0" err="1" smtClean="0">
                <a:solidFill>
                  <a:srgbClr val="2F393A"/>
                </a:solidFill>
                <a:effectLst/>
                <a:latin typeface="Lucida Grande"/>
              </a:rPr>
              <a:t>McIlwaine’s</a:t>
            </a:r>
            <a:r>
              <a:rPr lang="en-US" sz="1200" b="0" i="0" dirty="0" smtClean="0">
                <a:solidFill>
                  <a:srgbClr val="2F393A"/>
                </a:solidFill>
                <a:effectLst/>
                <a:latin typeface="Lucida Grande"/>
              </a:rPr>
              <a:t> Bend was devoted to these matters. The brethren became reconciled to each other, and those whose affairs more especially cried haste started overland the next morning for St. Louis, and the rest of the company continued the journey via the river.” (</a:t>
            </a:r>
            <a:r>
              <a:rPr lang="en-US" sz="1200" b="0" i="1" dirty="0" smtClean="0">
                <a:solidFill>
                  <a:srgbClr val="2F393A"/>
                </a:solidFill>
                <a:effectLst/>
                <a:latin typeface="Lucida Grande"/>
              </a:rPr>
              <a:t>Comprehensive History of the Church,</a:t>
            </a:r>
            <a:r>
              <a:rPr lang="en-US" sz="1200" b="0" i="0" dirty="0" smtClean="0">
                <a:solidFill>
                  <a:srgbClr val="2F393A"/>
                </a:solidFill>
                <a:effectLst/>
                <a:latin typeface="Lucida Grande"/>
              </a:rPr>
              <a:t> 1:262–63.)</a:t>
            </a:r>
            <a:endParaRPr lang="en-US" sz="1200" dirty="0"/>
          </a:p>
        </p:txBody>
      </p:sp>
      <p:sp>
        <p:nvSpPr>
          <p:cNvPr id="6" name="Rectangle 5"/>
          <p:cNvSpPr/>
          <p:nvPr/>
        </p:nvSpPr>
        <p:spPr>
          <a:xfrm>
            <a:off x="4938582" y="-10759"/>
            <a:ext cx="4205417" cy="4582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5873653"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Background</a:t>
            </a:r>
          </a:p>
        </p:txBody>
      </p:sp>
      <p:sp>
        <p:nvSpPr>
          <p:cNvPr id="2" name="Rectangle 1"/>
          <p:cNvSpPr/>
          <p:nvPr/>
        </p:nvSpPr>
        <p:spPr>
          <a:xfrm>
            <a:off x="289949" y="1480843"/>
            <a:ext cx="6219907" cy="4416594"/>
          </a:xfrm>
          <a:prstGeom prst="rect">
            <a:avLst/>
          </a:prstGeom>
        </p:spPr>
        <p:txBody>
          <a:bodyPr wrap="square">
            <a:spAutoFit/>
          </a:bodyPr>
          <a:lstStyle/>
          <a:p>
            <a:pPr fontAlgn="base"/>
            <a:r>
              <a:rPr lang="en-US" b="0" i="0" dirty="0" smtClean="0">
                <a:solidFill>
                  <a:schemeClr val="bg1"/>
                </a:solidFill>
                <a:effectLst/>
                <a:latin typeface="Lucida Grande"/>
              </a:rPr>
              <a:t>“On the 9th, in company with ten Elders, I left Independence landing for Kirtland. We started down the river in canoes, and went the first day as far as Fort Osage, where we had an excellent wild turkey for supper. </a:t>
            </a:r>
          </a:p>
          <a:p>
            <a:pPr fontAlgn="base"/>
            <a:endParaRPr lang="en-US" dirty="0">
              <a:solidFill>
                <a:schemeClr val="bg1"/>
              </a:solidFill>
              <a:latin typeface="Lucida Grande"/>
            </a:endParaRPr>
          </a:p>
          <a:p>
            <a:pPr fontAlgn="base"/>
            <a:r>
              <a:rPr lang="en-US" b="0" i="0" dirty="0" smtClean="0">
                <a:solidFill>
                  <a:schemeClr val="bg1"/>
                </a:solidFill>
                <a:effectLst/>
                <a:latin typeface="Lucida Grande"/>
              </a:rPr>
              <a:t>Nothing very important occurred till the third day, when many of the dangers so common upon the western waters, manifested themselves; and after we had encamped upon the bank of the river, at </a:t>
            </a:r>
            <a:r>
              <a:rPr lang="en-US" b="0" i="0" dirty="0" err="1" smtClean="0">
                <a:solidFill>
                  <a:schemeClr val="bg1"/>
                </a:solidFill>
                <a:effectLst/>
                <a:latin typeface="Lucida Grande"/>
              </a:rPr>
              <a:t>McIlwaine’s</a:t>
            </a:r>
            <a:r>
              <a:rPr lang="en-US" b="0" i="0" dirty="0" smtClean="0">
                <a:solidFill>
                  <a:schemeClr val="bg1"/>
                </a:solidFill>
                <a:effectLst/>
                <a:latin typeface="Lucida Grande"/>
              </a:rPr>
              <a:t> Bend, Brother Phelps, in open vision by daylight, saw the destroyer in his most horrible power, ride upon the face of the waters; others heard the noise, but saw not the vision.</a:t>
            </a:r>
          </a:p>
          <a:p>
            <a:pPr fontAlgn="base"/>
            <a:endParaRPr lang="en-US" b="0" i="0" dirty="0" smtClean="0">
              <a:solidFill>
                <a:schemeClr val="bg1"/>
              </a:solidFill>
              <a:effectLst/>
              <a:latin typeface="Lucida Grande"/>
            </a:endParaRPr>
          </a:p>
          <a:p>
            <a:pPr fontAlgn="base"/>
            <a:r>
              <a:rPr lang="en-US" b="0" i="0" dirty="0" smtClean="0">
                <a:solidFill>
                  <a:schemeClr val="bg1"/>
                </a:solidFill>
                <a:effectLst/>
                <a:latin typeface="Lucida Grande"/>
              </a:rPr>
              <a:t>“The next morning after prayer, I </a:t>
            </a:r>
          </a:p>
          <a:p>
            <a:pPr fontAlgn="base"/>
            <a:r>
              <a:rPr lang="en-US" b="0" i="0" dirty="0" smtClean="0">
                <a:solidFill>
                  <a:schemeClr val="bg1"/>
                </a:solidFill>
                <a:effectLst/>
                <a:latin typeface="Lucida Grande"/>
              </a:rPr>
              <a:t>received the following: [</a:t>
            </a:r>
            <a:r>
              <a:rPr lang="en-US" b="0" i="0" u="none" strike="noStrike" dirty="0" smtClean="0">
                <a:solidFill>
                  <a:schemeClr val="bg1"/>
                </a:solidFill>
                <a:effectLst/>
                <a:latin typeface="Lucida Grande"/>
              </a:rPr>
              <a:t>D&amp;C 61]</a:t>
            </a:r>
            <a:r>
              <a:rPr lang="en-US" b="0" i="0" dirty="0" smtClean="0">
                <a:solidFill>
                  <a:schemeClr val="bg1"/>
                </a:solidFill>
                <a:effectLst/>
                <a:latin typeface="Lucida Grande"/>
              </a:rPr>
              <a:t>.” </a:t>
            </a:r>
          </a:p>
          <a:p>
            <a:pPr fontAlgn="base"/>
            <a:r>
              <a:rPr lang="en-US" sz="1100" b="0" i="0" dirty="0" smtClean="0">
                <a:solidFill>
                  <a:schemeClr val="bg1"/>
                </a:solidFill>
                <a:effectLst/>
                <a:latin typeface="Lucida Grande"/>
              </a:rPr>
              <a:t>Prophet Joseph Smith</a:t>
            </a:r>
            <a:endParaRPr lang="en-US" sz="1100" b="0" i="0" dirty="0">
              <a:solidFill>
                <a:schemeClr val="bg1"/>
              </a:solidFill>
              <a:effectLst/>
              <a:latin typeface="Lucida Grande"/>
            </a:endParaRPr>
          </a:p>
        </p:txBody>
      </p:sp>
      <p:sp>
        <p:nvSpPr>
          <p:cNvPr id="3" name="TextBox 2"/>
          <p:cNvSpPr txBox="1"/>
          <p:nvPr/>
        </p:nvSpPr>
        <p:spPr>
          <a:xfrm>
            <a:off x="3660962" y="587716"/>
            <a:ext cx="5062347" cy="646331"/>
          </a:xfrm>
          <a:prstGeom prst="rect">
            <a:avLst/>
          </a:prstGeom>
          <a:solidFill>
            <a:schemeClr val="accent2">
              <a:lumMod val="60000"/>
              <a:lumOff val="40000"/>
            </a:schemeClr>
          </a:solidFill>
        </p:spPr>
        <p:txBody>
          <a:bodyPr wrap="none" rtlCol="0">
            <a:spAutoFit/>
          </a:bodyPr>
          <a:lstStyle/>
          <a:p>
            <a:pPr algn="ctr"/>
            <a:r>
              <a:rPr lang="en-US" dirty="0" smtClean="0"/>
              <a:t>August 12, 1831</a:t>
            </a:r>
          </a:p>
          <a:p>
            <a:pPr algn="ctr"/>
            <a:r>
              <a:rPr lang="en-US" dirty="0" smtClean="0"/>
              <a:t>On the bank of the Missouri River, </a:t>
            </a:r>
            <a:r>
              <a:rPr lang="en-US" dirty="0" err="1" smtClean="0"/>
              <a:t>Mcllwaine’s</a:t>
            </a:r>
            <a:r>
              <a:rPr lang="en-US" dirty="0" smtClean="0"/>
              <a:t> Bend</a:t>
            </a:r>
          </a:p>
        </p:txBody>
      </p:sp>
      <p:pic>
        <p:nvPicPr>
          <p:cNvPr id="7" name="Picture 4" descr="http://www.oregon.com/sites/default/files/canoe.jpg"/>
          <p:cNvPicPr>
            <a:picLocks noChangeAspect="1" noChangeArrowheads="1"/>
          </p:cNvPicPr>
          <p:nvPr/>
        </p:nvPicPr>
        <p:blipFill rotWithShape="1">
          <a:blip r:embed="rId3">
            <a:extLst>
              <a:ext uri="{28A0092B-C50C-407E-A947-70E740481C1C}">
                <a14:useLocalDpi xmlns:a14="http://schemas.microsoft.com/office/drawing/2010/main" val="0"/>
              </a:ext>
            </a:extLst>
          </a:blip>
          <a:srcRect t="37590" r="-1636"/>
          <a:stretch/>
        </p:blipFill>
        <p:spPr bwMode="auto">
          <a:xfrm>
            <a:off x="3934436" y="4901018"/>
            <a:ext cx="5137443" cy="163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2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5873653"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Bear Record of Satan</a:t>
            </a:r>
          </a:p>
        </p:txBody>
      </p:sp>
      <p:sp>
        <p:nvSpPr>
          <p:cNvPr id="2" name="Rectangle 1"/>
          <p:cNvSpPr/>
          <p:nvPr/>
        </p:nvSpPr>
        <p:spPr>
          <a:xfrm>
            <a:off x="289950" y="1480843"/>
            <a:ext cx="3602542" cy="1200329"/>
          </a:xfrm>
          <a:prstGeom prst="rect">
            <a:avLst/>
          </a:prstGeom>
        </p:spPr>
        <p:txBody>
          <a:bodyPr wrap="square">
            <a:spAutoFit/>
          </a:bodyPr>
          <a:lstStyle/>
          <a:p>
            <a:pPr fontAlgn="base"/>
            <a:r>
              <a:rPr lang="en-US" dirty="0">
                <a:solidFill>
                  <a:schemeClr val="bg1"/>
                </a:solidFill>
              </a:rPr>
              <a:t>The Lord commanded the elders to bear record of Satan and his power upon the waters </a:t>
            </a:r>
            <a:r>
              <a:rPr lang="en-US" dirty="0" smtClean="0">
                <a:solidFill>
                  <a:schemeClr val="bg1"/>
                </a:solidFill>
              </a:rPr>
              <a:t>and </a:t>
            </a:r>
            <a:r>
              <a:rPr lang="en-US" dirty="0">
                <a:solidFill>
                  <a:schemeClr val="bg1"/>
                </a:solidFill>
              </a:rPr>
              <a:t>of the power of God for the benefit of the </a:t>
            </a:r>
            <a:r>
              <a:rPr lang="en-US" dirty="0" smtClean="0">
                <a:solidFill>
                  <a:schemeClr val="bg1"/>
                </a:solidFill>
              </a:rPr>
              <a:t>faithful. </a:t>
            </a:r>
            <a:endParaRPr lang="en-US" sz="1100" b="0" i="0" dirty="0">
              <a:solidFill>
                <a:schemeClr val="bg1"/>
              </a:solidFill>
              <a:effectLst/>
              <a:latin typeface="Lucida Grande"/>
            </a:endParaRPr>
          </a:p>
        </p:txBody>
      </p:sp>
      <p:sp>
        <p:nvSpPr>
          <p:cNvPr id="7" name="TextBox 6"/>
          <p:cNvSpPr txBox="1"/>
          <p:nvPr/>
        </p:nvSpPr>
        <p:spPr>
          <a:xfrm>
            <a:off x="64543" y="6488668"/>
            <a:ext cx="3928617" cy="369332"/>
          </a:xfrm>
          <a:prstGeom prst="rect">
            <a:avLst/>
          </a:prstGeom>
          <a:noFill/>
        </p:spPr>
        <p:txBody>
          <a:bodyPr wrap="square" rtlCol="0">
            <a:spAutoFit/>
          </a:bodyPr>
          <a:lstStyle/>
          <a:p>
            <a:r>
              <a:rPr lang="en-US" dirty="0" smtClean="0">
                <a:solidFill>
                  <a:schemeClr val="bg1"/>
                </a:solidFill>
              </a:rPr>
              <a:t>D&amp;C 61:4, 19  Student Manual</a:t>
            </a:r>
            <a:endParaRPr lang="en-US" dirty="0">
              <a:solidFill>
                <a:schemeClr val="bg1"/>
              </a:solidFill>
            </a:endParaRPr>
          </a:p>
        </p:txBody>
      </p:sp>
      <p:sp>
        <p:nvSpPr>
          <p:cNvPr id="8" name="Rectangle 7"/>
          <p:cNvSpPr/>
          <p:nvPr/>
        </p:nvSpPr>
        <p:spPr>
          <a:xfrm>
            <a:off x="4580236" y="4648467"/>
            <a:ext cx="3896704" cy="2031325"/>
          </a:xfrm>
          <a:prstGeom prst="rect">
            <a:avLst/>
          </a:prstGeom>
        </p:spPr>
        <p:txBody>
          <a:bodyPr wrap="square">
            <a:spAutoFit/>
          </a:bodyPr>
          <a:lstStyle/>
          <a:p>
            <a:pPr fontAlgn="base"/>
            <a:r>
              <a:rPr lang="en-US" dirty="0" smtClean="0">
                <a:solidFill>
                  <a:schemeClr val="bg1"/>
                </a:solidFill>
              </a:rPr>
              <a:t>To </a:t>
            </a:r>
            <a:r>
              <a:rPr lang="en-US" dirty="0">
                <a:solidFill>
                  <a:schemeClr val="bg1"/>
                </a:solidFill>
              </a:rPr>
              <a:t>fulfill this responsibility, it would be necessary for them to come in contact with people, hence, the Lord’s reminder that while traveling by canoe they were not able to meet people who needed to hear the gospel </a:t>
            </a:r>
            <a:r>
              <a:rPr lang="en-US" dirty="0" smtClean="0">
                <a:solidFill>
                  <a:schemeClr val="bg1"/>
                </a:solidFill>
              </a:rPr>
              <a:t>message. (vs. 23)</a:t>
            </a:r>
            <a:endParaRPr lang="en-US" sz="1100" b="0" i="0" dirty="0">
              <a:solidFill>
                <a:schemeClr val="bg1"/>
              </a:solidFill>
              <a:effectLst/>
              <a:latin typeface="Lucida Grande"/>
            </a:endParaRPr>
          </a:p>
        </p:txBody>
      </p:sp>
      <p:pic>
        <p:nvPicPr>
          <p:cNvPr id="7170" name="Picture 2" descr="http://drive2.subaru.com/Sum06/CivilWar/Missouri-Ri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12" y="3556758"/>
            <a:ext cx="3510000" cy="228852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676607" y="1172617"/>
            <a:ext cx="3971572" cy="2764214"/>
            <a:chOff x="4676607" y="1172617"/>
            <a:chExt cx="3971572" cy="2764214"/>
          </a:xfrm>
        </p:grpSpPr>
        <p:pic>
          <p:nvPicPr>
            <p:cNvPr id="7174" name="Picture 6" descr="http://1.bp.blogspot.com/-gNIVFTf8-JE/UcBq8mYwsZI/AAAAAAABgpo/SWwdcBq8kP8/s1600/1g+Albert+Bierstadt+(German-born+American+artist,+1830-1902)+++Indians+Fish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607" y="1172617"/>
              <a:ext cx="3971572" cy="27642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84996" y="3668167"/>
              <a:ext cx="1120820" cy="261610"/>
            </a:xfrm>
            <a:prstGeom prst="rect">
              <a:avLst/>
            </a:prstGeom>
          </p:spPr>
          <p:txBody>
            <a:bodyPr wrap="none">
              <a:spAutoFit/>
            </a:bodyPr>
            <a:lstStyle/>
            <a:p>
              <a:r>
                <a:rPr lang="de-DE" sz="1100" dirty="0" smtClean="0">
                  <a:solidFill>
                    <a:schemeClr val="bg1"/>
                  </a:solidFill>
                </a:rPr>
                <a:t>Albert Bierstadt </a:t>
              </a:r>
              <a:endParaRPr lang="en-US" sz="1100" dirty="0">
                <a:solidFill>
                  <a:schemeClr val="bg1"/>
                </a:solidFill>
              </a:endParaRPr>
            </a:p>
          </p:txBody>
        </p:sp>
      </p:grpSp>
    </p:spTree>
    <p:extLst>
      <p:ext uri="{BB962C8B-B14F-4D97-AF65-F5344CB8AC3E}">
        <p14:creationId xmlns:p14="http://schemas.microsoft.com/office/powerpoint/2010/main" val="303522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5873653"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Be of Comfort</a:t>
            </a:r>
          </a:p>
        </p:txBody>
      </p:sp>
      <p:sp>
        <p:nvSpPr>
          <p:cNvPr id="2" name="Rectangle 1"/>
          <p:cNvSpPr/>
          <p:nvPr/>
        </p:nvSpPr>
        <p:spPr>
          <a:xfrm>
            <a:off x="4874398" y="507831"/>
            <a:ext cx="3602542" cy="923330"/>
          </a:xfrm>
          <a:prstGeom prst="rect">
            <a:avLst/>
          </a:prstGeom>
          <a:solidFill>
            <a:schemeClr val="accent6">
              <a:lumMod val="75000"/>
            </a:schemeClr>
          </a:solidFill>
        </p:spPr>
        <p:txBody>
          <a:bodyPr wrap="square">
            <a:spAutoFit/>
          </a:bodyPr>
          <a:lstStyle/>
          <a:p>
            <a:pPr fontAlgn="base"/>
            <a:r>
              <a:rPr lang="en-US" dirty="0" smtClean="0">
                <a:solidFill>
                  <a:schemeClr val="bg1"/>
                </a:solidFill>
              </a:rPr>
              <a:t>Prior to this experience the Elders had ill feelings and disagreements between them.</a:t>
            </a:r>
            <a:endParaRPr lang="en-US" sz="1100" b="0" i="0" dirty="0">
              <a:solidFill>
                <a:schemeClr val="bg1"/>
              </a:solidFill>
              <a:effectLst/>
              <a:latin typeface="Lucida Grande"/>
            </a:endParaRP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solidFill>
                  <a:schemeClr val="bg1"/>
                </a:solidFill>
              </a:rPr>
              <a:t>D&amp;C 61:2, 20, 36-37 </a:t>
            </a:r>
            <a:endParaRPr lang="en-US" dirty="0">
              <a:solidFill>
                <a:schemeClr val="bg1"/>
              </a:solidFill>
            </a:endParaRPr>
          </a:p>
        </p:txBody>
      </p:sp>
      <p:sp>
        <p:nvSpPr>
          <p:cNvPr id="8" name="Rectangle 7"/>
          <p:cNvSpPr/>
          <p:nvPr/>
        </p:nvSpPr>
        <p:spPr>
          <a:xfrm>
            <a:off x="212635" y="1431161"/>
            <a:ext cx="4513671" cy="646331"/>
          </a:xfrm>
          <a:prstGeom prst="rect">
            <a:avLst/>
          </a:prstGeom>
        </p:spPr>
        <p:txBody>
          <a:bodyPr wrap="square">
            <a:spAutoFit/>
          </a:bodyPr>
          <a:lstStyle/>
          <a:p>
            <a:pPr fontAlgn="base"/>
            <a:r>
              <a:rPr lang="en-US" dirty="0" smtClean="0">
                <a:solidFill>
                  <a:schemeClr val="bg1"/>
                </a:solidFill>
              </a:rPr>
              <a:t>If they repented of their animosity of each other they were now forgiven (vs. 2)</a:t>
            </a:r>
            <a:endParaRPr lang="en-US" sz="1100" b="0" i="0" dirty="0">
              <a:solidFill>
                <a:schemeClr val="bg1"/>
              </a:solidFill>
              <a:effectLst/>
              <a:latin typeface="Lucida Grande"/>
            </a:endParaRPr>
          </a:p>
        </p:txBody>
      </p:sp>
      <p:sp>
        <p:nvSpPr>
          <p:cNvPr id="9" name="Rectangle 8"/>
          <p:cNvSpPr/>
          <p:nvPr/>
        </p:nvSpPr>
        <p:spPr>
          <a:xfrm>
            <a:off x="952265" y="2827656"/>
            <a:ext cx="5053043" cy="369332"/>
          </a:xfrm>
          <a:prstGeom prst="rect">
            <a:avLst/>
          </a:prstGeom>
        </p:spPr>
        <p:txBody>
          <a:bodyPr wrap="square">
            <a:spAutoFit/>
          </a:bodyPr>
          <a:lstStyle/>
          <a:p>
            <a:pPr fontAlgn="base"/>
            <a:r>
              <a:rPr lang="en-US" dirty="0" smtClean="0">
                <a:solidFill>
                  <a:schemeClr val="bg1"/>
                </a:solidFill>
              </a:rPr>
              <a:t>The Lord was angry yesterday, but not today (vs. 20)</a:t>
            </a:r>
            <a:endParaRPr lang="en-US" sz="1100" b="0" i="0" dirty="0">
              <a:solidFill>
                <a:schemeClr val="bg1"/>
              </a:solidFill>
              <a:effectLst/>
              <a:latin typeface="Lucida Grande"/>
            </a:endParaRPr>
          </a:p>
        </p:txBody>
      </p:sp>
      <p:sp>
        <p:nvSpPr>
          <p:cNvPr id="10" name="Rectangle 9"/>
          <p:cNvSpPr/>
          <p:nvPr/>
        </p:nvSpPr>
        <p:spPr>
          <a:xfrm>
            <a:off x="1910603" y="4173414"/>
            <a:ext cx="4513671" cy="369332"/>
          </a:xfrm>
          <a:prstGeom prst="rect">
            <a:avLst/>
          </a:prstGeom>
        </p:spPr>
        <p:txBody>
          <a:bodyPr wrap="square">
            <a:spAutoFit/>
          </a:bodyPr>
          <a:lstStyle/>
          <a:p>
            <a:pPr fontAlgn="base"/>
            <a:r>
              <a:rPr lang="en-US" dirty="0" smtClean="0">
                <a:solidFill>
                  <a:schemeClr val="bg1"/>
                </a:solidFill>
              </a:rPr>
              <a:t>The Lord had not left them (vs. 36)</a:t>
            </a:r>
            <a:endParaRPr lang="en-US" sz="1100" b="0" i="0" dirty="0">
              <a:solidFill>
                <a:schemeClr val="bg1"/>
              </a:solidFill>
              <a:effectLst/>
              <a:latin typeface="Lucida Grande"/>
            </a:endParaRPr>
          </a:p>
        </p:txBody>
      </p:sp>
      <p:sp>
        <p:nvSpPr>
          <p:cNvPr id="11" name="Rectangle 10"/>
          <p:cNvSpPr/>
          <p:nvPr/>
        </p:nvSpPr>
        <p:spPr>
          <a:xfrm>
            <a:off x="2695973" y="5327576"/>
            <a:ext cx="4996732" cy="369332"/>
          </a:xfrm>
          <a:prstGeom prst="rect">
            <a:avLst/>
          </a:prstGeom>
        </p:spPr>
        <p:txBody>
          <a:bodyPr wrap="square">
            <a:spAutoFit/>
          </a:bodyPr>
          <a:lstStyle/>
          <a:p>
            <a:pPr fontAlgn="base"/>
            <a:r>
              <a:rPr lang="en-US" dirty="0" smtClean="0">
                <a:solidFill>
                  <a:schemeClr val="bg1"/>
                </a:solidFill>
              </a:rPr>
              <a:t>The blessings of the Kingdom was still theirs (vs. 37)</a:t>
            </a:r>
            <a:endParaRPr lang="en-US" sz="1100" b="0" i="0" dirty="0">
              <a:solidFill>
                <a:schemeClr val="bg1"/>
              </a:solidFill>
              <a:effectLst/>
              <a:latin typeface="Lucida Grande"/>
            </a:endParaRPr>
          </a:p>
        </p:txBody>
      </p:sp>
      <p:pic>
        <p:nvPicPr>
          <p:cNvPr id="4098" name="Picture 2" descr="http://www.georgiagenealogy.org/wilkinson/lord%20and%20mccook%20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400" y="1606697"/>
            <a:ext cx="2400540" cy="347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9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5873653"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The Waters</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solidFill>
                  <a:schemeClr val="bg1"/>
                </a:solidFill>
              </a:rPr>
              <a:t>D&amp;C 61:5-19 </a:t>
            </a:r>
            <a:endParaRPr lang="en-US" dirty="0">
              <a:solidFill>
                <a:schemeClr val="bg1"/>
              </a:solidFill>
            </a:endParaRPr>
          </a:p>
        </p:txBody>
      </p:sp>
      <p:sp>
        <p:nvSpPr>
          <p:cNvPr id="8" name="Rectangle 7"/>
          <p:cNvSpPr/>
          <p:nvPr/>
        </p:nvSpPr>
        <p:spPr>
          <a:xfrm>
            <a:off x="338471" y="1233777"/>
            <a:ext cx="4513671" cy="1754326"/>
          </a:xfrm>
          <a:prstGeom prst="rect">
            <a:avLst/>
          </a:prstGeom>
        </p:spPr>
        <p:txBody>
          <a:bodyPr wrap="square">
            <a:spAutoFit/>
          </a:bodyPr>
          <a:lstStyle/>
          <a:p>
            <a:pPr fontAlgn="base"/>
            <a:r>
              <a:rPr lang="en-US" dirty="0">
                <a:solidFill>
                  <a:schemeClr val="bg1"/>
                </a:solidFill>
              </a:rPr>
              <a:t>The Lord’s words </a:t>
            </a:r>
            <a:r>
              <a:rPr lang="en-US" dirty="0" smtClean="0">
                <a:solidFill>
                  <a:schemeClr val="bg1"/>
                </a:solidFill>
              </a:rPr>
              <a:t>in</a:t>
            </a:r>
            <a:r>
              <a:rPr lang="en-US" dirty="0">
                <a:solidFill>
                  <a:schemeClr val="bg1"/>
                </a:solidFill>
              </a:rPr>
              <a:t> do not prohibit Latter-day Saints from traveling on or swimming in the </a:t>
            </a:r>
            <a:r>
              <a:rPr lang="en-US" dirty="0" smtClean="0">
                <a:solidFill>
                  <a:schemeClr val="bg1"/>
                </a:solidFill>
              </a:rPr>
              <a:t>water.</a:t>
            </a:r>
            <a:r>
              <a:rPr lang="en-US" dirty="0">
                <a:solidFill>
                  <a:schemeClr val="bg1"/>
                </a:solidFill>
              </a:rPr>
              <a:t> </a:t>
            </a:r>
            <a:endParaRPr lang="en-US" dirty="0" smtClean="0">
              <a:solidFill>
                <a:schemeClr val="bg1"/>
              </a:solidFill>
            </a:endParaRPr>
          </a:p>
          <a:p>
            <a:pPr fontAlgn="base"/>
            <a:endParaRPr lang="en-US" dirty="0">
              <a:solidFill>
                <a:schemeClr val="bg1"/>
              </a:solidFill>
            </a:endParaRPr>
          </a:p>
          <a:p>
            <a:pPr fontAlgn="base"/>
            <a:r>
              <a:rPr lang="en-US" dirty="0">
                <a:solidFill>
                  <a:schemeClr val="bg1"/>
                </a:solidFill>
              </a:rPr>
              <a:t>T</a:t>
            </a:r>
            <a:r>
              <a:rPr lang="en-US" dirty="0" smtClean="0">
                <a:solidFill>
                  <a:schemeClr val="bg1"/>
                </a:solidFill>
              </a:rPr>
              <a:t>he </a:t>
            </a:r>
            <a:r>
              <a:rPr lang="en-US" dirty="0">
                <a:solidFill>
                  <a:schemeClr val="bg1"/>
                </a:solidFill>
              </a:rPr>
              <a:t>Lord refers specifically to the danger of “these waters,” meaning the Missouri River  </a:t>
            </a:r>
            <a:endParaRPr lang="en-US" sz="1100" b="0" i="0" dirty="0">
              <a:solidFill>
                <a:schemeClr val="bg1"/>
              </a:solidFill>
              <a:effectLst/>
              <a:latin typeface="Lucida Grande"/>
            </a:endParaRPr>
          </a:p>
        </p:txBody>
      </p:sp>
      <p:sp>
        <p:nvSpPr>
          <p:cNvPr id="13" name="Rectangle 12"/>
          <p:cNvSpPr/>
          <p:nvPr/>
        </p:nvSpPr>
        <p:spPr>
          <a:xfrm>
            <a:off x="3681360" y="4137766"/>
            <a:ext cx="4513671" cy="1754326"/>
          </a:xfrm>
          <a:prstGeom prst="rect">
            <a:avLst/>
          </a:prstGeom>
        </p:spPr>
        <p:txBody>
          <a:bodyPr wrap="square">
            <a:spAutoFit/>
          </a:bodyPr>
          <a:lstStyle/>
          <a:p>
            <a:pPr fontAlgn="base"/>
            <a:r>
              <a:rPr lang="en-US" dirty="0" smtClean="0">
                <a:solidFill>
                  <a:schemeClr val="bg1"/>
                </a:solidFill>
              </a:rPr>
              <a:t>Destruction had been decreed upon these rivers, and the Saints were to be warned.</a:t>
            </a:r>
          </a:p>
          <a:p>
            <a:pPr fontAlgn="base"/>
            <a:endParaRPr lang="en-US" dirty="0">
              <a:solidFill>
                <a:schemeClr val="bg1"/>
              </a:solidFill>
            </a:endParaRPr>
          </a:p>
          <a:p>
            <a:pPr fontAlgn="base"/>
            <a:r>
              <a:rPr lang="en-US" dirty="0" smtClean="0">
                <a:solidFill>
                  <a:schemeClr val="bg1"/>
                </a:solidFill>
              </a:rPr>
              <a:t>During the year of 1834 the Missouri River lost one steamboat a day for many weeks with its destruction</a:t>
            </a:r>
            <a:r>
              <a:rPr lang="en-US" dirty="0">
                <a:solidFill>
                  <a:schemeClr val="bg1"/>
                </a:solidFill>
              </a:rPr>
              <a:t> </a:t>
            </a:r>
            <a:endParaRPr lang="en-US" sz="1100" b="0" i="0" dirty="0">
              <a:solidFill>
                <a:schemeClr val="bg1"/>
              </a:solidFill>
              <a:effectLst/>
              <a:latin typeface="Lucida Grande"/>
            </a:endParaRPr>
          </a:p>
        </p:txBody>
      </p:sp>
      <p:pic>
        <p:nvPicPr>
          <p:cNvPr id="3074" name="Picture 2" descr="http://bloximages.chicago2.vip.townnews.com/capjournal.com/content/tncms/assets/v3/editorial/5/b5/5b522cc8-8a3e-11e3-ad18-0019bb2963f4/52eb3e4993d73.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226" y="1070368"/>
            <a:ext cx="3518679" cy="21899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amyouasheisme.files.wordpress.com/2011/07/missouri-river-flood-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75" b="468"/>
          <a:stretch/>
        </p:blipFill>
        <p:spPr bwMode="auto">
          <a:xfrm>
            <a:off x="338471" y="3971915"/>
            <a:ext cx="3112316" cy="2086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8727119" cy="1938992"/>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Dangers in Water </a:t>
            </a:r>
          </a:p>
          <a:p>
            <a:r>
              <a:rPr lang="en-US" sz="6000" dirty="0">
                <a:solidFill>
                  <a:schemeClr val="bg1"/>
                </a:solidFill>
                <a:latin typeface="AR DECODE" panose="02000000000000000000" pitchFamily="2" charset="0"/>
              </a:rPr>
              <a:t> </a:t>
            </a:r>
            <a:r>
              <a:rPr lang="en-US" sz="6000" dirty="0" smtClean="0">
                <a:solidFill>
                  <a:schemeClr val="bg1"/>
                </a:solidFill>
                <a:latin typeface="AR DECODE" panose="02000000000000000000" pitchFamily="2" charset="0"/>
              </a:rPr>
              <a:t>  Prior to Second Coming</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solidFill>
                  <a:schemeClr val="bg1"/>
                </a:solidFill>
              </a:rPr>
              <a:t>D&amp;C 61:5-19 </a:t>
            </a:r>
            <a:endParaRPr lang="en-US" dirty="0">
              <a:solidFill>
                <a:schemeClr val="bg1"/>
              </a:solidFill>
            </a:endParaRPr>
          </a:p>
        </p:txBody>
      </p:sp>
      <p:sp>
        <p:nvSpPr>
          <p:cNvPr id="8" name="Rectangle 7"/>
          <p:cNvSpPr/>
          <p:nvPr/>
        </p:nvSpPr>
        <p:spPr>
          <a:xfrm>
            <a:off x="367329" y="2090172"/>
            <a:ext cx="4513671" cy="2031325"/>
          </a:xfrm>
          <a:prstGeom prst="rect">
            <a:avLst/>
          </a:prstGeom>
        </p:spPr>
        <p:txBody>
          <a:bodyPr wrap="square">
            <a:spAutoFit/>
          </a:bodyPr>
          <a:lstStyle/>
          <a:p>
            <a:pPr fontAlgn="base"/>
            <a:r>
              <a:rPr lang="en-US" dirty="0" smtClean="0">
                <a:solidFill>
                  <a:schemeClr val="bg1"/>
                </a:solidFill>
              </a:rPr>
              <a:t>In </a:t>
            </a:r>
            <a:r>
              <a:rPr lang="en-US" dirty="0">
                <a:solidFill>
                  <a:schemeClr val="bg1"/>
                </a:solidFill>
              </a:rPr>
              <a:t>describing the curse on the waters in the last days, the Lord may have been referring to passages in the book of Revelation in which the Apostle John describes destruction that will occur in the waters prior to the Second Coming of Jesus Christ </a:t>
            </a:r>
            <a:endParaRPr lang="en-US" dirty="0" smtClean="0">
              <a:solidFill>
                <a:schemeClr val="bg1"/>
              </a:solidFill>
            </a:endParaRPr>
          </a:p>
          <a:p>
            <a:pPr fontAlgn="base"/>
            <a:endParaRPr lang="en-US" dirty="0">
              <a:solidFill>
                <a:schemeClr val="bg1"/>
              </a:solidFill>
            </a:endParaRPr>
          </a:p>
        </p:txBody>
      </p:sp>
      <p:sp>
        <p:nvSpPr>
          <p:cNvPr id="3" name="TextBox 2"/>
          <p:cNvSpPr txBox="1"/>
          <p:nvPr/>
        </p:nvSpPr>
        <p:spPr>
          <a:xfrm>
            <a:off x="6196012" y="1905506"/>
            <a:ext cx="2368390" cy="369332"/>
          </a:xfrm>
          <a:prstGeom prst="rect">
            <a:avLst/>
          </a:prstGeom>
          <a:solidFill>
            <a:schemeClr val="accent4">
              <a:lumMod val="60000"/>
              <a:lumOff val="40000"/>
            </a:schemeClr>
          </a:solidFill>
        </p:spPr>
        <p:txBody>
          <a:bodyPr wrap="square" rtlCol="0">
            <a:spAutoFit/>
          </a:bodyPr>
          <a:lstStyle/>
          <a:p>
            <a:r>
              <a:rPr lang="en-US" dirty="0" smtClean="0"/>
              <a:t>Read Revelation 8:8-11</a:t>
            </a:r>
            <a:endParaRPr lang="en-US" dirty="0"/>
          </a:p>
        </p:txBody>
      </p:sp>
      <p:sp>
        <p:nvSpPr>
          <p:cNvPr id="12" name="TextBox 11"/>
          <p:cNvSpPr txBox="1"/>
          <p:nvPr/>
        </p:nvSpPr>
        <p:spPr>
          <a:xfrm>
            <a:off x="2967008" y="3844498"/>
            <a:ext cx="2452280" cy="369332"/>
          </a:xfrm>
          <a:prstGeom prst="rect">
            <a:avLst/>
          </a:prstGeom>
          <a:solidFill>
            <a:schemeClr val="accent4">
              <a:lumMod val="60000"/>
              <a:lumOff val="40000"/>
            </a:schemeClr>
          </a:solidFill>
        </p:spPr>
        <p:txBody>
          <a:bodyPr wrap="square" rtlCol="0">
            <a:spAutoFit/>
          </a:bodyPr>
          <a:lstStyle/>
          <a:p>
            <a:r>
              <a:rPr lang="en-US" dirty="0" smtClean="0"/>
              <a:t>Read Revelation: 16:2-6</a:t>
            </a:r>
            <a:endParaRPr lang="en-US" dirty="0"/>
          </a:p>
        </p:txBody>
      </p:sp>
      <p:pic>
        <p:nvPicPr>
          <p:cNvPr id="2050" name="Picture 2" descr="http://www.davidicke.jp/blog/wp-content/uploads/2010/07/june27_016.jpg"/>
          <p:cNvPicPr>
            <a:picLocks noChangeAspect="1" noChangeArrowheads="1"/>
          </p:cNvPicPr>
          <p:nvPr/>
        </p:nvPicPr>
        <p:blipFill rotWithShape="1">
          <a:blip r:embed="rId3">
            <a:extLst>
              <a:ext uri="{28A0092B-C50C-407E-A947-70E740481C1C}">
                <a14:useLocalDpi xmlns:a14="http://schemas.microsoft.com/office/drawing/2010/main" val="0"/>
              </a:ext>
            </a:extLst>
          </a:blip>
          <a:srcRect l="8751" t="48166"/>
          <a:stretch/>
        </p:blipFill>
        <p:spPr bwMode="auto">
          <a:xfrm>
            <a:off x="1391968" y="4397299"/>
            <a:ext cx="5432145" cy="22760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_aIJDVnbIPac/TAF24zfIGMI/AAAAAAAAADI/jNRcB81gYQ0/s1600/gulf-of-mexico-oil-sl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246" y="2427662"/>
            <a:ext cx="2682780" cy="1786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07414" y="165504"/>
            <a:ext cx="3432612" cy="646331"/>
          </a:xfrm>
          <a:prstGeom prst="rect">
            <a:avLst/>
          </a:prstGeom>
          <a:solidFill>
            <a:schemeClr val="accent2">
              <a:lumMod val="75000"/>
            </a:schemeClr>
          </a:solidFill>
        </p:spPr>
        <p:txBody>
          <a:bodyPr wrap="square">
            <a:spAutoFit/>
          </a:bodyPr>
          <a:lstStyle/>
          <a:p>
            <a:pPr algn="ctr"/>
            <a:r>
              <a:rPr lang="en-US" dirty="0">
                <a:solidFill>
                  <a:srgbClr val="FFFF00"/>
                </a:solidFill>
                <a:latin typeface="Lucida Grande"/>
              </a:rPr>
              <a:t>M</a:t>
            </a:r>
            <a:r>
              <a:rPr lang="en-US" b="0" i="0" dirty="0" smtClean="0">
                <a:solidFill>
                  <a:srgbClr val="FFFF00"/>
                </a:solidFill>
                <a:effectLst/>
                <a:latin typeface="Lucida Grande"/>
              </a:rPr>
              <a:t>any destructions” would occur on the waters in the last days</a:t>
            </a:r>
            <a:endParaRPr lang="en-US" dirty="0">
              <a:solidFill>
                <a:srgbClr val="FFFF00"/>
              </a:solidFill>
            </a:endParaRPr>
          </a:p>
        </p:txBody>
      </p:sp>
    </p:spTree>
    <p:extLst>
      <p:ext uri="{BB962C8B-B14F-4D97-AF65-F5344CB8AC3E}">
        <p14:creationId xmlns:p14="http://schemas.microsoft.com/office/powerpoint/2010/main" val="23226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6269145" cy="1938992"/>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Does Satan Have Power</a:t>
            </a:r>
          </a:p>
          <a:p>
            <a:r>
              <a:rPr lang="en-US" sz="6000" dirty="0" smtClean="0">
                <a:solidFill>
                  <a:schemeClr val="bg1"/>
                </a:solidFill>
                <a:latin typeface="AR DECODE" panose="02000000000000000000" pitchFamily="2" charset="0"/>
              </a:rPr>
              <a:t> Over the Waters?</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solidFill>
                  <a:schemeClr val="bg1"/>
                </a:solidFill>
              </a:rPr>
              <a:t>D&amp;C 61:5-19 </a:t>
            </a:r>
            <a:endParaRPr lang="en-US" dirty="0">
              <a:solidFill>
                <a:schemeClr val="bg1"/>
              </a:solidFill>
            </a:endParaRPr>
          </a:p>
        </p:txBody>
      </p:sp>
      <p:sp>
        <p:nvSpPr>
          <p:cNvPr id="8" name="Rectangle 7"/>
          <p:cNvSpPr/>
          <p:nvPr/>
        </p:nvSpPr>
        <p:spPr>
          <a:xfrm>
            <a:off x="4461156" y="2065005"/>
            <a:ext cx="4513671" cy="1754326"/>
          </a:xfrm>
          <a:prstGeom prst="rect">
            <a:avLst/>
          </a:prstGeom>
        </p:spPr>
        <p:txBody>
          <a:bodyPr wrap="square">
            <a:spAutoFit/>
          </a:bodyPr>
          <a:lstStyle/>
          <a:p>
            <a:pPr fontAlgn="base"/>
            <a:r>
              <a:rPr lang="en-US" i="1" dirty="0" smtClean="0">
                <a:solidFill>
                  <a:srgbClr val="FFFF00"/>
                </a:solidFill>
              </a:rPr>
              <a:t>…because </a:t>
            </a:r>
            <a:r>
              <a:rPr lang="en-US" i="1" dirty="0">
                <a:solidFill>
                  <a:srgbClr val="FFFF00"/>
                </a:solidFill>
              </a:rPr>
              <a:t>of these things which are taken away out of the gospel of the Lamb, an exceedingly great many do stumble, yea, insomuch that Satan hath great power over them</a:t>
            </a:r>
            <a:r>
              <a:rPr lang="en-US" i="1" dirty="0" smtClean="0">
                <a:solidFill>
                  <a:srgbClr val="FFFF00"/>
                </a:solidFill>
              </a:rPr>
              <a:t>.</a:t>
            </a:r>
          </a:p>
          <a:p>
            <a:pPr fontAlgn="base"/>
            <a:r>
              <a:rPr lang="en-US" i="1" dirty="0" smtClean="0">
                <a:solidFill>
                  <a:srgbClr val="FFFF00"/>
                </a:solidFill>
              </a:rPr>
              <a:t>1 Nephi 13:29</a:t>
            </a:r>
            <a:endParaRPr lang="en-US" i="1" dirty="0">
              <a:solidFill>
                <a:srgbClr val="FFFF00"/>
              </a:solidFill>
            </a:endParaRPr>
          </a:p>
        </p:txBody>
      </p:sp>
      <p:sp>
        <p:nvSpPr>
          <p:cNvPr id="2" name="TextBox 1"/>
          <p:cNvSpPr txBox="1"/>
          <p:nvPr/>
        </p:nvSpPr>
        <p:spPr>
          <a:xfrm>
            <a:off x="1208013" y="2157338"/>
            <a:ext cx="2239861" cy="1569660"/>
          </a:xfrm>
          <a:prstGeom prst="rect">
            <a:avLst/>
          </a:prstGeom>
          <a:noFill/>
        </p:spPr>
        <p:txBody>
          <a:bodyPr wrap="square" rtlCol="0">
            <a:spAutoFit/>
          </a:bodyPr>
          <a:lstStyle/>
          <a:p>
            <a:r>
              <a:rPr lang="en-US" sz="3200" dirty="0" smtClean="0">
                <a:solidFill>
                  <a:srgbClr val="FF0000"/>
                </a:solidFill>
              </a:rPr>
              <a:t>Satan gets his power from us</a:t>
            </a:r>
            <a:endParaRPr lang="en-US" sz="3200" dirty="0">
              <a:solidFill>
                <a:srgbClr val="FF0000"/>
              </a:solidFill>
            </a:endParaRPr>
          </a:p>
        </p:txBody>
      </p:sp>
      <p:sp>
        <p:nvSpPr>
          <p:cNvPr id="11" name="TextBox 10"/>
          <p:cNvSpPr txBox="1"/>
          <p:nvPr/>
        </p:nvSpPr>
        <p:spPr>
          <a:xfrm>
            <a:off x="3173947" y="4753890"/>
            <a:ext cx="2239861" cy="584775"/>
          </a:xfrm>
          <a:prstGeom prst="rect">
            <a:avLst/>
          </a:prstGeom>
          <a:noFill/>
        </p:spPr>
        <p:txBody>
          <a:bodyPr wrap="square" rtlCol="0">
            <a:spAutoFit/>
          </a:bodyPr>
          <a:lstStyle/>
          <a:p>
            <a:r>
              <a:rPr lang="en-US" sz="3200" dirty="0" smtClean="0">
                <a:solidFill>
                  <a:schemeClr val="accent1">
                    <a:lumMod val="60000"/>
                    <a:lumOff val="40000"/>
                  </a:schemeClr>
                </a:solidFill>
              </a:rPr>
              <a:t>However:</a:t>
            </a:r>
            <a:endParaRPr lang="en-US" sz="3200" dirty="0">
              <a:solidFill>
                <a:schemeClr val="accent1">
                  <a:lumMod val="60000"/>
                  <a:lumOff val="40000"/>
                </a:schemeClr>
              </a:solidFill>
            </a:endParaRPr>
          </a:p>
        </p:txBody>
      </p:sp>
      <p:sp>
        <p:nvSpPr>
          <p:cNvPr id="13" name="TextBox 12"/>
          <p:cNvSpPr txBox="1"/>
          <p:nvPr/>
        </p:nvSpPr>
        <p:spPr>
          <a:xfrm>
            <a:off x="3093396" y="5633623"/>
            <a:ext cx="5572431" cy="707886"/>
          </a:xfrm>
          <a:prstGeom prst="rect">
            <a:avLst/>
          </a:prstGeom>
          <a:noFill/>
        </p:spPr>
        <p:txBody>
          <a:bodyPr wrap="square" rtlCol="0">
            <a:spAutoFit/>
          </a:bodyPr>
          <a:lstStyle/>
          <a:p>
            <a:r>
              <a:rPr lang="en-US" sz="4000" b="1" dirty="0" smtClean="0">
                <a:solidFill>
                  <a:srgbClr val="FF0000"/>
                </a:solidFill>
              </a:rPr>
              <a:t>The Lord has all power</a:t>
            </a:r>
            <a:endParaRPr lang="en-US" sz="4000" b="1" dirty="0">
              <a:solidFill>
                <a:srgbClr val="FF0000"/>
              </a:solidFill>
            </a:endParaRPr>
          </a:p>
        </p:txBody>
      </p:sp>
    </p:spTree>
    <p:extLst>
      <p:ext uri="{BB962C8B-B14F-4D97-AF65-F5344CB8AC3E}">
        <p14:creationId xmlns:p14="http://schemas.microsoft.com/office/powerpoint/2010/main" val="25732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741" y="108433"/>
            <a:ext cx="6272948"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Cincinnati</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solidFill>
                  <a:schemeClr val="bg1"/>
                </a:solidFill>
              </a:rPr>
              <a:t>D&amp;C 61:30-32 </a:t>
            </a:r>
            <a:endParaRPr lang="en-US" dirty="0">
              <a:solidFill>
                <a:schemeClr val="bg1"/>
              </a:solidFill>
            </a:endParaRPr>
          </a:p>
        </p:txBody>
      </p:sp>
      <p:sp>
        <p:nvSpPr>
          <p:cNvPr id="2" name="TextBox 1"/>
          <p:cNvSpPr txBox="1"/>
          <p:nvPr/>
        </p:nvSpPr>
        <p:spPr>
          <a:xfrm>
            <a:off x="444616" y="1155142"/>
            <a:ext cx="3598879" cy="2031325"/>
          </a:xfrm>
          <a:prstGeom prst="rect">
            <a:avLst/>
          </a:prstGeom>
          <a:noFill/>
        </p:spPr>
        <p:txBody>
          <a:bodyPr wrap="square" rtlCol="0">
            <a:spAutoFit/>
          </a:bodyPr>
          <a:lstStyle/>
          <a:p>
            <a:r>
              <a:rPr lang="en-US" dirty="0">
                <a:solidFill>
                  <a:schemeClr val="bg1"/>
                </a:solidFill>
              </a:rPr>
              <a:t>“At the time of this revelation Cincinnati was only a village, yet it was like other western towns such as Independence, the gathering place of many who had been forced to flee from the larger cities because of the violation of the law. </a:t>
            </a:r>
          </a:p>
        </p:txBody>
      </p:sp>
      <p:sp>
        <p:nvSpPr>
          <p:cNvPr id="12" name="TextBox 11"/>
          <p:cNvSpPr txBox="1"/>
          <p:nvPr/>
        </p:nvSpPr>
        <p:spPr>
          <a:xfrm>
            <a:off x="5024852" y="3895172"/>
            <a:ext cx="3598879" cy="2200602"/>
          </a:xfrm>
          <a:prstGeom prst="rect">
            <a:avLst/>
          </a:prstGeom>
          <a:noFill/>
        </p:spPr>
        <p:txBody>
          <a:bodyPr wrap="square" rtlCol="0">
            <a:spAutoFit/>
          </a:bodyPr>
          <a:lstStyle/>
          <a:p>
            <a:r>
              <a:rPr lang="en-US" dirty="0" smtClean="0">
                <a:solidFill>
                  <a:schemeClr val="bg1"/>
                </a:solidFill>
              </a:rPr>
              <a:t>In </a:t>
            </a:r>
            <a:r>
              <a:rPr lang="en-US" dirty="0">
                <a:solidFill>
                  <a:schemeClr val="bg1"/>
                </a:solidFill>
              </a:rPr>
              <a:t>all the border towns in that day wickedness to a very great extent prevailed. After fulfilling their mission in Cincinnati these two brethren [the Prophet Joseph and Sidney </a:t>
            </a:r>
            <a:r>
              <a:rPr lang="en-US" dirty="0" err="1">
                <a:solidFill>
                  <a:schemeClr val="bg1"/>
                </a:solidFill>
              </a:rPr>
              <a:t>Rigdon</a:t>
            </a:r>
            <a:r>
              <a:rPr lang="en-US" dirty="0">
                <a:solidFill>
                  <a:schemeClr val="bg1"/>
                </a:solidFill>
              </a:rPr>
              <a:t>] were to continue their journey back to Kirtland.” </a:t>
            </a:r>
            <a:r>
              <a:rPr lang="en-US" sz="1100" dirty="0">
                <a:solidFill>
                  <a:schemeClr val="bg1"/>
                </a:solidFill>
              </a:rPr>
              <a:t>(Smith, </a:t>
            </a:r>
            <a:r>
              <a:rPr lang="en-US" sz="1100" i="1" dirty="0">
                <a:solidFill>
                  <a:schemeClr val="bg1"/>
                </a:solidFill>
              </a:rPr>
              <a:t>Church History and Modern Revelation,</a:t>
            </a:r>
            <a:r>
              <a:rPr lang="en-US" sz="1100" dirty="0">
                <a:solidFill>
                  <a:schemeClr val="bg1"/>
                </a:solidFill>
              </a:rPr>
              <a:t>1:225.)</a:t>
            </a:r>
          </a:p>
        </p:txBody>
      </p:sp>
      <p:grpSp>
        <p:nvGrpSpPr>
          <p:cNvPr id="5" name="Group 4"/>
          <p:cNvGrpSpPr/>
          <p:nvPr/>
        </p:nvGrpSpPr>
        <p:grpSpPr>
          <a:xfrm>
            <a:off x="4555222" y="1048624"/>
            <a:ext cx="4441819" cy="2477275"/>
            <a:chOff x="4555222" y="1048624"/>
            <a:chExt cx="4441819" cy="2477275"/>
          </a:xfrm>
        </p:grpSpPr>
        <p:pic>
          <p:nvPicPr>
            <p:cNvPr id="11266" name="Picture 2" descr="http://freepages.family.rootsweb.ancestry.com/~trefzger/Cincinnati184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40" t="4939" r="1315" b="3098"/>
            <a:stretch/>
          </p:blipFill>
          <p:spPr bwMode="auto">
            <a:xfrm>
              <a:off x="4555222" y="1048624"/>
              <a:ext cx="4278385" cy="22901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46789" y="3295067"/>
              <a:ext cx="2550252" cy="230832"/>
            </a:xfrm>
            <a:prstGeom prst="rect">
              <a:avLst/>
            </a:prstGeom>
            <a:noFill/>
          </p:spPr>
          <p:txBody>
            <a:bodyPr wrap="square" rtlCol="0">
              <a:spAutoFit/>
            </a:bodyPr>
            <a:lstStyle/>
            <a:p>
              <a:r>
                <a:rPr lang="en-US" sz="900" dirty="0" smtClean="0">
                  <a:solidFill>
                    <a:schemeClr val="bg1"/>
                  </a:solidFill>
                </a:rPr>
                <a:t>Cincinnati in 1840</a:t>
              </a:r>
              <a:endParaRPr lang="en-US" sz="900" dirty="0">
                <a:solidFill>
                  <a:schemeClr val="bg1"/>
                </a:solidFill>
              </a:endParaRPr>
            </a:p>
          </p:txBody>
        </p:sp>
      </p:grpSp>
      <p:pic>
        <p:nvPicPr>
          <p:cNvPr id="11268" name="Picture 4" descr="http://upload.wikimedia.org/wikipedia/commons/thumb/2/2a/Rigdon.gif/220px-Rigd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9014" y="3705162"/>
            <a:ext cx="20955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mcnygenealogy.com/book/pioneer-13.jpg"/>
          <p:cNvPicPr>
            <a:picLocks noChangeAspect="1" noChangeArrowheads="1"/>
          </p:cNvPicPr>
          <p:nvPr/>
        </p:nvPicPr>
        <p:blipFill rotWithShape="1">
          <a:blip r:embed="rId5">
            <a:extLst>
              <a:ext uri="{28A0092B-C50C-407E-A947-70E740481C1C}">
                <a14:useLocalDpi xmlns:a14="http://schemas.microsoft.com/office/drawing/2010/main" val="0"/>
              </a:ext>
            </a:extLst>
          </a:blip>
          <a:srcRect r="4781" b="11296"/>
          <a:stretch/>
        </p:blipFill>
        <p:spPr bwMode="auto">
          <a:xfrm>
            <a:off x="356839" y="3705161"/>
            <a:ext cx="2046678"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fade">
                                      <p:cBhvr>
                                        <p:cTn id="7" dur="500"/>
                                        <p:tgtEl>
                                          <p:spTgt spid="11270"/>
                                        </p:tgtEl>
                                      </p:cBhvr>
                                    </p:animEffect>
                                  </p:childTnLst>
                                </p:cTn>
                              </p:par>
                              <p:par>
                                <p:cTn id="8" presetID="10"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umethodists.org/wp-content/uploads/2014/01/Sunbeam-on-Deep-Water-H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60475"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43" y="0"/>
            <a:ext cx="6269145" cy="1015663"/>
          </a:xfrm>
          <a:prstGeom prst="rect">
            <a:avLst/>
          </a:prstGeom>
          <a:noFill/>
        </p:spPr>
        <p:txBody>
          <a:bodyPr wrap="square" rtlCol="0">
            <a:spAutoFit/>
          </a:bodyPr>
          <a:lstStyle/>
          <a:p>
            <a:r>
              <a:rPr lang="en-US" sz="6000" dirty="0" smtClean="0">
                <a:solidFill>
                  <a:schemeClr val="bg1"/>
                </a:solidFill>
                <a:latin typeface="AR DECODE" panose="02000000000000000000" pitchFamily="2" charset="0"/>
              </a:rPr>
              <a:t>Christ’s Second Coming</a:t>
            </a:r>
          </a:p>
        </p:txBody>
      </p:sp>
      <p:sp>
        <p:nvSpPr>
          <p:cNvPr id="7" name="TextBox 6"/>
          <p:cNvSpPr txBox="1"/>
          <p:nvPr/>
        </p:nvSpPr>
        <p:spPr>
          <a:xfrm>
            <a:off x="64543" y="6488668"/>
            <a:ext cx="2745769" cy="369332"/>
          </a:xfrm>
          <a:prstGeom prst="rect">
            <a:avLst/>
          </a:prstGeom>
          <a:noFill/>
        </p:spPr>
        <p:txBody>
          <a:bodyPr wrap="square" rtlCol="0">
            <a:spAutoFit/>
          </a:bodyPr>
          <a:lstStyle/>
          <a:p>
            <a:r>
              <a:rPr lang="en-US" dirty="0" smtClean="0">
                <a:solidFill>
                  <a:schemeClr val="bg1"/>
                </a:solidFill>
              </a:rPr>
              <a:t>D&amp;C 61:30-32 </a:t>
            </a:r>
            <a:endParaRPr lang="en-US" dirty="0">
              <a:solidFill>
                <a:schemeClr val="bg1"/>
              </a:solidFill>
            </a:endParaRPr>
          </a:p>
        </p:txBody>
      </p:sp>
      <p:sp>
        <p:nvSpPr>
          <p:cNvPr id="2" name="TextBox 1"/>
          <p:cNvSpPr txBox="1"/>
          <p:nvPr/>
        </p:nvSpPr>
        <p:spPr>
          <a:xfrm>
            <a:off x="444616" y="1155142"/>
            <a:ext cx="3598879" cy="3139321"/>
          </a:xfrm>
          <a:prstGeom prst="rect">
            <a:avLst/>
          </a:prstGeom>
          <a:noFill/>
        </p:spPr>
        <p:txBody>
          <a:bodyPr wrap="square" rtlCol="0">
            <a:spAutoFit/>
          </a:bodyPr>
          <a:lstStyle/>
          <a:p>
            <a:r>
              <a:rPr lang="en-US" dirty="0">
                <a:solidFill>
                  <a:schemeClr val="bg1"/>
                </a:solidFill>
              </a:rPr>
              <a:t>No one knows the exact time of Christ’s coming. The Prophet Joseph Smith said: “Jesus Christ never did reveal to any man the precise time that He would come. </a:t>
            </a:r>
            <a:endParaRPr lang="en-US" dirty="0" smtClean="0">
              <a:solidFill>
                <a:schemeClr val="bg1"/>
              </a:solidFill>
            </a:endParaRPr>
          </a:p>
          <a:p>
            <a:endParaRPr lang="en-US" dirty="0">
              <a:solidFill>
                <a:schemeClr val="bg1"/>
              </a:solidFill>
            </a:endParaRPr>
          </a:p>
          <a:p>
            <a:r>
              <a:rPr lang="en-US" dirty="0" smtClean="0">
                <a:solidFill>
                  <a:schemeClr val="bg1"/>
                </a:solidFill>
              </a:rPr>
              <a:t>Go </a:t>
            </a:r>
            <a:r>
              <a:rPr lang="en-US" dirty="0">
                <a:solidFill>
                  <a:schemeClr val="bg1"/>
                </a:solidFill>
              </a:rPr>
              <a:t>and read the Scriptures, and you cannot find anything that specifies the exact hour He would come; and all that say so are false teachers.” (</a:t>
            </a:r>
            <a:r>
              <a:rPr lang="en-US" i="1" dirty="0">
                <a:solidFill>
                  <a:schemeClr val="bg1"/>
                </a:solidFill>
              </a:rPr>
              <a:t>History of the Church,</a:t>
            </a:r>
            <a:r>
              <a:rPr lang="en-US" dirty="0">
                <a:solidFill>
                  <a:schemeClr val="bg1"/>
                </a:solidFill>
              </a:rPr>
              <a:t> 6:254.)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886" y="997756"/>
            <a:ext cx="2269909" cy="3074434"/>
          </a:xfrm>
          <a:prstGeom prst="rect">
            <a:avLst/>
          </a:prstGeom>
        </p:spPr>
      </p:pic>
      <p:pic>
        <p:nvPicPr>
          <p:cNvPr id="10242" name="Picture 2" descr="http://www.wallchan.com/images/mediums/145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6528" y="4574289"/>
            <a:ext cx="2850579" cy="178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6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fade">
                                      <p:cBhvr>
                                        <p:cTn id="16"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155</TotalTime>
  <Words>1658</Words>
  <Application>Microsoft Office PowerPoint</Application>
  <PresentationFormat>On-screen Show (4:3)</PresentationFormat>
  <Paragraphs>118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 DECODE</vt:lpstr>
      <vt:lpstr>Arial</vt:lpstr>
      <vt:lpstr>Arial</vt:lpstr>
      <vt:lpstr>Calibri</vt:lpstr>
      <vt:lpstr>Calibri Light</vt:lpstr>
      <vt:lpstr>Georgia</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16</cp:revision>
  <dcterms:created xsi:type="dcterms:W3CDTF">2014-10-23T13:48:40Z</dcterms:created>
  <dcterms:modified xsi:type="dcterms:W3CDTF">2014-10-23T16:24:10Z</dcterms:modified>
</cp:coreProperties>
</file>