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8" r:id="rId2"/>
    <p:sldId id="259" r:id="rId3"/>
    <p:sldId id="260" r:id="rId4"/>
    <p:sldId id="261" r:id="rId5"/>
    <p:sldId id="262" r:id="rId6"/>
    <p:sldId id="25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58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C3416-6C32-4098-ABC6-7B37512501FE}" type="datetimeFigureOut">
              <a:rPr lang="en-US" smtClean="0"/>
              <a:t>5/12/2015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84494-5E92-49EC-B291-DD68BFECB043}" type="slidenum">
              <a:rPr lang="en-US" smtClean="0"/>
              <a:t>‹#›</a:t>
            </a:fld>
            <a:endParaRPr lang="en-US"/>
          </a:p>
        </p:txBody>
      </p:sp>
    </p:spTree>
    <p:extLst>
      <p:ext uri="{BB962C8B-B14F-4D97-AF65-F5344CB8AC3E}">
        <p14:creationId xmlns:p14="http://schemas.microsoft.com/office/powerpoint/2010/main" val="368563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84494-5E92-49EC-B291-DD68BFECB043}" type="slidenum">
              <a:rPr lang="en-US" smtClean="0"/>
              <a:t>4</a:t>
            </a:fld>
            <a:endParaRPr lang="en-US"/>
          </a:p>
        </p:txBody>
      </p:sp>
    </p:spTree>
    <p:extLst>
      <p:ext uri="{BB962C8B-B14F-4D97-AF65-F5344CB8AC3E}">
        <p14:creationId xmlns:p14="http://schemas.microsoft.com/office/powerpoint/2010/main" val="153947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184494-5E92-49EC-B291-DD68BFECB043}" type="slidenum">
              <a:rPr lang="en-US" smtClean="0"/>
              <a:t>5</a:t>
            </a:fld>
            <a:endParaRPr lang="en-US"/>
          </a:p>
        </p:txBody>
      </p:sp>
    </p:spTree>
    <p:extLst>
      <p:ext uri="{BB962C8B-B14F-4D97-AF65-F5344CB8AC3E}">
        <p14:creationId xmlns:p14="http://schemas.microsoft.com/office/powerpoint/2010/main" val="128288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13A41-A99F-4B26-AA62-69C74E8D8E27}"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13A41-A99F-4B26-AA62-69C74E8D8E27}"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13A41-A99F-4B26-AA62-69C74E8D8E27}"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13A41-A99F-4B26-AA62-69C74E8D8E27}"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13A41-A99F-4B26-AA62-69C74E8D8E27}" type="datetimeFigureOut">
              <a:rPr lang="en-US" smtClean="0"/>
              <a:t>5/12/2015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13A41-A99F-4B26-AA62-69C74E8D8E27}"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13A41-A99F-4B26-AA62-69C74E8D8E27}" type="datetimeFigureOut">
              <a:rPr lang="en-US" smtClean="0"/>
              <a:t>5/12/2015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13A41-A99F-4B26-AA62-69C74E8D8E27}" type="datetimeFigureOut">
              <a:rPr lang="en-US" smtClean="0"/>
              <a:t>5/12/2015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13A41-A99F-4B26-AA62-69C74E8D8E27}" type="datetimeFigureOut">
              <a:rPr lang="en-US" smtClean="0"/>
              <a:t>5/12/2015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13A41-A99F-4B26-AA62-69C74E8D8E27}"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13A41-A99F-4B26-AA62-69C74E8D8E27}" type="datetimeFigureOut">
              <a:rPr lang="en-US" smtClean="0"/>
              <a:t>5/12/2015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15527-1A2D-4719-8A12-2B962201676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13A41-A99F-4B26-AA62-69C74E8D8E27}" type="datetimeFigureOut">
              <a:rPr lang="en-US" smtClean="0"/>
              <a:t>5/12/2015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15527-1A2D-4719-8A12-2B962201676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8"/>
            <a:ext cx="9144000" cy="6861045"/>
          </a:xfrm>
          <a:prstGeom prst="rect">
            <a:avLst/>
          </a:prstGeom>
        </p:spPr>
      </p:pic>
      <p:sp>
        <p:nvSpPr>
          <p:cNvPr id="3" name="Rectangle 2"/>
          <p:cNvSpPr/>
          <p:nvPr/>
        </p:nvSpPr>
        <p:spPr>
          <a:xfrm>
            <a:off x="3352800" y="493855"/>
            <a:ext cx="5359159" cy="709988"/>
          </a:xfrm>
          <a:prstGeom prst="rect">
            <a:avLst/>
          </a:prstGeom>
        </p:spPr>
        <p:txBody>
          <a:bodyPr wrap="none">
            <a:spAutoFit/>
          </a:bodyPr>
          <a:lstStyle/>
          <a:p>
            <a:r>
              <a:rPr lang="en-US" sz="4400" dirty="0">
                <a:solidFill>
                  <a:schemeClr val="bg1"/>
                </a:solidFill>
                <a:latin typeface="Californian FB" panose="0207040306080B030204" pitchFamily="18" charset="0"/>
              </a:rPr>
              <a:t>Parable of the </a:t>
            </a:r>
            <a:r>
              <a:rPr lang="en-US" sz="4400" dirty="0" smtClean="0">
                <a:solidFill>
                  <a:schemeClr val="bg1"/>
                </a:solidFill>
                <a:latin typeface="Californian FB" panose="0207040306080B030204" pitchFamily="18" charset="0"/>
              </a:rPr>
              <a:t>Popcorn</a:t>
            </a:r>
          </a:p>
          <a:p>
            <a:r>
              <a:rPr lang="en-US" sz="4400" dirty="0" smtClean="0">
                <a:solidFill>
                  <a:schemeClr val="bg1"/>
                </a:solidFill>
                <a:latin typeface="Californian FB" panose="0207040306080B030204" pitchFamily="18" charset="0"/>
              </a:rPr>
              <a:t>—</a:t>
            </a:r>
            <a:r>
              <a:rPr lang="en-US" sz="4400" dirty="0">
                <a:solidFill>
                  <a:schemeClr val="bg1"/>
                </a:solidFill>
                <a:latin typeface="Californian FB" panose="0207040306080B030204" pitchFamily="18" charset="0"/>
              </a:rPr>
              <a:t>Hasten the Work</a:t>
            </a:r>
          </a:p>
        </p:txBody>
      </p:sp>
      <p:pic>
        <p:nvPicPr>
          <p:cNvPr id="2050" name="Picture 2" descr="http://images.clipartpanda.com/popcorn-clipart-popco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8105"/>
            <a:ext cx="2724156" cy="439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i2.wp.com/www.wegotkidz.com/wp-content/uploads/2012/04/popcorn-kernels.png?resize=264%2C250"/>
          <p:cNvPicPr>
            <a:picLocks noChangeAspect="1" noChangeArrowheads="1"/>
          </p:cNvPicPr>
          <p:nvPr/>
        </p:nvPicPr>
        <p:blipFill rotWithShape="1">
          <a:blip r:embed="rId4">
            <a:extLst>
              <a:ext uri="{28A0092B-C50C-407E-A947-70E740481C1C}">
                <a14:useLocalDpi xmlns:a14="http://schemas.microsoft.com/office/drawing/2010/main" val="0"/>
              </a:ext>
            </a:extLst>
          </a:blip>
          <a:srcRect l="54545" t="19200" r="3030" b="36825"/>
          <a:stretch/>
        </p:blipFill>
        <p:spPr bwMode="auto">
          <a:xfrm>
            <a:off x="1981200" y="1695522"/>
            <a:ext cx="1066800" cy="104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0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4" presetClass="path" presetSubtype="0" accel="50000" decel="50000" fill="hold" nodeType="withEffect">
                                  <p:stCondLst>
                                    <p:cond delay="0"/>
                                  </p:stCondLst>
                                  <p:childTnLst>
                                    <p:animMotion origin="layout" path="M 0 0.0169 C 0.00816 -1.11111E-6 0.03733 -0.01597 0.0474 -0.01597 C 0.11163 -0.01597 0.17778 0.2412 0.17778 0.49861 C 0.17778 0.36898 0.21094 0.2412 0.24219 0.2412 C 0.27517 0.2412 0.30642 0.37083 0.30642 0.49861 C 0.30642 0.43472 0.32292 0.36898 0.33958 0.36898 C 0.35608 0.36898 0.37257 0.43264 0.37257 0.49861 C 0.37257 0.46551 0.3809 0.43472 0.38906 0.43472 C 0.3974 0.43472 0.40573 0.46759 0.40573 0.49861 C 0.40573 0.48171 0.4099 0.46551 0.41389 0.46551 C 0.41615 0.46551 0.42222 0.48241 0.42222 0.49861 C 0.42222 0.49051 0.42431 0.48171 0.42656 0.48171 C 0.42656 0.4838 0.43073 0.48982 0.43073 0.49861 C 0.43073 0.49421 0.43073 0.49051 0.43299 0.49051 C 0.43299 0.49236 0.43507 0.49468 0.43507 0.49861 C 0.43507 0.49653 0.43507 0.49421 0.43507 0.49236 C 0.43733 0.49236 0.43733 0.49421 0.43733 0.49653 C 0.43941 0.49653 0.43941 0.49468 0.43941 0.49236 C 0.44167 0.49236 0.44167 0.49421 0.44167 0.49653 " pathEditMode="relative" rAng="0" ptsTypes="AAAAAAAAAAAAAAAAAAA">
                                      <p:cBhvr>
                                        <p:cTn id="11" dur="2000" fill="hold"/>
                                        <p:tgtEl>
                                          <p:spTgt spid="5"/>
                                        </p:tgtEl>
                                        <p:attrNameLst>
                                          <p:attrName>ppt_x</p:attrName>
                                          <p:attrName>ppt_y</p:attrName>
                                        </p:attrNameLst>
                                      </p:cBhvr>
                                      <p:rCtr x="22083" y="2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8"/>
            <a:ext cx="9144000" cy="6861045"/>
          </a:xfrm>
          <a:prstGeom prst="rect">
            <a:avLst/>
          </a:prstGeom>
        </p:spPr>
      </p:pic>
      <p:sp>
        <p:nvSpPr>
          <p:cNvPr id="4" name="Rectangle 3"/>
          <p:cNvSpPr/>
          <p:nvPr/>
        </p:nvSpPr>
        <p:spPr>
          <a:xfrm>
            <a:off x="228600" y="762000"/>
            <a:ext cx="4572000" cy="923330"/>
          </a:xfrm>
          <a:prstGeom prst="rect">
            <a:avLst/>
          </a:prstGeom>
        </p:spPr>
        <p:txBody>
          <a:bodyPr>
            <a:spAutoFit/>
          </a:bodyPr>
          <a:lstStyle/>
          <a:p>
            <a:r>
              <a:rPr lang="en-US" dirty="0">
                <a:solidFill>
                  <a:schemeClr val="bg1"/>
                </a:solidFill>
              </a:rPr>
              <a:t>Behold at the time of the harvest, the ears of corn did bring forth kernels which we dried and prepared for the popper’s hand.</a:t>
            </a:r>
          </a:p>
        </p:txBody>
      </p:sp>
      <p:pic>
        <p:nvPicPr>
          <p:cNvPr id="6" name="Picture 12" descr="https://derdutchman.files.wordpress.com/2009/11/corn-ear-husked-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600200"/>
            <a:ext cx="457200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01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8"/>
            <a:ext cx="9144000" cy="6861045"/>
          </a:xfrm>
          <a:prstGeom prst="rect">
            <a:avLst/>
          </a:prstGeom>
        </p:spPr>
      </p:pic>
      <p:sp>
        <p:nvSpPr>
          <p:cNvPr id="4" name="Rectangle 3"/>
          <p:cNvSpPr/>
          <p:nvPr/>
        </p:nvSpPr>
        <p:spPr>
          <a:xfrm>
            <a:off x="228600" y="762000"/>
            <a:ext cx="4572000" cy="923330"/>
          </a:xfrm>
          <a:prstGeom prst="rect">
            <a:avLst/>
          </a:prstGeom>
        </p:spPr>
        <p:txBody>
          <a:bodyPr>
            <a:spAutoFit/>
          </a:bodyPr>
          <a:lstStyle/>
          <a:p>
            <a:r>
              <a:rPr lang="en-US" dirty="0">
                <a:solidFill>
                  <a:schemeClr val="bg1"/>
                </a:solidFill>
              </a:rPr>
              <a:t>And then it was that the popper did take the kernels, all of which appeared alike unto him, and did apply the oil and the heat.</a:t>
            </a:r>
          </a:p>
        </p:txBody>
      </p:sp>
      <p:pic>
        <p:nvPicPr>
          <p:cNvPr id="5" name="Picture 2" descr="http://upload.wikimedia.org/wikipedia/commons/d/d6/Popcorn_-_Studio_-_2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2977397"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62060" y="2133600"/>
            <a:ext cx="4572000" cy="2031325"/>
          </a:xfrm>
          <a:prstGeom prst="rect">
            <a:avLst/>
          </a:prstGeom>
        </p:spPr>
        <p:txBody>
          <a:bodyPr>
            <a:spAutoFit/>
          </a:bodyPr>
          <a:lstStyle/>
          <a:p>
            <a:r>
              <a:rPr lang="en-US" dirty="0">
                <a:solidFill>
                  <a:schemeClr val="bg1"/>
                </a:solidFill>
              </a:rPr>
              <a:t>And it came to pass that when the heat was on some did explode with promise and did magnify themselves and hundred fold, and so did burst forth with whiteness which did both gladden the eye and satisfy the taste of the popper. And likewise, some others did pop, but not too much.</a:t>
            </a:r>
          </a:p>
        </p:txBody>
      </p:sp>
      <p:pic>
        <p:nvPicPr>
          <p:cNvPr id="7" name="Picture 8" descr="http://www.thenakedscientists.com/HTML/uploads/RTEmagicC_kerel-cross-section.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344897"/>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9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8"/>
            <a:ext cx="9144000" cy="6861045"/>
          </a:xfrm>
          <a:prstGeom prst="rect">
            <a:avLst/>
          </a:prstGeom>
        </p:spPr>
      </p:pic>
      <p:sp>
        <p:nvSpPr>
          <p:cNvPr id="3" name="Rectangle 2"/>
          <p:cNvSpPr/>
          <p:nvPr/>
        </p:nvSpPr>
        <p:spPr>
          <a:xfrm>
            <a:off x="381000" y="609600"/>
            <a:ext cx="4572000" cy="1200329"/>
          </a:xfrm>
          <a:prstGeom prst="rect">
            <a:avLst/>
          </a:prstGeom>
        </p:spPr>
        <p:txBody>
          <a:bodyPr>
            <a:spAutoFit/>
          </a:bodyPr>
          <a:lstStyle/>
          <a:p>
            <a:r>
              <a:rPr lang="en-US" dirty="0">
                <a:solidFill>
                  <a:schemeClr val="bg1"/>
                </a:solidFill>
              </a:rPr>
              <a:t>But lo, there were some that did just lie there and even though the popper’s heat was alike unto all, they did bask in the warmth of the oil and kept everything they had for themselves.</a:t>
            </a:r>
          </a:p>
        </p:txBody>
      </p:sp>
      <p:pic>
        <p:nvPicPr>
          <p:cNvPr id="7" name="Picture 4" descr="http://i2.wp.com/www.wegotkidz.com/wp-content/uploads/2012/04/popcorn-kernels.png?resize=264%2C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81400"/>
            <a:ext cx="25146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inallyhomeagain.files.wordpress.com/2013/01/popcorn-kernal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372" t="32087" r="15452" b="8985"/>
          <a:stretch/>
        </p:blipFill>
        <p:spPr bwMode="auto">
          <a:xfrm>
            <a:off x="5029200" y="914400"/>
            <a:ext cx="3353179" cy="21423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85409" y="3886200"/>
            <a:ext cx="4572000" cy="1754326"/>
          </a:xfrm>
          <a:prstGeom prst="rect">
            <a:avLst/>
          </a:prstGeom>
        </p:spPr>
        <p:txBody>
          <a:bodyPr>
            <a:spAutoFit/>
          </a:bodyPr>
          <a:lstStyle/>
          <a:p>
            <a:r>
              <a:rPr lang="en-US" dirty="0">
                <a:solidFill>
                  <a:schemeClr val="bg1"/>
                </a:solidFill>
              </a:rPr>
              <a:t>And so it came to pass that those which had given of themselves did bring joy and delight to many munchers, but those which kept of the warmth and did not burst forth were fit only to be cast out into the pail and thought of with hardness and disgust.</a:t>
            </a:r>
          </a:p>
        </p:txBody>
      </p:sp>
      <p:pic>
        <p:nvPicPr>
          <p:cNvPr id="8" name="Picture 4" descr="http://i2.wp.com/www.wegotkidz.com/wp-content/uploads/2012/04/popcorn-kernels.png?resize=264%2C250"/>
          <p:cNvPicPr>
            <a:picLocks noChangeAspect="1" noChangeArrowheads="1"/>
          </p:cNvPicPr>
          <p:nvPr/>
        </p:nvPicPr>
        <p:blipFill rotWithShape="1">
          <a:blip r:embed="rId4">
            <a:extLst>
              <a:ext uri="{28A0092B-C50C-407E-A947-70E740481C1C}">
                <a14:useLocalDpi xmlns:a14="http://schemas.microsoft.com/office/drawing/2010/main" val="0"/>
              </a:ext>
            </a:extLst>
          </a:blip>
          <a:srcRect l="54545" t="19200" r="3030" b="36825"/>
          <a:stretch/>
        </p:blipFill>
        <p:spPr bwMode="auto">
          <a:xfrm>
            <a:off x="1905000" y="2153233"/>
            <a:ext cx="1066800" cy="1047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64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0.05834 -0.00047 C -0.04792 -0.01783 -0.01111 -0.03472 0.00156 -0.03472 C 0.08281 -0.03472 0.16649 0.23379 0.16649 0.50231 C 0.16649 0.3669 0.20833 0.23379 0.24774 0.23379 C 0.28958 0.23379 0.32916 0.36898 0.32916 0.50231 C 0.32916 0.43565 0.35 0.3669 0.37083 0.3669 C 0.39184 0.3669 0.41267 0.43356 0.41267 0.50231 C 0.41267 0.46782 0.42309 0.43565 0.4335 0.43565 C 0.44409 0.43565 0.45451 0.46991 0.45451 0.50231 C 0.45451 0.48472 0.45989 0.46782 0.46493 0.46782 C 0.46771 0.46782 0.47534 0.48518 0.47534 0.50231 C 0.47534 0.49375 0.47812 0.48472 0.4809 0.48472 C 0.4809 0.4868 0.48628 0.49328 0.48628 0.50231 C 0.48628 0.49768 0.48628 0.49375 0.48906 0.49375 C 0.48906 0.49583 0.49166 0.49815 0.49166 0.50231 C 0.49166 0.50023 0.49166 0.49768 0.49166 0.49583 C 0.49444 0.49583 0.49444 0.49768 0.49444 0.50023 C 0.49722 0.50023 0.49722 0.49815 0.49722 0.49583 C 0.5 0.49583 0.5 0.49768 0.5 0.50023 " pathEditMode="relative" rAng="0" ptsTypes="AAAAAAAAAAAAAAAAAAA">
                                      <p:cBhvr>
                                        <p:cTn id="6" dur="2000" fill="hold"/>
                                        <p:tgtEl>
                                          <p:spTgt spid="8"/>
                                        </p:tgtEl>
                                        <p:attrNameLst>
                                          <p:attrName>ppt_x</p:attrName>
                                          <p:attrName>ppt_y</p:attrName>
                                        </p:attrNameLst>
                                      </p:cBhvr>
                                      <p:rCtr x="27917" y="23426"/>
                                    </p:animMotion>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5"/>
            <a:ext cx="9144000" cy="6861045"/>
          </a:xfrm>
          <a:prstGeom prst="rect">
            <a:avLst/>
          </a:prstGeom>
        </p:spPr>
      </p:pic>
      <p:sp>
        <p:nvSpPr>
          <p:cNvPr id="3" name="Rectangle 2"/>
          <p:cNvSpPr/>
          <p:nvPr/>
        </p:nvSpPr>
        <p:spPr>
          <a:xfrm>
            <a:off x="381000" y="609600"/>
            <a:ext cx="4572000" cy="1754326"/>
          </a:xfrm>
          <a:prstGeom prst="rect">
            <a:avLst/>
          </a:prstGeom>
        </p:spPr>
        <p:txBody>
          <a:bodyPr>
            <a:spAutoFit/>
          </a:bodyPr>
          <a:lstStyle/>
          <a:p>
            <a:r>
              <a:rPr lang="en-US" dirty="0">
                <a:solidFill>
                  <a:schemeClr val="bg1"/>
                </a:solidFill>
              </a:rPr>
              <a:t>And thus we see that in the beginning all appear alike, but when the heat is on, some come forth and give their all, while others fail to pop and become as chaff to be discarded and forgotten.</a:t>
            </a:r>
          </a:p>
          <a:p>
            <a:endParaRPr lang="en-US" dirty="0">
              <a:solidFill>
                <a:schemeClr val="bg1"/>
              </a:solidFill>
            </a:endParaRPr>
          </a:p>
        </p:txBody>
      </p:sp>
      <p:pic>
        <p:nvPicPr>
          <p:cNvPr id="6146" name="Picture 2" descr="http://2.bp.blogspot.com/-cFl4n3sNk5g/ToW0PK0hxiI/AAAAAAAAARQ/HtUVpHJQNro/s1600/DSCN235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563" t="-798" r="6618" b="4586"/>
          <a:stretch/>
        </p:blipFill>
        <p:spPr bwMode="auto">
          <a:xfrm>
            <a:off x="3810001" y="2362200"/>
            <a:ext cx="4191000" cy="3886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arbage can under sin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2004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0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6463308"/>
          </a:xfrm>
          <a:prstGeom prst="rect">
            <a:avLst/>
          </a:prstGeom>
          <a:noFill/>
        </p:spPr>
        <p:txBody>
          <a:bodyPr wrap="square" rtlCol="0">
            <a:spAutoFit/>
          </a:bodyPr>
          <a:lstStyle/>
          <a:p>
            <a:r>
              <a:rPr lang="en-US" dirty="0" smtClean="0"/>
              <a:t>Parable of the Popcorn—Hasten the Work</a:t>
            </a:r>
          </a:p>
          <a:p>
            <a:endParaRPr lang="en-US" dirty="0"/>
          </a:p>
          <a:p>
            <a:r>
              <a:rPr lang="en-US" dirty="0" smtClean="0"/>
              <a:t>Behold at the time of the harvest, the ears of corn did bring forth kernels which we dried and prepared for the popper’s hand.</a:t>
            </a:r>
          </a:p>
          <a:p>
            <a:endParaRPr lang="en-US" dirty="0"/>
          </a:p>
          <a:p>
            <a:r>
              <a:rPr lang="en-US" dirty="0" smtClean="0"/>
              <a:t>And then it was that the popper did take the kernels, all of which appeared alike unto him, and did apply the oil and the heat.</a:t>
            </a:r>
          </a:p>
          <a:p>
            <a:endParaRPr lang="en-US" dirty="0"/>
          </a:p>
          <a:p>
            <a:r>
              <a:rPr lang="en-US" dirty="0" smtClean="0"/>
              <a:t>And it came to pass that when the heat was on some did explode with promise and did magnify themselves and hundred fold, and so did burst forth with whiteness which did both gladden the eye and satisfy the taste of the popper. And likewise, some others did pop, but not too much.</a:t>
            </a:r>
          </a:p>
          <a:p>
            <a:endParaRPr lang="en-US" dirty="0"/>
          </a:p>
          <a:p>
            <a:r>
              <a:rPr lang="en-US" dirty="0" smtClean="0"/>
              <a:t>But lo, there were some that did just lie there and even though the popper’s heat was alike unto all, they did bask in the warmth of the oil and kept everything they had for themselves.</a:t>
            </a:r>
          </a:p>
          <a:p>
            <a:endParaRPr lang="en-US" dirty="0"/>
          </a:p>
          <a:p>
            <a:r>
              <a:rPr lang="en-US" dirty="0" smtClean="0"/>
              <a:t>And so it came to pass that those which had given of themselves did bring joy and delight to many </a:t>
            </a:r>
            <a:r>
              <a:rPr lang="en-US" dirty="0" err="1" smtClean="0"/>
              <a:t>munchers</a:t>
            </a:r>
            <a:r>
              <a:rPr lang="en-US" dirty="0" smtClean="0"/>
              <a:t>, but those which kept of the warmth and did not burst forth were fit only to be cast out into the pail and thought of with hardness and disgust.</a:t>
            </a:r>
          </a:p>
          <a:p>
            <a:endParaRPr lang="en-US" dirty="0"/>
          </a:p>
          <a:p>
            <a:r>
              <a:rPr lang="en-US" dirty="0" smtClean="0"/>
              <a:t>And thus we see that in the beginning all appear alike, but when the heat is on, some come forth and give their all, while others fail to pop and become as chaff to be discarded and forgotten.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508</Words>
  <Application>Microsoft Office PowerPoint</Application>
  <PresentationFormat>On-screen Show (4:3)</PresentationFormat>
  <Paragraphs>23</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lblau</dc:creator>
  <cp:lastModifiedBy>lynda blau</cp:lastModifiedBy>
  <cp:revision>5</cp:revision>
  <dcterms:created xsi:type="dcterms:W3CDTF">2014-03-16T15:10:20Z</dcterms:created>
  <dcterms:modified xsi:type="dcterms:W3CDTF">2015-05-13T01:27:01Z</dcterms:modified>
</cp:coreProperties>
</file>