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1" r:id="rId5"/>
    <p:sldId id="262" r:id="rId6"/>
    <p:sldId id="263" r:id="rId7"/>
    <p:sldId id="264" r:id="rId8"/>
    <p:sldId id="265" r:id="rId9"/>
    <p:sldId id="266" r:id="rId10"/>
    <p:sldId id="267" r:id="rId11"/>
    <p:sldId id="268" r:id="rId12"/>
    <p:sldId id="269" r:id="rId13"/>
    <p:sldId id="270" r:id="rId14"/>
    <p:sldId id="271" r:id="rId15"/>
    <p:sldId id="257" r:id="rId16"/>
    <p:sldId id="26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varScale="1">
        <p:scale>
          <a:sx n="74" d="100"/>
          <a:sy n="74" d="100"/>
        </p:scale>
        <p:origin x="84" y="10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AEB5AF-0620-4A9E-A1B7-22BEA8C8BC01}" type="datetimeFigureOut">
              <a:rPr lang="en-US" smtClean="0"/>
              <a:t>7/13/2015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D1D6B-543F-4C70-987D-435F2F935261}" type="slidenum">
              <a:rPr lang="en-US" smtClean="0"/>
              <a:t>‹#›</a:t>
            </a:fld>
            <a:endParaRPr lang="en-US"/>
          </a:p>
        </p:txBody>
      </p:sp>
    </p:spTree>
    <p:extLst>
      <p:ext uri="{BB962C8B-B14F-4D97-AF65-F5344CB8AC3E}">
        <p14:creationId xmlns:p14="http://schemas.microsoft.com/office/powerpoint/2010/main" val="785991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AEB5AF-0620-4A9E-A1B7-22BEA8C8BC01}" type="datetimeFigureOut">
              <a:rPr lang="en-US" smtClean="0"/>
              <a:t>7/13/2015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D1D6B-543F-4C70-987D-435F2F935261}" type="slidenum">
              <a:rPr lang="en-US" smtClean="0"/>
              <a:t>‹#›</a:t>
            </a:fld>
            <a:endParaRPr lang="en-US"/>
          </a:p>
        </p:txBody>
      </p:sp>
    </p:spTree>
    <p:extLst>
      <p:ext uri="{BB962C8B-B14F-4D97-AF65-F5344CB8AC3E}">
        <p14:creationId xmlns:p14="http://schemas.microsoft.com/office/powerpoint/2010/main" val="3241622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AEB5AF-0620-4A9E-A1B7-22BEA8C8BC01}" type="datetimeFigureOut">
              <a:rPr lang="en-US" smtClean="0"/>
              <a:t>7/13/2015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D1D6B-543F-4C70-987D-435F2F935261}" type="slidenum">
              <a:rPr lang="en-US" smtClean="0"/>
              <a:t>‹#›</a:t>
            </a:fld>
            <a:endParaRPr lang="en-US"/>
          </a:p>
        </p:txBody>
      </p:sp>
    </p:spTree>
    <p:extLst>
      <p:ext uri="{BB962C8B-B14F-4D97-AF65-F5344CB8AC3E}">
        <p14:creationId xmlns:p14="http://schemas.microsoft.com/office/powerpoint/2010/main" val="267696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AEB5AF-0620-4A9E-A1B7-22BEA8C8BC01}" type="datetimeFigureOut">
              <a:rPr lang="en-US" smtClean="0"/>
              <a:t>7/13/2015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D1D6B-543F-4C70-987D-435F2F935261}" type="slidenum">
              <a:rPr lang="en-US" smtClean="0"/>
              <a:t>‹#›</a:t>
            </a:fld>
            <a:endParaRPr lang="en-US"/>
          </a:p>
        </p:txBody>
      </p:sp>
    </p:spTree>
    <p:extLst>
      <p:ext uri="{BB962C8B-B14F-4D97-AF65-F5344CB8AC3E}">
        <p14:creationId xmlns:p14="http://schemas.microsoft.com/office/powerpoint/2010/main" val="2910228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AEB5AF-0620-4A9E-A1B7-22BEA8C8BC01}" type="datetimeFigureOut">
              <a:rPr lang="en-US" smtClean="0"/>
              <a:t>7/13/2015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D1D6B-543F-4C70-987D-435F2F935261}" type="slidenum">
              <a:rPr lang="en-US" smtClean="0"/>
              <a:t>‹#›</a:t>
            </a:fld>
            <a:endParaRPr lang="en-US"/>
          </a:p>
        </p:txBody>
      </p:sp>
    </p:spTree>
    <p:extLst>
      <p:ext uri="{BB962C8B-B14F-4D97-AF65-F5344CB8AC3E}">
        <p14:creationId xmlns:p14="http://schemas.microsoft.com/office/powerpoint/2010/main" val="4216314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AEB5AF-0620-4A9E-A1B7-22BEA8C8BC01}" type="datetimeFigureOut">
              <a:rPr lang="en-US" smtClean="0"/>
              <a:t>7/13/2015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D1D6B-543F-4C70-987D-435F2F935261}" type="slidenum">
              <a:rPr lang="en-US" smtClean="0"/>
              <a:t>‹#›</a:t>
            </a:fld>
            <a:endParaRPr lang="en-US"/>
          </a:p>
        </p:txBody>
      </p:sp>
    </p:spTree>
    <p:extLst>
      <p:ext uri="{BB962C8B-B14F-4D97-AF65-F5344CB8AC3E}">
        <p14:creationId xmlns:p14="http://schemas.microsoft.com/office/powerpoint/2010/main" val="2517993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AEB5AF-0620-4A9E-A1B7-22BEA8C8BC01}" type="datetimeFigureOut">
              <a:rPr lang="en-US" smtClean="0"/>
              <a:t>7/13/2015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3D1D6B-543F-4C70-987D-435F2F935261}" type="slidenum">
              <a:rPr lang="en-US" smtClean="0"/>
              <a:t>‹#›</a:t>
            </a:fld>
            <a:endParaRPr lang="en-US"/>
          </a:p>
        </p:txBody>
      </p:sp>
    </p:spTree>
    <p:extLst>
      <p:ext uri="{BB962C8B-B14F-4D97-AF65-F5344CB8AC3E}">
        <p14:creationId xmlns:p14="http://schemas.microsoft.com/office/powerpoint/2010/main" val="2180017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AEB5AF-0620-4A9E-A1B7-22BEA8C8BC01}" type="datetimeFigureOut">
              <a:rPr lang="en-US" smtClean="0"/>
              <a:t>7/13/2015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3D1D6B-543F-4C70-987D-435F2F935261}" type="slidenum">
              <a:rPr lang="en-US" smtClean="0"/>
              <a:t>‹#›</a:t>
            </a:fld>
            <a:endParaRPr lang="en-US"/>
          </a:p>
        </p:txBody>
      </p:sp>
    </p:spTree>
    <p:extLst>
      <p:ext uri="{BB962C8B-B14F-4D97-AF65-F5344CB8AC3E}">
        <p14:creationId xmlns:p14="http://schemas.microsoft.com/office/powerpoint/2010/main" val="4157190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AEB5AF-0620-4A9E-A1B7-22BEA8C8BC01}" type="datetimeFigureOut">
              <a:rPr lang="en-US" smtClean="0"/>
              <a:t>7/13/2015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3D1D6B-543F-4C70-987D-435F2F935261}" type="slidenum">
              <a:rPr lang="en-US" smtClean="0"/>
              <a:t>‹#›</a:t>
            </a:fld>
            <a:endParaRPr lang="en-US"/>
          </a:p>
        </p:txBody>
      </p:sp>
    </p:spTree>
    <p:extLst>
      <p:ext uri="{BB962C8B-B14F-4D97-AF65-F5344CB8AC3E}">
        <p14:creationId xmlns:p14="http://schemas.microsoft.com/office/powerpoint/2010/main" val="1174656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AEB5AF-0620-4A9E-A1B7-22BEA8C8BC01}" type="datetimeFigureOut">
              <a:rPr lang="en-US" smtClean="0"/>
              <a:t>7/13/2015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D1D6B-543F-4C70-987D-435F2F935261}" type="slidenum">
              <a:rPr lang="en-US" smtClean="0"/>
              <a:t>‹#›</a:t>
            </a:fld>
            <a:endParaRPr lang="en-US"/>
          </a:p>
        </p:txBody>
      </p:sp>
    </p:spTree>
    <p:extLst>
      <p:ext uri="{BB962C8B-B14F-4D97-AF65-F5344CB8AC3E}">
        <p14:creationId xmlns:p14="http://schemas.microsoft.com/office/powerpoint/2010/main" val="330429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AEB5AF-0620-4A9E-A1B7-22BEA8C8BC01}" type="datetimeFigureOut">
              <a:rPr lang="en-US" smtClean="0"/>
              <a:t>7/13/2015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D1D6B-543F-4C70-987D-435F2F935261}" type="slidenum">
              <a:rPr lang="en-US" smtClean="0"/>
              <a:t>‹#›</a:t>
            </a:fld>
            <a:endParaRPr lang="en-US"/>
          </a:p>
        </p:txBody>
      </p:sp>
    </p:spTree>
    <p:extLst>
      <p:ext uri="{BB962C8B-B14F-4D97-AF65-F5344CB8AC3E}">
        <p14:creationId xmlns:p14="http://schemas.microsoft.com/office/powerpoint/2010/main" val="3541106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AEB5AF-0620-4A9E-A1B7-22BEA8C8BC01}" type="datetimeFigureOut">
              <a:rPr lang="en-US" smtClean="0"/>
              <a:t>7/13/2015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3D1D6B-543F-4C70-987D-435F2F935261}" type="slidenum">
              <a:rPr lang="en-US" smtClean="0"/>
              <a:t>‹#›</a:t>
            </a:fld>
            <a:endParaRPr lang="en-US"/>
          </a:p>
        </p:txBody>
      </p:sp>
    </p:spTree>
    <p:extLst>
      <p:ext uri="{BB962C8B-B14F-4D97-AF65-F5344CB8AC3E}">
        <p14:creationId xmlns:p14="http://schemas.microsoft.com/office/powerpoint/2010/main" val="1252031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inus 127"/>
          <p:cNvSpPr/>
          <p:nvPr/>
        </p:nvSpPr>
        <p:spPr>
          <a:xfrm rot="5400000">
            <a:off x="6315493" y="5144449"/>
            <a:ext cx="3347134" cy="315686"/>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1653988" cy="369332"/>
          </a:xfrm>
          <a:prstGeom prst="rect">
            <a:avLst/>
          </a:prstGeom>
          <a:noFill/>
        </p:spPr>
        <p:txBody>
          <a:bodyPr wrap="square" rtlCol="0">
            <a:spAutoFit/>
          </a:bodyPr>
          <a:lstStyle/>
          <a:p>
            <a:r>
              <a:rPr lang="en-US" dirty="0" smtClean="0">
                <a:solidFill>
                  <a:schemeClr val="bg1"/>
                </a:solidFill>
              </a:rPr>
              <a:t>Lesson 14</a:t>
            </a:r>
            <a:endParaRPr lang="en-US" dirty="0">
              <a:solidFill>
                <a:schemeClr val="bg1"/>
              </a:solidFill>
            </a:endParaRPr>
          </a:p>
        </p:txBody>
      </p:sp>
      <p:sp>
        <p:nvSpPr>
          <p:cNvPr id="6" name="TextBox 5"/>
          <p:cNvSpPr txBox="1"/>
          <p:nvPr/>
        </p:nvSpPr>
        <p:spPr>
          <a:xfrm>
            <a:off x="98612" y="972671"/>
            <a:ext cx="12093388" cy="1938992"/>
          </a:xfrm>
          <a:prstGeom prst="rect">
            <a:avLst/>
          </a:prstGeom>
          <a:noFill/>
        </p:spPr>
        <p:txBody>
          <a:bodyPr wrap="square" rtlCol="0">
            <a:spAutoFit/>
          </a:bodyPr>
          <a:lstStyle/>
          <a:p>
            <a:pPr algn="ctr"/>
            <a:r>
              <a:rPr lang="en-US" sz="6000" dirty="0" smtClean="0">
                <a:solidFill>
                  <a:schemeClr val="bg1"/>
                </a:solidFill>
              </a:rPr>
              <a:t>The Fall and The Rescue</a:t>
            </a:r>
            <a:endParaRPr lang="en-US" sz="6000" dirty="0" smtClean="0">
              <a:solidFill>
                <a:schemeClr val="bg1"/>
              </a:solidFill>
            </a:endParaRPr>
          </a:p>
          <a:p>
            <a:pPr algn="ctr"/>
            <a:r>
              <a:rPr lang="en-US" sz="6000" dirty="0" smtClean="0">
                <a:solidFill>
                  <a:schemeClr val="bg1"/>
                </a:solidFill>
              </a:rPr>
              <a:t>Moses 6:48-68</a:t>
            </a:r>
            <a:endParaRPr lang="en-US" sz="6000" dirty="0">
              <a:solidFill>
                <a:schemeClr val="bg1"/>
              </a:solidFill>
            </a:endParaRPr>
          </a:p>
        </p:txBody>
      </p:sp>
      <p:grpSp>
        <p:nvGrpSpPr>
          <p:cNvPr id="9" name="Group 2"/>
          <p:cNvGrpSpPr/>
          <p:nvPr/>
        </p:nvGrpSpPr>
        <p:grpSpPr>
          <a:xfrm>
            <a:off x="2536880" y="2493226"/>
            <a:ext cx="1240971" cy="1599474"/>
            <a:chOff x="0" y="228600"/>
            <a:chExt cx="5943600" cy="6477000"/>
          </a:xfrm>
        </p:grpSpPr>
        <p:sp>
          <p:nvSpPr>
            <p:cNvPr id="10" name="Rounded Rectangle 9"/>
            <p:cNvSpPr/>
            <p:nvPr/>
          </p:nvSpPr>
          <p:spPr>
            <a:xfrm>
              <a:off x="0" y="228600"/>
              <a:ext cx="5943600" cy="647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10"/>
            <p:cNvSpPr/>
            <p:nvPr/>
          </p:nvSpPr>
          <p:spPr>
            <a:xfrm>
              <a:off x="381000" y="1828800"/>
              <a:ext cx="2514600" cy="2438400"/>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11"/>
            <p:cNvSpPr/>
            <p:nvPr/>
          </p:nvSpPr>
          <p:spPr>
            <a:xfrm>
              <a:off x="2057400" y="762000"/>
              <a:ext cx="2133600" cy="3886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12"/>
            <p:cNvSpPr/>
            <p:nvPr/>
          </p:nvSpPr>
          <p:spPr>
            <a:xfrm>
              <a:off x="1066800" y="914400"/>
              <a:ext cx="1828800" cy="2286000"/>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p:cNvSpPr/>
            <p:nvPr/>
          </p:nvSpPr>
          <p:spPr>
            <a:xfrm>
              <a:off x="3200400" y="1676400"/>
              <a:ext cx="2514600" cy="2438400"/>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387893">
              <a:off x="4699515" y="3198961"/>
              <a:ext cx="609600"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8542915">
              <a:off x="797162" y="3214222"/>
              <a:ext cx="609600"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7204752">
              <a:off x="2756011" y="3292932"/>
              <a:ext cx="609600"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387893">
              <a:off x="2489715" y="3275160"/>
              <a:ext cx="609600"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280925">
              <a:off x="1035452" y="2471330"/>
              <a:ext cx="762000" cy="1084922"/>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9556788">
              <a:off x="2148158" y="2444851"/>
              <a:ext cx="762000" cy="1069620"/>
            </a:xfrm>
            <a:prstGeom prst="trapezoid">
              <a:avLst>
                <a:gd name="adj" fmla="val 3527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1219200" y="3429000"/>
              <a:ext cx="1447800" cy="1069620"/>
            </a:xfrm>
            <a:prstGeom prst="trapezoid">
              <a:avLst>
                <a:gd name="adj" fmla="val 3527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447800" y="2438400"/>
              <a:ext cx="1066800" cy="1447800"/>
            </a:xfrm>
            <a:prstGeom prst="roundRect">
              <a:avLst>
                <a:gd name="adj" fmla="val 2423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447800" y="3657600"/>
              <a:ext cx="1066800" cy="228600"/>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3629068">
              <a:off x="1743932" y="4046499"/>
              <a:ext cx="931738" cy="173024"/>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4838901">
              <a:off x="1600194" y="4044824"/>
              <a:ext cx="931738" cy="173024"/>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3629068">
              <a:off x="1853914" y="3635339"/>
              <a:ext cx="238771" cy="196922"/>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rot="10800000">
              <a:off x="1752600" y="2438400"/>
              <a:ext cx="533400" cy="4572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1673599">
              <a:off x="2932649" y="2239857"/>
              <a:ext cx="762000" cy="1217258"/>
            </a:xfrm>
            <a:prstGeom prst="trapezoid">
              <a:avLst>
                <a:gd name="adj" fmla="val 3996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19808278">
              <a:off x="4275147" y="2293760"/>
              <a:ext cx="762000" cy="1212833"/>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3352800" y="2286000"/>
              <a:ext cx="1219200" cy="2362200"/>
            </a:xfrm>
            <a:prstGeom prst="roundRect">
              <a:avLst>
                <a:gd name="adj" fmla="val 2423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3429000" y="3886200"/>
              <a:ext cx="1066800" cy="2286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4134678" y="2286000"/>
              <a:ext cx="513521" cy="2362200"/>
            </a:xfrm>
            <a:prstGeom prst="roundRect">
              <a:avLst>
                <a:gd name="adj"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3352799" y="2286000"/>
              <a:ext cx="523461" cy="2362200"/>
            </a:xfrm>
            <a:prstGeom prst="roundRect">
              <a:avLst>
                <a:gd name="adj" fmla="val 41877"/>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581400" y="2057400"/>
              <a:ext cx="838200" cy="685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429000" y="1143000"/>
              <a:ext cx="1066800" cy="1371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524000" y="1295400"/>
              <a:ext cx="990600" cy="1219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loud 36"/>
            <p:cNvSpPr/>
            <p:nvPr/>
          </p:nvSpPr>
          <p:spPr>
            <a:xfrm>
              <a:off x="228600" y="3962400"/>
              <a:ext cx="2133600" cy="1828800"/>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7"/>
            <p:cNvSpPr/>
            <p:nvPr/>
          </p:nvSpPr>
          <p:spPr>
            <a:xfrm rot="5884912">
              <a:off x="2062586" y="3953698"/>
              <a:ext cx="1584987" cy="1846206"/>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rot="16200000">
              <a:off x="3581402" y="4114800"/>
              <a:ext cx="1295399" cy="12954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oud 39"/>
            <p:cNvSpPr/>
            <p:nvPr/>
          </p:nvSpPr>
          <p:spPr>
            <a:xfrm rot="4952528">
              <a:off x="2023463" y="4149807"/>
              <a:ext cx="1664127" cy="2722307"/>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loud 40"/>
            <p:cNvSpPr/>
            <p:nvPr/>
          </p:nvSpPr>
          <p:spPr>
            <a:xfrm rot="16200000">
              <a:off x="4038601" y="4419599"/>
              <a:ext cx="1295399" cy="1295400"/>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loud 41"/>
            <p:cNvSpPr/>
            <p:nvPr/>
          </p:nvSpPr>
          <p:spPr>
            <a:xfrm>
              <a:off x="1219200" y="762000"/>
              <a:ext cx="1447800" cy="838200"/>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oud 42"/>
            <p:cNvSpPr/>
            <p:nvPr/>
          </p:nvSpPr>
          <p:spPr>
            <a:xfrm rot="3184928">
              <a:off x="3810000" y="990600"/>
              <a:ext cx="914400" cy="762000"/>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oud 43"/>
            <p:cNvSpPr/>
            <p:nvPr/>
          </p:nvSpPr>
          <p:spPr>
            <a:xfrm>
              <a:off x="3352800" y="762000"/>
              <a:ext cx="990600" cy="914400"/>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loud 44"/>
            <p:cNvSpPr/>
            <p:nvPr/>
          </p:nvSpPr>
          <p:spPr>
            <a:xfrm rot="16200000">
              <a:off x="4495801" y="3962399"/>
              <a:ext cx="1295399" cy="12954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oud 45"/>
            <p:cNvSpPr/>
            <p:nvPr/>
          </p:nvSpPr>
          <p:spPr>
            <a:xfrm rot="16200000">
              <a:off x="2" y="4114799"/>
              <a:ext cx="1295399" cy="12954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Minus 46"/>
          <p:cNvSpPr/>
          <p:nvPr/>
        </p:nvSpPr>
        <p:spPr>
          <a:xfrm>
            <a:off x="1892378" y="3945742"/>
            <a:ext cx="3407229" cy="315686"/>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inus 47"/>
          <p:cNvSpPr/>
          <p:nvPr/>
        </p:nvSpPr>
        <p:spPr>
          <a:xfrm>
            <a:off x="4213992" y="6377916"/>
            <a:ext cx="4388985" cy="315686"/>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inus 48"/>
          <p:cNvSpPr/>
          <p:nvPr/>
        </p:nvSpPr>
        <p:spPr>
          <a:xfrm>
            <a:off x="7498520" y="3934857"/>
            <a:ext cx="3407229" cy="315686"/>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flipH="1">
            <a:off x="5799221" y="4635426"/>
            <a:ext cx="836460" cy="1836840"/>
            <a:chOff x="6196511" y="1887967"/>
            <a:chExt cx="1565766" cy="3294010"/>
          </a:xfrm>
        </p:grpSpPr>
        <p:grpSp>
          <p:nvGrpSpPr>
            <p:cNvPr id="51" name="Group 50"/>
            <p:cNvGrpSpPr/>
            <p:nvPr/>
          </p:nvGrpSpPr>
          <p:grpSpPr>
            <a:xfrm>
              <a:off x="6196511" y="1887967"/>
              <a:ext cx="1565766" cy="3294010"/>
              <a:chOff x="6196511" y="1887967"/>
              <a:chExt cx="1565766" cy="3294010"/>
            </a:xfrm>
          </p:grpSpPr>
          <p:sp>
            <p:nvSpPr>
              <p:cNvPr id="53" name="Oval 52"/>
              <p:cNvSpPr/>
              <p:nvPr/>
            </p:nvSpPr>
            <p:spPr>
              <a:xfrm rot="2387893">
                <a:off x="6902699" y="4825347"/>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18159777">
                <a:off x="6521699" y="4825345"/>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a:off x="6477000" y="3124200"/>
                <a:ext cx="990600" cy="1828800"/>
              </a:xfrm>
              <a:prstGeom prst="trapezoid">
                <a:avLst>
                  <a:gd name="adj" fmla="val 2806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387893">
                <a:off x="7341126" y="3569341"/>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7204752">
                <a:off x="6156138" y="3548415"/>
                <a:ext cx="415962" cy="33521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1673599">
                <a:off x="6340113" y="2896387"/>
                <a:ext cx="439615" cy="830600"/>
              </a:xfrm>
              <a:prstGeom prst="trapezoid">
                <a:avLst>
                  <a:gd name="adj" fmla="val 3996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19808278">
                <a:off x="7114631" y="2933168"/>
                <a:ext cx="439615" cy="827580"/>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6626469" y="4019774"/>
                <a:ext cx="615462" cy="155986"/>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7033590" y="2927872"/>
                <a:ext cx="357809" cy="2025127"/>
              </a:xfrm>
              <a:prstGeom prst="roundRect">
                <a:avLst>
                  <a:gd name="adj"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6477001" y="2927872"/>
                <a:ext cx="381000" cy="2025128"/>
              </a:xfrm>
              <a:prstGeom prst="roundRect">
                <a:avLst>
                  <a:gd name="adj" fmla="val 41877"/>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757561" y="2771450"/>
                <a:ext cx="396447" cy="4679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626469" y="2147944"/>
                <a:ext cx="615462" cy="9359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loud 64"/>
              <p:cNvSpPr/>
              <p:nvPr/>
            </p:nvSpPr>
            <p:spPr>
              <a:xfrm rot="3184928">
                <a:off x="6798074" y="2084122"/>
                <a:ext cx="623944" cy="439615"/>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loud 65"/>
              <p:cNvSpPr/>
              <p:nvPr/>
            </p:nvSpPr>
            <p:spPr>
              <a:xfrm>
                <a:off x="6582508" y="1887967"/>
                <a:ext cx="571500" cy="623944"/>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p:nvPr/>
          </p:nvSpPr>
          <p:spPr>
            <a:xfrm rot="7204752">
              <a:off x="6812373" y="2097169"/>
              <a:ext cx="415962" cy="335216"/>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flipH="1">
            <a:off x="5139006" y="4733805"/>
            <a:ext cx="674302" cy="1727059"/>
            <a:chOff x="4545037" y="2116953"/>
            <a:chExt cx="1262223" cy="3097139"/>
          </a:xfrm>
        </p:grpSpPr>
        <p:grpSp>
          <p:nvGrpSpPr>
            <p:cNvPr id="68" name="Group 67"/>
            <p:cNvGrpSpPr/>
            <p:nvPr/>
          </p:nvGrpSpPr>
          <p:grpSpPr>
            <a:xfrm>
              <a:off x="4545037" y="2116953"/>
              <a:ext cx="1262223" cy="3097139"/>
              <a:chOff x="10747838" y="2440038"/>
              <a:chExt cx="1262223" cy="3097139"/>
            </a:xfrm>
          </p:grpSpPr>
          <p:sp>
            <p:nvSpPr>
              <p:cNvPr id="71" name="Oval 70"/>
              <p:cNvSpPr/>
              <p:nvPr/>
            </p:nvSpPr>
            <p:spPr>
              <a:xfrm rot="18542915">
                <a:off x="10924958" y="5215260"/>
                <a:ext cx="415962" cy="21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4290252">
                <a:off x="11385632" y="5219292"/>
                <a:ext cx="415962" cy="21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a:off x="10815475" y="4583576"/>
                <a:ext cx="1077059" cy="729858"/>
              </a:xfrm>
              <a:prstGeom prst="trapezoid">
                <a:avLst>
                  <a:gd name="adj" fmla="val 35275"/>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loud 73"/>
              <p:cNvSpPr/>
              <p:nvPr/>
            </p:nvSpPr>
            <p:spPr>
              <a:xfrm>
                <a:off x="10837457" y="2544029"/>
                <a:ext cx="1055077" cy="1559859"/>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18542915">
                <a:off x="10649761" y="4133403"/>
                <a:ext cx="415962" cy="21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2387893">
                <a:off x="11658369" y="4154900"/>
                <a:ext cx="351692" cy="25997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2280925">
                <a:off x="10819371" y="3606404"/>
                <a:ext cx="439615" cy="740300"/>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rot="19556788">
                <a:off x="11461317" y="3588336"/>
                <a:ext cx="439615" cy="729858"/>
              </a:xfrm>
              <a:prstGeom prst="trapezoid">
                <a:avLst>
                  <a:gd name="adj" fmla="val 3527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a:off x="10925380" y="4259873"/>
                <a:ext cx="835269" cy="729858"/>
              </a:xfrm>
              <a:prstGeom prst="trapezoid">
                <a:avLst>
                  <a:gd name="adj" fmla="val 3527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11057264" y="3583935"/>
                <a:ext cx="615462" cy="987911"/>
              </a:xfrm>
              <a:prstGeom prst="roundRect">
                <a:avLst>
                  <a:gd name="adj" fmla="val 2423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11057264" y="4415859"/>
                <a:ext cx="615462" cy="155986"/>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rot="3629068">
                <a:off x="11178993" y="4690347"/>
                <a:ext cx="635774" cy="99822"/>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rot="4838901">
                <a:off x="11096067" y="4689204"/>
                <a:ext cx="635774" cy="99822"/>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rot="3629068">
                <a:off x="11278974" y="4411050"/>
                <a:ext cx="162926" cy="113609"/>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p:cNvSpPr/>
              <p:nvPr/>
            </p:nvSpPr>
            <p:spPr>
              <a:xfrm rot="10800000">
                <a:off x="11233110" y="3583935"/>
                <a:ext cx="307731" cy="31197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11101226" y="2804005"/>
                <a:ext cx="571500" cy="83192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loud 86"/>
              <p:cNvSpPr/>
              <p:nvPr/>
            </p:nvSpPr>
            <p:spPr>
              <a:xfrm>
                <a:off x="10925380" y="2440038"/>
                <a:ext cx="835269" cy="571948"/>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p:nvPr/>
          </p:nvSpPr>
          <p:spPr>
            <a:xfrm rot="3602381">
              <a:off x="5282061" y="2334512"/>
              <a:ext cx="319249" cy="286188"/>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3602381">
              <a:off x="4746663" y="2417866"/>
              <a:ext cx="303522" cy="272090"/>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ounded Rectangle 87"/>
          <p:cNvSpPr/>
          <p:nvPr/>
        </p:nvSpPr>
        <p:spPr>
          <a:xfrm rot="726204">
            <a:off x="7470295" y="4396013"/>
            <a:ext cx="1143000" cy="166987"/>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rot="726204">
            <a:off x="7382762" y="4804200"/>
            <a:ext cx="1143000" cy="166987"/>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rot="726204">
            <a:off x="7295228" y="5212388"/>
            <a:ext cx="1143000" cy="166987"/>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rot="726204">
            <a:off x="7207695" y="5620576"/>
            <a:ext cx="1143000" cy="166987"/>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rot="726204">
            <a:off x="7120162" y="6028764"/>
            <a:ext cx="1143000" cy="166987"/>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rot="6126204">
            <a:off x="6246873" y="5168969"/>
            <a:ext cx="2555575" cy="146841"/>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rot="6126204">
            <a:off x="6952087" y="5189479"/>
            <a:ext cx="2545141" cy="154279"/>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3981973" y="4038510"/>
            <a:ext cx="846223" cy="2554545"/>
          </a:xfrm>
          <a:prstGeom prst="rect">
            <a:avLst/>
          </a:prstGeom>
          <a:noFill/>
        </p:spPr>
        <p:txBody>
          <a:bodyPr wrap="square" rtlCol="0">
            <a:spAutoFit/>
          </a:bodyPr>
          <a:lstStyle/>
          <a:p>
            <a:pPr algn="ctr"/>
            <a:r>
              <a:rPr lang="en-US" sz="3200" dirty="0" smtClean="0">
                <a:solidFill>
                  <a:schemeClr val="bg1"/>
                </a:solidFill>
              </a:rPr>
              <a:t>The F</a:t>
            </a:r>
          </a:p>
          <a:p>
            <a:pPr algn="ctr"/>
            <a:r>
              <a:rPr lang="en-US" sz="3200" dirty="0" smtClean="0">
                <a:solidFill>
                  <a:schemeClr val="bg1"/>
                </a:solidFill>
              </a:rPr>
              <a:t>A</a:t>
            </a:r>
          </a:p>
          <a:p>
            <a:pPr algn="ctr"/>
            <a:r>
              <a:rPr lang="en-US" sz="3200" dirty="0" smtClean="0">
                <a:solidFill>
                  <a:schemeClr val="bg1"/>
                </a:solidFill>
              </a:rPr>
              <a:t>L</a:t>
            </a:r>
          </a:p>
          <a:p>
            <a:pPr algn="ctr"/>
            <a:r>
              <a:rPr lang="en-US" sz="3200" dirty="0">
                <a:solidFill>
                  <a:schemeClr val="bg1"/>
                </a:solidFill>
              </a:rPr>
              <a:t>L</a:t>
            </a:r>
          </a:p>
        </p:txBody>
      </p:sp>
      <p:sp>
        <p:nvSpPr>
          <p:cNvPr id="100" name="TextBox 99"/>
          <p:cNvSpPr txBox="1"/>
          <p:nvPr/>
        </p:nvSpPr>
        <p:spPr>
          <a:xfrm rot="17016855">
            <a:off x="6454397" y="4468842"/>
            <a:ext cx="1511231" cy="400110"/>
          </a:xfrm>
          <a:prstGeom prst="rect">
            <a:avLst/>
          </a:prstGeom>
          <a:noFill/>
        </p:spPr>
        <p:txBody>
          <a:bodyPr wrap="square" rtlCol="0">
            <a:spAutoFit/>
          </a:bodyPr>
          <a:lstStyle/>
          <a:p>
            <a:r>
              <a:rPr lang="en-US" sz="2000" dirty="0" smtClean="0">
                <a:solidFill>
                  <a:schemeClr val="bg1"/>
                </a:solidFill>
              </a:rPr>
              <a:t>Atonement</a:t>
            </a:r>
            <a:endParaRPr lang="en-US" sz="2000" dirty="0">
              <a:solidFill>
                <a:schemeClr val="bg1"/>
              </a:solidFill>
            </a:endParaRPr>
          </a:p>
        </p:txBody>
      </p:sp>
      <p:grpSp>
        <p:nvGrpSpPr>
          <p:cNvPr id="101" name="Group 100"/>
          <p:cNvGrpSpPr/>
          <p:nvPr/>
        </p:nvGrpSpPr>
        <p:grpSpPr>
          <a:xfrm>
            <a:off x="8391495" y="2201931"/>
            <a:ext cx="836217" cy="1892365"/>
            <a:chOff x="1161358" y="381000"/>
            <a:chExt cx="2496242" cy="5713803"/>
          </a:xfrm>
          <a:solidFill>
            <a:schemeClr val="bg1"/>
          </a:solidFill>
        </p:grpSpPr>
        <p:sp>
          <p:nvSpPr>
            <p:cNvPr id="102" name="Cloud 101"/>
            <p:cNvSpPr/>
            <p:nvPr/>
          </p:nvSpPr>
          <p:spPr>
            <a:xfrm rot="21271638">
              <a:off x="1227491" y="624316"/>
              <a:ext cx="2401395" cy="2314872"/>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976600">
              <a:off x="1161358" y="3569478"/>
              <a:ext cx="566755" cy="75579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rot="808127">
              <a:off x="1230467" y="2029131"/>
              <a:ext cx="1305642" cy="2030309"/>
            </a:xfrm>
            <a:prstGeom prst="trapezoid">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a:off x="1762302" y="1965036"/>
              <a:ext cx="1326708" cy="1425865"/>
            </a:xfrm>
            <a:prstGeom prst="trapezoid">
              <a:avLst>
                <a:gd name="adj" fmla="val 2488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886948" flipH="1">
              <a:off x="2391453" y="5541168"/>
              <a:ext cx="693920" cy="55363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20713052">
              <a:off x="1549099" y="5541168"/>
              <a:ext cx="693920" cy="55363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a:off x="1193713" y="2040081"/>
              <a:ext cx="2463887" cy="3752272"/>
            </a:xfrm>
            <a:prstGeom prst="trapezoid">
              <a:avLst>
                <a:gd name="adj" fmla="val 34948"/>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1747807" y="3296206"/>
              <a:ext cx="1326708" cy="225135"/>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p:cNvSpPr/>
            <p:nvPr/>
          </p:nvSpPr>
          <p:spPr>
            <a:xfrm>
              <a:off x="1888655" y="3390897"/>
              <a:ext cx="189530" cy="1050637"/>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rot="20563410">
              <a:off x="2020466" y="3283477"/>
              <a:ext cx="200335" cy="1275774"/>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a:off x="1825480" y="3240808"/>
              <a:ext cx="252707" cy="225135"/>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flipH="1">
              <a:off x="2047407" y="1391587"/>
              <a:ext cx="685800" cy="113765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5"/>
            <p:cNvSpPr/>
            <p:nvPr/>
          </p:nvSpPr>
          <p:spPr>
            <a:xfrm rot="533072">
              <a:off x="2797127" y="3775433"/>
              <a:ext cx="596997" cy="74473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p:cNvSpPr/>
            <p:nvPr/>
          </p:nvSpPr>
          <p:spPr>
            <a:xfrm rot="21242778" flipH="1">
              <a:off x="2387888" y="2073022"/>
              <a:ext cx="1128643" cy="2054144"/>
            </a:xfrm>
            <a:prstGeom prst="trapezoid">
              <a:avLst>
                <a:gd name="adj" fmla="val 45207"/>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1839952" y="580862"/>
              <a:ext cx="1155781" cy="169882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1674841" y="381000"/>
              <a:ext cx="825559" cy="599584"/>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417844" y="381000"/>
              <a:ext cx="825559" cy="599584"/>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Block Arc 118"/>
            <p:cNvSpPr/>
            <p:nvPr/>
          </p:nvSpPr>
          <p:spPr>
            <a:xfrm rot="10800000">
              <a:off x="1839951" y="513688"/>
              <a:ext cx="1238337" cy="1824777"/>
            </a:xfrm>
            <a:prstGeom prst="blockArc">
              <a:avLst>
                <a:gd name="adj1" fmla="val 10379194"/>
                <a:gd name="adj2" fmla="val 20911045"/>
                <a:gd name="adj3" fmla="val 14867"/>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Block Arc 119"/>
            <p:cNvSpPr/>
            <p:nvPr/>
          </p:nvSpPr>
          <p:spPr>
            <a:xfrm rot="21435521">
              <a:off x="2092974" y="1698737"/>
              <a:ext cx="649734" cy="289946"/>
            </a:xfrm>
            <a:prstGeom prst="blockArc">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Cloud 120"/>
            <p:cNvSpPr/>
            <p:nvPr/>
          </p:nvSpPr>
          <p:spPr>
            <a:xfrm rot="21271638">
              <a:off x="2762187" y="561628"/>
              <a:ext cx="688970" cy="2029662"/>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Cloud 121"/>
            <p:cNvSpPr/>
            <p:nvPr/>
          </p:nvSpPr>
          <p:spPr>
            <a:xfrm rot="273561">
              <a:off x="1444512" y="631601"/>
              <a:ext cx="632176" cy="1974742"/>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1743635" y="478114"/>
              <a:ext cx="481578" cy="485576"/>
            </a:xfrm>
            <a:prstGeom prst="ellipse">
              <a:avLst/>
            </a:prstGeom>
            <a:solidFill>
              <a:schemeClr val="accent6">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2706790" y="478114"/>
              <a:ext cx="481578" cy="485576"/>
            </a:xfrm>
            <a:prstGeom prst="ellipse">
              <a:avLst/>
            </a:prstGeom>
            <a:solidFill>
              <a:schemeClr val="accent6">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3200400" y="990600"/>
              <a:ext cx="381000" cy="1371600"/>
            </a:xfrm>
            <a:prstGeom prst="ellipse">
              <a:avLst/>
            </a:prstGeom>
            <a:solidFill>
              <a:schemeClr val="accent6">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371600" y="990600"/>
              <a:ext cx="381000" cy="1371600"/>
            </a:xfrm>
            <a:prstGeom prst="ellipse">
              <a:avLst/>
            </a:prstGeom>
            <a:solidFill>
              <a:schemeClr val="accent6">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Minus 126"/>
          <p:cNvSpPr/>
          <p:nvPr/>
        </p:nvSpPr>
        <p:spPr>
          <a:xfrm rot="5400000">
            <a:off x="3158636" y="5133563"/>
            <a:ext cx="3347134" cy="315686"/>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4243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8612" y="98612"/>
            <a:ext cx="12093388" cy="1015663"/>
          </a:xfrm>
          <a:prstGeom prst="rect">
            <a:avLst/>
          </a:prstGeom>
          <a:noFill/>
        </p:spPr>
        <p:txBody>
          <a:bodyPr wrap="square" rtlCol="0">
            <a:spAutoFit/>
          </a:bodyPr>
          <a:lstStyle/>
          <a:p>
            <a:pPr algn="ctr"/>
            <a:r>
              <a:rPr lang="en-US" sz="6000" dirty="0" smtClean="0">
                <a:solidFill>
                  <a:schemeClr val="bg1"/>
                </a:solidFill>
              </a:rPr>
              <a:t>Born Again</a:t>
            </a:r>
            <a:endParaRPr lang="en-US" sz="6000" dirty="0">
              <a:solidFill>
                <a:schemeClr val="bg1"/>
              </a:solidFill>
            </a:endParaRPr>
          </a:p>
        </p:txBody>
      </p:sp>
      <p:sp>
        <p:nvSpPr>
          <p:cNvPr id="10" name="TextBox 9"/>
          <p:cNvSpPr txBox="1"/>
          <p:nvPr/>
        </p:nvSpPr>
        <p:spPr>
          <a:xfrm>
            <a:off x="98612" y="6475692"/>
            <a:ext cx="4002741" cy="338554"/>
          </a:xfrm>
          <a:prstGeom prst="rect">
            <a:avLst/>
          </a:prstGeom>
          <a:noFill/>
        </p:spPr>
        <p:txBody>
          <a:bodyPr wrap="square" rtlCol="0">
            <a:spAutoFit/>
          </a:bodyPr>
          <a:lstStyle/>
          <a:p>
            <a:r>
              <a:rPr lang="en-US" sz="1600" dirty="0" smtClean="0">
                <a:solidFill>
                  <a:schemeClr val="bg1"/>
                </a:solidFill>
              </a:rPr>
              <a:t>Moses </a:t>
            </a:r>
            <a:r>
              <a:rPr lang="en-US" sz="1600" dirty="0" smtClean="0">
                <a:solidFill>
                  <a:schemeClr val="bg1"/>
                </a:solidFill>
              </a:rPr>
              <a:t>6:59</a:t>
            </a:r>
            <a:endParaRPr lang="en-US" sz="1600" dirty="0">
              <a:solidFill>
                <a:schemeClr val="bg1"/>
              </a:solidFill>
            </a:endParaRPr>
          </a:p>
        </p:txBody>
      </p:sp>
      <p:sp>
        <p:nvSpPr>
          <p:cNvPr id="23" name="Rectangle 22"/>
          <p:cNvSpPr/>
          <p:nvPr/>
        </p:nvSpPr>
        <p:spPr>
          <a:xfrm>
            <a:off x="4973571" y="982054"/>
            <a:ext cx="6342530" cy="461665"/>
          </a:xfrm>
          <a:prstGeom prst="rect">
            <a:avLst/>
          </a:prstGeom>
        </p:spPr>
        <p:txBody>
          <a:bodyPr wrap="square">
            <a:spAutoFit/>
          </a:bodyPr>
          <a:lstStyle/>
          <a:p>
            <a:r>
              <a:rPr lang="en-US" sz="2400" b="0" i="0" dirty="0" smtClean="0">
                <a:solidFill>
                  <a:schemeClr val="bg1"/>
                </a:solidFill>
                <a:effectLst/>
              </a:rPr>
              <a:t>Baptized by Water</a:t>
            </a:r>
            <a:endParaRPr lang="en-US" sz="2400" b="0" i="0" dirty="0" smtClean="0">
              <a:solidFill>
                <a:schemeClr val="bg1"/>
              </a:solidFill>
              <a:effectLst/>
            </a:endParaRPr>
          </a:p>
        </p:txBody>
      </p:sp>
      <p:sp>
        <p:nvSpPr>
          <p:cNvPr id="24" name="Rectangle 23"/>
          <p:cNvSpPr/>
          <p:nvPr/>
        </p:nvSpPr>
        <p:spPr>
          <a:xfrm>
            <a:off x="264256" y="1437941"/>
            <a:ext cx="7057443" cy="1938992"/>
          </a:xfrm>
          <a:prstGeom prst="rect">
            <a:avLst/>
          </a:prstGeom>
        </p:spPr>
        <p:txBody>
          <a:bodyPr wrap="square">
            <a:spAutoFit/>
          </a:bodyPr>
          <a:lstStyle/>
          <a:p>
            <a:r>
              <a:rPr lang="en-US" sz="2400" b="0" i="0" dirty="0" smtClean="0">
                <a:solidFill>
                  <a:schemeClr val="bg1"/>
                </a:solidFill>
                <a:effectLst/>
              </a:rPr>
              <a:t>“Every child that comes into this world is carried in water, is born of water, and of blood, and of the spirit. </a:t>
            </a:r>
          </a:p>
          <a:p>
            <a:endParaRPr lang="en-US" sz="2400" b="0" i="0" dirty="0" smtClean="0">
              <a:solidFill>
                <a:schemeClr val="bg1"/>
              </a:solidFill>
              <a:effectLst/>
            </a:endParaRPr>
          </a:p>
          <a:p>
            <a:r>
              <a:rPr lang="en-US" sz="2400" b="0" i="0" dirty="0" smtClean="0">
                <a:solidFill>
                  <a:schemeClr val="bg1"/>
                </a:solidFill>
                <a:effectLst/>
              </a:rPr>
              <a:t>So when we are born into the kingdom of God, we must be born in the same way.</a:t>
            </a:r>
          </a:p>
        </p:txBody>
      </p:sp>
      <p:pic>
        <p:nvPicPr>
          <p:cNvPr id="8196" name="Picture 4" descr="https://theosophical.files.wordpress.com/2010/10/10-week-fetus.jpg"/>
          <p:cNvPicPr>
            <a:picLocks noChangeAspect="1" noChangeArrowheads="1"/>
          </p:cNvPicPr>
          <p:nvPr/>
        </p:nvPicPr>
        <p:blipFill rotWithShape="1">
          <a:blip r:embed="rId2">
            <a:extLst>
              <a:ext uri="{28A0092B-C50C-407E-A947-70E740481C1C}">
                <a14:useLocalDpi xmlns:a14="http://schemas.microsoft.com/office/drawing/2010/main" val="0"/>
              </a:ext>
            </a:extLst>
          </a:blip>
          <a:srcRect l="30227" t="3725" r="17220" b="15464"/>
          <a:stretch/>
        </p:blipFill>
        <p:spPr bwMode="auto">
          <a:xfrm>
            <a:off x="8197598" y="198518"/>
            <a:ext cx="3118503" cy="359646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tatic1.squarespace.com/static/54f914ffe4b0d8458d5d9513/t/5554eacee4b01ea315d459dd/1431628495471/Baptism.jpg?format=1500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372" y="3711765"/>
            <a:ext cx="4399078" cy="2932719"/>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5910497" y="4030043"/>
            <a:ext cx="5992455" cy="2492990"/>
          </a:xfrm>
          <a:prstGeom prst="rect">
            <a:avLst/>
          </a:prstGeom>
        </p:spPr>
        <p:txBody>
          <a:bodyPr wrap="square">
            <a:spAutoFit/>
          </a:bodyPr>
          <a:lstStyle/>
          <a:p>
            <a:r>
              <a:rPr lang="en-US" sz="2400" dirty="0" smtClean="0">
                <a:solidFill>
                  <a:schemeClr val="bg1"/>
                </a:solidFill>
              </a:rPr>
              <a:t>By baptism, we are born of the water.</a:t>
            </a:r>
          </a:p>
          <a:p>
            <a:r>
              <a:rPr lang="en-US" sz="2400" b="0" i="0" dirty="0" smtClean="0">
                <a:solidFill>
                  <a:schemeClr val="bg1"/>
                </a:solidFill>
                <a:effectLst/>
              </a:rPr>
              <a:t>Through the shedding of blood of Christ, we are cleansed and sanctified; and we are justified, through the Sprit of God, for baptism is not complete without the baptism of the Holy Ghost.”</a:t>
            </a:r>
          </a:p>
          <a:p>
            <a:r>
              <a:rPr lang="en-US" sz="1200" dirty="0" smtClean="0">
                <a:solidFill>
                  <a:schemeClr val="bg1"/>
                </a:solidFill>
              </a:rPr>
              <a:t>Joseph Fielding Smith</a:t>
            </a:r>
            <a:r>
              <a:rPr lang="en-US" sz="1200" i="1" dirty="0" smtClean="0">
                <a:solidFill>
                  <a:schemeClr val="bg1"/>
                </a:solidFill>
              </a:rPr>
              <a:t> </a:t>
            </a:r>
            <a:endParaRPr lang="en-US" sz="1200" b="0" i="0" dirty="0" smtClean="0">
              <a:solidFill>
                <a:schemeClr val="bg1"/>
              </a:solidFill>
              <a:effectLst/>
            </a:endParaRPr>
          </a:p>
        </p:txBody>
      </p:sp>
    </p:spTree>
    <p:extLst>
      <p:ext uri="{BB962C8B-B14F-4D97-AF65-F5344CB8AC3E}">
        <p14:creationId xmlns:p14="http://schemas.microsoft.com/office/powerpoint/2010/main" val="277792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196"/>
                                        </p:tgtEl>
                                        <p:attrNameLst>
                                          <p:attrName>style.visibility</p:attrName>
                                        </p:attrNameLst>
                                      </p:cBhvr>
                                      <p:to>
                                        <p:strVal val="visible"/>
                                      </p:to>
                                    </p:set>
                                    <p:animEffect transition="in" filter="fade">
                                      <p:cBhvr>
                                        <p:cTn id="9" dur="500"/>
                                        <p:tgtEl>
                                          <p:spTgt spid="819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4">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8198"/>
                                        </p:tgtEl>
                                        <p:attrNameLst>
                                          <p:attrName>style.visibility</p:attrName>
                                        </p:attrNameLst>
                                      </p:cBhvr>
                                      <p:to>
                                        <p:strVal val="visible"/>
                                      </p:to>
                                    </p:set>
                                    <p:animEffect transition="in" filter="fade">
                                      <p:cBhvr>
                                        <p:cTn id="16" dur="500"/>
                                        <p:tgtEl>
                                          <p:spTgt spid="819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8612" y="98612"/>
            <a:ext cx="12093388" cy="1015663"/>
          </a:xfrm>
          <a:prstGeom prst="rect">
            <a:avLst/>
          </a:prstGeom>
          <a:noFill/>
        </p:spPr>
        <p:txBody>
          <a:bodyPr wrap="square" rtlCol="0">
            <a:spAutoFit/>
          </a:bodyPr>
          <a:lstStyle/>
          <a:p>
            <a:pPr algn="ctr"/>
            <a:r>
              <a:rPr lang="en-US" sz="6000" dirty="0" smtClean="0">
                <a:solidFill>
                  <a:schemeClr val="bg1"/>
                </a:solidFill>
              </a:rPr>
              <a:t>A Spiritual Process</a:t>
            </a:r>
            <a:endParaRPr lang="en-US" sz="6000" dirty="0">
              <a:solidFill>
                <a:schemeClr val="bg1"/>
              </a:solidFill>
            </a:endParaRPr>
          </a:p>
        </p:txBody>
      </p:sp>
      <p:sp>
        <p:nvSpPr>
          <p:cNvPr id="10" name="TextBox 9"/>
          <p:cNvSpPr txBox="1"/>
          <p:nvPr/>
        </p:nvSpPr>
        <p:spPr>
          <a:xfrm>
            <a:off x="98612" y="6475692"/>
            <a:ext cx="4002741" cy="338554"/>
          </a:xfrm>
          <a:prstGeom prst="rect">
            <a:avLst/>
          </a:prstGeom>
          <a:noFill/>
        </p:spPr>
        <p:txBody>
          <a:bodyPr wrap="square" rtlCol="0">
            <a:spAutoFit/>
          </a:bodyPr>
          <a:lstStyle/>
          <a:p>
            <a:r>
              <a:rPr lang="en-US" sz="1600" dirty="0" smtClean="0">
                <a:solidFill>
                  <a:schemeClr val="bg1"/>
                </a:solidFill>
              </a:rPr>
              <a:t>Moses </a:t>
            </a:r>
            <a:r>
              <a:rPr lang="en-US" sz="1600" dirty="0" smtClean="0">
                <a:solidFill>
                  <a:schemeClr val="bg1"/>
                </a:solidFill>
              </a:rPr>
              <a:t>6:59</a:t>
            </a:r>
            <a:endParaRPr lang="en-US" sz="1600" dirty="0">
              <a:solidFill>
                <a:schemeClr val="bg1"/>
              </a:solidFill>
            </a:endParaRPr>
          </a:p>
        </p:txBody>
      </p:sp>
      <p:sp>
        <p:nvSpPr>
          <p:cNvPr id="24" name="Rectangle 23"/>
          <p:cNvSpPr/>
          <p:nvPr/>
        </p:nvSpPr>
        <p:spPr>
          <a:xfrm>
            <a:off x="264257" y="1437941"/>
            <a:ext cx="5930482" cy="1569660"/>
          </a:xfrm>
          <a:prstGeom prst="rect">
            <a:avLst/>
          </a:prstGeom>
        </p:spPr>
        <p:txBody>
          <a:bodyPr wrap="square">
            <a:spAutoFit/>
          </a:bodyPr>
          <a:lstStyle/>
          <a:p>
            <a:r>
              <a:rPr lang="en-US" sz="2400" dirty="0">
                <a:solidFill>
                  <a:schemeClr val="bg1"/>
                </a:solidFill>
              </a:rPr>
              <a:t>To be born again is the spiritual process by which we come alive to things of the Spirit and gradually lose our desire to break God’s commandments</a:t>
            </a:r>
            <a:r>
              <a:rPr lang="en-US" sz="2400" dirty="0" smtClean="0">
                <a:solidFill>
                  <a:schemeClr val="bg1"/>
                </a:solidFill>
              </a:rPr>
              <a:t>.</a:t>
            </a:r>
            <a:endParaRPr lang="en-US" sz="2400" b="0" i="0" dirty="0" smtClean="0">
              <a:solidFill>
                <a:schemeClr val="bg1"/>
              </a:solidFill>
              <a:effectLst/>
            </a:endParaRPr>
          </a:p>
        </p:txBody>
      </p:sp>
      <p:sp>
        <p:nvSpPr>
          <p:cNvPr id="27" name="Rectangle 26"/>
          <p:cNvSpPr/>
          <p:nvPr/>
        </p:nvSpPr>
        <p:spPr>
          <a:xfrm>
            <a:off x="6145306" y="4221128"/>
            <a:ext cx="4974118" cy="2123658"/>
          </a:xfrm>
          <a:prstGeom prst="rect">
            <a:avLst/>
          </a:prstGeom>
        </p:spPr>
        <p:txBody>
          <a:bodyPr wrap="square">
            <a:spAutoFit/>
          </a:bodyPr>
          <a:lstStyle/>
          <a:p>
            <a:r>
              <a:rPr lang="en-US" sz="2400" dirty="0">
                <a:solidFill>
                  <a:schemeClr val="bg1"/>
                </a:solidFill>
              </a:rPr>
              <a:t>“We begin the process of being born again through exercising faith in Christ, repenting of our sins, and being baptized by immersion for the remission of </a:t>
            </a:r>
            <a:r>
              <a:rPr lang="en-US" sz="2400" dirty="0" smtClean="0">
                <a:solidFill>
                  <a:schemeClr val="bg1"/>
                </a:solidFill>
              </a:rPr>
              <a:t>sins.” </a:t>
            </a:r>
          </a:p>
          <a:p>
            <a:r>
              <a:rPr lang="en-US" sz="1200" dirty="0" smtClean="0">
                <a:solidFill>
                  <a:schemeClr val="bg1"/>
                </a:solidFill>
              </a:rPr>
              <a:t>Elder David A. Bednar</a:t>
            </a:r>
            <a:endParaRPr lang="en-US" sz="1200" b="0" i="0" dirty="0" smtClean="0">
              <a:solidFill>
                <a:schemeClr val="bg1"/>
              </a:solidFill>
              <a:effectLst/>
            </a:endParaRPr>
          </a:p>
        </p:txBody>
      </p:sp>
      <p:pic>
        <p:nvPicPr>
          <p:cNvPr id="12290" name="Picture 2" descr="http://vaporanalysis.com/wp-content/uploads/2013/08/Colored-Smoke-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2386" y="1245811"/>
            <a:ext cx="4693008" cy="263981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www.lds.org/bc/content/shared/content/images/magazines/new-era/2013/06/ne13jun22-ALL-balancing-church-history-AV121204cah0002cr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14935" y="3301253"/>
            <a:ext cx="4429125" cy="2562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81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12290"/>
                                        </p:tgtEl>
                                        <p:attrNameLst>
                                          <p:attrName>style.visibility</p:attrName>
                                        </p:attrNameLst>
                                      </p:cBhvr>
                                      <p:to>
                                        <p:strVal val="visible"/>
                                      </p:to>
                                    </p:set>
                                    <p:animEffect transition="in" filter="fade">
                                      <p:cBhvr>
                                        <p:cTn id="10" dur="500"/>
                                        <p:tgtEl>
                                          <p:spTgt spid="1229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292"/>
                                        </p:tgtEl>
                                        <p:attrNameLst>
                                          <p:attrName>style.visibility</p:attrName>
                                        </p:attrNameLst>
                                      </p:cBhvr>
                                      <p:to>
                                        <p:strVal val="visible"/>
                                      </p:to>
                                    </p:set>
                                    <p:animEffect transition="in" filter="fade">
                                      <p:cBhvr>
                                        <p:cTn id="15" dur="500"/>
                                        <p:tgtEl>
                                          <p:spTgt spid="1229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8612" y="98612"/>
            <a:ext cx="12093388" cy="1015663"/>
          </a:xfrm>
          <a:prstGeom prst="rect">
            <a:avLst/>
          </a:prstGeom>
          <a:noFill/>
        </p:spPr>
        <p:txBody>
          <a:bodyPr wrap="square" rtlCol="0">
            <a:spAutoFit/>
          </a:bodyPr>
          <a:lstStyle/>
          <a:p>
            <a:pPr algn="ctr"/>
            <a:r>
              <a:rPr lang="en-US" sz="6000" dirty="0" smtClean="0">
                <a:solidFill>
                  <a:schemeClr val="bg1"/>
                </a:solidFill>
              </a:rPr>
              <a:t>Justified</a:t>
            </a:r>
            <a:endParaRPr lang="en-US" sz="6000" dirty="0">
              <a:solidFill>
                <a:schemeClr val="bg1"/>
              </a:solidFill>
            </a:endParaRPr>
          </a:p>
        </p:txBody>
      </p:sp>
      <p:sp>
        <p:nvSpPr>
          <p:cNvPr id="10" name="TextBox 9"/>
          <p:cNvSpPr txBox="1"/>
          <p:nvPr/>
        </p:nvSpPr>
        <p:spPr>
          <a:xfrm>
            <a:off x="98612" y="6475692"/>
            <a:ext cx="4002741" cy="338554"/>
          </a:xfrm>
          <a:prstGeom prst="rect">
            <a:avLst/>
          </a:prstGeom>
          <a:noFill/>
        </p:spPr>
        <p:txBody>
          <a:bodyPr wrap="square" rtlCol="0">
            <a:spAutoFit/>
          </a:bodyPr>
          <a:lstStyle/>
          <a:p>
            <a:r>
              <a:rPr lang="en-US" sz="1600" dirty="0" smtClean="0">
                <a:solidFill>
                  <a:schemeClr val="bg1"/>
                </a:solidFill>
              </a:rPr>
              <a:t>Moses </a:t>
            </a:r>
            <a:r>
              <a:rPr lang="en-US" sz="1600" dirty="0" smtClean="0">
                <a:solidFill>
                  <a:schemeClr val="bg1"/>
                </a:solidFill>
              </a:rPr>
              <a:t>6:60</a:t>
            </a:r>
            <a:endParaRPr lang="en-US" sz="1600" dirty="0">
              <a:solidFill>
                <a:schemeClr val="bg1"/>
              </a:solidFill>
            </a:endParaRPr>
          </a:p>
        </p:txBody>
      </p:sp>
      <p:sp>
        <p:nvSpPr>
          <p:cNvPr id="24" name="Rectangle 23"/>
          <p:cNvSpPr/>
          <p:nvPr/>
        </p:nvSpPr>
        <p:spPr>
          <a:xfrm>
            <a:off x="237957" y="1108812"/>
            <a:ext cx="5930482" cy="5078313"/>
          </a:xfrm>
          <a:prstGeom prst="rect">
            <a:avLst/>
          </a:prstGeom>
        </p:spPr>
        <p:txBody>
          <a:bodyPr wrap="square">
            <a:spAutoFit/>
          </a:bodyPr>
          <a:lstStyle/>
          <a:p>
            <a:r>
              <a:rPr lang="en-US" sz="2400" dirty="0">
                <a:solidFill>
                  <a:schemeClr val="bg1"/>
                </a:solidFill>
              </a:rPr>
              <a:t>To be pardoned from punishment for sin and declared guiltless. </a:t>
            </a:r>
            <a:endParaRPr lang="en-US" sz="2400" dirty="0" smtClean="0">
              <a:solidFill>
                <a:schemeClr val="bg1"/>
              </a:solidFill>
            </a:endParaRPr>
          </a:p>
          <a:p>
            <a:endParaRPr lang="en-US" sz="2400" dirty="0">
              <a:solidFill>
                <a:schemeClr val="bg1"/>
              </a:solidFill>
            </a:endParaRPr>
          </a:p>
          <a:p>
            <a:r>
              <a:rPr lang="en-US" sz="2400" dirty="0" smtClean="0">
                <a:solidFill>
                  <a:schemeClr val="bg1"/>
                </a:solidFill>
              </a:rPr>
              <a:t>A </a:t>
            </a:r>
            <a:r>
              <a:rPr lang="en-US" sz="2400" dirty="0">
                <a:solidFill>
                  <a:schemeClr val="bg1"/>
                </a:solidFill>
              </a:rPr>
              <a:t>person is justified by the Savior’s grace through faith in him. </a:t>
            </a:r>
            <a:endParaRPr lang="en-US" sz="2400" dirty="0" smtClean="0">
              <a:solidFill>
                <a:schemeClr val="bg1"/>
              </a:solidFill>
            </a:endParaRPr>
          </a:p>
          <a:p>
            <a:endParaRPr lang="en-US" sz="2400" dirty="0">
              <a:solidFill>
                <a:schemeClr val="bg1"/>
              </a:solidFill>
            </a:endParaRPr>
          </a:p>
          <a:p>
            <a:r>
              <a:rPr lang="en-US" sz="2400" dirty="0" smtClean="0">
                <a:solidFill>
                  <a:schemeClr val="bg1"/>
                </a:solidFill>
              </a:rPr>
              <a:t>This </a:t>
            </a:r>
            <a:r>
              <a:rPr lang="en-US" sz="2400" dirty="0">
                <a:solidFill>
                  <a:schemeClr val="bg1"/>
                </a:solidFill>
              </a:rPr>
              <a:t>faith is shown by repentance and obedience to the laws and ordinances of the gospel. </a:t>
            </a:r>
            <a:endParaRPr lang="en-US" sz="2400" dirty="0" smtClean="0">
              <a:solidFill>
                <a:schemeClr val="bg1"/>
              </a:solidFill>
            </a:endParaRPr>
          </a:p>
          <a:p>
            <a:endParaRPr lang="en-US" sz="2400" dirty="0">
              <a:solidFill>
                <a:schemeClr val="bg1"/>
              </a:solidFill>
            </a:endParaRPr>
          </a:p>
          <a:p>
            <a:r>
              <a:rPr lang="en-US" sz="2400" dirty="0" smtClean="0">
                <a:solidFill>
                  <a:schemeClr val="bg1"/>
                </a:solidFill>
              </a:rPr>
              <a:t>Jesus </a:t>
            </a:r>
            <a:r>
              <a:rPr lang="en-US" sz="2400" dirty="0">
                <a:solidFill>
                  <a:schemeClr val="bg1"/>
                </a:solidFill>
              </a:rPr>
              <a:t>Christ’s atonement enables mankind to repent and be justified or pardoned from punishment they otherwise would receive</a:t>
            </a:r>
            <a:r>
              <a:rPr lang="en-US" sz="2400" dirty="0" smtClean="0">
                <a:solidFill>
                  <a:schemeClr val="bg1"/>
                </a:solidFill>
              </a:rPr>
              <a:t>.</a:t>
            </a:r>
          </a:p>
          <a:p>
            <a:r>
              <a:rPr lang="en-US" sz="1200" b="0" i="0" dirty="0" smtClean="0">
                <a:solidFill>
                  <a:schemeClr val="bg1"/>
                </a:solidFill>
                <a:effectLst/>
              </a:rPr>
              <a:t>Guide to the Scriptures</a:t>
            </a:r>
          </a:p>
        </p:txBody>
      </p:sp>
      <p:grpSp>
        <p:nvGrpSpPr>
          <p:cNvPr id="7" name="Group 6"/>
          <p:cNvGrpSpPr/>
          <p:nvPr/>
        </p:nvGrpSpPr>
        <p:grpSpPr>
          <a:xfrm>
            <a:off x="6328893" y="1759015"/>
            <a:ext cx="5147696" cy="3972083"/>
            <a:chOff x="762000" y="685800"/>
            <a:chExt cx="6587913" cy="5083387"/>
          </a:xfrm>
        </p:grpSpPr>
        <p:sp>
          <p:nvSpPr>
            <p:cNvPr id="8" name="Oval 7"/>
            <p:cNvSpPr/>
            <p:nvPr/>
          </p:nvSpPr>
          <p:spPr>
            <a:xfrm flipH="1">
              <a:off x="2912071" y="4899660"/>
              <a:ext cx="2292389" cy="86952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16200000" flipH="1">
              <a:off x="4033709" y="-909509"/>
              <a:ext cx="228601" cy="509562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flipH="1">
              <a:off x="3088408" y="4936687"/>
              <a:ext cx="1939714" cy="73575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3"/>
            <p:cNvGrpSpPr/>
            <p:nvPr/>
          </p:nvGrpSpPr>
          <p:grpSpPr>
            <a:xfrm flipH="1">
              <a:off x="3799840" y="685800"/>
              <a:ext cx="601980" cy="4615180"/>
              <a:chOff x="4038600" y="0"/>
              <a:chExt cx="685800" cy="5867400"/>
            </a:xfrm>
          </p:grpSpPr>
          <p:sp>
            <p:nvSpPr>
              <p:cNvPr id="42" name="Isosceles Triangle 41"/>
              <p:cNvSpPr/>
              <p:nvPr/>
            </p:nvSpPr>
            <p:spPr>
              <a:xfrm>
                <a:off x="4267200" y="228600"/>
                <a:ext cx="2286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6"/>
              <p:cNvSpPr/>
              <p:nvPr/>
            </p:nvSpPr>
            <p:spPr>
              <a:xfrm>
                <a:off x="4267200" y="990600"/>
                <a:ext cx="228600" cy="2286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
              <p:cNvSpPr/>
              <p:nvPr/>
            </p:nvSpPr>
            <p:spPr>
              <a:xfrm>
                <a:off x="4267200" y="3352800"/>
                <a:ext cx="228600" cy="2514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5"/>
              <p:cNvSpPr/>
              <p:nvPr/>
            </p:nvSpPr>
            <p:spPr>
              <a:xfrm>
                <a:off x="4191000" y="3124200"/>
                <a:ext cx="3810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7"/>
              <p:cNvSpPr/>
              <p:nvPr/>
            </p:nvSpPr>
            <p:spPr>
              <a:xfrm>
                <a:off x="4191000" y="914400"/>
                <a:ext cx="3810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11"/>
              <p:cNvSpPr/>
              <p:nvPr/>
            </p:nvSpPr>
            <p:spPr>
              <a:xfrm>
                <a:off x="4038600" y="0"/>
                <a:ext cx="685800" cy="685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5"/>
            <p:cNvGrpSpPr/>
            <p:nvPr/>
          </p:nvGrpSpPr>
          <p:grpSpPr>
            <a:xfrm flipH="1">
              <a:off x="5410200" y="1524000"/>
              <a:ext cx="1939713" cy="2431625"/>
              <a:chOff x="1066800" y="2258995"/>
              <a:chExt cx="2209800" cy="2770205"/>
            </a:xfrm>
          </p:grpSpPr>
          <p:sp>
            <p:nvSpPr>
              <p:cNvPr id="30" name="Oval 29"/>
              <p:cNvSpPr/>
              <p:nvPr/>
            </p:nvSpPr>
            <p:spPr>
              <a:xfrm>
                <a:off x="1066800" y="41910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14"/>
              <p:cNvGrpSpPr/>
              <p:nvPr/>
            </p:nvGrpSpPr>
            <p:grpSpPr>
              <a:xfrm rot="1206892">
                <a:off x="1673878" y="2258995"/>
                <a:ext cx="240914" cy="2243809"/>
                <a:chOff x="1524000" y="685800"/>
                <a:chExt cx="990600" cy="6400800"/>
              </a:xfrm>
            </p:grpSpPr>
            <p:sp>
              <p:nvSpPr>
                <p:cNvPr id="38" name="Donut 37"/>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 name="Group 19"/>
              <p:cNvGrpSpPr/>
              <p:nvPr/>
            </p:nvGrpSpPr>
            <p:grpSpPr>
              <a:xfrm rot="20393108" flipH="1">
                <a:off x="2283479" y="2258995"/>
                <a:ext cx="240914" cy="2243809"/>
                <a:chOff x="1524000" y="685800"/>
                <a:chExt cx="990600" cy="6400800"/>
              </a:xfrm>
            </p:grpSpPr>
            <p:sp>
              <p:nvSpPr>
                <p:cNvPr id="34" name="Donut 33"/>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onut 21"/>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22"/>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3" name="Oval 32"/>
              <p:cNvSpPr/>
              <p:nvPr/>
            </p:nvSpPr>
            <p:spPr>
              <a:xfrm>
                <a:off x="1295400" y="4267200"/>
                <a:ext cx="1752600" cy="6647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26"/>
            <p:cNvGrpSpPr/>
            <p:nvPr/>
          </p:nvGrpSpPr>
          <p:grpSpPr>
            <a:xfrm flipH="1">
              <a:off x="762000" y="1524000"/>
              <a:ext cx="1939713" cy="2431625"/>
              <a:chOff x="1066800" y="2258995"/>
              <a:chExt cx="2209800" cy="2770205"/>
            </a:xfrm>
          </p:grpSpPr>
          <p:sp>
            <p:nvSpPr>
              <p:cNvPr id="16" name="Oval 15"/>
              <p:cNvSpPr/>
              <p:nvPr/>
            </p:nvSpPr>
            <p:spPr>
              <a:xfrm>
                <a:off x="1066800" y="41910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4"/>
              <p:cNvGrpSpPr/>
              <p:nvPr/>
            </p:nvGrpSpPr>
            <p:grpSpPr>
              <a:xfrm rot="1206892">
                <a:off x="1673878" y="2258995"/>
                <a:ext cx="240914" cy="2243809"/>
                <a:chOff x="1524000" y="685800"/>
                <a:chExt cx="990600" cy="6400800"/>
              </a:xfrm>
            </p:grpSpPr>
            <p:sp>
              <p:nvSpPr>
                <p:cNvPr id="25" name="Donut 24"/>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25"/>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27"/>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Donut 28"/>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oup 19"/>
              <p:cNvGrpSpPr/>
              <p:nvPr/>
            </p:nvGrpSpPr>
            <p:grpSpPr>
              <a:xfrm rot="20393108" flipH="1">
                <a:off x="2283479" y="2258995"/>
                <a:ext cx="240914" cy="2243809"/>
                <a:chOff x="1524000" y="685800"/>
                <a:chExt cx="990600" cy="6400800"/>
              </a:xfrm>
            </p:grpSpPr>
            <p:sp>
              <p:nvSpPr>
                <p:cNvPr id="20" name="Donut 19"/>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nut 20"/>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21"/>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22"/>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9" name="Oval 18"/>
              <p:cNvSpPr/>
              <p:nvPr/>
            </p:nvSpPr>
            <p:spPr>
              <a:xfrm>
                <a:off x="1295400" y="4267200"/>
                <a:ext cx="1752600" cy="6647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1219200" y="3276600"/>
              <a:ext cx="1371599" cy="983707"/>
            </a:xfrm>
            <a:prstGeom prst="rect">
              <a:avLst/>
            </a:prstGeom>
            <a:noFill/>
          </p:spPr>
          <p:txBody>
            <a:bodyPr wrap="square" rtlCol="0">
              <a:spAutoFit/>
            </a:bodyPr>
            <a:lstStyle/>
            <a:p>
              <a:endParaRPr lang="en-US" sz="3600" dirty="0"/>
            </a:p>
          </p:txBody>
        </p:sp>
      </p:grpSp>
      <p:sp>
        <p:nvSpPr>
          <p:cNvPr id="2" name="Oval 1"/>
          <p:cNvSpPr/>
          <p:nvPr/>
        </p:nvSpPr>
        <p:spPr>
          <a:xfrm>
            <a:off x="6328893" y="3624772"/>
            <a:ext cx="1014689" cy="5429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SIN</a:t>
            </a:r>
            <a:endParaRPr lang="en-US" dirty="0"/>
          </a:p>
        </p:txBody>
      </p:sp>
      <p:grpSp>
        <p:nvGrpSpPr>
          <p:cNvPr id="48" name="Group 47"/>
          <p:cNvGrpSpPr/>
          <p:nvPr/>
        </p:nvGrpSpPr>
        <p:grpSpPr>
          <a:xfrm>
            <a:off x="10204945" y="2902266"/>
            <a:ext cx="1304669" cy="1267391"/>
            <a:chOff x="533400" y="457200"/>
            <a:chExt cx="2667004" cy="2590800"/>
          </a:xfrm>
        </p:grpSpPr>
        <p:sp>
          <p:nvSpPr>
            <p:cNvPr id="49" name="Donut 48"/>
            <p:cNvSpPr/>
            <p:nvPr/>
          </p:nvSpPr>
          <p:spPr>
            <a:xfrm>
              <a:off x="533400" y="457200"/>
              <a:ext cx="2590800" cy="2590800"/>
            </a:xfrm>
            <a:prstGeom prst="don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lowchart: Manual Operation 49"/>
            <p:cNvSpPr/>
            <p:nvPr/>
          </p:nvSpPr>
          <p:spPr>
            <a:xfrm rot="5690331">
              <a:off x="2285144" y="1370668"/>
              <a:ext cx="990600" cy="839920"/>
            </a:xfrm>
            <a:prstGeom prst="flowChartManualOperat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Manual Operation 50"/>
            <p:cNvSpPr/>
            <p:nvPr/>
          </p:nvSpPr>
          <p:spPr>
            <a:xfrm rot="20472021">
              <a:off x="984479" y="479351"/>
              <a:ext cx="990600" cy="784673"/>
            </a:xfrm>
            <a:prstGeom prst="flowChartManualOperat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Manual Operation 51"/>
            <p:cNvSpPr/>
            <p:nvPr/>
          </p:nvSpPr>
          <p:spPr>
            <a:xfrm rot="12441676">
              <a:off x="899448" y="2191687"/>
              <a:ext cx="990600" cy="774405"/>
            </a:xfrm>
            <a:prstGeom prst="flowChartManualOperat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p:cNvSpPr/>
          <p:nvPr/>
        </p:nvSpPr>
        <p:spPr>
          <a:xfrm>
            <a:off x="6195047" y="3335416"/>
            <a:ext cx="1592280" cy="881985"/>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repentance</a:t>
            </a:r>
            <a:endParaRPr lang="en-US" sz="1600" dirty="0">
              <a:solidFill>
                <a:schemeClr val="tx1"/>
              </a:solidFill>
            </a:endParaRPr>
          </a:p>
        </p:txBody>
      </p:sp>
      <p:sp>
        <p:nvSpPr>
          <p:cNvPr id="3" name="Rectangle 2"/>
          <p:cNvSpPr/>
          <p:nvPr/>
        </p:nvSpPr>
        <p:spPr>
          <a:xfrm>
            <a:off x="6020464" y="5939794"/>
            <a:ext cx="6096000" cy="707886"/>
          </a:xfrm>
          <a:prstGeom prst="rect">
            <a:avLst/>
          </a:prstGeom>
        </p:spPr>
        <p:txBody>
          <a:bodyPr>
            <a:spAutoFit/>
          </a:bodyPr>
          <a:lstStyle/>
          <a:p>
            <a:r>
              <a:rPr lang="en-US" sz="2000" dirty="0">
                <a:solidFill>
                  <a:srgbClr val="FFFF00"/>
                </a:solidFill>
                <a:latin typeface="Open Sans"/>
              </a:rPr>
              <a:t>The process of becoming free from sin, pure, clean, and holy through the atonement of Jesus Christ </a:t>
            </a:r>
            <a:endParaRPr lang="en-US" sz="2000" dirty="0">
              <a:solidFill>
                <a:srgbClr val="FFFF00"/>
              </a:solidFill>
            </a:endParaRPr>
          </a:p>
        </p:txBody>
      </p:sp>
    </p:spTree>
    <p:extLst>
      <p:ext uri="{BB962C8B-B14F-4D97-AF65-F5344CB8AC3E}">
        <p14:creationId xmlns:p14="http://schemas.microsoft.com/office/powerpoint/2010/main" val="286270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4">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xEl>
                                              <p:pRg st="4" end="4"/>
                                            </p:txEl>
                                          </p:spTgt>
                                        </p:tgtEl>
                                        <p:attrNameLst>
                                          <p:attrName>style.visibility</p:attrName>
                                        </p:attrNameLst>
                                      </p:cBhvr>
                                      <p:to>
                                        <p:strVal val="visible"/>
                                      </p:to>
                                    </p:set>
                                  </p:childTnLst>
                                </p:cTn>
                              </p:par>
                              <p:par>
                                <p:cTn id="21" presetID="10"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par>
                                <p:cTn id="24" presetID="10" presetClass="exit" presetSubtype="0" fill="hold" grpId="1" nodeType="withEffect">
                                  <p:stCondLst>
                                    <p:cond delay="0"/>
                                  </p:stCondLst>
                                  <p:childTnLst>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xEl>
                                              <p:pRg st="7" end="7"/>
                                            </p:txEl>
                                          </p:spTgt>
                                        </p:tgtEl>
                                        <p:attrNameLst>
                                          <p:attrName>style.visibility</p:attrName>
                                        </p:attrNameLst>
                                      </p:cBhvr>
                                      <p:to>
                                        <p:strVal val="visible"/>
                                      </p:to>
                                    </p:set>
                                  </p:childTnLst>
                                </p:cTn>
                              </p:par>
                              <p:par>
                                <p:cTn id="33" presetID="10" presetClass="exit" presetSubtype="0" fill="hold" grpId="1" nodeType="withEffect">
                                  <p:stCondLst>
                                    <p:cond delay="0"/>
                                  </p:stCondLst>
                                  <p:childTnLst>
                                    <p:animEffect transition="out" filter="fade">
                                      <p:cBhvr>
                                        <p:cTn id="34" dur="500"/>
                                        <p:tgtEl>
                                          <p:spTgt spid="53"/>
                                        </p:tgtEl>
                                      </p:cBhvr>
                                    </p:animEffect>
                                    <p:set>
                                      <p:cBhvr>
                                        <p:cTn id="35" dur="1" fill="hold">
                                          <p:stCondLst>
                                            <p:cond delay="499"/>
                                          </p:stCondLst>
                                        </p:cTn>
                                        <p:tgtEl>
                                          <p:spTgt spid="5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3" grpId="0" animBg="1"/>
      <p:bldP spid="53" grpId="1"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8612" y="98612"/>
            <a:ext cx="12093388" cy="1015663"/>
          </a:xfrm>
          <a:prstGeom prst="rect">
            <a:avLst/>
          </a:prstGeom>
          <a:noFill/>
        </p:spPr>
        <p:txBody>
          <a:bodyPr wrap="square" rtlCol="0">
            <a:spAutoFit/>
          </a:bodyPr>
          <a:lstStyle/>
          <a:p>
            <a:pPr algn="ctr"/>
            <a:r>
              <a:rPr lang="en-US" sz="6000" dirty="0" smtClean="0">
                <a:solidFill>
                  <a:schemeClr val="bg1"/>
                </a:solidFill>
              </a:rPr>
              <a:t>The Holy Ghost</a:t>
            </a:r>
            <a:endParaRPr lang="en-US" sz="6000" dirty="0">
              <a:solidFill>
                <a:schemeClr val="bg1"/>
              </a:solidFill>
            </a:endParaRPr>
          </a:p>
        </p:txBody>
      </p:sp>
      <p:sp>
        <p:nvSpPr>
          <p:cNvPr id="10" name="TextBox 9"/>
          <p:cNvSpPr txBox="1"/>
          <p:nvPr/>
        </p:nvSpPr>
        <p:spPr>
          <a:xfrm>
            <a:off x="98612" y="6475692"/>
            <a:ext cx="4002741" cy="338554"/>
          </a:xfrm>
          <a:prstGeom prst="rect">
            <a:avLst/>
          </a:prstGeom>
          <a:noFill/>
        </p:spPr>
        <p:txBody>
          <a:bodyPr wrap="square" rtlCol="0">
            <a:spAutoFit/>
          </a:bodyPr>
          <a:lstStyle/>
          <a:p>
            <a:r>
              <a:rPr lang="en-US" sz="1600" dirty="0" smtClean="0">
                <a:solidFill>
                  <a:schemeClr val="bg1"/>
                </a:solidFill>
              </a:rPr>
              <a:t>Moses </a:t>
            </a:r>
            <a:r>
              <a:rPr lang="en-US" sz="1600" dirty="0" smtClean="0">
                <a:solidFill>
                  <a:schemeClr val="bg1"/>
                </a:solidFill>
              </a:rPr>
              <a:t>6:60</a:t>
            </a:r>
            <a:endParaRPr lang="en-US" sz="1600" dirty="0">
              <a:solidFill>
                <a:schemeClr val="bg1"/>
              </a:solidFill>
            </a:endParaRPr>
          </a:p>
        </p:txBody>
      </p:sp>
      <p:sp>
        <p:nvSpPr>
          <p:cNvPr id="24" name="Rectangle 23"/>
          <p:cNvSpPr/>
          <p:nvPr/>
        </p:nvSpPr>
        <p:spPr>
          <a:xfrm>
            <a:off x="469335" y="1414483"/>
            <a:ext cx="5930482" cy="2862322"/>
          </a:xfrm>
          <a:prstGeom prst="rect">
            <a:avLst/>
          </a:prstGeom>
        </p:spPr>
        <p:txBody>
          <a:bodyPr wrap="square">
            <a:spAutoFit/>
          </a:bodyPr>
          <a:lstStyle/>
          <a:p>
            <a:pPr fontAlgn="base"/>
            <a:r>
              <a:rPr lang="en-US" sz="2400" dirty="0">
                <a:solidFill>
                  <a:schemeClr val="bg1"/>
                </a:solidFill>
              </a:rPr>
              <a:t>“Reception of the Holy Ghost is the cleansing agent as the Atonement purifies you. </a:t>
            </a:r>
            <a:r>
              <a:rPr lang="en-US" sz="2400" dirty="0" smtClean="0">
                <a:solidFill>
                  <a:schemeClr val="bg1"/>
                </a:solidFill>
              </a:rPr>
              <a:t>…</a:t>
            </a:r>
          </a:p>
          <a:p>
            <a:pPr fontAlgn="base"/>
            <a:endParaRPr lang="en-US" sz="2400" dirty="0">
              <a:solidFill>
                <a:schemeClr val="bg1"/>
              </a:solidFill>
            </a:endParaRPr>
          </a:p>
          <a:p>
            <a:pPr fontAlgn="base"/>
            <a:endParaRPr lang="en-US" sz="2400" dirty="0">
              <a:solidFill>
                <a:schemeClr val="bg1"/>
              </a:solidFill>
            </a:endParaRPr>
          </a:p>
          <a:p>
            <a:pPr fontAlgn="base"/>
            <a:r>
              <a:rPr lang="en-US" sz="2400" dirty="0">
                <a:solidFill>
                  <a:schemeClr val="bg1"/>
                </a:solidFill>
              </a:rPr>
              <a:t>“… And when he is your companion, you can have confidence that the Atonement is working in your life” </a:t>
            </a:r>
            <a:endParaRPr lang="en-US" sz="2400" dirty="0" smtClean="0">
              <a:solidFill>
                <a:schemeClr val="bg1"/>
              </a:solidFill>
            </a:endParaRPr>
          </a:p>
          <a:p>
            <a:pPr fontAlgn="base"/>
            <a:r>
              <a:rPr lang="en-US" sz="1200" dirty="0" smtClean="0">
                <a:solidFill>
                  <a:schemeClr val="bg1"/>
                </a:solidFill>
              </a:rPr>
              <a:t>President Henry B. </a:t>
            </a:r>
            <a:r>
              <a:rPr lang="en-US" sz="1200" dirty="0" err="1" smtClean="0">
                <a:solidFill>
                  <a:schemeClr val="bg1"/>
                </a:solidFill>
              </a:rPr>
              <a:t>Eyring</a:t>
            </a:r>
            <a:endParaRPr lang="en-US" sz="1200" dirty="0">
              <a:solidFill>
                <a:schemeClr val="bg1"/>
              </a:solidFill>
            </a:endParaRPr>
          </a:p>
        </p:txBody>
      </p:sp>
      <p:pic>
        <p:nvPicPr>
          <p:cNvPr id="10242" name="Picture 2" descr="http://www.understandingmormonism.org/files/2008/06/ordain-bless-priesthood-morm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9442" y="1262330"/>
            <a:ext cx="3811643" cy="5065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29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animEffect transition="in" filter="fade">
                                      <p:cBhvr>
                                        <p:cTn id="9" dur="500"/>
                                        <p:tgtEl>
                                          <p:spTgt spid="1024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4">
                                            <p:txEl>
                                              <p:pRg st="3" end="3"/>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8612" y="98612"/>
            <a:ext cx="12093388" cy="1015663"/>
          </a:xfrm>
          <a:prstGeom prst="rect">
            <a:avLst/>
          </a:prstGeom>
          <a:noFill/>
        </p:spPr>
        <p:txBody>
          <a:bodyPr wrap="square" rtlCol="0">
            <a:spAutoFit/>
          </a:bodyPr>
          <a:lstStyle/>
          <a:p>
            <a:pPr algn="ctr"/>
            <a:r>
              <a:rPr lang="en-US" sz="6000" dirty="0" smtClean="0">
                <a:solidFill>
                  <a:schemeClr val="bg1"/>
                </a:solidFill>
              </a:rPr>
              <a:t>All Things Point to Christ</a:t>
            </a:r>
            <a:endParaRPr lang="en-US" sz="6000" dirty="0">
              <a:solidFill>
                <a:schemeClr val="bg1"/>
              </a:solidFill>
            </a:endParaRPr>
          </a:p>
        </p:txBody>
      </p:sp>
      <p:sp>
        <p:nvSpPr>
          <p:cNvPr id="10" name="TextBox 9"/>
          <p:cNvSpPr txBox="1"/>
          <p:nvPr/>
        </p:nvSpPr>
        <p:spPr>
          <a:xfrm>
            <a:off x="98612" y="6475692"/>
            <a:ext cx="4002741" cy="338554"/>
          </a:xfrm>
          <a:prstGeom prst="rect">
            <a:avLst/>
          </a:prstGeom>
          <a:noFill/>
        </p:spPr>
        <p:txBody>
          <a:bodyPr wrap="square" rtlCol="0">
            <a:spAutoFit/>
          </a:bodyPr>
          <a:lstStyle/>
          <a:p>
            <a:r>
              <a:rPr lang="en-US" sz="1600" dirty="0" smtClean="0">
                <a:solidFill>
                  <a:schemeClr val="bg1"/>
                </a:solidFill>
              </a:rPr>
              <a:t>Moses </a:t>
            </a:r>
            <a:r>
              <a:rPr lang="en-US" sz="1600" dirty="0" smtClean="0">
                <a:solidFill>
                  <a:schemeClr val="bg1"/>
                </a:solidFill>
              </a:rPr>
              <a:t>6:63</a:t>
            </a:r>
            <a:endParaRPr lang="en-US" sz="1600" dirty="0">
              <a:solidFill>
                <a:schemeClr val="bg1"/>
              </a:solidFill>
            </a:endParaRPr>
          </a:p>
        </p:txBody>
      </p:sp>
      <p:sp>
        <p:nvSpPr>
          <p:cNvPr id="24" name="Rectangle 23"/>
          <p:cNvSpPr/>
          <p:nvPr/>
        </p:nvSpPr>
        <p:spPr>
          <a:xfrm>
            <a:off x="739791" y="1880761"/>
            <a:ext cx="5930482" cy="3416320"/>
          </a:xfrm>
          <a:prstGeom prst="rect">
            <a:avLst/>
          </a:prstGeom>
        </p:spPr>
        <p:txBody>
          <a:bodyPr wrap="square">
            <a:spAutoFit/>
          </a:bodyPr>
          <a:lstStyle/>
          <a:p>
            <a:pPr fontAlgn="base"/>
            <a:r>
              <a:rPr lang="en-US" sz="2400" dirty="0">
                <a:solidFill>
                  <a:schemeClr val="bg1"/>
                </a:solidFill>
              </a:rPr>
              <a:t>And behold, all things have their </a:t>
            </a:r>
            <a:r>
              <a:rPr lang="en-US" sz="2400" dirty="0" smtClean="0">
                <a:solidFill>
                  <a:schemeClr val="bg1"/>
                </a:solidFill>
              </a:rPr>
              <a:t>likeness</a:t>
            </a:r>
            <a:r>
              <a:rPr lang="en-US" sz="2400" dirty="0">
                <a:solidFill>
                  <a:schemeClr val="bg1"/>
                </a:solidFill>
              </a:rPr>
              <a:t>, and all things are created and made to </a:t>
            </a:r>
            <a:r>
              <a:rPr lang="en-US" sz="2400" dirty="0" smtClean="0">
                <a:solidFill>
                  <a:schemeClr val="bg1"/>
                </a:solidFill>
              </a:rPr>
              <a:t>bear </a:t>
            </a:r>
            <a:r>
              <a:rPr lang="en-US" sz="2400" dirty="0">
                <a:solidFill>
                  <a:schemeClr val="bg1"/>
                </a:solidFill>
              </a:rPr>
              <a:t>record of me, both things which are temporal, and things which are spiritual; things which are in the heavens above, and things which are on the earth, and things which are in the earth, and things which are under the earth, both above and beneath: all things bear record of me.</a:t>
            </a:r>
            <a:endParaRPr lang="en-US" sz="1200" dirty="0">
              <a:solidFill>
                <a:schemeClr val="bg1"/>
              </a:solidFill>
            </a:endParaRPr>
          </a:p>
        </p:txBody>
      </p:sp>
      <p:pic>
        <p:nvPicPr>
          <p:cNvPr id="13314" name="Picture 2" descr="http://musingsofernie.files.wordpress.com/2013/01/colossians-3_1-2.jpg?w=500&amp;h=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437" y="1320084"/>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612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11806518" cy="7571303"/>
          </a:xfrm>
          <a:prstGeom prst="rect">
            <a:avLst/>
          </a:prstGeom>
          <a:noFill/>
        </p:spPr>
        <p:txBody>
          <a:bodyPr wrap="square" rtlCol="0">
            <a:spAutoFit/>
          </a:bodyPr>
          <a:lstStyle/>
          <a:p>
            <a:r>
              <a:rPr lang="en-US" dirty="0" smtClean="0">
                <a:solidFill>
                  <a:schemeClr val="bg1"/>
                </a:solidFill>
              </a:rPr>
              <a:t>Sources</a:t>
            </a:r>
            <a:r>
              <a:rPr lang="en-US" dirty="0" smtClean="0">
                <a:solidFill>
                  <a:schemeClr val="bg1"/>
                </a:solidFill>
              </a:rPr>
              <a:t>:</a:t>
            </a:r>
          </a:p>
          <a:p>
            <a:endParaRPr lang="en-US" dirty="0">
              <a:solidFill>
                <a:schemeClr val="bg1"/>
              </a:solidFill>
            </a:endParaRPr>
          </a:p>
          <a:p>
            <a:r>
              <a:rPr lang="en-US" dirty="0" smtClean="0">
                <a:solidFill>
                  <a:schemeClr val="bg1"/>
                </a:solidFill>
              </a:rPr>
              <a:t>Suggested Hymn: #190 </a:t>
            </a:r>
            <a:r>
              <a:rPr lang="en-US" i="1" dirty="0" smtClean="0">
                <a:solidFill>
                  <a:schemeClr val="bg1"/>
                </a:solidFill>
              </a:rPr>
              <a:t>In Memory of the Crucified</a:t>
            </a:r>
          </a:p>
          <a:p>
            <a:endParaRPr lang="en-US" i="1" dirty="0">
              <a:solidFill>
                <a:schemeClr val="bg1"/>
              </a:solidFill>
            </a:endParaRPr>
          </a:p>
          <a:p>
            <a:r>
              <a:rPr lang="en-US" i="1" dirty="0" smtClean="0">
                <a:solidFill>
                  <a:schemeClr val="bg1"/>
                </a:solidFill>
              </a:rPr>
              <a:t>Video:</a:t>
            </a:r>
          </a:p>
          <a:p>
            <a:pPr fontAlgn="base"/>
            <a:r>
              <a:rPr lang="en-US" dirty="0">
                <a:solidFill>
                  <a:schemeClr val="bg1"/>
                </a:solidFill>
              </a:rPr>
              <a:t>We Must Be “Born </a:t>
            </a:r>
            <a:r>
              <a:rPr lang="en-US" dirty="0" smtClean="0">
                <a:solidFill>
                  <a:schemeClr val="bg1"/>
                </a:solidFill>
              </a:rPr>
              <a:t>Again” (1:55)</a:t>
            </a:r>
          </a:p>
          <a:p>
            <a:pPr fontAlgn="base"/>
            <a:endParaRPr lang="en-US" dirty="0" smtClean="0">
              <a:solidFill>
                <a:schemeClr val="bg1"/>
              </a:solidFill>
            </a:endParaRPr>
          </a:p>
          <a:p>
            <a:endParaRPr lang="en-US" dirty="0">
              <a:solidFill>
                <a:schemeClr val="bg1"/>
              </a:solidFill>
            </a:endParaRPr>
          </a:p>
          <a:p>
            <a:r>
              <a:rPr lang="en-US" dirty="0">
                <a:solidFill>
                  <a:schemeClr val="bg1"/>
                </a:solidFill>
              </a:rPr>
              <a:t>Elder Bruce R. McConkie (see </a:t>
            </a:r>
            <a:r>
              <a:rPr lang="en-US" i="1" dirty="0">
                <a:solidFill>
                  <a:schemeClr val="bg1"/>
                </a:solidFill>
              </a:rPr>
              <a:t>A New Witness for the Articles of Faith</a:t>
            </a:r>
            <a:r>
              <a:rPr lang="en-US" dirty="0">
                <a:solidFill>
                  <a:schemeClr val="bg1"/>
                </a:solidFill>
              </a:rPr>
              <a:t> [1985], 101</a:t>
            </a:r>
            <a:r>
              <a:rPr lang="en-US" dirty="0" smtClean="0">
                <a:solidFill>
                  <a:schemeClr val="bg1"/>
                </a:solidFill>
              </a:rPr>
              <a:t>).</a:t>
            </a:r>
          </a:p>
          <a:p>
            <a:endParaRPr lang="en-US" dirty="0">
              <a:solidFill>
                <a:schemeClr val="bg1"/>
              </a:solidFill>
            </a:endParaRPr>
          </a:p>
          <a:p>
            <a:r>
              <a:rPr lang="en-US" dirty="0">
                <a:solidFill>
                  <a:schemeClr val="bg1"/>
                </a:solidFill>
              </a:rPr>
              <a:t>Joseph Fielding Smith </a:t>
            </a:r>
            <a:r>
              <a:rPr lang="en-US" i="1" dirty="0">
                <a:solidFill>
                  <a:schemeClr val="bg1"/>
                </a:solidFill>
              </a:rPr>
              <a:t>Man: His Origin and Destiny </a:t>
            </a:r>
            <a:r>
              <a:rPr lang="en-US" dirty="0">
                <a:solidFill>
                  <a:schemeClr val="bg1"/>
                </a:solidFill>
              </a:rPr>
              <a:t>, pp. </a:t>
            </a:r>
            <a:r>
              <a:rPr lang="en-US" dirty="0" smtClean="0">
                <a:solidFill>
                  <a:schemeClr val="bg1"/>
                </a:solidFill>
              </a:rPr>
              <a:t>51-52</a:t>
            </a:r>
          </a:p>
          <a:p>
            <a:r>
              <a:rPr lang="en-US" dirty="0">
                <a:solidFill>
                  <a:schemeClr val="bg1"/>
                </a:solidFill>
              </a:rPr>
              <a:t>	</a:t>
            </a:r>
            <a:r>
              <a:rPr lang="en-US" i="1" dirty="0">
                <a:solidFill>
                  <a:schemeClr val="bg1"/>
                </a:solidFill>
              </a:rPr>
              <a:t> Way to Perfection, </a:t>
            </a:r>
            <a:r>
              <a:rPr lang="en-US" dirty="0">
                <a:solidFill>
                  <a:schemeClr val="bg1"/>
                </a:solidFill>
              </a:rPr>
              <a:t>p. 190</a:t>
            </a:r>
            <a:r>
              <a:rPr lang="en-US" i="1" dirty="0">
                <a:solidFill>
                  <a:schemeClr val="bg1"/>
                </a:solidFill>
              </a:rPr>
              <a:t> </a:t>
            </a:r>
            <a:endParaRPr lang="en-US" dirty="0" smtClean="0">
              <a:solidFill>
                <a:schemeClr val="bg1"/>
              </a:solidFill>
            </a:endParaRPr>
          </a:p>
          <a:p>
            <a:endParaRPr lang="en-US" dirty="0">
              <a:solidFill>
                <a:schemeClr val="bg1"/>
              </a:solidFill>
            </a:endParaRPr>
          </a:p>
          <a:p>
            <a:r>
              <a:rPr lang="en-US" dirty="0">
                <a:solidFill>
                  <a:schemeClr val="bg1"/>
                </a:solidFill>
              </a:rPr>
              <a:t>Wilford Woodruff, in James R. Clark, Comp., </a:t>
            </a:r>
            <a:r>
              <a:rPr lang="en-US" i="1" dirty="0">
                <a:solidFill>
                  <a:schemeClr val="bg1"/>
                </a:solidFill>
              </a:rPr>
              <a:t>Messages of the First Presidency, </a:t>
            </a:r>
            <a:r>
              <a:rPr lang="en-US" dirty="0">
                <a:solidFill>
                  <a:schemeClr val="bg1"/>
                </a:solidFill>
              </a:rPr>
              <a:t> </a:t>
            </a:r>
            <a:r>
              <a:rPr lang="en-US" dirty="0" smtClean="0">
                <a:solidFill>
                  <a:schemeClr val="bg1"/>
                </a:solidFill>
              </a:rPr>
              <a:t>3:137</a:t>
            </a:r>
          </a:p>
          <a:p>
            <a:endParaRPr lang="en-US" dirty="0">
              <a:solidFill>
                <a:schemeClr val="bg1"/>
              </a:solidFill>
            </a:endParaRPr>
          </a:p>
          <a:p>
            <a:r>
              <a:rPr lang="en-US" dirty="0">
                <a:solidFill>
                  <a:schemeClr val="bg1"/>
                </a:solidFill>
              </a:rPr>
              <a:t>Sterling W. Sill Conf. Report April </a:t>
            </a:r>
            <a:r>
              <a:rPr lang="en-US" dirty="0" smtClean="0">
                <a:solidFill>
                  <a:schemeClr val="bg1"/>
                </a:solidFill>
              </a:rPr>
              <a:t>1970</a:t>
            </a:r>
          </a:p>
          <a:p>
            <a:endParaRPr lang="en-US" dirty="0">
              <a:solidFill>
                <a:schemeClr val="bg1"/>
              </a:solidFill>
            </a:endParaRPr>
          </a:p>
          <a:p>
            <a:r>
              <a:rPr lang="en-US" dirty="0" smtClean="0">
                <a:solidFill>
                  <a:schemeClr val="bg1"/>
                </a:solidFill>
              </a:rPr>
              <a:t>Lesley Meacham and Becky Davies Poway Institute </a:t>
            </a:r>
          </a:p>
          <a:p>
            <a:endParaRPr lang="en-US" dirty="0">
              <a:solidFill>
                <a:schemeClr val="bg1"/>
              </a:solidFill>
            </a:endParaRPr>
          </a:p>
          <a:p>
            <a:r>
              <a:rPr lang="en-US" dirty="0">
                <a:solidFill>
                  <a:schemeClr val="bg1"/>
                </a:solidFill>
              </a:rPr>
              <a:t>Elder David A. Bednar (“Ye Must Be Born Again,”</a:t>
            </a:r>
            <a:r>
              <a:rPr lang="en-US" i="1" dirty="0">
                <a:solidFill>
                  <a:schemeClr val="bg1"/>
                </a:solidFill>
              </a:rPr>
              <a:t> Ensign</a:t>
            </a:r>
            <a:r>
              <a:rPr lang="en-US" dirty="0">
                <a:solidFill>
                  <a:schemeClr val="bg1"/>
                </a:solidFill>
              </a:rPr>
              <a:t> or </a:t>
            </a:r>
            <a:r>
              <a:rPr lang="en-US" i="1" dirty="0">
                <a:solidFill>
                  <a:schemeClr val="bg1"/>
                </a:solidFill>
              </a:rPr>
              <a:t>Liahona, </a:t>
            </a:r>
            <a:r>
              <a:rPr lang="en-US" dirty="0">
                <a:solidFill>
                  <a:schemeClr val="bg1"/>
                </a:solidFill>
              </a:rPr>
              <a:t>May 2007, 21</a:t>
            </a:r>
            <a:r>
              <a:rPr lang="en-US" dirty="0" smtClean="0">
                <a:solidFill>
                  <a:schemeClr val="bg1"/>
                </a:solidFill>
              </a:rPr>
              <a:t>).</a:t>
            </a:r>
          </a:p>
          <a:p>
            <a:endParaRPr lang="en-US" dirty="0" smtClean="0">
              <a:solidFill>
                <a:schemeClr val="bg1"/>
              </a:solidFill>
            </a:endParaRPr>
          </a:p>
          <a:p>
            <a:r>
              <a:rPr lang="en-US" dirty="0" smtClean="0">
                <a:solidFill>
                  <a:schemeClr val="bg1"/>
                </a:solidFill>
              </a:rPr>
              <a:t>President </a:t>
            </a:r>
            <a:r>
              <a:rPr lang="en-US" dirty="0">
                <a:solidFill>
                  <a:schemeClr val="bg1"/>
                </a:solidFill>
              </a:rPr>
              <a:t>Henry B. </a:t>
            </a:r>
            <a:r>
              <a:rPr lang="en-US" dirty="0" err="1">
                <a:solidFill>
                  <a:schemeClr val="bg1"/>
                </a:solidFill>
              </a:rPr>
              <a:t>Eyring</a:t>
            </a:r>
            <a:r>
              <a:rPr lang="en-US" dirty="0">
                <a:solidFill>
                  <a:schemeClr val="bg1"/>
                </a:solidFill>
              </a:rPr>
              <a:t> (“Come Unto Christ” [Brigham Young University fireside, Oct. 29, 1989], 4; speeches.byu.edu).</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grpSp>
        <p:nvGrpSpPr>
          <p:cNvPr id="6" name="Group 5"/>
          <p:cNvGrpSpPr/>
          <p:nvPr/>
        </p:nvGrpSpPr>
        <p:grpSpPr>
          <a:xfrm>
            <a:off x="3314605" y="976648"/>
            <a:ext cx="915915" cy="1160159"/>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422735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324600" cy="5078313"/>
          </a:xfrm>
          <a:prstGeom prst="rect">
            <a:avLst/>
          </a:prstGeom>
          <a:ln>
            <a:solidFill>
              <a:schemeClr val="tx1"/>
            </a:solidFill>
          </a:ln>
        </p:spPr>
        <p:txBody>
          <a:bodyPr wrap="square">
            <a:spAutoFit/>
          </a:bodyPr>
          <a:lstStyle/>
          <a:p>
            <a:r>
              <a:rPr lang="en-US" sz="1200" b="0" i="0" dirty="0" smtClean="0">
                <a:effectLst/>
                <a:latin typeface="Open Sans"/>
              </a:rPr>
              <a:t>“Four generations and some five hundred years later, according to Adam’s book of remembrance, Enoch, of Seth’s line, was called to become a great prophet-missionary-reformer. His ministry was needed, for the followers of the line and cult of Cain had become numerous, and violence was rampant already in the fifth generation after Cain (</a:t>
            </a:r>
            <a:r>
              <a:rPr lang="en-US" sz="1200" b="0" i="0" u="none" strike="noStrike" dirty="0" smtClean="0">
                <a:effectLst/>
                <a:latin typeface="Open Sans"/>
              </a:rPr>
              <a:t>Moses 5:28–31, 47–57</a:t>
            </a:r>
            <a:r>
              <a:rPr lang="en-US" sz="1200" b="0" i="0" dirty="0" smtClean="0">
                <a:effectLst/>
                <a:latin typeface="Open Sans"/>
              </a:rPr>
              <a:t>). Unto those who had become sensual and devilish Enoch preached repentance. The sons of God, distinguished from the ‘sons of men,’ were obliged to segregate themselves in a new home called ‘</a:t>
            </a:r>
            <a:r>
              <a:rPr lang="en-US" sz="1200" b="0" i="0" dirty="0" err="1" smtClean="0">
                <a:effectLst/>
                <a:latin typeface="Open Sans"/>
              </a:rPr>
              <a:t>Cainan</a:t>
            </a:r>
            <a:r>
              <a:rPr lang="en-US" sz="1200" b="0" i="0" dirty="0" smtClean="0">
                <a:effectLst/>
                <a:latin typeface="Open Sans"/>
              </a:rPr>
              <a:t>’ after their forefather, the son of </a:t>
            </a:r>
            <a:r>
              <a:rPr lang="en-US" sz="1200" b="0" i="0" dirty="0" err="1" smtClean="0">
                <a:effectLst/>
                <a:latin typeface="Open Sans"/>
              </a:rPr>
              <a:t>Enos</a:t>
            </a:r>
            <a:r>
              <a:rPr lang="en-US" sz="1200" b="0" i="0" dirty="0" smtClean="0">
                <a:effectLst/>
                <a:latin typeface="Open Sans"/>
              </a:rPr>
              <a:t>. (Do not confuse this </a:t>
            </a:r>
            <a:r>
              <a:rPr lang="en-US" sz="1200" b="0" i="0" dirty="0" err="1" smtClean="0">
                <a:effectLst/>
                <a:latin typeface="Open Sans"/>
              </a:rPr>
              <a:t>Cainan</a:t>
            </a:r>
            <a:r>
              <a:rPr lang="en-US" sz="1200" b="0" i="0" dirty="0" smtClean="0">
                <a:effectLst/>
                <a:latin typeface="Open Sans"/>
              </a:rPr>
              <a:t> with the wicked people of </a:t>
            </a:r>
            <a:r>
              <a:rPr lang="en-US" sz="1200" b="0" i="1" dirty="0" smtClean="0">
                <a:effectLst/>
                <a:latin typeface="Open Sans"/>
              </a:rPr>
              <a:t>Canaan</a:t>
            </a:r>
            <a:r>
              <a:rPr lang="en-US" sz="1200" b="0" i="0" dirty="0" smtClean="0">
                <a:effectLst/>
                <a:latin typeface="Open Sans"/>
              </a:rPr>
              <a:t> of </a:t>
            </a:r>
            <a:r>
              <a:rPr lang="en-US" sz="1200" b="0" i="0" u="none" strike="noStrike" dirty="0" smtClean="0">
                <a:effectLst/>
                <a:latin typeface="Open Sans"/>
              </a:rPr>
              <a:t>Moses 7:6–10</a:t>
            </a:r>
            <a:r>
              <a:rPr lang="en-US" sz="1200" b="0" i="0" dirty="0" smtClean="0">
                <a:effectLst/>
                <a:latin typeface="Open Sans"/>
              </a:rPr>
              <a:t>.</a:t>
            </a:r>
          </a:p>
          <a:p>
            <a:r>
              <a:rPr lang="en-US" sz="1200" dirty="0"/>
              <a:t>“Against the evils of the time, which he was called to combat (Moses 6:27–29), Enoch was successful; he was able to build up a righteous culture called ‘Zion,’ meaning, ‘the pure in heart.’ (Moses 7:18 ff</a:t>
            </a:r>
            <a:r>
              <a:rPr lang="en-US" sz="1200" dirty="0" smtClean="0"/>
              <a:t>.)</a:t>
            </a:r>
          </a:p>
          <a:p>
            <a:endParaRPr lang="en-US" sz="1200" dirty="0"/>
          </a:p>
          <a:p>
            <a:r>
              <a:rPr lang="en-US" sz="1200" dirty="0" smtClean="0"/>
              <a:t>The </a:t>
            </a:r>
            <a:r>
              <a:rPr lang="en-US" sz="1200" dirty="0"/>
              <a:t>teachings of Enoch cover some seven major categories and embrace some information found nowhere else in scripture. He dealt </a:t>
            </a:r>
            <a:r>
              <a:rPr lang="en-US" sz="1200" dirty="0" smtClean="0"/>
              <a:t>with:</a:t>
            </a:r>
          </a:p>
          <a:p>
            <a:endParaRPr lang="en-US" sz="1200" dirty="0" smtClean="0"/>
          </a:p>
          <a:p>
            <a:r>
              <a:rPr lang="en-US" sz="1200" dirty="0" smtClean="0"/>
              <a:t>(</a:t>
            </a:r>
            <a:r>
              <a:rPr lang="en-US" sz="1200" dirty="0"/>
              <a:t>1) the fall of man and its results</a:t>
            </a:r>
            <a:r>
              <a:rPr lang="en-US" sz="1200" dirty="0" smtClean="0"/>
              <a:t>;</a:t>
            </a:r>
          </a:p>
          <a:p>
            <a:r>
              <a:rPr lang="en-US" sz="1200" dirty="0" smtClean="0"/>
              <a:t>(</a:t>
            </a:r>
            <a:r>
              <a:rPr lang="en-US" sz="1200" dirty="0"/>
              <a:t>2) the nature of salvation and the means of achieving it; </a:t>
            </a:r>
            <a:endParaRPr lang="en-US" sz="1200" dirty="0" smtClean="0"/>
          </a:p>
          <a:p>
            <a:r>
              <a:rPr lang="en-US" sz="1200" dirty="0" smtClean="0"/>
              <a:t>(</a:t>
            </a:r>
            <a:r>
              <a:rPr lang="en-US" sz="1200" dirty="0"/>
              <a:t>3) sin, as seen in the evils of his times, in contrast to the righteousness of the godly who were his followers; </a:t>
            </a:r>
            <a:endParaRPr lang="en-US" sz="1200" dirty="0" smtClean="0"/>
          </a:p>
          <a:p>
            <a:r>
              <a:rPr lang="en-US" sz="1200" dirty="0" smtClean="0"/>
              <a:t>(</a:t>
            </a:r>
            <a:r>
              <a:rPr lang="en-US" sz="1200" dirty="0"/>
              <a:t>4) the cause, purpose, and effects of the anticipated flood of Noah; </a:t>
            </a:r>
            <a:endParaRPr lang="en-US" sz="1200" dirty="0" smtClean="0"/>
          </a:p>
          <a:p>
            <a:r>
              <a:rPr lang="en-US" sz="1200" dirty="0" smtClean="0"/>
              <a:t>(</a:t>
            </a:r>
            <a:r>
              <a:rPr lang="en-US" sz="1200" dirty="0"/>
              <a:t>5) the scope of Satan’s triumph and the resultant sorrows of God; </a:t>
            </a:r>
            <a:endParaRPr lang="en-US" sz="1200" dirty="0" smtClean="0"/>
          </a:p>
          <a:p>
            <a:r>
              <a:rPr lang="en-US" sz="1200" dirty="0" smtClean="0"/>
              <a:t>(</a:t>
            </a:r>
            <a:r>
              <a:rPr lang="en-US" sz="1200" dirty="0"/>
              <a:t>6) the first advent of the Messiah; </a:t>
            </a:r>
            <a:endParaRPr lang="en-US" sz="1200" dirty="0" smtClean="0"/>
          </a:p>
          <a:p>
            <a:r>
              <a:rPr lang="en-US" sz="1200" dirty="0" smtClean="0"/>
              <a:t>(</a:t>
            </a:r>
            <a:r>
              <a:rPr lang="en-US" sz="1200" dirty="0"/>
              <a:t>7) the second advent of the Messiah and his peaceful, millennial reign</a:t>
            </a:r>
            <a:r>
              <a:rPr lang="en-US" sz="1200" dirty="0" smtClean="0"/>
              <a:t>.</a:t>
            </a:r>
          </a:p>
          <a:p>
            <a:endParaRPr lang="en-US" sz="1200" dirty="0"/>
          </a:p>
          <a:p>
            <a:r>
              <a:rPr lang="en-US" sz="1200" dirty="0" smtClean="0"/>
              <a:t>The </a:t>
            </a:r>
            <a:r>
              <a:rPr lang="en-US" sz="1200" dirty="0"/>
              <a:t>details of his Gospel concepts are worth careful study and attention. Mention of this great man is also found in the New Testament (Jude 14, 15; Hebrews 11:5) </a:t>
            </a:r>
            <a:endParaRPr lang="en-US" sz="1200" dirty="0" smtClean="0"/>
          </a:p>
          <a:p>
            <a:r>
              <a:rPr lang="en-US" sz="1200" dirty="0"/>
              <a:t>(Rasmussen</a:t>
            </a:r>
            <a:r>
              <a:rPr lang="en-US" sz="1200" dirty="0" smtClean="0"/>
              <a:t>, </a:t>
            </a:r>
            <a:r>
              <a:rPr lang="en-US" sz="1200" i="1" dirty="0" smtClean="0"/>
              <a:t>Introduction </a:t>
            </a:r>
            <a:r>
              <a:rPr lang="en-US" sz="1200" i="1" dirty="0"/>
              <a:t>to the Old Testament,</a:t>
            </a:r>
            <a:r>
              <a:rPr lang="en-US" sz="1200" dirty="0"/>
              <a:t> 1:24–25.)</a:t>
            </a:r>
          </a:p>
        </p:txBody>
      </p:sp>
      <p:sp>
        <p:nvSpPr>
          <p:cNvPr id="3" name="Rectangle 2"/>
          <p:cNvSpPr/>
          <p:nvPr/>
        </p:nvSpPr>
        <p:spPr>
          <a:xfrm>
            <a:off x="0" y="5078313"/>
            <a:ext cx="6324600" cy="1569660"/>
          </a:xfrm>
          <a:prstGeom prst="rect">
            <a:avLst/>
          </a:prstGeom>
          <a:ln>
            <a:solidFill>
              <a:schemeClr val="tx1"/>
            </a:solidFill>
          </a:ln>
        </p:spPr>
        <p:txBody>
          <a:bodyPr wrap="square">
            <a:spAutoFit/>
          </a:bodyPr>
          <a:lstStyle/>
          <a:p>
            <a:r>
              <a:rPr lang="en-US" sz="2400" b="0" i="0" dirty="0" smtClean="0">
                <a:solidFill>
                  <a:srgbClr val="333333"/>
                </a:solidFill>
                <a:effectLst/>
                <a:latin typeface="Open Sans"/>
              </a:rPr>
              <a:t>…We frequently blame Satan for much of the misery that we are bringing upon ourselves. Satan has no power over us except as we give it to him.”</a:t>
            </a:r>
            <a:endParaRPr lang="en-US" sz="2400" dirty="0"/>
          </a:p>
        </p:txBody>
      </p:sp>
      <p:sp>
        <p:nvSpPr>
          <p:cNvPr id="4" name="Rectangle 3"/>
          <p:cNvSpPr/>
          <p:nvPr/>
        </p:nvSpPr>
        <p:spPr>
          <a:xfrm>
            <a:off x="6324600" y="0"/>
            <a:ext cx="5867400" cy="4185761"/>
          </a:xfrm>
          <a:prstGeom prst="rect">
            <a:avLst/>
          </a:prstGeom>
          <a:ln>
            <a:solidFill>
              <a:schemeClr val="tx1"/>
            </a:solidFill>
          </a:ln>
        </p:spPr>
        <p:txBody>
          <a:bodyPr wrap="square">
            <a:spAutoFit/>
          </a:bodyPr>
          <a:lstStyle/>
          <a:p>
            <a:pPr fontAlgn="base"/>
            <a:r>
              <a:rPr lang="en-US" sz="1400" b="1" dirty="0" smtClean="0">
                <a:solidFill>
                  <a:srgbClr val="333333"/>
                </a:solidFill>
                <a:latin typeface="Open Sans"/>
              </a:rPr>
              <a:t>Water, Spirit, and Blood</a:t>
            </a:r>
          </a:p>
          <a:p>
            <a:pPr fontAlgn="base"/>
            <a:r>
              <a:rPr lang="en-US" sz="1400" dirty="0" smtClean="0">
                <a:solidFill>
                  <a:srgbClr val="333333"/>
                </a:solidFill>
                <a:latin typeface="Open Sans"/>
              </a:rPr>
              <a:t>Elder </a:t>
            </a:r>
            <a:r>
              <a:rPr lang="en-US" sz="1400" dirty="0">
                <a:solidFill>
                  <a:srgbClr val="333333"/>
                </a:solidFill>
                <a:latin typeface="Open Sans"/>
              </a:rPr>
              <a:t>Bruce R. McConkie of the Quorum of the Twelve Apostles taught how water, spirit, and blood are essential elements of both our physical and spiritual births:</a:t>
            </a:r>
          </a:p>
          <a:p>
            <a:pPr fontAlgn="base"/>
            <a:r>
              <a:rPr lang="en-US" sz="1400" dirty="0">
                <a:solidFill>
                  <a:srgbClr val="333333"/>
                </a:solidFill>
                <a:latin typeface="Open Sans"/>
              </a:rPr>
              <a:t>“Two births are essential to salvation. Man cannot be saved without birth into mortality, nor can he return to his heavenly home without a birth into the realm of the Spirit. … The elements present in a mortal birth and in a spiritual birth are the same. They are water, blood, and spirit. Thus every mortal birth is a heaven-given reminder to prepare for the second birth. …</a:t>
            </a:r>
          </a:p>
          <a:p>
            <a:pPr fontAlgn="base"/>
            <a:r>
              <a:rPr lang="en-US" sz="1400" dirty="0">
                <a:solidFill>
                  <a:srgbClr val="333333"/>
                </a:solidFill>
                <a:latin typeface="Open Sans"/>
              </a:rPr>
              <a:t>“In every mortal birth the child is immersed in water in the mother’s womb. At the appointed time the spirit enters the body, and blood always flows in the veins of the new person. Otherwise, without each of these, there is no life, no birth, no mortality.</a:t>
            </a:r>
          </a:p>
          <a:p>
            <a:pPr fontAlgn="base"/>
            <a:r>
              <a:rPr lang="en-US" sz="1400" dirty="0">
                <a:solidFill>
                  <a:srgbClr val="333333"/>
                </a:solidFill>
                <a:latin typeface="Open Sans"/>
              </a:rPr>
              <a:t>“In every birth into the kingdom of heaven, the newborn babe in Christ is immersed in water, he receives the </a:t>
            </a:r>
            <a:r>
              <a:rPr lang="en-US" sz="1400" dirty="0">
                <a:solidFill>
                  <a:srgbClr val="2F393A"/>
                </a:solidFill>
                <a:latin typeface="Open Sans"/>
              </a:rPr>
              <a:t>Holy Ghost</a:t>
            </a:r>
            <a:r>
              <a:rPr lang="en-US" sz="1400" dirty="0">
                <a:solidFill>
                  <a:srgbClr val="333333"/>
                </a:solidFill>
                <a:latin typeface="Open Sans"/>
              </a:rPr>
              <a:t> by the laying on of hands, and the blood of Christ cleanses him from all sin. Otherwise, without each of these, there is no Spirit-birth, no newness of life, no hope of eternal life” (</a:t>
            </a:r>
            <a:r>
              <a:rPr lang="en-US" sz="1400" i="1" dirty="0">
                <a:solidFill>
                  <a:srgbClr val="333333"/>
                </a:solidFill>
                <a:latin typeface="Open Sans"/>
              </a:rPr>
              <a:t>A New Witness for the Articles of Faith</a:t>
            </a:r>
            <a:r>
              <a:rPr lang="en-US" sz="1400" dirty="0">
                <a:solidFill>
                  <a:srgbClr val="333333"/>
                </a:solidFill>
                <a:latin typeface="Open Sans"/>
              </a:rPr>
              <a:t> [1985], 288).</a:t>
            </a:r>
            <a:endParaRPr lang="en-US" sz="1400" b="0" i="0" dirty="0">
              <a:solidFill>
                <a:srgbClr val="333333"/>
              </a:solidFill>
              <a:effectLst/>
              <a:latin typeface="Open Sans"/>
            </a:endParaRPr>
          </a:p>
        </p:txBody>
      </p:sp>
      <p:sp>
        <p:nvSpPr>
          <p:cNvPr id="5" name="Rectangle 4"/>
          <p:cNvSpPr/>
          <p:nvPr/>
        </p:nvSpPr>
        <p:spPr>
          <a:xfrm>
            <a:off x="6324600" y="4185761"/>
            <a:ext cx="5867400" cy="2031325"/>
          </a:xfrm>
          <a:prstGeom prst="rect">
            <a:avLst/>
          </a:prstGeom>
          <a:ln>
            <a:solidFill>
              <a:schemeClr val="tx1"/>
            </a:solidFill>
          </a:ln>
        </p:spPr>
        <p:txBody>
          <a:bodyPr wrap="square">
            <a:spAutoFit/>
          </a:bodyPr>
          <a:lstStyle/>
          <a:p>
            <a:pPr fontAlgn="base"/>
            <a:r>
              <a:rPr lang="en-US" sz="1400" b="1" dirty="0" smtClean="0">
                <a:latin typeface="Open Sans"/>
              </a:rPr>
              <a:t>Essential For Our Salvation:</a:t>
            </a:r>
          </a:p>
          <a:p>
            <a:pPr fontAlgn="base"/>
            <a:r>
              <a:rPr lang="en-US" sz="1400" dirty="0" smtClean="0">
                <a:latin typeface="Open Sans"/>
              </a:rPr>
              <a:t>Elder </a:t>
            </a:r>
            <a:r>
              <a:rPr lang="en-US" sz="1400" dirty="0">
                <a:latin typeface="Open Sans"/>
              </a:rPr>
              <a:t>D. Todd </a:t>
            </a:r>
            <a:r>
              <a:rPr lang="en-US" sz="1400" dirty="0" err="1">
                <a:latin typeface="Open Sans"/>
              </a:rPr>
              <a:t>Christofferson</a:t>
            </a:r>
            <a:r>
              <a:rPr lang="en-US" sz="1400" dirty="0">
                <a:latin typeface="Open Sans"/>
              </a:rPr>
              <a:t> of the Quorum of the Twelve Apostles explained how the gift of the Holy Ghost is essential to our salvation:</a:t>
            </a:r>
          </a:p>
          <a:p>
            <a:pPr fontAlgn="base"/>
            <a:r>
              <a:rPr lang="en-US" sz="1400" dirty="0">
                <a:latin typeface="Open Sans"/>
              </a:rPr>
              <a:t>“The gift of the Holy Ghost is part of the new and everlasting covenant. It is an essential part of our baptism, the baptism of the Spirit. It is the messenger of grace by which the blood of Christ is applied to take away our sins and sanctify us (see2 Nephi 31:17). It is the gift by which Adam was ‘quickened in the inner man’ (Moses 6:65)” (“The Power of Covenants</a:t>
            </a:r>
            <a:r>
              <a:rPr lang="en-US" sz="1400" dirty="0" smtClean="0">
                <a:latin typeface="Open Sans"/>
              </a:rPr>
              <a:t>,”</a:t>
            </a:r>
            <a:r>
              <a:rPr lang="en-US" sz="1400" i="1" dirty="0" smtClean="0">
                <a:latin typeface="Open Sans"/>
              </a:rPr>
              <a:t> Ensign</a:t>
            </a:r>
            <a:r>
              <a:rPr lang="en-US" sz="1400" dirty="0">
                <a:latin typeface="Open Sans"/>
              </a:rPr>
              <a:t> </a:t>
            </a:r>
            <a:r>
              <a:rPr lang="en-US" sz="1400" dirty="0" smtClean="0">
                <a:latin typeface="Open Sans"/>
              </a:rPr>
              <a:t>or </a:t>
            </a:r>
            <a:r>
              <a:rPr lang="en-US" sz="1400" i="1" dirty="0" smtClean="0">
                <a:latin typeface="Open Sans"/>
              </a:rPr>
              <a:t>Liahona</a:t>
            </a:r>
            <a:r>
              <a:rPr lang="en-US" sz="1400" i="1" dirty="0">
                <a:latin typeface="Open Sans"/>
              </a:rPr>
              <a:t>,</a:t>
            </a:r>
            <a:r>
              <a:rPr lang="en-US" sz="1400" dirty="0">
                <a:latin typeface="Open Sans"/>
              </a:rPr>
              <a:t> May 2009, 22).</a:t>
            </a:r>
            <a:endParaRPr lang="en-US" sz="1400" b="0" i="0" dirty="0">
              <a:effectLst/>
              <a:latin typeface="Open Sans"/>
            </a:endParaRPr>
          </a:p>
        </p:txBody>
      </p:sp>
    </p:spTree>
    <p:extLst>
      <p:ext uri="{BB962C8B-B14F-4D97-AF65-F5344CB8AC3E}">
        <p14:creationId xmlns:p14="http://schemas.microsoft.com/office/powerpoint/2010/main" val="1555709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8612" y="98612"/>
            <a:ext cx="12093388" cy="1015663"/>
          </a:xfrm>
          <a:prstGeom prst="rect">
            <a:avLst/>
          </a:prstGeom>
          <a:noFill/>
        </p:spPr>
        <p:txBody>
          <a:bodyPr wrap="square" rtlCol="0">
            <a:spAutoFit/>
          </a:bodyPr>
          <a:lstStyle/>
          <a:p>
            <a:pPr algn="ctr"/>
            <a:r>
              <a:rPr lang="en-US" sz="6000" dirty="0" smtClean="0">
                <a:solidFill>
                  <a:schemeClr val="bg1"/>
                </a:solidFill>
              </a:rPr>
              <a:t>The Rescue</a:t>
            </a:r>
            <a:endParaRPr lang="en-US" sz="6000" dirty="0">
              <a:solidFill>
                <a:schemeClr val="bg1"/>
              </a:solidFill>
            </a:endParaRPr>
          </a:p>
        </p:txBody>
      </p:sp>
      <p:sp>
        <p:nvSpPr>
          <p:cNvPr id="7" name="TextBox 6"/>
          <p:cNvSpPr txBox="1"/>
          <p:nvPr/>
        </p:nvSpPr>
        <p:spPr>
          <a:xfrm>
            <a:off x="215153" y="1442594"/>
            <a:ext cx="3257390" cy="954107"/>
          </a:xfrm>
          <a:prstGeom prst="rect">
            <a:avLst/>
          </a:prstGeom>
          <a:noFill/>
        </p:spPr>
        <p:txBody>
          <a:bodyPr wrap="square" rtlCol="0">
            <a:spAutoFit/>
          </a:bodyPr>
          <a:lstStyle/>
          <a:p>
            <a:pPr algn="ctr"/>
            <a:r>
              <a:rPr lang="en-US" sz="2800" dirty="0" smtClean="0">
                <a:solidFill>
                  <a:schemeClr val="bg1"/>
                </a:solidFill>
              </a:rPr>
              <a:t>What caused the need to be rescued?</a:t>
            </a:r>
            <a:endParaRPr lang="en-US" sz="2800" dirty="0">
              <a:solidFill>
                <a:schemeClr val="bg1"/>
              </a:solidFill>
            </a:endParaRPr>
          </a:p>
        </p:txBody>
      </p:sp>
      <p:sp>
        <p:nvSpPr>
          <p:cNvPr id="8" name="TextBox 7"/>
          <p:cNvSpPr txBox="1"/>
          <p:nvPr/>
        </p:nvSpPr>
        <p:spPr>
          <a:xfrm>
            <a:off x="4530057" y="1274631"/>
            <a:ext cx="2998054" cy="1384995"/>
          </a:xfrm>
          <a:prstGeom prst="rect">
            <a:avLst/>
          </a:prstGeom>
          <a:noFill/>
        </p:spPr>
        <p:txBody>
          <a:bodyPr wrap="square" rtlCol="0">
            <a:spAutoFit/>
          </a:bodyPr>
          <a:lstStyle/>
          <a:p>
            <a:pPr algn="ctr"/>
            <a:r>
              <a:rPr lang="en-US" sz="2800" dirty="0" smtClean="0">
                <a:solidFill>
                  <a:schemeClr val="bg1"/>
                </a:solidFill>
              </a:rPr>
              <a:t>What did you have to do in order to be rescued?</a:t>
            </a:r>
            <a:endParaRPr lang="en-US" sz="2800" dirty="0">
              <a:solidFill>
                <a:schemeClr val="bg1"/>
              </a:solidFill>
            </a:endParaRPr>
          </a:p>
        </p:txBody>
      </p:sp>
      <p:sp>
        <p:nvSpPr>
          <p:cNvPr id="9" name="TextBox 8"/>
          <p:cNvSpPr txBox="1"/>
          <p:nvPr/>
        </p:nvSpPr>
        <p:spPr>
          <a:xfrm>
            <a:off x="8823838" y="1658037"/>
            <a:ext cx="3350879" cy="523220"/>
          </a:xfrm>
          <a:prstGeom prst="rect">
            <a:avLst/>
          </a:prstGeom>
          <a:noFill/>
        </p:spPr>
        <p:txBody>
          <a:bodyPr wrap="square" rtlCol="0">
            <a:spAutoFit/>
          </a:bodyPr>
          <a:lstStyle/>
          <a:p>
            <a:r>
              <a:rPr lang="en-US" sz="2800" dirty="0" smtClean="0">
                <a:solidFill>
                  <a:schemeClr val="bg1"/>
                </a:solidFill>
              </a:rPr>
              <a:t>Who rescued you?</a:t>
            </a:r>
            <a:endParaRPr lang="en-US" sz="2800" dirty="0">
              <a:solidFill>
                <a:schemeClr val="bg1"/>
              </a:solidFill>
            </a:endParaRPr>
          </a:p>
        </p:txBody>
      </p:sp>
      <p:pic>
        <p:nvPicPr>
          <p:cNvPr id="6146" name="Picture 2" descr="http://i.istockimg.com/file_thumbview_approve/21119672/3/stock-photo-21119672-lifesaver-in-wa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859" y="2819982"/>
            <a:ext cx="2790607" cy="196811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msnbcmedia.msn.com/j/MSNBC/Components/Photo/_new/pb-130401-bowling-gren-rescue-jsw-02.photoblog9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6990" y="2725021"/>
            <a:ext cx="4576632" cy="252223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8612" y="4868939"/>
            <a:ext cx="3257390" cy="954107"/>
          </a:xfrm>
          <a:prstGeom prst="rect">
            <a:avLst/>
          </a:prstGeom>
          <a:noFill/>
        </p:spPr>
        <p:txBody>
          <a:bodyPr wrap="square" rtlCol="0">
            <a:spAutoFit/>
          </a:bodyPr>
          <a:lstStyle/>
          <a:p>
            <a:pPr algn="ctr"/>
            <a:r>
              <a:rPr lang="en-US" sz="2800" dirty="0" smtClean="0">
                <a:solidFill>
                  <a:schemeClr val="bg1"/>
                </a:solidFill>
              </a:rPr>
              <a:t>Making a wrong choice</a:t>
            </a:r>
            <a:endParaRPr lang="en-US" sz="2800" dirty="0">
              <a:solidFill>
                <a:schemeClr val="bg1"/>
              </a:solidFill>
            </a:endParaRPr>
          </a:p>
        </p:txBody>
      </p:sp>
      <p:sp>
        <p:nvSpPr>
          <p:cNvPr id="11" name="TextBox 10"/>
          <p:cNvSpPr txBox="1"/>
          <p:nvPr/>
        </p:nvSpPr>
        <p:spPr>
          <a:xfrm>
            <a:off x="4530057" y="5247254"/>
            <a:ext cx="3257390" cy="954107"/>
          </a:xfrm>
          <a:prstGeom prst="rect">
            <a:avLst/>
          </a:prstGeom>
          <a:noFill/>
        </p:spPr>
        <p:txBody>
          <a:bodyPr wrap="square" rtlCol="0">
            <a:spAutoFit/>
          </a:bodyPr>
          <a:lstStyle/>
          <a:p>
            <a:pPr algn="ctr"/>
            <a:r>
              <a:rPr lang="en-US" sz="2800" dirty="0" smtClean="0">
                <a:solidFill>
                  <a:schemeClr val="bg1"/>
                </a:solidFill>
              </a:rPr>
              <a:t>To be willing to receive the rescuer</a:t>
            </a:r>
            <a:endParaRPr lang="en-US" sz="2800" dirty="0">
              <a:solidFill>
                <a:schemeClr val="bg1"/>
              </a:solidFill>
            </a:endParaRPr>
          </a:p>
        </p:txBody>
      </p:sp>
      <p:pic>
        <p:nvPicPr>
          <p:cNvPr id="6150" name="Picture 6" descr="http://www.justice4johnny.org/photos/Mine/Christ%20and%20Believ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2861" y="2819982"/>
            <a:ext cx="1905000" cy="232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18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6148"/>
                                        </p:tgtEl>
                                        <p:attrNameLst>
                                          <p:attrName>style.visibility</p:attrName>
                                        </p:attrNameLst>
                                      </p:cBhvr>
                                      <p:to>
                                        <p:strVal val="visible"/>
                                      </p:to>
                                    </p:set>
                                    <p:animEffect transition="in" filter="fade">
                                      <p:cBhvr>
                                        <p:cTn id="23" dur="500"/>
                                        <p:tgtEl>
                                          <p:spTgt spid="614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150"/>
                                        </p:tgtEl>
                                        <p:attrNameLst>
                                          <p:attrName>style.visibility</p:attrName>
                                        </p:attrNameLst>
                                      </p:cBhvr>
                                      <p:to>
                                        <p:strVal val="visible"/>
                                      </p:to>
                                    </p:set>
                                    <p:animEffect transition="in" filter="fade">
                                      <p:cBhvr>
                                        <p:cTn id="38"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8612" y="98612"/>
            <a:ext cx="12093388" cy="1015663"/>
          </a:xfrm>
          <a:prstGeom prst="rect">
            <a:avLst/>
          </a:prstGeom>
          <a:noFill/>
        </p:spPr>
        <p:txBody>
          <a:bodyPr wrap="square" rtlCol="0">
            <a:spAutoFit/>
          </a:bodyPr>
          <a:lstStyle/>
          <a:p>
            <a:pPr algn="ctr"/>
            <a:r>
              <a:rPr lang="en-US" sz="6000" dirty="0" smtClean="0">
                <a:solidFill>
                  <a:schemeClr val="bg1"/>
                </a:solidFill>
              </a:rPr>
              <a:t>Enoch Teaches About The Fall</a:t>
            </a:r>
            <a:endParaRPr lang="en-US" sz="6000" dirty="0">
              <a:solidFill>
                <a:schemeClr val="bg1"/>
              </a:solidFill>
            </a:endParaRPr>
          </a:p>
        </p:txBody>
      </p:sp>
      <p:sp>
        <p:nvSpPr>
          <p:cNvPr id="7" name="TextBox 6"/>
          <p:cNvSpPr txBox="1"/>
          <p:nvPr/>
        </p:nvSpPr>
        <p:spPr>
          <a:xfrm>
            <a:off x="748553" y="1114275"/>
            <a:ext cx="2115670" cy="954107"/>
          </a:xfrm>
          <a:prstGeom prst="rect">
            <a:avLst/>
          </a:prstGeom>
          <a:noFill/>
        </p:spPr>
        <p:txBody>
          <a:bodyPr wrap="square" rtlCol="0">
            <a:spAutoFit/>
          </a:bodyPr>
          <a:lstStyle/>
          <a:p>
            <a:r>
              <a:rPr lang="en-US" sz="2800" dirty="0" smtClean="0">
                <a:solidFill>
                  <a:schemeClr val="bg1"/>
                </a:solidFill>
              </a:rPr>
              <a:t>Because of the Fall…</a:t>
            </a:r>
            <a:endParaRPr lang="en-US" sz="2800" dirty="0">
              <a:solidFill>
                <a:schemeClr val="bg1"/>
              </a:solidFill>
            </a:endParaRPr>
          </a:p>
        </p:txBody>
      </p:sp>
      <p:sp>
        <p:nvSpPr>
          <p:cNvPr id="8" name="TextBox 7"/>
          <p:cNvSpPr txBox="1"/>
          <p:nvPr/>
        </p:nvSpPr>
        <p:spPr>
          <a:xfrm>
            <a:off x="6633882" y="2977045"/>
            <a:ext cx="3827929" cy="523220"/>
          </a:xfrm>
          <a:prstGeom prst="rect">
            <a:avLst/>
          </a:prstGeom>
          <a:noFill/>
        </p:spPr>
        <p:txBody>
          <a:bodyPr wrap="square" rtlCol="0">
            <a:spAutoFit/>
          </a:bodyPr>
          <a:lstStyle/>
          <a:p>
            <a:r>
              <a:rPr lang="en-US" sz="2800" dirty="0" smtClean="0">
                <a:solidFill>
                  <a:schemeClr val="bg1"/>
                </a:solidFill>
              </a:rPr>
              <a:t>We will experience death</a:t>
            </a:r>
            <a:endParaRPr lang="en-US" sz="2800" dirty="0">
              <a:solidFill>
                <a:schemeClr val="bg1"/>
              </a:solidFill>
            </a:endParaRPr>
          </a:p>
        </p:txBody>
      </p:sp>
      <p:sp>
        <p:nvSpPr>
          <p:cNvPr id="9" name="TextBox 8"/>
          <p:cNvSpPr txBox="1"/>
          <p:nvPr/>
        </p:nvSpPr>
        <p:spPr>
          <a:xfrm>
            <a:off x="3344056" y="1762281"/>
            <a:ext cx="2532530" cy="954107"/>
          </a:xfrm>
          <a:prstGeom prst="rect">
            <a:avLst/>
          </a:prstGeom>
          <a:noFill/>
        </p:spPr>
        <p:txBody>
          <a:bodyPr wrap="square" rtlCol="0">
            <a:spAutoFit/>
          </a:bodyPr>
          <a:lstStyle/>
          <a:p>
            <a:r>
              <a:rPr lang="en-US" sz="2800" dirty="0" smtClean="0">
                <a:solidFill>
                  <a:schemeClr val="bg1"/>
                </a:solidFill>
              </a:rPr>
              <a:t>Human life is made possible</a:t>
            </a:r>
            <a:endParaRPr lang="en-US" sz="2800" dirty="0">
              <a:solidFill>
                <a:schemeClr val="bg1"/>
              </a:solidFill>
            </a:endParaRPr>
          </a:p>
        </p:txBody>
      </p:sp>
      <p:sp>
        <p:nvSpPr>
          <p:cNvPr id="10" name="TextBox 9"/>
          <p:cNvSpPr txBox="1"/>
          <p:nvPr/>
        </p:nvSpPr>
        <p:spPr>
          <a:xfrm>
            <a:off x="98612" y="6447434"/>
            <a:ext cx="2115670" cy="338554"/>
          </a:xfrm>
          <a:prstGeom prst="rect">
            <a:avLst/>
          </a:prstGeom>
          <a:noFill/>
        </p:spPr>
        <p:txBody>
          <a:bodyPr wrap="square" rtlCol="0">
            <a:spAutoFit/>
          </a:bodyPr>
          <a:lstStyle/>
          <a:p>
            <a:r>
              <a:rPr lang="en-US" sz="1600" dirty="0" smtClean="0">
                <a:solidFill>
                  <a:schemeClr val="bg1"/>
                </a:solidFill>
              </a:rPr>
              <a:t>Moses 6:48</a:t>
            </a:r>
            <a:endParaRPr lang="en-US" sz="1600" dirty="0">
              <a:solidFill>
                <a:schemeClr val="bg1"/>
              </a:solidFill>
            </a:endParaRPr>
          </a:p>
        </p:txBody>
      </p:sp>
      <p:sp>
        <p:nvSpPr>
          <p:cNvPr id="11" name="TextBox 10"/>
          <p:cNvSpPr txBox="1"/>
          <p:nvPr/>
        </p:nvSpPr>
        <p:spPr>
          <a:xfrm>
            <a:off x="6535271" y="4839816"/>
            <a:ext cx="4894728" cy="1815882"/>
          </a:xfrm>
          <a:prstGeom prst="rect">
            <a:avLst/>
          </a:prstGeom>
          <a:noFill/>
        </p:spPr>
        <p:txBody>
          <a:bodyPr wrap="square" rtlCol="0">
            <a:spAutoFit/>
          </a:bodyPr>
          <a:lstStyle/>
          <a:p>
            <a:r>
              <a:rPr lang="en-US" sz="2800" dirty="0" smtClean="0">
                <a:solidFill>
                  <a:schemeClr val="bg1"/>
                </a:solidFill>
              </a:rPr>
              <a:t>Misery and woe becomes our fate--</a:t>
            </a:r>
            <a:r>
              <a:rPr lang="en-US" sz="2800" dirty="0">
                <a:solidFill>
                  <a:schemeClr val="bg1"/>
                </a:solidFill>
              </a:rPr>
              <a:t>subject to the pains, sicknesses, sorrows, and difficulties of mortal life</a:t>
            </a:r>
          </a:p>
        </p:txBody>
      </p:sp>
      <p:grpSp>
        <p:nvGrpSpPr>
          <p:cNvPr id="12" name="Group 11"/>
          <p:cNvGrpSpPr/>
          <p:nvPr/>
        </p:nvGrpSpPr>
        <p:grpSpPr>
          <a:xfrm>
            <a:off x="10991538" y="100729"/>
            <a:ext cx="1079863" cy="1114697"/>
            <a:chOff x="7118590" y="5274271"/>
            <a:chExt cx="1079863" cy="1114697"/>
          </a:xfrm>
        </p:grpSpPr>
        <p:grpSp>
          <p:nvGrpSpPr>
            <p:cNvPr id="13" name="Group 12"/>
            <p:cNvGrpSpPr/>
            <p:nvPr/>
          </p:nvGrpSpPr>
          <p:grpSpPr>
            <a:xfrm>
              <a:off x="7118590" y="5274271"/>
              <a:ext cx="1079863" cy="1114697"/>
              <a:chOff x="987717" y="3230880"/>
              <a:chExt cx="1079863" cy="1114697"/>
            </a:xfrm>
          </p:grpSpPr>
          <p:sp>
            <p:nvSpPr>
              <p:cNvPr id="24" name="Rectangle 23"/>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ame 24"/>
              <p:cNvSpPr/>
              <p:nvPr/>
            </p:nvSpPr>
            <p:spPr>
              <a:xfrm>
                <a:off x="987717" y="3230880"/>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45"/>
            <p:cNvGrpSpPr/>
            <p:nvPr/>
          </p:nvGrpSpPr>
          <p:grpSpPr>
            <a:xfrm>
              <a:off x="7331903" y="5403219"/>
              <a:ext cx="620413" cy="874218"/>
              <a:chOff x="1207073" y="533400"/>
              <a:chExt cx="1721407" cy="2425617"/>
            </a:xfrm>
          </p:grpSpPr>
          <p:sp>
            <p:nvSpPr>
              <p:cNvPr id="15" name="Oval 14"/>
              <p:cNvSpPr/>
              <p:nvPr/>
            </p:nvSpPr>
            <p:spPr>
              <a:xfrm>
                <a:off x="2437151" y="1334255"/>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295400" y="1271796"/>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1207073" y="2146901"/>
                <a:ext cx="1721407" cy="812116"/>
              </a:xfrm>
              <a:prstGeom prst="trapezoid">
                <a:avLst>
                  <a:gd name="adj" fmla="val 57988"/>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5"/>
              <p:cNvSpPr/>
              <p:nvPr/>
            </p:nvSpPr>
            <p:spPr>
              <a:xfrm rot="10800000">
                <a:off x="1821861" y="2146900"/>
                <a:ext cx="491831" cy="586076"/>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451981" y="738396"/>
                <a:ext cx="1202365" cy="16169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9278804">
                <a:off x="2188248" y="535643"/>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2369756">
                <a:off x="1506259" y="533400"/>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21206386">
                <a:off x="1727091" y="1839903"/>
                <a:ext cx="660619" cy="925244"/>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21206386">
                <a:off x="1778455" y="1978137"/>
                <a:ext cx="506673" cy="3067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3074" name="Picture 2" descr="http://www.fitforexpecting.com/wp-content/uploads/2014/01/tired-mom-needs-more-energ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80" y="4143934"/>
            <a:ext cx="2051589" cy="247277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clker.com/cliparts/8/2/8/a/1197104033407185997papapishu_Baby_girl_sitting.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4282" y="1940400"/>
            <a:ext cx="1370099" cy="185808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clker.com/cliparts/O/N/e/F/t/k/baby-image-m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520" y="1387541"/>
            <a:ext cx="1587512" cy="1576893"/>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p:cNvGrpSpPr/>
          <p:nvPr/>
        </p:nvGrpSpPr>
        <p:grpSpPr>
          <a:xfrm>
            <a:off x="10556838" y="2655711"/>
            <a:ext cx="1096002" cy="1764538"/>
            <a:chOff x="7162800" y="990600"/>
            <a:chExt cx="1096002" cy="1764538"/>
          </a:xfrm>
        </p:grpSpPr>
        <p:grpSp>
          <p:nvGrpSpPr>
            <p:cNvPr id="32" name="Group 48"/>
            <p:cNvGrpSpPr/>
            <p:nvPr/>
          </p:nvGrpSpPr>
          <p:grpSpPr>
            <a:xfrm>
              <a:off x="7162800" y="990600"/>
              <a:ext cx="990600" cy="1524000"/>
              <a:chOff x="1802867" y="4191000"/>
              <a:chExt cx="1549933" cy="1843141"/>
            </a:xfrm>
          </p:grpSpPr>
          <p:sp>
            <p:nvSpPr>
              <p:cNvPr id="48" name="Flowchart: Delay 47"/>
              <p:cNvSpPr/>
              <p:nvPr/>
            </p:nvSpPr>
            <p:spPr>
              <a:xfrm rot="16705049">
                <a:off x="1752600" y="4419600"/>
                <a:ext cx="1828800" cy="1371600"/>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Delay 48"/>
              <p:cNvSpPr/>
              <p:nvPr/>
            </p:nvSpPr>
            <p:spPr>
              <a:xfrm rot="16705049">
                <a:off x="1574267" y="4433941"/>
                <a:ext cx="1828800" cy="1371600"/>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455896" y="1965317"/>
              <a:ext cx="802906" cy="789821"/>
              <a:chOff x="7185317" y="571382"/>
              <a:chExt cx="1433175" cy="1409818"/>
            </a:xfrm>
          </p:grpSpPr>
          <p:sp>
            <p:nvSpPr>
              <p:cNvPr id="44" name="Moon 43"/>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ardrop 46"/>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rot="20237229">
              <a:off x="7214754" y="1951429"/>
              <a:ext cx="615042" cy="668118"/>
              <a:chOff x="4159960" y="2007821"/>
              <a:chExt cx="1548702" cy="1871767"/>
            </a:xfrm>
          </p:grpSpPr>
          <p:sp>
            <p:nvSpPr>
              <p:cNvPr id="35" name="Teardrop 34"/>
              <p:cNvSpPr/>
              <p:nvPr/>
            </p:nvSpPr>
            <p:spPr>
              <a:xfrm rot="8215946">
                <a:off x="4752919" y="2007821"/>
                <a:ext cx="500030" cy="504016"/>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uble Wave 35"/>
              <p:cNvSpPr/>
              <p:nvPr/>
            </p:nvSpPr>
            <p:spPr>
              <a:xfrm rot="6007162">
                <a:off x="4312057" y="3165471"/>
                <a:ext cx="1284912" cy="143322"/>
              </a:xfrm>
              <a:prstGeom prst="doubleWave">
                <a:avLst>
                  <a:gd name="adj1" fmla="val 125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ardrop 36"/>
              <p:cNvSpPr/>
              <p:nvPr/>
            </p:nvSpPr>
            <p:spPr>
              <a:xfrm>
                <a:off x="4343400" y="2819400"/>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ardrop 37"/>
              <p:cNvSpPr/>
              <p:nvPr/>
            </p:nvSpPr>
            <p:spPr>
              <a:xfrm rot="16809704">
                <a:off x="5033372" y="2830893"/>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ardrop 38"/>
              <p:cNvSpPr/>
              <p:nvPr/>
            </p:nvSpPr>
            <p:spPr>
              <a:xfrm rot="4742171">
                <a:off x="4198060" y="2224802"/>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ardrop 39"/>
              <p:cNvSpPr/>
              <p:nvPr/>
            </p:nvSpPr>
            <p:spPr>
              <a:xfrm rot="11700921">
                <a:off x="5175262" y="2192289"/>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724400" y="2514600"/>
                <a:ext cx="457200" cy="457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Heart 41"/>
              <p:cNvSpPr/>
              <p:nvPr/>
            </p:nvSpPr>
            <p:spPr>
              <a:xfrm rot="18889990">
                <a:off x="4624201" y="3137830"/>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art 42"/>
              <p:cNvSpPr/>
              <p:nvPr/>
            </p:nvSpPr>
            <p:spPr>
              <a:xfrm rot="3738236">
                <a:off x="5018033" y="3103053"/>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1056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fade">
                                      <p:cBhvr>
                                        <p:cTn id="7" dur="500"/>
                                        <p:tgtEl>
                                          <p:spTgt spid="30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3082"/>
                                        </p:tgtEl>
                                        <p:attrNameLst>
                                          <p:attrName>style.visibility</p:attrName>
                                        </p:attrNameLst>
                                      </p:cBhvr>
                                      <p:to>
                                        <p:strVal val="visible"/>
                                      </p:to>
                                    </p:set>
                                    <p:animEffect transition="in" filter="fade">
                                      <p:cBhvr>
                                        <p:cTn id="13" dur="500"/>
                                        <p:tgtEl>
                                          <p:spTgt spid="308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074"/>
                                        </p:tgtEl>
                                        <p:attrNameLst>
                                          <p:attrName>style.visibility</p:attrName>
                                        </p:attrNameLst>
                                      </p:cBhvr>
                                      <p:to>
                                        <p:strVal val="visible"/>
                                      </p:to>
                                    </p:set>
                                    <p:animEffect transition="in" filter="fade">
                                      <p:cBhvr>
                                        <p:cTn id="26" dur="500"/>
                                        <p:tgtEl>
                                          <p:spTgt spid="307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8612" y="98612"/>
            <a:ext cx="12093388" cy="1015663"/>
          </a:xfrm>
          <a:prstGeom prst="rect">
            <a:avLst/>
          </a:prstGeom>
          <a:noFill/>
        </p:spPr>
        <p:txBody>
          <a:bodyPr wrap="square" rtlCol="0">
            <a:spAutoFit/>
          </a:bodyPr>
          <a:lstStyle/>
          <a:p>
            <a:pPr algn="ctr"/>
            <a:r>
              <a:rPr lang="en-US" sz="6000" dirty="0" smtClean="0">
                <a:solidFill>
                  <a:schemeClr val="bg1"/>
                </a:solidFill>
              </a:rPr>
              <a:t>Being Human</a:t>
            </a:r>
            <a:endParaRPr lang="en-US" sz="6000" dirty="0">
              <a:solidFill>
                <a:schemeClr val="bg1"/>
              </a:solidFill>
            </a:endParaRPr>
          </a:p>
        </p:txBody>
      </p:sp>
      <p:sp>
        <p:nvSpPr>
          <p:cNvPr id="7" name="TextBox 6"/>
          <p:cNvSpPr txBox="1"/>
          <p:nvPr/>
        </p:nvSpPr>
        <p:spPr>
          <a:xfrm>
            <a:off x="627529" y="1114275"/>
            <a:ext cx="3823447" cy="2677656"/>
          </a:xfrm>
          <a:prstGeom prst="rect">
            <a:avLst/>
          </a:prstGeom>
          <a:noFill/>
        </p:spPr>
        <p:txBody>
          <a:bodyPr wrap="square" rtlCol="0">
            <a:spAutoFit/>
          </a:bodyPr>
          <a:lstStyle/>
          <a:p>
            <a:r>
              <a:rPr lang="en-US" sz="2800" i="1" dirty="0">
                <a:solidFill>
                  <a:schemeClr val="bg1"/>
                </a:solidFill>
              </a:rPr>
              <a:t>carnal</a:t>
            </a:r>
            <a:r>
              <a:rPr lang="en-US" sz="2800" dirty="0">
                <a:solidFill>
                  <a:schemeClr val="bg1"/>
                </a:solidFill>
              </a:rPr>
              <a:t> and </a:t>
            </a:r>
            <a:r>
              <a:rPr lang="en-US" sz="2800" i="1" dirty="0" smtClean="0">
                <a:solidFill>
                  <a:schemeClr val="bg1"/>
                </a:solidFill>
              </a:rPr>
              <a:t>sensual</a:t>
            </a:r>
            <a:r>
              <a:rPr lang="en-US" sz="2800" dirty="0" smtClean="0">
                <a:solidFill>
                  <a:schemeClr val="bg1"/>
                </a:solidFill>
              </a:rPr>
              <a:t>-- </a:t>
            </a:r>
            <a:r>
              <a:rPr lang="en-US" sz="2800" dirty="0">
                <a:solidFill>
                  <a:schemeClr val="bg1"/>
                </a:solidFill>
              </a:rPr>
              <a:t>being preoccupied with worldliness and the gratification of physical desires, lusts, and pleasures. </a:t>
            </a:r>
          </a:p>
        </p:txBody>
      </p:sp>
      <p:sp>
        <p:nvSpPr>
          <p:cNvPr id="10" name="TextBox 9"/>
          <p:cNvSpPr txBox="1"/>
          <p:nvPr/>
        </p:nvSpPr>
        <p:spPr>
          <a:xfrm>
            <a:off x="98612" y="6452017"/>
            <a:ext cx="2115670" cy="338554"/>
          </a:xfrm>
          <a:prstGeom prst="rect">
            <a:avLst/>
          </a:prstGeom>
          <a:noFill/>
        </p:spPr>
        <p:txBody>
          <a:bodyPr wrap="square" rtlCol="0">
            <a:spAutoFit/>
          </a:bodyPr>
          <a:lstStyle/>
          <a:p>
            <a:r>
              <a:rPr lang="en-US" sz="1600" dirty="0" smtClean="0">
                <a:solidFill>
                  <a:schemeClr val="bg1"/>
                </a:solidFill>
              </a:rPr>
              <a:t>Moses 6:49</a:t>
            </a:r>
            <a:endParaRPr lang="en-US" sz="1600" dirty="0">
              <a:solidFill>
                <a:schemeClr val="bg1"/>
              </a:solidFill>
            </a:endParaRPr>
          </a:p>
        </p:txBody>
      </p:sp>
      <p:sp>
        <p:nvSpPr>
          <p:cNvPr id="2" name="Rectangle 1"/>
          <p:cNvSpPr/>
          <p:nvPr/>
        </p:nvSpPr>
        <p:spPr>
          <a:xfrm>
            <a:off x="5711731" y="1571341"/>
            <a:ext cx="4958263" cy="2308324"/>
          </a:xfrm>
          <a:prstGeom prst="rect">
            <a:avLst/>
          </a:prstGeom>
        </p:spPr>
        <p:txBody>
          <a:bodyPr wrap="square">
            <a:spAutoFit/>
          </a:bodyPr>
          <a:lstStyle/>
          <a:p>
            <a:r>
              <a:rPr lang="en-US" sz="2400" b="0" i="1" dirty="0" smtClean="0">
                <a:solidFill>
                  <a:schemeClr val="bg1"/>
                </a:solidFill>
                <a:effectLst/>
              </a:rPr>
              <a:t>Devilish--</a:t>
            </a:r>
            <a:r>
              <a:rPr lang="en-US" sz="2400" b="0" i="0" dirty="0" smtClean="0">
                <a:solidFill>
                  <a:schemeClr val="bg1"/>
                </a:solidFill>
                <a:effectLst/>
              </a:rPr>
              <a:t> being influenced by the devil. Explain that these words do not mean that our bodies are evil. Rather, they describe an aspect of our fallen condition and the consequences of yielding to the enticements of Satan </a:t>
            </a:r>
            <a:endParaRPr lang="en-US" sz="2400" dirty="0">
              <a:solidFill>
                <a:schemeClr val="bg1"/>
              </a:solidFill>
            </a:endParaRPr>
          </a:p>
        </p:txBody>
      </p:sp>
      <p:grpSp>
        <p:nvGrpSpPr>
          <p:cNvPr id="9" name="Group 15"/>
          <p:cNvGrpSpPr/>
          <p:nvPr/>
        </p:nvGrpSpPr>
        <p:grpSpPr>
          <a:xfrm>
            <a:off x="4450976" y="1371115"/>
            <a:ext cx="1271017" cy="3147604"/>
            <a:chOff x="5891782" y="1905000"/>
            <a:chExt cx="1271017" cy="3147604"/>
          </a:xfrm>
          <a:solidFill>
            <a:schemeClr val="tx1"/>
          </a:solidFill>
        </p:grpSpPr>
        <p:sp>
          <p:nvSpPr>
            <p:cNvPr id="18" name="Oval 17"/>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423263">
              <a:off x="6084171" y="4366804"/>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23"/>
          <p:cNvGrpSpPr/>
          <p:nvPr/>
        </p:nvGrpSpPr>
        <p:grpSpPr>
          <a:xfrm>
            <a:off x="10424255" y="1430508"/>
            <a:ext cx="1271017" cy="3165915"/>
            <a:chOff x="7162800" y="1828800"/>
            <a:chExt cx="1271017" cy="3165915"/>
          </a:xfrm>
          <a:solidFill>
            <a:schemeClr val="tx1"/>
          </a:solidFill>
        </p:grpSpPr>
        <p:sp>
          <p:nvSpPr>
            <p:cNvPr id="13" name="Oval 12"/>
            <p:cNvSpPr/>
            <p:nvPr/>
          </p:nvSpPr>
          <p:spPr>
            <a:xfrm>
              <a:off x="7290818" y="18288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423263">
              <a:off x="7315202" y="43089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18657015">
              <a:off x="7872000" y="42746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5400000">
              <a:off x="7607809" y="27209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7315200" y="2743200"/>
              <a:ext cx="990600" cy="1828800"/>
            </a:xfrm>
            <a:prstGeom prst="trapezoid">
              <a:avLst>
                <a:gd name="adj" fmla="val 3357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5886958" y="4336731"/>
            <a:ext cx="4922879" cy="2453840"/>
            <a:chOff x="5886958" y="4336731"/>
            <a:chExt cx="4922879" cy="2453840"/>
          </a:xfrm>
        </p:grpSpPr>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3203" b="840"/>
            <a:stretch/>
          </p:blipFill>
          <p:spPr>
            <a:xfrm rot="5400000">
              <a:off x="7121478" y="3102211"/>
              <a:ext cx="2453840" cy="4922879"/>
            </a:xfrm>
            <a:prstGeom prst="ellipse">
              <a:avLst/>
            </a:prstGeom>
            <a:ln>
              <a:noFill/>
            </a:ln>
            <a:effectLst>
              <a:softEdge rad="112500"/>
            </a:effectLst>
          </p:spPr>
        </p:pic>
        <p:sp>
          <p:nvSpPr>
            <p:cNvPr id="12" name="Rectangle 11"/>
            <p:cNvSpPr/>
            <p:nvPr/>
          </p:nvSpPr>
          <p:spPr>
            <a:xfrm>
              <a:off x="6248442" y="4851579"/>
              <a:ext cx="4175813" cy="1938992"/>
            </a:xfrm>
            <a:prstGeom prst="rect">
              <a:avLst/>
            </a:prstGeom>
          </p:spPr>
          <p:txBody>
            <a:bodyPr wrap="square">
              <a:spAutoFit/>
            </a:bodyPr>
            <a:lstStyle/>
            <a:p>
              <a:pPr algn="ctr"/>
              <a:r>
                <a:rPr lang="en-US" sz="2400" b="1" i="0" dirty="0" smtClean="0">
                  <a:solidFill>
                    <a:srgbClr val="FFFF00"/>
                  </a:solidFill>
                  <a:effectLst/>
                </a:rPr>
                <a:t>Our bodies are not evil. This is a fallen condition and we are influenced by the enticements of Satan.</a:t>
              </a:r>
            </a:p>
            <a:p>
              <a:pPr algn="ctr"/>
              <a:endParaRPr lang="en-US" sz="2400" b="1" dirty="0">
                <a:solidFill>
                  <a:srgbClr val="FFFF00"/>
                </a:solidFill>
              </a:endParaRPr>
            </a:p>
          </p:txBody>
        </p:sp>
      </p:grpSp>
    </p:spTree>
    <p:extLst>
      <p:ext uri="{BB962C8B-B14F-4D97-AF65-F5344CB8AC3E}">
        <p14:creationId xmlns:p14="http://schemas.microsoft.com/office/powerpoint/2010/main" val="158481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t="-1" r="53203" b="840"/>
          <a:stretch/>
        </p:blipFill>
        <p:spPr>
          <a:xfrm rot="5400000">
            <a:off x="1984032" y="3031396"/>
            <a:ext cx="2977662" cy="3785673"/>
          </a:xfrm>
          <a:prstGeom prst="ellipse">
            <a:avLst/>
          </a:prstGeom>
          <a:ln>
            <a:noFill/>
          </a:ln>
          <a:effectLst>
            <a:softEdge rad="112500"/>
          </a:effectLst>
        </p:spPr>
      </p:pic>
      <p:sp>
        <p:nvSpPr>
          <p:cNvPr id="6" name="TextBox 5"/>
          <p:cNvSpPr txBox="1"/>
          <p:nvPr/>
        </p:nvSpPr>
        <p:spPr>
          <a:xfrm>
            <a:off x="98612" y="98612"/>
            <a:ext cx="12093388" cy="1015663"/>
          </a:xfrm>
          <a:prstGeom prst="rect">
            <a:avLst/>
          </a:prstGeom>
          <a:noFill/>
        </p:spPr>
        <p:txBody>
          <a:bodyPr wrap="square" rtlCol="0">
            <a:spAutoFit/>
          </a:bodyPr>
          <a:lstStyle/>
          <a:p>
            <a:pPr algn="ctr"/>
            <a:r>
              <a:rPr lang="en-US" sz="6000" dirty="0" smtClean="0">
                <a:solidFill>
                  <a:schemeClr val="bg1"/>
                </a:solidFill>
              </a:rPr>
              <a:t>Original Sin</a:t>
            </a:r>
            <a:endParaRPr lang="en-US" sz="6000" dirty="0">
              <a:solidFill>
                <a:schemeClr val="bg1"/>
              </a:solidFill>
            </a:endParaRPr>
          </a:p>
        </p:txBody>
      </p:sp>
      <p:sp>
        <p:nvSpPr>
          <p:cNvPr id="7" name="TextBox 6"/>
          <p:cNvSpPr txBox="1"/>
          <p:nvPr/>
        </p:nvSpPr>
        <p:spPr>
          <a:xfrm>
            <a:off x="300317" y="1120676"/>
            <a:ext cx="5490883" cy="2308324"/>
          </a:xfrm>
          <a:prstGeom prst="rect">
            <a:avLst/>
          </a:prstGeom>
          <a:noFill/>
        </p:spPr>
        <p:txBody>
          <a:bodyPr wrap="square" rtlCol="0">
            <a:spAutoFit/>
          </a:bodyPr>
          <a:lstStyle/>
          <a:p>
            <a:pPr fontAlgn="base"/>
            <a:r>
              <a:rPr lang="en-US" sz="2400" dirty="0" smtClean="0">
                <a:solidFill>
                  <a:schemeClr val="bg1"/>
                </a:solidFill>
              </a:rPr>
              <a:t>Because of the Fall of Adam and Eve, all people live in a fallen condition, separated from God and subject to physical death. </a:t>
            </a:r>
          </a:p>
          <a:p>
            <a:pPr fontAlgn="base"/>
            <a:endParaRPr lang="en-US" sz="2400" dirty="0">
              <a:solidFill>
                <a:schemeClr val="bg1"/>
              </a:solidFill>
            </a:endParaRPr>
          </a:p>
          <a:p>
            <a:pPr fontAlgn="base"/>
            <a:r>
              <a:rPr lang="en-US" sz="2400" dirty="0" smtClean="0">
                <a:solidFill>
                  <a:schemeClr val="bg1"/>
                </a:solidFill>
              </a:rPr>
              <a:t>However</a:t>
            </a:r>
            <a:r>
              <a:rPr lang="en-US" sz="2400" dirty="0">
                <a:solidFill>
                  <a:schemeClr val="bg1"/>
                </a:solidFill>
              </a:rPr>
              <a:t>, we are not condemned by what many call the “original sin</a:t>
            </a:r>
            <a:r>
              <a:rPr lang="en-US" sz="2400" dirty="0" smtClean="0">
                <a:solidFill>
                  <a:schemeClr val="bg1"/>
                </a:solidFill>
              </a:rPr>
              <a:t>.”</a:t>
            </a:r>
            <a:endParaRPr lang="en-US" sz="2400" dirty="0">
              <a:solidFill>
                <a:schemeClr val="bg1"/>
              </a:solidFill>
            </a:endParaRPr>
          </a:p>
        </p:txBody>
      </p:sp>
      <p:sp>
        <p:nvSpPr>
          <p:cNvPr id="10" name="TextBox 9"/>
          <p:cNvSpPr txBox="1"/>
          <p:nvPr/>
        </p:nvSpPr>
        <p:spPr>
          <a:xfrm>
            <a:off x="98612" y="6419465"/>
            <a:ext cx="4002741" cy="338554"/>
          </a:xfrm>
          <a:prstGeom prst="rect">
            <a:avLst/>
          </a:prstGeom>
          <a:noFill/>
        </p:spPr>
        <p:txBody>
          <a:bodyPr wrap="square" rtlCol="0">
            <a:spAutoFit/>
          </a:bodyPr>
          <a:lstStyle/>
          <a:p>
            <a:r>
              <a:rPr lang="en-US" sz="1600" dirty="0" smtClean="0">
                <a:solidFill>
                  <a:schemeClr val="bg1"/>
                </a:solidFill>
              </a:rPr>
              <a:t>Moses 6:49 LDS Topics</a:t>
            </a:r>
            <a:endParaRPr lang="en-US" sz="1600" dirty="0">
              <a:solidFill>
                <a:schemeClr val="bg1"/>
              </a:solidFill>
            </a:endParaRPr>
          </a:p>
        </p:txBody>
      </p:sp>
      <p:sp>
        <p:nvSpPr>
          <p:cNvPr id="8" name="TextBox 7"/>
          <p:cNvSpPr txBox="1"/>
          <p:nvPr/>
        </p:nvSpPr>
        <p:spPr>
          <a:xfrm>
            <a:off x="6127376" y="3962653"/>
            <a:ext cx="6064624" cy="2308324"/>
          </a:xfrm>
          <a:prstGeom prst="rect">
            <a:avLst/>
          </a:prstGeom>
          <a:noFill/>
        </p:spPr>
        <p:txBody>
          <a:bodyPr wrap="square" rtlCol="0">
            <a:spAutoFit/>
          </a:bodyPr>
          <a:lstStyle/>
          <a:p>
            <a:pPr fontAlgn="base"/>
            <a:r>
              <a:rPr lang="en-US" sz="2400" dirty="0" smtClean="0">
                <a:solidFill>
                  <a:schemeClr val="bg1"/>
                </a:solidFill>
              </a:rPr>
              <a:t>We </a:t>
            </a:r>
            <a:r>
              <a:rPr lang="en-US" sz="2400" dirty="0">
                <a:solidFill>
                  <a:schemeClr val="bg1"/>
                </a:solidFill>
              </a:rPr>
              <a:t>are not accountable for Adam's transgression in the Garden of Eden. </a:t>
            </a:r>
            <a:endParaRPr lang="en-US" sz="2400" dirty="0" smtClean="0">
              <a:solidFill>
                <a:schemeClr val="bg1"/>
              </a:solidFill>
            </a:endParaRPr>
          </a:p>
          <a:p>
            <a:pPr fontAlgn="base"/>
            <a:endParaRPr lang="en-US" sz="2400" dirty="0">
              <a:solidFill>
                <a:schemeClr val="bg1"/>
              </a:solidFill>
            </a:endParaRPr>
          </a:p>
          <a:p>
            <a:pPr fontAlgn="base"/>
            <a:r>
              <a:rPr lang="en-US" sz="2400" dirty="0" smtClean="0">
                <a:solidFill>
                  <a:schemeClr val="bg1"/>
                </a:solidFill>
              </a:rPr>
              <a:t>“</a:t>
            </a:r>
            <a:r>
              <a:rPr lang="en-US" sz="2400" dirty="0">
                <a:solidFill>
                  <a:schemeClr val="bg1"/>
                </a:solidFill>
              </a:rPr>
              <a:t>We believe that men will be punished for their own sins, and not for Adam's transgression</a:t>
            </a:r>
            <a:r>
              <a:rPr lang="en-US" sz="2400" dirty="0" smtClean="0">
                <a:solidFill>
                  <a:schemeClr val="bg1"/>
                </a:solidFill>
              </a:rPr>
              <a:t>”</a:t>
            </a:r>
          </a:p>
          <a:p>
            <a:pPr fontAlgn="base"/>
            <a:r>
              <a:rPr lang="en-US" sz="2400" dirty="0" smtClean="0">
                <a:solidFill>
                  <a:schemeClr val="bg1"/>
                </a:solidFill>
              </a:rPr>
              <a:t> </a:t>
            </a:r>
            <a:r>
              <a:rPr lang="en-US" sz="2400" dirty="0">
                <a:solidFill>
                  <a:schemeClr val="bg1"/>
                </a:solidFill>
              </a:rPr>
              <a:t>(Articles of Faith 1:2</a:t>
            </a:r>
            <a:r>
              <a:rPr lang="en-US" sz="2400" dirty="0" smtClean="0">
                <a:solidFill>
                  <a:schemeClr val="bg1"/>
                </a:solidFill>
              </a:rPr>
              <a:t>)</a:t>
            </a:r>
            <a:endParaRPr lang="en-US" sz="2400" dirty="0">
              <a:solidFill>
                <a:schemeClr val="bg1"/>
              </a:solidFill>
            </a:endParaRPr>
          </a:p>
        </p:txBody>
      </p:sp>
      <p:pic>
        <p:nvPicPr>
          <p:cNvPr id="2" name="Picture 1"/>
          <p:cNvPicPr>
            <a:picLocks noChangeAspect="1"/>
          </p:cNvPicPr>
          <p:nvPr/>
        </p:nvPicPr>
        <p:blipFill rotWithShape="1">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t="-1" r="53203" b="840"/>
          <a:stretch/>
        </p:blipFill>
        <p:spPr>
          <a:xfrm rot="5400000">
            <a:off x="7061884" y="580986"/>
            <a:ext cx="2977662" cy="3785673"/>
          </a:xfrm>
          <a:prstGeom prst="ellipse">
            <a:avLst/>
          </a:prstGeom>
          <a:ln>
            <a:noFill/>
          </a:ln>
          <a:effectLst>
            <a:softEdge rad="112500"/>
          </a:effectLst>
        </p:spPr>
      </p:pic>
      <p:pic>
        <p:nvPicPr>
          <p:cNvPr id="2050" name="Picture 2" descr="http://cliparts.co/cliparts/gTe/o6G/gTeo6GdR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4444" y="1559115"/>
            <a:ext cx="1892542" cy="1700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47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42" presetClass="path" presetSubtype="0" accel="50000" decel="50000" fill="hold" nodeType="withEffect">
                                  <p:stCondLst>
                                    <p:cond delay="0"/>
                                  </p:stCondLst>
                                  <p:childTnLst>
                                    <p:animMotion origin="layout" path="M -2.08333E-6 2.59259E-6 L -0.42135 0.3324 " pathEditMode="relative" rAng="0" ptsTypes="AA">
                                      <p:cBhvr>
                                        <p:cTn id="22" dur="2000" fill="hold"/>
                                        <p:tgtEl>
                                          <p:spTgt spid="2050"/>
                                        </p:tgtEl>
                                        <p:attrNameLst>
                                          <p:attrName>ppt_x</p:attrName>
                                          <p:attrName>ppt_y</p:attrName>
                                        </p:attrNameLst>
                                      </p:cBhvr>
                                      <p:rCtr x="-21068" y="16620"/>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8612" y="98612"/>
            <a:ext cx="12093388" cy="1015663"/>
          </a:xfrm>
          <a:prstGeom prst="rect">
            <a:avLst/>
          </a:prstGeom>
          <a:noFill/>
        </p:spPr>
        <p:txBody>
          <a:bodyPr wrap="square" rtlCol="0">
            <a:spAutoFit/>
          </a:bodyPr>
          <a:lstStyle/>
          <a:p>
            <a:pPr algn="ctr"/>
            <a:r>
              <a:rPr lang="en-US" sz="6000" dirty="0" smtClean="0">
                <a:solidFill>
                  <a:schemeClr val="bg1"/>
                </a:solidFill>
              </a:rPr>
              <a:t>The Price to Be Paid</a:t>
            </a:r>
            <a:endParaRPr lang="en-US" sz="6000" dirty="0">
              <a:solidFill>
                <a:schemeClr val="bg1"/>
              </a:solidFill>
            </a:endParaRPr>
          </a:p>
        </p:txBody>
      </p:sp>
      <p:sp>
        <p:nvSpPr>
          <p:cNvPr id="10" name="TextBox 9"/>
          <p:cNvSpPr txBox="1"/>
          <p:nvPr/>
        </p:nvSpPr>
        <p:spPr>
          <a:xfrm>
            <a:off x="98611" y="6224811"/>
            <a:ext cx="4002741" cy="523220"/>
          </a:xfrm>
          <a:prstGeom prst="rect">
            <a:avLst/>
          </a:prstGeom>
          <a:noFill/>
        </p:spPr>
        <p:txBody>
          <a:bodyPr wrap="square" rtlCol="0">
            <a:spAutoFit/>
          </a:bodyPr>
          <a:lstStyle/>
          <a:p>
            <a:r>
              <a:rPr lang="en-US" sz="2800" dirty="0" smtClean="0">
                <a:solidFill>
                  <a:schemeClr val="bg1"/>
                </a:solidFill>
              </a:rPr>
              <a:t>Moses 6:50-53 </a:t>
            </a:r>
            <a:r>
              <a:rPr lang="en-US" sz="1400" dirty="0" smtClean="0">
                <a:solidFill>
                  <a:schemeClr val="bg1"/>
                </a:solidFill>
              </a:rPr>
              <a:t>LDS Topics</a:t>
            </a:r>
            <a:endParaRPr lang="en-US" sz="1400" dirty="0">
              <a:solidFill>
                <a:schemeClr val="bg1"/>
              </a:solidFill>
            </a:endParaRPr>
          </a:p>
        </p:txBody>
      </p:sp>
      <p:sp>
        <p:nvSpPr>
          <p:cNvPr id="9" name="Rectangle 8"/>
          <p:cNvSpPr/>
          <p:nvPr/>
        </p:nvSpPr>
        <p:spPr>
          <a:xfrm>
            <a:off x="555811" y="1392057"/>
            <a:ext cx="6342530" cy="2677656"/>
          </a:xfrm>
          <a:prstGeom prst="rect">
            <a:avLst/>
          </a:prstGeom>
        </p:spPr>
        <p:txBody>
          <a:bodyPr wrap="square">
            <a:spAutoFit/>
          </a:bodyPr>
          <a:lstStyle/>
          <a:p>
            <a:r>
              <a:rPr lang="en-US" sz="2400" b="0" i="0" dirty="0" smtClean="0">
                <a:solidFill>
                  <a:schemeClr val="bg1"/>
                </a:solidFill>
                <a:effectLst/>
              </a:rPr>
              <a:t>Through the Atonement, the Savior paid the price for the transgression in the Garden of Eden. </a:t>
            </a:r>
          </a:p>
          <a:p>
            <a:endParaRPr lang="en-US" sz="2400" dirty="0">
              <a:solidFill>
                <a:schemeClr val="bg1"/>
              </a:solidFill>
            </a:endParaRPr>
          </a:p>
          <a:p>
            <a:r>
              <a:rPr lang="en-US" sz="2400" b="0" i="0" dirty="0" smtClean="0">
                <a:solidFill>
                  <a:schemeClr val="bg1"/>
                </a:solidFill>
                <a:effectLst/>
              </a:rPr>
              <a:t>He has given us the assurance of resurrection and the promise that, based on our faithfulness, we can return to dwell in the presence of our Heavenly Father forever. </a:t>
            </a:r>
          </a:p>
        </p:txBody>
      </p:sp>
      <p:grpSp>
        <p:nvGrpSpPr>
          <p:cNvPr id="7" name="Group 6"/>
          <p:cNvGrpSpPr/>
          <p:nvPr/>
        </p:nvGrpSpPr>
        <p:grpSpPr>
          <a:xfrm>
            <a:off x="8123222" y="4246500"/>
            <a:ext cx="3505068" cy="2501531"/>
            <a:chOff x="228600" y="381000"/>
            <a:chExt cx="3505068" cy="2501531"/>
          </a:xfrm>
        </p:grpSpPr>
        <p:grpSp>
          <p:nvGrpSpPr>
            <p:cNvPr id="8" name="Group 7"/>
            <p:cNvGrpSpPr/>
            <p:nvPr/>
          </p:nvGrpSpPr>
          <p:grpSpPr>
            <a:xfrm>
              <a:off x="228600" y="381000"/>
              <a:ext cx="3505068" cy="2501531"/>
              <a:chOff x="534986" y="381000"/>
              <a:chExt cx="2637111" cy="2501531"/>
            </a:xfrm>
          </p:grpSpPr>
          <p:sp>
            <p:nvSpPr>
              <p:cNvPr id="12" name="Rectangle 1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534986" y="384805"/>
                <a:ext cx="457200" cy="2497726"/>
                <a:chOff x="533400" y="381000"/>
                <a:chExt cx="457200" cy="2497726"/>
              </a:xfrm>
            </p:grpSpPr>
            <p:sp>
              <p:nvSpPr>
                <p:cNvPr id="19" name="Oval 1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714897" y="381000"/>
                <a:ext cx="457200" cy="2497726"/>
                <a:chOff x="2714897" y="457200"/>
                <a:chExt cx="457200" cy="2497726"/>
              </a:xfrm>
            </p:grpSpPr>
            <p:sp>
              <p:nvSpPr>
                <p:cNvPr id="15" name="Oval 1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849427" y="1060939"/>
              <a:ext cx="2371313" cy="1323439"/>
            </a:xfrm>
            <a:prstGeom prst="rect">
              <a:avLst/>
            </a:prstGeom>
          </p:spPr>
          <p:txBody>
            <a:bodyPr wrap="square">
              <a:spAutoFit/>
            </a:bodyPr>
            <a:lstStyle/>
            <a:p>
              <a:r>
                <a:rPr lang="en-US" sz="1600" b="1" i="1" dirty="0"/>
                <a:t>If we believe, repent, and are baptized in the name of Jesus Christ, then we will receive the gift of the Holy </a:t>
              </a:r>
              <a:r>
                <a:rPr lang="en-US" sz="1600" b="1" i="1" dirty="0" smtClean="0"/>
                <a:t>Ghost</a:t>
              </a:r>
              <a:endParaRPr lang="en-US" sz="1600" i="1" dirty="0"/>
            </a:p>
          </p:txBody>
        </p:sp>
      </p:grpSp>
      <p:pic>
        <p:nvPicPr>
          <p:cNvPr id="1026" name="Picture 2" descr="http://jesus.christ.org/files/2008/11/mormon-Gethsemen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3222" y="1195173"/>
            <a:ext cx="2311143" cy="28889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whatdomormonsbelieve.com/wp-content/uploads/2011/06/bapti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1309" y="3852159"/>
            <a:ext cx="2195004" cy="2518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07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5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835"/>
            <a:ext cx="12192000" cy="6858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8612" y="98612"/>
            <a:ext cx="12093388" cy="1015663"/>
          </a:xfrm>
          <a:prstGeom prst="rect">
            <a:avLst/>
          </a:prstGeom>
          <a:noFill/>
        </p:spPr>
        <p:txBody>
          <a:bodyPr wrap="square" rtlCol="0">
            <a:spAutoFit/>
          </a:bodyPr>
          <a:lstStyle/>
          <a:p>
            <a:pPr algn="ctr"/>
            <a:r>
              <a:rPr lang="en-US" sz="6000" dirty="0" smtClean="0">
                <a:solidFill>
                  <a:schemeClr val="bg1"/>
                </a:solidFill>
              </a:rPr>
              <a:t>Born Into World of Sin</a:t>
            </a:r>
            <a:endParaRPr lang="en-US" sz="6000" dirty="0">
              <a:solidFill>
                <a:schemeClr val="bg1"/>
              </a:solidFill>
            </a:endParaRPr>
          </a:p>
        </p:txBody>
      </p:sp>
      <p:sp>
        <p:nvSpPr>
          <p:cNvPr id="10" name="TextBox 9"/>
          <p:cNvSpPr txBox="1"/>
          <p:nvPr/>
        </p:nvSpPr>
        <p:spPr>
          <a:xfrm>
            <a:off x="98611" y="6224811"/>
            <a:ext cx="4002741" cy="523220"/>
          </a:xfrm>
          <a:prstGeom prst="rect">
            <a:avLst/>
          </a:prstGeom>
          <a:noFill/>
        </p:spPr>
        <p:txBody>
          <a:bodyPr wrap="square" rtlCol="0">
            <a:spAutoFit/>
          </a:bodyPr>
          <a:lstStyle/>
          <a:p>
            <a:r>
              <a:rPr lang="en-US" sz="2800" dirty="0" smtClean="0">
                <a:solidFill>
                  <a:schemeClr val="bg1"/>
                </a:solidFill>
              </a:rPr>
              <a:t>Moses </a:t>
            </a:r>
            <a:r>
              <a:rPr lang="en-US" sz="2800" dirty="0" smtClean="0">
                <a:solidFill>
                  <a:schemeClr val="bg1"/>
                </a:solidFill>
              </a:rPr>
              <a:t>6:54-55</a:t>
            </a:r>
            <a:endParaRPr lang="en-US" sz="1400" dirty="0">
              <a:solidFill>
                <a:schemeClr val="bg1"/>
              </a:solidFill>
            </a:endParaRPr>
          </a:p>
        </p:txBody>
      </p:sp>
      <p:sp>
        <p:nvSpPr>
          <p:cNvPr id="9" name="Rectangle 8"/>
          <p:cNvSpPr/>
          <p:nvPr/>
        </p:nvSpPr>
        <p:spPr>
          <a:xfrm>
            <a:off x="555811" y="1392057"/>
            <a:ext cx="6342530" cy="1754326"/>
          </a:xfrm>
          <a:prstGeom prst="rect">
            <a:avLst/>
          </a:prstGeom>
        </p:spPr>
        <p:txBody>
          <a:bodyPr wrap="square">
            <a:spAutoFit/>
          </a:bodyPr>
          <a:lstStyle/>
          <a:p>
            <a:r>
              <a:rPr lang="en-US" sz="2400" dirty="0">
                <a:solidFill>
                  <a:schemeClr val="bg1"/>
                </a:solidFill>
              </a:rPr>
              <a:t> “thy children are conceived in sin” in verse 55 means that we are “born into a world of sin,” a world in which evil exists and influences us in our fallen </a:t>
            </a:r>
            <a:r>
              <a:rPr lang="en-US" sz="2400" dirty="0" smtClean="0">
                <a:solidFill>
                  <a:schemeClr val="bg1"/>
                </a:solidFill>
              </a:rPr>
              <a:t>state. </a:t>
            </a:r>
          </a:p>
          <a:p>
            <a:r>
              <a:rPr lang="en-US" sz="1200" dirty="0" smtClean="0">
                <a:solidFill>
                  <a:schemeClr val="bg1"/>
                </a:solidFill>
              </a:rPr>
              <a:t>Elder Bruce R. McConkie</a:t>
            </a:r>
            <a:endParaRPr lang="en-US" sz="1200" b="0" i="0" dirty="0" smtClean="0">
              <a:solidFill>
                <a:schemeClr val="bg1"/>
              </a:solidFill>
              <a:effectLst/>
            </a:endParaRPr>
          </a:p>
        </p:txBody>
      </p:sp>
      <p:sp>
        <p:nvSpPr>
          <p:cNvPr id="24" name="Rectangle 23"/>
          <p:cNvSpPr/>
          <p:nvPr/>
        </p:nvSpPr>
        <p:spPr>
          <a:xfrm>
            <a:off x="6194611" y="3424165"/>
            <a:ext cx="6096000" cy="3139321"/>
          </a:xfrm>
          <a:prstGeom prst="rect">
            <a:avLst/>
          </a:prstGeom>
        </p:spPr>
        <p:txBody>
          <a:bodyPr>
            <a:spAutoFit/>
          </a:bodyPr>
          <a:lstStyle/>
          <a:p>
            <a:r>
              <a:rPr lang="en-US" b="0" i="0" dirty="0" smtClean="0">
                <a:solidFill>
                  <a:schemeClr val="bg1"/>
                </a:solidFill>
                <a:effectLst/>
                <a:latin typeface="Open Sans"/>
              </a:rPr>
              <a:t>“There is no such thing as original sin as such is defined in the creeds of Christendom. Such a concept denies the efficacy of the atonement. Our revelation says: “Every spirit of man was innocent in the beginning’—meaning that spirits started out in a state of purity and innocence in pre-existence—’and God having redeemed man from the fall, men became again, in their infant state, innocent before God…meaning that all children start out their mortal probation in purity and innocence because of the atonement.” </a:t>
            </a:r>
          </a:p>
          <a:p>
            <a:r>
              <a:rPr lang="en-US" sz="1200" b="0" i="0" dirty="0" smtClean="0">
                <a:solidFill>
                  <a:schemeClr val="bg1"/>
                </a:solidFill>
                <a:effectLst/>
                <a:latin typeface="Open Sans"/>
              </a:rPr>
              <a:t>Joseph Fielding Smith</a:t>
            </a:r>
            <a:endParaRPr lang="en-US" sz="1200" dirty="0">
              <a:solidFill>
                <a:schemeClr val="bg1"/>
              </a:solidFill>
            </a:endParaRPr>
          </a:p>
        </p:txBody>
      </p:sp>
      <p:sp>
        <p:nvSpPr>
          <p:cNvPr id="2" name="Rectangle 1"/>
          <p:cNvSpPr/>
          <p:nvPr/>
        </p:nvSpPr>
        <p:spPr>
          <a:xfrm>
            <a:off x="488953" y="4423926"/>
            <a:ext cx="6096000" cy="1107996"/>
          </a:xfrm>
          <a:prstGeom prst="rect">
            <a:avLst/>
          </a:prstGeom>
        </p:spPr>
        <p:txBody>
          <a:bodyPr>
            <a:spAutoFit/>
          </a:bodyPr>
          <a:lstStyle/>
          <a:p>
            <a:r>
              <a:rPr lang="en-US" i="1" dirty="0">
                <a:solidFill>
                  <a:srgbClr val="FFFF00"/>
                </a:solidFill>
                <a:latin typeface="Palatino"/>
              </a:rPr>
              <a:t>But little </a:t>
            </a:r>
            <a:r>
              <a:rPr lang="en-US" i="1" dirty="0" smtClean="0">
                <a:solidFill>
                  <a:srgbClr val="FFFF00"/>
                </a:solidFill>
                <a:latin typeface="Palatino"/>
              </a:rPr>
              <a:t>children</a:t>
            </a:r>
            <a:r>
              <a:rPr lang="en-US" i="1" dirty="0">
                <a:solidFill>
                  <a:srgbClr val="FFFF00"/>
                </a:solidFill>
                <a:latin typeface="Palatino"/>
              </a:rPr>
              <a:t> are </a:t>
            </a:r>
            <a:r>
              <a:rPr lang="en-US" i="1" dirty="0" smtClean="0">
                <a:solidFill>
                  <a:srgbClr val="FFFF00"/>
                </a:solidFill>
                <a:latin typeface="Palatino"/>
              </a:rPr>
              <a:t>holy</a:t>
            </a:r>
            <a:r>
              <a:rPr lang="en-US" i="1" dirty="0">
                <a:solidFill>
                  <a:srgbClr val="FFFF00"/>
                </a:solidFill>
                <a:latin typeface="Palatino"/>
              </a:rPr>
              <a:t>, being </a:t>
            </a:r>
            <a:r>
              <a:rPr lang="en-US" i="1" dirty="0" smtClean="0">
                <a:solidFill>
                  <a:srgbClr val="FFFF00"/>
                </a:solidFill>
                <a:latin typeface="Palatino"/>
              </a:rPr>
              <a:t>sanctified</a:t>
            </a:r>
            <a:r>
              <a:rPr lang="en-US" i="1" dirty="0">
                <a:solidFill>
                  <a:srgbClr val="FFFF00"/>
                </a:solidFill>
                <a:latin typeface="Palatino"/>
              </a:rPr>
              <a:t> through the </a:t>
            </a:r>
            <a:r>
              <a:rPr lang="en-US" i="1" dirty="0" smtClean="0">
                <a:solidFill>
                  <a:srgbClr val="FFFF00"/>
                </a:solidFill>
                <a:latin typeface="Palatino"/>
              </a:rPr>
              <a:t>atonement</a:t>
            </a:r>
            <a:r>
              <a:rPr lang="en-US" i="1" dirty="0">
                <a:solidFill>
                  <a:srgbClr val="FFFF00"/>
                </a:solidFill>
                <a:latin typeface="Palatino"/>
              </a:rPr>
              <a:t> of Jesus Christ; and this is what the scriptures mean</a:t>
            </a:r>
            <a:r>
              <a:rPr lang="en-US" i="1" dirty="0" smtClean="0">
                <a:solidFill>
                  <a:srgbClr val="FFFF00"/>
                </a:solidFill>
                <a:latin typeface="Palatino"/>
              </a:rPr>
              <a:t>.</a:t>
            </a:r>
          </a:p>
          <a:p>
            <a:r>
              <a:rPr lang="en-US" sz="1200" i="1" dirty="0" smtClean="0">
                <a:solidFill>
                  <a:srgbClr val="FFFF00"/>
                </a:solidFill>
                <a:latin typeface="Palatino"/>
              </a:rPr>
              <a:t>D&amp;C 74:7</a:t>
            </a:r>
            <a:endParaRPr lang="en-US" sz="1200" i="1" dirty="0">
              <a:solidFill>
                <a:srgbClr val="FFFF00"/>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6260" t="5676" r="26941" b="12740"/>
          <a:stretch/>
        </p:blipFill>
        <p:spPr>
          <a:xfrm>
            <a:off x="8057584" y="1058122"/>
            <a:ext cx="1823526" cy="2227152"/>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2457" t="13333" r="29821" b="43763"/>
          <a:stretch/>
        </p:blipFill>
        <p:spPr>
          <a:xfrm>
            <a:off x="3914296" y="5116815"/>
            <a:ext cx="1574595" cy="1560193"/>
          </a:xfrm>
          <a:prstGeom prst="rect">
            <a:avLst/>
          </a:prstGeom>
        </p:spPr>
      </p:pic>
      <p:pic>
        <p:nvPicPr>
          <p:cNvPr id="25" name="Picture 24"/>
          <p:cNvPicPr>
            <a:picLocks noChangeAspect="1"/>
          </p:cNvPicPr>
          <p:nvPr/>
        </p:nvPicPr>
        <p:blipFill rotWithShape="1">
          <a:blip r:embed="rId4" cstate="print">
            <a:extLst>
              <a:ext uri="{28A0092B-C50C-407E-A947-70E740481C1C}">
                <a14:useLocalDpi xmlns:a14="http://schemas.microsoft.com/office/drawing/2010/main" val="0"/>
              </a:ext>
            </a:extLst>
          </a:blip>
          <a:srcRect l="14027" t="3072" r="25669" b="25966"/>
          <a:stretch/>
        </p:blipFill>
        <p:spPr>
          <a:xfrm>
            <a:off x="3307158" y="2646837"/>
            <a:ext cx="1934126" cy="1636920"/>
          </a:xfrm>
          <a:prstGeom prst="rect">
            <a:avLst/>
          </a:prstGeom>
        </p:spPr>
      </p:pic>
    </p:spTree>
    <p:extLst>
      <p:ext uri="{BB962C8B-B14F-4D97-AF65-F5344CB8AC3E}">
        <p14:creationId xmlns:p14="http://schemas.microsoft.com/office/powerpoint/2010/main" val="48420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8612" y="98612"/>
            <a:ext cx="12093388" cy="1015663"/>
          </a:xfrm>
          <a:prstGeom prst="rect">
            <a:avLst/>
          </a:prstGeom>
          <a:noFill/>
        </p:spPr>
        <p:txBody>
          <a:bodyPr wrap="square" rtlCol="0">
            <a:spAutoFit/>
          </a:bodyPr>
          <a:lstStyle/>
          <a:p>
            <a:pPr algn="ctr"/>
            <a:r>
              <a:rPr lang="en-US" sz="6000" dirty="0" smtClean="0">
                <a:solidFill>
                  <a:schemeClr val="bg1"/>
                </a:solidFill>
              </a:rPr>
              <a:t>Agents Unto Themselves</a:t>
            </a:r>
            <a:endParaRPr lang="en-US" sz="6000" dirty="0">
              <a:solidFill>
                <a:schemeClr val="bg1"/>
              </a:solidFill>
            </a:endParaRPr>
          </a:p>
        </p:txBody>
      </p:sp>
      <p:sp>
        <p:nvSpPr>
          <p:cNvPr id="10" name="TextBox 9"/>
          <p:cNvSpPr txBox="1"/>
          <p:nvPr/>
        </p:nvSpPr>
        <p:spPr>
          <a:xfrm>
            <a:off x="98612" y="6475692"/>
            <a:ext cx="4002741" cy="338554"/>
          </a:xfrm>
          <a:prstGeom prst="rect">
            <a:avLst/>
          </a:prstGeom>
          <a:noFill/>
        </p:spPr>
        <p:txBody>
          <a:bodyPr wrap="square" rtlCol="0">
            <a:spAutoFit/>
          </a:bodyPr>
          <a:lstStyle/>
          <a:p>
            <a:r>
              <a:rPr lang="en-US" sz="1600" dirty="0" smtClean="0">
                <a:solidFill>
                  <a:schemeClr val="bg1"/>
                </a:solidFill>
              </a:rPr>
              <a:t>Moses </a:t>
            </a:r>
            <a:r>
              <a:rPr lang="en-US" sz="1600" dirty="0" smtClean="0">
                <a:solidFill>
                  <a:schemeClr val="bg1"/>
                </a:solidFill>
              </a:rPr>
              <a:t>6:54-55</a:t>
            </a:r>
            <a:endParaRPr lang="en-US" sz="1600" dirty="0">
              <a:solidFill>
                <a:schemeClr val="bg1"/>
              </a:solidFill>
            </a:endParaRPr>
          </a:p>
        </p:txBody>
      </p:sp>
      <p:grpSp>
        <p:nvGrpSpPr>
          <p:cNvPr id="7" name="Group 6"/>
          <p:cNvGrpSpPr/>
          <p:nvPr/>
        </p:nvGrpSpPr>
        <p:grpSpPr>
          <a:xfrm>
            <a:off x="7865870" y="4086860"/>
            <a:ext cx="3505068" cy="2501531"/>
            <a:chOff x="228600" y="381000"/>
            <a:chExt cx="3505068" cy="2501531"/>
          </a:xfrm>
        </p:grpSpPr>
        <p:grpSp>
          <p:nvGrpSpPr>
            <p:cNvPr id="8" name="Group 7"/>
            <p:cNvGrpSpPr/>
            <p:nvPr/>
          </p:nvGrpSpPr>
          <p:grpSpPr>
            <a:xfrm>
              <a:off x="228600" y="381000"/>
              <a:ext cx="3505068" cy="2501531"/>
              <a:chOff x="534986" y="381000"/>
              <a:chExt cx="2637111" cy="2501531"/>
            </a:xfrm>
          </p:grpSpPr>
          <p:sp>
            <p:nvSpPr>
              <p:cNvPr id="12" name="Rectangle 1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534986" y="384805"/>
                <a:ext cx="457200" cy="2497726"/>
                <a:chOff x="533400" y="381000"/>
                <a:chExt cx="457200" cy="2497726"/>
              </a:xfrm>
            </p:grpSpPr>
            <p:sp>
              <p:nvSpPr>
                <p:cNvPr id="19" name="Oval 1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714897" y="381000"/>
                <a:ext cx="457200" cy="2497726"/>
                <a:chOff x="2714897" y="457200"/>
                <a:chExt cx="457200" cy="2497726"/>
              </a:xfrm>
            </p:grpSpPr>
            <p:sp>
              <p:nvSpPr>
                <p:cNvPr id="15" name="Oval 1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849427" y="1060939"/>
              <a:ext cx="2371313" cy="1323439"/>
            </a:xfrm>
            <a:prstGeom prst="rect">
              <a:avLst/>
            </a:prstGeom>
          </p:spPr>
          <p:txBody>
            <a:bodyPr wrap="square">
              <a:spAutoFit/>
            </a:bodyPr>
            <a:lstStyle/>
            <a:p>
              <a:pPr algn="ctr"/>
              <a:r>
                <a:rPr lang="en-US" sz="2000" b="1" i="1" dirty="0"/>
                <a:t>If we use our agency to repent, we can inherit the kingdom of God</a:t>
              </a:r>
              <a:endParaRPr lang="en-US" sz="2000" i="1" dirty="0"/>
            </a:p>
          </p:txBody>
        </p:sp>
      </p:grpSp>
      <p:sp>
        <p:nvSpPr>
          <p:cNvPr id="23" name="Rectangle 22"/>
          <p:cNvSpPr/>
          <p:nvPr/>
        </p:nvSpPr>
        <p:spPr>
          <a:xfrm>
            <a:off x="272782" y="1039828"/>
            <a:ext cx="6342530" cy="2123658"/>
          </a:xfrm>
          <a:prstGeom prst="rect">
            <a:avLst/>
          </a:prstGeom>
        </p:spPr>
        <p:txBody>
          <a:bodyPr wrap="square">
            <a:spAutoFit/>
          </a:bodyPr>
          <a:lstStyle/>
          <a:p>
            <a:r>
              <a:rPr lang="en-US" sz="2000" b="0" i="0" dirty="0" smtClean="0">
                <a:solidFill>
                  <a:schemeClr val="bg1"/>
                </a:solidFill>
                <a:effectLst/>
                <a:latin typeface="Open Sans"/>
              </a:rPr>
              <a:t>He has given us our agency to think and act for ourselves, on our own volition, to obtain a testimony for ourselves from Him concerning the truth of the principles which he teaches, and then be firm and unshaken in the performance of all which is necessary for salvation.” </a:t>
            </a:r>
          </a:p>
          <a:p>
            <a:r>
              <a:rPr lang="en-US" sz="1200" b="0" i="0" dirty="0" smtClean="0">
                <a:solidFill>
                  <a:schemeClr val="bg1"/>
                </a:solidFill>
                <a:effectLst/>
                <a:latin typeface="Open Sans"/>
              </a:rPr>
              <a:t>Wilford Woodruff</a:t>
            </a:r>
            <a:endParaRPr lang="en-US" sz="1200" b="0" i="0" dirty="0" smtClean="0">
              <a:solidFill>
                <a:schemeClr val="bg1"/>
              </a:solidFill>
              <a:effectLst/>
              <a:latin typeface="Open Sans"/>
            </a:endParaRPr>
          </a:p>
        </p:txBody>
      </p:sp>
      <p:sp>
        <p:nvSpPr>
          <p:cNvPr id="2" name="Rectangle 1"/>
          <p:cNvSpPr/>
          <p:nvPr/>
        </p:nvSpPr>
        <p:spPr>
          <a:xfrm>
            <a:off x="1761202" y="3056319"/>
            <a:ext cx="6096000" cy="1477328"/>
          </a:xfrm>
          <a:prstGeom prst="rect">
            <a:avLst/>
          </a:prstGeom>
        </p:spPr>
        <p:txBody>
          <a:bodyPr>
            <a:spAutoFit/>
          </a:bodyPr>
          <a:lstStyle/>
          <a:p>
            <a:r>
              <a:rPr lang="en-US" i="1" dirty="0">
                <a:solidFill>
                  <a:srgbClr val="FFFF00"/>
                </a:solidFill>
                <a:latin typeface="Palatino"/>
              </a:rPr>
              <a:t>Wherefore, men are </a:t>
            </a:r>
            <a:r>
              <a:rPr lang="en-US" i="1" dirty="0" smtClean="0">
                <a:solidFill>
                  <a:srgbClr val="FFFF00"/>
                </a:solidFill>
                <a:latin typeface="Palatino"/>
              </a:rPr>
              <a:t>free</a:t>
            </a:r>
            <a:r>
              <a:rPr lang="en-US" i="1" dirty="0">
                <a:solidFill>
                  <a:srgbClr val="FFFF00"/>
                </a:solidFill>
                <a:latin typeface="Palatino"/>
              </a:rPr>
              <a:t> according to the </a:t>
            </a:r>
            <a:r>
              <a:rPr lang="en-US" i="1" dirty="0" smtClean="0">
                <a:solidFill>
                  <a:srgbClr val="FFFF00"/>
                </a:solidFill>
                <a:latin typeface="Palatino"/>
              </a:rPr>
              <a:t>flesh</a:t>
            </a:r>
            <a:r>
              <a:rPr lang="en-US" i="1" dirty="0">
                <a:solidFill>
                  <a:srgbClr val="FFFF00"/>
                </a:solidFill>
                <a:latin typeface="Palatino"/>
              </a:rPr>
              <a:t>; </a:t>
            </a:r>
            <a:r>
              <a:rPr lang="en-US" i="1" dirty="0" smtClean="0">
                <a:solidFill>
                  <a:srgbClr val="FFFF00"/>
                </a:solidFill>
                <a:latin typeface="Palatino"/>
              </a:rPr>
              <a:t>and</a:t>
            </a:r>
            <a:r>
              <a:rPr lang="en-US" i="1" baseline="30000" dirty="0" smtClean="0">
                <a:solidFill>
                  <a:srgbClr val="FFFF00"/>
                </a:solidFill>
                <a:latin typeface="Palatino"/>
              </a:rPr>
              <a:t> </a:t>
            </a:r>
            <a:r>
              <a:rPr lang="en-US" i="1" dirty="0" smtClean="0">
                <a:solidFill>
                  <a:srgbClr val="FFFF00"/>
                </a:solidFill>
                <a:latin typeface="Palatino"/>
              </a:rPr>
              <a:t>all</a:t>
            </a:r>
            <a:r>
              <a:rPr lang="en-US" i="1" dirty="0">
                <a:solidFill>
                  <a:srgbClr val="FFFF00"/>
                </a:solidFill>
                <a:latin typeface="Palatino"/>
              </a:rPr>
              <a:t> things are </a:t>
            </a:r>
            <a:r>
              <a:rPr lang="en-US" i="1" dirty="0" smtClean="0">
                <a:solidFill>
                  <a:srgbClr val="FFFF00"/>
                </a:solidFill>
                <a:latin typeface="Palatino"/>
              </a:rPr>
              <a:t>given</a:t>
            </a:r>
            <a:r>
              <a:rPr lang="en-US" i="1" dirty="0">
                <a:solidFill>
                  <a:srgbClr val="FFFF00"/>
                </a:solidFill>
                <a:latin typeface="Palatino"/>
              </a:rPr>
              <a:t> them which are expedient unto man. And they are free to </a:t>
            </a:r>
            <a:r>
              <a:rPr lang="en-US" i="1" dirty="0" smtClean="0">
                <a:solidFill>
                  <a:srgbClr val="FFFF00"/>
                </a:solidFill>
                <a:latin typeface="Palatino"/>
              </a:rPr>
              <a:t>choose</a:t>
            </a:r>
            <a:r>
              <a:rPr lang="en-US" i="1" dirty="0">
                <a:solidFill>
                  <a:srgbClr val="FFFF00"/>
                </a:solidFill>
                <a:latin typeface="Palatino"/>
              </a:rPr>
              <a:t> </a:t>
            </a:r>
            <a:r>
              <a:rPr lang="en-US" i="1" dirty="0" smtClean="0">
                <a:solidFill>
                  <a:srgbClr val="FFFF00"/>
                </a:solidFill>
                <a:latin typeface="Palatino"/>
              </a:rPr>
              <a:t>liberty</a:t>
            </a:r>
            <a:r>
              <a:rPr lang="en-US" i="1" dirty="0">
                <a:solidFill>
                  <a:srgbClr val="FFFF00"/>
                </a:solidFill>
                <a:latin typeface="Palatino"/>
              </a:rPr>
              <a:t> and eternal </a:t>
            </a:r>
            <a:r>
              <a:rPr lang="en-US" i="1" dirty="0" smtClean="0">
                <a:solidFill>
                  <a:srgbClr val="FFFF00"/>
                </a:solidFill>
                <a:latin typeface="Palatino"/>
              </a:rPr>
              <a:t>life</a:t>
            </a:r>
            <a:r>
              <a:rPr lang="en-US" i="1" dirty="0">
                <a:solidFill>
                  <a:srgbClr val="FFFF00"/>
                </a:solidFill>
                <a:latin typeface="Palatino"/>
              </a:rPr>
              <a:t>, through the great Mediator of all </a:t>
            </a:r>
            <a:r>
              <a:rPr lang="en-US" i="1" dirty="0" smtClean="0">
                <a:solidFill>
                  <a:srgbClr val="FFFF00"/>
                </a:solidFill>
                <a:latin typeface="Palatino"/>
              </a:rPr>
              <a:t>men…</a:t>
            </a:r>
          </a:p>
          <a:p>
            <a:r>
              <a:rPr lang="en-US" i="1" dirty="0" smtClean="0">
                <a:solidFill>
                  <a:srgbClr val="FFFF00"/>
                </a:solidFill>
                <a:latin typeface="Palatino"/>
              </a:rPr>
              <a:t>2 Nephi 2:27</a:t>
            </a:r>
            <a:endParaRPr lang="en-US" i="1" dirty="0">
              <a:solidFill>
                <a:srgbClr val="FFFF00"/>
              </a:solidFill>
            </a:endParaRPr>
          </a:p>
        </p:txBody>
      </p:sp>
      <p:pic>
        <p:nvPicPr>
          <p:cNvPr id="5122" name="Picture 2" descr="https://drhurd.com/wp-content/uploads/2014/06/freedomfrank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7084" y="1043405"/>
            <a:ext cx="3138941" cy="3016871"/>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737185" y="4799296"/>
            <a:ext cx="6096000" cy="1200329"/>
          </a:xfrm>
          <a:prstGeom prst="rect">
            <a:avLst/>
          </a:prstGeom>
        </p:spPr>
        <p:txBody>
          <a:bodyPr>
            <a:spAutoFit/>
          </a:bodyPr>
          <a:lstStyle/>
          <a:p>
            <a:r>
              <a:rPr lang="en-US" sz="2000" b="0" i="0" dirty="0" smtClean="0">
                <a:solidFill>
                  <a:schemeClr val="bg1"/>
                </a:solidFill>
                <a:effectLst/>
                <a:latin typeface="Open Sans"/>
              </a:rPr>
              <a:t>“…</a:t>
            </a:r>
            <a:r>
              <a:rPr lang="en-US" sz="2000" dirty="0">
                <a:solidFill>
                  <a:schemeClr val="bg1"/>
                </a:solidFill>
                <a:latin typeface="Open Sans"/>
              </a:rPr>
              <a:t>w</a:t>
            </a:r>
            <a:r>
              <a:rPr lang="en-US" sz="2000" b="0" i="0" dirty="0" smtClean="0">
                <a:solidFill>
                  <a:schemeClr val="bg1"/>
                </a:solidFill>
                <a:effectLst/>
                <a:latin typeface="Open Sans"/>
              </a:rPr>
              <a:t>e frequently blame Satan for much of the misery that we are bringing upon ourselves. Satan has no power over us except as we give it to him.”</a:t>
            </a:r>
          </a:p>
          <a:p>
            <a:r>
              <a:rPr lang="en-US" sz="1200" dirty="0" smtClean="0">
                <a:solidFill>
                  <a:schemeClr val="bg1"/>
                </a:solidFill>
                <a:latin typeface="Open Sans"/>
              </a:rPr>
              <a:t>Sterling W. Sill</a:t>
            </a:r>
            <a:endParaRPr lang="en-US" sz="1200" dirty="0">
              <a:solidFill>
                <a:schemeClr val="bg1"/>
              </a:solidFill>
            </a:endParaRPr>
          </a:p>
        </p:txBody>
      </p:sp>
    </p:spTree>
    <p:extLst>
      <p:ext uri="{BB962C8B-B14F-4D97-AF65-F5344CB8AC3E}">
        <p14:creationId xmlns:p14="http://schemas.microsoft.com/office/powerpoint/2010/main" val="136968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8612" y="98612"/>
            <a:ext cx="8362808" cy="1015663"/>
          </a:xfrm>
          <a:prstGeom prst="rect">
            <a:avLst/>
          </a:prstGeom>
          <a:noFill/>
        </p:spPr>
        <p:txBody>
          <a:bodyPr wrap="square" rtlCol="0">
            <a:spAutoFit/>
          </a:bodyPr>
          <a:lstStyle/>
          <a:p>
            <a:pPr algn="ctr"/>
            <a:r>
              <a:rPr lang="en-US" sz="6000" dirty="0" smtClean="0">
                <a:solidFill>
                  <a:schemeClr val="bg1"/>
                </a:solidFill>
              </a:rPr>
              <a:t>The Pit</a:t>
            </a:r>
            <a:endParaRPr lang="en-US" sz="6000" dirty="0">
              <a:solidFill>
                <a:schemeClr val="bg1"/>
              </a:solidFill>
            </a:endParaRPr>
          </a:p>
        </p:txBody>
      </p:sp>
      <p:sp>
        <p:nvSpPr>
          <p:cNvPr id="10" name="TextBox 9"/>
          <p:cNvSpPr txBox="1"/>
          <p:nvPr/>
        </p:nvSpPr>
        <p:spPr>
          <a:xfrm>
            <a:off x="9135150" y="27927"/>
            <a:ext cx="4002741" cy="338554"/>
          </a:xfrm>
          <a:prstGeom prst="rect">
            <a:avLst/>
          </a:prstGeom>
          <a:noFill/>
        </p:spPr>
        <p:txBody>
          <a:bodyPr wrap="square" rtlCol="0">
            <a:spAutoFit/>
          </a:bodyPr>
          <a:lstStyle/>
          <a:p>
            <a:r>
              <a:rPr lang="en-US" sz="1600" dirty="0" smtClean="0">
                <a:solidFill>
                  <a:schemeClr val="bg1"/>
                </a:solidFill>
              </a:rPr>
              <a:t>Lesley Meacham and Becky Davies</a:t>
            </a:r>
            <a:endParaRPr lang="en-US" sz="1600" dirty="0">
              <a:solidFill>
                <a:schemeClr val="bg1"/>
              </a:solidFill>
            </a:endParaRPr>
          </a:p>
        </p:txBody>
      </p:sp>
      <p:sp>
        <p:nvSpPr>
          <p:cNvPr id="23" name="Rectangle 22"/>
          <p:cNvSpPr/>
          <p:nvPr/>
        </p:nvSpPr>
        <p:spPr>
          <a:xfrm>
            <a:off x="251512" y="4703505"/>
            <a:ext cx="12134141" cy="2062103"/>
          </a:xfrm>
          <a:prstGeom prst="rect">
            <a:avLst/>
          </a:prstGeom>
        </p:spPr>
        <p:txBody>
          <a:bodyPr wrap="square">
            <a:spAutoFit/>
          </a:bodyPr>
          <a:lstStyle/>
          <a:p>
            <a:r>
              <a:rPr lang="en-US" sz="1600" b="1" i="0" dirty="0" smtClean="0">
                <a:solidFill>
                  <a:schemeClr val="bg1"/>
                </a:solidFill>
                <a:effectLst/>
                <a:latin typeface="Open Sans"/>
              </a:rPr>
              <a:t>People in the Pit don’t know they need to be saved. </a:t>
            </a:r>
            <a:r>
              <a:rPr lang="en-US" sz="1600" b="1" i="0" dirty="0" smtClean="0">
                <a:solidFill>
                  <a:srgbClr val="FFFF00"/>
                </a:solidFill>
                <a:effectLst/>
                <a:latin typeface="Open Sans"/>
              </a:rPr>
              <a:t>What makes them aware of the Pit? </a:t>
            </a:r>
          </a:p>
          <a:p>
            <a:r>
              <a:rPr lang="en-US" sz="1600" b="1" i="0" dirty="0" smtClean="0">
                <a:solidFill>
                  <a:srgbClr val="FFFF00"/>
                </a:solidFill>
                <a:effectLst/>
                <a:latin typeface="Open Sans"/>
              </a:rPr>
              <a:t> </a:t>
            </a:r>
            <a:r>
              <a:rPr lang="en-US" sz="1600" b="1" i="0" dirty="0" smtClean="0">
                <a:solidFill>
                  <a:schemeClr val="bg1"/>
                </a:solidFill>
                <a:effectLst/>
                <a:latin typeface="Open Sans"/>
              </a:rPr>
              <a:t>Testimony borne by others/scriptures</a:t>
            </a:r>
          </a:p>
          <a:p>
            <a:r>
              <a:rPr lang="en-US" sz="1600" b="1" dirty="0" smtClean="0">
                <a:solidFill>
                  <a:srgbClr val="FFFF00"/>
                </a:solidFill>
                <a:latin typeface="Open Sans"/>
              </a:rPr>
              <a:t>What moves them to find the ladder? </a:t>
            </a:r>
            <a:r>
              <a:rPr lang="en-US" sz="1600" b="1" dirty="0" smtClean="0">
                <a:solidFill>
                  <a:schemeClr val="bg1"/>
                </a:solidFill>
                <a:latin typeface="Open Sans"/>
              </a:rPr>
              <a:t>Faith in the testimony and accompanying Spirit</a:t>
            </a:r>
          </a:p>
          <a:p>
            <a:r>
              <a:rPr lang="en-US" sz="1600" b="1" i="0" dirty="0" smtClean="0">
                <a:solidFill>
                  <a:srgbClr val="FFFF00"/>
                </a:solidFill>
                <a:effectLst/>
                <a:latin typeface="Open Sans"/>
              </a:rPr>
              <a:t>What does one have to do to begin climbing? </a:t>
            </a:r>
            <a:r>
              <a:rPr lang="en-US" sz="1600" b="1" i="0" dirty="0" smtClean="0">
                <a:solidFill>
                  <a:schemeClr val="bg1"/>
                </a:solidFill>
                <a:effectLst/>
                <a:latin typeface="Open Sans"/>
              </a:rPr>
              <a:t>Shake off the dirt of the word—repent</a:t>
            </a:r>
          </a:p>
          <a:p>
            <a:r>
              <a:rPr lang="en-US" sz="1600" b="1" dirty="0" smtClean="0">
                <a:solidFill>
                  <a:srgbClr val="FFFF00"/>
                </a:solidFill>
                <a:latin typeface="Open Sans"/>
              </a:rPr>
              <a:t>What are the rungs on the ladder? </a:t>
            </a:r>
            <a:r>
              <a:rPr lang="en-US" sz="1600" b="1" dirty="0" smtClean="0">
                <a:solidFill>
                  <a:schemeClr val="bg1"/>
                </a:solidFill>
                <a:latin typeface="Open Sans"/>
              </a:rPr>
              <a:t>Covenants</a:t>
            </a:r>
          </a:p>
          <a:p>
            <a:r>
              <a:rPr lang="en-US" sz="1600" b="1" i="0" dirty="0" smtClean="0">
                <a:solidFill>
                  <a:srgbClr val="FFFF00"/>
                </a:solidFill>
                <a:effectLst/>
                <a:latin typeface="Open Sans"/>
              </a:rPr>
              <a:t>What can we do to keep our covenants? </a:t>
            </a:r>
            <a:r>
              <a:rPr lang="en-US" sz="1600" b="1" i="0" dirty="0" smtClean="0">
                <a:solidFill>
                  <a:schemeClr val="bg1"/>
                </a:solidFill>
                <a:effectLst/>
                <a:latin typeface="Open Sans"/>
              </a:rPr>
              <a:t>D&amp;C 29:36</a:t>
            </a:r>
          </a:p>
          <a:p>
            <a:r>
              <a:rPr lang="en-US" sz="1600" b="1" dirty="0" smtClean="0">
                <a:solidFill>
                  <a:srgbClr val="FFFF00"/>
                </a:solidFill>
                <a:latin typeface="Open Sans"/>
              </a:rPr>
              <a:t>Where do we get our power? </a:t>
            </a:r>
            <a:r>
              <a:rPr lang="en-US" sz="1600" b="1" dirty="0" smtClean="0">
                <a:solidFill>
                  <a:schemeClr val="bg1"/>
                </a:solidFill>
                <a:latin typeface="Open Sans"/>
              </a:rPr>
              <a:t>Personal Integrity. By keeping our word. By not simply knowing, but doing and “being” truth in everything. </a:t>
            </a:r>
            <a:endParaRPr lang="en-US" sz="1600" b="1" i="0" dirty="0" smtClean="0">
              <a:solidFill>
                <a:schemeClr val="bg1"/>
              </a:solidFill>
              <a:effectLst/>
              <a:latin typeface="Open Sans"/>
            </a:endParaRPr>
          </a:p>
        </p:txBody>
      </p:sp>
      <p:grpSp>
        <p:nvGrpSpPr>
          <p:cNvPr id="24" name="Group 2"/>
          <p:cNvGrpSpPr/>
          <p:nvPr/>
        </p:nvGrpSpPr>
        <p:grpSpPr>
          <a:xfrm>
            <a:off x="566056" y="413150"/>
            <a:ext cx="1240971" cy="1599474"/>
            <a:chOff x="0" y="228600"/>
            <a:chExt cx="5943600" cy="6477000"/>
          </a:xfrm>
        </p:grpSpPr>
        <p:sp>
          <p:nvSpPr>
            <p:cNvPr id="26" name="Rounded Rectangle 25"/>
            <p:cNvSpPr/>
            <p:nvPr/>
          </p:nvSpPr>
          <p:spPr>
            <a:xfrm>
              <a:off x="0" y="228600"/>
              <a:ext cx="5943600" cy="647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loud 26"/>
            <p:cNvSpPr/>
            <p:nvPr/>
          </p:nvSpPr>
          <p:spPr>
            <a:xfrm>
              <a:off x="381000" y="1828800"/>
              <a:ext cx="2514600" cy="2438400"/>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p:cNvSpPr/>
            <p:nvPr/>
          </p:nvSpPr>
          <p:spPr>
            <a:xfrm>
              <a:off x="2057400" y="762000"/>
              <a:ext cx="2133600" cy="3886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oud 28"/>
            <p:cNvSpPr/>
            <p:nvPr/>
          </p:nvSpPr>
          <p:spPr>
            <a:xfrm>
              <a:off x="1066800" y="914400"/>
              <a:ext cx="1828800" cy="2286000"/>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loud 29"/>
            <p:cNvSpPr/>
            <p:nvPr/>
          </p:nvSpPr>
          <p:spPr>
            <a:xfrm>
              <a:off x="3200400" y="1676400"/>
              <a:ext cx="2514600" cy="2438400"/>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2387893">
              <a:off x="4699515" y="3198961"/>
              <a:ext cx="609600"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8542915">
              <a:off x="797162" y="3214222"/>
              <a:ext cx="609600"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7204752">
              <a:off x="2756011" y="3292932"/>
              <a:ext cx="609600"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2387893">
              <a:off x="2489715" y="3275160"/>
              <a:ext cx="609600"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2280925">
              <a:off x="1035452" y="2471330"/>
              <a:ext cx="762000" cy="1084922"/>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19556788">
              <a:off x="2148158" y="2444851"/>
              <a:ext cx="762000" cy="1069620"/>
            </a:xfrm>
            <a:prstGeom prst="trapezoid">
              <a:avLst>
                <a:gd name="adj" fmla="val 3527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a:off x="1219200" y="3429000"/>
              <a:ext cx="1447800" cy="1069620"/>
            </a:xfrm>
            <a:prstGeom prst="trapezoid">
              <a:avLst>
                <a:gd name="adj" fmla="val 3527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1447800" y="2438400"/>
              <a:ext cx="1066800" cy="1447800"/>
            </a:xfrm>
            <a:prstGeom prst="roundRect">
              <a:avLst>
                <a:gd name="adj" fmla="val 2423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1447800" y="3657600"/>
              <a:ext cx="1066800" cy="228600"/>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3629068">
              <a:off x="1743932" y="4046499"/>
              <a:ext cx="931738" cy="173024"/>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4838901">
              <a:off x="1600194" y="4044824"/>
              <a:ext cx="931738" cy="173024"/>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rot="3629068">
              <a:off x="1853914" y="3635339"/>
              <a:ext cx="238771" cy="196922"/>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p:cNvSpPr/>
            <p:nvPr/>
          </p:nvSpPr>
          <p:spPr>
            <a:xfrm rot="10800000">
              <a:off x="1752600" y="2438400"/>
              <a:ext cx="533400" cy="4572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1673599">
              <a:off x="2932649" y="2239857"/>
              <a:ext cx="762000" cy="1217258"/>
            </a:xfrm>
            <a:prstGeom prst="trapezoid">
              <a:avLst>
                <a:gd name="adj" fmla="val 3996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19808278">
              <a:off x="4275147" y="2293760"/>
              <a:ext cx="762000" cy="1212833"/>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3352800" y="2286000"/>
              <a:ext cx="1219200" cy="2362200"/>
            </a:xfrm>
            <a:prstGeom prst="roundRect">
              <a:avLst>
                <a:gd name="adj" fmla="val 2423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3429000" y="3886200"/>
              <a:ext cx="1066800" cy="2286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4134678" y="2286000"/>
              <a:ext cx="513521" cy="2362200"/>
            </a:xfrm>
            <a:prstGeom prst="roundRect">
              <a:avLst>
                <a:gd name="adj"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3352799" y="2286000"/>
              <a:ext cx="523461" cy="2362200"/>
            </a:xfrm>
            <a:prstGeom prst="roundRect">
              <a:avLst>
                <a:gd name="adj" fmla="val 41877"/>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581400" y="2057400"/>
              <a:ext cx="838200" cy="685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429000" y="1143000"/>
              <a:ext cx="1066800" cy="1371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524000" y="1295400"/>
              <a:ext cx="990600" cy="1219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loud 52"/>
            <p:cNvSpPr/>
            <p:nvPr/>
          </p:nvSpPr>
          <p:spPr>
            <a:xfrm>
              <a:off x="228600" y="3962400"/>
              <a:ext cx="2133600" cy="1828800"/>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loud 53"/>
            <p:cNvSpPr/>
            <p:nvPr/>
          </p:nvSpPr>
          <p:spPr>
            <a:xfrm rot="5884912">
              <a:off x="2062586" y="3953698"/>
              <a:ext cx="1584987" cy="1846206"/>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loud 54"/>
            <p:cNvSpPr/>
            <p:nvPr/>
          </p:nvSpPr>
          <p:spPr>
            <a:xfrm rot="16200000">
              <a:off x="3581402" y="4114800"/>
              <a:ext cx="1295399" cy="12954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loud 55"/>
            <p:cNvSpPr/>
            <p:nvPr/>
          </p:nvSpPr>
          <p:spPr>
            <a:xfrm rot="4952528">
              <a:off x="2023463" y="4149807"/>
              <a:ext cx="1664127" cy="2722307"/>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loud 56"/>
            <p:cNvSpPr/>
            <p:nvPr/>
          </p:nvSpPr>
          <p:spPr>
            <a:xfrm rot="16200000">
              <a:off x="4038601" y="4419599"/>
              <a:ext cx="1295399" cy="1295400"/>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loud 57"/>
            <p:cNvSpPr/>
            <p:nvPr/>
          </p:nvSpPr>
          <p:spPr>
            <a:xfrm>
              <a:off x="1219200" y="762000"/>
              <a:ext cx="1447800" cy="838200"/>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oud 58"/>
            <p:cNvSpPr/>
            <p:nvPr/>
          </p:nvSpPr>
          <p:spPr>
            <a:xfrm rot="3184928">
              <a:off x="3810000" y="990600"/>
              <a:ext cx="914400" cy="762000"/>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loud 59"/>
            <p:cNvSpPr/>
            <p:nvPr/>
          </p:nvSpPr>
          <p:spPr>
            <a:xfrm>
              <a:off x="3352800" y="762000"/>
              <a:ext cx="990600" cy="914400"/>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loud 60"/>
            <p:cNvSpPr/>
            <p:nvPr/>
          </p:nvSpPr>
          <p:spPr>
            <a:xfrm rot="16200000">
              <a:off x="4495801" y="3962399"/>
              <a:ext cx="1295399" cy="12954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loud 61"/>
            <p:cNvSpPr/>
            <p:nvPr/>
          </p:nvSpPr>
          <p:spPr>
            <a:xfrm rot="16200000">
              <a:off x="2" y="4114799"/>
              <a:ext cx="1295399" cy="12954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Minus 4"/>
          <p:cNvSpPr/>
          <p:nvPr/>
        </p:nvSpPr>
        <p:spPr>
          <a:xfrm>
            <a:off x="-13696" y="1983957"/>
            <a:ext cx="3407229" cy="315686"/>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inus 62"/>
          <p:cNvSpPr/>
          <p:nvPr/>
        </p:nvSpPr>
        <p:spPr>
          <a:xfrm>
            <a:off x="2307918" y="4416131"/>
            <a:ext cx="4388985" cy="315686"/>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inus 63"/>
          <p:cNvSpPr/>
          <p:nvPr/>
        </p:nvSpPr>
        <p:spPr>
          <a:xfrm rot="5400000">
            <a:off x="1250403" y="3170821"/>
            <a:ext cx="3347134" cy="315686"/>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inus 64"/>
          <p:cNvSpPr/>
          <p:nvPr/>
        </p:nvSpPr>
        <p:spPr>
          <a:xfrm rot="5400000">
            <a:off x="4407260" y="3181707"/>
            <a:ext cx="3347134" cy="315686"/>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inus 65"/>
          <p:cNvSpPr/>
          <p:nvPr/>
        </p:nvSpPr>
        <p:spPr>
          <a:xfrm>
            <a:off x="5592446" y="1973072"/>
            <a:ext cx="3407229" cy="315686"/>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flipH="1">
            <a:off x="3893147" y="2673641"/>
            <a:ext cx="836460" cy="1836840"/>
            <a:chOff x="6196511" y="1887967"/>
            <a:chExt cx="1565766" cy="3294010"/>
          </a:xfrm>
        </p:grpSpPr>
        <p:grpSp>
          <p:nvGrpSpPr>
            <p:cNvPr id="68" name="Group 67"/>
            <p:cNvGrpSpPr/>
            <p:nvPr/>
          </p:nvGrpSpPr>
          <p:grpSpPr>
            <a:xfrm>
              <a:off x="6196511" y="1887967"/>
              <a:ext cx="1565766" cy="3294010"/>
              <a:chOff x="6196511" y="1887967"/>
              <a:chExt cx="1565766" cy="3294010"/>
            </a:xfrm>
          </p:grpSpPr>
          <p:sp>
            <p:nvSpPr>
              <p:cNvPr id="70" name="Oval 69"/>
              <p:cNvSpPr/>
              <p:nvPr/>
            </p:nvSpPr>
            <p:spPr>
              <a:xfrm rot="2387893">
                <a:off x="6902699" y="4825347"/>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8159777">
                <a:off x="6521699" y="4825345"/>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a:off x="6477000" y="3124200"/>
                <a:ext cx="990600" cy="1828800"/>
              </a:xfrm>
              <a:prstGeom prst="trapezoid">
                <a:avLst>
                  <a:gd name="adj" fmla="val 2806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2387893">
                <a:off x="7341126" y="3569341"/>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7204752">
                <a:off x="6156138" y="3548415"/>
                <a:ext cx="415962" cy="33521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rot="1673599">
                <a:off x="6340113" y="2896387"/>
                <a:ext cx="439615" cy="830600"/>
              </a:xfrm>
              <a:prstGeom prst="trapezoid">
                <a:avLst>
                  <a:gd name="adj" fmla="val 3996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rot="19808278">
                <a:off x="7114631" y="2933168"/>
                <a:ext cx="439615" cy="827580"/>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6626469" y="4019774"/>
                <a:ext cx="615462" cy="155986"/>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7033590" y="2927872"/>
                <a:ext cx="357809" cy="2025127"/>
              </a:xfrm>
              <a:prstGeom prst="roundRect">
                <a:avLst>
                  <a:gd name="adj"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6477001" y="2927872"/>
                <a:ext cx="381000" cy="2025128"/>
              </a:xfrm>
              <a:prstGeom prst="roundRect">
                <a:avLst>
                  <a:gd name="adj" fmla="val 41877"/>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6757561" y="2771450"/>
                <a:ext cx="396447" cy="4679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6626469" y="2147944"/>
                <a:ext cx="615462" cy="9359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loud 81"/>
              <p:cNvSpPr/>
              <p:nvPr/>
            </p:nvSpPr>
            <p:spPr>
              <a:xfrm rot="3184928">
                <a:off x="6798074" y="2084122"/>
                <a:ext cx="623944" cy="439615"/>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loud 82"/>
              <p:cNvSpPr/>
              <p:nvPr/>
            </p:nvSpPr>
            <p:spPr>
              <a:xfrm>
                <a:off x="6582508" y="1887967"/>
                <a:ext cx="571500" cy="623944"/>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p:nvPr/>
          </p:nvSpPr>
          <p:spPr>
            <a:xfrm rot="7204752">
              <a:off x="6812373" y="2097169"/>
              <a:ext cx="415962" cy="335216"/>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flipH="1">
            <a:off x="3232932" y="2772020"/>
            <a:ext cx="674302" cy="1727059"/>
            <a:chOff x="4545037" y="2116953"/>
            <a:chExt cx="1262223" cy="3097139"/>
          </a:xfrm>
        </p:grpSpPr>
        <p:grpSp>
          <p:nvGrpSpPr>
            <p:cNvPr id="85" name="Group 84"/>
            <p:cNvGrpSpPr/>
            <p:nvPr/>
          </p:nvGrpSpPr>
          <p:grpSpPr>
            <a:xfrm>
              <a:off x="4545037" y="2116953"/>
              <a:ext cx="1262223" cy="3097139"/>
              <a:chOff x="10747838" y="2440038"/>
              <a:chExt cx="1262223" cy="3097139"/>
            </a:xfrm>
          </p:grpSpPr>
          <p:sp>
            <p:nvSpPr>
              <p:cNvPr id="88" name="Oval 87"/>
              <p:cNvSpPr/>
              <p:nvPr/>
            </p:nvSpPr>
            <p:spPr>
              <a:xfrm rot="18542915">
                <a:off x="10924958" y="5215260"/>
                <a:ext cx="415962" cy="21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14290252">
                <a:off x="11385632" y="5219292"/>
                <a:ext cx="415962" cy="21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a:off x="10815475" y="4583576"/>
                <a:ext cx="1077059" cy="729858"/>
              </a:xfrm>
              <a:prstGeom prst="trapezoid">
                <a:avLst>
                  <a:gd name="adj" fmla="val 35275"/>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loud 90"/>
              <p:cNvSpPr/>
              <p:nvPr/>
            </p:nvSpPr>
            <p:spPr>
              <a:xfrm>
                <a:off x="10837457" y="2544029"/>
                <a:ext cx="1055077" cy="1559859"/>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8542915">
                <a:off x="10649761" y="4133403"/>
                <a:ext cx="415962" cy="21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2387893">
                <a:off x="11658369" y="4154900"/>
                <a:ext cx="351692" cy="25997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2280925">
                <a:off x="10819371" y="3606404"/>
                <a:ext cx="439615" cy="740300"/>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19556788">
                <a:off x="11461317" y="3588336"/>
                <a:ext cx="439615" cy="729858"/>
              </a:xfrm>
              <a:prstGeom prst="trapezoid">
                <a:avLst>
                  <a:gd name="adj" fmla="val 3527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a:off x="10925380" y="4259873"/>
                <a:ext cx="835269" cy="729858"/>
              </a:xfrm>
              <a:prstGeom prst="trapezoid">
                <a:avLst>
                  <a:gd name="adj" fmla="val 3527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a:off x="11057264" y="3583935"/>
                <a:ext cx="615462" cy="987911"/>
              </a:xfrm>
              <a:prstGeom prst="roundRect">
                <a:avLst>
                  <a:gd name="adj" fmla="val 2423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11057264" y="4415859"/>
                <a:ext cx="615462" cy="155986"/>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rot="3629068">
                <a:off x="11178993" y="4690347"/>
                <a:ext cx="635774" cy="99822"/>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rot="4838901">
                <a:off x="11096067" y="4689204"/>
                <a:ext cx="635774" cy="99822"/>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rot="3629068">
                <a:off x="11278974" y="4411050"/>
                <a:ext cx="162926" cy="113609"/>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Isosceles Triangle 101"/>
              <p:cNvSpPr/>
              <p:nvPr/>
            </p:nvSpPr>
            <p:spPr>
              <a:xfrm rot="10800000">
                <a:off x="11233110" y="3583935"/>
                <a:ext cx="307731" cy="31197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1101226" y="2804005"/>
                <a:ext cx="571500" cy="83192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loud 103"/>
              <p:cNvSpPr/>
              <p:nvPr/>
            </p:nvSpPr>
            <p:spPr>
              <a:xfrm>
                <a:off x="10925380" y="2440038"/>
                <a:ext cx="835269" cy="571948"/>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Oval 85"/>
            <p:cNvSpPr/>
            <p:nvPr/>
          </p:nvSpPr>
          <p:spPr>
            <a:xfrm rot="3602381">
              <a:off x="5282061" y="2334512"/>
              <a:ext cx="319249" cy="286188"/>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3602381">
              <a:off x="4746663" y="2417866"/>
              <a:ext cx="303522" cy="272090"/>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Rounded Rectangle 106"/>
          <p:cNvSpPr/>
          <p:nvPr/>
        </p:nvSpPr>
        <p:spPr>
          <a:xfrm rot="726204">
            <a:off x="5564221" y="2434228"/>
            <a:ext cx="1143000" cy="166987"/>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7"/>
          <p:cNvSpPr/>
          <p:nvPr/>
        </p:nvSpPr>
        <p:spPr>
          <a:xfrm rot="726204">
            <a:off x="5476688" y="2842415"/>
            <a:ext cx="1143000" cy="166987"/>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p:cNvSpPr/>
          <p:nvPr/>
        </p:nvSpPr>
        <p:spPr>
          <a:xfrm rot="726204">
            <a:off x="5389154" y="3250603"/>
            <a:ext cx="1143000" cy="166987"/>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p:cNvSpPr/>
          <p:nvPr/>
        </p:nvSpPr>
        <p:spPr>
          <a:xfrm rot="726204">
            <a:off x="5301621" y="3658791"/>
            <a:ext cx="1143000" cy="166987"/>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rot="726204">
            <a:off x="5214088" y="4066979"/>
            <a:ext cx="1143000" cy="166987"/>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rot="6126204">
            <a:off x="4340799" y="3207184"/>
            <a:ext cx="2555575" cy="146841"/>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rot="6126204">
            <a:off x="5046013" y="3227694"/>
            <a:ext cx="2545141" cy="154279"/>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75899" y="2076725"/>
            <a:ext cx="846223" cy="2554545"/>
          </a:xfrm>
          <a:prstGeom prst="rect">
            <a:avLst/>
          </a:prstGeom>
          <a:noFill/>
        </p:spPr>
        <p:txBody>
          <a:bodyPr wrap="square" rtlCol="0">
            <a:spAutoFit/>
          </a:bodyPr>
          <a:lstStyle/>
          <a:p>
            <a:pPr algn="ctr"/>
            <a:r>
              <a:rPr lang="en-US" sz="3200" dirty="0" smtClean="0">
                <a:solidFill>
                  <a:schemeClr val="bg1"/>
                </a:solidFill>
              </a:rPr>
              <a:t>The F</a:t>
            </a:r>
          </a:p>
          <a:p>
            <a:pPr algn="ctr"/>
            <a:r>
              <a:rPr lang="en-US" sz="3200" dirty="0" smtClean="0">
                <a:solidFill>
                  <a:schemeClr val="bg1"/>
                </a:solidFill>
              </a:rPr>
              <a:t>A</a:t>
            </a:r>
          </a:p>
          <a:p>
            <a:pPr algn="ctr"/>
            <a:r>
              <a:rPr lang="en-US" sz="3200" dirty="0" smtClean="0">
                <a:solidFill>
                  <a:schemeClr val="bg1"/>
                </a:solidFill>
              </a:rPr>
              <a:t>L</a:t>
            </a:r>
          </a:p>
          <a:p>
            <a:pPr algn="ctr"/>
            <a:r>
              <a:rPr lang="en-US" sz="3200" dirty="0">
                <a:solidFill>
                  <a:schemeClr val="bg1"/>
                </a:solidFill>
              </a:rPr>
              <a:t>L</a:t>
            </a:r>
          </a:p>
        </p:txBody>
      </p:sp>
      <p:sp>
        <p:nvSpPr>
          <p:cNvPr id="120" name="TextBox 119"/>
          <p:cNvSpPr txBox="1"/>
          <p:nvPr/>
        </p:nvSpPr>
        <p:spPr>
          <a:xfrm>
            <a:off x="6608426" y="3976720"/>
            <a:ext cx="2562654" cy="400110"/>
          </a:xfrm>
          <a:prstGeom prst="rect">
            <a:avLst/>
          </a:prstGeom>
          <a:noFill/>
        </p:spPr>
        <p:txBody>
          <a:bodyPr wrap="square" rtlCol="0">
            <a:spAutoFit/>
          </a:bodyPr>
          <a:lstStyle/>
          <a:p>
            <a:r>
              <a:rPr lang="en-US" sz="2000" dirty="0" smtClean="0">
                <a:solidFill>
                  <a:schemeClr val="bg1"/>
                </a:solidFill>
              </a:rPr>
              <a:t>Faith</a:t>
            </a:r>
            <a:endParaRPr lang="en-US" sz="2000" dirty="0">
              <a:solidFill>
                <a:schemeClr val="bg1"/>
              </a:solidFill>
            </a:endParaRPr>
          </a:p>
        </p:txBody>
      </p:sp>
      <p:sp>
        <p:nvSpPr>
          <p:cNvPr id="121" name="TextBox 120"/>
          <p:cNvSpPr txBox="1"/>
          <p:nvPr/>
        </p:nvSpPr>
        <p:spPr>
          <a:xfrm>
            <a:off x="6640420" y="3586027"/>
            <a:ext cx="2562654" cy="400110"/>
          </a:xfrm>
          <a:prstGeom prst="rect">
            <a:avLst/>
          </a:prstGeom>
          <a:noFill/>
        </p:spPr>
        <p:txBody>
          <a:bodyPr wrap="square" rtlCol="0">
            <a:spAutoFit/>
          </a:bodyPr>
          <a:lstStyle/>
          <a:p>
            <a:r>
              <a:rPr lang="en-US" sz="2000" dirty="0" smtClean="0">
                <a:solidFill>
                  <a:schemeClr val="bg1"/>
                </a:solidFill>
              </a:rPr>
              <a:t>Repentance</a:t>
            </a:r>
            <a:endParaRPr lang="en-US" sz="2000" dirty="0">
              <a:solidFill>
                <a:schemeClr val="bg1"/>
              </a:solidFill>
            </a:endParaRPr>
          </a:p>
        </p:txBody>
      </p:sp>
      <p:sp>
        <p:nvSpPr>
          <p:cNvPr id="122" name="TextBox 121"/>
          <p:cNvSpPr txBox="1"/>
          <p:nvPr/>
        </p:nvSpPr>
        <p:spPr>
          <a:xfrm>
            <a:off x="6670128" y="3139486"/>
            <a:ext cx="2562654" cy="400110"/>
          </a:xfrm>
          <a:prstGeom prst="rect">
            <a:avLst/>
          </a:prstGeom>
          <a:noFill/>
        </p:spPr>
        <p:txBody>
          <a:bodyPr wrap="square" rtlCol="0">
            <a:spAutoFit/>
          </a:bodyPr>
          <a:lstStyle/>
          <a:p>
            <a:r>
              <a:rPr lang="en-US" sz="2000" dirty="0" smtClean="0">
                <a:solidFill>
                  <a:schemeClr val="bg1"/>
                </a:solidFill>
              </a:rPr>
              <a:t>Baptism</a:t>
            </a:r>
            <a:endParaRPr lang="en-US" sz="2000" dirty="0">
              <a:solidFill>
                <a:schemeClr val="bg1"/>
              </a:solidFill>
            </a:endParaRPr>
          </a:p>
        </p:txBody>
      </p:sp>
      <p:sp>
        <p:nvSpPr>
          <p:cNvPr id="123" name="TextBox 122"/>
          <p:cNvSpPr txBox="1"/>
          <p:nvPr/>
        </p:nvSpPr>
        <p:spPr>
          <a:xfrm>
            <a:off x="6652620" y="2759808"/>
            <a:ext cx="3038131" cy="400110"/>
          </a:xfrm>
          <a:prstGeom prst="rect">
            <a:avLst/>
          </a:prstGeom>
          <a:noFill/>
        </p:spPr>
        <p:txBody>
          <a:bodyPr wrap="square" rtlCol="0">
            <a:spAutoFit/>
          </a:bodyPr>
          <a:lstStyle/>
          <a:p>
            <a:r>
              <a:rPr lang="en-US" sz="2000" dirty="0" smtClean="0">
                <a:solidFill>
                  <a:schemeClr val="bg1"/>
                </a:solidFill>
              </a:rPr>
              <a:t>Receive the Holy Ghost</a:t>
            </a:r>
            <a:endParaRPr lang="en-US" sz="2000" dirty="0">
              <a:solidFill>
                <a:schemeClr val="bg1"/>
              </a:solidFill>
            </a:endParaRPr>
          </a:p>
        </p:txBody>
      </p:sp>
      <p:sp>
        <p:nvSpPr>
          <p:cNvPr id="124" name="TextBox 123"/>
          <p:cNvSpPr txBox="1"/>
          <p:nvPr/>
        </p:nvSpPr>
        <p:spPr>
          <a:xfrm>
            <a:off x="6706263" y="2246997"/>
            <a:ext cx="2562654" cy="400110"/>
          </a:xfrm>
          <a:prstGeom prst="rect">
            <a:avLst/>
          </a:prstGeom>
          <a:noFill/>
        </p:spPr>
        <p:txBody>
          <a:bodyPr wrap="square" rtlCol="0">
            <a:spAutoFit/>
          </a:bodyPr>
          <a:lstStyle/>
          <a:p>
            <a:r>
              <a:rPr lang="en-US" sz="2000" dirty="0" smtClean="0">
                <a:solidFill>
                  <a:schemeClr val="bg1"/>
                </a:solidFill>
              </a:rPr>
              <a:t>Endure</a:t>
            </a:r>
            <a:endParaRPr lang="en-US" sz="2000" dirty="0">
              <a:solidFill>
                <a:schemeClr val="bg1"/>
              </a:solidFill>
            </a:endParaRPr>
          </a:p>
        </p:txBody>
      </p:sp>
      <p:sp>
        <p:nvSpPr>
          <p:cNvPr id="114" name="Right Brace 113"/>
          <p:cNvSpPr/>
          <p:nvPr/>
        </p:nvSpPr>
        <p:spPr>
          <a:xfrm>
            <a:off x="8899789" y="2309402"/>
            <a:ext cx="887320" cy="1919114"/>
          </a:xfrm>
          <a:prstGeom prst="rightBrace">
            <a:avLst>
              <a:gd name="adj1" fmla="val 31642"/>
              <a:gd name="adj2" fmla="val 50000"/>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TextBox 125"/>
          <p:cNvSpPr txBox="1"/>
          <p:nvPr/>
        </p:nvSpPr>
        <p:spPr>
          <a:xfrm>
            <a:off x="9593248" y="2227119"/>
            <a:ext cx="2562654" cy="1938992"/>
          </a:xfrm>
          <a:prstGeom prst="rect">
            <a:avLst/>
          </a:prstGeom>
          <a:noFill/>
        </p:spPr>
        <p:txBody>
          <a:bodyPr wrap="square" rtlCol="0">
            <a:spAutoFit/>
          </a:bodyPr>
          <a:lstStyle/>
          <a:p>
            <a:pPr algn="ctr"/>
            <a:r>
              <a:rPr lang="en-US" sz="4000" dirty="0" smtClean="0">
                <a:solidFill>
                  <a:schemeClr val="bg1"/>
                </a:solidFill>
              </a:rPr>
              <a:t>Doctrine</a:t>
            </a:r>
          </a:p>
          <a:p>
            <a:pPr algn="ctr"/>
            <a:r>
              <a:rPr lang="en-US" sz="4000" dirty="0" smtClean="0">
                <a:solidFill>
                  <a:schemeClr val="bg1"/>
                </a:solidFill>
              </a:rPr>
              <a:t> of </a:t>
            </a:r>
          </a:p>
          <a:p>
            <a:pPr algn="ctr"/>
            <a:r>
              <a:rPr lang="en-US" sz="4000" dirty="0" smtClean="0">
                <a:solidFill>
                  <a:schemeClr val="bg1"/>
                </a:solidFill>
              </a:rPr>
              <a:t>Christ</a:t>
            </a:r>
            <a:endParaRPr lang="en-US" sz="4000" dirty="0">
              <a:solidFill>
                <a:schemeClr val="bg1"/>
              </a:solidFill>
            </a:endParaRPr>
          </a:p>
        </p:txBody>
      </p:sp>
      <p:sp>
        <p:nvSpPr>
          <p:cNvPr id="127" name="TextBox 126"/>
          <p:cNvSpPr txBox="1"/>
          <p:nvPr/>
        </p:nvSpPr>
        <p:spPr>
          <a:xfrm rot="17016855">
            <a:off x="4548323" y="2507057"/>
            <a:ext cx="1511231" cy="400110"/>
          </a:xfrm>
          <a:prstGeom prst="rect">
            <a:avLst/>
          </a:prstGeom>
          <a:noFill/>
        </p:spPr>
        <p:txBody>
          <a:bodyPr wrap="square" rtlCol="0">
            <a:spAutoFit/>
          </a:bodyPr>
          <a:lstStyle/>
          <a:p>
            <a:r>
              <a:rPr lang="en-US" sz="2000" dirty="0" smtClean="0">
                <a:solidFill>
                  <a:schemeClr val="bg1"/>
                </a:solidFill>
              </a:rPr>
              <a:t>Atonement</a:t>
            </a:r>
            <a:endParaRPr lang="en-US" sz="2000" dirty="0">
              <a:solidFill>
                <a:schemeClr val="bg1"/>
              </a:solidFill>
            </a:endParaRPr>
          </a:p>
        </p:txBody>
      </p:sp>
      <p:grpSp>
        <p:nvGrpSpPr>
          <p:cNvPr id="128" name="Group 127"/>
          <p:cNvGrpSpPr/>
          <p:nvPr/>
        </p:nvGrpSpPr>
        <p:grpSpPr>
          <a:xfrm>
            <a:off x="6485421" y="240146"/>
            <a:ext cx="836217" cy="1892365"/>
            <a:chOff x="1161358" y="381000"/>
            <a:chExt cx="2496242" cy="5713803"/>
          </a:xfrm>
          <a:solidFill>
            <a:schemeClr val="bg1"/>
          </a:solidFill>
        </p:grpSpPr>
        <p:sp>
          <p:nvSpPr>
            <p:cNvPr id="129" name="Cloud 128"/>
            <p:cNvSpPr/>
            <p:nvPr/>
          </p:nvSpPr>
          <p:spPr>
            <a:xfrm rot="21271638">
              <a:off x="1227491" y="624316"/>
              <a:ext cx="2401395" cy="2314872"/>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rot="976600">
              <a:off x="1161358" y="3569478"/>
              <a:ext cx="566755" cy="75579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rapezoid 130"/>
            <p:cNvSpPr/>
            <p:nvPr/>
          </p:nvSpPr>
          <p:spPr>
            <a:xfrm rot="808127">
              <a:off x="1230467" y="2029131"/>
              <a:ext cx="1305642" cy="2030309"/>
            </a:xfrm>
            <a:prstGeom prst="trapezoid">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rapezoid 131"/>
            <p:cNvSpPr/>
            <p:nvPr/>
          </p:nvSpPr>
          <p:spPr>
            <a:xfrm>
              <a:off x="1762302" y="1965036"/>
              <a:ext cx="1326708" cy="1425865"/>
            </a:xfrm>
            <a:prstGeom prst="trapezoid">
              <a:avLst>
                <a:gd name="adj" fmla="val 2488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886948" flipH="1">
              <a:off x="2391453" y="5541168"/>
              <a:ext cx="693920" cy="55363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rot="20713052">
              <a:off x="1549099" y="5541168"/>
              <a:ext cx="693920" cy="55363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a:off x="1193713" y="2040081"/>
              <a:ext cx="2463887" cy="3752272"/>
            </a:xfrm>
            <a:prstGeom prst="trapezoid">
              <a:avLst>
                <a:gd name="adj" fmla="val 34948"/>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1747807" y="3296206"/>
              <a:ext cx="1326708" cy="225135"/>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36"/>
            <p:cNvSpPr/>
            <p:nvPr/>
          </p:nvSpPr>
          <p:spPr>
            <a:xfrm>
              <a:off x="1888655" y="3390897"/>
              <a:ext cx="189530" cy="1050637"/>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137"/>
            <p:cNvSpPr/>
            <p:nvPr/>
          </p:nvSpPr>
          <p:spPr>
            <a:xfrm rot="20563410">
              <a:off x="2020466" y="3283477"/>
              <a:ext cx="200335" cy="1275774"/>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1825480" y="3240808"/>
              <a:ext cx="252707" cy="225135"/>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flipH="1">
              <a:off x="2047407" y="1391587"/>
              <a:ext cx="685800" cy="113765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5"/>
            <p:cNvSpPr/>
            <p:nvPr/>
          </p:nvSpPr>
          <p:spPr>
            <a:xfrm rot="533072">
              <a:off x="2797127" y="3775433"/>
              <a:ext cx="596997" cy="74473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rot="21242778" flipH="1">
              <a:off x="2387888" y="2073022"/>
              <a:ext cx="1128643" cy="2054144"/>
            </a:xfrm>
            <a:prstGeom prst="trapezoid">
              <a:avLst>
                <a:gd name="adj" fmla="val 45207"/>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1839952" y="580862"/>
              <a:ext cx="1155781" cy="169882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1674841" y="381000"/>
              <a:ext cx="825559" cy="599584"/>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2417844" y="381000"/>
              <a:ext cx="825559" cy="599584"/>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Block Arc 145"/>
            <p:cNvSpPr/>
            <p:nvPr/>
          </p:nvSpPr>
          <p:spPr>
            <a:xfrm rot="10800000">
              <a:off x="1839951" y="513688"/>
              <a:ext cx="1238337" cy="1824777"/>
            </a:xfrm>
            <a:prstGeom prst="blockArc">
              <a:avLst>
                <a:gd name="adj1" fmla="val 10379194"/>
                <a:gd name="adj2" fmla="val 20911045"/>
                <a:gd name="adj3" fmla="val 14867"/>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7" name="Block Arc 146"/>
            <p:cNvSpPr/>
            <p:nvPr/>
          </p:nvSpPr>
          <p:spPr>
            <a:xfrm rot="21435521">
              <a:off x="2092974" y="1698737"/>
              <a:ext cx="649734" cy="289946"/>
            </a:xfrm>
            <a:prstGeom prst="blockArc">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8" name="Cloud 147"/>
            <p:cNvSpPr/>
            <p:nvPr/>
          </p:nvSpPr>
          <p:spPr>
            <a:xfrm rot="21271638">
              <a:off x="2762187" y="561628"/>
              <a:ext cx="688970" cy="2029662"/>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Cloud 148"/>
            <p:cNvSpPr/>
            <p:nvPr/>
          </p:nvSpPr>
          <p:spPr>
            <a:xfrm rot="273561">
              <a:off x="1444512" y="631601"/>
              <a:ext cx="632176" cy="1974742"/>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1743635" y="478114"/>
              <a:ext cx="481578" cy="485576"/>
            </a:xfrm>
            <a:prstGeom prst="ellipse">
              <a:avLst/>
            </a:prstGeom>
            <a:solidFill>
              <a:schemeClr val="accent6">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2706790" y="478114"/>
              <a:ext cx="481578" cy="485576"/>
            </a:xfrm>
            <a:prstGeom prst="ellipse">
              <a:avLst/>
            </a:prstGeom>
            <a:solidFill>
              <a:schemeClr val="accent6">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3200400" y="990600"/>
              <a:ext cx="381000" cy="1371600"/>
            </a:xfrm>
            <a:prstGeom prst="ellipse">
              <a:avLst/>
            </a:prstGeom>
            <a:solidFill>
              <a:schemeClr val="accent6">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1371600" y="990600"/>
              <a:ext cx="381000" cy="1371600"/>
            </a:xfrm>
            <a:prstGeom prst="ellipse">
              <a:avLst/>
            </a:prstGeom>
            <a:solidFill>
              <a:schemeClr val="accent6">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1135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childTnLst>
                                </p:cTn>
                              </p:par>
                              <p:par>
                                <p:cTn id="15" presetID="10" presetClass="exit" presetSubtype="0" fill="hold" nodeType="withEffect">
                                  <p:stCondLst>
                                    <p:cond delay="0"/>
                                  </p:stCondLst>
                                  <p:childTnLst>
                                    <p:animEffect transition="out" filter="fade">
                                      <p:cBhvr>
                                        <p:cTn id="16" dur="500"/>
                                        <p:tgtEl>
                                          <p:spTgt spid="23">
                                            <p:txEl>
                                              <p:pRg st="0" end="0"/>
                                            </p:txEl>
                                          </p:spTgt>
                                        </p:tgtEl>
                                      </p:cBhvr>
                                    </p:animEffect>
                                    <p:set>
                                      <p:cBhvr>
                                        <p:cTn id="17" dur="1" fill="hold">
                                          <p:stCondLst>
                                            <p:cond delay="499"/>
                                          </p:stCondLst>
                                        </p:cTn>
                                        <p:tgtEl>
                                          <p:spTgt spid="23">
                                            <p:txEl>
                                              <p:pRg st="0" end="0"/>
                                            </p:txEl>
                                          </p:spTgt>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23">
                                            <p:txEl>
                                              <p:pRg st="1" end="1"/>
                                            </p:txEl>
                                          </p:spTgt>
                                        </p:tgtEl>
                                      </p:cBhvr>
                                    </p:animEffect>
                                    <p:set>
                                      <p:cBhvr>
                                        <p:cTn id="20" dur="1" fill="hold">
                                          <p:stCondLst>
                                            <p:cond delay="499"/>
                                          </p:stCondLst>
                                        </p:cTn>
                                        <p:tgtEl>
                                          <p:spTgt spid="23">
                                            <p:txEl>
                                              <p:pRg st="1" end="1"/>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xEl>
                                              <p:pRg st="3" end="3"/>
                                            </p:txEl>
                                          </p:spTgt>
                                        </p:tgtEl>
                                        <p:attrNameLst>
                                          <p:attrName>style.visibility</p:attrName>
                                        </p:attrNameLst>
                                      </p:cBhvr>
                                      <p:to>
                                        <p:strVal val="visible"/>
                                      </p:to>
                                    </p:set>
                                  </p:childTnLst>
                                </p:cTn>
                              </p:par>
                              <p:par>
                                <p:cTn id="25" presetID="10" presetClass="exit" presetSubtype="0" fill="hold" nodeType="withEffect">
                                  <p:stCondLst>
                                    <p:cond delay="0"/>
                                  </p:stCondLst>
                                  <p:childTnLst>
                                    <p:animEffect transition="out" filter="fade">
                                      <p:cBhvr>
                                        <p:cTn id="26" dur="500"/>
                                        <p:tgtEl>
                                          <p:spTgt spid="23">
                                            <p:txEl>
                                              <p:pRg st="2" end="2"/>
                                            </p:txEl>
                                          </p:spTgt>
                                        </p:tgtEl>
                                      </p:cBhvr>
                                    </p:animEffect>
                                    <p:set>
                                      <p:cBhvr>
                                        <p:cTn id="27" dur="1" fill="hold">
                                          <p:stCondLst>
                                            <p:cond delay="499"/>
                                          </p:stCondLst>
                                        </p:cTn>
                                        <p:tgtEl>
                                          <p:spTgt spid="23">
                                            <p:txEl>
                                              <p:pRg st="2" end="2"/>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3">
                                            <p:txEl>
                                              <p:pRg st="4" end="4"/>
                                            </p:txEl>
                                          </p:spTgt>
                                        </p:tgtEl>
                                        <p:attrNameLst>
                                          <p:attrName>style.visibility</p:attrName>
                                        </p:attrNameLst>
                                      </p:cBhvr>
                                      <p:to>
                                        <p:strVal val="visible"/>
                                      </p:to>
                                    </p:set>
                                  </p:childTnLst>
                                </p:cTn>
                              </p:par>
                              <p:par>
                                <p:cTn id="32" presetID="10" presetClass="exit" presetSubtype="0" fill="hold" nodeType="withEffect">
                                  <p:stCondLst>
                                    <p:cond delay="0"/>
                                  </p:stCondLst>
                                  <p:childTnLst>
                                    <p:animEffect transition="out" filter="fade">
                                      <p:cBhvr>
                                        <p:cTn id="33" dur="500"/>
                                        <p:tgtEl>
                                          <p:spTgt spid="23">
                                            <p:txEl>
                                              <p:pRg st="3" end="3"/>
                                            </p:txEl>
                                          </p:spTgt>
                                        </p:tgtEl>
                                      </p:cBhvr>
                                    </p:animEffect>
                                    <p:set>
                                      <p:cBhvr>
                                        <p:cTn id="34" dur="1" fill="hold">
                                          <p:stCondLst>
                                            <p:cond delay="499"/>
                                          </p:stCondLst>
                                        </p:cTn>
                                        <p:tgtEl>
                                          <p:spTgt spid="23">
                                            <p:txEl>
                                              <p:pRg st="3" end="3"/>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2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14"/>
                                        </p:tgtEl>
                                        <p:attrNameLst>
                                          <p:attrName>style.visibility</p:attrName>
                                        </p:attrNameLst>
                                      </p:cBhvr>
                                      <p:to>
                                        <p:strVal val="visible"/>
                                      </p:to>
                                    </p:set>
                                    <p:animEffect transition="in" filter="fade">
                                      <p:cBhvr>
                                        <p:cTn id="71" dur="500"/>
                                        <p:tgtEl>
                                          <p:spTgt spid="11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26"/>
                                        </p:tgtEl>
                                        <p:attrNameLst>
                                          <p:attrName>style.visibility</p:attrName>
                                        </p:attrNameLst>
                                      </p:cBhvr>
                                      <p:to>
                                        <p:strVal val="visible"/>
                                      </p:to>
                                    </p:set>
                                    <p:animEffect transition="in" filter="fade">
                                      <p:cBhvr>
                                        <p:cTn id="74" dur="500"/>
                                        <p:tgtEl>
                                          <p:spTgt spid="126"/>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3">
                                            <p:txEl>
                                              <p:pRg st="5" end="5"/>
                                            </p:txEl>
                                          </p:spTgt>
                                        </p:tgtEl>
                                        <p:attrNameLst>
                                          <p:attrName>style.visibility</p:attrName>
                                        </p:attrNameLst>
                                      </p:cBhvr>
                                      <p:to>
                                        <p:strVal val="visible"/>
                                      </p:to>
                                    </p:set>
                                  </p:childTnLst>
                                </p:cTn>
                              </p:par>
                              <p:par>
                                <p:cTn id="79" presetID="10" presetClass="exit" presetSubtype="0" fill="hold" nodeType="withEffect">
                                  <p:stCondLst>
                                    <p:cond delay="0"/>
                                  </p:stCondLst>
                                  <p:childTnLst>
                                    <p:animEffect transition="out" filter="fade">
                                      <p:cBhvr>
                                        <p:cTn id="80" dur="500"/>
                                        <p:tgtEl>
                                          <p:spTgt spid="23">
                                            <p:txEl>
                                              <p:pRg st="4" end="4"/>
                                            </p:txEl>
                                          </p:spTgt>
                                        </p:tgtEl>
                                      </p:cBhvr>
                                    </p:animEffect>
                                    <p:set>
                                      <p:cBhvr>
                                        <p:cTn id="81" dur="1" fill="hold">
                                          <p:stCondLst>
                                            <p:cond delay="499"/>
                                          </p:stCondLst>
                                        </p:cTn>
                                        <p:tgtEl>
                                          <p:spTgt spid="23">
                                            <p:txEl>
                                              <p:pRg st="4" end="4"/>
                                            </p:txEl>
                                          </p:spTgt>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23">
                                            <p:txEl>
                                              <p:pRg st="6" end="6"/>
                                            </p:txEl>
                                          </p:spTgt>
                                        </p:tgtEl>
                                        <p:attrNameLst>
                                          <p:attrName>style.visibility</p:attrName>
                                        </p:attrNameLst>
                                      </p:cBhvr>
                                      <p:to>
                                        <p:strVal val="visible"/>
                                      </p:to>
                                    </p:set>
                                  </p:childTnLst>
                                </p:cTn>
                              </p:par>
                              <p:par>
                                <p:cTn id="86" presetID="10" presetClass="exit" presetSubtype="0" fill="hold" nodeType="withEffect">
                                  <p:stCondLst>
                                    <p:cond delay="0"/>
                                  </p:stCondLst>
                                  <p:childTnLst>
                                    <p:animEffect transition="out" filter="fade">
                                      <p:cBhvr>
                                        <p:cTn id="87" dur="500"/>
                                        <p:tgtEl>
                                          <p:spTgt spid="23">
                                            <p:txEl>
                                              <p:pRg st="5" end="5"/>
                                            </p:txEl>
                                          </p:spTgt>
                                        </p:tgtEl>
                                      </p:cBhvr>
                                    </p:animEffect>
                                    <p:set>
                                      <p:cBhvr>
                                        <p:cTn id="88" dur="1" fill="hold">
                                          <p:stCondLst>
                                            <p:cond delay="499"/>
                                          </p:stCondLst>
                                        </p:cTn>
                                        <p:tgtEl>
                                          <p:spTgt spid="2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animBg="1"/>
      <p:bldP spid="109" grpId="0" animBg="1"/>
      <p:bldP spid="110" grpId="0" animBg="1"/>
      <p:bldP spid="111" grpId="0" animBg="1"/>
      <p:bldP spid="120" grpId="0"/>
      <p:bldP spid="121" grpId="0"/>
      <p:bldP spid="122" grpId="0"/>
      <p:bldP spid="123" grpId="0"/>
      <p:bldP spid="124" grpId="0"/>
      <p:bldP spid="114" grpId="0" animBg="1"/>
      <p:bldP spid="126"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1159</Words>
  <Application>Microsoft Office PowerPoint</Application>
  <PresentationFormat>Widescreen</PresentationFormat>
  <Paragraphs>165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Open Sans</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lynda blau</cp:lastModifiedBy>
  <cp:revision>23</cp:revision>
  <dcterms:created xsi:type="dcterms:W3CDTF">2015-07-07T13:08:49Z</dcterms:created>
  <dcterms:modified xsi:type="dcterms:W3CDTF">2015-07-13T18:53:20Z</dcterms:modified>
</cp:coreProperties>
</file>