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8" autoAdjust="0"/>
    <p:restoredTop sz="94660"/>
  </p:normalViewPr>
  <p:slideViewPr>
    <p:cSldViewPr snapToGrid="0">
      <p:cViewPr varScale="1">
        <p:scale>
          <a:sx n="106" d="100"/>
          <a:sy n="106" d="100"/>
        </p:scale>
        <p:origin x="12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5876CA-2EFA-49D5-AA1C-5F7F738CCB80}"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189544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876CA-2EFA-49D5-AA1C-5F7F738CCB80}"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367621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876CA-2EFA-49D5-AA1C-5F7F738CCB80}"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72072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876CA-2EFA-49D5-AA1C-5F7F738CCB80}"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419499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876CA-2EFA-49D5-AA1C-5F7F738CCB80}"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143790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5876CA-2EFA-49D5-AA1C-5F7F738CCB80}"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239318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876CA-2EFA-49D5-AA1C-5F7F738CCB80}" type="datetimeFigureOut">
              <a:rPr lang="en-US" smtClean="0"/>
              <a:t>8/16/2015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47809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876CA-2EFA-49D5-AA1C-5F7F738CCB80}" type="datetimeFigureOut">
              <a:rPr lang="en-US" smtClean="0"/>
              <a:t>8/16/2015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319241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876CA-2EFA-49D5-AA1C-5F7F738CCB80}" type="datetimeFigureOut">
              <a:rPr lang="en-US" smtClean="0"/>
              <a:t>8/16/2015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26880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876CA-2EFA-49D5-AA1C-5F7F738CCB80}"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200484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876CA-2EFA-49D5-AA1C-5F7F738CCB80}"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469A9-7764-490B-9C4E-FE167500849E}" type="slidenum">
              <a:rPr lang="en-US" smtClean="0"/>
              <a:t>‹#›</a:t>
            </a:fld>
            <a:endParaRPr lang="en-US"/>
          </a:p>
        </p:txBody>
      </p:sp>
    </p:spTree>
    <p:extLst>
      <p:ext uri="{BB962C8B-B14F-4D97-AF65-F5344CB8AC3E}">
        <p14:creationId xmlns:p14="http://schemas.microsoft.com/office/powerpoint/2010/main" val="119091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876CA-2EFA-49D5-AA1C-5F7F738CCB80}" type="datetimeFigureOut">
              <a:rPr lang="en-US" smtClean="0"/>
              <a:t>8/16/2015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469A9-7764-490B-9C4E-FE167500849E}" type="slidenum">
              <a:rPr lang="en-US" smtClean="0"/>
              <a:t>‹#›</a:t>
            </a:fld>
            <a:endParaRPr lang="en-US"/>
          </a:p>
        </p:txBody>
      </p:sp>
    </p:spTree>
    <p:extLst>
      <p:ext uri="{BB962C8B-B14F-4D97-AF65-F5344CB8AC3E}">
        <p14:creationId xmlns:p14="http://schemas.microsoft.com/office/powerpoint/2010/main" val="335243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096000" cy="5447645"/>
          </a:xfrm>
          <a:prstGeom prst="rect">
            <a:avLst/>
          </a:prstGeom>
          <a:ln>
            <a:solidFill>
              <a:schemeClr val="tx1"/>
            </a:solidFill>
          </a:ln>
        </p:spPr>
        <p:txBody>
          <a:bodyPr>
            <a:spAutoFit/>
          </a:bodyPr>
          <a:lstStyle/>
          <a:p>
            <a:r>
              <a:rPr lang="en-US" sz="1200" b="1" dirty="0" smtClean="0">
                <a:solidFill>
                  <a:srgbClr val="333333"/>
                </a:solidFill>
              </a:rPr>
              <a:t>Melchizedek:</a:t>
            </a:r>
          </a:p>
          <a:p>
            <a:r>
              <a:rPr lang="en-US" sz="1200" dirty="0" smtClean="0">
                <a:solidFill>
                  <a:srgbClr val="333333"/>
                </a:solidFill>
              </a:rPr>
              <a:t>In </a:t>
            </a:r>
            <a:r>
              <a:rPr lang="en-US" sz="1200" dirty="0">
                <a:solidFill>
                  <a:srgbClr val="333333"/>
                </a:solidFill>
              </a:rPr>
              <a:t>ancient Jewish traditions Melchizedek is often thought to be Shem, the son of Noah. </a:t>
            </a:r>
            <a:r>
              <a:rPr lang="en-US" sz="1200" i="1" dirty="0">
                <a:solidFill>
                  <a:srgbClr val="333333"/>
                </a:solidFill>
              </a:rPr>
              <a:t>Melchizedek</a:t>
            </a:r>
            <a:r>
              <a:rPr lang="en-US" sz="1200" dirty="0">
                <a:solidFill>
                  <a:srgbClr val="333333"/>
                </a:solidFill>
              </a:rPr>
              <a:t> is a title meaning “king of righteousness,” even though it is also used as a proper name. A modern writer examined the question of whether Shem and Melchizedek could be the same person and concluded that, while we cannot say for sure, the possibility is clearly there. He said</a:t>
            </a:r>
            <a:r>
              <a:rPr lang="en-US" sz="1200" dirty="0" smtClean="0">
                <a:solidFill>
                  <a:srgbClr val="333333"/>
                </a:solidFill>
              </a:rPr>
              <a:t>:</a:t>
            </a:r>
          </a:p>
          <a:p>
            <a:endParaRPr lang="en-US" sz="1200" dirty="0" smtClean="0">
              <a:solidFill>
                <a:srgbClr val="333333"/>
              </a:solidFill>
            </a:endParaRPr>
          </a:p>
          <a:p>
            <a:r>
              <a:rPr lang="en-US" sz="1200" dirty="0"/>
              <a:t>“Let us examine first what we know about Shem. Although the Bible names Shem as the eldest son of Noah (Gen. 5:32), modern-day revelation places Japheth as the eldest (Moses 8:12). Both reports, however, are harmonious in naming Shem as the progenitor of Israel and in the fact that the priesthood descended through Shem to all the great patriarchs after Noah. (1 Chron. 1:24–27.) In this patriarchal order of priesthood, Shem stands next to Noah. He held the keys to the priesthood and was the great high priest of his day</a:t>
            </a:r>
            <a:r>
              <a:rPr lang="en-US" sz="1200" dirty="0" smtClean="0"/>
              <a:t>.</a:t>
            </a:r>
          </a:p>
          <a:p>
            <a:endParaRPr lang="en-US" sz="1200" dirty="0" smtClean="0"/>
          </a:p>
          <a:p>
            <a:r>
              <a:rPr lang="en-US" sz="1200" dirty="0"/>
              <a:t>“Living contemporary with Shem was a man known as Melchizedek, who was also known as the great high priest. The scriptures give us the details of Shem’s birth and ancestry but are silent as to his ministry and later life. Of Melchizedek, however, the opposite is true. Nothing is recorded about his birth or ancestry, even though the Book of Mormon states that he did have a father. (Al. 13:17–18.) Concerning his ministry and life we have several interesting and important facts. (Gen. 14:18–20; Heb. 7:1–4; Al. 13:17–18</a:t>
            </a:r>
            <a:r>
              <a:rPr lang="en-US" sz="1200" dirty="0" smtClean="0"/>
              <a:t>.)</a:t>
            </a:r>
          </a:p>
          <a:p>
            <a:endParaRPr lang="en-US" sz="1200" dirty="0" smtClean="0"/>
          </a:p>
          <a:p>
            <a:pPr fontAlgn="base"/>
            <a:r>
              <a:rPr lang="en-US" sz="1200" dirty="0"/>
              <a:t>“All of this provokes some questions and calls for answers. Were there two high priests presiding at the same time? Why is the record silent concerning Shem’s ministry? Why is nothing known concerning Melchizedek’s ancestry</a:t>
            </a:r>
            <a:r>
              <a:rPr lang="en-US" sz="1200" dirty="0" smtClean="0"/>
              <a:t>?</a:t>
            </a:r>
          </a:p>
          <a:p>
            <a:pPr fontAlgn="base"/>
            <a:endParaRPr lang="en-US" sz="1200" dirty="0"/>
          </a:p>
          <a:p>
            <a:pPr fontAlgn="base"/>
            <a:r>
              <a:rPr lang="en-US" sz="1200" dirty="0"/>
              <a:t>“Because of this state of knowledge on our part, many Saints and gospel scholars have wondered if these men were the same person. The truth is, we do not know the answer. But an examination of the scriptures is fascinating, because it seems to indicate that these men may have been one and the same. For example, here is the case for their oneness</a:t>
            </a:r>
            <a:r>
              <a:rPr lang="en-US" sz="1200" dirty="0" smtClean="0"/>
              <a:t>:</a:t>
            </a:r>
            <a:endParaRPr lang="en-US" sz="1200" dirty="0"/>
          </a:p>
        </p:txBody>
      </p:sp>
      <p:sp>
        <p:nvSpPr>
          <p:cNvPr id="5" name="Rectangle 4"/>
          <p:cNvSpPr/>
          <p:nvPr/>
        </p:nvSpPr>
        <p:spPr>
          <a:xfrm>
            <a:off x="6096000" y="0"/>
            <a:ext cx="6096000" cy="5078313"/>
          </a:xfrm>
          <a:prstGeom prst="rect">
            <a:avLst/>
          </a:prstGeom>
          <a:ln>
            <a:solidFill>
              <a:schemeClr val="tx1"/>
            </a:solidFill>
          </a:ln>
        </p:spPr>
        <p:txBody>
          <a:bodyPr>
            <a:spAutoFit/>
          </a:bodyPr>
          <a:lstStyle/>
          <a:p>
            <a:pPr fontAlgn="base"/>
            <a:r>
              <a:rPr lang="en-US" sz="1200" dirty="0" smtClean="0"/>
              <a:t>1</a:t>
            </a:r>
            <a:r>
              <a:rPr lang="en-US" sz="1200" dirty="0"/>
              <a:t>. The inheritance given to Shem included the land of Salem. Melchizedek appears in scripture as the king of Salem, who reigns over this area.</a:t>
            </a:r>
          </a:p>
          <a:p>
            <a:pPr fontAlgn="base"/>
            <a:r>
              <a:rPr lang="en-US" sz="1200" dirty="0" smtClean="0"/>
              <a:t>2</a:t>
            </a:r>
            <a:r>
              <a:rPr lang="en-US" sz="1200" dirty="0"/>
              <a:t>. Shem, according to later revelation, reigned in righteousness and the priesthood came through him. Melchizedek appears on the scene with a title that means ‘king of righteousness</a:t>
            </a:r>
            <a:r>
              <a:rPr lang="en-US" sz="1200" dirty="0" smtClean="0"/>
              <a:t>.</a:t>
            </a:r>
            <a:endParaRPr lang="en-US" sz="1200" dirty="0"/>
          </a:p>
          <a:p>
            <a:pPr fontAlgn="base"/>
            <a:r>
              <a:rPr lang="en-US" sz="1200" dirty="0" smtClean="0"/>
              <a:t>3</a:t>
            </a:r>
            <a:r>
              <a:rPr lang="en-US" sz="1200" dirty="0"/>
              <a:t>. Shem was the great high priest of his day. Abraham honored the high priest Melchizedek by seeking a blessing at his hands and paying him tithes.</a:t>
            </a:r>
          </a:p>
          <a:p>
            <a:pPr fontAlgn="base"/>
            <a:r>
              <a:rPr lang="en-US" sz="1200" dirty="0" smtClean="0"/>
              <a:t>4</a:t>
            </a:r>
            <a:r>
              <a:rPr lang="en-US" sz="1200" dirty="0"/>
              <a:t>. Abraham stands next to Shem in the patriarchal order of the priesthood and would surely have received the priesthood from Shem; but D&amp;C </a:t>
            </a:r>
            <a:r>
              <a:rPr lang="en-US" sz="1200" dirty="0" smtClean="0"/>
              <a:t>84:5–17 says </a:t>
            </a:r>
            <a:r>
              <a:rPr lang="en-US" sz="1200" dirty="0"/>
              <a:t>Abraham received the priesthood from Melchizedek.</a:t>
            </a:r>
          </a:p>
          <a:p>
            <a:pPr fontAlgn="base"/>
            <a:r>
              <a:rPr lang="en-US" sz="1200" dirty="0" smtClean="0"/>
              <a:t>5</a:t>
            </a:r>
            <a:r>
              <a:rPr lang="en-US" sz="1200" dirty="0"/>
              <a:t>. Jewish tradition identifies Shem as Melchizedek.</a:t>
            </a:r>
          </a:p>
          <a:p>
            <a:pPr fontAlgn="base"/>
            <a:r>
              <a:rPr lang="en-US" sz="1200" dirty="0" smtClean="0"/>
              <a:t>6</a:t>
            </a:r>
            <a:r>
              <a:rPr lang="en-US" sz="1200" dirty="0"/>
              <a:t>. President Joseph F. Smith’s remarkable vision names Shem among the great patriarchs, but no mention is made of Melchizedek</a:t>
            </a:r>
            <a:r>
              <a:rPr lang="en-US" sz="1200" dirty="0" smtClean="0"/>
              <a:t>.</a:t>
            </a:r>
          </a:p>
          <a:p>
            <a:pPr fontAlgn="base"/>
            <a:r>
              <a:rPr lang="en-US" sz="1200" dirty="0" smtClean="0"/>
              <a:t>7</a:t>
            </a:r>
            <a:r>
              <a:rPr lang="en-US" sz="1200" dirty="0"/>
              <a:t>. </a:t>
            </a:r>
            <a:r>
              <a:rPr lang="en-US" sz="1200" i="1" dirty="0"/>
              <a:t>Times and Seasons</a:t>
            </a:r>
            <a:r>
              <a:rPr lang="en-US" sz="1200" dirty="0"/>
              <a:t> [15 Dec. 1844, p. 746] speaks of ‘Shem, who was Melchizedek. … </a:t>
            </a:r>
            <a:r>
              <a:rPr lang="en-US" sz="1200" dirty="0" smtClean="0"/>
              <a:t>’</a:t>
            </a:r>
          </a:p>
          <a:p>
            <a:pPr fontAlgn="base"/>
            <a:endParaRPr lang="en-US" sz="1200" dirty="0"/>
          </a:p>
          <a:p>
            <a:pPr fontAlgn="base"/>
            <a:r>
              <a:rPr lang="en-US" sz="1200" dirty="0" smtClean="0"/>
              <a:t>On </a:t>
            </a:r>
            <a:r>
              <a:rPr lang="en-US" sz="1200" dirty="0"/>
              <a:t>the other hand, there is a case for their being two distinct personalities. Many persons believe D&amp;C </a:t>
            </a:r>
            <a:r>
              <a:rPr lang="en-US" sz="1200" dirty="0" smtClean="0"/>
              <a:t>84:14 is </a:t>
            </a:r>
            <a:r>
              <a:rPr lang="en-US" sz="1200" dirty="0"/>
              <a:t>proof that there are perhaps several generations between Melchizedek and Noah. The scripture says, ‘Which Abraham received the priesthood from Melchizedek, who received it through the lineage of his fathers, even till Noah</a:t>
            </a:r>
            <a:r>
              <a:rPr lang="en-US" sz="1200" dirty="0" smtClean="0"/>
              <a:t>.’</a:t>
            </a:r>
          </a:p>
          <a:p>
            <a:pPr fontAlgn="base"/>
            <a:r>
              <a:rPr lang="en-US" sz="1200" dirty="0"/>
              <a:t>“If it does turn out that Shem and Melchizedek are the same person, this scripture should prove no stumbling block, because it could be interpreted to mean that priesthood authority commenced with Adam and came through the fathers, even till Noah, and then to Shem.” (Alma E. </a:t>
            </a:r>
            <a:r>
              <a:rPr lang="en-US" sz="1200" dirty="0" err="1"/>
              <a:t>Gygi</a:t>
            </a:r>
            <a:r>
              <a:rPr lang="en-US" sz="1200" dirty="0"/>
              <a:t>, “Is It Possible That Shem and Melchizedek Are the Same Person</a:t>
            </a:r>
            <a:r>
              <a:rPr lang="en-US" sz="1200" dirty="0" smtClean="0"/>
              <a:t>?” </a:t>
            </a:r>
            <a:r>
              <a:rPr lang="en-US" sz="1200" i="1" dirty="0" smtClean="0"/>
              <a:t>Ensign</a:t>
            </a:r>
            <a:r>
              <a:rPr lang="en-US" sz="1200" i="1" dirty="0"/>
              <a:t>,</a:t>
            </a:r>
            <a:r>
              <a:rPr lang="en-US" sz="1200" dirty="0"/>
              <a:t> Nov. 1973, pp. 15–16</a:t>
            </a:r>
            <a:r>
              <a:rPr lang="en-US" sz="1200" dirty="0" smtClean="0"/>
              <a:t>.)</a:t>
            </a:r>
          </a:p>
          <a:p>
            <a:pPr fontAlgn="base"/>
            <a:endParaRPr lang="en-US" sz="1200" dirty="0"/>
          </a:p>
          <a:p>
            <a:pPr fontAlgn="base"/>
            <a:r>
              <a:rPr lang="en-US" sz="1200" dirty="0"/>
              <a:t>In the Joseph Smith Translation of Genesis 14, several verses are added about Melchizedek that greatly increase the available knowledge of this great high priest (see JST, Genesis 14:25–40</a:t>
            </a:r>
            <a:r>
              <a:rPr lang="en-US" sz="1200" dirty="0" smtClean="0"/>
              <a:t>)</a:t>
            </a:r>
          </a:p>
          <a:p>
            <a:pPr fontAlgn="base"/>
            <a:r>
              <a:rPr lang="en-US" sz="1200" dirty="0" smtClean="0"/>
              <a:t>Old Testament Institute Manual.</a:t>
            </a:r>
            <a:endParaRPr lang="en-US" sz="1200" b="0" i="0" dirty="0">
              <a:effectLst/>
            </a:endParaRPr>
          </a:p>
        </p:txBody>
      </p:sp>
    </p:spTree>
    <p:extLst>
      <p:ext uri="{BB962C8B-B14F-4D97-AF65-F5344CB8AC3E}">
        <p14:creationId xmlns:p14="http://schemas.microsoft.com/office/powerpoint/2010/main" val="916829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blau</dc:creator>
  <cp:lastModifiedBy>lynda blau</cp:lastModifiedBy>
  <cp:revision>1</cp:revision>
  <dcterms:created xsi:type="dcterms:W3CDTF">2015-08-16T15:29:14Z</dcterms:created>
  <dcterms:modified xsi:type="dcterms:W3CDTF">2015-08-16T15:30:12Z</dcterms:modified>
</cp:coreProperties>
</file>