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62" r:id="rId4"/>
    <p:sldId id="263" r:id="rId5"/>
    <p:sldId id="277" r:id="rId6"/>
    <p:sldId id="279" r:id="rId7"/>
    <p:sldId id="259" r:id="rId8"/>
    <p:sldId id="265" r:id="rId9"/>
    <p:sldId id="264" r:id="rId10"/>
    <p:sldId id="266" r:id="rId11"/>
    <p:sldId id="267" r:id="rId12"/>
    <p:sldId id="274" r:id="rId13"/>
    <p:sldId id="278" r:id="rId14"/>
    <p:sldId id="271" r:id="rId15"/>
    <p:sldId id="272" r:id="rId16"/>
    <p:sldId id="257" r:id="rId17"/>
    <p:sldId id="260" r:id="rId18"/>
    <p:sldId id="258" r:id="rId19"/>
    <p:sldId id="276" r:id="rId20"/>
  </p:sldIdLst>
  <p:sldSz cx="12192000" cy="6858000"/>
  <p:notesSz cx="6858000" cy="9144000"/>
  <p:embeddedFontLst>
    <p:embeddedFont>
      <p:font typeface="Abadi" panose="020B0604020202020204" charset="0"/>
      <p:regular r:id="rId21"/>
    </p:embeddedFont>
    <p:embeddedFont>
      <p:font typeface="Bookman Old Style" panose="02050604050505020204" pitchFamily="18" charset="0"/>
      <p:regular r:id="rId22"/>
      <p:bold r:id="rId23"/>
      <p:italic r:id="rId24"/>
      <p:boldItalic r:id="rId25"/>
    </p:embeddedFont>
    <p:embeddedFont>
      <p:font typeface="Californian FB" panose="0207040306080B030204" pitchFamily="18" charset="0"/>
      <p:regular r:id="rId26"/>
      <p:bold r:id="rId27"/>
      <p:italic r:id="rId28"/>
    </p:embeddedFont>
    <p:embeddedFont>
      <p:font typeface="Castellar" panose="020A0402060406010301" pitchFamily="18" charset="0"/>
      <p:regular r:id="rId29"/>
    </p:embeddedFont>
    <p:embeddedFont>
      <p:font typeface="Colonna MT" panose="04020805060202030203" pitchFamily="82" charset="0"/>
      <p:regular r:id="rId30"/>
    </p:embeddedFont>
    <p:embeddedFont>
      <p:font typeface="Comic Sans MS" panose="030F0702030302020204" pitchFamily="66"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7917B-4943-44C8-BD90-594BB0CF509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64436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598931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86127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411885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7917B-4943-44C8-BD90-594BB0CF509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5839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7917B-4943-44C8-BD90-594BB0CF509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24476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7917B-4943-44C8-BD90-594BB0CF5094}"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230258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7917B-4943-44C8-BD90-594BB0CF5094}"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94278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7917B-4943-44C8-BD90-594BB0CF5094}"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43066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37917B-4943-44C8-BD90-594BB0CF509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08400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37917B-4943-44C8-BD90-594BB0CF509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0281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7917B-4943-44C8-BD90-594BB0CF5094}"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3E335-F2E4-4928-95FE-1CBCFB99AD65}" type="slidenum">
              <a:rPr lang="en-US" smtClean="0"/>
              <a:t>‹#›</a:t>
            </a:fld>
            <a:endParaRPr lang="en-US"/>
          </a:p>
        </p:txBody>
      </p:sp>
    </p:spTree>
    <p:extLst>
      <p:ext uri="{BB962C8B-B14F-4D97-AF65-F5344CB8AC3E}">
        <p14:creationId xmlns:p14="http://schemas.microsoft.com/office/powerpoint/2010/main" val="114457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9430E-A756-4A88-9A5A-175F8EDCE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2790" cy="6858000"/>
          </a:xfrm>
          <a:prstGeom prst="rect">
            <a:avLst/>
          </a:prstGeom>
        </p:spPr>
      </p:pic>
      <p:sp>
        <p:nvSpPr>
          <p:cNvPr id="6" name="TextBox 5"/>
          <p:cNvSpPr txBox="1"/>
          <p:nvPr/>
        </p:nvSpPr>
        <p:spPr>
          <a:xfrm>
            <a:off x="0" y="849085"/>
            <a:ext cx="12115800" cy="2308324"/>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Ten Commandments</a:t>
            </a:r>
          </a:p>
          <a:p>
            <a:pPr algn="ctr"/>
            <a:r>
              <a:rPr lang="en-US" sz="4800" dirty="0">
                <a:solidFill>
                  <a:schemeClr val="bg1"/>
                </a:solidFill>
                <a:latin typeface="Castellar" panose="020A0402060406010301" pitchFamily="18" charset="0"/>
              </a:rPr>
              <a:t>Exodus 20:1-11</a:t>
            </a:r>
          </a:p>
          <a:p>
            <a:pPr algn="ctr"/>
            <a:r>
              <a:rPr lang="en-US" sz="4800" dirty="0">
                <a:solidFill>
                  <a:schemeClr val="bg1"/>
                </a:solidFill>
                <a:latin typeface="Castellar" panose="020A0402060406010301" pitchFamily="18" charset="0"/>
              </a:rPr>
              <a:t>Part 1</a:t>
            </a:r>
          </a:p>
        </p:txBody>
      </p:sp>
      <p:sp>
        <p:nvSpPr>
          <p:cNvPr id="5" name="Rectangle 4"/>
          <p:cNvSpPr/>
          <p:nvPr/>
        </p:nvSpPr>
        <p:spPr>
          <a:xfrm>
            <a:off x="736189" y="4512002"/>
            <a:ext cx="6465821" cy="1477328"/>
          </a:xfrm>
          <a:prstGeom prst="rect">
            <a:avLst/>
          </a:prstGeom>
        </p:spPr>
        <p:txBody>
          <a:bodyPr wrap="square">
            <a:spAutoFit/>
          </a:bodyPr>
          <a:lstStyle/>
          <a:p>
            <a:r>
              <a:rPr lang="en-US" b="0" i="1" dirty="0">
                <a:solidFill>
                  <a:schemeClr val="bg1"/>
                </a:solidFill>
                <a:effectLst/>
                <a:latin typeface="Calibri" panose="020F0502020204030204" pitchFamily="34" charset="0"/>
              </a:rPr>
              <a:t>And thou shalt observe to keep all my covenants wherein I covenanted with thy fathers; and thou shalt keep the commandments which I have given thee with mine own mouth, and I will be a God unto thee and thy seed after thee.</a:t>
            </a:r>
          </a:p>
          <a:p>
            <a:pPr algn="ctr"/>
            <a:r>
              <a:rPr lang="en-US" i="1" dirty="0">
                <a:solidFill>
                  <a:schemeClr val="bg1"/>
                </a:solidFill>
                <a:latin typeface="Calibri" panose="020F0502020204030204" pitchFamily="34" charset="0"/>
              </a:rPr>
              <a:t>JST Genesis 17:12</a:t>
            </a:r>
            <a:endParaRPr lang="en-US" dirty="0">
              <a:solidFill>
                <a:schemeClr val="bg1"/>
              </a:solidFill>
            </a:endParaRPr>
          </a:p>
        </p:txBody>
      </p:sp>
      <p:grpSp>
        <p:nvGrpSpPr>
          <p:cNvPr id="51" name="Group 326">
            <a:extLst>
              <a:ext uri="{FF2B5EF4-FFF2-40B4-BE49-F238E27FC236}">
                <a16:creationId xmlns:a16="http://schemas.microsoft.com/office/drawing/2014/main" id="{4D7DDA3B-9F64-9F45-9061-51A18FB23778}"/>
              </a:ext>
            </a:extLst>
          </p:cNvPr>
          <p:cNvGrpSpPr/>
          <p:nvPr/>
        </p:nvGrpSpPr>
        <p:grpSpPr>
          <a:xfrm>
            <a:off x="8764487" y="2798104"/>
            <a:ext cx="1681843" cy="3363686"/>
            <a:chOff x="3937483" y="513080"/>
            <a:chExt cx="681026" cy="1754293"/>
          </a:xfrm>
        </p:grpSpPr>
        <p:sp>
          <p:nvSpPr>
            <p:cNvPr id="52" name="Oval 28">
              <a:extLst>
                <a:ext uri="{FF2B5EF4-FFF2-40B4-BE49-F238E27FC236}">
                  <a16:creationId xmlns:a16="http://schemas.microsoft.com/office/drawing/2014/main" id="{394E220F-B0E8-17D8-84D9-A6FA21A671B0}"/>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29">
              <a:extLst>
                <a:ext uri="{FF2B5EF4-FFF2-40B4-BE49-F238E27FC236}">
                  <a16:creationId xmlns:a16="http://schemas.microsoft.com/office/drawing/2014/main" id="{79A0D6EB-ADF1-06C4-CE87-AD439535C9A2}"/>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30">
              <a:extLst>
                <a:ext uri="{FF2B5EF4-FFF2-40B4-BE49-F238E27FC236}">
                  <a16:creationId xmlns:a16="http://schemas.microsoft.com/office/drawing/2014/main" id="{11747088-9B88-4FA7-2AD1-D189E5B77269}"/>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31">
              <a:extLst>
                <a:ext uri="{FF2B5EF4-FFF2-40B4-BE49-F238E27FC236}">
                  <a16:creationId xmlns:a16="http://schemas.microsoft.com/office/drawing/2014/main" id="{EE6036F5-13AF-9F10-901C-CB044EBB7C01}"/>
                </a:ext>
              </a:extLst>
            </p:cNvPr>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32">
              <a:extLst>
                <a:ext uri="{FF2B5EF4-FFF2-40B4-BE49-F238E27FC236}">
                  <a16:creationId xmlns:a16="http://schemas.microsoft.com/office/drawing/2014/main" id="{D5F39B2B-94F3-59CC-ADCD-80F93C108CDB}"/>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33">
              <a:extLst>
                <a:ext uri="{FF2B5EF4-FFF2-40B4-BE49-F238E27FC236}">
                  <a16:creationId xmlns:a16="http://schemas.microsoft.com/office/drawing/2014/main" id="{6B445288-0007-33EC-79C4-7BB92E594734}"/>
                </a:ext>
              </a:extLst>
            </p:cNvPr>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34">
              <a:extLst>
                <a:ext uri="{FF2B5EF4-FFF2-40B4-BE49-F238E27FC236}">
                  <a16:creationId xmlns:a16="http://schemas.microsoft.com/office/drawing/2014/main" id="{7AC3F037-10B1-C854-9E0A-87209C4781C9}"/>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35">
              <a:extLst>
                <a:ext uri="{FF2B5EF4-FFF2-40B4-BE49-F238E27FC236}">
                  <a16:creationId xmlns:a16="http://schemas.microsoft.com/office/drawing/2014/main" id="{A72AB32F-284E-0B38-A3BA-C46BBC824F19}"/>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36">
              <a:extLst>
                <a:ext uri="{FF2B5EF4-FFF2-40B4-BE49-F238E27FC236}">
                  <a16:creationId xmlns:a16="http://schemas.microsoft.com/office/drawing/2014/main" id="{65347131-882A-FB6B-2009-B2155839B342}"/>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37">
              <a:extLst>
                <a:ext uri="{FF2B5EF4-FFF2-40B4-BE49-F238E27FC236}">
                  <a16:creationId xmlns:a16="http://schemas.microsoft.com/office/drawing/2014/main" id="{14E564F1-40A9-8202-7123-1C77F5D25074}"/>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38">
              <a:extLst>
                <a:ext uri="{FF2B5EF4-FFF2-40B4-BE49-F238E27FC236}">
                  <a16:creationId xmlns:a16="http://schemas.microsoft.com/office/drawing/2014/main" id="{336D6265-F1B1-F990-3C68-5BFEFF8FCA61}"/>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39">
              <a:extLst>
                <a:ext uri="{FF2B5EF4-FFF2-40B4-BE49-F238E27FC236}">
                  <a16:creationId xmlns:a16="http://schemas.microsoft.com/office/drawing/2014/main" id="{6D496AE4-C1F9-1340-6472-12DB26B3A880}"/>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15">
              <a:extLst>
                <a:ext uri="{FF2B5EF4-FFF2-40B4-BE49-F238E27FC236}">
                  <a16:creationId xmlns:a16="http://schemas.microsoft.com/office/drawing/2014/main" id="{E4AF1FD2-405D-ECFB-A21A-AE73ADA7EA01}"/>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48">
              <a:extLst>
                <a:ext uri="{FF2B5EF4-FFF2-40B4-BE49-F238E27FC236}">
                  <a16:creationId xmlns:a16="http://schemas.microsoft.com/office/drawing/2014/main" id="{52B05B5B-DCC1-0B0D-109A-0CEBBEE2FD41}"/>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49">
              <a:extLst>
                <a:ext uri="{FF2B5EF4-FFF2-40B4-BE49-F238E27FC236}">
                  <a16:creationId xmlns:a16="http://schemas.microsoft.com/office/drawing/2014/main" id="{5B33FC70-BCB9-D67A-A78D-91FA58859B6B}"/>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Delay 14">
              <a:extLst>
                <a:ext uri="{FF2B5EF4-FFF2-40B4-BE49-F238E27FC236}">
                  <a16:creationId xmlns:a16="http://schemas.microsoft.com/office/drawing/2014/main" id="{C020BB19-7B51-4324-E08C-9AB4337BD4C5}"/>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198BACB4-423E-2BFF-D722-479A0879E673}"/>
                </a:ext>
              </a:extLst>
            </p:cNvPr>
            <p:cNvGrpSpPr/>
            <p:nvPr/>
          </p:nvGrpSpPr>
          <p:grpSpPr>
            <a:xfrm>
              <a:off x="4342580" y="1037026"/>
              <a:ext cx="275929" cy="637681"/>
              <a:chOff x="4755948" y="2903312"/>
              <a:chExt cx="1111452" cy="2049688"/>
            </a:xfrm>
          </p:grpSpPr>
          <p:sp>
            <p:nvSpPr>
              <p:cNvPr id="71" name="Oval 44">
                <a:extLst>
                  <a:ext uri="{FF2B5EF4-FFF2-40B4-BE49-F238E27FC236}">
                    <a16:creationId xmlns:a16="http://schemas.microsoft.com/office/drawing/2014/main" id="{01C31615-7902-A3AA-5068-B3591E7E21FE}"/>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45">
                <a:extLst>
                  <a:ext uri="{FF2B5EF4-FFF2-40B4-BE49-F238E27FC236}">
                    <a16:creationId xmlns:a16="http://schemas.microsoft.com/office/drawing/2014/main" id="{1A75CA5A-06B1-E9BB-0655-4C4755484251}"/>
                  </a:ext>
                </a:extLst>
              </p:cNvPr>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46">
                <a:extLst>
                  <a:ext uri="{FF2B5EF4-FFF2-40B4-BE49-F238E27FC236}">
                    <a16:creationId xmlns:a16="http://schemas.microsoft.com/office/drawing/2014/main" id="{15B3D56B-3883-E061-F688-42378ACF19BF}"/>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Cloud 42">
              <a:extLst>
                <a:ext uri="{FF2B5EF4-FFF2-40B4-BE49-F238E27FC236}">
                  <a16:creationId xmlns:a16="http://schemas.microsoft.com/office/drawing/2014/main" id="{5B025F3A-1CEA-422B-B32B-DD5F1140D497}"/>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43">
              <a:extLst>
                <a:ext uri="{FF2B5EF4-FFF2-40B4-BE49-F238E27FC236}">
                  <a16:creationId xmlns:a16="http://schemas.microsoft.com/office/drawing/2014/main" id="{A7040B93-AD81-D802-6401-C218A0CCEC0E}"/>
                </a:ext>
              </a:extLst>
            </p:cNvPr>
            <p:cNvSpPr/>
            <p:nvPr/>
          </p:nvSpPr>
          <p:spPr>
            <a:xfrm rot="5225831">
              <a:off x="4245207" y="887933"/>
              <a:ext cx="70767" cy="7436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978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20:7</a:t>
            </a:r>
          </a:p>
        </p:txBody>
      </p:sp>
      <p:grpSp>
        <p:nvGrpSpPr>
          <p:cNvPr id="11" name="Group 10"/>
          <p:cNvGrpSpPr/>
          <p:nvPr/>
        </p:nvGrpSpPr>
        <p:grpSpPr>
          <a:xfrm>
            <a:off x="480037" y="330540"/>
            <a:ext cx="2038440" cy="2531223"/>
            <a:chOff x="700863" y="1288483"/>
            <a:chExt cx="2038440" cy="253122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511382"/>
              <a:ext cx="1542846" cy="2308324"/>
            </a:xfrm>
            <a:prstGeom prst="rect">
              <a:avLst/>
            </a:prstGeom>
            <a:noFill/>
          </p:spPr>
          <p:txBody>
            <a:bodyPr wrap="square" rtlCol="0">
              <a:spAutoFit/>
            </a:bodyPr>
            <a:lstStyle/>
            <a:p>
              <a:pPr algn="ctr"/>
              <a:r>
                <a:rPr lang="en-US" dirty="0">
                  <a:latin typeface="Castellar" panose="020A0402060406010301" pitchFamily="18" charset="0"/>
                </a:rPr>
                <a:t>Thou shalt not take the name of the </a:t>
              </a:r>
              <a:r>
                <a:rPr lang="en-US" cap="small" dirty="0">
                  <a:latin typeface="Castellar" panose="020A0402060406010301" pitchFamily="18" charset="0"/>
                </a:rPr>
                <a:t>Lord</a:t>
              </a:r>
              <a:r>
                <a:rPr lang="en-US" dirty="0">
                  <a:latin typeface="Castellar" panose="020A0402060406010301" pitchFamily="18" charset="0"/>
                </a:rPr>
                <a:t> thy God in vain</a:t>
              </a:r>
            </a:p>
          </p:txBody>
        </p:sp>
      </p:grpSp>
      <p:sp>
        <p:nvSpPr>
          <p:cNvPr id="2" name="Rectangle 1"/>
          <p:cNvSpPr/>
          <p:nvPr/>
        </p:nvSpPr>
        <p:spPr>
          <a:xfrm>
            <a:off x="6095999" y="6070750"/>
            <a:ext cx="6096000" cy="707886"/>
          </a:xfrm>
          <a:prstGeom prst="rect">
            <a:avLst/>
          </a:prstGeom>
        </p:spPr>
        <p:txBody>
          <a:bodyPr>
            <a:spAutoFit/>
          </a:bodyPr>
          <a:lstStyle/>
          <a:p>
            <a:pPr algn="ctr"/>
            <a:r>
              <a:rPr lang="en-US" sz="2000" b="1" i="0" dirty="0">
                <a:solidFill>
                  <a:srgbClr val="FFFF00"/>
                </a:solidFill>
                <a:effectLst/>
                <a:latin typeface="Calibri" panose="020F0502020204030204" pitchFamily="34" charset="0"/>
              </a:rPr>
              <a:t>His children must have a deep and reverential attitude about God and His name.</a:t>
            </a:r>
            <a:endParaRPr lang="en-US" sz="2000" b="1" dirty="0">
              <a:solidFill>
                <a:srgbClr val="FFFF00"/>
              </a:solidFill>
            </a:endParaRPr>
          </a:p>
        </p:txBody>
      </p:sp>
      <p:sp>
        <p:nvSpPr>
          <p:cNvPr id="6" name="Rectangle 5"/>
          <p:cNvSpPr/>
          <p:nvPr/>
        </p:nvSpPr>
        <p:spPr>
          <a:xfrm>
            <a:off x="5072744" y="1484090"/>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“This precept not only forbids all </a:t>
            </a:r>
            <a:r>
              <a:rPr lang="en-US" b="0" i="1" dirty="0">
                <a:solidFill>
                  <a:schemeClr val="bg1"/>
                </a:solidFill>
                <a:effectLst/>
                <a:latin typeface="Calibri" panose="020F0502020204030204" pitchFamily="34" charset="0"/>
              </a:rPr>
              <a:t>false oaths,</a:t>
            </a:r>
            <a:r>
              <a:rPr lang="en-US" b="0" i="0" dirty="0">
                <a:solidFill>
                  <a:schemeClr val="bg1"/>
                </a:solidFill>
                <a:effectLst/>
                <a:latin typeface="Calibri" panose="020F0502020204030204" pitchFamily="34" charset="0"/>
              </a:rPr>
              <a:t> but all </a:t>
            </a:r>
            <a:r>
              <a:rPr lang="en-US" b="0" i="1" dirty="0">
                <a:solidFill>
                  <a:schemeClr val="bg1"/>
                </a:solidFill>
                <a:effectLst/>
                <a:latin typeface="Calibri" panose="020F0502020204030204" pitchFamily="34" charset="0"/>
              </a:rPr>
              <a:t>common swearing</a:t>
            </a:r>
            <a:r>
              <a:rPr lang="en-US" b="0" i="0" dirty="0">
                <a:solidFill>
                  <a:schemeClr val="bg1"/>
                </a:solidFill>
                <a:effectLst/>
                <a:latin typeface="Calibri" panose="020F0502020204030204" pitchFamily="34" charset="0"/>
              </a:rPr>
              <a:t> where the name of God is used, or where he is appealed to as a witness of the truth. It also necessarily forbids all </a:t>
            </a:r>
            <a:r>
              <a:rPr lang="en-US" b="0" i="1" dirty="0">
                <a:solidFill>
                  <a:schemeClr val="bg1"/>
                </a:solidFill>
                <a:effectLst/>
                <a:latin typeface="Calibri" panose="020F0502020204030204" pitchFamily="34" charset="0"/>
              </a:rPr>
              <a:t>light</a:t>
            </a:r>
            <a:r>
              <a:rPr lang="en-US" b="0" i="0" dirty="0">
                <a:solidFill>
                  <a:schemeClr val="bg1"/>
                </a:solidFill>
                <a:effectLst/>
                <a:latin typeface="Calibri" panose="020F0502020204030204" pitchFamily="34" charset="0"/>
              </a:rPr>
              <a:t> and </a:t>
            </a:r>
            <a:r>
              <a:rPr lang="en-US" b="0" i="1" dirty="0">
                <a:solidFill>
                  <a:schemeClr val="bg1"/>
                </a:solidFill>
                <a:effectLst/>
                <a:latin typeface="Calibri" panose="020F0502020204030204" pitchFamily="34" charset="0"/>
              </a:rPr>
              <a:t>irreverent</a:t>
            </a:r>
            <a:r>
              <a:rPr lang="en-US" b="0" i="0" dirty="0">
                <a:solidFill>
                  <a:schemeClr val="bg1"/>
                </a:solidFill>
                <a:effectLst/>
                <a:latin typeface="Calibri" panose="020F0502020204030204" pitchFamily="34" charset="0"/>
              </a:rPr>
              <a:t> mention of God, or any of his attributes.” (5)</a:t>
            </a:r>
            <a:endParaRPr lang="en-US" dirty="0">
              <a:solidFill>
                <a:schemeClr val="bg1"/>
              </a:solidFill>
            </a:endParaRPr>
          </a:p>
        </p:txBody>
      </p:sp>
      <p:sp>
        <p:nvSpPr>
          <p:cNvPr id="9" name="Rectangle 8"/>
          <p:cNvSpPr/>
          <p:nvPr/>
        </p:nvSpPr>
        <p:spPr>
          <a:xfrm>
            <a:off x="1251858" y="3345762"/>
            <a:ext cx="6096000" cy="2585323"/>
          </a:xfrm>
          <a:prstGeom prst="rect">
            <a:avLst/>
          </a:prstGeom>
        </p:spPr>
        <p:txBody>
          <a:bodyPr>
            <a:spAutoFit/>
          </a:bodyPr>
          <a:lstStyle/>
          <a:p>
            <a:r>
              <a:rPr lang="en-US" b="0" i="0" dirty="0">
                <a:solidFill>
                  <a:schemeClr val="bg1"/>
                </a:solidFill>
                <a:effectLst/>
                <a:latin typeface="Calibri" panose="020F0502020204030204" pitchFamily="34" charset="0"/>
              </a:rPr>
              <a:t>“Profanity is incompatible with reverence. Surely at this critical time in our nation’s history, when we need the sustaining help of God, we should see that we do not offend him by reason of our language. We appeal to our young people everywhere to hold in reverence the sacred name of Deity, that they may walk acceptably before the Lord, so that, should there come a time in their lives when they need his sustaining help, they may go to him with good conscience and call upon him with faith that he will hear their plea.” (6)</a:t>
            </a:r>
            <a:endParaRPr lang="en-US" dirty="0">
              <a:solidFill>
                <a:schemeClr val="bg1"/>
              </a:solidFill>
            </a:endParaRPr>
          </a:p>
        </p:txBody>
      </p:sp>
      <p:sp>
        <p:nvSpPr>
          <p:cNvPr id="10" name="Rectangle 9"/>
          <p:cNvSpPr/>
          <p:nvPr/>
        </p:nvSpPr>
        <p:spPr>
          <a:xfrm>
            <a:off x="3041568" y="245482"/>
            <a:ext cx="7990116" cy="923330"/>
          </a:xfrm>
          <a:prstGeom prst="rect">
            <a:avLst/>
          </a:prstGeom>
        </p:spPr>
        <p:txBody>
          <a:bodyPr wrap="square">
            <a:spAutoFit/>
          </a:bodyPr>
          <a:lstStyle/>
          <a:p>
            <a:r>
              <a:rPr lang="en-US" b="1" dirty="0">
                <a:solidFill>
                  <a:schemeClr val="bg1"/>
                </a:solidFill>
                <a:latin typeface="Calibri" panose="020F0502020204030204" pitchFamily="34" charset="0"/>
              </a:rPr>
              <a:t>U</a:t>
            </a:r>
            <a:r>
              <a:rPr lang="en-US" b="1" i="0" dirty="0">
                <a:solidFill>
                  <a:schemeClr val="bg1"/>
                </a:solidFill>
                <a:effectLst/>
                <a:latin typeface="Calibri" panose="020F0502020204030204" pitchFamily="34" charset="0"/>
              </a:rPr>
              <a:t>ses of the names of Heavenly Father and Jesus Christ, including titles such as God and Lord, lightly, irreverently, or disrespectfully, would violate covenants that have been made in Their names.</a:t>
            </a:r>
            <a:endParaRPr lang="en-US" b="1" dirty="0">
              <a:solidFill>
                <a:schemeClr val="bg1"/>
              </a:solidFill>
            </a:endParaRPr>
          </a:p>
        </p:txBody>
      </p:sp>
      <p:pic>
        <p:nvPicPr>
          <p:cNvPr id="10242" name="Picture 2" descr="https://www.lds.org/bc/content/shared/content/images/gospel-library/magazine/ensignlp.nfo:o:2b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18" y="4029590"/>
            <a:ext cx="973898" cy="12895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tudylight.org/commentaries/acc/adam_clar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5924" y="356670"/>
            <a:ext cx="871448" cy="122729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62B883-2384-82D8-C12D-2106ABCBFDF9}"/>
              </a:ext>
            </a:extLst>
          </p:cNvPr>
          <p:cNvGrpSpPr/>
          <p:nvPr/>
        </p:nvGrpSpPr>
        <p:grpSpPr>
          <a:xfrm>
            <a:off x="8599717" y="3265774"/>
            <a:ext cx="2024740" cy="2024740"/>
            <a:chOff x="8222988" y="1701913"/>
            <a:chExt cx="2667000" cy="2667000"/>
          </a:xfrm>
        </p:grpSpPr>
        <p:grpSp>
          <p:nvGrpSpPr>
            <p:cNvPr id="13" name="Group 12">
              <a:extLst>
                <a:ext uri="{FF2B5EF4-FFF2-40B4-BE49-F238E27FC236}">
                  <a16:creationId xmlns:a16="http://schemas.microsoft.com/office/drawing/2014/main" id="{59C1C05D-CA20-3823-8BD9-5091432693F8}"/>
                </a:ext>
              </a:extLst>
            </p:cNvPr>
            <p:cNvGrpSpPr/>
            <p:nvPr/>
          </p:nvGrpSpPr>
          <p:grpSpPr>
            <a:xfrm>
              <a:off x="8222988" y="1701913"/>
              <a:ext cx="2667000" cy="2667000"/>
              <a:chOff x="8222988" y="1701913"/>
              <a:chExt cx="2667000" cy="2667000"/>
            </a:xfrm>
          </p:grpSpPr>
          <p:grpSp>
            <p:nvGrpSpPr>
              <p:cNvPr id="16" name="Group 15">
                <a:extLst>
                  <a:ext uri="{FF2B5EF4-FFF2-40B4-BE49-F238E27FC236}">
                    <a16:creationId xmlns:a16="http://schemas.microsoft.com/office/drawing/2014/main" id="{E3A13DCA-22F3-53EA-21FA-88E65A60993F}"/>
                  </a:ext>
                </a:extLst>
              </p:cNvPr>
              <p:cNvGrpSpPr/>
              <p:nvPr/>
            </p:nvGrpSpPr>
            <p:grpSpPr>
              <a:xfrm>
                <a:off x="8222988" y="1701913"/>
                <a:ext cx="2667000" cy="2667000"/>
                <a:chOff x="2726659" y="4091768"/>
                <a:chExt cx="2667000" cy="2667000"/>
              </a:xfrm>
            </p:grpSpPr>
            <p:sp>
              <p:nvSpPr>
                <p:cNvPr id="52" name="Oval 51">
                  <a:extLst>
                    <a:ext uri="{FF2B5EF4-FFF2-40B4-BE49-F238E27FC236}">
                      <a16:creationId xmlns:a16="http://schemas.microsoft.com/office/drawing/2014/main" id="{1B571631-BB20-2ED4-EF02-B7794AFCF08A}"/>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1A41A6A4-D5B0-0657-8FC8-23C52557766D}"/>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Moon 53">
                  <a:extLst>
                    <a:ext uri="{FF2B5EF4-FFF2-40B4-BE49-F238E27FC236}">
                      <a16:creationId xmlns:a16="http://schemas.microsoft.com/office/drawing/2014/main" id="{48F521E4-D0A8-6E1A-BB22-0E28A958BF6C}"/>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1" name="Oval 50">
                <a:extLst>
                  <a:ext uri="{FF2B5EF4-FFF2-40B4-BE49-F238E27FC236}">
                    <a16:creationId xmlns:a16="http://schemas.microsoft.com/office/drawing/2014/main" id="{948087F0-C362-94B9-6910-164D082B0E7F}"/>
                  </a:ext>
                </a:extLst>
              </p:cNvPr>
              <p:cNvSpPr/>
              <p:nvPr/>
            </p:nvSpPr>
            <p:spPr>
              <a:xfrm>
                <a:off x="9360260" y="3762867"/>
                <a:ext cx="439087" cy="2188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Moon 13">
              <a:extLst>
                <a:ext uri="{FF2B5EF4-FFF2-40B4-BE49-F238E27FC236}">
                  <a16:creationId xmlns:a16="http://schemas.microsoft.com/office/drawing/2014/main" id="{2850C50B-2CB7-4084-CB14-8CD52A8447A3}"/>
                </a:ext>
              </a:extLst>
            </p:cNvPr>
            <p:cNvSpPr/>
            <p:nvPr/>
          </p:nvSpPr>
          <p:spPr>
            <a:xfrm rot="5124408">
              <a:off x="9038223" y="2609321"/>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Moon 14">
              <a:extLst>
                <a:ext uri="{FF2B5EF4-FFF2-40B4-BE49-F238E27FC236}">
                  <a16:creationId xmlns:a16="http://schemas.microsoft.com/office/drawing/2014/main" id="{AB6106B8-CA30-DCAF-BC6D-18B973903FA4}"/>
                </a:ext>
              </a:extLst>
            </p:cNvPr>
            <p:cNvSpPr/>
            <p:nvPr/>
          </p:nvSpPr>
          <p:spPr>
            <a:xfrm rot="5838252">
              <a:off x="9999788" y="2589106"/>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 name="Group 16"/>
          <p:cNvGrpSpPr/>
          <p:nvPr/>
        </p:nvGrpSpPr>
        <p:grpSpPr>
          <a:xfrm>
            <a:off x="8617417" y="3262600"/>
            <a:ext cx="2024740" cy="2024740"/>
            <a:chOff x="762000" y="2362200"/>
            <a:chExt cx="2667000" cy="2667000"/>
          </a:xfrm>
        </p:grpSpPr>
        <p:sp>
          <p:nvSpPr>
            <p:cNvPr id="18" name="Oval 17"/>
            <p:cNvSpPr/>
            <p:nvPr/>
          </p:nvSpPr>
          <p:spPr>
            <a:xfrm>
              <a:off x="762000" y="2362200"/>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36139" y="3904908"/>
              <a:ext cx="1903834" cy="450593"/>
              <a:chOff x="4451084" y="474867"/>
              <a:chExt cx="3733575" cy="883649"/>
            </a:xfrm>
          </p:grpSpPr>
          <p:sp>
            <p:nvSpPr>
              <p:cNvPr id="32" name="Oval 31"/>
              <p:cNvSpPr/>
              <p:nvPr/>
            </p:nvSpPr>
            <p:spPr>
              <a:xfrm>
                <a:off x="5095479" y="631246"/>
                <a:ext cx="374969" cy="457200"/>
              </a:xfrm>
              <a:prstGeom prst="ellipse">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4451084" y="657842"/>
                <a:ext cx="862022" cy="422950"/>
              </a:xfrm>
              <a:prstGeom prst="frame">
                <a:avLst>
                  <a:gd name="adj1" fmla="val 2065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p:cNvGrpSpPr/>
              <p:nvPr/>
            </p:nvGrpSpPr>
            <p:grpSpPr>
              <a:xfrm>
                <a:off x="5659921" y="474867"/>
                <a:ext cx="2173563" cy="385675"/>
                <a:chOff x="5659921" y="298393"/>
                <a:chExt cx="2173563" cy="562150"/>
              </a:xfrm>
            </p:grpSpPr>
            <p:sp>
              <p:nvSpPr>
                <p:cNvPr id="45" name="Rectangle 44"/>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462951" y="902360"/>
                <a:ext cx="2173563" cy="456156"/>
                <a:chOff x="5659921" y="298393"/>
                <a:chExt cx="2173563" cy="562150"/>
              </a:xfrm>
            </p:grpSpPr>
            <p:sp>
              <p:nvSpPr>
                <p:cNvPr id="39" name="Rectangle 38"/>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5410200" y="831793"/>
                <a:ext cx="2423284" cy="9667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838885" y="692423"/>
                <a:ext cx="345774" cy="457200"/>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899804" y="796330"/>
                <a:ext cx="605911" cy="143949"/>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28153" y="2906648"/>
              <a:ext cx="762000" cy="762000"/>
              <a:chOff x="1226056" y="2773679"/>
              <a:chExt cx="762000" cy="762000"/>
            </a:xfrm>
          </p:grpSpPr>
          <p:sp>
            <p:nvSpPr>
              <p:cNvPr id="28" name="Oval 27"/>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flipH="1">
              <a:off x="2169311" y="2908379"/>
              <a:ext cx="762000" cy="762000"/>
              <a:chOff x="1226056" y="2773679"/>
              <a:chExt cx="762000" cy="762000"/>
            </a:xfrm>
          </p:grpSpPr>
          <p:sp>
            <p:nvSpPr>
              <p:cNvPr id="24" name="Oval 23"/>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Moon 21"/>
            <p:cNvSpPr/>
            <p:nvPr/>
          </p:nvSpPr>
          <p:spPr>
            <a:xfrm rot="5124408">
              <a:off x="1469274" y="248420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Moon 22"/>
            <p:cNvSpPr/>
            <p:nvPr/>
          </p:nvSpPr>
          <p:spPr>
            <a:xfrm rot="5578965">
              <a:off x="2467865" y="248179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6925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861459" cy="369332"/>
          </a:xfrm>
          <a:prstGeom prst="rect">
            <a:avLst/>
          </a:prstGeom>
          <a:noFill/>
        </p:spPr>
        <p:txBody>
          <a:bodyPr wrap="square" rtlCol="0">
            <a:spAutoFit/>
          </a:bodyPr>
          <a:lstStyle/>
          <a:p>
            <a:r>
              <a:rPr lang="en-US" dirty="0">
                <a:solidFill>
                  <a:schemeClr val="bg1"/>
                </a:solidFill>
              </a:rPr>
              <a:t>Exodus 20:8-11</a:t>
            </a:r>
          </a:p>
        </p:txBody>
      </p:sp>
      <p:grpSp>
        <p:nvGrpSpPr>
          <p:cNvPr id="5" name="Group 4"/>
          <p:cNvGrpSpPr/>
          <p:nvPr/>
        </p:nvGrpSpPr>
        <p:grpSpPr>
          <a:xfrm rot="430450">
            <a:off x="480037" y="330540"/>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21228" y="859972"/>
            <a:ext cx="1687285" cy="1754326"/>
          </a:xfrm>
          <a:prstGeom prst="rect">
            <a:avLst/>
          </a:prstGeom>
          <a:noFill/>
        </p:spPr>
        <p:txBody>
          <a:bodyPr wrap="square" rtlCol="0">
            <a:spAutoFit/>
          </a:bodyPr>
          <a:lstStyle/>
          <a:p>
            <a:pPr algn="ctr"/>
            <a:r>
              <a:rPr lang="en-US" dirty="0">
                <a:latin typeface="Castellar" panose="020A0402060406010301" pitchFamily="18" charset="0"/>
              </a:rPr>
              <a:t>Remember the Sabbath day, to keep it Holy</a:t>
            </a:r>
          </a:p>
        </p:txBody>
      </p:sp>
      <p:sp>
        <p:nvSpPr>
          <p:cNvPr id="13" name="Rectangle 12"/>
          <p:cNvSpPr/>
          <p:nvPr/>
        </p:nvSpPr>
        <p:spPr>
          <a:xfrm>
            <a:off x="3164688" y="706798"/>
            <a:ext cx="7982283" cy="2031325"/>
          </a:xfrm>
          <a:prstGeom prst="rect">
            <a:avLst/>
          </a:prstGeom>
        </p:spPr>
        <p:txBody>
          <a:bodyPr wrap="square">
            <a:spAutoFit/>
          </a:bodyPr>
          <a:lstStyle/>
          <a:p>
            <a:r>
              <a:rPr lang="en-US" b="0" i="0" dirty="0">
                <a:solidFill>
                  <a:schemeClr val="bg1"/>
                </a:solidFill>
                <a:effectLst/>
                <a:latin typeface="Calibri" panose="020F0502020204030204" pitchFamily="34" charset="0"/>
              </a:rPr>
              <a:t>The Sabbath was given as a token or sign of the rest of the Gods after the work of the Creation.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Hebrew word </a:t>
            </a:r>
            <a:r>
              <a:rPr lang="en-US" b="0" i="1" dirty="0">
                <a:solidFill>
                  <a:schemeClr val="bg1"/>
                </a:solidFill>
                <a:effectLst/>
                <a:latin typeface="Calibri" panose="020F0502020204030204" pitchFamily="34" charset="0"/>
              </a:rPr>
              <a:t>Shabbat</a:t>
            </a:r>
            <a:r>
              <a:rPr lang="en-US" b="0" i="0" dirty="0">
                <a:solidFill>
                  <a:schemeClr val="bg1"/>
                </a:solidFill>
                <a:effectLst/>
                <a:latin typeface="Calibri" panose="020F0502020204030204" pitchFamily="34" charset="0"/>
              </a:rPr>
              <a:t> means “rest,” or “the cessation of labor.”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Sabbath is directly tied to the Creation not only in the actual commandment but in such scriptures as </a:t>
            </a:r>
            <a:r>
              <a:rPr lang="en-US" b="0" i="0" u="none" strike="noStrike" dirty="0">
                <a:solidFill>
                  <a:schemeClr val="bg1"/>
                </a:solidFill>
                <a:effectLst/>
                <a:latin typeface="Calibri" panose="020F0502020204030204" pitchFamily="34" charset="0"/>
              </a:rPr>
              <a:t>Genesis 2:1–2</a:t>
            </a:r>
            <a:r>
              <a:rPr lang="en-US" b="0" i="0" dirty="0">
                <a:solidFill>
                  <a:schemeClr val="bg1"/>
                </a:solidFill>
                <a:effectLst/>
                <a:latin typeface="Calibri" panose="020F0502020204030204" pitchFamily="34" charset="0"/>
              </a:rPr>
              <a:t> and </a:t>
            </a:r>
            <a:r>
              <a:rPr lang="en-US" b="0" i="0" u="none" strike="noStrike" dirty="0">
                <a:solidFill>
                  <a:schemeClr val="bg1"/>
                </a:solidFill>
                <a:effectLst/>
                <a:latin typeface="Calibri" panose="020F0502020204030204" pitchFamily="34" charset="0"/>
              </a:rPr>
              <a:t>Exodus 31:17</a:t>
            </a:r>
            <a:r>
              <a:rPr lang="en-US" b="0" i="0" dirty="0">
                <a:solidFill>
                  <a:schemeClr val="bg1"/>
                </a:solidFill>
                <a:effectLst/>
                <a:latin typeface="Calibri" panose="020F0502020204030204" pitchFamily="34" charset="0"/>
              </a:rPr>
              <a:t>.</a:t>
            </a:r>
            <a:endParaRPr lang="en-US" dirty="0">
              <a:solidFill>
                <a:schemeClr val="bg1"/>
              </a:solidFill>
            </a:endParaRPr>
          </a:p>
        </p:txBody>
      </p:sp>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sp>
        <p:nvSpPr>
          <p:cNvPr id="14" name="Rectangle 13"/>
          <p:cNvSpPr/>
          <p:nvPr/>
        </p:nvSpPr>
        <p:spPr>
          <a:xfrm>
            <a:off x="601485" y="3292252"/>
            <a:ext cx="6096000" cy="1200329"/>
          </a:xfrm>
          <a:prstGeom prst="rect">
            <a:avLst/>
          </a:prstGeom>
        </p:spPr>
        <p:txBody>
          <a:bodyPr>
            <a:spAutoFit/>
          </a:bodyPr>
          <a:lstStyle/>
          <a:p>
            <a:r>
              <a:rPr lang="en-US" b="0" i="0" dirty="0">
                <a:solidFill>
                  <a:srgbClr val="FFFF00"/>
                </a:solidFill>
                <a:effectLst/>
                <a:latin typeface="Calibri" panose="020F0502020204030204" pitchFamily="34" charset="0"/>
              </a:rPr>
              <a:t>“And </a:t>
            </a:r>
            <a:r>
              <a:rPr lang="en-US" b="0" i="1" dirty="0">
                <a:solidFill>
                  <a:srgbClr val="FFFF00"/>
                </a:solidFill>
                <a:effectLst/>
                <a:latin typeface="Calibri" panose="020F0502020204030204" pitchFamily="34" charset="0"/>
              </a:rPr>
              <a:t>that thou </a:t>
            </a:r>
            <a:r>
              <a:rPr lang="en-US" b="0" i="1" dirty="0" err="1">
                <a:solidFill>
                  <a:srgbClr val="FFFF00"/>
                </a:solidFill>
                <a:effectLst/>
                <a:latin typeface="Calibri" panose="020F0502020204030204" pitchFamily="34" charset="0"/>
              </a:rPr>
              <a:t>mayest</a:t>
            </a:r>
            <a:r>
              <a:rPr lang="en-US" b="0" i="1" dirty="0">
                <a:solidFill>
                  <a:srgbClr val="FFFF00"/>
                </a:solidFill>
                <a:effectLst/>
                <a:latin typeface="Calibri" panose="020F0502020204030204" pitchFamily="34" charset="0"/>
              </a:rPr>
              <a:t> more fully keep thyself unspotted from the world,</a:t>
            </a:r>
            <a:r>
              <a:rPr lang="en-US" b="0" i="0" dirty="0">
                <a:solidFill>
                  <a:srgbClr val="FFFF00"/>
                </a:solidFill>
                <a:effectLst/>
                <a:latin typeface="Calibri" panose="020F0502020204030204" pitchFamily="34" charset="0"/>
              </a:rPr>
              <a:t> thou shalt go to the house of prayer and offer up thy sacraments upon my holy day” </a:t>
            </a:r>
          </a:p>
          <a:p>
            <a:r>
              <a:rPr lang="en-US" b="0" i="0" dirty="0">
                <a:solidFill>
                  <a:srgbClr val="FFFF00"/>
                </a:solidFill>
                <a:effectLst/>
                <a:latin typeface="Calibri" panose="020F0502020204030204" pitchFamily="34" charset="0"/>
              </a:rPr>
              <a:t>D&amp;C 59:9</a:t>
            </a:r>
            <a:endParaRPr lang="en-US" dirty="0">
              <a:solidFill>
                <a:srgbClr val="FFFF00"/>
              </a:solidFill>
            </a:endParaRPr>
          </a:p>
        </p:txBody>
      </p:sp>
      <p:sp>
        <p:nvSpPr>
          <p:cNvPr id="15" name="Rectangle 14"/>
          <p:cNvSpPr/>
          <p:nvPr/>
        </p:nvSpPr>
        <p:spPr>
          <a:xfrm>
            <a:off x="5399313" y="4834288"/>
            <a:ext cx="6096000" cy="1754326"/>
          </a:xfrm>
          <a:prstGeom prst="rect">
            <a:avLst/>
          </a:prstGeom>
        </p:spPr>
        <p:txBody>
          <a:bodyPr>
            <a:spAutoFit/>
          </a:bodyPr>
          <a:lstStyle/>
          <a:p>
            <a:r>
              <a:rPr lang="en-US" b="0" i="1" dirty="0">
                <a:solidFill>
                  <a:srgbClr val="FFFF00"/>
                </a:solidFill>
                <a:effectLst/>
              </a:rPr>
              <a:t>Now they, after being sanctified by the Holy Ghost, having their garments made white, being pure and spotless before God, could not look upon sin save it were with abhorrence; and there were many, exceedingly great many, who were made pure and entered into the rest of the Lord their God.</a:t>
            </a:r>
          </a:p>
          <a:p>
            <a:r>
              <a:rPr lang="en-US" i="1" dirty="0">
                <a:solidFill>
                  <a:srgbClr val="FFFF00"/>
                </a:solidFill>
              </a:rPr>
              <a:t>Alma 13:12</a:t>
            </a:r>
          </a:p>
        </p:txBody>
      </p:sp>
      <p:pic>
        <p:nvPicPr>
          <p:cNvPr id="54" name="Picture 4" descr="http://images.realclear.com/306280_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39" y="4407250"/>
            <a:ext cx="2705887" cy="216471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7215946" y="2776430"/>
            <a:ext cx="2876108" cy="1900724"/>
            <a:chOff x="7009259" y="2737358"/>
            <a:chExt cx="2876108" cy="1900724"/>
          </a:xfrm>
        </p:grpSpPr>
        <p:pic>
          <p:nvPicPr>
            <p:cNvPr id="56" name="Picture 2" descr="http://www.black-king.net/portugues/biblioteca/sabbath%20congreg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12" y="2737358"/>
              <a:ext cx="2278003" cy="173128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7009259" y="4407250"/>
              <a:ext cx="2876108" cy="230832"/>
            </a:xfrm>
            <a:prstGeom prst="rect">
              <a:avLst/>
            </a:prstGeom>
          </p:spPr>
          <p:txBody>
            <a:bodyPr wrap="none">
              <a:spAutoFit/>
            </a:bodyPr>
            <a:lstStyle/>
            <a:p>
              <a:r>
                <a:rPr lang="en-US" sz="900" b="1" i="0" dirty="0">
                  <a:solidFill>
                    <a:schemeClr val="bg1"/>
                  </a:solidFill>
                  <a:effectLst/>
                  <a:latin typeface="Bookman Old Style" panose="02050604050505020204" pitchFamily="18" charset="0"/>
                </a:rPr>
                <a:t>Ethiopia Africa Black International Congress</a:t>
              </a:r>
              <a:endParaRPr lang="en-US" sz="900" dirty="0">
                <a:solidFill>
                  <a:schemeClr val="bg1"/>
                </a:solidFill>
              </a:endParaRPr>
            </a:p>
          </p:txBody>
        </p:sp>
      </p:grpSp>
    </p:spTree>
    <p:extLst>
      <p:ext uri="{BB962C8B-B14F-4D97-AF65-F5344CB8AC3E}">
        <p14:creationId xmlns:p14="http://schemas.microsoft.com/office/powerpoint/2010/main" val="255095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60641" y="5744624"/>
            <a:ext cx="4592669" cy="830997"/>
          </a:xfrm>
          <a:prstGeom prst="rect">
            <a:avLst/>
          </a:prstGeom>
          <a:solidFill>
            <a:schemeClr val="accent1">
              <a:lumMod val="60000"/>
              <a:lumOff val="40000"/>
            </a:schemeClr>
          </a:solidFill>
        </p:spPr>
        <p:txBody>
          <a:bodyPr wrap="square">
            <a:spAutoFit/>
          </a:bodyPr>
          <a:lstStyle/>
          <a:p>
            <a:pPr algn="ctr"/>
            <a:r>
              <a:rPr lang="en-US" sz="2400" dirty="0">
                <a:solidFill>
                  <a:srgbClr val="FF0000"/>
                </a:solidFill>
              </a:rPr>
              <a:t>The Sabbath day is already holy, our responsibility is to keep it holy.</a:t>
            </a:r>
            <a:r>
              <a:rPr lang="en-US" sz="2400" b="1" dirty="0">
                <a:solidFill>
                  <a:srgbClr val="FF0000"/>
                </a:solidFill>
              </a:rPr>
              <a:t>.</a:t>
            </a:r>
            <a:endParaRPr lang="en-US" sz="2400" dirty="0">
              <a:solidFill>
                <a:srgbClr val="FF0000"/>
              </a:solidFill>
            </a:endParaRPr>
          </a:p>
        </p:txBody>
      </p:sp>
      <p:sp>
        <p:nvSpPr>
          <p:cNvPr id="16" name="TextBox 1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Sabbath Day</a:t>
            </a:r>
          </a:p>
        </p:txBody>
      </p:sp>
      <p:sp>
        <p:nvSpPr>
          <p:cNvPr id="2" name="Rectangle 1">
            <a:extLst>
              <a:ext uri="{FF2B5EF4-FFF2-40B4-BE49-F238E27FC236}">
                <a16:creationId xmlns:a16="http://schemas.microsoft.com/office/drawing/2014/main" id="{194AEA35-0019-4CD6-86A5-4B7BA92DAEF3}"/>
              </a:ext>
            </a:extLst>
          </p:cNvPr>
          <p:cNvSpPr/>
          <p:nvPr/>
        </p:nvSpPr>
        <p:spPr>
          <a:xfrm>
            <a:off x="662028" y="2149526"/>
            <a:ext cx="6096000" cy="830997"/>
          </a:xfrm>
          <a:prstGeom prst="rect">
            <a:avLst/>
          </a:prstGeom>
        </p:spPr>
        <p:txBody>
          <a:bodyPr>
            <a:spAutoFit/>
          </a:bodyPr>
          <a:lstStyle/>
          <a:p>
            <a:r>
              <a:rPr lang="en-US" sz="2400" b="1" dirty="0">
                <a:solidFill>
                  <a:schemeClr val="bg1"/>
                </a:solidFill>
                <a:latin typeface="Abadi" panose="020B0604020104020204" pitchFamily="34" charset="0"/>
              </a:rPr>
              <a:t>Resting from our labors on the Sabbath can help us keep it a holy day.</a:t>
            </a:r>
            <a:endParaRPr lang="en-US" sz="2400" dirty="0">
              <a:solidFill>
                <a:schemeClr val="bg1"/>
              </a:solidFill>
            </a:endParaRPr>
          </a:p>
        </p:txBody>
      </p:sp>
      <p:sp>
        <p:nvSpPr>
          <p:cNvPr id="3" name="Rectangle 2">
            <a:extLst>
              <a:ext uri="{FF2B5EF4-FFF2-40B4-BE49-F238E27FC236}">
                <a16:creationId xmlns:a16="http://schemas.microsoft.com/office/drawing/2014/main" id="{41A1702A-7CBC-4D73-8B51-FE6A846CC0AB}"/>
              </a:ext>
            </a:extLst>
          </p:cNvPr>
          <p:cNvSpPr/>
          <p:nvPr/>
        </p:nvSpPr>
        <p:spPr>
          <a:xfrm>
            <a:off x="5959929" y="3109031"/>
            <a:ext cx="6096000" cy="1815882"/>
          </a:xfrm>
          <a:prstGeom prst="rect">
            <a:avLst/>
          </a:prstGeom>
        </p:spPr>
        <p:txBody>
          <a:bodyPr>
            <a:spAutoFit/>
          </a:bodyPr>
          <a:lstStyle/>
          <a:p>
            <a:pPr fontAlgn="base"/>
            <a:r>
              <a:rPr lang="en-US" sz="2800" i="1" dirty="0">
                <a:solidFill>
                  <a:srgbClr val="FFFF00"/>
                </a:solidFill>
                <a:latin typeface="Abadi" panose="020B0604020104020204" pitchFamily="34" charset="0"/>
              </a:rPr>
              <a:t>For verily this is a day appointed unto you to rest from your labors, and to pay thy devotions unto the Most High;</a:t>
            </a:r>
          </a:p>
          <a:p>
            <a:pPr fontAlgn="base"/>
            <a:r>
              <a:rPr lang="en-US" sz="2800" b="0" i="1" dirty="0">
                <a:solidFill>
                  <a:srgbClr val="FFFF00"/>
                </a:solidFill>
                <a:effectLst/>
                <a:latin typeface="Abadi" panose="020B0604020104020204" pitchFamily="34" charset="0"/>
              </a:rPr>
              <a:t>D&amp;C 59:10 </a:t>
            </a:r>
          </a:p>
        </p:txBody>
      </p:sp>
      <p:sp>
        <p:nvSpPr>
          <p:cNvPr id="32" name="Rectangle 31">
            <a:extLst>
              <a:ext uri="{FF2B5EF4-FFF2-40B4-BE49-F238E27FC236}">
                <a16:creationId xmlns:a16="http://schemas.microsoft.com/office/drawing/2014/main" id="{2326D20C-94EE-4AF3-8915-5F4AD0602A95}"/>
              </a:ext>
            </a:extLst>
          </p:cNvPr>
          <p:cNvSpPr/>
          <p:nvPr/>
        </p:nvSpPr>
        <p:spPr>
          <a:xfrm>
            <a:off x="643761" y="1444228"/>
            <a:ext cx="6132535" cy="461665"/>
          </a:xfrm>
          <a:prstGeom prst="rect">
            <a:avLst/>
          </a:prstGeom>
        </p:spPr>
        <p:txBody>
          <a:bodyPr wrap="square">
            <a:spAutoFit/>
          </a:bodyPr>
          <a:lstStyle/>
          <a:p>
            <a:r>
              <a:rPr lang="en-US" sz="2400" b="1" dirty="0">
                <a:solidFill>
                  <a:schemeClr val="bg1"/>
                </a:solidFill>
              </a:rPr>
              <a:t>The Sabbath is the Lord’s day and is holy.</a:t>
            </a:r>
            <a:endParaRPr lang="en-US" sz="2400" dirty="0">
              <a:solidFill>
                <a:schemeClr val="bg1"/>
              </a:solidFill>
            </a:endParaRPr>
          </a:p>
        </p:txBody>
      </p:sp>
      <p:pic>
        <p:nvPicPr>
          <p:cNvPr id="15" name="Picture 14">
            <a:extLst>
              <a:ext uri="{FF2B5EF4-FFF2-40B4-BE49-F238E27FC236}">
                <a16:creationId xmlns:a16="http://schemas.microsoft.com/office/drawing/2014/main" id="{0B7175EA-9E63-18CB-18E2-8B157A355C94}"/>
              </a:ext>
            </a:extLst>
          </p:cNvPr>
          <p:cNvPicPr>
            <a:picLocks noChangeAspect="1"/>
          </p:cNvPicPr>
          <p:nvPr/>
        </p:nvPicPr>
        <p:blipFill>
          <a:blip r:embed="rId3"/>
          <a:stretch>
            <a:fillRect/>
          </a:stretch>
        </p:blipFill>
        <p:spPr>
          <a:xfrm>
            <a:off x="6776296" y="1129985"/>
            <a:ext cx="3400900" cy="1914792"/>
          </a:xfrm>
          <a:prstGeom prst="rect">
            <a:avLst/>
          </a:prstGeom>
        </p:spPr>
      </p:pic>
      <p:pic>
        <p:nvPicPr>
          <p:cNvPr id="18" name="Picture 17">
            <a:extLst>
              <a:ext uri="{FF2B5EF4-FFF2-40B4-BE49-F238E27FC236}">
                <a16:creationId xmlns:a16="http://schemas.microsoft.com/office/drawing/2014/main" id="{1947B654-A791-6A72-2F69-ADB1BD209F59}"/>
              </a:ext>
            </a:extLst>
          </p:cNvPr>
          <p:cNvPicPr>
            <a:picLocks noChangeAspect="1"/>
          </p:cNvPicPr>
          <p:nvPr/>
        </p:nvPicPr>
        <p:blipFill>
          <a:blip r:embed="rId4"/>
          <a:stretch>
            <a:fillRect/>
          </a:stretch>
        </p:blipFill>
        <p:spPr>
          <a:xfrm>
            <a:off x="1308093" y="3238466"/>
            <a:ext cx="3343742" cy="2248214"/>
          </a:xfrm>
          <a:prstGeom prst="rect">
            <a:avLst/>
          </a:prstGeom>
        </p:spPr>
      </p:pic>
      <p:pic>
        <p:nvPicPr>
          <p:cNvPr id="20" name="Picture 19">
            <a:extLst>
              <a:ext uri="{FF2B5EF4-FFF2-40B4-BE49-F238E27FC236}">
                <a16:creationId xmlns:a16="http://schemas.microsoft.com/office/drawing/2014/main" id="{ACFDDDAC-953B-3306-2EEF-C02BBB4A65EE}"/>
              </a:ext>
            </a:extLst>
          </p:cNvPr>
          <p:cNvPicPr>
            <a:picLocks noChangeAspect="1"/>
          </p:cNvPicPr>
          <p:nvPr/>
        </p:nvPicPr>
        <p:blipFill>
          <a:blip r:embed="rId5"/>
          <a:stretch>
            <a:fillRect/>
          </a:stretch>
        </p:blipFill>
        <p:spPr>
          <a:xfrm>
            <a:off x="8830699" y="4512659"/>
            <a:ext cx="2676899" cy="2143424"/>
          </a:xfrm>
          <a:prstGeom prst="rect">
            <a:avLst/>
          </a:prstGeom>
        </p:spPr>
      </p:pic>
    </p:spTree>
    <p:extLst>
      <p:ext uri="{BB962C8B-B14F-4D97-AF65-F5344CB8AC3E}">
        <p14:creationId xmlns:p14="http://schemas.microsoft.com/office/powerpoint/2010/main" val="9797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A30C-036E-80A2-6742-2A8548795B5B}"/>
            </a:ext>
          </a:extLst>
        </p:cNvPr>
        <p:cNvGrpSpPr/>
        <p:nvPr/>
      </p:nvGrpSpPr>
      <p:grpSpPr>
        <a:xfrm>
          <a:off x="0" y="0"/>
          <a:ext cx="0" cy="0"/>
          <a:chOff x="0" y="0"/>
          <a:chExt cx="0" cy="0"/>
        </a:xfrm>
      </p:grpSpPr>
      <p:pic>
        <p:nvPicPr>
          <p:cNvPr id="1026" name="Picture 2" descr="http://img11.deviantart.net/4ebc/i/2005/160/a/f/stone_texture_by_enframed.jpg">
            <a:extLst>
              <a:ext uri="{FF2B5EF4-FFF2-40B4-BE49-F238E27FC236}">
                <a16:creationId xmlns:a16="http://schemas.microsoft.com/office/drawing/2014/main" id="{3478518A-CBBF-88EA-9958-5F9D904C4CA2}"/>
              </a:ext>
            </a:extLst>
          </p:cNvPr>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F4E6764-28E9-E1A3-70FE-FAAC9961BD1A}"/>
              </a:ext>
            </a:extLst>
          </p:cNvPr>
          <p:cNvSpPr txBox="1"/>
          <p:nvPr/>
        </p:nvSpPr>
        <p:spPr>
          <a:xfrm>
            <a:off x="-97971" y="0"/>
            <a:ext cx="12115800" cy="646331"/>
          </a:xfrm>
          <a:prstGeom prst="rect">
            <a:avLst/>
          </a:prstGeom>
          <a:noFill/>
        </p:spPr>
        <p:txBody>
          <a:bodyPr wrap="square" rtlCol="0">
            <a:spAutoFit/>
          </a:bodyPr>
          <a:lstStyle/>
          <a:p>
            <a:pPr algn="ctr"/>
            <a:r>
              <a:rPr lang="en-US" sz="3600" dirty="0">
                <a:solidFill>
                  <a:schemeClr val="bg1"/>
                </a:solidFill>
                <a:latin typeface="Castellar" panose="020A0402060406010301" pitchFamily="18" charset="0"/>
              </a:rPr>
              <a:t>Keeping the Sabbath Day Holy</a:t>
            </a:r>
          </a:p>
        </p:txBody>
      </p:sp>
      <p:grpSp>
        <p:nvGrpSpPr>
          <p:cNvPr id="22" name="Group 21">
            <a:extLst>
              <a:ext uri="{FF2B5EF4-FFF2-40B4-BE49-F238E27FC236}">
                <a16:creationId xmlns:a16="http://schemas.microsoft.com/office/drawing/2014/main" id="{795EB790-7505-06BC-9C5E-F2DC0C7C75EF}"/>
              </a:ext>
            </a:extLst>
          </p:cNvPr>
          <p:cNvGrpSpPr/>
          <p:nvPr/>
        </p:nvGrpSpPr>
        <p:grpSpPr>
          <a:xfrm>
            <a:off x="669657" y="1259429"/>
            <a:ext cx="2855740" cy="5184450"/>
            <a:chOff x="669657" y="1259429"/>
            <a:chExt cx="2855740" cy="5184450"/>
          </a:xfrm>
        </p:grpSpPr>
        <p:sp>
          <p:nvSpPr>
            <p:cNvPr id="32" name="Rectangle 31">
              <a:extLst>
                <a:ext uri="{FF2B5EF4-FFF2-40B4-BE49-F238E27FC236}">
                  <a16:creationId xmlns:a16="http://schemas.microsoft.com/office/drawing/2014/main" id="{B450B69D-BE47-E3E0-F3A5-D70AF50CB13B}"/>
                </a:ext>
              </a:extLst>
            </p:cNvPr>
            <p:cNvSpPr/>
            <p:nvPr/>
          </p:nvSpPr>
          <p:spPr>
            <a:xfrm>
              <a:off x="793215" y="1259429"/>
              <a:ext cx="2523785" cy="461665"/>
            </a:xfrm>
            <a:prstGeom prst="rect">
              <a:avLst/>
            </a:prstGeom>
            <a:solidFill>
              <a:schemeClr val="accent6">
                <a:lumMod val="75000"/>
              </a:schemeClr>
            </a:solidFill>
          </p:spPr>
          <p:txBody>
            <a:bodyPr wrap="square">
              <a:spAutoFit/>
            </a:bodyPr>
            <a:lstStyle/>
            <a:p>
              <a:pPr algn="ctr"/>
              <a:r>
                <a:rPr lang="en-US" sz="2400" b="1" dirty="0">
                  <a:solidFill>
                    <a:schemeClr val="bg1"/>
                  </a:solidFill>
                </a:rPr>
                <a:t>Isaiah 58:13-14</a:t>
              </a:r>
              <a:endParaRPr lang="en-US" sz="2400" dirty="0">
                <a:solidFill>
                  <a:schemeClr val="bg1"/>
                </a:solidFill>
              </a:endParaRPr>
            </a:p>
          </p:txBody>
        </p:sp>
        <p:sp>
          <p:nvSpPr>
            <p:cNvPr id="7" name="TextBox 6">
              <a:extLst>
                <a:ext uri="{FF2B5EF4-FFF2-40B4-BE49-F238E27FC236}">
                  <a16:creationId xmlns:a16="http://schemas.microsoft.com/office/drawing/2014/main" id="{F91127CB-4D45-FC7A-D77B-E163A9AEC09B}"/>
                </a:ext>
              </a:extLst>
            </p:cNvPr>
            <p:cNvSpPr txBox="1"/>
            <p:nvPr/>
          </p:nvSpPr>
          <p:spPr>
            <a:xfrm>
              <a:off x="903382" y="1951281"/>
              <a:ext cx="2622015" cy="1938992"/>
            </a:xfrm>
            <a:prstGeom prst="rect">
              <a:avLst/>
            </a:prstGeom>
            <a:noFill/>
          </p:spPr>
          <p:txBody>
            <a:bodyPr wrap="square">
              <a:spAutoFit/>
            </a:bodyPr>
            <a:lstStyle/>
            <a:p>
              <a:r>
                <a:rPr lang="en-US" sz="2000" b="1" dirty="0">
                  <a:solidFill>
                    <a:schemeClr val="bg1"/>
                  </a:solidFill>
                </a:rPr>
                <a:t>S</a:t>
              </a:r>
              <a:r>
                <a:rPr lang="en-US" sz="2000" b="1" i="0" dirty="0">
                  <a:solidFill>
                    <a:schemeClr val="bg1"/>
                  </a:solidFill>
                  <a:effectLst/>
                </a:rPr>
                <a:t>ymbolizes the rich spiritual and material inheritance promised by God to those who honor Him by keeping the Sabbath day holy</a:t>
              </a:r>
              <a:endParaRPr lang="en-US" sz="2000" b="1" dirty="0">
                <a:solidFill>
                  <a:schemeClr val="bg1"/>
                </a:solidFill>
              </a:endParaRPr>
            </a:p>
          </p:txBody>
        </p:sp>
        <p:pic>
          <p:nvPicPr>
            <p:cNvPr id="9" name="Picture 8">
              <a:extLst>
                <a:ext uri="{FF2B5EF4-FFF2-40B4-BE49-F238E27FC236}">
                  <a16:creationId xmlns:a16="http://schemas.microsoft.com/office/drawing/2014/main" id="{2EE12C2C-9F78-1987-A6C9-0BAB84CFA365}"/>
                </a:ext>
              </a:extLst>
            </p:cNvPr>
            <p:cNvPicPr>
              <a:picLocks noChangeAspect="1"/>
            </p:cNvPicPr>
            <p:nvPr/>
          </p:nvPicPr>
          <p:blipFill>
            <a:blip r:embed="rId3"/>
            <a:stretch>
              <a:fillRect/>
            </a:stretch>
          </p:blipFill>
          <p:spPr>
            <a:xfrm>
              <a:off x="669657" y="4010292"/>
              <a:ext cx="2855740" cy="2433587"/>
            </a:xfrm>
            <a:prstGeom prst="rect">
              <a:avLst/>
            </a:prstGeom>
          </p:spPr>
        </p:pic>
      </p:grpSp>
      <p:grpSp>
        <p:nvGrpSpPr>
          <p:cNvPr id="23" name="Group 22">
            <a:extLst>
              <a:ext uri="{FF2B5EF4-FFF2-40B4-BE49-F238E27FC236}">
                <a16:creationId xmlns:a16="http://schemas.microsoft.com/office/drawing/2014/main" id="{DE3FFD63-EFE3-FF48-5DBC-558A6C41B3F4}"/>
              </a:ext>
            </a:extLst>
          </p:cNvPr>
          <p:cNvGrpSpPr/>
          <p:nvPr/>
        </p:nvGrpSpPr>
        <p:grpSpPr>
          <a:xfrm>
            <a:off x="4195055" y="814381"/>
            <a:ext cx="3842407" cy="5995546"/>
            <a:chOff x="4195055" y="814381"/>
            <a:chExt cx="3842407" cy="5995546"/>
          </a:xfrm>
        </p:grpSpPr>
        <p:sp>
          <p:nvSpPr>
            <p:cNvPr id="4" name="Rectangle 3">
              <a:extLst>
                <a:ext uri="{FF2B5EF4-FFF2-40B4-BE49-F238E27FC236}">
                  <a16:creationId xmlns:a16="http://schemas.microsoft.com/office/drawing/2014/main" id="{A356A39F-0992-6D95-E5E1-C4AF126C728E}"/>
                </a:ext>
              </a:extLst>
            </p:cNvPr>
            <p:cNvSpPr/>
            <p:nvPr/>
          </p:nvSpPr>
          <p:spPr>
            <a:xfrm>
              <a:off x="4727161" y="814381"/>
              <a:ext cx="2523785" cy="461665"/>
            </a:xfrm>
            <a:prstGeom prst="rect">
              <a:avLst/>
            </a:prstGeom>
            <a:solidFill>
              <a:schemeClr val="accent6">
                <a:lumMod val="75000"/>
              </a:schemeClr>
            </a:solidFill>
          </p:spPr>
          <p:txBody>
            <a:bodyPr wrap="square">
              <a:spAutoFit/>
            </a:bodyPr>
            <a:lstStyle/>
            <a:p>
              <a:pPr algn="ctr"/>
              <a:r>
                <a:rPr lang="en-US" sz="2400" b="1" dirty="0">
                  <a:solidFill>
                    <a:schemeClr val="bg1"/>
                  </a:solidFill>
                </a:rPr>
                <a:t>Matthew 12:1-13</a:t>
              </a:r>
              <a:endParaRPr lang="en-US" sz="2400" dirty="0">
                <a:solidFill>
                  <a:schemeClr val="bg1"/>
                </a:solidFill>
              </a:endParaRPr>
            </a:p>
          </p:txBody>
        </p:sp>
        <p:pic>
          <p:nvPicPr>
            <p:cNvPr id="11" name="Picture 10">
              <a:extLst>
                <a:ext uri="{FF2B5EF4-FFF2-40B4-BE49-F238E27FC236}">
                  <a16:creationId xmlns:a16="http://schemas.microsoft.com/office/drawing/2014/main" id="{0C751B32-6992-0DA0-8E54-8D476FD950D2}"/>
                </a:ext>
              </a:extLst>
            </p:cNvPr>
            <p:cNvPicPr>
              <a:picLocks noChangeAspect="1"/>
            </p:cNvPicPr>
            <p:nvPr/>
          </p:nvPicPr>
          <p:blipFill>
            <a:blip r:embed="rId4"/>
            <a:stretch>
              <a:fillRect/>
            </a:stretch>
          </p:blipFill>
          <p:spPr>
            <a:xfrm>
              <a:off x="4526151" y="1444650"/>
              <a:ext cx="2925804" cy="2756601"/>
            </a:xfrm>
            <a:prstGeom prst="rect">
              <a:avLst/>
            </a:prstGeom>
          </p:spPr>
        </p:pic>
        <p:sp>
          <p:nvSpPr>
            <p:cNvPr id="13" name="TextBox 12">
              <a:extLst>
                <a:ext uri="{FF2B5EF4-FFF2-40B4-BE49-F238E27FC236}">
                  <a16:creationId xmlns:a16="http://schemas.microsoft.com/office/drawing/2014/main" id="{40E84BF7-E51A-0BB1-6A1D-11097322CB81}"/>
                </a:ext>
              </a:extLst>
            </p:cNvPr>
            <p:cNvSpPr txBox="1"/>
            <p:nvPr/>
          </p:nvSpPr>
          <p:spPr>
            <a:xfrm>
              <a:off x="4195055" y="4224604"/>
              <a:ext cx="3842407" cy="2585323"/>
            </a:xfrm>
            <a:prstGeom prst="rect">
              <a:avLst/>
            </a:prstGeom>
            <a:noFill/>
          </p:spPr>
          <p:txBody>
            <a:bodyPr wrap="square">
              <a:spAutoFit/>
            </a:bodyPr>
            <a:lstStyle/>
            <a:p>
              <a:r>
                <a:rPr lang="en-US" b="1" dirty="0">
                  <a:solidFill>
                    <a:schemeClr val="bg1"/>
                  </a:solidFill>
                </a:rPr>
                <a:t>The act of picking and eating grain in the field also holds symbolic significance. In the Old Testament, grain is often used as a symbol of sustenance and provision from God. By engaging in this activity on the Sabbath, Jesus is highlighting the true purpose of the Sabbath as a day of rest and sustenance provided by God.</a:t>
              </a:r>
              <a:endParaRPr lang="en-US" sz="2000" b="1" dirty="0">
                <a:solidFill>
                  <a:schemeClr val="bg1"/>
                </a:solidFill>
              </a:endParaRPr>
            </a:p>
          </p:txBody>
        </p:sp>
      </p:grpSp>
      <p:grpSp>
        <p:nvGrpSpPr>
          <p:cNvPr id="24" name="Group 23">
            <a:extLst>
              <a:ext uri="{FF2B5EF4-FFF2-40B4-BE49-F238E27FC236}">
                <a16:creationId xmlns:a16="http://schemas.microsoft.com/office/drawing/2014/main" id="{C50A18AC-F95B-990F-464C-7AA168B07555}"/>
              </a:ext>
            </a:extLst>
          </p:cNvPr>
          <p:cNvGrpSpPr/>
          <p:nvPr/>
        </p:nvGrpSpPr>
        <p:grpSpPr>
          <a:xfrm>
            <a:off x="7884878" y="1213818"/>
            <a:ext cx="4076241" cy="5429568"/>
            <a:chOff x="7884878" y="1213818"/>
            <a:chExt cx="4076241" cy="5429568"/>
          </a:xfrm>
        </p:grpSpPr>
        <p:sp>
          <p:nvSpPr>
            <p:cNvPr id="5" name="Rectangle 4">
              <a:extLst>
                <a:ext uri="{FF2B5EF4-FFF2-40B4-BE49-F238E27FC236}">
                  <a16:creationId xmlns:a16="http://schemas.microsoft.com/office/drawing/2014/main" id="{EE06D2FF-64BB-BB2C-9610-F9AB8C4D9B5F}"/>
                </a:ext>
              </a:extLst>
            </p:cNvPr>
            <p:cNvSpPr/>
            <p:nvPr/>
          </p:nvSpPr>
          <p:spPr>
            <a:xfrm>
              <a:off x="8661107" y="1213818"/>
              <a:ext cx="2523785" cy="461665"/>
            </a:xfrm>
            <a:prstGeom prst="rect">
              <a:avLst/>
            </a:prstGeom>
            <a:solidFill>
              <a:schemeClr val="accent6">
                <a:lumMod val="75000"/>
              </a:schemeClr>
            </a:solidFill>
          </p:spPr>
          <p:txBody>
            <a:bodyPr wrap="square">
              <a:spAutoFit/>
            </a:bodyPr>
            <a:lstStyle/>
            <a:p>
              <a:pPr algn="ctr"/>
              <a:r>
                <a:rPr lang="en-US" sz="2400" b="1" dirty="0">
                  <a:solidFill>
                    <a:schemeClr val="bg1"/>
                  </a:solidFill>
                </a:rPr>
                <a:t>D&amp;C  59:9-17</a:t>
              </a:r>
              <a:endParaRPr lang="en-US" sz="2400" dirty="0">
                <a:solidFill>
                  <a:schemeClr val="bg1"/>
                </a:solidFill>
              </a:endParaRPr>
            </a:p>
          </p:txBody>
        </p:sp>
        <p:sp>
          <p:nvSpPr>
            <p:cNvPr id="17" name="TextBox 16">
              <a:extLst>
                <a:ext uri="{FF2B5EF4-FFF2-40B4-BE49-F238E27FC236}">
                  <a16:creationId xmlns:a16="http://schemas.microsoft.com/office/drawing/2014/main" id="{04842E7B-27B6-FA0B-20D2-BBD62AD7DD26}"/>
                </a:ext>
              </a:extLst>
            </p:cNvPr>
            <p:cNvSpPr txBox="1"/>
            <p:nvPr/>
          </p:nvSpPr>
          <p:spPr>
            <a:xfrm>
              <a:off x="7884878" y="2084286"/>
              <a:ext cx="4076241" cy="1477328"/>
            </a:xfrm>
            <a:prstGeom prst="rect">
              <a:avLst/>
            </a:prstGeom>
            <a:noFill/>
          </p:spPr>
          <p:txBody>
            <a:bodyPr wrap="square">
              <a:spAutoFit/>
            </a:bodyPr>
            <a:lstStyle/>
            <a:p>
              <a:r>
                <a:rPr lang="en-US" b="1" i="1" dirty="0">
                  <a:solidFill>
                    <a:srgbClr val="FFFF00"/>
                  </a:solidFill>
                  <a:effectLst/>
                </a:rPr>
                <a:t>And on this day thou shalt do none other thing, only let thy food be prepared with singleness of heart that thy fasting may be perfect, or, in other words, that thy joy may be full.</a:t>
              </a:r>
              <a:endParaRPr lang="en-US" b="1" i="1" dirty="0">
                <a:solidFill>
                  <a:srgbClr val="FFFF00"/>
                </a:solidFill>
              </a:endParaRPr>
            </a:p>
          </p:txBody>
        </p:sp>
        <p:pic>
          <p:nvPicPr>
            <p:cNvPr id="21" name="Picture 20">
              <a:extLst>
                <a:ext uri="{FF2B5EF4-FFF2-40B4-BE49-F238E27FC236}">
                  <a16:creationId xmlns:a16="http://schemas.microsoft.com/office/drawing/2014/main" id="{1CD751D3-8001-D23A-D9E4-4E97355E2F39}"/>
                </a:ext>
              </a:extLst>
            </p:cNvPr>
            <p:cNvPicPr>
              <a:picLocks noChangeAspect="1"/>
            </p:cNvPicPr>
            <p:nvPr/>
          </p:nvPicPr>
          <p:blipFill>
            <a:blip r:embed="rId5"/>
            <a:stretch>
              <a:fillRect/>
            </a:stretch>
          </p:blipFill>
          <p:spPr>
            <a:xfrm>
              <a:off x="8117071" y="3787531"/>
              <a:ext cx="3689682" cy="2855855"/>
            </a:xfrm>
            <a:prstGeom prst="rect">
              <a:avLst/>
            </a:prstGeom>
          </p:spPr>
        </p:pic>
      </p:grpSp>
    </p:spTree>
    <p:extLst>
      <p:ext uri="{BB962C8B-B14F-4D97-AF65-F5344CB8AC3E}">
        <p14:creationId xmlns:p14="http://schemas.microsoft.com/office/powerpoint/2010/main" val="221145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4"/>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343787" y="174579"/>
            <a:ext cx="7633948" cy="6463308"/>
          </a:xfrm>
          <a:prstGeom prst="rect">
            <a:avLst/>
          </a:prstGeom>
        </p:spPr>
        <p:txBody>
          <a:bodyPr wrap="square">
            <a:spAutoFit/>
          </a:bodyPr>
          <a:lstStyle/>
          <a:p>
            <a:pPr fontAlgn="base"/>
            <a:r>
              <a:rPr lang="en-US" dirty="0">
                <a:solidFill>
                  <a:schemeClr val="bg1"/>
                </a:solidFill>
                <a:latin typeface="Calibri" panose="020F0502020204030204" pitchFamily="34" charset="0"/>
              </a:rPr>
              <a:t> Thou shalt have no other gods before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make unto thee any graven image, or any likeness </a:t>
            </a:r>
            <a:r>
              <a:rPr lang="en-US" i="1" dirty="0">
                <a:solidFill>
                  <a:schemeClr val="bg1"/>
                </a:solidFill>
                <a:latin typeface="Calibri" panose="020F0502020204030204" pitchFamily="34" charset="0"/>
              </a:rPr>
              <a:t>of any thing</a:t>
            </a:r>
            <a:r>
              <a:rPr lang="en-US" dirty="0">
                <a:solidFill>
                  <a:schemeClr val="bg1"/>
                </a:solidFill>
                <a:latin typeface="Calibri" panose="020F0502020204030204" pitchFamily="34" charset="0"/>
              </a:rPr>
              <a:t>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heaven above,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earth beneath,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water under the earth:</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bow down thyself to them, nor serve them: for I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am</a:t>
            </a:r>
            <a:r>
              <a:rPr lang="en-US" dirty="0">
                <a:solidFill>
                  <a:schemeClr val="bg1"/>
                </a:solidFill>
                <a:latin typeface="Calibri" panose="020F0502020204030204" pitchFamily="34" charset="0"/>
              </a:rPr>
              <a:t> a jealous God, visiting the iniquity of the fathers upon the children unto the third and fourth </a:t>
            </a:r>
            <a:r>
              <a:rPr lang="en-US" i="1" dirty="0">
                <a:solidFill>
                  <a:schemeClr val="bg1"/>
                </a:solidFill>
                <a:latin typeface="Calibri" panose="020F0502020204030204" pitchFamily="34" charset="0"/>
              </a:rPr>
              <a:t>generation</a:t>
            </a:r>
            <a:r>
              <a:rPr lang="en-US" dirty="0">
                <a:solidFill>
                  <a:schemeClr val="bg1"/>
                </a:solidFill>
                <a:latin typeface="Calibri" panose="020F0502020204030204" pitchFamily="34" charset="0"/>
              </a:rPr>
              <a:t> of them that hate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And shewing mercy unto thousands of them that love me, and keep my commandments.</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take the name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in vain; for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will not hold him guiltless that taketh his name in vain.</a:t>
            </a: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Remember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to keep it holy.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Six days shalt thou </a:t>
            </a:r>
            <a:r>
              <a:rPr lang="en-US" dirty="0" err="1">
                <a:solidFill>
                  <a:schemeClr val="bg1"/>
                </a:solidFill>
                <a:latin typeface="Calibri" panose="020F0502020204030204" pitchFamily="34" charset="0"/>
              </a:rPr>
              <a:t>labour</a:t>
            </a:r>
            <a:r>
              <a:rPr lang="en-US" dirty="0">
                <a:solidFill>
                  <a:schemeClr val="bg1"/>
                </a:solidFill>
                <a:latin typeface="Calibri" panose="020F0502020204030204" pitchFamily="34" charset="0"/>
              </a:rPr>
              <a:t>, and do all thy work:</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But the seventh day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in it</a:t>
            </a:r>
            <a:r>
              <a:rPr lang="en-US" dirty="0">
                <a:solidFill>
                  <a:schemeClr val="bg1"/>
                </a:solidFill>
                <a:latin typeface="Calibri" panose="020F0502020204030204" pitchFamily="34" charset="0"/>
              </a:rPr>
              <a:t> thou shalt not do any work, thou, nor thy son, nor thy daughter, thy manservant, nor thy maidservant, nor thy cattle, nor thy stranger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within thy gates:</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18189" y="1692482"/>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ight Arrow 1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09C2B6A-E771-4452-9978-E81E188BA817}"/>
              </a:ext>
            </a:extLst>
          </p:cNvPr>
          <p:cNvSpPr txBox="1"/>
          <p:nvPr/>
        </p:nvSpPr>
        <p:spPr>
          <a:xfrm>
            <a:off x="-97971" y="0"/>
            <a:ext cx="4441758" cy="1323439"/>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Doctrinal Mastery</a:t>
            </a:r>
          </a:p>
        </p:txBody>
      </p:sp>
    </p:spTree>
    <p:extLst>
      <p:ext uri="{BB962C8B-B14F-4D97-AF65-F5344CB8AC3E}">
        <p14:creationId xmlns:p14="http://schemas.microsoft.com/office/powerpoint/2010/main" val="6368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750" fill="hold"/>
                                        <p:tgtEl>
                                          <p:spTgt spid="12"/>
                                        </p:tgtEl>
                                        <p:attrNameLst>
                                          <p:attrName>ppt_x</p:attrName>
                                        </p:attrNameLst>
                                      </p:cBhvr>
                                      <p:tavLst>
                                        <p:tav tm="0">
                                          <p:val>
                                            <p:strVal val="0-#ppt_w/2"/>
                                          </p:val>
                                        </p:tav>
                                        <p:tav tm="100000">
                                          <p:val>
                                            <p:strVal val="#ppt_x"/>
                                          </p:val>
                                        </p:tav>
                                      </p:tavLst>
                                    </p:anim>
                                    <p:anim calcmode="lin" valueType="num">
                                      <p:cBhvr additive="base">
                                        <p:cTn id="12" dur="1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750" fill="hold"/>
                                        <p:tgtEl>
                                          <p:spTgt spid="6"/>
                                        </p:tgtEl>
                                        <p:attrNameLst>
                                          <p:attrName>ppt_x</p:attrName>
                                        </p:attrNameLst>
                                      </p:cBhvr>
                                      <p:tavLst>
                                        <p:tav tm="0">
                                          <p:val>
                                            <p:strVal val="0-#ppt_w/2"/>
                                          </p:val>
                                        </p:tav>
                                        <p:tav tm="100000">
                                          <p:val>
                                            <p:strVal val="#ppt_x"/>
                                          </p:val>
                                        </p:tav>
                                      </p:tavLst>
                                    </p:anim>
                                    <p:anim calcmode="lin" valueType="num">
                                      <p:cBhvr additive="base">
                                        <p:cTn id="16" dur="1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4"/>
            <a:ext cx="12316859"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227569" y="756503"/>
            <a:ext cx="7633948" cy="5355312"/>
          </a:xfrm>
          <a:prstGeom prst="rect">
            <a:avLst/>
          </a:prstGeom>
        </p:spPr>
        <p:txBody>
          <a:bodyPr wrap="square">
            <a:spAutoFit/>
          </a:bodyPr>
          <a:lstStyle/>
          <a:p>
            <a:pPr fontAlgn="base"/>
            <a:r>
              <a:rPr lang="en-US" dirty="0">
                <a:solidFill>
                  <a:schemeClr val="bg1"/>
                </a:solidFill>
                <a:latin typeface="Calibri" panose="020F0502020204030204" pitchFamily="34" charset="0"/>
              </a:rPr>
              <a:t>For </a:t>
            </a:r>
            <a:r>
              <a:rPr lang="en-US" i="1" dirty="0">
                <a:solidFill>
                  <a:schemeClr val="bg1"/>
                </a:solidFill>
                <a:latin typeface="Calibri" panose="020F0502020204030204" pitchFamily="34" charset="0"/>
              </a:rPr>
              <a:t>in</a:t>
            </a:r>
            <a:r>
              <a:rPr lang="en-US" dirty="0">
                <a:solidFill>
                  <a:schemeClr val="bg1"/>
                </a:solidFill>
                <a:latin typeface="Calibri" panose="020F0502020204030204" pitchFamily="34" charset="0"/>
              </a:rPr>
              <a:t> six days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made heaven and earth, the sea, and all that in them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and rested the seventh day: wherefore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blessed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and hallowed it.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Honour</a:t>
            </a:r>
            <a:r>
              <a:rPr lang="en-US" dirty="0">
                <a:solidFill>
                  <a:schemeClr val="bg1"/>
                </a:solidFill>
                <a:latin typeface="Calibri" panose="020F0502020204030204" pitchFamily="34" charset="0"/>
              </a:rPr>
              <a:t> thy father and thy mother: that thy days may be long upon the land which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giveth thee.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kill.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commit adultery.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steal.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bear false witness against thy </a:t>
            </a:r>
            <a:r>
              <a:rPr lang="en-US" dirty="0" err="1">
                <a:solidFill>
                  <a:schemeClr val="bg1"/>
                </a:solidFill>
                <a:latin typeface="Calibri" panose="020F0502020204030204" pitchFamily="34" charset="0"/>
              </a:rPr>
              <a:t>neighbour</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house,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wife, nor his manservant, nor his maidservant, nor his ox, nor his ass, nor any thing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64534" y="1665321"/>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5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750" fill="hold"/>
                                        <p:tgtEl>
                                          <p:spTgt spid="2"/>
                                        </p:tgtEl>
                                        <p:attrNameLst>
                                          <p:attrName>ppt_x</p:attrName>
                                        </p:attrNameLst>
                                      </p:cBhvr>
                                      <p:tavLst>
                                        <p:tav tm="0">
                                          <p:val>
                                            <p:strVal val="0-#ppt_w/2"/>
                                          </p:val>
                                        </p:tav>
                                        <p:tav tm="100000">
                                          <p:val>
                                            <p:strVal val="#ppt_x"/>
                                          </p:val>
                                        </p:tav>
                                      </p:tavLst>
                                    </p:anim>
                                    <p:anim calcmode="lin" valueType="num">
                                      <p:cBhvr additive="base">
                                        <p:cTn id="12" dur="1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305842"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857" y="87085"/>
            <a:ext cx="119634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 Videos: </a:t>
            </a:r>
          </a:p>
          <a:p>
            <a:r>
              <a:rPr lang="en-US" dirty="0">
                <a:solidFill>
                  <a:schemeClr val="bg1"/>
                </a:solidFill>
              </a:rPr>
              <a:t>“Upon My Holy Day—Honoring the Sabbath” (1:30)</a:t>
            </a:r>
          </a:p>
          <a:p>
            <a:r>
              <a:rPr lang="en-US" dirty="0">
                <a:solidFill>
                  <a:schemeClr val="bg1"/>
                </a:solidFill>
              </a:rPr>
              <a:t>“The Ten Commandments” (2:13)</a:t>
            </a:r>
          </a:p>
          <a:p>
            <a:r>
              <a:rPr lang="en-US" b="1" dirty="0">
                <a:solidFill>
                  <a:schemeClr val="bg1"/>
                </a:solidFill>
              </a:rPr>
              <a:t>“Obedience to the Commandments” (3:10)</a:t>
            </a:r>
          </a:p>
          <a:p>
            <a:endParaRPr lang="en-US" i="1" dirty="0">
              <a:solidFill>
                <a:schemeClr val="bg1"/>
              </a:solidFill>
            </a:endParaRPr>
          </a:p>
          <a:p>
            <a:pPr marL="342900" indent="-342900">
              <a:buAutoNum type="arabicPeriod"/>
            </a:pPr>
            <a:r>
              <a:rPr lang="en-US" b="0" i="0" dirty="0">
                <a:solidFill>
                  <a:schemeClr val="bg1"/>
                </a:solidFill>
                <a:effectLst/>
              </a:rPr>
              <a:t>President Thomas S. Monson (</a:t>
            </a:r>
            <a:r>
              <a:rPr lang="en-US" b="0" i="0" u="none" strike="noStrike" dirty="0">
                <a:solidFill>
                  <a:schemeClr val="bg1"/>
                </a:solidFill>
                <a:effectLst/>
              </a:rPr>
              <a:t>“Stand in Holy Places,”</a:t>
            </a:r>
            <a:r>
              <a:rPr lang="en-US" b="0" i="1" dirty="0">
                <a:solidFill>
                  <a:schemeClr val="bg1"/>
                </a:solidFill>
                <a:effectLst/>
              </a:rPr>
              <a:t> 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2011, 83).</a:t>
            </a:r>
            <a:endParaRPr lang="en-US" dirty="0">
              <a:solidFill>
                <a:schemeClr val="bg1"/>
              </a:solidFill>
            </a:endParaRPr>
          </a:p>
          <a:p>
            <a:pPr marL="342900" indent="-342900">
              <a:buAutoNum type="arabicPeriod"/>
            </a:pPr>
            <a:r>
              <a:rPr lang="en-US" dirty="0">
                <a:solidFill>
                  <a:schemeClr val="bg1"/>
                </a:solidFill>
              </a:rPr>
              <a:t>Old Testament Institute Manual</a:t>
            </a:r>
          </a:p>
          <a:p>
            <a:pPr marL="342900" indent="-342900">
              <a:buAutoNum type="arabicPeriod"/>
            </a:pPr>
            <a:r>
              <a:rPr lang="en-US" dirty="0">
                <a:solidFill>
                  <a:schemeClr val="bg1"/>
                </a:solidFill>
              </a:rPr>
              <a:t>President Spencer W. Kimball (Miracle of Forgiveness, pp. 40–42.)</a:t>
            </a:r>
          </a:p>
          <a:p>
            <a:pPr marL="342900" indent="-342900">
              <a:buFontTx/>
              <a:buAutoNum type="arabicPeriod"/>
            </a:pPr>
            <a:r>
              <a:rPr lang="en-US" dirty="0">
                <a:solidFill>
                  <a:schemeClr val="bg1"/>
                </a:solidFill>
              </a:rPr>
              <a:t>Elder Dallin H. Oaks (“No Other Gods,”</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2013, 72).</a:t>
            </a:r>
          </a:p>
          <a:p>
            <a:pPr marL="342900" indent="-342900">
              <a:buFontTx/>
              <a:buAutoNum type="arabicPeriod"/>
            </a:pPr>
            <a:r>
              <a:rPr lang="en-US" b="0" i="0" dirty="0">
                <a:solidFill>
                  <a:schemeClr val="bg1"/>
                </a:solidFill>
                <a:effectLst/>
              </a:rPr>
              <a:t>(Clarke, Bible Commentary, 1:404.) </a:t>
            </a:r>
            <a:r>
              <a:rPr lang="en-US" dirty="0">
                <a:solidFill>
                  <a:schemeClr val="bg1"/>
                </a:solidFill>
              </a:rPr>
              <a:t>excerpt </a:t>
            </a:r>
            <a:r>
              <a:rPr lang="en-US" b="0" i="0" dirty="0">
                <a:solidFill>
                  <a:schemeClr val="bg1"/>
                </a:solidFill>
                <a:effectLst/>
              </a:rPr>
              <a:t>in Old Testament Institute Manual</a:t>
            </a:r>
            <a:endParaRPr lang="en-US" dirty="0">
              <a:solidFill>
                <a:schemeClr val="bg1"/>
              </a:solidFill>
            </a:endParaRPr>
          </a:p>
          <a:p>
            <a:pPr marL="342900" indent="-342900">
              <a:buFontTx/>
              <a:buAutoNum type="arabicPeriod"/>
            </a:pPr>
            <a:r>
              <a:rPr lang="en-US" b="0" i="0" dirty="0">
                <a:solidFill>
                  <a:schemeClr val="bg1"/>
                </a:solidFill>
                <a:effectLst/>
              </a:rPr>
              <a:t>Elder </a:t>
            </a:r>
            <a:r>
              <a:rPr lang="en-US" b="0" i="0" dirty="0" err="1">
                <a:solidFill>
                  <a:schemeClr val="bg1"/>
                </a:solidFill>
                <a:effectLst/>
              </a:rPr>
              <a:t>LeGrand</a:t>
            </a:r>
            <a:r>
              <a:rPr lang="en-US" b="0" i="0" dirty="0">
                <a:solidFill>
                  <a:schemeClr val="bg1"/>
                </a:solidFill>
                <a:effectLst/>
              </a:rPr>
              <a:t> Richards (In “The Third Commandment,” The Ten Commandments Today, pp. 52–53.)</a:t>
            </a:r>
          </a:p>
          <a:p>
            <a:r>
              <a:rPr lang="en-US" dirty="0">
                <a:solidFill>
                  <a:schemeClr val="bg1"/>
                </a:solidFill>
              </a:rPr>
              <a:t>Presentation by ©http://fashionsbylynda.com/blog/</a:t>
            </a:r>
          </a:p>
        </p:txBody>
      </p:sp>
      <p:grpSp>
        <p:nvGrpSpPr>
          <p:cNvPr id="2" name="Group 1">
            <a:extLst>
              <a:ext uri="{FF2B5EF4-FFF2-40B4-BE49-F238E27FC236}">
                <a16:creationId xmlns:a16="http://schemas.microsoft.com/office/drawing/2014/main" id="{4974AB1C-099B-7DCD-B976-88EC49C7AE82}"/>
              </a:ext>
            </a:extLst>
          </p:cNvPr>
          <p:cNvGrpSpPr/>
          <p:nvPr/>
        </p:nvGrpSpPr>
        <p:grpSpPr>
          <a:xfrm>
            <a:off x="5155893" y="602787"/>
            <a:ext cx="758821" cy="972625"/>
            <a:chOff x="7543800" y="3810000"/>
            <a:chExt cx="1143000" cy="1447800"/>
          </a:xfrm>
        </p:grpSpPr>
        <p:sp>
          <p:nvSpPr>
            <p:cNvPr id="3" name="Trapezoid 2">
              <a:extLst>
                <a:ext uri="{FF2B5EF4-FFF2-40B4-BE49-F238E27FC236}">
                  <a16:creationId xmlns:a16="http://schemas.microsoft.com/office/drawing/2014/main" id="{E64F5791-8382-4E5B-A71A-890296EB325F}"/>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79">
              <a:extLst>
                <a:ext uri="{FF2B5EF4-FFF2-40B4-BE49-F238E27FC236}">
                  <a16:creationId xmlns:a16="http://schemas.microsoft.com/office/drawing/2014/main" id="{BBE4883A-AC16-51BE-EC94-33C481516D55}"/>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80">
              <a:extLst>
                <a:ext uri="{FF2B5EF4-FFF2-40B4-BE49-F238E27FC236}">
                  <a16:creationId xmlns:a16="http://schemas.microsoft.com/office/drawing/2014/main" id="{5AF1437B-531B-B2BF-2932-0AF4F3BE992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1">
              <a:extLst>
                <a:ext uri="{FF2B5EF4-FFF2-40B4-BE49-F238E27FC236}">
                  <a16:creationId xmlns:a16="http://schemas.microsoft.com/office/drawing/2014/main" id="{4F1879D3-1983-72B2-3FD6-DAB7BA0F2B4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E490A7EF-A680-585D-A23F-9DEB28FA585D}"/>
                </a:ext>
              </a:extLst>
            </p:cNvPr>
            <p:cNvGrpSpPr/>
            <p:nvPr/>
          </p:nvGrpSpPr>
          <p:grpSpPr>
            <a:xfrm>
              <a:off x="7924800" y="3810000"/>
              <a:ext cx="645353" cy="610017"/>
              <a:chOff x="7924800" y="5867400"/>
              <a:chExt cx="645353" cy="610017"/>
            </a:xfrm>
          </p:grpSpPr>
          <p:grpSp>
            <p:nvGrpSpPr>
              <p:cNvPr id="17" name="Group 13">
                <a:extLst>
                  <a:ext uri="{FF2B5EF4-FFF2-40B4-BE49-F238E27FC236}">
                    <a16:creationId xmlns:a16="http://schemas.microsoft.com/office/drawing/2014/main" id="{E38BA2F8-DC8E-E14C-3B0F-85E1DEEB53D6}"/>
                  </a:ext>
                </a:extLst>
              </p:cNvPr>
              <p:cNvGrpSpPr/>
              <p:nvPr/>
            </p:nvGrpSpPr>
            <p:grpSpPr>
              <a:xfrm>
                <a:off x="7924800" y="5867400"/>
                <a:ext cx="645353" cy="610017"/>
                <a:chOff x="3037563" y="3121795"/>
                <a:chExt cx="1250371" cy="1224010"/>
              </a:xfrm>
            </p:grpSpPr>
            <p:sp>
              <p:nvSpPr>
                <p:cNvPr id="19" name="Oval 18">
                  <a:extLst>
                    <a:ext uri="{FF2B5EF4-FFF2-40B4-BE49-F238E27FC236}">
                      <a16:creationId xmlns:a16="http://schemas.microsoft.com/office/drawing/2014/main" id="{A1EDC9E3-33A4-A203-5557-1EFC3CC43F7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2A92709-3284-9A7C-D933-8CF11A5259B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D6420A4-D0F4-4F11-EEEB-49289EAB2DF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EA2042-B0CA-3346-2C24-2ECE55472DF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A41F717D-04CE-CE82-5A7B-5C4FDFB1DBD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EC2CA48-DE29-26D7-5A38-71B7F8D0E978}"/>
                </a:ext>
              </a:extLst>
            </p:cNvPr>
            <p:cNvGrpSpPr/>
            <p:nvPr/>
          </p:nvGrpSpPr>
          <p:grpSpPr>
            <a:xfrm>
              <a:off x="7543800" y="4038600"/>
              <a:ext cx="403070" cy="381000"/>
              <a:chOff x="7924800" y="5867400"/>
              <a:chExt cx="645353" cy="610017"/>
            </a:xfrm>
          </p:grpSpPr>
          <p:grpSp>
            <p:nvGrpSpPr>
              <p:cNvPr id="11" name="Group 13">
                <a:extLst>
                  <a:ext uri="{FF2B5EF4-FFF2-40B4-BE49-F238E27FC236}">
                    <a16:creationId xmlns:a16="http://schemas.microsoft.com/office/drawing/2014/main" id="{8A38E8C5-7A9C-E3F3-1B65-E09F47242F76}"/>
                  </a:ext>
                </a:extLst>
              </p:cNvPr>
              <p:cNvGrpSpPr/>
              <p:nvPr/>
            </p:nvGrpSpPr>
            <p:grpSpPr>
              <a:xfrm>
                <a:off x="7924800" y="5867400"/>
                <a:ext cx="645353" cy="610017"/>
                <a:chOff x="3037563" y="3121795"/>
                <a:chExt cx="1250371" cy="1224010"/>
              </a:xfrm>
            </p:grpSpPr>
            <p:sp>
              <p:nvSpPr>
                <p:cNvPr id="13" name="Oval 12">
                  <a:extLst>
                    <a:ext uri="{FF2B5EF4-FFF2-40B4-BE49-F238E27FC236}">
                      <a16:creationId xmlns:a16="http://schemas.microsoft.com/office/drawing/2014/main" id="{A17F94DC-1248-7E38-9C2B-6C74F88752C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8FDA71-0752-03A3-672A-968572E0A08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794141A-346A-5954-B151-256BF145AB3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494B96-0FA8-CB1F-D1E3-81D6EB2B4EA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E6FDF941-DF53-93B6-88F8-95008886C380}"/>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F31F706B-E8DC-BBBB-6467-90EF57F9685B}"/>
              </a:ext>
            </a:extLst>
          </p:cNvPr>
          <p:cNvGrpSpPr/>
          <p:nvPr/>
        </p:nvGrpSpPr>
        <p:grpSpPr>
          <a:xfrm>
            <a:off x="4329628" y="1435183"/>
            <a:ext cx="413423" cy="413423"/>
            <a:chOff x="6010910" y="973578"/>
            <a:chExt cx="2209800" cy="2209800"/>
          </a:xfrm>
        </p:grpSpPr>
        <p:sp>
          <p:nvSpPr>
            <p:cNvPr id="24" name="Oval 23">
              <a:extLst>
                <a:ext uri="{FF2B5EF4-FFF2-40B4-BE49-F238E27FC236}">
                  <a16:creationId xmlns:a16="http://schemas.microsoft.com/office/drawing/2014/main" id="{C632BAD6-ECE8-FBE4-446F-7E95C4C908CB}"/>
                </a:ext>
              </a:extLst>
            </p:cNvPr>
            <p:cNvSpPr/>
            <p:nvPr/>
          </p:nvSpPr>
          <p:spPr>
            <a:xfrm rot="11196110">
              <a:off x="6010910" y="973578"/>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a:extLst>
                <a:ext uri="{FF2B5EF4-FFF2-40B4-BE49-F238E27FC236}">
                  <a16:creationId xmlns:a16="http://schemas.microsoft.com/office/drawing/2014/main" id="{DD63D614-A057-A5C4-496A-D9FF4D58EB7D}"/>
                </a:ext>
              </a:extLst>
            </p:cNvPr>
            <p:cNvSpPr/>
            <p:nvPr/>
          </p:nvSpPr>
          <p:spPr>
            <a:xfrm rot="8797475">
              <a:off x="6518239" y="1677527"/>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a:extLst>
                <a:ext uri="{FF2B5EF4-FFF2-40B4-BE49-F238E27FC236}">
                  <a16:creationId xmlns:a16="http://schemas.microsoft.com/office/drawing/2014/main" id="{1A66145D-8E8B-611E-058E-7B6DB759CF65}"/>
                </a:ext>
              </a:extLst>
            </p:cNvPr>
            <p:cNvGrpSpPr/>
            <p:nvPr/>
          </p:nvGrpSpPr>
          <p:grpSpPr>
            <a:xfrm>
              <a:off x="6450106" y="1281953"/>
              <a:ext cx="762000" cy="762000"/>
              <a:chOff x="6324600" y="1219200"/>
              <a:chExt cx="762000" cy="762000"/>
            </a:xfrm>
          </p:grpSpPr>
          <p:sp>
            <p:nvSpPr>
              <p:cNvPr id="30" name="Oval 29">
                <a:extLst>
                  <a:ext uri="{FF2B5EF4-FFF2-40B4-BE49-F238E27FC236}">
                    <a16:creationId xmlns:a16="http://schemas.microsoft.com/office/drawing/2014/main" id="{F14EB7D5-D2F4-A26B-B954-F91257204E71}"/>
                  </a:ext>
                </a:extLst>
              </p:cNvPr>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C08E28F-A34B-4D6C-506E-B8AC8E8731E8}"/>
                  </a:ext>
                </a:extLst>
              </p:cNvPr>
              <p:cNvSpPr/>
              <p:nvPr/>
            </p:nvSpPr>
            <p:spPr>
              <a:xfrm>
                <a:off x="66294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257C14E-1109-5F37-B38D-9153E4864CB6}"/>
                </a:ext>
              </a:extLst>
            </p:cNvPr>
            <p:cNvGrpSpPr/>
            <p:nvPr/>
          </p:nvGrpSpPr>
          <p:grpSpPr>
            <a:xfrm>
              <a:off x="7162800" y="1295400"/>
              <a:ext cx="762000" cy="762000"/>
              <a:chOff x="6324600" y="1219200"/>
              <a:chExt cx="762000" cy="762000"/>
            </a:xfrm>
          </p:grpSpPr>
          <p:sp>
            <p:nvSpPr>
              <p:cNvPr id="28" name="Oval 27">
                <a:extLst>
                  <a:ext uri="{FF2B5EF4-FFF2-40B4-BE49-F238E27FC236}">
                    <a16:creationId xmlns:a16="http://schemas.microsoft.com/office/drawing/2014/main" id="{AF34F976-1AA2-000C-00A8-8762621A9056}"/>
                  </a:ext>
                </a:extLst>
              </p:cNvPr>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AA969B-A867-1C8B-A134-55B834E68A0B}"/>
                  </a:ext>
                </a:extLst>
              </p:cNvPr>
              <p:cNvSpPr/>
              <p:nvPr/>
            </p:nvSpPr>
            <p:spPr>
              <a:xfrm>
                <a:off x="64770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3535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498771" cy="1938992"/>
          </a:xfrm>
          <a:prstGeom prst="rect">
            <a:avLst/>
          </a:prstGeom>
          <a:ln>
            <a:solidFill>
              <a:schemeClr val="tx1"/>
            </a:solidFill>
          </a:ln>
        </p:spPr>
        <p:txBody>
          <a:bodyPr wrap="square">
            <a:spAutoFit/>
          </a:bodyPr>
          <a:lstStyle/>
          <a:p>
            <a:pPr fontAlgn="base"/>
            <a:r>
              <a:rPr lang="en-US" sz="1200" b="1" i="0" dirty="0">
                <a:effectLst/>
              </a:rPr>
              <a:t>Elder Mark E. Petersen said:</a:t>
            </a:r>
          </a:p>
          <a:p>
            <a:pPr fontAlgn="base"/>
            <a:r>
              <a:rPr lang="en-US" sz="1200" b="0" i="0" dirty="0">
                <a:effectLst/>
              </a:rPr>
              <a:t>“By his own finger the Lord wrote the Ten Commandments on tablets of stone. They represent the basic law of the Almighty and have formed the underlying elements of civil and religious law ever since.</a:t>
            </a:r>
          </a:p>
          <a:p>
            <a:pPr fontAlgn="base"/>
            <a:r>
              <a:rPr lang="en-US" sz="1200" b="0" i="0" dirty="0">
                <a:effectLst/>
              </a:rPr>
              <a:t>“They are fundamental to our relationships with God. They are an integral part of the restored gospel of the Lord Jesus Christ and are essential to our becoming perfect as our Father in heaven is perfect. (</a:t>
            </a:r>
            <a:r>
              <a:rPr lang="en-US" sz="1200" b="0" i="0" u="none" strike="noStrike" dirty="0">
                <a:effectLst/>
              </a:rPr>
              <a:t>D&amp;C 42</a:t>
            </a:r>
            <a:r>
              <a:rPr lang="en-US" sz="1200" b="0" i="0" dirty="0">
                <a:effectLst/>
              </a:rPr>
              <a:t>; </a:t>
            </a:r>
            <a:r>
              <a:rPr lang="en-US" sz="1200" b="0" i="0" u="none" strike="noStrike" dirty="0">
                <a:effectLst/>
              </a:rPr>
              <a:t>D&amp;C 59</a:t>
            </a:r>
            <a:r>
              <a:rPr lang="en-US" sz="1200" b="0" i="0" dirty="0">
                <a:effectLst/>
              </a:rPr>
              <a:t>.)</a:t>
            </a:r>
          </a:p>
          <a:p>
            <a:pPr fontAlgn="base"/>
            <a:r>
              <a:rPr lang="en-US" sz="1200" dirty="0"/>
              <a:t>“Variations of these laws are given in the rules laid down in Leviticus and Deuteronomy as they are applied to specific matters, but generally they form the foundation for all proper human conduct.” (Moses, p. 110.)</a:t>
            </a:r>
            <a:endParaRPr lang="en-US" sz="1200" b="0" i="0" dirty="0">
              <a:effectLst/>
            </a:endParaRPr>
          </a:p>
        </p:txBody>
      </p:sp>
      <p:sp>
        <p:nvSpPr>
          <p:cNvPr id="3" name="Rectangle 2"/>
          <p:cNvSpPr/>
          <p:nvPr/>
        </p:nvSpPr>
        <p:spPr>
          <a:xfrm>
            <a:off x="-1" y="1938992"/>
            <a:ext cx="6498771" cy="1569660"/>
          </a:xfrm>
          <a:prstGeom prst="rect">
            <a:avLst/>
          </a:prstGeom>
          <a:ln>
            <a:solidFill>
              <a:schemeClr val="tx1"/>
            </a:solidFill>
          </a:ln>
        </p:spPr>
        <p:txBody>
          <a:bodyPr wrap="square">
            <a:spAutoFit/>
          </a:bodyPr>
          <a:lstStyle/>
          <a:p>
            <a:pPr fontAlgn="base"/>
            <a:r>
              <a:rPr lang="en-US" sz="1200" b="1" i="0" dirty="0">
                <a:solidFill>
                  <a:srgbClr val="333333"/>
                </a:solidFill>
                <a:effectLst/>
              </a:rPr>
              <a:t>Joseph F. Smith:</a:t>
            </a:r>
          </a:p>
          <a:p>
            <a:pPr fontAlgn="base"/>
            <a:r>
              <a:rPr lang="en-US" sz="1200" b="0" i="0" dirty="0">
                <a:solidFill>
                  <a:srgbClr val="333333"/>
                </a:solidFill>
                <a:effectLst/>
              </a:rPr>
              <a:t>I believe with all my soul in the gospel of Jesus Christ, and in the law of God, and I do not think any honest and intelligent man or woman could help but believe in the justice, the righteousness and the purity of the laws that God wrote upon the tablets of stone., These principles that I propose to read to you are the foundation and basic principles of the Constitution of our country, and are eternal, enduring forevermore, and cannot be changed nor ignored with impunity. (</a:t>
            </a:r>
            <a:r>
              <a:rPr lang="en-US" sz="1200" b="0" i="1" dirty="0">
                <a:solidFill>
                  <a:srgbClr val="333333"/>
                </a:solidFill>
                <a:effectLst/>
              </a:rPr>
              <a:t>Gospel Doctrine: Selections from the Sermons and Writings of Joseph F. Smith</a:t>
            </a:r>
            <a:r>
              <a:rPr lang="en-US" sz="1200" b="0" i="0" dirty="0">
                <a:solidFill>
                  <a:srgbClr val="333333"/>
                </a:solidFill>
                <a:effectLst/>
              </a:rPr>
              <a:t>, compiled by John A. </a:t>
            </a:r>
            <a:r>
              <a:rPr lang="en-US" sz="1200" b="0" i="0" dirty="0" err="1">
                <a:solidFill>
                  <a:srgbClr val="333333"/>
                </a:solidFill>
                <a:effectLst/>
              </a:rPr>
              <a:t>Widtsoe</a:t>
            </a:r>
            <a:r>
              <a:rPr lang="en-US" sz="1200" b="0" i="0" dirty="0">
                <a:solidFill>
                  <a:srgbClr val="333333"/>
                </a:solidFill>
                <a:effectLst/>
              </a:rPr>
              <a:t> [Salt Lake City: Deseret Book Co., 1939], 401)</a:t>
            </a:r>
          </a:p>
        </p:txBody>
      </p:sp>
      <p:sp>
        <p:nvSpPr>
          <p:cNvPr id="5" name="Rectangle 4"/>
          <p:cNvSpPr/>
          <p:nvPr/>
        </p:nvSpPr>
        <p:spPr>
          <a:xfrm>
            <a:off x="-1" y="3508652"/>
            <a:ext cx="6498771" cy="2123658"/>
          </a:xfrm>
          <a:prstGeom prst="rect">
            <a:avLst/>
          </a:prstGeom>
          <a:ln>
            <a:solidFill>
              <a:schemeClr val="tx1"/>
            </a:solidFill>
          </a:ln>
        </p:spPr>
        <p:txBody>
          <a:bodyPr wrap="square">
            <a:spAutoFit/>
          </a:bodyPr>
          <a:lstStyle/>
          <a:p>
            <a:pPr fontAlgn="base"/>
            <a:r>
              <a:rPr lang="en-US" sz="1200" b="1" i="0" dirty="0">
                <a:solidFill>
                  <a:srgbClr val="333333"/>
                </a:solidFill>
                <a:effectLst/>
              </a:rPr>
              <a:t>Ezra Taft  Benson:</a:t>
            </a:r>
          </a:p>
          <a:p>
            <a:pPr fontAlgn="base"/>
            <a:r>
              <a:rPr lang="en-US" sz="1200" dirty="0"/>
              <a:t>I would urge you to heed strictly the commandments of God, particularly the Ten Commandments. As long as we regard God as our Sovereign and uphold His laws, we shall be free from bondage and be protected from external danger.</a:t>
            </a:r>
          </a:p>
          <a:p>
            <a:pPr fontAlgn="base"/>
            <a:r>
              <a:rPr lang="en-US" sz="1200" dirty="0"/>
              <a:t> </a:t>
            </a:r>
          </a:p>
          <a:p>
            <a:pPr fontAlgn="base"/>
            <a:r>
              <a:rPr lang="en-US" sz="1200" dirty="0"/>
              <a:t>God has not left us alone to flounder over right and wrong in the area of personal ethics and morality. His laws are circumscribed in the Decalogue-the Ten Commandments. These laws embody our relationships with God, family, and fellowmen. Yes, the Ten Commandments and the Sermon on the Mount are the foundation principles upon which our personal happiness is predicated. To disregard them will lead to inevitable personal character loss and ruin. (</a:t>
            </a:r>
            <a:r>
              <a:rPr lang="en-US" sz="1200" i="1" dirty="0"/>
              <a:t>The Teachings of Ezra Taft Benson</a:t>
            </a:r>
            <a:r>
              <a:rPr lang="en-US" sz="1200" dirty="0"/>
              <a:t> [Salt Lake City: </a:t>
            </a:r>
            <a:r>
              <a:rPr lang="en-US" sz="1200" dirty="0" err="1"/>
              <a:t>Bookcraft</a:t>
            </a:r>
            <a:r>
              <a:rPr lang="en-US" sz="1200" dirty="0"/>
              <a:t>, 1988], 353)</a:t>
            </a:r>
          </a:p>
        </p:txBody>
      </p:sp>
      <p:sp>
        <p:nvSpPr>
          <p:cNvPr id="6" name="Rectangle 5"/>
          <p:cNvSpPr/>
          <p:nvPr/>
        </p:nvSpPr>
        <p:spPr>
          <a:xfrm>
            <a:off x="-1" y="5632310"/>
            <a:ext cx="6498771" cy="1200329"/>
          </a:xfrm>
          <a:prstGeom prst="rect">
            <a:avLst/>
          </a:prstGeom>
          <a:ln>
            <a:solidFill>
              <a:schemeClr val="tx1"/>
            </a:solidFill>
          </a:ln>
        </p:spPr>
        <p:txBody>
          <a:bodyPr wrap="square">
            <a:spAutoFit/>
          </a:bodyPr>
          <a:lstStyle/>
          <a:p>
            <a:pPr fontAlgn="base"/>
            <a:r>
              <a:rPr lang="en-US" sz="1200" b="1" i="0" dirty="0">
                <a:solidFill>
                  <a:srgbClr val="333333"/>
                </a:solidFill>
                <a:effectLst/>
              </a:rPr>
              <a:t>Spencer W. Kimball:</a:t>
            </a:r>
          </a:p>
          <a:p>
            <a:pPr fontAlgn="base"/>
            <a:r>
              <a:rPr lang="en-US" sz="1200" dirty="0"/>
              <a:t>Moses came down from the quaking, smoking Mount Sinai and brought to the wandering children of Israel the Ten Commandments, fundamental rules for the conduct of life. These commandments were, however, not new. They had been known to Adam and his posterity, who had been commanded to live them from the beginning, and were merely reiterated by the Lord to Moses. (</a:t>
            </a:r>
            <a:r>
              <a:rPr lang="en-US" sz="1200" i="1" dirty="0"/>
              <a:t>The Teachings of Spencer W. Kimball</a:t>
            </a:r>
            <a:r>
              <a:rPr lang="en-US" sz="1200" dirty="0"/>
              <a:t>, edited by Edward L. Kimball [Salt Lake City: </a:t>
            </a:r>
            <a:r>
              <a:rPr lang="en-US" sz="1200" dirty="0" err="1"/>
              <a:t>Bookcraft</a:t>
            </a:r>
            <a:r>
              <a:rPr lang="en-US" sz="1200" dirty="0"/>
              <a:t>, 1982], 150)</a:t>
            </a:r>
            <a:endParaRPr lang="en-US" sz="1200" b="0" i="0" dirty="0">
              <a:solidFill>
                <a:srgbClr val="333333"/>
              </a:solidFill>
              <a:effectLst/>
            </a:endParaRPr>
          </a:p>
        </p:txBody>
      </p:sp>
      <p:sp>
        <p:nvSpPr>
          <p:cNvPr id="4" name="Rectangle 3"/>
          <p:cNvSpPr/>
          <p:nvPr/>
        </p:nvSpPr>
        <p:spPr>
          <a:xfrm>
            <a:off x="6515100" y="0"/>
            <a:ext cx="5676900" cy="3231654"/>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Sabbath:</a:t>
            </a:r>
          </a:p>
          <a:p>
            <a:pPr fontAlgn="base"/>
            <a:r>
              <a:rPr lang="en-US" sz="1200" b="0" i="0" dirty="0">
                <a:effectLst/>
                <a:latin typeface="Calibri" panose="020F0502020204030204" pitchFamily="34" charset="0"/>
              </a:rPr>
              <a:t>Under the Mosaic dispensation, the violation of the Sabbath was a capital crime (see </a:t>
            </a:r>
            <a:r>
              <a:rPr lang="en-US" sz="1200" b="0" i="0" u="none" strike="noStrike" dirty="0">
                <a:effectLst/>
                <a:latin typeface="Calibri" panose="020F0502020204030204" pitchFamily="34" charset="0"/>
              </a:rPr>
              <a:t>Exodus 31:14–15</a:t>
            </a:r>
            <a:r>
              <a:rPr lang="en-US" sz="1200" b="0" i="0" dirty="0">
                <a:effectLst/>
                <a:latin typeface="Calibri" panose="020F0502020204030204" pitchFamily="34" charset="0"/>
              </a:rPr>
              <a:t>). A noted Bible scholar made an important point about why this punishment was the case:</a:t>
            </a:r>
          </a:p>
          <a:p>
            <a:pPr fontAlgn="base"/>
            <a:r>
              <a:rPr lang="en-US" sz="1200" b="0" i="0" dirty="0">
                <a:effectLst/>
                <a:latin typeface="Calibri" panose="020F0502020204030204" pitchFamily="34" charset="0"/>
              </a:rPr>
              <a:t>“The death penalties attached to the violation of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in the Old Testament era convey two very obvious assumptions. </a:t>
            </a:r>
            <a:r>
              <a:rPr lang="en-US" sz="1200" b="0" i="1" dirty="0">
                <a:effectLst/>
                <a:latin typeface="Calibri" panose="020F0502020204030204" pitchFamily="34" charset="0"/>
              </a:rPr>
              <a:t>First,</a:t>
            </a:r>
            <a:r>
              <a:rPr lang="en-US" sz="1200" b="0" i="0" dirty="0">
                <a:effectLst/>
                <a:latin typeface="Calibri" panose="020F0502020204030204" pitchFamily="34" charset="0"/>
              </a:rPr>
              <a:t>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law involves a principle so important and basic that violation thereof is a capital offense. </a:t>
            </a:r>
            <a:r>
              <a:rPr lang="en-US" sz="1200" b="0" i="1" dirty="0">
                <a:effectLst/>
                <a:latin typeface="Calibri" panose="020F0502020204030204" pitchFamily="34" charset="0"/>
              </a:rPr>
              <a:t>Second,</a:t>
            </a:r>
            <a:r>
              <a:rPr lang="en-US" sz="1200" b="0" i="0" dirty="0">
                <a:effectLst/>
                <a:latin typeface="Calibri" panose="020F0502020204030204" pitchFamily="34" charset="0"/>
              </a:rPr>
              <a:t> the law conveys also the fact that violation of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laws involves a kind of death in and of itself, i.e., that violation brings on death. The prophets clearly made this assumption. Obedience, by implication, means life.” (</a:t>
            </a:r>
            <a:r>
              <a:rPr lang="en-US" sz="1200" b="0" i="0" dirty="0" err="1">
                <a:effectLst/>
                <a:latin typeface="Calibri" panose="020F0502020204030204" pitchFamily="34" charset="0"/>
              </a:rPr>
              <a:t>Rushdoony</a:t>
            </a:r>
            <a:r>
              <a:rPr lang="en-US" sz="1200" b="0" i="0" dirty="0">
                <a:effectLst/>
                <a:latin typeface="Calibri" panose="020F0502020204030204" pitchFamily="34" charset="0"/>
              </a:rPr>
              <a:t>, Institutes of Biblical Law, p. 137.)</a:t>
            </a:r>
          </a:p>
          <a:p>
            <a:pPr fontAlgn="base"/>
            <a:endParaRPr lang="en-US" sz="1200" dirty="0">
              <a:latin typeface="Calibri" panose="020F0502020204030204" pitchFamily="34" charset="0"/>
            </a:endParaRPr>
          </a:p>
          <a:p>
            <a:pPr fontAlgn="base"/>
            <a:r>
              <a:rPr lang="en-US" sz="1200" dirty="0"/>
              <a:t>The commandment to observe the Sabbath was not just for an individual himself but included servants (employees), family members, and animals. Under the Mosaic law even the land itself was to have its rest once each seven years (see Exodus 20:10; Leviticus 25:1–7). Imagine the faith required to trust wholly in the providence of God rather than in the labors of one’s own hands every seventh year. (That challenge was given in Leviticus 25:20–22.)</a:t>
            </a:r>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240536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26335761"/>
              </p:ext>
            </p:extLst>
          </p:nvPr>
        </p:nvGraphicFramePr>
        <p:xfrm>
          <a:off x="181424" y="455993"/>
          <a:ext cx="11749318" cy="2981155"/>
        </p:xfrm>
        <a:graphic>
          <a:graphicData uri="http://schemas.openxmlformats.org/drawingml/2006/table">
            <a:tbl>
              <a:tblPr firstRow="1" bandRow="1">
                <a:tableStyleId>{5C22544A-7EE6-4342-B048-85BDC9FD1C3A}</a:tableStyleId>
              </a:tblPr>
              <a:tblGrid>
                <a:gridCol w="1678474">
                  <a:extLst>
                    <a:ext uri="{9D8B030D-6E8A-4147-A177-3AD203B41FA5}">
                      <a16:colId xmlns:a16="http://schemas.microsoft.com/office/drawing/2014/main" val="20000"/>
                    </a:ext>
                  </a:extLst>
                </a:gridCol>
                <a:gridCol w="1678474">
                  <a:extLst>
                    <a:ext uri="{9D8B030D-6E8A-4147-A177-3AD203B41FA5}">
                      <a16:colId xmlns:a16="http://schemas.microsoft.com/office/drawing/2014/main" val="20001"/>
                    </a:ext>
                  </a:extLst>
                </a:gridCol>
                <a:gridCol w="1678474">
                  <a:extLst>
                    <a:ext uri="{9D8B030D-6E8A-4147-A177-3AD203B41FA5}">
                      <a16:colId xmlns:a16="http://schemas.microsoft.com/office/drawing/2014/main" val="20002"/>
                    </a:ext>
                  </a:extLst>
                </a:gridCol>
                <a:gridCol w="1678474">
                  <a:extLst>
                    <a:ext uri="{9D8B030D-6E8A-4147-A177-3AD203B41FA5}">
                      <a16:colId xmlns:a16="http://schemas.microsoft.com/office/drawing/2014/main" val="20003"/>
                    </a:ext>
                  </a:extLst>
                </a:gridCol>
                <a:gridCol w="1678474">
                  <a:extLst>
                    <a:ext uri="{9D8B030D-6E8A-4147-A177-3AD203B41FA5}">
                      <a16:colId xmlns:a16="http://schemas.microsoft.com/office/drawing/2014/main" val="20004"/>
                    </a:ext>
                  </a:extLst>
                </a:gridCol>
                <a:gridCol w="1678474">
                  <a:extLst>
                    <a:ext uri="{9D8B030D-6E8A-4147-A177-3AD203B41FA5}">
                      <a16:colId xmlns:a16="http://schemas.microsoft.com/office/drawing/2014/main" val="20005"/>
                    </a:ext>
                  </a:extLst>
                </a:gridCol>
                <a:gridCol w="1678474">
                  <a:extLst>
                    <a:ext uri="{9D8B030D-6E8A-4147-A177-3AD203B41FA5}">
                      <a16:colId xmlns:a16="http://schemas.microsoft.com/office/drawing/2014/main" val="20006"/>
                    </a:ext>
                  </a:extLst>
                </a:gridCol>
              </a:tblGrid>
              <a:tr h="557995">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10000"/>
                  </a:ext>
                </a:extLst>
              </a:tr>
              <a:tr h="927704">
                <a:tc>
                  <a:txBody>
                    <a:bodyPr/>
                    <a:lstStyle/>
                    <a:p>
                      <a:endParaRPr lang="en-US"/>
                    </a:p>
                  </a:txBody>
                  <a:tcPr/>
                </a:tc>
                <a:tc>
                  <a:txBody>
                    <a:bodyPr/>
                    <a:lstStyle/>
                    <a:p>
                      <a:endParaRPr lang="en-US"/>
                    </a:p>
                  </a:txBody>
                  <a:tcPr/>
                </a:tc>
                <a:tc>
                  <a:txBody>
                    <a:bodyPr/>
                    <a:lstStyle/>
                    <a:p>
                      <a:endParaRPr lang="en-US"/>
                    </a:p>
                  </a:txBody>
                  <a:tcPr/>
                </a:tc>
                <a:tc>
                  <a:txBody>
                    <a:bodyPr/>
                    <a:lstStyle/>
                    <a:p>
                      <a:r>
                        <a:rPr lang="en-US" sz="1200" dirty="0"/>
                        <a:t>56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Thunder</a:t>
                      </a:r>
                      <a:r>
                        <a:rPr lang="en-US" sz="1200" b="0" i="0" kern="1200" baseline="0" dirty="0">
                          <a:solidFill>
                            <a:schemeClr val="dk1"/>
                          </a:solidFill>
                          <a:effectLst/>
                          <a:latin typeface="+mn-lt"/>
                          <a:ea typeface="+mn-ea"/>
                          <a:cs typeface="+mn-cs"/>
                        </a:rPr>
                        <a:t> and Lightening and thick clouds </a:t>
                      </a:r>
                      <a:r>
                        <a:rPr lang="en-US" sz="1200" b="0" i="0" kern="1200" dirty="0">
                          <a:solidFill>
                            <a:schemeClr val="dk1"/>
                          </a:solidFill>
                          <a:effectLst/>
                          <a:latin typeface="+mn-lt"/>
                          <a:ea typeface="+mn-ea"/>
                          <a:cs typeface="+mn-cs"/>
                        </a:rPr>
                        <a:t>on Mt. Sinai on the morning of the third day. </a:t>
                      </a:r>
                      <a:endParaRPr lang="en-US" sz="1200" dirty="0"/>
                    </a:p>
                    <a:p>
                      <a:endParaRPr lang="en-US" sz="1200" dirty="0"/>
                    </a:p>
                  </a:txBody>
                  <a:tcPr/>
                </a:tc>
                <a:tc>
                  <a:txBody>
                    <a:bodyPr/>
                    <a:lstStyle/>
                    <a:p>
                      <a:r>
                        <a:rPr lang="en-US" sz="1100" dirty="0"/>
                        <a:t>57</a:t>
                      </a:r>
                    </a:p>
                    <a:p>
                      <a:endParaRPr lang="en-US" sz="1100" dirty="0"/>
                    </a:p>
                    <a:p>
                      <a:r>
                        <a:rPr lang="en-US" sz="1100" dirty="0"/>
                        <a:t>Moses descend a 4</a:t>
                      </a:r>
                      <a:r>
                        <a:rPr lang="en-US" sz="1100" baseline="30000" dirty="0"/>
                        <a:t>th</a:t>
                      </a:r>
                      <a:r>
                        <a:rPr lang="en-US" sz="1100" dirty="0"/>
                        <a:t> time to warn people with Aaron (Ex. 19:21-25)</a:t>
                      </a:r>
                    </a:p>
                  </a:txBody>
                  <a:tcPr/>
                </a:tc>
                <a:tc>
                  <a:txBody>
                    <a:bodyPr/>
                    <a:lstStyle/>
                    <a:p>
                      <a:r>
                        <a:rPr lang="en-US" sz="1100" dirty="0"/>
                        <a:t>58</a:t>
                      </a:r>
                    </a:p>
                    <a:p>
                      <a:endParaRPr lang="en-US" sz="1100" dirty="0"/>
                    </a:p>
                    <a:p>
                      <a:r>
                        <a:rPr lang="en-US" sz="1100" b="0" i="0" kern="1200" dirty="0">
                          <a:solidFill>
                            <a:schemeClr val="dk1"/>
                          </a:solidFill>
                          <a:effectLst/>
                          <a:latin typeface="+mn-lt"/>
                          <a:ea typeface="+mn-ea"/>
                          <a:cs typeface="+mn-cs"/>
                        </a:rPr>
                        <a:t>Moses descends 5</a:t>
                      </a:r>
                      <a:r>
                        <a:rPr lang="en-US" sz="1100" b="0" i="0" kern="1200" baseline="30000" dirty="0">
                          <a:solidFill>
                            <a:schemeClr val="dk1"/>
                          </a:solidFill>
                          <a:effectLst/>
                          <a:latin typeface="+mn-lt"/>
                          <a:ea typeface="+mn-ea"/>
                          <a:cs typeface="+mn-cs"/>
                        </a:rPr>
                        <a:t>th</a:t>
                      </a:r>
                      <a:r>
                        <a:rPr lang="en-US" sz="1100" b="0" i="0" kern="1200" dirty="0">
                          <a:solidFill>
                            <a:schemeClr val="dk1"/>
                          </a:solidFill>
                          <a:effectLst/>
                          <a:latin typeface="+mn-lt"/>
                          <a:ea typeface="+mn-ea"/>
                          <a:cs typeface="+mn-cs"/>
                        </a:rPr>
                        <a:t> time with Aaron and ascends with Aaron, </a:t>
                      </a:r>
                      <a:r>
                        <a:rPr lang="en-US" sz="1100" b="0" i="0" kern="1200" dirty="0" err="1">
                          <a:solidFill>
                            <a:schemeClr val="dk1"/>
                          </a:solidFill>
                          <a:effectLst/>
                          <a:latin typeface="+mn-lt"/>
                          <a:ea typeface="+mn-ea"/>
                          <a:cs typeface="+mn-cs"/>
                        </a:rPr>
                        <a:t>Nadab</a:t>
                      </a:r>
                      <a:r>
                        <a:rPr lang="en-US" sz="1100" b="0" i="0" kern="1200" dirty="0">
                          <a:solidFill>
                            <a:schemeClr val="dk1"/>
                          </a:solidFill>
                          <a:effectLst/>
                          <a:latin typeface="+mn-lt"/>
                          <a:ea typeface="+mn-ea"/>
                          <a:cs typeface="+mn-cs"/>
                        </a:rPr>
                        <a:t>, </a:t>
                      </a:r>
                      <a:r>
                        <a:rPr lang="en-US" sz="1100" b="0" i="0" kern="1200" dirty="0" err="1">
                          <a:solidFill>
                            <a:schemeClr val="dk1"/>
                          </a:solidFill>
                          <a:effectLst/>
                          <a:latin typeface="+mn-lt"/>
                          <a:ea typeface="+mn-ea"/>
                          <a:cs typeface="+mn-cs"/>
                        </a:rPr>
                        <a:t>Abihu</a:t>
                      </a:r>
                      <a:r>
                        <a:rPr lang="en-US" sz="1100" b="0" i="0" kern="1200" dirty="0">
                          <a:solidFill>
                            <a:schemeClr val="dk1"/>
                          </a:solidFill>
                          <a:effectLst/>
                          <a:latin typeface="+mn-lt"/>
                          <a:ea typeface="+mn-ea"/>
                          <a:cs typeface="+mn-cs"/>
                        </a:rPr>
                        <a:t>, 70 elders </a:t>
                      </a:r>
                    </a:p>
                    <a:p>
                      <a:r>
                        <a:rPr lang="en-US" sz="1100" b="0" i="0" kern="1200" dirty="0">
                          <a:solidFill>
                            <a:schemeClr val="dk1"/>
                          </a:solidFill>
                          <a:effectLst/>
                          <a:latin typeface="+mn-lt"/>
                          <a:ea typeface="+mn-ea"/>
                          <a:cs typeface="+mn-cs"/>
                        </a:rPr>
                        <a:t>(Ex.</a:t>
                      </a:r>
                      <a:r>
                        <a:rPr lang="en-US" sz="1100" b="0" i="0" kern="1200" baseline="0" dirty="0">
                          <a:solidFill>
                            <a:schemeClr val="dk1"/>
                          </a:solidFill>
                          <a:effectLst/>
                          <a:latin typeface="+mn-lt"/>
                          <a:ea typeface="+mn-ea"/>
                          <a:cs typeface="+mn-cs"/>
                        </a:rPr>
                        <a:t> 24:9-11)</a:t>
                      </a:r>
                      <a:endParaRPr lang="en-US" sz="1100" dirty="0"/>
                    </a:p>
                  </a:txBody>
                  <a:tcPr/>
                </a:tc>
                <a:tc>
                  <a:txBody>
                    <a:bodyPr/>
                    <a:lstStyle/>
                    <a:p>
                      <a:r>
                        <a:rPr lang="en-US" sz="1100" dirty="0"/>
                        <a:t>59</a:t>
                      </a:r>
                    </a:p>
                    <a:p>
                      <a:endParaRPr lang="en-US" sz="1100" dirty="0"/>
                    </a:p>
                    <a:p>
                      <a:r>
                        <a:rPr lang="en-US" sz="1100" b="0" i="0" kern="1200" dirty="0">
                          <a:solidFill>
                            <a:schemeClr val="dk1"/>
                          </a:solidFill>
                          <a:effectLst/>
                          <a:latin typeface="+mn-lt"/>
                          <a:ea typeface="+mn-ea"/>
                          <a:cs typeface="+mn-cs"/>
                        </a:rPr>
                        <a:t>4th Sabbath kept by Israel since in Wilderness of Sin</a:t>
                      </a:r>
                      <a:endParaRPr lang="en-US" sz="1100" dirty="0"/>
                    </a:p>
                  </a:txBody>
                  <a:tcPr/>
                </a:tc>
                <a:extLst>
                  <a:ext uri="{0D108BD9-81ED-4DB2-BD59-A6C34878D82A}">
                    <a16:rowId xmlns:a16="http://schemas.microsoft.com/office/drawing/2014/main" val="10001"/>
                  </a:ext>
                </a:extLst>
              </a:tr>
              <a:tr h="927704">
                <a:tc>
                  <a:txBody>
                    <a:bodyPr/>
                    <a:lstStyle/>
                    <a:p>
                      <a:r>
                        <a:rPr lang="en-US" sz="1100" dirty="0"/>
                        <a:t>60</a:t>
                      </a:r>
                    </a:p>
                    <a:p>
                      <a:endParaRPr lang="en-US" sz="1100" baseline="0" dirty="0"/>
                    </a:p>
                    <a:p>
                      <a:r>
                        <a:rPr lang="en-US" sz="1200" b="1" i="0" kern="1200" dirty="0">
                          <a:solidFill>
                            <a:schemeClr val="dk1"/>
                          </a:solidFill>
                          <a:effectLst/>
                          <a:latin typeface="+mn-lt"/>
                          <a:ea typeface="+mn-ea"/>
                          <a:cs typeface="+mn-cs"/>
                        </a:rPr>
                        <a:t>6th ascension</a:t>
                      </a:r>
                      <a:br>
                        <a:rPr lang="en-US" sz="1200" b="1" i="0" kern="1200" dirty="0">
                          <a:solidFill>
                            <a:schemeClr val="dk1"/>
                          </a:solidFill>
                          <a:effectLst/>
                          <a:latin typeface="+mn-lt"/>
                          <a:ea typeface="+mn-ea"/>
                          <a:cs typeface="+mn-cs"/>
                        </a:rPr>
                      </a:br>
                      <a:r>
                        <a:rPr lang="en-US" sz="1200" b="1" i="0" kern="1200" dirty="0">
                          <a:solidFill>
                            <a:schemeClr val="dk1"/>
                          </a:solidFill>
                          <a:effectLst/>
                          <a:latin typeface="+mn-lt"/>
                          <a:ea typeface="+mn-ea"/>
                          <a:cs typeface="+mn-cs"/>
                        </a:rPr>
                        <a:t>Ex 24:18</a:t>
                      </a:r>
                      <a:br>
                        <a:rPr lang="en-US" sz="1200" b="1" i="0" kern="1200" dirty="0">
                          <a:solidFill>
                            <a:schemeClr val="dk1"/>
                          </a:solidFill>
                          <a:effectLst/>
                          <a:latin typeface="+mn-lt"/>
                          <a:ea typeface="+mn-ea"/>
                          <a:cs typeface="+mn-cs"/>
                        </a:rPr>
                      </a:br>
                      <a:r>
                        <a:rPr lang="en-US" sz="1200" b="0" i="0" kern="1200" dirty="0">
                          <a:solidFill>
                            <a:schemeClr val="dk1"/>
                          </a:solidFill>
                          <a:effectLst/>
                          <a:latin typeface="+mn-lt"/>
                          <a:ea typeface="+mn-ea"/>
                          <a:cs typeface="+mn-cs"/>
                        </a:rPr>
                        <a:t>Moses spends 40 days at summit</a:t>
                      </a:r>
                      <a:endParaRPr lang="en-US" sz="1200" baseline="0" dirty="0"/>
                    </a:p>
                  </a:txBody>
                  <a:tcPr/>
                </a:tc>
                <a:tc>
                  <a:txBody>
                    <a:bodyPr/>
                    <a:lstStyle/>
                    <a:p>
                      <a:r>
                        <a:rPr lang="en-US" sz="1100" dirty="0"/>
                        <a:t>61-100</a:t>
                      </a:r>
                    </a:p>
                    <a:p>
                      <a:endParaRPr lang="en-US" sz="1100" dirty="0"/>
                    </a:p>
                    <a:p>
                      <a:r>
                        <a:rPr lang="en-US" sz="1100" dirty="0"/>
                        <a:t>Moses Reveals</a:t>
                      </a:r>
                      <a:r>
                        <a:rPr lang="en-US" sz="1100" baseline="0" dirty="0"/>
                        <a:t> the 10 Commandments</a:t>
                      </a:r>
                      <a:endParaRPr lang="en-US" sz="1100" dirty="0"/>
                    </a:p>
                  </a:txBody>
                  <a:tcPr/>
                </a:tc>
                <a:tc>
                  <a:txBody>
                    <a:bodyPr/>
                    <a:lstStyle/>
                    <a:p>
                      <a:endParaRPr lang="en-US" sz="1100" dirty="0"/>
                    </a:p>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3439885" y="86661"/>
            <a:ext cx="6923314" cy="369332"/>
          </a:xfrm>
          <a:prstGeom prst="rect">
            <a:avLst/>
          </a:prstGeom>
          <a:noFill/>
        </p:spPr>
        <p:txBody>
          <a:bodyPr wrap="square" rtlCol="0">
            <a:spAutoFit/>
          </a:bodyPr>
          <a:lstStyle/>
          <a:p>
            <a:r>
              <a:rPr lang="en-US" dirty="0"/>
              <a:t>Possible Calendar of the Israelites in the Wilderness</a:t>
            </a:r>
          </a:p>
        </p:txBody>
      </p:sp>
      <p:sp>
        <p:nvSpPr>
          <p:cNvPr id="5" name="Rectangle 4"/>
          <p:cNvSpPr/>
          <p:nvPr/>
        </p:nvSpPr>
        <p:spPr>
          <a:xfrm>
            <a:off x="6096000" y="6596390"/>
            <a:ext cx="6096000" cy="261610"/>
          </a:xfrm>
          <a:prstGeom prst="rect">
            <a:avLst/>
          </a:prstGeom>
        </p:spPr>
        <p:txBody>
          <a:bodyPr>
            <a:spAutoFit/>
          </a:bodyPr>
          <a:lstStyle/>
          <a:p>
            <a:r>
              <a:rPr lang="en-US" sz="1100" b="0" i="0" dirty="0">
                <a:solidFill>
                  <a:srgbClr val="000000"/>
                </a:solidFill>
                <a:effectLst/>
                <a:latin typeface="Calibri" panose="020F0502020204030204" pitchFamily="34" charset="0"/>
              </a:rPr>
              <a:t>http://www.bible.ca/archeology/bible-archeology-exodus-route-travel-times-distances-days.htm</a:t>
            </a:r>
            <a:endParaRPr lang="en-US" sz="1100" dirty="0"/>
          </a:p>
        </p:txBody>
      </p:sp>
      <p:sp>
        <p:nvSpPr>
          <p:cNvPr id="2" name="Rectangle 1"/>
          <p:cNvSpPr/>
          <p:nvPr/>
        </p:nvSpPr>
        <p:spPr>
          <a:xfrm>
            <a:off x="881741" y="3845771"/>
            <a:ext cx="8912253" cy="1200329"/>
          </a:xfrm>
          <a:prstGeom prst="rect">
            <a:avLst/>
          </a:prstGeom>
        </p:spPr>
        <p:txBody>
          <a:bodyPr wrap="square">
            <a:spAutoFit/>
          </a:bodyPr>
          <a:lstStyle/>
          <a:p>
            <a:r>
              <a:rPr lang="en-US" b="0" i="0" dirty="0">
                <a:solidFill>
                  <a:srgbClr val="000000"/>
                </a:solidFill>
                <a:effectLst/>
                <a:latin typeface="Calibri" panose="020F0502020204030204" pitchFamily="34" charset="0"/>
              </a:rPr>
              <a:t>God reveals for the first time, the 10 Commandments and the plan for the tabernacle.</a:t>
            </a:r>
            <a:br>
              <a:rPr lang="en-US" dirty="0"/>
            </a:br>
            <a:r>
              <a:rPr lang="en-US" b="0" i="0" dirty="0">
                <a:solidFill>
                  <a:srgbClr val="000000"/>
                </a:solidFill>
                <a:effectLst/>
                <a:latin typeface="Calibri" panose="020F0502020204030204" pitchFamily="34" charset="0"/>
              </a:rPr>
              <a:t>The people party and build the Golden calf. from day 56 to day 96 when Moses returns.</a:t>
            </a:r>
            <a:br>
              <a:rPr lang="en-US" dirty="0"/>
            </a:br>
            <a:r>
              <a:rPr lang="en-US" b="0" i="0" dirty="0">
                <a:solidFill>
                  <a:srgbClr val="000000"/>
                </a:solidFill>
                <a:effectLst/>
                <a:latin typeface="Calibri" panose="020F0502020204030204" pitchFamily="34" charset="0"/>
              </a:rPr>
              <a:t>So about 100 days after leaving Egypt, Moses descends Mt. Sinai.</a:t>
            </a:r>
            <a:br>
              <a:rPr lang="en-US" dirty="0"/>
            </a:br>
            <a:r>
              <a:rPr lang="en-US" b="0" i="0" dirty="0">
                <a:solidFill>
                  <a:srgbClr val="000000"/>
                </a:solidFill>
                <a:effectLst/>
                <a:latin typeface="Calibri" panose="020F0502020204030204" pitchFamily="34" charset="0"/>
              </a:rPr>
              <a:t>Moses physically throws 10 commandments at the people who had made the golden calf.</a:t>
            </a:r>
            <a:endParaRPr lang="en-US" dirty="0"/>
          </a:p>
        </p:txBody>
      </p:sp>
    </p:spTree>
    <p:extLst>
      <p:ext uri="{BB962C8B-B14F-4D97-AF65-F5344CB8AC3E}">
        <p14:creationId xmlns:p14="http://schemas.microsoft.com/office/powerpoint/2010/main" val="343821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2C0EF8-A204-E848-1895-DFABA85AC19A}"/>
              </a:ext>
            </a:extLst>
          </p:cNvPr>
          <p:cNvGrpSpPr/>
          <p:nvPr/>
        </p:nvGrpSpPr>
        <p:grpSpPr>
          <a:xfrm>
            <a:off x="518910" y="381939"/>
            <a:ext cx="4662153" cy="6404213"/>
            <a:chOff x="3528810" y="296214"/>
            <a:chExt cx="4662153" cy="6404213"/>
          </a:xfrm>
        </p:grpSpPr>
        <p:grpSp>
          <p:nvGrpSpPr>
            <p:cNvPr id="3" name="Group 2">
              <a:extLst>
                <a:ext uri="{FF2B5EF4-FFF2-40B4-BE49-F238E27FC236}">
                  <a16:creationId xmlns:a16="http://schemas.microsoft.com/office/drawing/2014/main" id="{8353E2B4-C7CA-C22A-BB00-64BBFB365466}"/>
                </a:ext>
              </a:extLst>
            </p:cNvPr>
            <p:cNvGrpSpPr/>
            <p:nvPr/>
          </p:nvGrpSpPr>
          <p:grpSpPr>
            <a:xfrm>
              <a:off x="3528810" y="296214"/>
              <a:ext cx="4662153" cy="6404213"/>
              <a:chOff x="3528810" y="296214"/>
              <a:chExt cx="4662153" cy="6404213"/>
            </a:xfrm>
          </p:grpSpPr>
          <p:pic>
            <p:nvPicPr>
              <p:cNvPr id="5" name="Picture 4">
                <a:extLst>
                  <a:ext uri="{FF2B5EF4-FFF2-40B4-BE49-F238E27FC236}">
                    <a16:creationId xmlns:a16="http://schemas.microsoft.com/office/drawing/2014/main" id="{D76F7929-443F-52A8-4234-A7E3A4B04268}"/>
                  </a:ext>
                </a:extLst>
              </p:cNvPr>
              <p:cNvPicPr>
                <a:picLocks noChangeAspect="1"/>
              </p:cNvPicPr>
              <p:nvPr/>
            </p:nvPicPr>
            <p:blipFill rotWithShape="1">
              <a:blip r:embed="rId2"/>
              <a:srcRect l="34138" t="10168" r="32527" b="8428"/>
              <a:stretch/>
            </p:blipFill>
            <p:spPr>
              <a:xfrm>
                <a:off x="3528810" y="296214"/>
                <a:ext cx="4662153" cy="6404213"/>
              </a:xfrm>
              <a:prstGeom prst="rect">
                <a:avLst/>
              </a:prstGeom>
            </p:spPr>
          </p:pic>
          <p:sp>
            <p:nvSpPr>
              <p:cNvPr id="6" name="TextBox 5">
                <a:extLst>
                  <a:ext uri="{FF2B5EF4-FFF2-40B4-BE49-F238E27FC236}">
                    <a16:creationId xmlns:a16="http://schemas.microsoft.com/office/drawing/2014/main" id="{B827D05A-CCDF-4AC8-AE9D-02D92E300F0E}"/>
                  </a:ext>
                </a:extLst>
              </p:cNvPr>
              <p:cNvSpPr txBox="1"/>
              <p:nvPr/>
            </p:nvSpPr>
            <p:spPr>
              <a:xfrm>
                <a:off x="3737573" y="4723244"/>
                <a:ext cx="2147180" cy="430887"/>
              </a:xfrm>
              <a:prstGeom prst="rect">
                <a:avLst/>
              </a:prstGeom>
              <a:noFill/>
            </p:spPr>
            <p:txBody>
              <a:bodyPr wrap="square" rtlCol="0">
                <a:spAutoFit/>
              </a:bodyPr>
              <a:lstStyle/>
              <a:p>
                <a:r>
                  <a:rPr lang="en-US" sz="1100" dirty="0"/>
                  <a:t>God invites Israel to be His covenant People (Exodus 19:3-6)</a:t>
                </a:r>
              </a:p>
            </p:txBody>
          </p:sp>
          <p:sp>
            <p:nvSpPr>
              <p:cNvPr id="7" name="TextBox 6">
                <a:extLst>
                  <a:ext uri="{FF2B5EF4-FFF2-40B4-BE49-F238E27FC236}">
                    <a16:creationId xmlns:a16="http://schemas.microsoft.com/office/drawing/2014/main" id="{DC8A5FC8-5537-759C-F03E-28BAF0782213}"/>
                  </a:ext>
                </a:extLst>
              </p:cNvPr>
              <p:cNvSpPr txBox="1"/>
              <p:nvPr/>
            </p:nvSpPr>
            <p:spPr>
              <a:xfrm>
                <a:off x="3763224" y="5056714"/>
                <a:ext cx="2147180" cy="430887"/>
              </a:xfrm>
              <a:prstGeom prst="rect">
                <a:avLst/>
              </a:prstGeom>
              <a:noFill/>
            </p:spPr>
            <p:txBody>
              <a:bodyPr wrap="square" rtlCol="0">
                <a:spAutoFit/>
              </a:bodyPr>
              <a:lstStyle/>
              <a:p>
                <a:r>
                  <a:rPr lang="en-US" sz="1100" dirty="0"/>
                  <a:t>Moses reports Israel’s desire to enter God’s Covenant (Ex. 19:7-8)</a:t>
                </a:r>
              </a:p>
            </p:txBody>
          </p:sp>
          <p:sp>
            <p:nvSpPr>
              <p:cNvPr id="8" name="TextBox 7">
                <a:extLst>
                  <a:ext uri="{FF2B5EF4-FFF2-40B4-BE49-F238E27FC236}">
                    <a16:creationId xmlns:a16="http://schemas.microsoft.com/office/drawing/2014/main" id="{FBD71020-ADB3-B737-31D9-4136F857EC41}"/>
                  </a:ext>
                </a:extLst>
              </p:cNvPr>
              <p:cNvSpPr txBox="1"/>
              <p:nvPr/>
            </p:nvSpPr>
            <p:spPr>
              <a:xfrm>
                <a:off x="3763224" y="5419447"/>
                <a:ext cx="2147180" cy="369332"/>
              </a:xfrm>
              <a:prstGeom prst="rect">
                <a:avLst/>
              </a:prstGeom>
              <a:noFill/>
            </p:spPr>
            <p:txBody>
              <a:bodyPr wrap="square" rtlCol="0">
                <a:spAutoFit/>
              </a:bodyPr>
              <a:lstStyle/>
              <a:p>
                <a:r>
                  <a:rPr lang="en-US" sz="900" dirty="0"/>
                  <a:t>God warns that the people are not yet prepared to enter His presence (</a:t>
                </a:r>
                <a:r>
                  <a:rPr lang="en-US" sz="500" dirty="0"/>
                  <a:t>Ex. 19:20-21, 25)</a:t>
                </a:r>
              </a:p>
            </p:txBody>
          </p:sp>
          <p:sp>
            <p:nvSpPr>
              <p:cNvPr id="9" name="Lightning Bolt 8">
                <a:extLst>
                  <a:ext uri="{FF2B5EF4-FFF2-40B4-BE49-F238E27FC236}">
                    <a16:creationId xmlns:a16="http://schemas.microsoft.com/office/drawing/2014/main" id="{4960C418-FBD9-FAFA-B578-2410EEA121CF}"/>
                  </a:ext>
                </a:extLst>
              </p:cNvPr>
              <p:cNvSpPr/>
              <p:nvPr/>
            </p:nvSpPr>
            <p:spPr>
              <a:xfrm rot="3305093">
                <a:off x="7013981" y="1096446"/>
                <a:ext cx="615215" cy="751696"/>
              </a:xfrm>
              <a:prstGeom prst="lightningBol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6EA39D23-0444-26B7-5F2E-8967EA93F19A}"/>
                  </a:ext>
                </a:extLst>
              </p:cNvPr>
              <p:cNvSpPr/>
              <p:nvPr/>
            </p:nvSpPr>
            <p:spPr>
              <a:xfrm>
                <a:off x="6837332" y="724277"/>
                <a:ext cx="1143640" cy="561315"/>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8D89612-8153-EEDF-E053-D4809A7A874D}"/>
                </a:ext>
              </a:extLst>
            </p:cNvPr>
            <p:cNvSpPr txBox="1"/>
            <p:nvPr/>
          </p:nvSpPr>
          <p:spPr>
            <a:xfrm>
              <a:off x="3737573" y="5752917"/>
              <a:ext cx="2147180" cy="369332"/>
            </a:xfrm>
            <a:prstGeom prst="rect">
              <a:avLst/>
            </a:prstGeom>
            <a:noFill/>
          </p:spPr>
          <p:txBody>
            <a:bodyPr wrap="square" rtlCol="0">
              <a:spAutoFit/>
            </a:bodyPr>
            <a:lstStyle/>
            <a:p>
              <a:r>
                <a:rPr lang="en-US" sz="900" dirty="0"/>
                <a:t>God Speaks the Ten Commandments to Israel (Ex. 19-20)</a:t>
              </a:r>
              <a:endParaRPr lang="en-US" sz="500" dirty="0"/>
            </a:p>
          </p:txBody>
        </p:sp>
      </p:grpSp>
    </p:spTree>
    <p:extLst>
      <p:ext uri="{BB962C8B-B14F-4D97-AF65-F5344CB8AC3E}">
        <p14:creationId xmlns:p14="http://schemas.microsoft.com/office/powerpoint/2010/main" val="168440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305842"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Ten Commandments</a:t>
            </a:r>
          </a:p>
        </p:txBody>
      </p:sp>
      <p:sp>
        <p:nvSpPr>
          <p:cNvPr id="2" name="Rectangle 1"/>
          <p:cNvSpPr/>
          <p:nvPr/>
        </p:nvSpPr>
        <p:spPr>
          <a:xfrm>
            <a:off x="696683" y="1596910"/>
            <a:ext cx="6096000" cy="3539430"/>
          </a:xfrm>
          <a:prstGeom prst="rect">
            <a:avLst/>
          </a:prstGeom>
        </p:spPr>
        <p:txBody>
          <a:bodyPr>
            <a:spAutoFit/>
          </a:bodyPr>
          <a:lstStyle/>
          <a:p>
            <a:r>
              <a:rPr lang="en-US" sz="2800" b="0" i="0" dirty="0">
                <a:solidFill>
                  <a:schemeClr val="bg1"/>
                </a:solidFill>
                <a:effectLst/>
                <a:latin typeface="Calibri" panose="020F0502020204030204" pitchFamily="34" charset="0"/>
              </a:rPr>
              <a:t>“Although the world has changed, the laws of God remain constant. They have not changed; they will not change. The Ten Commandments are just that—commandments. They are </a:t>
            </a:r>
            <a:r>
              <a:rPr lang="en-US" sz="2800" b="0" i="1" dirty="0">
                <a:solidFill>
                  <a:schemeClr val="bg1"/>
                </a:solidFill>
                <a:effectLst/>
                <a:latin typeface="Calibri" panose="020F0502020204030204" pitchFamily="34" charset="0"/>
              </a:rPr>
              <a:t>not</a:t>
            </a:r>
            <a:r>
              <a:rPr lang="en-US" sz="2800" b="0" i="0" dirty="0">
                <a:solidFill>
                  <a:schemeClr val="bg1"/>
                </a:solidFill>
                <a:effectLst/>
                <a:latin typeface="Calibri" panose="020F0502020204030204" pitchFamily="34" charset="0"/>
              </a:rPr>
              <a:t> suggestions. They are every bit as requisite today as they were when God gave them to the children of Israel.”</a:t>
            </a:r>
            <a:endParaRPr lang="en-US" sz="2800" dirty="0">
              <a:solidFill>
                <a:schemeClr val="bg1"/>
              </a:solidFill>
            </a:endParaRP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607" y="1800060"/>
            <a:ext cx="2514164" cy="3121031"/>
          </a:xfrm>
          <a:prstGeom prst="rect">
            <a:avLst/>
          </a:prstGeom>
        </p:spPr>
      </p:pic>
    </p:spTree>
    <p:extLst>
      <p:ext uri="{BB962C8B-B14F-4D97-AF65-F5344CB8AC3E}">
        <p14:creationId xmlns:p14="http://schemas.microsoft.com/office/powerpoint/2010/main" val="290705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316859"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Foundation Stones</a:t>
            </a:r>
          </a:p>
        </p:txBody>
      </p:sp>
      <p:sp>
        <p:nvSpPr>
          <p:cNvPr id="2" name="Rectangle 1"/>
          <p:cNvSpPr/>
          <p:nvPr/>
        </p:nvSpPr>
        <p:spPr>
          <a:xfrm>
            <a:off x="3058885" y="761996"/>
            <a:ext cx="6096000" cy="923330"/>
          </a:xfrm>
          <a:prstGeom prst="rect">
            <a:avLst/>
          </a:prstGeom>
        </p:spPr>
        <p:txBody>
          <a:bodyPr>
            <a:spAutoFit/>
          </a:bodyPr>
          <a:lstStyle/>
          <a:p>
            <a:pPr algn="ctr" fontAlgn="base"/>
            <a:r>
              <a:rPr lang="en-US" dirty="0">
                <a:solidFill>
                  <a:srgbClr val="FFFF00"/>
                </a:solidFill>
                <a:latin typeface="Calibri" panose="020F0502020204030204" pitchFamily="34" charset="0"/>
              </a:rPr>
              <a:t>Perhaps the greatest indication of the importance of the Ten Commandments is that they are found in three of the four standard works of the Church. </a:t>
            </a: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grpSp>
        <p:nvGrpSpPr>
          <p:cNvPr id="18" name="Group 17"/>
          <p:cNvGrpSpPr/>
          <p:nvPr/>
        </p:nvGrpSpPr>
        <p:grpSpPr>
          <a:xfrm>
            <a:off x="315682" y="1561760"/>
            <a:ext cx="2743202" cy="2284359"/>
            <a:chOff x="707569" y="1149681"/>
            <a:chExt cx="2743202" cy="2284359"/>
          </a:xfrm>
        </p:grpSpPr>
        <p:sp>
          <p:nvSpPr>
            <p:cNvPr id="8" name="TextBox 7"/>
            <p:cNvSpPr txBox="1"/>
            <p:nvPr/>
          </p:nvSpPr>
          <p:spPr>
            <a:xfrm>
              <a:off x="1137555" y="1149681"/>
              <a:ext cx="1883230" cy="400110"/>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Old Testament</a:t>
              </a:r>
            </a:p>
          </p:txBody>
        </p:sp>
        <p:sp>
          <p:nvSpPr>
            <p:cNvPr id="10" name="TextBox 9"/>
            <p:cNvSpPr txBox="1"/>
            <p:nvPr/>
          </p:nvSpPr>
          <p:spPr>
            <a:xfrm>
              <a:off x="707569" y="1802824"/>
              <a:ext cx="2743202" cy="1631216"/>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1</a:t>
              </a:r>
              <a:r>
                <a:rPr lang="en-US" sz="2000" baseline="30000" dirty="0">
                  <a:solidFill>
                    <a:schemeClr val="bg1"/>
                  </a:solidFill>
                  <a:latin typeface="Calibri" panose="020F0502020204030204" pitchFamily="34" charset="0"/>
                </a:rPr>
                <a:t>st</a:t>
              </a:r>
              <a:r>
                <a:rPr lang="en-US" sz="2000" dirty="0">
                  <a:solidFill>
                    <a:schemeClr val="bg1"/>
                  </a:solidFill>
                  <a:latin typeface="Calibri" panose="020F0502020204030204" pitchFamily="34" charset="0"/>
                </a:rPr>
                <a:t> time—</a:t>
              </a:r>
            </a:p>
            <a:p>
              <a:pPr algn="ctr"/>
              <a:r>
                <a:rPr lang="en-US" sz="2000" dirty="0">
                  <a:solidFill>
                    <a:schemeClr val="bg1"/>
                  </a:solidFill>
                  <a:latin typeface="Calibri" panose="020F0502020204030204" pitchFamily="34" charset="0"/>
                </a:rPr>
                <a:t>Exodus 20</a:t>
              </a:r>
            </a:p>
            <a:p>
              <a:pPr algn="ctr"/>
              <a:endParaRPr lang="en-US" sz="2000" dirty="0">
                <a:solidFill>
                  <a:schemeClr val="bg1"/>
                </a:solidFill>
                <a:latin typeface="Calibri" panose="020F0502020204030204" pitchFamily="34" charset="0"/>
              </a:endParaRPr>
            </a:p>
            <a:p>
              <a:pPr algn="ctr"/>
              <a:r>
                <a:rPr lang="en-US" sz="2000" dirty="0">
                  <a:solidFill>
                    <a:schemeClr val="bg1"/>
                  </a:solidFill>
                  <a:latin typeface="Calibri" panose="020F0502020204030204" pitchFamily="34" charset="0"/>
                </a:rPr>
                <a:t>2</a:t>
              </a:r>
              <a:r>
                <a:rPr lang="en-US" sz="2000" baseline="30000" dirty="0">
                  <a:solidFill>
                    <a:schemeClr val="bg1"/>
                  </a:solidFill>
                  <a:latin typeface="Calibri" panose="020F0502020204030204" pitchFamily="34" charset="0"/>
                </a:rPr>
                <a:t>nd</a:t>
              </a:r>
              <a:r>
                <a:rPr lang="en-US" sz="2000" dirty="0">
                  <a:solidFill>
                    <a:schemeClr val="bg1"/>
                  </a:solidFill>
                  <a:latin typeface="Calibri" panose="020F0502020204030204" pitchFamily="34" charset="0"/>
                </a:rPr>
                <a:t> time—Deuteronomy 5:6-21</a:t>
              </a:r>
            </a:p>
          </p:txBody>
        </p:sp>
      </p:grpSp>
      <p:grpSp>
        <p:nvGrpSpPr>
          <p:cNvPr id="7" name="Group 6"/>
          <p:cNvGrpSpPr/>
          <p:nvPr/>
        </p:nvGrpSpPr>
        <p:grpSpPr>
          <a:xfrm>
            <a:off x="195940" y="4390148"/>
            <a:ext cx="3156858" cy="1700740"/>
            <a:chOff x="1687283" y="4430032"/>
            <a:chExt cx="3156858" cy="1700740"/>
          </a:xfrm>
        </p:grpSpPr>
        <p:sp>
          <p:nvSpPr>
            <p:cNvPr id="11" name="TextBox 10"/>
            <p:cNvSpPr txBox="1"/>
            <p:nvPr/>
          </p:nvSpPr>
          <p:spPr>
            <a:xfrm>
              <a:off x="2128155" y="4430032"/>
              <a:ext cx="2275114" cy="400110"/>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Book of Mormon</a:t>
              </a:r>
            </a:p>
          </p:txBody>
        </p:sp>
        <p:sp>
          <p:nvSpPr>
            <p:cNvPr id="13" name="TextBox 12"/>
            <p:cNvSpPr txBox="1"/>
            <p:nvPr/>
          </p:nvSpPr>
          <p:spPr>
            <a:xfrm>
              <a:off x="1687283" y="5115109"/>
              <a:ext cx="3156858" cy="1015663"/>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Mosiah 13:12-24</a:t>
              </a:r>
            </a:p>
            <a:p>
              <a:pPr algn="ctr"/>
              <a:r>
                <a:rPr lang="en-US" sz="2000" dirty="0">
                  <a:solidFill>
                    <a:schemeClr val="bg1"/>
                  </a:solidFill>
                  <a:latin typeface="Calibri" panose="020F0502020204030204" pitchFamily="34" charset="0"/>
                </a:rPr>
                <a:t>Abinadi quotes to wicked priests of King Noah</a:t>
              </a:r>
            </a:p>
          </p:txBody>
        </p:sp>
      </p:grpSp>
      <p:grpSp>
        <p:nvGrpSpPr>
          <p:cNvPr id="5" name="Group 4"/>
          <p:cNvGrpSpPr/>
          <p:nvPr/>
        </p:nvGrpSpPr>
        <p:grpSpPr>
          <a:xfrm>
            <a:off x="9032420" y="1946597"/>
            <a:ext cx="2318658" cy="1172083"/>
            <a:chOff x="4242706" y="1885606"/>
            <a:chExt cx="2318658" cy="1172083"/>
          </a:xfrm>
        </p:grpSpPr>
        <p:sp>
          <p:nvSpPr>
            <p:cNvPr id="14" name="TextBox 13"/>
            <p:cNvSpPr txBox="1"/>
            <p:nvPr/>
          </p:nvSpPr>
          <p:spPr>
            <a:xfrm>
              <a:off x="4242706" y="1885606"/>
              <a:ext cx="2313215"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New Testament</a:t>
              </a:r>
            </a:p>
          </p:txBody>
        </p:sp>
        <p:sp>
          <p:nvSpPr>
            <p:cNvPr id="15" name="TextBox 14"/>
            <p:cNvSpPr txBox="1"/>
            <p:nvPr/>
          </p:nvSpPr>
          <p:spPr>
            <a:xfrm>
              <a:off x="4248149" y="2657579"/>
              <a:ext cx="2313215"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Matthew 5:17-37</a:t>
              </a:r>
            </a:p>
          </p:txBody>
        </p:sp>
      </p:grpSp>
      <p:grpSp>
        <p:nvGrpSpPr>
          <p:cNvPr id="3" name="Group 2"/>
          <p:cNvGrpSpPr/>
          <p:nvPr/>
        </p:nvGrpSpPr>
        <p:grpSpPr>
          <a:xfrm>
            <a:off x="9122226" y="3732078"/>
            <a:ext cx="2313215" cy="1540602"/>
            <a:chOff x="8447314" y="3742428"/>
            <a:chExt cx="2313215" cy="1540602"/>
          </a:xfrm>
        </p:grpSpPr>
        <p:sp>
          <p:nvSpPr>
            <p:cNvPr id="16" name="TextBox 15"/>
            <p:cNvSpPr txBox="1"/>
            <p:nvPr/>
          </p:nvSpPr>
          <p:spPr>
            <a:xfrm>
              <a:off x="8447314" y="3742428"/>
              <a:ext cx="2313215" cy="707886"/>
            </a:xfrm>
            <a:prstGeom prst="rect">
              <a:avLst/>
            </a:prstGeom>
            <a:solidFill>
              <a:schemeClr val="accent2">
                <a:lumMod val="75000"/>
              </a:schemeClr>
            </a:solidFill>
          </p:spPr>
          <p:txBody>
            <a:bodyPr wrap="square" rtlCol="0">
              <a:spAutoFit/>
            </a:bodyPr>
            <a:lstStyle/>
            <a:p>
              <a:pPr algn="ctr"/>
              <a:r>
                <a:rPr lang="en-US" sz="2000" dirty="0">
                  <a:solidFill>
                    <a:schemeClr val="bg1"/>
                  </a:solidFill>
                  <a:latin typeface="Calibri" panose="020F0502020204030204" pitchFamily="34" charset="0"/>
                </a:rPr>
                <a:t>Doctrine and Covenants</a:t>
              </a:r>
            </a:p>
          </p:txBody>
        </p:sp>
        <p:sp>
          <p:nvSpPr>
            <p:cNvPr id="17" name="TextBox 16"/>
            <p:cNvSpPr txBox="1"/>
            <p:nvPr/>
          </p:nvSpPr>
          <p:spPr>
            <a:xfrm>
              <a:off x="8447314" y="4575144"/>
              <a:ext cx="2313215" cy="707886"/>
            </a:xfrm>
            <a:prstGeom prst="rect">
              <a:avLst/>
            </a:prstGeom>
            <a:solidFill>
              <a:schemeClr val="accent2">
                <a:lumMod val="75000"/>
              </a:schemeClr>
            </a:solidFill>
          </p:spPr>
          <p:txBody>
            <a:bodyPr wrap="square" rtlCol="0">
              <a:spAutoFit/>
            </a:bodyPr>
            <a:lstStyle/>
            <a:p>
              <a:pPr algn="ctr"/>
              <a:r>
                <a:rPr lang="en-US" sz="2000" dirty="0">
                  <a:solidFill>
                    <a:schemeClr val="bg1"/>
                  </a:solidFill>
                  <a:latin typeface="Calibri" panose="020F0502020204030204" pitchFamily="34" charset="0"/>
                </a:rPr>
                <a:t>D&amp;C 42:18-29</a:t>
              </a:r>
            </a:p>
            <a:p>
              <a:pPr algn="ctr"/>
              <a:r>
                <a:rPr lang="en-US" sz="2000" dirty="0">
                  <a:solidFill>
                    <a:schemeClr val="bg1"/>
                  </a:solidFill>
                  <a:latin typeface="Calibri" panose="020F0502020204030204" pitchFamily="34" charset="0"/>
                </a:rPr>
                <a:t>D&amp;C 59:5-9</a:t>
              </a:r>
            </a:p>
          </p:txBody>
        </p:sp>
      </p:grpSp>
      <p:sp>
        <p:nvSpPr>
          <p:cNvPr id="20" name="Rectangle 19"/>
          <p:cNvSpPr/>
          <p:nvPr/>
        </p:nvSpPr>
        <p:spPr>
          <a:xfrm>
            <a:off x="5912905" y="1926770"/>
            <a:ext cx="3004457" cy="1200329"/>
          </a:xfrm>
          <a:prstGeom prst="rect">
            <a:avLst/>
          </a:prstGeom>
        </p:spPr>
        <p:txBody>
          <a:bodyPr wrap="square">
            <a:spAutoFit/>
          </a:bodyPr>
          <a:lstStyle/>
          <a:p>
            <a:pPr fontAlgn="base"/>
            <a:r>
              <a:rPr lang="en-US" dirty="0">
                <a:solidFill>
                  <a:schemeClr val="bg1"/>
                </a:solidFill>
                <a:latin typeface="Calibri" panose="020F0502020204030204" pitchFamily="34" charset="0"/>
              </a:rPr>
              <a:t>Although not given in the exact form that they appear in these scriptures, they are the same principles. </a:t>
            </a:r>
          </a:p>
        </p:txBody>
      </p:sp>
      <p:sp>
        <p:nvSpPr>
          <p:cNvPr id="21" name="Rectangle 20"/>
          <p:cNvSpPr/>
          <p:nvPr/>
        </p:nvSpPr>
        <p:spPr>
          <a:xfrm>
            <a:off x="4555668" y="5822526"/>
            <a:ext cx="6096000" cy="830997"/>
          </a:xfrm>
          <a:prstGeom prst="rect">
            <a:avLst/>
          </a:prstGeom>
        </p:spPr>
        <p:txBody>
          <a:bodyPr>
            <a:spAutoFit/>
          </a:bodyPr>
          <a:lstStyle/>
          <a:p>
            <a:pPr fontAlgn="base"/>
            <a:r>
              <a:rPr lang="en-US" sz="2400" dirty="0">
                <a:solidFill>
                  <a:srgbClr val="FFFF00"/>
                </a:solidFill>
                <a:latin typeface="Calibri" panose="020F0502020204030204" pitchFamily="34" charset="0"/>
              </a:rPr>
              <a:t>When the Lord emphasizes something with that much repetition, it must be important.</a:t>
            </a:r>
          </a:p>
        </p:txBody>
      </p:sp>
      <p:grpSp>
        <p:nvGrpSpPr>
          <p:cNvPr id="22" name="Group 21"/>
          <p:cNvGrpSpPr/>
          <p:nvPr/>
        </p:nvGrpSpPr>
        <p:grpSpPr>
          <a:xfrm>
            <a:off x="3428735" y="2160602"/>
            <a:ext cx="2182850" cy="2762349"/>
            <a:chOff x="2819400" y="3657600"/>
            <a:chExt cx="1447800" cy="2121932"/>
          </a:xfrm>
        </p:grpSpPr>
        <p:sp>
          <p:nvSpPr>
            <p:cNvPr id="23" name="TextBox 22"/>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24" name="Rectangle 2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Holy Bible</a:t>
              </a:r>
            </a:p>
          </p:txBody>
        </p:sp>
        <p:sp>
          <p:nvSpPr>
            <p:cNvPr id="27" name="Rectangle 2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5496698" y="3779944"/>
            <a:ext cx="1949127" cy="1905000"/>
            <a:chOff x="2590800" y="2667000"/>
            <a:chExt cx="3886200" cy="3931920"/>
          </a:xfrm>
        </p:grpSpPr>
        <p:grpSp>
          <p:nvGrpSpPr>
            <p:cNvPr id="29" name="Group 13"/>
            <p:cNvGrpSpPr/>
            <p:nvPr/>
          </p:nvGrpSpPr>
          <p:grpSpPr>
            <a:xfrm>
              <a:off x="3048000" y="2667000"/>
              <a:ext cx="2971800" cy="3931920"/>
              <a:chOff x="152400" y="152400"/>
              <a:chExt cx="4953000" cy="6553200"/>
            </a:xfrm>
          </p:grpSpPr>
          <p:sp>
            <p:nvSpPr>
              <p:cNvPr id="35" name="Rounded Rectangle 34"/>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590800" y="3200400"/>
              <a:ext cx="3886200" cy="1309360"/>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31" name="TextBox 30"/>
            <p:cNvSpPr txBox="1"/>
            <p:nvPr/>
          </p:nvSpPr>
          <p:spPr>
            <a:xfrm>
              <a:off x="3124200" y="5257800"/>
              <a:ext cx="2667001" cy="464611"/>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32" name="Straight Connector 31"/>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101861" y="3733857"/>
            <a:ext cx="1910913" cy="1928936"/>
            <a:chOff x="685800" y="3352800"/>
            <a:chExt cx="1958162" cy="1981200"/>
          </a:xfrm>
        </p:grpSpPr>
        <p:grpSp>
          <p:nvGrpSpPr>
            <p:cNvPr id="39" name="Group 32"/>
            <p:cNvGrpSpPr/>
            <p:nvPr/>
          </p:nvGrpSpPr>
          <p:grpSpPr>
            <a:xfrm>
              <a:off x="685800" y="3352800"/>
              <a:ext cx="1958162" cy="1981200"/>
              <a:chOff x="2494856" y="2667000"/>
              <a:chExt cx="3886200" cy="3931920"/>
            </a:xfrm>
          </p:grpSpPr>
          <p:grpSp>
            <p:nvGrpSpPr>
              <p:cNvPr id="42" name="Group 13"/>
              <p:cNvGrpSpPr/>
              <p:nvPr/>
            </p:nvGrpSpPr>
            <p:grpSpPr>
              <a:xfrm>
                <a:off x="3048000" y="2667000"/>
                <a:ext cx="2971800" cy="3931920"/>
                <a:chOff x="152400" y="152400"/>
                <a:chExt cx="4953000" cy="6553200"/>
              </a:xfrm>
            </p:grpSpPr>
            <p:sp>
              <p:nvSpPr>
                <p:cNvPr id="46" name="Rounded Rectangle 4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494856" y="3574366"/>
                <a:ext cx="3886200" cy="1282718"/>
              </a:xfrm>
              <a:prstGeom prst="rect">
                <a:avLst/>
              </a:prstGeom>
              <a:noFill/>
            </p:spPr>
            <p:txBody>
              <a:bodyPr wrap="square" rtlCol="0">
                <a:spAutoFit/>
              </a:bodyPr>
              <a:lstStyle/>
              <a:p>
                <a:pPr algn="ctr"/>
                <a:r>
                  <a:rPr lang="en-US" sz="1200" dirty="0">
                    <a:solidFill>
                      <a:srgbClr val="FFC000"/>
                    </a:solidFill>
                    <a:latin typeface="Californian FB" pitchFamily="18" charset="0"/>
                  </a:rPr>
                  <a:t>Doctrine</a:t>
                </a:r>
              </a:p>
              <a:p>
                <a:pPr algn="ctr"/>
                <a:r>
                  <a:rPr lang="en-US" sz="1200" dirty="0">
                    <a:solidFill>
                      <a:srgbClr val="FFC000"/>
                    </a:solidFill>
                    <a:latin typeface="Californian FB" pitchFamily="18" charset="0"/>
                  </a:rPr>
                  <a:t>And</a:t>
                </a:r>
              </a:p>
              <a:p>
                <a:pPr algn="ctr"/>
                <a:r>
                  <a:rPr lang="en-US" sz="1200" dirty="0">
                    <a:solidFill>
                      <a:srgbClr val="FFC000"/>
                    </a:solidFill>
                    <a:latin typeface="Californian FB" pitchFamily="18" charset="0"/>
                  </a:rPr>
                  <a:t>Covenants</a:t>
                </a:r>
              </a:p>
            </p:txBody>
          </p:sp>
          <p:sp>
            <p:nvSpPr>
              <p:cNvPr id="44" name="TextBox 43"/>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45" name="Straight Connector 4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13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Being perfected in All Things</a:t>
            </a: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sp>
        <p:nvSpPr>
          <p:cNvPr id="20" name="Rectangle 19"/>
          <p:cNvSpPr/>
          <p:nvPr/>
        </p:nvSpPr>
        <p:spPr>
          <a:xfrm>
            <a:off x="6871600" y="5358572"/>
            <a:ext cx="4679863" cy="1323439"/>
          </a:xfrm>
          <a:prstGeom prst="rect">
            <a:avLst/>
          </a:prstGeom>
        </p:spPr>
        <p:txBody>
          <a:bodyPr wrap="square">
            <a:spAutoFit/>
          </a:bodyPr>
          <a:lstStyle/>
          <a:p>
            <a:pPr fontAlgn="base"/>
            <a:r>
              <a:rPr lang="en-US" sz="2000" dirty="0">
                <a:solidFill>
                  <a:schemeClr val="bg1"/>
                </a:solidFill>
                <a:latin typeface="Calibri" panose="020F0502020204030204" pitchFamily="34" charset="0"/>
              </a:rPr>
              <a:t>If we are committed to the perfecting of our relationships with God, family, and others, we are well on our way to being perfected in all things.</a:t>
            </a:r>
          </a:p>
        </p:txBody>
      </p:sp>
      <p:grpSp>
        <p:nvGrpSpPr>
          <p:cNvPr id="50" name="Group 49"/>
          <p:cNvGrpSpPr/>
          <p:nvPr/>
        </p:nvGrpSpPr>
        <p:grpSpPr>
          <a:xfrm>
            <a:off x="696683" y="986936"/>
            <a:ext cx="5594353" cy="2640239"/>
            <a:chOff x="696683" y="986936"/>
            <a:chExt cx="5594353" cy="2640239"/>
          </a:xfrm>
        </p:grpSpPr>
        <p:grpSp>
          <p:nvGrpSpPr>
            <p:cNvPr id="18" name="Group 17"/>
            <p:cNvGrpSpPr/>
            <p:nvPr/>
          </p:nvGrpSpPr>
          <p:grpSpPr>
            <a:xfrm>
              <a:off x="696683" y="1494883"/>
              <a:ext cx="2781303" cy="1316796"/>
              <a:chOff x="707569" y="1193914"/>
              <a:chExt cx="2781303" cy="1316796"/>
            </a:xfrm>
          </p:grpSpPr>
          <p:sp>
            <p:nvSpPr>
              <p:cNvPr id="8" name="TextBox 7"/>
              <p:cNvSpPr txBox="1"/>
              <p:nvPr/>
            </p:nvSpPr>
            <p:spPr>
              <a:xfrm>
                <a:off x="707569" y="1193914"/>
                <a:ext cx="2781303" cy="400110"/>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Commandments 1-4</a:t>
                </a:r>
              </a:p>
            </p:txBody>
          </p:sp>
          <p:sp>
            <p:nvSpPr>
              <p:cNvPr id="10" name="TextBox 9"/>
              <p:cNvSpPr txBox="1"/>
              <p:nvPr/>
            </p:nvSpPr>
            <p:spPr>
              <a:xfrm>
                <a:off x="707569" y="1802824"/>
                <a:ext cx="2743202" cy="707886"/>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Shows us our proper relationship to God</a:t>
                </a:r>
              </a:p>
            </p:txBody>
          </p:sp>
        </p:grpSp>
        <p:pic>
          <p:nvPicPr>
            <p:cNvPr id="5122" name="Picture 2" descr="https://elderloganlonghurst.files.wordpress.com/2014/03/christ-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686" y="986936"/>
              <a:ext cx="2380350" cy="264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533398" y="3952795"/>
            <a:ext cx="5859237" cy="2555748"/>
            <a:chOff x="533398" y="3952795"/>
            <a:chExt cx="5859237" cy="2555748"/>
          </a:xfrm>
        </p:grpSpPr>
        <p:grpSp>
          <p:nvGrpSpPr>
            <p:cNvPr id="7" name="Group 6"/>
            <p:cNvGrpSpPr/>
            <p:nvPr/>
          </p:nvGrpSpPr>
          <p:grpSpPr>
            <a:xfrm>
              <a:off x="533398" y="4107285"/>
              <a:ext cx="3156858" cy="1700740"/>
              <a:chOff x="1687283" y="4430032"/>
              <a:chExt cx="3156858" cy="1700740"/>
            </a:xfrm>
          </p:grpSpPr>
          <p:sp>
            <p:nvSpPr>
              <p:cNvPr id="11" name="TextBox 10"/>
              <p:cNvSpPr txBox="1"/>
              <p:nvPr/>
            </p:nvSpPr>
            <p:spPr>
              <a:xfrm>
                <a:off x="2128155" y="4430032"/>
                <a:ext cx="2275114" cy="400110"/>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Commandment 5</a:t>
                </a:r>
              </a:p>
            </p:txBody>
          </p:sp>
          <p:sp>
            <p:nvSpPr>
              <p:cNvPr id="13" name="TextBox 12"/>
              <p:cNvSpPr txBox="1"/>
              <p:nvPr/>
            </p:nvSpPr>
            <p:spPr>
              <a:xfrm>
                <a:off x="1687283" y="5115109"/>
                <a:ext cx="3156858" cy="1015663"/>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Establishes the importance of the family and proper family relationships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907" y="3952795"/>
              <a:ext cx="2395728" cy="2555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9" name="Group 48"/>
          <p:cNvGrpSpPr/>
          <p:nvPr/>
        </p:nvGrpSpPr>
        <p:grpSpPr>
          <a:xfrm>
            <a:off x="7705219" y="1261975"/>
            <a:ext cx="3012623" cy="3909305"/>
            <a:chOff x="6815451" y="1261976"/>
            <a:chExt cx="3012623" cy="3909305"/>
          </a:xfrm>
        </p:grpSpPr>
        <p:grpSp>
          <p:nvGrpSpPr>
            <p:cNvPr id="5" name="Group 4"/>
            <p:cNvGrpSpPr/>
            <p:nvPr/>
          </p:nvGrpSpPr>
          <p:grpSpPr>
            <a:xfrm>
              <a:off x="6815451" y="1261976"/>
              <a:ext cx="3012623" cy="1436668"/>
              <a:chOff x="4204606" y="1918264"/>
              <a:chExt cx="3012623" cy="1436668"/>
            </a:xfrm>
          </p:grpSpPr>
          <p:sp>
            <p:nvSpPr>
              <p:cNvPr id="14" name="TextBox 13"/>
              <p:cNvSpPr txBox="1"/>
              <p:nvPr/>
            </p:nvSpPr>
            <p:spPr>
              <a:xfrm>
                <a:off x="4351563" y="1918264"/>
                <a:ext cx="2626180"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Commandment 6-10</a:t>
                </a:r>
              </a:p>
            </p:txBody>
          </p:sp>
          <p:sp>
            <p:nvSpPr>
              <p:cNvPr id="15" name="TextBox 14"/>
              <p:cNvSpPr txBox="1"/>
              <p:nvPr/>
            </p:nvSpPr>
            <p:spPr>
              <a:xfrm>
                <a:off x="4204606" y="2647046"/>
                <a:ext cx="3012623" cy="707886"/>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Regulates our relationships with others</a:t>
                </a:r>
              </a:p>
            </p:txBody>
          </p:sp>
        </p:gr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262" t="16666" r="16786" b="11905"/>
            <a:stretch/>
          </p:blipFill>
          <p:spPr>
            <a:xfrm>
              <a:off x="6871600" y="3085994"/>
              <a:ext cx="2956474" cy="2085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72560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CEAA9-146E-2F94-3790-AFEEF5C47645}"/>
            </a:ext>
          </a:extLst>
        </p:cNvPr>
        <p:cNvGrpSpPr/>
        <p:nvPr/>
      </p:nvGrpSpPr>
      <p:grpSpPr>
        <a:xfrm>
          <a:off x="0" y="0"/>
          <a:ext cx="0" cy="0"/>
          <a:chOff x="0" y="0"/>
          <a:chExt cx="0" cy="0"/>
        </a:xfrm>
      </p:grpSpPr>
      <p:pic>
        <p:nvPicPr>
          <p:cNvPr id="1026" name="Picture 2" descr="http://img11.deviantart.net/4ebc/i/2005/160/a/f/stone_texture_by_enframed.jpg">
            <a:extLst>
              <a:ext uri="{FF2B5EF4-FFF2-40B4-BE49-F238E27FC236}">
                <a16:creationId xmlns:a16="http://schemas.microsoft.com/office/drawing/2014/main" id="{B61C9975-079F-D69C-AA0E-E530E0EF185E}"/>
              </a:ext>
            </a:extLst>
          </p:cNvPr>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305842"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093B99-329E-5F40-9F0D-7A8559A772A3}"/>
              </a:ext>
            </a:extLst>
          </p:cNvPr>
          <p:cNvSpPr txBox="1"/>
          <p:nvPr/>
        </p:nvSpPr>
        <p:spPr>
          <a:xfrm>
            <a:off x="-97971" y="0"/>
            <a:ext cx="12115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The </a:t>
            </a:r>
            <a:r>
              <a:rPr lang="en-US" sz="4400" dirty="0" err="1">
                <a:solidFill>
                  <a:schemeClr val="bg1"/>
                </a:solidFill>
                <a:latin typeface="Castellar" panose="020A0402060406010301" pitchFamily="18" charset="0"/>
              </a:rPr>
              <a:t>lawGiver</a:t>
            </a:r>
            <a:endParaRPr lang="en-US" sz="4400" dirty="0">
              <a:solidFill>
                <a:schemeClr val="bg1"/>
              </a:solidFill>
              <a:latin typeface="Castellar" panose="020A0402060406010301" pitchFamily="18" charset="0"/>
            </a:endParaRPr>
          </a:p>
        </p:txBody>
      </p:sp>
      <p:sp>
        <p:nvSpPr>
          <p:cNvPr id="7" name="TextBox 6">
            <a:extLst>
              <a:ext uri="{FF2B5EF4-FFF2-40B4-BE49-F238E27FC236}">
                <a16:creationId xmlns:a16="http://schemas.microsoft.com/office/drawing/2014/main" id="{64CC8ECA-F8A7-7B49-6C9D-AFE731583DF4}"/>
              </a:ext>
            </a:extLst>
          </p:cNvPr>
          <p:cNvSpPr txBox="1"/>
          <p:nvPr/>
        </p:nvSpPr>
        <p:spPr>
          <a:xfrm>
            <a:off x="291947" y="1131061"/>
            <a:ext cx="6202496" cy="1384995"/>
          </a:xfrm>
          <a:prstGeom prst="rect">
            <a:avLst/>
          </a:prstGeom>
          <a:noFill/>
        </p:spPr>
        <p:txBody>
          <a:bodyPr wrap="square">
            <a:spAutoFit/>
          </a:bodyPr>
          <a:lstStyle/>
          <a:p>
            <a:r>
              <a:rPr lang="en-US" sz="2800" b="0" i="1" dirty="0">
                <a:solidFill>
                  <a:srgbClr val="FFFF00"/>
                </a:solidFill>
                <a:effectLst/>
              </a:rPr>
              <a:t>For the </a:t>
            </a:r>
            <a:r>
              <a:rPr lang="en-US" sz="2800" b="0" i="1" cap="small" dirty="0">
                <a:solidFill>
                  <a:srgbClr val="FFFF00"/>
                </a:solidFill>
                <a:effectLst/>
              </a:rPr>
              <a:t>Lord</a:t>
            </a:r>
            <a:r>
              <a:rPr lang="en-US" sz="2800" b="0" i="1" dirty="0">
                <a:solidFill>
                  <a:srgbClr val="FFFF00"/>
                </a:solidFill>
                <a:effectLst/>
              </a:rPr>
              <a:t> is our judge, the </a:t>
            </a:r>
            <a:r>
              <a:rPr lang="en-US" sz="2800" b="0" i="1" cap="small" dirty="0">
                <a:solidFill>
                  <a:srgbClr val="FFFF00"/>
                </a:solidFill>
                <a:effectLst/>
              </a:rPr>
              <a:t>Lord</a:t>
            </a:r>
            <a:r>
              <a:rPr lang="en-US" sz="2800" b="0" i="1" dirty="0">
                <a:solidFill>
                  <a:srgbClr val="FFFF00"/>
                </a:solidFill>
                <a:effectLst/>
              </a:rPr>
              <a:t> is our lawgiver, the </a:t>
            </a:r>
            <a:r>
              <a:rPr lang="en-US" sz="2800" b="0" i="1" cap="small" dirty="0">
                <a:solidFill>
                  <a:srgbClr val="FFFF00"/>
                </a:solidFill>
                <a:effectLst/>
              </a:rPr>
              <a:t>Lord</a:t>
            </a:r>
            <a:r>
              <a:rPr lang="en-US" sz="2800" b="0" i="1" dirty="0">
                <a:solidFill>
                  <a:srgbClr val="FFFF00"/>
                </a:solidFill>
                <a:effectLst/>
              </a:rPr>
              <a:t> is our king; he will save us. Isaiah 33:22</a:t>
            </a:r>
            <a:endParaRPr lang="en-US" sz="2800" i="1" dirty="0">
              <a:solidFill>
                <a:srgbClr val="FFFF00"/>
              </a:solidFill>
            </a:endParaRPr>
          </a:p>
        </p:txBody>
      </p:sp>
      <p:sp>
        <p:nvSpPr>
          <p:cNvPr id="9" name="TextBox 8">
            <a:extLst>
              <a:ext uri="{FF2B5EF4-FFF2-40B4-BE49-F238E27FC236}">
                <a16:creationId xmlns:a16="http://schemas.microsoft.com/office/drawing/2014/main" id="{33996731-6E3A-ADB5-48FE-83664FCFCBA3}"/>
              </a:ext>
            </a:extLst>
          </p:cNvPr>
          <p:cNvSpPr txBox="1"/>
          <p:nvPr/>
        </p:nvSpPr>
        <p:spPr>
          <a:xfrm>
            <a:off x="4852929" y="5534203"/>
            <a:ext cx="7640198" cy="954107"/>
          </a:xfrm>
          <a:prstGeom prst="rect">
            <a:avLst/>
          </a:prstGeom>
          <a:noFill/>
        </p:spPr>
        <p:txBody>
          <a:bodyPr wrap="square">
            <a:spAutoFit/>
          </a:bodyPr>
          <a:lstStyle/>
          <a:p>
            <a:pPr algn="ctr"/>
            <a:r>
              <a:rPr lang="en-US" sz="2800" dirty="0">
                <a:solidFill>
                  <a:schemeClr val="bg1"/>
                </a:solidFill>
              </a:rPr>
              <a:t>T</a:t>
            </a:r>
            <a:r>
              <a:rPr lang="en-US" sz="2800" b="0" i="0" dirty="0">
                <a:solidFill>
                  <a:schemeClr val="bg1"/>
                </a:solidFill>
                <a:effectLst/>
              </a:rPr>
              <a:t>he Lawgiver, the Lord Himself gave the Ten Commandments to Israel by covenant.</a:t>
            </a:r>
            <a:endParaRPr lang="en-US" sz="2800" dirty="0">
              <a:solidFill>
                <a:schemeClr val="bg1"/>
              </a:solidFill>
            </a:endParaRPr>
          </a:p>
        </p:txBody>
      </p:sp>
      <p:pic>
        <p:nvPicPr>
          <p:cNvPr id="12" name="Picture 11">
            <a:extLst>
              <a:ext uri="{FF2B5EF4-FFF2-40B4-BE49-F238E27FC236}">
                <a16:creationId xmlns:a16="http://schemas.microsoft.com/office/drawing/2014/main" id="{9EFD8CBD-3CA4-A107-E1F9-B929D6EDF5A0}"/>
              </a:ext>
            </a:extLst>
          </p:cNvPr>
          <p:cNvPicPr>
            <a:picLocks noChangeAspect="1"/>
          </p:cNvPicPr>
          <p:nvPr/>
        </p:nvPicPr>
        <p:blipFill>
          <a:blip r:embed="rId3"/>
          <a:stretch>
            <a:fillRect/>
          </a:stretch>
        </p:blipFill>
        <p:spPr>
          <a:xfrm>
            <a:off x="6494443" y="1331777"/>
            <a:ext cx="4853809" cy="3724838"/>
          </a:xfrm>
          <a:prstGeom prst="rect">
            <a:avLst/>
          </a:prstGeom>
        </p:spPr>
      </p:pic>
      <p:pic>
        <p:nvPicPr>
          <p:cNvPr id="14" name="Picture 13">
            <a:extLst>
              <a:ext uri="{FF2B5EF4-FFF2-40B4-BE49-F238E27FC236}">
                <a16:creationId xmlns:a16="http://schemas.microsoft.com/office/drawing/2014/main" id="{714FB44D-3F74-7F86-0180-5E3974429B26}"/>
              </a:ext>
            </a:extLst>
          </p:cNvPr>
          <p:cNvPicPr>
            <a:picLocks noChangeAspect="1"/>
          </p:cNvPicPr>
          <p:nvPr/>
        </p:nvPicPr>
        <p:blipFill>
          <a:blip r:embed="rId4"/>
          <a:stretch>
            <a:fillRect/>
          </a:stretch>
        </p:blipFill>
        <p:spPr>
          <a:xfrm>
            <a:off x="603589" y="3643603"/>
            <a:ext cx="4663351" cy="2826024"/>
          </a:xfrm>
          <a:prstGeom prst="rect">
            <a:avLst/>
          </a:prstGeom>
        </p:spPr>
      </p:pic>
    </p:spTree>
    <p:extLst>
      <p:ext uri="{BB962C8B-B14F-4D97-AF65-F5344CB8AC3E}">
        <p14:creationId xmlns:p14="http://schemas.microsoft.com/office/powerpoint/2010/main" val="9857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F9D69-E3AE-4875-55F7-63C7BA333911}"/>
            </a:ext>
          </a:extLst>
        </p:cNvPr>
        <p:cNvGrpSpPr/>
        <p:nvPr/>
      </p:nvGrpSpPr>
      <p:grpSpPr>
        <a:xfrm>
          <a:off x="0" y="0"/>
          <a:ext cx="0" cy="0"/>
          <a:chOff x="0" y="0"/>
          <a:chExt cx="0" cy="0"/>
        </a:xfrm>
      </p:grpSpPr>
      <p:pic>
        <p:nvPicPr>
          <p:cNvPr id="1026" name="Picture 2" descr="http://img11.deviantart.net/4ebc/i/2005/160/a/f/stone_texture_by_enframed.jpg">
            <a:extLst>
              <a:ext uri="{FF2B5EF4-FFF2-40B4-BE49-F238E27FC236}">
                <a16:creationId xmlns:a16="http://schemas.microsoft.com/office/drawing/2014/main" id="{0238C9C2-6936-C4F1-F75A-8187CE0B8719}"/>
              </a:ext>
            </a:extLst>
          </p:cNvPr>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A47933-9653-F1FD-D4BD-8A281289734A}"/>
              </a:ext>
            </a:extLst>
          </p:cNvPr>
          <p:cNvSpPr txBox="1"/>
          <p:nvPr/>
        </p:nvSpPr>
        <p:spPr>
          <a:xfrm>
            <a:off x="-97971" y="0"/>
            <a:ext cx="12115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The Greatest Commandment</a:t>
            </a:r>
          </a:p>
        </p:txBody>
      </p:sp>
      <p:sp>
        <p:nvSpPr>
          <p:cNvPr id="2" name="Rectangle 1">
            <a:extLst>
              <a:ext uri="{FF2B5EF4-FFF2-40B4-BE49-F238E27FC236}">
                <a16:creationId xmlns:a16="http://schemas.microsoft.com/office/drawing/2014/main" id="{FA42E0C0-AAF8-DA29-B978-A07C9CEDAC25}"/>
              </a:ext>
            </a:extLst>
          </p:cNvPr>
          <p:cNvSpPr/>
          <p:nvPr/>
        </p:nvSpPr>
        <p:spPr>
          <a:xfrm>
            <a:off x="3335108" y="769441"/>
            <a:ext cx="6096000" cy="400110"/>
          </a:xfrm>
          <a:prstGeom prst="rect">
            <a:avLst/>
          </a:prstGeom>
        </p:spPr>
        <p:txBody>
          <a:bodyPr>
            <a:spAutoFit/>
          </a:bodyPr>
          <a:lstStyle/>
          <a:p>
            <a:r>
              <a:rPr lang="en-US" sz="2000" i="1" dirty="0">
                <a:solidFill>
                  <a:srgbClr val="FFFF00"/>
                </a:solidFill>
              </a:rPr>
              <a:t>Master, which is the great commandment in the law?</a:t>
            </a:r>
          </a:p>
        </p:txBody>
      </p:sp>
      <p:sp>
        <p:nvSpPr>
          <p:cNvPr id="4" name="TextBox 3">
            <a:extLst>
              <a:ext uri="{FF2B5EF4-FFF2-40B4-BE49-F238E27FC236}">
                <a16:creationId xmlns:a16="http://schemas.microsoft.com/office/drawing/2014/main" id="{DB7D295E-DB79-C181-665C-99B85A186C49}"/>
              </a:ext>
            </a:extLst>
          </p:cNvPr>
          <p:cNvSpPr txBox="1"/>
          <p:nvPr/>
        </p:nvSpPr>
        <p:spPr>
          <a:xfrm>
            <a:off x="4943474" y="2580735"/>
            <a:ext cx="5748337" cy="2554545"/>
          </a:xfrm>
          <a:prstGeom prst="rect">
            <a:avLst/>
          </a:prstGeom>
          <a:noFill/>
        </p:spPr>
        <p:txBody>
          <a:bodyPr wrap="square">
            <a:spAutoFit/>
          </a:bodyPr>
          <a:lstStyle/>
          <a:p>
            <a:pPr algn="l" fontAlgn="base">
              <a:buNone/>
            </a:pPr>
            <a:r>
              <a:rPr lang="en-US" sz="2000" b="0" i="1" dirty="0">
                <a:solidFill>
                  <a:srgbClr val="FFFF00"/>
                </a:solidFill>
                <a:effectLst/>
              </a:rPr>
              <a:t>Jesus said unto him, Thou shalt love the Lord thy God with all thy heart, and with all thy soul, and with all thy mind.</a:t>
            </a:r>
          </a:p>
          <a:p>
            <a:pPr algn="l" fontAlgn="base">
              <a:buNone/>
            </a:pPr>
            <a:endParaRPr lang="en-US" sz="2000" b="0" i="1" dirty="0">
              <a:solidFill>
                <a:srgbClr val="FFFF00"/>
              </a:solidFill>
              <a:effectLst/>
            </a:endParaRPr>
          </a:p>
          <a:p>
            <a:pPr algn="l" fontAlgn="base">
              <a:buNone/>
            </a:pPr>
            <a:r>
              <a:rPr lang="en-US" sz="2000" b="0" i="1" dirty="0">
                <a:solidFill>
                  <a:srgbClr val="FFFF00"/>
                </a:solidFill>
                <a:effectLst/>
              </a:rPr>
              <a:t>This is the first and great commandment.</a:t>
            </a:r>
          </a:p>
          <a:p>
            <a:pPr algn="l" fontAlgn="base">
              <a:buNone/>
            </a:pPr>
            <a:endParaRPr lang="en-US" sz="2000" b="0" i="1" dirty="0">
              <a:solidFill>
                <a:srgbClr val="FFFF00"/>
              </a:solidFill>
              <a:effectLst/>
            </a:endParaRPr>
          </a:p>
          <a:p>
            <a:pPr algn="l" fontAlgn="base">
              <a:buNone/>
            </a:pPr>
            <a:r>
              <a:rPr lang="en-US" sz="2000" b="0" i="1" dirty="0">
                <a:solidFill>
                  <a:srgbClr val="FFFF00"/>
                </a:solidFill>
                <a:effectLst/>
              </a:rPr>
              <a:t>And the second is like unto it, Thou shalt love thy </a:t>
            </a:r>
            <a:r>
              <a:rPr lang="en-US" sz="2000" b="0" i="1" dirty="0" err="1">
                <a:solidFill>
                  <a:srgbClr val="FFFF00"/>
                </a:solidFill>
                <a:effectLst/>
              </a:rPr>
              <a:t>neighbour</a:t>
            </a:r>
            <a:r>
              <a:rPr lang="en-US" sz="2000" b="0" i="1" dirty="0">
                <a:solidFill>
                  <a:srgbClr val="FFFF00"/>
                </a:solidFill>
                <a:effectLst/>
              </a:rPr>
              <a:t> as thyself.</a:t>
            </a:r>
          </a:p>
        </p:txBody>
      </p:sp>
      <p:sp>
        <p:nvSpPr>
          <p:cNvPr id="5" name="TextBox 4">
            <a:extLst>
              <a:ext uri="{FF2B5EF4-FFF2-40B4-BE49-F238E27FC236}">
                <a16:creationId xmlns:a16="http://schemas.microsoft.com/office/drawing/2014/main" id="{5B9625E5-32DD-A091-E9BA-259F0B0CFCAD}"/>
              </a:ext>
            </a:extLst>
          </p:cNvPr>
          <p:cNvSpPr txBox="1"/>
          <p:nvPr/>
        </p:nvSpPr>
        <p:spPr>
          <a:xfrm>
            <a:off x="-2" y="6423354"/>
            <a:ext cx="2390777" cy="369332"/>
          </a:xfrm>
          <a:prstGeom prst="rect">
            <a:avLst/>
          </a:prstGeom>
          <a:noFill/>
        </p:spPr>
        <p:txBody>
          <a:bodyPr wrap="square" rtlCol="0">
            <a:spAutoFit/>
          </a:bodyPr>
          <a:lstStyle/>
          <a:p>
            <a:r>
              <a:rPr lang="en-US" dirty="0">
                <a:solidFill>
                  <a:schemeClr val="bg1"/>
                </a:solidFill>
              </a:rPr>
              <a:t>Matthew 22:36-29</a:t>
            </a:r>
          </a:p>
        </p:txBody>
      </p:sp>
      <p:pic>
        <p:nvPicPr>
          <p:cNvPr id="11" name="Picture 10">
            <a:extLst>
              <a:ext uri="{FF2B5EF4-FFF2-40B4-BE49-F238E27FC236}">
                <a16:creationId xmlns:a16="http://schemas.microsoft.com/office/drawing/2014/main" id="{416855B4-F044-CA4A-48E1-EECCDA1AE129}"/>
              </a:ext>
            </a:extLst>
          </p:cNvPr>
          <p:cNvPicPr>
            <a:picLocks noChangeAspect="1"/>
          </p:cNvPicPr>
          <p:nvPr/>
        </p:nvPicPr>
        <p:blipFill>
          <a:blip r:embed="rId3"/>
          <a:stretch>
            <a:fillRect/>
          </a:stretch>
        </p:blipFill>
        <p:spPr>
          <a:xfrm>
            <a:off x="606547" y="1730741"/>
            <a:ext cx="3937259" cy="3896103"/>
          </a:xfrm>
          <a:prstGeom prst="rect">
            <a:avLst/>
          </a:prstGeom>
        </p:spPr>
      </p:pic>
    </p:spTree>
    <p:extLst>
      <p:ext uri="{BB962C8B-B14F-4D97-AF65-F5344CB8AC3E}">
        <p14:creationId xmlns:p14="http://schemas.microsoft.com/office/powerpoint/2010/main" val="4098074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20:3</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788386"/>
              <a:ext cx="1672878" cy="1754326"/>
            </a:xfrm>
            <a:prstGeom prst="rect">
              <a:avLst/>
            </a:prstGeom>
            <a:noFill/>
          </p:spPr>
          <p:txBody>
            <a:bodyPr wrap="square" rtlCol="0">
              <a:spAutoFit/>
            </a:bodyPr>
            <a:lstStyle/>
            <a:p>
              <a:pPr algn="ctr"/>
              <a:r>
                <a:rPr lang="en-US" dirty="0">
                  <a:latin typeface="Castellar" panose="020A0402060406010301" pitchFamily="18" charset="0"/>
                </a:rPr>
                <a:t>Thou shalt have no other gods before me</a:t>
              </a:r>
            </a:p>
          </p:txBody>
        </p:sp>
      </p:grpSp>
      <p:sp>
        <p:nvSpPr>
          <p:cNvPr id="12" name="Rectangle 11"/>
          <p:cNvSpPr/>
          <p:nvPr/>
        </p:nvSpPr>
        <p:spPr>
          <a:xfrm>
            <a:off x="3029731" y="492691"/>
            <a:ext cx="6132535" cy="1384995"/>
          </a:xfrm>
          <a:prstGeom prst="rect">
            <a:avLst/>
          </a:prstGeom>
        </p:spPr>
        <p:txBody>
          <a:bodyPr wrap="square">
            <a:spAutoFit/>
          </a:bodyPr>
          <a:lstStyle/>
          <a:p>
            <a:r>
              <a:rPr lang="en-US" sz="2800" dirty="0">
                <a:solidFill>
                  <a:schemeClr val="bg1"/>
                </a:solidFill>
                <a:latin typeface="Calibri" panose="020F0502020204030204" pitchFamily="34" charset="0"/>
              </a:rPr>
              <a:t>O</a:t>
            </a:r>
            <a:r>
              <a:rPr lang="en-US" sz="2800" b="0" i="0" dirty="0">
                <a:solidFill>
                  <a:schemeClr val="bg1"/>
                </a:solidFill>
                <a:effectLst/>
                <a:latin typeface="Calibri" panose="020F0502020204030204" pitchFamily="34" charset="0"/>
              </a:rPr>
              <a:t>ur worship of God should be our highest priority, and we should give exclusive devotion to Him</a:t>
            </a:r>
            <a:endParaRPr lang="en-US" sz="2800" dirty="0">
              <a:solidFill>
                <a:schemeClr val="bg1"/>
              </a:solidFill>
            </a:endParaRPr>
          </a:p>
        </p:txBody>
      </p:sp>
      <p:sp>
        <p:nvSpPr>
          <p:cNvPr id="14" name="Rectangle 13"/>
          <p:cNvSpPr/>
          <p:nvPr/>
        </p:nvSpPr>
        <p:spPr>
          <a:xfrm>
            <a:off x="5160660" y="3181221"/>
            <a:ext cx="5947334" cy="707886"/>
          </a:xfrm>
          <a:prstGeom prst="rect">
            <a:avLst/>
          </a:prstGeom>
        </p:spPr>
        <p:txBody>
          <a:bodyPr wrap="none">
            <a:spAutoFit/>
          </a:bodyPr>
          <a:lstStyle/>
          <a:p>
            <a:r>
              <a:rPr lang="en-US" sz="2000" b="0" i="1" dirty="0">
                <a:solidFill>
                  <a:srgbClr val="FFFF00"/>
                </a:solidFill>
                <a:effectLst/>
                <a:latin typeface="Calibri" panose="020F0502020204030204" pitchFamily="34" charset="0"/>
              </a:rPr>
              <a:t>Seek ye first the kingdom of God, and his righteousness.</a:t>
            </a:r>
          </a:p>
          <a:p>
            <a:r>
              <a:rPr lang="en-US" sz="2000" i="1" dirty="0">
                <a:solidFill>
                  <a:srgbClr val="FFFF00"/>
                </a:solidFill>
                <a:latin typeface="Calibri" panose="020F0502020204030204" pitchFamily="34" charset="0"/>
              </a:rPr>
              <a:t>Matthew 6:33</a:t>
            </a:r>
            <a:endParaRPr lang="en-US" sz="2000" i="1" dirty="0">
              <a:solidFill>
                <a:srgbClr val="FFFF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642" y="2960370"/>
            <a:ext cx="1828800" cy="3048000"/>
          </a:xfrm>
          <a:prstGeom prst="rect">
            <a:avLst/>
          </a:prstGeom>
        </p:spPr>
      </p:pic>
      <p:grpSp>
        <p:nvGrpSpPr>
          <p:cNvPr id="2" name="Group 1">
            <a:extLst>
              <a:ext uri="{FF2B5EF4-FFF2-40B4-BE49-F238E27FC236}">
                <a16:creationId xmlns:a16="http://schemas.microsoft.com/office/drawing/2014/main" id="{8E5A5B35-48DB-1E5E-79DA-48A2A4719089}"/>
              </a:ext>
            </a:extLst>
          </p:cNvPr>
          <p:cNvGrpSpPr/>
          <p:nvPr/>
        </p:nvGrpSpPr>
        <p:grpSpPr>
          <a:xfrm>
            <a:off x="7587342" y="4191000"/>
            <a:ext cx="3505068" cy="2501531"/>
            <a:chOff x="228600" y="381000"/>
            <a:chExt cx="3505068" cy="2501531"/>
          </a:xfrm>
        </p:grpSpPr>
        <p:grpSp>
          <p:nvGrpSpPr>
            <p:cNvPr id="6" name="Group 5">
              <a:extLst>
                <a:ext uri="{FF2B5EF4-FFF2-40B4-BE49-F238E27FC236}">
                  <a16:creationId xmlns:a16="http://schemas.microsoft.com/office/drawing/2014/main" id="{EA8A279A-1C95-3798-EAE7-23F89B795C8A}"/>
                </a:ext>
              </a:extLst>
            </p:cNvPr>
            <p:cNvGrpSpPr/>
            <p:nvPr/>
          </p:nvGrpSpPr>
          <p:grpSpPr>
            <a:xfrm>
              <a:off x="228600" y="381000"/>
              <a:ext cx="3505068" cy="2501531"/>
              <a:chOff x="534986" y="381000"/>
              <a:chExt cx="2637111" cy="2501531"/>
            </a:xfrm>
          </p:grpSpPr>
          <p:sp>
            <p:nvSpPr>
              <p:cNvPr id="10" name="Rectangle 9">
                <a:extLst>
                  <a:ext uri="{FF2B5EF4-FFF2-40B4-BE49-F238E27FC236}">
                    <a16:creationId xmlns:a16="http://schemas.microsoft.com/office/drawing/2014/main" id="{44CCAD63-4F11-4A73-4D0F-CC616325781A}"/>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C3D6961-E766-871F-ACAC-8EBE29D9A598}"/>
                  </a:ext>
                </a:extLst>
              </p:cNvPr>
              <p:cNvGrpSpPr/>
              <p:nvPr/>
            </p:nvGrpSpPr>
            <p:grpSpPr>
              <a:xfrm>
                <a:off x="534986" y="384805"/>
                <a:ext cx="457200" cy="2497726"/>
                <a:chOff x="533400" y="381000"/>
                <a:chExt cx="457200" cy="2497726"/>
              </a:xfrm>
            </p:grpSpPr>
            <p:sp>
              <p:nvSpPr>
                <p:cNvPr id="22" name="Oval 21">
                  <a:extLst>
                    <a:ext uri="{FF2B5EF4-FFF2-40B4-BE49-F238E27FC236}">
                      <a16:creationId xmlns:a16="http://schemas.microsoft.com/office/drawing/2014/main" id="{5549D6E1-6EE8-3F53-F43B-9A9FBB30C355}"/>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8">
                  <a:extLst>
                    <a:ext uri="{FF2B5EF4-FFF2-40B4-BE49-F238E27FC236}">
                      <a16:creationId xmlns:a16="http://schemas.microsoft.com/office/drawing/2014/main" id="{F440E0C6-80CD-1ADF-2FBA-19DDB5D68394}"/>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087A12-E3A6-7060-F0BD-F609EAB480B6}"/>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731866-030C-0978-782A-B40D34438BCA}"/>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37A416B-65F5-DD0A-EA83-954851367358}"/>
                  </a:ext>
                </a:extLst>
              </p:cNvPr>
              <p:cNvGrpSpPr/>
              <p:nvPr/>
            </p:nvGrpSpPr>
            <p:grpSpPr>
              <a:xfrm>
                <a:off x="2714897" y="381000"/>
                <a:ext cx="457200" cy="2497726"/>
                <a:chOff x="2714897" y="457200"/>
                <a:chExt cx="457200" cy="2497726"/>
              </a:xfrm>
            </p:grpSpPr>
            <p:sp>
              <p:nvSpPr>
                <p:cNvPr id="18" name="Oval 17">
                  <a:extLst>
                    <a:ext uri="{FF2B5EF4-FFF2-40B4-BE49-F238E27FC236}">
                      <a16:creationId xmlns:a16="http://schemas.microsoft.com/office/drawing/2014/main" id="{481CDA6B-101E-AA99-9E5D-A83E7E11E378}"/>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4">
                  <a:extLst>
                    <a:ext uri="{FF2B5EF4-FFF2-40B4-BE49-F238E27FC236}">
                      <a16:creationId xmlns:a16="http://schemas.microsoft.com/office/drawing/2014/main" id="{C9AFFAFA-F61E-7DFA-3B25-E74CF3521F5D}"/>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A5B9A3-C38B-8C68-2EE6-4D092C49E977}"/>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34EE4D-3C64-6E7E-5B2F-14CF2B9C4690}"/>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a:extLst>
                <a:ext uri="{FF2B5EF4-FFF2-40B4-BE49-F238E27FC236}">
                  <a16:creationId xmlns:a16="http://schemas.microsoft.com/office/drawing/2014/main" id="{1F60F461-6184-1436-233E-4245691AD316}"/>
                </a:ext>
              </a:extLst>
            </p:cNvPr>
            <p:cNvSpPr/>
            <p:nvPr/>
          </p:nvSpPr>
          <p:spPr>
            <a:xfrm>
              <a:off x="812912" y="1192685"/>
              <a:ext cx="2371313" cy="923330"/>
            </a:xfrm>
            <a:prstGeom prst="rect">
              <a:avLst/>
            </a:prstGeom>
          </p:spPr>
          <p:txBody>
            <a:bodyPr wrap="square">
              <a:spAutoFit/>
            </a:bodyPr>
            <a:lstStyle/>
            <a:p>
              <a:pPr algn="ctr"/>
              <a:r>
                <a:rPr lang="en-US" b="1" dirty="0"/>
                <a:t>God commands us to love Him and put Him first in our lives</a:t>
              </a:r>
              <a:r>
                <a:rPr lang="en-US" dirty="0"/>
                <a:t>.</a:t>
              </a:r>
              <a:endParaRPr lang="en-US" i="1" dirty="0"/>
            </a:p>
          </p:txBody>
        </p:sp>
      </p:grpSp>
    </p:spTree>
    <p:extLst>
      <p:ext uri="{BB962C8B-B14F-4D97-AF65-F5344CB8AC3E}">
        <p14:creationId xmlns:p14="http://schemas.microsoft.com/office/powerpoint/2010/main" val="13191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20:4</a:t>
            </a:r>
          </a:p>
        </p:txBody>
      </p:sp>
      <p:grpSp>
        <p:nvGrpSpPr>
          <p:cNvPr id="11" name="Group 10"/>
          <p:cNvGrpSpPr/>
          <p:nvPr/>
        </p:nvGrpSpPr>
        <p:grpSpPr>
          <a:xfrm>
            <a:off x="480037" y="330540"/>
            <a:ext cx="2038440" cy="2531228"/>
            <a:chOff x="700863" y="1288483"/>
            <a:chExt cx="2038440" cy="2531228"/>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788386"/>
              <a:ext cx="1672878" cy="2031325"/>
            </a:xfrm>
            <a:prstGeom prst="rect">
              <a:avLst/>
            </a:prstGeom>
            <a:noFill/>
          </p:spPr>
          <p:txBody>
            <a:bodyPr wrap="square" rtlCol="0">
              <a:spAutoFit/>
            </a:bodyPr>
            <a:lstStyle/>
            <a:p>
              <a:pPr algn="ctr"/>
              <a:r>
                <a:rPr lang="en-US" dirty="0">
                  <a:latin typeface="Castellar" panose="020A0402060406010301" pitchFamily="18" charset="0"/>
                </a:rPr>
                <a:t>Thou shalt Not Make unto thee any graven image</a:t>
              </a:r>
            </a:p>
          </p:txBody>
        </p:sp>
      </p:grpSp>
      <p:sp>
        <p:nvSpPr>
          <p:cNvPr id="12" name="Rectangle 11"/>
          <p:cNvSpPr/>
          <p:nvPr/>
        </p:nvSpPr>
        <p:spPr>
          <a:xfrm>
            <a:off x="3058214" y="322967"/>
            <a:ext cx="6336157" cy="2308324"/>
          </a:xfrm>
          <a:prstGeom prst="rect">
            <a:avLst/>
          </a:prstGeom>
        </p:spPr>
        <p:txBody>
          <a:bodyPr wrap="square">
            <a:spAutoFit/>
          </a:bodyPr>
          <a:lstStyle/>
          <a:p>
            <a:r>
              <a:rPr lang="en-US" dirty="0">
                <a:solidFill>
                  <a:schemeClr val="bg1"/>
                </a:solidFill>
                <a:latin typeface="Calibri" panose="020F0502020204030204" pitchFamily="34" charset="0"/>
              </a:rPr>
              <a:t>“The idolatry we are most concerned with here is the conscious worshipping of still other gods. Some are of metal and plush and chrome, of wood and stone and fabrics.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are not in the image of God or of man, but are developed to give man comfort and enjoyment, to satisfy his wants, ambitions, passions and desires. Some are in no physical form at all, but are intangible. …</a:t>
            </a:r>
          </a:p>
        </p:txBody>
      </p:sp>
      <p:sp>
        <p:nvSpPr>
          <p:cNvPr id="6" name="Rectangle 5"/>
          <p:cNvSpPr/>
          <p:nvPr/>
        </p:nvSpPr>
        <p:spPr>
          <a:xfrm>
            <a:off x="4604656" y="4841014"/>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“Modern idols or false gods can take such forms as clothes, homes, businesses, machines, automobiles, pleasure boats, and numerous other material deflectors from the path to godhood. What difference does it make that the item concerned is not shaped like an idol?”</a:t>
            </a:r>
            <a:endParaRPr lang="en-US" dirty="0">
              <a:solidFill>
                <a:schemeClr val="bg1"/>
              </a:solidFill>
            </a:endParaRPr>
          </a:p>
        </p:txBody>
      </p:sp>
      <p:sp>
        <p:nvSpPr>
          <p:cNvPr id="16" name="TextBox 15"/>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786" y="97613"/>
            <a:ext cx="1593056" cy="2093119"/>
          </a:xfrm>
          <a:prstGeom prst="rect">
            <a:avLst/>
          </a:prstGeom>
        </p:spPr>
      </p:pic>
      <p:pic>
        <p:nvPicPr>
          <p:cNvPr id="9218" name="Picture 2" descr="https://erikbuys.files.wordpress.com/2014/05/idol-worship-social-med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097" y="4099039"/>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http://www.dustincox.us/files/2015/06/sumerian_ido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2771802"/>
            <a:ext cx="3047431" cy="196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5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220"/>
                                        </p:tgtEl>
                                        <p:attrNameLst>
                                          <p:attrName>style.visibility</p:attrName>
                                        </p:attrNameLst>
                                      </p:cBhvr>
                                      <p:to>
                                        <p:strVal val="visible"/>
                                      </p:to>
                                    </p:set>
                                    <p:animEffect transition="in" filter="fade">
                                      <p:cBhvr>
                                        <p:cTn id="16" dur="5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94825"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2035631" cy="369332"/>
          </a:xfrm>
          <a:prstGeom prst="rect">
            <a:avLst/>
          </a:prstGeom>
          <a:noFill/>
        </p:spPr>
        <p:txBody>
          <a:bodyPr wrap="square" rtlCol="0">
            <a:spAutoFit/>
          </a:bodyPr>
          <a:lstStyle/>
          <a:p>
            <a:r>
              <a:rPr lang="en-US" dirty="0">
                <a:solidFill>
                  <a:schemeClr val="bg1"/>
                </a:solidFill>
              </a:rPr>
              <a:t>Exodus 20:4-6</a:t>
            </a:r>
          </a:p>
        </p:txBody>
      </p:sp>
      <p:sp>
        <p:nvSpPr>
          <p:cNvPr id="12" name="Rectangle 11"/>
          <p:cNvSpPr/>
          <p:nvPr/>
        </p:nvSpPr>
        <p:spPr>
          <a:xfrm>
            <a:off x="568364" y="2437235"/>
            <a:ext cx="6132535" cy="3293209"/>
          </a:xfrm>
          <a:prstGeom prst="rect">
            <a:avLst/>
          </a:prstGeom>
        </p:spPr>
        <p:txBody>
          <a:bodyPr wrap="square">
            <a:spAutoFit/>
          </a:bodyPr>
          <a:lstStyle/>
          <a:p>
            <a:r>
              <a:rPr lang="en-US" sz="2800" dirty="0">
                <a:solidFill>
                  <a:schemeClr val="bg1"/>
                </a:solidFill>
              </a:rPr>
              <a:t>“The meaning of </a:t>
            </a:r>
            <a:r>
              <a:rPr lang="en-US" sz="2800" i="1" dirty="0">
                <a:solidFill>
                  <a:schemeClr val="bg1"/>
                </a:solidFill>
              </a:rPr>
              <a:t>jealous</a:t>
            </a:r>
            <a:r>
              <a:rPr lang="en-US" sz="2800" dirty="0">
                <a:solidFill>
                  <a:schemeClr val="bg1"/>
                </a:solidFill>
              </a:rPr>
              <a:t> is revealing. Its Hebrew origin means ‘possessing sensitive and deep feelings’ </a:t>
            </a:r>
          </a:p>
          <a:p>
            <a:r>
              <a:rPr lang="en-US" sz="1200" dirty="0">
                <a:solidFill>
                  <a:schemeClr val="bg1"/>
                </a:solidFill>
              </a:rPr>
              <a:t>(Exodus 20:5, footnote </a:t>
            </a:r>
            <a:r>
              <a:rPr lang="en-US" sz="1200" i="1" dirty="0">
                <a:solidFill>
                  <a:schemeClr val="bg1"/>
                </a:solidFill>
              </a:rPr>
              <a:t>b</a:t>
            </a:r>
            <a:r>
              <a:rPr lang="en-US" sz="1200" dirty="0">
                <a:solidFill>
                  <a:schemeClr val="bg1"/>
                </a:solidFill>
              </a:rPr>
              <a:t>). </a:t>
            </a:r>
          </a:p>
          <a:p>
            <a:endParaRPr lang="en-US" sz="2800" dirty="0">
              <a:solidFill>
                <a:schemeClr val="bg1"/>
              </a:solidFill>
            </a:endParaRPr>
          </a:p>
          <a:p>
            <a:r>
              <a:rPr lang="en-US" sz="2800" dirty="0">
                <a:solidFill>
                  <a:schemeClr val="bg1"/>
                </a:solidFill>
              </a:rPr>
              <a:t>Thus we offend God when we ‘serve’ other gods—when we have other first priorities.”</a:t>
            </a:r>
          </a:p>
        </p:txBody>
      </p:sp>
      <p:sp>
        <p:nvSpPr>
          <p:cNvPr id="16" name="TextBox 1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 jealous God</a:t>
            </a:r>
          </a:p>
        </p:txBody>
      </p:sp>
      <p:sp>
        <p:nvSpPr>
          <p:cNvPr id="17" name="TextBox 16"/>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(4)</a:t>
            </a:r>
          </a:p>
        </p:txBody>
      </p:sp>
      <p:pic>
        <p:nvPicPr>
          <p:cNvPr id="8194"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06" y="287000"/>
            <a:ext cx="1095375" cy="14573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7587342" y="4191000"/>
            <a:ext cx="3505068" cy="2501531"/>
            <a:chOff x="228600" y="381000"/>
            <a:chExt cx="3505068" cy="2501531"/>
          </a:xfrm>
        </p:grpSpPr>
        <p:grpSp>
          <p:nvGrpSpPr>
            <p:cNvPr id="19" name="Group 18"/>
            <p:cNvGrpSpPr/>
            <p:nvPr/>
          </p:nvGrpSpPr>
          <p:grpSpPr>
            <a:xfrm>
              <a:off x="228600" y="381000"/>
              <a:ext cx="3505068" cy="2501531"/>
              <a:chOff x="534986" y="381000"/>
              <a:chExt cx="2637111" cy="2501531"/>
            </a:xfrm>
          </p:grpSpPr>
          <p:sp>
            <p:nvSpPr>
              <p:cNvPr id="21" name="Rectangle 2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34986" y="384805"/>
                <a:ext cx="457200" cy="2497726"/>
                <a:chOff x="533400" y="381000"/>
                <a:chExt cx="457200" cy="2497726"/>
              </a:xfrm>
            </p:grpSpPr>
            <p:sp>
              <p:nvSpPr>
                <p:cNvPr id="28" name="Oval 2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714897" y="381000"/>
                <a:ext cx="457200" cy="2497726"/>
                <a:chOff x="2714897" y="457200"/>
                <a:chExt cx="457200" cy="2497726"/>
              </a:xfrm>
            </p:grpSpPr>
            <p:sp>
              <p:nvSpPr>
                <p:cNvPr id="24" name="Oval 2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795478" y="1060173"/>
              <a:ext cx="2371313" cy="1200329"/>
            </a:xfrm>
            <a:prstGeom prst="rect">
              <a:avLst/>
            </a:prstGeom>
          </p:spPr>
          <p:txBody>
            <a:bodyPr wrap="square">
              <a:spAutoFit/>
            </a:bodyPr>
            <a:lstStyle/>
            <a:p>
              <a:pPr algn="ctr"/>
              <a:r>
                <a:rPr lang="en-US" b="1" dirty="0"/>
                <a:t>When we love God and keep His commandments, He will show us mercy</a:t>
              </a:r>
              <a:endParaRPr lang="en-US" i="1" dirty="0"/>
            </a:p>
          </p:txBody>
        </p:sp>
      </p:grpSp>
      <p:pic>
        <p:nvPicPr>
          <p:cNvPr id="8196" name="Picture 4" descr="https://www.q-files.com/images/pages/galleries/920/hieroglyphic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571" y="1329820"/>
            <a:ext cx="3951833" cy="275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8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500"/>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2806</Words>
  <Application>Microsoft Office PowerPoint</Application>
  <PresentationFormat>Widescreen</PresentationFormat>
  <Paragraphs>206</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Castellar</vt:lpstr>
      <vt:lpstr>Californian FB</vt:lpstr>
      <vt:lpstr>Bookman Old Style</vt:lpstr>
      <vt:lpstr>Calibri Light</vt:lpstr>
      <vt:lpstr>Calibri</vt:lpstr>
      <vt:lpstr>Colonna MT</vt:lpstr>
      <vt:lpstr>Arial</vt:lpstr>
      <vt:lpstr>Abadi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30</cp:revision>
  <dcterms:created xsi:type="dcterms:W3CDTF">2015-10-05T14:02:47Z</dcterms:created>
  <dcterms:modified xsi:type="dcterms:W3CDTF">2025-08-27T16:08:03Z</dcterms:modified>
</cp:coreProperties>
</file>