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3" r:id="rId5"/>
    <p:sldId id="264" r:id="rId6"/>
    <p:sldId id="266" r:id="rId7"/>
    <p:sldId id="267" r:id="rId8"/>
    <p:sldId id="268" r:id="rId9"/>
    <p:sldId id="280" r:id="rId10"/>
    <p:sldId id="270" r:id="rId11"/>
    <p:sldId id="272" r:id="rId12"/>
    <p:sldId id="274" r:id="rId13"/>
    <p:sldId id="273" r:id="rId14"/>
    <p:sldId id="277" r:id="rId15"/>
    <p:sldId id="275" r:id="rId16"/>
    <p:sldId id="276" r:id="rId17"/>
    <p:sldId id="279" r:id="rId18"/>
    <p:sldId id="257" r:id="rId19"/>
    <p:sldId id="259" r:id="rId20"/>
    <p:sldId id="281" r:id="rId21"/>
    <p:sldId id="282" r:id="rId22"/>
  </p:sldIdLst>
  <p:sldSz cx="12192000" cy="6858000"/>
  <p:notesSz cx="6858000" cy="9144000"/>
  <p:embeddedFontLst>
    <p:embeddedFont>
      <p:font typeface="Abadi" panose="020B0604020202020204" charset="0"/>
      <p:regular r:id="rId23"/>
    </p:embeddedFont>
    <p:embeddedFont>
      <p:font typeface="Elephant" panose="02020904090505020303" pitchFamily="18"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7E2"/>
    <a:srgbClr val="EDCE5D"/>
    <a:srgbClr val="FF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3B0DA6-D3B7-447E-94A1-8209E388243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7921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15591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123599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B0DA6-D3B7-447E-94A1-8209E388243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41753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B0DA6-D3B7-447E-94A1-8209E388243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17332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3B0DA6-D3B7-447E-94A1-8209E388243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55050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3B0DA6-D3B7-447E-94A1-8209E3882434}"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58732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B0DA6-D3B7-447E-94A1-8209E388243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0271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B0DA6-D3B7-447E-94A1-8209E3882434}"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0662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B0DA6-D3B7-447E-94A1-8209E388243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986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B0DA6-D3B7-447E-94A1-8209E388243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339E-BDF8-4E1B-9455-6064C3E9BF17}" type="slidenum">
              <a:rPr lang="en-US" smtClean="0"/>
              <a:t>‹#›</a:t>
            </a:fld>
            <a:endParaRPr lang="en-US"/>
          </a:p>
        </p:txBody>
      </p:sp>
    </p:spTree>
    <p:extLst>
      <p:ext uri="{BB962C8B-B14F-4D97-AF65-F5344CB8AC3E}">
        <p14:creationId xmlns:p14="http://schemas.microsoft.com/office/powerpoint/2010/main" val="396973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B0DA6-D3B7-447E-94A1-8209E3882434}"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1339E-BDF8-4E1B-9455-6064C3E9BF17}" type="slidenum">
              <a:rPr lang="en-US" smtClean="0"/>
              <a:t>‹#›</a:t>
            </a:fld>
            <a:endParaRPr lang="en-US"/>
          </a:p>
        </p:txBody>
      </p:sp>
    </p:spTree>
    <p:extLst>
      <p:ext uri="{BB962C8B-B14F-4D97-AF65-F5344CB8AC3E}">
        <p14:creationId xmlns:p14="http://schemas.microsoft.com/office/powerpoint/2010/main" val="303711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0.jpe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24.jpe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churchofjesuschrist.org/study/history/topics/seer-stones?lang=eng" TargetMode="External"/><Relationship Id="rId2" Type="http://schemas.openxmlformats.org/officeDocument/2006/relationships/hyperlink" Target="https://www.churchofjesuschrist.org/study/history/topics/seer-stones?lang=eng#note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microsoft.com/office/2007/relationships/hdphoto" Target="../media/hdphoto1.wdp"/><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16.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microsoft.com/office/2007/relationships/hdphoto" Target="../media/hdphoto1.wdp"/><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16.png"/><Relationship Id="rId16"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501">
            <a:extLst>
              <a:ext uri="{FF2B5EF4-FFF2-40B4-BE49-F238E27FC236}">
                <a16:creationId xmlns:a16="http://schemas.microsoft.com/office/drawing/2014/main" id="{E1F01FCD-9933-40CC-AAA7-C0B5DB37F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86554"/>
            <a:ext cx="12192000" cy="1938992"/>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Two Stone Tablets</a:t>
            </a:r>
          </a:p>
          <a:p>
            <a:pPr algn="ctr"/>
            <a:r>
              <a:rPr lang="en-US" sz="4800" dirty="0">
                <a:solidFill>
                  <a:schemeClr val="bg1"/>
                </a:solidFill>
                <a:latin typeface="Elephant" panose="02020904090505020303" pitchFamily="18" charset="0"/>
              </a:rPr>
              <a:t>Exodus 28-29 and 31</a:t>
            </a:r>
          </a:p>
        </p:txBody>
      </p:sp>
      <p:grpSp>
        <p:nvGrpSpPr>
          <p:cNvPr id="7" name="Group 6"/>
          <p:cNvGrpSpPr/>
          <p:nvPr/>
        </p:nvGrpSpPr>
        <p:grpSpPr>
          <a:xfrm>
            <a:off x="9182637" y="1846585"/>
            <a:ext cx="1713940" cy="4523461"/>
            <a:chOff x="8692693" y="957943"/>
            <a:chExt cx="2384188" cy="6292391"/>
          </a:xfrm>
        </p:grpSpPr>
        <p:sp>
          <p:nvSpPr>
            <p:cNvPr id="8" name="Oval 7"/>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049907" y="6412815"/>
              <a:ext cx="1717461" cy="173629"/>
              <a:chOff x="6004435" y="5124422"/>
              <a:chExt cx="2755911" cy="179672"/>
            </a:xfrm>
          </p:grpSpPr>
          <p:grpSp>
            <p:nvGrpSpPr>
              <p:cNvPr id="432" name="Group 431"/>
              <p:cNvGrpSpPr/>
              <p:nvPr/>
            </p:nvGrpSpPr>
            <p:grpSpPr>
              <a:xfrm>
                <a:off x="6004435" y="5124422"/>
                <a:ext cx="1415464" cy="179672"/>
                <a:chOff x="5241313" y="4637314"/>
                <a:chExt cx="4730322" cy="600444"/>
              </a:xfrm>
            </p:grpSpPr>
            <p:sp>
              <p:nvSpPr>
                <p:cNvPr id="454" name="Oval 45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6263924" y="4659086"/>
                  <a:ext cx="490821" cy="578672"/>
                  <a:chOff x="6263924" y="4659086"/>
                  <a:chExt cx="490821" cy="578672"/>
                </a:xfrm>
              </p:grpSpPr>
              <p:sp>
                <p:nvSpPr>
                  <p:cNvPr id="475" name="Trapezoid 47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Oval 45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7353137" y="4659086"/>
                  <a:ext cx="490821" cy="578672"/>
                  <a:chOff x="6263924" y="4659086"/>
                  <a:chExt cx="490821" cy="578672"/>
                </a:xfrm>
              </p:grpSpPr>
              <p:sp>
                <p:nvSpPr>
                  <p:cNvPr id="472" name="Trapezoid 47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Oval 45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58"/>
                <p:cNvGrpSpPr/>
                <p:nvPr/>
              </p:nvGrpSpPr>
              <p:grpSpPr>
                <a:xfrm>
                  <a:off x="8419290" y="4659086"/>
                  <a:ext cx="490821" cy="578672"/>
                  <a:chOff x="6263924" y="4659086"/>
                  <a:chExt cx="490821" cy="578672"/>
                </a:xfrm>
              </p:grpSpPr>
              <p:sp>
                <p:nvSpPr>
                  <p:cNvPr id="469" name="Trapezoid 46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Oval 45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p:cNvGrpSpPr/>
                <p:nvPr/>
              </p:nvGrpSpPr>
              <p:grpSpPr>
                <a:xfrm>
                  <a:off x="9480814" y="4659086"/>
                  <a:ext cx="490821" cy="578672"/>
                  <a:chOff x="6263924" y="4659086"/>
                  <a:chExt cx="490821" cy="578672"/>
                </a:xfrm>
              </p:grpSpPr>
              <p:sp>
                <p:nvSpPr>
                  <p:cNvPr id="466" name="Trapezoid 46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461"/>
                <p:cNvGrpSpPr/>
                <p:nvPr/>
              </p:nvGrpSpPr>
              <p:grpSpPr>
                <a:xfrm>
                  <a:off x="5241313" y="4637314"/>
                  <a:ext cx="490821" cy="578672"/>
                  <a:chOff x="6263924" y="4659086"/>
                  <a:chExt cx="490821" cy="578672"/>
                </a:xfrm>
              </p:grpSpPr>
              <p:sp>
                <p:nvSpPr>
                  <p:cNvPr id="463" name="Trapezoid 46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432"/>
              <p:cNvGrpSpPr/>
              <p:nvPr/>
            </p:nvGrpSpPr>
            <p:grpSpPr>
              <a:xfrm>
                <a:off x="7502911" y="5124422"/>
                <a:ext cx="1257435" cy="173157"/>
                <a:chOff x="5769429" y="4659086"/>
                <a:chExt cx="4202206" cy="578672"/>
              </a:xfrm>
            </p:grpSpPr>
            <p:sp>
              <p:nvSpPr>
                <p:cNvPr id="434" name="Oval 43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434"/>
                <p:cNvGrpSpPr/>
                <p:nvPr/>
              </p:nvGrpSpPr>
              <p:grpSpPr>
                <a:xfrm>
                  <a:off x="6263924" y="4659086"/>
                  <a:ext cx="490821" cy="578672"/>
                  <a:chOff x="6263924" y="4659086"/>
                  <a:chExt cx="490821" cy="578672"/>
                </a:xfrm>
              </p:grpSpPr>
              <p:sp>
                <p:nvSpPr>
                  <p:cNvPr id="451" name="Trapezoid 45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3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436"/>
                <p:cNvGrpSpPr/>
                <p:nvPr/>
              </p:nvGrpSpPr>
              <p:grpSpPr>
                <a:xfrm>
                  <a:off x="7353137" y="4659086"/>
                  <a:ext cx="490821" cy="578672"/>
                  <a:chOff x="6263924" y="4659086"/>
                  <a:chExt cx="490821" cy="578672"/>
                </a:xfrm>
              </p:grpSpPr>
              <p:sp>
                <p:nvSpPr>
                  <p:cNvPr id="448" name="Trapezoid 44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8" name="Oval 43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8419290" y="4659086"/>
                  <a:ext cx="490821" cy="578672"/>
                  <a:chOff x="6263924" y="4659086"/>
                  <a:chExt cx="490821" cy="578672"/>
                </a:xfrm>
              </p:grpSpPr>
              <p:sp>
                <p:nvSpPr>
                  <p:cNvPr id="445" name="Trapezoid 44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Oval 43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1" name="Group 440"/>
                <p:cNvGrpSpPr/>
                <p:nvPr/>
              </p:nvGrpSpPr>
              <p:grpSpPr>
                <a:xfrm>
                  <a:off x="9480814" y="4659086"/>
                  <a:ext cx="490821" cy="578672"/>
                  <a:chOff x="6263924" y="4659086"/>
                  <a:chExt cx="490821" cy="578672"/>
                </a:xfrm>
              </p:grpSpPr>
              <p:sp>
                <p:nvSpPr>
                  <p:cNvPr id="442" name="Trapezoid 44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Trapezoid 19"/>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188009" y="4475315"/>
              <a:ext cx="1490804" cy="1784227"/>
              <a:chOff x="6147852" y="3953965"/>
              <a:chExt cx="1848129" cy="1910926"/>
            </a:xfrm>
          </p:grpSpPr>
          <p:grpSp>
            <p:nvGrpSpPr>
              <p:cNvPr id="225" name="Group 224"/>
              <p:cNvGrpSpPr/>
              <p:nvPr/>
            </p:nvGrpSpPr>
            <p:grpSpPr>
              <a:xfrm>
                <a:off x="6191837" y="3953965"/>
                <a:ext cx="1773099" cy="1675202"/>
                <a:chOff x="6683462" y="4522576"/>
                <a:chExt cx="1610846" cy="1551653"/>
              </a:xfrm>
            </p:grpSpPr>
            <p:sp>
              <p:nvSpPr>
                <p:cNvPr id="233" name="Trapezoid 232"/>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rot="161150">
                  <a:off x="6776381" y="5203966"/>
                  <a:ext cx="842475" cy="853371"/>
                  <a:chOff x="7002362" y="-220093"/>
                  <a:chExt cx="4266989" cy="4336706"/>
                </a:xfrm>
              </p:grpSpPr>
              <p:grpSp>
                <p:nvGrpSpPr>
                  <p:cNvPr id="367" name="Group 366"/>
                  <p:cNvGrpSpPr/>
                  <p:nvPr/>
                </p:nvGrpSpPr>
                <p:grpSpPr>
                  <a:xfrm>
                    <a:off x="7002362" y="416513"/>
                    <a:ext cx="3718088" cy="3700100"/>
                    <a:chOff x="9313675" y="-862338"/>
                    <a:chExt cx="3718088" cy="3700100"/>
                  </a:xfrm>
                </p:grpSpPr>
                <p:grpSp>
                  <p:nvGrpSpPr>
                    <p:cNvPr id="384" name="Group 383"/>
                    <p:cNvGrpSpPr/>
                    <p:nvPr/>
                  </p:nvGrpSpPr>
                  <p:grpSpPr>
                    <a:xfrm rot="2472914">
                      <a:off x="9313675" y="378385"/>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9897198" y="900359"/>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rot="2472914">
                      <a:off x="10490938" y="1422334"/>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7" name="Group 386"/>
                    <p:cNvGrpSpPr/>
                    <p:nvPr/>
                  </p:nvGrpSpPr>
                  <p:grpSpPr>
                    <a:xfrm rot="2472914">
                      <a:off x="11074461" y="1944308"/>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387"/>
                    <p:cNvGrpSpPr/>
                    <p:nvPr/>
                  </p:nvGrpSpPr>
                  <p:grpSpPr>
                    <a:xfrm rot="2472914">
                      <a:off x="10424166" y="-862338"/>
                      <a:ext cx="861668" cy="893454"/>
                      <a:chOff x="9313675" y="378385"/>
                      <a:chExt cx="861668" cy="893454"/>
                    </a:xfrm>
                  </p:grpSpPr>
                  <p:sp>
                    <p:nvSpPr>
                      <p:cNvPr id="417" name="Rectangle 4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ame 4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rot="2472914">
                      <a:off x="9865580" y="-231772"/>
                      <a:ext cx="861668" cy="893454"/>
                      <a:chOff x="9313675" y="378385"/>
                      <a:chExt cx="861668" cy="893454"/>
                    </a:xfrm>
                  </p:grpSpPr>
                  <p:sp>
                    <p:nvSpPr>
                      <p:cNvPr id="414" name="Rectangle 4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ame 4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0" name="Group 389"/>
                    <p:cNvGrpSpPr/>
                    <p:nvPr/>
                  </p:nvGrpSpPr>
                  <p:grpSpPr>
                    <a:xfrm rot="2472914">
                      <a:off x="10456433" y="280442"/>
                      <a:ext cx="861668" cy="893454"/>
                      <a:chOff x="9313675" y="378385"/>
                      <a:chExt cx="861668" cy="893454"/>
                    </a:xfrm>
                  </p:grpSpPr>
                  <p:sp>
                    <p:nvSpPr>
                      <p:cNvPr id="411" name="Rectangle 4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ame 4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1" name="Group 390"/>
                    <p:cNvGrpSpPr/>
                    <p:nvPr/>
                  </p:nvGrpSpPr>
                  <p:grpSpPr>
                    <a:xfrm rot="2472914">
                      <a:off x="11039956" y="802416"/>
                      <a:ext cx="861668" cy="893454"/>
                      <a:chOff x="9313675" y="378385"/>
                      <a:chExt cx="861668" cy="893454"/>
                    </a:xfrm>
                  </p:grpSpPr>
                  <p:sp>
                    <p:nvSpPr>
                      <p:cNvPr id="408" name="Rectangle 4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ame 4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2472914">
                      <a:off x="11642157" y="1314285"/>
                      <a:ext cx="861668" cy="893454"/>
                      <a:chOff x="9313675" y="378385"/>
                      <a:chExt cx="861668" cy="893454"/>
                    </a:xfrm>
                  </p:grpSpPr>
                  <p:sp>
                    <p:nvSpPr>
                      <p:cNvPr id="405" name="Rectangle 4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4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ame 4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rot="2472914">
                      <a:off x="11586572" y="172393"/>
                      <a:ext cx="861668" cy="893454"/>
                      <a:chOff x="9313675" y="378385"/>
                      <a:chExt cx="861668" cy="893454"/>
                    </a:xfrm>
                  </p:grpSpPr>
                  <p:sp>
                    <p:nvSpPr>
                      <p:cNvPr id="402" name="Rectangle 4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0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ame 4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2472914">
                      <a:off x="12170095" y="694367"/>
                      <a:ext cx="861668" cy="893454"/>
                      <a:chOff x="9313675" y="378385"/>
                      <a:chExt cx="861668" cy="893454"/>
                    </a:xfrm>
                  </p:grpSpPr>
                  <p:sp>
                    <p:nvSpPr>
                      <p:cNvPr id="399" name="Rectangle 3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39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ame 4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rot="2472914">
                      <a:off x="10995932" y="-351555"/>
                      <a:ext cx="861668" cy="893454"/>
                      <a:chOff x="9313675" y="378385"/>
                      <a:chExt cx="861668" cy="893454"/>
                    </a:xfrm>
                  </p:grpSpPr>
                  <p:sp>
                    <p:nvSpPr>
                      <p:cNvPr id="396" name="Rectangle 3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3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ame 3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8" name="Group 367"/>
                  <p:cNvGrpSpPr/>
                  <p:nvPr/>
                </p:nvGrpSpPr>
                <p:grpSpPr>
                  <a:xfrm rot="2472914">
                    <a:off x="9238369" y="323421"/>
                    <a:ext cx="861668" cy="893454"/>
                    <a:chOff x="9313675" y="378385"/>
                    <a:chExt cx="861668" cy="893454"/>
                  </a:xfrm>
                </p:grpSpPr>
                <p:sp>
                  <p:nvSpPr>
                    <p:cNvPr id="381" name="Rectangle 3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ame 3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9832681" y="845394"/>
                    <a:ext cx="861668" cy="893454"/>
                    <a:chOff x="9313675" y="378385"/>
                    <a:chExt cx="861668" cy="893454"/>
                  </a:xfrm>
                </p:grpSpPr>
                <p:sp>
                  <p:nvSpPr>
                    <p:cNvPr id="378" name="Rectangle 3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ame 3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10407683" y="1332004"/>
                    <a:ext cx="861668" cy="893454"/>
                    <a:chOff x="9313675" y="378385"/>
                    <a:chExt cx="861668" cy="893454"/>
                  </a:xfrm>
                </p:grpSpPr>
                <p:sp>
                  <p:nvSpPr>
                    <p:cNvPr id="375" name="Rectangle 3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ame 3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rot="2472914">
                    <a:off x="8656825" y="-220093"/>
                    <a:ext cx="861668" cy="893454"/>
                    <a:chOff x="9313675" y="378385"/>
                    <a:chExt cx="861668" cy="893454"/>
                  </a:xfrm>
                </p:grpSpPr>
                <p:sp>
                  <p:nvSpPr>
                    <p:cNvPr id="372" name="Rectangle 3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37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ame 3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5" name="Group 234"/>
                <p:cNvGrpSpPr/>
                <p:nvPr/>
              </p:nvGrpSpPr>
              <p:grpSpPr>
                <a:xfrm>
                  <a:off x="7371108" y="5220858"/>
                  <a:ext cx="842475" cy="853371"/>
                  <a:chOff x="7002362" y="-220093"/>
                  <a:chExt cx="4266989" cy="4336706"/>
                </a:xfrm>
              </p:grpSpPr>
              <p:grpSp>
                <p:nvGrpSpPr>
                  <p:cNvPr id="302" name="Group 301"/>
                  <p:cNvGrpSpPr/>
                  <p:nvPr/>
                </p:nvGrpSpPr>
                <p:grpSpPr>
                  <a:xfrm>
                    <a:off x="7002362" y="416513"/>
                    <a:ext cx="3718088" cy="3700100"/>
                    <a:chOff x="9313675" y="-862338"/>
                    <a:chExt cx="3718088" cy="3700100"/>
                  </a:xfrm>
                </p:grpSpPr>
                <p:grpSp>
                  <p:nvGrpSpPr>
                    <p:cNvPr id="319" name="Group 318"/>
                    <p:cNvGrpSpPr/>
                    <p:nvPr/>
                  </p:nvGrpSpPr>
                  <p:grpSpPr>
                    <a:xfrm rot="2472914">
                      <a:off x="9313675" y="378385"/>
                      <a:ext cx="861668" cy="893454"/>
                      <a:chOff x="9313675" y="378385"/>
                      <a:chExt cx="861668" cy="893454"/>
                    </a:xfrm>
                  </p:grpSpPr>
                  <p:sp>
                    <p:nvSpPr>
                      <p:cNvPr id="364" name="Rectangle 3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9897198" y="900359"/>
                      <a:ext cx="861668" cy="893454"/>
                      <a:chOff x="9313675" y="378385"/>
                      <a:chExt cx="861668" cy="893454"/>
                    </a:xfrm>
                  </p:grpSpPr>
                  <p:sp>
                    <p:nvSpPr>
                      <p:cNvPr id="361" name="Rectangle 3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ame 3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1" name="Group 320"/>
                    <p:cNvGrpSpPr/>
                    <p:nvPr/>
                  </p:nvGrpSpPr>
                  <p:grpSpPr>
                    <a:xfrm rot="2472914">
                      <a:off x="10490938" y="1422334"/>
                      <a:ext cx="861668" cy="893454"/>
                      <a:chOff x="9313675" y="378385"/>
                      <a:chExt cx="861668" cy="893454"/>
                    </a:xfrm>
                  </p:grpSpPr>
                  <p:sp>
                    <p:nvSpPr>
                      <p:cNvPr id="358" name="Rectangle 3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ame 3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rot="2472914">
                      <a:off x="11074461" y="1944308"/>
                      <a:ext cx="861668" cy="893454"/>
                      <a:chOff x="9313675" y="378385"/>
                      <a:chExt cx="861668" cy="893454"/>
                    </a:xfrm>
                  </p:grpSpPr>
                  <p:sp>
                    <p:nvSpPr>
                      <p:cNvPr id="355" name="Rectangle 3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ame 3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10424166" y="-862338"/>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oup 323"/>
                    <p:cNvGrpSpPr/>
                    <p:nvPr/>
                  </p:nvGrpSpPr>
                  <p:grpSpPr>
                    <a:xfrm rot="2472914">
                      <a:off x="9865580" y="-231772"/>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rot="2472914">
                      <a:off x="10456433" y="280442"/>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6" name="Group 325"/>
                    <p:cNvGrpSpPr/>
                    <p:nvPr/>
                  </p:nvGrpSpPr>
                  <p:grpSpPr>
                    <a:xfrm rot="2472914">
                      <a:off x="11039956" y="802416"/>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7" name="Group 326"/>
                    <p:cNvGrpSpPr/>
                    <p:nvPr/>
                  </p:nvGrpSpPr>
                  <p:grpSpPr>
                    <a:xfrm rot="2472914">
                      <a:off x="11642157" y="1314285"/>
                      <a:ext cx="861668" cy="893454"/>
                      <a:chOff x="9313675" y="378385"/>
                      <a:chExt cx="861668" cy="893454"/>
                    </a:xfrm>
                  </p:grpSpPr>
                  <p:sp>
                    <p:nvSpPr>
                      <p:cNvPr id="340" name="Rectangle 3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ame 3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8" name="Group 327"/>
                    <p:cNvGrpSpPr/>
                    <p:nvPr/>
                  </p:nvGrpSpPr>
                  <p:grpSpPr>
                    <a:xfrm rot="2472914">
                      <a:off x="11586572" y="172393"/>
                      <a:ext cx="861668" cy="893454"/>
                      <a:chOff x="9313675" y="378385"/>
                      <a:chExt cx="861668" cy="893454"/>
                    </a:xfrm>
                  </p:grpSpPr>
                  <p:sp>
                    <p:nvSpPr>
                      <p:cNvPr id="337" name="Rectangle 3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ame 3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9" name="Group 328"/>
                    <p:cNvGrpSpPr/>
                    <p:nvPr/>
                  </p:nvGrpSpPr>
                  <p:grpSpPr>
                    <a:xfrm rot="2472914">
                      <a:off x="12170095" y="694367"/>
                      <a:ext cx="861668" cy="893454"/>
                      <a:chOff x="9313675" y="378385"/>
                      <a:chExt cx="861668" cy="893454"/>
                    </a:xfrm>
                  </p:grpSpPr>
                  <p:sp>
                    <p:nvSpPr>
                      <p:cNvPr id="334" name="Rectangle 3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ame 3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0" name="Group 329"/>
                    <p:cNvGrpSpPr/>
                    <p:nvPr/>
                  </p:nvGrpSpPr>
                  <p:grpSpPr>
                    <a:xfrm rot="2472914">
                      <a:off x="10995932" y="-351555"/>
                      <a:ext cx="861668" cy="893454"/>
                      <a:chOff x="9313675" y="378385"/>
                      <a:chExt cx="861668" cy="893454"/>
                    </a:xfrm>
                  </p:grpSpPr>
                  <p:sp>
                    <p:nvSpPr>
                      <p:cNvPr id="331" name="Rectangle 3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ame 3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03" name="Group 302"/>
                  <p:cNvGrpSpPr/>
                  <p:nvPr/>
                </p:nvGrpSpPr>
                <p:grpSpPr>
                  <a:xfrm rot="2472914">
                    <a:off x="9238369" y="323421"/>
                    <a:ext cx="861668" cy="893454"/>
                    <a:chOff x="9313675" y="378385"/>
                    <a:chExt cx="861668" cy="893454"/>
                  </a:xfrm>
                </p:grpSpPr>
                <p:sp>
                  <p:nvSpPr>
                    <p:cNvPr id="316" name="Rectangle 3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3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ame 3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9832681" y="845394"/>
                    <a:ext cx="861668" cy="893454"/>
                    <a:chOff x="9313675" y="378385"/>
                    <a:chExt cx="861668" cy="893454"/>
                  </a:xfrm>
                </p:grpSpPr>
                <p:sp>
                  <p:nvSpPr>
                    <p:cNvPr id="313" name="Rectangle 3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3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ame 3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10407683" y="1332004"/>
                    <a:ext cx="861668" cy="893454"/>
                    <a:chOff x="9313675" y="378385"/>
                    <a:chExt cx="861668" cy="893454"/>
                  </a:xfrm>
                </p:grpSpPr>
                <p:sp>
                  <p:nvSpPr>
                    <p:cNvPr id="310" name="Rectangle 3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3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ame 3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6" name="Group 305"/>
                  <p:cNvGrpSpPr/>
                  <p:nvPr/>
                </p:nvGrpSpPr>
                <p:grpSpPr>
                  <a:xfrm rot="2472914">
                    <a:off x="8656825" y="-220093"/>
                    <a:ext cx="861668" cy="893454"/>
                    <a:chOff x="9313675" y="378385"/>
                    <a:chExt cx="861668" cy="893454"/>
                  </a:xfrm>
                </p:grpSpPr>
                <p:sp>
                  <p:nvSpPr>
                    <p:cNvPr id="307" name="Rectangle 3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ame 3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6" name="Group 235"/>
                <p:cNvGrpSpPr/>
                <p:nvPr/>
              </p:nvGrpSpPr>
              <p:grpSpPr>
                <a:xfrm>
                  <a:off x="7094044" y="4551994"/>
                  <a:ext cx="842475" cy="853371"/>
                  <a:chOff x="7002362" y="-220093"/>
                  <a:chExt cx="4266989" cy="4336706"/>
                </a:xfrm>
              </p:grpSpPr>
              <p:grpSp>
                <p:nvGrpSpPr>
                  <p:cNvPr id="237" name="Group 236"/>
                  <p:cNvGrpSpPr/>
                  <p:nvPr/>
                </p:nvGrpSpPr>
                <p:grpSpPr>
                  <a:xfrm>
                    <a:off x="7002362" y="416513"/>
                    <a:ext cx="3718088" cy="3700100"/>
                    <a:chOff x="9313675" y="-862338"/>
                    <a:chExt cx="3718088" cy="3700100"/>
                  </a:xfrm>
                </p:grpSpPr>
                <p:grpSp>
                  <p:nvGrpSpPr>
                    <p:cNvPr id="254" name="Group 253"/>
                    <p:cNvGrpSpPr/>
                    <p:nvPr/>
                  </p:nvGrpSpPr>
                  <p:grpSpPr>
                    <a:xfrm rot="2472914">
                      <a:off x="9313675" y="378385"/>
                      <a:ext cx="861668" cy="893454"/>
                      <a:chOff x="9313675" y="378385"/>
                      <a:chExt cx="861668" cy="893454"/>
                    </a:xfrm>
                  </p:grpSpPr>
                  <p:sp>
                    <p:nvSpPr>
                      <p:cNvPr id="299" name="Rectangle 2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ame 3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9897198" y="900359"/>
                      <a:ext cx="861668" cy="893454"/>
                      <a:chOff x="9313675" y="378385"/>
                      <a:chExt cx="861668" cy="893454"/>
                    </a:xfrm>
                  </p:grpSpPr>
                  <p:sp>
                    <p:nvSpPr>
                      <p:cNvPr id="296" name="Rectangle 2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ame 2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rot="2472914">
                      <a:off x="10490938" y="1422334"/>
                      <a:ext cx="861668" cy="893454"/>
                      <a:chOff x="9313675" y="378385"/>
                      <a:chExt cx="861668" cy="893454"/>
                    </a:xfrm>
                  </p:grpSpPr>
                  <p:sp>
                    <p:nvSpPr>
                      <p:cNvPr id="293" name="Rectangle 29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29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256"/>
                    <p:cNvGrpSpPr/>
                    <p:nvPr/>
                  </p:nvGrpSpPr>
                  <p:grpSpPr>
                    <a:xfrm rot="2472914">
                      <a:off x="11074461" y="1944308"/>
                      <a:ext cx="861668" cy="893454"/>
                      <a:chOff x="9313675" y="378385"/>
                      <a:chExt cx="861668" cy="893454"/>
                    </a:xfrm>
                  </p:grpSpPr>
                  <p:sp>
                    <p:nvSpPr>
                      <p:cNvPr id="290" name="Rectangle 28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29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ame 29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257"/>
                    <p:cNvGrpSpPr/>
                    <p:nvPr/>
                  </p:nvGrpSpPr>
                  <p:grpSpPr>
                    <a:xfrm rot="2472914">
                      <a:off x="10424166" y="-862338"/>
                      <a:ext cx="861668" cy="893454"/>
                      <a:chOff x="9313675" y="378385"/>
                      <a:chExt cx="861668" cy="893454"/>
                    </a:xfrm>
                  </p:grpSpPr>
                  <p:sp>
                    <p:nvSpPr>
                      <p:cNvPr id="287" name="Rectangle 28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28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ame 28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258"/>
                    <p:cNvGrpSpPr/>
                    <p:nvPr/>
                  </p:nvGrpSpPr>
                  <p:grpSpPr>
                    <a:xfrm rot="2472914">
                      <a:off x="9865580" y="-231772"/>
                      <a:ext cx="861668" cy="893454"/>
                      <a:chOff x="9313675" y="378385"/>
                      <a:chExt cx="861668" cy="893454"/>
                    </a:xfrm>
                  </p:grpSpPr>
                  <p:sp>
                    <p:nvSpPr>
                      <p:cNvPr id="284" name="Rectangle 28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ame 28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2472914">
                      <a:off x="10456433" y="280442"/>
                      <a:ext cx="861668" cy="893454"/>
                      <a:chOff x="9313675" y="378385"/>
                      <a:chExt cx="861668" cy="893454"/>
                    </a:xfrm>
                  </p:grpSpPr>
                  <p:sp>
                    <p:nvSpPr>
                      <p:cNvPr id="281" name="Rectangle 2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rot="2472914">
                      <a:off x="11039956" y="802416"/>
                      <a:ext cx="861668" cy="893454"/>
                      <a:chOff x="9313675" y="378385"/>
                      <a:chExt cx="861668" cy="893454"/>
                    </a:xfrm>
                  </p:grpSpPr>
                  <p:sp>
                    <p:nvSpPr>
                      <p:cNvPr id="278" name="Rectangle 2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ame 2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261"/>
                    <p:cNvGrpSpPr/>
                    <p:nvPr/>
                  </p:nvGrpSpPr>
                  <p:grpSpPr>
                    <a:xfrm rot="2472914">
                      <a:off x="11642157" y="1314285"/>
                      <a:ext cx="861668" cy="893454"/>
                      <a:chOff x="9313675" y="378385"/>
                      <a:chExt cx="861668" cy="893454"/>
                    </a:xfrm>
                  </p:grpSpPr>
                  <p:sp>
                    <p:nvSpPr>
                      <p:cNvPr id="275" name="Rectangle 2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ame 2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3" name="Group 262"/>
                    <p:cNvGrpSpPr/>
                    <p:nvPr/>
                  </p:nvGrpSpPr>
                  <p:grpSpPr>
                    <a:xfrm rot="2472914">
                      <a:off x="11586572" y="172393"/>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rot="2472914">
                      <a:off x="12170095" y="694367"/>
                      <a:ext cx="861668" cy="893454"/>
                      <a:chOff x="9313675" y="378385"/>
                      <a:chExt cx="861668" cy="893454"/>
                    </a:xfrm>
                  </p:grpSpPr>
                  <p:sp>
                    <p:nvSpPr>
                      <p:cNvPr id="269" name="Rectangle 2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ame 2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264"/>
                    <p:cNvGrpSpPr/>
                    <p:nvPr/>
                  </p:nvGrpSpPr>
                  <p:grpSpPr>
                    <a:xfrm rot="2472914">
                      <a:off x="10995932" y="-351555"/>
                      <a:ext cx="861668" cy="893454"/>
                      <a:chOff x="9313675" y="378385"/>
                      <a:chExt cx="861668" cy="893454"/>
                    </a:xfrm>
                  </p:grpSpPr>
                  <p:sp>
                    <p:nvSpPr>
                      <p:cNvPr id="266" name="Rectangle 2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6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ame 2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8" name="Group 237"/>
                  <p:cNvGrpSpPr/>
                  <p:nvPr/>
                </p:nvGrpSpPr>
                <p:grpSpPr>
                  <a:xfrm rot="2472914">
                    <a:off x="9238369" y="323421"/>
                    <a:ext cx="861668" cy="893454"/>
                    <a:chOff x="9313675" y="378385"/>
                    <a:chExt cx="861668" cy="893454"/>
                  </a:xfrm>
                </p:grpSpPr>
                <p:sp>
                  <p:nvSpPr>
                    <p:cNvPr id="251" name="Rectangle 2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238"/>
                  <p:cNvGrpSpPr/>
                  <p:nvPr/>
                </p:nvGrpSpPr>
                <p:grpSpPr>
                  <a:xfrm rot="2472914">
                    <a:off x="9832681" y="845394"/>
                    <a:ext cx="861668" cy="893454"/>
                    <a:chOff x="9313675" y="378385"/>
                    <a:chExt cx="861668" cy="893454"/>
                  </a:xfrm>
                </p:grpSpPr>
                <p:sp>
                  <p:nvSpPr>
                    <p:cNvPr id="248" name="Rectangle 2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ame 2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0" name="Group 239"/>
                  <p:cNvGrpSpPr/>
                  <p:nvPr/>
                </p:nvGrpSpPr>
                <p:grpSpPr>
                  <a:xfrm rot="2472914">
                    <a:off x="10407683" y="1332004"/>
                    <a:ext cx="861668" cy="893454"/>
                    <a:chOff x="9313675" y="378385"/>
                    <a:chExt cx="861668" cy="893454"/>
                  </a:xfrm>
                </p:grpSpPr>
                <p:sp>
                  <p:nvSpPr>
                    <p:cNvPr id="245" name="Rectangle 2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ame 2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1" name="Group 240"/>
                  <p:cNvGrpSpPr/>
                  <p:nvPr/>
                </p:nvGrpSpPr>
                <p:grpSpPr>
                  <a:xfrm rot="2472914">
                    <a:off x="8656825" y="-220093"/>
                    <a:ext cx="861668" cy="893454"/>
                    <a:chOff x="9313675" y="378385"/>
                    <a:chExt cx="861668" cy="893454"/>
                  </a:xfrm>
                </p:grpSpPr>
                <p:sp>
                  <p:nvSpPr>
                    <p:cNvPr id="242" name="Rectangle 2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2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ame 2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26" name="Trapezoid 225"/>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748483" y="4471839"/>
              <a:ext cx="373626" cy="1416178"/>
              <a:chOff x="7071917" y="4005102"/>
              <a:chExt cx="666281" cy="2525446"/>
            </a:xfrm>
          </p:grpSpPr>
          <p:grpSp>
            <p:nvGrpSpPr>
              <p:cNvPr id="200" name="Group 199"/>
              <p:cNvGrpSpPr/>
              <p:nvPr/>
            </p:nvGrpSpPr>
            <p:grpSpPr>
              <a:xfrm>
                <a:off x="7086442" y="5986988"/>
                <a:ext cx="651755" cy="543560"/>
                <a:chOff x="7018339" y="5986988"/>
                <a:chExt cx="884428" cy="542095"/>
              </a:xfrm>
            </p:grpSpPr>
            <p:grpSp>
              <p:nvGrpSpPr>
                <p:cNvPr id="209" name="Group 208"/>
                <p:cNvGrpSpPr/>
                <p:nvPr/>
              </p:nvGrpSpPr>
              <p:grpSpPr>
                <a:xfrm>
                  <a:off x="7018339" y="5986988"/>
                  <a:ext cx="220399" cy="520324"/>
                  <a:chOff x="6263924" y="4659086"/>
                  <a:chExt cx="490821" cy="578672"/>
                </a:xfrm>
              </p:grpSpPr>
              <p:sp>
                <p:nvSpPr>
                  <p:cNvPr id="222" name="Trapezoid 22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7236054" y="5997874"/>
                  <a:ext cx="220399" cy="520324"/>
                  <a:chOff x="6263924" y="4659086"/>
                  <a:chExt cx="490821" cy="578672"/>
                </a:xfrm>
              </p:grpSpPr>
              <p:sp>
                <p:nvSpPr>
                  <p:cNvPr id="219" name="Trapezoid 21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453767" y="6008759"/>
                  <a:ext cx="220399" cy="520324"/>
                  <a:chOff x="6263924" y="4659086"/>
                  <a:chExt cx="490821" cy="578672"/>
                </a:xfrm>
              </p:grpSpPr>
              <p:sp>
                <p:nvSpPr>
                  <p:cNvPr id="216" name="Trapezoid 21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7682368" y="5997873"/>
                  <a:ext cx="220399" cy="520324"/>
                  <a:chOff x="6263924" y="4659086"/>
                  <a:chExt cx="490821" cy="578672"/>
                </a:xfrm>
              </p:grpSpPr>
              <p:sp>
                <p:nvSpPr>
                  <p:cNvPr id="213" name="Trapezoid 21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7071917" y="4005102"/>
                <a:ext cx="666281" cy="2002932"/>
                <a:chOff x="7071917" y="4005102"/>
                <a:chExt cx="666281" cy="2002932"/>
              </a:xfrm>
            </p:grpSpPr>
            <p:sp>
              <p:nvSpPr>
                <p:cNvPr id="202" name="Trapezoid 20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rot="20784326">
              <a:off x="9910957" y="4485115"/>
              <a:ext cx="373626" cy="1416178"/>
              <a:chOff x="7071917" y="4005102"/>
              <a:chExt cx="666281" cy="2525446"/>
            </a:xfrm>
          </p:grpSpPr>
          <p:grpSp>
            <p:nvGrpSpPr>
              <p:cNvPr id="175" name="Group 174"/>
              <p:cNvGrpSpPr/>
              <p:nvPr/>
            </p:nvGrpSpPr>
            <p:grpSpPr>
              <a:xfrm>
                <a:off x="7086442" y="5986988"/>
                <a:ext cx="651755" cy="543560"/>
                <a:chOff x="7018339" y="5986988"/>
                <a:chExt cx="884428" cy="542095"/>
              </a:xfrm>
            </p:grpSpPr>
            <p:grpSp>
              <p:nvGrpSpPr>
                <p:cNvPr id="184" name="Group 183"/>
                <p:cNvGrpSpPr/>
                <p:nvPr/>
              </p:nvGrpSpPr>
              <p:grpSpPr>
                <a:xfrm>
                  <a:off x="7018339" y="5986988"/>
                  <a:ext cx="220399" cy="520324"/>
                  <a:chOff x="6263924" y="4659086"/>
                  <a:chExt cx="490821" cy="578672"/>
                </a:xfrm>
              </p:grpSpPr>
              <p:sp>
                <p:nvSpPr>
                  <p:cNvPr id="197" name="Trapezoid 19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7236054" y="5997874"/>
                  <a:ext cx="220399" cy="520324"/>
                  <a:chOff x="6263924" y="4659086"/>
                  <a:chExt cx="490821" cy="578672"/>
                </a:xfrm>
              </p:grpSpPr>
              <p:sp>
                <p:nvSpPr>
                  <p:cNvPr id="194" name="Trapezoid 19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453767" y="6008759"/>
                  <a:ext cx="220399" cy="520324"/>
                  <a:chOff x="6263924" y="4659086"/>
                  <a:chExt cx="490821" cy="578672"/>
                </a:xfrm>
              </p:grpSpPr>
              <p:sp>
                <p:nvSpPr>
                  <p:cNvPr id="191" name="Trapezoid 19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682368" y="5997873"/>
                  <a:ext cx="220399" cy="520324"/>
                  <a:chOff x="6263924" y="4659086"/>
                  <a:chExt cx="490821" cy="578672"/>
                </a:xfrm>
              </p:grpSpPr>
              <p:sp>
                <p:nvSpPr>
                  <p:cNvPr id="188" name="Trapezoid 18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a:off x="7071917" y="4005102"/>
                <a:ext cx="666281" cy="2002932"/>
                <a:chOff x="7071917" y="4005102"/>
                <a:chExt cx="666281" cy="2002932"/>
              </a:xfrm>
            </p:grpSpPr>
            <p:sp>
              <p:nvSpPr>
                <p:cNvPr id="177" name="Trapezoid 17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rot="16200000">
              <a:off x="9824294" y="3802748"/>
              <a:ext cx="219144" cy="1359921"/>
              <a:chOff x="7069570" y="4005102"/>
              <a:chExt cx="694194" cy="2002932"/>
            </a:xfrm>
          </p:grpSpPr>
          <p:sp>
            <p:nvSpPr>
              <p:cNvPr id="168" name="Trapezoid 16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9143265">
              <a:off x="9293817" y="3211348"/>
              <a:ext cx="1273391" cy="1297676"/>
              <a:chOff x="7002362" y="-220093"/>
              <a:chExt cx="4266989" cy="4336706"/>
            </a:xfrm>
          </p:grpSpPr>
          <p:grpSp>
            <p:nvGrpSpPr>
              <p:cNvPr id="103" name="Group 102"/>
              <p:cNvGrpSpPr/>
              <p:nvPr/>
            </p:nvGrpSpPr>
            <p:grpSpPr>
              <a:xfrm>
                <a:off x="7002362" y="416513"/>
                <a:ext cx="3718088" cy="3700100"/>
                <a:chOff x="9313675" y="-862338"/>
                <a:chExt cx="3718088" cy="3700100"/>
              </a:xfrm>
            </p:grpSpPr>
            <p:grpSp>
              <p:nvGrpSpPr>
                <p:cNvPr id="120" name="Group 119"/>
                <p:cNvGrpSpPr/>
                <p:nvPr/>
              </p:nvGrpSpPr>
              <p:grpSpPr>
                <a:xfrm rot="2472914">
                  <a:off x="9313675" y="378385"/>
                  <a:ext cx="861668" cy="893454"/>
                  <a:chOff x="9313675" y="378385"/>
                  <a:chExt cx="861668" cy="893454"/>
                </a:xfrm>
              </p:grpSpPr>
              <p:sp>
                <p:nvSpPr>
                  <p:cNvPr id="165" name="Rectangle 1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ame 1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472914">
                  <a:off x="9897198" y="900359"/>
                  <a:ext cx="861668" cy="893454"/>
                  <a:chOff x="9313675" y="378385"/>
                  <a:chExt cx="861668" cy="893454"/>
                </a:xfrm>
              </p:grpSpPr>
              <p:sp>
                <p:nvSpPr>
                  <p:cNvPr id="162" name="Rectangle 1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ame 1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rot="2472914">
                  <a:off x="10490938" y="1422334"/>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rot="2472914">
                  <a:off x="11074461" y="1944308"/>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rot="2472914">
                  <a:off x="10424166" y="-862338"/>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rot="2472914">
                  <a:off x="9865580" y="-231772"/>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10456433" y="280442"/>
                  <a:ext cx="861668" cy="893454"/>
                  <a:chOff x="9313675" y="378385"/>
                  <a:chExt cx="861668" cy="893454"/>
                </a:xfrm>
              </p:grpSpPr>
              <p:sp>
                <p:nvSpPr>
                  <p:cNvPr id="147" name="Rectangle 1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ame 1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rot="2472914">
                  <a:off x="11039956" y="802416"/>
                  <a:ext cx="861668" cy="893454"/>
                  <a:chOff x="9313675" y="378385"/>
                  <a:chExt cx="861668" cy="893454"/>
                </a:xfrm>
              </p:grpSpPr>
              <p:sp>
                <p:nvSpPr>
                  <p:cNvPr id="144" name="Rectangle 1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ame 1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27"/>
                <p:cNvGrpSpPr/>
                <p:nvPr/>
              </p:nvGrpSpPr>
              <p:grpSpPr>
                <a:xfrm rot="2472914">
                  <a:off x="11642157" y="1314285"/>
                  <a:ext cx="861668" cy="893454"/>
                  <a:chOff x="9313675" y="378385"/>
                  <a:chExt cx="861668" cy="893454"/>
                </a:xfrm>
              </p:grpSpPr>
              <p:sp>
                <p:nvSpPr>
                  <p:cNvPr id="141" name="Rectangle 1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472914">
                  <a:off x="11586572" y="172393"/>
                  <a:ext cx="861668" cy="893454"/>
                  <a:chOff x="9313675" y="378385"/>
                  <a:chExt cx="861668" cy="893454"/>
                </a:xfrm>
              </p:grpSpPr>
              <p:sp>
                <p:nvSpPr>
                  <p:cNvPr id="138" name="Rectangle 1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ame 1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12170095" y="694367"/>
                  <a:ext cx="861668" cy="893454"/>
                  <a:chOff x="9313675" y="378385"/>
                  <a:chExt cx="861668" cy="893454"/>
                </a:xfrm>
              </p:grpSpPr>
              <p:sp>
                <p:nvSpPr>
                  <p:cNvPr id="135" name="Rectangle 1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ame 1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472914">
                  <a:off x="10995932" y="-351555"/>
                  <a:ext cx="861668" cy="893454"/>
                  <a:chOff x="9313675" y="378385"/>
                  <a:chExt cx="861668" cy="893454"/>
                </a:xfrm>
              </p:grpSpPr>
              <p:sp>
                <p:nvSpPr>
                  <p:cNvPr id="132" name="Rectangle 1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ame 1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4" name="Group 103"/>
              <p:cNvGrpSpPr/>
              <p:nvPr/>
            </p:nvGrpSpPr>
            <p:grpSpPr>
              <a:xfrm rot="2472914">
                <a:off x="9238369" y="323421"/>
                <a:ext cx="861668" cy="893454"/>
                <a:chOff x="9313675" y="378385"/>
                <a:chExt cx="861668" cy="893454"/>
              </a:xfrm>
            </p:grpSpPr>
            <p:sp>
              <p:nvSpPr>
                <p:cNvPr id="117" name="Rectangle 1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ame 1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9832681" y="845394"/>
                <a:ext cx="861668" cy="893454"/>
                <a:chOff x="9313675" y="378385"/>
                <a:chExt cx="861668" cy="893454"/>
              </a:xfrm>
            </p:grpSpPr>
            <p:sp>
              <p:nvSpPr>
                <p:cNvPr id="114" name="Rectangle 1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10407683" y="1332004"/>
                <a:ext cx="861668" cy="893454"/>
                <a:chOff x="9313675" y="378385"/>
                <a:chExt cx="861668" cy="893454"/>
              </a:xfrm>
            </p:grpSpPr>
            <p:sp>
              <p:nvSpPr>
                <p:cNvPr id="111" name="Rectangle 1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472914">
                <a:off x="8656825" y="-220093"/>
                <a:ext cx="861668" cy="893454"/>
                <a:chOff x="9313675" y="378385"/>
                <a:chExt cx="861668" cy="893454"/>
              </a:xfrm>
            </p:grpSpPr>
            <p:sp>
              <p:nvSpPr>
                <p:cNvPr id="108" name="Rectangle 1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 name="Group 25"/>
            <p:cNvGrpSpPr/>
            <p:nvPr/>
          </p:nvGrpSpPr>
          <p:grpSpPr>
            <a:xfrm rot="2868631">
              <a:off x="9368413" y="2964523"/>
              <a:ext cx="392760" cy="384671"/>
              <a:chOff x="6472425" y="2099733"/>
              <a:chExt cx="1445191" cy="1415428"/>
            </a:xfrm>
          </p:grpSpPr>
          <p:grpSp>
            <p:nvGrpSpPr>
              <p:cNvPr id="95" name="Group 94"/>
              <p:cNvGrpSpPr/>
              <p:nvPr/>
            </p:nvGrpSpPr>
            <p:grpSpPr>
              <a:xfrm rot="2472914">
                <a:off x="6472425" y="2099733"/>
                <a:ext cx="861668" cy="893454"/>
                <a:chOff x="9313675" y="378385"/>
                <a:chExt cx="861668" cy="893454"/>
              </a:xfrm>
            </p:grpSpPr>
            <p:sp>
              <p:nvSpPr>
                <p:cNvPr id="100" name="Rectangle 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6" name="Group 95"/>
              <p:cNvGrpSpPr/>
              <p:nvPr/>
            </p:nvGrpSpPr>
            <p:grpSpPr>
              <a:xfrm rot="2472914">
                <a:off x="7055948" y="2621707"/>
                <a:ext cx="861668" cy="893454"/>
                <a:chOff x="9313675" y="378385"/>
                <a:chExt cx="861668" cy="893454"/>
              </a:xfrm>
            </p:grpSpPr>
            <p:sp>
              <p:nvSpPr>
                <p:cNvPr id="97" name="Rectangle 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ame 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 name="Group 26"/>
            <p:cNvGrpSpPr/>
            <p:nvPr/>
          </p:nvGrpSpPr>
          <p:grpSpPr>
            <a:xfrm rot="2868631">
              <a:off x="10108536" y="2944572"/>
              <a:ext cx="392760" cy="384671"/>
              <a:chOff x="6472425" y="2099733"/>
              <a:chExt cx="1445191" cy="1415428"/>
            </a:xfrm>
          </p:grpSpPr>
          <p:grpSp>
            <p:nvGrpSpPr>
              <p:cNvPr id="87" name="Group 86"/>
              <p:cNvGrpSpPr/>
              <p:nvPr/>
            </p:nvGrpSpPr>
            <p:grpSpPr>
              <a:xfrm rot="2472914">
                <a:off x="6472425" y="2099733"/>
                <a:ext cx="861668" cy="893454"/>
                <a:chOff x="9313675" y="378385"/>
                <a:chExt cx="861668" cy="893454"/>
              </a:xfrm>
            </p:grpSpPr>
            <p:sp>
              <p:nvSpPr>
                <p:cNvPr id="92" name="Rectangle 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ame 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87"/>
              <p:cNvGrpSpPr/>
              <p:nvPr/>
            </p:nvGrpSpPr>
            <p:grpSpPr>
              <a:xfrm rot="2472914">
                <a:off x="7055948" y="2621707"/>
                <a:ext cx="861668" cy="893454"/>
                <a:chOff x="9313675" y="378385"/>
                <a:chExt cx="861668" cy="893454"/>
              </a:xfrm>
            </p:grpSpPr>
            <p:sp>
              <p:nvSpPr>
                <p:cNvPr id="89" name="Rectangle 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ame 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 name="Group 27"/>
            <p:cNvGrpSpPr/>
            <p:nvPr/>
          </p:nvGrpSpPr>
          <p:grpSpPr>
            <a:xfrm>
              <a:off x="9262303" y="2772996"/>
              <a:ext cx="1416510" cy="1564879"/>
              <a:chOff x="9130144" y="2783682"/>
              <a:chExt cx="1610688" cy="1440953"/>
            </a:xfrm>
          </p:grpSpPr>
          <p:grpSp>
            <p:nvGrpSpPr>
              <p:cNvPr id="59" name="Group 58"/>
              <p:cNvGrpSpPr/>
              <p:nvPr/>
            </p:nvGrpSpPr>
            <p:grpSpPr>
              <a:xfrm rot="1278299">
                <a:off x="9352993" y="2850915"/>
                <a:ext cx="381162" cy="747166"/>
                <a:chOff x="8808031" y="203296"/>
                <a:chExt cx="827684" cy="1622452"/>
              </a:xfrm>
            </p:grpSpPr>
            <p:sp>
              <p:nvSpPr>
                <p:cNvPr id="84" name="Donut 83"/>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rot="3904488">
                <a:off x="10108943" y="2841996"/>
                <a:ext cx="381163" cy="747168"/>
                <a:chOff x="8808031" y="203296"/>
                <a:chExt cx="827684" cy="1622452"/>
              </a:xfrm>
            </p:grpSpPr>
            <p:sp>
              <p:nvSpPr>
                <p:cNvPr id="81" name="Donut 80"/>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9579710" y="3446733"/>
                <a:ext cx="707573" cy="777902"/>
                <a:chOff x="10331484" y="707415"/>
                <a:chExt cx="1860518" cy="2045443"/>
              </a:xfrm>
            </p:grpSpPr>
            <p:pic>
              <p:nvPicPr>
                <p:cNvPr id="68"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9130144" y="2783682"/>
                <a:ext cx="447125" cy="275301"/>
                <a:chOff x="4599162" y="3023801"/>
                <a:chExt cx="1281925" cy="916366"/>
              </a:xfrm>
            </p:grpSpPr>
            <p:pic>
              <p:nvPicPr>
                <p:cNvPr id="6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7" name="Donut 6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62"/>
              <p:cNvGrpSpPr/>
              <p:nvPr/>
            </p:nvGrpSpPr>
            <p:grpSpPr>
              <a:xfrm>
                <a:off x="10293707" y="2818218"/>
                <a:ext cx="447125" cy="275301"/>
                <a:chOff x="4599162" y="3023801"/>
                <a:chExt cx="1281925" cy="916366"/>
              </a:xfrm>
            </p:grpSpPr>
            <p:pic>
              <p:nvPicPr>
                <p:cNvPr id="64"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5" name="Donut 64"/>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Oval 28"/>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6200000">
              <a:off x="9780939" y="4357030"/>
              <a:ext cx="347284" cy="337457"/>
              <a:chOff x="7069570" y="4005102"/>
              <a:chExt cx="694194" cy="2002932"/>
            </a:xfrm>
          </p:grpSpPr>
          <p:sp>
            <p:nvSpPr>
              <p:cNvPr id="52" name="Trapezoid 51"/>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378054" y="957943"/>
              <a:ext cx="1191975" cy="1408869"/>
              <a:chOff x="7162215" y="2186809"/>
              <a:chExt cx="1025439" cy="1320738"/>
            </a:xfrm>
          </p:grpSpPr>
          <p:sp>
            <p:nvSpPr>
              <p:cNvPr id="50" name="Chord 49"/>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256866" y="3061537"/>
              <a:ext cx="73054" cy="420913"/>
              <a:chOff x="6449412" y="4529706"/>
              <a:chExt cx="227402" cy="1379720"/>
            </a:xfrm>
          </p:grpSpPr>
          <p:sp>
            <p:nvSpPr>
              <p:cNvPr id="46" name="Oval 45"/>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20478843">
              <a:off x="9600475" y="3029219"/>
              <a:ext cx="68379" cy="486701"/>
              <a:chOff x="6449412" y="4529706"/>
              <a:chExt cx="227402" cy="1379720"/>
            </a:xfrm>
          </p:grpSpPr>
          <p:sp>
            <p:nvSpPr>
              <p:cNvPr id="42" name="Oval 41"/>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21167713">
              <a:off x="10541944" y="1647637"/>
              <a:ext cx="84688" cy="297216"/>
              <a:chOff x="6449412" y="4529706"/>
              <a:chExt cx="227402" cy="1379720"/>
            </a:xfrm>
          </p:grpSpPr>
          <p:sp>
            <p:nvSpPr>
              <p:cNvPr id="38" name="Oval 3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2986091" y="3069287"/>
            <a:ext cx="6096000" cy="1200329"/>
          </a:xfrm>
          <a:prstGeom prst="rect">
            <a:avLst/>
          </a:prstGeom>
        </p:spPr>
        <p:txBody>
          <a:bodyPr>
            <a:spAutoFit/>
          </a:bodyPr>
          <a:lstStyle/>
          <a:p>
            <a:r>
              <a:rPr lang="en-US" i="1" dirty="0">
                <a:solidFill>
                  <a:schemeClr val="bg1"/>
                </a:solidFill>
                <a:latin typeface="Calibri" panose="020F0502020204030204" pitchFamily="34" charset="0"/>
              </a:rPr>
              <a:t>And he gave unto Moses, when he had made an end of communing with him upon mount Sinai, two tables of testimony, tables of stone, written with the finger of God.</a:t>
            </a:r>
          </a:p>
          <a:p>
            <a:pPr algn="ctr"/>
            <a:r>
              <a:rPr lang="en-US" i="1" dirty="0">
                <a:solidFill>
                  <a:schemeClr val="bg1"/>
                </a:solidFill>
                <a:latin typeface="Calibri" panose="020F0502020204030204" pitchFamily="34" charset="0"/>
              </a:rPr>
              <a:t>Exodus 31:18</a:t>
            </a:r>
            <a:endParaRPr lang="en-US" i="1" dirty="0">
              <a:solidFill>
                <a:schemeClr val="bg1"/>
              </a:solidFill>
            </a:endParaRPr>
          </a:p>
        </p:txBody>
      </p:sp>
      <p:grpSp>
        <p:nvGrpSpPr>
          <p:cNvPr id="3" name="Group 326">
            <a:extLst>
              <a:ext uri="{FF2B5EF4-FFF2-40B4-BE49-F238E27FC236}">
                <a16:creationId xmlns:a16="http://schemas.microsoft.com/office/drawing/2014/main" id="{0A45C2D4-47CA-A3F2-3B59-9A80CB7E5F38}"/>
              </a:ext>
            </a:extLst>
          </p:cNvPr>
          <p:cNvGrpSpPr/>
          <p:nvPr/>
        </p:nvGrpSpPr>
        <p:grpSpPr>
          <a:xfrm>
            <a:off x="777402" y="2109752"/>
            <a:ext cx="2011754" cy="4061694"/>
            <a:chOff x="3937483" y="513080"/>
            <a:chExt cx="681026" cy="1754293"/>
          </a:xfrm>
        </p:grpSpPr>
        <p:sp>
          <p:nvSpPr>
            <p:cNvPr id="4" name="Oval 28">
              <a:extLst>
                <a:ext uri="{FF2B5EF4-FFF2-40B4-BE49-F238E27FC236}">
                  <a16:creationId xmlns:a16="http://schemas.microsoft.com/office/drawing/2014/main" id="{5D175F53-F2B7-544C-8E13-68A753881A1F}"/>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29">
              <a:extLst>
                <a:ext uri="{FF2B5EF4-FFF2-40B4-BE49-F238E27FC236}">
                  <a16:creationId xmlns:a16="http://schemas.microsoft.com/office/drawing/2014/main" id="{DEC237B4-4B80-360C-805D-07329073A3B7}"/>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30">
              <a:extLst>
                <a:ext uri="{FF2B5EF4-FFF2-40B4-BE49-F238E27FC236}">
                  <a16:creationId xmlns:a16="http://schemas.microsoft.com/office/drawing/2014/main" id="{E90C0173-FB4C-F83F-C0C9-BB54D50CF15A}"/>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31">
              <a:extLst>
                <a:ext uri="{FF2B5EF4-FFF2-40B4-BE49-F238E27FC236}">
                  <a16:creationId xmlns:a16="http://schemas.microsoft.com/office/drawing/2014/main" id="{3D58A2E3-EDE1-C54F-EAEC-D95A2013F6C9}"/>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32">
              <a:extLst>
                <a:ext uri="{FF2B5EF4-FFF2-40B4-BE49-F238E27FC236}">
                  <a16:creationId xmlns:a16="http://schemas.microsoft.com/office/drawing/2014/main" id="{2287CE44-7760-4616-6A98-40BF5715989A}"/>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33">
              <a:extLst>
                <a:ext uri="{FF2B5EF4-FFF2-40B4-BE49-F238E27FC236}">
                  <a16:creationId xmlns:a16="http://schemas.microsoft.com/office/drawing/2014/main" id="{EBA8E24E-E912-E2E0-AEFB-76AA4FF6DE02}"/>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34">
              <a:extLst>
                <a:ext uri="{FF2B5EF4-FFF2-40B4-BE49-F238E27FC236}">
                  <a16:creationId xmlns:a16="http://schemas.microsoft.com/office/drawing/2014/main" id="{C406ADDB-BC96-49FE-9324-A925FA117627}"/>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35">
              <a:extLst>
                <a:ext uri="{FF2B5EF4-FFF2-40B4-BE49-F238E27FC236}">
                  <a16:creationId xmlns:a16="http://schemas.microsoft.com/office/drawing/2014/main" id="{B3BEE714-9AD3-1D9C-F4BC-4E9618594601}"/>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Cloud 36">
              <a:extLst>
                <a:ext uri="{FF2B5EF4-FFF2-40B4-BE49-F238E27FC236}">
                  <a16:creationId xmlns:a16="http://schemas.microsoft.com/office/drawing/2014/main" id="{914EFFD4-BC6D-5919-803B-7C013D1D22B7}"/>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Cloud 37">
              <a:extLst>
                <a:ext uri="{FF2B5EF4-FFF2-40B4-BE49-F238E27FC236}">
                  <a16:creationId xmlns:a16="http://schemas.microsoft.com/office/drawing/2014/main" id="{D6A5F5BF-F614-6FC9-D3E6-3FC6DA55A068}"/>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38">
              <a:extLst>
                <a:ext uri="{FF2B5EF4-FFF2-40B4-BE49-F238E27FC236}">
                  <a16:creationId xmlns:a16="http://schemas.microsoft.com/office/drawing/2014/main" id="{CCEE5E12-DF1F-71A8-3268-052E990154DC}"/>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39">
              <a:extLst>
                <a:ext uri="{FF2B5EF4-FFF2-40B4-BE49-F238E27FC236}">
                  <a16:creationId xmlns:a16="http://schemas.microsoft.com/office/drawing/2014/main" id="{A38C5B3A-80D7-9DE6-DEAF-48B69E0B4237}"/>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lowchart: Delay 15">
              <a:extLst>
                <a:ext uri="{FF2B5EF4-FFF2-40B4-BE49-F238E27FC236}">
                  <a16:creationId xmlns:a16="http://schemas.microsoft.com/office/drawing/2014/main" id="{7E22B36A-5E56-F697-0FB9-54588B90937F}"/>
                </a:ext>
              </a:extLst>
            </p:cNvPr>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Delay 48">
              <a:extLst>
                <a:ext uri="{FF2B5EF4-FFF2-40B4-BE49-F238E27FC236}">
                  <a16:creationId xmlns:a16="http://schemas.microsoft.com/office/drawing/2014/main" id="{1FBD12A6-3A7D-DDFB-6906-CE544D1B1ACB}"/>
                </a:ext>
              </a:extLst>
            </p:cNvPr>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Delay 49">
              <a:extLst>
                <a:ext uri="{FF2B5EF4-FFF2-40B4-BE49-F238E27FC236}">
                  <a16:creationId xmlns:a16="http://schemas.microsoft.com/office/drawing/2014/main" id="{3B0269A3-5744-5297-56C3-FF4F72D0F508}"/>
                </a:ext>
              </a:extLst>
            </p:cNvPr>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lowchart: Delay 14">
              <a:extLst>
                <a:ext uri="{FF2B5EF4-FFF2-40B4-BE49-F238E27FC236}">
                  <a16:creationId xmlns:a16="http://schemas.microsoft.com/office/drawing/2014/main" id="{408C42F8-0E53-6576-063A-9FE9A963E2E0}"/>
                </a:ext>
              </a:extLst>
            </p:cNvPr>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7" name="Group 23">
              <a:extLst>
                <a:ext uri="{FF2B5EF4-FFF2-40B4-BE49-F238E27FC236}">
                  <a16:creationId xmlns:a16="http://schemas.microsoft.com/office/drawing/2014/main" id="{EEA7DAD1-9CE3-98A5-2ACA-35AA04B21733}"/>
                </a:ext>
              </a:extLst>
            </p:cNvPr>
            <p:cNvGrpSpPr/>
            <p:nvPr/>
          </p:nvGrpSpPr>
          <p:grpSpPr>
            <a:xfrm>
              <a:off x="4342580" y="1037026"/>
              <a:ext cx="275929" cy="637681"/>
              <a:chOff x="4755948" y="2903312"/>
              <a:chExt cx="1111452" cy="2049688"/>
            </a:xfrm>
          </p:grpSpPr>
          <p:sp>
            <p:nvSpPr>
              <p:cNvPr id="520" name="Oval 44">
                <a:extLst>
                  <a:ext uri="{FF2B5EF4-FFF2-40B4-BE49-F238E27FC236}">
                    <a16:creationId xmlns:a16="http://schemas.microsoft.com/office/drawing/2014/main" id="{F31A4D57-0ECC-AC75-A34D-5E53C5B10216}"/>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45">
                <a:extLst>
                  <a:ext uri="{FF2B5EF4-FFF2-40B4-BE49-F238E27FC236}">
                    <a16:creationId xmlns:a16="http://schemas.microsoft.com/office/drawing/2014/main" id="{C2B2141F-1B79-2623-9BAB-6705FBCC8536}"/>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46">
                <a:extLst>
                  <a:ext uri="{FF2B5EF4-FFF2-40B4-BE49-F238E27FC236}">
                    <a16:creationId xmlns:a16="http://schemas.microsoft.com/office/drawing/2014/main" id="{5AC56269-D42E-385E-AE02-56D6CFABC593}"/>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 name="Cloud 42">
              <a:extLst>
                <a:ext uri="{FF2B5EF4-FFF2-40B4-BE49-F238E27FC236}">
                  <a16:creationId xmlns:a16="http://schemas.microsoft.com/office/drawing/2014/main" id="{4DDCB833-3E1D-33CD-ECC6-039291AAC336}"/>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43">
              <a:extLst>
                <a:ext uri="{FF2B5EF4-FFF2-40B4-BE49-F238E27FC236}">
                  <a16:creationId xmlns:a16="http://schemas.microsoft.com/office/drawing/2014/main" id="{87E1DEFF-E493-6D76-FEAE-2C3A3B1920C4}"/>
                </a:ext>
              </a:extLst>
            </p:cNvPr>
            <p:cNvSpPr/>
            <p:nvPr/>
          </p:nvSpPr>
          <p:spPr>
            <a:xfrm rot="5225831">
              <a:off x="4252881" y="875603"/>
              <a:ext cx="50205" cy="787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37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Symbolic Meaning</a:t>
            </a:r>
          </a:p>
        </p:txBody>
      </p:sp>
      <p:pic>
        <p:nvPicPr>
          <p:cNvPr id="12" name="Picture 11"/>
          <p:cNvPicPr>
            <a:picLocks noChangeAspect="1"/>
          </p:cNvPicPr>
          <p:nvPr/>
        </p:nvPicPr>
        <p:blipFill rotWithShape="1">
          <a:blip r:embed="rId4"/>
          <a:srcRect l="33819" t="17373" r="30829" b="50903"/>
          <a:stretch/>
        </p:blipFill>
        <p:spPr>
          <a:xfrm>
            <a:off x="1498157" y="769441"/>
            <a:ext cx="8940841" cy="4513339"/>
          </a:xfrm>
          <a:prstGeom prst="rect">
            <a:avLst/>
          </a:prstGeom>
        </p:spPr>
      </p:pic>
      <p:sp>
        <p:nvSpPr>
          <p:cNvPr id="7" name="TextBox 6"/>
          <p:cNvSpPr txBox="1"/>
          <p:nvPr/>
        </p:nvSpPr>
        <p:spPr>
          <a:xfrm>
            <a:off x="6242795" y="1549043"/>
            <a:ext cx="419790" cy="369332"/>
          </a:xfrm>
          <a:prstGeom prst="rect">
            <a:avLst/>
          </a:prstGeom>
          <a:noFill/>
        </p:spPr>
        <p:txBody>
          <a:bodyPr wrap="square" rtlCol="0">
            <a:spAutoFit/>
          </a:bodyPr>
          <a:lstStyle/>
          <a:p>
            <a:r>
              <a:rPr lang="en-US" dirty="0"/>
              <a:t>4</a:t>
            </a:r>
          </a:p>
        </p:txBody>
      </p:sp>
      <p:sp>
        <p:nvSpPr>
          <p:cNvPr id="14" name="TextBox 13"/>
          <p:cNvSpPr txBox="1"/>
          <p:nvPr/>
        </p:nvSpPr>
        <p:spPr>
          <a:xfrm>
            <a:off x="6266407" y="3272666"/>
            <a:ext cx="419790" cy="369332"/>
          </a:xfrm>
          <a:prstGeom prst="rect">
            <a:avLst/>
          </a:prstGeom>
          <a:noFill/>
        </p:spPr>
        <p:txBody>
          <a:bodyPr wrap="square" rtlCol="0">
            <a:spAutoFit/>
          </a:bodyPr>
          <a:lstStyle/>
          <a:p>
            <a:r>
              <a:rPr lang="en-US" dirty="0"/>
              <a:t>3</a:t>
            </a:r>
          </a:p>
        </p:txBody>
      </p:sp>
      <p:sp>
        <p:nvSpPr>
          <p:cNvPr id="15" name="TextBox 14"/>
          <p:cNvSpPr txBox="1"/>
          <p:nvPr/>
        </p:nvSpPr>
        <p:spPr>
          <a:xfrm>
            <a:off x="6242795" y="4052268"/>
            <a:ext cx="419790" cy="369332"/>
          </a:xfrm>
          <a:prstGeom prst="rect">
            <a:avLst/>
          </a:prstGeom>
          <a:noFill/>
        </p:spPr>
        <p:txBody>
          <a:bodyPr wrap="square" rtlCol="0">
            <a:spAutoFit/>
          </a:bodyPr>
          <a:lstStyle/>
          <a:p>
            <a:r>
              <a:rPr lang="en-US" dirty="0"/>
              <a:t>2</a:t>
            </a:r>
          </a:p>
        </p:txBody>
      </p:sp>
      <p:sp>
        <p:nvSpPr>
          <p:cNvPr id="9" name="TextBox 8"/>
          <p:cNvSpPr txBox="1"/>
          <p:nvPr/>
        </p:nvSpPr>
        <p:spPr>
          <a:xfrm>
            <a:off x="3340628" y="2472112"/>
            <a:ext cx="2417375" cy="646331"/>
          </a:xfrm>
          <a:prstGeom prst="rect">
            <a:avLst/>
          </a:prstGeom>
          <a:noFill/>
        </p:spPr>
        <p:txBody>
          <a:bodyPr wrap="square" rtlCol="0">
            <a:spAutoFit/>
          </a:bodyPr>
          <a:lstStyle/>
          <a:p>
            <a:r>
              <a:rPr lang="en-US" dirty="0"/>
              <a:t>Dressing in the Robes of the Priesthood</a:t>
            </a:r>
          </a:p>
        </p:txBody>
      </p:sp>
      <p:sp>
        <p:nvSpPr>
          <p:cNvPr id="10" name="TextBox 9"/>
          <p:cNvSpPr txBox="1"/>
          <p:nvPr/>
        </p:nvSpPr>
        <p:spPr>
          <a:xfrm>
            <a:off x="3223236" y="3307781"/>
            <a:ext cx="2417375" cy="646331"/>
          </a:xfrm>
          <a:prstGeom prst="rect">
            <a:avLst/>
          </a:prstGeom>
          <a:noFill/>
        </p:spPr>
        <p:txBody>
          <a:bodyPr wrap="square" rtlCol="0">
            <a:spAutoFit/>
          </a:bodyPr>
          <a:lstStyle/>
          <a:p>
            <a:r>
              <a:rPr lang="en-US" dirty="0"/>
              <a:t>Anointing Oil—on the head</a:t>
            </a:r>
          </a:p>
        </p:txBody>
      </p:sp>
      <p:sp>
        <p:nvSpPr>
          <p:cNvPr id="11" name="TextBox 10"/>
          <p:cNvSpPr txBox="1"/>
          <p:nvPr/>
        </p:nvSpPr>
        <p:spPr>
          <a:xfrm>
            <a:off x="3551202" y="4138364"/>
            <a:ext cx="2417375" cy="369332"/>
          </a:xfrm>
          <a:prstGeom prst="rect">
            <a:avLst/>
          </a:prstGeom>
          <a:noFill/>
        </p:spPr>
        <p:txBody>
          <a:bodyPr wrap="square" rtlCol="0">
            <a:spAutoFit/>
          </a:bodyPr>
          <a:lstStyle/>
          <a:p>
            <a:r>
              <a:rPr lang="en-US" dirty="0"/>
              <a:t>Sacrifice the Ram</a:t>
            </a:r>
          </a:p>
        </p:txBody>
      </p:sp>
      <p:pic>
        <p:nvPicPr>
          <p:cNvPr id="17" name="Picture 2" descr="Moses Gives Aaron the Priesth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504" y="5084086"/>
            <a:ext cx="2113784" cy="1582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T_ca0FbNihw/UfP35TuYdGI/AAAAAAAABKs/7JYuXzbcLrI/s1600/temple%2Bsacrifice4%2Bred%2Bheif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761" t="19934"/>
          <a:stretch/>
        </p:blipFill>
        <p:spPr bwMode="auto">
          <a:xfrm>
            <a:off x="9158737" y="4808537"/>
            <a:ext cx="2245746" cy="18913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7"/>
          <a:srcRect l="12207" t="34585" r="44695" b="27105"/>
          <a:stretch/>
        </p:blipFill>
        <p:spPr>
          <a:xfrm>
            <a:off x="2771152" y="5136215"/>
            <a:ext cx="2986851" cy="1493426"/>
          </a:xfrm>
          <a:prstGeom prst="rect">
            <a:avLst/>
          </a:prstGeom>
        </p:spPr>
      </p:pic>
      <p:pic>
        <p:nvPicPr>
          <p:cNvPr id="2052" name="Picture 4" descr="http://www.israel-a-history-of.com/images/tabernaclebronzelaverandpries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49" y="4861311"/>
            <a:ext cx="1935756" cy="183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Ram’s Blood</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29:20-21, 24-26</a:t>
            </a:r>
            <a:endParaRPr lang="en-US" dirty="0">
              <a:solidFill>
                <a:schemeClr val="bg1"/>
              </a:solidFill>
            </a:endParaRPr>
          </a:p>
        </p:txBody>
      </p:sp>
      <p:sp>
        <p:nvSpPr>
          <p:cNvPr id="10" name="Rectangle 9"/>
          <p:cNvSpPr/>
          <p:nvPr/>
        </p:nvSpPr>
        <p:spPr>
          <a:xfrm>
            <a:off x="883226" y="1241444"/>
            <a:ext cx="1288473" cy="369332"/>
          </a:xfrm>
          <a:prstGeom prst="rect">
            <a:avLst/>
          </a:prstGeom>
        </p:spPr>
        <p:txBody>
          <a:bodyPr wrap="square">
            <a:spAutoFit/>
          </a:bodyPr>
          <a:lstStyle/>
          <a:p>
            <a:r>
              <a:rPr lang="en-US" dirty="0">
                <a:solidFill>
                  <a:schemeClr val="bg1"/>
                </a:solidFill>
                <a:latin typeface="Calibri" panose="020F0502020204030204" pitchFamily="34" charset="0"/>
              </a:rPr>
              <a:t>Right Ear</a:t>
            </a:r>
            <a:endParaRPr lang="en-US" dirty="0">
              <a:solidFill>
                <a:schemeClr val="bg1"/>
              </a:solidFill>
            </a:endParaRPr>
          </a:p>
        </p:txBody>
      </p:sp>
      <p:sp>
        <p:nvSpPr>
          <p:cNvPr id="12" name="Rectangle 11"/>
          <p:cNvSpPr/>
          <p:nvPr/>
        </p:nvSpPr>
        <p:spPr>
          <a:xfrm>
            <a:off x="904005" y="2576635"/>
            <a:ext cx="1288473" cy="369332"/>
          </a:xfrm>
          <a:prstGeom prst="rect">
            <a:avLst/>
          </a:prstGeom>
        </p:spPr>
        <p:txBody>
          <a:bodyPr wrap="square">
            <a:spAutoFit/>
          </a:bodyPr>
          <a:lstStyle/>
          <a:p>
            <a:r>
              <a:rPr lang="en-US" dirty="0">
                <a:solidFill>
                  <a:schemeClr val="bg1"/>
                </a:solidFill>
                <a:latin typeface="Calibri" panose="020F0502020204030204" pitchFamily="34" charset="0"/>
              </a:rPr>
              <a:t>Thumb</a:t>
            </a:r>
            <a:endParaRPr lang="en-US" dirty="0">
              <a:solidFill>
                <a:schemeClr val="bg1"/>
              </a:solidFill>
            </a:endParaRPr>
          </a:p>
        </p:txBody>
      </p:sp>
      <p:sp>
        <p:nvSpPr>
          <p:cNvPr id="13" name="Rectangle 12"/>
          <p:cNvSpPr/>
          <p:nvPr/>
        </p:nvSpPr>
        <p:spPr>
          <a:xfrm>
            <a:off x="2625435" y="3022325"/>
            <a:ext cx="1288473" cy="369332"/>
          </a:xfrm>
          <a:prstGeom prst="rect">
            <a:avLst/>
          </a:prstGeom>
        </p:spPr>
        <p:txBody>
          <a:bodyPr wrap="square">
            <a:spAutoFit/>
          </a:bodyPr>
          <a:lstStyle/>
          <a:p>
            <a:r>
              <a:rPr lang="en-US" dirty="0">
                <a:solidFill>
                  <a:schemeClr val="bg1"/>
                </a:solidFill>
                <a:latin typeface="Calibri" panose="020F0502020204030204" pitchFamily="34" charset="0"/>
              </a:rPr>
              <a:t>Toe </a:t>
            </a:r>
            <a:endParaRPr lang="en-US" dirty="0">
              <a:solidFill>
                <a:schemeClr val="bg1"/>
              </a:solidFill>
            </a:endParaRPr>
          </a:p>
        </p:txBody>
      </p:sp>
      <p:sp>
        <p:nvSpPr>
          <p:cNvPr id="14" name="Rectangle 13"/>
          <p:cNvSpPr/>
          <p:nvPr/>
        </p:nvSpPr>
        <p:spPr>
          <a:xfrm>
            <a:off x="883225" y="1713447"/>
            <a:ext cx="1288473" cy="369332"/>
          </a:xfrm>
          <a:prstGeom prst="rect">
            <a:avLst/>
          </a:prstGeom>
        </p:spPr>
        <p:txBody>
          <a:bodyPr wrap="square">
            <a:spAutoFit/>
          </a:bodyPr>
          <a:lstStyle/>
          <a:p>
            <a:r>
              <a:rPr lang="en-US" dirty="0">
                <a:solidFill>
                  <a:schemeClr val="bg1"/>
                </a:solidFill>
                <a:latin typeface="Calibri" panose="020F0502020204030204" pitchFamily="34" charset="0"/>
              </a:rPr>
              <a:t>HEARING</a:t>
            </a:r>
            <a:endParaRPr lang="en-US" dirty="0">
              <a:solidFill>
                <a:schemeClr val="bg1"/>
              </a:solidFill>
            </a:endParaRPr>
          </a:p>
        </p:txBody>
      </p:sp>
      <p:sp>
        <p:nvSpPr>
          <p:cNvPr id="15" name="Rectangle 14"/>
          <p:cNvSpPr/>
          <p:nvPr/>
        </p:nvSpPr>
        <p:spPr>
          <a:xfrm>
            <a:off x="883224" y="2945967"/>
            <a:ext cx="1288473" cy="369332"/>
          </a:xfrm>
          <a:prstGeom prst="rect">
            <a:avLst/>
          </a:prstGeom>
        </p:spPr>
        <p:txBody>
          <a:bodyPr wrap="square">
            <a:spAutoFit/>
          </a:bodyPr>
          <a:lstStyle/>
          <a:p>
            <a:r>
              <a:rPr lang="en-US" dirty="0">
                <a:solidFill>
                  <a:schemeClr val="bg1"/>
                </a:solidFill>
                <a:latin typeface="Calibri" panose="020F0502020204030204" pitchFamily="34" charset="0"/>
              </a:rPr>
              <a:t>ACTING</a:t>
            </a:r>
            <a:endParaRPr lang="en-US" dirty="0">
              <a:solidFill>
                <a:schemeClr val="bg1"/>
              </a:solidFill>
            </a:endParaRPr>
          </a:p>
        </p:txBody>
      </p:sp>
      <p:sp>
        <p:nvSpPr>
          <p:cNvPr id="16" name="Rectangle 15"/>
          <p:cNvSpPr/>
          <p:nvPr/>
        </p:nvSpPr>
        <p:spPr>
          <a:xfrm>
            <a:off x="2355270" y="3370473"/>
            <a:ext cx="1288473" cy="369332"/>
          </a:xfrm>
          <a:prstGeom prst="rect">
            <a:avLst/>
          </a:prstGeom>
        </p:spPr>
        <p:txBody>
          <a:bodyPr wrap="square">
            <a:spAutoFit/>
          </a:bodyPr>
          <a:lstStyle/>
          <a:p>
            <a:r>
              <a:rPr lang="en-US" dirty="0">
                <a:solidFill>
                  <a:schemeClr val="bg1"/>
                </a:solidFill>
                <a:latin typeface="Calibri" panose="020F0502020204030204" pitchFamily="34" charset="0"/>
              </a:rPr>
              <a:t>WALKING</a:t>
            </a:r>
            <a:endParaRPr lang="en-US" dirty="0">
              <a:solidFill>
                <a:schemeClr val="bg1"/>
              </a:solidFill>
            </a:endParaRPr>
          </a:p>
        </p:txBody>
      </p:sp>
      <p:pic>
        <p:nvPicPr>
          <p:cNvPr id="3074" name="Picture 2" descr="http://www.reformjudaism.org/sites/default/files/styles/article_inline_image/public/Tzav%20794px-Book_of_Leviticus_Chapter_8-2_(Bible_Illustrations_by_Sweet_Media).jpg?itok=JKQpBRk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158" y="706193"/>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12823" y="2432499"/>
            <a:ext cx="5760589" cy="1200329"/>
          </a:xfrm>
          <a:prstGeom prst="rect">
            <a:avLst/>
          </a:prstGeom>
        </p:spPr>
        <p:txBody>
          <a:bodyPr wrap="square">
            <a:spAutoFit/>
          </a:bodyPr>
          <a:lstStyle/>
          <a:p>
            <a:pPr algn="ctr"/>
            <a:r>
              <a:rPr lang="en-US" sz="3600" dirty="0">
                <a:solidFill>
                  <a:schemeClr val="bg1"/>
                </a:solidFill>
                <a:latin typeface="Calibri" panose="020F0502020204030204" pitchFamily="34" charset="0"/>
              </a:rPr>
              <a:t>The priest would listen to and follow Him</a:t>
            </a:r>
            <a:endParaRPr lang="en-US" sz="3600" dirty="0">
              <a:solidFill>
                <a:schemeClr val="bg1"/>
              </a:solidFill>
            </a:endParaRPr>
          </a:p>
        </p:txBody>
      </p:sp>
      <p:grpSp>
        <p:nvGrpSpPr>
          <p:cNvPr id="18" name="Group 17"/>
          <p:cNvGrpSpPr/>
          <p:nvPr/>
        </p:nvGrpSpPr>
        <p:grpSpPr>
          <a:xfrm>
            <a:off x="7455758" y="3771215"/>
            <a:ext cx="3841107" cy="2981323"/>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0" y="947179"/>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74421" y="995675"/>
              <a:ext cx="2293346" cy="1815882"/>
            </a:xfrm>
            <a:prstGeom prst="rect">
              <a:avLst/>
            </a:prstGeom>
          </p:spPr>
          <p:txBody>
            <a:bodyPr wrap="square">
              <a:spAutoFit/>
            </a:bodyPr>
            <a:lstStyle/>
            <a:p>
              <a:r>
                <a:rPr lang="en-US" sz="1600" b="1" dirty="0"/>
                <a:t>If we will apply the atoning blood of Jesus Christ by listening to the word of the Lord, acting upon it, and walking in His paths, we will be sanctified.</a:t>
              </a:r>
              <a:r>
                <a:rPr lang="en-US" sz="1600" dirty="0"/>
                <a:t> </a:t>
              </a:r>
              <a:endParaRPr lang="en-US" sz="1600" i="1" dirty="0"/>
            </a:p>
          </p:txBody>
        </p:sp>
      </p:grpSp>
      <p:sp>
        <p:nvSpPr>
          <p:cNvPr id="32" name="Rectangle 31"/>
          <p:cNvSpPr/>
          <p:nvPr/>
        </p:nvSpPr>
        <p:spPr>
          <a:xfrm>
            <a:off x="3643742" y="4707988"/>
            <a:ext cx="3896589" cy="1754326"/>
          </a:xfrm>
          <a:prstGeom prst="rect">
            <a:avLst/>
          </a:prstGeom>
        </p:spPr>
        <p:txBody>
          <a:bodyPr wrap="square">
            <a:spAutoFit/>
          </a:bodyPr>
          <a:lstStyle/>
          <a:p>
            <a:r>
              <a:rPr lang="en-US" dirty="0">
                <a:solidFill>
                  <a:schemeClr val="bg1"/>
                </a:solidFill>
                <a:latin typeface="Calibri" panose="020F0502020204030204" pitchFamily="34" charset="0"/>
              </a:rPr>
              <a:t>The </a:t>
            </a:r>
            <a:r>
              <a:rPr lang="en-US" b="1" dirty="0">
                <a:solidFill>
                  <a:schemeClr val="bg1"/>
                </a:solidFill>
                <a:latin typeface="Calibri" panose="020F0502020204030204" pitchFamily="34" charset="0"/>
              </a:rPr>
              <a:t>wave offering</a:t>
            </a:r>
            <a:r>
              <a:rPr lang="en-US" dirty="0">
                <a:solidFill>
                  <a:schemeClr val="bg1"/>
                </a:solidFill>
                <a:latin typeface="Calibri" panose="020F0502020204030204" pitchFamily="34" charset="0"/>
              </a:rPr>
              <a:t> (Hebrew: </a:t>
            </a:r>
            <a:r>
              <a:rPr lang="en-US" dirty="0" err="1">
                <a:solidFill>
                  <a:schemeClr val="bg1"/>
                </a:solidFill>
                <a:latin typeface="Calibri" panose="020F0502020204030204" pitchFamily="34" charset="0"/>
              </a:rPr>
              <a:t>tenufah</a:t>
            </a:r>
            <a:r>
              <a:rPr lang="en-US" dirty="0">
                <a:solidFill>
                  <a:schemeClr val="bg1"/>
                </a:solidFill>
                <a:latin typeface="Calibri" panose="020F0502020204030204" pitchFamily="34" charset="0"/>
              </a:rPr>
              <a:t> </a:t>
            </a:r>
            <a:r>
              <a:rPr lang="he-IL" dirty="0">
                <a:solidFill>
                  <a:schemeClr val="bg1"/>
                </a:solidFill>
                <a:latin typeface="Calibri" panose="020F0502020204030204" pitchFamily="34" charset="0"/>
              </a:rPr>
              <a:t>תנופה) </a:t>
            </a:r>
            <a:r>
              <a:rPr lang="en-US" dirty="0">
                <a:solidFill>
                  <a:schemeClr val="bg1"/>
                </a:solidFill>
                <a:latin typeface="Calibri" panose="020F0502020204030204" pitchFamily="34" charset="0"/>
              </a:rPr>
              <a:t>or sheaf </a:t>
            </a:r>
            <a:r>
              <a:rPr lang="en-US" b="1" dirty="0">
                <a:solidFill>
                  <a:schemeClr val="bg1"/>
                </a:solidFill>
                <a:latin typeface="Calibri" panose="020F0502020204030204" pitchFamily="34" charset="0"/>
              </a:rPr>
              <a:t>offering</a:t>
            </a:r>
            <a:r>
              <a:rPr lang="en-US" dirty="0">
                <a:solidFill>
                  <a:schemeClr val="bg1"/>
                </a:solidFill>
                <a:latin typeface="Calibri" panose="020F0502020204030204" pitchFamily="34" charset="0"/>
              </a:rPr>
              <a:t> or </a:t>
            </a:r>
            <a:r>
              <a:rPr lang="en-US" dirty="0" err="1">
                <a:solidFill>
                  <a:schemeClr val="bg1"/>
                </a:solidFill>
                <a:latin typeface="Calibri" panose="020F0502020204030204" pitchFamily="34" charset="0"/>
              </a:rPr>
              <a:t>omer</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offering</a:t>
            </a:r>
            <a:r>
              <a:rPr lang="en-US" dirty="0">
                <a:solidFill>
                  <a:schemeClr val="bg1"/>
                </a:solidFill>
                <a:latin typeface="Calibri" panose="020F0502020204030204" pitchFamily="34" charset="0"/>
              </a:rPr>
              <a:t> (korban </a:t>
            </a:r>
            <a:r>
              <a:rPr lang="en-US" dirty="0" err="1">
                <a:solidFill>
                  <a:schemeClr val="bg1"/>
                </a:solidFill>
                <a:latin typeface="Calibri" panose="020F0502020204030204" pitchFamily="34" charset="0"/>
              </a:rPr>
              <a:t>omer</a:t>
            </a:r>
            <a:r>
              <a:rPr lang="en-US" dirty="0">
                <a:solidFill>
                  <a:schemeClr val="bg1"/>
                </a:solidFill>
                <a:latin typeface="Calibri" panose="020F0502020204030204" pitchFamily="34" charset="0"/>
              </a:rPr>
              <a:t>) was an </a:t>
            </a:r>
            <a:r>
              <a:rPr lang="en-US" b="1" dirty="0">
                <a:solidFill>
                  <a:schemeClr val="bg1"/>
                </a:solidFill>
                <a:latin typeface="Calibri" panose="020F0502020204030204" pitchFamily="34" charset="0"/>
              </a:rPr>
              <a:t>offering</a:t>
            </a:r>
            <a:r>
              <a:rPr lang="en-US" dirty="0">
                <a:solidFill>
                  <a:schemeClr val="bg1"/>
                </a:solidFill>
                <a:latin typeface="Calibri" panose="020F0502020204030204" pitchFamily="34" charset="0"/>
              </a:rPr>
              <a:t> made by the Jewish priests in token of a solemn special presentation to God</a:t>
            </a:r>
            <a:endParaRPr lang="en-US" dirty="0">
              <a:solidFill>
                <a:schemeClr val="bg1"/>
              </a:solidFill>
            </a:endParaRP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98" y="4323189"/>
            <a:ext cx="3343275" cy="1476632"/>
          </a:xfrm>
          <a:prstGeom prst="rect">
            <a:avLst/>
          </a:prstGeom>
        </p:spPr>
      </p:pic>
    </p:spTree>
    <p:extLst>
      <p:ext uri="{BB962C8B-B14F-4D97-AF65-F5344CB8AC3E}">
        <p14:creationId xmlns:p14="http://schemas.microsoft.com/office/powerpoint/2010/main" val="10352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Ram, Bullock, and Lamb</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29:22-46</a:t>
            </a:r>
            <a:endParaRPr lang="en-US" dirty="0">
              <a:solidFill>
                <a:schemeClr val="bg1"/>
              </a:solidFill>
            </a:endParaRPr>
          </a:p>
        </p:txBody>
      </p:sp>
      <p:sp>
        <p:nvSpPr>
          <p:cNvPr id="32" name="Rectangle 31"/>
          <p:cNvSpPr/>
          <p:nvPr/>
        </p:nvSpPr>
        <p:spPr>
          <a:xfrm>
            <a:off x="299600" y="950266"/>
            <a:ext cx="3441126" cy="2862322"/>
          </a:xfrm>
          <a:prstGeom prst="rect">
            <a:avLst/>
          </a:prstGeom>
        </p:spPr>
        <p:txBody>
          <a:bodyPr wrap="square">
            <a:spAutoFit/>
          </a:bodyPr>
          <a:lstStyle/>
          <a:p>
            <a:r>
              <a:rPr lang="en-US" dirty="0">
                <a:solidFill>
                  <a:schemeClr val="bg1"/>
                </a:solidFill>
                <a:latin typeface="Calibri" panose="020F0502020204030204" pitchFamily="34" charset="0"/>
              </a:rPr>
              <a:t>Just as animal sacrifice was the divinely instituted means of maintaining ancient Israel’s purity and holiness before God, so too the Atonement of Jesus Christ, the Great High Priest, is necessary in order to purify men and women of all ages from sin and to prepare them to come into the presence of God. (4)</a:t>
            </a:r>
          </a:p>
        </p:txBody>
      </p:sp>
      <p:sp>
        <p:nvSpPr>
          <p:cNvPr id="2" name="Rectangle 1"/>
          <p:cNvSpPr/>
          <p:nvPr/>
        </p:nvSpPr>
        <p:spPr>
          <a:xfrm>
            <a:off x="8439105" y="950266"/>
            <a:ext cx="3543300" cy="1477328"/>
          </a:xfrm>
          <a:prstGeom prst="rect">
            <a:avLst/>
          </a:prstGeom>
        </p:spPr>
        <p:txBody>
          <a:bodyPr wrap="square">
            <a:spAutoFit/>
          </a:bodyPr>
          <a:lstStyle/>
          <a:p>
            <a:r>
              <a:rPr lang="en-US" i="1" dirty="0">
                <a:solidFill>
                  <a:srgbClr val="FFFF00"/>
                </a:solidFill>
                <a:latin typeface="Calibri" panose="020F0502020204030204" pitchFamily="34" charset="0"/>
              </a:rPr>
              <a:t>And then the angel </a:t>
            </a:r>
            <a:r>
              <a:rPr lang="en-US" i="1" dirty="0" err="1">
                <a:solidFill>
                  <a:srgbClr val="FFFF00"/>
                </a:solidFill>
                <a:latin typeface="Calibri" panose="020F0502020204030204" pitchFamily="34" charset="0"/>
              </a:rPr>
              <a:t>spake</a:t>
            </a:r>
            <a:r>
              <a:rPr lang="en-US" i="1" dirty="0">
                <a:solidFill>
                  <a:srgbClr val="FFFF00"/>
                </a:solidFill>
                <a:latin typeface="Calibri" panose="020F0502020204030204" pitchFamily="34" charset="0"/>
              </a:rPr>
              <a:t>, saying: This thing is a similitude of the sacrifice of the Only Begotten of the Father, which is full of grace and truth. Moses 5:7</a:t>
            </a:r>
            <a:endParaRPr lang="en-US" i="1" dirty="0">
              <a:solidFill>
                <a:srgbClr val="FFFF00"/>
              </a:solidFill>
            </a:endParaRPr>
          </a:p>
        </p:txBody>
      </p:sp>
      <p:sp>
        <p:nvSpPr>
          <p:cNvPr id="5" name="Rectangle 4"/>
          <p:cNvSpPr/>
          <p:nvPr/>
        </p:nvSpPr>
        <p:spPr>
          <a:xfrm>
            <a:off x="6063343" y="4654373"/>
            <a:ext cx="6096000" cy="1754326"/>
          </a:xfrm>
          <a:prstGeom prst="rect">
            <a:avLst/>
          </a:prstGeom>
        </p:spPr>
        <p:txBody>
          <a:bodyPr>
            <a:spAutoFit/>
          </a:bodyPr>
          <a:lstStyle/>
          <a:p>
            <a:r>
              <a:rPr lang="en-US" dirty="0">
                <a:solidFill>
                  <a:schemeClr val="bg1"/>
                </a:solidFill>
                <a:latin typeface="Calibri" panose="020F0502020204030204" pitchFamily="34" charset="0"/>
              </a:rPr>
              <a:t>The incompleteness of the priestly sacrifices, being offered annually, stands in contrast to the “infinite and eternal sacrifice”  of Jesus Christ, the Great High Priest, and is further illustrated by the fact that Israel’s priests stood while offering sacrifice, whereas Jesus “offered one sacrifice for sins for ever” and thereafter “sat down on the right hand of God.”</a:t>
            </a:r>
            <a:endParaRPr lang="en-US" dirty="0">
              <a:solidFill>
                <a:schemeClr val="bg1"/>
              </a:solidFill>
            </a:endParaRPr>
          </a:p>
        </p:txBody>
      </p:sp>
      <p:sp>
        <p:nvSpPr>
          <p:cNvPr id="7" name="Rectangle 6"/>
          <p:cNvSpPr/>
          <p:nvPr/>
        </p:nvSpPr>
        <p:spPr>
          <a:xfrm>
            <a:off x="600936" y="4901091"/>
            <a:ext cx="4100945" cy="1200329"/>
          </a:xfrm>
          <a:prstGeom prst="rect">
            <a:avLst/>
          </a:prstGeom>
        </p:spPr>
        <p:txBody>
          <a:bodyPr wrap="square">
            <a:spAutoFit/>
          </a:bodyPr>
          <a:lstStyle/>
          <a:p>
            <a:r>
              <a:rPr lang="en-US" i="1" dirty="0">
                <a:solidFill>
                  <a:srgbClr val="FFFF00"/>
                </a:solidFill>
                <a:latin typeface="Calibri" panose="020F0502020204030204" pitchFamily="34" charset="0"/>
              </a:rPr>
              <a:t>But this man, after he had offered one sacrifice for sins for ever, sat down on the right hand of God;</a:t>
            </a:r>
          </a:p>
          <a:p>
            <a:r>
              <a:rPr lang="en-US" i="1" dirty="0">
                <a:solidFill>
                  <a:srgbClr val="FFFF00"/>
                </a:solidFill>
                <a:latin typeface="Calibri" panose="020F0502020204030204" pitchFamily="34" charset="0"/>
              </a:rPr>
              <a:t>Hebrews 10:12</a:t>
            </a:r>
            <a:endParaRPr lang="en-US" i="1" dirty="0">
              <a:solidFill>
                <a:srgbClr val="FFFF00"/>
              </a:solidFill>
            </a:endParaRPr>
          </a:p>
        </p:txBody>
      </p:sp>
      <p:pic>
        <p:nvPicPr>
          <p:cNvPr id="5124" name="Picture 4" descr="http://www.bibleistrue.com/qna/altarnoa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6" y="1235893"/>
            <a:ext cx="4500953" cy="337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Priests Are Set Apart</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29:43-46</a:t>
            </a:r>
            <a:endParaRPr lang="en-US" dirty="0">
              <a:solidFill>
                <a:schemeClr val="bg1"/>
              </a:solidFill>
            </a:endParaRPr>
          </a:p>
        </p:txBody>
      </p:sp>
      <p:sp>
        <p:nvSpPr>
          <p:cNvPr id="2" name="Rectangle 1"/>
          <p:cNvSpPr/>
          <p:nvPr/>
        </p:nvSpPr>
        <p:spPr>
          <a:xfrm>
            <a:off x="367146" y="944300"/>
            <a:ext cx="5347854" cy="646331"/>
          </a:xfrm>
          <a:prstGeom prst="rect">
            <a:avLst/>
          </a:prstGeom>
        </p:spPr>
        <p:txBody>
          <a:bodyPr wrap="square">
            <a:spAutoFit/>
          </a:bodyPr>
          <a:lstStyle/>
          <a:p>
            <a:r>
              <a:rPr lang="en-US" dirty="0">
                <a:solidFill>
                  <a:schemeClr val="bg1"/>
                </a:solidFill>
                <a:latin typeface="Calibri" panose="020F0502020204030204" pitchFamily="34" charset="0"/>
              </a:rPr>
              <a:t>Now that the priests had performed these rituals, they were set apart to enter into the Temple</a:t>
            </a:r>
            <a:endParaRPr lang="en-US" dirty="0">
              <a:solidFill>
                <a:schemeClr val="bg1"/>
              </a:solidFill>
            </a:endParaRPr>
          </a:p>
        </p:txBody>
      </p:sp>
      <p:sp>
        <p:nvSpPr>
          <p:cNvPr id="7" name="Rectangle 6"/>
          <p:cNvSpPr/>
          <p:nvPr/>
        </p:nvSpPr>
        <p:spPr>
          <a:xfrm>
            <a:off x="5940136" y="4457229"/>
            <a:ext cx="5538849" cy="1477328"/>
          </a:xfrm>
          <a:prstGeom prst="rect">
            <a:avLst/>
          </a:prstGeom>
        </p:spPr>
        <p:txBody>
          <a:bodyPr wrap="square">
            <a:spAutoFit/>
          </a:bodyPr>
          <a:lstStyle/>
          <a:p>
            <a:r>
              <a:rPr lang="en-US" dirty="0">
                <a:solidFill>
                  <a:schemeClr val="bg1"/>
                </a:solidFill>
                <a:latin typeface="Calibri" panose="020F0502020204030204" pitchFamily="34" charset="0"/>
              </a:rPr>
              <a:t>God would meet with the children of Israel in the tabernacle, He would sanctify the tabernacle and the priests, He would dwell among the Israelites, He would be their God, and they would know that He is the Lord their God</a:t>
            </a:r>
            <a:endParaRPr lang="en-US" dirty="0">
              <a:solidFill>
                <a:schemeClr val="bg1"/>
              </a:solidFill>
            </a:endParaRPr>
          </a:p>
        </p:txBody>
      </p:sp>
      <p:pic>
        <p:nvPicPr>
          <p:cNvPr id="4100" name="Picture 4" descr="http://www.godsoutreachministryint.org/PriestsCloth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428" y="1031990"/>
            <a:ext cx="4985039" cy="27300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1.bp.blogspot.com/-EeU_YcTlYuw/T_SZnD8oMSI/AAAAAAAAE-8/pcmre_5KpEQ/s1600/Tabernacle+Mishkan+The+Priest+Inside+the+Holy+Pla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202" y="2941847"/>
            <a:ext cx="5388025" cy="303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Rectangle 4"/>
          <p:cNvSpPr/>
          <p:nvPr/>
        </p:nvSpPr>
        <p:spPr>
          <a:xfrm>
            <a:off x="626918" y="989798"/>
            <a:ext cx="6096000" cy="4524315"/>
          </a:xfrm>
          <a:prstGeom prst="rect">
            <a:avLst/>
          </a:prstGeom>
        </p:spPr>
        <p:txBody>
          <a:bodyPr>
            <a:spAutoFit/>
          </a:bodyPr>
          <a:lstStyle/>
          <a:p>
            <a:pPr fontAlgn="base"/>
            <a:r>
              <a:rPr lang="en-US" sz="3600" dirty="0">
                <a:solidFill>
                  <a:schemeClr val="bg1"/>
                </a:solidFill>
                <a:latin typeface="Calibri" panose="020F0502020204030204" pitchFamily="34" charset="0"/>
              </a:rPr>
              <a:t>“The setting apart may be taken literally; it is a setting apart from sin, apart from the carnal; apart from everything which is crude, low, vicious, cheap, or vulgar; </a:t>
            </a:r>
            <a:r>
              <a:rPr lang="en-US" sz="3600" i="1" dirty="0">
                <a:solidFill>
                  <a:schemeClr val="bg1"/>
                </a:solidFill>
                <a:latin typeface="Calibri" panose="020F0502020204030204" pitchFamily="34" charset="0"/>
              </a:rPr>
              <a:t>set apart</a:t>
            </a:r>
            <a:r>
              <a:rPr lang="en-US" sz="3600" dirty="0">
                <a:solidFill>
                  <a:schemeClr val="bg1"/>
                </a:solidFill>
                <a:latin typeface="Calibri" panose="020F0502020204030204" pitchFamily="34" charset="0"/>
              </a:rPr>
              <a:t> from the world to a higher plane of thought and activity” (5)</a:t>
            </a:r>
            <a:endParaRPr lang="en-US" sz="3600" b="0" i="0" dirty="0">
              <a:solidFill>
                <a:schemeClr val="bg1"/>
              </a:solidFill>
              <a:effectLst/>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799" y="1675858"/>
            <a:ext cx="2172596" cy="2854578"/>
          </a:xfrm>
          <a:prstGeom prst="rect">
            <a:avLst/>
          </a:prstGeom>
        </p:spPr>
      </p:pic>
    </p:spTree>
    <p:extLst>
      <p:ext uri="{BB962C8B-B14F-4D97-AF65-F5344CB8AC3E}">
        <p14:creationId xmlns:p14="http://schemas.microsoft.com/office/powerpoint/2010/main" val="89542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err="1">
                <a:solidFill>
                  <a:schemeClr val="bg1"/>
                </a:solidFill>
                <a:latin typeface="Elephant" panose="02020904090505020303" pitchFamily="18" charset="0"/>
              </a:rPr>
              <a:t>Bezaleel</a:t>
            </a:r>
            <a:r>
              <a:rPr lang="en-US" sz="4400" dirty="0">
                <a:solidFill>
                  <a:schemeClr val="bg1"/>
                </a:solidFill>
                <a:latin typeface="Elephant" panose="02020904090505020303" pitchFamily="18" charset="0"/>
              </a:rPr>
              <a:t> And </a:t>
            </a:r>
            <a:r>
              <a:rPr lang="en-US" sz="4400" dirty="0" err="1">
                <a:solidFill>
                  <a:schemeClr val="bg1"/>
                </a:solidFill>
                <a:latin typeface="Elephant" panose="02020904090505020303" pitchFamily="18" charset="0"/>
              </a:rPr>
              <a:t>Aholiah</a:t>
            </a:r>
            <a:r>
              <a:rPr lang="en-US" sz="4400" dirty="0">
                <a:solidFill>
                  <a:schemeClr val="bg1"/>
                </a:solidFill>
                <a:latin typeface="Elephant" panose="02020904090505020303" pitchFamily="18" charset="0"/>
              </a:rPr>
              <a:t>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31:2</a:t>
            </a:r>
            <a:endParaRPr lang="en-US" dirty="0">
              <a:solidFill>
                <a:schemeClr val="bg1"/>
              </a:solidFill>
            </a:endParaRPr>
          </a:p>
        </p:txBody>
      </p:sp>
      <p:sp>
        <p:nvSpPr>
          <p:cNvPr id="2" name="Rectangle 1"/>
          <p:cNvSpPr/>
          <p:nvPr/>
        </p:nvSpPr>
        <p:spPr>
          <a:xfrm>
            <a:off x="252846" y="1349545"/>
            <a:ext cx="5347854" cy="2585323"/>
          </a:xfrm>
          <a:prstGeom prst="rect">
            <a:avLst/>
          </a:prstGeom>
        </p:spPr>
        <p:txBody>
          <a:bodyPr wrap="square">
            <a:spAutoFit/>
          </a:bodyPr>
          <a:lstStyle/>
          <a:p>
            <a:r>
              <a:rPr lang="en-US" dirty="0" err="1">
                <a:solidFill>
                  <a:schemeClr val="bg1"/>
                </a:solidFill>
                <a:latin typeface="Calibri" panose="020F0502020204030204" pitchFamily="34" charset="0"/>
              </a:rPr>
              <a:t>Bezaleel</a:t>
            </a:r>
            <a:r>
              <a:rPr lang="en-US" dirty="0">
                <a:solidFill>
                  <a:schemeClr val="bg1"/>
                </a:solidFill>
                <a:latin typeface="Calibri" panose="020F0502020204030204" pitchFamily="34" charset="0"/>
              </a:rPr>
              <a:t> was the son of Uri, who was the son of </a:t>
            </a:r>
            <a:r>
              <a:rPr lang="en-US" dirty="0" err="1">
                <a:solidFill>
                  <a:schemeClr val="bg1"/>
                </a:solidFill>
                <a:latin typeface="Calibri" panose="020F0502020204030204" pitchFamily="34" charset="0"/>
              </a:rPr>
              <a:t>Hur</a:t>
            </a:r>
            <a:r>
              <a:rPr lang="en-US" dirty="0">
                <a:solidFill>
                  <a:schemeClr val="bg1"/>
                </a:solidFill>
                <a:latin typeface="Calibri" panose="020F0502020204030204" pitchFamily="34" charset="0"/>
              </a:rPr>
              <a:t>, of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in the shadow of God, or under God’s protective care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one of the skilled craftsmen given by the Lord to Moses, along with </a:t>
            </a:r>
            <a:r>
              <a:rPr lang="en-US" dirty="0" err="1">
                <a:solidFill>
                  <a:schemeClr val="bg1"/>
                </a:solidFill>
                <a:latin typeface="Calibri" panose="020F0502020204030204" pitchFamily="34" charset="0"/>
              </a:rPr>
              <a:t>Aholiab</a:t>
            </a:r>
            <a:r>
              <a:rPr lang="en-US" dirty="0">
                <a:solidFill>
                  <a:schemeClr val="bg1"/>
                </a:solidFill>
                <a:latin typeface="Calibri" panose="020F0502020204030204" pitchFamily="34" charset="0"/>
              </a:rPr>
              <a:t>, to help prepare the Tabernacle under the inspiration of the Spirit of God</a:t>
            </a:r>
            <a:endParaRPr lang="en-US" dirty="0">
              <a:solidFill>
                <a:schemeClr val="bg1"/>
              </a:solidFill>
            </a:endParaRPr>
          </a:p>
        </p:txBody>
      </p:sp>
      <p:pic>
        <p:nvPicPr>
          <p:cNvPr id="6146" name="Picture 2" descr="http://www.studyjesus.com/images/Biblical_Essays/Tabernac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314" y="1969077"/>
            <a:ext cx="4371025" cy="291984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998971" y="5336819"/>
            <a:ext cx="7533367" cy="584775"/>
          </a:xfrm>
          <a:prstGeom prst="rect">
            <a:avLst/>
          </a:prstGeom>
        </p:spPr>
        <p:txBody>
          <a:bodyPr wrap="square">
            <a:spAutoFit/>
          </a:bodyPr>
          <a:lstStyle/>
          <a:p>
            <a:r>
              <a:rPr lang="en-US" sz="3200" dirty="0" err="1">
                <a:solidFill>
                  <a:schemeClr val="bg1"/>
                </a:solidFill>
                <a:latin typeface="Calibri" panose="020F0502020204030204" pitchFamily="34" charset="0"/>
              </a:rPr>
              <a:t>Aholiah’s</a:t>
            </a:r>
            <a:r>
              <a:rPr lang="en-US" sz="3200" dirty="0">
                <a:solidFill>
                  <a:schemeClr val="bg1"/>
                </a:solidFill>
                <a:latin typeface="Calibri" panose="020F0502020204030204" pitchFamily="34" charset="0"/>
              </a:rPr>
              <a:t> name = tent of the father</a:t>
            </a:r>
            <a:endParaRPr lang="en-US" sz="3200" dirty="0">
              <a:solidFill>
                <a:schemeClr val="bg1"/>
              </a:solidFill>
            </a:endParaRPr>
          </a:p>
        </p:txBody>
      </p:sp>
    </p:spTree>
    <p:extLst>
      <p:ext uri="{BB962C8B-B14F-4D97-AF65-F5344CB8AC3E}">
        <p14:creationId xmlns:p14="http://schemas.microsoft.com/office/powerpoint/2010/main" val="14523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Sabbath and Stone Tablets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31:12-18</a:t>
            </a:r>
            <a:endParaRPr lang="en-US" dirty="0">
              <a:solidFill>
                <a:schemeClr val="bg1"/>
              </a:solidFill>
            </a:endParaRPr>
          </a:p>
        </p:txBody>
      </p:sp>
      <p:sp>
        <p:nvSpPr>
          <p:cNvPr id="2" name="Rectangle 1"/>
          <p:cNvSpPr/>
          <p:nvPr/>
        </p:nvSpPr>
        <p:spPr>
          <a:xfrm>
            <a:off x="252846" y="1349545"/>
            <a:ext cx="4329545" cy="1200329"/>
          </a:xfrm>
          <a:prstGeom prst="rect">
            <a:avLst/>
          </a:prstGeom>
        </p:spPr>
        <p:txBody>
          <a:bodyPr wrap="square">
            <a:spAutoFit/>
          </a:bodyPr>
          <a:lstStyle/>
          <a:p>
            <a:r>
              <a:rPr lang="en-US" dirty="0">
                <a:solidFill>
                  <a:schemeClr val="bg1"/>
                </a:solidFill>
                <a:latin typeface="Calibri" panose="020F0502020204030204" pitchFamily="34" charset="0"/>
              </a:rPr>
              <a:t>The Lord often uses signs or symbols to remind His children of what they have promised Him and what He has promised them. </a:t>
            </a:r>
          </a:p>
        </p:txBody>
      </p:sp>
      <p:sp>
        <p:nvSpPr>
          <p:cNvPr id="5" name="Rectangle 4"/>
          <p:cNvSpPr/>
          <p:nvPr/>
        </p:nvSpPr>
        <p:spPr>
          <a:xfrm>
            <a:off x="4818712" y="3856181"/>
            <a:ext cx="6096000" cy="923330"/>
          </a:xfrm>
          <a:prstGeom prst="rect">
            <a:avLst/>
          </a:prstGeom>
        </p:spPr>
        <p:txBody>
          <a:bodyPr>
            <a:spAutoFit/>
          </a:bodyPr>
          <a:lstStyle/>
          <a:p>
            <a:r>
              <a:rPr lang="en-US" dirty="0">
                <a:solidFill>
                  <a:schemeClr val="bg1"/>
                </a:solidFill>
                <a:latin typeface="Calibri" panose="020F0502020204030204" pitchFamily="34" charset="0"/>
              </a:rPr>
              <a:t>Before the Lord concluded His revelation to Moses at Mount Sinai, He gave him an additional reminder of His law and covenant with Israel.</a:t>
            </a:r>
            <a:endParaRPr lang="en-US" dirty="0">
              <a:solidFill>
                <a:schemeClr val="bg1"/>
              </a:solidFill>
            </a:endParaRPr>
          </a:p>
        </p:txBody>
      </p:sp>
      <p:sp>
        <p:nvSpPr>
          <p:cNvPr id="7" name="Rectangle 6"/>
          <p:cNvSpPr/>
          <p:nvPr/>
        </p:nvSpPr>
        <p:spPr>
          <a:xfrm>
            <a:off x="5001491" y="1554046"/>
            <a:ext cx="6096000" cy="1200329"/>
          </a:xfrm>
          <a:prstGeom prst="rect">
            <a:avLst/>
          </a:prstGeom>
        </p:spPr>
        <p:txBody>
          <a:bodyPr>
            <a:spAutoFit/>
          </a:bodyPr>
          <a:lstStyle/>
          <a:p>
            <a:r>
              <a:rPr lang="en-US" i="1" dirty="0">
                <a:solidFill>
                  <a:srgbClr val="FFFF00"/>
                </a:solidFill>
                <a:latin typeface="Calibri" panose="020F0502020204030204" pitchFamily="34" charset="0"/>
              </a:rPr>
              <a:t>Verily my </a:t>
            </a:r>
            <a:r>
              <a:rPr lang="en-US" i="1" dirty="0" err="1">
                <a:solidFill>
                  <a:srgbClr val="FFFF00"/>
                </a:solidFill>
                <a:latin typeface="Calibri" panose="020F0502020204030204" pitchFamily="34" charset="0"/>
              </a:rPr>
              <a:t>sabbaths</a:t>
            </a:r>
            <a:r>
              <a:rPr lang="en-US" i="1" dirty="0">
                <a:solidFill>
                  <a:srgbClr val="FFFF00"/>
                </a:solidFill>
                <a:latin typeface="Calibri" panose="020F0502020204030204" pitchFamily="34" charset="0"/>
              </a:rPr>
              <a:t> ye shall keep: for it is a sign between me and you throughout your generations; that ye may know that I am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that doth sanctify you. </a:t>
            </a:r>
          </a:p>
          <a:p>
            <a:r>
              <a:rPr lang="en-US" i="1" dirty="0">
                <a:solidFill>
                  <a:srgbClr val="FFFF00"/>
                </a:solidFill>
                <a:latin typeface="Calibri" panose="020F0502020204030204" pitchFamily="34" charset="0"/>
              </a:rPr>
              <a:t>Exodus 31:13</a:t>
            </a:r>
            <a:endParaRPr lang="en-US" i="1" dirty="0">
              <a:solidFill>
                <a:srgbClr val="FFFF00"/>
              </a:solidFill>
            </a:endParaRPr>
          </a:p>
        </p:txBody>
      </p:sp>
      <p:grpSp>
        <p:nvGrpSpPr>
          <p:cNvPr id="10" name="Group 326"/>
          <p:cNvGrpSpPr/>
          <p:nvPr/>
        </p:nvGrpSpPr>
        <p:grpSpPr>
          <a:xfrm>
            <a:off x="2047010" y="2754375"/>
            <a:ext cx="1859972" cy="3719944"/>
            <a:chOff x="3937483" y="513080"/>
            <a:chExt cx="681026" cy="1754293"/>
          </a:xfrm>
        </p:grpSpPr>
        <p:sp>
          <p:nvSpPr>
            <p:cNvPr id="11"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3"/>
            <p:cNvGrpSpPr/>
            <p:nvPr/>
          </p:nvGrpSpPr>
          <p:grpSpPr>
            <a:xfrm>
              <a:off x="4342580" y="1037026"/>
              <a:ext cx="275929" cy="637681"/>
              <a:chOff x="4755948" y="2903312"/>
              <a:chExt cx="1111452" cy="2049688"/>
            </a:xfrm>
          </p:grpSpPr>
          <p:sp>
            <p:nvSpPr>
              <p:cNvPr id="3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43"/>
            <p:cNvSpPr/>
            <p:nvPr/>
          </p:nvSpPr>
          <p:spPr>
            <a:xfrm rot="5225831">
              <a:off x="4252881" y="875603"/>
              <a:ext cx="50205" cy="787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32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155864"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Sabbath Day </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31:13-14; Ezekiel 20:12,20</a:t>
            </a:r>
            <a:endParaRPr lang="en-US" dirty="0">
              <a:solidFill>
                <a:schemeClr val="bg1"/>
              </a:solidFill>
            </a:endParaRPr>
          </a:p>
        </p:txBody>
      </p:sp>
      <p:grpSp>
        <p:nvGrpSpPr>
          <p:cNvPr id="34" name="Group 33">
            <a:extLst>
              <a:ext uri="{FF2B5EF4-FFF2-40B4-BE49-F238E27FC236}">
                <a16:creationId xmlns:a16="http://schemas.microsoft.com/office/drawing/2014/main" id="{90BF1DF2-88CD-40BE-8E6B-BC866ED3BE04}"/>
              </a:ext>
            </a:extLst>
          </p:cNvPr>
          <p:cNvGrpSpPr/>
          <p:nvPr/>
        </p:nvGrpSpPr>
        <p:grpSpPr>
          <a:xfrm>
            <a:off x="8094846" y="3771215"/>
            <a:ext cx="3202019" cy="2485287"/>
            <a:chOff x="228600" y="381000"/>
            <a:chExt cx="3505068" cy="2501531"/>
          </a:xfrm>
        </p:grpSpPr>
        <p:grpSp>
          <p:nvGrpSpPr>
            <p:cNvPr id="35" name="Group 34">
              <a:extLst>
                <a:ext uri="{FF2B5EF4-FFF2-40B4-BE49-F238E27FC236}">
                  <a16:creationId xmlns:a16="http://schemas.microsoft.com/office/drawing/2014/main" id="{E679A98B-A665-4506-8BB2-92C6E3AE05CC}"/>
                </a:ext>
              </a:extLst>
            </p:cNvPr>
            <p:cNvGrpSpPr/>
            <p:nvPr/>
          </p:nvGrpSpPr>
          <p:grpSpPr>
            <a:xfrm>
              <a:off x="228600" y="381000"/>
              <a:ext cx="3505068" cy="2501531"/>
              <a:chOff x="534986" y="381000"/>
              <a:chExt cx="2637111" cy="2501531"/>
            </a:xfrm>
          </p:grpSpPr>
          <p:sp>
            <p:nvSpPr>
              <p:cNvPr id="37" name="Rectangle 36">
                <a:extLst>
                  <a:ext uri="{FF2B5EF4-FFF2-40B4-BE49-F238E27FC236}">
                    <a16:creationId xmlns:a16="http://schemas.microsoft.com/office/drawing/2014/main" id="{2C80BC99-08F3-43AB-8B94-BD07210F5B78}"/>
                  </a:ext>
                </a:extLst>
              </p:cNvPr>
              <p:cNvSpPr/>
              <p:nvPr/>
            </p:nvSpPr>
            <p:spPr>
              <a:xfrm>
                <a:off x="902970" y="947179"/>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ADA94BD-E6E6-4881-8DFB-DD5862EE2B77}"/>
                  </a:ext>
                </a:extLst>
              </p:cNvPr>
              <p:cNvGrpSpPr/>
              <p:nvPr/>
            </p:nvGrpSpPr>
            <p:grpSpPr>
              <a:xfrm>
                <a:off x="534986" y="384805"/>
                <a:ext cx="457200" cy="2497726"/>
                <a:chOff x="533400" y="381000"/>
                <a:chExt cx="457200" cy="2497726"/>
              </a:xfrm>
            </p:grpSpPr>
            <p:sp>
              <p:nvSpPr>
                <p:cNvPr id="44" name="Oval 43">
                  <a:extLst>
                    <a:ext uri="{FF2B5EF4-FFF2-40B4-BE49-F238E27FC236}">
                      <a16:creationId xmlns:a16="http://schemas.microsoft.com/office/drawing/2014/main" id="{18EFF1E7-619D-47A4-A3B2-C87776DA8DE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28">
                  <a:extLst>
                    <a:ext uri="{FF2B5EF4-FFF2-40B4-BE49-F238E27FC236}">
                      <a16:creationId xmlns:a16="http://schemas.microsoft.com/office/drawing/2014/main" id="{59A55990-8B19-463E-B7F4-AA4421EFCE48}"/>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BFBEFDF-7891-4306-B542-77DDCE20AD54}"/>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A45E5BF-65F5-44BA-B220-1AEE1A7B425F}"/>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00848869-73C3-4B85-A725-51C5EB498BC9}"/>
                  </a:ext>
                </a:extLst>
              </p:cNvPr>
              <p:cNvGrpSpPr/>
              <p:nvPr/>
            </p:nvGrpSpPr>
            <p:grpSpPr>
              <a:xfrm>
                <a:off x="2714897" y="381000"/>
                <a:ext cx="457200" cy="2497726"/>
                <a:chOff x="2714897" y="457200"/>
                <a:chExt cx="457200" cy="2497726"/>
              </a:xfrm>
            </p:grpSpPr>
            <p:sp>
              <p:nvSpPr>
                <p:cNvPr id="40" name="Oval 39">
                  <a:extLst>
                    <a:ext uri="{FF2B5EF4-FFF2-40B4-BE49-F238E27FC236}">
                      <a16:creationId xmlns:a16="http://schemas.microsoft.com/office/drawing/2014/main" id="{B4C1BC22-B6CC-4F1E-84A0-2AC3DBAE34F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4">
                  <a:extLst>
                    <a:ext uri="{FF2B5EF4-FFF2-40B4-BE49-F238E27FC236}">
                      <a16:creationId xmlns:a16="http://schemas.microsoft.com/office/drawing/2014/main" id="{FDD4539D-B89D-4514-85B1-2B0D57F349E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43EAD3D-EFC6-4E69-82C9-1DB812CF0F76}"/>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A62CF9C-73D1-4580-9A47-75ED2860D7C0}"/>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ectangle 35">
              <a:extLst>
                <a:ext uri="{FF2B5EF4-FFF2-40B4-BE49-F238E27FC236}">
                  <a16:creationId xmlns:a16="http://schemas.microsoft.com/office/drawing/2014/main" id="{B4F5A8F6-F9F0-4E8D-A7A1-6F8AAC644EDA}"/>
                </a:ext>
              </a:extLst>
            </p:cNvPr>
            <p:cNvSpPr/>
            <p:nvPr/>
          </p:nvSpPr>
          <p:spPr>
            <a:xfrm>
              <a:off x="874421" y="995675"/>
              <a:ext cx="2293346" cy="1208174"/>
            </a:xfrm>
            <a:prstGeom prst="rect">
              <a:avLst/>
            </a:prstGeom>
          </p:spPr>
          <p:txBody>
            <a:bodyPr wrap="square">
              <a:spAutoFit/>
            </a:bodyPr>
            <a:lstStyle/>
            <a:p>
              <a:pPr algn="ctr"/>
              <a:r>
                <a:rPr lang="en-US" b="1" dirty="0"/>
                <a:t>The Sabbath day and keeping it holy is a sign between us and the Lord</a:t>
              </a:r>
              <a:endParaRPr lang="en-US" sz="1600" i="1" dirty="0"/>
            </a:p>
          </p:txBody>
        </p:sp>
      </p:grpSp>
      <p:sp>
        <p:nvSpPr>
          <p:cNvPr id="8" name="Rectangle 7">
            <a:extLst>
              <a:ext uri="{FF2B5EF4-FFF2-40B4-BE49-F238E27FC236}">
                <a16:creationId xmlns:a16="http://schemas.microsoft.com/office/drawing/2014/main" id="{6DEAFCA6-8F28-419F-AD85-9A0537784B7B}"/>
              </a:ext>
            </a:extLst>
          </p:cNvPr>
          <p:cNvSpPr/>
          <p:nvPr/>
        </p:nvSpPr>
        <p:spPr>
          <a:xfrm>
            <a:off x="605056" y="1002714"/>
            <a:ext cx="6096000" cy="4801314"/>
          </a:xfrm>
          <a:prstGeom prst="rect">
            <a:avLst/>
          </a:prstGeom>
        </p:spPr>
        <p:txBody>
          <a:bodyPr>
            <a:spAutoFit/>
          </a:bodyPr>
          <a:lstStyle/>
          <a:p>
            <a:r>
              <a:rPr lang="en-US" dirty="0">
                <a:solidFill>
                  <a:schemeClr val="bg1"/>
                </a:solidFill>
                <a:latin typeface="Abadi" panose="020B0604020104020204" pitchFamily="34" charset="0"/>
              </a:rPr>
              <a:t>“How do we </a:t>
            </a:r>
            <a:r>
              <a:rPr lang="en-US" i="1" dirty="0">
                <a:solidFill>
                  <a:schemeClr val="bg1"/>
                </a:solidFill>
                <a:latin typeface="Abadi" panose="020B0604020104020204" pitchFamily="34" charset="0"/>
              </a:rPr>
              <a:t>hallow</a:t>
            </a:r>
            <a:r>
              <a:rPr lang="en-US" dirty="0">
                <a:solidFill>
                  <a:schemeClr val="bg1"/>
                </a:solidFill>
                <a:latin typeface="Abadi" panose="020B0604020104020204" pitchFamily="34" charset="0"/>
              </a:rPr>
              <a:t> the Sabbath day?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my much younger years, I studied the work of others who had compiled lists of things to do and things </a:t>
            </a:r>
            <a:r>
              <a:rPr lang="en-US" i="1" dirty="0">
                <a:solidFill>
                  <a:schemeClr val="bg1"/>
                </a:solidFill>
                <a:latin typeface="Abadi" panose="020B0604020104020204" pitchFamily="34" charset="0"/>
              </a:rPr>
              <a:t>not</a:t>
            </a:r>
            <a:r>
              <a:rPr lang="en-US" dirty="0">
                <a:solidFill>
                  <a:schemeClr val="bg1"/>
                </a:solidFill>
                <a:latin typeface="Abadi" panose="020B0604020104020204" pitchFamily="34" charset="0"/>
              </a:rPr>
              <a:t> to do on the Sabbath.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wasn’t until later that I learned from the scriptures that my conduct and my attitude on the Sabbath constituted a </a:t>
            </a:r>
            <a:r>
              <a:rPr lang="en-US" i="1" dirty="0">
                <a:solidFill>
                  <a:schemeClr val="bg1"/>
                </a:solidFill>
                <a:latin typeface="Abadi" panose="020B0604020104020204" pitchFamily="34" charset="0"/>
              </a:rPr>
              <a:t>sign</a:t>
            </a:r>
            <a:r>
              <a:rPr lang="en-US" dirty="0">
                <a:solidFill>
                  <a:schemeClr val="bg1"/>
                </a:solidFill>
                <a:latin typeface="Abadi" panose="020B0604020104020204" pitchFamily="34" charset="0"/>
              </a:rPr>
              <a:t> between me and my Heavenly Father.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With that understanding, I no longer needed lists of dos and don’ts. When I had to make a decision whether or not an activity was appropriate for the Sabbath, I simply asked myself, ‘What </a:t>
            </a:r>
            <a:r>
              <a:rPr lang="en-US" i="1" dirty="0">
                <a:solidFill>
                  <a:schemeClr val="bg1"/>
                </a:solidFill>
                <a:latin typeface="Abadi" panose="020B0604020104020204" pitchFamily="34" charset="0"/>
              </a:rPr>
              <a:t>sign</a:t>
            </a:r>
            <a:r>
              <a:rPr lang="en-US" dirty="0">
                <a:solidFill>
                  <a:schemeClr val="bg1"/>
                </a:solidFill>
                <a:latin typeface="Abadi" panose="020B0604020104020204" pitchFamily="34" charset="0"/>
              </a:rPr>
              <a:t> do I want to give to God?’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That question made my choices about the Sabbath day crystal clear” (6)</a:t>
            </a:r>
            <a:endParaRPr lang="en-US" dirty="0">
              <a:solidFill>
                <a:schemeClr val="bg1"/>
              </a:solidFill>
            </a:endParaRPr>
          </a:p>
        </p:txBody>
      </p:sp>
      <p:pic>
        <p:nvPicPr>
          <p:cNvPr id="27" name="Picture 26">
            <a:extLst>
              <a:ext uri="{FF2B5EF4-FFF2-40B4-BE49-F238E27FC236}">
                <a16:creationId xmlns:a16="http://schemas.microsoft.com/office/drawing/2014/main" id="{63394BE6-C40C-4D52-821C-2838799C3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168" y="529565"/>
            <a:ext cx="2533650" cy="3171825"/>
          </a:xfrm>
          <a:prstGeom prst="rect">
            <a:avLst/>
          </a:prstGeom>
        </p:spPr>
      </p:pic>
    </p:spTree>
    <p:extLst>
      <p:ext uri="{BB962C8B-B14F-4D97-AF65-F5344CB8AC3E}">
        <p14:creationId xmlns:p14="http://schemas.microsoft.com/office/powerpoint/2010/main" val="14342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out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0" y="0"/>
            <a:ext cx="12192000" cy="3693319"/>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r>
              <a:rPr lang="en-US" dirty="0">
                <a:solidFill>
                  <a:schemeClr val="bg1"/>
                </a:solidFill>
                <a:latin typeface="Calibri" panose="020F0502020204030204" pitchFamily="34" charset="0"/>
              </a:rPr>
              <a:t>2. Pratt, John P., "Twelve Sons, Twelve Constellations" </a:t>
            </a:r>
            <a:r>
              <a:rPr lang="en-US" i="1" dirty="0">
                <a:solidFill>
                  <a:schemeClr val="bg1"/>
                </a:solidFill>
                <a:latin typeface="Calibri" panose="020F0502020204030204" pitchFamily="34" charset="0"/>
              </a:rPr>
              <a:t>Meridian Magazine</a:t>
            </a:r>
            <a:r>
              <a:rPr lang="en-US" dirty="0">
                <a:solidFill>
                  <a:schemeClr val="bg1"/>
                </a:solidFill>
                <a:latin typeface="Calibri" panose="020F0502020204030204" pitchFamily="34" charset="0"/>
              </a:rPr>
              <a:t> (13 Jul 2005)</a:t>
            </a:r>
          </a:p>
          <a:p>
            <a:r>
              <a:rPr lang="en-US" dirty="0">
                <a:solidFill>
                  <a:schemeClr val="bg1"/>
                </a:solidFill>
                <a:latin typeface="Calibri" panose="020F0502020204030204" pitchFamily="34" charset="0"/>
              </a:rPr>
              <a:t>3. Bible Dictionary Clean and Unclean</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4. Stephen D. Ricks The Law of Sacrifice June 1998 Ensign</a:t>
            </a:r>
          </a:p>
          <a:p>
            <a:pPr fontAlgn="base"/>
            <a:r>
              <a:rPr lang="en-US" dirty="0">
                <a:solidFill>
                  <a:schemeClr val="bg1"/>
                </a:solidFill>
                <a:latin typeface="Calibri" panose="020F0502020204030204" pitchFamily="34" charset="0"/>
              </a:rPr>
              <a:t>5. President Spencer W. Kimball (</a:t>
            </a:r>
            <a:r>
              <a:rPr lang="en-US" i="1" dirty="0">
                <a:solidFill>
                  <a:schemeClr val="bg1"/>
                </a:solidFill>
                <a:latin typeface="Calibri" panose="020F0502020204030204" pitchFamily="34" charset="0"/>
              </a:rPr>
              <a:t>The Teachings of Spencer W. Kimball,</a:t>
            </a:r>
            <a:r>
              <a:rPr lang="en-US" dirty="0">
                <a:solidFill>
                  <a:schemeClr val="bg1"/>
                </a:solidFill>
                <a:latin typeface="Calibri" panose="020F0502020204030204" pitchFamily="34" charset="0"/>
              </a:rPr>
              <a:t> ed. Edward L. Kimball [1982], 478).</a:t>
            </a:r>
          </a:p>
          <a:p>
            <a:pPr fontAlgn="base"/>
            <a:r>
              <a:rPr lang="en-US" dirty="0">
                <a:solidFill>
                  <a:schemeClr val="bg1"/>
                </a:solidFill>
                <a:latin typeface="Calibri" panose="020F0502020204030204" pitchFamily="34" charset="0"/>
              </a:rPr>
              <a:t>6. </a:t>
            </a:r>
            <a:r>
              <a:rPr lang="en-US" dirty="0">
                <a:solidFill>
                  <a:schemeClr val="bg1"/>
                </a:solidFill>
                <a:latin typeface="Abadi" panose="020B0604020104020204" pitchFamily="34" charset="0"/>
              </a:rPr>
              <a:t>Russell M. Nelson, “The Sabbath Is a Delight,”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or </a:t>
            </a:r>
            <a:r>
              <a:rPr lang="en-US" i="1" dirty="0">
                <a:solidFill>
                  <a:schemeClr val="bg1"/>
                </a:solidFill>
                <a:latin typeface="Abadi" panose="020B0604020104020204" pitchFamily="34" charset="0"/>
              </a:rPr>
              <a:t>Liahona,</a:t>
            </a:r>
            <a:r>
              <a:rPr lang="en-US" dirty="0">
                <a:solidFill>
                  <a:schemeClr val="bg1"/>
                </a:solidFill>
                <a:latin typeface="Abadi" panose="020B0604020104020204" pitchFamily="34" charset="0"/>
              </a:rPr>
              <a:t> May 2015, 130).</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8034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9332"/>
            <a:ext cx="4526733" cy="2554545"/>
          </a:xfrm>
          <a:prstGeom prst="rect">
            <a:avLst/>
          </a:prstGeom>
          <a:ln>
            <a:solidFill>
              <a:schemeClr val="tx1"/>
            </a:solidFill>
          </a:ln>
        </p:spPr>
        <p:txBody>
          <a:bodyPr wrap="square">
            <a:spAutoFit/>
          </a:bodyPr>
          <a:lstStyle/>
          <a:p>
            <a:r>
              <a:rPr lang="en-US" sz="1000" b="1" i="0" dirty="0">
                <a:effectLst/>
                <a:latin typeface="Arial" panose="020B0604020202020204" pitchFamily="34" charset="0"/>
              </a:rPr>
              <a:t>Yin Yang Symbol:</a:t>
            </a:r>
          </a:p>
          <a:p>
            <a:r>
              <a:rPr lang="en-US" sz="1000" b="0" i="0" dirty="0">
                <a:effectLst/>
                <a:latin typeface="Arial" panose="020B0604020202020204" pitchFamily="34" charset="0"/>
              </a:rPr>
              <a:t>Yin is the black side with the white dot in it, and yang is the white side with the black dot in it. The relationship between yin and yang is often described in terms of sunlight playing over a mountain and a valley. Yin (literally the 'shady place' or 'north slope') is the dark area occluded by the mountain's bulk, while yang (literally the 'sunny place' or 'south slope') is the brightly lit portion. As the sun moves across the sky, yin and yang gradually trade places with each other, revealing what was obscured and obscuring what was revealed.</a:t>
            </a:r>
          </a:p>
          <a:p>
            <a:r>
              <a:rPr lang="en-US" sz="1000" b="0" i="0" dirty="0">
                <a:effectLst/>
                <a:latin typeface="Arial" panose="020B0604020202020204" pitchFamily="34" charset="0"/>
              </a:rPr>
              <a:t>Yin is characterized as slow, soft, yielding, diffuse, cold, wet, and passive; and is associated with water, earth, the moon, </a:t>
            </a:r>
            <a:r>
              <a:rPr lang="en-US" sz="1000" b="0" i="0" u="none" strike="noStrike" dirty="0">
                <a:effectLst/>
                <a:latin typeface="Arial" panose="020B0604020202020204" pitchFamily="34" charset="0"/>
              </a:rPr>
              <a:t>femininity</a:t>
            </a:r>
            <a:r>
              <a:rPr lang="en-US" sz="1000" b="0" i="0" dirty="0">
                <a:effectLst/>
                <a:latin typeface="Arial" panose="020B0604020202020204" pitchFamily="34" charset="0"/>
              </a:rPr>
              <a:t>, and nighttime.</a:t>
            </a:r>
          </a:p>
          <a:p>
            <a:r>
              <a:rPr lang="en-US" sz="1000" b="0" i="0" dirty="0">
                <a:effectLst/>
                <a:latin typeface="Arial" panose="020B0604020202020204" pitchFamily="34" charset="0"/>
              </a:rPr>
              <a:t>Yang, by contrast, is fast, hard, solid, focused, hot, dry, and aggressive; and is associated with fire, sky, the sun, </a:t>
            </a:r>
            <a:r>
              <a:rPr lang="en-US" sz="1000" b="0" i="0" u="none" strike="noStrike" dirty="0">
                <a:effectLst/>
                <a:latin typeface="Arial" panose="020B0604020202020204" pitchFamily="34" charset="0"/>
              </a:rPr>
              <a:t>masculinity</a:t>
            </a:r>
            <a:r>
              <a:rPr lang="en-US" sz="1000" b="0" i="0" dirty="0">
                <a:effectLst/>
                <a:latin typeface="Arial" panose="020B0604020202020204" pitchFamily="34" charset="0"/>
              </a:rPr>
              <a:t> and daytime.</a:t>
            </a:r>
          </a:p>
          <a:p>
            <a:r>
              <a:rPr lang="en-US" sz="1000" b="0" i="0" dirty="0">
                <a:effectLst/>
                <a:latin typeface="Arial" panose="020B0604020202020204" pitchFamily="34" charset="0"/>
              </a:rPr>
              <a:t>Yin and yang applies to the human body. In traditional Chinese medicine good health is directly related to the balance between yin and yang qualities within oneself. If yin and yang become unbalanced, one of the qualities is considered deficient or has </a:t>
            </a:r>
            <a:r>
              <a:rPr lang="en-US" sz="1000" b="0" i="0" u="none" strike="noStrike" dirty="0">
                <a:effectLst/>
                <a:latin typeface="Arial" panose="020B0604020202020204" pitchFamily="34" charset="0"/>
              </a:rPr>
              <a:t>vacuity</a:t>
            </a:r>
            <a:r>
              <a:rPr lang="en-US" sz="1000" b="0" i="0" dirty="0">
                <a:effectLst/>
                <a:latin typeface="Arial" panose="020B0604020202020204" pitchFamily="34" charset="0"/>
              </a:rPr>
              <a:t>. Wikipedia</a:t>
            </a:r>
          </a:p>
        </p:txBody>
      </p:sp>
      <p:sp>
        <p:nvSpPr>
          <p:cNvPr id="3" name="TextBox 2"/>
          <p:cNvSpPr txBox="1"/>
          <p:nvPr/>
        </p:nvSpPr>
        <p:spPr>
          <a:xfrm>
            <a:off x="0" y="9053"/>
            <a:ext cx="4599160" cy="369332"/>
          </a:xfrm>
          <a:prstGeom prst="rect">
            <a:avLst/>
          </a:prstGeom>
          <a:noFill/>
        </p:spPr>
        <p:txBody>
          <a:bodyPr wrap="square" rtlCol="0">
            <a:spAutoFit/>
          </a:bodyPr>
          <a:lstStyle/>
          <a:p>
            <a:r>
              <a:rPr lang="en-US" dirty="0"/>
              <a:t>Something of Interest—</a:t>
            </a:r>
            <a:r>
              <a:rPr lang="en-US" sz="1400" dirty="0"/>
              <a:t>nothing to do with the lesson</a:t>
            </a:r>
          </a:p>
        </p:txBody>
      </p:sp>
      <p:pic>
        <p:nvPicPr>
          <p:cNvPr id="621" name="Picture 4" descr="http://www.williamfkinney.com/Spectrum_and_Tri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4" y="3284156"/>
            <a:ext cx="64960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6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344032" y="3546028"/>
            <a:ext cx="3250194" cy="369332"/>
          </a:xfrm>
          <a:prstGeom prst="rect">
            <a:avLst/>
          </a:prstGeom>
          <a:noFill/>
        </p:spPr>
        <p:txBody>
          <a:bodyPr wrap="square" rtlCol="0">
            <a:spAutoFit/>
          </a:bodyPr>
          <a:lstStyle/>
          <a:p>
            <a:r>
              <a:rPr lang="sv-SE" dirty="0">
                <a:solidFill>
                  <a:schemeClr val="bg1"/>
                </a:solidFill>
              </a:rPr>
              <a:t>Ohm om aum yoga symbols</a:t>
            </a:r>
            <a:endParaRPr lang="en-US" dirty="0">
              <a:solidFill>
                <a:schemeClr val="bg1"/>
              </a:solidFill>
            </a:endParaRP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Symbols on Clothing</a:t>
            </a:r>
          </a:p>
        </p:txBody>
      </p:sp>
      <p:pic>
        <p:nvPicPr>
          <p:cNvPr id="2050" name="Picture 2" descr="http://www.mycoolts.com/catalog/images/Women_Red_Ohm_Shirt.jpg"/>
          <p:cNvPicPr>
            <a:picLocks noChangeAspect="1" noChangeArrowheads="1"/>
          </p:cNvPicPr>
          <p:nvPr/>
        </p:nvPicPr>
        <p:blipFill rotWithShape="1">
          <a:blip r:embed="rId4">
            <a:extLst>
              <a:ext uri="{28A0092B-C50C-407E-A947-70E740481C1C}">
                <a14:useLocalDpi xmlns:a14="http://schemas.microsoft.com/office/drawing/2010/main" val="0"/>
              </a:ext>
            </a:extLst>
          </a:blip>
          <a:srcRect l="24356" t="3234" r="21288" b="7855"/>
          <a:stretch/>
        </p:blipFill>
        <p:spPr bwMode="auto">
          <a:xfrm>
            <a:off x="747969" y="1164966"/>
            <a:ext cx="1940911" cy="2381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intedtshirts2go.co.uk/image/cache/data/Mens/Mens%20Graphic/MG%20Big%20Bang%20Theory%20DAISY%20copy-385x4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295" y="1164966"/>
            <a:ext cx="2116102" cy="23414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45236" y="3444388"/>
            <a:ext cx="3529343" cy="369332"/>
          </a:xfrm>
          <a:prstGeom prst="rect">
            <a:avLst/>
          </a:prstGeom>
          <a:noFill/>
        </p:spPr>
        <p:txBody>
          <a:bodyPr wrap="square" rtlCol="0">
            <a:spAutoFit/>
          </a:bodyPr>
          <a:lstStyle/>
          <a:p>
            <a:r>
              <a:rPr lang="sv-SE" dirty="0">
                <a:solidFill>
                  <a:schemeClr val="bg1"/>
                </a:solidFill>
              </a:rPr>
              <a:t>Atomic symbol—Big Bang Theory</a:t>
            </a:r>
            <a:endParaRPr lang="en-US" dirty="0">
              <a:solidFill>
                <a:schemeClr val="bg1"/>
              </a:solidFill>
            </a:endParaRPr>
          </a:p>
        </p:txBody>
      </p:sp>
      <p:pic>
        <p:nvPicPr>
          <p:cNvPr id="2054" name="Picture 6" descr="http://thumbs1.ebaystatic.com/d/l225/m/mO6WS708iWr8RTZPundytS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031" y="1298376"/>
            <a:ext cx="2143125" cy="1981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38258" y="3279577"/>
            <a:ext cx="4390930" cy="1200329"/>
          </a:xfrm>
          <a:prstGeom prst="rect">
            <a:avLst/>
          </a:prstGeom>
          <a:noFill/>
        </p:spPr>
        <p:txBody>
          <a:bodyPr wrap="square" rtlCol="0">
            <a:spAutoFit/>
          </a:bodyPr>
          <a:lstStyle/>
          <a:p>
            <a:pPr algn="ctr"/>
            <a:r>
              <a:rPr lang="sv-SE" dirty="0">
                <a:solidFill>
                  <a:schemeClr val="bg1"/>
                </a:solidFill>
              </a:rPr>
              <a:t>Yin Yang symbol—opposites or contrary</a:t>
            </a:r>
          </a:p>
          <a:p>
            <a:pPr algn="ctr"/>
            <a:r>
              <a:rPr lang="sv-SE" dirty="0">
                <a:solidFill>
                  <a:schemeClr val="bg1"/>
                </a:solidFill>
              </a:rPr>
              <a:t>Dark/bright</a:t>
            </a:r>
          </a:p>
          <a:p>
            <a:pPr algn="ctr"/>
            <a:r>
              <a:rPr lang="sv-SE" dirty="0">
                <a:solidFill>
                  <a:schemeClr val="bg1"/>
                </a:solidFill>
              </a:rPr>
              <a:t>Good/bad</a:t>
            </a:r>
          </a:p>
          <a:p>
            <a:pPr algn="ctr"/>
            <a:r>
              <a:rPr lang="sv-SE" dirty="0">
                <a:solidFill>
                  <a:schemeClr val="bg1"/>
                </a:solidFill>
              </a:rPr>
              <a:t>Female/Male</a:t>
            </a:r>
            <a:endParaRPr lang="en-US" dirty="0">
              <a:solidFill>
                <a:schemeClr val="bg1"/>
              </a:solidFill>
            </a:endParaRPr>
          </a:p>
        </p:txBody>
      </p:sp>
      <p:sp>
        <p:nvSpPr>
          <p:cNvPr id="2" name="Rectangle 1"/>
          <p:cNvSpPr/>
          <p:nvPr/>
        </p:nvSpPr>
        <p:spPr>
          <a:xfrm>
            <a:off x="2919134" y="4360801"/>
            <a:ext cx="7254783" cy="2246769"/>
          </a:xfrm>
          <a:prstGeom prst="rect">
            <a:avLst/>
          </a:prstGeom>
        </p:spPr>
        <p:txBody>
          <a:bodyPr wrap="square">
            <a:spAutoFit/>
          </a:bodyPr>
          <a:lstStyle/>
          <a:p>
            <a:r>
              <a:rPr lang="en-US" sz="2800" b="0" i="0" dirty="0">
                <a:solidFill>
                  <a:srgbClr val="FFFF00"/>
                </a:solidFill>
                <a:effectLst/>
                <a:latin typeface="Calibri" panose="020F0502020204030204" pitchFamily="34" charset="0"/>
              </a:rPr>
              <a:t>The Lord often uses symbols to teach or remind us of gospel truths.</a:t>
            </a:r>
          </a:p>
          <a:p>
            <a:endParaRPr lang="en-US" sz="2800" dirty="0">
              <a:solidFill>
                <a:srgbClr val="FFFF00"/>
              </a:solidFill>
              <a:latin typeface="Calibri" panose="020F0502020204030204" pitchFamily="34" charset="0"/>
            </a:endParaRPr>
          </a:p>
          <a:p>
            <a:r>
              <a:rPr lang="en-US" sz="2800" b="0" i="0" dirty="0">
                <a:solidFill>
                  <a:srgbClr val="FFFF00"/>
                </a:solidFill>
                <a:effectLst/>
                <a:latin typeface="Calibri" panose="020F0502020204030204" pitchFamily="34" charset="0"/>
              </a:rPr>
              <a:t>Items of clothing are sometimes used as symbols for this purpose.</a:t>
            </a:r>
            <a:endParaRPr lang="en-US" sz="2800" dirty="0">
              <a:solidFill>
                <a:srgbClr val="FFFF00"/>
              </a:solidFill>
            </a:endParaRPr>
          </a:p>
        </p:txBody>
      </p:sp>
      <p:pic>
        <p:nvPicPr>
          <p:cNvPr id="2058" name="Picture 10" descr="http://ldsbookstore.com/Shared/Images/Product/Adjustable-CTR-Ring/Adjustable-CTR-Rings.jpg"/>
          <p:cNvPicPr>
            <a:picLocks noChangeAspect="1" noChangeArrowheads="1"/>
          </p:cNvPicPr>
          <p:nvPr/>
        </p:nvPicPr>
        <p:blipFill rotWithShape="1">
          <a:blip r:embed="rId7">
            <a:extLst>
              <a:ext uri="{28A0092B-C50C-407E-A947-70E740481C1C}">
                <a14:useLocalDpi xmlns:a14="http://schemas.microsoft.com/office/drawing/2010/main" val="0"/>
              </a:ext>
            </a:extLst>
          </a:blip>
          <a:srcRect l="1" t="19105" r="1307" b="22799"/>
          <a:stretch/>
        </p:blipFill>
        <p:spPr bwMode="auto">
          <a:xfrm>
            <a:off x="332715" y="4823939"/>
            <a:ext cx="2243234" cy="13204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visitstillwaters.com/HighPries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7903" y="4213829"/>
            <a:ext cx="1551382" cy="22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500"/>
                                        <p:tgtEl>
                                          <p:spTgt spid="205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062"/>
                                        </p:tgtEl>
                                        <p:attrNameLst>
                                          <p:attrName>style.visibility</p:attrName>
                                        </p:attrNameLst>
                                      </p:cBhvr>
                                      <p:to>
                                        <p:strVal val="visible"/>
                                      </p:to>
                                    </p:set>
                                    <p:animEffect transition="in" filter="fade">
                                      <p:cBhvr>
                                        <p:cTn id="31"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17DC-66CA-4F5A-96D7-DBD4962422F6}"/>
              </a:ext>
            </a:extLst>
          </p:cNvPr>
          <p:cNvSpPr txBox="1"/>
          <p:nvPr/>
        </p:nvSpPr>
        <p:spPr>
          <a:xfrm>
            <a:off x="325505" y="287011"/>
            <a:ext cx="5098775" cy="6324808"/>
          </a:xfrm>
          <a:prstGeom prst="rect">
            <a:avLst/>
          </a:prstGeom>
          <a:noFill/>
          <a:ln>
            <a:solidFill>
              <a:schemeClr val="tx1"/>
            </a:solidFill>
          </a:ln>
        </p:spPr>
        <p:txBody>
          <a:bodyPr wrap="square">
            <a:spAutoFit/>
          </a:bodyPr>
          <a:lstStyle/>
          <a:p>
            <a:pPr algn="ctr"/>
            <a:r>
              <a:rPr lang="en-US" sz="1500" b="1" i="0" dirty="0">
                <a:solidFill>
                  <a:srgbClr val="000000"/>
                </a:solidFill>
                <a:effectLst/>
              </a:rPr>
              <a:t>SEER STONE</a:t>
            </a:r>
          </a:p>
          <a:p>
            <a:r>
              <a:rPr lang="en-US" sz="1500" b="0" i="0" dirty="0">
                <a:solidFill>
                  <a:srgbClr val="000000"/>
                </a:solidFill>
                <a:effectLst/>
              </a:rPr>
              <a:t>In Joseph Smith’s day, some individuals claimed that they had a gift to “see,” or receive divine or supernatural messages, through seer stones. These beliefs came from the Bible and from European cultural traditions brought to early America by immigrants. Joseph Smith and his family accepted these beliefs, and Joseph occasionally used stones he located in the ground to help neighbors find missing objects or search for buried treasure.</a:t>
            </a:r>
            <a:endParaRPr lang="en-US" sz="1500" b="0" i="0" baseline="30000" dirty="0">
              <a:solidFill>
                <a:srgbClr val="000000"/>
              </a:solidFill>
              <a:effectLst/>
            </a:endParaRPr>
          </a:p>
          <a:p>
            <a:r>
              <a:rPr lang="en-US" sz="1500" b="0" i="0" dirty="0">
                <a:solidFill>
                  <a:srgbClr val="000000"/>
                </a:solidFill>
                <a:effectLst/>
              </a:rPr>
              <a:t>When Joseph Smith received the golden plates in 1827, he also received a translation instrument with them, “two stones in silver bows” used by “‘seers’ in ancient or former times” (</a:t>
            </a:r>
            <a:r>
              <a:rPr lang="en-US" sz="1500" dirty="0"/>
              <a:t>Joseph Smith—History 1:35</a:t>
            </a:r>
            <a:r>
              <a:rPr lang="en-US" sz="1500" b="0" i="0" dirty="0">
                <a:solidFill>
                  <a:srgbClr val="000000"/>
                </a:solidFill>
                <a:effectLst/>
              </a:rPr>
              <a:t>). This instrument was referred to in the Book of Mormon as the “interpreters.” During the translation of the Book of Mormon, Joseph Smith apparently used both of these instruments—the interpreters and his seer stone—interchangeably. They worked in much the same way, and the early Saints sometimes used the term “Urim and Thummim” to refer to the seer stone as well as the interpreters. The Prophet also received several of the revelations found today in the Doctrine and Covenants by means of these instruments of revelation.</a:t>
            </a:r>
            <a:r>
              <a:rPr lang="en-US" sz="1500" b="0" i="0" u="none" strike="noStrike" baseline="30000" dirty="0">
                <a:effectLst/>
                <a:hlinkClick r:id="rId2"/>
              </a:rPr>
              <a:t>3</a:t>
            </a:r>
            <a:r>
              <a:rPr lang="en-US" sz="1500" b="0" i="0" dirty="0">
                <a:solidFill>
                  <a:srgbClr val="000000"/>
                </a:solidFill>
                <a:effectLst/>
              </a:rPr>
              <a:t> As Joseph became more experienced in spiritual matters, he eventually started receiving revelation without these aids.</a:t>
            </a:r>
          </a:p>
          <a:p>
            <a:r>
              <a:rPr lang="en-US" sz="1500" dirty="0">
                <a:hlinkClick r:id="rId3"/>
              </a:rPr>
              <a:t>https://www.churchofjesuschrist.org/study/history/topics/seer-stones?lang=eng</a:t>
            </a:r>
            <a:endParaRPr lang="en-US" sz="1500" dirty="0">
              <a:solidFill>
                <a:srgbClr val="000000"/>
              </a:solidFill>
            </a:endParaRPr>
          </a:p>
          <a:p>
            <a:endParaRPr lang="en-US" sz="1500" dirty="0"/>
          </a:p>
        </p:txBody>
      </p:sp>
      <p:sp>
        <p:nvSpPr>
          <p:cNvPr id="5" name="TextBox 4">
            <a:extLst>
              <a:ext uri="{FF2B5EF4-FFF2-40B4-BE49-F238E27FC236}">
                <a16:creationId xmlns:a16="http://schemas.microsoft.com/office/drawing/2014/main" id="{4208C736-6784-4BA5-AE23-FEF00D5081D7}"/>
              </a:ext>
            </a:extLst>
          </p:cNvPr>
          <p:cNvSpPr txBox="1"/>
          <p:nvPr/>
        </p:nvSpPr>
        <p:spPr>
          <a:xfrm>
            <a:off x="5424279" y="287011"/>
            <a:ext cx="6442215" cy="5909310"/>
          </a:xfrm>
          <a:prstGeom prst="rect">
            <a:avLst/>
          </a:prstGeom>
          <a:noFill/>
          <a:ln>
            <a:solidFill>
              <a:schemeClr val="tx1"/>
            </a:solidFill>
          </a:ln>
        </p:spPr>
        <p:txBody>
          <a:bodyPr wrap="square">
            <a:spAutoFit/>
          </a:bodyPr>
          <a:lstStyle/>
          <a:p>
            <a:pPr algn="ctr" fontAlgn="base"/>
            <a:r>
              <a:rPr lang="en-US" b="1" i="0" dirty="0">
                <a:effectLst/>
              </a:rPr>
              <a:t>Urim and Thummim</a:t>
            </a:r>
            <a:endParaRPr lang="en-US" b="0" i="0" dirty="0">
              <a:effectLst/>
            </a:endParaRPr>
          </a:p>
          <a:p>
            <a:pPr algn="l" fontAlgn="base"/>
            <a:r>
              <a:rPr lang="en-US" b="0" i="0" dirty="0">
                <a:solidFill>
                  <a:srgbClr val="000000"/>
                </a:solidFill>
                <a:effectLst/>
              </a:rPr>
              <a:t>Hebrew term that means “Lights and Perfections.” An instrument prepared of God to assist man in obtaining revelation from the Lord and in translating languages. See </a:t>
            </a:r>
            <a:r>
              <a:rPr lang="en-US" dirty="0">
                <a:solidFill>
                  <a:srgbClr val="000000"/>
                </a:solidFill>
              </a:rPr>
              <a:t>Ex. 28:30;</a:t>
            </a:r>
            <a:r>
              <a:rPr lang="en-US" b="0" i="0" dirty="0">
                <a:solidFill>
                  <a:srgbClr val="000000"/>
                </a:solidFill>
                <a:effectLst/>
              </a:rPr>
              <a:t> </a:t>
            </a:r>
            <a:r>
              <a:rPr lang="en-US" dirty="0">
                <a:solidFill>
                  <a:srgbClr val="000000"/>
                </a:solidFill>
              </a:rPr>
              <a:t>Lev. 8:8</a:t>
            </a:r>
            <a:r>
              <a:rPr lang="en-US" b="0" i="0" dirty="0">
                <a:solidFill>
                  <a:srgbClr val="000000"/>
                </a:solidFill>
                <a:effectLst/>
              </a:rPr>
              <a:t>; </a:t>
            </a:r>
            <a:r>
              <a:rPr lang="en-US" dirty="0">
                <a:solidFill>
                  <a:srgbClr val="000000"/>
                </a:solidFill>
              </a:rPr>
              <a:t>Num. 27:21</a:t>
            </a:r>
            <a:r>
              <a:rPr lang="en-US" b="0" i="0" dirty="0">
                <a:solidFill>
                  <a:srgbClr val="000000"/>
                </a:solidFill>
                <a:effectLst/>
              </a:rPr>
              <a:t>; </a:t>
            </a:r>
            <a:r>
              <a:rPr lang="en-US" dirty="0">
                <a:solidFill>
                  <a:srgbClr val="000000"/>
                </a:solidFill>
              </a:rPr>
              <a:t>Deut. 33:8</a:t>
            </a:r>
            <a:r>
              <a:rPr lang="en-US" b="0" i="0" dirty="0">
                <a:solidFill>
                  <a:srgbClr val="000000"/>
                </a:solidFill>
                <a:effectLst/>
              </a:rPr>
              <a:t>; </a:t>
            </a:r>
            <a:r>
              <a:rPr lang="en-US" dirty="0">
                <a:solidFill>
                  <a:srgbClr val="000000"/>
                </a:solidFill>
              </a:rPr>
              <a:t>1 Sam. 28:6</a:t>
            </a:r>
            <a:r>
              <a:rPr lang="en-US" b="0" i="0" dirty="0">
                <a:solidFill>
                  <a:srgbClr val="000000"/>
                </a:solidFill>
                <a:effectLst/>
              </a:rPr>
              <a:t>; </a:t>
            </a:r>
            <a:r>
              <a:rPr lang="en-US" dirty="0">
                <a:solidFill>
                  <a:srgbClr val="000000"/>
                </a:solidFill>
              </a:rPr>
              <a:t>Ezra 2:63</a:t>
            </a:r>
            <a:r>
              <a:rPr lang="en-US" b="0" i="0" dirty="0">
                <a:solidFill>
                  <a:srgbClr val="000000"/>
                </a:solidFill>
                <a:effectLst/>
              </a:rPr>
              <a:t>; </a:t>
            </a:r>
            <a:r>
              <a:rPr lang="en-US" dirty="0">
                <a:solidFill>
                  <a:srgbClr val="000000"/>
                </a:solidFill>
              </a:rPr>
              <a:t>Neh. 7:65</a:t>
            </a:r>
            <a:r>
              <a:rPr lang="en-US" b="0" i="0" dirty="0">
                <a:solidFill>
                  <a:srgbClr val="000000"/>
                </a:solidFill>
                <a:effectLst/>
              </a:rPr>
              <a:t>; </a:t>
            </a:r>
            <a:r>
              <a:rPr lang="en-US" dirty="0">
                <a:solidFill>
                  <a:srgbClr val="000000"/>
                </a:solidFill>
              </a:rPr>
              <a:t>JS—H 1:35</a:t>
            </a:r>
            <a:r>
              <a:rPr lang="en-US" b="0" i="0" dirty="0">
                <a:solidFill>
                  <a:srgbClr val="000000"/>
                </a:solidFill>
                <a:effectLst/>
              </a:rPr>
              <a:t>.</a:t>
            </a:r>
          </a:p>
          <a:p>
            <a:pPr algn="l" fontAlgn="base"/>
            <a:r>
              <a:rPr lang="en-US" b="0" i="0" dirty="0">
                <a:solidFill>
                  <a:srgbClr val="000000"/>
                </a:solidFill>
                <a:effectLst/>
              </a:rPr>
              <a:t>Using a Urim and Thummim is the special prerogative of a seer, and it would seem reasonable that such instruments were used from the time of Adam. However, the earliest mention is in connection with the brother of Jared (</a:t>
            </a:r>
            <a:r>
              <a:rPr lang="en-US" dirty="0">
                <a:solidFill>
                  <a:srgbClr val="000000"/>
                </a:solidFill>
              </a:rPr>
              <a:t>Ether 3:21–28</a:t>
            </a:r>
            <a:r>
              <a:rPr lang="en-US" b="0" i="0" dirty="0">
                <a:solidFill>
                  <a:srgbClr val="000000"/>
                </a:solidFill>
                <a:effectLst/>
              </a:rPr>
              <a:t>). Abraham used a Urim and Thummim (</a:t>
            </a:r>
            <a:r>
              <a:rPr lang="en-US" dirty="0">
                <a:solidFill>
                  <a:srgbClr val="000000"/>
                </a:solidFill>
              </a:rPr>
              <a:t>Abr. 3:1–4</a:t>
            </a:r>
            <a:r>
              <a:rPr lang="en-US" b="0" i="0" dirty="0">
                <a:solidFill>
                  <a:srgbClr val="000000"/>
                </a:solidFill>
                <a:effectLst/>
              </a:rPr>
              <a:t>), as did Aaron and the priests of Israel, and also the prophets among the Nephites (</a:t>
            </a:r>
            <a:r>
              <a:rPr lang="en-US" dirty="0">
                <a:solidFill>
                  <a:srgbClr val="000000"/>
                </a:solidFill>
              </a:rPr>
              <a:t>Omni 1:20–21</a:t>
            </a:r>
            <a:r>
              <a:rPr lang="en-US" b="0" i="0" dirty="0">
                <a:solidFill>
                  <a:srgbClr val="000000"/>
                </a:solidFill>
                <a:effectLst/>
              </a:rPr>
              <a:t>; </a:t>
            </a:r>
            <a:r>
              <a:rPr lang="en-US" dirty="0">
                <a:solidFill>
                  <a:srgbClr val="000000"/>
                </a:solidFill>
              </a:rPr>
              <a:t>Mosiah 8:13–19</a:t>
            </a:r>
            <a:r>
              <a:rPr lang="en-US" b="0" i="0" dirty="0">
                <a:solidFill>
                  <a:srgbClr val="000000"/>
                </a:solidFill>
                <a:effectLst/>
              </a:rPr>
              <a:t>; </a:t>
            </a:r>
            <a:r>
              <a:rPr lang="en-US" dirty="0">
                <a:solidFill>
                  <a:srgbClr val="000000"/>
                </a:solidFill>
              </a:rPr>
              <a:t>21:26–28</a:t>
            </a:r>
            <a:r>
              <a:rPr lang="en-US" b="0" i="0" dirty="0">
                <a:solidFill>
                  <a:srgbClr val="000000"/>
                </a:solidFill>
                <a:effectLst/>
              </a:rPr>
              <a:t>; </a:t>
            </a:r>
            <a:r>
              <a:rPr lang="en-US" dirty="0">
                <a:solidFill>
                  <a:srgbClr val="000000"/>
                </a:solidFill>
              </a:rPr>
              <a:t>28:11–20</a:t>
            </a:r>
            <a:r>
              <a:rPr lang="en-US" b="0" i="0" dirty="0">
                <a:solidFill>
                  <a:srgbClr val="000000"/>
                </a:solidFill>
                <a:effectLst/>
              </a:rPr>
              <a:t>; </a:t>
            </a:r>
            <a:r>
              <a:rPr lang="en-US" dirty="0">
                <a:solidFill>
                  <a:srgbClr val="000000"/>
                </a:solidFill>
              </a:rPr>
              <a:t>Ether 4:1–7</a:t>
            </a:r>
            <a:r>
              <a:rPr lang="en-US" b="0" i="0" dirty="0">
                <a:solidFill>
                  <a:srgbClr val="000000"/>
                </a:solidFill>
                <a:effectLst/>
              </a:rPr>
              <a:t>). There is more than one Urim and Thummim, but we are informed that Joseph Smith had the one used by the brother of Jared (</a:t>
            </a:r>
            <a:r>
              <a:rPr lang="en-US" dirty="0">
                <a:solidFill>
                  <a:srgbClr val="000000"/>
                </a:solidFill>
              </a:rPr>
              <a:t>Ether 3:22–28</a:t>
            </a:r>
            <a:r>
              <a:rPr lang="en-US" b="0" i="0" dirty="0">
                <a:solidFill>
                  <a:srgbClr val="000000"/>
                </a:solidFill>
                <a:effectLst/>
              </a:rPr>
              <a:t>; </a:t>
            </a:r>
            <a:r>
              <a:rPr lang="en-US" dirty="0">
                <a:solidFill>
                  <a:srgbClr val="000000"/>
                </a:solidFill>
              </a:rPr>
              <a:t>D&amp;C 10:1</a:t>
            </a:r>
            <a:r>
              <a:rPr lang="en-US" b="0" i="0" dirty="0">
                <a:solidFill>
                  <a:srgbClr val="000000"/>
                </a:solidFill>
                <a:effectLst/>
              </a:rPr>
              <a:t>; </a:t>
            </a:r>
            <a:r>
              <a:rPr lang="en-US" dirty="0">
                <a:solidFill>
                  <a:srgbClr val="000000"/>
                </a:solidFill>
              </a:rPr>
              <a:t>17:1</a:t>
            </a:r>
            <a:r>
              <a:rPr lang="en-US" b="0" i="0" dirty="0">
                <a:solidFill>
                  <a:srgbClr val="000000"/>
                </a:solidFill>
                <a:effectLst/>
              </a:rPr>
              <a:t>). (See </a:t>
            </a:r>
            <a:r>
              <a:rPr lang="en-US" i="1" dirty="0">
                <a:solidFill>
                  <a:srgbClr val="000000"/>
                </a:solidFill>
              </a:rPr>
              <a:t>Seer</a:t>
            </a:r>
            <a:r>
              <a:rPr lang="en-US" b="0" i="1" dirty="0">
                <a:solidFill>
                  <a:srgbClr val="000000"/>
                </a:solidFill>
                <a:effectLst/>
              </a:rPr>
              <a:t>.</a:t>
            </a:r>
            <a:r>
              <a:rPr lang="en-US" b="0" i="0" dirty="0">
                <a:solidFill>
                  <a:srgbClr val="000000"/>
                </a:solidFill>
                <a:effectLst/>
              </a:rPr>
              <a:t>) A partial description is given in </a:t>
            </a:r>
            <a:r>
              <a:rPr lang="en-US" dirty="0">
                <a:solidFill>
                  <a:srgbClr val="000000"/>
                </a:solidFill>
              </a:rPr>
              <a:t>JS—H 1:35</a:t>
            </a:r>
            <a:r>
              <a:rPr lang="en-US" b="0" i="0" dirty="0">
                <a:solidFill>
                  <a:srgbClr val="000000"/>
                </a:solidFill>
                <a:effectLst/>
              </a:rPr>
              <a:t>. Joseph Smith used it in translating the Book of Mormon and in obtaining other revelations.</a:t>
            </a:r>
          </a:p>
          <a:p>
            <a:pPr algn="l" fontAlgn="base"/>
            <a:r>
              <a:rPr lang="en-US" b="0" i="0" dirty="0">
                <a:solidFill>
                  <a:srgbClr val="000000"/>
                </a:solidFill>
                <a:effectLst/>
              </a:rPr>
              <a:t>This earth in its celestial condition will be a Urim and Thummim, and many within that kingdom will have an additional Urim and Thummim (</a:t>
            </a:r>
            <a:r>
              <a:rPr lang="en-US" dirty="0">
                <a:solidFill>
                  <a:srgbClr val="000000"/>
                </a:solidFill>
              </a:rPr>
              <a:t>D&amp;C 130:6–11</a:t>
            </a:r>
            <a:r>
              <a:rPr lang="en-US" b="0" i="0" dirty="0">
                <a:solidFill>
                  <a:srgbClr val="000000"/>
                </a:solidFill>
                <a:effectLst/>
              </a:rPr>
              <a:t>)</a:t>
            </a:r>
          </a:p>
          <a:p>
            <a:pPr algn="l" fontAlgn="base"/>
            <a:r>
              <a:rPr lang="en-US" dirty="0">
                <a:solidFill>
                  <a:srgbClr val="000000"/>
                </a:solidFill>
              </a:rPr>
              <a:t>Bible Dictionary</a:t>
            </a:r>
            <a:r>
              <a:rPr lang="en-US" b="0" i="0" dirty="0">
                <a:solidFill>
                  <a:srgbClr val="000000"/>
                </a:solidFill>
                <a:effectLst/>
              </a:rPr>
              <a:t>.</a:t>
            </a:r>
          </a:p>
        </p:txBody>
      </p:sp>
    </p:spTree>
    <p:extLst>
      <p:ext uri="{BB962C8B-B14F-4D97-AF65-F5344CB8AC3E}">
        <p14:creationId xmlns:p14="http://schemas.microsoft.com/office/powerpoint/2010/main" val="53078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24D2A9-41B1-DBFE-CF4E-5AF2BEFB8EA6}"/>
              </a:ext>
            </a:extLst>
          </p:cNvPr>
          <p:cNvGrpSpPr/>
          <p:nvPr/>
        </p:nvGrpSpPr>
        <p:grpSpPr>
          <a:xfrm>
            <a:off x="487031" y="314875"/>
            <a:ext cx="4662153" cy="6404213"/>
            <a:chOff x="3528810" y="296214"/>
            <a:chExt cx="4662153" cy="6404213"/>
          </a:xfrm>
        </p:grpSpPr>
        <p:grpSp>
          <p:nvGrpSpPr>
            <p:cNvPr id="3" name="Group 2">
              <a:extLst>
                <a:ext uri="{FF2B5EF4-FFF2-40B4-BE49-F238E27FC236}">
                  <a16:creationId xmlns:a16="http://schemas.microsoft.com/office/drawing/2014/main" id="{C0DE5D93-A5D1-093B-3F53-F6E1F1801ED6}"/>
                </a:ext>
              </a:extLst>
            </p:cNvPr>
            <p:cNvGrpSpPr/>
            <p:nvPr/>
          </p:nvGrpSpPr>
          <p:grpSpPr>
            <a:xfrm>
              <a:off x="3528810" y="296214"/>
              <a:ext cx="4662153" cy="6404213"/>
              <a:chOff x="3528810" y="296214"/>
              <a:chExt cx="4662153" cy="6404213"/>
            </a:xfrm>
          </p:grpSpPr>
          <p:grpSp>
            <p:nvGrpSpPr>
              <p:cNvPr id="5" name="Group 4">
                <a:extLst>
                  <a:ext uri="{FF2B5EF4-FFF2-40B4-BE49-F238E27FC236}">
                    <a16:creationId xmlns:a16="http://schemas.microsoft.com/office/drawing/2014/main" id="{0D1063E3-28E9-0C1A-2082-C3432D99D918}"/>
                  </a:ext>
                </a:extLst>
              </p:cNvPr>
              <p:cNvGrpSpPr/>
              <p:nvPr/>
            </p:nvGrpSpPr>
            <p:grpSpPr>
              <a:xfrm>
                <a:off x="3528810" y="296214"/>
                <a:ext cx="4662153" cy="6404213"/>
                <a:chOff x="3528810" y="296214"/>
                <a:chExt cx="4662153" cy="6404213"/>
              </a:xfrm>
            </p:grpSpPr>
            <p:grpSp>
              <p:nvGrpSpPr>
                <p:cNvPr id="7" name="Group 6">
                  <a:extLst>
                    <a:ext uri="{FF2B5EF4-FFF2-40B4-BE49-F238E27FC236}">
                      <a16:creationId xmlns:a16="http://schemas.microsoft.com/office/drawing/2014/main" id="{782A1AE7-DE28-A846-ADFF-969B00626BE1}"/>
                    </a:ext>
                  </a:extLst>
                </p:cNvPr>
                <p:cNvGrpSpPr/>
                <p:nvPr/>
              </p:nvGrpSpPr>
              <p:grpSpPr>
                <a:xfrm>
                  <a:off x="3528810" y="296214"/>
                  <a:ext cx="4662153" cy="6404213"/>
                  <a:chOff x="3528810" y="296214"/>
                  <a:chExt cx="4662153" cy="6404213"/>
                </a:xfrm>
              </p:grpSpPr>
              <p:pic>
                <p:nvPicPr>
                  <p:cNvPr id="10" name="Picture 9">
                    <a:extLst>
                      <a:ext uri="{FF2B5EF4-FFF2-40B4-BE49-F238E27FC236}">
                        <a16:creationId xmlns:a16="http://schemas.microsoft.com/office/drawing/2014/main" id="{B4777F50-1FB9-B888-D68E-FBE228D0436A}"/>
                      </a:ext>
                    </a:extLst>
                  </p:cNvPr>
                  <p:cNvPicPr>
                    <a:picLocks noChangeAspect="1"/>
                  </p:cNvPicPr>
                  <p:nvPr/>
                </p:nvPicPr>
                <p:blipFill rotWithShape="1">
                  <a:blip r:embed="rId2"/>
                  <a:srcRect l="34138" t="10168" r="32527" b="8428"/>
                  <a:stretch/>
                </p:blipFill>
                <p:spPr>
                  <a:xfrm>
                    <a:off x="3528810" y="296214"/>
                    <a:ext cx="4662153" cy="6404213"/>
                  </a:xfrm>
                  <a:prstGeom prst="rect">
                    <a:avLst/>
                  </a:prstGeom>
                </p:spPr>
              </p:pic>
              <p:sp>
                <p:nvSpPr>
                  <p:cNvPr id="11" name="TextBox 10">
                    <a:extLst>
                      <a:ext uri="{FF2B5EF4-FFF2-40B4-BE49-F238E27FC236}">
                        <a16:creationId xmlns:a16="http://schemas.microsoft.com/office/drawing/2014/main" id="{21ABED24-6232-A9C4-41AE-47C4B50AAC79}"/>
                      </a:ext>
                    </a:extLst>
                  </p:cNvPr>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12" name="TextBox 11">
                    <a:extLst>
                      <a:ext uri="{FF2B5EF4-FFF2-40B4-BE49-F238E27FC236}">
                        <a16:creationId xmlns:a16="http://schemas.microsoft.com/office/drawing/2014/main" id="{15A1111F-8DB4-3552-C004-752DB1BE8871}"/>
                      </a:ext>
                    </a:extLst>
                  </p:cNvPr>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Covenant (Ex. 19:7-8)</a:t>
                    </a:r>
                  </a:p>
                </p:txBody>
              </p:sp>
              <p:sp>
                <p:nvSpPr>
                  <p:cNvPr id="13" name="TextBox 12">
                    <a:extLst>
                      <a:ext uri="{FF2B5EF4-FFF2-40B4-BE49-F238E27FC236}">
                        <a16:creationId xmlns:a16="http://schemas.microsoft.com/office/drawing/2014/main" id="{F5037541-7502-4348-DC3A-CF5E31E61A58}"/>
                      </a:ext>
                    </a:extLst>
                  </p:cNvPr>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14" name="Lightning Bolt 13">
                    <a:extLst>
                      <a:ext uri="{FF2B5EF4-FFF2-40B4-BE49-F238E27FC236}">
                        <a16:creationId xmlns:a16="http://schemas.microsoft.com/office/drawing/2014/main" id="{CC4534E3-6929-9A4C-ACE3-C639277BFCF3}"/>
                      </a:ext>
                    </a:extLst>
                  </p:cNvPr>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9340557E-0A23-6FAC-D60F-95B9D5D8329F}"/>
                      </a:ext>
                    </a:extLst>
                  </p:cNvPr>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8047B2E-BAE4-F13B-968E-66BFC668544B}"/>
                    </a:ext>
                  </a:extLst>
                </p:cNvPr>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9" name="TextBox 8">
                  <a:extLst>
                    <a:ext uri="{FF2B5EF4-FFF2-40B4-BE49-F238E27FC236}">
                      <a16:creationId xmlns:a16="http://schemas.microsoft.com/office/drawing/2014/main" id="{51BE10F2-A292-58B0-5016-061AEDA6F701}"/>
                    </a:ext>
                  </a:extLst>
                </p:cNvPr>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
            <p:nvSpPr>
              <p:cNvPr id="6" name="TextBox 5">
                <a:extLst>
                  <a:ext uri="{FF2B5EF4-FFF2-40B4-BE49-F238E27FC236}">
                    <a16:creationId xmlns:a16="http://schemas.microsoft.com/office/drawing/2014/main" id="{3D6CBC49-38EF-4A58-4762-43F5C6A58429}"/>
                  </a:ext>
                </a:extLst>
              </p:cNvPr>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grpSp>
        <p:sp>
          <p:nvSpPr>
            <p:cNvPr id="4" name="TextBox 3">
              <a:extLst>
                <a:ext uri="{FF2B5EF4-FFF2-40B4-BE49-F238E27FC236}">
                  <a16:creationId xmlns:a16="http://schemas.microsoft.com/office/drawing/2014/main" id="{116E18CF-5892-28BB-EFDB-D14E5A4572ED}"/>
                </a:ext>
              </a:extLst>
            </p:cNvPr>
            <p:cNvSpPr txBox="1"/>
            <p:nvPr/>
          </p:nvSpPr>
          <p:spPr>
            <a:xfrm>
              <a:off x="6043783" y="4740849"/>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grpSp>
    </p:spTree>
    <p:extLst>
      <p:ext uri="{BB962C8B-B14F-4D97-AF65-F5344CB8AC3E}">
        <p14:creationId xmlns:p14="http://schemas.microsoft.com/office/powerpoint/2010/main" val="383656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5" name="TextBox 4"/>
          <p:cNvSpPr txBox="1"/>
          <p:nvPr/>
        </p:nvSpPr>
        <p:spPr>
          <a:xfrm>
            <a:off x="1003928" y="4619086"/>
            <a:ext cx="3785785" cy="1661993"/>
          </a:xfrm>
          <a:prstGeom prst="rect">
            <a:avLst/>
          </a:prstGeom>
          <a:noFill/>
        </p:spPr>
        <p:txBody>
          <a:bodyPr wrap="square" rtlCol="0">
            <a:spAutoFit/>
          </a:bodyPr>
          <a:lstStyle/>
          <a:p>
            <a:r>
              <a:rPr lang="en-US" dirty="0">
                <a:solidFill>
                  <a:schemeClr val="bg1"/>
                </a:solidFill>
                <a:latin typeface="Calibri" panose="020F0502020204030204" pitchFamily="34" charset="0"/>
              </a:rPr>
              <a:t>Sacred religious clothing has been used symbolically since the Lord made “coats of skins” for Adam and Eve before they were cast out of the Garden of Eden </a:t>
            </a:r>
          </a:p>
          <a:p>
            <a:r>
              <a:rPr lang="en-US" sz="1200" dirty="0">
                <a:solidFill>
                  <a:schemeClr val="bg1"/>
                </a:solidFill>
                <a:latin typeface="Calibri" panose="020F0502020204030204" pitchFamily="34" charset="0"/>
              </a:rPr>
              <a:t>Genesis 3:21</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Sacred Religious Clothing</a:t>
            </a:r>
          </a:p>
        </p:txBody>
      </p:sp>
      <p:pic>
        <p:nvPicPr>
          <p:cNvPr id="6146" name="Picture 2" descr="https://www.lds.org/bc/content/shared/content/images/gospel-library/manual/06195/adam-eve-garden-art-lds_1298393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680" y="990233"/>
            <a:ext cx="2718177" cy="3495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75514" y="1408435"/>
            <a:ext cx="616131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When Moses was on Mount Sinai for 40 days, the Lord revealed to him details concerning the tabernacle as well as the sacred clothing that was to be worn by the priests who would serve in the tabernacle.</a:t>
            </a:r>
            <a:endParaRPr lang="en-US" dirty="0">
              <a:solidFill>
                <a:schemeClr val="bg1"/>
              </a:solidFill>
            </a:endParaRPr>
          </a:p>
        </p:txBody>
      </p:sp>
      <p:pic>
        <p:nvPicPr>
          <p:cNvPr id="6148" name="Picture 4" descr="https://upload.wikimedia.org/wikipedia/commons/d/d1/David_Roberts_The_approach_to_Mount_Sin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733" y="2765939"/>
            <a:ext cx="4828876" cy="33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Aaron and Priests Clothing</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28:1-3</a:t>
            </a:r>
            <a:endParaRPr lang="en-US" dirty="0">
              <a:solidFill>
                <a:schemeClr val="bg1"/>
              </a:solidFill>
            </a:endParaRPr>
          </a:p>
        </p:txBody>
      </p:sp>
      <p:sp>
        <p:nvSpPr>
          <p:cNvPr id="2" name="Rectangle 1"/>
          <p:cNvSpPr/>
          <p:nvPr/>
        </p:nvSpPr>
        <p:spPr>
          <a:xfrm>
            <a:off x="2601685" y="769441"/>
            <a:ext cx="7315200" cy="369332"/>
          </a:xfrm>
          <a:prstGeom prst="rect">
            <a:avLst/>
          </a:prstGeom>
        </p:spPr>
        <p:txBody>
          <a:bodyPr wrap="square">
            <a:spAutoFit/>
          </a:bodyPr>
          <a:lstStyle/>
          <a:p>
            <a:pPr algn="ctr"/>
            <a:r>
              <a:rPr lang="en-US" b="0" i="0" dirty="0" err="1">
                <a:solidFill>
                  <a:schemeClr val="bg1"/>
                </a:solidFill>
                <a:effectLst/>
                <a:latin typeface="Calibri" panose="020F0502020204030204" pitchFamily="34" charset="0"/>
              </a:rPr>
              <a:t>Nadab</a:t>
            </a:r>
            <a:r>
              <a:rPr lang="en-US" b="0" i="0" dirty="0">
                <a:solidFill>
                  <a:schemeClr val="bg1"/>
                </a:solidFill>
                <a:effectLst/>
                <a:latin typeface="Calibri" panose="020F0502020204030204" pitchFamily="34" charset="0"/>
              </a:rPr>
              <a:t> and </a:t>
            </a:r>
            <a:r>
              <a:rPr lang="en-US" b="0" i="0" dirty="0" err="1">
                <a:solidFill>
                  <a:schemeClr val="bg1"/>
                </a:solidFill>
                <a:effectLst/>
                <a:latin typeface="Calibri" panose="020F0502020204030204" pitchFamily="34" charset="0"/>
              </a:rPr>
              <a:t>Abihu</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Eleazar</a:t>
            </a:r>
            <a:r>
              <a:rPr lang="en-US" b="0" i="0" dirty="0">
                <a:solidFill>
                  <a:schemeClr val="bg1"/>
                </a:solidFill>
                <a:effectLst/>
                <a:latin typeface="Calibri" panose="020F0502020204030204" pitchFamily="34" charset="0"/>
              </a:rPr>
              <a:t> and </a:t>
            </a:r>
            <a:r>
              <a:rPr lang="en-US" b="0" i="0" dirty="0" err="1">
                <a:solidFill>
                  <a:schemeClr val="bg1"/>
                </a:solidFill>
                <a:effectLst/>
                <a:latin typeface="Calibri" panose="020F0502020204030204" pitchFamily="34" charset="0"/>
              </a:rPr>
              <a:t>Ithamar</a:t>
            </a:r>
            <a:r>
              <a:rPr lang="en-US" b="0" i="0" dirty="0">
                <a:solidFill>
                  <a:schemeClr val="bg1"/>
                </a:solidFill>
                <a:effectLst/>
                <a:latin typeface="Calibri" panose="020F0502020204030204" pitchFamily="34" charset="0"/>
              </a:rPr>
              <a:t>, Aaron’s sons.</a:t>
            </a:r>
            <a:endParaRPr lang="en-US" dirty="0">
              <a:solidFill>
                <a:schemeClr val="bg1"/>
              </a:solidFill>
            </a:endParaRPr>
          </a:p>
        </p:txBody>
      </p:sp>
      <p:pic>
        <p:nvPicPr>
          <p:cNvPr id="7170" name="Picture 2" descr="Moses Gives Aaron the Priesth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05" y="3234413"/>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87000" y="1960497"/>
            <a:ext cx="4293163" cy="954107"/>
          </a:xfrm>
          <a:prstGeom prst="rect">
            <a:avLst/>
          </a:prstGeom>
        </p:spPr>
        <p:txBody>
          <a:bodyPr wrap="none">
            <a:spAutoFit/>
          </a:bodyPr>
          <a:lstStyle/>
          <a:p>
            <a:r>
              <a:rPr lang="en-US" sz="2800" b="0" i="0" dirty="0">
                <a:solidFill>
                  <a:schemeClr val="bg1"/>
                </a:solidFill>
                <a:effectLst/>
                <a:latin typeface="Calibri" panose="020F0502020204030204" pitchFamily="34" charset="0"/>
              </a:rPr>
              <a:t>The purpose of the clothing </a:t>
            </a:r>
          </a:p>
          <a:p>
            <a:r>
              <a:rPr lang="en-US" sz="2800" dirty="0">
                <a:solidFill>
                  <a:schemeClr val="bg1"/>
                </a:solidFill>
                <a:latin typeface="Calibri" panose="020F0502020204030204" pitchFamily="34" charset="0"/>
              </a:rPr>
              <a:t>was t</a:t>
            </a:r>
            <a:r>
              <a:rPr lang="en-US" sz="2800" b="0" i="0" dirty="0">
                <a:solidFill>
                  <a:schemeClr val="bg1"/>
                </a:solidFill>
                <a:effectLst/>
                <a:latin typeface="Calibri" panose="020F0502020204030204" pitchFamily="34" charset="0"/>
              </a:rPr>
              <a:t>o consecrate them</a:t>
            </a:r>
            <a:endParaRPr lang="en-US" sz="2800" dirty="0">
              <a:solidFill>
                <a:schemeClr val="bg1"/>
              </a:solidFill>
            </a:endParaRPr>
          </a:p>
        </p:txBody>
      </p:sp>
      <p:pic>
        <p:nvPicPr>
          <p:cNvPr id="11" name="Picture 10"/>
          <p:cNvPicPr>
            <a:picLocks noChangeAspect="1"/>
          </p:cNvPicPr>
          <p:nvPr/>
        </p:nvPicPr>
        <p:blipFill rotWithShape="1">
          <a:blip r:embed="rId5"/>
          <a:srcRect l="12207" t="34585" r="44695" b="27105"/>
          <a:stretch/>
        </p:blipFill>
        <p:spPr>
          <a:xfrm>
            <a:off x="862885" y="1605855"/>
            <a:ext cx="3940935" cy="1970468"/>
          </a:xfrm>
          <a:prstGeom prst="rect">
            <a:avLst/>
          </a:prstGeom>
        </p:spPr>
      </p:pic>
    </p:spTree>
    <p:extLst>
      <p:ext uri="{BB962C8B-B14F-4D97-AF65-F5344CB8AC3E}">
        <p14:creationId xmlns:p14="http://schemas.microsoft.com/office/powerpoint/2010/main" val="2227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Clothing</a:t>
            </a:r>
          </a:p>
        </p:txBody>
      </p:sp>
      <p:grpSp>
        <p:nvGrpSpPr>
          <p:cNvPr id="478" name="Group 477"/>
          <p:cNvGrpSpPr/>
          <p:nvPr/>
        </p:nvGrpSpPr>
        <p:grpSpPr>
          <a:xfrm>
            <a:off x="4473008" y="2423549"/>
            <a:ext cx="1956364" cy="3456944"/>
            <a:chOff x="4777116" y="2701016"/>
            <a:chExt cx="1956364" cy="3456944"/>
          </a:xfrm>
        </p:grpSpPr>
        <p:sp>
          <p:nvSpPr>
            <p:cNvPr id="8" name="Oval 7"/>
            <p:cNvSpPr/>
            <p:nvPr/>
          </p:nvSpPr>
          <p:spPr>
            <a:xfrm rot="17675704">
              <a:off x="4702209" y="4183423"/>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5191256">
              <a:off x="6363805" y="42017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806939">
              <a:off x="5300603" y="58360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875565">
              <a:off x="5782521" y="5863192"/>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906851">
              <a:off x="6109781" y="2777451"/>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44322">
              <a:off x="4893050" y="2701016"/>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76120" y="2739353"/>
              <a:ext cx="1429178" cy="3177063"/>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p:cNvGrpSpPr/>
          <p:nvPr/>
        </p:nvGrpSpPr>
        <p:grpSpPr>
          <a:xfrm>
            <a:off x="4607821" y="2398803"/>
            <a:ext cx="1736815" cy="2901179"/>
            <a:chOff x="4607821" y="2398803"/>
            <a:chExt cx="1736815" cy="2901179"/>
          </a:xfrm>
        </p:grpSpPr>
        <p:sp>
          <p:nvSpPr>
            <p:cNvPr id="15" name="Trapezoid 14"/>
            <p:cNvSpPr/>
            <p:nvPr/>
          </p:nvSpPr>
          <p:spPr>
            <a:xfrm rot="1534657">
              <a:off x="4607821" y="2399723"/>
              <a:ext cx="702920" cy="1125681"/>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906061">
              <a:off x="5641716" y="2470559"/>
              <a:ext cx="702920" cy="1088706"/>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793716" y="2398803"/>
              <a:ext cx="1402280" cy="2901179"/>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780314" y="5279484"/>
            <a:ext cx="1409277" cy="142473"/>
            <a:chOff x="6004435" y="5124422"/>
            <a:chExt cx="2755911" cy="179672"/>
          </a:xfrm>
        </p:grpSpPr>
        <p:grpSp>
          <p:nvGrpSpPr>
            <p:cNvPr id="20" name="Group 19"/>
            <p:cNvGrpSpPr/>
            <p:nvPr/>
          </p:nvGrpSpPr>
          <p:grpSpPr>
            <a:xfrm>
              <a:off x="6004435" y="5124422"/>
              <a:ext cx="1415464" cy="179672"/>
              <a:chOff x="5241313" y="4637314"/>
              <a:chExt cx="4730322" cy="600444"/>
            </a:xfrm>
          </p:grpSpPr>
          <p:sp>
            <p:nvSpPr>
              <p:cNvPr id="42" name="Oval 4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263924" y="4659086"/>
                <a:ext cx="490821" cy="578672"/>
                <a:chOff x="6263924" y="4659086"/>
                <a:chExt cx="490821" cy="578672"/>
              </a:xfrm>
            </p:grpSpPr>
            <p:sp>
              <p:nvSpPr>
                <p:cNvPr id="63" name="Trapezoid 6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7353137" y="4659086"/>
                <a:ext cx="490821" cy="578672"/>
                <a:chOff x="6263924" y="4659086"/>
                <a:chExt cx="490821" cy="578672"/>
              </a:xfrm>
            </p:grpSpPr>
            <p:sp>
              <p:nvSpPr>
                <p:cNvPr id="60" name="Trapezoid 5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419290" y="4659086"/>
                <a:ext cx="490821" cy="578672"/>
                <a:chOff x="6263924" y="4659086"/>
                <a:chExt cx="490821" cy="578672"/>
              </a:xfrm>
            </p:grpSpPr>
            <p:sp>
              <p:nvSpPr>
                <p:cNvPr id="57" name="Trapezoid 5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9480814" y="4659086"/>
                <a:ext cx="490821" cy="578672"/>
                <a:chOff x="6263924" y="4659086"/>
                <a:chExt cx="490821" cy="578672"/>
              </a:xfrm>
            </p:grpSpPr>
            <p:sp>
              <p:nvSpPr>
                <p:cNvPr id="54" name="Trapezoid 5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241313" y="4637314"/>
                <a:ext cx="490821" cy="578672"/>
                <a:chOff x="6263924" y="4659086"/>
                <a:chExt cx="490821" cy="578672"/>
              </a:xfrm>
            </p:grpSpPr>
            <p:sp>
              <p:nvSpPr>
                <p:cNvPr id="51" name="Trapezoid 5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7502911" y="5124422"/>
              <a:ext cx="1257435" cy="173157"/>
              <a:chOff x="5769429" y="4659086"/>
              <a:chExt cx="4202206" cy="578672"/>
            </a:xfrm>
          </p:grpSpPr>
          <p:sp>
            <p:nvSpPr>
              <p:cNvPr id="22" name="Oval 2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263924" y="4659086"/>
                <a:ext cx="490821" cy="578672"/>
                <a:chOff x="6263924" y="4659086"/>
                <a:chExt cx="490821" cy="578672"/>
              </a:xfrm>
            </p:grpSpPr>
            <p:sp>
              <p:nvSpPr>
                <p:cNvPr id="39" name="Trapezoid 3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7353137" y="4659086"/>
                <a:ext cx="490821" cy="578672"/>
                <a:chOff x="6263924" y="4659086"/>
                <a:chExt cx="490821" cy="578672"/>
              </a:xfrm>
            </p:grpSpPr>
            <p:sp>
              <p:nvSpPr>
                <p:cNvPr id="36" name="Trapezoid 3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419290" y="4659086"/>
                <a:ext cx="490821" cy="578672"/>
                <a:chOff x="6263924" y="4659086"/>
                <a:chExt cx="490821" cy="578672"/>
              </a:xfrm>
            </p:grpSpPr>
            <p:sp>
              <p:nvSpPr>
                <p:cNvPr id="33" name="Trapezoid 3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9480814" y="4659086"/>
                <a:ext cx="490821" cy="578672"/>
                <a:chOff x="6263924" y="4659086"/>
                <a:chExt cx="490821" cy="578672"/>
              </a:xfrm>
            </p:grpSpPr>
            <p:sp>
              <p:nvSpPr>
                <p:cNvPr id="30" name="Trapezoid 2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4883056" y="3774182"/>
            <a:ext cx="1223291" cy="1464062"/>
            <a:chOff x="6147852" y="3953965"/>
            <a:chExt cx="1848129" cy="1910926"/>
          </a:xfrm>
        </p:grpSpPr>
        <p:grpSp>
          <p:nvGrpSpPr>
            <p:cNvPr id="68" name="Group 67"/>
            <p:cNvGrpSpPr/>
            <p:nvPr/>
          </p:nvGrpSpPr>
          <p:grpSpPr>
            <a:xfrm>
              <a:off x="6191837" y="3953965"/>
              <a:ext cx="1773099" cy="1675202"/>
              <a:chOff x="6683462" y="4522576"/>
              <a:chExt cx="1610846" cy="1551653"/>
            </a:xfrm>
          </p:grpSpPr>
          <p:sp>
            <p:nvSpPr>
              <p:cNvPr id="76" name="Trapezoid 75"/>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rot="161150">
                <a:off x="6776381" y="5203966"/>
                <a:ext cx="842475" cy="853371"/>
                <a:chOff x="7002362" y="-220093"/>
                <a:chExt cx="4266989" cy="4336706"/>
              </a:xfrm>
            </p:grpSpPr>
            <p:grpSp>
              <p:nvGrpSpPr>
                <p:cNvPr id="210" name="Group 209"/>
                <p:cNvGrpSpPr/>
                <p:nvPr/>
              </p:nvGrpSpPr>
              <p:grpSpPr>
                <a:xfrm>
                  <a:off x="7002362" y="416513"/>
                  <a:ext cx="3718088" cy="3700100"/>
                  <a:chOff x="9313675" y="-862338"/>
                  <a:chExt cx="3718088" cy="3700100"/>
                </a:xfrm>
              </p:grpSpPr>
              <p:grpSp>
                <p:nvGrpSpPr>
                  <p:cNvPr id="227" name="Group 226"/>
                  <p:cNvGrpSpPr/>
                  <p:nvPr/>
                </p:nvGrpSpPr>
                <p:grpSpPr>
                  <a:xfrm rot="2472914">
                    <a:off x="9313675" y="378385"/>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8" name="Group 227"/>
                  <p:cNvGrpSpPr/>
                  <p:nvPr/>
                </p:nvGrpSpPr>
                <p:grpSpPr>
                  <a:xfrm rot="2472914">
                    <a:off x="9897198" y="900359"/>
                    <a:ext cx="861668" cy="893454"/>
                    <a:chOff x="9313675" y="378385"/>
                    <a:chExt cx="861668" cy="893454"/>
                  </a:xfrm>
                </p:grpSpPr>
                <p:sp>
                  <p:nvSpPr>
                    <p:cNvPr id="269" name="Rectangle 2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ame 2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9" name="Group 228"/>
                  <p:cNvGrpSpPr/>
                  <p:nvPr/>
                </p:nvGrpSpPr>
                <p:grpSpPr>
                  <a:xfrm rot="2472914">
                    <a:off x="10490938" y="1422334"/>
                    <a:ext cx="861668" cy="893454"/>
                    <a:chOff x="9313675" y="378385"/>
                    <a:chExt cx="861668" cy="893454"/>
                  </a:xfrm>
                </p:grpSpPr>
                <p:sp>
                  <p:nvSpPr>
                    <p:cNvPr id="266" name="Rectangle 2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6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ame 2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0" name="Group 229"/>
                  <p:cNvGrpSpPr/>
                  <p:nvPr/>
                </p:nvGrpSpPr>
                <p:grpSpPr>
                  <a:xfrm rot="2472914">
                    <a:off x="11074461" y="1944308"/>
                    <a:ext cx="861668" cy="893454"/>
                    <a:chOff x="9313675" y="378385"/>
                    <a:chExt cx="861668" cy="893454"/>
                  </a:xfrm>
                </p:grpSpPr>
                <p:sp>
                  <p:nvSpPr>
                    <p:cNvPr id="263" name="Rectangle 2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26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ame 2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rot="2472914">
                    <a:off x="10424166" y="-862338"/>
                    <a:ext cx="861668" cy="893454"/>
                    <a:chOff x="9313675" y="378385"/>
                    <a:chExt cx="861668" cy="893454"/>
                  </a:xfrm>
                </p:grpSpPr>
                <p:sp>
                  <p:nvSpPr>
                    <p:cNvPr id="260" name="Rectangle 2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ame 2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2" name="Group 231"/>
                  <p:cNvGrpSpPr/>
                  <p:nvPr/>
                </p:nvGrpSpPr>
                <p:grpSpPr>
                  <a:xfrm rot="2472914">
                    <a:off x="9865580" y="-231772"/>
                    <a:ext cx="861668" cy="893454"/>
                    <a:chOff x="9313675" y="378385"/>
                    <a:chExt cx="861668" cy="893454"/>
                  </a:xfrm>
                </p:grpSpPr>
                <p:sp>
                  <p:nvSpPr>
                    <p:cNvPr id="257" name="Rectangle 25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ame 25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3" name="Group 232"/>
                  <p:cNvGrpSpPr/>
                  <p:nvPr/>
                </p:nvGrpSpPr>
                <p:grpSpPr>
                  <a:xfrm rot="2472914">
                    <a:off x="10456433" y="280442"/>
                    <a:ext cx="861668" cy="893454"/>
                    <a:chOff x="9313675" y="378385"/>
                    <a:chExt cx="861668" cy="893454"/>
                  </a:xfrm>
                </p:grpSpPr>
                <p:sp>
                  <p:nvSpPr>
                    <p:cNvPr id="254" name="Rectangle 25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25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ame 25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4" name="Group 233"/>
                  <p:cNvGrpSpPr/>
                  <p:nvPr/>
                </p:nvGrpSpPr>
                <p:grpSpPr>
                  <a:xfrm rot="2472914">
                    <a:off x="11039956" y="802416"/>
                    <a:ext cx="861668" cy="893454"/>
                    <a:chOff x="9313675" y="378385"/>
                    <a:chExt cx="861668" cy="893454"/>
                  </a:xfrm>
                </p:grpSpPr>
                <p:sp>
                  <p:nvSpPr>
                    <p:cNvPr id="251" name="Rectangle 2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234"/>
                  <p:cNvGrpSpPr/>
                  <p:nvPr/>
                </p:nvGrpSpPr>
                <p:grpSpPr>
                  <a:xfrm rot="2472914">
                    <a:off x="11642157" y="1314285"/>
                    <a:ext cx="861668" cy="893454"/>
                    <a:chOff x="9313675" y="378385"/>
                    <a:chExt cx="861668" cy="893454"/>
                  </a:xfrm>
                </p:grpSpPr>
                <p:sp>
                  <p:nvSpPr>
                    <p:cNvPr id="248" name="Rectangle 2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ame 2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235"/>
                  <p:cNvGrpSpPr/>
                  <p:nvPr/>
                </p:nvGrpSpPr>
                <p:grpSpPr>
                  <a:xfrm rot="2472914">
                    <a:off x="11586572" y="172393"/>
                    <a:ext cx="861668" cy="893454"/>
                    <a:chOff x="9313675" y="378385"/>
                    <a:chExt cx="861668" cy="893454"/>
                  </a:xfrm>
                </p:grpSpPr>
                <p:sp>
                  <p:nvSpPr>
                    <p:cNvPr id="245" name="Rectangle 2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ame 2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7" name="Group 236"/>
                  <p:cNvGrpSpPr/>
                  <p:nvPr/>
                </p:nvGrpSpPr>
                <p:grpSpPr>
                  <a:xfrm rot="2472914">
                    <a:off x="12170095" y="694367"/>
                    <a:ext cx="861668" cy="893454"/>
                    <a:chOff x="9313675" y="378385"/>
                    <a:chExt cx="861668" cy="893454"/>
                  </a:xfrm>
                </p:grpSpPr>
                <p:sp>
                  <p:nvSpPr>
                    <p:cNvPr id="242" name="Rectangle 2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2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ame 2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237"/>
                  <p:cNvGrpSpPr/>
                  <p:nvPr/>
                </p:nvGrpSpPr>
                <p:grpSpPr>
                  <a:xfrm rot="2472914">
                    <a:off x="10995932" y="-351555"/>
                    <a:ext cx="861668" cy="893454"/>
                    <a:chOff x="9313675" y="378385"/>
                    <a:chExt cx="861668" cy="893454"/>
                  </a:xfrm>
                </p:grpSpPr>
                <p:sp>
                  <p:nvSpPr>
                    <p:cNvPr id="239" name="Rectangle 2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ame 2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11" name="Group 210"/>
                <p:cNvGrpSpPr/>
                <p:nvPr/>
              </p:nvGrpSpPr>
              <p:grpSpPr>
                <a:xfrm rot="2472914">
                  <a:off x="9238369" y="323421"/>
                  <a:ext cx="861668" cy="893454"/>
                  <a:chOff x="9313675" y="378385"/>
                  <a:chExt cx="861668" cy="893454"/>
                </a:xfrm>
              </p:grpSpPr>
              <p:sp>
                <p:nvSpPr>
                  <p:cNvPr id="224" name="Rectangle 2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2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ame 2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 name="Group 211"/>
                <p:cNvGrpSpPr/>
                <p:nvPr/>
              </p:nvGrpSpPr>
              <p:grpSpPr>
                <a:xfrm rot="2472914">
                  <a:off x="9832681" y="845394"/>
                  <a:ext cx="861668" cy="893454"/>
                  <a:chOff x="9313675" y="378385"/>
                  <a:chExt cx="861668" cy="893454"/>
                </a:xfrm>
              </p:grpSpPr>
              <p:sp>
                <p:nvSpPr>
                  <p:cNvPr id="221" name="Rectangle 2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ame 2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 name="Group 212"/>
                <p:cNvGrpSpPr/>
                <p:nvPr/>
              </p:nvGrpSpPr>
              <p:grpSpPr>
                <a:xfrm rot="2472914">
                  <a:off x="10407683" y="1332004"/>
                  <a:ext cx="861668" cy="893454"/>
                  <a:chOff x="9313675" y="378385"/>
                  <a:chExt cx="861668" cy="893454"/>
                </a:xfrm>
              </p:grpSpPr>
              <p:sp>
                <p:nvSpPr>
                  <p:cNvPr id="218" name="Rectangle 2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2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ame 2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4" name="Group 213"/>
                <p:cNvGrpSpPr/>
                <p:nvPr/>
              </p:nvGrpSpPr>
              <p:grpSpPr>
                <a:xfrm rot="2472914">
                  <a:off x="8656825" y="-220093"/>
                  <a:ext cx="861668" cy="893454"/>
                  <a:chOff x="9313675" y="378385"/>
                  <a:chExt cx="861668" cy="893454"/>
                </a:xfrm>
              </p:grpSpPr>
              <p:sp>
                <p:nvSpPr>
                  <p:cNvPr id="215" name="Rectangle 2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Quad Arrow 21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ame 2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8" name="Group 77"/>
              <p:cNvGrpSpPr/>
              <p:nvPr/>
            </p:nvGrpSpPr>
            <p:grpSpPr>
              <a:xfrm>
                <a:off x="7371108" y="5220858"/>
                <a:ext cx="842475" cy="853371"/>
                <a:chOff x="7002362" y="-220093"/>
                <a:chExt cx="4266989" cy="4336706"/>
              </a:xfrm>
            </p:grpSpPr>
            <p:grpSp>
              <p:nvGrpSpPr>
                <p:cNvPr id="145" name="Group 144"/>
                <p:cNvGrpSpPr/>
                <p:nvPr/>
              </p:nvGrpSpPr>
              <p:grpSpPr>
                <a:xfrm>
                  <a:off x="7002362" y="416513"/>
                  <a:ext cx="3718088" cy="3700100"/>
                  <a:chOff x="9313675" y="-862338"/>
                  <a:chExt cx="3718088" cy="3700100"/>
                </a:xfrm>
              </p:grpSpPr>
              <p:grpSp>
                <p:nvGrpSpPr>
                  <p:cNvPr id="162" name="Group 161"/>
                  <p:cNvGrpSpPr/>
                  <p:nvPr/>
                </p:nvGrpSpPr>
                <p:grpSpPr>
                  <a:xfrm rot="2472914">
                    <a:off x="9313675" y="378385"/>
                    <a:ext cx="861668" cy="893454"/>
                    <a:chOff x="9313675" y="378385"/>
                    <a:chExt cx="861668" cy="893454"/>
                  </a:xfrm>
                </p:grpSpPr>
                <p:sp>
                  <p:nvSpPr>
                    <p:cNvPr id="207" name="Rectangle 2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ame 2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472914">
                    <a:off x="9897198" y="900359"/>
                    <a:ext cx="861668" cy="893454"/>
                    <a:chOff x="9313675" y="378385"/>
                    <a:chExt cx="861668" cy="893454"/>
                  </a:xfrm>
                </p:grpSpPr>
                <p:sp>
                  <p:nvSpPr>
                    <p:cNvPr id="204" name="Rectangle 2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472914">
                    <a:off x="10490938" y="1422334"/>
                    <a:ext cx="861668" cy="893454"/>
                    <a:chOff x="9313675" y="378385"/>
                    <a:chExt cx="861668" cy="893454"/>
                  </a:xfrm>
                </p:grpSpPr>
                <p:sp>
                  <p:nvSpPr>
                    <p:cNvPr id="201" name="Rectangle 2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ame 2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rot="2472914">
                    <a:off x="11074461" y="1944308"/>
                    <a:ext cx="861668" cy="893454"/>
                    <a:chOff x="9313675" y="378385"/>
                    <a:chExt cx="861668" cy="893454"/>
                  </a:xfrm>
                </p:grpSpPr>
                <p:sp>
                  <p:nvSpPr>
                    <p:cNvPr id="198" name="Rectangle 1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ame 1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165"/>
                  <p:cNvGrpSpPr/>
                  <p:nvPr/>
                </p:nvGrpSpPr>
                <p:grpSpPr>
                  <a:xfrm rot="2472914">
                    <a:off x="10424166" y="-862338"/>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7" name="Group 166"/>
                  <p:cNvGrpSpPr/>
                  <p:nvPr/>
                </p:nvGrpSpPr>
                <p:grpSpPr>
                  <a:xfrm rot="2472914">
                    <a:off x="9865580" y="-231772"/>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472914">
                    <a:off x="10456433" y="280442"/>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472914">
                    <a:off x="11039956" y="802416"/>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472914">
                    <a:off x="11642157" y="1314285"/>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rot="2472914">
                    <a:off x="11586572" y="172393"/>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71"/>
                  <p:cNvGrpSpPr/>
                  <p:nvPr/>
                </p:nvGrpSpPr>
                <p:grpSpPr>
                  <a:xfrm rot="2472914">
                    <a:off x="12170095" y="694367"/>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2472914">
                    <a:off x="10995932" y="-351555"/>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6" name="Group 145"/>
                <p:cNvGrpSpPr/>
                <p:nvPr/>
              </p:nvGrpSpPr>
              <p:grpSpPr>
                <a:xfrm rot="2472914">
                  <a:off x="9238369" y="323421"/>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472914">
                  <a:off x="9832681" y="845394"/>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472914">
                  <a:off x="10407683" y="1332004"/>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48"/>
                <p:cNvGrpSpPr/>
                <p:nvPr/>
              </p:nvGrpSpPr>
              <p:grpSpPr>
                <a:xfrm rot="2472914">
                  <a:off x="8656825" y="-220093"/>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9" name="Group 78"/>
              <p:cNvGrpSpPr/>
              <p:nvPr/>
            </p:nvGrpSpPr>
            <p:grpSpPr>
              <a:xfrm>
                <a:off x="7094044" y="4551994"/>
                <a:ext cx="842475" cy="853371"/>
                <a:chOff x="7002362" y="-220093"/>
                <a:chExt cx="4266989" cy="4336706"/>
              </a:xfrm>
            </p:grpSpPr>
            <p:grpSp>
              <p:nvGrpSpPr>
                <p:cNvPr id="80" name="Group 79"/>
                <p:cNvGrpSpPr/>
                <p:nvPr/>
              </p:nvGrpSpPr>
              <p:grpSpPr>
                <a:xfrm>
                  <a:off x="7002362" y="416513"/>
                  <a:ext cx="3718088" cy="3700100"/>
                  <a:chOff x="9313675" y="-862338"/>
                  <a:chExt cx="3718088" cy="3700100"/>
                </a:xfrm>
              </p:grpSpPr>
              <p:grpSp>
                <p:nvGrpSpPr>
                  <p:cNvPr id="97" name="Group 96"/>
                  <p:cNvGrpSpPr/>
                  <p:nvPr/>
                </p:nvGrpSpPr>
                <p:grpSpPr>
                  <a:xfrm rot="2472914">
                    <a:off x="9313675" y="378385"/>
                    <a:ext cx="861668" cy="893454"/>
                    <a:chOff x="9313675" y="378385"/>
                    <a:chExt cx="861668" cy="893454"/>
                  </a:xfrm>
                </p:grpSpPr>
                <p:sp>
                  <p:nvSpPr>
                    <p:cNvPr id="142" name="Rectangle 1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2472914">
                    <a:off x="9897198" y="900359"/>
                    <a:ext cx="861668" cy="893454"/>
                    <a:chOff x="9313675" y="378385"/>
                    <a:chExt cx="861668" cy="893454"/>
                  </a:xfrm>
                </p:grpSpPr>
                <p:sp>
                  <p:nvSpPr>
                    <p:cNvPr id="139" name="Rectangle 1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ame 1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472914">
                    <a:off x="10490938" y="1422334"/>
                    <a:ext cx="861668" cy="893454"/>
                    <a:chOff x="9313675" y="378385"/>
                    <a:chExt cx="861668" cy="893454"/>
                  </a:xfrm>
                </p:grpSpPr>
                <p:sp>
                  <p:nvSpPr>
                    <p:cNvPr id="136" name="Rectangle 1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ame 1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rot="2472914">
                    <a:off x="11074461" y="1944308"/>
                    <a:ext cx="861668" cy="893454"/>
                    <a:chOff x="9313675" y="378385"/>
                    <a:chExt cx="861668" cy="893454"/>
                  </a:xfrm>
                </p:grpSpPr>
                <p:sp>
                  <p:nvSpPr>
                    <p:cNvPr id="133" name="Rectangle 1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ame 1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00"/>
                  <p:cNvGrpSpPr/>
                  <p:nvPr/>
                </p:nvGrpSpPr>
                <p:grpSpPr>
                  <a:xfrm rot="2472914">
                    <a:off x="10424166" y="-862338"/>
                    <a:ext cx="861668" cy="893454"/>
                    <a:chOff x="9313675" y="378385"/>
                    <a:chExt cx="861668" cy="893454"/>
                  </a:xfrm>
                </p:grpSpPr>
                <p:sp>
                  <p:nvSpPr>
                    <p:cNvPr id="130" name="Rectangle 1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rot="2472914">
                    <a:off x="9865580" y="-231772"/>
                    <a:ext cx="861668" cy="893454"/>
                    <a:chOff x="9313675" y="378385"/>
                    <a:chExt cx="861668" cy="893454"/>
                  </a:xfrm>
                </p:grpSpPr>
                <p:sp>
                  <p:nvSpPr>
                    <p:cNvPr id="127" name="Rectangle 1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ame 1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rot="2472914">
                    <a:off x="10456433" y="280442"/>
                    <a:ext cx="861668" cy="893454"/>
                    <a:chOff x="9313675" y="378385"/>
                    <a:chExt cx="861668" cy="893454"/>
                  </a:xfrm>
                </p:grpSpPr>
                <p:sp>
                  <p:nvSpPr>
                    <p:cNvPr id="124" name="Rectangle 1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rot="2472914">
                    <a:off x="11039956" y="802416"/>
                    <a:ext cx="861668" cy="893454"/>
                    <a:chOff x="9313675" y="378385"/>
                    <a:chExt cx="861668" cy="893454"/>
                  </a:xfrm>
                </p:grpSpPr>
                <p:sp>
                  <p:nvSpPr>
                    <p:cNvPr id="121" name="Rectangle 1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11642157" y="1314285"/>
                    <a:ext cx="861668" cy="893454"/>
                    <a:chOff x="9313675" y="378385"/>
                    <a:chExt cx="861668" cy="893454"/>
                  </a:xfrm>
                </p:grpSpPr>
                <p:sp>
                  <p:nvSpPr>
                    <p:cNvPr id="118" name="Rectangle 1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ame 1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11586572" y="172393"/>
                    <a:ext cx="861668" cy="893454"/>
                    <a:chOff x="9313675" y="378385"/>
                    <a:chExt cx="861668" cy="893454"/>
                  </a:xfrm>
                </p:grpSpPr>
                <p:sp>
                  <p:nvSpPr>
                    <p:cNvPr id="115" name="Rectangle 1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ame 1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472914">
                    <a:off x="12170095" y="694367"/>
                    <a:ext cx="861668" cy="893454"/>
                    <a:chOff x="9313675" y="378385"/>
                    <a:chExt cx="861668" cy="893454"/>
                  </a:xfrm>
                </p:grpSpPr>
                <p:sp>
                  <p:nvSpPr>
                    <p:cNvPr id="112" name="Rectangle 1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ame 1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472914">
                    <a:off x="10995932" y="-351555"/>
                    <a:ext cx="861668" cy="893454"/>
                    <a:chOff x="9313675" y="378385"/>
                    <a:chExt cx="861668" cy="893454"/>
                  </a:xfrm>
                </p:grpSpPr>
                <p:sp>
                  <p:nvSpPr>
                    <p:cNvPr id="109" name="Rectangle 1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ame 1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1" name="Group 80"/>
                <p:cNvGrpSpPr/>
                <p:nvPr/>
              </p:nvGrpSpPr>
              <p:grpSpPr>
                <a:xfrm rot="2472914">
                  <a:off x="9238369" y="323421"/>
                  <a:ext cx="861668" cy="893454"/>
                  <a:chOff x="9313675" y="378385"/>
                  <a:chExt cx="861668" cy="893454"/>
                </a:xfrm>
              </p:grpSpPr>
              <p:sp>
                <p:nvSpPr>
                  <p:cNvPr id="94" name="Rectangle 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ame 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 name="Group 81"/>
                <p:cNvGrpSpPr/>
                <p:nvPr/>
              </p:nvGrpSpPr>
              <p:grpSpPr>
                <a:xfrm rot="2472914">
                  <a:off x="9832681" y="845394"/>
                  <a:ext cx="861668" cy="893454"/>
                  <a:chOff x="9313675" y="378385"/>
                  <a:chExt cx="861668" cy="893454"/>
                </a:xfrm>
              </p:grpSpPr>
              <p:sp>
                <p:nvSpPr>
                  <p:cNvPr id="91" name="Rectangle 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rot="2472914">
                  <a:off x="10407683" y="1332004"/>
                  <a:ext cx="861668" cy="893454"/>
                  <a:chOff x="9313675" y="378385"/>
                  <a:chExt cx="861668" cy="893454"/>
                </a:xfrm>
              </p:grpSpPr>
              <p:sp>
                <p:nvSpPr>
                  <p:cNvPr id="88" name="Rectangle 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p:nvPr/>
              </p:nvGrpSpPr>
              <p:grpSpPr>
                <a:xfrm rot="2472914">
                  <a:off x="8656825" y="-220093"/>
                  <a:ext cx="861668" cy="893454"/>
                  <a:chOff x="9313675" y="378385"/>
                  <a:chExt cx="861668" cy="893454"/>
                </a:xfrm>
              </p:grpSpPr>
              <p:sp>
                <p:nvSpPr>
                  <p:cNvPr id="85" name="Rectangle 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ame 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9" name="Trapezoid 68"/>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488"/>
          <p:cNvGrpSpPr/>
          <p:nvPr/>
        </p:nvGrpSpPr>
        <p:grpSpPr>
          <a:xfrm>
            <a:off x="4996850" y="2438601"/>
            <a:ext cx="1044891" cy="1310420"/>
            <a:chOff x="2716772" y="2823792"/>
            <a:chExt cx="1044891" cy="1310420"/>
          </a:xfrm>
        </p:grpSpPr>
        <p:grpSp>
          <p:nvGrpSpPr>
            <p:cNvPr id="335" name="Group 334"/>
            <p:cNvGrpSpPr/>
            <p:nvPr/>
          </p:nvGrpSpPr>
          <p:grpSpPr>
            <a:xfrm rot="19143265">
              <a:off x="2716772" y="3069393"/>
              <a:ext cx="1044891" cy="1064819"/>
              <a:chOff x="7002362" y="-220093"/>
              <a:chExt cx="4266989" cy="4336706"/>
            </a:xfrm>
          </p:grpSpPr>
          <p:grpSp>
            <p:nvGrpSpPr>
              <p:cNvPr id="336" name="Group 335"/>
              <p:cNvGrpSpPr/>
              <p:nvPr/>
            </p:nvGrpSpPr>
            <p:grpSpPr>
              <a:xfrm>
                <a:off x="7002362" y="416513"/>
                <a:ext cx="3718088" cy="3700100"/>
                <a:chOff x="9313675" y="-862338"/>
                <a:chExt cx="3718088" cy="3700100"/>
              </a:xfrm>
            </p:grpSpPr>
            <p:grpSp>
              <p:nvGrpSpPr>
                <p:cNvPr id="353" name="Group 352"/>
                <p:cNvGrpSpPr/>
                <p:nvPr/>
              </p:nvGrpSpPr>
              <p:grpSpPr>
                <a:xfrm rot="2472914">
                  <a:off x="9313675" y="378385"/>
                  <a:ext cx="861668" cy="893454"/>
                  <a:chOff x="9313675" y="378385"/>
                  <a:chExt cx="861668" cy="893454"/>
                </a:xfrm>
              </p:grpSpPr>
              <p:sp>
                <p:nvSpPr>
                  <p:cNvPr id="398" name="Rectangle 3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ame 3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4" name="Group 353"/>
                <p:cNvGrpSpPr/>
                <p:nvPr/>
              </p:nvGrpSpPr>
              <p:grpSpPr>
                <a:xfrm rot="2472914">
                  <a:off x="9897198" y="900359"/>
                  <a:ext cx="861668" cy="893454"/>
                  <a:chOff x="9313675" y="378385"/>
                  <a:chExt cx="861668" cy="893454"/>
                </a:xfrm>
              </p:grpSpPr>
              <p:sp>
                <p:nvSpPr>
                  <p:cNvPr id="395" name="Rectangle 3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3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ame 3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5" name="Group 354"/>
                <p:cNvGrpSpPr/>
                <p:nvPr/>
              </p:nvGrpSpPr>
              <p:grpSpPr>
                <a:xfrm rot="2472914">
                  <a:off x="10490938" y="1422334"/>
                  <a:ext cx="861668" cy="893454"/>
                  <a:chOff x="9313675" y="378385"/>
                  <a:chExt cx="861668" cy="893454"/>
                </a:xfrm>
              </p:grpSpPr>
              <p:sp>
                <p:nvSpPr>
                  <p:cNvPr id="392" name="Rectangle 3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3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ame 3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11074461" y="1944308"/>
                  <a:ext cx="861668" cy="893454"/>
                  <a:chOff x="9313675" y="378385"/>
                  <a:chExt cx="861668" cy="893454"/>
                </a:xfrm>
              </p:grpSpPr>
              <p:sp>
                <p:nvSpPr>
                  <p:cNvPr id="389" name="Rectangle 3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ame 3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0424166" y="-862338"/>
                  <a:ext cx="861668" cy="893454"/>
                  <a:chOff x="9313675" y="378385"/>
                  <a:chExt cx="861668" cy="893454"/>
                </a:xfrm>
              </p:grpSpPr>
              <p:sp>
                <p:nvSpPr>
                  <p:cNvPr id="386" name="Rectangle 3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ame 3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9865580" y="-231772"/>
                  <a:ext cx="861668" cy="893454"/>
                  <a:chOff x="9313675" y="378385"/>
                  <a:chExt cx="861668" cy="893454"/>
                </a:xfrm>
              </p:grpSpPr>
              <p:sp>
                <p:nvSpPr>
                  <p:cNvPr id="383" name="Rectangle 3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ame 3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0456433" y="280442"/>
                  <a:ext cx="861668" cy="893454"/>
                  <a:chOff x="9313675" y="378385"/>
                  <a:chExt cx="861668" cy="893454"/>
                </a:xfrm>
              </p:grpSpPr>
              <p:sp>
                <p:nvSpPr>
                  <p:cNvPr id="380" name="Rectangle 3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ame 3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11039956" y="802416"/>
                  <a:ext cx="861668" cy="893454"/>
                  <a:chOff x="9313675" y="378385"/>
                  <a:chExt cx="861668" cy="893454"/>
                </a:xfrm>
              </p:grpSpPr>
              <p:sp>
                <p:nvSpPr>
                  <p:cNvPr id="377" name="Rectangle 3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ame 3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1" name="Group 360"/>
                <p:cNvGrpSpPr/>
                <p:nvPr/>
              </p:nvGrpSpPr>
              <p:grpSpPr>
                <a:xfrm rot="2472914">
                  <a:off x="11642157" y="1314285"/>
                  <a:ext cx="861668" cy="893454"/>
                  <a:chOff x="9313675" y="378385"/>
                  <a:chExt cx="861668" cy="893454"/>
                </a:xfrm>
              </p:grpSpPr>
              <p:sp>
                <p:nvSpPr>
                  <p:cNvPr id="374" name="Rectangle 3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ame 3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11586572" y="172393"/>
                  <a:ext cx="861668" cy="893454"/>
                  <a:chOff x="9313675" y="378385"/>
                  <a:chExt cx="861668" cy="893454"/>
                </a:xfrm>
              </p:grpSpPr>
              <p:sp>
                <p:nvSpPr>
                  <p:cNvPr id="371" name="Rectangle 3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ame 3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2170095" y="694367"/>
                  <a:ext cx="861668" cy="893454"/>
                  <a:chOff x="9313675" y="378385"/>
                  <a:chExt cx="861668" cy="893454"/>
                </a:xfrm>
              </p:grpSpPr>
              <p:sp>
                <p:nvSpPr>
                  <p:cNvPr id="368" name="Rectangle 3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ame 3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0995932" y="-351555"/>
                  <a:ext cx="861668" cy="893454"/>
                  <a:chOff x="9313675" y="378385"/>
                  <a:chExt cx="861668" cy="893454"/>
                </a:xfrm>
              </p:grpSpPr>
              <p:sp>
                <p:nvSpPr>
                  <p:cNvPr id="365" name="Rectangle 3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ame 3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7" name="Group 336"/>
              <p:cNvGrpSpPr/>
              <p:nvPr/>
            </p:nvGrpSpPr>
            <p:grpSpPr>
              <a:xfrm rot="2472914">
                <a:off x="9238369" y="323421"/>
                <a:ext cx="861668" cy="893454"/>
                <a:chOff x="9313675" y="378385"/>
                <a:chExt cx="861668" cy="893454"/>
              </a:xfrm>
            </p:grpSpPr>
            <p:sp>
              <p:nvSpPr>
                <p:cNvPr id="350" name="Rectangle 3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ame 3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8" name="Group 337"/>
              <p:cNvGrpSpPr/>
              <p:nvPr/>
            </p:nvGrpSpPr>
            <p:grpSpPr>
              <a:xfrm rot="2472914">
                <a:off x="9832681" y="845394"/>
                <a:ext cx="861668" cy="893454"/>
                <a:chOff x="9313675" y="378385"/>
                <a:chExt cx="861668" cy="893454"/>
              </a:xfrm>
            </p:grpSpPr>
            <p:sp>
              <p:nvSpPr>
                <p:cNvPr id="347" name="Rectangle 3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ame 3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338"/>
              <p:cNvGrpSpPr/>
              <p:nvPr/>
            </p:nvGrpSpPr>
            <p:grpSpPr>
              <a:xfrm rot="2472914">
                <a:off x="10407683" y="1332004"/>
                <a:ext cx="861668" cy="893454"/>
                <a:chOff x="9313675" y="378385"/>
                <a:chExt cx="861668" cy="893454"/>
              </a:xfrm>
            </p:grpSpPr>
            <p:sp>
              <p:nvSpPr>
                <p:cNvPr id="344" name="Rectangle 3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ame 3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339"/>
              <p:cNvGrpSpPr/>
              <p:nvPr/>
            </p:nvGrpSpPr>
            <p:grpSpPr>
              <a:xfrm rot="2472914">
                <a:off x="8656825" y="-220093"/>
                <a:ext cx="861668" cy="893454"/>
                <a:chOff x="9313675" y="378385"/>
                <a:chExt cx="861668" cy="893454"/>
              </a:xfrm>
            </p:grpSpPr>
            <p:sp>
              <p:nvSpPr>
                <p:cNvPr id="341" name="Rectangle 3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ame 3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1" name="Group 400"/>
            <p:cNvGrpSpPr/>
            <p:nvPr/>
          </p:nvGrpSpPr>
          <p:grpSpPr>
            <a:xfrm rot="2868631">
              <a:off x="3368848" y="2845327"/>
              <a:ext cx="322282" cy="315645"/>
              <a:chOff x="6472425" y="2099733"/>
              <a:chExt cx="1445191" cy="1415428"/>
            </a:xfrm>
          </p:grpSpPr>
          <p:grpSp>
            <p:nvGrpSpPr>
              <p:cNvPr id="402" name="Group 401"/>
              <p:cNvGrpSpPr/>
              <p:nvPr/>
            </p:nvGrpSpPr>
            <p:grpSpPr>
              <a:xfrm rot="2472914">
                <a:off x="6472425" y="2099733"/>
                <a:ext cx="861668" cy="893454"/>
                <a:chOff x="9313675" y="378385"/>
                <a:chExt cx="861668" cy="893454"/>
              </a:xfrm>
            </p:grpSpPr>
            <p:sp>
              <p:nvSpPr>
                <p:cNvPr id="407" name="Rectangle 4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4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ame 4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3" name="Group 402"/>
              <p:cNvGrpSpPr/>
              <p:nvPr/>
            </p:nvGrpSpPr>
            <p:grpSpPr>
              <a:xfrm rot="2472914">
                <a:off x="7055948" y="2621707"/>
                <a:ext cx="861668" cy="893454"/>
                <a:chOff x="9313675" y="378385"/>
                <a:chExt cx="861668" cy="893454"/>
              </a:xfrm>
            </p:grpSpPr>
            <p:sp>
              <p:nvSpPr>
                <p:cNvPr id="404" name="Rectangle 4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4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ame 4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0" name="Group 409"/>
            <p:cNvGrpSpPr/>
            <p:nvPr/>
          </p:nvGrpSpPr>
          <p:grpSpPr>
            <a:xfrm rot="2868631">
              <a:off x="2779313" y="2827110"/>
              <a:ext cx="322282" cy="315645"/>
              <a:chOff x="6472425" y="2099733"/>
              <a:chExt cx="1445191" cy="1415428"/>
            </a:xfrm>
          </p:grpSpPr>
          <p:grpSp>
            <p:nvGrpSpPr>
              <p:cNvPr id="411" name="Group 410"/>
              <p:cNvGrpSpPr/>
              <p:nvPr/>
            </p:nvGrpSpPr>
            <p:grpSpPr>
              <a:xfrm rot="2472914">
                <a:off x="6472425" y="2099733"/>
                <a:ext cx="861668" cy="893454"/>
                <a:chOff x="9313675" y="378385"/>
                <a:chExt cx="861668" cy="893454"/>
              </a:xfrm>
            </p:grpSpPr>
            <p:sp>
              <p:nvSpPr>
                <p:cNvPr id="416" name="Rectangle 4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ame 4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2472914">
                <a:off x="7055948" y="2621707"/>
                <a:ext cx="861668" cy="893454"/>
                <a:chOff x="9313675" y="378385"/>
                <a:chExt cx="861668" cy="893454"/>
              </a:xfrm>
            </p:grpSpPr>
            <p:sp>
              <p:nvSpPr>
                <p:cNvPr id="413" name="Rectangle 4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ame 4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58" name="Group 557"/>
          <p:cNvGrpSpPr/>
          <p:nvPr/>
        </p:nvGrpSpPr>
        <p:grpSpPr>
          <a:xfrm>
            <a:off x="4929658" y="2315784"/>
            <a:ext cx="1162329" cy="276105"/>
            <a:chOff x="2250975" y="3564121"/>
            <a:chExt cx="1162329" cy="276105"/>
          </a:xfrm>
        </p:grpSpPr>
        <p:grpSp>
          <p:nvGrpSpPr>
            <p:cNvPr id="423" name="Group 422"/>
            <p:cNvGrpSpPr/>
            <p:nvPr/>
          </p:nvGrpSpPr>
          <p:grpSpPr>
            <a:xfrm>
              <a:off x="2250975" y="3564121"/>
              <a:ext cx="322661" cy="245329"/>
              <a:chOff x="4599162" y="3023801"/>
              <a:chExt cx="1281925" cy="916366"/>
            </a:xfrm>
          </p:grpSpPr>
          <p:pic>
            <p:nvPicPr>
              <p:cNvPr id="427" name="Picture 36" descr="http://www.j3contractorservices.com/uploads/2/9/3/9/2939976/6547798_orig.jpg?2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28" name="Donut 427"/>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4" name="Group 423"/>
            <p:cNvGrpSpPr/>
            <p:nvPr/>
          </p:nvGrpSpPr>
          <p:grpSpPr>
            <a:xfrm>
              <a:off x="3090643" y="3594897"/>
              <a:ext cx="322661" cy="245329"/>
              <a:chOff x="4599162" y="3023801"/>
              <a:chExt cx="1281925" cy="916366"/>
            </a:xfrm>
          </p:grpSpPr>
          <p:pic>
            <p:nvPicPr>
              <p:cNvPr id="425" name="Picture 36" descr="http://www.j3contractorservices.com/uploads/2/9/3/9/2939976/6547798_orig.jpg?2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26" name="Donut 425"/>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0" name="Group 559"/>
          <p:cNvGrpSpPr/>
          <p:nvPr/>
        </p:nvGrpSpPr>
        <p:grpSpPr>
          <a:xfrm>
            <a:off x="4923566" y="3608841"/>
            <a:ext cx="1115894" cy="1271189"/>
            <a:chOff x="828908" y="4008022"/>
            <a:chExt cx="1115894" cy="1271189"/>
          </a:xfrm>
        </p:grpSpPr>
        <p:grpSp>
          <p:nvGrpSpPr>
            <p:cNvPr id="275" name="Group 274"/>
            <p:cNvGrpSpPr/>
            <p:nvPr/>
          </p:nvGrpSpPr>
          <p:grpSpPr>
            <a:xfrm>
              <a:off x="1234738" y="4106261"/>
              <a:ext cx="306582" cy="1162056"/>
              <a:chOff x="7071917" y="4005102"/>
              <a:chExt cx="666281" cy="2525446"/>
            </a:xfrm>
          </p:grpSpPr>
          <p:grpSp>
            <p:nvGrpSpPr>
              <p:cNvPr id="276" name="Group 275"/>
              <p:cNvGrpSpPr/>
              <p:nvPr/>
            </p:nvGrpSpPr>
            <p:grpSpPr>
              <a:xfrm>
                <a:off x="7086442" y="5986988"/>
                <a:ext cx="651755" cy="543560"/>
                <a:chOff x="7018339" y="5986988"/>
                <a:chExt cx="884428" cy="542095"/>
              </a:xfrm>
            </p:grpSpPr>
            <p:grpSp>
              <p:nvGrpSpPr>
                <p:cNvPr id="285" name="Group 284"/>
                <p:cNvGrpSpPr/>
                <p:nvPr/>
              </p:nvGrpSpPr>
              <p:grpSpPr>
                <a:xfrm>
                  <a:off x="7018339" y="5986988"/>
                  <a:ext cx="220399" cy="520324"/>
                  <a:chOff x="6263924" y="4659086"/>
                  <a:chExt cx="490821" cy="578672"/>
                </a:xfrm>
              </p:grpSpPr>
              <p:sp>
                <p:nvSpPr>
                  <p:cNvPr id="298" name="Trapezoid 29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7236054" y="5997874"/>
                  <a:ext cx="220399" cy="520324"/>
                  <a:chOff x="6263924" y="4659086"/>
                  <a:chExt cx="490821" cy="578672"/>
                </a:xfrm>
              </p:grpSpPr>
              <p:sp>
                <p:nvSpPr>
                  <p:cNvPr id="295" name="Trapezoid 29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7453767" y="6008759"/>
                  <a:ext cx="220399" cy="520324"/>
                  <a:chOff x="6263924" y="4659086"/>
                  <a:chExt cx="490821" cy="578672"/>
                </a:xfrm>
              </p:grpSpPr>
              <p:sp>
                <p:nvSpPr>
                  <p:cNvPr id="292" name="Trapezoid 29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7682368" y="5997873"/>
                  <a:ext cx="220399" cy="520324"/>
                  <a:chOff x="6263924" y="4659086"/>
                  <a:chExt cx="490821" cy="578672"/>
                </a:xfrm>
              </p:grpSpPr>
              <p:sp>
                <p:nvSpPr>
                  <p:cNvPr id="289" name="Trapezoid 28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7071917" y="4005102"/>
                <a:ext cx="666281" cy="2002932"/>
                <a:chOff x="7071917" y="4005102"/>
                <a:chExt cx="666281" cy="2002932"/>
              </a:xfrm>
            </p:grpSpPr>
            <p:sp>
              <p:nvSpPr>
                <p:cNvPr id="278" name="Trapezoid 277"/>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1" name="Group 300"/>
            <p:cNvGrpSpPr/>
            <p:nvPr/>
          </p:nvGrpSpPr>
          <p:grpSpPr>
            <a:xfrm rot="20784326">
              <a:off x="1368058" y="4117155"/>
              <a:ext cx="306582" cy="1162056"/>
              <a:chOff x="7071917" y="4005102"/>
              <a:chExt cx="666281" cy="2525446"/>
            </a:xfrm>
          </p:grpSpPr>
          <p:grpSp>
            <p:nvGrpSpPr>
              <p:cNvPr id="302" name="Group 301"/>
              <p:cNvGrpSpPr/>
              <p:nvPr/>
            </p:nvGrpSpPr>
            <p:grpSpPr>
              <a:xfrm>
                <a:off x="7086442" y="5986988"/>
                <a:ext cx="651755" cy="543560"/>
                <a:chOff x="7018339" y="5986988"/>
                <a:chExt cx="884428" cy="542095"/>
              </a:xfrm>
            </p:grpSpPr>
            <p:grpSp>
              <p:nvGrpSpPr>
                <p:cNvPr id="311" name="Group 310"/>
                <p:cNvGrpSpPr/>
                <p:nvPr/>
              </p:nvGrpSpPr>
              <p:grpSpPr>
                <a:xfrm>
                  <a:off x="7018339" y="5986988"/>
                  <a:ext cx="220399" cy="520324"/>
                  <a:chOff x="6263924" y="4659086"/>
                  <a:chExt cx="490821" cy="578672"/>
                </a:xfrm>
              </p:grpSpPr>
              <p:sp>
                <p:nvSpPr>
                  <p:cNvPr id="324" name="Trapezoid 32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a:off x="7236054" y="5997874"/>
                  <a:ext cx="220399" cy="520324"/>
                  <a:chOff x="6263924" y="4659086"/>
                  <a:chExt cx="490821" cy="578672"/>
                </a:xfrm>
              </p:grpSpPr>
              <p:sp>
                <p:nvSpPr>
                  <p:cNvPr id="321" name="Trapezoid 3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7453767" y="6008759"/>
                  <a:ext cx="220399" cy="520324"/>
                  <a:chOff x="6263924" y="4659086"/>
                  <a:chExt cx="490821" cy="578672"/>
                </a:xfrm>
              </p:grpSpPr>
              <p:sp>
                <p:nvSpPr>
                  <p:cNvPr id="318" name="Trapezoid 3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7682368" y="5997873"/>
                  <a:ext cx="220399" cy="520324"/>
                  <a:chOff x="6263924" y="4659086"/>
                  <a:chExt cx="490821" cy="578672"/>
                </a:xfrm>
              </p:grpSpPr>
              <p:sp>
                <p:nvSpPr>
                  <p:cNvPr id="315" name="Trapezoid 31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302"/>
              <p:cNvGrpSpPr/>
              <p:nvPr/>
            </p:nvGrpSpPr>
            <p:grpSpPr>
              <a:xfrm>
                <a:off x="7071917" y="4005102"/>
                <a:ext cx="666281" cy="2002932"/>
                <a:chOff x="7071917" y="4005102"/>
                <a:chExt cx="666281" cy="2002932"/>
              </a:xfrm>
            </p:grpSpPr>
            <p:sp>
              <p:nvSpPr>
                <p:cNvPr id="304" name="Trapezoid 303"/>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5" name="Straight Connector 304"/>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7" name="Group 326"/>
            <p:cNvGrpSpPr/>
            <p:nvPr/>
          </p:nvGrpSpPr>
          <p:grpSpPr>
            <a:xfrm rot="16200000">
              <a:off x="1296945" y="3557233"/>
              <a:ext cx="179820" cy="1115894"/>
              <a:chOff x="7069570" y="4005102"/>
              <a:chExt cx="694194" cy="2002932"/>
            </a:xfrm>
          </p:grpSpPr>
          <p:sp>
            <p:nvSpPr>
              <p:cNvPr id="328" name="Trapezoid 32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rot="16200000">
              <a:off x="1261370" y="4012054"/>
              <a:ext cx="284967" cy="276903"/>
              <a:chOff x="7069570" y="4005102"/>
              <a:chExt cx="694194" cy="2002932"/>
            </a:xfrm>
          </p:grpSpPr>
          <p:sp>
            <p:nvSpPr>
              <p:cNvPr id="450" name="Trapezoid 449"/>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1" name="Straight Connector 450"/>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5116857" y="2567142"/>
            <a:ext cx="952641" cy="1069408"/>
            <a:chOff x="2411791" y="3624034"/>
            <a:chExt cx="952641" cy="1069408"/>
          </a:xfrm>
        </p:grpSpPr>
        <p:grpSp>
          <p:nvGrpSpPr>
            <p:cNvPr id="420" name="Group 419"/>
            <p:cNvGrpSpPr/>
            <p:nvPr/>
          </p:nvGrpSpPr>
          <p:grpSpPr>
            <a:xfrm rot="1278299">
              <a:off x="2411791" y="3624034"/>
              <a:ext cx="275060" cy="665821"/>
              <a:chOff x="8808031" y="203296"/>
              <a:chExt cx="827684" cy="1622452"/>
            </a:xfrm>
          </p:grpSpPr>
          <p:sp>
            <p:nvSpPr>
              <p:cNvPr id="445" name="Donut 444"/>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6" name="Donut 445"/>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onut 446"/>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rot="3904488">
              <a:off x="2925008" y="3679406"/>
              <a:ext cx="339665" cy="539183"/>
              <a:chOff x="8808031" y="203296"/>
              <a:chExt cx="827684" cy="1622452"/>
            </a:xfrm>
          </p:grpSpPr>
          <p:sp>
            <p:nvSpPr>
              <p:cNvPr id="442" name="Donut 441"/>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Donut 442"/>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Donut 443"/>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oup 421"/>
            <p:cNvGrpSpPr/>
            <p:nvPr/>
          </p:nvGrpSpPr>
          <p:grpSpPr>
            <a:xfrm>
              <a:off x="2562103" y="4000232"/>
              <a:ext cx="510610" cy="693210"/>
              <a:chOff x="10331484" y="707415"/>
              <a:chExt cx="1860518" cy="2045443"/>
            </a:xfrm>
          </p:grpSpPr>
          <p:pic>
            <p:nvPicPr>
              <p:cNvPr id="429" name="Picture 34" descr="http://atextures.com/wp-content/uploads/2014/08/Golden-Background-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8" descr="http://www.agta.org/gemstones/images/rub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1" name="Picture 10" descr="http://www.agta.org/gemstones/images/topaz.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2" name="Picture 12" descr="http://www.mnh.si.edu/earth/images/6_0_0_GeoGallery/specimen4015_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3" name="Picture 14" descr="http://cdn.leibish.com/media/mediabank/turquoise-stone_2398.b73c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4" name="Picture 18" descr="http://www.rickety.us/wp-content/uploads/2011/02/Heliodor.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5" name="Picture 20" descr="https://s3.amazonaws.com/rapgenius/Peridot%20crysta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6" name="Picture 12" descr="http://i.ebayimg.com/00/s/NTAwWDUwMA==/z/GOkAAOxyVLNS-r2i/$_3.JPG?set_id=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7" name="Picture 22" descr="http://blog.tesbihane.com/wp-content/uploads/2015/03/tesbihane-ametist-tasi-blog.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8" name="Picture 26" descr="https://s-media-cache-ak0.pinimg.com/236x/6d/09/7b/6d097ba659b23ae0427f648b0653204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9" name="Picture 28" descr="http://www.treesculptgems.com/wp-content/uploads/2015/02/Sapphire.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0" name="Picture 30" descr="http://media1.riogrande.com/Products/Images/Large/087952.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1" name="Picture 32" descr="http://www.hiddenitegems.com/images/gem-id/rough/jasper-banded.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63" name="Group 462"/>
            <p:cNvGrpSpPr/>
            <p:nvPr/>
          </p:nvGrpSpPr>
          <p:grpSpPr>
            <a:xfrm rot="944399">
              <a:off x="3084405" y="3653205"/>
              <a:ext cx="84465" cy="478747"/>
              <a:chOff x="6449412" y="4529706"/>
              <a:chExt cx="227402" cy="1379720"/>
            </a:xfrm>
          </p:grpSpPr>
          <p:sp>
            <p:nvSpPr>
              <p:cNvPr id="464" name="Oval 46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rot="20478843">
              <a:off x="2491361" y="3644764"/>
              <a:ext cx="56109" cy="399366"/>
              <a:chOff x="6449412" y="4529706"/>
              <a:chExt cx="227402" cy="1379720"/>
            </a:xfrm>
          </p:grpSpPr>
          <p:sp>
            <p:nvSpPr>
              <p:cNvPr id="469" name="Oval 46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3" name="Group 562"/>
          <p:cNvGrpSpPr/>
          <p:nvPr/>
        </p:nvGrpSpPr>
        <p:grpSpPr>
          <a:xfrm>
            <a:off x="4873803" y="720629"/>
            <a:ext cx="1289691" cy="1824595"/>
            <a:chOff x="752563" y="1222905"/>
            <a:chExt cx="1289691" cy="1824595"/>
          </a:xfrm>
        </p:grpSpPr>
        <p:sp>
          <p:nvSpPr>
            <p:cNvPr id="10" name="Cloud 9"/>
            <p:cNvSpPr/>
            <p:nvPr/>
          </p:nvSpPr>
          <p:spPr>
            <a:xfrm rot="594526">
              <a:off x="752563" y="1713896"/>
              <a:ext cx="1289691" cy="989802"/>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1184523" y="2797103"/>
              <a:ext cx="421354" cy="2503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16200000">
              <a:off x="718852" y="1701144"/>
              <a:ext cx="1368425" cy="1012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930780" y="1222905"/>
              <a:ext cx="978085" cy="1156059"/>
              <a:chOff x="7162215" y="2186809"/>
              <a:chExt cx="1025439" cy="1320738"/>
            </a:xfrm>
          </p:grpSpPr>
          <p:sp>
            <p:nvSpPr>
              <p:cNvPr id="458" name="Chord 457"/>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Cloud 459"/>
            <p:cNvSpPr/>
            <p:nvPr/>
          </p:nvSpPr>
          <p:spPr>
            <a:xfrm rot="594526">
              <a:off x="1023471" y="2481502"/>
              <a:ext cx="705775" cy="530159"/>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90080">
              <a:off x="1272929" y="2590757"/>
              <a:ext cx="205751" cy="136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7675704">
              <a:off x="1770303" y="1745775"/>
              <a:ext cx="238471" cy="1834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472"/>
            <p:cNvGrpSpPr/>
            <p:nvPr/>
          </p:nvGrpSpPr>
          <p:grpSpPr>
            <a:xfrm rot="21167713">
              <a:off x="1885819" y="1788839"/>
              <a:ext cx="69491" cy="243883"/>
              <a:chOff x="6449412" y="4529706"/>
              <a:chExt cx="227402" cy="1379720"/>
            </a:xfrm>
          </p:grpSpPr>
          <p:sp>
            <p:nvSpPr>
              <p:cNvPr id="474" name="Oval 47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7" name="Rectangle 486"/>
          <p:cNvSpPr/>
          <p:nvPr/>
        </p:nvSpPr>
        <p:spPr>
          <a:xfrm>
            <a:off x="1427295" y="669735"/>
            <a:ext cx="4049485"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Undergarment</a:t>
            </a:r>
          </a:p>
          <a:p>
            <a:r>
              <a:rPr lang="en-US" b="0" i="0" dirty="0">
                <a:solidFill>
                  <a:schemeClr val="bg1"/>
                </a:solidFill>
                <a:effectLst/>
                <a:latin typeface="Calibri" panose="020F0502020204030204" pitchFamily="34" charset="0"/>
              </a:rPr>
              <a:t>(White Tunic)</a:t>
            </a:r>
            <a:endParaRPr lang="en-US" dirty="0">
              <a:solidFill>
                <a:schemeClr val="bg1"/>
              </a:solidFill>
            </a:endParaRPr>
          </a:p>
        </p:txBody>
      </p:sp>
      <p:sp>
        <p:nvSpPr>
          <p:cNvPr id="490" name="Rectangle 489"/>
          <p:cNvSpPr/>
          <p:nvPr/>
        </p:nvSpPr>
        <p:spPr>
          <a:xfrm>
            <a:off x="6889811" y="856518"/>
            <a:ext cx="4454370" cy="1446550"/>
          </a:xfrm>
          <a:prstGeom prst="rect">
            <a:avLst/>
          </a:prstGeom>
        </p:spPr>
        <p:txBody>
          <a:bodyPr wrap="square">
            <a:spAutoFit/>
          </a:bodyPr>
          <a:lstStyle/>
          <a:p>
            <a:r>
              <a:rPr lang="en-US" b="0" i="0" dirty="0">
                <a:solidFill>
                  <a:schemeClr val="bg1"/>
                </a:solidFill>
                <a:effectLst/>
                <a:latin typeface="Calibri" panose="020F0502020204030204" pitchFamily="34" charset="0"/>
              </a:rPr>
              <a:t>The Upper Robe (Blue)</a:t>
            </a:r>
            <a:endParaRPr lang="en-US" sz="1400" b="0" i="0" dirty="0">
              <a:solidFill>
                <a:schemeClr val="bg1"/>
              </a:solidFill>
              <a:effectLst/>
              <a:latin typeface="Calibri" panose="020F0502020204030204" pitchFamily="34" charset="0"/>
            </a:endParaRPr>
          </a:p>
          <a:p>
            <a:r>
              <a:rPr lang="en-US" sz="1400" dirty="0">
                <a:solidFill>
                  <a:schemeClr val="bg1"/>
                </a:solidFill>
                <a:latin typeface="Calibri" panose="020F0502020204030204" pitchFamily="34" charset="0"/>
              </a:rPr>
              <a:t>The robe was] woven in one piece, which set forth the idea of wholeness or spiritual integrity; and the dark-blue </a:t>
            </a:r>
            <a:r>
              <a:rPr lang="en-US" sz="1400" dirty="0" err="1">
                <a:solidFill>
                  <a:schemeClr val="bg1"/>
                </a:solidFill>
                <a:latin typeface="Calibri" panose="020F0502020204030204" pitchFamily="34" charset="0"/>
              </a:rPr>
              <a:t>colour</a:t>
            </a:r>
            <a:r>
              <a:rPr lang="en-US" sz="1400" dirty="0">
                <a:solidFill>
                  <a:schemeClr val="bg1"/>
                </a:solidFill>
                <a:latin typeface="Calibri" panose="020F0502020204030204" pitchFamily="34" charset="0"/>
              </a:rPr>
              <a:t> indicated nothing more than the heavenly origin and character of the office with which the robe was associated. (Ex. 28:31)</a:t>
            </a:r>
          </a:p>
        </p:txBody>
      </p:sp>
      <p:sp>
        <p:nvSpPr>
          <p:cNvPr id="491" name="Rectangle 490"/>
          <p:cNvSpPr/>
          <p:nvPr/>
        </p:nvSpPr>
        <p:spPr>
          <a:xfrm>
            <a:off x="6876606" y="2662465"/>
            <a:ext cx="4454370" cy="1569660"/>
          </a:xfrm>
          <a:prstGeom prst="rect">
            <a:avLst/>
          </a:prstGeom>
        </p:spPr>
        <p:txBody>
          <a:bodyPr wrap="square">
            <a:spAutoFit/>
          </a:bodyPr>
          <a:lstStyle/>
          <a:p>
            <a:r>
              <a:rPr lang="en-US" sz="1600" b="0" i="0" dirty="0">
                <a:solidFill>
                  <a:schemeClr val="bg1"/>
                </a:solidFill>
                <a:effectLst/>
                <a:latin typeface="Calibri" panose="020F0502020204030204" pitchFamily="34" charset="0"/>
              </a:rPr>
              <a:t>The Fringe— Pomegranate and gold</a:t>
            </a:r>
          </a:p>
          <a:p>
            <a:r>
              <a:rPr lang="en-US" sz="1600" dirty="0">
                <a:solidFill>
                  <a:schemeClr val="bg1"/>
                </a:solidFill>
              </a:rPr>
              <a:t>Every Israelite is directed to make a fringe in the border of his garment, of dark-blue purple thread, and when he looks at the fringe to remember the commandments of God and do them. </a:t>
            </a:r>
          </a:p>
          <a:p>
            <a:r>
              <a:rPr lang="en-US" sz="1600" dirty="0">
                <a:solidFill>
                  <a:schemeClr val="bg1"/>
                </a:solidFill>
              </a:rPr>
              <a:t>(Ex. 28:33-34)</a:t>
            </a:r>
            <a:endParaRPr lang="en-US" sz="1600" dirty="0">
              <a:solidFill>
                <a:schemeClr val="bg1"/>
              </a:solidFill>
              <a:latin typeface="Calibri" panose="020F0502020204030204" pitchFamily="34" charset="0"/>
            </a:endParaRPr>
          </a:p>
        </p:txBody>
      </p:sp>
      <p:sp>
        <p:nvSpPr>
          <p:cNvPr id="559" name="Rectangle 558"/>
          <p:cNvSpPr/>
          <p:nvPr/>
        </p:nvSpPr>
        <p:spPr>
          <a:xfrm>
            <a:off x="6734487" y="4382687"/>
            <a:ext cx="4454370" cy="1077218"/>
          </a:xfrm>
          <a:prstGeom prst="rect">
            <a:avLst/>
          </a:prstGeom>
        </p:spPr>
        <p:txBody>
          <a:bodyPr wrap="square">
            <a:spAutoFit/>
          </a:bodyPr>
          <a:lstStyle/>
          <a:p>
            <a:r>
              <a:rPr lang="en-US" sz="1600" b="0" i="0" dirty="0">
                <a:solidFill>
                  <a:schemeClr val="bg1"/>
                </a:solidFill>
                <a:effectLst/>
                <a:latin typeface="Calibri" panose="020F0502020204030204" pitchFamily="34" charset="0"/>
              </a:rPr>
              <a:t>Ephod--</a:t>
            </a:r>
            <a:r>
              <a:rPr lang="en-US" sz="1600" dirty="0">
                <a:solidFill>
                  <a:schemeClr val="bg1"/>
                </a:solidFill>
              </a:rPr>
              <a:t>This garment was fastened at each shoulder and had an intricately woven band with which it could be fastened around the waist.</a:t>
            </a:r>
          </a:p>
          <a:p>
            <a:r>
              <a:rPr lang="en-US" sz="1600" dirty="0">
                <a:solidFill>
                  <a:schemeClr val="bg1"/>
                </a:solidFill>
              </a:rPr>
              <a:t> (Ex. 28:12)</a:t>
            </a:r>
          </a:p>
        </p:txBody>
      </p:sp>
      <p:sp>
        <p:nvSpPr>
          <p:cNvPr id="561" name="Rectangle 560"/>
          <p:cNvSpPr/>
          <p:nvPr/>
        </p:nvSpPr>
        <p:spPr>
          <a:xfrm>
            <a:off x="6667824" y="5815944"/>
            <a:ext cx="4454370" cy="830997"/>
          </a:xfrm>
          <a:prstGeom prst="rect">
            <a:avLst/>
          </a:prstGeom>
        </p:spPr>
        <p:txBody>
          <a:bodyPr wrap="square">
            <a:spAutoFit/>
          </a:bodyPr>
          <a:lstStyle/>
          <a:p>
            <a:r>
              <a:rPr lang="en-US" sz="1600" dirty="0">
                <a:solidFill>
                  <a:schemeClr val="bg1"/>
                </a:solidFill>
                <a:latin typeface="Calibri" panose="020F0502020204030204" pitchFamily="34" charset="0"/>
              </a:rPr>
              <a:t>Onyx Stones--</a:t>
            </a:r>
            <a:r>
              <a:rPr lang="en-US" sz="1600" dirty="0">
                <a:solidFill>
                  <a:schemeClr val="bg1"/>
                </a:solidFill>
              </a:rPr>
              <a:t>engraved with the names of the 12 sons of Israel as a ‘memorial’ as the priest served before the Lord (Ex. 28:9)</a:t>
            </a:r>
            <a:endParaRPr lang="en-US" sz="1600" dirty="0">
              <a:solidFill>
                <a:schemeClr val="bg1"/>
              </a:solidFill>
              <a:latin typeface="Calibri" panose="020F0502020204030204" pitchFamily="34" charset="0"/>
            </a:endParaRPr>
          </a:p>
        </p:txBody>
      </p:sp>
      <p:sp>
        <p:nvSpPr>
          <p:cNvPr id="564" name="Rectangle 563"/>
          <p:cNvSpPr/>
          <p:nvPr/>
        </p:nvSpPr>
        <p:spPr>
          <a:xfrm>
            <a:off x="265003" y="4411262"/>
            <a:ext cx="3878448" cy="1938992"/>
          </a:xfrm>
          <a:prstGeom prst="rect">
            <a:avLst/>
          </a:prstGeom>
        </p:spPr>
        <p:txBody>
          <a:bodyPr wrap="square">
            <a:spAutoFit/>
          </a:bodyPr>
          <a:lstStyle/>
          <a:p>
            <a:r>
              <a:rPr lang="en-US" sz="1600" dirty="0">
                <a:solidFill>
                  <a:schemeClr val="bg1"/>
                </a:solidFill>
                <a:latin typeface="Calibri" panose="020F0502020204030204" pitchFamily="34" charset="0"/>
              </a:rPr>
              <a:t>Breastplate--</a:t>
            </a:r>
            <a:r>
              <a:rPr lang="en-US" sz="1600" dirty="0">
                <a:solidFill>
                  <a:schemeClr val="bg1"/>
                </a:solidFill>
              </a:rPr>
              <a:t>was made of fabric rather than of metal. It was twice as long as it was wide and when folded became a square pocket into which the Urim and Thummim was placed.</a:t>
            </a:r>
          </a:p>
          <a:p>
            <a:r>
              <a:rPr lang="en-US" sz="1400" dirty="0">
                <a:solidFill>
                  <a:schemeClr val="bg1"/>
                </a:solidFill>
              </a:rPr>
              <a:t>Stones inscribed with the names of each of the tribes of Israel.</a:t>
            </a:r>
          </a:p>
          <a:p>
            <a:r>
              <a:rPr lang="en-US" sz="1200" dirty="0">
                <a:solidFill>
                  <a:schemeClr val="bg1"/>
                </a:solidFill>
                <a:latin typeface="Calibri" panose="020F0502020204030204" pitchFamily="34" charset="0"/>
              </a:rPr>
              <a:t>(Ex. 28:13-29)</a:t>
            </a:r>
          </a:p>
        </p:txBody>
      </p:sp>
      <p:sp>
        <p:nvSpPr>
          <p:cNvPr id="565" name="Rectangle 564"/>
          <p:cNvSpPr/>
          <p:nvPr/>
        </p:nvSpPr>
        <p:spPr>
          <a:xfrm>
            <a:off x="573002" y="1869059"/>
            <a:ext cx="3561317" cy="1200329"/>
          </a:xfrm>
          <a:prstGeom prst="rect">
            <a:avLst/>
          </a:prstGeom>
        </p:spPr>
        <p:txBody>
          <a:bodyPr wrap="square">
            <a:spAutoFit/>
          </a:bodyPr>
          <a:lstStyle/>
          <a:p>
            <a:r>
              <a:rPr lang="en-US" b="0" dirty="0">
                <a:solidFill>
                  <a:schemeClr val="bg1"/>
                </a:solidFill>
                <a:effectLst/>
                <a:latin typeface="Calibri" panose="020F0502020204030204" pitchFamily="34" charset="0"/>
              </a:rPr>
              <a:t>The golden diadem and the </a:t>
            </a:r>
            <a:r>
              <a:rPr lang="en-US" b="0" dirty="0" err="1">
                <a:solidFill>
                  <a:schemeClr val="bg1"/>
                </a:solidFill>
                <a:effectLst/>
                <a:latin typeface="Calibri" panose="020F0502020204030204" pitchFamily="34" charset="0"/>
              </a:rPr>
              <a:t>mitre</a:t>
            </a:r>
            <a:r>
              <a:rPr lang="en-US" b="0" dirty="0">
                <a:solidFill>
                  <a:schemeClr val="bg1"/>
                </a:solidFill>
                <a:effectLst/>
                <a:latin typeface="Calibri" panose="020F0502020204030204" pitchFamily="34" charset="0"/>
              </a:rPr>
              <a:t>—</a:t>
            </a:r>
          </a:p>
          <a:p>
            <a:r>
              <a:rPr lang="en-US" dirty="0">
                <a:solidFill>
                  <a:schemeClr val="bg1"/>
                </a:solidFill>
              </a:rPr>
              <a:t>Engraved on the band were the words “Holiness to the Lord”</a:t>
            </a:r>
          </a:p>
          <a:p>
            <a:r>
              <a:rPr lang="en-US" dirty="0">
                <a:solidFill>
                  <a:schemeClr val="bg1"/>
                </a:solidFill>
              </a:rPr>
              <a:t>(Ex. 28:36-38)</a:t>
            </a:r>
          </a:p>
        </p:txBody>
      </p:sp>
    </p:spTree>
    <p:extLst>
      <p:ext uri="{BB962C8B-B14F-4D97-AF65-F5344CB8AC3E}">
        <p14:creationId xmlns:p14="http://schemas.microsoft.com/office/powerpoint/2010/main" val="23949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p:bldP spid="490" grpId="0"/>
      <p:bldP spid="491" grpId="0"/>
      <p:bldP spid="559" grpId="0"/>
      <p:bldP spid="561" grpId="0"/>
      <p:bldP spid="564" grpId="0"/>
      <p:bldP spid="5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The Stones--Breastplate</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28:17-21</a:t>
            </a:r>
            <a:endParaRPr lang="en-US" dirty="0">
              <a:solidFill>
                <a:schemeClr val="bg1"/>
              </a:solidFill>
            </a:endParaRPr>
          </a:p>
        </p:txBody>
      </p:sp>
      <p:grpSp>
        <p:nvGrpSpPr>
          <p:cNvPr id="8" name="Group 7"/>
          <p:cNvGrpSpPr/>
          <p:nvPr/>
        </p:nvGrpSpPr>
        <p:grpSpPr>
          <a:xfrm>
            <a:off x="818319" y="437814"/>
            <a:ext cx="2390193" cy="4302913"/>
            <a:chOff x="9569952" y="3170324"/>
            <a:chExt cx="742700" cy="1054311"/>
          </a:xfrm>
        </p:grpSpPr>
        <p:sp>
          <p:nvSpPr>
            <p:cNvPr id="36" name="Donut 35"/>
            <p:cNvSpPr/>
            <p:nvPr/>
          </p:nvSpPr>
          <p:spPr>
            <a:xfrm rot="20500816">
              <a:off x="9569952" y="3170324"/>
              <a:ext cx="141644" cy="47193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527005">
              <a:off x="10137740" y="3191091"/>
              <a:ext cx="174912" cy="38217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9579710" y="3446733"/>
              <a:ext cx="707573" cy="777902"/>
              <a:chOff x="10331484" y="707415"/>
              <a:chExt cx="1860518" cy="2045443"/>
            </a:xfrm>
          </p:grpSpPr>
          <p:pic>
            <p:nvPicPr>
              <p:cNvPr id="18" name="Picture 34" descr="http://atextures.com/wp-content/uploads/2014/08/Golden-Background-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agta.org/gemstones/images/rub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agta.org/gemstones/images/topaz.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2" descr="http://www.mnh.si.edu/earth/images/6_0_0_GeoGallery/specimen4015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4" descr="http://cdn.leibish.com/media/mediabank/turquoise-stone_2398.b73c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18" descr="http://www.rickety.us/wp-content/uploads/2011/02/Heliodo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0" descr="https://s3.amazonaws.com/rapgenius/Peridot%20cryst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2" descr="http://i.ebayimg.com/00/s/NTAwWDUwMA==/z/GOkAAOxyVLNS-r2i/$_3.JPG?set_id=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2" descr="http://blog.tesbihane.com/wp-content/uploads/2015/03/tesbihane-ametist-tasi-blo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descr="https://s-media-cache-ak0.pinimg.com/236x/6d/09/7b/6d097ba659b23ae0427f648b0653204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8" descr="http://www.treesculptgems.com/wp-content/uploads/2015/02/Sapphire.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30" descr="http://media1.riogrande.com/Products/Images/Large/08795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2" descr="http://www.hiddenitegems.com/images/gem-id/rough/jasper-banded.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37" name="Rectangle 36"/>
          <p:cNvSpPr/>
          <p:nvPr/>
        </p:nvSpPr>
        <p:spPr>
          <a:xfrm>
            <a:off x="4522468" y="1119915"/>
            <a:ext cx="7232875" cy="5355312"/>
          </a:xfrm>
          <a:prstGeom prst="rect">
            <a:avLst/>
          </a:prstGeom>
        </p:spPr>
        <p:txBody>
          <a:bodyPr wrap="square">
            <a:spAutoFit/>
          </a:bodyPr>
          <a:lstStyle/>
          <a:p>
            <a:r>
              <a:rPr lang="en-US" b="0" i="0" dirty="0">
                <a:solidFill>
                  <a:schemeClr val="bg1"/>
                </a:solidFill>
                <a:effectLst/>
                <a:latin typeface="Calibri" panose="020F0502020204030204" pitchFamily="34" charset="0"/>
              </a:rPr>
              <a:t>The Lord instructed Moses to have the names of the twelve sons of Israel engraved on twelve stones in the breastplate of the high priest. The exact order, arrangement, and type of each stone was explicitly stated in Ex. 28:17-21, but the name to be written on each stone was not given, perhaps because it was obvious to Moses.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After the destruction of the temple, the knowledge of which tribe was associated with which stone was lost, and even the identity of some of the stones has been uncertain.. </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of the long unsolved mysteries in the Bible is the identification of the twelve stones in the breastplate of the high priest. Most of those stones are mentioned only in that context, and so they have been extremely hard to identify.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specified birth order for listing the names of six tribes on each of the two shoulder stones of the high priest (Ex. 28:10), so many scholars </a:t>
            </a:r>
            <a:r>
              <a:rPr lang="en-US" b="1" dirty="0">
                <a:solidFill>
                  <a:schemeClr val="bg1"/>
                </a:solidFill>
                <a:latin typeface="Calibri" panose="020F0502020204030204" pitchFamily="34" charset="0"/>
              </a:rPr>
              <a:t>assume</a:t>
            </a:r>
            <a:r>
              <a:rPr lang="en-US" dirty="0">
                <a:solidFill>
                  <a:schemeClr val="bg1"/>
                </a:solidFill>
                <a:latin typeface="Calibri" panose="020F0502020204030204" pitchFamily="34" charset="0"/>
              </a:rPr>
              <a:t> the same order for the twelve stones.  (2)</a:t>
            </a:r>
          </a:p>
          <a:p>
            <a:endParaRPr lang="en-US" dirty="0">
              <a:solidFill>
                <a:schemeClr val="bg1"/>
              </a:solidFill>
              <a:latin typeface="Calibri" panose="020F0502020204030204" pitchFamily="34" charset="0"/>
            </a:endParaRPr>
          </a:p>
        </p:txBody>
      </p:sp>
      <p:sp>
        <p:nvSpPr>
          <p:cNvPr id="5" name="Rectangle 4"/>
          <p:cNvSpPr/>
          <p:nvPr/>
        </p:nvSpPr>
        <p:spPr>
          <a:xfrm>
            <a:off x="306791" y="4826675"/>
            <a:ext cx="3737175" cy="1477328"/>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high priest bore “the names of the children of Israel in the breastplate of judgment upon his heart … for a memorial before the Lord continually”  (vs. 29)</a:t>
            </a:r>
            <a:endParaRPr lang="en-US" dirty="0">
              <a:solidFill>
                <a:schemeClr val="bg1"/>
              </a:solidFill>
            </a:endParaRPr>
          </a:p>
        </p:txBody>
      </p:sp>
    </p:spTree>
    <p:extLst>
      <p:ext uri="{BB962C8B-B14F-4D97-AF65-F5344CB8AC3E}">
        <p14:creationId xmlns:p14="http://schemas.microsoft.com/office/powerpoint/2010/main" val="8400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37">
                                            <p:txEl>
                                              <p:pRg st="0" end="0"/>
                                            </p:txEl>
                                          </p:spTgt>
                                        </p:tgtEl>
                                      </p:cBhvr>
                                    </p:animEffect>
                                    <p:set>
                                      <p:cBhvr>
                                        <p:cTn id="21" dur="1" fill="hold">
                                          <p:stCondLst>
                                            <p:cond delay="499"/>
                                          </p:stCondLst>
                                        </p:cTn>
                                        <p:tgtEl>
                                          <p:spTgt spid="37">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7">
                                            <p:txEl>
                                              <p:pRg st="2" end="2"/>
                                            </p:txEl>
                                          </p:spTgt>
                                        </p:tgtEl>
                                      </p:cBhvr>
                                    </p:animEffect>
                                    <p:set>
                                      <p:cBhvr>
                                        <p:cTn id="24" dur="1" fill="hold">
                                          <p:stCondLst>
                                            <p:cond delay="499"/>
                                          </p:stCondLst>
                                        </p:cTn>
                                        <p:tgtEl>
                                          <p:spTgt spid="37">
                                            <p:txEl>
                                              <p:pRg st="2" end="2"/>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7">
                                            <p:txEl>
                                              <p:pRg st="4" end="4"/>
                                            </p:txEl>
                                          </p:spTgt>
                                        </p:tgtEl>
                                      </p:cBhvr>
                                    </p:animEffect>
                                    <p:set>
                                      <p:cBhvr>
                                        <p:cTn id="27" dur="1" fill="hold">
                                          <p:stCondLst>
                                            <p:cond delay="499"/>
                                          </p:stCondLst>
                                        </p:cTn>
                                        <p:tgtEl>
                                          <p:spTgt spid="37">
                                            <p:txEl>
                                              <p:pRg st="4" end="4"/>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7">
                                            <p:txEl>
                                              <p:pRg st="6" end="6"/>
                                            </p:txEl>
                                          </p:spTgt>
                                        </p:tgtEl>
                                      </p:cBhvr>
                                    </p:animEffect>
                                    <p:set>
                                      <p:cBhvr>
                                        <p:cTn id="30" dur="1" fill="hold">
                                          <p:stCondLst>
                                            <p:cond delay="499"/>
                                          </p:stCondLst>
                                        </p:cTn>
                                        <p:tgtEl>
                                          <p:spTgt spid="3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Jewels of Israel</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28:17-21</a:t>
            </a:r>
            <a:endParaRPr lang="en-US" dirty="0">
              <a:solidFill>
                <a:schemeClr val="bg1"/>
              </a:solidFill>
            </a:endParaRPr>
          </a:p>
        </p:txBody>
      </p:sp>
      <p:sp>
        <p:nvSpPr>
          <p:cNvPr id="5" name="Rectangle 4"/>
          <p:cNvSpPr/>
          <p:nvPr/>
        </p:nvSpPr>
        <p:spPr>
          <a:xfrm>
            <a:off x="641642" y="1360331"/>
            <a:ext cx="3737175" cy="1477328"/>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high priest bore “the names of the children of Israel in the breastplate of judgment upon his heart … for a memorial before the Lord continually”  (vs. 29)</a:t>
            </a:r>
            <a:endParaRPr lang="en-US" dirty="0">
              <a:solidFill>
                <a:schemeClr val="bg1"/>
              </a:solidFill>
            </a:endParaRPr>
          </a:p>
        </p:txBody>
      </p:sp>
      <p:sp>
        <p:nvSpPr>
          <p:cNvPr id="2" name="Rectangle 1"/>
          <p:cNvSpPr/>
          <p:nvPr/>
        </p:nvSpPr>
        <p:spPr>
          <a:xfrm>
            <a:off x="6890197" y="4266003"/>
            <a:ext cx="4971246" cy="1477328"/>
          </a:xfrm>
          <a:prstGeom prst="rect">
            <a:avLst/>
          </a:prstGeom>
        </p:spPr>
        <p:txBody>
          <a:bodyPr wrap="square">
            <a:spAutoFit/>
          </a:bodyPr>
          <a:lstStyle/>
          <a:p>
            <a:r>
              <a:rPr lang="en-US" b="0" i="0" dirty="0">
                <a:solidFill>
                  <a:srgbClr val="FFFF00"/>
                </a:solidFill>
                <a:effectLst/>
                <a:latin typeface="Calibri" panose="020F0502020204030204" pitchFamily="34" charset="0"/>
              </a:rPr>
              <a:t>For I, the Lord, rule in the heavens above, and among the armies of the earth; and in the day when I shall make up my jewels, all men shall know what it is that </a:t>
            </a:r>
            <a:r>
              <a:rPr lang="en-US" b="0" i="0" dirty="0" err="1">
                <a:solidFill>
                  <a:srgbClr val="FFFF00"/>
                </a:solidFill>
                <a:effectLst/>
                <a:latin typeface="Calibri" panose="020F0502020204030204" pitchFamily="34" charset="0"/>
              </a:rPr>
              <a:t>bespeaketh</a:t>
            </a:r>
            <a:r>
              <a:rPr lang="en-US" b="0" i="0" dirty="0">
                <a:solidFill>
                  <a:srgbClr val="FFFF00"/>
                </a:solidFill>
                <a:effectLst/>
                <a:latin typeface="Calibri" panose="020F0502020204030204" pitchFamily="34" charset="0"/>
              </a:rPr>
              <a:t> the power of God. D&amp;C 60:4</a:t>
            </a:r>
            <a:endParaRPr lang="en-US" dirty="0">
              <a:solidFill>
                <a:srgbClr val="FFFF00"/>
              </a:solidFill>
            </a:endParaRPr>
          </a:p>
        </p:txBody>
      </p:sp>
      <p:pic>
        <p:nvPicPr>
          <p:cNvPr id="31" name="Picture 4" descr="http://www.urimthummim.com/high_pri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328" y="848980"/>
            <a:ext cx="2278657" cy="31958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www.lds.org/bc/content/shared/content/images/gospel-library/manual/00001/moses-gives-aaron-priesthood_1327661_in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326" y="3515819"/>
            <a:ext cx="3228661" cy="24250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80657" y="6011438"/>
            <a:ext cx="6096000" cy="646331"/>
          </a:xfrm>
          <a:prstGeom prst="rect">
            <a:avLst/>
          </a:prstGeom>
        </p:spPr>
        <p:txBody>
          <a:bodyPr>
            <a:spAutoFit/>
          </a:bodyPr>
          <a:lstStyle/>
          <a:p>
            <a:r>
              <a:rPr lang="en-US" b="0" i="1" dirty="0">
                <a:solidFill>
                  <a:srgbClr val="FFFF00"/>
                </a:solidFill>
                <a:effectLst/>
                <a:latin typeface="Calibri" panose="020F0502020204030204" pitchFamily="34" charset="0"/>
              </a:rPr>
              <a:t>Yet I will own them, and they shall be mine in that day when I shall come to make up my jewels. D&amp;C 101:3</a:t>
            </a:r>
            <a:endParaRPr lang="en-US" i="1" dirty="0">
              <a:solidFill>
                <a:srgbClr val="FFFF00"/>
              </a:solidFill>
            </a:endParaRPr>
          </a:p>
        </p:txBody>
      </p:sp>
      <p:sp>
        <p:nvSpPr>
          <p:cNvPr id="34" name="Rectangle 33"/>
          <p:cNvSpPr/>
          <p:nvPr/>
        </p:nvSpPr>
        <p:spPr>
          <a:xfrm>
            <a:off x="7982673" y="1182530"/>
            <a:ext cx="3494638" cy="2862322"/>
          </a:xfrm>
          <a:prstGeom prst="rect">
            <a:avLst/>
          </a:prstGeom>
        </p:spPr>
        <p:txBody>
          <a:bodyPr wrap="square">
            <a:spAutoFit/>
          </a:bodyPr>
          <a:lstStyle/>
          <a:p>
            <a:r>
              <a:rPr lang="en-US" b="0" i="1" dirty="0">
                <a:solidFill>
                  <a:srgbClr val="FFFF00"/>
                </a:solidFill>
                <a:effectLst/>
                <a:latin typeface="Times New Roman" panose="02020603050405020304" pitchFamily="18" charset="0"/>
              </a:rPr>
              <a:t>Thou hast been in Eden the garden of God; every precious stone was thy covering, the </a:t>
            </a:r>
            <a:r>
              <a:rPr lang="en-US" b="0" i="1" dirty="0" err="1">
                <a:solidFill>
                  <a:srgbClr val="FFFF00"/>
                </a:solidFill>
                <a:effectLst/>
                <a:latin typeface="Times New Roman" panose="02020603050405020304" pitchFamily="18" charset="0"/>
              </a:rPr>
              <a:t>sardius</a:t>
            </a:r>
            <a:r>
              <a:rPr lang="en-US" b="0" i="1" dirty="0">
                <a:solidFill>
                  <a:srgbClr val="FFFF00"/>
                </a:solidFill>
                <a:effectLst/>
                <a:latin typeface="Times New Roman" panose="02020603050405020304" pitchFamily="18" charset="0"/>
              </a:rPr>
              <a:t>, topaz, and the diamond, the beryl, the onyx, and the jasper, the sapphire, the emerald, and the carbuncle, and gold: the workmanship of thy </a:t>
            </a:r>
            <a:r>
              <a:rPr lang="en-US" b="0" i="1" dirty="0" err="1">
                <a:solidFill>
                  <a:srgbClr val="FFFF00"/>
                </a:solidFill>
                <a:effectLst/>
                <a:latin typeface="Times New Roman" panose="02020603050405020304" pitchFamily="18" charset="0"/>
              </a:rPr>
              <a:t>tabrets</a:t>
            </a:r>
            <a:r>
              <a:rPr lang="en-US" b="0" i="1" dirty="0">
                <a:solidFill>
                  <a:srgbClr val="FFFF00"/>
                </a:solidFill>
                <a:effectLst/>
                <a:latin typeface="Times New Roman" panose="02020603050405020304" pitchFamily="18" charset="0"/>
              </a:rPr>
              <a:t> and of thy pipes was prepared in thee in the day that thou </a:t>
            </a:r>
            <a:r>
              <a:rPr lang="en-US" b="0" i="1" dirty="0" err="1">
                <a:solidFill>
                  <a:srgbClr val="FFFF00"/>
                </a:solidFill>
                <a:effectLst/>
                <a:latin typeface="Times New Roman" panose="02020603050405020304" pitchFamily="18" charset="0"/>
              </a:rPr>
              <a:t>wast</a:t>
            </a:r>
            <a:r>
              <a:rPr lang="en-US" b="0" i="1" dirty="0">
                <a:solidFill>
                  <a:srgbClr val="FFFF00"/>
                </a:solidFill>
                <a:effectLst/>
                <a:latin typeface="Times New Roman" panose="02020603050405020304" pitchFamily="18" charset="0"/>
              </a:rPr>
              <a:t> created.</a:t>
            </a:r>
            <a:r>
              <a:rPr lang="en-US" b="0" i="0" dirty="0">
                <a:solidFill>
                  <a:srgbClr val="FFFF00"/>
                </a:solidFill>
                <a:effectLst/>
                <a:latin typeface="Times New Roman" panose="02020603050405020304" pitchFamily="18" charset="0"/>
              </a:rPr>
              <a:t> (</a:t>
            </a:r>
            <a:r>
              <a:rPr lang="en-US" b="0" i="0" dirty="0" err="1">
                <a:solidFill>
                  <a:srgbClr val="FFFF00"/>
                </a:solidFill>
                <a:effectLst/>
                <a:latin typeface="Times New Roman" panose="02020603050405020304" pitchFamily="18" charset="0"/>
              </a:rPr>
              <a:t>Ezek</a:t>
            </a:r>
            <a:r>
              <a:rPr lang="en-US" b="0" i="0" dirty="0">
                <a:solidFill>
                  <a:srgbClr val="FFFF00"/>
                </a:solidFill>
                <a:effectLst/>
                <a:latin typeface="Times New Roman" panose="02020603050405020304" pitchFamily="18" charset="0"/>
              </a:rPr>
              <a:t> 28:13).</a:t>
            </a:r>
            <a:endParaRPr lang="en-US" dirty="0">
              <a:solidFill>
                <a:srgbClr val="FFFF00"/>
              </a:solidFill>
            </a:endParaRPr>
          </a:p>
        </p:txBody>
      </p:sp>
    </p:spTree>
    <p:extLst>
      <p:ext uri="{BB962C8B-B14F-4D97-AF65-F5344CB8AC3E}">
        <p14:creationId xmlns:p14="http://schemas.microsoft.com/office/powerpoint/2010/main" val="34123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Becoming Clean</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29  Lev. 11; Deut. 14:3-20; Ps. 24:4</a:t>
            </a:r>
            <a:endParaRPr lang="en-US" dirty="0">
              <a:solidFill>
                <a:schemeClr val="bg1"/>
              </a:solidFill>
            </a:endParaRPr>
          </a:p>
        </p:txBody>
      </p:sp>
      <p:sp>
        <p:nvSpPr>
          <p:cNvPr id="5" name="Rectangle 4"/>
          <p:cNvSpPr/>
          <p:nvPr/>
        </p:nvSpPr>
        <p:spPr>
          <a:xfrm>
            <a:off x="145729" y="1979231"/>
            <a:ext cx="3737175" cy="3416320"/>
          </a:xfrm>
          <a:prstGeom prst="rect">
            <a:avLst/>
          </a:prstGeom>
        </p:spPr>
        <p:txBody>
          <a:bodyPr wrap="square">
            <a:spAutoFit/>
          </a:bodyPr>
          <a:lstStyle/>
          <a:p>
            <a:r>
              <a:rPr lang="en-US" dirty="0">
                <a:solidFill>
                  <a:schemeClr val="bg1"/>
                </a:solidFill>
                <a:latin typeface="Calibri" panose="020F0502020204030204" pitchFamily="34" charset="0"/>
              </a:rPr>
              <a:t>Certain animals, birds, and fish were regarded as clean and acceptable to eat, while others were unclean and were forbidden.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Touching a dead person was unclean.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7-14 days after childbirth a woman was unclean.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diseased persons were also considered unclean. (3)</a:t>
            </a:r>
          </a:p>
        </p:txBody>
      </p:sp>
      <p:sp>
        <p:nvSpPr>
          <p:cNvPr id="10" name="Rectangle 9"/>
          <p:cNvSpPr/>
          <p:nvPr/>
        </p:nvSpPr>
        <p:spPr>
          <a:xfrm>
            <a:off x="674991" y="1483959"/>
            <a:ext cx="3737175" cy="461665"/>
          </a:xfrm>
          <a:prstGeom prst="rect">
            <a:avLst/>
          </a:prstGeom>
        </p:spPr>
        <p:txBody>
          <a:bodyPr wrap="square">
            <a:spAutoFit/>
          </a:bodyPr>
          <a:lstStyle/>
          <a:p>
            <a:r>
              <a:rPr lang="en-US" sz="2400" dirty="0">
                <a:solidFill>
                  <a:schemeClr val="bg1"/>
                </a:solidFill>
                <a:latin typeface="Calibri" panose="020F0502020204030204" pitchFamily="34" charset="0"/>
              </a:rPr>
              <a:t>Physically Clean</a:t>
            </a:r>
          </a:p>
        </p:txBody>
      </p:sp>
      <p:sp>
        <p:nvSpPr>
          <p:cNvPr id="11" name="Rectangle 10"/>
          <p:cNvSpPr/>
          <p:nvPr/>
        </p:nvSpPr>
        <p:spPr>
          <a:xfrm>
            <a:off x="8668590" y="1502236"/>
            <a:ext cx="2972767" cy="461665"/>
          </a:xfrm>
          <a:prstGeom prst="rect">
            <a:avLst/>
          </a:prstGeom>
        </p:spPr>
        <p:txBody>
          <a:bodyPr wrap="square">
            <a:spAutoFit/>
          </a:bodyPr>
          <a:lstStyle/>
          <a:p>
            <a:r>
              <a:rPr lang="en-US" sz="2400" dirty="0">
                <a:solidFill>
                  <a:schemeClr val="bg1"/>
                </a:solidFill>
                <a:latin typeface="Calibri" panose="020F0502020204030204" pitchFamily="34" charset="0"/>
              </a:rPr>
              <a:t>Ceremonially Clean</a:t>
            </a:r>
          </a:p>
        </p:txBody>
      </p:sp>
      <p:sp>
        <p:nvSpPr>
          <p:cNvPr id="8" name="Rectangle 7"/>
          <p:cNvSpPr/>
          <p:nvPr/>
        </p:nvSpPr>
        <p:spPr>
          <a:xfrm>
            <a:off x="8229600" y="2285257"/>
            <a:ext cx="3442189" cy="2585323"/>
          </a:xfrm>
          <a:prstGeom prst="rect">
            <a:avLst/>
          </a:prstGeom>
        </p:spPr>
        <p:txBody>
          <a:bodyPr wrap="square">
            <a:spAutoFit/>
          </a:bodyPr>
          <a:lstStyle/>
          <a:p>
            <a:r>
              <a:rPr lang="en-US" b="0" i="0" dirty="0">
                <a:solidFill>
                  <a:schemeClr val="bg1"/>
                </a:solidFill>
                <a:effectLst/>
                <a:latin typeface="Calibri" panose="020F0502020204030204" pitchFamily="34" charset="0"/>
              </a:rPr>
              <a:t>In a spiritual sense, to be clean is to be free from sin and sinful desires. In this sense the word is used to describe a person who is virtuous and has a pure heart.</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God’s covenant people have always had special instructions to be clean.</a:t>
            </a:r>
            <a:endParaRPr lang="en-US" dirty="0">
              <a:solidFill>
                <a:schemeClr val="bg1"/>
              </a:solidFill>
            </a:endParaRPr>
          </a:p>
        </p:txBody>
      </p:sp>
      <p:sp>
        <p:nvSpPr>
          <p:cNvPr id="9" name="Rectangle 8"/>
          <p:cNvSpPr/>
          <p:nvPr/>
        </p:nvSpPr>
        <p:spPr>
          <a:xfrm>
            <a:off x="2606745" y="711526"/>
            <a:ext cx="7109138"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distinction that the Israelites drew between clean and unclean had a great effect upon the whole of their religious and social life</a:t>
            </a:r>
            <a:endParaRPr lang="en-US" dirty="0">
              <a:solidFill>
                <a:schemeClr val="bg1"/>
              </a:solidFill>
            </a:endParaRPr>
          </a:p>
        </p:txBody>
      </p:sp>
      <p:pic>
        <p:nvPicPr>
          <p:cNvPr id="8194" name="Picture 2" descr="http://www.believersmagazine.com/images/2008/b200812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756" y="1945624"/>
            <a:ext cx="4110695" cy="259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r="330" b="17096"/>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anose="02020904090505020303" pitchFamily="18" charset="0"/>
              </a:rPr>
              <a:t>Urim and Thummim</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28:30</a:t>
            </a:r>
            <a:endParaRPr lang="en-US" dirty="0">
              <a:solidFill>
                <a:schemeClr val="bg1"/>
              </a:solidFill>
            </a:endParaRPr>
          </a:p>
        </p:txBody>
      </p:sp>
      <p:sp>
        <p:nvSpPr>
          <p:cNvPr id="12" name="TextBox 11">
            <a:extLst>
              <a:ext uri="{FF2B5EF4-FFF2-40B4-BE49-F238E27FC236}">
                <a16:creationId xmlns:a16="http://schemas.microsoft.com/office/drawing/2014/main" id="{369DCCA5-2D6A-4776-9754-B740BB95DACB}"/>
              </a:ext>
            </a:extLst>
          </p:cNvPr>
          <p:cNvSpPr txBox="1"/>
          <p:nvPr/>
        </p:nvSpPr>
        <p:spPr>
          <a:xfrm>
            <a:off x="329241" y="1120676"/>
            <a:ext cx="6122504" cy="2308324"/>
          </a:xfrm>
          <a:prstGeom prst="rect">
            <a:avLst/>
          </a:prstGeom>
          <a:noFill/>
        </p:spPr>
        <p:txBody>
          <a:bodyPr wrap="square">
            <a:spAutoFit/>
          </a:bodyPr>
          <a:lstStyle/>
          <a:p>
            <a:r>
              <a:rPr lang="en-US" sz="2400" b="0" i="0" dirty="0">
                <a:solidFill>
                  <a:schemeClr val="bg1"/>
                </a:solidFill>
                <a:effectLst/>
              </a:rPr>
              <a:t>And thou shalt put in the breastplate of judgment the Urim</a:t>
            </a:r>
            <a:r>
              <a:rPr lang="en-US" sz="2400" b="0" i="0" strike="noStrike" dirty="0">
                <a:solidFill>
                  <a:schemeClr val="bg1"/>
                </a:solidFill>
                <a:effectLst/>
              </a:rPr>
              <a:t> and the Thummim</a:t>
            </a:r>
            <a:r>
              <a:rPr lang="en-US" sz="2400" b="0" i="0" dirty="0">
                <a:solidFill>
                  <a:schemeClr val="bg1"/>
                </a:solidFill>
                <a:effectLst/>
              </a:rPr>
              <a:t>; and they shall be upon Aaron’s heart, when he </a:t>
            </a:r>
            <a:r>
              <a:rPr lang="en-US" sz="2400" b="0" i="0" dirty="0" err="1">
                <a:solidFill>
                  <a:schemeClr val="bg1"/>
                </a:solidFill>
                <a:effectLst/>
              </a:rPr>
              <a:t>goeth</a:t>
            </a:r>
            <a:r>
              <a:rPr lang="en-US" sz="2400" b="0" i="0" dirty="0">
                <a:solidFill>
                  <a:schemeClr val="bg1"/>
                </a:solidFill>
                <a:effectLst/>
              </a:rPr>
              <a:t> in before the </a:t>
            </a:r>
            <a:r>
              <a:rPr lang="en-US" sz="2400" b="0" i="0" cap="small" dirty="0">
                <a:solidFill>
                  <a:schemeClr val="bg1"/>
                </a:solidFill>
                <a:effectLst/>
              </a:rPr>
              <a:t>Lord</a:t>
            </a:r>
            <a:r>
              <a:rPr lang="en-US" sz="2400" b="0" i="0" dirty="0">
                <a:solidFill>
                  <a:schemeClr val="bg1"/>
                </a:solidFill>
                <a:effectLst/>
              </a:rPr>
              <a:t>: and Aaron shall bear the judgment of the children of Israel upon his heart before the </a:t>
            </a:r>
            <a:r>
              <a:rPr lang="en-US" sz="2400" b="0" i="0" cap="small" dirty="0">
                <a:solidFill>
                  <a:schemeClr val="bg1"/>
                </a:solidFill>
                <a:effectLst/>
              </a:rPr>
              <a:t>Lord</a:t>
            </a:r>
            <a:r>
              <a:rPr lang="en-US" sz="2400" b="0" i="0" dirty="0">
                <a:solidFill>
                  <a:schemeClr val="bg1"/>
                </a:solidFill>
                <a:effectLst/>
              </a:rPr>
              <a:t> continually.</a:t>
            </a:r>
            <a:endParaRPr lang="en-US" sz="2400" dirty="0">
              <a:solidFill>
                <a:schemeClr val="bg1"/>
              </a:solidFill>
            </a:endParaRPr>
          </a:p>
        </p:txBody>
      </p:sp>
      <p:sp>
        <p:nvSpPr>
          <p:cNvPr id="14" name="TextBox 13">
            <a:extLst>
              <a:ext uri="{FF2B5EF4-FFF2-40B4-BE49-F238E27FC236}">
                <a16:creationId xmlns:a16="http://schemas.microsoft.com/office/drawing/2014/main" id="{FF72B905-8D64-4603-8F4F-6B4791A5ACE9}"/>
              </a:ext>
            </a:extLst>
          </p:cNvPr>
          <p:cNvSpPr txBox="1"/>
          <p:nvPr/>
        </p:nvSpPr>
        <p:spPr>
          <a:xfrm>
            <a:off x="6023587" y="5287181"/>
            <a:ext cx="6122504" cy="1323439"/>
          </a:xfrm>
          <a:prstGeom prst="rect">
            <a:avLst/>
          </a:prstGeom>
          <a:noFill/>
        </p:spPr>
        <p:txBody>
          <a:bodyPr wrap="square">
            <a:spAutoFit/>
          </a:bodyPr>
          <a:lstStyle/>
          <a:p>
            <a:r>
              <a:rPr lang="en-US" sz="2000" b="0" i="1" dirty="0">
                <a:solidFill>
                  <a:schemeClr val="bg1"/>
                </a:solidFill>
                <a:effectLst/>
              </a:rPr>
              <a:t>The stone for the tribe of Joseph is an Onyx. It is described as a chocolate colored  oval shape. This stone passed from Joseph Smith to Oliver Cowdery and then to the Church through Brigham Young and others.</a:t>
            </a:r>
            <a:endParaRPr lang="en-US" sz="2000" i="1" dirty="0">
              <a:solidFill>
                <a:schemeClr val="bg1"/>
              </a:solidFill>
            </a:endParaRPr>
          </a:p>
        </p:txBody>
      </p:sp>
      <p:grpSp>
        <p:nvGrpSpPr>
          <p:cNvPr id="7" name="Group 6">
            <a:extLst>
              <a:ext uri="{FF2B5EF4-FFF2-40B4-BE49-F238E27FC236}">
                <a16:creationId xmlns:a16="http://schemas.microsoft.com/office/drawing/2014/main" id="{BA57BD91-AF81-40F0-A81C-2583212F34B1}"/>
              </a:ext>
            </a:extLst>
          </p:cNvPr>
          <p:cNvGrpSpPr/>
          <p:nvPr/>
        </p:nvGrpSpPr>
        <p:grpSpPr>
          <a:xfrm>
            <a:off x="6451745" y="1661140"/>
            <a:ext cx="5292994" cy="3535720"/>
            <a:chOff x="6451745" y="1661140"/>
            <a:chExt cx="5292994" cy="3535720"/>
          </a:xfrm>
        </p:grpSpPr>
        <p:pic>
          <p:nvPicPr>
            <p:cNvPr id="1026" name="Picture 2" descr="Seer Stones">
              <a:extLst>
                <a:ext uri="{FF2B5EF4-FFF2-40B4-BE49-F238E27FC236}">
                  <a16:creationId xmlns:a16="http://schemas.microsoft.com/office/drawing/2014/main" id="{72C8E659-5037-43B7-BDA9-2AEDD113B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745" y="1661140"/>
              <a:ext cx="5292994" cy="3535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A488DE-FD57-4566-A3BE-A94FC6817C66}"/>
                </a:ext>
              </a:extLst>
            </p:cNvPr>
            <p:cNvSpPr txBox="1"/>
            <p:nvPr/>
          </p:nvSpPr>
          <p:spPr>
            <a:xfrm>
              <a:off x="6582071" y="1661140"/>
              <a:ext cx="5162668" cy="461665"/>
            </a:xfrm>
            <a:prstGeom prst="rect">
              <a:avLst/>
            </a:prstGeom>
            <a:noFill/>
          </p:spPr>
          <p:txBody>
            <a:bodyPr wrap="square">
              <a:spAutoFit/>
            </a:bodyPr>
            <a:lstStyle/>
            <a:p>
              <a:pPr algn="ctr"/>
              <a:r>
                <a:rPr lang="en-US" sz="2400" b="0" i="0" dirty="0">
                  <a:effectLst/>
                </a:rPr>
                <a:t>Seer Stone Belonging to Joseph Smith</a:t>
              </a:r>
              <a:endParaRPr lang="en-US" sz="2400" dirty="0"/>
            </a:p>
          </p:txBody>
        </p:sp>
      </p:grpSp>
      <p:sp>
        <p:nvSpPr>
          <p:cNvPr id="17" name="TextBox 16">
            <a:extLst>
              <a:ext uri="{FF2B5EF4-FFF2-40B4-BE49-F238E27FC236}">
                <a16:creationId xmlns:a16="http://schemas.microsoft.com/office/drawing/2014/main" id="{7B6B4A3C-B04C-458F-8F16-3226B5A2A433}"/>
              </a:ext>
            </a:extLst>
          </p:cNvPr>
          <p:cNvSpPr txBox="1"/>
          <p:nvPr/>
        </p:nvSpPr>
        <p:spPr>
          <a:xfrm>
            <a:off x="2837215" y="535190"/>
            <a:ext cx="6122504" cy="461665"/>
          </a:xfrm>
          <a:prstGeom prst="rect">
            <a:avLst/>
          </a:prstGeom>
          <a:noFill/>
        </p:spPr>
        <p:txBody>
          <a:bodyPr wrap="square">
            <a:spAutoFit/>
          </a:bodyPr>
          <a:lstStyle/>
          <a:p>
            <a:pPr algn="ctr"/>
            <a:r>
              <a:rPr lang="en-US" sz="2400" b="0" i="0" dirty="0">
                <a:solidFill>
                  <a:schemeClr val="bg1"/>
                </a:solidFill>
                <a:effectLst/>
              </a:rPr>
              <a:t>Light and Protection</a:t>
            </a:r>
            <a:endParaRPr lang="en-US" sz="2400" dirty="0">
              <a:solidFill>
                <a:schemeClr val="bg1"/>
              </a:solidFill>
            </a:endParaRPr>
          </a:p>
        </p:txBody>
      </p:sp>
      <p:sp>
        <p:nvSpPr>
          <p:cNvPr id="19" name="TextBox 18">
            <a:extLst>
              <a:ext uri="{FF2B5EF4-FFF2-40B4-BE49-F238E27FC236}">
                <a16:creationId xmlns:a16="http://schemas.microsoft.com/office/drawing/2014/main" id="{B34E577B-3DE6-4F71-9F91-72A78CDC0074}"/>
              </a:ext>
            </a:extLst>
          </p:cNvPr>
          <p:cNvSpPr txBox="1"/>
          <p:nvPr/>
        </p:nvSpPr>
        <p:spPr>
          <a:xfrm>
            <a:off x="329241" y="4007584"/>
            <a:ext cx="6167230" cy="1200329"/>
          </a:xfrm>
          <a:prstGeom prst="rect">
            <a:avLst/>
          </a:prstGeom>
          <a:noFill/>
        </p:spPr>
        <p:txBody>
          <a:bodyPr wrap="square">
            <a:spAutoFit/>
          </a:bodyPr>
          <a:lstStyle/>
          <a:p>
            <a:r>
              <a:rPr lang="en-US" sz="2400" b="0" i="0" dirty="0">
                <a:solidFill>
                  <a:schemeClr val="bg1"/>
                </a:solidFill>
                <a:effectLst/>
              </a:rPr>
              <a:t>An instrument prepared of God to assist man in obtaining revelation from the Lord and in translating languages.</a:t>
            </a:r>
            <a:endParaRPr lang="en-US" sz="2400" dirty="0">
              <a:solidFill>
                <a:schemeClr val="bg1"/>
              </a:solidFill>
            </a:endParaRPr>
          </a:p>
        </p:txBody>
      </p:sp>
      <p:pic>
        <p:nvPicPr>
          <p:cNvPr id="1028" name="Picture 4" descr="Brown Onyx - Brown Onyx - StoneContact.com">
            <a:extLst>
              <a:ext uri="{FF2B5EF4-FFF2-40B4-BE49-F238E27FC236}">
                <a16:creationId xmlns:a16="http://schemas.microsoft.com/office/drawing/2014/main" id="{49624FE2-8B3C-49D0-B644-A7E31A8355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9984" y="5083540"/>
            <a:ext cx="1503307" cy="1503307"/>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2849</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Times New Roman</vt:lpstr>
      <vt:lpstr>Abadi</vt:lpstr>
      <vt:lpstr>Elephant</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45</cp:revision>
  <dcterms:created xsi:type="dcterms:W3CDTF">2015-10-09T14:00:28Z</dcterms:created>
  <dcterms:modified xsi:type="dcterms:W3CDTF">2025-08-28T15:14:26Z</dcterms:modified>
</cp:coreProperties>
</file>