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2F17-3B5A-40B4-ABDF-A2F9873CC9F5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1154-D727-48CB-B912-AE5A6A46C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ttp://activerain.com/image_store/uploads/agents/bamaburgess/files/christ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86600" y="6019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Part 2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come-ye-to-bethleh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981200" y="0"/>
            <a:ext cx="762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atin typeface="Calibri" pitchFamily="34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Shepherds</a:t>
            </a:r>
          </a:p>
          <a:p>
            <a:pPr algn="ctr"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Outcasts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https://12itisfinished.files.wordpress.com/2013/11/joseph-brickey_and-lo-shepherds_2.jpg"/>
          <p:cNvPicPr>
            <a:picLocks noChangeAspect="1" noChangeArrowheads="1"/>
          </p:cNvPicPr>
          <p:nvPr/>
        </p:nvPicPr>
        <p:blipFill>
          <a:blip r:embed="rId2" cstate="print"/>
          <a:srcRect b="6804"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12"/>
          <p:cNvSpPr txBox="1">
            <a:spLocks noChangeArrowheads="1"/>
          </p:cNvSpPr>
          <p:nvPr/>
        </p:nvSpPr>
        <p:spPr bwMode="auto">
          <a:xfrm>
            <a:off x="381000" y="0"/>
            <a:ext cx="815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First Witnesses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5867400"/>
            <a:ext cx="3733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</a:rPr>
              <a:t>Shepherd Priests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ArtBook__031_031__TheAngelAppearsToTheShepherds_Sm___.jpg"/>
          <p:cNvPicPr>
            <a:picLocks noChangeAspect="1"/>
          </p:cNvPicPr>
          <p:nvPr/>
        </p:nvPicPr>
        <p:blipFill>
          <a:blip r:embed="rId2" cstate="print"/>
          <a:srcRect l="4083" t="3333" r="2318" b="3333"/>
          <a:stretch>
            <a:fillRect/>
          </a:stretch>
        </p:blipFill>
        <p:spPr bwMode="auto">
          <a:xfrm>
            <a:off x="3808413" y="0"/>
            <a:ext cx="5335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0" y="228600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Calibri" pitchFamily="34" charset="0"/>
              </a:rPr>
              <a:t>“Fear Not”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152400" y="1600200"/>
            <a:ext cx="342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Papyrus" pitchFamily="66" charset="0"/>
              </a:rPr>
              <a:t>I  bring  you </a:t>
            </a:r>
          </a:p>
          <a:p>
            <a:pPr algn="ctr"/>
            <a:r>
              <a:rPr lang="en-US" sz="3200" b="1">
                <a:latin typeface="Papyrus" pitchFamily="66" charset="0"/>
              </a:rPr>
              <a:t>good  tidings </a:t>
            </a:r>
          </a:p>
          <a:p>
            <a:pPr algn="ctr"/>
            <a:r>
              <a:rPr lang="en-US" sz="3200" b="1">
                <a:latin typeface="Papyrus" pitchFamily="66" charset="0"/>
              </a:rPr>
              <a:t>of great  joy!</a:t>
            </a:r>
          </a:p>
          <a:p>
            <a:pPr algn="ctr"/>
            <a:endParaRPr lang="en-US" sz="3200" b="1">
              <a:latin typeface="Papyrus" pitchFamily="66" charset="0"/>
            </a:endParaRPr>
          </a:p>
          <a:p>
            <a:pPr algn="ctr"/>
            <a:r>
              <a:rPr lang="en-US" sz="3200" b="1">
                <a:latin typeface="Papyrus" pitchFamily="66" charset="0"/>
              </a:rPr>
              <a:t>For unto you </a:t>
            </a:r>
          </a:p>
          <a:p>
            <a:pPr algn="ctr"/>
            <a:r>
              <a:rPr lang="en-US" sz="3200" b="1">
                <a:latin typeface="Papyrus" pitchFamily="66" charset="0"/>
              </a:rPr>
              <a:t>is born….</a:t>
            </a:r>
          </a:p>
          <a:p>
            <a:pPr algn="ctr"/>
            <a:r>
              <a:rPr lang="en-US" sz="3200" b="1">
                <a:latin typeface="Papyrus" pitchFamily="66" charset="0"/>
              </a:rPr>
              <a:t>a Savior, </a:t>
            </a:r>
          </a:p>
          <a:p>
            <a:pPr algn="ctr"/>
            <a:r>
              <a:rPr lang="en-US" sz="3200" b="1">
                <a:latin typeface="Papyrus" pitchFamily="66" charset="0"/>
              </a:rPr>
              <a:t>which  is </a:t>
            </a:r>
          </a:p>
          <a:p>
            <a:pPr algn="ctr"/>
            <a:r>
              <a:rPr lang="en-US" sz="3200" b="1">
                <a:latin typeface="Papyrus" pitchFamily="66" charset="0"/>
              </a:rPr>
              <a:t>Christ  the  Lord!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christinprophecy.org/wp-content/uploads/Nativity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5943600"/>
            <a:ext cx="8534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find Him wrapped in Swaddling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dn2-b.examiner.com/sites/default/files/styles/image_full_width/hash/07/1b/m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28600" y="4419600"/>
            <a:ext cx="457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….Lying in </a:t>
            </a:r>
          </a:p>
          <a:p>
            <a:r>
              <a:rPr lang="en-US" sz="6600" b="1" dirty="0">
                <a:latin typeface="Calibri" pitchFamily="34" charset="0"/>
              </a:rPr>
              <a:t>   a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osterous.com/getfile/files.posterous.com/deaconjohn/AjwVQ5JPeoJUlPWkJyAZ8TixeuTDC6VxneS664GbKrK205PxyXQAtDKPEb7v/circumcision.jpg"/>
          <p:cNvPicPr>
            <a:picLocks noChangeAspect="1" noChangeArrowheads="1"/>
          </p:cNvPicPr>
          <p:nvPr/>
        </p:nvPicPr>
        <p:blipFill>
          <a:blip r:embed="rId2" cstate="print"/>
          <a:srcRect l="5833" r="7500" b="230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762000" y="0"/>
            <a:ext cx="754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Name and a Blessing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5867400"/>
            <a:ext cx="3200400" cy="762000"/>
          </a:xfrm>
          <a:prstGeom prst="rect">
            <a:avLst/>
          </a:prstGeom>
          <a:solidFill>
            <a:srgbClr val="480000"/>
          </a:solidFill>
          <a:ln>
            <a:solidFill>
              <a:srgbClr val="4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</a:rPr>
              <a:t>Circumcision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in-the-arms-of-joseph.jpg"/>
          <p:cNvPicPr>
            <a:picLocks noChangeAspect="1"/>
          </p:cNvPicPr>
          <p:nvPr/>
        </p:nvPicPr>
        <p:blipFill>
          <a:blip r:embed="rId2" cstate="print"/>
          <a:srcRect b="7149"/>
          <a:stretch>
            <a:fillRect/>
          </a:stretch>
        </p:blipFill>
        <p:spPr bwMode="auto">
          <a:xfrm>
            <a:off x="0" y="0"/>
            <a:ext cx="5281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4876800" y="609600"/>
            <a:ext cx="441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Papyrus" pitchFamily="66" charset="0"/>
              </a:rPr>
              <a:t>Joseph</a:t>
            </a:r>
          </a:p>
          <a:p>
            <a:pPr algn="ctr"/>
            <a:r>
              <a:rPr lang="en-US" sz="4800" b="1">
                <a:latin typeface="Papyrus" pitchFamily="66" charset="0"/>
              </a:rPr>
              <a:t> named him </a:t>
            </a:r>
          </a:p>
          <a:p>
            <a:pPr algn="ctr"/>
            <a:r>
              <a:rPr lang="en-US" sz="4800" b="1">
                <a:latin typeface="Papyrus" pitchFamily="66" charset="0"/>
              </a:rPr>
              <a:t>“Yeshua” </a:t>
            </a:r>
          </a:p>
          <a:p>
            <a:pPr algn="ctr"/>
            <a:endParaRPr lang="en-US" sz="4800" b="1">
              <a:latin typeface="Papyrus" pitchFamily="66" charset="0"/>
            </a:endParaRPr>
          </a:p>
          <a:p>
            <a:pPr algn="ctr"/>
            <a:r>
              <a:rPr lang="en-US" sz="4800" b="1">
                <a:latin typeface="Papyrus" pitchFamily="66" charset="0"/>
              </a:rPr>
              <a:t>“Jehovah is Salvation”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in-the-arms-of-mary (1).jpg"/>
          <p:cNvPicPr>
            <a:picLocks noChangeAspect="1"/>
          </p:cNvPicPr>
          <p:nvPr/>
        </p:nvPicPr>
        <p:blipFill>
          <a:blip r:embed="rId2" cstate="print"/>
          <a:srcRect b="5518"/>
          <a:stretch>
            <a:fillRect/>
          </a:stretch>
        </p:blipFill>
        <p:spPr bwMode="auto">
          <a:xfrm>
            <a:off x="3963988" y="0"/>
            <a:ext cx="5180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152400" y="4572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latin typeface="Calibri" pitchFamily="34" charset="0"/>
              </a:rPr>
              <a:t>“Immanuel”</a:t>
            </a: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3276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“He is God!”</a:t>
            </a:r>
          </a:p>
          <a:p>
            <a:pPr algn="ctr"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“God is </a:t>
            </a:r>
          </a:p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with us!”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cdn.dipity.com/uploads/events/6863e3878ca156b85362eb001dfa2d07_1M.png"/>
          <p:cNvPicPr>
            <a:picLocks noChangeAspect="1" noChangeArrowheads="1"/>
          </p:cNvPicPr>
          <p:nvPr/>
        </p:nvPicPr>
        <p:blipFill>
          <a:blip r:embed="rId2" cstate="print"/>
          <a:srcRect t="6749" b="55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6"/>
          <p:cNvSpPr txBox="1">
            <a:spLocks noChangeArrowheads="1"/>
          </p:cNvSpPr>
          <p:nvPr/>
        </p:nvSpPr>
        <p:spPr bwMode="auto">
          <a:xfrm>
            <a:off x="5867400" y="1752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105400"/>
            <a:ext cx="2819400" cy="1752600"/>
          </a:xfrm>
          <a:prstGeom prst="rect">
            <a:avLst/>
          </a:prstGeom>
          <a:solidFill>
            <a:srgbClr val="4824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</a:rPr>
              <a:t>Herod’s Temple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jesusfootprints.files.wordpress.com/2011/01/simeon.jpg"/>
          <p:cNvPicPr>
            <a:picLocks noChangeAspect="1" noChangeArrowheads="1"/>
          </p:cNvPicPr>
          <p:nvPr/>
        </p:nvPicPr>
        <p:blipFill>
          <a:blip r:embed="rId2" cstate="print"/>
          <a:srcRect b="7777"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5562600" y="152400"/>
            <a:ext cx="312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Calibri" pitchFamily="34" charset="0"/>
              </a:rPr>
              <a:t>Simeon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5562600" y="1905000"/>
            <a:ext cx="34290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Personal Revelation</a:t>
            </a:r>
          </a:p>
          <a:p>
            <a:pPr algn="ctr"/>
            <a:endParaRPr lang="en-US" sz="1600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He would not die </a:t>
            </a:r>
          </a:p>
          <a:p>
            <a:pPr algn="ctr"/>
            <a:r>
              <a:rPr lang="en-US" sz="3200">
                <a:latin typeface="Calibri" pitchFamily="34" charset="0"/>
              </a:rPr>
              <a:t>until he had seen </a:t>
            </a:r>
          </a:p>
          <a:p>
            <a:pPr algn="ctr"/>
            <a:r>
              <a:rPr lang="en-US" sz="3200">
                <a:latin typeface="Calibri" pitchFamily="34" charset="0"/>
              </a:rPr>
              <a:t>the Messiah.</a:t>
            </a:r>
          </a:p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He came </a:t>
            </a:r>
          </a:p>
          <a:p>
            <a:pPr algn="ctr"/>
            <a:r>
              <a:rPr lang="en-US" sz="3200">
                <a:latin typeface="Calibri" pitchFamily="34" charset="0"/>
              </a:rPr>
              <a:t>by the Spirit</a:t>
            </a:r>
          </a:p>
          <a:p>
            <a:pPr algn="ctr"/>
            <a:r>
              <a:rPr lang="en-US" sz="3200">
                <a:latin typeface="Calibri" pitchFamily="34" charset="0"/>
              </a:rPr>
              <a:t> into the Temple</a:t>
            </a:r>
          </a:p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6019800" y="9906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/>
              <a:t>a “token”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etrothel of Mary and Joseph by James Tissot"/>
          <p:cNvPicPr>
            <a:picLocks noChangeAspect="1" noChangeArrowheads="1"/>
          </p:cNvPicPr>
          <p:nvPr/>
        </p:nvPicPr>
        <p:blipFill>
          <a:blip r:embed="rId2" cstate="print"/>
          <a:srcRect b="5968"/>
          <a:stretch>
            <a:fillRect/>
          </a:stretch>
        </p:blipFill>
        <p:spPr bwMode="auto">
          <a:xfrm>
            <a:off x="304800" y="250825"/>
            <a:ext cx="419100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800600" y="228600"/>
            <a:ext cx="403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The Marriage of 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Joseph &amp; Mary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572000" y="2438400"/>
            <a:ext cx="4267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Either Joseph and Mary were married immediately</a:t>
            </a:r>
          </a:p>
          <a:p>
            <a:pPr algn="ctr"/>
            <a:endParaRPr lang="en-US" sz="2800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Or they traveled to Bethlehem and were formally married after Christ’s birth</a:t>
            </a:r>
          </a:p>
          <a:p>
            <a:pPr algn="ctr"/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Papyrus" pitchFamily="66" charset="0"/>
              </a:rPr>
              <a:t>He  “knew  her  not.”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humbs.imagekind.com/member/30a350b0-e73e-410f-960b-41fbb50e1a98/uploadedartwork/650X650/d848ae6a-e131-423e-8bd1-33ab0cd77340.jpg"/>
          <p:cNvPicPr>
            <a:picLocks noChangeAspect="1" noChangeArrowheads="1"/>
          </p:cNvPicPr>
          <p:nvPr/>
        </p:nvPicPr>
        <p:blipFill>
          <a:blip r:embed="rId2" cstate="print"/>
          <a:srcRect b="8888"/>
          <a:stretch>
            <a:fillRect/>
          </a:stretch>
        </p:blipFill>
        <p:spPr bwMode="auto">
          <a:xfrm>
            <a:off x="3886200" y="0"/>
            <a:ext cx="5268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762000" y="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Calibri" pitchFamily="34" charset="0"/>
              </a:rPr>
              <a:t>Anna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0" y="3733800"/>
            <a:ext cx="3962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Anna = Grace</a:t>
            </a:r>
          </a:p>
          <a:p>
            <a:pPr algn="ctr"/>
            <a:r>
              <a:rPr lang="en-US" sz="2800">
                <a:latin typeface="Calibri" pitchFamily="34" charset="0"/>
              </a:rPr>
              <a:t>Phanuel = Face of God</a:t>
            </a:r>
          </a:p>
          <a:p>
            <a:pPr algn="ctr"/>
            <a:r>
              <a:rPr lang="en-US" sz="2800">
                <a:latin typeface="Calibri" pitchFamily="34" charset="0"/>
              </a:rPr>
              <a:t>Asher = Happy &amp; blessed</a:t>
            </a:r>
          </a:p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“Happy am I” for I have seen “the face of God” </a:t>
            </a:r>
          </a:p>
          <a:p>
            <a:pPr algn="ctr"/>
            <a:r>
              <a:rPr lang="en-US" sz="2400">
                <a:latin typeface="Calibri" pitchFamily="34" charset="0"/>
              </a:rPr>
              <a:t>through His “Grace.”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0" y="990600"/>
            <a:ext cx="37338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Married at 12-14</a:t>
            </a:r>
          </a:p>
          <a:p>
            <a:pPr algn="ctr"/>
            <a:r>
              <a:rPr lang="en-US" sz="2800">
                <a:latin typeface="Calibri" pitchFamily="34" charset="0"/>
              </a:rPr>
              <a:t>Widowed at 19-21</a:t>
            </a:r>
          </a:p>
          <a:p>
            <a:pPr algn="ctr"/>
            <a:r>
              <a:rPr lang="en-US" sz="2800">
                <a:latin typeface="Calibri" pitchFamily="34" charset="0"/>
              </a:rPr>
              <a:t>Unmarried for 84 years</a:t>
            </a:r>
          </a:p>
          <a:p>
            <a:pPr algn="ctr"/>
            <a:endParaRPr lang="en-US" sz="1400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101 years old </a:t>
            </a:r>
          </a:p>
          <a:p>
            <a:pPr algn="ctr"/>
            <a:r>
              <a:rPr lang="en-US" sz="2400">
                <a:latin typeface="Calibri" pitchFamily="34" charset="0"/>
              </a:rPr>
              <a:t>when she saw the Savior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ec_4440_1290817235.post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381000" y="0"/>
            <a:ext cx="464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The Magi </a:t>
            </a:r>
          </a:p>
          <a:p>
            <a:r>
              <a:rPr lang="en-US" sz="4800" b="1">
                <a:latin typeface="Calibri" pitchFamily="34" charset="0"/>
              </a:rPr>
              <a:t>	or Wise Men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6248400" y="2743200"/>
            <a:ext cx="2667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Religious men from the Diaspora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381000" y="44958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Video</a:t>
            </a:r>
          </a:p>
          <a:p>
            <a:pPr algn="ctr"/>
            <a:r>
              <a:rPr lang="en-US" sz="2800" dirty="0"/>
              <a:t>The Wise Men Seek Jesus</a:t>
            </a:r>
          </a:p>
          <a:p>
            <a:pPr algn="ctr"/>
            <a:r>
              <a:rPr lang="en-US" sz="2800" dirty="0"/>
              <a:t>https://www.youtube.com/watch?v=xhD8lG9VDVc</a:t>
            </a:r>
          </a:p>
        </p:txBody>
      </p:sp>
      <p:pic>
        <p:nvPicPr>
          <p:cNvPr id="54275" name="Picture 2" descr="http://edge.lds.org/bc/content/bible-videos/videos/the-wise-men-seek-jesus/images/wisemen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olyMen-l221411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http://dailyclosertochrist.com/wp-content/uploads/2012/06/Screen-shot-2012-06-25-at-12.42.50-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57800" y="5486400"/>
            <a:ext cx="3886200" cy="685800"/>
          </a:xfrm>
          <a:prstGeom prst="rect">
            <a:avLst/>
          </a:prstGeom>
          <a:solidFill>
            <a:srgbClr val="480000"/>
          </a:solidFill>
          <a:ln>
            <a:solidFill>
              <a:srgbClr val="000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</a:rPr>
              <a:t>Frankincense = Priest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5029200"/>
            <a:ext cx="2514600" cy="685800"/>
          </a:xfrm>
          <a:prstGeom prst="rect">
            <a:avLst/>
          </a:prstGeom>
          <a:solidFill>
            <a:srgbClr val="480000"/>
          </a:solidFill>
          <a:ln>
            <a:solidFill>
              <a:srgbClr val="000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= King 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2057400" y="5943600"/>
            <a:ext cx="3001963" cy="762000"/>
          </a:xfrm>
          <a:prstGeom prst="rect">
            <a:avLst/>
          </a:prstGeom>
          <a:solidFill>
            <a:srgbClr val="480000"/>
          </a:solidFill>
          <a:ln>
            <a:solidFill>
              <a:srgbClr val="000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Myrrh = Healer</a:t>
            </a:r>
          </a:p>
        </p:txBody>
      </p:sp>
      <p:sp>
        <p:nvSpPr>
          <p:cNvPr id="56326" name="TextBox 11"/>
          <p:cNvSpPr txBox="1">
            <a:spLocks noChangeArrowheads="1"/>
          </p:cNvSpPr>
          <p:nvPr/>
        </p:nvSpPr>
        <p:spPr bwMode="auto">
          <a:xfrm>
            <a:off x="152400" y="1524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/>
              <a:t>The Gifts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artsunlight.com/NN/N-T0005/N-T0005-171-herod-the-gr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0" y="0"/>
            <a:ext cx="4648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Calibri" pitchFamily="34" charset="0"/>
              </a:rPr>
              <a:t>Herod </a:t>
            </a:r>
          </a:p>
          <a:p>
            <a:pPr algn="ctr"/>
            <a:r>
              <a:rPr lang="en-US" sz="6000" b="1">
                <a:latin typeface="Calibri" pitchFamily="34" charset="0"/>
              </a:rPr>
              <a:t>the Great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838200" y="3276600"/>
            <a:ext cx="2895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Brilliant genius</a:t>
            </a:r>
          </a:p>
          <a:p>
            <a:pPr algn="ctr"/>
            <a:r>
              <a:rPr lang="en-US" sz="2800">
                <a:latin typeface="Calibri" pitchFamily="34" charset="0"/>
              </a:rPr>
              <a:t>Master Builder</a:t>
            </a:r>
          </a:p>
          <a:p>
            <a:pPr algn="ctr"/>
            <a:r>
              <a:rPr lang="en-US" sz="2800">
                <a:latin typeface="Calibri" pitchFamily="34" charset="0"/>
              </a:rPr>
              <a:t>Richest man in the Roman Empire</a:t>
            </a: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228600" y="2057400"/>
            <a:ext cx="403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Arabian ancestry</a:t>
            </a:r>
          </a:p>
          <a:p>
            <a:pPr algn="ctr"/>
            <a:r>
              <a:rPr lang="en-US" sz="2800">
                <a:latin typeface="Calibri" pitchFamily="34" charset="0"/>
              </a:rPr>
              <a:t>Convert to Judaism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838200" y="53340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Baby Killer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media.ldscdn.org/images/media-library/jesus-christ/flight-into-egypt-958701-gallery.jpg"/>
          <p:cNvPicPr>
            <a:picLocks noChangeAspect="1" noChangeArrowheads="1"/>
          </p:cNvPicPr>
          <p:nvPr/>
        </p:nvPicPr>
        <p:blipFill>
          <a:blip r:embed="rId2" cstate="print"/>
          <a:srcRect l="5753" r="196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7162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Flight into Egypt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https://s-media-cache-ak0.pinimg.com/736x/a3/0c/89/a30c8965cf65ff169bdcda0e815c6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0" y="5867400"/>
            <a:ext cx="5105400" cy="838200"/>
          </a:xfrm>
          <a:prstGeom prst="rect">
            <a:avLst/>
          </a:prstGeom>
          <a:solidFill>
            <a:srgbClr val="4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Heliopolis =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0" y="381000"/>
            <a:ext cx="2590800" cy="1447800"/>
          </a:xfrm>
          <a:prstGeom prst="rect">
            <a:avLst/>
          </a:prstGeom>
          <a:solidFill>
            <a:srgbClr val="4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Goshen where the Israelite slaves lived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152400" y="533400"/>
            <a:ext cx="396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Calibri" pitchFamily="34" charset="0"/>
              </a:rPr>
              <a:t>Zacharias </a:t>
            </a:r>
          </a:p>
          <a:p>
            <a:pPr algn="ctr"/>
            <a:r>
              <a:rPr lang="en-US" sz="4800" b="1">
                <a:latin typeface="Calibri" pitchFamily="34" charset="0"/>
              </a:rPr>
              <a:t>is Killed</a:t>
            </a:r>
          </a:p>
        </p:txBody>
      </p:sp>
      <p:pic>
        <p:nvPicPr>
          <p:cNvPr id="60419" name="Picture 4" descr="DiCianniR4374MoonlightSoliloqu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57200" y="2514600"/>
            <a:ext cx="358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 i="1">
                <a:latin typeface="Arial Narrow" pitchFamily="34" charset="0"/>
              </a:rPr>
              <a:t>“Take my blood!  But my spirit the Lord will receive, for you shed innocent blood in the forecourt of the temple of the Lord.”</a:t>
            </a:r>
            <a:endParaRPr lang="en-US" sz="3200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hop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-9525"/>
            <a:ext cx="55626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457200" y="762000"/>
            <a:ext cx="2971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Calibri" pitchFamily="34" charset="0"/>
              </a:rPr>
              <a:t>The</a:t>
            </a:r>
          </a:p>
          <a:p>
            <a:pPr algn="ctr"/>
            <a:r>
              <a:rPr lang="en-US" sz="6000" b="1">
                <a:latin typeface="Calibri" pitchFamily="34" charset="0"/>
              </a:rPr>
              <a:t>Glorious Advent of our Savior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ncientresource.com/images/roman/romancoins/romancoins2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90600"/>
            <a:ext cx="54181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Calibri" pitchFamily="34" charset="0"/>
              </a:rPr>
              <a:t>“</a:t>
            </a:r>
            <a:r>
              <a:rPr lang="en-US" sz="4800" b="1" dirty="0">
                <a:solidFill>
                  <a:srgbClr val="FFFFFF"/>
                </a:solidFill>
                <a:latin typeface="Calibri" pitchFamily="34" charset="0"/>
              </a:rPr>
              <a:t>All the World Should be Taxed”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3048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Rome required 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a Census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and a Tax</a:t>
            </a:r>
          </a:p>
          <a:p>
            <a:pPr algn="ctr"/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The law required that both 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Joseph &amp; Mary were to be taxed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In Bethlehem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ttp://truthbook.com/images/site_images/Del_Parson_Jesus_Teaches_the_Children_52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8757" r="2519" b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600" y="5943600"/>
            <a:ext cx="647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Family of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4800600" y="381000"/>
            <a:ext cx="411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500" i="1">
                <a:latin typeface="Arial Narrow" pitchFamily="34" charset="0"/>
              </a:rPr>
              <a:t>   “Mozart had musical ability at the age of six that only a handful of men have ever gained in a whole lifetime. Jesus, when yet a child, had spiritual talents that no other man in a hundred lifetimes could obtain.. . . </a:t>
            </a:r>
          </a:p>
          <a:p>
            <a:pPr algn="just"/>
            <a:endParaRPr lang="en-US" sz="1000" i="1">
              <a:latin typeface="Arial Narrow" pitchFamily="34" charset="0"/>
            </a:endParaRPr>
          </a:p>
          <a:p>
            <a:pPr algn="just"/>
            <a:r>
              <a:rPr lang="en-US" sz="2500" i="1">
                <a:latin typeface="Arial Narrow" pitchFamily="34" charset="0"/>
              </a:rPr>
              <a:t>   In his study, and in the learning process, he was guided from on high in a way that none other has ever been. Being without sin—being clean and pure and spotless—he was entitled to the constant companionship of the Holy Spirit.           </a:t>
            </a:r>
            <a:r>
              <a:rPr lang="en-US" sz="2000">
                <a:latin typeface="Arial Narrow" pitchFamily="34" charset="0"/>
              </a:rPr>
              <a:t>Bruce. R McConkie</a:t>
            </a:r>
          </a:p>
        </p:txBody>
      </p:sp>
      <p:pic>
        <p:nvPicPr>
          <p:cNvPr id="63491" name="Picture 2" descr="http://www.catholicbookwriter.com/goldenarrow/wp-content/uploads/2013/11/jesus-at-the-temple-by-brian-jekel.277103818_std.jpg"/>
          <p:cNvPicPr>
            <a:picLocks noChangeAspect="1" noChangeArrowheads="1"/>
          </p:cNvPicPr>
          <p:nvPr/>
        </p:nvPicPr>
        <p:blipFill>
          <a:blip r:embed="rId2" cstate="print"/>
          <a:srcRect l="12903" r="6451"/>
          <a:stretch>
            <a:fillRect/>
          </a:stretch>
        </p:blipFill>
        <p:spPr bwMode="auto">
          <a:xfrm>
            <a:off x="0" y="762000"/>
            <a:ext cx="46704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472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&amp; Stature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excerptsofinri.com/images/253jesus1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248400"/>
            <a:ext cx="6324600" cy="60960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</a:rPr>
              <a:t>“Jesus, in favor with God and man.”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ArtBook__029_029__JosephAndMaryTravelToBethlehem____.jpg"/>
          <p:cNvPicPr>
            <a:picLocks noChangeAspect="1"/>
          </p:cNvPicPr>
          <p:nvPr/>
        </p:nvPicPr>
        <p:blipFill>
          <a:blip r:embed="rId2" cstate="print"/>
          <a:srcRect l="1947" t="4443" r="2039" b="3333"/>
          <a:stretch>
            <a:fillRect/>
          </a:stretch>
        </p:blipFill>
        <p:spPr bwMode="auto">
          <a:xfrm>
            <a:off x="0" y="0"/>
            <a:ext cx="926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04800" y="1143000"/>
            <a:ext cx="419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Mary &amp; Joseph went “Up” </a:t>
            </a:r>
          </a:p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Bethlehem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noroom.jpg"/>
          <p:cNvPicPr>
            <a:picLocks noChangeAspect="1"/>
          </p:cNvPicPr>
          <p:nvPr/>
        </p:nvPicPr>
        <p:blipFill>
          <a:blip r:embed="rId2" cstate="print"/>
          <a:srcRect l="11566" r="4166"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286000" y="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Calibri" pitchFamily="34" charset="0"/>
              </a:rPr>
              <a:t>“No Room in the Inn”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www.deviantart.com/download/54764247/The_Doors_of_Caravanserai_II_by_ugurerbas.jpg"/>
          <p:cNvPicPr>
            <a:picLocks noChangeAspect="1" noChangeArrowheads="1"/>
          </p:cNvPicPr>
          <p:nvPr/>
        </p:nvPicPr>
        <p:blipFill>
          <a:blip r:embed="rId2" cstate="print"/>
          <a:srcRect l="7320"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209800" y="0"/>
            <a:ext cx="510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Caravanserai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0" y="2057400"/>
            <a:ext cx="6096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00" y="4724400"/>
            <a:ext cx="3048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324600" y="3352800"/>
            <a:ext cx="2667000" cy="762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7086600" y="4724400"/>
            <a:ext cx="609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057900" y="4152900"/>
            <a:ext cx="609600" cy="5334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66700" y="3390900"/>
            <a:ext cx="2667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1676400" y="3352800"/>
            <a:ext cx="2667000" cy="762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4724400"/>
            <a:ext cx="990600" cy="5334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4724400"/>
            <a:ext cx="381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419600" y="3352800"/>
            <a:ext cx="2667000" cy="762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352800" y="4343400"/>
            <a:ext cx="76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3048000" y="3962400"/>
            <a:ext cx="685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3124200" y="4343400"/>
            <a:ext cx="76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2895600" y="4343400"/>
            <a:ext cx="76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971800" y="2438400"/>
            <a:ext cx="3048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048000" y="3352800"/>
            <a:ext cx="3048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30" name="TextBox 39"/>
          <p:cNvSpPr txBox="1">
            <a:spLocks noChangeArrowheads="1"/>
          </p:cNvSpPr>
          <p:nvPr/>
        </p:nvSpPr>
        <p:spPr bwMode="auto">
          <a:xfrm>
            <a:off x="1524000" y="1447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Manger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133600" y="1828800"/>
            <a:ext cx="7620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1735931" y="2150269"/>
            <a:ext cx="1633538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3" name="TextBox 46"/>
          <p:cNvSpPr txBox="1">
            <a:spLocks noChangeArrowheads="1"/>
          </p:cNvSpPr>
          <p:nvPr/>
        </p:nvSpPr>
        <p:spPr bwMode="auto">
          <a:xfrm>
            <a:off x="6096000" y="25146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Guest Room</a:t>
            </a:r>
          </a:p>
        </p:txBody>
      </p:sp>
      <p:sp>
        <p:nvSpPr>
          <p:cNvPr id="38934" name="TextBox 47"/>
          <p:cNvSpPr txBox="1">
            <a:spLocks noChangeArrowheads="1"/>
          </p:cNvSpPr>
          <p:nvPr/>
        </p:nvSpPr>
        <p:spPr bwMode="auto">
          <a:xfrm>
            <a:off x="3962400" y="25146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Family Area</a:t>
            </a:r>
          </a:p>
        </p:txBody>
      </p:sp>
      <p:sp>
        <p:nvSpPr>
          <p:cNvPr id="38935" name="TextBox 48"/>
          <p:cNvSpPr txBox="1">
            <a:spLocks noChangeArrowheads="1"/>
          </p:cNvSpPr>
          <p:nvPr/>
        </p:nvSpPr>
        <p:spPr bwMode="auto">
          <a:xfrm>
            <a:off x="1676400" y="38100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“Stable”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3124200" y="44196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7" name="TextBox 51"/>
          <p:cNvSpPr txBox="1">
            <a:spLocks noChangeArrowheads="1"/>
          </p:cNvSpPr>
          <p:nvPr/>
        </p:nvSpPr>
        <p:spPr bwMode="auto">
          <a:xfrm>
            <a:off x="4267200" y="41910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Steps</a:t>
            </a:r>
          </a:p>
        </p:txBody>
      </p:sp>
      <p:sp>
        <p:nvSpPr>
          <p:cNvPr id="38938" name="TextBox 52"/>
          <p:cNvSpPr txBox="1">
            <a:spLocks noChangeArrowheads="1"/>
          </p:cNvSpPr>
          <p:nvPr/>
        </p:nvSpPr>
        <p:spPr bwMode="auto">
          <a:xfrm>
            <a:off x="6019800" y="3429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kataluma</a:t>
            </a:r>
          </a:p>
        </p:txBody>
      </p:sp>
      <p:sp>
        <p:nvSpPr>
          <p:cNvPr id="38939" name="TextBox 53"/>
          <p:cNvSpPr txBox="1">
            <a:spLocks noChangeArrowheads="1"/>
          </p:cNvSpPr>
          <p:nvPr/>
        </p:nvSpPr>
        <p:spPr bwMode="auto">
          <a:xfrm>
            <a:off x="381000" y="381000"/>
            <a:ext cx="838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No Room in the “Kataluma.”</a:t>
            </a:r>
          </a:p>
        </p:txBody>
      </p:sp>
      <p:sp>
        <p:nvSpPr>
          <p:cNvPr id="38940" name="TextBox 54"/>
          <p:cNvSpPr txBox="1">
            <a:spLocks noChangeArrowheads="1"/>
          </p:cNvSpPr>
          <p:nvPr/>
        </p:nvSpPr>
        <p:spPr bwMode="auto">
          <a:xfrm>
            <a:off x="609600" y="5287963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There was no “room” available in the “kataluma”  </a:t>
            </a:r>
          </a:p>
          <a:p>
            <a:pPr algn="ctr"/>
            <a:r>
              <a:rPr lang="en-US" sz="2800" b="1">
                <a:latin typeface="Calibri" pitchFamily="34" charset="0"/>
              </a:rPr>
              <a:t>or guest room so Joseph and Mary shared </a:t>
            </a:r>
          </a:p>
          <a:p>
            <a:pPr algn="ctr"/>
            <a:r>
              <a:rPr lang="en-US" sz="2800" b="1">
                <a:latin typeface="Calibri" pitchFamily="34" charset="0"/>
              </a:rPr>
              <a:t>the Family Room  attached to the “stable.”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worshiphousemedia.s3.amazonaws.com/images/main/s/mo/ima/mo/03bethlehemstarofwo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5257800" y="2286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Calibri" pitchFamily="34" charset="0"/>
              </a:rPr>
              <a:t>The Star</a:t>
            </a: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5181600" y="1447800"/>
            <a:ext cx="3429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A star announced </a:t>
            </a:r>
          </a:p>
          <a:p>
            <a:pPr algn="ctr"/>
            <a:r>
              <a:rPr lang="en-US" sz="3600" b="1">
                <a:latin typeface="Calibri" pitchFamily="34" charset="0"/>
              </a:rPr>
              <a:t>the births </a:t>
            </a:r>
          </a:p>
          <a:p>
            <a:pPr algn="ctr"/>
            <a:r>
              <a:rPr lang="en-US" sz="3600" b="1">
                <a:latin typeface="Calibri" pitchFamily="34" charset="0"/>
              </a:rPr>
              <a:t>of Abraham </a:t>
            </a:r>
          </a:p>
          <a:p>
            <a:pPr algn="ctr"/>
            <a:r>
              <a:rPr lang="en-US" sz="3600" b="1">
                <a:latin typeface="Calibri" pitchFamily="34" charset="0"/>
              </a:rPr>
              <a:t>&amp; Moses</a:t>
            </a: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228600" y="3733800"/>
            <a:ext cx="2971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What do Stars represent?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ttps://s-media-cache-ak0.pinimg.com/736x/4e/39/dc/4e39dc7b6da5a595e26fdbaf001eb0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5029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Savior’s 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7">
      <a:dk1>
        <a:srgbClr val="FFFFFF"/>
      </a:dk1>
      <a:lt1>
        <a:srgbClr val="0A2A6A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524</Words>
  <Application>Microsoft Office PowerPoint</Application>
  <PresentationFormat>On-screen Show (4:3)</PresentationFormat>
  <Paragraphs>125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Becky</dc:creator>
  <cp:lastModifiedBy>Becky</cp:lastModifiedBy>
  <cp:revision>58</cp:revision>
  <dcterms:created xsi:type="dcterms:W3CDTF">2015-12-12T17:59:10Z</dcterms:created>
  <dcterms:modified xsi:type="dcterms:W3CDTF">2015-12-13T18:32:04Z</dcterms:modified>
</cp:coreProperties>
</file>