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1" r:id="rId3"/>
    <p:sldId id="294" r:id="rId4"/>
    <p:sldId id="278" r:id="rId5"/>
    <p:sldId id="260" r:id="rId6"/>
    <p:sldId id="265" r:id="rId7"/>
    <p:sldId id="266" r:id="rId8"/>
    <p:sldId id="273" r:id="rId9"/>
    <p:sldId id="267" r:id="rId10"/>
    <p:sldId id="268" r:id="rId11"/>
    <p:sldId id="269" r:id="rId12"/>
    <p:sldId id="270" r:id="rId13"/>
    <p:sldId id="271" r:id="rId14"/>
    <p:sldId id="272" r:id="rId15"/>
    <p:sldId id="274" r:id="rId16"/>
    <p:sldId id="275" r:id="rId17"/>
    <p:sldId id="276" r:id="rId18"/>
    <p:sldId id="264" r:id="rId19"/>
    <p:sldId id="258" r:id="rId20"/>
    <p:sldId id="262" r:id="rId21"/>
    <p:sldId id="277" r:id="rId22"/>
    <p:sldId id="263" r:id="rId23"/>
    <p:sldId id="259" r:id="rId24"/>
  </p:sldIdLst>
  <p:sldSz cx="12192000" cy="6858000"/>
  <p:notesSz cx="6858000" cy="9144000"/>
  <p:embeddedFontLst>
    <p:embeddedFont>
      <p:font typeface="Abadi" panose="020B0604020202020204" charset="0"/>
      <p:regular r:id="rId25"/>
    </p:embeddedFont>
    <p:embeddedFont>
      <p:font typeface="Candara" panose="020E0502030303020204" pitchFamily="34" charset="0"/>
      <p:regular r:id="rId26"/>
      <p:bold r:id="rId27"/>
      <p:italic r:id="rId28"/>
      <p:boldItalic r:id="rId29"/>
    </p:embeddedFont>
    <p:embeddedFont>
      <p:font typeface="Palatino Linotype" panose="02040502050505030304" pitchFamily="18"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55" d="100"/>
          <a:sy n="55" d="100"/>
        </p:scale>
        <p:origin x="90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25E390-1BDA-4A72-A6F0-07953417A1FD}"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2061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5E390-1BDA-4A72-A6F0-07953417A1FD}"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333199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5E390-1BDA-4A72-A6F0-07953417A1FD}"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320313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5E390-1BDA-4A72-A6F0-07953417A1FD}"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300332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25E390-1BDA-4A72-A6F0-07953417A1FD}"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270117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25E390-1BDA-4A72-A6F0-07953417A1FD}"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295026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5E390-1BDA-4A72-A6F0-07953417A1FD}" type="datetimeFigureOut">
              <a:rPr lang="en-US" smtClean="0"/>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36313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25E390-1BDA-4A72-A6F0-07953417A1FD}" type="datetimeFigureOut">
              <a:rPr lang="en-US" smtClean="0"/>
              <a:t>11/23/2025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255548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5E390-1BDA-4A72-A6F0-07953417A1FD}" type="datetimeFigureOut">
              <a:rPr lang="en-US" smtClean="0"/>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3000694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25E390-1BDA-4A72-A6F0-07953417A1FD}"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276499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25E390-1BDA-4A72-A6F0-07953417A1FD}"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75648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5E390-1BDA-4A72-A6F0-07953417A1FD}" type="datetimeFigureOut">
              <a:rPr lang="en-US" smtClean="0"/>
              <a:t>11/23/2025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8735A-E9E5-40B0-9EB7-0F1AA69F2F38}" type="slidenum">
              <a:rPr lang="en-US" smtClean="0"/>
              <a:t>‹#›</a:t>
            </a:fld>
            <a:endParaRPr lang="en-US"/>
          </a:p>
        </p:txBody>
      </p:sp>
    </p:spTree>
    <p:extLst>
      <p:ext uri="{BB962C8B-B14F-4D97-AF65-F5344CB8AC3E}">
        <p14:creationId xmlns:p14="http://schemas.microsoft.com/office/powerpoint/2010/main" val="163092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46CEB0-96AC-4987-BCEB-03F1489E3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893" y="3527008"/>
            <a:ext cx="7769308" cy="1600438"/>
          </a:xfrm>
          <a:prstGeom prst="rect">
            <a:avLst/>
          </a:prstGeom>
          <a:noFill/>
        </p:spPr>
        <p:txBody>
          <a:bodyPr wrap="square" rtlCol="0">
            <a:spAutoFit/>
          </a:bodyPr>
          <a:lstStyle/>
          <a:p>
            <a:pPr algn="ctr"/>
            <a:r>
              <a:rPr lang="en-US" sz="6600" dirty="0">
                <a:solidFill>
                  <a:schemeClr val="bg1"/>
                </a:solidFill>
              </a:rPr>
              <a:t>Under the Sun</a:t>
            </a:r>
          </a:p>
          <a:p>
            <a:pPr algn="ctr"/>
            <a:r>
              <a:rPr lang="en-US" sz="3200" dirty="0">
                <a:solidFill>
                  <a:schemeClr val="bg1"/>
                </a:solidFill>
              </a:rPr>
              <a:t>Proverbs 31/Ecclesiastes/Song of Solomon</a:t>
            </a:r>
          </a:p>
        </p:txBody>
      </p:sp>
      <p:sp>
        <p:nvSpPr>
          <p:cNvPr id="6" name="TextBox 5"/>
          <p:cNvSpPr txBox="1"/>
          <p:nvPr/>
        </p:nvSpPr>
        <p:spPr>
          <a:xfrm>
            <a:off x="4748613" y="5768036"/>
            <a:ext cx="4110054" cy="461665"/>
          </a:xfrm>
          <a:prstGeom prst="rect">
            <a:avLst/>
          </a:prstGeom>
          <a:noFill/>
        </p:spPr>
        <p:txBody>
          <a:bodyPr wrap="square" rtlCol="0">
            <a:spAutoFit/>
          </a:bodyPr>
          <a:lstStyle/>
          <a:p>
            <a:pPr algn="ctr"/>
            <a:r>
              <a:rPr lang="en-US" sz="2400" i="1" dirty="0">
                <a:solidFill>
                  <a:schemeClr val="bg1"/>
                </a:solidFill>
              </a:rPr>
              <a:t>Why are We Here on Earth?</a:t>
            </a:r>
          </a:p>
        </p:txBody>
      </p:sp>
      <p:grpSp>
        <p:nvGrpSpPr>
          <p:cNvPr id="7" name="Group 6"/>
          <p:cNvGrpSpPr/>
          <p:nvPr/>
        </p:nvGrpSpPr>
        <p:grpSpPr>
          <a:xfrm>
            <a:off x="8497229" y="3248288"/>
            <a:ext cx="2740125" cy="2792227"/>
            <a:chOff x="6911993" y="3315227"/>
            <a:chExt cx="1604464" cy="1634972"/>
          </a:xfrm>
        </p:grpSpPr>
        <p:sp>
          <p:nvSpPr>
            <p:cNvPr id="8" name="Chord 7"/>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123631" y="3315227"/>
              <a:ext cx="1334569" cy="1485372"/>
              <a:chOff x="7123631" y="3315227"/>
              <a:chExt cx="1334569" cy="1485372"/>
            </a:xfrm>
          </p:grpSpPr>
          <p:sp>
            <p:nvSpPr>
              <p:cNvPr id="10" name="Freeform 9"/>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4338" name="Picture 2" descr="http://cliparts.co/cliparts/rTL/nja/rTLnjaxx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479" y="-212865"/>
            <a:ext cx="6588188" cy="364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2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100361" y="6286165"/>
            <a:ext cx="4206741" cy="461665"/>
          </a:xfrm>
          <a:prstGeom prst="rect">
            <a:avLst/>
          </a:prstGeom>
          <a:noFill/>
        </p:spPr>
        <p:txBody>
          <a:bodyPr wrap="square" rtlCol="0">
            <a:spAutoFit/>
          </a:bodyPr>
          <a:lstStyle/>
          <a:p>
            <a:r>
              <a:rPr lang="en-US" sz="2400" dirty="0">
                <a:solidFill>
                  <a:schemeClr val="bg1"/>
                </a:solidFill>
              </a:rPr>
              <a:t>Ecclesiastes 2:12</a:t>
            </a:r>
          </a:p>
        </p:txBody>
      </p:sp>
      <p:sp>
        <p:nvSpPr>
          <p:cNvPr id="8" name="TextBox 7"/>
          <p:cNvSpPr txBox="1"/>
          <p:nvPr/>
        </p:nvSpPr>
        <p:spPr>
          <a:xfrm>
            <a:off x="11552664" y="6378498"/>
            <a:ext cx="538975" cy="369332"/>
          </a:xfrm>
          <a:prstGeom prst="rect">
            <a:avLst/>
          </a:prstGeom>
          <a:noFill/>
        </p:spPr>
        <p:txBody>
          <a:bodyPr wrap="square" rtlCol="0">
            <a:spAutoFit/>
          </a:bodyPr>
          <a:lstStyle/>
          <a:p>
            <a:r>
              <a:rPr lang="en-US" dirty="0">
                <a:solidFill>
                  <a:schemeClr val="bg1"/>
                </a:solidFill>
              </a:rPr>
              <a:t>(3)</a:t>
            </a:r>
          </a:p>
        </p:txBody>
      </p:sp>
      <p:sp>
        <p:nvSpPr>
          <p:cNvPr id="13" name="Rectangle 12"/>
          <p:cNvSpPr/>
          <p:nvPr/>
        </p:nvSpPr>
        <p:spPr>
          <a:xfrm>
            <a:off x="307975" y="346077"/>
            <a:ext cx="6572327" cy="5016758"/>
          </a:xfrm>
          <a:prstGeom prst="rect">
            <a:avLst/>
          </a:prstGeom>
        </p:spPr>
        <p:txBody>
          <a:bodyPr wrap="square">
            <a:spAutoFit/>
          </a:bodyPr>
          <a:lstStyle/>
          <a:p>
            <a:pPr fontAlgn="base"/>
            <a:r>
              <a:rPr lang="en-US" sz="2000" dirty="0">
                <a:solidFill>
                  <a:schemeClr val="bg1"/>
                </a:solidFill>
              </a:rPr>
              <a:t>As I stood by his bedside and thought over various parts of his life as I had known it, as I thought of his divorced wife, of his five children, all of whom were estranged, and none of whom cared enough to come to the hospital to see him, as I thought of the things he had lost which money could not buy and noted his tragic situation and the depth of his misery.</a:t>
            </a:r>
          </a:p>
          <a:p>
            <a:pPr fontAlgn="base"/>
            <a:endParaRPr lang="en-US" sz="2000" dirty="0">
              <a:solidFill>
                <a:schemeClr val="bg1"/>
              </a:solidFill>
            </a:endParaRPr>
          </a:p>
          <a:p>
            <a:pPr fontAlgn="base"/>
            <a:r>
              <a:rPr lang="en-US" sz="2000" dirty="0">
                <a:solidFill>
                  <a:schemeClr val="bg1"/>
                </a:solidFill>
              </a:rPr>
              <a:t>I asked him what he would do if he had the privilege of living his life over again and could start it with the wisdom which had come through the years, what he considered the real values in life as he stood near the end of it. </a:t>
            </a:r>
          </a:p>
          <a:p>
            <a:pPr fontAlgn="base"/>
            <a:endParaRPr lang="en-US" sz="2000" dirty="0">
              <a:solidFill>
                <a:schemeClr val="bg1"/>
              </a:solidFill>
            </a:endParaRPr>
          </a:p>
          <a:p>
            <a:pPr fontAlgn="base"/>
            <a:r>
              <a:rPr lang="en-US" sz="2000" dirty="0">
                <a:solidFill>
                  <a:schemeClr val="bg1"/>
                </a:solidFill>
              </a:rPr>
              <a:t>I asked him what he considered the most important things in life, and if he would tell me as a young man how I could get the greatest riches and enjoy them when I grew old.</a:t>
            </a:r>
          </a:p>
        </p:txBody>
      </p:sp>
      <p:sp>
        <p:nvSpPr>
          <p:cNvPr id="2" name="AutoShape 4" descr="http://gallery.yopriceville.com/var/albums/Frames/Brown_Transparent_Photo_Frame.png?m=13715964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a:xfrm>
            <a:off x="7188277" y="1661532"/>
            <a:ext cx="4573468" cy="3236405"/>
            <a:chOff x="7272063" y="1296094"/>
            <a:chExt cx="4326673" cy="3044282"/>
          </a:xfrm>
        </p:grpSpPr>
        <p:pic>
          <p:nvPicPr>
            <p:cNvPr id="12" name="Picture 2" descr="https://img1.etsystatic.com/044/2/6911405/il_570xN.618470959_oeo2.jpg"/>
            <p:cNvPicPr>
              <a:picLocks noChangeAspect="1" noChangeArrowheads="1"/>
            </p:cNvPicPr>
            <p:nvPr/>
          </p:nvPicPr>
          <p:blipFill rotWithShape="1">
            <a:blip r:embed="rId3">
              <a:extLst>
                <a:ext uri="{28A0092B-C50C-407E-A947-70E740481C1C}">
                  <a14:useLocalDpi xmlns:a14="http://schemas.microsoft.com/office/drawing/2010/main" val="0"/>
                </a:ext>
              </a:extLst>
            </a:blip>
            <a:srcRect l="11271" t="10112" r="2052" b="46510"/>
            <a:stretch/>
          </p:blipFill>
          <p:spPr bwMode="auto">
            <a:xfrm>
              <a:off x="7372424" y="1460811"/>
              <a:ext cx="4111028" cy="27208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blog.sciencegeekgirl.com/wp-content/uploads/2011/06/Empty-frame.png"/>
            <p:cNvPicPr>
              <a:picLocks noChangeAspect="1" noChangeArrowheads="1"/>
            </p:cNvPicPr>
            <p:nvPr/>
          </p:nvPicPr>
          <p:blipFill rotWithShape="1">
            <a:blip r:embed="rId4">
              <a:extLst>
                <a:ext uri="{28A0092B-C50C-407E-A947-70E740481C1C}">
                  <a14:useLocalDpi xmlns:a14="http://schemas.microsoft.com/office/drawing/2010/main" val="0"/>
                </a:ext>
              </a:extLst>
            </a:blip>
            <a:srcRect l="3179" t="5339" r="1955" b="3381"/>
            <a:stretch/>
          </p:blipFill>
          <p:spPr bwMode="auto">
            <a:xfrm>
              <a:off x="7272063" y="1296094"/>
              <a:ext cx="4326673" cy="3044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260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animEffect transition="in" filter="fade">
                                      <p:cBhvr>
                                        <p:cTn id="11"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100361" y="6286165"/>
            <a:ext cx="4206741" cy="461665"/>
          </a:xfrm>
          <a:prstGeom prst="rect">
            <a:avLst/>
          </a:prstGeom>
          <a:noFill/>
        </p:spPr>
        <p:txBody>
          <a:bodyPr wrap="square" rtlCol="0">
            <a:spAutoFit/>
          </a:bodyPr>
          <a:lstStyle/>
          <a:p>
            <a:r>
              <a:rPr lang="en-US" sz="2400" dirty="0">
                <a:solidFill>
                  <a:schemeClr val="bg1"/>
                </a:solidFill>
              </a:rPr>
              <a:t>Ecclesiastes 2:12</a:t>
            </a:r>
          </a:p>
        </p:txBody>
      </p:sp>
      <p:sp>
        <p:nvSpPr>
          <p:cNvPr id="8" name="TextBox 7"/>
          <p:cNvSpPr txBox="1"/>
          <p:nvPr/>
        </p:nvSpPr>
        <p:spPr>
          <a:xfrm>
            <a:off x="11552664" y="6378498"/>
            <a:ext cx="538975" cy="369332"/>
          </a:xfrm>
          <a:prstGeom prst="rect">
            <a:avLst/>
          </a:prstGeom>
          <a:noFill/>
        </p:spPr>
        <p:txBody>
          <a:bodyPr wrap="square" rtlCol="0">
            <a:spAutoFit/>
          </a:bodyPr>
          <a:lstStyle/>
          <a:p>
            <a:r>
              <a:rPr lang="en-US" dirty="0">
                <a:solidFill>
                  <a:schemeClr val="bg1"/>
                </a:solidFill>
              </a:rPr>
              <a:t>(3)</a:t>
            </a:r>
          </a:p>
        </p:txBody>
      </p:sp>
      <p:sp>
        <p:nvSpPr>
          <p:cNvPr id="13" name="Rectangle 12"/>
          <p:cNvSpPr/>
          <p:nvPr/>
        </p:nvSpPr>
        <p:spPr>
          <a:xfrm>
            <a:off x="460375" y="865498"/>
            <a:ext cx="6745022" cy="4708981"/>
          </a:xfrm>
          <a:prstGeom prst="rect">
            <a:avLst/>
          </a:prstGeom>
        </p:spPr>
        <p:txBody>
          <a:bodyPr wrap="square">
            <a:spAutoFit/>
          </a:bodyPr>
          <a:lstStyle/>
          <a:p>
            <a:pPr fontAlgn="base"/>
            <a:r>
              <a:rPr lang="en-US" sz="2000" dirty="0">
                <a:solidFill>
                  <a:schemeClr val="bg1"/>
                </a:solidFill>
              </a:rPr>
              <a:t>This old gentleman, who died a few days later, said to me, "As I think back over life the most important and valuable asset which I might have had but which I lost in the process of accumulating millions, was the simple faith my mother had in God and in the immortality of the soul.“</a:t>
            </a:r>
          </a:p>
          <a:p>
            <a:pPr fontAlgn="base"/>
            <a:endParaRPr lang="en-US" sz="2000" dirty="0">
              <a:solidFill>
                <a:schemeClr val="bg1"/>
              </a:solidFill>
            </a:endParaRPr>
          </a:p>
          <a:p>
            <a:pPr fontAlgn="base"/>
            <a:r>
              <a:rPr lang="en-US" sz="2000" dirty="0">
                <a:solidFill>
                  <a:schemeClr val="bg1"/>
                </a:solidFill>
              </a:rPr>
              <a:t> </a:t>
            </a:r>
          </a:p>
          <a:p>
            <a:pPr fontAlgn="base"/>
            <a:r>
              <a:rPr lang="en-US" sz="2000" dirty="0">
                <a:solidFill>
                  <a:schemeClr val="bg1"/>
                </a:solidFill>
              </a:rPr>
              <a:t>...That was the dying testimony of a man who was born in the Church but had drifted far from it. </a:t>
            </a:r>
          </a:p>
          <a:p>
            <a:pPr fontAlgn="base"/>
            <a:endParaRPr lang="en-US" sz="2000" dirty="0">
              <a:solidFill>
                <a:schemeClr val="bg1"/>
              </a:solidFill>
            </a:endParaRPr>
          </a:p>
          <a:p>
            <a:pPr fontAlgn="base"/>
            <a:r>
              <a:rPr lang="en-US" sz="2000" dirty="0">
                <a:solidFill>
                  <a:schemeClr val="bg1"/>
                </a:solidFill>
              </a:rPr>
              <a:t>That was the brokenhearted cry of a lonely man who could have anything that money could buy, but who had lost the most important things of life in order to accumulate this world's goods. He realized as he lay upon his deathbed that he could not take any of it with him. </a:t>
            </a:r>
          </a:p>
        </p:txBody>
      </p:sp>
      <p:sp>
        <p:nvSpPr>
          <p:cNvPr id="2" name="AutoShape 4" descr="http://gallery.yopriceville.com/var/albums/Frames/Brown_Transparent_Photo_Frame.png?m=13715964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7617752" y="1107996"/>
            <a:ext cx="3254688" cy="4895386"/>
            <a:chOff x="7372425" y="833560"/>
            <a:chExt cx="3254688" cy="4895386"/>
          </a:xfrm>
        </p:grpSpPr>
        <p:pic>
          <p:nvPicPr>
            <p:cNvPr id="7172" name="Picture 4" descr="http://images.michaels.com/cms/michaelssa/www/Sites-MichaelsUS-Site/large/Node:IOGLO000030000900001000040000H0001M0001L0000E000020000J0001Y0000200SZO.ViewAsset"/>
            <p:cNvPicPr>
              <a:picLocks noChangeAspect="1" noChangeArrowheads="1"/>
            </p:cNvPicPr>
            <p:nvPr/>
          </p:nvPicPr>
          <p:blipFill rotWithShape="1">
            <a:blip r:embed="rId3">
              <a:extLst>
                <a:ext uri="{28A0092B-C50C-407E-A947-70E740481C1C}">
                  <a14:useLocalDpi xmlns:a14="http://schemas.microsoft.com/office/drawing/2010/main" val="0"/>
                </a:ext>
              </a:extLst>
            </a:blip>
            <a:srcRect l="13130" t="1545" r="13157" b="3279"/>
            <a:stretch/>
          </p:blipFill>
          <p:spPr bwMode="auto">
            <a:xfrm>
              <a:off x="7372425" y="833560"/>
              <a:ext cx="3254688" cy="489538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s-media-cache-ak0.pinimg.com/236x/39/f4/b9/39f4b93ee6347bb20bb0469487d54f9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976" y="1307244"/>
              <a:ext cx="2560599" cy="39927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299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p1.pichost.me/i/29/1521812.jpg"/>
          <p:cNvPicPr>
            <a:picLocks noChangeAspect="1" noChangeArrowheads="1"/>
          </p:cNvPicPr>
          <p:nvPr/>
        </p:nvPicPr>
        <p:blipFill rotWithShape="1">
          <a:blip r:embed="rId2">
            <a:extLst>
              <a:ext uri="{28A0092B-C50C-407E-A947-70E740481C1C}">
                <a14:useLocalDpi xmlns:a14="http://schemas.microsoft.com/office/drawing/2010/main" val="0"/>
              </a:ext>
            </a:extLst>
          </a:blip>
          <a:srcRect l="186" r="-106" b="9198"/>
          <a:stretch/>
        </p:blipFill>
        <p:spPr bwMode="auto">
          <a:xfrm>
            <a:off x="144964" y="0"/>
            <a:ext cx="1207457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The Good and the Bad</a:t>
            </a:r>
          </a:p>
        </p:txBody>
      </p:sp>
      <p:sp>
        <p:nvSpPr>
          <p:cNvPr id="10" name="Rectangle 9"/>
          <p:cNvSpPr/>
          <p:nvPr/>
        </p:nvSpPr>
        <p:spPr>
          <a:xfrm>
            <a:off x="8299964" y="1019424"/>
            <a:ext cx="3964180" cy="2677656"/>
          </a:xfrm>
          <a:prstGeom prst="rect">
            <a:avLst/>
          </a:prstGeom>
        </p:spPr>
        <p:txBody>
          <a:bodyPr wrap="square">
            <a:spAutoFit/>
          </a:bodyPr>
          <a:lstStyle/>
          <a:p>
            <a:r>
              <a:rPr lang="en-US" sz="2400" dirty="0">
                <a:solidFill>
                  <a:schemeClr val="bg1"/>
                </a:solidFill>
              </a:rPr>
              <a:t>The Preacher wrote that even though good and bad things happen to all of us and even though one day we will all die, we can do many things to make our mortal life better before it ends.</a:t>
            </a:r>
            <a:endParaRPr lang="en-US" sz="2400" i="1" dirty="0">
              <a:solidFill>
                <a:schemeClr val="bg1"/>
              </a:solidFill>
            </a:endParaRPr>
          </a:p>
        </p:txBody>
      </p:sp>
      <p:sp>
        <p:nvSpPr>
          <p:cNvPr id="2" name="Rectangle 1"/>
          <p:cNvSpPr/>
          <p:nvPr/>
        </p:nvSpPr>
        <p:spPr>
          <a:xfrm>
            <a:off x="-27541" y="0"/>
            <a:ext cx="95309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0361" y="6286165"/>
            <a:ext cx="4206741" cy="461665"/>
          </a:xfrm>
          <a:prstGeom prst="rect">
            <a:avLst/>
          </a:prstGeom>
          <a:noFill/>
        </p:spPr>
        <p:txBody>
          <a:bodyPr wrap="square" rtlCol="0">
            <a:spAutoFit/>
          </a:bodyPr>
          <a:lstStyle/>
          <a:p>
            <a:r>
              <a:rPr lang="en-US" sz="2400" dirty="0">
                <a:solidFill>
                  <a:schemeClr val="bg1"/>
                </a:solidFill>
              </a:rPr>
              <a:t>Ecclesiastes 3-10</a:t>
            </a:r>
          </a:p>
        </p:txBody>
      </p:sp>
    </p:spTree>
    <p:extLst>
      <p:ext uri="{BB962C8B-B14F-4D97-AF65-F5344CB8AC3E}">
        <p14:creationId xmlns:p14="http://schemas.microsoft.com/office/powerpoint/2010/main" val="315317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73847" y="6366925"/>
            <a:ext cx="4206741" cy="461665"/>
          </a:xfrm>
          <a:prstGeom prst="rect">
            <a:avLst/>
          </a:prstGeom>
          <a:noFill/>
        </p:spPr>
        <p:txBody>
          <a:bodyPr wrap="square" rtlCol="0">
            <a:spAutoFit/>
          </a:bodyPr>
          <a:lstStyle/>
          <a:p>
            <a:r>
              <a:rPr lang="en-US" sz="2400" dirty="0">
                <a:solidFill>
                  <a:schemeClr val="bg1"/>
                </a:solidFill>
              </a:rPr>
              <a:t>Ecclesiastes 4-10</a:t>
            </a:r>
          </a:p>
        </p:txBody>
      </p:sp>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Match Scripture with Statement</a:t>
            </a:r>
          </a:p>
        </p:txBody>
      </p:sp>
      <p:graphicFrame>
        <p:nvGraphicFramePr>
          <p:cNvPr id="2" name="Table 1"/>
          <p:cNvGraphicFramePr>
            <a:graphicFrameLocks noGrp="1"/>
          </p:cNvGraphicFramePr>
          <p:nvPr>
            <p:extLst>
              <p:ext uri="{D42A27DB-BD31-4B8C-83A1-F6EECF244321}">
                <p14:modId xmlns:p14="http://schemas.microsoft.com/office/powerpoint/2010/main" val="1309369490"/>
              </p:ext>
            </p:extLst>
          </p:nvPr>
        </p:nvGraphicFramePr>
        <p:xfrm>
          <a:off x="1594625" y="1241613"/>
          <a:ext cx="9422780" cy="5185255"/>
        </p:xfrm>
        <a:graphic>
          <a:graphicData uri="http://schemas.openxmlformats.org/drawingml/2006/table">
            <a:tbl>
              <a:tblPr>
                <a:tableStyleId>{08FB837D-C827-4EFA-A057-4D05807E0F7C}</a:tableStyleId>
              </a:tblPr>
              <a:tblGrid>
                <a:gridCol w="4711390">
                  <a:extLst>
                    <a:ext uri="{9D8B030D-6E8A-4147-A177-3AD203B41FA5}">
                      <a16:colId xmlns:a16="http://schemas.microsoft.com/office/drawing/2014/main" val="20000"/>
                    </a:ext>
                  </a:extLst>
                </a:gridCol>
                <a:gridCol w="4711390">
                  <a:extLst>
                    <a:ext uri="{9D8B030D-6E8A-4147-A177-3AD203B41FA5}">
                      <a16:colId xmlns:a16="http://schemas.microsoft.com/office/drawing/2014/main" val="20001"/>
                    </a:ext>
                  </a:extLst>
                </a:gridCol>
              </a:tblGrid>
              <a:tr h="624094">
                <a:tc>
                  <a:txBody>
                    <a:bodyPr/>
                    <a:lstStyle/>
                    <a:p>
                      <a:pPr algn="l" fontAlgn="base"/>
                      <a:r>
                        <a:rPr lang="en-US" sz="1800" dirty="0">
                          <a:effectLst/>
                        </a:rPr>
                        <a:t>____1. </a:t>
                      </a:r>
                      <a:r>
                        <a:rPr lang="en-US" sz="1800" u="none" strike="noStrike" dirty="0">
                          <a:effectLst/>
                        </a:rPr>
                        <a:t>Ecclesiastes 4:9–10</a:t>
                      </a:r>
                      <a:endParaRPr lang="en-US" sz="1800" dirty="0">
                        <a:solidFill>
                          <a:schemeClr val="bg1"/>
                        </a:solidFill>
                        <a:effectLst/>
                      </a:endParaRPr>
                    </a:p>
                  </a:txBody>
                  <a:tcPr marL="55136" marR="55136" marT="38595" marB="38595" anchor="ctr"/>
                </a:tc>
                <a:tc>
                  <a:txBody>
                    <a:bodyPr/>
                    <a:lstStyle/>
                    <a:p>
                      <a:pPr algn="l" fontAlgn="base"/>
                      <a:r>
                        <a:rPr lang="en-US" sz="1800">
                          <a:effectLst/>
                        </a:rPr>
                        <a:t>a. Whatever you do, work hard and do your best.</a:t>
                      </a:r>
                      <a:endParaRPr lang="en-US" sz="1800">
                        <a:solidFill>
                          <a:schemeClr val="bg1"/>
                        </a:solidFill>
                        <a:effectLst/>
                      </a:endParaRPr>
                    </a:p>
                  </a:txBody>
                  <a:tcPr marL="55136" marR="55136" marT="38595" marB="38595" anchor="ctr"/>
                </a:tc>
                <a:extLst>
                  <a:ext uri="{0D108BD9-81ED-4DB2-BD59-A6C34878D82A}">
                    <a16:rowId xmlns:a16="http://schemas.microsoft.com/office/drawing/2014/main" val="10000"/>
                  </a:ext>
                </a:extLst>
              </a:tr>
              <a:tr h="982140">
                <a:tc>
                  <a:txBody>
                    <a:bodyPr/>
                    <a:lstStyle/>
                    <a:p>
                      <a:pPr algn="l" fontAlgn="base"/>
                      <a:r>
                        <a:rPr lang="en-US" sz="1800" dirty="0">
                          <a:effectLst/>
                        </a:rPr>
                        <a:t>____2. </a:t>
                      </a:r>
                      <a:r>
                        <a:rPr lang="en-US" sz="1800" u="none" strike="noStrike" dirty="0">
                          <a:effectLst/>
                        </a:rPr>
                        <a:t>Ecclesiastes 5:10–11</a:t>
                      </a:r>
                      <a:endParaRPr lang="en-US" sz="1800" dirty="0">
                        <a:solidFill>
                          <a:schemeClr val="bg1"/>
                        </a:solidFill>
                        <a:effectLst/>
                      </a:endParaRPr>
                    </a:p>
                  </a:txBody>
                  <a:tcPr marL="55136" marR="55136" marT="38595" marB="38595" anchor="ctr"/>
                </a:tc>
                <a:tc>
                  <a:txBody>
                    <a:bodyPr/>
                    <a:lstStyle/>
                    <a:p>
                      <a:pPr algn="l" fontAlgn="base"/>
                      <a:r>
                        <a:rPr lang="en-US" sz="1800">
                          <a:effectLst/>
                        </a:rPr>
                        <a:t>b. Even though at times the wicked seem to prosper, in the end it will not be well with them.</a:t>
                      </a:r>
                      <a:endParaRPr lang="en-US" sz="1800">
                        <a:solidFill>
                          <a:schemeClr val="bg1"/>
                        </a:solidFill>
                        <a:effectLst/>
                      </a:endParaRPr>
                    </a:p>
                  </a:txBody>
                  <a:tcPr marL="55136" marR="55136" marT="38595" marB="38595" anchor="ctr"/>
                </a:tc>
                <a:extLst>
                  <a:ext uri="{0D108BD9-81ED-4DB2-BD59-A6C34878D82A}">
                    <a16:rowId xmlns:a16="http://schemas.microsoft.com/office/drawing/2014/main" val="10001"/>
                  </a:ext>
                </a:extLst>
              </a:tr>
              <a:tr h="624094">
                <a:tc>
                  <a:txBody>
                    <a:bodyPr/>
                    <a:lstStyle/>
                    <a:p>
                      <a:pPr algn="l" fontAlgn="base"/>
                      <a:r>
                        <a:rPr lang="en-US" sz="1800" dirty="0">
                          <a:effectLst/>
                        </a:rPr>
                        <a:t>____3. </a:t>
                      </a:r>
                      <a:r>
                        <a:rPr lang="en-US" sz="1800" u="none" strike="noStrike" dirty="0">
                          <a:effectLst/>
                        </a:rPr>
                        <a:t>Ecclesiastes 7:9</a:t>
                      </a:r>
                      <a:endParaRPr lang="en-US" sz="1800" dirty="0">
                        <a:solidFill>
                          <a:schemeClr val="bg1"/>
                        </a:solidFill>
                        <a:effectLst/>
                      </a:endParaRPr>
                    </a:p>
                  </a:txBody>
                  <a:tcPr marL="55136" marR="55136" marT="38595" marB="38595" anchor="ctr"/>
                </a:tc>
                <a:tc>
                  <a:txBody>
                    <a:bodyPr/>
                    <a:lstStyle/>
                    <a:p>
                      <a:pPr algn="l" fontAlgn="base"/>
                      <a:r>
                        <a:rPr lang="en-US" sz="1800">
                          <a:effectLst/>
                        </a:rPr>
                        <a:t>c. Do not set your heart on money, for it will never satisfy.</a:t>
                      </a:r>
                      <a:endParaRPr lang="en-US" sz="1800">
                        <a:solidFill>
                          <a:schemeClr val="bg1"/>
                        </a:solidFill>
                        <a:effectLst/>
                      </a:endParaRPr>
                    </a:p>
                  </a:txBody>
                  <a:tcPr marL="55136" marR="55136" marT="38595" marB="38595" anchor="ctr"/>
                </a:tc>
                <a:extLst>
                  <a:ext uri="{0D108BD9-81ED-4DB2-BD59-A6C34878D82A}">
                    <a16:rowId xmlns:a16="http://schemas.microsoft.com/office/drawing/2014/main" val="10002"/>
                  </a:ext>
                </a:extLst>
              </a:tr>
              <a:tr h="803117">
                <a:tc>
                  <a:txBody>
                    <a:bodyPr/>
                    <a:lstStyle/>
                    <a:p>
                      <a:pPr algn="l" fontAlgn="base"/>
                      <a:r>
                        <a:rPr lang="en-US" sz="1800" dirty="0">
                          <a:effectLst/>
                        </a:rPr>
                        <a:t>____4. </a:t>
                      </a:r>
                      <a:r>
                        <a:rPr lang="en-US" sz="1800" u="none" strike="noStrike" dirty="0">
                          <a:effectLst/>
                        </a:rPr>
                        <a:t>Ecclesiastes 7:10</a:t>
                      </a:r>
                      <a:endParaRPr lang="en-US" sz="1800" dirty="0">
                        <a:solidFill>
                          <a:schemeClr val="bg1"/>
                        </a:solidFill>
                        <a:effectLst/>
                      </a:endParaRPr>
                    </a:p>
                  </a:txBody>
                  <a:tcPr marL="55136" marR="55136" marT="38595" marB="38595" anchor="ctr"/>
                </a:tc>
                <a:tc>
                  <a:txBody>
                    <a:bodyPr/>
                    <a:lstStyle/>
                    <a:p>
                      <a:pPr algn="l" fontAlgn="base"/>
                      <a:r>
                        <a:rPr lang="en-US" sz="1800">
                          <a:effectLst/>
                        </a:rPr>
                        <a:t>d. Avoid idleness, for it can cause us to lose things we care about.</a:t>
                      </a:r>
                      <a:endParaRPr lang="en-US" sz="1800">
                        <a:solidFill>
                          <a:schemeClr val="bg1"/>
                        </a:solidFill>
                        <a:effectLst/>
                      </a:endParaRPr>
                    </a:p>
                  </a:txBody>
                  <a:tcPr marL="55136" marR="55136" marT="38595" marB="38595" anchor="ctr"/>
                </a:tc>
                <a:extLst>
                  <a:ext uri="{0D108BD9-81ED-4DB2-BD59-A6C34878D82A}">
                    <a16:rowId xmlns:a16="http://schemas.microsoft.com/office/drawing/2014/main" val="10003"/>
                  </a:ext>
                </a:extLst>
              </a:tr>
              <a:tr h="803117">
                <a:tc>
                  <a:txBody>
                    <a:bodyPr/>
                    <a:lstStyle/>
                    <a:p>
                      <a:pPr algn="l" fontAlgn="base"/>
                      <a:r>
                        <a:rPr lang="en-US" sz="1800" dirty="0">
                          <a:effectLst/>
                        </a:rPr>
                        <a:t>____5. </a:t>
                      </a:r>
                      <a:r>
                        <a:rPr lang="en-US" sz="1800" u="none" strike="noStrike" dirty="0">
                          <a:effectLst/>
                        </a:rPr>
                        <a:t>Ecclesiastes 8:11–13</a:t>
                      </a:r>
                      <a:endParaRPr lang="en-US" sz="1800" dirty="0">
                        <a:solidFill>
                          <a:schemeClr val="bg1"/>
                        </a:solidFill>
                        <a:effectLst/>
                      </a:endParaRPr>
                    </a:p>
                  </a:txBody>
                  <a:tcPr marL="55136" marR="55136" marT="38595" marB="38595" anchor="ctr"/>
                </a:tc>
                <a:tc>
                  <a:txBody>
                    <a:bodyPr/>
                    <a:lstStyle/>
                    <a:p>
                      <a:pPr algn="l" fontAlgn="base"/>
                      <a:r>
                        <a:rPr lang="en-US" sz="1800">
                          <a:effectLst/>
                        </a:rPr>
                        <a:t>e. Do not spend the present day longing for the past to return.</a:t>
                      </a:r>
                      <a:endParaRPr lang="en-US" sz="1800">
                        <a:solidFill>
                          <a:schemeClr val="bg1"/>
                        </a:solidFill>
                        <a:effectLst/>
                      </a:endParaRPr>
                    </a:p>
                  </a:txBody>
                  <a:tcPr marL="55136" marR="55136" marT="38595" marB="38595" anchor="ctr"/>
                </a:tc>
                <a:extLst>
                  <a:ext uri="{0D108BD9-81ED-4DB2-BD59-A6C34878D82A}">
                    <a16:rowId xmlns:a16="http://schemas.microsoft.com/office/drawing/2014/main" val="10004"/>
                  </a:ext>
                </a:extLst>
              </a:tr>
              <a:tr h="624094">
                <a:tc>
                  <a:txBody>
                    <a:bodyPr/>
                    <a:lstStyle/>
                    <a:p>
                      <a:pPr algn="l" fontAlgn="base"/>
                      <a:r>
                        <a:rPr lang="en-US" sz="1800" dirty="0">
                          <a:effectLst/>
                        </a:rPr>
                        <a:t>____6. </a:t>
                      </a:r>
                      <a:r>
                        <a:rPr lang="en-US" sz="1800" u="none" strike="noStrike" dirty="0">
                          <a:effectLst/>
                        </a:rPr>
                        <a:t>Ecclesiastes 9:10</a:t>
                      </a:r>
                      <a:endParaRPr lang="en-US" sz="1800" dirty="0">
                        <a:solidFill>
                          <a:schemeClr val="bg1"/>
                        </a:solidFill>
                        <a:effectLst/>
                      </a:endParaRPr>
                    </a:p>
                  </a:txBody>
                  <a:tcPr marL="55136" marR="55136" marT="38595" marB="38595" anchor="ctr"/>
                </a:tc>
                <a:tc>
                  <a:txBody>
                    <a:bodyPr/>
                    <a:lstStyle/>
                    <a:p>
                      <a:pPr algn="l" fontAlgn="base"/>
                      <a:r>
                        <a:rPr lang="en-US" sz="1800" dirty="0">
                          <a:effectLst/>
                        </a:rPr>
                        <a:t>f. Good friends will help us through difficult times.</a:t>
                      </a:r>
                    </a:p>
                    <a:p>
                      <a:pPr algn="l" fontAlgn="base"/>
                      <a:endParaRPr lang="en-US" sz="1800" dirty="0">
                        <a:solidFill>
                          <a:schemeClr val="bg1"/>
                        </a:solidFill>
                        <a:effectLst/>
                      </a:endParaRPr>
                    </a:p>
                  </a:txBody>
                  <a:tcPr marL="55136" marR="55136" marT="38595" marB="38595" anchor="ctr"/>
                </a:tc>
                <a:extLst>
                  <a:ext uri="{0D108BD9-81ED-4DB2-BD59-A6C34878D82A}">
                    <a16:rowId xmlns:a16="http://schemas.microsoft.com/office/drawing/2014/main" val="10005"/>
                  </a:ext>
                </a:extLst>
              </a:tr>
              <a:tr h="445071">
                <a:tc>
                  <a:txBody>
                    <a:bodyPr/>
                    <a:lstStyle/>
                    <a:p>
                      <a:pPr algn="l" fontAlgn="base"/>
                      <a:r>
                        <a:rPr lang="en-US" sz="1800" dirty="0">
                          <a:effectLst/>
                        </a:rPr>
                        <a:t>____7. </a:t>
                      </a:r>
                      <a:r>
                        <a:rPr lang="en-US" sz="1800" u="none" strike="noStrike" dirty="0">
                          <a:effectLst/>
                        </a:rPr>
                        <a:t>Ecclesiastes 10:18</a:t>
                      </a:r>
                      <a:endParaRPr lang="en-US" sz="1800" dirty="0">
                        <a:solidFill>
                          <a:schemeClr val="bg1"/>
                        </a:solidFill>
                        <a:effectLst/>
                      </a:endParaRPr>
                    </a:p>
                  </a:txBody>
                  <a:tcPr marL="55136" marR="55136" marT="38595" marB="38595" anchor="ctr"/>
                </a:tc>
                <a:tc>
                  <a:txBody>
                    <a:bodyPr/>
                    <a:lstStyle/>
                    <a:p>
                      <a:pPr algn="l" fontAlgn="base"/>
                      <a:r>
                        <a:rPr lang="en-US" sz="1800" dirty="0">
                          <a:effectLst/>
                        </a:rPr>
                        <a:t>g. Learn to control your temper.</a:t>
                      </a:r>
                      <a:endParaRPr lang="en-US" sz="1800" dirty="0">
                        <a:solidFill>
                          <a:schemeClr val="bg1"/>
                        </a:solidFill>
                        <a:effectLst/>
                      </a:endParaRPr>
                    </a:p>
                  </a:txBody>
                  <a:tcPr marL="55136" marR="55136" marT="38595" marB="38595" anchor="ctr"/>
                </a:tc>
                <a:extLst>
                  <a:ext uri="{0D108BD9-81ED-4DB2-BD59-A6C34878D82A}">
                    <a16:rowId xmlns:a16="http://schemas.microsoft.com/office/drawing/2014/main" val="10006"/>
                  </a:ext>
                </a:extLst>
              </a:tr>
            </a:tbl>
          </a:graphicData>
        </a:graphic>
      </p:graphicFrame>
      <p:sp>
        <p:nvSpPr>
          <p:cNvPr id="8" name="TextBox 7"/>
          <p:cNvSpPr txBox="1"/>
          <p:nvPr/>
        </p:nvSpPr>
        <p:spPr>
          <a:xfrm>
            <a:off x="1594625" y="1136613"/>
            <a:ext cx="609106" cy="707886"/>
          </a:xfrm>
          <a:prstGeom prst="rect">
            <a:avLst/>
          </a:prstGeom>
          <a:noFill/>
        </p:spPr>
        <p:txBody>
          <a:bodyPr wrap="square" rtlCol="0">
            <a:spAutoFit/>
          </a:bodyPr>
          <a:lstStyle/>
          <a:p>
            <a:pPr algn="ctr"/>
            <a:r>
              <a:rPr lang="en-US" sz="4000" dirty="0">
                <a:solidFill>
                  <a:srgbClr val="FF0000"/>
                </a:solidFill>
              </a:rPr>
              <a:t>f</a:t>
            </a:r>
          </a:p>
        </p:txBody>
      </p:sp>
      <p:sp>
        <p:nvSpPr>
          <p:cNvPr id="11" name="TextBox 10"/>
          <p:cNvSpPr txBox="1"/>
          <p:nvPr/>
        </p:nvSpPr>
        <p:spPr>
          <a:xfrm>
            <a:off x="1594625" y="1926187"/>
            <a:ext cx="609106" cy="707886"/>
          </a:xfrm>
          <a:prstGeom prst="rect">
            <a:avLst/>
          </a:prstGeom>
          <a:noFill/>
        </p:spPr>
        <p:txBody>
          <a:bodyPr wrap="square" rtlCol="0">
            <a:spAutoFit/>
          </a:bodyPr>
          <a:lstStyle/>
          <a:p>
            <a:pPr algn="ctr"/>
            <a:r>
              <a:rPr lang="en-US" sz="4000" dirty="0">
                <a:solidFill>
                  <a:srgbClr val="FF0000"/>
                </a:solidFill>
              </a:rPr>
              <a:t>c</a:t>
            </a:r>
          </a:p>
        </p:txBody>
      </p:sp>
      <p:sp>
        <p:nvSpPr>
          <p:cNvPr id="12" name="TextBox 11"/>
          <p:cNvSpPr txBox="1"/>
          <p:nvPr/>
        </p:nvSpPr>
        <p:spPr>
          <a:xfrm>
            <a:off x="1568111" y="2815710"/>
            <a:ext cx="609106" cy="707886"/>
          </a:xfrm>
          <a:prstGeom prst="rect">
            <a:avLst/>
          </a:prstGeom>
          <a:noFill/>
        </p:spPr>
        <p:txBody>
          <a:bodyPr wrap="square" rtlCol="0">
            <a:spAutoFit/>
          </a:bodyPr>
          <a:lstStyle/>
          <a:p>
            <a:pPr algn="ctr"/>
            <a:r>
              <a:rPr lang="en-US" sz="4000" dirty="0">
                <a:solidFill>
                  <a:srgbClr val="FF0000"/>
                </a:solidFill>
              </a:rPr>
              <a:t>g</a:t>
            </a:r>
          </a:p>
        </p:txBody>
      </p:sp>
      <p:sp>
        <p:nvSpPr>
          <p:cNvPr id="13" name="TextBox 12"/>
          <p:cNvSpPr txBox="1"/>
          <p:nvPr/>
        </p:nvSpPr>
        <p:spPr>
          <a:xfrm>
            <a:off x="1568112" y="3452264"/>
            <a:ext cx="609106" cy="707886"/>
          </a:xfrm>
          <a:prstGeom prst="rect">
            <a:avLst/>
          </a:prstGeom>
          <a:noFill/>
        </p:spPr>
        <p:txBody>
          <a:bodyPr wrap="square" rtlCol="0">
            <a:spAutoFit/>
          </a:bodyPr>
          <a:lstStyle/>
          <a:p>
            <a:pPr algn="ctr"/>
            <a:r>
              <a:rPr lang="en-US" sz="4000" dirty="0">
                <a:solidFill>
                  <a:srgbClr val="FF0000"/>
                </a:solidFill>
              </a:rPr>
              <a:t>e</a:t>
            </a:r>
          </a:p>
        </p:txBody>
      </p:sp>
      <p:sp>
        <p:nvSpPr>
          <p:cNvPr id="14" name="TextBox 13"/>
          <p:cNvSpPr txBox="1"/>
          <p:nvPr/>
        </p:nvSpPr>
        <p:spPr>
          <a:xfrm>
            <a:off x="1568112" y="4227092"/>
            <a:ext cx="609106" cy="707886"/>
          </a:xfrm>
          <a:prstGeom prst="rect">
            <a:avLst/>
          </a:prstGeom>
          <a:noFill/>
        </p:spPr>
        <p:txBody>
          <a:bodyPr wrap="square" rtlCol="0">
            <a:spAutoFit/>
          </a:bodyPr>
          <a:lstStyle/>
          <a:p>
            <a:pPr algn="ctr"/>
            <a:r>
              <a:rPr lang="en-US" sz="4000" dirty="0">
                <a:solidFill>
                  <a:srgbClr val="FF0000"/>
                </a:solidFill>
              </a:rPr>
              <a:t>b</a:t>
            </a:r>
          </a:p>
        </p:txBody>
      </p:sp>
      <p:sp>
        <p:nvSpPr>
          <p:cNvPr id="15" name="TextBox 14"/>
          <p:cNvSpPr txBox="1"/>
          <p:nvPr/>
        </p:nvSpPr>
        <p:spPr>
          <a:xfrm>
            <a:off x="1568112" y="5068595"/>
            <a:ext cx="609106" cy="707886"/>
          </a:xfrm>
          <a:prstGeom prst="rect">
            <a:avLst/>
          </a:prstGeom>
          <a:noFill/>
        </p:spPr>
        <p:txBody>
          <a:bodyPr wrap="square" rtlCol="0">
            <a:spAutoFit/>
          </a:bodyPr>
          <a:lstStyle/>
          <a:p>
            <a:pPr algn="ctr"/>
            <a:r>
              <a:rPr lang="en-US" sz="4000" dirty="0">
                <a:solidFill>
                  <a:srgbClr val="FF0000"/>
                </a:solidFill>
              </a:rPr>
              <a:t>a</a:t>
            </a:r>
          </a:p>
        </p:txBody>
      </p:sp>
      <p:sp>
        <p:nvSpPr>
          <p:cNvPr id="16" name="TextBox 15"/>
          <p:cNvSpPr txBox="1"/>
          <p:nvPr/>
        </p:nvSpPr>
        <p:spPr>
          <a:xfrm>
            <a:off x="1557410" y="5732309"/>
            <a:ext cx="609106" cy="707886"/>
          </a:xfrm>
          <a:prstGeom prst="rect">
            <a:avLst/>
          </a:prstGeom>
          <a:noFill/>
        </p:spPr>
        <p:txBody>
          <a:bodyPr wrap="square" rtlCol="0">
            <a:spAutoFit/>
          </a:bodyPr>
          <a:lstStyle/>
          <a:p>
            <a:pPr algn="ctr"/>
            <a:r>
              <a:rPr lang="en-US" sz="4000" dirty="0">
                <a:solidFill>
                  <a:srgbClr val="FF0000"/>
                </a:solidFill>
              </a:rPr>
              <a:t>d</a:t>
            </a:r>
          </a:p>
        </p:txBody>
      </p:sp>
    </p:spTree>
    <p:extLst>
      <p:ext uri="{BB962C8B-B14F-4D97-AF65-F5344CB8AC3E}">
        <p14:creationId xmlns:p14="http://schemas.microsoft.com/office/powerpoint/2010/main" val="158978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80">
                                          <p:stCondLst>
                                            <p:cond delay="0"/>
                                          </p:stCondLst>
                                        </p:cTn>
                                        <p:tgtEl>
                                          <p:spTgt spid="14"/>
                                        </p:tgtEl>
                                      </p:cBhvr>
                                    </p:animEffect>
                                    <p:anim calcmode="lin" valueType="num">
                                      <p:cBhvr>
                                        <p:cTn id="8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5" dur="26">
                                          <p:stCondLst>
                                            <p:cond delay="650"/>
                                          </p:stCondLst>
                                        </p:cTn>
                                        <p:tgtEl>
                                          <p:spTgt spid="14"/>
                                        </p:tgtEl>
                                      </p:cBhvr>
                                      <p:to x="100000" y="60000"/>
                                    </p:animScale>
                                    <p:animScale>
                                      <p:cBhvr>
                                        <p:cTn id="86" dur="166" decel="50000">
                                          <p:stCondLst>
                                            <p:cond delay="676"/>
                                          </p:stCondLst>
                                        </p:cTn>
                                        <p:tgtEl>
                                          <p:spTgt spid="14"/>
                                        </p:tgtEl>
                                      </p:cBhvr>
                                      <p:to x="100000" y="100000"/>
                                    </p:animScale>
                                    <p:animScale>
                                      <p:cBhvr>
                                        <p:cTn id="87" dur="26">
                                          <p:stCondLst>
                                            <p:cond delay="1312"/>
                                          </p:stCondLst>
                                        </p:cTn>
                                        <p:tgtEl>
                                          <p:spTgt spid="14"/>
                                        </p:tgtEl>
                                      </p:cBhvr>
                                      <p:to x="100000" y="80000"/>
                                    </p:animScale>
                                    <p:animScale>
                                      <p:cBhvr>
                                        <p:cTn id="88" dur="166" decel="50000">
                                          <p:stCondLst>
                                            <p:cond delay="1338"/>
                                          </p:stCondLst>
                                        </p:cTn>
                                        <p:tgtEl>
                                          <p:spTgt spid="14"/>
                                        </p:tgtEl>
                                      </p:cBhvr>
                                      <p:to x="100000" y="100000"/>
                                    </p:animScale>
                                    <p:animScale>
                                      <p:cBhvr>
                                        <p:cTn id="89" dur="26">
                                          <p:stCondLst>
                                            <p:cond delay="1642"/>
                                          </p:stCondLst>
                                        </p:cTn>
                                        <p:tgtEl>
                                          <p:spTgt spid="14"/>
                                        </p:tgtEl>
                                      </p:cBhvr>
                                      <p:to x="100000" y="90000"/>
                                    </p:animScale>
                                    <p:animScale>
                                      <p:cBhvr>
                                        <p:cTn id="90" dur="166" decel="50000">
                                          <p:stCondLst>
                                            <p:cond delay="1668"/>
                                          </p:stCondLst>
                                        </p:cTn>
                                        <p:tgtEl>
                                          <p:spTgt spid="14"/>
                                        </p:tgtEl>
                                      </p:cBhvr>
                                      <p:to x="100000" y="100000"/>
                                    </p:animScale>
                                    <p:animScale>
                                      <p:cBhvr>
                                        <p:cTn id="91" dur="26">
                                          <p:stCondLst>
                                            <p:cond delay="1808"/>
                                          </p:stCondLst>
                                        </p:cTn>
                                        <p:tgtEl>
                                          <p:spTgt spid="14"/>
                                        </p:tgtEl>
                                      </p:cBhvr>
                                      <p:to x="100000" y="95000"/>
                                    </p:animScale>
                                    <p:animScale>
                                      <p:cBhvr>
                                        <p:cTn id="92" dur="166" decel="50000">
                                          <p:stCondLst>
                                            <p:cond delay="1834"/>
                                          </p:stCondLst>
                                        </p:cTn>
                                        <p:tgtEl>
                                          <p:spTgt spid="14"/>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down)">
                                      <p:cBhvr>
                                        <p:cTn id="97" dur="580">
                                          <p:stCondLst>
                                            <p:cond delay="0"/>
                                          </p:stCondLst>
                                        </p:cTn>
                                        <p:tgtEl>
                                          <p:spTgt spid="15"/>
                                        </p:tgtEl>
                                      </p:cBhvr>
                                    </p:animEffect>
                                    <p:anim calcmode="lin" valueType="num">
                                      <p:cBhvr>
                                        <p:cTn id="9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3" dur="26">
                                          <p:stCondLst>
                                            <p:cond delay="650"/>
                                          </p:stCondLst>
                                        </p:cTn>
                                        <p:tgtEl>
                                          <p:spTgt spid="15"/>
                                        </p:tgtEl>
                                      </p:cBhvr>
                                      <p:to x="100000" y="60000"/>
                                    </p:animScale>
                                    <p:animScale>
                                      <p:cBhvr>
                                        <p:cTn id="104" dur="166" decel="50000">
                                          <p:stCondLst>
                                            <p:cond delay="676"/>
                                          </p:stCondLst>
                                        </p:cTn>
                                        <p:tgtEl>
                                          <p:spTgt spid="15"/>
                                        </p:tgtEl>
                                      </p:cBhvr>
                                      <p:to x="100000" y="100000"/>
                                    </p:animScale>
                                    <p:animScale>
                                      <p:cBhvr>
                                        <p:cTn id="105" dur="26">
                                          <p:stCondLst>
                                            <p:cond delay="1312"/>
                                          </p:stCondLst>
                                        </p:cTn>
                                        <p:tgtEl>
                                          <p:spTgt spid="15"/>
                                        </p:tgtEl>
                                      </p:cBhvr>
                                      <p:to x="100000" y="80000"/>
                                    </p:animScale>
                                    <p:animScale>
                                      <p:cBhvr>
                                        <p:cTn id="106" dur="166" decel="50000">
                                          <p:stCondLst>
                                            <p:cond delay="1338"/>
                                          </p:stCondLst>
                                        </p:cTn>
                                        <p:tgtEl>
                                          <p:spTgt spid="15"/>
                                        </p:tgtEl>
                                      </p:cBhvr>
                                      <p:to x="100000" y="100000"/>
                                    </p:animScale>
                                    <p:animScale>
                                      <p:cBhvr>
                                        <p:cTn id="107" dur="26">
                                          <p:stCondLst>
                                            <p:cond delay="1642"/>
                                          </p:stCondLst>
                                        </p:cTn>
                                        <p:tgtEl>
                                          <p:spTgt spid="15"/>
                                        </p:tgtEl>
                                      </p:cBhvr>
                                      <p:to x="100000" y="90000"/>
                                    </p:animScale>
                                    <p:animScale>
                                      <p:cBhvr>
                                        <p:cTn id="108" dur="166" decel="50000">
                                          <p:stCondLst>
                                            <p:cond delay="1668"/>
                                          </p:stCondLst>
                                        </p:cTn>
                                        <p:tgtEl>
                                          <p:spTgt spid="15"/>
                                        </p:tgtEl>
                                      </p:cBhvr>
                                      <p:to x="100000" y="100000"/>
                                    </p:animScale>
                                    <p:animScale>
                                      <p:cBhvr>
                                        <p:cTn id="109" dur="26">
                                          <p:stCondLst>
                                            <p:cond delay="1808"/>
                                          </p:stCondLst>
                                        </p:cTn>
                                        <p:tgtEl>
                                          <p:spTgt spid="15"/>
                                        </p:tgtEl>
                                      </p:cBhvr>
                                      <p:to x="100000" y="95000"/>
                                    </p:animScale>
                                    <p:animScale>
                                      <p:cBhvr>
                                        <p:cTn id="110" dur="166" decel="50000">
                                          <p:stCondLst>
                                            <p:cond delay="1834"/>
                                          </p:stCondLst>
                                        </p:cTn>
                                        <p:tgtEl>
                                          <p:spTgt spid="15"/>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wipe(down)">
                                      <p:cBhvr>
                                        <p:cTn id="115" dur="580">
                                          <p:stCondLst>
                                            <p:cond delay="0"/>
                                          </p:stCondLst>
                                        </p:cTn>
                                        <p:tgtEl>
                                          <p:spTgt spid="16"/>
                                        </p:tgtEl>
                                      </p:cBhvr>
                                    </p:animEffect>
                                    <p:anim calcmode="lin" valueType="num">
                                      <p:cBhvr>
                                        <p:cTn id="11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21" dur="26">
                                          <p:stCondLst>
                                            <p:cond delay="650"/>
                                          </p:stCondLst>
                                        </p:cTn>
                                        <p:tgtEl>
                                          <p:spTgt spid="16"/>
                                        </p:tgtEl>
                                      </p:cBhvr>
                                      <p:to x="100000" y="60000"/>
                                    </p:animScale>
                                    <p:animScale>
                                      <p:cBhvr>
                                        <p:cTn id="122" dur="166" decel="50000">
                                          <p:stCondLst>
                                            <p:cond delay="676"/>
                                          </p:stCondLst>
                                        </p:cTn>
                                        <p:tgtEl>
                                          <p:spTgt spid="16"/>
                                        </p:tgtEl>
                                      </p:cBhvr>
                                      <p:to x="100000" y="100000"/>
                                    </p:animScale>
                                    <p:animScale>
                                      <p:cBhvr>
                                        <p:cTn id="123" dur="26">
                                          <p:stCondLst>
                                            <p:cond delay="1312"/>
                                          </p:stCondLst>
                                        </p:cTn>
                                        <p:tgtEl>
                                          <p:spTgt spid="16"/>
                                        </p:tgtEl>
                                      </p:cBhvr>
                                      <p:to x="100000" y="80000"/>
                                    </p:animScale>
                                    <p:animScale>
                                      <p:cBhvr>
                                        <p:cTn id="124" dur="166" decel="50000">
                                          <p:stCondLst>
                                            <p:cond delay="1338"/>
                                          </p:stCondLst>
                                        </p:cTn>
                                        <p:tgtEl>
                                          <p:spTgt spid="16"/>
                                        </p:tgtEl>
                                      </p:cBhvr>
                                      <p:to x="100000" y="100000"/>
                                    </p:animScale>
                                    <p:animScale>
                                      <p:cBhvr>
                                        <p:cTn id="125" dur="26">
                                          <p:stCondLst>
                                            <p:cond delay="1642"/>
                                          </p:stCondLst>
                                        </p:cTn>
                                        <p:tgtEl>
                                          <p:spTgt spid="16"/>
                                        </p:tgtEl>
                                      </p:cBhvr>
                                      <p:to x="100000" y="90000"/>
                                    </p:animScale>
                                    <p:animScale>
                                      <p:cBhvr>
                                        <p:cTn id="126" dur="166" decel="50000">
                                          <p:stCondLst>
                                            <p:cond delay="1668"/>
                                          </p:stCondLst>
                                        </p:cTn>
                                        <p:tgtEl>
                                          <p:spTgt spid="16"/>
                                        </p:tgtEl>
                                      </p:cBhvr>
                                      <p:to x="100000" y="100000"/>
                                    </p:animScale>
                                    <p:animScale>
                                      <p:cBhvr>
                                        <p:cTn id="127" dur="26">
                                          <p:stCondLst>
                                            <p:cond delay="1808"/>
                                          </p:stCondLst>
                                        </p:cTn>
                                        <p:tgtEl>
                                          <p:spTgt spid="16"/>
                                        </p:tgtEl>
                                      </p:cBhvr>
                                      <p:to x="100000" y="95000"/>
                                    </p:animScale>
                                    <p:animScale>
                                      <p:cBhvr>
                                        <p:cTn id="12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100361" y="6286165"/>
            <a:ext cx="4206741" cy="461665"/>
          </a:xfrm>
          <a:prstGeom prst="rect">
            <a:avLst/>
          </a:prstGeom>
          <a:noFill/>
        </p:spPr>
        <p:txBody>
          <a:bodyPr wrap="square" rtlCol="0">
            <a:spAutoFit/>
          </a:bodyPr>
          <a:lstStyle/>
          <a:p>
            <a:r>
              <a:rPr lang="en-US" sz="2400" dirty="0">
                <a:solidFill>
                  <a:schemeClr val="bg1"/>
                </a:solidFill>
              </a:rPr>
              <a:t>Ecclesiastes 11:9</a:t>
            </a:r>
          </a:p>
        </p:txBody>
      </p:sp>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The Youth</a:t>
            </a:r>
          </a:p>
        </p:txBody>
      </p:sp>
      <p:sp>
        <p:nvSpPr>
          <p:cNvPr id="13" name="Rectangle 12"/>
          <p:cNvSpPr/>
          <p:nvPr/>
        </p:nvSpPr>
        <p:spPr>
          <a:xfrm>
            <a:off x="644659" y="1804928"/>
            <a:ext cx="6455089" cy="2677656"/>
          </a:xfrm>
          <a:prstGeom prst="rect">
            <a:avLst/>
          </a:prstGeom>
        </p:spPr>
        <p:txBody>
          <a:bodyPr wrap="square">
            <a:spAutoFit/>
          </a:bodyPr>
          <a:lstStyle/>
          <a:p>
            <a:pPr fontAlgn="base"/>
            <a:r>
              <a:rPr lang="en-US" sz="2800" i="1" dirty="0">
                <a:solidFill>
                  <a:srgbClr val="FFFF00"/>
                </a:solidFill>
              </a:rPr>
              <a:t>Rejoice, O young man, in thy youth; and let thy heart cheer thee in the days of thy youth, and walk in the ways of thine heart, and in the sight of thine eyes: but know thou, that for all these things God will bring thee into judgment.</a:t>
            </a:r>
          </a:p>
        </p:txBody>
      </p:sp>
      <p:pic>
        <p:nvPicPr>
          <p:cNvPr id="11266" name="Picture 2" descr="https://bycommonconsent.files.wordpress.com/2015/06/planning-a-you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748" y="1862848"/>
            <a:ext cx="4423317" cy="442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861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100361" y="6286165"/>
            <a:ext cx="4206741" cy="461665"/>
          </a:xfrm>
          <a:prstGeom prst="rect">
            <a:avLst/>
          </a:prstGeom>
          <a:noFill/>
        </p:spPr>
        <p:txBody>
          <a:bodyPr wrap="square" rtlCol="0">
            <a:spAutoFit/>
          </a:bodyPr>
          <a:lstStyle/>
          <a:p>
            <a:r>
              <a:rPr lang="en-US" sz="2400" dirty="0">
                <a:solidFill>
                  <a:schemeClr val="bg1"/>
                </a:solidFill>
              </a:rPr>
              <a:t>Ecclesiastes 12:1-7</a:t>
            </a:r>
          </a:p>
        </p:txBody>
      </p:sp>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One Day We Die</a:t>
            </a:r>
          </a:p>
        </p:txBody>
      </p:sp>
      <p:sp>
        <p:nvSpPr>
          <p:cNvPr id="2" name="Rectangle 1"/>
          <p:cNvSpPr/>
          <p:nvPr/>
        </p:nvSpPr>
        <p:spPr>
          <a:xfrm>
            <a:off x="3560690" y="978415"/>
            <a:ext cx="5070619" cy="369332"/>
          </a:xfrm>
          <a:prstGeom prst="rect">
            <a:avLst/>
          </a:prstGeom>
        </p:spPr>
        <p:txBody>
          <a:bodyPr wrap="none">
            <a:spAutoFit/>
          </a:bodyPr>
          <a:lstStyle/>
          <a:p>
            <a:r>
              <a:rPr lang="en-US" dirty="0">
                <a:solidFill>
                  <a:schemeClr val="bg1"/>
                </a:solidFill>
              </a:rPr>
              <a:t>“then shall the dust return to the earth as it was”</a:t>
            </a:r>
          </a:p>
        </p:txBody>
      </p:sp>
      <p:sp>
        <p:nvSpPr>
          <p:cNvPr id="6" name="Rectangle 5"/>
          <p:cNvSpPr/>
          <p:nvPr/>
        </p:nvSpPr>
        <p:spPr>
          <a:xfrm>
            <a:off x="1517374" y="2062661"/>
            <a:ext cx="4435217" cy="2308324"/>
          </a:xfrm>
          <a:prstGeom prst="rect">
            <a:avLst/>
          </a:prstGeom>
        </p:spPr>
        <p:txBody>
          <a:bodyPr wrap="square">
            <a:spAutoFit/>
          </a:bodyPr>
          <a:lstStyle/>
          <a:p>
            <a:r>
              <a:rPr lang="en-US" sz="3600" dirty="0">
                <a:solidFill>
                  <a:schemeClr val="bg1"/>
                </a:solidFill>
              </a:rPr>
              <a:t>At the time of our death, our physical bodies will decay and return to the earth</a:t>
            </a:r>
          </a:p>
        </p:txBody>
      </p:sp>
      <p:grpSp>
        <p:nvGrpSpPr>
          <p:cNvPr id="9" name="Group 8"/>
          <p:cNvGrpSpPr/>
          <p:nvPr/>
        </p:nvGrpSpPr>
        <p:grpSpPr>
          <a:xfrm>
            <a:off x="6497017" y="4126268"/>
            <a:ext cx="3505068" cy="250153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42492" y="1042998"/>
              <a:ext cx="2293346" cy="1323439"/>
            </a:xfrm>
            <a:prstGeom prst="rect">
              <a:avLst/>
            </a:prstGeom>
          </p:spPr>
          <p:txBody>
            <a:bodyPr wrap="square">
              <a:spAutoFit/>
            </a:bodyPr>
            <a:lstStyle/>
            <a:p>
              <a:pPr algn="ctr"/>
              <a:r>
                <a:rPr lang="en-US" sz="1600" b="1" dirty="0"/>
                <a:t>Although we experience physical death, our spirits continue to live and will return to God</a:t>
              </a:r>
              <a:endParaRPr lang="en-US" sz="1600" i="1" dirty="0"/>
            </a:p>
          </p:txBody>
        </p:sp>
      </p:grpSp>
      <p:pic>
        <p:nvPicPr>
          <p:cNvPr id="13314" name="Picture 2" descr="https://drewmartinwrites.files.wordpress.com/2015/07/footprint-347817_640.jpg?w=350&amp;h=200&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8" y="1523999"/>
            <a:ext cx="4151119" cy="237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52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0" y="6454785"/>
            <a:ext cx="5675971" cy="400110"/>
          </a:xfrm>
          <a:prstGeom prst="rect">
            <a:avLst/>
          </a:prstGeom>
          <a:noFill/>
        </p:spPr>
        <p:txBody>
          <a:bodyPr wrap="square" rtlCol="0">
            <a:spAutoFit/>
          </a:bodyPr>
          <a:lstStyle/>
          <a:p>
            <a:r>
              <a:rPr lang="en-US" sz="2000" dirty="0">
                <a:solidFill>
                  <a:schemeClr val="bg1"/>
                </a:solidFill>
              </a:rPr>
              <a:t>Ecclesiastes 12:1-7, D&amp;C 138:11-24</a:t>
            </a:r>
          </a:p>
        </p:txBody>
      </p:sp>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Going to the Spirit World</a:t>
            </a:r>
          </a:p>
        </p:txBody>
      </p:sp>
      <p:sp>
        <p:nvSpPr>
          <p:cNvPr id="2" name="Rectangle 1"/>
          <p:cNvSpPr/>
          <p:nvPr/>
        </p:nvSpPr>
        <p:spPr>
          <a:xfrm>
            <a:off x="1038365" y="1010416"/>
            <a:ext cx="10115270" cy="369332"/>
          </a:xfrm>
          <a:prstGeom prst="rect">
            <a:avLst/>
          </a:prstGeom>
        </p:spPr>
        <p:txBody>
          <a:bodyPr wrap="none">
            <a:spAutoFit/>
          </a:bodyPr>
          <a:lstStyle/>
          <a:p>
            <a:r>
              <a:rPr lang="en-US" dirty="0">
                <a:solidFill>
                  <a:srgbClr val="FFFF00"/>
                </a:solidFill>
              </a:rPr>
              <a:t> At death our spirits do not immediately return to the presence of God but rather go to the spirit world</a:t>
            </a:r>
          </a:p>
        </p:txBody>
      </p:sp>
      <p:sp>
        <p:nvSpPr>
          <p:cNvPr id="6" name="Rectangle 5"/>
          <p:cNvSpPr/>
          <p:nvPr/>
        </p:nvSpPr>
        <p:spPr>
          <a:xfrm>
            <a:off x="5977054" y="1470443"/>
            <a:ext cx="5675970" cy="2308324"/>
          </a:xfrm>
          <a:prstGeom prst="rect">
            <a:avLst/>
          </a:prstGeom>
        </p:spPr>
        <p:txBody>
          <a:bodyPr wrap="square">
            <a:spAutoFit/>
          </a:bodyPr>
          <a:lstStyle/>
          <a:p>
            <a:r>
              <a:rPr lang="en-US" sz="2400" dirty="0">
                <a:solidFill>
                  <a:schemeClr val="bg1"/>
                </a:solidFill>
              </a:rPr>
              <a:t>Those who chose not to obey in this life and did not repent live in a state of unhappiness. In the spirit world the gospel is preached to those who did not obey the gospel or have the opportunity to hear it while on earth. </a:t>
            </a:r>
          </a:p>
        </p:txBody>
      </p:sp>
      <p:grpSp>
        <p:nvGrpSpPr>
          <p:cNvPr id="7" name="Group 6"/>
          <p:cNvGrpSpPr/>
          <p:nvPr/>
        </p:nvGrpSpPr>
        <p:grpSpPr>
          <a:xfrm>
            <a:off x="594036" y="1681924"/>
            <a:ext cx="4756689" cy="4545502"/>
            <a:chOff x="594036" y="1681924"/>
            <a:chExt cx="4756689" cy="4545502"/>
          </a:xfrm>
        </p:grpSpPr>
        <p:pic>
          <p:nvPicPr>
            <p:cNvPr id="12290" name="Picture 2" descr="http://oakgrovecemetery.files.wordpress.com/2008/01/cas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36" y="1681924"/>
              <a:ext cx="4280674" cy="230107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35620" y="3919102"/>
              <a:ext cx="4715105" cy="2308324"/>
            </a:xfrm>
            <a:prstGeom prst="rect">
              <a:avLst/>
            </a:prstGeom>
          </p:spPr>
          <p:txBody>
            <a:bodyPr wrap="square">
              <a:spAutoFit/>
            </a:bodyPr>
            <a:lstStyle/>
            <a:p>
              <a:r>
                <a:rPr lang="en-US" sz="2400" dirty="0">
                  <a:solidFill>
                    <a:schemeClr val="bg1"/>
                  </a:solidFill>
                </a:rPr>
                <a:t>“Death does not change our personality or our desires for good or evil. Those who chose to obey God in this life live in a state of happiness, peace, and rest from troubles and care. </a:t>
              </a:r>
            </a:p>
          </p:txBody>
        </p:sp>
      </p:grpSp>
      <p:grpSp>
        <p:nvGrpSpPr>
          <p:cNvPr id="8" name="Group 7"/>
          <p:cNvGrpSpPr/>
          <p:nvPr/>
        </p:nvGrpSpPr>
        <p:grpSpPr>
          <a:xfrm>
            <a:off x="5263375" y="3555611"/>
            <a:ext cx="6146181" cy="3087678"/>
            <a:chOff x="5263375" y="3555611"/>
            <a:chExt cx="6146181" cy="3087678"/>
          </a:xfrm>
        </p:grpSpPr>
        <p:pic>
          <p:nvPicPr>
            <p:cNvPr id="12292" name="Picture 4" descr="https://d3ewd3ysu1dfsj.cloudfront.net/images/stories/large/182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4122" y="3555611"/>
              <a:ext cx="3055434" cy="305543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5263375" y="5073629"/>
              <a:ext cx="3624145" cy="1569660"/>
            </a:xfrm>
            <a:prstGeom prst="rect">
              <a:avLst/>
            </a:prstGeom>
          </p:spPr>
          <p:txBody>
            <a:bodyPr wrap="square">
              <a:spAutoFit/>
            </a:bodyPr>
            <a:lstStyle/>
            <a:p>
              <a:endParaRPr lang="en-US" sz="2400" dirty="0">
                <a:solidFill>
                  <a:schemeClr val="bg1"/>
                </a:solidFill>
              </a:endParaRPr>
            </a:p>
            <a:p>
              <a:r>
                <a:rPr lang="en-US" sz="2400" dirty="0">
                  <a:solidFill>
                    <a:schemeClr val="bg1"/>
                  </a:solidFill>
                </a:rPr>
                <a:t>We remain in the spirit world until we are resurrected.” (5) </a:t>
              </a:r>
            </a:p>
          </p:txBody>
        </p:sp>
      </p:grpSp>
    </p:spTree>
    <p:extLst>
      <p:ext uri="{BB962C8B-B14F-4D97-AF65-F5344CB8AC3E}">
        <p14:creationId xmlns:p14="http://schemas.microsoft.com/office/powerpoint/2010/main" val="36516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grpSp>
        <p:nvGrpSpPr>
          <p:cNvPr id="10" name="Group 9"/>
          <p:cNvGrpSpPr/>
          <p:nvPr/>
        </p:nvGrpSpPr>
        <p:grpSpPr>
          <a:xfrm>
            <a:off x="568712" y="356839"/>
            <a:ext cx="10627112" cy="5631366"/>
            <a:chOff x="965200" y="2286000"/>
            <a:chExt cx="7264400" cy="2743200"/>
          </a:xfrm>
        </p:grpSpPr>
        <p:grpSp>
          <p:nvGrpSpPr>
            <p:cNvPr id="11" name="Group 18"/>
            <p:cNvGrpSpPr/>
            <p:nvPr/>
          </p:nvGrpSpPr>
          <p:grpSpPr>
            <a:xfrm>
              <a:off x="965200" y="2286000"/>
              <a:ext cx="7264400" cy="2743200"/>
              <a:chOff x="965200" y="2286000"/>
              <a:chExt cx="7327900" cy="2743200"/>
            </a:xfrm>
          </p:grpSpPr>
          <p:sp>
            <p:nvSpPr>
              <p:cNvPr id="13" name="Rectangle 1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680301" y="4426411"/>
              <a:ext cx="5178145" cy="314846"/>
            </a:xfrm>
            <a:prstGeom prst="rect">
              <a:avLst/>
            </a:prstGeom>
            <a:noFill/>
          </p:spPr>
          <p:txBody>
            <a:bodyPr wrap="square" rtlCol="0">
              <a:spAutoFit/>
            </a:bodyPr>
            <a:lstStyle/>
            <a:p>
              <a:r>
                <a:rPr lang="en-US" sz="3600" dirty="0">
                  <a:solidFill>
                    <a:schemeClr val="bg1"/>
                  </a:solidFill>
                </a:rPr>
                <a:t>How Long Is Our Mortal Life?</a:t>
              </a:r>
            </a:p>
          </p:txBody>
        </p:sp>
      </p:grpSp>
      <p:grpSp>
        <p:nvGrpSpPr>
          <p:cNvPr id="19" name="Group 18"/>
          <p:cNvGrpSpPr/>
          <p:nvPr/>
        </p:nvGrpSpPr>
        <p:grpSpPr>
          <a:xfrm>
            <a:off x="1249142" y="221039"/>
            <a:ext cx="3148026" cy="3342628"/>
            <a:chOff x="1249142" y="221039"/>
            <a:chExt cx="3148026" cy="3342628"/>
          </a:xfrm>
        </p:grpSpPr>
        <p:pic>
          <p:nvPicPr>
            <p:cNvPr id="2052" name="Picture 4" descr="http://preview.turbosquid.com/Preview/2014/05/13__00_27_04/tkid3_renderNew002.jpg92115606-8e6d-4005-a08d-a5743db97df8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142" y="415641"/>
              <a:ext cx="3148026" cy="314802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1438507" y="257568"/>
              <a:ext cx="267630" cy="389203"/>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838590" y="221039"/>
              <a:ext cx="267630" cy="389203"/>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4701285" y="1489715"/>
            <a:ext cx="6387079" cy="1569660"/>
          </a:xfrm>
          <a:prstGeom prst="rect">
            <a:avLst/>
          </a:prstGeom>
          <a:noFill/>
        </p:spPr>
        <p:txBody>
          <a:bodyPr wrap="square" rtlCol="0">
            <a:spAutoFit/>
          </a:bodyPr>
          <a:lstStyle/>
          <a:p>
            <a:r>
              <a:rPr lang="en-US" sz="2400" dirty="0">
                <a:solidFill>
                  <a:schemeClr val="bg1"/>
                </a:solidFill>
              </a:rPr>
              <a:t>If we choose to focus on God and keeping His commandments rather than on worldly pursuits, we will find purpose in mortality and be prepared for the judgment of God.</a:t>
            </a:r>
          </a:p>
        </p:txBody>
      </p:sp>
      <p:sp>
        <p:nvSpPr>
          <p:cNvPr id="24" name="TextBox 23"/>
          <p:cNvSpPr txBox="1"/>
          <p:nvPr/>
        </p:nvSpPr>
        <p:spPr>
          <a:xfrm>
            <a:off x="11151" y="6422092"/>
            <a:ext cx="6387079" cy="369332"/>
          </a:xfrm>
          <a:prstGeom prst="rect">
            <a:avLst/>
          </a:prstGeom>
          <a:noFill/>
        </p:spPr>
        <p:txBody>
          <a:bodyPr wrap="square" rtlCol="0">
            <a:spAutoFit/>
          </a:bodyPr>
          <a:lstStyle/>
          <a:p>
            <a:r>
              <a:rPr lang="en-US" dirty="0">
                <a:solidFill>
                  <a:schemeClr val="bg1"/>
                </a:solidFill>
              </a:rPr>
              <a:t>Ecclesiastes 12:13-14</a:t>
            </a:r>
          </a:p>
        </p:txBody>
      </p:sp>
    </p:spTree>
    <p:extLst>
      <p:ext uri="{BB962C8B-B14F-4D97-AF65-F5344CB8AC3E}">
        <p14:creationId xmlns:p14="http://schemas.microsoft.com/office/powerpoint/2010/main" val="79062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4139681" y="212416"/>
            <a:ext cx="3388112" cy="923330"/>
          </a:xfrm>
          <a:prstGeom prst="rect">
            <a:avLst/>
          </a:prstGeom>
          <a:solidFill>
            <a:schemeClr val="accent2"/>
          </a:solidFill>
        </p:spPr>
        <p:txBody>
          <a:bodyPr wrap="square" rtlCol="0">
            <a:spAutoFit/>
          </a:bodyPr>
          <a:lstStyle/>
          <a:p>
            <a:pPr algn="ctr"/>
            <a:r>
              <a:rPr lang="en-US" dirty="0">
                <a:solidFill>
                  <a:schemeClr val="bg1"/>
                </a:solidFill>
              </a:rPr>
              <a:t>The Joseph Smith Translation states, “The Songs of Solomon are not inspired writings” </a:t>
            </a:r>
          </a:p>
        </p:txBody>
      </p:sp>
      <p:sp>
        <p:nvSpPr>
          <p:cNvPr id="5" name="TextBox 4"/>
          <p:cNvSpPr txBox="1"/>
          <p:nvPr/>
        </p:nvSpPr>
        <p:spPr>
          <a:xfrm>
            <a:off x="4281553" y="1814673"/>
            <a:ext cx="3516806" cy="584775"/>
          </a:xfrm>
          <a:prstGeom prst="rect">
            <a:avLst/>
          </a:prstGeom>
          <a:noFill/>
        </p:spPr>
        <p:txBody>
          <a:bodyPr wrap="square" rtlCol="0">
            <a:spAutoFit/>
          </a:bodyPr>
          <a:lstStyle/>
          <a:p>
            <a:pPr algn="ctr"/>
            <a:r>
              <a:rPr lang="en-US" sz="3200" dirty="0">
                <a:solidFill>
                  <a:schemeClr val="bg1"/>
                </a:solidFill>
              </a:rPr>
              <a:t>Song of Solomon</a:t>
            </a:r>
          </a:p>
        </p:txBody>
      </p:sp>
      <p:sp>
        <p:nvSpPr>
          <p:cNvPr id="2" name="Rectangle 1"/>
          <p:cNvSpPr/>
          <p:nvPr/>
        </p:nvSpPr>
        <p:spPr>
          <a:xfrm>
            <a:off x="8007354" y="1074455"/>
            <a:ext cx="3184848" cy="1200329"/>
          </a:xfrm>
          <a:prstGeom prst="rect">
            <a:avLst/>
          </a:prstGeom>
          <a:solidFill>
            <a:schemeClr val="accent5">
              <a:lumMod val="60000"/>
              <a:lumOff val="40000"/>
            </a:schemeClr>
          </a:solidFill>
        </p:spPr>
        <p:txBody>
          <a:bodyPr wrap="square">
            <a:spAutoFit/>
          </a:bodyPr>
          <a:lstStyle/>
          <a:p>
            <a:r>
              <a:rPr lang="en-US" dirty="0">
                <a:solidFill>
                  <a:schemeClr val="bg1"/>
                </a:solidFill>
              </a:rPr>
              <a:t>We do not know who wrote the Song of Solomon. “Whether Solomon is actually the author is doubtful” </a:t>
            </a:r>
          </a:p>
        </p:txBody>
      </p:sp>
      <p:sp>
        <p:nvSpPr>
          <p:cNvPr id="6" name="TextBox 5"/>
          <p:cNvSpPr txBox="1"/>
          <p:nvPr/>
        </p:nvSpPr>
        <p:spPr>
          <a:xfrm>
            <a:off x="11552664" y="6378498"/>
            <a:ext cx="538975" cy="369332"/>
          </a:xfrm>
          <a:prstGeom prst="rect">
            <a:avLst/>
          </a:prstGeom>
          <a:noFill/>
        </p:spPr>
        <p:txBody>
          <a:bodyPr wrap="square" rtlCol="0">
            <a:spAutoFit/>
          </a:bodyPr>
          <a:lstStyle/>
          <a:p>
            <a:r>
              <a:rPr lang="en-US" dirty="0">
                <a:solidFill>
                  <a:schemeClr val="bg1"/>
                </a:solidFill>
              </a:rPr>
              <a:t>(1)</a:t>
            </a:r>
          </a:p>
        </p:txBody>
      </p:sp>
      <p:sp>
        <p:nvSpPr>
          <p:cNvPr id="7" name="Rectangle 6"/>
          <p:cNvSpPr/>
          <p:nvPr/>
        </p:nvSpPr>
        <p:spPr>
          <a:xfrm>
            <a:off x="9054648" y="2714343"/>
            <a:ext cx="2683262" cy="923330"/>
          </a:xfrm>
          <a:prstGeom prst="rect">
            <a:avLst/>
          </a:prstGeom>
          <a:solidFill>
            <a:schemeClr val="accent6">
              <a:lumMod val="60000"/>
              <a:lumOff val="40000"/>
            </a:schemeClr>
          </a:solidFill>
        </p:spPr>
        <p:txBody>
          <a:bodyPr wrap="square">
            <a:spAutoFit/>
          </a:bodyPr>
          <a:lstStyle/>
          <a:p>
            <a:r>
              <a:rPr lang="en-US" dirty="0"/>
              <a:t>We do not know when or where the Song of Solomon was written.</a:t>
            </a:r>
          </a:p>
        </p:txBody>
      </p:sp>
      <p:sp>
        <p:nvSpPr>
          <p:cNvPr id="8" name="Rectangle 7"/>
          <p:cNvSpPr/>
          <p:nvPr/>
        </p:nvSpPr>
        <p:spPr>
          <a:xfrm>
            <a:off x="8492004" y="4236132"/>
            <a:ext cx="2612571" cy="1200329"/>
          </a:xfrm>
          <a:prstGeom prst="rect">
            <a:avLst/>
          </a:prstGeom>
          <a:solidFill>
            <a:srgbClr val="CC66FF"/>
          </a:solidFill>
        </p:spPr>
        <p:txBody>
          <a:bodyPr wrap="square">
            <a:spAutoFit/>
          </a:bodyPr>
          <a:lstStyle/>
          <a:p>
            <a:r>
              <a:rPr lang="en-US" dirty="0">
                <a:solidFill>
                  <a:schemeClr val="bg1"/>
                </a:solidFill>
              </a:rPr>
              <a:t>The Song of Solomon is the only book in the standard works that is considered uninspired </a:t>
            </a:r>
          </a:p>
        </p:txBody>
      </p:sp>
      <p:sp>
        <p:nvSpPr>
          <p:cNvPr id="9" name="Rectangle 8"/>
          <p:cNvSpPr/>
          <p:nvPr/>
        </p:nvSpPr>
        <p:spPr>
          <a:xfrm>
            <a:off x="426577" y="4236132"/>
            <a:ext cx="2993571" cy="954107"/>
          </a:xfrm>
          <a:prstGeom prst="rect">
            <a:avLst/>
          </a:prstGeom>
          <a:solidFill>
            <a:srgbClr val="C00000"/>
          </a:solidFill>
        </p:spPr>
        <p:txBody>
          <a:bodyPr wrap="square">
            <a:spAutoFit/>
          </a:bodyPr>
          <a:lstStyle/>
          <a:p>
            <a:r>
              <a:rPr lang="en-US" sz="1400" dirty="0">
                <a:solidFill>
                  <a:schemeClr val="bg1"/>
                </a:solidFill>
              </a:rPr>
              <a:t>“[The Song of Solomon is] sometimes called Canticles (as in Latin) or Song of Songs (as in Hebrew). …</a:t>
            </a:r>
          </a:p>
        </p:txBody>
      </p:sp>
      <p:sp>
        <p:nvSpPr>
          <p:cNvPr id="11" name="Rectangle 10"/>
          <p:cNvSpPr/>
          <p:nvPr/>
        </p:nvSpPr>
        <p:spPr>
          <a:xfrm>
            <a:off x="4224396" y="5195739"/>
            <a:ext cx="3180183" cy="1323439"/>
          </a:xfrm>
          <a:prstGeom prst="rect">
            <a:avLst/>
          </a:prstGeom>
          <a:solidFill>
            <a:srgbClr val="FFC000"/>
          </a:solidFill>
        </p:spPr>
        <p:txBody>
          <a:bodyPr wrap="square">
            <a:spAutoFit/>
          </a:bodyPr>
          <a:lstStyle/>
          <a:p>
            <a:r>
              <a:rPr lang="en-US" sz="1600" dirty="0"/>
              <a:t>Jewish Talmudic tradition attributes the book of Solomon but suggests that Hezekiah's scribes may have edited the text (Prov. 25:1) (2)</a:t>
            </a:r>
          </a:p>
        </p:txBody>
      </p:sp>
      <p:sp>
        <p:nvSpPr>
          <p:cNvPr id="12" name="Rectangle 11"/>
          <p:cNvSpPr/>
          <p:nvPr/>
        </p:nvSpPr>
        <p:spPr>
          <a:xfrm>
            <a:off x="135584" y="1040511"/>
            <a:ext cx="3575559" cy="1569660"/>
          </a:xfrm>
          <a:prstGeom prst="rect">
            <a:avLst/>
          </a:prstGeom>
          <a:solidFill>
            <a:schemeClr val="accent4">
              <a:lumMod val="50000"/>
            </a:schemeClr>
          </a:solidFill>
        </p:spPr>
        <p:txBody>
          <a:bodyPr wrap="square">
            <a:spAutoFit/>
          </a:bodyPr>
          <a:lstStyle/>
          <a:p>
            <a:r>
              <a:rPr lang="en-US" sz="1600" dirty="0">
                <a:solidFill>
                  <a:schemeClr val="bg1"/>
                </a:solidFill>
              </a:rPr>
              <a:t>Both Jews and Christians have at times been reluctant to accept it into the canon of scripture because of its romantic content but have permitted it on the basis of its being an allegory of God’s love for Israel and of the Church.</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3396" r="1728"/>
          <a:stretch/>
        </p:blipFill>
        <p:spPr>
          <a:xfrm>
            <a:off x="3967154" y="2714343"/>
            <a:ext cx="4040200" cy="124689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5459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animBg="1"/>
      <p:bldP spid="8" grpId="0" animBg="1"/>
      <p:bldP spid="9"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0" y="0"/>
            <a:ext cx="12192000" cy="369331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t>
            </a:r>
          </a:p>
          <a:p>
            <a:r>
              <a:rPr lang="en-US" dirty="0">
                <a:solidFill>
                  <a:schemeClr val="bg1"/>
                </a:solidFill>
              </a:rPr>
              <a:t>What Matters Most (1:35)</a:t>
            </a:r>
          </a:p>
          <a:p>
            <a:r>
              <a:rPr lang="en-US" dirty="0">
                <a:solidFill>
                  <a:schemeClr val="bg1"/>
                </a:solidFill>
              </a:rPr>
              <a:t>Seeing Life from an Eternal Perspective (1:29)</a:t>
            </a:r>
          </a:p>
          <a:p>
            <a:endParaRPr lang="en-US" dirty="0">
              <a:solidFill>
                <a:schemeClr val="bg1"/>
              </a:solidFill>
            </a:endParaRPr>
          </a:p>
          <a:p>
            <a:pPr marL="342900" indent="-342900">
              <a:buAutoNum type="arabicPeriod"/>
            </a:pPr>
            <a:r>
              <a:rPr lang="en-US" dirty="0">
                <a:solidFill>
                  <a:schemeClr val="bg1"/>
                </a:solidFill>
              </a:rPr>
              <a:t>Bible Dictionary</a:t>
            </a:r>
          </a:p>
          <a:p>
            <a:pPr marL="342900" indent="-342900">
              <a:buAutoNum type="arabicPeriod"/>
            </a:pPr>
            <a:r>
              <a:rPr lang="en-US" i="1" dirty="0">
                <a:solidFill>
                  <a:schemeClr val="bg1"/>
                </a:solidFill>
              </a:rPr>
              <a:t>Talk Thru the Bible </a:t>
            </a:r>
            <a:r>
              <a:rPr lang="en-US" dirty="0">
                <a:solidFill>
                  <a:schemeClr val="bg1"/>
                </a:solidFill>
              </a:rPr>
              <a:t>by Bruce Wilkinson and Kenneth Boa</a:t>
            </a:r>
          </a:p>
          <a:p>
            <a:r>
              <a:rPr lang="en-US" dirty="0">
                <a:solidFill>
                  <a:schemeClr val="bg1"/>
                </a:solidFill>
              </a:rPr>
              <a:t>Presentation by ©http://fashionsbylynda.com/blog/</a:t>
            </a:r>
            <a:endParaRPr lang="en-US" i="1" dirty="0">
              <a:solidFill>
                <a:schemeClr val="bg1"/>
              </a:solidFill>
            </a:endParaRPr>
          </a:p>
          <a:p>
            <a:r>
              <a:rPr lang="en-US" i="1" dirty="0">
                <a:solidFill>
                  <a:schemeClr val="bg1"/>
                </a:solidFill>
              </a:rPr>
              <a:t>3. Hugh B. Brown Continuing the Quest</a:t>
            </a:r>
            <a:r>
              <a:rPr lang="en-US" dirty="0">
                <a:solidFill>
                  <a:schemeClr val="bg1"/>
                </a:solidFill>
              </a:rPr>
              <a:t> [Salt Lake City: Deseret Book Co., 1961], 33-34</a:t>
            </a:r>
            <a:endParaRPr lang="en-US" i="1" dirty="0">
              <a:solidFill>
                <a:schemeClr val="bg1"/>
              </a:solidFill>
            </a:endParaRPr>
          </a:p>
          <a:p>
            <a:r>
              <a:rPr lang="en-US" dirty="0">
                <a:solidFill>
                  <a:schemeClr val="bg1"/>
                </a:solidFill>
              </a:rPr>
              <a:t>4. President Thomas S. Monson ("Building Your Eternal Home," </a:t>
            </a:r>
            <a:r>
              <a:rPr lang="en-US" i="1" dirty="0">
                <a:solidFill>
                  <a:schemeClr val="bg1"/>
                </a:solidFill>
              </a:rPr>
              <a:t>Ensign</a:t>
            </a:r>
            <a:r>
              <a:rPr lang="en-US" dirty="0">
                <a:solidFill>
                  <a:schemeClr val="bg1"/>
                </a:solidFill>
              </a:rPr>
              <a:t>, Oct. 1999, 5</a:t>
            </a:r>
            <a:endParaRPr lang="en-US" i="1" dirty="0">
              <a:solidFill>
                <a:schemeClr val="bg1"/>
              </a:solidFill>
            </a:endParaRPr>
          </a:p>
          <a:p>
            <a:r>
              <a:rPr lang="en-US" i="1" dirty="0">
                <a:solidFill>
                  <a:schemeClr val="bg1"/>
                </a:solidFill>
              </a:rPr>
              <a:t>5. Preach My Gospel</a:t>
            </a:r>
            <a:r>
              <a:rPr lang="en-US" dirty="0">
                <a:solidFill>
                  <a:schemeClr val="bg1"/>
                </a:solidFill>
              </a:rPr>
              <a:t> [2004], 52, 118-119</a:t>
            </a:r>
            <a:r>
              <a:rPr lang="en-US" dirty="0">
                <a:solidFill>
                  <a:schemeClr val="bg1"/>
                </a:solidFill>
                <a:latin typeface="Abadi" panose="020B0604020104020204" pitchFamily="34" charset="0"/>
              </a:rPr>
              <a:t>.</a:t>
            </a:r>
            <a:endParaRPr lang="en-US" dirty="0">
              <a:solidFill>
                <a:schemeClr val="bg1"/>
              </a:solidFill>
            </a:endParaRPr>
          </a:p>
          <a:p>
            <a:pPr marL="342900" indent="-342900">
              <a:buAutoNum type="arabicPeriod"/>
            </a:pPr>
            <a:endParaRPr lang="en-US" i="1" dirty="0">
              <a:solidFill>
                <a:schemeClr val="bg1"/>
              </a:solidFill>
            </a:endParaRPr>
          </a:p>
        </p:txBody>
      </p:sp>
      <p:grpSp>
        <p:nvGrpSpPr>
          <p:cNvPr id="5" name="Group 4"/>
          <p:cNvGrpSpPr/>
          <p:nvPr/>
        </p:nvGrpSpPr>
        <p:grpSpPr>
          <a:xfrm>
            <a:off x="4749262" y="603202"/>
            <a:ext cx="780586" cy="988742"/>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6650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Previously in Proverbs 31</a:t>
            </a:r>
          </a:p>
        </p:txBody>
      </p:sp>
      <p:sp>
        <p:nvSpPr>
          <p:cNvPr id="10" name="Rectangle 9">
            <a:extLst>
              <a:ext uri="{FF2B5EF4-FFF2-40B4-BE49-F238E27FC236}">
                <a16:creationId xmlns:a16="http://schemas.microsoft.com/office/drawing/2014/main" id="{69E94FBE-CB1E-4567-B13B-184AE91542CF}"/>
              </a:ext>
            </a:extLst>
          </p:cNvPr>
          <p:cNvSpPr/>
          <p:nvPr/>
        </p:nvSpPr>
        <p:spPr>
          <a:xfrm>
            <a:off x="3166351" y="1107996"/>
            <a:ext cx="5859297" cy="369332"/>
          </a:xfrm>
          <a:prstGeom prst="rect">
            <a:avLst/>
          </a:prstGeom>
        </p:spPr>
        <p:txBody>
          <a:bodyPr wrap="none">
            <a:spAutoFit/>
          </a:bodyPr>
          <a:lstStyle/>
          <a:p>
            <a:pPr algn="ctr"/>
            <a:r>
              <a:rPr lang="en-US" dirty="0">
                <a:solidFill>
                  <a:schemeClr val="bg1"/>
                </a:solidFill>
                <a:latin typeface="Abadi" panose="020B0604020104020204" pitchFamily="34" charset="0"/>
              </a:rPr>
              <a:t>Wisdom is more valuable than gold (see Proverbs 16:16).</a:t>
            </a:r>
            <a:endParaRPr lang="en-US" dirty="0">
              <a:solidFill>
                <a:schemeClr val="bg1"/>
              </a:solidFill>
            </a:endParaRPr>
          </a:p>
        </p:txBody>
      </p:sp>
      <p:pic>
        <p:nvPicPr>
          <p:cNvPr id="1026" name="Picture 2" descr="Image result for coins">
            <a:extLst>
              <a:ext uri="{FF2B5EF4-FFF2-40B4-BE49-F238E27FC236}">
                <a16:creationId xmlns:a16="http://schemas.microsoft.com/office/drawing/2014/main" id="{1EEBE6F8-F89B-4CAE-AD3A-1A9A7889C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177" y="1794161"/>
            <a:ext cx="5733093" cy="38340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BEC86D67-7327-4A0E-8B8A-53CA804E5632}"/>
              </a:ext>
            </a:extLst>
          </p:cNvPr>
          <p:cNvGrpSpPr/>
          <p:nvPr/>
        </p:nvGrpSpPr>
        <p:grpSpPr>
          <a:xfrm>
            <a:off x="414273" y="1456611"/>
            <a:ext cx="3559276" cy="3226650"/>
            <a:chOff x="414273" y="1456611"/>
            <a:chExt cx="3559276" cy="3226650"/>
          </a:xfrm>
        </p:grpSpPr>
        <p:sp>
          <p:nvSpPr>
            <p:cNvPr id="11" name="Rectangle 10">
              <a:extLst>
                <a:ext uri="{FF2B5EF4-FFF2-40B4-BE49-F238E27FC236}">
                  <a16:creationId xmlns:a16="http://schemas.microsoft.com/office/drawing/2014/main" id="{37BE2DDE-6CDF-4F52-A662-B942A434194E}"/>
                </a:ext>
              </a:extLst>
            </p:cNvPr>
            <p:cNvSpPr/>
            <p:nvPr/>
          </p:nvSpPr>
          <p:spPr>
            <a:xfrm>
              <a:off x="827228" y="1456611"/>
              <a:ext cx="3146321" cy="923330"/>
            </a:xfrm>
            <a:prstGeom prst="rect">
              <a:avLst/>
            </a:prstGeom>
          </p:spPr>
          <p:txBody>
            <a:bodyPr wrap="square">
              <a:spAutoFit/>
            </a:bodyPr>
            <a:lstStyle/>
            <a:p>
              <a:r>
                <a:rPr lang="en-US" dirty="0">
                  <a:solidFill>
                    <a:srgbClr val="FFFF00"/>
                  </a:solidFill>
                  <a:latin typeface="Palatino Linotype" panose="02040502050505030304" pitchFamily="18" charset="0"/>
                </a:rPr>
                <a:t>Who can find a virtuous woman? for her price is far above rubies.</a:t>
              </a:r>
              <a:endParaRPr lang="en-US" dirty="0">
                <a:solidFill>
                  <a:srgbClr val="FFFF00"/>
                </a:solidFill>
              </a:endParaRPr>
            </a:p>
          </p:txBody>
        </p:sp>
        <p:pic>
          <p:nvPicPr>
            <p:cNvPr id="1030" name="Picture 6" descr="Image result for rubies">
              <a:extLst>
                <a:ext uri="{FF2B5EF4-FFF2-40B4-BE49-F238E27FC236}">
                  <a16:creationId xmlns:a16="http://schemas.microsoft.com/office/drawing/2014/main" id="{B83D929B-B7A3-4173-8973-C38453745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73" y="2673992"/>
              <a:ext cx="3559276" cy="2009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B9500EC5-7D56-4C5C-A6EF-EE717C9719C5}"/>
              </a:ext>
            </a:extLst>
          </p:cNvPr>
          <p:cNvGrpSpPr/>
          <p:nvPr/>
        </p:nvGrpSpPr>
        <p:grpSpPr>
          <a:xfrm>
            <a:off x="2102381" y="4820656"/>
            <a:ext cx="2534132" cy="1808584"/>
            <a:chOff x="228600" y="381000"/>
            <a:chExt cx="3505068" cy="2501531"/>
          </a:xfrm>
        </p:grpSpPr>
        <p:grpSp>
          <p:nvGrpSpPr>
            <p:cNvPr id="17" name="Group 16">
              <a:extLst>
                <a:ext uri="{FF2B5EF4-FFF2-40B4-BE49-F238E27FC236}">
                  <a16:creationId xmlns:a16="http://schemas.microsoft.com/office/drawing/2014/main" id="{BE4046DA-A7EA-4371-A2A7-04A67E9ECEEF}"/>
                </a:ext>
              </a:extLst>
            </p:cNvPr>
            <p:cNvGrpSpPr/>
            <p:nvPr/>
          </p:nvGrpSpPr>
          <p:grpSpPr>
            <a:xfrm>
              <a:off x="228600" y="381000"/>
              <a:ext cx="3505068" cy="2501531"/>
              <a:chOff x="534986" y="381000"/>
              <a:chExt cx="2637111" cy="2501531"/>
            </a:xfrm>
          </p:grpSpPr>
          <p:sp>
            <p:nvSpPr>
              <p:cNvPr id="19" name="Rectangle 18">
                <a:extLst>
                  <a:ext uri="{FF2B5EF4-FFF2-40B4-BE49-F238E27FC236}">
                    <a16:creationId xmlns:a16="http://schemas.microsoft.com/office/drawing/2014/main" id="{585BC9E3-A096-4ED5-9105-629953DC38F5}"/>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09F29324-7AA4-4C6C-842F-02F5FBEDEB9B}"/>
                  </a:ext>
                </a:extLst>
              </p:cNvPr>
              <p:cNvGrpSpPr/>
              <p:nvPr/>
            </p:nvGrpSpPr>
            <p:grpSpPr>
              <a:xfrm>
                <a:off x="534986" y="384805"/>
                <a:ext cx="457200" cy="2497726"/>
                <a:chOff x="533400" y="381000"/>
                <a:chExt cx="457200" cy="2497726"/>
              </a:xfrm>
            </p:grpSpPr>
            <p:sp>
              <p:nvSpPr>
                <p:cNvPr id="26" name="Oval 25">
                  <a:extLst>
                    <a:ext uri="{FF2B5EF4-FFF2-40B4-BE49-F238E27FC236}">
                      <a16:creationId xmlns:a16="http://schemas.microsoft.com/office/drawing/2014/main" id="{E515B367-3DCE-4B30-8A82-C6984C099C42}"/>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3">
                  <a:extLst>
                    <a:ext uri="{FF2B5EF4-FFF2-40B4-BE49-F238E27FC236}">
                      <a16:creationId xmlns:a16="http://schemas.microsoft.com/office/drawing/2014/main" id="{C982D799-11DD-4331-AEFB-C8011C31A8F1}"/>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4F10B19-0649-4FC2-912E-CDD13CCB57BF}"/>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5E0A774-1A24-4326-BA80-FD2F568BE3E2}"/>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D7628A11-2AF1-47E4-A695-705706944E3D}"/>
                  </a:ext>
                </a:extLst>
              </p:cNvPr>
              <p:cNvGrpSpPr/>
              <p:nvPr/>
            </p:nvGrpSpPr>
            <p:grpSpPr>
              <a:xfrm>
                <a:off x="2714897" y="381000"/>
                <a:ext cx="457200" cy="2497726"/>
                <a:chOff x="2714897" y="457200"/>
                <a:chExt cx="457200" cy="2497726"/>
              </a:xfrm>
            </p:grpSpPr>
            <p:sp>
              <p:nvSpPr>
                <p:cNvPr id="22" name="Oval 21">
                  <a:extLst>
                    <a:ext uri="{FF2B5EF4-FFF2-40B4-BE49-F238E27FC236}">
                      <a16:creationId xmlns:a16="http://schemas.microsoft.com/office/drawing/2014/main" id="{3CD66508-F654-4A74-97F7-593D47C5835E}"/>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
                  <a:extLst>
                    <a:ext uri="{FF2B5EF4-FFF2-40B4-BE49-F238E27FC236}">
                      <a16:creationId xmlns:a16="http://schemas.microsoft.com/office/drawing/2014/main" id="{4DB72D38-B062-4820-B75A-7A2C7DCDE831}"/>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7A83A36-4031-4A6A-8406-E24CA15CF0C7}"/>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03BB302-62F4-478D-B289-F7F7DF054A84}"/>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a:extLst>
                <a:ext uri="{FF2B5EF4-FFF2-40B4-BE49-F238E27FC236}">
                  <a16:creationId xmlns:a16="http://schemas.microsoft.com/office/drawing/2014/main" id="{C150E29B-F2EB-4412-AE12-CBF9326671A8}"/>
                </a:ext>
              </a:extLst>
            </p:cNvPr>
            <p:cNvSpPr/>
            <p:nvPr/>
          </p:nvSpPr>
          <p:spPr>
            <a:xfrm>
              <a:off x="768557" y="1044266"/>
              <a:ext cx="2468112" cy="1277098"/>
            </a:xfrm>
            <a:prstGeom prst="rect">
              <a:avLst/>
            </a:prstGeom>
          </p:spPr>
          <p:txBody>
            <a:bodyPr wrap="square">
              <a:spAutoFit/>
            </a:bodyPr>
            <a:lstStyle/>
            <a:p>
              <a:pPr algn="ctr"/>
              <a:r>
                <a:rPr lang="en-US" b="1" dirty="0"/>
                <a:t>Virtue is more valuable than worldly wealth</a:t>
              </a:r>
              <a:endParaRPr lang="en-US" sz="1600" i="1" dirty="0"/>
            </a:p>
          </p:txBody>
        </p:sp>
      </p:grpSp>
      <p:sp>
        <p:nvSpPr>
          <p:cNvPr id="12" name="Rectangle 11">
            <a:extLst>
              <a:ext uri="{FF2B5EF4-FFF2-40B4-BE49-F238E27FC236}">
                <a16:creationId xmlns:a16="http://schemas.microsoft.com/office/drawing/2014/main" id="{C502A8B2-AEDD-4B1C-B344-5EC145C2E3E8}"/>
              </a:ext>
            </a:extLst>
          </p:cNvPr>
          <p:cNvSpPr/>
          <p:nvPr/>
        </p:nvSpPr>
        <p:spPr>
          <a:xfrm>
            <a:off x="5822217" y="2129751"/>
            <a:ext cx="4277032" cy="2862322"/>
          </a:xfrm>
          <a:prstGeom prst="rect">
            <a:avLst/>
          </a:prstGeom>
          <a:solidFill>
            <a:schemeClr val="accent2">
              <a:lumMod val="75000"/>
            </a:schemeClr>
          </a:solidFill>
        </p:spPr>
        <p:txBody>
          <a:bodyPr wrap="square">
            <a:spAutoFit/>
          </a:bodyPr>
          <a:lstStyle/>
          <a:p>
            <a:r>
              <a:rPr lang="en-US" dirty="0">
                <a:solidFill>
                  <a:schemeClr val="bg1"/>
                </a:solidFill>
                <a:latin typeface="Abadi" panose="020B0604020104020204" pitchFamily="34" charset="0"/>
              </a:rPr>
              <a:t>“Virtue originates in your innermost thoughts and desires. It is a pattern of thought and behavior based on high moral standards. Since the Holy Ghost does not dwell in unclean tabernacles, virtue is prerequisite to receiving the Spirit’s guidance. What you choose to think and do when you are alone and you believe no one is watching is a strong measure of your virtue” (5)</a:t>
            </a:r>
          </a:p>
        </p:txBody>
      </p:sp>
    </p:spTree>
    <p:extLst>
      <p:ext uri="{BB962C8B-B14F-4D97-AF65-F5344CB8AC3E}">
        <p14:creationId xmlns:p14="http://schemas.microsoft.com/office/powerpoint/2010/main" val="359883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31"/>
            <a:ext cx="7025268" cy="1200329"/>
          </a:xfrm>
          <a:prstGeom prst="rect">
            <a:avLst/>
          </a:prstGeom>
          <a:ln>
            <a:solidFill>
              <a:schemeClr val="tx1"/>
            </a:solidFill>
          </a:ln>
        </p:spPr>
        <p:txBody>
          <a:bodyPr wrap="square">
            <a:spAutoFit/>
          </a:bodyPr>
          <a:lstStyle/>
          <a:p>
            <a:r>
              <a:rPr lang="en-US" sz="1200" b="1" dirty="0">
                <a:solidFill>
                  <a:srgbClr val="333333"/>
                </a:solidFill>
                <a:latin typeface="Abadi" panose="020B0604020104020204" pitchFamily="34" charset="0"/>
              </a:rPr>
              <a:t>Ecclesiastes Theme:</a:t>
            </a:r>
          </a:p>
          <a:p>
            <a:r>
              <a:rPr lang="en-US" sz="1200" dirty="0">
                <a:solidFill>
                  <a:srgbClr val="333333"/>
                </a:solidFill>
                <a:latin typeface="Abadi" panose="020B0604020104020204" pitchFamily="34" charset="0"/>
              </a:rPr>
              <a:t>The overriding theme of the entire book is that mortality is full of events, possessions, and problems that are ultimately insignificant and fleeting; they pertain to mortality and have virtually no eternal significance. "All is vanity under the sun" is the main theme of the book. The words </a:t>
            </a:r>
            <a:r>
              <a:rPr lang="en-US" sz="1200" i="1" dirty="0">
                <a:solidFill>
                  <a:srgbClr val="333333"/>
                </a:solidFill>
                <a:latin typeface="Abadi" panose="020B0604020104020204" pitchFamily="34" charset="0"/>
              </a:rPr>
              <a:t>vanity</a:t>
            </a:r>
            <a:r>
              <a:rPr lang="en-US" sz="1200" dirty="0">
                <a:solidFill>
                  <a:srgbClr val="333333"/>
                </a:solidFill>
                <a:latin typeface="Abadi" panose="020B0604020104020204" pitchFamily="34" charset="0"/>
              </a:rPr>
              <a:t> or </a:t>
            </a:r>
            <a:r>
              <a:rPr lang="en-US" sz="1200" i="1" dirty="0">
                <a:solidFill>
                  <a:srgbClr val="333333"/>
                </a:solidFill>
                <a:latin typeface="Abadi" panose="020B0604020104020204" pitchFamily="34" charset="0"/>
              </a:rPr>
              <a:t>vanities </a:t>
            </a:r>
            <a:r>
              <a:rPr lang="en-US" sz="1200" dirty="0">
                <a:solidFill>
                  <a:srgbClr val="333333"/>
                </a:solidFill>
                <a:latin typeface="Abadi" panose="020B0604020104020204" pitchFamily="34" charset="0"/>
              </a:rPr>
              <a:t>occur 37 times. The phrase "under the sun" occurs 29 times. The phrase "vexation of spirit" occurs 9 times.</a:t>
            </a:r>
            <a:endParaRPr lang="en-US" sz="1200" dirty="0"/>
          </a:p>
        </p:txBody>
      </p:sp>
      <p:sp>
        <p:nvSpPr>
          <p:cNvPr id="3" name="Rectangle 2"/>
          <p:cNvSpPr/>
          <p:nvPr/>
        </p:nvSpPr>
        <p:spPr>
          <a:xfrm>
            <a:off x="0" y="1209660"/>
            <a:ext cx="7025268" cy="1569660"/>
          </a:xfrm>
          <a:prstGeom prst="rect">
            <a:avLst/>
          </a:prstGeom>
          <a:ln>
            <a:solidFill>
              <a:schemeClr val="tx1"/>
            </a:solidFill>
          </a:ln>
        </p:spPr>
        <p:txBody>
          <a:bodyPr wrap="square">
            <a:spAutoFit/>
          </a:bodyPr>
          <a:lstStyle/>
          <a:p>
            <a:r>
              <a:rPr lang="en-US" sz="1200" b="1" dirty="0"/>
              <a:t>The Preacher:</a:t>
            </a:r>
          </a:p>
          <a:p>
            <a:r>
              <a:rPr lang="en-US" sz="1200" dirty="0"/>
              <a:t>The book of Ecclesiastes is unique because although the Preacher is a believer, he often poses questions and makes statements as if he were not. Everything that he says, therefore, must be taken in context of his final conclusion in Ecclesiastes 12:13–14 that all of our works in this life will one day be judged by God. The teachings of this book seem to be directed at individuals who do not believe in God or at least are not yet fully committed to Him. The Preacher presents questions and statements that many of these individuals may feel inclined to agree with, but then he helps them to see how much purpose and meaning can come into our lives when we seek to live in accordance with God’s will.</a:t>
            </a:r>
          </a:p>
        </p:txBody>
      </p:sp>
      <p:sp>
        <p:nvSpPr>
          <p:cNvPr id="4" name="Rectangle 3"/>
          <p:cNvSpPr/>
          <p:nvPr/>
        </p:nvSpPr>
        <p:spPr>
          <a:xfrm>
            <a:off x="0" y="2779320"/>
            <a:ext cx="7025268" cy="1569660"/>
          </a:xfrm>
          <a:prstGeom prst="rect">
            <a:avLst/>
          </a:prstGeom>
          <a:ln>
            <a:solidFill>
              <a:schemeClr val="tx1"/>
            </a:solidFill>
          </a:ln>
        </p:spPr>
        <p:txBody>
          <a:bodyPr wrap="square">
            <a:spAutoFit/>
          </a:bodyPr>
          <a:lstStyle/>
          <a:p>
            <a:r>
              <a:rPr lang="en-US" sz="1200" b="1" dirty="0"/>
              <a:t>The Preacher:</a:t>
            </a:r>
          </a:p>
          <a:p>
            <a:r>
              <a:rPr lang="en-US" sz="1200" dirty="0"/>
              <a:t>The book of Ecclesiastes is unique because although the Preacher is a believer, he often poses questions and makes statements as if he were not. Everything that he says, therefore, must be taken in context of his final conclusion in Ecclesiastes 12:13–14 that all of our works in this life will one day be judged by God. The teachings of this book seem to be directed at individuals who do not believe in God or at least are not yet fully committed to Him. The Preacher presents questions and statements that many of these individuals may feel inclined to agree with, but then he helps them to see how much purpose and meaning can come into our lives when we seek to live in accordance with God’s will.</a:t>
            </a:r>
          </a:p>
        </p:txBody>
      </p:sp>
      <p:sp>
        <p:nvSpPr>
          <p:cNvPr id="5" name="Rectangle 4"/>
          <p:cNvSpPr/>
          <p:nvPr/>
        </p:nvSpPr>
        <p:spPr>
          <a:xfrm>
            <a:off x="0" y="4365010"/>
            <a:ext cx="7025268" cy="2492990"/>
          </a:xfrm>
          <a:prstGeom prst="rect">
            <a:avLst/>
          </a:prstGeom>
          <a:ln>
            <a:solidFill>
              <a:schemeClr val="tx1"/>
            </a:solidFill>
          </a:ln>
        </p:spPr>
        <p:txBody>
          <a:bodyPr wrap="square">
            <a:spAutoFit/>
          </a:bodyPr>
          <a:lstStyle/>
          <a:p>
            <a:pPr fontAlgn="base"/>
            <a:r>
              <a:rPr lang="en-US" sz="1200" b="1" dirty="0"/>
              <a:t>Wealth</a:t>
            </a:r>
            <a:r>
              <a:rPr lang="en-US" sz="1200" dirty="0"/>
              <a:t> ethically acquired and properly used is not evil-it is good. It is the love of it, the coveting of it, the lust for it, the compromises made for it which are evil.</a:t>
            </a:r>
          </a:p>
          <a:p>
            <a:pPr fontAlgn="base"/>
            <a:r>
              <a:rPr lang="en-US" sz="1200" dirty="0"/>
              <a:t> </a:t>
            </a:r>
          </a:p>
          <a:p>
            <a:pPr fontAlgn="base"/>
            <a:r>
              <a:rPr lang="en-US" sz="1200" dirty="0"/>
              <a:t>...Perhaps the sin is not in "things" but in our attitude toward and worship of "things." Unless an acquisitive person can positively accumulate and hold wealth while still giving full allegiance to God and his program-unless the rich man can keep the Sabbath, keep his mind and body and spirit uncontaminated, and give unstinted service to his fellowmen through God's appointed way-unless the affluent man has total control and can hold all his possessions in trust, subject to the call of the Lord through his authorized servants, then that man, for the good of his soul, should certainly "go and sell that thou hast and give to the poor, and come and follow me." (Matthew 19:21.)</a:t>
            </a:r>
          </a:p>
          <a:p>
            <a:pPr fontAlgn="base"/>
            <a:r>
              <a:rPr lang="en-US" sz="1200" dirty="0"/>
              <a:t> </a:t>
            </a:r>
          </a:p>
          <a:p>
            <a:pPr fontAlgn="base"/>
            <a:r>
              <a:rPr lang="en-US" sz="1200" dirty="0"/>
              <a:t>"For where your treasure is, there will your heart be also." (Matthew 6:21.) (</a:t>
            </a:r>
            <a:r>
              <a:rPr lang="en-US" sz="1200" i="1" dirty="0"/>
              <a:t>The Teachings of Spencer W. Kimball</a:t>
            </a:r>
            <a:r>
              <a:rPr lang="en-US" sz="1200" dirty="0"/>
              <a:t>, edited by Edward L. Kimball [Salt Lake City: </a:t>
            </a:r>
            <a:r>
              <a:rPr lang="en-US" sz="1200" dirty="0" err="1"/>
              <a:t>Bookcraft</a:t>
            </a:r>
            <a:r>
              <a:rPr lang="en-US" sz="1200" dirty="0"/>
              <a:t>, 1982], 358)</a:t>
            </a:r>
          </a:p>
        </p:txBody>
      </p:sp>
      <p:sp>
        <p:nvSpPr>
          <p:cNvPr id="6" name="Rectangle 5"/>
          <p:cNvSpPr/>
          <p:nvPr/>
        </p:nvSpPr>
        <p:spPr>
          <a:xfrm>
            <a:off x="7025268" y="0"/>
            <a:ext cx="5166732" cy="4154984"/>
          </a:xfrm>
          <a:prstGeom prst="rect">
            <a:avLst/>
          </a:prstGeom>
          <a:ln>
            <a:solidFill>
              <a:schemeClr val="tx1"/>
            </a:solidFill>
          </a:ln>
        </p:spPr>
        <p:txBody>
          <a:bodyPr wrap="square">
            <a:spAutoFit/>
          </a:bodyPr>
          <a:lstStyle/>
          <a:p>
            <a:pPr fontAlgn="base"/>
            <a:r>
              <a:rPr lang="en-US" sz="1200" b="1" dirty="0">
                <a:solidFill>
                  <a:srgbClr val="333333"/>
                </a:solidFill>
                <a:latin typeface="Calibri" panose="020F0502020204030204" pitchFamily="34" charset="0"/>
              </a:rPr>
              <a:t>Ecclesiastes 9:5 Death:</a:t>
            </a:r>
          </a:p>
          <a:p>
            <a:pPr fontAlgn="base"/>
            <a:r>
              <a:rPr lang="en-US" sz="1200" dirty="0">
                <a:solidFill>
                  <a:srgbClr val="333333"/>
                </a:solidFill>
                <a:latin typeface="Calibri" panose="020F0502020204030204" pitchFamily="34" charset="0"/>
              </a:rPr>
              <a:t>What happens to the spirit of man at death? This is a crucial theological question. Ecclesiastes says "the spirit shall return unto God who gave it." (Eccl. 12:7) </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However, the Jehovah Witnesses have misinterpreted another Ecclesiastes passage to claim that there is nothing at death-no spirit, no soul, nothing-not until the resurrection. "The dead know not any thing, neither have they any more a reward; for the memory of them is forgotten... neither have they any more a portion for ever in any thing that is done under the sun." To the Jehovah Witnesses it means, there is nothing after death. They have taken the quote out of context. They have missed the crucial perspective of Ecclesiastes that the dead no longer have anything "under the sun" or in the mortal world.</a:t>
            </a:r>
          </a:p>
          <a:p>
            <a:pPr fontAlgn="base"/>
            <a:endParaRPr lang="en-US" sz="1200" b="0" i="0" dirty="0">
              <a:solidFill>
                <a:srgbClr val="333333"/>
              </a:solidFill>
              <a:effectLst/>
              <a:latin typeface="Calibri" panose="020F0502020204030204" pitchFamily="34" charset="0"/>
            </a:endParaRPr>
          </a:p>
          <a:p>
            <a:pPr fontAlgn="base"/>
            <a:r>
              <a:rPr lang="en-US" sz="1200" dirty="0"/>
              <a:t>Book of Mormon teaches:</a:t>
            </a:r>
          </a:p>
          <a:p>
            <a:pPr fontAlgn="base"/>
            <a:r>
              <a:rPr lang="en-US" sz="1200" dirty="0"/>
              <a:t> </a:t>
            </a:r>
          </a:p>
          <a:p>
            <a:pPr fontAlgn="base"/>
            <a:r>
              <a:rPr lang="en-US" sz="1200" dirty="0"/>
              <a:t>The spirits of all men, as soon as they are departed from this mortal body, yea, the spirits of all men, whether they be good or evil, are taken home to that God who gave them life... [the] righteous into a state of happiness, which is called paradise... the wicked, yea, who are evil... shall be cast into outer darkness (Alma 40:11-13)</a:t>
            </a:r>
          </a:p>
          <a:p>
            <a:pPr fontAlgn="base"/>
            <a:r>
              <a:rPr lang="en-US" sz="1200" dirty="0"/>
              <a:t>Gospeldoctrine.com</a:t>
            </a:r>
            <a:endParaRPr lang="en-US" sz="1200" b="0" i="0" dirty="0">
              <a:solidFill>
                <a:srgbClr val="333333"/>
              </a:solidFill>
              <a:effectLst/>
              <a:latin typeface="Calibri" panose="020F0502020204030204" pitchFamily="34" charset="0"/>
            </a:endParaRPr>
          </a:p>
        </p:txBody>
      </p:sp>
      <p:sp>
        <p:nvSpPr>
          <p:cNvPr id="7" name="Rectangle 6"/>
          <p:cNvSpPr/>
          <p:nvPr/>
        </p:nvSpPr>
        <p:spPr>
          <a:xfrm>
            <a:off x="7025268" y="4339650"/>
            <a:ext cx="5166732" cy="2492990"/>
          </a:xfrm>
          <a:prstGeom prst="rect">
            <a:avLst/>
          </a:prstGeom>
          <a:ln>
            <a:solidFill>
              <a:schemeClr val="tx1"/>
            </a:solidFill>
          </a:ln>
        </p:spPr>
        <p:txBody>
          <a:bodyPr wrap="square">
            <a:spAutoFit/>
          </a:bodyPr>
          <a:lstStyle/>
          <a:p>
            <a:pPr fontAlgn="base"/>
            <a:r>
              <a:rPr lang="en-US" sz="1200" b="1" dirty="0"/>
              <a:t>Ecclesiastes 9:11: Endure to the End</a:t>
            </a:r>
          </a:p>
          <a:p>
            <a:pPr fontAlgn="base"/>
            <a:endParaRPr lang="en-US" sz="1200" b="1" dirty="0"/>
          </a:p>
          <a:p>
            <a:pPr fontAlgn="base"/>
            <a:r>
              <a:rPr lang="en-US" sz="1200" dirty="0"/>
              <a:t>God, our Father, and Jesus Christ, our Lord, have marked the way to perfection. They beckon us to choose to follow eternal verities and to become perfect as they are perfect. (See Matt. 5:48; 3 Ne. 12:48.) The Apostle Paul likened life to a race with a clearly defined goal. To the Saints at Corinth he urged: "Know ye not that they which run in a race run all, but one </a:t>
            </a:r>
            <a:r>
              <a:rPr lang="en-US" sz="1200" dirty="0" err="1"/>
              <a:t>receiveth</a:t>
            </a:r>
            <a:r>
              <a:rPr lang="en-US" sz="1200" dirty="0"/>
              <a:t> the prize? So run, that ye may obtain." (1 Cor. 9:24.)</a:t>
            </a:r>
          </a:p>
          <a:p>
            <a:pPr fontAlgn="base"/>
            <a:r>
              <a:rPr lang="en-US" sz="1200" dirty="0"/>
              <a:t> </a:t>
            </a:r>
          </a:p>
          <a:p>
            <a:pPr fontAlgn="base"/>
            <a:r>
              <a:rPr lang="en-US" sz="1200" dirty="0"/>
              <a:t>In our zeal, let us not overlook this sage counsel: "The race is not to the swift, nor the battle to the strong." (Eccl. 9:11.) Actually, the prize belongs to him who endures to the end. Pres. Thomas S. Monson ("Invitation to Exaltation," </a:t>
            </a:r>
            <a:r>
              <a:rPr lang="en-US" sz="1200" i="1" dirty="0"/>
              <a:t>Ensign</a:t>
            </a:r>
            <a:r>
              <a:rPr lang="en-US" sz="1200" dirty="0"/>
              <a:t>, June 1993, 4)</a:t>
            </a:r>
          </a:p>
        </p:txBody>
      </p:sp>
    </p:spTree>
    <p:extLst>
      <p:ext uri="{BB962C8B-B14F-4D97-AF65-F5344CB8AC3E}">
        <p14:creationId xmlns:p14="http://schemas.microsoft.com/office/powerpoint/2010/main" val="3343676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108543"/>
          </a:xfrm>
          <a:prstGeom prst="rect">
            <a:avLst/>
          </a:prstGeom>
          <a:ln>
            <a:solidFill>
              <a:schemeClr val="tx1"/>
            </a:solidFill>
          </a:ln>
        </p:spPr>
        <p:txBody>
          <a:bodyPr>
            <a:spAutoFit/>
          </a:bodyPr>
          <a:lstStyle/>
          <a:p>
            <a:pPr algn="ctr" fontAlgn="base"/>
            <a:r>
              <a:rPr lang="en-US" sz="1400" b="1" dirty="0"/>
              <a:t>Decisions to Make Now</a:t>
            </a:r>
          </a:p>
          <a:p>
            <a:pPr fontAlgn="base"/>
            <a:r>
              <a:rPr lang="en-US" sz="1400" dirty="0"/>
              <a:t>“We understand that we will live a </a:t>
            </a:r>
            <a:r>
              <a:rPr lang="en-US" sz="1400" dirty="0" err="1"/>
              <a:t>postmortal</a:t>
            </a:r>
            <a:r>
              <a:rPr lang="en-US" sz="1400" dirty="0"/>
              <a:t> life of infinite duration and that we determine the kind of life it will be by our thoughts and actions in mortality. Mortality is very brief but immeasurably important. …</a:t>
            </a:r>
          </a:p>
          <a:p>
            <a:pPr fontAlgn="base"/>
            <a:r>
              <a:rPr lang="en-US" sz="1400" dirty="0"/>
              <a:t>“That understanding helps us to make wise decisions in the many choices of our daily lives. Seeing life from an eternal perspective helps us focus our limited mortal energies on the things that matter most. …</a:t>
            </a:r>
          </a:p>
          <a:p>
            <a:pPr fontAlgn="base"/>
            <a:r>
              <a:rPr lang="en-US" sz="1400" dirty="0"/>
              <a:t>“… By virtue of the Savior’s atoning sacrifice, we all will be resurrected. Each of us will stand before the judgment bar of the great Jehovah and be rewarded according to our deeds in mortality.</a:t>
            </a:r>
          </a:p>
          <a:p>
            <a:pPr fontAlgn="base"/>
            <a:r>
              <a:rPr lang="en-US" sz="1400" dirty="0"/>
              <a:t>“If we make every earthly decision with this judgment in mind, we will have used our mortal probation wisely and its days will give us peace in this life and eternal life in the world to come” </a:t>
            </a:r>
            <a:r>
              <a:rPr lang="en-US" sz="1400" b="1" dirty="0"/>
              <a:t>Elder Joseph B. </a:t>
            </a:r>
            <a:r>
              <a:rPr lang="en-US" sz="1400" b="1" dirty="0" err="1"/>
              <a:t>Wirthlin</a:t>
            </a:r>
            <a:r>
              <a:rPr lang="en-US" sz="1400" b="1" dirty="0"/>
              <a:t> </a:t>
            </a:r>
            <a:r>
              <a:rPr lang="en-US" sz="1400" dirty="0"/>
              <a:t>(“The Time to Prepare,”</a:t>
            </a:r>
            <a:r>
              <a:rPr lang="en-US" sz="1400" i="1" dirty="0"/>
              <a:t> Ensign,</a:t>
            </a:r>
            <a:r>
              <a:rPr lang="en-US" sz="1400" dirty="0"/>
              <a:t> May 1998, 14, 16–17).</a:t>
            </a:r>
            <a:endParaRPr lang="en-US" sz="1400" b="0" i="0" dirty="0">
              <a:effectLst/>
            </a:endParaRPr>
          </a:p>
        </p:txBody>
      </p:sp>
      <p:sp>
        <p:nvSpPr>
          <p:cNvPr id="6" name="Rectangle 5"/>
          <p:cNvSpPr/>
          <p:nvPr/>
        </p:nvSpPr>
        <p:spPr>
          <a:xfrm>
            <a:off x="6096000" y="0"/>
            <a:ext cx="6096000" cy="3108543"/>
          </a:xfrm>
          <a:prstGeom prst="rect">
            <a:avLst/>
          </a:prstGeom>
          <a:ln>
            <a:solidFill>
              <a:schemeClr val="tx1"/>
            </a:solidFill>
          </a:ln>
        </p:spPr>
        <p:txBody>
          <a:bodyPr>
            <a:spAutoFit/>
          </a:bodyPr>
          <a:lstStyle/>
          <a:p>
            <a:pPr algn="ctr" fontAlgn="base"/>
            <a:r>
              <a:rPr lang="en-US" sz="1400" b="1" dirty="0"/>
              <a:t>Decisions to Make Now</a:t>
            </a:r>
          </a:p>
          <a:p>
            <a:pPr fontAlgn="base"/>
            <a:r>
              <a:rPr lang="en-US" sz="1400" dirty="0"/>
              <a:t>“We understand that we will live a </a:t>
            </a:r>
            <a:r>
              <a:rPr lang="en-US" sz="1400" dirty="0" err="1"/>
              <a:t>postmortal</a:t>
            </a:r>
            <a:r>
              <a:rPr lang="en-US" sz="1400" dirty="0"/>
              <a:t> life of infinite duration and that we determine the kind of life it will be by our thoughts and actions in mortality. Mortality is very brief but immeasurably important. …</a:t>
            </a:r>
          </a:p>
          <a:p>
            <a:pPr fontAlgn="base"/>
            <a:r>
              <a:rPr lang="en-US" sz="1400" dirty="0"/>
              <a:t>“That understanding helps us to make wise decisions in the many choices of our daily lives. Seeing life from an eternal perspective helps us focus our limited mortal energies on the things that matter most. …</a:t>
            </a:r>
          </a:p>
          <a:p>
            <a:pPr fontAlgn="base"/>
            <a:r>
              <a:rPr lang="en-US" sz="1400" dirty="0"/>
              <a:t>“… By virtue of the Savior’s atoning sacrifice, we all will be resurrected. Each of us will stand before the judgment bar of the great Jehovah and be rewarded according to our deeds in mortality.</a:t>
            </a:r>
          </a:p>
          <a:p>
            <a:pPr fontAlgn="base"/>
            <a:r>
              <a:rPr lang="en-US" sz="1400" dirty="0"/>
              <a:t>“If we make every earthly decision with this judgment in mind, we will have used our mortal probation wisely and its days will give us peace in this life and eternal life in the world to come” </a:t>
            </a:r>
            <a:r>
              <a:rPr lang="en-US" sz="1400" b="1" dirty="0"/>
              <a:t>Elder Joseph B. </a:t>
            </a:r>
            <a:r>
              <a:rPr lang="en-US" sz="1400" b="1" dirty="0" err="1"/>
              <a:t>Wirthlin</a:t>
            </a:r>
            <a:r>
              <a:rPr lang="en-US" sz="1400" b="1" dirty="0"/>
              <a:t> </a:t>
            </a:r>
            <a:r>
              <a:rPr lang="en-US" sz="1400" dirty="0"/>
              <a:t>(“The Time to Prepare,”</a:t>
            </a:r>
            <a:r>
              <a:rPr lang="en-US" sz="1400" i="1" dirty="0"/>
              <a:t> Ensign,</a:t>
            </a:r>
            <a:r>
              <a:rPr lang="en-US" sz="1400" dirty="0"/>
              <a:t> May 1998, 14, 16–17).</a:t>
            </a:r>
            <a:endParaRPr lang="en-US" sz="1400" b="0" i="0" dirty="0">
              <a:effectLst/>
            </a:endParaRPr>
          </a:p>
        </p:txBody>
      </p:sp>
      <p:sp>
        <p:nvSpPr>
          <p:cNvPr id="7" name="Rectangle 6"/>
          <p:cNvSpPr/>
          <p:nvPr/>
        </p:nvSpPr>
        <p:spPr>
          <a:xfrm>
            <a:off x="0" y="3108543"/>
            <a:ext cx="6096000" cy="3108543"/>
          </a:xfrm>
          <a:prstGeom prst="rect">
            <a:avLst/>
          </a:prstGeom>
          <a:ln>
            <a:solidFill>
              <a:schemeClr val="tx1"/>
            </a:solidFill>
          </a:ln>
        </p:spPr>
        <p:txBody>
          <a:bodyPr>
            <a:spAutoFit/>
          </a:bodyPr>
          <a:lstStyle/>
          <a:p>
            <a:pPr algn="ctr" fontAlgn="base"/>
            <a:r>
              <a:rPr lang="en-US" sz="1400" b="1" dirty="0"/>
              <a:t>Decisions to Make Now</a:t>
            </a:r>
          </a:p>
          <a:p>
            <a:pPr fontAlgn="base"/>
            <a:r>
              <a:rPr lang="en-US" sz="1400" dirty="0"/>
              <a:t>“We understand that we will live a </a:t>
            </a:r>
            <a:r>
              <a:rPr lang="en-US" sz="1400" dirty="0" err="1"/>
              <a:t>postmortal</a:t>
            </a:r>
            <a:r>
              <a:rPr lang="en-US" sz="1400" dirty="0"/>
              <a:t> life of infinite duration and that we determine the kind of life it will be by our thoughts and actions in mortality. Mortality is very brief but immeasurably important. …</a:t>
            </a:r>
          </a:p>
          <a:p>
            <a:pPr fontAlgn="base"/>
            <a:r>
              <a:rPr lang="en-US" sz="1400" dirty="0"/>
              <a:t>“That understanding helps us to make wise decisions in the many choices of our daily lives. Seeing life from an eternal perspective helps us focus our limited mortal energies on the things that matter most. …</a:t>
            </a:r>
          </a:p>
          <a:p>
            <a:pPr fontAlgn="base"/>
            <a:r>
              <a:rPr lang="en-US" sz="1400" dirty="0"/>
              <a:t>“… By virtue of the Savior’s atoning sacrifice, we all will be resurrected. Each of us will stand before the judgment bar of the great Jehovah and be rewarded according to our deeds in mortality.</a:t>
            </a:r>
          </a:p>
          <a:p>
            <a:pPr fontAlgn="base"/>
            <a:r>
              <a:rPr lang="en-US" sz="1400" dirty="0"/>
              <a:t>“If we make every earthly decision with this judgment in mind, we will have used our mortal probation wisely and its days will give us peace in this life and eternal life in the world to come” </a:t>
            </a:r>
            <a:r>
              <a:rPr lang="en-US" sz="1400" b="1" dirty="0"/>
              <a:t>Elder Joseph B. </a:t>
            </a:r>
            <a:r>
              <a:rPr lang="en-US" sz="1400" b="1" dirty="0" err="1"/>
              <a:t>Wirthlin</a:t>
            </a:r>
            <a:r>
              <a:rPr lang="en-US" sz="1400" b="1" dirty="0"/>
              <a:t> </a:t>
            </a:r>
            <a:r>
              <a:rPr lang="en-US" sz="1400" dirty="0"/>
              <a:t>(“The Time to Prepare,”</a:t>
            </a:r>
            <a:r>
              <a:rPr lang="en-US" sz="1400" i="1" dirty="0"/>
              <a:t> Ensign,</a:t>
            </a:r>
            <a:r>
              <a:rPr lang="en-US" sz="1400" dirty="0"/>
              <a:t> May 1998, 14, 16–17).</a:t>
            </a:r>
            <a:endParaRPr lang="en-US" sz="1400" b="0" i="0" dirty="0">
              <a:effectLst/>
            </a:endParaRPr>
          </a:p>
        </p:txBody>
      </p:sp>
      <p:sp>
        <p:nvSpPr>
          <p:cNvPr id="8" name="Rectangle 7"/>
          <p:cNvSpPr/>
          <p:nvPr/>
        </p:nvSpPr>
        <p:spPr>
          <a:xfrm>
            <a:off x="6096000" y="3108542"/>
            <a:ext cx="6096000" cy="3108543"/>
          </a:xfrm>
          <a:prstGeom prst="rect">
            <a:avLst/>
          </a:prstGeom>
          <a:ln>
            <a:solidFill>
              <a:schemeClr val="tx1"/>
            </a:solidFill>
          </a:ln>
        </p:spPr>
        <p:txBody>
          <a:bodyPr>
            <a:spAutoFit/>
          </a:bodyPr>
          <a:lstStyle/>
          <a:p>
            <a:pPr algn="ctr" fontAlgn="base"/>
            <a:r>
              <a:rPr lang="en-US" sz="1400" b="1" dirty="0"/>
              <a:t>Decisions to Make Now</a:t>
            </a:r>
          </a:p>
          <a:p>
            <a:pPr fontAlgn="base"/>
            <a:r>
              <a:rPr lang="en-US" sz="1400" dirty="0"/>
              <a:t>“We understand that we will live a </a:t>
            </a:r>
            <a:r>
              <a:rPr lang="en-US" sz="1400" dirty="0" err="1"/>
              <a:t>postmortal</a:t>
            </a:r>
            <a:r>
              <a:rPr lang="en-US" sz="1400" dirty="0"/>
              <a:t> life of infinite duration and that we determine the kind of life it will be by our thoughts and actions in mortality. Mortality is very brief but immeasurably important. …</a:t>
            </a:r>
          </a:p>
          <a:p>
            <a:pPr fontAlgn="base"/>
            <a:r>
              <a:rPr lang="en-US" sz="1400" dirty="0"/>
              <a:t>“That understanding helps us to make wise decisions in the many choices of our daily lives. Seeing life from an eternal perspective helps us focus our limited mortal energies on the things that matter most. …</a:t>
            </a:r>
          </a:p>
          <a:p>
            <a:pPr fontAlgn="base"/>
            <a:r>
              <a:rPr lang="en-US" sz="1400" dirty="0"/>
              <a:t>“… By virtue of the Savior’s atoning sacrifice, we all will be resurrected. Each of us will stand before the judgment bar of the great Jehovah and be rewarded according to our deeds in mortality.</a:t>
            </a:r>
          </a:p>
          <a:p>
            <a:pPr fontAlgn="base"/>
            <a:r>
              <a:rPr lang="en-US" sz="1400" dirty="0"/>
              <a:t>“If we make every earthly decision with this judgment in mind, we will have used our mortal probation wisely and its days will give us peace in this life and eternal life in the world to come” </a:t>
            </a:r>
            <a:r>
              <a:rPr lang="en-US" sz="1400" b="1" dirty="0"/>
              <a:t>Elder Joseph B. </a:t>
            </a:r>
            <a:r>
              <a:rPr lang="en-US" sz="1400" b="1" dirty="0" err="1"/>
              <a:t>Wirthlin</a:t>
            </a:r>
            <a:r>
              <a:rPr lang="en-US" sz="1400" b="1" dirty="0"/>
              <a:t> </a:t>
            </a:r>
            <a:r>
              <a:rPr lang="en-US" sz="1400" dirty="0"/>
              <a:t>(“The Time to Prepare,”</a:t>
            </a:r>
            <a:r>
              <a:rPr lang="en-US" sz="1400" i="1" dirty="0"/>
              <a:t> Ensign,</a:t>
            </a:r>
            <a:r>
              <a:rPr lang="en-US" sz="1400" dirty="0"/>
              <a:t> May 1998, 14, 16–17).</a:t>
            </a:r>
            <a:endParaRPr lang="en-US" sz="1400" b="0" i="0" dirty="0">
              <a:effectLst/>
            </a:endParaRPr>
          </a:p>
        </p:txBody>
      </p:sp>
    </p:spTree>
    <p:extLst>
      <p:ext uri="{BB962C8B-B14F-4D97-AF65-F5344CB8AC3E}">
        <p14:creationId xmlns:p14="http://schemas.microsoft.com/office/powerpoint/2010/main" val="3811797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29957637"/>
              </p:ext>
            </p:extLst>
          </p:nvPr>
        </p:nvGraphicFramePr>
        <p:xfrm>
          <a:off x="133814" y="773145"/>
          <a:ext cx="11968976" cy="4846320"/>
        </p:xfrm>
        <a:graphic>
          <a:graphicData uri="http://schemas.openxmlformats.org/drawingml/2006/table">
            <a:tbl>
              <a:tblPr firstRow="1" bandRow="1">
                <a:tableStyleId>{5940675A-B579-460E-94D1-54222C63F5DA}</a:tableStyleId>
              </a:tblPr>
              <a:tblGrid>
                <a:gridCol w="2263698">
                  <a:extLst>
                    <a:ext uri="{9D8B030D-6E8A-4147-A177-3AD203B41FA5}">
                      <a16:colId xmlns:a16="http://schemas.microsoft.com/office/drawing/2014/main" val="20000"/>
                    </a:ext>
                  </a:extLst>
                </a:gridCol>
                <a:gridCol w="9705278">
                  <a:extLst>
                    <a:ext uri="{9D8B030D-6E8A-4147-A177-3AD203B41FA5}">
                      <a16:colId xmlns:a16="http://schemas.microsoft.com/office/drawing/2014/main" val="20001"/>
                    </a:ext>
                  </a:extLst>
                </a:gridCol>
              </a:tblGrid>
              <a:tr h="370840">
                <a:tc>
                  <a:txBody>
                    <a:bodyPr/>
                    <a:lstStyle/>
                    <a:p>
                      <a:r>
                        <a:rPr lang="en-US" sz="1800" dirty="0">
                          <a:latin typeface="+mn-lt"/>
                        </a:rPr>
                        <a:t>Ecclesiastes 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latin typeface="+mn-lt"/>
                        </a:rPr>
                        <a:t>The Preacher concludes that everything in this life is vanity or fleeting and will not last. In support of this conclusion, he shares various efforts he made to find meaning and purpose in life. He sought after frivolity and pleasure, built “great works” (2:4), and gained riches but found that none of it satisfied him.</a:t>
                      </a:r>
                      <a:endParaRPr lang="en-US" sz="1800" dirty="0">
                        <a:latin typeface="+mn-lt"/>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Ecclesiastes 3</a:t>
                      </a:r>
                    </a:p>
                    <a:p>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latin typeface="+mn-lt"/>
                        </a:rPr>
                        <a:t>The Preacher explains that good and bad things happen to everyone. The works of man do not last. The works of God, however, are eternal.</a:t>
                      </a:r>
                      <a:endParaRPr lang="en-US" sz="1800" dirty="0">
                        <a:latin typeface="+mn-lt"/>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Ecclesiastes 4-8</a:t>
                      </a:r>
                      <a:endParaRPr lang="en-US" sz="1800" dirty="0">
                        <a:effectLst/>
                        <a:latin typeface="+mn-lt"/>
                      </a:endParaRPr>
                    </a:p>
                    <a:p>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latin typeface="+mn-lt"/>
                        </a:rPr>
                        <a:t>The Preacher teaches that although this life is temporary and all will one day die, there are things we can do to find contentment in this life. He also identifies things that will surely lead to an unfulfilled life, including oppressing others, accumulating wealth for no other purpose than to have more than another, and failing to seek wisdom.</a:t>
                      </a:r>
                      <a:endParaRPr lang="en-US" sz="1800" dirty="0">
                        <a:latin typeface="+mn-lt"/>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Ecclesiastes 9-10</a:t>
                      </a:r>
                      <a:endParaRPr lang="en-US" sz="1800" dirty="0">
                        <a:effectLst/>
                        <a:latin typeface="+mn-lt"/>
                      </a:endParaRPr>
                    </a:p>
                    <a:p>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latin typeface="+mn-lt"/>
                        </a:rPr>
                        <a:t>The Preacher asserts that both the wicked and the righteous will experience tragedy. Everyone has a limited amount of time on this earth and will benefit much more from gaining wisdom than from gaining riches or power.</a:t>
                      </a:r>
                      <a:endParaRPr lang="en-US" sz="1800" b="0" i="0" dirty="0">
                        <a:solidFill>
                          <a:srgbClr val="333333"/>
                        </a:solidFill>
                        <a:effectLst/>
                        <a:latin typeface="+mn-lt"/>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Ecclesiastes 11-12</a:t>
                      </a:r>
                      <a:endParaRPr lang="en-US" sz="1800" dirty="0">
                        <a:latin typeface="+mn-lt"/>
                      </a:endParaRPr>
                    </a:p>
                  </a:txBody>
                  <a:tcPr/>
                </a:tc>
                <a:tc>
                  <a:txBody>
                    <a:bodyPr/>
                    <a:lstStyle/>
                    <a:p>
                      <a:r>
                        <a:rPr lang="en-US" sz="1800" b="0" i="0" kern="1200" dirty="0">
                          <a:solidFill>
                            <a:schemeClr val="tx1"/>
                          </a:solidFill>
                          <a:effectLst/>
                          <a:latin typeface="+mn-lt"/>
                          <a:ea typeface="+mn-ea"/>
                          <a:cs typeface="+mn-cs"/>
                        </a:rPr>
                        <a:t>The Preacher concludes that unlike most things in life, obedience to God’s commandments is of lasting importance because one day we will die, our spirits will return to God, and He will judge us according to the way we lived during our mortal lives.</a:t>
                      </a:r>
                      <a:endParaRPr lang="en-US" sz="1800" dirty="0">
                        <a:latin typeface="+mn-lt"/>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445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71161512"/>
              </p:ext>
            </p:extLst>
          </p:nvPr>
        </p:nvGraphicFramePr>
        <p:xfrm>
          <a:off x="178418" y="450066"/>
          <a:ext cx="11786840" cy="5791200"/>
        </p:xfrm>
        <a:graphic>
          <a:graphicData uri="http://schemas.openxmlformats.org/drawingml/2006/table">
            <a:tbl>
              <a:tblPr firstRow="1" bandRow="1">
                <a:tableStyleId>{5C22544A-7EE6-4342-B048-85BDC9FD1C3A}</a:tableStyleId>
              </a:tblPr>
              <a:tblGrid>
                <a:gridCol w="2946710">
                  <a:extLst>
                    <a:ext uri="{9D8B030D-6E8A-4147-A177-3AD203B41FA5}">
                      <a16:colId xmlns:a16="http://schemas.microsoft.com/office/drawing/2014/main" val="20000"/>
                    </a:ext>
                  </a:extLst>
                </a:gridCol>
                <a:gridCol w="1888879">
                  <a:extLst>
                    <a:ext uri="{9D8B030D-6E8A-4147-A177-3AD203B41FA5}">
                      <a16:colId xmlns:a16="http://schemas.microsoft.com/office/drawing/2014/main" val="20001"/>
                    </a:ext>
                  </a:extLst>
                </a:gridCol>
                <a:gridCol w="5124226">
                  <a:extLst>
                    <a:ext uri="{9D8B030D-6E8A-4147-A177-3AD203B41FA5}">
                      <a16:colId xmlns:a16="http://schemas.microsoft.com/office/drawing/2014/main" val="20002"/>
                    </a:ext>
                  </a:extLst>
                </a:gridCol>
                <a:gridCol w="1827025">
                  <a:extLst>
                    <a:ext uri="{9D8B030D-6E8A-4147-A177-3AD203B41FA5}">
                      <a16:colId xmlns:a16="http://schemas.microsoft.com/office/drawing/2014/main" val="20003"/>
                    </a:ext>
                  </a:extLst>
                </a:gridCol>
              </a:tblGrid>
              <a:tr h="812309">
                <a:tc>
                  <a:txBody>
                    <a:bodyPr/>
                    <a:lstStyle/>
                    <a:p>
                      <a:pPr algn="ctr"/>
                      <a:r>
                        <a:rPr lang="en-US" sz="2400" dirty="0"/>
                        <a:t>Life Under the Sun</a:t>
                      </a:r>
                    </a:p>
                  </a:txBody>
                  <a:tcPr/>
                </a:tc>
                <a:tc>
                  <a:txBody>
                    <a:bodyPr/>
                    <a:lstStyle/>
                    <a:p>
                      <a:pPr algn="ctr"/>
                      <a:r>
                        <a:rPr lang="en-US" sz="2400" dirty="0"/>
                        <a:t>Ecclesiastes</a:t>
                      </a:r>
                    </a:p>
                  </a:txBody>
                  <a:tcPr/>
                </a:tc>
                <a:tc>
                  <a:txBody>
                    <a:bodyPr/>
                    <a:lstStyle/>
                    <a:p>
                      <a:pPr algn="ctr"/>
                      <a:r>
                        <a:rPr lang="en-US" sz="2400" dirty="0"/>
                        <a:t>Life Under the Son</a:t>
                      </a:r>
                    </a:p>
                  </a:txBody>
                  <a:tcPr/>
                </a:tc>
                <a:tc>
                  <a:txBody>
                    <a:bodyPr/>
                    <a:lstStyle/>
                    <a:p>
                      <a:pPr algn="ctr"/>
                      <a:r>
                        <a:rPr lang="en-US" sz="2400" dirty="0"/>
                        <a:t>Other References</a:t>
                      </a:r>
                    </a:p>
                  </a:txBody>
                  <a:tcPr/>
                </a:tc>
                <a:extLst>
                  <a:ext uri="{0D108BD9-81ED-4DB2-BD59-A6C34878D82A}">
                    <a16:rowId xmlns:a16="http://schemas.microsoft.com/office/drawing/2014/main" val="10000"/>
                  </a:ext>
                </a:extLst>
              </a:tr>
              <a:tr h="0">
                <a:tc>
                  <a:txBody>
                    <a:bodyPr/>
                    <a:lstStyle/>
                    <a:p>
                      <a:pPr algn="ctr"/>
                      <a:r>
                        <a:rPr lang="en-US" sz="1400" dirty="0"/>
                        <a:t>What advantage is work under the sun</a:t>
                      </a:r>
                    </a:p>
                  </a:txBody>
                  <a:tcPr/>
                </a:tc>
                <a:tc>
                  <a:txBody>
                    <a:bodyPr/>
                    <a:lstStyle/>
                    <a:p>
                      <a:pPr algn="ctr"/>
                      <a:r>
                        <a:rPr lang="en-US" sz="1400" dirty="0"/>
                        <a:t>1:3</a:t>
                      </a:r>
                    </a:p>
                  </a:txBody>
                  <a:tcPr/>
                </a:tc>
                <a:tc>
                  <a:txBody>
                    <a:bodyPr/>
                    <a:lstStyle/>
                    <a:p>
                      <a:pPr algn="ctr"/>
                      <a:r>
                        <a:rPr lang="en-US" sz="1400" dirty="0"/>
                        <a:t>He who has begun a good work in you will complete it until the day</a:t>
                      </a:r>
                      <a:r>
                        <a:rPr lang="en-US" sz="1400" baseline="0" dirty="0"/>
                        <a:t> of Jesus Christ</a:t>
                      </a:r>
                      <a:endParaRPr lang="en-US" sz="1400" dirty="0"/>
                    </a:p>
                  </a:txBody>
                  <a:tcPr/>
                </a:tc>
                <a:tc>
                  <a:txBody>
                    <a:bodyPr/>
                    <a:lstStyle/>
                    <a:p>
                      <a:pPr algn="ctr"/>
                      <a:r>
                        <a:rPr lang="en-US" sz="1400" dirty="0"/>
                        <a:t>Phil. 1:6</a:t>
                      </a:r>
                    </a:p>
                  </a:txBody>
                  <a:tcPr/>
                </a:tc>
                <a:extLst>
                  <a:ext uri="{0D108BD9-81ED-4DB2-BD59-A6C34878D82A}">
                    <a16:rowId xmlns:a16="http://schemas.microsoft.com/office/drawing/2014/main" val="10001"/>
                  </a:ext>
                </a:extLst>
              </a:tr>
              <a:tr h="0">
                <a:tc>
                  <a:txBody>
                    <a:bodyPr/>
                    <a:lstStyle/>
                    <a:p>
                      <a:pPr algn="ctr"/>
                      <a:r>
                        <a:rPr lang="en-US" sz="1400" dirty="0"/>
                        <a:t>Nothing new under the sun</a:t>
                      </a:r>
                    </a:p>
                  </a:txBody>
                  <a:tcPr/>
                </a:tc>
                <a:tc>
                  <a:txBody>
                    <a:bodyPr/>
                    <a:lstStyle/>
                    <a:p>
                      <a:pPr algn="ctr"/>
                      <a:r>
                        <a:rPr lang="en-US" sz="1400" dirty="0"/>
                        <a:t>1:9</a:t>
                      </a:r>
                    </a:p>
                  </a:txBody>
                  <a:tcPr/>
                </a:tc>
                <a:tc>
                  <a:txBody>
                    <a:bodyPr/>
                    <a:lstStyle/>
                    <a:p>
                      <a:pPr algn="ctr"/>
                      <a:r>
                        <a:rPr lang="en-US" sz="1400" dirty="0"/>
                        <a:t>Therefore, if anyone is in Christ, he is a creation…all things have become new</a:t>
                      </a:r>
                    </a:p>
                  </a:txBody>
                  <a:tcPr/>
                </a:tc>
                <a:tc>
                  <a:txBody>
                    <a:bodyPr/>
                    <a:lstStyle/>
                    <a:p>
                      <a:pPr algn="ctr"/>
                      <a:r>
                        <a:rPr lang="en-US" sz="1400" dirty="0"/>
                        <a:t>2 Cor. 5:17</a:t>
                      </a:r>
                    </a:p>
                  </a:txBody>
                  <a:tcPr/>
                </a:tc>
                <a:extLst>
                  <a:ext uri="{0D108BD9-81ED-4DB2-BD59-A6C34878D82A}">
                    <a16:rowId xmlns:a16="http://schemas.microsoft.com/office/drawing/2014/main" val="10002"/>
                  </a:ext>
                </a:extLst>
              </a:tr>
              <a:tr h="0">
                <a:tc>
                  <a:txBody>
                    <a:bodyPr/>
                    <a:lstStyle/>
                    <a:p>
                      <a:pPr algn="ctr"/>
                      <a:r>
                        <a:rPr lang="en-US" sz="1400" dirty="0"/>
                        <a:t>All deeds are vanity under the sun</a:t>
                      </a:r>
                    </a:p>
                  </a:txBody>
                  <a:tcPr/>
                </a:tc>
                <a:tc>
                  <a:txBody>
                    <a:bodyPr/>
                    <a:lstStyle/>
                    <a:p>
                      <a:pPr algn="ctr"/>
                      <a:r>
                        <a:rPr lang="en-US" sz="1400" dirty="0"/>
                        <a:t>1:14</a:t>
                      </a:r>
                    </a:p>
                  </a:txBody>
                  <a:tcPr/>
                </a:tc>
                <a:tc>
                  <a:txBody>
                    <a:bodyPr/>
                    <a:lstStyle/>
                    <a:p>
                      <a:pPr algn="ctr"/>
                      <a:r>
                        <a:rPr lang="en-US" sz="1400" dirty="0"/>
                        <a:t>Be steadfast, immovable…know that your labor is not in vain in the Lord</a:t>
                      </a:r>
                    </a:p>
                  </a:txBody>
                  <a:tcPr/>
                </a:tc>
                <a:tc>
                  <a:txBody>
                    <a:bodyPr/>
                    <a:lstStyle/>
                    <a:p>
                      <a:pPr algn="ctr"/>
                      <a:r>
                        <a:rPr lang="en-US" sz="1400" dirty="0"/>
                        <a:t>1 Cor. 15:58</a:t>
                      </a:r>
                    </a:p>
                  </a:txBody>
                  <a:tcPr/>
                </a:tc>
                <a:extLst>
                  <a:ext uri="{0D108BD9-81ED-4DB2-BD59-A6C34878D82A}">
                    <a16:rowId xmlns:a16="http://schemas.microsoft.com/office/drawing/2014/main" val="10003"/>
                  </a:ext>
                </a:extLst>
              </a:tr>
              <a:tr h="0">
                <a:tc>
                  <a:txBody>
                    <a:bodyPr/>
                    <a:lstStyle/>
                    <a:p>
                      <a:pPr algn="ctr"/>
                      <a:r>
                        <a:rPr lang="en-US" sz="1400" dirty="0"/>
                        <a:t>The fruit of labor is hated under the sun</a:t>
                      </a:r>
                    </a:p>
                  </a:txBody>
                  <a:tcPr/>
                </a:tc>
                <a:tc>
                  <a:txBody>
                    <a:bodyPr/>
                    <a:lstStyle/>
                    <a:p>
                      <a:pPr algn="ctr"/>
                      <a:r>
                        <a:rPr lang="en-US" sz="1400" dirty="0"/>
                        <a:t>2:18</a:t>
                      </a:r>
                    </a:p>
                  </a:txBody>
                  <a:tcPr/>
                </a:tc>
                <a:tc>
                  <a:txBody>
                    <a:bodyPr/>
                    <a:lstStyle/>
                    <a:p>
                      <a:pPr algn="ctr"/>
                      <a:r>
                        <a:rPr lang="en-US" sz="1400" dirty="0"/>
                        <a:t>Being fruitful in every good work and increasing in the knowledge</a:t>
                      </a:r>
                      <a:r>
                        <a:rPr lang="en-US" sz="1400" baseline="0" dirty="0"/>
                        <a:t> of God</a:t>
                      </a:r>
                      <a:endParaRPr lang="en-US" sz="1400" dirty="0"/>
                    </a:p>
                  </a:txBody>
                  <a:tcPr/>
                </a:tc>
                <a:tc>
                  <a:txBody>
                    <a:bodyPr/>
                    <a:lstStyle/>
                    <a:p>
                      <a:pPr algn="ctr"/>
                      <a:r>
                        <a:rPr lang="en-US" sz="1400" dirty="0"/>
                        <a:t>Col. 1:10</a:t>
                      </a:r>
                    </a:p>
                  </a:txBody>
                  <a:tcPr/>
                </a:tc>
                <a:extLst>
                  <a:ext uri="{0D108BD9-81ED-4DB2-BD59-A6C34878D82A}">
                    <a16:rowId xmlns:a16="http://schemas.microsoft.com/office/drawing/2014/main" val="10004"/>
                  </a:ext>
                </a:extLst>
              </a:tr>
              <a:tr h="0">
                <a:tc>
                  <a:txBody>
                    <a:bodyPr/>
                    <a:lstStyle/>
                    <a:p>
                      <a:pPr algn="ctr"/>
                      <a:r>
                        <a:rPr lang="en-US" sz="1400" dirty="0"/>
                        <a:t>Man is mortal under the sun</a:t>
                      </a:r>
                    </a:p>
                  </a:txBody>
                  <a:tcPr/>
                </a:tc>
                <a:tc>
                  <a:txBody>
                    <a:bodyPr/>
                    <a:lstStyle/>
                    <a:p>
                      <a:pPr algn="ctr"/>
                      <a:r>
                        <a:rPr lang="en-US" sz="1400" dirty="0"/>
                        <a:t>6:12</a:t>
                      </a:r>
                    </a:p>
                  </a:txBody>
                  <a:tcPr/>
                </a:tc>
                <a:tc>
                  <a:txBody>
                    <a:bodyPr/>
                    <a:lstStyle/>
                    <a:p>
                      <a:pPr algn="ctr"/>
                      <a:r>
                        <a:rPr lang="en-US" sz="1400" dirty="0"/>
                        <a:t>Whoever believes in Him should not perish but have everlasting life</a:t>
                      </a:r>
                    </a:p>
                  </a:txBody>
                  <a:tcPr/>
                </a:tc>
                <a:tc>
                  <a:txBody>
                    <a:bodyPr/>
                    <a:lstStyle/>
                    <a:p>
                      <a:pPr algn="ctr"/>
                      <a:r>
                        <a:rPr lang="en-US" sz="1400" dirty="0"/>
                        <a:t>John 3:16 </a:t>
                      </a:r>
                    </a:p>
                  </a:txBody>
                  <a:tcPr/>
                </a:tc>
                <a:extLst>
                  <a:ext uri="{0D108BD9-81ED-4DB2-BD59-A6C34878D82A}">
                    <a16:rowId xmlns:a16="http://schemas.microsoft.com/office/drawing/2014/main" val="10005"/>
                  </a:ext>
                </a:extLst>
              </a:tr>
              <a:tr h="0">
                <a:tc>
                  <a:txBody>
                    <a:bodyPr/>
                    <a:lstStyle/>
                    <a:p>
                      <a:pPr algn="ctr"/>
                      <a:r>
                        <a:rPr lang="en-US" sz="1400" dirty="0"/>
                        <a:t>Pleasure is temporary under the sun</a:t>
                      </a:r>
                    </a:p>
                  </a:txBody>
                  <a:tcPr/>
                </a:tc>
                <a:tc>
                  <a:txBody>
                    <a:bodyPr/>
                    <a:lstStyle/>
                    <a:p>
                      <a:pPr algn="ctr"/>
                      <a:r>
                        <a:rPr lang="en-US" sz="1400" dirty="0"/>
                        <a:t>8:15</a:t>
                      </a:r>
                    </a:p>
                  </a:txBody>
                  <a:tcPr/>
                </a:tc>
                <a:tc>
                  <a:txBody>
                    <a:bodyPr/>
                    <a:lstStyle/>
                    <a:p>
                      <a:pPr algn="ctr"/>
                      <a:r>
                        <a:rPr lang="en-US" sz="1400" dirty="0"/>
                        <a:t>For</a:t>
                      </a:r>
                      <a:r>
                        <a:rPr lang="en-US" sz="1400" baseline="0" dirty="0"/>
                        <a:t> it is God who works in you both to will and to do for His good pleasure</a:t>
                      </a:r>
                      <a:endParaRPr lang="en-US" sz="1400" dirty="0"/>
                    </a:p>
                  </a:txBody>
                  <a:tcPr/>
                </a:tc>
                <a:tc>
                  <a:txBody>
                    <a:bodyPr/>
                    <a:lstStyle/>
                    <a:p>
                      <a:pPr algn="ctr"/>
                      <a:r>
                        <a:rPr lang="en-US" sz="1400" dirty="0"/>
                        <a:t>Phil. 2:13</a:t>
                      </a:r>
                    </a:p>
                  </a:txBody>
                  <a:tcPr/>
                </a:tc>
                <a:extLst>
                  <a:ext uri="{0D108BD9-81ED-4DB2-BD59-A6C34878D82A}">
                    <a16:rowId xmlns:a16="http://schemas.microsoft.com/office/drawing/2014/main" val="10006"/>
                  </a:ext>
                </a:extLst>
              </a:tr>
              <a:tr h="0">
                <a:tc>
                  <a:txBody>
                    <a:bodyPr/>
                    <a:lstStyle/>
                    <a:p>
                      <a:pPr algn="ctr"/>
                      <a:r>
                        <a:rPr lang="en-US" sz="1400" dirty="0"/>
                        <a:t>Man cannot discover God’s work under the sun</a:t>
                      </a:r>
                    </a:p>
                  </a:txBody>
                  <a:tcPr/>
                </a:tc>
                <a:tc>
                  <a:txBody>
                    <a:bodyPr/>
                    <a:lstStyle/>
                    <a:p>
                      <a:pPr algn="ctr"/>
                      <a:r>
                        <a:rPr lang="en-US" sz="1400" dirty="0"/>
                        <a:t>8:17</a:t>
                      </a:r>
                    </a:p>
                  </a:txBody>
                  <a:tcPr/>
                </a:tc>
                <a:tc>
                  <a:txBody>
                    <a:bodyPr/>
                    <a:lstStyle/>
                    <a:p>
                      <a:pPr algn="ctr"/>
                      <a:r>
                        <a:rPr lang="en-US" sz="1400" dirty="0"/>
                        <a:t>Now I know in part, but then I shall know just as I also am known</a:t>
                      </a:r>
                    </a:p>
                  </a:txBody>
                  <a:tcPr/>
                </a:tc>
                <a:tc>
                  <a:txBody>
                    <a:bodyPr/>
                    <a:lstStyle/>
                    <a:p>
                      <a:pPr algn="ctr"/>
                      <a:r>
                        <a:rPr lang="en-US" sz="1400" dirty="0"/>
                        <a:t>1 Col. 13:12</a:t>
                      </a:r>
                    </a:p>
                  </a:txBody>
                  <a:tcPr/>
                </a:tc>
                <a:extLst>
                  <a:ext uri="{0D108BD9-81ED-4DB2-BD59-A6C34878D82A}">
                    <a16:rowId xmlns:a16="http://schemas.microsoft.com/office/drawing/2014/main" val="10007"/>
                  </a:ext>
                </a:extLst>
              </a:tr>
              <a:tr h="0">
                <a:tc>
                  <a:txBody>
                    <a:bodyPr/>
                    <a:lstStyle/>
                    <a:p>
                      <a:pPr algn="ctr"/>
                      <a:r>
                        <a:rPr lang="en-US" sz="1400" dirty="0"/>
                        <a:t>All men die under the sun</a:t>
                      </a:r>
                    </a:p>
                  </a:txBody>
                  <a:tcPr/>
                </a:tc>
                <a:tc>
                  <a:txBody>
                    <a:bodyPr/>
                    <a:lstStyle/>
                    <a:p>
                      <a:pPr algn="ctr"/>
                      <a:r>
                        <a:rPr lang="en-US" sz="1400" dirty="0"/>
                        <a:t>9:3</a:t>
                      </a:r>
                    </a:p>
                  </a:txBody>
                  <a:tcPr/>
                </a:tc>
                <a:tc>
                  <a:txBody>
                    <a:bodyPr/>
                    <a:lstStyle/>
                    <a:p>
                      <a:pPr algn="ctr"/>
                      <a:r>
                        <a:rPr lang="en-US" sz="1400" dirty="0"/>
                        <a:t>God</a:t>
                      </a:r>
                      <a:r>
                        <a:rPr lang="en-US" sz="1400" baseline="0" dirty="0"/>
                        <a:t> has given us eternal life, and this life is in His Son</a:t>
                      </a:r>
                      <a:endParaRPr lang="en-US" sz="1400" dirty="0"/>
                    </a:p>
                  </a:txBody>
                  <a:tcPr/>
                </a:tc>
                <a:tc>
                  <a:txBody>
                    <a:bodyPr/>
                    <a:lstStyle/>
                    <a:p>
                      <a:pPr algn="ctr"/>
                      <a:r>
                        <a:rPr lang="en-US" sz="1400" dirty="0"/>
                        <a:t>1</a:t>
                      </a:r>
                      <a:r>
                        <a:rPr lang="en-US" sz="1400" baseline="0" dirty="0"/>
                        <a:t> John 5:11</a:t>
                      </a:r>
                      <a:endParaRPr lang="en-US" sz="1400" dirty="0"/>
                    </a:p>
                  </a:txBody>
                  <a:tcPr/>
                </a:tc>
                <a:extLst>
                  <a:ext uri="{0D108BD9-81ED-4DB2-BD59-A6C34878D82A}">
                    <a16:rowId xmlns:a16="http://schemas.microsoft.com/office/drawing/2014/main" val="10008"/>
                  </a:ext>
                </a:extLst>
              </a:tr>
              <a:tr h="0">
                <a:tc>
                  <a:txBody>
                    <a:bodyPr/>
                    <a:lstStyle/>
                    <a:p>
                      <a:pPr algn="ctr"/>
                      <a:r>
                        <a:rPr lang="en-US" sz="1400" dirty="0"/>
                        <a:t>Strength and speed under the sun</a:t>
                      </a:r>
                    </a:p>
                  </a:txBody>
                  <a:tcPr/>
                </a:tc>
                <a:tc>
                  <a:txBody>
                    <a:bodyPr/>
                    <a:lstStyle/>
                    <a:p>
                      <a:pPr algn="ctr"/>
                      <a:r>
                        <a:rPr lang="en-US" sz="1400" dirty="0"/>
                        <a:t>9:11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God has chosen the weak things of the world to put to shame the things which are mighty </a:t>
                      </a:r>
                    </a:p>
                    <a:p>
                      <a:pPr algn="ctr"/>
                      <a:endParaRPr lang="en-US" sz="1400" dirty="0"/>
                    </a:p>
                  </a:txBody>
                  <a:tcPr/>
                </a:tc>
                <a:tc>
                  <a:txBody>
                    <a:bodyPr/>
                    <a:lstStyle/>
                    <a:p>
                      <a:pPr algn="ctr"/>
                      <a:r>
                        <a:rPr lang="en-US" sz="1400" dirty="0"/>
                        <a:t>1 Cor. 1:27</a:t>
                      </a:r>
                    </a:p>
                  </a:txBody>
                  <a:tcPr/>
                </a:tc>
                <a:extLst>
                  <a:ext uri="{0D108BD9-81ED-4DB2-BD59-A6C34878D82A}">
                    <a16:rowId xmlns:a16="http://schemas.microsoft.com/office/drawing/2014/main" val="10009"/>
                  </a:ext>
                </a:extLst>
              </a:tr>
              <a:tr h="0">
                <a:tc>
                  <a:txBody>
                    <a:bodyPr/>
                    <a:lstStyle/>
                    <a:p>
                      <a:pPr algn="ctr"/>
                      <a:r>
                        <a:rPr lang="en-US" sz="1400" dirty="0"/>
                        <a:t>Life under</a:t>
                      </a:r>
                      <a:r>
                        <a:rPr lang="en-US" sz="1400" baseline="0" dirty="0"/>
                        <a:t> the sun will cease</a:t>
                      </a:r>
                      <a:endParaRPr lang="en-US" sz="1400" dirty="0"/>
                    </a:p>
                  </a:txBody>
                  <a:tcPr/>
                </a:tc>
                <a:tc>
                  <a:txBody>
                    <a:bodyPr/>
                    <a:lstStyle/>
                    <a:p>
                      <a:pPr algn="ctr"/>
                      <a:r>
                        <a:rPr lang="en-US" sz="1400" dirty="0"/>
                        <a:t>12:2</a:t>
                      </a:r>
                    </a:p>
                  </a:txBody>
                  <a:tcPr/>
                </a:tc>
                <a:tc>
                  <a:txBody>
                    <a:bodyPr/>
                    <a:lstStyle/>
                    <a:p>
                      <a:pPr algn="ctr"/>
                      <a:r>
                        <a:rPr lang="en-US" sz="1400" dirty="0"/>
                        <a:t>That you may know that you have eternal</a:t>
                      </a:r>
                      <a:r>
                        <a:rPr lang="en-US" sz="1400" baseline="0" dirty="0"/>
                        <a:t> life</a:t>
                      </a:r>
                      <a:endParaRPr lang="en-US" sz="1400" dirty="0"/>
                    </a:p>
                  </a:txBody>
                  <a:tcPr/>
                </a:tc>
                <a:tc>
                  <a:txBody>
                    <a:bodyPr/>
                    <a:lstStyle/>
                    <a:p>
                      <a:pPr algn="ctr"/>
                      <a:r>
                        <a:rPr lang="en-US" sz="1400" dirty="0"/>
                        <a:t>1 John 5:13</a:t>
                      </a: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345688" y="111512"/>
            <a:ext cx="12192000" cy="338554"/>
          </a:xfrm>
          <a:prstGeom prst="rect">
            <a:avLst/>
          </a:prstGeom>
          <a:noFill/>
        </p:spPr>
        <p:txBody>
          <a:bodyPr wrap="square" rtlCol="0">
            <a:spAutoFit/>
          </a:bodyPr>
          <a:lstStyle/>
          <a:p>
            <a:r>
              <a:rPr lang="en-US" sz="1600" b="1" dirty="0"/>
              <a:t>Series of sermons by the Preacher illustrating that life under the sun is futile without a relationship with the One who made the sun</a:t>
            </a:r>
          </a:p>
        </p:txBody>
      </p:sp>
      <p:sp>
        <p:nvSpPr>
          <p:cNvPr id="4" name="TextBox 3"/>
          <p:cNvSpPr txBox="1"/>
          <p:nvPr/>
        </p:nvSpPr>
        <p:spPr>
          <a:xfrm>
            <a:off x="178418" y="6579820"/>
            <a:ext cx="6411951" cy="230832"/>
          </a:xfrm>
          <a:prstGeom prst="rect">
            <a:avLst/>
          </a:prstGeom>
          <a:noFill/>
        </p:spPr>
        <p:txBody>
          <a:bodyPr wrap="square" rtlCol="0">
            <a:spAutoFit/>
          </a:bodyPr>
          <a:lstStyle/>
          <a:p>
            <a:r>
              <a:rPr lang="en-US" sz="900" i="1" dirty="0"/>
              <a:t>Talk thru the Bible </a:t>
            </a:r>
            <a:r>
              <a:rPr lang="en-US" sz="900" dirty="0"/>
              <a:t>by Bruce Wilkinson and Kenneth Boa</a:t>
            </a:r>
          </a:p>
        </p:txBody>
      </p:sp>
    </p:spTree>
    <p:extLst>
      <p:ext uri="{BB962C8B-B14F-4D97-AF65-F5344CB8AC3E}">
        <p14:creationId xmlns:p14="http://schemas.microsoft.com/office/powerpoint/2010/main" val="51434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9717B5-0D51-4A53-B65B-E812F47174E3}"/>
              </a:ext>
            </a:extLst>
          </p:cNvPr>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rPr>
              <a:t>The Stage</a:t>
            </a:r>
          </a:p>
        </p:txBody>
      </p:sp>
      <p:sp>
        <p:nvSpPr>
          <p:cNvPr id="2" name="AutoShape 2" descr="Image result for pride and humility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784634" y="1457582"/>
            <a:ext cx="4593123" cy="4524315"/>
          </a:xfrm>
          <a:prstGeom prst="rect">
            <a:avLst/>
          </a:prstGeom>
        </p:spPr>
        <p:txBody>
          <a:bodyPr wrap="square">
            <a:spAutoFit/>
          </a:bodyPr>
          <a:lstStyle/>
          <a:p>
            <a:r>
              <a:rPr lang="en-US" dirty="0">
                <a:solidFill>
                  <a:schemeClr val="bg1"/>
                </a:solidFill>
                <a:latin typeface="Calibri" panose="020F0502020204030204" pitchFamily="34" charset="0"/>
              </a:rPr>
              <a:t>“Your mind is like a stage in a theater; in the theater of your mind, however, only one actor can be on stage at a time. If the stage is left bare, thoughts of darkness and sin often enter the stage to tempt.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But these thoughts have no power if the stage of your mind is occupied by wholesome thoughts, such as a memorized hymn or verse of scripture that you can call upon in a moment of temptation.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By controlling the stage of your mind, you can successfully resist persistent urges to yield to temptation and indulge in sin. You can become pure and virtuous” (5)</a:t>
            </a:r>
            <a:endParaRPr lang="en-US" dirty="0">
              <a:solidFill>
                <a:schemeClr val="bg1"/>
              </a:solidFill>
            </a:endParaRPr>
          </a:p>
        </p:txBody>
      </p:sp>
      <p:grpSp>
        <p:nvGrpSpPr>
          <p:cNvPr id="5" name="Group 4"/>
          <p:cNvGrpSpPr/>
          <p:nvPr/>
        </p:nvGrpSpPr>
        <p:grpSpPr>
          <a:xfrm>
            <a:off x="5803272" y="944314"/>
            <a:ext cx="5827416" cy="4952246"/>
            <a:chOff x="5712737" y="552261"/>
            <a:chExt cx="5827416" cy="4952246"/>
          </a:xfrm>
        </p:grpSpPr>
        <p:pic>
          <p:nvPicPr>
            <p:cNvPr id="3" name="Picture 2" descr="https://i.ytimg.com/vi/uC12OJOC0yE/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737" y="552261"/>
              <a:ext cx="5827416" cy="49522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vanessatrepanier.files.wordpress.com/2011/05/kid.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2003" y="2155214"/>
              <a:ext cx="2004438" cy="27839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685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523878" y="1806728"/>
            <a:ext cx="4206741" cy="1938992"/>
          </a:xfrm>
          <a:prstGeom prst="rect">
            <a:avLst/>
          </a:prstGeom>
          <a:noFill/>
        </p:spPr>
        <p:txBody>
          <a:bodyPr wrap="square" rtlCol="0">
            <a:spAutoFit/>
          </a:bodyPr>
          <a:lstStyle/>
          <a:p>
            <a:r>
              <a:rPr lang="en-US" sz="2400" dirty="0">
                <a:solidFill>
                  <a:schemeClr val="bg1"/>
                </a:solidFill>
              </a:rPr>
              <a:t>The name Ecclesiastes is a translation of the Hebrew word </a:t>
            </a:r>
            <a:r>
              <a:rPr lang="en-US" sz="2400" i="1" dirty="0" err="1">
                <a:solidFill>
                  <a:schemeClr val="bg1"/>
                </a:solidFill>
              </a:rPr>
              <a:t>koheleth</a:t>
            </a:r>
            <a:r>
              <a:rPr lang="en-US" sz="2400" i="1" dirty="0">
                <a:solidFill>
                  <a:schemeClr val="bg1"/>
                </a:solidFill>
              </a:rPr>
              <a:t>,</a:t>
            </a:r>
            <a:r>
              <a:rPr lang="en-US" sz="2400" dirty="0">
                <a:solidFill>
                  <a:schemeClr val="bg1"/>
                </a:solidFill>
              </a:rPr>
              <a:t> =  “one who convenes an assembly” or simply a preacher</a:t>
            </a:r>
          </a:p>
        </p:txBody>
      </p:sp>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Ecclesiastes—The Preacher</a:t>
            </a:r>
          </a:p>
        </p:txBody>
      </p:sp>
      <p:sp>
        <p:nvSpPr>
          <p:cNvPr id="6" name="TextBox 5"/>
          <p:cNvSpPr txBox="1"/>
          <p:nvPr/>
        </p:nvSpPr>
        <p:spPr>
          <a:xfrm>
            <a:off x="1308258" y="933290"/>
            <a:ext cx="5389757" cy="461665"/>
          </a:xfrm>
          <a:prstGeom prst="rect">
            <a:avLst/>
          </a:prstGeom>
          <a:noFill/>
        </p:spPr>
        <p:txBody>
          <a:bodyPr wrap="square" rtlCol="0">
            <a:spAutoFit/>
          </a:bodyPr>
          <a:lstStyle/>
          <a:p>
            <a:r>
              <a:rPr lang="en-US" sz="2400" u="sng" dirty="0">
                <a:solidFill>
                  <a:schemeClr val="bg1"/>
                </a:solidFill>
              </a:rPr>
              <a:t>Traditionally</a:t>
            </a:r>
            <a:r>
              <a:rPr lang="en-US" sz="2400" dirty="0">
                <a:solidFill>
                  <a:schemeClr val="bg1"/>
                </a:solidFill>
              </a:rPr>
              <a:t> understood as Solomon</a:t>
            </a:r>
          </a:p>
        </p:txBody>
      </p:sp>
      <p:sp>
        <p:nvSpPr>
          <p:cNvPr id="2" name="Rectangle 1"/>
          <p:cNvSpPr/>
          <p:nvPr/>
        </p:nvSpPr>
        <p:spPr>
          <a:xfrm>
            <a:off x="328401" y="4155399"/>
            <a:ext cx="5767599" cy="1938992"/>
          </a:xfrm>
          <a:prstGeom prst="rect">
            <a:avLst/>
          </a:prstGeom>
        </p:spPr>
        <p:txBody>
          <a:bodyPr wrap="square">
            <a:spAutoFit/>
          </a:bodyPr>
          <a:lstStyle/>
          <a:p>
            <a:r>
              <a:rPr lang="en-US" sz="2000" b="0" i="0" dirty="0">
                <a:solidFill>
                  <a:schemeClr val="bg1"/>
                </a:solidFill>
                <a:effectLst/>
              </a:rPr>
              <a:t>Throughout this book, the writer presents a series of questions in search of the purpose of life. </a:t>
            </a:r>
          </a:p>
          <a:p>
            <a:endParaRPr lang="en-US" sz="2000" dirty="0">
              <a:solidFill>
                <a:schemeClr val="bg1"/>
              </a:solidFill>
            </a:endParaRPr>
          </a:p>
          <a:p>
            <a:r>
              <a:rPr lang="en-US" sz="2000" b="0" i="0" dirty="0">
                <a:solidFill>
                  <a:schemeClr val="bg1"/>
                </a:solidFill>
                <a:effectLst/>
              </a:rPr>
              <a:t>His questions and subsequent conclusions illustrate his own journey of seeking to understand why we are here on the earth. </a:t>
            </a:r>
            <a:endParaRPr lang="en-US" sz="2000" dirty="0">
              <a:solidFill>
                <a:schemeClr val="bg1"/>
              </a:solidFill>
            </a:endParaRPr>
          </a:p>
        </p:txBody>
      </p:sp>
      <p:sp>
        <p:nvSpPr>
          <p:cNvPr id="7" name="Rectangle 6"/>
          <p:cNvSpPr/>
          <p:nvPr/>
        </p:nvSpPr>
        <p:spPr>
          <a:xfrm>
            <a:off x="6196361" y="1012101"/>
            <a:ext cx="6096000" cy="646331"/>
          </a:xfrm>
          <a:prstGeom prst="rect">
            <a:avLst/>
          </a:prstGeom>
        </p:spPr>
        <p:txBody>
          <a:bodyPr>
            <a:spAutoFit/>
          </a:bodyPr>
          <a:lstStyle/>
          <a:p>
            <a:r>
              <a:rPr lang="en-US" b="0" i="0" dirty="0">
                <a:solidFill>
                  <a:srgbClr val="FFFF00"/>
                </a:solidFill>
                <a:effectLst/>
              </a:rPr>
              <a:t>The author describes himself as “son of David, king in Jerusalem” (</a:t>
            </a:r>
            <a:r>
              <a:rPr lang="en-US" b="0" i="0" u="none" strike="noStrike" dirty="0">
                <a:solidFill>
                  <a:srgbClr val="FFFF00"/>
                </a:solidFill>
                <a:effectLst/>
              </a:rPr>
              <a:t>1:1</a:t>
            </a:r>
            <a:r>
              <a:rPr lang="en-US" b="0" i="0" dirty="0">
                <a:solidFill>
                  <a:srgbClr val="FFFF00"/>
                </a:solidFill>
                <a:effectLst/>
              </a:rPr>
              <a:t>).</a:t>
            </a:r>
            <a:endParaRPr lang="en-US" dirty="0">
              <a:solidFill>
                <a:srgbClr val="FFFF00"/>
              </a:solidFill>
            </a:endParaRPr>
          </a:p>
        </p:txBody>
      </p:sp>
      <p:sp>
        <p:nvSpPr>
          <p:cNvPr id="8" name="TextBox 7"/>
          <p:cNvSpPr txBox="1"/>
          <p:nvPr/>
        </p:nvSpPr>
        <p:spPr>
          <a:xfrm>
            <a:off x="11552664" y="6378498"/>
            <a:ext cx="538975" cy="369332"/>
          </a:xfrm>
          <a:prstGeom prst="rect">
            <a:avLst/>
          </a:prstGeom>
          <a:noFill/>
        </p:spPr>
        <p:txBody>
          <a:bodyPr wrap="square" rtlCol="0">
            <a:spAutoFit/>
          </a:bodyPr>
          <a:lstStyle/>
          <a:p>
            <a:r>
              <a:rPr lang="en-US" dirty="0">
                <a:solidFill>
                  <a:schemeClr val="bg1"/>
                </a:solidFill>
              </a:rPr>
              <a:t>(1)</a:t>
            </a:r>
          </a:p>
        </p:txBody>
      </p:sp>
      <p:sp>
        <p:nvSpPr>
          <p:cNvPr id="9" name="Rectangle 8"/>
          <p:cNvSpPr/>
          <p:nvPr/>
        </p:nvSpPr>
        <p:spPr>
          <a:xfrm>
            <a:off x="5140712" y="1728078"/>
            <a:ext cx="6681439" cy="1200329"/>
          </a:xfrm>
          <a:prstGeom prst="rect">
            <a:avLst/>
          </a:prstGeom>
        </p:spPr>
        <p:txBody>
          <a:bodyPr wrap="square">
            <a:spAutoFit/>
          </a:bodyPr>
          <a:lstStyle/>
          <a:p>
            <a:r>
              <a:rPr lang="en-US" dirty="0">
                <a:solidFill>
                  <a:schemeClr val="bg1"/>
                </a:solidFill>
              </a:rPr>
              <a:t>However:</a:t>
            </a:r>
          </a:p>
          <a:p>
            <a:r>
              <a:rPr lang="en-US" dirty="0">
                <a:solidFill>
                  <a:schemeClr val="bg1"/>
                </a:solidFill>
              </a:rPr>
              <a:t>Little is known about the writer of Ecclesiastes beyond his own description of himself as “the Preacher, the son of David, king in Jerusalem” </a:t>
            </a:r>
          </a:p>
        </p:txBody>
      </p:sp>
      <p:pic>
        <p:nvPicPr>
          <p:cNvPr id="3074" name="Picture 2" descr="http://rightfromtheword.com/wp-content/uploads/2015/08/Solomon.jpg"/>
          <p:cNvPicPr>
            <a:picLocks noChangeAspect="1" noChangeArrowheads="1"/>
          </p:cNvPicPr>
          <p:nvPr/>
        </p:nvPicPr>
        <p:blipFill rotWithShape="1">
          <a:blip r:embed="rId3">
            <a:extLst>
              <a:ext uri="{28A0092B-C50C-407E-A947-70E740481C1C}">
                <a14:useLocalDpi xmlns:a14="http://schemas.microsoft.com/office/drawing/2010/main" val="0"/>
              </a:ext>
            </a:extLst>
          </a:blip>
          <a:srcRect l="5268" t="3642" r="2331" b="6890"/>
          <a:stretch/>
        </p:blipFill>
        <p:spPr bwMode="auto">
          <a:xfrm>
            <a:off x="6515386" y="2711927"/>
            <a:ext cx="3233854" cy="391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6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Meanings to Phrases</a:t>
            </a:r>
          </a:p>
        </p:txBody>
      </p:sp>
      <p:grpSp>
        <p:nvGrpSpPr>
          <p:cNvPr id="13" name="Group 12"/>
          <p:cNvGrpSpPr/>
          <p:nvPr/>
        </p:nvGrpSpPr>
        <p:grpSpPr>
          <a:xfrm>
            <a:off x="4998611" y="1470250"/>
            <a:ext cx="5683212" cy="954142"/>
            <a:chOff x="691066" y="1282854"/>
            <a:chExt cx="5683212" cy="954142"/>
          </a:xfrm>
        </p:grpSpPr>
        <p:pic>
          <p:nvPicPr>
            <p:cNvPr id="8" name="Picture 7"/>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91066" y="1282854"/>
              <a:ext cx="5683212" cy="954142"/>
            </a:xfrm>
            <a:prstGeom prst="rect">
              <a:avLst/>
            </a:prstGeom>
          </p:spPr>
        </p:pic>
        <p:sp>
          <p:nvSpPr>
            <p:cNvPr id="9" name="Rectangle 8"/>
            <p:cNvSpPr/>
            <p:nvPr/>
          </p:nvSpPr>
          <p:spPr>
            <a:xfrm>
              <a:off x="752103" y="1457777"/>
              <a:ext cx="5561138" cy="584775"/>
            </a:xfrm>
            <a:prstGeom prst="rect">
              <a:avLst/>
            </a:prstGeom>
          </p:spPr>
          <p:txBody>
            <a:bodyPr wrap="none">
              <a:spAutoFit/>
            </a:bodyPr>
            <a:lstStyle/>
            <a:p>
              <a:r>
                <a:rPr lang="en-US" sz="3200" dirty="0">
                  <a:solidFill>
                    <a:schemeClr val="bg1"/>
                  </a:solidFill>
                </a:rPr>
                <a:t> “from a worldly point of view”</a:t>
              </a:r>
              <a:endParaRPr lang="en-US" sz="3200" dirty="0"/>
            </a:p>
          </p:txBody>
        </p:sp>
      </p:grpSp>
      <p:grpSp>
        <p:nvGrpSpPr>
          <p:cNvPr id="19" name="Group 18"/>
          <p:cNvGrpSpPr/>
          <p:nvPr/>
        </p:nvGrpSpPr>
        <p:grpSpPr>
          <a:xfrm>
            <a:off x="601130" y="1503493"/>
            <a:ext cx="3420016" cy="936153"/>
            <a:chOff x="691066" y="2607350"/>
            <a:chExt cx="3420016" cy="936153"/>
          </a:xfrm>
        </p:grpSpPr>
        <p:pic>
          <p:nvPicPr>
            <p:cNvPr id="20" name="Picture 1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91066" y="2607350"/>
              <a:ext cx="3420016" cy="936153"/>
            </a:xfrm>
            <a:prstGeom prst="rect">
              <a:avLst/>
            </a:prstGeom>
          </p:spPr>
        </p:pic>
        <p:sp>
          <p:nvSpPr>
            <p:cNvPr id="21" name="Rectangle 20"/>
            <p:cNvSpPr/>
            <p:nvPr/>
          </p:nvSpPr>
          <p:spPr>
            <a:xfrm>
              <a:off x="813139" y="2720452"/>
              <a:ext cx="3175869" cy="584775"/>
            </a:xfrm>
            <a:prstGeom prst="rect">
              <a:avLst/>
            </a:prstGeom>
          </p:spPr>
          <p:txBody>
            <a:bodyPr wrap="none">
              <a:spAutoFit/>
            </a:bodyPr>
            <a:lstStyle/>
            <a:p>
              <a:r>
                <a:rPr lang="en-US" sz="3200" dirty="0">
                  <a:solidFill>
                    <a:schemeClr val="bg1"/>
                  </a:solidFill>
                </a:rPr>
                <a:t> “under the sun” </a:t>
              </a:r>
              <a:endParaRPr lang="en-US" sz="3200" dirty="0"/>
            </a:p>
          </p:txBody>
        </p:sp>
      </p:grpSp>
      <p:sp>
        <p:nvSpPr>
          <p:cNvPr id="25" name="TextBox 24"/>
          <p:cNvSpPr txBox="1"/>
          <p:nvPr/>
        </p:nvSpPr>
        <p:spPr>
          <a:xfrm>
            <a:off x="11552664" y="6378498"/>
            <a:ext cx="538975" cy="369332"/>
          </a:xfrm>
          <a:prstGeom prst="rect">
            <a:avLst/>
          </a:prstGeom>
          <a:noFill/>
        </p:spPr>
        <p:txBody>
          <a:bodyPr wrap="square" rtlCol="0">
            <a:spAutoFit/>
          </a:bodyPr>
          <a:lstStyle/>
          <a:p>
            <a:r>
              <a:rPr lang="en-US" dirty="0">
                <a:solidFill>
                  <a:schemeClr val="bg1"/>
                </a:solidFill>
              </a:rPr>
              <a:t>(1)</a:t>
            </a:r>
          </a:p>
        </p:txBody>
      </p:sp>
      <p:sp>
        <p:nvSpPr>
          <p:cNvPr id="6" name="Right Arrow 5"/>
          <p:cNvSpPr/>
          <p:nvPr/>
        </p:nvSpPr>
        <p:spPr>
          <a:xfrm>
            <a:off x="4167838" y="1616595"/>
            <a:ext cx="708699" cy="592244"/>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2885260" y="2995744"/>
            <a:ext cx="8936890" cy="1135641"/>
            <a:chOff x="2885260" y="2995744"/>
            <a:chExt cx="8936890" cy="1135641"/>
          </a:xfrm>
        </p:grpSpPr>
        <p:grpSp>
          <p:nvGrpSpPr>
            <p:cNvPr id="14" name="Group 13"/>
            <p:cNvGrpSpPr/>
            <p:nvPr/>
          </p:nvGrpSpPr>
          <p:grpSpPr>
            <a:xfrm>
              <a:off x="2885260" y="3106987"/>
              <a:ext cx="1770281" cy="715831"/>
              <a:chOff x="1261868" y="2544762"/>
              <a:chExt cx="1770281" cy="715831"/>
            </a:xfrm>
          </p:grpSpPr>
          <p:pic>
            <p:nvPicPr>
              <p:cNvPr id="15" name="Picture 1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261868" y="2544762"/>
                <a:ext cx="1770281" cy="715831"/>
              </a:xfrm>
              <a:prstGeom prst="rect">
                <a:avLst/>
              </a:prstGeom>
            </p:spPr>
          </p:pic>
          <p:sp>
            <p:nvSpPr>
              <p:cNvPr id="16" name="Rectangle 15"/>
              <p:cNvSpPr/>
              <p:nvPr/>
            </p:nvSpPr>
            <p:spPr>
              <a:xfrm>
                <a:off x="1322904" y="2610289"/>
                <a:ext cx="1648208" cy="584775"/>
              </a:xfrm>
              <a:prstGeom prst="rect">
                <a:avLst/>
              </a:prstGeom>
            </p:spPr>
            <p:txBody>
              <a:bodyPr wrap="none">
                <a:spAutoFit/>
              </a:bodyPr>
              <a:lstStyle/>
              <a:p>
                <a:r>
                  <a:rPr lang="en-US" sz="3200" dirty="0"/>
                  <a:t>“vanity”</a:t>
                </a:r>
              </a:p>
            </p:txBody>
          </p:sp>
        </p:grpSp>
        <p:grpSp>
          <p:nvGrpSpPr>
            <p:cNvPr id="4" name="Group 3"/>
            <p:cNvGrpSpPr/>
            <p:nvPr/>
          </p:nvGrpSpPr>
          <p:grpSpPr>
            <a:xfrm>
              <a:off x="5571200" y="2995744"/>
              <a:ext cx="6250950" cy="1135641"/>
              <a:chOff x="4171609" y="2849835"/>
              <a:chExt cx="6250950" cy="1135641"/>
            </a:xfrm>
          </p:grpSpPr>
          <p:pic>
            <p:nvPicPr>
              <p:cNvPr id="17" name="Picture 16"/>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179786" y="2849835"/>
                <a:ext cx="6242773" cy="1073100"/>
              </a:xfrm>
              <a:prstGeom prst="rect">
                <a:avLst/>
              </a:prstGeom>
            </p:spPr>
          </p:pic>
          <p:sp>
            <p:nvSpPr>
              <p:cNvPr id="18" name="Rectangle 17"/>
              <p:cNvSpPr/>
              <p:nvPr/>
            </p:nvSpPr>
            <p:spPr>
              <a:xfrm>
                <a:off x="4171609" y="2908258"/>
                <a:ext cx="5981463" cy="1077218"/>
              </a:xfrm>
              <a:prstGeom prst="rect">
                <a:avLst/>
              </a:prstGeom>
            </p:spPr>
            <p:txBody>
              <a:bodyPr wrap="square">
                <a:spAutoFit/>
              </a:bodyPr>
              <a:lstStyle/>
              <a:p>
                <a:pPr algn="ctr"/>
                <a:r>
                  <a:rPr lang="en-US" sz="3200" dirty="0"/>
                  <a:t>“Temporary, or meaningless during mortality</a:t>
                </a:r>
              </a:p>
            </p:txBody>
          </p:sp>
        </p:grpSp>
        <p:sp>
          <p:nvSpPr>
            <p:cNvPr id="26" name="Right Arrow 25"/>
            <p:cNvSpPr/>
            <p:nvPr/>
          </p:nvSpPr>
          <p:spPr>
            <a:xfrm>
              <a:off x="4801464" y="3113266"/>
              <a:ext cx="708699" cy="592244"/>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88231" y="4448089"/>
            <a:ext cx="11633920" cy="1738440"/>
            <a:chOff x="188231" y="4448089"/>
            <a:chExt cx="11633920" cy="1738440"/>
          </a:xfrm>
        </p:grpSpPr>
        <p:grpSp>
          <p:nvGrpSpPr>
            <p:cNvPr id="12" name="Group 11"/>
            <p:cNvGrpSpPr/>
            <p:nvPr/>
          </p:nvGrpSpPr>
          <p:grpSpPr>
            <a:xfrm>
              <a:off x="188231" y="4448089"/>
              <a:ext cx="4979370" cy="1738440"/>
              <a:chOff x="640207" y="2607350"/>
              <a:chExt cx="4979370" cy="1738440"/>
            </a:xfrm>
          </p:grpSpPr>
          <p:pic>
            <p:nvPicPr>
              <p:cNvPr id="10" name="Picture 9"/>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91065" y="2607350"/>
                <a:ext cx="4847949" cy="1738440"/>
              </a:xfrm>
              <a:prstGeom prst="rect">
                <a:avLst/>
              </a:prstGeom>
            </p:spPr>
          </p:pic>
          <p:sp>
            <p:nvSpPr>
              <p:cNvPr id="11" name="Rectangle 10"/>
              <p:cNvSpPr/>
              <p:nvPr/>
            </p:nvSpPr>
            <p:spPr>
              <a:xfrm>
                <a:off x="640207" y="2723515"/>
                <a:ext cx="4979370" cy="1569660"/>
              </a:xfrm>
              <a:prstGeom prst="rect">
                <a:avLst/>
              </a:prstGeom>
            </p:spPr>
            <p:txBody>
              <a:bodyPr wrap="square">
                <a:spAutoFit/>
              </a:bodyPr>
              <a:lstStyle/>
              <a:p>
                <a:pPr algn="ctr"/>
                <a:r>
                  <a:rPr lang="en-US" sz="3200" dirty="0">
                    <a:solidFill>
                      <a:schemeClr val="bg1"/>
                    </a:solidFill>
                  </a:rPr>
                  <a:t>That the dead “know not any thing,” and there is no knowledge “in the grave.”</a:t>
                </a:r>
                <a:endParaRPr lang="en-US" sz="3200" dirty="0"/>
              </a:p>
            </p:txBody>
          </p:sp>
        </p:grpSp>
        <p:grpSp>
          <p:nvGrpSpPr>
            <p:cNvPr id="22" name="Group 21"/>
            <p:cNvGrpSpPr/>
            <p:nvPr/>
          </p:nvGrpSpPr>
          <p:grpSpPr>
            <a:xfrm>
              <a:off x="5876300" y="4448089"/>
              <a:ext cx="5945851" cy="1738440"/>
              <a:chOff x="671026" y="2917379"/>
              <a:chExt cx="5945851" cy="1738440"/>
            </a:xfrm>
          </p:grpSpPr>
          <p:pic>
            <p:nvPicPr>
              <p:cNvPr id="23" name="Picture 22"/>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73662" y="2917379"/>
                <a:ext cx="5843215" cy="1738440"/>
              </a:xfrm>
              <a:prstGeom prst="rect">
                <a:avLst/>
              </a:prstGeom>
            </p:spPr>
          </p:pic>
          <p:sp>
            <p:nvSpPr>
              <p:cNvPr id="24" name="Rectangle 23"/>
              <p:cNvSpPr/>
              <p:nvPr/>
            </p:nvSpPr>
            <p:spPr>
              <a:xfrm>
                <a:off x="671026" y="3077272"/>
                <a:ext cx="5945851" cy="1384995"/>
              </a:xfrm>
              <a:prstGeom prst="rect">
                <a:avLst/>
              </a:prstGeom>
            </p:spPr>
            <p:txBody>
              <a:bodyPr wrap="square">
                <a:spAutoFit/>
              </a:bodyPr>
              <a:lstStyle/>
              <a:p>
                <a:pPr algn="ctr"/>
                <a:r>
                  <a:rPr lang="en-US" sz="2800" dirty="0">
                    <a:solidFill>
                      <a:schemeClr val="bg1"/>
                    </a:solidFill>
                  </a:rPr>
                  <a:t>observations by the Preacher about how things appear to men on the earth “under the sun.”</a:t>
                </a:r>
              </a:p>
            </p:txBody>
          </p:sp>
        </p:grpSp>
        <p:sp>
          <p:nvSpPr>
            <p:cNvPr id="27" name="Right Arrow 26"/>
            <p:cNvSpPr/>
            <p:nvPr/>
          </p:nvSpPr>
          <p:spPr>
            <a:xfrm>
              <a:off x="5167601" y="5003072"/>
              <a:ext cx="708699" cy="592244"/>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045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0-#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grpSp>
        <p:nvGrpSpPr>
          <p:cNvPr id="10" name="Group 9"/>
          <p:cNvGrpSpPr/>
          <p:nvPr/>
        </p:nvGrpSpPr>
        <p:grpSpPr>
          <a:xfrm>
            <a:off x="568712" y="356839"/>
            <a:ext cx="10627112" cy="5631366"/>
            <a:chOff x="965200" y="2286000"/>
            <a:chExt cx="7264400" cy="2743200"/>
          </a:xfrm>
        </p:grpSpPr>
        <p:grpSp>
          <p:nvGrpSpPr>
            <p:cNvPr id="11" name="Group 18"/>
            <p:cNvGrpSpPr/>
            <p:nvPr/>
          </p:nvGrpSpPr>
          <p:grpSpPr>
            <a:xfrm>
              <a:off x="965200" y="2286000"/>
              <a:ext cx="7264400" cy="2743200"/>
              <a:chOff x="965200" y="2286000"/>
              <a:chExt cx="7327900" cy="2743200"/>
            </a:xfrm>
          </p:grpSpPr>
          <p:sp>
            <p:nvSpPr>
              <p:cNvPr id="13" name="Rectangle 1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741237" y="4372228"/>
              <a:ext cx="3737506" cy="314846"/>
            </a:xfrm>
            <a:prstGeom prst="rect">
              <a:avLst/>
            </a:prstGeom>
            <a:noFill/>
          </p:spPr>
          <p:txBody>
            <a:bodyPr wrap="square" rtlCol="0">
              <a:spAutoFit/>
            </a:bodyPr>
            <a:lstStyle/>
            <a:p>
              <a:r>
                <a:rPr lang="en-US" sz="3600" dirty="0">
                  <a:solidFill>
                    <a:schemeClr val="bg1"/>
                  </a:solidFill>
                </a:rPr>
                <a:t>The Purpose of Life Is…</a:t>
              </a:r>
            </a:p>
          </p:txBody>
        </p:sp>
      </p:grpSp>
      <p:grpSp>
        <p:nvGrpSpPr>
          <p:cNvPr id="24" name="Group 23"/>
          <p:cNvGrpSpPr/>
          <p:nvPr/>
        </p:nvGrpSpPr>
        <p:grpSpPr>
          <a:xfrm>
            <a:off x="1249142" y="221039"/>
            <a:ext cx="3148026" cy="3777525"/>
            <a:chOff x="1249142" y="221039"/>
            <a:chExt cx="3148026" cy="3777525"/>
          </a:xfrm>
        </p:grpSpPr>
        <p:grpSp>
          <p:nvGrpSpPr>
            <p:cNvPr id="19" name="Group 18"/>
            <p:cNvGrpSpPr/>
            <p:nvPr/>
          </p:nvGrpSpPr>
          <p:grpSpPr>
            <a:xfrm>
              <a:off x="1249142" y="221039"/>
              <a:ext cx="3148026" cy="3342628"/>
              <a:chOff x="1249142" y="221039"/>
              <a:chExt cx="3148026" cy="3342628"/>
            </a:xfrm>
          </p:grpSpPr>
          <p:pic>
            <p:nvPicPr>
              <p:cNvPr id="2052" name="Picture 4" descr="http://preview.turbosquid.com/Preview/2014/05/13__00_27_04/tkid3_renderNew002.jpg92115606-8e6d-4005-a08d-a5743db97df8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142" y="415641"/>
                <a:ext cx="3148026" cy="314802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1438507" y="257568"/>
                <a:ext cx="267630" cy="389203"/>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838590" y="221039"/>
                <a:ext cx="267630" cy="389203"/>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249142" y="3629232"/>
              <a:ext cx="3148026" cy="369332"/>
            </a:xfrm>
            <a:prstGeom prst="rect">
              <a:avLst/>
            </a:prstGeom>
            <a:noFill/>
          </p:spPr>
          <p:txBody>
            <a:bodyPr wrap="square" rtlCol="0">
              <a:spAutoFit/>
            </a:bodyPr>
            <a:lstStyle/>
            <a:p>
              <a:r>
                <a:rPr lang="en-US" dirty="0">
                  <a:solidFill>
                    <a:schemeClr val="bg1"/>
                  </a:solidFill>
                </a:rPr>
                <a:t>Knowing the plan of salvation</a:t>
              </a:r>
            </a:p>
          </p:txBody>
        </p:sp>
      </p:grpSp>
      <p:grpSp>
        <p:nvGrpSpPr>
          <p:cNvPr id="25" name="Group 24"/>
          <p:cNvGrpSpPr/>
          <p:nvPr/>
        </p:nvGrpSpPr>
        <p:grpSpPr>
          <a:xfrm>
            <a:off x="6568068" y="212934"/>
            <a:ext cx="3657601" cy="3855991"/>
            <a:chOff x="6568068" y="212934"/>
            <a:chExt cx="3657601" cy="3855991"/>
          </a:xfrm>
        </p:grpSpPr>
        <p:grpSp>
          <p:nvGrpSpPr>
            <p:cNvPr id="20" name="Group 19"/>
            <p:cNvGrpSpPr/>
            <p:nvPr/>
          </p:nvGrpSpPr>
          <p:grpSpPr>
            <a:xfrm>
              <a:off x="6663436" y="212934"/>
              <a:ext cx="3294604" cy="3457441"/>
              <a:chOff x="6663436" y="212934"/>
              <a:chExt cx="3294604" cy="3457441"/>
            </a:xfrm>
          </p:grpSpPr>
          <p:pic>
            <p:nvPicPr>
              <p:cNvPr id="2050" name="Picture 2" descr="http://preview.turbosquid.com/Preview/2014/05/13__01_32_35/tkid3_rigRender05_1200.jpg4c74d015-2d25-4e0d-b249-cc5d2e2e2d29Orig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3436" y="375771"/>
                <a:ext cx="3294604" cy="3294604"/>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p:cNvSpPr/>
              <p:nvPr/>
            </p:nvSpPr>
            <p:spPr>
              <a:xfrm>
                <a:off x="6954384" y="221039"/>
                <a:ext cx="267630" cy="389203"/>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354467" y="212934"/>
                <a:ext cx="267630" cy="389203"/>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6568068" y="3699593"/>
              <a:ext cx="3657601" cy="369332"/>
            </a:xfrm>
            <a:prstGeom prst="rect">
              <a:avLst/>
            </a:prstGeom>
            <a:noFill/>
          </p:spPr>
          <p:txBody>
            <a:bodyPr wrap="square" rtlCol="0">
              <a:spAutoFit/>
            </a:bodyPr>
            <a:lstStyle/>
            <a:p>
              <a:r>
                <a:rPr lang="en-US" dirty="0">
                  <a:solidFill>
                    <a:schemeClr val="bg1"/>
                  </a:solidFill>
                </a:rPr>
                <a:t>Not knowing the plan of salvation</a:t>
              </a:r>
            </a:p>
          </p:txBody>
        </p:sp>
      </p:grpSp>
      <p:sp>
        <p:nvSpPr>
          <p:cNvPr id="28" name="TextBox 27"/>
          <p:cNvSpPr txBox="1"/>
          <p:nvPr/>
        </p:nvSpPr>
        <p:spPr>
          <a:xfrm>
            <a:off x="4434004" y="1725707"/>
            <a:ext cx="2185314" cy="646331"/>
          </a:xfrm>
          <a:prstGeom prst="rect">
            <a:avLst/>
          </a:prstGeom>
          <a:noFill/>
        </p:spPr>
        <p:txBody>
          <a:bodyPr wrap="square" rtlCol="0">
            <a:spAutoFit/>
          </a:bodyPr>
          <a:lstStyle/>
          <a:p>
            <a:pPr algn="ctr"/>
            <a:r>
              <a:rPr lang="en-US" sz="3600" dirty="0">
                <a:solidFill>
                  <a:schemeClr val="bg1"/>
                </a:solidFill>
              </a:rPr>
              <a:t>OR</a:t>
            </a:r>
          </a:p>
        </p:txBody>
      </p:sp>
    </p:spTree>
    <p:extLst>
      <p:ext uri="{BB962C8B-B14F-4D97-AF65-F5344CB8AC3E}">
        <p14:creationId xmlns:p14="http://schemas.microsoft.com/office/powerpoint/2010/main" val="303180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100361" y="6286165"/>
            <a:ext cx="4206741" cy="461665"/>
          </a:xfrm>
          <a:prstGeom prst="rect">
            <a:avLst/>
          </a:prstGeom>
          <a:noFill/>
        </p:spPr>
        <p:txBody>
          <a:bodyPr wrap="square" rtlCol="0">
            <a:spAutoFit/>
          </a:bodyPr>
          <a:lstStyle/>
          <a:p>
            <a:r>
              <a:rPr lang="en-US" sz="2400" dirty="0">
                <a:solidFill>
                  <a:schemeClr val="bg1"/>
                </a:solidFill>
              </a:rPr>
              <a:t>Ecclesiastes 2:1-11</a:t>
            </a:r>
          </a:p>
        </p:txBody>
      </p:sp>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Seeking the Purpose of Life</a:t>
            </a:r>
          </a:p>
        </p:txBody>
      </p:sp>
      <p:sp>
        <p:nvSpPr>
          <p:cNvPr id="10" name="Rectangle 9"/>
          <p:cNvSpPr/>
          <p:nvPr/>
        </p:nvSpPr>
        <p:spPr>
          <a:xfrm>
            <a:off x="373644" y="982440"/>
            <a:ext cx="6182718" cy="523220"/>
          </a:xfrm>
          <a:prstGeom prst="rect">
            <a:avLst/>
          </a:prstGeom>
        </p:spPr>
        <p:txBody>
          <a:bodyPr wrap="none">
            <a:spAutoFit/>
          </a:bodyPr>
          <a:lstStyle/>
          <a:p>
            <a:r>
              <a:rPr lang="en-US" sz="2800" i="1" dirty="0">
                <a:solidFill>
                  <a:srgbClr val="FFFF00"/>
                </a:solidFill>
              </a:rPr>
              <a:t>I said of laughter, It is mad: and of mirth, </a:t>
            </a:r>
          </a:p>
        </p:txBody>
      </p:sp>
      <p:sp>
        <p:nvSpPr>
          <p:cNvPr id="11" name="Rectangle 10"/>
          <p:cNvSpPr/>
          <p:nvPr/>
        </p:nvSpPr>
        <p:spPr>
          <a:xfrm>
            <a:off x="3313379" y="1460139"/>
            <a:ext cx="7523213" cy="523220"/>
          </a:xfrm>
          <a:prstGeom prst="rect">
            <a:avLst/>
          </a:prstGeom>
        </p:spPr>
        <p:txBody>
          <a:bodyPr wrap="none">
            <a:spAutoFit/>
          </a:bodyPr>
          <a:lstStyle/>
          <a:p>
            <a:r>
              <a:rPr lang="en-US" sz="2800" dirty="0">
                <a:solidFill>
                  <a:schemeClr val="bg1"/>
                </a:solidFill>
              </a:rPr>
              <a:t>He pursued amusement, pleasure, and laughter. </a:t>
            </a:r>
          </a:p>
        </p:txBody>
      </p:sp>
      <p:sp>
        <p:nvSpPr>
          <p:cNvPr id="13" name="Rectangle 12"/>
          <p:cNvSpPr/>
          <p:nvPr/>
        </p:nvSpPr>
        <p:spPr>
          <a:xfrm>
            <a:off x="3948998" y="3035684"/>
            <a:ext cx="6745022" cy="1384995"/>
          </a:xfrm>
          <a:prstGeom prst="rect">
            <a:avLst/>
          </a:prstGeom>
        </p:spPr>
        <p:txBody>
          <a:bodyPr wrap="square">
            <a:spAutoFit/>
          </a:bodyPr>
          <a:lstStyle/>
          <a:p>
            <a:r>
              <a:rPr lang="en-US" sz="2800" dirty="0">
                <a:solidFill>
                  <a:schemeClr val="bg1"/>
                </a:solidFill>
              </a:rPr>
              <a:t>He built houses, gardens, planted fruits, built pools, hired servants and maids, had children, and livestock</a:t>
            </a:r>
          </a:p>
        </p:txBody>
      </p:sp>
      <p:sp>
        <p:nvSpPr>
          <p:cNvPr id="14" name="Rectangle 13"/>
          <p:cNvSpPr/>
          <p:nvPr/>
        </p:nvSpPr>
        <p:spPr>
          <a:xfrm>
            <a:off x="3183851" y="4472133"/>
            <a:ext cx="6745022" cy="1323439"/>
          </a:xfrm>
          <a:prstGeom prst="rect">
            <a:avLst/>
          </a:prstGeom>
        </p:spPr>
        <p:txBody>
          <a:bodyPr wrap="square">
            <a:spAutoFit/>
          </a:bodyPr>
          <a:lstStyle/>
          <a:p>
            <a:pPr algn="ctr"/>
            <a:r>
              <a:rPr lang="en-US" sz="4000" dirty="0">
                <a:solidFill>
                  <a:srgbClr val="00B0F0"/>
                </a:solidFill>
              </a:rPr>
              <a:t>He kept busy building up his mortal world </a:t>
            </a:r>
          </a:p>
        </p:txBody>
      </p:sp>
      <p:sp>
        <p:nvSpPr>
          <p:cNvPr id="12" name="Rectangle 11"/>
          <p:cNvSpPr/>
          <p:nvPr/>
        </p:nvSpPr>
        <p:spPr>
          <a:xfrm>
            <a:off x="3948998" y="5888501"/>
            <a:ext cx="7200957" cy="646331"/>
          </a:xfrm>
          <a:prstGeom prst="rect">
            <a:avLst/>
          </a:prstGeom>
        </p:spPr>
        <p:txBody>
          <a:bodyPr wrap="square">
            <a:spAutoFit/>
          </a:bodyPr>
          <a:lstStyle/>
          <a:p>
            <a:r>
              <a:rPr lang="en-US" dirty="0">
                <a:solidFill>
                  <a:srgbClr val="FFFF00"/>
                </a:solidFill>
                <a:latin typeface="Calibri" panose="020F0502020204030204" pitchFamily="34" charset="0"/>
              </a:rPr>
              <a:t>“vexation of spirit” =  the Preacher was discouraged with the results of his labors, realizing that they would bring no real profit.</a:t>
            </a:r>
            <a:endParaRPr lang="en-US" dirty="0">
              <a:solidFill>
                <a:srgbClr val="FFFF00"/>
              </a:solidFill>
            </a:endParaRPr>
          </a:p>
        </p:txBody>
      </p:sp>
      <p:pic>
        <p:nvPicPr>
          <p:cNvPr id="6146" name="Picture 2" descr="http://www.vakil.org/wp-content/uploads/2009/07/2009070808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09" y="2242289"/>
            <a:ext cx="2873994" cy="215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100361" y="6286165"/>
            <a:ext cx="4206741" cy="461665"/>
          </a:xfrm>
          <a:prstGeom prst="rect">
            <a:avLst/>
          </a:prstGeom>
          <a:noFill/>
        </p:spPr>
        <p:txBody>
          <a:bodyPr wrap="square" rtlCol="0">
            <a:spAutoFit/>
          </a:bodyPr>
          <a:lstStyle/>
          <a:p>
            <a:r>
              <a:rPr lang="en-US" sz="2400" dirty="0">
                <a:solidFill>
                  <a:schemeClr val="bg1"/>
                </a:solidFill>
              </a:rPr>
              <a:t>Ecclesiastes 3:1</a:t>
            </a:r>
          </a:p>
        </p:txBody>
      </p:sp>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A House of Order</a:t>
            </a:r>
          </a:p>
        </p:txBody>
      </p:sp>
      <p:sp>
        <p:nvSpPr>
          <p:cNvPr id="10" name="Rectangle 9"/>
          <p:cNvSpPr/>
          <p:nvPr/>
        </p:nvSpPr>
        <p:spPr>
          <a:xfrm>
            <a:off x="574367" y="1634884"/>
            <a:ext cx="7053068" cy="3785652"/>
          </a:xfrm>
          <a:prstGeom prst="rect">
            <a:avLst/>
          </a:prstGeom>
        </p:spPr>
        <p:txBody>
          <a:bodyPr wrap="square">
            <a:spAutoFit/>
          </a:bodyPr>
          <a:lstStyle/>
          <a:p>
            <a:pPr fontAlgn="base"/>
            <a:r>
              <a:rPr lang="en-US" sz="2400" dirty="0">
                <a:solidFill>
                  <a:schemeClr val="bg1"/>
                </a:solidFill>
              </a:rPr>
              <a:t>Our house is to be a </a:t>
            </a:r>
            <a:r>
              <a:rPr lang="en-US" sz="2400" i="1" dirty="0">
                <a:solidFill>
                  <a:schemeClr val="bg1"/>
                </a:solidFill>
              </a:rPr>
              <a:t>house of order</a:t>
            </a:r>
            <a:r>
              <a:rPr lang="en-US" sz="2400" dirty="0">
                <a:solidFill>
                  <a:schemeClr val="bg1"/>
                </a:solidFill>
              </a:rPr>
              <a:t>.</a:t>
            </a:r>
          </a:p>
          <a:p>
            <a:pPr fontAlgn="base"/>
            <a:endParaRPr lang="en-US" sz="2400" dirty="0">
              <a:solidFill>
                <a:schemeClr val="bg1"/>
              </a:solidFill>
            </a:endParaRPr>
          </a:p>
          <a:p>
            <a:pPr fontAlgn="base"/>
            <a:r>
              <a:rPr lang="en-US" sz="2400" dirty="0">
                <a:solidFill>
                  <a:schemeClr val="bg1"/>
                </a:solidFill>
              </a:rPr>
              <a:t> "To every thing there is a season, and a time to every purpose under the heaven," advised Ecclesiastes, the Preacher. Such is true in our lives. Let us provide time for family, time for work, time for study, time for service, time for recreation, time for self-but above all, time for Christ.</a:t>
            </a:r>
          </a:p>
          <a:p>
            <a:pPr fontAlgn="base"/>
            <a:r>
              <a:rPr lang="en-US" sz="2400" dirty="0">
                <a:solidFill>
                  <a:schemeClr val="bg1"/>
                </a:solidFill>
              </a:rPr>
              <a:t> </a:t>
            </a:r>
          </a:p>
          <a:p>
            <a:pPr fontAlgn="base"/>
            <a:r>
              <a:rPr lang="en-US" sz="2400" dirty="0">
                <a:solidFill>
                  <a:schemeClr val="bg1"/>
                </a:solidFill>
              </a:rPr>
              <a:t>Then our house will be a </a:t>
            </a:r>
            <a:r>
              <a:rPr lang="en-US" sz="2400" i="1" dirty="0">
                <a:solidFill>
                  <a:schemeClr val="bg1"/>
                </a:solidFill>
              </a:rPr>
              <a:t>house of order</a:t>
            </a:r>
            <a:r>
              <a:rPr lang="en-US" sz="2400" dirty="0">
                <a:solidFill>
                  <a:schemeClr val="bg1"/>
                </a:solidFill>
              </a:rPr>
              <a:t>.”</a:t>
            </a:r>
          </a:p>
        </p:txBody>
      </p:sp>
      <p:sp>
        <p:nvSpPr>
          <p:cNvPr id="2" name="Rectangle 1"/>
          <p:cNvSpPr/>
          <p:nvPr/>
        </p:nvSpPr>
        <p:spPr>
          <a:xfrm>
            <a:off x="10017512" y="6332331"/>
            <a:ext cx="2074127" cy="369332"/>
          </a:xfrm>
          <a:prstGeom prst="rect">
            <a:avLst/>
          </a:prstGeom>
        </p:spPr>
        <p:txBody>
          <a:bodyPr wrap="square">
            <a:spAutoFit/>
          </a:bodyPr>
          <a:lstStyle/>
          <a:p>
            <a:pPr algn="r" fontAlgn="base"/>
            <a:r>
              <a:rPr lang="en-US" dirty="0">
                <a:solidFill>
                  <a:schemeClr val="bg1"/>
                </a:solidFill>
              </a:rPr>
              <a:t>(4)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189" y="2018719"/>
            <a:ext cx="1876425" cy="2486025"/>
          </a:xfrm>
          <a:prstGeom prst="rect">
            <a:avLst/>
          </a:prstGeom>
        </p:spPr>
      </p:pic>
    </p:spTree>
    <p:extLst>
      <p:ext uri="{BB962C8B-B14F-4D97-AF65-F5344CB8AC3E}">
        <p14:creationId xmlns:p14="http://schemas.microsoft.com/office/powerpoint/2010/main" val="267072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100361" y="6286165"/>
            <a:ext cx="4206741" cy="461665"/>
          </a:xfrm>
          <a:prstGeom prst="rect">
            <a:avLst/>
          </a:prstGeom>
          <a:noFill/>
        </p:spPr>
        <p:txBody>
          <a:bodyPr wrap="square" rtlCol="0">
            <a:spAutoFit/>
          </a:bodyPr>
          <a:lstStyle/>
          <a:p>
            <a:r>
              <a:rPr lang="en-US" sz="2400" dirty="0">
                <a:solidFill>
                  <a:schemeClr val="bg1"/>
                </a:solidFill>
              </a:rPr>
              <a:t>Ecclesiastes 2:12</a:t>
            </a:r>
          </a:p>
        </p:txBody>
      </p:sp>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Hugh B. Brown</a:t>
            </a:r>
          </a:p>
        </p:txBody>
      </p:sp>
      <p:sp>
        <p:nvSpPr>
          <p:cNvPr id="8" name="TextBox 7"/>
          <p:cNvSpPr txBox="1"/>
          <p:nvPr/>
        </p:nvSpPr>
        <p:spPr>
          <a:xfrm>
            <a:off x="11552664" y="6378498"/>
            <a:ext cx="538975" cy="369332"/>
          </a:xfrm>
          <a:prstGeom prst="rect">
            <a:avLst/>
          </a:prstGeom>
          <a:noFill/>
        </p:spPr>
        <p:txBody>
          <a:bodyPr wrap="square" rtlCol="0">
            <a:spAutoFit/>
          </a:bodyPr>
          <a:lstStyle/>
          <a:p>
            <a:r>
              <a:rPr lang="en-US" dirty="0">
                <a:solidFill>
                  <a:schemeClr val="bg1"/>
                </a:solidFill>
              </a:rPr>
              <a:t>(3)</a:t>
            </a:r>
          </a:p>
        </p:txBody>
      </p:sp>
      <p:sp>
        <p:nvSpPr>
          <p:cNvPr id="13" name="Rectangle 12"/>
          <p:cNvSpPr/>
          <p:nvPr/>
        </p:nvSpPr>
        <p:spPr>
          <a:xfrm>
            <a:off x="313701" y="1296094"/>
            <a:ext cx="6455089" cy="5078313"/>
          </a:xfrm>
          <a:prstGeom prst="rect">
            <a:avLst/>
          </a:prstGeom>
        </p:spPr>
        <p:txBody>
          <a:bodyPr wrap="square">
            <a:spAutoFit/>
          </a:bodyPr>
          <a:lstStyle/>
          <a:p>
            <a:pPr fontAlgn="base"/>
            <a:r>
              <a:rPr lang="en-US" dirty="0">
                <a:solidFill>
                  <a:schemeClr val="bg1"/>
                </a:solidFill>
              </a:rPr>
              <a:t>So many men spend their lifetime accumulating this world's goods, and sometimes they are not particular how they get them; but most men, if they live to old age, get a new sense of values, but too often it is too late.</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 </a:t>
            </a:r>
          </a:p>
          <a:p>
            <a:pPr fontAlgn="base"/>
            <a:r>
              <a:rPr lang="en-US" dirty="0">
                <a:solidFill>
                  <a:schemeClr val="bg1"/>
                </a:solidFill>
              </a:rPr>
              <a:t>May I illustrate my point by referring to an experience I had in 1917 as I was returning from my first trip overseas in World War I where I was serving with the Canadian Army. </a:t>
            </a:r>
          </a:p>
          <a:p>
            <a:pPr fontAlgn="base"/>
            <a:endParaRPr lang="en-US" dirty="0">
              <a:solidFill>
                <a:schemeClr val="bg1"/>
              </a:solidFill>
            </a:endParaRPr>
          </a:p>
          <a:p>
            <a:pPr fontAlgn="base"/>
            <a:r>
              <a:rPr lang="en-US" dirty="0">
                <a:solidFill>
                  <a:schemeClr val="bg1"/>
                </a:solidFill>
              </a:rPr>
              <a:t>I arrived in New York and while there learned of the presence in the hospital of an aged man whom I had known. As I had some time before the train left for the West, I called on him in the hospital. He was a very wealthy man, had racing stables in Cuba, in the Northwest, and in California, had millions invested in various places, but at the age of eighty he was lying at death's door.</a:t>
            </a:r>
          </a:p>
        </p:txBody>
      </p:sp>
      <p:pic>
        <p:nvPicPr>
          <p:cNvPr id="5122" name="Picture 2" descr="http://files.lib.byu.edu/exhibits/the-great-war/hughb/Hugh%20B%20Brow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0240" y="263640"/>
            <a:ext cx="2756829" cy="37193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b/bc/Altunyan_hospital_of_Aleppo_Miss_Mary_Breese,_center,_British_supt._of_hospital._A_most_complete_hospital_12_Dec_19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2130" y="4187747"/>
            <a:ext cx="3266918" cy="246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4175</Words>
  <Application>Microsoft Office PowerPoint</Application>
  <PresentationFormat>Widescreen</PresentationFormat>
  <Paragraphs>242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Palatino Linotype</vt:lpstr>
      <vt:lpstr>Arial</vt:lpstr>
      <vt:lpstr>Candara</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31</cp:revision>
  <dcterms:created xsi:type="dcterms:W3CDTF">2016-02-25T14:30:22Z</dcterms:created>
  <dcterms:modified xsi:type="dcterms:W3CDTF">2025-11-23T18:42:08Z</dcterms:modified>
</cp:coreProperties>
</file>