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75" r:id="rId5"/>
    <p:sldId id="276" r:id="rId6"/>
    <p:sldId id="277" r:id="rId7"/>
    <p:sldId id="278" r:id="rId8"/>
    <p:sldId id="280" r:id="rId9"/>
    <p:sldId id="279"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58" r:id="rId25"/>
    <p:sldId id="272"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511D13"/>
    <a:srgbClr val="FFFF99"/>
    <a:srgbClr val="6D4535"/>
    <a:srgbClr val="ECB220"/>
    <a:srgbClr val="FF99CC"/>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98" d="100"/>
          <a:sy n="98" d="100"/>
        </p:scale>
        <p:origin x="-126" y="-49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BB2FFE-3D2D-49B2-85E5-77F5404891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14952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B2FFE-3D2D-49B2-85E5-77F5404891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400769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B2FFE-3D2D-49B2-85E5-77F5404891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74883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BB2FFE-3D2D-49B2-85E5-77F5404891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360631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BB2FFE-3D2D-49B2-85E5-77F540489109}" type="datetimeFigureOut">
              <a:rPr lang="en-US" smtClean="0"/>
              <a:pPr/>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3481732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BB2FFE-3D2D-49B2-85E5-77F540489109}"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377689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BB2FFE-3D2D-49B2-85E5-77F540489109}" type="datetimeFigureOut">
              <a:rPr lang="en-US" smtClean="0"/>
              <a:pPr/>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311014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BB2FFE-3D2D-49B2-85E5-77F540489109}" type="datetimeFigureOut">
              <a:rPr lang="en-US" smtClean="0"/>
              <a:pPr/>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197328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BB2FFE-3D2D-49B2-85E5-77F540489109}" type="datetimeFigureOut">
              <a:rPr lang="en-US" smtClean="0"/>
              <a:pPr/>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116410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149860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BB2FFE-3D2D-49B2-85E5-77F540489109}" type="datetimeFigureOut">
              <a:rPr lang="en-US" smtClean="0"/>
              <a:pPr/>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97215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BB2FFE-3D2D-49B2-85E5-77F540489109}" type="datetimeFigureOut">
              <a:rPr lang="en-US" smtClean="0"/>
              <a:pPr/>
              <a:t>6/27/2016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A11EA-94AB-4A96-82E3-AF1A3BFB8E4B}" type="slidenum">
              <a:rPr lang="en-US" smtClean="0"/>
              <a:pPr/>
              <a:t>‹#›</a:t>
            </a:fld>
            <a:endParaRPr lang="en-US"/>
          </a:p>
        </p:txBody>
      </p:sp>
    </p:spTree>
    <p:extLst>
      <p:ext uri="{BB962C8B-B14F-4D97-AF65-F5344CB8AC3E}">
        <p14:creationId xmlns:p14="http://schemas.microsoft.com/office/powerpoint/2010/main" xmlns="" val="235553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90535" y="9052"/>
            <a:ext cx="1258432" cy="369332"/>
          </a:xfrm>
          <a:prstGeom prst="rect">
            <a:avLst/>
          </a:prstGeom>
          <a:noFill/>
        </p:spPr>
        <p:txBody>
          <a:bodyPr wrap="square" rtlCol="0">
            <a:spAutoFit/>
          </a:bodyPr>
          <a:lstStyle/>
          <a:p>
            <a:r>
              <a:rPr lang="en-US" dirty="0" smtClean="0">
                <a:solidFill>
                  <a:schemeClr val="bg1"/>
                </a:solidFill>
              </a:rPr>
              <a:t>Lesson 19</a:t>
            </a:r>
            <a:endParaRPr lang="en-US" dirty="0">
              <a:solidFill>
                <a:schemeClr val="bg1"/>
              </a:solidFill>
            </a:endParaRPr>
          </a:p>
        </p:txBody>
      </p:sp>
      <p:sp>
        <p:nvSpPr>
          <p:cNvPr id="6" name="TextBox 5"/>
          <p:cNvSpPr txBox="1"/>
          <p:nvPr/>
        </p:nvSpPr>
        <p:spPr>
          <a:xfrm>
            <a:off x="0" y="758981"/>
            <a:ext cx="12192000" cy="3416320"/>
          </a:xfrm>
          <a:prstGeom prst="rect">
            <a:avLst/>
          </a:prstGeom>
          <a:noFill/>
        </p:spPr>
        <p:txBody>
          <a:bodyPr wrap="square" rtlCol="0">
            <a:spAutoFit/>
          </a:bodyPr>
          <a:lstStyle/>
          <a:p>
            <a:pPr algn="ctr"/>
            <a:r>
              <a:rPr lang="en-US" sz="7200" dirty="0" smtClean="0">
                <a:solidFill>
                  <a:schemeClr val="bg1"/>
                </a:solidFill>
                <a:latin typeface="Imprint MT Shadow" pitchFamily="82" charset="0"/>
              </a:rPr>
              <a:t>Receiving and Strengthening Our Testimony</a:t>
            </a:r>
          </a:p>
          <a:p>
            <a:pPr algn="ctr"/>
            <a:r>
              <a:rPr lang="en-US" sz="7200" dirty="0" smtClean="0">
                <a:solidFill>
                  <a:schemeClr val="bg1"/>
                </a:solidFill>
                <a:latin typeface="Imprint MT Shadow" pitchFamily="82" charset="0"/>
              </a:rPr>
              <a:t>Matthew 16</a:t>
            </a:r>
            <a:endParaRPr lang="en-US" sz="7200" dirty="0">
              <a:solidFill>
                <a:schemeClr val="bg1"/>
              </a:solidFill>
              <a:latin typeface="Imprint MT Shadow" pitchFamily="82" charset="0"/>
            </a:endParaRPr>
          </a:p>
        </p:txBody>
      </p:sp>
      <p:sp>
        <p:nvSpPr>
          <p:cNvPr id="5" name="Rectangle 4"/>
          <p:cNvSpPr/>
          <p:nvPr/>
        </p:nvSpPr>
        <p:spPr>
          <a:xfrm>
            <a:off x="3242553" y="4679403"/>
            <a:ext cx="6096000" cy="923330"/>
          </a:xfrm>
          <a:prstGeom prst="rect">
            <a:avLst/>
          </a:prstGeom>
        </p:spPr>
        <p:txBody>
          <a:bodyPr>
            <a:spAutoFit/>
          </a:bodyPr>
          <a:lstStyle/>
          <a:p>
            <a:r>
              <a:rPr lang="en-US" i="1" dirty="0" smtClean="0">
                <a:solidFill>
                  <a:schemeClr val="bg1"/>
                </a:solidFill>
              </a:rPr>
              <a:t> Surely the Lord </a:t>
            </a:r>
            <a:r>
              <a:rPr lang="en-US" i="1" cap="small" dirty="0" smtClean="0">
                <a:solidFill>
                  <a:schemeClr val="bg1"/>
                </a:solidFill>
              </a:rPr>
              <a:t>God</a:t>
            </a:r>
            <a:r>
              <a:rPr lang="en-US" i="1" dirty="0" smtClean="0">
                <a:solidFill>
                  <a:schemeClr val="bg1"/>
                </a:solidFill>
              </a:rPr>
              <a:t> will do nothing, but he </a:t>
            </a:r>
            <a:r>
              <a:rPr lang="en-US" i="1" dirty="0" err="1" smtClean="0">
                <a:solidFill>
                  <a:schemeClr val="bg1"/>
                </a:solidFill>
              </a:rPr>
              <a:t>revealeth</a:t>
            </a:r>
            <a:r>
              <a:rPr lang="en-US" i="1" dirty="0" smtClean="0">
                <a:solidFill>
                  <a:schemeClr val="bg1"/>
                </a:solidFill>
              </a:rPr>
              <a:t> his secret unto his servants the prophets.</a:t>
            </a:r>
          </a:p>
          <a:p>
            <a:r>
              <a:rPr lang="en-US" i="1" dirty="0" smtClean="0">
                <a:solidFill>
                  <a:schemeClr val="bg1"/>
                </a:solidFill>
              </a:rPr>
              <a:t>Amos 3:7</a:t>
            </a:r>
            <a:endParaRPr lang="en-US" i="1" dirty="0">
              <a:solidFill>
                <a:schemeClr val="bg1"/>
              </a:solidFill>
            </a:endParaRPr>
          </a:p>
        </p:txBody>
      </p:sp>
      <p:sp>
        <p:nvSpPr>
          <p:cNvPr id="7" name="Freeform 6"/>
          <p:cNvSpPr/>
          <p:nvPr/>
        </p:nvSpPr>
        <p:spPr>
          <a:xfrm rot="664450">
            <a:off x="411800" y="5751683"/>
            <a:ext cx="2913353" cy="1009202"/>
          </a:xfrm>
          <a:custGeom>
            <a:avLst/>
            <a:gdLst>
              <a:gd name="connsiteX0" fmla="*/ 826851 w 1196502"/>
              <a:gd name="connsiteY0" fmla="*/ 19456 h 661481"/>
              <a:gd name="connsiteX1" fmla="*/ 826851 w 1196502"/>
              <a:gd name="connsiteY1" fmla="*/ 19456 h 661481"/>
              <a:gd name="connsiteX2" fmla="*/ 564204 w 1196502"/>
              <a:gd name="connsiteY2" fmla="*/ 29183 h 661481"/>
              <a:gd name="connsiteX3" fmla="*/ 466928 w 1196502"/>
              <a:gd name="connsiteY3" fmla="*/ 58366 h 661481"/>
              <a:gd name="connsiteX4" fmla="*/ 418290 w 1196502"/>
              <a:gd name="connsiteY4" fmla="*/ 68094 h 661481"/>
              <a:gd name="connsiteX5" fmla="*/ 379379 w 1196502"/>
              <a:gd name="connsiteY5" fmla="*/ 87549 h 661481"/>
              <a:gd name="connsiteX6" fmla="*/ 350196 w 1196502"/>
              <a:gd name="connsiteY6" fmla="*/ 107005 h 661481"/>
              <a:gd name="connsiteX7" fmla="*/ 282102 w 1196502"/>
              <a:gd name="connsiteY7" fmla="*/ 136188 h 661481"/>
              <a:gd name="connsiteX8" fmla="*/ 223736 w 1196502"/>
              <a:gd name="connsiteY8" fmla="*/ 175098 h 661481"/>
              <a:gd name="connsiteX9" fmla="*/ 194553 w 1196502"/>
              <a:gd name="connsiteY9" fmla="*/ 204281 h 661481"/>
              <a:gd name="connsiteX10" fmla="*/ 155643 w 1196502"/>
              <a:gd name="connsiteY10" fmla="*/ 223737 h 661481"/>
              <a:gd name="connsiteX11" fmla="*/ 77821 w 1196502"/>
              <a:gd name="connsiteY11" fmla="*/ 311285 h 661481"/>
              <a:gd name="connsiteX12" fmla="*/ 9728 w 1196502"/>
              <a:gd name="connsiteY12" fmla="*/ 398834 h 661481"/>
              <a:gd name="connsiteX13" fmla="*/ 0 w 1196502"/>
              <a:gd name="connsiteY13" fmla="*/ 428017 h 661481"/>
              <a:gd name="connsiteX14" fmla="*/ 29183 w 1196502"/>
              <a:gd name="connsiteY14" fmla="*/ 603115 h 661481"/>
              <a:gd name="connsiteX15" fmla="*/ 58366 w 1196502"/>
              <a:gd name="connsiteY15" fmla="*/ 622571 h 661481"/>
              <a:gd name="connsiteX16" fmla="*/ 175098 w 1196502"/>
              <a:gd name="connsiteY16" fmla="*/ 651754 h 661481"/>
              <a:gd name="connsiteX17" fmla="*/ 214009 w 1196502"/>
              <a:gd name="connsiteY17" fmla="*/ 661481 h 661481"/>
              <a:gd name="connsiteX18" fmla="*/ 418290 w 1196502"/>
              <a:gd name="connsiteY18" fmla="*/ 651754 h 661481"/>
              <a:gd name="connsiteX19" fmla="*/ 544749 w 1196502"/>
              <a:gd name="connsiteY19" fmla="*/ 632298 h 661481"/>
              <a:gd name="connsiteX20" fmla="*/ 583660 w 1196502"/>
              <a:gd name="connsiteY20" fmla="*/ 622571 h 661481"/>
              <a:gd name="connsiteX21" fmla="*/ 632298 w 1196502"/>
              <a:gd name="connsiteY21" fmla="*/ 612843 h 661481"/>
              <a:gd name="connsiteX22" fmla="*/ 749030 w 1196502"/>
              <a:gd name="connsiteY22" fmla="*/ 573932 h 661481"/>
              <a:gd name="connsiteX23" fmla="*/ 807396 w 1196502"/>
              <a:gd name="connsiteY23" fmla="*/ 554477 h 661481"/>
              <a:gd name="connsiteX24" fmla="*/ 836579 w 1196502"/>
              <a:gd name="connsiteY24" fmla="*/ 544749 h 661481"/>
              <a:gd name="connsiteX25" fmla="*/ 875490 w 1196502"/>
              <a:gd name="connsiteY25" fmla="*/ 535022 h 661481"/>
              <a:gd name="connsiteX26" fmla="*/ 943583 w 1196502"/>
              <a:gd name="connsiteY26" fmla="*/ 486383 h 661481"/>
              <a:gd name="connsiteX27" fmla="*/ 1001949 w 1196502"/>
              <a:gd name="connsiteY27" fmla="*/ 457200 h 661481"/>
              <a:gd name="connsiteX28" fmla="*/ 1031132 w 1196502"/>
              <a:gd name="connsiteY28" fmla="*/ 437745 h 661481"/>
              <a:gd name="connsiteX29" fmla="*/ 1089498 w 1196502"/>
              <a:gd name="connsiteY29" fmla="*/ 379379 h 661481"/>
              <a:gd name="connsiteX30" fmla="*/ 1118681 w 1196502"/>
              <a:gd name="connsiteY30" fmla="*/ 369651 h 661481"/>
              <a:gd name="connsiteX31" fmla="*/ 1167319 w 1196502"/>
              <a:gd name="connsiteY31" fmla="*/ 282102 h 661481"/>
              <a:gd name="connsiteX32" fmla="*/ 1186775 w 1196502"/>
              <a:gd name="connsiteY32" fmla="*/ 252919 h 661481"/>
              <a:gd name="connsiteX33" fmla="*/ 1196502 w 1196502"/>
              <a:gd name="connsiteY33" fmla="*/ 223737 h 661481"/>
              <a:gd name="connsiteX34" fmla="*/ 1186775 w 1196502"/>
              <a:gd name="connsiteY34" fmla="*/ 126460 h 661481"/>
              <a:gd name="connsiteX35" fmla="*/ 1167319 w 1196502"/>
              <a:gd name="connsiteY35" fmla="*/ 97277 h 661481"/>
              <a:gd name="connsiteX36" fmla="*/ 1128409 w 1196502"/>
              <a:gd name="connsiteY36" fmla="*/ 68094 h 661481"/>
              <a:gd name="connsiteX37" fmla="*/ 1060315 w 1196502"/>
              <a:gd name="connsiteY37" fmla="*/ 19456 h 661481"/>
              <a:gd name="connsiteX38" fmla="*/ 953311 w 1196502"/>
              <a:gd name="connsiteY38" fmla="*/ 0 h 661481"/>
              <a:gd name="connsiteX39" fmla="*/ 836579 w 1196502"/>
              <a:gd name="connsiteY39" fmla="*/ 9728 h 661481"/>
              <a:gd name="connsiteX40" fmla="*/ 768485 w 1196502"/>
              <a:gd name="connsiteY40" fmla="*/ 9728 h 661481"/>
              <a:gd name="connsiteX41" fmla="*/ 826851 w 1196502"/>
              <a:gd name="connsiteY41" fmla="*/ 19456 h 66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6502" h="661481">
                <a:moveTo>
                  <a:pt x="826851" y="19456"/>
                </a:moveTo>
                <a:lnTo>
                  <a:pt x="826851" y="19456"/>
                </a:lnTo>
                <a:cubicBezTo>
                  <a:pt x="739302" y="22698"/>
                  <a:pt x="651653" y="23883"/>
                  <a:pt x="564204" y="29183"/>
                </a:cubicBezTo>
                <a:cubicBezTo>
                  <a:pt x="472796" y="34723"/>
                  <a:pt x="537258" y="34923"/>
                  <a:pt x="466928" y="58366"/>
                </a:cubicBezTo>
                <a:cubicBezTo>
                  <a:pt x="451243" y="63594"/>
                  <a:pt x="434503" y="64851"/>
                  <a:pt x="418290" y="68094"/>
                </a:cubicBezTo>
                <a:cubicBezTo>
                  <a:pt x="405320" y="74579"/>
                  <a:pt x="391970" y="80354"/>
                  <a:pt x="379379" y="87549"/>
                </a:cubicBezTo>
                <a:cubicBezTo>
                  <a:pt x="369228" y="93350"/>
                  <a:pt x="360653" y="101776"/>
                  <a:pt x="350196" y="107005"/>
                </a:cubicBezTo>
                <a:cubicBezTo>
                  <a:pt x="269672" y="147267"/>
                  <a:pt x="383337" y="75447"/>
                  <a:pt x="282102" y="136188"/>
                </a:cubicBezTo>
                <a:cubicBezTo>
                  <a:pt x="262052" y="148218"/>
                  <a:pt x="240270" y="158564"/>
                  <a:pt x="223736" y="175098"/>
                </a:cubicBezTo>
                <a:cubicBezTo>
                  <a:pt x="214008" y="184826"/>
                  <a:pt x="205747" y="196285"/>
                  <a:pt x="194553" y="204281"/>
                </a:cubicBezTo>
                <a:cubicBezTo>
                  <a:pt x="182753" y="212710"/>
                  <a:pt x="166966" y="214678"/>
                  <a:pt x="155643" y="223737"/>
                </a:cubicBezTo>
                <a:cubicBezTo>
                  <a:pt x="42781" y="314027"/>
                  <a:pt x="132183" y="249156"/>
                  <a:pt x="77821" y="311285"/>
                </a:cubicBezTo>
                <a:cubicBezTo>
                  <a:pt x="25015" y="371634"/>
                  <a:pt x="35588" y="338495"/>
                  <a:pt x="9728" y="398834"/>
                </a:cubicBezTo>
                <a:cubicBezTo>
                  <a:pt x="5689" y="408259"/>
                  <a:pt x="3243" y="418289"/>
                  <a:pt x="0" y="428017"/>
                </a:cubicBezTo>
                <a:cubicBezTo>
                  <a:pt x="9728" y="486383"/>
                  <a:pt x="12180" y="546439"/>
                  <a:pt x="29183" y="603115"/>
                </a:cubicBezTo>
                <a:cubicBezTo>
                  <a:pt x="32542" y="614313"/>
                  <a:pt x="47511" y="618229"/>
                  <a:pt x="58366" y="622571"/>
                </a:cubicBezTo>
                <a:cubicBezTo>
                  <a:pt x="101165" y="639691"/>
                  <a:pt x="132163" y="642213"/>
                  <a:pt x="175098" y="651754"/>
                </a:cubicBezTo>
                <a:cubicBezTo>
                  <a:pt x="188149" y="654654"/>
                  <a:pt x="201039" y="658239"/>
                  <a:pt x="214009" y="661481"/>
                </a:cubicBezTo>
                <a:cubicBezTo>
                  <a:pt x="282103" y="658239"/>
                  <a:pt x="350281" y="656444"/>
                  <a:pt x="418290" y="651754"/>
                </a:cubicBezTo>
                <a:cubicBezTo>
                  <a:pt x="461042" y="648806"/>
                  <a:pt x="503032" y="641568"/>
                  <a:pt x="544749" y="632298"/>
                </a:cubicBezTo>
                <a:cubicBezTo>
                  <a:pt x="557800" y="629398"/>
                  <a:pt x="570609" y="625471"/>
                  <a:pt x="583660" y="622571"/>
                </a:cubicBezTo>
                <a:cubicBezTo>
                  <a:pt x="599800" y="618984"/>
                  <a:pt x="616085" y="616086"/>
                  <a:pt x="632298" y="612843"/>
                </a:cubicBezTo>
                <a:cubicBezTo>
                  <a:pt x="720039" y="568974"/>
                  <a:pt x="611203" y="619874"/>
                  <a:pt x="749030" y="573932"/>
                </a:cubicBezTo>
                <a:lnTo>
                  <a:pt x="807396" y="554477"/>
                </a:lnTo>
                <a:cubicBezTo>
                  <a:pt x="817124" y="551234"/>
                  <a:pt x="826631" y="547236"/>
                  <a:pt x="836579" y="544749"/>
                </a:cubicBezTo>
                <a:lnTo>
                  <a:pt x="875490" y="535022"/>
                </a:lnTo>
                <a:cubicBezTo>
                  <a:pt x="919274" y="491236"/>
                  <a:pt x="864487" y="542880"/>
                  <a:pt x="943583" y="486383"/>
                </a:cubicBezTo>
                <a:cubicBezTo>
                  <a:pt x="990281" y="453027"/>
                  <a:pt x="928211" y="475636"/>
                  <a:pt x="1001949" y="457200"/>
                </a:cubicBezTo>
                <a:cubicBezTo>
                  <a:pt x="1011677" y="450715"/>
                  <a:pt x="1022394" y="445512"/>
                  <a:pt x="1031132" y="437745"/>
                </a:cubicBezTo>
                <a:cubicBezTo>
                  <a:pt x="1051696" y="419466"/>
                  <a:pt x="1063396" y="388080"/>
                  <a:pt x="1089498" y="379379"/>
                </a:cubicBezTo>
                <a:lnTo>
                  <a:pt x="1118681" y="369651"/>
                </a:lnTo>
                <a:cubicBezTo>
                  <a:pt x="1135803" y="318287"/>
                  <a:pt x="1122722" y="348998"/>
                  <a:pt x="1167319" y="282102"/>
                </a:cubicBezTo>
                <a:lnTo>
                  <a:pt x="1186775" y="252919"/>
                </a:lnTo>
                <a:cubicBezTo>
                  <a:pt x="1190017" y="243192"/>
                  <a:pt x="1196502" y="233990"/>
                  <a:pt x="1196502" y="223737"/>
                </a:cubicBezTo>
                <a:cubicBezTo>
                  <a:pt x="1196502" y="191150"/>
                  <a:pt x="1194103" y="158213"/>
                  <a:pt x="1186775" y="126460"/>
                </a:cubicBezTo>
                <a:cubicBezTo>
                  <a:pt x="1184146" y="115068"/>
                  <a:pt x="1175586" y="105544"/>
                  <a:pt x="1167319" y="97277"/>
                </a:cubicBezTo>
                <a:cubicBezTo>
                  <a:pt x="1155855" y="85813"/>
                  <a:pt x="1140864" y="78473"/>
                  <a:pt x="1128409" y="68094"/>
                </a:cubicBezTo>
                <a:cubicBezTo>
                  <a:pt x="1087397" y="33917"/>
                  <a:pt x="1133694" y="56146"/>
                  <a:pt x="1060315" y="19456"/>
                </a:cubicBezTo>
                <a:cubicBezTo>
                  <a:pt x="1030323" y="4460"/>
                  <a:pt x="980140" y="3354"/>
                  <a:pt x="953311" y="0"/>
                </a:cubicBezTo>
                <a:cubicBezTo>
                  <a:pt x="914400" y="3243"/>
                  <a:pt x="875093" y="3309"/>
                  <a:pt x="836579" y="9728"/>
                </a:cubicBezTo>
                <a:cubicBezTo>
                  <a:pt x="766316" y="21439"/>
                  <a:pt x="789159" y="51074"/>
                  <a:pt x="768485" y="9728"/>
                </a:cubicBezTo>
                <a:lnTo>
                  <a:pt x="826851" y="19456"/>
                </a:ln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30094" y="2859932"/>
            <a:ext cx="2057400" cy="3118712"/>
            <a:chOff x="4876800" y="2286000"/>
            <a:chExt cx="2057400" cy="3118712"/>
          </a:xfrm>
        </p:grpSpPr>
        <p:grpSp>
          <p:nvGrpSpPr>
            <p:cNvPr id="9" name="Group 46"/>
            <p:cNvGrpSpPr/>
            <p:nvPr/>
          </p:nvGrpSpPr>
          <p:grpSpPr>
            <a:xfrm>
              <a:off x="4953000" y="2286000"/>
              <a:ext cx="1935131" cy="3106271"/>
              <a:chOff x="6348257" y="699247"/>
              <a:chExt cx="1935131" cy="3106271"/>
            </a:xfrm>
          </p:grpSpPr>
          <p:sp>
            <p:nvSpPr>
              <p:cNvPr id="12" name="Rectangle 11"/>
              <p:cNvSpPr/>
              <p:nvPr/>
            </p:nvSpPr>
            <p:spPr>
              <a:xfrm>
                <a:off x="6348257" y="2326341"/>
                <a:ext cx="1935131" cy="1479177"/>
              </a:xfrm>
              <a:prstGeom prst="rect">
                <a:avLst/>
              </a:prstGeom>
              <a:solidFill>
                <a:srgbClr val="E6B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7186457" y="699247"/>
                <a:ext cx="304800" cy="1676400"/>
              </a:xfrm>
              <a:prstGeom prst="triangle">
                <a:avLst/>
              </a:prstGeom>
              <a:solidFill>
                <a:srgbClr val="D79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5637245" y="4508241"/>
              <a:ext cx="563531" cy="89647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4876800" y="3810000"/>
              <a:ext cx="2057400" cy="2286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1099225" y="6099243"/>
            <a:ext cx="1935804" cy="369332"/>
          </a:xfrm>
          <a:prstGeom prst="rect">
            <a:avLst/>
          </a:prstGeom>
          <a:noFill/>
        </p:spPr>
        <p:txBody>
          <a:bodyPr wrap="square" rtlCol="0">
            <a:spAutoFit/>
          </a:bodyPr>
          <a:lstStyle/>
          <a:p>
            <a:r>
              <a:rPr lang="en-US" dirty="0" smtClean="0"/>
              <a:t>REVELATION</a:t>
            </a:r>
            <a:endParaRPr lang="en-US" dirty="0"/>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Individual Revelation</a:t>
            </a:r>
            <a:endParaRPr lang="en-US" sz="5400" dirty="0">
              <a:solidFill>
                <a:schemeClr val="bg1"/>
              </a:solidFill>
              <a:latin typeface="Imprint MT Shadow" pitchFamily="82" charset="0"/>
            </a:endParaRPr>
          </a:p>
        </p:txBody>
      </p:sp>
      <p:sp>
        <p:nvSpPr>
          <p:cNvPr id="27" name="Rectangle 26"/>
          <p:cNvSpPr/>
          <p:nvPr/>
        </p:nvSpPr>
        <p:spPr>
          <a:xfrm>
            <a:off x="3446834" y="1569343"/>
            <a:ext cx="4987047" cy="3785652"/>
          </a:xfrm>
          <a:prstGeom prst="rect">
            <a:avLst/>
          </a:prstGeom>
        </p:spPr>
        <p:txBody>
          <a:bodyPr wrap="square">
            <a:spAutoFit/>
          </a:bodyPr>
          <a:lstStyle/>
          <a:p>
            <a:pPr fontAlgn="base"/>
            <a:r>
              <a:rPr lang="en-US" sz="2400" dirty="0" smtClean="0">
                <a:solidFill>
                  <a:schemeClr val="bg1"/>
                </a:solidFill>
              </a:rPr>
              <a:t>“We cannot depend on the testimonies of other people. We need to know for ourselves. </a:t>
            </a:r>
          </a:p>
          <a:p>
            <a:pPr fontAlgn="base"/>
            <a:endParaRPr lang="en-US" sz="2400" dirty="0" smtClean="0">
              <a:solidFill>
                <a:schemeClr val="bg1"/>
              </a:solidFill>
            </a:endParaRPr>
          </a:p>
          <a:p>
            <a:pPr fontAlgn="base"/>
            <a:r>
              <a:rPr lang="en-US" sz="2400" dirty="0" smtClean="0">
                <a:solidFill>
                  <a:schemeClr val="bg1"/>
                </a:solidFill>
              </a:rPr>
              <a:t>President Gordon B. Hinckley said, ‘Every Latter-day Saint has the responsibility to know for himself or herself with a certainty beyond doubt that Jesus is the resurrected, living Son of the living God’ (5)</a:t>
            </a:r>
            <a:endParaRPr lang="en-US" sz="2400" dirty="0">
              <a:solidFill>
                <a:schemeClr val="bg1"/>
              </a:solidFill>
            </a:endParaRP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extBox 15"/>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16:17-18</a:t>
            </a:r>
            <a:endParaRPr lang="en-US" dirty="0">
              <a:solidFill>
                <a:schemeClr val="bg1"/>
              </a:solidFill>
            </a:endParaRPr>
          </a:p>
        </p:txBody>
      </p:sp>
      <p:pic>
        <p:nvPicPr>
          <p:cNvPr id="17" name="Picture 16" descr="dieter F. Uchtdorf.jpg"/>
          <p:cNvPicPr>
            <a:picLocks noChangeAspect="1"/>
          </p:cNvPicPr>
          <p:nvPr/>
        </p:nvPicPr>
        <p:blipFill>
          <a:blip r:embed="rId3" cstate="print"/>
          <a:stretch>
            <a:fillRect/>
          </a:stretch>
        </p:blipFill>
        <p:spPr>
          <a:xfrm>
            <a:off x="589949" y="1907140"/>
            <a:ext cx="2164755" cy="2703770"/>
          </a:xfrm>
          <a:prstGeom prst="rect">
            <a:avLst/>
          </a:prstGeom>
        </p:spPr>
      </p:pic>
      <p:pic>
        <p:nvPicPr>
          <p:cNvPr id="18" name="Picture 17" descr="portrait-spencer-w-kimball_1116589_tmb.jpg"/>
          <p:cNvPicPr>
            <a:picLocks noChangeAspect="1"/>
          </p:cNvPicPr>
          <p:nvPr/>
        </p:nvPicPr>
        <p:blipFill>
          <a:blip r:embed="rId4" cstate="print"/>
          <a:stretch>
            <a:fillRect/>
          </a:stretch>
        </p:blipFill>
        <p:spPr>
          <a:xfrm>
            <a:off x="9046724" y="1922763"/>
            <a:ext cx="1986599" cy="2637078"/>
          </a:xfrm>
          <a:prstGeom prst="rect">
            <a:avLst/>
          </a:prstGeom>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7" name="Rectangle 26"/>
          <p:cNvSpPr/>
          <p:nvPr/>
        </p:nvSpPr>
        <p:spPr>
          <a:xfrm>
            <a:off x="3784060" y="995410"/>
            <a:ext cx="6546714" cy="2246769"/>
          </a:xfrm>
          <a:prstGeom prst="rect">
            <a:avLst/>
          </a:prstGeom>
        </p:spPr>
        <p:txBody>
          <a:bodyPr wrap="square">
            <a:spAutoFit/>
          </a:bodyPr>
          <a:lstStyle/>
          <a:p>
            <a:r>
              <a:rPr lang="en-US" sz="2000" dirty="0" smtClean="0">
                <a:solidFill>
                  <a:schemeClr val="bg1"/>
                </a:solidFill>
              </a:rPr>
              <a:t>"By that He meant that as Simon's name 'Peter' means rock, so this testimony that comes by revelation shall be the rock upon which Christ's Church shall be built. Because when one receives such divine assurance in his soul that the gospel is true, no views of men, nor waves of temptation nor 'the power of hell' can deprive him of it. You remember when Jesus first met Simon, He said He should be called 'the Rock.’</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s://s-media-cache-ak0.pinimg.com/236x/6f/9f/a6/6f9fa6437966ea988ebbbc67b558ce97.jpg"/>
          <p:cNvPicPr>
            <a:picLocks noChangeAspect="1" noChangeArrowheads="1"/>
          </p:cNvPicPr>
          <p:nvPr/>
        </p:nvPicPr>
        <p:blipFill>
          <a:blip r:embed="rId3" cstate="print"/>
          <a:srcRect/>
          <a:stretch>
            <a:fillRect/>
          </a:stretch>
        </p:blipFill>
        <p:spPr bwMode="auto">
          <a:xfrm>
            <a:off x="272305" y="618990"/>
            <a:ext cx="3295707" cy="4147563"/>
          </a:xfrm>
          <a:prstGeom prst="rect">
            <a:avLst/>
          </a:prstGeom>
          <a:noFill/>
        </p:spPr>
      </p:pic>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Upon This Rock</a:t>
            </a:r>
            <a:endParaRPr lang="en-US" sz="5400" dirty="0">
              <a:solidFill>
                <a:schemeClr val="bg1"/>
              </a:solidFill>
              <a:latin typeface="Imprint MT Shadow" pitchFamily="82" charset="0"/>
            </a:endParaRPr>
          </a:p>
        </p:txBody>
      </p:sp>
      <p:sp>
        <p:nvSpPr>
          <p:cNvPr id="8" name="Rectangle 7"/>
          <p:cNvSpPr/>
          <p:nvPr/>
        </p:nvSpPr>
        <p:spPr>
          <a:xfrm>
            <a:off x="7762673" y="4200434"/>
            <a:ext cx="3978611" cy="2246769"/>
          </a:xfrm>
          <a:prstGeom prst="rect">
            <a:avLst/>
          </a:prstGeom>
        </p:spPr>
        <p:txBody>
          <a:bodyPr wrap="square">
            <a:spAutoFit/>
          </a:bodyPr>
          <a:lstStyle/>
          <a:p>
            <a:r>
              <a:rPr lang="en-US" sz="2000" dirty="0" smtClean="0">
                <a:solidFill>
                  <a:schemeClr val="bg1"/>
                </a:solidFill>
              </a:rPr>
              <a:t>Ever since then it would seem that Jesus has been waiting for the time when Peter's testimony would be like his character-expressive and firm. That time has come; and Peter is now prepared to receive a greater responsibility." (6)</a:t>
            </a:r>
            <a:endParaRPr lang="en-US" sz="2000" dirty="0"/>
          </a:p>
        </p:txBody>
      </p:sp>
      <p:pic>
        <p:nvPicPr>
          <p:cNvPr id="9" name="Picture 8" descr="david-o-mckay-lds-138291-wallpaper.jpg"/>
          <p:cNvPicPr>
            <a:picLocks noChangeAspect="1"/>
          </p:cNvPicPr>
          <p:nvPr/>
        </p:nvPicPr>
        <p:blipFill>
          <a:blip r:embed="rId4" cstate="print"/>
          <a:stretch>
            <a:fillRect/>
          </a:stretch>
        </p:blipFill>
        <p:spPr>
          <a:xfrm>
            <a:off x="10729608" y="184826"/>
            <a:ext cx="1204842" cy="1718135"/>
          </a:xfrm>
          <a:prstGeom prst="rect">
            <a:avLst/>
          </a:prstGeom>
        </p:spPr>
      </p:pic>
      <p:pic>
        <p:nvPicPr>
          <p:cNvPr id="1028" name="Picture 4" descr="http://bookofmormonresearch.org/files/2010/08/melchizedek-priesthood-restoration-mormon1.jpg"/>
          <p:cNvPicPr>
            <a:picLocks noChangeAspect="1" noChangeArrowheads="1"/>
          </p:cNvPicPr>
          <p:nvPr/>
        </p:nvPicPr>
        <p:blipFill>
          <a:blip r:embed="rId5" cstate="print"/>
          <a:srcRect/>
          <a:stretch>
            <a:fillRect/>
          </a:stretch>
        </p:blipFill>
        <p:spPr bwMode="auto">
          <a:xfrm>
            <a:off x="4708186" y="3511685"/>
            <a:ext cx="2705809" cy="3264929"/>
          </a:xfrm>
          <a:prstGeom prst="rect">
            <a:avLst/>
          </a:prstGeom>
          <a:noFill/>
        </p:spPr>
      </p:pic>
      <p:sp>
        <p:nvSpPr>
          <p:cNvPr id="11" name="TextBox 10"/>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16:18</a:t>
            </a:r>
            <a:endParaRPr lang="en-US" dirty="0">
              <a:solidFill>
                <a:schemeClr val="bg1"/>
              </a:solidFill>
            </a:endParaRPr>
          </a:p>
        </p:txBody>
      </p:sp>
      <p:sp>
        <p:nvSpPr>
          <p:cNvPr id="12" name="Rectangle 11"/>
          <p:cNvSpPr/>
          <p:nvPr/>
        </p:nvSpPr>
        <p:spPr>
          <a:xfrm>
            <a:off x="256162" y="4854501"/>
            <a:ext cx="4393660" cy="1477328"/>
          </a:xfrm>
          <a:prstGeom prst="rect">
            <a:avLst/>
          </a:prstGeom>
        </p:spPr>
        <p:txBody>
          <a:bodyPr wrap="square">
            <a:spAutoFit/>
          </a:bodyPr>
          <a:lstStyle/>
          <a:p>
            <a:r>
              <a:rPr lang="en-US" dirty="0" smtClean="0">
                <a:solidFill>
                  <a:schemeClr val="bg1"/>
                </a:solidFill>
              </a:rPr>
              <a:t>The Greek word </a:t>
            </a:r>
            <a:r>
              <a:rPr lang="en-US" i="1" dirty="0" err="1" smtClean="0">
                <a:solidFill>
                  <a:schemeClr val="bg1"/>
                </a:solidFill>
              </a:rPr>
              <a:t>petros</a:t>
            </a:r>
            <a:r>
              <a:rPr lang="en-US" i="1" dirty="0" smtClean="0">
                <a:solidFill>
                  <a:schemeClr val="bg1"/>
                </a:solidFill>
              </a:rPr>
              <a:t> </a:t>
            </a:r>
            <a:r>
              <a:rPr lang="en-US" dirty="0" smtClean="0">
                <a:solidFill>
                  <a:schemeClr val="bg1"/>
                </a:solidFill>
              </a:rPr>
              <a:t>means an isolated small rock or stone. The Greek word </a:t>
            </a:r>
            <a:r>
              <a:rPr lang="en-US" i="1" dirty="0" err="1" smtClean="0">
                <a:solidFill>
                  <a:schemeClr val="bg1"/>
                </a:solidFill>
              </a:rPr>
              <a:t>petra</a:t>
            </a:r>
            <a:r>
              <a:rPr lang="en-US" dirty="0" smtClean="0">
                <a:solidFill>
                  <a:schemeClr val="bg1"/>
                </a:solidFill>
              </a:rPr>
              <a:t> can also mean “a stone,” but in addition it can refer to stony soil, bedrock, or a large mass of rock. </a:t>
            </a:r>
            <a:endParaRPr lang="en-US" dirty="0">
              <a:solidFill>
                <a:schemeClr val="bg1"/>
              </a:solidFill>
            </a:endParaRPr>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7" name="Rectangle 26"/>
          <p:cNvSpPr/>
          <p:nvPr/>
        </p:nvSpPr>
        <p:spPr>
          <a:xfrm>
            <a:off x="1585608" y="304746"/>
            <a:ext cx="7538936" cy="1200329"/>
          </a:xfrm>
          <a:prstGeom prst="rect">
            <a:avLst/>
          </a:prstGeom>
        </p:spPr>
        <p:txBody>
          <a:bodyPr wrap="square">
            <a:spAutoFit/>
          </a:bodyPr>
          <a:lstStyle/>
          <a:p>
            <a:r>
              <a:rPr lang="en-US" sz="2400" dirty="0" smtClean="0">
                <a:solidFill>
                  <a:schemeClr val="bg1"/>
                </a:solidFill>
              </a:rPr>
              <a:t>“The Church of Jesus Christ of Latter-day Saints was founded upon direct revelation, as the true Church of God has ever been, according to the Scriptures .” (7)</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ight Arrow 9"/>
          <p:cNvSpPr/>
          <p:nvPr/>
        </p:nvSpPr>
        <p:spPr>
          <a:xfrm>
            <a:off x="924127" y="3667328"/>
            <a:ext cx="2548647" cy="914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5664" y="1780162"/>
            <a:ext cx="2913353" cy="3900953"/>
            <a:chOff x="3495468" y="2714017"/>
            <a:chExt cx="2913353" cy="3900953"/>
          </a:xfrm>
        </p:grpSpPr>
        <p:sp>
          <p:nvSpPr>
            <p:cNvPr id="17" name="Freeform 16"/>
            <p:cNvSpPr/>
            <p:nvPr/>
          </p:nvSpPr>
          <p:spPr>
            <a:xfrm rot="664450">
              <a:off x="3495468" y="5605768"/>
              <a:ext cx="2913353" cy="1009202"/>
            </a:xfrm>
            <a:custGeom>
              <a:avLst/>
              <a:gdLst>
                <a:gd name="connsiteX0" fmla="*/ 826851 w 1196502"/>
                <a:gd name="connsiteY0" fmla="*/ 19456 h 661481"/>
                <a:gd name="connsiteX1" fmla="*/ 826851 w 1196502"/>
                <a:gd name="connsiteY1" fmla="*/ 19456 h 661481"/>
                <a:gd name="connsiteX2" fmla="*/ 564204 w 1196502"/>
                <a:gd name="connsiteY2" fmla="*/ 29183 h 661481"/>
                <a:gd name="connsiteX3" fmla="*/ 466928 w 1196502"/>
                <a:gd name="connsiteY3" fmla="*/ 58366 h 661481"/>
                <a:gd name="connsiteX4" fmla="*/ 418290 w 1196502"/>
                <a:gd name="connsiteY4" fmla="*/ 68094 h 661481"/>
                <a:gd name="connsiteX5" fmla="*/ 379379 w 1196502"/>
                <a:gd name="connsiteY5" fmla="*/ 87549 h 661481"/>
                <a:gd name="connsiteX6" fmla="*/ 350196 w 1196502"/>
                <a:gd name="connsiteY6" fmla="*/ 107005 h 661481"/>
                <a:gd name="connsiteX7" fmla="*/ 282102 w 1196502"/>
                <a:gd name="connsiteY7" fmla="*/ 136188 h 661481"/>
                <a:gd name="connsiteX8" fmla="*/ 223736 w 1196502"/>
                <a:gd name="connsiteY8" fmla="*/ 175098 h 661481"/>
                <a:gd name="connsiteX9" fmla="*/ 194553 w 1196502"/>
                <a:gd name="connsiteY9" fmla="*/ 204281 h 661481"/>
                <a:gd name="connsiteX10" fmla="*/ 155643 w 1196502"/>
                <a:gd name="connsiteY10" fmla="*/ 223737 h 661481"/>
                <a:gd name="connsiteX11" fmla="*/ 77821 w 1196502"/>
                <a:gd name="connsiteY11" fmla="*/ 311285 h 661481"/>
                <a:gd name="connsiteX12" fmla="*/ 9728 w 1196502"/>
                <a:gd name="connsiteY12" fmla="*/ 398834 h 661481"/>
                <a:gd name="connsiteX13" fmla="*/ 0 w 1196502"/>
                <a:gd name="connsiteY13" fmla="*/ 428017 h 661481"/>
                <a:gd name="connsiteX14" fmla="*/ 29183 w 1196502"/>
                <a:gd name="connsiteY14" fmla="*/ 603115 h 661481"/>
                <a:gd name="connsiteX15" fmla="*/ 58366 w 1196502"/>
                <a:gd name="connsiteY15" fmla="*/ 622571 h 661481"/>
                <a:gd name="connsiteX16" fmla="*/ 175098 w 1196502"/>
                <a:gd name="connsiteY16" fmla="*/ 651754 h 661481"/>
                <a:gd name="connsiteX17" fmla="*/ 214009 w 1196502"/>
                <a:gd name="connsiteY17" fmla="*/ 661481 h 661481"/>
                <a:gd name="connsiteX18" fmla="*/ 418290 w 1196502"/>
                <a:gd name="connsiteY18" fmla="*/ 651754 h 661481"/>
                <a:gd name="connsiteX19" fmla="*/ 544749 w 1196502"/>
                <a:gd name="connsiteY19" fmla="*/ 632298 h 661481"/>
                <a:gd name="connsiteX20" fmla="*/ 583660 w 1196502"/>
                <a:gd name="connsiteY20" fmla="*/ 622571 h 661481"/>
                <a:gd name="connsiteX21" fmla="*/ 632298 w 1196502"/>
                <a:gd name="connsiteY21" fmla="*/ 612843 h 661481"/>
                <a:gd name="connsiteX22" fmla="*/ 749030 w 1196502"/>
                <a:gd name="connsiteY22" fmla="*/ 573932 h 661481"/>
                <a:gd name="connsiteX23" fmla="*/ 807396 w 1196502"/>
                <a:gd name="connsiteY23" fmla="*/ 554477 h 661481"/>
                <a:gd name="connsiteX24" fmla="*/ 836579 w 1196502"/>
                <a:gd name="connsiteY24" fmla="*/ 544749 h 661481"/>
                <a:gd name="connsiteX25" fmla="*/ 875490 w 1196502"/>
                <a:gd name="connsiteY25" fmla="*/ 535022 h 661481"/>
                <a:gd name="connsiteX26" fmla="*/ 943583 w 1196502"/>
                <a:gd name="connsiteY26" fmla="*/ 486383 h 661481"/>
                <a:gd name="connsiteX27" fmla="*/ 1001949 w 1196502"/>
                <a:gd name="connsiteY27" fmla="*/ 457200 h 661481"/>
                <a:gd name="connsiteX28" fmla="*/ 1031132 w 1196502"/>
                <a:gd name="connsiteY28" fmla="*/ 437745 h 661481"/>
                <a:gd name="connsiteX29" fmla="*/ 1089498 w 1196502"/>
                <a:gd name="connsiteY29" fmla="*/ 379379 h 661481"/>
                <a:gd name="connsiteX30" fmla="*/ 1118681 w 1196502"/>
                <a:gd name="connsiteY30" fmla="*/ 369651 h 661481"/>
                <a:gd name="connsiteX31" fmla="*/ 1167319 w 1196502"/>
                <a:gd name="connsiteY31" fmla="*/ 282102 h 661481"/>
                <a:gd name="connsiteX32" fmla="*/ 1186775 w 1196502"/>
                <a:gd name="connsiteY32" fmla="*/ 252919 h 661481"/>
                <a:gd name="connsiteX33" fmla="*/ 1196502 w 1196502"/>
                <a:gd name="connsiteY33" fmla="*/ 223737 h 661481"/>
                <a:gd name="connsiteX34" fmla="*/ 1186775 w 1196502"/>
                <a:gd name="connsiteY34" fmla="*/ 126460 h 661481"/>
                <a:gd name="connsiteX35" fmla="*/ 1167319 w 1196502"/>
                <a:gd name="connsiteY35" fmla="*/ 97277 h 661481"/>
                <a:gd name="connsiteX36" fmla="*/ 1128409 w 1196502"/>
                <a:gd name="connsiteY36" fmla="*/ 68094 h 661481"/>
                <a:gd name="connsiteX37" fmla="*/ 1060315 w 1196502"/>
                <a:gd name="connsiteY37" fmla="*/ 19456 h 661481"/>
                <a:gd name="connsiteX38" fmla="*/ 953311 w 1196502"/>
                <a:gd name="connsiteY38" fmla="*/ 0 h 661481"/>
                <a:gd name="connsiteX39" fmla="*/ 836579 w 1196502"/>
                <a:gd name="connsiteY39" fmla="*/ 9728 h 661481"/>
                <a:gd name="connsiteX40" fmla="*/ 768485 w 1196502"/>
                <a:gd name="connsiteY40" fmla="*/ 9728 h 661481"/>
                <a:gd name="connsiteX41" fmla="*/ 826851 w 1196502"/>
                <a:gd name="connsiteY41" fmla="*/ 19456 h 66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96502" h="661481">
                  <a:moveTo>
                    <a:pt x="826851" y="19456"/>
                  </a:moveTo>
                  <a:lnTo>
                    <a:pt x="826851" y="19456"/>
                  </a:lnTo>
                  <a:cubicBezTo>
                    <a:pt x="739302" y="22698"/>
                    <a:pt x="651653" y="23883"/>
                    <a:pt x="564204" y="29183"/>
                  </a:cubicBezTo>
                  <a:cubicBezTo>
                    <a:pt x="472796" y="34723"/>
                    <a:pt x="537258" y="34923"/>
                    <a:pt x="466928" y="58366"/>
                  </a:cubicBezTo>
                  <a:cubicBezTo>
                    <a:pt x="451243" y="63594"/>
                    <a:pt x="434503" y="64851"/>
                    <a:pt x="418290" y="68094"/>
                  </a:cubicBezTo>
                  <a:cubicBezTo>
                    <a:pt x="405320" y="74579"/>
                    <a:pt x="391970" y="80354"/>
                    <a:pt x="379379" y="87549"/>
                  </a:cubicBezTo>
                  <a:cubicBezTo>
                    <a:pt x="369228" y="93350"/>
                    <a:pt x="360653" y="101776"/>
                    <a:pt x="350196" y="107005"/>
                  </a:cubicBezTo>
                  <a:cubicBezTo>
                    <a:pt x="269672" y="147267"/>
                    <a:pt x="383337" y="75447"/>
                    <a:pt x="282102" y="136188"/>
                  </a:cubicBezTo>
                  <a:cubicBezTo>
                    <a:pt x="262052" y="148218"/>
                    <a:pt x="240270" y="158564"/>
                    <a:pt x="223736" y="175098"/>
                  </a:cubicBezTo>
                  <a:cubicBezTo>
                    <a:pt x="214008" y="184826"/>
                    <a:pt x="205747" y="196285"/>
                    <a:pt x="194553" y="204281"/>
                  </a:cubicBezTo>
                  <a:cubicBezTo>
                    <a:pt x="182753" y="212710"/>
                    <a:pt x="166966" y="214678"/>
                    <a:pt x="155643" y="223737"/>
                  </a:cubicBezTo>
                  <a:cubicBezTo>
                    <a:pt x="42781" y="314027"/>
                    <a:pt x="132183" y="249156"/>
                    <a:pt x="77821" y="311285"/>
                  </a:cubicBezTo>
                  <a:cubicBezTo>
                    <a:pt x="25015" y="371634"/>
                    <a:pt x="35588" y="338495"/>
                    <a:pt x="9728" y="398834"/>
                  </a:cubicBezTo>
                  <a:cubicBezTo>
                    <a:pt x="5689" y="408259"/>
                    <a:pt x="3243" y="418289"/>
                    <a:pt x="0" y="428017"/>
                  </a:cubicBezTo>
                  <a:cubicBezTo>
                    <a:pt x="9728" y="486383"/>
                    <a:pt x="12180" y="546439"/>
                    <a:pt x="29183" y="603115"/>
                  </a:cubicBezTo>
                  <a:cubicBezTo>
                    <a:pt x="32542" y="614313"/>
                    <a:pt x="47511" y="618229"/>
                    <a:pt x="58366" y="622571"/>
                  </a:cubicBezTo>
                  <a:cubicBezTo>
                    <a:pt x="101165" y="639691"/>
                    <a:pt x="132163" y="642213"/>
                    <a:pt x="175098" y="651754"/>
                  </a:cubicBezTo>
                  <a:cubicBezTo>
                    <a:pt x="188149" y="654654"/>
                    <a:pt x="201039" y="658239"/>
                    <a:pt x="214009" y="661481"/>
                  </a:cubicBezTo>
                  <a:cubicBezTo>
                    <a:pt x="282103" y="658239"/>
                    <a:pt x="350281" y="656444"/>
                    <a:pt x="418290" y="651754"/>
                  </a:cubicBezTo>
                  <a:cubicBezTo>
                    <a:pt x="461042" y="648806"/>
                    <a:pt x="503032" y="641568"/>
                    <a:pt x="544749" y="632298"/>
                  </a:cubicBezTo>
                  <a:cubicBezTo>
                    <a:pt x="557800" y="629398"/>
                    <a:pt x="570609" y="625471"/>
                    <a:pt x="583660" y="622571"/>
                  </a:cubicBezTo>
                  <a:cubicBezTo>
                    <a:pt x="599800" y="618984"/>
                    <a:pt x="616085" y="616086"/>
                    <a:pt x="632298" y="612843"/>
                  </a:cubicBezTo>
                  <a:cubicBezTo>
                    <a:pt x="720039" y="568974"/>
                    <a:pt x="611203" y="619874"/>
                    <a:pt x="749030" y="573932"/>
                  </a:cubicBezTo>
                  <a:lnTo>
                    <a:pt x="807396" y="554477"/>
                  </a:lnTo>
                  <a:cubicBezTo>
                    <a:pt x="817124" y="551234"/>
                    <a:pt x="826631" y="547236"/>
                    <a:pt x="836579" y="544749"/>
                  </a:cubicBezTo>
                  <a:lnTo>
                    <a:pt x="875490" y="535022"/>
                  </a:lnTo>
                  <a:cubicBezTo>
                    <a:pt x="919274" y="491236"/>
                    <a:pt x="864487" y="542880"/>
                    <a:pt x="943583" y="486383"/>
                  </a:cubicBezTo>
                  <a:cubicBezTo>
                    <a:pt x="990281" y="453027"/>
                    <a:pt x="928211" y="475636"/>
                    <a:pt x="1001949" y="457200"/>
                  </a:cubicBezTo>
                  <a:cubicBezTo>
                    <a:pt x="1011677" y="450715"/>
                    <a:pt x="1022394" y="445512"/>
                    <a:pt x="1031132" y="437745"/>
                  </a:cubicBezTo>
                  <a:cubicBezTo>
                    <a:pt x="1051696" y="419466"/>
                    <a:pt x="1063396" y="388080"/>
                    <a:pt x="1089498" y="379379"/>
                  </a:cubicBezTo>
                  <a:lnTo>
                    <a:pt x="1118681" y="369651"/>
                  </a:lnTo>
                  <a:cubicBezTo>
                    <a:pt x="1135803" y="318287"/>
                    <a:pt x="1122722" y="348998"/>
                    <a:pt x="1167319" y="282102"/>
                  </a:cubicBezTo>
                  <a:lnTo>
                    <a:pt x="1186775" y="252919"/>
                  </a:lnTo>
                  <a:cubicBezTo>
                    <a:pt x="1190017" y="243192"/>
                    <a:pt x="1196502" y="233990"/>
                    <a:pt x="1196502" y="223737"/>
                  </a:cubicBezTo>
                  <a:cubicBezTo>
                    <a:pt x="1196502" y="191150"/>
                    <a:pt x="1194103" y="158213"/>
                    <a:pt x="1186775" y="126460"/>
                  </a:cubicBezTo>
                  <a:cubicBezTo>
                    <a:pt x="1184146" y="115068"/>
                    <a:pt x="1175586" y="105544"/>
                    <a:pt x="1167319" y="97277"/>
                  </a:cubicBezTo>
                  <a:cubicBezTo>
                    <a:pt x="1155855" y="85813"/>
                    <a:pt x="1140864" y="78473"/>
                    <a:pt x="1128409" y="68094"/>
                  </a:cubicBezTo>
                  <a:cubicBezTo>
                    <a:pt x="1087397" y="33917"/>
                    <a:pt x="1133694" y="56146"/>
                    <a:pt x="1060315" y="19456"/>
                  </a:cubicBezTo>
                  <a:cubicBezTo>
                    <a:pt x="1030323" y="4460"/>
                    <a:pt x="980140" y="3354"/>
                    <a:pt x="953311" y="0"/>
                  </a:cubicBezTo>
                  <a:cubicBezTo>
                    <a:pt x="914400" y="3243"/>
                    <a:pt x="875093" y="3309"/>
                    <a:pt x="836579" y="9728"/>
                  </a:cubicBezTo>
                  <a:cubicBezTo>
                    <a:pt x="766316" y="21439"/>
                    <a:pt x="789159" y="51074"/>
                    <a:pt x="768485" y="9728"/>
                  </a:cubicBezTo>
                  <a:lnTo>
                    <a:pt x="826851" y="19456"/>
                  </a:lnTo>
                  <a:close/>
                </a:path>
              </a:pathLst>
            </a:cu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913762" y="2714017"/>
              <a:ext cx="2057400" cy="3118712"/>
              <a:chOff x="4876800" y="2286000"/>
              <a:chExt cx="2057400" cy="3118712"/>
            </a:xfrm>
          </p:grpSpPr>
          <p:grpSp>
            <p:nvGrpSpPr>
              <p:cNvPr id="12" name="Group 46"/>
              <p:cNvGrpSpPr/>
              <p:nvPr/>
            </p:nvGrpSpPr>
            <p:grpSpPr>
              <a:xfrm>
                <a:off x="4953000" y="2286000"/>
                <a:ext cx="1935131" cy="3106271"/>
                <a:chOff x="6348257" y="699247"/>
                <a:chExt cx="1935131" cy="3106271"/>
              </a:xfrm>
            </p:grpSpPr>
            <p:sp>
              <p:nvSpPr>
                <p:cNvPr id="15" name="Rectangle 14"/>
                <p:cNvSpPr/>
                <p:nvPr/>
              </p:nvSpPr>
              <p:spPr>
                <a:xfrm>
                  <a:off x="6348257" y="2326341"/>
                  <a:ext cx="1935131" cy="1479177"/>
                </a:xfrm>
                <a:prstGeom prst="rect">
                  <a:avLst/>
                </a:prstGeom>
                <a:solidFill>
                  <a:srgbClr val="E6B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7186457" y="699247"/>
                  <a:ext cx="304800" cy="1676400"/>
                </a:xfrm>
                <a:prstGeom prst="triangle">
                  <a:avLst/>
                </a:prstGeom>
                <a:solidFill>
                  <a:srgbClr val="D792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637245" y="4508241"/>
                <a:ext cx="563531" cy="89647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876800" y="3810000"/>
                <a:ext cx="2057400" cy="228600"/>
              </a:xfrm>
              <a:prstGeom prst="trapezoid">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4182893" y="5953328"/>
              <a:ext cx="1935804" cy="369332"/>
            </a:xfrm>
            <a:prstGeom prst="rect">
              <a:avLst/>
            </a:prstGeom>
            <a:noFill/>
          </p:spPr>
          <p:txBody>
            <a:bodyPr wrap="square" rtlCol="0">
              <a:spAutoFit/>
            </a:bodyPr>
            <a:lstStyle/>
            <a:p>
              <a:r>
                <a:rPr lang="en-US" dirty="0" smtClean="0"/>
                <a:t>REVELATION</a:t>
              </a:r>
              <a:endParaRPr lang="en-US" dirty="0"/>
            </a:p>
          </p:txBody>
        </p:sp>
      </p:grpSp>
      <p:grpSp>
        <p:nvGrpSpPr>
          <p:cNvPr id="55" name="Group 54"/>
          <p:cNvGrpSpPr/>
          <p:nvPr/>
        </p:nvGrpSpPr>
        <p:grpSpPr>
          <a:xfrm>
            <a:off x="7730246" y="1553183"/>
            <a:ext cx="2311471" cy="3799786"/>
            <a:chOff x="7380051" y="2204936"/>
            <a:chExt cx="2311471" cy="3799786"/>
          </a:xfrm>
        </p:grpSpPr>
        <p:grpSp>
          <p:nvGrpSpPr>
            <p:cNvPr id="31" name="Group 30"/>
            <p:cNvGrpSpPr/>
            <p:nvPr/>
          </p:nvGrpSpPr>
          <p:grpSpPr>
            <a:xfrm rot="20860021">
              <a:off x="7380051" y="2204936"/>
              <a:ext cx="2182850" cy="2762349"/>
              <a:chOff x="2819400" y="3657600"/>
              <a:chExt cx="1447800" cy="2121932"/>
            </a:xfrm>
          </p:grpSpPr>
          <p:sp>
            <p:nvSpPr>
              <p:cNvPr id="32" name="TextBox 31"/>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3" name="Rectangle 32"/>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C000"/>
                    </a:solidFill>
                    <a:latin typeface="Colonna MT" pitchFamily="82" charset="0"/>
                  </a:rPr>
                  <a:t> Holy Bible</a:t>
                </a:r>
                <a:endParaRPr lang="en-US" sz="4000" dirty="0">
                  <a:solidFill>
                    <a:srgbClr val="FFC000"/>
                  </a:solidFill>
                  <a:latin typeface="Colonna MT" pitchFamily="82" charset="0"/>
                </a:endParaRPr>
              </a:p>
            </p:txBody>
          </p:sp>
          <p:sp>
            <p:nvSpPr>
              <p:cNvPr id="36" name="Rectangle 35"/>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rot="1590068">
              <a:off x="7938922" y="4099722"/>
              <a:ext cx="1752600" cy="1905000"/>
              <a:chOff x="2590800" y="2667000"/>
              <a:chExt cx="3886200" cy="3931920"/>
            </a:xfrm>
          </p:grpSpPr>
          <p:grpSp>
            <p:nvGrpSpPr>
              <p:cNvPr id="21" name="Group 13"/>
              <p:cNvGrpSpPr/>
              <p:nvPr/>
            </p:nvGrpSpPr>
            <p:grpSpPr>
              <a:xfrm>
                <a:off x="3048000" y="2667000"/>
                <a:ext cx="2971800" cy="3931920"/>
                <a:chOff x="152400" y="152400"/>
                <a:chExt cx="4953000" cy="6553200"/>
              </a:xfrm>
            </p:grpSpPr>
            <p:sp>
              <p:nvSpPr>
                <p:cNvPr id="28" name="Rounded Rectangle 2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2590800" y="3200400"/>
                <a:ext cx="3886200" cy="1309360"/>
              </a:xfrm>
              <a:prstGeom prst="rect">
                <a:avLst/>
              </a:prstGeom>
              <a:noFill/>
            </p:spPr>
            <p:txBody>
              <a:bodyPr wrap="square" rtlCol="0">
                <a:spAutoFit/>
              </a:bodyPr>
              <a:lstStyle/>
              <a:p>
                <a:pPr algn="ctr"/>
                <a:r>
                  <a:rPr lang="en-US" sz="1400" dirty="0" smtClean="0">
                    <a:solidFill>
                      <a:srgbClr val="FFC000"/>
                    </a:solidFill>
                    <a:latin typeface="Californian FB" pitchFamily="18" charset="0"/>
                  </a:rPr>
                  <a:t>The </a:t>
                </a:r>
              </a:p>
              <a:p>
                <a:pPr algn="ctr"/>
                <a:r>
                  <a:rPr lang="en-US" sz="1400" dirty="0" smtClean="0">
                    <a:solidFill>
                      <a:srgbClr val="FFC000"/>
                    </a:solidFill>
                    <a:latin typeface="Californian FB" pitchFamily="18" charset="0"/>
                  </a:rPr>
                  <a:t>Book</a:t>
                </a:r>
              </a:p>
              <a:p>
                <a:pPr algn="ctr"/>
                <a:r>
                  <a:rPr lang="en-US" sz="1400" dirty="0" smtClean="0">
                    <a:solidFill>
                      <a:srgbClr val="FFC000"/>
                    </a:solidFill>
                    <a:latin typeface="Californian FB" pitchFamily="18" charset="0"/>
                  </a:rPr>
                  <a:t> of </a:t>
                </a:r>
              </a:p>
              <a:p>
                <a:pPr algn="ctr"/>
                <a:r>
                  <a:rPr lang="en-US" sz="1400" dirty="0" smtClean="0">
                    <a:solidFill>
                      <a:srgbClr val="FFC000"/>
                    </a:solidFill>
                    <a:latin typeface="Californian FB" pitchFamily="18" charset="0"/>
                  </a:rPr>
                  <a:t>Mormon</a:t>
                </a:r>
                <a:endParaRPr lang="en-US" sz="1400" dirty="0">
                  <a:solidFill>
                    <a:srgbClr val="FFC000"/>
                  </a:solidFill>
                  <a:latin typeface="Californian FB" pitchFamily="18" charset="0"/>
                </a:endParaRPr>
              </a:p>
            </p:txBody>
          </p:sp>
          <p:sp>
            <p:nvSpPr>
              <p:cNvPr id="23" name="TextBox 22"/>
              <p:cNvSpPr txBox="1"/>
              <p:nvPr/>
            </p:nvSpPr>
            <p:spPr>
              <a:xfrm>
                <a:off x="3124200" y="5257800"/>
                <a:ext cx="2667001" cy="464611"/>
              </a:xfrm>
              <a:prstGeom prst="rect">
                <a:avLst/>
              </a:prstGeom>
              <a:noFill/>
            </p:spPr>
            <p:txBody>
              <a:bodyPr wrap="square" rtlCol="0">
                <a:spAutoFit/>
              </a:bodyPr>
              <a:lstStyle/>
              <a:p>
                <a:pPr algn="ctr"/>
                <a:r>
                  <a:rPr lang="en-US" sz="800" dirty="0" smtClean="0">
                    <a:solidFill>
                      <a:srgbClr val="FFC000"/>
                    </a:solidFill>
                    <a:latin typeface="Californian FB" pitchFamily="18" charset="0"/>
                  </a:rPr>
                  <a:t>ANOTHER TESTAMENT </a:t>
                </a:r>
              </a:p>
              <a:p>
                <a:pPr algn="ctr"/>
                <a:r>
                  <a:rPr lang="en-US" sz="800" dirty="0" smtClean="0">
                    <a:solidFill>
                      <a:srgbClr val="FFC000"/>
                    </a:solidFill>
                    <a:latin typeface="Californian FB" pitchFamily="18" charset="0"/>
                  </a:rPr>
                  <a:t>OF JESUS CHRIST</a:t>
                </a:r>
                <a:endParaRPr lang="en-US" sz="800" dirty="0">
                  <a:solidFill>
                    <a:srgbClr val="FFC000"/>
                  </a:solidFill>
                  <a:latin typeface="Californian FB" pitchFamily="18" charset="0"/>
                </a:endParaRPr>
              </a:p>
            </p:txBody>
          </p:sp>
          <p:cxnSp>
            <p:nvCxnSpPr>
              <p:cNvPr id="24" name="Straight Connector 23"/>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7" name="Group 36"/>
          <p:cNvGrpSpPr/>
          <p:nvPr/>
        </p:nvGrpSpPr>
        <p:grpSpPr>
          <a:xfrm>
            <a:off x="384205" y="4341290"/>
            <a:ext cx="3289208" cy="2390250"/>
            <a:chOff x="384206" y="4158361"/>
            <a:chExt cx="3289208" cy="2390250"/>
          </a:xfrm>
        </p:grpSpPr>
        <p:grpSp>
          <p:nvGrpSpPr>
            <p:cNvPr id="38" name="Group 17"/>
            <p:cNvGrpSpPr/>
            <p:nvPr/>
          </p:nvGrpSpPr>
          <p:grpSpPr>
            <a:xfrm>
              <a:off x="384206" y="4158361"/>
              <a:ext cx="3289208" cy="2390250"/>
              <a:chOff x="609599" y="833642"/>
              <a:chExt cx="7941747" cy="5771225"/>
            </a:xfrm>
          </p:grpSpPr>
          <p:grpSp>
            <p:nvGrpSpPr>
              <p:cNvPr id="40" name="Group 14"/>
              <p:cNvGrpSpPr/>
              <p:nvPr/>
            </p:nvGrpSpPr>
            <p:grpSpPr>
              <a:xfrm rot="10800000">
                <a:off x="7696200" y="5257800"/>
                <a:ext cx="621450" cy="1347067"/>
                <a:chOff x="7010400" y="381000"/>
                <a:chExt cx="762000" cy="2033666"/>
              </a:xfrm>
            </p:grpSpPr>
            <p:sp>
              <p:nvSpPr>
                <p:cNvPr id="53" name="Rounded Rectangle 5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
              <p:cNvGrpSpPr/>
              <p:nvPr/>
            </p:nvGrpSpPr>
            <p:grpSpPr>
              <a:xfrm rot="10800000">
                <a:off x="939238" y="4923502"/>
                <a:ext cx="621450" cy="1347067"/>
                <a:chOff x="7010400" y="381000"/>
                <a:chExt cx="762000" cy="2033666"/>
              </a:xfrm>
            </p:grpSpPr>
            <p:sp>
              <p:nvSpPr>
                <p:cNvPr id="51" name="Rounded Rectangle 5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23"/>
              <p:cNvGrpSpPr/>
              <p:nvPr/>
            </p:nvGrpSpPr>
            <p:grpSpPr>
              <a:xfrm>
                <a:off x="899460" y="833642"/>
                <a:ext cx="621450" cy="986197"/>
                <a:chOff x="7031201" y="834275"/>
                <a:chExt cx="762000" cy="1488861"/>
              </a:xfrm>
            </p:grpSpPr>
            <p:sp>
              <p:nvSpPr>
                <p:cNvPr id="49" name="Rounded Rectangle 4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24"/>
              <p:cNvGrpSpPr/>
              <p:nvPr/>
            </p:nvGrpSpPr>
            <p:grpSpPr>
              <a:xfrm>
                <a:off x="7646520" y="1148254"/>
                <a:ext cx="621450" cy="1017899"/>
                <a:chOff x="7087348" y="824753"/>
                <a:chExt cx="762000" cy="1536722"/>
              </a:xfrm>
            </p:grpSpPr>
            <p:sp>
              <p:nvSpPr>
                <p:cNvPr id="47" name="Rounded Rectangle 4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1021405" y="4834063"/>
              <a:ext cx="2163579" cy="923330"/>
            </a:xfrm>
            <a:prstGeom prst="rect">
              <a:avLst/>
            </a:prstGeom>
          </p:spPr>
          <p:txBody>
            <a:bodyPr wrap="square">
              <a:spAutoFit/>
            </a:bodyPr>
            <a:lstStyle/>
            <a:p>
              <a:pPr algn="ctr"/>
              <a:r>
                <a:rPr lang="en-US" dirty="0">
                  <a:solidFill>
                    <a:srgbClr val="333333"/>
                  </a:solidFill>
                  <a:latin typeface="Open Sans"/>
                </a:rPr>
                <a:t> </a:t>
              </a:r>
              <a:r>
                <a:rPr lang="en-US" b="1" dirty="0" smtClean="0"/>
                <a:t> Jesus Christ’s Church is built upon revelation from God</a:t>
              </a:r>
              <a:endParaRPr lang="en-US" dirty="0"/>
            </a:p>
          </p:txBody>
        </p:sp>
      </p:grpSp>
      <p:sp>
        <p:nvSpPr>
          <p:cNvPr id="57" name="Equal 56"/>
          <p:cNvSpPr/>
          <p:nvPr/>
        </p:nvSpPr>
        <p:spPr>
          <a:xfrm>
            <a:off x="6682902" y="3813243"/>
            <a:ext cx="1118681" cy="875489"/>
          </a:xfrm>
          <a:prstGeom prst="mathEqual">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Ancient Keys</a:t>
            </a:r>
            <a:endParaRPr lang="en-US" sz="5400" dirty="0">
              <a:solidFill>
                <a:schemeClr val="bg1"/>
              </a:solidFill>
              <a:latin typeface="Imprint MT Shadow" pitchFamily="82" charset="0"/>
            </a:endParaRP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16:19</a:t>
            </a:r>
            <a:endParaRPr lang="en-US" dirty="0">
              <a:solidFill>
                <a:schemeClr val="bg1"/>
              </a:solidFill>
            </a:endParaRPr>
          </a:p>
        </p:txBody>
      </p:sp>
      <p:grpSp>
        <p:nvGrpSpPr>
          <p:cNvPr id="13" name="Group 12"/>
          <p:cNvGrpSpPr/>
          <p:nvPr/>
        </p:nvGrpSpPr>
        <p:grpSpPr>
          <a:xfrm>
            <a:off x="6809293" y="1409867"/>
            <a:ext cx="5382707" cy="3531784"/>
            <a:chOff x="6809293" y="1409867"/>
            <a:chExt cx="5382707" cy="3531784"/>
          </a:xfrm>
        </p:grpSpPr>
        <p:sp>
          <p:nvSpPr>
            <p:cNvPr id="27" name="Rectangle 26"/>
            <p:cNvSpPr/>
            <p:nvPr/>
          </p:nvSpPr>
          <p:spPr>
            <a:xfrm>
              <a:off x="7055796" y="4541541"/>
              <a:ext cx="5136204" cy="400110"/>
            </a:xfrm>
            <a:prstGeom prst="rect">
              <a:avLst/>
            </a:prstGeom>
          </p:spPr>
          <p:txBody>
            <a:bodyPr wrap="square">
              <a:spAutoFit/>
            </a:bodyPr>
            <a:lstStyle/>
            <a:p>
              <a:r>
                <a:rPr lang="en-US" sz="2000" dirty="0" smtClean="0">
                  <a:solidFill>
                    <a:schemeClr val="bg1"/>
                  </a:solidFill>
                </a:rPr>
                <a:t>Roman keys found in Israel</a:t>
              </a:r>
            </a:p>
          </p:txBody>
        </p:sp>
        <p:pic>
          <p:nvPicPr>
            <p:cNvPr id="26626" name="Picture 2" descr="Roman-era keys"/>
            <p:cNvPicPr>
              <a:picLocks noChangeAspect="1" noChangeArrowheads="1"/>
            </p:cNvPicPr>
            <p:nvPr/>
          </p:nvPicPr>
          <p:blipFill>
            <a:blip r:embed="rId3" cstate="print"/>
            <a:srcRect/>
            <a:stretch>
              <a:fillRect/>
            </a:stretch>
          </p:blipFill>
          <p:spPr bwMode="auto">
            <a:xfrm>
              <a:off x="6809293" y="1409867"/>
              <a:ext cx="4979004" cy="3064855"/>
            </a:xfrm>
            <a:prstGeom prst="rect">
              <a:avLst/>
            </a:prstGeom>
            <a:noFill/>
          </p:spPr>
        </p:pic>
      </p:grpSp>
      <p:sp>
        <p:nvSpPr>
          <p:cNvPr id="12" name="Rectangle 11"/>
          <p:cNvSpPr/>
          <p:nvPr/>
        </p:nvSpPr>
        <p:spPr>
          <a:xfrm>
            <a:off x="236706" y="1090377"/>
            <a:ext cx="6096000" cy="3416320"/>
          </a:xfrm>
          <a:prstGeom prst="rect">
            <a:avLst/>
          </a:prstGeom>
        </p:spPr>
        <p:txBody>
          <a:bodyPr>
            <a:spAutoFit/>
          </a:bodyPr>
          <a:lstStyle/>
          <a:p>
            <a:r>
              <a:rPr lang="en-US" dirty="0" smtClean="0">
                <a:solidFill>
                  <a:schemeClr val="bg1"/>
                </a:solidFill>
              </a:rPr>
              <a:t>In the first century A.D., keys were typically made of iron and were bulkier, more expensive, and less common than modern house keys. </a:t>
            </a:r>
          </a:p>
          <a:p>
            <a:endParaRPr lang="en-US" dirty="0" smtClean="0">
              <a:solidFill>
                <a:schemeClr val="bg1"/>
              </a:solidFill>
            </a:endParaRPr>
          </a:p>
          <a:p>
            <a:r>
              <a:rPr lang="en-US" dirty="0" smtClean="0">
                <a:solidFill>
                  <a:schemeClr val="bg1"/>
                </a:solidFill>
              </a:rPr>
              <a:t>To hold the keys of a house was a position of great trust.</a:t>
            </a:r>
          </a:p>
          <a:p>
            <a:endParaRPr lang="en-US" dirty="0" smtClean="0">
              <a:solidFill>
                <a:schemeClr val="bg1"/>
              </a:solidFill>
            </a:endParaRPr>
          </a:p>
          <a:p>
            <a:r>
              <a:rPr lang="en-US" dirty="0" smtClean="0">
                <a:solidFill>
                  <a:schemeClr val="bg1"/>
                </a:solidFill>
              </a:rPr>
              <a:t> Thus, keys were a fitting symbol of special authority, responsibility, and purpose. </a:t>
            </a:r>
          </a:p>
          <a:p>
            <a:endParaRPr lang="en-US" dirty="0" smtClean="0">
              <a:solidFill>
                <a:schemeClr val="bg1"/>
              </a:solidFill>
            </a:endParaRPr>
          </a:p>
          <a:p>
            <a:r>
              <a:rPr lang="en-US" dirty="0" smtClean="0">
                <a:solidFill>
                  <a:schemeClr val="bg1"/>
                </a:solidFill>
              </a:rPr>
              <a:t>Ancient scriptures make repeated use of the symbol of keys, which represents the power to lock and unlock, open and shut, and permit or prevent entrance. (8) </a:t>
            </a:r>
            <a:endParaRPr lang="en-US" dirty="0">
              <a:solidFill>
                <a:schemeClr val="bg1"/>
              </a:solidFill>
            </a:endParaRPr>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What Are the Keys of the Kingdom?</a:t>
            </a:r>
            <a:endParaRPr lang="en-US" sz="5400" dirty="0">
              <a:solidFill>
                <a:schemeClr val="bg1"/>
              </a:solidFill>
              <a:latin typeface="Imprint MT Shadow" pitchFamily="82" charset="0"/>
            </a:endParaRP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16:19</a:t>
            </a:r>
            <a:endParaRPr lang="en-US" dirty="0">
              <a:solidFill>
                <a:schemeClr val="bg1"/>
              </a:solidFill>
            </a:endParaRPr>
          </a:p>
        </p:txBody>
      </p:sp>
      <p:sp>
        <p:nvSpPr>
          <p:cNvPr id="12" name="Rectangle 11"/>
          <p:cNvSpPr/>
          <p:nvPr/>
        </p:nvSpPr>
        <p:spPr>
          <a:xfrm>
            <a:off x="236706" y="1090377"/>
            <a:ext cx="6096000" cy="646331"/>
          </a:xfrm>
          <a:prstGeom prst="rect">
            <a:avLst/>
          </a:prstGeom>
        </p:spPr>
        <p:txBody>
          <a:bodyPr>
            <a:spAutoFit/>
          </a:bodyPr>
          <a:lstStyle/>
          <a:p>
            <a:r>
              <a:rPr lang="en-US" dirty="0" smtClean="0">
                <a:solidFill>
                  <a:schemeClr val="bg1"/>
                </a:solidFill>
              </a:rPr>
              <a:t>Peter, together with James and John, received the promised keys on the Mount of Transfiguration. Matthew 17:1-9</a:t>
            </a:r>
            <a:endParaRPr lang="en-US" dirty="0">
              <a:solidFill>
                <a:schemeClr val="bg1"/>
              </a:solidFill>
            </a:endParaRPr>
          </a:p>
        </p:txBody>
      </p:sp>
      <p:sp>
        <p:nvSpPr>
          <p:cNvPr id="11" name="Rectangle 10"/>
          <p:cNvSpPr/>
          <p:nvPr/>
        </p:nvSpPr>
        <p:spPr>
          <a:xfrm>
            <a:off x="5168630" y="2222053"/>
            <a:ext cx="6096000" cy="4247317"/>
          </a:xfrm>
          <a:prstGeom prst="rect">
            <a:avLst/>
          </a:prstGeom>
        </p:spPr>
        <p:txBody>
          <a:bodyPr>
            <a:spAutoFit/>
          </a:bodyPr>
          <a:lstStyle/>
          <a:p>
            <a:r>
              <a:rPr lang="en-US" dirty="0" smtClean="0">
                <a:solidFill>
                  <a:schemeClr val="bg1"/>
                </a:solidFill>
              </a:rPr>
              <a:t>"These keys, as we are aware, are the right and power to preside over the kingdom which is the Church. </a:t>
            </a:r>
          </a:p>
          <a:p>
            <a:endParaRPr lang="en-US" dirty="0" smtClean="0">
              <a:solidFill>
                <a:schemeClr val="bg1"/>
              </a:solidFill>
            </a:endParaRPr>
          </a:p>
          <a:p>
            <a:r>
              <a:rPr lang="en-US" dirty="0" smtClean="0">
                <a:solidFill>
                  <a:schemeClr val="bg1"/>
                </a:solidFill>
              </a:rPr>
              <a:t>They enable the legal administrators who hold them to perform the ordinances of salvation so they will be binding on earth and sealed in heaven. </a:t>
            </a:r>
          </a:p>
          <a:p>
            <a:endParaRPr lang="en-US" dirty="0" smtClean="0">
              <a:solidFill>
                <a:schemeClr val="bg1"/>
              </a:solidFill>
            </a:endParaRPr>
          </a:p>
          <a:p>
            <a:r>
              <a:rPr lang="en-US" dirty="0" smtClean="0">
                <a:solidFill>
                  <a:schemeClr val="bg1"/>
                </a:solidFill>
              </a:rPr>
              <a:t>These sealing keys were, in fact, given to Peter, James, and John about a week later, when they climbed nearby Mount </a:t>
            </a:r>
            <a:r>
              <a:rPr lang="en-US" dirty="0" err="1" smtClean="0">
                <a:solidFill>
                  <a:schemeClr val="bg1"/>
                </a:solidFill>
              </a:rPr>
              <a:t>Hermon</a:t>
            </a:r>
            <a:r>
              <a:rPr lang="en-US" dirty="0" smtClean="0">
                <a:solidFill>
                  <a:schemeClr val="bg1"/>
                </a:solidFill>
              </a:rPr>
              <a:t> to meet with Moses and Elijah and to participate in the glory of the Transfiguration. </a:t>
            </a:r>
          </a:p>
          <a:p>
            <a:endParaRPr lang="en-US" dirty="0" smtClean="0">
              <a:solidFill>
                <a:schemeClr val="bg1"/>
              </a:solidFill>
            </a:endParaRPr>
          </a:p>
          <a:p>
            <a:r>
              <a:rPr lang="en-US" dirty="0" smtClean="0">
                <a:solidFill>
                  <a:schemeClr val="bg1"/>
                </a:solidFill>
              </a:rPr>
              <a:t>Later they were given to all of the Twelve, so that all had the power to bind and loose both on earth and in heaven. (Matt. 18:18.)"  (9)</a:t>
            </a:r>
            <a:endParaRPr lang="en-US" dirty="0">
              <a:solidFill>
                <a:schemeClr val="bg1"/>
              </a:solidFill>
            </a:endParaRPr>
          </a:p>
        </p:txBody>
      </p:sp>
      <p:grpSp>
        <p:nvGrpSpPr>
          <p:cNvPr id="13" name="Group 15"/>
          <p:cNvGrpSpPr/>
          <p:nvPr/>
        </p:nvGrpSpPr>
        <p:grpSpPr>
          <a:xfrm rot="16200000">
            <a:off x="4028892" y="1934243"/>
            <a:ext cx="586703" cy="1306748"/>
            <a:chOff x="2438400" y="2514600"/>
            <a:chExt cx="1676400" cy="3733799"/>
          </a:xfrm>
        </p:grpSpPr>
        <p:sp>
          <p:nvSpPr>
            <p:cNvPr id="14" name="Left Arrow Callout 13"/>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Callout 14"/>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nut 15"/>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Oval 16"/>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5"/>
          <p:cNvGrpSpPr/>
          <p:nvPr/>
        </p:nvGrpSpPr>
        <p:grpSpPr>
          <a:xfrm rot="16200000">
            <a:off x="4040421" y="2632955"/>
            <a:ext cx="586703" cy="1306748"/>
            <a:chOff x="2438400" y="2514600"/>
            <a:chExt cx="1676400" cy="3733799"/>
          </a:xfrm>
        </p:grpSpPr>
        <p:sp>
          <p:nvSpPr>
            <p:cNvPr id="21" name="Left Arrow Callout 20"/>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Left Arrow Callout 21"/>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22"/>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5"/>
          <p:cNvGrpSpPr/>
          <p:nvPr/>
        </p:nvGrpSpPr>
        <p:grpSpPr>
          <a:xfrm rot="16200000">
            <a:off x="4011235" y="3654358"/>
            <a:ext cx="586703" cy="1306748"/>
            <a:chOff x="2438400" y="2514600"/>
            <a:chExt cx="1676400" cy="3733799"/>
          </a:xfrm>
        </p:grpSpPr>
        <p:sp>
          <p:nvSpPr>
            <p:cNvPr id="29" name="Left Arrow Callout 28"/>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Callout 29"/>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5"/>
          <p:cNvGrpSpPr/>
          <p:nvPr/>
        </p:nvGrpSpPr>
        <p:grpSpPr>
          <a:xfrm rot="16200000">
            <a:off x="4069601" y="5006503"/>
            <a:ext cx="586703" cy="1306748"/>
            <a:chOff x="2438400" y="2514600"/>
            <a:chExt cx="1676400" cy="3733799"/>
          </a:xfrm>
        </p:grpSpPr>
        <p:sp>
          <p:nvSpPr>
            <p:cNvPr id="36" name="Left Arrow Callout 35"/>
            <p:cNvSpPr/>
            <p:nvPr/>
          </p:nvSpPr>
          <p:spPr>
            <a:xfrm>
              <a:off x="3200400" y="4938346"/>
              <a:ext cx="685800" cy="395654"/>
            </a:xfrm>
            <a:prstGeom prst="leftArrowCallout">
              <a:avLst>
                <a:gd name="adj1" fmla="val 11885"/>
                <a:gd name="adj2" fmla="val 25000"/>
                <a:gd name="adj3" fmla="val 25000"/>
                <a:gd name="adj4" fmla="val 54384"/>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eft Arrow Callout 36"/>
            <p:cNvSpPr/>
            <p:nvPr/>
          </p:nvSpPr>
          <p:spPr>
            <a:xfrm>
              <a:off x="3124200" y="5410200"/>
              <a:ext cx="990600" cy="685800"/>
            </a:xfrm>
            <a:prstGeom prst="leftArrowCallout">
              <a:avLst>
                <a:gd name="adj1" fmla="val 25000"/>
                <a:gd name="adj2" fmla="val 25000"/>
                <a:gd name="adj3" fmla="val 25000"/>
                <a:gd name="adj4" fmla="val 578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nut 37"/>
            <p:cNvSpPr/>
            <p:nvPr/>
          </p:nvSpPr>
          <p:spPr>
            <a:xfrm>
              <a:off x="2438400" y="2514600"/>
              <a:ext cx="1600200" cy="1066800"/>
            </a:xfrm>
            <a:prstGeom prst="donut">
              <a:avLst>
                <a:gd name="adj" fmla="val 1656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Oval 38"/>
            <p:cNvSpPr/>
            <p:nvPr/>
          </p:nvSpPr>
          <p:spPr>
            <a:xfrm>
              <a:off x="2971800" y="35052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971800" y="3657600"/>
              <a:ext cx="5334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077981" y="3817494"/>
              <a:ext cx="274819" cy="2430905"/>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676" name="Picture 4" descr="https://www.lds.org/bc/content/shared/content/images/gospel-library/magazine/liahonlp.nfo:o:82b.jpg"/>
          <p:cNvPicPr>
            <a:picLocks noChangeAspect="1" noChangeArrowheads="1"/>
          </p:cNvPicPr>
          <p:nvPr/>
        </p:nvPicPr>
        <p:blipFill>
          <a:blip r:embed="rId3" cstate="print"/>
          <a:srcRect/>
          <a:stretch>
            <a:fillRect/>
          </a:stretch>
        </p:blipFill>
        <p:spPr bwMode="auto">
          <a:xfrm>
            <a:off x="369582" y="2567291"/>
            <a:ext cx="2919109" cy="2919109"/>
          </a:xfrm>
          <a:prstGeom prst="rect">
            <a:avLst/>
          </a:prstGeom>
          <a:noFill/>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Peter and the Keys</a:t>
            </a:r>
            <a:endParaRPr lang="en-US" sz="5400" dirty="0">
              <a:solidFill>
                <a:schemeClr val="bg1"/>
              </a:solidFill>
              <a:latin typeface="Imprint MT Shadow" pitchFamily="82" charset="0"/>
            </a:endParaRP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16:19</a:t>
            </a:r>
            <a:endParaRPr lang="en-US" dirty="0">
              <a:solidFill>
                <a:schemeClr val="bg1"/>
              </a:solidFill>
            </a:endParaRPr>
          </a:p>
        </p:txBody>
      </p:sp>
      <p:sp>
        <p:nvSpPr>
          <p:cNvPr id="12" name="Rectangle 11"/>
          <p:cNvSpPr/>
          <p:nvPr/>
        </p:nvSpPr>
        <p:spPr>
          <a:xfrm>
            <a:off x="236706" y="1090377"/>
            <a:ext cx="5599890" cy="2585323"/>
          </a:xfrm>
          <a:prstGeom prst="rect">
            <a:avLst/>
          </a:prstGeom>
        </p:spPr>
        <p:txBody>
          <a:bodyPr wrap="square">
            <a:spAutoFit/>
          </a:bodyPr>
          <a:lstStyle/>
          <a:p>
            <a:r>
              <a:rPr lang="en-US" dirty="0" smtClean="0">
                <a:solidFill>
                  <a:schemeClr val="bg1"/>
                </a:solidFill>
              </a:rPr>
              <a:t>Peter exercised these priesthood keys when he presided over the selection of a new Apostle (see Acts 1:15–26)</a:t>
            </a:r>
          </a:p>
          <a:p>
            <a:endParaRPr lang="en-US" dirty="0" smtClean="0">
              <a:solidFill>
                <a:schemeClr val="bg1"/>
              </a:solidFill>
            </a:endParaRPr>
          </a:p>
          <a:p>
            <a:r>
              <a:rPr lang="en-US" dirty="0" smtClean="0">
                <a:solidFill>
                  <a:schemeClr val="bg1"/>
                </a:solidFill>
              </a:rPr>
              <a:t>He oversaw the spreading of the gospel to Samaria (see Acts 8:14–25)</a:t>
            </a:r>
          </a:p>
          <a:p>
            <a:endParaRPr lang="en-US" dirty="0" smtClean="0">
              <a:solidFill>
                <a:schemeClr val="bg1"/>
              </a:solidFill>
            </a:endParaRPr>
          </a:p>
          <a:p>
            <a:r>
              <a:rPr lang="en-US" dirty="0" smtClean="0">
                <a:solidFill>
                  <a:schemeClr val="bg1"/>
                </a:solidFill>
              </a:rPr>
              <a:t>He received a revelation regarding Gentile converts (see Acts 10:9–48), and presided over the Jerusalem conference</a:t>
            </a:r>
            <a:endParaRPr lang="en-US" dirty="0">
              <a:solidFill>
                <a:schemeClr val="bg1"/>
              </a:solidFill>
            </a:endParaRPr>
          </a:p>
        </p:txBody>
      </p:sp>
      <p:pic>
        <p:nvPicPr>
          <p:cNvPr id="28676" name="Picture 4" descr="https://www.lds.org/bc/content/shared/content/images/gospel-library/magazine/liahonlp.nfo:o:82b.jpg"/>
          <p:cNvPicPr>
            <a:picLocks noChangeAspect="1" noChangeArrowheads="1"/>
          </p:cNvPicPr>
          <p:nvPr/>
        </p:nvPicPr>
        <p:blipFill>
          <a:blip r:embed="rId3" cstate="print"/>
          <a:srcRect/>
          <a:stretch>
            <a:fillRect/>
          </a:stretch>
        </p:blipFill>
        <p:spPr bwMode="auto">
          <a:xfrm>
            <a:off x="6527191" y="971955"/>
            <a:ext cx="2919109" cy="2919109"/>
          </a:xfrm>
          <a:prstGeom prst="rect">
            <a:avLst/>
          </a:prstGeom>
          <a:noFill/>
        </p:spPr>
      </p:pic>
      <p:sp>
        <p:nvSpPr>
          <p:cNvPr id="42" name="Rectangle 41"/>
          <p:cNvSpPr/>
          <p:nvPr/>
        </p:nvSpPr>
        <p:spPr>
          <a:xfrm>
            <a:off x="5168630" y="4686819"/>
            <a:ext cx="6096000" cy="1200329"/>
          </a:xfrm>
          <a:prstGeom prst="rect">
            <a:avLst/>
          </a:prstGeom>
        </p:spPr>
        <p:txBody>
          <a:bodyPr>
            <a:spAutoFit/>
          </a:bodyPr>
          <a:lstStyle/>
          <a:p>
            <a:r>
              <a:rPr lang="en-US" dirty="0" smtClean="0">
                <a:solidFill>
                  <a:schemeClr val="bg1"/>
                </a:solidFill>
              </a:rPr>
              <a:t>The President of The Church of Jesus Christ of Latter-day Saints holds all the keys of the kingdom. The President and his counselors—the First Presidency—have the right to preside over the Church. </a:t>
            </a:r>
            <a:endParaRPr lang="en-US" dirty="0">
              <a:solidFill>
                <a:schemeClr val="bg1"/>
              </a:solidFill>
            </a:endParaRPr>
          </a:p>
        </p:txBody>
      </p:sp>
      <p:pic>
        <p:nvPicPr>
          <p:cNvPr id="29698" name="Picture 2" descr="http://www.mormonnewsroom.org/media/800x800/finalFirstPresidencynew_large.jpg"/>
          <p:cNvPicPr>
            <a:picLocks noChangeAspect="1" noChangeArrowheads="1"/>
          </p:cNvPicPr>
          <p:nvPr/>
        </p:nvPicPr>
        <p:blipFill>
          <a:blip r:embed="rId4" cstate="print"/>
          <a:srcRect/>
          <a:stretch>
            <a:fillRect/>
          </a:stretch>
        </p:blipFill>
        <p:spPr bwMode="auto">
          <a:xfrm>
            <a:off x="1838528" y="3644699"/>
            <a:ext cx="2581004" cy="2581004"/>
          </a:xfrm>
          <a:prstGeom prst="rect">
            <a:avLst/>
          </a:prstGeom>
          <a:noFill/>
        </p:spPr>
      </p:pic>
      <p:sp>
        <p:nvSpPr>
          <p:cNvPr id="43" name="Rectangle 42"/>
          <p:cNvSpPr/>
          <p:nvPr/>
        </p:nvSpPr>
        <p:spPr>
          <a:xfrm>
            <a:off x="2785353" y="6211669"/>
            <a:ext cx="6096000" cy="646331"/>
          </a:xfrm>
          <a:prstGeom prst="rect">
            <a:avLst/>
          </a:prstGeom>
        </p:spPr>
        <p:txBody>
          <a:bodyPr>
            <a:spAutoFit/>
          </a:bodyPr>
          <a:lstStyle/>
          <a:p>
            <a:r>
              <a:rPr lang="en-US" i="1" dirty="0" smtClean="0">
                <a:solidFill>
                  <a:srgbClr val="FFFF00"/>
                </a:solidFill>
              </a:rPr>
              <a:t>Unto whom I have given the keys of the kingdom, which belong always unto the Presidency of the High Priesthood: D&amp;C 81:2</a:t>
            </a:r>
            <a:endParaRPr lang="en-US" i="1" dirty="0">
              <a:solidFill>
                <a:srgbClr val="FFFF00"/>
              </a:solidFill>
            </a:endParaRPr>
          </a:p>
        </p:txBody>
      </p:sp>
      <p:sp>
        <p:nvSpPr>
          <p:cNvPr id="44" name="Rectangle 43"/>
          <p:cNvSpPr/>
          <p:nvPr/>
        </p:nvSpPr>
        <p:spPr>
          <a:xfrm>
            <a:off x="11819782" y="6488668"/>
            <a:ext cx="442750" cy="369332"/>
          </a:xfrm>
          <a:prstGeom prst="rect">
            <a:avLst/>
          </a:prstGeom>
        </p:spPr>
        <p:txBody>
          <a:bodyPr wrap="none">
            <a:spAutoFit/>
          </a:bodyPr>
          <a:lstStyle/>
          <a:p>
            <a:r>
              <a:rPr lang="en-US" dirty="0" smtClean="0">
                <a:solidFill>
                  <a:schemeClr val="bg1"/>
                </a:solidFill>
              </a:rPr>
              <a:t>(8)</a:t>
            </a:r>
            <a:endParaRPr lang="en-US" dirty="0"/>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236705" y="1090377"/>
            <a:ext cx="6475379" cy="3970318"/>
          </a:xfrm>
          <a:prstGeom prst="rect">
            <a:avLst/>
          </a:prstGeom>
        </p:spPr>
        <p:txBody>
          <a:bodyPr wrap="square">
            <a:spAutoFit/>
          </a:bodyPr>
          <a:lstStyle/>
          <a:p>
            <a:r>
              <a:rPr lang="en-US" sz="2800" dirty="0" smtClean="0">
                <a:solidFill>
                  <a:schemeClr val="bg1"/>
                </a:solidFill>
              </a:rPr>
              <a:t>“‘Priesthood keys are the authority God has given to priesthood [holders] to direct, control, and govern the use of His priesthood on earth’.</a:t>
            </a:r>
          </a:p>
          <a:p>
            <a:endParaRPr lang="en-US" sz="2800" dirty="0" smtClean="0">
              <a:solidFill>
                <a:schemeClr val="bg1"/>
              </a:solidFill>
            </a:endParaRPr>
          </a:p>
          <a:p>
            <a:r>
              <a:rPr lang="en-US" sz="2800" dirty="0" smtClean="0">
                <a:solidFill>
                  <a:schemeClr val="bg1"/>
                </a:solidFill>
              </a:rPr>
              <a:t> Every act or ordinance performed in the Church is done under the direct or indirect authorization of one holding the keys for that function” (10)</a:t>
            </a:r>
            <a:endParaRPr lang="en-US" sz="2800" dirty="0">
              <a:solidFill>
                <a:schemeClr val="bg1"/>
              </a:solidFill>
            </a:endParaRPr>
          </a:p>
        </p:txBody>
      </p:sp>
      <p:sp>
        <p:nvSpPr>
          <p:cNvPr id="44" name="Rectangle 43"/>
          <p:cNvSpPr/>
          <p:nvPr/>
        </p:nvSpPr>
        <p:spPr>
          <a:xfrm>
            <a:off x="11819782" y="6488668"/>
            <a:ext cx="442750" cy="369332"/>
          </a:xfrm>
          <a:prstGeom prst="rect">
            <a:avLst/>
          </a:prstGeom>
        </p:spPr>
        <p:txBody>
          <a:bodyPr wrap="none">
            <a:spAutoFit/>
          </a:bodyPr>
          <a:lstStyle/>
          <a:p>
            <a:r>
              <a:rPr lang="en-US" dirty="0" smtClean="0">
                <a:solidFill>
                  <a:schemeClr val="bg1"/>
                </a:solidFill>
              </a:rPr>
              <a:t>(8)</a:t>
            </a:r>
            <a:endParaRPr lang="en-US" dirty="0"/>
          </a:p>
        </p:txBody>
      </p:sp>
      <p:pic>
        <p:nvPicPr>
          <p:cNvPr id="13" name="Picture 12" descr="Dallin H. Oaks.jpg"/>
          <p:cNvPicPr>
            <a:picLocks noChangeAspect="1"/>
          </p:cNvPicPr>
          <p:nvPr/>
        </p:nvPicPr>
        <p:blipFill>
          <a:blip r:embed="rId3" cstate="print"/>
          <a:stretch>
            <a:fillRect/>
          </a:stretch>
        </p:blipFill>
        <p:spPr>
          <a:xfrm>
            <a:off x="8152169" y="609296"/>
            <a:ext cx="2110249" cy="2630015"/>
          </a:xfrm>
          <a:prstGeom prst="rect">
            <a:avLst/>
          </a:prstGeom>
        </p:spPr>
      </p:pic>
      <p:grpSp>
        <p:nvGrpSpPr>
          <p:cNvPr id="14" name="Group 13"/>
          <p:cNvGrpSpPr/>
          <p:nvPr/>
        </p:nvGrpSpPr>
        <p:grpSpPr>
          <a:xfrm>
            <a:off x="7333838" y="3842298"/>
            <a:ext cx="3289208" cy="2390250"/>
            <a:chOff x="384206" y="4158361"/>
            <a:chExt cx="3289208" cy="2390250"/>
          </a:xfrm>
        </p:grpSpPr>
        <p:grpSp>
          <p:nvGrpSpPr>
            <p:cNvPr id="15" name="Group 17"/>
            <p:cNvGrpSpPr/>
            <p:nvPr/>
          </p:nvGrpSpPr>
          <p:grpSpPr>
            <a:xfrm>
              <a:off x="384206" y="4158361"/>
              <a:ext cx="3289208" cy="2390250"/>
              <a:chOff x="609599" y="833642"/>
              <a:chExt cx="7941747" cy="5771225"/>
            </a:xfrm>
          </p:grpSpPr>
          <p:grpSp>
            <p:nvGrpSpPr>
              <p:cNvPr id="17" name="Group 14"/>
              <p:cNvGrpSpPr/>
              <p:nvPr/>
            </p:nvGrpSpPr>
            <p:grpSpPr>
              <a:xfrm rot="10800000">
                <a:off x="7696200" y="5257800"/>
                <a:ext cx="621450" cy="1347067"/>
                <a:chOff x="7010400" y="381000"/>
                <a:chExt cx="762000" cy="2033666"/>
              </a:xfrm>
            </p:grpSpPr>
            <p:sp>
              <p:nvSpPr>
                <p:cNvPr id="30"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1"/>
              <p:cNvGrpSpPr/>
              <p:nvPr/>
            </p:nvGrpSpPr>
            <p:grpSpPr>
              <a:xfrm rot="10800000">
                <a:off x="939238" y="4923502"/>
                <a:ext cx="621450" cy="1347067"/>
                <a:chOff x="7010400" y="381000"/>
                <a:chExt cx="762000" cy="2033666"/>
              </a:xfrm>
            </p:grpSpPr>
            <p:sp>
              <p:nvSpPr>
                <p:cNvPr id="28"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3"/>
              <p:cNvGrpSpPr/>
              <p:nvPr/>
            </p:nvGrpSpPr>
            <p:grpSpPr>
              <a:xfrm>
                <a:off x="899460" y="833642"/>
                <a:ext cx="621450" cy="986197"/>
                <a:chOff x="7031201" y="834275"/>
                <a:chExt cx="762000" cy="1488861"/>
              </a:xfrm>
            </p:grpSpPr>
            <p:sp>
              <p:nvSpPr>
                <p:cNvPr id="26"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4"/>
              <p:cNvGrpSpPr/>
              <p:nvPr/>
            </p:nvGrpSpPr>
            <p:grpSpPr>
              <a:xfrm>
                <a:off x="7646520" y="1148254"/>
                <a:ext cx="621450" cy="1017899"/>
                <a:chOff x="7087348" y="824753"/>
                <a:chExt cx="762000" cy="1536722"/>
              </a:xfrm>
            </p:grpSpPr>
            <p:sp>
              <p:nvSpPr>
                <p:cNvPr id="24"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94946" y="4620055"/>
              <a:ext cx="2163579" cy="1477328"/>
            </a:xfrm>
            <a:prstGeom prst="rect">
              <a:avLst/>
            </a:prstGeom>
          </p:spPr>
          <p:txBody>
            <a:bodyPr wrap="square">
              <a:spAutoFit/>
            </a:bodyPr>
            <a:lstStyle/>
            <a:p>
              <a:pPr algn="ctr"/>
              <a:r>
                <a:rPr lang="en-US" b="1" dirty="0" smtClean="0"/>
                <a:t>Priesthood keys are necessary to administer the Lord’s Church upon the earth</a:t>
              </a:r>
              <a:endParaRPr lang="en-US" dirty="0"/>
            </a:p>
          </p:txBody>
        </p:sp>
      </p:gr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outVertical)">
                                      <p:cBhvr>
                                        <p:cTn id="1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Tell No Man—Idea 1</a:t>
            </a:r>
            <a:endParaRPr lang="en-US" sz="5400" dirty="0">
              <a:solidFill>
                <a:schemeClr val="bg1"/>
              </a:solidFill>
              <a:latin typeface="Imprint MT Shadow" pitchFamily="82" charset="0"/>
            </a:endParaRPr>
          </a:p>
        </p:txBody>
      </p:sp>
      <p:sp>
        <p:nvSpPr>
          <p:cNvPr id="10" name="TextBox 9"/>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16:20; Mark 1:34, 44</a:t>
            </a:r>
            <a:endParaRPr lang="en-US" dirty="0">
              <a:solidFill>
                <a:schemeClr val="bg1"/>
              </a:solidFill>
            </a:endParaRPr>
          </a:p>
        </p:txBody>
      </p:sp>
      <p:sp>
        <p:nvSpPr>
          <p:cNvPr id="12" name="Rectangle 11"/>
          <p:cNvSpPr/>
          <p:nvPr/>
        </p:nvSpPr>
        <p:spPr>
          <a:xfrm>
            <a:off x="372895" y="1400783"/>
            <a:ext cx="3265250" cy="3170099"/>
          </a:xfrm>
          <a:prstGeom prst="rect">
            <a:avLst/>
          </a:prstGeom>
        </p:spPr>
        <p:txBody>
          <a:bodyPr wrap="square">
            <a:spAutoFit/>
          </a:bodyPr>
          <a:lstStyle/>
          <a:p>
            <a:r>
              <a:rPr lang="en-US" sz="2000" dirty="0" smtClean="0">
                <a:solidFill>
                  <a:schemeClr val="bg1"/>
                </a:solidFill>
              </a:rPr>
              <a:t>Jesus Christ instructed His disciples and others not to speak about miracles He had done or about who He was.</a:t>
            </a:r>
          </a:p>
          <a:p>
            <a:endParaRPr lang="en-US" sz="2000" dirty="0" smtClean="0">
              <a:solidFill>
                <a:schemeClr val="bg1"/>
              </a:solidFill>
            </a:endParaRPr>
          </a:p>
          <a:p>
            <a:r>
              <a:rPr lang="en-US" sz="2000" dirty="0" smtClean="0">
                <a:solidFill>
                  <a:schemeClr val="bg1"/>
                </a:solidFill>
              </a:rPr>
              <a:t>The scriptures suggest several possible reasons why the Savior might have asked for secrecy or silence on certain occasions:</a:t>
            </a:r>
            <a:endParaRPr lang="en-US" sz="2000" dirty="0">
              <a:solidFill>
                <a:schemeClr val="bg1"/>
              </a:solidFill>
            </a:endParaRPr>
          </a:p>
        </p:txBody>
      </p:sp>
      <p:sp>
        <p:nvSpPr>
          <p:cNvPr id="44" name="Rectangle 43"/>
          <p:cNvSpPr/>
          <p:nvPr/>
        </p:nvSpPr>
        <p:spPr>
          <a:xfrm>
            <a:off x="11819782" y="6488668"/>
            <a:ext cx="442750" cy="369332"/>
          </a:xfrm>
          <a:prstGeom prst="rect">
            <a:avLst/>
          </a:prstGeom>
        </p:spPr>
        <p:txBody>
          <a:bodyPr wrap="none">
            <a:spAutoFit/>
          </a:bodyPr>
          <a:lstStyle/>
          <a:p>
            <a:r>
              <a:rPr lang="en-US" dirty="0" smtClean="0">
                <a:solidFill>
                  <a:schemeClr val="bg1"/>
                </a:solidFill>
              </a:rPr>
              <a:t>(8)</a:t>
            </a:r>
            <a:endParaRPr lang="en-US" dirty="0"/>
          </a:p>
        </p:txBody>
      </p:sp>
      <p:sp>
        <p:nvSpPr>
          <p:cNvPr id="13" name="Rectangle 12"/>
          <p:cNvSpPr/>
          <p:nvPr/>
        </p:nvSpPr>
        <p:spPr>
          <a:xfrm>
            <a:off x="5596648" y="4765118"/>
            <a:ext cx="6096000" cy="1938992"/>
          </a:xfrm>
          <a:prstGeom prst="rect">
            <a:avLst/>
          </a:prstGeom>
        </p:spPr>
        <p:txBody>
          <a:bodyPr>
            <a:spAutoFit/>
          </a:bodyPr>
          <a:lstStyle/>
          <a:p>
            <a:r>
              <a:rPr lang="en-US" sz="2000" dirty="0" smtClean="0">
                <a:solidFill>
                  <a:srgbClr val="FFFF00"/>
                </a:solidFill>
              </a:rPr>
              <a:t>Mark relates that </a:t>
            </a:r>
            <a:r>
              <a:rPr lang="en-US" sz="2000" dirty="0" err="1" smtClean="0">
                <a:solidFill>
                  <a:srgbClr val="FFFF00"/>
                </a:solidFill>
              </a:rPr>
              <a:t>Jesus’s</a:t>
            </a:r>
            <a:r>
              <a:rPr lang="en-US" sz="2000" dirty="0" smtClean="0">
                <a:solidFill>
                  <a:srgbClr val="FFFF00"/>
                </a:solidFill>
              </a:rPr>
              <a:t> fame grew so great that it created difficulties. At times Jesus could not enter certain villages, people who wanted to see Him could not get through the crowds, and He and His disciples were so beset by throngs of people that they could not even find time or space to eat </a:t>
            </a:r>
            <a:endParaRPr lang="en-US" sz="2000" dirty="0">
              <a:solidFill>
                <a:srgbClr val="FFFF00"/>
              </a:solidFill>
            </a:endParaRPr>
          </a:p>
        </p:txBody>
      </p:sp>
      <p:pic>
        <p:nvPicPr>
          <p:cNvPr id="33794" name="Picture 2" descr="https://s-media-cache-ak0.pinimg.com/736x/53/f4/62/53f462409ed159dffb3ffd452790aa5b.jpg"/>
          <p:cNvPicPr>
            <a:picLocks noChangeAspect="1" noChangeArrowheads="1"/>
          </p:cNvPicPr>
          <p:nvPr/>
        </p:nvPicPr>
        <p:blipFill>
          <a:blip r:embed="rId3" cstate="print"/>
          <a:srcRect/>
          <a:stretch>
            <a:fillRect/>
          </a:stretch>
        </p:blipFill>
        <p:spPr bwMode="auto">
          <a:xfrm>
            <a:off x="5000016" y="930781"/>
            <a:ext cx="4957795" cy="3718347"/>
          </a:xfrm>
          <a:prstGeom prst="rect">
            <a:avLst/>
          </a:prstGeom>
          <a:noFill/>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Tell No Man—Idea 2</a:t>
            </a:r>
            <a:endParaRPr lang="en-US" sz="5400" dirty="0">
              <a:solidFill>
                <a:schemeClr val="bg1"/>
              </a:solidFill>
              <a:latin typeface="Imprint MT Shadow" pitchFamily="82" charset="0"/>
            </a:endParaRPr>
          </a:p>
        </p:txBody>
      </p:sp>
      <p:sp>
        <p:nvSpPr>
          <p:cNvPr id="10" name="TextBox 9"/>
          <p:cNvSpPr txBox="1"/>
          <p:nvPr/>
        </p:nvSpPr>
        <p:spPr>
          <a:xfrm>
            <a:off x="-1" y="6488668"/>
            <a:ext cx="5165388" cy="369332"/>
          </a:xfrm>
          <a:prstGeom prst="rect">
            <a:avLst/>
          </a:prstGeom>
          <a:noFill/>
        </p:spPr>
        <p:txBody>
          <a:bodyPr wrap="square" rtlCol="0">
            <a:spAutoFit/>
          </a:bodyPr>
          <a:lstStyle/>
          <a:p>
            <a:r>
              <a:rPr lang="en-US" dirty="0" smtClean="0">
                <a:solidFill>
                  <a:schemeClr val="bg1"/>
                </a:solidFill>
              </a:rPr>
              <a:t>Matthew 16:20; Mark 9:30-31; John 7:1-10</a:t>
            </a:r>
            <a:endParaRPr lang="en-US" dirty="0">
              <a:solidFill>
                <a:schemeClr val="bg1"/>
              </a:solidFill>
            </a:endParaRPr>
          </a:p>
        </p:txBody>
      </p:sp>
      <p:sp>
        <p:nvSpPr>
          <p:cNvPr id="44" name="Rectangle 43"/>
          <p:cNvSpPr/>
          <p:nvPr/>
        </p:nvSpPr>
        <p:spPr>
          <a:xfrm>
            <a:off x="11819782" y="6488668"/>
            <a:ext cx="442750" cy="369332"/>
          </a:xfrm>
          <a:prstGeom prst="rect">
            <a:avLst/>
          </a:prstGeom>
        </p:spPr>
        <p:txBody>
          <a:bodyPr wrap="none">
            <a:spAutoFit/>
          </a:bodyPr>
          <a:lstStyle/>
          <a:p>
            <a:r>
              <a:rPr lang="en-US" dirty="0" smtClean="0">
                <a:solidFill>
                  <a:schemeClr val="bg1"/>
                </a:solidFill>
              </a:rPr>
              <a:t>(8)</a:t>
            </a:r>
            <a:endParaRPr lang="en-US" dirty="0"/>
          </a:p>
        </p:txBody>
      </p:sp>
      <p:sp>
        <p:nvSpPr>
          <p:cNvPr id="14" name="Rectangle 13"/>
          <p:cNvSpPr/>
          <p:nvPr/>
        </p:nvSpPr>
        <p:spPr>
          <a:xfrm>
            <a:off x="256161" y="1414180"/>
            <a:ext cx="6096000" cy="3139321"/>
          </a:xfrm>
          <a:prstGeom prst="rect">
            <a:avLst/>
          </a:prstGeom>
        </p:spPr>
        <p:txBody>
          <a:bodyPr>
            <a:spAutoFit/>
          </a:bodyPr>
          <a:lstStyle/>
          <a:p>
            <a:r>
              <a:rPr lang="en-US" dirty="0" smtClean="0">
                <a:solidFill>
                  <a:srgbClr val="FFFF00"/>
                </a:solidFill>
              </a:rPr>
              <a:t>The Savior may also have asked for silence in order to forestall the opposition that would lead to His Crucifixion—until the time was right. </a:t>
            </a:r>
          </a:p>
          <a:p>
            <a:endParaRPr lang="en-US" dirty="0" smtClean="0">
              <a:solidFill>
                <a:srgbClr val="FFFF00"/>
              </a:solidFill>
            </a:endParaRPr>
          </a:p>
          <a:p>
            <a:r>
              <a:rPr lang="en-US" dirty="0" smtClean="0">
                <a:solidFill>
                  <a:srgbClr val="FFFF00"/>
                </a:solidFill>
              </a:rPr>
              <a:t>The more people learned about Jesus, the more the chief priests increased their opposition to Him, for they did not want Him to undermine their place in society. </a:t>
            </a:r>
          </a:p>
          <a:p>
            <a:endParaRPr lang="en-US" dirty="0" smtClean="0">
              <a:solidFill>
                <a:srgbClr val="FFFF00"/>
              </a:solidFill>
            </a:endParaRPr>
          </a:p>
          <a:p>
            <a:r>
              <a:rPr lang="en-US" dirty="0" smtClean="0">
                <a:solidFill>
                  <a:srgbClr val="FFFF00"/>
                </a:solidFill>
              </a:rPr>
              <a:t>After Jesus entered Jerusalem in a way that clearly and publicly proclaimed Him as the Messiah, less than a week passed before He was arrested and put to death.</a:t>
            </a:r>
            <a:endParaRPr lang="en-US" dirty="0">
              <a:solidFill>
                <a:srgbClr val="FFFF00"/>
              </a:solidFill>
            </a:endParaRPr>
          </a:p>
        </p:txBody>
      </p:sp>
      <p:pic>
        <p:nvPicPr>
          <p:cNvPr id="11" name="Picture 2" descr="http://media.freebibleimages.org/stories/FB_LUMO_Jesus_ParalysedMan/overview_images/002-lumo-jesus-paralysed-man.jpg?1441363124"/>
          <p:cNvPicPr>
            <a:picLocks noChangeAspect="1" noChangeArrowheads="1"/>
          </p:cNvPicPr>
          <p:nvPr/>
        </p:nvPicPr>
        <p:blipFill>
          <a:blip r:embed="rId3" cstate="print"/>
          <a:srcRect/>
          <a:stretch>
            <a:fillRect/>
          </a:stretch>
        </p:blipFill>
        <p:spPr bwMode="auto">
          <a:xfrm>
            <a:off x="6712086" y="1504545"/>
            <a:ext cx="4983804" cy="3737853"/>
          </a:xfrm>
          <a:prstGeom prst="rect">
            <a:avLst/>
          </a:prstGeom>
          <a:noFill/>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Tell No Man—Idea 3</a:t>
            </a:r>
            <a:endParaRPr lang="en-US" sz="5400" dirty="0">
              <a:solidFill>
                <a:schemeClr val="bg1"/>
              </a:solidFill>
              <a:latin typeface="Imprint MT Shadow" pitchFamily="82" charset="0"/>
            </a:endParaRPr>
          </a:p>
        </p:txBody>
      </p:sp>
      <p:sp>
        <p:nvSpPr>
          <p:cNvPr id="10" name="TextBox 9"/>
          <p:cNvSpPr txBox="1"/>
          <p:nvPr/>
        </p:nvSpPr>
        <p:spPr>
          <a:xfrm>
            <a:off x="-2" y="6488668"/>
            <a:ext cx="7305473" cy="369332"/>
          </a:xfrm>
          <a:prstGeom prst="rect">
            <a:avLst/>
          </a:prstGeom>
          <a:noFill/>
        </p:spPr>
        <p:txBody>
          <a:bodyPr wrap="square" rtlCol="0">
            <a:spAutoFit/>
          </a:bodyPr>
          <a:lstStyle/>
          <a:p>
            <a:r>
              <a:rPr lang="en-US" dirty="0" smtClean="0">
                <a:solidFill>
                  <a:schemeClr val="bg1"/>
                </a:solidFill>
              </a:rPr>
              <a:t>Matthew 16:20; Mark 1:24, 34; 3:11-12; Acts 16:16-18; John 10:20</a:t>
            </a:r>
            <a:endParaRPr lang="en-US" dirty="0">
              <a:solidFill>
                <a:schemeClr val="bg1"/>
              </a:solidFill>
            </a:endParaRPr>
          </a:p>
        </p:txBody>
      </p:sp>
      <p:sp>
        <p:nvSpPr>
          <p:cNvPr id="44" name="Rectangle 43"/>
          <p:cNvSpPr/>
          <p:nvPr/>
        </p:nvSpPr>
        <p:spPr>
          <a:xfrm>
            <a:off x="11819782" y="6488668"/>
            <a:ext cx="442750" cy="369332"/>
          </a:xfrm>
          <a:prstGeom prst="rect">
            <a:avLst/>
          </a:prstGeom>
        </p:spPr>
        <p:txBody>
          <a:bodyPr wrap="none">
            <a:spAutoFit/>
          </a:bodyPr>
          <a:lstStyle/>
          <a:p>
            <a:r>
              <a:rPr lang="en-US" dirty="0" smtClean="0">
                <a:solidFill>
                  <a:schemeClr val="bg1"/>
                </a:solidFill>
              </a:rPr>
              <a:t>(8)</a:t>
            </a:r>
            <a:endParaRPr lang="en-US" dirty="0"/>
          </a:p>
        </p:txBody>
      </p:sp>
      <p:sp>
        <p:nvSpPr>
          <p:cNvPr id="14" name="Rectangle 13"/>
          <p:cNvSpPr/>
          <p:nvPr/>
        </p:nvSpPr>
        <p:spPr>
          <a:xfrm>
            <a:off x="256161" y="1414180"/>
            <a:ext cx="6096000" cy="3139321"/>
          </a:xfrm>
          <a:prstGeom prst="rect">
            <a:avLst/>
          </a:prstGeom>
        </p:spPr>
        <p:txBody>
          <a:bodyPr>
            <a:spAutoFit/>
          </a:bodyPr>
          <a:lstStyle/>
          <a:p>
            <a:r>
              <a:rPr lang="en-US" dirty="0" smtClean="0">
                <a:solidFill>
                  <a:srgbClr val="FFFF00"/>
                </a:solidFill>
              </a:rPr>
              <a:t>Some of the Savior’s commandments for silence were directed at devils, who vocally acknowledged Jesus as the Son of God.</a:t>
            </a:r>
          </a:p>
          <a:p>
            <a:endParaRPr lang="en-US" dirty="0" smtClean="0">
              <a:solidFill>
                <a:srgbClr val="FFFF00"/>
              </a:solidFill>
            </a:endParaRPr>
          </a:p>
          <a:p>
            <a:r>
              <a:rPr lang="en-US" dirty="0" smtClean="0">
                <a:solidFill>
                  <a:srgbClr val="FFFF00"/>
                </a:solidFill>
              </a:rPr>
              <a:t>“Jesus “consistently refused to permit [devils] to bear record of his divinity. </a:t>
            </a:r>
          </a:p>
          <a:p>
            <a:endParaRPr lang="en-US" dirty="0" smtClean="0">
              <a:solidFill>
                <a:srgbClr val="FFFF00"/>
              </a:solidFill>
            </a:endParaRPr>
          </a:p>
          <a:p>
            <a:r>
              <a:rPr lang="en-US" dirty="0" smtClean="0">
                <a:solidFill>
                  <a:srgbClr val="FFFF00"/>
                </a:solidFill>
              </a:rPr>
              <a:t>Converting testimony comes from God, not from Lucifer. Had Jesus let unclean spirits go </a:t>
            </a:r>
            <a:r>
              <a:rPr lang="en-US" dirty="0" err="1" smtClean="0">
                <a:solidFill>
                  <a:srgbClr val="FFFF00"/>
                </a:solidFill>
              </a:rPr>
              <a:t>unrebuked</a:t>
            </a:r>
            <a:r>
              <a:rPr lang="en-US" dirty="0" smtClean="0">
                <a:solidFill>
                  <a:srgbClr val="FFFF00"/>
                </a:solidFill>
              </a:rPr>
              <a:t>, or had he acquiesced in their testimony of him (though in fact it was true), the Jews would have claimed greater justification for their false charge against him, ‘He hath a devil, and is mad; why hear ye him?’ (9)</a:t>
            </a:r>
            <a:endParaRPr lang="en-US" dirty="0">
              <a:solidFill>
                <a:srgbClr val="FFFF00"/>
              </a:solidFill>
            </a:endParaRPr>
          </a:p>
        </p:txBody>
      </p:sp>
      <p:pic>
        <p:nvPicPr>
          <p:cNvPr id="9" name="Picture 2" descr="https://www.christcenteredmall.com/story/crowd.jpg"/>
          <p:cNvPicPr>
            <a:picLocks noChangeAspect="1" noChangeArrowheads="1"/>
          </p:cNvPicPr>
          <p:nvPr/>
        </p:nvPicPr>
        <p:blipFill>
          <a:blip r:embed="rId3" cstate="print"/>
          <a:srcRect/>
          <a:stretch>
            <a:fillRect/>
          </a:stretch>
        </p:blipFill>
        <p:spPr bwMode="auto">
          <a:xfrm>
            <a:off x="6877388" y="1791003"/>
            <a:ext cx="4471471" cy="2430801"/>
          </a:xfrm>
          <a:prstGeom prst="rect">
            <a:avLst/>
          </a:prstGeom>
          <a:noFill/>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grpSp>
        <p:nvGrpSpPr>
          <p:cNvPr id="5" name="Group 4"/>
          <p:cNvGrpSpPr/>
          <p:nvPr/>
        </p:nvGrpSpPr>
        <p:grpSpPr>
          <a:xfrm>
            <a:off x="256162" y="295071"/>
            <a:ext cx="11621310" cy="6229239"/>
            <a:chOff x="3124200" y="4267200"/>
            <a:chExt cx="2514600" cy="2057400"/>
          </a:xfrm>
        </p:grpSpPr>
        <p:sp>
          <p:nvSpPr>
            <p:cNvPr id="8" name="Rectangle 7"/>
            <p:cNvSpPr/>
            <p:nvPr/>
          </p:nvSpPr>
          <p:spPr>
            <a:xfrm>
              <a:off x="3195063" y="4378580"/>
              <a:ext cx="2391115" cy="1847396"/>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ame 6"/>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p:cNvGrpSpPr/>
          <p:nvPr/>
        </p:nvGrpSpPr>
        <p:grpSpPr>
          <a:xfrm>
            <a:off x="1245140" y="573932"/>
            <a:ext cx="9747115" cy="818238"/>
            <a:chOff x="1245140" y="573932"/>
            <a:chExt cx="9747115" cy="818238"/>
          </a:xfrm>
        </p:grpSpPr>
        <p:sp>
          <p:nvSpPr>
            <p:cNvPr id="9" name="TextBox 8"/>
            <p:cNvSpPr txBox="1"/>
            <p:nvPr/>
          </p:nvSpPr>
          <p:spPr>
            <a:xfrm>
              <a:off x="1245140" y="807395"/>
              <a:ext cx="9747115" cy="584775"/>
            </a:xfrm>
            <a:prstGeom prst="rect">
              <a:avLst/>
            </a:prstGeom>
            <a:solidFill>
              <a:srgbClr val="FFFF99"/>
            </a:solidFill>
            <a:ln>
              <a:solidFill>
                <a:schemeClr val="tx1"/>
              </a:solidFill>
            </a:ln>
          </p:spPr>
          <p:txBody>
            <a:bodyPr wrap="square" rtlCol="0">
              <a:spAutoFit/>
            </a:bodyPr>
            <a:lstStyle/>
            <a:p>
              <a:pPr algn="ctr"/>
              <a:r>
                <a:rPr lang="en-US" sz="3200" dirty="0" smtClean="0"/>
                <a:t>How would you like to receive a testimony of the gospel?</a:t>
              </a:r>
              <a:endParaRPr lang="en-US" sz="3200" dirty="0"/>
            </a:p>
          </p:txBody>
        </p:sp>
        <p:grpSp>
          <p:nvGrpSpPr>
            <p:cNvPr id="12" name="Group 11"/>
            <p:cNvGrpSpPr/>
            <p:nvPr/>
          </p:nvGrpSpPr>
          <p:grpSpPr>
            <a:xfrm>
              <a:off x="1527243" y="573932"/>
              <a:ext cx="262647" cy="361605"/>
              <a:chOff x="1459149" y="418289"/>
              <a:chExt cx="262647" cy="361605"/>
            </a:xfrm>
          </p:grpSpPr>
          <p:sp>
            <p:nvSpPr>
              <p:cNvPr id="11" name="Isosceles Triangle 10"/>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0366443" y="590145"/>
              <a:ext cx="262647" cy="361605"/>
              <a:chOff x="1459149" y="418289"/>
              <a:chExt cx="262647" cy="361605"/>
            </a:xfrm>
          </p:grpSpPr>
          <p:sp>
            <p:nvSpPr>
              <p:cNvPr id="14" name="Isosceles Triangle 13"/>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5658255" y="590144"/>
              <a:ext cx="262647" cy="361605"/>
              <a:chOff x="1459149" y="418289"/>
              <a:chExt cx="262647" cy="361605"/>
            </a:xfrm>
          </p:grpSpPr>
          <p:sp>
            <p:nvSpPr>
              <p:cNvPr id="17" name="Isosceles Triangle 16"/>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46"/>
          <p:cNvGrpSpPr/>
          <p:nvPr/>
        </p:nvGrpSpPr>
        <p:grpSpPr>
          <a:xfrm>
            <a:off x="3719208" y="2882630"/>
            <a:ext cx="2649166" cy="2888708"/>
            <a:chOff x="4312595" y="2396247"/>
            <a:chExt cx="2649166" cy="2888708"/>
          </a:xfrm>
        </p:grpSpPr>
        <p:grpSp>
          <p:nvGrpSpPr>
            <p:cNvPr id="38" name="Group 37"/>
            <p:cNvGrpSpPr/>
            <p:nvPr/>
          </p:nvGrpSpPr>
          <p:grpSpPr>
            <a:xfrm>
              <a:off x="4312595" y="2396247"/>
              <a:ext cx="2649166" cy="672483"/>
              <a:chOff x="6413770" y="2172511"/>
              <a:chExt cx="2649166" cy="672483"/>
            </a:xfrm>
          </p:grpSpPr>
          <p:sp>
            <p:nvSpPr>
              <p:cNvPr id="22" name="TextBox 21"/>
              <p:cNvSpPr txBox="1"/>
              <p:nvPr/>
            </p:nvSpPr>
            <p:spPr>
              <a:xfrm>
                <a:off x="6413770" y="2444884"/>
                <a:ext cx="2649166" cy="400110"/>
              </a:xfrm>
              <a:prstGeom prst="rect">
                <a:avLst/>
              </a:prstGeom>
              <a:solidFill>
                <a:schemeClr val="accent6">
                  <a:lumMod val="60000"/>
                  <a:lumOff val="40000"/>
                </a:schemeClr>
              </a:solidFill>
              <a:ln>
                <a:solidFill>
                  <a:schemeClr val="tx1"/>
                </a:solidFill>
              </a:ln>
            </p:spPr>
            <p:txBody>
              <a:bodyPr wrap="square" rtlCol="0">
                <a:spAutoFit/>
              </a:bodyPr>
              <a:lstStyle/>
              <a:p>
                <a:pPr algn="ctr"/>
                <a:r>
                  <a:rPr lang="en-US" sz="2000" dirty="0" smtClean="0"/>
                  <a:t>Through the Holy Ghost</a:t>
                </a:r>
                <a:endParaRPr lang="en-US" sz="2000" dirty="0"/>
              </a:p>
            </p:txBody>
          </p:sp>
          <p:grpSp>
            <p:nvGrpSpPr>
              <p:cNvPr id="28" name="Group 27"/>
              <p:cNvGrpSpPr/>
              <p:nvPr/>
            </p:nvGrpSpPr>
            <p:grpSpPr>
              <a:xfrm>
                <a:off x="7357354" y="2172511"/>
                <a:ext cx="262647" cy="361605"/>
                <a:chOff x="1459149" y="418289"/>
                <a:chExt cx="262647" cy="361605"/>
              </a:xfrm>
            </p:grpSpPr>
            <p:sp>
              <p:nvSpPr>
                <p:cNvPr id="29" name="Isosceles Triangle 28"/>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0" name="Picture 6" descr="https://s-media-cache-ak0.pinimg.com/236x/6b/f1/b5/6bf1b52280c01d816be4120eae022528.jpg"/>
            <p:cNvPicPr>
              <a:picLocks noChangeAspect="1" noChangeArrowheads="1"/>
            </p:cNvPicPr>
            <p:nvPr/>
          </p:nvPicPr>
          <p:blipFill>
            <a:blip r:embed="rId4" cstate="print"/>
            <a:srcRect/>
            <a:stretch>
              <a:fillRect/>
            </a:stretch>
          </p:blipFill>
          <p:spPr bwMode="auto">
            <a:xfrm>
              <a:off x="4669208" y="3219854"/>
              <a:ext cx="1652081" cy="2065101"/>
            </a:xfrm>
            <a:prstGeom prst="rect">
              <a:avLst/>
            </a:prstGeom>
            <a:noFill/>
          </p:spPr>
        </p:pic>
      </p:grpSp>
      <p:grpSp>
        <p:nvGrpSpPr>
          <p:cNvPr id="48" name="Group 47"/>
          <p:cNvGrpSpPr/>
          <p:nvPr/>
        </p:nvGrpSpPr>
        <p:grpSpPr>
          <a:xfrm>
            <a:off x="8680316" y="2512978"/>
            <a:ext cx="2649166" cy="3511281"/>
            <a:chOff x="8738682" y="2512978"/>
            <a:chExt cx="2649166" cy="3511281"/>
          </a:xfrm>
        </p:grpSpPr>
        <p:grpSp>
          <p:nvGrpSpPr>
            <p:cNvPr id="37" name="Group 36"/>
            <p:cNvGrpSpPr/>
            <p:nvPr/>
          </p:nvGrpSpPr>
          <p:grpSpPr>
            <a:xfrm>
              <a:off x="8738682" y="2512978"/>
              <a:ext cx="2649166" cy="951077"/>
              <a:chOff x="8349575" y="4195864"/>
              <a:chExt cx="2649166" cy="951077"/>
            </a:xfrm>
          </p:grpSpPr>
          <p:sp>
            <p:nvSpPr>
              <p:cNvPr id="24" name="TextBox 23"/>
              <p:cNvSpPr txBox="1"/>
              <p:nvPr/>
            </p:nvSpPr>
            <p:spPr>
              <a:xfrm>
                <a:off x="8349575" y="4439055"/>
                <a:ext cx="2649166" cy="707886"/>
              </a:xfrm>
              <a:prstGeom prst="rect">
                <a:avLst/>
              </a:prstGeom>
              <a:solidFill>
                <a:schemeClr val="accent5">
                  <a:lumMod val="60000"/>
                  <a:lumOff val="40000"/>
                </a:schemeClr>
              </a:solidFill>
              <a:ln>
                <a:solidFill>
                  <a:schemeClr val="tx1"/>
                </a:solidFill>
              </a:ln>
            </p:spPr>
            <p:txBody>
              <a:bodyPr wrap="square" rtlCol="0">
                <a:spAutoFit/>
              </a:bodyPr>
              <a:lstStyle/>
              <a:p>
                <a:pPr algn="ctr"/>
                <a:r>
                  <a:rPr lang="en-US" sz="2000" dirty="0" smtClean="0"/>
                  <a:t>Through witnessing a  miracle</a:t>
                </a:r>
                <a:endParaRPr lang="en-US" sz="2000" dirty="0"/>
              </a:p>
            </p:txBody>
          </p:sp>
          <p:grpSp>
            <p:nvGrpSpPr>
              <p:cNvPr id="34" name="Group 33"/>
              <p:cNvGrpSpPr/>
              <p:nvPr/>
            </p:nvGrpSpPr>
            <p:grpSpPr>
              <a:xfrm>
                <a:off x="9516894" y="4195864"/>
                <a:ext cx="262647" cy="361605"/>
                <a:chOff x="1459149" y="418289"/>
                <a:chExt cx="262647" cy="361605"/>
              </a:xfrm>
            </p:grpSpPr>
            <p:sp>
              <p:nvSpPr>
                <p:cNvPr id="35" name="Isosceles Triangle 34"/>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4" name="Picture 10" descr="https://s-media-cache-ak0.pinimg.com/236x/73/66/34/7366340ccc8d512876a347fc036164f9.jpg"/>
            <p:cNvPicPr>
              <a:picLocks noChangeAspect="1" noChangeArrowheads="1"/>
            </p:cNvPicPr>
            <p:nvPr/>
          </p:nvPicPr>
          <p:blipFill>
            <a:blip r:embed="rId5" cstate="print"/>
            <a:srcRect/>
            <a:stretch>
              <a:fillRect/>
            </a:stretch>
          </p:blipFill>
          <p:spPr bwMode="auto">
            <a:xfrm>
              <a:off x="9338486" y="3643009"/>
              <a:ext cx="1733550" cy="2381250"/>
            </a:xfrm>
            <a:prstGeom prst="rect">
              <a:avLst/>
            </a:prstGeom>
            <a:noFill/>
          </p:spPr>
        </p:pic>
      </p:grpSp>
      <p:grpSp>
        <p:nvGrpSpPr>
          <p:cNvPr id="49" name="Group 48"/>
          <p:cNvGrpSpPr/>
          <p:nvPr/>
        </p:nvGrpSpPr>
        <p:grpSpPr>
          <a:xfrm>
            <a:off x="6005209" y="1433210"/>
            <a:ext cx="2649166" cy="3333342"/>
            <a:chOff x="6131669" y="1433210"/>
            <a:chExt cx="2649166" cy="3333342"/>
          </a:xfrm>
        </p:grpSpPr>
        <p:grpSp>
          <p:nvGrpSpPr>
            <p:cNvPr id="40" name="Group 39"/>
            <p:cNvGrpSpPr/>
            <p:nvPr/>
          </p:nvGrpSpPr>
          <p:grpSpPr>
            <a:xfrm>
              <a:off x="6131669" y="1433210"/>
              <a:ext cx="2649166" cy="1288036"/>
              <a:chOff x="1977959" y="3699754"/>
              <a:chExt cx="2649166" cy="1288036"/>
            </a:xfrm>
          </p:grpSpPr>
          <p:sp>
            <p:nvSpPr>
              <p:cNvPr id="23" name="TextBox 22"/>
              <p:cNvSpPr txBox="1"/>
              <p:nvPr/>
            </p:nvSpPr>
            <p:spPr>
              <a:xfrm>
                <a:off x="1977959" y="3972127"/>
                <a:ext cx="2649166" cy="1015663"/>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2000" dirty="0" smtClean="0"/>
                  <a:t>Through believing the words of a friend or family member</a:t>
                </a:r>
                <a:endParaRPr lang="en-US" sz="2000" dirty="0"/>
              </a:p>
            </p:txBody>
          </p:sp>
          <p:grpSp>
            <p:nvGrpSpPr>
              <p:cNvPr id="31" name="Group 30"/>
              <p:cNvGrpSpPr/>
              <p:nvPr/>
            </p:nvGrpSpPr>
            <p:grpSpPr>
              <a:xfrm>
                <a:off x="2940996" y="3699754"/>
                <a:ext cx="262647" cy="361605"/>
                <a:chOff x="1459149" y="418289"/>
                <a:chExt cx="262647" cy="361605"/>
              </a:xfrm>
            </p:grpSpPr>
            <p:sp>
              <p:nvSpPr>
                <p:cNvPr id="32" name="Isosceles Triangle 31"/>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6" name="Picture 12" descr="http://anniehenrie.com/wp-content/flagallery/newest-work/streams-of-mercy-lilies-annie-henrie-24-x-30-mixed-media.jpg"/>
            <p:cNvPicPr>
              <a:picLocks noChangeAspect="1" noChangeArrowheads="1"/>
            </p:cNvPicPr>
            <p:nvPr/>
          </p:nvPicPr>
          <p:blipFill>
            <a:blip r:embed="rId6" cstate="print"/>
            <a:srcRect l="20735" t="6892" r="20315" b="4303"/>
            <a:stretch>
              <a:fillRect/>
            </a:stretch>
          </p:blipFill>
          <p:spPr bwMode="auto">
            <a:xfrm>
              <a:off x="6676088" y="2850203"/>
              <a:ext cx="1679971" cy="1916349"/>
            </a:xfrm>
            <a:prstGeom prst="rect">
              <a:avLst/>
            </a:prstGeom>
            <a:noFill/>
          </p:spPr>
        </p:pic>
      </p:grpSp>
      <p:grpSp>
        <p:nvGrpSpPr>
          <p:cNvPr id="51" name="Group 50"/>
          <p:cNvGrpSpPr/>
          <p:nvPr/>
        </p:nvGrpSpPr>
        <p:grpSpPr>
          <a:xfrm>
            <a:off x="901430" y="1699098"/>
            <a:ext cx="2649166" cy="3262008"/>
            <a:chOff x="901430" y="1699098"/>
            <a:chExt cx="2649166" cy="3262008"/>
          </a:xfrm>
        </p:grpSpPr>
        <p:grpSp>
          <p:nvGrpSpPr>
            <p:cNvPr id="39" name="Group 38"/>
            <p:cNvGrpSpPr/>
            <p:nvPr/>
          </p:nvGrpSpPr>
          <p:grpSpPr>
            <a:xfrm>
              <a:off x="901430" y="1699098"/>
              <a:ext cx="2649166" cy="960804"/>
              <a:chOff x="1125166" y="1796375"/>
              <a:chExt cx="2649166" cy="960804"/>
            </a:xfrm>
          </p:grpSpPr>
          <p:sp>
            <p:nvSpPr>
              <p:cNvPr id="20" name="TextBox 19"/>
              <p:cNvSpPr txBox="1"/>
              <p:nvPr/>
            </p:nvSpPr>
            <p:spPr>
              <a:xfrm>
                <a:off x="1125166" y="2049293"/>
                <a:ext cx="2649166" cy="707886"/>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sz="2000" dirty="0" smtClean="0"/>
                  <a:t>Through the appearance of an angel</a:t>
                </a:r>
                <a:endParaRPr lang="en-US" sz="2000" dirty="0"/>
              </a:p>
            </p:txBody>
          </p:sp>
          <p:grpSp>
            <p:nvGrpSpPr>
              <p:cNvPr id="25" name="Group 24"/>
              <p:cNvGrpSpPr/>
              <p:nvPr/>
            </p:nvGrpSpPr>
            <p:grpSpPr>
              <a:xfrm>
                <a:off x="2234120" y="1796375"/>
                <a:ext cx="262647" cy="361605"/>
                <a:chOff x="1459149" y="418289"/>
                <a:chExt cx="262647" cy="361605"/>
              </a:xfrm>
            </p:grpSpPr>
            <p:sp>
              <p:nvSpPr>
                <p:cNvPr id="26" name="Isosceles Triangle 25"/>
                <p:cNvSpPr/>
                <p:nvPr/>
              </p:nvSpPr>
              <p:spPr>
                <a:xfrm rot="10133487">
                  <a:off x="1523890" y="553312"/>
                  <a:ext cx="197382" cy="226582"/>
                </a:xfrm>
                <a:prstGeom prst="triangl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59149" y="418289"/>
                  <a:ext cx="262647" cy="184826"/>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38" name="Picture 14" descr="http://www.sagecreekgallery.com/creek/upload/4165.jpg"/>
            <p:cNvPicPr>
              <a:picLocks noChangeAspect="1" noChangeArrowheads="1"/>
            </p:cNvPicPr>
            <p:nvPr/>
          </p:nvPicPr>
          <p:blipFill>
            <a:blip r:embed="rId7" cstate="print"/>
            <a:srcRect/>
            <a:stretch>
              <a:fillRect/>
            </a:stretch>
          </p:blipFill>
          <p:spPr bwMode="auto">
            <a:xfrm>
              <a:off x="952944" y="2890230"/>
              <a:ext cx="2496705" cy="2070876"/>
            </a:xfrm>
            <a:prstGeom prst="rect">
              <a:avLst/>
            </a:prstGeom>
            <a:noFill/>
          </p:spPr>
        </p:pic>
      </p:grpSp>
      <p:sp>
        <p:nvSpPr>
          <p:cNvPr id="52" name="TextBox 51"/>
          <p:cNvSpPr txBox="1"/>
          <p:nvPr/>
        </p:nvSpPr>
        <p:spPr>
          <a:xfrm>
            <a:off x="369650" y="6150800"/>
            <a:ext cx="3326860" cy="276999"/>
          </a:xfrm>
          <a:prstGeom prst="rect">
            <a:avLst/>
          </a:prstGeom>
          <a:noFill/>
        </p:spPr>
        <p:txBody>
          <a:bodyPr wrap="square" rtlCol="0">
            <a:spAutoFit/>
          </a:bodyPr>
          <a:lstStyle/>
          <a:p>
            <a:r>
              <a:rPr lang="en-US" sz="1200" dirty="0" smtClean="0">
                <a:solidFill>
                  <a:schemeClr val="bg1"/>
                </a:solidFill>
              </a:rPr>
              <a:t>Annie </a:t>
            </a:r>
            <a:r>
              <a:rPr lang="en-US" sz="1200" dirty="0" err="1" smtClean="0">
                <a:solidFill>
                  <a:schemeClr val="bg1"/>
                </a:solidFill>
              </a:rPr>
              <a:t>Henrie</a:t>
            </a:r>
            <a:r>
              <a:rPr lang="en-US" sz="1200" dirty="0" smtClean="0">
                <a:solidFill>
                  <a:schemeClr val="bg1"/>
                </a:solidFill>
              </a:rPr>
              <a:t> Artist</a:t>
            </a:r>
            <a:endParaRPr lang="en-US" sz="1200" dirty="0">
              <a:solidFill>
                <a:schemeClr val="bg1"/>
              </a:solidFill>
            </a:endParaRPr>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Tell No Man—Idea 4</a:t>
            </a:r>
            <a:endParaRPr lang="en-US" sz="5400" dirty="0">
              <a:solidFill>
                <a:schemeClr val="bg1"/>
              </a:solidFill>
              <a:latin typeface="Imprint MT Shadow" pitchFamily="82" charset="0"/>
            </a:endParaRPr>
          </a:p>
        </p:txBody>
      </p:sp>
      <p:sp>
        <p:nvSpPr>
          <p:cNvPr id="10" name="TextBox 9"/>
          <p:cNvSpPr txBox="1"/>
          <p:nvPr/>
        </p:nvSpPr>
        <p:spPr>
          <a:xfrm>
            <a:off x="-2" y="6488668"/>
            <a:ext cx="7305473" cy="369332"/>
          </a:xfrm>
          <a:prstGeom prst="rect">
            <a:avLst/>
          </a:prstGeom>
          <a:noFill/>
        </p:spPr>
        <p:txBody>
          <a:bodyPr wrap="square" rtlCol="0">
            <a:spAutoFit/>
          </a:bodyPr>
          <a:lstStyle/>
          <a:p>
            <a:r>
              <a:rPr lang="en-US" dirty="0" smtClean="0">
                <a:solidFill>
                  <a:schemeClr val="bg1"/>
                </a:solidFill>
              </a:rPr>
              <a:t>Matthew 16:20; Mark 8:29-30</a:t>
            </a:r>
            <a:endParaRPr lang="en-US" dirty="0">
              <a:solidFill>
                <a:schemeClr val="bg1"/>
              </a:solidFill>
            </a:endParaRPr>
          </a:p>
        </p:txBody>
      </p:sp>
      <p:sp>
        <p:nvSpPr>
          <p:cNvPr id="44" name="Rectangle 43"/>
          <p:cNvSpPr/>
          <p:nvPr/>
        </p:nvSpPr>
        <p:spPr>
          <a:xfrm>
            <a:off x="11819782" y="6488668"/>
            <a:ext cx="442750" cy="369332"/>
          </a:xfrm>
          <a:prstGeom prst="rect">
            <a:avLst/>
          </a:prstGeom>
        </p:spPr>
        <p:txBody>
          <a:bodyPr wrap="none">
            <a:spAutoFit/>
          </a:bodyPr>
          <a:lstStyle/>
          <a:p>
            <a:r>
              <a:rPr lang="en-US" dirty="0" smtClean="0">
                <a:solidFill>
                  <a:schemeClr val="bg1"/>
                </a:solidFill>
              </a:rPr>
              <a:t>(8)</a:t>
            </a:r>
            <a:endParaRPr lang="en-US" dirty="0"/>
          </a:p>
        </p:txBody>
      </p:sp>
      <p:sp>
        <p:nvSpPr>
          <p:cNvPr id="14" name="Rectangle 13"/>
          <p:cNvSpPr/>
          <p:nvPr/>
        </p:nvSpPr>
        <p:spPr>
          <a:xfrm>
            <a:off x="256161" y="1414180"/>
            <a:ext cx="6096000" cy="3139321"/>
          </a:xfrm>
          <a:prstGeom prst="rect">
            <a:avLst/>
          </a:prstGeom>
        </p:spPr>
        <p:txBody>
          <a:bodyPr>
            <a:spAutoFit/>
          </a:bodyPr>
          <a:lstStyle/>
          <a:p>
            <a:r>
              <a:rPr lang="en-US" dirty="0" smtClean="0">
                <a:solidFill>
                  <a:srgbClr val="FFFF00"/>
                </a:solidFill>
              </a:rPr>
              <a:t>The Savior knew that most Jews of His day were expecting the Messiah to put an end to Israel’s political enemies and reign as a Jewish king. It is clear that Jesus wanted to avoid presenting Himself as the Messiah of popular expectation. Therefore, one likely reason the Savior instructed His disciples not to tell people He was the Christ.</a:t>
            </a:r>
          </a:p>
          <a:p>
            <a:endParaRPr lang="en-US" dirty="0" smtClean="0">
              <a:solidFill>
                <a:srgbClr val="FFFF00"/>
              </a:solidFill>
            </a:endParaRPr>
          </a:p>
          <a:p>
            <a:r>
              <a:rPr lang="en-US" dirty="0" smtClean="0">
                <a:solidFill>
                  <a:srgbClr val="FFFF00"/>
                </a:solidFill>
              </a:rPr>
              <a:t>He was that He wanted to teach people a new understanding of what kind of salvation He had come to bring. He had come not to overthrow Rome but to conquer the eternal enemies of mankind—death, sin, and suffering.(9)</a:t>
            </a:r>
            <a:endParaRPr lang="en-US" dirty="0">
              <a:solidFill>
                <a:srgbClr val="FFFF00"/>
              </a:solidFill>
            </a:endParaRPr>
          </a:p>
        </p:txBody>
      </p:sp>
      <p:pic>
        <p:nvPicPr>
          <p:cNvPr id="30726" name="Picture 6" descr="https://www.lds.org/bc/content/shared/content/images/magazines/liahona/2013/04/en13apr40-43-Bible-video-images-2.jpg"/>
          <p:cNvPicPr>
            <a:picLocks noChangeAspect="1" noChangeArrowheads="1"/>
          </p:cNvPicPr>
          <p:nvPr/>
        </p:nvPicPr>
        <p:blipFill>
          <a:blip r:embed="rId3" cstate="print"/>
          <a:srcRect/>
          <a:stretch>
            <a:fillRect/>
          </a:stretch>
        </p:blipFill>
        <p:spPr bwMode="auto">
          <a:xfrm>
            <a:off x="6760656" y="1529505"/>
            <a:ext cx="4572000" cy="3238501"/>
          </a:xfrm>
          <a:prstGeom prst="rect">
            <a:avLst/>
          </a:prstGeom>
          <a:noFill/>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Translated</a:t>
            </a:r>
            <a:endParaRPr lang="en-US" sz="5400" dirty="0">
              <a:solidFill>
                <a:schemeClr val="bg1"/>
              </a:solidFill>
              <a:latin typeface="Imprint MT Shadow" pitchFamily="82" charset="0"/>
            </a:endParaRPr>
          </a:p>
        </p:txBody>
      </p:sp>
      <p:sp>
        <p:nvSpPr>
          <p:cNvPr id="10" name="TextBox 9"/>
          <p:cNvSpPr txBox="1"/>
          <p:nvPr/>
        </p:nvSpPr>
        <p:spPr>
          <a:xfrm>
            <a:off x="-2" y="6488668"/>
            <a:ext cx="7305473" cy="369332"/>
          </a:xfrm>
          <a:prstGeom prst="rect">
            <a:avLst/>
          </a:prstGeom>
          <a:noFill/>
        </p:spPr>
        <p:txBody>
          <a:bodyPr wrap="square" rtlCol="0">
            <a:spAutoFit/>
          </a:bodyPr>
          <a:lstStyle/>
          <a:p>
            <a:r>
              <a:rPr lang="en-US" dirty="0" smtClean="0">
                <a:solidFill>
                  <a:schemeClr val="bg1"/>
                </a:solidFill>
              </a:rPr>
              <a:t>Matthew 16:28</a:t>
            </a:r>
            <a:endParaRPr lang="en-US" dirty="0">
              <a:solidFill>
                <a:schemeClr val="bg1"/>
              </a:solidFill>
            </a:endParaRPr>
          </a:p>
        </p:txBody>
      </p:sp>
      <p:sp>
        <p:nvSpPr>
          <p:cNvPr id="44" name="Rectangle 43"/>
          <p:cNvSpPr/>
          <p:nvPr/>
        </p:nvSpPr>
        <p:spPr>
          <a:xfrm>
            <a:off x="11819782" y="6488668"/>
            <a:ext cx="559769" cy="369332"/>
          </a:xfrm>
          <a:prstGeom prst="rect">
            <a:avLst/>
          </a:prstGeom>
        </p:spPr>
        <p:txBody>
          <a:bodyPr wrap="none">
            <a:spAutoFit/>
          </a:bodyPr>
          <a:lstStyle/>
          <a:p>
            <a:r>
              <a:rPr lang="en-US" dirty="0" smtClean="0">
                <a:solidFill>
                  <a:schemeClr val="bg1"/>
                </a:solidFill>
              </a:rPr>
              <a:t>(11)</a:t>
            </a:r>
            <a:endParaRPr lang="en-US" dirty="0"/>
          </a:p>
        </p:txBody>
      </p:sp>
      <p:sp>
        <p:nvSpPr>
          <p:cNvPr id="14" name="Rectangle 13"/>
          <p:cNvSpPr/>
          <p:nvPr/>
        </p:nvSpPr>
        <p:spPr>
          <a:xfrm>
            <a:off x="256161" y="1414180"/>
            <a:ext cx="6096000" cy="923330"/>
          </a:xfrm>
          <a:prstGeom prst="rect">
            <a:avLst/>
          </a:prstGeom>
        </p:spPr>
        <p:txBody>
          <a:bodyPr>
            <a:spAutoFit/>
          </a:bodyPr>
          <a:lstStyle/>
          <a:p>
            <a:r>
              <a:rPr lang="en-US" i="1" dirty="0" smtClean="0">
                <a:solidFill>
                  <a:srgbClr val="FFFF00"/>
                </a:solidFill>
              </a:rPr>
              <a:t>Verily I say unto you, There be some standing here, which shall not taste of death, till they see the Son of man coming in his kingdom.</a:t>
            </a:r>
            <a:endParaRPr lang="en-US" i="1" dirty="0">
              <a:solidFill>
                <a:srgbClr val="FFFF00"/>
              </a:solidFill>
            </a:endParaRPr>
          </a:p>
        </p:txBody>
      </p:sp>
      <p:sp>
        <p:nvSpPr>
          <p:cNvPr id="9" name="Rectangle 8"/>
          <p:cNvSpPr/>
          <p:nvPr/>
        </p:nvSpPr>
        <p:spPr>
          <a:xfrm>
            <a:off x="3048000" y="2551837"/>
            <a:ext cx="6096000" cy="3139321"/>
          </a:xfrm>
          <a:prstGeom prst="rect">
            <a:avLst/>
          </a:prstGeom>
        </p:spPr>
        <p:txBody>
          <a:bodyPr>
            <a:spAutoFit/>
          </a:bodyPr>
          <a:lstStyle/>
          <a:p>
            <a:r>
              <a:rPr lang="en-US" dirty="0" smtClean="0">
                <a:solidFill>
                  <a:schemeClr val="bg1"/>
                </a:solidFill>
              </a:rPr>
              <a:t>Christ did not say that </a:t>
            </a:r>
            <a:r>
              <a:rPr lang="en-US" i="1" dirty="0" smtClean="0">
                <a:solidFill>
                  <a:schemeClr val="bg1"/>
                </a:solidFill>
              </a:rPr>
              <a:t>one </a:t>
            </a:r>
            <a:r>
              <a:rPr lang="en-US" dirty="0" smtClean="0">
                <a:solidFill>
                  <a:schemeClr val="bg1"/>
                </a:solidFill>
              </a:rPr>
              <a:t>would not taste of death, but that </a:t>
            </a:r>
            <a:r>
              <a:rPr lang="en-US" i="1" dirty="0" smtClean="0">
                <a:solidFill>
                  <a:schemeClr val="bg1"/>
                </a:solidFill>
              </a:rPr>
              <a:t>some </a:t>
            </a:r>
            <a:r>
              <a:rPr lang="en-US" dirty="0" smtClean="0">
                <a:solidFill>
                  <a:schemeClr val="bg1"/>
                </a:solidFill>
              </a:rPr>
              <a:t>would not taste of death. </a:t>
            </a:r>
          </a:p>
          <a:p>
            <a:endParaRPr lang="en-US" dirty="0" smtClean="0">
              <a:solidFill>
                <a:schemeClr val="bg1"/>
              </a:solidFill>
            </a:endParaRPr>
          </a:p>
          <a:p>
            <a:r>
              <a:rPr lang="en-US" dirty="0" smtClean="0">
                <a:solidFill>
                  <a:schemeClr val="bg1"/>
                </a:solidFill>
              </a:rPr>
              <a:t>Was another disciple to be translated?</a:t>
            </a:r>
          </a:p>
          <a:p>
            <a:endParaRPr lang="en-US" dirty="0" smtClean="0">
              <a:solidFill>
                <a:schemeClr val="bg1"/>
              </a:solidFill>
            </a:endParaRPr>
          </a:p>
          <a:p>
            <a:r>
              <a:rPr lang="en-US" dirty="0" smtClean="0">
                <a:solidFill>
                  <a:schemeClr val="bg1"/>
                </a:solidFill>
              </a:rPr>
              <a:t> Tradition suggests that all the disciples, save Judas Iscariot and John, were killed as martyrs. </a:t>
            </a:r>
          </a:p>
          <a:p>
            <a:endParaRPr lang="en-US" dirty="0" smtClean="0">
              <a:solidFill>
                <a:schemeClr val="bg1"/>
              </a:solidFill>
            </a:endParaRPr>
          </a:p>
          <a:p>
            <a:r>
              <a:rPr lang="en-US" dirty="0" smtClean="0">
                <a:solidFill>
                  <a:schemeClr val="bg1"/>
                </a:solidFill>
              </a:rPr>
              <a:t>So why did Christ say that </a:t>
            </a:r>
            <a:r>
              <a:rPr lang="en-US" i="1" dirty="0" smtClean="0">
                <a:solidFill>
                  <a:schemeClr val="bg1"/>
                </a:solidFill>
              </a:rPr>
              <a:t>some </a:t>
            </a:r>
            <a:r>
              <a:rPr lang="en-US" dirty="0" smtClean="0">
                <a:solidFill>
                  <a:schemeClr val="bg1"/>
                </a:solidFill>
              </a:rPr>
              <a:t>would not taste of death?</a:t>
            </a:r>
          </a:p>
          <a:p>
            <a:endParaRPr lang="en-US" dirty="0" smtClean="0">
              <a:solidFill>
                <a:schemeClr val="bg1"/>
              </a:solidFill>
            </a:endParaRPr>
          </a:p>
          <a:p>
            <a:r>
              <a:rPr lang="en-US" dirty="0" smtClean="0">
                <a:solidFill>
                  <a:schemeClr val="bg1"/>
                </a:solidFill>
              </a:rPr>
              <a:t>Perhaps there were others who were also translated. </a:t>
            </a:r>
            <a:endParaRPr lang="en-US" dirty="0">
              <a:solidFill>
                <a:schemeClr val="bg1"/>
              </a:solidFill>
            </a:endParaRPr>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2" y="6488668"/>
            <a:ext cx="8949449" cy="369332"/>
          </a:xfrm>
          <a:prstGeom prst="rect">
            <a:avLst/>
          </a:prstGeom>
          <a:noFill/>
        </p:spPr>
        <p:txBody>
          <a:bodyPr wrap="square" rtlCol="0">
            <a:spAutoFit/>
          </a:bodyPr>
          <a:lstStyle/>
          <a:p>
            <a:r>
              <a:rPr lang="en-US" dirty="0" smtClean="0">
                <a:solidFill>
                  <a:schemeClr val="bg1"/>
                </a:solidFill>
              </a:rPr>
              <a:t>Matthew 16:28; John 21:20-23; Rev. 10; D. &amp; C. 7; 77:14 3 Nephi 28; Isaiah 65:17-25</a:t>
            </a:r>
            <a:endParaRPr lang="en-US" dirty="0">
              <a:solidFill>
                <a:schemeClr val="bg1"/>
              </a:solidFill>
            </a:endParaRPr>
          </a:p>
        </p:txBody>
      </p:sp>
      <p:sp>
        <p:nvSpPr>
          <p:cNvPr id="44" name="Rectangle 43"/>
          <p:cNvSpPr/>
          <p:nvPr/>
        </p:nvSpPr>
        <p:spPr>
          <a:xfrm>
            <a:off x="11632231" y="6488668"/>
            <a:ext cx="442750" cy="369332"/>
          </a:xfrm>
          <a:prstGeom prst="rect">
            <a:avLst/>
          </a:prstGeom>
        </p:spPr>
        <p:txBody>
          <a:bodyPr wrap="none">
            <a:spAutoFit/>
          </a:bodyPr>
          <a:lstStyle/>
          <a:p>
            <a:r>
              <a:rPr lang="en-US" dirty="0" smtClean="0">
                <a:solidFill>
                  <a:schemeClr val="bg1"/>
                </a:solidFill>
              </a:rPr>
              <a:t>(9)</a:t>
            </a:r>
            <a:endParaRPr lang="en-US" dirty="0"/>
          </a:p>
        </p:txBody>
      </p:sp>
      <p:sp>
        <p:nvSpPr>
          <p:cNvPr id="9" name="Rectangle 8"/>
          <p:cNvSpPr/>
          <p:nvPr/>
        </p:nvSpPr>
        <p:spPr>
          <a:xfrm>
            <a:off x="431259" y="217199"/>
            <a:ext cx="6096000" cy="3139321"/>
          </a:xfrm>
          <a:prstGeom prst="rect">
            <a:avLst/>
          </a:prstGeom>
        </p:spPr>
        <p:txBody>
          <a:bodyPr>
            <a:spAutoFit/>
          </a:bodyPr>
          <a:lstStyle/>
          <a:p>
            <a:pPr fontAlgn="base"/>
            <a:r>
              <a:rPr lang="en-US" dirty="0" smtClean="0">
                <a:solidFill>
                  <a:schemeClr val="bg1"/>
                </a:solidFill>
              </a:rPr>
              <a:t>"...for special purposes a few persons who have lived in the Christian Era have been translated. Our Lord said on one occasion, 'There be some standing here, which shall not taste of death, till they see the Son of man coming in his kingdom.‘ </a:t>
            </a:r>
          </a:p>
          <a:p>
            <a:pPr fontAlgn="base"/>
            <a:endParaRPr lang="en-US" dirty="0" smtClean="0">
              <a:solidFill>
                <a:schemeClr val="bg1"/>
              </a:solidFill>
            </a:endParaRPr>
          </a:p>
          <a:p>
            <a:pPr fontAlgn="base"/>
            <a:r>
              <a:rPr lang="en-US" dirty="0" smtClean="0">
                <a:solidFill>
                  <a:schemeClr val="bg1"/>
                </a:solidFill>
              </a:rPr>
              <a:t>The Lord may have had reference to these or other translated persons when he said in March, 1831, 'All are under sin, except those which I have reserved unto myself holy men that ye know not of.' </a:t>
            </a:r>
          </a:p>
          <a:p>
            <a:pPr fontAlgn="base"/>
            <a:endParaRPr lang="en-US" dirty="0" smtClean="0">
              <a:solidFill>
                <a:schemeClr val="bg1"/>
              </a:solidFill>
            </a:endParaRPr>
          </a:p>
          <a:p>
            <a:pPr fontAlgn="base"/>
            <a:r>
              <a:rPr lang="en-US" dirty="0" smtClean="0">
                <a:solidFill>
                  <a:schemeClr val="bg1"/>
                </a:solidFill>
              </a:rPr>
              <a:t>In any event John was translated. </a:t>
            </a:r>
            <a:endParaRPr lang="en-US" dirty="0">
              <a:solidFill>
                <a:schemeClr val="bg1"/>
              </a:solidFill>
            </a:endParaRPr>
          </a:p>
        </p:txBody>
      </p:sp>
      <p:pic>
        <p:nvPicPr>
          <p:cNvPr id="35842" name="Picture 2" descr="https://s-media-cache-ak0.pinimg.com/736x/6d/23/a3/6d23a31cfaf1e93adc769f5a4e5c924b.jpg"/>
          <p:cNvPicPr>
            <a:picLocks noChangeAspect="1" noChangeArrowheads="1"/>
          </p:cNvPicPr>
          <p:nvPr/>
        </p:nvPicPr>
        <p:blipFill>
          <a:blip r:embed="rId3" cstate="print"/>
          <a:srcRect/>
          <a:stretch>
            <a:fillRect/>
          </a:stretch>
        </p:blipFill>
        <p:spPr bwMode="auto">
          <a:xfrm>
            <a:off x="7450868" y="510365"/>
            <a:ext cx="4131463" cy="3098597"/>
          </a:xfrm>
          <a:prstGeom prst="rect">
            <a:avLst/>
          </a:prstGeom>
          <a:noFill/>
        </p:spPr>
      </p:pic>
      <p:pic>
        <p:nvPicPr>
          <p:cNvPr id="35844" name="Picture 4" descr="http://askgramps.org/files/2006/06/Three-nephites1.jpg"/>
          <p:cNvPicPr>
            <a:picLocks noChangeAspect="1" noChangeArrowheads="1"/>
          </p:cNvPicPr>
          <p:nvPr/>
        </p:nvPicPr>
        <p:blipFill>
          <a:blip r:embed="rId4" cstate="print"/>
          <a:srcRect/>
          <a:stretch>
            <a:fillRect/>
          </a:stretch>
        </p:blipFill>
        <p:spPr bwMode="auto">
          <a:xfrm>
            <a:off x="573931" y="3706238"/>
            <a:ext cx="5061559" cy="2448530"/>
          </a:xfrm>
          <a:prstGeom prst="rect">
            <a:avLst/>
          </a:prstGeom>
          <a:noFill/>
        </p:spPr>
      </p:pic>
      <p:sp>
        <p:nvSpPr>
          <p:cNvPr id="11" name="Rectangle 10"/>
          <p:cNvSpPr/>
          <p:nvPr/>
        </p:nvSpPr>
        <p:spPr>
          <a:xfrm>
            <a:off x="5771745" y="4006361"/>
            <a:ext cx="6096000" cy="2031325"/>
          </a:xfrm>
          <a:prstGeom prst="rect">
            <a:avLst/>
          </a:prstGeom>
        </p:spPr>
        <p:txBody>
          <a:bodyPr>
            <a:spAutoFit/>
          </a:bodyPr>
          <a:lstStyle/>
          <a:p>
            <a:pPr fontAlgn="base"/>
            <a:r>
              <a:rPr lang="en-US" dirty="0" smtClean="0">
                <a:solidFill>
                  <a:schemeClr val="bg1"/>
                </a:solidFill>
              </a:rPr>
              <a:t>And on the American continent, among the Nephites, three of the Twelve were also given power over death so that they could continue their ministry until the Second Coming. </a:t>
            </a:r>
          </a:p>
          <a:p>
            <a:pPr fontAlgn="base"/>
            <a:endParaRPr lang="en-US" dirty="0" smtClean="0">
              <a:solidFill>
                <a:schemeClr val="bg1"/>
              </a:solidFill>
            </a:endParaRPr>
          </a:p>
          <a:p>
            <a:pPr fontAlgn="base"/>
            <a:r>
              <a:rPr lang="en-US" dirty="0" smtClean="0">
                <a:solidFill>
                  <a:schemeClr val="bg1"/>
                </a:solidFill>
              </a:rPr>
              <a:t>"There are no other known instances of translation during the Christian Era, and unless there is some special reason which has not so far been revealed.</a:t>
            </a:r>
            <a:endParaRPr lang="en-US" dirty="0">
              <a:solidFill>
                <a:schemeClr val="bg1"/>
              </a:solidFill>
            </a:endParaRPr>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animEffect transition="in" filter="fade">
                                      <p:cBhvr>
                                        <p:cTn id="13" dur="2000"/>
                                        <p:tgtEl>
                                          <p:spTgt spid="358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8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img.mota.ru/upload/wallpapers/source/2009/07/14/16/02/1022/3d_1210.jpg"/>
          <p:cNvPicPr>
            <a:picLocks noChangeAspect="1" noChangeArrowheads="1"/>
          </p:cNvPicPr>
          <p:nvPr/>
        </p:nvPicPr>
        <p:blipFill>
          <a:blip r:embed="rId2" cstate="print"/>
          <a:srcRect r="261" b="55410"/>
          <a:stretch>
            <a:fillRect/>
          </a:stretch>
        </p:blipFill>
        <p:spPr bwMode="auto">
          <a:xfrm>
            <a:off x="0" y="-2"/>
            <a:ext cx="12192000" cy="6858001"/>
          </a:xfrm>
          <a:prstGeom prst="rect">
            <a:avLst/>
          </a:prstGeom>
          <a:noFill/>
        </p:spPr>
      </p:pic>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 name="Rectangle 43"/>
          <p:cNvSpPr/>
          <p:nvPr/>
        </p:nvSpPr>
        <p:spPr>
          <a:xfrm>
            <a:off x="11632231" y="6488668"/>
            <a:ext cx="442750" cy="369332"/>
          </a:xfrm>
          <a:prstGeom prst="rect">
            <a:avLst/>
          </a:prstGeom>
        </p:spPr>
        <p:txBody>
          <a:bodyPr wrap="none">
            <a:spAutoFit/>
          </a:bodyPr>
          <a:lstStyle/>
          <a:p>
            <a:r>
              <a:rPr lang="en-US" dirty="0" smtClean="0">
                <a:solidFill>
                  <a:schemeClr val="bg1"/>
                </a:solidFill>
              </a:rPr>
              <a:t>(8)</a:t>
            </a:r>
            <a:endParaRPr lang="en-US" dirty="0"/>
          </a:p>
        </p:txBody>
      </p:sp>
      <p:sp>
        <p:nvSpPr>
          <p:cNvPr id="9" name="Rectangle 8"/>
          <p:cNvSpPr/>
          <p:nvPr/>
        </p:nvSpPr>
        <p:spPr>
          <a:xfrm>
            <a:off x="1258110" y="1024594"/>
            <a:ext cx="9714689" cy="4401205"/>
          </a:xfrm>
          <a:prstGeom prst="rect">
            <a:avLst/>
          </a:prstGeom>
        </p:spPr>
        <p:txBody>
          <a:bodyPr wrap="square">
            <a:spAutoFit/>
          </a:bodyPr>
          <a:lstStyle/>
          <a:p>
            <a:pPr algn="ctr"/>
            <a:r>
              <a:rPr lang="en-US" sz="2800" b="1" dirty="0" smtClean="0"/>
              <a:t>Perhaps others were translated, but perhaps John was the only one, and the scripture has another meaning. We are told that 'those that die in me shall not taste of death, for it shall be sweet unto them'.</a:t>
            </a:r>
          </a:p>
          <a:p>
            <a:pPr algn="ctr"/>
            <a:endParaRPr lang="en-US" sz="2800" b="1" dirty="0" smtClean="0"/>
          </a:p>
          <a:p>
            <a:pPr algn="ctr"/>
            <a:endParaRPr lang="en-US" sz="2800" b="1" dirty="0" smtClean="0"/>
          </a:p>
          <a:p>
            <a:pPr algn="ctr"/>
            <a:r>
              <a:rPr lang="en-US" sz="2800" b="1" dirty="0" smtClean="0"/>
              <a:t> Perhaps Christ's message had another layer of meaning-that although many of the apostles would die-and die as martyrs-they would not 'taste of death', for God's mercy would make even martyrdom 'sweet unto them.'</a:t>
            </a:r>
            <a:endParaRPr lang="en-US" sz="2800" b="1" dirty="0"/>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90534" y="9052"/>
            <a:ext cx="12032055" cy="6463308"/>
          </a:xfrm>
          <a:prstGeom prst="rect">
            <a:avLst/>
          </a:prstGeom>
          <a:noFill/>
        </p:spPr>
        <p:txBody>
          <a:bodyPr wrap="square" rtlCol="0">
            <a:spAutoFit/>
          </a:bodyPr>
          <a:lstStyle/>
          <a:p>
            <a:r>
              <a:rPr lang="en-US" dirty="0" smtClean="0">
                <a:solidFill>
                  <a:schemeClr val="bg1"/>
                </a:solidFill>
              </a:rPr>
              <a:t>Sources:</a:t>
            </a:r>
          </a:p>
          <a:p>
            <a:endParaRPr lang="en-US" dirty="0">
              <a:solidFill>
                <a:schemeClr val="bg1"/>
              </a:solidFill>
            </a:endParaRPr>
          </a:p>
          <a:p>
            <a:r>
              <a:rPr lang="en-US" dirty="0" smtClean="0">
                <a:solidFill>
                  <a:schemeClr val="bg1"/>
                </a:solidFill>
              </a:rPr>
              <a:t>Suggested Hymn: #20 </a:t>
            </a:r>
            <a:r>
              <a:rPr lang="en-US" i="1" dirty="0" smtClean="0">
                <a:solidFill>
                  <a:schemeClr val="bg1"/>
                </a:solidFill>
              </a:rPr>
              <a:t>God of Power, God of Right</a:t>
            </a:r>
            <a:endParaRPr lang="en-US" dirty="0" smtClean="0">
              <a:solidFill>
                <a:schemeClr val="bg1"/>
              </a:solidFill>
            </a:endParaRPr>
          </a:p>
          <a:p>
            <a:endParaRPr lang="en-US" dirty="0" smtClean="0">
              <a:solidFill>
                <a:schemeClr val="bg1"/>
              </a:solidFill>
            </a:endParaRPr>
          </a:p>
          <a:p>
            <a:r>
              <a:rPr lang="en-US" dirty="0" smtClean="0">
                <a:solidFill>
                  <a:schemeClr val="bg1"/>
                </a:solidFill>
              </a:rPr>
              <a:t>Video:</a:t>
            </a:r>
          </a:p>
          <a:p>
            <a:r>
              <a:rPr lang="en-US" b="1" dirty="0" smtClean="0">
                <a:solidFill>
                  <a:schemeClr val="bg1"/>
                </a:solidFill>
              </a:rPr>
              <a:t>Increase Your Testimony</a:t>
            </a:r>
            <a:r>
              <a:rPr lang="en-US" dirty="0" smtClean="0">
                <a:solidFill>
                  <a:schemeClr val="bg1"/>
                </a:solidFill>
              </a:rPr>
              <a:t> 5:00</a:t>
            </a:r>
          </a:p>
          <a:p>
            <a:r>
              <a:rPr lang="en-US" b="1" dirty="0" smtClean="0">
                <a:solidFill>
                  <a:schemeClr val="bg1"/>
                </a:solidFill>
              </a:rPr>
              <a:t>Thou Art the Christ</a:t>
            </a:r>
            <a:r>
              <a:rPr lang="en-US" dirty="0" smtClean="0">
                <a:solidFill>
                  <a:schemeClr val="bg1"/>
                </a:solidFill>
              </a:rPr>
              <a:t> (1:30)</a:t>
            </a:r>
          </a:p>
          <a:p>
            <a:r>
              <a:rPr lang="en-US" b="1" dirty="0" smtClean="0">
                <a:solidFill>
                  <a:schemeClr val="bg1"/>
                </a:solidFill>
              </a:rPr>
              <a:t>Priesthood Keys: The Restoration of Priesthood Keys (2:08)</a:t>
            </a:r>
            <a:endParaRPr lang="en-US" dirty="0" smtClean="0">
              <a:solidFill>
                <a:schemeClr val="bg1"/>
              </a:solidFill>
            </a:endParaRPr>
          </a:p>
          <a:p>
            <a:endParaRPr lang="en-US" dirty="0" smtClean="0">
              <a:solidFill>
                <a:schemeClr val="bg1"/>
              </a:solidFill>
            </a:endParaRPr>
          </a:p>
          <a:p>
            <a:pPr marL="342900" indent="-342900">
              <a:buAutoNum type="arabicPeriod"/>
            </a:pPr>
            <a:r>
              <a:rPr lang="en-US" dirty="0" smtClean="0">
                <a:solidFill>
                  <a:schemeClr val="bg1"/>
                </a:solidFill>
              </a:rPr>
              <a:t>Howard W. Hunter </a:t>
            </a:r>
            <a:r>
              <a:rPr lang="en-US" i="1" dirty="0" smtClean="0">
                <a:solidFill>
                  <a:schemeClr val="bg1"/>
                </a:solidFill>
              </a:rPr>
              <a:t>That We Might Have Joy</a:t>
            </a:r>
            <a:r>
              <a:rPr lang="en-US" dirty="0" smtClean="0">
                <a:solidFill>
                  <a:schemeClr val="bg1"/>
                </a:solidFill>
              </a:rPr>
              <a:t>, 24</a:t>
            </a:r>
          </a:p>
          <a:p>
            <a:pPr marL="342900" indent="-342900">
              <a:buFontTx/>
              <a:buAutoNum type="arabicPeriod"/>
            </a:pPr>
            <a:r>
              <a:rPr lang="en-US" dirty="0" smtClean="0">
                <a:solidFill>
                  <a:schemeClr val="bg1"/>
                </a:solidFill>
              </a:rPr>
              <a:t>Elder Russell M. Nelson (“Why This Holy Land?”</a:t>
            </a:r>
            <a:r>
              <a:rPr lang="en-US" i="1" dirty="0" smtClean="0">
                <a:solidFill>
                  <a:schemeClr val="bg1"/>
                </a:solidFill>
              </a:rPr>
              <a:t> Ensign,</a:t>
            </a:r>
            <a:r>
              <a:rPr lang="en-US" dirty="0" smtClean="0">
                <a:solidFill>
                  <a:schemeClr val="bg1"/>
                </a:solidFill>
              </a:rPr>
              <a:t> Dec. 1989, 15–16).</a:t>
            </a:r>
          </a:p>
          <a:p>
            <a:pPr marL="342900" indent="-342900">
              <a:buFontTx/>
              <a:buAutoNum type="arabicPeriod"/>
            </a:pPr>
            <a:r>
              <a:rPr lang="en-US" dirty="0" smtClean="0">
                <a:solidFill>
                  <a:schemeClr val="bg1"/>
                </a:solidFill>
              </a:rPr>
              <a:t>Robert D. Hales  </a:t>
            </a:r>
            <a:r>
              <a:rPr lang="en-US" i="1" dirty="0" smtClean="0">
                <a:solidFill>
                  <a:schemeClr val="bg1"/>
                </a:solidFill>
              </a:rPr>
              <a:t>“What Think Ye of Christ?” “Whom Say Ye That I Am?” Ensign,</a:t>
            </a:r>
            <a:r>
              <a:rPr lang="en-US" dirty="0" smtClean="0">
                <a:solidFill>
                  <a:schemeClr val="bg1"/>
                </a:solidFill>
              </a:rPr>
              <a:t> May 1979, 77</a:t>
            </a:r>
          </a:p>
          <a:p>
            <a:pPr marL="342900" indent="-342900">
              <a:buFontTx/>
              <a:buAutoNum type="arabicPeriod"/>
            </a:pPr>
            <a:r>
              <a:rPr lang="en-US" dirty="0" smtClean="0">
                <a:solidFill>
                  <a:schemeClr val="bg1"/>
                </a:solidFill>
              </a:rPr>
              <a:t>Joseph Fielding Smith(</a:t>
            </a:r>
            <a:r>
              <a:rPr lang="en-US" i="1" dirty="0" smtClean="0">
                <a:solidFill>
                  <a:schemeClr val="bg1"/>
                </a:solidFill>
              </a:rPr>
              <a:t>Teachings of Presidents of the Church: Joseph Fielding Smith</a:t>
            </a:r>
            <a:r>
              <a:rPr lang="en-US" dirty="0" smtClean="0">
                <a:solidFill>
                  <a:schemeClr val="bg1"/>
                </a:solidFill>
              </a:rPr>
              <a:t> [2013], 183–84)</a:t>
            </a:r>
          </a:p>
          <a:p>
            <a:pPr marL="342900" indent="-342900">
              <a:buFontTx/>
              <a:buAutoNum type="arabicPeriod"/>
            </a:pPr>
            <a:r>
              <a:rPr lang="en-US" b="1" dirty="0" smtClean="0">
                <a:solidFill>
                  <a:schemeClr val="bg1"/>
                </a:solidFill>
              </a:rPr>
              <a:t>President Dieter F. </a:t>
            </a:r>
            <a:r>
              <a:rPr lang="en-US" b="1" dirty="0" err="1" smtClean="0">
                <a:solidFill>
                  <a:schemeClr val="bg1"/>
                </a:solidFill>
              </a:rPr>
              <a:t>Uchtdorf</a:t>
            </a:r>
            <a:r>
              <a:rPr lang="en-US" dirty="0" smtClean="0">
                <a:solidFill>
                  <a:schemeClr val="bg1"/>
                </a:solidFill>
              </a:rPr>
              <a:t> (‘Fear Not to Do Good,’ </a:t>
            </a:r>
            <a:r>
              <a:rPr lang="en-US" i="1" dirty="0" smtClean="0">
                <a:solidFill>
                  <a:schemeClr val="bg1"/>
                </a:solidFill>
              </a:rPr>
              <a:t>Ensign,</a:t>
            </a:r>
            <a:r>
              <a:rPr lang="en-US" dirty="0" smtClean="0">
                <a:solidFill>
                  <a:schemeClr val="bg1"/>
                </a:solidFill>
              </a:rPr>
              <a:t> May 1983, 80.</a:t>
            </a:r>
          </a:p>
          <a:p>
            <a:pPr marL="342900" indent="-342900">
              <a:buFontTx/>
              <a:buAutoNum type="arabicPeriod"/>
            </a:pPr>
            <a:r>
              <a:rPr lang="en-US" dirty="0" smtClean="0">
                <a:solidFill>
                  <a:schemeClr val="bg1"/>
                </a:solidFill>
              </a:rPr>
              <a:t>David O. McKay (</a:t>
            </a:r>
            <a:r>
              <a:rPr lang="en-US" i="1" dirty="0" smtClean="0">
                <a:solidFill>
                  <a:schemeClr val="bg1"/>
                </a:solidFill>
              </a:rPr>
              <a:t>Ancient Apostles</a:t>
            </a:r>
            <a:r>
              <a:rPr lang="en-US" dirty="0" smtClean="0">
                <a:solidFill>
                  <a:schemeClr val="bg1"/>
                </a:solidFill>
              </a:rPr>
              <a:t>, 48.)</a:t>
            </a:r>
          </a:p>
          <a:p>
            <a:pPr marL="342900" indent="-342900">
              <a:buFontTx/>
              <a:buAutoNum type="arabicPeriod"/>
            </a:pPr>
            <a:r>
              <a:rPr lang="en-US" i="1" dirty="0" smtClean="0">
                <a:solidFill>
                  <a:schemeClr val="bg1"/>
                </a:solidFill>
              </a:rPr>
              <a:t>Teachings: Joseph Smith,</a:t>
            </a:r>
            <a:r>
              <a:rPr lang="en-US" dirty="0" smtClean="0">
                <a:solidFill>
                  <a:schemeClr val="bg1"/>
                </a:solidFill>
              </a:rPr>
              <a:t> 195</a:t>
            </a:r>
          </a:p>
          <a:p>
            <a:pPr marL="342900" indent="-342900">
              <a:buFontTx/>
              <a:buAutoNum type="arabicPeriod"/>
            </a:pPr>
            <a:r>
              <a:rPr lang="en-US" dirty="0" smtClean="0">
                <a:solidFill>
                  <a:schemeClr val="bg1"/>
                </a:solidFill>
              </a:rPr>
              <a:t>New Testament Institute Student Manual Chapter 6</a:t>
            </a:r>
          </a:p>
          <a:p>
            <a:pPr marL="342900" indent="-342900">
              <a:buFontTx/>
              <a:buAutoNum type="arabicPeriod"/>
            </a:pPr>
            <a:r>
              <a:rPr lang="en-US" dirty="0" smtClean="0">
                <a:solidFill>
                  <a:schemeClr val="bg1"/>
                </a:solidFill>
              </a:rPr>
              <a:t>Elder Bruce R. McConkie </a:t>
            </a:r>
            <a:r>
              <a:rPr lang="en-US" i="1" dirty="0" smtClean="0">
                <a:solidFill>
                  <a:schemeClr val="bg1"/>
                </a:solidFill>
              </a:rPr>
              <a:t>The Millennial Messiah: The Second Coming of the Son of Man</a:t>
            </a:r>
            <a:r>
              <a:rPr lang="en-US" dirty="0" smtClean="0">
                <a:solidFill>
                  <a:schemeClr val="bg1"/>
                </a:solidFill>
              </a:rPr>
              <a:t>, 125; Elder Bruce R. McConkie (</a:t>
            </a:r>
            <a:r>
              <a:rPr lang="en-US" i="1" dirty="0" smtClean="0">
                <a:solidFill>
                  <a:schemeClr val="bg1"/>
                </a:solidFill>
              </a:rPr>
              <a:t>Doctrinal New Testament Commentary,</a:t>
            </a:r>
            <a:r>
              <a:rPr lang="en-US" dirty="0" smtClean="0">
                <a:solidFill>
                  <a:schemeClr val="bg1"/>
                </a:solidFill>
              </a:rPr>
              <a:t> 1:168; </a:t>
            </a:r>
            <a:r>
              <a:rPr lang="en-US" i="1" dirty="0" smtClean="0">
                <a:solidFill>
                  <a:schemeClr val="bg1"/>
                </a:solidFill>
              </a:rPr>
              <a:t>Mormon Doctrine, </a:t>
            </a:r>
            <a:r>
              <a:rPr lang="en-US" dirty="0" smtClean="0">
                <a:solidFill>
                  <a:schemeClr val="bg1"/>
                </a:solidFill>
              </a:rPr>
              <a:t>806</a:t>
            </a:r>
          </a:p>
          <a:p>
            <a:pPr marL="342900" indent="-342900">
              <a:buFontTx/>
              <a:buAutoNum type="arabicPeriod"/>
            </a:pPr>
            <a:r>
              <a:rPr lang="en-US" dirty="0" smtClean="0">
                <a:solidFill>
                  <a:schemeClr val="bg1"/>
                </a:solidFill>
              </a:rPr>
              <a:t>Elder </a:t>
            </a:r>
            <a:r>
              <a:rPr lang="en-US" dirty="0" err="1" smtClean="0">
                <a:solidFill>
                  <a:schemeClr val="bg1"/>
                </a:solidFill>
              </a:rPr>
              <a:t>Dallin</a:t>
            </a:r>
            <a:r>
              <a:rPr lang="en-US" dirty="0" smtClean="0">
                <a:solidFill>
                  <a:schemeClr val="bg1"/>
                </a:solidFill>
              </a:rPr>
              <a:t> H. Oaks (“The Keys and Authority of the Priesthood,”</a:t>
            </a:r>
            <a:r>
              <a:rPr lang="en-US" i="1" dirty="0" smtClean="0">
                <a:solidFill>
                  <a:schemeClr val="bg1"/>
                </a:solidFill>
              </a:rPr>
              <a:t> Ensign</a:t>
            </a:r>
            <a:r>
              <a:rPr lang="en-US" dirty="0" smtClean="0">
                <a:solidFill>
                  <a:schemeClr val="bg1"/>
                </a:solidFill>
              </a:rPr>
              <a:t> or </a:t>
            </a:r>
            <a:r>
              <a:rPr lang="en-US" i="1" dirty="0" smtClean="0">
                <a:solidFill>
                  <a:schemeClr val="bg1"/>
                </a:solidFill>
              </a:rPr>
              <a:t>Liahona,</a:t>
            </a:r>
            <a:r>
              <a:rPr lang="en-US" dirty="0" smtClean="0">
                <a:solidFill>
                  <a:schemeClr val="bg1"/>
                </a:solidFill>
              </a:rPr>
              <a:t> May 2014, 49) </a:t>
            </a:r>
            <a:r>
              <a:rPr lang="en-US" i="1" dirty="0" smtClean="0">
                <a:solidFill>
                  <a:schemeClr val="bg1"/>
                </a:solidFill>
              </a:rPr>
              <a:t>Handbook 2: Administering the Church</a:t>
            </a:r>
            <a:r>
              <a:rPr lang="en-US" dirty="0" smtClean="0">
                <a:solidFill>
                  <a:schemeClr val="bg1"/>
                </a:solidFill>
              </a:rPr>
              <a:t> (2010), 2.1.1.</a:t>
            </a:r>
          </a:p>
          <a:p>
            <a:pPr marL="342900" indent="-342900">
              <a:buFontTx/>
              <a:buAutoNum type="arabicPeriod"/>
            </a:pPr>
            <a:r>
              <a:rPr lang="en-US" dirty="0" smtClean="0">
                <a:solidFill>
                  <a:schemeClr val="bg1"/>
                </a:solidFill>
              </a:rPr>
              <a:t>Gospeldoctrine.com</a:t>
            </a:r>
          </a:p>
          <a:p>
            <a:pPr marL="342900" indent="-342900">
              <a:buAutoNum type="arabicPeriod"/>
            </a:pPr>
            <a:endParaRPr lang="en-US" dirty="0">
              <a:solidFill>
                <a:schemeClr val="bg1"/>
              </a:solidFill>
            </a:endParaRPr>
          </a:p>
        </p:txBody>
      </p:sp>
      <p:grpSp>
        <p:nvGrpSpPr>
          <p:cNvPr id="5" name="Group 4"/>
          <p:cNvGrpSpPr/>
          <p:nvPr/>
        </p:nvGrpSpPr>
        <p:grpSpPr>
          <a:xfrm>
            <a:off x="5729591" y="883596"/>
            <a:ext cx="1475362" cy="1237034"/>
            <a:chOff x="5305110" y="533400"/>
            <a:chExt cx="1705290" cy="1545145"/>
          </a:xfrm>
        </p:grpSpPr>
        <p:sp>
          <p:nvSpPr>
            <p:cNvPr id="7" name="Right Arrow Callout 6"/>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463704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459166" cy="3785652"/>
          </a:xfrm>
          <a:prstGeom prst="rect">
            <a:avLst/>
          </a:prstGeom>
          <a:ln>
            <a:solidFill>
              <a:schemeClr val="tx1"/>
            </a:solidFill>
          </a:ln>
        </p:spPr>
        <p:txBody>
          <a:bodyPr wrap="square">
            <a:spAutoFit/>
          </a:bodyPr>
          <a:lstStyle/>
          <a:p>
            <a:pPr fontAlgn="base"/>
            <a:r>
              <a:rPr lang="en-US" sz="1200" dirty="0" smtClean="0"/>
              <a:t> </a:t>
            </a:r>
            <a:r>
              <a:rPr lang="en-US" sz="1200" b="1" dirty="0" smtClean="0"/>
              <a:t>Annie </a:t>
            </a:r>
            <a:r>
              <a:rPr lang="en-US" sz="1200" b="1" dirty="0" err="1" smtClean="0"/>
              <a:t>Henrie</a:t>
            </a:r>
            <a:r>
              <a:rPr lang="en-US" sz="1200" b="1" dirty="0" smtClean="0"/>
              <a:t>:</a:t>
            </a:r>
          </a:p>
          <a:p>
            <a:pPr fontAlgn="base"/>
            <a:r>
              <a:rPr lang="en-US" sz="1200" dirty="0" smtClean="0"/>
              <a:t>With a Bachelors of Fine Arts degree from the Illustration program at Brigham Young University, and has shown her work in galleries since the age of 16. Her work is now shown at Bronze Coast Gallery in Cannon Beach, Oregon, Deseret Bookstores throughout Utah, along with </a:t>
            </a:r>
            <a:r>
              <a:rPr lang="en-US" sz="1200" dirty="0" err="1" smtClean="0"/>
              <a:t>Authentique</a:t>
            </a:r>
            <a:r>
              <a:rPr lang="en-US" sz="1200" dirty="0" smtClean="0"/>
              <a:t> Gallery in St. George Utah.</a:t>
            </a:r>
          </a:p>
          <a:p>
            <a:pPr fontAlgn="base"/>
            <a:r>
              <a:rPr lang="en-US" sz="1200" dirty="0" smtClean="0"/>
              <a:t>Annie grew up in Bountiful, Utah, and is the daughter of Cary and </a:t>
            </a:r>
            <a:r>
              <a:rPr lang="en-US" sz="1200" dirty="0" err="1" smtClean="0"/>
              <a:t>Sauni</a:t>
            </a:r>
            <a:r>
              <a:rPr lang="en-US" sz="1200" dirty="0" smtClean="0"/>
              <a:t> </a:t>
            </a:r>
            <a:r>
              <a:rPr lang="en-US" sz="1200" dirty="0" err="1" smtClean="0"/>
              <a:t>Henrie</a:t>
            </a:r>
            <a:r>
              <a:rPr lang="en-US" sz="1200" dirty="0" smtClean="0"/>
              <a:t>. Her father, a professional illustrator and fine artist, has taught his daughter how to paint and draw since kindergarten. Annie remembers her first art lessons in church when her father would keep her busy by drawing little pictures for her to copy. Her parents have been a huge source of support and encouragement through her progression in art, and to this day are her favorite art critics. Annie gained much of her inspiration from studies abroad in England, Italy and traveling throughout Europe. Her religious art stems from the early Renaissance art she saw in Italy, combined with her experiences serving as a missionary for the Church of Jesus Christ of Latter-Day Saints in southern England. Annie currently lives in Salt Lake City, Utah.</a:t>
            </a:r>
          </a:p>
          <a:p>
            <a:pPr fontAlgn="base"/>
            <a:r>
              <a:rPr lang="en-US" sz="1200" dirty="0" smtClean="0"/>
              <a:t>Annie is grateful for her friends, family, teachers and Altus Fine Art for their enthusiasm and support in sharing her work, and is grateful to God for giving her the opportunity to create art.</a:t>
            </a:r>
          </a:p>
          <a:p>
            <a:pPr fontAlgn="base"/>
            <a:r>
              <a:rPr lang="en-US" sz="1200" dirty="0" smtClean="0"/>
              <a:t>Feel free to observe and comment on Annie’s art. For information regarding portrait commissions and gallery work, please refer to the Contact page of this site.</a:t>
            </a:r>
          </a:p>
          <a:p>
            <a:pPr fontAlgn="base"/>
            <a:r>
              <a:rPr lang="en-US" sz="1200" dirty="0" smtClean="0"/>
              <a:t>“These are a few images of what it looks like when I go to ‘work’. I love being an artist- it is forever challenging, rewarding, frustrating, and SO MUCH FUN.” – Annie </a:t>
            </a:r>
            <a:r>
              <a:rPr lang="en-US" sz="1200" dirty="0" err="1" smtClean="0"/>
              <a:t>Henrie</a:t>
            </a:r>
            <a:endParaRPr lang="en-US" sz="1200" dirty="0"/>
          </a:p>
        </p:txBody>
      </p:sp>
      <p:sp>
        <p:nvSpPr>
          <p:cNvPr id="9" name="Rectangle 8"/>
          <p:cNvSpPr/>
          <p:nvPr/>
        </p:nvSpPr>
        <p:spPr>
          <a:xfrm>
            <a:off x="1692615" y="3782556"/>
            <a:ext cx="4766552" cy="1938992"/>
          </a:xfrm>
          <a:prstGeom prst="rect">
            <a:avLst/>
          </a:prstGeom>
          <a:ln>
            <a:solidFill>
              <a:schemeClr val="tx1"/>
            </a:solidFill>
          </a:ln>
        </p:spPr>
        <p:txBody>
          <a:bodyPr wrap="square">
            <a:spAutoFit/>
          </a:bodyPr>
          <a:lstStyle/>
          <a:p>
            <a:pPr fontAlgn="base"/>
            <a:r>
              <a:rPr lang="en-US" sz="1200" b="1" dirty="0" smtClean="0"/>
              <a:t> Sign Seeking: Matthew 16:1-3</a:t>
            </a:r>
          </a:p>
          <a:p>
            <a:pPr fontAlgn="base"/>
            <a:r>
              <a:rPr lang="en-US" sz="1200" dirty="0" smtClean="0"/>
              <a:t>The Lord has poured and is pouring out the signs of the times on every hand. He is showing forth the very things, promised of old, that are to herald the coming of the Son of Man. And the issue before all men is whether they are able to read the signs of the times or whether they will ignore the divine warnings and continue on their godless course to an assured destruction. The true saints have this promise: 'Unto you it shall be given to know the signs of the times, and the signs of the coming of the Son of Man.' (D&amp;C 68:11.)" Elder Bruce R. McConkie(</a:t>
            </a:r>
            <a:r>
              <a:rPr lang="en-US" sz="1200" i="1" dirty="0" smtClean="0"/>
              <a:t>The Millennial Messiah: The Second Coming of the Son of Man</a:t>
            </a:r>
            <a:r>
              <a:rPr lang="en-US" sz="1200" dirty="0" smtClean="0"/>
              <a:t>, 400.)</a:t>
            </a:r>
            <a:endParaRPr lang="en-US" sz="1200" dirty="0"/>
          </a:p>
        </p:txBody>
      </p:sp>
      <p:sp>
        <p:nvSpPr>
          <p:cNvPr id="11" name="Rectangle 10"/>
          <p:cNvSpPr/>
          <p:nvPr/>
        </p:nvSpPr>
        <p:spPr>
          <a:xfrm>
            <a:off x="6459164" y="0"/>
            <a:ext cx="5732835" cy="1785104"/>
          </a:xfrm>
          <a:prstGeom prst="rect">
            <a:avLst/>
          </a:prstGeom>
          <a:ln>
            <a:solidFill>
              <a:schemeClr val="tx1"/>
            </a:solidFill>
          </a:ln>
        </p:spPr>
        <p:txBody>
          <a:bodyPr wrap="square">
            <a:spAutoFit/>
          </a:bodyPr>
          <a:lstStyle/>
          <a:p>
            <a:pPr fontAlgn="base"/>
            <a:r>
              <a:rPr lang="en-US" sz="1100" b="1" dirty="0" smtClean="0"/>
              <a:t>Peter the Rock Matthew 16:18-19</a:t>
            </a:r>
          </a:p>
          <a:p>
            <a:pPr fontAlgn="base"/>
            <a:r>
              <a:rPr lang="en-US" sz="1100" dirty="0" smtClean="0"/>
              <a:t>"Jesus said to him 'thou art Peter,' adding, 'and upon this rock I will build my church.' In the course of the general apostasy subsequent to the ancient apostolic ministry, the Bishop of Rome laid claim to supreme authority as the alleged lineal successor to Peter; and an erroneous doctrine gained currency to the effect that Peter was the 'rock' upon which the Church of Christ was founded. Detailed consideration of this inconsistent and infamous claim cannot be undertaken here; it is sufficient to say that a church founded or dependent upon Peter or any other man would be Peter's or the other man's church, and not the Church of Jesus Christ. (See </a:t>
            </a:r>
            <a:r>
              <a:rPr lang="en-US" sz="1100" i="1" dirty="0" smtClean="0"/>
              <a:t>The Great Apostasy,</a:t>
            </a:r>
            <a:r>
              <a:rPr lang="en-US" sz="1100" dirty="0" smtClean="0"/>
              <a:t> chap. 9; also 3 Ne. 27:1-8; also chapter 40 herein.)“ James E. Talmage (</a:t>
            </a:r>
            <a:r>
              <a:rPr lang="en-US" sz="1100" i="1" dirty="0" smtClean="0"/>
              <a:t>Jesus The Christ</a:t>
            </a:r>
            <a:r>
              <a:rPr lang="en-US" sz="1100" dirty="0" smtClean="0"/>
              <a:t>, 341)</a:t>
            </a:r>
            <a:endParaRPr lang="en-US" sz="1100" dirty="0"/>
          </a:p>
        </p:txBody>
      </p:sp>
      <p:pic>
        <p:nvPicPr>
          <p:cNvPr id="2049" name="Picture 1"/>
          <p:cNvPicPr>
            <a:picLocks noChangeAspect="1" noChangeArrowheads="1"/>
          </p:cNvPicPr>
          <p:nvPr/>
        </p:nvPicPr>
        <p:blipFill>
          <a:blip r:embed="rId2" cstate="print"/>
          <a:srcRect l="42209" t="27372" r="45067" b="33334"/>
          <a:stretch>
            <a:fillRect/>
          </a:stretch>
        </p:blipFill>
        <p:spPr bwMode="auto">
          <a:xfrm>
            <a:off x="0" y="3774331"/>
            <a:ext cx="1696705" cy="2947481"/>
          </a:xfrm>
          <a:prstGeom prst="rect">
            <a:avLst/>
          </a:prstGeom>
          <a:noFill/>
          <a:ln w="9525">
            <a:noFill/>
            <a:miter lim="800000"/>
            <a:headEnd/>
            <a:tailEnd/>
          </a:ln>
        </p:spPr>
      </p:pic>
      <p:sp>
        <p:nvSpPr>
          <p:cNvPr id="7" name="Rectangle 6"/>
          <p:cNvSpPr/>
          <p:nvPr/>
        </p:nvSpPr>
        <p:spPr>
          <a:xfrm>
            <a:off x="6459165" y="1786647"/>
            <a:ext cx="5732835" cy="1107996"/>
          </a:xfrm>
          <a:prstGeom prst="rect">
            <a:avLst/>
          </a:prstGeom>
          <a:ln>
            <a:solidFill>
              <a:schemeClr val="tx1"/>
            </a:solidFill>
          </a:ln>
        </p:spPr>
        <p:txBody>
          <a:bodyPr wrap="square">
            <a:spAutoFit/>
          </a:bodyPr>
          <a:lstStyle/>
          <a:p>
            <a:pPr fontAlgn="base"/>
            <a:r>
              <a:rPr lang="en-US" sz="1100" b="1" dirty="0" smtClean="0"/>
              <a:t>Priesthood Keys Matthew 16:19</a:t>
            </a:r>
          </a:p>
          <a:p>
            <a:pPr fontAlgn="base"/>
            <a:r>
              <a:rPr lang="en-US" sz="1100" dirty="0" smtClean="0"/>
              <a:t> “The Priesthood in general is the authority given to man to act for God. Every man ordained to any degree of the Priesthood has this authority delegated to him. But it is necessary that every act performed under this authority shall be done at the proper time and place, in the proper way, and after the proper order. The power of directing these labors constitutes the </a:t>
            </a:r>
            <a:r>
              <a:rPr lang="en-US" sz="1100" i="1" dirty="0" smtClean="0"/>
              <a:t>keys</a:t>
            </a:r>
            <a:r>
              <a:rPr lang="en-US" sz="1100" dirty="0" smtClean="0"/>
              <a:t> of the Priesthood” (</a:t>
            </a:r>
            <a:r>
              <a:rPr lang="en-US" sz="1100" i="1" dirty="0" smtClean="0"/>
              <a:t>Teachings of Presidents of the Church: Joseph F. Smith</a:t>
            </a:r>
            <a:r>
              <a:rPr lang="en-US" sz="1100" dirty="0" smtClean="0"/>
              <a:t> [1998], 141).</a:t>
            </a:r>
            <a:endParaRPr lang="en-US" sz="1100" dirty="0"/>
          </a:p>
        </p:txBody>
      </p:sp>
      <p:sp>
        <p:nvSpPr>
          <p:cNvPr id="10" name="Rectangle 9"/>
          <p:cNvSpPr/>
          <p:nvPr/>
        </p:nvSpPr>
        <p:spPr>
          <a:xfrm>
            <a:off x="6459165" y="2911813"/>
            <a:ext cx="5732835" cy="1785104"/>
          </a:xfrm>
          <a:prstGeom prst="rect">
            <a:avLst/>
          </a:prstGeom>
          <a:ln>
            <a:solidFill>
              <a:schemeClr val="tx1"/>
            </a:solidFill>
          </a:ln>
        </p:spPr>
        <p:txBody>
          <a:bodyPr wrap="square">
            <a:spAutoFit/>
          </a:bodyPr>
          <a:lstStyle/>
          <a:p>
            <a:pPr fontAlgn="base"/>
            <a:r>
              <a:rPr lang="en-US" sz="1100" dirty="0" smtClean="0"/>
              <a:t>Tell No Man Matthew 16:"Proclamation of Jesus as the Messiah, particularly if made by the apostles who were publicly known as His most intimate disciples and associates, or open assumption of the Messianic title by Himself, would have aggravated the hostility of the rulers, which had already become a grave interference if not an actual menace to the Savior's ministry; and seditious uprisings against the political government of Rome might easily have resulted. A yet deeper reason for the secrecy enjoined upon the Twelve appears in the fact that the Jewish nation was not prepared to accept their Lord; and to ignore Him through lack of certain knowledge involved a lesser degree of culpability than would have attached to an </a:t>
            </a:r>
            <a:r>
              <a:rPr lang="en-US" sz="1100" dirty="0" err="1" smtClean="0"/>
              <a:t>unpalliated</a:t>
            </a:r>
            <a:r>
              <a:rPr lang="en-US" sz="1100" dirty="0" smtClean="0"/>
              <a:t> rejection. The particular mission of the apostles at the time then future was to proclaim to all nations Jesus, the crucified and resurrected Christ."  James E. Talmage (</a:t>
            </a:r>
            <a:r>
              <a:rPr lang="en-US" sz="1100" i="1" dirty="0" smtClean="0"/>
              <a:t>Jesus the Christ,</a:t>
            </a:r>
            <a:r>
              <a:rPr lang="en-US" sz="1100" dirty="0" smtClean="0"/>
              <a:t>337)</a:t>
            </a:r>
            <a:endParaRPr lang="en-US" sz="1100" dirty="0"/>
          </a:p>
        </p:txBody>
      </p:sp>
    </p:spTree>
    <p:extLst>
      <p:ext uri="{BB962C8B-B14F-4D97-AF65-F5344CB8AC3E}">
        <p14:creationId xmlns:p14="http://schemas.microsoft.com/office/powerpoint/2010/main" xmlns="" val="981212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459" y="2617059"/>
            <a:ext cx="7848600" cy="276999"/>
          </a:xfrm>
          <a:prstGeom prst="rect">
            <a:avLst/>
          </a:prstGeom>
          <a:noFill/>
        </p:spPr>
        <p:txBody>
          <a:bodyPr wrap="square" rtlCol="0">
            <a:spAutoFit/>
          </a:bodyPr>
          <a:lstStyle/>
          <a:p>
            <a:r>
              <a:rPr lang="en-US" sz="1200" dirty="0" smtClean="0"/>
              <a:t>Source: </a:t>
            </a:r>
            <a:r>
              <a:rPr lang="en-US" sz="1200" i="1" dirty="0" smtClean="0"/>
              <a:t>Horizontal Harmony of the Four Gospels </a:t>
            </a:r>
            <a:r>
              <a:rPr lang="en-US" sz="1200" dirty="0" smtClean="0"/>
              <a:t>by Thomas M. Mumford</a:t>
            </a:r>
            <a:r>
              <a:rPr lang="en-US" sz="1200" i="1" dirty="0" smtClean="0"/>
              <a:t> </a:t>
            </a:r>
            <a:endParaRPr lang="en-US" sz="1200" dirty="0"/>
          </a:p>
        </p:txBody>
      </p:sp>
      <p:graphicFrame>
        <p:nvGraphicFramePr>
          <p:cNvPr id="3" name="Table 2"/>
          <p:cNvGraphicFramePr>
            <a:graphicFrameLocks noGrp="1"/>
          </p:cNvGraphicFramePr>
          <p:nvPr/>
        </p:nvGraphicFramePr>
        <p:xfrm>
          <a:off x="2032000" y="719666"/>
          <a:ext cx="8763000" cy="1854200"/>
        </p:xfrm>
        <a:graphic>
          <a:graphicData uri="http://schemas.openxmlformats.org/drawingml/2006/table">
            <a:tbl>
              <a:tblPr firstRow="1" bandRow="1">
                <a:tableStyleId>{5940675A-B579-460E-94D1-54222C63F5DA}</a:tableStyleId>
              </a:tblPr>
              <a:tblGrid>
                <a:gridCol w="3962400"/>
                <a:gridCol w="1295400"/>
                <a:gridCol w="1219200"/>
                <a:gridCol w="1219200"/>
                <a:gridCol w="1066800"/>
              </a:tblGrid>
              <a:tr h="370840">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Event</a:t>
                      </a:r>
                    </a:p>
                  </a:txBody>
                  <a:tcPr/>
                </a:tc>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Matthew</a:t>
                      </a:r>
                    </a:p>
                  </a:txBody>
                  <a:tcPr/>
                </a:tc>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Mark</a:t>
                      </a:r>
                    </a:p>
                  </a:txBody>
                  <a:tcPr/>
                </a:tc>
                <a:tc>
                  <a:txBody>
                    <a:bodyPr/>
                    <a:lstStyle/>
                    <a:p>
                      <a:pPr marL="0" algn="ctr" rtl="0" eaLnBrk="1" fontAlgn="t" latinLnBrk="0" hangingPunct="1">
                        <a:spcBef>
                          <a:spcPts val="0"/>
                        </a:spcBef>
                        <a:spcAft>
                          <a:spcPts val="0"/>
                        </a:spcAft>
                      </a:pPr>
                      <a:r>
                        <a:rPr lang="en-US" sz="1200" b="1" i="0" u="none" strike="noStrike" kern="1200">
                          <a:solidFill>
                            <a:schemeClr val="tx1"/>
                          </a:solidFill>
                          <a:latin typeface="Calibri"/>
                        </a:rPr>
                        <a:t>Luke </a:t>
                      </a:r>
                    </a:p>
                  </a:txBody>
                  <a:tcPr/>
                </a:tc>
                <a:tc>
                  <a:txBody>
                    <a:bodyPr/>
                    <a:lstStyle/>
                    <a:p>
                      <a:pPr marL="0" algn="ctr" rtl="0" eaLnBrk="1" fontAlgn="t" latinLnBrk="0" hangingPunct="1">
                        <a:spcBef>
                          <a:spcPts val="0"/>
                        </a:spcBef>
                        <a:spcAft>
                          <a:spcPts val="0"/>
                        </a:spcAft>
                      </a:pPr>
                      <a:r>
                        <a:rPr lang="en-US" sz="1200" b="1" i="0" u="none" strike="noStrike" kern="1200" dirty="0">
                          <a:solidFill>
                            <a:schemeClr val="tx1"/>
                          </a:solidFill>
                          <a:latin typeface="Calibri"/>
                        </a:rPr>
                        <a:t>John</a:t>
                      </a:r>
                    </a:p>
                  </a:txBody>
                  <a:tcPr/>
                </a:tc>
              </a:tr>
              <a:tr h="370840">
                <a:tc>
                  <a:txBody>
                    <a:bodyPr/>
                    <a:lstStyle/>
                    <a:p>
                      <a:r>
                        <a:rPr lang="en-US" sz="1200" dirty="0" smtClean="0"/>
                        <a:t>Another Discourse on Signs</a:t>
                      </a:r>
                      <a:endParaRPr lang="en-US" sz="1200" dirty="0"/>
                    </a:p>
                  </a:txBody>
                  <a:tcPr/>
                </a:tc>
                <a:tc>
                  <a:txBody>
                    <a:bodyPr/>
                    <a:lstStyle/>
                    <a:p>
                      <a:r>
                        <a:rPr lang="en-US" sz="1200" dirty="0" smtClean="0"/>
                        <a:t>16:1-4</a:t>
                      </a:r>
                      <a:endParaRPr lang="en-US" sz="1200" dirty="0"/>
                    </a:p>
                  </a:txBody>
                  <a:tcPr/>
                </a:tc>
                <a:tc>
                  <a:txBody>
                    <a:bodyPr/>
                    <a:lstStyle/>
                    <a:p>
                      <a:r>
                        <a:rPr lang="en-US" sz="1200" dirty="0" smtClean="0"/>
                        <a:t>8:11-13</a:t>
                      </a:r>
                      <a:endParaRPr lang="en-US" sz="1200" dirty="0"/>
                    </a:p>
                  </a:txBody>
                  <a:tcPr/>
                </a:tc>
                <a:tc>
                  <a:txBody>
                    <a:bodyPr/>
                    <a:lstStyle/>
                    <a:p>
                      <a:r>
                        <a:rPr lang="en-US" sz="1200" dirty="0" smtClean="0"/>
                        <a:t> </a:t>
                      </a:r>
                      <a:endParaRPr lang="en-US" sz="1200" dirty="0"/>
                    </a:p>
                  </a:txBody>
                  <a:tcPr/>
                </a:tc>
                <a:tc>
                  <a:txBody>
                    <a:bodyPr/>
                    <a:lstStyle/>
                    <a:p>
                      <a:r>
                        <a:rPr lang="en-US" sz="1200" dirty="0" smtClean="0"/>
                        <a:t> </a:t>
                      </a:r>
                      <a:endParaRPr lang="en-US" sz="1200" dirty="0"/>
                    </a:p>
                  </a:txBody>
                  <a:tcPr/>
                </a:tc>
              </a:tr>
              <a:tr h="370840">
                <a:tc>
                  <a:txBody>
                    <a:bodyPr/>
                    <a:lstStyle/>
                    <a:p>
                      <a:r>
                        <a:rPr lang="en-US" sz="1200" dirty="0" smtClean="0"/>
                        <a:t>Beware of the Leaven of the Pharisees</a:t>
                      </a:r>
                      <a:endParaRPr lang="en-US" sz="1200" dirty="0"/>
                    </a:p>
                  </a:txBody>
                  <a:tcPr/>
                </a:tc>
                <a:tc>
                  <a:txBody>
                    <a:bodyPr/>
                    <a:lstStyle/>
                    <a:p>
                      <a:r>
                        <a:rPr lang="en-US" sz="1200" dirty="0" smtClean="0"/>
                        <a:t>16:5-12</a:t>
                      </a:r>
                      <a:endParaRPr lang="en-US" sz="1200" dirty="0"/>
                    </a:p>
                  </a:txBody>
                  <a:tcPr/>
                </a:tc>
                <a:tc>
                  <a:txBody>
                    <a:bodyPr/>
                    <a:lstStyle/>
                    <a:p>
                      <a:r>
                        <a:rPr lang="en-US" sz="1200" dirty="0" smtClean="0"/>
                        <a:t>8:14-21</a:t>
                      </a:r>
                      <a:endParaRPr lang="en-US" sz="1200" dirty="0"/>
                    </a:p>
                  </a:txBody>
                  <a:tcPr/>
                </a:tc>
                <a:tc>
                  <a:txBody>
                    <a:bodyPr/>
                    <a:lstStyle/>
                    <a:p>
                      <a:r>
                        <a:rPr lang="en-US" sz="1200" dirty="0" smtClean="0"/>
                        <a:t> </a:t>
                      </a:r>
                      <a:endParaRPr lang="en-US" sz="1200" dirty="0"/>
                    </a:p>
                  </a:txBody>
                  <a:tcPr/>
                </a:tc>
                <a:tc>
                  <a:txBody>
                    <a:bodyPr/>
                    <a:lstStyle/>
                    <a:p>
                      <a:r>
                        <a:rPr lang="en-US" sz="1200" dirty="0" smtClean="0"/>
                        <a:t> </a:t>
                      </a:r>
                      <a:endParaRPr lang="en-US" sz="1200" dirty="0"/>
                    </a:p>
                  </a:txBody>
                  <a:tcPr/>
                </a:tc>
              </a:tr>
              <a:tr h="370840">
                <a:tc>
                  <a:txBody>
                    <a:bodyPr/>
                    <a:lstStyle/>
                    <a:p>
                      <a:r>
                        <a:rPr lang="en-US" sz="1200" dirty="0" smtClean="0"/>
                        <a:t>Peter Testifies That Jesus</a:t>
                      </a:r>
                      <a:r>
                        <a:rPr lang="en-US" sz="1200" baseline="0" dirty="0" smtClean="0"/>
                        <a:t> is the Christ (The Rock)</a:t>
                      </a:r>
                      <a:endParaRPr lang="en-US" sz="1200" dirty="0"/>
                    </a:p>
                  </a:txBody>
                  <a:tcPr/>
                </a:tc>
                <a:tc>
                  <a:txBody>
                    <a:bodyPr/>
                    <a:lstStyle/>
                    <a:p>
                      <a:r>
                        <a:rPr lang="en-US" sz="1200" dirty="0" smtClean="0"/>
                        <a:t>16:13-20</a:t>
                      </a:r>
                      <a:endParaRPr lang="en-US" sz="1200" dirty="0"/>
                    </a:p>
                  </a:txBody>
                  <a:tcPr/>
                </a:tc>
                <a:tc>
                  <a:txBody>
                    <a:bodyPr/>
                    <a:lstStyle/>
                    <a:p>
                      <a:r>
                        <a:rPr lang="en-US" sz="1200" dirty="0" smtClean="0"/>
                        <a:t>8:27-30</a:t>
                      </a:r>
                      <a:endParaRPr lang="en-US" sz="1200" dirty="0"/>
                    </a:p>
                  </a:txBody>
                  <a:tcPr/>
                </a:tc>
                <a:tc>
                  <a:txBody>
                    <a:bodyPr/>
                    <a:lstStyle/>
                    <a:p>
                      <a:r>
                        <a:rPr lang="en-US" sz="1200" dirty="0" smtClean="0"/>
                        <a:t>9:18-21</a:t>
                      </a:r>
                      <a:endParaRPr lang="en-US" sz="1200" dirty="0"/>
                    </a:p>
                  </a:txBody>
                  <a:tcPr/>
                </a:tc>
                <a:tc>
                  <a:txBody>
                    <a:bodyPr/>
                    <a:lstStyle/>
                    <a:p>
                      <a:r>
                        <a:rPr lang="en-US" sz="1200" dirty="0" smtClean="0"/>
                        <a:t> </a:t>
                      </a:r>
                      <a:endParaRPr lang="en-US" sz="1200" dirty="0"/>
                    </a:p>
                  </a:txBody>
                  <a:tcPr/>
                </a:tc>
              </a:tr>
              <a:tr h="370840">
                <a:tc>
                  <a:txBody>
                    <a:bodyPr/>
                    <a:lstStyle/>
                    <a:p>
                      <a:r>
                        <a:rPr lang="en-US" sz="1200" dirty="0" smtClean="0"/>
                        <a:t>Jesus</a:t>
                      </a:r>
                      <a:r>
                        <a:rPr lang="en-US" sz="1200" baseline="0" dirty="0" smtClean="0"/>
                        <a:t> Foretells His Death and Resurrection</a:t>
                      </a:r>
                      <a:endParaRPr lang="en-US" sz="1200" dirty="0"/>
                    </a:p>
                  </a:txBody>
                  <a:tcPr/>
                </a:tc>
                <a:tc>
                  <a:txBody>
                    <a:bodyPr/>
                    <a:lstStyle/>
                    <a:p>
                      <a:r>
                        <a:rPr lang="en-US" sz="1200" dirty="0" smtClean="0"/>
                        <a:t>16:21-28</a:t>
                      </a:r>
                      <a:endParaRPr lang="en-US" sz="1200" dirty="0"/>
                    </a:p>
                  </a:txBody>
                  <a:tcPr/>
                </a:tc>
                <a:tc>
                  <a:txBody>
                    <a:bodyPr/>
                    <a:lstStyle/>
                    <a:p>
                      <a:r>
                        <a:rPr lang="en-US" sz="1200" dirty="0" smtClean="0"/>
                        <a:t>8:31-9:1</a:t>
                      </a:r>
                      <a:endParaRPr lang="en-US" sz="1200" dirty="0"/>
                    </a:p>
                  </a:txBody>
                  <a:tcPr/>
                </a:tc>
                <a:tc>
                  <a:txBody>
                    <a:bodyPr/>
                    <a:lstStyle/>
                    <a:p>
                      <a:r>
                        <a:rPr lang="en-US" sz="1200" dirty="0" smtClean="0"/>
                        <a:t>9:22-27</a:t>
                      </a:r>
                      <a:endParaRPr lang="en-US" sz="1200" dirty="0"/>
                    </a:p>
                  </a:txBody>
                  <a:tcPr/>
                </a:tc>
                <a:tc>
                  <a:txBody>
                    <a:bodyPr/>
                    <a:lstStyle/>
                    <a:p>
                      <a:r>
                        <a:rPr lang="en-US" sz="1200" dirty="0" smtClean="0"/>
                        <a:t> </a:t>
                      </a:r>
                      <a:endParaRPr lang="en-US" sz="1200" dirty="0"/>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mg.mota.ru/upload/wallpapers/source/2009/07/14/16/02/1022/3d_1210.jpg"/>
          <p:cNvPicPr>
            <a:picLocks noChangeAspect="1" noChangeArrowheads="1"/>
          </p:cNvPicPr>
          <p:nvPr/>
        </p:nvPicPr>
        <p:blipFill>
          <a:blip r:embed="rId2" cstate="print"/>
          <a:srcRect r="261" b="55410"/>
          <a:stretch>
            <a:fillRect/>
          </a:stretch>
        </p:blipFill>
        <p:spPr bwMode="auto">
          <a:xfrm>
            <a:off x="0" y="-2"/>
            <a:ext cx="12192000" cy="6858001"/>
          </a:xfrm>
          <a:prstGeom prst="rect">
            <a:avLst/>
          </a:prstGeom>
          <a:noFill/>
        </p:spPr>
      </p:pic>
      <p:sp>
        <p:nvSpPr>
          <p:cNvPr id="4" name="TextBox 3"/>
          <p:cNvSpPr txBox="1"/>
          <p:nvPr/>
        </p:nvSpPr>
        <p:spPr>
          <a:xfrm>
            <a:off x="187811" y="1234737"/>
            <a:ext cx="4870572" cy="4154984"/>
          </a:xfrm>
          <a:prstGeom prst="rect">
            <a:avLst/>
          </a:prstGeom>
          <a:noFill/>
        </p:spPr>
        <p:txBody>
          <a:bodyPr wrap="square" rtlCol="0">
            <a:spAutoFit/>
          </a:bodyPr>
          <a:lstStyle/>
          <a:p>
            <a:r>
              <a:rPr lang="en-US" sz="2400" b="1" dirty="0" smtClean="0">
                <a:solidFill>
                  <a:srgbClr val="0000FF"/>
                </a:solidFill>
              </a:rPr>
              <a:t>The Savior rebuked the Pharisees and Sadducees for insisting that He show them a sign from heaven. </a:t>
            </a:r>
          </a:p>
          <a:p>
            <a:endParaRPr lang="en-US" sz="2400" b="1" dirty="0" smtClean="0">
              <a:solidFill>
                <a:srgbClr val="0000FF"/>
              </a:solidFill>
            </a:endParaRPr>
          </a:p>
          <a:p>
            <a:r>
              <a:rPr lang="en-US" sz="2400" b="1" dirty="0" smtClean="0">
                <a:solidFill>
                  <a:srgbClr val="0000FF"/>
                </a:solidFill>
              </a:rPr>
              <a:t>He declared that they were able to forecast the weather based on the appearance of an evening sky, yet they were unable to discern the “signs of the times”, by which the Savior meant the evidence that He was the promised Messiah.</a:t>
            </a:r>
            <a:endParaRPr lang="en-US" sz="2400" b="1" dirty="0">
              <a:solidFill>
                <a:srgbClr val="0000FF"/>
              </a:solidFill>
            </a:endParaRPr>
          </a:p>
        </p:txBody>
      </p:sp>
      <p:sp>
        <p:nvSpPr>
          <p:cNvPr id="6" name="TextBox 5"/>
          <p:cNvSpPr txBox="1"/>
          <p:nvPr/>
        </p:nvSpPr>
        <p:spPr>
          <a:xfrm>
            <a:off x="-165370" y="0"/>
            <a:ext cx="12192000" cy="1200329"/>
          </a:xfrm>
          <a:prstGeom prst="rect">
            <a:avLst/>
          </a:prstGeom>
          <a:noFill/>
        </p:spPr>
        <p:txBody>
          <a:bodyPr wrap="square" rtlCol="0">
            <a:spAutoFit/>
          </a:bodyPr>
          <a:lstStyle/>
          <a:p>
            <a:pPr algn="ctr"/>
            <a:r>
              <a:rPr lang="en-US" sz="7200" dirty="0" smtClean="0">
                <a:solidFill>
                  <a:schemeClr val="bg1"/>
                </a:solidFill>
                <a:latin typeface="Imprint MT Shadow" pitchFamily="82" charset="0"/>
              </a:rPr>
              <a:t>Show Me A Sign</a:t>
            </a:r>
            <a:endParaRPr lang="en-US" sz="7200" dirty="0">
              <a:solidFill>
                <a:schemeClr val="bg1"/>
              </a:solidFill>
              <a:latin typeface="Imprint MT Shadow" pitchFamily="82" charset="0"/>
            </a:endParaRPr>
          </a:p>
        </p:txBody>
      </p:sp>
      <p:sp>
        <p:nvSpPr>
          <p:cNvPr id="5" name="TextBox 4"/>
          <p:cNvSpPr txBox="1"/>
          <p:nvPr/>
        </p:nvSpPr>
        <p:spPr>
          <a:xfrm>
            <a:off x="0" y="6488668"/>
            <a:ext cx="3589506" cy="369332"/>
          </a:xfrm>
          <a:prstGeom prst="rect">
            <a:avLst/>
          </a:prstGeom>
          <a:noFill/>
        </p:spPr>
        <p:txBody>
          <a:bodyPr wrap="square" rtlCol="0">
            <a:spAutoFit/>
          </a:bodyPr>
          <a:lstStyle/>
          <a:p>
            <a:r>
              <a:rPr lang="en-US" dirty="0" smtClean="0">
                <a:solidFill>
                  <a:schemeClr val="bg1"/>
                </a:solidFill>
              </a:rPr>
              <a:t>Matthew 16:1-3</a:t>
            </a:r>
            <a:endParaRPr lang="en-US" dirty="0">
              <a:solidFill>
                <a:schemeClr val="bg1"/>
              </a:solidFill>
            </a:endParaRPr>
          </a:p>
        </p:txBody>
      </p:sp>
      <p:pic>
        <p:nvPicPr>
          <p:cNvPr id="17414" name="Picture 6" descr="https://evangelicalmystics.files.wordpress.com/2014/09/christ-and-caiaphas.jpg"/>
          <p:cNvPicPr>
            <a:picLocks noChangeAspect="1" noChangeArrowheads="1"/>
          </p:cNvPicPr>
          <p:nvPr/>
        </p:nvPicPr>
        <p:blipFill>
          <a:blip r:embed="rId3" cstate="print"/>
          <a:srcRect/>
          <a:stretch>
            <a:fillRect/>
          </a:stretch>
        </p:blipFill>
        <p:spPr bwMode="auto">
          <a:xfrm>
            <a:off x="5262663" y="1335932"/>
            <a:ext cx="6005141" cy="2507146"/>
          </a:xfrm>
          <a:prstGeom prst="rect">
            <a:avLst/>
          </a:prstGeom>
          <a:noFill/>
        </p:spPr>
      </p:pic>
      <p:sp>
        <p:nvSpPr>
          <p:cNvPr id="9" name="Rectangle 8"/>
          <p:cNvSpPr/>
          <p:nvPr/>
        </p:nvSpPr>
        <p:spPr>
          <a:xfrm>
            <a:off x="6540230" y="4409340"/>
            <a:ext cx="4481208" cy="1938992"/>
          </a:xfrm>
          <a:prstGeom prst="rect">
            <a:avLst/>
          </a:prstGeom>
        </p:spPr>
        <p:txBody>
          <a:bodyPr wrap="square">
            <a:spAutoFit/>
          </a:bodyPr>
          <a:lstStyle/>
          <a:p>
            <a:r>
              <a:rPr lang="en-US" sz="2400" b="1" i="1" dirty="0" smtClean="0"/>
              <a:t>…Why doth this generation seek after a sign? verily I say unto you, There shall no sign be given unto this generation.</a:t>
            </a:r>
          </a:p>
          <a:p>
            <a:r>
              <a:rPr lang="en-US" sz="2400" b="1" i="1" dirty="0" smtClean="0"/>
              <a:t>Mark 8:12</a:t>
            </a:r>
            <a:endParaRPr lang="en-US" sz="2400" b="1" i="1" dirty="0"/>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0810416" y="6488668"/>
            <a:ext cx="1258432" cy="369332"/>
          </a:xfrm>
          <a:prstGeom prst="rect">
            <a:avLst/>
          </a:prstGeom>
          <a:noFill/>
        </p:spPr>
        <p:txBody>
          <a:bodyPr wrap="square" rtlCol="0">
            <a:spAutoFit/>
          </a:bodyPr>
          <a:lstStyle/>
          <a:p>
            <a:pPr algn="r"/>
            <a:r>
              <a:rPr lang="en-US" dirty="0" smtClean="0">
                <a:solidFill>
                  <a:schemeClr val="bg1"/>
                </a:solidFill>
              </a:rPr>
              <a:t>(1)</a:t>
            </a:r>
            <a:endParaRPr lang="en-US" dirty="0">
              <a:solidFill>
                <a:schemeClr val="bg1"/>
              </a:solidFill>
            </a:endParaRPr>
          </a:p>
        </p:txBody>
      </p:sp>
      <p:sp>
        <p:nvSpPr>
          <p:cNvPr id="5" name="Rectangle 4"/>
          <p:cNvSpPr/>
          <p:nvPr/>
        </p:nvSpPr>
        <p:spPr>
          <a:xfrm>
            <a:off x="337225" y="238965"/>
            <a:ext cx="7114161" cy="5632311"/>
          </a:xfrm>
          <a:prstGeom prst="rect">
            <a:avLst/>
          </a:prstGeom>
        </p:spPr>
        <p:txBody>
          <a:bodyPr wrap="square">
            <a:spAutoFit/>
          </a:bodyPr>
          <a:lstStyle/>
          <a:p>
            <a:pPr fontAlgn="base"/>
            <a:r>
              <a:rPr lang="en-US" sz="2400" dirty="0" smtClean="0">
                <a:solidFill>
                  <a:schemeClr val="bg1"/>
                </a:solidFill>
              </a:rPr>
              <a:t>"Perhaps it was with them, as with many today, that truth is not recognized as truth unless it is accompanied by the sensational. What would have been accomplished had the Lord called down thunder and lightning, or plucked a star from the sky, or divided the water to satisfy the curiosity of men? </a:t>
            </a:r>
          </a:p>
          <a:p>
            <a:pPr fontAlgn="base"/>
            <a:endParaRPr lang="en-US" sz="2400" dirty="0" smtClean="0">
              <a:solidFill>
                <a:schemeClr val="bg1"/>
              </a:solidFill>
            </a:endParaRPr>
          </a:p>
          <a:p>
            <a:pPr fontAlgn="base"/>
            <a:r>
              <a:rPr lang="en-US" sz="2400" dirty="0" smtClean="0">
                <a:solidFill>
                  <a:schemeClr val="bg1"/>
                </a:solidFill>
              </a:rPr>
              <a:t>They would probably have said that it was the work of the devil, or that their eyes deceived them.</a:t>
            </a:r>
          </a:p>
          <a:p>
            <a:pPr fontAlgn="base"/>
            <a:endParaRPr lang="en-US" sz="2400" dirty="0" smtClean="0">
              <a:solidFill>
                <a:schemeClr val="bg1"/>
              </a:solidFill>
            </a:endParaRPr>
          </a:p>
          <a:p>
            <a:pPr fontAlgn="base"/>
            <a:r>
              <a:rPr lang="en-US" sz="2400" dirty="0" smtClean="0">
                <a:solidFill>
                  <a:schemeClr val="bg1"/>
                </a:solidFill>
              </a:rPr>
              <a:t>"Signs are evident to the faithful. Sick persons are healed; prayers are answered; changes are wrought in the lives of those who believe, accept, and live the commandments. We prove Christ by living the principles of his gospel.”</a:t>
            </a:r>
            <a:endParaRPr lang="en-US" sz="2400" dirty="0">
              <a:solidFill>
                <a:schemeClr val="bg1"/>
              </a:solidFill>
            </a:endParaRPr>
          </a:p>
        </p:txBody>
      </p:sp>
      <p:pic>
        <p:nvPicPr>
          <p:cNvPr id="7" name="Picture 6" descr="howard-w-hunter-.jpg"/>
          <p:cNvPicPr>
            <a:picLocks noChangeAspect="1"/>
          </p:cNvPicPr>
          <p:nvPr/>
        </p:nvPicPr>
        <p:blipFill>
          <a:blip r:embed="rId3" cstate="print"/>
          <a:stretch>
            <a:fillRect/>
          </a:stretch>
        </p:blipFill>
        <p:spPr>
          <a:xfrm>
            <a:off x="7775726" y="1287653"/>
            <a:ext cx="2574419" cy="3348837"/>
          </a:xfrm>
          <a:prstGeom prst="rect">
            <a:avLst/>
          </a:prstGeom>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4" name="TextBox 3"/>
          <p:cNvSpPr txBox="1"/>
          <p:nvPr/>
        </p:nvSpPr>
        <p:spPr>
          <a:xfrm>
            <a:off x="-1" y="6488668"/>
            <a:ext cx="2704289" cy="369332"/>
          </a:xfrm>
          <a:prstGeom prst="rect">
            <a:avLst/>
          </a:prstGeom>
          <a:noFill/>
        </p:spPr>
        <p:txBody>
          <a:bodyPr wrap="square" rtlCol="0">
            <a:spAutoFit/>
          </a:bodyPr>
          <a:lstStyle/>
          <a:p>
            <a:r>
              <a:rPr lang="en-US" dirty="0" smtClean="0">
                <a:solidFill>
                  <a:schemeClr val="bg1"/>
                </a:solidFill>
              </a:rPr>
              <a:t>Matthew 16:4</a:t>
            </a:r>
            <a:endParaRPr lang="en-US" dirty="0">
              <a:solidFill>
                <a:schemeClr val="bg1"/>
              </a:solidFill>
            </a:endParaRPr>
          </a:p>
        </p:txBody>
      </p:sp>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The Sign of Jonas</a:t>
            </a:r>
            <a:endParaRPr lang="en-US" sz="5400" dirty="0">
              <a:solidFill>
                <a:schemeClr val="bg1"/>
              </a:solidFill>
              <a:latin typeface="Imprint MT Shadow" pitchFamily="82" charset="0"/>
            </a:endParaRPr>
          </a:p>
        </p:txBody>
      </p:sp>
      <p:sp>
        <p:nvSpPr>
          <p:cNvPr id="5" name="Rectangle 4"/>
          <p:cNvSpPr/>
          <p:nvPr/>
        </p:nvSpPr>
        <p:spPr>
          <a:xfrm>
            <a:off x="392348" y="990309"/>
            <a:ext cx="4461873" cy="1631216"/>
          </a:xfrm>
          <a:prstGeom prst="rect">
            <a:avLst/>
          </a:prstGeom>
        </p:spPr>
        <p:txBody>
          <a:bodyPr wrap="square">
            <a:spAutoFit/>
          </a:bodyPr>
          <a:lstStyle/>
          <a:p>
            <a:r>
              <a:rPr lang="en-US" sz="2000" dirty="0" smtClean="0">
                <a:solidFill>
                  <a:schemeClr val="bg1"/>
                </a:solidFill>
              </a:rPr>
              <a:t>Jonah’s “burial” in and then coming forth from the belly of the fish after three days symbolized the death, burial, and Resurrection of Jesus Christ from the tomb on the third day.</a:t>
            </a:r>
            <a:endParaRPr lang="en-US" sz="2000" dirty="0">
              <a:solidFill>
                <a:schemeClr val="bg1"/>
              </a:solidFill>
            </a:endParaRPr>
          </a:p>
        </p:txBody>
      </p:sp>
      <p:pic>
        <p:nvPicPr>
          <p:cNvPr id="2" name="Picture 2" descr="https://www.lds.org/scriptures/bc/scriptures/ot/jonah/1/images/jonah-and-the-whale-vrl-185371-6155669-full.jpg?download=true"/>
          <p:cNvPicPr>
            <a:picLocks noChangeAspect="1" noChangeArrowheads="1"/>
          </p:cNvPicPr>
          <p:nvPr/>
        </p:nvPicPr>
        <p:blipFill>
          <a:blip r:embed="rId3" cstate="print"/>
          <a:srcRect/>
          <a:stretch>
            <a:fillRect/>
          </a:stretch>
        </p:blipFill>
        <p:spPr bwMode="auto">
          <a:xfrm>
            <a:off x="5642042" y="1172486"/>
            <a:ext cx="4987255" cy="3124671"/>
          </a:xfrm>
          <a:prstGeom prst="rect">
            <a:avLst/>
          </a:prstGeom>
          <a:noFill/>
        </p:spPr>
      </p:pic>
      <p:pic>
        <p:nvPicPr>
          <p:cNvPr id="18436" name="Picture 4" descr="http://westfayettechurch.com/wp-content/uploads/2016/03/easter-open-tombSUNRISE.jpg"/>
          <p:cNvPicPr>
            <a:picLocks noChangeAspect="1" noChangeArrowheads="1"/>
          </p:cNvPicPr>
          <p:nvPr/>
        </p:nvPicPr>
        <p:blipFill>
          <a:blip r:embed="rId4" cstate="print"/>
          <a:srcRect/>
          <a:stretch>
            <a:fillRect/>
          </a:stretch>
        </p:blipFill>
        <p:spPr bwMode="auto">
          <a:xfrm>
            <a:off x="1361872" y="3218707"/>
            <a:ext cx="5127632" cy="3276437"/>
          </a:xfrm>
          <a:prstGeom prst="rect">
            <a:avLst/>
          </a:prstGeom>
          <a:noFill/>
        </p:spPr>
      </p:pic>
      <p:grpSp>
        <p:nvGrpSpPr>
          <p:cNvPr id="8" name="Group 7"/>
          <p:cNvGrpSpPr/>
          <p:nvPr/>
        </p:nvGrpSpPr>
        <p:grpSpPr>
          <a:xfrm>
            <a:off x="7456214" y="4187544"/>
            <a:ext cx="3289208" cy="2390250"/>
            <a:chOff x="384206" y="4158361"/>
            <a:chExt cx="3289208" cy="2390250"/>
          </a:xfrm>
        </p:grpSpPr>
        <p:grpSp>
          <p:nvGrpSpPr>
            <p:cNvPr id="9" name="Group 17"/>
            <p:cNvGrpSpPr/>
            <p:nvPr/>
          </p:nvGrpSpPr>
          <p:grpSpPr>
            <a:xfrm>
              <a:off x="384206" y="4158361"/>
              <a:ext cx="3289208" cy="2390250"/>
              <a:chOff x="609599" y="833642"/>
              <a:chExt cx="7941747" cy="5771225"/>
            </a:xfrm>
          </p:grpSpPr>
          <p:grpSp>
            <p:nvGrpSpPr>
              <p:cNvPr id="11" name="Group 14"/>
              <p:cNvGrpSpPr/>
              <p:nvPr/>
            </p:nvGrpSpPr>
            <p:grpSpPr>
              <a:xfrm rot="10800000">
                <a:off x="7696200" y="5257800"/>
                <a:ext cx="621450" cy="1347067"/>
                <a:chOff x="7010400" y="381000"/>
                <a:chExt cx="762000" cy="2033666"/>
              </a:xfrm>
            </p:grpSpPr>
            <p:sp>
              <p:nvSpPr>
                <p:cNvPr id="24" name="Rounded Rectangle 2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10800000">
                <a:off x="939238" y="4923502"/>
                <a:ext cx="621450" cy="1347067"/>
                <a:chOff x="7010400" y="381000"/>
                <a:chExt cx="762000" cy="2033666"/>
              </a:xfrm>
            </p:grpSpPr>
            <p:sp>
              <p:nvSpPr>
                <p:cNvPr id="22" name="Rounded Rectangle 2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23"/>
              <p:cNvGrpSpPr/>
              <p:nvPr/>
            </p:nvGrpSpPr>
            <p:grpSpPr>
              <a:xfrm>
                <a:off x="899460" y="833642"/>
                <a:ext cx="621450" cy="986197"/>
                <a:chOff x="7031201" y="834275"/>
                <a:chExt cx="762000" cy="1488861"/>
              </a:xfrm>
            </p:grpSpPr>
            <p:sp>
              <p:nvSpPr>
                <p:cNvPr id="20" name="Rounded Rectangle 19"/>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4"/>
              <p:cNvGrpSpPr/>
              <p:nvPr/>
            </p:nvGrpSpPr>
            <p:grpSpPr>
              <a:xfrm>
                <a:off x="7646520" y="1148254"/>
                <a:ext cx="621450" cy="1017899"/>
                <a:chOff x="7087348" y="824753"/>
                <a:chExt cx="762000" cy="1536722"/>
              </a:xfrm>
            </p:grpSpPr>
            <p:sp>
              <p:nvSpPr>
                <p:cNvPr id="18" name="Rounded Rectangle 17"/>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747225" y="4834063"/>
              <a:ext cx="2437759" cy="923330"/>
            </a:xfrm>
            <a:prstGeom prst="rect">
              <a:avLst/>
            </a:prstGeom>
          </p:spPr>
          <p:txBody>
            <a:bodyPr wrap="square">
              <a:spAutoFit/>
            </a:bodyPr>
            <a:lstStyle/>
            <a:p>
              <a:pPr algn="ctr"/>
              <a:r>
                <a:rPr lang="en-US" dirty="0">
                  <a:solidFill>
                    <a:srgbClr val="333333"/>
                  </a:solidFill>
                  <a:latin typeface="Open Sans"/>
                </a:rPr>
                <a:t> </a:t>
              </a:r>
              <a:r>
                <a:rPr lang="en-US" b="1" dirty="0" smtClean="0"/>
                <a:t>We do not receive spiritual truth by seeking for signs</a:t>
              </a:r>
              <a:endParaRPr lang="en-US" dirty="0"/>
            </a:p>
          </p:txBody>
        </p:sp>
      </p:gr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Caesarea Philippi</a:t>
            </a:r>
            <a:endParaRPr lang="en-US" sz="5400" dirty="0">
              <a:solidFill>
                <a:schemeClr val="bg1"/>
              </a:solidFill>
              <a:latin typeface="Imprint MT Shadow" pitchFamily="82" charset="0"/>
            </a:endParaRPr>
          </a:p>
        </p:txBody>
      </p:sp>
      <p:sp>
        <p:nvSpPr>
          <p:cNvPr id="26" name="TextBox 25"/>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16:13-19; Mark 8:27</a:t>
            </a:r>
            <a:endParaRPr lang="en-US" dirty="0">
              <a:solidFill>
                <a:schemeClr val="bg1"/>
              </a:solidFill>
            </a:endParaRPr>
          </a:p>
        </p:txBody>
      </p:sp>
      <p:sp>
        <p:nvSpPr>
          <p:cNvPr id="27" name="Rectangle 26"/>
          <p:cNvSpPr/>
          <p:nvPr/>
        </p:nvSpPr>
        <p:spPr>
          <a:xfrm>
            <a:off x="-1" y="937045"/>
            <a:ext cx="7140103" cy="1754326"/>
          </a:xfrm>
          <a:prstGeom prst="rect">
            <a:avLst/>
          </a:prstGeom>
        </p:spPr>
        <p:txBody>
          <a:bodyPr wrap="square">
            <a:spAutoFit/>
          </a:bodyPr>
          <a:lstStyle/>
          <a:p>
            <a:r>
              <a:rPr lang="en-US" dirty="0" smtClean="0">
                <a:solidFill>
                  <a:schemeClr val="bg1"/>
                </a:solidFill>
              </a:rPr>
              <a:t>Caesarea Philippi is a region (“coasts” means region) composed of small towns.</a:t>
            </a:r>
          </a:p>
          <a:p>
            <a:endParaRPr lang="en-US" dirty="0" smtClean="0">
              <a:solidFill>
                <a:schemeClr val="bg1"/>
              </a:solidFill>
            </a:endParaRPr>
          </a:p>
          <a:p>
            <a:r>
              <a:rPr lang="en-US" dirty="0" smtClean="0">
                <a:solidFill>
                  <a:schemeClr val="bg1"/>
                </a:solidFill>
              </a:rPr>
              <a:t> It is located near the base of Mount </a:t>
            </a:r>
            <a:r>
              <a:rPr lang="en-US" dirty="0" err="1" smtClean="0">
                <a:solidFill>
                  <a:schemeClr val="bg1"/>
                </a:solidFill>
              </a:rPr>
              <a:t>Hermon</a:t>
            </a:r>
            <a:r>
              <a:rPr lang="en-US" dirty="0" smtClean="0">
                <a:solidFill>
                  <a:schemeClr val="bg1"/>
                </a:solidFill>
              </a:rPr>
              <a:t>, is one of the sources of the Jordan River, and is overlooked by the most prominent geological feature of the area—a huge rock formation at the base of Mount </a:t>
            </a:r>
            <a:r>
              <a:rPr lang="en-US" dirty="0" err="1" smtClean="0">
                <a:solidFill>
                  <a:schemeClr val="bg1"/>
                </a:solidFill>
              </a:rPr>
              <a:t>Hermon</a:t>
            </a:r>
            <a:r>
              <a:rPr lang="en-US" dirty="0" smtClean="0">
                <a:solidFill>
                  <a:schemeClr val="bg1"/>
                </a:solidFill>
              </a:rPr>
              <a:t>.</a:t>
            </a:r>
            <a:endParaRPr lang="en-US" dirty="0">
              <a:solidFill>
                <a:schemeClr val="bg1"/>
              </a:solidFill>
            </a:endParaRPr>
          </a:p>
        </p:txBody>
      </p:sp>
      <p:pic>
        <p:nvPicPr>
          <p:cNvPr id="20482" name="Picture 2" descr="lesson 6 timeline"/>
          <p:cNvPicPr>
            <a:picLocks noChangeAspect="1" noChangeArrowheads="1"/>
          </p:cNvPicPr>
          <p:nvPr/>
        </p:nvPicPr>
        <p:blipFill>
          <a:blip r:embed="rId3" cstate="print"/>
          <a:srcRect r="51431" b="552"/>
          <a:stretch>
            <a:fillRect/>
          </a:stretch>
        </p:blipFill>
        <p:spPr bwMode="auto">
          <a:xfrm>
            <a:off x="7928527" y="964351"/>
            <a:ext cx="2382793" cy="3773019"/>
          </a:xfrm>
          <a:prstGeom prst="rect">
            <a:avLst/>
          </a:prstGeom>
          <a:noFill/>
        </p:spPr>
      </p:pic>
      <p:cxnSp>
        <p:nvCxnSpPr>
          <p:cNvPr id="30" name="Straight Arrow Connector 29"/>
          <p:cNvCxnSpPr/>
          <p:nvPr/>
        </p:nvCxnSpPr>
        <p:spPr>
          <a:xfrm>
            <a:off x="5885234" y="1410511"/>
            <a:ext cx="2801566" cy="3404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849531" y="2850846"/>
            <a:ext cx="4321867" cy="3318006"/>
            <a:chOff x="1170545" y="3249679"/>
            <a:chExt cx="4321867" cy="3318006"/>
          </a:xfrm>
        </p:grpSpPr>
        <p:pic>
          <p:nvPicPr>
            <p:cNvPr id="20484" name="Picture 4" descr="headwaters of Jordan River"/>
            <p:cNvPicPr>
              <a:picLocks noChangeAspect="1" noChangeArrowheads="1"/>
            </p:cNvPicPr>
            <p:nvPr/>
          </p:nvPicPr>
          <p:blipFill>
            <a:blip r:embed="rId4" cstate="print"/>
            <a:srcRect/>
            <a:stretch>
              <a:fillRect/>
            </a:stretch>
          </p:blipFill>
          <p:spPr bwMode="auto">
            <a:xfrm>
              <a:off x="1206162" y="3249679"/>
              <a:ext cx="4286250" cy="3086101"/>
            </a:xfrm>
            <a:prstGeom prst="rect">
              <a:avLst/>
            </a:prstGeom>
            <a:noFill/>
          </p:spPr>
        </p:pic>
        <p:sp>
          <p:nvSpPr>
            <p:cNvPr id="33" name="Rectangle 32"/>
            <p:cNvSpPr/>
            <p:nvPr/>
          </p:nvSpPr>
          <p:spPr>
            <a:xfrm>
              <a:off x="1170545" y="6259908"/>
              <a:ext cx="4135299" cy="307777"/>
            </a:xfrm>
            <a:prstGeom prst="rect">
              <a:avLst/>
            </a:prstGeom>
          </p:spPr>
          <p:txBody>
            <a:bodyPr wrap="none">
              <a:spAutoFit/>
            </a:bodyPr>
            <a:lstStyle/>
            <a:p>
              <a:r>
                <a:rPr lang="en-US" sz="1400" dirty="0" smtClean="0">
                  <a:solidFill>
                    <a:schemeClr val="bg1"/>
                  </a:solidFill>
                </a:rPr>
                <a:t>Headwaters of the Jordan River near Caesarea Philippi</a:t>
              </a:r>
              <a:endParaRPr lang="en-US" sz="1400" dirty="0">
                <a:solidFill>
                  <a:schemeClr val="bg1"/>
                </a:solidFill>
              </a:endParaRPr>
            </a:p>
          </p:txBody>
        </p:sp>
      </p:grpSp>
      <p:sp>
        <p:nvSpPr>
          <p:cNvPr id="35" name="Rectangle 34"/>
          <p:cNvSpPr/>
          <p:nvPr/>
        </p:nvSpPr>
        <p:spPr>
          <a:xfrm>
            <a:off x="5869021" y="5051846"/>
            <a:ext cx="6096000" cy="1477328"/>
          </a:xfrm>
          <a:prstGeom prst="rect">
            <a:avLst/>
          </a:prstGeom>
        </p:spPr>
        <p:txBody>
          <a:bodyPr>
            <a:spAutoFit/>
          </a:bodyPr>
          <a:lstStyle/>
          <a:p>
            <a:r>
              <a:rPr lang="en-US" dirty="0" smtClean="0">
                <a:solidFill>
                  <a:schemeClr val="bg1"/>
                </a:solidFill>
              </a:rPr>
              <a:t>Could it be that the Savior brought His disciples to this spot to teach the lesson that this majestic mountain symbolized the rock of Christ from whom revelation would flow?—revelation to bring light and life to them, just as that flowing water of the River Jordan nourishes Israel” (2)</a:t>
            </a:r>
            <a:endParaRPr lang="en-US" dirty="0">
              <a:solidFill>
                <a:schemeClr val="bg1"/>
              </a:solidFill>
            </a:endParaRPr>
          </a:p>
        </p:txBody>
      </p:sp>
      <p:pic>
        <p:nvPicPr>
          <p:cNvPr id="38" name="Picture 37" descr="russell m. nelson.jpg"/>
          <p:cNvPicPr>
            <a:picLocks noChangeAspect="1"/>
          </p:cNvPicPr>
          <p:nvPr/>
        </p:nvPicPr>
        <p:blipFill>
          <a:blip r:embed="rId5" cstate="print"/>
          <a:stretch>
            <a:fillRect/>
          </a:stretch>
        </p:blipFill>
        <p:spPr>
          <a:xfrm>
            <a:off x="10622604" y="3202021"/>
            <a:ext cx="1219200" cy="1524000"/>
          </a:xfrm>
          <a:prstGeom prst="rect">
            <a:avLst/>
          </a:prstGeom>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Whom Say Ye That I Am?</a:t>
            </a:r>
            <a:endParaRPr lang="en-US" sz="5400" dirty="0">
              <a:solidFill>
                <a:schemeClr val="bg1"/>
              </a:solidFill>
              <a:latin typeface="Imprint MT Shadow" pitchFamily="82" charset="0"/>
            </a:endParaRPr>
          </a:p>
        </p:txBody>
      </p:sp>
      <p:sp>
        <p:nvSpPr>
          <p:cNvPr id="26" name="TextBox 25"/>
          <p:cNvSpPr txBox="1"/>
          <p:nvPr/>
        </p:nvSpPr>
        <p:spPr>
          <a:xfrm>
            <a:off x="-1" y="6488668"/>
            <a:ext cx="3754878" cy="369332"/>
          </a:xfrm>
          <a:prstGeom prst="rect">
            <a:avLst/>
          </a:prstGeom>
          <a:noFill/>
        </p:spPr>
        <p:txBody>
          <a:bodyPr wrap="square" rtlCol="0">
            <a:spAutoFit/>
          </a:bodyPr>
          <a:lstStyle/>
          <a:p>
            <a:r>
              <a:rPr lang="en-US" dirty="0" smtClean="0">
                <a:solidFill>
                  <a:schemeClr val="bg1"/>
                </a:solidFill>
              </a:rPr>
              <a:t>Matthew 16:13-19</a:t>
            </a:r>
            <a:endParaRPr lang="en-US" dirty="0">
              <a:solidFill>
                <a:schemeClr val="bg1"/>
              </a:solidFill>
            </a:endParaRPr>
          </a:p>
        </p:txBody>
      </p:sp>
      <p:sp>
        <p:nvSpPr>
          <p:cNvPr id="27" name="Rectangle 26"/>
          <p:cNvSpPr/>
          <p:nvPr/>
        </p:nvSpPr>
        <p:spPr>
          <a:xfrm>
            <a:off x="479898" y="985683"/>
            <a:ext cx="4987047" cy="1754326"/>
          </a:xfrm>
          <a:prstGeom prst="rect">
            <a:avLst/>
          </a:prstGeom>
        </p:spPr>
        <p:txBody>
          <a:bodyPr wrap="square">
            <a:spAutoFit/>
          </a:bodyPr>
          <a:lstStyle/>
          <a:p>
            <a:r>
              <a:rPr lang="en-US" dirty="0" smtClean="0">
                <a:solidFill>
                  <a:schemeClr val="bg1"/>
                </a:solidFill>
              </a:rPr>
              <a:t>"Many profess to be Christians and yet do not believe that Jesus Christ is the literal Son of God, indeed, the eldest son of God the Father. Men are willing to follow some of his teachings but do not recognize the divine, eternal purpose and the significance of his life to all mankind. </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08" name="Picture 4" descr="http://www.warriorsforchrist.net/disciples.jpg"/>
          <p:cNvPicPr>
            <a:picLocks noChangeAspect="1" noChangeArrowheads="1"/>
          </p:cNvPicPr>
          <p:nvPr/>
        </p:nvPicPr>
        <p:blipFill>
          <a:blip r:embed="rId3" cstate="print"/>
          <a:srcRect r="1639" b="5083"/>
          <a:stretch>
            <a:fillRect/>
          </a:stretch>
        </p:blipFill>
        <p:spPr bwMode="auto">
          <a:xfrm>
            <a:off x="6780111" y="1074397"/>
            <a:ext cx="3502026" cy="2534564"/>
          </a:xfrm>
          <a:prstGeom prst="rect">
            <a:avLst/>
          </a:prstGeom>
          <a:noFill/>
        </p:spPr>
      </p:pic>
      <p:pic>
        <p:nvPicPr>
          <p:cNvPr id="21510" name="Picture 6" descr="http://crossofglorylutheran.com/wp-content/uploads/2013/02/Jesus-and-disciples.jpg"/>
          <p:cNvPicPr>
            <a:picLocks noChangeAspect="1" noChangeArrowheads="1"/>
          </p:cNvPicPr>
          <p:nvPr/>
        </p:nvPicPr>
        <p:blipFill>
          <a:blip r:embed="rId4" cstate="print"/>
          <a:srcRect/>
          <a:stretch>
            <a:fillRect/>
          </a:stretch>
        </p:blipFill>
        <p:spPr bwMode="auto">
          <a:xfrm>
            <a:off x="1108953" y="2942616"/>
            <a:ext cx="4674073" cy="3505555"/>
          </a:xfrm>
          <a:prstGeom prst="rect">
            <a:avLst/>
          </a:prstGeom>
          <a:noFill/>
        </p:spPr>
      </p:pic>
      <p:sp>
        <p:nvSpPr>
          <p:cNvPr id="14" name="Rectangle 13"/>
          <p:cNvSpPr/>
          <p:nvPr/>
        </p:nvSpPr>
        <p:spPr>
          <a:xfrm>
            <a:off x="6096000" y="4504784"/>
            <a:ext cx="6096000" cy="2031325"/>
          </a:xfrm>
          <a:prstGeom prst="rect">
            <a:avLst/>
          </a:prstGeom>
        </p:spPr>
        <p:txBody>
          <a:bodyPr>
            <a:spAutoFit/>
          </a:bodyPr>
          <a:lstStyle/>
          <a:p>
            <a:r>
              <a:rPr lang="en-US" dirty="0" smtClean="0">
                <a:solidFill>
                  <a:schemeClr val="bg1"/>
                </a:solidFill>
              </a:rPr>
              <a:t>'What think ye of Christ?' and 'Whom say ye that I am?' </a:t>
            </a:r>
          </a:p>
          <a:p>
            <a:endParaRPr lang="en-US" dirty="0" smtClean="0">
              <a:solidFill>
                <a:schemeClr val="bg1"/>
              </a:solidFill>
            </a:endParaRPr>
          </a:p>
          <a:p>
            <a:r>
              <a:rPr lang="en-US" dirty="0" smtClean="0">
                <a:solidFill>
                  <a:schemeClr val="bg1"/>
                </a:solidFill>
              </a:rPr>
              <a:t>These were questions asked by Jesus to make men think, so that he might teach them who he was, that they might use their own free agency, come to their own conclusions and commitments, follow him, and gain a testimony that he is the Son of God, our Redeemer.</a:t>
            </a:r>
            <a:endParaRPr lang="en-US" dirty="0">
              <a:solidFill>
                <a:schemeClr val="bg1"/>
              </a:solidFill>
            </a:endParaRPr>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6" name="TextBox 5"/>
          <p:cNvSpPr txBox="1"/>
          <p:nvPr/>
        </p:nvSpPr>
        <p:spPr>
          <a:xfrm>
            <a:off x="0" y="0"/>
            <a:ext cx="12192000" cy="923330"/>
          </a:xfrm>
          <a:prstGeom prst="rect">
            <a:avLst/>
          </a:prstGeom>
          <a:noFill/>
        </p:spPr>
        <p:txBody>
          <a:bodyPr wrap="square" rtlCol="0">
            <a:spAutoFit/>
          </a:bodyPr>
          <a:lstStyle/>
          <a:p>
            <a:pPr algn="ctr"/>
            <a:r>
              <a:rPr lang="en-US" sz="5400" dirty="0" smtClean="0">
                <a:solidFill>
                  <a:schemeClr val="bg1"/>
                </a:solidFill>
                <a:latin typeface="Imprint MT Shadow" pitchFamily="82" charset="0"/>
              </a:rPr>
              <a:t>Scripture Mastery</a:t>
            </a:r>
            <a:endParaRPr lang="en-US" sz="5400" dirty="0">
              <a:solidFill>
                <a:schemeClr val="bg1"/>
              </a:solidFill>
              <a:latin typeface="Imprint MT Shadow" pitchFamily="82" charset="0"/>
            </a:endParaRPr>
          </a:p>
        </p:txBody>
      </p:sp>
      <p:sp>
        <p:nvSpPr>
          <p:cNvPr id="27" name="Rectangle 26"/>
          <p:cNvSpPr/>
          <p:nvPr/>
        </p:nvSpPr>
        <p:spPr>
          <a:xfrm>
            <a:off x="5470188" y="1296969"/>
            <a:ext cx="4987047" cy="5078313"/>
          </a:xfrm>
          <a:prstGeom prst="rect">
            <a:avLst/>
          </a:prstGeom>
        </p:spPr>
        <p:txBody>
          <a:bodyPr wrap="square">
            <a:spAutoFit/>
          </a:bodyPr>
          <a:lstStyle/>
          <a:p>
            <a:pPr fontAlgn="base"/>
            <a:r>
              <a:rPr lang="en-US" dirty="0" smtClean="0">
                <a:solidFill>
                  <a:schemeClr val="bg1"/>
                </a:solidFill>
              </a:rPr>
              <a:t>He </a:t>
            </a:r>
            <a:r>
              <a:rPr lang="en-US" dirty="0" err="1" smtClean="0">
                <a:solidFill>
                  <a:schemeClr val="bg1"/>
                </a:solidFill>
              </a:rPr>
              <a:t>saith</a:t>
            </a:r>
            <a:r>
              <a:rPr lang="en-US" dirty="0" smtClean="0">
                <a:solidFill>
                  <a:schemeClr val="bg1"/>
                </a:solidFill>
              </a:rPr>
              <a:t> unto them, But whom say ye that I am?</a:t>
            </a:r>
          </a:p>
          <a:p>
            <a:pPr fontAlgn="base"/>
            <a:r>
              <a:rPr lang="en-US" dirty="0" smtClean="0">
                <a:solidFill>
                  <a:schemeClr val="bg1"/>
                </a:solidFill>
              </a:rPr>
              <a:t> </a:t>
            </a:r>
          </a:p>
          <a:p>
            <a:pPr fontAlgn="base"/>
            <a:r>
              <a:rPr lang="en-US" dirty="0" smtClean="0">
                <a:solidFill>
                  <a:schemeClr val="bg1"/>
                </a:solidFill>
              </a:rPr>
              <a:t>And Simon Peter answered and said, Thou art the Christ, the Son of the living God.</a:t>
            </a:r>
          </a:p>
          <a:p>
            <a:pPr fontAlgn="base"/>
            <a:r>
              <a:rPr lang="en-US" dirty="0" smtClean="0">
                <a:solidFill>
                  <a:schemeClr val="bg1"/>
                </a:solidFill>
              </a:rPr>
              <a:t> </a:t>
            </a:r>
          </a:p>
          <a:p>
            <a:pPr fontAlgn="base"/>
            <a:r>
              <a:rPr lang="en-US" dirty="0" smtClean="0">
                <a:solidFill>
                  <a:schemeClr val="bg1"/>
                </a:solidFill>
              </a:rPr>
              <a:t>And Jesus answered and said unto him, Blessed art thou, Simon Bar-</a:t>
            </a:r>
            <a:r>
              <a:rPr lang="en-US" dirty="0" err="1" smtClean="0">
                <a:solidFill>
                  <a:schemeClr val="bg1"/>
                </a:solidFill>
              </a:rPr>
              <a:t>jona</a:t>
            </a:r>
            <a:r>
              <a:rPr lang="en-US" dirty="0" smtClean="0">
                <a:solidFill>
                  <a:schemeClr val="bg1"/>
                </a:solidFill>
              </a:rPr>
              <a:t>: for flesh and blood hath not revealed </a:t>
            </a:r>
            <a:r>
              <a:rPr lang="en-US" i="1" dirty="0" smtClean="0">
                <a:solidFill>
                  <a:schemeClr val="bg1"/>
                </a:solidFill>
              </a:rPr>
              <a:t>it</a:t>
            </a:r>
            <a:r>
              <a:rPr lang="en-US" dirty="0" smtClean="0">
                <a:solidFill>
                  <a:schemeClr val="bg1"/>
                </a:solidFill>
              </a:rPr>
              <a:t> unto thee, but my Father which is in heaven.</a:t>
            </a:r>
          </a:p>
          <a:p>
            <a:pPr fontAlgn="base"/>
            <a:r>
              <a:rPr lang="en-US" dirty="0" smtClean="0">
                <a:solidFill>
                  <a:schemeClr val="bg1"/>
                </a:solidFill>
              </a:rPr>
              <a:t> </a:t>
            </a:r>
          </a:p>
          <a:p>
            <a:pPr fontAlgn="base"/>
            <a:r>
              <a:rPr lang="en-US" dirty="0" smtClean="0">
                <a:solidFill>
                  <a:schemeClr val="bg1"/>
                </a:solidFill>
              </a:rPr>
              <a:t>And I say also unto thee, That thou art Peter, and upon this rock I will build my church; and the gates of hell shall not prevail against it.</a:t>
            </a:r>
          </a:p>
          <a:p>
            <a:pPr fontAlgn="base"/>
            <a:r>
              <a:rPr lang="en-US" dirty="0" smtClean="0">
                <a:solidFill>
                  <a:schemeClr val="bg1"/>
                </a:solidFill>
              </a:rPr>
              <a:t> </a:t>
            </a:r>
          </a:p>
          <a:p>
            <a:pPr fontAlgn="base"/>
            <a:r>
              <a:rPr lang="en-US" dirty="0" smtClean="0">
                <a:solidFill>
                  <a:schemeClr val="bg1"/>
                </a:solidFill>
              </a:rPr>
              <a:t>And I will give unto thee the keys of the kingdom of heaven: and whatsoever thou </a:t>
            </a:r>
            <a:r>
              <a:rPr lang="en-US" dirty="0" err="1" smtClean="0">
                <a:solidFill>
                  <a:schemeClr val="bg1"/>
                </a:solidFill>
              </a:rPr>
              <a:t>shalt</a:t>
            </a:r>
            <a:r>
              <a:rPr lang="en-US" dirty="0" smtClean="0">
                <a:solidFill>
                  <a:schemeClr val="bg1"/>
                </a:solidFill>
              </a:rPr>
              <a:t> bind on earth shall be bound in heaven: and whatsoever thou </a:t>
            </a:r>
            <a:r>
              <a:rPr lang="en-US" dirty="0" err="1" smtClean="0">
                <a:solidFill>
                  <a:schemeClr val="bg1"/>
                </a:solidFill>
              </a:rPr>
              <a:t>shalt</a:t>
            </a:r>
            <a:r>
              <a:rPr lang="en-US" dirty="0" smtClean="0">
                <a:solidFill>
                  <a:schemeClr val="bg1"/>
                </a:solidFill>
              </a:rPr>
              <a:t> loose on earth shall be loosed in heaven.</a:t>
            </a:r>
            <a:endParaRPr lang="en-US" dirty="0">
              <a:solidFill>
                <a:schemeClr val="bg1"/>
              </a:solidFill>
            </a:endParaRP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0" name="Group 9"/>
          <p:cNvGrpSpPr/>
          <p:nvPr/>
        </p:nvGrpSpPr>
        <p:grpSpPr>
          <a:xfrm>
            <a:off x="569256" y="1494665"/>
            <a:ext cx="2810519" cy="3640943"/>
            <a:chOff x="2819400" y="3657598"/>
            <a:chExt cx="1365515" cy="2048764"/>
          </a:xfrm>
        </p:grpSpPr>
        <p:sp>
          <p:nvSpPr>
            <p:cNvPr id="11" name="Rectangle 10"/>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rgbClr val="FFC000"/>
                  </a:solidFill>
                  <a:latin typeface="Colonna MT" pitchFamily="82" charset="0"/>
                </a:rPr>
                <a:t> New Testament</a:t>
              </a:r>
            </a:p>
            <a:p>
              <a:pPr algn="ctr"/>
              <a:r>
                <a:rPr lang="en-US" sz="4000" dirty="0" smtClean="0">
                  <a:solidFill>
                    <a:srgbClr val="FFC000"/>
                  </a:solidFill>
                  <a:latin typeface="Colonna MT" pitchFamily="82" charset="0"/>
                </a:rPr>
                <a:t>Matthew 16:15-19</a:t>
              </a:r>
              <a:endParaRPr lang="en-US" sz="4000" dirty="0">
                <a:solidFill>
                  <a:srgbClr val="FFC000"/>
                </a:solidFill>
                <a:latin typeface="Colonna MT" pitchFamily="82" charset="0"/>
              </a:endParaRPr>
            </a:p>
          </p:txBody>
        </p:sp>
        <p:sp>
          <p:nvSpPr>
            <p:cNvPr id="15" name="Rectangle 1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ight Arrow 13"/>
          <p:cNvSpPr/>
          <p:nvPr/>
        </p:nvSpPr>
        <p:spPr>
          <a:xfrm>
            <a:off x="3540868" y="2519464"/>
            <a:ext cx="1488332" cy="106031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0-#ppt_w/2"/>
                                          </p:val>
                                        </p:tav>
                                        <p:tav tm="100000">
                                          <p:val>
                                            <p:strVal val="#ppt_x"/>
                                          </p:val>
                                        </p:tav>
                                      </p:tavLst>
                                    </p:anim>
                                    <p:anim calcmode="lin" valueType="num">
                                      <p:cBhvr additive="base">
                                        <p:cTn id="12" dur="2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2000" fill="hold"/>
                                        <p:tgtEl>
                                          <p:spTgt spid="27"/>
                                        </p:tgtEl>
                                        <p:attrNameLst>
                                          <p:attrName>ppt_x</p:attrName>
                                        </p:attrNameLst>
                                      </p:cBhvr>
                                      <p:tavLst>
                                        <p:tav tm="0">
                                          <p:val>
                                            <p:strVal val="0-#ppt_w/2"/>
                                          </p:val>
                                        </p:tav>
                                        <p:tav tm="100000">
                                          <p:val>
                                            <p:strVal val="#ppt_x"/>
                                          </p:val>
                                        </p:tav>
                                      </p:tavLst>
                                    </p:anim>
                                    <p:anim calcmode="lin" valueType="num">
                                      <p:cBhvr additive="base">
                                        <p:cTn id="16" dur="2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publicdomainpictures.net/pictures/130000/nahled/yellow-orange-background.jpg"/>
          <p:cNvPicPr>
            <a:picLocks noChangeAspect="1" noChangeArrowheads="1"/>
          </p:cNvPicPr>
          <p:nvPr/>
        </p:nvPicPr>
        <p:blipFill>
          <a:blip r:embed="rId2" cstate="print">
            <a:duotone>
              <a:prstClr val="black"/>
              <a:srgbClr val="0070C0">
                <a:tint val="45000"/>
                <a:satMod val="400000"/>
              </a:srgbClr>
            </a:duotone>
          </a:blip>
          <a:srcRect/>
          <a:stretch>
            <a:fillRect/>
          </a:stretch>
        </p:blipFill>
        <p:spPr bwMode="auto">
          <a:xfrm>
            <a:off x="0" y="0"/>
            <a:ext cx="12192000" cy="6858000"/>
          </a:xfrm>
          <a:prstGeom prst="rect">
            <a:avLst/>
          </a:prstGeom>
          <a:noFill/>
        </p:spPr>
      </p:pic>
      <p:sp>
        <p:nvSpPr>
          <p:cNvPr id="27" name="Rectangle 26"/>
          <p:cNvSpPr/>
          <p:nvPr/>
        </p:nvSpPr>
        <p:spPr>
          <a:xfrm>
            <a:off x="479898" y="985683"/>
            <a:ext cx="4987047" cy="4154984"/>
          </a:xfrm>
          <a:prstGeom prst="rect">
            <a:avLst/>
          </a:prstGeom>
        </p:spPr>
        <p:txBody>
          <a:bodyPr wrap="square">
            <a:spAutoFit/>
          </a:bodyPr>
          <a:lstStyle/>
          <a:p>
            <a:r>
              <a:rPr lang="en-US" sz="2400" dirty="0" smtClean="0">
                <a:solidFill>
                  <a:schemeClr val="bg1"/>
                </a:solidFill>
              </a:rPr>
              <a:t>“The Spirit of God speaking to the spirit of man has power to impart truth with greater effect and understanding than the truth can be imparted by personal contact even with heavenly beings. </a:t>
            </a:r>
          </a:p>
          <a:p>
            <a:endParaRPr lang="en-US" sz="2400" dirty="0" smtClean="0">
              <a:solidFill>
                <a:schemeClr val="bg1"/>
              </a:solidFill>
            </a:endParaRPr>
          </a:p>
          <a:p>
            <a:r>
              <a:rPr lang="en-US" sz="2400" dirty="0" smtClean="0">
                <a:solidFill>
                  <a:schemeClr val="bg1"/>
                </a:solidFill>
              </a:rPr>
              <a:t>Through the Holy Ghost the truth is woven into the very fiber and sinews of the body so that it cannot be forgotten” (4)</a:t>
            </a:r>
          </a:p>
        </p:txBody>
      </p:sp>
      <p:sp>
        <p:nvSpPr>
          <p:cNvPr id="21506" name="AutoShape 2"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Joseph Fielding Smith.jpg"/>
          <p:cNvPicPr>
            <a:picLocks noChangeAspect="1"/>
          </p:cNvPicPr>
          <p:nvPr/>
        </p:nvPicPr>
        <p:blipFill>
          <a:blip r:embed="rId3" cstate="print"/>
          <a:stretch>
            <a:fillRect/>
          </a:stretch>
        </p:blipFill>
        <p:spPr>
          <a:xfrm>
            <a:off x="7497288" y="1125946"/>
            <a:ext cx="2638934" cy="3329662"/>
          </a:xfrm>
          <a:prstGeom prst="rect">
            <a:avLst/>
          </a:prstGeom>
        </p:spPr>
      </p:pic>
    </p:spTree>
    <p:extLst>
      <p:ext uri="{BB962C8B-B14F-4D97-AF65-F5344CB8AC3E}">
        <p14:creationId xmlns:p14="http://schemas.microsoft.com/office/powerpoint/2010/main" xmlns="" val="262868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TotalTime>
  <Words>2293</Words>
  <Application>Microsoft Office PowerPoint</Application>
  <PresentationFormat>Custom</PresentationFormat>
  <Paragraphs>228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lblau</cp:lastModifiedBy>
  <cp:revision>40</cp:revision>
  <dcterms:created xsi:type="dcterms:W3CDTF">2015-05-11T14:25:31Z</dcterms:created>
  <dcterms:modified xsi:type="dcterms:W3CDTF">2016-06-27T16:54:35Z</dcterms:modified>
</cp:coreProperties>
</file>