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1" r:id="rId3"/>
    <p:sldId id="262" r:id="rId4"/>
    <p:sldId id="263" r:id="rId5"/>
    <p:sldId id="266" r:id="rId6"/>
    <p:sldId id="267" r:id="rId7"/>
    <p:sldId id="264" r:id="rId8"/>
    <p:sldId id="265" r:id="rId9"/>
    <p:sldId id="268" r:id="rId10"/>
    <p:sldId id="269" r:id="rId11"/>
    <p:sldId id="270" r:id="rId12"/>
    <p:sldId id="272" r:id="rId13"/>
    <p:sldId id="271" r:id="rId14"/>
    <p:sldId id="273" r:id="rId15"/>
    <p:sldId id="274" r:id="rId16"/>
    <p:sldId id="275" r:id="rId17"/>
    <p:sldId id="276" r:id="rId18"/>
    <p:sldId id="279" r:id="rId19"/>
    <p:sldId id="277" r:id="rId20"/>
    <p:sldId id="278" r:id="rId21"/>
    <p:sldId id="258" r:id="rId22"/>
    <p:sldId id="259" r:id="rId23"/>
    <p:sldId id="260" r:id="rId24"/>
    <p:sldId id="280" r:id="rId25"/>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Lucida Sans Unicode" panose="020B0602030504020204" pitchFamily="34" charset="0"/>
      <p:regular r:id="rId32"/>
    </p:embeddedFont>
    <p:embeddedFont>
      <p:font typeface="Open Sans" panose="020B0606030504020204" pitchFamily="34" charset="0"/>
      <p:regular r:id="rId33"/>
      <p:bold r:id="rId34"/>
      <p:italic r:id="rId35"/>
      <p:boldItalic r:id="rId36"/>
    </p:embeddedFont>
    <p:embeddedFont>
      <p:font typeface="Palatino" pitchFamily="2"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6F315F5-0DF9-4B60-89CE-25DC5D5523E5}"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20FB9-D3FD-403F-99F7-2A64260496D1}" type="slidenum">
              <a:rPr lang="en-US" smtClean="0"/>
              <a:t>‹#›</a:t>
            </a:fld>
            <a:endParaRPr lang="en-US"/>
          </a:p>
        </p:txBody>
      </p:sp>
    </p:spTree>
    <p:extLst>
      <p:ext uri="{BB962C8B-B14F-4D97-AF65-F5344CB8AC3E}">
        <p14:creationId xmlns:p14="http://schemas.microsoft.com/office/powerpoint/2010/main" val="2561977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F315F5-0DF9-4B60-89CE-25DC5D5523E5}"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20FB9-D3FD-403F-99F7-2A64260496D1}" type="slidenum">
              <a:rPr lang="en-US" smtClean="0"/>
              <a:t>‹#›</a:t>
            </a:fld>
            <a:endParaRPr lang="en-US"/>
          </a:p>
        </p:txBody>
      </p:sp>
    </p:spTree>
    <p:extLst>
      <p:ext uri="{BB962C8B-B14F-4D97-AF65-F5344CB8AC3E}">
        <p14:creationId xmlns:p14="http://schemas.microsoft.com/office/powerpoint/2010/main" val="3475709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F315F5-0DF9-4B60-89CE-25DC5D5523E5}"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20FB9-D3FD-403F-99F7-2A64260496D1}" type="slidenum">
              <a:rPr lang="en-US" smtClean="0"/>
              <a:t>‹#›</a:t>
            </a:fld>
            <a:endParaRPr lang="en-US"/>
          </a:p>
        </p:txBody>
      </p:sp>
    </p:spTree>
    <p:extLst>
      <p:ext uri="{BB962C8B-B14F-4D97-AF65-F5344CB8AC3E}">
        <p14:creationId xmlns:p14="http://schemas.microsoft.com/office/powerpoint/2010/main" val="2154215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F315F5-0DF9-4B60-89CE-25DC5D5523E5}"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20FB9-D3FD-403F-99F7-2A64260496D1}" type="slidenum">
              <a:rPr lang="en-US" smtClean="0"/>
              <a:t>‹#›</a:t>
            </a:fld>
            <a:endParaRPr lang="en-US"/>
          </a:p>
        </p:txBody>
      </p:sp>
    </p:spTree>
    <p:extLst>
      <p:ext uri="{BB962C8B-B14F-4D97-AF65-F5344CB8AC3E}">
        <p14:creationId xmlns:p14="http://schemas.microsoft.com/office/powerpoint/2010/main" val="282214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F315F5-0DF9-4B60-89CE-25DC5D5523E5}"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20FB9-D3FD-403F-99F7-2A64260496D1}" type="slidenum">
              <a:rPr lang="en-US" smtClean="0"/>
              <a:t>‹#›</a:t>
            </a:fld>
            <a:endParaRPr lang="en-US"/>
          </a:p>
        </p:txBody>
      </p:sp>
    </p:spTree>
    <p:extLst>
      <p:ext uri="{BB962C8B-B14F-4D97-AF65-F5344CB8AC3E}">
        <p14:creationId xmlns:p14="http://schemas.microsoft.com/office/powerpoint/2010/main" val="380463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F315F5-0DF9-4B60-89CE-25DC5D5523E5}" type="datetimeFigureOut">
              <a:rPr lang="en-US" smtClean="0"/>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20FB9-D3FD-403F-99F7-2A64260496D1}" type="slidenum">
              <a:rPr lang="en-US" smtClean="0"/>
              <a:t>‹#›</a:t>
            </a:fld>
            <a:endParaRPr lang="en-US"/>
          </a:p>
        </p:txBody>
      </p:sp>
    </p:spTree>
    <p:extLst>
      <p:ext uri="{BB962C8B-B14F-4D97-AF65-F5344CB8AC3E}">
        <p14:creationId xmlns:p14="http://schemas.microsoft.com/office/powerpoint/2010/main" val="2343527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F315F5-0DF9-4B60-89CE-25DC5D5523E5}" type="datetimeFigureOut">
              <a:rPr lang="en-US" smtClean="0"/>
              <a:t>8/28/2020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420FB9-D3FD-403F-99F7-2A64260496D1}" type="slidenum">
              <a:rPr lang="en-US" smtClean="0"/>
              <a:t>‹#›</a:t>
            </a:fld>
            <a:endParaRPr lang="en-US"/>
          </a:p>
        </p:txBody>
      </p:sp>
    </p:spTree>
    <p:extLst>
      <p:ext uri="{BB962C8B-B14F-4D97-AF65-F5344CB8AC3E}">
        <p14:creationId xmlns:p14="http://schemas.microsoft.com/office/powerpoint/2010/main" val="1172470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F315F5-0DF9-4B60-89CE-25DC5D5523E5}" type="datetimeFigureOut">
              <a:rPr lang="en-US" smtClean="0"/>
              <a:t>8/28/2020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420FB9-D3FD-403F-99F7-2A64260496D1}" type="slidenum">
              <a:rPr lang="en-US" smtClean="0"/>
              <a:t>‹#›</a:t>
            </a:fld>
            <a:endParaRPr lang="en-US"/>
          </a:p>
        </p:txBody>
      </p:sp>
    </p:spTree>
    <p:extLst>
      <p:ext uri="{BB962C8B-B14F-4D97-AF65-F5344CB8AC3E}">
        <p14:creationId xmlns:p14="http://schemas.microsoft.com/office/powerpoint/2010/main" val="2774201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315F5-0DF9-4B60-89CE-25DC5D5523E5}" type="datetimeFigureOut">
              <a:rPr lang="en-US" smtClean="0"/>
              <a:t>8/28/2020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420FB9-D3FD-403F-99F7-2A64260496D1}" type="slidenum">
              <a:rPr lang="en-US" smtClean="0"/>
              <a:t>‹#›</a:t>
            </a:fld>
            <a:endParaRPr lang="en-US"/>
          </a:p>
        </p:txBody>
      </p:sp>
    </p:spTree>
    <p:extLst>
      <p:ext uri="{BB962C8B-B14F-4D97-AF65-F5344CB8AC3E}">
        <p14:creationId xmlns:p14="http://schemas.microsoft.com/office/powerpoint/2010/main" val="356868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F315F5-0DF9-4B60-89CE-25DC5D5523E5}" type="datetimeFigureOut">
              <a:rPr lang="en-US" smtClean="0"/>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20FB9-D3FD-403F-99F7-2A64260496D1}" type="slidenum">
              <a:rPr lang="en-US" smtClean="0"/>
              <a:t>‹#›</a:t>
            </a:fld>
            <a:endParaRPr lang="en-US"/>
          </a:p>
        </p:txBody>
      </p:sp>
    </p:spTree>
    <p:extLst>
      <p:ext uri="{BB962C8B-B14F-4D97-AF65-F5344CB8AC3E}">
        <p14:creationId xmlns:p14="http://schemas.microsoft.com/office/powerpoint/2010/main" val="2472180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F315F5-0DF9-4B60-89CE-25DC5D5523E5}" type="datetimeFigureOut">
              <a:rPr lang="en-US" smtClean="0"/>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20FB9-D3FD-403F-99F7-2A64260496D1}" type="slidenum">
              <a:rPr lang="en-US" smtClean="0"/>
              <a:t>‹#›</a:t>
            </a:fld>
            <a:endParaRPr lang="en-US"/>
          </a:p>
        </p:txBody>
      </p:sp>
    </p:spTree>
    <p:extLst>
      <p:ext uri="{BB962C8B-B14F-4D97-AF65-F5344CB8AC3E}">
        <p14:creationId xmlns:p14="http://schemas.microsoft.com/office/powerpoint/2010/main" val="409693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F315F5-0DF9-4B60-89CE-25DC5D5523E5}" type="datetimeFigureOut">
              <a:rPr lang="en-US" smtClean="0"/>
              <a:t>8/28/2020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20FB9-D3FD-403F-99F7-2A64260496D1}" type="slidenum">
              <a:rPr lang="en-US" smtClean="0"/>
              <a:t>‹#›</a:t>
            </a:fld>
            <a:endParaRPr lang="en-US"/>
          </a:p>
        </p:txBody>
      </p:sp>
    </p:spTree>
    <p:extLst>
      <p:ext uri="{BB962C8B-B14F-4D97-AF65-F5344CB8AC3E}">
        <p14:creationId xmlns:p14="http://schemas.microsoft.com/office/powerpoint/2010/main" val="4161828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9.gif"/></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4.gif"/></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80D6A99F-9743-4501-9D21-E2A2C62824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2286000" cy="369332"/>
          </a:xfrm>
          <a:prstGeom prst="rect">
            <a:avLst/>
          </a:prstGeom>
          <a:noFill/>
        </p:spPr>
        <p:txBody>
          <a:bodyPr wrap="square" rtlCol="0">
            <a:spAutoFit/>
          </a:bodyPr>
          <a:lstStyle/>
          <a:p>
            <a:r>
              <a:rPr lang="en-US" dirty="0">
                <a:solidFill>
                  <a:schemeClr val="bg1"/>
                </a:solidFill>
              </a:rPr>
              <a:t>Lesson 70</a:t>
            </a:r>
          </a:p>
        </p:txBody>
      </p:sp>
      <p:sp>
        <p:nvSpPr>
          <p:cNvPr id="6" name="TextBox 5"/>
          <p:cNvSpPr txBox="1"/>
          <p:nvPr/>
        </p:nvSpPr>
        <p:spPr>
          <a:xfrm>
            <a:off x="0" y="686555"/>
            <a:ext cx="12192000" cy="1938992"/>
          </a:xfrm>
          <a:prstGeom prst="rect">
            <a:avLst/>
          </a:prstGeom>
          <a:noFill/>
        </p:spPr>
        <p:txBody>
          <a:bodyPr wrap="square" rtlCol="0">
            <a:spAutoFit/>
          </a:bodyPr>
          <a:lstStyle/>
          <a:p>
            <a:pPr algn="ctr"/>
            <a:r>
              <a:rPr lang="en-US" sz="6000" dirty="0">
                <a:solidFill>
                  <a:schemeClr val="bg1"/>
                </a:solidFill>
                <a:latin typeface="Lucida Sans Unicode" panose="020B0602030504020204" pitchFamily="34" charset="0"/>
                <a:cs typeface="Lucida Sans Unicode" panose="020B0602030504020204" pitchFamily="34" charset="0"/>
              </a:rPr>
              <a:t>Jesus is the Good Shepherd</a:t>
            </a:r>
          </a:p>
          <a:p>
            <a:pPr algn="ctr"/>
            <a:r>
              <a:rPr lang="en-US" sz="6000" dirty="0">
                <a:solidFill>
                  <a:schemeClr val="bg1"/>
                </a:solidFill>
                <a:latin typeface="Lucida Sans Unicode" panose="020B0602030504020204" pitchFamily="34" charset="0"/>
                <a:cs typeface="Lucida Sans Unicode" panose="020B0602030504020204" pitchFamily="34" charset="0"/>
              </a:rPr>
              <a:t>John 10</a:t>
            </a:r>
            <a:endParaRPr lang="en-US" sz="4400" dirty="0">
              <a:solidFill>
                <a:schemeClr val="bg1"/>
              </a:solidFill>
              <a:latin typeface="Lucida Sans Unicode" panose="020B0602030504020204" pitchFamily="34" charset="0"/>
              <a:cs typeface="Lucida Sans Unicode" panose="020B0602030504020204" pitchFamily="34" charset="0"/>
            </a:endParaRPr>
          </a:p>
        </p:txBody>
      </p:sp>
      <p:grpSp>
        <p:nvGrpSpPr>
          <p:cNvPr id="36" name="Group 35"/>
          <p:cNvGrpSpPr/>
          <p:nvPr/>
        </p:nvGrpSpPr>
        <p:grpSpPr>
          <a:xfrm>
            <a:off x="7754653" y="5219671"/>
            <a:ext cx="1121325" cy="840210"/>
            <a:chOff x="3468098" y="4356424"/>
            <a:chExt cx="2312313" cy="1732618"/>
          </a:xfrm>
        </p:grpSpPr>
        <p:sp>
          <p:nvSpPr>
            <p:cNvPr id="37" name="Trapezoid 36"/>
            <p:cNvSpPr/>
            <p:nvPr/>
          </p:nvSpPr>
          <p:spPr>
            <a:xfrm rot="20014054">
              <a:off x="5280109" y="5550429"/>
              <a:ext cx="305125" cy="422502"/>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a:off x="5059880" y="5698378"/>
              <a:ext cx="336246" cy="390664"/>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rot="1434363">
              <a:off x="4257977" y="5613904"/>
              <a:ext cx="305125" cy="390664"/>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a:off x="4394624" y="5689382"/>
              <a:ext cx="305125" cy="390664"/>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loud 40"/>
            <p:cNvSpPr/>
            <p:nvPr/>
          </p:nvSpPr>
          <p:spPr>
            <a:xfrm rot="13454785">
              <a:off x="5459592" y="4628452"/>
              <a:ext cx="320819" cy="292995"/>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loud 41"/>
            <p:cNvSpPr/>
            <p:nvPr/>
          </p:nvSpPr>
          <p:spPr>
            <a:xfrm rot="874954">
              <a:off x="3970262" y="4574157"/>
              <a:ext cx="1796485" cy="1446838"/>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3468098" y="4356424"/>
              <a:ext cx="1159080" cy="1168437"/>
              <a:chOff x="4284932" y="881260"/>
              <a:chExt cx="1159080" cy="1168437"/>
            </a:xfrm>
          </p:grpSpPr>
          <p:grpSp>
            <p:nvGrpSpPr>
              <p:cNvPr id="44" name="Group 43"/>
              <p:cNvGrpSpPr/>
              <p:nvPr/>
            </p:nvGrpSpPr>
            <p:grpSpPr>
              <a:xfrm rot="2406796" flipH="1">
                <a:off x="5182014" y="1035478"/>
                <a:ext cx="261998" cy="327183"/>
                <a:chOff x="3672310" y="4939414"/>
                <a:chExt cx="327111" cy="340655"/>
              </a:xfrm>
            </p:grpSpPr>
            <p:sp>
              <p:nvSpPr>
                <p:cNvPr id="57" name="Flowchart: Delay 56"/>
                <p:cNvSpPr/>
                <p:nvPr/>
              </p:nvSpPr>
              <p:spPr>
                <a:xfrm rot="14290395">
                  <a:off x="3665538" y="4946186"/>
                  <a:ext cx="340655" cy="327111"/>
                </a:xfrm>
                <a:prstGeom prst="flowChartDelay">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Delay 57"/>
                <p:cNvSpPr/>
                <p:nvPr/>
              </p:nvSpPr>
              <p:spPr>
                <a:xfrm rot="14019021">
                  <a:off x="3719022" y="5074518"/>
                  <a:ext cx="229743" cy="156345"/>
                </a:xfrm>
                <a:prstGeom prst="flowChartDelay">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rot="19193204">
                <a:off x="4284932" y="1009735"/>
                <a:ext cx="261998" cy="327183"/>
                <a:chOff x="3672310" y="4939414"/>
                <a:chExt cx="327111" cy="340655"/>
              </a:xfrm>
            </p:grpSpPr>
            <p:sp>
              <p:nvSpPr>
                <p:cNvPr id="55" name="Flowchart: Delay 54"/>
                <p:cNvSpPr/>
                <p:nvPr/>
              </p:nvSpPr>
              <p:spPr>
                <a:xfrm rot="14290395">
                  <a:off x="3665538" y="4946186"/>
                  <a:ext cx="340655" cy="327111"/>
                </a:xfrm>
                <a:prstGeom prst="flowChartDelay">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Delay 55"/>
                <p:cNvSpPr/>
                <p:nvPr/>
              </p:nvSpPr>
              <p:spPr>
                <a:xfrm rot="14019021">
                  <a:off x="3719022" y="5074518"/>
                  <a:ext cx="229743" cy="156345"/>
                </a:xfrm>
                <a:prstGeom prst="flowChartDelay">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ardrop 45"/>
              <p:cNvSpPr/>
              <p:nvPr/>
            </p:nvSpPr>
            <p:spPr>
              <a:xfrm rot="19061206">
                <a:off x="4411380" y="1142353"/>
                <a:ext cx="915330" cy="907344"/>
              </a:xfrm>
              <a:prstGeom prst="teardrop">
                <a:avLst>
                  <a:gd name="adj" fmla="val 1103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loud 46"/>
              <p:cNvSpPr/>
              <p:nvPr/>
            </p:nvSpPr>
            <p:spPr>
              <a:xfrm>
                <a:off x="4519687" y="881260"/>
                <a:ext cx="706548" cy="494939"/>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ie 47"/>
              <p:cNvSpPr/>
              <p:nvPr/>
            </p:nvSpPr>
            <p:spPr>
              <a:xfrm rot="13582693">
                <a:off x="4697836" y="1624859"/>
                <a:ext cx="401488" cy="368423"/>
              </a:xfrm>
              <a:prstGeom prst="pie">
                <a:avLst>
                  <a:gd name="adj1" fmla="val 0"/>
                  <a:gd name="adj2" fmla="val 44611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9" name="Group 48"/>
              <p:cNvGrpSpPr/>
              <p:nvPr/>
            </p:nvGrpSpPr>
            <p:grpSpPr>
              <a:xfrm>
                <a:off x="4508619" y="1370505"/>
                <a:ext cx="230546" cy="286299"/>
                <a:chOff x="3952826" y="5337540"/>
                <a:chExt cx="135603" cy="151910"/>
              </a:xfrm>
            </p:grpSpPr>
            <p:sp>
              <p:nvSpPr>
                <p:cNvPr id="53" name="Oval 52"/>
                <p:cNvSpPr/>
                <p:nvPr/>
              </p:nvSpPr>
              <p:spPr>
                <a:xfrm>
                  <a:off x="3952826" y="5337540"/>
                  <a:ext cx="135603" cy="1519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975427" y="5388177"/>
                  <a:ext cx="90402" cy="1012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5005922" y="1359834"/>
                <a:ext cx="230546" cy="286299"/>
                <a:chOff x="4133631" y="5337540"/>
                <a:chExt cx="135603" cy="151910"/>
              </a:xfrm>
            </p:grpSpPr>
            <p:sp>
              <p:nvSpPr>
                <p:cNvPr id="51" name="Oval 50"/>
                <p:cNvSpPr/>
                <p:nvPr/>
              </p:nvSpPr>
              <p:spPr>
                <a:xfrm>
                  <a:off x="4133631" y="5337540"/>
                  <a:ext cx="135603" cy="1519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133631" y="5388177"/>
                  <a:ext cx="90402" cy="1012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9" name="Group 58"/>
          <p:cNvGrpSpPr/>
          <p:nvPr/>
        </p:nvGrpSpPr>
        <p:grpSpPr>
          <a:xfrm>
            <a:off x="6064969" y="4961634"/>
            <a:ext cx="1613911" cy="1209305"/>
            <a:chOff x="3468098" y="4356424"/>
            <a:chExt cx="2312313" cy="1732618"/>
          </a:xfrm>
        </p:grpSpPr>
        <p:sp>
          <p:nvSpPr>
            <p:cNvPr id="60" name="Trapezoid 59"/>
            <p:cNvSpPr/>
            <p:nvPr/>
          </p:nvSpPr>
          <p:spPr>
            <a:xfrm rot="20014054">
              <a:off x="5280109" y="5550429"/>
              <a:ext cx="305125" cy="422502"/>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a:off x="5059880" y="5698378"/>
              <a:ext cx="336246" cy="390664"/>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rot="1434363">
              <a:off x="4257977" y="5613904"/>
              <a:ext cx="305125" cy="390664"/>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a:off x="4394624" y="5689382"/>
              <a:ext cx="305125" cy="390664"/>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Cloud 63"/>
            <p:cNvSpPr/>
            <p:nvPr/>
          </p:nvSpPr>
          <p:spPr>
            <a:xfrm rot="13454785">
              <a:off x="5459592" y="4628452"/>
              <a:ext cx="320819" cy="292995"/>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loud 64"/>
            <p:cNvSpPr/>
            <p:nvPr/>
          </p:nvSpPr>
          <p:spPr>
            <a:xfrm rot="874954">
              <a:off x="3970262" y="4574157"/>
              <a:ext cx="1796485" cy="1446838"/>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a:off x="3468098" y="4356424"/>
              <a:ext cx="1159080" cy="1168437"/>
              <a:chOff x="4284932" y="881260"/>
              <a:chExt cx="1159080" cy="1168437"/>
            </a:xfrm>
          </p:grpSpPr>
          <p:grpSp>
            <p:nvGrpSpPr>
              <p:cNvPr id="67" name="Group 66"/>
              <p:cNvGrpSpPr/>
              <p:nvPr/>
            </p:nvGrpSpPr>
            <p:grpSpPr>
              <a:xfrm rot="2406796" flipH="1">
                <a:off x="5182014" y="1035478"/>
                <a:ext cx="261998" cy="327183"/>
                <a:chOff x="3672310" y="4939414"/>
                <a:chExt cx="327111" cy="340655"/>
              </a:xfrm>
            </p:grpSpPr>
            <p:sp>
              <p:nvSpPr>
                <p:cNvPr id="80" name="Flowchart: Delay 79"/>
                <p:cNvSpPr/>
                <p:nvPr/>
              </p:nvSpPr>
              <p:spPr>
                <a:xfrm rot="14290395">
                  <a:off x="3665538" y="4946186"/>
                  <a:ext cx="340655" cy="327111"/>
                </a:xfrm>
                <a:prstGeom prst="flowChartDelay">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Delay 80"/>
                <p:cNvSpPr/>
                <p:nvPr/>
              </p:nvSpPr>
              <p:spPr>
                <a:xfrm rot="14019021">
                  <a:off x="3719022" y="5074518"/>
                  <a:ext cx="229743" cy="156345"/>
                </a:xfrm>
                <a:prstGeom prst="flowChartDelay">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rot="19193204">
                <a:off x="4284932" y="1009735"/>
                <a:ext cx="261998" cy="327183"/>
                <a:chOff x="3672310" y="4939414"/>
                <a:chExt cx="327111" cy="340655"/>
              </a:xfrm>
            </p:grpSpPr>
            <p:sp>
              <p:nvSpPr>
                <p:cNvPr id="78" name="Flowchart: Delay 77"/>
                <p:cNvSpPr/>
                <p:nvPr/>
              </p:nvSpPr>
              <p:spPr>
                <a:xfrm rot="14290395">
                  <a:off x="3665538" y="4946186"/>
                  <a:ext cx="340655" cy="327111"/>
                </a:xfrm>
                <a:prstGeom prst="flowChartDelay">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Delay 78"/>
                <p:cNvSpPr/>
                <p:nvPr/>
              </p:nvSpPr>
              <p:spPr>
                <a:xfrm rot="14019021">
                  <a:off x="3719022" y="5074518"/>
                  <a:ext cx="229743" cy="156345"/>
                </a:xfrm>
                <a:prstGeom prst="flowChartDelay">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Teardrop 68"/>
              <p:cNvSpPr/>
              <p:nvPr/>
            </p:nvSpPr>
            <p:spPr>
              <a:xfrm rot="19061206">
                <a:off x="4411380" y="1142353"/>
                <a:ext cx="915330" cy="907344"/>
              </a:xfrm>
              <a:prstGeom prst="teardrop">
                <a:avLst>
                  <a:gd name="adj" fmla="val 1103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loud 69"/>
              <p:cNvSpPr/>
              <p:nvPr/>
            </p:nvSpPr>
            <p:spPr>
              <a:xfrm>
                <a:off x="4519687" y="881260"/>
                <a:ext cx="706548" cy="494939"/>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Pie 70"/>
              <p:cNvSpPr/>
              <p:nvPr/>
            </p:nvSpPr>
            <p:spPr>
              <a:xfrm rot="13582693">
                <a:off x="4697836" y="1624859"/>
                <a:ext cx="401488" cy="368423"/>
              </a:xfrm>
              <a:prstGeom prst="pie">
                <a:avLst>
                  <a:gd name="adj1" fmla="val 0"/>
                  <a:gd name="adj2" fmla="val 44611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2" name="Group 71"/>
              <p:cNvGrpSpPr/>
              <p:nvPr/>
            </p:nvGrpSpPr>
            <p:grpSpPr>
              <a:xfrm>
                <a:off x="4508619" y="1370505"/>
                <a:ext cx="230546" cy="286299"/>
                <a:chOff x="3952826" y="5337540"/>
                <a:chExt cx="135603" cy="151910"/>
              </a:xfrm>
            </p:grpSpPr>
            <p:sp>
              <p:nvSpPr>
                <p:cNvPr id="76" name="Oval 75"/>
                <p:cNvSpPr/>
                <p:nvPr/>
              </p:nvSpPr>
              <p:spPr>
                <a:xfrm>
                  <a:off x="3952826" y="5337540"/>
                  <a:ext cx="135603" cy="1519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3975427" y="5388177"/>
                  <a:ext cx="90402" cy="1012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p:cNvGrpSpPr/>
              <p:nvPr/>
            </p:nvGrpSpPr>
            <p:grpSpPr>
              <a:xfrm>
                <a:off x="5005922" y="1359834"/>
                <a:ext cx="230546" cy="286299"/>
                <a:chOff x="4133631" y="5337540"/>
                <a:chExt cx="135603" cy="151910"/>
              </a:xfrm>
            </p:grpSpPr>
            <p:sp>
              <p:nvSpPr>
                <p:cNvPr id="74" name="Oval 73"/>
                <p:cNvSpPr/>
                <p:nvPr/>
              </p:nvSpPr>
              <p:spPr>
                <a:xfrm>
                  <a:off x="4133631" y="5337540"/>
                  <a:ext cx="135603" cy="1519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133631" y="5388177"/>
                  <a:ext cx="90402" cy="1012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2" name="Group 81"/>
          <p:cNvGrpSpPr/>
          <p:nvPr/>
        </p:nvGrpSpPr>
        <p:grpSpPr>
          <a:xfrm>
            <a:off x="8467919" y="4707043"/>
            <a:ext cx="1321055" cy="989868"/>
            <a:chOff x="3468098" y="4356424"/>
            <a:chExt cx="2312313" cy="1732618"/>
          </a:xfrm>
        </p:grpSpPr>
        <p:sp>
          <p:nvSpPr>
            <p:cNvPr id="83" name="Trapezoid 82"/>
            <p:cNvSpPr/>
            <p:nvPr/>
          </p:nvSpPr>
          <p:spPr>
            <a:xfrm rot="20014054">
              <a:off x="5280109" y="5550429"/>
              <a:ext cx="305125" cy="422502"/>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a:off x="5059880" y="5698378"/>
              <a:ext cx="336246" cy="390664"/>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p:cNvSpPr/>
            <p:nvPr/>
          </p:nvSpPr>
          <p:spPr>
            <a:xfrm rot="1434363">
              <a:off x="4257977" y="5613904"/>
              <a:ext cx="305125" cy="390664"/>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85"/>
            <p:cNvSpPr/>
            <p:nvPr/>
          </p:nvSpPr>
          <p:spPr>
            <a:xfrm>
              <a:off x="4394624" y="5689382"/>
              <a:ext cx="305125" cy="390664"/>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loud 86"/>
            <p:cNvSpPr/>
            <p:nvPr/>
          </p:nvSpPr>
          <p:spPr>
            <a:xfrm rot="13454785">
              <a:off x="5459592" y="4628452"/>
              <a:ext cx="320819" cy="292995"/>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loud 87"/>
            <p:cNvSpPr/>
            <p:nvPr/>
          </p:nvSpPr>
          <p:spPr>
            <a:xfrm rot="874954">
              <a:off x="3970262" y="4574157"/>
              <a:ext cx="1796485" cy="1446838"/>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468098" y="4356424"/>
              <a:ext cx="1159080" cy="1168437"/>
              <a:chOff x="4284932" y="881260"/>
              <a:chExt cx="1159080" cy="1168437"/>
            </a:xfrm>
          </p:grpSpPr>
          <p:grpSp>
            <p:nvGrpSpPr>
              <p:cNvPr id="90" name="Group 89"/>
              <p:cNvGrpSpPr/>
              <p:nvPr/>
            </p:nvGrpSpPr>
            <p:grpSpPr>
              <a:xfrm rot="2406796" flipH="1">
                <a:off x="5182014" y="1035478"/>
                <a:ext cx="261998" cy="327183"/>
                <a:chOff x="3672310" y="4939414"/>
                <a:chExt cx="327111" cy="340655"/>
              </a:xfrm>
            </p:grpSpPr>
            <p:sp>
              <p:nvSpPr>
                <p:cNvPr id="103" name="Flowchart: Delay 102"/>
                <p:cNvSpPr/>
                <p:nvPr/>
              </p:nvSpPr>
              <p:spPr>
                <a:xfrm rot="14290395">
                  <a:off x="3665538" y="4946186"/>
                  <a:ext cx="340655" cy="327111"/>
                </a:xfrm>
                <a:prstGeom prst="flowChartDelay">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Delay 103"/>
                <p:cNvSpPr/>
                <p:nvPr/>
              </p:nvSpPr>
              <p:spPr>
                <a:xfrm rot="14019021">
                  <a:off x="3719022" y="5074518"/>
                  <a:ext cx="229743" cy="156345"/>
                </a:xfrm>
                <a:prstGeom prst="flowChartDelay">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rot="19193204">
                <a:off x="4284932" y="1009735"/>
                <a:ext cx="261998" cy="327183"/>
                <a:chOff x="3672310" y="4939414"/>
                <a:chExt cx="327111" cy="340655"/>
              </a:xfrm>
            </p:grpSpPr>
            <p:sp>
              <p:nvSpPr>
                <p:cNvPr id="101" name="Flowchart: Delay 100"/>
                <p:cNvSpPr/>
                <p:nvPr/>
              </p:nvSpPr>
              <p:spPr>
                <a:xfrm rot="14290395">
                  <a:off x="3665538" y="4946186"/>
                  <a:ext cx="340655" cy="327111"/>
                </a:xfrm>
                <a:prstGeom prst="flowChartDelay">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lowchart: Delay 101"/>
                <p:cNvSpPr/>
                <p:nvPr/>
              </p:nvSpPr>
              <p:spPr>
                <a:xfrm rot="14019021">
                  <a:off x="3719022" y="5074518"/>
                  <a:ext cx="229743" cy="156345"/>
                </a:xfrm>
                <a:prstGeom prst="flowChartDelay">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Teardrop 91"/>
              <p:cNvSpPr/>
              <p:nvPr/>
            </p:nvSpPr>
            <p:spPr>
              <a:xfrm rot="19061206">
                <a:off x="4411380" y="1142353"/>
                <a:ext cx="915330" cy="907344"/>
              </a:xfrm>
              <a:prstGeom prst="teardrop">
                <a:avLst>
                  <a:gd name="adj" fmla="val 1103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Cloud 92"/>
              <p:cNvSpPr/>
              <p:nvPr/>
            </p:nvSpPr>
            <p:spPr>
              <a:xfrm>
                <a:off x="4519687" y="881260"/>
                <a:ext cx="706548" cy="494939"/>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Pie 93"/>
              <p:cNvSpPr/>
              <p:nvPr/>
            </p:nvSpPr>
            <p:spPr>
              <a:xfrm rot="13582693">
                <a:off x="4697836" y="1624859"/>
                <a:ext cx="401488" cy="368423"/>
              </a:xfrm>
              <a:prstGeom prst="pie">
                <a:avLst>
                  <a:gd name="adj1" fmla="val 0"/>
                  <a:gd name="adj2" fmla="val 44611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5" name="Group 94"/>
              <p:cNvGrpSpPr/>
              <p:nvPr/>
            </p:nvGrpSpPr>
            <p:grpSpPr>
              <a:xfrm>
                <a:off x="4508619" y="1370505"/>
                <a:ext cx="230546" cy="286299"/>
                <a:chOff x="3952826" y="5337540"/>
                <a:chExt cx="135603" cy="151910"/>
              </a:xfrm>
            </p:grpSpPr>
            <p:sp>
              <p:nvSpPr>
                <p:cNvPr id="99" name="Oval 98"/>
                <p:cNvSpPr/>
                <p:nvPr/>
              </p:nvSpPr>
              <p:spPr>
                <a:xfrm>
                  <a:off x="3952826" y="5337540"/>
                  <a:ext cx="135603" cy="1519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3975427" y="5388177"/>
                  <a:ext cx="90402" cy="1012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5005922" y="1359834"/>
                <a:ext cx="230546" cy="286299"/>
                <a:chOff x="4133631" y="5337540"/>
                <a:chExt cx="135603" cy="151910"/>
              </a:xfrm>
            </p:grpSpPr>
            <p:sp>
              <p:nvSpPr>
                <p:cNvPr id="97" name="Oval 96"/>
                <p:cNvSpPr/>
                <p:nvPr/>
              </p:nvSpPr>
              <p:spPr>
                <a:xfrm>
                  <a:off x="4133631" y="5337540"/>
                  <a:ext cx="135603" cy="1519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4133631" y="5388177"/>
                  <a:ext cx="90402" cy="1012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5" name="Group 104"/>
          <p:cNvGrpSpPr/>
          <p:nvPr/>
        </p:nvGrpSpPr>
        <p:grpSpPr>
          <a:xfrm>
            <a:off x="8751907" y="5446295"/>
            <a:ext cx="1321055" cy="989868"/>
            <a:chOff x="3468098" y="4356424"/>
            <a:chExt cx="2312313" cy="1732618"/>
          </a:xfrm>
        </p:grpSpPr>
        <p:sp>
          <p:nvSpPr>
            <p:cNvPr id="106" name="Trapezoid 105"/>
            <p:cNvSpPr/>
            <p:nvPr/>
          </p:nvSpPr>
          <p:spPr>
            <a:xfrm rot="20014054">
              <a:off x="5280109" y="5550429"/>
              <a:ext cx="305125" cy="422502"/>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106"/>
            <p:cNvSpPr/>
            <p:nvPr/>
          </p:nvSpPr>
          <p:spPr>
            <a:xfrm>
              <a:off x="5059880" y="5698378"/>
              <a:ext cx="336246" cy="390664"/>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p:cNvSpPr/>
            <p:nvPr/>
          </p:nvSpPr>
          <p:spPr>
            <a:xfrm rot="1434363">
              <a:off x="4257977" y="5613904"/>
              <a:ext cx="305125" cy="390664"/>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a:off x="4394624" y="5689382"/>
              <a:ext cx="305125" cy="390664"/>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Cloud 109"/>
            <p:cNvSpPr/>
            <p:nvPr/>
          </p:nvSpPr>
          <p:spPr>
            <a:xfrm rot="13454785">
              <a:off x="5459592" y="4628452"/>
              <a:ext cx="320819" cy="292995"/>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Cloud 110"/>
            <p:cNvSpPr/>
            <p:nvPr/>
          </p:nvSpPr>
          <p:spPr>
            <a:xfrm rot="874954">
              <a:off x="3970262" y="4574157"/>
              <a:ext cx="1796485" cy="1446838"/>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111"/>
            <p:cNvGrpSpPr/>
            <p:nvPr/>
          </p:nvGrpSpPr>
          <p:grpSpPr>
            <a:xfrm>
              <a:off x="3468098" y="4356424"/>
              <a:ext cx="1159080" cy="1168437"/>
              <a:chOff x="4284932" y="881260"/>
              <a:chExt cx="1159080" cy="1168437"/>
            </a:xfrm>
          </p:grpSpPr>
          <p:grpSp>
            <p:nvGrpSpPr>
              <p:cNvPr id="113" name="Group 112"/>
              <p:cNvGrpSpPr/>
              <p:nvPr/>
            </p:nvGrpSpPr>
            <p:grpSpPr>
              <a:xfrm rot="2406796" flipH="1">
                <a:off x="5182014" y="1035478"/>
                <a:ext cx="261998" cy="327183"/>
                <a:chOff x="3672310" y="4939414"/>
                <a:chExt cx="327111" cy="340655"/>
              </a:xfrm>
            </p:grpSpPr>
            <p:sp>
              <p:nvSpPr>
                <p:cNvPr id="126" name="Flowchart: Delay 125"/>
                <p:cNvSpPr/>
                <p:nvPr/>
              </p:nvSpPr>
              <p:spPr>
                <a:xfrm rot="14290395">
                  <a:off x="3665538" y="4946186"/>
                  <a:ext cx="340655" cy="327111"/>
                </a:xfrm>
                <a:prstGeom prst="flowChartDelay">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lowchart: Delay 126"/>
                <p:cNvSpPr/>
                <p:nvPr/>
              </p:nvSpPr>
              <p:spPr>
                <a:xfrm rot="14019021">
                  <a:off x="3719022" y="5074518"/>
                  <a:ext cx="229743" cy="156345"/>
                </a:xfrm>
                <a:prstGeom prst="flowChartDelay">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rot="19193204">
                <a:off x="4284932" y="1009735"/>
                <a:ext cx="261998" cy="327183"/>
                <a:chOff x="3672310" y="4939414"/>
                <a:chExt cx="327111" cy="340655"/>
              </a:xfrm>
            </p:grpSpPr>
            <p:sp>
              <p:nvSpPr>
                <p:cNvPr id="124" name="Flowchart: Delay 123"/>
                <p:cNvSpPr/>
                <p:nvPr/>
              </p:nvSpPr>
              <p:spPr>
                <a:xfrm rot="14290395">
                  <a:off x="3665538" y="4946186"/>
                  <a:ext cx="340655" cy="327111"/>
                </a:xfrm>
                <a:prstGeom prst="flowChartDelay">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lowchart: Delay 124"/>
                <p:cNvSpPr/>
                <p:nvPr/>
              </p:nvSpPr>
              <p:spPr>
                <a:xfrm rot="14019021">
                  <a:off x="3719022" y="5074518"/>
                  <a:ext cx="229743" cy="156345"/>
                </a:xfrm>
                <a:prstGeom prst="flowChartDelay">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ardrop 114"/>
              <p:cNvSpPr/>
              <p:nvPr/>
            </p:nvSpPr>
            <p:spPr>
              <a:xfrm rot="19061206">
                <a:off x="4411380" y="1142353"/>
                <a:ext cx="915330" cy="907344"/>
              </a:xfrm>
              <a:prstGeom prst="teardrop">
                <a:avLst>
                  <a:gd name="adj" fmla="val 1103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Cloud 115"/>
              <p:cNvSpPr/>
              <p:nvPr/>
            </p:nvSpPr>
            <p:spPr>
              <a:xfrm>
                <a:off x="4519687" y="881260"/>
                <a:ext cx="706548" cy="494939"/>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Pie 116"/>
              <p:cNvSpPr/>
              <p:nvPr/>
            </p:nvSpPr>
            <p:spPr>
              <a:xfrm rot="13582693">
                <a:off x="4697836" y="1624859"/>
                <a:ext cx="401488" cy="368423"/>
              </a:xfrm>
              <a:prstGeom prst="pie">
                <a:avLst>
                  <a:gd name="adj1" fmla="val 0"/>
                  <a:gd name="adj2" fmla="val 44611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8" name="Group 117"/>
              <p:cNvGrpSpPr/>
              <p:nvPr/>
            </p:nvGrpSpPr>
            <p:grpSpPr>
              <a:xfrm>
                <a:off x="4508619" y="1370505"/>
                <a:ext cx="230546" cy="286299"/>
                <a:chOff x="3952826" y="5337540"/>
                <a:chExt cx="135603" cy="151910"/>
              </a:xfrm>
            </p:grpSpPr>
            <p:sp>
              <p:nvSpPr>
                <p:cNvPr id="122" name="Oval 121"/>
                <p:cNvSpPr/>
                <p:nvPr/>
              </p:nvSpPr>
              <p:spPr>
                <a:xfrm>
                  <a:off x="3952826" y="5337540"/>
                  <a:ext cx="135603" cy="1519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3975427" y="5388177"/>
                  <a:ext cx="90402" cy="1012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18"/>
              <p:cNvGrpSpPr/>
              <p:nvPr/>
            </p:nvGrpSpPr>
            <p:grpSpPr>
              <a:xfrm>
                <a:off x="5005922" y="1359834"/>
                <a:ext cx="230546" cy="286299"/>
                <a:chOff x="4133631" y="5337540"/>
                <a:chExt cx="135603" cy="151910"/>
              </a:xfrm>
            </p:grpSpPr>
            <p:sp>
              <p:nvSpPr>
                <p:cNvPr id="120" name="Oval 119"/>
                <p:cNvSpPr/>
                <p:nvPr/>
              </p:nvSpPr>
              <p:spPr>
                <a:xfrm>
                  <a:off x="4133631" y="5337540"/>
                  <a:ext cx="135603" cy="1519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4133631" y="5388177"/>
                  <a:ext cx="90402" cy="1012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 name="Rectangle 3"/>
          <p:cNvSpPr/>
          <p:nvPr/>
        </p:nvSpPr>
        <p:spPr>
          <a:xfrm>
            <a:off x="3408961" y="2897064"/>
            <a:ext cx="6096000" cy="1754326"/>
          </a:xfrm>
          <a:prstGeom prst="rect">
            <a:avLst/>
          </a:prstGeom>
        </p:spPr>
        <p:txBody>
          <a:bodyPr>
            <a:spAutoFit/>
          </a:bodyPr>
          <a:lstStyle/>
          <a:p>
            <a:r>
              <a:rPr lang="en-US" b="0" i="1" dirty="0">
                <a:solidFill>
                  <a:schemeClr val="bg1"/>
                </a:solidFill>
                <a:effectLst/>
                <a:latin typeface="Palatino"/>
              </a:rPr>
              <a:t>Behold, I say unto you, that the good shepherd doth call you; yea, and in his own name he doth call you, which is the name of Christ; and if ye will not hearken unto the voice of the good shepherd, to the name by which ye are called, behold, ye are not the sheep of the good shepherd.</a:t>
            </a:r>
          </a:p>
          <a:p>
            <a:r>
              <a:rPr lang="en-US" i="1" dirty="0">
                <a:solidFill>
                  <a:schemeClr val="bg1"/>
                </a:solidFill>
                <a:latin typeface="Palatino"/>
              </a:rPr>
              <a:t>Alma 5:38</a:t>
            </a:r>
            <a:endParaRPr lang="en-US" i="1" dirty="0">
              <a:solidFill>
                <a:schemeClr val="bg1"/>
              </a:solidFill>
            </a:endParaRPr>
          </a:p>
        </p:txBody>
      </p:sp>
      <p:grpSp>
        <p:nvGrpSpPr>
          <p:cNvPr id="130" name="Group 129">
            <a:extLst>
              <a:ext uri="{FF2B5EF4-FFF2-40B4-BE49-F238E27FC236}">
                <a16:creationId xmlns:a16="http://schemas.microsoft.com/office/drawing/2014/main" id="{5812C52D-AC5F-4022-9488-E35B9022A9F4}"/>
              </a:ext>
            </a:extLst>
          </p:cNvPr>
          <p:cNvGrpSpPr/>
          <p:nvPr/>
        </p:nvGrpSpPr>
        <p:grpSpPr>
          <a:xfrm>
            <a:off x="1401650" y="2557569"/>
            <a:ext cx="1536692" cy="3563620"/>
            <a:chOff x="1519855" y="349452"/>
            <a:chExt cx="2655905" cy="6159097"/>
          </a:xfrm>
        </p:grpSpPr>
        <p:sp>
          <p:nvSpPr>
            <p:cNvPr id="131" name="Freeform: Shape 130">
              <a:extLst>
                <a:ext uri="{FF2B5EF4-FFF2-40B4-BE49-F238E27FC236}">
                  <a16:creationId xmlns:a16="http://schemas.microsoft.com/office/drawing/2014/main" id="{8293E4B6-F66D-4E58-8949-F34EA1D34E20}"/>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32" name="Oval 131">
              <a:extLst>
                <a:ext uri="{FF2B5EF4-FFF2-40B4-BE49-F238E27FC236}">
                  <a16:creationId xmlns:a16="http://schemas.microsoft.com/office/drawing/2014/main" id="{A31C2E02-0E4D-4CAF-93E4-3BB9DFFABD0B}"/>
                </a:ext>
              </a:extLst>
            </p:cNvPr>
            <p:cNvSpPr/>
            <p:nvPr/>
          </p:nvSpPr>
          <p:spPr>
            <a:xfrm rot="976600">
              <a:off x="1532204" y="3793170"/>
              <a:ext cx="562732" cy="81469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a:extLst>
                <a:ext uri="{FF2B5EF4-FFF2-40B4-BE49-F238E27FC236}">
                  <a16:creationId xmlns:a16="http://schemas.microsoft.com/office/drawing/2014/main" id="{0BAF7FA1-1B8A-4D2D-912C-43E1B4977EE4}"/>
                </a:ext>
              </a:extLst>
            </p:cNvPr>
            <p:cNvSpPr/>
            <p:nvPr/>
          </p:nvSpPr>
          <p:spPr>
            <a:xfrm rot="808127">
              <a:off x="1559473" y="2126026"/>
              <a:ext cx="1407395" cy="2188537"/>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33">
              <a:extLst>
                <a:ext uri="{FF2B5EF4-FFF2-40B4-BE49-F238E27FC236}">
                  <a16:creationId xmlns:a16="http://schemas.microsoft.com/office/drawing/2014/main" id="{3A4A4DC4-87ED-4613-9D10-AAA36267E9A3}"/>
                </a:ext>
              </a:extLst>
            </p:cNvPr>
            <p:cNvSpPr/>
            <p:nvPr/>
          </p:nvSpPr>
          <p:spPr>
            <a:xfrm>
              <a:off x="2132755" y="2056936"/>
              <a:ext cx="1430103" cy="1536987"/>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BDACB083-DD05-412E-835C-BAC60023DAC5}"/>
                </a:ext>
              </a:extLst>
            </p:cNvPr>
            <p:cNvSpPr/>
            <p:nvPr/>
          </p:nvSpPr>
          <p:spPr>
            <a:xfrm rot="886948" flipH="1">
              <a:off x="2810938"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391E77A7-2EFE-4F43-8E9B-C5327CE8CBC6}"/>
                </a:ext>
              </a:extLst>
            </p:cNvPr>
            <p:cNvSpPr/>
            <p:nvPr/>
          </p:nvSpPr>
          <p:spPr>
            <a:xfrm rot="20713052">
              <a:off x="1902937"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rapezoid 136">
              <a:extLst>
                <a:ext uri="{FF2B5EF4-FFF2-40B4-BE49-F238E27FC236}">
                  <a16:creationId xmlns:a16="http://schemas.microsoft.com/office/drawing/2014/main" id="{07501B85-B97E-44A7-A838-C99ED4FB1196}"/>
                </a:ext>
              </a:extLst>
            </p:cNvPr>
            <p:cNvSpPr/>
            <p:nvPr/>
          </p:nvSpPr>
          <p:spPr>
            <a:xfrm>
              <a:off x="1519855" y="2137830"/>
              <a:ext cx="2655905" cy="404469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6221C4AC-76DF-4E9D-B7B1-F9474FFDA1CA}"/>
                </a:ext>
              </a:extLst>
            </p:cNvPr>
            <p:cNvSpPr/>
            <p:nvPr/>
          </p:nvSpPr>
          <p:spPr>
            <a:xfrm>
              <a:off x="2117131" y="3491848"/>
              <a:ext cx="1430103" cy="242680"/>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0">
              <a:extLst>
                <a:ext uri="{FF2B5EF4-FFF2-40B4-BE49-F238E27FC236}">
                  <a16:creationId xmlns:a16="http://schemas.microsoft.com/office/drawing/2014/main" id="{77692928-49BD-4FC0-99AC-68A6D0AAA128}"/>
                </a:ext>
              </a:extLst>
            </p:cNvPr>
            <p:cNvSpPr/>
            <p:nvPr/>
          </p:nvSpPr>
          <p:spPr>
            <a:xfrm>
              <a:off x="2268956" y="3593919"/>
              <a:ext cx="204301" cy="113251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1">
              <a:extLst>
                <a:ext uri="{FF2B5EF4-FFF2-40B4-BE49-F238E27FC236}">
                  <a16:creationId xmlns:a16="http://schemas.microsoft.com/office/drawing/2014/main" id="{DCDACFEB-04DC-41BF-8B14-3F45A4BD0CA8}"/>
                </a:ext>
              </a:extLst>
            </p:cNvPr>
            <p:cNvSpPr/>
            <p:nvPr/>
          </p:nvSpPr>
          <p:spPr>
            <a:xfrm rot="20563410">
              <a:off x="2411039" y="3478127"/>
              <a:ext cx="215948" cy="137519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2">
              <a:extLst>
                <a:ext uri="{FF2B5EF4-FFF2-40B4-BE49-F238E27FC236}">
                  <a16:creationId xmlns:a16="http://schemas.microsoft.com/office/drawing/2014/main" id="{CCA85094-9C96-4CFD-B814-0E08AB829A9A}"/>
                </a:ext>
              </a:extLst>
            </p:cNvPr>
            <p:cNvSpPr/>
            <p:nvPr/>
          </p:nvSpPr>
          <p:spPr>
            <a:xfrm>
              <a:off x="2200857" y="3432133"/>
              <a:ext cx="272401" cy="242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281C952B-6158-4270-89A9-9EDCF133ECF4}"/>
                </a:ext>
              </a:extLst>
            </p:cNvPr>
            <p:cNvSpPr/>
            <p:nvPr/>
          </p:nvSpPr>
          <p:spPr>
            <a:xfrm flipH="1">
              <a:off x="2564109" y="1438796"/>
              <a:ext cx="615217" cy="12263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5">
              <a:extLst>
                <a:ext uri="{FF2B5EF4-FFF2-40B4-BE49-F238E27FC236}">
                  <a16:creationId xmlns:a16="http://schemas.microsoft.com/office/drawing/2014/main" id="{DBB5DAA5-4E65-4932-8E84-718CFBD6DDA3}"/>
                </a:ext>
              </a:extLst>
            </p:cNvPr>
            <p:cNvSpPr/>
            <p:nvPr/>
          </p:nvSpPr>
          <p:spPr>
            <a:xfrm rot="533072">
              <a:off x="3248970" y="3998884"/>
              <a:ext cx="519990" cy="8027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a:extLst>
                <a:ext uri="{FF2B5EF4-FFF2-40B4-BE49-F238E27FC236}">
                  <a16:creationId xmlns:a16="http://schemas.microsoft.com/office/drawing/2014/main" id="{CDEEE54A-3A30-4791-9442-A326618397EB}"/>
                </a:ext>
              </a:extLst>
            </p:cNvPr>
            <p:cNvSpPr/>
            <p:nvPr/>
          </p:nvSpPr>
          <p:spPr>
            <a:xfrm rot="21242778" flipH="1">
              <a:off x="2826246" y="2204024"/>
              <a:ext cx="1216602" cy="2214230"/>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51255DDB-9B62-438D-B93A-E9A52D68C82A}"/>
                </a:ext>
              </a:extLst>
            </p:cNvPr>
            <p:cNvSpPr/>
            <p:nvPr/>
          </p:nvSpPr>
          <p:spPr>
            <a:xfrm>
              <a:off x="2216457" y="564889"/>
              <a:ext cx="1245855" cy="183121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9B56E7EC-3CBC-45B3-A66A-49DEC5660EC3}"/>
                </a:ext>
              </a:extLst>
            </p:cNvPr>
            <p:cNvSpPr/>
            <p:nvPr/>
          </p:nvSpPr>
          <p:spPr>
            <a:xfrm>
              <a:off x="1956532" y="1006559"/>
              <a:ext cx="165766" cy="1478493"/>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Freeform: Shape 146">
              <a:extLst>
                <a:ext uri="{FF2B5EF4-FFF2-40B4-BE49-F238E27FC236}">
                  <a16:creationId xmlns:a16="http://schemas.microsoft.com/office/drawing/2014/main" id="{1216B1BA-4A0B-4ABA-9364-1007D046EF4F}"/>
                </a:ext>
              </a:extLst>
            </p:cNvPr>
            <p:cNvSpPr/>
            <p:nvPr/>
          </p:nvSpPr>
          <p:spPr>
            <a:xfrm rot="407483">
              <a:off x="2227556" y="1734750"/>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48" name="Oval 147">
              <a:extLst>
                <a:ext uri="{FF2B5EF4-FFF2-40B4-BE49-F238E27FC236}">
                  <a16:creationId xmlns:a16="http://schemas.microsoft.com/office/drawing/2014/main" id="{D038F29A-D890-40AD-9664-C19FF3911D19}"/>
                </a:ext>
              </a:extLst>
            </p:cNvPr>
            <p:cNvSpPr/>
            <p:nvPr/>
          </p:nvSpPr>
          <p:spPr>
            <a:xfrm>
              <a:off x="2602743" y="1834903"/>
              <a:ext cx="457465" cy="2220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7043A026-751E-45D7-9ABE-1D5316066265}"/>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50" name="Oval 149">
              <a:extLst>
                <a:ext uri="{FF2B5EF4-FFF2-40B4-BE49-F238E27FC236}">
                  <a16:creationId xmlns:a16="http://schemas.microsoft.com/office/drawing/2014/main" id="{5EFE9949-EEEA-4D90-9DEB-4F1793C3918C}"/>
                </a:ext>
              </a:extLst>
            </p:cNvPr>
            <p:cNvSpPr/>
            <p:nvPr/>
          </p:nvSpPr>
          <p:spPr>
            <a:xfrm rot="886948" flipH="1">
              <a:off x="3043127" y="398480"/>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DA348E39-132E-4490-B164-03C0EFF6C2BB}"/>
                </a:ext>
              </a:extLst>
            </p:cNvPr>
            <p:cNvSpPr/>
            <p:nvPr/>
          </p:nvSpPr>
          <p:spPr>
            <a:xfrm rot="886948" flipH="1">
              <a:off x="2104979" y="388309"/>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2" name="Picture 151">
            <a:extLst>
              <a:ext uri="{FF2B5EF4-FFF2-40B4-BE49-F238E27FC236}">
                <a16:creationId xmlns:a16="http://schemas.microsoft.com/office/drawing/2014/main" id="{85F68672-07FC-4E2B-A00B-0CA0FB54F7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19695">
            <a:off x="1072933" y="2814511"/>
            <a:ext cx="3287458" cy="3453212"/>
          </a:xfrm>
          <a:prstGeom prst="rect">
            <a:avLst/>
          </a:prstGeom>
        </p:spPr>
      </p:pic>
    </p:spTree>
    <p:extLst>
      <p:ext uri="{BB962C8B-B14F-4D97-AF65-F5344CB8AC3E}">
        <p14:creationId xmlns:p14="http://schemas.microsoft.com/office/powerpoint/2010/main" val="217312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ark green grass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6517566"/>
            <a:ext cx="3287486" cy="307777"/>
          </a:xfrm>
          <a:prstGeom prst="rect">
            <a:avLst/>
          </a:prstGeom>
          <a:noFill/>
        </p:spPr>
        <p:txBody>
          <a:bodyPr wrap="square" rtlCol="0">
            <a:spAutoFit/>
          </a:bodyPr>
          <a:lstStyle/>
          <a:p>
            <a:r>
              <a:rPr lang="en-US" sz="1400" dirty="0">
                <a:solidFill>
                  <a:schemeClr val="bg1"/>
                </a:solidFill>
              </a:rPr>
              <a:t>John 10:17-18</a:t>
            </a:r>
          </a:p>
        </p:txBody>
      </p:sp>
      <p:sp>
        <p:nvSpPr>
          <p:cNvPr id="9" name="Rectangle 8"/>
          <p:cNvSpPr/>
          <p:nvPr/>
        </p:nvSpPr>
        <p:spPr>
          <a:xfrm>
            <a:off x="11633168" y="6412077"/>
            <a:ext cx="442750" cy="369332"/>
          </a:xfrm>
          <a:prstGeom prst="rect">
            <a:avLst/>
          </a:prstGeom>
        </p:spPr>
        <p:txBody>
          <a:bodyPr wrap="none">
            <a:spAutoFit/>
          </a:bodyPr>
          <a:lstStyle/>
          <a:p>
            <a:r>
              <a:rPr lang="en-US" dirty="0">
                <a:solidFill>
                  <a:schemeClr val="bg1"/>
                </a:solidFill>
              </a:rPr>
              <a:t>(5)</a:t>
            </a:r>
          </a:p>
        </p:txBody>
      </p:sp>
      <p:sp>
        <p:nvSpPr>
          <p:cNvPr id="2" name="Rectangle 1"/>
          <p:cNvSpPr/>
          <p:nvPr/>
        </p:nvSpPr>
        <p:spPr>
          <a:xfrm>
            <a:off x="360362" y="2458433"/>
            <a:ext cx="6096000" cy="830997"/>
          </a:xfrm>
          <a:prstGeom prst="rect">
            <a:avLst/>
          </a:prstGeom>
        </p:spPr>
        <p:txBody>
          <a:bodyPr>
            <a:spAutoFit/>
          </a:bodyPr>
          <a:lstStyle/>
          <a:p>
            <a:r>
              <a:rPr lang="en-US" sz="2400" dirty="0">
                <a:solidFill>
                  <a:schemeClr val="bg1"/>
                </a:solidFill>
              </a:rPr>
              <a:t>Why did the Savior have both the ability to die and the ability to rise again after dying?</a:t>
            </a:r>
          </a:p>
        </p:txBody>
      </p:sp>
      <p:sp>
        <p:nvSpPr>
          <p:cNvPr id="4" name="Rectangle 3"/>
          <p:cNvSpPr/>
          <p:nvPr/>
        </p:nvSpPr>
        <p:spPr>
          <a:xfrm>
            <a:off x="5549045" y="3480373"/>
            <a:ext cx="6305498" cy="3046988"/>
          </a:xfrm>
          <a:prstGeom prst="rect">
            <a:avLst/>
          </a:prstGeom>
        </p:spPr>
        <p:txBody>
          <a:bodyPr wrap="square">
            <a:spAutoFit/>
          </a:bodyPr>
          <a:lstStyle/>
          <a:p>
            <a:r>
              <a:rPr lang="en-US" sz="2400" dirty="0">
                <a:solidFill>
                  <a:schemeClr val="bg1"/>
                </a:solidFill>
              </a:rPr>
              <a:t>From His mother, Mary, a mortal woman, Jesus inherited mortality, including the capacity to die. From Elohim, His Father, He inherited immortality, the power to live forever. </a:t>
            </a:r>
          </a:p>
          <a:p>
            <a:endParaRPr lang="en-US" sz="2400" dirty="0">
              <a:solidFill>
                <a:schemeClr val="bg1"/>
              </a:solidFill>
            </a:endParaRPr>
          </a:p>
          <a:p>
            <a:r>
              <a:rPr lang="en-US" sz="2400" dirty="0">
                <a:solidFill>
                  <a:schemeClr val="bg1"/>
                </a:solidFill>
              </a:rPr>
              <a:t>Thus, He had inherited the abilities to die and to rise again, which were necessary for Jesus to be able to perform the Atonement.</a:t>
            </a:r>
            <a:endParaRPr lang="en-US" sz="2400" i="1" dirty="0">
              <a:solidFill>
                <a:schemeClr val="bg1"/>
              </a:solidFill>
            </a:endParaRPr>
          </a:p>
        </p:txBody>
      </p:sp>
      <p:grpSp>
        <p:nvGrpSpPr>
          <p:cNvPr id="13" name="Group 12"/>
          <p:cNvGrpSpPr/>
          <p:nvPr/>
        </p:nvGrpSpPr>
        <p:grpSpPr>
          <a:xfrm>
            <a:off x="4451396" y="121475"/>
            <a:ext cx="3289208" cy="2390250"/>
            <a:chOff x="384206" y="4158361"/>
            <a:chExt cx="3289208" cy="2390250"/>
          </a:xfrm>
        </p:grpSpPr>
        <p:grpSp>
          <p:nvGrpSpPr>
            <p:cNvPr id="14" name="Group 13"/>
            <p:cNvGrpSpPr/>
            <p:nvPr/>
          </p:nvGrpSpPr>
          <p:grpSpPr>
            <a:xfrm>
              <a:off x="384206" y="4158361"/>
              <a:ext cx="3289208" cy="2390250"/>
              <a:chOff x="609599" y="833642"/>
              <a:chExt cx="7941747" cy="5771225"/>
            </a:xfrm>
          </p:grpSpPr>
          <p:grpSp>
            <p:nvGrpSpPr>
              <p:cNvPr id="17" name="Group 14"/>
              <p:cNvGrpSpPr/>
              <p:nvPr/>
            </p:nvGrpSpPr>
            <p:grpSpPr>
              <a:xfrm rot="10800000">
                <a:off x="7696200" y="5257800"/>
                <a:ext cx="621450" cy="1347067"/>
                <a:chOff x="7010400" y="381000"/>
                <a:chExt cx="762000" cy="2033666"/>
              </a:xfrm>
            </p:grpSpPr>
            <p:sp>
              <p:nvSpPr>
                <p:cNvPr id="30"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1"/>
              <p:cNvGrpSpPr/>
              <p:nvPr/>
            </p:nvGrpSpPr>
            <p:grpSpPr>
              <a:xfrm rot="10800000">
                <a:off x="939238" y="4923502"/>
                <a:ext cx="621450" cy="1347067"/>
                <a:chOff x="7010400" y="381000"/>
                <a:chExt cx="762000" cy="2033666"/>
              </a:xfrm>
            </p:grpSpPr>
            <p:sp>
              <p:nvSpPr>
                <p:cNvPr id="28"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899460" y="833642"/>
                <a:ext cx="621450" cy="986197"/>
                <a:chOff x="7031201" y="834275"/>
                <a:chExt cx="762000" cy="1488861"/>
              </a:xfrm>
            </p:grpSpPr>
            <p:sp>
              <p:nvSpPr>
                <p:cNvPr id="26"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7646520" y="1148254"/>
                <a:ext cx="621450" cy="1017899"/>
                <a:chOff x="7087348" y="824753"/>
                <a:chExt cx="762000" cy="1536722"/>
              </a:xfrm>
            </p:grpSpPr>
            <p:sp>
              <p:nvSpPr>
                <p:cNvPr id="24"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Rectangle 15"/>
            <p:cNvSpPr/>
            <p:nvPr/>
          </p:nvSpPr>
          <p:spPr>
            <a:xfrm>
              <a:off x="809931" y="4834519"/>
              <a:ext cx="2437759" cy="1077218"/>
            </a:xfrm>
            <a:prstGeom prst="rect">
              <a:avLst/>
            </a:prstGeom>
          </p:spPr>
          <p:txBody>
            <a:bodyPr wrap="square">
              <a:spAutoFit/>
            </a:bodyPr>
            <a:lstStyle/>
            <a:p>
              <a:pPr algn="ctr"/>
              <a:r>
                <a:rPr lang="en-US" sz="1600" b="1" dirty="0"/>
                <a:t>As the literal Son of God, Jesus Christ had power to lay down His life and take it up again</a:t>
              </a:r>
              <a:endParaRPr lang="en-US" sz="1600" dirty="0"/>
            </a:p>
          </p:txBody>
        </p:sp>
      </p:grpSp>
      <p:pic>
        <p:nvPicPr>
          <p:cNvPr id="13314" name="Picture 2" descr="Image result for baby jesus and mary"/>
          <p:cNvPicPr>
            <a:picLocks noChangeAspect="1" noChangeArrowheads="1"/>
          </p:cNvPicPr>
          <p:nvPr/>
        </p:nvPicPr>
        <p:blipFill rotWithShape="1">
          <a:blip r:embed="rId3">
            <a:extLst>
              <a:ext uri="{28A0092B-C50C-407E-A947-70E740481C1C}">
                <a14:useLocalDpi xmlns:a14="http://schemas.microsoft.com/office/drawing/2010/main" val="0"/>
              </a:ext>
            </a:extLst>
          </a:blip>
          <a:srcRect l="3428" t="10657" r="5794" b="5495"/>
          <a:stretch/>
        </p:blipFill>
        <p:spPr bwMode="auto">
          <a:xfrm>
            <a:off x="2150111" y="3419086"/>
            <a:ext cx="2813256" cy="3309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63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3314"/>
                                        </p:tgtEl>
                                        <p:attrNameLst>
                                          <p:attrName>style.visibility</p:attrName>
                                        </p:attrNameLst>
                                      </p:cBhvr>
                                      <p:to>
                                        <p:strVal val="visible"/>
                                      </p:to>
                                    </p:set>
                                    <p:animEffect transition="in" filter="fade">
                                      <p:cBhvr>
                                        <p:cTn id="13" dur="500"/>
                                        <p:tgtEl>
                                          <p:spTgt spid="1331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ark green grass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76955"/>
            <a:ext cx="12192000" cy="1015663"/>
          </a:xfrm>
          <a:prstGeom prst="rect">
            <a:avLst/>
          </a:prstGeom>
          <a:noFill/>
        </p:spPr>
        <p:txBody>
          <a:bodyPr wrap="square" rtlCol="0">
            <a:spAutoFit/>
          </a:bodyPr>
          <a:lstStyle/>
          <a:p>
            <a:pPr algn="ctr"/>
            <a:r>
              <a:rPr lang="en-US" sz="6000" dirty="0">
                <a:solidFill>
                  <a:schemeClr val="bg1"/>
                </a:solidFill>
                <a:latin typeface="Lucida Sans Unicode" panose="020B0602030504020204" pitchFamily="34" charset="0"/>
                <a:cs typeface="Lucida Sans Unicode" panose="020B0602030504020204" pitchFamily="34" charset="0"/>
              </a:rPr>
              <a:t>Feast of Dedication</a:t>
            </a:r>
            <a:endParaRPr lang="en-US" sz="4400" dirty="0">
              <a:solidFill>
                <a:schemeClr val="bg1"/>
              </a:solidFill>
              <a:latin typeface="Lucida Sans Unicode" panose="020B0602030504020204" pitchFamily="34" charset="0"/>
              <a:cs typeface="Lucida Sans Unicode" panose="020B0602030504020204" pitchFamily="34" charset="0"/>
            </a:endParaRPr>
          </a:p>
        </p:txBody>
      </p:sp>
      <p:sp>
        <p:nvSpPr>
          <p:cNvPr id="10" name="TextBox 9"/>
          <p:cNvSpPr txBox="1"/>
          <p:nvPr/>
        </p:nvSpPr>
        <p:spPr>
          <a:xfrm>
            <a:off x="0" y="6517566"/>
            <a:ext cx="3287486" cy="307777"/>
          </a:xfrm>
          <a:prstGeom prst="rect">
            <a:avLst/>
          </a:prstGeom>
          <a:noFill/>
        </p:spPr>
        <p:txBody>
          <a:bodyPr wrap="square" rtlCol="0">
            <a:spAutoFit/>
          </a:bodyPr>
          <a:lstStyle/>
          <a:p>
            <a:r>
              <a:rPr lang="en-US" sz="1400" dirty="0">
                <a:solidFill>
                  <a:schemeClr val="bg1"/>
                </a:solidFill>
              </a:rPr>
              <a:t>John 10:22-23</a:t>
            </a:r>
          </a:p>
        </p:txBody>
      </p:sp>
      <p:sp>
        <p:nvSpPr>
          <p:cNvPr id="7" name="Rectangle 6"/>
          <p:cNvSpPr/>
          <p:nvPr/>
        </p:nvSpPr>
        <p:spPr>
          <a:xfrm>
            <a:off x="279014" y="1939944"/>
            <a:ext cx="4746491" cy="2677656"/>
          </a:xfrm>
          <a:prstGeom prst="rect">
            <a:avLst/>
          </a:prstGeom>
        </p:spPr>
        <p:txBody>
          <a:bodyPr wrap="square">
            <a:spAutoFit/>
          </a:bodyPr>
          <a:lstStyle/>
          <a:p>
            <a:r>
              <a:rPr lang="en-US" sz="2400" dirty="0">
                <a:solidFill>
                  <a:schemeClr val="bg1"/>
                </a:solidFill>
              </a:rPr>
              <a:t>This commemoration celebrates the rededication of the Jerusalem temple and its new altar in about 165 BC Syrian warriors led by Antiochus Epiphanes had desecrated the temple in 168 B.C. and tried to wipe out the Jewish religion. </a:t>
            </a:r>
            <a:endParaRPr lang="en-US" sz="2400" i="1" dirty="0">
              <a:solidFill>
                <a:schemeClr val="bg1"/>
              </a:solidFill>
            </a:endParaRPr>
          </a:p>
        </p:txBody>
      </p:sp>
      <p:sp>
        <p:nvSpPr>
          <p:cNvPr id="9" name="Rectangle 8"/>
          <p:cNvSpPr/>
          <p:nvPr/>
        </p:nvSpPr>
        <p:spPr>
          <a:xfrm>
            <a:off x="11633168" y="6412077"/>
            <a:ext cx="442750" cy="369332"/>
          </a:xfrm>
          <a:prstGeom prst="rect">
            <a:avLst/>
          </a:prstGeom>
        </p:spPr>
        <p:txBody>
          <a:bodyPr wrap="none">
            <a:spAutoFit/>
          </a:bodyPr>
          <a:lstStyle/>
          <a:p>
            <a:r>
              <a:rPr lang="en-US" dirty="0">
                <a:solidFill>
                  <a:schemeClr val="bg1"/>
                </a:solidFill>
              </a:rPr>
              <a:t>(1)</a:t>
            </a:r>
          </a:p>
        </p:txBody>
      </p:sp>
      <p:sp>
        <p:nvSpPr>
          <p:cNvPr id="8" name="Rectangle 7"/>
          <p:cNvSpPr/>
          <p:nvPr/>
        </p:nvSpPr>
        <p:spPr>
          <a:xfrm>
            <a:off x="2280557" y="924281"/>
            <a:ext cx="7630886" cy="369332"/>
          </a:xfrm>
          <a:prstGeom prst="rect">
            <a:avLst/>
          </a:prstGeom>
        </p:spPr>
        <p:txBody>
          <a:bodyPr wrap="square">
            <a:spAutoFit/>
          </a:bodyPr>
          <a:lstStyle/>
          <a:p>
            <a:r>
              <a:rPr lang="en-US" dirty="0">
                <a:solidFill>
                  <a:srgbClr val="FFFF00"/>
                </a:solidFill>
              </a:rPr>
              <a:t>The Feast of Dedication is also known as Hanukkah or the Festival of Lights. </a:t>
            </a:r>
          </a:p>
        </p:txBody>
      </p:sp>
      <p:sp>
        <p:nvSpPr>
          <p:cNvPr id="11" name="Rectangle 10"/>
          <p:cNvSpPr/>
          <p:nvPr/>
        </p:nvSpPr>
        <p:spPr>
          <a:xfrm>
            <a:off x="4076953" y="1293613"/>
            <a:ext cx="3584443" cy="369332"/>
          </a:xfrm>
          <a:prstGeom prst="rect">
            <a:avLst/>
          </a:prstGeom>
        </p:spPr>
        <p:txBody>
          <a:bodyPr wrap="none">
            <a:spAutoFit/>
          </a:bodyPr>
          <a:lstStyle/>
          <a:p>
            <a:r>
              <a:rPr lang="en-US" dirty="0">
                <a:solidFill>
                  <a:schemeClr val="bg1"/>
                </a:solidFill>
              </a:rPr>
              <a:t>Hanukkah = “dedication” in Hebrew</a:t>
            </a:r>
            <a:endParaRPr lang="en-US" dirty="0"/>
          </a:p>
        </p:txBody>
      </p:sp>
      <p:pic>
        <p:nvPicPr>
          <p:cNvPr id="15362" name="Picture 2" descr="Image result for syrian warriors in 165 B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5505" y="1927068"/>
            <a:ext cx="62103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5773106" y="5048692"/>
            <a:ext cx="5741712" cy="1569660"/>
          </a:xfrm>
          <a:prstGeom prst="rect">
            <a:avLst/>
          </a:prstGeom>
        </p:spPr>
        <p:txBody>
          <a:bodyPr wrap="square">
            <a:spAutoFit/>
          </a:bodyPr>
          <a:lstStyle/>
          <a:p>
            <a:r>
              <a:rPr lang="en-US" sz="2400" dirty="0">
                <a:solidFill>
                  <a:schemeClr val="bg1"/>
                </a:solidFill>
              </a:rPr>
              <a:t>But freedom fighters led by a family of priests—Judah Maccabee being the most famous—repulsed the Syrians in a war of liberation for the Jewish people. </a:t>
            </a:r>
            <a:endParaRPr lang="en-US" sz="2400" i="1" dirty="0">
              <a:solidFill>
                <a:schemeClr val="bg1"/>
              </a:solidFill>
            </a:endParaRPr>
          </a:p>
        </p:txBody>
      </p:sp>
      <p:pic>
        <p:nvPicPr>
          <p:cNvPr id="15364" name="Picture 4" descr="Juda-Maccabae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4945" y="4617600"/>
            <a:ext cx="2095500" cy="2143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63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36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ark green grass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76955"/>
            <a:ext cx="12192000" cy="1015663"/>
          </a:xfrm>
          <a:prstGeom prst="rect">
            <a:avLst/>
          </a:prstGeom>
          <a:noFill/>
        </p:spPr>
        <p:txBody>
          <a:bodyPr wrap="square" rtlCol="0">
            <a:spAutoFit/>
          </a:bodyPr>
          <a:lstStyle/>
          <a:p>
            <a:pPr algn="ctr"/>
            <a:r>
              <a:rPr lang="en-US" sz="6000" dirty="0">
                <a:solidFill>
                  <a:schemeClr val="bg1"/>
                </a:solidFill>
                <a:latin typeface="Lucida Sans Unicode" panose="020B0602030504020204" pitchFamily="34" charset="0"/>
                <a:cs typeface="Lucida Sans Unicode" panose="020B0602030504020204" pitchFamily="34" charset="0"/>
              </a:rPr>
              <a:t>Burning for 8 Days</a:t>
            </a:r>
            <a:endParaRPr lang="en-US" sz="4400" dirty="0">
              <a:solidFill>
                <a:schemeClr val="bg1"/>
              </a:solidFill>
              <a:latin typeface="Lucida Sans Unicode" panose="020B0602030504020204" pitchFamily="34" charset="0"/>
              <a:cs typeface="Lucida Sans Unicode" panose="020B0602030504020204" pitchFamily="34" charset="0"/>
            </a:endParaRPr>
          </a:p>
        </p:txBody>
      </p:sp>
      <p:sp>
        <p:nvSpPr>
          <p:cNvPr id="10" name="TextBox 9"/>
          <p:cNvSpPr txBox="1"/>
          <p:nvPr/>
        </p:nvSpPr>
        <p:spPr>
          <a:xfrm>
            <a:off x="0" y="6517566"/>
            <a:ext cx="3287486" cy="307777"/>
          </a:xfrm>
          <a:prstGeom prst="rect">
            <a:avLst/>
          </a:prstGeom>
          <a:noFill/>
        </p:spPr>
        <p:txBody>
          <a:bodyPr wrap="square" rtlCol="0">
            <a:spAutoFit/>
          </a:bodyPr>
          <a:lstStyle/>
          <a:p>
            <a:r>
              <a:rPr lang="en-US" sz="1400" dirty="0">
                <a:solidFill>
                  <a:schemeClr val="bg1"/>
                </a:solidFill>
              </a:rPr>
              <a:t>John 10:22-23</a:t>
            </a:r>
          </a:p>
        </p:txBody>
      </p:sp>
      <p:sp>
        <p:nvSpPr>
          <p:cNvPr id="7" name="Rectangle 6"/>
          <p:cNvSpPr/>
          <p:nvPr/>
        </p:nvSpPr>
        <p:spPr>
          <a:xfrm>
            <a:off x="349433" y="1092618"/>
            <a:ext cx="4746491" cy="1938992"/>
          </a:xfrm>
          <a:prstGeom prst="rect">
            <a:avLst/>
          </a:prstGeom>
        </p:spPr>
        <p:txBody>
          <a:bodyPr wrap="square">
            <a:spAutoFit/>
          </a:bodyPr>
          <a:lstStyle/>
          <a:p>
            <a:r>
              <a:rPr lang="en-US" sz="2400" dirty="0">
                <a:solidFill>
                  <a:schemeClr val="bg1"/>
                </a:solidFill>
              </a:rPr>
              <a:t>A story in the Talmud recounts that the Maccabees found only a small amount of oil when they captured the temple and witnessed the oil miraculously burn for eight days. </a:t>
            </a:r>
            <a:endParaRPr lang="en-US" sz="2400" i="1" dirty="0">
              <a:solidFill>
                <a:schemeClr val="bg1"/>
              </a:solidFill>
            </a:endParaRPr>
          </a:p>
        </p:txBody>
      </p:sp>
      <p:sp>
        <p:nvSpPr>
          <p:cNvPr id="9" name="Rectangle 8"/>
          <p:cNvSpPr/>
          <p:nvPr/>
        </p:nvSpPr>
        <p:spPr>
          <a:xfrm>
            <a:off x="11633168" y="6412077"/>
            <a:ext cx="442750" cy="369332"/>
          </a:xfrm>
          <a:prstGeom prst="rect">
            <a:avLst/>
          </a:prstGeom>
        </p:spPr>
        <p:txBody>
          <a:bodyPr wrap="none">
            <a:spAutoFit/>
          </a:bodyPr>
          <a:lstStyle/>
          <a:p>
            <a:r>
              <a:rPr lang="en-US" dirty="0">
                <a:solidFill>
                  <a:schemeClr val="bg1"/>
                </a:solidFill>
              </a:rPr>
              <a:t>(1)</a:t>
            </a:r>
          </a:p>
        </p:txBody>
      </p:sp>
      <p:sp>
        <p:nvSpPr>
          <p:cNvPr id="16" name="Rectangle 15"/>
          <p:cNvSpPr/>
          <p:nvPr/>
        </p:nvSpPr>
        <p:spPr>
          <a:xfrm>
            <a:off x="4759036" y="4631824"/>
            <a:ext cx="6257018" cy="1569660"/>
          </a:xfrm>
          <a:prstGeom prst="rect">
            <a:avLst/>
          </a:prstGeom>
        </p:spPr>
        <p:txBody>
          <a:bodyPr wrap="square">
            <a:spAutoFit/>
          </a:bodyPr>
          <a:lstStyle/>
          <a:p>
            <a:r>
              <a:rPr lang="en-US" sz="2400" dirty="0">
                <a:solidFill>
                  <a:schemeClr val="bg1"/>
                </a:solidFill>
              </a:rPr>
              <a:t>Based on this account, the Feast of Dedication lasts eight days beginning on the 25th of the month of Kislev, which roughly corresponds to the beginning of the month of December.</a:t>
            </a:r>
            <a:endParaRPr lang="en-US" sz="2400" i="1" dirty="0">
              <a:solidFill>
                <a:schemeClr val="bg1"/>
              </a:solidFill>
            </a:endParaRPr>
          </a:p>
        </p:txBody>
      </p:sp>
      <p:grpSp>
        <p:nvGrpSpPr>
          <p:cNvPr id="5" name="Group 4"/>
          <p:cNvGrpSpPr/>
          <p:nvPr/>
        </p:nvGrpSpPr>
        <p:grpSpPr>
          <a:xfrm>
            <a:off x="293914" y="3657601"/>
            <a:ext cx="4016829" cy="2362200"/>
            <a:chOff x="293914" y="3657601"/>
            <a:chExt cx="4016829" cy="2362200"/>
          </a:xfrm>
        </p:grpSpPr>
        <p:pic>
          <p:nvPicPr>
            <p:cNvPr id="16386" name="Picture 2" descr="Image result for feast of dedication calendar"/>
            <p:cNvPicPr>
              <a:picLocks noChangeAspect="1" noChangeArrowheads="1"/>
            </p:cNvPicPr>
            <p:nvPr/>
          </p:nvPicPr>
          <p:blipFill rotWithShape="1">
            <a:blip r:embed="rId3">
              <a:extLst>
                <a:ext uri="{28A0092B-C50C-407E-A947-70E740481C1C}">
                  <a14:useLocalDpi xmlns:a14="http://schemas.microsoft.com/office/drawing/2010/main" val="0"/>
                </a:ext>
              </a:extLst>
            </a:blip>
            <a:srcRect l="21677" t="12697" r="24162" b="14362"/>
            <a:stretch/>
          </p:blipFill>
          <p:spPr bwMode="auto">
            <a:xfrm>
              <a:off x="1937657" y="3657601"/>
              <a:ext cx="2373086" cy="2362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V="1">
              <a:off x="990600" y="4928476"/>
              <a:ext cx="1023257" cy="1363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93914" y="4620719"/>
              <a:ext cx="3287486" cy="307777"/>
            </a:xfrm>
            <a:prstGeom prst="rect">
              <a:avLst/>
            </a:prstGeom>
            <a:noFill/>
          </p:spPr>
          <p:txBody>
            <a:bodyPr wrap="square" rtlCol="0">
              <a:spAutoFit/>
            </a:bodyPr>
            <a:lstStyle/>
            <a:p>
              <a:r>
                <a:rPr lang="en-US" sz="1400" dirty="0">
                  <a:solidFill>
                    <a:schemeClr val="bg1"/>
                  </a:solidFill>
                </a:rPr>
                <a:t>Hanukkah </a:t>
              </a:r>
            </a:p>
          </p:txBody>
        </p:sp>
      </p:grpSp>
      <p:pic>
        <p:nvPicPr>
          <p:cNvPr id="16388" name="Picture 4" descr="Image result for oil burned for eight day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038545"/>
            <a:ext cx="3915682" cy="2936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46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ark green grass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76955"/>
            <a:ext cx="12192000" cy="1015663"/>
          </a:xfrm>
          <a:prstGeom prst="rect">
            <a:avLst/>
          </a:prstGeom>
          <a:noFill/>
        </p:spPr>
        <p:txBody>
          <a:bodyPr wrap="square" rtlCol="0">
            <a:spAutoFit/>
          </a:bodyPr>
          <a:lstStyle/>
          <a:p>
            <a:pPr algn="ctr"/>
            <a:r>
              <a:rPr lang="en-US" sz="6000" dirty="0">
                <a:solidFill>
                  <a:schemeClr val="bg1"/>
                </a:solidFill>
                <a:latin typeface="Lucida Sans Unicode" panose="020B0602030504020204" pitchFamily="34" charset="0"/>
                <a:cs typeface="Lucida Sans Unicode" panose="020B0602030504020204" pitchFamily="34" charset="0"/>
              </a:rPr>
              <a:t>The Voice of the Shepherd</a:t>
            </a:r>
            <a:endParaRPr lang="en-US" sz="4400" dirty="0">
              <a:solidFill>
                <a:schemeClr val="bg1"/>
              </a:solidFill>
              <a:latin typeface="Lucida Sans Unicode" panose="020B0602030504020204" pitchFamily="34" charset="0"/>
              <a:cs typeface="Lucida Sans Unicode" panose="020B0602030504020204" pitchFamily="34" charset="0"/>
            </a:endParaRPr>
          </a:p>
        </p:txBody>
      </p:sp>
      <p:sp>
        <p:nvSpPr>
          <p:cNvPr id="10" name="TextBox 9"/>
          <p:cNvSpPr txBox="1"/>
          <p:nvPr/>
        </p:nvSpPr>
        <p:spPr>
          <a:xfrm>
            <a:off x="0" y="6517566"/>
            <a:ext cx="3287486" cy="307777"/>
          </a:xfrm>
          <a:prstGeom prst="rect">
            <a:avLst/>
          </a:prstGeom>
          <a:noFill/>
        </p:spPr>
        <p:txBody>
          <a:bodyPr wrap="square" rtlCol="0">
            <a:spAutoFit/>
          </a:bodyPr>
          <a:lstStyle/>
          <a:p>
            <a:r>
              <a:rPr lang="en-US" sz="1400" dirty="0">
                <a:solidFill>
                  <a:schemeClr val="bg1"/>
                </a:solidFill>
              </a:rPr>
              <a:t>John 10:25</a:t>
            </a:r>
          </a:p>
        </p:txBody>
      </p:sp>
      <p:sp>
        <p:nvSpPr>
          <p:cNvPr id="9" name="Rectangle 8"/>
          <p:cNvSpPr/>
          <p:nvPr/>
        </p:nvSpPr>
        <p:spPr>
          <a:xfrm>
            <a:off x="11633168" y="6412077"/>
            <a:ext cx="442750" cy="369332"/>
          </a:xfrm>
          <a:prstGeom prst="rect">
            <a:avLst/>
          </a:prstGeom>
        </p:spPr>
        <p:txBody>
          <a:bodyPr wrap="none">
            <a:spAutoFit/>
          </a:bodyPr>
          <a:lstStyle/>
          <a:p>
            <a:r>
              <a:rPr lang="en-US" dirty="0">
                <a:solidFill>
                  <a:schemeClr val="bg1"/>
                </a:solidFill>
              </a:rPr>
              <a:t>(6)</a:t>
            </a:r>
          </a:p>
        </p:txBody>
      </p:sp>
      <p:sp>
        <p:nvSpPr>
          <p:cNvPr id="2" name="Rectangle 1"/>
          <p:cNvSpPr/>
          <p:nvPr/>
        </p:nvSpPr>
        <p:spPr>
          <a:xfrm>
            <a:off x="424543" y="1108305"/>
            <a:ext cx="7685314" cy="1077218"/>
          </a:xfrm>
          <a:prstGeom prst="rect">
            <a:avLst/>
          </a:prstGeom>
        </p:spPr>
        <p:txBody>
          <a:bodyPr wrap="square">
            <a:spAutoFit/>
          </a:bodyPr>
          <a:lstStyle/>
          <a:p>
            <a:r>
              <a:rPr lang="en-US" sz="3200" dirty="0">
                <a:solidFill>
                  <a:srgbClr val="FF0000"/>
                </a:solidFill>
              </a:rPr>
              <a:t>“How are we to know the voice of the Good Shepherd from the voice of a stranger?”</a:t>
            </a:r>
          </a:p>
        </p:txBody>
      </p:sp>
      <p:sp>
        <p:nvSpPr>
          <p:cNvPr id="4" name="Rectangle 3"/>
          <p:cNvSpPr/>
          <p:nvPr/>
        </p:nvSpPr>
        <p:spPr>
          <a:xfrm>
            <a:off x="5388430" y="2661216"/>
            <a:ext cx="5410199" cy="1938992"/>
          </a:xfrm>
          <a:prstGeom prst="rect">
            <a:avLst/>
          </a:prstGeom>
        </p:spPr>
        <p:txBody>
          <a:bodyPr wrap="square">
            <a:spAutoFit/>
          </a:bodyPr>
          <a:lstStyle/>
          <a:p>
            <a:r>
              <a:rPr lang="en-US" sz="2000" dirty="0">
                <a:solidFill>
                  <a:schemeClr val="bg1"/>
                </a:solidFill>
              </a:rPr>
              <a:t>“When an individual, filled with the Spirit of God, declares the truth of heaven, the sheep hear that, the Spirit of the Lord pierces their inmost souls and sinks deep into their hearts; by the testimony of the Holy Ghost light springs up within them, and they see and understand for themselves.”</a:t>
            </a:r>
            <a:endParaRPr lang="en-US" sz="2000" i="1" dirty="0">
              <a:solidFill>
                <a:schemeClr val="bg1"/>
              </a:solidFill>
            </a:endParaRPr>
          </a:p>
        </p:txBody>
      </p:sp>
      <p:sp>
        <p:nvSpPr>
          <p:cNvPr id="3" name="Rectangle 2"/>
          <p:cNvSpPr/>
          <p:nvPr/>
        </p:nvSpPr>
        <p:spPr>
          <a:xfrm>
            <a:off x="2596243" y="5245476"/>
            <a:ext cx="6096000" cy="923330"/>
          </a:xfrm>
          <a:prstGeom prst="rect">
            <a:avLst/>
          </a:prstGeom>
        </p:spPr>
        <p:txBody>
          <a:bodyPr>
            <a:spAutoFit/>
          </a:bodyPr>
          <a:lstStyle/>
          <a:p>
            <a:r>
              <a:rPr lang="en-US" b="0" i="1" dirty="0">
                <a:solidFill>
                  <a:srgbClr val="FFFF00"/>
                </a:solidFill>
                <a:effectLst/>
                <a:latin typeface="Palatino"/>
              </a:rPr>
              <a:t>And ye are called to bring to pass the gathering of mine elect; for mine elect hear my voice and harden not the </a:t>
            </a:r>
            <a:r>
              <a:rPr lang="en-US" b="0" i="1" dirty="0" err="1">
                <a:solidFill>
                  <a:srgbClr val="FFFF00"/>
                </a:solidFill>
                <a:effectLst/>
                <a:latin typeface="Palatino"/>
              </a:rPr>
              <a:t>irhearts</a:t>
            </a:r>
            <a:r>
              <a:rPr lang="en-US" b="0" i="1" dirty="0">
                <a:solidFill>
                  <a:srgbClr val="FFFF00"/>
                </a:solidFill>
                <a:effectLst/>
                <a:latin typeface="Palatino"/>
              </a:rPr>
              <a:t>;  D&amp;C 29:7</a:t>
            </a:r>
            <a:endParaRPr lang="en-US" i="1" dirty="0">
              <a:solidFill>
                <a:srgbClr val="FFFF00"/>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6250" b="11905"/>
          <a:stretch/>
        </p:blipFill>
        <p:spPr>
          <a:xfrm>
            <a:off x="3276600" y="2661216"/>
            <a:ext cx="1143000" cy="1535567"/>
          </a:xfrm>
          <a:prstGeom prst="rect">
            <a:avLst/>
          </a:prstGeom>
        </p:spPr>
      </p:pic>
    </p:spTree>
    <p:extLst>
      <p:ext uri="{BB962C8B-B14F-4D97-AF65-F5344CB8AC3E}">
        <p14:creationId xmlns:p14="http://schemas.microsoft.com/office/powerpoint/2010/main" val="56864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ark green grass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6517566"/>
            <a:ext cx="3287486" cy="307777"/>
          </a:xfrm>
          <a:prstGeom prst="rect">
            <a:avLst/>
          </a:prstGeom>
          <a:noFill/>
        </p:spPr>
        <p:txBody>
          <a:bodyPr wrap="square" rtlCol="0">
            <a:spAutoFit/>
          </a:bodyPr>
          <a:lstStyle/>
          <a:p>
            <a:r>
              <a:rPr lang="en-US" sz="1400" dirty="0">
                <a:solidFill>
                  <a:schemeClr val="bg1"/>
                </a:solidFill>
              </a:rPr>
              <a:t>John 10:25</a:t>
            </a:r>
          </a:p>
        </p:txBody>
      </p:sp>
      <p:sp>
        <p:nvSpPr>
          <p:cNvPr id="7" name="Rectangle 6"/>
          <p:cNvSpPr/>
          <p:nvPr/>
        </p:nvSpPr>
        <p:spPr>
          <a:xfrm>
            <a:off x="6836728" y="1905505"/>
            <a:ext cx="4527958" cy="3046988"/>
          </a:xfrm>
          <a:prstGeom prst="rect">
            <a:avLst/>
          </a:prstGeom>
        </p:spPr>
        <p:txBody>
          <a:bodyPr wrap="square">
            <a:spAutoFit/>
          </a:bodyPr>
          <a:lstStyle/>
          <a:p>
            <a:pPr algn="ctr"/>
            <a:r>
              <a:rPr lang="en-US" sz="4800" i="1" dirty="0">
                <a:solidFill>
                  <a:schemeClr val="bg1"/>
                </a:solidFill>
              </a:rPr>
              <a:t>The Voice:</a:t>
            </a:r>
          </a:p>
          <a:p>
            <a:pPr algn="ctr"/>
            <a:endParaRPr lang="en-US" sz="4800" i="1" dirty="0">
              <a:solidFill>
                <a:schemeClr val="bg1"/>
              </a:solidFill>
            </a:endParaRPr>
          </a:p>
          <a:p>
            <a:pPr algn="ctr"/>
            <a:r>
              <a:rPr lang="en-US" sz="4800" dirty="0">
                <a:solidFill>
                  <a:schemeClr val="bg1"/>
                </a:solidFill>
              </a:rPr>
              <a:t>My sheep hear my voice</a:t>
            </a:r>
            <a:endParaRPr lang="en-US" sz="4800" i="1" dirty="0">
              <a:solidFill>
                <a:schemeClr val="bg1"/>
              </a:solidFill>
            </a:endParaRPr>
          </a:p>
        </p:txBody>
      </p:sp>
      <p:sp>
        <p:nvSpPr>
          <p:cNvPr id="9" name="Rectangle 8"/>
          <p:cNvSpPr/>
          <p:nvPr/>
        </p:nvSpPr>
        <p:spPr>
          <a:xfrm>
            <a:off x="11633168" y="6412077"/>
            <a:ext cx="442750" cy="369332"/>
          </a:xfrm>
          <a:prstGeom prst="rect">
            <a:avLst/>
          </a:prstGeom>
        </p:spPr>
        <p:txBody>
          <a:bodyPr wrap="none">
            <a:spAutoFit/>
          </a:bodyPr>
          <a:lstStyle/>
          <a:p>
            <a:r>
              <a:rPr lang="en-US" dirty="0">
                <a:solidFill>
                  <a:schemeClr val="bg1"/>
                </a:solidFill>
              </a:rPr>
              <a:t>(6)</a:t>
            </a:r>
          </a:p>
        </p:txBody>
      </p:sp>
      <p:pic>
        <p:nvPicPr>
          <p:cNvPr id="14338" name="Picture 2" descr="Image result for voice of jes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061" y="1009648"/>
            <a:ext cx="5734050" cy="4838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043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ark green grass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6517566"/>
            <a:ext cx="3287486" cy="307777"/>
          </a:xfrm>
          <a:prstGeom prst="rect">
            <a:avLst/>
          </a:prstGeom>
          <a:noFill/>
        </p:spPr>
        <p:txBody>
          <a:bodyPr wrap="square" rtlCol="0">
            <a:spAutoFit/>
          </a:bodyPr>
          <a:lstStyle/>
          <a:p>
            <a:r>
              <a:rPr lang="en-US" sz="1400" dirty="0">
                <a:solidFill>
                  <a:schemeClr val="bg1"/>
                </a:solidFill>
              </a:rPr>
              <a:t>John 10:27</a:t>
            </a:r>
          </a:p>
        </p:txBody>
      </p:sp>
      <p:sp>
        <p:nvSpPr>
          <p:cNvPr id="7" name="Rectangle 6"/>
          <p:cNvSpPr/>
          <p:nvPr/>
        </p:nvSpPr>
        <p:spPr>
          <a:xfrm>
            <a:off x="1513615" y="982176"/>
            <a:ext cx="5289957" cy="4893647"/>
          </a:xfrm>
          <a:prstGeom prst="rect">
            <a:avLst/>
          </a:prstGeom>
        </p:spPr>
        <p:txBody>
          <a:bodyPr wrap="square">
            <a:spAutoFit/>
          </a:bodyPr>
          <a:lstStyle/>
          <a:p>
            <a:r>
              <a:rPr lang="en-US" sz="2400" dirty="0">
                <a:solidFill>
                  <a:schemeClr val="bg1"/>
                </a:solidFill>
              </a:rPr>
              <a:t>“The Lord loves all of His children. He desires that all have the </a:t>
            </a:r>
            <a:r>
              <a:rPr lang="en-US" sz="2400" dirty="0" err="1">
                <a:solidFill>
                  <a:schemeClr val="bg1"/>
                </a:solidFill>
              </a:rPr>
              <a:t>fulness</a:t>
            </a:r>
            <a:r>
              <a:rPr lang="en-US" sz="2400" dirty="0">
                <a:solidFill>
                  <a:schemeClr val="bg1"/>
                </a:solidFill>
              </a:rPr>
              <a:t> of His truth and the abundance of His blessings. </a:t>
            </a:r>
          </a:p>
          <a:p>
            <a:endParaRPr lang="en-US" sz="2400" dirty="0">
              <a:solidFill>
                <a:schemeClr val="bg1"/>
              </a:solidFill>
            </a:endParaRPr>
          </a:p>
          <a:p>
            <a:r>
              <a:rPr lang="en-US" sz="2400" dirty="0">
                <a:solidFill>
                  <a:schemeClr val="bg1"/>
                </a:solidFill>
              </a:rPr>
              <a:t>He knows when they are ready, and He wants us to hear and heed His directions on sharing His gospel. </a:t>
            </a:r>
          </a:p>
          <a:p>
            <a:endParaRPr lang="en-US" sz="2400" dirty="0">
              <a:solidFill>
                <a:schemeClr val="bg1"/>
              </a:solidFill>
            </a:endParaRPr>
          </a:p>
          <a:p>
            <a:r>
              <a:rPr lang="en-US" sz="2400" dirty="0">
                <a:solidFill>
                  <a:schemeClr val="bg1"/>
                </a:solidFill>
              </a:rPr>
              <a:t>When we do so, those who are prepared will respond to the message of Him who said, ‘My sheep hear my voice … and they follow me.’”</a:t>
            </a:r>
            <a:endParaRPr lang="en-US" sz="2400" i="1" dirty="0">
              <a:solidFill>
                <a:schemeClr val="bg1"/>
              </a:solidFill>
            </a:endParaRPr>
          </a:p>
        </p:txBody>
      </p:sp>
      <p:sp>
        <p:nvSpPr>
          <p:cNvPr id="9" name="Rectangle 8"/>
          <p:cNvSpPr/>
          <p:nvPr/>
        </p:nvSpPr>
        <p:spPr>
          <a:xfrm>
            <a:off x="11633168" y="6412077"/>
            <a:ext cx="442750" cy="369332"/>
          </a:xfrm>
          <a:prstGeom prst="rect">
            <a:avLst/>
          </a:prstGeom>
        </p:spPr>
        <p:txBody>
          <a:bodyPr wrap="none">
            <a:spAutoFit/>
          </a:bodyPr>
          <a:lstStyle/>
          <a:p>
            <a:r>
              <a:rPr lang="en-US" dirty="0">
                <a:solidFill>
                  <a:schemeClr val="bg1"/>
                </a:solidFill>
              </a:rPr>
              <a:t>(5)</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366" y="182989"/>
            <a:ext cx="1009335" cy="1257941"/>
          </a:xfrm>
          <a:prstGeom prst="rect">
            <a:avLst/>
          </a:prstGeom>
        </p:spPr>
      </p:pic>
      <p:pic>
        <p:nvPicPr>
          <p:cNvPr id="17410" name="Picture 2" descr="Image result for Jesus and childr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8486" y="1752599"/>
            <a:ext cx="4296229" cy="3222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78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ark green grass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76955"/>
            <a:ext cx="12192000" cy="1015663"/>
          </a:xfrm>
          <a:prstGeom prst="rect">
            <a:avLst/>
          </a:prstGeom>
          <a:noFill/>
        </p:spPr>
        <p:txBody>
          <a:bodyPr wrap="square" rtlCol="0">
            <a:spAutoFit/>
          </a:bodyPr>
          <a:lstStyle/>
          <a:p>
            <a:pPr algn="ctr"/>
            <a:r>
              <a:rPr lang="en-US" sz="6000" dirty="0">
                <a:solidFill>
                  <a:schemeClr val="bg1"/>
                </a:solidFill>
                <a:latin typeface="Lucida Sans Unicode" panose="020B0602030504020204" pitchFamily="34" charset="0"/>
                <a:cs typeface="Lucida Sans Unicode" panose="020B0602030504020204" pitchFamily="34" charset="0"/>
              </a:rPr>
              <a:t>Eternal Safety</a:t>
            </a:r>
            <a:endParaRPr lang="en-US" sz="4400" dirty="0">
              <a:solidFill>
                <a:schemeClr val="bg1"/>
              </a:solidFill>
              <a:latin typeface="Lucida Sans Unicode" panose="020B0602030504020204" pitchFamily="34" charset="0"/>
              <a:cs typeface="Lucida Sans Unicode" panose="020B0602030504020204" pitchFamily="34" charset="0"/>
            </a:endParaRPr>
          </a:p>
        </p:txBody>
      </p:sp>
      <p:sp>
        <p:nvSpPr>
          <p:cNvPr id="10" name="TextBox 9"/>
          <p:cNvSpPr txBox="1"/>
          <p:nvPr/>
        </p:nvSpPr>
        <p:spPr>
          <a:xfrm>
            <a:off x="0" y="6517566"/>
            <a:ext cx="3287486" cy="307777"/>
          </a:xfrm>
          <a:prstGeom prst="rect">
            <a:avLst/>
          </a:prstGeom>
          <a:noFill/>
        </p:spPr>
        <p:txBody>
          <a:bodyPr wrap="square" rtlCol="0">
            <a:spAutoFit/>
          </a:bodyPr>
          <a:lstStyle/>
          <a:p>
            <a:r>
              <a:rPr lang="en-US" sz="1400" dirty="0">
                <a:solidFill>
                  <a:schemeClr val="bg1"/>
                </a:solidFill>
              </a:rPr>
              <a:t>John 10:27-28; John 17:22; John 6:37-39</a:t>
            </a:r>
          </a:p>
        </p:txBody>
      </p:sp>
      <p:sp>
        <p:nvSpPr>
          <p:cNvPr id="9" name="Rectangle 8"/>
          <p:cNvSpPr/>
          <p:nvPr/>
        </p:nvSpPr>
        <p:spPr>
          <a:xfrm>
            <a:off x="11633168" y="6412077"/>
            <a:ext cx="442750" cy="369332"/>
          </a:xfrm>
          <a:prstGeom prst="rect">
            <a:avLst/>
          </a:prstGeom>
        </p:spPr>
        <p:txBody>
          <a:bodyPr wrap="none">
            <a:spAutoFit/>
          </a:bodyPr>
          <a:lstStyle/>
          <a:p>
            <a:r>
              <a:rPr lang="en-US" dirty="0">
                <a:solidFill>
                  <a:schemeClr val="bg1"/>
                </a:solidFill>
              </a:rPr>
              <a:t>(8)</a:t>
            </a:r>
          </a:p>
        </p:txBody>
      </p:sp>
      <p:sp>
        <p:nvSpPr>
          <p:cNvPr id="3" name="Rectangle 2"/>
          <p:cNvSpPr/>
          <p:nvPr/>
        </p:nvSpPr>
        <p:spPr>
          <a:xfrm>
            <a:off x="163286" y="1169573"/>
            <a:ext cx="6096000" cy="1569660"/>
          </a:xfrm>
          <a:prstGeom prst="rect">
            <a:avLst/>
          </a:prstGeom>
        </p:spPr>
        <p:txBody>
          <a:bodyPr>
            <a:spAutoFit/>
          </a:bodyPr>
          <a:lstStyle/>
          <a:p>
            <a:r>
              <a:rPr lang="en-US" sz="2400" dirty="0">
                <a:solidFill>
                  <a:schemeClr val="bg1"/>
                </a:solidFill>
              </a:rPr>
              <a:t>We have eternal safety in the sheepfold of the Savior, who promised that no man can “pluck” His sheep out of His hand and that “no man is able to pluck them out of my Father’s hand” </a:t>
            </a:r>
            <a:endParaRPr lang="en-US" sz="2400" i="1" dirty="0">
              <a:solidFill>
                <a:schemeClr val="bg1"/>
              </a:solidFill>
            </a:endParaRPr>
          </a:p>
        </p:txBody>
      </p:sp>
      <p:sp>
        <p:nvSpPr>
          <p:cNvPr id="8" name="Rectangle 7"/>
          <p:cNvSpPr/>
          <p:nvPr/>
        </p:nvSpPr>
        <p:spPr>
          <a:xfrm>
            <a:off x="4811486" y="3272756"/>
            <a:ext cx="7264432" cy="3170099"/>
          </a:xfrm>
          <a:prstGeom prst="rect">
            <a:avLst/>
          </a:prstGeom>
        </p:spPr>
        <p:txBody>
          <a:bodyPr wrap="square">
            <a:spAutoFit/>
          </a:bodyPr>
          <a:lstStyle/>
          <a:p>
            <a:r>
              <a:rPr lang="en-US" sz="2000" dirty="0">
                <a:solidFill>
                  <a:schemeClr val="bg1"/>
                </a:solidFill>
              </a:rPr>
              <a:t>Neither shall Satan have power to pluck them out of his hand, for they are the elect of God. Christ's mission of salvation includes giving eternal life to all those elect souls foreordained to this glory. </a:t>
            </a:r>
          </a:p>
          <a:p>
            <a:endParaRPr lang="en-US" sz="2000" dirty="0">
              <a:solidFill>
                <a:schemeClr val="bg1"/>
              </a:solidFill>
            </a:endParaRPr>
          </a:p>
          <a:p>
            <a:r>
              <a:rPr lang="en-US" sz="2000" dirty="0">
                <a:solidFill>
                  <a:schemeClr val="bg1"/>
                </a:solidFill>
              </a:rPr>
              <a:t>Of these, Jesus would lose none, 'but the son of perdition; that the scripture might be fulfilled' It is truly amazing that the Savior can save all these souls without violating their agency.</a:t>
            </a:r>
          </a:p>
          <a:p>
            <a:endParaRPr lang="en-US" sz="2000" dirty="0">
              <a:solidFill>
                <a:schemeClr val="bg1"/>
              </a:solidFill>
            </a:endParaRPr>
          </a:p>
          <a:p>
            <a:r>
              <a:rPr lang="en-US" sz="2000" dirty="0">
                <a:solidFill>
                  <a:schemeClr val="bg1"/>
                </a:solidFill>
              </a:rPr>
              <a:t>He encourages them, he admonishes them, he leads them, and they follow him-not by coercion-but because they know his voice.</a:t>
            </a: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3044" t="11967" r="3260" b="14204"/>
          <a:stretch/>
        </p:blipFill>
        <p:spPr>
          <a:xfrm>
            <a:off x="391886" y="3148830"/>
            <a:ext cx="4027714" cy="2959138"/>
          </a:xfrm>
          <a:prstGeom prst="rect">
            <a:avLst/>
          </a:prstGeom>
        </p:spPr>
      </p:pic>
      <p:pic>
        <p:nvPicPr>
          <p:cNvPr id="14" name="Picture 2" descr="Image result for shepherd in Middle Ea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1288" y="800587"/>
            <a:ext cx="2600893" cy="2307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41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ark green grass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76955"/>
            <a:ext cx="12192000" cy="1015663"/>
          </a:xfrm>
          <a:prstGeom prst="rect">
            <a:avLst/>
          </a:prstGeom>
          <a:noFill/>
        </p:spPr>
        <p:txBody>
          <a:bodyPr wrap="square" rtlCol="0">
            <a:spAutoFit/>
          </a:bodyPr>
          <a:lstStyle/>
          <a:p>
            <a:pPr algn="ctr"/>
            <a:r>
              <a:rPr lang="en-US" sz="6000" dirty="0">
                <a:solidFill>
                  <a:schemeClr val="bg1"/>
                </a:solidFill>
                <a:latin typeface="Lucida Sans Unicode" panose="020B0602030504020204" pitchFamily="34" charset="0"/>
                <a:cs typeface="Lucida Sans Unicode" panose="020B0602030504020204" pitchFamily="34" charset="0"/>
              </a:rPr>
              <a:t>I and My Father Are One</a:t>
            </a:r>
            <a:endParaRPr lang="en-US" sz="4400" dirty="0">
              <a:solidFill>
                <a:schemeClr val="bg1"/>
              </a:solidFill>
              <a:latin typeface="Lucida Sans Unicode" panose="020B0602030504020204" pitchFamily="34" charset="0"/>
              <a:cs typeface="Lucida Sans Unicode" panose="020B0602030504020204" pitchFamily="34" charset="0"/>
            </a:endParaRPr>
          </a:p>
        </p:txBody>
      </p:sp>
      <p:sp>
        <p:nvSpPr>
          <p:cNvPr id="10" name="TextBox 9"/>
          <p:cNvSpPr txBox="1"/>
          <p:nvPr/>
        </p:nvSpPr>
        <p:spPr>
          <a:xfrm>
            <a:off x="0" y="6517566"/>
            <a:ext cx="3287486" cy="307777"/>
          </a:xfrm>
          <a:prstGeom prst="rect">
            <a:avLst/>
          </a:prstGeom>
          <a:noFill/>
        </p:spPr>
        <p:txBody>
          <a:bodyPr wrap="square" rtlCol="0">
            <a:spAutoFit/>
          </a:bodyPr>
          <a:lstStyle/>
          <a:p>
            <a:r>
              <a:rPr lang="en-US" sz="1400" dirty="0">
                <a:solidFill>
                  <a:schemeClr val="bg1"/>
                </a:solidFill>
              </a:rPr>
              <a:t>John 10:30, 37-38</a:t>
            </a:r>
          </a:p>
        </p:txBody>
      </p:sp>
      <p:sp>
        <p:nvSpPr>
          <p:cNvPr id="9" name="Rectangle 8"/>
          <p:cNvSpPr/>
          <p:nvPr/>
        </p:nvSpPr>
        <p:spPr>
          <a:xfrm>
            <a:off x="11633168" y="6412077"/>
            <a:ext cx="442750" cy="369332"/>
          </a:xfrm>
          <a:prstGeom prst="rect">
            <a:avLst/>
          </a:prstGeom>
        </p:spPr>
        <p:txBody>
          <a:bodyPr wrap="none">
            <a:spAutoFit/>
          </a:bodyPr>
          <a:lstStyle/>
          <a:p>
            <a:r>
              <a:rPr lang="en-US" dirty="0">
                <a:solidFill>
                  <a:schemeClr val="bg1"/>
                </a:solidFill>
              </a:rPr>
              <a:t>(7)</a:t>
            </a:r>
          </a:p>
        </p:txBody>
      </p:sp>
      <p:sp>
        <p:nvSpPr>
          <p:cNvPr id="3" name="Rectangle 2"/>
          <p:cNvSpPr/>
          <p:nvPr/>
        </p:nvSpPr>
        <p:spPr>
          <a:xfrm>
            <a:off x="3178629" y="1008090"/>
            <a:ext cx="6096000" cy="461665"/>
          </a:xfrm>
          <a:prstGeom prst="rect">
            <a:avLst/>
          </a:prstGeom>
        </p:spPr>
        <p:txBody>
          <a:bodyPr>
            <a:spAutoFit/>
          </a:bodyPr>
          <a:lstStyle/>
          <a:p>
            <a:r>
              <a:rPr lang="en-US" sz="2400" dirty="0">
                <a:solidFill>
                  <a:srgbClr val="FFFF00"/>
                </a:solidFill>
              </a:rPr>
              <a:t>Singleness of purpose and shared love </a:t>
            </a:r>
            <a:endParaRPr lang="en-US" sz="2400" i="1" dirty="0">
              <a:solidFill>
                <a:srgbClr val="FFFF00"/>
              </a:solidFill>
            </a:endParaRPr>
          </a:p>
        </p:txBody>
      </p:sp>
      <p:sp>
        <p:nvSpPr>
          <p:cNvPr id="8" name="Rectangle 7"/>
          <p:cNvSpPr/>
          <p:nvPr/>
        </p:nvSpPr>
        <p:spPr>
          <a:xfrm>
            <a:off x="269544" y="2400890"/>
            <a:ext cx="3730956" cy="2246769"/>
          </a:xfrm>
          <a:prstGeom prst="rect">
            <a:avLst/>
          </a:prstGeom>
        </p:spPr>
        <p:txBody>
          <a:bodyPr wrap="square">
            <a:spAutoFit/>
          </a:bodyPr>
          <a:lstStyle/>
          <a:p>
            <a:r>
              <a:rPr lang="en-US" sz="2000" dirty="0">
                <a:solidFill>
                  <a:schemeClr val="bg1"/>
                </a:solidFill>
              </a:rPr>
              <a:t>“Jesus and his Father are … one in knowledge, in truth, in wisdom, in understanding, and in purpose; just as the Lord Jesus himself admonished his disciples to be one with him, and to be in him, that he might be in them. </a:t>
            </a:r>
          </a:p>
        </p:txBody>
      </p:sp>
      <p:pic>
        <p:nvPicPr>
          <p:cNvPr id="20482" name="Picture 2" descr="Image result for single in purpo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0790" y="1639283"/>
            <a:ext cx="3595460" cy="233441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573486" y="4350838"/>
            <a:ext cx="6059682" cy="2246769"/>
          </a:xfrm>
          <a:prstGeom prst="rect">
            <a:avLst/>
          </a:prstGeom>
        </p:spPr>
        <p:txBody>
          <a:bodyPr wrap="square">
            <a:spAutoFit/>
          </a:bodyPr>
          <a:lstStyle/>
          <a:p>
            <a:r>
              <a:rPr lang="en-US" sz="2000" dirty="0">
                <a:solidFill>
                  <a:schemeClr val="bg1"/>
                </a:solidFill>
              </a:rPr>
              <a:t>“It is in this sense that I understand this language, and not as it is construed by some people, that Christ and his Father are one person. </a:t>
            </a:r>
          </a:p>
          <a:p>
            <a:endParaRPr lang="en-US" sz="2000" dirty="0">
              <a:solidFill>
                <a:schemeClr val="bg1"/>
              </a:solidFill>
            </a:endParaRPr>
          </a:p>
          <a:p>
            <a:r>
              <a:rPr lang="en-US" sz="2000" dirty="0">
                <a:solidFill>
                  <a:schemeClr val="bg1"/>
                </a:solidFill>
              </a:rPr>
              <a:t>I declare to you that they are not one person, but that they are two persons, two bodies, separate and apart, and as distinct as are any father and son.”</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7351" y="122974"/>
            <a:ext cx="1007192" cy="1346781"/>
          </a:xfrm>
          <a:prstGeom prst="rect">
            <a:avLst/>
          </a:prstGeom>
        </p:spPr>
      </p:pic>
    </p:spTree>
    <p:extLst>
      <p:ext uri="{BB962C8B-B14F-4D97-AF65-F5344CB8AC3E}">
        <p14:creationId xmlns:p14="http://schemas.microsoft.com/office/powerpoint/2010/main" val="57246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ark green grass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6517566"/>
            <a:ext cx="3287486" cy="307777"/>
          </a:xfrm>
          <a:prstGeom prst="rect">
            <a:avLst/>
          </a:prstGeom>
          <a:noFill/>
        </p:spPr>
        <p:txBody>
          <a:bodyPr wrap="square" rtlCol="0">
            <a:spAutoFit/>
          </a:bodyPr>
          <a:lstStyle/>
          <a:p>
            <a:r>
              <a:rPr lang="en-US" sz="1400" dirty="0">
                <a:solidFill>
                  <a:schemeClr val="bg1"/>
                </a:solidFill>
              </a:rPr>
              <a:t>John 10:30</a:t>
            </a:r>
          </a:p>
        </p:txBody>
      </p:sp>
      <p:sp>
        <p:nvSpPr>
          <p:cNvPr id="12" name="Rectangle 11"/>
          <p:cNvSpPr/>
          <p:nvPr/>
        </p:nvSpPr>
        <p:spPr>
          <a:xfrm>
            <a:off x="3984173" y="1093152"/>
            <a:ext cx="7518368" cy="4893647"/>
          </a:xfrm>
          <a:prstGeom prst="rect">
            <a:avLst/>
          </a:prstGeom>
        </p:spPr>
        <p:txBody>
          <a:bodyPr wrap="square">
            <a:spAutoFit/>
          </a:bodyPr>
          <a:lstStyle/>
          <a:p>
            <a:r>
              <a:rPr lang="en-US" sz="2400" dirty="0">
                <a:solidFill>
                  <a:schemeClr val="bg1"/>
                </a:solidFill>
              </a:rPr>
              <a:t>“Let it be observed that in the above conversation when Jesus was accused of making himself God, he did not deny the charge; but on the contrary, called their attention to the fact that God in the law he had given to Israel had said to some of them—‘ye are Gods.’ </a:t>
            </a:r>
          </a:p>
          <a:p>
            <a:endParaRPr lang="en-US" sz="2400" dirty="0">
              <a:solidFill>
                <a:schemeClr val="bg1"/>
              </a:solidFill>
            </a:endParaRPr>
          </a:p>
          <a:p>
            <a:r>
              <a:rPr lang="en-US" sz="2400" dirty="0">
                <a:solidFill>
                  <a:schemeClr val="bg1"/>
                </a:solidFill>
              </a:rPr>
              <a:t>And further, Jesus argued, if those unto whom the word of God came were called Gods in the Jewish law, and the scripture wherein the fact was declared could not be broken, that is, the truth denied or gainsaid [declared untrue or invalid]—why should the Jews complain when he, too, that is Christ, who had been especially sanctified by God the Father, called himself the Son of God?” </a:t>
            </a:r>
          </a:p>
        </p:txBody>
      </p:sp>
      <p:pic>
        <p:nvPicPr>
          <p:cNvPr id="21506" name="Picture 2" descr="Image result for b.h. Robe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5917" y="2000250"/>
            <a:ext cx="2124075"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502541" y="6332900"/>
            <a:ext cx="559769" cy="369332"/>
          </a:xfrm>
          <a:prstGeom prst="rect">
            <a:avLst/>
          </a:prstGeom>
        </p:spPr>
        <p:txBody>
          <a:bodyPr wrap="none">
            <a:spAutoFit/>
          </a:bodyPr>
          <a:lstStyle/>
          <a:p>
            <a:r>
              <a:rPr lang="en-US" dirty="0">
                <a:solidFill>
                  <a:schemeClr val="bg1"/>
                </a:solidFill>
              </a:rPr>
              <a:t>(11)</a:t>
            </a:r>
            <a:endParaRPr lang="en-US" dirty="0"/>
          </a:p>
        </p:txBody>
      </p:sp>
    </p:spTree>
    <p:extLst>
      <p:ext uri="{BB962C8B-B14F-4D97-AF65-F5344CB8AC3E}">
        <p14:creationId xmlns:p14="http://schemas.microsoft.com/office/powerpoint/2010/main" val="243254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ark green grass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6517566"/>
            <a:ext cx="3287486" cy="307777"/>
          </a:xfrm>
          <a:prstGeom prst="rect">
            <a:avLst/>
          </a:prstGeom>
          <a:noFill/>
        </p:spPr>
        <p:txBody>
          <a:bodyPr wrap="square" rtlCol="0">
            <a:spAutoFit/>
          </a:bodyPr>
          <a:lstStyle/>
          <a:p>
            <a:r>
              <a:rPr lang="en-US" sz="1400" dirty="0">
                <a:solidFill>
                  <a:schemeClr val="bg1"/>
                </a:solidFill>
              </a:rPr>
              <a:t>John 10:30, 37-38</a:t>
            </a:r>
          </a:p>
        </p:txBody>
      </p:sp>
      <p:sp>
        <p:nvSpPr>
          <p:cNvPr id="8" name="Rectangle 7"/>
          <p:cNvSpPr/>
          <p:nvPr/>
        </p:nvSpPr>
        <p:spPr>
          <a:xfrm>
            <a:off x="1825670" y="366999"/>
            <a:ext cx="7093342" cy="2862322"/>
          </a:xfrm>
          <a:prstGeom prst="rect">
            <a:avLst/>
          </a:prstGeom>
        </p:spPr>
        <p:txBody>
          <a:bodyPr wrap="square">
            <a:spAutoFit/>
          </a:bodyPr>
          <a:lstStyle/>
          <a:p>
            <a:r>
              <a:rPr lang="en-US" sz="2000" dirty="0">
                <a:solidFill>
                  <a:schemeClr val="bg1"/>
                </a:solidFill>
              </a:rPr>
              <a:t>"'I and my Father are one,' says Jesus; what, one body? No, it never entered the Savior's mind that such a rendering of this saying would ever enter into the minds of persons holding the least claim to good sense. They are no more one person than I and one of my sons are one person. If my son receives my teaching, will walk in the path I mark out for him to walk in, if his faith is the same as mine, his purpose is the same, and he does the work of his father as Jesus did the work of his Father, then is my son one with me in the Scriptural sense." (6)</a:t>
            </a:r>
          </a:p>
        </p:txBody>
      </p:sp>
      <p:sp>
        <p:nvSpPr>
          <p:cNvPr id="12" name="Rectangle 11"/>
          <p:cNvSpPr/>
          <p:nvPr/>
        </p:nvSpPr>
        <p:spPr>
          <a:xfrm>
            <a:off x="4212773" y="3458611"/>
            <a:ext cx="7518368" cy="3170099"/>
          </a:xfrm>
          <a:prstGeom prst="rect">
            <a:avLst/>
          </a:prstGeom>
        </p:spPr>
        <p:txBody>
          <a:bodyPr wrap="square">
            <a:spAutoFit/>
          </a:bodyPr>
          <a:lstStyle/>
          <a:p>
            <a:r>
              <a:rPr lang="en-US" sz="2000" dirty="0">
                <a:solidFill>
                  <a:schemeClr val="bg1"/>
                </a:solidFill>
              </a:rPr>
              <a:t>"There is a principle connected with this that I think is very important to us as a people and as a Church on the earth. With all the divisions, and all the discontent, and the </a:t>
            </a:r>
            <a:r>
              <a:rPr lang="en-US" sz="2000" dirty="0" err="1">
                <a:solidFill>
                  <a:schemeClr val="bg1"/>
                </a:solidFill>
              </a:rPr>
              <a:t>quarrelings</a:t>
            </a:r>
            <a:r>
              <a:rPr lang="en-US" sz="2000" dirty="0">
                <a:solidFill>
                  <a:schemeClr val="bg1"/>
                </a:solidFill>
              </a:rPr>
              <a:t> and opposition among the powers on earth, or that have been revealed from heaven, I have never heard that it has ever been revealed to the children of men that there was any division between God the Father, God the Son, and God the Holy Ghost. </a:t>
            </a:r>
          </a:p>
          <a:p>
            <a:endParaRPr lang="en-US" sz="2000" dirty="0">
              <a:solidFill>
                <a:schemeClr val="bg1"/>
              </a:solidFill>
            </a:endParaRPr>
          </a:p>
          <a:p>
            <a:r>
              <a:rPr lang="en-US" sz="2000" b="1" dirty="0">
                <a:solidFill>
                  <a:schemeClr val="bg1"/>
                </a:solidFill>
              </a:rPr>
              <a:t>They are one. They always have been one. They always will be one, from eternity unto eternity.“ </a:t>
            </a:r>
            <a:r>
              <a:rPr lang="en-US" sz="2000" dirty="0">
                <a:solidFill>
                  <a:schemeClr val="bg1"/>
                </a:solidFill>
              </a:rPr>
              <a:t>(9)</a:t>
            </a: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r="6250" b="11905"/>
          <a:stretch/>
        </p:blipFill>
        <p:spPr>
          <a:xfrm>
            <a:off x="314121" y="732789"/>
            <a:ext cx="1351393" cy="181553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52220" y="3867139"/>
            <a:ext cx="1769669" cy="2193254"/>
          </a:xfrm>
          <a:prstGeom prst="rect">
            <a:avLst/>
          </a:prstGeom>
        </p:spPr>
      </p:pic>
    </p:spTree>
    <p:extLst>
      <p:ext uri="{BB962C8B-B14F-4D97-AF65-F5344CB8AC3E}">
        <p14:creationId xmlns:p14="http://schemas.microsoft.com/office/powerpoint/2010/main" val="380734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par>
                                <p:cTn id="10" presetID="10" presetClass="exit" presetSubtype="0" fill="hold" grpId="0" nodeType="with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ark green grass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07570" y="1930399"/>
            <a:ext cx="4669971" cy="2554545"/>
          </a:xfrm>
          <a:prstGeom prst="rect">
            <a:avLst/>
          </a:prstGeom>
          <a:noFill/>
        </p:spPr>
        <p:txBody>
          <a:bodyPr wrap="square" rtlCol="0">
            <a:spAutoFit/>
          </a:bodyPr>
          <a:lstStyle/>
          <a:p>
            <a:r>
              <a:rPr lang="en-US" sz="2000" dirty="0">
                <a:solidFill>
                  <a:schemeClr val="bg1"/>
                </a:solidFill>
              </a:rPr>
              <a:t>A shepherd in the Middle East was once asked how well he knew his sheep. He responded, </a:t>
            </a:r>
          </a:p>
          <a:p>
            <a:endParaRPr lang="en-US" sz="2000" dirty="0">
              <a:solidFill>
                <a:schemeClr val="bg1"/>
              </a:solidFill>
            </a:endParaRPr>
          </a:p>
          <a:p>
            <a:r>
              <a:rPr lang="en-US" sz="2000" dirty="0">
                <a:solidFill>
                  <a:schemeClr val="bg1"/>
                </a:solidFill>
              </a:rPr>
              <a:t>“If you were to put a cloth over my eyes, and bring me any sheep and only let me put my hands on its face, I could tell in a moment if it was mine or not.” </a:t>
            </a:r>
          </a:p>
        </p:txBody>
      </p:sp>
      <p:sp>
        <p:nvSpPr>
          <p:cNvPr id="6" name="TextBox 5"/>
          <p:cNvSpPr txBox="1"/>
          <p:nvPr/>
        </p:nvSpPr>
        <p:spPr>
          <a:xfrm>
            <a:off x="0" y="76955"/>
            <a:ext cx="12192000" cy="1015663"/>
          </a:xfrm>
          <a:prstGeom prst="rect">
            <a:avLst/>
          </a:prstGeom>
          <a:noFill/>
        </p:spPr>
        <p:txBody>
          <a:bodyPr wrap="square" rtlCol="0">
            <a:spAutoFit/>
          </a:bodyPr>
          <a:lstStyle/>
          <a:p>
            <a:pPr algn="ctr"/>
            <a:r>
              <a:rPr lang="en-US" sz="6000" dirty="0">
                <a:solidFill>
                  <a:schemeClr val="bg1"/>
                </a:solidFill>
                <a:latin typeface="Lucida Sans Unicode" panose="020B0602030504020204" pitchFamily="34" charset="0"/>
                <a:cs typeface="Lucida Sans Unicode" panose="020B0602030504020204" pitchFamily="34" charset="0"/>
              </a:rPr>
              <a:t>Knowing My Sheep</a:t>
            </a:r>
            <a:endParaRPr lang="en-US" sz="4400" dirty="0">
              <a:solidFill>
                <a:schemeClr val="bg1"/>
              </a:solidFill>
              <a:latin typeface="Lucida Sans Unicode" panose="020B0602030504020204" pitchFamily="34" charset="0"/>
              <a:cs typeface="Lucida Sans Unicode" panose="020B0602030504020204" pitchFamily="34" charset="0"/>
            </a:endParaRPr>
          </a:p>
        </p:txBody>
      </p:sp>
      <p:sp>
        <p:nvSpPr>
          <p:cNvPr id="2" name="Rectangle 1"/>
          <p:cNvSpPr/>
          <p:nvPr/>
        </p:nvSpPr>
        <p:spPr>
          <a:xfrm>
            <a:off x="11633168" y="6412077"/>
            <a:ext cx="442750" cy="369332"/>
          </a:xfrm>
          <a:prstGeom prst="rect">
            <a:avLst/>
          </a:prstGeom>
        </p:spPr>
        <p:txBody>
          <a:bodyPr wrap="none">
            <a:spAutoFit/>
          </a:bodyPr>
          <a:lstStyle/>
          <a:p>
            <a:r>
              <a:rPr lang="en-US" dirty="0">
                <a:solidFill>
                  <a:schemeClr val="bg1"/>
                </a:solidFill>
              </a:rPr>
              <a:t>(2)</a:t>
            </a:r>
          </a:p>
        </p:txBody>
      </p:sp>
      <p:pic>
        <p:nvPicPr>
          <p:cNvPr id="2050" name="Picture 2" descr="Image result for shepherd in Middle Ea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3796" y="1340771"/>
            <a:ext cx="6219372" cy="4664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92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ark green grass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6517566"/>
            <a:ext cx="3287486" cy="307777"/>
          </a:xfrm>
          <a:prstGeom prst="rect">
            <a:avLst/>
          </a:prstGeom>
          <a:noFill/>
        </p:spPr>
        <p:txBody>
          <a:bodyPr wrap="square" rtlCol="0">
            <a:spAutoFit/>
          </a:bodyPr>
          <a:lstStyle/>
          <a:p>
            <a:r>
              <a:rPr lang="en-US" sz="1400" dirty="0">
                <a:solidFill>
                  <a:schemeClr val="bg1"/>
                </a:solidFill>
              </a:rPr>
              <a:t>John 10:30; Articles of Faith 1:1</a:t>
            </a:r>
          </a:p>
        </p:txBody>
      </p:sp>
      <p:sp>
        <p:nvSpPr>
          <p:cNvPr id="8" name="Rectangle 7"/>
          <p:cNvSpPr/>
          <p:nvPr/>
        </p:nvSpPr>
        <p:spPr>
          <a:xfrm>
            <a:off x="943926" y="1182946"/>
            <a:ext cx="7176816" cy="4154984"/>
          </a:xfrm>
          <a:prstGeom prst="rect">
            <a:avLst/>
          </a:prstGeom>
        </p:spPr>
        <p:txBody>
          <a:bodyPr wrap="square">
            <a:spAutoFit/>
          </a:bodyPr>
          <a:lstStyle/>
          <a:p>
            <a:r>
              <a:rPr lang="en-US" sz="2400" dirty="0">
                <a:solidFill>
                  <a:schemeClr val="bg1"/>
                </a:solidFill>
              </a:rPr>
              <a:t>“We believe these three divine persons constituting a single Godhead are united in purpose, in manner, in testimony, in mission. We believe Them to be filled with the same godly sense of mercy and love, justice and grace, patience, forgiveness, and redemption.</a:t>
            </a:r>
          </a:p>
          <a:p>
            <a:endParaRPr lang="en-US" sz="2400" dirty="0">
              <a:solidFill>
                <a:schemeClr val="bg1"/>
              </a:solidFill>
            </a:endParaRPr>
          </a:p>
          <a:p>
            <a:r>
              <a:rPr lang="en-US" sz="2400" dirty="0">
                <a:solidFill>
                  <a:schemeClr val="bg1"/>
                </a:solidFill>
              </a:rPr>
              <a:t>I think it is accurate to say we believe They are one in every significant and eternal aspect imaginable </a:t>
            </a:r>
            <a:r>
              <a:rPr lang="en-US" sz="2400" i="1" dirty="0">
                <a:solidFill>
                  <a:schemeClr val="bg1"/>
                </a:solidFill>
              </a:rPr>
              <a:t>except</a:t>
            </a:r>
            <a:r>
              <a:rPr lang="en-US" sz="2400" dirty="0">
                <a:solidFill>
                  <a:schemeClr val="bg1"/>
                </a:solidFill>
              </a:rPr>
              <a:t> believing Them to be three persons combined in one substance, a Trinitarian notion never set forth in the scriptures because it is not true.”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0130" y="1993741"/>
            <a:ext cx="1933416" cy="2414974"/>
          </a:xfrm>
          <a:prstGeom prst="rect">
            <a:avLst/>
          </a:prstGeom>
        </p:spPr>
      </p:pic>
      <p:sp>
        <p:nvSpPr>
          <p:cNvPr id="3" name="Rectangle 2"/>
          <p:cNvSpPr/>
          <p:nvPr/>
        </p:nvSpPr>
        <p:spPr>
          <a:xfrm>
            <a:off x="11444030" y="6456011"/>
            <a:ext cx="559769" cy="369332"/>
          </a:xfrm>
          <a:prstGeom prst="rect">
            <a:avLst/>
          </a:prstGeom>
        </p:spPr>
        <p:txBody>
          <a:bodyPr wrap="none">
            <a:spAutoFit/>
          </a:bodyPr>
          <a:lstStyle/>
          <a:p>
            <a:r>
              <a:rPr lang="en-US" dirty="0">
                <a:solidFill>
                  <a:schemeClr val="bg1"/>
                </a:solidFill>
              </a:rPr>
              <a:t>(10)</a:t>
            </a:r>
          </a:p>
        </p:txBody>
      </p:sp>
    </p:spTree>
    <p:extLst>
      <p:ext uri="{BB962C8B-B14F-4D97-AF65-F5344CB8AC3E}">
        <p14:creationId xmlns:p14="http://schemas.microsoft.com/office/powerpoint/2010/main" val="426363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Image result for dark green grass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6463308"/>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#108 </a:t>
            </a:r>
            <a:r>
              <a:rPr lang="en-US" i="1" dirty="0">
                <a:solidFill>
                  <a:schemeClr val="bg1"/>
                </a:solidFill>
              </a:rPr>
              <a:t>The Lord is My Shepherd</a:t>
            </a:r>
          </a:p>
          <a:p>
            <a:endParaRPr lang="en-US" dirty="0">
              <a:solidFill>
                <a:schemeClr val="bg1"/>
              </a:solidFill>
            </a:endParaRPr>
          </a:p>
          <a:p>
            <a:endParaRPr lang="en-US" i="1" dirty="0">
              <a:solidFill>
                <a:schemeClr val="bg1"/>
              </a:solidFill>
            </a:endParaRPr>
          </a:p>
          <a:p>
            <a:r>
              <a:rPr lang="en-US" i="1" dirty="0">
                <a:solidFill>
                  <a:schemeClr val="bg1"/>
                </a:solidFill>
              </a:rPr>
              <a:t>Video: The Good Shepherd and Other Sheep I have (3:19)</a:t>
            </a:r>
          </a:p>
          <a:p>
            <a:endParaRPr lang="en-US" b="0"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24</a:t>
            </a:r>
          </a:p>
          <a:p>
            <a:pPr marL="342900" indent="-342900">
              <a:buFontTx/>
              <a:buAutoNum type="arabicPeriod"/>
            </a:pPr>
            <a:r>
              <a:rPr lang="en-US" dirty="0">
                <a:solidFill>
                  <a:schemeClr val="bg1"/>
                </a:solidFill>
              </a:rPr>
              <a:t>(G. M. Mackie, </a:t>
            </a:r>
            <a:r>
              <a:rPr lang="en-US" i="1" dirty="0">
                <a:solidFill>
                  <a:schemeClr val="bg1"/>
                </a:solidFill>
              </a:rPr>
              <a:t>Bible Manners and Customs</a:t>
            </a:r>
            <a:r>
              <a:rPr lang="en-US" dirty="0">
                <a:solidFill>
                  <a:schemeClr val="bg1"/>
                </a:solidFill>
              </a:rPr>
              <a:t> [</a:t>
            </a:r>
            <a:r>
              <a:rPr lang="en-US" dirty="0" err="1">
                <a:solidFill>
                  <a:schemeClr val="bg1"/>
                </a:solidFill>
              </a:rPr>
              <a:t>n.d.</a:t>
            </a:r>
            <a:r>
              <a:rPr lang="en-US" dirty="0">
                <a:solidFill>
                  <a:schemeClr val="bg1"/>
                </a:solidFill>
              </a:rPr>
              <a:t>], 35).</a:t>
            </a:r>
          </a:p>
          <a:p>
            <a:pPr marL="342900" indent="-342900">
              <a:buFontTx/>
              <a:buAutoNum type="arabicPeriod"/>
            </a:pPr>
            <a:r>
              <a:rPr lang="en-US" dirty="0">
                <a:solidFill>
                  <a:schemeClr val="bg1"/>
                </a:solidFill>
              </a:rPr>
              <a:t>President Ezra Taft Benson (“A Call to the Priesthood: ‘Feed My Sheep,’”</a:t>
            </a:r>
            <a:r>
              <a:rPr lang="en-US" i="1" dirty="0">
                <a:solidFill>
                  <a:schemeClr val="bg1"/>
                </a:solidFill>
              </a:rPr>
              <a:t> Ensign,</a:t>
            </a:r>
            <a:r>
              <a:rPr lang="en-US" dirty="0">
                <a:solidFill>
                  <a:schemeClr val="bg1"/>
                </a:solidFill>
              </a:rPr>
              <a:t> May 1983, 43).</a:t>
            </a:r>
          </a:p>
          <a:p>
            <a:pPr marL="342900" indent="-342900">
              <a:buFontTx/>
              <a:buAutoNum type="arabicPeriod"/>
            </a:pPr>
            <a:r>
              <a:rPr lang="en-US" dirty="0">
                <a:solidFill>
                  <a:schemeClr val="bg1"/>
                </a:solidFill>
              </a:rPr>
              <a:t>Elder Neal A. Maxwell (“But a Few Days” [address to CES religious educators, Sept. 10, 1982], 7; si.lds.org).</a:t>
            </a:r>
          </a:p>
          <a:p>
            <a:pPr marL="342900" indent="-342900">
              <a:buFontTx/>
              <a:buAutoNum type="arabicPeriod"/>
            </a:pPr>
            <a:r>
              <a:rPr lang="en-US" dirty="0">
                <a:solidFill>
                  <a:schemeClr val="bg1"/>
                </a:solidFill>
              </a:rPr>
              <a:t>Elder Dallin H. Oaks (“All Men Everywhere,”</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May 2006, 79–80). And (“Sharing the Gospel,”</a:t>
            </a:r>
            <a:r>
              <a:rPr lang="en-US" i="1" dirty="0">
                <a:solidFill>
                  <a:schemeClr val="bg1"/>
                </a:solidFill>
              </a:rPr>
              <a:t> Ensign,</a:t>
            </a:r>
            <a:r>
              <a:rPr lang="en-US" dirty="0">
                <a:solidFill>
                  <a:schemeClr val="bg1"/>
                </a:solidFill>
              </a:rPr>
              <a:t> Nov. 2001, 9).</a:t>
            </a:r>
          </a:p>
          <a:p>
            <a:pPr marL="342900" indent="-342900">
              <a:buFontTx/>
              <a:buAutoNum type="arabicPeriod"/>
            </a:pPr>
            <a:r>
              <a:rPr lang="en-US" dirty="0">
                <a:solidFill>
                  <a:schemeClr val="bg1"/>
                </a:solidFill>
              </a:rPr>
              <a:t>President Brigham Young (</a:t>
            </a:r>
            <a:r>
              <a:rPr lang="en-US" i="1" dirty="0">
                <a:solidFill>
                  <a:schemeClr val="bg1"/>
                </a:solidFill>
              </a:rPr>
              <a:t>Teachings of Presidents of the Church: Brigham Young</a:t>
            </a:r>
            <a:r>
              <a:rPr lang="en-US" dirty="0">
                <a:solidFill>
                  <a:schemeClr val="bg1"/>
                </a:solidFill>
              </a:rPr>
              <a:t> [1997], 319). And (</a:t>
            </a:r>
            <a:r>
              <a:rPr lang="en-US" i="1" dirty="0">
                <a:solidFill>
                  <a:schemeClr val="bg1"/>
                </a:solidFill>
              </a:rPr>
              <a:t>Journal of Discourses, </a:t>
            </a:r>
            <a:r>
              <a:rPr lang="en-US" dirty="0">
                <a:solidFill>
                  <a:schemeClr val="bg1"/>
                </a:solidFill>
              </a:rPr>
              <a:t>10: 192.)</a:t>
            </a:r>
          </a:p>
          <a:p>
            <a:pPr marL="342900" indent="-342900">
              <a:buFontTx/>
              <a:buAutoNum type="arabicPeriod"/>
            </a:pPr>
            <a:r>
              <a:rPr lang="en-US" dirty="0">
                <a:solidFill>
                  <a:schemeClr val="bg1"/>
                </a:solidFill>
              </a:rPr>
              <a:t>President Joseph F. Smith </a:t>
            </a:r>
            <a:r>
              <a:rPr lang="en-US" i="1" dirty="0">
                <a:solidFill>
                  <a:schemeClr val="bg1"/>
                </a:solidFill>
              </a:rPr>
              <a:t>Teachings of Presidents of the Church: Joseph F. Smith</a:t>
            </a:r>
            <a:r>
              <a:rPr lang="en-US" dirty="0">
                <a:solidFill>
                  <a:schemeClr val="bg1"/>
                </a:solidFill>
              </a:rPr>
              <a:t> [1998], 357. </a:t>
            </a:r>
          </a:p>
          <a:p>
            <a:pPr marL="342900" indent="-342900">
              <a:buFontTx/>
              <a:buAutoNum type="arabicPeriod"/>
            </a:pPr>
            <a:r>
              <a:rPr lang="en-US" dirty="0">
                <a:solidFill>
                  <a:schemeClr val="bg1"/>
                </a:solidFill>
              </a:rPr>
              <a:t>Gospeldoctrine.com</a:t>
            </a:r>
          </a:p>
          <a:p>
            <a:pPr marL="342900" indent="-342900">
              <a:buFontTx/>
              <a:buAutoNum type="arabicPeriod"/>
            </a:pPr>
            <a:r>
              <a:rPr lang="en-US" dirty="0">
                <a:solidFill>
                  <a:schemeClr val="bg1"/>
                </a:solidFill>
              </a:rPr>
              <a:t>Wilford Woodruff </a:t>
            </a:r>
            <a:r>
              <a:rPr lang="en-US" i="1" dirty="0">
                <a:solidFill>
                  <a:schemeClr val="bg1"/>
                </a:solidFill>
              </a:rPr>
              <a:t>The Discourses of Wilford Woodruff, </a:t>
            </a:r>
            <a:r>
              <a:rPr lang="en-US" dirty="0">
                <a:solidFill>
                  <a:schemeClr val="bg1"/>
                </a:solidFill>
              </a:rPr>
              <a:t>edited by G. Homer Durham [Salt Lake City: </a:t>
            </a:r>
            <a:r>
              <a:rPr lang="en-US" dirty="0" err="1">
                <a:solidFill>
                  <a:schemeClr val="bg1"/>
                </a:solidFill>
              </a:rPr>
              <a:t>Bookcraft</a:t>
            </a:r>
            <a:r>
              <a:rPr lang="en-US" dirty="0">
                <a:solidFill>
                  <a:schemeClr val="bg1"/>
                </a:solidFill>
              </a:rPr>
              <a:t>, 1969], 136.</a:t>
            </a:r>
          </a:p>
          <a:p>
            <a:pPr marL="342900" indent="-342900">
              <a:buFontTx/>
              <a:buAutoNum type="arabicPeriod"/>
            </a:pPr>
            <a:r>
              <a:rPr lang="en-US" dirty="0">
                <a:solidFill>
                  <a:schemeClr val="bg1"/>
                </a:solidFill>
              </a:rPr>
              <a:t>Elder Jeffrey R. Holland (“The Only True God and Jesus Christ Whom He Hath Sent,”</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Nov. 2007, 40).</a:t>
            </a:r>
          </a:p>
          <a:p>
            <a:pPr marL="342900" indent="-342900">
              <a:buFontTx/>
              <a:buAutoNum type="arabicPeriod"/>
            </a:pPr>
            <a:r>
              <a:rPr lang="en-US" dirty="0">
                <a:solidFill>
                  <a:schemeClr val="bg1"/>
                </a:solidFill>
              </a:rPr>
              <a:t>Elder B. H. Roberts (</a:t>
            </a:r>
            <a:r>
              <a:rPr lang="en-US" i="1" dirty="0">
                <a:solidFill>
                  <a:schemeClr val="bg1"/>
                </a:solidFill>
              </a:rPr>
              <a:t>New Witnesses for God,</a:t>
            </a:r>
            <a:r>
              <a:rPr lang="en-US" dirty="0">
                <a:solidFill>
                  <a:schemeClr val="bg1"/>
                </a:solidFill>
              </a:rPr>
              <a:t> 3 vols. [1909–11], 1:465–66).</a:t>
            </a:r>
          </a:p>
          <a:p>
            <a:pPr marL="342900" indent="-342900">
              <a:buAutoNum type="arabicPeriod"/>
            </a:pPr>
            <a:endParaRPr lang="en-US" dirty="0">
              <a:solidFill>
                <a:schemeClr val="bg1"/>
              </a:solidFill>
            </a:endParaRPr>
          </a:p>
          <a:p>
            <a:endParaRPr lang="en-US" i="1" dirty="0">
              <a:solidFill>
                <a:schemeClr val="bg1"/>
              </a:solidFill>
            </a:endParaRPr>
          </a:p>
        </p:txBody>
      </p:sp>
      <p:grpSp>
        <p:nvGrpSpPr>
          <p:cNvPr id="2" name="Group 7"/>
          <p:cNvGrpSpPr/>
          <p:nvPr/>
        </p:nvGrpSpPr>
        <p:grpSpPr>
          <a:xfrm>
            <a:off x="5461000" y="1110674"/>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ooter Placeholder 14">
            <a:extLst>
              <a:ext uri="{FF2B5EF4-FFF2-40B4-BE49-F238E27FC236}">
                <a16:creationId xmlns:a16="http://schemas.microsoft.com/office/drawing/2014/main" id="{9A037046-96AD-447F-A29A-747EAB965FFF}"/>
              </a:ext>
            </a:extLst>
          </p:cNvPr>
          <p:cNvSpPr>
            <a:spLocks noGrp="1"/>
          </p:cNvSpPr>
          <p:nvPr/>
        </p:nvSpPr>
        <p:spPr>
          <a:xfrm>
            <a:off x="119847" y="648496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262815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935960643"/>
              </p:ext>
            </p:extLst>
          </p:nvPr>
        </p:nvGraphicFramePr>
        <p:xfrm>
          <a:off x="793983" y="164704"/>
          <a:ext cx="10434045" cy="1375872"/>
        </p:xfrm>
        <a:graphic>
          <a:graphicData uri="http://schemas.openxmlformats.org/drawingml/2006/table">
            <a:tbl>
              <a:tblPr/>
              <a:tblGrid>
                <a:gridCol w="4718004">
                  <a:extLst>
                    <a:ext uri="{9D8B030D-6E8A-4147-A177-3AD203B41FA5}">
                      <a16:colId xmlns:a16="http://schemas.microsoft.com/office/drawing/2014/main" val="20000"/>
                    </a:ext>
                  </a:extLst>
                </a:gridCol>
                <a:gridCol w="1542424">
                  <a:extLst>
                    <a:ext uri="{9D8B030D-6E8A-4147-A177-3AD203B41FA5}">
                      <a16:colId xmlns:a16="http://schemas.microsoft.com/office/drawing/2014/main" val="20001"/>
                    </a:ext>
                  </a:extLst>
                </a:gridCol>
                <a:gridCol w="1451693">
                  <a:extLst>
                    <a:ext uri="{9D8B030D-6E8A-4147-A177-3AD203B41FA5}">
                      <a16:colId xmlns:a16="http://schemas.microsoft.com/office/drawing/2014/main" val="20002"/>
                    </a:ext>
                  </a:extLst>
                </a:gridCol>
                <a:gridCol w="1451693">
                  <a:extLst>
                    <a:ext uri="{9D8B030D-6E8A-4147-A177-3AD203B41FA5}">
                      <a16:colId xmlns:a16="http://schemas.microsoft.com/office/drawing/2014/main" val="20003"/>
                    </a:ext>
                  </a:extLst>
                </a:gridCol>
                <a:gridCol w="1270231">
                  <a:extLst>
                    <a:ext uri="{9D8B030D-6E8A-4147-A177-3AD203B41FA5}">
                      <a16:colId xmlns:a16="http://schemas.microsoft.com/office/drawing/2014/main" val="20004"/>
                    </a:ext>
                  </a:extLst>
                </a:gridCol>
              </a:tblGrid>
              <a:tr h="343968">
                <a:tc>
                  <a:txBody>
                    <a:bodyPr/>
                    <a:lstStyle/>
                    <a:p>
                      <a:pPr algn="ctr"/>
                      <a:r>
                        <a:rPr lang="en-US" sz="1200" b="1" dirty="0"/>
                        <a:t>Event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Matthew</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Mark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Luke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b="1" dirty="0"/>
                        <a:t>John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343968">
                <a:tc>
                  <a:txBody>
                    <a:bodyPr/>
                    <a:lstStyle/>
                    <a:p>
                      <a:r>
                        <a:rPr lang="en-US" sz="1200" dirty="0"/>
                        <a:t>Jesus is the Good Shepherd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10:1-21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343968">
                <a:tc>
                  <a:txBody>
                    <a:bodyPr/>
                    <a:lstStyle/>
                    <a:p>
                      <a:r>
                        <a:rPr lang="en-US" sz="1200" dirty="0"/>
                        <a:t>Jesus at the Feast of Dedication in Jerusalem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10:22-39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343968">
                <a:tc>
                  <a:txBody>
                    <a:bodyPr/>
                    <a:lstStyle/>
                    <a:p>
                      <a:r>
                        <a:rPr lang="en-US" sz="1200" dirty="0"/>
                        <a:t>Jesus Escapes from the Jews by going across the Jordan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10:39-42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4" name="Rectangle 3"/>
          <p:cNvSpPr/>
          <p:nvPr/>
        </p:nvSpPr>
        <p:spPr>
          <a:xfrm>
            <a:off x="130630" y="1756705"/>
            <a:ext cx="6649996" cy="5078313"/>
          </a:xfrm>
          <a:prstGeom prst="rect">
            <a:avLst/>
          </a:prstGeom>
          <a:ln>
            <a:solidFill>
              <a:schemeClr val="tx1"/>
            </a:solidFill>
          </a:ln>
        </p:spPr>
        <p:txBody>
          <a:bodyPr wrap="square">
            <a:spAutoFit/>
          </a:bodyPr>
          <a:lstStyle/>
          <a:p>
            <a:r>
              <a:rPr lang="en-US" sz="1200" b="1" dirty="0"/>
              <a:t>Sheepfold John 10:1-5:</a:t>
            </a:r>
          </a:p>
          <a:p>
            <a:r>
              <a:rPr lang="en-US" sz="1200" dirty="0"/>
              <a:t>Most sheep folds were constructed of low stone walls, unroofed (although sheepcotes were sometimes sheds with roofs), and quite often circular. The shepherd could lay across the threshold or entrance of the holding pen and that way anything (or any</a:t>
            </a:r>
            <a:r>
              <a:rPr lang="en-US" sz="1200" i="1" dirty="0"/>
              <a:t>one</a:t>
            </a:r>
            <a:r>
              <a:rPr lang="en-US" sz="1200" dirty="0"/>
              <a:t>) coming or going would literally have to pass by him. It was quite a security system. The shepherd was that gate and, one might also say, the gatekeeper (see verse 3).</a:t>
            </a:r>
          </a:p>
          <a:p>
            <a:r>
              <a:rPr lang="en-US" sz="1200" dirty="0"/>
              <a:t>The gatekeeper opens the sheepfold for the shepherd. In much the same way, the Holy Spirit opens the Church (the sheep and sheepfold) for the shepherd (The Word) to lead and protect. The sheep obey the shepherd who has conditioned them to know his voice. They know when that voice speaks there is safety for it is the shepherd’s leading that takes them to graze on verdant slopes and rest by running waters which are always fresh and clean rather than stagnant puddles and ponds. The shepherd </a:t>
            </a:r>
            <a:r>
              <a:rPr lang="en-US" sz="1200" i="1" dirty="0"/>
              <a:t>values</a:t>
            </a:r>
            <a:r>
              <a:rPr lang="en-US" sz="1200" dirty="0"/>
              <a:t> his sheep, so much in fact that he names them and calls them by their names much like we name our pets. But for shepherds in Biblical times – and most likely even today in herds not run by agribusiness – sheep are not just pets, and yet are more than just livestock. The sheep provided wool, leather, meat, and a sacrificial victim for important feasts and rites. Shepherds invested time and effort in caring for the sheep because they were a major component of their lives. They took care of the sheep because they needed the sheep; to fail to take care of them would be to abandon them. Scripture uses the imagery of sheep and shepherd to describe the relationship between Israel and Jehovah. Sheep are the most-mentioned animals in the Bible – at least 200 times – and the shepherds are often mentioned with them.</a:t>
            </a:r>
          </a:p>
          <a:p>
            <a:r>
              <a:rPr lang="en-US" sz="1200" dirty="0"/>
              <a:t>We also tend to think of sheep being </a:t>
            </a:r>
            <a:r>
              <a:rPr lang="en-US" sz="1200" i="1" dirty="0"/>
              <a:t>driven</a:t>
            </a:r>
            <a:r>
              <a:rPr lang="en-US" sz="1200" dirty="0"/>
              <a:t>, like other domesticated herd animals. But sheep are better led than driven. The shepherd is at the head of his flock. He goes where they are going and gets there before them. If they are going to the sheepfold, he enters first. If they are leaving, he exits first. If they are going to pastures for grazing, he finds those pastures. The sheep follow only the shepherd; they run from strangers; they panic when attacked by carnivores like wolves or lions. They form a sort of attachment to the shepherd – something like we do with our pets – and they are contented to remain in that relationship.       </a:t>
            </a:r>
            <a:r>
              <a:rPr lang="en-US" sz="1200" i="1" dirty="0"/>
              <a:t>Moon beam network blog  </a:t>
            </a:r>
            <a:r>
              <a:rPr lang="en-US" sz="1200" dirty="0"/>
              <a:t>http://www.aloha-friday.org/archives/5974</a:t>
            </a:r>
          </a:p>
        </p:txBody>
      </p:sp>
      <p:grpSp>
        <p:nvGrpSpPr>
          <p:cNvPr id="2" name="Group 1"/>
          <p:cNvGrpSpPr/>
          <p:nvPr/>
        </p:nvGrpSpPr>
        <p:grpSpPr>
          <a:xfrm>
            <a:off x="8380720" y="1665750"/>
            <a:ext cx="3102430" cy="2457693"/>
            <a:chOff x="6013769" y="0"/>
            <a:chExt cx="3102430" cy="2457693"/>
          </a:xfrm>
        </p:grpSpPr>
        <p:pic>
          <p:nvPicPr>
            <p:cNvPr id="5" name="Picture 2" descr="Image result for sheepfol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0"/>
              <a:ext cx="2716439" cy="203732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013769" y="2057583"/>
              <a:ext cx="3102430" cy="400110"/>
            </a:xfrm>
            <a:prstGeom prst="rect">
              <a:avLst/>
            </a:prstGeom>
          </p:spPr>
          <p:txBody>
            <a:bodyPr wrap="square">
              <a:spAutoFit/>
            </a:bodyPr>
            <a:lstStyle/>
            <a:p>
              <a:r>
                <a:rPr lang="en-US" sz="1000" b="0" i="0" dirty="0">
                  <a:effectLst/>
                  <a:latin typeface="arial" panose="020B0604020202020204" pitchFamily="34" charset="0"/>
                </a:rPr>
                <a:t>Sheep Folds on foothills of </a:t>
              </a:r>
              <a:r>
                <a:rPr lang="en-US" sz="1000" b="0" i="0" dirty="0" err="1">
                  <a:effectLst/>
                  <a:latin typeface="arial" panose="020B0604020202020204" pitchFamily="34" charset="0"/>
                </a:rPr>
                <a:t>Moel</a:t>
              </a:r>
              <a:r>
                <a:rPr lang="en-US" sz="1000" b="0" i="0" dirty="0">
                  <a:effectLst/>
                  <a:latin typeface="arial" panose="020B0604020202020204" pitchFamily="34" charset="0"/>
                </a:rPr>
                <a:t> </a:t>
              </a:r>
              <a:r>
                <a:rPr lang="en-US" sz="1000" b="0" i="0" dirty="0" err="1">
                  <a:effectLst/>
                  <a:latin typeface="arial" panose="020B0604020202020204" pitchFamily="34" charset="0"/>
                </a:rPr>
                <a:t>Hebog</a:t>
              </a:r>
              <a:r>
                <a:rPr lang="en-US" sz="1000" b="0" i="0" dirty="0">
                  <a:effectLst/>
                  <a:latin typeface="arial" panose="020B0604020202020204" pitchFamily="34" charset="0"/>
                </a:rPr>
                <a:t> in </a:t>
              </a:r>
              <a:r>
                <a:rPr lang="en-US" sz="1000" b="0" i="0" dirty="0" err="1">
                  <a:effectLst/>
                  <a:latin typeface="arial" panose="020B0604020202020204" pitchFamily="34" charset="0"/>
                </a:rPr>
                <a:t>Snowdonia</a:t>
              </a:r>
              <a:r>
                <a:rPr lang="en-US" sz="1000" b="0" i="0" dirty="0">
                  <a:effectLst/>
                  <a:latin typeface="arial" panose="020B0604020202020204" pitchFamily="34" charset="0"/>
                </a:rPr>
                <a:t>, photographed by Charles Hawes</a:t>
              </a:r>
              <a:endParaRPr lang="en-US" sz="1000" dirty="0"/>
            </a:p>
          </p:txBody>
        </p:sp>
      </p:grpSp>
      <p:grpSp>
        <p:nvGrpSpPr>
          <p:cNvPr id="8" name="Group 7"/>
          <p:cNvGrpSpPr/>
          <p:nvPr/>
        </p:nvGrpSpPr>
        <p:grpSpPr>
          <a:xfrm>
            <a:off x="8578034" y="5096082"/>
            <a:ext cx="3211194" cy="1709058"/>
            <a:chOff x="8578034" y="5096082"/>
            <a:chExt cx="3211194" cy="1709058"/>
          </a:xfrm>
        </p:grpSpPr>
        <p:pic>
          <p:nvPicPr>
            <p:cNvPr id="5124" name="Picture 4" descr="Image result for sheepfold"/>
            <p:cNvPicPr>
              <a:picLocks noChangeAspect="1" noChangeArrowheads="1"/>
            </p:cNvPicPr>
            <p:nvPr/>
          </p:nvPicPr>
          <p:blipFill rotWithShape="1">
            <a:blip r:embed="rId3">
              <a:extLst>
                <a:ext uri="{28A0092B-C50C-407E-A947-70E740481C1C}">
                  <a14:useLocalDpi xmlns:a14="http://schemas.microsoft.com/office/drawing/2010/main" val="0"/>
                </a:ext>
              </a:extLst>
            </a:blip>
            <a:srcRect l="6237" t="8246" r="3445" b="12180"/>
            <a:stretch/>
          </p:blipFill>
          <p:spPr bwMode="auto">
            <a:xfrm>
              <a:off x="9931935" y="5096082"/>
              <a:ext cx="1857293" cy="170905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578034" y="6169048"/>
              <a:ext cx="1413786" cy="600164"/>
            </a:xfrm>
            <a:prstGeom prst="rect">
              <a:avLst/>
            </a:prstGeom>
          </p:spPr>
          <p:txBody>
            <a:bodyPr wrap="square">
              <a:spAutoFit/>
            </a:bodyPr>
            <a:lstStyle/>
            <a:p>
              <a:r>
                <a:rPr lang="en-US" sz="1100" b="0" i="0" dirty="0" err="1">
                  <a:effectLst/>
                  <a:latin typeface="arial" panose="020B0604020202020204" pitchFamily="34" charset="0"/>
                </a:rPr>
                <a:t>Borie</a:t>
              </a:r>
              <a:r>
                <a:rPr lang="en-US" sz="1100" b="0" i="0" dirty="0">
                  <a:effectLst/>
                  <a:latin typeface="arial" panose="020B0604020202020204" pitchFamily="34" charset="0"/>
                </a:rPr>
                <a:t> ancient dry stone sheepfold, Provence France</a:t>
              </a:r>
              <a:endParaRPr lang="en-US" sz="1100" dirty="0"/>
            </a:p>
          </p:txBody>
        </p:sp>
      </p:grpSp>
      <p:grpSp>
        <p:nvGrpSpPr>
          <p:cNvPr id="9" name="Group 8"/>
          <p:cNvGrpSpPr/>
          <p:nvPr/>
        </p:nvGrpSpPr>
        <p:grpSpPr>
          <a:xfrm>
            <a:off x="6886373" y="4248617"/>
            <a:ext cx="2424562" cy="1807304"/>
            <a:chOff x="7330940" y="4202990"/>
            <a:chExt cx="2424562" cy="1807304"/>
          </a:xfrm>
        </p:grpSpPr>
        <p:pic>
          <p:nvPicPr>
            <p:cNvPr id="5126" name="Picture 6" descr="Image result for sheepfold jes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1719" y="4202990"/>
              <a:ext cx="2383783" cy="159117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7330940" y="5748684"/>
              <a:ext cx="1878373" cy="261610"/>
            </a:xfrm>
            <a:prstGeom prst="rect">
              <a:avLst/>
            </a:prstGeom>
          </p:spPr>
          <p:txBody>
            <a:bodyPr wrap="square">
              <a:spAutoFit/>
            </a:bodyPr>
            <a:lstStyle/>
            <a:p>
              <a:r>
                <a:rPr lang="en-US" sz="1100" b="0" i="0" dirty="0">
                  <a:effectLst/>
                  <a:latin typeface="arial" panose="020B0604020202020204" pitchFamily="34" charset="0"/>
                </a:rPr>
                <a:t>Holy Land sheepfold</a:t>
              </a:r>
              <a:endParaRPr lang="en-US" sz="1100" dirty="0"/>
            </a:p>
          </p:txBody>
        </p:sp>
      </p:grpSp>
    </p:spTree>
    <p:extLst>
      <p:ext uri="{BB962C8B-B14F-4D97-AF65-F5344CB8AC3E}">
        <p14:creationId xmlns:p14="http://schemas.microsoft.com/office/powerpoint/2010/main" val="3706693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632"/>
            <a:ext cx="4288971" cy="6740307"/>
          </a:xfrm>
          <a:prstGeom prst="rect">
            <a:avLst/>
          </a:prstGeom>
          <a:ln>
            <a:solidFill>
              <a:schemeClr val="tx1"/>
            </a:solidFill>
          </a:ln>
        </p:spPr>
        <p:txBody>
          <a:bodyPr wrap="square">
            <a:spAutoFit/>
          </a:bodyPr>
          <a:lstStyle/>
          <a:p>
            <a:r>
              <a:rPr lang="en-US" sz="1200" b="1" dirty="0"/>
              <a:t>Other Sheep Not of This Fold John 10:16:</a:t>
            </a:r>
          </a:p>
          <a:p>
            <a:r>
              <a:rPr lang="en-US" sz="1200" dirty="0"/>
              <a:t>“The Bible contains no related passage affording explanation. Commentators treat this verse as an isolated and unconnected utterance, and content themselves with the suggestion that the ‘other sheep’ may be the Gentile nations who are to be brought into the Jewish fold under the one Shepherd. The Jews who heard the Lord speak so understood Him” </a:t>
            </a:r>
          </a:p>
          <a:p>
            <a:r>
              <a:rPr lang="en-US" sz="1200" dirty="0"/>
              <a:t>James E. </a:t>
            </a:r>
            <a:r>
              <a:rPr lang="en-US" sz="1200" dirty="0" err="1"/>
              <a:t>Talmage</a:t>
            </a:r>
            <a:r>
              <a:rPr lang="en-US" sz="1200" dirty="0"/>
              <a:t> (</a:t>
            </a:r>
            <a:r>
              <a:rPr lang="en-US" sz="1200" i="1" dirty="0"/>
              <a:t>The Vitality of Mormonism</a:t>
            </a:r>
            <a:r>
              <a:rPr lang="en-US" sz="1200" dirty="0"/>
              <a:t> [1919], 151).</a:t>
            </a:r>
          </a:p>
          <a:p>
            <a:endParaRPr lang="en-US" sz="1200" dirty="0"/>
          </a:p>
          <a:p>
            <a:pPr fontAlgn="base"/>
            <a:r>
              <a:rPr lang="en-US" sz="1200" dirty="0"/>
              <a:t>"I had the privilege of talking to a group of ministers just a few years ago by assignment from President McKay, and I quoted some of these scriptures. I asked them if they knew why the verses were in the Bible and if they knew of any Church in the world that did know why they were in the Bible, and the next record that I quoted was the one where Jesus said:</a:t>
            </a:r>
          </a:p>
          <a:p>
            <a:pPr fontAlgn="base"/>
            <a:r>
              <a:rPr lang="en-US" sz="1200" dirty="0"/>
              <a:t> 'And other sheep I have, which are not of this fold: them also I must bring, and they shall hear my voice; and there shall be one fold, and one shepherd.' (John 10:16.)</a:t>
            </a:r>
          </a:p>
          <a:p>
            <a:pPr fontAlgn="base"/>
            <a:endParaRPr lang="en-US" sz="1200" dirty="0"/>
          </a:p>
          <a:p>
            <a:pPr fontAlgn="base"/>
            <a:r>
              <a:rPr lang="en-US" sz="1200" dirty="0"/>
              <a:t>"I asked those men if they knew anything about those other sheep or the fulfillment of the promise of the Lord that he would visit them, and they would hear his voice, and there should be one fold and one shepherd. None of them could tell, and so I just turned to the Book of Mormon and showed them that when Jesus, following his crucifixion and resurrection and ascension, visited his people here in the land of America, he told them they were the other sheep of whom he spoke to his disciples in Jerusalem, and he said that never at any time did the Lord command him that he should tell his disciples in Jerusalem who the other sheep were; only that he had other sheep that were not of that fold, and them should he visit. He told them they were the other sheep. No one can answer intelligently that statement in John 10:16 without the knowledge that the Book of Mormon has brought to us." </a:t>
            </a:r>
          </a:p>
          <a:p>
            <a:pPr fontAlgn="base"/>
            <a:r>
              <a:rPr lang="en-US" sz="1200" dirty="0"/>
              <a:t>Legrand Richards (</a:t>
            </a:r>
            <a:r>
              <a:rPr lang="en-US" sz="1200" i="1" dirty="0"/>
              <a:t>Conference Report, April 1963</a:t>
            </a:r>
            <a:r>
              <a:rPr lang="en-US" sz="1200" dirty="0"/>
              <a:t>, Afternoon Meeting 117 - 118.)</a:t>
            </a:r>
          </a:p>
        </p:txBody>
      </p:sp>
      <p:sp>
        <p:nvSpPr>
          <p:cNvPr id="9" name="Rectangle 8"/>
          <p:cNvSpPr/>
          <p:nvPr/>
        </p:nvSpPr>
        <p:spPr>
          <a:xfrm>
            <a:off x="4288970" y="-6632"/>
            <a:ext cx="7903029" cy="3046988"/>
          </a:xfrm>
          <a:prstGeom prst="rect">
            <a:avLst/>
          </a:prstGeom>
          <a:ln>
            <a:solidFill>
              <a:schemeClr val="tx1"/>
            </a:solidFill>
          </a:ln>
        </p:spPr>
        <p:txBody>
          <a:bodyPr wrap="square">
            <a:spAutoFit/>
          </a:bodyPr>
          <a:lstStyle/>
          <a:p>
            <a:r>
              <a:rPr lang="en-US" sz="1200" b="1" dirty="0"/>
              <a:t>Dedication</a:t>
            </a:r>
            <a:r>
              <a:rPr lang="en-US" sz="1200" dirty="0"/>
              <a:t> is the act of consecrating an altar, temple, church, or other sacred building. It also refers to the inscription of books or other artifacts when these are specifically addressed or presented to a particular person. This practice, which once was used to gain the patronage and support of the person so addressed, is now only a mark of affection or regard. In law, the word is used of the setting apart by a private owner of a road to public use.</a:t>
            </a:r>
          </a:p>
          <a:p>
            <a:r>
              <a:rPr lang="en-US" sz="1200" dirty="0"/>
              <a:t>The Feast of Dedication, today Hanukkah, once also called "Feast of the Maccabees," was a Jewish festival observed for eight days from the 25th of Kislev (usually in December, but occasionally late November, due to the lunisolar calendar). It was instituted in the year 165 B.C. by Judas Maccabeus, his brothers, and the elders of the congregation of Israel in commemoration of the </a:t>
            </a:r>
            <a:r>
              <a:rPr lang="en-US" sz="1200" dirty="0" err="1"/>
              <a:t>reconsecration</a:t>
            </a:r>
            <a:r>
              <a:rPr lang="en-US" sz="1200" dirty="0"/>
              <a:t> of the Jewish Temple in Jerusalem, and especially of the altar of burnt offerings, after they had been desecrated during the persecution under Antiochus Epiphanes (168 BC). The significant happenings of the festival were the illumination of houses and synagogues, a custom probably taken over from the Feast of Tabernacles, and the recitation of Psalm 30:1-12. J. </a:t>
            </a:r>
            <a:r>
              <a:rPr lang="en-US" sz="1200" dirty="0" err="1"/>
              <a:t>Wellhausen</a:t>
            </a:r>
            <a:r>
              <a:rPr lang="en-US" sz="1200" dirty="0"/>
              <a:t> suggests that the feast was originally connected with the winter solstice, and only afterwards with the events narrated in Maccabees.</a:t>
            </a:r>
          </a:p>
          <a:p>
            <a:r>
              <a:rPr lang="en-US" sz="1200" dirty="0"/>
              <a:t>The Feast of Dedication is also mentioned in John 10:22 where it mentions Jesus being at the Jerusalem Temple during "the Feast of Dedication" and further notes "and it was winter." The Greek term used in John is "the renewals" (Greek </a:t>
            </a:r>
            <a:r>
              <a:rPr lang="en-US" sz="1200" i="1" dirty="0"/>
              <a:t>ta </a:t>
            </a:r>
            <a:r>
              <a:rPr lang="en-US" sz="1200" i="1" dirty="0" err="1"/>
              <a:t>engkainia</a:t>
            </a:r>
            <a:r>
              <a:rPr lang="en-US" sz="1200" dirty="0"/>
              <a:t> </a:t>
            </a:r>
            <a:r>
              <a:rPr lang="en-US" sz="1200" dirty="0" err="1"/>
              <a:t>τὰ</a:t>
            </a:r>
            <a:r>
              <a:rPr lang="en-US" sz="1200" dirty="0"/>
              <a:t> </a:t>
            </a:r>
            <a:r>
              <a:rPr lang="en-US" sz="1200" dirty="0" err="1"/>
              <a:t>ἐγκ</a:t>
            </a:r>
            <a:r>
              <a:rPr lang="en-US" sz="1200" dirty="0"/>
              <a:t>αίνια). Josephus refers to the festival in Greek simply as "lights.“</a:t>
            </a:r>
          </a:p>
          <a:p>
            <a:r>
              <a:rPr lang="en-US" sz="1200" dirty="0"/>
              <a:t>Wikipedia</a:t>
            </a:r>
          </a:p>
        </p:txBody>
      </p:sp>
      <p:sp>
        <p:nvSpPr>
          <p:cNvPr id="10" name="Rectangle 9"/>
          <p:cNvSpPr/>
          <p:nvPr/>
        </p:nvSpPr>
        <p:spPr>
          <a:xfrm>
            <a:off x="4288971" y="3040356"/>
            <a:ext cx="7903029" cy="2862322"/>
          </a:xfrm>
          <a:prstGeom prst="rect">
            <a:avLst/>
          </a:prstGeom>
          <a:ln>
            <a:solidFill>
              <a:schemeClr val="tx1"/>
            </a:solidFill>
          </a:ln>
        </p:spPr>
        <p:txBody>
          <a:bodyPr wrap="square">
            <a:spAutoFit/>
          </a:bodyPr>
          <a:lstStyle/>
          <a:p>
            <a:pPr fontAlgn="base"/>
            <a:r>
              <a:rPr lang="en-US" sz="1200" b="1" dirty="0"/>
              <a:t>Follow Me  John 10:27:</a:t>
            </a:r>
          </a:p>
          <a:p>
            <a:pPr fontAlgn="base"/>
            <a:r>
              <a:rPr lang="en-US" sz="1200" dirty="0"/>
              <a:t>“If we will live worthy, then the Lord will guide us—by a personal appearance, or by His actual voice, or by His voice coming into our mind, or by impressions upon our heart and our soul. And oh, how grateful we ought to be if the Lord sends us a dream in which are revealed to us the beauties of the eternity or a warning and direction for our special comfort. Yes, if we so live, the Lord will guide us for our salvation and for our benefit” President Harold B. Lee (</a:t>
            </a:r>
            <a:r>
              <a:rPr lang="en-US" sz="1200" i="1" dirty="0"/>
              <a:t>Teachings of Presidents of the Church: Harold B. Lee</a:t>
            </a:r>
            <a:r>
              <a:rPr lang="en-US" sz="1200" dirty="0"/>
              <a:t> [2000], 51–52).</a:t>
            </a:r>
          </a:p>
          <a:p>
            <a:pPr fontAlgn="base"/>
            <a:endParaRPr lang="en-US" sz="1200" dirty="0"/>
          </a:p>
          <a:p>
            <a:pPr fontAlgn="base"/>
            <a:r>
              <a:rPr lang="en-US" sz="1200" dirty="0"/>
              <a:t>“How do we follow the Savior? By exercising faith. By believing in Him. By believing in our Heavenly Father. By believing that God speaks to man on earth today.</a:t>
            </a:r>
          </a:p>
          <a:p>
            <a:pPr fontAlgn="base"/>
            <a:r>
              <a:rPr lang="en-US" sz="1200" dirty="0"/>
              <a:t>“We follow the Savior by repenting of our sins—by experiencing sorrow because of them and forsaking them.</a:t>
            </a:r>
          </a:p>
          <a:p>
            <a:pPr fontAlgn="base"/>
            <a:r>
              <a:rPr lang="en-US" sz="1200" dirty="0"/>
              <a:t>“We follow the Savior by entering the waters of baptism and receiving a remission of our sins, by receiving the gift of the Holy Ghost and allowing that influence to inspire, instruct, guide, and comfort us.</a:t>
            </a:r>
          </a:p>
          <a:p>
            <a:pPr fontAlgn="base"/>
            <a:r>
              <a:rPr lang="en-US" sz="1200" dirty="0"/>
              <a:t>“How do we follow the Savior? By obeying Him. He and our Heavenly Father have given us commandments—not to punish or torment us, but to help us come to a </a:t>
            </a:r>
            <a:r>
              <a:rPr lang="en-US" sz="1200" dirty="0" err="1"/>
              <a:t>fulness</a:t>
            </a:r>
            <a:r>
              <a:rPr lang="en-US" sz="1200" dirty="0"/>
              <a:t> of joy, both in this life and for the eternities to come, worlds without end” elder Joseph B. Wirthlin (“Follow Me,”</a:t>
            </a:r>
            <a:r>
              <a:rPr lang="en-US" sz="1200" i="1" dirty="0"/>
              <a:t> Ensign,</a:t>
            </a:r>
            <a:r>
              <a:rPr lang="en-US" sz="1200" dirty="0"/>
              <a:t> May 2002, 16–17).</a:t>
            </a:r>
          </a:p>
        </p:txBody>
      </p:sp>
    </p:spTree>
    <p:extLst>
      <p:ext uri="{BB962C8B-B14F-4D97-AF65-F5344CB8AC3E}">
        <p14:creationId xmlns:p14="http://schemas.microsoft.com/office/powerpoint/2010/main" val="1660997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17989602"/>
              </p:ext>
            </p:extLst>
          </p:nvPr>
        </p:nvGraphicFramePr>
        <p:xfrm>
          <a:off x="315685" y="959152"/>
          <a:ext cx="11669486" cy="4795037"/>
        </p:xfrm>
        <a:graphic>
          <a:graphicData uri="http://schemas.openxmlformats.org/drawingml/2006/table">
            <a:tbl>
              <a:tblPr firstRow="1" bandRow="1">
                <a:tableStyleId>{5940675A-B579-460E-94D1-54222C63F5DA}</a:tableStyleId>
              </a:tblPr>
              <a:tblGrid>
                <a:gridCol w="2078629">
                  <a:extLst>
                    <a:ext uri="{9D8B030D-6E8A-4147-A177-3AD203B41FA5}">
                      <a16:colId xmlns:a16="http://schemas.microsoft.com/office/drawing/2014/main" val="20000"/>
                    </a:ext>
                  </a:extLst>
                </a:gridCol>
                <a:gridCol w="9590857">
                  <a:extLst>
                    <a:ext uri="{9D8B030D-6E8A-4147-A177-3AD203B41FA5}">
                      <a16:colId xmlns:a16="http://schemas.microsoft.com/office/drawing/2014/main" val="20001"/>
                    </a:ext>
                  </a:extLst>
                </a:gridCol>
              </a:tblGrid>
              <a:tr h="370840">
                <a:tc>
                  <a:txBody>
                    <a:bodyPr/>
                    <a:lstStyle/>
                    <a:p>
                      <a:r>
                        <a:rPr lang="en-US" sz="1400" b="0" i="0" kern="1200" dirty="0">
                          <a:solidFill>
                            <a:schemeClr val="tx1"/>
                          </a:solidFill>
                          <a:effectLst/>
                          <a:latin typeface="+mn-lt"/>
                          <a:ea typeface="+mn-ea"/>
                          <a:cs typeface="+mn-cs"/>
                        </a:rPr>
                        <a:t>John 10:11</a:t>
                      </a:r>
                      <a:endParaRPr lang="en-US" sz="1400" b="0" dirty="0"/>
                    </a:p>
                  </a:txBody>
                  <a:tcPr/>
                </a:tc>
                <a:tc>
                  <a:txBody>
                    <a:bodyPr/>
                    <a:lstStyle/>
                    <a:p>
                      <a:r>
                        <a:rPr lang="en-US" sz="1400" b="0" i="0" kern="1200" dirty="0">
                          <a:solidFill>
                            <a:schemeClr val="tx1"/>
                          </a:solidFill>
                          <a:effectLst/>
                          <a:latin typeface="+mn-lt"/>
                          <a:ea typeface="+mn-ea"/>
                          <a:cs typeface="+mn-cs"/>
                        </a:rPr>
                        <a:t>I am the good shepherd: the good shepherd giveth his life for the sheep.</a:t>
                      </a:r>
                      <a:endParaRPr lang="en-US" sz="1400" b="0" dirty="0"/>
                    </a:p>
                  </a:txBody>
                  <a:tcPr/>
                </a:tc>
                <a:extLst>
                  <a:ext uri="{0D108BD9-81ED-4DB2-BD59-A6C34878D82A}">
                    <a16:rowId xmlns:a16="http://schemas.microsoft.com/office/drawing/2014/main" val="10000"/>
                  </a:ext>
                </a:extLst>
              </a:tr>
              <a:tr h="370840">
                <a:tc>
                  <a:txBody>
                    <a:bodyPr/>
                    <a:lstStyle/>
                    <a:p>
                      <a:r>
                        <a:rPr lang="en-US" sz="1400" b="0" dirty="0"/>
                        <a:t>Ezekiel 34:23</a:t>
                      </a:r>
                    </a:p>
                  </a:txBody>
                  <a:tcPr/>
                </a:tc>
                <a:tc>
                  <a:txBody>
                    <a:bodyPr/>
                    <a:lstStyle/>
                    <a:p>
                      <a:r>
                        <a:rPr lang="en-US" sz="1400" b="0" i="0" kern="1200" dirty="0">
                          <a:solidFill>
                            <a:schemeClr val="tx1"/>
                          </a:solidFill>
                          <a:effectLst/>
                          <a:latin typeface="+mn-lt"/>
                          <a:ea typeface="+mn-ea"/>
                          <a:cs typeface="+mn-cs"/>
                        </a:rPr>
                        <a:t>And I will set up one shepherd over them, and he shall feed them, </a:t>
                      </a:r>
                      <a:r>
                        <a:rPr lang="en-US" sz="1400" b="0" i="1" kern="1200" dirty="0">
                          <a:solidFill>
                            <a:schemeClr val="tx1"/>
                          </a:solidFill>
                          <a:effectLst/>
                          <a:latin typeface="+mn-lt"/>
                          <a:ea typeface="+mn-ea"/>
                          <a:cs typeface="+mn-cs"/>
                        </a:rPr>
                        <a:t>even</a:t>
                      </a:r>
                      <a:r>
                        <a:rPr lang="en-US" sz="1400" b="0" i="0" kern="1200" dirty="0">
                          <a:solidFill>
                            <a:schemeClr val="tx1"/>
                          </a:solidFill>
                          <a:effectLst/>
                          <a:latin typeface="+mn-lt"/>
                          <a:ea typeface="+mn-ea"/>
                          <a:cs typeface="+mn-cs"/>
                        </a:rPr>
                        <a:t> my servant David; he shall feed them, and he shall be their shepherd.</a:t>
                      </a:r>
                      <a:endParaRPr lang="en-US" sz="1400" b="0" dirty="0"/>
                    </a:p>
                  </a:txBody>
                  <a:tcPr/>
                </a:tc>
                <a:extLst>
                  <a:ext uri="{0D108BD9-81ED-4DB2-BD59-A6C34878D82A}">
                    <a16:rowId xmlns:a16="http://schemas.microsoft.com/office/drawing/2014/main" val="10001"/>
                  </a:ext>
                </a:extLst>
              </a:tr>
              <a:tr h="370840">
                <a:tc>
                  <a:txBody>
                    <a:bodyPr/>
                    <a:lstStyle/>
                    <a:p>
                      <a:r>
                        <a:rPr lang="en-US" sz="1400" b="0" dirty="0"/>
                        <a:t>Alma 5:38</a:t>
                      </a:r>
                    </a:p>
                  </a:txBody>
                  <a:tcPr/>
                </a:tc>
                <a:tc>
                  <a:txBody>
                    <a:bodyPr/>
                    <a:lstStyle/>
                    <a:p>
                      <a:r>
                        <a:rPr lang="en-US" sz="1400" b="0" i="0" kern="1200" dirty="0">
                          <a:solidFill>
                            <a:schemeClr val="tx1"/>
                          </a:solidFill>
                          <a:effectLst/>
                          <a:latin typeface="+mn-lt"/>
                          <a:ea typeface="+mn-ea"/>
                          <a:cs typeface="+mn-cs"/>
                        </a:rPr>
                        <a:t>Behold, I say unto you, that the good shepherd doth call you; yea, and in his own name he doth call you, which is the name of Christ; and if ye will not hearken unto the voice of the good shepherd, to the name by which ye are called, behold, ye are not the sheep of the good shepherd.</a:t>
                      </a:r>
                      <a:endParaRPr lang="en-US" sz="1400" b="0" dirty="0"/>
                    </a:p>
                  </a:txBody>
                  <a:tcPr/>
                </a:tc>
                <a:extLst>
                  <a:ext uri="{0D108BD9-81ED-4DB2-BD59-A6C34878D82A}">
                    <a16:rowId xmlns:a16="http://schemas.microsoft.com/office/drawing/2014/main" val="10002"/>
                  </a:ext>
                </a:extLst>
              </a:tr>
              <a:tr h="370357">
                <a:tc>
                  <a:txBody>
                    <a:bodyPr/>
                    <a:lstStyle/>
                    <a:p>
                      <a:r>
                        <a:rPr lang="en-US" sz="1400" b="0" dirty="0"/>
                        <a:t>Psalm 23:1</a:t>
                      </a:r>
                    </a:p>
                  </a:txBody>
                  <a:tcPr/>
                </a:tc>
                <a:tc>
                  <a:txBody>
                    <a:bodyPr/>
                    <a:lstStyle/>
                    <a:p>
                      <a:pPr fontAlgn="base"/>
                      <a:r>
                        <a:rPr lang="en-US" sz="1400" b="0" i="0" kern="1200" dirty="0">
                          <a:solidFill>
                            <a:schemeClr val="tx1"/>
                          </a:solidFill>
                          <a:effectLst/>
                          <a:latin typeface="+mn-lt"/>
                          <a:ea typeface="+mn-ea"/>
                          <a:cs typeface="+mn-cs"/>
                        </a:rPr>
                        <a:t>The Lord is my shepherd; I shall not want. </a:t>
                      </a:r>
                      <a:endParaRPr lang="en-US" sz="1400" b="0" dirty="0"/>
                    </a:p>
                  </a:txBody>
                  <a:tcPr/>
                </a:tc>
                <a:extLst>
                  <a:ext uri="{0D108BD9-81ED-4DB2-BD59-A6C34878D82A}">
                    <a16:rowId xmlns:a16="http://schemas.microsoft.com/office/drawing/2014/main" val="10003"/>
                  </a:ext>
                </a:extLst>
              </a:tr>
              <a:tr h="370840">
                <a:tc>
                  <a:txBody>
                    <a:bodyPr/>
                    <a:lstStyle/>
                    <a:p>
                      <a:r>
                        <a:rPr lang="en-US" sz="1400" b="0" dirty="0"/>
                        <a:t>Isaiah 40:11</a:t>
                      </a:r>
                    </a:p>
                  </a:txBody>
                  <a:tcPr/>
                </a:tc>
                <a:tc>
                  <a:txBody>
                    <a:bodyPr/>
                    <a:lstStyle/>
                    <a:p>
                      <a:r>
                        <a:rPr lang="en-US" sz="1400" b="0" i="0" kern="1200" dirty="0">
                          <a:solidFill>
                            <a:schemeClr val="tx1"/>
                          </a:solidFill>
                          <a:effectLst/>
                          <a:latin typeface="+mn-lt"/>
                          <a:ea typeface="+mn-ea"/>
                          <a:cs typeface="+mn-cs"/>
                        </a:rPr>
                        <a:t>He shall feed his flock like a shepherd: he shall gather the lambs with his arm, and carry them in his bosom, and shall gently lead those that are with young.</a:t>
                      </a:r>
                      <a:endParaRPr lang="en-US" sz="1400" b="0" dirty="0"/>
                    </a:p>
                  </a:txBody>
                  <a:tcPr/>
                </a:tc>
                <a:extLst>
                  <a:ext uri="{0D108BD9-81ED-4DB2-BD59-A6C34878D82A}">
                    <a16:rowId xmlns:a16="http://schemas.microsoft.com/office/drawing/2014/main" val="10004"/>
                  </a:ext>
                </a:extLst>
              </a:tr>
              <a:tr h="370840">
                <a:tc>
                  <a:txBody>
                    <a:bodyPr/>
                    <a:lstStyle/>
                    <a:p>
                      <a:r>
                        <a:rPr lang="en-US" sz="1400" b="0" dirty="0"/>
                        <a:t>Hebrews 13:20</a:t>
                      </a:r>
                    </a:p>
                  </a:txBody>
                  <a:tcPr/>
                </a:tc>
                <a:tc>
                  <a:txBody>
                    <a:bodyPr/>
                    <a:lstStyle/>
                    <a:p>
                      <a:r>
                        <a:rPr lang="en-US" sz="1400" b="0" i="0" kern="1200" dirty="0">
                          <a:solidFill>
                            <a:schemeClr val="tx1"/>
                          </a:solidFill>
                          <a:effectLst/>
                          <a:latin typeface="+mn-lt"/>
                          <a:ea typeface="+mn-ea"/>
                          <a:cs typeface="+mn-cs"/>
                        </a:rPr>
                        <a:t>Now the God of peace, that brought again from the dead our Lord Jesus, that great shepherd of the sheep, through the blood of the everlasting covenant, </a:t>
                      </a:r>
                      <a:endParaRPr lang="en-US" sz="1400" b="0" dirty="0"/>
                    </a:p>
                  </a:txBody>
                  <a:tcPr/>
                </a:tc>
                <a:extLst>
                  <a:ext uri="{0D108BD9-81ED-4DB2-BD59-A6C34878D82A}">
                    <a16:rowId xmlns:a16="http://schemas.microsoft.com/office/drawing/2014/main" val="10005"/>
                  </a:ext>
                </a:extLst>
              </a:tr>
              <a:tr h="370840">
                <a:tc>
                  <a:txBody>
                    <a:bodyPr/>
                    <a:lstStyle/>
                    <a:p>
                      <a:r>
                        <a:rPr lang="en-US" sz="1400" b="0" dirty="0"/>
                        <a:t>Jeremiah 31:10</a:t>
                      </a:r>
                    </a:p>
                  </a:txBody>
                  <a:tcPr/>
                </a:tc>
                <a:tc>
                  <a:txBody>
                    <a:bodyPr/>
                    <a:lstStyle/>
                    <a:p>
                      <a:r>
                        <a:rPr lang="en-US" sz="1400" b="0" i="0" kern="1200" dirty="0">
                          <a:solidFill>
                            <a:schemeClr val="tx1"/>
                          </a:solidFill>
                          <a:effectLst/>
                          <a:latin typeface="+mn-lt"/>
                          <a:ea typeface="+mn-ea"/>
                          <a:cs typeface="+mn-cs"/>
                        </a:rPr>
                        <a:t>Hear the word of the Lord, O ye nations, and declare it in the isles afar off, and say, He that scattered Israel will gather him, and keep him, as a shepherd doth his flock</a:t>
                      </a:r>
                      <a:endParaRPr lang="en-US" sz="1400" b="0" dirty="0"/>
                    </a:p>
                  </a:txBody>
                  <a:tcPr/>
                </a:tc>
                <a:extLst>
                  <a:ext uri="{0D108BD9-81ED-4DB2-BD59-A6C34878D82A}">
                    <a16:rowId xmlns:a16="http://schemas.microsoft.com/office/drawing/2014/main" val="10006"/>
                  </a:ext>
                </a:extLst>
              </a:tr>
              <a:tr h="370840">
                <a:tc>
                  <a:txBody>
                    <a:bodyPr/>
                    <a:lstStyle/>
                    <a:p>
                      <a:r>
                        <a:rPr lang="en-US" sz="1400" b="0" dirty="0"/>
                        <a:t>1 Nephi 22:25</a:t>
                      </a:r>
                    </a:p>
                  </a:txBody>
                  <a:tcPr/>
                </a:tc>
                <a:tc>
                  <a:txBody>
                    <a:bodyPr/>
                    <a:lstStyle/>
                    <a:p>
                      <a:r>
                        <a:rPr lang="en-US" sz="1400" b="0" i="0" kern="1200" dirty="0">
                          <a:solidFill>
                            <a:schemeClr val="tx1"/>
                          </a:solidFill>
                          <a:effectLst/>
                          <a:latin typeface="+mn-lt"/>
                          <a:ea typeface="+mn-ea"/>
                          <a:cs typeface="+mn-cs"/>
                        </a:rPr>
                        <a:t>And he </a:t>
                      </a:r>
                      <a:r>
                        <a:rPr lang="en-US" sz="1400" b="0" i="0" kern="1200" dirty="0" err="1">
                          <a:solidFill>
                            <a:schemeClr val="tx1"/>
                          </a:solidFill>
                          <a:effectLst/>
                          <a:latin typeface="+mn-lt"/>
                          <a:ea typeface="+mn-ea"/>
                          <a:cs typeface="+mn-cs"/>
                        </a:rPr>
                        <a:t>gathereth</a:t>
                      </a:r>
                      <a:r>
                        <a:rPr lang="en-US" sz="1400" b="0" i="0" kern="1200" dirty="0">
                          <a:solidFill>
                            <a:schemeClr val="tx1"/>
                          </a:solidFill>
                          <a:effectLst/>
                          <a:latin typeface="+mn-lt"/>
                          <a:ea typeface="+mn-ea"/>
                          <a:cs typeface="+mn-cs"/>
                        </a:rPr>
                        <a:t> his children from the four quarters of the earth; and he </a:t>
                      </a:r>
                      <a:r>
                        <a:rPr lang="en-US" sz="1400" b="0" i="0" kern="1200" dirty="0" err="1">
                          <a:solidFill>
                            <a:schemeClr val="tx1"/>
                          </a:solidFill>
                          <a:effectLst/>
                          <a:latin typeface="+mn-lt"/>
                          <a:ea typeface="+mn-ea"/>
                          <a:cs typeface="+mn-cs"/>
                        </a:rPr>
                        <a:t>numbereth</a:t>
                      </a:r>
                      <a:r>
                        <a:rPr lang="en-US" sz="1400" b="0" i="0" kern="1200" dirty="0">
                          <a:solidFill>
                            <a:schemeClr val="tx1"/>
                          </a:solidFill>
                          <a:effectLst/>
                          <a:latin typeface="+mn-lt"/>
                          <a:ea typeface="+mn-ea"/>
                          <a:cs typeface="+mn-cs"/>
                        </a:rPr>
                        <a:t> his sheep, and they know him; and there shall be one fold and one shepherd; and he shall feed his sheep, and in him they shall find pasture.</a:t>
                      </a:r>
                      <a:endParaRPr lang="en-US" sz="1400" b="0" dirty="0"/>
                    </a:p>
                  </a:txBody>
                  <a:tcPr/>
                </a:tc>
                <a:extLst>
                  <a:ext uri="{0D108BD9-81ED-4DB2-BD59-A6C34878D82A}">
                    <a16:rowId xmlns:a16="http://schemas.microsoft.com/office/drawing/2014/main" val="10007"/>
                  </a:ext>
                </a:extLst>
              </a:tr>
              <a:tr h="370840">
                <a:tc>
                  <a:txBody>
                    <a:bodyPr/>
                    <a:lstStyle/>
                    <a:p>
                      <a:r>
                        <a:rPr lang="en-US" sz="1400" b="0" dirty="0"/>
                        <a:t>Alma 5:60</a:t>
                      </a:r>
                    </a:p>
                  </a:txBody>
                  <a:tcPr/>
                </a:tc>
                <a:tc>
                  <a:txBody>
                    <a:bodyPr/>
                    <a:lstStyle/>
                    <a:p>
                      <a:r>
                        <a:rPr lang="en-US" sz="1400" b="0" i="0" kern="1200" dirty="0">
                          <a:solidFill>
                            <a:schemeClr val="tx1"/>
                          </a:solidFill>
                          <a:effectLst/>
                          <a:latin typeface="+mn-lt"/>
                          <a:ea typeface="+mn-ea"/>
                          <a:cs typeface="+mn-cs"/>
                        </a:rPr>
                        <a:t>And now I say unto you that the good shepherd doth call after you; and if you will hearken unto his voice he will bring you into his fold, and ye are his sheep; and he </a:t>
                      </a:r>
                      <a:r>
                        <a:rPr lang="en-US" sz="1400" b="0" i="0" kern="1200" dirty="0" err="1">
                          <a:solidFill>
                            <a:schemeClr val="tx1"/>
                          </a:solidFill>
                          <a:effectLst/>
                          <a:latin typeface="+mn-lt"/>
                          <a:ea typeface="+mn-ea"/>
                          <a:cs typeface="+mn-cs"/>
                        </a:rPr>
                        <a:t>commandeth</a:t>
                      </a:r>
                      <a:r>
                        <a:rPr lang="en-US" sz="1400" b="0" i="0" kern="1200" dirty="0">
                          <a:solidFill>
                            <a:schemeClr val="tx1"/>
                          </a:solidFill>
                          <a:effectLst/>
                          <a:latin typeface="+mn-lt"/>
                          <a:ea typeface="+mn-ea"/>
                          <a:cs typeface="+mn-cs"/>
                        </a:rPr>
                        <a:t> you that ye suffer no ravenous wolf to enter among you, that ye may not be destroyed.</a:t>
                      </a:r>
                      <a:endParaRPr lang="en-US" sz="1400" b="0" dirty="0"/>
                    </a:p>
                  </a:txBody>
                  <a:tcPr/>
                </a:tc>
                <a:extLst>
                  <a:ext uri="{0D108BD9-81ED-4DB2-BD59-A6C34878D82A}">
                    <a16:rowId xmlns:a16="http://schemas.microsoft.com/office/drawing/2014/main" val="10008"/>
                  </a:ext>
                </a:extLst>
              </a:tr>
            </a:tbl>
          </a:graphicData>
        </a:graphic>
      </p:graphicFrame>
      <p:sp>
        <p:nvSpPr>
          <p:cNvPr id="3" name="Rectangle 2"/>
          <p:cNvSpPr/>
          <p:nvPr/>
        </p:nvSpPr>
        <p:spPr>
          <a:xfrm>
            <a:off x="2296886" y="5867513"/>
            <a:ext cx="7456714" cy="646331"/>
          </a:xfrm>
          <a:prstGeom prst="rect">
            <a:avLst/>
          </a:prstGeom>
        </p:spPr>
        <p:txBody>
          <a:bodyPr wrap="square">
            <a:spAutoFit/>
          </a:bodyPr>
          <a:lstStyle/>
          <a:p>
            <a:pPr algn="ctr"/>
            <a:r>
              <a:rPr lang="en-US" b="0" i="0" dirty="0">
                <a:solidFill>
                  <a:srgbClr val="333333"/>
                </a:solidFill>
                <a:effectLst/>
                <a:latin typeface="Open Sans"/>
              </a:rPr>
              <a:t>Jesus Christ is the Good Shepherd. </a:t>
            </a:r>
          </a:p>
          <a:p>
            <a:pPr algn="ctr"/>
            <a:r>
              <a:rPr lang="en-US" b="0" i="0" dirty="0">
                <a:solidFill>
                  <a:srgbClr val="333333"/>
                </a:solidFill>
                <a:effectLst/>
                <a:latin typeface="Open Sans"/>
              </a:rPr>
              <a:t>Symbolically, his followers are like sheep whom Jesus watches over</a:t>
            </a:r>
            <a:endParaRPr lang="en-US" dirty="0"/>
          </a:p>
        </p:txBody>
      </p:sp>
      <p:sp>
        <p:nvSpPr>
          <p:cNvPr id="4" name="Rectangle 3"/>
          <p:cNvSpPr/>
          <p:nvPr/>
        </p:nvSpPr>
        <p:spPr>
          <a:xfrm>
            <a:off x="515744" y="205712"/>
            <a:ext cx="11269367" cy="523220"/>
          </a:xfrm>
          <a:prstGeom prst="rect">
            <a:avLst/>
          </a:prstGeom>
        </p:spPr>
        <p:txBody>
          <a:bodyPr wrap="none">
            <a:spAutoFit/>
          </a:bodyPr>
          <a:lstStyle/>
          <a:p>
            <a:r>
              <a:rPr lang="en-US" sz="2800" b="0" i="0" dirty="0">
                <a:solidFill>
                  <a:srgbClr val="333333"/>
                </a:solidFill>
                <a:effectLst/>
                <a:latin typeface="Open Sans"/>
              </a:rPr>
              <a:t>A Shepherd--Symbolically, a person who cares for the Lord’s children.</a:t>
            </a:r>
            <a:endParaRPr lang="en-US" sz="2800" dirty="0"/>
          </a:p>
        </p:txBody>
      </p:sp>
      <p:sp>
        <p:nvSpPr>
          <p:cNvPr id="5" name="Rectangle 4"/>
          <p:cNvSpPr/>
          <p:nvPr/>
        </p:nvSpPr>
        <p:spPr>
          <a:xfrm>
            <a:off x="54428" y="6627168"/>
            <a:ext cx="6096000" cy="230832"/>
          </a:xfrm>
          <a:prstGeom prst="rect">
            <a:avLst/>
          </a:prstGeom>
        </p:spPr>
        <p:txBody>
          <a:bodyPr>
            <a:spAutoFit/>
          </a:bodyPr>
          <a:lstStyle/>
          <a:p>
            <a:r>
              <a:rPr lang="en-US" sz="900" b="0" i="0" dirty="0">
                <a:solidFill>
                  <a:srgbClr val="333333"/>
                </a:solidFill>
                <a:effectLst/>
                <a:latin typeface="Open Sans"/>
              </a:rPr>
              <a:t>Bible Dictionary and Guide to </a:t>
            </a:r>
            <a:r>
              <a:rPr lang="en-US" sz="900" b="0" i="0" dirty="0" err="1">
                <a:solidFill>
                  <a:srgbClr val="333333"/>
                </a:solidFill>
                <a:effectLst/>
                <a:latin typeface="Open Sans"/>
              </a:rPr>
              <a:t>criptures</a:t>
            </a:r>
            <a:endParaRPr lang="en-US" sz="900" dirty="0"/>
          </a:p>
        </p:txBody>
      </p:sp>
    </p:spTree>
    <p:extLst>
      <p:ext uri="{BB962C8B-B14F-4D97-AF65-F5344CB8AC3E}">
        <p14:creationId xmlns:p14="http://schemas.microsoft.com/office/powerpoint/2010/main" val="2640025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ark green grass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50718" y="1642381"/>
            <a:ext cx="4063651" cy="3477875"/>
          </a:xfrm>
          <a:prstGeom prst="rect">
            <a:avLst/>
          </a:prstGeom>
          <a:noFill/>
        </p:spPr>
        <p:txBody>
          <a:bodyPr wrap="square" rtlCol="0">
            <a:spAutoFit/>
          </a:bodyPr>
          <a:lstStyle/>
          <a:p>
            <a:r>
              <a:rPr lang="en-US" sz="2000" dirty="0">
                <a:solidFill>
                  <a:schemeClr val="bg1"/>
                </a:solidFill>
              </a:rPr>
              <a:t>Shepherds led their flocks to food, water, and shelter during the day. </a:t>
            </a:r>
          </a:p>
          <a:p>
            <a:endParaRPr lang="en-US" sz="2000" dirty="0">
              <a:solidFill>
                <a:schemeClr val="bg1"/>
              </a:solidFill>
            </a:endParaRPr>
          </a:p>
          <a:p>
            <a:r>
              <a:rPr lang="en-US" sz="2000" dirty="0">
                <a:solidFill>
                  <a:schemeClr val="bg1"/>
                </a:solidFill>
              </a:rPr>
              <a:t>At night, several shepherds gathered their individual flocks into a common sheepfold. </a:t>
            </a:r>
          </a:p>
          <a:p>
            <a:endParaRPr lang="en-US" sz="2000" dirty="0">
              <a:solidFill>
                <a:schemeClr val="bg1"/>
              </a:solidFill>
            </a:endParaRPr>
          </a:p>
          <a:p>
            <a:r>
              <a:rPr lang="en-US" sz="2000" dirty="0">
                <a:solidFill>
                  <a:schemeClr val="bg1"/>
                </a:solidFill>
              </a:rPr>
              <a:t>A sheepfold is a cave or enclosure surrounded by rock walls that have sharp thorns placed along the top to prevent wild animals from entering.</a:t>
            </a:r>
          </a:p>
        </p:txBody>
      </p:sp>
      <p:sp>
        <p:nvSpPr>
          <p:cNvPr id="6" name="TextBox 5"/>
          <p:cNvSpPr txBox="1"/>
          <p:nvPr/>
        </p:nvSpPr>
        <p:spPr>
          <a:xfrm>
            <a:off x="0" y="76955"/>
            <a:ext cx="12192000" cy="1015663"/>
          </a:xfrm>
          <a:prstGeom prst="rect">
            <a:avLst/>
          </a:prstGeom>
          <a:noFill/>
        </p:spPr>
        <p:txBody>
          <a:bodyPr wrap="square" rtlCol="0">
            <a:spAutoFit/>
          </a:bodyPr>
          <a:lstStyle/>
          <a:p>
            <a:pPr algn="ctr"/>
            <a:r>
              <a:rPr lang="en-US" sz="6000" dirty="0">
                <a:solidFill>
                  <a:schemeClr val="bg1"/>
                </a:solidFill>
                <a:latin typeface="Lucida Sans Unicode" panose="020B0602030504020204" pitchFamily="34" charset="0"/>
                <a:cs typeface="Lucida Sans Unicode" panose="020B0602030504020204" pitchFamily="34" charset="0"/>
              </a:rPr>
              <a:t>Shepherds</a:t>
            </a:r>
            <a:endParaRPr lang="en-US" sz="4400" dirty="0">
              <a:solidFill>
                <a:schemeClr val="bg1"/>
              </a:solidFill>
              <a:latin typeface="Lucida Sans Unicode" panose="020B0602030504020204" pitchFamily="34" charset="0"/>
              <a:cs typeface="Lucida Sans Unicode" panose="020B0602030504020204" pitchFamily="34" charset="0"/>
            </a:endParaRPr>
          </a:p>
        </p:txBody>
      </p:sp>
      <p:sp>
        <p:nvSpPr>
          <p:cNvPr id="2" name="Rectangle 1"/>
          <p:cNvSpPr/>
          <p:nvPr/>
        </p:nvSpPr>
        <p:spPr>
          <a:xfrm>
            <a:off x="11633168" y="6412077"/>
            <a:ext cx="442750" cy="369332"/>
          </a:xfrm>
          <a:prstGeom prst="rect">
            <a:avLst/>
          </a:prstGeom>
        </p:spPr>
        <p:txBody>
          <a:bodyPr wrap="none">
            <a:spAutoFit/>
          </a:bodyPr>
          <a:lstStyle/>
          <a:p>
            <a:r>
              <a:rPr lang="en-US" dirty="0">
                <a:solidFill>
                  <a:schemeClr val="bg1"/>
                </a:solidFill>
              </a:rPr>
              <a:t>(2)</a:t>
            </a:r>
          </a:p>
        </p:txBody>
      </p:sp>
      <p:pic>
        <p:nvPicPr>
          <p:cNvPr id="4098" name="Picture 2" descr="Image result for shepherd in Middle Ea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515" y="1642381"/>
            <a:ext cx="2893688" cy="317999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jesus and sheepfold"/>
          <p:cNvPicPr>
            <a:picLocks noChangeAspect="1" noChangeArrowheads="1"/>
          </p:cNvPicPr>
          <p:nvPr/>
        </p:nvPicPr>
        <p:blipFill rotWithShape="1">
          <a:blip r:embed="rId4">
            <a:extLst>
              <a:ext uri="{28A0092B-C50C-407E-A947-70E740481C1C}">
                <a14:useLocalDpi xmlns:a14="http://schemas.microsoft.com/office/drawing/2010/main" val="0"/>
              </a:ext>
            </a:extLst>
          </a:blip>
          <a:srcRect t="10671" r="1135" b="9812"/>
          <a:stretch/>
        </p:blipFill>
        <p:spPr bwMode="auto">
          <a:xfrm>
            <a:off x="7914369" y="2460171"/>
            <a:ext cx="3939088" cy="214448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6517566"/>
            <a:ext cx="3287486" cy="307777"/>
          </a:xfrm>
          <a:prstGeom prst="rect">
            <a:avLst/>
          </a:prstGeom>
          <a:noFill/>
        </p:spPr>
        <p:txBody>
          <a:bodyPr wrap="square" rtlCol="0">
            <a:spAutoFit/>
          </a:bodyPr>
          <a:lstStyle/>
          <a:p>
            <a:r>
              <a:rPr lang="en-US" sz="1400" dirty="0">
                <a:solidFill>
                  <a:schemeClr val="bg1"/>
                </a:solidFill>
              </a:rPr>
              <a:t>John 10:2-5</a:t>
            </a:r>
          </a:p>
        </p:txBody>
      </p:sp>
    </p:spTree>
    <p:extLst>
      <p:ext uri="{BB962C8B-B14F-4D97-AF65-F5344CB8AC3E}">
        <p14:creationId xmlns:p14="http://schemas.microsoft.com/office/powerpoint/2010/main" val="348252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ark green grass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76955"/>
            <a:ext cx="12192000" cy="1015663"/>
          </a:xfrm>
          <a:prstGeom prst="rect">
            <a:avLst/>
          </a:prstGeom>
          <a:noFill/>
        </p:spPr>
        <p:txBody>
          <a:bodyPr wrap="square" rtlCol="0">
            <a:spAutoFit/>
          </a:bodyPr>
          <a:lstStyle/>
          <a:p>
            <a:pPr algn="ctr"/>
            <a:r>
              <a:rPr lang="en-US" sz="6000" dirty="0">
                <a:solidFill>
                  <a:schemeClr val="bg1"/>
                </a:solidFill>
                <a:latin typeface="Lucida Sans Unicode" panose="020B0602030504020204" pitchFamily="34" charset="0"/>
                <a:cs typeface="Lucida Sans Unicode" panose="020B0602030504020204" pitchFamily="34" charset="0"/>
              </a:rPr>
              <a:t>Our Shepherd</a:t>
            </a:r>
            <a:endParaRPr lang="en-US" sz="4400" dirty="0">
              <a:solidFill>
                <a:schemeClr val="bg1"/>
              </a:solidFill>
              <a:latin typeface="Lucida Sans Unicode" panose="020B0602030504020204" pitchFamily="34" charset="0"/>
              <a:cs typeface="Lucida Sans Unicode" panose="020B0602030504020204" pitchFamily="34" charset="0"/>
            </a:endParaRPr>
          </a:p>
        </p:txBody>
      </p:sp>
      <p:sp>
        <p:nvSpPr>
          <p:cNvPr id="10" name="TextBox 9"/>
          <p:cNvSpPr txBox="1"/>
          <p:nvPr/>
        </p:nvSpPr>
        <p:spPr>
          <a:xfrm>
            <a:off x="0" y="6517566"/>
            <a:ext cx="3287486" cy="307777"/>
          </a:xfrm>
          <a:prstGeom prst="rect">
            <a:avLst/>
          </a:prstGeom>
          <a:noFill/>
        </p:spPr>
        <p:txBody>
          <a:bodyPr wrap="square" rtlCol="0">
            <a:spAutoFit/>
          </a:bodyPr>
          <a:lstStyle/>
          <a:p>
            <a:r>
              <a:rPr lang="en-US" sz="1400" dirty="0">
                <a:solidFill>
                  <a:schemeClr val="bg1"/>
                </a:solidFill>
              </a:rPr>
              <a:t>John 10:2-5</a:t>
            </a:r>
          </a:p>
        </p:txBody>
      </p:sp>
      <p:grpSp>
        <p:nvGrpSpPr>
          <p:cNvPr id="11" name="Group 10"/>
          <p:cNvGrpSpPr/>
          <p:nvPr/>
        </p:nvGrpSpPr>
        <p:grpSpPr>
          <a:xfrm>
            <a:off x="8380720" y="811441"/>
            <a:ext cx="3542906" cy="5600636"/>
            <a:chOff x="8346622" y="644719"/>
            <a:chExt cx="3542906" cy="5600636"/>
          </a:xfrm>
        </p:grpSpPr>
        <p:sp>
          <p:nvSpPr>
            <p:cNvPr id="9" name="TextBox 8"/>
            <p:cNvSpPr txBox="1"/>
            <p:nvPr/>
          </p:nvSpPr>
          <p:spPr>
            <a:xfrm>
              <a:off x="8602042" y="3429000"/>
              <a:ext cx="3287486" cy="461665"/>
            </a:xfrm>
            <a:prstGeom prst="rect">
              <a:avLst/>
            </a:prstGeom>
            <a:noFill/>
          </p:spPr>
          <p:txBody>
            <a:bodyPr wrap="square" rtlCol="0">
              <a:spAutoFit/>
            </a:bodyPr>
            <a:lstStyle/>
            <a:p>
              <a:pPr algn="ctr"/>
              <a:r>
                <a:rPr lang="en-US" sz="2400" dirty="0">
                  <a:solidFill>
                    <a:schemeClr val="bg1"/>
                  </a:solidFill>
                </a:rPr>
                <a:t>He leads His sheep</a:t>
              </a:r>
            </a:p>
          </p:txBody>
        </p:sp>
        <p:pic>
          <p:nvPicPr>
            <p:cNvPr id="7174" name="Picture 6" descr="Image result for jesus and sheepfold"/>
            <p:cNvPicPr>
              <a:picLocks noChangeAspect="1" noChangeArrowheads="1"/>
            </p:cNvPicPr>
            <p:nvPr/>
          </p:nvPicPr>
          <p:blipFill rotWithShape="1">
            <a:blip r:embed="rId3">
              <a:extLst>
                <a:ext uri="{28A0092B-C50C-407E-A947-70E740481C1C}">
                  <a14:useLocalDpi xmlns:a14="http://schemas.microsoft.com/office/drawing/2010/main" val="0"/>
                </a:ext>
              </a:extLst>
            </a:blip>
            <a:srcRect r="1528" b="6817"/>
            <a:stretch/>
          </p:blipFill>
          <p:spPr bwMode="auto">
            <a:xfrm>
              <a:off x="8346622" y="644719"/>
              <a:ext cx="3507921" cy="2502942"/>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Image result for following jes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78792" y="4086489"/>
              <a:ext cx="3031126" cy="21588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453492" y="798816"/>
            <a:ext cx="3287486" cy="5797927"/>
            <a:chOff x="437016" y="719639"/>
            <a:chExt cx="3287486" cy="5797927"/>
          </a:xfrm>
        </p:grpSpPr>
        <p:sp>
          <p:nvSpPr>
            <p:cNvPr id="5" name="TextBox 4"/>
            <p:cNvSpPr txBox="1"/>
            <p:nvPr/>
          </p:nvSpPr>
          <p:spPr>
            <a:xfrm>
              <a:off x="437016" y="2822884"/>
              <a:ext cx="3287486" cy="461665"/>
            </a:xfrm>
            <a:prstGeom prst="rect">
              <a:avLst/>
            </a:prstGeom>
            <a:noFill/>
          </p:spPr>
          <p:txBody>
            <a:bodyPr wrap="square" rtlCol="0">
              <a:spAutoFit/>
            </a:bodyPr>
            <a:lstStyle/>
            <a:p>
              <a:pPr algn="ctr"/>
              <a:r>
                <a:rPr lang="en-US" sz="2400" dirty="0">
                  <a:solidFill>
                    <a:schemeClr val="bg1"/>
                  </a:solidFill>
                </a:rPr>
                <a:t>He enters by the door</a:t>
              </a:r>
            </a:p>
          </p:txBody>
        </p:sp>
        <p:pic>
          <p:nvPicPr>
            <p:cNvPr id="7172" name="Picture 4" descr="Image result for jesus opens do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900" y="3362308"/>
              <a:ext cx="2368097" cy="3155258"/>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Image result for sheepfold jes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460" y="719639"/>
              <a:ext cx="2664597" cy="1995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4063669" y="1074491"/>
            <a:ext cx="3973617" cy="5682143"/>
            <a:chOff x="4063669" y="1074491"/>
            <a:chExt cx="3973617" cy="5682143"/>
          </a:xfrm>
        </p:grpSpPr>
        <p:sp>
          <p:nvSpPr>
            <p:cNvPr id="8" name="TextBox 7"/>
            <p:cNvSpPr txBox="1"/>
            <p:nvPr/>
          </p:nvSpPr>
          <p:spPr>
            <a:xfrm>
              <a:off x="4504191" y="3094467"/>
              <a:ext cx="3287486" cy="461665"/>
            </a:xfrm>
            <a:prstGeom prst="rect">
              <a:avLst/>
            </a:prstGeom>
            <a:noFill/>
          </p:spPr>
          <p:txBody>
            <a:bodyPr wrap="square" rtlCol="0">
              <a:spAutoFit/>
            </a:bodyPr>
            <a:lstStyle/>
            <a:p>
              <a:pPr algn="ctr"/>
              <a:r>
                <a:rPr lang="en-US" sz="2400" dirty="0">
                  <a:solidFill>
                    <a:schemeClr val="bg1"/>
                  </a:solidFill>
                </a:rPr>
                <a:t>He calls us by name</a:t>
              </a:r>
            </a:p>
          </p:txBody>
        </p:sp>
        <p:pic>
          <p:nvPicPr>
            <p:cNvPr id="7178" name="Picture 10" descr="Image result for jesus calls u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47512" y="1074491"/>
              <a:ext cx="2946854" cy="1961099"/>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4063669" y="3949716"/>
              <a:ext cx="3973617" cy="2806918"/>
              <a:chOff x="4063669" y="3949716"/>
              <a:chExt cx="3973617" cy="2806918"/>
            </a:xfrm>
          </p:grpSpPr>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84411" y="3949716"/>
                <a:ext cx="3952875" cy="2628900"/>
              </a:xfrm>
              <a:prstGeom prst="rect">
                <a:avLst/>
              </a:prstGeom>
            </p:spPr>
          </p:pic>
          <p:sp>
            <p:nvSpPr>
              <p:cNvPr id="21" name="TextBox 20"/>
              <p:cNvSpPr txBox="1"/>
              <p:nvPr/>
            </p:nvSpPr>
            <p:spPr>
              <a:xfrm>
                <a:off x="4063669" y="6495024"/>
                <a:ext cx="3287486" cy="261610"/>
              </a:xfrm>
              <a:prstGeom prst="rect">
                <a:avLst/>
              </a:prstGeom>
              <a:noFill/>
            </p:spPr>
            <p:txBody>
              <a:bodyPr wrap="square" rtlCol="0">
                <a:spAutoFit/>
              </a:bodyPr>
              <a:lstStyle/>
              <a:p>
                <a:r>
                  <a:rPr lang="en-US" sz="1100" dirty="0" err="1">
                    <a:solidFill>
                      <a:schemeClr val="bg1"/>
                    </a:solidFill>
                  </a:rPr>
                  <a:t>Yongsung</a:t>
                </a:r>
                <a:r>
                  <a:rPr lang="en-US" sz="1100" dirty="0">
                    <a:solidFill>
                      <a:schemeClr val="bg1"/>
                    </a:solidFill>
                  </a:rPr>
                  <a:t> Kim</a:t>
                </a:r>
              </a:p>
            </p:txBody>
          </p:sp>
        </p:grpSp>
      </p:grpSp>
    </p:spTree>
    <p:extLst>
      <p:ext uri="{BB962C8B-B14F-4D97-AF65-F5344CB8AC3E}">
        <p14:creationId xmlns:p14="http://schemas.microsoft.com/office/powerpoint/2010/main" val="195861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ark green grass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78174" y="2005615"/>
            <a:ext cx="4346226" cy="3170099"/>
          </a:xfrm>
          <a:prstGeom prst="rect">
            <a:avLst/>
          </a:prstGeom>
          <a:noFill/>
        </p:spPr>
        <p:txBody>
          <a:bodyPr wrap="square" rtlCol="0">
            <a:spAutoFit/>
          </a:bodyPr>
          <a:lstStyle/>
          <a:p>
            <a:r>
              <a:rPr lang="en-US" sz="2000" dirty="0">
                <a:solidFill>
                  <a:schemeClr val="bg1"/>
                </a:solidFill>
              </a:rPr>
              <a:t>Shepherds in Israel stood at the entrance of a sheepfold and inspected each sheep as it entered, treating injuries as needed. </a:t>
            </a:r>
          </a:p>
          <a:p>
            <a:endParaRPr lang="en-US" sz="2000" dirty="0">
              <a:solidFill>
                <a:schemeClr val="bg1"/>
              </a:solidFill>
            </a:endParaRPr>
          </a:p>
          <a:p>
            <a:r>
              <a:rPr lang="en-US" sz="2000" dirty="0">
                <a:solidFill>
                  <a:schemeClr val="bg1"/>
                </a:solidFill>
              </a:rPr>
              <a:t>After the sheep were gathered in the enclosure for the night, the shepherd would lie down to sleep in the entrance, barring the way so predators or thieves could not hurt the sheep. </a:t>
            </a:r>
          </a:p>
        </p:txBody>
      </p:sp>
      <p:sp>
        <p:nvSpPr>
          <p:cNvPr id="6" name="TextBox 5"/>
          <p:cNvSpPr txBox="1"/>
          <p:nvPr/>
        </p:nvSpPr>
        <p:spPr>
          <a:xfrm>
            <a:off x="0" y="76955"/>
            <a:ext cx="12192000" cy="1015663"/>
          </a:xfrm>
          <a:prstGeom prst="rect">
            <a:avLst/>
          </a:prstGeom>
          <a:noFill/>
        </p:spPr>
        <p:txBody>
          <a:bodyPr wrap="square" rtlCol="0">
            <a:spAutoFit/>
          </a:bodyPr>
          <a:lstStyle/>
          <a:p>
            <a:pPr algn="ctr"/>
            <a:r>
              <a:rPr lang="en-US" sz="6000" dirty="0">
                <a:solidFill>
                  <a:schemeClr val="bg1"/>
                </a:solidFill>
                <a:latin typeface="Lucida Sans Unicode" panose="020B0602030504020204" pitchFamily="34" charset="0"/>
                <a:cs typeface="Lucida Sans Unicode" panose="020B0602030504020204" pitchFamily="34" charset="0"/>
              </a:rPr>
              <a:t>I Am The Door</a:t>
            </a:r>
            <a:endParaRPr lang="en-US" sz="4400" dirty="0">
              <a:solidFill>
                <a:schemeClr val="bg1"/>
              </a:solidFill>
              <a:latin typeface="Lucida Sans Unicode" panose="020B0602030504020204" pitchFamily="34" charset="0"/>
              <a:cs typeface="Lucida Sans Unicode" panose="020B0602030504020204" pitchFamily="34" charset="0"/>
            </a:endParaRPr>
          </a:p>
        </p:txBody>
      </p:sp>
      <p:sp>
        <p:nvSpPr>
          <p:cNvPr id="2" name="Rectangle 1"/>
          <p:cNvSpPr/>
          <p:nvPr/>
        </p:nvSpPr>
        <p:spPr>
          <a:xfrm>
            <a:off x="11633168" y="6412077"/>
            <a:ext cx="442750" cy="369332"/>
          </a:xfrm>
          <a:prstGeom prst="rect">
            <a:avLst/>
          </a:prstGeom>
        </p:spPr>
        <p:txBody>
          <a:bodyPr wrap="none">
            <a:spAutoFit/>
          </a:bodyPr>
          <a:lstStyle/>
          <a:p>
            <a:r>
              <a:rPr lang="en-US" dirty="0">
                <a:solidFill>
                  <a:schemeClr val="bg1"/>
                </a:solidFill>
              </a:rPr>
              <a:t>(2)</a:t>
            </a:r>
          </a:p>
        </p:txBody>
      </p:sp>
      <p:pic>
        <p:nvPicPr>
          <p:cNvPr id="10242" name="Picture 2" descr="Image result for sheepfold jes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766348"/>
            <a:ext cx="6676118" cy="333805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59826" y="5627046"/>
            <a:ext cx="6096000" cy="923330"/>
          </a:xfrm>
          <a:prstGeom prst="rect">
            <a:avLst/>
          </a:prstGeom>
        </p:spPr>
        <p:txBody>
          <a:bodyPr>
            <a:spAutoFit/>
          </a:bodyPr>
          <a:lstStyle/>
          <a:p>
            <a:r>
              <a:rPr lang="en-US" b="0" i="0" dirty="0">
                <a:solidFill>
                  <a:schemeClr val="bg1"/>
                </a:solidFill>
                <a:effectLst/>
                <a:latin typeface="Open Sans"/>
              </a:rPr>
              <a:t> “I am the door,” makes clear that He was willing to “lay down [His] life for the sheep”, and that He ultimately will decide who will enter the kingdom of heaven.</a:t>
            </a:r>
            <a:endParaRPr lang="en-US" dirty="0">
              <a:solidFill>
                <a:schemeClr val="bg1"/>
              </a:solidFill>
            </a:endParaRPr>
          </a:p>
        </p:txBody>
      </p:sp>
      <p:sp>
        <p:nvSpPr>
          <p:cNvPr id="4" name="Rectangle 3"/>
          <p:cNvSpPr/>
          <p:nvPr/>
        </p:nvSpPr>
        <p:spPr>
          <a:xfrm>
            <a:off x="0" y="6460417"/>
            <a:ext cx="1582484" cy="369332"/>
          </a:xfrm>
          <a:prstGeom prst="rect">
            <a:avLst/>
          </a:prstGeom>
        </p:spPr>
        <p:txBody>
          <a:bodyPr wrap="none">
            <a:spAutoFit/>
          </a:bodyPr>
          <a:lstStyle/>
          <a:p>
            <a:r>
              <a:rPr lang="en-US" b="0" i="0" u="none" strike="noStrike" dirty="0">
                <a:solidFill>
                  <a:schemeClr val="bg1"/>
                </a:solidFill>
                <a:effectLst/>
                <a:latin typeface="Open Sans"/>
              </a:rPr>
              <a:t>John 10:7, 15</a:t>
            </a:r>
            <a:endParaRPr lang="en-US" dirty="0"/>
          </a:p>
        </p:txBody>
      </p:sp>
    </p:spTree>
    <p:extLst>
      <p:ext uri="{BB962C8B-B14F-4D97-AF65-F5344CB8AC3E}">
        <p14:creationId xmlns:p14="http://schemas.microsoft.com/office/powerpoint/2010/main" val="419825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ark green grass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41660" y="397217"/>
            <a:ext cx="4966712" cy="5632311"/>
          </a:xfrm>
          <a:prstGeom prst="rect">
            <a:avLst/>
          </a:prstGeom>
          <a:noFill/>
        </p:spPr>
        <p:txBody>
          <a:bodyPr wrap="square" rtlCol="0">
            <a:spAutoFit/>
          </a:bodyPr>
          <a:lstStyle/>
          <a:p>
            <a:r>
              <a:rPr lang="en-US" sz="2400" dirty="0">
                <a:solidFill>
                  <a:schemeClr val="bg1"/>
                </a:solidFill>
              </a:rPr>
              <a:t>“He waits for you ‘with open arms.’ That imagery is too powerful to brush aside. … </a:t>
            </a:r>
          </a:p>
          <a:p>
            <a:endParaRPr lang="en-US" sz="2400" dirty="0">
              <a:solidFill>
                <a:schemeClr val="bg1"/>
              </a:solidFill>
            </a:endParaRPr>
          </a:p>
          <a:p>
            <a:r>
              <a:rPr lang="en-US" sz="2400" dirty="0">
                <a:solidFill>
                  <a:schemeClr val="bg1"/>
                </a:solidFill>
              </a:rPr>
              <a:t>It is imagery that should work itself into the very center core of one’s mind—a rendezvous impending, a moment in time and space, the likes of which there is no other. </a:t>
            </a:r>
          </a:p>
          <a:p>
            <a:endParaRPr lang="en-US" sz="2400" dirty="0">
              <a:solidFill>
                <a:schemeClr val="bg1"/>
              </a:solidFill>
            </a:endParaRPr>
          </a:p>
          <a:p>
            <a:r>
              <a:rPr lang="en-US" sz="2400" dirty="0">
                <a:solidFill>
                  <a:schemeClr val="bg1"/>
                </a:solidFill>
              </a:rPr>
              <a:t>And that rendezvous is a reality. I certify that to you. </a:t>
            </a:r>
          </a:p>
          <a:p>
            <a:endParaRPr lang="en-US" sz="2400" dirty="0">
              <a:solidFill>
                <a:schemeClr val="bg1"/>
              </a:solidFill>
            </a:endParaRPr>
          </a:p>
          <a:p>
            <a:r>
              <a:rPr lang="en-US" sz="2400" dirty="0">
                <a:solidFill>
                  <a:schemeClr val="bg1"/>
                </a:solidFill>
              </a:rPr>
              <a:t>He does wait for us with open arms, because his love of us is perfect.”</a:t>
            </a:r>
          </a:p>
        </p:txBody>
      </p:sp>
      <p:sp>
        <p:nvSpPr>
          <p:cNvPr id="2" name="Rectangle 1"/>
          <p:cNvSpPr/>
          <p:nvPr/>
        </p:nvSpPr>
        <p:spPr>
          <a:xfrm>
            <a:off x="11633168" y="6412077"/>
            <a:ext cx="442750" cy="369332"/>
          </a:xfrm>
          <a:prstGeom prst="rect">
            <a:avLst/>
          </a:prstGeom>
        </p:spPr>
        <p:txBody>
          <a:bodyPr wrap="none">
            <a:spAutoFit/>
          </a:bodyPr>
          <a:lstStyle/>
          <a:p>
            <a:r>
              <a:rPr lang="en-US" dirty="0">
                <a:solidFill>
                  <a:schemeClr val="bg1"/>
                </a:solidFill>
              </a:rPr>
              <a:t>(4)</a:t>
            </a:r>
          </a:p>
        </p:txBody>
      </p:sp>
      <p:sp>
        <p:nvSpPr>
          <p:cNvPr id="4" name="Rectangle 3"/>
          <p:cNvSpPr/>
          <p:nvPr/>
        </p:nvSpPr>
        <p:spPr>
          <a:xfrm>
            <a:off x="0" y="6460417"/>
            <a:ext cx="1582484" cy="369332"/>
          </a:xfrm>
          <a:prstGeom prst="rect">
            <a:avLst/>
          </a:prstGeom>
        </p:spPr>
        <p:txBody>
          <a:bodyPr wrap="none">
            <a:spAutoFit/>
          </a:bodyPr>
          <a:lstStyle/>
          <a:p>
            <a:r>
              <a:rPr lang="en-US" b="0" i="0" u="none" strike="noStrike" dirty="0">
                <a:solidFill>
                  <a:schemeClr val="bg1"/>
                </a:solidFill>
                <a:effectLst/>
                <a:latin typeface="Open Sans"/>
              </a:rPr>
              <a:t>John 10:7, 15</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25" y="135193"/>
            <a:ext cx="1110995" cy="1390407"/>
          </a:xfrm>
          <a:prstGeom prst="rect">
            <a:avLst/>
          </a:prstGeom>
        </p:spPr>
      </p:pic>
      <p:grpSp>
        <p:nvGrpSpPr>
          <p:cNvPr id="9" name="Group 8"/>
          <p:cNvGrpSpPr/>
          <p:nvPr/>
        </p:nvGrpSpPr>
        <p:grpSpPr>
          <a:xfrm>
            <a:off x="7108372" y="635088"/>
            <a:ext cx="4359088" cy="5587824"/>
            <a:chOff x="6786286" y="55148"/>
            <a:chExt cx="4927490" cy="6316447"/>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2607" y="742316"/>
              <a:ext cx="3854849" cy="4942114"/>
            </a:xfrm>
            <a:prstGeom prst="rect">
              <a:avLst/>
            </a:prstGeom>
          </p:spPr>
        </p:pic>
        <p:pic>
          <p:nvPicPr>
            <p:cNvPr id="11266" name="Picture 2" descr="Image result for fram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6286" y="55148"/>
              <a:ext cx="4927490" cy="631644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0897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ark green grass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76955"/>
            <a:ext cx="12192000" cy="1015663"/>
          </a:xfrm>
          <a:prstGeom prst="rect">
            <a:avLst/>
          </a:prstGeom>
          <a:noFill/>
        </p:spPr>
        <p:txBody>
          <a:bodyPr wrap="square" rtlCol="0">
            <a:spAutoFit/>
          </a:bodyPr>
          <a:lstStyle/>
          <a:p>
            <a:pPr algn="ctr"/>
            <a:r>
              <a:rPr lang="en-US" sz="6000" dirty="0">
                <a:solidFill>
                  <a:schemeClr val="bg1"/>
                </a:solidFill>
                <a:latin typeface="Lucida Sans Unicode" panose="020B0602030504020204" pitchFamily="34" charset="0"/>
                <a:cs typeface="Lucida Sans Unicode" panose="020B0602030504020204" pitchFamily="34" charset="0"/>
              </a:rPr>
              <a:t>Strangers In A Sheepfold</a:t>
            </a:r>
            <a:endParaRPr lang="en-US" sz="4400" dirty="0">
              <a:solidFill>
                <a:schemeClr val="bg1"/>
              </a:solidFill>
              <a:latin typeface="Lucida Sans Unicode" panose="020B0602030504020204" pitchFamily="34" charset="0"/>
              <a:cs typeface="Lucida Sans Unicode" panose="020B0602030504020204" pitchFamily="34" charset="0"/>
            </a:endParaRPr>
          </a:p>
        </p:txBody>
      </p:sp>
      <p:sp>
        <p:nvSpPr>
          <p:cNvPr id="10" name="TextBox 9"/>
          <p:cNvSpPr txBox="1"/>
          <p:nvPr/>
        </p:nvSpPr>
        <p:spPr>
          <a:xfrm>
            <a:off x="0" y="6517566"/>
            <a:ext cx="3287486" cy="307777"/>
          </a:xfrm>
          <a:prstGeom prst="rect">
            <a:avLst/>
          </a:prstGeom>
          <a:noFill/>
        </p:spPr>
        <p:txBody>
          <a:bodyPr wrap="square" rtlCol="0">
            <a:spAutoFit/>
          </a:bodyPr>
          <a:lstStyle/>
          <a:p>
            <a:r>
              <a:rPr lang="en-US" sz="1400" dirty="0">
                <a:solidFill>
                  <a:schemeClr val="bg1"/>
                </a:solidFill>
              </a:rPr>
              <a:t>John 10:6</a:t>
            </a:r>
          </a:p>
        </p:txBody>
      </p:sp>
      <p:sp>
        <p:nvSpPr>
          <p:cNvPr id="7" name="Rectangle 6"/>
          <p:cNvSpPr/>
          <p:nvPr/>
        </p:nvSpPr>
        <p:spPr>
          <a:xfrm>
            <a:off x="609600" y="1997982"/>
            <a:ext cx="6096000" cy="1200329"/>
          </a:xfrm>
          <a:prstGeom prst="rect">
            <a:avLst/>
          </a:prstGeom>
        </p:spPr>
        <p:txBody>
          <a:bodyPr>
            <a:spAutoFit/>
          </a:bodyPr>
          <a:lstStyle/>
          <a:p>
            <a:r>
              <a:rPr lang="en-US" b="0" i="0" dirty="0">
                <a:solidFill>
                  <a:schemeClr val="bg1"/>
                </a:solidFill>
                <a:effectLst/>
                <a:latin typeface="Open Sans"/>
              </a:rPr>
              <a:t>“At night shepherds would bring their sheep to a corral called a sheepfold. High walls surrounded the sheepfold, and thorns were placed on top of these walls to prevent wild animals and thieves from climbing over.</a:t>
            </a:r>
            <a:endParaRPr lang="en-US" dirty="0">
              <a:solidFill>
                <a:schemeClr val="bg1"/>
              </a:solidFill>
            </a:endParaRPr>
          </a:p>
        </p:txBody>
      </p:sp>
      <p:sp>
        <p:nvSpPr>
          <p:cNvPr id="14" name="Rectangle 13"/>
          <p:cNvSpPr/>
          <p:nvPr/>
        </p:nvSpPr>
        <p:spPr>
          <a:xfrm>
            <a:off x="4920341" y="4783010"/>
            <a:ext cx="6988629" cy="1477328"/>
          </a:xfrm>
          <a:prstGeom prst="rect">
            <a:avLst/>
          </a:prstGeom>
        </p:spPr>
        <p:txBody>
          <a:bodyPr wrap="square">
            <a:spAutoFit/>
          </a:bodyPr>
          <a:lstStyle/>
          <a:p>
            <a:r>
              <a:rPr lang="en-US" b="0" i="0" dirty="0">
                <a:solidFill>
                  <a:schemeClr val="bg1"/>
                </a:solidFill>
                <a:effectLst/>
                <a:latin typeface="Open Sans"/>
              </a:rPr>
              <a:t>“Sometimes, however, a wild animal driven by hunger would leap over the walls into the midst of the sheep, frightening them. </a:t>
            </a:r>
          </a:p>
          <a:p>
            <a:endParaRPr lang="en-US" dirty="0">
              <a:solidFill>
                <a:schemeClr val="bg1"/>
              </a:solidFill>
              <a:latin typeface="Open Sans"/>
            </a:endParaRPr>
          </a:p>
          <a:p>
            <a:r>
              <a:rPr lang="en-US" b="0" i="0" dirty="0">
                <a:solidFill>
                  <a:schemeClr val="bg1"/>
                </a:solidFill>
                <a:effectLst/>
                <a:latin typeface="Open Sans"/>
              </a:rPr>
              <a:t>Such a situation separated the true shepherd—one who loved his sheep—from the hireling—one who worked only for pay and duty.”</a:t>
            </a:r>
            <a:endParaRPr lang="en-US" dirty="0">
              <a:solidFill>
                <a:schemeClr val="bg1"/>
              </a:solidFill>
            </a:endParaRPr>
          </a:p>
        </p:txBody>
      </p:sp>
      <p:pic>
        <p:nvPicPr>
          <p:cNvPr id="8194" name="Picture 2" descr="Image result for wolves in sheepf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325" y="4000481"/>
            <a:ext cx="3333750" cy="226695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wolf attack shee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1496629"/>
            <a:ext cx="4036332" cy="2688719"/>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11633168" y="6412077"/>
            <a:ext cx="442750" cy="369332"/>
          </a:xfrm>
          <a:prstGeom prst="rect">
            <a:avLst/>
          </a:prstGeom>
        </p:spPr>
        <p:txBody>
          <a:bodyPr wrap="none">
            <a:spAutoFit/>
          </a:bodyPr>
          <a:lstStyle/>
          <a:p>
            <a:r>
              <a:rPr lang="en-US" dirty="0">
                <a:solidFill>
                  <a:schemeClr val="bg1"/>
                </a:solidFill>
              </a:rPr>
              <a:t>(3)</a:t>
            </a: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0371" y="154352"/>
            <a:ext cx="915271" cy="1294917"/>
          </a:xfrm>
          <a:prstGeom prst="rect">
            <a:avLst/>
          </a:prstGeom>
        </p:spPr>
      </p:pic>
    </p:spTree>
    <p:extLst>
      <p:ext uri="{BB962C8B-B14F-4D97-AF65-F5344CB8AC3E}">
        <p14:creationId xmlns:p14="http://schemas.microsoft.com/office/powerpoint/2010/main" val="5960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ark green grass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76955"/>
            <a:ext cx="12192000" cy="1015663"/>
          </a:xfrm>
          <a:prstGeom prst="rect">
            <a:avLst/>
          </a:prstGeom>
          <a:noFill/>
        </p:spPr>
        <p:txBody>
          <a:bodyPr wrap="square" rtlCol="0">
            <a:spAutoFit/>
          </a:bodyPr>
          <a:lstStyle/>
          <a:p>
            <a:pPr algn="ctr"/>
            <a:r>
              <a:rPr lang="en-US" sz="6000" dirty="0">
                <a:solidFill>
                  <a:schemeClr val="bg1"/>
                </a:solidFill>
                <a:latin typeface="Lucida Sans Unicode" panose="020B0602030504020204" pitchFamily="34" charset="0"/>
                <a:cs typeface="Lucida Sans Unicode" panose="020B0602030504020204" pitchFamily="34" charset="0"/>
              </a:rPr>
              <a:t>A True Shepherd</a:t>
            </a:r>
            <a:endParaRPr lang="en-US" sz="4400" dirty="0">
              <a:solidFill>
                <a:schemeClr val="bg1"/>
              </a:solidFill>
              <a:latin typeface="Lucida Sans Unicode" panose="020B0602030504020204" pitchFamily="34" charset="0"/>
              <a:cs typeface="Lucida Sans Unicode" panose="020B0602030504020204" pitchFamily="34" charset="0"/>
            </a:endParaRPr>
          </a:p>
        </p:txBody>
      </p:sp>
      <p:sp>
        <p:nvSpPr>
          <p:cNvPr id="10" name="TextBox 9"/>
          <p:cNvSpPr txBox="1"/>
          <p:nvPr/>
        </p:nvSpPr>
        <p:spPr>
          <a:xfrm>
            <a:off x="0" y="6517566"/>
            <a:ext cx="3287486" cy="307777"/>
          </a:xfrm>
          <a:prstGeom prst="rect">
            <a:avLst/>
          </a:prstGeom>
          <a:noFill/>
        </p:spPr>
        <p:txBody>
          <a:bodyPr wrap="square" rtlCol="0">
            <a:spAutoFit/>
          </a:bodyPr>
          <a:lstStyle/>
          <a:p>
            <a:r>
              <a:rPr lang="en-US" sz="1400" dirty="0">
                <a:solidFill>
                  <a:schemeClr val="bg1"/>
                </a:solidFill>
              </a:rPr>
              <a:t>John 10:14, 17-18</a:t>
            </a:r>
          </a:p>
        </p:txBody>
      </p:sp>
      <p:sp>
        <p:nvSpPr>
          <p:cNvPr id="7" name="Rectangle 6"/>
          <p:cNvSpPr/>
          <p:nvPr/>
        </p:nvSpPr>
        <p:spPr>
          <a:xfrm>
            <a:off x="500743" y="1561297"/>
            <a:ext cx="6683827" cy="1938992"/>
          </a:xfrm>
          <a:prstGeom prst="rect">
            <a:avLst/>
          </a:prstGeom>
        </p:spPr>
        <p:txBody>
          <a:bodyPr wrap="square">
            <a:spAutoFit/>
          </a:bodyPr>
          <a:lstStyle/>
          <a:p>
            <a:r>
              <a:rPr lang="en-US" sz="2400" dirty="0">
                <a:solidFill>
                  <a:schemeClr val="bg1"/>
                </a:solidFill>
              </a:rPr>
              <a:t>“The true shepherd was willing to give his life for the sheep. He would go in amongst the sheep and fight for their welfare. The hireling, on the other hand, valued his own personal safety above the sheep and would usually flee from the danger.</a:t>
            </a:r>
          </a:p>
        </p:txBody>
      </p:sp>
      <p:sp>
        <p:nvSpPr>
          <p:cNvPr id="14" name="Rectangle 13"/>
          <p:cNvSpPr/>
          <p:nvPr/>
        </p:nvSpPr>
        <p:spPr>
          <a:xfrm>
            <a:off x="4312558" y="4305403"/>
            <a:ext cx="4662400" cy="2246769"/>
          </a:xfrm>
          <a:prstGeom prst="rect">
            <a:avLst/>
          </a:prstGeom>
        </p:spPr>
        <p:txBody>
          <a:bodyPr wrap="square">
            <a:spAutoFit/>
          </a:bodyPr>
          <a:lstStyle/>
          <a:p>
            <a:r>
              <a:rPr lang="en-US" sz="2000" dirty="0">
                <a:solidFill>
                  <a:schemeClr val="bg1"/>
                </a:solidFill>
              </a:rPr>
              <a:t>“Jesus used this common illustration of his day to declare that He was the Good Shepherd, the True Shepherd. </a:t>
            </a:r>
          </a:p>
          <a:p>
            <a:endParaRPr lang="en-US" sz="2000" dirty="0">
              <a:solidFill>
                <a:schemeClr val="bg1"/>
              </a:solidFill>
            </a:endParaRPr>
          </a:p>
          <a:p>
            <a:r>
              <a:rPr lang="en-US" sz="2000" dirty="0">
                <a:solidFill>
                  <a:schemeClr val="bg1"/>
                </a:solidFill>
              </a:rPr>
              <a:t>Because of His love for His brothers and sisters, </a:t>
            </a:r>
            <a:r>
              <a:rPr lang="en-US" sz="2000" b="1" dirty="0">
                <a:solidFill>
                  <a:schemeClr val="bg1"/>
                </a:solidFill>
              </a:rPr>
              <a:t>He would willingly and voluntarily lay down His life for them</a:t>
            </a:r>
            <a:r>
              <a:rPr lang="en-US" sz="2000" dirty="0">
                <a:solidFill>
                  <a:schemeClr val="bg1"/>
                </a:solidFill>
              </a:rPr>
              <a:t>.” </a:t>
            </a:r>
          </a:p>
        </p:txBody>
      </p:sp>
      <p:sp>
        <p:nvSpPr>
          <p:cNvPr id="9" name="Rectangle 8"/>
          <p:cNvSpPr/>
          <p:nvPr/>
        </p:nvSpPr>
        <p:spPr>
          <a:xfrm>
            <a:off x="11633168" y="6412077"/>
            <a:ext cx="442750" cy="369332"/>
          </a:xfrm>
          <a:prstGeom prst="rect">
            <a:avLst/>
          </a:prstGeom>
        </p:spPr>
        <p:txBody>
          <a:bodyPr wrap="none">
            <a:spAutoFit/>
          </a:bodyPr>
          <a:lstStyle/>
          <a:p>
            <a:r>
              <a:rPr lang="en-US" dirty="0">
                <a:solidFill>
                  <a:schemeClr val="bg1"/>
                </a:solidFill>
              </a:rPr>
              <a:t>(3)</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371" y="154352"/>
            <a:ext cx="915271" cy="1294917"/>
          </a:xfrm>
          <a:prstGeom prst="rect">
            <a:avLst/>
          </a:prstGeom>
        </p:spPr>
      </p:pic>
      <p:pic>
        <p:nvPicPr>
          <p:cNvPr id="9218" name="Picture 2" descr="Image result for jesus the good shepherd"/>
          <p:cNvPicPr>
            <a:picLocks noChangeAspect="1" noChangeArrowheads="1"/>
          </p:cNvPicPr>
          <p:nvPr/>
        </p:nvPicPr>
        <p:blipFill rotWithShape="1">
          <a:blip r:embed="rId4">
            <a:extLst>
              <a:ext uri="{28A0092B-C50C-407E-A947-70E740481C1C}">
                <a14:useLocalDpi xmlns:a14="http://schemas.microsoft.com/office/drawing/2010/main" val="0"/>
              </a:ext>
            </a:extLst>
          </a:blip>
          <a:srcRect r="3712" b="29143"/>
          <a:stretch/>
        </p:blipFill>
        <p:spPr bwMode="auto">
          <a:xfrm>
            <a:off x="1165642" y="3612317"/>
            <a:ext cx="3120015" cy="283454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jesus the good shephe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5312" y="1030926"/>
            <a:ext cx="1766467" cy="288922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mage result for jesus and garden of gethsema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16436" y="4196388"/>
            <a:ext cx="3136446" cy="2321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5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218"/>
                                        </p:tgtEl>
                                        <p:attrNameLst>
                                          <p:attrName>style.visibility</p:attrName>
                                        </p:attrNameLst>
                                      </p:cBhvr>
                                      <p:to>
                                        <p:strVal val="visible"/>
                                      </p:to>
                                    </p:set>
                                    <p:animEffect transition="in" filter="fade">
                                      <p:cBhvr>
                                        <p:cTn id="9" dur="500"/>
                                        <p:tgtEl>
                                          <p:spTgt spid="921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9222"/>
                                        </p:tgtEl>
                                        <p:attrNameLst>
                                          <p:attrName>style.visibility</p:attrName>
                                        </p:attrNameLst>
                                      </p:cBhvr>
                                      <p:to>
                                        <p:strVal val="visible"/>
                                      </p:to>
                                    </p:set>
                                    <p:animEffect transition="in" filter="fade">
                                      <p:cBhvr>
                                        <p:cTn id="16"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ark green grass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76955"/>
            <a:ext cx="12192000" cy="1015663"/>
          </a:xfrm>
          <a:prstGeom prst="rect">
            <a:avLst/>
          </a:prstGeom>
          <a:noFill/>
        </p:spPr>
        <p:txBody>
          <a:bodyPr wrap="square" rtlCol="0">
            <a:spAutoFit/>
          </a:bodyPr>
          <a:lstStyle/>
          <a:p>
            <a:pPr algn="ctr"/>
            <a:r>
              <a:rPr lang="en-US" sz="6000" dirty="0">
                <a:solidFill>
                  <a:schemeClr val="bg1"/>
                </a:solidFill>
                <a:latin typeface="Lucida Sans Unicode" panose="020B0602030504020204" pitchFamily="34" charset="0"/>
                <a:cs typeface="Lucida Sans Unicode" panose="020B0602030504020204" pitchFamily="34" charset="0"/>
              </a:rPr>
              <a:t>Who Are These Other Sheep?</a:t>
            </a:r>
            <a:endParaRPr lang="en-US" sz="4400" dirty="0">
              <a:solidFill>
                <a:schemeClr val="bg1"/>
              </a:solidFill>
              <a:latin typeface="Lucida Sans Unicode" panose="020B0602030504020204" pitchFamily="34" charset="0"/>
              <a:cs typeface="Lucida Sans Unicode" panose="020B0602030504020204" pitchFamily="34" charset="0"/>
            </a:endParaRPr>
          </a:p>
        </p:txBody>
      </p:sp>
      <p:sp>
        <p:nvSpPr>
          <p:cNvPr id="10" name="TextBox 9"/>
          <p:cNvSpPr txBox="1"/>
          <p:nvPr/>
        </p:nvSpPr>
        <p:spPr>
          <a:xfrm>
            <a:off x="0" y="6517566"/>
            <a:ext cx="3287486" cy="307777"/>
          </a:xfrm>
          <a:prstGeom prst="rect">
            <a:avLst/>
          </a:prstGeom>
          <a:noFill/>
        </p:spPr>
        <p:txBody>
          <a:bodyPr wrap="square" rtlCol="0">
            <a:spAutoFit/>
          </a:bodyPr>
          <a:lstStyle/>
          <a:p>
            <a:r>
              <a:rPr lang="en-US" sz="1400" dirty="0">
                <a:solidFill>
                  <a:schemeClr val="bg1"/>
                </a:solidFill>
              </a:rPr>
              <a:t>John 10:16</a:t>
            </a:r>
          </a:p>
        </p:txBody>
      </p:sp>
      <p:sp>
        <p:nvSpPr>
          <p:cNvPr id="7" name="Rectangle 6"/>
          <p:cNvSpPr/>
          <p:nvPr/>
        </p:nvSpPr>
        <p:spPr>
          <a:xfrm>
            <a:off x="1350326" y="1146296"/>
            <a:ext cx="6901045" cy="3046988"/>
          </a:xfrm>
          <a:prstGeom prst="rect">
            <a:avLst/>
          </a:prstGeom>
        </p:spPr>
        <p:txBody>
          <a:bodyPr wrap="square">
            <a:spAutoFit/>
          </a:bodyPr>
          <a:lstStyle/>
          <a:p>
            <a:r>
              <a:rPr lang="en-US" sz="2400" dirty="0">
                <a:solidFill>
                  <a:schemeClr val="bg1"/>
                </a:solidFill>
              </a:rPr>
              <a:t>When the resurrected Jesus Christ ministered to the Nephites, He told them that they were the ones He had spoken of when He said, </a:t>
            </a:r>
          </a:p>
          <a:p>
            <a:endParaRPr lang="en-US" sz="2400" dirty="0">
              <a:solidFill>
                <a:schemeClr val="bg1"/>
              </a:solidFill>
            </a:endParaRPr>
          </a:p>
          <a:p>
            <a:r>
              <a:rPr lang="en-US" sz="2400" i="1" dirty="0">
                <a:solidFill>
                  <a:srgbClr val="FFFF00"/>
                </a:solidFill>
              </a:rPr>
              <a:t>“Other sheep I have which are not of this fold; them also I must bring, and they shall hear my voice; and there shall be one fold, and one shepherd” </a:t>
            </a:r>
          </a:p>
          <a:p>
            <a:r>
              <a:rPr lang="en-US" sz="2400" i="1" dirty="0">
                <a:solidFill>
                  <a:srgbClr val="FFFF00"/>
                </a:solidFill>
              </a:rPr>
              <a:t>3 Nephi 15:21–24</a:t>
            </a:r>
          </a:p>
        </p:txBody>
      </p:sp>
      <p:sp>
        <p:nvSpPr>
          <p:cNvPr id="9" name="Rectangle 8"/>
          <p:cNvSpPr/>
          <p:nvPr/>
        </p:nvSpPr>
        <p:spPr>
          <a:xfrm>
            <a:off x="11633168" y="6412077"/>
            <a:ext cx="442750" cy="369332"/>
          </a:xfrm>
          <a:prstGeom prst="rect">
            <a:avLst/>
          </a:prstGeom>
        </p:spPr>
        <p:txBody>
          <a:bodyPr wrap="none">
            <a:spAutoFit/>
          </a:bodyPr>
          <a:lstStyle/>
          <a:p>
            <a:r>
              <a:rPr lang="en-US" dirty="0">
                <a:solidFill>
                  <a:schemeClr val="bg1"/>
                </a:solidFill>
              </a:rPr>
              <a:t>(5)</a:t>
            </a:r>
          </a:p>
        </p:txBody>
      </p:sp>
      <p:sp>
        <p:nvSpPr>
          <p:cNvPr id="2" name="Rectangle 1"/>
          <p:cNvSpPr/>
          <p:nvPr/>
        </p:nvSpPr>
        <p:spPr>
          <a:xfrm>
            <a:off x="948191" y="4755260"/>
            <a:ext cx="6096000" cy="1200329"/>
          </a:xfrm>
          <a:prstGeom prst="rect">
            <a:avLst/>
          </a:prstGeom>
        </p:spPr>
        <p:txBody>
          <a:bodyPr>
            <a:spAutoFit/>
          </a:bodyPr>
          <a:lstStyle/>
          <a:p>
            <a:r>
              <a:rPr lang="en-US" dirty="0">
                <a:solidFill>
                  <a:schemeClr val="bg1"/>
                </a:solidFill>
                <a:latin typeface="Open Sans"/>
              </a:rPr>
              <a:t>“T</a:t>
            </a:r>
            <a:r>
              <a:rPr lang="en-US" b="0" i="0" dirty="0">
                <a:solidFill>
                  <a:schemeClr val="bg1"/>
                </a:solidFill>
                <a:effectLst/>
                <a:latin typeface="Open Sans"/>
              </a:rPr>
              <a:t>he Savior told His followers in the Americas that he was going ‘to show [Himself]’ to these ‘lost tribes of Israel, for they are not lost unto the Father, for he </a:t>
            </a:r>
            <a:r>
              <a:rPr lang="en-US" b="0" i="0" dirty="0" err="1">
                <a:solidFill>
                  <a:schemeClr val="bg1"/>
                </a:solidFill>
                <a:effectLst/>
                <a:latin typeface="Open Sans"/>
              </a:rPr>
              <a:t>knoweth</a:t>
            </a:r>
            <a:r>
              <a:rPr lang="en-US" b="0" i="0" dirty="0">
                <a:solidFill>
                  <a:schemeClr val="bg1"/>
                </a:solidFill>
                <a:effectLst/>
                <a:latin typeface="Open Sans"/>
              </a:rPr>
              <a:t> whither he hath taken them.’” (</a:t>
            </a:r>
            <a:r>
              <a:rPr lang="en-US" b="0" i="0" u="none" strike="noStrike" dirty="0">
                <a:solidFill>
                  <a:schemeClr val="bg1"/>
                </a:solidFill>
                <a:effectLst/>
                <a:latin typeface="Open Sans"/>
              </a:rPr>
              <a:t>3 Nephi 17:4</a:t>
            </a:r>
            <a:r>
              <a:rPr lang="en-US" b="0" i="0" dirty="0">
                <a:solidFill>
                  <a:schemeClr val="bg1"/>
                </a:solidFill>
                <a:effectLst/>
                <a:latin typeface="Open Sans"/>
              </a:rPr>
              <a:t>).</a:t>
            </a:r>
            <a:endParaRPr lang="en-US" dirty="0">
              <a:solidFill>
                <a:schemeClr val="bg1"/>
              </a:solidFill>
            </a:endParaRPr>
          </a:p>
        </p:txBody>
      </p:sp>
      <p:grpSp>
        <p:nvGrpSpPr>
          <p:cNvPr id="3" name="Group 2"/>
          <p:cNvGrpSpPr/>
          <p:nvPr/>
        </p:nvGrpSpPr>
        <p:grpSpPr>
          <a:xfrm>
            <a:off x="7992381" y="1169574"/>
            <a:ext cx="2972597" cy="4029807"/>
            <a:chOff x="7992381" y="972542"/>
            <a:chExt cx="2972597" cy="4029807"/>
          </a:xfrm>
        </p:grpSpPr>
        <p:pic>
          <p:nvPicPr>
            <p:cNvPr id="12290" name="Picture 2" descr="Christ in the Land Bountifu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238" y="972542"/>
              <a:ext cx="2863740" cy="381440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992381" y="4756128"/>
              <a:ext cx="1336676" cy="246221"/>
            </a:xfrm>
            <a:prstGeom prst="rect">
              <a:avLst/>
            </a:prstGeom>
            <a:noFill/>
          </p:spPr>
          <p:txBody>
            <a:bodyPr wrap="square" rtlCol="0">
              <a:spAutoFit/>
            </a:bodyPr>
            <a:lstStyle/>
            <a:p>
              <a:r>
                <a:rPr lang="en-US" sz="1000" dirty="0">
                  <a:solidFill>
                    <a:schemeClr val="bg1"/>
                  </a:solidFill>
                </a:rPr>
                <a:t>Simon Dewey</a:t>
              </a:r>
            </a:p>
          </p:txBody>
        </p:sp>
      </p:grpSp>
      <p:sp>
        <p:nvSpPr>
          <p:cNvPr id="4" name="Rectangle 3"/>
          <p:cNvSpPr/>
          <p:nvPr/>
        </p:nvSpPr>
        <p:spPr>
          <a:xfrm>
            <a:off x="6989761" y="5290026"/>
            <a:ext cx="4864781" cy="1477328"/>
          </a:xfrm>
          <a:prstGeom prst="rect">
            <a:avLst/>
          </a:prstGeom>
        </p:spPr>
        <p:txBody>
          <a:bodyPr wrap="square">
            <a:spAutoFit/>
          </a:bodyPr>
          <a:lstStyle/>
          <a:p>
            <a:r>
              <a:rPr lang="en-US" b="0" i="1" dirty="0">
                <a:solidFill>
                  <a:srgbClr val="FFFF00"/>
                </a:solidFill>
                <a:effectLst/>
                <a:latin typeface="Palatino"/>
              </a:rPr>
              <a:t> And verily, verily, I say unto you that I have other sheep, which are not of this land, neither of the land of Jerusalem, neither in any parts of that land round about whither I have been to minister. 3 Nephi 16:1</a:t>
            </a:r>
            <a:endParaRPr lang="en-US" i="1" dirty="0">
              <a:solidFill>
                <a:srgbClr val="FFFF00"/>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366" y="1169573"/>
            <a:ext cx="1009335" cy="1257941"/>
          </a:xfrm>
          <a:prstGeom prst="rect">
            <a:avLst/>
          </a:prstGeom>
        </p:spPr>
      </p:pic>
    </p:spTree>
    <p:extLst>
      <p:ext uri="{BB962C8B-B14F-4D97-AF65-F5344CB8AC3E}">
        <p14:creationId xmlns:p14="http://schemas.microsoft.com/office/powerpoint/2010/main" val="175495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4365</Words>
  <Application>Microsoft Office PowerPoint</Application>
  <PresentationFormat>Widescreen</PresentationFormat>
  <Paragraphs>223</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 Light</vt:lpstr>
      <vt:lpstr>Calibri</vt:lpstr>
      <vt:lpstr>Open Sans</vt:lpstr>
      <vt:lpstr>Lucida Sans Unicode</vt:lpstr>
      <vt:lpstr>Arial</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24</cp:revision>
  <dcterms:created xsi:type="dcterms:W3CDTF">2016-10-14T13:05:11Z</dcterms:created>
  <dcterms:modified xsi:type="dcterms:W3CDTF">2020-08-28T23:16:06Z</dcterms:modified>
</cp:coreProperties>
</file>