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96" r:id="rId2"/>
    <p:sldId id="299" r:id="rId3"/>
    <p:sldId id="297" r:id="rId4"/>
    <p:sldId id="300" r:id="rId5"/>
    <p:sldId id="301" r:id="rId6"/>
    <p:sldId id="302" r:id="rId7"/>
    <p:sldId id="298" r:id="rId8"/>
    <p:sldId id="303" r:id="rId9"/>
    <p:sldId id="304" r:id="rId10"/>
    <p:sldId id="284" r:id="rId11"/>
    <p:sldId id="28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Lucida Sans" panose="020B060203050402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Palatino" pitchFamily="2" charset="0"/>
      <p:regular r:id="rId28"/>
    </p:embeddedFont>
    <p:embeddedFont>
      <p:font typeface="Poor Richard" panose="02080502050505020702"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E0CF3-FBFE-45B9-BA97-6BAC9E2AD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919" y="654112"/>
            <a:ext cx="10797766" cy="1569660"/>
          </a:xfrm>
          <a:prstGeom prst="rect">
            <a:avLst/>
          </a:prstGeom>
          <a:noFill/>
        </p:spPr>
        <p:txBody>
          <a:bodyPr wrap="square" rtlCol="0">
            <a:spAutoFit/>
          </a:bodyPr>
          <a:lstStyle/>
          <a:p>
            <a:pPr algn="ctr"/>
            <a:r>
              <a:rPr lang="en-US" sz="4800" dirty="0">
                <a:solidFill>
                  <a:schemeClr val="bg1"/>
                </a:solidFill>
                <a:latin typeface="Poor Richard" panose="02080502050505020702" pitchFamily="18" charset="0"/>
                <a:ea typeface="Wednesday" pitchFamily="2" charset="0"/>
              </a:rPr>
              <a:t>Receiving the Lord’s Servants</a:t>
            </a:r>
          </a:p>
          <a:p>
            <a:pPr algn="ctr"/>
            <a:r>
              <a:rPr lang="en-US" sz="4800" dirty="0">
                <a:solidFill>
                  <a:schemeClr val="bg1"/>
                </a:solidFill>
                <a:latin typeface="Poor Richard" panose="02080502050505020702" pitchFamily="18" charset="0"/>
                <a:ea typeface="Wednesday" pitchFamily="2" charset="0"/>
              </a:rPr>
              <a:t>2 John and 3 John</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148</a:t>
            </a:r>
          </a:p>
        </p:txBody>
      </p:sp>
      <p:grpSp>
        <p:nvGrpSpPr>
          <p:cNvPr id="31" name="Group 30"/>
          <p:cNvGrpSpPr/>
          <p:nvPr/>
        </p:nvGrpSpPr>
        <p:grpSpPr>
          <a:xfrm>
            <a:off x="1039906" y="1405209"/>
            <a:ext cx="2257654" cy="4787712"/>
            <a:chOff x="381000" y="1391762"/>
            <a:chExt cx="2257654" cy="4787712"/>
          </a:xfrm>
        </p:grpSpPr>
        <p:sp>
          <p:nvSpPr>
            <p:cNvPr id="32" name="Oval 31"/>
            <p:cNvSpPr/>
            <p:nvPr/>
          </p:nvSpPr>
          <p:spPr>
            <a:xfrm rot="649721" flipH="1">
              <a:off x="1445324" y="5773965"/>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649721" flipH="1">
              <a:off x="835723" y="5773965"/>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flipH="1">
              <a:off x="727362" y="2971799"/>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6724914" flipH="1">
              <a:off x="243919" y="399632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3549535" flipH="1">
              <a:off x="2028719" y="3975598"/>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217087" flipH="1">
              <a:off x="577174" y="2881748"/>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382913">
              <a:off x="1807737" y="2888657"/>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p:nvPr/>
          </p:nvSpPr>
          <p:spPr>
            <a:xfrm rot="671737">
              <a:off x="485279" y="1391762"/>
              <a:ext cx="2153375" cy="2010147"/>
            </a:xfrm>
            <a:custGeom>
              <a:avLst/>
              <a:gdLst>
                <a:gd name="connsiteX0" fmla="*/ 1609465 w 2153375"/>
                <a:gd name="connsiteY0" fmla="*/ 350111 h 2010147"/>
                <a:gd name="connsiteX1" fmla="*/ 1568050 w 2153375"/>
                <a:gd name="connsiteY1" fmla="*/ 373349 h 2010147"/>
                <a:gd name="connsiteX2" fmla="*/ 1606089 w 2153375"/>
                <a:gd name="connsiteY2" fmla="*/ 391835 h 2010147"/>
                <a:gd name="connsiteX3" fmla="*/ 1605588 w 2153375"/>
                <a:gd name="connsiteY3" fmla="*/ 368965 h 2010147"/>
                <a:gd name="connsiteX4" fmla="*/ 711681 w 2153375"/>
                <a:gd name="connsiteY4" fmla="*/ 34508 h 2010147"/>
                <a:gd name="connsiteX5" fmla="*/ 867810 w 2153375"/>
                <a:gd name="connsiteY5" fmla="*/ 4807 h 2010147"/>
                <a:gd name="connsiteX6" fmla="*/ 1148794 w 2153375"/>
                <a:gd name="connsiteY6" fmla="*/ 56446 h 2010147"/>
                <a:gd name="connsiteX7" fmla="*/ 1379370 w 2153375"/>
                <a:gd name="connsiteY7" fmla="*/ 49203 h 2010147"/>
                <a:gd name="connsiteX8" fmla="*/ 1431301 w 2153375"/>
                <a:gd name="connsiteY8" fmla="*/ 169646 h 2010147"/>
                <a:gd name="connsiteX9" fmla="*/ 1687273 w 2153375"/>
                <a:gd name="connsiteY9" fmla="*/ 212399 h 2010147"/>
                <a:gd name="connsiteX10" fmla="*/ 1687564 w 2153375"/>
                <a:gd name="connsiteY10" fmla="*/ 289453 h 2010147"/>
                <a:gd name="connsiteX11" fmla="*/ 1664279 w 2153375"/>
                <a:gd name="connsiteY11" fmla="*/ 311063 h 2010147"/>
                <a:gd name="connsiteX12" fmla="*/ 1672926 w 2153375"/>
                <a:gd name="connsiteY12" fmla="*/ 311720 h 2010147"/>
                <a:gd name="connsiteX13" fmla="*/ 1785456 w 2153375"/>
                <a:gd name="connsiteY13" fmla="*/ 424864 h 2010147"/>
                <a:gd name="connsiteX14" fmla="*/ 1785825 w 2153375"/>
                <a:gd name="connsiteY14" fmla="*/ 424983 h 2010147"/>
                <a:gd name="connsiteX15" fmla="*/ 1814516 w 2153375"/>
                <a:gd name="connsiteY15" fmla="*/ 434240 h 2010147"/>
                <a:gd name="connsiteX16" fmla="*/ 1909087 w 2153375"/>
                <a:gd name="connsiteY16" fmla="*/ 527614 h 2010147"/>
                <a:gd name="connsiteX17" fmla="*/ 1976364 w 2153375"/>
                <a:gd name="connsiteY17" fmla="*/ 671728 h 2010147"/>
                <a:gd name="connsiteX18" fmla="*/ 2102616 w 2153375"/>
                <a:gd name="connsiteY18" fmla="*/ 880625 h 2010147"/>
                <a:gd name="connsiteX19" fmla="*/ 2105611 w 2153375"/>
                <a:gd name="connsiteY19" fmla="*/ 1116126 h 2010147"/>
                <a:gd name="connsiteX20" fmla="*/ 2153373 w 2153375"/>
                <a:gd name="connsiteY20" fmla="*/ 1295792 h 2010147"/>
                <a:gd name="connsiteX21" fmla="*/ 2052668 w 2153375"/>
                <a:gd name="connsiteY21" fmla="*/ 1369683 h 2010147"/>
                <a:gd name="connsiteX22" fmla="*/ 2059313 w 2153375"/>
                <a:gd name="connsiteY22" fmla="*/ 1583047 h 2010147"/>
                <a:gd name="connsiteX23" fmla="*/ 1891078 w 2153375"/>
                <a:gd name="connsiteY23" fmla="*/ 1533194 h 2010147"/>
                <a:gd name="connsiteX24" fmla="*/ 1667147 w 2153375"/>
                <a:gd name="connsiteY24" fmla="*/ 1512193 h 2010147"/>
                <a:gd name="connsiteX25" fmla="*/ 1533961 w 2153375"/>
                <a:gd name="connsiteY25" fmla="*/ 1432027 h 2010147"/>
                <a:gd name="connsiteX26" fmla="*/ 1472652 w 2153375"/>
                <a:gd name="connsiteY26" fmla="*/ 1265811 h 2010147"/>
                <a:gd name="connsiteX27" fmla="*/ 1358951 w 2153375"/>
                <a:gd name="connsiteY27" fmla="*/ 1120151 h 2010147"/>
                <a:gd name="connsiteX28" fmla="*/ 1350717 w 2153375"/>
                <a:gd name="connsiteY28" fmla="*/ 945234 h 2010147"/>
                <a:gd name="connsiteX29" fmla="*/ 1349451 w 2153375"/>
                <a:gd name="connsiteY29" fmla="*/ 941137 h 2010147"/>
                <a:gd name="connsiteX30" fmla="*/ 1299165 w 2153375"/>
                <a:gd name="connsiteY30" fmla="*/ 828246 h 2010147"/>
                <a:gd name="connsiteX31" fmla="*/ 1276837 w 2153375"/>
                <a:gd name="connsiteY31" fmla="*/ 725128 h 2010147"/>
                <a:gd name="connsiteX32" fmla="*/ 1205995 w 2153375"/>
                <a:gd name="connsiteY32" fmla="*/ 739800 h 2010147"/>
                <a:gd name="connsiteX33" fmla="*/ 1101089 w 2153375"/>
                <a:gd name="connsiteY33" fmla="*/ 740344 h 2010147"/>
                <a:gd name="connsiteX34" fmla="*/ 887428 w 2153375"/>
                <a:gd name="connsiteY34" fmla="*/ 823111 h 2010147"/>
                <a:gd name="connsiteX35" fmla="*/ 676587 w 2153375"/>
                <a:gd name="connsiteY35" fmla="*/ 790919 h 2010147"/>
                <a:gd name="connsiteX36" fmla="*/ 671266 w 2153375"/>
                <a:gd name="connsiteY36" fmla="*/ 791265 h 2010147"/>
                <a:gd name="connsiteX37" fmla="*/ 640342 w 2153375"/>
                <a:gd name="connsiteY37" fmla="*/ 796418 h 2010147"/>
                <a:gd name="connsiteX38" fmla="*/ 651788 w 2153375"/>
                <a:gd name="connsiteY38" fmla="*/ 837177 h 2010147"/>
                <a:gd name="connsiteX39" fmla="*/ 660684 w 2153375"/>
                <a:gd name="connsiteY39" fmla="*/ 892301 h 2010147"/>
                <a:gd name="connsiteX40" fmla="*/ 658105 w 2153375"/>
                <a:gd name="connsiteY40" fmla="*/ 1066259 h 2010147"/>
                <a:gd name="connsiteX41" fmla="*/ 676942 w 2153375"/>
                <a:gd name="connsiteY41" fmla="*/ 1332236 h 2010147"/>
                <a:gd name="connsiteX42" fmla="*/ 588701 w 2153375"/>
                <a:gd name="connsiteY42" fmla="*/ 1565059 h 2010147"/>
                <a:gd name="connsiteX43" fmla="*/ 557112 w 2153375"/>
                <a:gd name="connsiteY43" fmla="*/ 1764559 h 2010147"/>
                <a:gd name="connsiteX44" fmla="*/ 449563 w 2153375"/>
                <a:gd name="connsiteY44" fmla="*/ 1788714 h 2010147"/>
                <a:gd name="connsiteX45" fmla="*/ 372706 w 2153375"/>
                <a:gd name="connsiteY45" fmla="*/ 2001543 h 2010147"/>
                <a:gd name="connsiteX46" fmla="*/ 259700 w 2153375"/>
                <a:gd name="connsiteY46" fmla="*/ 1871633 h 2010147"/>
                <a:gd name="connsiteX47" fmla="*/ 91835 w 2153375"/>
                <a:gd name="connsiteY47" fmla="*/ 1743279 h 2010147"/>
                <a:gd name="connsiteX48" fmla="*/ 18028 w 2153375"/>
                <a:gd name="connsiteY48" fmla="*/ 1600446 h 2010147"/>
                <a:gd name="connsiteX49" fmla="*/ 33799 w 2153375"/>
                <a:gd name="connsiteY49" fmla="*/ 1407645 h 2010147"/>
                <a:gd name="connsiteX50" fmla="*/ 496 w 2153375"/>
                <a:gd name="connsiteY50" fmla="*/ 1209836 h 2010147"/>
                <a:gd name="connsiteX51" fmla="*/ 61315 w 2153375"/>
                <a:gd name="connsiteY51" fmla="*/ 1034018 h 2010147"/>
                <a:gd name="connsiteX52" fmla="*/ 61897 w 2153375"/>
                <a:gd name="connsiteY52" fmla="*/ 1029383 h 2010147"/>
                <a:gd name="connsiteX53" fmla="*/ 88989 w 2153375"/>
                <a:gd name="connsiteY53" fmla="*/ 776905 h 2010147"/>
                <a:gd name="connsiteX54" fmla="*/ 220784 w 2153375"/>
                <a:gd name="connsiteY54" fmla="*/ 719223 h 2010147"/>
                <a:gd name="connsiteX55" fmla="*/ 220814 w 2153375"/>
                <a:gd name="connsiteY55" fmla="*/ 719126 h 2010147"/>
                <a:gd name="connsiteX56" fmla="*/ 236126 w 2153375"/>
                <a:gd name="connsiteY56" fmla="*/ 668443 h 2010147"/>
                <a:gd name="connsiteX57" fmla="*/ 184108 w 2153375"/>
                <a:gd name="connsiteY57" fmla="*/ 662674 h 2010147"/>
                <a:gd name="connsiteX58" fmla="*/ 189603 w 2153375"/>
                <a:gd name="connsiteY58" fmla="*/ 531970 h 2010147"/>
                <a:gd name="connsiteX59" fmla="*/ 187667 w 2153375"/>
                <a:gd name="connsiteY59" fmla="*/ 531777 h 2010147"/>
                <a:gd name="connsiteX60" fmla="*/ 102551 w 2153375"/>
                <a:gd name="connsiteY60" fmla="*/ 523323 h 2010147"/>
                <a:gd name="connsiteX61" fmla="*/ 55252 w 2153375"/>
                <a:gd name="connsiteY61" fmla="*/ 495628 h 2010147"/>
                <a:gd name="connsiteX62" fmla="*/ 61592 w 2153375"/>
                <a:gd name="connsiteY62" fmla="*/ 451005 h 2010147"/>
                <a:gd name="connsiteX63" fmla="*/ 124857 w 2153375"/>
                <a:gd name="connsiteY63" fmla="*/ 404806 h 2010147"/>
                <a:gd name="connsiteX64" fmla="*/ 126746 w 2153375"/>
                <a:gd name="connsiteY64" fmla="*/ 403427 h 2010147"/>
                <a:gd name="connsiteX65" fmla="*/ 24391 w 2153375"/>
                <a:gd name="connsiteY65" fmla="*/ 345006 h 2010147"/>
                <a:gd name="connsiteX66" fmla="*/ 38444 w 2153375"/>
                <a:gd name="connsiteY66" fmla="*/ 313308 h 2010147"/>
                <a:gd name="connsiteX67" fmla="*/ 213038 w 2153375"/>
                <a:gd name="connsiteY67" fmla="*/ 224188 h 2010147"/>
                <a:gd name="connsiteX68" fmla="*/ 213312 w 2153375"/>
                <a:gd name="connsiteY68" fmla="*/ 223837 h 2010147"/>
                <a:gd name="connsiteX69" fmla="*/ 234542 w 2153375"/>
                <a:gd name="connsiteY69" fmla="*/ 196564 h 2010147"/>
                <a:gd name="connsiteX70" fmla="*/ 379236 w 2153375"/>
                <a:gd name="connsiteY70" fmla="*/ 121270 h 2010147"/>
                <a:gd name="connsiteX71" fmla="*/ 574512 w 2153375"/>
                <a:gd name="connsiteY71" fmla="*/ 85754 h 2010147"/>
                <a:gd name="connsiteX72" fmla="*/ 711681 w 2153375"/>
                <a:gd name="connsiteY72" fmla="*/ 34508 h 201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153375" h="2010147">
                  <a:moveTo>
                    <a:pt x="1609465" y="350111"/>
                  </a:moveTo>
                  <a:lnTo>
                    <a:pt x="1568050" y="373349"/>
                  </a:lnTo>
                  <a:lnTo>
                    <a:pt x="1606089" y="391835"/>
                  </a:lnTo>
                  <a:lnTo>
                    <a:pt x="1605588" y="368965"/>
                  </a:lnTo>
                  <a:close/>
                  <a:moveTo>
                    <a:pt x="711681" y="34508"/>
                  </a:moveTo>
                  <a:cubicBezTo>
                    <a:pt x="761849" y="20663"/>
                    <a:pt x="815175" y="10409"/>
                    <a:pt x="867810" y="4807"/>
                  </a:cubicBezTo>
                  <a:cubicBezTo>
                    <a:pt x="1007758" y="-10088"/>
                    <a:pt x="1118813" y="10321"/>
                    <a:pt x="1148794" y="56446"/>
                  </a:cubicBezTo>
                  <a:cubicBezTo>
                    <a:pt x="1234671" y="39697"/>
                    <a:pt x="1318740" y="37066"/>
                    <a:pt x="1379370" y="49203"/>
                  </a:cubicBezTo>
                  <a:cubicBezTo>
                    <a:pt x="1471504" y="67642"/>
                    <a:pt x="1492536" y="116456"/>
                    <a:pt x="1431301" y="169646"/>
                  </a:cubicBezTo>
                  <a:cubicBezTo>
                    <a:pt x="1552447" y="158950"/>
                    <a:pt x="1649897" y="175229"/>
                    <a:pt x="1687273" y="212399"/>
                  </a:cubicBezTo>
                  <a:cubicBezTo>
                    <a:pt x="1709293" y="234300"/>
                    <a:pt x="1708412" y="261306"/>
                    <a:pt x="1687564" y="289453"/>
                  </a:cubicBezTo>
                  <a:lnTo>
                    <a:pt x="1664279" y="311063"/>
                  </a:lnTo>
                  <a:lnTo>
                    <a:pt x="1672926" y="311720"/>
                  </a:lnTo>
                  <a:cubicBezTo>
                    <a:pt x="1708971" y="324235"/>
                    <a:pt x="1751216" y="366702"/>
                    <a:pt x="1785456" y="424864"/>
                  </a:cubicBezTo>
                  <a:lnTo>
                    <a:pt x="1785825" y="424983"/>
                  </a:lnTo>
                  <a:lnTo>
                    <a:pt x="1814516" y="434240"/>
                  </a:lnTo>
                  <a:cubicBezTo>
                    <a:pt x="1844925" y="449660"/>
                    <a:pt x="1878645" y="482605"/>
                    <a:pt x="1909087" y="527614"/>
                  </a:cubicBezTo>
                  <a:cubicBezTo>
                    <a:pt x="1938557" y="571170"/>
                    <a:pt x="1962493" y="622428"/>
                    <a:pt x="1976364" y="671728"/>
                  </a:cubicBezTo>
                  <a:cubicBezTo>
                    <a:pt x="2027099" y="723811"/>
                    <a:pt x="2073600" y="800761"/>
                    <a:pt x="2102616" y="880625"/>
                  </a:cubicBezTo>
                  <a:cubicBezTo>
                    <a:pt x="2141191" y="986799"/>
                    <a:pt x="2142376" y="1079876"/>
                    <a:pt x="2105611" y="1116126"/>
                  </a:cubicBezTo>
                  <a:cubicBezTo>
                    <a:pt x="2136230" y="1179194"/>
                    <a:pt x="2153635" y="1244704"/>
                    <a:pt x="2153373" y="1295792"/>
                  </a:cubicBezTo>
                  <a:cubicBezTo>
                    <a:pt x="2152979" y="1373425"/>
                    <a:pt x="2112162" y="1403360"/>
                    <a:pt x="2052668" y="1369683"/>
                  </a:cubicBezTo>
                  <a:cubicBezTo>
                    <a:pt x="2084054" y="1462194"/>
                    <a:pt x="2086581" y="1543424"/>
                    <a:pt x="2059313" y="1583047"/>
                  </a:cubicBezTo>
                  <a:cubicBezTo>
                    <a:pt x="2027179" y="1629735"/>
                    <a:pt x="1960049" y="1609851"/>
                    <a:pt x="1891078" y="1533194"/>
                  </a:cubicBezTo>
                  <a:cubicBezTo>
                    <a:pt x="1872616" y="1647046"/>
                    <a:pt x="1771606" y="1637586"/>
                    <a:pt x="1667147" y="1512193"/>
                  </a:cubicBezTo>
                  <a:cubicBezTo>
                    <a:pt x="1637605" y="1538261"/>
                    <a:pt x="1581288" y="1504371"/>
                    <a:pt x="1533961" y="1432027"/>
                  </a:cubicBezTo>
                  <a:cubicBezTo>
                    <a:pt x="1499711" y="1379689"/>
                    <a:pt x="1476406" y="1316517"/>
                    <a:pt x="1472652" y="1265811"/>
                  </a:cubicBezTo>
                  <a:cubicBezTo>
                    <a:pt x="1432258" y="1244372"/>
                    <a:pt x="1387591" y="1187149"/>
                    <a:pt x="1358951" y="1120151"/>
                  </a:cubicBezTo>
                  <a:cubicBezTo>
                    <a:pt x="1325425" y="1041703"/>
                    <a:pt x="1322004" y="969072"/>
                    <a:pt x="1350717" y="945234"/>
                  </a:cubicBezTo>
                  <a:cubicBezTo>
                    <a:pt x="1350285" y="943862"/>
                    <a:pt x="1349883" y="942509"/>
                    <a:pt x="1349451" y="941137"/>
                  </a:cubicBezTo>
                  <a:cubicBezTo>
                    <a:pt x="1328817" y="904531"/>
                    <a:pt x="1311749" y="865982"/>
                    <a:pt x="1299165" y="828246"/>
                  </a:cubicBezTo>
                  <a:lnTo>
                    <a:pt x="1276837" y="725128"/>
                  </a:lnTo>
                  <a:lnTo>
                    <a:pt x="1205995" y="739800"/>
                  </a:lnTo>
                  <a:cubicBezTo>
                    <a:pt x="1168143" y="743985"/>
                    <a:pt x="1131893" y="744309"/>
                    <a:pt x="1101089" y="740344"/>
                  </a:cubicBezTo>
                  <a:cubicBezTo>
                    <a:pt x="1061208" y="776790"/>
                    <a:pt x="977271" y="809304"/>
                    <a:pt x="887428" y="823111"/>
                  </a:cubicBezTo>
                  <a:cubicBezTo>
                    <a:pt x="782234" y="839268"/>
                    <a:pt x="694685" y="825904"/>
                    <a:pt x="676587" y="790919"/>
                  </a:cubicBezTo>
                  <a:cubicBezTo>
                    <a:pt x="674802" y="791043"/>
                    <a:pt x="673051" y="791141"/>
                    <a:pt x="671266" y="791265"/>
                  </a:cubicBezTo>
                  <a:lnTo>
                    <a:pt x="640342" y="796418"/>
                  </a:lnTo>
                  <a:lnTo>
                    <a:pt x="651788" y="837177"/>
                  </a:lnTo>
                  <a:cubicBezTo>
                    <a:pt x="655479" y="854199"/>
                    <a:pt x="658482" y="872680"/>
                    <a:pt x="660684" y="892301"/>
                  </a:cubicBezTo>
                  <a:cubicBezTo>
                    <a:pt x="667083" y="949272"/>
                    <a:pt x="666171" y="1011149"/>
                    <a:pt x="658105" y="1066259"/>
                  </a:cubicBezTo>
                  <a:cubicBezTo>
                    <a:pt x="677932" y="1141837"/>
                    <a:pt x="684867" y="1239811"/>
                    <a:pt x="676942" y="1332236"/>
                  </a:cubicBezTo>
                  <a:cubicBezTo>
                    <a:pt x="666407" y="1455109"/>
                    <a:pt x="631532" y="1547129"/>
                    <a:pt x="588701" y="1565059"/>
                  </a:cubicBezTo>
                  <a:cubicBezTo>
                    <a:pt x="588497" y="1641753"/>
                    <a:pt x="576971" y="1714489"/>
                    <a:pt x="557112" y="1764559"/>
                  </a:cubicBezTo>
                  <a:cubicBezTo>
                    <a:pt x="526939" y="1840644"/>
                    <a:pt x="483353" y="1850421"/>
                    <a:pt x="449563" y="1788714"/>
                  </a:cubicBezTo>
                  <a:cubicBezTo>
                    <a:pt x="438635" y="1894706"/>
                    <a:pt x="409373" y="1975730"/>
                    <a:pt x="372706" y="2001543"/>
                  </a:cubicBezTo>
                  <a:cubicBezTo>
                    <a:pt x="329497" y="2031957"/>
                    <a:pt x="284402" y="1980128"/>
                    <a:pt x="259700" y="1871633"/>
                  </a:cubicBezTo>
                  <a:cubicBezTo>
                    <a:pt x="201397" y="1974614"/>
                    <a:pt x="125672" y="1916729"/>
                    <a:pt x="91835" y="1743279"/>
                  </a:cubicBezTo>
                  <a:cubicBezTo>
                    <a:pt x="58595" y="1754680"/>
                    <a:pt x="27384" y="1694292"/>
                    <a:pt x="18028" y="1600446"/>
                  </a:cubicBezTo>
                  <a:cubicBezTo>
                    <a:pt x="11251" y="1532548"/>
                    <a:pt x="17242" y="1459270"/>
                    <a:pt x="33799" y="1407645"/>
                  </a:cubicBezTo>
                  <a:cubicBezTo>
                    <a:pt x="10308" y="1367149"/>
                    <a:pt x="-2774" y="1289440"/>
                    <a:pt x="496" y="1209836"/>
                  </a:cubicBezTo>
                  <a:cubicBezTo>
                    <a:pt x="4333" y="1116633"/>
                    <a:pt x="29585" y="1043626"/>
                    <a:pt x="61315" y="1034018"/>
                  </a:cubicBezTo>
                  <a:cubicBezTo>
                    <a:pt x="61504" y="1032462"/>
                    <a:pt x="61708" y="1030940"/>
                    <a:pt x="61897" y="1029383"/>
                  </a:cubicBezTo>
                  <a:cubicBezTo>
                    <a:pt x="57636" y="937601"/>
                    <a:pt x="67573" y="845040"/>
                    <a:pt x="88989" y="776905"/>
                  </a:cubicBezTo>
                  <a:cubicBezTo>
                    <a:pt x="122826" y="669289"/>
                    <a:pt x="177686" y="645303"/>
                    <a:pt x="220784" y="719223"/>
                  </a:cubicBezTo>
                  <a:lnTo>
                    <a:pt x="220814" y="719126"/>
                  </a:lnTo>
                  <a:lnTo>
                    <a:pt x="236126" y="668443"/>
                  </a:lnTo>
                  <a:lnTo>
                    <a:pt x="184108" y="662674"/>
                  </a:lnTo>
                  <a:cubicBezTo>
                    <a:pt x="104806" y="639835"/>
                    <a:pt x="99715" y="586197"/>
                    <a:pt x="189603" y="531970"/>
                  </a:cubicBezTo>
                  <a:lnTo>
                    <a:pt x="187667" y="531777"/>
                  </a:lnTo>
                  <a:lnTo>
                    <a:pt x="102551" y="523323"/>
                  </a:lnTo>
                  <a:cubicBezTo>
                    <a:pt x="79475" y="517083"/>
                    <a:pt x="63025" y="507668"/>
                    <a:pt x="55252" y="495628"/>
                  </a:cubicBezTo>
                  <a:cubicBezTo>
                    <a:pt x="46688" y="482378"/>
                    <a:pt x="49239" y="466938"/>
                    <a:pt x="61592" y="451005"/>
                  </a:cubicBezTo>
                  <a:lnTo>
                    <a:pt x="124857" y="404806"/>
                  </a:lnTo>
                  <a:lnTo>
                    <a:pt x="126746" y="403427"/>
                  </a:lnTo>
                  <a:cubicBezTo>
                    <a:pt x="60105" y="396808"/>
                    <a:pt x="23282" y="374569"/>
                    <a:pt x="24391" y="345006"/>
                  </a:cubicBezTo>
                  <a:cubicBezTo>
                    <a:pt x="24761" y="335151"/>
                    <a:pt x="29345" y="324483"/>
                    <a:pt x="38444" y="313308"/>
                  </a:cubicBezTo>
                  <a:cubicBezTo>
                    <a:pt x="66168" y="279249"/>
                    <a:pt x="131702" y="245791"/>
                    <a:pt x="213038" y="224188"/>
                  </a:cubicBezTo>
                  <a:lnTo>
                    <a:pt x="213312" y="223837"/>
                  </a:lnTo>
                  <a:lnTo>
                    <a:pt x="234542" y="196564"/>
                  </a:lnTo>
                  <a:cubicBezTo>
                    <a:pt x="263710" y="168961"/>
                    <a:pt x="314887" y="142033"/>
                    <a:pt x="379236" y="121270"/>
                  </a:cubicBezTo>
                  <a:cubicBezTo>
                    <a:pt x="441512" y="101165"/>
                    <a:pt x="510970" y="88527"/>
                    <a:pt x="574512" y="85754"/>
                  </a:cubicBezTo>
                  <a:cubicBezTo>
                    <a:pt x="614507" y="65788"/>
                    <a:pt x="661514" y="48352"/>
                    <a:pt x="711681" y="34508"/>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rapezoid 39"/>
            <p:cNvSpPr/>
            <p:nvPr/>
          </p:nvSpPr>
          <p:spPr>
            <a:xfrm flipH="1">
              <a:off x="762012" y="2827537"/>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flipH="1">
              <a:off x="1243175" y="3047513"/>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4"/>
            <p:cNvGrpSpPr/>
            <p:nvPr/>
          </p:nvGrpSpPr>
          <p:grpSpPr>
            <a:xfrm>
              <a:off x="574962" y="2455984"/>
              <a:ext cx="1609358" cy="2573214"/>
              <a:chOff x="4553132" y="724355"/>
              <a:chExt cx="2043389" cy="3627388"/>
            </a:xfrm>
          </p:grpSpPr>
          <p:sp>
            <p:nvSpPr>
              <p:cNvPr id="135" name="Double Wave 134"/>
              <p:cNvSpPr/>
              <p:nvPr/>
            </p:nvSpPr>
            <p:spPr>
              <a:xfrm rot="16943134">
                <a:off x="3382791" y="2343202"/>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6"/>
              <p:cNvGrpSpPr/>
              <p:nvPr/>
            </p:nvGrpSpPr>
            <p:grpSpPr>
              <a:xfrm>
                <a:off x="4785037" y="724355"/>
                <a:ext cx="1811484" cy="2323735"/>
                <a:chOff x="2685319" y="2035972"/>
                <a:chExt cx="1811484" cy="2323735"/>
              </a:xfrm>
              <a:solidFill>
                <a:srgbClr val="E0C13C"/>
              </a:solidFill>
            </p:grpSpPr>
            <p:sp>
              <p:nvSpPr>
                <p:cNvPr id="137" name="Pie 17"/>
                <p:cNvSpPr/>
                <p:nvPr/>
              </p:nvSpPr>
              <p:spPr>
                <a:xfrm rot="19179244">
                  <a:off x="2685319" y="2035972"/>
                  <a:ext cx="1811484" cy="2323735"/>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8" name="Group 5"/>
                <p:cNvGrpSpPr/>
                <p:nvPr/>
              </p:nvGrpSpPr>
              <p:grpSpPr>
                <a:xfrm>
                  <a:off x="2918982" y="2360200"/>
                  <a:ext cx="1507442" cy="1607740"/>
                  <a:chOff x="2916720" y="2360200"/>
                  <a:chExt cx="1507442" cy="1607740"/>
                </a:xfrm>
                <a:grpFill/>
              </p:grpSpPr>
              <p:sp>
                <p:nvSpPr>
                  <p:cNvPr id="139" name="Moon 3"/>
                  <p:cNvSpPr/>
                  <p:nvPr/>
                </p:nvSpPr>
                <p:spPr>
                  <a:xfrm rot="16200000">
                    <a:off x="2866571" y="2410349"/>
                    <a:ext cx="1607740" cy="1507442"/>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20"/>
                  <p:cNvSpPr/>
                  <p:nvPr/>
                </p:nvSpPr>
                <p:spPr>
                  <a:xfrm rot="16200000">
                    <a:off x="3057681" y="2219482"/>
                    <a:ext cx="1144999" cy="1426437"/>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 name="Oval 42"/>
            <p:cNvSpPr/>
            <p:nvPr/>
          </p:nvSpPr>
          <p:spPr>
            <a:xfrm flipH="1">
              <a:off x="875286" y="1507693"/>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58"/>
            <p:cNvGrpSpPr/>
            <p:nvPr/>
          </p:nvGrpSpPr>
          <p:grpSpPr>
            <a:xfrm>
              <a:off x="668651" y="5401454"/>
              <a:ext cx="1586459" cy="585867"/>
              <a:chOff x="3810000" y="1677648"/>
              <a:chExt cx="4705061" cy="1827552"/>
            </a:xfrm>
          </p:grpSpPr>
          <p:grpSp>
            <p:nvGrpSpPr>
              <p:cNvPr id="78" name="Group 37"/>
              <p:cNvGrpSpPr/>
              <p:nvPr/>
            </p:nvGrpSpPr>
            <p:grpSpPr>
              <a:xfrm>
                <a:off x="3810000" y="1828800"/>
                <a:ext cx="1776984" cy="1676400"/>
                <a:chOff x="3810000" y="1828800"/>
                <a:chExt cx="4038600" cy="3810000"/>
              </a:xfrm>
            </p:grpSpPr>
            <p:sp>
              <p:nvSpPr>
                <p:cNvPr id="126" name="Half Frame 12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Half Frame 12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Half Frame 12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Half Frame 12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0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Diamond 13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8"/>
              <p:cNvGrpSpPr/>
              <p:nvPr/>
            </p:nvGrpSpPr>
            <p:grpSpPr>
              <a:xfrm>
                <a:off x="5314014" y="1757596"/>
                <a:ext cx="1776984" cy="1676400"/>
                <a:chOff x="3810000" y="1828800"/>
                <a:chExt cx="4038600" cy="3810000"/>
              </a:xfrm>
            </p:grpSpPr>
            <p:sp>
              <p:nvSpPr>
                <p:cNvPr id="117" name="Half Frame 11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Half Frame 11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Half Frame 11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Half Frame 11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9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Diamond 12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48"/>
              <p:cNvGrpSpPr/>
              <p:nvPr/>
            </p:nvGrpSpPr>
            <p:grpSpPr>
              <a:xfrm>
                <a:off x="6738077" y="1677648"/>
                <a:ext cx="1776984" cy="1676400"/>
                <a:chOff x="3810000" y="1828800"/>
                <a:chExt cx="4038600" cy="3810000"/>
              </a:xfrm>
            </p:grpSpPr>
            <p:sp>
              <p:nvSpPr>
                <p:cNvPr id="82" name="Half Frame 8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8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iamond 11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668388" y="1667085"/>
              <a:ext cx="1503561" cy="315642"/>
              <a:chOff x="640080" y="1667085"/>
              <a:chExt cx="1722619" cy="786113"/>
            </a:xfrm>
          </p:grpSpPr>
          <p:sp>
            <p:nvSpPr>
              <p:cNvPr id="46" name="Rounded Rectangle 15"/>
              <p:cNvSpPr/>
              <p:nvPr/>
            </p:nvSpPr>
            <p:spPr>
              <a:xfrm>
                <a:off x="640080" y="1713369"/>
                <a:ext cx="1722619" cy="715713"/>
              </a:xfrm>
              <a:prstGeom prst="roundRect">
                <a:avLst>
                  <a:gd name="adj" fmla="val 50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59"/>
              <p:cNvGrpSpPr/>
              <p:nvPr/>
            </p:nvGrpSpPr>
            <p:grpSpPr>
              <a:xfrm>
                <a:off x="711613" y="1667085"/>
                <a:ext cx="1586604" cy="786113"/>
                <a:chOff x="3810000" y="1677648"/>
                <a:chExt cx="4705061" cy="1827552"/>
              </a:xfrm>
            </p:grpSpPr>
            <p:grpSp>
              <p:nvGrpSpPr>
                <p:cNvPr id="48" name="Group 37"/>
                <p:cNvGrpSpPr/>
                <p:nvPr/>
              </p:nvGrpSpPr>
              <p:grpSpPr>
                <a:xfrm>
                  <a:off x="3810000" y="1828800"/>
                  <a:ext cx="1776984" cy="1676400"/>
                  <a:chOff x="3810000" y="1828800"/>
                  <a:chExt cx="4038600" cy="3810000"/>
                </a:xfrm>
              </p:grpSpPr>
              <p:sp>
                <p:nvSpPr>
                  <p:cNvPr id="69" name="Half Frame 68"/>
                  <p:cNvSpPr/>
                  <p:nvPr/>
                </p:nvSpPr>
                <p:spPr>
                  <a:xfrm rot="10800000">
                    <a:off x="3810000" y="1828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Half Frame 69"/>
                  <p:cNvSpPr/>
                  <p:nvPr/>
                </p:nvSpPr>
                <p:spPr>
                  <a:xfrm>
                    <a:off x="5791200" y="3733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Half Frame 70"/>
                  <p:cNvSpPr/>
                  <p:nvPr/>
                </p:nvSpPr>
                <p:spPr>
                  <a:xfrm rot="16200000">
                    <a:off x="6036664" y="2192936"/>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Half Frame 71"/>
                  <p:cNvSpPr/>
                  <p:nvPr/>
                </p:nvSpPr>
                <p:spPr>
                  <a:xfrm flipH="1">
                    <a:off x="4191000" y="3886200"/>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4"/>
                  <p:cNvSpPr/>
                  <p:nvPr/>
                </p:nvSpPr>
                <p:spPr>
                  <a:xfrm>
                    <a:off x="4955498" y="2948065"/>
                    <a:ext cx="1693333" cy="1607695"/>
                  </a:xfrm>
                  <a:prstGeom prst="donut">
                    <a:avLst>
                      <a:gd name="adj" fmla="val 32624"/>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iamond 73"/>
                  <p:cNvSpPr/>
                  <p:nvPr/>
                </p:nvSpPr>
                <p:spPr>
                  <a:xfrm>
                    <a:off x="5638800" y="29718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638800" y="40386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rot="5400000">
                    <a:off x="5067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rot="5400000">
                    <a:off x="6210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38"/>
                <p:cNvGrpSpPr/>
                <p:nvPr/>
              </p:nvGrpSpPr>
              <p:grpSpPr>
                <a:xfrm>
                  <a:off x="5314014" y="1757596"/>
                  <a:ext cx="1776984" cy="1676400"/>
                  <a:chOff x="3810000" y="1828800"/>
                  <a:chExt cx="4038600" cy="3810000"/>
                </a:xfrm>
              </p:grpSpPr>
              <p:sp>
                <p:nvSpPr>
                  <p:cNvPr id="60" name="Half Frame 59"/>
                  <p:cNvSpPr/>
                  <p:nvPr/>
                </p:nvSpPr>
                <p:spPr>
                  <a:xfrm rot="10800000">
                    <a:off x="3810000" y="1828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Half Frame 60"/>
                  <p:cNvSpPr/>
                  <p:nvPr/>
                </p:nvSpPr>
                <p:spPr>
                  <a:xfrm>
                    <a:off x="5791200" y="3733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Half Frame 61"/>
                  <p:cNvSpPr/>
                  <p:nvPr/>
                </p:nvSpPr>
                <p:spPr>
                  <a:xfrm rot="16200000">
                    <a:off x="6036664" y="2192936"/>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Half Frame 62"/>
                  <p:cNvSpPr/>
                  <p:nvPr/>
                </p:nvSpPr>
                <p:spPr>
                  <a:xfrm flipH="1">
                    <a:off x="4191000" y="3886200"/>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5"/>
                  <p:cNvSpPr/>
                  <p:nvPr/>
                </p:nvSpPr>
                <p:spPr>
                  <a:xfrm>
                    <a:off x="4955498" y="2948065"/>
                    <a:ext cx="1693333" cy="1607695"/>
                  </a:xfrm>
                  <a:prstGeom prst="donut">
                    <a:avLst>
                      <a:gd name="adj" fmla="val 32624"/>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iamond 64"/>
                  <p:cNvSpPr/>
                  <p:nvPr/>
                </p:nvSpPr>
                <p:spPr>
                  <a:xfrm>
                    <a:off x="5638800" y="29718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638800" y="40386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rot="5400000">
                    <a:off x="5067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rot="5400000">
                    <a:off x="6210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8"/>
                <p:cNvGrpSpPr/>
                <p:nvPr/>
              </p:nvGrpSpPr>
              <p:grpSpPr>
                <a:xfrm>
                  <a:off x="6738077" y="1677648"/>
                  <a:ext cx="1776984" cy="1676400"/>
                  <a:chOff x="3810000" y="1828800"/>
                  <a:chExt cx="4038600" cy="3810000"/>
                </a:xfrm>
              </p:grpSpPr>
              <p:sp>
                <p:nvSpPr>
                  <p:cNvPr id="51" name="Half Frame 50"/>
                  <p:cNvSpPr/>
                  <p:nvPr/>
                </p:nvSpPr>
                <p:spPr>
                  <a:xfrm rot="10800000">
                    <a:off x="3810000" y="1828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Half Frame 51"/>
                  <p:cNvSpPr/>
                  <p:nvPr/>
                </p:nvSpPr>
                <p:spPr>
                  <a:xfrm>
                    <a:off x="5791200" y="3733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Half Frame 52"/>
                  <p:cNvSpPr/>
                  <p:nvPr/>
                </p:nvSpPr>
                <p:spPr>
                  <a:xfrm rot="16200000">
                    <a:off x="6036664" y="2192936"/>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Half Frame 53"/>
                  <p:cNvSpPr/>
                  <p:nvPr/>
                </p:nvSpPr>
                <p:spPr>
                  <a:xfrm flipH="1">
                    <a:off x="4191000" y="3886200"/>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6"/>
                  <p:cNvSpPr/>
                  <p:nvPr/>
                </p:nvSpPr>
                <p:spPr>
                  <a:xfrm>
                    <a:off x="4955498" y="2948065"/>
                    <a:ext cx="1693333" cy="1607695"/>
                  </a:xfrm>
                  <a:prstGeom prst="donut">
                    <a:avLst>
                      <a:gd name="adj" fmla="val 32624"/>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iamond 55"/>
                  <p:cNvSpPr/>
                  <p:nvPr/>
                </p:nvSpPr>
                <p:spPr>
                  <a:xfrm>
                    <a:off x="5638800" y="29718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638800" y="40386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rot="5400000">
                    <a:off x="5067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rot="5400000">
                    <a:off x="6210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8" name="Group 87"/>
          <p:cNvGrpSpPr/>
          <p:nvPr/>
        </p:nvGrpSpPr>
        <p:grpSpPr>
          <a:xfrm>
            <a:off x="8646459" y="1468071"/>
            <a:ext cx="2691516" cy="4654804"/>
            <a:chOff x="5426729" y="576489"/>
            <a:chExt cx="3222175" cy="5572544"/>
          </a:xfrm>
        </p:grpSpPr>
        <p:sp>
          <p:nvSpPr>
            <p:cNvPr id="89" name="Rounded Rectangle 91"/>
            <p:cNvSpPr/>
            <p:nvPr/>
          </p:nvSpPr>
          <p:spPr>
            <a:xfrm flipH="1">
              <a:off x="5906427" y="576489"/>
              <a:ext cx="1965959" cy="2199161"/>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4"/>
            <p:cNvSpPr/>
            <p:nvPr/>
          </p:nvSpPr>
          <p:spPr>
            <a:xfrm rot="2446171" flipH="1">
              <a:off x="5426729" y="3798241"/>
              <a:ext cx="439362" cy="7701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5"/>
            <p:cNvSpPr/>
            <p:nvPr/>
          </p:nvSpPr>
          <p:spPr>
            <a:xfrm rot="18884778" flipH="1">
              <a:off x="7965775" y="3607126"/>
              <a:ext cx="512016" cy="8542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6"/>
            <p:cNvSpPr/>
            <p:nvPr/>
          </p:nvSpPr>
          <p:spPr>
            <a:xfrm rot="18932079" flipH="1">
              <a:off x="6944491" y="5392356"/>
              <a:ext cx="593831" cy="756677"/>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7"/>
            <p:cNvSpPr/>
            <p:nvPr/>
          </p:nvSpPr>
          <p:spPr>
            <a:xfrm rot="4249565" flipH="1">
              <a:off x="6290517" y="5433606"/>
              <a:ext cx="504093" cy="756677"/>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8"/>
            <p:cNvSpPr/>
            <p:nvPr/>
          </p:nvSpPr>
          <p:spPr>
            <a:xfrm rot="19603844" flipH="1">
              <a:off x="7284361" y="2649753"/>
              <a:ext cx="1113436" cy="1592526"/>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
            <p:cNvSpPr/>
            <p:nvPr/>
          </p:nvSpPr>
          <p:spPr>
            <a:xfrm rot="19558248" flipH="1">
              <a:off x="7123740" y="2456069"/>
              <a:ext cx="1106863" cy="1441474"/>
            </a:xfrm>
            <a:prstGeom prst="trapezoid">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10"/>
            <p:cNvSpPr/>
            <p:nvPr/>
          </p:nvSpPr>
          <p:spPr>
            <a:xfrm rot="1729040" flipH="1">
              <a:off x="5516297" y="2654178"/>
              <a:ext cx="1045851" cy="1592526"/>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11"/>
            <p:cNvSpPr/>
            <p:nvPr/>
          </p:nvSpPr>
          <p:spPr>
            <a:xfrm rot="1563792" flipH="1">
              <a:off x="5678527" y="2398422"/>
              <a:ext cx="1106863" cy="1527730"/>
            </a:xfrm>
            <a:prstGeom prst="trapezoid">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12"/>
            <p:cNvSpPr/>
            <p:nvPr/>
          </p:nvSpPr>
          <p:spPr>
            <a:xfrm flipH="1">
              <a:off x="6102432" y="2521792"/>
              <a:ext cx="1596291" cy="3194860"/>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13"/>
            <p:cNvSpPr/>
            <p:nvPr/>
          </p:nvSpPr>
          <p:spPr>
            <a:xfrm flipH="1">
              <a:off x="6654232" y="2277087"/>
              <a:ext cx="482054" cy="67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14"/>
            <p:cNvSpPr/>
            <p:nvPr/>
          </p:nvSpPr>
          <p:spPr>
            <a:xfrm rot="264701" flipH="1">
              <a:off x="6057225" y="2462924"/>
              <a:ext cx="770802" cy="3010321"/>
            </a:xfrm>
            <a:prstGeom prst="trapezoid">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5"/>
            <p:cNvSpPr/>
            <p:nvPr/>
          </p:nvSpPr>
          <p:spPr>
            <a:xfrm rot="21246583" flipH="1">
              <a:off x="6919596" y="2434823"/>
              <a:ext cx="770802" cy="3057412"/>
            </a:xfrm>
            <a:prstGeom prst="trapezoid">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6"/>
            <p:cNvSpPr/>
            <p:nvPr/>
          </p:nvSpPr>
          <p:spPr>
            <a:xfrm flipH="1">
              <a:off x="6102432" y="650627"/>
              <a:ext cx="1646700" cy="20587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91"/>
            <p:cNvSpPr/>
            <p:nvPr/>
          </p:nvSpPr>
          <p:spPr>
            <a:xfrm flipH="1">
              <a:off x="6133890" y="576489"/>
              <a:ext cx="1446651" cy="679658"/>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993590" y="584362"/>
              <a:ext cx="412749" cy="61574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335480" y="591927"/>
              <a:ext cx="412749" cy="61574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5400000" flipH="1">
              <a:off x="6751844" y="3295943"/>
              <a:ext cx="225544" cy="1508863"/>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16200000" flipH="1" flipV="1">
              <a:off x="6772723" y="3196101"/>
              <a:ext cx="225544" cy="1508863"/>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0666174" flipH="1">
              <a:off x="7570718" y="3905367"/>
              <a:ext cx="289695" cy="1508863"/>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365388" flipH="1">
              <a:off x="7317813" y="3954601"/>
              <a:ext cx="289695" cy="1508863"/>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4"/>
            <p:cNvSpPr/>
            <p:nvPr/>
          </p:nvSpPr>
          <p:spPr>
            <a:xfrm rot="2446171" flipH="1">
              <a:off x="7226973" y="3807289"/>
              <a:ext cx="439362" cy="438850"/>
            </a:xfrm>
            <a:prstGeom prst="ellipse">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p:cNvSpPr/>
            <p:nvPr/>
          </p:nvSpPr>
          <p:spPr>
            <a:xfrm rot="2446171" flipH="1">
              <a:off x="7225001" y="3871072"/>
              <a:ext cx="456869" cy="332767"/>
            </a:xfrm>
            <a:custGeom>
              <a:avLst/>
              <a:gdLst>
                <a:gd name="connsiteX0" fmla="*/ 162030 w 456869"/>
                <a:gd name="connsiteY0" fmla="*/ 108083 h 343750"/>
                <a:gd name="connsiteX1" fmla="*/ 94915 w 456869"/>
                <a:gd name="connsiteY1" fmla="*/ 75679 h 343750"/>
                <a:gd name="connsiteX2" fmla="*/ 0 w 456869"/>
                <a:gd name="connsiteY2" fmla="*/ 186313 h 343750"/>
                <a:gd name="connsiteX3" fmla="*/ 94915 w 456869"/>
                <a:gd name="connsiteY3" fmla="*/ 296947 h 343750"/>
                <a:gd name="connsiteX4" fmla="*/ 189830 w 456869"/>
                <a:gd name="connsiteY4" fmla="*/ 186313 h 343750"/>
                <a:gd name="connsiteX5" fmla="*/ 162030 w 456869"/>
                <a:gd name="connsiteY5" fmla="*/ 108083 h 343750"/>
                <a:gd name="connsiteX6" fmla="*/ 381842 w 456869"/>
                <a:gd name="connsiteY6" fmla="*/ 13507 h 343750"/>
                <a:gd name="connsiteX7" fmla="*/ 334026 w 456869"/>
                <a:gd name="connsiteY7" fmla="*/ 0 h 343750"/>
                <a:gd name="connsiteX8" fmla="*/ 211183 w 456869"/>
                <a:gd name="connsiteY8" fmla="*/ 171875 h 343750"/>
                <a:gd name="connsiteX9" fmla="*/ 334026 w 456869"/>
                <a:gd name="connsiteY9" fmla="*/ 343750 h 343750"/>
                <a:gd name="connsiteX10" fmla="*/ 456869 w 456869"/>
                <a:gd name="connsiteY10" fmla="*/ 171875 h 343750"/>
                <a:gd name="connsiteX11" fmla="*/ 381842 w 456869"/>
                <a:gd name="connsiteY11" fmla="*/ 13507 h 34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869" h="343750">
                  <a:moveTo>
                    <a:pt x="162030" y="108083"/>
                  </a:moveTo>
                  <a:cubicBezTo>
                    <a:pt x="144854" y="88063"/>
                    <a:pt x="121125" y="75679"/>
                    <a:pt x="94915" y="75679"/>
                  </a:cubicBezTo>
                  <a:cubicBezTo>
                    <a:pt x="42495" y="75679"/>
                    <a:pt x="1" y="125212"/>
                    <a:pt x="0" y="186313"/>
                  </a:cubicBezTo>
                  <a:cubicBezTo>
                    <a:pt x="0" y="247414"/>
                    <a:pt x="42495" y="296947"/>
                    <a:pt x="94915" y="296947"/>
                  </a:cubicBezTo>
                  <a:cubicBezTo>
                    <a:pt x="147335" y="296947"/>
                    <a:pt x="189830" y="247414"/>
                    <a:pt x="189830" y="186313"/>
                  </a:cubicBezTo>
                  <a:cubicBezTo>
                    <a:pt x="189830" y="155763"/>
                    <a:pt x="179207" y="128104"/>
                    <a:pt x="162030" y="108083"/>
                  </a:cubicBezTo>
                  <a:close/>
                  <a:moveTo>
                    <a:pt x="381842" y="13507"/>
                  </a:moveTo>
                  <a:cubicBezTo>
                    <a:pt x="367145" y="4809"/>
                    <a:pt x="350987" y="0"/>
                    <a:pt x="334026" y="0"/>
                  </a:cubicBezTo>
                  <a:cubicBezTo>
                    <a:pt x="266182" y="0"/>
                    <a:pt x="211183" y="76951"/>
                    <a:pt x="211183" y="171875"/>
                  </a:cubicBezTo>
                  <a:cubicBezTo>
                    <a:pt x="211183" y="266799"/>
                    <a:pt x="266182" y="343750"/>
                    <a:pt x="334026" y="343750"/>
                  </a:cubicBezTo>
                  <a:cubicBezTo>
                    <a:pt x="401870" y="343750"/>
                    <a:pt x="456869" y="266799"/>
                    <a:pt x="456869" y="171875"/>
                  </a:cubicBezTo>
                  <a:cubicBezTo>
                    <a:pt x="456869" y="100682"/>
                    <a:pt x="425932" y="39599"/>
                    <a:pt x="381842" y="13507"/>
                  </a:cubicBezTo>
                  <a:close/>
                </a:path>
              </a:pathLst>
            </a:cu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Oval 4"/>
            <p:cNvSpPr/>
            <p:nvPr/>
          </p:nvSpPr>
          <p:spPr>
            <a:xfrm rot="2446171" flipH="1">
              <a:off x="7420888" y="3882540"/>
              <a:ext cx="191371" cy="255592"/>
            </a:xfrm>
            <a:prstGeom prst="ellipse">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713232" y="2790362"/>
            <a:ext cx="4591497" cy="3416320"/>
          </a:xfrm>
          <a:prstGeom prst="rect">
            <a:avLst/>
          </a:prstGeom>
        </p:spPr>
        <p:txBody>
          <a:bodyPr wrap="square">
            <a:spAutoFit/>
          </a:bodyPr>
          <a:lstStyle/>
          <a:p>
            <a:r>
              <a:rPr lang="en-US" sz="2400" i="1" dirty="0">
                <a:solidFill>
                  <a:schemeClr val="bg1"/>
                </a:solidFill>
                <a:latin typeface="Palatino"/>
              </a:rPr>
              <a:t>And the arm of the Lord shall be revealed; and the day cometh that they who will not hear the voice of the Lord, neither the voice of his servants, neither give heed to the words of the prophets and apostles, shall be cut off from among the people;</a:t>
            </a:r>
          </a:p>
          <a:p>
            <a:r>
              <a:rPr lang="en-US" sz="2400" i="1" dirty="0">
                <a:solidFill>
                  <a:schemeClr val="bg1"/>
                </a:solidFill>
                <a:latin typeface="Palatino"/>
              </a:rPr>
              <a:t>D&amp;C 1:14</a:t>
            </a:r>
            <a:endParaRPr lang="en-US" sz="2400" i="1" dirty="0">
              <a:solidFill>
                <a:schemeClr val="bg1"/>
              </a:solidFill>
            </a:endParaRPr>
          </a:p>
        </p:txBody>
      </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result for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#21 </a:t>
            </a:r>
            <a:r>
              <a:rPr lang="en-US" i="1" dirty="0">
                <a:solidFill>
                  <a:schemeClr val="bg1"/>
                </a:solidFill>
              </a:rPr>
              <a:t>Come Listen to a Prophet’s </a:t>
            </a:r>
            <a:r>
              <a:rPr lang="en-US" i="1" dirty="0" err="1">
                <a:solidFill>
                  <a:schemeClr val="bg1"/>
                </a:solidFill>
              </a:rPr>
              <a:t>Vioce</a:t>
            </a:r>
            <a:endParaRPr lang="en-US" i="1" dirty="0">
              <a:solidFill>
                <a:schemeClr val="bg1"/>
              </a:solidFill>
            </a:endParaRPr>
          </a:p>
          <a:p>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51</a:t>
            </a:r>
          </a:p>
          <a:p>
            <a:pPr marL="342900" indent="-342900">
              <a:buFontTx/>
              <a:buAutoNum type="arabicPeriod"/>
            </a:pPr>
            <a:r>
              <a:rPr lang="en-US" dirty="0">
                <a:solidFill>
                  <a:schemeClr val="bg1"/>
                </a:solidFill>
              </a:rPr>
              <a:t>Wikipedia</a:t>
            </a:r>
          </a:p>
          <a:p>
            <a:pPr marL="342900" indent="-342900">
              <a:buFontTx/>
              <a:buAutoNum type="arabicPeriod"/>
            </a:pPr>
            <a:r>
              <a:rPr lang="en-US" dirty="0">
                <a:solidFill>
                  <a:schemeClr val="bg1"/>
                </a:solidFill>
              </a:rPr>
              <a:t>President Ezra Taft Benson </a:t>
            </a:r>
            <a:r>
              <a:rPr lang="en-US" i="1" dirty="0">
                <a:solidFill>
                  <a:schemeClr val="bg1"/>
                </a:solidFill>
              </a:rPr>
              <a:t>CR</a:t>
            </a:r>
            <a:r>
              <a:rPr lang="en-US" dirty="0">
                <a:solidFill>
                  <a:schemeClr val="bg1"/>
                </a:solidFill>
              </a:rPr>
              <a:t> April 1988, </a:t>
            </a:r>
            <a:r>
              <a:rPr lang="en-US" i="1" dirty="0">
                <a:solidFill>
                  <a:schemeClr val="bg1"/>
                </a:solidFill>
              </a:rPr>
              <a:t>Ensign</a:t>
            </a:r>
            <a:r>
              <a:rPr lang="en-US" dirty="0">
                <a:solidFill>
                  <a:schemeClr val="bg1"/>
                </a:solidFill>
              </a:rPr>
              <a:t> 18 [May 1988]: 4.) (</a:t>
            </a:r>
            <a:r>
              <a:rPr lang="en-US" i="1" dirty="0">
                <a:solidFill>
                  <a:schemeClr val="bg1"/>
                </a:solidFill>
              </a:rPr>
              <a:t>The Teachings of Ezra Taft Benson </a:t>
            </a:r>
            <a:r>
              <a:rPr lang="en-US" dirty="0">
                <a:solidFill>
                  <a:schemeClr val="bg1"/>
                </a:solidFill>
              </a:rPr>
              <a:t>[Salt Lake City: </a:t>
            </a:r>
            <a:r>
              <a:rPr lang="en-US" dirty="0" err="1">
                <a:solidFill>
                  <a:schemeClr val="bg1"/>
                </a:solidFill>
              </a:rPr>
              <a:t>Bookcraft</a:t>
            </a:r>
            <a:r>
              <a:rPr lang="en-US" dirty="0">
                <a:solidFill>
                  <a:schemeClr val="bg1"/>
                </a:solidFill>
              </a:rPr>
              <a:t>, 1988], 349 - 350.)</a:t>
            </a:r>
          </a:p>
          <a:p>
            <a:pPr marL="342900" indent="-342900">
              <a:buFontTx/>
              <a:buAutoNum type="arabicPeriod"/>
            </a:pPr>
            <a:r>
              <a:rPr lang="en-US" dirty="0">
                <a:solidFill>
                  <a:schemeClr val="bg1"/>
                </a:solidFill>
              </a:rPr>
              <a:t>Robert Millet  (</a:t>
            </a:r>
            <a:r>
              <a:rPr lang="en-US" i="1" dirty="0">
                <a:solidFill>
                  <a:schemeClr val="bg1"/>
                </a:solidFill>
              </a:rPr>
              <a:t>Selected Writings of Robert L. Millet: Gospel Scholars Series </a:t>
            </a:r>
            <a:r>
              <a:rPr lang="en-US" dirty="0">
                <a:solidFill>
                  <a:schemeClr val="bg1"/>
                </a:solidFill>
              </a:rPr>
              <a:t>[Salt Lake City: Deseret Book Co., 2000], 4 - 5.)</a:t>
            </a:r>
          </a:p>
          <a:p>
            <a:pPr marL="342900" indent="-342900">
              <a:buFontTx/>
              <a:buAutoNum type="arabicPeriod"/>
            </a:pPr>
            <a:r>
              <a:rPr lang="en-US" dirty="0">
                <a:solidFill>
                  <a:schemeClr val="bg1"/>
                </a:solidFill>
              </a:rPr>
              <a:t> (John M. Lundquist and Stephen D. Ricks, eds., </a:t>
            </a:r>
            <a:r>
              <a:rPr lang="en-US" i="1" dirty="0">
                <a:solidFill>
                  <a:schemeClr val="bg1"/>
                </a:solidFill>
              </a:rPr>
              <a:t>By Study and Also by Faith: Essays in Honor of Hugh W. Nibley on the Occasion of His Eightieth Birthday, 27 March 1990, 2 vols. [Salt Lake City and Provo: Deseret Book Co., Foundation for Ancient Research and Mormon Studies, 1990], 1: 111 - 112.)</a:t>
            </a:r>
            <a:r>
              <a:rPr lang="en-US" dirty="0">
                <a:solidFill>
                  <a:schemeClr val="bg1"/>
                </a:solidFill>
              </a:rPr>
              <a:t> </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4" name="Footer Placeholder 14">
            <a:extLst>
              <a:ext uri="{FF2B5EF4-FFF2-40B4-BE49-F238E27FC236}">
                <a16:creationId xmlns:a16="http://schemas.microsoft.com/office/drawing/2014/main" id="{668403FC-2F33-43E2-A827-470A244E29CC}"/>
              </a:ext>
            </a:extLst>
          </p:cNvPr>
          <p:cNvSpPr>
            <a:spLocks noGrp="1"/>
          </p:cNvSpPr>
          <p:nvPr/>
        </p:nvSpPr>
        <p:spPr>
          <a:xfrm>
            <a:off x="5373" y="64662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78725"/>
            <a:ext cx="3992578" cy="246221"/>
          </a:xfrm>
          <a:prstGeom prst="rect">
            <a:avLst/>
          </a:prstGeom>
          <a:noFill/>
        </p:spPr>
        <p:txBody>
          <a:bodyPr wrap="square" rtlCol="0">
            <a:spAutoFit/>
          </a:bodyPr>
          <a:lstStyle/>
          <a:p>
            <a:r>
              <a:rPr lang="en-US" sz="1000" dirty="0"/>
              <a:t>Life and Teachings of Jesus and His Apostles Chapter 53 </a:t>
            </a:r>
          </a:p>
        </p:txBody>
      </p:sp>
      <p:sp>
        <p:nvSpPr>
          <p:cNvPr id="5" name="Rectangle 4"/>
          <p:cNvSpPr/>
          <p:nvPr/>
        </p:nvSpPr>
        <p:spPr>
          <a:xfrm>
            <a:off x="4945954" y="2114310"/>
            <a:ext cx="7246046" cy="1384995"/>
          </a:xfrm>
          <a:prstGeom prst="rect">
            <a:avLst/>
          </a:prstGeom>
          <a:ln>
            <a:solidFill>
              <a:schemeClr val="tx1"/>
            </a:solidFill>
          </a:ln>
        </p:spPr>
        <p:txBody>
          <a:bodyPr wrap="square">
            <a:spAutoFit/>
          </a:bodyPr>
          <a:lstStyle/>
          <a:p>
            <a:r>
              <a:rPr lang="en-US" sz="1200" b="1" dirty="0">
                <a:solidFill>
                  <a:srgbClr val="333333"/>
                </a:solidFill>
              </a:rPr>
              <a:t>Diotrephes 3 John 1:9-10:</a:t>
            </a:r>
          </a:p>
          <a:p>
            <a:r>
              <a:rPr lang="en-US" sz="1200" dirty="0">
                <a:solidFill>
                  <a:srgbClr val="333333"/>
                </a:solidFill>
              </a:rPr>
              <a:t>“Here is Diotrephes, a local church officer of prominence and influence: (1) Who refuses to permit the doctrine and instructions of a member of the First Presidency of the Church to be read in his congregation; (2) Who preaches against the apostolic heads of the Church; (3) Who refuses to receive the church representatives sent to him; (4) Who refuses to let others in the congregation care for or give heed to the church authorities; and (5) Who casts out (apparently excommunicates) worthy members of the Church” Elder Bruce R. McConkie (</a:t>
            </a:r>
            <a:r>
              <a:rPr lang="en-US" sz="1200" i="1" dirty="0">
                <a:solidFill>
                  <a:srgbClr val="333333"/>
                </a:solidFill>
              </a:rPr>
              <a:t>Doctrinal New Testament Commentary,</a:t>
            </a:r>
            <a:r>
              <a:rPr lang="en-US" sz="1200" dirty="0">
                <a:solidFill>
                  <a:srgbClr val="333333"/>
                </a:solidFill>
              </a:rPr>
              <a:t> 3 vols. [1965–73], 3:413–14).</a:t>
            </a:r>
            <a:endParaRPr lang="en-US" sz="1200" dirty="0"/>
          </a:p>
        </p:txBody>
      </p:sp>
      <p:sp>
        <p:nvSpPr>
          <p:cNvPr id="6" name="Rectangle 5"/>
          <p:cNvSpPr/>
          <p:nvPr/>
        </p:nvSpPr>
        <p:spPr>
          <a:xfrm>
            <a:off x="4945954" y="0"/>
            <a:ext cx="7246046" cy="2123658"/>
          </a:xfrm>
          <a:prstGeom prst="rect">
            <a:avLst/>
          </a:prstGeom>
          <a:ln>
            <a:solidFill>
              <a:schemeClr val="tx1"/>
            </a:solidFill>
          </a:ln>
        </p:spPr>
        <p:txBody>
          <a:bodyPr wrap="square">
            <a:spAutoFit/>
          </a:bodyPr>
          <a:lstStyle/>
          <a:p>
            <a:r>
              <a:rPr lang="en-US" sz="1200" b="1" dirty="0"/>
              <a:t>False Prophets and teachers 2 John 1:7-10:</a:t>
            </a:r>
          </a:p>
          <a:p>
            <a:r>
              <a:rPr lang="en-US" sz="1200" dirty="0"/>
              <a:t>“Let us beware of false prophets and false teachers, both men and women, who are self-appointed declarers of the doctrines of the Church and who seek to spread their false gospel and attract followers by sponsoring symposia, books, and journals whose contents challenge fundamental doctrines of the Church. Beware of those who speak and publish in opposition to God’s true prophets and who actively proselyte others with reckless disregard for the eternal well-being of those whom they seduce. …</a:t>
            </a:r>
          </a:p>
          <a:p>
            <a:endParaRPr lang="en-US" sz="1200" dirty="0"/>
          </a:p>
          <a:p>
            <a:r>
              <a:rPr lang="en-US" sz="1200" dirty="0"/>
              <a:t>“Perhaps most damningly, they deny Christ’s Resurrection and Atonement, arguing that no God can save us. They reject the need for a Savior. In short, these detractors attempt to reinterpret the doctrines of the Church to fit their own preconceived views, and in the process deny Christ and His messianic role” Elder M. Russell Ballard (“Beware of False Prophets and False Teachers,”</a:t>
            </a:r>
            <a:r>
              <a:rPr lang="en-US" sz="1200" i="1" dirty="0"/>
              <a:t> Ensign,</a:t>
            </a:r>
            <a:r>
              <a:rPr lang="en-US" sz="1200" dirty="0"/>
              <a:t> Nov. 1999, 63).</a:t>
            </a:r>
          </a:p>
        </p:txBody>
      </p:sp>
      <p:graphicFrame>
        <p:nvGraphicFramePr>
          <p:cNvPr id="9" name="Table 8"/>
          <p:cNvGraphicFramePr>
            <a:graphicFrameLocks noGrp="1"/>
          </p:cNvGraphicFramePr>
          <p:nvPr>
            <p:extLst>
              <p:ext uri="{D42A27DB-BD31-4B8C-83A1-F6EECF244321}">
                <p14:modId xmlns:p14="http://schemas.microsoft.com/office/powerpoint/2010/main" val="3236669909"/>
              </p:ext>
            </p:extLst>
          </p:nvPr>
        </p:nvGraphicFramePr>
        <p:xfrm>
          <a:off x="158800" y="969496"/>
          <a:ext cx="4787154" cy="3402330"/>
        </p:xfrm>
        <a:graphic>
          <a:graphicData uri="http://schemas.openxmlformats.org/drawingml/2006/table">
            <a:tbl>
              <a:tblPr firstRow="1" bandRow="1">
                <a:tableStyleId>{5940675A-B579-460E-94D1-54222C63F5DA}</a:tableStyleId>
              </a:tblPr>
              <a:tblGrid>
                <a:gridCol w="3455896">
                  <a:extLst>
                    <a:ext uri="{9D8B030D-6E8A-4147-A177-3AD203B41FA5}">
                      <a16:colId xmlns:a16="http://schemas.microsoft.com/office/drawing/2014/main" val="483733474"/>
                    </a:ext>
                  </a:extLst>
                </a:gridCol>
                <a:gridCol w="1331258">
                  <a:extLst>
                    <a:ext uri="{9D8B030D-6E8A-4147-A177-3AD203B41FA5}">
                      <a16:colId xmlns:a16="http://schemas.microsoft.com/office/drawing/2014/main" val="1860460900"/>
                    </a:ext>
                  </a:extLst>
                </a:gridCol>
              </a:tblGrid>
              <a:tr h="407670">
                <a:tc>
                  <a:txBody>
                    <a:bodyPr/>
                    <a:lstStyle/>
                    <a:p>
                      <a:pPr algn="l" fontAlgn="base"/>
                      <a:r>
                        <a:rPr lang="en-US" dirty="0">
                          <a:solidFill>
                            <a:srgbClr val="434444"/>
                          </a:solidFill>
                          <a:effectLst/>
                        </a:rPr>
                        <a:t>John 2</a:t>
                      </a:r>
                    </a:p>
                  </a:txBody>
                  <a:tcPr marL="95250" marR="95250" marT="66675" marB="66675" anchor="ctr"/>
                </a:tc>
                <a:tc>
                  <a:txBody>
                    <a:bodyPr/>
                    <a:lstStyle/>
                    <a:p>
                      <a:pPr algn="l" fontAlgn="base"/>
                      <a:endParaRPr lang="en-US" dirty="0">
                        <a:solidFill>
                          <a:srgbClr val="434444"/>
                        </a:solidFill>
                        <a:effectLst/>
                      </a:endParaRPr>
                    </a:p>
                  </a:txBody>
                  <a:tcPr marL="95250" marR="95250" marT="66675" marB="66675" anchor="ctr"/>
                </a:tc>
                <a:extLst>
                  <a:ext uri="{0D108BD9-81ED-4DB2-BD59-A6C34878D82A}">
                    <a16:rowId xmlns:a16="http://schemas.microsoft.com/office/drawing/2014/main" val="2731888460"/>
                  </a:ext>
                </a:extLst>
              </a:tr>
              <a:tr h="681990">
                <a:tc>
                  <a:txBody>
                    <a:bodyPr/>
                    <a:lstStyle/>
                    <a:p>
                      <a:pPr algn="l" fontAlgn="base"/>
                      <a:r>
                        <a:rPr lang="en-US" dirty="0">
                          <a:solidFill>
                            <a:srgbClr val="434444"/>
                          </a:solidFill>
                          <a:effectLst/>
                        </a:rPr>
                        <a:t>Saints Are Commanded to Teach the Law of Love</a:t>
                      </a:r>
                    </a:p>
                  </a:txBody>
                  <a:tcPr marL="95250" marR="95250" marT="66675" marB="66675" anchor="ctr"/>
                </a:tc>
                <a:tc>
                  <a:txBody>
                    <a:bodyPr/>
                    <a:lstStyle/>
                    <a:p>
                      <a:pPr algn="l" fontAlgn="base"/>
                      <a:r>
                        <a:rPr lang="en-US">
                          <a:solidFill>
                            <a:srgbClr val="434444"/>
                          </a:solidFill>
                          <a:effectLst/>
                        </a:rPr>
                        <a:t>1:1–6</a:t>
                      </a:r>
                    </a:p>
                  </a:txBody>
                  <a:tcPr marL="95250" marR="95250" marT="66675" marB="66675" anchor="ctr"/>
                </a:tc>
                <a:extLst>
                  <a:ext uri="{0D108BD9-81ED-4DB2-BD59-A6C34878D82A}">
                    <a16:rowId xmlns:a16="http://schemas.microsoft.com/office/drawing/2014/main" val="1334830233"/>
                  </a:ext>
                </a:extLst>
              </a:tr>
              <a:tr h="407670">
                <a:tc>
                  <a:txBody>
                    <a:bodyPr/>
                    <a:lstStyle/>
                    <a:p>
                      <a:pPr algn="l" fontAlgn="base"/>
                      <a:r>
                        <a:rPr lang="en-US">
                          <a:solidFill>
                            <a:srgbClr val="434444"/>
                          </a:solidFill>
                          <a:effectLst/>
                        </a:rPr>
                        <a:t>Do Not Aid the Enemies of Christ</a:t>
                      </a:r>
                    </a:p>
                  </a:txBody>
                  <a:tcPr marL="95250" marR="95250" marT="66675" marB="66675" anchor="ctr"/>
                </a:tc>
                <a:tc>
                  <a:txBody>
                    <a:bodyPr/>
                    <a:lstStyle/>
                    <a:p>
                      <a:pPr algn="l" fontAlgn="base"/>
                      <a:r>
                        <a:rPr lang="en-US" dirty="0">
                          <a:solidFill>
                            <a:srgbClr val="434444"/>
                          </a:solidFill>
                          <a:effectLst/>
                        </a:rPr>
                        <a:t>1:6</a:t>
                      </a:r>
                    </a:p>
                  </a:txBody>
                  <a:tcPr marL="95250" marR="95250" marT="66675" marB="66675" anchor="ctr"/>
                </a:tc>
                <a:extLst>
                  <a:ext uri="{0D108BD9-81ED-4DB2-BD59-A6C34878D82A}">
                    <a16:rowId xmlns:a16="http://schemas.microsoft.com/office/drawing/2014/main" val="398069816"/>
                  </a:ext>
                </a:extLst>
              </a:tr>
              <a:tr h="407670">
                <a:tc>
                  <a:txBody>
                    <a:bodyPr/>
                    <a:lstStyle/>
                    <a:p>
                      <a:pPr algn="l" fontAlgn="base"/>
                      <a:r>
                        <a:rPr lang="en-US" dirty="0">
                          <a:solidFill>
                            <a:srgbClr val="434444"/>
                          </a:solidFill>
                          <a:effectLst/>
                        </a:rPr>
                        <a:t>3 John</a:t>
                      </a:r>
                    </a:p>
                  </a:txBody>
                  <a:tcPr marL="95250" marR="95250" marT="66675" marB="66675" anchor="ctr"/>
                </a:tc>
                <a:tc>
                  <a:txBody>
                    <a:bodyPr/>
                    <a:lstStyle/>
                    <a:p>
                      <a:endParaRPr lang="en-US"/>
                    </a:p>
                  </a:txBody>
                  <a:tcPr/>
                </a:tc>
                <a:extLst>
                  <a:ext uri="{0D108BD9-81ED-4DB2-BD59-A6C34878D82A}">
                    <a16:rowId xmlns:a16="http://schemas.microsoft.com/office/drawing/2014/main" val="316569081"/>
                  </a:ext>
                </a:extLst>
              </a:tr>
              <a:tr h="407670">
                <a:tc>
                  <a:txBody>
                    <a:bodyPr/>
                    <a:lstStyle/>
                    <a:p>
                      <a:pPr algn="l" fontAlgn="base"/>
                      <a:r>
                        <a:rPr lang="en-US">
                          <a:solidFill>
                            <a:srgbClr val="434444"/>
                          </a:solidFill>
                          <a:effectLst/>
                        </a:rPr>
                        <a:t>Gaius Praised for His Labors</a:t>
                      </a:r>
                    </a:p>
                  </a:txBody>
                  <a:tcPr marL="95250" marR="95250" marT="66675" marB="66675" anchor="ctr"/>
                </a:tc>
                <a:tc>
                  <a:txBody>
                    <a:bodyPr/>
                    <a:lstStyle/>
                    <a:p>
                      <a:pPr algn="l" fontAlgn="base"/>
                      <a:r>
                        <a:rPr lang="en-US">
                          <a:solidFill>
                            <a:srgbClr val="434444"/>
                          </a:solidFill>
                          <a:effectLst/>
                        </a:rPr>
                        <a:t>1:1–8</a:t>
                      </a:r>
                    </a:p>
                  </a:txBody>
                  <a:tcPr marL="95250" marR="95250" marT="66675" marB="66675" anchor="ctr"/>
                </a:tc>
                <a:extLst>
                  <a:ext uri="{0D108BD9-81ED-4DB2-BD59-A6C34878D82A}">
                    <a16:rowId xmlns:a16="http://schemas.microsoft.com/office/drawing/2014/main" val="3370582480"/>
                  </a:ext>
                </a:extLst>
              </a:tr>
              <a:tr h="681990">
                <a:tc>
                  <a:txBody>
                    <a:bodyPr/>
                    <a:lstStyle/>
                    <a:p>
                      <a:pPr algn="l" fontAlgn="base"/>
                      <a:r>
                        <a:rPr lang="en-US">
                          <a:solidFill>
                            <a:srgbClr val="434444"/>
                          </a:solidFill>
                          <a:effectLst/>
                        </a:rPr>
                        <a:t>Beware of the Example of Diotrephes</a:t>
                      </a:r>
                    </a:p>
                  </a:txBody>
                  <a:tcPr marL="95250" marR="95250" marT="66675" marB="66675" anchor="ctr"/>
                </a:tc>
                <a:tc>
                  <a:txBody>
                    <a:bodyPr/>
                    <a:lstStyle/>
                    <a:p>
                      <a:pPr algn="l" fontAlgn="base"/>
                      <a:r>
                        <a:rPr lang="en-US">
                          <a:solidFill>
                            <a:srgbClr val="434444"/>
                          </a:solidFill>
                          <a:effectLst/>
                        </a:rPr>
                        <a:t>1:9–11</a:t>
                      </a:r>
                    </a:p>
                  </a:txBody>
                  <a:tcPr marL="95250" marR="95250" marT="66675" marB="66675" anchor="ctr"/>
                </a:tc>
                <a:extLst>
                  <a:ext uri="{0D108BD9-81ED-4DB2-BD59-A6C34878D82A}">
                    <a16:rowId xmlns:a16="http://schemas.microsoft.com/office/drawing/2014/main" val="2940932636"/>
                  </a:ext>
                </a:extLst>
              </a:tr>
              <a:tr h="407670">
                <a:tc>
                  <a:txBody>
                    <a:bodyPr/>
                    <a:lstStyle/>
                    <a:p>
                      <a:pPr algn="l" fontAlgn="base"/>
                      <a:r>
                        <a:rPr lang="en-US">
                          <a:solidFill>
                            <a:srgbClr val="434444"/>
                          </a:solidFill>
                          <a:effectLst/>
                        </a:rPr>
                        <a:t>Demetrius Commended</a:t>
                      </a:r>
                    </a:p>
                  </a:txBody>
                  <a:tcPr marL="95250" marR="95250" marT="66675" marB="66675" anchor="ctr"/>
                </a:tc>
                <a:tc>
                  <a:txBody>
                    <a:bodyPr/>
                    <a:lstStyle/>
                    <a:p>
                      <a:pPr algn="l" fontAlgn="base"/>
                      <a:r>
                        <a:rPr lang="en-US" dirty="0">
                          <a:solidFill>
                            <a:srgbClr val="434444"/>
                          </a:solidFill>
                          <a:effectLst/>
                        </a:rPr>
                        <a:t>1:12–14</a:t>
                      </a:r>
                    </a:p>
                  </a:txBody>
                  <a:tcPr marL="95250" marR="95250" marT="66675" marB="66675" anchor="ctr"/>
                </a:tc>
                <a:extLst>
                  <a:ext uri="{0D108BD9-81ED-4DB2-BD59-A6C34878D82A}">
                    <a16:rowId xmlns:a16="http://schemas.microsoft.com/office/drawing/2014/main" val="1933322996"/>
                  </a:ext>
                </a:extLst>
              </a:tr>
            </a:tbl>
          </a:graphicData>
        </a:graphic>
      </p:graphicFrame>
      <p:sp>
        <p:nvSpPr>
          <p:cNvPr id="10" name="Rectangle 9"/>
          <p:cNvSpPr/>
          <p:nvPr/>
        </p:nvSpPr>
        <p:spPr>
          <a:xfrm>
            <a:off x="92931" y="65438"/>
            <a:ext cx="6096000" cy="923330"/>
          </a:xfrm>
          <a:prstGeom prst="rect">
            <a:avLst/>
          </a:prstGeom>
        </p:spPr>
        <p:txBody>
          <a:bodyPr>
            <a:spAutoFit/>
          </a:bodyPr>
          <a:lstStyle/>
          <a:p>
            <a:pPr fontAlgn="base"/>
            <a:r>
              <a:rPr lang="en-US" cap="all" dirty="0">
                <a:latin typeface="Lucida Sans" panose="020B0602030504020204" pitchFamily="34" charset="0"/>
              </a:rPr>
              <a:t>2 JOHN: TO A BRANCH OF THE CHURCH</a:t>
            </a:r>
          </a:p>
          <a:p>
            <a:pPr fontAlgn="base"/>
            <a:r>
              <a:rPr lang="en-US" cap="all" dirty="0">
                <a:latin typeface="Lucida Sans" panose="020B0602030504020204" pitchFamily="34" charset="0"/>
              </a:rPr>
              <a:t>3 JOHN: TO GAIUS, A CHRISTIAN CONVERT</a:t>
            </a:r>
          </a:p>
          <a:p>
            <a:pPr fontAlgn="base"/>
            <a:r>
              <a:rPr lang="en-US" b="0" i="0" cap="all" dirty="0">
                <a:effectLst/>
                <a:latin typeface="Lucida Sans" panose="020B0602030504020204" pitchFamily="34" charset="0"/>
              </a:rPr>
              <a:t>Written between 70 – 100 AD</a:t>
            </a:r>
          </a:p>
        </p:txBody>
      </p:sp>
    </p:spTree>
    <p:extLst>
      <p:ext uri="{BB962C8B-B14F-4D97-AF65-F5344CB8AC3E}">
        <p14:creationId xmlns:p14="http://schemas.microsoft.com/office/powerpoint/2010/main" val="15076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8027" y="1653637"/>
            <a:ext cx="7202610" cy="3416320"/>
          </a:xfrm>
          <a:prstGeom prst="rect">
            <a:avLst/>
          </a:prstGeom>
          <a:noFill/>
        </p:spPr>
        <p:txBody>
          <a:bodyPr wrap="square" rtlCol="0">
            <a:spAutoFit/>
          </a:bodyPr>
          <a:lstStyle/>
          <a:p>
            <a:r>
              <a:rPr lang="en-US" sz="2400" dirty="0">
                <a:solidFill>
                  <a:schemeClr val="bg1"/>
                </a:solidFill>
              </a:rPr>
              <a:t>Early Saints often housed and supported </a:t>
            </a:r>
          </a:p>
          <a:p>
            <a:r>
              <a:rPr lang="en-US" sz="2400" dirty="0">
                <a:solidFill>
                  <a:schemeClr val="bg1"/>
                </a:solidFill>
              </a:rPr>
              <a:t> traveling Church leaders and teachers. </a:t>
            </a:r>
          </a:p>
          <a:p>
            <a:endParaRPr lang="en-US" sz="2400" b="1" dirty="0">
              <a:solidFill>
                <a:schemeClr val="bg1"/>
              </a:solidFill>
            </a:endParaRPr>
          </a:p>
          <a:p>
            <a:r>
              <a:rPr lang="en-US" sz="2400" dirty="0">
                <a:solidFill>
                  <a:schemeClr val="bg1"/>
                </a:solidFill>
              </a:rPr>
              <a:t>False teachings travelers took advantage of the hospitality of the Saints, John tells his readers to use discernment and avoid supporting these people</a:t>
            </a:r>
          </a:p>
          <a:p>
            <a:endParaRPr lang="en-US" sz="2400" dirty="0">
              <a:solidFill>
                <a:schemeClr val="bg1"/>
              </a:solidFill>
            </a:endParaRPr>
          </a:p>
          <a:p>
            <a:r>
              <a:rPr lang="en-US" sz="2400" dirty="0">
                <a:solidFill>
                  <a:schemeClr val="bg1"/>
                </a:solidFill>
              </a:rPr>
              <a:t>The 2 letters were written about A.D. 85-95 somewhere in the Roman Empire.</a:t>
            </a:r>
          </a:p>
        </p:txBody>
      </p:sp>
      <p:grpSp>
        <p:nvGrpSpPr>
          <p:cNvPr id="31" name="Group 30"/>
          <p:cNvGrpSpPr/>
          <p:nvPr/>
        </p:nvGrpSpPr>
        <p:grpSpPr>
          <a:xfrm>
            <a:off x="9170677" y="1378315"/>
            <a:ext cx="2257654" cy="4787712"/>
            <a:chOff x="381000" y="1391762"/>
            <a:chExt cx="2257654" cy="4787712"/>
          </a:xfrm>
        </p:grpSpPr>
        <p:sp>
          <p:nvSpPr>
            <p:cNvPr id="32" name="Oval 31"/>
            <p:cNvSpPr/>
            <p:nvPr/>
          </p:nvSpPr>
          <p:spPr>
            <a:xfrm rot="649721" flipH="1">
              <a:off x="1445324" y="5773965"/>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649721" flipH="1">
              <a:off x="835723" y="5773965"/>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flipH="1">
              <a:off x="727362" y="2971799"/>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6724914" flipH="1">
              <a:off x="243919" y="399632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3549535" flipH="1">
              <a:off x="2028719" y="3975598"/>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217087" flipH="1">
              <a:off x="577174" y="2881748"/>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382913">
              <a:off x="1807737" y="2888657"/>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p:nvPr/>
          </p:nvSpPr>
          <p:spPr>
            <a:xfrm rot="671737">
              <a:off x="485279" y="1391762"/>
              <a:ext cx="2153375" cy="2010147"/>
            </a:xfrm>
            <a:custGeom>
              <a:avLst/>
              <a:gdLst>
                <a:gd name="connsiteX0" fmla="*/ 1609465 w 2153375"/>
                <a:gd name="connsiteY0" fmla="*/ 350111 h 2010147"/>
                <a:gd name="connsiteX1" fmla="*/ 1568050 w 2153375"/>
                <a:gd name="connsiteY1" fmla="*/ 373349 h 2010147"/>
                <a:gd name="connsiteX2" fmla="*/ 1606089 w 2153375"/>
                <a:gd name="connsiteY2" fmla="*/ 391835 h 2010147"/>
                <a:gd name="connsiteX3" fmla="*/ 1605588 w 2153375"/>
                <a:gd name="connsiteY3" fmla="*/ 368965 h 2010147"/>
                <a:gd name="connsiteX4" fmla="*/ 711681 w 2153375"/>
                <a:gd name="connsiteY4" fmla="*/ 34508 h 2010147"/>
                <a:gd name="connsiteX5" fmla="*/ 867810 w 2153375"/>
                <a:gd name="connsiteY5" fmla="*/ 4807 h 2010147"/>
                <a:gd name="connsiteX6" fmla="*/ 1148794 w 2153375"/>
                <a:gd name="connsiteY6" fmla="*/ 56446 h 2010147"/>
                <a:gd name="connsiteX7" fmla="*/ 1379370 w 2153375"/>
                <a:gd name="connsiteY7" fmla="*/ 49203 h 2010147"/>
                <a:gd name="connsiteX8" fmla="*/ 1431301 w 2153375"/>
                <a:gd name="connsiteY8" fmla="*/ 169646 h 2010147"/>
                <a:gd name="connsiteX9" fmla="*/ 1687273 w 2153375"/>
                <a:gd name="connsiteY9" fmla="*/ 212399 h 2010147"/>
                <a:gd name="connsiteX10" fmla="*/ 1687564 w 2153375"/>
                <a:gd name="connsiteY10" fmla="*/ 289453 h 2010147"/>
                <a:gd name="connsiteX11" fmla="*/ 1664279 w 2153375"/>
                <a:gd name="connsiteY11" fmla="*/ 311063 h 2010147"/>
                <a:gd name="connsiteX12" fmla="*/ 1672926 w 2153375"/>
                <a:gd name="connsiteY12" fmla="*/ 311720 h 2010147"/>
                <a:gd name="connsiteX13" fmla="*/ 1785456 w 2153375"/>
                <a:gd name="connsiteY13" fmla="*/ 424864 h 2010147"/>
                <a:gd name="connsiteX14" fmla="*/ 1785825 w 2153375"/>
                <a:gd name="connsiteY14" fmla="*/ 424983 h 2010147"/>
                <a:gd name="connsiteX15" fmla="*/ 1814516 w 2153375"/>
                <a:gd name="connsiteY15" fmla="*/ 434240 h 2010147"/>
                <a:gd name="connsiteX16" fmla="*/ 1909087 w 2153375"/>
                <a:gd name="connsiteY16" fmla="*/ 527614 h 2010147"/>
                <a:gd name="connsiteX17" fmla="*/ 1976364 w 2153375"/>
                <a:gd name="connsiteY17" fmla="*/ 671728 h 2010147"/>
                <a:gd name="connsiteX18" fmla="*/ 2102616 w 2153375"/>
                <a:gd name="connsiteY18" fmla="*/ 880625 h 2010147"/>
                <a:gd name="connsiteX19" fmla="*/ 2105611 w 2153375"/>
                <a:gd name="connsiteY19" fmla="*/ 1116126 h 2010147"/>
                <a:gd name="connsiteX20" fmla="*/ 2153373 w 2153375"/>
                <a:gd name="connsiteY20" fmla="*/ 1295792 h 2010147"/>
                <a:gd name="connsiteX21" fmla="*/ 2052668 w 2153375"/>
                <a:gd name="connsiteY21" fmla="*/ 1369683 h 2010147"/>
                <a:gd name="connsiteX22" fmla="*/ 2059313 w 2153375"/>
                <a:gd name="connsiteY22" fmla="*/ 1583047 h 2010147"/>
                <a:gd name="connsiteX23" fmla="*/ 1891078 w 2153375"/>
                <a:gd name="connsiteY23" fmla="*/ 1533194 h 2010147"/>
                <a:gd name="connsiteX24" fmla="*/ 1667147 w 2153375"/>
                <a:gd name="connsiteY24" fmla="*/ 1512193 h 2010147"/>
                <a:gd name="connsiteX25" fmla="*/ 1533961 w 2153375"/>
                <a:gd name="connsiteY25" fmla="*/ 1432027 h 2010147"/>
                <a:gd name="connsiteX26" fmla="*/ 1472652 w 2153375"/>
                <a:gd name="connsiteY26" fmla="*/ 1265811 h 2010147"/>
                <a:gd name="connsiteX27" fmla="*/ 1358951 w 2153375"/>
                <a:gd name="connsiteY27" fmla="*/ 1120151 h 2010147"/>
                <a:gd name="connsiteX28" fmla="*/ 1350717 w 2153375"/>
                <a:gd name="connsiteY28" fmla="*/ 945234 h 2010147"/>
                <a:gd name="connsiteX29" fmla="*/ 1349451 w 2153375"/>
                <a:gd name="connsiteY29" fmla="*/ 941137 h 2010147"/>
                <a:gd name="connsiteX30" fmla="*/ 1299165 w 2153375"/>
                <a:gd name="connsiteY30" fmla="*/ 828246 h 2010147"/>
                <a:gd name="connsiteX31" fmla="*/ 1276837 w 2153375"/>
                <a:gd name="connsiteY31" fmla="*/ 725128 h 2010147"/>
                <a:gd name="connsiteX32" fmla="*/ 1205995 w 2153375"/>
                <a:gd name="connsiteY32" fmla="*/ 739800 h 2010147"/>
                <a:gd name="connsiteX33" fmla="*/ 1101089 w 2153375"/>
                <a:gd name="connsiteY33" fmla="*/ 740344 h 2010147"/>
                <a:gd name="connsiteX34" fmla="*/ 887428 w 2153375"/>
                <a:gd name="connsiteY34" fmla="*/ 823111 h 2010147"/>
                <a:gd name="connsiteX35" fmla="*/ 676587 w 2153375"/>
                <a:gd name="connsiteY35" fmla="*/ 790919 h 2010147"/>
                <a:gd name="connsiteX36" fmla="*/ 671266 w 2153375"/>
                <a:gd name="connsiteY36" fmla="*/ 791265 h 2010147"/>
                <a:gd name="connsiteX37" fmla="*/ 640342 w 2153375"/>
                <a:gd name="connsiteY37" fmla="*/ 796418 h 2010147"/>
                <a:gd name="connsiteX38" fmla="*/ 651788 w 2153375"/>
                <a:gd name="connsiteY38" fmla="*/ 837177 h 2010147"/>
                <a:gd name="connsiteX39" fmla="*/ 660684 w 2153375"/>
                <a:gd name="connsiteY39" fmla="*/ 892301 h 2010147"/>
                <a:gd name="connsiteX40" fmla="*/ 658105 w 2153375"/>
                <a:gd name="connsiteY40" fmla="*/ 1066259 h 2010147"/>
                <a:gd name="connsiteX41" fmla="*/ 676942 w 2153375"/>
                <a:gd name="connsiteY41" fmla="*/ 1332236 h 2010147"/>
                <a:gd name="connsiteX42" fmla="*/ 588701 w 2153375"/>
                <a:gd name="connsiteY42" fmla="*/ 1565059 h 2010147"/>
                <a:gd name="connsiteX43" fmla="*/ 557112 w 2153375"/>
                <a:gd name="connsiteY43" fmla="*/ 1764559 h 2010147"/>
                <a:gd name="connsiteX44" fmla="*/ 449563 w 2153375"/>
                <a:gd name="connsiteY44" fmla="*/ 1788714 h 2010147"/>
                <a:gd name="connsiteX45" fmla="*/ 372706 w 2153375"/>
                <a:gd name="connsiteY45" fmla="*/ 2001543 h 2010147"/>
                <a:gd name="connsiteX46" fmla="*/ 259700 w 2153375"/>
                <a:gd name="connsiteY46" fmla="*/ 1871633 h 2010147"/>
                <a:gd name="connsiteX47" fmla="*/ 91835 w 2153375"/>
                <a:gd name="connsiteY47" fmla="*/ 1743279 h 2010147"/>
                <a:gd name="connsiteX48" fmla="*/ 18028 w 2153375"/>
                <a:gd name="connsiteY48" fmla="*/ 1600446 h 2010147"/>
                <a:gd name="connsiteX49" fmla="*/ 33799 w 2153375"/>
                <a:gd name="connsiteY49" fmla="*/ 1407645 h 2010147"/>
                <a:gd name="connsiteX50" fmla="*/ 496 w 2153375"/>
                <a:gd name="connsiteY50" fmla="*/ 1209836 h 2010147"/>
                <a:gd name="connsiteX51" fmla="*/ 61315 w 2153375"/>
                <a:gd name="connsiteY51" fmla="*/ 1034018 h 2010147"/>
                <a:gd name="connsiteX52" fmla="*/ 61897 w 2153375"/>
                <a:gd name="connsiteY52" fmla="*/ 1029383 h 2010147"/>
                <a:gd name="connsiteX53" fmla="*/ 88989 w 2153375"/>
                <a:gd name="connsiteY53" fmla="*/ 776905 h 2010147"/>
                <a:gd name="connsiteX54" fmla="*/ 220784 w 2153375"/>
                <a:gd name="connsiteY54" fmla="*/ 719223 h 2010147"/>
                <a:gd name="connsiteX55" fmla="*/ 220814 w 2153375"/>
                <a:gd name="connsiteY55" fmla="*/ 719126 h 2010147"/>
                <a:gd name="connsiteX56" fmla="*/ 236126 w 2153375"/>
                <a:gd name="connsiteY56" fmla="*/ 668443 h 2010147"/>
                <a:gd name="connsiteX57" fmla="*/ 184108 w 2153375"/>
                <a:gd name="connsiteY57" fmla="*/ 662674 h 2010147"/>
                <a:gd name="connsiteX58" fmla="*/ 189603 w 2153375"/>
                <a:gd name="connsiteY58" fmla="*/ 531970 h 2010147"/>
                <a:gd name="connsiteX59" fmla="*/ 187667 w 2153375"/>
                <a:gd name="connsiteY59" fmla="*/ 531777 h 2010147"/>
                <a:gd name="connsiteX60" fmla="*/ 102551 w 2153375"/>
                <a:gd name="connsiteY60" fmla="*/ 523323 h 2010147"/>
                <a:gd name="connsiteX61" fmla="*/ 55252 w 2153375"/>
                <a:gd name="connsiteY61" fmla="*/ 495628 h 2010147"/>
                <a:gd name="connsiteX62" fmla="*/ 61592 w 2153375"/>
                <a:gd name="connsiteY62" fmla="*/ 451005 h 2010147"/>
                <a:gd name="connsiteX63" fmla="*/ 124857 w 2153375"/>
                <a:gd name="connsiteY63" fmla="*/ 404806 h 2010147"/>
                <a:gd name="connsiteX64" fmla="*/ 126746 w 2153375"/>
                <a:gd name="connsiteY64" fmla="*/ 403427 h 2010147"/>
                <a:gd name="connsiteX65" fmla="*/ 24391 w 2153375"/>
                <a:gd name="connsiteY65" fmla="*/ 345006 h 2010147"/>
                <a:gd name="connsiteX66" fmla="*/ 38444 w 2153375"/>
                <a:gd name="connsiteY66" fmla="*/ 313308 h 2010147"/>
                <a:gd name="connsiteX67" fmla="*/ 213038 w 2153375"/>
                <a:gd name="connsiteY67" fmla="*/ 224188 h 2010147"/>
                <a:gd name="connsiteX68" fmla="*/ 213312 w 2153375"/>
                <a:gd name="connsiteY68" fmla="*/ 223837 h 2010147"/>
                <a:gd name="connsiteX69" fmla="*/ 234542 w 2153375"/>
                <a:gd name="connsiteY69" fmla="*/ 196564 h 2010147"/>
                <a:gd name="connsiteX70" fmla="*/ 379236 w 2153375"/>
                <a:gd name="connsiteY70" fmla="*/ 121270 h 2010147"/>
                <a:gd name="connsiteX71" fmla="*/ 574512 w 2153375"/>
                <a:gd name="connsiteY71" fmla="*/ 85754 h 2010147"/>
                <a:gd name="connsiteX72" fmla="*/ 711681 w 2153375"/>
                <a:gd name="connsiteY72" fmla="*/ 34508 h 201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153375" h="2010147">
                  <a:moveTo>
                    <a:pt x="1609465" y="350111"/>
                  </a:moveTo>
                  <a:lnTo>
                    <a:pt x="1568050" y="373349"/>
                  </a:lnTo>
                  <a:lnTo>
                    <a:pt x="1606089" y="391835"/>
                  </a:lnTo>
                  <a:lnTo>
                    <a:pt x="1605588" y="368965"/>
                  </a:lnTo>
                  <a:close/>
                  <a:moveTo>
                    <a:pt x="711681" y="34508"/>
                  </a:moveTo>
                  <a:cubicBezTo>
                    <a:pt x="761849" y="20663"/>
                    <a:pt x="815175" y="10409"/>
                    <a:pt x="867810" y="4807"/>
                  </a:cubicBezTo>
                  <a:cubicBezTo>
                    <a:pt x="1007758" y="-10088"/>
                    <a:pt x="1118813" y="10321"/>
                    <a:pt x="1148794" y="56446"/>
                  </a:cubicBezTo>
                  <a:cubicBezTo>
                    <a:pt x="1234671" y="39697"/>
                    <a:pt x="1318740" y="37066"/>
                    <a:pt x="1379370" y="49203"/>
                  </a:cubicBezTo>
                  <a:cubicBezTo>
                    <a:pt x="1471504" y="67642"/>
                    <a:pt x="1492536" y="116456"/>
                    <a:pt x="1431301" y="169646"/>
                  </a:cubicBezTo>
                  <a:cubicBezTo>
                    <a:pt x="1552447" y="158950"/>
                    <a:pt x="1649897" y="175229"/>
                    <a:pt x="1687273" y="212399"/>
                  </a:cubicBezTo>
                  <a:cubicBezTo>
                    <a:pt x="1709293" y="234300"/>
                    <a:pt x="1708412" y="261306"/>
                    <a:pt x="1687564" y="289453"/>
                  </a:cubicBezTo>
                  <a:lnTo>
                    <a:pt x="1664279" y="311063"/>
                  </a:lnTo>
                  <a:lnTo>
                    <a:pt x="1672926" y="311720"/>
                  </a:lnTo>
                  <a:cubicBezTo>
                    <a:pt x="1708971" y="324235"/>
                    <a:pt x="1751216" y="366702"/>
                    <a:pt x="1785456" y="424864"/>
                  </a:cubicBezTo>
                  <a:lnTo>
                    <a:pt x="1785825" y="424983"/>
                  </a:lnTo>
                  <a:lnTo>
                    <a:pt x="1814516" y="434240"/>
                  </a:lnTo>
                  <a:cubicBezTo>
                    <a:pt x="1844925" y="449660"/>
                    <a:pt x="1878645" y="482605"/>
                    <a:pt x="1909087" y="527614"/>
                  </a:cubicBezTo>
                  <a:cubicBezTo>
                    <a:pt x="1938557" y="571170"/>
                    <a:pt x="1962493" y="622428"/>
                    <a:pt x="1976364" y="671728"/>
                  </a:cubicBezTo>
                  <a:cubicBezTo>
                    <a:pt x="2027099" y="723811"/>
                    <a:pt x="2073600" y="800761"/>
                    <a:pt x="2102616" y="880625"/>
                  </a:cubicBezTo>
                  <a:cubicBezTo>
                    <a:pt x="2141191" y="986799"/>
                    <a:pt x="2142376" y="1079876"/>
                    <a:pt x="2105611" y="1116126"/>
                  </a:cubicBezTo>
                  <a:cubicBezTo>
                    <a:pt x="2136230" y="1179194"/>
                    <a:pt x="2153635" y="1244704"/>
                    <a:pt x="2153373" y="1295792"/>
                  </a:cubicBezTo>
                  <a:cubicBezTo>
                    <a:pt x="2152979" y="1373425"/>
                    <a:pt x="2112162" y="1403360"/>
                    <a:pt x="2052668" y="1369683"/>
                  </a:cubicBezTo>
                  <a:cubicBezTo>
                    <a:pt x="2084054" y="1462194"/>
                    <a:pt x="2086581" y="1543424"/>
                    <a:pt x="2059313" y="1583047"/>
                  </a:cubicBezTo>
                  <a:cubicBezTo>
                    <a:pt x="2027179" y="1629735"/>
                    <a:pt x="1960049" y="1609851"/>
                    <a:pt x="1891078" y="1533194"/>
                  </a:cubicBezTo>
                  <a:cubicBezTo>
                    <a:pt x="1872616" y="1647046"/>
                    <a:pt x="1771606" y="1637586"/>
                    <a:pt x="1667147" y="1512193"/>
                  </a:cubicBezTo>
                  <a:cubicBezTo>
                    <a:pt x="1637605" y="1538261"/>
                    <a:pt x="1581288" y="1504371"/>
                    <a:pt x="1533961" y="1432027"/>
                  </a:cubicBezTo>
                  <a:cubicBezTo>
                    <a:pt x="1499711" y="1379689"/>
                    <a:pt x="1476406" y="1316517"/>
                    <a:pt x="1472652" y="1265811"/>
                  </a:cubicBezTo>
                  <a:cubicBezTo>
                    <a:pt x="1432258" y="1244372"/>
                    <a:pt x="1387591" y="1187149"/>
                    <a:pt x="1358951" y="1120151"/>
                  </a:cubicBezTo>
                  <a:cubicBezTo>
                    <a:pt x="1325425" y="1041703"/>
                    <a:pt x="1322004" y="969072"/>
                    <a:pt x="1350717" y="945234"/>
                  </a:cubicBezTo>
                  <a:cubicBezTo>
                    <a:pt x="1350285" y="943862"/>
                    <a:pt x="1349883" y="942509"/>
                    <a:pt x="1349451" y="941137"/>
                  </a:cubicBezTo>
                  <a:cubicBezTo>
                    <a:pt x="1328817" y="904531"/>
                    <a:pt x="1311749" y="865982"/>
                    <a:pt x="1299165" y="828246"/>
                  </a:cubicBezTo>
                  <a:lnTo>
                    <a:pt x="1276837" y="725128"/>
                  </a:lnTo>
                  <a:lnTo>
                    <a:pt x="1205995" y="739800"/>
                  </a:lnTo>
                  <a:cubicBezTo>
                    <a:pt x="1168143" y="743985"/>
                    <a:pt x="1131893" y="744309"/>
                    <a:pt x="1101089" y="740344"/>
                  </a:cubicBezTo>
                  <a:cubicBezTo>
                    <a:pt x="1061208" y="776790"/>
                    <a:pt x="977271" y="809304"/>
                    <a:pt x="887428" y="823111"/>
                  </a:cubicBezTo>
                  <a:cubicBezTo>
                    <a:pt x="782234" y="839268"/>
                    <a:pt x="694685" y="825904"/>
                    <a:pt x="676587" y="790919"/>
                  </a:cubicBezTo>
                  <a:cubicBezTo>
                    <a:pt x="674802" y="791043"/>
                    <a:pt x="673051" y="791141"/>
                    <a:pt x="671266" y="791265"/>
                  </a:cubicBezTo>
                  <a:lnTo>
                    <a:pt x="640342" y="796418"/>
                  </a:lnTo>
                  <a:lnTo>
                    <a:pt x="651788" y="837177"/>
                  </a:lnTo>
                  <a:cubicBezTo>
                    <a:pt x="655479" y="854199"/>
                    <a:pt x="658482" y="872680"/>
                    <a:pt x="660684" y="892301"/>
                  </a:cubicBezTo>
                  <a:cubicBezTo>
                    <a:pt x="667083" y="949272"/>
                    <a:pt x="666171" y="1011149"/>
                    <a:pt x="658105" y="1066259"/>
                  </a:cubicBezTo>
                  <a:cubicBezTo>
                    <a:pt x="677932" y="1141837"/>
                    <a:pt x="684867" y="1239811"/>
                    <a:pt x="676942" y="1332236"/>
                  </a:cubicBezTo>
                  <a:cubicBezTo>
                    <a:pt x="666407" y="1455109"/>
                    <a:pt x="631532" y="1547129"/>
                    <a:pt x="588701" y="1565059"/>
                  </a:cubicBezTo>
                  <a:cubicBezTo>
                    <a:pt x="588497" y="1641753"/>
                    <a:pt x="576971" y="1714489"/>
                    <a:pt x="557112" y="1764559"/>
                  </a:cubicBezTo>
                  <a:cubicBezTo>
                    <a:pt x="526939" y="1840644"/>
                    <a:pt x="483353" y="1850421"/>
                    <a:pt x="449563" y="1788714"/>
                  </a:cubicBezTo>
                  <a:cubicBezTo>
                    <a:pt x="438635" y="1894706"/>
                    <a:pt x="409373" y="1975730"/>
                    <a:pt x="372706" y="2001543"/>
                  </a:cubicBezTo>
                  <a:cubicBezTo>
                    <a:pt x="329497" y="2031957"/>
                    <a:pt x="284402" y="1980128"/>
                    <a:pt x="259700" y="1871633"/>
                  </a:cubicBezTo>
                  <a:cubicBezTo>
                    <a:pt x="201397" y="1974614"/>
                    <a:pt x="125672" y="1916729"/>
                    <a:pt x="91835" y="1743279"/>
                  </a:cubicBezTo>
                  <a:cubicBezTo>
                    <a:pt x="58595" y="1754680"/>
                    <a:pt x="27384" y="1694292"/>
                    <a:pt x="18028" y="1600446"/>
                  </a:cubicBezTo>
                  <a:cubicBezTo>
                    <a:pt x="11251" y="1532548"/>
                    <a:pt x="17242" y="1459270"/>
                    <a:pt x="33799" y="1407645"/>
                  </a:cubicBezTo>
                  <a:cubicBezTo>
                    <a:pt x="10308" y="1367149"/>
                    <a:pt x="-2774" y="1289440"/>
                    <a:pt x="496" y="1209836"/>
                  </a:cubicBezTo>
                  <a:cubicBezTo>
                    <a:pt x="4333" y="1116633"/>
                    <a:pt x="29585" y="1043626"/>
                    <a:pt x="61315" y="1034018"/>
                  </a:cubicBezTo>
                  <a:cubicBezTo>
                    <a:pt x="61504" y="1032462"/>
                    <a:pt x="61708" y="1030940"/>
                    <a:pt x="61897" y="1029383"/>
                  </a:cubicBezTo>
                  <a:cubicBezTo>
                    <a:pt x="57636" y="937601"/>
                    <a:pt x="67573" y="845040"/>
                    <a:pt x="88989" y="776905"/>
                  </a:cubicBezTo>
                  <a:cubicBezTo>
                    <a:pt x="122826" y="669289"/>
                    <a:pt x="177686" y="645303"/>
                    <a:pt x="220784" y="719223"/>
                  </a:cubicBezTo>
                  <a:lnTo>
                    <a:pt x="220814" y="719126"/>
                  </a:lnTo>
                  <a:lnTo>
                    <a:pt x="236126" y="668443"/>
                  </a:lnTo>
                  <a:lnTo>
                    <a:pt x="184108" y="662674"/>
                  </a:lnTo>
                  <a:cubicBezTo>
                    <a:pt x="104806" y="639835"/>
                    <a:pt x="99715" y="586197"/>
                    <a:pt x="189603" y="531970"/>
                  </a:cubicBezTo>
                  <a:lnTo>
                    <a:pt x="187667" y="531777"/>
                  </a:lnTo>
                  <a:lnTo>
                    <a:pt x="102551" y="523323"/>
                  </a:lnTo>
                  <a:cubicBezTo>
                    <a:pt x="79475" y="517083"/>
                    <a:pt x="63025" y="507668"/>
                    <a:pt x="55252" y="495628"/>
                  </a:cubicBezTo>
                  <a:cubicBezTo>
                    <a:pt x="46688" y="482378"/>
                    <a:pt x="49239" y="466938"/>
                    <a:pt x="61592" y="451005"/>
                  </a:cubicBezTo>
                  <a:lnTo>
                    <a:pt x="124857" y="404806"/>
                  </a:lnTo>
                  <a:lnTo>
                    <a:pt x="126746" y="403427"/>
                  </a:lnTo>
                  <a:cubicBezTo>
                    <a:pt x="60105" y="396808"/>
                    <a:pt x="23282" y="374569"/>
                    <a:pt x="24391" y="345006"/>
                  </a:cubicBezTo>
                  <a:cubicBezTo>
                    <a:pt x="24761" y="335151"/>
                    <a:pt x="29345" y="324483"/>
                    <a:pt x="38444" y="313308"/>
                  </a:cubicBezTo>
                  <a:cubicBezTo>
                    <a:pt x="66168" y="279249"/>
                    <a:pt x="131702" y="245791"/>
                    <a:pt x="213038" y="224188"/>
                  </a:cubicBezTo>
                  <a:lnTo>
                    <a:pt x="213312" y="223837"/>
                  </a:lnTo>
                  <a:lnTo>
                    <a:pt x="234542" y="196564"/>
                  </a:lnTo>
                  <a:cubicBezTo>
                    <a:pt x="263710" y="168961"/>
                    <a:pt x="314887" y="142033"/>
                    <a:pt x="379236" y="121270"/>
                  </a:cubicBezTo>
                  <a:cubicBezTo>
                    <a:pt x="441512" y="101165"/>
                    <a:pt x="510970" y="88527"/>
                    <a:pt x="574512" y="85754"/>
                  </a:cubicBezTo>
                  <a:cubicBezTo>
                    <a:pt x="614507" y="65788"/>
                    <a:pt x="661514" y="48352"/>
                    <a:pt x="711681" y="34508"/>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rapezoid 39"/>
            <p:cNvSpPr/>
            <p:nvPr/>
          </p:nvSpPr>
          <p:spPr>
            <a:xfrm flipH="1">
              <a:off x="762012" y="2827537"/>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flipH="1">
              <a:off x="1243175" y="3047513"/>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4"/>
            <p:cNvGrpSpPr/>
            <p:nvPr/>
          </p:nvGrpSpPr>
          <p:grpSpPr>
            <a:xfrm>
              <a:off x="574962" y="2455984"/>
              <a:ext cx="1609358" cy="2573214"/>
              <a:chOff x="4553132" y="724355"/>
              <a:chExt cx="2043389" cy="3627388"/>
            </a:xfrm>
          </p:grpSpPr>
          <p:sp>
            <p:nvSpPr>
              <p:cNvPr id="135" name="Double Wave 134"/>
              <p:cNvSpPr/>
              <p:nvPr/>
            </p:nvSpPr>
            <p:spPr>
              <a:xfrm rot="16943134">
                <a:off x="3382791" y="2343202"/>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6"/>
              <p:cNvGrpSpPr/>
              <p:nvPr/>
            </p:nvGrpSpPr>
            <p:grpSpPr>
              <a:xfrm>
                <a:off x="4785037" y="724355"/>
                <a:ext cx="1811484" cy="2323735"/>
                <a:chOff x="2685319" y="2035972"/>
                <a:chExt cx="1811484" cy="2323735"/>
              </a:xfrm>
              <a:solidFill>
                <a:srgbClr val="E0C13C"/>
              </a:solidFill>
            </p:grpSpPr>
            <p:sp>
              <p:nvSpPr>
                <p:cNvPr id="137" name="Pie 17"/>
                <p:cNvSpPr/>
                <p:nvPr/>
              </p:nvSpPr>
              <p:spPr>
                <a:xfrm rot="19230155">
                  <a:off x="2685319" y="2035972"/>
                  <a:ext cx="1811484" cy="2323735"/>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8" name="Group 5"/>
                <p:cNvGrpSpPr/>
                <p:nvPr/>
              </p:nvGrpSpPr>
              <p:grpSpPr>
                <a:xfrm>
                  <a:off x="2918982" y="2360200"/>
                  <a:ext cx="1507442" cy="1607740"/>
                  <a:chOff x="2916720" y="2360200"/>
                  <a:chExt cx="1507442" cy="1607740"/>
                </a:xfrm>
                <a:grpFill/>
              </p:grpSpPr>
              <p:sp>
                <p:nvSpPr>
                  <p:cNvPr id="139" name="Moon 3"/>
                  <p:cNvSpPr/>
                  <p:nvPr/>
                </p:nvSpPr>
                <p:spPr>
                  <a:xfrm rot="16200000">
                    <a:off x="2866571" y="2410349"/>
                    <a:ext cx="1607740" cy="1507442"/>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20"/>
                  <p:cNvSpPr/>
                  <p:nvPr/>
                </p:nvSpPr>
                <p:spPr>
                  <a:xfrm rot="16200000">
                    <a:off x="3057681" y="2219482"/>
                    <a:ext cx="1144999" cy="1426437"/>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 name="Oval 42"/>
            <p:cNvSpPr/>
            <p:nvPr/>
          </p:nvSpPr>
          <p:spPr>
            <a:xfrm flipH="1">
              <a:off x="875286" y="1507693"/>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58"/>
            <p:cNvGrpSpPr/>
            <p:nvPr/>
          </p:nvGrpSpPr>
          <p:grpSpPr>
            <a:xfrm>
              <a:off x="668651" y="5401454"/>
              <a:ext cx="1586459" cy="585867"/>
              <a:chOff x="3810000" y="1677648"/>
              <a:chExt cx="4705061" cy="1827552"/>
            </a:xfrm>
          </p:grpSpPr>
          <p:grpSp>
            <p:nvGrpSpPr>
              <p:cNvPr id="78" name="Group 37"/>
              <p:cNvGrpSpPr/>
              <p:nvPr/>
            </p:nvGrpSpPr>
            <p:grpSpPr>
              <a:xfrm>
                <a:off x="3810000" y="1828800"/>
                <a:ext cx="1776984" cy="1676400"/>
                <a:chOff x="3810000" y="1828800"/>
                <a:chExt cx="4038600" cy="3810000"/>
              </a:xfrm>
            </p:grpSpPr>
            <p:sp>
              <p:nvSpPr>
                <p:cNvPr id="126" name="Half Frame 125"/>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Half Frame 126"/>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Half Frame 127"/>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Half Frame 128"/>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0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Diamond 130"/>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8"/>
              <p:cNvGrpSpPr/>
              <p:nvPr/>
            </p:nvGrpSpPr>
            <p:grpSpPr>
              <a:xfrm>
                <a:off x="5314014" y="1757596"/>
                <a:ext cx="1776984" cy="1676400"/>
                <a:chOff x="3810000" y="1828800"/>
                <a:chExt cx="4038600" cy="3810000"/>
              </a:xfrm>
            </p:grpSpPr>
            <p:sp>
              <p:nvSpPr>
                <p:cNvPr id="117" name="Half Frame 11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Half Frame 11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Half Frame 11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Half Frame 11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9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Diamond 12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48"/>
              <p:cNvGrpSpPr/>
              <p:nvPr/>
            </p:nvGrpSpPr>
            <p:grpSpPr>
              <a:xfrm>
                <a:off x="6738077" y="1677648"/>
                <a:ext cx="1776984" cy="1676400"/>
                <a:chOff x="3810000" y="1828800"/>
                <a:chExt cx="4038600" cy="3810000"/>
              </a:xfrm>
            </p:grpSpPr>
            <p:sp>
              <p:nvSpPr>
                <p:cNvPr id="82" name="Half Frame 8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88"/>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iamond 11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668388" y="1667085"/>
              <a:ext cx="1503561" cy="315642"/>
              <a:chOff x="640080" y="1667085"/>
              <a:chExt cx="1722619" cy="786113"/>
            </a:xfrm>
          </p:grpSpPr>
          <p:sp>
            <p:nvSpPr>
              <p:cNvPr id="46" name="Rounded Rectangle 15"/>
              <p:cNvSpPr/>
              <p:nvPr/>
            </p:nvSpPr>
            <p:spPr>
              <a:xfrm>
                <a:off x="640080" y="1713369"/>
                <a:ext cx="1722619" cy="715713"/>
              </a:xfrm>
              <a:prstGeom prst="roundRect">
                <a:avLst>
                  <a:gd name="adj" fmla="val 500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59"/>
              <p:cNvGrpSpPr/>
              <p:nvPr/>
            </p:nvGrpSpPr>
            <p:grpSpPr>
              <a:xfrm>
                <a:off x="711613" y="1667085"/>
                <a:ext cx="1586604" cy="786113"/>
                <a:chOff x="3810000" y="1677648"/>
                <a:chExt cx="4705061" cy="1827552"/>
              </a:xfrm>
            </p:grpSpPr>
            <p:grpSp>
              <p:nvGrpSpPr>
                <p:cNvPr id="48" name="Group 37"/>
                <p:cNvGrpSpPr/>
                <p:nvPr/>
              </p:nvGrpSpPr>
              <p:grpSpPr>
                <a:xfrm>
                  <a:off x="3810000" y="1828800"/>
                  <a:ext cx="1776984" cy="1676400"/>
                  <a:chOff x="3810000" y="1828800"/>
                  <a:chExt cx="4038600" cy="3810000"/>
                </a:xfrm>
              </p:grpSpPr>
              <p:sp>
                <p:nvSpPr>
                  <p:cNvPr id="69" name="Half Frame 68"/>
                  <p:cNvSpPr/>
                  <p:nvPr/>
                </p:nvSpPr>
                <p:spPr>
                  <a:xfrm rot="10800000">
                    <a:off x="3810000" y="1828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Half Frame 69"/>
                  <p:cNvSpPr/>
                  <p:nvPr/>
                </p:nvSpPr>
                <p:spPr>
                  <a:xfrm>
                    <a:off x="5791200" y="3733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Half Frame 70"/>
                  <p:cNvSpPr/>
                  <p:nvPr/>
                </p:nvSpPr>
                <p:spPr>
                  <a:xfrm rot="16200000">
                    <a:off x="6036664" y="2192936"/>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Half Frame 71"/>
                  <p:cNvSpPr/>
                  <p:nvPr/>
                </p:nvSpPr>
                <p:spPr>
                  <a:xfrm flipH="1">
                    <a:off x="4191000" y="3886200"/>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4"/>
                  <p:cNvSpPr/>
                  <p:nvPr/>
                </p:nvSpPr>
                <p:spPr>
                  <a:xfrm>
                    <a:off x="4955498" y="2948065"/>
                    <a:ext cx="1693333" cy="1607695"/>
                  </a:xfrm>
                  <a:prstGeom prst="donut">
                    <a:avLst>
                      <a:gd name="adj" fmla="val 32624"/>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iamond 73"/>
                  <p:cNvSpPr/>
                  <p:nvPr/>
                </p:nvSpPr>
                <p:spPr>
                  <a:xfrm>
                    <a:off x="5638800" y="29718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638800" y="40386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rot="5400000">
                    <a:off x="5067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rot="5400000">
                    <a:off x="6210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38"/>
                <p:cNvGrpSpPr/>
                <p:nvPr/>
              </p:nvGrpSpPr>
              <p:grpSpPr>
                <a:xfrm>
                  <a:off x="5314014" y="1757596"/>
                  <a:ext cx="1776984" cy="1676400"/>
                  <a:chOff x="3810000" y="1828800"/>
                  <a:chExt cx="4038600" cy="3810000"/>
                </a:xfrm>
              </p:grpSpPr>
              <p:sp>
                <p:nvSpPr>
                  <p:cNvPr id="60" name="Half Frame 59"/>
                  <p:cNvSpPr/>
                  <p:nvPr/>
                </p:nvSpPr>
                <p:spPr>
                  <a:xfrm rot="10800000">
                    <a:off x="3810000" y="1828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Half Frame 60"/>
                  <p:cNvSpPr/>
                  <p:nvPr/>
                </p:nvSpPr>
                <p:spPr>
                  <a:xfrm>
                    <a:off x="5791200" y="3733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Half Frame 61"/>
                  <p:cNvSpPr/>
                  <p:nvPr/>
                </p:nvSpPr>
                <p:spPr>
                  <a:xfrm rot="16200000">
                    <a:off x="6036664" y="2192936"/>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Half Frame 62"/>
                  <p:cNvSpPr/>
                  <p:nvPr/>
                </p:nvSpPr>
                <p:spPr>
                  <a:xfrm flipH="1">
                    <a:off x="4191000" y="3886200"/>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5"/>
                  <p:cNvSpPr/>
                  <p:nvPr/>
                </p:nvSpPr>
                <p:spPr>
                  <a:xfrm>
                    <a:off x="4955498" y="2948065"/>
                    <a:ext cx="1693333" cy="1607695"/>
                  </a:xfrm>
                  <a:prstGeom prst="donut">
                    <a:avLst>
                      <a:gd name="adj" fmla="val 32624"/>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iamond 64"/>
                  <p:cNvSpPr/>
                  <p:nvPr/>
                </p:nvSpPr>
                <p:spPr>
                  <a:xfrm>
                    <a:off x="5638800" y="29718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638800" y="40386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rot="5400000">
                    <a:off x="5067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rot="5400000">
                    <a:off x="6210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8"/>
                <p:cNvGrpSpPr/>
                <p:nvPr/>
              </p:nvGrpSpPr>
              <p:grpSpPr>
                <a:xfrm>
                  <a:off x="6738077" y="1677648"/>
                  <a:ext cx="1776984" cy="1676400"/>
                  <a:chOff x="3810000" y="1828800"/>
                  <a:chExt cx="4038600" cy="3810000"/>
                </a:xfrm>
              </p:grpSpPr>
              <p:sp>
                <p:nvSpPr>
                  <p:cNvPr id="51" name="Half Frame 50"/>
                  <p:cNvSpPr/>
                  <p:nvPr/>
                </p:nvSpPr>
                <p:spPr>
                  <a:xfrm rot="10800000">
                    <a:off x="3810000" y="1828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Half Frame 51"/>
                  <p:cNvSpPr/>
                  <p:nvPr/>
                </p:nvSpPr>
                <p:spPr>
                  <a:xfrm>
                    <a:off x="5791200" y="3733800"/>
                    <a:ext cx="2057400" cy="1905000"/>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Half Frame 52"/>
                  <p:cNvSpPr/>
                  <p:nvPr/>
                </p:nvSpPr>
                <p:spPr>
                  <a:xfrm rot="16200000">
                    <a:off x="6036664" y="2192936"/>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Half Frame 53"/>
                  <p:cNvSpPr/>
                  <p:nvPr/>
                </p:nvSpPr>
                <p:spPr>
                  <a:xfrm flipH="1">
                    <a:off x="4191000" y="3886200"/>
                    <a:ext cx="1356610" cy="1390338"/>
                  </a:xfrm>
                  <a:prstGeom prst="halfFram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6"/>
                  <p:cNvSpPr/>
                  <p:nvPr/>
                </p:nvSpPr>
                <p:spPr>
                  <a:xfrm>
                    <a:off x="4955498" y="2948065"/>
                    <a:ext cx="1693333" cy="1607695"/>
                  </a:xfrm>
                  <a:prstGeom prst="donut">
                    <a:avLst>
                      <a:gd name="adj" fmla="val 32624"/>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iamond 55"/>
                  <p:cNvSpPr/>
                  <p:nvPr/>
                </p:nvSpPr>
                <p:spPr>
                  <a:xfrm>
                    <a:off x="5638800" y="29718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638800" y="40386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rot="5400000">
                    <a:off x="5067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rot="5400000">
                    <a:off x="6210300" y="3467100"/>
                    <a:ext cx="304800" cy="53340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88" name="TextBox 87"/>
          <p:cNvSpPr txBox="1"/>
          <p:nvPr/>
        </p:nvSpPr>
        <p:spPr>
          <a:xfrm>
            <a:off x="684489" y="21093"/>
            <a:ext cx="10797766" cy="1015663"/>
          </a:xfrm>
          <a:prstGeom prst="rect">
            <a:avLst/>
          </a:prstGeom>
          <a:noFill/>
        </p:spPr>
        <p:txBody>
          <a:bodyPr wrap="square" rtlCol="0">
            <a:spAutoFit/>
          </a:bodyPr>
          <a:lstStyle/>
          <a:p>
            <a:pPr algn="ctr"/>
            <a:r>
              <a:rPr lang="en-US" sz="6000" dirty="0">
                <a:solidFill>
                  <a:schemeClr val="bg1"/>
                </a:solidFill>
                <a:latin typeface="Poor Richard" panose="02080502050505020702" pitchFamily="18" charset="0"/>
                <a:ea typeface="Wednesday" pitchFamily="2" charset="0"/>
              </a:rPr>
              <a:t>John 2 --History</a:t>
            </a:r>
            <a:endParaRPr lang="en-US" sz="4800" dirty="0">
              <a:solidFill>
                <a:schemeClr val="bg1"/>
              </a:solidFill>
              <a:latin typeface="Poor Richard" panose="02080502050505020702" pitchFamily="18" charset="0"/>
              <a:ea typeface="Wednesday" pitchFamily="2" charset="0"/>
            </a:endParaRPr>
          </a:p>
        </p:txBody>
      </p:sp>
    </p:spTree>
    <p:extLst>
      <p:ext uri="{BB962C8B-B14F-4D97-AF65-F5344CB8AC3E}">
        <p14:creationId xmlns:p14="http://schemas.microsoft.com/office/powerpoint/2010/main" val="211791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485" y="26288"/>
            <a:ext cx="10797766" cy="1015663"/>
          </a:xfrm>
          <a:prstGeom prst="rect">
            <a:avLst/>
          </a:prstGeom>
          <a:noFill/>
        </p:spPr>
        <p:txBody>
          <a:bodyPr wrap="square" rtlCol="0">
            <a:spAutoFit/>
          </a:bodyPr>
          <a:lstStyle/>
          <a:p>
            <a:pPr algn="ctr"/>
            <a:r>
              <a:rPr lang="en-US" sz="6000" dirty="0">
                <a:solidFill>
                  <a:schemeClr val="bg1"/>
                </a:solidFill>
                <a:latin typeface="Poor Richard" panose="02080502050505020702" pitchFamily="18" charset="0"/>
                <a:ea typeface="Wednesday" pitchFamily="2" charset="0"/>
              </a:rPr>
              <a:t>The Elect Lady and Her Children</a:t>
            </a:r>
            <a:endParaRPr lang="en-US" sz="4800" dirty="0">
              <a:solidFill>
                <a:schemeClr val="bg1"/>
              </a:solidFill>
              <a:latin typeface="Poor Richard" panose="02080502050505020702" pitchFamily="18" charset="0"/>
              <a:ea typeface="Wednesday" pitchFamily="2" charset="0"/>
            </a:endParaRPr>
          </a:p>
        </p:txBody>
      </p:sp>
      <p:sp>
        <p:nvSpPr>
          <p:cNvPr id="79" name="TextBox 78"/>
          <p:cNvSpPr txBox="1"/>
          <p:nvPr/>
        </p:nvSpPr>
        <p:spPr>
          <a:xfrm>
            <a:off x="2011124" y="1459762"/>
            <a:ext cx="4992280" cy="1569660"/>
          </a:xfrm>
          <a:prstGeom prst="rect">
            <a:avLst/>
          </a:prstGeom>
          <a:noFill/>
        </p:spPr>
        <p:txBody>
          <a:bodyPr wrap="square" rtlCol="0">
            <a:spAutoFit/>
          </a:bodyPr>
          <a:lstStyle/>
          <a:p>
            <a:r>
              <a:rPr lang="en-US" sz="2400" dirty="0">
                <a:solidFill>
                  <a:schemeClr val="bg1"/>
                </a:solidFill>
              </a:rPr>
              <a:t>May have been either a direct address to a female Church member and her children or symbolic language to describe a Church congregation.</a:t>
            </a:r>
          </a:p>
        </p:txBody>
      </p:sp>
      <p:sp>
        <p:nvSpPr>
          <p:cNvPr id="3" name="Rectangle 2"/>
          <p:cNvSpPr/>
          <p:nvPr/>
        </p:nvSpPr>
        <p:spPr>
          <a:xfrm>
            <a:off x="11642247" y="6349179"/>
            <a:ext cx="442750" cy="369332"/>
          </a:xfrm>
          <a:prstGeom prst="rect">
            <a:avLst/>
          </a:prstGeom>
        </p:spPr>
        <p:txBody>
          <a:bodyPr wrap="none">
            <a:spAutoFit/>
          </a:bodyPr>
          <a:lstStyle/>
          <a:p>
            <a:r>
              <a:rPr lang="en-US" dirty="0">
                <a:solidFill>
                  <a:schemeClr val="bg1"/>
                </a:solidFill>
              </a:rPr>
              <a:t>(2)</a:t>
            </a:r>
            <a:endParaRPr lang="en-US" dirty="0"/>
          </a:p>
        </p:txBody>
      </p:sp>
      <p:grpSp>
        <p:nvGrpSpPr>
          <p:cNvPr id="142" name="Group 145"/>
          <p:cNvGrpSpPr/>
          <p:nvPr/>
        </p:nvGrpSpPr>
        <p:grpSpPr>
          <a:xfrm>
            <a:off x="7858350" y="1659628"/>
            <a:ext cx="1615574" cy="3327874"/>
            <a:chOff x="634635" y="609600"/>
            <a:chExt cx="2404519" cy="4953000"/>
          </a:xfrm>
        </p:grpSpPr>
        <p:sp>
          <p:nvSpPr>
            <p:cNvPr id="143" name="Rounded Rectangle 39"/>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50"/>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51"/>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9"/>
          <p:cNvGrpSpPr/>
          <p:nvPr/>
        </p:nvGrpSpPr>
        <p:grpSpPr>
          <a:xfrm>
            <a:off x="7744784" y="3164250"/>
            <a:ext cx="1037897" cy="2112226"/>
            <a:chOff x="685800" y="609600"/>
            <a:chExt cx="2404519" cy="4949716"/>
          </a:xfrm>
        </p:grpSpPr>
        <p:sp>
          <p:nvSpPr>
            <p:cNvPr id="157" name="Cloud 156"/>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hevron 36"/>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Chevron 37"/>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Rounded Rectangle 38"/>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4"/>
          <p:cNvGrpSpPr/>
          <p:nvPr/>
        </p:nvGrpSpPr>
        <p:grpSpPr>
          <a:xfrm>
            <a:off x="8884811" y="3721756"/>
            <a:ext cx="754791" cy="1659722"/>
            <a:chOff x="4114800" y="533400"/>
            <a:chExt cx="2217821" cy="4876800"/>
          </a:xfrm>
        </p:grpSpPr>
        <p:sp>
          <p:nvSpPr>
            <p:cNvPr id="172" name="Oval 171"/>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 Diagonal Corner Rectangle 22"/>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 Diagonal Corner Rectangle 23"/>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60"/>
          <p:cNvGrpSpPr/>
          <p:nvPr/>
        </p:nvGrpSpPr>
        <p:grpSpPr>
          <a:xfrm>
            <a:off x="9529301" y="3538431"/>
            <a:ext cx="789845" cy="1913504"/>
            <a:chOff x="4796444" y="836392"/>
            <a:chExt cx="1380536" cy="3344532"/>
          </a:xfrm>
        </p:grpSpPr>
        <p:sp>
          <p:nvSpPr>
            <p:cNvPr id="186" name="Oval 185"/>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 Diagonal Corner Rectangle 137"/>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 Diagonal Corner Rectangle 138"/>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20"/>
          <p:cNvGrpSpPr/>
          <p:nvPr/>
        </p:nvGrpSpPr>
        <p:grpSpPr>
          <a:xfrm>
            <a:off x="7011164" y="3897543"/>
            <a:ext cx="964852" cy="1613061"/>
            <a:chOff x="638812" y="685800"/>
            <a:chExt cx="2398468" cy="4876800"/>
          </a:xfrm>
        </p:grpSpPr>
        <p:sp>
          <p:nvSpPr>
            <p:cNvPr id="199" name="Cloud 198"/>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TextBox 209"/>
          <p:cNvSpPr txBox="1"/>
          <p:nvPr/>
        </p:nvSpPr>
        <p:spPr>
          <a:xfrm>
            <a:off x="101362" y="6355040"/>
            <a:ext cx="4992280" cy="369332"/>
          </a:xfrm>
          <a:prstGeom prst="rect">
            <a:avLst/>
          </a:prstGeom>
          <a:noFill/>
        </p:spPr>
        <p:txBody>
          <a:bodyPr wrap="square" rtlCol="0">
            <a:spAutoFit/>
          </a:bodyPr>
          <a:lstStyle/>
          <a:p>
            <a:r>
              <a:rPr lang="en-US" dirty="0">
                <a:solidFill>
                  <a:schemeClr val="bg1"/>
                </a:solidFill>
              </a:rPr>
              <a:t>2 John 1-4</a:t>
            </a:r>
          </a:p>
        </p:txBody>
      </p:sp>
      <p:sp>
        <p:nvSpPr>
          <p:cNvPr id="4" name="Rectangle 3"/>
          <p:cNvSpPr/>
          <p:nvPr/>
        </p:nvSpPr>
        <p:spPr>
          <a:xfrm>
            <a:off x="2928395" y="4923190"/>
            <a:ext cx="4034948" cy="1015663"/>
          </a:xfrm>
          <a:prstGeom prst="rect">
            <a:avLst/>
          </a:prstGeom>
        </p:spPr>
        <p:txBody>
          <a:bodyPr wrap="square">
            <a:spAutoFit/>
          </a:bodyPr>
          <a:lstStyle/>
          <a:p>
            <a:r>
              <a:rPr lang="en-US" sz="2000" dirty="0">
                <a:solidFill>
                  <a:schemeClr val="bg1"/>
                </a:solidFill>
                <a:latin typeface="Open Sans"/>
              </a:rPr>
              <a:t>In D&amp;C 25:3 Emma Smith, wife of the Prophet Joseph Smith, was called “an elect lady”</a:t>
            </a:r>
            <a:endParaRPr lang="en-US" sz="2000" dirty="0">
              <a:solidFill>
                <a:schemeClr val="bg1"/>
              </a:solidFill>
            </a:endParaRPr>
          </a:p>
        </p:txBody>
      </p:sp>
      <p:grpSp>
        <p:nvGrpSpPr>
          <p:cNvPr id="9" name="Group 8"/>
          <p:cNvGrpSpPr/>
          <p:nvPr/>
        </p:nvGrpSpPr>
        <p:grpSpPr>
          <a:xfrm>
            <a:off x="927355" y="3310135"/>
            <a:ext cx="1881214" cy="2665067"/>
            <a:chOff x="740303" y="3741604"/>
            <a:chExt cx="1881214" cy="2665067"/>
          </a:xfrm>
        </p:grpSpPr>
        <p:grpSp>
          <p:nvGrpSpPr>
            <p:cNvPr id="8" name="Group 7"/>
            <p:cNvGrpSpPr/>
            <p:nvPr/>
          </p:nvGrpSpPr>
          <p:grpSpPr>
            <a:xfrm>
              <a:off x="989640" y="4127180"/>
              <a:ext cx="1539694" cy="2009453"/>
              <a:chOff x="948994" y="3628717"/>
              <a:chExt cx="2084486" cy="2720461"/>
            </a:xfrm>
          </p:grpSpPr>
          <p:sp>
            <p:nvSpPr>
              <p:cNvPr id="6" name="Oval 5"/>
              <p:cNvSpPr/>
              <p:nvPr/>
            </p:nvSpPr>
            <p:spPr>
              <a:xfrm>
                <a:off x="948994" y="3628717"/>
                <a:ext cx="2084486" cy="2720461"/>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210"/>
              <p:cNvGrpSpPr/>
              <p:nvPr/>
            </p:nvGrpSpPr>
            <p:grpSpPr>
              <a:xfrm flipH="1">
                <a:off x="1185332" y="3941851"/>
                <a:ext cx="1489087" cy="2379322"/>
                <a:chOff x="4630938" y="1981200"/>
                <a:chExt cx="1922262" cy="3165777"/>
              </a:xfrm>
            </p:grpSpPr>
            <p:sp>
              <p:nvSpPr>
                <p:cNvPr id="212" name="Oval 211"/>
                <p:cNvSpPr/>
                <p:nvPr/>
              </p:nvSpPr>
              <p:spPr>
                <a:xfrm>
                  <a:off x="5715000" y="2133600"/>
                  <a:ext cx="838200"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loud 212"/>
                <p:cNvSpPr/>
                <p:nvPr/>
              </p:nvSpPr>
              <p:spPr>
                <a:xfrm rot="16564297">
                  <a:off x="4345638" y="2712538"/>
                  <a:ext cx="1704490" cy="771004"/>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20029742">
                  <a:off x="5658666" y="3371631"/>
                  <a:ext cx="674207" cy="1612137"/>
                </a:xfrm>
                <a:prstGeom prst="trapezoi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1403006">
                  <a:off x="4630938" y="3513785"/>
                  <a:ext cx="674207" cy="1437020"/>
                </a:xfrm>
                <a:prstGeom prst="trapezoi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a:off x="4838571" y="3579005"/>
                  <a:ext cx="1399757" cy="1567972"/>
                </a:xfrm>
                <a:prstGeom prst="trapezoi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77"/>
                <p:cNvGrpSpPr/>
                <p:nvPr/>
              </p:nvGrpSpPr>
              <p:grpSpPr>
                <a:xfrm>
                  <a:off x="4876800" y="3276600"/>
                  <a:ext cx="1248228" cy="1208918"/>
                  <a:chOff x="7445829" y="1534282"/>
                  <a:chExt cx="1248228" cy="1208918"/>
                </a:xfrm>
              </p:grpSpPr>
              <p:sp>
                <p:nvSpPr>
                  <p:cNvPr id="222" name="Isosceles Triangle 221"/>
                  <p:cNvSpPr/>
                  <p:nvPr/>
                </p:nvSpPr>
                <p:spPr>
                  <a:xfrm rot="10800000">
                    <a:off x="7620000" y="1828800"/>
                    <a:ext cx="838200" cy="6858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hord 222"/>
                  <p:cNvSpPr/>
                  <p:nvPr/>
                </p:nvSpPr>
                <p:spPr>
                  <a:xfrm rot="1059312">
                    <a:off x="7520333" y="1534282"/>
                    <a:ext cx="744614" cy="1122435"/>
                  </a:xfrm>
                  <a:prstGeom prst="chord">
                    <a:avLst>
                      <a:gd name="adj1" fmla="val 2700000"/>
                      <a:gd name="adj2" fmla="val 1341348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hord 223"/>
                  <p:cNvSpPr/>
                  <p:nvPr/>
                </p:nvSpPr>
                <p:spPr>
                  <a:xfrm rot="20540688" flipH="1">
                    <a:off x="7846905" y="1556053"/>
                    <a:ext cx="744614" cy="1122435"/>
                  </a:xfrm>
                  <a:prstGeom prst="chord">
                    <a:avLst>
                      <a:gd name="adj1" fmla="val 2700000"/>
                      <a:gd name="adj2" fmla="val 1341348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53"/>
                  <p:cNvGrpSpPr/>
                  <p:nvPr/>
                </p:nvGrpSpPr>
                <p:grpSpPr>
                  <a:xfrm>
                    <a:off x="7445829" y="1930400"/>
                    <a:ext cx="1248228" cy="812800"/>
                    <a:chOff x="1790203" y="1022292"/>
                    <a:chExt cx="5523076" cy="3396303"/>
                  </a:xfrm>
                </p:grpSpPr>
                <p:grpSp>
                  <p:nvGrpSpPr>
                    <p:cNvPr id="226" name="Group 1"/>
                    <p:cNvGrpSpPr/>
                    <p:nvPr/>
                  </p:nvGrpSpPr>
                  <p:grpSpPr>
                    <a:xfrm rot="2680637">
                      <a:off x="1790203" y="1142805"/>
                      <a:ext cx="1524000" cy="1600200"/>
                      <a:chOff x="2286000" y="457200"/>
                      <a:chExt cx="1524000" cy="1600200"/>
                    </a:xfrm>
                  </p:grpSpPr>
                  <p:sp>
                    <p:nvSpPr>
                      <p:cNvPr id="243" name="Quad Arrow 2"/>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Quad Arrow 3"/>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4"/>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5"/>
                    <p:cNvGrpSpPr/>
                    <p:nvPr/>
                  </p:nvGrpSpPr>
                  <p:grpSpPr>
                    <a:xfrm rot="2149962">
                      <a:off x="2824256" y="2000084"/>
                      <a:ext cx="1524000" cy="1600200"/>
                      <a:chOff x="2286000" y="457200"/>
                      <a:chExt cx="1524000" cy="1600200"/>
                    </a:xfrm>
                  </p:grpSpPr>
                  <p:sp>
                    <p:nvSpPr>
                      <p:cNvPr id="240" name="Quad Arrow 6"/>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116"/>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9"/>
                    <p:cNvGrpSpPr/>
                    <p:nvPr/>
                  </p:nvGrpSpPr>
                  <p:grpSpPr>
                    <a:xfrm>
                      <a:off x="3795818" y="2818395"/>
                      <a:ext cx="1524000" cy="1600200"/>
                      <a:chOff x="2286000" y="457200"/>
                      <a:chExt cx="1524000" cy="1600200"/>
                    </a:xfrm>
                  </p:grpSpPr>
                  <p:sp>
                    <p:nvSpPr>
                      <p:cNvPr id="237" name="Quad Arrow 112"/>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Quad Arrow 113"/>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3"/>
                    <p:cNvGrpSpPr/>
                    <p:nvPr/>
                  </p:nvGrpSpPr>
                  <p:grpSpPr>
                    <a:xfrm rot="19268318">
                      <a:off x="4752958" y="1977419"/>
                      <a:ext cx="1524000" cy="1600200"/>
                      <a:chOff x="2286000" y="457200"/>
                      <a:chExt cx="1524000" cy="1600200"/>
                    </a:xfrm>
                  </p:grpSpPr>
                  <p:sp>
                    <p:nvSpPr>
                      <p:cNvPr id="234" name="Quad Arrow 109"/>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110"/>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7"/>
                    <p:cNvGrpSpPr/>
                    <p:nvPr/>
                  </p:nvGrpSpPr>
                  <p:grpSpPr>
                    <a:xfrm rot="18613410">
                      <a:off x="5751179" y="984192"/>
                      <a:ext cx="1524000" cy="1600200"/>
                      <a:chOff x="2286000" y="457200"/>
                      <a:chExt cx="1524000" cy="1600200"/>
                    </a:xfrm>
                  </p:grpSpPr>
                  <p:sp>
                    <p:nvSpPr>
                      <p:cNvPr id="231" name="Quad Arrow 106"/>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Quad Arrow 107"/>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8" name="Oval 217"/>
                <p:cNvSpPr/>
                <p:nvPr/>
              </p:nvSpPr>
              <p:spPr>
                <a:xfrm>
                  <a:off x="4953000" y="2286000"/>
                  <a:ext cx="1056728" cy="1600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4876800" y="1981200"/>
                  <a:ext cx="8382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5450114" y="2017486"/>
                  <a:ext cx="631372"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loud 220"/>
                <p:cNvSpPr/>
                <p:nvPr/>
              </p:nvSpPr>
              <p:spPr>
                <a:xfrm rot="16564297">
                  <a:off x="5257320" y="2772473"/>
                  <a:ext cx="1507787" cy="58864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150" name="Picture 6" descr="Image result for oval fram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471" b="4491"/>
            <a:stretch/>
          </p:blipFill>
          <p:spPr bwMode="auto">
            <a:xfrm>
              <a:off x="740303" y="3741604"/>
              <a:ext cx="1881214" cy="26650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407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485" y="26288"/>
            <a:ext cx="10797766" cy="1015663"/>
          </a:xfrm>
          <a:prstGeom prst="rect">
            <a:avLst/>
          </a:prstGeom>
          <a:noFill/>
        </p:spPr>
        <p:txBody>
          <a:bodyPr wrap="square" rtlCol="0">
            <a:spAutoFit/>
          </a:bodyPr>
          <a:lstStyle/>
          <a:p>
            <a:pPr algn="ctr"/>
            <a:r>
              <a:rPr lang="en-US" sz="6000" dirty="0">
                <a:solidFill>
                  <a:schemeClr val="bg1"/>
                </a:solidFill>
                <a:latin typeface="Poor Richard" panose="02080502050505020702" pitchFamily="18" charset="0"/>
                <a:ea typeface="Wednesday" pitchFamily="2" charset="0"/>
              </a:rPr>
              <a:t>Walk After His Commandments</a:t>
            </a:r>
            <a:endParaRPr lang="en-US" sz="4800" dirty="0">
              <a:solidFill>
                <a:schemeClr val="bg1"/>
              </a:solidFill>
              <a:latin typeface="Poor Richard" panose="02080502050505020702" pitchFamily="18" charset="0"/>
              <a:ea typeface="Wednesday" pitchFamily="2" charset="0"/>
            </a:endParaRPr>
          </a:p>
        </p:txBody>
      </p:sp>
      <p:sp>
        <p:nvSpPr>
          <p:cNvPr id="79" name="TextBox 78"/>
          <p:cNvSpPr txBox="1"/>
          <p:nvPr/>
        </p:nvSpPr>
        <p:spPr>
          <a:xfrm>
            <a:off x="1903542" y="1017430"/>
            <a:ext cx="4992280" cy="2308324"/>
          </a:xfrm>
          <a:prstGeom prst="rect">
            <a:avLst/>
          </a:prstGeom>
          <a:noFill/>
        </p:spPr>
        <p:txBody>
          <a:bodyPr wrap="square" rtlCol="0">
            <a:spAutoFit/>
          </a:bodyPr>
          <a:lstStyle/>
          <a:p>
            <a:r>
              <a:rPr lang="en-US" sz="2400" dirty="0">
                <a:solidFill>
                  <a:schemeClr val="bg1"/>
                </a:solidFill>
              </a:rPr>
              <a:t>We must put God in the forefront of everything else in our lives. He must come first, just as He declares in the first of His Ten Commandments: "Thou shalt have no other gods before me" (Exodus 20:3).</a:t>
            </a:r>
          </a:p>
        </p:txBody>
      </p:sp>
      <p:sp>
        <p:nvSpPr>
          <p:cNvPr id="3" name="Rectangle 2"/>
          <p:cNvSpPr/>
          <p:nvPr/>
        </p:nvSpPr>
        <p:spPr>
          <a:xfrm>
            <a:off x="11642247" y="6349179"/>
            <a:ext cx="442750" cy="369332"/>
          </a:xfrm>
          <a:prstGeom prst="rect">
            <a:avLst/>
          </a:prstGeom>
        </p:spPr>
        <p:txBody>
          <a:bodyPr wrap="none">
            <a:spAutoFit/>
          </a:bodyPr>
          <a:lstStyle/>
          <a:p>
            <a:r>
              <a:rPr lang="en-US" dirty="0">
                <a:solidFill>
                  <a:schemeClr val="bg1"/>
                </a:solidFill>
              </a:rPr>
              <a:t>(3)</a:t>
            </a:r>
            <a:endParaRPr lang="en-US" dirty="0"/>
          </a:p>
        </p:txBody>
      </p:sp>
      <p:sp>
        <p:nvSpPr>
          <p:cNvPr id="210" name="TextBox 209"/>
          <p:cNvSpPr txBox="1"/>
          <p:nvPr/>
        </p:nvSpPr>
        <p:spPr>
          <a:xfrm>
            <a:off x="101362" y="6355040"/>
            <a:ext cx="4992280" cy="369332"/>
          </a:xfrm>
          <a:prstGeom prst="rect">
            <a:avLst/>
          </a:prstGeom>
          <a:noFill/>
        </p:spPr>
        <p:txBody>
          <a:bodyPr wrap="square" rtlCol="0">
            <a:spAutoFit/>
          </a:bodyPr>
          <a:lstStyle/>
          <a:p>
            <a:r>
              <a:rPr lang="en-US" dirty="0">
                <a:solidFill>
                  <a:schemeClr val="bg1"/>
                </a:solidFill>
              </a:rPr>
              <a:t>2 John 1:6</a:t>
            </a:r>
          </a:p>
        </p:txBody>
      </p:sp>
      <p:sp>
        <p:nvSpPr>
          <p:cNvPr id="10" name="Rectangle 9"/>
          <p:cNvSpPr/>
          <p:nvPr/>
        </p:nvSpPr>
        <p:spPr>
          <a:xfrm>
            <a:off x="5767622" y="4040855"/>
            <a:ext cx="6096000" cy="2308324"/>
          </a:xfrm>
          <a:prstGeom prst="rect">
            <a:avLst/>
          </a:prstGeom>
        </p:spPr>
        <p:txBody>
          <a:bodyPr>
            <a:spAutoFit/>
          </a:bodyPr>
          <a:lstStyle/>
          <a:p>
            <a:r>
              <a:rPr lang="en-US" sz="2400" dirty="0">
                <a:solidFill>
                  <a:schemeClr val="bg1"/>
                </a:solidFill>
              </a:rPr>
              <a:t>When we put God first, all other things fall into their proper place or drop out of our lives. Our love of the Lord will govern the claims of our affection, the demands on our time, the interests we pursue, and the order of our priorities.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39" y="987743"/>
            <a:ext cx="1276306" cy="1805706"/>
          </a:xfrm>
          <a:prstGeom prst="rect">
            <a:avLst/>
          </a:prstGeom>
        </p:spPr>
      </p:pic>
      <p:pic>
        <p:nvPicPr>
          <p:cNvPr id="8194" name="Picture 2" descr="Image result for pictures of jesus lds arti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719" y="1328642"/>
            <a:ext cx="1905000" cy="24765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995082" y="3517472"/>
            <a:ext cx="4652683" cy="2937116"/>
            <a:chOff x="995082" y="3517472"/>
            <a:chExt cx="4652683" cy="2937116"/>
          </a:xfrm>
        </p:grpSpPr>
        <p:sp>
          <p:nvSpPr>
            <p:cNvPr id="4" name="Rectangle 3"/>
            <p:cNvSpPr/>
            <p:nvPr/>
          </p:nvSpPr>
          <p:spPr>
            <a:xfrm>
              <a:off x="995082" y="3517472"/>
              <a:ext cx="4652683" cy="2937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0" name="Picture 8" descr="Image result for falling into place 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03396" y="3517472"/>
              <a:ext cx="4442851" cy="28317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97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485" y="26288"/>
            <a:ext cx="10797766" cy="1015663"/>
          </a:xfrm>
          <a:prstGeom prst="rect">
            <a:avLst/>
          </a:prstGeom>
          <a:noFill/>
        </p:spPr>
        <p:txBody>
          <a:bodyPr wrap="square" rtlCol="0">
            <a:spAutoFit/>
          </a:bodyPr>
          <a:lstStyle/>
          <a:p>
            <a:pPr algn="ctr"/>
            <a:r>
              <a:rPr lang="en-US" sz="6000" dirty="0">
                <a:solidFill>
                  <a:schemeClr val="bg1"/>
                </a:solidFill>
                <a:latin typeface="Poor Richard" panose="02080502050505020702" pitchFamily="18" charset="0"/>
                <a:ea typeface="Wednesday" pitchFamily="2" charset="0"/>
              </a:rPr>
              <a:t>Deceivers of the World</a:t>
            </a:r>
            <a:endParaRPr lang="en-US" sz="4800" dirty="0">
              <a:solidFill>
                <a:schemeClr val="bg1"/>
              </a:solidFill>
              <a:latin typeface="Poor Richard" panose="02080502050505020702" pitchFamily="18" charset="0"/>
              <a:ea typeface="Wednesday" pitchFamily="2" charset="0"/>
            </a:endParaRPr>
          </a:p>
        </p:txBody>
      </p:sp>
      <p:sp>
        <p:nvSpPr>
          <p:cNvPr id="79" name="TextBox 78"/>
          <p:cNvSpPr txBox="1"/>
          <p:nvPr/>
        </p:nvSpPr>
        <p:spPr>
          <a:xfrm>
            <a:off x="432255" y="1167027"/>
            <a:ext cx="4992280" cy="1569660"/>
          </a:xfrm>
          <a:prstGeom prst="rect">
            <a:avLst/>
          </a:prstGeom>
          <a:noFill/>
        </p:spPr>
        <p:txBody>
          <a:bodyPr wrap="square" rtlCol="0">
            <a:spAutoFit/>
          </a:bodyPr>
          <a:lstStyle/>
          <a:p>
            <a:r>
              <a:rPr lang="en-US" sz="2400" dirty="0">
                <a:solidFill>
                  <a:schemeClr val="bg1"/>
                </a:solidFill>
              </a:rPr>
              <a:t> John advised the Saints that if they encountered a false teacher, they should “receive him not into your house, neither bid him God speed” </a:t>
            </a:r>
          </a:p>
        </p:txBody>
      </p:sp>
      <p:sp>
        <p:nvSpPr>
          <p:cNvPr id="3" name="Rectangle 2"/>
          <p:cNvSpPr/>
          <p:nvPr/>
        </p:nvSpPr>
        <p:spPr>
          <a:xfrm>
            <a:off x="11642247" y="6349179"/>
            <a:ext cx="442750" cy="369332"/>
          </a:xfrm>
          <a:prstGeom prst="rect">
            <a:avLst/>
          </a:prstGeom>
        </p:spPr>
        <p:txBody>
          <a:bodyPr wrap="none">
            <a:spAutoFit/>
          </a:bodyPr>
          <a:lstStyle/>
          <a:p>
            <a:r>
              <a:rPr lang="en-US" dirty="0">
                <a:solidFill>
                  <a:schemeClr val="bg1"/>
                </a:solidFill>
              </a:rPr>
              <a:t>(1)</a:t>
            </a:r>
            <a:endParaRPr lang="en-US" dirty="0"/>
          </a:p>
        </p:txBody>
      </p:sp>
      <p:sp>
        <p:nvSpPr>
          <p:cNvPr id="210" name="TextBox 209"/>
          <p:cNvSpPr txBox="1"/>
          <p:nvPr/>
        </p:nvSpPr>
        <p:spPr>
          <a:xfrm>
            <a:off x="101362" y="6355040"/>
            <a:ext cx="4992280" cy="369332"/>
          </a:xfrm>
          <a:prstGeom prst="rect">
            <a:avLst/>
          </a:prstGeom>
          <a:noFill/>
        </p:spPr>
        <p:txBody>
          <a:bodyPr wrap="square" rtlCol="0">
            <a:spAutoFit/>
          </a:bodyPr>
          <a:lstStyle/>
          <a:p>
            <a:r>
              <a:rPr lang="en-US" dirty="0">
                <a:solidFill>
                  <a:schemeClr val="bg1"/>
                </a:solidFill>
              </a:rPr>
              <a:t>2 John 1:7-10</a:t>
            </a:r>
          </a:p>
        </p:txBody>
      </p:sp>
      <p:sp>
        <p:nvSpPr>
          <p:cNvPr id="7" name="Rectangle 6"/>
          <p:cNvSpPr/>
          <p:nvPr/>
        </p:nvSpPr>
        <p:spPr>
          <a:xfrm>
            <a:off x="5424535" y="2653038"/>
            <a:ext cx="6096000" cy="3785652"/>
          </a:xfrm>
          <a:prstGeom prst="rect">
            <a:avLst/>
          </a:prstGeom>
        </p:spPr>
        <p:txBody>
          <a:bodyPr>
            <a:spAutoFit/>
          </a:bodyPr>
          <a:lstStyle/>
          <a:p>
            <a:r>
              <a:rPr lang="en-US" sz="2400" dirty="0">
                <a:solidFill>
                  <a:schemeClr val="bg1"/>
                </a:solidFill>
                <a:latin typeface="Open Sans"/>
              </a:rPr>
              <a:t>John was not suggesting that the Saints should fail to extend common courtesy to those who taught contrary doctrines.</a:t>
            </a:r>
          </a:p>
          <a:p>
            <a:endParaRPr lang="en-US" sz="2400" dirty="0">
              <a:solidFill>
                <a:schemeClr val="bg1"/>
              </a:solidFill>
              <a:latin typeface="Open Sans"/>
            </a:endParaRPr>
          </a:p>
          <a:p>
            <a:r>
              <a:rPr lang="en-US" sz="2400" dirty="0">
                <a:solidFill>
                  <a:schemeClr val="bg1"/>
                </a:solidFill>
                <a:latin typeface="Open Sans"/>
              </a:rPr>
              <a:t>However, since early Christian congregations gathered to worship in the homes of Church members, traditional customs of hospitality could inadvertently enable heretical teachers to infiltrate congregations. </a:t>
            </a:r>
            <a:endParaRPr lang="en-US" sz="2400" dirty="0">
              <a:solidFill>
                <a:schemeClr val="bg1"/>
              </a:solidFill>
            </a:endParaRPr>
          </a:p>
        </p:txBody>
      </p:sp>
      <p:pic>
        <p:nvPicPr>
          <p:cNvPr id="1026" name="Picture 2" descr="Image result for st john new testament"/>
          <p:cNvPicPr>
            <a:picLocks noChangeAspect="1" noChangeArrowheads="1"/>
          </p:cNvPicPr>
          <p:nvPr/>
        </p:nvPicPr>
        <p:blipFill rotWithShape="1">
          <a:blip r:embed="rId3">
            <a:extLst>
              <a:ext uri="{28A0092B-C50C-407E-A947-70E740481C1C}">
                <a14:useLocalDpi xmlns:a14="http://schemas.microsoft.com/office/drawing/2010/main" val="0"/>
              </a:ext>
            </a:extLst>
          </a:blip>
          <a:srcRect t="16866" r="6072"/>
          <a:stretch/>
        </p:blipFill>
        <p:spPr bwMode="auto">
          <a:xfrm>
            <a:off x="1879264" y="3018846"/>
            <a:ext cx="2698993" cy="333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83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485" y="26288"/>
            <a:ext cx="10797766" cy="1015663"/>
          </a:xfrm>
          <a:prstGeom prst="rect">
            <a:avLst/>
          </a:prstGeom>
          <a:noFill/>
        </p:spPr>
        <p:txBody>
          <a:bodyPr wrap="square" rtlCol="0">
            <a:spAutoFit/>
          </a:bodyPr>
          <a:lstStyle/>
          <a:p>
            <a:pPr algn="ctr"/>
            <a:r>
              <a:rPr lang="en-US" sz="6000" dirty="0">
                <a:solidFill>
                  <a:schemeClr val="bg1"/>
                </a:solidFill>
                <a:latin typeface="Poor Richard" panose="02080502050505020702" pitchFamily="18" charset="0"/>
                <a:ea typeface="Wednesday" pitchFamily="2" charset="0"/>
              </a:rPr>
              <a:t>Paper and Ink</a:t>
            </a:r>
            <a:endParaRPr lang="en-US" sz="4800" dirty="0">
              <a:solidFill>
                <a:schemeClr val="bg1"/>
              </a:solidFill>
              <a:latin typeface="Poor Richard" panose="02080502050505020702" pitchFamily="18" charset="0"/>
              <a:ea typeface="Wednesday" pitchFamily="2" charset="0"/>
            </a:endParaRPr>
          </a:p>
        </p:txBody>
      </p:sp>
      <p:sp>
        <p:nvSpPr>
          <p:cNvPr id="79" name="TextBox 78"/>
          <p:cNvSpPr txBox="1"/>
          <p:nvPr/>
        </p:nvSpPr>
        <p:spPr>
          <a:xfrm>
            <a:off x="310527" y="820664"/>
            <a:ext cx="4992280" cy="3785652"/>
          </a:xfrm>
          <a:prstGeom prst="rect">
            <a:avLst/>
          </a:prstGeom>
          <a:noFill/>
        </p:spPr>
        <p:txBody>
          <a:bodyPr wrap="square" rtlCol="0">
            <a:spAutoFit/>
          </a:bodyPr>
          <a:lstStyle/>
          <a:p>
            <a:r>
              <a:rPr lang="en-US" sz="2000" dirty="0">
                <a:solidFill>
                  <a:schemeClr val="bg1"/>
                </a:solidFill>
              </a:rPr>
              <a:t>"How were the sacred words recorded? It appears that anciently two main substances were used in writing. Papyrus was made from the inner bark of a reed plant that grew beside rivers and marshes... </a:t>
            </a:r>
          </a:p>
          <a:p>
            <a:endParaRPr lang="en-US" sz="2000" dirty="0">
              <a:solidFill>
                <a:schemeClr val="bg1"/>
              </a:solidFill>
            </a:endParaRPr>
          </a:p>
          <a:p>
            <a:r>
              <a:rPr lang="en-US" sz="2000" dirty="0">
                <a:solidFill>
                  <a:schemeClr val="bg1"/>
                </a:solidFill>
              </a:rPr>
              <a:t>The second material on which writing was done was parchment. Parchment was formed through shaving and scraping clean the skins of sheep, goats, antelope, and other animals in order to produce a material for writing which was more durable than papyrus... </a:t>
            </a:r>
          </a:p>
        </p:txBody>
      </p:sp>
      <p:sp>
        <p:nvSpPr>
          <p:cNvPr id="3" name="Rectangle 2"/>
          <p:cNvSpPr/>
          <p:nvPr/>
        </p:nvSpPr>
        <p:spPr>
          <a:xfrm>
            <a:off x="11642247" y="6349179"/>
            <a:ext cx="442750" cy="369332"/>
          </a:xfrm>
          <a:prstGeom prst="rect">
            <a:avLst/>
          </a:prstGeom>
        </p:spPr>
        <p:txBody>
          <a:bodyPr wrap="none">
            <a:spAutoFit/>
          </a:bodyPr>
          <a:lstStyle/>
          <a:p>
            <a:r>
              <a:rPr lang="en-US" dirty="0">
                <a:solidFill>
                  <a:schemeClr val="bg1"/>
                </a:solidFill>
              </a:rPr>
              <a:t>(1)</a:t>
            </a:r>
            <a:endParaRPr lang="en-US" dirty="0"/>
          </a:p>
        </p:txBody>
      </p:sp>
      <p:sp>
        <p:nvSpPr>
          <p:cNvPr id="210" name="TextBox 209"/>
          <p:cNvSpPr txBox="1"/>
          <p:nvPr/>
        </p:nvSpPr>
        <p:spPr>
          <a:xfrm>
            <a:off x="101362" y="6355040"/>
            <a:ext cx="4992280" cy="369332"/>
          </a:xfrm>
          <a:prstGeom prst="rect">
            <a:avLst/>
          </a:prstGeom>
          <a:noFill/>
        </p:spPr>
        <p:txBody>
          <a:bodyPr wrap="square" rtlCol="0">
            <a:spAutoFit/>
          </a:bodyPr>
          <a:lstStyle/>
          <a:p>
            <a:r>
              <a:rPr lang="en-US" dirty="0">
                <a:solidFill>
                  <a:schemeClr val="bg1"/>
                </a:solidFill>
              </a:rPr>
              <a:t>2 John 1:12</a:t>
            </a:r>
          </a:p>
        </p:txBody>
      </p:sp>
      <p:sp>
        <p:nvSpPr>
          <p:cNvPr id="7" name="Rectangle 6"/>
          <p:cNvSpPr/>
          <p:nvPr/>
        </p:nvSpPr>
        <p:spPr>
          <a:xfrm>
            <a:off x="5009479" y="4018087"/>
            <a:ext cx="6443771" cy="2246769"/>
          </a:xfrm>
          <a:prstGeom prst="rect">
            <a:avLst/>
          </a:prstGeom>
        </p:spPr>
        <p:txBody>
          <a:bodyPr wrap="square">
            <a:spAutoFit/>
          </a:bodyPr>
          <a:lstStyle/>
          <a:p>
            <a:r>
              <a:rPr lang="en-US" sz="2000" dirty="0">
                <a:solidFill>
                  <a:schemeClr val="bg1"/>
                </a:solidFill>
              </a:rPr>
              <a:t>... Pen and ink were used to write on papyrus or parchment. The pen was a reed 'fashioned from rushes about 6-16 in. long, the end being cut to a flat chisel-shape to enable thick and thin strokes to be made with </a:t>
            </a:r>
          </a:p>
          <a:p>
            <a:r>
              <a:rPr lang="en-US" sz="2000" dirty="0">
                <a:solidFill>
                  <a:schemeClr val="bg1"/>
                </a:solidFill>
              </a:rPr>
              <a:t>the broad or narrow sides.</a:t>
            </a:r>
          </a:p>
          <a:p>
            <a:r>
              <a:rPr lang="en-US" sz="2000" dirty="0">
                <a:solidFill>
                  <a:schemeClr val="bg1"/>
                </a:solidFill>
              </a:rPr>
              <a:t>' The ink was made of charcoal, </a:t>
            </a:r>
          </a:p>
          <a:p>
            <a:r>
              <a:rPr lang="en-US" sz="2000" dirty="0">
                <a:solidFill>
                  <a:schemeClr val="bg1"/>
                </a:solidFill>
              </a:rPr>
              <a:t>gum, and water.</a:t>
            </a:r>
          </a:p>
        </p:txBody>
      </p:sp>
      <p:grpSp>
        <p:nvGrpSpPr>
          <p:cNvPr id="4" name="Group 3"/>
          <p:cNvGrpSpPr/>
          <p:nvPr/>
        </p:nvGrpSpPr>
        <p:grpSpPr>
          <a:xfrm>
            <a:off x="5531537" y="1096040"/>
            <a:ext cx="2015014" cy="2713995"/>
            <a:chOff x="5531537" y="1096040"/>
            <a:chExt cx="2015014" cy="2713995"/>
          </a:xfrm>
        </p:grpSpPr>
        <p:pic>
          <p:nvPicPr>
            <p:cNvPr id="2050" name="Picture 2" descr="Image result for papy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0871" y="1096040"/>
              <a:ext cx="1925680" cy="25675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31537" y="3533036"/>
              <a:ext cx="1855924" cy="276999"/>
            </a:xfrm>
            <a:prstGeom prst="rect">
              <a:avLst/>
            </a:prstGeom>
            <a:noFill/>
          </p:spPr>
          <p:txBody>
            <a:bodyPr wrap="square" rtlCol="0">
              <a:spAutoFit/>
            </a:bodyPr>
            <a:lstStyle/>
            <a:p>
              <a:r>
                <a:rPr lang="en-US" sz="1200" dirty="0" err="1">
                  <a:solidFill>
                    <a:schemeClr val="bg1"/>
                  </a:solidFill>
                </a:rPr>
                <a:t>Cyperus</a:t>
              </a:r>
              <a:r>
                <a:rPr lang="en-US" sz="1200" dirty="0">
                  <a:solidFill>
                    <a:schemeClr val="bg1"/>
                  </a:solidFill>
                </a:rPr>
                <a:t> Papyrus</a:t>
              </a:r>
            </a:p>
          </p:txBody>
        </p:sp>
      </p:grpSp>
      <p:pic>
        <p:nvPicPr>
          <p:cNvPr id="205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839" y="847760"/>
            <a:ext cx="3667125" cy="2962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archment from animal sk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8118" y="4606316"/>
            <a:ext cx="2703328" cy="19540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en made from re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0321" y="5072287"/>
            <a:ext cx="2752929" cy="164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3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485" y="26288"/>
            <a:ext cx="10797766" cy="1015663"/>
          </a:xfrm>
          <a:prstGeom prst="rect">
            <a:avLst/>
          </a:prstGeom>
          <a:noFill/>
        </p:spPr>
        <p:txBody>
          <a:bodyPr wrap="square" rtlCol="0">
            <a:spAutoFit/>
          </a:bodyPr>
          <a:lstStyle/>
          <a:p>
            <a:pPr algn="ctr"/>
            <a:r>
              <a:rPr lang="en-US" sz="6000" dirty="0">
                <a:solidFill>
                  <a:schemeClr val="bg1"/>
                </a:solidFill>
                <a:latin typeface="Poor Richard" panose="02080502050505020702" pitchFamily="18" charset="0"/>
                <a:ea typeface="Wednesday" pitchFamily="2" charset="0"/>
              </a:rPr>
              <a:t>Gaius—the Name Only</a:t>
            </a:r>
            <a:endParaRPr lang="en-US" sz="4800" dirty="0">
              <a:solidFill>
                <a:schemeClr val="bg1"/>
              </a:solidFill>
              <a:latin typeface="Poor Richard" panose="02080502050505020702" pitchFamily="18" charset="0"/>
              <a:ea typeface="Wednesday" pitchFamily="2" charset="0"/>
            </a:endParaRPr>
          </a:p>
        </p:txBody>
      </p:sp>
      <p:sp>
        <p:nvSpPr>
          <p:cNvPr id="79" name="TextBox 78"/>
          <p:cNvSpPr txBox="1"/>
          <p:nvPr/>
        </p:nvSpPr>
        <p:spPr>
          <a:xfrm>
            <a:off x="346202" y="1270828"/>
            <a:ext cx="7807266" cy="5201424"/>
          </a:xfrm>
          <a:prstGeom prst="rect">
            <a:avLst/>
          </a:prstGeom>
          <a:noFill/>
        </p:spPr>
        <p:txBody>
          <a:bodyPr wrap="square" rtlCol="0">
            <a:spAutoFit/>
          </a:bodyPr>
          <a:lstStyle/>
          <a:p>
            <a:r>
              <a:rPr lang="en-US" sz="2000" dirty="0">
                <a:solidFill>
                  <a:schemeClr val="bg1"/>
                </a:solidFill>
              </a:rPr>
              <a:t>1. A Christian Gaius is mentioned in Macedonia as a traveling companion of Paul, along with Aristarchus (Acts 19:29).</a:t>
            </a:r>
          </a:p>
          <a:p>
            <a:r>
              <a:rPr lang="en-US" sz="2000" dirty="0">
                <a:solidFill>
                  <a:schemeClr val="bg1"/>
                </a:solidFill>
              </a:rPr>
              <a:t>One chapter later, a Gaius from </a:t>
            </a:r>
            <a:r>
              <a:rPr lang="en-US" sz="2000" dirty="0" err="1">
                <a:solidFill>
                  <a:schemeClr val="bg1"/>
                </a:solidFill>
              </a:rPr>
              <a:t>Derbe</a:t>
            </a:r>
            <a:r>
              <a:rPr lang="en-US" sz="2000" dirty="0">
                <a:solidFill>
                  <a:schemeClr val="bg1"/>
                </a:solidFill>
              </a:rPr>
              <a:t> is named as one of Paul's seven traveling companions who waited for him at Troas(Acts 20:4).</a:t>
            </a:r>
          </a:p>
          <a:p>
            <a:r>
              <a:rPr lang="en-US" sz="2000" dirty="0">
                <a:solidFill>
                  <a:schemeClr val="bg1"/>
                </a:solidFill>
              </a:rPr>
              <a:t>2. A Gaius is mentioned residing in Corinth as being one of only a few people there (the others being </a:t>
            </a:r>
            <a:r>
              <a:rPr lang="en-US" sz="2000" dirty="0" err="1">
                <a:solidFill>
                  <a:schemeClr val="bg1"/>
                </a:solidFill>
              </a:rPr>
              <a:t>Crispus</a:t>
            </a:r>
            <a:r>
              <a:rPr lang="en-US" sz="2000" dirty="0">
                <a:solidFill>
                  <a:schemeClr val="bg1"/>
                </a:solidFill>
              </a:rPr>
              <a:t> and the household of </a:t>
            </a:r>
            <a:r>
              <a:rPr lang="en-US" sz="2000" dirty="0" err="1">
                <a:solidFill>
                  <a:schemeClr val="bg1"/>
                </a:solidFill>
              </a:rPr>
              <a:t>Stephanas</a:t>
            </a:r>
            <a:r>
              <a:rPr lang="en-US" sz="2000" dirty="0">
                <a:solidFill>
                  <a:schemeClr val="bg1"/>
                </a:solidFill>
              </a:rPr>
              <a:t>) who were baptized by Paul,  who founded the Church in that city (1 Corinthians 1:14).</a:t>
            </a:r>
          </a:p>
          <a:p>
            <a:r>
              <a:rPr lang="en-US" sz="2000" dirty="0">
                <a:solidFill>
                  <a:schemeClr val="bg1"/>
                </a:solidFill>
              </a:rPr>
              <a:t>3. A Gaius is referred to in a final greeting portion of the Epistle to the Romans (Romans 16:23) as Paul's "host" and also host of the whole church, in whatever city Paul is writing from at the time. In all likelihood, this was Corinth.</a:t>
            </a:r>
          </a:p>
          <a:p>
            <a:endParaRPr lang="en-US" sz="2000" dirty="0">
              <a:solidFill>
                <a:schemeClr val="bg1"/>
              </a:solidFill>
            </a:endParaRPr>
          </a:p>
          <a:p>
            <a:r>
              <a:rPr lang="en-US" sz="2400" dirty="0">
                <a:solidFill>
                  <a:schemeClr val="bg1"/>
                </a:solidFill>
              </a:rPr>
              <a:t>Lastly, Gaius of Ephesus to whom the third Epistle of John is addressed (3 John 1). He may be one of the men mentioned in any of the other contexts. (2)</a:t>
            </a:r>
          </a:p>
        </p:txBody>
      </p:sp>
      <p:grpSp>
        <p:nvGrpSpPr>
          <p:cNvPr id="88" name="Group 87"/>
          <p:cNvGrpSpPr/>
          <p:nvPr/>
        </p:nvGrpSpPr>
        <p:grpSpPr>
          <a:xfrm>
            <a:off x="8457739" y="1468070"/>
            <a:ext cx="2880236" cy="4981183"/>
            <a:chOff x="5426729" y="576489"/>
            <a:chExt cx="3222175" cy="5572544"/>
          </a:xfrm>
        </p:grpSpPr>
        <p:sp>
          <p:nvSpPr>
            <p:cNvPr id="89" name="Rounded Rectangle 91"/>
            <p:cNvSpPr/>
            <p:nvPr/>
          </p:nvSpPr>
          <p:spPr>
            <a:xfrm flipH="1">
              <a:off x="5906427" y="576489"/>
              <a:ext cx="1965959" cy="2199161"/>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4"/>
            <p:cNvSpPr/>
            <p:nvPr/>
          </p:nvSpPr>
          <p:spPr>
            <a:xfrm rot="2446171" flipH="1">
              <a:off x="5426729" y="3798241"/>
              <a:ext cx="439362" cy="7701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5"/>
            <p:cNvSpPr/>
            <p:nvPr/>
          </p:nvSpPr>
          <p:spPr>
            <a:xfrm rot="18884778" flipH="1">
              <a:off x="7965775" y="3607126"/>
              <a:ext cx="512016" cy="8542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6"/>
            <p:cNvSpPr/>
            <p:nvPr/>
          </p:nvSpPr>
          <p:spPr>
            <a:xfrm rot="18932079" flipH="1">
              <a:off x="6944491" y="5392356"/>
              <a:ext cx="593831" cy="756677"/>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7"/>
            <p:cNvSpPr/>
            <p:nvPr/>
          </p:nvSpPr>
          <p:spPr>
            <a:xfrm rot="4249565" flipH="1">
              <a:off x="6290517" y="5433606"/>
              <a:ext cx="504093" cy="756677"/>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8"/>
            <p:cNvSpPr/>
            <p:nvPr/>
          </p:nvSpPr>
          <p:spPr>
            <a:xfrm rot="19603844" flipH="1">
              <a:off x="7284361" y="2649753"/>
              <a:ext cx="1113436" cy="1592526"/>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
            <p:cNvSpPr/>
            <p:nvPr/>
          </p:nvSpPr>
          <p:spPr>
            <a:xfrm rot="19558248" flipH="1">
              <a:off x="7123740" y="2456069"/>
              <a:ext cx="1106863" cy="1441474"/>
            </a:xfrm>
            <a:prstGeom prst="trapezoid">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10"/>
            <p:cNvSpPr/>
            <p:nvPr/>
          </p:nvSpPr>
          <p:spPr>
            <a:xfrm rot="1729040" flipH="1">
              <a:off x="5516297" y="2654178"/>
              <a:ext cx="1045851" cy="1592526"/>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11"/>
            <p:cNvSpPr/>
            <p:nvPr/>
          </p:nvSpPr>
          <p:spPr>
            <a:xfrm rot="1563792" flipH="1">
              <a:off x="5678527" y="2398422"/>
              <a:ext cx="1106863" cy="1527730"/>
            </a:xfrm>
            <a:prstGeom prst="trapezoid">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12"/>
            <p:cNvSpPr/>
            <p:nvPr/>
          </p:nvSpPr>
          <p:spPr>
            <a:xfrm flipH="1">
              <a:off x="6102432" y="2521792"/>
              <a:ext cx="1596291" cy="3194860"/>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13"/>
            <p:cNvSpPr/>
            <p:nvPr/>
          </p:nvSpPr>
          <p:spPr>
            <a:xfrm flipH="1">
              <a:off x="6654232" y="2277087"/>
              <a:ext cx="482054" cy="67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14"/>
            <p:cNvSpPr/>
            <p:nvPr/>
          </p:nvSpPr>
          <p:spPr>
            <a:xfrm rot="264701" flipH="1">
              <a:off x="6057225" y="2462924"/>
              <a:ext cx="770802" cy="3010321"/>
            </a:xfrm>
            <a:prstGeom prst="trapezoid">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5"/>
            <p:cNvSpPr/>
            <p:nvPr/>
          </p:nvSpPr>
          <p:spPr>
            <a:xfrm rot="21246583" flipH="1">
              <a:off x="6919596" y="2434823"/>
              <a:ext cx="770802" cy="3057412"/>
            </a:xfrm>
            <a:prstGeom prst="trapezoid">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6"/>
            <p:cNvSpPr/>
            <p:nvPr/>
          </p:nvSpPr>
          <p:spPr>
            <a:xfrm flipH="1">
              <a:off x="6102432" y="650627"/>
              <a:ext cx="1646700" cy="20587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91"/>
            <p:cNvSpPr/>
            <p:nvPr/>
          </p:nvSpPr>
          <p:spPr>
            <a:xfrm flipH="1">
              <a:off x="6133890" y="576489"/>
              <a:ext cx="1446651" cy="679658"/>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993590" y="584362"/>
              <a:ext cx="412749" cy="61574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335480" y="591927"/>
              <a:ext cx="412749" cy="61574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5400000" flipH="1">
              <a:off x="6751844" y="3295943"/>
              <a:ext cx="225544" cy="1508863"/>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16200000" flipH="1" flipV="1">
              <a:off x="6772723" y="3196101"/>
              <a:ext cx="225544" cy="1508863"/>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0666174" flipH="1">
              <a:off x="7570718" y="3905367"/>
              <a:ext cx="289695" cy="1508863"/>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365388" flipH="1">
              <a:off x="7317813" y="3954601"/>
              <a:ext cx="289695" cy="1508863"/>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4"/>
            <p:cNvSpPr/>
            <p:nvPr/>
          </p:nvSpPr>
          <p:spPr>
            <a:xfrm rot="2446171" flipH="1">
              <a:off x="7226973" y="3807289"/>
              <a:ext cx="439362" cy="438850"/>
            </a:xfrm>
            <a:prstGeom prst="ellipse">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p:cNvSpPr/>
            <p:nvPr/>
          </p:nvSpPr>
          <p:spPr>
            <a:xfrm rot="2446171" flipH="1">
              <a:off x="7225001" y="3871072"/>
              <a:ext cx="456869" cy="332767"/>
            </a:xfrm>
            <a:custGeom>
              <a:avLst/>
              <a:gdLst>
                <a:gd name="connsiteX0" fmla="*/ 162030 w 456869"/>
                <a:gd name="connsiteY0" fmla="*/ 108083 h 343750"/>
                <a:gd name="connsiteX1" fmla="*/ 94915 w 456869"/>
                <a:gd name="connsiteY1" fmla="*/ 75679 h 343750"/>
                <a:gd name="connsiteX2" fmla="*/ 0 w 456869"/>
                <a:gd name="connsiteY2" fmla="*/ 186313 h 343750"/>
                <a:gd name="connsiteX3" fmla="*/ 94915 w 456869"/>
                <a:gd name="connsiteY3" fmla="*/ 296947 h 343750"/>
                <a:gd name="connsiteX4" fmla="*/ 189830 w 456869"/>
                <a:gd name="connsiteY4" fmla="*/ 186313 h 343750"/>
                <a:gd name="connsiteX5" fmla="*/ 162030 w 456869"/>
                <a:gd name="connsiteY5" fmla="*/ 108083 h 343750"/>
                <a:gd name="connsiteX6" fmla="*/ 381842 w 456869"/>
                <a:gd name="connsiteY6" fmla="*/ 13507 h 343750"/>
                <a:gd name="connsiteX7" fmla="*/ 334026 w 456869"/>
                <a:gd name="connsiteY7" fmla="*/ 0 h 343750"/>
                <a:gd name="connsiteX8" fmla="*/ 211183 w 456869"/>
                <a:gd name="connsiteY8" fmla="*/ 171875 h 343750"/>
                <a:gd name="connsiteX9" fmla="*/ 334026 w 456869"/>
                <a:gd name="connsiteY9" fmla="*/ 343750 h 343750"/>
                <a:gd name="connsiteX10" fmla="*/ 456869 w 456869"/>
                <a:gd name="connsiteY10" fmla="*/ 171875 h 343750"/>
                <a:gd name="connsiteX11" fmla="*/ 381842 w 456869"/>
                <a:gd name="connsiteY11" fmla="*/ 13507 h 34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869" h="343750">
                  <a:moveTo>
                    <a:pt x="162030" y="108083"/>
                  </a:moveTo>
                  <a:cubicBezTo>
                    <a:pt x="144854" y="88063"/>
                    <a:pt x="121125" y="75679"/>
                    <a:pt x="94915" y="75679"/>
                  </a:cubicBezTo>
                  <a:cubicBezTo>
                    <a:pt x="42495" y="75679"/>
                    <a:pt x="1" y="125212"/>
                    <a:pt x="0" y="186313"/>
                  </a:cubicBezTo>
                  <a:cubicBezTo>
                    <a:pt x="0" y="247414"/>
                    <a:pt x="42495" y="296947"/>
                    <a:pt x="94915" y="296947"/>
                  </a:cubicBezTo>
                  <a:cubicBezTo>
                    <a:pt x="147335" y="296947"/>
                    <a:pt x="189830" y="247414"/>
                    <a:pt x="189830" y="186313"/>
                  </a:cubicBezTo>
                  <a:cubicBezTo>
                    <a:pt x="189830" y="155763"/>
                    <a:pt x="179207" y="128104"/>
                    <a:pt x="162030" y="108083"/>
                  </a:cubicBezTo>
                  <a:close/>
                  <a:moveTo>
                    <a:pt x="381842" y="13507"/>
                  </a:moveTo>
                  <a:cubicBezTo>
                    <a:pt x="367145" y="4809"/>
                    <a:pt x="350987" y="0"/>
                    <a:pt x="334026" y="0"/>
                  </a:cubicBezTo>
                  <a:cubicBezTo>
                    <a:pt x="266182" y="0"/>
                    <a:pt x="211183" y="76951"/>
                    <a:pt x="211183" y="171875"/>
                  </a:cubicBezTo>
                  <a:cubicBezTo>
                    <a:pt x="211183" y="266799"/>
                    <a:pt x="266182" y="343750"/>
                    <a:pt x="334026" y="343750"/>
                  </a:cubicBezTo>
                  <a:cubicBezTo>
                    <a:pt x="401870" y="343750"/>
                    <a:pt x="456869" y="266799"/>
                    <a:pt x="456869" y="171875"/>
                  </a:cubicBezTo>
                  <a:cubicBezTo>
                    <a:pt x="456869" y="100682"/>
                    <a:pt x="425932" y="39599"/>
                    <a:pt x="381842" y="13507"/>
                  </a:cubicBezTo>
                  <a:close/>
                </a:path>
              </a:pathLst>
            </a:cu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Oval 4"/>
            <p:cNvSpPr/>
            <p:nvPr/>
          </p:nvSpPr>
          <p:spPr>
            <a:xfrm rot="2446171" flipH="1">
              <a:off x="7420888" y="3882540"/>
              <a:ext cx="191371" cy="255592"/>
            </a:xfrm>
            <a:prstGeom prst="ellipse">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1642247" y="6349179"/>
            <a:ext cx="442750" cy="369332"/>
          </a:xfrm>
          <a:prstGeom prst="rect">
            <a:avLst/>
          </a:prstGeom>
        </p:spPr>
        <p:txBody>
          <a:bodyPr wrap="none">
            <a:spAutoFit/>
          </a:bodyPr>
          <a:lstStyle/>
          <a:p>
            <a:r>
              <a:rPr lang="en-US" dirty="0">
                <a:solidFill>
                  <a:schemeClr val="bg1"/>
                </a:solidFill>
              </a:rPr>
              <a:t>(2)</a:t>
            </a:r>
            <a:endParaRPr lang="en-US" dirty="0"/>
          </a:p>
        </p:txBody>
      </p:sp>
    </p:spTree>
    <p:extLst>
      <p:ext uri="{BB962C8B-B14F-4D97-AF65-F5344CB8AC3E}">
        <p14:creationId xmlns:p14="http://schemas.microsoft.com/office/powerpoint/2010/main" val="37801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485" y="26288"/>
            <a:ext cx="10797766" cy="1015663"/>
          </a:xfrm>
          <a:prstGeom prst="rect">
            <a:avLst/>
          </a:prstGeom>
          <a:noFill/>
        </p:spPr>
        <p:txBody>
          <a:bodyPr wrap="square" rtlCol="0">
            <a:spAutoFit/>
          </a:bodyPr>
          <a:lstStyle/>
          <a:p>
            <a:pPr algn="ctr"/>
            <a:r>
              <a:rPr lang="en-US" sz="6000" dirty="0">
                <a:solidFill>
                  <a:schemeClr val="bg1"/>
                </a:solidFill>
                <a:latin typeface="Poor Richard" panose="02080502050505020702" pitchFamily="18" charset="0"/>
                <a:ea typeface="Wednesday" pitchFamily="2" charset="0"/>
              </a:rPr>
              <a:t>Diotrephes</a:t>
            </a:r>
            <a:endParaRPr lang="en-US" sz="4800" dirty="0">
              <a:solidFill>
                <a:schemeClr val="bg1"/>
              </a:solidFill>
              <a:latin typeface="Poor Richard" panose="02080502050505020702" pitchFamily="18" charset="0"/>
              <a:ea typeface="Wednesday" pitchFamily="2" charset="0"/>
            </a:endParaRPr>
          </a:p>
        </p:txBody>
      </p:sp>
      <p:sp>
        <p:nvSpPr>
          <p:cNvPr id="79" name="TextBox 78"/>
          <p:cNvSpPr txBox="1"/>
          <p:nvPr/>
        </p:nvSpPr>
        <p:spPr>
          <a:xfrm>
            <a:off x="1628759" y="1187220"/>
            <a:ext cx="6483177" cy="4893647"/>
          </a:xfrm>
          <a:prstGeom prst="rect">
            <a:avLst/>
          </a:prstGeom>
          <a:noFill/>
        </p:spPr>
        <p:txBody>
          <a:bodyPr wrap="square" rtlCol="0">
            <a:spAutoFit/>
          </a:bodyPr>
          <a:lstStyle/>
          <a:p>
            <a:r>
              <a:rPr lang="en-US" sz="2400" dirty="0">
                <a:solidFill>
                  <a:schemeClr val="bg1"/>
                </a:solidFill>
              </a:rPr>
              <a:t>"John's third letter is a letter of apostasy.</a:t>
            </a:r>
          </a:p>
          <a:p>
            <a:endParaRPr lang="en-US" sz="2400" dirty="0">
              <a:solidFill>
                <a:schemeClr val="bg1"/>
              </a:solidFill>
            </a:endParaRPr>
          </a:p>
          <a:p>
            <a:r>
              <a:rPr lang="en-US" sz="2400" dirty="0">
                <a:solidFill>
                  <a:schemeClr val="bg1"/>
                </a:solidFill>
              </a:rPr>
              <a:t>In it he made reference to one Diotrephes, a local church leader who had refused to receive John. </a:t>
            </a:r>
          </a:p>
          <a:p>
            <a:endParaRPr lang="en-US" sz="2400" dirty="0">
              <a:solidFill>
                <a:schemeClr val="bg1"/>
              </a:solidFill>
            </a:endParaRPr>
          </a:p>
          <a:p>
            <a:r>
              <a:rPr lang="en-US" sz="2400" dirty="0">
                <a:solidFill>
                  <a:schemeClr val="bg1"/>
                </a:solidFill>
              </a:rPr>
              <a:t>Diotrephes, according to John, '</a:t>
            </a:r>
            <a:r>
              <a:rPr lang="en-US" sz="2400" dirty="0" err="1">
                <a:solidFill>
                  <a:schemeClr val="bg1"/>
                </a:solidFill>
              </a:rPr>
              <a:t>loveth</a:t>
            </a:r>
            <a:r>
              <a:rPr lang="en-US" sz="2400" dirty="0">
                <a:solidFill>
                  <a:schemeClr val="bg1"/>
                </a:solidFill>
              </a:rPr>
              <a:t> to have the preeminence' among the saints.</a:t>
            </a:r>
          </a:p>
          <a:p>
            <a:endParaRPr lang="en-US" sz="2400" dirty="0">
              <a:solidFill>
                <a:schemeClr val="bg1"/>
              </a:solidFill>
            </a:endParaRPr>
          </a:p>
          <a:p>
            <a:r>
              <a:rPr lang="en-US" sz="2400" dirty="0">
                <a:solidFill>
                  <a:schemeClr val="bg1"/>
                </a:solidFill>
              </a:rPr>
              <a:t>John - the presiding authority of the church - had written to him; but Diotrephes would not receive John. Neither would he receive 'the brethren,' and he would not let his congregation do so either. In fact, he excommunicated those who would.</a:t>
            </a:r>
          </a:p>
        </p:txBody>
      </p:sp>
      <p:sp>
        <p:nvSpPr>
          <p:cNvPr id="3" name="Rectangle 2"/>
          <p:cNvSpPr/>
          <p:nvPr/>
        </p:nvSpPr>
        <p:spPr>
          <a:xfrm>
            <a:off x="11642247" y="6349179"/>
            <a:ext cx="442750" cy="369332"/>
          </a:xfrm>
          <a:prstGeom prst="rect">
            <a:avLst/>
          </a:prstGeom>
        </p:spPr>
        <p:txBody>
          <a:bodyPr wrap="none">
            <a:spAutoFit/>
          </a:bodyPr>
          <a:lstStyle/>
          <a:p>
            <a:r>
              <a:rPr lang="en-US" dirty="0">
                <a:solidFill>
                  <a:schemeClr val="bg1"/>
                </a:solidFill>
              </a:rPr>
              <a:t>(5)</a:t>
            </a:r>
            <a:endParaRPr lang="en-US" dirty="0"/>
          </a:p>
        </p:txBody>
      </p:sp>
      <p:grpSp>
        <p:nvGrpSpPr>
          <p:cNvPr id="31" name="Group 30"/>
          <p:cNvGrpSpPr/>
          <p:nvPr/>
        </p:nvGrpSpPr>
        <p:grpSpPr>
          <a:xfrm>
            <a:off x="8640256" y="1270828"/>
            <a:ext cx="2078646" cy="4365157"/>
            <a:chOff x="4741634" y="1730842"/>
            <a:chExt cx="2078646" cy="4365157"/>
          </a:xfrm>
        </p:grpSpPr>
        <p:grpSp>
          <p:nvGrpSpPr>
            <p:cNvPr id="32" name="Group 40"/>
            <p:cNvGrpSpPr/>
            <p:nvPr/>
          </p:nvGrpSpPr>
          <p:grpSpPr>
            <a:xfrm rot="13410815">
              <a:off x="5351616" y="5418719"/>
              <a:ext cx="389679" cy="677280"/>
              <a:chOff x="6096000" y="4191000"/>
              <a:chExt cx="685800" cy="1066800"/>
            </a:xfrm>
          </p:grpSpPr>
          <p:sp>
            <p:nvSpPr>
              <p:cNvPr id="85" name="Oval 84"/>
              <p:cNvSpPr/>
              <p:nvPr/>
            </p:nvSpPr>
            <p:spPr>
              <a:xfrm>
                <a:off x="6096000" y="4191000"/>
                <a:ext cx="685800" cy="1066800"/>
              </a:xfrm>
              <a:prstGeom prst="ellipse">
                <a:avLst/>
              </a:prstGeom>
              <a:solidFill>
                <a:schemeClr val="accent6">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096000" y="4572000"/>
                <a:ext cx="685800" cy="304800"/>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5400000">
                <a:off x="6237203" y="4094859"/>
                <a:ext cx="387155" cy="609599"/>
              </a:xfrm>
              <a:prstGeom prst="mo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9"/>
            <p:cNvGrpSpPr/>
            <p:nvPr/>
          </p:nvGrpSpPr>
          <p:grpSpPr>
            <a:xfrm rot="8734823">
              <a:off x="5883871" y="5374216"/>
              <a:ext cx="389679" cy="712175"/>
              <a:chOff x="6096000" y="4136036"/>
              <a:chExt cx="685800" cy="1121764"/>
            </a:xfrm>
          </p:grpSpPr>
          <p:sp>
            <p:nvSpPr>
              <p:cNvPr id="82" name="Oval 81"/>
              <p:cNvSpPr/>
              <p:nvPr/>
            </p:nvSpPr>
            <p:spPr>
              <a:xfrm>
                <a:off x="6096000" y="4191000"/>
                <a:ext cx="685800" cy="1066800"/>
              </a:xfrm>
              <a:prstGeom prst="ellipse">
                <a:avLst/>
              </a:prstGeom>
              <a:solidFill>
                <a:schemeClr val="accent6">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096000" y="4572000"/>
                <a:ext cx="685800" cy="304800"/>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5400000">
                <a:off x="6202180" y="4059836"/>
                <a:ext cx="457200" cy="609600"/>
              </a:xfrm>
              <a:prstGeom prst="mo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6430601" y="3862192"/>
              <a:ext cx="389679" cy="67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741995" y="3910569"/>
              <a:ext cx="389679" cy="67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4871887" y="4200832"/>
              <a:ext cx="1800044" cy="154806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9637031">
              <a:off x="5879447" y="3177230"/>
              <a:ext cx="847046" cy="1197999"/>
            </a:xfrm>
            <a:prstGeom prst="trapezoid">
              <a:avLst>
                <a:gd name="adj" fmla="val 3606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896418">
              <a:off x="4741634" y="3162219"/>
              <a:ext cx="886890" cy="1197999"/>
            </a:xfrm>
            <a:prstGeom prst="trapezoid">
              <a:avLst>
                <a:gd name="adj" fmla="val 3606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896418">
              <a:off x="4856179" y="3056688"/>
              <a:ext cx="886890" cy="1048421"/>
            </a:xfrm>
            <a:prstGeom prst="trapezoid">
              <a:avLst>
                <a:gd name="adj" fmla="val 41668"/>
              </a:avLst>
            </a:prstGeom>
            <a:solidFill>
              <a:srgbClr val="F6E1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8"/>
            <p:cNvSpPr/>
            <p:nvPr/>
          </p:nvSpPr>
          <p:spPr>
            <a:xfrm rot="19832423">
              <a:off x="5720377" y="2985441"/>
              <a:ext cx="886890" cy="1195809"/>
            </a:xfrm>
            <a:prstGeom prst="trapezoid">
              <a:avLst>
                <a:gd name="adj" fmla="val 36068"/>
              </a:avLst>
            </a:prstGeom>
            <a:solidFill>
              <a:srgbClr val="F6E1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4928288" y="3184911"/>
              <a:ext cx="1679321" cy="1988883"/>
            </a:xfrm>
            <a:prstGeom prst="trapezoid">
              <a:avLst>
                <a:gd name="adj" fmla="val 33511"/>
              </a:avLst>
            </a:prstGeom>
            <a:solidFill>
              <a:srgbClr val="F6E1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9"/>
            <p:cNvSpPr/>
            <p:nvPr/>
          </p:nvSpPr>
          <p:spPr>
            <a:xfrm rot="10800000">
              <a:off x="5651244" y="3184911"/>
              <a:ext cx="270517" cy="81681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4915184" y="5458639"/>
              <a:ext cx="1663056" cy="252815"/>
              <a:chOff x="4915184" y="5458639"/>
              <a:chExt cx="1663056" cy="252815"/>
            </a:xfrm>
          </p:grpSpPr>
          <p:grpSp>
            <p:nvGrpSpPr>
              <p:cNvPr id="73" name="Group 22"/>
              <p:cNvGrpSpPr/>
              <p:nvPr/>
            </p:nvGrpSpPr>
            <p:grpSpPr>
              <a:xfrm rot="5400000">
                <a:off x="5224238" y="5149585"/>
                <a:ext cx="252814" cy="870921"/>
                <a:chOff x="5481403" y="2057400"/>
                <a:chExt cx="617095" cy="2007432"/>
              </a:xfrm>
            </p:grpSpPr>
            <p:sp>
              <p:nvSpPr>
                <p:cNvPr id="78" name="Quad Arrow 23"/>
                <p:cNvSpPr/>
                <p:nvPr/>
              </p:nvSpPr>
              <p:spPr>
                <a:xfrm>
                  <a:off x="5486400" y="2057400"/>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24"/>
                <p:cNvSpPr/>
                <p:nvPr/>
              </p:nvSpPr>
              <p:spPr>
                <a:xfrm>
                  <a:off x="5481403" y="2720716"/>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25"/>
                <p:cNvSpPr/>
                <p:nvPr/>
              </p:nvSpPr>
              <p:spPr>
                <a:xfrm>
                  <a:off x="5488898" y="3379032"/>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26"/>
              <p:cNvGrpSpPr/>
              <p:nvPr/>
            </p:nvGrpSpPr>
            <p:grpSpPr>
              <a:xfrm rot="5400000">
                <a:off x="6031633" y="5164846"/>
                <a:ext cx="252814" cy="840401"/>
                <a:chOff x="5481403" y="2057400"/>
                <a:chExt cx="617095" cy="2007432"/>
              </a:xfrm>
            </p:grpSpPr>
            <p:sp>
              <p:nvSpPr>
                <p:cNvPr id="75" name="Quad Arrow 197"/>
                <p:cNvSpPr/>
                <p:nvPr/>
              </p:nvSpPr>
              <p:spPr>
                <a:xfrm>
                  <a:off x="5486400" y="2057400"/>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198"/>
                <p:cNvSpPr/>
                <p:nvPr/>
              </p:nvSpPr>
              <p:spPr>
                <a:xfrm>
                  <a:off x="5481403" y="2720716"/>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199"/>
                <p:cNvSpPr/>
                <p:nvPr/>
              </p:nvSpPr>
              <p:spPr>
                <a:xfrm>
                  <a:off x="5488898" y="3379032"/>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p:cNvSpPr/>
            <p:nvPr/>
          </p:nvSpPr>
          <p:spPr>
            <a:xfrm>
              <a:off x="5391459" y="2023859"/>
              <a:ext cx="736060" cy="13061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96741">
              <a:off x="5202355" y="2166008"/>
              <a:ext cx="318247" cy="1235727"/>
            </a:xfrm>
            <a:prstGeom prst="ellipse">
              <a:avLst/>
            </a:prstGeom>
            <a:solidFill>
              <a:srgbClr val="BF77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1214486">
              <a:off x="6038037" y="2183386"/>
              <a:ext cx="267638" cy="1241539"/>
            </a:xfrm>
            <a:prstGeom prst="ellipse">
              <a:avLst/>
            </a:prstGeom>
            <a:solidFill>
              <a:srgbClr val="BF77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1214486">
              <a:off x="5429026" y="1734624"/>
              <a:ext cx="684855" cy="677280"/>
            </a:xfrm>
            <a:prstGeom prst="ellipse">
              <a:avLst/>
            </a:prstGeom>
            <a:solidFill>
              <a:srgbClr val="BF77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tored Data 47"/>
            <p:cNvSpPr/>
            <p:nvPr/>
          </p:nvSpPr>
          <p:spPr>
            <a:xfrm rot="5400000">
              <a:off x="5428209" y="1568766"/>
              <a:ext cx="659289" cy="983441"/>
            </a:xfrm>
            <a:prstGeom prst="flowChartOnlineStorag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26"/>
            <p:cNvGrpSpPr/>
            <p:nvPr/>
          </p:nvGrpSpPr>
          <p:grpSpPr>
            <a:xfrm rot="5400000">
              <a:off x="5559928" y="1583558"/>
              <a:ext cx="252814" cy="840401"/>
              <a:chOff x="5481403" y="2057400"/>
              <a:chExt cx="617095" cy="2007432"/>
            </a:xfrm>
          </p:grpSpPr>
          <p:sp>
            <p:nvSpPr>
              <p:cNvPr id="70" name="Quad Arrow 194"/>
              <p:cNvSpPr/>
              <p:nvPr/>
            </p:nvSpPr>
            <p:spPr>
              <a:xfrm>
                <a:off x="5486400" y="2057400"/>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195"/>
              <p:cNvSpPr/>
              <p:nvPr/>
            </p:nvSpPr>
            <p:spPr>
              <a:xfrm>
                <a:off x="5481403" y="2720716"/>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196"/>
              <p:cNvSpPr/>
              <p:nvPr/>
            </p:nvSpPr>
            <p:spPr>
              <a:xfrm>
                <a:off x="5488898" y="3379032"/>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rot="21214486">
              <a:off x="5503919" y="2915225"/>
              <a:ext cx="538805" cy="677280"/>
            </a:xfrm>
            <a:prstGeom prst="ellipse">
              <a:avLst/>
            </a:prstGeom>
            <a:solidFill>
              <a:srgbClr val="BF77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620334" y="3075663"/>
              <a:ext cx="311797" cy="1297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rot="16616310">
              <a:off x="4640329" y="4228030"/>
              <a:ext cx="1663056" cy="252815"/>
              <a:chOff x="4915184" y="5458639"/>
              <a:chExt cx="1663056" cy="252815"/>
            </a:xfrm>
          </p:grpSpPr>
          <p:grpSp>
            <p:nvGrpSpPr>
              <p:cNvPr id="62" name="Group 22"/>
              <p:cNvGrpSpPr/>
              <p:nvPr/>
            </p:nvGrpSpPr>
            <p:grpSpPr>
              <a:xfrm rot="5400000">
                <a:off x="5224238" y="5149585"/>
                <a:ext cx="252814" cy="870921"/>
                <a:chOff x="5481403" y="2057400"/>
                <a:chExt cx="617095" cy="2007432"/>
              </a:xfrm>
            </p:grpSpPr>
            <p:sp>
              <p:nvSpPr>
                <p:cNvPr id="67" name="Quad Arrow 23"/>
                <p:cNvSpPr/>
                <p:nvPr/>
              </p:nvSpPr>
              <p:spPr>
                <a:xfrm>
                  <a:off x="5486400" y="2057400"/>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24"/>
                <p:cNvSpPr/>
                <p:nvPr/>
              </p:nvSpPr>
              <p:spPr>
                <a:xfrm>
                  <a:off x="5481403" y="2720716"/>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25"/>
                <p:cNvSpPr/>
                <p:nvPr/>
              </p:nvSpPr>
              <p:spPr>
                <a:xfrm>
                  <a:off x="5488898" y="3379032"/>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6"/>
              <p:cNvGrpSpPr/>
              <p:nvPr/>
            </p:nvGrpSpPr>
            <p:grpSpPr>
              <a:xfrm rot="5400000">
                <a:off x="6031633" y="5164846"/>
                <a:ext cx="252814" cy="840401"/>
                <a:chOff x="5481403" y="2057400"/>
                <a:chExt cx="617095" cy="2007432"/>
              </a:xfrm>
            </p:grpSpPr>
            <p:sp>
              <p:nvSpPr>
                <p:cNvPr id="64" name="Quad Arrow 197"/>
                <p:cNvSpPr/>
                <p:nvPr/>
              </p:nvSpPr>
              <p:spPr>
                <a:xfrm>
                  <a:off x="5486400" y="2057400"/>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198"/>
                <p:cNvSpPr/>
                <p:nvPr/>
              </p:nvSpPr>
              <p:spPr>
                <a:xfrm>
                  <a:off x="5481403" y="2720716"/>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199"/>
                <p:cNvSpPr/>
                <p:nvPr/>
              </p:nvSpPr>
              <p:spPr>
                <a:xfrm>
                  <a:off x="5488898" y="3379032"/>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4983690" flipH="1">
              <a:off x="5237334" y="4250791"/>
              <a:ext cx="1663056" cy="252815"/>
              <a:chOff x="4915184" y="5458639"/>
              <a:chExt cx="1663056" cy="252815"/>
            </a:xfrm>
          </p:grpSpPr>
          <p:grpSp>
            <p:nvGrpSpPr>
              <p:cNvPr id="54" name="Group 22"/>
              <p:cNvGrpSpPr/>
              <p:nvPr/>
            </p:nvGrpSpPr>
            <p:grpSpPr>
              <a:xfrm rot="5400000">
                <a:off x="5224238" y="5149585"/>
                <a:ext cx="252814" cy="870921"/>
                <a:chOff x="5481403" y="2057400"/>
                <a:chExt cx="617095" cy="2007432"/>
              </a:xfrm>
            </p:grpSpPr>
            <p:sp>
              <p:nvSpPr>
                <p:cNvPr id="59" name="Quad Arrow 23"/>
                <p:cNvSpPr/>
                <p:nvPr/>
              </p:nvSpPr>
              <p:spPr>
                <a:xfrm>
                  <a:off x="5486400" y="2057400"/>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24"/>
                <p:cNvSpPr/>
                <p:nvPr/>
              </p:nvSpPr>
              <p:spPr>
                <a:xfrm>
                  <a:off x="5481403" y="2720716"/>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25"/>
                <p:cNvSpPr/>
                <p:nvPr/>
              </p:nvSpPr>
              <p:spPr>
                <a:xfrm>
                  <a:off x="5488898" y="3379032"/>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26"/>
              <p:cNvGrpSpPr/>
              <p:nvPr/>
            </p:nvGrpSpPr>
            <p:grpSpPr>
              <a:xfrm rot="5400000">
                <a:off x="6031633" y="5164846"/>
                <a:ext cx="252814" cy="840401"/>
                <a:chOff x="5481403" y="2057400"/>
                <a:chExt cx="617095" cy="2007432"/>
              </a:xfrm>
            </p:grpSpPr>
            <p:sp>
              <p:nvSpPr>
                <p:cNvPr id="56" name="Quad Arrow 197"/>
                <p:cNvSpPr/>
                <p:nvPr/>
              </p:nvSpPr>
              <p:spPr>
                <a:xfrm>
                  <a:off x="5486400" y="2057400"/>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198"/>
                <p:cNvSpPr/>
                <p:nvPr/>
              </p:nvSpPr>
              <p:spPr>
                <a:xfrm>
                  <a:off x="5481403" y="2720716"/>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199"/>
                <p:cNvSpPr/>
                <p:nvPr/>
              </p:nvSpPr>
              <p:spPr>
                <a:xfrm>
                  <a:off x="5488898" y="3379032"/>
                  <a:ext cx="609600" cy="685800"/>
                </a:xfrm>
                <a:prstGeom prst="quadArrow">
                  <a:avLst>
                    <a:gd name="adj1" fmla="val 4616"/>
                    <a:gd name="adj2" fmla="val 22500"/>
                    <a:gd name="adj3" fmla="val 22500"/>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 name="Rectangle 3"/>
          <p:cNvSpPr/>
          <p:nvPr/>
        </p:nvSpPr>
        <p:spPr>
          <a:xfrm>
            <a:off x="32051" y="6392040"/>
            <a:ext cx="1447832" cy="369332"/>
          </a:xfrm>
          <a:prstGeom prst="rect">
            <a:avLst/>
          </a:prstGeom>
        </p:spPr>
        <p:txBody>
          <a:bodyPr wrap="none">
            <a:spAutoFit/>
          </a:bodyPr>
          <a:lstStyle/>
          <a:p>
            <a:r>
              <a:rPr lang="en-US" dirty="0">
                <a:solidFill>
                  <a:schemeClr val="bg1"/>
                </a:solidFill>
              </a:rPr>
              <a:t>3 John 1:9-10</a:t>
            </a:r>
            <a:endParaRPr lang="en-US" dirty="0"/>
          </a:p>
        </p:txBody>
      </p:sp>
    </p:spTree>
    <p:extLst>
      <p:ext uri="{BB962C8B-B14F-4D97-AF65-F5344CB8AC3E}">
        <p14:creationId xmlns:p14="http://schemas.microsoft.com/office/powerpoint/2010/main" val="86268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wipe(down)">
                                      <p:cBhvr>
                                        <p:cTn id="9" dur="580">
                                          <p:stCondLst>
                                            <p:cond delay="0"/>
                                          </p:stCondLst>
                                        </p:cTn>
                                        <p:tgtEl>
                                          <p:spTgt spid="31"/>
                                        </p:tgtEl>
                                      </p:cBhvr>
                                    </p:animEffect>
                                    <p:anim calcmode="lin" valueType="num">
                                      <p:cBhvr>
                                        <p:cTn id="1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 dur="26">
                                          <p:stCondLst>
                                            <p:cond delay="650"/>
                                          </p:stCondLst>
                                        </p:cTn>
                                        <p:tgtEl>
                                          <p:spTgt spid="31"/>
                                        </p:tgtEl>
                                      </p:cBhvr>
                                      <p:to x="100000" y="60000"/>
                                    </p:animScale>
                                    <p:animScale>
                                      <p:cBhvr>
                                        <p:cTn id="16" dur="166" decel="50000">
                                          <p:stCondLst>
                                            <p:cond delay="676"/>
                                          </p:stCondLst>
                                        </p:cTn>
                                        <p:tgtEl>
                                          <p:spTgt spid="31"/>
                                        </p:tgtEl>
                                      </p:cBhvr>
                                      <p:to x="100000" y="100000"/>
                                    </p:animScale>
                                    <p:animScale>
                                      <p:cBhvr>
                                        <p:cTn id="17" dur="26">
                                          <p:stCondLst>
                                            <p:cond delay="1312"/>
                                          </p:stCondLst>
                                        </p:cTn>
                                        <p:tgtEl>
                                          <p:spTgt spid="31"/>
                                        </p:tgtEl>
                                      </p:cBhvr>
                                      <p:to x="100000" y="80000"/>
                                    </p:animScale>
                                    <p:animScale>
                                      <p:cBhvr>
                                        <p:cTn id="18" dur="166" decel="50000">
                                          <p:stCondLst>
                                            <p:cond delay="1338"/>
                                          </p:stCondLst>
                                        </p:cTn>
                                        <p:tgtEl>
                                          <p:spTgt spid="31"/>
                                        </p:tgtEl>
                                      </p:cBhvr>
                                      <p:to x="100000" y="100000"/>
                                    </p:animScale>
                                    <p:animScale>
                                      <p:cBhvr>
                                        <p:cTn id="19" dur="26">
                                          <p:stCondLst>
                                            <p:cond delay="1642"/>
                                          </p:stCondLst>
                                        </p:cTn>
                                        <p:tgtEl>
                                          <p:spTgt spid="31"/>
                                        </p:tgtEl>
                                      </p:cBhvr>
                                      <p:to x="100000" y="90000"/>
                                    </p:animScale>
                                    <p:animScale>
                                      <p:cBhvr>
                                        <p:cTn id="20" dur="166" decel="50000">
                                          <p:stCondLst>
                                            <p:cond delay="1668"/>
                                          </p:stCondLst>
                                        </p:cTn>
                                        <p:tgtEl>
                                          <p:spTgt spid="31"/>
                                        </p:tgtEl>
                                      </p:cBhvr>
                                      <p:to x="100000" y="100000"/>
                                    </p:animScale>
                                    <p:animScale>
                                      <p:cBhvr>
                                        <p:cTn id="21" dur="26">
                                          <p:stCondLst>
                                            <p:cond delay="1808"/>
                                          </p:stCondLst>
                                        </p:cTn>
                                        <p:tgtEl>
                                          <p:spTgt spid="31"/>
                                        </p:tgtEl>
                                      </p:cBhvr>
                                      <p:to x="100000" y="95000"/>
                                    </p:animScale>
                                    <p:animScale>
                                      <p:cBhvr>
                                        <p:cTn id="22" dur="166" decel="50000">
                                          <p:stCondLst>
                                            <p:cond delay="1834"/>
                                          </p:stCondLst>
                                        </p:cTn>
                                        <p:tgtEl>
                                          <p:spTgt spid="3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 y="4188"/>
            <a:ext cx="12217256" cy="6871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485" y="26288"/>
            <a:ext cx="10797766" cy="1015663"/>
          </a:xfrm>
          <a:prstGeom prst="rect">
            <a:avLst/>
          </a:prstGeom>
          <a:noFill/>
        </p:spPr>
        <p:txBody>
          <a:bodyPr wrap="square" rtlCol="0">
            <a:spAutoFit/>
          </a:bodyPr>
          <a:lstStyle/>
          <a:p>
            <a:pPr algn="ctr"/>
            <a:r>
              <a:rPr lang="en-US" sz="6000" dirty="0">
                <a:solidFill>
                  <a:schemeClr val="bg1"/>
                </a:solidFill>
                <a:latin typeface="Poor Richard" panose="02080502050505020702" pitchFamily="18" charset="0"/>
                <a:ea typeface="Wednesday" pitchFamily="2" charset="0"/>
              </a:rPr>
              <a:t>Gaius—A Faithful Member</a:t>
            </a:r>
            <a:endParaRPr lang="en-US" sz="4800" dirty="0">
              <a:solidFill>
                <a:schemeClr val="bg1"/>
              </a:solidFill>
              <a:latin typeface="Poor Richard" panose="02080502050505020702" pitchFamily="18" charset="0"/>
              <a:ea typeface="Wednesday" pitchFamily="2" charset="0"/>
            </a:endParaRPr>
          </a:p>
        </p:txBody>
      </p:sp>
      <p:sp>
        <p:nvSpPr>
          <p:cNvPr id="79" name="TextBox 78"/>
          <p:cNvSpPr txBox="1"/>
          <p:nvPr/>
        </p:nvSpPr>
        <p:spPr>
          <a:xfrm>
            <a:off x="2471748" y="1989627"/>
            <a:ext cx="5223305" cy="1384995"/>
          </a:xfrm>
          <a:prstGeom prst="rect">
            <a:avLst/>
          </a:prstGeom>
          <a:noFill/>
        </p:spPr>
        <p:txBody>
          <a:bodyPr wrap="square" rtlCol="0">
            <a:spAutoFit/>
          </a:bodyPr>
          <a:lstStyle/>
          <a:p>
            <a:r>
              <a:rPr lang="en-US" sz="2800" dirty="0">
                <a:solidFill>
                  <a:schemeClr val="bg1"/>
                </a:solidFill>
              </a:rPr>
              <a:t> John praised Gaius for his willingness to receive traveling Church leaders or missionaries.</a:t>
            </a:r>
          </a:p>
        </p:txBody>
      </p:sp>
      <p:grpSp>
        <p:nvGrpSpPr>
          <p:cNvPr id="88" name="Group 87"/>
          <p:cNvGrpSpPr/>
          <p:nvPr/>
        </p:nvGrpSpPr>
        <p:grpSpPr>
          <a:xfrm>
            <a:off x="8457739" y="1468070"/>
            <a:ext cx="2880236" cy="4981183"/>
            <a:chOff x="5426729" y="576489"/>
            <a:chExt cx="3222175" cy="5572544"/>
          </a:xfrm>
        </p:grpSpPr>
        <p:sp>
          <p:nvSpPr>
            <p:cNvPr id="89" name="Rounded Rectangle 91"/>
            <p:cNvSpPr/>
            <p:nvPr/>
          </p:nvSpPr>
          <p:spPr>
            <a:xfrm flipH="1">
              <a:off x="5906427" y="576489"/>
              <a:ext cx="1965959" cy="2199161"/>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4"/>
            <p:cNvSpPr/>
            <p:nvPr/>
          </p:nvSpPr>
          <p:spPr>
            <a:xfrm rot="2446171" flipH="1">
              <a:off x="5426729" y="3798241"/>
              <a:ext cx="439362" cy="7701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5"/>
            <p:cNvSpPr/>
            <p:nvPr/>
          </p:nvSpPr>
          <p:spPr>
            <a:xfrm rot="18884778" flipH="1">
              <a:off x="7965775" y="3607126"/>
              <a:ext cx="512016" cy="8542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6"/>
            <p:cNvSpPr/>
            <p:nvPr/>
          </p:nvSpPr>
          <p:spPr>
            <a:xfrm rot="18932079" flipH="1">
              <a:off x="6944491" y="5392356"/>
              <a:ext cx="593831" cy="756677"/>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7"/>
            <p:cNvSpPr/>
            <p:nvPr/>
          </p:nvSpPr>
          <p:spPr>
            <a:xfrm rot="4249565" flipH="1">
              <a:off x="6290517" y="5433606"/>
              <a:ext cx="504093" cy="756677"/>
            </a:xfrm>
            <a:prstGeom prst="ellipse">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8"/>
            <p:cNvSpPr/>
            <p:nvPr/>
          </p:nvSpPr>
          <p:spPr>
            <a:xfrm rot="19603844" flipH="1">
              <a:off x="7284361" y="2649753"/>
              <a:ext cx="1113436" cy="1592526"/>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
            <p:cNvSpPr/>
            <p:nvPr/>
          </p:nvSpPr>
          <p:spPr>
            <a:xfrm rot="19558248" flipH="1">
              <a:off x="7123740" y="2456069"/>
              <a:ext cx="1106863" cy="1441474"/>
            </a:xfrm>
            <a:prstGeom prst="trapezoid">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10"/>
            <p:cNvSpPr/>
            <p:nvPr/>
          </p:nvSpPr>
          <p:spPr>
            <a:xfrm rot="1729040" flipH="1">
              <a:off x="5516297" y="2654178"/>
              <a:ext cx="1045851" cy="1592526"/>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11"/>
            <p:cNvSpPr/>
            <p:nvPr/>
          </p:nvSpPr>
          <p:spPr>
            <a:xfrm rot="1563792" flipH="1">
              <a:off x="5678527" y="2398422"/>
              <a:ext cx="1106863" cy="1527730"/>
            </a:xfrm>
            <a:prstGeom prst="trapezoid">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12"/>
            <p:cNvSpPr/>
            <p:nvPr/>
          </p:nvSpPr>
          <p:spPr>
            <a:xfrm flipH="1">
              <a:off x="6102432" y="2521792"/>
              <a:ext cx="1596291" cy="3194860"/>
            </a:xfrm>
            <a:prstGeom prst="trapezoid">
              <a:avLst/>
            </a:prstGeom>
            <a:solidFill>
              <a:srgbClr val="FFD0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13"/>
            <p:cNvSpPr/>
            <p:nvPr/>
          </p:nvSpPr>
          <p:spPr>
            <a:xfrm flipH="1">
              <a:off x="6654232" y="2277087"/>
              <a:ext cx="482054" cy="67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14"/>
            <p:cNvSpPr/>
            <p:nvPr/>
          </p:nvSpPr>
          <p:spPr>
            <a:xfrm rot="264701" flipH="1">
              <a:off x="6057225" y="2462924"/>
              <a:ext cx="770802" cy="3010321"/>
            </a:xfrm>
            <a:prstGeom prst="trapezoid">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5"/>
            <p:cNvSpPr/>
            <p:nvPr/>
          </p:nvSpPr>
          <p:spPr>
            <a:xfrm rot="21246583" flipH="1">
              <a:off x="6919596" y="2434823"/>
              <a:ext cx="770802" cy="3057412"/>
            </a:xfrm>
            <a:prstGeom prst="trapezoid">
              <a:avLst/>
            </a:prstGeom>
            <a:solidFill>
              <a:srgbClr val="C68C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6"/>
            <p:cNvSpPr/>
            <p:nvPr/>
          </p:nvSpPr>
          <p:spPr>
            <a:xfrm flipH="1">
              <a:off x="6102432" y="650627"/>
              <a:ext cx="1646700" cy="20587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91"/>
            <p:cNvSpPr/>
            <p:nvPr/>
          </p:nvSpPr>
          <p:spPr>
            <a:xfrm flipH="1">
              <a:off x="6133890" y="576489"/>
              <a:ext cx="1446651" cy="679658"/>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993590" y="584362"/>
              <a:ext cx="412749" cy="61574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335480" y="591927"/>
              <a:ext cx="412749" cy="61574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5400000" flipH="1">
              <a:off x="6751844" y="3295943"/>
              <a:ext cx="225544" cy="1508863"/>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16200000" flipH="1" flipV="1">
              <a:off x="6772723" y="3196101"/>
              <a:ext cx="225544" cy="1508863"/>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0666174" flipH="1">
              <a:off x="7570718" y="3905367"/>
              <a:ext cx="289695" cy="1508863"/>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365388" flipH="1">
              <a:off x="7317813" y="3954601"/>
              <a:ext cx="289695" cy="1508863"/>
            </a:xfrm>
            <a:prstGeom prst="moon">
              <a:avLst>
                <a:gd name="adj" fmla="val 7353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4"/>
            <p:cNvSpPr/>
            <p:nvPr/>
          </p:nvSpPr>
          <p:spPr>
            <a:xfrm rot="2446171" flipH="1">
              <a:off x="7226973" y="3807289"/>
              <a:ext cx="439362" cy="438850"/>
            </a:xfrm>
            <a:prstGeom prst="ellipse">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p:cNvSpPr/>
            <p:nvPr/>
          </p:nvSpPr>
          <p:spPr>
            <a:xfrm rot="2446171" flipH="1">
              <a:off x="7225001" y="3871072"/>
              <a:ext cx="456869" cy="332767"/>
            </a:xfrm>
            <a:custGeom>
              <a:avLst/>
              <a:gdLst>
                <a:gd name="connsiteX0" fmla="*/ 162030 w 456869"/>
                <a:gd name="connsiteY0" fmla="*/ 108083 h 343750"/>
                <a:gd name="connsiteX1" fmla="*/ 94915 w 456869"/>
                <a:gd name="connsiteY1" fmla="*/ 75679 h 343750"/>
                <a:gd name="connsiteX2" fmla="*/ 0 w 456869"/>
                <a:gd name="connsiteY2" fmla="*/ 186313 h 343750"/>
                <a:gd name="connsiteX3" fmla="*/ 94915 w 456869"/>
                <a:gd name="connsiteY3" fmla="*/ 296947 h 343750"/>
                <a:gd name="connsiteX4" fmla="*/ 189830 w 456869"/>
                <a:gd name="connsiteY4" fmla="*/ 186313 h 343750"/>
                <a:gd name="connsiteX5" fmla="*/ 162030 w 456869"/>
                <a:gd name="connsiteY5" fmla="*/ 108083 h 343750"/>
                <a:gd name="connsiteX6" fmla="*/ 381842 w 456869"/>
                <a:gd name="connsiteY6" fmla="*/ 13507 h 343750"/>
                <a:gd name="connsiteX7" fmla="*/ 334026 w 456869"/>
                <a:gd name="connsiteY7" fmla="*/ 0 h 343750"/>
                <a:gd name="connsiteX8" fmla="*/ 211183 w 456869"/>
                <a:gd name="connsiteY8" fmla="*/ 171875 h 343750"/>
                <a:gd name="connsiteX9" fmla="*/ 334026 w 456869"/>
                <a:gd name="connsiteY9" fmla="*/ 343750 h 343750"/>
                <a:gd name="connsiteX10" fmla="*/ 456869 w 456869"/>
                <a:gd name="connsiteY10" fmla="*/ 171875 h 343750"/>
                <a:gd name="connsiteX11" fmla="*/ 381842 w 456869"/>
                <a:gd name="connsiteY11" fmla="*/ 13507 h 34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869" h="343750">
                  <a:moveTo>
                    <a:pt x="162030" y="108083"/>
                  </a:moveTo>
                  <a:cubicBezTo>
                    <a:pt x="144854" y="88063"/>
                    <a:pt x="121125" y="75679"/>
                    <a:pt x="94915" y="75679"/>
                  </a:cubicBezTo>
                  <a:cubicBezTo>
                    <a:pt x="42495" y="75679"/>
                    <a:pt x="1" y="125212"/>
                    <a:pt x="0" y="186313"/>
                  </a:cubicBezTo>
                  <a:cubicBezTo>
                    <a:pt x="0" y="247414"/>
                    <a:pt x="42495" y="296947"/>
                    <a:pt x="94915" y="296947"/>
                  </a:cubicBezTo>
                  <a:cubicBezTo>
                    <a:pt x="147335" y="296947"/>
                    <a:pt x="189830" y="247414"/>
                    <a:pt x="189830" y="186313"/>
                  </a:cubicBezTo>
                  <a:cubicBezTo>
                    <a:pt x="189830" y="155763"/>
                    <a:pt x="179207" y="128104"/>
                    <a:pt x="162030" y="108083"/>
                  </a:cubicBezTo>
                  <a:close/>
                  <a:moveTo>
                    <a:pt x="381842" y="13507"/>
                  </a:moveTo>
                  <a:cubicBezTo>
                    <a:pt x="367145" y="4809"/>
                    <a:pt x="350987" y="0"/>
                    <a:pt x="334026" y="0"/>
                  </a:cubicBezTo>
                  <a:cubicBezTo>
                    <a:pt x="266182" y="0"/>
                    <a:pt x="211183" y="76951"/>
                    <a:pt x="211183" y="171875"/>
                  </a:cubicBezTo>
                  <a:cubicBezTo>
                    <a:pt x="211183" y="266799"/>
                    <a:pt x="266182" y="343750"/>
                    <a:pt x="334026" y="343750"/>
                  </a:cubicBezTo>
                  <a:cubicBezTo>
                    <a:pt x="401870" y="343750"/>
                    <a:pt x="456869" y="266799"/>
                    <a:pt x="456869" y="171875"/>
                  </a:cubicBezTo>
                  <a:cubicBezTo>
                    <a:pt x="456869" y="100682"/>
                    <a:pt x="425932" y="39599"/>
                    <a:pt x="381842" y="13507"/>
                  </a:cubicBezTo>
                  <a:close/>
                </a:path>
              </a:pathLst>
            </a:cu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Oval 4"/>
            <p:cNvSpPr/>
            <p:nvPr/>
          </p:nvSpPr>
          <p:spPr>
            <a:xfrm rot="2446171" flipH="1">
              <a:off x="7420888" y="3882540"/>
              <a:ext cx="191371" cy="255592"/>
            </a:xfrm>
            <a:prstGeom prst="ellipse">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1642247" y="6349179"/>
            <a:ext cx="442750" cy="369332"/>
          </a:xfrm>
          <a:prstGeom prst="rect">
            <a:avLst/>
          </a:prstGeom>
        </p:spPr>
        <p:txBody>
          <a:bodyPr wrap="none">
            <a:spAutoFit/>
          </a:bodyPr>
          <a:lstStyle/>
          <a:p>
            <a:r>
              <a:rPr lang="en-US" dirty="0">
                <a:solidFill>
                  <a:schemeClr val="bg1"/>
                </a:solidFill>
              </a:rPr>
              <a:t>(2)</a:t>
            </a:r>
            <a:endParaRPr lang="en-US" dirty="0"/>
          </a:p>
        </p:txBody>
      </p:sp>
      <p:sp>
        <p:nvSpPr>
          <p:cNvPr id="4" name="Rectangle 3"/>
          <p:cNvSpPr/>
          <p:nvPr/>
        </p:nvSpPr>
        <p:spPr>
          <a:xfrm>
            <a:off x="32051" y="6392040"/>
            <a:ext cx="1447832" cy="369332"/>
          </a:xfrm>
          <a:prstGeom prst="rect">
            <a:avLst/>
          </a:prstGeom>
        </p:spPr>
        <p:txBody>
          <a:bodyPr wrap="none">
            <a:spAutoFit/>
          </a:bodyPr>
          <a:lstStyle/>
          <a:p>
            <a:r>
              <a:rPr lang="en-US" dirty="0">
                <a:solidFill>
                  <a:schemeClr val="bg1"/>
                </a:solidFill>
              </a:rPr>
              <a:t>3 John 1:5-14</a:t>
            </a:r>
            <a:endParaRPr lang="en-US" dirty="0"/>
          </a:p>
        </p:txBody>
      </p:sp>
      <p:grpSp>
        <p:nvGrpSpPr>
          <p:cNvPr id="112" name="Group 111"/>
          <p:cNvGrpSpPr/>
          <p:nvPr/>
        </p:nvGrpSpPr>
        <p:grpSpPr>
          <a:xfrm>
            <a:off x="3263543" y="3808228"/>
            <a:ext cx="3289208" cy="2390250"/>
            <a:chOff x="384206" y="4158361"/>
            <a:chExt cx="3289208" cy="2390250"/>
          </a:xfrm>
        </p:grpSpPr>
        <p:grpSp>
          <p:nvGrpSpPr>
            <p:cNvPr id="113" name="Group 112"/>
            <p:cNvGrpSpPr/>
            <p:nvPr/>
          </p:nvGrpSpPr>
          <p:grpSpPr>
            <a:xfrm>
              <a:off x="384206" y="4158361"/>
              <a:ext cx="3289208" cy="2390250"/>
              <a:chOff x="609599" y="833642"/>
              <a:chExt cx="7941747" cy="5771225"/>
            </a:xfrm>
          </p:grpSpPr>
          <p:grpSp>
            <p:nvGrpSpPr>
              <p:cNvPr id="115" name="Group 14"/>
              <p:cNvGrpSpPr/>
              <p:nvPr/>
            </p:nvGrpSpPr>
            <p:grpSpPr>
              <a:xfrm rot="10800000">
                <a:off x="7696200" y="5257800"/>
                <a:ext cx="621450" cy="1347067"/>
                <a:chOff x="7010400" y="381000"/>
                <a:chExt cx="762000" cy="2033666"/>
              </a:xfrm>
            </p:grpSpPr>
            <p:sp>
              <p:nvSpPr>
                <p:cNvPr id="128"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
              <p:cNvGrpSpPr/>
              <p:nvPr/>
            </p:nvGrpSpPr>
            <p:grpSpPr>
              <a:xfrm rot="10800000">
                <a:off x="939238" y="4923502"/>
                <a:ext cx="621450" cy="1347067"/>
                <a:chOff x="7010400" y="381000"/>
                <a:chExt cx="762000" cy="2033666"/>
              </a:xfrm>
            </p:grpSpPr>
            <p:sp>
              <p:nvSpPr>
                <p:cNvPr id="126"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p:cNvGrpSpPr/>
              <p:nvPr/>
            </p:nvGrpSpPr>
            <p:grpSpPr>
              <a:xfrm>
                <a:off x="899460" y="833642"/>
                <a:ext cx="621450" cy="986197"/>
                <a:chOff x="7031201" y="834275"/>
                <a:chExt cx="762000" cy="1488861"/>
              </a:xfrm>
            </p:grpSpPr>
            <p:sp>
              <p:nvSpPr>
                <p:cNvPr id="124"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7646520" y="1148254"/>
                <a:ext cx="621450" cy="1017899"/>
                <a:chOff x="7087348" y="824753"/>
                <a:chExt cx="762000" cy="1536722"/>
              </a:xfrm>
            </p:grpSpPr>
            <p:sp>
              <p:nvSpPr>
                <p:cNvPr id="122"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4" name="Rectangle 113"/>
            <p:cNvSpPr/>
            <p:nvPr/>
          </p:nvSpPr>
          <p:spPr>
            <a:xfrm>
              <a:off x="896177" y="4755828"/>
              <a:ext cx="2162727" cy="1200329"/>
            </a:xfrm>
            <a:prstGeom prst="rect">
              <a:avLst/>
            </a:prstGeom>
          </p:spPr>
          <p:txBody>
            <a:bodyPr wrap="square">
              <a:spAutoFit/>
            </a:bodyPr>
            <a:lstStyle/>
            <a:p>
              <a:pPr algn="ctr"/>
              <a:r>
                <a:rPr lang="en-US" b="1" dirty="0"/>
                <a:t>Church members ought to receive and sustain all servants of the Lord.</a:t>
              </a:r>
              <a:endParaRPr lang="en-US" sz="1600" dirty="0"/>
            </a:p>
          </p:txBody>
        </p:sp>
      </p:grpSp>
    </p:spTree>
    <p:extLst>
      <p:ext uri="{BB962C8B-B14F-4D97-AF65-F5344CB8AC3E}">
        <p14:creationId xmlns:p14="http://schemas.microsoft.com/office/powerpoint/2010/main" val="35123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arn(outVertical)">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1421</Words>
  <Application>Microsoft Office PowerPoint</Application>
  <PresentationFormat>Widescreen</PresentationFormat>
  <Paragraphs>98</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Palatino</vt:lpstr>
      <vt:lpstr>Open Sans</vt:lpstr>
      <vt:lpstr>Arial</vt:lpstr>
      <vt:lpstr>Lucida Sans</vt:lpstr>
      <vt:lpstr>Poor Richard</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138</cp:revision>
  <dcterms:created xsi:type="dcterms:W3CDTF">2016-05-16T13:36:31Z</dcterms:created>
  <dcterms:modified xsi:type="dcterms:W3CDTF">2020-09-13T15:10:00Z</dcterms:modified>
</cp:coreProperties>
</file>