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5" r:id="rId9"/>
    <p:sldId id="264" r:id="rId10"/>
    <p:sldId id="283" r:id="rId11"/>
    <p:sldId id="266" r:id="rId12"/>
    <p:sldId id="267" r:id="rId13"/>
    <p:sldId id="268" r:id="rId14"/>
    <p:sldId id="269" r:id="rId15"/>
    <p:sldId id="270" r:id="rId16"/>
    <p:sldId id="271" r:id="rId17"/>
    <p:sldId id="272" r:id="rId18"/>
    <p:sldId id="273" r:id="rId19"/>
    <p:sldId id="275" r:id="rId20"/>
    <p:sldId id="276" r:id="rId21"/>
    <p:sldId id="285" r:id="rId22"/>
    <p:sldId id="277" r:id="rId23"/>
    <p:sldId id="278" r:id="rId24"/>
    <p:sldId id="279" r:id="rId25"/>
    <p:sldId id="281" r:id="rId26"/>
    <p:sldId id="282"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3904-6A74-44A0-8F3E-CB200A91BC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46088A-17F0-439F-9D43-141813D0A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E3C6C6-5261-4046-9B38-866EA26C24C2}"/>
              </a:ext>
            </a:extLst>
          </p:cNvPr>
          <p:cNvSpPr>
            <a:spLocks noGrp="1"/>
          </p:cNvSpPr>
          <p:nvPr>
            <p:ph type="dt" sz="half" idx="10"/>
          </p:nvPr>
        </p:nvSpPr>
        <p:spPr/>
        <p:txBody>
          <a:bodyPr/>
          <a:lstStyle/>
          <a:p>
            <a:fld id="{A97C1FCE-F419-4347-8EFD-3F5476D7D993}" type="datetimeFigureOut">
              <a:rPr lang="en-US" smtClean="0"/>
              <a:t>5/7/2020</a:t>
            </a:fld>
            <a:endParaRPr lang="en-US"/>
          </a:p>
        </p:txBody>
      </p:sp>
      <p:sp>
        <p:nvSpPr>
          <p:cNvPr id="5" name="Footer Placeholder 4">
            <a:extLst>
              <a:ext uri="{FF2B5EF4-FFF2-40B4-BE49-F238E27FC236}">
                <a16:creationId xmlns:a16="http://schemas.microsoft.com/office/drawing/2014/main" id="{5410573E-4CB3-4FE1-A391-D790CF7D8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6E071-A19F-49CC-B8B4-D8091F8C83A7}"/>
              </a:ext>
            </a:extLst>
          </p:cNvPr>
          <p:cNvSpPr>
            <a:spLocks noGrp="1"/>
          </p:cNvSpPr>
          <p:nvPr>
            <p:ph type="sldNum" sz="quarter" idx="12"/>
          </p:nvPr>
        </p:nvSpPr>
        <p:spPr/>
        <p:txBody>
          <a:bodyPr/>
          <a:lstStyle/>
          <a:p>
            <a:fld id="{5AA676FD-E0DA-4783-A6FD-EAEC90E6F440}" type="slidenum">
              <a:rPr lang="en-US" smtClean="0"/>
              <a:t>‹#›</a:t>
            </a:fld>
            <a:endParaRPr lang="en-US"/>
          </a:p>
        </p:txBody>
      </p:sp>
    </p:spTree>
    <p:extLst>
      <p:ext uri="{BB962C8B-B14F-4D97-AF65-F5344CB8AC3E}">
        <p14:creationId xmlns:p14="http://schemas.microsoft.com/office/powerpoint/2010/main" val="897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7A2E-415D-43D0-A920-79715CDFB0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2A370D-6725-4AE9-93F1-41C25E89C3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18266-DBBF-4550-9897-07832F56E2CD}"/>
              </a:ext>
            </a:extLst>
          </p:cNvPr>
          <p:cNvSpPr>
            <a:spLocks noGrp="1"/>
          </p:cNvSpPr>
          <p:nvPr>
            <p:ph type="dt" sz="half" idx="10"/>
          </p:nvPr>
        </p:nvSpPr>
        <p:spPr/>
        <p:txBody>
          <a:bodyPr/>
          <a:lstStyle/>
          <a:p>
            <a:fld id="{A97C1FCE-F419-4347-8EFD-3F5476D7D993}" type="datetimeFigureOut">
              <a:rPr lang="en-US" smtClean="0"/>
              <a:t>5/7/2020</a:t>
            </a:fld>
            <a:endParaRPr lang="en-US"/>
          </a:p>
        </p:txBody>
      </p:sp>
      <p:sp>
        <p:nvSpPr>
          <p:cNvPr id="5" name="Footer Placeholder 4">
            <a:extLst>
              <a:ext uri="{FF2B5EF4-FFF2-40B4-BE49-F238E27FC236}">
                <a16:creationId xmlns:a16="http://schemas.microsoft.com/office/drawing/2014/main" id="{D4CC0962-0BB9-483E-8C14-FB8A92DC5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A45EA-2A0A-4A57-9133-4608CF641E87}"/>
              </a:ext>
            </a:extLst>
          </p:cNvPr>
          <p:cNvSpPr>
            <a:spLocks noGrp="1"/>
          </p:cNvSpPr>
          <p:nvPr>
            <p:ph type="sldNum" sz="quarter" idx="12"/>
          </p:nvPr>
        </p:nvSpPr>
        <p:spPr/>
        <p:txBody>
          <a:bodyPr/>
          <a:lstStyle/>
          <a:p>
            <a:fld id="{5AA676FD-E0DA-4783-A6FD-EAEC90E6F440}" type="slidenum">
              <a:rPr lang="en-US" smtClean="0"/>
              <a:t>‹#›</a:t>
            </a:fld>
            <a:endParaRPr lang="en-US"/>
          </a:p>
        </p:txBody>
      </p:sp>
    </p:spTree>
    <p:extLst>
      <p:ext uri="{BB962C8B-B14F-4D97-AF65-F5344CB8AC3E}">
        <p14:creationId xmlns:p14="http://schemas.microsoft.com/office/powerpoint/2010/main" val="246773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F6E5BF-D561-4367-B123-5155AF7AE0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D3F834-68BA-4B5B-A3A1-DE9BD0C0E2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857E0-EC23-4E05-96AE-0A2F33414407}"/>
              </a:ext>
            </a:extLst>
          </p:cNvPr>
          <p:cNvSpPr>
            <a:spLocks noGrp="1"/>
          </p:cNvSpPr>
          <p:nvPr>
            <p:ph type="dt" sz="half" idx="10"/>
          </p:nvPr>
        </p:nvSpPr>
        <p:spPr/>
        <p:txBody>
          <a:bodyPr/>
          <a:lstStyle/>
          <a:p>
            <a:fld id="{A97C1FCE-F419-4347-8EFD-3F5476D7D993}" type="datetimeFigureOut">
              <a:rPr lang="en-US" smtClean="0"/>
              <a:t>5/7/2020</a:t>
            </a:fld>
            <a:endParaRPr lang="en-US"/>
          </a:p>
        </p:txBody>
      </p:sp>
      <p:sp>
        <p:nvSpPr>
          <p:cNvPr id="5" name="Footer Placeholder 4">
            <a:extLst>
              <a:ext uri="{FF2B5EF4-FFF2-40B4-BE49-F238E27FC236}">
                <a16:creationId xmlns:a16="http://schemas.microsoft.com/office/drawing/2014/main" id="{DC2EE191-42AD-46D4-AD3D-8D3FC34C9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40C0C-4EEB-4734-BF5E-FD274A116292}"/>
              </a:ext>
            </a:extLst>
          </p:cNvPr>
          <p:cNvSpPr>
            <a:spLocks noGrp="1"/>
          </p:cNvSpPr>
          <p:nvPr>
            <p:ph type="sldNum" sz="quarter" idx="12"/>
          </p:nvPr>
        </p:nvSpPr>
        <p:spPr/>
        <p:txBody>
          <a:bodyPr/>
          <a:lstStyle/>
          <a:p>
            <a:fld id="{5AA676FD-E0DA-4783-A6FD-EAEC90E6F440}" type="slidenum">
              <a:rPr lang="en-US" smtClean="0"/>
              <a:t>‹#›</a:t>
            </a:fld>
            <a:endParaRPr lang="en-US"/>
          </a:p>
        </p:txBody>
      </p:sp>
    </p:spTree>
    <p:extLst>
      <p:ext uri="{BB962C8B-B14F-4D97-AF65-F5344CB8AC3E}">
        <p14:creationId xmlns:p14="http://schemas.microsoft.com/office/powerpoint/2010/main" val="22853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5182-2336-4881-9B8E-2AA2D5530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311E9-D513-4E47-9A37-7A090F12FD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C5E3F-71E4-43CD-A514-287E300A9C1F}"/>
              </a:ext>
            </a:extLst>
          </p:cNvPr>
          <p:cNvSpPr>
            <a:spLocks noGrp="1"/>
          </p:cNvSpPr>
          <p:nvPr>
            <p:ph type="dt" sz="half" idx="10"/>
          </p:nvPr>
        </p:nvSpPr>
        <p:spPr/>
        <p:txBody>
          <a:bodyPr/>
          <a:lstStyle/>
          <a:p>
            <a:fld id="{A97C1FCE-F419-4347-8EFD-3F5476D7D993}" type="datetimeFigureOut">
              <a:rPr lang="en-US" smtClean="0"/>
              <a:t>5/7/2020</a:t>
            </a:fld>
            <a:endParaRPr lang="en-US"/>
          </a:p>
        </p:txBody>
      </p:sp>
      <p:sp>
        <p:nvSpPr>
          <p:cNvPr id="5" name="Footer Placeholder 4">
            <a:extLst>
              <a:ext uri="{FF2B5EF4-FFF2-40B4-BE49-F238E27FC236}">
                <a16:creationId xmlns:a16="http://schemas.microsoft.com/office/drawing/2014/main" id="{879A62A3-A87A-4EF0-89D0-003CC0B14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723DB-5147-4709-8A16-55575D113D3B}"/>
              </a:ext>
            </a:extLst>
          </p:cNvPr>
          <p:cNvSpPr>
            <a:spLocks noGrp="1"/>
          </p:cNvSpPr>
          <p:nvPr>
            <p:ph type="sldNum" sz="quarter" idx="12"/>
          </p:nvPr>
        </p:nvSpPr>
        <p:spPr/>
        <p:txBody>
          <a:bodyPr/>
          <a:lstStyle/>
          <a:p>
            <a:fld id="{5AA676FD-E0DA-4783-A6FD-EAEC90E6F440}" type="slidenum">
              <a:rPr lang="en-US" smtClean="0"/>
              <a:t>‹#›</a:t>
            </a:fld>
            <a:endParaRPr lang="en-US"/>
          </a:p>
        </p:txBody>
      </p:sp>
    </p:spTree>
    <p:extLst>
      <p:ext uri="{BB962C8B-B14F-4D97-AF65-F5344CB8AC3E}">
        <p14:creationId xmlns:p14="http://schemas.microsoft.com/office/powerpoint/2010/main" val="57916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6567-06FF-4C1D-B12F-794E1CD9C6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D0B8E2-7F83-43C3-95B1-E1A7570715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853718-07E0-455A-A9BC-D27ADAAB1006}"/>
              </a:ext>
            </a:extLst>
          </p:cNvPr>
          <p:cNvSpPr>
            <a:spLocks noGrp="1"/>
          </p:cNvSpPr>
          <p:nvPr>
            <p:ph type="dt" sz="half" idx="10"/>
          </p:nvPr>
        </p:nvSpPr>
        <p:spPr/>
        <p:txBody>
          <a:bodyPr/>
          <a:lstStyle/>
          <a:p>
            <a:fld id="{A97C1FCE-F419-4347-8EFD-3F5476D7D993}" type="datetimeFigureOut">
              <a:rPr lang="en-US" smtClean="0"/>
              <a:t>5/7/2020</a:t>
            </a:fld>
            <a:endParaRPr lang="en-US"/>
          </a:p>
        </p:txBody>
      </p:sp>
      <p:sp>
        <p:nvSpPr>
          <p:cNvPr id="5" name="Footer Placeholder 4">
            <a:extLst>
              <a:ext uri="{FF2B5EF4-FFF2-40B4-BE49-F238E27FC236}">
                <a16:creationId xmlns:a16="http://schemas.microsoft.com/office/drawing/2014/main" id="{6CAD438A-7E25-4BA9-A9EE-526945AFE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2484D-C17C-4A45-871F-14D154A3D88E}"/>
              </a:ext>
            </a:extLst>
          </p:cNvPr>
          <p:cNvSpPr>
            <a:spLocks noGrp="1"/>
          </p:cNvSpPr>
          <p:nvPr>
            <p:ph type="sldNum" sz="quarter" idx="12"/>
          </p:nvPr>
        </p:nvSpPr>
        <p:spPr/>
        <p:txBody>
          <a:bodyPr/>
          <a:lstStyle/>
          <a:p>
            <a:fld id="{5AA676FD-E0DA-4783-A6FD-EAEC90E6F440}" type="slidenum">
              <a:rPr lang="en-US" smtClean="0"/>
              <a:t>‹#›</a:t>
            </a:fld>
            <a:endParaRPr lang="en-US"/>
          </a:p>
        </p:txBody>
      </p:sp>
    </p:spTree>
    <p:extLst>
      <p:ext uri="{BB962C8B-B14F-4D97-AF65-F5344CB8AC3E}">
        <p14:creationId xmlns:p14="http://schemas.microsoft.com/office/powerpoint/2010/main" val="167890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9CD8-D2F0-45F2-9E69-3753FA61A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BA30E6-F15B-45D2-B745-3DB682E0A1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C954F2-A569-462E-86CF-AFBDDDC955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A3F6C-E484-4573-AB2F-41F59123FE95}"/>
              </a:ext>
            </a:extLst>
          </p:cNvPr>
          <p:cNvSpPr>
            <a:spLocks noGrp="1"/>
          </p:cNvSpPr>
          <p:nvPr>
            <p:ph type="dt" sz="half" idx="10"/>
          </p:nvPr>
        </p:nvSpPr>
        <p:spPr/>
        <p:txBody>
          <a:bodyPr/>
          <a:lstStyle/>
          <a:p>
            <a:fld id="{A97C1FCE-F419-4347-8EFD-3F5476D7D993}" type="datetimeFigureOut">
              <a:rPr lang="en-US" smtClean="0"/>
              <a:t>5/7/2020</a:t>
            </a:fld>
            <a:endParaRPr lang="en-US"/>
          </a:p>
        </p:txBody>
      </p:sp>
      <p:sp>
        <p:nvSpPr>
          <p:cNvPr id="6" name="Footer Placeholder 5">
            <a:extLst>
              <a:ext uri="{FF2B5EF4-FFF2-40B4-BE49-F238E27FC236}">
                <a16:creationId xmlns:a16="http://schemas.microsoft.com/office/drawing/2014/main" id="{E870B640-0E7D-40E5-84F3-7CBA359D4D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8F119-EB18-43FC-B1C0-6E6272E41EAA}"/>
              </a:ext>
            </a:extLst>
          </p:cNvPr>
          <p:cNvSpPr>
            <a:spLocks noGrp="1"/>
          </p:cNvSpPr>
          <p:nvPr>
            <p:ph type="sldNum" sz="quarter" idx="12"/>
          </p:nvPr>
        </p:nvSpPr>
        <p:spPr/>
        <p:txBody>
          <a:bodyPr/>
          <a:lstStyle/>
          <a:p>
            <a:fld id="{5AA676FD-E0DA-4783-A6FD-EAEC90E6F440}" type="slidenum">
              <a:rPr lang="en-US" smtClean="0"/>
              <a:t>‹#›</a:t>
            </a:fld>
            <a:endParaRPr lang="en-US"/>
          </a:p>
        </p:txBody>
      </p:sp>
    </p:spTree>
    <p:extLst>
      <p:ext uri="{BB962C8B-B14F-4D97-AF65-F5344CB8AC3E}">
        <p14:creationId xmlns:p14="http://schemas.microsoft.com/office/powerpoint/2010/main" val="101362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EABD-A77E-4474-AE6E-61CA309E45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4BA2E1-8531-4300-A765-EEFEED4A6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A14705-A3D3-4076-87D6-3D07280DBF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A612F8-03EE-46F1-9E63-FA4FF27018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ED9E9E-1335-416E-A481-B19385DD79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9DB77D-5976-4536-8975-E1115A532D6D}"/>
              </a:ext>
            </a:extLst>
          </p:cNvPr>
          <p:cNvSpPr>
            <a:spLocks noGrp="1"/>
          </p:cNvSpPr>
          <p:nvPr>
            <p:ph type="dt" sz="half" idx="10"/>
          </p:nvPr>
        </p:nvSpPr>
        <p:spPr/>
        <p:txBody>
          <a:bodyPr/>
          <a:lstStyle/>
          <a:p>
            <a:fld id="{A97C1FCE-F419-4347-8EFD-3F5476D7D993}" type="datetimeFigureOut">
              <a:rPr lang="en-US" smtClean="0"/>
              <a:t>5/7/2020</a:t>
            </a:fld>
            <a:endParaRPr lang="en-US"/>
          </a:p>
        </p:txBody>
      </p:sp>
      <p:sp>
        <p:nvSpPr>
          <p:cNvPr id="8" name="Footer Placeholder 7">
            <a:extLst>
              <a:ext uri="{FF2B5EF4-FFF2-40B4-BE49-F238E27FC236}">
                <a16:creationId xmlns:a16="http://schemas.microsoft.com/office/drawing/2014/main" id="{C0471F35-BA63-48E2-AA81-FEF1EDF800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46C053-26F7-49CF-9905-2E867AA9DC89}"/>
              </a:ext>
            </a:extLst>
          </p:cNvPr>
          <p:cNvSpPr>
            <a:spLocks noGrp="1"/>
          </p:cNvSpPr>
          <p:nvPr>
            <p:ph type="sldNum" sz="quarter" idx="12"/>
          </p:nvPr>
        </p:nvSpPr>
        <p:spPr/>
        <p:txBody>
          <a:bodyPr/>
          <a:lstStyle/>
          <a:p>
            <a:fld id="{5AA676FD-E0DA-4783-A6FD-EAEC90E6F440}" type="slidenum">
              <a:rPr lang="en-US" smtClean="0"/>
              <a:t>‹#›</a:t>
            </a:fld>
            <a:endParaRPr lang="en-US"/>
          </a:p>
        </p:txBody>
      </p:sp>
    </p:spTree>
    <p:extLst>
      <p:ext uri="{BB962C8B-B14F-4D97-AF65-F5344CB8AC3E}">
        <p14:creationId xmlns:p14="http://schemas.microsoft.com/office/powerpoint/2010/main" val="160729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3C38-3E14-4233-B6A5-0F8B22BA01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6940FA-241C-42F4-A56E-6DADCA2FEC28}"/>
              </a:ext>
            </a:extLst>
          </p:cNvPr>
          <p:cNvSpPr>
            <a:spLocks noGrp="1"/>
          </p:cNvSpPr>
          <p:nvPr>
            <p:ph type="dt" sz="half" idx="10"/>
          </p:nvPr>
        </p:nvSpPr>
        <p:spPr/>
        <p:txBody>
          <a:bodyPr/>
          <a:lstStyle/>
          <a:p>
            <a:fld id="{A97C1FCE-F419-4347-8EFD-3F5476D7D993}" type="datetimeFigureOut">
              <a:rPr lang="en-US" smtClean="0"/>
              <a:t>5/7/2020</a:t>
            </a:fld>
            <a:endParaRPr lang="en-US"/>
          </a:p>
        </p:txBody>
      </p:sp>
      <p:sp>
        <p:nvSpPr>
          <p:cNvPr id="4" name="Footer Placeholder 3">
            <a:extLst>
              <a:ext uri="{FF2B5EF4-FFF2-40B4-BE49-F238E27FC236}">
                <a16:creationId xmlns:a16="http://schemas.microsoft.com/office/drawing/2014/main" id="{C69D57EE-59B2-402D-8344-2E11E35FE8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7756EF-0292-454F-9058-590E5199353B}"/>
              </a:ext>
            </a:extLst>
          </p:cNvPr>
          <p:cNvSpPr>
            <a:spLocks noGrp="1"/>
          </p:cNvSpPr>
          <p:nvPr>
            <p:ph type="sldNum" sz="quarter" idx="12"/>
          </p:nvPr>
        </p:nvSpPr>
        <p:spPr/>
        <p:txBody>
          <a:bodyPr/>
          <a:lstStyle/>
          <a:p>
            <a:fld id="{5AA676FD-E0DA-4783-A6FD-EAEC90E6F440}" type="slidenum">
              <a:rPr lang="en-US" smtClean="0"/>
              <a:t>‹#›</a:t>
            </a:fld>
            <a:endParaRPr lang="en-US"/>
          </a:p>
        </p:txBody>
      </p:sp>
    </p:spTree>
    <p:extLst>
      <p:ext uri="{BB962C8B-B14F-4D97-AF65-F5344CB8AC3E}">
        <p14:creationId xmlns:p14="http://schemas.microsoft.com/office/powerpoint/2010/main" val="399874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967B8-9095-48E3-85D6-0B50A5BD0C28}"/>
              </a:ext>
            </a:extLst>
          </p:cNvPr>
          <p:cNvSpPr>
            <a:spLocks noGrp="1"/>
          </p:cNvSpPr>
          <p:nvPr>
            <p:ph type="dt" sz="half" idx="10"/>
          </p:nvPr>
        </p:nvSpPr>
        <p:spPr/>
        <p:txBody>
          <a:bodyPr/>
          <a:lstStyle/>
          <a:p>
            <a:fld id="{A97C1FCE-F419-4347-8EFD-3F5476D7D993}" type="datetimeFigureOut">
              <a:rPr lang="en-US" smtClean="0"/>
              <a:t>5/7/2020</a:t>
            </a:fld>
            <a:endParaRPr lang="en-US"/>
          </a:p>
        </p:txBody>
      </p:sp>
      <p:sp>
        <p:nvSpPr>
          <p:cNvPr id="3" name="Footer Placeholder 2">
            <a:extLst>
              <a:ext uri="{FF2B5EF4-FFF2-40B4-BE49-F238E27FC236}">
                <a16:creationId xmlns:a16="http://schemas.microsoft.com/office/drawing/2014/main" id="{18F23F8A-C36C-499D-A749-1723D71746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C54249-8203-4324-8BB0-A91890012203}"/>
              </a:ext>
            </a:extLst>
          </p:cNvPr>
          <p:cNvSpPr>
            <a:spLocks noGrp="1"/>
          </p:cNvSpPr>
          <p:nvPr>
            <p:ph type="sldNum" sz="quarter" idx="12"/>
          </p:nvPr>
        </p:nvSpPr>
        <p:spPr/>
        <p:txBody>
          <a:bodyPr/>
          <a:lstStyle/>
          <a:p>
            <a:fld id="{5AA676FD-E0DA-4783-A6FD-EAEC90E6F440}" type="slidenum">
              <a:rPr lang="en-US" smtClean="0"/>
              <a:t>‹#›</a:t>
            </a:fld>
            <a:endParaRPr lang="en-US"/>
          </a:p>
        </p:txBody>
      </p:sp>
    </p:spTree>
    <p:extLst>
      <p:ext uri="{BB962C8B-B14F-4D97-AF65-F5344CB8AC3E}">
        <p14:creationId xmlns:p14="http://schemas.microsoft.com/office/powerpoint/2010/main" val="167993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5FCA-A525-4577-8556-055751444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6E840-DB48-4F28-957A-832826DFBE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8AE85D-923B-402F-BCFB-E70C35A87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07BCF7-EAEF-479D-BEDE-9F177DB65112}"/>
              </a:ext>
            </a:extLst>
          </p:cNvPr>
          <p:cNvSpPr>
            <a:spLocks noGrp="1"/>
          </p:cNvSpPr>
          <p:nvPr>
            <p:ph type="dt" sz="half" idx="10"/>
          </p:nvPr>
        </p:nvSpPr>
        <p:spPr/>
        <p:txBody>
          <a:bodyPr/>
          <a:lstStyle/>
          <a:p>
            <a:fld id="{A97C1FCE-F419-4347-8EFD-3F5476D7D993}" type="datetimeFigureOut">
              <a:rPr lang="en-US" smtClean="0"/>
              <a:t>5/7/2020</a:t>
            </a:fld>
            <a:endParaRPr lang="en-US"/>
          </a:p>
        </p:txBody>
      </p:sp>
      <p:sp>
        <p:nvSpPr>
          <p:cNvPr id="6" name="Footer Placeholder 5">
            <a:extLst>
              <a:ext uri="{FF2B5EF4-FFF2-40B4-BE49-F238E27FC236}">
                <a16:creationId xmlns:a16="http://schemas.microsoft.com/office/drawing/2014/main" id="{B9A9A11E-B856-4AD2-AE2E-FAEA86433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519F9-2C9A-4D2F-AA51-CB8F0AD57593}"/>
              </a:ext>
            </a:extLst>
          </p:cNvPr>
          <p:cNvSpPr>
            <a:spLocks noGrp="1"/>
          </p:cNvSpPr>
          <p:nvPr>
            <p:ph type="sldNum" sz="quarter" idx="12"/>
          </p:nvPr>
        </p:nvSpPr>
        <p:spPr/>
        <p:txBody>
          <a:bodyPr/>
          <a:lstStyle/>
          <a:p>
            <a:fld id="{5AA676FD-E0DA-4783-A6FD-EAEC90E6F440}" type="slidenum">
              <a:rPr lang="en-US" smtClean="0"/>
              <a:t>‹#›</a:t>
            </a:fld>
            <a:endParaRPr lang="en-US"/>
          </a:p>
        </p:txBody>
      </p:sp>
    </p:spTree>
    <p:extLst>
      <p:ext uri="{BB962C8B-B14F-4D97-AF65-F5344CB8AC3E}">
        <p14:creationId xmlns:p14="http://schemas.microsoft.com/office/powerpoint/2010/main" val="114991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8690-F521-4440-B3A6-1ED542976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16B4E9-786F-4A52-8858-009DE66D95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81C46F-CD28-419B-B5A4-EEF5245C1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4FBE0A-C417-424D-921D-0805CC706C32}"/>
              </a:ext>
            </a:extLst>
          </p:cNvPr>
          <p:cNvSpPr>
            <a:spLocks noGrp="1"/>
          </p:cNvSpPr>
          <p:nvPr>
            <p:ph type="dt" sz="half" idx="10"/>
          </p:nvPr>
        </p:nvSpPr>
        <p:spPr/>
        <p:txBody>
          <a:bodyPr/>
          <a:lstStyle/>
          <a:p>
            <a:fld id="{A97C1FCE-F419-4347-8EFD-3F5476D7D993}" type="datetimeFigureOut">
              <a:rPr lang="en-US" smtClean="0"/>
              <a:t>5/7/2020</a:t>
            </a:fld>
            <a:endParaRPr lang="en-US"/>
          </a:p>
        </p:txBody>
      </p:sp>
      <p:sp>
        <p:nvSpPr>
          <p:cNvPr id="6" name="Footer Placeholder 5">
            <a:extLst>
              <a:ext uri="{FF2B5EF4-FFF2-40B4-BE49-F238E27FC236}">
                <a16:creationId xmlns:a16="http://schemas.microsoft.com/office/drawing/2014/main" id="{0D1060EC-64AA-464C-8656-83796B1BD2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16914-6299-45A3-8C0C-08D253DA8BD7}"/>
              </a:ext>
            </a:extLst>
          </p:cNvPr>
          <p:cNvSpPr>
            <a:spLocks noGrp="1"/>
          </p:cNvSpPr>
          <p:nvPr>
            <p:ph type="sldNum" sz="quarter" idx="12"/>
          </p:nvPr>
        </p:nvSpPr>
        <p:spPr/>
        <p:txBody>
          <a:bodyPr/>
          <a:lstStyle/>
          <a:p>
            <a:fld id="{5AA676FD-E0DA-4783-A6FD-EAEC90E6F440}" type="slidenum">
              <a:rPr lang="en-US" smtClean="0"/>
              <a:t>‹#›</a:t>
            </a:fld>
            <a:endParaRPr lang="en-US"/>
          </a:p>
        </p:txBody>
      </p:sp>
    </p:spTree>
    <p:extLst>
      <p:ext uri="{BB962C8B-B14F-4D97-AF65-F5344CB8AC3E}">
        <p14:creationId xmlns:p14="http://schemas.microsoft.com/office/powerpoint/2010/main" val="292964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3F94B-D1A9-4613-93CB-BE7010191E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A56334-AF11-459B-B24B-8E3704CEC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B61CC-5FDE-41E7-9029-E572EFF0C7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C1FCE-F419-4347-8EFD-3F5476D7D993}" type="datetimeFigureOut">
              <a:rPr lang="en-US" smtClean="0"/>
              <a:t>5/7/2020</a:t>
            </a:fld>
            <a:endParaRPr lang="en-US"/>
          </a:p>
        </p:txBody>
      </p:sp>
      <p:sp>
        <p:nvSpPr>
          <p:cNvPr id="5" name="Footer Placeholder 4">
            <a:extLst>
              <a:ext uri="{FF2B5EF4-FFF2-40B4-BE49-F238E27FC236}">
                <a16:creationId xmlns:a16="http://schemas.microsoft.com/office/drawing/2014/main" id="{632CC915-AA32-42AA-9F4D-672089E17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8E2808-BCCB-45BC-ABAF-4D62D3E235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676FD-E0DA-4783-A6FD-EAEC90E6F440}" type="slidenum">
              <a:rPr lang="en-US" smtClean="0"/>
              <a:t>‹#›</a:t>
            </a:fld>
            <a:endParaRPr lang="en-US"/>
          </a:p>
        </p:txBody>
      </p:sp>
    </p:spTree>
    <p:extLst>
      <p:ext uri="{BB962C8B-B14F-4D97-AF65-F5344CB8AC3E}">
        <p14:creationId xmlns:p14="http://schemas.microsoft.com/office/powerpoint/2010/main" val="281468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Picture 278">
            <a:extLst>
              <a:ext uri="{FF2B5EF4-FFF2-40B4-BE49-F238E27FC236}">
                <a16:creationId xmlns:a16="http://schemas.microsoft.com/office/drawing/2014/main" id="{9DC9540A-1FB8-4F4A-BE09-57DA7BCC6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392" cy="6971168"/>
          </a:xfrm>
          <a:prstGeom prst="rect">
            <a:avLst/>
          </a:prstGeom>
        </p:spPr>
      </p:pic>
    </p:spTree>
    <p:extLst>
      <p:ext uri="{BB962C8B-B14F-4D97-AF65-F5344CB8AC3E}">
        <p14:creationId xmlns:p14="http://schemas.microsoft.com/office/powerpoint/2010/main" val="363311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D193B4B-BA84-4114-BA95-788EDA426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1227" y="6415932"/>
            <a:ext cx="2819400" cy="369332"/>
          </a:xfrm>
          <a:prstGeom prst="rect">
            <a:avLst/>
          </a:prstGeom>
          <a:noFill/>
        </p:spPr>
        <p:txBody>
          <a:bodyPr wrap="square" rtlCol="0">
            <a:spAutoFit/>
          </a:bodyPr>
          <a:lstStyle/>
          <a:p>
            <a:r>
              <a:rPr lang="en-US" dirty="0">
                <a:solidFill>
                  <a:schemeClr val="bg1"/>
                </a:solidFill>
              </a:rPr>
              <a:t>Helaman 6:17-31</a:t>
            </a:r>
          </a:p>
        </p:txBody>
      </p:sp>
      <p:pic>
        <p:nvPicPr>
          <p:cNvPr id="4" name="Picture 3">
            <a:extLst>
              <a:ext uri="{FF2B5EF4-FFF2-40B4-BE49-F238E27FC236}">
                <a16:creationId xmlns:a16="http://schemas.microsoft.com/office/drawing/2014/main" id="{9665C78C-7B2C-4BE0-9DE6-B6D3C6118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065" y="426028"/>
            <a:ext cx="4307691" cy="4842164"/>
          </a:xfrm>
          <a:prstGeom prst="rect">
            <a:avLst/>
          </a:prstGeom>
        </p:spPr>
      </p:pic>
      <p:sp>
        <p:nvSpPr>
          <p:cNvPr id="7" name="Rectangle 6">
            <a:extLst>
              <a:ext uri="{FF2B5EF4-FFF2-40B4-BE49-F238E27FC236}">
                <a16:creationId xmlns:a16="http://schemas.microsoft.com/office/drawing/2014/main" id="{1323399B-DA2B-4BC2-BC8F-61700867CCD6}"/>
              </a:ext>
            </a:extLst>
          </p:cNvPr>
          <p:cNvSpPr/>
          <p:nvPr/>
        </p:nvSpPr>
        <p:spPr>
          <a:xfrm>
            <a:off x="3366654" y="4782326"/>
            <a:ext cx="8001000" cy="830997"/>
          </a:xfrm>
          <a:prstGeom prst="rect">
            <a:avLst/>
          </a:prstGeom>
        </p:spPr>
        <p:txBody>
          <a:bodyPr wrap="square">
            <a:spAutoFit/>
          </a:bodyPr>
          <a:lstStyle/>
          <a:p>
            <a:r>
              <a:rPr lang="en-US" sz="2400" b="1" i="0" dirty="0">
                <a:solidFill>
                  <a:srgbClr val="FFFF00"/>
                </a:solidFill>
                <a:effectLst/>
                <a:latin typeface="Open Sans"/>
              </a:rPr>
              <a:t>If we are wicked and harden our hearts, then the Spirit of the Lord will withdraw from us. </a:t>
            </a:r>
          </a:p>
        </p:txBody>
      </p:sp>
      <p:sp>
        <p:nvSpPr>
          <p:cNvPr id="117" name="TextBox 116"/>
          <p:cNvSpPr txBox="1"/>
          <p:nvPr/>
        </p:nvSpPr>
        <p:spPr>
          <a:xfrm>
            <a:off x="290944" y="671948"/>
            <a:ext cx="4312229" cy="1815882"/>
          </a:xfrm>
          <a:prstGeom prst="rect">
            <a:avLst/>
          </a:prstGeom>
          <a:noFill/>
        </p:spPr>
        <p:txBody>
          <a:bodyPr wrap="square" rtlCol="0">
            <a:spAutoFit/>
          </a:bodyPr>
          <a:lstStyle/>
          <a:p>
            <a:pPr algn="ctr" fontAlgn="base"/>
            <a:r>
              <a:rPr lang="en-US" sz="2800" b="1" dirty="0">
                <a:solidFill>
                  <a:srgbClr val="FFFF00"/>
                </a:solidFill>
              </a:rPr>
              <a:t>Satan carries on his works of darkness by getting hold upon the hearts of the children of men</a:t>
            </a:r>
            <a:endParaRPr lang="en-US" sz="2800" dirty="0">
              <a:solidFill>
                <a:srgbClr val="FFFF00"/>
              </a:solidFill>
            </a:endParaRPr>
          </a:p>
        </p:txBody>
      </p:sp>
      <p:pic>
        <p:nvPicPr>
          <p:cNvPr id="15" name="Picture 14">
            <a:extLst>
              <a:ext uri="{FF2B5EF4-FFF2-40B4-BE49-F238E27FC236}">
                <a16:creationId xmlns:a16="http://schemas.microsoft.com/office/drawing/2014/main" id="{FFE6978F-277B-4604-B74E-EBA15C58E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250" y="3702590"/>
            <a:ext cx="1876425" cy="2505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2" descr="Image result for drinking water gif">
            <a:extLst>
              <a:ext uri="{FF2B5EF4-FFF2-40B4-BE49-F238E27FC236}">
                <a16:creationId xmlns:a16="http://schemas.microsoft.com/office/drawing/2014/main" id="{336CBB85-6E4D-46C0-8EE3-C1CAC0D80EA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4085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AB837A4-CDC0-40D2-B316-093C4D360769}"/>
              </a:ext>
            </a:extLst>
          </p:cNvPr>
          <p:cNvSpPr/>
          <p:nvPr/>
        </p:nvSpPr>
        <p:spPr>
          <a:xfrm>
            <a:off x="5427518" y="5170208"/>
            <a:ext cx="6096000" cy="1384995"/>
          </a:xfrm>
          <a:prstGeom prst="rect">
            <a:avLst/>
          </a:prstGeom>
        </p:spPr>
        <p:txBody>
          <a:bodyPr>
            <a:spAutoFit/>
          </a:bodyPr>
          <a:lstStyle/>
          <a:p>
            <a:r>
              <a:rPr lang="en-US" sz="2800" b="1" dirty="0">
                <a:solidFill>
                  <a:srgbClr val="FFFF00"/>
                </a:solidFill>
                <a:latin typeface="Open Sans"/>
              </a:rPr>
              <a:t>If we choose to willingly believe in the Lord’s words, then He will pour out His Spirit upon us.</a:t>
            </a:r>
            <a:endParaRPr lang="en-US" sz="2800" dirty="0">
              <a:solidFill>
                <a:srgbClr val="FFFF00"/>
              </a:solidFill>
            </a:endParaRPr>
          </a:p>
        </p:txBody>
      </p:sp>
    </p:spTree>
    <p:extLst>
      <p:ext uri="{BB962C8B-B14F-4D97-AF65-F5344CB8AC3E}">
        <p14:creationId xmlns:p14="http://schemas.microsoft.com/office/powerpoint/2010/main" val="283185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5D0CAD-8080-4962-9105-C61840A50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9663" y="6488668"/>
            <a:ext cx="1981200" cy="369332"/>
          </a:xfrm>
          <a:prstGeom prst="rect">
            <a:avLst/>
          </a:prstGeom>
          <a:noFill/>
        </p:spPr>
        <p:txBody>
          <a:bodyPr wrap="square" rtlCol="0">
            <a:spAutoFit/>
          </a:bodyPr>
          <a:lstStyle/>
          <a:p>
            <a:r>
              <a:rPr lang="en-US" dirty="0">
                <a:solidFill>
                  <a:schemeClr val="bg1"/>
                </a:solidFill>
              </a:rPr>
              <a:t>Student Manual</a:t>
            </a:r>
          </a:p>
        </p:txBody>
      </p:sp>
      <p:sp>
        <p:nvSpPr>
          <p:cNvPr id="6" name="TextBox 5"/>
          <p:cNvSpPr txBox="1"/>
          <p:nvPr/>
        </p:nvSpPr>
        <p:spPr>
          <a:xfrm>
            <a:off x="1981200" y="1"/>
            <a:ext cx="8077200" cy="584775"/>
          </a:xfrm>
          <a:prstGeom prst="rect">
            <a:avLst/>
          </a:prstGeom>
          <a:noFill/>
        </p:spPr>
        <p:txBody>
          <a:bodyPr wrap="square" rtlCol="0">
            <a:spAutoFit/>
          </a:bodyPr>
          <a:lstStyle/>
          <a:p>
            <a:pPr algn="ctr"/>
            <a:r>
              <a:rPr lang="en-US" sz="3200" dirty="0">
                <a:solidFill>
                  <a:schemeClr val="bg1"/>
                </a:solidFill>
                <a:latin typeface="Impact" pitchFamily="34" charset="0"/>
              </a:rPr>
              <a:t>Secret Combinations</a:t>
            </a:r>
          </a:p>
        </p:txBody>
      </p:sp>
      <p:pic>
        <p:nvPicPr>
          <p:cNvPr id="9" name="Picture 8">
            <a:extLst>
              <a:ext uri="{FF2B5EF4-FFF2-40B4-BE49-F238E27FC236}">
                <a16:creationId xmlns:a16="http://schemas.microsoft.com/office/drawing/2014/main" id="{A0F45618-D154-44E4-AA9C-A91D87B4F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6937" y="309130"/>
            <a:ext cx="5715000" cy="4286250"/>
          </a:xfrm>
          <a:prstGeom prst="ellipse">
            <a:avLst/>
          </a:prstGeom>
          <a:ln>
            <a:noFill/>
          </a:ln>
          <a:effectLst>
            <a:softEdge rad="112500"/>
          </a:effectLst>
        </p:spPr>
      </p:pic>
      <p:sp>
        <p:nvSpPr>
          <p:cNvPr id="3" name="TextBox 2"/>
          <p:cNvSpPr txBox="1"/>
          <p:nvPr/>
        </p:nvSpPr>
        <p:spPr>
          <a:xfrm>
            <a:off x="1330036" y="4454237"/>
            <a:ext cx="9102436" cy="1815882"/>
          </a:xfrm>
          <a:prstGeom prst="rect">
            <a:avLst/>
          </a:prstGeom>
          <a:noFill/>
        </p:spPr>
        <p:txBody>
          <a:bodyPr wrap="square" rtlCol="0">
            <a:spAutoFit/>
          </a:bodyPr>
          <a:lstStyle/>
          <a:p>
            <a:pPr marL="342900" indent="-342900"/>
            <a:r>
              <a:rPr lang="en-US" sz="2800" dirty="0">
                <a:solidFill>
                  <a:schemeClr val="bg1"/>
                </a:solidFill>
              </a:rPr>
              <a:t>The devil is the inspiration and source of all such organizations. Mormon clearly points out who is the grand conspirator, the real organizer of all such organizations.</a:t>
            </a:r>
          </a:p>
          <a:p>
            <a:pPr marL="342900" indent="-342900"/>
            <a:endParaRPr lang="en-US" sz="2800" dirty="0">
              <a:solidFill>
                <a:schemeClr val="bg1"/>
              </a:solidFill>
            </a:endParaRPr>
          </a:p>
        </p:txBody>
      </p:sp>
    </p:spTree>
    <p:extLst>
      <p:ext uri="{BB962C8B-B14F-4D97-AF65-F5344CB8AC3E}">
        <p14:creationId xmlns:p14="http://schemas.microsoft.com/office/powerpoint/2010/main" val="153215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5D1C73-98AC-4DE8-AC86-7300F48AD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05345" y="4364182"/>
            <a:ext cx="9168245" cy="2554545"/>
          </a:xfrm>
          <a:prstGeom prst="rect">
            <a:avLst/>
          </a:prstGeom>
          <a:noFill/>
        </p:spPr>
        <p:txBody>
          <a:bodyPr wrap="square" rtlCol="0">
            <a:spAutoFit/>
          </a:bodyPr>
          <a:lstStyle/>
          <a:p>
            <a:pPr marL="342900" indent="-342900"/>
            <a:r>
              <a:rPr lang="en-US" sz="2000" dirty="0">
                <a:solidFill>
                  <a:schemeClr val="bg1"/>
                </a:solidFill>
              </a:rPr>
              <a:t>Such organizations are viewed by the Lord as constituting wickedness “above all the wickedness of the whole earth.” </a:t>
            </a:r>
          </a:p>
          <a:p>
            <a:pPr marL="342900" indent="-342900"/>
            <a:r>
              <a:rPr lang="en-US" sz="2000" dirty="0">
                <a:solidFill>
                  <a:schemeClr val="bg1"/>
                </a:solidFill>
              </a:rPr>
              <a:t>	(3 Nephi 9:9)</a:t>
            </a:r>
          </a:p>
          <a:p>
            <a:pPr marL="342900" indent="-342900"/>
            <a:r>
              <a:rPr lang="en-US" sz="2000" dirty="0">
                <a:solidFill>
                  <a:schemeClr val="bg1"/>
                </a:solidFill>
              </a:rPr>
              <a:t>	</a:t>
            </a:r>
          </a:p>
          <a:p>
            <a:pPr marL="342900" indent="-342900"/>
            <a:r>
              <a:rPr lang="en-US" sz="2000" dirty="0">
                <a:solidFill>
                  <a:schemeClr val="bg1"/>
                </a:solidFill>
              </a:rPr>
              <a:t>	While individuals may rob, steal, plunder, and murder, the truly vast crimes of mankind involved plunder and killing on a national or an international scale involving millions of lives.</a:t>
            </a:r>
          </a:p>
          <a:p>
            <a:pPr marL="342900" indent="-342900"/>
            <a:endParaRPr lang="en-US" sz="2000" dirty="0">
              <a:solidFill>
                <a:schemeClr val="bg1"/>
              </a:solidFill>
            </a:endParaRPr>
          </a:p>
        </p:txBody>
      </p:sp>
      <p:sp>
        <p:nvSpPr>
          <p:cNvPr id="5" name="TextBox 4"/>
          <p:cNvSpPr txBox="1"/>
          <p:nvPr/>
        </p:nvSpPr>
        <p:spPr>
          <a:xfrm>
            <a:off x="0" y="6488668"/>
            <a:ext cx="1981200" cy="369332"/>
          </a:xfrm>
          <a:prstGeom prst="rect">
            <a:avLst/>
          </a:prstGeom>
          <a:noFill/>
        </p:spPr>
        <p:txBody>
          <a:bodyPr wrap="square" rtlCol="0">
            <a:spAutoFit/>
          </a:bodyPr>
          <a:lstStyle/>
          <a:p>
            <a:r>
              <a:rPr lang="en-US" dirty="0">
                <a:solidFill>
                  <a:schemeClr val="bg1"/>
                </a:solidFill>
              </a:rPr>
              <a:t>Student Manual</a:t>
            </a:r>
          </a:p>
        </p:txBody>
      </p:sp>
      <p:sp>
        <p:nvSpPr>
          <p:cNvPr id="6" name="TextBox 5"/>
          <p:cNvSpPr txBox="1"/>
          <p:nvPr/>
        </p:nvSpPr>
        <p:spPr>
          <a:xfrm>
            <a:off x="1981200" y="1"/>
            <a:ext cx="8077200" cy="584775"/>
          </a:xfrm>
          <a:prstGeom prst="rect">
            <a:avLst/>
          </a:prstGeom>
          <a:noFill/>
        </p:spPr>
        <p:txBody>
          <a:bodyPr wrap="square" rtlCol="0">
            <a:spAutoFit/>
          </a:bodyPr>
          <a:lstStyle/>
          <a:p>
            <a:pPr algn="ctr"/>
            <a:r>
              <a:rPr lang="en-US" sz="3200" dirty="0">
                <a:solidFill>
                  <a:schemeClr val="bg1"/>
                </a:solidFill>
                <a:latin typeface="Impact" pitchFamily="34" charset="0"/>
              </a:rPr>
              <a:t>Secret Combinations</a:t>
            </a:r>
          </a:p>
        </p:txBody>
      </p:sp>
      <p:pic>
        <p:nvPicPr>
          <p:cNvPr id="8" name="Picture 7">
            <a:extLst>
              <a:ext uri="{FF2B5EF4-FFF2-40B4-BE49-F238E27FC236}">
                <a16:creationId xmlns:a16="http://schemas.microsoft.com/office/drawing/2014/main" id="{A244AF31-7B09-495C-BF58-A5B7ECCF6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037" y="768061"/>
            <a:ext cx="2840614" cy="3440744"/>
          </a:xfrm>
          <a:prstGeom prst="rect">
            <a:avLst/>
          </a:prstGeom>
        </p:spPr>
      </p:pic>
    </p:spTree>
    <p:extLst>
      <p:ext uri="{BB962C8B-B14F-4D97-AF65-F5344CB8AC3E}">
        <p14:creationId xmlns:p14="http://schemas.microsoft.com/office/powerpoint/2010/main" val="1051691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440190-3B5A-4E08-B28C-9EBED2A45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812473" y="755074"/>
            <a:ext cx="6553200" cy="1938992"/>
          </a:xfrm>
          <a:prstGeom prst="rect">
            <a:avLst/>
          </a:prstGeom>
          <a:noFill/>
        </p:spPr>
        <p:txBody>
          <a:bodyPr wrap="square" rtlCol="0">
            <a:spAutoFit/>
          </a:bodyPr>
          <a:lstStyle/>
          <a:p>
            <a:pPr marL="342900" indent="-342900"/>
            <a:r>
              <a:rPr lang="en-US" sz="2400" dirty="0">
                <a:solidFill>
                  <a:schemeClr val="bg1"/>
                </a:solidFill>
              </a:rPr>
              <a:t>Such combinations flourish and thrive when the “more part” (Helaman 6;21) of the people are wicked and seek to benefit from the spoils of such wickedness</a:t>
            </a:r>
          </a:p>
          <a:p>
            <a:pPr marL="342900" indent="-342900"/>
            <a:endParaRPr lang="en-US" sz="2400" dirty="0">
              <a:solidFill>
                <a:schemeClr val="bg1"/>
              </a:solidFill>
            </a:endParaRPr>
          </a:p>
        </p:txBody>
      </p:sp>
      <p:sp>
        <p:nvSpPr>
          <p:cNvPr id="5" name="TextBox 4"/>
          <p:cNvSpPr txBox="1"/>
          <p:nvPr/>
        </p:nvSpPr>
        <p:spPr>
          <a:xfrm>
            <a:off x="173182" y="6488668"/>
            <a:ext cx="1981200" cy="369332"/>
          </a:xfrm>
          <a:prstGeom prst="rect">
            <a:avLst/>
          </a:prstGeom>
          <a:noFill/>
        </p:spPr>
        <p:txBody>
          <a:bodyPr wrap="square" rtlCol="0">
            <a:spAutoFit/>
          </a:bodyPr>
          <a:lstStyle/>
          <a:p>
            <a:r>
              <a:rPr lang="en-US" dirty="0">
                <a:solidFill>
                  <a:schemeClr val="bg1"/>
                </a:solidFill>
              </a:rPr>
              <a:t>Student Manual</a:t>
            </a:r>
          </a:p>
        </p:txBody>
      </p:sp>
      <p:sp>
        <p:nvSpPr>
          <p:cNvPr id="6" name="TextBox 5"/>
          <p:cNvSpPr txBox="1"/>
          <p:nvPr/>
        </p:nvSpPr>
        <p:spPr>
          <a:xfrm>
            <a:off x="1981200" y="1"/>
            <a:ext cx="8077200" cy="584775"/>
          </a:xfrm>
          <a:prstGeom prst="rect">
            <a:avLst/>
          </a:prstGeom>
          <a:noFill/>
        </p:spPr>
        <p:txBody>
          <a:bodyPr wrap="square" rtlCol="0">
            <a:spAutoFit/>
          </a:bodyPr>
          <a:lstStyle/>
          <a:p>
            <a:pPr algn="ctr"/>
            <a:r>
              <a:rPr lang="en-US" sz="3200" dirty="0">
                <a:solidFill>
                  <a:schemeClr val="bg1"/>
                </a:solidFill>
                <a:latin typeface="Impact" pitchFamily="34" charset="0"/>
              </a:rPr>
              <a:t>Secret Combinations</a:t>
            </a:r>
          </a:p>
        </p:txBody>
      </p:sp>
      <p:pic>
        <p:nvPicPr>
          <p:cNvPr id="8" name="Picture 7">
            <a:extLst>
              <a:ext uri="{FF2B5EF4-FFF2-40B4-BE49-F238E27FC236}">
                <a16:creationId xmlns:a16="http://schemas.microsoft.com/office/drawing/2014/main" id="{50D2030A-F821-4E92-A6DC-5C1D601C1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525" y="2407227"/>
            <a:ext cx="6076950" cy="4038600"/>
          </a:xfrm>
          <a:prstGeom prst="rect">
            <a:avLst/>
          </a:prstGeom>
        </p:spPr>
      </p:pic>
    </p:spTree>
    <p:extLst>
      <p:ext uri="{BB962C8B-B14F-4D97-AF65-F5344CB8AC3E}">
        <p14:creationId xmlns:p14="http://schemas.microsoft.com/office/powerpoint/2010/main" val="104724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5BA2A1-C7DA-4CDD-ACC7-128D2AAD2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387435" y="5001491"/>
            <a:ext cx="6068291" cy="1384995"/>
          </a:xfrm>
          <a:prstGeom prst="rect">
            <a:avLst/>
          </a:prstGeom>
          <a:noFill/>
        </p:spPr>
        <p:txBody>
          <a:bodyPr wrap="square" rtlCol="0">
            <a:spAutoFit/>
          </a:bodyPr>
          <a:lstStyle/>
          <a:p>
            <a:pPr marL="342900" indent="-342900"/>
            <a:r>
              <a:rPr lang="en-US" sz="2800" dirty="0">
                <a:solidFill>
                  <a:schemeClr val="bg1"/>
                </a:solidFill>
              </a:rPr>
              <a:t>Secrecy is one of the basic operating tenets (code of belief) of such organizations</a:t>
            </a:r>
          </a:p>
        </p:txBody>
      </p:sp>
      <p:sp>
        <p:nvSpPr>
          <p:cNvPr id="5" name="TextBox 4"/>
          <p:cNvSpPr txBox="1"/>
          <p:nvPr/>
        </p:nvSpPr>
        <p:spPr>
          <a:xfrm>
            <a:off x="0" y="6488668"/>
            <a:ext cx="1981200" cy="369332"/>
          </a:xfrm>
          <a:prstGeom prst="rect">
            <a:avLst/>
          </a:prstGeom>
          <a:noFill/>
        </p:spPr>
        <p:txBody>
          <a:bodyPr wrap="square" rtlCol="0">
            <a:spAutoFit/>
          </a:bodyPr>
          <a:lstStyle/>
          <a:p>
            <a:r>
              <a:rPr lang="en-US" dirty="0">
                <a:solidFill>
                  <a:schemeClr val="bg1"/>
                </a:solidFill>
              </a:rPr>
              <a:t>Student Manual</a:t>
            </a:r>
          </a:p>
        </p:txBody>
      </p:sp>
      <p:sp>
        <p:nvSpPr>
          <p:cNvPr id="6" name="TextBox 5"/>
          <p:cNvSpPr txBox="1"/>
          <p:nvPr/>
        </p:nvSpPr>
        <p:spPr>
          <a:xfrm>
            <a:off x="1981200" y="1"/>
            <a:ext cx="8077200" cy="584775"/>
          </a:xfrm>
          <a:prstGeom prst="rect">
            <a:avLst/>
          </a:prstGeom>
          <a:noFill/>
        </p:spPr>
        <p:txBody>
          <a:bodyPr wrap="square" rtlCol="0">
            <a:spAutoFit/>
          </a:bodyPr>
          <a:lstStyle/>
          <a:p>
            <a:pPr algn="ctr"/>
            <a:r>
              <a:rPr lang="en-US" sz="3200" dirty="0">
                <a:solidFill>
                  <a:schemeClr val="bg1"/>
                </a:solidFill>
                <a:latin typeface="Impact" pitchFamily="34" charset="0"/>
              </a:rPr>
              <a:t>Secret Combinations</a:t>
            </a:r>
          </a:p>
        </p:txBody>
      </p:sp>
      <p:pic>
        <p:nvPicPr>
          <p:cNvPr id="8" name="Picture 7">
            <a:extLst>
              <a:ext uri="{FF2B5EF4-FFF2-40B4-BE49-F238E27FC236}">
                <a16:creationId xmlns:a16="http://schemas.microsoft.com/office/drawing/2014/main" id="{8765D57F-5D67-4E46-A279-463A17EC6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264" y="1047750"/>
            <a:ext cx="5469948" cy="3646632"/>
          </a:xfrm>
          <a:prstGeom prst="rect">
            <a:avLst/>
          </a:prstGeom>
        </p:spPr>
      </p:pic>
    </p:spTree>
    <p:extLst>
      <p:ext uri="{BB962C8B-B14F-4D97-AF65-F5344CB8AC3E}">
        <p14:creationId xmlns:p14="http://schemas.microsoft.com/office/powerpoint/2010/main" val="340230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B3FEA8-3DAD-427A-BC1B-557313FCB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108363" y="4173681"/>
            <a:ext cx="9157854" cy="2031325"/>
          </a:xfrm>
          <a:prstGeom prst="rect">
            <a:avLst/>
          </a:prstGeom>
          <a:noFill/>
        </p:spPr>
        <p:txBody>
          <a:bodyPr wrap="square" rtlCol="0">
            <a:spAutoFit/>
          </a:bodyPr>
          <a:lstStyle/>
          <a:p>
            <a:pPr marL="342900" indent="-342900"/>
            <a:r>
              <a:rPr lang="en-US" dirty="0">
                <a:solidFill>
                  <a:schemeClr val="bg1"/>
                </a:solidFill>
              </a:rPr>
              <a:t>Joined with the idea of secrecy is the idea of covenant making. An oath of loyalty to the organization is made which involves a vow to maintain the secret of the conspiracy. </a:t>
            </a:r>
          </a:p>
          <a:p>
            <a:pPr marL="342900" indent="-342900"/>
            <a:endParaRPr lang="en-US" dirty="0">
              <a:solidFill>
                <a:schemeClr val="bg1"/>
              </a:solidFill>
            </a:endParaRPr>
          </a:p>
          <a:p>
            <a:pPr marL="342900" indent="-342900"/>
            <a:r>
              <a:rPr lang="en-US" dirty="0">
                <a:solidFill>
                  <a:schemeClr val="bg1"/>
                </a:solidFill>
              </a:rPr>
              <a:t>After a murder of the chief judge, </a:t>
            </a:r>
            <a:r>
              <a:rPr lang="en-US" dirty="0" err="1">
                <a:solidFill>
                  <a:schemeClr val="bg1"/>
                </a:solidFill>
              </a:rPr>
              <a:t>Kishkumen</a:t>
            </a:r>
            <a:r>
              <a:rPr lang="en-US" dirty="0">
                <a:solidFill>
                  <a:schemeClr val="bg1"/>
                </a:solidFill>
              </a:rPr>
              <a:t> “went unto those that sent him, and they all entered into a covenant, yea, swearing by their everlasting Maker, that they would tell no man.” </a:t>
            </a:r>
          </a:p>
          <a:p>
            <a:pPr marL="342900" indent="-342900"/>
            <a:r>
              <a:rPr lang="en-US" dirty="0">
                <a:solidFill>
                  <a:schemeClr val="bg1"/>
                </a:solidFill>
              </a:rPr>
              <a:t>(Helaman 1:11)</a:t>
            </a:r>
          </a:p>
        </p:txBody>
      </p:sp>
      <p:sp>
        <p:nvSpPr>
          <p:cNvPr id="5" name="TextBox 4"/>
          <p:cNvSpPr txBox="1"/>
          <p:nvPr/>
        </p:nvSpPr>
        <p:spPr>
          <a:xfrm>
            <a:off x="152400" y="6405541"/>
            <a:ext cx="1981200" cy="369332"/>
          </a:xfrm>
          <a:prstGeom prst="rect">
            <a:avLst/>
          </a:prstGeom>
          <a:noFill/>
        </p:spPr>
        <p:txBody>
          <a:bodyPr wrap="square" rtlCol="0">
            <a:spAutoFit/>
          </a:bodyPr>
          <a:lstStyle/>
          <a:p>
            <a:r>
              <a:rPr lang="en-US" dirty="0">
                <a:solidFill>
                  <a:schemeClr val="bg1"/>
                </a:solidFill>
              </a:rPr>
              <a:t>Student Manual</a:t>
            </a:r>
          </a:p>
        </p:txBody>
      </p:sp>
      <p:sp>
        <p:nvSpPr>
          <p:cNvPr id="6" name="TextBox 5"/>
          <p:cNvSpPr txBox="1"/>
          <p:nvPr/>
        </p:nvSpPr>
        <p:spPr>
          <a:xfrm>
            <a:off x="1981200" y="1"/>
            <a:ext cx="8077200" cy="584775"/>
          </a:xfrm>
          <a:prstGeom prst="rect">
            <a:avLst/>
          </a:prstGeom>
          <a:noFill/>
        </p:spPr>
        <p:txBody>
          <a:bodyPr wrap="square" rtlCol="0">
            <a:spAutoFit/>
          </a:bodyPr>
          <a:lstStyle/>
          <a:p>
            <a:pPr algn="ctr"/>
            <a:r>
              <a:rPr lang="en-US" sz="3200" dirty="0">
                <a:solidFill>
                  <a:schemeClr val="bg1"/>
                </a:solidFill>
                <a:latin typeface="Impact" pitchFamily="34" charset="0"/>
              </a:rPr>
              <a:t>Secret Combinations</a:t>
            </a:r>
          </a:p>
        </p:txBody>
      </p:sp>
      <p:pic>
        <p:nvPicPr>
          <p:cNvPr id="8" name="Picture 7">
            <a:extLst>
              <a:ext uri="{FF2B5EF4-FFF2-40B4-BE49-F238E27FC236}">
                <a16:creationId xmlns:a16="http://schemas.microsoft.com/office/drawing/2014/main" id="{21864144-C160-4E2E-B33D-5BC2BB0F4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846" y="789708"/>
            <a:ext cx="4142508" cy="3106881"/>
          </a:xfrm>
          <a:prstGeom prst="rect">
            <a:avLst/>
          </a:prstGeom>
        </p:spPr>
      </p:pic>
    </p:spTree>
    <p:extLst>
      <p:ext uri="{BB962C8B-B14F-4D97-AF65-F5344CB8AC3E}">
        <p14:creationId xmlns:p14="http://schemas.microsoft.com/office/powerpoint/2010/main" val="278666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A6B6B0-891F-486C-9F2A-F0FB23A6F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09800" y="4423065"/>
            <a:ext cx="6553200" cy="1938992"/>
          </a:xfrm>
          <a:prstGeom prst="rect">
            <a:avLst/>
          </a:prstGeom>
          <a:noFill/>
        </p:spPr>
        <p:txBody>
          <a:bodyPr wrap="square" rtlCol="0">
            <a:spAutoFit/>
          </a:bodyPr>
          <a:lstStyle/>
          <a:p>
            <a:pPr marL="342900" indent="-342900"/>
            <a:r>
              <a:rPr lang="en-US" sz="2400" dirty="0">
                <a:solidFill>
                  <a:schemeClr val="bg1"/>
                </a:solidFill>
              </a:rPr>
              <a:t>The objectives of such secret combinations are power or gain or both. Since the government is a source of great power, it is not surprising that often the target of their action is to take over the reins of government.</a:t>
            </a:r>
          </a:p>
        </p:txBody>
      </p:sp>
      <p:sp>
        <p:nvSpPr>
          <p:cNvPr id="5" name="TextBox 4"/>
          <p:cNvSpPr txBox="1"/>
          <p:nvPr/>
        </p:nvSpPr>
        <p:spPr>
          <a:xfrm>
            <a:off x="0" y="6488668"/>
            <a:ext cx="1981200" cy="369332"/>
          </a:xfrm>
          <a:prstGeom prst="rect">
            <a:avLst/>
          </a:prstGeom>
          <a:noFill/>
        </p:spPr>
        <p:txBody>
          <a:bodyPr wrap="square" rtlCol="0">
            <a:spAutoFit/>
          </a:bodyPr>
          <a:lstStyle/>
          <a:p>
            <a:r>
              <a:rPr lang="en-US" dirty="0">
                <a:solidFill>
                  <a:schemeClr val="bg1"/>
                </a:solidFill>
              </a:rPr>
              <a:t>Student Manual</a:t>
            </a:r>
          </a:p>
        </p:txBody>
      </p:sp>
      <p:sp>
        <p:nvSpPr>
          <p:cNvPr id="6" name="TextBox 5"/>
          <p:cNvSpPr txBox="1"/>
          <p:nvPr/>
        </p:nvSpPr>
        <p:spPr>
          <a:xfrm>
            <a:off x="1981200" y="1"/>
            <a:ext cx="8077200" cy="584775"/>
          </a:xfrm>
          <a:prstGeom prst="rect">
            <a:avLst/>
          </a:prstGeom>
          <a:noFill/>
        </p:spPr>
        <p:txBody>
          <a:bodyPr wrap="square" rtlCol="0">
            <a:spAutoFit/>
          </a:bodyPr>
          <a:lstStyle/>
          <a:p>
            <a:pPr algn="ctr"/>
            <a:r>
              <a:rPr lang="en-US" sz="3200" dirty="0">
                <a:solidFill>
                  <a:schemeClr val="bg1"/>
                </a:solidFill>
                <a:latin typeface="Impact" pitchFamily="34" charset="0"/>
              </a:rPr>
              <a:t>Secret Combinations</a:t>
            </a:r>
          </a:p>
        </p:txBody>
      </p:sp>
      <p:pic>
        <p:nvPicPr>
          <p:cNvPr id="8" name="Picture 7">
            <a:extLst>
              <a:ext uri="{FF2B5EF4-FFF2-40B4-BE49-F238E27FC236}">
                <a16:creationId xmlns:a16="http://schemas.microsoft.com/office/drawing/2014/main" id="{9DFD58C7-C1A9-4CDD-A179-4F13EF3E7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393" y="948603"/>
            <a:ext cx="4286250" cy="3152775"/>
          </a:xfrm>
          <a:prstGeom prst="rect">
            <a:avLst/>
          </a:prstGeom>
        </p:spPr>
      </p:pic>
    </p:spTree>
    <p:extLst>
      <p:ext uri="{BB962C8B-B14F-4D97-AF65-F5344CB8AC3E}">
        <p14:creationId xmlns:p14="http://schemas.microsoft.com/office/powerpoint/2010/main" val="1719654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CC7EBE-91D2-4F8D-B1EA-8ED2134F7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750127" y="4402282"/>
            <a:ext cx="6553200" cy="1938992"/>
          </a:xfrm>
          <a:prstGeom prst="rect">
            <a:avLst/>
          </a:prstGeom>
          <a:noFill/>
        </p:spPr>
        <p:txBody>
          <a:bodyPr wrap="square" rtlCol="0">
            <a:spAutoFit/>
          </a:bodyPr>
          <a:lstStyle/>
          <a:p>
            <a:pPr marL="342900" indent="-342900"/>
            <a:r>
              <a:rPr lang="en-US" sz="2400" dirty="0">
                <a:solidFill>
                  <a:schemeClr val="bg1"/>
                </a:solidFill>
              </a:rPr>
              <a:t>These combinations use immorality, money, and violence to achieve their ends. Assassinations of government leaders to bring their own people to power is the common tale of the Book of Mormon.</a:t>
            </a:r>
          </a:p>
        </p:txBody>
      </p:sp>
      <p:sp>
        <p:nvSpPr>
          <p:cNvPr id="5" name="TextBox 4"/>
          <p:cNvSpPr txBox="1"/>
          <p:nvPr/>
        </p:nvSpPr>
        <p:spPr>
          <a:xfrm>
            <a:off x="0" y="6488668"/>
            <a:ext cx="1981200" cy="369332"/>
          </a:xfrm>
          <a:prstGeom prst="rect">
            <a:avLst/>
          </a:prstGeom>
          <a:noFill/>
        </p:spPr>
        <p:txBody>
          <a:bodyPr wrap="square" rtlCol="0">
            <a:spAutoFit/>
          </a:bodyPr>
          <a:lstStyle/>
          <a:p>
            <a:r>
              <a:rPr lang="en-US" dirty="0">
                <a:solidFill>
                  <a:schemeClr val="bg1"/>
                </a:solidFill>
              </a:rPr>
              <a:t>Student Manual</a:t>
            </a:r>
          </a:p>
        </p:txBody>
      </p:sp>
      <p:sp>
        <p:nvSpPr>
          <p:cNvPr id="6" name="TextBox 5"/>
          <p:cNvSpPr txBox="1"/>
          <p:nvPr/>
        </p:nvSpPr>
        <p:spPr>
          <a:xfrm>
            <a:off x="1981200" y="1"/>
            <a:ext cx="8077200" cy="584775"/>
          </a:xfrm>
          <a:prstGeom prst="rect">
            <a:avLst/>
          </a:prstGeom>
          <a:noFill/>
        </p:spPr>
        <p:txBody>
          <a:bodyPr wrap="square" rtlCol="0">
            <a:spAutoFit/>
          </a:bodyPr>
          <a:lstStyle/>
          <a:p>
            <a:pPr algn="ctr"/>
            <a:r>
              <a:rPr lang="en-US" sz="3200" dirty="0">
                <a:solidFill>
                  <a:schemeClr val="bg1"/>
                </a:solidFill>
                <a:latin typeface="Impact" pitchFamily="34" charset="0"/>
              </a:rPr>
              <a:t>Secret Combinations</a:t>
            </a:r>
          </a:p>
        </p:txBody>
      </p:sp>
      <p:pic>
        <p:nvPicPr>
          <p:cNvPr id="8" name="Picture 7">
            <a:extLst>
              <a:ext uri="{FF2B5EF4-FFF2-40B4-BE49-F238E27FC236}">
                <a16:creationId xmlns:a16="http://schemas.microsoft.com/office/drawing/2014/main" id="{86988BA4-A075-4490-9469-F9C0BD0D9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587" y="796638"/>
            <a:ext cx="4449144" cy="3338945"/>
          </a:xfrm>
          <a:prstGeom prst="rect">
            <a:avLst/>
          </a:prstGeom>
        </p:spPr>
      </p:pic>
    </p:spTree>
    <p:extLst>
      <p:ext uri="{BB962C8B-B14F-4D97-AF65-F5344CB8AC3E}">
        <p14:creationId xmlns:p14="http://schemas.microsoft.com/office/powerpoint/2010/main" val="371988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C056273-7741-4597-8447-4D8CC380D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511137" y="848591"/>
            <a:ext cx="6553200" cy="923330"/>
          </a:xfrm>
          <a:prstGeom prst="rect">
            <a:avLst/>
          </a:prstGeom>
          <a:noFill/>
        </p:spPr>
        <p:txBody>
          <a:bodyPr wrap="square" rtlCol="0">
            <a:spAutoFit/>
          </a:bodyPr>
          <a:lstStyle/>
          <a:p>
            <a:pPr marL="342900" indent="-342900"/>
            <a:r>
              <a:rPr lang="en-US" dirty="0">
                <a:solidFill>
                  <a:schemeClr val="bg1"/>
                </a:solidFill>
              </a:rPr>
              <a:t>The only way to stamp out these organizations, once they are established and begin to flourish, is through conversion of the people to righteousness</a:t>
            </a:r>
          </a:p>
        </p:txBody>
      </p:sp>
      <p:sp>
        <p:nvSpPr>
          <p:cNvPr id="5" name="TextBox 4"/>
          <p:cNvSpPr txBox="1"/>
          <p:nvPr/>
        </p:nvSpPr>
        <p:spPr>
          <a:xfrm>
            <a:off x="121227" y="6405541"/>
            <a:ext cx="1981200" cy="369332"/>
          </a:xfrm>
          <a:prstGeom prst="rect">
            <a:avLst/>
          </a:prstGeom>
          <a:noFill/>
        </p:spPr>
        <p:txBody>
          <a:bodyPr wrap="square" rtlCol="0">
            <a:spAutoFit/>
          </a:bodyPr>
          <a:lstStyle/>
          <a:p>
            <a:r>
              <a:rPr lang="en-US" dirty="0">
                <a:solidFill>
                  <a:schemeClr val="bg1"/>
                </a:solidFill>
              </a:rPr>
              <a:t>Student Manual</a:t>
            </a:r>
          </a:p>
        </p:txBody>
      </p:sp>
      <p:sp>
        <p:nvSpPr>
          <p:cNvPr id="6" name="TextBox 5"/>
          <p:cNvSpPr txBox="1"/>
          <p:nvPr/>
        </p:nvSpPr>
        <p:spPr>
          <a:xfrm>
            <a:off x="1981200" y="1"/>
            <a:ext cx="8077200" cy="584775"/>
          </a:xfrm>
          <a:prstGeom prst="rect">
            <a:avLst/>
          </a:prstGeom>
          <a:noFill/>
        </p:spPr>
        <p:txBody>
          <a:bodyPr wrap="square" rtlCol="0">
            <a:spAutoFit/>
          </a:bodyPr>
          <a:lstStyle/>
          <a:p>
            <a:pPr algn="ctr"/>
            <a:r>
              <a:rPr lang="en-US" sz="3200" dirty="0">
                <a:solidFill>
                  <a:schemeClr val="bg1"/>
                </a:solidFill>
                <a:latin typeface="Impact" pitchFamily="34" charset="0"/>
              </a:rPr>
              <a:t>Secret Combinations</a:t>
            </a:r>
          </a:p>
        </p:txBody>
      </p:sp>
      <p:sp>
        <p:nvSpPr>
          <p:cNvPr id="8" name="Rectangle 7"/>
          <p:cNvSpPr/>
          <p:nvPr/>
        </p:nvSpPr>
        <p:spPr>
          <a:xfrm>
            <a:off x="3054927" y="4648200"/>
            <a:ext cx="5860473" cy="1200329"/>
          </a:xfrm>
          <a:prstGeom prst="rect">
            <a:avLst/>
          </a:prstGeom>
        </p:spPr>
        <p:txBody>
          <a:bodyPr wrap="square">
            <a:spAutoFit/>
          </a:bodyPr>
          <a:lstStyle/>
          <a:p>
            <a:r>
              <a:rPr lang="en-US" sz="2400" i="1" baseline="30000" dirty="0">
                <a:solidFill>
                  <a:schemeClr val="bg1"/>
                </a:solidFill>
              </a:rPr>
              <a:t>“</a:t>
            </a:r>
            <a:r>
              <a:rPr lang="en-US" sz="2400" i="1" dirty="0">
                <a:solidFill>
                  <a:schemeClr val="bg1"/>
                </a:solidFill>
              </a:rPr>
              <a:t>Righteousness </a:t>
            </a:r>
            <a:r>
              <a:rPr lang="en-US" sz="2400" i="1" dirty="0" err="1">
                <a:solidFill>
                  <a:schemeClr val="bg1"/>
                </a:solidFill>
              </a:rPr>
              <a:t>exalteth</a:t>
            </a:r>
            <a:r>
              <a:rPr lang="en-US" sz="2400" i="1" dirty="0">
                <a:solidFill>
                  <a:schemeClr val="bg1"/>
                </a:solidFill>
              </a:rPr>
              <a:t> a nation: but sin is a reproach to any people.”</a:t>
            </a:r>
          </a:p>
          <a:p>
            <a:r>
              <a:rPr lang="en-US" sz="2400" i="1" dirty="0">
                <a:solidFill>
                  <a:schemeClr val="bg1"/>
                </a:solidFill>
              </a:rPr>
              <a:t>Proverbs 14:34</a:t>
            </a:r>
          </a:p>
        </p:txBody>
      </p:sp>
      <p:grpSp>
        <p:nvGrpSpPr>
          <p:cNvPr id="9" name="Group 8"/>
          <p:cNvGrpSpPr/>
          <p:nvPr/>
        </p:nvGrpSpPr>
        <p:grpSpPr>
          <a:xfrm>
            <a:off x="4883728" y="1905000"/>
            <a:ext cx="2264229" cy="1905000"/>
            <a:chOff x="3200400" y="2057400"/>
            <a:chExt cx="1864659" cy="1600200"/>
          </a:xfrm>
        </p:grpSpPr>
        <p:grpSp>
          <p:nvGrpSpPr>
            <p:cNvPr id="10" name="Group 8"/>
            <p:cNvGrpSpPr/>
            <p:nvPr/>
          </p:nvGrpSpPr>
          <p:grpSpPr>
            <a:xfrm>
              <a:off x="3200400" y="2057400"/>
              <a:ext cx="1752600" cy="1600200"/>
              <a:chOff x="3200400" y="2057400"/>
              <a:chExt cx="1752600" cy="1600200"/>
            </a:xfrm>
          </p:grpSpPr>
          <p:sp>
            <p:nvSpPr>
              <p:cNvPr id="16" name="Rectangle 15"/>
              <p:cNvSpPr/>
              <p:nvPr/>
            </p:nvSpPr>
            <p:spPr>
              <a:xfrm>
                <a:off x="3281082" y="3581400"/>
                <a:ext cx="1622612" cy="76200"/>
              </a:xfrm>
              <a:prstGeom prst="rect">
                <a:avLst/>
              </a:prstGeom>
              <a:solidFill>
                <a:schemeClr val="tx1">
                  <a:lumMod val="75000"/>
                  <a:lumOff val="2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3200400" y="3048000"/>
                <a:ext cx="1752600" cy="2286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810000" y="2438400"/>
                <a:ext cx="609600"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3200400" y="3276600"/>
                <a:ext cx="1752600" cy="3048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3733800" y="2057400"/>
                <a:ext cx="762000" cy="457200"/>
              </a:xfrm>
              <a:prstGeom prst="ca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200400" y="3273552"/>
              <a:ext cx="1864659" cy="336092"/>
            </a:xfrm>
            <a:prstGeom prst="rect">
              <a:avLst/>
            </a:prstGeom>
            <a:noFill/>
          </p:spPr>
          <p:txBody>
            <a:bodyPr wrap="square" rtlCol="0">
              <a:spAutoFit/>
            </a:bodyPr>
            <a:lstStyle/>
            <a:p>
              <a:pPr algn="ctr"/>
              <a:r>
                <a:rPr lang="en-US" sz="2000" dirty="0">
                  <a:solidFill>
                    <a:schemeClr val="bg1"/>
                  </a:solidFill>
                </a:rPr>
                <a:t>Righteousness</a:t>
              </a:r>
            </a:p>
          </p:txBody>
        </p:sp>
      </p:grpSp>
    </p:spTree>
    <p:extLst>
      <p:ext uri="{BB962C8B-B14F-4D97-AF65-F5344CB8AC3E}">
        <p14:creationId xmlns:p14="http://schemas.microsoft.com/office/powerpoint/2010/main" val="1845273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236">
            <a:extLst>
              <a:ext uri="{FF2B5EF4-FFF2-40B4-BE49-F238E27FC236}">
                <a16:creationId xmlns:a16="http://schemas.microsoft.com/office/drawing/2014/main" id="{6C6D41BD-C3CA-471B-AD05-49E5C96BF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981200" y="1"/>
            <a:ext cx="8077200" cy="584775"/>
          </a:xfrm>
          <a:prstGeom prst="rect">
            <a:avLst/>
          </a:prstGeom>
          <a:noFill/>
        </p:spPr>
        <p:txBody>
          <a:bodyPr wrap="square" rtlCol="0">
            <a:spAutoFit/>
          </a:bodyPr>
          <a:lstStyle/>
          <a:p>
            <a:pPr algn="ctr"/>
            <a:r>
              <a:rPr lang="en-US" sz="3200" dirty="0">
                <a:solidFill>
                  <a:schemeClr val="bg1"/>
                </a:solidFill>
                <a:latin typeface="Impact" pitchFamily="34" charset="0"/>
              </a:rPr>
              <a:t>Wickedness of the People</a:t>
            </a:r>
          </a:p>
        </p:txBody>
      </p:sp>
      <p:grpSp>
        <p:nvGrpSpPr>
          <p:cNvPr id="7" name="Group 6"/>
          <p:cNvGrpSpPr/>
          <p:nvPr/>
        </p:nvGrpSpPr>
        <p:grpSpPr>
          <a:xfrm>
            <a:off x="1981200" y="685800"/>
            <a:ext cx="1752600" cy="1524000"/>
            <a:chOff x="685800" y="533400"/>
            <a:chExt cx="1752600" cy="1524000"/>
          </a:xfrm>
        </p:grpSpPr>
        <p:sp>
          <p:nvSpPr>
            <p:cNvPr id="5" name="Rounded Rectangle 4"/>
            <p:cNvSpPr/>
            <p:nvPr/>
          </p:nvSpPr>
          <p:spPr>
            <a:xfrm>
              <a:off x="685800" y="533400"/>
              <a:ext cx="1752600" cy="1524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685800"/>
              <a:ext cx="1600200" cy="1200329"/>
            </a:xfrm>
            <a:prstGeom prst="rect">
              <a:avLst/>
            </a:prstGeom>
            <a:noFill/>
          </p:spPr>
          <p:txBody>
            <a:bodyPr wrap="square" rtlCol="0">
              <a:spAutoFit/>
            </a:bodyPr>
            <a:lstStyle/>
            <a:p>
              <a:r>
                <a:rPr lang="en-US" dirty="0"/>
                <a:t>Helaman 7:1</a:t>
              </a:r>
            </a:p>
            <a:p>
              <a:r>
                <a:rPr lang="en-US" dirty="0"/>
                <a:t>Who returned from the land northward?</a:t>
              </a:r>
            </a:p>
          </p:txBody>
        </p:sp>
      </p:grpSp>
      <p:grpSp>
        <p:nvGrpSpPr>
          <p:cNvPr id="8" name="Group 7"/>
          <p:cNvGrpSpPr/>
          <p:nvPr/>
        </p:nvGrpSpPr>
        <p:grpSpPr>
          <a:xfrm>
            <a:off x="4267200" y="685800"/>
            <a:ext cx="1752600" cy="1846314"/>
            <a:chOff x="685800" y="533400"/>
            <a:chExt cx="1752600" cy="1529426"/>
          </a:xfrm>
        </p:grpSpPr>
        <p:sp>
          <p:nvSpPr>
            <p:cNvPr id="9" name="Rounded Rectangle 8"/>
            <p:cNvSpPr/>
            <p:nvPr/>
          </p:nvSpPr>
          <p:spPr>
            <a:xfrm>
              <a:off x="685800" y="533400"/>
              <a:ext cx="1752600" cy="1524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 y="609600"/>
              <a:ext cx="1600200" cy="1453226"/>
            </a:xfrm>
            <a:prstGeom prst="rect">
              <a:avLst/>
            </a:prstGeom>
            <a:noFill/>
          </p:spPr>
          <p:txBody>
            <a:bodyPr wrap="square" rtlCol="0">
              <a:spAutoFit/>
            </a:bodyPr>
            <a:lstStyle/>
            <a:p>
              <a:r>
                <a:rPr lang="en-US" dirty="0"/>
                <a:t>Helaman 7:2</a:t>
              </a:r>
            </a:p>
            <a:p>
              <a:r>
                <a:rPr lang="en-US" dirty="0"/>
                <a:t>What did Nephi teach the people in the land northwards?</a:t>
              </a:r>
            </a:p>
          </p:txBody>
        </p:sp>
      </p:grpSp>
      <p:grpSp>
        <p:nvGrpSpPr>
          <p:cNvPr id="11" name="Group 10"/>
          <p:cNvGrpSpPr/>
          <p:nvPr/>
        </p:nvGrpSpPr>
        <p:grpSpPr>
          <a:xfrm>
            <a:off x="6400800" y="685800"/>
            <a:ext cx="1752600" cy="1524000"/>
            <a:chOff x="685800" y="533400"/>
            <a:chExt cx="1752600" cy="1524000"/>
          </a:xfrm>
        </p:grpSpPr>
        <p:sp>
          <p:nvSpPr>
            <p:cNvPr id="12" name="Rounded Rectangle 11"/>
            <p:cNvSpPr/>
            <p:nvPr/>
          </p:nvSpPr>
          <p:spPr>
            <a:xfrm>
              <a:off x="685800" y="533400"/>
              <a:ext cx="1752600" cy="1524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 y="685800"/>
              <a:ext cx="1600200" cy="1200329"/>
            </a:xfrm>
            <a:prstGeom prst="rect">
              <a:avLst/>
            </a:prstGeom>
            <a:noFill/>
          </p:spPr>
          <p:txBody>
            <a:bodyPr wrap="square" rtlCol="0">
              <a:spAutoFit/>
            </a:bodyPr>
            <a:lstStyle/>
            <a:p>
              <a:r>
                <a:rPr lang="en-US" dirty="0"/>
                <a:t>Helaman 7:3</a:t>
              </a:r>
            </a:p>
            <a:p>
              <a:r>
                <a:rPr lang="en-US" dirty="0"/>
                <a:t>Why did Nephi leave the land northward?</a:t>
              </a:r>
            </a:p>
          </p:txBody>
        </p:sp>
      </p:grpSp>
      <p:grpSp>
        <p:nvGrpSpPr>
          <p:cNvPr id="14" name="Group 13"/>
          <p:cNvGrpSpPr/>
          <p:nvPr/>
        </p:nvGrpSpPr>
        <p:grpSpPr>
          <a:xfrm>
            <a:off x="8458200" y="685801"/>
            <a:ext cx="1752600" cy="2136019"/>
            <a:chOff x="685800" y="533400"/>
            <a:chExt cx="1752600" cy="1554674"/>
          </a:xfrm>
        </p:grpSpPr>
        <p:sp>
          <p:nvSpPr>
            <p:cNvPr id="15" name="Rounded Rectangle 14"/>
            <p:cNvSpPr/>
            <p:nvPr/>
          </p:nvSpPr>
          <p:spPr>
            <a:xfrm>
              <a:off x="685800" y="533400"/>
              <a:ext cx="1752600" cy="1524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2000" y="609600"/>
              <a:ext cx="1600200" cy="1478474"/>
            </a:xfrm>
            <a:prstGeom prst="rect">
              <a:avLst/>
            </a:prstGeom>
            <a:noFill/>
          </p:spPr>
          <p:txBody>
            <a:bodyPr wrap="square" rtlCol="0">
              <a:spAutoFit/>
            </a:bodyPr>
            <a:lstStyle/>
            <a:p>
              <a:r>
                <a:rPr lang="en-US" dirty="0"/>
                <a:t>Helaman 7:4</a:t>
              </a:r>
            </a:p>
            <a:p>
              <a:r>
                <a:rPr lang="en-US" dirty="0"/>
                <a:t>Who had filled the judgment seats by the time Nephi returned to Zarahemla?</a:t>
              </a:r>
            </a:p>
          </p:txBody>
        </p:sp>
      </p:grpSp>
      <p:grpSp>
        <p:nvGrpSpPr>
          <p:cNvPr id="17" name="Group 16"/>
          <p:cNvGrpSpPr/>
          <p:nvPr/>
        </p:nvGrpSpPr>
        <p:grpSpPr>
          <a:xfrm>
            <a:off x="2286001" y="2590801"/>
            <a:ext cx="1150339" cy="2743199"/>
            <a:chOff x="638881" y="762001"/>
            <a:chExt cx="1969874" cy="4697534"/>
          </a:xfrm>
        </p:grpSpPr>
        <p:sp>
          <p:nvSpPr>
            <p:cNvPr id="18" name="Oval 17"/>
            <p:cNvSpPr/>
            <p:nvPr/>
          </p:nvSpPr>
          <p:spPr>
            <a:xfrm rot="19714469">
              <a:off x="1131986" y="4813042"/>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920230">
              <a:off x="1569497" y="4871304"/>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066800" y="3124200"/>
              <a:ext cx="1295400" cy="198868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068268" y="2239837"/>
              <a:ext cx="1234033" cy="1988688"/>
            </a:xfrm>
            <a:prstGeom prst="trapezoid">
              <a:avLst>
                <a:gd name="adj" fmla="val 3589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523543">
              <a:off x="468358" y="3484638"/>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3077253">
              <a:off x="2068522" y="3484655"/>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28078" flipH="1">
              <a:off x="846406" y="2480390"/>
              <a:ext cx="543216" cy="142387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9846626">
              <a:off x="1859421" y="2322147"/>
              <a:ext cx="543216" cy="15157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uble Wave 25"/>
            <p:cNvSpPr/>
            <p:nvPr/>
          </p:nvSpPr>
          <p:spPr>
            <a:xfrm rot="21307692">
              <a:off x="2057203" y="1068893"/>
              <a:ext cx="440785" cy="1191638"/>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uble Wave 26"/>
            <p:cNvSpPr/>
            <p:nvPr/>
          </p:nvSpPr>
          <p:spPr>
            <a:xfrm rot="407729">
              <a:off x="983279" y="1166134"/>
              <a:ext cx="461773" cy="119164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483659" y="2496671"/>
              <a:ext cx="457200" cy="4787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20685911">
              <a:off x="1840352" y="2628779"/>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195543">
              <a:off x="993381" y="2626480"/>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219200" y="1068797"/>
              <a:ext cx="1059257" cy="16744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5400000">
              <a:off x="1339114" y="413486"/>
              <a:ext cx="804594" cy="15016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260"/>
            <p:cNvGrpSpPr/>
            <p:nvPr/>
          </p:nvGrpSpPr>
          <p:grpSpPr>
            <a:xfrm>
              <a:off x="977153" y="1066800"/>
              <a:ext cx="1541930" cy="367553"/>
              <a:chOff x="815825" y="1219200"/>
              <a:chExt cx="1722972" cy="272532"/>
            </a:xfrm>
          </p:grpSpPr>
          <p:grpSp>
            <p:nvGrpSpPr>
              <p:cNvPr id="58" name="Group 259"/>
              <p:cNvGrpSpPr/>
              <p:nvPr/>
            </p:nvGrpSpPr>
            <p:grpSpPr>
              <a:xfrm>
                <a:off x="815825" y="1219201"/>
                <a:ext cx="1722972" cy="272531"/>
                <a:chOff x="815825" y="1219201"/>
                <a:chExt cx="1722972" cy="272531"/>
              </a:xfrm>
            </p:grpSpPr>
            <p:sp>
              <p:nvSpPr>
                <p:cNvPr id="63" name="Rounded Rectangle 17"/>
                <p:cNvSpPr/>
                <p:nvPr/>
              </p:nvSpPr>
              <p:spPr>
                <a:xfrm rot="5400000">
                  <a:off x="1561592" y="514528"/>
                  <a:ext cx="231437" cy="172297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357"/>
                <p:cNvGrpSpPr/>
                <p:nvPr/>
              </p:nvGrpSpPr>
              <p:grpSpPr>
                <a:xfrm>
                  <a:off x="878541" y="1219201"/>
                  <a:ext cx="538270" cy="259976"/>
                  <a:chOff x="533400" y="4953000"/>
                  <a:chExt cx="1828800" cy="685800"/>
                </a:xfrm>
              </p:grpSpPr>
              <p:sp>
                <p:nvSpPr>
                  <p:cNvPr id="69" name="Plaque 2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laque 2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laque 2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357"/>
                <p:cNvGrpSpPr/>
                <p:nvPr/>
              </p:nvGrpSpPr>
              <p:grpSpPr>
                <a:xfrm>
                  <a:off x="1416423" y="1219201"/>
                  <a:ext cx="538270" cy="259976"/>
                  <a:chOff x="533400" y="4953000"/>
                  <a:chExt cx="1828800" cy="685800"/>
                </a:xfrm>
              </p:grpSpPr>
              <p:sp>
                <p:nvSpPr>
                  <p:cNvPr id="66" name="Plaque 6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laque 6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laque 6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357"/>
              <p:cNvGrpSpPr/>
              <p:nvPr/>
            </p:nvGrpSpPr>
            <p:grpSpPr>
              <a:xfrm>
                <a:off x="1905000" y="1219200"/>
                <a:ext cx="538270" cy="259976"/>
                <a:chOff x="533400" y="4953000"/>
                <a:chExt cx="1828800" cy="685800"/>
              </a:xfrm>
            </p:grpSpPr>
            <p:sp>
              <p:nvSpPr>
                <p:cNvPr id="60" name="Plaque 5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laque 6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aque 6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57"/>
            <p:cNvGrpSpPr/>
            <p:nvPr/>
          </p:nvGrpSpPr>
          <p:grpSpPr>
            <a:xfrm rot="4660406">
              <a:off x="1703770" y="2885965"/>
              <a:ext cx="538270" cy="259976"/>
              <a:chOff x="533400" y="4953000"/>
              <a:chExt cx="1828800" cy="685800"/>
            </a:xfrm>
          </p:grpSpPr>
          <p:sp>
            <p:nvSpPr>
              <p:cNvPr id="55" name="Plaque 5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aque 5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aque 5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57"/>
            <p:cNvGrpSpPr/>
            <p:nvPr/>
          </p:nvGrpSpPr>
          <p:grpSpPr>
            <a:xfrm rot="4660406">
              <a:off x="1856170" y="3414883"/>
              <a:ext cx="538270" cy="259976"/>
              <a:chOff x="533400" y="4953000"/>
              <a:chExt cx="1828800" cy="685800"/>
            </a:xfrm>
          </p:grpSpPr>
          <p:sp>
            <p:nvSpPr>
              <p:cNvPr id="52" name="Plaque 5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aque 5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aque 5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7"/>
            <p:cNvGrpSpPr/>
            <p:nvPr/>
          </p:nvGrpSpPr>
          <p:grpSpPr>
            <a:xfrm rot="4660406">
              <a:off x="1990640" y="3943799"/>
              <a:ext cx="538270" cy="259976"/>
              <a:chOff x="533400" y="4953000"/>
              <a:chExt cx="1828800" cy="685800"/>
            </a:xfrm>
          </p:grpSpPr>
          <p:sp>
            <p:nvSpPr>
              <p:cNvPr id="49" name="Plaque 4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aque 4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aque 5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57"/>
            <p:cNvGrpSpPr/>
            <p:nvPr/>
          </p:nvGrpSpPr>
          <p:grpSpPr>
            <a:xfrm rot="17359642">
              <a:off x="1161404" y="2890446"/>
              <a:ext cx="538270" cy="259976"/>
              <a:chOff x="533400" y="4953000"/>
              <a:chExt cx="1828800" cy="685800"/>
            </a:xfrm>
          </p:grpSpPr>
          <p:sp>
            <p:nvSpPr>
              <p:cNvPr id="46" name="Plaque 4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aque 4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aque 4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57"/>
            <p:cNvGrpSpPr/>
            <p:nvPr/>
          </p:nvGrpSpPr>
          <p:grpSpPr>
            <a:xfrm rot="17359642">
              <a:off x="964181" y="3383505"/>
              <a:ext cx="538270" cy="259976"/>
              <a:chOff x="533400" y="4953000"/>
              <a:chExt cx="1828800" cy="685800"/>
            </a:xfrm>
          </p:grpSpPr>
          <p:sp>
            <p:nvSpPr>
              <p:cNvPr id="43" name="Plaque 42"/>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aque 43"/>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aque 44"/>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57"/>
            <p:cNvGrpSpPr/>
            <p:nvPr/>
          </p:nvGrpSpPr>
          <p:grpSpPr>
            <a:xfrm rot="17359642">
              <a:off x="766957" y="3903458"/>
              <a:ext cx="538270" cy="259976"/>
              <a:chOff x="533400" y="4953000"/>
              <a:chExt cx="1828800" cy="685800"/>
            </a:xfrm>
          </p:grpSpPr>
          <p:sp>
            <p:nvSpPr>
              <p:cNvPr id="40" name="Plaque 3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aque 4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aque 4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41"/>
          <p:cNvGrpSpPr/>
          <p:nvPr/>
        </p:nvGrpSpPr>
        <p:grpSpPr>
          <a:xfrm>
            <a:off x="4267201" y="2895600"/>
            <a:ext cx="1246315" cy="1638182"/>
            <a:chOff x="2743200" y="2895600"/>
            <a:chExt cx="1246315" cy="1638182"/>
          </a:xfrm>
        </p:grpSpPr>
        <p:grpSp>
          <p:nvGrpSpPr>
            <p:cNvPr id="72" name="Group 71"/>
            <p:cNvGrpSpPr/>
            <p:nvPr/>
          </p:nvGrpSpPr>
          <p:grpSpPr>
            <a:xfrm>
              <a:off x="2743200" y="2895600"/>
              <a:ext cx="1246315" cy="1638182"/>
              <a:chOff x="1600200" y="4114800"/>
              <a:chExt cx="1246315" cy="1638182"/>
            </a:xfrm>
          </p:grpSpPr>
          <p:grpSp>
            <p:nvGrpSpPr>
              <p:cNvPr id="73" name="Group 16"/>
              <p:cNvGrpSpPr/>
              <p:nvPr/>
            </p:nvGrpSpPr>
            <p:grpSpPr>
              <a:xfrm>
                <a:off x="1600200" y="4114800"/>
                <a:ext cx="1246315" cy="1638182"/>
                <a:chOff x="914400" y="1143000"/>
                <a:chExt cx="4572000" cy="6553200"/>
              </a:xfrm>
            </p:grpSpPr>
            <p:grpSp>
              <p:nvGrpSpPr>
                <p:cNvPr id="75" name="Group 1"/>
                <p:cNvGrpSpPr/>
                <p:nvPr/>
              </p:nvGrpSpPr>
              <p:grpSpPr>
                <a:xfrm>
                  <a:off x="914400" y="1143000"/>
                  <a:ext cx="4572000" cy="6553200"/>
                  <a:chOff x="838200" y="1371600"/>
                  <a:chExt cx="1524000" cy="1752600"/>
                </a:xfrm>
              </p:grpSpPr>
              <p:sp>
                <p:nvSpPr>
                  <p:cNvPr id="80"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4"/>
                  <p:cNvSpPr/>
                  <p:nvPr/>
                </p:nvSpPr>
                <p:spPr>
                  <a:xfrm>
                    <a:off x="1143000" y="13716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6"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ame 77"/>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Rectangle 78"/>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p:cNvSpPr txBox="1"/>
              <p:nvPr/>
            </p:nvSpPr>
            <p:spPr>
              <a:xfrm>
                <a:off x="1988662" y="4309435"/>
                <a:ext cx="695994" cy="523220"/>
              </a:xfrm>
              <a:prstGeom prst="rect">
                <a:avLst/>
              </a:prstGeom>
              <a:noFill/>
            </p:spPr>
            <p:txBody>
              <a:bodyPr wrap="square" rtlCol="0">
                <a:spAutoFit/>
              </a:bodyPr>
              <a:lstStyle/>
              <a:p>
                <a:pPr algn="ctr"/>
                <a:endParaRPr lang="en-US" sz="2800" dirty="0">
                  <a:latin typeface="Comic Sans MS" pitchFamily="66" charset="0"/>
                </a:endParaRPr>
              </a:p>
            </p:txBody>
          </p:sp>
        </p:grpSp>
        <p:sp>
          <p:nvSpPr>
            <p:cNvPr id="86" name="TextBox 85"/>
            <p:cNvSpPr txBox="1"/>
            <p:nvPr/>
          </p:nvSpPr>
          <p:spPr>
            <a:xfrm>
              <a:off x="3124200" y="3124200"/>
              <a:ext cx="762000" cy="1200329"/>
            </a:xfrm>
            <a:prstGeom prst="rect">
              <a:avLst/>
            </a:prstGeom>
            <a:noFill/>
          </p:spPr>
          <p:txBody>
            <a:bodyPr wrap="square" rtlCol="0">
              <a:spAutoFit/>
            </a:bodyPr>
            <a:lstStyle/>
            <a:p>
              <a:pPr algn="ctr"/>
              <a:r>
                <a:rPr lang="en-US" dirty="0"/>
                <a:t>The Word of God</a:t>
              </a:r>
            </a:p>
          </p:txBody>
        </p:sp>
      </p:grpSp>
      <p:grpSp>
        <p:nvGrpSpPr>
          <p:cNvPr id="162" name="Group 161"/>
          <p:cNvGrpSpPr/>
          <p:nvPr/>
        </p:nvGrpSpPr>
        <p:grpSpPr>
          <a:xfrm>
            <a:off x="6477000" y="2514601"/>
            <a:ext cx="1323638" cy="2743199"/>
            <a:chOff x="4724400" y="2514600"/>
            <a:chExt cx="1323638" cy="2743199"/>
          </a:xfrm>
        </p:grpSpPr>
        <p:grpSp>
          <p:nvGrpSpPr>
            <p:cNvPr id="87" name="Group 86"/>
            <p:cNvGrpSpPr/>
            <p:nvPr/>
          </p:nvGrpSpPr>
          <p:grpSpPr>
            <a:xfrm>
              <a:off x="4724400" y="2514600"/>
              <a:ext cx="1150339" cy="2743199"/>
              <a:chOff x="638881" y="762001"/>
              <a:chExt cx="1969874" cy="4697534"/>
            </a:xfrm>
          </p:grpSpPr>
          <p:sp>
            <p:nvSpPr>
              <p:cNvPr id="88" name="Oval 87"/>
              <p:cNvSpPr/>
              <p:nvPr/>
            </p:nvSpPr>
            <p:spPr>
              <a:xfrm rot="19714469">
                <a:off x="1131986" y="4813042"/>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920230">
                <a:off x="1569497" y="4871304"/>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1066800" y="3124200"/>
                <a:ext cx="1295400" cy="198868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1068268" y="2239837"/>
                <a:ext cx="1234033" cy="1988688"/>
              </a:xfrm>
              <a:prstGeom prst="trapezoid">
                <a:avLst>
                  <a:gd name="adj" fmla="val 3589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523543">
                <a:off x="468358" y="3484638"/>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3077253">
                <a:off x="2068522" y="3484655"/>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28078" flipH="1">
                <a:off x="846406" y="2480390"/>
                <a:ext cx="543216" cy="142387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846626">
                <a:off x="1859421" y="2322147"/>
                <a:ext cx="543216" cy="15157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uble Wave 95"/>
              <p:cNvSpPr/>
              <p:nvPr/>
            </p:nvSpPr>
            <p:spPr>
              <a:xfrm rot="21307692">
                <a:off x="2057203" y="1068893"/>
                <a:ext cx="440785" cy="1191638"/>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ouble Wave 96"/>
              <p:cNvSpPr/>
              <p:nvPr/>
            </p:nvSpPr>
            <p:spPr>
              <a:xfrm rot="407729">
                <a:off x="983279" y="1166134"/>
                <a:ext cx="461773" cy="119164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483659" y="2496671"/>
                <a:ext cx="457200" cy="4787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0685911">
                <a:off x="1840352" y="2628779"/>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195543">
                <a:off x="993381" y="2626480"/>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219200" y="1068797"/>
                <a:ext cx="1059257" cy="16744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5400000">
                <a:off x="1339114" y="413486"/>
                <a:ext cx="804594" cy="15016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260"/>
              <p:cNvGrpSpPr/>
              <p:nvPr/>
            </p:nvGrpSpPr>
            <p:grpSpPr>
              <a:xfrm>
                <a:off x="977153" y="1066800"/>
                <a:ext cx="1541930" cy="367553"/>
                <a:chOff x="815825" y="1219200"/>
                <a:chExt cx="1722972" cy="272532"/>
              </a:xfrm>
            </p:grpSpPr>
            <p:grpSp>
              <p:nvGrpSpPr>
                <p:cNvPr id="128" name="Group 259"/>
                <p:cNvGrpSpPr/>
                <p:nvPr/>
              </p:nvGrpSpPr>
              <p:grpSpPr>
                <a:xfrm>
                  <a:off x="815825" y="1219201"/>
                  <a:ext cx="1722972" cy="272531"/>
                  <a:chOff x="815825" y="1219201"/>
                  <a:chExt cx="1722972" cy="272531"/>
                </a:xfrm>
              </p:grpSpPr>
              <p:sp>
                <p:nvSpPr>
                  <p:cNvPr id="133" name="Rounded Rectangle 17"/>
                  <p:cNvSpPr/>
                  <p:nvPr/>
                </p:nvSpPr>
                <p:spPr>
                  <a:xfrm rot="5400000">
                    <a:off x="1561592" y="514528"/>
                    <a:ext cx="231437" cy="172297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357"/>
                  <p:cNvGrpSpPr/>
                  <p:nvPr/>
                </p:nvGrpSpPr>
                <p:grpSpPr>
                  <a:xfrm>
                    <a:off x="878541" y="1219201"/>
                    <a:ext cx="538270" cy="259976"/>
                    <a:chOff x="533400" y="4953000"/>
                    <a:chExt cx="1828800" cy="685800"/>
                  </a:xfrm>
                </p:grpSpPr>
                <p:sp>
                  <p:nvSpPr>
                    <p:cNvPr id="139" name="Plaque 2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laque 2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aque 2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357"/>
                  <p:cNvGrpSpPr/>
                  <p:nvPr/>
                </p:nvGrpSpPr>
                <p:grpSpPr>
                  <a:xfrm>
                    <a:off x="1416423" y="1219201"/>
                    <a:ext cx="538270" cy="259976"/>
                    <a:chOff x="533400" y="4953000"/>
                    <a:chExt cx="1828800" cy="685800"/>
                  </a:xfrm>
                </p:grpSpPr>
                <p:sp>
                  <p:nvSpPr>
                    <p:cNvPr id="136" name="Plaque 13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laque 13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laque 13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357"/>
                <p:cNvGrpSpPr/>
                <p:nvPr/>
              </p:nvGrpSpPr>
              <p:grpSpPr>
                <a:xfrm>
                  <a:off x="1905000" y="1219200"/>
                  <a:ext cx="538270" cy="259976"/>
                  <a:chOff x="533400" y="4953000"/>
                  <a:chExt cx="1828800" cy="685800"/>
                </a:xfrm>
              </p:grpSpPr>
              <p:sp>
                <p:nvSpPr>
                  <p:cNvPr id="130" name="Plaque 12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laque 13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aque 13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357"/>
              <p:cNvGrpSpPr/>
              <p:nvPr/>
            </p:nvGrpSpPr>
            <p:grpSpPr>
              <a:xfrm rot="4660406">
                <a:off x="1703770" y="2885965"/>
                <a:ext cx="538270" cy="259976"/>
                <a:chOff x="533400" y="4953000"/>
                <a:chExt cx="1828800" cy="685800"/>
              </a:xfrm>
            </p:grpSpPr>
            <p:sp>
              <p:nvSpPr>
                <p:cNvPr id="125" name="Plaque 12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aque 12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aque 12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357"/>
              <p:cNvGrpSpPr/>
              <p:nvPr/>
            </p:nvGrpSpPr>
            <p:grpSpPr>
              <a:xfrm rot="4660406">
                <a:off x="1856170" y="3414883"/>
                <a:ext cx="538270" cy="259976"/>
                <a:chOff x="533400" y="4953000"/>
                <a:chExt cx="1828800" cy="685800"/>
              </a:xfrm>
            </p:grpSpPr>
            <p:sp>
              <p:nvSpPr>
                <p:cNvPr id="122" name="Plaque 12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Plaque 12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laque 12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357"/>
              <p:cNvGrpSpPr/>
              <p:nvPr/>
            </p:nvGrpSpPr>
            <p:grpSpPr>
              <a:xfrm rot="4660406">
                <a:off x="1990640" y="3943799"/>
                <a:ext cx="538270" cy="259976"/>
                <a:chOff x="533400" y="4953000"/>
                <a:chExt cx="1828800" cy="685800"/>
              </a:xfrm>
            </p:grpSpPr>
            <p:sp>
              <p:nvSpPr>
                <p:cNvPr id="119" name="Plaque 11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laque 11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laque 12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357"/>
              <p:cNvGrpSpPr/>
              <p:nvPr/>
            </p:nvGrpSpPr>
            <p:grpSpPr>
              <a:xfrm rot="17359642">
                <a:off x="1161404" y="2890446"/>
                <a:ext cx="538270" cy="259976"/>
                <a:chOff x="533400" y="4953000"/>
                <a:chExt cx="1828800" cy="685800"/>
              </a:xfrm>
            </p:grpSpPr>
            <p:sp>
              <p:nvSpPr>
                <p:cNvPr id="116" name="Plaque 11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laque 11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laque 11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357"/>
              <p:cNvGrpSpPr/>
              <p:nvPr/>
            </p:nvGrpSpPr>
            <p:grpSpPr>
              <a:xfrm rot="17359642">
                <a:off x="964181" y="3383505"/>
                <a:ext cx="538270" cy="259976"/>
                <a:chOff x="533400" y="4953000"/>
                <a:chExt cx="1828800" cy="685800"/>
              </a:xfrm>
            </p:grpSpPr>
            <p:sp>
              <p:nvSpPr>
                <p:cNvPr id="113" name="Plaque 112"/>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laque 113"/>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Plaque 114"/>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357"/>
              <p:cNvGrpSpPr/>
              <p:nvPr/>
            </p:nvGrpSpPr>
            <p:grpSpPr>
              <a:xfrm rot="17359642">
                <a:off x="766957" y="3903458"/>
                <a:ext cx="538270" cy="259976"/>
                <a:chOff x="533400" y="4953000"/>
                <a:chExt cx="1828800" cy="685800"/>
              </a:xfrm>
            </p:grpSpPr>
            <p:sp>
              <p:nvSpPr>
                <p:cNvPr id="110" name="Plaque 10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laque 11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laque 11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142"/>
            <p:cNvGrpSpPr/>
            <p:nvPr/>
          </p:nvGrpSpPr>
          <p:grpSpPr>
            <a:xfrm rot="2514760">
              <a:off x="5247379" y="3677576"/>
              <a:ext cx="800659" cy="953248"/>
              <a:chOff x="2743200" y="2802603"/>
              <a:chExt cx="1246315" cy="1731179"/>
            </a:xfrm>
          </p:grpSpPr>
          <p:grpSp>
            <p:nvGrpSpPr>
              <p:cNvPr id="144" name="Group 71"/>
              <p:cNvGrpSpPr/>
              <p:nvPr/>
            </p:nvGrpSpPr>
            <p:grpSpPr>
              <a:xfrm>
                <a:off x="2743200" y="2802603"/>
                <a:ext cx="1246315" cy="1731179"/>
                <a:chOff x="1600200" y="4021803"/>
                <a:chExt cx="1246315" cy="1731179"/>
              </a:xfrm>
            </p:grpSpPr>
            <p:grpSp>
              <p:nvGrpSpPr>
                <p:cNvPr id="146" name="Group 16"/>
                <p:cNvGrpSpPr/>
                <p:nvPr/>
              </p:nvGrpSpPr>
              <p:grpSpPr>
                <a:xfrm>
                  <a:off x="1600200" y="4114800"/>
                  <a:ext cx="1246315" cy="1638182"/>
                  <a:chOff x="914400" y="1143000"/>
                  <a:chExt cx="4572000" cy="6553200"/>
                </a:xfrm>
              </p:grpSpPr>
              <p:grpSp>
                <p:nvGrpSpPr>
                  <p:cNvPr id="148" name="Group 1"/>
                  <p:cNvGrpSpPr/>
                  <p:nvPr/>
                </p:nvGrpSpPr>
                <p:grpSpPr>
                  <a:xfrm>
                    <a:off x="914400" y="1143000"/>
                    <a:ext cx="4572000" cy="6553200"/>
                    <a:chOff x="838200" y="1371600"/>
                    <a:chExt cx="1524000" cy="1752600"/>
                  </a:xfrm>
                </p:grpSpPr>
                <p:sp>
                  <p:nvSpPr>
                    <p:cNvPr id="153"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4"/>
                    <p:cNvSpPr/>
                    <p:nvPr/>
                  </p:nvSpPr>
                  <p:spPr>
                    <a:xfrm>
                      <a:off x="1143000" y="13716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9"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Frame 149"/>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Frame 150"/>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Rectangle 151"/>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TextBox 146"/>
                <p:cNvSpPr txBox="1"/>
                <p:nvPr/>
              </p:nvSpPr>
              <p:spPr>
                <a:xfrm>
                  <a:off x="1988662" y="4021803"/>
                  <a:ext cx="695994" cy="950211"/>
                </a:xfrm>
                <a:prstGeom prst="rect">
                  <a:avLst/>
                </a:prstGeom>
                <a:noFill/>
              </p:spPr>
              <p:txBody>
                <a:bodyPr wrap="square" rtlCol="0">
                  <a:spAutoFit/>
                </a:bodyPr>
                <a:lstStyle/>
                <a:p>
                  <a:pPr algn="ctr"/>
                  <a:endParaRPr lang="en-US" sz="2800" dirty="0">
                    <a:latin typeface="Comic Sans MS" pitchFamily="66" charset="0"/>
                  </a:endParaRPr>
                </a:p>
              </p:txBody>
            </p:sp>
          </p:grpSp>
          <p:sp>
            <p:nvSpPr>
              <p:cNvPr id="145" name="TextBox 144"/>
              <p:cNvSpPr txBox="1"/>
              <p:nvPr/>
            </p:nvSpPr>
            <p:spPr>
              <a:xfrm>
                <a:off x="3124199" y="3025680"/>
                <a:ext cx="860876" cy="1397369"/>
              </a:xfrm>
              <a:prstGeom prst="rect">
                <a:avLst/>
              </a:prstGeom>
              <a:noFill/>
            </p:spPr>
            <p:txBody>
              <a:bodyPr wrap="square" rtlCol="0">
                <a:spAutoFit/>
              </a:bodyPr>
              <a:lstStyle/>
              <a:p>
                <a:pPr algn="ctr"/>
                <a:r>
                  <a:rPr lang="en-US" sz="1100" dirty="0"/>
                  <a:t>The Word of God</a:t>
                </a:r>
              </a:p>
            </p:txBody>
          </p:sp>
        </p:grpSp>
      </p:grpSp>
      <p:grpSp>
        <p:nvGrpSpPr>
          <p:cNvPr id="159" name="Group 158"/>
          <p:cNvGrpSpPr/>
          <p:nvPr/>
        </p:nvGrpSpPr>
        <p:grpSpPr>
          <a:xfrm rot="19675625">
            <a:off x="5980038" y="3553686"/>
            <a:ext cx="2220480" cy="995362"/>
            <a:chOff x="1135667" y="1524000"/>
            <a:chExt cx="2692347" cy="1066800"/>
          </a:xfrm>
        </p:grpSpPr>
        <p:sp>
          <p:nvSpPr>
            <p:cNvPr id="160" name="Rounded Rectangle 159"/>
            <p:cNvSpPr/>
            <p:nvPr/>
          </p:nvSpPr>
          <p:spPr>
            <a:xfrm>
              <a:off x="1219200" y="1524000"/>
              <a:ext cx="2590800" cy="10668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1135667" y="1567066"/>
              <a:ext cx="2692347" cy="989598"/>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rPr>
                <a:t>Rejected</a:t>
              </a:r>
            </a:p>
          </p:txBody>
        </p:sp>
      </p:grpSp>
      <p:grpSp>
        <p:nvGrpSpPr>
          <p:cNvPr id="163" name="Group 162"/>
          <p:cNvGrpSpPr/>
          <p:nvPr/>
        </p:nvGrpSpPr>
        <p:grpSpPr>
          <a:xfrm>
            <a:off x="8686801" y="2971800"/>
            <a:ext cx="1537009" cy="3429000"/>
            <a:chOff x="3657600" y="1219200"/>
            <a:chExt cx="1974289" cy="4404552"/>
          </a:xfrm>
        </p:grpSpPr>
        <p:sp>
          <p:nvSpPr>
            <p:cNvPr id="164" name="Cloud 163"/>
            <p:cNvSpPr/>
            <p:nvPr/>
          </p:nvSpPr>
          <p:spPr>
            <a:xfrm flipH="1">
              <a:off x="3792971" y="1676400"/>
              <a:ext cx="1447800" cy="1143000"/>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2345316">
              <a:off x="4129577" y="5230435"/>
              <a:ext cx="294450" cy="39310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6" name="Oval 165"/>
            <p:cNvSpPr/>
            <p:nvPr/>
          </p:nvSpPr>
          <p:spPr>
            <a:xfrm rot="19377584">
              <a:off x="4592384" y="5242752"/>
              <a:ext cx="330675"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7" name="Flowchart: Manual Operation 166"/>
            <p:cNvSpPr/>
            <p:nvPr/>
          </p:nvSpPr>
          <p:spPr>
            <a:xfrm rot="10966831" flipH="1">
              <a:off x="4080640" y="4038600"/>
              <a:ext cx="491359"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Manual Operation 167"/>
            <p:cNvSpPr/>
            <p:nvPr/>
          </p:nvSpPr>
          <p:spPr>
            <a:xfrm rot="10800000" flipH="1">
              <a:off x="4478771" y="4038600"/>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20384968" flipH="1">
              <a:off x="5097588" y="3551192"/>
              <a:ext cx="347408" cy="4572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0" name="Oval 169"/>
            <p:cNvSpPr/>
            <p:nvPr/>
          </p:nvSpPr>
          <p:spPr>
            <a:xfrm flipH="1">
              <a:off x="3657600" y="3657600"/>
              <a:ext cx="304800" cy="3810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1" name="Flowchart: Manual Operation 170"/>
            <p:cNvSpPr/>
            <p:nvPr/>
          </p:nvSpPr>
          <p:spPr>
            <a:xfrm rot="9295841" flipH="1">
              <a:off x="4748752" y="2569725"/>
              <a:ext cx="548201" cy="12954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Manual Operation 171"/>
            <p:cNvSpPr/>
            <p:nvPr/>
          </p:nvSpPr>
          <p:spPr>
            <a:xfrm rot="12192321" flipH="1">
              <a:off x="3773733" y="2570202"/>
              <a:ext cx="548201" cy="12954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Manual Operation 172"/>
            <p:cNvSpPr/>
            <p:nvPr/>
          </p:nvSpPr>
          <p:spPr>
            <a:xfrm rot="10800000" flipH="1">
              <a:off x="4004441" y="2590800"/>
              <a:ext cx="1066800" cy="21336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Isosceles Triangle 173"/>
            <p:cNvSpPr/>
            <p:nvPr/>
          </p:nvSpPr>
          <p:spPr>
            <a:xfrm rot="10800000" flipH="1">
              <a:off x="4250171" y="2590800"/>
              <a:ext cx="533400" cy="533400"/>
            </a:xfrm>
            <a:prstGeom prst="triangl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34"/>
            <p:cNvGrpSpPr/>
            <p:nvPr/>
          </p:nvGrpSpPr>
          <p:grpSpPr>
            <a:xfrm flipH="1">
              <a:off x="4495800" y="5181599"/>
              <a:ext cx="506506" cy="215153"/>
              <a:chOff x="3408217" y="2438400"/>
              <a:chExt cx="1239983" cy="304800"/>
            </a:xfrm>
          </p:grpSpPr>
          <p:sp>
            <p:nvSpPr>
              <p:cNvPr id="228" name="Rectangle 227"/>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229" name="Group 103"/>
              <p:cNvGrpSpPr/>
              <p:nvPr/>
            </p:nvGrpSpPr>
            <p:grpSpPr>
              <a:xfrm>
                <a:off x="3408217" y="2438400"/>
                <a:ext cx="1228437" cy="304800"/>
                <a:chOff x="457200" y="1600200"/>
                <a:chExt cx="8229600" cy="1752600"/>
              </a:xfrm>
              <a:noFill/>
            </p:grpSpPr>
            <p:sp>
              <p:nvSpPr>
                <p:cNvPr id="230" name="Plaque 229"/>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Plaque 230"/>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Plaque 231"/>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laque 232"/>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laque 233"/>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Plaque 234"/>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Plaque 235"/>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6" name="Regular Pentagon 175"/>
            <p:cNvSpPr/>
            <p:nvPr/>
          </p:nvSpPr>
          <p:spPr>
            <a:xfrm rot="10800000">
              <a:off x="4038600" y="1752600"/>
              <a:ext cx="990600" cy="1066800"/>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loud 176"/>
            <p:cNvSpPr/>
            <p:nvPr/>
          </p:nvSpPr>
          <p:spPr>
            <a:xfrm flipH="1">
              <a:off x="4021571" y="1219200"/>
              <a:ext cx="990600" cy="838200"/>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226"/>
            <p:cNvGrpSpPr/>
            <p:nvPr/>
          </p:nvGrpSpPr>
          <p:grpSpPr>
            <a:xfrm>
              <a:off x="4173070" y="2931459"/>
              <a:ext cx="304800" cy="1752600"/>
              <a:chOff x="7239000" y="2209800"/>
              <a:chExt cx="703730" cy="3083859"/>
            </a:xfrm>
          </p:grpSpPr>
          <p:sp>
            <p:nvSpPr>
              <p:cNvPr id="221" name="Cross 220"/>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ross 221"/>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ross 222"/>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ross 223"/>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227"/>
            <p:cNvGrpSpPr/>
            <p:nvPr/>
          </p:nvGrpSpPr>
          <p:grpSpPr>
            <a:xfrm>
              <a:off x="4558553" y="2922494"/>
              <a:ext cx="304800" cy="1752600"/>
              <a:chOff x="7239000" y="2209800"/>
              <a:chExt cx="703730" cy="3083859"/>
            </a:xfrm>
          </p:grpSpPr>
          <p:sp>
            <p:nvSpPr>
              <p:cNvPr id="214" name="Cross 213"/>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ross 214"/>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ross 215"/>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ross 216"/>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mond 219"/>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242"/>
            <p:cNvGrpSpPr/>
            <p:nvPr/>
          </p:nvGrpSpPr>
          <p:grpSpPr>
            <a:xfrm>
              <a:off x="4191000" y="2667000"/>
              <a:ext cx="632010" cy="782874"/>
              <a:chOff x="6225990" y="3204849"/>
              <a:chExt cx="1679048" cy="2079845"/>
            </a:xfrm>
          </p:grpSpPr>
          <p:sp>
            <p:nvSpPr>
              <p:cNvPr id="206" name="Oval 205"/>
              <p:cNvSpPr/>
              <p:nvPr/>
            </p:nvSpPr>
            <p:spPr>
              <a:xfrm rot="2425001" flipH="1">
                <a:off x="7481105" y="3616501"/>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9915053" flipH="1">
                <a:off x="6342678" y="3563436"/>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38"/>
              <p:cNvGrpSpPr/>
              <p:nvPr/>
            </p:nvGrpSpPr>
            <p:grpSpPr>
              <a:xfrm>
                <a:off x="6400800" y="3886200"/>
                <a:ext cx="1295400" cy="1398494"/>
                <a:chOff x="5943600" y="3733800"/>
                <a:chExt cx="1295400" cy="1398494"/>
              </a:xfrm>
            </p:grpSpPr>
            <p:sp>
              <p:nvSpPr>
                <p:cNvPr id="211" name="Oval 210"/>
                <p:cNvSpPr/>
                <p:nvPr/>
              </p:nvSpPr>
              <p:spPr>
                <a:xfrm>
                  <a:off x="5943600" y="37338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Quad Arrow Callout 211"/>
                <p:cNvSpPr/>
                <p:nvPr/>
              </p:nvSpPr>
              <p:spPr>
                <a:xfrm>
                  <a:off x="5988424" y="3760694"/>
                  <a:ext cx="1219200" cy="1371600"/>
                </a:xfrm>
                <a:prstGeom prst="quadArrowCallou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ightning Bolt 212"/>
                <p:cNvSpPr/>
                <p:nvPr/>
              </p:nvSpPr>
              <p:spPr>
                <a:xfrm>
                  <a:off x="6400800" y="4114800"/>
                  <a:ext cx="304800" cy="6858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Oval 208"/>
              <p:cNvSpPr/>
              <p:nvPr/>
            </p:nvSpPr>
            <p:spPr>
              <a:xfrm rot="21362816" flipH="1">
                <a:off x="6225990" y="3243609"/>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21410340" flipH="1">
                <a:off x="7561878" y="3204849"/>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244"/>
            <p:cNvGrpSpPr/>
            <p:nvPr/>
          </p:nvGrpSpPr>
          <p:grpSpPr>
            <a:xfrm rot="3607420">
              <a:off x="4578209" y="3350429"/>
              <a:ext cx="769104" cy="1338257"/>
              <a:chOff x="5583200" y="5363665"/>
              <a:chExt cx="769104" cy="1338257"/>
            </a:xfrm>
          </p:grpSpPr>
          <p:sp>
            <p:nvSpPr>
              <p:cNvPr id="203" name="Cross 202"/>
              <p:cNvSpPr/>
              <p:nvPr/>
            </p:nvSpPr>
            <p:spPr>
              <a:xfrm rot="19506097" flipH="1">
                <a:off x="5583200" y="5363665"/>
                <a:ext cx="558475" cy="53930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entagon 203"/>
              <p:cNvSpPr/>
              <p:nvPr/>
            </p:nvSpPr>
            <p:spPr>
              <a:xfrm rot="14117357" flipH="1">
                <a:off x="5800583" y="61502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5" name="Rounded Rectangle 204"/>
              <p:cNvSpPr/>
              <p:nvPr/>
            </p:nvSpPr>
            <p:spPr>
              <a:xfrm rot="19587565">
                <a:off x="5890922" y="5768796"/>
                <a:ext cx="211231" cy="12702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Oval 181"/>
            <p:cNvSpPr/>
            <p:nvPr/>
          </p:nvSpPr>
          <p:spPr>
            <a:xfrm rot="2494481" flipH="1">
              <a:off x="5235417" y="3615953"/>
              <a:ext cx="193612" cy="235693"/>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83" name="Group 258"/>
            <p:cNvGrpSpPr/>
            <p:nvPr/>
          </p:nvGrpSpPr>
          <p:grpSpPr>
            <a:xfrm>
              <a:off x="4038600" y="1676400"/>
              <a:ext cx="990602" cy="228600"/>
              <a:chOff x="5943598" y="2133600"/>
              <a:chExt cx="1447802" cy="304800"/>
            </a:xfrm>
          </p:grpSpPr>
          <p:sp>
            <p:nvSpPr>
              <p:cNvPr id="194" name="Rectangle 193"/>
              <p:cNvSpPr/>
              <p:nvPr/>
            </p:nvSpPr>
            <p:spPr>
              <a:xfrm flipH="1">
                <a:off x="5943598" y="2133600"/>
                <a:ext cx="1447801"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95" name="Group 250"/>
              <p:cNvGrpSpPr/>
              <p:nvPr/>
            </p:nvGrpSpPr>
            <p:grpSpPr>
              <a:xfrm rot="5400000">
                <a:off x="6515100" y="1562100"/>
                <a:ext cx="304800" cy="1447800"/>
                <a:chOff x="7239000" y="2209800"/>
                <a:chExt cx="703730" cy="3083859"/>
              </a:xfrm>
            </p:grpSpPr>
            <p:sp>
              <p:nvSpPr>
                <p:cNvPr id="196" name="Cross 195"/>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ross 196"/>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ross 197"/>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ross 198"/>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 name="Group 34"/>
            <p:cNvGrpSpPr/>
            <p:nvPr/>
          </p:nvGrpSpPr>
          <p:grpSpPr>
            <a:xfrm flipH="1">
              <a:off x="4083423" y="5172634"/>
              <a:ext cx="407895" cy="233084"/>
              <a:chOff x="3408217" y="2438400"/>
              <a:chExt cx="1239983" cy="304800"/>
            </a:xfrm>
          </p:grpSpPr>
          <p:sp>
            <p:nvSpPr>
              <p:cNvPr id="185" name="Rectangle 184"/>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86" name="Group 103"/>
              <p:cNvGrpSpPr/>
              <p:nvPr/>
            </p:nvGrpSpPr>
            <p:grpSpPr>
              <a:xfrm>
                <a:off x="3408217" y="2438400"/>
                <a:ext cx="1228437" cy="304800"/>
                <a:chOff x="457200" y="1600200"/>
                <a:chExt cx="8229600" cy="1752600"/>
              </a:xfrm>
              <a:noFill/>
            </p:grpSpPr>
            <p:sp>
              <p:nvSpPr>
                <p:cNvPr id="187" name="Plaque 186"/>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Plaque 187"/>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Plaque 188"/>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laque 189"/>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Plaque 190"/>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laque 191"/>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laque 192"/>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3003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D6E72D-41B3-4FFA-A8EB-4E77917B8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5980" y="6488668"/>
            <a:ext cx="4038600" cy="369332"/>
          </a:xfrm>
          <a:prstGeom prst="rect">
            <a:avLst/>
          </a:prstGeom>
          <a:noFill/>
        </p:spPr>
        <p:txBody>
          <a:bodyPr wrap="square" rtlCol="0">
            <a:spAutoFit/>
          </a:bodyPr>
          <a:lstStyle/>
          <a:p>
            <a:r>
              <a:rPr lang="en-US" dirty="0">
                <a:solidFill>
                  <a:schemeClr val="bg1"/>
                </a:solidFill>
              </a:rPr>
              <a:t>Helaman 4:26, 4:24, 5:2, 6:35-36</a:t>
            </a:r>
          </a:p>
        </p:txBody>
      </p:sp>
      <p:sp>
        <p:nvSpPr>
          <p:cNvPr id="6" name="TextBox 5"/>
          <p:cNvSpPr txBox="1"/>
          <p:nvPr/>
        </p:nvSpPr>
        <p:spPr>
          <a:xfrm>
            <a:off x="1905000" y="2743201"/>
            <a:ext cx="8534400" cy="646331"/>
          </a:xfrm>
          <a:prstGeom prst="rect">
            <a:avLst/>
          </a:prstGeom>
          <a:noFill/>
        </p:spPr>
        <p:txBody>
          <a:bodyPr wrap="square" rtlCol="0">
            <a:spAutoFit/>
          </a:bodyPr>
          <a:lstStyle/>
          <a:p>
            <a:r>
              <a:rPr lang="en-US" sz="3600" dirty="0">
                <a:solidFill>
                  <a:schemeClr val="bg1"/>
                </a:solidFill>
              </a:rPr>
              <a:t>The Influence of the Spirit of the Holy Ghost</a:t>
            </a:r>
          </a:p>
        </p:txBody>
      </p:sp>
      <p:sp>
        <p:nvSpPr>
          <p:cNvPr id="5" name="Up Arrow 4"/>
          <p:cNvSpPr/>
          <p:nvPr/>
        </p:nvSpPr>
        <p:spPr>
          <a:xfrm>
            <a:off x="5334000" y="1066800"/>
            <a:ext cx="990600" cy="1676400"/>
          </a:xfrm>
          <a:prstGeom prst="up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0800000">
            <a:off x="5351929" y="3572435"/>
            <a:ext cx="990600" cy="1676400"/>
          </a:xfrm>
          <a:prstGeom prst="up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05000" y="990600"/>
            <a:ext cx="3429000" cy="923330"/>
          </a:xfrm>
          <a:prstGeom prst="rect">
            <a:avLst/>
          </a:prstGeom>
        </p:spPr>
        <p:txBody>
          <a:bodyPr wrap="square">
            <a:spAutoFit/>
          </a:bodyPr>
          <a:lstStyle/>
          <a:p>
            <a:r>
              <a:rPr lang="en-US" dirty="0">
                <a:solidFill>
                  <a:srgbClr val="FF0000"/>
                </a:solidFill>
              </a:rPr>
              <a:t>What attitudes and actions can increase in the influence of the Holy Ghost in your life?</a:t>
            </a:r>
          </a:p>
        </p:txBody>
      </p:sp>
      <p:sp>
        <p:nvSpPr>
          <p:cNvPr id="9" name="Rectangle 8"/>
          <p:cNvSpPr/>
          <p:nvPr/>
        </p:nvSpPr>
        <p:spPr>
          <a:xfrm>
            <a:off x="2057400" y="3886200"/>
            <a:ext cx="3124200" cy="923330"/>
          </a:xfrm>
          <a:prstGeom prst="rect">
            <a:avLst/>
          </a:prstGeom>
        </p:spPr>
        <p:txBody>
          <a:bodyPr wrap="square">
            <a:spAutoFit/>
          </a:bodyPr>
          <a:lstStyle/>
          <a:p>
            <a:r>
              <a:rPr lang="en-US" dirty="0">
                <a:solidFill>
                  <a:srgbClr val="FF0000"/>
                </a:solidFill>
              </a:rPr>
              <a:t>What attitudes and actions can decrease the Holy Ghost’s influence in your life?</a:t>
            </a:r>
          </a:p>
        </p:txBody>
      </p:sp>
      <p:sp>
        <p:nvSpPr>
          <p:cNvPr id="10" name="Rectangle 9"/>
          <p:cNvSpPr/>
          <p:nvPr/>
        </p:nvSpPr>
        <p:spPr>
          <a:xfrm>
            <a:off x="6781800" y="990601"/>
            <a:ext cx="3429000" cy="1200329"/>
          </a:xfrm>
          <a:prstGeom prst="rect">
            <a:avLst/>
          </a:prstGeom>
        </p:spPr>
        <p:txBody>
          <a:bodyPr wrap="square">
            <a:spAutoFit/>
          </a:bodyPr>
          <a:lstStyle/>
          <a:p>
            <a:r>
              <a:rPr lang="en-US" dirty="0">
                <a:solidFill>
                  <a:srgbClr val="FFFF00"/>
                </a:solidFill>
              </a:rPr>
              <a:t>Mormon recorded that the Lord withdrew His Spirit from the Nephites and began to pour out His Spirit on the Lamanites</a:t>
            </a:r>
          </a:p>
        </p:txBody>
      </p:sp>
      <p:sp>
        <p:nvSpPr>
          <p:cNvPr id="11" name="Rectangle 10"/>
          <p:cNvSpPr/>
          <p:nvPr/>
        </p:nvSpPr>
        <p:spPr>
          <a:xfrm>
            <a:off x="6705600" y="3962401"/>
            <a:ext cx="3429000" cy="2031325"/>
          </a:xfrm>
          <a:prstGeom prst="rect">
            <a:avLst/>
          </a:prstGeom>
        </p:spPr>
        <p:txBody>
          <a:bodyPr wrap="square">
            <a:spAutoFit/>
          </a:bodyPr>
          <a:lstStyle/>
          <a:p>
            <a:r>
              <a:rPr lang="en-US" dirty="0">
                <a:solidFill>
                  <a:srgbClr val="FFFF00"/>
                </a:solidFill>
              </a:rPr>
              <a:t>The Nephites had “become weak, because of their transgression” </a:t>
            </a:r>
          </a:p>
          <a:p>
            <a:r>
              <a:rPr lang="en-US" dirty="0">
                <a:solidFill>
                  <a:srgbClr val="FFFF00"/>
                </a:solidFill>
              </a:rPr>
              <a:t>“The Spirit of the Lord did no more preserve them” </a:t>
            </a:r>
          </a:p>
          <a:p>
            <a:endParaRPr lang="en-US" dirty="0">
              <a:solidFill>
                <a:srgbClr val="FFFF00"/>
              </a:solidFill>
            </a:endParaRPr>
          </a:p>
          <a:p>
            <a:r>
              <a:rPr lang="en-US" dirty="0">
                <a:solidFill>
                  <a:srgbClr val="FFFF00"/>
                </a:solidFill>
              </a:rPr>
              <a:t>They were “ripening for destruction”</a:t>
            </a:r>
          </a:p>
        </p:txBody>
      </p:sp>
      <p:sp>
        <p:nvSpPr>
          <p:cNvPr id="12" name="Up Arrow 11"/>
          <p:cNvSpPr/>
          <p:nvPr/>
        </p:nvSpPr>
        <p:spPr>
          <a:xfrm rot="10800000">
            <a:off x="9296400" y="1905000"/>
            <a:ext cx="533400" cy="838200"/>
          </a:xfrm>
          <a:prstGeom prst="up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1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42" presetClass="path" presetSubtype="0" accel="50000" decel="50000" fill="hold" grpId="1" nodeType="withEffect">
                                  <p:stCondLst>
                                    <p:cond delay="0"/>
                                  </p:stCondLst>
                                  <p:childTnLst>
                                    <p:animMotion origin="layout" path="M 3.33333E-6 1.11111E-6 L -0.00417 0.51667 " pathEditMode="relative" rAng="0" ptsTypes="AA">
                                      <p:cBhvr>
                                        <p:cTn id="18" dur="2000" fill="hold"/>
                                        <p:tgtEl>
                                          <p:spTgt spid="12"/>
                                        </p:tgtEl>
                                        <p:attrNameLst>
                                          <p:attrName>ppt_x</p:attrName>
                                          <p:attrName>ppt_y</p:attrName>
                                        </p:attrNameLst>
                                      </p:cBhvr>
                                      <p:rCtr x="-200" y="258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051DA3-0124-476A-BDC7-2EF2C0A77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6488668"/>
            <a:ext cx="2819400" cy="369332"/>
          </a:xfrm>
          <a:prstGeom prst="rect">
            <a:avLst/>
          </a:prstGeom>
          <a:noFill/>
        </p:spPr>
        <p:txBody>
          <a:bodyPr wrap="square" rtlCol="0">
            <a:spAutoFit/>
          </a:bodyPr>
          <a:lstStyle/>
          <a:p>
            <a:r>
              <a:rPr lang="en-US" dirty="0">
                <a:solidFill>
                  <a:schemeClr val="bg1"/>
                </a:solidFill>
              </a:rPr>
              <a:t>Helaman 7:10-11</a:t>
            </a:r>
          </a:p>
        </p:txBody>
      </p:sp>
      <p:sp>
        <p:nvSpPr>
          <p:cNvPr id="6" name="TextBox 5"/>
          <p:cNvSpPr txBox="1"/>
          <p:nvPr/>
        </p:nvSpPr>
        <p:spPr>
          <a:xfrm>
            <a:off x="2057400" y="0"/>
            <a:ext cx="7924800" cy="707886"/>
          </a:xfrm>
          <a:prstGeom prst="rect">
            <a:avLst/>
          </a:prstGeom>
          <a:noFill/>
        </p:spPr>
        <p:txBody>
          <a:bodyPr wrap="square" rtlCol="0">
            <a:spAutoFit/>
          </a:bodyPr>
          <a:lstStyle/>
          <a:p>
            <a:pPr algn="ctr"/>
            <a:r>
              <a:rPr lang="en-US" sz="4000" dirty="0">
                <a:solidFill>
                  <a:schemeClr val="bg1"/>
                </a:solidFill>
                <a:latin typeface="Impact" pitchFamily="34" charset="0"/>
              </a:rPr>
              <a:t>Pouring Out His Soul</a:t>
            </a:r>
          </a:p>
        </p:txBody>
      </p:sp>
      <p:sp>
        <p:nvSpPr>
          <p:cNvPr id="117" name="TextBox 116"/>
          <p:cNvSpPr txBox="1"/>
          <p:nvPr/>
        </p:nvSpPr>
        <p:spPr>
          <a:xfrm>
            <a:off x="1039091" y="1381992"/>
            <a:ext cx="5046518" cy="3970318"/>
          </a:xfrm>
          <a:prstGeom prst="rect">
            <a:avLst/>
          </a:prstGeom>
          <a:noFill/>
        </p:spPr>
        <p:txBody>
          <a:bodyPr wrap="square" rtlCol="0">
            <a:spAutoFit/>
          </a:bodyPr>
          <a:lstStyle/>
          <a:p>
            <a:pPr fontAlgn="base"/>
            <a:r>
              <a:rPr lang="en-US" sz="2400" dirty="0">
                <a:solidFill>
                  <a:schemeClr val="bg1"/>
                </a:solidFill>
              </a:rPr>
              <a:t>The Prayer of Nephi</a:t>
            </a:r>
          </a:p>
          <a:p>
            <a:pPr fontAlgn="base"/>
            <a:endParaRPr lang="en-US" sz="2400" dirty="0">
              <a:solidFill>
                <a:schemeClr val="bg1"/>
              </a:solidFill>
            </a:endParaRPr>
          </a:p>
          <a:p>
            <a:pPr fontAlgn="base"/>
            <a:r>
              <a:rPr lang="en-US" sz="2400" dirty="0">
                <a:solidFill>
                  <a:schemeClr val="bg1"/>
                </a:solidFill>
              </a:rPr>
              <a:t>“bowed himself upon the tower”</a:t>
            </a:r>
          </a:p>
          <a:p>
            <a:pPr fontAlgn="base"/>
            <a:endParaRPr lang="en-US" sz="2400" dirty="0">
              <a:solidFill>
                <a:schemeClr val="bg1"/>
              </a:solidFill>
            </a:endParaRPr>
          </a:p>
          <a:p>
            <a:pPr fontAlgn="base"/>
            <a:r>
              <a:rPr lang="en-US" sz="2400" dirty="0">
                <a:solidFill>
                  <a:schemeClr val="bg1"/>
                </a:solidFill>
              </a:rPr>
              <a:t>“There are some prayers, some pleading to God, in which the supplicant truly bends and stretches his soul…Nephi is pained over the sins and iniquities of his day and raises his voice high that it reaches the heavens”</a:t>
            </a:r>
          </a:p>
          <a:p>
            <a:pPr fontAlgn="base"/>
            <a:r>
              <a:rPr lang="en-US" sz="1200" dirty="0">
                <a:solidFill>
                  <a:schemeClr val="bg1"/>
                </a:solidFill>
              </a:rPr>
              <a:t>JFM and RLM</a:t>
            </a:r>
          </a:p>
        </p:txBody>
      </p:sp>
      <p:grpSp>
        <p:nvGrpSpPr>
          <p:cNvPr id="7" name="Group 6">
            <a:extLst>
              <a:ext uri="{FF2B5EF4-FFF2-40B4-BE49-F238E27FC236}">
                <a16:creationId xmlns:a16="http://schemas.microsoft.com/office/drawing/2014/main" id="{9F277A19-E86A-4DFF-B92C-AA79D58EA73E}"/>
              </a:ext>
            </a:extLst>
          </p:cNvPr>
          <p:cNvGrpSpPr/>
          <p:nvPr/>
        </p:nvGrpSpPr>
        <p:grpSpPr>
          <a:xfrm>
            <a:off x="7398329" y="1266034"/>
            <a:ext cx="3506497" cy="4982275"/>
            <a:chOff x="7346374" y="767270"/>
            <a:chExt cx="3506497" cy="4982275"/>
          </a:xfrm>
        </p:grpSpPr>
        <p:sp>
          <p:nvSpPr>
            <p:cNvPr id="294" name="Rectangle 293"/>
            <p:cNvSpPr/>
            <p:nvPr/>
          </p:nvSpPr>
          <p:spPr>
            <a:xfrm>
              <a:off x="7346374" y="5472546"/>
              <a:ext cx="901209" cy="276999"/>
            </a:xfrm>
            <a:prstGeom prst="rect">
              <a:avLst/>
            </a:prstGeom>
          </p:spPr>
          <p:txBody>
            <a:bodyPr wrap="none">
              <a:spAutoFit/>
            </a:bodyPr>
            <a:lstStyle/>
            <a:p>
              <a:r>
                <a:rPr lang="en-US" sz="1200" dirty="0" err="1">
                  <a:solidFill>
                    <a:schemeClr val="bg1"/>
                  </a:solidFill>
                </a:rPr>
                <a:t>Nosmelone</a:t>
              </a:r>
              <a:endParaRPr lang="en-US" sz="1200" dirty="0">
                <a:solidFill>
                  <a:schemeClr val="bg1"/>
                </a:solidFill>
              </a:endParaRPr>
            </a:p>
          </p:txBody>
        </p:sp>
        <p:pic>
          <p:nvPicPr>
            <p:cNvPr id="5" name="Picture 4">
              <a:extLst>
                <a:ext uri="{FF2B5EF4-FFF2-40B4-BE49-F238E27FC236}">
                  <a16:creationId xmlns:a16="http://schemas.microsoft.com/office/drawing/2014/main" id="{D6C4A468-474E-4E73-9265-C21097E3E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764" y="767270"/>
              <a:ext cx="3496107" cy="4656786"/>
            </a:xfrm>
            <a:prstGeom prst="rect">
              <a:avLst/>
            </a:prstGeom>
          </p:spPr>
        </p:pic>
      </p:grpSp>
    </p:spTree>
    <p:extLst>
      <p:ext uri="{BB962C8B-B14F-4D97-AF65-F5344CB8AC3E}">
        <p14:creationId xmlns:p14="http://schemas.microsoft.com/office/powerpoint/2010/main" val="355728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051DA3-0124-476A-BDC7-2EF2C0A77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6488668"/>
            <a:ext cx="2819400" cy="369332"/>
          </a:xfrm>
          <a:prstGeom prst="rect">
            <a:avLst/>
          </a:prstGeom>
          <a:noFill/>
        </p:spPr>
        <p:txBody>
          <a:bodyPr wrap="square" rtlCol="0">
            <a:spAutoFit/>
          </a:bodyPr>
          <a:lstStyle/>
          <a:p>
            <a:r>
              <a:rPr lang="en-US" dirty="0">
                <a:solidFill>
                  <a:schemeClr val="bg1"/>
                </a:solidFill>
              </a:rPr>
              <a:t>Helaman 7:16</a:t>
            </a:r>
          </a:p>
        </p:txBody>
      </p:sp>
      <p:sp>
        <p:nvSpPr>
          <p:cNvPr id="6" name="TextBox 5"/>
          <p:cNvSpPr txBox="1"/>
          <p:nvPr/>
        </p:nvSpPr>
        <p:spPr>
          <a:xfrm>
            <a:off x="2057400" y="0"/>
            <a:ext cx="7924800" cy="707886"/>
          </a:xfrm>
          <a:prstGeom prst="rect">
            <a:avLst/>
          </a:prstGeom>
          <a:noFill/>
        </p:spPr>
        <p:txBody>
          <a:bodyPr wrap="square" rtlCol="0">
            <a:spAutoFit/>
          </a:bodyPr>
          <a:lstStyle/>
          <a:p>
            <a:pPr algn="ctr"/>
            <a:r>
              <a:rPr lang="en-US" sz="4000" dirty="0">
                <a:solidFill>
                  <a:schemeClr val="bg1"/>
                </a:solidFill>
                <a:latin typeface="Impact" pitchFamily="34" charset="0"/>
              </a:rPr>
              <a:t>Entice</a:t>
            </a:r>
          </a:p>
        </p:txBody>
      </p:sp>
      <p:sp>
        <p:nvSpPr>
          <p:cNvPr id="117" name="TextBox 116"/>
          <p:cNvSpPr txBox="1"/>
          <p:nvPr/>
        </p:nvSpPr>
        <p:spPr>
          <a:xfrm>
            <a:off x="296141" y="726284"/>
            <a:ext cx="5046518" cy="1015663"/>
          </a:xfrm>
          <a:prstGeom prst="rect">
            <a:avLst/>
          </a:prstGeom>
          <a:noFill/>
        </p:spPr>
        <p:txBody>
          <a:bodyPr wrap="square" rtlCol="0">
            <a:spAutoFit/>
          </a:bodyPr>
          <a:lstStyle/>
          <a:p>
            <a:pPr fontAlgn="base"/>
            <a:r>
              <a:rPr lang="en-US" sz="2000" i="1" dirty="0">
                <a:solidFill>
                  <a:srgbClr val="FFFF00"/>
                </a:solidFill>
              </a:rPr>
              <a:t>…how could you have given way to the enticing of him who is seeking to hurl away your souls down to everlasting misery and endless wo?</a:t>
            </a:r>
          </a:p>
        </p:txBody>
      </p:sp>
      <p:sp>
        <p:nvSpPr>
          <p:cNvPr id="9" name="TextBox 8">
            <a:extLst>
              <a:ext uri="{FF2B5EF4-FFF2-40B4-BE49-F238E27FC236}">
                <a16:creationId xmlns:a16="http://schemas.microsoft.com/office/drawing/2014/main" id="{83B53513-ED8F-4B8C-9161-EA6769EC2CA0}"/>
              </a:ext>
            </a:extLst>
          </p:cNvPr>
          <p:cNvSpPr txBox="1"/>
          <p:nvPr/>
        </p:nvSpPr>
        <p:spPr>
          <a:xfrm>
            <a:off x="6244070" y="1597158"/>
            <a:ext cx="5046518" cy="1569660"/>
          </a:xfrm>
          <a:prstGeom prst="rect">
            <a:avLst/>
          </a:prstGeom>
          <a:noFill/>
        </p:spPr>
        <p:txBody>
          <a:bodyPr wrap="square" rtlCol="0">
            <a:spAutoFit/>
          </a:bodyPr>
          <a:lstStyle/>
          <a:p>
            <a:pPr fontAlgn="base"/>
            <a:r>
              <a:rPr lang="en-US" sz="2000" i="1" dirty="0">
                <a:solidFill>
                  <a:schemeClr val="bg1"/>
                </a:solidFill>
              </a:rPr>
              <a:t>Do you recognize someone or something who wants to entice us?</a:t>
            </a:r>
          </a:p>
          <a:p>
            <a:pPr fontAlgn="base"/>
            <a:endParaRPr lang="en-US" sz="2000" i="1" dirty="0">
              <a:solidFill>
                <a:schemeClr val="bg1"/>
              </a:solidFill>
            </a:endParaRPr>
          </a:p>
          <a:p>
            <a:pPr fontAlgn="base"/>
            <a:r>
              <a:rPr lang="en-US" dirty="0">
                <a:solidFill>
                  <a:schemeClr val="bg1"/>
                </a:solidFill>
              </a:rPr>
              <a:t>Our tempters are those who entice to be impatient, frustrated, doubtful, fearful, or angry</a:t>
            </a:r>
            <a:endParaRPr lang="en-US" sz="2000" i="1" dirty="0">
              <a:solidFill>
                <a:schemeClr val="bg1"/>
              </a:solidFill>
            </a:endParaRPr>
          </a:p>
        </p:txBody>
      </p:sp>
      <p:sp>
        <p:nvSpPr>
          <p:cNvPr id="2" name="Rectangle 1">
            <a:extLst>
              <a:ext uri="{FF2B5EF4-FFF2-40B4-BE49-F238E27FC236}">
                <a16:creationId xmlns:a16="http://schemas.microsoft.com/office/drawing/2014/main" id="{8967523D-8872-4400-B2E7-2455A71BD8CF}"/>
              </a:ext>
            </a:extLst>
          </p:cNvPr>
          <p:cNvSpPr/>
          <p:nvPr/>
        </p:nvSpPr>
        <p:spPr>
          <a:xfrm>
            <a:off x="3679307" y="4243519"/>
            <a:ext cx="6096000" cy="1938992"/>
          </a:xfrm>
          <a:prstGeom prst="rect">
            <a:avLst/>
          </a:prstGeom>
        </p:spPr>
        <p:txBody>
          <a:bodyPr>
            <a:spAutoFit/>
          </a:bodyPr>
          <a:lstStyle/>
          <a:p>
            <a:r>
              <a:rPr lang="en-US" sz="2400" dirty="0">
                <a:solidFill>
                  <a:schemeClr val="bg1"/>
                </a:solidFill>
                <a:latin typeface="Source Serif Pro"/>
              </a:rPr>
              <a:t>“…inherent in every enticement to do wrong is a spiritual growth opportunity to do right…</a:t>
            </a:r>
          </a:p>
          <a:p>
            <a:endParaRPr lang="en-US" sz="2400" dirty="0">
              <a:solidFill>
                <a:schemeClr val="bg1"/>
              </a:solidFill>
              <a:latin typeface="Source Serif Pro"/>
            </a:endParaRPr>
          </a:p>
          <a:p>
            <a:r>
              <a:rPr lang="en-US" sz="2400" dirty="0">
                <a:solidFill>
                  <a:schemeClr val="bg1"/>
                </a:solidFill>
              </a:rPr>
              <a:t>Every enticement can be a blessing to us if we allow it to be.” Joy D. Jones</a:t>
            </a:r>
          </a:p>
        </p:txBody>
      </p:sp>
      <p:pic>
        <p:nvPicPr>
          <p:cNvPr id="10" name="Picture 9">
            <a:extLst>
              <a:ext uri="{FF2B5EF4-FFF2-40B4-BE49-F238E27FC236}">
                <a16:creationId xmlns:a16="http://schemas.microsoft.com/office/drawing/2014/main" id="{69B727CA-2A0A-43FD-BDDE-ADB216B60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458" y="2126279"/>
            <a:ext cx="3124200" cy="1466850"/>
          </a:xfrm>
          <a:prstGeom prst="rect">
            <a:avLst/>
          </a:prstGeom>
        </p:spPr>
      </p:pic>
    </p:spTree>
    <p:extLst>
      <p:ext uri="{BB962C8B-B14F-4D97-AF65-F5344CB8AC3E}">
        <p14:creationId xmlns:p14="http://schemas.microsoft.com/office/powerpoint/2010/main" val="141893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533D57-6075-4370-8CF3-E681EFABD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 y="6488668"/>
            <a:ext cx="2819400" cy="369332"/>
          </a:xfrm>
          <a:prstGeom prst="rect">
            <a:avLst/>
          </a:prstGeom>
          <a:noFill/>
        </p:spPr>
        <p:txBody>
          <a:bodyPr wrap="square" rtlCol="0">
            <a:spAutoFit/>
          </a:bodyPr>
          <a:lstStyle/>
          <a:p>
            <a:r>
              <a:rPr lang="en-US" dirty="0">
                <a:solidFill>
                  <a:schemeClr val="bg1"/>
                </a:solidFill>
              </a:rPr>
              <a:t>Helaman 7:17</a:t>
            </a:r>
          </a:p>
        </p:txBody>
      </p:sp>
      <p:sp>
        <p:nvSpPr>
          <p:cNvPr id="6" name="TextBox 5"/>
          <p:cNvSpPr txBox="1"/>
          <p:nvPr/>
        </p:nvSpPr>
        <p:spPr>
          <a:xfrm>
            <a:off x="2057400" y="0"/>
            <a:ext cx="7924800" cy="707886"/>
          </a:xfrm>
          <a:prstGeom prst="rect">
            <a:avLst/>
          </a:prstGeom>
          <a:noFill/>
        </p:spPr>
        <p:txBody>
          <a:bodyPr wrap="square" rtlCol="0">
            <a:spAutoFit/>
          </a:bodyPr>
          <a:lstStyle/>
          <a:p>
            <a:pPr algn="ctr"/>
            <a:r>
              <a:rPr lang="en-US" sz="4000" dirty="0">
                <a:solidFill>
                  <a:schemeClr val="bg1"/>
                </a:solidFill>
                <a:latin typeface="Impact" pitchFamily="34" charset="0"/>
              </a:rPr>
              <a:t>Spiritually Unattended</a:t>
            </a:r>
          </a:p>
        </p:txBody>
      </p:sp>
      <p:sp>
        <p:nvSpPr>
          <p:cNvPr id="117" name="TextBox 116"/>
          <p:cNvSpPr txBox="1"/>
          <p:nvPr/>
        </p:nvSpPr>
        <p:spPr>
          <a:xfrm>
            <a:off x="550718" y="838200"/>
            <a:ext cx="8288482" cy="5078313"/>
          </a:xfrm>
          <a:prstGeom prst="rect">
            <a:avLst/>
          </a:prstGeom>
          <a:noFill/>
        </p:spPr>
        <p:txBody>
          <a:bodyPr wrap="square" rtlCol="0">
            <a:spAutoFit/>
          </a:bodyPr>
          <a:lstStyle/>
          <a:p>
            <a:pPr fontAlgn="base"/>
            <a:r>
              <a:rPr lang="en-US" dirty="0">
                <a:solidFill>
                  <a:schemeClr val="bg1"/>
                </a:solidFill>
              </a:rPr>
              <a:t>“We should also endeavor to discern when we ‘withdraw [ourselves] from the Spirit of the Lord, that it may have no place in [us] to guide [us] in wisdom’s paths that [we] may be blessed, prospered, and preserved’ (Mosiah 2:36). </a:t>
            </a:r>
          </a:p>
          <a:p>
            <a:pPr fontAlgn="base"/>
            <a:endParaRPr lang="en-US" dirty="0">
              <a:solidFill>
                <a:schemeClr val="bg1"/>
              </a:solidFill>
            </a:endParaRPr>
          </a:p>
          <a:p>
            <a:pPr fontAlgn="base"/>
            <a:r>
              <a:rPr lang="en-US" dirty="0">
                <a:solidFill>
                  <a:schemeClr val="bg1"/>
                </a:solidFill>
              </a:rPr>
              <a:t>Precisely because the promised blessing is </a:t>
            </a:r>
            <a:r>
              <a:rPr lang="en-US" i="1" dirty="0">
                <a:solidFill>
                  <a:schemeClr val="bg1"/>
                </a:solidFill>
              </a:rPr>
              <a:t>that we may always have His Spirit to be with us,</a:t>
            </a:r>
            <a:r>
              <a:rPr lang="en-US" dirty="0">
                <a:solidFill>
                  <a:schemeClr val="bg1"/>
                </a:solidFill>
              </a:rPr>
              <a:t> we should attend to and learn from the choices and influences that separate us from the Holy Spirit.</a:t>
            </a:r>
          </a:p>
          <a:p>
            <a:pPr fontAlgn="base"/>
            <a:endParaRPr lang="en-US" dirty="0">
              <a:solidFill>
                <a:schemeClr val="bg1"/>
              </a:solidFill>
            </a:endParaRPr>
          </a:p>
          <a:p>
            <a:pPr fontAlgn="base"/>
            <a:r>
              <a:rPr lang="en-US" dirty="0">
                <a:solidFill>
                  <a:schemeClr val="bg1"/>
                </a:solidFill>
              </a:rPr>
              <a:t>“The standard is clear. If something we think, see, hear, or do distances us from the Holy Ghost, then we should stop thinking, seeing, hearing, or doing that thing. If that which is intended to entertain, for example, alienates us from the Holy Spirit, then certainly that type of entertainment is not for us.</a:t>
            </a:r>
          </a:p>
          <a:p>
            <a:pPr fontAlgn="base"/>
            <a:endParaRPr lang="en-US" dirty="0">
              <a:solidFill>
                <a:schemeClr val="bg1"/>
              </a:solidFill>
            </a:endParaRPr>
          </a:p>
          <a:p>
            <a:pPr fontAlgn="base"/>
            <a:r>
              <a:rPr lang="en-US" dirty="0">
                <a:solidFill>
                  <a:schemeClr val="bg1"/>
                </a:solidFill>
              </a:rPr>
              <a:t>Because the Spirit cannot abide that which is vulgar, crude, or immodest, then clearly such things are not for us. Because we estrange the Spirit of the Lord when we engage in activities we know we should shun, then such things definitely are not for us.”</a:t>
            </a:r>
          </a:p>
          <a:p>
            <a:pPr fontAlgn="base"/>
            <a:r>
              <a:rPr lang="en-US" dirty="0">
                <a:solidFill>
                  <a:schemeClr val="bg1"/>
                </a:solidFill>
              </a:rPr>
              <a:t> Elder David A. </a:t>
            </a:r>
            <a:r>
              <a:rPr lang="en-US" dirty="0" err="1">
                <a:solidFill>
                  <a:schemeClr val="bg1"/>
                </a:solidFill>
              </a:rPr>
              <a:t>Bednar</a:t>
            </a:r>
            <a:r>
              <a:rPr lang="en-US" dirty="0">
                <a:solidFill>
                  <a:schemeClr val="bg1"/>
                </a:solidFill>
              </a:rPr>
              <a:t>  </a:t>
            </a:r>
          </a:p>
          <a:p>
            <a:pPr fontAlgn="base"/>
            <a:endParaRPr lang="en-US" dirty="0">
              <a:solidFill>
                <a:schemeClr val="bg1"/>
              </a:solidFill>
            </a:endParaRPr>
          </a:p>
        </p:txBody>
      </p:sp>
      <p:pic>
        <p:nvPicPr>
          <p:cNvPr id="7" name="Picture 6" descr="david a bednar.jpg"/>
          <p:cNvPicPr>
            <a:picLocks noChangeAspect="1"/>
          </p:cNvPicPr>
          <p:nvPr/>
        </p:nvPicPr>
        <p:blipFill>
          <a:blip r:embed="rId3" cstate="print"/>
          <a:stretch>
            <a:fillRect/>
          </a:stretch>
        </p:blipFill>
        <p:spPr>
          <a:xfrm>
            <a:off x="9843655" y="4658591"/>
            <a:ext cx="1560450" cy="1962150"/>
          </a:xfrm>
          <a:prstGeom prst="rect">
            <a:avLst/>
          </a:prstGeom>
        </p:spPr>
      </p:pic>
    </p:spTree>
    <p:extLst>
      <p:ext uri="{BB962C8B-B14F-4D97-AF65-F5344CB8AC3E}">
        <p14:creationId xmlns:p14="http://schemas.microsoft.com/office/powerpoint/2010/main" val="140868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2" end="2"/>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2000"/>
                                        <p:tgtEl>
                                          <p:spTgt spid="117">
                                            <p:txEl>
                                              <p:pRg st="0" end="0"/>
                                            </p:txEl>
                                          </p:spTgt>
                                        </p:tgtEl>
                                      </p:cBhvr>
                                    </p:animEffect>
                                    <p:set>
                                      <p:cBhvr>
                                        <p:cTn id="13" dur="1" fill="hold">
                                          <p:stCondLst>
                                            <p:cond delay="1999"/>
                                          </p:stCondLst>
                                        </p:cTn>
                                        <p:tgtEl>
                                          <p:spTgt spid="117">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7">
                                            <p:txEl>
                                              <p:pRg st="4" end="4"/>
                                            </p:txEl>
                                          </p:spTgt>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2000"/>
                                        <p:tgtEl>
                                          <p:spTgt spid="117">
                                            <p:txEl>
                                              <p:pRg st="2" end="2"/>
                                            </p:txEl>
                                          </p:spTgt>
                                        </p:tgtEl>
                                      </p:cBhvr>
                                    </p:animEffect>
                                    <p:set>
                                      <p:cBhvr>
                                        <p:cTn id="20" dur="1" fill="hold">
                                          <p:stCondLst>
                                            <p:cond delay="1999"/>
                                          </p:stCondLst>
                                        </p:cTn>
                                        <p:tgtEl>
                                          <p:spTgt spid="117">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7">
                                            <p:txEl>
                                              <p:pRg st="7" end="7"/>
                                            </p:txEl>
                                          </p:spTgt>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2000"/>
                                        <p:tgtEl>
                                          <p:spTgt spid="117">
                                            <p:txEl>
                                              <p:pRg st="4" end="4"/>
                                            </p:txEl>
                                          </p:spTgt>
                                        </p:tgtEl>
                                      </p:cBhvr>
                                    </p:animEffect>
                                    <p:set>
                                      <p:cBhvr>
                                        <p:cTn id="29" dur="1" fill="hold">
                                          <p:stCondLst>
                                            <p:cond delay="1999"/>
                                          </p:stCondLst>
                                        </p:cTn>
                                        <p:tgtEl>
                                          <p:spTgt spid="11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B5BED-F273-4104-A944-A3AA57EE8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56309" y="6488668"/>
            <a:ext cx="2819400" cy="369332"/>
          </a:xfrm>
          <a:prstGeom prst="rect">
            <a:avLst/>
          </a:prstGeom>
          <a:noFill/>
        </p:spPr>
        <p:txBody>
          <a:bodyPr wrap="square" rtlCol="0">
            <a:spAutoFit/>
          </a:bodyPr>
          <a:lstStyle/>
          <a:p>
            <a:r>
              <a:rPr lang="en-US" dirty="0">
                <a:solidFill>
                  <a:schemeClr val="bg1"/>
                </a:solidFill>
              </a:rPr>
              <a:t>Helaman 7:17-28</a:t>
            </a:r>
          </a:p>
        </p:txBody>
      </p:sp>
      <p:sp>
        <p:nvSpPr>
          <p:cNvPr id="6" name="TextBox 5"/>
          <p:cNvSpPr txBox="1"/>
          <p:nvPr/>
        </p:nvSpPr>
        <p:spPr>
          <a:xfrm>
            <a:off x="2057400" y="0"/>
            <a:ext cx="7924800" cy="707886"/>
          </a:xfrm>
          <a:prstGeom prst="rect">
            <a:avLst/>
          </a:prstGeom>
          <a:noFill/>
        </p:spPr>
        <p:txBody>
          <a:bodyPr wrap="square" rtlCol="0">
            <a:spAutoFit/>
          </a:bodyPr>
          <a:lstStyle/>
          <a:p>
            <a:pPr algn="ctr"/>
            <a:r>
              <a:rPr lang="en-US" sz="4000" dirty="0">
                <a:solidFill>
                  <a:schemeClr val="bg1"/>
                </a:solidFill>
                <a:latin typeface="Impact" pitchFamily="34" charset="0"/>
              </a:rPr>
              <a:t>Knowledge from God</a:t>
            </a:r>
          </a:p>
        </p:txBody>
      </p:sp>
      <p:sp>
        <p:nvSpPr>
          <p:cNvPr id="117" name="TextBox 116"/>
          <p:cNvSpPr txBox="1"/>
          <p:nvPr/>
        </p:nvSpPr>
        <p:spPr>
          <a:xfrm>
            <a:off x="5257800" y="990601"/>
            <a:ext cx="4953000" cy="3139321"/>
          </a:xfrm>
          <a:prstGeom prst="rect">
            <a:avLst/>
          </a:prstGeom>
          <a:noFill/>
        </p:spPr>
        <p:txBody>
          <a:bodyPr wrap="square" rtlCol="0">
            <a:spAutoFit/>
          </a:bodyPr>
          <a:lstStyle/>
          <a:p>
            <a:pPr fontAlgn="base"/>
            <a:r>
              <a:rPr lang="en-US" dirty="0">
                <a:solidFill>
                  <a:schemeClr val="bg1"/>
                </a:solidFill>
              </a:rPr>
              <a:t>Those who do not repent:</a:t>
            </a:r>
          </a:p>
          <a:p>
            <a:pPr fontAlgn="base"/>
            <a:endParaRPr lang="en-US" dirty="0">
              <a:solidFill>
                <a:schemeClr val="bg1"/>
              </a:solidFill>
            </a:endParaRPr>
          </a:p>
          <a:p>
            <a:pPr fontAlgn="base"/>
            <a:r>
              <a:rPr lang="en-US" dirty="0">
                <a:solidFill>
                  <a:schemeClr val="bg1"/>
                </a:solidFill>
              </a:rPr>
              <a:t>The city will be taken away from you and the land</a:t>
            </a:r>
          </a:p>
          <a:p>
            <a:pPr fontAlgn="base"/>
            <a:endParaRPr lang="en-US" dirty="0">
              <a:solidFill>
                <a:schemeClr val="bg1"/>
              </a:solidFill>
            </a:endParaRPr>
          </a:p>
          <a:p>
            <a:pPr fontAlgn="base"/>
            <a:r>
              <a:rPr lang="en-US" dirty="0">
                <a:solidFill>
                  <a:schemeClr val="bg1"/>
                </a:solidFill>
              </a:rPr>
              <a:t>You will not have a place to live </a:t>
            </a:r>
          </a:p>
          <a:p>
            <a:pPr fontAlgn="base"/>
            <a:endParaRPr lang="en-US" dirty="0">
              <a:solidFill>
                <a:schemeClr val="bg1"/>
              </a:solidFill>
            </a:endParaRPr>
          </a:p>
          <a:p>
            <a:pPr fontAlgn="base"/>
            <a:r>
              <a:rPr lang="en-US" dirty="0">
                <a:solidFill>
                  <a:schemeClr val="bg1"/>
                </a:solidFill>
              </a:rPr>
              <a:t>You will not have the strength to withstand the enemy</a:t>
            </a:r>
          </a:p>
          <a:p>
            <a:pPr fontAlgn="base"/>
            <a:endParaRPr lang="en-US" dirty="0">
              <a:solidFill>
                <a:schemeClr val="bg1"/>
              </a:solidFill>
            </a:endParaRPr>
          </a:p>
          <a:p>
            <a:pPr fontAlgn="base"/>
            <a:r>
              <a:rPr lang="en-US" dirty="0">
                <a:solidFill>
                  <a:schemeClr val="bg1"/>
                </a:solidFill>
              </a:rPr>
              <a:t>You will be destroyed from off the face of the earth</a:t>
            </a:r>
          </a:p>
          <a:p>
            <a:pPr fontAlgn="base"/>
            <a:endParaRPr lang="en-US" dirty="0">
              <a:solidFill>
                <a:schemeClr val="bg1"/>
              </a:solidFill>
            </a:endParaRPr>
          </a:p>
        </p:txBody>
      </p:sp>
      <p:pic>
        <p:nvPicPr>
          <p:cNvPr id="5" name="Picture 4">
            <a:extLst>
              <a:ext uri="{FF2B5EF4-FFF2-40B4-BE49-F238E27FC236}">
                <a16:creationId xmlns:a16="http://schemas.microsoft.com/office/drawing/2014/main" id="{F38AF6CC-7612-41EB-9C89-8D0B7CF2E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33" y="887989"/>
            <a:ext cx="4211349" cy="2861667"/>
          </a:xfrm>
          <a:prstGeom prst="rect">
            <a:avLst/>
          </a:prstGeom>
        </p:spPr>
      </p:pic>
      <p:pic>
        <p:nvPicPr>
          <p:cNvPr id="8" name="Picture 7">
            <a:extLst>
              <a:ext uri="{FF2B5EF4-FFF2-40B4-BE49-F238E27FC236}">
                <a16:creationId xmlns:a16="http://schemas.microsoft.com/office/drawing/2014/main" id="{7F8FC6BD-3C48-40E2-8926-139F80452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830" y="3876440"/>
            <a:ext cx="4150934" cy="2774934"/>
          </a:xfrm>
          <a:prstGeom prst="rect">
            <a:avLst/>
          </a:prstGeom>
        </p:spPr>
      </p:pic>
      <p:pic>
        <p:nvPicPr>
          <p:cNvPr id="11" name="Picture 10">
            <a:extLst>
              <a:ext uri="{FF2B5EF4-FFF2-40B4-BE49-F238E27FC236}">
                <a16:creationId xmlns:a16="http://schemas.microsoft.com/office/drawing/2014/main" id="{06233A21-CF74-448A-ABB2-E5225E523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4466" y="3803072"/>
            <a:ext cx="2847873" cy="2888673"/>
          </a:xfrm>
          <a:prstGeom prst="rect">
            <a:avLst/>
          </a:prstGeom>
        </p:spPr>
      </p:pic>
    </p:spTree>
    <p:extLst>
      <p:ext uri="{BB962C8B-B14F-4D97-AF65-F5344CB8AC3E}">
        <p14:creationId xmlns:p14="http://schemas.microsoft.com/office/powerpoint/2010/main" val="275148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7">
                                            <p:txEl>
                                              <p:pRg st="8" end="8"/>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8B96D0FA-CF57-4128-A171-045A9698B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p:cNvGrpSpPr/>
          <p:nvPr/>
        </p:nvGrpSpPr>
        <p:grpSpPr>
          <a:xfrm>
            <a:off x="2286000" y="609600"/>
            <a:ext cx="7162800" cy="1981200"/>
            <a:chOff x="609600" y="914400"/>
            <a:chExt cx="2590800" cy="1676400"/>
          </a:xfrm>
        </p:grpSpPr>
        <p:grpSp>
          <p:nvGrpSpPr>
            <p:cNvPr id="9" name="Group 18"/>
            <p:cNvGrpSpPr/>
            <p:nvPr/>
          </p:nvGrpSpPr>
          <p:grpSpPr>
            <a:xfrm>
              <a:off x="609600" y="914400"/>
              <a:ext cx="2590800" cy="1676400"/>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85800" y="990600"/>
              <a:ext cx="2362200" cy="1328174"/>
            </a:xfrm>
            <a:prstGeom prst="rect">
              <a:avLst/>
            </a:prstGeom>
          </p:spPr>
          <p:txBody>
            <a:bodyPr wrap="square">
              <a:spAutoFit/>
            </a:bodyPr>
            <a:lstStyle/>
            <a:p>
              <a:pPr algn="ctr" fontAlgn="base"/>
              <a:r>
                <a:rPr lang="en-US" sz="3200" b="1" i="1" dirty="0">
                  <a:solidFill>
                    <a:schemeClr val="bg1"/>
                  </a:solidFill>
                </a:rPr>
                <a:t>If we refuse to repent of our sins, we will lose the Lord’s protection and the blessings of eternal life.</a:t>
              </a:r>
              <a:endParaRPr lang="en-US" sz="3200" dirty="0">
                <a:solidFill>
                  <a:schemeClr val="bg1"/>
                </a:solidFill>
              </a:endParaRPr>
            </a:p>
          </p:txBody>
        </p:sp>
      </p:grpSp>
      <p:sp>
        <p:nvSpPr>
          <p:cNvPr id="16" name="TextBox 15"/>
          <p:cNvSpPr txBox="1"/>
          <p:nvPr/>
        </p:nvSpPr>
        <p:spPr>
          <a:xfrm>
            <a:off x="1631373" y="3775364"/>
            <a:ext cx="2514600" cy="954107"/>
          </a:xfrm>
          <a:prstGeom prst="rect">
            <a:avLst/>
          </a:prstGeom>
          <a:noFill/>
        </p:spPr>
        <p:txBody>
          <a:bodyPr wrap="square" rtlCol="0">
            <a:spAutoFit/>
          </a:bodyPr>
          <a:lstStyle/>
          <a:p>
            <a:pPr algn="ctr"/>
            <a:r>
              <a:rPr lang="en-US" sz="2800" dirty="0">
                <a:solidFill>
                  <a:schemeClr val="bg1"/>
                </a:solidFill>
              </a:rPr>
              <a:t>The Seal of a Testimony</a:t>
            </a:r>
          </a:p>
        </p:txBody>
      </p:sp>
      <p:sp>
        <p:nvSpPr>
          <p:cNvPr id="17" name="Rectangle 16"/>
          <p:cNvSpPr/>
          <p:nvPr/>
        </p:nvSpPr>
        <p:spPr>
          <a:xfrm>
            <a:off x="5562600" y="3048000"/>
            <a:ext cx="4572000" cy="3046988"/>
          </a:xfrm>
          <a:prstGeom prst="rect">
            <a:avLst/>
          </a:prstGeom>
        </p:spPr>
        <p:txBody>
          <a:bodyPr>
            <a:spAutoFit/>
          </a:bodyPr>
          <a:lstStyle/>
          <a:p>
            <a:r>
              <a:rPr lang="en-US" sz="2400" i="1" dirty="0">
                <a:solidFill>
                  <a:schemeClr val="bg1"/>
                </a:solidFill>
              </a:rPr>
              <a:t>“ Behold now, I do not say that these things shall be, of myself, because it is not of myself that I know these things; but behold, I</a:t>
            </a:r>
            <a:r>
              <a:rPr lang="en-US" sz="2400" i="1" baseline="30000" dirty="0">
                <a:solidFill>
                  <a:schemeClr val="bg1"/>
                </a:solidFill>
              </a:rPr>
              <a:t> </a:t>
            </a:r>
            <a:r>
              <a:rPr lang="en-US" sz="2400" i="1" dirty="0">
                <a:solidFill>
                  <a:schemeClr val="bg1"/>
                </a:solidFill>
              </a:rPr>
              <a:t>know that these things are true because the Lord God has made them known unto me, therefore I testify that they shall be.”</a:t>
            </a:r>
          </a:p>
        </p:txBody>
      </p:sp>
      <p:grpSp>
        <p:nvGrpSpPr>
          <p:cNvPr id="18" name="Group 17"/>
          <p:cNvGrpSpPr/>
          <p:nvPr/>
        </p:nvGrpSpPr>
        <p:grpSpPr>
          <a:xfrm>
            <a:off x="4191001" y="3200401"/>
            <a:ext cx="1150339" cy="2743199"/>
            <a:chOff x="638881" y="762001"/>
            <a:chExt cx="1969874" cy="4697534"/>
          </a:xfrm>
        </p:grpSpPr>
        <p:sp>
          <p:nvSpPr>
            <p:cNvPr id="19" name="Oval 18"/>
            <p:cNvSpPr/>
            <p:nvPr/>
          </p:nvSpPr>
          <p:spPr>
            <a:xfrm rot="19714469">
              <a:off x="1131986" y="4813042"/>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920230">
              <a:off x="1569497" y="4871304"/>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066800" y="3124200"/>
              <a:ext cx="1295400" cy="198868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1068268" y="2239837"/>
              <a:ext cx="1234033" cy="1988688"/>
            </a:xfrm>
            <a:prstGeom prst="trapezoid">
              <a:avLst>
                <a:gd name="adj" fmla="val 3589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523543">
              <a:off x="468358" y="3484638"/>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3077253">
              <a:off x="2068522" y="3484655"/>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28078" flipH="1">
              <a:off x="846406" y="2480390"/>
              <a:ext cx="543216" cy="142387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9846626">
              <a:off x="1859421" y="2322147"/>
              <a:ext cx="543216" cy="15157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uble Wave 26"/>
            <p:cNvSpPr/>
            <p:nvPr/>
          </p:nvSpPr>
          <p:spPr>
            <a:xfrm rot="21307692">
              <a:off x="2057203" y="1068893"/>
              <a:ext cx="440785" cy="1191638"/>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uble Wave 27"/>
            <p:cNvSpPr/>
            <p:nvPr/>
          </p:nvSpPr>
          <p:spPr>
            <a:xfrm rot="407729">
              <a:off x="983279" y="1166134"/>
              <a:ext cx="461773" cy="119164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483659" y="2496671"/>
              <a:ext cx="457200" cy="4787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0685911">
              <a:off x="1840352" y="2628779"/>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195543">
              <a:off x="993381" y="2626480"/>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19200" y="1068797"/>
              <a:ext cx="1059257" cy="16744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1339114" y="413486"/>
              <a:ext cx="804594" cy="15016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260"/>
            <p:cNvGrpSpPr/>
            <p:nvPr/>
          </p:nvGrpSpPr>
          <p:grpSpPr>
            <a:xfrm>
              <a:off x="977153" y="1066800"/>
              <a:ext cx="1541930" cy="367553"/>
              <a:chOff x="815825" y="1219200"/>
              <a:chExt cx="1722972" cy="272532"/>
            </a:xfrm>
          </p:grpSpPr>
          <p:grpSp>
            <p:nvGrpSpPr>
              <p:cNvPr id="59" name="Group 259"/>
              <p:cNvGrpSpPr/>
              <p:nvPr/>
            </p:nvGrpSpPr>
            <p:grpSpPr>
              <a:xfrm>
                <a:off x="815825" y="1219201"/>
                <a:ext cx="1722972" cy="272531"/>
                <a:chOff x="815825" y="1219201"/>
                <a:chExt cx="1722972" cy="272531"/>
              </a:xfrm>
            </p:grpSpPr>
            <p:sp>
              <p:nvSpPr>
                <p:cNvPr id="64" name="Rounded Rectangle 17"/>
                <p:cNvSpPr/>
                <p:nvPr/>
              </p:nvSpPr>
              <p:spPr>
                <a:xfrm rot="5400000">
                  <a:off x="1561592" y="514528"/>
                  <a:ext cx="231437" cy="172297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357"/>
                <p:cNvGrpSpPr/>
                <p:nvPr/>
              </p:nvGrpSpPr>
              <p:grpSpPr>
                <a:xfrm>
                  <a:off x="878541" y="1219201"/>
                  <a:ext cx="538270" cy="259976"/>
                  <a:chOff x="533400" y="4953000"/>
                  <a:chExt cx="1828800" cy="685800"/>
                </a:xfrm>
              </p:grpSpPr>
              <p:sp>
                <p:nvSpPr>
                  <p:cNvPr id="70" name="Plaque 2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laque 2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laque 2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357"/>
                <p:cNvGrpSpPr/>
                <p:nvPr/>
              </p:nvGrpSpPr>
              <p:grpSpPr>
                <a:xfrm>
                  <a:off x="1416423" y="1219201"/>
                  <a:ext cx="538270" cy="259976"/>
                  <a:chOff x="533400" y="4953000"/>
                  <a:chExt cx="1828800" cy="685800"/>
                </a:xfrm>
              </p:grpSpPr>
              <p:sp>
                <p:nvSpPr>
                  <p:cNvPr id="67" name="Plaque 66"/>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laque 67"/>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laque 68"/>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357"/>
              <p:cNvGrpSpPr/>
              <p:nvPr/>
            </p:nvGrpSpPr>
            <p:grpSpPr>
              <a:xfrm>
                <a:off x="1905000" y="1219200"/>
                <a:ext cx="538270" cy="259976"/>
                <a:chOff x="533400" y="4953000"/>
                <a:chExt cx="1828800" cy="685800"/>
              </a:xfrm>
            </p:grpSpPr>
            <p:sp>
              <p:nvSpPr>
                <p:cNvPr id="61" name="Plaque 60"/>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aque 61"/>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laque 62"/>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57"/>
            <p:cNvGrpSpPr/>
            <p:nvPr/>
          </p:nvGrpSpPr>
          <p:grpSpPr>
            <a:xfrm rot="4660406">
              <a:off x="1703770" y="2885965"/>
              <a:ext cx="538270" cy="259976"/>
              <a:chOff x="533400" y="4953000"/>
              <a:chExt cx="1828800" cy="685800"/>
            </a:xfrm>
          </p:grpSpPr>
          <p:sp>
            <p:nvSpPr>
              <p:cNvPr id="56" name="Plaque 5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aque 5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7"/>
            <p:cNvGrpSpPr/>
            <p:nvPr/>
          </p:nvGrpSpPr>
          <p:grpSpPr>
            <a:xfrm rot="4660406">
              <a:off x="1856170" y="3414883"/>
              <a:ext cx="538270" cy="259976"/>
              <a:chOff x="533400" y="4953000"/>
              <a:chExt cx="1828800" cy="685800"/>
            </a:xfrm>
          </p:grpSpPr>
          <p:sp>
            <p:nvSpPr>
              <p:cNvPr id="53" name="Plaque 52"/>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aque 53"/>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laque 54"/>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57"/>
            <p:cNvGrpSpPr/>
            <p:nvPr/>
          </p:nvGrpSpPr>
          <p:grpSpPr>
            <a:xfrm rot="4660406">
              <a:off x="1990640" y="3943799"/>
              <a:ext cx="538270" cy="259976"/>
              <a:chOff x="533400" y="4953000"/>
              <a:chExt cx="1828800" cy="685800"/>
            </a:xfrm>
          </p:grpSpPr>
          <p:sp>
            <p:nvSpPr>
              <p:cNvPr id="50" name="Plaque 4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aque 5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aque 5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57"/>
            <p:cNvGrpSpPr/>
            <p:nvPr/>
          </p:nvGrpSpPr>
          <p:grpSpPr>
            <a:xfrm rot="17359642">
              <a:off x="1161404" y="2890446"/>
              <a:ext cx="538270" cy="259976"/>
              <a:chOff x="533400" y="4953000"/>
              <a:chExt cx="1828800" cy="685800"/>
            </a:xfrm>
          </p:grpSpPr>
          <p:sp>
            <p:nvSpPr>
              <p:cNvPr id="47" name="Plaque 46"/>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aque 47"/>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aque 48"/>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57"/>
            <p:cNvGrpSpPr/>
            <p:nvPr/>
          </p:nvGrpSpPr>
          <p:grpSpPr>
            <a:xfrm rot="17359642">
              <a:off x="964181" y="3383505"/>
              <a:ext cx="538270" cy="259976"/>
              <a:chOff x="533400" y="4953000"/>
              <a:chExt cx="1828800" cy="685800"/>
            </a:xfrm>
          </p:grpSpPr>
          <p:sp>
            <p:nvSpPr>
              <p:cNvPr id="44" name="Plaque 4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aque 4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aque 4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57"/>
            <p:cNvGrpSpPr/>
            <p:nvPr/>
          </p:nvGrpSpPr>
          <p:grpSpPr>
            <a:xfrm rot="17359642">
              <a:off x="766957" y="3903458"/>
              <a:ext cx="538270" cy="259976"/>
              <a:chOff x="533400" y="4953000"/>
              <a:chExt cx="1828800" cy="685800"/>
            </a:xfrm>
          </p:grpSpPr>
          <p:sp>
            <p:nvSpPr>
              <p:cNvPr id="41" name="Plaque 40"/>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aque 41"/>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aque 42"/>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TextBox 72"/>
          <p:cNvSpPr txBox="1"/>
          <p:nvPr/>
        </p:nvSpPr>
        <p:spPr>
          <a:xfrm>
            <a:off x="0" y="6488668"/>
            <a:ext cx="2819400" cy="369332"/>
          </a:xfrm>
          <a:prstGeom prst="rect">
            <a:avLst/>
          </a:prstGeom>
          <a:noFill/>
        </p:spPr>
        <p:txBody>
          <a:bodyPr wrap="square" rtlCol="0">
            <a:spAutoFit/>
          </a:bodyPr>
          <a:lstStyle/>
          <a:p>
            <a:r>
              <a:rPr lang="en-US" dirty="0">
                <a:solidFill>
                  <a:schemeClr val="bg1"/>
                </a:solidFill>
              </a:rPr>
              <a:t>Helaman 7:29</a:t>
            </a:r>
          </a:p>
        </p:txBody>
      </p:sp>
    </p:spTree>
    <p:extLst>
      <p:ext uri="{BB962C8B-B14F-4D97-AF65-F5344CB8AC3E}">
        <p14:creationId xmlns:p14="http://schemas.microsoft.com/office/powerpoint/2010/main" val="306758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E28C55-E1AA-4108-B8D5-8D80EB540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3910" y="90054"/>
            <a:ext cx="11876808" cy="5632311"/>
          </a:xfrm>
          <a:prstGeom prst="rect">
            <a:avLst/>
          </a:prstGeom>
          <a:noFill/>
        </p:spPr>
        <p:txBody>
          <a:bodyPr wrap="square" rtlCol="0">
            <a:spAutoFit/>
          </a:bodyPr>
          <a:lstStyle/>
          <a:p>
            <a:pPr marL="342900" indent="-342900"/>
            <a:r>
              <a:rPr lang="en-US" dirty="0">
                <a:solidFill>
                  <a:schemeClr val="bg1"/>
                </a:solidFill>
              </a:rPr>
              <a:t>Sources:</a:t>
            </a:r>
          </a:p>
          <a:p>
            <a:pPr marL="342900" indent="-342900"/>
            <a:endParaRPr lang="en-US" dirty="0">
              <a:solidFill>
                <a:schemeClr val="bg1"/>
              </a:solidFill>
            </a:endParaRPr>
          </a:p>
          <a:p>
            <a:pPr marL="342900" indent="-342900"/>
            <a:r>
              <a:rPr lang="en-US" dirty="0">
                <a:solidFill>
                  <a:schemeClr val="bg1"/>
                </a:solidFill>
              </a:rPr>
              <a:t>Video:</a:t>
            </a:r>
          </a:p>
          <a:p>
            <a:pPr marL="342900" indent="-342900"/>
            <a:r>
              <a:rPr lang="en-US" dirty="0">
                <a:solidFill>
                  <a:schemeClr val="bg1"/>
                </a:solidFill>
              </a:rPr>
              <a:t>Secret Combinations (0:46)</a:t>
            </a:r>
          </a:p>
          <a:p>
            <a:pPr marL="342900" indent="-342900"/>
            <a:endParaRPr lang="en-US" dirty="0">
              <a:solidFill>
                <a:schemeClr val="bg1"/>
              </a:solidFill>
            </a:endParaRPr>
          </a:p>
          <a:p>
            <a:pPr marL="342900" indent="-342900"/>
            <a:r>
              <a:rPr lang="en-US" dirty="0">
                <a:solidFill>
                  <a:schemeClr val="bg1"/>
                </a:solidFill>
              </a:rPr>
              <a:t>Book of Mormon Student Manual Religion 121-122 pg. 359-360</a:t>
            </a:r>
          </a:p>
          <a:p>
            <a:pPr marL="342900" indent="-342900"/>
            <a:endParaRPr lang="en-US" dirty="0">
              <a:solidFill>
                <a:schemeClr val="bg1"/>
              </a:solidFill>
            </a:endParaRPr>
          </a:p>
          <a:p>
            <a:pPr marL="342900" indent="-342900"/>
            <a:r>
              <a:rPr lang="en-US" dirty="0">
                <a:solidFill>
                  <a:schemeClr val="bg1"/>
                </a:solidFill>
              </a:rPr>
              <a:t>President Boyd K. Packer(“Personal Revelation: The Gift, the Test, and the Promise,” Ensign, Nov. 1994, 61)</a:t>
            </a:r>
          </a:p>
          <a:p>
            <a:pPr marL="342900" indent="-342900"/>
            <a:endParaRPr lang="en-US" dirty="0">
              <a:solidFill>
                <a:schemeClr val="bg1"/>
              </a:solidFill>
            </a:endParaRPr>
          </a:p>
          <a:p>
            <a:pPr marL="342900" indent="-342900"/>
            <a:r>
              <a:rPr lang="en-US" dirty="0">
                <a:solidFill>
                  <a:schemeClr val="bg1"/>
                </a:solidFill>
              </a:rPr>
              <a:t>Joseph Fielding McConkie and Robert L. Millet Doctrinal Commentary on the Book of Mormon Vol. 3 pg. 366-369</a:t>
            </a:r>
          </a:p>
          <a:p>
            <a:pPr marL="342900" indent="-342900"/>
            <a:endParaRPr lang="en-US" dirty="0">
              <a:solidFill>
                <a:schemeClr val="bg1"/>
              </a:solidFill>
            </a:endParaRPr>
          </a:p>
          <a:p>
            <a:pPr marL="342900" indent="-342900"/>
            <a:r>
              <a:rPr lang="en-US" dirty="0">
                <a:solidFill>
                  <a:schemeClr val="bg1"/>
                </a:solidFill>
              </a:rPr>
              <a:t> Elder David A. </a:t>
            </a:r>
            <a:r>
              <a:rPr lang="en-US" dirty="0" err="1">
                <a:solidFill>
                  <a:schemeClr val="bg1"/>
                </a:solidFill>
              </a:rPr>
              <a:t>Bednar</a:t>
            </a:r>
            <a:r>
              <a:rPr lang="en-US" dirty="0">
                <a:solidFill>
                  <a:schemeClr val="bg1"/>
                </a:solidFill>
              </a:rPr>
              <a:t> (“That We May Always Have His Spirit to Be with Us,”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2006, 30).</a:t>
            </a:r>
          </a:p>
          <a:p>
            <a:pPr marL="342900" indent="-342900"/>
            <a:endParaRPr lang="en-US" dirty="0">
              <a:solidFill>
                <a:schemeClr val="bg1"/>
              </a:solidFill>
            </a:endParaRPr>
          </a:p>
          <a:p>
            <a:pPr marL="342900" indent="-342900"/>
            <a:r>
              <a:rPr lang="en-US" dirty="0">
                <a:solidFill>
                  <a:schemeClr val="bg1"/>
                </a:solidFill>
              </a:rPr>
              <a:t>President Spencer W. Kimball  What is True Repentance? May 1974 Ensign</a:t>
            </a:r>
          </a:p>
          <a:p>
            <a:pPr marL="342900" indent="-342900"/>
            <a:endParaRPr lang="en-US" dirty="0">
              <a:solidFill>
                <a:schemeClr val="bg1"/>
              </a:solidFill>
            </a:endParaRPr>
          </a:p>
          <a:p>
            <a:pPr marL="342900" indent="-342900"/>
            <a:r>
              <a:rPr lang="en-US" dirty="0">
                <a:solidFill>
                  <a:schemeClr val="bg1"/>
                </a:solidFill>
              </a:rPr>
              <a:t>The Nephite Cycle—Ezra Taft Benson (</a:t>
            </a:r>
            <a:r>
              <a:rPr lang="en-US" i="1" dirty="0">
                <a:solidFill>
                  <a:schemeClr val="bg1"/>
                </a:solidFill>
              </a:rPr>
              <a:t>God, Family, Country </a:t>
            </a:r>
            <a:r>
              <a:rPr lang="en-US" dirty="0">
                <a:solidFill>
                  <a:schemeClr val="bg1"/>
                </a:solidFill>
              </a:rPr>
              <a:t>pg 363-364)</a:t>
            </a:r>
          </a:p>
          <a:p>
            <a:pPr marL="342900" indent="-342900"/>
            <a:endParaRPr lang="en-US" dirty="0">
              <a:solidFill>
                <a:schemeClr val="bg1"/>
              </a:solidFill>
            </a:endParaRPr>
          </a:p>
          <a:p>
            <a:pPr marL="342900" indent="-342900"/>
            <a:r>
              <a:rPr lang="en-US" dirty="0">
                <a:solidFill>
                  <a:schemeClr val="bg1"/>
                </a:solidFill>
              </a:rPr>
              <a:t>Joy D. Jones BYU Devotional April 2018 </a:t>
            </a:r>
            <a:r>
              <a:rPr lang="en-US" i="1" dirty="0">
                <a:solidFill>
                  <a:schemeClr val="bg1"/>
                </a:solidFill>
              </a:rPr>
              <a:t>“Look unto Him in Every Thought”</a:t>
            </a:r>
          </a:p>
          <a:p>
            <a:pPr marL="342900" indent="-342900"/>
            <a:endParaRPr lang="en-US" dirty="0">
              <a:solidFill>
                <a:schemeClr val="bg1"/>
              </a:solidFill>
            </a:endParaRPr>
          </a:p>
          <a:p>
            <a:pPr marL="342900" indent="-342900"/>
            <a:endParaRPr lang="en-US" dirty="0">
              <a:solidFill>
                <a:schemeClr val="bg1"/>
              </a:solidFill>
            </a:endParaRPr>
          </a:p>
        </p:txBody>
      </p:sp>
      <p:sp>
        <p:nvSpPr>
          <p:cNvPr id="6" name="Footer Placeholder 14">
            <a:extLst>
              <a:ext uri="{FF2B5EF4-FFF2-40B4-BE49-F238E27FC236}">
                <a16:creationId xmlns:a16="http://schemas.microsoft.com/office/drawing/2014/main" id="{87407C96-7132-46F2-9F32-59F1C7C512F0}"/>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9" name="Group 8">
            <a:extLst>
              <a:ext uri="{FF2B5EF4-FFF2-40B4-BE49-F238E27FC236}">
                <a16:creationId xmlns:a16="http://schemas.microsoft.com/office/drawing/2014/main" id="{C02010FD-CB31-4337-998A-4AE16F1E0A45}"/>
              </a:ext>
            </a:extLst>
          </p:cNvPr>
          <p:cNvGrpSpPr/>
          <p:nvPr/>
        </p:nvGrpSpPr>
        <p:grpSpPr>
          <a:xfrm>
            <a:off x="3096491" y="519546"/>
            <a:ext cx="852054" cy="1028700"/>
            <a:chOff x="7543800" y="3810000"/>
            <a:chExt cx="1143000" cy="1447800"/>
          </a:xfrm>
        </p:grpSpPr>
        <p:sp>
          <p:nvSpPr>
            <p:cNvPr id="10" name="Trapezoid 9">
              <a:extLst>
                <a:ext uri="{FF2B5EF4-FFF2-40B4-BE49-F238E27FC236}">
                  <a16:creationId xmlns:a16="http://schemas.microsoft.com/office/drawing/2014/main" id="{91930CD7-DF14-4CDF-960B-9EDC8AE0F4C9}"/>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2">
              <a:extLst>
                <a:ext uri="{FF2B5EF4-FFF2-40B4-BE49-F238E27FC236}">
                  <a16:creationId xmlns:a16="http://schemas.microsoft.com/office/drawing/2014/main" id="{F4BB83D3-C563-425A-B673-00EFD0B6548F}"/>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23">
              <a:extLst>
                <a:ext uri="{FF2B5EF4-FFF2-40B4-BE49-F238E27FC236}">
                  <a16:creationId xmlns:a16="http://schemas.microsoft.com/office/drawing/2014/main" id="{A36CF539-0BCD-445C-BB8A-EF5E86E1964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4">
              <a:extLst>
                <a:ext uri="{FF2B5EF4-FFF2-40B4-BE49-F238E27FC236}">
                  <a16:creationId xmlns:a16="http://schemas.microsoft.com/office/drawing/2014/main" id="{5C6B6A86-7D88-4449-AD78-1E5FE3883648}"/>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2">
              <a:extLst>
                <a:ext uri="{FF2B5EF4-FFF2-40B4-BE49-F238E27FC236}">
                  <a16:creationId xmlns:a16="http://schemas.microsoft.com/office/drawing/2014/main" id="{E5001AE2-2804-4300-9EF1-54FB359806D5}"/>
                </a:ext>
              </a:extLst>
            </p:cNvPr>
            <p:cNvGrpSpPr/>
            <p:nvPr/>
          </p:nvGrpSpPr>
          <p:grpSpPr>
            <a:xfrm>
              <a:off x="7924800" y="3810000"/>
              <a:ext cx="645353" cy="610017"/>
              <a:chOff x="7924800" y="5867400"/>
              <a:chExt cx="645353" cy="610017"/>
            </a:xfrm>
          </p:grpSpPr>
          <p:grpSp>
            <p:nvGrpSpPr>
              <p:cNvPr id="22" name="Group 13">
                <a:extLst>
                  <a:ext uri="{FF2B5EF4-FFF2-40B4-BE49-F238E27FC236}">
                    <a16:creationId xmlns:a16="http://schemas.microsoft.com/office/drawing/2014/main" id="{C72B8FE0-C059-4D0C-9B76-B0CDA5769ED7}"/>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48AD61D8-F92D-4E7A-BB1C-B4576EA4E61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BD8AA3A-D41B-400F-B025-152BECCC75B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B262C53-D67C-4316-A544-7FB9770B89D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D5D896A-7B4A-4580-A7FD-148D059B214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59D5CF11-B340-46D0-B5A3-2B88FB22F91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33">
              <a:extLst>
                <a:ext uri="{FF2B5EF4-FFF2-40B4-BE49-F238E27FC236}">
                  <a16:creationId xmlns:a16="http://schemas.microsoft.com/office/drawing/2014/main" id="{4B16B675-987C-4E94-9104-0EC9782CE4DE}"/>
                </a:ext>
              </a:extLst>
            </p:cNvPr>
            <p:cNvGrpSpPr/>
            <p:nvPr/>
          </p:nvGrpSpPr>
          <p:grpSpPr>
            <a:xfrm>
              <a:off x="7543800" y="4038600"/>
              <a:ext cx="403070" cy="381000"/>
              <a:chOff x="7924800" y="5867400"/>
              <a:chExt cx="645353" cy="610017"/>
            </a:xfrm>
          </p:grpSpPr>
          <p:grpSp>
            <p:nvGrpSpPr>
              <p:cNvPr id="16" name="Group 13">
                <a:extLst>
                  <a:ext uri="{FF2B5EF4-FFF2-40B4-BE49-F238E27FC236}">
                    <a16:creationId xmlns:a16="http://schemas.microsoft.com/office/drawing/2014/main" id="{E3493EB5-53DB-47FA-8851-472CEA913529}"/>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B2B6BD1A-D672-42C2-BE38-B8E1563A506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3842B63-7FD8-4DB1-A6C0-9D7C36C4024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CE34B41-FECA-4F66-8979-A0EB2F583DA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69A2AAF-4553-4F89-A634-F495F1B4F82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1832F431-AE86-4D23-A640-F75E37E8776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89111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2"/>
          <p:cNvSpPr/>
          <p:nvPr/>
        </p:nvSpPr>
        <p:spPr>
          <a:xfrm>
            <a:off x="3200400" y="228600"/>
            <a:ext cx="6019800" cy="6019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7"/>
          <p:cNvGrpSpPr/>
          <p:nvPr/>
        </p:nvGrpSpPr>
        <p:grpSpPr>
          <a:xfrm>
            <a:off x="4929051" y="60960"/>
            <a:ext cx="2514600" cy="1691640"/>
            <a:chOff x="3405051" y="60960"/>
            <a:chExt cx="2514600" cy="1691640"/>
          </a:xfrm>
        </p:grpSpPr>
        <p:grpSp>
          <p:nvGrpSpPr>
            <p:cNvPr id="43" name="Group 7"/>
            <p:cNvGrpSpPr/>
            <p:nvPr/>
          </p:nvGrpSpPr>
          <p:grpSpPr>
            <a:xfrm>
              <a:off x="3581400" y="304800"/>
              <a:ext cx="2057400" cy="1447800"/>
              <a:chOff x="5562600" y="685800"/>
              <a:chExt cx="2057400" cy="1447800"/>
            </a:xfrm>
          </p:grpSpPr>
          <p:sp>
            <p:nvSpPr>
              <p:cNvPr id="45" name="Rounded Rectangle 5"/>
              <p:cNvSpPr/>
              <p:nvPr/>
            </p:nvSpPr>
            <p:spPr>
              <a:xfrm>
                <a:off x="5562600" y="685800"/>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6"/>
              <p:cNvSpPr txBox="1"/>
              <p:nvPr/>
            </p:nvSpPr>
            <p:spPr>
              <a:xfrm>
                <a:off x="5638800" y="914400"/>
                <a:ext cx="1828800" cy="1200329"/>
              </a:xfrm>
              <a:prstGeom prst="rect">
                <a:avLst/>
              </a:prstGeom>
              <a:noFill/>
            </p:spPr>
            <p:txBody>
              <a:bodyPr wrap="square" rtlCol="0">
                <a:spAutoFit/>
              </a:bodyPr>
              <a:lstStyle/>
              <a:p>
                <a:pPr algn="ctr"/>
                <a:r>
                  <a:rPr lang="en-US" dirty="0"/>
                  <a:t>11:18-19</a:t>
                </a:r>
              </a:p>
              <a:p>
                <a:pPr algn="ctr"/>
                <a:endParaRPr lang="en-US" dirty="0"/>
              </a:p>
              <a:p>
                <a:pPr algn="ctr"/>
                <a:r>
                  <a:rPr lang="en-US" dirty="0"/>
                  <a:t>Reign of Judges</a:t>
                </a:r>
              </a:p>
              <a:p>
                <a:pPr algn="ctr"/>
                <a:r>
                  <a:rPr lang="en-US" dirty="0"/>
                  <a:t>76</a:t>
                </a:r>
                <a:r>
                  <a:rPr lang="en-US" baseline="30000" dirty="0"/>
                  <a:t>th</a:t>
                </a:r>
                <a:r>
                  <a:rPr lang="en-US" dirty="0"/>
                  <a:t> Year</a:t>
                </a:r>
              </a:p>
            </p:txBody>
          </p:sp>
        </p:grpSp>
        <p:sp>
          <p:nvSpPr>
            <p:cNvPr id="44" name="TextBox 38"/>
            <p:cNvSpPr txBox="1"/>
            <p:nvPr/>
          </p:nvSpPr>
          <p:spPr>
            <a:xfrm>
              <a:off x="3405051" y="60960"/>
              <a:ext cx="2514600" cy="461665"/>
            </a:xfrm>
            <a:prstGeom prst="rect">
              <a:avLst/>
            </a:prstGeom>
            <a:solidFill>
              <a:schemeClr val="bg1"/>
            </a:solidFill>
            <a:ln>
              <a:solidFill>
                <a:schemeClr val="tx1"/>
              </a:solidFill>
            </a:ln>
          </p:spPr>
          <p:txBody>
            <a:bodyPr wrap="square" rtlCol="0">
              <a:spAutoFit/>
            </a:bodyPr>
            <a:lstStyle/>
            <a:p>
              <a:pPr algn="ctr"/>
              <a:r>
                <a:rPr lang="en-US" sz="2400" dirty="0"/>
                <a:t>Righteousness</a:t>
              </a:r>
            </a:p>
          </p:txBody>
        </p:sp>
      </p:grpSp>
      <p:grpSp>
        <p:nvGrpSpPr>
          <p:cNvPr id="10" name="Group 38"/>
          <p:cNvGrpSpPr/>
          <p:nvPr/>
        </p:nvGrpSpPr>
        <p:grpSpPr>
          <a:xfrm>
            <a:off x="7528560" y="914401"/>
            <a:ext cx="2514600" cy="2055223"/>
            <a:chOff x="6004560" y="914400"/>
            <a:chExt cx="2514600" cy="2055223"/>
          </a:xfrm>
        </p:grpSpPr>
        <p:grpSp>
          <p:nvGrpSpPr>
            <p:cNvPr id="39" name="Group 8"/>
            <p:cNvGrpSpPr/>
            <p:nvPr/>
          </p:nvGrpSpPr>
          <p:grpSpPr>
            <a:xfrm>
              <a:off x="6259286" y="1521823"/>
              <a:ext cx="2057400" cy="1447800"/>
              <a:chOff x="5562600" y="685800"/>
              <a:chExt cx="2057400" cy="1447800"/>
            </a:xfrm>
          </p:grpSpPr>
          <p:sp>
            <p:nvSpPr>
              <p:cNvPr id="41" name="Rounded Rectangle 40"/>
              <p:cNvSpPr/>
              <p:nvPr/>
            </p:nvSpPr>
            <p:spPr>
              <a:xfrm>
                <a:off x="5562600" y="685800"/>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638800" y="914400"/>
                <a:ext cx="1828800" cy="1200329"/>
              </a:xfrm>
              <a:prstGeom prst="rect">
                <a:avLst/>
              </a:prstGeom>
              <a:noFill/>
            </p:spPr>
            <p:txBody>
              <a:bodyPr wrap="square" rtlCol="0">
                <a:spAutoFit/>
              </a:bodyPr>
              <a:lstStyle/>
              <a:p>
                <a:pPr algn="ctr"/>
                <a:r>
                  <a:rPr lang="en-US" dirty="0"/>
                  <a:t>6: 1, 6-14</a:t>
                </a:r>
              </a:p>
              <a:p>
                <a:pPr algn="ctr"/>
                <a:endParaRPr lang="en-US" dirty="0"/>
              </a:p>
              <a:p>
                <a:pPr algn="ctr"/>
                <a:r>
                  <a:rPr lang="en-US" dirty="0"/>
                  <a:t>Reign of Judges</a:t>
                </a:r>
              </a:p>
              <a:p>
                <a:pPr algn="ctr"/>
                <a:r>
                  <a:rPr lang="en-US" dirty="0"/>
                  <a:t>63</a:t>
                </a:r>
                <a:r>
                  <a:rPr lang="en-US" baseline="30000" dirty="0"/>
                  <a:t>rd</a:t>
                </a:r>
                <a:r>
                  <a:rPr lang="en-US" dirty="0"/>
                  <a:t> Year</a:t>
                </a:r>
              </a:p>
            </p:txBody>
          </p:sp>
        </p:grpSp>
        <p:sp>
          <p:nvSpPr>
            <p:cNvPr id="40" name="TextBox 25"/>
            <p:cNvSpPr txBox="1"/>
            <p:nvPr/>
          </p:nvSpPr>
          <p:spPr>
            <a:xfrm>
              <a:off x="6004560" y="914400"/>
              <a:ext cx="2514600" cy="830997"/>
            </a:xfrm>
            <a:prstGeom prst="rect">
              <a:avLst/>
            </a:prstGeom>
            <a:solidFill>
              <a:schemeClr val="bg1"/>
            </a:solidFill>
            <a:ln>
              <a:solidFill>
                <a:schemeClr val="tx1"/>
              </a:solidFill>
            </a:ln>
          </p:spPr>
          <p:txBody>
            <a:bodyPr wrap="square" rtlCol="0">
              <a:spAutoFit/>
            </a:bodyPr>
            <a:lstStyle/>
            <a:p>
              <a:pPr algn="ctr"/>
              <a:r>
                <a:rPr lang="en-US" sz="2400" dirty="0"/>
                <a:t>Prosperity and Blessings</a:t>
              </a:r>
            </a:p>
          </p:txBody>
        </p:sp>
      </p:grpSp>
      <p:grpSp>
        <p:nvGrpSpPr>
          <p:cNvPr id="11" name="Group 39"/>
          <p:cNvGrpSpPr/>
          <p:nvPr/>
        </p:nvGrpSpPr>
        <p:grpSpPr>
          <a:xfrm>
            <a:off x="7508965" y="3581401"/>
            <a:ext cx="2514600" cy="1780903"/>
            <a:chOff x="5984965" y="3581400"/>
            <a:chExt cx="2514600" cy="1780903"/>
          </a:xfrm>
        </p:grpSpPr>
        <p:grpSp>
          <p:nvGrpSpPr>
            <p:cNvPr id="35" name="Group 11"/>
            <p:cNvGrpSpPr/>
            <p:nvPr/>
          </p:nvGrpSpPr>
          <p:grpSpPr>
            <a:xfrm>
              <a:off x="6235338" y="3914503"/>
              <a:ext cx="2057400" cy="1447800"/>
              <a:chOff x="5562600" y="685800"/>
              <a:chExt cx="2057400" cy="1447800"/>
            </a:xfrm>
          </p:grpSpPr>
          <p:sp>
            <p:nvSpPr>
              <p:cNvPr id="37" name="Rounded Rectangle 36"/>
              <p:cNvSpPr/>
              <p:nvPr/>
            </p:nvSpPr>
            <p:spPr>
              <a:xfrm>
                <a:off x="5562600" y="685800"/>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638800" y="914400"/>
                <a:ext cx="1828800" cy="1200329"/>
              </a:xfrm>
              <a:prstGeom prst="rect">
                <a:avLst/>
              </a:prstGeom>
              <a:noFill/>
            </p:spPr>
            <p:txBody>
              <a:bodyPr wrap="square" rtlCol="0">
                <a:spAutoFit/>
              </a:bodyPr>
              <a:lstStyle/>
              <a:p>
                <a:pPr algn="ctr"/>
                <a:r>
                  <a:rPr lang="en-US" dirty="0"/>
                  <a:t>6: 15-17</a:t>
                </a:r>
              </a:p>
              <a:p>
                <a:pPr algn="ctr"/>
                <a:endParaRPr lang="en-US" dirty="0"/>
              </a:p>
              <a:p>
                <a:pPr algn="ctr"/>
                <a:r>
                  <a:rPr lang="en-US" dirty="0"/>
                  <a:t>Reign of Judges</a:t>
                </a:r>
              </a:p>
              <a:p>
                <a:pPr algn="ctr"/>
                <a:r>
                  <a:rPr lang="en-US" dirty="0"/>
                  <a:t>66</a:t>
                </a:r>
                <a:r>
                  <a:rPr lang="en-US" baseline="30000" dirty="0"/>
                  <a:t>th</a:t>
                </a:r>
                <a:r>
                  <a:rPr lang="en-US" dirty="0"/>
                  <a:t> and 67thYear</a:t>
                </a:r>
              </a:p>
            </p:txBody>
          </p:sp>
        </p:grpSp>
        <p:sp>
          <p:nvSpPr>
            <p:cNvPr id="36" name="TextBox 30"/>
            <p:cNvSpPr txBox="1"/>
            <p:nvPr/>
          </p:nvSpPr>
          <p:spPr>
            <a:xfrm>
              <a:off x="5984965" y="3581400"/>
              <a:ext cx="2514600" cy="461665"/>
            </a:xfrm>
            <a:prstGeom prst="rect">
              <a:avLst/>
            </a:prstGeom>
            <a:solidFill>
              <a:schemeClr val="bg1"/>
            </a:solidFill>
            <a:ln>
              <a:solidFill>
                <a:schemeClr val="tx1"/>
              </a:solidFill>
            </a:ln>
          </p:spPr>
          <p:txBody>
            <a:bodyPr wrap="square" rtlCol="0">
              <a:spAutoFit/>
            </a:bodyPr>
            <a:lstStyle/>
            <a:p>
              <a:pPr algn="ctr"/>
              <a:r>
                <a:rPr lang="en-US" sz="2400" dirty="0"/>
                <a:t>Pride</a:t>
              </a:r>
            </a:p>
          </p:txBody>
        </p:sp>
      </p:grpSp>
      <p:grpSp>
        <p:nvGrpSpPr>
          <p:cNvPr id="12" name="Group 40"/>
          <p:cNvGrpSpPr/>
          <p:nvPr/>
        </p:nvGrpSpPr>
        <p:grpSpPr>
          <a:xfrm>
            <a:off x="4798422" y="4896395"/>
            <a:ext cx="2514600" cy="1735183"/>
            <a:chOff x="3274422" y="4896394"/>
            <a:chExt cx="2514600" cy="1735183"/>
          </a:xfrm>
        </p:grpSpPr>
        <p:grpSp>
          <p:nvGrpSpPr>
            <p:cNvPr id="31" name="Group 14"/>
            <p:cNvGrpSpPr/>
            <p:nvPr/>
          </p:nvGrpSpPr>
          <p:grpSpPr>
            <a:xfrm>
              <a:off x="3522617" y="5183777"/>
              <a:ext cx="2057400" cy="1447800"/>
              <a:chOff x="5562600" y="685800"/>
              <a:chExt cx="2057400" cy="1447800"/>
            </a:xfrm>
          </p:grpSpPr>
          <p:sp>
            <p:nvSpPr>
              <p:cNvPr id="33" name="Rounded Rectangle 32"/>
              <p:cNvSpPr/>
              <p:nvPr/>
            </p:nvSpPr>
            <p:spPr>
              <a:xfrm>
                <a:off x="5562600" y="685800"/>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638800" y="914400"/>
                <a:ext cx="1828800" cy="1200329"/>
              </a:xfrm>
              <a:prstGeom prst="rect">
                <a:avLst/>
              </a:prstGeom>
              <a:noFill/>
            </p:spPr>
            <p:txBody>
              <a:bodyPr wrap="square" rtlCol="0">
                <a:spAutoFit/>
              </a:bodyPr>
              <a:lstStyle/>
              <a:p>
                <a:pPr algn="ctr"/>
                <a:r>
                  <a:rPr lang="en-US" dirty="0"/>
                  <a:t>6:15-18</a:t>
                </a:r>
              </a:p>
              <a:p>
                <a:pPr algn="ctr"/>
                <a:endParaRPr lang="en-US" dirty="0"/>
              </a:p>
              <a:p>
                <a:pPr algn="ctr"/>
                <a:r>
                  <a:rPr lang="en-US" dirty="0"/>
                  <a:t>Reign of Judges</a:t>
                </a:r>
              </a:p>
              <a:p>
                <a:pPr algn="ctr"/>
                <a:r>
                  <a:rPr lang="en-US" dirty="0"/>
                  <a:t>67</a:t>
                </a:r>
                <a:r>
                  <a:rPr lang="en-US" baseline="30000" dirty="0"/>
                  <a:t>th</a:t>
                </a:r>
                <a:r>
                  <a:rPr lang="en-US" dirty="0"/>
                  <a:t> Year</a:t>
                </a:r>
              </a:p>
            </p:txBody>
          </p:sp>
        </p:grpSp>
        <p:sp>
          <p:nvSpPr>
            <p:cNvPr id="32" name="TextBox 26"/>
            <p:cNvSpPr txBox="1"/>
            <p:nvPr/>
          </p:nvSpPr>
          <p:spPr>
            <a:xfrm>
              <a:off x="3274422" y="4896394"/>
              <a:ext cx="2514600" cy="461665"/>
            </a:xfrm>
            <a:prstGeom prst="rect">
              <a:avLst/>
            </a:prstGeom>
            <a:solidFill>
              <a:schemeClr val="bg1"/>
            </a:solidFill>
            <a:ln>
              <a:solidFill>
                <a:schemeClr val="tx1"/>
              </a:solidFill>
            </a:ln>
          </p:spPr>
          <p:txBody>
            <a:bodyPr wrap="square" rtlCol="0">
              <a:spAutoFit/>
            </a:bodyPr>
            <a:lstStyle/>
            <a:p>
              <a:pPr algn="ctr"/>
              <a:r>
                <a:rPr lang="en-US" sz="2400" dirty="0"/>
                <a:t>Wickedness</a:t>
              </a:r>
            </a:p>
          </p:txBody>
        </p:sp>
      </p:grpSp>
      <p:grpSp>
        <p:nvGrpSpPr>
          <p:cNvPr id="13" name="Group 35"/>
          <p:cNvGrpSpPr/>
          <p:nvPr/>
        </p:nvGrpSpPr>
        <p:grpSpPr>
          <a:xfrm>
            <a:off x="2057400" y="3429000"/>
            <a:ext cx="2514600" cy="2061754"/>
            <a:chOff x="533400" y="3196046"/>
            <a:chExt cx="2514600" cy="2061754"/>
          </a:xfrm>
        </p:grpSpPr>
        <p:grpSp>
          <p:nvGrpSpPr>
            <p:cNvPr id="27" name="Group 20"/>
            <p:cNvGrpSpPr/>
            <p:nvPr/>
          </p:nvGrpSpPr>
          <p:grpSpPr>
            <a:xfrm>
              <a:off x="785949" y="3810000"/>
              <a:ext cx="2057400" cy="1447800"/>
              <a:chOff x="5562600" y="685800"/>
              <a:chExt cx="2057400" cy="1447800"/>
            </a:xfrm>
          </p:grpSpPr>
          <p:sp>
            <p:nvSpPr>
              <p:cNvPr id="29" name="Rounded Rectangle 21"/>
              <p:cNvSpPr/>
              <p:nvPr/>
            </p:nvSpPr>
            <p:spPr>
              <a:xfrm>
                <a:off x="5562600" y="685800"/>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691050" y="914401"/>
                <a:ext cx="1828801" cy="1200329"/>
              </a:xfrm>
              <a:prstGeom prst="rect">
                <a:avLst/>
              </a:prstGeom>
              <a:noFill/>
            </p:spPr>
            <p:txBody>
              <a:bodyPr wrap="square" rtlCol="0">
                <a:spAutoFit/>
              </a:bodyPr>
              <a:lstStyle/>
              <a:p>
                <a:pPr algn="ctr"/>
                <a:r>
                  <a:rPr lang="en-US" dirty="0"/>
                  <a:t>11:1-5</a:t>
                </a:r>
              </a:p>
              <a:p>
                <a:pPr algn="ctr"/>
                <a:endParaRPr lang="en-US" dirty="0"/>
              </a:p>
              <a:p>
                <a:pPr algn="ctr"/>
                <a:r>
                  <a:rPr lang="en-US" dirty="0"/>
                  <a:t>Reign of Judges</a:t>
                </a:r>
              </a:p>
              <a:p>
                <a:pPr algn="ctr"/>
                <a:r>
                  <a:rPr lang="en-US" dirty="0"/>
                  <a:t>72</a:t>
                </a:r>
                <a:r>
                  <a:rPr lang="en-US" baseline="30000" dirty="0"/>
                  <a:t>nd</a:t>
                </a:r>
                <a:r>
                  <a:rPr lang="en-US" dirty="0"/>
                  <a:t> Year</a:t>
                </a:r>
              </a:p>
            </p:txBody>
          </p:sp>
        </p:grpSp>
        <p:sp>
          <p:nvSpPr>
            <p:cNvPr id="28" name="TextBox 22"/>
            <p:cNvSpPr txBox="1"/>
            <p:nvPr/>
          </p:nvSpPr>
          <p:spPr>
            <a:xfrm>
              <a:off x="533400" y="3196046"/>
              <a:ext cx="2514600" cy="830997"/>
            </a:xfrm>
            <a:prstGeom prst="rect">
              <a:avLst/>
            </a:prstGeom>
            <a:solidFill>
              <a:schemeClr val="bg1"/>
            </a:solidFill>
            <a:ln>
              <a:solidFill>
                <a:schemeClr val="tx1"/>
              </a:solidFill>
            </a:ln>
          </p:spPr>
          <p:txBody>
            <a:bodyPr wrap="square" rtlCol="0">
              <a:spAutoFit/>
            </a:bodyPr>
            <a:lstStyle/>
            <a:p>
              <a:pPr algn="ctr"/>
              <a:r>
                <a:rPr lang="en-US" sz="2400" dirty="0"/>
                <a:t>Destruction and Suffering</a:t>
              </a:r>
            </a:p>
          </p:txBody>
        </p:sp>
      </p:grpSp>
      <p:grpSp>
        <p:nvGrpSpPr>
          <p:cNvPr id="14" name="Group 36"/>
          <p:cNvGrpSpPr/>
          <p:nvPr/>
        </p:nvGrpSpPr>
        <p:grpSpPr>
          <a:xfrm>
            <a:off x="2174965" y="801188"/>
            <a:ext cx="2514600" cy="2118360"/>
            <a:chOff x="650965" y="801188"/>
            <a:chExt cx="2514600" cy="2118360"/>
          </a:xfrm>
        </p:grpSpPr>
        <p:grpSp>
          <p:nvGrpSpPr>
            <p:cNvPr id="23" name="Group 17"/>
            <p:cNvGrpSpPr/>
            <p:nvPr/>
          </p:nvGrpSpPr>
          <p:grpSpPr>
            <a:xfrm>
              <a:off x="825137" y="1471748"/>
              <a:ext cx="2057400" cy="1447800"/>
              <a:chOff x="5562600" y="685800"/>
              <a:chExt cx="2057400" cy="1447800"/>
            </a:xfrm>
          </p:grpSpPr>
          <p:sp>
            <p:nvSpPr>
              <p:cNvPr id="25" name="Rounded Rectangle 24"/>
              <p:cNvSpPr/>
              <p:nvPr/>
            </p:nvSpPr>
            <p:spPr>
              <a:xfrm>
                <a:off x="5562600" y="685800"/>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638800" y="914400"/>
                <a:ext cx="1828800" cy="1200329"/>
              </a:xfrm>
              <a:prstGeom prst="rect">
                <a:avLst/>
              </a:prstGeom>
              <a:noFill/>
            </p:spPr>
            <p:txBody>
              <a:bodyPr wrap="square" rtlCol="0">
                <a:spAutoFit/>
              </a:bodyPr>
              <a:lstStyle/>
              <a:p>
                <a:pPr algn="ctr"/>
                <a:r>
                  <a:rPr lang="en-US" dirty="0"/>
                  <a:t>11:6-9</a:t>
                </a:r>
              </a:p>
              <a:p>
                <a:pPr algn="ctr"/>
                <a:endParaRPr lang="en-US" dirty="0"/>
              </a:p>
              <a:p>
                <a:pPr algn="ctr"/>
                <a:r>
                  <a:rPr lang="en-US" dirty="0"/>
                  <a:t>Reign of Judges</a:t>
                </a:r>
              </a:p>
              <a:p>
                <a:pPr algn="ctr"/>
                <a:r>
                  <a:rPr lang="en-US" dirty="0"/>
                  <a:t>75</a:t>
                </a:r>
                <a:r>
                  <a:rPr lang="en-US" baseline="30000" dirty="0"/>
                  <a:t>th</a:t>
                </a:r>
                <a:r>
                  <a:rPr lang="en-US" dirty="0"/>
                  <a:t> Year</a:t>
                </a:r>
              </a:p>
            </p:txBody>
          </p:sp>
        </p:grpSp>
        <p:sp>
          <p:nvSpPr>
            <p:cNvPr id="24" name="TextBox 23"/>
            <p:cNvSpPr txBox="1"/>
            <p:nvPr/>
          </p:nvSpPr>
          <p:spPr>
            <a:xfrm>
              <a:off x="650965" y="801188"/>
              <a:ext cx="2514600" cy="830997"/>
            </a:xfrm>
            <a:prstGeom prst="rect">
              <a:avLst/>
            </a:prstGeom>
            <a:solidFill>
              <a:schemeClr val="bg1"/>
            </a:solidFill>
            <a:ln>
              <a:solidFill>
                <a:schemeClr val="tx1"/>
              </a:solidFill>
            </a:ln>
          </p:spPr>
          <p:txBody>
            <a:bodyPr wrap="square" rtlCol="0">
              <a:spAutoFit/>
            </a:bodyPr>
            <a:lstStyle/>
            <a:p>
              <a:pPr algn="ctr"/>
              <a:r>
                <a:rPr lang="en-US" sz="2400" dirty="0"/>
                <a:t>Humility and Repentance</a:t>
              </a:r>
            </a:p>
          </p:txBody>
        </p:sp>
      </p:grpSp>
      <p:sp>
        <p:nvSpPr>
          <p:cNvPr id="15" name="Oval 9"/>
          <p:cNvSpPr/>
          <p:nvPr/>
        </p:nvSpPr>
        <p:spPr>
          <a:xfrm>
            <a:off x="4800600" y="2057400"/>
            <a:ext cx="25908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0"/>
          <p:cNvSpPr txBox="1"/>
          <p:nvPr/>
        </p:nvSpPr>
        <p:spPr>
          <a:xfrm>
            <a:off x="5105400" y="2286000"/>
            <a:ext cx="1981200" cy="2308324"/>
          </a:xfrm>
          <a:prstGeom prst="rect">
            <a:avLst/>
          </a:prstGeom>
          <a:noFill/>
        </p:spPr>
        <p:txBody>
          <a:bodyPr wrap="square" rtlCol="0">
            <a:spAutoFit/>
          </a:bodyPr>
          <a:lstStyle/>
          <a:p>
            <a:pPr algn="ctr"/>
            <a:r>
              <a:rPr lang="en-US" sz="3600" dirty="0"/>
              <a:t>2</a:t>
            </a:r>
            <a:r>
              <a:rPr lang="en-US" sz="3600" baseline="30000" dirty="0"/>
              <a:t>nd</a:t>
            </a:r>
            <a:r>
              <a:rPr lang="en-US" sz="3600" dirty="0"/>
              <a:t> Cycle of Nephite Disease</a:t>
            </a:r>
          </a:p>
        </p:txBody>
      </p:sp>
      <p:sp>
        <p:nvSpPr>
          <p:cNvPr id="17" name="Isosceles Triangle 11"/>
          <p:cNvSpPr/>
          <p:nvPr/>
        </p:nvSpPr>
        <p:spPr>
          <a:xfrm rot="7502031">
            <a:off x="7578466" y="544168"/>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2"/>
          <p:cNvSpPr/>
          <p:nvPr/>
        </p:nvSpPr>
        <p:spPr>
          <a:xfrm rot="10985911">
            <a:off x="9039392" y="3217934"/>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3"/>
          <p:cNvSpPr/>
          <p:nvPr/>
        </p:nvSpPr>
        <p:spPr>
          <a:xfrm rot="13834445">
            <a:off x="7641966" y="5674968"/>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3618238">
            <a:off x="4530467" y="480667"/>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64395">
            <a:off x="3019166" y="3084168"/>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8451165">
            <a:off x="4301866" y="5586068"/>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57400" y="228600"/>
            <a:ext cx="1524000" cy="369332"/>
          </a:xfrm>
          <a:prstGeom prst="rect">
            <a:avLst/>
          </a:prstGeom>
          <a:noFill/>
        </p:spPr>
        <p:txBody>
          <a:bodyPr wrap="square" rtlCol="0">
            <a:spAutoFit/>
          </a:bodyPr>
          <a:lstStyle/>
          <a:p>
            <a:r>
              <a:rPr lang="en-US" dirty="0"/>
              <a:t>Helaman </a:t>
            </a:r>
          </a:p>
        </p:txBody>
      </p:sp>
      <p:sp>
        <p:nvSpPr>
          <p:cNvPr id="5" name="TextBox 4"/>
          <p:cNvSpPr txBox="1"/>
          <p:nvPr/>
        </p:nvSpPr>
        <p:spPr>
          <a:xfrm>
            <a:off x="1905000" y="5657672"/>
            <a:ext cx="3276600" cy="1200329"/>
          </a:xfrm>
          <a:prstGeom prst="rect">
            <a:avLst/>
          </a:prstGeom>
          <a:noFill/>
        </p:spPr>
        <p:txBody>
          <a:bodyPr wrap="square" rtlCol="0">
            <a:spAutoFit/>
          </a:bodyPr>
          <a:lstStyle/>
          <a:p>
            <a:r>
              <a:rPr lang="en-US" dirty="0"/>
              <a:t>Postscript to the war</a:t>
            </a:r>
          </a:p>
          <a:p>
            <a:r>
              <a:rPr lang="en-US" dirty="0"/>
              <a:t>6:18 Secret Combinations</a:t>
            </a:r>
          </a:p>
          <a:p>
            <a:r>
              <a:rPr lang="en-US" dirty="0"/>
              <a:t>6:31 Most Choose Evil</a:t>
            </a:r>
          </a:p>
          <a:p>
            <a:r>
              <a:rPr lang="en-US" dirty="0"/>
              <a:t>6:35 Spirit Withdrawal</a:t>
            </a:r>
          </a:p>
        </p:txBody>
      </p:sp>
    </p:spTree>
    <p:extLst>
      <p:ext uri="{BB962C8B-B14F-4D97-AF65-F5344CB8AC3E}">
        <p14:creationId xmlns:p14="http://schemas.microsoft.com/office/powerpoint/2010/main" val="369646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FAD2E1-0F2A-4387-AD56-63D0643F29DE}"/>
              </a:ext>
            </a:extLst>
          </p:cNvPr>
          <p:cNvSpPr/>
          <p:nvPr/>
        </p:nvSpPr>
        <p:spPr>
          <a:xfrm>
            <a:off x="419100" y="702531"/>
            <a:ext cx="6096000" cy="3416320"/>
          </a:xfrm>
          <a:prstGeom prst="rect">
            <a:avLst/>
          </a:prstGeom>
        </p:spPr>
        <p:txBody>
          <a:bodyPr>
            <a:spAutoFit/>
          </a:bodyPr>
          <a:lstStyle/>
          <a:p>
            <a:pPr marL="342900" indent="-342900" fontAlgn="base">
              <a:buFont typeface="+mj-lt"/>
              <a:buAutoNum type="arabicPeriod"/>
            </a:pPr>
            <a:r>
              <a:rPr lang="en-US" dirty="0">
                <a:latin typeface="Open Sans"/>
              </a:rPr>
              <a:t>Helaman 7:17–19</a:t>
            </a:r>
            <a:r>
              <a:rPr lang="en-US" b="0" i="0" dirty="0">
                <a:effectLst/>
                <a:latin typeface="Open Sans"/>
              </a:rPr>
              <a:t> (Prophets exhort people to repent.)</a:t>
            </a:r>
          </a:p>
          <a:p>
            <a:pPr marL="342900" indent="-342900" fontAlgn="base">
              <a:buFont typeface="+mj-lt"/>
              <a:buAutoNum type="arabicPeriod"/>
            </a:pPr>
            <a:r>
              <a:rPr lang="en-US" dirty="0">
                <a:latin typeface="Open Sans"/>
              </a:rPr>
              <a:t>Helaman 7:29</a:t>
            </a:r>
            <a:r>
              <a:rPr lang="en-US" b="0" i="0" dirty="0">
                <a:effectLst/>
                <a:latin typeface="Open Sans"/>
              </a:rPr>
              <a:t> (A prophet’s message is not his own. It comes from the Lord.)</a:t>
            </a:r>
          </a:p>
          <a:p>
            <a:pPr marL="342900" indent="-342900" fontAlgn="base">
              <a:buFont typeface="+mj-lt"/>
              <a:buAutoNum type="arabicPeriod"/>
            </a:pPr>
            <a:r>
              <a:rPr lang="en-US" dirty="0">
                <a:latin typeface="Open Sans"/>
              </a:rPr>
              <a:t>Helaman 8:1–7</a:t>
            </a:r>
            <a:r>
              <a:rPr lang="en-US" b="0" i="0" dirty="0">
                <a:effectLst/>
                <a:latin typeface="Open Sans"/>
              </a:rPr>
              <a:t> (Prophets are not popular with the wicked.)</a:t>
            </a:r>
          </a:p>
          <a:p>
            <a:pPr marL="342900" indent="-342900" fontAlgn="base">
              <a:buFont typeface="+mj-lt"/>
              <a:buAutoNum type="arabicPeriod"/>
            </a:pPr>
            <a:r>
              <a:rPr lang="en-US" dirty="0">
                <a:latin typeface="Open Sans"/>
              </a:rPr>
              <a:t>Helaman 8:13–19</a:t>
            </a:r>
            <a:r>
              <a:rPr lang="en-US" b="0" i="0" dirty="0">
                <a:effectLst/>
                <a:latin typeface="Open Sans"/>
              </a:rPr>
              <a:t> (Prophets testify of </a:t>
            </a:r>
            <a:r>
              <a:rPr lang="en-US" dirty="0">
                <a:latin typeface="Open Sans"/>
              </a:rPr>
              <a:t>Jesus Christ</a:t>
            </a:r>
            <a:r>
              <a:rPr lang="en-US" b="0" i="0" dirty="0">
                <a:effectLst/>
                <a:latin typeface="Open Sans"/>
              </a:rPr>
              <a:t>.)</a:t>
            </a:r>
          </a:p>
          <a:p>
            <a:pPr marL="342900" indent="-342900" fontAlgn="base">
              <a:buFont typeface="+mj-lt"/>
              <a:buAutoNum type="arabicPeriod"/>
            </a:pPr>
            <a:r>
              <a:rPr lang="en-US" dirty="0">
                <a:latin typeface="Open Sans"/>
              </a:rPr>
              <a:t>Helaman 8:27–9:38</a:t>
            </a:r>
            <a:r>
              <a:rPr lang="en-US" b="0" i="0" dirty="0">
                <a:effectLst/>
                <a:latin typeface="Open Sans"/>
              </a:rPr>
              <a:t> (The words of prophets are all fulfilled.)</a:t>
            </a:r>
          </a:p>
          <a:p>
            <a:pPr marL="342900" indent="-342900" fontAlgn="base">
              <a:buFont typeface="+mj-lt"/>
              <a:buAutoNum type="arabicPeriod"/>
            </a:pPr>
            <a:r>
              <a:rPr lang="en-US" dirty="0">
                <a:latin typeface="Open Sans"/>
              </a:rPr>
              <a:t>Helaman 10:5–7</a:t>
            </a:r>
            <a:r>
              <a:rPr lang="en-US" b="0" i="0" dirty="0">
                <a:effectLst/>
                <a:latin typeface="Open Sans"/>
              </a:rPr>
              <a:t> (The Lord gives prophets the sealing power.)</a:t>
            </a:r>
          </a:p>
          <a:p>
            <a:pPr marL="342900" indent="-342900" fontAlgn="base">
              <a:buFont typeface="+mj-lt"/>
              <a:buAutoNum type="arabicPeriod"/>
            </a:pPr>
            <a:r>
              <a:rPr lang="en-US" dirty="0">
                <a:latin typeface="Open Sans"/>
              </a:rPr>
              <a:t>Helaman 11:18</a:t>
            </a:r>
            <a:r>
              <a:rPr lang="en-US" b="0" i="0" dirty="0">
                <a:effectLst/>
                <a:latin typeface="Open Sans"/>
              </a:rPr>
              <a:t> (Prophets are esteemed by righteous people.)</a:t>
            </a:r>
          </a:p>
        </p:txBody>
      </p:sp>
      <p:sp>
        <p:nvSpPr>
          <p:cNvPr id="3" name="TextBox 2">
            <a:extLst>
              <a:ext uri="{FF2B5EF4-FFF2-40B4-BE49-F238E27FC236}">
                <a16:creationId xmlns:a16="http://schemas.microsoft.com/office/drawing/2014/main" id="{1F4DF62F-9BB4-41BE-95D6-F5E905C65CC4}"/>
              </a:ext>
            </a:extLst>
          </p:cNvPr>
          <p:cNvSpPr txBox="1"/>
          <p:nvPr/>
        </p:nvSpPr>
        <p:spPr>
          <a:xfrm>
            <a:off x="1007918" y="114300"/>
            <a:ext cx="5434445" cy="584775"/>
          </a:xfrm>
          <a:prstGeom prst="rect">
            <a:avLst/>
          </a:prstGeom>
          <a:noFill/>
        </p:spPr>
        <p:txBody>
          <a:bodyPr wrap="square" rtlCol="0">
            <a:spAutoFit/>
          </a:bodyPr>
          <a:lstStyle/>
          <a:p>
            <a:r>
              <a:rPr lang="en-US" sz="3200" dirty="0"/>
              <a:t>Characteristics of a Prophet</a:t>
            </a:r>
          </a:p>
        </p:txBody>
      </p:sp>
    </p:spTree>
    <p:extLst>
      <p:ext uri="{BB962C8B-B14F-4D97-AF65-F5344CB8AC3E}">
        <p14:creationId xmlns:p14="http://schemas.microsoft.com/office/powerpoint/2010/main" val="382111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A72EC4-6EE3-4B1E-9B75-419828D3A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Impact" pitchFamily="34" charset="0"/>
              </a:rPr>
              <a:t>Peace and Prosperity</a:t>
            </a:r>
          </a:p>
        </p:txBody>
      </p:sp>
      <p:sp>
        <p:nvSpPr>
          <p:cNvPr id="5" name="TextBox 4"/>
          <p:cNvSpPr txBox="1"/>
          <p:nvPr/>
        </p:nvSpPr>
        <p:spPr>
          <a:xfrm>
            <a:off x="2027976" y="1554179"/>
            <a:ext cx="4038600" cy="1569660"/>
          </a:xfrm>
          <a:prstGeom prst="rect">
            <a:avLst/>
          </a:prstGeom>
          <a:noFill/>
        </p:spPr>
        <p:txBody>
          <a:bodyPr wrap="square" rtlCol="0">
            <a:spAutoFit/>
          </a:bodyPr>
          <a:lstStyle/>
          <a:p>
            <a:r>
              <a:rPr lang="en-US" sz="2400" dirty="0">
                <a:solidFill>
                  <a:schemeClr val="bg1"/>
                </a:solidFill>
              </a:rPr>
              <a:t>Both Lamanites and Nephites share in peace and gained much wealth in the land north and in the land south</a:t>
            </a:r>
          </a:p>
        </p:txBody>
      </p:sp>
      <p:sp>
        <p:nvSpPr>
          <p:cNvPr id="10" name="TextBox 9"/>
          <p:cNvSpPr txBox="1"/>
          <p:nvPr/>
        </p:nvSpPr>
        <p:spPr>
          <a:xfrm>
            <a:off x="539435" y="381756"/>
            <a:ext cx="3048000" cy="830997"/>
          </a:xfrm>
          <a:prstGeom prst="rect">
            <a:avLst/>
          </a:prstGeom>
          <a:noFill/>
        </p:spPr>
        <p:txBody>
          <a:bodyPr wrap="square" rtlCol="0">
            <a:spAutoFit/>
          </a:bodyPr>
          <a:lstStyle/>
          <a:p>
            <a:r>
              <a:rPr lang="en-US" sz="2400" dirty="0">
                <a:solidFill>
                  <a:srgbClr val="FF0000"/>
                </a:solidFill>
              </a:rPr>
              <a:t>62</a:t>
            </a:r>
            <a:r>
              <a:rPr lang="en-US" sz="2400" baseline="30000" dirty="0">
                <a:solidFill>
                  <a:srgbClr val="FF0000"/>
                </a:solidFill>
              </a:rPr>
              <a:t>nd</a:t>
            </a:r>
            <a:r>
              <a:rPr lang="en-US" sz="2400" dirty="0">
                <a:solidFill>
                  <a:srgbClr val="FF0000"/>
                </a:solidFill>
              </a:rPr>
              <a:t> – 65</a:t>
            </a:r>
            <a:r>
              <a:rPr lang="en-US" sz="2400" baseline="30000" dirty="0">
                <a:solidFill>
                  <a:srgbClr val="FF0000"/>
                </a:solidFill>
              </a:rPr>
              <a:t>th</a:t>
            </a:r>
            <a:r>
              <a:rPr lang="en-US" sz="2400" dirty="0">
                <a:solidFill>
                  <a:srgbClr val="FF0000"/>
                </a:solidFill>
              </a:rPr>
              <a:t> Year of the Reign of the Judges</a:t>
            </a:r>
          </a:p>
        </p:txBody>
      </p:sp>
      <p:pic>
        <p:nvPicPr>
          <p:cNvPr id="7" name="Picture 6">
            <a:extLst>
              <a:ext uri="{FF2B5EF4-FFF2-40B4-BE49-F238E27FC236}">
                <a16:creationId xmlns:a16="http://schemas.microsoft.com/office/drawing/2014/main" id="{8D8FC808-D812-42AB-B018-5C75E55F8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34" y="3269196"/>
            <a:ext cx="3924300" cy="2981325"/>
          </a:xfrm>
          <a:prstGeom prst="rect">
            <a:avLst/>
          </a:prstGeom>
        </p:spPr>
      </p:pic>
      <p:pic>
        <p:nvPicPr>
          <p:cNvPr id="12" name="Picture 11">
            <a:extLst>
              <a:ext uri="{FF2B5EF4-FFF2-40B4-BE49-F238E27FC236}">
                <a16:creationId xmlns:a16="http://schemas.microsoft.com/office/drawing/2014/main" id="{1540891B-CF26-4DC2-BD48-5644A7CE097A}"/>
              </a:ext>
            </a:extLst>
          </p:cNvPr>
          <p:cNvPicPr>
            <a:picLocks noChangeAspect="1"/>
          </p:cNvPicPr>
          <p:nvPr/>
        </p:nvPicPr>
        <p:blipFill rotWithShape="1">
          <a:blip r:embed="rId4">
            <a:extLst>
              <a:ext uri="{28A0092B-C50C-407E-A947-70E740481C1C}">
                <a14:useLocalDpi xmlns:a14="http://schemas.microsoft.com/office/drawing/2010/main" val="0"/>
              </a:ext>
            </a:extLst>
          </a:blip>
          <a:srcRect t="-741"/>
          <a:stretch/>
        </p:blipFill>
        <p:spPr>
          <a:xfrm>
            <a:off x="7036150" y="968721"/>
            <a:ext cx="4105275" cy="3492803"/>
          </a:xfrm>
          <a:prstGeom prst="rect">
            <a:avLst/>
          </a:prstGeom>
        </p:spPr>
      </p:pic>
      <p:pic>
        <p:nvPicPr>
          <p:cNvPr id="14" name="Picture 13">
            <a:extLst>
              <a:ext uri="{FF2B5EF4-FFF2-40B4-BE49-F238E27FC236}">
                <a16:creationId xmlns:a16="http://schemas.microsoft.com/office/drawing/2014/main" id="{5F973969-759F-4E53-BC4C-D253A9158B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8459" y="4838946"/>
            <a:ext cx="2664982" cy="1769976"/>
          </a:xfrm>
          <a:prstGeom prst="rect">
            <a:avLst/>
          </a:prstGeom>
        </p:spPr>
      </p:pic>
      <p:pic>
        <p:nvPicPr>
          <p:cNvPr id="16" name="Picture 15">
            <a:extLst>
              <a:ext uri="{FF2B5EF4-FFF2-40B4-BE49-F238E27FC236}">
                <a16:creationId xmlns:a16="http://schemas.microsoft.com/office/drawing/2014/main" id="{0E958E77-4C02-4F65-9FF7-CDBFD7E348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8898" y="4654108"/>
            <a:ext cx="2397627" cy="2053287"/>
          </a:xfrm>
          <a:prstGeom prst="rect">
            <a:avLst/>
          </a:prstGeom>
        </p:spPr>
      </p:pic>
      <p:sp>
        <p:nvSpPr>
          <p:cNvPr id="3" name="TextBox 2"/>
          <p:cNvSpPr txBox="1"/>
          <p:nvPr/>
        </p:nvSpPr>
        <p:spPr>
          <a:xfrm>
            <a:off x="120713" y="6425294"/>
            <a:ext cx="4419600" cy="369332"/>
          </a:xfrm>
          <a:prstGeom prst="rect">
            <a:avLst/>
          </a:prstGeom>
          <a:noFill/>
        </p:spPr>
        <p:txBody>
          <a:bodyPr wrap="square" rtlCol="0">
            <a:spAutoFit/>
          </a:bodyPr>
          <a:lstStyle/>
          <a:p>
            <a:r>
              <a:rPr lang="en-US" dirty="0">
                <a:solidFill>
                  <a:schemeClr val="bg1"/>
                </a:solidFill>
              </a:rPr>
              <a:t>Helaman 6:7-14</a:t>
            </a:r>
          </a:p>
        </p:txBody>
      </p:sp>
    </p:spTree>
    <p:extLst>
      <p:ext uri="{BB962C8B-B14F-4D97-AF65-F5344CB8AC3E}">
        <p14:creationId xmlns:p14="http://schemas.microsoft.com/office/powerpoint/2010/main" val="55693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79BE31AA-4F5B-4056-BED5-D13DDFED9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87482" y="6395150"/>
            <a:ext cx="2819400" cy="369332"/>
          </a:xfrm>
          <a:prstGeom prst="rect">
            <a:avLst/>
          </a:prstGeom>
          <a:noFill/>
        </p:spPr>
        <p:txBody>
          <a:bodyPr wrap="square" rtlCol="0">
            <a:spAutoFit/>
          </a:bodyPr>
          <a:lstStyle/>
          <a:p>
            <a:r>
              <a:rPr lang="en-US" dirty="0">
                <a:solidFill>
                  <a:schemeClr val="bg1"/>
                </a:solidFill>
              </a:rPr>
              <a:t>Helaman 6: 16-17</a:t>
            </a:r>
          </a:p>
        </p:txBody>
      </p:sp>
      <p:sp>
        <p:nvSpPr>
          <p:cNvPr id="6" name="TextBox 5"/>
          <p:cNvSpPr txBox="1"/>
          <p:nvPr/>
        </p:nvSpPr>
        <p:spPr>
          <a:xfrm>
            <a:off x="2057400" y="0"/>
            <a:ext cx="7924800" cy="707886"/>
          </a:xfrm>
          <a:prstGeom prst="rect">
            <a:avLst/>
          </a:prstGeom>
          <a:noFill/>
        </p:spPr>
        <p:txBody>
          <a:bodyPr wrap="square" rtlCol="0">
            <a:spAutoFit/>
          </a:bodyPr>
          <a:lstStyle/>
          <a:p>
            <a:pPr algn="ctr"/>
            <a:r>
              <a:rPr lang="en-US" sz="4000" dirty="0">
                <a:solidFill>
                  <a:schemeClr val="bg1"/>
                </a:solidFill>
                <a:latin typeface="Impact" pitchFamily="34" charset="0"/>
              </a:rPr>
              <a:t>Two Chief Judges Murdered</a:t>
            </a:r>
          </a:p>
        </p:txBody>
      </p:sp>
      <p:grpSp>
        <p:nvGrpSpPr>
          <p:cNvPr id="5" name="Group 4"/>
          <p:cNvGrpSpPr/>
          <p:nvPr/>
        </p:nvGrpSpPr>
        <p:grpSpPr>
          <a:xfrm>
            <a:off x="2133600" y="1981201"/>
            <a:ext cx="1828800" cy="3609741"/>
            <a:chOff x="2819400" y="276459"/>
            <a:chExt cx="2406660" cy="4828940"/>
          </a:xfrm>
        </p:grpSpPr>
        <p:sp>
          <p:nvSpPr>
            <p:cNvPr id="7" name="Oval 6"/>
            <p:cNvSpPr/>
            <p:nvPr/>
          </p:nvSpPr>
          <p:spPr>
            <a:xfrm>
              <a:off x="2819400" y="29718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rot="1437181">
              <a:off x="3001043" y="1864256"/>
              <a:ext cx="745021" cy="1697036"/>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4663168">
              <a:off x="4101895" y="4502259"/>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4271122">
              <a:off x="3421968" y="4498951"/>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24400" y="30480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170738">
              <a:off x="4324560" y="1826787"/>
              <a:ext cx="735387" cy="1744761"/>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3154917" y="1942383"/>
              <a:ext cx="1742670" cy="2892310"/>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800000">
              <a:off x="3686288" y="1939075"/>
              <a:ext cx="557654" cy="20178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50"/>
            <p:cNvGrpSpPr/>
            <p:nvPr/>
          </p:nvGrpSpPr>
          <p:grpSpPr>
            <a:xfrm>
              <a:off x="3657600" y="1905000"/>
              <a:ext cx="609600" cy="2971800"/>
              <a:chOff x="9000565" y="475129"/>
              <a:chExt cx="806823" cy="4258236"/>
            </a:xfrm>
          </p:grpSpPr>
          <p:grpSp>
            <p:nvGrpSpPr>
              <p:cNvPr id="47" name="Group 243"/>
              <p:cNvGrpSpPr/>
              <p:nvPr/>
            </p:nvGrpSpPr>
            <p:grpSpPr>
              <a:xfrm>
                <a:off x="9036424" y="3012141"/>
                <a:ext cx="770964" cy="1721224"/>
                <a:chOff x="9000565" y="475129"/>
                <a:chExt cx="770964" cy="1721224"/>
              </a:xfrm>
            </p:grpSpPr>
            <p:sp>
              <p:nvSpPr>
                <p:cNvPr id="62" name="Multiply 61"/>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ultiply 62"/>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 Arrow 64"/>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36"/>
              <p:cNvGrpSpPr/>
              <p:nvPr/>
            </p:nvGrpSpPr>
            <p:grpSpPr>
              <a:xfrm>
                <a:off x="9027459" y="1757082"/>
                <a:ext cx="770964" cy="1721224"/>
                <a:chOff x="9000565" y="475129"/>
                <a:chExt cx="770964" cy="1721224"/>
              </a:xfrm>
            </p:grpSpPr>
            <p:sp>
              <p:nvSpPr>
                <p:cNvPr id="56" name="Multiply 55"/>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y 56"/>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235"/>
              <p:cNvGrpSpPr/>
              <p:nvPr/>
            </p:nvGrpSpPr>
            <p:grpSpPr>
              <a:xfrm>
                <a:off x="9000565" y="475129"/>
                <a:ext cx="770964" cy="1721224"/>
                <a:chOff x="9000565" y="475129"/>
                <a:chExt cx="770964" cy="1721224"/>
              </a:xfrm>
            </p:grpSpPr>
            <p:sp>
              <p:nvSpPr>
                <p:cNvPr id="50" name="Multiply 49"/>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y 50"/>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51"/>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52"/>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rapezoid 15"/>
            <p:cNvSpPr/>
            <p:nvPr/>
          </p:nvSpPr>
          <p:spPr>
            <a:xfrm rot="20906701">
              <a:off x="4224278" y="1939889"/>
              <a:ext cx="619243" cy="267740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580419">
              <a:off x="3192347" y="1937992"/>
              <a:ext cx="619243" cy="267740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5"/>
            <p:cNvGrpSpPr/>
            <p:nvPr/>
          </p:nvGrpSpPr>
          <p:grpSpPr>
            <a:xfrm rot="21106046">
              <a:off x="3574676" y="1580284"/>
              <a:ext cx="865577" cy="1103801"/>
              <a:chOff x="2740939" y="2385249"/>
              <a:chExt cx="1579657" cy="1582691"/>
            </a:xfrm>
          </p:grpSpPr>
          <p:sp>
            <p:nvSpPr>
              <p:cNvPr id="45"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364037" y="381000"/>
              <a:ext cx="1118737" cy="1614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538424">
              <a:off x="3777445" y="388922"/>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7044378">
              <a:off x="3139486" y="352659"/>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657600" y="381000"/>
              <a:ext cx="762000" cy="609600"/>
            </a:xfrm>
            <a:prstGeom prst="ellipse">
              <a:avLst/>
            </a:prstGeom>
            <a:solidFill>
              <a:srgbClr val="5E1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53"/>
            <p:cNvGrpSpPr/>
            <p:nvPr/>
          </p:nvGrpSpPr>
          <p:grpSpPr>
            <a:xfrm rot="5400000">
              <a:off x="3771900" y="-38100"/>
              <a:ext cx="266700" cy="1714500"/>
              <a:chOff x="9000565" y="475129"/>
              <a:chExt cx="806823" cy="4258236"/>
            </a:xfrm>
          </p:grpSpPr>
          <p:grpSp>
            <p:nvGrpSpPr>
              <p:cNvPr id="24" name="Group 243"/>
              <p:cNvGrpSpPr/>
              <p:nvPr/>
            </p:nvGrpSpPr>
            <p:grpSpPr>
              <a:xfrm>
                <a:off x="9036424" y="3012141"/>
                <a:ext cx="770964" cy="1721224"/>
                <a:chOff x="9000565" y="475129"/>
                <a:chExt cx="770964" cy="1721224"/>
              </a:xfrm>
            </p:grpSpPr>
            <p:sp>
              <p:nvSpPr>
                <p:cNvPr id="39" name="Multiply 38"/>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y 39"/>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 Arrow 41"/>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36"/>
              <p:cNvGrpSpPr/>
              <p:nvPr/>
            </p:nvGrpSpPr>
            <p:grpSpPr>
              <a:xfrm>
                <a:off x="9027459" y="1757082"/>
                <a:ext cx="770964" cy="1721224"/>
                <a:chOff x="9000565" y="475129"/>
                <a:chExt cx="770964" cy="1721224"/>
              </a:xfrm>
            </p:grpSpPr>
            <p:sp>
              <p:nvSpPr>
                <p:cNvPr id="33" name="Multiply 32"/>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33"/>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 Arrow 34"/>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35"/>
              <p:cNvGrpSpPr/>
              <p:nvPr/>
            </p:nvGrpSpPr>
            <p:grpSpPr>
              <a:xfrm>
                <a:off x="9000565" y="475129"/>
                <a:ext cx="770964" cy="1721224"/>
                <a:chOff x="9000565" y="475129"/>
                <a:chExt cx="770964" cy="1721224"/>
              </a:xfrm>
            </p:grpSpPr>
            <p:sp>
              <p:nvSpPr>
                <p:cNvPr id="27" name="Multiply 26"/>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y 27"/>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 Arrow 28"/>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 Arrow 29"/>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8" name="Group 67"/>
          <p:cNvGrpSpPr/>
          <p:nvPr/>
        </p:nvGrpSpPr>
        <p:grpSpPr>
          <a:xfrm>
            <a:off x="7772400" y="1981200"/>
            <a:ext cx="1981200" cy="3606146"/>
            <a:chOff x="4267200" y="2670596"/>
            <a:chExt cx="1981200" cy="3606146"/>
          </a:xfrm>
        </p:grpSpPr>
        <p:sp>
          <p:nvSpPr>
            <p:cNvPr id="69" name="Round Diagonal Corner Rectangle 68"/>
            <p:cNvSpPr/>
            <p:nvPr/>
          </p:nvSpPr>
          <p:spPr>
            <a:xfrm rot="5204949" flipH="1">
              <a:off x="5172417" y="2802148"/>
              <a:ext cx="752748" cy="581636"/>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69"/>
            <p:cNvSpPr/>
            <p:nvPr/>
          </p:nvSpPr>
          <p:spPr>
            <a:xfrm rot="5751864">
              <a:off x="4570678" y="2732557"/>
              <a:ext cx="697964" cy="62729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267200" y="4648160"/>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437181">
              <a:off x="4443406" y="3677021"/>
              <a:ext cx="613313" cy="1426758"/>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4663168">
              <a:off x="5337471" y="5794728"/>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4271122">
              <a:off x="4777745" y="5792203"/>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835426" y="4706324"/>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0170738">
              <a:off x="5529480" y="3640909"/>
              <a:ext cx="605382" cy="1473036"/>
            </a:xfrm>
            <a:prstGeom prst="trapezoid">
              <a:avLst>
                <a:gd name="adj" fmla="val 37545"/>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4543403" y="3581400"/>
              <a:ext cx="1434593" cy="2488711"/>
            </a:xfrm>
            <a:prstGeom prst="trapezoid">
              <a:avLst>
                <a:gd name="adj" fmla="val 2912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0800000">
              <a:off x="4980835" y="3657600"/>
              <a:ext cx="459069" cy="35630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250"/>
            <p:cNvGrpSpPr/>
            <p:nvPr/>
          </p:nvGrpSpPr>
          <p:grpSpPr>
            <a:xfrm rot="5400000">
              <a:off x="4984375" y="4374778"/>
              <a:ext cx="555814" cy="1255059"/>
              <a:chOff x="9000565" y="430324"/>
              <a:chExt cx="797858" cy="3047982"/>
            </a:xfrm>
          </p:grpSpPr>
          <p:grpSp>
            <p:nvGrpSpPr>
              <p:cNvPr id="104" name="Group 236"/>
              <p:cNvGrpSpPr/>
              <p:nvPr/>
            </p:nvGrpSpPr>
            <p:grpSpPr>
              <a:xfrm>
                <a:off x="9027459" y="1757082"/>
                <a:ext cx="770964" cy="1721224"/>
                <a:chOff x="9000565" y="475129"/>
                <a:chExt cx="770964" cy="1721224"/>
              </a:xfrm>
            </p:grpSpPr>
            <p:sp>
              <p:nvSpPr>
                <p:cNvPr id="112" name="Multiply 111"/>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ultiply 112"/>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 Arrow 113"/>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235"/>
              <p:cNvGrpSpPr/>
              <p:nvPr/>
            </p:nvGrpSpPr>
            <p:grpSpPr>
              <a:xfrm>
                <a:off x="9000565" y="430324"/>
                <a:ext cx="770964" cy="1766029"/>
                <a:chOff x="9000565" y="430324"/>
                <a:chExt cx="770964" cy="1766029"/>
              </a:xfrm>
            </p:grpSpPr>
            <p:sp>
              <p:nvSpPr>
                <p:cNvPr id="106" name="Multiply 105"/>
                <p:cNvSpPr/>
                <p:nvPr/>
              </p:nvSpPr>
              <p:spPr>
                <a:xfrm>
                  <a:off x="9000565" y="430324"/>
                  <a:ext cx="762001" cy="1111607"/>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y 106"/>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107"/>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 Arrow 108"/>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Oval 79"/>
            <p:cNvSpPr/>
            <p:nvPr/>
          </p:nvSpPr>
          <p:spPr>
            <a:xfrm>
              <a:off x="4715554" y="2670596"/>
              <a:ext cx="999446" cy="12322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345"/>
            <p:cNvGrpSpPr/>
            <p:nvPr/>
          </p:nvGrpSpPr>
          <p:grpSpPr>
            <a:xfrm>
              <a:off x="4648200" y="2819400"/>
              <a:ext cx="1143000" cy="362174"/>
              <a:chOff x="5029199" y="838201"/>
              <a:chExt cx="1411403" cy="516024"/>
            </a:xfrm>
          </p:grpSpPr>
          <p:sp>
            <p:nvSpPr>
              <p:cNvPr id="82" name="Rounded Rectangle 81"/>
              <p:cNvSpPr/>
              <p:nvPr/>
            </p:nvSpPr>
            <p:spPr>
              <a:xfrm>
                <a:off x="5029200" y="914400"/>
                <a:ext cx="1371600" cy="381000"/>
              </a:xfrm>
              <a:prstGeom prst="roundRect">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253"/>
              <p:cNvGrpSpPr/>
              <p:nvPr/>
            </p:nvGrpSpPr>
            <p:grpSpPr>
              <a:xfrm rot="5400000">
                <a:off x="5476889" y="390511"/>
                <a:ext cx="516024" cy="1411403"/>
                <a:chOff x="9000565" y="475129"/>
                <a:chExt cx="806823" cy="4258236"/>
              </a:xfrm>
            </p:grpSpPr>
            <p:grpSp>
              <p:nvGrpSpPr>
                <p:cNvPr id="84" name="Group 243"/>
                <p:cNvGrpSpPr/>
                <p:nvPr/>
              </p:nvGrpSpPr>
              <p:grpSpPr>
                <a:xfrm>
                  <a:off x="9036424" y="3012141"/>
                  <a:ext cx="770964" cy="1721224"/>
                  <a:chOff x="9000565" y="475129"/>
                  <a:chExt cx="770964" cy="1721224"/>
                </a:xfrm>
              </p:grpSpPr>
              <p:sp>
                <p:nvSpPr>
                  <p:cNvPr id="99" name="Multiply 98"/>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ultiply 99"/>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 Arrow 100"/>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36"/>
                <p:cNvGrpSpPr/>
                <p:nvPr/>
              </p:nvGrpSpPr>
              <p:grpSpPr>
                <a:xfrm>
                  <a:off x="9027459" y="1757082"/>
                  <a:ext cx="770964" cy="1721224"/>
                  <a:chOff x="9000565" y="475129"/>
                  <a:chExt cx="770964" cy="1721224"/>
                </a:xfrm>
              </p:grpSpPr>
              <p:sp>
                <p:nvSpPr>
                  <p:cNvPr id="93" name="Multiply 92"/>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y 93"/>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94"/>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 Arrow 95"/>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35"/>
                <p:cNvGrpSpPr/>
                <p:nvPr/>
              </p:nvGrpSpPr>
              <p:grpSpPr>
                <a:xfrm>
                  <a:off x="9000565" y="475129"/>
                  <a:ext cx="770964" cy="1721224"/>
                  <a:chOff x="9000565" y="475129"/>
                  <a:chExt cx="770964" cy="1721224"/>
                </a:xfrm>
              </p:grpSpPr>
              <p:sp>
                <p:nvSpPr>
                  <p:cNvPr id="87" name="Multiply 86"/>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ultiply 87"/>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 Arrow 88"/>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 Arrow 89"/>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17" name="TextBox 116"/>
          <p:cNvSpPr txBox="1"/>
          <p:nvPr/>
        </p:nvSpPr>
        <p:spPr>
          <a:xfrm>
            <a:off x="4191000" y="1905001"/>
            <a:ext cx="4419600" cy="646331"/>
          </a:xfrm>
          <a:prstGeom prst="rect">
            <a:avLst/>
          </a:prstGeom>
          <a:noFill/>
        </p:spPr>
        <p:txBody>
          <a:bodyPr wrap="square" rtlCol="0">
            <a:spAutoFit/>
          </a:bodyPr>
          <a:lstStyle/>
          <a:p>
            <a:r>
              <a:rPr lang="en-US" dirty="0">
                <a:solidFill>
                  <a:schemeClr val="bg1"/>
                </a:solidFill>
              </a:rPr>
              <a:t>Cezoram and his son, Cezoram were murdered in the same year</a:t>
            </a:r>
          </a:p>
        </p:txBody>
      </p:sp>
      <p:sp>
        <p:nvSpPr>
          <p:cNvPr id="118" name="TextBox 117"/>
          <p:cNvSpPr txBox="1"/>
          <p:nvPr/>
        </p:nvSpPr>
        <p:spPr>
          <a:xfrm>
            <a:off x="285939" y="427023"/>
            <a:ext cx="3048000" cy="830997"/>
          </a:xfrm>
          <a:prstGeom prst="rect">
            <a:avLst/>
          </a:prstGeom>
          <a:noFill/>
        </p:spPr>
        <p:txBody>
          <a:bodyPr wrap="square" rtlCol="0">
            <a:spAutoFit/>
          </a:bodyPr>
          <a:lstStyle/>
          <a:p>
            <a:r>
              <a:rPr lang="en-US" sz="2400" dirty="0">
                <a:solidFill>
                  <a:srgbClr val="FF0000"/>
                </a:solidFill>
              </a:rPr>
              <a:t>66</a:t>
            </a:r>
            <a:r>
              <a:rPr lang="en-US" sz="2400" baseline="30000" dirty="0">
                <a:solidFill>
                  <a:srgbClr val="FF0000"/>
                </a:solidFill>
              </a:rPr>
              <a:t>th</a:t>
            </a:r>
            <a:r>
              <a:rPr lang="en-US" sz="2400" dirty="0">
                <a:solidFill>
                  <a:srgbClr val="FF0000"/>
                </a:solidFill>
              </a:rPr>
              <a:t> Year of the Reign of the Judges</a:t>
            </a:r>
          </a:p>
        </p:txBody>
      </p:sp>
    </p:spTree>
    <p:extLst>
      <p:ext uri="{BB962C8B-B14F-4D97-AF65-F5344CB8AC3E}">
        <p14:creationId xmlns:p14="http://schemas.microsoft.com/office/powerpoint/2010/main" val="184734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down)">
                                      <p:cBhvr>
                                        <p:cTn id="25" dur="580">
                                          <p:stCondLst>
                                            <p:cond delay="0"/>
                                          </p:stCondLst>
                                        </p:cTn>
                                        <p:tgtEl>
                                          <p:spTgt spid="68"/>
                                        </p:tgtEl>
                                      </p:cBhvr>
                                    </p:animEffect>
                                    <p:anim calcmode="lin" valueType="num">
                                      <p:cBhvr>
                                        <p:cTn id="26"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31" dur="26">
                                          <p:stCondLst>
                                            <p:cond delay="650"/>
                                          </p:stCondLst>
                                        </p:cTn>
                                        <p:tgtEl>
                                          <p:spTgt spid="68"/>
                                        </p:tgtEl>
                                      </p:cBhvr>
                                      <p:to x="100000" y="60000"/>
                                    </p:animScale>
                                    <p:animScale>
                                      <p:cBhvr>
                                        <p:cTn id="32" dur="166" decel="50000">
                                          <p:stCondLst>
                                            <p:cond delay="676"/>
                                          </p:stCondLst>
                                        </p:cTn>
                                        <p:tgtEl>
                                          <p:spTgt spid="68"/>
                                        </p:tgtEl>
                                      </p:cBhvr>
                                      <p:to x="100000" y="100000"/>
                                    </p:animScale>
                                    <p:animScale>
                                      <p:cBhvr>
                                        <p:cTn id="33" dur="26">
                                          <p:stCondLst>
                                            <p:cond delay="1312"/>
                                          </p:stCondLst>
                                        </p:cTn>
                                        <p:tgtEl>
                                          <p:spTgt spid="68"/>
                                        </p:tgtEl>
                                      </p:cBhvr>
                                      <p:to x="100000" y="80000"/>
                                    </p:animScale>
                                    <p:animScale>
                                      <p:cBhvr>
                                        <p:cTn id="34" dur="166" decel="50000">
                                          <p:stCondLst>
                                            <p:cond delay="1338"/>
                                          </p:stCondLst>
                                        </p:cTn>
                                        <p:tgtEl>
                                          <p:spTgt spid="68"/>
                                        </p:tgtEl>
                                      </p:cBhvr>
                                      <p:to x="100000" y="100000"/>
                                    </p:animScale>
                                    <p:animScale>
                                      <p:cBhvr>
                                        <p:cTn id="35" dur="26">
                                          <p:stCondLst>
                                            <p:cond delay="1642"/>
                                          </p:stCondLst>
                                        </p:cTn>
                                        <p:tgtEl>
                                          <p:spTgt spid="68"/>
                                        </p:tgtEl>
                                      </p:cBhvr>
                                      <p:to x="100000" y="90000"/>
                                    </p:animScale>
                                    <p:animScale>
                                      <p:cBhvr>
                                        <p:cTn id="36" dur="166" decel="50000">
                                          <p:stCondLst>
                                            <p:cond delay="1668"/>
                                          </p:stCondLst>
                                        </p:cTn>
                                        <p:tgtEl>
                                          <p:spTgt spid="68"/>
                                        </p:tgtEl>
                                      </p:cBhvr>
                                      <p:to x="100000" y="100000"/>
                                    </p:animScale>
                                    <p:animScale>
                                      <p:cBhvr>
                                        <p:cTn id="37" dur="26">
                                          <p:stCondLst>
                                            <p:cond delay="1808"/>
                                          </p:stCondLst>
                                        </p:cTn>
                                        <p:tgtEl>
                                          <p:spTgt spid="68"/>
                                        </p:tgtEl>
                                      </p:cBhvr>
                                      <p:to x="100000" y="95000"/>
                                    </p:animScale>
                                    <p:animScale>
                                      <p:cBhvr>
                                        <p:cTn id="38" dur="166" decel="50000">
                                          <p:stCondLst>
                                            <p:cond delay="1834"/>
                                          </p:stCondLst>
                                        </p:cTn>
                                        <p:tgtEl>
                                          <p:spTgt spid="6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EA6C8C-FC6A-4E1A-A7C1-1E1CC8DD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11659" y="6488668"/>
            <a:ext cx="2819400" cy="369332"/>
          </a:xfrm>
          <a:prstGeom prst="rect">
            <a:avLst/>
          </a:prstGeom>
          <a:noFill/>
        </p:spPr>
        <p:txBody>
          <a:bodyPr wrap="square" rtlCol="0">
            <a:spAutoFit/>
          </a:bodyPr>
          <a:lstStyle/>
          <a:p>
            <a:r>
              <a:rPr lang="en-US" dirty="0">
                <a:solidFill>
                  <a:schemeClr val="bg1"/>
                </a:solidFill>
              </a:rPr>
              <a:t>Helaman 16-17</a:t>
            </a:r>
          </a:p>
        </p:txBody>
      </p:sp>
      <p:sp>
        <p:nvSpPr>
          <p:cNvPr id="6" name="TextBox 5"/>
          <p:cNvSpPr txBox="1"/>
          <p:nvPr/>
        </p:nvSpPr>
        <p:spPr>
          <a:xfrm>
            <a:off x="2057400" y="0"/>
            <a:ext cx="7924800" cy="707886"/>
          </a:xfrm>
          <a:prstGeom prst="rect">
            <a:avLst/>
          </a:prstGeom>
          <a:noFill/>
        </p:spPr>
        <p:txBody>
          <a:bodyPr wrap="square" rtlCol="0">
            <a:spAutoFit/>
          </a:bodyPr>
          <a:lstStyle/>
          <a:p>
            <a:pPr algn="ctr"/>
            <a:r>
              <a:rPr lang="en-US" sz="4000" dirty="0">
                <a:solidFill>
                  <a:schemeClr val="bg1"/>
                </a:solidFill>
                <a:latin typeface="Impact" pitchFamily="34" charset="0"/>
              </a:rPr>
              <a:t>The Heart</a:t>
            </a:r>
          </a:p>
        </p:txBody>
      </p:sp>
      <p:pic>
        <p:nvPicPr>
          <p:cNvPr id="1026" name="Picture 2" descr="Image result for heart pulse gif">
            <a:extLst>
              <a:ext uri="{FF2B5EF4-FFF2-40B4-BE49-F238E27FC236}">
                <a16:creationId xmlns:a16="http://schemas.microsoft.com/office/drawing/2014/main" id="{9A206710-1B95-4210-B29B-E1D36BBC353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2383" y="3590925"/>
            <a:ext cx="5260063" cy="2876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6FBBA9F-CDBE-4527-9E1D-B1A4C5FEE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1307522"/>
            <a:ext cx="3593089" cy="2703181"/>
          </a:xfrm>
          <a:prstGeom prst="rect">
            <a:avLst/>
          </a:prstGeom>
        </p:spPr>
      </p:pic>
      <p:sp>
        <p:nvSpPr>
          <p:cNvPr id="119" name="TextBox 118"/>
          <p:cNvSpPr txBox="1"/>
          <p:nvPr/>
        </p:nvSpPr>
        <p:spPr>
          <a:xfrm>
            <a:off x="6070348" y="4795320"/>
            <a:ext cx="5486400" cy="1200329"/>
          </a:xfrm>
          <a:prstGeom prst="rect">
            <a:avLst/>
          </a:prstGeom>
          <a:noFill/>
        </p:spPr>
        <p:txBody>
          <a:bodyPr wrap="square" rtlCol="0">
            <a:spAutoFit/>
          </a:bodyPr>
          <a:lstStyle/>
          <a:p>
            <a:pPr fontAlgn="base"/>
            <a:r>
              <a:rPr lang="en-US" sz="2400" dirty="0">
                <a:solidFill>
                  <a:srgbClr val="FFFF00"/>
                </a:solidFill>
              </a:rPr>
              <a:t>Knowing the vital nature of your physical heart, what would you be willing to do to keep it healthy?</a:t>
            </a:r>
          </a:p>
        </p:txBody>
      </p:sp>
      <p:sp>
        <p:nvSpPr>
          <p:cNvPr id="117" name="TextBox 116"/>
          <p:cNvSpPr txBox="1"/>
          <p:nvPr/>
        </p:nvSpPr>
        <p:spPr>
          <a:xfrm>
            <a:off x="950613" y="1127911"/>
            <a:ext cx="6203133" cy="2677656"/>
          </a:xfrm>
          <a:prstGeom prst="rect">
            <a:avLst/>
          </a:prstGeom>
          <a:noFill/>
        </p:spPr>
        <p:txBody>
          <a:bodyPr wrap="square" rtlCol="0">
            <a:spAutoFit/>
          </a:bodyPr>
          <a:lstStyle/>
          <a:p>
            <a:pPr fontAlgn="base"/>
            <a:r>
              <a:rPr lang="en-US" sz="2400" dirty="0">
                <a:solidFill>
                  <a:schemeClr val="bg1"/>
                </a:solidFill>
              </a:rPr>
              <a:t>The heart is essential to our physical survival. </a:t>
            </a:r>
          </a:p>
          <a:p>
            <a:pPr fontAlgn="base"/>
            <a:r>
              <a:rPr lang="en-US" sz="2400" dirty="0">
                <a:solidFill>
                  <a:schemeClr val="bg1"/>
                </a:solidFill>
              </a:rPr>
              <a:t>It pumps blood through our bodies so oxygen and other nutrients can reach all our cells. </a:t>
            </a:r>
          </a:p>
          <a:p>
            <a:pPr fontAlgn="base"/>
            <a:r>
              <a:rPr lang="en-US" sz="2400" dirty="0">
                <a:solidFill>
                  <a:schemeClr val="bg1"/>
                </a:solidFill>
              </a:rPr>
              <a:t>About the size of a fist, the average adult heart pumps 2,000 gallons (7,570 liters) of blood daily. </a:t>
            </a:r>
          </a:p>
          <a:p>
            <a:pPr fontAlgn="base"/>
            <a:r>
              <a:rPr lang="en-US" sz="2400" dirty="0">
                <a:solidFill>
                  <a:schemeClr val="bg1"/>
                </a:solidFill>
              </a:rPr>
              <a:t>It beats about 70 times per minute, or 100,000 beats per day.</a:t>
            </a:r>
          </a:p>
        </p:txBody>
      </p:sp>
    </p:spTree>
    <p:extLst>
      <p:ext uri="{BB962C8B-B14F-4D97-AF65-F5344CB8AC3E}">
        <p14:creationId xmlns:p14="http://schemas.microsoft.com/office/powerpoint/2010/main" val="143389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5"/>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7">
                                            <p:txEl>
                                              <p:pRg st="3" end="3"/>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905000" y="60960"/>
            <a:ext cx="8305800" cy="6797040"/>
            <a:chOff x="381000" y="60960"/>
            <a:chExt cx="8305800" cy="6797040"/>
          </a:xfrm>
        </p:grpSpPr>
        <p:grpSp>
          <p:nvGrpSpPr>
            <p:cNvPr id="2" name="Group 1"/>
            <p:cNvGrpSpPr/>
            <p:nvPr/>
          </p:nvGrpSpPr>
          <p:grpSpPr>
            <a:xfrm>
              <a:off x="533400" y="60960"/>
              <a:ext cx="7985760" cy="6570617"/>
              <a:chOff x="533400" y="60960"/>
              <a:chExt cx="7985760" cy="6570617"/>
            </a:xfrm>
          </p:grpSpPr>
          <p:sp>
            <p:nvSpPr>
              <p:cNvPr id="3" name="Oval 2"/>
              <p:cNvSpPr/>
              <p:nvPr/>
            </p:nvSpPr>
            <p:spPr>
              <a:xfrm>
                <a:off x="1676400" y="228600"/>
                <a:ext cx="6019800" cy="601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7"/>
              <p:cNvGrpSpPr/>
              <p:nvPr/>
            </p:nvGrpSpPr>
            <p:grpSpPr>
              <a:xfrm>
                <a:off x="3405051" y="60960"/>
                <a:ext cx="2514600" cy="1691640"/>
                <a:chOff x="3405051" y="60960"/>
                <a:chExt cx="2514600" cy="1691640"/>
              </a:xfrm>
            </p:grpSpPr>
            <p:grpSp>
              <p:nvGrpSpPr>
                <p:cNvPr id="5" name="Group 7"/>
                <p:cNvGrpSpPr/>
                <p:nvPr/>
              </p:nvGrpSpPr>
              <p:grpSpPr>
                <a:xfrm>
                  <a:off x="3581400" y="304800"/>
                  <a:ext cx="2057400" cy="1447800"/>
                  <a:chOff x="5562600" y="685800"/>
                  <a:chExt cx="2057400" cy="1447800"/>
                </a:xfrm>
              </p:grpSpPr>
              <p:sp>
                <p:nvSpPr>
                  <p:cNvPr id="40" name="Rounded Rectangle 5"/>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6"/>
                  <p:cNvSpPr txBox="1"/>
                  <p:nvPr/>
                </p:nvSpPr>
                <p:spPr>
                  <a:xfrm>
                    <a:off x="5638800" y="914400"/>
                    <a:ext cx="1828800" cy="1200329"/>
                  </a:xfrm>
                  <a:prstGeom prst="rect">
                    <a:avLst/>
                  </a:prstGeom>
                  <a:noFill/>
                </p:spPr>
                <p:txBody>
                  <a:bodyPr wrap="square" rtlCol="0">
                    <a:spAutoFit/>
                  </a:bodyPr>
                  <a:lstStyle/>
                  <a:p>
                    <a:pPr algn="ctr"/>
                    <a:r>
                      <a:rPr lang="en-US" dirty="0">
                        <a:solidFill>
                          <a:schemeClr val="bg1"/>
                        </a:solidFill>
                      </a:rPr>
                      <a:t>11:18-19</a:t>
                    </a:r>
                  </a:p>
                  <a:p>
                    <a:pPr algn="ctr"/>
                    <a:endParaRPr lang="en-US" dirty="0">
                      <a:solidFill>
                        <a:schemeClr val="bg1"/>
                      </a:solidFill>
                    </a:endParaRPr>
                  </a:p>
                  <a:p>
                    <a:pPr algn="ctr"/>
                    <a:r>
                      <a:rPr lang="en-US" dirty="0">
                        <a:solidFill>
                          <a:schemeClr val="bg1"/>
                        </a:solidFill>
                      </a:rPr>
                      <a:t>Reign of Judges</a:t>
                    </a:r>
                  </a:p>
                  <a:p>
                    <a:pPr algn="ctr"/>
                    <a:r>
                      <a:rPr lang="en-US" dirty="0">
                        <a:solidFill>
                          <a:schemeClr val="bg1"/>
                        </a:solidFill>
                      </a:rPr>
                      <a:t>76</a:t>
                    </a:r>
                    <a:r>
                      <a:rPr lang="en-US" baseline="30000" dirty="0">
                        <a:solidFill>
                          <a:schemeClr val="bg1"/>
                        </a:solidFill>
                      </a:rPr>
                      <a:t>th</a:t>
                    </a:r>
                    <a:r>
                      <a:rPr lang="en-US" dirty="0">
                        <a:solidFill>
                          <a:schemeClr val="bg1"/>
                        </a:solidFill>
                      </a:rPr>
                      <a:t> Year</a:t>
                    </a:r>
                  </a:p>
                </p:txBody>
              </p:sp>
            </p:grpSp>
            <p:sp>
              <p:nvSpPr>
                <p:cNvPr id="39" name="TextBox 38"/>
                <p:cNvSpPr txBox="1"/>
                <p:nvPr/>
              </p:nvSpPr>
              <p:spPr>
                <a:xfrm>
                  <a:off x="3405051" y="60960"/>
                  <a:ext cx="2514600" cy="461665"/>
                </a:xfrm>
                <a:prstGeom prst="rect">
                  <a:avLst/>
                </a:prstGeom>
                <a:solidFill>
                  <a:schemeClr val="bg2">
                    <a:lumMod val="75000"/>
                  </a:schemeClr>
                </a:solidFill>
              </p:spPr>
              <p:txBody>
                <a:bodyPr wrap="square" rtlCol="0">
                  <a:spAutoFit/>
                </a:bodyPr>
                <a:lstStyle/>
                <a:p>
                  <a:pPr algn="ctr"/>
                  <a:r>
                    <a:rPr lang="en-US" sz="2400" dirty="0"/>
                    <a:t>Righteousness</a:t>
                  </a:r>
                </a:p>
              </p:txBody>
            </p:sp>
          </p:grpSp>
          <p:grpSp>
            <p:nvGrpSpPr>
              <p:cNvPr id="6" name="Group 38"/>
              <p:cNvGrpSpPr/>
              <p:nvPr/>
            </p:nvGrpSpPr>
            <p:grpSpPr>
              <a:xfrm>
                <a:off x="6004560" y="914400"/>
                <a:ext cx="2514600" cy="2055223"/>
                <a:chOff x="6004560" y="914400"/>
                <a:chExt cx="2514600" cy="2055223"/>
              </a:xfrm>
            </p:grpSpPr>
            <p:grpSp>
              <p:nvGrpSpPr>
                <p:cNvPr id="7" name="Group 8"/>
                <p:cNvGrpSpPr/>
                <p:nvPr/>
              </p:nvGrpSpPr>
              <p:grpSpPr>
                <a:xfrm>
                  <a:off x="6259286" y="1521823"/>
                  <a:ext cx="2057400" cy="1447800"/>
                  <a:chOff x="5562600" y="685800"/>
                  <a:chExt cx="2057400" cy="1447800"/>
                </a:xfrm>
              </p:grpSpPr>
              <p:sp>
                <p:nvSpPr>
                  <p:cNvPr id="36" name="Rounded Rectangle 35"/>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638800" y="914400"/>
                    <a:ext cx="1828800" cy="1200329"/>
                  </a:xfrm>
                  <a:prstGeom prst="rect">
                    <a:avLst/>
                  </a:prstGeom>
                  <a:noFill/>
                </p:spPr>
                <p:txBody>
                  <a:bodyPr wrap="square" rtlCol="0">
                    <a:spAutoFit/>
                  </a:bodyPr>
                  <a:lstStyle/>
                  <a:p>
                    <a:pPr algn="ctr"/>
                    <a:r>
                      <a:rPr lang="en-US" dirty="0">
                        <a:solidFill>
                          <a:schemeClr val="bg1"/>
                        </a:solidFill>
                      </a:rPr>
                      <a:t>6: 1, 6-14</a:t>
                    </a:r>
                  </a:p>
                  <a:p>
                    <a:pPr algn="ctr"/>
                    <a:endParaRPr lang="en-US" dirty="0">
                      <a:solidFill>
                        <a:schemeClr val="bg1"/>
                      </a:solidFill>
                    </a:endParaRPr>
                  </a:p>
                  <a:p>
                    <a:pPr algn="ctr"/>
                    <a:r>
                      <a:rPr lang="en-US" dirty="0">
                        <a:solidFill>
                          <a:schemeClr val="bg1"/>
                        </a:solidFill>
                      </a:rPr>
                      <a:t>Reign of Judges</a:t>
                    </a:r>
                  </a:p>
                  <a:p>
                    <a:pPr algn="ctr"/>
                    <a:r>
                      <a:rPr lang="en-US" dirty="0">
                        <a:solidFill>
                          <a:schemeClr val="bg1"/>
                        </a:solidFill>
                      </a:rPr>
                      <a:t>63</a:t>
                    </a:r>
                    <a:r>
                      <a:rPr lang="en-US" baseline="30000" dirty="0">
                        <a:solidFill>
                          <a:schemeClr val="bg1"/>
                        </a:solidFill>
                      </a:rPr>
                      <a:t>rd</a:t>
                    </a:r>
                    <a:r>
                      <a:rPr lang="en-US" dirty="0">
                        <a:solidFill>
                          <a:schemeClr val="bg1"/>
                        </a:solidFill>
                      </a:rPr>
                      <a:t> Year</a:t>
                    </a:r>
                  </a:p>
                </p:txBody>
              </p:sp>
            </p:grpSp>
            <p:sp>
              <p:nvSpPr>
                <p:cNvPr id="35" name="TextBox 25"/>
                <p:cNvSpPr txBox="1"/>
                <p:nvPr/>
              </p:nvSpPr>
              <p:spPr>
                <a:xfrm>
                  <a:off x="6004560" y="914400"/>
                  <a:ext cx="2514600" cy="830997"/>
                </a:xfrm>
                <a:prstGeom prst="rect">
                  <a:avLst/>
                </a:prstGeom>
                <a:solidFill>
                  <a:schemeClr val="bg2">
                    <a:lumMod val="75000"/>
                  </a:schemeClr>
                </a:solidFill>
              </p:spPr>
              <p:txBody>
                <a:bodyPr wrap="square" rtlCol="0">
                  <a:spAutoFit/>
                </a:bodyPr>
                <a:lstStyle/>
                <a:p>
                  <a:pPr algn="ctr"/>
                  <a:r>
                    <a:rPr lang="en-US" sz="2400" dirty="0"/>
                    <a:t>Prosperity and Blessings</a:t>
                  </a:r>
                </a:p>
              </p:txBody>
            </p:sp>
          </p:grpSp>
          <p:grpSp>
            <p:nvGrpSpPr>
              <p:cNvPr id="8" name="Group 39"/>
              <p:cNvGrpSpPr/>
              <p:nvPr/>
            </p:nvGrpSpPr>
            <p:grpSpPr>
              <a:xfrm>
                <a:off x="5984965" y="3581400"/>
                <a:ext cx="2514600" cy="1780903"/>
                <a:chOff x="5984965" y="3581400"/>
                <a:chExt cx="2514600" cy="1780903"/>
              </a:xfrm>
            </p:grpSpPr>
            <p:grpSp>
              <p:nvGrpSpPr>
                <p:cNvPr id="9" name="Group 11"/>
                <p:cNvGrpSpPr/>
                <p:nvPr/>
              </p:nvGrpSpPr>
              <p:grpSpPr>
                <a:xfrm>
                  <a:off x="6235338" y="3914503"/>
                  <a:ext cx="2057400" cy="1447800"/>
                  <a:chOff x="5562600" y="685800"/>
                  <a:chExt cx="2057400" cy="1447800"/>
                </a:xfrm>
              </p:grpSpPr>
              <p:sp>
                <p:nvSpPr>
                  <p:cNvPr id="32" name="Rounded Rectangle 31"/>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638800" y="914400"/>
                    <a:ext cx="1828800" cy="1200329"/>
                  </a:xfrm>
                  <a:prstGeom prst="rect">
                    <a:avLst/>
                  </a:prstGeom>
                  <a:noFill/>
                </p:spPr>
                <p:txBody>
                  <a:bodyPr wrap="square" rtlCol="0">
                    <a:spAutoFit/>
                  </a:bodyPr>
                  <a:lstStyle/>
                  <a:p>
                    <a:pPr algn="ctr"/>
                    <a:r>
                      <a:rPr lang="en-US" dirty="0">
                        <a:solidFill>
                          <a:schemeClr val="bg1"/>
                        </a:solidFill>
                      </a:rPr>
                      <a:t>6: 15-17</a:t>
                    </a:r>
                  </a:p>
                  <a:p>
                    <a:pPr algn="ctr"/>
                    <a:endParaRPr lang="en-US" dirty="0">
                      <a:solidFill>
                        <a:schemeClr val="bg1"/>
                      </a:solidFill>
                    </a:endParaRPr>
                  </a:p>
                  <a:p>
                    <a:pPr algn="ctr"/>
                    <a:r>
                      <a:rPr lang="en-US" dirty="0">
                        <a:solidFill>
                          <a:schemeClr val="bg1"/>
                        </a:solidFill>
                      </a:rPr>
                      <a:t>Reign of Judges</a:t>
                    </a:r>
                  </a:p>
                  <a:p>
                    <a:pPr algn="ctr"/>
                    <a:r>
                      <a:rPr lang="en-US" dirty="0">
                        <a:solidFill>
                          <a:schemeClr val="bg1"/>
                        </a:solidFill>
                      </a:rPr>
                      <a:t>66</a:t>
                    </a:r>
                    <a:r>
                      <a:rPr lang="en-US" baseline="30000" dirty="0">
                        <a:solidFill>
                          <a:schemeClr val="bg1"/>
                        </a:solidFill>
                      </a:rPr>
                      <a:t>th</a:t>
                    </a:r>
                    <a:r>
                      <a:rPr lang="en-US" dirty="0">
                        <a:solidFill>
                          <a:schemeClr val="bg1"/>
                        </a:solidFill>
                      </a:rPr>
                      <a:t> and 67thYear</a:t>
                    </a:r>
                  </a:p>
                </p:txBody>
              </p:sp>
            </p:grpSp>
            <p:sp>
              <p:nvSpPr>
                <p:cNvPr id="31" name="TextBox 30"/>
                <p:cNvSpPr txBox="1"/>
                <p:nvPr/>
              </p:nvSpPr>
              <p:spPr>
                <a:xfrm>
                  <a:off x="5984965" y="3581400"/>
                  <a:ext cx="2514600" cy="461665"/>
                </a:xfrm>
                <a:prstGeom prst="rect">
                  <a:avLst/>
                </a:prstGeom>
                <a:solidFill>
                  <a:schemeClr val="bg2">
                    <a:lumMod val="75000"/>
                  </a:schemeClr>
                </a:solidFill>
              </p:spPr>
              <p:txBody>
                <a:bodyPr wrap="square" rtlCol="0">
                  <a:spAutoFit/>
                </a:bodyPr>
                <a:lstStyle/>
                <a:p>
                  <a:pPr algn="ctr"/>
                  <a:r>
                    <a:rPr lang="en-US" sz="2400" dirty="0"/>
                    <a:t>Pride</a:t>
                  </a:r>
                </a:p>
              </p:txBody>
            </p:sp>
          </p:grpSp>
          <p:grpSp>
            <p:nvGrpSpPr>
              <p:cNvPr id="18" name="Group 40"/>
              <p:cNvGrpSpPr/>
              <p:nvPr/>
            </p:nvGrpSpPr>
            <p:grpSpPr>
              <a:xfrm>
                <a:off x="3274422" y="4896394"/>
                <a:ext cx="2514600" cy="1735183"/>
                <a:chOff x="3274422" y="4896394"/>
                <a:chExt cx="2514600" cy="1735183"/>
              </a:xfrm>
            </p:grpSpPr>
            <p:grpSp>
              <p:nvGrpSpPr>
                <p:cNvPr id="22" name="Group 14"/>
                <p:cNvGrpSpPr/>
                <p:nvPr/>
              </p:nvGrpSpPr>
              <p:grpSpPr>
                <a:xfrm>
                  <a:off x="3522617" y="5183777"/>
                  <a:ext cx="2057400" cy="1447800"/>
                  <a:chOff x="5562600" y="685800"/>
                  <a:chExt cx="2057400" cy="1447800"/>
                </a:xfrm>
              </p:grpSpPr>
              <p:sp>
                <p:nvSpPr>
                  <p:cNvPr id="28" name="Rounded Rectangle 27"/>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38800" y="914400"/>
                    <a:ext cx="1828800" cy="1200329"/>
                  </a:xfrm>
                  <a:prstGeom prst="rect">
                    <a:avLst/>
                  </a:prstGeom>
                  <a:noFill/>
                </p:spPr>
                <p:txBody>
                  <a:bodyPr wrap="square" rtlCol="0">
                    <a:spAutoFit/>
                  </a:bodyPr>
                  <a:lstStyle/>
                  <a:p>
                    <a:pPr algn="ctr"/>
                    <a:r>
                      <a:rPr lang="en-US" dirty="0">
                        <a:solidFill>
                          <a:schemeClr val="bg1"/>
                        </a:solidFill>
                      </a:rPr>
                      <a:t>6:15-18</a:t>
                    </a:r>
                  </a:p>
                  <a:p>
                    <a:pPr algn="ctr"/>
                    <a:endParaRPr lang="en-US" dirty="0">
                      <a:solidFill>
                        <a:schemeClr val="bg1"/>
                      </a:solidFill>
                    </a:endParaRPr>
                  </a:p>
                  <a:p>
                    <a:pPr algn="ctr"/>
                    <a:r>
                      <a:rPr lang="en-US" dirty="0">
                        <a:solidFill>
                          <a:schemeClr val="bg1"/>
                        </a:solidFill>
                      </a:rPr>
                      <a:t>Reign of Judges</a:t>
                    </a:r>
                  </a:p>
                  <a:p>
                    <a:pPr algn="ctr"/>
                    <a:r>
                      <a:rPr lang="en-US" dirty="0">
                        <a:solidFill>
                          <a:schemeClr val="bg1"/>
                        </a:solidFill>
                      </a:rPr>
                      <a:t>67</a:t>
                    </a:r>
                    <a:r>
                      <a:rPr lang="en-US" baseline="30000" dirty="0">
                        <a:solidFill>
                          <a:schemeClr val="bg1"/>
                        </a:solidFill>
                      </a:rPr>
                      <a:t>th</a:t>
                    </a:r>
                    <a:r>
                      <a:rPr lang="en-US" dirty="0">
                        <a:solidFill>
                          <a:schemeClr val="bg1"/>
                        </a:solidFill>
                      </a:rPr>
                      <a:t> Year</a:t>
                    </a:r>
                  </a:p>
                </p:txBody>
              </p:sp>
            </p:grpSp>
            <p:sp>
              <p:nvSpPr>
                <p:cNvPr id="27" name="TextBox 26"/>
                <p:cNvSpPr txBox="1"/>
                <p:nvPr/>
              </p:nvSpPr>
              <p:spPr>
                <a:xfrm>
                  <a:off x="3274422" y="4896394"/>
                  <a:ext cx="2514600" cy="461665"/>
                </a:xfrm>
                <a:prstGeom prst="rect">
                  <a:avLst/>
                </a:prstGeom>
                <a:solidFill>
                  <a:schemeClr val="bg2">
                    <a:lumMod val="75000"/>
                  </a:schemeClr>
                </a:solidFill>
              </p:spPr>
              <p:txBody>
                <a:bodyPr wrap="square" rtlCol="0">
                  <a:spAutoFit/>
                </a:bodyPr>
                <a:lstStyle/>
                <a:p>
                  <a:pPr algn="ctr"/>
                  <a:r>
                    <a:rPr lang="en-US" sz="2400" dirty="0"/>
                    <a:t>Wickedness</a:t>
                  </a:r>
                </a:p>
              </p:txBody>
            </p:sp>
          </p:grpSp>
          <p:grpSp>
            <p:nvGrpSpPr>
              <p:cNvPr id="26" name="Group 35"/>
              <p:cNvGrpSpPr/>
              <p:nvPr/>
            </p:nvGrpSpPr>
            <p:grpSpPr>
              <a:xfrm>
                <a:off x="533400" y="3429000"/>
                <a:ext cx="2514600" cy="2061754"/>
                <a:chOff x="533400" y="3196046"/>
                <a:chExt cx="2514600" cy="2061754"/>
              </a:xfrm>
            </p:grpSpPr>
            <p:grpSp>
              <p:nvGrpSpPr>
                <p:cNvPr id="30" name="Group 20"/>
                <p:cNvGrpSpPr/>
                <p:nvPr/>
              </p:nvGrpSpPr>
              <p:grpSpPr>
                <a:xfrm>
                  <a:off x="785949" y="3810000"/>
                  <a:ext cx="2057400" cy="1447800"/>
                  <a:chOff x="5562600" y="685800"/>
                  <a:chExt cx="2057400" cy="1447800"/>
                </a:xfrm>
              </p:grpSpPr>
              <p:sp>
                <p:nvSpPr>
                  <p:cNvPr id="24" name="Rounded Rectangle 21"/>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638799" y="914400"/>
                    <a:ext cx="1957251" cy="1200329"/>
                  </a:xfrm>
                  <a:prstGeom prst="rect">
                    <a:avLst/>
                  </a:prstGeom>
                  <a:noFill/>
                </p:spPr>
                <p:txBody>
                  <a:bodyPr wrap="square" rtlCol="0">
                    <a:spAutoFit/>
                  </a:bodyPr>
                  <a:lstStyle/>
                  <a:p>
                    <a:pPr algn="ctr"/>
                    <a:r>
                      <a:rPr lang="en-US" dirty="0">
                        <a:solidFill>
                          <a:schemeClr val="bg1"/>
                        </a:solidFill>
                      </a:rPr>
                      <a:t>11:1-5</a:t>
                    </a:r>
                  </a:p>
                  <a:p>
                    <a:pPr algn="ctr"/>
                    <a:endParaRPr lang="en-US" dirty="0">
                      <a:solidFill>
                        <a:schemeClr val="bg1"/>
                      </a:solidFill>
                    </a:endParaRPr>
                  </a:p>
                  <a:p>
                    <a:pPr algn="ctr"/>
                    <a:r>
                      <a:rPr lang="en-US" dirty="0">
                        <a:solidFill>
                          <a:schemeClr val="bg1"/>
                        </a:solidFill>
                      </a:rPr>
                      <a:t>Reign of Judges</a:t>
                    </a:r>
                  </a:p>
                  <a:p>
                    <a:pPr algn="ctr"/>
                    <a:r>
                      <a:rPr lang="en-US" dirty="0">
                        <a:solidFill>
                          <a:schemeClr val="bg1"/>
                        </a:solidFill>
                      </a:rPr>
                      <a:t>72</a:t>
                    </a:r>
                    <a:r>
                      <a:rPr lang="en-US" baseline="30000" dirty="0">
                        <a:solidFill>
                          <a:schemeClr val="bg1"/>
                        </a:solidFill>
                      </a:rPr>
                      <a:t>nd</a:t>
                    </a:r>
                    <a:r>
                      <a:rPr lang="en-US" dirty="0">
                        <a:solidFill>
                          <a:schemeClr val="bg1"/>
                        </a:solidFill>
                      </a:rPr>
                      <a:t> Year</a:t>
                    </a:r>
                  </a:p>
                </p:txBody>
              </p:sp>
            </p:grpSp>
            <p:sp>
              <p:nvSpPr>
                <p:cNvPr id="23" name="TextBox 22"/>
                <p:cNvSpPr txBox="1"/>
                <p:nvPr/>
              </p:nvSpPr>
              <p:spPr>
                <a:xfrm>
                  <a:off x="533400" y="3196046"/>
                  <a:ext cx="2514600" cy="830997"/>
                </a:xfrm>
                <a:prstGeom prst="rect">
                  <a:avLst/>
                </a:prstGeom>
                <a:solidFill>
                  <a:schemeClr val="bg2">
                    <a:lumMod val="75000"/>
                  </a:schemeClr>
                </a:solidFill>
              </p:spPr>
              <p:txBody>
                <a:bodyPr wrap="square" rtlCol="0">
                  <a:spAutoFit/>
                </a:bodyPr>
                <a:lstStyle/>
                <a:p>
                  <a:pPr algn="ctr"/>
                  <a:r>
                    <a:rPr lang="en-US" sz="2400" dirty="0"/>
                    <a:t>Destruction and Suffering</a:t>
                  </a:r>
                </a:p>
              </p:txBody>
            </p:sp>
          </p:grpSp>
          <p:grpSp>
            <p:nvGrpSpPr>
              <p:cNvPr id="34" name="Group 36"/>
              <p:cNvGrpSpPr/>
              <p:nvPr/>
            </p:nvGrpSpPr>
            <p:grpSpPr>
              <a:xfrm>
                <a:off x="650965" y="801188"/>
                <a:ext cx="2514600" cy="2118360"/>
                <a:chOff x="650965" y="801188"/>
                <a:chExt cx="2514600" cy="2118360"/>
              </a:xfrm>
            </p:grpSpPr>
            <p:grpSp>
              <p:nvGrpSpPr>
                <p:cNvPr id="38" name="Group 17"/>
                <p:cNvGrpSpPr/>
                <p:nvPr/>
              </p:nvGrpSpPr>
              <p:grpSpPr>
                <a:xfrm>
                  <a:off x="825137" y="1471748"/>
                  <a:ext cx="2057400" cy="1447800"/>
                  <a:chOff x="5562600" y="685800"/>
                  <a:chExt cx="2057400" cy="1447800"/>
                </a:xfrm>
              </p:grpSpPr>
              <p:sp>
                <p:nvSpPr>
                  <p:cNvPr id="20" name="Rounded Rectangle 19"/>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638800" y="914400"/>
                    <a:ext cx="1828800" cy="1200329"/>
                  </a:xfrm>
                  <a:prstGeom prst="rect">
                    <a:avLst/>
                  </a:prstGeom>
                  <a:noFill/>
                </p:spPr>
                <p:txBody>
                  <a:bodyPr wrap="square" rtlCol="0">
                    <a:spAutoFit/>
                  </a:bodyPr>
                  <a:lstStyle/>
                  <a:p>
                    <a:pPr algn="ctr"/>
                    <a:r>
                      <a:rPr lang="en-US" dirty="0">
                        <a:solidFill>
                          <a:schemeClr val="bg1"/>
                        </a:solidFill>
                      </a:rPr>
                      <a:t>11:6-9</a:t>
                    </a:r>
                  </a:p>
                  <a:p>
                    <a:pPr algn="ctr"/>
                    <a:endParaRPr lang="en-US" dirty="0">
                      <a:solidFill>
                        <a:schemeClr val="bg1"/>
                      </a:solidFill>
                    </a:endParaRPr>
                  </a:p>
                  <a:p>
                    <a:pPr algn="ctr"/>
                    <a:r>
                      <a:rPr lang="en-US" dirty="0">
                        <a:solidFill>
                          <a:schemeClr val="bg1"/>
                        </a:solidFill>
                      </a:rPr>
                      <a:t>Reign of Judges</a:t>
                    </a:r>
                  </a:p>
                  <a:p>
                    <a:pPr algn="ctr"/>
                    <a:r>
                      <a:rPr lang="en-US" dirty="0">
                        <a:solidFill>
                          <a:schemeClr val="bg1"/>
                        </a:solidFill>
                      </a:rPr>
                      <a:t>75</a:t>
                    </a:r>
                    <a:r>
                      <a:rPr lang="en-US" baseline="30000" dirty="0">
                        <a:solidFill>
                          <a:schemeClr val="bg1"/>
                        </a:solidFill>
                      </a:rPr>
                      <a:t>th</a:t>
                    </a:r>
                    <a:r>
                      <a:rPr lang="en-US" dirty="0">
                        <a:solidFill>
                          <a:schemeClr val="bg1"/>
                        </a:solidFill>
                      </a:rPr>
                      <a:t> Year</a:t>
                    </a:r>
                  </a:p>
                </p:txBody>
              </p:sp>
            </p:grpSp>
            <p:sp>
              <p:nvSpPr>
                <p:cNvPr id="19" name="TextBox 18"/>
                <p:cNvSpPr txBox="1"/>
                <p:nvPr/>
              </p:nvSpPr>
              <p:spPr>
                <a:xfrm>
                  <a:off x="650965" y="801188"/>
                  <a:ext cx="2514600" cy="830997"/>
                </a:xfrm>
                <a:prstGeom prst="rect">
                  <a:avLst/>
                </a:prstGeom>
                <a:solidFill>
                  <a:schemeClr val="bg2">
                    <a:lumMod val="75000"/>
                  </a:schemeClr>
                </a:solidFill>
              </p:spPr>
              <p:txBody>
                <a:bodyPr wrap="square" rtlCol="0">
                  <a:spAutoFit/>
                </a:bodyPr>
                <a:lstStyle/>
                <a:p>
                  <a:pPr algn="ctr"/>
                  <a:r>
                    <a:rPr lang="en-US" sz="2400" dirty="0"/>
                    <a:t>Humility and Repentance</a:t>
                  </a:r>
                </a:p>
              </p:txBody>
            </p:sp>
          </p:grpSp>
          <p:sp>
            <p:nvSpPr>
              <p:cNvPr id="10" name="Oval 9"/>
              <p:cNvSpPr/>
              <p:nvPr/>
            </p:nvSpPr>
            <p:spPr>
              <a:xfrm>
                <a:off x="3276600" y="2057400"/>
                <a:ext cx="2590800" cy="25908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81400" y="2286000"/>
                <a:ext cx="1981200" cy="2308324"/>
              </a:xfrm>
              <a:prstGeom prst="rect">
                <a:avLst/>
              </a:prstGeom>
              <a:noFill/>
            </p:spPr>
            <p:txBody>
              <a:bodyPr wrap="square" rtlCol="0">
                <a:spAutoFit/>
              </a:bodyPr>
              <a:lstStyle/>
              <a:p>
                <a:pPr algn="ctr"/>
                <a:r>
                  <a:rPr lang="en-US" sz="3600" dirty="0">
                    <a:solidFill>
                      <a:schemeClr val="bg1"/>
                    </a:solidFill>
                  </a:rPr>
                  <a:t>2</a:t>
                </a:r>
                <a:r>
                  <a:rPr lang="en-US" sz="3600" baseline="30000" dirty="0">
                    <a:solidFill>
                      <a:schemeClr val="bg1"/>
                    </a:solidFill>
                  </a:rPr>
                  <a:t>nd</a:t>
                </a:r>
                <a:r>
                  <a:rPr lang="en-US" sz="3600" dirty="0">
                    <a:solidFill>
                      <a:schemeClr val="bg1"/>
                    </a:solidFill>
                  </a:rPr>
                  <a:t> Cycle of Nephite Disease</a:t>
                </a:r>
              </a:p>
            </p:txBody>
          </p:sp>
          <p:sp>
            <p:nvSpPr>
              <p:cNvPr id="12" name="Isosceles Triangle 11"/>
              <p:cNvSpPr/>
              <p:nvPr/>
            </p:nvSpPr>
            <p:spPr>
              <a:xfrm rot="7502031">
                <a:off x="6054466" y="544168"/>
                <a:ext cx="352894" cy="238268"/>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0985911">
                <a:off x="7515392" y="3217934"/>
                <a:ext cx="352894" cy="238268"/>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3834445">
                <a:off x="6117966" y="5674968"/>
                <a:ext cx="352894" cy="238268"/>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3618238">
                <a:off x="3006467" y="480667"/>
                <a:ext cx="352894" cy="238268"/>
              </a:xfrm>
              <a:prstGeom prst="triangl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64395">
                <a:off x="1495166" y="3084168"/>
                <a:ext cx="352894" cy="238268"/>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8451165">
                <a:off x="2777866" y="5586068"/>
                <a:ext cx="352894" cy="238268"/>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533400" y="228600"/>
              <a:ext cx="1524000" cy="369332"/>
            </a:xfrm>
            <a:prstGeom prst="rect">
              <a:avLst/>
            </a:prstGeom>
            <a:noFill/>
          </p:spPr>
          <p:txBody>
            <a:bodyPr wrap="square" rtlCol="0">
              <a:spAutoFit/>
            </a:bodyPr>
            <a:lstStyle/>
            <a:p>
              <a:r>
                <a:rPr lang="en-US" dirty="0"/>
                <a:t>Helaman </a:t>
              </a:r>
            </a:p>
          </p:txBody>
        </p:sp>
        <p:sp>
          <p:nvSpPr>
            <p:cNvPr id="43" name="TextBox 42"/>
            <p:cNvSpPr txBox="1"/>
            <p:nvPr/>
          </p:nvSpPr>
          <p:spPr>
            <a:xfrm>
              <a:off x="381000" y="5657671"/>
              <a:ext cx="3276600" cy="1200329"/>
            </a:xfrm>
            <a:prstGeom prst="rect">
              <a:avLst/>
            </a:prstGeom>
            <a:noFill/>
          </p:spPr>
          <p:txBody>
            <a:bodyPr wrap="square" rtlCol="0">
              <a:spAutoFit/>
            </a:bodyPr>
            <a:lstStyle/>
            <a:p>
              <a:r>
                <a:rPr lang="en-US" dirty="0"/>
                <a:t>Postscript to the war</a:t>
              </a:r>
            </a:p>
            <a:p>
              <a:r>
                <a:rPr lang="en-US" dirty="0"/>
                <a:t>6:18 Secret Combinations</a:t>
              </a:r>
            </a:p>
            <a:p>
              <a:r>
                <a:rPr lang="en-US" dirty="0"/>
                <a:t>6:31 Most Choose Evil</a:t>
              </a:r>
            </a:p>
            <a:p>
              <a:r>
                <a:rPr lang="en-US" dirty="0"/>
                <a:t>6:35 Spirit Withdrawal</a:t>
              </a:r>
            </a:p>
          </p:txBody>
        </p:sp>
        <p:sp>
          <p:nvSpPr>
            <p:cNvPr id="44" name="Rounded Rectangle 43"/>
            <p:cNvSpPr/>
            <p:nvPr/>
          </p:nvSpPr>
          <p:spPr>
            <a:xfrm>
              <a:off x="5867400" y="3429000"/>
              <a:ext cx="2819400" cy="2133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3200400" y="4724400"/>
              <a:ext cx="2819400" cy="2133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754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886F75-5444-4E70-9BB8-9AC77D07B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057400" y="0"/>
            <a:ext cx="7924800" cy="707886"/>
          </a:xfrm>
          <a:prstGeom prst="rect">
            <a:avLst/>
          </a:prstGeom>
          <a:noFill/>
        </p:spPr>
        <p:txBody>
          <a:bodyPr wrap="square" rtlCol="0">
            <a:spAutoFit/>
          </a:bodyPr>
          <a:lstStyle/>
          <a:p>
            <a:pPr algn="ctr"/>
            <a:r>
              <a:rPr lang="en-US" sz="4000" dirty="0">
                <a:solidFill>
                  <a:schemeClr val="bg1"/>
                </a:solidFill>
                <a:latin typeface="Impact" pitchFamily="34" charset="0"/>
              </a:rPr>
              <a:t>To Enable Satan</a:t>
            </a:r>
          </a:p>
        </p:txBody>
      </p:sp>
      <p:sp>
        <p:nvSpPr>
          <p:cNvPr id="118" name="TextBox 117"/>
          <p:cNvSpPr txBox="1"/>
          <p:nvPr/>
        </p:nvSpPr>
        <p:spPr>
          <a:xfrm>
            <a:off x="1813560" y="1066800"/>
            <a:ext cx="3048000" cy="3785652"/>
          </a:xfrm>
          <a:prstGeom prst="rect">
            <a:avLst/>
          </a:prstGeom>
          <a:noFill/>
        </p:spPr>
        <p:txBody>
          <a:bodyPr wrap="square" rtlCol="0">
            <a:spAutoFit/>
          </a:bodyPr>
          <a:lstStyle/>
          <a:p>
            <a:r>
              <a:rPr lang="en-US" sz="2400" dirty="0">
                <a:solidFill>
                  <a:srgbClr val="FFFF00"/>
                </a:solidFill>
              </a:rPr>
              <a:t>Helaman 6:17</a:t>
            </a:r>
          </a:p>
          <a:p>
            <a:endParaRPr lang="en-US" sz="2400" dirty="0">
              <a:solidFill>
                <a:srgbClr val="FFFF00"/>
              </a:solidFill>
            </a:endParaRPr>
          </a:p>
          <a:p>
            <a:endParaRPr lang="en-US" sz="2400" dirty="0">
              <a:solidFill>
                <a:srgbClr val="FFFF00"/>
              </a:solidFill>
            </a:endParaRPr>
          </a:p>
          <a:p>
            <a:r>
              <a:rPr lang="en-US" sz="2400" dirty="0">
                <a:solidFill>
                  <a:srgbClr val="FFFF00"/>
                </a:solidFill>
              </a:rPr>
              <a:t>Helaman 6:21</a:t>
            </a:r>
          </a:p>
          <a:p>
            <a:endParaRPr lang="en-US" sz="2400" dirty="0">
              <a:solidFill>
                <a:srgbClr val="FFFF00"/>
              </a:solidFill>
            </a:endParaRPr>
          </a:p>
          <a:p>
            <a:endParaRPr lang="en-US" sz="2400" dirty="0">
              <a:solidFill>
                <a:srgbClr val="FFFF00"/>
              </a:solidFill>
            </a:endParaRPr>
          </a:p>
          <a:p>
            <a:r>
              <a:rPr lang="en-US" sz="2400" dirty="0">
                <a:solidFill>
                  <a:srgbClr val="FFFF00"/>
                </a:solidFill>
              </a:rPr>
              <a:t>Helaman 6:26</a:t>
            </a:r>
          </a:p>
          <a:p>
            <a:endParaRPr lang="en-US" sz="2400" dirty="0">
              <a:solidFill>
                <a:srgbClr val="FFFF00"/>
              </a:solidFill>
            </a:endParaRPr>
          </a:p>
          <a:p>
            <a:endParaRPr lang="en-US" sz="2400" dirty="0">
              <a:solidFill>
                <a:srgbClr val="FFFF00"/>
              </a:solidFill>
            </a:endParaRPr>
          </a:p>
          <a:p>
            <a:r>
              <a:rPr lang="en-US" sz="2400" dirty="0">
                <a:solidFill>
                  <a:srgbClr val="FFFF00"/>
                </a:solidFill>
              </a:rPr>
              <a:t>Helaman 6:28-31</a:t>
            </a:r>
          </a:p>
        </p:txBody>
      </p:sp>
      <p:sp>
        <p:nvSpPr>
          <p:cNvPr id="120" name="TextBox 119"/>
          <p:cNvSpPr txBox="1"/>
          <p:nvPr/>
        </p:nvSpPr>
        <p:spPr>
          <a:xfrm>
            <a:off x="5334000" y="1066801"/>
            <a:ext cx="4876800" cy="6370975"/>
          </a:xfrm>
          <a:prstGeom prst="rect">
            <a:avLst/>
          </a:prstGeom>
          <a:noFill/>
        </p:spPr>
        <p:txBody>
          <a:bodyPr wrap="square" rtlCol="0">
            <a:spAutoFit/>
          </a:bodyPr>
          <a:lstStyle/>
          <a:p>
            <a:r>
              <a:rPr lang="en-US" sz="2400" dirty="0">
                <a:solidFill>
                  <a:schemeClr val="bg1"/>
                </a:solidFill>
              </a:rPr>
              <a:t>Hearts set on riches of the world, seek to get gain</a:t>
            </a:r>
          </a:p>
          <a:p>
            <a:endParaRPr lang="en-US" sz="2400" dirty="0">
              <a:solidFill>
                <a:schemeClr val="bg1"/>
              </a:solidFill>
            </a:endParaRPr>
          </a:p>
          <a:p>
            <a:r>
              <a:rPr lang="en-US" sz="2400" dirty="0">
                <a:solidFill>
                  <a:schemeClr val="bg1"/>
                </a:solidFill>
              </a:rPr>
              <a:t>Satan stirs up the heart and Nephite unite with band of robbers</a:t>
            </a:r>
          </a:p>
          <a:p>
            <a:endParaRPr lang="en-US" sz="2400" dirty="0">
              <a:solidFill>
                <a:schemeClr val="bg1"/>
              </a:solidFill>
            </a:endParaRPr>
          </a:p>
          <a:p>
            <a:r>
              <a:rPr lang="en-US" sz="2400" dirty="0">
                <a:solidFill>
                  <a:schemeClr val="bg1"/>
                </a:solidFill>
              </a:rPr>
              <a:t>The heart of </a:t>
            </a:r>
            <a:r>
              <a:rPr lang="en-US" sz="2400" dirty="0" err="1">
                <a:solidFill>
                  <a:schemeClr val="bg1"/>
                </a:solidFill>
              </a:rPr>
              <a:t>Gadianton</a:t>
            </a:r>
            <a:r>
              <a:rPr lang="en-US" sz="2400" dirty="0">
                <a:solidFill>
                  <a:schemeClr val="bg1"/>
                </a:solidFill>
              </a:rPr>
              <a:t>…same who enticed our first parents</a:t>
            </a:r>
          </a:p>
          <a:p>
            <a:endParaRPr lang="en-US" sz="2400" dirty="0">
              <a:solidFill>
                <a:schemeClr val="bg1"/>
              </a:solidFill>
            </a:endParaRPr>
          </a:p>
          <a:p>
            <a:r>
              <a:rPr lang="en-US" sz="2400" dirty="0">
                <a:solidFill>
                  <a:schemeClr val="bg1"/>
                </a:solidFill>
              </a:rPr>
              <a:t>Put into their hearts to build a tower to get to heaven---biblical Tower of Babel…Carry on in darkness…to get a hold of the hearts of the children of men</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1" name="Heart 120"/>
          <p:cNvSpPr/>
          <p:nvPr/>
        </p:nvSpPr>
        <p:spPr>
          <a:xfrm>
            <a:off x="4572000" y="1143000"/>
            <a:ext cx="533400" cy="533400"/>
          </a:xfrm>
          <a:prstGeom prst="hear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Heart 121"/>
          <p:cNvSpPr/>
          <p:nvPr/>
        </p:nvSpPr>
        <p:spPr>
          <a:xfrm>
            <a:off x="4543825" y="2281519"/>
            <a:ext cx="533400" cy="533400"/>
          </a:xfrm>
          <a:prstGeom prst="hear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Heart 122"/>
          <p:cNvSpPr/>
          <p:nvPr/>
        </p:nvSpPr>
        <p:spPr>
          <a:xfrm>
            <a:off x="4550229" y="3298372"/>
            <a:ext cx="533400" cy="533400"/>
          </a:xfrm>
          <a:prstGeom prst="hear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Heart 123"/>
          <p:cNvSpPr/>
          <p:nvPr/>
        </p:nvSpPr>
        <p:spPr>
          <a:xfrm>
            <a:off x="4572000" y="4386943"/>
            <a:ext cx="533400" cy="533400"/>
          </a:xfrm>
          <a:prstGeom prst="hear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56BEBF-CEEB-4D4F-A3E6-3239CEE5B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808" y="4853980"/>
            <a:ext cx="2762249" cy="1833351"/>
          </a:xfrm>
          <a:prstGeom prst="rect">
            <a:avLst/>
          </a:prstGeom>
        </p:spPr>
      </p:pic>
    </p:spTree>
    <p:extLst>
      <p:ext uri="{BB962C8B-B14F-4D97-AF65-F5344CB8AC3E}">
        <p14:creationId xmlns:p14="http://schemas.microsoft.com/office/powerpoint/2010/main" val="393957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1"/>
                                        </p:tgtEl>
                                        <p:attrNameLst>
                                          <p:attrName>fillcolor</p:attrName>
                                        </p:attrNameLst>
                                      </p:cBhvr>
                                      <p:to>
                                        <a:srgbClr val="8A6250"/>
                                      </p:to>
                                    </p:animClr>
                                    <p:set>
                                      <p:cBhvr>
                                        <p:cTn id="7" dur="2000" fill="hold"/>
                                        <p:tgtEl>
                                          <p:spTgt spid="121"/>
                                        </p:tgtEl>
                                        <p:attrNameLst>
                                          <p:attrName>fill.type</p:attrName>
                                        </p:attrNameLst>
                                      </p:cBhvr>
                                      <p:to>
                                        <p:strVal val="solid"/>
                                      </p:to>
                                    </p:set>
                                    <p:set>
                                      <p:cBhvr>
                                        <p:cTn id="8" dur="2000" fill="hold"/>
                                        <p:tgtEl>
                                          <p:spTgt spid="121"/>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22"/>
                                        </p:tgtEl>
                                        <p:attrNameLst>
                                          <p:attrName>fillcolor</p:attrName>
                                        </p:attrNameLst>
                                      </p:cBhvr>
                                      <p:to>
                                        <a:srgbClr val="8A6250"/>
                                      </p:to>
                                    </p:animClr>
                                    <p:set>
                                      <p:cBhvr>
                                        <p:cTn id="15" dur="2000" fill="hold"/>
                                        <p:tgtEl>
                                          <p:spTgt spid="122"/>
                                        </p:tgtEl>
                                        <p:attrNameLst>
                                          <p:attrName>fill.type</p:attrName>
                                        </p:attrNameLst>
                                      </p:cBhvr>
                                      <p:to>
                                        <p:strVal val="solid"/>
                                      </p:to>
                                    </p:set>
                                    <p:set>
                                      <p:cBhvr>
                                        <p:cTn id="16" dur="2000" fill="hold"/>
                                        <p:tgtEl>
                                          <p:spTgt spid="122"/>
                                        </p:tgtEl>
                                        <p:attrNameLst>
                                          <p:attrName>fill.on</p:attrName>
                                        </p:attrNameLst>
                                      </p:cBhvr>
                                      <p:to>
                                        <p:strVal val="true"/>
                                      </p:to>
                                    </p:set>
                                  </p:childTnLst>
                                </p:cTn>
                              </p:par>
                              <p:par>
                                <p:cTn id="17" presetID="1" presetClass="entr" presetSubtype="0" fill="hold" nodeType="withEffect">
                                  <p:stCondLst>
                                    <p:cond delay="0"/>
                                  </p:stCondLst>
                                  <p:childTnLst>
                                    <p:set>
                                      <p:cBhvr>
                                        <p:cTn id="18"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123"/>
                                        </p:tgtEl>
                                        <p:attrNameLst>
                                          <p:attrName>fillcolor</p:attrName>
                                        </p:attrNameLst>
                                      </p:cBhvr>
                                      <p:to>
                                        <a:srgbClr val="8A6250"/>
                                      </p:to>
                                    </p:animClr>
                                    <p:set>
                                      <p:cBhvr>
                                        <p:cTn id="23" dur="2000" fill="hold"/>
                                        <p:tgtEl>
                                          <p:spTgt spid="123"/>
                                        </p:tgtEl>
                                        <p:attrNameLst>
                                          <p:attrName>fill.type</p:attrName>
                                        </p:attrNameLst>
                                      </p:cBhvr>
                                      <p:to>
                                        <p:strVal val="solid"/>
                                      </p:to>
                                    </p:set>
                                    <p:set>
                                      <p:cBhvr>
                                        <p:cTn id="24" dur="2000" fill="hold"/>
                                        <p:tgtEl>
                                          <p:spTgt spid="123"/>
                                        </p:tgtEl>
                                        <p:attrNameLst>
                                          <p:attrName>fill.on</p:attrName>
                                        </p:attrNameLst>
                                      </p:cBhvr>
                                      <p:to>
                                        <p:strVal val="true"/>
                                      </p:to>
                                    </p:set>
                                  </p:childTnLst>
                                </p:cTn>
                              </p:par>
                              <p:par>
                                <p:cTn id="25" presetID="1" presetClass="entr" presetSubtype="0" fill="hold" nodeType="withEffect">
                                  <p:stCondLst>
                                    <p:cond delay="0"/>
                                  </p:stCondLst>
                                  <p:childTnLst>
                                    <p:set>
                                      <p:cBhvr>
                                        <p:cTn id="26" dur="1" fill="hold">
                                          <p:stCondLst>
                                            <p:cond delay="0"/>
                                          </p:stCondLst>
                                        </p:cTn>
                                        <p:tgtEl>
                                          <p:spTgt spid="12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124"/>
                                        </p:tgtEl>
                                        <p:attrNameLst>
                                          <p:attrName>fillcolor</p:attrName>
                                        </p:attrNameLst>
                                      </p:cBhvr>
                                      <p:to>
                                        <a:srgbClr val="8A6250"/>
                                      </p:to>
                                    </p:animClr>
                                    <p:set>
                                      <p:cBhvr>
                                        <p:cTn id="31" dur="2000" fill="hold"/>
                                        <p:tgtEl>
                                          <p:spTgt spid="124"/>
                                        </p:tgtEl>
                                        <p:attrNameLst>
                                          <p:attrName>fill.type</p:attrName>
                                        </p:attrNameLst>
                                      </p:cBhvr>
                                      <p:to>
                                        <p:strVal val="solid"/>
                                      </p:to>
                                    </p:set>
                                    <p:set>
                                      <p:cBhvr>
                                        <p:cTn id="32" dur="2000" fill="hold"/>
                                        <p:tgtEl>
                                          <p:spTgt spid="124"/>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0"/>
                                          </p:stCondLst>
                                        </p:cTn>
                                        <p:tgtEl>
                                          <p:spTgt spid="120">
                                            <p:txEl>
                                              <p:pRg st="6" end="6"/>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3879387-A027-4754-8A62-EB2EA3BA8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3573" y="6488668"/>
            <a:ext cx="2819400" cy="369332"/>
          </a:xfrm>
          <a:prstGeom prst="rect">
            <a:avLst/>
          </a:prstGeom>
          <a:noFill/>
        </p:spPr>
        <p:txBody>
          <a:bodyPr wrap="square" rtlCol="0">
            <a:spAutoFit/>
          </a:bodyPr>
          <a:lstStyle/>
          <a:p>
            <a:r>
              <a:rPr lang="en-US" dirty="0">
                <a:solidFill>
                  <a:schemeClr val="bg1"/>
                </a:solidFill>
              </a:rPr>
              <a:t>Helaman 6:27-36</a:t>
            </a:r>
          </a:p>
        </p:txBody>
      </p:sp>
      <p:sp>
        <p:nvSpPr>
          <p:cNvPr id="6" name="TextBox 5"/>
          <p:cNvSpPr txBox="1"/>
          <p:nvPr/>
        </p:nvSpPr>
        <p:spPr>
          <a:xfrm>
            <a:off x="2057400" y="0"/>
            <a:ext cx="7924800" cy="707886"/>
          </a:xfrm>
          <a:prstGeom prst="rect">
            <a:avLst/>
          </a:prstGeom>
          <a:noFill/>
        </p:spPr>
        <p:txBody>
          <a:bodyPr wrap="square" rtlCol="0">
            <a:spAutoFit/>
          </a:bodyPr>
          <a:lstStyle/>
          <a:p>
            <a:pPr algn="ctr"/>
            <a:r>
              <a:rPr lang="en-US" sz="4000" dirty="0">
                <a:solidFill>
                  <a:schemeClr val="bg1"/>
                </a:solidFill>
                <a:latin typeface="Impact" pitchFamily="34" charset="0"/>
              </a:rPr>
              <a:t>The Hearts of Two Groups</a:t>
            </a:r>
          </a:p>
        </p:txBody>
      </p:sp>
      <p:grpSp>
        <p:nvGrpSpPr>
          <p:cNvPr id="144" name="Group 143"/>
          <p:cNvGrpSpPr/>
          <p:nvPr/>
        </p:nvGrpSpPr>
        <p:grpSpPr>
          <a:xfrm>
            <a:off x="6075218" y="2912918"/>
            <a:ext cx="2642754" cy="1676400"/>
            <a:chOff x="609600" y="914400"/>
            <a:chExt cx="2642754" cy="1676400"/>
          </a:xfrm>
        </p:grpSpPr>
        <p:grpSp>
          <p:nvGrpSpPr>
            <p:cNvPr id="124" name="Group 18"/>
            <p:cNvGrpSpPr/>
            <p:nvPr/>
          </p:nvGrpSpPr>
          <p:grpSpPr>
            <a:xfrm>
              <a:off x="609600" y="914400"/>
              <a:ext cx="2590800" cy="1676400"/>
              <a:chOff x="965200" y="2286000"/>
              <a:chExt cx="7327900" cy="2743200"/>
            </a:xfrm>
          </p:grpSpPr>
          <p:sp>
            <p:nvSpPr>
              <p:cNvPr id="126" name="Rectangle 12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7" idx="1"/>
                <a:endCxn id="12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685799" y="990600"/>
              <a:ext cx="2566555" cy="1200329"/>
            </a:xfrm>
            <a:prstGeom prst="rect">
              <a:avLst/>
            </a:prstGeom>
          </p:spPr>
          <p:txBody>
            <a:bodyPr wrap="square">
              <a:spAutoFit/>
            </a:bodyPr>
            <a:lstStyle/>
            <a:p>
              <a:pPr fontAlgn="base"/>
              <a:r>
                <a:rPr lang="en-US" sz="2400" dirty="0">
                  <a:solidFill>
                    <a:schemeClr val="bg1"/>
                  </a:solidFill>
                </a:rPr>
                <a:t>The Nephites lost the Spirit because …</a:t>
              </a:r>
            </a:p>
          </p:txBody>
        </p:sp>
      </p:grpSp>
      <p:grpSp>
        <p:nvGrpSpPr>
          <p:cNvPr id="155" name="Group 154"/>
          <p:cNvGrpSpPr/>
          <p:nvPr/>
        </p:nvGrpSpPr>
        <p:grpSpPr>
          <a:xfrm>
            <a:off x="9182100" y="4849090"/>
            <a:ext cx="2590800" cy="1676400"/>
            <a:chOff x="3352800" y="1752600"/>
            <a:chExt cx="2590800" cy="1676400"/>
          </a:xfrm>
        </p:grpSpPr>
        <p:grpSp>
          <p:nvGrpSpPr>
            <p:cNvPr id="145" name="Group 144"/>
            <p:cNvGrpSpPr/>
            <p:nvPr/>
          </p:nvGrpSpPr>
          <p:grpSpPr>
            <a:xfrm>
              <a:off x="3352800" y="1752600"/>
              <a:ext cx="2590800" cy="1676400"/>
              <a:chOff x="609600" y="914400"/>
              <a:chExt cx="2590800" cy="1676400"/>
            </a:xfrm>
          </p:grpSpPr>
          <p:grpSp>
            <p:nvGrpSpPr>
              <p:cNvPr id="146" name="Group 18"/>
              <p:cNvGrpSpPr/>
              <p:nvPr/>
            </p:nvGrpSpPr>
            <p:grpSpPr>
              <a:xfrm>
                <a:off x="609600" y="914400"/>
                <a:ext cx="2590800" cy="1676400"/>
                <a:chOff x="965200" y="2286000"/>
                <a:chExt cx="7327900" cy="2743200"/>
              </a:xfrm>
            </p:grpSpPr>
            <p:sp>
              <p:nvSpPr>
                <p:cNvPr id="148" name="Rectangle 14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49" idx="1"/>
                  <a:endCxn id="14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7" name="Rectangle 146"/>
              <p:cNvSpPr/>
              <p:nvPr/>
            </p:nvSpPr>
            <p:spPr>
              <a:xfrm>
                <a:off x="685800" y="990600"/>
                <a:ext cx="2362200" cy="461665"/>
              </a:xfrm>
              <a:prstGeom prst="rect">
                <a:avLst/>
              </a:prstGeom>
            </p:spPr>
            <p:txBody>
              <a:bodyPr wrap="square">
                <a:spAutoFit/>
              </a:bodyPr>
              <a:lstStyle/>
              <a:p>
                <a:pPr fontAlgn="base"/>
                <a:endParaRPr lang="en-US" sz="2400" dirty="0">
                  <a:solidFill>
                    <a:schemeClr val="bg1"/>
                  </a:solidFill>
                </a:endParaRPr>
              </a:p>
            </p:txBody>
          </p:sp>
        </p:grpSp>
        <p:sp>
          <p:nvSpPr>
            <p:cNvPr id="154" name="Rectangle 153"/>
            <p:cNvSpPr/>
            <p:nvPr/>
          </p:nvSpPr>
          <p:spPr>
            <a:xfrm>
              <a:off x="3429000" y="1752600"/>
              <a:ext cx="2438400" cy="1569660"/>
            </a:xfrm>
            <a:prstGeom prst="rect">
              <a:avLst/>
            </a:prstGeom>
          </p:spPr>
          <p:txBody>
            <a:bodyPr wrap="square">
              <a:spAutoFit/>
            </a:bodyPr>
            <a:lstStyle/>
            <a:p>
              <a:pPr fontAlgn="base"/>
              <a:r>
                <a:rPr lang="en-US" sz="2400" dirty="0">
                  <a:solidFill>
                    <a:schemeClr val="bg1"/>
                  </a:solidFill>
                </a:rPr>
                <a:t>The Lord poured out His Spirit on the Lamanites because …</a:t>
              </a:r>
            </a:p>
          </p:txBody>
        </p:sp>
      </p:grpSp>
      <p:sp>
        <p:nvSpPr>
          <p:cNvPr id="156" name="Rectangle 155"/>
          <p:cNvSpPr/>
          <p:nvPr/>
        </p:nvSpPr>
        <p:spPr>
          <a:xfrm>
            <a:off x="6982691" y="807028"/>
            <a:ext cx="4800600" cy="2031325"/>
          </a:xfrm>
          <a:prstGeom prst="rect">
            <a:avLst/>
          </a:prstGeom>
        </p:spPr>
        <p:txBody>
          <a:bodyPr wrap="square">
            <a:spAutoFit/>
          </a:bodyPr>
          <a:lstStyle/>
          <a:p>
            <a:r>
              <a:rPr lang="en-US" i="1" dirty="0">
                <a:solidFill>
                  <a:srgbClr val="FFFF00"/>
                </a:solidFill>
              </a:rPr>
              <a:t>“Ye are of your father the devil, and the lusts of your father ye will do. He was a murderer from the beginning, and abode not in the truth, because there is no truth in him. When he </a:t>
            </a:r>
            <a:r>
              <a:rPr lang="en-US" i="1" dirty="0" err="1">
                <a:solidFill>
                  <a:srgbClr val="FFFF00"/>
                </a:solidFill>
              </a:rPr>
              <a:t>speaketh</a:t>
            </a:r>
            <a:r>
              <a:rPr lang="en-US" i="1" dirty="0">
                <a:solidFill>
                  <a:srgbClr val="FFFF00"/>
                </a:solidFill>
              </a:rPr>
              <a:t> a</a:t>
            </a:r>
            <a:r>
              <a:rPr lang="en-US" i="1" baseline="30000" dirty="0">
                <a:solidFill>
                  <a:srgbClr val="FFFF00"/>
                </a:solidFill>
              </a:rPr>
              <a:t> </a:t>
            </a:r>
            <a:r>
              <a:rPr lang="en-US" i="1" dirty="0">
                <a:solidFill>
                  <a:srgbClr val="FFFF00"/>
                </a:solidFill>
              </a:rPr>
              <a:t>lie, he </a:t>
            </a:r>
            <a:r>
              <a:rPr lang="en-US" i="1" dirty="0" err="1">
                <a:solidFill>
                  <a:srgbClr val="FFFF00"/>
                </a:solidFill>
              </a:rPr>
              <a:t>speaketh</a:t>
            </a:r>
            <a:r>
              <a:rPr lang="en-US" i="1" dirty="0">
                <a:solidFill>
                  <a:srgbClr val="FFFF00"/>
                </a:solidFill>
              </a:rPr>
              <a:t> of his own: for he is a liar, and the father of it.”</a:t>
            </a:r>
          </a:p>
          <a:p>
            <a:r>
              <a:rPr lang="en-US" i="1" dirty="0">
                <a:solidFill>
                  <a:srgbClr val="FFFF00"/>
                </a:solidFill>
              </a:rPr>
              <a:t>John 8:44</a:t>
            </a:r>
          </a:p>
        </p:txBody>
      </p:sp>
      <p:sp>
        <p:nvSpPr>
          <p:cNvPr id="157" name="Rectangle 156"/>
          <p:cNvSpPr/>
          <p:nvPr/>
        </p:nvSpPr>
        <p:spPr>
          <a:xfrm>
            <a:off x="2403763" y="1039091"/>
            <a:ext cx="3733800" cy="4801314"/>
          </a:xfrm>
          <a:prstGeom prst="rect">
            <a:avLst/>
          </a:prstGeom>
        </p:spPr>
        <p:txBody>
          <a:bodyPr wrap="square">
            <a:spAutoFit/>
          </a:bodyPr>
          <a:lstStyle/>
          <a:p>
            <a:r>
              <a:rPr lang="en-US" dirty="0">
                <a:solidFill>
                  <a:schemeClr val="bg1"/>
                </a:solidFill>
              </a:rPr>
              <a:t>The Plot with Cain</a:t>
            </a:r>
          </a:p>
          <a:p>
            <a:endParaRPr lang="en-US" dirty="0">
              <a:solidFill>
                <a:schemeClr val="bg1"/>
              </a:solidFill>
            </a:endParaRPr>
          </a:p>
          <a:p>
            <a:r>
              <a:rPr lang="en-US" dirty="0">
                <a:solidFill>
                  <a:schemeClr val="bg1"/>
                </a:solidFill>
              </a:rPr>
              <a:t>The story of the origin and rise of secret combinations on earth was once contained in the record of Old Testament times. …And the manner in which Cain plotted with Satan to become Master Mahan, master of the great secret, that he could murder and get gain—these matters were deleted from the Bible records before that book was compiled. </a:t>
            </a:r>
          </a:p>
          <a:p>
            <a:r>
              <a:rPr lang="en-US" dirty="0">
                <a:solidFill>
                  <a:schemeClr val="bg1"/>
                </a:solidFill>
              </a:rPr>
              <a:t>These were known among the Nephites through that scriptural record we know as the brass plates…(See Moses 5)</a:t>
            </a:r>
          </a:p>
          <a:p>
            <a:r>
              <a:rPr lang="en-US" dirty="0">
                <a:solidFill>
                  <a:schemeClr val="bg1"/>
                </a:solidFill>
              </a:rPr>
              <a:t>JFM and RLM</a:t>
            </a:r>
          </a:p>
        </p:txBody>
      </p:sp>
      <p:pic>
        <p:nvPicPr>
          <p:cNvPr id="5" name="Picture 4">
            <a:extLst>
              <a:ext uri="{FF2B5EF4-FFF2-40B4-BE49-F238E27FC236}">
                <a16:creationId xmlns:a16="http://schemas.microsoft.com/office/drawing/2014/main" id="{DC65659A-BDF3-409C-A3A2-DCB0CA703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26" y="2404197"/>
            <a:ext cx="1907946" cy="2344450"/>
          </a:xfrm>
          <a:prstGeom prst="rect">
            <a:avLst/>
          </a:prstGeom>
        </p:spPr>
      </p:pic>
    </p:spTree>
    <p:extLst>
      <p:ext uri="{BB962C8B-B14F-4D97-AF65-F5344CB8AC3E}">
        <p14:creationId xmlns:p14="http://schemas.microsoft.com/office/powerpoint/2010/main" val="217629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4"/>
                                        </p:tgtEl>
                                        <p:attrNameLst>
                                          <p:attrName>style.visibility</p:attrName>
                                        </p:attrNameLst>
                                      </p:cBhvr>
                                      <p:to>
                                        <p:strVal val="visible"/>
                                      </p:to>
                                    </p:set>
                                    <p:animEffect transition="in" filter="fade">
                                      <p:cBhvr>
                                        <p:cTn id="18" dur="2000"/>
                                        <p:tgtEl>
                                          <p:spTgt spid="14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2000"/>
                                        <p:tgtEl>
                                          <p:spTgt spid="157"/>
                                        </p:tgtEl>
                                      </p:cBhvr>
                                    </p:animEffect>
                                    <p:set>
                                      <p:cBhvr>
                                        <p:cTn id="25" dur="1" fill="hold">
                                          <p:stCondLst>
                                            <p:cond delay="1999"/>
                                          </p:stCondLst>
                                        </p:cTn>
                                        <p:tgtEl>
                                          <p:spTgt spid="15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156"/>
                                        </p:tgtEl>
                                      </p:cBhvr>
                                    </p:animEffect>
                                    <p:set>
                                      <p:cBhvr>
                                        <p:cTn id="28" dur="1" fill="hold">
                                          <p:stCondLst>
                                            <p:cond delay="1999"/>
                                          </p:stCondLst>
                                        </p:cTn>
                                        <p:tgtEl>
                                          <p:spTgt spid="15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56" grpId="1"/>
      <p:bldP spid="157" grpId="0"/>
      <p:bldP spid="15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D193B4B-BA84-4114-BA95-788EDA426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1227" y="6415932"/>
            <a:ext cx="2819400" cy="369332"/>
          </a:xfrm>
          <a:prstGeom prst="rect">
            <a:avLst/>
          </a:prstGeom>
          <a:noFill/>
        </p:spPr>
        <p:txBody>
          <a:bodyPr wrap="square" rtlCol="0">
            <a:spAutoFit/>
          </a:bodyPr>
          <a:lstStyle/>
          <a:p>
            <a:r>
              <a:rPr lang="en-US" dirty="0">
                <a:solidFill>
                  <a:schemeClr val="bg1"/>
                </a:solidFill>
              </a:rPr>
              <a:t>Helaman 6:17-31</a:t>
            </a:r>
          </a:p>
        </p:txBody>
      </p:sp>
      <p:sp>
        <p:nvSpPr>
          <p:cNvPr id="6" name="TextBox 5"/>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Impact" pitchFamily="34" charset="0"/>
              </a:rPr>
              <a:t>Satan Tries to Plant Temptation in Our Hearts</a:t>
            </a:r>
          </a:p>
        </p:txBody>
      </p:sp>
      <p:sp>
        <p:nvSpPr>
          <p:cNvPr id="117" name="TextBox 116"/>
          <p:cNvSpPr txBox="1"/>
          <p:nvPr/>
        </p:nvSpPr>
        <p:spPr>
          <a:xfrm>
            <a:off x="249381" y="910938"/>
            <a:ext cx="5898573" cy="3416320"/>
          </a:xfrm>
          <a:prstGeom prst="rect">
            <a:avLst/>
          </a:prstGeom>
          <a:noFill/>
        </p:spPr>
        <p:txBody>
          <a:bodyPr wrap="square" rtlCol="0">
            <a:spAutoFit/>
          </a:bodyPr>
          <a:lstStyle/>
          <a:p>
            <a:pPr fontAlgn="base"/>
            <a:r>
              <a:rPr lang="en-US" dirty="0">
                <a:solidFill>
                  <a:schemeClr val="bg1"/>
                </a:solidFill>
              </a:rPr>
              <a:t>“There can be counterfeit revelations, promptings from the devil, temptations! </a:t>
            </a:r>
          </a:p>
          <a:p>
            <a:pPr fontAlgn="base"/>
            <a:endParaRPr lang="en-US" dirty="0">
              <a:solidFill>
                <a:schemeClr val="bg1"/>
              </a:solidFill>
            </a:endParaRPr>
          </a:p>
          <a:p>
            <a:pPr fontAlgn="base"/>
            <a:r>
              <a:rPr lang="en-US" dirty="0">
                <a:solidFill>
                  <a:schemeClr val="bg1"/>
                </a:solidFill>
              </a:rPr>
              <a:t>As long as you live, in one way or another the adversary will try to lead you astray.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“If ever you receive a prompting to do something that makes you </a:t>
            </a:r>
            <a:r>
              <a:rPr lang="en-US" i="1" dirty="0">
                <a:solidFill>
                  <a:schemeClr val="bg1"/>
                </a:solidFill>
              </a:rPr>
              <a:t>feel </a:t>
            </a:r>
            <a:r>
              <a:rPr lang="en-US" dirty="0">
                <a:solidFill>
                  <a:schemeClr val="bg1"/>
                </a:solidFill>
              </a:rPr>
              <a:t>uneasy, something you know in your </a:t>
            </a:r>
            <a:r>
              <a:rPr lang="en-US" i="1" dirty="0">
                <a:solidFill>
                  <a:schemeClr val="bg1"/>
                </a:solidFill>
              </a:rPr>
              <a:t>mind</a:t>
            </a:r>
            <a:r>
              <a:rPr lang="en-US" dirty="0">
                <a:solidFill>
                  <a:schemeClr val="bg1"/>
                </a:solidFill>
              </a:rPr>
              <a:t> to be wrong and contrary to the principles of righteousness, do not respond to it!” </a:t>
            </a:r>
          </a:p>
          <a:p>
            <a:pPr fontAlgn="base"/>
            <a:r>
              <a:rPr lang="en-US" dirty="0">
                <a:solidFill>
                  <a:schemeClr val="bg1"/>
                </a:solidFill>
              </a:rPr>
              <a:t>President Boyd K. Packer</a:t>
            </a:r>
          </a:p>
        </p:txBody>
      </p:sp>
      <p:pic>
        <p:nvPicPr>
          <p:cNvPr id="119" name="Picture 118" descr="boyd k. packer.jpg"/>
          <p:cNvPicPr>
            <a:picLocks noChangeAspect="1"/>
          </p:cNvPicPr>
          <p:nvPr/>
        </p:nvPicPr>
        <p:blipFill>
          <a:blip r:embed="rId3" cstate="print"/>
          <a:stretch>
            <a:fillRect/>
          </a:stretch>
        </p:blipFill>
        <p:spPr>
          <a:xfrm>
            <a:off x="706582" y="4423064"/>
            <a:ext cx="1322168" cy="1647825"/>
          </a:xfrm>
          <a:prstGeom prst="rect">
            <a:avLst/>
          </a:prstGeom>
        </p:spPr>
      </p:pic>
      <p:pic>
        <p:nvPicPr>
          <p:cNvPr id="5" name="Picture 4">
            <a:extLst>
              <a:ext uri="{FF2B5EF4-FFF2-40B4-BE49-F238E27FC236}">
                <a16:creationId xmlns:a16="http://schemas.microsoft.com/office/drawing/2014/main" id="{92E661F9-D89F-40CA-ABC9-B25D32BE6F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8467" y="877599"/>
            <a:ext cx="3076575" cy="2047875"/>
          </a:xfrm>
          <a:prstGeom prst="rect">
            <a:avLst/>
          </a:prstGeom>
        </p:spPr>
      </p:pic>
      <p:pic>
        <p:nvPicPr>
          <p:cNvPr id="8" name="Picture 7">
            <a:extLst>
              <a:ext uri="{FF2B5EF4-FFF2-40B4-BE49-F238E27FC236}">
                <a16:creationId xmlns:a16="http://schemas.microsoft.com/office/drawing/2014/main" id="{8915A5C0-5C52-455A-8B41-61482CDB4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5565" y="1728120"/>
            <a:ext cx="2503973" cy="1662638"/>
          </a:xfrm>
          <a:prstGeom prst="rect">
            <a:avLst/>
          </a:prstGeom>
        </p:spPr>
      </p:pic>
      <p:pic>
        <p:nvPicPr>
          <p:cNvPr id="12" name="Picture 11">
            <a:extLst>
              <a:ext uri="{FF2B5EF4-FFF2-40B4-BE49-F238E27FC236}">
                <a16:creationId xmlns:a16="http://schemas.microsoft.com/office/drawing/2014/main" id="{F28B3D11-B310-4D99-87A6-E69B49F1E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3417" y="3961692"/>
            <a:ext cx="2800350" cy="2619375"/>
          </a:xfrm>
          <a:prstGeom prst="rect">
            <a:avLst/>
          </a:prstGeom>
        </p:spPr>
      </p:pic>
      <p:pic>
        <p:nvPicPr>
          <p:cNvPr id="14" name="Picture 13">
            <a:extLst>
              <a:ext uri="{FF2B5EF4-FFF2-40B4-BE49-F238E27FC236}">
                <a16:creationId xmlns:a16="http://schemas.microsoft.com/office/drawing/2014/main" id="{70DCAE8D-2B90-4913-871A-75350C375A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487" y="4531660"/>
            <a:ext cx="2790825" cy="2028825"/>
          </a:xfrm>
          <a:prstGeom prst="rect">
            <a:avLst/>
          </a:prstGeom>
        </p:spPr>
      </p:pic>
    </p:spTree>
    <p:extLst>
      <p:ext uri="{BB962C8B-B14F-4D97-AF65-F5344CB8AC3E}">
        <p14:creationId xmlns:p14="http://schemas.microsoft.com/office/powerpoint/2010/main" val="317153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7">
                                            <p:txEl>
                                              <p:pRg st="6" end="6"/>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2005</Words>
  <Application>Microsoft Office PowerPoint</Application>
  <PresentationFormat>Widescreen</PresentationFormat>
  <Paragraphs>254</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Agency FB</vt:lpstr>
      <vt:lpstr>Arial</vt:lpstr>
      <vt:lpstr>Calibri</vt:lpstr>
      <vt:lpstr>Calibri Light</vt:lpstr>
      <vt:lpstr>Comic Sans MS</vt:lpstr>
      <vt:lpstr>Impact</vt:lpstr>
      <vt:lpstr>Open Sans</vt:lpstr>
      <vt:lpstr>Source Serif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cp:revision>
  <dcterms:created xsi:type="dcterms:W3CDTF">2017-10-12T14:33:10Z</dcterms:created>
  <dcterms:modified xsi:type="dcterms:W3CDTF">2020-05-07T18:38:32Z</dcterms:modified>
</cp:coreProperties>
</file>