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ranklin Gothic Medium" panose="020B060302010202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504D-D1E4-4CD9-8BBF-04E5968A86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4B5FB1-E77F-4926-B836-9B90E20A6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ACEBD3-B7C3-486A-B018-E4AB5983BA97}"/>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395A68F3-4E3B-4689-91C0-E185921AB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81EF6-5471-43FA-9B08-70BAAC8090A8}"/>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315194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DFC2-88C5-47CF-A44E-5C423EFC2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E9A54-1595-49B4-9C87-4411FD4EA9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E8028-3055-4996-8E67-DEED5BE1603A}"/>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8A058DE8-E19E-4D7B-B504-BAE4516F3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B33C0-D576-4B51-AF28-91CC18144B11}"/>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158560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1BB4D-1A43-4A2B-9B33-2D40832771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BB632-5785-4E32-B89F-A1F61F932C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032F6-8B96-45DB-A9AB-8D1F5F83943E}"/>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B7AD11F0-D8A3-42A2-9612-676F5C7A0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3392F-D7A6-4E53-B7B1-8064E1C8AFF5}"/>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210733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4B25-79D0-4147-8EC0-81B229E1D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F9D76-536C-4457-9B47-9439B7656F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53D2E-0648-413D-A2D8-F5CF6DCD6DF8}"/>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883B900F-A85A-40F8-A3E2-52EFB1055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DBDD4-1ECB-400E-9E71-2966383F5F02}"/>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21169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E75D-C68A-4733-9BEF-E16D5603F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66DCD3-880E-45E5-AA25-1C1FD9011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A9D534-3053-40FB-A654-621474398086}"/>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E0467042-C85C-4CE6-B815-ABEA2E2D7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78B99-01DA-4F3F-9F05-0C733412FB03}"/>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157753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97EB-FC59-4CF3-96C1-ABDF8106D5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D6E7A-77A7-46F8-844B-BEC3338DCB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565F2D-3A27-4D3A-AE9B-D4685332A1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73FB2C-5A40-4FEB-98B4-611282FE6836}"/>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6" name="Footer Placeholder 5">
            <a:extLst>
              <a:ext uri="{FF2B5EF4-FFF2-40B4-BE49-F238E27FC236}">
                <a16:creationId xmlns:a16="http://schemas.microsoft.com/office/drawing/2014/main" id="{2B61E1A5-ECE0-4033-8AD8-8A397AA4E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F83A-7B5A-429A-B680-848DBB478392}"/>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376377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DF20-DACA-4A59-B2D0-1D41AA6D64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91822D-DC4D-4FAE-957E-69FD73DC1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1D43B1-CA1D-4EB6-A7D0-1E83876D01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D06E49-0186-4D5D-8AEE-120BB2C4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6FA54D-EDA0-4998-B34D-420E96B41D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41B58-1DFA-422A-877E-0F9F56C2598D}"/>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8" name="Footer Placeholder 7">
            <a:extLst>
              <a:ext uri="{FF2B5EF4-FFF2-40B4-BE49-F238E27FC236}">
                <a16:creationId xmlns:a16="http://schemas.microsoft.com/office/drawing/2014/main" id="{83FD1BFE-7959-481F-AA56-D2021103D6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9B266C-0A83-4F2C-99D0-7322158D3129}"/>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362701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AD79-1830-4310-8C28-A0A45A2634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9FF92-2929-4035-BC04-7E07092B387F}"/>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4" name="Footer Placeholder 3">
            <a:extLst>
              <a:ext uri="{FF2B5EF4-FFF2-40B4-BE49-F238E27FC236}">
                <a16:creationId xmlns:a16="http://schemas.microsoft.com/office/drawing/2014/main" id="{D2DFCAA7-AB37-4C95-9A8A-846117A53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B29A29-C3A5-4F74-91B8-0C4CF38CB353}"/>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94934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5CEAF-6004-4B26-BB18-3C728C1392E2}"/>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3" name="Footer Placeholder 2">
            <a:extLst>
              <a:ext uri="{FF2B5EF4-FFF2-40B4-BE49-F238E27FC236}">
                <a16:creationId xmlns:a16="http://schemas.microsoft.com/office/drawing/2014/main" id="{3F4FB0F8-0F68-4AA0-AD42-915A49A4A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A800B5-8DFE-488C-9783-C04026AF2A65}"/>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265123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74C5-08E8-4EBC-B3AE-1B2A337CE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B5CB5-6604-491A-B868-0B28B0589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D31A8-FB58-4556-BCDE-FBC56BD81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9DFA8E-8D3C-4DDE-804F-4C1C2DD9C7DF}"/>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6" name="Footer Placeholder 5">
            <a:extLst>
              <a:ext uri="{FF2B5EF4-FFF2-40B4-BE49-F238E27FC236}">
                <a16:creationId xmlns:a16="http://schemas.microsoft.com/office/drawing/2014/main" id="{7F03CC84-FF67-460D-A698-AD537EF9E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19382-2692-45F1-924E-149ED7E2B968}"/>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308810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B620-C0DC-44CD-94F7-D73D6DC4D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EFD88-2C64-4233-90AD-03A9FA2BE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0ECAFA-13A7-49C8-8215-EBCD34C1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51E160-6FBB-4B93-A078-CA09453318DD}"/>
              </a:ext>
            </a:extLst>
          </p:cNvPr>
          <p:cNvSpPr>
            <a:spLocks noGrp="1"/>
          </p:cNvSpPr>
          <p:nvPr>
            <p:ph type="dt" sz="half" idx="10"/>
          </p:nvPr>
        </p:nvSpPr>
        <p:spPr/>
        <p:txBody>
          <a:bodyPr/>
          <a:lstStyle/>
          <a:p>
            <a:fld id="{79D2A6CD-B6A7-4A38-8C64-6799EED999DE}" type="datetimeFigureOut">
              <a:rPr lang="en-US" smtClean="0"/>
              <a:t>6/17/2020</a:t>
            </a:fld>
            <a:endParaRPr lang="en-US"/>
          </a:p>
        </p:txBody>
      </p:sp>
      <p:sp>
        <p:nvSpPr>
          <p:cNvPr id="6" name="Footer Placeholder 5">
            <a:extLst>
              <a:ext uri="{FF2B5EF4-FFF2-40B4-BE49-F238E27FC236}">
                <a16:creationId xmlns:a16="http://schemas.microsoft.com/office/drawing/2014/main" id="{05E965D2-DCA7-4456-947D-469528C31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63218-5DB8-4662-B06C-CE51D1070F52}"/>
              </a:ext>
            </a:extLst>
          </p:cNvPr>
          <p:cNvSpPr>
            <a:spLocks noGrp="1"/>
          </p:cNvSpPr>
          <p:nvPr>
            <p:ph type="sldNum" sz="quarter" idx="12"/>
          </p:nvPr>
        </p:nvSpPr>
        <p:spPr/>
        <p:txBody>
          <a:bodyPr/>
          <a:lstStyle/>
          <a:p>
            <a:fld id="{B3D816EF-37C7-41CD-B7DF-45E93A928FAC}" type="slidenum">
              <a:rPr lang="en-US" smtClean="0"/>
              <a:t>‹#›</a:t>
            </a:fld>
            <a:endParaRPr lang="en-US"/>
          </a:p>
        </p:txBody>
      </p:sp>
    </p:spTree>
    <p:extLst>
      <p:ext uri="{BB962C8B-B14F-4D97-AF65-F5344CB8AC3E}">
        <p14:creationId xmlns:p14="http://schemas.microsoft.com/office/powerpoint/2010/main" val="98849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4AA5-05C2-443B-8C4B-96C195C7B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00F97-98BE-409F-9377-1D2CF6923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5694D-25F7-4577-B3EE-B0FCCE3D3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2A6CD-B6A7-4A38-8C64-6799EED999DE}" type="datetimeFigureOut">
              <a:rPr lang="en-US" smtClean="0"/>
              <a:t>6/17/2020</a:t>
            </a:fld>
            <a:endParaRPr lang="en-US"/>
          </a:p>
        </p:txBody>
      </p:sp>
      <p:sp>
        <p:nvSpPr>
          <p:cNvPr id="5" name="Footer Placeholder 4">
            <a:extLst>
              <a:ext uri="{FF2B5EF4-FFF2-40B4-BE49-F238E27FC236}">
                <a16:creationId xmlns:a16="http://schemas.microsoft.com/office/drawing/2014/main" id="{D73F139A-856C-48C6-A016-60508299C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A558B-7090-445F-9D37-FF32E39FD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16EF-37C7-41CD-B7DF-45E93A928FAC}" type="slidenum">
              <a:rPr lang="en-US" smtClean="0"/>
              <a:t>‹#›</a:t>
            </a:fld>
            <a:endParaRPr lang="en-US"/>
          </a:p>
        </p:txBody>
      </p:sp>
    </p:spTree>
    <p:extLst>
      <p:ext uri="{BB962C8B-B14F-4D97-AF65-F5344CB8AC3E}">
        <p14:creationId xmlns:p14="http://schemas.microsoft.com/office/powerpoint/2010/main" val="38773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D54C6D-ED0E-421F-9E46-1800F8408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6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465957-E6A5-42D9-B686-D6384B147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79894" y="762000"/>
            <a:ext cx="6282906" cy="1200329"/>
          </a:xfrm>
          <a:prstGeom prst="rect">
            <a:avLst/>
          </a:prstGeom>
        </p:spPr>
        <p:txBody>
          <a:bodyPr wrap="square">
            <a:spAutoFit/>
          </a:bodyPr>
          <a:lstStyle/>
          <a:p>
            <a:r>
              <a:rPr lang="en-US" dirty="0">
                <a:solidFill>
                  <a:schemeClr val="bg1"/>
                </a:solidFill>
              </a:rPr>
              <a:t>Your body is sacred. Respect it and do not defile it in any way. Through your dress and appearance, you can show that you know how precious your body is. You can show that you are a disciple of Jesus Christ and that you love Him.</a:t>
            </a:r>
          </a:p>
        </p:txBody>
      </p:sp>
      <p:sp>
        <p:nvSpPr>
          <p:cNvPr id="3" name="Rectangle 2"/>
          <p:cNvSpPr/>
          <p:nvPr/>
        </p:nvSpPr>
        <p:spPr>
          <a:xfrm>
            <a:off x="2865910" y="2111230"/>
            <a:ext cx="5181600" cy="1754326"/>
          </a:xfrm>
          <a:prstGeom prst="rect">
            <a:avLst/>
          </a:prstGeom>
        </p:spPr>
        <p:txBody>
          <a:bodyPr wrap="square">
            <a:spAutoFit/>
          </a:bodyPr>
          <a:lstStyle/>
          <a:p>
            <a:r>
              <a:rPr lang="en-US" dirty="0">
                <a:solidFill>
                  <a:schemeClr val="bg1"/>
                </a:solidFill>
              </a:rPr>
              <a:t>Prophets of God have continually counseled His children to dress modestly. When you are well groomed and modestly dressed, you invite the companionship of the Spirit and you can be a good influence on others. Your dress and grooming influence the way you and others act.</a:t>
            </a:r>
          </a:p>
        </p:txBody>
      </p:sp>
      <p:sp>
        <p:nvSpPr>
          <p:cNvPr id="4" name="Rectangle 3"/>
          <p:cNvSpPr/>
          <p:nvPr/>
        </p:nvSpPr>
        <p:spPr>
          <a:xfrm>
            <a:off x="4724400" y="4648200"/>
            <a:ext cx="5410200" cy="1754326"/>
          </a:xfrm>
          <a:prstGeom prst="rect">
            <a:avLst/>
          </a:prstGeom>
        </p:spPr>
        <p:txBody>
          <a:bodyPr wrap="square">
            <a:spAutoFit/>
          </a:bodyPr>
          <a:lstStyle/>
          <a:p>
            <a:r>
              <a:rPr lang="en-US" dirty="0">
                <a:solidFill>
                  <a:schemeClr val="bg1"/>
                </a:solidFill>
              </a:rPr>
              <a:t>Never lower your standards of dress. Do not use a special occasion as an excuse to be immodest. When you dress immodestly, you send a message that is contrary to your identity as a son or daughter of God. You also send the message that you are using your body to get attention and approval.</a:t>
            </a:r>
          </a:p>
        </p:txBody>
      </p:sp>
      <p:sp>
        <p:nvSpPr>
          <p:cNvPr id="9" name="TextBox 8"/>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For the Strength Youth</a:t>
            </a:r>
          </a:p>
        </p:txBody>
      </p:sp>
      <p:sp>
        <p:nvSpPr>
          <p:cNvPr id="10" name="TextBox 9"/>
          <p:cNvSpPr txBox="1"/>
          <p:nvPr/>
        </p:nvSpPr>
        <p:spPr>
          <a:xfrm>
            <a:off x="266700" y="6450338"/>
            <a:ext cx="2971800" cy="369332"/>
          </a:xfrm>
          <a:prstGeom prst="rect">
            <a:avLst/>
          </a:prstGeom>
          <a:noFill/>
        </p:spPr>
        <p:txBody>
          <a:bodyPr wrap="square" rtlCol="0">
            <a:spAutoFit/>
          </a:bodyPr>
          <a:lstStyle/>
          <a:p>
            <a:r>
              <a:rPr lang="en-US" dirty="0">
                <a:solidFill>
                  <a:schemeClr val="bg1"/>
                </a:solidFill>
              </a:rPr>
              <a:t>Page 6-8</a:t>
            </a:r>
          </a:p>
        </p:txBody>
      </p:sp>
      <p:pic>
        <p:nvPicPr>
          <p:cNvPr id="12" name="Picture 11" descr="greek dancing2.jpg"/>
          <p:cNvPicPr>
            <a:picLocks noChangeAspect="1"/>
          </p:cNvPicPr>
          <p:nvPr/>
        </p:nvPicPr>
        <p:blipFill>
          <a:blip r:embed="rId3" cstate="print"/>
          <a:stretch>
            <a:fillRect/>
          </a:stretch>
        </p:blipFill>
        <p:spPr>
          <a:xfrm>
            <a:off x="1173675" y="4223587"/>
            <a:ext cx="3384470" cy="2238052"/>
          </a:xfrm>
          <a:prstGeom prst="rect">
            <a:avLst/>
          </a:prstGeom>
        </p:spPr>
      </p:pic>
      <p:pic>
        <p:nvPicPr>
          <p:cNvPr id="11" name="Picture 10">
            <a:extLst>
              <a:ext uri="{FF2B5EF4-FFF2-40B4-BE49-F238E27FC236}">
                <a16:creationId xmlns:a16="http://schemas.microsoft.com/office/drawing/2014/main" id="{FAE68405-71CB-4E9F-94F2-A74A82BC9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420" y="762000"/>
            <a:ext cx="2834780" cy="3543475"/>
          </a:xfrm>
          <a:prstGeom prst="rect">
            <a:avLst/>
          </a:prstGeom>
        </p:spPr>
      </p:pic>
    </p:spTree>
    <p:extLst>
      <p:ext uri="{BB962C8B-B14F-4D97-AF65-F5344CB8AC3E}">
        <p14:creationId xmlns:p14="http://schemas.microsoft.com/office/powerpoint/2010/main" val="24312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FE3F5FA-FCED-40FF-B463-8831A881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19"/>
            <a:ext cx="12192000" cy="6924083"/>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Choosing Sides</a:t>
            </a:r>
          </a:p>
        </p:txBody>
      </p:sp>
      <p:sp>
        <p:nvSpPr>
          <p:cNvPr id="9" name="TextBox 8"/>
          <p:cNvSpPr txBox="1"/>
          <p:nvPr/>
        </p:nvSpPr>
        <p:spPr>
          <a:xfrm>
            <a:off x="1406236" y="6483532"/>
            <a:ext cx="2971800" cy="369332"/>
          </a:xfrm>
          <a:prstGeom prst="rect">
            <a:avLst/>
          </a:prstGeom>
          <a:noFill/>
        </p:spPr>
        <p:txBody>
          <a:bodyPr wrap="square" rtlCol="0">
            <a:spAutoFit/>
          </a:bodyPr>
          <a:lstStyle/>
          <a:p>
            <a:r>
              <a:rPr lang="en-US" dirty="0">
                <a:solidFill>
                  <a:schemeClr val="bg1"/>
                </a:solidFill>
              </a:rPr>
              <a:t>Alma 3:26-27</a:t>
            </a:r>
          </a:p>
        </p:txBody>
      </p:sp>
      <p:grpSp>
        <p:nvGrpSpPr>
          <p:cNvPr id="12" name="Group 12"/>
          <p:cNvGrpSpPr/>
          <p:nvPr/>
        </p:nvGrpSpPr>
        <p:grpSpPr>
          <a:xfrm>
            <a:off x="4648200" y="4572000"/>
            <a:ext cx="4876800" cy="18288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5523" y="2435630"/>
              <a:ext cx="7010400" cy="2354490"/>
            </a:xfrm>
            <a:prstGeom prst="rect">
              <a:avLst/>
            </a:prstGeom>
            <a:noFill/>
          </p:spPr>
          <p:txBody>
            <a:bodyPr wrap="square" rtlCol="0">
              <a:spAutoFit/>
            </a:bodyPr>
            <a:lstStyle/>
            <a:p>
              <a:pPr algn="ctr"/>
              <a:r>
                <a:rPr lang="en-US" sz="3200" dirty="0">
                  <a:solidFill>
                    <a:schemeClr val="bg1"/>
                  </a:solidFill>
                </a:rPr>
                <a:t>We receive happiness or misery depending on whom we choose to obey</a:t>
              </a:r>
              <a:endParaRPr lang="en-US" sz="3200" dirty="0">
                <a:solidFill>
                  <a:schemeClr val="bg1"/>
                </a:solidFill>
                <a:latin typeface="Child's Play" pitchFamily="2" charset="0"/>
              </a:endParaRPr>
            </a:p>
          </p:txBody>
        </p:sp>
      </p:grpSp>
      <p:sp>
        <p:nvSpPr>
          <p:cNvPr id="20" name="Rectangle 19"/>
          <p:cNvSpPr/>
          <p:nvPr/>
        </p:nvSpPr>
        <p:spPr>
          <a:xfrm>
            <a:off x="1752600" y="840662"/>
            <a:ext cx="5562600" cy="3139321"/>
          </a:xfrm>
          <a:prstGeom prst="rect">
            <a:avLst/>
          </a:prstGeom>
        </p:spPr>
        <p:txBody>
          <a:bodyPr wrap="square">
            <a:spAutoFit/>
          </a:bodyPr>
          <a:lstStyle/>
          <a:p>
            <a:pPr fontAlgn="base"/>
            <a:r>
              <a:rPr lang="en-US" dirty="0">
                <a:solidFill>
                  <a:schemeClr val="bg1"/>
                </a:solidFill>
              </a:rPr>
              <a:t>“And in one year were thousands and tens of thousands of souls sent to the eternal world, that they might reap their</a:t>
            </a:r>
            <a:r>
              <a:rPr lang="en-US" baseline="30000" dirty="0">
                <a:solidFill>
                  <a:schemeClr val="bg1"/>
                </a:solidFill>
              </a:rPr>
              <a:t> </a:t>
            </a:r>
            <a:r>
              <a:rPr lang="en-US" dirty="0">
                <a:solidFill>
                  <a:schemeClr val="bg1"/>
                </a:solidFill>
              </a:rPr>
              <a:t>rewards according to their works, whether they were good or whether they were bad, to reap eternal happiness or eternal misery, according to the spirit which they listed to obey, whether it be a good spirit or a bad one.</a:t>
            </a:r>
          </a:p>
          <a:p>
            <a:pPr fontAlgn="base"/>
            <a:endParaRPr lang="en-US" dirty="0">
              <a:solidFill>
                <a:schemeClr val="bg1"/>
              </a:solidFill>
            </a:endParaRPr>
          </a:p>
          <a:p>
            <a:pPr fontAlgn="base"/>
            <a:r>
              <a:rPr lang="en-US" dirty="0">
                <a:solidFill>
                  <a:schemeClr val="bg1"/>
                </a:solidFill>
              </a:rPr>
              <a:t> For every man </a:t>
            </a:r>
            <a:r>
              <a:rPr lang="en-US" dirty="0" err="1">
                <a:solidFill>
                  <a:schemeClr val="bg1"/>
                </a:solidFill>
              </a:rPr>
              <a:t>receiveth</a:t>
            </a:r>
            <a:r>
              <a:rPr lang="en-US" dirty="0">
                <a:solidFill>
                  <a:schemeClr val="bg1"/>
                </a:solidFill>
              </a:rPr>
              <a:t> </a:t>
            </a:r>
            <a:r>
              <a:rPr lang="en-US" baseline="30000" dirty="0">
                <a:solidFill>
                  <a:schemeClr val="bg1"/>
                </a:solidFill>
              </a:rPr>
              <a:t> </a:t>
            </a:r>
            <a:r>
              <a:rPr lang="en-US" dirty="0">
                <a:solidFill>
                  <a:schemeClr val="bg1"/>
                </a:solidFill>
              </a:rPr>
              <a:t>wages of him whom he </a:t>
            </a:r>
            <a:r>
              <a:rPr lang="en-US" dirty="0" err="1">
                <a:solidFill>
                  <a:schemeClr val="bg1"/>
                </a:solidFill>
              </a:rPr>
              <a:t>listeth</a:t>
            </a:r>
            <a:r>
              <a:rPr lang="en-US" dirty="0">
                <a:solidFill>
                  <a:schemeClr val="bg1"/>
                </a:solidFill>
              </a:rPr>
              <a:t> to obey, and this according to the words of the spirit of prophecy; therefore let it be according to the truth…”</a:t>
            </a:r>
          </a:p>
        </p:txBody>
      </p:sp>
      <p:sp>
        <p:nvSpPr>
          <p:cNvPr id="22" name="Lightning Bolt 21">
            <a:extLst>
              <a:ext uri="{FF2B5EF4-FFF2-40B4-BE49-F238E27FC236}">
                <a16:creationId xmlns:a16="http://schemas.microsoft.com/office/drawing/2014/main" id="{CEBFC062-6DB1-4811-BC05-7D9669DA4BCC}"/>
              </a:ext>
            </a:extLst>
          </p:cNvPr>
          <p:cNvSpPr/>
          <p:nvPr/>
        </p:nvSpPr>
        <p:spPr>
          <a:xfrm rot="2169127">
            <a:off x="-480318" y="348433"/>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051A2F-AC5E-42F3-B6DC-BF6A6743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115" y="1148136"/>
            <a:ext cx="2971800" cy="2971800"/>
          </a:xfrm>
          <a:prstGeom prst="rect">
            <a:avLst/>
          </a:prstGeom>
        </p:spPr>
      </p:pic>
    </p:spTree>
    <p:extLst>
      <p:ext uri="{BB962C8B-B14F-4D97-AF65-F5344CB8AC3E}">
        <p14:creationId xmlns:p14="http://schemas.microsoft.com/office/powerpoint/2010/main" val="15146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DF56BC-03F5-4E03-AAD1-5F37FE8D8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752600" y="457201"/>
            <a:ext cx="8458200" cy="646331"/>
          </a:xfrm>
          <a:prstGeom prst="rect">
            <a:avLst/>
          </a:prstGeom>
        </p:spPr>
        <p:txBody>
          <a:bodyPr wrap="square">
            <a:spAutoFit/>
          </a:bodyPr>
          <a:lstStyle/>
          <a:p>
            <a:r>
              <a:rPr lang="en-US" dirty="0">
                <a:solidFill>
                  <a:schemeClr val="bg1"/>
                </a:solidFill>
              </a:rPr>
              <a:t>We as individual members of the Church also have identity of our own. Each of us stands for something, either strong or not strong; either good or not so good.</a:t>
            </a:r>
          </a:p>
        </p:txBody>
      </p:sp>
      <p:sp>
        <p:nvSpPr>
          <p:cNvPr id="7" name="Rectangle 6"/>
          <p:cNvSpPr/>
          <p:nvPr/>
        </p:nvSpPr>
        <p:spPr>
          <a:xfrm>
            <a:off x="1752600" y="1295401"/>
            <a:ext cx="8458200" cy="1200329"/>
          </a:xfrm>
          <a:prstGeom prst="rect">
            <a:avLst/>
          </a:prstGeom>
        </p:spPr>
        <p:txBody>
          <a:bodyPr wrap="square">
            <a:spAutoFit/>
          </a:bodyPr>
          <a:lstStyle/>
          <a:p>
            <a:pPr fontAlgn="base"/>
            <a:r>
              <a:rPr lang="en-US" dirty="0">
                <a:solidFill>
                  <a:schemeClr val="bg1"/>
                </a:solidFill>
              </a:rPr>
              <a:t>In Revelation there is a strong warning to the fence sitters:</a:t>
            </a:r>
          </a:p>
          <a:p>
            <a:pPr fontAlgn="base"/>
            <a:r>
              <a:rPr lang="en-US" dirty="0">
                <a:solidFill>
                  <a:schemeClr val="bg1"/>
                </a:solidFill>
              </a:rPr>
              <a:t>“I know thy works, that thou art neither cold nor hot: I would thou wert cold or hot.</a:t>
            </a:r>
          </a:p>
          <a:p>
            <a:pPr fontAlgn="base"/>
            <a:r>
              <a:rPr lang="en-US" dirty="0">
                <a:solidFill>
                  <a:schemeClr val="bg1"/>
                </a:solidFill>
              </a:rPr>
              <a:t>“So then because thou art lukewarm, and neither cold nor hot, I will </a:t>
            </a:r>
            <a:r>
              <a:rPr lang="en-US" dirty="0" err="1">
                <a:solidFill>
                  <a:schemeClr val="bg1"/>
                </a:solidFill>
              </a:rPr>
              <a:t>spue</a:t>
            </a:r>
            <a:r>
              <a:rPr lang="en-US" dirty="0">
                <a:solidFill>
                  <a:schemeClr val="bg1"/>
                </a:solidFill>
              </a:rPr>
              <a:t> thee out of my mouth.” (Rev. 3:15, 16)</a:t>
            </a:r>
          </a:p>
        </p:txBody>
      </p:sp>
      <p:sp>
        <p:nvSpPr>
          <p:cNvPr id="8" name="Rectangle 7"/>
          <p:cNvSpPr/>
          <p:nvPr/>
        </p:nvSpPr>
        <p:spPr>
          <a:xfrm>
            <a:off x="1752600" y="2590800"/>
            <a:ext cx="8534400" cy="923330"/>
          </a:xfrm>
          <a:prstGeom prst="rect">
            <a:avLst/>
          </a:prstGeom>
        </p:spPr>
        <p:txBody>
          <a:bodyPr wrap="square">
            <a:spAutoFit/>
          </a:bodyPr>
          <a:lstStyle/>
          <a:p>
            <a:r>
              <a:rPr lang="en-US" dirty="0">
                <a:solidFill>
                  <a:schemeClr val="bg1"/>
                </a:solidFill>
              </a:rPr>
              <a:t>From that and many other experiences, I learned that even though others do not share your beliefs, in fact may be hostile to them, they will respect you if you are willing to </a:t>
            </a:r>
            <a:r>
              <a:rPr lang="en-US" i="1" dirty="0">
                <a:solidFill>
                  <a:schemeClr val="bg1"/>
                </a:solidFill>
              </a:rPr>
              <a:t>stand up and be counted.</a:t>
            </a:r>
            <a:endParaRPr lang="en-US" dirty="0">
              <a:solidFill>
                <a:schemeClr val="bg1"/>
              </a:solidFill>
            </a:endParaRPr>
          </a:p>
        </p:txBody>
      </p:sp>
      <p:sp>
        <p:nvSpPr>
          <p:cNvPr id="9" name="Rectangle 8"/>
          <p:cNvSpPr/>
          <p:nvPr/>
        </p:nvSpPr>
        <p:spPr>
          <a:xfrm>
            <a:off x="1752600" y="3733800"/>
            <a:ext cx="8458200" cy="1754326"/>
          </a:xfrm>
          <a:prstGeom prst="rect">
            <a:avLst/>
          </a:prstGeom>
        </p:spPr>
        <p:txBody>
          <a:bodyPr wrap="square">
            <a:spAutoFit/>
          </a:bodyPr>
          <a:lstStyle/>
          <a:p>
            <a:r>
              <a:rPr lang="en-US" dirty="0">
                <a:solidFill>
                  <a:schemeClr val="bg1"/>
                </a:solidFill>
              </a:rPr>
              <a:t>Almost. What a heartbreaking sound is the word “almost”! Almost some of our good members keep the Word of Wisdom, or just about go to priesthood meeting and sacrament meeting, or almost hold family home evening. Some of us almost but not quite—pay our tithing.</a:t>
            </a:r>
          </a:p>
          <a:p>
            <a:endParaRPr lang="en-US" dirty="0">
              <a:solidFill>
                <a:schemeClr val="bg1"/>
              </a:solidFill>
            </a:endParaRPr>
          </a:p>
          <a:p>
            <a:r>
              <a:rPr lang="en-US" dirty="0">
                <a:solidFill>
                  <a:schemeClr val="bg1"/>
                </a:solidFill>
              </a:rPr>
              <a:t>Elder James E. Faust</a:t>
            </a:r>
          </a:p>
        </p:txBody>
      </p:sp>
      <p:grpSp>
        <p:nvGrpSpPr>
          <p:cNvPr id="10" name="Group 9"/>
          <p:cNvGrpSpPr/>
          <p:nvPr/>
        </p:nvGrpSpPr>
        <p:grpSpPr>
          <a:xfrm>
            <a:off x="4267200" y="4800600"/>
            <a:ext cx="6400800" cy="2057400"/>
            <a:chOff x="762000" y="1905000"/>
            <a:chExt cx="7696200" cy="3352800"/>
          </a:xfrm>
          <a:solidFill>
            <a:schemeClr val="bg1"/>
          </a:solidFill>
        </p:grpSpPr>
        <p:sp>
          <p:nvSpPr>
            <p:cNvPr id="11" name="Pentagon 10"/>
            <p:cNvSpPr/>
            <p:nvPr/>
          </p:nvSpPr>
          <p:spPr>
            <a:xfrm rot="16200000">
              <a:off x="-7239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16200000">
              <a:off x="4953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16200000">
              <a:off x="17145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6200000">
              <a:off x="29337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6200000">
              <a:off x="41529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16200000">
              <a:off x="53721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16200000">
              <a:off x="65913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43000" y="2895600"/>
              <a:ext cx="6934200" cy="304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3000" y="4191000"/>
              <a:ext cx="6934200" cy="304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 descr="Elder James E. Faust">
            <a:extLst>
              <a:ext uri="{FF2B5EF4-FFF2-40B4-BE49-F238E27FC236}">
                <a16:creationId xmlns:a16="http://schemas.microsoft.com/office/drawing/2014/main" id="{D6F164FF-99F1-4DCD-8D70-09F5D1844433}"/>
              </a:ext>
            </a:extLst>
          </p:cNvPr>
          <p:cNvPicPr>
            <a:picLocks noChangeAspect="1" noChangeArrowheads="1"/>
          </p:cNvPicPr>
          <p:nvPr/>
        </p:nvPicPr>
        <p:blipFill>
          <a:blip r:embed="rId3" cstate="print"/>
          <a:srcRect/>
          <a:stretch>
            <a:fillRect/>
          </a:stretch>
        </p:blipFill>
        <p:spPr bwMode="auto">
          <a:xfrm>
            <a:off x="204788" y="189132"/>
            <a:ext cx="1343025" cy="1828800"/>
          </a:xfrm>
          <a:prstGeom prst="rect">
            <a:avLst/>
          </a:prstGeom>
          <a:noFill/>
        </p:spPr>
      </p:pic>
    </p:spTree>
    <p:extLst>
      <p:ext uri="{BB962C8B-B14F-4D97-AF65-F5344CB8AC3E}">
        <p14:creationId xmlns:p14="http://schemas.microsoft.com/office/powerpoint/2010/main" val="27174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A3392A-94E1-4C10-AAE8-48075F176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5770418" y="1108365"/>
            <a:ext cx="4495800" cy="4247317"/>
          </a:xfrm>
          <a:prstGeom prst="rect">
            <a:avLst/>
          </a:prstGeom>
        </p:spPr>
        <p:txBody>
          <a:bodyPr wrap="square">
            <a:spAutoFit/>
          </a:bodyPr>
          <a:lstStyle/>
          <a:p>
            <a:pPr fontAlgn="base"/>
            <a:r>
              <a:rPr lang="en-US" dirty="0">
                <a:solidFill>
                  <a:schemeClr val="bg1"/>
                </a:solidFill>
              </a:rPr>
              <a:t>We cannot hide what we are, try as we will. It shines from within us. We are transparent. When we attempt to deceive, we deceive only ourselves. We are like the emperor in the fairy tale who was deceived into thinking he was arrayed in beautiful garments, but he was in fact unclothed.</a:t>
            </a:r>
          </a:p>
          <a:p>
            <a:pPr fontAlgn="base"/>
            <a:endParaRPr lang="en-US" dirty="0">
              <a:solidFill>
                <a:schemeClr val="bg1"/>
              </a:solidFill>
            </a:endParaRPr>
          </a:p>
          <a:p>
            <a:pPr fontAlgn="base"/>
            <a:r>
              <a:rPr lang="en-US" dirty="0">
                <a:solidFill>
                  <a:schemeClr val="bg1"/>
                </a:solidFill>
              </a:rPr>
              <a:t>Those who stand firm, steadfast, and immovable are given great inner hidden powers and unseen strengths. They will be endowed with full and potent spiritual resources.</a:t>
            </a:r>
          </a:p>
          <a:p>
            <a:endParaRPr lang="en-US" dirty="0">
              <a:solidFill>
                <a:schemeClr val="bg1"/>
              </a:solidFill>
            </a:endParaRPr>
          </a:p>
          <a:p>
            <a:r>
              <a:rPr lang="en-US" dirty="0">
                <a:solidFill>
                  <a:schemeClr val="bg1"/>
                </a:solidFill>
              </a:rPr>
              <a:t>Elder James E. Faust</a:t>
            </a:r>
          </a:p>
        </p:txBody>
      </p:sp>
      <p:pic>
        <p:nvPicPr>
          <p:cNvPr id="25602" name="Picture 2" descr="Elder James E. Faust"/>
          <p:cNvPicPr>
            <a:picLocks noChangeAspect="1" noChangeArrowheads="1"/>
          </p:cNvPicPr>
          <p:nvPr/>
        </p:nvPicPr>
        <p:blipFill>
          <a:blip r:embed="rId3" cstate="print"/>
          <a:srcRect/>
          <a:stretch>
            <a:fillRect/>
          </a:stretch>
        </p:blipFill>
        <p:spPr bwMode="auto">
          <a:xfrm>
            <a:off x="10120746" y="4668982"/>
            <a:ext cx="1343025" cy="1828800"/>
          </a:xfrm>
          <a:prstGeom prst="rect">
            <a:avLst/>
          </a:prstGeom>
          <a:noFill/>
        </p:spPr>
      </p:pic>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Inward Appearances</a:t>
            </a:r>
          </a:p>
        </p:txBody>
      </p:sp>
      <p:pic>
        <p:nvPicPr>
          <p:cNvPr id="4" name="Picture 3">
            <a:extLst>
              <a:ext uri="{FF2B5EF4-FFF2-40B4-BE49-F238E27FC236}">
                <a16:creationId xmlns:a16="http://schemas.microsoft.com/office/drawing/2014/main" id="{B5C39845-C5F1-4CE9-8DC4-D11DC9CB0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55" y="1108365"/>
            <a:ext cx="4404134" cy="4958611"/>
          </a:xfrm>
          <a:prstGeom prst="rect">
            <a:avLst/>
          </a:prstGeom>
        </p:spPr>
      </p:pic>
    </p:spTree>
    <p:extLst>
      <p:ext uri="{BB962C8B-B14F-4D97-AF65-F5344CB8AC3E}">
        <p14:creationId xmlns:p14="http://schemas.microsoft.com/office/powerpoint/2010/main" val="39646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0F826C-EF50-4146-AE83-D57D600E6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96982" y="6499592"/>
            <a:ext cx="4495800" cy="369332"/>
          </a:xfrm>
          <a:prstGeom prst="rect">
            <a:avLst/>
          </a:prstGeom>
        </p:spPr>
        <p:txBody>
          <a:bodyPr wrap="square">
            <a:spAutoFit/>
          </a:bodyPr>
          <a:lstStyle/>
          <a:p>
            <a:pPr fontAlgn="base"/>
            <a:r>
              <a:rPr lang="en-US" dirty="0">
                <a:solidFill>
                  <a:schemeClr val="bg1"/>
                </a:solidFill>
              </a:rPr>
              <a:t>Alma 4:1-3</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6</a:t>
            </a:r>
            <a:r>
              <a:rPr lang="en-US" sz="4400" baseline="30000" dirty="0">
                <a:solidFill>
                  <a:schemeClr val="bg1"/>
                </a:solidFill>
                <a:latin typeface="Franklin Gothic Medium" panose="020B0603020102020204" pitchFamily="34" charset="0"/>
              </a:rPr>
              <a:t>th</a:t>
            </a:r>
            <a:r>
              <a:rPr lang="en-US" sz="4400" dirty="0">
                <a:solidFill>
                  <a:schemeClr val="bg1"/>
                </a:solidFill>
                <a:latin typeface="Franklin Gothic Medium" panose="020B0603020102020204" pitchFamily="34" charset="0"/>
              </a:rPr>
              <a:t> Year of the Reign of the Judges</a:t>
            </a:r>
          </a:p>
        </p:txBody>
      </p:sp>
      <p:sp>
        <p:nvSpPr>
          <p:cNvPr id="7" name="TextBox 6"/>
          <p:cNvSpPr txBox="1"/>
          <p:nvPr/>
        </p:nvSpPr>
        <p:spPr>
          <a:xfrm>
            <a:off x="3695700" y="846773"/>
            <a:ext cx="4648200" cy="523220"/>
          </a:xfrm>
          <a:prstGeom prst="rect">
            <a:avLst/>
          </a:prstGeom>
          <a:noFill/>
        </p:spPr>
        <p:txBody>
          <a:bodyPr wrap="square" rtlCol="0">
            <a:spAutoFit/>
          </a:bodyPr>
          <a:lstStyle/>
          <a:p>
            <a:r>
              <a:rPr lang="en-US" sz="2800" dirty="0">
                <a:solidFill>
                  <a:schemeClr val="bg1"/>
                </a:solidFill>
              </a:rPr>
              <a:t>‘Afflicted and caused to morn’</a:t>
            </a:r>
          </a:p>
        </p:txBody>
      </p:sp>
      <p:sp>
        <p:nvSpPr>
          <p:cNvPr id="8" name="TextBox 7"/>
          <p:cNvSpPr txBox="1"/>
          <p:nvPr/>
        </p:nvSpPr>
        <p:spPr>
          <a:xfrm>
            <a:off x="6095999" y="2209800"/>
            <a:ext cx="5446143" cy="3785652"/>
          </a:xfrm>
          <a:prstGeom prst="rect">
            <a:avLst/>
          </a:prstGeom>
          <a:noFill/>
        </p:spPr>
        <p:txBody>
          <a:bodyPr wrap="square" rtlCol="0">
            <a:spAutoFit/>
          </a:bodyPr>
          <a:lstStyle/>
          <a:p>
            <a:r>
              <a:rPr lang="en-US" sz="2000" dirty="0">
                <a:solidFill>
                  <a:schemeClr val="bg1"/>
                </a:solidFill>
              </a:rPr>
              <a:t>It is normal and natural when things go wrong to begin to search for causes, to begin to look careful at one’s attitudes and behaviors to ascertain whether one has offended God. If a person is sincere in his searching, if he asks God to reveal his weakness, if he is indeed open enough to ask, “What lack I yet?” the Lord can awaken him to a remembrance of his duty. </a:t>
            </a:r>
          </a:p>
          <a:p>
            <a:endParaRPr lang="en-US" sz="2000" dirty="0">
              <a:solidFill>
                <a:schemeClr val="bg1"/>
              </a:solidFill>
            </a:endParaRPr>
          </a:p>
          <a:p>
            <a:r>
              <a:rPr lang="en-US" sz="2000" dirty="0">
                <a:solidFill>
                  <a:schemeClr val="bg1"/>
                </a:solidFill>
              </a:rPr>
              <a:t>The Spirit of Jesus Christ can bring a remembrance of commitments and covenants.</a:t>
            </a:r>
          </a:p>
          <a:p>
            <a:r>
              <a:rPr lang="en-US" sz="2000" dirty="0">
                <a:solidFill>
                  <a:schemeClr val="bg1"/>
                </a:solidFill>
              </a:rPr>
              <a:t>JFM and RLM</a:t>
            </a:r>
          </a:p>
        </p:txBody>
      </p:sp>
      <p:pic>
        <p:nvPicPr>
          <p:cNvPr id="4" name="Picture 3">
            <a:extLst>
              <a:ext uri="{FF2B5EF4-FFF2-40B4-BE49-F238E27FC236}">
                <a16:creationId xmlns:a16="http://schemas.microsoft.com/office/drawing/2014/main" id="{EFCAAB5D-B248-4F94-A0E8-E71E5112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41" y="1813262"/>
            <a:ext cx="2703292" cy="4366856"/>
          </a:xfrm>
          <a:prstGeom prst="rect">
            <a:avLst/>
          </a:prstGeom>
        </p:spPr>
      </p:pic>
    </p:spTree>
    <p:extLst>
      <p:ext uri="{BB962C8B-B14F-4D97-AF65-F5344CB8AC3E}">
        <p14:creationId xmlns:p14="http://schemas.microsoft.com/office/powerpoint/2010/main" val="11611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B63242-87C2-46C7-8FE1-94B1ACEA1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524000" y="6488668"/>
            <a:ext cx="4495800" cy="369332"/>
          </a:xfrm>
          <a:prstGeom prst="rect">
            <a:avLst/>
          </a:prstGeom>
        </p:spPr>
        <p:txBody>
          <a:bodyPr wrap="square">
            <a:spAutoFit/>
          </a:bodyPr>
          <a:lstStyle/>
          <a:p>
            <a:pPr fontAlgn="base"/>
            <a:r>
              <a:rPr lang="en-US" dirty="0">
                <a:solidFill>
                  <a:schemeClr val="bg1"/>
                </a:solidFill>
              </a:rPr>
              <a:t>Alma 4:1-5</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Humble--Teachable</a:t>
            </a:r>
          </a:p>
        </p:txBody>
      </p:sp>
      <p:sp>
        <p:nvSpPr>
          <p:cNvPr id="7" name="TextBox 6"/>
          <p:cNvSpPr txBox="1"/>
          <p:nvPr/>
        </p:nvSpPr>
        <p:spPr>
          <a:xfrm>
            <a:off x="685800" y="684282"/>
            <a:ext cx="3539836" cy="1200329"/>
          </a:xfrm>
          <a:prstGeom prst="rect">
            <a:avLst/>
          </a:prstGeom>
          <a:noFill/>
        </p:spPr>
        <p:txBody>
          <a:bodyPr wrap="square" rtlCol="0">
            <a:spAutoFit/>
          </a:bodyPr>
          <a:lstStyle/>
          <a:p>
            <a:r>
              <a:rPr lang="en-US" dirty="0">
                <a:solidFill>
                  <a:schemeClr val="bg1"/>
                </a:solidFill>
              </a:rPr>
              <a:t>To  be teachable and to recognize with gratitude our dependence on the Lord—to understand that we have constant need for His support</a:t>
            </a:r>
          </a:p>
        </p:txBody>
      </p:sp>
      <p:sp>
        <p:nvSpPr>
          <p:cNvPr id="8" name="TextBox 7"/>
          <p:cNvSpPr txBox="1"/>
          <p:nvPr/>
        </p:nvSpPr>
        <p:spPr>
          <a:xfrm>
            <a:off x="7315199" y="1277104"/>
            <a:ext cx="4225635" cy="1754326"/>
          </a:xfrm>
          <a:prstGeom prst="rect">
            <a:avLst/>
          </a:prstGeom>
          <a:noFill/>
        </p:spPr>
        <p:txBody>
          <a:bodyPr wrap="square" rtlCol="0">
            <a:spAutoFit/>
          </a:bodyPr>
          <a:lstStyle/>
          <a:p>
            <a:r>
              <a:rPr lang="en-US" dirty="0">
                <a:solidFill>
                  <a:schemeClr val="bg1"/>
                </a:solidFill>
              </a:rPr>
              <a:t>God will have a humble people. Either we can choose to be humble or we can be compelled to be humble. Alma said, “Blessed are they who humble themselves without being compelled to be humble.” (Alma 32:16.)</a:t>
            </a:r>
            <a:endParaRPr lang="en-US" sz="1400" dirty="0">
              <a:solidFill>
                <a:schemeClr val="bg1"/>
              </a:solidFill>
            </a:endParaRPr>
          </a:p>
        </p:txBody>
      </p:sp>
      <p:sp>
        <p:nvSpPr>
          <p:cNvPr id="11" name="Rectangle 10"/>
          <p:cNvSpPr/>
          <p:nvPr/>
        </p:nvSpPr>
        <p:spPr>
          <a:xfrm>
            <a:off x="2209800" y="4953000"/>
            <a:ext cx="5486400" cy="1477328"/>
          </a:xfrm>
          <a:prstGeom prst="rect">
            <a:avLst/>
          </a:prstGeom>
        </p:spPr>
        <p:txBody>
          <a:bodyPr wrap="square">
            <a:spAutoFit/>
          </a:bodyPr>
          <a:lstStyle/>
          <a:p>
            <a:r>
              <a:rPr lang="en-US" dirty="0">
                <a:solidFill>
                  <a:schemeClr val="bg1"/>
                </a:solidFill>
              </a:rPr>
              <a:t>We must yield “to the </a:t>
            </a:r>
            <a:r>
              <a:rPr lang="en-US" dirty="0" err="1">
                <a:solidFill>
                  <a:schemeClr val="bg1"/>
                </a:solidFill>
              </a:rPr>
              <a:t>enticings</a:t>
            </a:r>
            <a:r>
              <a:rPr lang="en-US" dirty="0">
                <a:solidFill>
                  <a:schemeClr val="bg1"/>
                </a:solidFill>
              </a:rPr>
              <a:t> of the Holy Spirit,” put off the prideful “natural man,” become “a saint through the atonement of Christ the Lord,” and become “as a child, submissive, meek, humble.” </a:t>
            </a:r>
          </a:p>
          <a:p>
            <a:r>
              <a:rPr lang="en-US" dirty="0">
                <a:solidFill>
                  <a:schemeClr val="bg1"/>
                </a:solidFill>
              </a:rPr>
              <a:t>(Mosiah 3:19; see also Alma 13:28.)</a:t>
            </a:r>
          </a:p>
        </p:txBody>
      </p:sp>
      <p:pic>
        <p:nvPicPr>
          <p:cNvPr id="4" name="Picture 3">
            <a:extLst>
              <a:ext uri="{FF2B5EF4-FFF2-40B4-BE49-F238E27FC236}">
                <a16:creationId xmlns:a16="http://schemas.microsoft.com/office/drawing/2014/main" id="{037424D9-511C-409F-A33E-8F36B2EE6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693" y="827782"/>
            <a:ext cx="2143449" cy="1908274"/>
          </a:xfrm>
          <a:prstGeom prst="rect">
            <a:avLst/>
          </a:prstGeom>
        </p:spPr>
      </p:pic>
      <p:pic>
        <p:nvPicPr>
          <p:cNvPr id="6" name="Picture 5">
            <a:extLst>
              <a:ext uri="{FF2B5EF4-FFF2-40B4-BE49-F238E27FC236}">
                <a16:creationId xmlns:a16="http://schemas.microsoft.com/office/drawing/2014/main" id="{A014C7E2-8EE0-4495-9472-6C8F49772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833" y="2154267"/>
            <a:ext cx="2094201" cy="2371061"/>
          </a:xfrm>
          <a:prstGeom prst="rect">
            <a:avLst/>
          </a:prstGeom>
        </p:spPr>
      </p:pic>
      <p:pic>
        <p:nvPicPr>
          <p:cNvPr id="14" name="Picture 13">
            <a:extLst>
              <a:ext uri="{FF2B5EF4-FFF2-40B4-BE49-F238E27FC236}">
                <a16:creationId xmlns:a16="http://schemas.microsoft.com/office/drawing/2014/main" id="{79B92731-184B-4B7B-9C28-3AB78F083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795" y="3202573"/>
            <a:ext cx="2606927" cy="3470761"/>
          </a:xfrm>
          <a:prstGeom prst="rect">
            <a:avLst/>
          </a:prstGeom>
        </p:spPr>
      </p:pic>
    </p:spTree>
    <p:extLst>
      <p:ext uri="{BB962C8B-B14F-4D97-AF65-F5344CB8AC3E}">
        <p14:creationId xmlns:p14="http://schemas.microsoft.com/office/powerpoint/2010/main" val="36924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9CC07-A487-4A89-8661-24BB2CDC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29324" y="197346"/>
            <a:ext cx="8763000" cy="646330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We can choose to humble ourselves by conquering enmity toward our brothers and sisters, esteeming them as ourselves, and lifting them as high or higher than we are. </a:t>
            </a:r>
          </a:p>
          <a:p>
            <a:pPr fontAlgn="base"/>
            <a:endParaRPr lang="en-US" dirty="0">
              <a:solidFill>
                <a:schemeClr val="bg1"/>
              </a:solidFill>
            </a:endParaRPr>
          </a:p>
          <a:p>
            <a:pPr fontAlgn="base"/>
            <a:r>
              <a:rPr lang="en-US" dirty="0">
                <a:solidFill>
                  <a:schemeClr val="bg1"/>
                </a:solidFill>
              </a:rPr>
              <a:t>We can choose to humble ourselves by receiving counsel and chastisement. </a:t>
            </a:r>
          </a:p>
          <a:p>
            <a:pPr fontAlgn="base"/>
            <a:endParaRPr lang="en-US" dirty="0">
              <a:solidFill>
                <a:schemeClr val="bg1"/>
              </a:solidFill>
            </a:endParaRPr>
          </a:p>
          <a:p>
            <a:pPr fontAlgn="base"/>
            <a:r>
              <a:rPr lang="en-US" dirty="0">
                <a:solidFill>
                  <a:schemeClr val="bg1"/>
                </a:solidFill>
              </a:rPr>
              <a:t>We can choose to humble ourselves by forgiving those who have offended us.</a:t>
            </a:r>
          </a:p>
          <a:p>
            <a:pPr fontAlgn="base"/>
            <a:endParaRPr lang="en-US" dirty="0">
              <a:solidFill>
                <a:schemeClr val="bg1"/>
              </a:solidFill>
            </a:endParaRPr>
          </a:p>
          <a:p>
            <a:pPr fontAlgn="base"/>
            <a:r>
              <a:rPr lang="en-US" dirty="0">
                <a:solidFill>
                  <a:schemeClr val="bg1"/>
                </a:solidFill>
              </a:rPr>
              <a:t>We can choose to humble ourselves by rendering selfless service. </a:t>
            </a:r>
          </a:p>
          <a:p>
            <a:pPr fontAlgn="base"/>
            <a:endParaRPr lang="en-US" dirty="0">
              <a:solidFill>
                <a:schemeClr val="bg1"/>
              </a:solidFill>
            </a:endParaRPr>
          </a:p>
          <a:p>
            <a:pPr fontAlgn="base"/>
            <a:r>
              <a:rPr lang="en-US" dirty="0">
                <a:solidFill>
                  <a:schemeClr val="bg1"/>
                </a:solidFill>
              </a:rPr>
              <a:t>We can choose to humble ourselves by going on missions and preaching the word that can humble others. </a:t>
            </a:r>
          </a:p>
          <a:p>
            <a:pPr fontAlgn="base"/>
            <a:endParaRPr lang="en-US" dirty="0">
              <a:solidFill>
                <a:schemeClr val="bg1"/>
              </a:solidFill>
            </a:endParaRPr>
          </a:p>
          <a:p>
            <a:pPr fontAlgn="base"/>
            <a:r>
              <a:rPr lang="en-US" dirty="0">
                <a:solidFill>
                  <a:schemeClr val="bg1"/>
                </a:solidFill>
              </a:rPr>
              <a:t>We can choose to humble ourselves by getting to the temple more frequently.</a:t>
            </a:r>
          </a:p>
          <a:p>
            <a:pPr fontAlgn="base"/>
            <a:endParaRPr lang="en-US" dirty="0">
              <a:solidFill>
                <a:schemeClr val="bg1"/>
              </a:solidFill>
            </a:endParaRPr>
          </a:p>
          <a:p>
            <a:pPr fontAlgn="base"/>
            <a:r>
              <a:rPr lang="en-US" dirty="0">
                <a:solidFill>
                  <a:schemeClr val="bg1"/>
                </a:solidFill>
              </a:rPr>
              <a:t>We can choose to humble ourselves by confessing and forsaking our </a:t>
            </a:r>
          </a:p>
          <a:p>
            <a:pPr fontAlgn="base"/>
            <a:r>
              <a:rPr lang="en-US" dirty="0">
                <a:solidFill>
                  <a:schemeClr val="bg1"/>
                </a:solidFill>
              </a:rPr>
              <a:t>sins and being born of God. </a:t>
            </a:r>
          </a:p>
          <a:p>
            <a:pPr fontAlgn="base"/>
            <a:endParaRPr lang="en-US" dirty="0">
              <a:solidFill>
                <a:schemeClr val="bg1"/>
              </a:solidFill>
            </a:endParaRPr>
          </a:p>
          <a:p>
            <a:pPr fontAlgn="base"/>
            <a:r>
              <a:rPr lang="en-US" dirty="0">
                <a:solidFill>
                  <a:schemeClr val="bg1"/>
                </a:solidFill>
              </a:rPr>
              <a:t>We can choose to humble ourselves by loving God, submitting our </a:t>
            </a:r>
          </a:p>
          <a:p>
            <a:pPr fontAlgn="base"/>
            <a:r>
              <a:rPr lang="en-US" dirty="0">
                <a:solidFill>
                  <a:schemeClr val="bg1"/>
                </a:solidFill>
              </a:rPr>
              <a:t>will to His, and putting Him first in our lives. </a:t>
            </a:r>
          </a:p>
          <a:p>
            <a:pPr fontAlgn="base"/>
            <a:r>
              <a:rPr lang="en-US" dirty="0">
                <a:solidFill>
                  <a:schemeClr val="bg1"/>
                </a:solidFill>
              </a:rPr>
              <a:t>Ezra T. Benson</a:t>
            </a:r>
          </a:p>
          <a:p>
            <a:pPr fontAlgn="base"/>
            <a:endParaRPr lang="en-US" dirty="0">
              <a:solidFill>
                <a:schemeClr val="bg1"/>
              </a:solidFill>
            </a:endParaRPr>
          </a:p>
          <a:p>
            <a:pPr fontAlgn="base"/>
            <a:endParaRPr lang="en-US" dirty="0">
              <a:solidFill>
                <a:schemeClr val="bg1"/>
              </a:solidFill>
            </a:endParaRPr>
          </a:p>
        </p:txBody>
      </p:sp>
      <p:pic>
        <p:nvPicPr>
          <p:cNvPr id="4" name="Picture 3" descr="Ezra t benson.jpg"/>
          <p:cNvPicPr>
            <a:picLocks noChangeAspect="1"/>
          </p:cNvPicPr>
          <p:nvPr/>
        </p:nvPicPr>
        <p:blipFill>
          <a:blip r:embed="rId3" cstate="print"/>
          <a:stretch>
            <a:fillRect/>
          </a:stretch>
        </p:blipFill>
        <p:spPr>
          <a:xfrm>
            <a:off x="8305801" y="4572000"/>
            <a:ext cx="1486523" cy="2103120"/>
          </a:xfrm>
          <a:prstGeom prst="rect">
            <a:avLst/>
          </a:prstGeom>
        </p:spPr>
      </p:pic>
    </p:spTree>
    <p:extLst>
      <p:ext uri="{BB962C8B-B14F-4D97-AF65-F5344CB8AC3E}">
        <p14:creationId xmlns:p14="http://schemas.microsoft.com/office/powerpoint/2010/main" val="27177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C36991-6128-48A0-8564-A1BD2EC37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52400" y="6487766"/>
            <a:ext cx="4495800" cy="369332"/>
          </a:xfrm>
          <a:prstGeom prst="rect">
            <a:avLst/>
          </a:prstGeom>
        </p:spPr>
        <p:txBody>
          <a:bodyPr wrap="square">
            <a:spAutoFit/>
          </a:bodyPr>
          <a:lstStyle/>
          <a:p>
            <a:pPr fontAlgn="base"/>
            <a:r>
              <a:rPr lang="en-US" dirty="0">
                <a:solidFill>
                  <a:schemeClr val="bg1"/>
                </a:solidFill>
              </a:rPr>
              <a:t>Alma 4:6</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8</a:t>
            </a:r>
            <a:r>
              <a:rPr lang="en-US" sz="4400" baseline="30000" dirty="0">
                <a:solidFill>
                  <a:schemeClr val="bg1"/>
                </a:solidFill>
                <a:latin typeface="Franklin Gothic Medium" panose="020B0603020102020204" pitchFamily="34" charset="0"/>
              </a:rPr>
              <a:t>th</a:t>
            </a:r>
            <a:r>
              <a:rPr lang="en-US" sz="4400" dirty="0">
                <a:solidFill>
                  <a:schemeClr val="bg1"/>
                </a:solidFill>
                <a:latin typeface="Franklin Gothic Medium" panose="020B0603020102020204" pitchFamily="34" charset="0"/>
              </a:rPr>
              <a:t> Year of the Reign of the Judges</a:t>
            </a:r>
          </a:p>
        </p:txBody>
      </p:sp>
      <p:sp>
        <p:nvSpPr>
          <p:cNvPr id="7" name="TextBox 6"/>
          <p:cNvSpPr txBox="1"/>
          <p:nvPr/>
        </p:nvSpPr>
        <p:spPr>
          <a:xfrm>
            <a:off x="2094297" y="1068708"/>
            <a:ext cx="2971800" cy="923330"/>
          </a:xfrm>
          <a:prstGeom prst="rect">
            <a:avLst/>
          </a:prstGeom>
          <a:noFill/>
        </p:spPr>
        <p:txBody>
          <a:bodyPr wrap="square" rtlCol="0">
            <a:spAutoFit/>
          </a:bodyPr>
          <a:lstStyle/>
          <a:p>
            <a:r>
              <a:rPr lang="en-US" sz="5400" dirty="0">
                <a:solidFill>
                  <a:schemeClr val="bg1"/>
                </a:solidFill>
              </a:rPr>
              <a:t>Pride</a:t>
            </a:r>
          </a:p>
        </p:txBody>
      </p:sp>
      <p:sp>
        <p:nvSpPr>
          <p:cNvPr id="8" name="TextBox 7"/>
          <p:cNvSpPr txBox="1"/>
          <p:nvPr/>
        </p:nvSpPr>
        <p:spPr>
          <a:xfrm>
            <a:off x="6096000" y="1676400"/>
            <a:ext cx="4191000" cy="1477328"/>
          </a:xfrm>
          <a:prstGeom prst="rect">
            <a:avLst/>
          </a:prstGeom>
          <a:noFill/>
        </p:spPr>
        <p:txBody>
          <a:bodyPr wrap="square" rtlCol="0">
            <a:spAutoFit/>
          </a:bodyPr>
          <a:lstStyle/>
          <a:p>
            <a:r>
              <a:rPr lang="en-US" dirty="0">
                <a:solidFill>
                  <a:schemeClr val="bg1"/>
                </a:solidFill>
              </a:rPr>
              <a:t>People who are proud place themselves in opposition to each other and to God. They place themselves above those around them and follow their own desires rather than God’s will.</a:t>
            </a:r>
            <a:endParaRPr lang="en-US" sz="1400" dirty="0">
              <a:solidFill>
                <a:schemeClr val="bg1"/>
              </a:solidFill>
            </a:endParaRPr>
          </a:p>
        </p:txBody>
      </p:sp>
      <p:sp>
        <p:nvSpPr>
          <p:cNvPr id="11" name="Rectangle 10"/>
          <p:cNvSpPr/>
          <p:nvPr/>
        </p:nvSpPr>
        <p:spPr>
          <a:xfrm>
            <a:off x="800100" y="3153728"/>
            <a:ext cx="5486400" cy="3139321"/>
          </a:xfrm>
          <a:prstGeom prst="rect">
            <a:avLst/>
          </a:prstGeom>
        </p:spPr>
        <p:txBody>
          <a:bodyPr wrap="square">
            <a:spAutoFit/>
          </a:bodyPr>
          <a:lstStyle/>
          <a:p>
            <a:pPr fontAlgn="base"/>
            <a:r>
              <a:rPr lang="en-US" dirty="0">
                <a:solidFill>
                  <a:schemeClr val="bg1"/>
                </a:solidFill>
              </a:rPr>
              <a:t>“Some prideful people are not so concerned as to whether their wages meet their needs as they are that their wages are more than someone else’s. Their reward is being a cut above the rest. This is the enmity of pride.</a:t>
            </a:r>
          </a:p>
          <a:p>
            <a:pPr fontAlgn="base"/>
            <a:r>
              <a:rPr lang="en-US" dirty="0">
                <a:solidFill>
                  <a:schemeClr val="bg1"/>
                </a:solidFill>
              </a:rPr>
              <a:t>When pride has a hold on our hearts, we lose our independence of the world and deliver our freedoms to the bondage of men’s judgment. The world shouts louder than the whisperings of the Holy Ghost. The reasoning of men overrides the revelations of God, and the proud let go of the iron rod. ”</a:t>
            </a:r>
          </a:p>
          <a:p>
            <a:pPr fontAlgn="base"/>
            <a:r>
              <a:rPr lang="en-US" dirty="0">
                <a:solidFill>
                  <a:schemeClr val="bg1"/>
                </a:solidFill>
              </a:rPr>
              <a:t>Ezra T. Benson</a:t>
            </a:r>
          </a:p>
        </p:txBody>
      </p:sp>
      <p:pic>
        <p:nvPicPr>
          <p:cNvPr id="32774" name="Picture 6" descr="http://i1256.photobucket.com/albums/ii485/Church8/johnnybravo.gif"/>
          <p:cNvPicPr>
            <a:picLocks noChangeAspect="1" noChangeArrowheads="1"/>
          </p:cNvPicPr>
          <p:nvPr/>
        </p:nvPicPr>
        <p:blipFill>
          <a:blip r:embed="rId3" cstate="print"/>
          <a:srcRect/>
          <a:stretch>
            <a:fillRect/>
          </a:stretch>
        </p:blipFill>
        <p:spPr bwMode="auto">
          <a:xfrm>
            <a:off x="7391401" y="3352800"/>
            <a:ext cx="3057525" cy="2857500"/>
          </a:xfrm>
          <a:prstGeom prst="rect">
            <a:avLst/>
          </a:prstGeom>
          <a:noFill/>
        </p:spPr>
      </p:pic>
      <p:pic>
        <p:nvPicPr>
          <p:cNvPr id="13" name="Picture 12" descr="Ezra t benson.jpg">
            <a:extLst>
              <a:ext uri="{FF2B5EF4-FFF2-40B4-BE49-F238E27FC236}">
                <a16:creationId xmlns:a16="http://schemas.microsoft.com/office/drawing/2014/main" id="{109726B3-1DD8-4210-9107-63AB8EAFC34F}"/>
              </a:ext>
            </a:extLst>
          </p:cNvPr>
          <p:cNvPicPr>
            <a:picLocks noChangeAspect="1"/>
          </p:cNvPicPr>
          <p:nvPr/>
        </p:nvPicPr>
        <p:blipFill>
          <a:blip r:embed="rId4" cstate="print"/>
          <a:stretch>
            <a:fillRect/>
          </a:stretch>
        </p:blipFill>
        <p:spPr>
          <a:xfrm>
            <a:off x="133040" y="89203"/>
            <a:ext cx="974970" cy="1379379"/>
          </a:xfrm>
          <a:prstGeom prst="rect">
            <a:avLst/>
          </a:prstGeom>
        </p:spPr>
      </p:pic>
    </p:spTree>
    <p:extLst>
      <p:ext uri="{BB962C8B-B14F-4D97-AF65-F5344CB8AC3E}">
        <p14:creationId xmlns:p14="http://schemas.microsoft.com/office/powerpoint/2010/main" val="39178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animEffect transition="in" filter="fade">
                                      <p:cBhvr>
                                        <p:cTn id="9" dur="2000"/>
                                        <p:tgtEl>
                                          <p:spTgt spid="327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A5F52-EF66-48DE-9587-2BCA0DCAA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http://geprek.com/images/t/1600x900/98-cool-evergreen-unique-736283-1600x900.jpg"/>
          <p:cNvPicPr>
            <a:picLocks noChangeAspect="1" noChangeArrowheads="1"/>
          </p:cNvPicPr>
          <p:nvPr/>
        </p:nvPicPr>
        <p:blipFill>
          <a:blip r:embed="rId3" cstate="print"/>
          <a:srcRect r="52000" b="49333"/>
          <a:stretch>
            <a:fillRect/>
          </a:stretch>
        </p:blipFill>
        <p:spPr bwMode="auto">
          <a:xfrm>
            <a:off x="1524000" y="0"/>
            <a:ext cx="9146917" cy="6858000"/>
          </a:xfrm>
          <a:prstGeom prst="rect">
            <a:avLst/>
          </a:prstGeom>
          <a:noFill/>
        </p:spPr>
      </p:pic>
      <p:pic>
        <p:nvPicPr>
          <p:cNvPr id="4" name="Picture 3" descr="Ezra t benson.jpg"/>
          <p:cNvPicPr>
            <a:picLocks noChangeAspect="1"/>
          </p:cNvPicPr>
          <p:nvPr/>
        </p:nvPicPr>
        <p:blipFill>
          <a:blip r:embed="rId4" cstate="print"/>
          <a:stretch>
            <a:fillRect/>
          </a:stretch>
        </p:blipFill>
        <p:spPr>
          <a:xfrm>
            <a:off x="10194175" y="4450080"/>
            <a:ext cx="1486523" cy="2103120"/>
          </a:xfrm>
          <a:prstGeom prst="rect">
            <a:avLst/>
          </a:prstGeom>
        </p:spPr>
      </p:pic>
      <p:sp>
        <p:nvSpPr>
          <p:cNvPr id="6" name="Rectangle 5">
            <a:extLst>
              <a:ext uri="{FF2B5EF4-FFF2-40B4-BE49-F238E27FC236}">
                <a16:creationId xmlns:a16="http://schemas.microsoft.com/office/drawing/2014/main" id="{B5E0938C-FDCC-4173-81A8-A13BB0F8DAF4}"/>
              </a:ext>
            </a:extLst>
          </p:cNvPr>
          <p:cNvSpPr/>
          <p:nvPr/>
        </p:nvSpPr>
        <p:spPr>
          <a:xfrm>
            <a:off x="169172" y="197346"/>
            <a:ext cx="10501745" cy="6463308"/>
          </a:xfrm>
          <a:prstGeom prst="rect">
            <a:avLst/>
          </a:prstGeom>
        </p:spPr>
        <p:txBody>
          <a:bodyPr wrap="square">
            <a:spAutoFit/>
          </a:bodyPr>
          <a:lstStyle/>
          <a:p>
            <a:pPr fontAlgn="base"/>
            <a:r>
              <a:rPr lang="en-US" dirty="0">
                <a:solidFill>
                  <a:schemeClr val="bg1"/>
                </a:solidFill>
              </a:rPr>
              <a:t>Pride is a sin that can readily be seen in others but is rarely admitted in ourselves.</a:t>
            </a:r>
          </a:p>
          <a:p>
            <a:pPr fontAlgn="base"/>
            <a:endParaRPr lang="en-US" dirty="0">
              <a:solidFill>
                <a:schemeClr val="bg1"/>
              </a:solidFill>
            </a:endParaRPr>
          </a:p>
          <a:p>
            <a:pPr fontAlgn="base"/>
            <a:r>
              <a:rPr lang="en-US" dirty="0">
                <a:solidFill>
                  <a:schemeClr val="bg1"/>
                </a:solidFill>
              </a:rPr>
              <a:t>“Pride is:</a:t>
            </a:r>
          </a:p>
          <a:p>
            <a:pPr fontAlgn="base"/>
            <a:r>
              <a:rPr lang="en-US" dirty="0">
                <a:solidFill>
                  <a:schemeClr val="bg1"/>
                </a:solidFill>
              </a:rPr>
              <a:t>Faultfinding, gossiping, backbiting, murmuring, living beyond our means, envying, coveting, withholding gratitude and praise that might lift another, and being unforgiving and jealous.</a:t>
            </a:r>
          </a:p>
          <a:p>
            <a:pPr fontAlgn="base"/>
            <a:endParaRPr lang="en-US" dirty="0">
              <a:solidFill>
                <a:schemeClr val="bg1"/>
              </a:solidFill>
            </a:endParaRPr>
          </a:p>
          <a:p>
            <a:pPr fontAlgn="base"/>
            <a:r>
              <a:rPr lang="en-US" dirty="0">
                <a:solidFill>
                  <a:schemeClr val="bg1"/>
                </a:solidFill>
              </a:rPr>
              <a:t>Disobedience is essentially a prideful power struggle against someone in authority over us. It can be a parent, a priesthood leader, a teacher, or ultimately God. </a:t>
            </a:r>
          </a:p>
          <a:p>
            <a:pPr fontAlgn="base"/>
            <a:endParaRPr lang="en-US" dirty="0">
              <a:solidFill>
                <a:schemeClr val="bg1"/>
              </a:solidFill>
            </a:endParaRPr>
          </a:p>
          <a:p>
            <a:pPr fontAlgn="base"/>
            <a:r>
              <a:rPr lang="en-US" dirty="0">
                <a:solidFill>
                  <a:schemeClr val="bg1"/>
                </a:solidFill>
              </a:rPr>
              <a:t>A proud person hates the fact that someone is above him. He thinks this lowers his position.</a:t>
            </a:r>
          </a:p>
          <a:p>
            <a:pPr fontAlgn="base"/>
            <a:endParaRPr lang="en-US" dirty="0">
              <a:solidFill>
                <a:schemeClr val="bg1"/>
              </a:solidFill>
            </a:endParaRPr>
          </a:p>
          <a:p>
            <a:pPr fontAlgn="base"/>
            <a:r>
              <a:rPr lang="en-US" dirty="0">
                <a:solidFill>
                  <a:schemeClr val="bg1"/>
                </a:solidFill>
              </a:rPr>
              <a:t>Selfishness is one of the more common faces of pride. “How everything affects me” is the center of all that matters—self-conceit, self-pity, worldly self-fulfillment, self-gratification, and self-seeking.</a:t>
            </a:r>
          </a:p>
          <a:p>
            <a:pPr fontAlgn="base"/>
            <a:endParaRPr lang="en-US" dirty="0">
              <a:solidFill>
                <a:schemeClr val="bg1"/>
              </a:solidFill>
            </a:endParaRPr>
          </a:p>
          <a:p>
            <a:pPr fontAlgn="base"/>
            <a:r>
              <a:rPr lang="en-US" dirty="0">
                <a:solidFill>
                  <a:schemeClr val="bg1"/>
                </a:solidFill>
              </a:rPr>
              <a:t>Contentions and arguments, fights, unrighteous dominion, generation gaps, divorces, spouse abuse, riots, and disturbances all fall into this category of pride.</a:t>
            </a:r>
          </a:p>
          <a:p>
            <a:pPr fontAlgn="base"/>
            <a:endParaRPr lang="en-US" dirty="0">
              <a:solidFill>
                <a:schemeClr val="bg1"/>
              </a:solidFill>
            </a:endParaRPr>
          </a:p>
          <a:p>
            <a:pPr fontAlgn="base"/>
            <a:r>
              <a:rPr lang="en-US" dirty="0">
                <a:solidFill>
                  <a:schemeClr val="bg1"/>
                </a:solidFill>
              </a:rPr>
              <a:t>The proud do not receive counsel or correction easily. Defensiveness is </a:t>
            </a:r>
          </a:p>
          <a:p>
            <a:pPr fontAlgn="base"/>
            <a:r>
              <a:rPr lang="en-US" dirty="0">
                <a:solidFill>
                  <a:schemeClr val="bg1"/>
                </a:solidFill>
              </a:rPr>
              <a:t>used by them to justify and rationalize their frailties and failures. </a:t>
            </a:r>
          </a:p>
          <a:p>
            <a:pPr fontAlgn="base"/>
            <a:endParaRPr lang="en-US" dirty="0">
              <a:solidFill>
                <a:schemeClr val="bg1"/>
              </a:solidFill>
            </a:endParaRPr>
          </a:p>
          <a:p>
            <a:pPr fontAlgn="base"/>
            <a:r>
              <a:rPr lang="en-US" dirty="0">
                <a:solidFill>
                  <a:schemeClr val="bg1"/>
                </a:solidFill>
              </a:rPr>
              <a:t>Depending  upon the world to tell them whether they have value or not.”</a:t>
            </a:r>
          </a:p>
          <a:p>
            <a:pPr fontAlgn="base"/>
            <a:r>
              <a:rPr lang="en-US" dirty="0">
                <a:solidFill>
                  <a:schemeClr val="bg1"/>
                </a:solidFill>
              </a:rPr>
              <a:t>Ezra T. Benson </a:t>
            </a:r>
          </a:p>
          <a:p>
            <a:pPr fontAlgn="base"/>
            <a:endParaRPr lang="en-US" dirty="0">
              <a:solidFill>
                <a:schemeClr val="bg1"/>
              </a:solidFill>
            </a:endParaRPr>
          </a:p>
        </p:txBody>
      </p:sp>
    </p:spTree>
    <p:extLst>
      <p:ext uri="{BB962C8B-B14F-4D97-AF65-F5344CB8AC3E}">
        <p14:creationId xmlns:p14="http://schemas.microsoft.com/office/powerpoint/2010/main" val="33008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C49CC25-1269-41D1-A6CB-44DD952B0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0721" y="6406411"/>
            <a:ext cx="4495800" cy="369332"/>
          </a:xfrm>
          <a:prstGeom prst="rect">
            <a:avLst/>
          </a:prstGeom>
        </p:spPr>
        <p:txBody>
          <a:bodyPr wrap="square">
            <a:spAutoFit/>
          </a:bodyPr>
          <a:lstStyle/>
          <a:p>
            <a:pPr fontAlgn="base"/>
            <a:r>
              <a:rPr lang="en-US" dirty="0">
                <a:solidFill>
                  <a:schemeClr val="bg1"/>
                </a:solidFill>
              </a:rPr>
              <a:t>Alma 4:10-12</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An Example</a:t>
            </a:r>
          </a:p>
        </p:txBody>
      </p:sp>
      <p:grpSp>
        <p:nvGrpSpPr>
          <p:cNvPr id="12" name="Group 12"/>
          <p:cNvGrpSpPr/>
          <p:nvPr/>
        </p:nvGrpSpPr>
        <p:grpSpPr>
          <a:xfrm>
            <a:off x="2133600" y="1066801"/>
            <a:ext cx="7543800" cy="21272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5523" y="2435630"/>
              <a:ext cx="7010400" cy="2024207"/>
            </a:xfrm>
            <a:prstGeom prst="rect">
              <a:avLst/>
            </a:prstGeom>
            <a:noFill/>
          </p:spPr>
          <p:txBody>
            <a:bodyPr wrap="square" rtlCol="0">
              <a:spAutoFit/>
            </a:bodyPr>
            <a:lstStyle/>
            <a:p>
              <a:pPr algn="ctr"/>
              <a:r>
                <a:rPr lang="en-US" sz="3200" dirty="0">
                  <a:solidFill>
                    <a:schemeClr val="bg1"/>
                  </a:solidFill>
                </a:rPr>
                <a:t>If we set an unrighteous example, our actions can hinder others from accepting the gospel</a:t>
              </a:r>
              <a:endParaRPr lang="en-US" sz="3200" dirty="0">
                <a:solidFill>
                  <a:schemeClr val="bg1"/>
                </a:solidFill>
                <a:latin typeface="Child's Play" pitchFamily="2" charset="0"/>
              </a:endParaRPr>
            </a:p>
          </p:txBody>
        </p:sp>
      </p:grpSp>
      <p:sp>
        <p:nvSpPr>
          <p:cNvPr id="20" name="Rectangle 19"/>
          <p:cNvSpPr/>
          <p:nvPr/>
        </p:nvSpPr>
        <p:spPr>
          <a:xfrm>
            <a:off x="7239000" y="4114800"/>
            <a:ext cx="3200400" cy="1569660"/>
          </a:xfrm>
          <a:prstGeom prst="rect">
            <a:avLst/>
          </a:prstGeom>
        </p:spPr>
        <p:txBody>
          <a:bodyPr wrap="square">
            <a:spAutoFit/>
          </a:bodyPr>
          <a:lstStyle/>
          <a:p>
            <a:r>
              <a:rPr lang="en-US" sz="3200" dirty="0">
                <a:solidFill>
                  <a:schemeClr val="bg1"/>
                </a:solidFill>
              </a:rPr>
              <a:t>Our best example is the way Jesus Christ led His life.</a:t>
            </a:r>
          </a:p>
        </p:txBody>
      </p:sp>
      <p:pic>
        <p:nvPicPr>
          <p:cNvPr id="4" name="Picture 3">
            <a:extLst>
              <a:ext uri="{FF2B5EF4-FFF2-40B4-BE49-F238E27FC236}">
                <a16:creationId xmlns:a16="http://schemas.microsoft.com/office/drawing/2014/main" id="{140A7554-C96F-41D7-82CE-48CBB772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436825"/>
            <a:ext cx="4257675" cy="3076470"/>
          </a:xfrm>
          <a:prstGeom prst="rect">
            <a:avLst/>
          </a:prstGeom>
        </p:spPr>
      </p:pic>
    </p:spTree>
    <p:extLst>
      <p:ext uri="{BB962C8B-B14F-4D97-AF65-F5344CB8AC3E}">
        <p14:creationId xmlns:p14="http://schemas.microsoft.com/office/powerpoint/2010/main" val="18137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7A91F3-5A7C-4381-B7D7-00887A7A2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2863"/>
          </a:xfrm>
          <a:prstGeom prst="rect">
            <a:avLst/>
          </a:prstGeom>
        </p:spPr>
      </p:pic>
      <p:sp>
        <p:nvSpPr>
          <p:cNvPr id="8" name="TextBox 7"/>
          <p:cNvSpPr txBox="1"/>
          <p:nvPr/>
        </p:nvSpPr>
        <p:spPr>
          <a:xfrm>
            <a:off x="1416627" y="6371345"/>
            <a:ext cx="2971800" cy="369332"/>
          </a:xfrm>
          <a:prstGeom prst="rect">
            <a:avLst/>
          </a:prstGeom>
          <a:noFill/>
        </p:spPr>
        <p:txBody>
          <a:bodyPr wrap="square" rtlCol="0">
            <a:spAutoFit/>
          </a:bodyPr>
          <a:lstStyle/>
          <a:p>
            <a:r>
              <a:rPr lang="en-US" dirty="0">
                <a:solidFill>
                  <a:schemeClr val="bg1"/>
                </a:solidFill>
              </a:rPr>
              <a:t>Alma 3:2</a:t>
            </a:r>
          </a:p>
        </p:txBody>
      </p:sp>
      <p:sp>
        <p:nvSpPr>
          <p:cNvPr id="9" name="TextBox 8"/>
          <p:cNvSpPr txBox="1"/>
          <p:nvPr/>
        </p:nvSpPr>
        <p:spPr>
          <a:xfrm>
            <a:off x="2286000" y="914400"/>
            <a:ext cx="4419600" cy="1015663"/>
          </a:xfrm>
          <a:prstGeom prst="rect">
            <a:avLst/>
          </a:prstGeom>
          <a:noFill/>
        </p:spPr>
        <p:txBody>
          <a:bodyPr wrap="square" rtlCol="0">
            <a:spAutoFit/>
          </a:bodyPr>
          <a:lstStyle/>
          <a:p>
            <a:r>
              <a:rPr lang="en-US" sz="2000" dirty="0">
                <a:solidFill>
                  <a:schemeClr val="bg1"/>
                </a:solidFill>
              </a:rPr>
              <a:t>Many women and children had been slain, their flocks and their herds, and the fields of grain were destroyed</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Trodden Down by the Hosts of Men</a:t>
            </a:r>
          </a:p>
        </p:txBody>
      </p:sp>
      <p:pic>
        <p:nvPicPr>
          <p:cNvPr id="13" name="Picture 12">
            <a:extLst>
              <a:ext uri="{FF2B5EF4-FFF2-40B4-BE49-F238E27FC236}">
                <a16:creationId xmlns:a16="http://schemas.microsoft.com/office/drawing/2014/main" id="{B966E498-35DE-4275-83B4-99CFB2B21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06" y="2105959"/>
            <a:ext cx="4677641" cy="3113972"/>
          </a:xfrm>
          <a:prstGeom prst="rect">
            <a:avLst/>
          </a:prstGeom>
        </p:spPr>
      </p:pic>
      <p:pic>
        <p:nvPicPr>
          <p:cNvPr id="15" name="Picture 14">
            <a:extLst>
              <a:ext uri="{FF2B5EF4-FFF2-40B4-BE49-F238E27FC236}">
                <a16:creationId xmlns:a16="http://schemas.microsoft.com/office/drawing/2014/main" id="{B5F85AA5-A3BE-4320-823D-B6F6843CB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637" y="864865"/>
            <a:ext cx="3966296" cy="2722132"/>
          </a:xfrm>
          <a:prstGeom prst="rect">
            <a:avLst/>
          </a:prstGeom>
        </p:spPr>
      </p:pic>
      <p:pic>
        <p:nvPicPr>
          <p:cNvPr id="17" name="Picture 16">
            <a:extLst>
              <a:ext uri="{FF2B5EF4-FFF2-40B4-BE49-F238E27FC236}">
                <a16:creationId xmlns:a16="http://schemas.microsoft.com/office/drawing/2014/main" id="{FCA6626E-78BF-48F8-875F-7D6FE58EE5EE}"/>
              </a:ext>
            </a:extLst>
          </p:cNvPr>
          <p:cNvPicPr>
            <a:picLocks noChangeAspect="1"/>
          </p:cNvPicPr>
          <p:nvPr/>
        </p:nvPicPr>
        <p:blipFill rotWithShape="1">
          <a:blip r:embed="rId5">
            <a:extLst>
              <a:ext uri="{28A0092B-C50C-407E-A947-70E740481C1C}">
                <a14:useLocalDpi xmlns:a14="http://schemas.microsoft.com/office/drawing/2010/main" val="0"/>
              </a:ext>
            </a:extLst>
          </a:blip>
          <a:srcRect t="30030" r="19329"/>
          <a:stretch/>
        </p:blipFill>
        <p:spPr>
          <a:xfrm>
            <a:off x="6245367" y="3813694"/>
            <a:ext cx="2343584" cy="2812473"/>
          </a:xfrm>
          <a:prstGeom prst="rect">
            <a:avLst/>
          </a:prstGeom>
        </p:spPr>
      </p:pic>
    </p:spTree>
    <p:extLst>
      <p:ext uri="{BB962C8B-B14F-4D97-AF65-F5344CB8AC3E}">
        <p14:creationId xmlns:p14="http://schemas.microsoft.com/office/powerpoint/2010/main" val="22190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9506DEB-E47F-4A2C-B683-62DEE882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524000" y="6488668"/>
            <a:ext cx="4495800" cy="369332"/>
          </a:xfrm>
          <a:prstGeom prst="rect">
            <a:avLst/>
          </a:prstGeom>
        </p:spPr>
        <p:txBody>
          <a:bodyPr wrap="square">
            <a:spAutoFit/>
          </a:bodyPr>
          <a:lstStyle/>
          <a:p>
            <a:pPr fontAlgn="base"/>
            <a:r>
              <a:rPr lang="en-US" dirty="0">
                <a:solidFill>
                  <a:schemeClr val="bg1"/>
                </a:solidFill>
              </a:rPr>
              <a:t>Alma 4:15-20</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Calling People to Repent</a:t>
            </a:r>
          </a:p>
        </p:txBody>
      </p:sp>
      <p:sp>
        <p:nvSpPr>
          <p:cNvPr id="7" name="TextBox 6"/>
          <p:cNvSpPr txBox="1"/>
          <p:nvPr/>
        </p:nvSpPr>
        <p:spPr>
          <a:xfrm>
            <a:off x="2057400" y="1295401"/>
            <a:ext cx="4191000" cy="5078313"/>
          </a:xfrm>
          <a:prstGeom prst="rect">
            <a:avLst/>
          </a:prstGeom>
          <a:noFill/>
        </p:spPr>
        <p:txBody>
          <a:bodyPr wrap="square" rtlCol="0">
            <a:spAutoFit/>
          </a:bodyPr>
          <a:lstStyle/>
          <a:p>
            <a:r>
              <a:rPr lang="en-US" sz="3600" dirty="0">
                <a:solidFill>
                  <a:schemeClr val="bg1"/>
                </a:solidFill>
              </a:rPr>
              <a:t>Alma Resigns as Chief Judge</a:t>
            </a:r>
          </a:p>
          <a:p>
            <a:endParaRPr lang="en-US" sz="3600" dirty="0">
              <a:solidFill>
                <a:schemeClr val="bg1"/>
              </a:solidFill>
            </a:endParaRPr>
          </a:p>
          <a:p>
            <a:r>
              <a:rPr lang="en-US" sz="3600" dirty="0">
                <a:solidFill>
                  <a:schemeClr val="bg1"/>
                </a:solidFill>
              </a:rPr>
              <a:t>He remains High Priest</a:t>
            </a:r>
          </a:p>
          <a:p>
            <a:endParaRPr lang="en-US" sz="3600" dirty="0">
              <a:solidFill>
                <a:schemeClr val="bg1"/>
              </a:solidFill>
            </a:endParaRPr>
          </a:p>
          <a:p>
            <a:r>
              <a:rPr lang="en-US" sz="3600" dirty="0">
                <a:solidFill>
                  <a:schemeClr val="bg1"/>
                </a:solidFill>
              </a:rPr>
              <a:t>He commits himself to preaching the word of God</a:t>
            </a:r>
          </a:p>
        </p:txBody>
      </p:sp>
      <p:sp>
        <p:nvSpPr>
          <p:cNvPr id="8" name="TextBox 7"/>
          <p:cNvSpPr txBox="1"/>
          <p:nvPr/>
        </p:nvSpPr>
        <p:spPr>
          <a:xfrm>
            <a:off x="6248400" y="4800600"/>
            <a:ext cx="4191000" cy="1077218"/>
          </a:xfrm>
          <a:prstGeom prst="rect">
            <a:avLst/>
          </a:prstGeom>
          <a:noFill/>
        </p:spPr>
        <p:txBody>
          <a:bodyPr wrap="square" rtlCol="0">
            <a:spAutoFit/>
          </a:bodyPr>
          <a:lstStyle/>
          <a:p>
            <a:r>
              <a:rPr lang="en-US" sz="3200" dirty="0">
                <a:solidFill>
                  <a:schemeClr val="bg1"/>
                </a:solidFill>
              </a:rPr>
              <a:t>He appoints </a:t>
            </a:r>
            <a:r>
              <a:rPr lang="en-US" sz="3200" dirty="0" err="1">
                <a:solidFill>
                  <a:schemeClr val="bg1"/>
                </a:solidFill>
              </a:rPr>
              <a:t>Nephihah</a:t>
            </a:r>
            <a:r>
              <a:rPr lang="en-US" sz="3200" dirty="0">
                <a:solidFill>
                  <a:schemeClr val="bg1"/>
                </a:solidFill>
              </a:rPr>
              <a:t> over the judgment seat</a:t>
            </a:r>
          </a:p>
        </p:txBody>
      </p:sp>
      <p:grpSp>
        <p:nvGrpSpPr>
          <p:cNvPr id="13" name="Group 12"/>
          <p:cNvGrpSpPr/>
          <p:nvPr/>
        </p:nvGrpSpPr>
        <p:grpSpPr>
          <a:xfrm>
            <a:off x="7467600" y="1143001"/>
            <a:ext cx="1524000" cy="3766449"/>
            <a:chOff x="3429000" y="1066800"/>
            <a:chExt cx="1524000" cy="3766449"/>
          </a:xfrm>
        </p:grpSpPr>
        <p:grpSp>
          <p:nvGrpSpPr>
            <p:cNvPr id="14" name="Group 49"/>
            <p:cNvGrpSpPr/>
            <p:nvPr/>
          </p:nvGrpSpPr>
          <p:grpSpPr>
            <a:xfrm rot="9550070">
              <a:off x="4213978" y="4219465"/>
              <a:ext cx="304800" cy="613784"/>
              <a:chOff x="1295400" y="4546730"/>
              <a:chExt cx="409568" cy="689984"/>
            </a:xfrm>
          </p:grpSpPr>
          <p:sp>
            <p:nvSpPr>
              <p:cNvPr id="62" name="Oval 61"/>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2"/>
            <p:cNvGrpSpPr/>
            <p:nvPr/>
          </p:nvGrpSpPr>
          <p:grpSpPr>
            <a:xfrm rot="15885139">
              <a:off x="3977145" y="4210668"/>
              <a:ext cx="304800" cy="613784"/>
              <a:chOff x="1295400" y="4546730"/>
              <a:chExt cx="409568" cy="689984"/>
            </a:xfrm>
          </p:grpSpPr>
          <p:sp>
            <p:nvSpPr>
              <p:cNvPr id="60"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1"/>
            <p:cNvGrpSpPr/>
            <p:nvPr/>
          </p:nvGrpSpPr>
          <p:grpSpPr>
            <a:xfrm rot="21151532">
              <a:off x="4409671" y="1410436"/>
              <a:ext cx="343204" cy="757299"/>
              <a:chOff x="1434718" y="4935165"/>
              <a:chExt cx="343204" cy="757299"/>
            </a:xfrm>
          </p:grpSpPr>
          <p:sp>
            <p:nvSpPr>
              <p:cNvPr id="57" name="Moon 5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9"/>
            <p:cNvGrpSpPr/>
            <p:nvPr/>
          </p:nvGrpSpPr>
          <p:grpSpPr>
            <a:xfrm rot="1653802">
              <a:off x="3690953" y="1480868"/>
              <a:ext cx="343204" cy="757299"/>
              <a:chOff x="1434718" y="4935165"/>
              <a:chExt cx="343204" cy="757299"/>
            </a:xfrm>
          </p:grpSpPr>
          <p:sp>
            <p:nvSpPr>
              <p:cNvPr id="54" name="Moon 5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8"/>
            <p:cNvGrpSpPr/>
            <p:nvPr/>
          </p:nvGrpSpPr>
          <p:grpSpPr>
            <a:xfrm>
              <a:off x="3890818" y="3982130"/>
              <a:ext cx="609600" cy="164123"/>
              <a:chOff x="553453" y="4798401"/>
              <a:chExt cx="1858183" cy="519282"/>
            </a:xfrm>
          </p:grpSpPr>
          <p:sp>
            <p:nvSpPr>
              <p:cNvPr id="49" name="Frame 48"/>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53"/>
            <p:cNvGrpSpPr/>
            <p:nvPr/>
          </p:nvGrpSpPr>
          <p:grpSpPr>
            <a:xfrm rot="1653802">
              <a:off x="3691791" y="1315553"/>
              <a:ext cx="243277" cy="536804"/>
              <a:chOff x="1434718" y="4935165"/>
              <a:chExt cx="343204" cy="757299"/>
            </a:xfrm>
          </p:grpSpPr>
          <p:sp>
            <p:nvSpPr>
              <p:cNvPr id="46" name="Moon 4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7"/>
            <p:cNvGrpSpPr/>
            <p:nvPr/>
          </p:nvGrpSpPr>
          <p:grpSpPr>
            <a:xfrm rot="20849912">
              <a:off x="4551016" y="1309696"/>
              <a:ext cx="243277" cy="536804"/>
              <a:chOff x="1434718" y="4935165"/>
              <a:chExt cx="343204" cy="757299"/>
            </a:xfrm>
          </p:grpSpPr>
          <p:sp>
            <p:nvSpPr>
              <p:cNvPr id="43" name="Moon 4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0"/>
          <p:cNvGrpSpPr/>
          <p:nvPr/>
        </p:nvGrpSpPr>
        <p:grpSpPr>
          <a:xfrm rot="6582136">
            <a:off x="5200391" y="1615594"/>
            <a:ext cx="1155718" cy="1824906"/>
            <a:chOff x="3429000" y="2743200"/>
            <a:chExt cx="1447800" cy="2363802"/>
          </a:xfrm>
        </p:grpSpPr>
        <p:sp>
          <p:nvSpPr>
            <p:cNvPr id="65" name="Rounded Rectangle 64"/>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92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0"/>
                                        <p:tgtEl>
                                          <p:spTgt spid="64"/>
                                        </p:tgtEl>
                                      </p:cBhvr>
                                    </p:animEffect>
                                    <p:set>
                                      <p:cBhvr>
                                        <p:cTn id="9" dur="1" fill="hold">
                                          <p:stCondLst>
                                            <p:cond delay="4999"/>
                                          </p:stCondLst>
                                        </p:cTn>
                                        <p:tgtEl>
                                          <p:spTgt spid="6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C0CC1E5-8D10-4D6C-9F92-91AA0337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235527" y="6522727"/>
            <a:ext cx="4495800" cy="369332"/>
          </a:xfrm>
          <a:prstGeom prst="rect">
            <a:avLst/>
          </a:prstGeom>
        </p:spPr>
        <p:txBody>
          <a:bodyPr wrap="square">
            <a:spAutoFit/>
          </a:bodyPr>
          <a:lstStyle/>
          <a:p>
            <a:pPr fontAlgn="base"/>
            <a:r>
              <a:rPr lang="en-US" dirty="0">
                <a:solidFill>
                  <a:schemeClr val="bg1"/>
                </a:solidFill>
              </a:rPr>
              <a:t>Who’s Who</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err="1">
                <a:solidFill>
                  <a:schemeClr val="bg1"/>
                </a:solidFill>
                <a:latin typeface="Franklin Gothic Medium" panose="020B0603020102020204" pitchFamily="34" charset="0"/>
              </a:rPr>
              <a:t>Nephihah</a:t>
            </a:r>
            <a:endParaRPr lang="en-US" sz="4400" dirty="0">
              <a:solidFill>
                <a:schemeClr val="bg1"/>
              </a:solidFill>
              <a:latin typeface="Franklin Gothic Medium" panose="020B0603020102020204" pitchFamily="34" charset="0"/>
            </a:endParaRPr>
          </a:p>
        </p:txBody>
      </p:sp>
      <p:sp>
        <p:nvSpPr>
          <p:cNvPr id="8" name="TextBox 7"/>
          <p:cNvSpPr txBox="1"/>
          <p:nvPr/>
        </p:nvSpPr>
        <p:spPr>
          <a:xfrm>
            <a:off x="235527" y="762000"/>
            <a:ext cx="7765473" cy="5632311"/>
          </a:xfrm>
          <a:prstGeom prst="rect">
            <a:avLst/>
          </a:prstGeom>
          <a:noFill/>
        </p:spPr>
        <p:txBody>
          <a:bodyPr wrap="square" rtlCol="0">
            <a:spAutoFit/>
          </a:bodyPr>
          <a:lstStyle/>
          <a:p>
            <a:r>
              <a:rPr lang="en-US" dirty="0">
                <a:solidFill>
                  <a:schemeClr val="bg1"/>
                </a:solidFill>
              </a:rPr>
              <a:t>He is the 2</a:t>
            </a:r>
            <a:r>
              <a:rPr lang="en-US" baseline="30000" dirty="0">
                <a:solidFill>
                  <a:schemeClr val="bg1"/>
                </a:solidFill>
              </a:rPr>
              <a:t>nd</a:t>
            </a:r>
            <a:r>
              <a:rPr lang="en-US" dirty="0">
                <a:solidFill>
                  <a:schemeClr val="bg1"/>
                </a:solidFill>
              </a:rPr>
              <a:t> chief judge in Zarahemla around 83 BC</a:t>
            </a:r>
          </a:p>
          <a:p>
            <a:endParaRPr lang="en-US" dirty="0">
              <a:solidFill>
                <a:schemeClr val="bg1"/>
              </a:solidFill>
            </a:endParaRPr>
          </a:p>
          <a:p>
            <a:r>
              <a:rPr lang="en-US" dirty="0">
                <a:solidFill>
                  <a:schemeClr val="bg1"/>
                </a:solidFill>
              </a:rPr>
              <a:t>He was a wise man who was among the elders of the Church</a:t>
            </a:r>
          </a:p>
          <a:p>
            <a:endParaRPr lang="en-US" dirty="0">
              <a:solidFill>
                <a:schemeClr val="bg1"/>
              </a:solidFill>
            </a:endParaRPr>
          </a:p>
          <a:p>
            <a:r>
              <a:rPr lang="en-US" dirty="0">
                <a:solidFill>
                  <a:schemeClr val="bg1"/>
                </a:solidFill>
              </a:rPr>
              <a:t>Alma gave him power by the authority of the voice of the people</a:t>
            </a:r>
          </a:p>
          <a:p>
            <a:endParaRPr lang="en-US" dirty="0">
              <a:solidFill>
                <a:schemeClr val="bg1"/>
              </a:solidFill>
            </a:endParaRPr>
          </a:p>
          <a:p>
            <a:r>
              <a:rPr lang="en-US" dirty="0">
                <a:solidFill>
                  <a:schemeClr val="bg1"/>
                </a:solidFill>
              </a:rPr>
              <a:t>He served in his public leadership until his death around 67 BC</a:t>
            </a:r>
          </a:p>
          <a:p>
            <a:endParaRPr lang="en-US" dirty="0">
              <a:solidFill>
                <a:schemeClr val="bg1"/>
              </a:solidFill>
            </a:endParaRPr>
          </a:p>
          <a:p>
            <a:r>
              <a:rPr lang="en-US" dirty="0">
                <a:solidFill>
                  <a:schemeClr val="bg1"/>
                </a:solidFill>
              </a:rPr>
              <a:t>He was involved in the invasion of the Lamanite, and in the Lamanite conversion </a:t>
            </a:r>
          </a:p>
          <a:p>
            <a:endParaRPr lang="en-US" dirty="0">
              <a:solidFill>
                <a:schemeClr val="bg1"/>
              </a:solidFill>
            </a:endParaRPr>
          </a:p>
          <a:p>
            <a:r>
              <a:rPr lang="en-US" dirty="0">
                <a:solidFill>
                  <a:schemeClr val="bg1"/>
                </a:solidFill>
              </a:rPr>
              <a:t>During his tenure the people increase in their commercial ventures and prosperity</a:t>
            </a:r>
          </a:p>
          <a:p>
            <a:endParaRPr lang="en-US" dirty="0">
              <a:solidFill>
                <a:schemeClr val="bg1"/>
              </a:solidFill>
            </a:endParaRPr>
          </a:p>
          <a:p>
            <a:r>
              <a:rPr lang="en-US" dirty="0">
                <a:solidFill>
                  <a:schemeClr val="bg1"/>
                </a:solidFill>
              </a:rPr>
              <a:t>He declined Alma’s offer to manage the sacred records so the records were conferred upon Alma’s son Helaman</a:t>
            </a:r>
          </a:p>
          <a:p>
            <a:endParaRPr lang="en-US" dirty="0">
              <a:solidFill>
                <a:schemeClr val="bg1"/>
              </a:solidFill>
            </a:endParaRPr>
          </a:p>
          <a:p>
            <a:r>
              <a:rPr lang="en-US" dirty="0" err="1">
                <a:solidFill>
                  <a:schemeClr val="bg1"/>
                </a:solidFill>
              </a:rPr>
              <a:t>Pahoran</a:t>
            </a:r>
            <a:r>
              <a:rPr lang="en-US" dirty="0">
                <a:solidFill>
                  <a:schemeClr val="bg1"/>
                </a:solidFill>
              </a:rPr>
              <a:t>, son of </a:t>
            </a:r>
            <a:r>
              <a:rPr lang="en-US" dirty="0" err="1">
                <a:solidFill>
                  <a:schemeClr val="bg1"/>
                </a:solidFill>
              </a:rPr>
              <a:t>Nephihah</a:t>
            </a:r>
            <a:r>
              <a:rPr lang="en-US" dirty="0">
                <a:solidFill>
                  <a:schemeClr val="bg1"/>
                </a:solidFill>
              </a:rPr>
              <a:t>, succeeded his father as chief judge and governor of the land</a:t>
            </a:r>
          </a:p>
          <a:p>
            <a:endParaRPr lang="en-US" dirty="0">
              <a:solidFill>
                <a:schemeClr val="bg1"/>
              </a:solidFill>
            </a:endParaRPr>
          </a:p>
          <a:p>
            <a:endParaRPr lang="en-US" dirty="0">
              <a:solidFill>
                <a:schemeClr val="bg1"/>
              </a:solidFill>
            </a:endParaRPr>
          </a:p>
        </p:txBody>
      </p:sp>
      <p:grpSp>
        <p:nvGrpSpPr>
          <p:cNvPr id="11" name="Group 10"/>
          <p:cNvGrpSpPr/>
          <p:nvPr/>
        </p:nvGrpSpPr>
        <p:grpSpPr>
          <a:xfrm>
            <a:off x="7924800" y="1219201"/>
            <a:ext cx="2286000" cy="4985331"/>
            <a:chOff x="5867400" y="882069"/>
            <a:chExt cx="2286000" cy="4985331"/>
          </a:xfrm>
        </p:grpSpPr>
        <p:sp>
          <p:nvSpPr>
            <p:cNvPr id="12" name="Oval 2"/>
            <p:cNvSpPr/>
            <p:nvPr/>
          </p:nvSpPr>
          <p:spPr>
            <a:xfrm rot="20847300">
              <a:off x="7706545" y="3452209"/>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
            <p:cNvSpPr/>
            <p:nvPr/>
          </p:nvSpPr>
          <p:spPr>
            <a:xfrm>
              <a:off x="5867400" y="3579373"/>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5"/>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4"/>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6"/>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74"/>
            <p:cNvGrpSpPr/>
            <p:nvPr/>
          </p:nvGrpSpPr>
          <p:grpSpPr>
            <a:xfrm>
              <a:off x="6571711" y="2458569"/>
              <a:ext cx="880389" cy="1719244"/>
              <a:chOff x="6629400" y="2667000"/>
              <a:chExt cx="762000" cy="1600200"/>
            </a:xfrm>
            <a:solidFill>
              <a:srgbClr val="CD8B29"/>
            </a:solidFill>
          </p:grpSpPr>
          <p:sp>
            <p:nvSpPr>
              <p:cNvPr id="37" name="Oval 36"/>
              <p:cNvSpPr/>
              <p:nvPr/>
            </p:nvSpPr>
            <p:spPr>
              <a:xfrm>
                <a:off x="6705600" y="2743200"/>
                <a:ext cx="533400" cy="152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324600" y="1219200"/>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53"/>
            <p:cNvGrpSpPr/>
            <p:nvPr/>
          </p:nvGrpSpPr>
          <p:grpSpPr>
            <a:xfrm>
              <a:off x="6324600" y="4953000"/>
              <a:ext cx="1371600" cy="426720"/>
              <a:chOff x="4876800" y="-304800"/>
              <a:chExt cx="3048000" cy="1066800"/>
            </a:xfrm>
          </p:grpSpPr>
          <p:sp>
            <p:nvSpPr>
              <p:cNvPr id="32" name="Quad Arrow 31"/>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 Diagonal Corner Rectangle 21"/>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1"/>
            <p:cNvGrpSpPr/>
            <p:nvPr/>
          </p:nvGrpSpPr>
          <p:grpSpPr>
            <a:xfrm>
              <a:off x="6248400" y="1524000"/>
              <a:ext cx="1600200" cy="381000"/>
              <a:chOff x="5486400" y="381000"/>
              <a:chExt cx="1600200" cy="381000"/>
            </a:xfrm>
          </p:grpSpPr>
          <p:sp>
            <p:nvSpPr>
              <p:cNvPr id="25" name="Rounded Rectangle 24"/>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55"/>
              <p:cNvGrpSpPr/>
              <p:nvPr/>
            </p:nvGrpSpPr>
            <p:grpSpPr>
              <a:xfrm>
                <a:off x="5562600" y="381000"/>
                <a:ext cx="1371600" cy="381000"/>
                <a:chOff x="4876800" y="-304800"/>
                <a:chExt cx="3048000" cy="1066800"/>
              </a:xfrm>
            </p:grpSpPr>
            <p:sp>
              <p:nvSpPr>
                <p:cNvPr id="27" name="Quad Arrow 26"/>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646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017B41-D83C-45D3-95F9-322F010ED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14300" y="6488668"/>
            <a:ext cx="4495800" cy="369332"/>
          </a:xfrm>
          <a:prstGeom prst="rect">
            <a:avLst/>
          </a:prstGeom>
        </p:spPr>
        <p:txBody>
          <a:bodyPr wrap="square">
            <a:spAutoFit/>
          </a:bodyPr>
          <a:lstStyle/>
          <a:p>
            <a:pPr fontAlgn="base"/>
            <a:r>
              <a:rPr lang="en-US" dirty="0">
                <a:solidFill>
                  <a:schemeClr val="bg1"/>
                </a:solidFill>
              </a:rPr>
              <a:t>Alma 4:20</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Bear Down in Pure Testimony</a:t>
            </a:r>
          </a:p>
        </p:txBody>
      </p:sp>
      <p:sp>
        <p:nvSpPr>
          <p:cNvPr id="7" name="TextBox 6"/>
          <p:cNvSpPr txBox="1"/>
          <p:nvPr/>
        </p:nvSpPr>
        <p:spPr>
          <a:xfrm>
            <a:off x="466508" y="1277781"/>
            <a:ext cx="5562600" cy="2308324"/>
          </a:xfrm>
          <a:prstGeom prst="rect">
            <a:avLst/>
          </a:prstGeom>
          <a:noFill/>
        </p:spPr>
        <p:txBody>
          <a:bodyPr wrap="square" rtlCol="0">
            <a:spAutoFit/>
          </a:bodyPr>
          <a:lstStyle/>
          <a:p>
            <a:r>
              <a:rPr lang="en-US" dirty="0">
                <a:solidFill>
                  <a:schemeClr val="bg1"/>
                </a:solidFill>
              </a:rPr>
              <a:t>“Alma was determined to bear down in pure testimony against the people. His expressions were not motivated by anger or spite, nor directed against the people in the spirit of condemnation. Rather, his heart—motivated by the pure love of Christ—was bent upon saving their souls. He loved them and simply could not stand by and allow them to destroy themselves.”</a:t>
            </a:r>
          </a:p>
          <a:p>
            <a:r>
              <a:rPr lang="en-US" dirty="0">
                <a:solidFill>
                  <a:schemeClr val="bg1"/>
                </a:solidFill>
              </a:rPr>
              <a:t>JFM and RLM</a:t>
            </a:r>
          </a:p>
        </p:txBody>
      </p:sp>
      <p:sp>
        <p:nvSpPr>
          <p:cNvPr id="11" name="TextBox 10"/>
          <p:cNvSpPr txBox="1"/>
          <p:nvPr/>
        </p:nvSpPr>
        <p:spPr>
          <a:xfrm>
            <a:off x="4495800" y="4191001"/>
            <a:ext cx="5562600" cy="2062103"/>
          </a:xfrm>
          <a:prstGeom prst="rect">
            <a:avLst/>
          </a:prstGeom>
          <a:noFill/>
        </p:spPr>
        <p:txBody>
          <a:bodyPr wrap="square" rtlCol="0">
            <a:spAutoFit/>
          </a:bodyPr>
          <a:lstStyle/>
          <a:p>
            <a:pPr algn="ctr"/>
            <a:r>
              <a:rPr lang="en-US" sz="3200" dirty="0">
                <a:solidFill>
                  <a:srgbClr val="FF0000"/>
                </a:solidFill>
                <a:effectLst>
                  <a:glow rad="63500">
                    <a:schemeClr val="accent3">
                      <a:satMod val="175000"/>
                      <a:alpha val="40000"/>
                    </a:schemeClr>
                  </a:glow>
                </a:effectLst>
              </a:rPr>
              <a:t>Would you change your position or your circumstances for the betterment of someone else's salvation?</a:t>
            </a:r>
          </a:p>
        </p:txBody>
      </p:sp>
      <p:pic>
        <p:nvPicPr>
          <p:cNvPr id="4" name="Picture 3">
            <a:extLst>
              <a:ext uri="{FF2B5EF4-FFF2-40B4-BE49-F238E27FC236}">
                <a16:creationId xmlns:a16="http://schemas.microsoft.com/office/drawing/2014/main" id="{1F22CD68-0E31-442E-8BF2-C993FC8D2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562" y="1241971"/>
            <a:ext cx="4410075" cy="2476500"/>
          </a:xfrm>
          <a:prstGeom prst="rect">
            <a:avLst/>
          </a:prstGeom>
        </p:spPr>
      </p:pic>
    </p:spTree>
    <p:extLst>
      <p:ext uri="{BB962C8B-B14F-4D97-AF65-F5344CB8AC3E}">
        <p14:creationId xmlns:p14="http://schemas.microsoft.com/office/powerpoint/2010/main" val="19720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E33A4D-6BFA-49A3-9C32-F8246D608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81890" y="353291"/>
            <a:ext cx="9144000" cy="4247317"/>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Video:</a:t>
            </a:r>
          </a:p>
          <a:p>
            <a:pPr fontAlgn="base"/>
            <a:r>
              <a:rPr lang="en-US" dirty="0">
                <a:solidFill>
                  <a:schemeClr val="bg1"/>
                </a:solidFill>
              </a:rPr>
              <a:t>A Man </a:t>
            </a:r>
            <a:r>
              <a:rPr lang="en-US">
                <a:solidFill>
                  <a:schemeClr val="bg1"/>
                </a:solidFill>
              </a:rPr>
              <a:t>Without Eloquence (6:06)</a:t>
            </a:r>
            <a:endParaRPr lang="en-US" dirty="0">
              <a:solidFill>
                <a:schemeClr val="bg1"/>
              </a:solidFill>
            </a:endParaRPr>
          </a:p>
          <a:p>
            <a:pPr fontAlgn="base"/>
            <a:endParaRPr lang="en-US" dirty="0">
              <a:solidFill>
                <a:srgbClr val="FFFF00"/>
              </a:solidFill>
            </a:endParaRPr>
          </a:p>
          <a:p>
            <a:pPr fontAlgn="base"/>
            <a:r>
              <a:rPr lang="en-US" dirty="0">
                <a:solidFill>
                  <a:schemeClr val="bg1"/>
                </a:solidFill>
              </a:rPr>
              <a:t>Elder James E. Faust Stand Up and Be Counted   1982 Feb. Ensign</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3 pg. 18-19</a:t>
            </a:r>
          </a:p>
          <a:p>
            <a:pPr fontAlgn="base"/>
            <a:endParaRPr lang="en-US" dirty="0">
              <a:solidFill>
                <a:schemeClr val="bg1"/>
              </a:solidFill>
            </a:endParaRPr>
          </a:p>
          <a:p>
            <a:pPr fontAlgn="base"/>
            <a:r>
              <a:rPr lang="en-US" dirty="0">
                <a:solidFill>
                  <a:schemeClr val="bg1"/>
                </a:solidFill>
              </a:rPr>
              <a:t>Ezra Taft Benson </a:t>
            </a:r>
            <a:r>
              <a:rPr lang="en-US" i="1" dirty="0">
                <a:solidFill>
                  <a:schemeClr val="bg1"/>
                </a:solidFill>
              </a:rPr>
              <a:t>Beware of Pride </a:t>
            </a:r>
            <a:r>
              <a:rPr lang="en-US" dirty="0">
                <a:solidFill>
                  <a:schemeClr val="bg1"/>
                </a:solidFill>
              </a:rPr>
              <a:t>April 1989 Conf. Report (Read whole Article)</a:t>
            </a:r>
          </a:p>
          <a:p>
            <a:pPr fontAlgn="base"/>
            <a:endParaRPr lang="en-US" dirty="0">
              <a:solidFill>
                <a:schemeClr val="bg1"/>
              </a:solidFill>
            </a:endParaRPr>
          </a:p>
          <a:p>
            <a:pPr fontAlgn="base"/>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pg 145</a:t>
            </a:r>
          </a:p>
          <a:p>
            <a:pPr fontAlgn="base"/>
            <a:endParaRPr lang="en-US" cap="all" dirty="0">
              <a:solidFill>
                <a:schemeClr val="bg1"/>
              </a:solidFill>
            </a:endParaRPr>
          </a:p>
          <a:p>
            <a:pPr fontAlgn="base"/>
            <a:endParaRPr lang="en-US" dirty="0">
              <a:solidFill>
                <a:schemeClr val="bg1"/>
              </a:solidFill>
            </a:endParaRPr>
          </a:p>
        </p:txBody>
      </p:sp>
      <p:sp>
        <p:nvSpPr>
          <p:cNvPr id="5" name="Footer Placeholder 14">
            <a:extLst>
              <a:ext uri="{FF2B5EF4-FFF2-40B4-BE49-F238E27FC236}">
                <a16:creationId xmlns:a16="http://schemas.microsoft.com/office/drawing/2014/main" id="{63E69FD1-2165-4295-858F-140598BF3790}"/>
              </a:ext>
            </a:extLst>
          </p:cNvPr>
          <p:cNvSpPr>
            <a:spLocks noGrp="1"/>
          </p:cNvSpPr>
          <p:nvPr/>
        </p:nvSpPr>
        <p:spPr>
          <a:xfrm>
            <a:off x="17826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3841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55F59-8C47-4FFE-A097-BBA6E2B75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2863"/>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Waters of Sidon</a:t>
            </a:r>
          </a:p>
        </p:txBody>
      </p:sp>
      <p:sp>
        <p:nvSpPr>
          <p:cNvPr id="28" name="TextBox 27"/>
          <p:cNvSpPr txBox="1"/>
          <p:nvPr/>
        </p:nvSpPr>
        <p:spPr>
          <a:xfrm>
            <a:off x="1641319" y="6488668"/>
            <a:ext cx="2971800" cy="369332"/>
          </a:xfrm>
          <a:prstGeom prst="rect">
            <a:avLst/>
          </a:prstGeom>
          <a:noFill/>
        </p:spPr>
        <p:txBody>
          <a:bodyPr wrap="square" rtlCol="0">
            <a:spAutoFit/>
          </a:bodyPr>
          <a:lstStyle/>
          <a:p>
            <a:r>
              <a:rPr lang="en-US" dirty="0">
                <a:solidFill>
                  <a:schemeClr val="bg1"/>
                </a:solidFill>
              </a:rPr>
              <a:t>Alma 3:3</a:t>
            </a:r>
          </a:p>
        </p:txBody>
      </p:sp>
      <p:grpSp>
        <p:nvGrpSpPr>
          <p:cNvPr id="30" name="Group 29"/>
          <p:cNvGrpSpPr/>
          <p:nvPr/>
        </p:nvGrpSpPr>
        <p:grpSpPr>
          <a:xfrm>
            <a:off x="2209803" y="914398"/>
            <a:ext cx="3505199" cy="2057402"/>
            <a:chOff x="685802" y="914398"/>
            <a:chExt cx="3505199" cy="2057402"/>
          </a:xfrm>
        </p:grpSpPr>
        <p:grpSp>
          <p:nvGrpSpPr>
            <p:cNvPr id="6" name="Group 5"/>
            <p:cNvGrpSpPr/>
            <p:nvPr/>
          </p:nvGrpSpPr>
          <p:grpSpPr>
            <a:xfrm rot="16200000">
              <a:off x="1409701" y="190499"/>
              <a:ext cx="2057402" cy="3505199"/>
              <a:chOff x="2514600" y="1676400"/>
              <a:chExt cx="2057400" cy="4343400"/>
            </a:xfrm>
          </p:grpSpPr>
          <p:sp>
            <p:nvSpPr>
              <p:cNvPr id="7" name="Heart 6"/>
              <p:cNvSpPr/>
              <p:nvPr/>
            </p:nvSpPr>
            <p:spPr>
              <a:xfrm>
                <a:off x="2514600" y="16764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rot="10800000">
                <a:off x="2590800" y="46482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95600" y="2514600"/>
                <a:ext cx="1219200" cy="27769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925580" y="2299742"/>
                <a:ext cx="1166736"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93101" y="4770620"/>
                <a:ext cx="1232941"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600200" y="1371600"/>
              <a:ext cx="1981200" cy="1200329"/>
            </a:xfrm>
            <a:prstGeom prst="rect">
              <a:avLst/>
            </a:prstGeom>
            <a:noFill/>
          </p:spPr>
          <p:txBody>
            <a:bodyPr wrap="square" rtlCol="0">
              <a:spAutoFit/>
            </a:bodyPr>
            <a:lstStyle/>
            <a:p>
              <a:r>
                <a:rPr lang="en-US" dirty="0"/>
                <a:t>Many Lamanites and </a:t>
              </a:r>
              <a:r>
                <a:rPr lang="en-US" dirty="0" err="1"/>
                <a:t>Amlicites</a:t>
              </a:r>
              <a:r>
                <a:rPr lang="en-US" dirty="0"/>
                <a:t> who were slain were cast into the River</a:t>
              </a:r>
            </a:p>
          </p:txBody>
        </p:sp>
      </p:grpSp>
      <p:pic>
        <p:nvPicPr>
          <p:cNvPr id="13" name="Picture 12">
            <a:extLst>
              <a:ext uri="{FF2B5EF4-FFF2-40B4-BE49-F238E27FC236}">
                <a16:creationId xmlns:a16="http://schemas.microsoft.com/office/drawing/2014/main" id="{1895369C-7C33-469C-B2B2-EAFA633B3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3" y="2770339"/>
            <a:ext cx="4870304" cy="3843591"/>
          </a:xfrm>
          <a:prstGeom prst="rect">
            <a:avLst/>
          </a:prstGeom>
        </p:spPr>
      </p:pic>
    </p:spTree>
    <p:extLst>
      <p:ext uri="{BB962C8B-B14F-4D97-AF65-F5344CB8AC3E}">
        <p14:creationId xmlns:p14="http://schemas.microsoft.com/office/powerpoint/2010/main" val="106976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4CAC5F-EEDF-41B4-95C6-6BC14688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Messages</a:t>
            </a:r>
          </a:p>
        </p:txBody>
      </p:sp>
      <p:sp>
        <p:nvSpPr>
          <p:cNvPr id="9" name="TextBox 8"/>
          <p:cNvSpPr txBox="1"/>
          <p:nvPr/>
        </p:nvSpPr>
        <p:spPr>
          <a:xfrm>
            <a:off x="4604430" y="2251508"/>
            <a:ext cx="2514263" cy="1938992"/>
          </a:xfrm>
          <a:prstGeom prst="rect">
            <a:avLst/>
          </a:prstGeom>
          <a:noFill/>
        </p:spPr>
        <p:txBody>
          <a:bodyPr wrap="square" rtlCol="0">
            <a:spAutoFit/>
          </a:bodyPr>
          <a:lstStyle/>
          <a:p>
            <a:pPr algn="ctr"/>
            <a:r>
              <a:rPr lang="en-US" sz="2400" dirty="0">
                <a:solidFill>
                  <a:schemeClr val="bg1"/>
                </a:solidFill>
              </a:rPr>
              <a:t>What Messages might one send, either intentionally or unintentionally </a:t>
            </a:r>
          </a:p>
        </p:txBody>
      </p:sp>
      <p:pic>
        <p:nvPicPr>
          <p:cNvPr id="5" name="Picture 4">
            <a:extLst>
              <a:ext uri="{FF2B5EF4-FFF2-40B4-BE49-F238E27FC236}">
                <a16:creationId xmlns:a16="http://schemas.microsoft.com/office/drawing/2014/main" id="{65E7DEF7-FBD8-4A50-A21C-E266A78CF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491" y="245485"/>
            <a:ext cx="2332344" cy="3183515"/>
          </a:xfrm>
          <a:prstGeom prst="rect">
            <a:avLst/>
          </a:prstGeom>
        </p:spPr>
      </p:pic>
      <p:pic>
        <p:nvPicPr>
          <p:cNvPr id="7" name="Picture 6">
            <a:extLst>
              <a:ext uri="{FF2B5EF4-FFF2-40B4-BE49-F238E27FC236}">
                <a16:creationId xmlns:a16="http://schemas.microsoft.com/office/drawing/2014/main" id="{F77B13E5-EAE2-4441-A5F2-479C507B3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430" y="815143"/>
            <a:ext cx="3205810" cy="2405861"/>
          </a:xfrm>
          <a:prstGeom prst="rect">
            <a:avLst/>
          </a:prstGeom>
        </p:spPr>
      </p:pic>
      <p:pic>
        <p:nvPicPr>
          <p:cNvPr id="10" name="Picture 9">
            <a:extLst>
              <a:ext uri="{FF2B5EF4-FFF2-40B4-BE49-F238E27FC236}">
                <a16:creationId xmlns:a16="http://schemas.microsoft.com/office/drawing/2014/main" id="{86CB2E3B-AD2E-4585-A8A2-C54733417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085" y="3722000"/>
            <a:ext cx="1864523" cy="3029009"/>
          </a:xfrm>
          <a:prstGeom prst="rect">
            <a:avLst/>
          </a:prstGeom>
        </p:spPr>
      </p:pic>
      <p:pic>
        <p:nvPicPr>
          <p:cNvPr id="15" name="Picture 14">
            <a:extLst>
              <a:ext uri="{FF2B5EF4-FFF2-40B4-BE49-F238E27FC236}">
                <a16:creationId xmlns:a16="http://schemas.microsoft.com/office/drawing/2014/main" id="{2F4AE3EE-1CA1-49C3-93B4-E08218EE5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8517" y="3671455"/>
            <a:ext cx="2050269" cy="2730958"/>
          </a:xfrm>
          <a:prstGeom prst="rect">
            <a:avLst/>
          </a:prstGeom>
        </p:spPr>
      </p:pic>
    </p:spTree>
    <p:extLst>
      <p:ext uri="{BB962C8B-B14F-4D97-AF65-F5344CB8AC3E}">
        <p14:creationId xmlns:p14="http://schemas.microsoft.com/office/powerpoint/2010/main" val="276270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FC13034F-D924-4242-BEAA-B5799A9FC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Change of Appearance</a:t>
            </a:r>
          </a:p>
        </p:txBody>
      </p:sp>
      <p:grpSp>
        <p:nvGrpSpPr>
          <p:cNvPr id="248" name="Group 286"/>
          <p:cNvGrpSpPr/>
          <p:nvPr/>
        </p:nvGrpSpPr>
        <p:grpSpPr>
          <a:xfrm>
            <a:off x="7543800" y="762000"/>
            <a:ext cx="1371600" cy="3124200"/>
            <a:chOff x="0" y="1600200"/>
            <a:chExt cx="2711511" cy="6705600"/>
          </a:xfrm>
        </p:grpSpPr>
        <p:grpSp>
          <p:nvGrpSpPr>
            <p:cNvPr id="249" name="Group 57"/>
            <p:cNvGrpSpPr/>
            <p:nvPr/>
          </p:nvGrpSpPr>
          <p:grpSpPr>
            <a:xfrm rot="251141">
              <a:off x="2116694" y="3216468"/>
              <a:ext cx="576696" cy="3733800"/>
              <a:chOff x="4757304" y="1219200"/>
              <a:chExt cx="924791" cy="4114800"/>
            </a:xfrm>
          </p:grpSpPr>
          <p:grpSp>
            <p:nvGrpSpPr>
              <p:cNvPr id="273" name="Group 30"/>
              <p:cNvGrpSpPr/>
              <p:nvPr/>
            </p:nvGrpSpPr>
            <p:grpSpPr>
              <a:xfrm rot="10800000">
                <a:off x="4757304" y="1295400"/>
                <a:ext cx="576695" cy="3179864"/>
                <a:chOff x="4679408" y="1676400"/>
                <a:chExt cx="927343" cy="1987415"/>
              </a:xfrm>
            </p:grpSpPr>
            <p:sp>
              <p:nvSpPr>
                <p:cNvPr id="289" name="Pentagon 288"/>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ightning Bolt 2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ightning Bolt 25"/>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Group 31"/>
              <p:cNvGrpSpPr/>
              <p:nvPr/>
            </p:nvGrpSpPr>
            <p:grpSpPr>
              <a:xfrm rot="10800000">
                <a:off x="5029200" y="1219200"/>
                <a:ext cx="576695" cy="3179864"/>
                <a:chOff x="4679408" y="1676400"/>
                <a:chExt cx="927343" cy="1987415"/>
              </a:xfrm>
            </p:grpSpPr>
            <p:sp>
              <p:nvSpPr>
                <p:cNvPr id="285" name="Pentagon 284"/>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ightning Bolt 285"/>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ightning Bolt 286"/>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Group 36"/>
              <p:cNvGrpSpPr/>
              <p:nvPr/>
            </p:nvGrpSpPr>
            <p:grpSpPr>
              <a:xfrm rot="10800000">
                <a:off x="5105400" y="1905000"/>
                <a:ext cx="576695" cy="3179864"/>
                <a:chOff x="4679408" y="1676400"/>
                <a:chExt cx="927343" cy="1987415"/>
              </a:xfrm>
            </p:grpSpPr>
            <p:sp>
              <p:nvSpPr>
                <p:cNvPr id="281" name="Pentagon 280"/>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ightning Bolt 281"/>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ightning Bolt 282"/>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6" name="Rounded Rectangle 51"/>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52"/>
              <p:cNvGrpSpPr/>
              <p:nvPr/>
            </p:nvGrpSpPr>
            <p:grpSpPr>
              <a:xfrm rot="5400000">
                <a:off x="4114800" y="3886200"/>
                <a:ext cx="2438400" cy="457200"/>
                <a:chOff x="3962400" y="5105400"/>
                <a:chExt cx="2677885" cy="1143001"/>
              </a:xfrm>
            </p:grpSpPr>
            <p:sp>
              <p:nvSpPr>
                <p:cNvPr id="278" name="Multiply 277"/>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ultiply 278"/>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ultiply 279"/>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0" name="Oval 249"/>
            <p:cNvSpPr/>
            <p:nvPr/>
          </p:nvSpPr>
          <p:spPr>
            <a:xfrm>
              <a:off x="2057400" y="54102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0" y="5334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1200398">
              <a:off x="404929" y="36387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a:off x="685800" y="36576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620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3716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14"/>
            <p:cNvGrpSpPr/>
            <p:nvPr/>
          </p:nvGrpSpPr>
          <p:grpSpPr>
            <a:xfrm>
              <a:off x="304800" y="6324600"/>
              <a:ext cx="2133600" cy="533400"/>
              <a:chOff x="3962400" y="5105400"/>
              <a:chExt cx="2677885" cy="1143001"/>
            </a:xfrm>
          </p:grpSpPr>
          <p:sp>
            <p:nvSpPr>
              <p:cNvPr id="270" name="Multiply 15"/>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ultiply 16"/>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ultiply 17"/>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41"/>
            <p:cNvGrpSpPr/>
            <p:nvPr/>
          </p:nvGrpSpPr>
          <p:grpSpPr>
            <a:xfrm rot="10960960">
              <a:off x="76200" y="3733800"/>
              <a:ext cx="576695" cy="3179864"/>
              <a:chOff x="4679408" y="1676400"/>
              <a:chExt cx="927343" cy="1987415"/>
            </a:xfrm>
          </p:grpSpPr>
          <p:sp>
            <p:nvSpPr>
              <p:cNvPr id="266" name="Pentagon 265"/>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ightning Bolt 4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ightning Bolt 267"/>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9" name="Oval 258"/>
            <p:cNvSpPr/>
            <p:nvPr/>
          </p:nvSpPr>
          <p:spPr>
            <a:xfrm>
              <a:off x="5334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2192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52400" y="54864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urved Up Arrow 26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ounded Rectangle 262"/>
            <p:cNvSpPr/>
            <p:nvPr/>
          </p:nvSpPr>
          <p:spPr>
            <a:xfrm rot="20564933">
              <a:off x="1814792" y="3769282"/>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57200" y="16002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gonal Stripe 264"/>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3" name="TextBox 292"/>
          <p:cNvSpPr txBox="1"/>
          <p:nvPr/>
        </p:nvSpPr>
        <p:spPr>
          <a:xfrm>
            <a:off x="1832946" y="3793740"/>
            <a:ext cx="3483054" cy="1569660"/>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Amliciites</a:t>
            </a:r>
            <a:r>
              <a:rPr lang="en-US" sz="2400" dirty="0">
                <a:solidFill>
                  <a:schemeClr val="bg1"/>
                </a:solidFill>
              </a:rPr>
              <a:t> had marked themselves with red in their foreheads after the manner of the Lamanites</a:t>
            </a:r>
          </a:p>
        </p:txBody>
      </p:sp>
      <p:sp>
        <p:nvSpPr>
          <p:cNvPr id="297" name="Lightning Bolt 296"/>
          <p:cNvSpPr/>
          <p:nvPr/>
        </p:nvSpPr>
        <p:spPr>
          <a:xfrm rot="2169127">
            <a:off x="-521879" y="368381"/>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p:cNvSpPr txBox="1"/>
          <p:nvPr/>
        </p:nvSpPr>
        <p:spPr>
          <a:xfrm>
            <a:off x="1586346" y="6425786"/>
            <a:ext cx="2971800" cy="369332"/>
          </a:xfrm>
          <a:prstGeom prst="rect">
            <a:avLst/>
          </a:prstGeom>
          <a:noFill/>
        </p:spPr>
        <p:txBody>
          <a:bodyPr wrap="square" rtlCol="0">
            <a:spAutoFit/>
          </a:bodyPr>
          <a:lstStyle/>
          <a:p>
            <a:r>
              <a:rPr lang="en-US" dirty="0">
                <a:solidFill>
                  <a:schemeClr val="bg1"/>
                </a:solidFill>
              </a:rPr>
              <a:t>Alma 3:4</a:t>
            </a:r>
          </a:p>
        </p:txBody>
      </p:sp>
      <p:pic>
        <p:nvPicPr>
          <p:cNvPr id="5" name="Picture 4">
            <a:extLst>
              <a:ext uri="{FF2B5EF4-FFF2-40B4-BE49-F238E27FC236}">
                <a16:creationId xmlns:a16="http://schemas.microsoft.com/office/drawing/2014/main" id="{EE27E437-9023-4CDE-90F3-3C90F5758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21" y="815207"/>
            <a:ext cx="3519147" cy="2360947"/>
          </a:xfrm>
          <a:prstGeom prst="rect">
            <a:avLst/>
          </a:prstGeom>
        </p:spPr>
      </p:pic>
      <p:pic>
        <p:nvPicPr>
          <p:cNvPr id="7" name="Picture 6">
            <a:extLst>
              <a:ext uri="{FF2B5EF4-FFF2-40B4-BE49-F238E27FC236}">
                <a16:creationId xmlns:a16="http://schemas.microsoft.com/office/drawing/2014/main" id="{97F3982C-AD8E-4154-984A-171F3D073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854" y="3977036"/>
            <a:ext cx="4159092" cy="2772728"/>
          </a:xfrm>
          <a:prstGeom prst="rect">
            <a:avLst/>
          </a:prstGeom>
        </p:spPr>
      </p:pic>
    </p:spTree>
    <p:extLst>
      <p:ext uri="{BB962C8B-B14F-4D97-AF65-F5344CB8AC3E}">
        <p14:creationId xmlns:p14="http://schemas.microsoft.com/office/powerpoint/2010/main" val="52132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7DB755-847C-4427-84D5-B9A6C603C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Appearance of the Lamanites</a:t>
            </a:r>
          </a:p>
        </p:txBody>
      </p:sp>
      <p:sp>
        <p:nvSpPr>
          <p:cNvPr id="8" name="TextBox 7"/>
          <p:cNvSpPr txBox="1"/>
          <p:nvPr/>
        </p:nvSpPr>
        <p:spPr>
          <a:xfrm>
            <a:off x="1517073" y="936323"/>
            <a:ext cx="6546272" cy="2862322"/>
          </a:xfrm>
          <a:prstGeom prst="rect">
            <a:avLst/>
          </a:prstGeom>
          <a:noFill/>
        </p:spPr>
        <p:txBody>
          <a:bodyPr wrap="square" rtlCol="0">
            <a:spAutoFit/>
          </a:bodyPr>
          <a:lstStyle/>
          <a:p>
            <a:pPr fontAlgn="base"/>
            <a:r>
              <a:rPr lang="en-US" dirty="0">
                <a:solidFill>
                  <a:schemeClr val="bg1"/>
                </a:solidFill>
              </a:rPr>
              <a:t>“Now the heads of the Lamanites were shorn; and they were </a:t>
            </a:r>
            <a:r>
              <a:rPr lang="en-US" baseline="30000" dirty="0">
                <a:solidFill>
                  <a:schemeClr val="bg1"/>
                </a:solidFill>
              </a:rPr>
              <a:t> </a:t>
            </a:r>
            <a:r>
              <a:rPr lang="en-US" dirty="0">
                <a:solidFill>
                  <a:schemeClr val="bg1"/>
                </a:solidFill>
              </a:rPr>
              <a:t>naked, save it were skin which was girded about their loins, and also their armor, which was girded about them, and their bows, and their arrows, and their stones, and their slings, and so forth.</a:t>
            </a:r>
          </a:p>
          <a:p>
            <a:pPr fontAlgn="base"/>
            <a:endParaRPr lang="en-US" dirty="0">
              <a:solidFill>
                <a:schemeClr val="bg1"/>
              </a:solidFill>
            </a:endParaRPr>
          </a:p>
          <a:p>
            <a:pPr fontAlgn="base"/>
            <a:r>
              <a:rPr lang="en-US" dirty="0">
                <a:solidFill>
                  <a:schemeClr val="bg1"/>
                </a:solidFill>
              </a:rPr>
              <a:t> And the skins of the Lamanites were dark, according to the mark which was set upon their fathers, which was a</a:t>
            </a:r>
            <a:r>
              <a:rPr lang="en-US" baseline="30000" dirty="0">
                <a:solidFill>
                  <a:schemeClr val="bg1"/>
                </a:solidFill>
              </a:rPr>
              <a:t> </a:t>
            </a:r>
            <a:r>
              <a:rPr lang="en-US" dirty="0">
                <a:solidFill>
                  <a:schemeClr val="bg1"/>
                </a:solidFill>
              </a:rPr>
              <a:t>curse upon them because of their transgression and their rebellion against their brethren, who consisted of Nephi, Jacob, and Joseph, and Sam, who were just and holy men.”</a:t>
            </a:r>
          </a:p>
        </p:txBody>
      </p:sp>
      <p:sp>
        <p:nvSpPr>
          <p:cNvPr id="9" name="TextBox 8"/>
          <p:cNvSpPr txBox="1"/>
          <p:nvPr/>
        </p:nvSpPr>
        <p:spPr>
          <a:xfrm>
            <a:off x="1517073" y="6342330"/>
            <a:ext cx="2971800" cy="369332"/>
          </a:xfrm>
          <a:prstGeom prst="rect">
            <a:avLst/>
          </a:prstGeom>
          <a:noFill/>
        </p:spPr>
        <p:txBody>
          <a:bodyPr wrap="square" rtlCol="0">
            <a:spAutoFit/>
          </a:bodyPr>
          <a:lstStyle/>
          <a:p>
            <a:r>
              <a:rPr lang="en-US" dirty="0">
                <a:solidFill>
                  <a:schemeClr val="bg1"/>
                </a:solidFill>
              </a:rPr>
              <a:t>Alma 3:5-6</a:t>
            </a:r>
          </a:p>
        </p:txBody>
      </p:sp>
      <p:sp>
        <p:nvSpPr>
          <p:cNvPr id="13" name="Lightning Bolt 12">
            <a:extLst>
              <a:ext uri="{FF2B5EF4-FFF2-40B4-BE49-F238E27FC236}">
                <a16:creationId xmlns:a16="http://schemas.microsoft.com/office/drawing/2014/main" id="{7DA767E4-124E-42D6-80CC-94DE72B7D160}"/>
              </a:ext>
            </a:extLst>
          </p:cNvPr>
          <p:cNvSpPr/>
          <p:nvPr/>
        </p:nvSpPr>
        <p:spPr>
          <a:xfrm rot="2169127">
            <a:off x="-460663" y="292695"/>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7BF8815-88EF-4544-B48B-AD8A488F6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73" y="3987512"/>
            <a:ext cx="3878839" cy="2724150"/>
          </a:xfrm>
          <a:prstGeom prst="rect">
            <a:avLst/>
          </a:prstGeom>
        </p:spPr>
      </p:pic>
    </p:spTree>
    <p:extLst>
      <p:ext uri="{BB962C8B-B14F-4D97-AF65-F5344CB8AC3E}">
        <p14:creationId xmlns:p14="http://schemas.microsoft.com/office/powerpoint/2010/main" val="24183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E58BCA-A458-4C17-8CF0-55A7E51A9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Curse—their own doing</a:t>
            </a:r>
          </a:p>
        </p:txBody>
      </p:sp>
      <p:sp>
        <p:nvSpPr>
          <p:cNvPr id="8" name="TextBox 7"/>
          <p:cNvSpPr txBox="1"/>
          <p:nvPr/>
        </p:nvSpPr>
        <p:spPr>
          <a:xfrm>
            <a:off x="1752600" y="849123"/>
            <a:ext cx="7162800" cy="830997"/>
          </a:xfrm>
          <a:prstGeom prst="rect">
            <a:avLst/>
          </a:prstGeom>
          <a:noFill/>
        </p:spPr>
        <p:txBody>
          <a:bodyPr wrap="square" rtlCol="0">
            <a:spAutoFit/>
          </a:bodyPr>
          <a:lstStyle/>
          <a:p>
            <a:pPr fontAlgn="base"/>
            <a:r>
              <a:rPr lang="en-US" sz="2400" dirty="0">
                <a:solidFill>
                  <a:schemeClr val="bg1"/>
                </a:solidFill>
              </a:rPr>
              <a:t>Those who mingled with the seed of the Lamanites brought that same curse upon themselves</a:t>
            </a:r>
          </a:p>
        </p:txBody>
      </p:sp>
      <p:sp>
        <p:nvSpPr>
          <p:cNvPr id="9" name="TextBox 8"/>
          <p:cNvSpPr txBox="1"/>
          <p:nvPr/>
        </p:nvSpPr>
        <p:spPr>
          <a:xfrm>
            <a:off x="1455365" y="6419395"/>
            <a:ext cx="2971800" cy="369332"/>
          </a:xfrm>
          <a:prstGeom prst="rect">
            <a:avLst/>
          </a:prstGeom>
          <a:noFill/>
        </p:spPr>
        <p:txBody>
          <a:bodyPr wrap="square" rtlCol="0">
            <a:spAutoFit/>
          </a:bodyPr>
          <a:lstStyle/>
          <a:p>
            <a:r>
              <a:rPr lang="en-US" dirty="0">
                <a:solidFill>
                  <a:schemeClr val="bg1"/>
                </a:solidFill>
              </a:rPr>
              <a:t>Alma 3:5-6</a:t>
            </a:r>
          </a:p>
        </p:txBody>
      </p:sp>
      <p:sp>
        <p:nvSpPr>
          <p:cNvPr id="11" name="TextBox 10"/>
          <p:cNvSpPr txBox="1"/>
          <p:nvPr/>
        </p:nvSpPr>
        <p:spPr>
          <a:xfrm>
            <a:off x="3092570" y="2160171"/>
            <a:ext cx="7162800" cy="461665"/>
          </a:xfrm>
          <a:prstGeom prst="rect">
            <a:avLst/>
          </a:prstGeom>
          <a:noFill/>
        </p:spPr>
        <p:txBody>
          <a:bodyPr wrap="square" rtlCol="0">
            <a:spAutoFit/>
          </a:bodyPr>
          <a:lstStyle/>
          <a:p>
            <a:pPr fontAlgn="base"/>
            <a:r>
              <a:rPr lang="en-US" sz="2400" dirty="0">
                <a:solidFill>
                  <a:schemeClr val="bg1"/>
                </a:solidFill>
              </a:rPr>
              <a:t>God set the mark of the dark skin upon the Lamanites</a:t>
            </a:r>
          </a:p>
        </p:txBody>
      </p:sp>
      <p:sp>
        <p:nvSpPr>
          <p:cNvPr id="12" name="TextBox 11"/>
          <p:cNvSpPr txBox="1"/>
          <p:nvPr/>
        </p:nvSpPr>
        <p:spPr>
          <a:xfrm>
            <a:off x="3722421" y="3213598"/>
            <a:ext cx="7162800" cy="461665"/>
          </a:xfrm>
          <a:prstGeom prst="rect">
            <a:avLst/>
          </a:prstGeom>
          <a:noFill/>
        </p:spPr>
        <p:txBody>
          <a:bodyPr wrap="square" rtlCol="0">
            <a:spAutoFit/>
          </a:bodyPr>
          <a:lstStyle/>
          <a:p>
            <a:pPr fontAlgn="base"/>
            <a:r>
              <a:rPr lang="en-US" sz="2400" dirty="0">
                <a:solidFill>
                  <a:schemeClr val="bg1"/>
                </a:solidFill>
              </a:rPr>
              <a:t>While the people of </a:t>
            </a:r>
            <a:r>
              <a:rPr lang="en-US" sz="2400" dirty="0" err="1">
                <a:solidFill>
                  <a:schemeClr val="bg1"/>
                </a:solidFill>
              </a:rPr>
              <a:t>Amlici</a:t>
            </a:r>
            <a:r>
              <a:rPr lang="en-US" sz="2400" dirty="0">
                <a:solidFill>
                  <a:schemeClr val="bg1"/>
                </a:solidFill>
              </a:rPr>
              <a:t> marked themselves with red</a:t>
            </a:r>
          </a:p>
        </p:txBody>
      </p:sp>
      <p:grpSp>
        <p:nvGrpSpPr>
          <p:cNvPr id="13" name="Group 12"/>
          <p:cNvGrpSpPr/>
          <p:nvPr/>
        </p:nvGrpSpPr>
        <p:grpSpPr>
          <a:xfrm>
            <a:off x="4648200" y="4572000"/>
            <a:ext cx="4876800" cy="1828800"/>
            <a:chOff x="965200" y="2286000"/>
            <a:chExt cx="7315200" cy="2743200"/>
          </a:xfrm>
        </p:grpSpPr>
        <p:grpSp>
          <p:nvGrpSpPr>
            <p:cNvPr id="14" name="Group 18"/>
            <p:cNvGrpSpPr/>
            <p:nvPr/>
          </p:nvGrpSpPr>
          <p:grpSpPr>
            <a:xfrm>
              <a:off x="965200" y="2286000"/>
              <a:ext cx="7315200" cy="2743200"/>
              <a:chOff x="965200" y="2286000"/>
              <a:chExt cx="7379144"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0" y="2514600"/>
              <a:ext cx="7010400" cy="2354490"/>
            </a:xfrm>
            <a:prstGeom prst="rect">
              <a:avLst/>
            </a:prstGeom>
            <a:noFill/>
          </p:spPr>
          <p:txBody>
            <a:bodyPr wrap="square" rtlCol="0">
              <a:spAutoFit/>
            </a:bodyPr>
            <a:lstStyle/>
            <a:p>
              <a:pPr algn="ctr"/>
              <a:r>
                <a:rPr lang="en-US" sz="2400" b="1" dirty="0">
                  <a:solidFill>
                    <a:schemeClr val="bg1"/>
                  </a:solidFill>
                </a:rPr>
                <a:t>Those who come out in open rebellion against God bring negative consequences upon themselves</a:t>
              </a:r>
              <a:r>
                <a:rPr lang="en-US" sz="2400" dirty="0">
                  <a:solidFill>
                    <a:schemeClr val="bg1"/>
                  </a:solidFill>
                </a:rPr>
                <a:t> </a:t>
              </a:r>
              <a:endParaRPr lang="en-US" sz="2400" dirty="0">
                <a:solidFill>
                  <a:schemeClr val="bg1"/>
                </a:solidFill>
                <a:latin typeface="Child's Play" pitchFamily="2" charset="0"/>
              </a:endParaRPr>
            </a:p>
          </p:txBody>
        </p:sp>
      </p:grpSp>
      <p:sp>
        <p:nvSpPr>
          <p:cNvPr id="22" name="Lightning Bolt 21">
            <a:extLst>
              <a:ext uri="{FF2B5EF4-FFF2-40B4-BE49-F238E27FC236}">
                <a16:creationId xmlns:a16="http://schemas.microsoft.com/office/drawing/2014/main" id="{D6D49C6C-919B-4D27-AABD-CC6F12B75114}"/>
              </a:ext>
            </a:extLst>
          </p:cNvPr>
          <p:cNvSpPr/>
          <p:nvPr/>
        </p:nvSpPr>
        <p:spPr>
          <a:xfrm rot="2169127">
            <a:off x="-480316" y="368381"/>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77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181F86-CD99-445B-92C9-EB6ABD8E9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Curses-- Opposite of Blessings</a:t>
            </a:r>
          </a:p>
        </p:txBody>
      </p:sp>
      <p:sp>
        <p:nvSpPr>
          <p:cNvPr id="8" name="TextBox 7"/>
          <p:cNvSpPr txBox="1"/>
          <p:nvPr/>
        </p:nvSpPr>
        <p:spPr>
          <a:xfrm>
            <a:off x="2743200" y="1447800"/>
            <a:ext cx="3657600" cy="1477328"/>
          </a:xfrm>
          <a:prstGeom prst="rect">
            <a:avLst/>
          </a:prstGeom>
          <a:noFill/>
        </p:spPr>
        <p:txBody>
          <a:bodyPr wrap="square" rtlCol="0">
            <a:spAutoFit/>
          </a:bodyPr>
          <a:lstStyle/>
          <a:p>
            <a:pPr fontAlgn="base"/>
            <a:r>
              <a:rPr lang="en-US" dirty="0">
                <a:solidFill>
                  <a:schemeClr val="bg1"/>
                </a:solidFill>
              </a:rPr>
              <a:t>“Now I would that ye should see that they brought upon themselves the </a:t>
            </a:r>
            <a:r>
              <a:rPr lang="en-US" baseline="30000" dirty="0">
                <a:solidFill>
                  <a:schemeClr val="bg1"/>
                </a:solidFill>
              </a:rPr>
              <a:t> </a:t>
            </a:r>
            <a:r>
              <a:rPr lang="en-US" dirty="0">
                <a:solidFill>
                  <a:schemeClr val="bg1"/>
                </a:solidFill>
              </a:rPr>
              <a:t>curse; and even so doth every man that is cursed bring upon himself his own condemnation.”</a:t>
            </a:r>
          </a:p>
        </p:txBody>
      </p:sp>
      <p:sp>
        <p:nvSpPr>
          <p:cNvPr id="9" name="TextBox 8"/>
          <p:cNvSpPr txBox="1"/>
          <p:nvPr/>
        </p:nvSpPr>
        <p:spPr>
          <a:xfrm>
            <a:off x="1600200" y="6453146"/>
            <a:ext cx="2971800" cy="369332"/>
          </a:xfrm>
          <a:prstGeom prst="rect">
            <a:avLst/>
          </a:prstGeom>
          <a:noFill/>
        </p:spPr>
        <p:txBody>
          <a:bodyPr wrap="square" rtlCol="0">
            <a:spAutoFit/>
          </a:bodyPr>
          <a:lstStyle/>
          <a:p>
            <a:r>
              <a:rPr lang="en-US" dirty="0">
                <a:solidFill>
                  <a:schemeClr val="bg1"/>
                </a:solidFill>
              </a:rPr>
              <a:t>Alma 3:19</a:t>
            </a:r>
          </a:p>
        </p:txBody>
      </p:sp>
      <p:grpSp>
        <p:nvGrpSpPr>
          <p:cNvPr id="3" name="Group 12"/>
          <p:cNvGrpSpPr/>
          <p:nvPr/>
        </p:nvGrpSpPr>
        <p:grpSpPr>
          <a:xfrm>
            <a:off x="3657600" y="4659867"/>
            <a:ext cx="4876800" cy="18288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0" y="2514600"/>
              <a:ext cx="7010400" cy="1800494"/>
            </a:xfrm>
            <a:prstGeom prst="rect">
              <a:avLst/>
            </a:prstGeom>
            <a:noFill/>
          </p:spPr>
          <p:txBody>
            <a:bodyPr wrap="square" rtlCol="0">
              <a:spAutoFit/>
            </a:bodyPr>
            <a:lstStyle/>
            <a:p>
              <a:pPr algn="ctr"/>
              <a:r>
                <a:rPr lang="en-US" sz="2400" dirty="0">
                  <a:solidFill>
                    <a:schemeClr val="bg1"/>
                  </a:solidFill>
                </a:rPr>
                <a:t> </a:t>
              </a:r>
              <a:r>
                <a:rPr lang="en-US" sz="2400" b="1" dirty="0">
                  <a:solidFill>
                    <a:schemeClr val="bg1"/>
                  </a:solidFill>
                </a:rPr>
                <a:t>If we are separated from God, it is because we have separated ourselves from Him</a:t>
              </a:r>
              <a:endParaRPr lang="en-US" sz="2400" dirty="0">
                <a:solidFill>
                  <a:schemeClr val="bg1"/>
                </a:solidFill>
                <a:latin typeface="Child's Play" pitchFamily="2" charset="0"/>
              </a:endParaRPr>
            </a:p>
          </p:txBody>
        </p:sp>
      </p:grpSp>
      <p:sp>
        <p:nvSpPr>
          <p:cNvPr id="22" name="Lightning Bolt 21">
            <a:extLst>
              <a:ext uri="{FF2B5EF4-FFF2-40B4-BE49-F238E27FC236}">
                <a16:creationId xmlns:a16="http://schemas.microsoft.com/office/drawing/2014/main" id="{086E24EE-FFEC-4DB9-A000-76DF1D86D15F}"/>
              </a:ext>
            </a:extLst>
          </p:cNvPr>
          <p:cNvSpPr/>
          <p:nvPr/>
        </p:nvSpPr>
        <p:spPr>
          <a:xfrm rot="2169127">
            <a:off x="-397189" y="302940"/>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6BCAC2-8DE2-432E-B621-F8C206270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80" y="1259171"/>
            <a:ext cx="3689808" cy="2764050"/>
          </a:xfrm>
          <a:prstGeom prst="rect">
            <a:avLst/>
          </a:prstGeom>
        </p:spPr>
      </p:pic>
    </p:spTree>
    <p:extLst>
      <p:ext uri="{BB962C8B-B14F-4D97-AF65-F5344CB8AC3E}">
        <p14:creationId xmlns:p14="http://schemas.microsoft.com/office/powerpoint/2010/main" val="6654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2BB8-5DEC-4B0F-BAC5-C4A750747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Our Own Appearance</a:t>
            </a:r>
          </a:p>
        </p:txBody>
      </p:sp>
      <p:sp>
        <p:nvSpPr>
          <p:cNvPr id="8" name="TextBox 7"/>
          <p:cNvSpPr txBox="1"/>
          <p:nvPr/>
        </p:nvSpPr>
        <p:spPr>
          <a:xfrm>
            <a:off x="1752600" y="1066800"/>
            <a:ext cx="3657600" cy="1569660"/>
          </a:xfrm>
          <a:prstGeom prst="rect">
            <a:avLst/>
          </a:prstGeom>
          <a:noFill/>
        </p:spPr>
        <p:txBody>
          <a:bodyPr wrap="square" rtlCol="0">
            <a:spAutoFit/>
          </a:bodyPr>
          <a:lstStyle/>
          <a:p>
            <a:pPr fontAlgn="base"/>
            <a:r>
              <a:rPr lang="en-US" sz="2400" dirty="0">
                <a:solidFill>
                  <a:schemeClr val="bg1"/>
                </a:solidFill>
              </a:rPr>
              <a:t>What are some ways we can show through our dress and appearance that we are disciples of Jesus Christ?</a:t>
            </a:r>
          </a:p>
        </p:txBody>
      </p:sp>
      <p:sp>
        <p:nvSpPr>
          <p:cNvPr id="9" name="TextBox 8"/>
          <p:cNvSpPr txBox="1"/>
          <p:nvPr/>
        </p:nvSpPr>
        <p:spPr>
          <a:xfrm>
            <a:off x="1290351" y="6488668"/>
            <a:ext cx="2971800" cy="369332"/>
          </a:xfrm>
          <a:prstGeom prst="rect">
            <a:avLst/>
          </a:prstGeom>
          <a:noFill/>
        </p:spPr>
        <p:txBody>
          <a:bodyPr wrap="square" rtlCol="0">
            <a:spAutoFit/>
          </a:bodyPr>
          <a:lstStyle/>
          <a:p>
            <a:r>
              <a:rPr lang="en-US" dirty="0">
                <a:solidFill>
                  <a:schemeClr val="bg1"/>
                </a:solidFill>
              </a:rPr>
              <a:t>Alma 3:19</a:t>
            </a:r>
          </a:p>
        </p:txBody>
      </p:sp>
      <p:pic>
        <p:nvPicPr>
          <p:cNvPr id="21" name="Picture 20" descr="image-239.jpg"/>
          <p:cNvPicPr>
            <a:picLocks noChangeAspect="1"/>
          </p:cNvPicPr>
          <p:nvPr/>
        </p:nvPicPr>
        <p:blipFill>
          <a:blip r:embed="rId3" cstate="print"/>
          <a:stretch>
            <a:fillRect/>
          </a:stretch>
        </p:blipFill>
        <p:spPr>
          <a:xfrm>
            <a:off x="6629400" y="1066800"/>
            <a:ext cx="2681288" cy="3628850"/>
          </a:xfrm>
          <a:prstGeom prst="rect">
            <a:avLst/>
          </a:prstGeom>
        </p:spPr>
      </p:pic>
      <p:pic>
        <p:nvPicPr>
          <p:cNvPr id="23" name="Picture 22" descr="SAM_1020.JPG"/>
          <p:cNvPicPr>
            <a:picLocks noChangeAspect="1"/>
          </p:cNvPicPr>
          <p:nvPr/>
        </p:nvPicPr>
        <p:blipFill>
          <a:blip r:embed="rId4" cstate="print"/>
          <a:srcRect l="24167" t="26250" r="27500"/>
          <a:stretch>
            <a:fillRect/>
          </a:stretch>
        </p:blipFill>
        <p:spPr>
          <a:xfrm>
            <a:off x="2743200" y="3124200"/>
            <a:ext cx="2996339" cy="3048000"/>
          </a:xfrm>
          <a:prstGeom prst="rect">
            <a:avLst/>
          </a:prstGeom>
        </p:spPr>
      </p:pic>
    </p:spTree>
    <p:extLst>
      <p:ext uri="{BB962C8B-B14F-4D97-AF65-F5344CB8AC3E}">
        <p14:creationId xmlns:p14="http://schemas.microsoft.com/office/powerpoint/2010/main" val="32401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000"/>
                                        <p:tgtEl>
                                          <p:spTgt spid="21"/>
                                        </p:tgtEl>
                                      </p:cBhvr>
                                    </p:animEffect>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2041</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Franklin Gothic Medium</vt:lpstr>
      <vt:lpstr>Arial</vt:lpstr>
      <vt:lpstr>Calibri</vt:lpstr>
      <vt:lpstr>Calibri Light</vt:lpstr>
      <vt:lpstr>Child's 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2017-08-10T01:20:48Z</dcterms:created>
  <dcterms:modified xsi:type="dcterms:W3CDTF">2020-06-17T17:02:23Z</dcterms:modified>
</cp:coreProperties>
</file>