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87" r:id="rId3"/>
    <p:sldId id="258" r:id="rId4"/>
    <p:sldId id="259" r:id="rId5"/>
    <p:sldId id="260" r:id="rId6"/>
    <p:sldId id="261" r:id="rId7"/>
    <p:sldId id="262" r:id="rId8"/>
    <p:sldId id="263" r:id="rId9"/>
    <p:sldId id="264" r:id="rId10"/>
    <p:sldId id="265" r:id="rId11"/>
    <p:sldId id="266" r:id="rId12"/>
    <p:sldId id="267" r:id="rId13"/>
    <p:sldId id="288"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Lst>
  <p:sldSz cx="12192000" cy="6858000"/>
  <p:notesSz cx="6858000" cy="9144000"/>
  <p:embeddedFontLst>
    <p:embeddedFont>
      <p:font typeface="Bodoni MT Black" panose="02070A03080606020203" pitchFamily="18" charset="0"/>
      <p:bold r:id="rId32"/>
      <p:boldItalic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omic Sans MS" panose="030F0702030302020204" pitchFamily="66" charset="0"/>
      <p:regular r:id="rId40"/>
      <p:bold r:id="rId41"/>
      <p:italic r:id="rId42"/>
      <p:boldItalic r:id="rId43"/>
    </p:embeddedFont>
    <p:embeddedFont>
      <p:font typeface="Tempus Sans ITC" panose="04020404030D07020202" pitchFamily="8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32FC-1C0D-4827-9642-635A176F0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2805D1-EAD9-4E39-A306-8A074FD39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65292-2A15-49D4-A70E-3EDF317D0B1A}"/>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5" name="Footer Placeholder 4">
            <a:extLst>
              <a:ext uri="{FF2B5EF4-FFF2-40B4-BE49-F238E27FC236}">
                <a16:creationId xmlns:a16="http://schemas.microsoft.com/office/drawing/2014/main" id="{58D09A65-8B4C-4C53-8BEF-D3E75D9AE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F69C6-6232-40B3-9C89-5B74BBA8919B}"/>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5925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A6410-20A1-4D0D-B772-7B2A30711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D9843-D368-412C-94E0-301644F6AD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B83AE-6EBD-4DC3-A3AA-83DD349187F7}"/>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5" name="Footer Placeholder 4">
            <a:extLst>
              <a:ext uri="{FF2B5EF4-FFF2-40B4-BE49-F238E27FC236}">
                <a16:creationId xmlns:a16="http://schemas.microsoft.com/office/drawing/2014/main" id="{9B5FAF40-57CC-4D4A-96AC-7CCAB143E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413D-BA5B-4571-B994-C50A3FB81CCD}"/>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119386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67B73-1F6D-4104-B6A1-7388D0033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B3A3F4-7FC7-4976-A402-5A38F91D64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68350-45E8-48FE-8DBC-2046FED212D9}"/>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5" name="Footer Placeholder 4">
            <a:extLst>
              <a:ext uri="{FF2B5EF4-FFF2-40B4-BE49-F238E27FC236}">
                <a16:creationId xmlns:a16="http://schemas.microsoft.com/office/drawing/2014/main" id="{3F40BD16-BD74-4C00-A258-F64AA01CC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18C97-461C-4F32-B340-65A990DE76AE}"/>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2657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E85E-D522-4B0F-A423-4C3B500C37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6335F-D50B-4F85-B4CB-209675EE51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98B5C-3143-4A11-AB98-85274BD9EB8D}"/>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5" name="Footer Placeholder 4">
            <a:extLst>
              <a:ext uri="{FF2B5EF4-FFF2-40B4-BE49-F238E27FC236}">
                <a16:creationId xmlns:a16="http://schemas.microsoft.com/office/drawing/2014/main" id="{8C43354D-0377-4FF7-8FFF-AB7B6AE65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E722-0994-4DDA-8B95-E2D5DC8ACF31}"/>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90613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91DE-D0EB-4B41-82FD-0FC8803A6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AE1129-FDEC-40BB-9101-1CCCB4827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4C3706-5704-4D24-BD35-D4936E7418F5}"/>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5" name="Footer Placeholder 4">
            <a:extLst>
              <a:ext uri="{FF2B5EF4-FFF2-40B4-BE49-F238E27FC236}">
                <a16:creationId xmlns:a16="http://schemas.microsoft.com/office/drawing/2014/main" id="{BE680F42-A26B-4C05-A410-C5F4EAAAA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472A-4A35-455A-BE4B-C927806DA64E}"/>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81427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1667-AC8A-41A2-81E0-40E75A12D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D19D7-22FD-4692-8CA0-B3C8FE22E2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F61B0-41B1-4263-88DC-3CC49C1A53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0A7B4-CDD8-4B84-9AC6-EF53BC1DCC1A}"/>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6" name="Footer Placeholder 5">
            <a:extLst>
              <a:ext uri="{FF2B5EF4-FFF2-40B4-BE49-F238E27FC236}">
                <a16:creationId xmlns:a16="http://schemas.microsoft.com/office/drawing/2014/main" id="{772D175F-F3F8-49A1-90A3-07422375C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D34AB-F752-4061-B020-67BD10021C91}"/>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10604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A9AD-B7D1-4F46-BEAA-FF8843868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4C1C4-E635-413C-8E09-0747E694C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A64BA3-FD8F-4125-9607-02E925D99A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A7C18-67EA-4852-A849-90AF40BB5B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3B6BB7-17B3-437D-AE2C-03AB1AC0CA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E30BC-8180-4227-AB94-94790063CBAB}"/>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8" name="Footer Placeholder 7">
            <a:extLst>
              <a:ext uri="{FF2B5EF4-FFF2-40B4-BE49-F238E27FC236}">
                <a16:creationId xmlns:a16="http://schemas.microsoft.com/office/drawing/2014/main" id="{925CBFC8-DCD6-4F77-B8E8-20DD346FE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D2633-78EA-4DB2-8FE2-D39D99EAE01C}"/>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401198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44AA-E361-4677-AA44-F12B8647E0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AE0C84-FDB6-4937-8884-B6210F128517}"/>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4" name="Footer Placeholder 3">
            <a:extLst>
              <a:ext uri="{FF2B5EF4-FFF2-40B4-BE49-F238E27FC236}">
                <a16:creationId xmlns:a16="http://schemas.microsoft.com/office/drawing/2014/main" id="{BE5EA3E5-1D5E-407E-9FEF-148373DF6B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34E34-BC10-4898-9806-86ED02E75DA8}"/>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193478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E259-8E8D-4E80-9DF5-EAEFEB250313}"/>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3" name="Footer Placeholder 2">
            <a:extLst>
              <a:ext uri="{FF2B5EF4-FFF2-40B4-BE49-F238E27FC236}">
                <a16:creationId xmlns:a16="http://schemas.microsoft.com/office/drawing/2014/main" id="{5C995F2B-DB07-4A34-9A2F-74E9FD5F2A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C0B14B-405A-4E1C-A58D-60AC523735D3}"/>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25105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3532-53EE-42A4-80F7-72189AB00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765FB-7D4F-4D2F-ABB7-9A3E28FD7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7BB46-491F-4AE8-A95F-25D9B0291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926596-52C6-40D9-9002-45E51D72D1E3}"/>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6" name="Footer Placeholder 5">
            <a:extLst>
              <a:ext uri="{FF2B5EF4-FFF2-40B4-BE49-F238E27FC236}">
                <a16:creationId xmlns:a16="http://schemas.microsoft.com/office/drawing/2014/main" id="{5DF6F568-4221-47C3-93BA-AFC2097B8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E80B64-71E5-4C78-B957-21E58C621379}"/>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353604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E7A2-6570-4C6A-8573-D06DFAFD1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1D018-3440-47E0-9D55-04A242BD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9DAC7A-700D-492F-9E38-03F79690E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E5AB4A-6F68-49D2-B235-AB00BFB0DF62}"/>
              </a:ext>
            </a:extLst>
          </p:cNvPr>
          <p:cNvSpPr>
            <a:spLocks noGrp="1"/>
          </p:cNvSpPr>
          <p:nvPr>
            <p:ph type="dt" sz="half" idx="10"/>
          </p:nvPr>
        </p:nvSpPr>
        <p:spPr/>
        <p:txBody>
          <a:bodyPr/>
          <a:lstStyle/>
          <a:p>
            <a:fld id="{88E66F9F-FE57-4022-A2A6-2F989ACFC0E7}" type="datetimeFigureOut">
              <a:rPr lang="en-US" smtClean="0"/>
              <a:t>6/19/2020</a:t>
            </a:fld>
            <a:endParaRPr lang="en-US"/>
          </a:p>
        </p:txBody>
      </p:sp>
      <p:sp>
        <p:nvSpPr>
          <p:cNvPr id="6" name="Footer Placeholder 5">
            <a:extLst>
              <a:ext uri="{FF2B5EF4-FFF2-40B4-BE49-F238E27FC236}">
                <a16:creationId xmlns:a16="http://schemas.microsoft.com/office/drawing/2014/main" id="{74CFE5F2-96BD-44C3-8D41-BC1AA5EB7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E6E69-1A58-4C54-AD65-03091B4FFC23}"/>
              </a:ext>
            </a:extLst>
          </p:cNvPr>
          <p:cNvSpPr>
            <a:spLocks noGrp="1"/>
          </p:cNvSpPr>
          <p:nvPr>
            <p:ph type="sldNum" sz="quarter" idx="12"/>
          </p:nvPr>
        </p:nvSpPr>
        <p:spPr/>
        <p:txBody>
          <a:bodyPr/>
          <a:lstStyle/>
          <a:p>
            <a:fld id="{ED046B30-23D9-405E-8384-A80F77E80F5F}" type="slidenum">
              <a:rPr lang="en-US" smtClean="0"/>
              <a:t>‹#›</a:t>
            </a:fld>
            <a:endParaRPr lang="en-US"/>
          </a:p>
        </p:txBody>
      </p:sp>
    </p:spTree>
    <p:extLst>
      <p:ext uri="{BB962C8B-B14F-4D97-AF65-F5344CB8AC3E}">
        <p14:creationId xmlns:p14="http://schemas.microsoft.com/office/powerpoint/2010/main" val="678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1E15D-217F-4AA2-939C-EAABC0C8C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11BD68-F053-4ABC-885A-C009F3ED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1501-6E64-4100-902B-44A9A81011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66F9F-FE57-4022-A2A6-2F989ACFC0E7}" type="datetimeFigureOut">
              <a:rPr lang="en-US" smtClean="0"/>
              <a:t>6/19/2020</a:t>
            </a:fld>
            <a:endParaRPr lang="en-US"/>
          </a:p>
        </p:txBody>
      </p:sp>
      <p:sp>
        <p:nvSpPr>
          <p:cNvPr id="5" name="Footer Placeholder 4">
            <a:extLst>
              <a:ext uri="{FF2B5EF4-FFF2-40B4-BE49-F238E27FC236}">
                <a16:creationId xmlns:a16="http://schemas.microsoft.com/office/drawing/2014/main" id="{7CF1925F-F5B8-4812-86EA-9D41B0E708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81B2A6-A127-461E-A5E3-9E298B4AE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46B30-23D9-405E-8384-A80F77E80F5F}" type="slidenum">
              <a:rPr lang="en-US" smtClean="0"/>
              <a:t>‹#›</a:t>
            </a:fld>
            <a:endParaRPr lang="en-US"/>
          </a:p>
        </p:txBody>
      </p:sp>
    </p:spTree>
    <p:extLst>
      <p:ext uri="{BB962C8B-B14F-4D97-AF65-F5344CB8AC3E}">
        <p14:creationId xmlns:p14="http://schemas.microsoft.com/office/powerpoint/2010/main" val="4845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6381BBB7-E69D-449F-969F-A662E5B81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Tree>
    <p:extLst>
      <p:ext uri="{BB962C8B-B14F-4D97-AF65-F5344CB8AC3E}">
        <p14:creationId xmlns:p14="http://schemas.microsoft.com/office/powerpoint/2010/main" val="415459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Great Leaders</a:t>
            </a:r>
          </a:p>
        </p:txBody>
      </p:sp>
      <p:sp>
        <p:nvSpPr>
          <p:cNvPr id="56" name="TextBox 55"/>
          <p:cNvSpPr txBox="1"/>
          <p:nvPr/>
        </p:nvSpPr>
        <p:spPr>
          <a:xfrm>
            <a:off x="79248" y="6550223"/>
            <a:ext cx="6324600" cy="307777"/>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1:7, 10-12   Book of Mormon Student Manual and JFM and RLM</a:t>
            </a:r>
          </a:p>
        </p:txBody>
      </p:sp>
      <p:sp>
        <p:nvSpPr>
          <p:cNvPr id="61" name="TextBox 60"/>
          <p:cNvSpPr txBox="1"/>
          <p:nvPr/>
        </p:nvSpPr>
        <p:spPr>
          <a:xfrm>
            <a:off x="1097280" y="2465833"/>
            <a:ext cx="3429000" cy="1015663"/>
          </a:xfrm>
          <a:prstGeom prst="rect">
            <a:avLst/>
          </a:prstGeom>
          <a:noFill/>
        </p:spPr>
        <p:txBody>
          <a:bodyPr wrap="square" rtlCol="0">
            <a:spAutoFit/>
          </a:bodyPr>
          <a:lstStyle/>
          <a:p>
            <a:r>
              <a:rPr lang="en-US" sz="2000" dirty="0">
                <a:solidFill>
                  <a:schemeClr val="bg1"/>
                </a:solidFill>
              </a:rPr>
              <a:t>The Nephites were led by men of great righteousness and thus prevailed in battle</a:t>
            </a:r>
          </a:p>
        </p:txBody>
      </p:sp>
      <p:sp>
        <p:nvSpPr>
          <p:cNvPr id="9" name="TextBox 8"/>
          <p:cNvSpPr txBox="1"/>
          <p:nvPr/>
        </p:nvSpPr>
        <p:spPr>
          <a:xfrm>
            <a:off x="8028432" y="1758696"/>
            <a:ext cx="3429000" cy="1938992"/>
          </a:xfrm>
          <a:prstGeom prst="rect">
            <a:avLst/>
          </a:prstGeom>
          <a:noFill/>
        </p:spPr>
        <p:txBody>
          <a:bodyPr wrap="square" rtlCol="0">
            <a:spAutoFit/>
          </a:bodyPr>
          <a:lstStyle/>
          <a:p>
            <a:r>
              <a:rPr lang="en-US" sz="2000" dirty="0">
                <a:solidFill>
                  <a:schemeClr val="bg1"/>
                </a:solidFill>
              </a:rPr>
              <a:t>“…it was not mighty warriors, men mighty in strength, but men mighty in the faith of the Lord that consistently led the Nephites to victory over their enemies, the Lamanites.”</a:t>
            </a:r>
          </a:p>
        </p:txBody>
      </p:sp>
      <p:sp>
        <p:nvSpPr>
          <p:cNvPr id="10" name="TextBox 9"/>
          <p:cNvSpPr txBox="1"/>
          <p:nvPr/>
        </p:nvSpPr>
        <p:spPr>
          <a:xfrm>
            <a:off x="2971800" y="5029201"/>
            <a:ext cx="7010400" cy="1200329"/>
          </a:xfrm>
          <a:prstGeom prst="rect">
            <a:avLst/>
          </a:prstGeom>
          <a:noFill/>
        </p:spPr>
        <p:txBody>
          <a:bodyPr wrap="square" rtlCol="0">
            <a:spAutoFit/>
          </a:bodyPr>
          <a:lstStyle/>
          <a:p>
            <a:r>
              <a:rPr lang="en-US" sz="2400" b="1" dirty="0">
                <a:solidFill>
                  <a:srgbClr val="FF0000"/>
                </a:solidFill>
              </a:rPr>
              <a:t>Faith in God is a weapon more to be feared than the sharpness of a sword or the muscle and sinew that wields it (3 Nephi 3:19)</a:t>
            </a:r>
          </a:p>
        </p:txBody>
      </p:sp>
      <p:pic>
        <p:nvPicPr>
          <p:cNvPr id="5" name="Picture 4">
            <a:extLst>
              <a:ext uri="{FF2B5EF4-FFF2-40B4-BE49-F238E27FC236}">
                <a16:creationId xmlns:a16="http://schemas.microsoft.com/office/drawing/2014/main" id="{DDD1D288-F5F7-48E8-B21D-76615F50E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47915"/>
            <a:ext cx="2940939" cy="4015988"/>
          </a:xfrm>
          <a:prstGeom prst="rect">
            <a:avLst/>
          </a:prstGeom>
        </p:spPr>
      </p:pic>
    </p:spTree>
    <p:extLst>
      <p:ext uri="{BB962C8B-B14F-4D97-AF65-F5344CB8AC3E}">
        <p14:creationId xmlns:p14="http://schemas.microsoft.com/office/powerpoint/2010/main" val="19990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Exceedingly Rich</a:t>
            </a:r>
          </a:p>
        </p:txBody>
      </p:sp>
      <p:sp>
        <p:nvSpPr>
          <p:cNvPr id="56" name="TextBox 55"/>
          <p:cNvSpPr txBox="1"/>
          <p:nvPr/>
        </p:nvSpPr>
        <p:spPr>
          <a:xfrm>
            <a:off x="179832" y="6550223"/>
            <a:ext cx="6324600" cy="307777"/>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 8  Book of Mormon Student Manual and JFM and RLM</a:t>
            </a:r>
          </a:p>
        </p:txBody>
      </p:sp>
      <p:sp>
        <p:nvSpPr>
          <p:cNvPr id="62" name="TextBox 61"/>
          <p:cNvSpPr txBox="1"/>
          <p:nvPr/>
        </p:nvSpPr>
        <p:spPr>
          <a:xfrm>
            <a:off x="2051304" y="746760"/>
            <a:ext cx="8162544" cy="369332"/>
          </a:xfrm>
          <a:prstGeom prst="rect">
            <a:avLst/>
          </a:prstGeom>
          <a:noFill/>
        </p:spPr>
        <p:txBody>
          <a:bodyPr wrap="square" rtlCol="0">
            <a:spAutoFit/>
          </a:bodyPr>
          <a:lstStyle/>
          <a:p>
            <a:pPr algn="ctr"/>
            <a:r>
              <a:rPr lang="en-US" dirty="0">
                <a:solidFill>
                  <a:schemeClr val="bg1"/>
                </a:solidFill>
              </a:rPr>
              <a:t>The Nephites expanded far beyond a simple agricultural form of society</a:t>
            </a:r>
          </a:p>
        </p:txBody>
      </p:sp>
      <p:sp>
        <p:nvSpPr>
          <p:cNvPr id="9" name="TextBox 8"/>
          <p:cNvSpPr txBox="1"/>
          <p:nvPr/>
        </p:nvSpPr>
        <p:spPr>
          <a:xfrm>
            <a:off x="4590288" y="1146048"/>
            <a:ext cx="4343400" cy="3785652"/>
          </a:xfrm>
          <a:prstGeom prst="rect">
            <a:avLst/>
          </a:prstGeom>
          <a:noFill/>
        </p:spPr>
        <p:txBody>
          <a:bodyPr wrap="square" rtlCol="0">
            <a:spAutoFit/>
          </a:bodyPr>
          <a:lstStyle/>
          <a:p>
            <a:r>
              <a:rPr lang="en-US" sz="2000" b="1" i="1" dirty="0">
                <a:solidFill>
                  <a:srgbClr val="FF0000"/>
                </a:solidFill>
              </a:rPr>
              <a:t>Rich in gold and silver</a:t>
            </a:r>
          </a:p>
          <a:p>
            <a:endParaRPr lang="en-US" sz="2000" b="1" i="1" dirty="0">
              <a:solidFill>
                <a:srgbClr val="FF0000"/>
              </a:solidFill>
            </a:endParaRPr>
          </a:p>
          <a:p>
            <a:r>
              <a:rPr lang="en-US" sz="2000" b="1" i="1" dirty="0">
                <a:solidFill>
                  <a:srgbClr val="FF0000"/>
                </a:solidFill>
              </a:rPr>
              <a:t>Precious things</a:t>
            </a:r>
          </a:p>
          <a:p>
            <a:endParaRPr lang="en-US" sz="2000" b="1" i="1" dirty="0">
              <a:solidFill>
                <a:srgbClr val="FF0000"/>
              </a:solidFill>
            </a:endParaRPr>
          </a:p>
          <a:p>
            <a:r>
              <a:rPr lang="en-US" sz="2000" b="1" i="1" dirty="0">
                <a:solidFill>
                  <a:srgbClr val="FF0000"/>
                </a:solidFill>
              </a:rPr>
              <a:t>Fine workmanship of wood</a:t>
            </a:r>
          </a:p>
          <a:p>
            <a:endParaRPr lang="en-US" sz="2000" b="1" i="1" dirty="0">
              <a:solidFill>
                <a:srgbClr val="FF0000"/>
              </a:solidFill>
            </a:endParaRPr>
          </a:p>
          <a:p>
            <a:r>
              <a:rPr lang="en-US" sz="2000" b="1" i="1" dirty="0">
                <a:solidFill>
                  <a:srgbClr val="FF0000"/>
                </a:solidFill>
              </a:rPr>
              <a:t>Building and machinery</a:t>
            </a:r>
          </a:p>
          <a:p>
            <a:endParaRPr lang="en-US" sz="2000" b="1" i="1" dirty="0">
              <a:solidFill>
                <a:srgbClr val="FF0000"/>
              </a:solidFill>
            </a:endParaRPr>
          </a:p>
          <a:p>
            <a:r>
              <a:rPr lang="en-US" sz="2000" b="1" i="1" dirty="0">
                <a:solidFill>
                  <a:srgbClr val="FF0000"/>
                </a:solidFill>
              </a:rPr>
              <a:t>Tools (iron, copper, brass and steel) for the ground and for war</a:t>
            </a:r>
          </a:p>
          <a:p>
            <a:endParaRPr lang="en-US" sz="2000" b="1" i="1" dirty="0">
              <a:solidFill>
                <a:srgbClr val="FF0000"/>
              </a:solidFill>
            </a:endParaRPr>
          </a:p>
          <a:p>
            <a:endParaRPr lang="en-US" sz="2000" b="1" i="1" dirty="0">
              <a:solidFill>
                <a:srgbClr val="FF0000"/>
              </a:solidFill>
            </a:endParaRPr>
          </a:p>
        </p:txBody>
      </p:sp>
      <p:sp>
        <p:nvSpPr>
          <p:cNvPr id="10" name="TextBox 9"/>
          <p:cNvSpPr txBox="1"/>
          <p:nvPr/>
        </p:nvSpPr>
        <p:spPr>
          <a:xfrm>
            <a:off x="1981200" y="4876801"/>
            <a:ext cx="2514600" cy="1015663"/>
          </a:xfrm>
          <a:prstGeom prst="rect">
            <a:avLst/>
          </a:prstGeom>
          <a:noFill/>
        </p:spPr>
        <p:txBody>
          <a:bodyPr wrap="square" rtlCol="0">
            <a:spAutoFit/>
          </a:bodyPr>
          <a:lstStyle/>
          <a:p>
            <a:r>
              <a:rPr lang="en-US" sz="2000" dirty="0">
                <a:solidFill>
                  <a:schemeClr val="bg1"/>
                </a:solidFill>
              </a:rPr>
              <a:t>Those who are a righteous people will prosper in the land…</a:t>
            </a:r>
          </a:p>
        </p:txBody>
      </p:sp>
      <p:pic>
        <p:nvPicPr>
          <p:cNvPr id="19458" name="Picture 2" descr="http://www.sott.net/image/image/s1/28038/full/2009102021.jpg"/>
          <p:cNvPicPr>
            <a:picLocks noChangeAspect="1" noChangeArrowheads="1"/>
          </p:cNvPicPr>
          <p:nvPr/>
        </p:nvPicPr>
        <p:blipFill>
          <a:blip r:embed="rId2" cstate="print"/>
          <a:srcRect/>
          <a:stretch>
            <a:fillRect/>
          </a:stretch>
        </p:blipFill>
        <p:spPr bwMode="auto">
          <a:xfrm>
            <a:off x="752856" y="1624585"/>
            <a:ext cx="2895600" cy="2041945"/>
          </a:xfrm>
          <a:prstGeom prst="rect">
            <a:avLst/>
          </a:prstGeom>
          <a:noFill/>
        </p:spPr>
      </p:pic>
      <p:pic>
        <p:nvPicPr>
          <p:cNvPr id="19460" name="Picture 4" descr="http://upload.wikimedia.org/wikipedia/commons/thumb/9/99/Vietnamese_column.JPG/220px-Vietnamese_column.JPG"/>
          <p:cNvPicPr>
            <a:picLocks noChangeAspect="1" noChangeArrowheads="1"/>
          </p:cNvPicPr>
          <p:nvPr/>
        </p:nvPicPr>
        <p:blipFill>
          <a:blip r:embed="rId3" cstate="print"/>
          <a:srcRect/>
          <a:stretch>
            <a:fillRect/>
          </a:stretch>
        </p:blipFill>
        <p:spPr bwMode="auto">
          <a:xfrm>
            <a:off x="9198865" y="1516988"/>
            <a:ext cx="2053562" cy="2734972"/>
          </a:xfrm>
          <a:prstGeom prst="rect">
            <a:avLst/>
          </a:prstGeom>
          <a:noFill/>
        </p:spPr>
      </p:pic>
      <p:grpSp>
        <p:nvGrpSpPr>
          <p:cNvPr id="4" name="Group 3">
            <a:extLst>
              <a:ext uri="{FF2B5EF4-FFF2-40B4-BE49-F238E27FC236}">
                <a16:creationId xmlns:a16="http://schemas.microsoft.com/office/drawing/2014/main" id="{E57D9BAF-5130-4505-B67C-6F895B3169DF}"/>
              </a:ext>
            </a:extLst>
          </p:cNvPr>
          <p:cNvGrpSpPr/>
          <p:nvPr/>
        </p:nvGrpSpPr>
        <p:grpSpPr>
          <a:xfrm>
            <a:off x="5635026" y="4821936"/>
            <a:ext cx="6340566" cy="1631216"/>
            <a:chOff x="5635026" y="4821936"/>
            <a:chExt cx="6340566" cy="1631216"/>
          </a:xfrm>
        </p:grpSpPr>
        <p:sp>
          <p:nvSpPr>
            <p:cNvPr id="11" name="TextBox 10"/>
            <p:cNvSpPr txBox="1"/>
            <p:nvPr/>
          </p:nvSpPr>
          <p:spPr>
            <a:xfrm>
              <a:off x="6489192" y="4821936"/>
              <a:ext cx="5486400" cy="1631216"/>
            </a:xfrm>
            <a:prstGeom prst="rect">
              <a:avLst/>
            </a:prstGeom>
            <a:noFill/>
          </p:spPr>
          <p:txBody>
            <a:bodyPr wrap="square" rtlCol="0">
              <a:spAutoFit/>
            </a:bodyPr>
            <a:lstStyle/>
            <a:p>
              <a:r>
                <a:rPr lang="en-US" sz="2000" i="1" dirty="0">
                  <a:solidFill>
                    <a:srgbClr val="FFFF00"/>
                  </a:solidFill>
                </a:rPr>
                <a:t>“And inasmuch as ye shall keep my commandments, ye shall</a:t>
              </a:r>
              <a:r>
                <a:rPr lang="en-US" sz="2000" i="1" baseline="30000" dirty="0">
                  <a:solidFill>
                    <a:srgbClr val="FFFF00"/>
                  </a:solidFill>
                </a:rPr>
                <a:t> </a:t>
              </a:r>
              <a:r>
                <a:rPr lang="en-US" sz="2000" i="1" dirty="0">
                  <a:solidFill>
                    <a:srgbClr val="FFFF00"/>
                  </a:solidFill>
                </a:rPr>
                <a:t>prosper, and shall be led to a land of promise; yea, even a land which I have prepared for you; yea, a land which is choice above all other lands.” 1 Nephi 2:20</a:t>
              </a:r>
            </a:p>
          </p:txBody>
        </p:sp>
        <p:grpSp>
          <p:nvGrpSpPr>
            <p:cNvPr id="12" name="Group 3">
              <a:extLst>
                <a:ext uri="{FF2B5EF4-FFF2-40B4-BE49-F238E27FC236}">
                  <a16:creationId xmlns:a16="http://schemas.microsoft.com/office/drawing/2014/main" id="{1FD82082-52EE-4DA9-9010-316F5D76EF8E}"/>
                </a:ext>
              </a:extLst>
            </p:cNvPr>
            <p:cNvGrpSpPr/>
            <p:nvPr/>
          </p:nvGrpSpPr>
          <p:grpSpPr>
            <a:xfrm>
              <a:off x="5635026" y="5221037"/>
              <a:ext cx="831786" cy="942019"/>
              <a:chOff x="71718" y="1120588"/>
              <a:chExt cx="3070535" cy="4572000"/>
            </a:xfrm>
          </p:grpSpPr>
          <p:grpSp>
            <p:nvGrpSpPr>
              <p:cNvPr id="13" name="Group 13">
                <a:extLst>
                  <a:ext uri="{FF2B5EF4-FFF2-40B4-BE49-F238E27FC236}">
                    <a16:creationId xmlns:a16="http://schemas.microsoft.com/office/drawing/2014/main" id="{891AE16E-C63D-49A4-9427-321CF6BAD792}"/>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AAA1342F-7982-4C1C-B25F-3A65EBF20C32}"/>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276027A8-613F-42BA-9190-269223AAFF9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BECF2A86-8108-4735-9CC5-68490F53AE8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DC15CC58-6584-4BD3-808E-7C2E1F567B2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8148A84E-5C5A-478E-8061-0E72028AC09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C416BFB7-B8D2-4753-A1DB-EADB5AA6211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0551406B-BF44-4173-A216-E9A9D946C375}"/>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768F84AB-721D-48CC-963D-8323FCF10C7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18F1B135-090F-46F1-9D23-67C6157D7FB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83881472-8936-4CD8-ADD8-DEC775123F0C}"/>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EB7B7B1-AE6D-46BD-8727-FFB27931C6A3}"/>
                  </a:ext>
                </a:extLst>
              </p:cNvPr>
              <p:cNvSpPr txBox="1"/>
              <p:nvPr/>
            </p:nvSpPr>
            <p:spPr>
              <a:xfrm>
                <a:off x="762598" y="1254182"/>
                <a:ext cx="2379655" cy="672618"/>
              </a:xfrm>
              <a:prstGeom prst="rect">
                <a:avLst/>
              </a:prstGeom>
              <a:noFill/>
            </p:spPr>
            <p:txBody>
              <a:bodyPr wrap="square" rtlCol="0">
                <a:spAutoFit/>
              </a:bodyPr>
              <a:lstStyle/>
              <a:p>
                <a:pPr algn="ctr"/>
                <a:endParaRPr lang="en-US" sz="1600" b="1" dirty="0">
                  <a:solidFill>
                    <a:schemeClr val="bg2">
                      <a:lumMod val="25000"/>
                    </a:schemeClr>
                  </a:solidFill>
                  <a:latin typeface="Tempus Sans ITC" pitchFamily="82" charset="0"/>
                </a:endParaRPr>
              </a:p>
            </p:txBody>
          </p:sp>
        </p:grpSp>
      </p:grpSp>
    </p:spTree>
    <p:extLst>
      <p:ext uri="{BB962C8B-B14F-4D97-AF65-F5344CB8AC3E}">
        <p14:creationId xmlns:p14="http://schemas.microsoft.com/office/powerpoint/2010/main" val="33572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animEffect transition="in" filter="fade">
                                      <p:cBhvr>
                                        <p:cTn id="9" dur="2000"/>
                                        <p:tgtEl>
                                          <p:spTgt spid="19460"/>
                                        </p:tgtEl>
                                      </p:cBhvr>
                                    </p:animEffect>
                                  </p:childTnLst>
                                </p:cTn>
                              </p:par>
                              <p:par>
                                <p:cTn id="10" presetID="10" presetClass="entr" presetSubtype="0" fill="hold" nodeType="with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20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The Word of God</a:t>
            </a:r>
          </a:p>
        </p:txBody>
      </p:sp>
      <p:sp>
        <p:nvSpPr>
          <p:cNvPr id="54" name="TextBox 53"/>
          <p:cNvSpPr txBox="1"/>
          <p:nvPr/>
        </p:nvSpPr>
        <p:spPr>
          <a:xfrm>
            <a:off x="1828800" y="838201"/>
            <a:ext cx="3429000" cy="2246769"/>
          </a:xfrm>
          <a:prstGeom prst="rect">
            <a:avLst/>
          </a:prstGeom>
          <a:noFill/>
        </p:spPr>
        <p:txBody>
          <a:bodyPr wrap="square" rtlCol="0">
            <a:spAutoFit/>
          </a:bodyPr>
          <a:lstStyle/>
          <a:p>
            <a:r>
              <a:rPr lang="en-US" sz="2000" dirty="0">
                <a:solidFill>
                  <a:schemeClr val="bg1"/>
                </a:solidFill>
              </a:rPr>
              <a:t>Only constant preaching kept the Nephites from being destroyed by the </a:t>
            </a:r>
            <a:r>
              <a:rPr lang="en-US" sz="2000" dirty="0" err="1">
                <a:solidFill>
                  <a:schemeClr val="bg1"/>
                </a:solidFill>
              </a:rPr>
              <a:t>Lamanites</a:t>
            </a:r>
            <a:r>
              <a:rPr lang="en-US" sz="2000" dirty="0">
                <a:solidFill>
                  <a:schemeClr val="bg1"/>
                </a:solidFill>
              </a:rPr>
              <a:t>.</a:t>
            </a:r>
          </a:p>
          <a:p>
            <a:r>
              <a:rPr lang="en-US" sz="2000" dirty="0" err="1">
                <a:solidFill>
                  <a:schemeClr val="bg1"/>
                </a:solidFill>
              </a:rPr>
              <a:t>Jarom</a:t>
            </a:r>
            <a:r>
              <a:rPr lang="en-US" sz="2000" dirty="0">
                <a:solidFill>
                  <a:schemeClr val="bg1"/>
                </a:solidFill>
              </a:rPr>
              <a:t> says that their prophets “did prick their hearts with the word”</a:t>
            </a:r>
          </a:p>
          <a:p>
            <a:endParaRPr lang="en-US" sz="2000" dirty="0">
              <a:solidFill>
                <a:schemeClr val="bg1"/>
              </a:solidFill>
            </a:endParaRPr>
          </a:p>
        </p:txBody>
      </p:sp>
      <p:sp>
        <p:nvSpPr>
          <p:cNvPr id="56" name="TextBox 55"/>
          <p:cNvSpPr txBox="1"/>
          <p:nvPr/>
        </p:nvSpPr>
        <p:spPr>
          <a:xfrm>
            <a:off x="97536" y="6550223"/>
            <a:ext cx="6324600" cy="307777"/>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1:12  Book of Mormon Student Manual and JFM and RLM</a:t>
            </a:r>
          </a:p>
        </p:txBody>
      </p:sp>
      <p:sp>
        <p:nvSpPr>
          <p:cNvPr id="9" name="TextBox 8"/>
          <p:cNvSpPr txBox="1"/>
          <p:nvPr/>
        </p:nvSpPr>
        <p:spPr>
          <a:xfrm>
            <a:off x="1905000" y="4191000"/>
            <a:ext cx="4648200" cy="1938992"/>
          </a:xfrm>
          <a:prstGeom prst="rect">
            <a:avLst/>
          </a:prstGeom>
          <a:noFill/>
        </p:spPr>
        <p:txBody>
          <a:bodyPr wrap="square" rtlCol="0">
            <a:spAutoFit/>
          </a:bodyPr>
          <a:lstStyle/>
          <a:p>
            <a:r>
              <a:rPr lang="en-US" sz="2400" dirty="0">
                <a:solidFill>
                  <a:schemeClr val="bg1"/>
                </a:solidFill>
              </a:rPr>
              <a:t>It was this principle that later motivated Alma to resign the position of chief judge in order to preach the gospel</a:t>
            </a:r>
          </a:p>
          <a:p>
            <a:r>
              <a:rPr lang="en-US" sz="2400" dirty="0">
                <a:solidFill>
                  <a:schemeClr val="bg1"/>
                </a:solidFill>
              </a:rPr>
              <a:t>(Alma 4:19; 31:5)</a:t>
            </a:r>
          </a:p>
        </p:txBody>
      </p:sp>
      <p:sp>
        <p:nvSpPr>
          <p:cNvPr id="10" name="TextBox 9"/>
          <p:cNvSpPr txBox="1"/>
          <p:nvPr/>
        </p:nvSpPr>
        <p:spPr>
          <a:xfrm>
            <a:off x="6705600" y="1447800"/>
            <a:ext cx="3429000" cy="2677656"/>
          </a:xfrm>
          <a:prstGeom prst="rect">
            <a:avLst/>
          </a:prstGeom>
          <a:noFill/>
        </p:spPr>
        <p:txBody>
          <a:bodyPr wrap="square" rtlCol="0">
            <a:spAutoFit/>
          </a:bodyPr>
          <a:lstStyle/>
          <a:p>
            <a:r>
              <a:rPr lang="en-US" sz="2400" b="1" i="1" dirty="0">
                <a:solidFill>
                  <a:srgbClr val="FF0000"/>
                </a:solidFill>
              </a:rPr>
              <a:t>Prick:</a:t>
            </a:r>
          </a:p>
          <a:p>
            <a:r>
              <a:rPr lang="en-US" sz="2400" b="1" i="1" dirty="0">
                <a:solidFill>
                  <a:srgbClr val="FF0000"/>
                </a:solidFill>
              </a:rPr>
              <a:t>The word of God is “quick and powerful, sharper than a two-edged sword, to the dividing asunder of both joints and marrow” (D&amp;C 6:2)</a:t>
            </a:r>
          </a:p>
        </p:txBody>
      </p:sp>
      <p:pic>
        <p:nvPicPr>
          <p:cNvPr id="5" name="Picture 4">
            <a:extLst>
              <a:ext uri="{FF2B5EF4-FFF2-40B4-BE49-F238E27FC236}">
                <a16:creationId xmlns:a16="http://schemas.microsoft.com/office/drawing/2014/main" id="{39E10F83-2D77-4D41-B921-BE92F3BF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375" y="4296727"/>
            <a:ext cx="2788047" cy="2094929"/>
          </a:xfrm>
          <a:prstGeom prst="rect">
            <a:avLst/>
          </a:prstGeom>
        </p:spPr>
      </p:pic>
    </p:spTree>
    <p:extLst>
      <p:ext uri="{BB962C8B-B14F-4D97-AF65-F5344CB8AC3E}">
        <p14:creationId xmlns:p14="http://schemas.microsoft.com/office/powerpoint/2010/main" val="3807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rPr>
              <a:t>Dieter F. Uchtdorf Story Continues….</a:t>
            </a:r>
            <a:endParaRPr lang="en-US" sz="3200" dirty="0">
              <a:solidFill>
                <a:schemeClr val="bg1"/>
              </a:solidFill>
              <a:latin typeface="Bodoni MT Black" pitchFamily="18" charset="0"/>
            </a:endParaRPr>
          </a:p>
        </p:txBody>
      </p:sp>
      <p:sp>
        <p:nvSpPr>
          <p:cNvPr id="54" name="TextBox 53"/>
          <p:cNvSpPr txBox="1"/>
          <p:nvPr/>
        </p:nvSpPr>
        <p:spPr>
          <a:xfrm>
            <a:off x="621792" y="1249681"/>
            <a:ext cx="5330952" cy="3693319"/>
          </a:xfrm>
          <a:prstGeom prst="rect">
            <a:avLst/>
          </a:prstGeom>
          <a:noFill/>
        </p:spPr>
        <p:txBody>
          <a:bodyPr wrap="square" rtlCol="0">
            <a:spAutoFit/>
          </a:bodyPr>
          <a:lstStyle/>
          <a:p>
            <a:r>
              <a:rPr lang="en-US" dirty="0">
                <a:solidFill>
                  <a:schemeClr val="bg1"/>
                </a:solidFill>
              </a:rPr>
              <a:t>“The answer didn’t come immediately. But eventually I learned that God’s promises are not always fulfilled as quickly as or in the way we might hope; they come according to His timing and in His ways. </a:t>
            </a:r>
          </a:p>
          <a:p>
            <a:endParaRPr lang="en-US" dirty="0">
              <a:solidFill>
                <a:schemeClr val="bg1"/>
              </a:solidFill>
            </a:endParaRPr>
          </a:p>
          <a:p>
            <a:r>
              <a:rPr lang="en-US" dirty="0">
                <a:solidFill>
                  <a:schemeClr val="bg1"/>
                </a:solidFill>
              </a:rPr>
              <a:t>Years later I could see clear evidence of the temporal blessings that come to those who obey the Word of Wisdom—in addition to the spiritual blessings that come immediately from obedience to any of God’s laws. </a:t>
            </a:r>
          </a:p>
          <a:p>
            <a:endParaRPr lang="en-US" dirty="0">
              <a:solidFill>
                <a:schemeClr val="bg1"/>
              </a:solidFill>
            </a:endParaRPr>
          </a:p>
          <a:p>
            <a:r>
              <a:rPr lang="en-US" dirty="0">
                <a:solidFill>
                  <a:schemeClr val="bg1"/>
                </a:solidFill>
              </a:rPr>
              <a:t>Looking back, I know for sure that the promises of the Lord, if perhaps not always swift, are always certain.”</a:t>
            </a:r>
            <a:endParaRPr lang="en-US" sz="2000" dirty="0">
              <a:solidFill>
                <a:schemeClr val="bg1"/>
              </a:solidFill>
            </a:endParaRPr>
          </a:p>
        </p:txBody>
      </p:sp>
      <p:sp>
        <p:nvSpPr>
          <p:cNvPr id="56" name="TextBox 55"/>
          <p:cNvSpPr txBox="1"/>
          <p:nvPr/>
        </p:nvSpPr>
        <p:spPr>
          <a:xfrm>
            <a:off x="97536" y="6550223"/>
            <a:ext cx="6324600" cy="307777"/>
          </a:xfrm>
          <a:prstGeom prst="rect">
            <a:avLst/>
          </a:prstGeom>
          <a:noFill/>
        </p:spPr>
        <p:txBody>
          <a:bodyPr wrap="square" rtlCol="0">
            <a:spAutoFit/>
          </a:bodyPr>
          <a:lstStyle/>
          <a:p>
            <a:r>
              <a:rPr lang="en-US" sz="1400" dirty="0">
                <a:solidFill>
                  <a:schemeClr val="bg1"/>
                </a:solidFill>
              </a:rPr>
              <a:t>Dieter F. Uchtdorf—actual pictures</a:t>
            </a:r>
          </a:p>
        </p:txBody>
      </p:sp>
      <p:pic>
        <p:nvPicPr>
          <p:cNvPr id="6" name="Picture 5">
            <a:extLst>
              <a:ext uri="{FF2B5EF4-FFF2-40B4-BE49-F238E27FC236}">
                <a16:creationId xmlns:a16="http://schemas.microsoft.com/office/drawing/2014/main" id="{7658E116-C263-4F48-BB9A-EC829325A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618" y="682370"/>
            <a:ext cx="2352386" cy="2298573"/>
          </a:xfrm>
          <a:prstGeom prst="rect">
            <a:avLst/>
          </a:prstGeom>
        </p:spPr>
      </p:pic>
      <p:pic>
        <p:nvPicPr>
          <p:cNvPr id="8" name="Picture 7">
            <a:extLst>
              <a:ext uri="{FF2B5EF4-FFF2-40B4-BE49-F238E27FC236}">
                <a16:creationId xmlns:a16="http://schemas.microsoft.com/office/drawing/2014/main" id="{A32EAB01-7718-41C5-B180-10148393F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433" y="4692282"/>
            <a:ext cx="2380041" cy="1882254"/>
          </a:xfrm>
          <a:prstGeom prst="rect">
            <a:avLst/>
          </a:prstGeom>
        </p:spPr>
      </p:pic>
      <p:pic>
        <p:nvPicPr>
          <p:cNvPr id="12" name="Picture 11">
            <a:extLst>
              <a:ext uri="{FF2B5EF4-FFF2-40B4-BE49-F238E27FC236}">
                <a16:creationId xmlns:a16="http://schemas.microsoft.com/office/drawing/2014/main" id="{6E87175A-27CF-4106-BA2B-CBF813F312BF}"/>
              </a:ext>
            </a:extLst>
          </p:cNvPr>
          <p:cNvPicPr>
            <a:picLocks noChangeAspect="1"/>
          </p:cNvPicPr>
          <p:nvPr/>
        </p:nvPicPr>
        <p:blipFill rotWithShape="1">
          <a:blip r:embed="rId4">
            <a:extLst>
              <a:ext uri="{28A0092B-C50C-407E-A947-70E740481C1C}">
                <a14:useLocalDpi xmlns:a14="http://schemas.microsoft.com/office/drawing/2010/main" val="0"/>
              </a:ext>
            </a:extLst>
          </a:blip>
          <a:srcRect r="22181" b="33852"/>
          <a:stretch/>
        </p:blipFill>
        <p:spPr>
          <a:xfrm>
            <a:off x="9193302" y="3234462"/>
            <a:ext cx="2520162" cy="2142210"/>
          </a:xfrm>
          <a:prstGeom prst="rect">
            <a:avLst/>
          </a:prstGeom>
        </p:spPr>
      </p:pic>
      <p:pic>
        <p:nvPicPr>
          <p:cNvPr id="14" name="Picture 13">
            <a:extLst>
              <a:ext uri="{FF2B5EF4-FFF2-40B4-BE49-F238E27FC236}">
                <a16:creationId xmlns:a16="http://schemas.microsoft.com/office/drawing/2014/main" id="{F724BDB2-5F42-4330-9059-18D7CEBAC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86" y="5654040"/>
            <a:ext cx="663778" cy="829056"/>
          </a:xfrm>
          <a:prstGeom prst="rect">
            <a:avLst/>
          </a:prstGeom>
        </p:spPr>
      </p:pic>
    </p:spTree>
    <p:extLst>
      <p:ext uri="{BB962C8B-B14F-4D97-AF65-F5344CB8AC3E}">
        <p14:creationId xmlns:p14="http://schemas.microsoft.com/office/powerpoint/2010/main" val="6314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4">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Omni</a:t>
            </a:r>
          </a:p>
        </p:txBody>
      </p:sp>
      <p:sp>
        <p:nvSpPr>
          <p:cNvPr id="54" name="TextBox 53"/>
          <p:cNvSpPr txBox="1"/>
          <p:nvPr/>
        </p:nvSpPr>
        <p:spPr>
          <a:xfrm>
            <a:off x="935736" y="1655065"/>
            <a:ext cx="5791200" cy="3477875"/>
          </a:xfrm>
          <a:prstGeom prst="rect">
            <a:avLst/>
          </a:prstGeom>
          <a:noFill/>
        </p:spPr>
        <p:txBody>
          <a:bodyPr wrap="square" rtlCol="0">
            <a:spAutoFit/>
          </a:bodyPr>
          <a:lstStyle/>
          <a:p>
            <a:r>
              <a:rPr lang="en-US" sz="2000" dirty="0">
                <a:solidFill>
                  <a:schemeClr val="bg1"/>
                </a:solidFill>
              </a:rPr>
              <a:t>He was the grandson of </a:t>
            </a:r>
            <a:r>
              <a:rPr lang="en-US" sz="2000" dirty="0" err="1">
                <a:solidFill>
                  <a:schemeClr val="bg1"/>
                </a:solidFill>
              </a:rPr>
              <a:t>Enos</a:t>
            </a:r>
            <a:r>
              <a:rPr lang="en-US" sz="2000" dirty="0">
                <a:solidFill>
                  <a:schemeClr val="bg1"/>
                </a:solidFill>
              </a:rPr>
              <a:t> and son of </a:t>
            </a:r>
            <a:r>
              <a:rPr lang="en-US" sz="2000" dirty="0" err="1">
                <a:solidFill>
                  <a:schemeClr val="bg1"/>
                </a:solidFill>
              </a:rPr>
              <a:t>Jarom</a:t>
            </a:r>
            <a:endParaRPr lang="en-US" sz="2000" dirty="0">
              <a:solidFill>
                <a:schemeClr val="bg1"/>
              </a:solidFill>
            </a:endParaRPr>
          </a:p>
          <a:p>
            <a:endParaRPr lang="en-US" sz="2000" dirty="0">
              <a:solidFill>
                <a:schemeClr val="bg1"/>
              </a:solidFill>
            </a:endParaRPr>
          </a:p>
          <a:p>
            <a:r>
              <a:rPr lang="en-US" sz="2000" dirty="0">
                <a:solidFill>
                  <a:schemeClr val="bg1"/>
                </a:solidFill>
              </a:rPr>
              <a:t>His record was </a:t>
            </a:r>
            <a:r>
              <a:rPr lang="en-US" sz="2000" dirty="0" err="1">
                <a:solidFill>
                  <a:schemeClr val="bg1"/>
                </a:solidFill>
              </a:rPr>
              <a:t>recoreded</a:t>
            </a:r>
            <a:r>
              <a:rPr lang="en-US" sz="2000" dirty="0">
                <a:solidFill>
                  <a:schemeClr val="bg1"/>
                </a:solidFill>
              </a:rPr>
              <a:t> around 361 BC</a:t>
            </a:r>
          </a:p>
          <a:p>
            <a:endParaRPr lang="en-US" sz="2000" dirty="0">
              <a:solidFill>
                <a:schemeClr val="bg1"/>
              </a:solidFill>
            </a:endParaRPr>
          </a:p>
          <a:p>
            <a:r>
              <a:rPr lang="en-US" sz="2000" dirty="0">
                <a:solidFill>
                  <a:schemeClr val="bg1"/>
                </a:solidFill>
              </a:rPr>
              <a:t>He preserved the genealogy and records for 44 years during turmoil and warfare</a:t>
            </a:r>
          </a:p>
          <a:p>
            <a:endParaRPr lang="en-US" sz="2000" dirty="0">
              <a:solidFill>
                <a:schemeClr val="bg1"/>
              </a:solidFill>
            </a:endParaRPr>
          </a:p>
          <a:p>
            <a:r>
              <a:rPr lang="en-US" sz="2000" dirty="0">
                <a:solidFill>
                  <a:schemeClr val="bg1"/>
                </a:solidFill>
              </a:rPr>
              <a:t>He had not ‘kept statutes and commandments’ as he should have</a:t>
            </a:r>
          </a:p>
          <a:p>
            <a:endParaRPr lang="en-US" sz="2000" dirty="0">
              <a:solidFill>
                <a:schemeClr val="bg1"/>
              </a:solidFill>
            </a:endParaRPr>
          </a:p>
          <a:p>
            <a:r>
              <a:rPr lang="en-US" sz="2000" dirty="0">
                <a:solidFill>
                  <a:schemeClr val="bg1"/>
                </a:solidFill>
              </a:rPr>
              <a:t>He was a defender of his people</a:t>
            </a:r>
          </a:p>
        </p:txBody>
      </p:sp>
      <p:grpSp>
        <p:nvGrpSpPr>
          <p:cNvPr id="55" name="Group 54"/>
          <p:cNvGrpSpPr/>
          <p:nvPr/>
        </p:nvGrpSpPr>
        <p:grpSpPr>
          <a:xfrm>
            <a:off x="8506968" y="1575816"/>
            <a:ext cx="1779736" cy="3581400"/>
            <a:chOff x="5764230" y="762000"/>
            <a:chExt cx="1959106" cy="4246013"/>
          </a:xfrm>
        </p:grpSpPr>
        <p:sp>
          <p:nvSpPr>
            <p:cNvPr id="56" name="Oval 55"/>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161"/>
            <p:cNvGrpSpPr/>
            <p:nvPr/>
          </p:nvGrpSpPr>
          <p:grpSpPr>
            <a:xfrm>
              <a:off x="6248400" y="4648200"/>
              <a:ext cx="1066800" cy="152400"/>
              <a:chOff x="4724400" y="5943600"/>
              <a:chExt cx="2080202" cy="371013"/>
            </a:xfrm>
          </p:grpSpPr>
          <p:sp>
            <p:nvSpPr>
              <p:cNvPr id="102" name="Cross 101"/>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53"/>
              <p:cNvGrpSpPr/>
              <p:nvPr/>
            </p:nvGrpSpPr>
            <p:grpSpPr>
              <a:xfrm>
                <a:off x="5830455" y="5952836"/>
                <a:ext cx="607291" cy="361777"/>
                <a:chOff x="4724400" y="5943600"/>
                <a:chExt cx="607291" cy="361777"/>
              </a:xfrm>
            </p:grpSpPr>
            <p:sp>
              <p:nvSpPr>
                <p:cNvPr id="114" name="Cross 11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50"/>
              <p:cNvGrpSpPr/>
              <p:nvPr/>
            </p:nvGrpSpPr>
            <p:grpSpPr>
              <a:xfrm>
                <a:off x="5257800" y="5943600"/>
                <a:ext cx="607291" cy="361777"/>
                <a:chOff x="4724400" y="5943600"/>
                <a:chExt cx="607291" cy="361777"/>
              </a:xfrm>
            </p:grpSpPr>
            <p:sp>
              <p:nvSpPr>
                <p:cNvPr id="112" name="Cross 11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49"/>
              <p:cNvGrpSpPr/>
              <p:nvPr/>
            </p:nvGrpSpPr>
            <p:grpSpPr>
              <a:xfrm>
                <a:off x="4724400" y="5943600"/>
                <a:ext cx="607291" cy="361777"/>
                <a:chOff x="4724400" y="5943600"/>
                <a:chExt cx="607291" cy="361777"/>
              </a:xfrm>
            </p:grpSpPr>
            <p:sp>
              <p:nvSpPr>
                <p:cNvPr id="110" name="Cross 10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92"/>
            <p:cNvGrpSpPr/>
            <p:nvPr/>
          </p:nvGrpSpPr>
          <p:grpSpPr>
            <a:xfrm>
              <a:off x="6324600" y="762000"/>
              <a:ext cx="1066800" cy="494953"/>
              <a:chOff x="6324600" y="762000"/>
              <a:chExt cx="1066800" cy="494953"/>
            </a:xfrm>
          </p:grpSpPr>
          <p:sp>
            <p:nvSpPr>
              <p:cNvPr id="71" name="Flowchart: Stored Data 70"/>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62"/>
              <p:cNvGrpSpPr/>
              <p:nvPr/>
            </p:nvGrpSpPr>
            <p:grpSpPr>
              <a:xfrm>
                <a:off x="6324600" y="1066800"/>
                <a:ext cx="1066800" cy="152400"/>
                <a:chOff x="4724400" y="5943600"/>
                <a:chExt cx="2080202" cy="371013"/>
              </a:xfrm>
            </p:grpSpPr>
            <p:sp>
              <p:nvSpPr>
                <p:cNvPr id="88" name="Cross 87"/>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53"/>
                <p:cNvGrpSpPr/>
                <p:nvPr/>
              </p:nvGrpSpPr>
              <p:grpSpPr>
                <a:xfrm>
                  <a:off x="5830455" y="5952836"/>
                  <a:ext cx="607291" cy="361777"/>
                  <a:chOff x="4724400" y="5943600"/>
                  <a:chExt cx="607291" cy="361777"/>
                </a:xfrm>
              </p:grpSpPr>
              <p:sp>
                <p:nvSpPr>
                  <p:cNvPr id="100" name="Cross 9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50"/>
                <p:cNvGrpSpPr/>
                <p:nvPr/>
              </p:nvGrpSpPr>
              <p:grpSpPr>
                <a:xfrm>
                  <a:off x="5257800" y="5943600"/>
                  <a:ext cx="607291" cy="361777"/>
                  <a:chOff x="4724400" y="5943600"/>
                  <a:chExt cx="607291" cy="361777"/>
                </a:xfrm>
              </p:grpSpPr>
              <p:sp>
                <p:nvSpPr>
                  <p:cNvPr id="98" name="Cross 9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49"/>
                <p:cNvGrpSpPr/>
                <p:nvPr/>
              </p:nvGrpSpPr>
              <p:grpSpPr>
                <a:xfrm>
                  <a:off x="4724400" y="5943600"/>
                  <a:ext cx="607291" cy="361777"/>
                  <a:chOff x="4724400" y="5943600"/>
                  <a:chExt cx="607291" cy="361777"/>
                </a:xfrm>
              </p:grpSpPr>
              <p:sp>
                <p:nvSpPr>
                  <p:cNvPr id="96" name="Cross 9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Diamond 91"/>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77"/>
              <p:cNvGrpSpPr/>
              <p:nvPr/>
            </p:nvGrpSpPr>
            <p:grpSpPr>
              <a:xfrm>
                <a:off x="6403109" y="764309"/>
                <a:ext cx="914400" cy="152400"/>
                <a:chOff x="4724400" y="5943600"/>
                <a:chExt cx="2080202" cy="371013"/>
              </a:xfrm>
            </p:grpSpPr>
            <p:sp>
              <p:nvSpPr>
                <p:cNvPr id="74" name="Cross 73"/>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53"/>
                <p:cNvGrpSpPr/>
                <p:nvPr/>
              </p:nvGrpSpPr>
              <p:grpSpPr>
                <a:xfrm>
                  <a:off x="5830455" y="5952836"/>
                  <a:ext cx="607291" cy="361777"/>
                  <a:chOff x="4724400" y="5943600"/>
                  <a:chExt cx="607291" cy="361777"/>
                </a:xfrm>
              </p:grpSpPr>
              <p:sp>
                <p:nvSpPr>
                  <p:cNvPr id="86" name="Cross 8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0"/>
                <p:cNvGrpSpPr/>
                <p:nvPr/>
              </p:nvGrpSpPr>
              <p:grpSpPr>
                <a:xfrm>
                  <a:off x="5257800" y="5943600"/>
                  <a:ext cx="607291" cy="361777"/>
                  <a:chOff x="4724400" y="5943600"/>
                  <a:chExt cx="607291" cy="361777"/>
                </a:xfrm>
              </p:grpSpPr>
              <p:sp>
                <p:nvSpPr>
                  <p:cNvPr id="84" name="Cross 8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9"/>
                <p:cNvGrpSpPr/>
                <p:nvPr/>
              </p:nvGrpSpPr>
              <p:grpSpPr>
                <a:xfrm>
                  <a:off x="4724400" y="5943600"/>
                  <a:ext cx="607291" cy="361777"/>
                  <a:chOff x="4724400" y="5943600"/>
                  <a:chExt cx="607291" cy="361777"/>
                </a:xfrm>
              </p:grpSpPr>
              <p:sp>
                <p:nvSpPr>
                  <p:cNvPr id="82" name="Cross 8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556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wipe(down)">
                                      <p:cBhvr>
                                        <p:cTn id="9" dur="580">
                                          <p:stCondLst>
                                            <p:cond delay="0"/>
                                          </p:stCondLst>
                                        </p:cTn>
                                        <p:tgtEl>
                                          <p:spTgt spid="55"/>
                                        </p:tgtEl>
                                      </p:cBhvr>
                                    </p:animEffect>
                                    <p:anim calcmode="lin" valueType="num">
                                      <p:cBhvr>
                                        <p:cTn id="1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5" dur="26">
                                          <p:stCondLst>
                                            <p:cond delay="650"/>
                                          </p:stCondLst>
                                        </p:cTn>
                                        <p:tgtEl>
                                          <p:spTgt spid="55"/>
                                        </p:tgtEl>
                                      </p:cBhvr>
                                      <p:to x="100000" y="60000"/>
                                    </p:animScale>
                                    <p:animScale>
                                      <p:cBhvr>
                                        <p:cTn id="16" dur="166" decel="50000">
                                          <p:stCondLst>
                                            <p:cond delay="676"/>
                                          </p:stCondLst>
                                        </p:cTn>
                                        <p:tgtEl>
                                          <p:spTgt spid="55"/>
                                        </p:tgtEl>
                                      </p:cBhvr>
                                      <p:to x="100000" y="100000"/>
                                    </p:animScale>
                                    <p:animScale>
                                      <p:cBhvr>
                                        <p:cTn id="17" dur="26">
                                          <p:stCondLst>
                                            <p:cond delay="1312"/>
                                          </p:stCondLst>
                                        </p:cTn>
                                        <p:tgtEl>
                                          <p:spTgt spid="55"/>
                                        </p:tgtEl>
                                      </p:cBhvr>
                                      <p:to x="100000" y="80000"/>
                                    </p:animScale>
                                    <p:animScale>
                                      <p:cBhvr>
                                        <p:cTn id="18" dur="166" decel="50000">
                                          <p:stCondLst>
                                            <p:cond delay="1338"/>
                                          </p:stCondLst>
                                        </p:cTn>
                                        <p:tgtEl>
                                          <p:spTgt spid="55"/>
                                        </p:tgtEl>
                                      </p:cBhvr>
                                      <p:to x="100000" y="100000"/>
                                    </p:animScale>
                                    <p:animScale>
                                      <p:cBhvr>
                                        <p:cTn id="19" dur="26">
                                          <p:stCondLst>
                                            <p:cond delay="1642"/>
                                          </p:stCondLst>
                                        </p:cTn>
                                        <p:tgtEl>
                                          <p:spTgt spid="55"/>
                                        </p:tgtEl>
                                      </p:cBhvr>
                                      <p:to x="100000" y="90000"/>
                                    </p:animScale>
                                    <p:animScale>
                                      <p:cBhvr>
                                        <p:cTn id="20" dur="166" decel="50000">
                                          <p:stCondLst>
                                            <p:cond delay="1668"/>
                                          </p:stCondLst>
                                        </p:cTn>
                                        <p:tgtEl>
                                          <p:spTgt spid="55"/>
                                        </p:tgtEl>
                                      </p:cBhvr>
                                      <p:to x="100000" y="100000"/>
                                    </p:animScale>
                                    <p:animScale>
                                      <p:cBhvr>
                                        <p:cTn id="21" dur="26">
                                          <p:stCondLst>
                                            <p:cond delay="1808"/>
                                          </p:stCondLst>
                                        </p:cTn>
                                        <p:tgtEl>
                                          <p:spTgt spid="55"/>
                                        </p:tgtEl>
                                      </p:cBhvr>
                                      <p:to x="100000" y="95000"/>
                                    </p:animScale>
                                    <p:animScale>
                                      <p:cBhvr>
                                        <p:cTn id="22" dur="166" decel="50000">
                                          <p:stCondLst>
                                            <p:cond delay="1834"/>
                                          </p:stCondLst>
                                        </p:cTn>
                                        <p:tgtEl>
                                          <p:spTgt spid="5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Records Handed Down</a:t>
            </a:r>
          </a:p>
        </p:txBody>
      </p:sp>
      <p:grpSp>
        <p:nvGrpSpPr>
          <p:cNvPr id="4" name="Group 54"/>
          <p:cNvGrpSpPr/>
          <p:nvPr/>
        </p:nvGrpSpPr>
        <p:grpSpPr>
          <a:xfrm>
            <a:off x="8324088" y="710184"/>
            <a:ext cx="1676400" cy="2819400"/>
            <a:chOff x="5764230" y="762000"/>
            <a:chExt cx="1959106" cy="4246013"/>
          </a:xfrm>
        </p:grpSpPr>
        <p:sp>
          <p:nvSpPr>
            <p:cNvPr id="56" name="Oval 55"/>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61"/>
            <p:cNvGrpSpPr/>
            <p:nvPr/>
          </p:nvGrpSpPr>
          <p:grpSpPr>
            <a:xfrm>
              <a:off x="6248400" y="4648200"/>
              <a:ext cx="1066800" cy="152400"/>
              <a:chOff x="4724400" y="5943600"/>
              <a:chExt cx="2080202" cy="371013"/>
            </a:xfrm>
          </p:grpSpPr>
          <p:sp>
            <p:nvSpPr>
              <p:cNvPr id="102" name="Cross 101"/>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53"/>
              <p:cNvGrpSpPr/>
              <p:nvPr/>
            </p:nvGrpSpPr>
            <p:grpSpPr>
              <a:xfrm>
                <a:off x="5830455" y="5952836"/>
                <a:ext cx="607291" cy="361777"/>
                <a:chOff x="4724400" y="5943600"/>
                <a:chExt cx="607291" cy="361777"/>
              </a:xfrm>
            </p:grpSpPr>
            <p:sp>
              <p:nvSpPr>
                <p:cNvPr id="114" name="Cross 11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50"/>
              <p:cNvGrpSpPr/>
              <p:nvPr/>
            </p:nvGrpSpPr>
            <p:grpSpPr>
              <a:xfrm>
                <a:off x="5257800" y="5943600"/>
                <a:ext cx="607291" cy="361777"/>
                <a:chOff x="4724400" y="5943600"/>
                <a:chExt cx="607291" cy="361777"/>
              </a:xfrm>
            </p:grpSpPr>
            <p:sp>
              <p:nvSpPr>
                <p:cNvPr id="112" name="Cross 11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49"/>
              <p:cNvGrpSpPr/>
              <p:nvPr/>
            </p:nvGrpSpPr>
            <p:grpSpPr>
              <a:xfrm>
                <a:off x="4724400" y="5943600"/>
                <a:ext cx="607291" cy="361777"/>
                <a:chOff x="4724400" y="5943600"/>
                <a:chExt cx="607291" cy="361777"/>
              </a:xfrm>
            </p:grpSpPr>
            <p:sp>
              <p:nvSpPr>
                <p:cNvPr id="110" name="Cross 10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92"/>
            <p:cNvGrpSpPr/>
            <p:nvPr/>
          </p:nvGrpSpPr>
          <p:grpSpPr>
            <a:xfrm>
              <a:off x="6324600" y="762000"/>
              <a:ext cx="1066800" cy="494953"/>
              <a:chOff x="6324600" y="762000"/>
              <a:chExt cx="1066800" cy="494953"/>
            </a:xfrm>
          </p:grpSpPr>
          <p:sp>
            <p:nvSpPr>
              <p:cNvPr id="71" name="Flowchart: Stored Data 70"/>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2"/>
              <p:cNvGrpSpPr/>
              <p:nvPr/>
            </p:nvGrpSpPr>
            <p:grpSpPr>
              <a:xfrm>
                <a:off x="6324600" y="1066800"/>
                <a:ext cx="1066800" cy="152400"/>
                <a:chOff x="4724400" y="5943600"/>
                <a:chExt cx="2080202" cy="371013"/>
              </a:xfrm>
            </p:grpSpPr>
            <p:sp>
              <p:nvSpPr>
                <p:cNvPr id="88" name="Cross 87"/>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53"/>
                <p:cNvGrpSpPr/>
                <p:nvPr/>
              </p:nvGrpSpPr>
              <p:grpSpPr>
                <a:xfrm>
                  <a:off x="5830455" y="5952836"/>
                  <a:ext cx="607291" cy="361777"/>
                  <a:chOff x="4724400" y="5943600"/>
                  <a:chExt cx="607291" cy="361777"/>
                </a:xfrm>
              </p:grpSpPr>
              <p:sp>
                <p:nvSpPr>
                  <p:cNvPr id="100" name="Cross 9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0"/>
                <p:cNvGrpSpPr/>
                <p:nvPr/>
              </p:nvGrpSpPr>
              <p:grpSpPr>
                <a:xfrm>
                  <a:off x="5257800" y="5943600"/>
                  <a:ext cx="607291" cy="361777"/>
                  <a:chOff x="4724400" y="5943600"/>
                  <a:chExt cx="607291" cy="361777"/>
                </a:xfrm>
              </p:grpSpPr>
              <p:sp>
                <p:nvSpPr>
                  <p:cNvPr id="98" name="Cross 9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49"/>
                <p:cNvGrpSpPr/>
                <p:nvPr/>
              </p:nvGrpSpPr>
              <p:grpSpPr>
                <a:xfrm>
                  <a:off x="4724400" y="5943600"/>
                  <a:ext cx="607291" cy="361777"/>
                  <a:chOff x="4724400" y="5943600"/>
                  <a:chExt cx="607291" cy="361777"/>
                </a:xfrm>
              </p:grpSpPr>
              <p:sp>
                <p:nvSpPr>
                  <p:cNvPr id="96" name="Cross 9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Diamond 91"/>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7"/>
              <p:cNvGrpSpPr/>
              <p:nvPr/>
            </p:nvGrpSpPr>
            <p:grpSpPr>
              <a:xfrm>
                <a:off x="6403109" y="764309"/>
                <a:ext cx="914400" cy="152400"/>
                <a:chOff x="4724400" y="5943600"/>
                <a:chExt cx="2080202" cy="371013"/>
              </a:xfrm>
            </p:grpSpPr>
            <p:sp>
              <p:nvSpPr>
                <p:cNvPr id="74" name="Cross 73"/>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53"/>
                <p:cNvGrpSpPr/>
                <p:nvPr/>
              </p:nvGrpSpPr>
              <p:grpSpPr>
                <a:xfrm>
                  <a:off x="5830455" y="5952836"/>
                  <a:ext cx="607291" cy="361777"/>
                  <a:chOff x="4724400" y="5943600"/>
                  <a:chExt cx="607291" cy="361777"/>
                </a:xfrm>
              </p:grpSpPr>
              <p:sp>
                <p:nvSpPr>
                  <p:cNvPr id="86" name="Cross 8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0"/>
                <p:cNvGrpSpPr/>
                <p:nvPr/>
              </p:nvGrpSpPr>
              <p:grpSpPr>
                <a:xfrm>
                  <a:off x="5257800" y="5943600"/>
                  <a:ext cx="607291" cy="361777"/>
                  <a:chOff x="4724400" y="5943600"/>
                  <a:chExt cx="607291" cy="361777"/>
                </a:xfrm>
              </p:grpSpPr>
              <p:sp>
                <p:nvSpPr>
                  <p:cNvPr id="84" name="Cross 8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9"/>
                <p:cNvGrpSpPr/>
                <p:nvPr/>
              </p:nvGrpSpPr>
              <p:grpSpPr>
                <a:xfrm>
                  <a:off x="4724400" y="5943600"/>
                  <a:ext cx="607291" cy="361777"/>
                  <a:chOff x="4724400" y="5943600"/>
                  <a:chExt cx="607291" cy="361777"/>
                </a:xfrm>
              </p:grpSpPr>
              <p:sp>
                <p:nvSpPr>
                  <p:cNvPr id="82" name="Cross 8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5" name="Group 154"/>
          <p:cNvGrpSpPr/>
          <p:nvPr/>
        </p:nvGrpSpPr>
        <p:grpSpPr>
          <a:xfrm>
            <a:off x="2334768" y="978408"/>
            <a:ext cx="1840992" cy="2109740"/>
            <a:chOff x="810768" y="950976"/>
            <a:chExt cx="1840992" cy="2109740"/>
          </a:xfrm>
        </p:grpSpPr>
        <p:sp>
          <p:nvSpPr>
            <p:cNvPr id="54" name="TextBox 53"/>
            <p:cNvSpPr txBox="1"/>
            <p:nvPr/>
          </p:nvSpPr>
          <p:spPr>
            <a:xfrm>
              <a:off x="822960" y="950976"/>
              <a:ext cx="1828800" cy="369332"/>
            </a:xfrm>
            <a:prstGeom prst="rect">
              <a:avLst/>
            </a:prstGeom>
            <a:noFill/>
          </p:spPr>
          <p:txBody>
            <a:bodyPr wrap="square" rtlCol="0">
              <a:spAutoFit/>
            </a:bodyPr>
            <a:lstStyle/>
            <a:p>
              <a:r>
                <a:rPr lang="en-US" dirty="0">
                  <a:solidFill>
                    <a:schemeClr val="bg1"/>
                  </a:solidFill>
                </a:rPr>
                <a:t>Son of Omni</a:t>
              </a:r>
            </a:p>
          </p:txBody>
        </p:sp>
        <p:sp>
          <p:nvSpPr>
            <p:cNvPr id="135" name="TextBox 134"/>
            <p:cNvSpPr txBox="1"/>
            <p:nvPr/>
          </p:nvSpPr>
          <p:spPr>
            <a:xfrm>
              <a:off x="810768" y="2691384"/>
              <a:ext cx="1295400" cy="369332"/>
            </a:xfrm>
            <a:prstGeom prst="rect">
              <a:avLst/>
            </a:prstGeom>
            <a:noFill/>
          </p:spPr>
          <p:txBody>
            <a:bodyPr wrap="square" rtlCol="0">
              <a:spAutoFit/>
            </a:bodyPr>
            <a:lstStyle/>
            <a:p>
              <a:pPr algn="ctr"/>
              <a:r>
                <a:rPr lang="en-US" dirty="0" err="1">
                  <a:solidFill>
                    <a:schemeClr val="bg1"/>
                  </a:solidFill>
                </a:rPr>
                <a:t>Amaron</a:t>
              </a:r>
              <a:endParaRPr lang="en-US" dirty="0">
                <a:solidFill>
                  <a:schemeClr val="bg1"/>
                </a:solidFill>
              </a:endParaRPr>
            </a:p>
          </p:txBody>
        </p:sp>
      </p:grpSp>
      <p:grpSp>
        <p:nvGrpSpPr>
          <p:cNvPr id="143" name="Group 37"/>
          <p:cNvGrpSpPr/>
          <p:nvPr/>
        </p:nvGrpSpPr>
        <p:grpSpPr>
          <a:xfrm>
            <a:off x="9342120" y="2182368"/>
            <a:ext cx="639802" cy="762000"/>
            <a:chOff x="152400" y="381000"/>
            <a:chExt cx="3924306" cy="5410199"/>
          </a:xfrm>
        </p:grpSpPr>
        <p:grpSp>
          <p:nvGrpSpPr>
            <p:cNvPr id="144" name="Group 1"/>
            <p:cNvGrpSpPr/>
            <p:nvPr/>
          </p:nvGrpSpPr>
          <p:grpSpPr>
            <a:xfrm>
              <a:off x="533400" y="381000"/>
              <a:ext cx="3543306" cy="5410199"/>
              <a:chOff x="357468" y="1120587"/>
              <a:chExt cx="2848744" cy="4572001"/>
            </a:xfrm>
          </p:grpSpPr>
          <p:grpSp>
            <p:nvGrpSpPr>
              <p:cNvPr id="149" name="Group 13"/>
              <p:cNvGrpSpPr/>
              <p:nvPr/>
            </p:nvGrpSpPr>
            <p:grpSpPr>
              <a:xfrm>
                <a:off x="357468" y="1120587"/>
                <a:ext cx="2788222" cy="4572001"/>
                <a:chOff x="1066800" y="1066799"/>
                <a:chExt cx="2230577" cy="3352801"/>
              </a:xfrm>
            </p:grpSpPr>
            <p:sp>
              <p:nvSpPr>
                <p:cNvPr id="151" name="Rounded Rectangle 150"/>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TextBox 149"/>
              <p:cNvSpPr txBox="1"/>
              <p:nvPr/>
            </p:nvSpPr>
            <p:spPr>
              <a:xfrm>
                <a:off x="575856" y="1270341"/>
                <a:ext cx="2630356" cy="4247317"/>
              </a:xfrm>
              <a:prstGeom prst="rect">
                <a:avLst/>
              </a:prstGeom>
              <a:noFill/>
            </p:spPr>
            <p:txBody>
              <a:bodyPr wrap="square" rtlCol="0">
                <a:spAutoFit/>
              </a:bodyPr>
              <a:lstStyle/>
              <a:p>
                <a:pPr algn="ctr"/>
                <a:r>
                  <a:rPr lang="en-US" sz="800" b="1" dirty="0">
                    <a:solidFill>
                      <a:schemeClr val="bg2">
                        <a:lumMod val="25000"/>
                      </a:schemeClr>
                    </a:solidFill>
                    <a:latin typeface="Tempus Sans ITC" pitchFamily="82" charset="0"/>
                  </a:rPr>
                  <a:t>The Small Plates of Nephi</a:t>
                </a:r>
              </a:p>
            </p:txBody>
          </p:sp>
        </p:grpSp>
        <p:sp>
          <p:nvSpPr>
            <p:cNvPr id="145" name="Chevron 144"/>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Chevron 145"/>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Chevron 146"/>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Rectangle 147"/>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37"/>
          <p:cNvGrpSpPr/>
          <p:nvPr/>
        </p:nvGrpSpPr>
        <p:grpSpPr>
          <a:xfrm>
            <a:off x="1676400" y="2133600"/>
            <a:ext cx="658090" cy="762000"/>
            <a:chOff x="152400" y="381000"/>
            <a:chExt cx="4036478" cy="5410199"/>
          </a:xfrm>
        </p:grpSpPr>
        <p:grpSp>
          <p:nvGrpSpPr>
            <p:cNvPr id="245" name="Group 1"/>
            <p:cNvGrpSpPr/>
            <p:nvPr/>
          </p:nvGrpSpPr>
          <p:grpSpPr>
            <a:xfrm>
              <a:off x="533400" y="381000"/>
              <a:ext cx="3655478" cy="5410199"/>
              <a:chOff x="357468" y="1120587"/>
              <a:chExt cx="2938928" cy="4572001"/>
            </a:xfrm>
          </p:grpSpPr>
          <p:grpSp>
            <p:nvGrpSpPr>
              <p:cNvPr id="250" name="Group 13"/>
              <p:cNvGrpSpPr/>
              <p:nvPr/>
            </p:nvGrpSpPr>
            <p:grpSpPr>
              <a:xfrm>
                <a:off x="357468" y="1120587"/>
                <a:ext cx="2788222" cy="4572001"/>
                <a:chOff x="1066800" y="1066799"/>
                <a:chExt cx="2230577" cy="3352801"/>
              </a:xfrm>
            </p:grpSpPr>
            <p:sp>
              <p:nvSpPr>
                <p:cNvPr id="252" name="Rounded Rectangle 251"/>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TextBox 250"/>
              <p:cNvSpPr txBox="1"/>
              <p:nvPr/>
            </p:nvSpPr>
            <p:spPr>
              <a:xfrm>
                <a:off x="666040" y="1325205"/>
                <a:ext cx="2630356" cy="4247317"/>
              </a:xfrm>
              <a:prstGeom prst="rect">
                <a:avLst/>
              </a:prstGeom>
              <a:noFill/>
            </p:spPr>
            <p:txBody>
              <a:bodyPr wrap="square" rtlCol="0">
                <a:spAutoFit/>
              </a:bodyPr>
              <a:lstStyle/>
              <a:p>
                <a:pPr algn="ctr"/>
                <a:r>
                  <a:rPr lang="en-US" sz="800" b="1" dirty="0">
                    <a:solidFill>
                      <a:schemeClr val="bg2">
                        <a:lumMod val="25000"/>
                      </a:schemeClr>
                    </a:solidFill>
                    <a:latin typeface="Tempus Sans ITC" pitchFamily="82" charset="0"/>
                  </a:rPr>
                  <a:t>The Small Plates of Nephi</a:t>
                </a:r>
              </a:p>
            </p:txBody>
          </p:sp>
        </p:grpSp>
        <p:sp>
          <p:nvSpPr>
            <p:cNvPr id="246" name="Chevron 245"/>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Chevron 246"/>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Chevron 247"/>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Rectangle 248"/>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TextBox 255"/>
          <p:cNvSpPr txBox="1"/>
          <p:nvPr/>
        </p:nvSpPr>
        <p:spPr>
          <a:xfrm>
            <a:off x="1905000" y="5638801"/>
            <a:ext cx="2590800" cy="646331"/>
          </a:xfrm>
          <a:prstGeom prst="rect">
            <a:avLst/>
          </a:prstGeom>
          <a:noFill/>
        </p:spPr>
        <p:txBody>
          <a:bodyPr wrap="square" rtlCol="0">
            <a:spAutoFit/>
          </a:bodyPr>
          <a:lstStyle/>
          <a:p>
            <a:pPr algn="ctr"/>
            <a:r>
              <a:rPr lang="en-US" dirty="0">
                <a:solidFill>
                  <a:schemeClr val="bg1"/>
                </a:solidFill>
              </a:rPr>
              <a:t>Approximately between 500 – 130 BC</a:t>
            </a:r>
          </a:p>
        </p:txBody>
      </p:sp>
      <p:grpSp>
        <p:nvGrpSpPr>
          <p:cNvPr id="18" name="Group 17">
            <a:extLst>
              <a:ext uri="{FF2B5EF4-FFF2-40B4-BE49-F238E27FC236}">
                <a16:creationId xmlns:a16="http://schemas.microsoft.com/office/drawing/2014/main" id="{E72EE3B6-F643-47B5-B8B6-87F9BEC08B4D}"/>
              </a:ext>
            </a:extLst>
          </p:cNvPr>
          <p:cNvGrpSpPr/>
          <p:nvPr/>
        </p:nvGrpSpPr>
        <p:grpSpPr>
          <a:xfrm>
            <a:off x="3791712" y="1898904"/>
            <a:ext cx="1316736" cy="2402348"/>
            <a:chOff x="3791712" y="1898904"/>
            <a:chExt cx="1316736" cy="2402348"/>
          </a:xfrm>
        </p:grpSpPr>
        <p:sp>
          <p:nvSpPr>
            <p:cNvPr id="137" name="TextBox 136"/>
            <p:cNvSpPr txBox="1"/>
            <p:nvPr/>
          </p:nvSpPr>
          <p:spPr>
            <a:xfrm>
              <a:off x="3791712" y="3931920"/>
              <a:ext cx="1295400" cy="369332"/>
            </a:xfrm>
            <a:prstGeom prst="rect">
              <a:avLst/>
            </a:prstGeom>
            <a:noFill/>
          </p:spPr>
          <p:txBody>
            <a:bodyPr wrap="square" rtlCol="0">
              <a:spAutoFit/>
            </a:bodyPr>
            <a:lstStyle/>
            <a:p>
              <a:pPr algn="ctr"/>
              <a:r>
                <a:rPr lang="en-US" dirty="0" err="1">
                  <a:solidFill>
                    <a:schemeClr val="bg1"/>
                  </a:solidFill>
                </a:rPr>
                <a:t>Chemish</a:t>
              </a:r>
              <a:endParaRPr lang="en-US" dirty="0">
                <a:solidFill>
                  <a:schemeClr val="bg1"/>
                </a:solidFill>
              </a:endParaRPr>
            </a:p>
          </p:txBody>
        </p:sp>
        <p:sp>
          <p:nvSpPr>
            <p:cNvPr id="138" name="TextBox 137"/>
            <p:cNvSpPr txBox="1"/>
            <p:nvPr/>
          </p:nvSpPr>
          <p:spPr>
            <a:xfrm>
              <a:off x="3813048" y="1898904"/>
              <a:ext cx="1295400" cy="646331"/>
            </a:xfrm>
            <a:prstGeom prst="rect">
              <a:avLst/>
            </a:prstGeom>
            <a:noFill/>
          </p:spPr>
          <p:txBody>
            <a:bodyPr wrap="square" rtlCol="0">
              <a:spAutoFit/>
            </a:bodyPr>
            <a:lstStyle/>
            <a:p>
              <a:pPr algn="ctr"/>
              <a:r>
                <a:rPr lang="en-US" dirty="0">
                  <a:solidFill>
                    <a:schemeClr val="bg1"/>
                  </a:solidFill>
                </a:rPr>
                <a:t>Brother of </a:t>
              </a:r>
              <a:r>
                <a:rPr lang="en-US" dirty="0" err="1">
                  <a:solidFill>
                    <a:schemeClr val="bg1"/>
                  </a:solidFill>
                </a:rPr>
                <a:t>Amaron</a:t>
              </a:r>
              <a:endParaRPr lang="en-US" dirty="0">
                <a:solidFill>
                  <a:schemeClr val="bg1"/>
                </a:solidFill>
              </a:endParaRPr>
            </a:p>
          </p:txBody>
        </p:sp>
        <p:grpSp>
          <p:nvGrpSpPr>
            <p:cNvPr id="136" name="Group 135">
              <a:extLst>
                <a:ext uri="{FF2B5EF4-FFF2-40B4-BE49-F238E27FC236}">
                  <a16:creationId xmlns:a16="http://schemas.microsoft.com/office/drawing/2014/main" id="{8CFF24C4-E5FB-4167-840E-B3918EC79094}"/>
                </a:ext>
              </a:extLst>
            </p:cNvPr>
            <p:cNvGrpSpPr/>
            <p:nvPr/>
          </p:nvGrpSpPr>
          <p:grpSpPr>
            <a:xfrm>
              <a:off x="3874008" y="2560320"/>
              <a:ext cx="1143000" cy="1371600"/>
              <a:chOff x="7799033" y="5105400"/>
              <a:chExt cx="1143000" cy="1371600"/>
            </a:xfrm>
          </p:grpSpPr>
          <p:sp>
            <p:nvSpPr>
              <p:cNvPr id="157" name="Rectangle 156">
                <a:extLst>
                  <a:ext uri="{FF2B5EF4-FFF2-40B4-BE49-F238E27FC236}">
                    <a16:creationId xmlns:a16="http://schemas.microsoft.com/office/drawing/2014/main" id="{B897E067-96FF-4084-905E-E4FE155EF245}"/>
                  </a:ext>
                </a:extLst>
              </p:cNvPr>
              <p:cNvSpPr/>
              <p:nvPr/>
            </p:nvSpPr>
            <p:spPr>
              <a:xfrm>
                <a:off x="7799033" y="5105400"/>
                <a:ext cx="1143000" cy="137160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28DABED7-0EC9-4B4E-916F-C0C9EE8745D1}"/>
                  </a:ext>
                </a:extLst>
              </p:cNvPr>
              <p:cNvGrpSpPr/>
              <p:nvPr/>
            </p:nvGrpSpPr>
            <p:grpSpPr>
              <a:xfrm>
                <a:off x="7960311" y="5138358"/>
                <a:ext cx="891799" cy="1293991"/>
                <a:chOff x="6086639" y="2286000"/>
                <a:chExt cx="1044199" cy="1515122"/>
              </a:xfrm>
            </p:grpSpPr>
            <p:sp>
              <p:nvSpPr>
                <p:cNvPr id="161" name="Trapezoid 160">
                  <a:extLst>
                    <a:ext uri="{FF2B5EF4-FFF2-40B4-BE49-F238E27FC236}">
                      <a16:creationId xmlns:a16="http://schemas.microsoft.com/office/drawing/2014/main" id="{73098C8A-1F01-43AC-9A35-772FE25AE823}"/>
                    </a:ext>
                  </a:extLst>
                </p:cNvPr>
                <p:cNvSpPr/>
                <p:nvPr/>
              </p:nvSpPr>
              <p:spPr>
                <a:xfrm rot="10800000">
                  <a:off x="6257535" y="3411245"/>
                  <a:ext cx="649293" cy="389877"/>
                </a:xfrm>
                <a:prstGeom prst="trapezoid">
                  <a:avLst>
                    <a:gd name="adj" fmla="val 1335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AC59A407-B6AB-44F5-A505-6B28ACA77D69}"/>
                    </a:ext>
                  </a:extLst>
                </p:cNvPr>
                <p:cNvSpPr/>
                <p:nvPr/>
              </p:nvSpPr>
              <p:spPr>
                <a:xfrm>
                  <a:off x="6435828" y="3436398"/>
                  <a:ext cx="304800" cy="171635"/>
                </a:xfrm>
                <a:prstGeom prst="trapezoid">
                  <a:avLst>
                    <a:gd name="adj" fmla="val 327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DDF5047E-E85C-42D5-82E2-1758FE95B446}"/>
                    </a:ext>
                  </a:extLst>
                </p:cNvPr>
                <p:cNvGrpSpPr/>
                <p:nvPr/>
              </p:nvGrpSpPr>
              <p:grpSpPr>
                <a:xfrm>
                  <a:off x="6086639" y="2286000"/>
                  <a:ext cx="1044199" cy="1219200"/>
                  <a:chOff x="4404803" y="1295400"/>
                  <a:chExt cx="1044199" cy="1219200"/>
                </a:xfrm>
              </p:grpSpPr>
              <p:grpSp>
                <p:nvGrpSpPr>
                  <p:cNvPr id="164" name="Group 163">
                    <a:extLst>
                      <a:ext uri="{FF2B5EF4-FFF2-40B4-BE49-F238E27FC236}">
                        <a16:creationId xmlns:a16="http://schemas.microsoft.com/office/drawing/2014/main" id="{353E71C9-44A6-4421-B184-A773972F5AB4}"/>
                      </a:ext>
                    </a:extLst>
                  </p:cNvPr>
                  <p:cNvGrpSpPr/>
                  <p:nvPr/>
                </p:nvGrpSpPr>
                <p:grpSpPr>
                  <a:xfrm>
                    <a:off x="4430220" y="1295400"/>
                    <a:ext cx="1018782" cy="1219200"/>
                    <a:chOff x="4430220" y="1295400"/>
                    <a:chExt cx="1018782" cy="1219200"/>
                  </a:xfrm>
                </p:grpSpPr>
                <p:sp>
                  <p:nvSpPr>
                    <p:cNvPr id="182" name="Rectangle: Diagonal Corners Rounded 181">
                      <a:extLst>
                        <a:ext uri="{FF2B5EF4-FFF2-40B4-BE49-F238E27FC236}">
                          <a16:creationId xmlns:a16="http://schemas.microsoft.com/office/drawing/2014/main" id="{7C7FE9B5-1FAC-46E9-BF56-2EB2F48CDDE4}"/>
                        </a:ext>
                      </a:extLst>
                    </p:cNvPr>
                    <p:cNvSpPr/>
                    <p:nvPr/>
                  </p:nvSpPr>
                  <p:spPr>
                    <a:xfrm rot="2944623">
                      <a:off x="4853860" y="1867526"/>
                      <a:ext cx="581935" cy="608348"/>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Diagonal Corners Rounded 182">
                      <a:extLst>
                        <a:ext uri="{FF2B5EF4-FFF2-40B4-BE49-F238E27FC236}">
                          <a16:creationId xmlns:a16="http://schemas.microsoft.com/office/drawing/2014/main" id="{3398DA90-210E-4F13-948C-8464D954FF39}"/>
                        </a:ext>
                      </a:extLst>
                    </p:cNvPr>
                    <p:cNvSpPr/>
                    <p:nvPr/>
                  </p:nvSpPr>
                  <p:spPr>
                    <a:xfrm rot="2944623">
                      <a:off x="4335938" y="1925101"/>
                      <a:ext cx="681762" cy="493198"/>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7AE94BBC-AF3D-4DED-A2A8-4593510C2460}"/>
                        </a:ext>
                      </a:extLst>
                    </p:cNvPr>
                    <p:cNvSpPr/>
                    <p:nvPr/>
                  </p:nvSpPr>
                  <p:spPr>
                    <a:xfrm>
                      <a:off x="4572000" y="1447800"/>
                      <a:ext cx="685800" cy="1066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0E4F5145-E71D-4A6D-8B4E-DC8F05EF4C7D}"/>
                        </a:ext>
                      </a:extLst>
                    </p:cNvPr>
                    <p:cNvSpPr/>
                    <p:nvPr/>
                  </p:nvSpPr>
                  <p:spPr>
                    <a:xfrm>
                      <a:off x="4495800" y="1295400"/>
                      <a:ext cx="787401" cy="624434"/>
                    </a:xfrm>
                    <a:custGeom>
                      <a:avLst/>
                      <a:gdLst>
                        <a:gd name="connsiteX0" fmla="*/ 497199 w 1016001"/>
                        <a:gd name="connsiteY0" fmla="*/ 84 h 624434"/>
                        <a:gd name="connsiteX1" fmla="*/ 668264 w 1016001"/>
                        <a:gd name="connsiteY1" fmla="*/ 84665 h 624434"/>
                        <a:gd name="connsiteX2" fmla="*/ 727576 w 1016001"/>
                        <a:gd name="connsiteY2" fmla="*/ 167233 h 624434"/>
                        <a:gd name="connsiteX3" fmla="*/ 812801 w 1016001"/>
                        <a:gd name="connsiteY3" fmla="*/ 167233 h 624434"/>
                        <a:gd name="connsiteX4" fmla="*/ 1016001 w 1016001"/>
                        <a:gd name="connsiteY4" fmla="*/ 370433 h 624434"/>
                        <a:gd name="connsiteX5" fmla="*/ 1016001 w 1016001"/>
                        <a:gd name="connsiteY5" fmla="*/ 505898 h 624434"/>
                        <a:gd name="connsiteX6" fmla="*/ 948266 w 1016001"/>
                        <a:gd name="connsiteY6" fmla="*/ 573633 h 624434"/>
                        <a:gd name="connsiteX7" fmla="*/ 762001 w 1016001"/>
                        <a:gd name="connsiteY7" fmla="*/ 573633 h 624434"/>
                        <a:gd name="connsiteX8" fmla="*/ 574770 w 1016001"/>
                        <a:gd name="connsiteY8" fmla="*/ 449528 h 624434"/>
                        <a:gd name="connsiteX9" fmla="*/ 566029 w 1016001"/>
                        <a:gd name="connsiteY9" fmla="*/ 406231 h 624434"/>
                        <a:gd name="connsiteX10" fmla="*/ 544852 w 1016001"/>
                        <a:gd name="connsiteY10" fmla="*/ 418425 h 624434"/>
                        <a:gd name="connsiteX11" fmla="*/ 429101 w 1016001"/>
                        <a:gd name="connsiteY11" fmla="*/ 433376 h 624434"/>
                        <a:gd name="connsiteX12" fmla="*/ 405699 w 1016001"/>
                        <a:gd name="connsiteY12" fmla="*/ 424709 h 624434"/>
                        <a:gd name="connsiteX13" fmla="*/ 390432 w 1016001"/>
                        <a:gd name="connsiteY13" fmla="*/ 500327 h 624434"/>
                        <a:gd name="connsiteX14" fmla="*/ 203200 w 1016001"/>
                        <a:gd name="connsiteY14" fmla="*/ 624434 h 624434"/>
                        <a:gd name="connsiteX15" fmla="*/ 67736 w 1016001"/>
                        <a:gd name="connsiteY15" fmla="*/ 624433 h 624434"/>
                        <a:gd name="connsiteX16" fmla="*/ 0 w 1016001"/>
                        <a:gd name="connsiteY16" fmla="*/ 556698 h 624434"/>
                        <a:gd name="connsiteX17" fmla="*/ 0 w 1016001"/>
                        <a:gd name="connsiteY17" fmla="*/ 370433 h 624434"/>
                        <a:gd name="connsiteX18" fmla="*/ 203200 w 1016001"/>
                        <a:gd name="connsiteY18" fmla="*/ 167234 h 624434"/>
                        <a:gd name="connsiteX19" fmla="*/ 214841 w 1016001"/>
                        <a:gd name="connsiteY19" fmla="*/ 167233 h 624434"/>
                        <a:gd name="connsiteX20" fmla="*/ 215093 w 1016001"/>
                        <a:gd name="connsiteY20" fmla="*/ 166555 h 624434"/>
                        <a:gd name="connsiteX21" fmla="*/ 233400 w 1016001"/>
                        <a:gd name="connsiteY21" fmla="*/ 146850 h 624434"/>
                        <a:gd name="connsiteX22" fmla="*/ 384680 w 1016001"/>
                        <a:gd name="connsiteY22" fmla="*/ 38180 h 624434"/>
                        <a:gd name="connsiteX23" fmla="*/ 497199 w 1016001"/>
                        <a:gd name="connsiteY23" fmla="*/ 84 h 6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6001" h="624434">
                          <a:moveTo>
                            <a:pt x="497199" y="84"/>
                          </a:moveTo>
                          <a:cubicBezTo>
                            <a:pt x="562403" y="-1793"/>
                            <a:pt x="627344" y="27699"/>
                            <a:pt x="668264" y="84665"/>
                          </a:cubicBezTo>
                          <a:lnTo>
                            <a:pt x="727576" y="167233"/>
                          </a:lnTo>
                          <a:lnTo>
                            <a:pt x="812801" y="167233"/>
                          </a:lnTo>
                          <a:cubicBezTo>
                            <a:pt x="925025" y="167233"/>
                            <a:pt x="1016001" y="258209"/>
                            <a:pt x="1016001" y="370433"/>
                          </a:cubicBezTo>
                          <a:lnTo>
                            <a:pt x="1016001" y="505898"/>
                          </a:lnTo>
                          <a:cubicBezTo>
                            <a:pt x="1016001" y="543307"/>
                            <a:pt x="985675" y="573633"/>
                            <a:pt x="948266" y="573633"/>
                          </a:cubicBezTo>
                          <a:lnTo>
                            <a:pt x="762001" y="573633"/>
                          </a:lnTo>
                          <a:cubicBezTo>
                            <a:pt x="677833" y="573633"/>
                            <a:pt x="605617" y="522459"/>
                            <a:pt x="574770" y="449528"/>
                          </a:cubicBezTo>
                          <a:lnTo>
                            <a:pt x="566029" y="406231"/>
                          </a:lnTo>
                          <a:lnTo>
                            <a:pt x="544852" y="418425"/>
                          </a:lnTo>
                          <a:cubicBezTo>
                            <a:pt x="507884" y="434981"/>
                            <a:pt x="467590" y="439685"/>
                            <a:pt x="429101" y="433376"/>
                          </a:cubicBezTo>
                          <a:lnTo>
                            <a:pt x="405699" y="424709"/>
                          </a:lnTo>
                          <a:lnTo>
                            <a:pt x="390432" y="500327"/>
                          </a:lnTo>
                          <a:cubicBezTo>
                            <a:pt x="359584" y="573259"/>
                            <a:pt x="287368" y="624433"/>
                            <a:pt x="203200" y="624434"/>
                          </a:cubicBezTo>
                          <a:lnTo>
                            <a:pt x="67736" y="624433"/>
                          </a:lnTo>
                          <a:cubicBezTo>
                            <a:pt x="30326" y="624433"/>
                            <a:pt x="1" y="594107"/>
                            <a:pt x="0" y="556698"/>
                          </a:cubicBezTo>
                          <a:lnTo>
                            <a:pt x="0" y="370433"/>
                          </a:lnTo>
                          <a:cubicBezTo>
                            <a:pt x="0" y="258209"/>
                            <a:pt x="90976" y="167233"/>
                            <a:pt x="203200" y="167234"/>
                          </a:cubicBezTo>
                          <a:lnTo>
                            <a:pt x="214841" y="167233"/>
                          </a:lnTo>
                          <a:lnTo>
                            <a:pt x="215093" y="166555"/>
                          </a:lnTo>
                          <a:cubicBezTo>
                            <a:pt x="219674" y="159043"/>
                            <a:pt x="225805" y="152306"/>
                            <a:pt x="233400" y="146850"/>
                          </a:cubicBezTo>
                          <a:lnTo>
                            <a:pt x="384680" y="38180"/>
                          </a:lnTo>
                          <a:cubicBezTo>
                            <a:pt x="418860" y="13628"/>
                            <a:pt x="458077" y="1210"/>
                            <a:pt x="497199" y="84"/>
                          </a:cubicBezTo>
                          <a:close/>
                        </a:path>
                      </a:pathLst>
                    </a:cu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Rounded Corners 164">
                    <a:extLst>
                      <a:ext uri="{FF2B5EF4-FFF2-40B4-BE49-F238E27FC236}">
                        <a16:creationId xmlns:a16="http://schemas.microsoft.com/office/drawing/2014/main" id="{C24667B1-C732-416D-B364-374211426A5C}"/>
                      </a:ext>
                    </a:extLst>
                  </p:cNvPr>
                  <p:cNvSpPr/>
                  <p:nvPr/>
                </p:nvSpPr>
                <p:spPr>
                  <a:xfrm>
                    <a:off x="4419600" y="1600200"/>
                    <a:ext cx="914400" cy="2286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35509968-AC7A-48E0-89BC-4D42E962EE69}"/>
                      </a:ext>
                    </a:extLst>
                  </p:cNvPr>
                  <p:cNvGrpSpPr/>
                  <p:nvPr/>
                </p:nvGrpSpPr>
                <p:grpSpPr>
                  <a:xfrm>
                    <a:off x="4404803" y="1634971"/>
                    <a:ext cx="955828" cy="161278"/>
                    <a:chOff x="3276600" y="5402802"/>
                    <a:chExt cx="2683276" cy="847077"/>
                  </a:xfrm>
                </p:grpSpPr>
                <p:grpSp>
                  <p:nvGrpSpPr>
                    <p:cNvPr id="167" name="Group 166">
                      <a:extLst>
                        <a:ext uri="{FF2B5EF4-FFF2-40B4-BE49-F238E27FC236}">
                          <a16:creationId xmlns:a16="http://schemas.microsoft.com/office/drawing/2014/main" id="{B8F85CFB-4B8B-4FE1-8E0F-6BC149227E55}"/>
                        </a:ext>
                      </a:extLst>
                    </p:cNvPr>
                    <p:cNvGrpSpPr/>
                    <p:nvPr/>
                  </p:nvGrpSpPr>
                  <p:grpSpPr>
                    <a:xfrm>
                      <a:off x="3276600" y="5410200"/>
                      <a:ext cx="533400" cy="838200"/>
                      <a:chOff x="3276600" y="5410200"/>
                      <a:chExt cx="533400" cy="838200"/>
                    </a:xfrm>
                  </p:grpSpPr>
                  <p:sp>
                    <p:nvSpPr>
                      <p:cNvPr id="180" name="Rectangle 6">
                        <a:extLst>
                          <a:ext uri="{FF2B5EF4-FFF2-40B4-BE49-F238E27FC236}">
                            <a16:creationId xmlns:a16="http://schemas.microsoft.com/office/drawing/2014/main" id="{F471DC5B-06A8-476F-B91B-8194AA4303DB}"/>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a:extLst>
                          <a:ext uri="{FF2B5EF4-FFF2-40B4-BE49-F238E27FC236}">
                            <a16:creationId xmlns:a16="http://schemas.microsoft.com/office/drawing/2014/main" id="{25CB60C1-62F7-4EBF-8A96-A5E047197BB1}"/>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DE759337-6F1E-4456-9486-462EA105A975}"/>
                        </a:ext>
                      </a:extLst>
                    </p:cNvPr>
                    <p:cNvGrpSpPr/>
                    <p:nvPr/>
                  </p:nvGrpSpPr>
                  <p:grpSpPr>
                    <a:xfrm>
                      <a:off x="3810000" y="5410200"/>
                      <a:ext cx="533400" cy="838200"/>
                      <a:chOff x="3276600" y="5410200"/>
                      <a:chExt cx="533400" cy="838200"/>
                    </a:xfrm>
                  </p:grpSpPr>
                  <p:sp>
                    <p:nvSpPr>
                      <p:cNvPr id="178" name="Rectangle 6">
                        <a:extLst>
                          <a:ext uri="{FF2B5EF4-FFF2-40B4-BE49-F238E27FC236}">
                            <a16:creationId xmlns:a16="http://schemas.microsoft.com/office/drawing/2014/main" id="{BC88767D-1ADA-4333-A0D0-29DA45D7EAD0}"/>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1E7FB453-9B3C-4075-B693-069ABD9A3C1F}"/>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A702ABC5-B834-41F3-8800-22EDDDE80B3F}"/>
                        </a:ext>
                      </a:extLst>
                    </p:cNvPr>
                    <p:cNvGrpSpPr/>
                    <p:nvPr/>
                  </p:nvGrpSpPr>
                  <p:grpSpPr>
                    <a:xfrm>
                      <a:off x="4334522" y="5411679"/>
                      <a:ext cx="533400" cy="838200"/>
                      <a:chOff x="3276600" y="5410200"/>
                      <a:chExt cx="533400" cy="838200"/>
                    </a:xfrm>
                  </p:grpSpPr>
                  <p:sp>
                    <p:nvSpPr>
                      <p:cNvPr id="176" name="Rectangle 6">
                        <a:extLst>
                          <a:ext uri="{FF2B5EF4-FFF2-40B4-BE49-F238E27FC236}">
                            <a16:creationId xmlns:a16="http://schemas.microsoft.com/office/drawing/2014/main" id="{63759862-6E90-43A3-81FC-922AEB000688}"/>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a:extLst>
                          <a:ext uri="{FF2B5EF4-FFF2-40B4-BE49-F238E27FC236}">
                            <a16:creationId xmlns:a16="http://schemas.microsoft.com/office/drawing/2014/main" id="{DAFB3A59-507F-4219-AE50-B3A80F66643D}"/>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DDF21047-D2FB-4A7D-A71E-9A9B9A5637D2}"/>
                        </a:ext>
                      </a:extLst>
                    </p:cNvPr>
                    <p:cNvGrpSpPr/>
                    <p:nvPr/>
                  </p:nvGrpSpPr>
                  <p:grpSpPr>
                    <a:xfrm>
                      <a:off x="4876061" y="5411679"/>
                      <a:ext cx="533400" cy="838200"/>
                      <a:chOff x="3276600" y="5410200"/>
                      <a:chExt cx="533400" cy="838200"/>
                    </a:xfrm>
                  </p:grpSpPr>
                  <p:sp>
                    <p:nvSpPr>
                      <p:cNvPr id="174" name="Rectangle 6">
                        <a:extLst>
                          <a:ext uri="{FF2B5EF4-FFF2-40B4-BE49-F238E27FC236}">
                            <a16:creationId xmlns:a16="http://schemas.microsoft.com/office/drawing/2014/main" id="{B9A3EA8A-4FC7-4CCB-B516-CFA126BCFD5F}"/>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a:extLst>
                          <a:ext uri="{FF2B5EF4-FFF2-40B4-BE49-F238E27FC236}">
                            <a16:creationId xmlns:a16="http://schemas.microsoft.com/office/drawing/2014/main" id="{D147F786-69B9-4B5A-A79E-0422BAB63CB4}"/>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1288978D-EC17-4DAE-92E1-1F743651EB87}"/>
                        </a:ext>
                      </a:extLst>
                    </p:cNvPr>
                    <p:cNvGrpSpPr/>
                    <p:nvPr/>
                  </p:nvGrpSpPr>
                  <p:grpSpPr>
                    <a:xfrm>
                      <a:off x="5426476" y="5402802"/>
                      <a:ext cx="533400" cy="838200"/>
                      <a:chOff x="3276600" y="5410200"/>
                      <a:chExt cx="533400" cy="838200"/>
                    </a:xfrm>
                  </p:grpSpPr>
                  <p:sp>
                    <p:nvSpPr>
                      <p:cNvPr id="172" name="Rectangle 6">
                        <a:extLst>
                          <a:ext uri="{FF2B5EF4-FFF2-40B4-BE49-F238E27FC236}">
                            <a16:creationId xmlns:a16="http://schemas.microsoft.com/office/drawing/2014/main" id="{3A272BEA-9375-4A77-B477-FC6ADFEFDF6C}"/>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a:extLst>
                          <a:ext uri="{FF2B5EF4-FFF2-40B4-BE49-F238E27FC236}">
                            <a16:creationId xmlns:a16="http://schemas.microsoft.com/office/drawing/2014/main" id="{25461972-EF40-420C-88ED-6F87A163C071}"/>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186" name="Group 185">
            <a:extLst>
              <a:ext uri="{FF2B5EF4-FFF2-40B4-BE49-F238E27FC236}">
                <a16:creationId xmlns:a16="http://schemas.microsoft.com/office/drawing/2014/main" id="{EEDC1B8F-7BF2-4ABF-A898-16E18FDD42A7}"/>
              </a:ext>
            </a:extLst>
          </p:cNvPr>
          <p:cNvGrpSpPr/>
          <p:nvPr/>
        </p:nvGrpSpPr>
        <p:grpSpPr>
          <a:xfrm>
            <a:off x="2414016" y="1380744"/>
            <a:ext cx="1243584" cy="1360170"/>
            <a:chOff x="1527048" y="4736592"/>
            <a:chExt cx="1463040" cy="1600200"/>
          </a:xfrm>
        </p:grpSpPr>
        <p:sp>
          <p:nvSpPr>
            <p:cNvPr id="187" name="Rectangle 186">
              <a:extLst>
                <a:ext uri="{FF2B5EF4-FFF2-40B4-BE49-F238E27FC236}">
                  <a16:creationId xmlns:a16="http://schemas.microsoft.com/office/drawing/2014/main" id="{A1479934-FAD7-4A16-B628-16D3DC3383C5}"/>
                </a:ext>
              </a:extLst>
            </p:cNvPr>
            <p:cNvSpPr/>
            <p:nvPr/>
          </p:nvSpPr>
          <p:spPr>
            <a:xfrm>
              <a:off x="1527048" y="4736592"/>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a:extLst>
                <a:ext uri="{FF2B5EF4-FFF2-40B4-BE49-F238E27FC236}">
                  <a16:creationId xmlns:a16="http://schemas.microsoft.com/office/drawing/2014/main" id="{4895CA69-9A66-4981-8781-53120CC72CD8}"/>
                </a:ext>
              </a:extLst>
            </p:cNvPr>
            <p:cNvGrpSpPr/>
            <p:nvPr/>
          </p:nvGrpSpPr>
          <p:grpSpPr>
            <a:xfrm>
              <a:off x="1621536" y="4855464"/>
              <a:ext cx="1264932" cy="1447800"/>
              <a:chOff x="772278" y="3733800"/>
              <a:chExt cx="1417332" cy="1752601"/>
            </a:xfrm>
          </p:grpSpPr>
          <p:sp>
            <p:nvSpPr>
              <p:cNvPr id="189" name="Rectangle 188">
                <a:extLst>
                  <a:ext uri="{FF2B5EF4-FFF2-40B4-BE49-F238E27FC236}">
                    <a16:creationId xmlns:a16="http://schemas.microsoft.com/office/drawing/2014/main" id="{1B5D3872-46DF-41E4-9B10-426952637068}"/>
                  </a:ext>
                </a:extLst>
              </p:cNvPr>
              <p:cNvSpPr/>
              <p:nvPr/>
            </p:nvSpPr>
            <p:spPr>
              <a:xfrm>
                <a:off x="1066800" y="4724401"/>
                <a:ext cx="832210" cy="762000"/>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a:extLst>
                  <a:ext uri="{FF2B5EF4-FFF2-40B4-BE49-F238E27FC236}">
                    <a16:creationId xmlns:a16="http://schemas.microsoft.com/office/drawing/2014/main" id="{A51095C9-51D7-4294-ABE8-D51ADE8B8E2D}"/>
                  </a:ext>
                </a:extLst>
              </p:cNvPr>
              <p:cNvSpPr/>
              <p:nvPr/>
            </p:nvSpPr>
            <p:spPr>
              <a:xfrm rot="20835976" flipH="1">
                <a:off x="1635148" y="3993691"/>
                <a:ext cx="554462"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Extract 190">
                <a:extLst>
                  <a:ext uri="{FF2B5EF4-FFF2-40B4-BE49-F238E27FC236}">
                    <a16:creationId xmlns:a16="http://schemas.microsoft.com/office/drawing/2014/main" id="{951698E1-98B5-4C7F-A0A4-2B9EC2E7C1A8}"/>
                  </a:ext>
                </a:extLst>
              </p:cNvPr>
              <p:cNvSpPr/>
              <p:nvPr/>
            </p:nvSpPr>
            <p:spPr>
              <a:xfrm rot="10800000">
                <a:off x="1286412" y="4898912"/>
                <a:ext cx="367090" cy="408672"/>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2" name="Cloud 191">
                <a:extLst>
                  <a:ext uri="{FF2B5EF4-FFF2-40B4-BE49-F238E27FC236}">
                    <a16:creationId xmlns:a16="http://schemas.microsoft.com/office/drawing/2014/main" id="{BCF889A0-5CE7-4F45-86B5-76DD9FD02ED3}"/>
                  </a:ext>
                </a:extLst>
              </p:cNvPr>
              <p:cNvSpPr/>
              <p:nvPr/>
            </p:nvSpPr>
            <p:spPr>
              <a:xfrm rot="764024">
                <a:off x="772278" y="3988173"/>
                <a:ext cx="504969"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0CB171CF-0784-4257-98C5-96F4A97AA7AF}"/>
                  </a:ext>
                </a:extLst>
              </p:cNvPr>
              <p:cNvSpPr/>
              <p:nvPr/>
            </p:nvSpPr>
            <p:spPr>
              <a:xfrm>
                <a:off x="1129090" y="3998600"/>
                <a:ext cx="681735" cy="1051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a:extLst>
                  <a:ext uri="{FF2B5EF4-FFF2-40B4-BE49-F238E27FC236}">
                    <a16:creationId xmlns:a16="http://schemas.microsoft.com/office/drawing/2014/main" id="{C95667C7-B8F6-44B1-85BC-5CCDD10FDEFF}"/>
                  </a:ext>
                </a:extLst>
              </p:cNvPr>
              <p:cNvSpPr/>
              <p:nvPr/>
            </p:nvSpPr>
            <p:spPr>
              <a:xfrm rot="16200000" flipH="1">
                <a:off x="1231377" y="3474185"/>
                <a:ext cx="529596" cy="104882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88">
                <a:extLst>
                  <a:ext uri="{FF2B5EF4-FFF2-40B4-BE49-F238E27FC236}">
                    <a16:creationId xmlns:a16="http://schemas.microsoft.com/office/drawing/2014/main" id="{6361F76A-0C80-4EF4-B732-1850DB346026}"/>
                  </a:ext>
                </a:extLst>
              </p:cNvPr>
              <p:cNvSpPr/>
              <p:nvPr/>
            </p:nvSpPr>
            <p:spPr>
              <a:xfrm>
                <a:off x="919323" y="3998598"/>
                <a:ext cx="1101266" cy="158878"/>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788503D9-56F5-481E-AC07-4FAD1BC7F146}"/>
              </a:ext>
            </a:extLst>
          </p:cNvPr>
          <p:cNvGrpSpPr/>
          <p:nvPr/>
        </p:nvGrpSpPr>
        <p:grpSpPr>
          <a:xfrm>
            <a:off x="6111240" y="3078480"/>
            <a:ext cx="1301496" cy="2365772"/>
            <a:chOff x="6111240" y="3078480"/>
            <a:chExt cx="1301496" cy="2365772"/>
          </a:xfrm>
        </p:grpSpPr>
        <p:sp>
          <p:nvSpPr>
            <p:cNvPr id="139" name="TextBox 138"/>
            <p:cNvSpPr txBox="1"/>
            <p:nvPr/>
          </p:nvSpPr>
          <p:spPr>
            <a:xfrm>
              <a:off x="6117336" y="5074920"/>
              <a:ext cx="1295400" cy="369332"/>
            </a:xfrm>
            <a:prstGeom prst="rect">
              <a:avLst/>
            </a:prstGeom>
            <a:noFill/>
          </p:spPr>
          <p:txBody>
            <a:bodyPr wrap="square" rtlCol="0">
              <a:spAutoFit/>
            </a:bodyPr>
            <a:lstStyle/>
            <a:p>
              <a:pPr algn="ctr"/>
              <a:r>
                <a:rPr lang="en-US" dirty="0" err="1">
                  <a:solidFill>
                    <a:schemeClr val="bg1"/>
                  </a:solidFill>
                </a:rPr>
                <a:t>Abinadom</a:t>
              </a:r>
              <a:endParaRPr lang="en-US" dirty="0">
                <a:solidFill>
                  <a:schemeClr val="bg1"/>
                </a:solidFill>
              </a:endParaRPr>
            </a:p>
          </p:txBody>
        </p:sp>
        <p:sp>
          <p:nvSpPr>
            <p:cNvPr id="140" name="TextBox 139"/>
            <p:cNvSpPr txBox="1"/>
            <p:nvPr/>
          </p:nvSpPr>
          <p:spPr>
            <a:xfrm>
              <a:off x="6111240" y="3078480"/>
              <a:ext cx="1295400" cy="646331"/>
            </a:xfrm>
            <a:prstGeom prst="rect">
              <a:avLst/>
            </a:prstGeom>
            <a:noFill/>
          </p:spPr>
          <p:txBody>
            <a:bodyPr wrap="square" rtlCol="0">
              <a:spAutoFit/>
            </a:bodyPr>
            <a:lstStyle/>
            <a:p>
              <a:pPr algn="ctr"/>
              <a:r>
                <a:rPr lang="en-US" dirty="0">
                  <a:solidFill>
                    <a:schemeClr val="bg1"/>
                  </a:solidFill>
                </a:rPr>
                <a:t>Son of </a:t>
              </a:r>
              <a:r>
                <a:rPr lang="en-US" dirty="0" err="1">
                  <a:solidFill>
                    <a:schemeClr val="bg1"/>
                  </a:solidFill>
                </a:rPr>
                <a:t>Chemish</a:t>
              </a:r>
              <a:endParaRPr lang="en-US" dirty="0">
                <a:solidFill>
                  <a:schemeClr val="bg1"/>
                </a:solidFill>
              </a:endParaRPr>
            </a:p>
          </p:txBody>
        </p:sp>
        <p:grpSp>
          <p:nvGrpSpPr>
            <p:cNvPr id="196" name="Group 195">
              <a:extLst>
                <a:ext uri="{FF2B5EF4-FFF2-40B4-BE49-F238E27FC236}">
                  <a16:creationId xmlns:a16="http://schemas.microsoft.com/office/drawing/2014/main" id="{D4EB18DE-DFC2-4AFC-BBF6-839642DCBC50}"/>
                </a:ext>
              </a:extLst>
            </p:cNvPr>
            <p:cNvGrpSpPr/>
            <p:nvPr/>
          </p:nvGrpSpPr>
          <p:grpSpPr>
            <a:xfrm>
              <a:off x="6151822" y="3767328"/>
              <a:ext cx="1245674" cy="1362456"/>
              <a:chOff x="3099816" y="1892808"/>
              <a:chExt cx="1463040" cy="1600200"/>
            </a:xfrm>
          </p:grpSpPr>
          <p:sp>
            <p:nvSpPr>
              <p:cNvPr id="197" name="Rectangle 196">
                <a:extLst>
                  <a:ext uri="{FF2B5EF4-FFF2-40B4-BE49-F238E27FC236}">
                    <a16:creationId xmlns:a16="http://schemas.microsoft.com/office/drawing/2014/main" id="{3E7F46F0-11A3-4CEF-BA6D-5F7ABF153169}"/>
                  </a:ext>
                </a:extLst>
              </p:cNvPr>
              <p:cNvSpPr/>
              <p:nvPr/>
            </p:nvSpPr>
            <p:spPr>
              <a:xfrm>
                <a:off x="3099816" y="1892808"/>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F0E0F5C2-CC30-4B3C-9D4E-F898B3CB4B50}"/>
                  </a:ext>
                </a:extLst>
              </p:cNvPr>
              <p:cNvGrpSpPr/>
              <p:nvPr/>
            </p:nvGrpSpPr>
            <p:grpSpPr>
              <a:xfrm>
                <a:off x="3371088" y="2090928"/>
                <a:ext cx="914400" cy="1371600"/>
                <a:chOff x="8917292" y="2667000"/>
                <a:chExt cx="1147325" cy="1828800"/>
              </a:xfrm>
            </p:grpSpPr>
            <p:sp>
              <p:nvSpPr>
                <p:cNvPr id="199" name="Flowchart: Manual Operation 198">
                  <a:extLst>
                    <a:ext uri="{FF2B5EF4-FFF2-40B4-BE49-F238E27FC236}">
                      <a16:creationId xmlns:a16="http://schemas.microsoft.com/office/drawing/2014/main" id="{CA0807CC-F874-495B-A11B-4E7F0CFC15B4}"/>
                    </a:ext>
                  </a:extLst>
                </p:cNvPr>
                <p:cNvSpPr/>
                <p:nvPr/>
              </p:nvSpPr>
              <p:spPr>
                <a:xfrm rot="10800000">
                  <a:off x="8991600" y="3886200"/>
                  <a:ext cx="1037464" cy="6096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a:extLst>
                    <a:ext uri="{FF2B5EF4-FFF2-40B4-BE49-F238E27FC236}">
                      <a16:creationId xmlns:a16="http://schemas.microsoft.com/office/drawing/2014/main" id="{144E2B44-3785-47BD-9D70-06361F6AA490}"/>
                    </a:ext>
                  </a:extLst>
                </p:cNvPr>
                <p:cNvSpPr/>
                <p:nvPr/>
              </p:nvSpPr>
              <p:spPr>
                <a:xfrm rot="10800000">
                  <a:off x="9242616" y="3883891"/>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1906EA71-371A-464B-B067-16528EACFA8F}"/>
                    </a:ext>
                  </a:extLst>
                </p:cNvPr>
                <p:cNvSpPr/>
                <p:nvPr/>
              </p:nvSpPr>
              <p:spPr>
                <a:xfrm>
                  <a:off x="9080481" y="2895600"/>
                  <a:ext cx="877854" cy="1186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ouble Wave 201">
                  <a:extLst>
                    <a:ext uri="{FF2B5EF4-FFF2-40B4-BE49-F238E27FC236}">
                      <a16:creationId xmlns:a16="http://schemas.microsoft.com/office/drawing/2014/main" id="{32AB476E-BF3C-4A47-8352-8D27AF301FDD}"/>
                    </a:ext>
                  </a:extLst>
                </p:cNvPr>
                <p:cNvSpPr/>
                <p:nvPr/>
              </p:nvSpPr>
              <p:spPr>
                <a:xfrm rot="5789382">
                  <a:off x="8422612" y="3332967"/>
                  <a:ext cx="1346934" cy="357573"/>
                </a:xfrm>
                <a:prstGeom prst="doubleWave">
                  <a:avLst>
                    <a:gd name="adj1" fmla="val 6250"/>
                    <a:gd name="adj2" fmla="val -183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uble Wave 202">
                  <a:extLst>
                    <a:ext uri="{FF2B5EF4-FFF2-40B4-BE49-F238E27FC236}">
                      <a16:creationId xmlns:a16="http://schemas.microsoft.com/office/drawing/2014/main" id="{35BE78AE-BCCC-4D66-8F1C-F508CF1044FE}"/>
                    </a:ext>
                  </a:extLst>
                </p:cNvPr>
                <p:cNvSpPr/>
                <p:nvPr/>
              </p:nvSpPr>
              <p:spPr>
                <a:xfrm rot="4988729">
                  <a:off x="9207256" y="3323887"/>
                  <a:ext cx="1342547" cy="372174"/>
                </a:xfrm>
                <a:prstGeom prst="doubleWave">
                  <a:avLst>
                    <a:gd name="adj1" fmla="val 6250"/>
                    <a:gd name="adj2" fmla="val 7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uble Wave 203">
                  <a:extLst>
                    <a:ext uri="{FF2B5EF4-FFF2-40B4-BE49-F238E27FC236}">
                      <a16:creationId xmlns:a16="http://schemas.microsoft.com/office/drawing/2014/main" id="{5EED2B98-F50D-407C-A961-35EDEBF4F012}"/>
                    </a:ext>
                  </a:extLst>
                </p:cNvPr>
                <p:cNvSpPr/>
                <p:nvPr/>
              </p:nvSpPr>
              <p:spPr>
                <a:xfrm rot="207194">
                  <a:off x="9003687" y="2971487"/>
                  <a:ext cx="1028458" cy="125706"/>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a:extLst>
                    <a:ext uri="{FF2B5EF4-FFF2-40B4-BE49-F238E27FC236}">
                      <a16:creationId xmlns:a16="http://schemas.microsoft.com/office/drawing/2014/main" id="{A77B2ECA-82A0-4625-AFC9-0E33D57B3347}"/>
                    </a:ext>
                  </a:extLst>
                </p:cNvPr>
                <p:cNvSpPr/>
                <p:nvPr/>
              </p:nvSpPr>
              <p:spPr>
                <a:xfrm>
                  <a:off x="9372600" y="2895600"/>
                  <a:ext cx="239415" cy="235534"/>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2E27B144-F65F-4687-B912-E53763ECCABF}"/>
                    </a:ext>
                  </a:extLst>
                </p:cNvPr>
                <p:cNvSpPr/>
                <p:nvPr/>
              </p:nvSpPr>
              <p:spPr>
                <a:xfrm>
                  <a:off x="8991600" y="2667000"/>
                  <a:ext cx="990600" cy="4572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4">
                  <a:extLst>
                    <a:ext uri="{FF2B5EF4-FFF2-40B4-BE49-F238E27FC236}">
                      <a16:creationId xmlns:a16="http://schemas.microsoft.com/office/drawing/2014/main" id="{69DDC09F-D3E1-496E-B30A-4B5A644ECC1C}"/>
                    </a:ext>
                  </a:extLst>
                </p:cNvPr>
                <p:cNvSpPr/>
                <p:nvPr/>
              </p:nvSpPr>
              <p:spPr>
                <a:xfrm>
                  <a:off x="8991600" y="2895600"/>
                  <a:ext cx="1037464" cy="23553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a:extLst>
              <a:ext uri="{FF2B5EF4-FFF2-40B4-BE49-F238E27FC236}">
                <a16:creationId xmlns:a16="http://schemas.microsoft.com/office/drawing/2014/main" id="{CE5A2572-916F-46C0-99C9-0FA0F78CB9CD}"/>
              </a:ext>
            </a:extLst>
          </p:cNvPr>
          <p:cNvGrpSpPr/>
          <p:nvPr/>
        </p:nvGrpSpPr>
        <p:grpSpPr>
          <a:xfrm>
            <a:off x="8671560" y="4431792"/>
            <a:ext cx="1304544" cy="2262140"/>
            <a:chOff x="8671560" y="4431792"/>
            <a:chExt cx="1304544" cy="2262140"/>
          </a:xfrm>
        </p:grpSpPr>
        <p:sp>
          <p:nvSpPr>
            <p:cNvPr id="141" name="TextBox 140"/>
            <p:cNvSpPr txBox="1"/>
            <p:nvPr/>
          </p:nvSpPr>
          <p:spPr>
            <a:xfrm>
              <a:off x="8680704" y="6324600"/>
              <a:ext cx="1295400" cy="369332"/>
            </a:xfrm>
            <a:prstGeom prst="rect">
              <a:avLst/>
            </a:prstGeom>
            <a:noFill/>
          </p:spPr>
          <p:txBody>
            <a:bodyPr wrap="square" rtlCol="0">
              <a:spAutoFit/>
            </a:bodyPr>
            <a:lstStyle/>
            <a:p>
              <a:pPr algn="ctr"/>
              <a:r>
                <a:rPr lang="en-US" dirty="0" err="1">
                  <a:solidFill>
                    <a:schemeClr val="bg1"/>
                  </a:solidFill>
                </a:rPr>
                <a:t>Amaleki</a:t>
              </a:r>
              <a:endParaRPr lang="en-US" dirty="0">
                <a:solidFill>
                  <a:schemeClr val="bg1"/>
                </a:solidFill>
              </a:endParaRPr>
            </a:p>
          </p:txBody>
        </p:sp>
        <p:sp>
          <p:nvSpPr>
            <p:cNvPr id="142" name="TextBox 141"/>
            <p:cNvSpPr txBox="1"/>
            <p:nvPr/>
          </p:nvSpPr>
          <p:spPr>
            <a:xfrm>
              <a:off x="8671560" y="4431792"/>
              <a:ext cx="1295400" cy="646331"/>
            </a:xfrm>
            <a:prstGeom prst="rect">
              <a:avLst/>
            </a:prstGeom>
            <a:noFill/>
          </p:spPr>
          <p:txBody>
            <a:bodyPr wrap="square" rtlCol="0">
              <a:spAutoFit/>
            </a:bodyPr>
            <a:lstStyle/>
            <a:p>
              <a:pPr algn="ctr"/>
              <a:r>
                <a:rPr lang="en-US" dirty="0">
                  <a:solidFill>
                    <a:schemeClr val="bg1"/>
                  </a:solidFill>
                </a:rPr>
                <a:t>Son of </a:t>
              </a:r>
              <a:r>
                <a:rPr lang="en-US" dirty="0" err="1">
                  <a:solidFill>
                    <a:schemeClr val="bg1"/>
                  </a:solidFill>
                </a:rPr>
                <a:t>Abinadom</a:t>
              </a:r>
              <a:endParaRPr lang="en-US" dirty="0">
                <a:solidFill>
                  <a:schemeClr val="bg1"/>
                </a:solidFill>
              </a:endParaRPr>
            </a:p>
          </p:txBody>
        </p:sp>
        <p:grpSp>
          <p:nvGrpSpPr>
            <p:cNvPr id="208" name="Group 207">
              <a:extLst>
                <a:ext uri="{FF2B5EF4-FFF2-40B4-BE49-F238E27FC236}">
                  <a16:creationId xmlns:a16="http://schemas.microsoft.com/office/drawing/2014/main" id="{6AC33876-FCF0-4634-83C5-65B5DC044478}"/>
                </a:ext>
              </a:extLst>
            </p:cNvPr>
            <p:cNvGrpSpPr/>
            <p:nvPr/>
          </p:nvGrpSpPr>
          <p:grpSpPr>
            <a:xfrm>
              <a:off x="8741664" y="5102352"/>
              <a:ext cx="1143000" cy="1250156"/>
              <a:chOff x="5413248" y="1014984"/>
              <a:chExt cx="1463040" cy="1600200"/>
            </a:xfrm>
          </p:grpSpPr>
          <p:sp>
            <p:nvSpPr>
              <p:cNvPr id="209" name="Rectangle 208">
                <a:extLst>
                  <a:ext uri="{FF2B5EF4-FFF2-40B4-BE49-F238E27FC236}">
                    <a16:creationId xmlns:a16="http://schemas.microsoft.com/office/drawing/2014/main" id="{DE659CBB-7A64-493C-BC5C-166A0DCEEF5A}"/>
                  </a:ext>
                </a:extLst>
              </p:cNvPr>
              <p:cNvSpPr/>
              <p:nvPr/>
            </p:nvSpPr>
            <p:spPr>
              <a:xfrm>
                <a:off x="5413248" y="1014984"/>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F535829E-8B2D-4D05-BCE4-D92FC050F50C}"/>
                  </a:ext>
                </a:extLst>
              </p:cNvPr>
              <p:cNvGrpSpPr/>
              <p:nvPr/>
            </p:nvGrpSpPr>
            <p:grpSpPr>
              <a:xfrm>
                <a:off x="5626608" y="1356360"/>
                <a:ext cx="990600" cy="1219200"/>
                <a:chOff x="8052475" y="3124200"/>
                <a:chExt cx="1015325" cy="1524001"/>
              </a:xfrm>
            </p:grpSpPr>
            <p:sp>
              <p:nvSpPr>
                <p:cNvPr id="211" name="Trapezoid 210">
                  <a:extLst>
                    <a:ext uri="{FF2B5EF4-FFF2-40B4-BE49-F238E27FC236}">
                      <a16:creationId xmlns:a16="http://schemas.microsoft.com/office/drawing/2014/main" id="{186C09A2-1553-4F09-A61F-C9C297D7E4B1}"/>
                    </a:ext>
                  </a:extLst>
                </p:cNvPr>
                <p:cNvSpPr/>
                <p:nvPr/>
              </p:nvSpPr>
              <p:spPr>
                <a:xfrm>
                  <a:off x="8153400" y="3810001"/>
                  <a:ext cx="809567" cy="838200"/>
                </a:xfrm>
                <a:prstGeom prst="trapezoid">
                  <a:avLst>
                    <a:gd name="adj" fmla="val 31421"/>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a:extLst>
                    <a:ext uri="{FF2B5EF4-FFF2-40B4-BE49-F238E27FC236}">
                      <a16:creationId xmlns:a16="http://schemas.microsoft.com/office/drawing/2014/main" id="{DBC4E368-0D6D-4D5C-B51B-324C47A03B7B}"/>
                    </a:ext>
                  </a:extLst>
                </p:cNvPr>
                <p:cNvSpPr/>
                <p:nvPr/>
              </p:nvSpPr>
              <p:spPr>
                <a:xfrm rot="10800000">
                  <a:off x="8305800" y="4191000"/>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5BDB2C8-192B-45CA-8A02-2D7C1CD88EED}"/>
                    </a:ext>
                  </a:extLst>
                </p:cNvPr>
                <p:cNvSpPr/>
                <p:nvPr/>
              </p:nvSpPr>
              <p:spPr>
                <a:xfrm>
                  <a:off x="8153400" y="31695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862AAEA7-D1CC-4FFD-8833-15A7E8A241DA}"/>
                    </a:ext>
                  </a:extLst>
                </p:cNvPr>
                <p:cNvSpPr/>
                <p:nvPr/>
              </p:nvSpPr>
              <p:spPr>
                <a:xfrm rot="19066372">
                  <a:off x="8594709" y="3124200"/>
                  <a:ext cx="445030" cy="65954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4868E4A6-445E-4EF9-AF6A-5D0FC112C469}"/>
                    </a:ext>
                  </a:extLst>
                </p:cNvPr>
                <p:cNvSpPr/>
                <p:nvPr/>
              </p:nvSpPr>
              <p:spPr>
                <a:xfrm rot="3077158">
                  <a:off x="8189877" y="3024497"/>
                  <a:ext cx="430287" cy="705091"/>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CF5664B9-BF4B-42A6-AF78-F181FDFD1613}"/>
                    </a:ext>
                  </a:extLst>
                </p:cNvPr>
                <p:cNvSpPr/>
                <p:nvPr/>
              </p:nvSpPr>
              <p:spPr>
                <a:xfrm>
                  <a:off x="8077200" y="3352800"/>
                  <a:ext cx="9906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3245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3"/>
                                        </p:tgtEl>
                                      </p:cBhvr>
                                    </p:animEffect>
                                    <p:set>
                                      <p:cBhvr>
                                        <p:cTn id="7" dur="1" fill="hold">
                                          <p:stCondLst>
                                            <p:cond delay="1999"/>
                                          </p:stCondLst>
                                        </p:cTn>
                                        <p:tgtEl>
                                          <p:spTgt spid="143"/>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125E-6 3.33333E-6 C 0.00196 0.01458 0.00482 0.03356 0.01107 0.04606 C 0.01498 0.06389 0.01784 0.06967 0.02618 0.08426 C 0.02969 0.09027 0.03073 0.0949 0.03542 0.09907 C 0.03868 0.10764 0.04792 0.1206 0.05469 0.12361 C 0.06172 0.1331 0.05834 0.12963 0.06472 0.13449 C 0.06901 0.14051 0.07591 0.14514 0.08203 0.14791 C 0.0892 0.15439 0.08568 0.15277 0.09206 0.15463 C 0.1056 0.16898 0.12487 0.17708 0.1418 0.18032 C 0.15248 0.18796 0.16446 0.18518 0.17618 0.18588 C 0.19011 0.18819 0.20391 0.18727 0.21784 0.18449 C 0.22683 0.17685 0.23659 0.17268 0.24519 0.16435 C 0.25039 0.15926 0.25495 0.14907 0.26042 0.14652 C 0.26276 0.14027 0.26602 0.1368 0.26953 0.13171 C 0.26953 0.13796 0.26537 0.2287 0.27852 0.2537 C 0.27956 0.26041 0.28099 0.26458 0.28386 0.27014 C 0.28542 0.27801 0.28959 0.28356 0.29284 0.29051 C 0.29805 0.30092 0.30222 0.31111 0.30899 0.32037 C 0.31198 0.33009 0.3267 0.35185 0.33347 0.35833 C 0.33594 0.36342 0.34245 0.37291 0.34649 0.37477 C 0.36602 0.39352 0.3836 0.41504 0.40834 0.41967 C 0.41849 0.41828 0.42878 0.41828 0.43868 0.41666 C 0.44206 0.4162 0.44688 0.4125 0.45 0.41134 C 0.45196 0.40856 0.45508 0.4074 0.45716 0.40463 C 0.45821 0.40324 0.45821 0.40092 0.45899 0.3993 C 0.46263 0.39282 0.46615 0.38588 0.47032 0.38009 C 0.47136 0.37523 0.47318 0.37106 0.47526 0.36666 C 0.4767 0.3574 0.47943 0.3456 0.48347 0.33796 C 0.48451 0.3324 0.48607 0.32916 0.48854 0.32453 C 0.49024 0.31759 0.48907 0.32106 0.49349 0.31203 C 0.4944 0.31064 0.49571 0.3081 0.49571 0.30833 C 0.49571 0.3081 0.49506 0.3125 0.49466 0.31504 C 0.49401 0.31852 0.49323 0.32222 0.49245 0.32569 C 0.49076 0.33495 0.48815 0.34375 0.48646 0.35301 C 0.48568 0.35625 0.48451 0.3625 0.48451 0.36273 C 0.48516 0.41296 0.48295 0.40347 0.49063 0.43449 C 0.49232 0.44166 0.49466 0.45092 0.49766 0.45764 C 0.49922 0.46088 0.50274 0.46713 0.50274 0.46736 C 0.50443 0.47477 0.50925 0.48009 0.51289 0.48611 C 0.51433 0.49259 0.51745 0.49352 0.52097 0.49838 C 0.52839 0.50833 0.53373 0.5199 0.54323 0.52685 C 0.54727 0.53356 0.55144 0.53657 0.55651 0.54166 C 0.55834 0.54352 0.55964 0.54652 0.56146 0.54838 C 0.56354 0.55069 0.56654 0.55092 0.56875 0.55254 C 0.58503 0.56504 0.59688 0.56805 0.61628 0.57014 C 0.64961 0.58194 0.66732 0.57477 0.69141 0.55532 C 0.69519 0.54676 0.6974 0.5375 0.70144 0.52939 C 0.70261 0.51921 0.7056 0.50972 0.7056 0.49977 " pathEditMode="relative" rAng="0" ptsTypes="AAAAAAAAAAAAAAAAAAAAAAAAAAAAAAAAAAAAAAAAAAAAAAAA">
                                      <p:cBhvr>
                                        <p:cTn id="13" dur="5000" fill="hold"/>
                                        <p:tgtEl>
                                          <p:spTgt spid="244"/>
                                        </p:tgtEl>
                                        <p:attrNameLst>
                                          <p:attrName>ppt_x</p:attrName>
                                          <p:attrName>ppt_y</p:attrName>
                                        </p:attrNameLst>
                                      </p:cBhvr>
                                      <p:rCtr x="35273" y="2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Book of Omni</a:t>
            </a:r>
          </a:p>
        </p:txBody>
      </p:sp>
      <p:sp>
        <p:nvSpPr>
          <p:cNvPr id="54" name="TextBox 53"/>
          <p:cNvSpPr txBox="1"/>
          <p:nvPr/>
        </p:nvSpPr>
        <p:spPr>
          <a:xfrm>
            <a:off x="405384" y="829056"/>
            <a:ext cx="4572000" cy="3539430"/>
          </a:xfrm>
          <a:prstGeom prst="rect">
            <a:avLst/>
          </a:prstGeom>
          <a:noFill/>
        </p:spPr>
        <p:txBody>
          <a:bodyPr wrap="square" rtlCol="0">
            <a:spAutoFit/>
          </a:bodyPr>
          <a:lstStyle/>
          <a:p>
            <a:r>
              <a:rPr lang="en-US" sz="1600" dirty="0">
                <a:solidFill>
                  <a:schemeClr val="bg1"/>
                </a:solidFill>
              </a:rPr>
              <a:t>The book of Omni was written by five different men:</a:t>
            </a:r>
          </a:p>
          <a:p>
            <a:r>
              <a:rPr lang="en-US" sz="1600" dirty="0">
                <a:solidFill>
                  <a:schemeClr val="bg1"/>
                </a:solidFill>
              </a:rPr>
              <a:t>Omni, </a:t>
            </a:r>
            <a:r>
              <a:rPr lang="en-US" sz="1600" dirty="0" err="1">
                <a:solidFill>
                  <a:schemeClr val="bg1"/>
                </a:solidFill>
              </a:rPr>
              <a:t>Amaron</a:t>
            </a:r>
            <a:r>
              <a:rPr lang="en-US" sz="1600" dirty="0">
                <a:solidFill>
                  <a:schemeClr val="bg1"/>
                </a:solidFill>
              </a:rPr>
              <a:t>, </a:t>
            </a:r>
            <a:r>
              <a:rPr lang="en-US" sz="1600" dirty="0" err="1">
                <a:solidFill>
                  <a:schemeClr val="bg1"/>
                </a:solidFill>
              </a:rPr>
              <a:t>Chemish</a:t>
            </a:r>
            <a:r>
              <a:rPr lang="en-US" sz="1600" dirty="0">
                <a:solidFill>
                  <a:schemeClr val="bg1"/>
                </a:solidFill>
              </a:rPr>
              <a:t>, </a:t>
            </a:r>
            <a:r>
              <a:rPr lang="en-US" sz="1600" dirty="0" err="1">
                <a:solidFill>
                  <a:schemeClr val="bg1"/>
                </a:solidFill>
              </a:rPr>
              <a:t>Abinadom</a:t>
            </a:r>
            <a:r>
              <a:rPr lang="en-US" sz="1600" dirty="0">
                <a:solidFill>
                  <a:schemeClr val="bg1"/>
                </a:solidFill>
              </a:rPr>
              <a:t>, and </a:t>
            </a:r>
            <a:r>
              <a:rPr lang="en-US" sz="1600" dirty="0" err="1">
                <a:solidFill>
                  <a:schemeClr val="bg1"/>
                </a:solidFill>
              </a:rPr>
              <a:t>Amaleki</a:t>
            </a:r>
            <a:r>
              <a:rPr lang="en-US" sz="1600" dirty="0">
                <a:solidFill>
                  <a:schemeClr val="bg1"/>
                </a:solidFill>
              </a:rPr>
              <a:t>. </a:t>
            </a:r>
          </a:p>
          <a:p>
            <a:endParaRPr lang="en-US" sz="1600" dirty="0">
              <a:solidFill>
                <a:schemeClr val="bg1"/>
              </a:solidFill>
            </a:endParaRPr>
          </a:p>
          <a:p>
            <a:r>
              <a:rPr lang="en-US" sz="1600" dirty="0">
                <a:solidFill>
                  <a:schemeClr val="bg1"/>
                </a:solidFill>
              </a:rPr>
              <a:t>Each added small entries and the last entry of the small plates</a:t>
            </a:r>
          </a:p>
          <a:p>
            <a:endParaRPr lang="en-US" sz="1600" dirty="0">
              <a:solidFill>
                <a:schemeClr val="bg1"/>
              </a:solidFill>
            </a:endParaRPr>
          </a:p>
          <a:p>
            <a:r>
              <a:rPr lang="en-US" sz="1600" dirty="0">
                <a:solidFill>
                  <a:schemeClr val="bg1"/>
                </a:solidFill>
              </a:rPr>
              <a:t>Omni spans a longer period of time than any other book in the small plates</a:t>
            </a:r>
            <a:r>
              <a:rPr lang="en-US" sz="1600" dirty="0"/>
              <a:t>. </a:t>
            </a:r>
            <a:endParaRPr lang="en-US" sz="1600" dirty="0">
              <a:solidFill>
                <a:schemeClr val="bg1"/>
              </a:solidFill>
            </a:endParaRPr>
          </a:p>
          <a:p>
            <a:endParaRPr lang="en-US" sz="1600" dirty="0">
              <a:solidFill>
                <a:schemeClr val="bg1"/>
              </a:solidFill>
            </a:endParaRPr>
          </a:p>
          <a:p>
            <a:r>
              <a:rPr lang="en-US" sz="1600" dirty="0" err="1">
                <a:solidFill>
                  <a:schemeClr val="bg1"/>
                </a:solidFill>
              </a:rPr>
              <a:t>Abinadom’s</a:t>
            </a:r>
            <a:r>
              <a:rPr lang="en-US" sz="1600" dirty="0">
                <a:solidFill>
                  <a:schemeClr val="bg1"/>
                </a:solidFill>
              </a:rPr>
              <a:t> son </a:t>
            </a:r>
            <a:r>
              <a:rPr lang="en-US" sz="1600" dirty="0" err="1">
                <a:solidFill>
                  <a:schemeClr val="bg1"/>
                </a:solidFill>
              </a:rPr>
              <a:t>Amaleki</a:t>
            </a:r>
            <a:r>
              <a:rPr lang="en-US" sz="1600" dirty="0">
                <a:solidFill>
                  <a:schemeClr val="bg1"/>
                </a:solidFill>
              </a:rPr>
              <a:t> wrote most of the book of Omni and was the last person to write on the small plates of Nephi. He entrusted the plates to King Benjamin.</a:t>
            </a:r>
          </a:p>
          <a:p>
            <a:endParaRPr lang="en-US" sz="1600" dirty="0">
              <a:solidFill>
                <a:schemeClr val="bg1"/>
              </a:solidFill>
            </a:endParaRPr>
          </a:p>
        </p:txBody>
      </p:sp>
      <p:grpSp>
        <p:nvGrpSpPr>
          <p:cNvPr id="201" name="Group 200"/>
          <p:cNvGrpSpPr/>
          <p:nvPr/>
        </p:nvGrpSpPr>
        <p:grpSpPr>
          <a:xfrm>
            <a:off x="3429000" y="4191000"/>
            <a:ext cx="1371600" cy="2514600"/>
            <a:chOff x="2057400" y="304800"/>
            <a:chExt cx="3048000" cy="5829300"/>
          </a:xfrm>
        </p:grpSpPr>
        <p:sp>
          <p:nvSpPr>
            <p:cNvPr id="202" name="Oval 201"/>
            <p:cNvSpPr/>
            <p:nvPr/>
          </p:nvSpPr>
          <p:spPr>
            <a:xfrm rot="4296815">
              <a:off x="2819400" y="5486400"/>
              <a:ext cx="533400" cy="7620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7303185" flipH="1">
              <a:off x="3531774" y="5478662"/>
              <a:ext cx="533400" cy="7620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572000" y="3352800"/>
              <a:ext cx="5334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2057400" y="3276600"/>
              <a:ext cx="5334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21030811">
              <a:off x="3976325" y="1242903"/>
              <a:ext cx="381000" cy="11252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loud 206"/>
            <p:cNvSpPr/>
            <p:nvPr/>
          </p:nvSpPr>
          <p:spPr>
            <a:xfrm>
              <a:off x="2819400" y="1143000"/>
              <a:ext cx="381000" cy="1295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Manual Operation 207"/>
            <p:cNvSpPr/>
            <p:nvPr/>
          </p:nvSpPr>
          <p:spPr>
            <a:xfrm rot="12764133">
              <a:off x="2438053" y="2171509"/>
              <a:ext cx="914400" cy="1676400"/>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Manual Operation 208"/>
            <p:cNvSpPr/>
            <p:nvPr/>
          </p:nvSpPr>
          <p:spPr>
            <a:xfrm rot="8835867" flipH="1">
              <a:off x="3793750" y="2117358"/>
              <a:ext cx="914400" cy="173522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Manual Operation 209"/>
            <p:cNvSpPr/>
            <p:nvPr/>
          </p:nvSpPr>
          <p:spPr>
            <a:xfrm rot="10800000" flipH="1">
              <a:off x="2590800" y="2438400"/>
              <a:ext cx="1905000" cy="3276600"/>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397969">
              <a:off x="2296069" y="2135751"/>
              <a:ext cx="1524780" cy="2901508"/>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1153879">
              <a:off x="3305369" y="2143871"/>
              <a:ext cx="1524780" cy="2899065"/>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Isosceles Triangle 212"/>
            <p:cNvSpPr/>
            <p:nvPr/>
          </p:nvSpPr>
          <p:spPr>
            <a:xfrm rot="10800000">
              <a:off x="3352800" y="2286000"/>
              <a:ext cx="381000" cy="3048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26670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31242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Quad Arrow Callout 215"/>
            <p:cNvSpPr/>
            <p:nvPr/>
          </p:nvSpPr>
          <p:spPr>
            <a:xfrm>
              <a:off x="35814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3962400" y="5257800"/>
              <a:ext cx="457200" cy="381000"/>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971800" y="609600"/>
              <a:ext cx="12192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tored Data 218"/>
            <p:cNvSpPr/>
            <p:nvPr/>
          </p:nvSpPr>
          <p:spPr>
            <a:xfrm rot="5400000">
              <a:off x="3238500" y="419100"/>
              <a:ext cx="685800" cy="12192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29718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a:off x="32004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p:cNvSpPr/>
            <p:nvPr/>
          </p:nvSpPr>
          <p:spPr>
            <a:xfrm>
              <a:off x="35052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a:off x="3810000" y="304800"/>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 Arrow 223"/>
            <p:cNvSpPr/>
            <p:nvPr/>
          </p:nvSpPr>
          <p:spPr>
            <a:xfrm rot="10800000">
              <a:off x="2514600" y="3810000"/>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 Arrow 224"/>
            <p:cNvSpPr/>
            <p:nvPr/>
          </p:nvSpPr>
          <p:spPr>
            <a:xfrm rot="10800000">
              <a:off x="3733800" y="3810000"/>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onut 225"/>
            <p:cNvSpPr/>
            <p:nvPr/>
          </p:nvSpPr>
          <p:spPr>
            <a:xfrm rot="19961453">
              <a:off x="3373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p:cNvSpPr txBox="1"/>
          <p:nvPr/>
        </p:nvSpPr>
        <p:spPr>
          <a:xfrm>
            <a:off x="6665976" y="1091184"/>
            <a:ext cx="4864608" cy="2308324"/>
          </a:xfrm>
          <a:prstGeom prst="rect">
            <a:avLst/>
          </a:prstGeom>
          <a:noFill/>
        </p:spPr>
        <p:txBody>
          <a:bodyPr wrap="square" rtlCol="0">
            <a:spAutoFit/>
          </a:bodyPr>
          <a:lstStyle/>
          <a:p>
            <a:pPr algn="just"/>
            <a:r>
              <a:rPr lang="en-US" dirty="0">
                <a:solidFill>
                  <a:schemeClr val="bg1"/>
                </a:solidFill>
              </a:rPr>
              <a:t>Omni wrote for the benefit of his descendants. The next three writers in the book of Omni do not address a particular audience or state a purpose for their writing. But </a:t>
            </a:r>
            <a:r>
              <a:rPr lang="en-US" dirty="0" err="1">
                <a:solidFill>
                  <a:schemeClr val="bg1"/>
                </a:solidFill>
              </a:rPr>
              <a:t>Amaleki’s</a:t>
            </a:r>
            <a:r>
              <a:rPr lang="en-US" dirty="0">
                <a:solidFill>
                  <a:schemeClr val="bg1"/>
                </a:solidFill>
              </a:rPr>
              <a:t> invitation for all people to “come unto Christ … and partake of his salvation” (Omni 1:26) indicates that he was concerned about the salvation of those who would read his words.</a:t>
            </a:r>
          </a:p>
        </p:txBody>
      </p:sp>
      <p:grpSp>
        <p:nvGrpSpPr>
          <p:cNvPr id="18" name="Group 17">
            <a:extLst>
              <a:ext uri="{FF2B5EF4-FFF2-40B4-BE49-F238E27FC236}">
                <a16:creationId xmlns:a16="http://schemas.microsoft.com/office/drawing/2014/main" id="{62BF87F5-C893-40BA-888F-726D15B83FBD}"/>
              </a:ext>
            </a:extLst>
          </p:cNvPr>
          <p:cNvGrpSpPr/>
          <p:nvPr/>
        </p:nvGrpSpPr>
        <p:grpSpPr>
          <a:xfrm>
            <a:off x="6172200" y="3886200"/>
            <a:ext cx="4267200" cy="2667000"/>
            <a:chOff x="6172200" y="3886200"/>
            <a:chExt cx="4267200" cy="2667000"/>
          </a:xfrm>
        </p:grpSpPr>
        <p:grpSp>
          <p:nvGrpSpPr>
            <p:cNvPr id="70" name="Group 55"/>
            <p:cNvGrpSpPr/>
            <p:nvPr/>
          </p:nvGrpSpPr>
          <p:grpSpPr>
            <a:xfrm>
              <a:off x="6172200" y="3886200"/>
              <a:ext cx="4267200" cy="2667000"/>
              <a:chOff x="3441191" y="1240801"/>
              <a:chExt cx="3755898" cy="3007122"/>
            </a:xfrm>
          </p:grpSpPr>
          <p:grpSp>
            <p:nvGrpSpPr>
              <p:cNvPr id="154" name="Group 46"/>
              <p:cNvGrpSpPr/>
              <p:nvPr/>
            </p:nvGrpSpPr>
            <p:grpSpPr>
              <a:xfrm>
                <a:off x="3441191" y="1240801"/>
                <a:ext cx="3755898" cy="3007122"/>
                <a:chOff x="802558" y="4166401"/>
                <a:chExt cx="1981641" cy="1586581"/>
              </a:xfrm>
            </p:grpSpPr>
            <p:grpSp>
              <p:nvGrpSpPr>
                <p:cNvPr id="156" name="Group 16"/>
                <p:cNvGrpSpPr/>
                <p:nvPr/>
              </p:nvGrpSpPr>
              <p:grpSpPr>
                <a:xfrm>
                  <a:off x="802558" y="4166401"/>
                  <a:ext cx="1981641" cy="1586581"/>
                  <a:chOff x="-2011680" y="1349418"/>
                  <a:chExt cx="7269480" cy="6346781"/>
                </a:xfrm>
              </p:grpSpPr>
              <p:grpSp>
                <p:nvGrpSpPr>
                  <p:cNvPr id="158" name="Group 1"/>
                  <p:cNvGrpSpPr/>
                  <p:nvPr/>
                </p:nvGrpSpPr>
                <p:grpSpPr>
                  <a:xfrm>
                    <a:off x="-2011680" y="1349418"/>
                    <a:ext cx="7269480" cy="6346781"/>
                    <a:chOff x="-137160" y="1426805"/>
                    <a:chExt cx="2423160" cy="1697395"/>
                  </a:xfrm>
                </p:grpSpPr>
                <p:sp>
                  <p:nvSpPr>
                    <p:cNvPr id="163"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9"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Frame 159"/>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Frame 160"/>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Rectangle 161"/>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TextBox 156"/>
                <p:cNvSpPr txBox="1"/>
                <p:nvPr/>
              </p:nvSpPr>
              <p:spPr>
                <a:xfrm>
                  <a:off x="1988662" y="4309435"/>
                  <a:ext cx="695994" cy="311260"/>
                </a:xfrm>
                <a:prstGeom prst="rect">
                  <a:avLst/>
                </a:prstGeom>
                <a:noFill/>
              </p:spPr>
              <p:txBody>
                <a:bodyPr wrap="square" rtlCol="0">
                  <a:spAutoFit/>
                </a:bodyPr>
                <a:lstStyle/>
                <a:p>
                  <a:pPr algn="ctr"/>
                  <a:endParaRPr lang="en-US" sz="2800" dirty="0">
                    <a:latin typeface="Comic Sans MS" pitchFamily="66" charset="0"/>
                  </a:endParaRPr>
                </a:p>
              </p:txBody>
            </p:sp>
          </p:grpSp>
          <p:sp>
            <p:nvSpPr>
              <p:cNvPr id="155" name="TextBox 154"/>
              <p:cNvSpPr txBox="1"/>
              <p:nvPr/>
            </p:nvSpPr>
            <p:spPr>
              <a:xfrm>
                <a:off x="5654488" y="1498554"/>
                <a:ext cx="1219200" cy="1561623"/>
              </a:xfrm>
              <a:prstGeom prst="rect">
                <a:avLst/>
              </a:prstGeom>
              <a:noFill/>
            </p:spPr>
            <p:txBody>
              <a:bodyPr wrap="square" rtlCol="0">
                <a:spAutoFit/>
              </a:bodyPr>
              <a:lstStyle/>
              <a:p>
                <a:pPr algn="ctr"/>
                <a:r>
                  <a:rPr lang="en-US" sz="2800" dirty="0">
                    <a:solidFill>
                      <a:schemeClr val="bg2">
                        <a:lumMod val="25000"/>
                      </a:schemeClr>
                    </a:solidFill>
                    <a:latin typeface="AR ESSENCE" pitchFamily="2" charset="0"/>
                  </a:rPr>
                  <a:t>The Book of Omni</a:t>
                </a:r>
              </a:p>
            </p:txBody>
          </p:sp>
        </p:grpSp>
        <p:grpSp>
          <p:nvGrpSpPr>
            <p:cNvPr id="4" name="Group 54"/>
            <p:cNvGrpSpPr/>
            <p:nvPr/>
          </p:nvGrpSpPr>
          <p:grpSpPr>
            <a:xfrm>
              <a:off x="9601200" y="4800600"/>
              <a:ext cx="719001" cy="1600200"/>
              <a:chOff x="5764230" y="762000"/>
              <a:chExt cx="1959106" cy="4246013"/>
            </a:xfrm>
          </p:grpSpPr>
          <p:sp>
            <p:nvSpPr>
              <p:cNvPr id="56" name="Oval 55"/>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61"/>
              <p:cNvGrpSpPr/>
              <p:nvPr/>
            </p:nvGrpSpPr>
            <p:grpSpPr>
              <a:xfrm>
                <a:off x="6248400" y="4648200"/>
                <a:ext cx="1066800" cy="152400"/>
                <a:chOff x="4724400" y="5943600"/>
                <a:chExt cx="2080202" cy="371013"/>
              </a:xfrm>
            </p:grpSpPr>
            <p:sp>
              <p:nvSpPr>
                <p:cNvPr id="102" name="Cross 101"/>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53"/>
                <p:cNvGrpSpPr/>
                <p:nvPr/>
              </p:nvGrpSpPr>
              <p:grpSpPr>
                <a:xfrm>
                  <a:off x="5830455" y="5952836"/>
                  <a:ext cx="607291" cy="361777"/>
                  <a:chOff x="4724400" y="5943600"/>
                  <a:chExt cx="607291" cy="361777"/>
                </a:xfrm>
              </p:grpSpPr>
              <p:sp>
                <p:nvSpPr>
                  <p:cNvPr id="114" name="Cross 11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50"/>
                <p:cNvGrpSpPr/>
                <p:nvPr/>
              </p:nvGrpSpPr>
              <p:grpSpPr>
                <a:xfrm>
                  <a:off x="5257800" y="5943600"/>
                  <a:ext cx="607291" cy="361777"/>
                  <a:chOff x="4724400" y="5943600"/>
                  <a:chExt cx="607291" cy="361777"/>
                </a:xfrm>
              </p:grpSpPr>
              <p:sp>
                <p:nvSpPr>
                  <p:cNvPr id="112" name="Cross 11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49"/>
                <p:cNvGrpSpPr/>
                <p:nvPr/>
              </p:nvGrpSpPr>
              <p:grpSpPr>
                <a:xfrm>
                  <a:off x="4724400" y="5943600"/>
                  <a:ext cx="607291" cy="361777"/>
                  <a:chOff x="4724400" y="5943600"/>
                  <a:chExt cx="607291" cy="361777"/>
                </a:xfrm>
              </p:grpSpPr>
              <p:sp>
                <p:nvSpPr>
                  <p:cNvPr id="110" name="Cross 10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92"/>
              <p:cNvGrpSpPr/>
              <p:nvPr/>
            </p:nvGrpSpPr>
            <p:grpSpPr>
              <a:xfrm>
                <a:off x="6324600" y="762000"/>
                <a:ext cx="1066800" cy="494953"/>
                <a:chOff x="6324600" y="762000"/>
                <a:chExt cx="1066800" cy="494953"/>
              </a:xfrm>
            </p:grpSpPr>
            <p:sp>
              <p:nvSpPr>
                <p:cNvPr id="71" name="Flowchart: Stored Data 70"/>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2"/>
                <p:cNvGrpSpPr/>
                <p:nvPr/>
              </p:nvGrpSpPr>
              <p:grpSpPr>
                <a:xfrm>
                  <a:off x="6324600" y="1066800"/>
                  <a:ext cx="1066800" cy="152400"/>
                  <a:chOff x="4724400" y="5943600"/>
                  <a:chExt cx="2080202" cy="371013"/>
                </a:xfrm>
              </p:grpSpPr>
              <p:sp>
                <p:nvSpPr>
                  <p:cNvPr id="88" name="Cross 87"/>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53"/>
                  <p:cNvGrpSpPr/>
                  <p:nvPr/>
                </p:nvGrpSpPr>
                <p:grpSpPr>
                  <a:xfrm>
                    <a:off x="5830455" y="5952836"/>
                    <a:ext cx="607291" cy="361777"/>
                    <a:chOff x="4724400" y="5943600"/>
                    <a:chExt cx="607291" cy="361777"/>
                  </a:xfrm>
                </p:grpSpPr>
                <p:sp>
                  <p:nvSpPr>
                    <p:cNvPr id="100" name="Cross 9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0"/>
                  <p:cNvGrpSpPr/>
                  <p:nvPr/>
                </p:nvGrpSpPr>
                <p:grpSpPr>
                  <a:xfrm>
                    <a:off x="5257800" y="5943600"/>
                    <a:ext cx="607291" cy="361777"/>
                    <a:chOff x="4724400" y="5943600"/>
                    <a:chExt cx="607291" cy="361777"/>
                  </a:xfrm>
                </p:grpSpPr>
                <p:sp>
                  <p:nvSpPr>
                    <p:cNvPr id="98" name="Cross 9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49"/>
                  <p:cNvGrpSpPr/>
                  <p:nvPr/>
                </p:nvGrpSpPr>
                <p:grpSpPr>
                  <a:xfrm>
                    <a:off x="4724400" y="5943600"/>
                    <a:ext cx="607291" cy="361777"/>
                    <a:chOff x="4724400" y="5943600"/>
                    <a:chExt cx="607291" cy="361777"/>
                  </a:xfrm>
                </p:grpSpPr>
                <p:sp>
                  <p:nvSpPr>
                    <p:cNvPr id="96" name="Cross 9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Diamond 91"/>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7"/>
                <p:cNvGrpSpPr/>
                <p:nvPr/>
              </p:nvGrpSpPr>
              <p:grpSpPr>
                <a:xfrm>
                  <a:off x="6403109" y="764309"/>
                  <a:ext cx="914400" cy="152400"/>
                  <a:chOff x="4724400" y="5943600"/>
                  <a:chExt cx="2080202" cy="371013"/>
                </a:xfrm>
              </p:grpSpPr>
              <p:sp>
                <p:nvSpPr>
                  <p:cNvPr id="74" name="Cross 73"/>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53"/>
                  <p:cNvGrpSpPr/>
                  <p:nvPr/>
                </p:nvGrpSpPr>
                <p:grpSpPr>
                  <a:xfrm>
                    <a:off x="5830455" y="5952836"/>
                    <a:ext cx="607291" cy="361777"/>
                    <a:chOff x="4724400" y="5943600"/>
                    <a:chExt cx="607291" cy="361777"/>
                  </a:xfrm>
                </p:grpSpPr>
                <p:sp>
                  <p:nvSpPr>
                    <p:cNvPr id="86" name="Cross 8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0"/>
                  <p:cNvGrpSpPr/>
                  <p:nvPr/>
                </p:nvGrpSpPr>
                <p:grpSpPr>
                  <a:xfrm>
                    <a:off x="5257800" y="5943600"/>
                    <a:ext cx="607291" cy="361777"/>
                    <a:chOff x="4724400" y="5943600"/>
                    <a:chExt cx="607291" cy="361777"/>
                  </a:xfrm>
                </p:grpSpPr>
                <p:sp>
                  <p:nvSpPr>
                    <p:cNvPr id="84" name="Cross 83"/>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49"/>
                  <p:cNvGrpSpPr/>
                  <p:nvPr/>
                </p:nvGrpSpPr>
                <p:grpSpPr>
                  <a:xfrm>
                    <a:off x="4724400" y="5943600"/>
                    <a:ext cx="607291" cy="361777"/>
                    <a:chOff x="4724400" y="5943600"/>
                    <a:chExt cx="607291" cy="361777"/>
                  </a:xfrm>
                </p:grpSpPr>
                <p:sp>
                  <p:nvSpPr>
                    <p:cNvPr id="82" name="Cross 8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Diamond 77"/>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 name="Group 168"/>
            <p:cNvGrpSpPr/>
            <p:nvPr/>
          </p:nvGrpSpPr>
          <p:grpSpPr>
            <a:xfrm>
              <a:off x="6324600" y="4038600"/>
              <a:ext cx="731532" cy="904575"/>
              <a:chOff x="772278" y="3733800"/>
              <a:chExt cx="1417332" cy="1752601"/>
            </a:xfrm>
          </p:grpSpPr>
          <p:sp>
            <p:nvSpPr>
              <p:cNvPr id="170" name="Rectangle 169"/>
              <p:cNvSpPr/>
              <p:nvPr/>
            </p:nvSpPr>
            <p:spPr>
              <a:xfrm>
                <a:off x="1066800" y="4724401"/>
                <a:ext cx="832210" cy="762000"/>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rot="20835976" flipH="1">
                <a:off x="1635148" y="3993691"/>
                <a:ext cx="554462"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Extract 171"/>
              <p:cNvSpPr/>
              <p:nvPr/>
            </p:nvSpPr>
            <p:spPr>
              <a:xfrm rot="10800000">
                <a:off x="1286412" y="4898912"/>
                <a:ext cx="367090" cy="408672"/>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3" name="Cloud 172"/>
              <p:cNvSpPr/>
              <p:nvPr/>
            </p:nvSpPr>
            <p:spPr>
              <a:xfrm rot="764024">
                <a:off x="772278" y="3988173"/>
                <a:ext cx="504969"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129090" y="3998600"/>
                <a:ext cx="681735" cy="1051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16200000" flipH="1">
                <a:off x="1231377" y="3474185"/>
                <a:ext cx="529596" cy="104882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919323" y="3998598"/>
                <a:ext cx="1101266" cy="158878"/>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7162800" y="5181600"/>
              <a:ext cx="609195" cy="914400"/>
              <a:chOff x="8052475" y="3124200"/>
              <a:chExt cx="1015325" cy="1524001"/>
            </a:xfrm>
          </p:grpSpPr>
          <p:sp>
            <p:nvSpPr>
              <p:cNvPr id="185" name="Trapezoid 184"/>
              <p:cNvSpPr/>
              <p:nvPr/>
            </p:nvSpPr>
            <p:spPr>
              <a:xfrm>
                <a:off x="8153400" y="3810001"/>
                <a:ext cx="809567" cy="838200"/>
              </a:xfrm>
              <a:prstGeom prst="trapezoid">
                <a:avLst>
                  <a:gd name="adj" fmla="val 31421"/>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8305800" y="4191000"/>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8153400" y="31695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066372">
                <a:off x="8594709" y="3124200"/>
                <a:ext cx="445030" cy="65954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3077158">
                <a:off x="8189877" y="3024497"/>
                <a:ext cx="430287" cy="705091"/>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8077200" y="3352800"/>
                <a:ext cx="9906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6400800" y="5181600"/>
              <a:ext cx="609600" cy="914400"/>
              <a:chOff x="8917292" y="2667000"/>
              <a:chExt cx="1147325" cy="1828800"/>
            </a:xfrm>
          </p:grpSpPr>
          <p:sp>
            <p:nvSpPr>
              <p:cNvPr id="192" name="Flowchart: Manual Operation 191"/>
              <p:cNvSpPr/>
              <p:nvPr/>
            </p:nvSpPr>
            <p:spPr>
              <a:xfrm rot="10800000">
                <a:off x="8991600" y="3886200"/>
                <a:ext cx="1037464" cy="6096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p:cNvSpPr/>
              <p:nvPr/>
            </p:nvSpPr>
            <p:spPr>
              <a:xfrm rot="10800000">
                <a:off x="9242616" y="3883891"/>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9080481" y="2895600"/>
                <a:ext cx="877854" cy="1186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ouble Wave 194"/>
              <p:cNvSpPr/>
              <p:nvPr/>
            </p:nvSpPr>
            <p:spPr>
              <a:xfrm rot="5789382">
                <a:off x="8422612" y="3332967"/>
                <a:ext cx="1346934" cy="357573"/>
              </a:xfrm>
              <a:prstGeom prst="doubleWave">
                <a:avLst>
                  <a:gd name="adj1" fmla="val 6250"/>
                  <a:gd name="adj2" fmla="val -183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ouble Wave 195"/>
              <p:cNvSpPr/>
              <p:nvPr/>
            </p:nvSpPr>
            <p:spPr>
              <a:xfrm rot="4988729">
                <a:off x="9207256" y="3323887"/>
                <a:ext cx="1342547" cy="372174"/>
              </a:xfrm>
              <a:prstGeom prst="doubleWave">
                <a:avLst>
                  <a:gd name="adj1" fmla="val 6250"/>
                  <a:gd name="adj2" fmla="val 7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ouble Wave 196"/>
              <p:cNvSpPr/>
              <p:nvPr/>
            </p:nvSpPr>
            <p:spPr>
              <a:xfrm rot="207194">
                <a:off x="9003687" y="2971487"/>
                <a:ext cx="1028458" cy="125706"/>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9372600" y="2895600"/>
                <a:ext cx="239415" cy="235534"/>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8991600" y="2667000"/>
                <a:ext cx="990600" cy="4572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8991600" y="2895600"/>
                <a:ext cx="1037464" cy="23553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5688A9D-4417-42E9-88D6-70FA7D9E143C}"/>
                </a:ext>
              </a:extLst>
            </p:cNvPr>
            <p:cNvGrpSpPr/>
            <p:nvPr/>
          </p:nvGrpSpPr>
          <p:grpSpPr>
            <a:xfrm>
              <a:off x="7214616" y="3994407"/>
              <a:ext cx="685800" cy="911808"/>
              <a:chOff x="6086639" y="2286000"/>
              <a:chExt cx="1044199" cy="1515122"/>
            </a:xfrm>
          </p:grpSpPr>
          <p:sp>
            <p:nvSpPr>
              <p:cNvPr id="146" name="Trapezoid 145">
                <a:extLst>
                  <a:ext uri="{FF2B5EF4-FFF2-40B4-BE49-F238E27FC236}">
                    <a16:creationId xmlns:a16="http://schemas.microsoft.com/office/drawing/2014/main" id="{DA14DE90-0EA7-48DD-80B8-3E443E5A2662}"/>
                  </a:ext>
                </a:extLst>
              </p:cNvPr>
              <p:cNvSpPr/>
              <p:nvPr/>
            </p:nvSpPr>
            <p:spPr>
              <a:xfrm rot="10800000">
                <a:off x="6257535" y="3411245"/>
                <a:ext cx="649293" cy="389877"/>
              </a:xfrm>
              <a:prstGeom prst="trapezoid">
                <a:avLst>
                  <a:gd name="adj" fmla="val 1335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BA7DC7E9-6447-422F-A216-1D32830C70C3}"/>
                  </a:ext>
                </a:extLst>
              </p:cNvPr>
              <p:cNvSpPr/>
              <p:nvPr/>
            </p:nvSpPr>
            <p:spPr>
              <a:xfrm>
                <a:off x="6435828" y="3436398"/>
                <a:ext cx="304800" cy="171635"/>
              </a:xfrm>
              <a:prstGeom prst="trapezoid">
                <a:avLst>
                  <a:gd name="adj" fmla="val 327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604B5D22-727A-4040-BBFE-C79D84FF156C}"/>
                  </a:ext>
                </a:extLst>
              </p:cNvPr>
              <p:cNvGrpSpPr/>
              <p:nvPr/>
            </p:nvGrpSpPr>
            <p:grpSpPr>
              <a:xfrm>
                <a:off x="6086639" y="2286000"/>
                <a:ext cx="1044199" cy="1219200"/>
                <a:chOff x="4404803" y="1295400"/>
                <a:chExt cx="1044199" cy="1219200"/>
              </a:xfrm>
            </p:grpSpPr>
            <p:grpSp>
              <p:nvGrpSpPr>
                <p:cNvPr id="149" name="Group 148">
                  <a:extLst>
                    <a:ext uri="{FF2B5EF4-FFF2-40B4-BE49-F238E27FC236}">
                      <a16:creationId xmlns:a16="http://schemas.microsoft.com/office/drawing/2014/main" id="{31E9ADAF-2FDF-4754-9EDC-1B1CB3936DEC}"/>
                    </a:ext>
                  </a:extLst>
                </p:cNvPr>
                <p:cNvGrpSpPr/>
                <p:nvPr/>
              </p:nvGrpSpPr>
              <p:grpSpPr>
                <a:xfrm>
                  <a:off x="4430220" y="1295400"/>
                  <a:ext cx="1018782" cy="1219200"/>
                  <a:chOff x="4430220" y="1295400"/>
                  <a:chExt cx="1018782" cy="1219200"/>
                </a:xfrm>
              </p:grpSpPr>
              <p:sp>
                <p:nvSpPr>
                  <p:cNvPr id="241" name="Rectangle: Diagonal Corners Rounded 240">
                    <a:extLst>
                      <a:ext uri="{FF2B5EF4-FFF2-40B4-BE49-F238E27FC236}">
                        <a16:creationId xmlns:a16="http://schemas.microsoft.com/office/drawing/2014/main" id="{6F18DCDA-55C2-4BBF-922D-02B0AC6D3393}"/>
                      </a:ext>
                    </a:extLst>
                  </p:cNvPr>
                  <p:cNvSpPr/>
                  <p:nvPr/>
                </p:nvSpPr>
                <p:spPr>
                  <a:xfrm rot="2944623">
                    <a:off x="4853860" y="1867526"/>
                    <a:ext cx="581935" cy="608348"/>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Diagonal Corners Rounded 241">
                    <a:extLst>
                      <a:ext uri="{FF2B5EF4-FFF2-40B4-BE49-F238E27FC236}">
                        <a16:creationId xmlns:a16="http://schemas.microsoft.com/office/drawing/2014/main" id="{0815F254-E341-4296-A200-377C04DAF193}"/>
                      </a:ext>
                    </a:extLst>
                  </p:cNvPr>
                  <p:cNvSpPr/>
                  <p:nvPr/>
                </p:nvSpPr>
                <p:spPr>
                  <a:xfrm rot="2944623">
                    <a:off x="4335938" y="1925101"/>
                    <a:ext cx="681762" cy="493198"/>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7E330117-28FC-4A09-A1A7-7CE8DCFE6389}"/>
                      </a:ext>
                    </a:extLst>
                  </p:cNvPr>
                  <p:cNvSpPr/>
                  <p:nvPr/>
                </p:nvSpPr>
                <p:spPr>
                  <a:xfrm>
                    <a:off x="4572000" y="1447800"/>
                    <a:ext cx="685800" cy="1066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6E6D6A74-2CBE-47B7-B54E-D2FA5A532B7A}"/>
                      </a:ext>
                    </a:extLst>
                  </p:cNvPr>
                  <p:cNvSpPr/>
                  <p:nvPr/>
                </p:nvSpPr>
                <p:spPr>
                  <a:xfrm>
                    <a:off x="4495800" y="1295400"/>
                    <a:ext cx="787401" cy="624434"/>
                  </a:xfrm>
                  <a:custGeom>
                    <a:avLst/>
                    <a:gdLst>
                      <a:gd name="connsiteX0" fmla="*/ 497199 w 1016001"/>
                      <a:gd name="connsiteY0" fmla="*/ 84 h 624434"/>
                      <a:gd name="connsiteX1" fmla="*/ 668264 w 1016001"/>
                      <a:gd name="connsiteY1" fmla="*/ 84665 h 624434"/>
                      <a:gd name="connsiteX2" fmla="*/ 727576 w 1016001"/>
                      <a:gd name="connsiteY2" fmla="*/ 167233 h 624434"/>
                      <a:gd name="connsiteX3" fmla="*/ 812801 w 1016001"/>
                      <a:gd name="connsiteY3" fmla="*/ 167233 h 624434"/>
                      <a:gd name="connsiteX4" fmla="*/ 1016001 w 1016001"/>
                      <a:gd name="connsiteY4" fmla="*/ 370433 h 624434"/>
                      <a:gd name="connsiteX5" fmla="*/ 1016001 w 1016001"/>
                      <a:gd name="connsiteY5" fmla="*/ 505898 h 624434"/>
                      <a:gd name="connsiteX6" fmla="*/ 948266 w 1016001"/>
                      <a:gd name="connsiteY6" fmla="*/ 573633 h 624434"/>
                      <a:gd name="connsiteX7" fmla="*/ 762001 w 1016001"/>
                      <a:gd name="connsiteY7" fmla="*/ 573633 h 624434"/>
                      <a:gd name="connsiteX8" fmla="*/ 574770 w 1016001"/>
                      <a:gd name="connsiteY8" fmla="*/ 449528 h 624434"/>
                      <a:gd name="connsiteX9" fmla="*/ 566029 w 1016001"/>
                      <a:gd name="connsiteY9" fmla="*/ 406231 h 624434"/>
                      <a:gd name="connsiteX10" fmla="*/ 544852 w 1016001"/>
                      <a:gd name="connsiteY10" fmla="*/ 418425 h 624434"/>
                      <a:gd name="connsiteX11" fmla="*/ 429101 w 1016001"/>
                      <a:gd name="connsiteY11" fmla="*/ 433376 h 624434"/>
                      <a:gd name="connsiteX12" fmla="*/ 405699 w 1016001"/>
                      <a:gd name="connsiteY12" fmla="*/ 424709 h 624434"/>
                      <a:gd name="connsiteX13" fmla="*/ 390432 w 1016001"/>
                      <a:gd name="connsiteY13" fmla="*/ 500327 h 624434"/>
                      <a:gd name="connsiteX14" fmla="*/ 203200 w 1016001"/>
                      <a:gd name="connsiteY14" fmla="*/ 624434 h 624434"/>
                      <a:gd name="connsiteX15" fmla="*/ 67736 w 1016001"/>
                      <a:gd name="connsiteY15" fmla="*/ 624433 h 624434"/>
                      <a:gd name="connsiteX16" fmla="*/ 0 w 1016001"/>
                      <a:gd name="connsiteY16" fmla="*/ 556698 h 624434"/>
                      <a:gd name="connsiteX17" fmla="*/ 0 w 1016001"/>
                      <a:gd name="connsiteY17" fmla="*/ 370433 h 624434"/>
                      <a:gd name="connsiteX18" fmla="*/ 203200 w 1016001"/>
                      <a:gd name="connsiteY18" fmla="*/ 167234 h 624434"/>
                      <a:gd name="connsiteX19" fmla="*/ 214841 w 1016001"/>
                      <a:gd name="connsiteY19" fmla="*/ 167233 h 624434"/>
                      <a:gd name="connsiteX20" fmla="*/ 215093 w 1016001"/>
                      <a:gd name="connsiteY20" fmla="*/ 166555 h 624434"/>
                      <a:gd name="connsiteX21" fmla="*/ 233400 w 1016001"/>
                      <a:gd name="connsiteY21" fmla="*/ 146850 h 624434"/>
                      <a:gd name="connsiteX22" fmla="*/ 384680 w 1016001"/>
                      <a:gd name="connsiteY22" fmla="*/ 38180 h 624434"/>
                      <a:gd name="connsiteX23" fmla="*/ 497199 w 1016001"/>
                      <a:gd name="connsiteY23" fmla="*/ 84 h 6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6001" h="624434">
                        <a:moveTo>
                          <a:pt x="497199" y="84"/>
                        </a:moveTo>
                        <a:cubicBezTo>
                          <a:pt x="562403" y="-1793"/>
                          <a:pt x="627344" y="27699"/>
                          <a:pt x="668264" y="84665"/>
                        </a:cubicBezTo>
                        <a:lnTo>
                          <a:pt x="727576" y="167233"/>
                        </a:lnTo>
                        <a:lnTo>
                          <a:pt x="812801" y="167233"/>
                        </a:lnTo>
                        <a:cubicBezTo>
                          <a:pt x="925025" y="167233"/>
                          <a:pt x="1016001" y="258209"/>
                          <a:pt x="1016001" y="370433"/>
                        </a:cubicBezTo>
                        <a:lnTo>
                          <a:pt x="1016001" y="505898"/>
                        </a:lnTo>
                        <a:cubicBezTo>
                          <a:pt x="1016001" y="543307"/>
                          <a:pt x="985675" y="573633"/>
                          <a:pt x="948266" y="573633"/>
                        </a:cubicBezTo>
                        <a:lnTo>
                          <a:pt x="762001" y="573633"/>
                        </a:lnTo>
                        <a:cubicBezTo>
                          <a:pt x="677833" y="573633"/>
                          <a:pt x="605617" y="522459"/>
                          <a:pt x="574770" y="449528"/>
                        </a:cubicBezTo>
                        <a:lnTo>
                          <a:pt x="566029" y="406231"/>
                        </a:lnTo>
                        <a:lnTo>
                          <a:pt x="544852" y="418425"/>
                        </a:lnTo>
                        <a:cubicBezTo>
                          <a:pt x="507884" y="434981"/>
                          <a:pt x="467590" y="439685"/>
                          <a:pt x="429101" y="433376"/>
                        </a:cubicBezTo>
                        <a:lnTo>
                          <a:pt x="405699" y="424709"/>
                        </a:lnTo>
                        <a:lnTo>
                          <a:pt x="390432" y="500327"/>
                        </a:lnTo>
                        <a:cubicBezTo>
                          <a:pt x="359584" y="573259"/>
                          <a:pt x="287368" y="624433"/>
                          <a:pt x="203200" y="624434"/>
                        </a:cubicBezTo>
                        <a:lnTo>
                          <a:pt x="67736" y="624433"/>
                        </a:lnTo>
                        <a:cubicBezTo>
                          <a:pt x="30326" y="624433"/>
                          <a:pt x="1" y="594107"/>
                          <a:pt x="0" y="556698"/>
                        </a:cubicBezTo>
                        <a:lnTo>
                          <a:pt x="0" y="370433"/>
                        </a:lnTo>
                        <a:cubicBezTo>
                          <a:pt x="0" y="258209"/>
                          <a:pt x="90976" y="167233"/>
                          <a:pt x="203200" y="167234"/>
                        </a:cubicBezTo>
                        <a:lnTo>
                          <a:pt x="214841" y="167233"/>
                        </a:lnTo>
                        <a:lnTo>
                          <a:pt x="215093" y="166555"/>
                        </a:lnTo>
                        <a:cubicBezTo>
                          <a:pt x="219674" y="159043"/>
                          <a:pt x="225805" y="152306"/>
                          <a:pt x="233400" y="146850"/>
                        </a:cubicBezTo>
                        <a:lnTo>
                          <a:pt x="384680" y="38180"/>
                        </a:lnTo>
                        <a:cubicBezTo>
                          <a:pt x="418860" y="13628"/>
                          <a:pt x="458077" y="1210"/>
                          <a:pt x="497199" y="84"/>
                        </a:cubicBezTo>
                        <a:close/>
                      </a:path>
                    </a:pathLst>
                  </a:cu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Rounded Corners 149">
                  <a:extLst>
                    <a:ext uri="{FF2B5EF4-FFF2-40B4-BE49-F238E27FC236}">
                      <a16:creationId xmlns:a16="http://schemas.microsoft.com/office/drawing/2014/main" id="{712CBCA2-7B3A-4F4C-A884-091642C9A18A}"/>
                    </a:ext>
                  </a:extLst>
                </p:cNvPr>
                <p:cNvSpPr/>
                <p:nvPr/>
              </p:nvSpPr>
              <p:spPr>
                <a:xfrm>
                  <a:off x="4419600" y="1600200"/>
                  <a:ext cx="914400" cy="2286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4C1BEE67-29A6-47DB-BA66-4D42F7F4EA26}"/>
                    </a:ext>
                  </a:extLst>
                </p:cNvPr>
                <p:cNvGrpSpPr/>
                <p:nvPr/>
              </p:nvGrpSpPr>
              <p:grpSpPr>
                <a:xfrm>
                  <a:off x="4404803" y="1634971"/>
                  <a:ext cx="955828" cy="161278"/>
                  <a:chOff x="3276600" y="5402802"/>
                  <a:chExt cx="2683276" cy="847077"/>
                </a:xfrm>
              </p:grpSpPr>
              <p:grpSp>
                <p:nvGrpSpPr>
                  <p:cNvPr id="152" name="Group 151">
                    <a:extLst>
                      <a:ext uri="{FF2B5EF4-FFF2-40B4-BE49-F238E27FC236}">
                        <a16:creationId xmlns:a16="http://schemas.microsoft.com/office/drawing/2014/main" id="{03B42450-088D-4E63-B9FF-A8F669AC5DFA}"/>
                      </a:ext>
                    </a:extLst>
                  </p:cNvPr>
                  <p:cNvGrpSpPr/>
                  <p:nvPr/>
                </p:nvGrpSpPr>
                <p:grpSpPr>
                  <a:xfrm>
                    <a:off x="3276600" y="5410200"/>
                    <a:ext cx="533400" cy="838200"/>
                    <a:chOff x="3276600" y="5410200"/>
                    <a:chExt cx="533400" cy="838200"/>
                  </a:xfrm>
                </p:grpSpPr>
                <p:sp>
                  <p:nvSpPr>
                    <p:cNvPr id="239" name="Rectangle 6">
                      <a:extLst>
                        <a:ext uri="{FF2B5EF4-FFF2-40B4-BE49-F238E27FC236}">
                          <a16:creationId xmlns:a16="http://schemas.microsoft.com/office/drawing/2014/main" id="{C58034B8-E613-4769-BE7C-B30FE5C6C667}"/>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a:extLst>
                        <a:ext uri="{FF2B5EF4-FFF2-40B4-BE49-F238E27FC236}">
                          <a16:creationId xmlns:a16="http://schemas.microsoft.com/office/drawing/2014/main" id="{E77EDD97-D59A-4217-927A-DD8CF4356E88}"/>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40D0B80A-3AC8-460F-8776-CA322FDB6816}"/>
                      </a:ext>
                    </a:extLst>
                  </p:cNvPr>
                  <p:cNvGrpSpPr/>
                  <p:nvPr/>
                </p:nvGrpSpPr>
                <p:grpSpPr>
                  <a:xfrm>
                    <a:off x="3810000" y="5410200"/>
                    <a:ext cx="533400" cy="838200"/>
                    <a:chOff x="3276600" y="5410200"/>
                    <a:chExt cx="533400" cy="838200"/>
                  </a:xfrm>
                </p:grpSpPr>
                <p:sp>
                  <p:nvSpPr>
                    <p:cNvPr id="237" name="Rectangle 6">
                      <a:extLst>
                        <a:ext uri="{FF2B5EF4-FFF2-40B4-BE49-F238E27FC236}">
                          <a16:creationId xmlns:a16="http://schemas.microsoft.com/office/drawing/2014/main" id="{9C27F221-B639-4DD0-97F7-F64DDC3672B0}"/>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a:extLst>
                        <a:ext uri="{FF2B5EF4-FFF2-40B4-BE49-F238E27FC236}">
                          <a16:creationId xmlns:a16="http://schemas.microsoft.com/office/drawing/2014/main" id="{D75636F2-9D0E-4047-8C0D-9012EDD50A9A}"/>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86A1087F-258D-43FF-ABF5-91430D0C6506}"/>
                      </a:ext>
                    </a:extLst>
                  </p:cNvPr>
                  <p:cNvGrpSpPr/>
                  <p:nvPr/>
                </p:nvGrpSpPr>
                <p:grpSpPr>
                  <a:xfrm>
                    <a:off x="4334522" y="5411679"/>
                    <a:ext cx="533400" cy="838200"/>
                    <a:chOff x="3276600" y="5410200"/>
                    <a:chExt cx="533400" cy="838200"/>
                  </a:xfrm>
                </p:grpSpPr>
                <p:sp>
                  <p:nvSpPr>
                    <p:cNvPr id="235" name="Rectangle 6">
                      <a:extLst>
                        <a:ext uri="{FF2B5EF4-FFF2-40B4-BE49-F238E27FC236}">
                          <a16:creationId xmlns:a16="http://schemas.microsoft.com/office/drawing/2014/main" id="{2D5DFD86-F11D-4C9E-86A5-9E8706E3451F}"/>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DA06757E-39F9-484E-96D1-2B6272D9DFEF}"/>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2A22A5F9-39B9-417A-8496-05572850EB87}"/>
                      </a:ext>
                    </a:extLst>
                  </p:cNvPr>
                  <p:cNvGrpSpPr/>
                  <p:nvPr/>
                </p:nvGrpSpPr>
                <p:grpSpPr>
                  <a:xfrm>
                    <a:off x="4876061" y="5411679"/>
                    <a:ext cx="533400" cy="838200"/>
                    <a:chOff x="3276600" y="5410200"/>
                    <a:chExt cx="533400" cy="838200"/>
                  </a:xfrm>
                </p:grpSpPr>
                <p:sp>
                  <p:nvSpPr>
                    <p:cNvPr id="233" name="Rectangle 6">
                      <a:extLst>
                        <a:ext uri="{FF2B5EF4-FFF2-40B4-BE49-F238E27FC236}">
                          <a16:creationId xmlns:a16="http://schemas.microsoft.com/office/drawing/2014/main" id="{0D7468ED-F62F-45DA-87F0-6DD317A4C0F7}"/>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a:extLst>
                        <a:ext uri="{FF2B5EF4-FFF2-40B4-BE49-F238E27FC236}">
                          <a16:creationId xmlns:a16="http://schemas.microsoft.com/office/drawing/2014/main" id="{82E53A38-FF6D-4CC6-AAC1-8EEFBB9CB4B1}"/>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31F4193A-B599-4D28-91E7-E304212E0132}"/>
                      </a:ext>
                    </a:extLst>
                  </p:cNvPr>
                  <p:cNvGrpSpPr/>
                  <p:nvPr/>
                </p:nvGrpSpPr>
                <p:grpSpPr>
                  <a:xfrm>
                    <a:off x="5426476" y="5402802"/>
                    <a:ext cx="533400" cy="838200"/>
                    <a:chOff x="3276600" y="5410200"/>
                    <a:chExt cx="533400" cy="838200"/>
                  </a:xfrm>
                </p:grpSpPr>
                <p:sp>
                  <p:nvSpPr>
                    <p:cNvPr id="231" name="Rectangle 6">
                      <a:extLst>
                        <a:ext uri="{FF2B5EF4-FFF2-40B4-BE49-F238E27FC236}">
                          <a16:creationId xmlns:a16="http://schemas.microsoft.com/office/drawing/2014/main" id="{43292985-20D1-48AC-A234-651FD505629E}"/>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a:extLst>
                        <a:ext uri="{FF2B5EF4-FFF2-40B4-BE49-F238E27FC236}">
                          <a16:creationId xmlns:a16="http://schemas.microsoft.com/office/drawing/2014/main" id="{F56FC8E4-A985-4F6E-ACC9-80BC56528DF9}"/>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42272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xEl>
                                              <p:pRg st="7" end="7"/>
                                            </p:txEl>
                                          </p:spTgt>
                                        </p:tgtEl>
                                        <p:attrNameLst>
                                          <p:attrName>style.visibility</p:attrName>
                                        </p:attrNameLst>
                                      </p:cBhvr>
                                      <p:to>
                                        <p:strVal val="visible"/>
                                      </p:to>
                                    </p:set>
                                  </p:childTnLst>
                                </p:cTn>
                              </p:par>
                              <p:par>
                                <p:cTn id="25" presetID="26" presetClass="entr" presetSubtype="0" fill="hold" nodeType="withEffect">
                                  <p:stCondLst>
                                    <p:cond delay="0"/>
                                  </p:stCondLst>
                                  <p:childTnLst>
                                    <p:set>
                                      <p:cBhvr>
                                        <p:cTn id="26" dur="1" fill="hold">
                                          <p:stCondLst>
                                            <p:cond delay="0"/>
                                          </p:stCondLst>
                                        </p:cTn>
                                        <p:tgtEl>
                                          <p:spTgt spid="201"/>
                                        </p:tgtEl>
                                        <p:attrNameLst>
                                          <p:attrName>style.visibility</p:attrName>
                                        </p:attrNameLst>
                                      </p:cBhvr>
                                      <p:to>
                                        <p:strVal val="visible"/>
                                      </p:to>
                                    </p:set>
                                    <p:animEffect transition="in" filter="wipe(down)">
                                      <p:cBhvr>
                                        <p:cTn id="27" dur="580">
                                          <p:stCondLst>
                                            <p:cond delay="0"/>
                                          </p:stCondLst>
                                        </p:cTn>
                                        <p:tgtEl>
                                          <p:spTgt spid="201"/>
                                        </p:tgtEl>
                                      </p:cBhvr>
                                    </p:animEffect>
                                    <p:anim calcmode="lin" valueType="num">
                                      <p:cBhvr>
                                        <p:cTn id="28" dur="1822" tmFilter="0,0; 0.14,0.36; 0.43,0.73; 0.71,0.91; 1.0,1.0">
                                          <p:stCondLst>
                                            <p:cond delay="0"/>
                                          </p:stCondLst>
                                        </p:cTn>
                                        <p:tgtEl>
                                          <p:spTgt spid="20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0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0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0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01"/>
                                        </p:tgtEl>
                                        <p:attrNameLst>
                                          <p:attrName>ppt_y</p:attrName>
                                        </p:attrNameLst>
                                      </p:cBhvr>
                                      <p:tavLst>
                                        <p:tav tm="0" fmla="#ppt_y-sin(pi*$)/81">
                                          <p:val>
                                            <p:fltVal val="0"/>
                                          </p:val>
                                        </p:tav>
                                        <p:tav tm="100000">
                                          <p:val>
                                            <p:fltVal val="1"/>
                                          </p:val>
                                        </p:tav>
                                      </p:tavLst>
                                    </p:anim>
                                    <p:animScale>
                                      <p:cBhvr>
                                        <p:cTn id="33" dur="26">
                                          <p:stCondLst>
                                            <p:cond delay="650"/>
                                          </p:stCondLst>
                                        </p:cTn>
                                        <p:tgtEl>
                                          <p:spTgt spid="201"/>
                                        </p:tgtEl>
                                      </p:cBhvr>
                                      <p:to x="100000" y="60000"/>
                                    </p:animScale>
                                    <p:animScale>
                                      <p:cBhvr>
                                        <p:cTn id="34" dur="166" decel="50000">
                                          <p:stCondLst>
                                            <p:cond delay="676"/>
                                          </p:stCondLst>
                                        </p:cTn>
                                        <p:tgtEl>
                                          <p:spTgt spid="201"/>
                                        </p:tgtEl>
                                      </p:cBhvr>
                                      <p:to x="100000" y="100000"/>
                                    </p:animScale>
                                    <p:animScale>
                                      <p:cBhvr>
                                        <p:cTn id="35" dur="26">
                                          <p:stCondLst>
                                            <p:cond delay="1312"/>
                                          </p:stCondLst>
                                        </p:cTn>
                                        <p:tgtEl>
                                          <p:spTgt spid="201"/>
                                        </p:tgtEl>
                                      </p:cBhvr>
                                      <p:to x="100000" y="80000"/>
                                    </p:animScale>
                                    <p:animScale>
                                      <p:cBhvr>
                                        <p:cTn id="36" dur="166" decel="50000">
                                          <p:stCondLst>
                                            <p:cond delay="1338"/>
                                          </p:stCondLst>
                                        </p:cTn>
                                        <p:tgtEl>
                                          <p:spTgt spid="201"/>
                                        </p:tgtEl>
                                      </p:cBhvr>
                                      <p:to x="100000" y="100000"/>
                                    </p:animScale>
                                    <p:animScale>
                                      <p:cBhvr>
                                        <p:cTn id="37" dur="26">
                                          <p:stCondLst>
                                            <p:cond delay="1642"/>
                                          </p:stCondLst>
                                        </p:cTn>
                                        <p:tgtEl>
                                          <p:spTgt spid="201"/>
                                        </p:tgtEl>
                                      </p:cBhvr>
                                      <p:to x="100000" y="90000"/>
                                    </p:animScale>
                                    <p:animScale>
                                      <p:cBhvr>
                                        <p:cTn id="38" dur="166" decel="50000">
                                          <p:stCondLst>
                                            <p:cond delay="1668"/>
                                          </p:stCondLst>
                                        </p:cTn>
                                        <p:tgtEl>
                                          <p:spTgt spid="201"/>
                                        </p:tgtEl>
                                      </p:cBhvr>
                                      <p:to x="100000" y="100000"/>
                                    </p:animScale>
                                    <p:animScale>
                                      <p:cBhvr>
                                        <p:cTn id="39" dur="26">
                                          <p:stCondLst>
                                            <p:cond delay="1808"/>
                                          </p:stCondLst>
                                        </p:cTn>
                                        <p:tgtEl>
                                          <p:spTgt spid="201"/>
                                        </p:tgtEl>
                                      </p:cBhvr>
                                      <p:to x="100000" y="95000"/>
                                    </p:animScale>
                                    <p:animScale>
                                      <p:cBhvr>
                                        <p:cTn id="40" dur="166" decel="50000">
                                          <p:stCondLst>
                                            <p:cond delay="1834"/>
                                          </p:stCondLst>
                                        </p:cTn>
                                        <p:tgtEl>
                                          <p:spTgt spid="2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7"/>
          <p:cNvGrpSpPr/>
          <p:nvPr/>
        </p:nvGrpSpPr>
        <p:grpSpPr>
          <a:xfrm>
            <a:off x="393192" y="252984"/>
            <a:ext cx="1066800" cy="1295400"/>
            <a:chOff x="152400" y="381000"/>
            <a:chExt cx="3849028" cy="5410199"/>
          </a:xfrm>
        </p:grpSpPr>
        <p:grpSp>
          <p:nvGrpSpPr>
            <p:cNvPr id="7" name="Group 1"/>
            <p:cNvGrpSpPr/>
            <p:nvPr/>
          </p:nvGrpSpPr>
          <p:grpSpPr>
            <a:xfrm>
              <a:off x="533400" y="381000"/>
              <a:ext cx="3468028" cy="5410199"/>
              <a:chOff x="357468" y="1120587"/>
              <a:chExt cx="2788222" cy="4572001"/>
            </a:xfrm>
          </p:grpSpPr>
          <p:grpSp>
            <p:nvGrpSpPr>
              <p:cNvPr id="12" name="Group 13"/>
              <p:cNvGrpSpPr/>
              <p:nvPr/>
            </p:nvGrpSpPr>
            <p:grpSpPr>
              <a:xfrm>
                <a:off x="357468" y="1120587"/>
                <a:ext cx="2788222" cy="4572001"/>
                <a:chOff x="1066800" y="1066799"/>
                <a:chExt cx="2230577" cy="3352801"/>
              </a:xfrm>
            </p:grpSpPr>
            <p:sp>
              <p:nvSpPr>
                <p:cNvPr id="14" name="Rounded Rectangle 13"/>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086770" y="1491458"/>
                <a:ext cx="1676399" cy="3313127"/>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 of Nephi</a:t>
                </a:r>
              </a:p>
            </p:txBody>
          </p:sp>
        </p:grpSp>
        <p:sp>
          <p:nvSpPr>
            <p:cNvPr id="8" name="Chevron 7"/>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F312A6BD-190C-4381-9915-F7768380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684" y="1405997"/>
            <a:ext cx="8249603" cy="4409587"/>
          </a:xfrm>
          <a:prstGeom prst="rect">
            <a:avLst/>
          </a:prstGeom>
        </p:spPr>
      </p:pic>
    </p:spTree>
    <p:extLst>
      <p:ext uri="{BB962C8B-B14F-4D97-AF65-F5344CB8AC3E}">
        <p14:creationId xmlns:p14="http://schemas.microsoft.com/office/powerpoint/2010/main" val="378002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Bodoni MT Black" pitchFamily="18" charset="0"/>
              </a:rPr>
              <a:t>Other Facts on the Book of Omni</a:t>
            </a:r>
          </a:p>
        </p:txBody>
      </p:sp>
      <p:sp>
        <p:nvSpPr>
          <p:cNvPr id="54" name="TextBox 53"/>
          <p:cNvSpPr txBox="1"/>
          <p:nvPr/>
        </p:nvSpPr>
        <p:spPr>
          <a:xfrm>
            <a:off x="438912" y="1139953"/>
            <a:ext cx="5583936" cy="3139321"/>
          </a:xfrm>
          <a:prstGeom prst="rect">
            <a:avLst/>
          </a:prstGeom>
          <a:noFill/>
        </p:spPr>
        <p:txBody>
          <a:bodyPr wrap="square" rtlCol="0">
            <a:spAutoFit/>
          </a:bodyPr>
          <a:lstStyle/>
          <a:p>
            <a:pPr fontAlgn="base"/>
            <a:r>
              <a:rPr lang="en-US" dirty="0">
                <a:solidFill>
                  <a:schemeClr val="bg1"/>
                </a:solidFill>
              </a:rPr>
              <a:t>The Book of Omni also provides details about the reign of the first King Mosiah, who was the father of King Benjamin and grandfather of the second King Mosiah.</a:t>
            </a:r>
          </a:p>
          <a:p>
            <a:pPr fontAlgn="base"/>
            <a:r>
              <a:rPr lang="en-US" dirty="0">
                <a:solidFill>
                  <a:schemeClr val="bg1"/>
                </a:solidFill>
              </a:rPr>
              <a:t>The first King Mosiah led the righteous Nephites out of the land of Nephi and united them with the people of Zarahemla.</a:t>
            </a:r>
          </a:p>
          <a:p>
            <a:pPr fontAlgn="base"/>
            <a:endParaRPr lang="en-US" dirty="0">
              <a:solidFill>
                <a:schemeClr val="bg1"/>
              </a:solidFill>
            </a:endParaRPr>
          </a:p>
          <a:p>
            <a:pPr fontAlgn="base"/>
            <a:r>
              <a:rPr lang="en-US" dirty="0">
                <a:solidFill>
                  <a:schemeClr val="bg1"/>
                </a:solidFill>
              </a:rPr>
              <a:t>The Book of Omni relates that the Lord guided the people of Zarahemla (also known as the </a:t>
            </a:r>
            <a:r>
              <a:rPr lang="en-US" dirty="0" err="1">
                <a:solidFill>
                  <a:schemeClr val="bg1"/>
                </a:solidFill>
              </a:rPr>
              <a:t>Mulekites</a:t>
            </a:r>
            <a:r>
              <a:rPr lang="en-US" dirty="0">
                <a:solidFill>
                  <a:schemeClr val="bg1"/>
                </a:solidFill>
              </a:rPr>
              <a:t>) from Jerusalem to the land of promise not long after Lehi and his family departed from Jerusalem.</a:t>
            </a:r>
          </a:p>
        </p:txBody>
      </p:sp>
      <p:grpSp>
        <p:nvGrpSpPr>
          <p:cNvPr id="4" name="Group 55"/>
          <p:cNvGrpSpPr/>
          <p:nvPr/>
        </p:nvGrpSpPr>
        <p:grpSpPr>
          <a:xfrm>
            <a:off x="7010400" y="2743200"/>
            <a:ext cx="2895600" cy="1809750"/>
            <a:chOff x="3441191" y="1240801"/>
            <a:chExt cx="3755898" cy="3007122"/>
          </a:xfrm>
        </p:grpSpPr>
        <p:grpSp>
          <p:nvGrpSpPr>
            <p:cNvPr id="5" name="Group 46"/>
            <p:cNvGrpSpPr/>
            <p:nvPr/>
          </p:nvGrpSpPr>
          <p:grpSpPr>
            <a:xfrm>
              <a:off x="3441191" y="1240801"/>
              <a:ext cx="3755898" cy="3007122"/>
              <a:chOff x="802558" y="4166401"/>
              <a:chExt cx="1981641" cy="1586581"/>
            </a:xfrm>
          </p:grpSpPr>
          <p:grpSp>
            <p:nvGrpSpPr>
              <p:cNvPr id="6" name="Group 16"/>
              <p:cNvGrpSpPr/>
              <p:nvPr/>
            </p:nvGrpSpPr>
            <p:grpSpPr>
              <a:xfrm>
                <a:off x="802558" y="4166401"/>
                <a:ext cx="1981641" cy="1586581"/>
                <a:chOff x="-2011680" y="1349418"/>
                <a:chExt cx="7269480" cy="6346781"/>
              </a:xfrm>
            </p:grpSpPr>
            <p:grpSp>
              <p:nvGrpSpPr>
                <p:cNvPr id="7" name="Group 1"/>
                <p:cNvGrpSpPr/>
                <p:nvPr/>
              </p:nvGrpSpPr>
              <p:grpSpPr>
                <a:xfrm>
                  <a:off x="-2011680" y="1349418"/>
                  <a:ext cx="7269480" cy="6346781"/>
                  <a:chOff x="-137160" y="1426805"/>
                  <a:chExt cx="2423160" cy="1697395"/>
                </a:xfrm>
              </p:grpSpPr>
              <p:sp>
                <p:nvSpPr>
                  <p:cNvPr id="163"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9"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Frame 159"/>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Frame 160"/>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Rectangle 161"/>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TextBox 156"/>
              <p:cNvSpPr txBox="1"/>
              <p:nvPr/>
            </p:nvSpPr>
            <p:spPr>
              <a:xfrm>
                <a:off x="1988662" y="4309435"/>
                <a:ext cx="695994" cy="458699"/>
              </a:xfrm>
              <a:prstGeom prst="rect">
                <a:avLst/>
              </a:prstGeom>
              <a:noFill/>
            </p:spPr>
            <p:txBody>
              <a:bodyPr wrap="square" rtlCol="0">
                <a:spAutoFit/>
              </a:bodyPr>
              <a:lstStyle/>
              <a:p>
                <a:pPr algn="ctr"/>
                <a:endParaRPr lang="en-US" sz="2800" dirty="0">
                  <a:latin typeface="Comic Sans MS" pitchFamily="66" charset="0"/>
                </a:endParaRPr>
              </a:p>
            </p:txBody>
          </p:sp>
        </p:grpSp>
        <p:sp>
          <p:nvSpPr>
            <p:cNvPr id="155" name="TextBox 154"/>
            <p:cNvSpPr txBox="1"/>
            <p:nvPr/>
          </p:nvSpPr>
          <p:spPr>
            <a:xfrm>
              <a:off x="5714498" y="1367417"/>
              <a:ext cx="1219200" cy="2608183"/>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The Book of Omni</a:t>
              </a:r>
            </a:p>
          </p:txBody>
        </p:sp>
      </p:grpSp>
      <p:sp>
        <p:nvSpPr>
          <p:cNvPr id="141" name="TextBox 140"/>
          <p:cNvSpPr txBox="1"/>
          <p:nvPr/>
        </p:nvSpPr>
        <p:spPr>
          <a:xfrm>
            <a:off x="7056120" y="920496"/>
            <a:ext cx="4572000" cy="1477328"/>
          </a:xfrm>
          <a:prstGeom prst="rect">
            <a:avLst/>
          </a:prstGeom>
          <a:noFill/>
        </p:spPr>
        <p:txBody>
          <a:bodyPr wrap="square" rtlCol="0">
            <a:spAutoFit/>
          </a:bodyPr>
          <a:lstStyle/>
          <a:p>
            <a:pPr fontAlgn="base"/>
            <a:r>
              <a:rPr lang="en-US" dirty="0">
                <a:solidFill>
                  <a:schemeClr val="bg1"/>
                </a:solidFill>
              </a:rPr>
              <a:t>Omni is the first book in the Book of Mormon to mention the </a:t>
            </a:r>
            <a:r>
              <a:rPr lang="en-US" dirty="0" err="1">
                <a:solidFill>
                  <a:schemeClr val="bg1"/>
                </a:solidFill>
              </a:rPr>
              <a:t>Jaredites</a:t>
            </a:r>
            <a:r>
              <a:rPr lang="en-US" dirty="0">
                <a:solidFill>
                  <a:schemeClr val="bg1"/>
                </a:solidFill>
              </a:rPr>
              <a:t>. It also mentions that some Nephites left </a:t>
            </a:r>
            <a:r>
              <a:rPr lang="en-US" dirty="0" err="1">
                <a:solidFill>
                  <a:schemeClr val="bg1"/>
                </a:solidFill>
              </a:rPr>
              <a:t>Zarahemla</a:t>
            </a:r>
            <a:r>
              <a:rPr lang="en-US" dirty="0">
                <a:solidFill>
                  <a:schemeClr val="bg1"/>
                </a:solidFill>
              </a:rPr>
              <a:t> to return to the land of Nephi, foreshadowing the events recounted in Mosiah 7–24. </a:t>
            </a:r>
          </a:p>
        </p:txBody>
      </p:sp>
      <p:sp>
        <p:nvSpPr>
          <p:cNvPr id="142" name="TextBox 141"/>
          <p:cNvSpPr txBox="1"/>
          <p:nvPr/>
        </p:nvSpPr>
        <p:spPr>
          <a:xfrm>
            <a:off x="3547872" y="5370576"/>
            <a:ext cx="6592824" cy="707886"/>
          </a:xfrm>
          <a:prstGeom prst="rect">
            <a:avLst/>
          </a:prstGeom>
          <a:noFill/>
        </p:spPr>
        <p:txBody>
          <a:bodyPr wrap="square" rtlCol="0">
            <a:spAutoFit/>
          </a:bodyPr>
          <a:lstStyle/>
          <a:p>
            <a:pPr fontAlgn="base"/>
            <a:r>
              <a:rPr lang="en-US" sz="2000" dirty="0">
                <a:solidFill>
                  <a:schemeClr val="bg1"/>
                </a:solidFill>
              </a:rPr>
              <a:t>Finally, the Book of Omni introduces King Benjamin and explains why </a:t>
            </a:r>
            <a:r>
              <a:rPr lang="en-US" sz="2000" dirty="0" err="1">
                <a:solidFill>
                  <a:schemeClr val="bg1"/>
                </a:solidFill>
              </a:rPr>
              <a:t>Amaleki</a:t>
            </a:r>
            <a:r>
              <a:rPr lang="en-US" sz="2000" dirty="0">
                <a:solidFill>
                  <a:schemeClr val="bg1"/>
                </a:solidFill>
              </a:rPr>
              <a:t> entrusted him with the sacred records. </a:t>
            </a:r>
          </a:p>
        </p:txBody>
      </p:sp>
      <p:grpSp>
        <p:nvGrpSpPr>
          <p:cNvPr id="143" name="Group 142"/>
          <p:cNvGrpSpPr/>
          <p:nvPr/>
        </p:nvGrpSpPr>
        <p:grpSpPr>
          <a:xfrm>
            <a:off x="7222836" y="2800928"/>
            <a:ext cx="914400" cy="1676400"/>
            <a:chOff x="2057400" y="304800"/>
            <a:chExt cx="3048000" cy="5829300"/>
          </a:xfrm>
        </p:grpSpPr>
        <p:sp>
          <p:nvSpPr>
            <p:cNvPr id="144" name="Oval 143"/>
            <p:cNvSpPr/>
            <p:nvPr/>
          </p:nvSpPr>
          <p:spPr>
            <a:xfrm rot="4296815">
              <a:off x="2819400" y="5486400"/>
              <a:ext cx="533400" cy="7620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7303185" flipH="1">
              <a:off x="3531774" y="5478662"/>
              <a:ext cx="533400" cy="7620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572000" y="3352800"/>
              <a:ext cx="533400" cy="762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057400" y="3276600"/>
              <a:ext cx="533400" cy="762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21030811">
              <a:off x="3976325" y="1242903"/>
              <a:ext cx="381000" cy="112525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2819400" y="1143000"/>
              <a:ext cx="381000" cy="1295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Manual Operation 149"/>
            <p:cNvSpPr/>
            <p:nvPr/>
          </p:nvSpPr>
          <p:spPr>
            <a:xfrm rot="12764133">
              <a:off x="2438053" y="2171509"/>
              <a:ext cx="914400" cy="1676400"/>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Manual Operation 150"/>
            <p:cNvSpPr/>
            <p:nvPr/>
          </p:nvSpPr>
          <p:spPr>
            <a:xfrm rot="8835867" flipH="1">
              <a:off x="3793750" y="2117358"/>
              <a:ext cx="914400" cy="1735223"/>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Manual Operation 151"/>
            <p:cNvSpPr/>
            <p:nvPr/>
          </p:nvSpPr>
          <p:spPr>
            <a:xfrm rot="10800000" flipH="1">
              <a:off x="2590800" y="2438400"/>
              <a:ext cx="1905000" cy="3276600"/>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397969">
              <a:off x="2296069" y="2135751"/>
              <a:ext cx="1524780" cy="2901508"/>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1153879">
              <a:off x="3305369" y="2143871"/>
              <a:ext cx="1524780" cy="2899065"/>
            </a:xfrm>
            <a:prstGeom prst="trapezoid">
              <a:avLst>
                <a:gd name="adj" fmla="val 45372"/>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0800000">
              <a:off x="3352800" y="2286000"/>
              <a:ext cx="381000" cy="304800"/>
            </a:xfrm>
            <a:prstGeom prst="triangl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Callout 157"/>
            <p:cNvSpPr/>
            <p:nvPr/>
          </p:nvSpPr>
          <p:spPr>
            <a:xfrm>
              <a:off x="2667000" y="5257800"/>
              <a:ext cx="457200" cy="381000"/>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Callout 168"/>
            <p:cNvSpPr/>
            <p:nvPr/>
          </p:nvSpPr>
          <p:spPr>
            <a:xfrm>
              <a:off x="3124200" y="5257800"/>
              <a:ext cx="457200" cy="381000"/>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3581400" y="5257800"/>
              <a:ext cx="457200" cy="381000"/>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Callout 183"/>
            <p:cNvSpPr/>
            <p:nvPr/>
          </p:nvSpPr>
          <p:spPr>
            <a:xfrm>
              <a:off x="3962400" y="5257800"/>
              <a:ext cx="457200" cy="381000"/>
            </a:xfrm>
            <a:prstGeom prst="quadArrowCallout">
              <a:avLst>
                <a:gd name="adj1" fmla="val 18515"/>
                <a:gd name="adj2" fmla="val 50000"/>
                <a:gd name="adj3" fmla="val 18515"/>
                <a:gd name="adj4" fmla="val 48123"/>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971800" y="609600"/>
              <a:ext cx="1219200" cy="1752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tored Data 200"/>
            <p:cNvSpPr/>
            <p:nvPr/>
          </p:nvSpPr>
          <p:spPr>
            <a:xfrm rot="5400000">
              <a:off x="3238500" y="419100"/>
              <a:ext cx="685800" cy="1219200"/>
            </a:xfrm>
            <a:prstGeom prst="flowChartOnlineStorag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Isosceles Triangle 227"/>
            <p:cNvSpPr/>
            <p:nvPr/>
          </p:nvSpPr>
          <p:spPr>
            <a:xfrm>
              <a:off x="2971800" y="304800"/>
              <a:ext cx="381000" cy="533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Isosceles Triangle 228"/>
            <p:cNvSpPr/>
            <p:nvPr/>
          </p:nvSpPr>
          <p:spPr>
            <a:xfrm>
              <a:off x="3200400" y="304800"/>
              <a:ext cx="381000" cy="533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Isosceles Triangle 229"/>
            <p:cNvSpPr/>
            <p:nvPr/>
          </p:nvSpPr>
          <p:spPr>
            <a:xfrm>
              <a:off x="3505200" y="304800"/>
              <a:ext cx="381000" cy="533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p:cNvSpPr/>
            <p:nvPr/>
          </p:nvSpPr>
          <p:spPr>
            <a:xfrm>
              <a:off x="3810000" y="304800"/>
              <a:ext cx="381000" cy="5334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 Arrow 231"/>
            <p:cNvSpPr/>
            <p:nvPr/>
          </p:nvSpPr>
          <p:spPr>
            <a:xfrm rot="10800000">
              <a:off x="2514600" y="3810000"/>
              <a:ext cx="914400" cy="914400"/>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eft-Right Arrow 232"/>
            <p:cNvSpPr/>
            <p:nvPr/>
          </p:nvSpPr>
          <p:spPr>
            <a:xfrm rot="10800000">
              <a:off x="3733800" y="3810000"/>
              <a:ext cx="914400" cy="914400"/>
            </a:xfrm>
            <a:prstGeom prst="leftRightArrow">
              <a:avLst>
                <a:gd name="adj1" fmla="val 31242"/>
                <a:gd name="adj2" fmla="val 3153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onut 233"/>
            <p:cNvSpPr/>
            <p:nvPr/>
          </p:nvSpPr>
          <p:spPr>
            <a:xfrm rot="19961453">
              <a:off x="3373192" y="2567888"/>
              <a:ext cx="375708" cy="357627"/>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6E006E8B-2103-4028-8CCF-89EF3933B4DE}"/>
              </a:ext>
            </a:extLst>
          </p:cNvPr>
          <p:cNvSpPr/>
          <p:nvPr/>
        </p:nvSpPr>
        <p:spPr>
          <a:xfrm>
            <a:off x="0" y="6488668"/>
            <a:ext cx="2853666" cy="338554"/>
          </a:xfrm>
          <a:prstGeom prst="rect">
            <a:avLst/>
          </a:prstGeom>
        </p:spPr>
        <p:txBody>
          <a:bodyPr wrap="none">
            <a:spAutoFit/>
          </a:bodyPr>
          <a:lstStyle/>
          <a:p>
            <a:pPr fontAlgn="base"/>
            <a:r>
              <a:rPr lang="en-US" sz="1600" dirty="0">
                <a:solidFill>
                  <a:schemeClr val="bg1"/>
                </a:solidFill>
              </a:rPr>
              <a:t>Omni 1:12–23, 25; Mosiah 7-24 </a:t>
            </a:r>
          </a:p>
        </p:txBody>
      </p:sp>
    </p:spTree>
    <p:extLst>
      <p:ext uri="{BB962C8B-B14F-4D97-AF65-F5344CB8AC3E}">
        <p14:creationId xmlns:p14="http://schemas.microsoft.com/office/powerpoint/2010/main" val="68084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Omni Writes</a:t>
            </a:r>
          </a:p>
        </p:txBody>
      </p:sp>
      <p:sp>
        <p:nvSpPr>
          <p:cNvPr id="54" name="TextBox 53"/>
          <p:cNvSpPr txBox="1"/>
          <p:nvPr/>
        </p:nvSpPr>
        <p:spPr>
          <a:xfrm>
            <a:off x="1524000" y="838201"/>
            <a:ext cx="4572000" cy="461665"/>
          </a:xfrm>
          <a:prstGeom prst="rect">
            <a:avLst/>
          </a:prstGeom>
          <a:noFill/>
        </p:spPr>
        <p:txBody>
          <a:bodyPr wrap="square" rtlCol="0">
            <a:spAutoFit/>
          </a:bodyPr>
          <a:lstStyle/>
          <a:p>
            <a:pPr fontAlgn="base"/>
            <a:r>
              <a:rPr lang="en-US" sz="2400" dirty="0">
                <a:solidFill>
                  <a:schemeClr val="bg1"/>
                </a:solidFill>
              </a:rPr>
              <a:t>Omni writes only the first 3 verses:</a:t>
            </a:r>
          </a:p>
        </p:txBody>
      </p:sp>
      <p:sp>
        <p:nvSpPr>
          <p:cNvPr id="142" name="TextBox 141"/>
          <p:cNvSpPr txBox="1"/>
          <p:nvPr/>
        </p:nvSpPr>
        <p:spPr>
          <a:xfrm>
            <a:off x="5562600" y="1447801"/>
            <a:ext cx="4572000" cy="1323439"/>
          </a:xfrm>
          <a:prstGeom prst="rect">
            <a:avLst/>
          </a:prstGeom>
          <a:noFill/>
        </p:spPr>
        <p:txBody>
          <a:bodyPr wrap="square" rtlCol="0">
            <a:spAutoFit/>
          </a:bodyPr>
          <a:lstStyle/>
          <a:p>
            <a:pPr fontAlgn="base"/>
            <a:r>
              <a:rPr lang="en-US" sz="2000" b="1" dirty="0">
                <a:solidFill>
                  <a:srgbClr val="FF0000"/>
                </a:solidFill>
              </a:rPr>
              <a:t>He refers to himself as “a wicked man” because he had not kept the statues and commandments of the Lord</a:t>
            </a:r>
          </a:p>
          <a:p>
            <a:endParaRPr lang="en-US" sz="2000" b="1" dirty="0">
              <a:solidFill>
                <a:srgbClr val="FF0000"/>
              </a:solidFill>
            </a:endParaRPr>
          </a:p>
        </p:txBody>
      </p:sp>
      <p:sp>
        <p:nvSpPr>
          <p:cNvPr id="49" name="TextBox 48"/>
          <p:cNvSpPr txBox="1"/>
          <p:nvPr/>
        </p:nvSpPr>
        <p:spPr>
          <a:xfrm>
            <a:off x="0" y="6550223"/>
            <a:ext cx="6324600" cy="307777"/>
          </a:xfrm>
          <a:prstGeom prst="rect">
            <a:avLst/>
          </a:prstGeom>
          <a:noFill/>
        </p:spPr>
        <p:txBody>
          <a:bodyPr wrap="square" rtlCol="0">
            <a:spAutoFit/>
          </a:bodyPr>
          <a:lstStyle/>
          <a:p>
            <a:r>
              <a:rPr lang="en-US" sz="1400" dirty="0">
                <a:solidFill>
                  <a:schemeClr val="bg1"/>
                </a:solidFill>
              </a:rPr>
              <a:t>Omni 1:1-3   JFM and RLM</a:t>
            </a:r>
          </a:p>
        </p:txBody>
      </p:sp>
      <p:sp>
        <p:nvSpPr>
          <p:cNvPr id="50" name="TextBox 49"/>
          <p:cNvSpPr txBox="1"/>
          <p:nvPr/>
        </p:nvSpPr>
        <p:spPr>
          <a:xfrm>
            <a:off x="1828800" y="2743200"/>
            <a:ext cx="4572000" cy="1938992"/>
          </a:xfrm>
          <a:prstGeom prst="rect">
            <a:avLst/>
          </a:prstGeom>
          <a:noFill/>
        </p:spPr>
        <p:txBody>
          <a:bodyPr wrap="square" rtlCol="0">
            <a:spAutoFit/>
          </a:bodyPr>
          <a:lstStyle/>
          <a:p>
            <a:pPr fontAlgn="base"/>
            <a:r>
              <a:rPr lang="en-US" sz="2000" dirty="0">
                <a:solidFill>
                  <a:schemeClr val="bg1"/>
                </a:solidFill>
              </a:rPr>
              <a:t>“It need not be supposed from such an admission that he was guilty of any gross immorality, but rather that he was not zealous in honoring the law of Moses and in keeping other religious obligation.”</a:t>
            </a:r>
          </a:p>
          <a:p>
            <a:endParaRPr lang="en-US" sz="2000" dirty="0">
              <a:solidFill>
                <a:schemeClr val="bg1"/>
              </a:solidFill>
            </a:endParaRPr>
          </a:p>
        </p:txBody>
      </p:sp>
      <p:sp>
        <p:nvSpPr>
          <p:cNvPr id="51" name="TextBox 50"/>
          <p:cNvSpPr txBox="1"/>
          <p:nvPr/>
        </p:nvSpPr>
        <p:spPr>
          <a:xfrm>
            <a:off x="4419600" y="4724400"/>
            <a:ext cx="4572000" cy="1631216"/>
          </a:xfrm>
          <a:prstGeom prst="rect">
            <a:avLst/>
          </a:prstGeom>
          <a:noFill/>
        </p:spPr>
        <p:txBody>
          <a:bodyPr wrap="square" rtlCol="0">
            <a:spAutoFit/>
          </a:bodyPr>
          <a:lstStyle/>
          <a:p>
            <a:pPr fontAlgn="base"/>
            <a:r>
              <a:rPr lang="en-US" sz="2000" b="1" dirty="0">
                <a:solidFill>
                  <a:srgbClr val="FF0000"/>
                </a:solidFill>
              </a:rPr>
              <a:t>Not living by the Spirit will cause you to not be prepared to teach or write after the manner of the Spirit…therefore he found it necessary to pass the plates to his son, </a:t>
            </a:r>
            <a:r>
              <a:rPr lang="en-US" sz="2000" b="1" dirty="0" err="1">
                <a:solidFill>
                  <a:srgbClr val="FF0000"/>
                </a:solidFill>
              </a:rPr>
              <a:t>Amaron</a:t>
            </a:r>
            <a:endParaRPr lang="en-US" sz="2000" b="1" dirty="0">
              <a:solidFill>
                <a:srgbClr val="FF0000"/>
              </a:solidFill>
            </a:endParaRPr>
          </a:p>
        </p:txBody>
      </p:sp>
      <p:grpSp>
        <p:nvGrpSpPr>
          <p:cNvPr id="9" name="Group 8"/>
          <p:cNvGrpSpPr/>
          <p:nvPr/>
        </p:nvGrpSpPr>
        <p:grpSpPr>
          <a:xfrm>
            <a:off x="8686800" y="2514601"/>
            <a:ext cx="1170136" cy="2354689"/>
            <a:chOff x="5764230" y="762000"/>
            <a:chExt cx="1959106" cy="4246013"/>
          </a:xfrm>
        </p:grpSpPr>
        <p:sp>
          <p:nvSpPr>
            <p:cNvPr id="10" name="Oval 9"/>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1"/>
            <p:cNvGrpSpPr/>
            <p:nvPr/>
          </p:nvGrpSpPr>
          <p:grpSpPr>
            <a:xfrm>
              <a:off x="6248400" y="4648200"/>
              <a:ext cx="1066800" cy="152400"/>
              <a:chOff x="4724400" y="5943600"/>
              <a:chExt cx="2080202" cy="371013"/>
            </a:xfrm>
          </p:grpSpPr>
          <p:sp>
            <p:nvSpPr>
              <p:cNvPr id="60" name="Cross 59"/>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53"/>
              <p:cNvGrpSpPr/>
              <p:nvPr/>
            </p:nvGrpSpPr>
            <p:grpSpPr>
              <a:xfrm>
                <a:off x="5830455" y="5952836"/>
                <a:ext cx="607291" cy="361777"/>
                <a:chOff x="4724400" y="5943600"/>
                <a:chExt cx="607291" cy="361777"/>
              </a:xfrm>
            </p:grpSpPr>
            <p:sp>
              <p:nvSpPr>
                <p:cNvPr id="72" name="Cross 71"/>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50"/>
              <p:cNvGrpSpPr/>
              <p:nvPr/>
            </p:nvGrpSpPr>
            <p:grpSpPr>
              <a:xfrm>
                <a:off x="5257800" y="5943600"/>
                <a:ext cx="607291" cy="361777"/>
                <a:chOff x="4724400" y="5943600"/>
                <a:chExt cx="607291" cy="361777"/>
              </a:xfrm>
            </p:grpSpPr>
            <p:sp>
              <p:nvSpPr>
                <p:cNvPr id="70" name="Cross 6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49"/>
              <p:cNvGrpSpPr/>
              <p:nvPr/>
            </p:nvGrpSpPr>
            <p:grpSpPr>
              <a:xfrm>
                <a:off x="4724400" y="5943600"/>
                <a:ext cx="607291" cy="361777"/>
                <a:chOff x="4724400" y="5943600"/>
                <a:chExt cx="607291" cy="361777"/>
              </a:xfrm>
            </p:grpSpPr>
            <p:sp>
              <p:nvSpPr>
                <p:cNvPr id="68" name="Cross 6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Diamond 63"/>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92"/>
            <p:cNvGrpSpPr/>
            <p:nvPr/>
          </p:nvGrpSpPr>
          <p:grpSpPr>
            <a:xfrm>
              <a:off x="6324600" y="762000"/>
              <a:ext cx="1066800" cy="494953"/>
              <a:chOff x="6324600" y="762000"/>
              <a:chExt cx="1066800" cy="494953"/>
            </a:xfrm>
          </p:grpSpPr>
          <p:sp>
            <p:nvSpPr>
              <p:cNvPr id="25" name="Flowchart: Stored Data 24"/>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2"/>
              <p:cNvGrpSpPr/>
              <p:nvPr/>
            </p:nvGrpSpPr>
            <p:grpSpPr>
              <a:xfrm>
                <a:off x="6324600" y="1066800"/>
                <a:ext cx="1066800" cy="152400"/>
                <a:chOff x="4724400" y="5943600"/>
                <a:chExt cx="2080202" cy="371013"/>
              </a:xfrm>
            </p:grpSpPr>
            <p:sp>
              <p:nvSpPr>
                <p:cNvPr id="42" name="Cross 41"/>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53"/>
                <p:cNvGrpSpPr/>
                <p:nvPr/>
              </p:nvGrpSpPr>
              <p:grpSpPr>
                <a:xfrm>
                  <a:off x="5830455" y="5952836"/>
                  <a:ext cx="607291" cy="361777"/>
                  <a:chOff x="4724400" y="5943600"/>
                  <a:chExt cx="607291" cy="361777"/>
                </a:xfrm>
              </p:grpSpPr>
              <p:sp>
                <p:nvSpPr>
                  <p:cNvPr id="58" name="Cross 5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50"/>
                <p:cNvGrpSpPr/>
                <p:nvPr/>
              </p:nvGrpSpPr>
              <p:grpSpPr>
                <a:xfrm>
                  <a:off x="5257800" y="5943600"/>
                  <a:ext cx="607291" cy="361777"/>
                  <a:chOff x="4724400" y="5943600"/>
                  <a:chExt cx="607291" cy="361777"/>
                </a:xfrm>
              </p:grpSpPr>
              <p:sp>
                <p:nvSpPr>
                  <p:cNvPr id="56" name="Cross 5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49"/>
                <p:cNvGrpSpPr/>
                <p:nvPr/>
              </p:nvGrpSpPr>
              <p:grpSpPr>
                <a:xfrm>
                  <a:off x="4724400" y="5943600"/>
                  <a:ext cx="607291" cy="361777"/>
                  <a:chOff x="4724400" y="5943600"/>
                  <a:chExt cx="607291" cy="361777"/>
                </a:xfrm>
              </p:grpSpPr>
              <p:sp>
                <p:nvSpPr>
                  <p:cNvPr id="53" name="Cross 52"/>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Diamond 45"/>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77"/>
              <p:cNvGrpSpPr/>
              <p:nvPr/>
            </p:nvGrpSpPr>
            <p:grpSpPr>
              <a:xfrm>
                <a:off x="6403109" y="764309"/>
                <a:ext cx="914400" cy="152400"/>
                <a:chOff x="4724400" y="5943600"/>
                <a:chExt cx="2080202" cy="371013"/>
              </a:xfrm>
            </p:grpSpPr>
            <p:sp>
              <p:nvSpPr>
                <p:cNvPr id="28" name="Cross 27"/>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53"/>
                <p:cNvGrpSpPr/>
                <p:nvPr/>
              </p:nvGrpSpPr>
              <p:grpSpPr>
                <a:xfrm>
                  <a:off x="5830455" y="5952836"/>
                  <a:ext cx="607291" cy="361777"/>
                  <a:chOff x="4724400" y="5943600"/>
                  <a:chExt cx="607291" cy="361777"/>
                </a:xfrm>
              </p:grpSpPr>
              <p:sp>
                <p:nvSpPr>
                  <p:cNvPr id="40" name="Cross 39"/>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0"/>
                <p:cNvGrpSpPr/>
                <p:nvPr/>
              </p:nvGrpSpPr>
              <p:grpSpPr>
                <a:xfrm>
                  <a:off x="5257800" y="5943600"/>
                  <a:ext cx="607291" cy="361777"/>
                  <a:chOff x="4724400" y="5943600"/>
                  <a:chExt cx="607291" cy="361777"/>
                </a:xfrm>
              </p:grpSpPr>
              <p:sp>
                <p:nvSpPr>
                  <p:cNvPr id="38" name="Cross 37"/>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49"/>
                <p:cNvGrpSpPr/>
                <p:nvPr/>
              </p:nvGrpSpPr>
              <p:grpSpPr>
                <a:xfrm>
                  <a:off x="4724400" y="5943600"/>
                  <a:ext cx="607291" cy="361777"/>
                  <a:chOff x="4724400" y="5943600"/>
                  <a:chExt cx="607291" cy="361777"/>
                </a:xfrm>
              </p:grpSpPr>
              <p:sp>
                <p:nvSpPr>
                  <p:cNvPr id="36" name="Cross 35"/>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 name="Group 4">
            <a:extLst>
              <a:ext uri="{FF2B5EF4-FFF2-40B4-BE49-F238E27FC236}">
                <a16:creationId xmlns:a16="http://schemas.microsoft.com/office/drawing/2014/main" id="{82204B46-2EC2-43E5-8982-6C701DAF178D}"/>
              </a:ext>
            </a:extLst>
          </p:cNvPr>
          <p:cNvGrpSpPr/>
          <p:nvPr/>
        </p:nvGrpSpPr>
        <p:grpSpPr>
          <a:xfrm>
            <a:off x="2743200" y="4745736"/>
            <a:ext cx="1463040" cy="1600200"/>
            <a:chOff x="1527048" y="4736592"/>
            <a:chExt cx="1463040" cy="1600200"/>
          </a:xfrm>
        </p:grpSpPr>
        <p:sp>
          <p:nvSpPr>
            <p:cNvPr id="4" name="Rectangle 3">
              <a:extLst>
                <a:ext uri="{FF2B5EF4-FFF2-40B4-BE49-F238E27FC236}">
                  <a16:creationId xmlns:a16="http://schemas.microsoft.com/office/drawing/2014/main" id="{3C2D5E8B-720B-45DD-BE39-D01ADC8FFF0F}"/>
                </a:ext>
              </a:extLst>
            </p:cNvPr>
            <p:cNvSpPr/>
            <p:nvPr/>
          </p:nvSpPr>
          <p:spPr>
            <a:xfrm>
              <a:off x="1527048" y="4736592"/>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C30C6793-0410-4926-91B1-10467B1D7AF1}"/>
                </a:ext>
              </a:extLst>
            </p:cNvPr>
            <p:cNvGrpSpPr/>
            <p:nvPr/>
          </p:nvGrpSpPr>
          <p:grpSpPr>
            <a:xfrm>
              <a:off x="1621536" y="4855464"/>
              <a:ext cx="1264932" cy="1447800"/>
              <a:chOff x="772278" y="3733800"/>
              <a:chExt cx="1417332" cy="1752601"/>
            </a:xfrm>
          </p:grpSpPr>
          <p:sp>
            <p:nvSpPr>
              <p:cNvPr id="78" name="Rectangle 77">
                <a:extLst>
                  <a:ext uri="{FF2B5EF4-FFF2-40B4-BE49-F238E27FC236}">
                    <a16:creationId xmlns:a16="http://schemas.microsoft.com/office/drawing/2014/main" id="{B5469890-5FF1-48C5-B4BD-BE028DB555AC}"/>
                  </a:ext>
                </a:extLst>
              </p:cNvPr>
              <p:cNvSpPr/>
              <p:nvPr/>
            </p:nvSpPr>
            <p:spPr>
              <a:xfrm>
                <a:off x="1066800" y="4724401"/>
                <a:ext cx="832210" cy="762000"/>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a:extLst>
                  <a:ext uri="{FF2B5EF4-FFF2-40B4-BE49-F238E27FC236}">
                    <a16:creationId xmlns:a16="http://schemas.microsoft.com/office/drawing/2014/main" id="{CA4361BD-6A37-4BA9-9BAE-68E1B226AC3D}"/>
                  </a:ext>
                </a:extLst>
              </p:cNvPr>
              <p:cNvSpPr/>
              <p:nvPr/>
            </p:nvSpPr>
            <p:spPr>
              <a:xfrm rot="20835976" flipH="1">
                <a:off x="1635148" y="3993691"/>
                <a:ext cx="554462"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Extract 79">
                <a:extLst>
                  <a:ext uri="{FF2B5EF4-FFF2-40B4-BE49-F238E27FC236}">
                    <a16:creationId xmlns:a16="http://schemas.microsoft.com/office/drawing/2014/main" id="{7DD5AA76-A512-4456-9700-776537092585}"/>
                  </a:ext>
                </a:extLst>
              </p:cNvPr>
              <p:cNvSpPr/>
              <p:nvPr/>
            </p:nvSpPr>
            <p:spPr>
              <a:xfrm rot="10800000">
                <a:off x="1286412" y="4898912"/>
                <a:ext cx="367090" cy="408672"/>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Cloud 80">
                <a:extLst>
                  <a:ext uri="{FF2B5EF4-FFF2-40B4-BE49-F238E27FC236}">
                    <a16:creationId xmlns:a16="http://schemas.microsoft.com/office/drawing/2014/main" id="{ADEF2E7F-96EA-43BD-932F-9F8BCE5719FA}"/>
                  </a:ext>
                </a:extLst>
              </p:cNvPr>
              <p:cNvSpPr/>
              <p:nvPr/>
            </p:nvSpPr>
            <p:spPr>
              <a:xfrm rot="764024">
                <a:off x="772278" y="3988173"/>
                <a:ext cx="504969"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B4CB4C7-A82A-49C1-891A-0E70F58DB446}"/>
                  </a:ext>
                </a:extLst>
              </p:cNvPr>
              <p:cNvSpPr/>
              <p:nvPr/>
            </p:nvSpPr>
            <p:spPr>
              <a:xfrm>
                <a:off x="1129090" y="3998600"/>
                <a:ext cx="681735" cy="1051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a:extLst>
                  <a:ext uri="{FF2B5EF4-FFF2-40B4-BE49-F238E27FC236}">
                    <a16:creationId xmlns:a16="http://schemas.microsoft.com/office/drawing/2014/main" id="{DB266F22-DB87-4CB4-AC74-AB972EF64A54}"/>
                  </a:ext>
                </a:extLst>
              </p:cNvPr>
              <p:cNvSpPr/>
              <p:nvPr/>
            </p:nvSpPr>
            <p:spPr>
              <a:xfrm rot="16200000" flipH="1">
                <a:off x="1231377" y="3474185"/>
                <a:ext cx="529596" cy="104882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8">
                <a:extLst>
                  <a:ext uri="{FF2B5EF4-FFF2-40B4-BE49-F238E27FC236}">
                    <a16:creationId xmlns:a16="http://schemas.microsoft.com/office/drawing/2014/main" id="{E301104E-A345-4781-A65A-5EDF2B6D7526}"/>
                  </a:ext>
                </a:extLst>
              </p:cNvPr>
              <p:cNvSpPr/>
              <p:nvPr/>
            </p:nvSpPr>
            <p:spPr>
              <a:xfrm>
                <a:off x="919323" y="3998598"/>
                <a:ext cx="1101266" cy="158878"/>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253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38328" y="365761"/>
            <a:ext cx="7229856" cy="1754326"/>
          </a:xfrm>
          <a:prstGeom prst="rect">
            <a:avLst/>
          </a:prstGeom>
          <a:noFill/>
        </p:spPr>
        <p:txBody>
          <a:bodyPr wrap="square" rtlCol="0">
            <a:spAutoFit/>
          </a:bodyPr>
          <a:lstStyle/>
          <a:p>
            <a:r>
              <a:rPr lang="en-US" dirty="0">
                <a:solidFill>
                  <a:schemeClr val="bg1"/>
                </a:solidFill>
              </a:rPr>
              <a:t>“I remember when I was preparing to be trained as a fighter pilot. We spent a great deal of our preliminary military training in physical exercise. I’m still not exactly sure why endless running was considered such an essential preparatory part of becoming a pilot. Nevertheless, we ran and we ran and we ran some more.</a:t>
            </a:r>
          </a:p>
          <a:p>
            <a:endParaRPr lang="en-US" dirty="0">
              <a:solidFill>
                <a:schemeClr val="bg1"/>
              </a:solidFill>
            </a:endParaRPr>
          </a:p>
        </p:txBody>
      </p:sp>
      <p:sp>
        <p:nvSpPr>
          <p:cNvPr id="4" name="Rectangle 3">
            <a:extLst>
              <a:ext uri="{FF2B5EF4-FFF2-40B4-BE49-F238E27FC236}">
                <a16:creationId xmlns:a16="http://schemas.microsoft.com/office/drawing/2014/main" id="{2B82B50A-DD80-461C-AC55-480E5879BA60}"/>
              </a:ext>
            </a:extLst>
          </p:cNvPr>
          <p:cNvSpPr/>
          <p:nvPr/>
        </p:nvSpPr>
        <p:spPr>
          <a:xfrm>
            <a:off x="5608320" y="2644616"/>
            <a:ext cx="6096000" cy="1477328"/>
          </a:xfrm>
          <a:prstGeom prst="rect">
            <a:avLst/>
          </a:prstGeom>
        </p:spPr>
        <p:txBody>
          <a:bodyPr>
            <a:spAutoFit/>
          </a:bodyPr>
          <a:lstStyle/>
          <a:p>
            <a:r>
              <a:rPr lang="en-US" b="0" i="0" dirty="0">
                <a:solidFill>
                  <a:schemeClr val="bg1"/>
                </a:solidFill>
                <a:effectLst/>
                <a:latin typeface="Open Sans"/>
              </a:rPr>
              <a:t>“As I was running I began to notice something that, frankly, troubled me. Time and again I was being passed by men who smoked, drank, and did all manner of things that were contrary to the gospel and, in particular, to the </a:t>
            </a:r>
            <a:r>
              <a:rPr lang="en-US" dirty="0">
                <a:solidFill>
                  <a:schemeClr val="bg1"/>
                </a:solidFill>
                <a:latin typeface="Open Sans"/>
              </a:rPr>
              <a:t>Word of Wisdom</a:t>
            </a:r>
            <a:r>
              <a:rPr lang="en-US" b="0" i="0" dirty="0">
                <a:solidFill>
                  <a:schemeClr val="bg1"/>
                </a:solidFill>
                <a:effectLst/>
                <a:latin typeface="Open Sans"/>
              </a:rPr>
              <a:t>.</a:t>
            </a:r>
            <a:endParaRPr lang="en-US" dirty="0">
              <a:solidFill>
                <a:schemeClr val="bg1"/>
              </a:solidFill>
            </a:endParaRPr>
          </a:p>
        </p:txBody>
      </p:sp>
      <p:sp>
        <p:nvSpPr>
          <p:cNvPr id="55" name="Rectangle 54">
            <a:extLst>
              <a:ext uri="{FF2B5EF4-FFF2-40B4-BE49-F238E27FC236}">
                <a16:creationId xmlns:a16="http://schemas.microsoft.com/office/drawing/2014/main" id="{63386E8B-45C5-4CD5-BD51-7F1198B6A836}"/>
              </a:ext>
            </a:extLst>
          </p:cNvPr>
          <p:cNvSpPr/>
          <p:nvPr/>
        </p:nvSpPr>
        <p:spPr>
          <a:xfrm>
            <a:off x="405384" y="4891362"/>
            <a:ext cx="6480048" cy="1477328"/>
          </a:xfrm>
          <a:prstGeom prst="rect">
            <a:avLst/>
          </a:prstGeom>
        </p:spPr>
        <p:txBody>
          <a:bodyPr wrap="square">
            <a:spAutoFit/>
          </a:bodyPr>
          <a:lstStyle/>
          <a:p>
            <a:r>
              <a:rPr lang="en-US" b="0" i="0" dirty="0">
                <a:solidFill>
                  <a:schemeClr val="bg1"/>
                </a:solidFill>
                <a:effectLst/>
                <a:latin typeface="Open Sans"/>
              </a:rPr>
              <a:t>“I remember thinking, ‘Wait a minute! Aren’t I supposed to be able to run and not be weary?’ But I </a:t>
            </a:r>
            <a:r>
              <a:rPr lang="en-US" b="0" i="1" dirty="0">
                <a:solidFill>
                  <a:schemeClr val="bg1"/>
                </a:solidFill>
                <a:effectLst/>
                <a:latin typeface="Open Sans"/>
              </a:rPr>
              <a:t>was</a:t>
            </a:r>
            <a:r>
              <a:rPr lang="en-US" b="0" i="0" dirty="0">
                <a:solidFill>
                  <a:schemeClr val="bg1"/>
                </a:solidFill>
                <a:effectLst/>
                <a:latin typeface="Open Sans"/>
              </a:rPr>
              <a:t> weary, and I was overtaken by people who were definitely not following the </a:t>
            </a:r>
            <a:r>
              <a:rPr lang="en-US" dirty="0">
                <a:solidFill>
                  <a:schemeClr val="bg1"/>
                </a:solidFill>
                <a:latin typeface="Open Sans"/>
              </a:rPr>
              <a:t>Word of Wisdom</a:t>
            </a:r>
            <a:r>
              <a:rPr lang="en-US" b="0" i="0" dirty="0">
                <a:solidFill>
                  <a:schemeClr val="bg1"/>
                </a:solidFill>
                <a:effectLst/>
                <a:latin typeface="Open Sans"/>
              </a:rPr>
              <a:t>. I confess, it troubled me at the time. I asked myself, was the promise true or was it not?”</a:t>
            </a:r>
            <a:endParaRPr lang="en-US" dirty="0">
              <a:solidFill>
                <a:schemeClr val="bg1"/>
              </a:solidFill>
            </a:endParaRPr>
          </a:p>
        </p:txBody>
      </p:sp>
      <p:pic>
        <p:nvPicPr>
          <p:cNvPr id="57" name="Picture 56">
            <a:extLst>
              <a:ext uri="{FF2B5EF4-FFF2-40B4-BE49-F238E27FC236}">
                <a16:creationId xmlns:a16="http://schemas.microsoft.com/office/drawing/2014/main" id="{69A0F88E-75E6-4B7E-AB0F-E151185C1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192" y="3896575"/>
            <a:ext cx="3939540" cy="2782539"/>
          </a:xfrm>
          <a:prstGeom prst="rect">
            <a:avLst/>
          </a:prstGeom>
        </p:spPr>
      </p:pic>
      <p:pic>
        <p:nvPicPr>
          <p:cNvPr id="59" name="Picture 58">
            <a:extLst>
              <a:ext uri="{FF2B5EF4-FFF2-40B4-BE49-F238E27FC236}">
                <a16:creationId xmlns:a16="http://schemas.microsoft.com/office/drawing/2014/main" id="{981B2175-C6DA-4CED-AA3A-72608EC47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56" y="2020824"/>
            <a:ext cx="4166616" cy="2343722"/>
          </a:xfrm>
          <a:prstGeom prst="rect">
            <a:avLst/>
          </a:prstGeom>
        </p:spPr>
      </p:pic>
      <p:pic>
        <p:nvPicPr>
          <p:cNvPr id="61" name="Picture 60">
            <a:extLst>
              <a:ext uri="{FF2B5EF4-FFF2-40B4-BE49-F238E27FC236}">
                <a16:creationId xmlns:a16="http://schemas.microsoft.com/office/drawing/2014/main" id="{C54BFC5C-E550-411C-BA0D-4B3C2A9A7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788" y="256032"/>
            <a:ext cx="1491996" cy="2123492"/>
          </a:xfrm>
          <a:prstGeom prst="rect">
            <a:avLst/>
          </a:prstGeom>
        </p:spPr>
      </p:pic>
    </p:spTree>
    <p:extLst>
      <p:ext uri="{BB962C8B-B14F-4D97-AF65-F5344CB8AC3E}">
        <p14:creationId xmlns:p14="http://schemas.microsoft.com/office/powerpoint/2010/main" val="275561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odoni MT Black" pitchFamily="18" charset="0"/>
              </a:rPr>
              <a:t>Amaron</a:t>
            </a:r>
            <a:r>
              <a:rPr lang="en-US" sz="4400" dirty="0">
                <a:solidFill>
                  <a:schemeClr val="bg1"/>
                </a:solidFill>
                <a:latin typeface="Bodoni MT Black" pitchFamily="18" charset="0"/>
              </a:rPr>
              <a:t> and </a:t>
            </a:r>
            <a:r>
              <a:rPr lang="en-US" sz="4400" dirty="0" err="1">
                <a:solidFill>
                  <a:schemeClr val="bg1"/>
                </a:solidFill>
                <a:latin typeface="Bodoni MT Black" pitchFamily="18" charset="0"/>
              </a:rPr>
              <a:t>Chemish</a:t>
            </a:r>
            <a:r>
              <a:rPr lang="en-US" sz="4400" dirty="0">
                <a:solidFill>
                  <a:schemeClr val="bg1"/>
                </a:solidFill>
                <a:latin typeface="Bodoni MT Black" pitchFamily="18" charset="0"/>
              </a:rPr>
              <a:t> Write</a:t>
            </a:r>
          </a:p>
        </p:txBody>
      </p:sp>
      <p:sp>
        <p:nvSpPr>
          <p:cNvPr id="54" name="TextBox 53"/>
          <p:cNvSpPr txBox="1"/>
          <p:nvPr/>
        </p:nvSpPr>
        <p:spPr>
          <a:xfrm>
            <a:off x="719328" y="874777"/>
            <a:ext cx="4572000" cy="1200329"/>
          </a:xfrm>
          <a:prstGeom prst="rect">
            <a:avLst/>
          </a:prstGeom>
          <a:noFill/>
        </p:spPr>
        <p:txBody>
          <a:bodyPr wrap="square" rtlCol="0">
            <a:spAutoFit/>
          </a:bodyPr>
          <a:lstStyle/>
          <a:p>
            <a:pPr fontAlgn="base"/>
            <a:r>
              <a:rPr lang="en-US" sz="2400" dirty="0" err="1">
                <a:solidFill>
                  <a:schemeClr val="bg1"/>
                </a:solidFill>
              </a:rPr>
              <a:t>Amaron</a:t>
            </a:r>
            <a:r>
              <a:rPr lang="en-US" sz="2400" dirty="0">
                <a:solidFill>
                  <a:schemeClr val="bg1"/>
                </a:solidFill>
              </a:rPr>
              <a:t> writes of the destruction of the more wicked part of the Nephites. </a:t>
            </a:r>
          </a:p>
        </p:txBody>
      </p:sp>
      <p:sp>
        <p:nvSpPr>
          <p:cNvPr id="142" name="TextBox 141"/>
          <p:cNvSpPr txBox="1"/>
          <p:nvPr/>
        </p:nvSpPr>
        <p:spPr>
          <a:xfrm>
            <a:off x="7415784" y="1328928"/>
            <a:ext cx="3834384" cy="1631216"/>
          </a:xfrm>
          <a:prstGeom prst="rect">
            <a:avLst/>
          </a:prstGeom>
          <a:noFill/>
        </p:spPr>
        <p:txBody>
          <a:bodyPr wrap="square" rtlCol="0">
            <a:spAutoFit/>
          </a:bodyPr>
          <a:lstStyle/>
          <a:p>
            <a:pPr fontAlgn="base"/>
            <a:r>
              <a:rPr lang="en-US" sz="2000" b="1" dirty="0" err="1">
                <a:solidFill>
                  <a:srgbClr val="FF0000"/>
                </a:solidFill>
              </a:rPr>
              <a:t>Amaron</a:t>
            </a:r>
            <a:r>
              <a:rPr lang="en-US" sz="2000" b="1" dirty="0">
                <a:solidFill>
                  <a:srgbClr val="FF0000"/>
                </a:solidFill>
              </a:rPr>
              <a:t> understood that:</a:t>
            </a:r>
          </a:p>
          <a:p>
            <a:pPr fontAlgn="base"/>
            <a:r>
              <a:rPr lang="en-US" sz="2000" b="1" dirty="0">
                <a:solidFill>
                  <a:srgbClr val="FF0000"/>
                </a:solidFill>
              </a:rPr>
              <a:t>Those who acknowledge the hand of the Lord in all things find evidence of his word in all things. </a:t>
            </a:r>
          </a:p>
          <a:p>
            <a:endParaRPr lang="en-US" sz="2000" b="1" dirty="0">
              <a:solidFill>
                <a:srgbClr val="FF0000"/>
              </a:solidFill>
            </a:endParaRPr>
          </a:p>
        </p:txBody>
      </p:sp>
      <p:sp>
        <p:nvSpPr>
          <p:cNvPr id="49" name="TextBox 48"/>
          <p:cNvSpPr txBox="1"/>
          <p:nvPr/>
        </p:nvSpPr>
        <p:spPr>
          <a:xfrm>
            <a:off x="106680" y="6550223"/>
            <a:ext cx="6324600" cy="307777"/>
          </a:xfrm>
          <a:prstGeom prst="rect">
            <a:avLst/>
          </a:prstGeom>
          <a:noFill/>
        </p:spPr>
        <p:txBody>
          <a:bodyPr wrap="square" rtlCol="0">
            <a:spAutoFit/>
          </a:bodyPr>
          <a:lstStyle/>
          <a:p>
            <a:r>
              <a:rPr lang="en-US" sz="1400" dirty="0">
                <a:solidFill>
                  <a:schemeClr val="bg1"/>
                </a:solidFill>
              </a:rPr>
              <a:t>Omni 1:4-9   JFM and RLM</a:t>
            </a:r>
          </a:p>
        </p:txBody>
      </p:sp>
      <p:sp>
        <p:nvSpPr>
          <p:cNvPr id="50" name="TextBox 49"/>
          <p:cNvSpPr txBox="1"/>
          <p:nvPr/>
        </p:nvSpPr>
        <p:spPr>
          <a:xfrm>
            <a:off x="630201" y="3866442"/>
            <a:ext cx="4379976" cy="1631216"/>
          </a:xfrm>
          <a:prstGeom prst="rect">
            <a:avLst/>
          </a:prstGeom>
          <a:noFill/>
        </p:spPr>
        <p:txBody>
          <a:bodyPr wrap="square" rtlCol="0">
            <a:spAutoFit/>
          </a:bodyPr>
          <a:lstStyle/>
          <a:p>
            <a:pPr fontAlgn="base"/>
            <a:r>
              <a:rPr lang="en-US" sz="2000" dirty="0" err="1">
                <a:solidFill>
                  <a:schemeClr val="bg1"/>
                </a:solidFill>
              </a:rPr>
              <a:t>Chemish</a:t>
            </a:r>
            <a:r>
              <a:rPr lang="en-US" sz="2000" dirty="0">
                <a:solidFill>
                  <a:schemeClr val="bg1"/>
                </a:solidFill>
              </a:rPr>
              <a:t> was the Brother of </a:t>
            </a:r>
            <a:r>
              <a:rPr lang="en-US" sz="2000" dirty="0" err="1">
                <a:solidFill>
                  <a:schemeClr val="bg1"/>
                </a:solidFill>
              </a:rPr>
              <a:t>Amaron</a:t>
            </a:r>
            <a:r>
              <a:rPr lang="en-US" sz="2000" dirty="0">
                <a:solidFill>
                  <a:schemeClr val="bg1"/>
                </a:solidFill>
              </a:rPr>
              <a:t>.</a:t>
            </a:r>
          </a:p>
          <a:p>
            <a:pPr fontAlgn="base"/>
            <a:endParaRPr lang="en-US" sz="2000" dirty="0">
              <a:solidFill>
                <a:schemeClr val="bg1"/>
              </a:solidFill>
            </a:endParaRPr>
          </a:p>
          <a:p>
            <a:pPr fontAlgn="base"/>
            <a:r>
              <a:rPr lang="en-US" sz="2000" dirty="0" err="1">
                <a:solidFill>
                  <a:schemeClr val="bg1"/>
                </a:solidFill>
              </a:rPr>
              <a:t>Chemish</a:t>
            </a:r>
            <a:r>
              <a:rPr lang="en-US" sz="2000" dirty="0">
                <a:solidFill>
                  <a:schemeClr val="bg1"/>
                </a:solidFill>
              </a:rPr>
              <a:t> watched as </a:t>
            </a:r>
            <a:r>
              <a:rPr lang="en-US" sz="2000" dirty="0" err="1">
                <a:solidFill>
                  <a:schemeClr val="bg1"/>
                </a:solidFill>
              </a:rPr>
              <a:t>Amaron</a:t>
            </a:r>
            <a:r>
              <a:rPr lang="en-US" sz="2000" dirty="0">
                <a:solidFill>
                  <a:schemeClr val="bg1"/>
                </a:solidFill>
              </a:rPr>
              <a:t> wrote on the same day that </a:t>
            </a:r>
            <a:r>
              <a:rPr lang="en-US" sz="2000" dirty="0" err="1">
                <a:solidFill>
                  <a:schemeClr val="bg1"/>
                </a:solidFill>
              </a:rPr>
              <a:t>Amaron</a:t>
            </a:r>
            <a:r>
              <a:rPr lang="en-US" sz="2000" dirty="0">
                <a:solidFill>
                  <a:schemeClr val="bg1"/>
                </a:solidFill>
              </a:rPr>
              <a:t> turned the plates to </a:t>
            </a:r>
            <a:r>
              <a:rPr lang="en-US" sz="2000" dirty="0" err="1">
                <a:solidFill>
                  <a:schemeClr val="bg1"/>
                </a:solidFill>
              </a:rPr>
              <a:t>Chemish</a:t>
            </a:r>
            <a:r>
              <a:rPr lang="en-US" sz="2000" dirty="0">
                <a:solidFill>
                  <a:schemeClr val="bg1"/>
                </a:solidFill>
              </a:rPr>
              <a:t>.</a:t>
            </a:r>
          </a:p>
        </p:txBody>
      </p:sp>
      <p:sp>
        <p:nvSpPr>
          <p:cNvPr id="51" name="TextBox 50"/>
          <p:cNvSpPr txBox="1"/>
          <p:nvPr/>
        </p:nvSpPr>
        <p:spPr>
          <a:xfrm>
            <a:off x="8257032" y="4178809"/>
            <a:ext cx="3206496" cy="1631216"/>
          </a:xfrm>
          <a:prstGeom prst="rect">
            <a:avLst/>
          </a:prstGeom>
          <a:noFill/>
        </p:spPr>
        <p:txBody>
          <a:bodyPr wrap="square" rtlCol="0">
            <a:spAutoFit/>
          </a:bodyPr>
          <a:lstStyle/>
          <a:p>
            <a:pPr fontAlgn="base"/>
            <a:r>
              <a:rPr lang="en-US" sz="2000" b="1" dirty="0" err="1">
                <a:solidFill>
                  <a:srgbClr val="FF0000"/>
                </a:solidFill>
              </a:rPr>
              <a:t>Chemish</a:t>
            </a:r>
            <a:r>
              <a:rPr lang="en-US" sz="2000" b="1" dirty="0">
                <a:solidFill>
                  <a:srgbClr val="FF0000"/>
                </a:solidFill>
              </a:rPr>
              <a:t> also keeps the record according to the commandments of our fathers</a:t>
            </a:r>
          </a:p>
          <a:p>
            <a:endParaRPr lang="en-US" sz="2000" b="1" dirty="0">
              <a:solidFill>
                <a:srgbClr val="FF0000"/>
              </a:solidFill>
            </a:endParaRPr>
          </a:p>
        </p:txBody>
      </p:sp>
      <p:grpSp>
        <p:nvGrpSpPr>
          <p:cNvPr id="25" name="Group 24">
            <a:extLst>
              <a:ext uri="{FF2B5EF4-FFF2-40B4-BE49-F238E27FC236}">
                <a16:creationId xmlns:a16="http://schemas.microsoft.com/office/drawing/2014/main" id="{B04B5074-19D2-44FA-92BC-7F5AC1999931}"/>
              </a:ext>
            </a:extLst>
          </p:cNvPr>
          <p:cNvGrpSpPr/>
          <p:nvPr/>
        </p:nvGrpSpPr>
        <p:grpSpPr>
          <a:xfrm>
            <a:off x="5355336" y="1341120"/>
            <a:ext cx="1463040" cy="1600200"/>
            <a:chOff x="1527048" y="4736592"/>
            <a:chExt cx="1463040" cy="1600200"/>
          </a:xfrm>
        </p:grpSpPr>
        <p:sp>
          <p:nvSpPr>
            <p:cNvPr id="26" name="Rectangle 25">
              <a:extLst>
                <a:ext uri="{FF2B5EF4-FFF2-40B4-BE49-F238E27FC236}">
                  <a16:creationId xmlns:a16="http://schemas.microsoft.com/office/drawing/2014/main" id="{37893078-03CF-4210-A5D7-ADFA969C4E66}"/>
                </a:ext>
              </a:extLst>
            </p:cNvPr>
            <p:cNvSpPr/>
            <p:nvPr/>
          </p:nvSpPr>
          <p:spPr>
            <a:xfrm>
              <a:off x="1527048" y="4736592"/>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9B565D7-FCA8-49F1-B6AE-4C1501259EA7}"/>
                </a:ext>
              </a:extLst>
            </p:cNvPr>
            <p:cNvGrpSpPr/>
            <p:nvPr/>
          </p:nvGrpSpPr>
          <p:grpSpPr>
            <a:xfrm>
              <a:off x="1621536" y="4855464"/>
              <a:ext cx="1264932" cy="1447800"/>
              <a:chOff x="772278" y="3733800"/>
              <a:chExt cx="1417332" cy="1752601"/>
            </a:xfrm>
          </p:grpSpPr>
          <p:sp>
            <p:nvSpPr>
              <p:cNvPr id="28" name="Rectangle 27">
                <a:extLst>
                  <a:ext uri="{FF2B5EF4-FFF2-40B4-BE49-F238E27FC236}">
                    <a16:creationId xmlns:a16="http://schemas.microsoft.com/office/drawing/2014/main" id="{42C9212C-5107-4965-9760-4C0258641849}"/>
                  </a:ext>
                </a:extLst>
              </p:cNvPr>
              <p:cNvSpPr/>
              <p:nvPr/>
            </p:nvSpPr>
            <p:spPr>
              <a:xfrm>
                <a:off x="1066800" y="4724401"/>
                <a:ext cx="832210" cy="762000"/>
              </a:xfrm>
              <a:prstGeom prst="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DC9F80FF-0CD6-4273-A167-878178FC94B1}"/>
                  </a:ext>
                </a:extLst>
              </p:cNvPr>
              <p:cNvSpPr/>
              <p:nvPr/>
            </p:nvSpPr>
            <p:spPr>
              <a:xfrm rot="20835976" flipH="1">
                <a:off x="1635148" y="3993691"/>
                <a:ext cx="554462"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Extract 29">
                <a:extLst>
                  <a:ext uri="{FF2B5EF4-FFF2-40B4-BE49-F238E27FC236}">
                    <a16:creationId xmlns:a16="http://schemas.microsoft.com/office/drawing/2014/main" id="{637F330D-7F74-4E65-8453-06F1043A9381}"/>
                  </a:ext>
                </a:extLst>
              </p:cNvPr>
              <p:cNvSpPr/>
              <p:nvPr/>
            </p:nvSpPr>
            <p:spPr>
              <a:xfrm rot="10800000">
                <a:off x="1286412" y="4898912"/>
                <a:ext cx="367090" cy="408672"/>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Cloud 30">
                <a:extLst>
                  <a:ext uri="{FF2B5EF4-FFF2-40B4-BE49-F238E27FC236}">
                    <a16:creationId xmlns:a16="http://schemas.microsoft.com/office/drawing/2014/main" id="{9183CBAC-972F-49E8-A56E-4CA014465634}"/>
                  </a:ext>
                </a:extLst>
              </p:cNvPr>
              <p:cNvSpPr/>
              <p:nvPr/>
            </p:nvSpPr>
            <p:spPr>
              <a:xfrm rot="764024">
                <a:off x="772278" y="3988173"/>
                <a:ext cx="504969" cy="1112153"/>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81AADE6-5B2A-4844-87A4-2B34F304268E}"/>
                  </a:ext>
                </a:extLst>
              </p:cNvPr>
              <p:cNvSpPr/>
              <p:nvPr/>
            </p:nvSpPr>
            <p:spPr>
              <a:xfrm>
                <a:off x="1129090" y="3998600"/>
                <a:ext cx="681735" cy="1051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a:extLst>
                  <a:ext uri="{FF2B5EF4-FFF2-40B4-BE49-F238E27FC236}">
                    <a16:creationId xmlns:a16="http://schemas.microsoft.com/office/drawing/2014/main" id="{F8838949-3F65-4F49-BA43-F4E445B5CB9B}"/>
                  </a:ext>
                </a:extLst>
              </p:cNvPr>
              <p:cNvSpPr/>
              <p:nvPr/>
            </p:nvSpPr>
            <p:spPr>
              <a:xfrm rot="16200000" flipH="1">
                <a:off x="1231377" y="3474185"/>
                <a:ext cx="529596" cy="1048825"/>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88">
                <a:extLst>
                  <a:ext uri="{FF2B5EF4-FFF2-40B4-BE49-F238E27FC236}">
                    <a16:creationId xmlns:a16="http://schemas.microsoft.com/office/drawing/2014/main" id="{D1085A1C-6C36-41EB-8615-468B0E696D08}"/>
                  </a:ext>
                </a:extLst>
              </p:cNvPr>
              <p:cNvSpPr/>
              <p:nvPr/>
            </p:nvSpPr>
            <p:spPr>
              <a:xfrm>
                <a:off x="919323" y="3998598"/>
                <a:ext cx="1101266" cy="158878"/>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C32613D8-D933-41B3-80B5-2E5A313F34C5}"/>
              </a:ext>
            </a:extLst>
          </p:cNvPr>
          <p:cNvGrpSpPr/>
          <p:nvPr/>
        </p:nvGrpSpPr>
        <p:grpSpPr>
          <a:xfrm>
            <a:off x="5359541" y="3963030"/>
            <a:ext cx="1420368" cy="1561795"/>
            <a:chOff x="7799033" y="5105400"/>
            <a:chExt cx="1143000" cy="1371600"/>
          </a:xfrm>
        </p:grpSpPr>
        <p:sp>
          <p:nvSpPr>
            <p:cNvPr id="37" name="Rectangle 36">
              <a:extLst>
                <a:ext uri="{FF2B5EF4-FFF2-40B4-BE49-F238E27FC236}">
                  <a16:creationId xmlns:a16="http://schemas.microsoft.com/office/drawing/2014/main" id="{56F02069-1D9C-4753-A784-D59954AB3561}"/>
                </a:ext>
              </a:extLst>
            </p:cNvPr>
            <p:cNvSpPr/>
            <p:nvPr/>
          </p:nvSpPr>
          <p:spPr>
            <a:xfrm>
              <a:off x="7799033" y="5105400"/>
              <a:ext cx="1143000" cy="137160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E8E1E50-1A9C-4B07-8693-0B72B21F85C6}"/>
                </a:ext>
              </a:extLst>
            </p:cNvPr>
            <p:cNvGrpSpPr/>
            <p:nvPr/>
          </p:nvGrpSpPr>
          <p:grpSpPr>
            <a:xfrm>
              <a:off x="7960311" y="5138358"/>
              <a:ext cx="891799" cy="1293991"/>
              <a:chOff x="6086639" y="2286000"/>
              <a:chExt cx="1044199" cy="1515122"/>
            </a:xfrm>
          </p:grpSpPr>
          <p:sp>
            <p:nvSpPr>
              <p:cNvPr id="39" name="Trapezoid 38">
                <a:extLst>
                  <a:ext uri="{FF2B5EF4-FFF2-40B4-BE49-F238E27FC236}">
                    <a16:creationId xmlns:a16="http://schemas.microsoft.com/office/drawing/2014/main" id="{6138EEBE-2D47-41B1-A287-10D521E376B5}"/>
                  </a:ext>
                </a:extLst>
              </p:cNvPr>
              <p:cNvSpPr/>
              <p:nvPr/>
            </p:nvSpPr>
            <p:spPr>
              <a:xfrm rot="10800000">
                <a:off x="6257535" y="3411245"/>
                <a:ext cx="649293" cy="389877"/>
              </a:xfrm>
              <a:prstGeom prst="trapezoid">
                <a:avLst>
                  <a:gd name="adj" fmla="val 1335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AFE9D006-0D2D-4475-A7D4-11A6584E9D43}"/>
                  </a:ext>
                </a:extLst>
              </p:cNvPr>
              <p:cNvSpPr/>
              <p:nvPr/>
            </p:nvSpPr>
            <p:spPr>
              <a:xfrm>
                <a:off x="6435828" y="3436398"/>
                <a:ext cx="304800" cy="171635"/>
              </a:xfrm>
              <a:prstGeom prst="trapezoid">
                <a:avLst>
                  <a:gd name="adj" fmla="val 327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E2E19EE-BA15-43B4-BD90-CD3D33E1BD50}"/>
                  </a:ext>
                </a:extLst>
              </p:cNvPr>
              <p:cNvGrpSpPr/>
              <p:nvPr/>
            </p:nvGrpSpPr>
            <p:grpSpPr>
              <a:xfrm>
                <a:off x="6086639" y="2286000"/>
                <a:ext cx="1044199" cy="1219200"/>
                <a:chOff x="4404803" y="1295400"/>
                <a:chExt cx="1044199" cy="1219200"/>
              </a:xfrm>
            </p:grpSpPr>
            <p:grpSp>
              <p:nvGrpSpPr>
                <p:cNvPr id="42" name="Group 41">
                  <a:extLst>
                    <a:ext uri="{FF2B5EF4-FFF2-40B4-BE49-F238E27FC236}">
                      <a16:creationId xmlns:a16="http://schemas.microsoft.com/office/drawing/2014/main" id="{F30A3A3F-6C32-4189-96D0-257B6678E4C6}"/>
                    </a:ext>
                  </a:extLst>
                </p:cNvPr>
                <p:cNvGrpSpPr/>
                <p:nvPr/>
              </p:nvGrpSpPr>
              <p:grpSpPr>
                <a:xfrm>
                  <a:off x="4430220" y="1295400"/>
                  <a:ext cx="1018782" cy="1219200"/>
                  <a:chOff x="4430220" y="1295400"/>
                  <a:chExt cx="1018782" cy="1219200"/>
                </a:xfrm>
              </p:grpSpPr>
              <p:sp>
                <p:nvSpPr>
                  <p:cNvPr id="64" name="Rectangle: Diagonal Corners Rounded 63">
                    <a:extLst>
                      <a:ext uri="{FF2B5EF4-FFF2-40B4-BE49-F238E27FC236}">
                        <a16:creationId xmlns:a16="http://schemas.microsoft.com/office/drawing/2014/main" id="{D5E4BDE8-FD14-45FF-921B-E0317A6ADAB3}"/>
                      </a:ext>
                    </a:extLst>
                  </p:cNvPr>
                  <p:cNvSpPr/>
                  <p:nvPr/>
                </p:nvSpPr>
                <p:spPr>
                  <a:xfrm rot="2944623">
                    <a:off x="4853860" y="1867526"/>
                    <a:ext cx="581935" cy="608348"/>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Diagonal Corners Rounded 64">
                    <a:extLst>
                      <a:ext uri="{FF2B5EF4-FFF2-40B4-BE49-F238E27FC236}">
                        <a16:creationId xmlns:a16="http://schemas.microsoft.com/office/drawing/2014/main" id="{F6FD2F6D-26A1-4C7E-8CC9-5186499604AC}"/>
                      </a:ext>
                    </a:extLst>
                  </p:cNvPr>
                  <p:cNvSpPr/>
                  <p:nvPr/>
                </p:nvSpPr>
                <p:spPr>
                  <a:xfrm rot="2944623">
                    <a:off x="4335938" y="1925101"/>
                    <a:ext cx="681762" cy="493198"/>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098D057-126D-4896-8CB8-D32797BCAB1F}"/>
                      </a:ext>
                    </a:extLst>
                  </p:cNvPr>
                  <p:cNvSpPr/>
                  <p:nvPr/>
                </p:nvSpPr>
                <p:spPr>
                  <a:xfrm>
                    <a:off x="4572000" y="1447800"/>
                    <a:ext cx="685800" cy="1066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E95F2258-D3E5-42FA-9CDF-A7D2AB7740C2}"/>
                      </a:ext>
                    </a:extLst>
                  </p:cNvPr>
                  <p:cNvSpPr/>
                  <p:nvPr/>
                </p:nvSpPr>
                <p:spPr>
                  <a:xfrm>
                    <a:off x="4495800" y="1295400"/>
                    <a:ext cx="787401" cy="624434"/>
                  </a:xfrm>
                  <a:custGeom>
                    <a:avLst/>
                    <a:gdLst>
                      <a:gd name="connsiteX0" fmla="*/ 497199 w 1016001"/>
                      <a:gd name="connsiteY0" fmla="*/ 84 h 624434"/>
                      <a:gd name="connsiteX1" fmla="*/ 668264 w 1016001"/>
                      <a:gd name="connsiteY1" fmla="*/ 84665 h 624434"/>
                      <a:gd name="connsiteX2" fmla="*/ 727576 w 1016001"/>
                      <a:gd name="connsiteY2" fmla="*/ 167233 h 624434"/>
                      <a:gd name="connsiteX3" fmla="*/ 812801 w 1016001"/>
                      <a:gd name="connsiteY3" fmla="*/ 167233 h 624434"/>
                      <a:gd name="connsiteX4" fmla="*/ 1016001 w 1016001"/>
                      <a:gd name="connsiteY4" fmla="*/ 370433 h 624434"/>
                      <a:gd name="connsiteX5" fmla="*/ 1016001 w 1016001"/>
                      <a:gd name="connsiteY5" fmla="*/ 505898 h 624434"/>
                      <a:gd name="connsiteX6" fmla="*/ 948266 w 1016001"/>
                      <a:gd name="connsiteY6" fmla="*/ 573633 h 624434"/>
                      <a:gd name="connsiteX7" fmla="*/ 762001 w 1016001"/>
                      <a:gd name="connsiteY7" fmla="*/ 573633 h 624434"/>
                      <a:gd name="connsiteX8" fmla="*/ 574770 w 1016001"/>
                      <a:gd name="connsiteY8" fmla="*/ 449528 h 624434"/>
                      <a:gd name="connsiteX9" fmla="*/ 566029 w 1016001"/>
                      <a:gd name="connsiteY9" fmla="*/ 406231 h 624434"/>
                      <a:gd name="connsiteX10" fmla="*/ 544852 w 1016001"/>
                      <a:gd name="connsiteY10" fmla="*/ 418425 h 624434"/>
                      <a:gd name="connsiteX11" fmla="*/ 429101 w 1016001"/>
                      <a:gd name="connsiteY11" fmla="*/ 433376 h 624434"/>
                      <a:gd name="connsiteX12" fmla="*/ 405699 w 1016001"/>
                      <a:gd name="connsiteY12" fmla="*/ 424709 h 624434"/>
                      <a:gd name="connsiteX13" fmla="*/ 390432 w 1016001"/>
                      <a:gd name="connsiteY13" fmla="*/ 500327 h 624434"/>
                      <a:gd name="connsiteX14" fmla="*/ 203200 w 1016001"/>
                      <a:gd name="connsiteY14" fmla="*/ 624434 h 624434"/>
                      <a:gd name="connsiteX15" fmla="*/ 67736 w 1016001"/>
                      <a:gd name="connsiteY15" fmla="*/ 624433 h 624434"/>
                      <a:gd name="connsiteX16" fmla="*/ 0 w 1016001"/>
                      <a:gd name="connsiteY16" fmla="*/ 556698 h 624434"/>
                      <a:gd name="connsiteX17" fmla="*/ 0 w 1016001"/>
                      <a:gd name="connsiteY17" fmla="*/ 370433 h 624434"/>
                      <a:gd name="connsiteX18" fmla="*/ 203200 w 1016001"/>
                      <a:gd name="connsiteY18" fmla="*/ 167234 h 624434"/>
                      <a:gd name="connsiteX19" fmla="*/ 214841 w 1016001"/>
                      <a:gd name="connsiteY19" fmla="*/ 167233 h 624434"/>
                      <a:gd name="connsiteX20" fmla="*/ 215093 w 1016001"/>
                      <a:gd name="connsiteY20" fmla="*/ 166555 h 624434"/>
                      <a:gd name="connsiteX21" fmla="*/ 233400 w 1016001"/>
                      <a:gd name="connsiteY21" fmla="*/ 146850 h 624434"/>
                      <a:gd name="connsiteX22" fmla="*/ 384680 w 1016001"/>
                      <a:gd name="connsiteY22" fmla="*/ 38180 h 624434"/>
                      <a:gd name="connsiteX23" fmla="*/ 497199 w 1016001"/>
                      <a:gd name="connsiteY23" fmla="*/ 84 h 6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16001" h="624434">
                        <a:moveTo>
                          <a:pt x="497199" y="84"/>
                        </a:moveTo>
                        <a:cubicBezTo>
                          <a:pt x="562403" y="-1793"/>
                          <a:pt x="627344" y="27699"/>
                          <a:pt x="668264" y="84665"/>
                        </a:cubicBezTo>
                        <a:lnTo>
                          <a:pt x="727576" y="167233"/>
                        </a:lnTo>
                        <a:lnTo>
                          <a:pt x="812801" y="167233"/>
                        </a:lnTo>
                        <a:cubicBezTo>
                          <a:pt x="925025" y="167233"/>
                          <a:pt x="1016001" y="258209"/>
                          <a:pt x="1016001" y="370433"/>
                        </a:cubicBezTo>
                        <a:lnTo>
                          <a:pt x="1016001" y="505898"/>
                        </a:lnTo>
                        <a:cubicBezTo>
                          <a:pt x="1016001" y="543307"/>
                          <a:pt x="985675" y="573633"/>
                          <a:pt x="948266" y="573633"/>
                        </a:cubicBezTo>
                        <a:lnTo>
                          <a:pt x="762001" y="573633"/>
                        </a:lnTo>
                        <a:cubicBezTo>
                          <a:pt x="677833" y="573633"/>
                          <a:pt x="605617" y="522459"/>
                          <a:pt x="574770" y="449528"/>
                        </a:cubicBezTo>
                        <a:lnTo>
                          <a:pt x="566029" y="406231"/>
                        </a:lnTo>
                        <a:lnTo>
                          <a:pt x="544852" y="418425"/>
                        </a:lnTo>
                        <a:cubicBezTo>
                          <a:pt x="507884" y="434981"/>
                          <a:pt x="467590" y="439685"/>
                          <a:pt x="429101" y="433376"/>
                        </a:cubicBezTo>
                        <a:lnTo>
                          <a:pt x="405699" y="424709"/>
                        </a:lnTo>
                        <a:lnTo>
                          <a:pt x="390432" y="500327"/>
                        </a:lnTo>
                        <a:cubicBezTo>
                          <a:pt x="359584" y="573259"/>
                          <a:pt x="287368" y="624433"/>
                          <a:pt x="203200" y="624434"/>
                        </a:cubicBezTo>
                        <a:lnTo>
                          <a:pt x="67736" y="624433"/>
                        </a:lnTo>
                        <a:cubicBezTo>
                          <a:pt x="30326" y="624433"/>
                          <a:pt x="1" y="594107"/>
                          <a:pt x="0" y="556698"/>
                        </a:cubicBezTo>
                        <a:lnTo>
                          <a:pt x="0" y="370433"/>
                        </a:lnTo>
                        <a:cubicBezTo>
                          <a:pt x="0" y="258209"/>
                          <a:pt x="90976" y="167233"/>
                          <a:pt x="203200" y="167234"/>
                        </a:cubicBezTo>
                        <a:lnTo>
                          <a:pt x="214841" y="167233"/>
                        </a:lnTo>
                        <a:lnTo>
                          <a:pt x="215093" y="166555"/>
                        </a:lnTo>
                        <a:cubicBezTo>
                          <a:pt x="219674" y="159043"/>
                          <a:pt x="225805" y="152306"/>
                          <a:pt x="233400" y="146850"/>
                        </a:cubicBezTo>
                        <a:lnTo>
                          <a:pt x="384680" y="38180"/>
                        </a:lnTo>
                        <a:cubicBezTo>
                          <a:pt x="418860" y="13628"/>
                          <a:pt x="458077" y="1210"/>
                          <a:pt x="497199" y="84"/>
                        </a:cubicBezTo>
                        <a:close/>
                      </a:path>
                    </a:pathLst>
                  </a:cu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Rounded Corners 42">
                  <a:extLst>
                    <a:ext uri="{FF2B5EF4-FFF2-40B4-BE49-F238E27FC236}">
                      <a16:creationId xmlns:a16="http://schemas.microsoft.com/office/drawing/2014/main" id="{315C9185-8B0B-48DF-8ACF-C6DA5746C590}"/>
                    </a:ext>
                  </a:extLst>
                </p:cNvPr>
                <p:cNvSpPr/>
                <p:nvPr/>
              </p:nvSpPr>
              <p:spPr>
                <a:xfrm>
                  <a:off x="4419600" y="1600200"/>
                  <a:ext cx="914400" cy="2286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989BDB7-DCA8-437C-A4F0-147D4AEFDDCD}"/>
                    </a:ext>
                  </a:extLst>
                </p:cNvPr>
                <p:cNvGrpSpPr/>
                <p:nvPr/>
              </p:nvGrpSpPr>
              <p:grpSpPr>
                <a:xfrm>
                  <a:off x="4404803" y="1634971"/>
                  <a:ext cx="955828" cy="161278"/>
                  <a:chOff x="3276600" y="5402802"/>
                  <a:chExt cx="2683276" cy="847077"/>
                </a:xfrm>
              </p:grpSpPr>
              <p:grpSp>
                <p:nvGrpSpPr>
                  <p:cNvPr id="45" name="Group 44">
                    <a:extLst>
                      <a:ext uri="{FF2B5EF4-FFF2-40B4-BE49-F238E27FC236}">
                        <a16:creationId xmlns:a16="http://schemas.microsoft.com/office/drawing/2014/main" id="{63E0FAD6-FD2E-4CD9-B2D8-2A6BC5205B17}"/>
                      </a:ext>
                    </a:extLst>
                  </p:cNvPr>
                  <p:cNvGrpSpPr/>
                  <p:nvPr/>
                </p:nvGrpSpPr>
                <p:grpSpPr>
                  <a:xfrm>
                    <a:off x="3276600" y="5410200"/>
                    <a:ext cx="533400" cy="838200"/>
                    <a:chOff x="3276600" y="5410200"/>
                    <a:chExt cx="533400" cy="838200"/>
                  </a:xfrm>
                </p:grpSpPr>
                <p:sp>
                  <p:nvSpPr>
                    <p:cNvPr id="62" name="Rectangle 6">
                      <a:extLst>
                        <a:ext uri="{FF2B5EF4-FFF2-40B4-BE49-F238E27FC236}">
                          <a16:creationId xmlns:a16="http://schemas.microsoft.com/office/drawing/2014/main" id="{084C4DB1-7328-4CA5-BB25-7FB89E17A016}"/>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B2E3CBEE-4CB4-482E-94CA-9CE9B72BCB37}"/>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1B473A8-54D0-43A6-B3BA-C8E486B929A4}"/>
                      </a:ext>
                    </a:extLst>
                  </p:cNvPr>
                  <p:cNvGrpSpPr/>
                  <p:nvPr/>
                </p:nvGrpSpPr>
                <p:grpSpPr>
                  <a:xfrm>
                    <a:off x="3810000" y="5410200"/>
                    <a:ext cx="533400" cy="838200"/>
                    <a:chOff x="3276600" y="5410200"/>
                    <a:chExt cx="533400" cy="838200"/>
                  </a:xfrm>
                </p:grpSpPr>
                <p:sp>
                  <p:nvSpPr>
                    <p:cNvPr id="60" name="Rectangle 6">
                      <a:extLst>
                        <a:ext uri="{FF2B5EF4-FFF2-40B4-BE49-F238E27FC236}">
                          <a16:creationId xmlns:a16="http://schemas.microsoft.com/office/drawing/2014/main" id="{16C18521-3191-42B3-B3F1-B2E446CD8DAF}"/>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78ACB5D0-B6F7-464B-B3F3-4338F673E399}"/>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12C418C-E114-4988-AE84-59DB8FA2331C}"/>
                      </a:ext>
                    </a:extLst>
                  </p:cNvPr>
                  <p:cNvGrpSpPr/>
                  <p:nvPr/>
                </p:nvGrpSpPr>
                <p:grpSpPr>
                  <a:xfrm>
                    <a:off x="4334522" y="5411679"/>
                    <a:ext cx="533400" cy="838200"/>
                    <a:chOff x="3276600" y="5410200"/>
                    <a:chExt cx="533400" cy="838200"/>
                  </a:xfrm>
                </p:grpSpPr>
                <p:sp>
                  <p:nvSpPr>
                    <p:cNvPr id="58" name="Rectangle 6">
                      <a:extLst>
                        <a:ext uri="{FF2B5EF4-FFF2-40B4-BE49-F238E27FC236}">
                          <a16:creationId xmlns:a16="http://schemas.microsoft.com/office/drawing/2014/main" id="{B582F1E4-DFED-4764-BB64-715B4B74326F}"/>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0E94BDE6-25B1-4AF8-A8A6-93F11D853365}"/>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2AD3AB8-D18A-496B-9F96-92F467C44CE0}"/>
                      </a:ext>
                    </a:extLst>
                  </p:cNvPr>
                  <p:cNvGrpSpPr/>
                  <p:nvPr/>
                </p:nvGrpSpPr>
                <p:grpSpPr>
                  <a:xfrm>
                    <a:off x="4876061" y="5411679"/>
                    <a:ext cx="533400" cy="838200"/>
                    <a:chOff x="3276600" y="5410200"/>
                    <a:chExt cx="533400" cy="838200"/>
                  </a:xfrm>
                </p:grpSpPr>
                <p:sp>
                  <p:nvSpPr>
                    <p:cNvPr id="56" name="Rectangle 6">
                      <a:extLst>
                        <a:ext uri="{FF2B5EF4-FFF2-40B4-BE49-F238E27FC236}">
                          <a16:creationId xmlns:a16="http://schemas.microsoft.com/office/drawing/2014/main" id="{34422DDE-CA43-4886-ABE2-A44E90598CD6}"/>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9A51040B-D790-4929-B348-ACF57106FBCA}"/>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21E4250-ADEC-404F-910F-EAA094B3430D}"/>
                      </a:ext>
                    </a:extLst>
                  </p:cNvPr>
                  <p:cNvGrpSpPr/>
                  <p:nvPr/>
                </p:nvGrpSpPr>
                <p:grpSpPr>
                  <a:xfrm>
                    <a:off x="5426476" y="5402802"/>
                    <a:ext cx="533400" cy="838200"/>
                    <a:chOff x="3276600" y="5410200"/>
                    <a:chExt cx="533400" cy="838200"/>
                  </a:xfrm>
                </p:grpSpPr>
                <p:sp>
                  <p:nvSpPr>
                    <p:cNvPr id="53" name="Rectangle 6">
                      <a:extLst>
                        <a:ext uri="{FF2B5EF4-FFF2-40B4-BE49-F238E27FC236}">
                          <a16:creationId xmlns:a16="http://schemas.microsoft.com/office/drawing/2014/main" id="{0662306C-B22F-43D0-8B0A-E3CC421A7378}"/>
                        </a:ext>
                      </a:extLst>
                    </p:cNvPr>
                    <p:cNvSpPr/>
                    <p:nvPr/>
                  </p:nvSpPr>
                  <p:spPr>
                    <a:xfrm rot="16200000">
                      <a:off x="3124200" y="5562600"/>
                      <a:ext cx="838200" cy="533400"/>
                    </a:xfrm>
                    <a:custGeom>
                      <a:avLst/>
                      <a:gdLst>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 name="connsiteX0" fmla="*/ 0 w 838200"/>
                        <a:gd name="connsiteY0" fmla="*/ 0 h 533400"/>
                        <a:gd name="connsiteX1" fmla="*/ 838200 w 838200"/>
                        <a:gd name="connsiteY1" fmla="*/ 0 h 533400"/>
                        <a:gd name="connsiteX2" fmla="*/ 838200 w 838200"/>
                        <a:gd name="connsiteY2" fmla="*/ 533400 h 533400"/>
                        <a:gd name="connsiteX3" fmla="*/ 0 w 838200"/>
                        <a:gd name="connsiteY3" fmla="*/ 533400 h 533400"/>
                        <a:gd name="connsiteX4" fmla="*/ 0 w 838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533400">
                          <a:moveTo>
                            <a:pt x="0" y="0"/>
                          </a:moveTo>
                          <a:cubicBezTo>
                            <a:pt x="598996" y="426129"/>
                            <a:pt x="558800" y="0"/>
                            <a:pt x="838200" y="0"/>
                          </a:cubicBezTo>
                          <a:lnTo>
                            <a:pt x="838200" y="533400"/>
                          </a:lnTo>
                          <a:cubicBezTo>
                            <a:pt x="558800" y="533400"/>
                            <a:pt x="607874" y="240437"/>
                            <a:pt x="0" y="533400"/>
                          </a:cubicBezTo>
                          <a:lnTo>
                            <a:pt x="0" y="0"/>
                          </a:lnTo>
                          <a:close/>
                        </a:path>
                      </a:pathLst>
                    </a:custGeom>
                    <a:solidFill>
                      <a:srgbClr val="CF9E5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6B595BD1-B90A-46FF-B8AE-29157BA2E4FF}"/>
                        </a:ext>
                      </a:extLst>
                    </p:cNvPr>
                    <p:cNvSpPr/>
                    <p:nvPr/>
                  </p:nvSpPr>
                  <p:spPr>
                    <a:xfrm>
                      <a:off x="3352800" y="5638800"/>
                      <a:ext cx="457200" cy="304800"/>
                    </a:xfrm>
                    <a:prstGeom prst="diamond">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6770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odoni MT Black" pitchFamily="18" charset="0"/>
              </a:rPr>
              <a:t>Abinadom</a:t>
            </a:r>
            <a:r>
              <a:rPr lang="en-US" sz="4400" dirty="0">
                <a:solidFill>
                  <a:schemeClr val="bg1"/>
                </a:solidFill>
                <a:latin typeface="Bodoni MT Black" pitchFamily="18" charset="0"/>
              </a:rPr>
              <a:t> Writes</a:t>
            </a:r>
          </a:p>
        </p:txBody>
      </p:sp>
      <p:sp>
        <p:nvSpPr>
          <p:cNvPr id="54" name="TextBox 53"/>
          <p:cNvSpPr txBox="1"/>
          <p:nvPr/>
        </p:nvSpPr>
        <p:spPr>
          <a:xfrm>
            <a:off x="609600" y="883920"/>
            <a:ext cx="4572000" cy="1569660"/>
          </a:xfrm>
          <a:prstGeom prst="rect">
            <a:avLst/>
          </a:prstGeom>
          <a:noFill/>
        </p:spPr>
        <p:txBody>
          <a:bodyPr wrap="square" rtlCol="0">
            <a:spAutoFit/>
          </a:bodyPr>
          <a:lstStyle/>
          <a:p>
            <a:pPr fontAlgn="base"/>
            <a:r>
              <a:rPr lang="en-US" sz="2400" dirty="0" err="1">
                <a:solidFill>
                  <a:schemeClr val="bg1"/>
                </a:solidFill>
              </a:rPr>
              <a:t>Abinadom</a:t>
            </a:r>
            <a:r>
              <a:rPr lang="en-US" sz="2400" dirty="0">
                <a:solidFill>
                  <a:schemeClr val="bg1"/>
                </a:solidFill>
              </a:rPr>
              <a:t> announced that the other authors were sufficient and passed the plates to his son </a:t>
            </a:r>
            <a:r>
              <a:rPr lang="en-US" sz="2400" dirty="0" err="1">
                <a:solidFill>
                  <a:schemeClr val="bg1"/>
                </a:solidFill>
              </a:rPr>
              <a:t>Amaleki</a:t>
            </a:r>
            <a:endParaRPr lang="en-US" sz="2400" dirty="0">
              <a:solidFill>
                <a:schemeClr val="bg1"/>
              </a:solidFill>
            </a:endParaRPr>
          </a:p>
        </p:txBody>
      </p:sp>
      <p:sp>
        <p:nvSpPr>
          <p:cNvPr id="142" name="TextBox 141"/>
          <p:cNvSpPr txBox="1"/>
          <p:nvPr/>
        </p:nvSpPr>
        <p:spPr>
          <a:xfrm>
            <a:off x="7141464" y="1426465"/>
            <a:ext cx="4572000" cy="1323439"/>
          </a:xfrm>
          <a:prstGeom prst="rect">
            <a:avLst/>
          </a:prstGeom>
          <a:noFill/>
        </p:spPr>
        <p:txBody>
          <a:bodyPr wrap="square" rtlCol="0">
            <a:spAutoFit/>
          </a:bodyPr>
          <a:lstStyle/>
          <a:p>
            <a:pPr fontAlgn="base"/>
            <a:r>
              <a:rPr lang="en-US" sz="2000" b="1" dirty="0" err="1">
                <a:solidFill>
                  <a:srgbClr val="FF0000"/>
                </a:solidFill>
              </a:rPr>
              <a:t>Abinadom</a:t>
            </a:r>
            <a:r>
              <a:rPr lang="en-US" sz="2000" b="1" dirty="0">
                <a:solidFill>
                  <a:srgbClr val="FF0000"/>
                </a:solidFill>
              </a:rPr>
              <a:t> was saying that there had been no revelation given at this time period.</a:t>
            </a:r>
          </a:p>
          <a:p>
            <a:endParaRPr lang="en-US" sz="2000" b="1" dirty="0">
              <a:solidFill>
                <a:srgbClr val="FF0000"/>
              </a:solidFill>
            </a:endParaRPr>
          </a:p>
        </p:txBody>
      </p:sp>
      <p:sp>
        <p:nvSpPr>
          <p:cNvPr id="49" name="TextBox 48"/>
          <p:cNvSpPr txBox="1"/>
          <p:nvPr/>
        </p:nvSpPr>
        <p:spPr>
          <a:xfrm>
            <a:off x="161544" y="6550223"/>
            <a:ext cx="6324600" cy="307777"/>
          </a:xfrm>
          <a:prstGeom prst="rect">
            <a:avLst/>
          </a:prstGeom>
          <a:noFill/>
        </p:spPr>
        <p:txBody>
          <a:bodyPr wrap="square" rtlCol="0">
            <a:spAutoFit/>
          </a:bodyPr>
          <a:lstStyle/>
          <a:p>
            <a:r>
              <a:rPr lang="en-US" sz="1400" dirty="0">
                <a:solidFill>
                  <a:schemeClr val="bg1"/>
                </a:solidFill>
              </a:rPr>
              <a:t>Omni 1:10-11   JFM and RLM</a:t>
            </a:r>
          </a:p>
        </p:txBody>
      </p:sp>
      <p:sp>
        <p:nvSpPr>
          <p:cNvPr id="50" name="TextBox 49"/>
          <p:cNvSpPr txBox="1"/>
          <p:nvPr/>
        </p:nvSpPr>
        <p:spPr>
          <a:xfrm>
            <a:off x="1176528" y="3569209"/>
            <a:ext cx="5352288" cy="1569660"/>
          </a:xfrm>
          <a:prstGeom prst="rect">
            <a:avLst/>
          </a:prstGeom>
          <a:noFill/>
        </p:spPr>
        <p:txBody>
          <a:bodyPr wrap="square" rtlCol="0">
            <a:spAutoFit/>
          </a:bodyPr>
          <a:lstStyle/>
          <a:p>
            <a:pPr fontAlgn="base"/>
            <a:r>
              <a:rPr lang="en-US" sz="3200" dirty="0">
                <a:solidFill>
                  <a:srgbClr val="FFFF00"/>
                </a:solidFill>
              </a:rPr>
              <a:t>Would you hand down information or records that you haven’t written about?</a:t>
            </a:r>
          </a:p>
        </p:txBody>
      </p:sp>
      <p:sp>
        <p:nvSpPr>
          <p:cNvPr id="51" name="TextBox 50"/>
          <p:cNvSpPr txBox="1"/>
          <p:nvPr/>
        </p:nvSpPr>
        <p:spPr>
          <a:xfrm>
            <a:off x="6635496" y="4096513"/>
            <a:ext cx="4572000" cy="2677656"/>
          </a:xfrm>
          <a:prstGeom prst="rect">
            <a:avLst/>
          </a:prstGeom>
          <a:noFill/>
        </p:spPr>
        <p:txBody>
          <a:bodyPr wrap="square" rtlCol="0">
            <a:spAutoFit/>
          </a:bodyPr>
          <a:lstStyle/>
          <a:p>
            <a:pPr fontAlgn="base"/>
            <a:r>
              <a:rPr lang="en-US" sz="2800" b="1" dirty="0">
                <a:solidFill>
                  <a:srgbClr val="FF0000"/>
                </a:solidFill>
              </a:rPr>
              <a:t>The tradition to hand down records was still in effect with </a:t>
            </a:r>
            <a:r>
              <a:rPr lang="en-US" sz="2800" b="1" dirty="0" err="1">
                <a:solidFill>
                  <a:srgbClr val="FF0000"/>
                </a:solidFill>
              </a:rPr>
              <a:t>Abinadom</a:t>
            </a:r>
            <a:r>
              <a:rPr lang="en-US" sz="2800" b="1" dirty="0">
                <a:solidFill>
                  <a:srgbClr val="FF0000"/>
                </a:solidFill>
              </a:rPr>
              <a:t> even though nothing was added Spirituality to it.</a:t>
            </a:r>
          </a:p>
          <a:p>
            <a:endParaRPr lang="en-US" sz="2800" b="1" dirty="0">
              <a:solidFill>
                <a:srgbClr val="FF0000"/>
              </a:solidFill>
            </a:endParaRPr>
          </a:p>
        </p:txBody>
      </p:sp>
      <p:grpSp>
        <p:nvGrpSpPr>
          <p:cNvPr id="4" name="Group 3">
            <a:extLst>
              <a:ext uri="{FF2B5EF4-FFF2-40B4-BE49-F238E27FC236}">
                <a16:creationId xmlns:a16="http://schemas.microsoft.com/office/drawing/2014/main" id="{3E9B9A1D-4D83-4428-AF21-F5C3957AD16F}"/>
              </a:ext>
            </a:extLst>
          </p:cNvPr>
          <p:cNvGrpSpPr/>
          <p:nvPr/>
        </p:nvGrpSpPr>
        <p:grpSpPr>
          <a:xfrm>
            <a:off x="5349240" y="1170432"/>
            <a:ext cx="1463040" cy="1600200"/>
            <a:chOff x="3099816" y="1892808"/>
            <a:chExt cx="1463040" cy="1600200"/>
          </a:xfrm>
        </p:grpSpPr>
        <p:sp>
          <p:nvSpPr>
            <p:cNvPr id="26" name="Rectangle 25">
              <a:extLst>
                <a:ext uri="{FF2B5EF4-FFF2-40B4-BE49-F238E27FC236}">
                  <a16:creationId xmlns:a16="http://schemas.microsoft.com/office/drawing/2014/main" id="{808157F0-9A99-4FEA-B2E0-4C4C6D036563}"/>
                </a:ext>
              </a:extLst>
            </p:cNvPr>
            <p:cNvSpPr/>
            <p:nvPr/>
          </p:nvSpPr>
          <p:spPr>
            <a:xfrm>
              <a:off x="3099816" y="1892808"/>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371088" y="2090928"/>
              <a:ext cx="914400" cy="1371600"/>
              <a:chOff x="8917292" y="2667000"/>
              <a:chExt cx="1147325" cy="1828800"/>
            </a:xfrm>
          </p:grpSpPr>
          <p:sp>
            <p:nvSpPr>
              <p:cNvPr id="17" name="Flowchart: Manual Operation 16"/>
              <p:cNvSpPr/>
              <p:nvPr/>
            </p:nvSpPr>
            <p:spPr>
              <a:xfrm rot="10800000">
                <a:off x="8991600" y="3886200"/>
                <a:ext cx="1037464" cy="6096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9242616" y="3883891"/>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080481" y="2895600"/>
                <a:ext cx="877854" cy="1186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rot="5789382">
                <a:off x="8422612" y="3332967"/>
                <a:ext cx="1346934" cy="357573"/>
              </a:xfrm>
              <a:prstGeom prst="doubleWave">
                <a:avLst>
                  <a:gd name="adj1" fmla="val 6250"/>
                  <a:gd name="adj2" fmla="val -183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Wave 20"/>
              <p:cNvSpPr/>
              <p:nvPr/>
            </p:nvSpPr>
            <p:spPr>
              <a:xfrm rot="4988729">
                <a:off x="9207256" y="3323887"/>
                <a:ext cx="1342547" cy="372174"/>
              </a:xfrm>
              <a:prstGeom prst="doubleWave">
                <a:avLst>
                  <a:gd name="adj1" fmla="val 6250"/>
                  <a:gd name="adj2" fmla="val 7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uble Wave 21"/>
              <p:cNvSpPr/>
              <p:nvPr/>
            </p:nvSpPr>
            <p:spPr>
              <a:xfrm rot="207194">
                <a:off x="9003687" y="2971487"/>
                <a:ext cx="1028458" cy="125706"/>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9372600" y="2895600"/>
                <a:ext cx="239415" cy="235534"/>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991600" y="2667000"/>
                <a:ext cx="990600" cy="4572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8991600" y="2895600"/>
                <a:ext cx="1037464" cy="23553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3458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odoni MT Black" pitchFamily="18" charset="0"/>
              </a:rPr>
              <a:t>Amaleki</a:t>
            </a:r>
            <a:r>
              <a:rPr lang="en-US" sz="4400" dirty="0">
                <a:solidFill>
                  <a:schemeClr val="bg1"/>
                </a:solidFill>
                <a:latin typeface="Bodoni MT Black" pitchFamily="18" charset="0"/>
              </a:rPr>
              <a:t> Writes</a:t>
            </a:r>
          </a:p>
        </p:txBody>
      </p:sp>
      <p:sp>
        <p:nvSpPr>
          <p:cNvPr id="54" name="TextBox 53"/>
          <p:cNvSpPr txBox="1"/>
          <p:nvPr/>
        </p:nvSpPr>
        <p:spPr>
          <a:xfrm>
            <a:off x="737616" y="1167385"/>
            <a:ext cx="3340608" cy="1200329"/>
          </a:xfrm>
          <a:prstGeom prst="rect">
            <a:avLst/>
          </a:prstGeom>
          <a:noFill/>
        </p:spPr>
        <p:txBody>
          <a:bodyPr wrap="square" rtlCol="0">
            <a:spAutoFit/>
          </a:bodyPr>
          <a:lstStyle/>
          <a:p>
            <a:pPr fontAlgn="base"/>
            <a:r>
              <a:rPr lang="en-US" sz="2400" dirty="0" err="1">
                <a:solidFill>
                  <a:schemeClr val="bg1"/>
                </a:solidFill>
              </a:rPr>
              <a:t>Amaleki</a:t>
            </a:r>
            <a:r>
              <a:rPr lang="en-US" sz="2400" dirty="0">
                <a:solidFill>
                  <a:schemeClr val="bg1"/>
                </a:solidFill>
              </a:rPr>
              <a:t> introduces a new epoch in the history of the </a:t>
            </a:r>
            <a:r>
              <a:rPr lang="en-US" sz="2400" dirty="0" err="1">
                <a:solidFill>
                  <a:schemeClr val="bg1"/>
                </a:solidFill>
              </a:rPr>
              <a:t>Nephiet</a:t>
            </a:r>
            <a:r>
              <a:rPr lang="en-US" sz="2400" dirty="0">
                <a:solidFill>
                  <a:schemeClr val="bg1"/>
                </a:solidFill>
              </a:rPr>
              <a:t> peoples.</a:t>
            </a:r>
          </a:p>
        </p:txBody>
      </p:sp>
      <p:sp>
        <p:nvSpPr>
          <p:cNvPr id="142" name="TextBox 141"/>
          <p:cNvSpPr txBox="1"/>
          <p:nvPr/>
        </p:nvSpPr>
        <p:spPr>
          <a:xfrm>
            <a:off x="7620000" y="1024129"/>
            <a:ext cx="4572000" cy="2246769"/>
          </a:xfrm>
          <a:prstGeom prst="rect">
            <a:avLst/>
          </a:prstGeom>
          <a:noFill/>
        </p:spPr>
        <p:txBody>
          <a:bodyPr wrap="square" rtlCol="0">
            <a:spAutoFit/>
          </a:bodyPr>
          <a:lstStyle/>
          <a:p>
            <a:pPr fontAlgn="base"/>
            <a:r>
              <a:rPr lang="en-US" sz="2000" b="1" dirty="0" err="1">
                <a:solidFill>
                  <a:srgbClr val="FF0000"/>
                </a:solidFill>
              </a:rPr>
              <a:t>Mosiah’s</a:t>
            </a:r>
            <a:r>
              <a:rPr lang="en-US" sz="2000" b="1" dirty="0">
                <a:solidFill>
                  <a:srgbClr val="FF0000"/>
                </a:solidFill>
              </a:rPr>
              <a:t> discovery of the </a:t>
            </a:r>
            <a:r>
              <a:rPr lang="en-US" sz="2000" b="1" dirty="0" err="1">
                <a:solidFill>
                  <a:srgbClr val="FF0000"/>
                </a:solidFill>
              </a:rPr>
              <a:t>Mulekites</a:t>
            </a:r>
            <a:r>
              <a:rPr lang="en-US" sz="2000" b="1" dirty="0">
                <a:solidFill>
                  <a:srgbClr val="FF0000"/>
                </a:solidFill>
              </a:rPr>
              <a:t>, a people who had fled Jerusalem in the days of King Zedekiah</a:t>
            </a:r>
          </a:p>
          <a:p>
            <a:pPr fontAlgn="base"/>
            <a:endParaRPr lang="en-US" sz="2000" b="1" dirty="0">
              <a:solidFill>
                <a:srgbClr val="FF0000"/>
              </a:solidFill>
            </a:endParaRPr>
          </a:p>
          <a:p>
            <a:pPr fontAlgn="base"/>
            <a:r>
              <a:rPr lang="en-US" sz="2000" b="1" dirty="0" err="1">
                <a:solidFill>
                  <a:srgbClr val="FF0000"/>
                </a:solidFill>
              </a:rPr>
              <a:t>Mosiah’s</a:t>
            </a:r>
            <a:r>
              <a:rPr lang="en-US" sz="2000" b="1" dirty="0">
                <a:solidFill>
                  <a:srgbClr val="FF0000"/>
                </a:solidFill>
              </a:rPr>
              <a:t> kingship over the Land of </a:t>
            </a:r>
            <a:r>
              <a:rPr lang="en-US" sz="2000" b="1" dirty="0" err="1">
                <a:solidFill>
                  <a:srgbClr val="FF0000"/>
                </a:solidFill>
              </a:rPr>
              <a:t>Zarahemla</a:t>
            </a:r>
            <a:endParaRPr lang="en-US" sz="2000" b="1" dirty="0">
              <a:solidFill>
                <a:srgbClr val="FF0000"/>
              </a:solidFill>
            </a:endParaRPr>
          </a:p>
          <a:p>
            <a:endParaRPr lang="en-US" sz="2000" b="1" dirty="0">
              <a:solidFill>
                <a:srgbClr val="FF0000"/>
              </a:solidFill>
            </a:endParaRPr>
          </a:p>
        </p:txBody>
      </p:sp>
      <p:sp>
        <p:nvSpPr>
          <p:cNvPr id="49" name="TextBox 48"/>
          <p:cNvSpPr txBox="1"/>
          <p:nvPr/>
        </p:nvSpPr>
        <p:spPr>
          <a:xfrm>
            <a:off x="143256" y="6550223"/>
            <a:ext cx="6324600" cy="307777"/>
          </a:xfrm>
          <a:prstGeom prst="rect">
            <a:avLst/>
          </a:prstGeom>
          <a:noFill/>
        </p:spPr>
        <p:txBody>
          <a:bodyPr wrap="square" rtlCol="0">
            <a:spAutoFit/>
          </a:bodyPr>
          <a:lstStyle/>
          <a:p>
            <a:r>
              <a:rPr lang="en-US" sz="1400" dirty="0">
                <a:solidFill>
                  <a:schemeClr val="bg1"/>
                </a:solidFill>
              </a:rPr>
              <a:t>Omni 1:12-24   JFM and RLM</a:t>
            </a:r>
          </a:p>
        </p:txBody>
      </p:sp>
      <p:sp>
        <p:nvSpPr>
          <p:cNvPr id="50" name="TextBox 49"/>
          <p:cNvSpPr txBox="1"/>
          <p:nvPr/>
        </p:nvSpPr>
        <p:spPr>
          <a:xfrm>
            <a:off x="1905000" y="2895600"/>
            <a:ext cx="3429000" cy="1631216"/>
          </a:xfrm>
          <a:prstGeom prst="rect">
            <a:avLst/>
          </a:prstGeom>
          <a:noFill/>
        </p:spPr>
        <p:txBody>
          <a:bodyPr wrap="square" rtlCol="0">
            <a:spAutoFit/>
          </a:bodyPr>
          <a:lstStyle/>
          <a:p>
            <a:r>
              <a:rPr lang="en-US" sz="2000" dirty="0">
                <a:solidFill>
                  <a:schemeClr val="bg1"/>
                </a:solidFill>
              </a:rPr>
              <a:t>Taking refuge in the wilderness—a clear separation from the powers, authorities, and influences of worldly societies</a:t>
            </a:r>
          </a:p>
        </p:txBody>
      </p:sp>
      <p:sp>
        <p:nvSpPr>
          <p:cNvPr id="51" name="TextBox 50"/>
          <p:cNvSpPr txBox="1"/>
          <p:nvPr/>
        </p:nvSpPr>
        <p:spPr>
          <a:xfrm>
            <a:off x="6717792" y="3572256"/>
            <a:ext cx="4572000" cy="1938992"/>
          </a:xfrm>
          <a:prstGeom prst="rect">
            <a:avLst/>
          </a:prstGeom>
          <a:noFill/>
        </p:spPr>
        <p:txBody>
          <a:bodyPr wrap="square" rtlCol="0">
            <a:spAutoFit/>
          </a:bodyPr>
          <a:lstStyle/>
          <a:p>
            <a:pPr fontAlgn="base"/>
            <a:r>
              <a:rPr lang="en-US" sz="2000" b="1" dirty="0">
                <a:solidFill>
                  <a:srgbClr val="FF0000"/>
                </a:solidFill>
              </a:rPr>
              <a:t>Symbolic—among the children of God might find it necessary to leave the refinements of the world and find refuge in the simplicity of that which God created</a:t>
            </a:r>
          </a:p>
          <a:p>
            <a:endParaRPr lang="en-US" sz="2000" b="1" dirty="0">
              <a:solidFill>
                <a:srgbClr val="FF0000"/>
              </a:solidFill>
            </a:endParaRPr>
          </a:p>
        </p:txBody>
      </p:sp>
      <p:sp>
        <p:nvSpPr>
          <p:cNvPr id="9" name="TextBox 8"/>
          <p:cNvSpPr txBox="1"/>
          <p:nvPr/>
        </p:nvSpPr>
        <p:spPr>
          <a:xfrm>
            <a:off x="2514600" y="5715001"/>
            <a:ext cx="7772400" cy="584775"/>
          </a:xfrm>
          <a:prstGeom prst="rect">
            <a:avLst/>
          </a:prstGeom>
          <a:noFill/>
        </p:spPr>
        <p:txBody>
          <a:bodyPr wrap="square" rtlCol="0">
            <a:spAutoFit/>
          </a:bodyPr>
          <a:lstStyle/>
          <a:p>
            <a:r>
              <a:rPr lang="en-US" sz="3200" dirty="0">
                <a:solidFill>
                  <a:srgbClr val="FFFF00"/>
                </a:solidFill>
              </a:rPr>
              <a:t>How can you take yourself “away from it all”?</a:t>
            </a:r>
          </a:p>
        </p:txBody>
      </p:sp>
      <p:grpSp>
        <p:nvGrpSpPr>
          <p:cNvPr id="4" name="Group 3">
            <a:extLst>
              <a:ext uri="{FF2B5EF4-FFF2-40B4-BE49-F238E27FC236}">
                <a16:creationId xmlns:a16="http://schemas.microsoft.com/office/drawing/2014/main" id="{DB07A3FC-3B53-4A34-A172-BB6A864617AA}"/>
              </a:ext>
            </a:extLst>
          </p:cNvPr>
          <p:cNvGrpSpPr/>
          <p:nvPr/>
        </p:nvGrpSpPr>
        <p:grpSpPr>
          <a:xfrm>
            <a:off x="5413248" y="1014984"/>
            <a:ext cx="1463040" cy="1600200"/>
            <a:chOff x="5413248" y="1014984"/>
            <a:chExt cx="1463040" cy="1600200"/>
          </a:xfrm>
        </p:grpSpPr>
        <p:sp>
          <p:nvSpPr>
            <p:cNvPr id="17" name="Rectangle 16">
              <a:extLst>
                <a:ext uri="{FF2B5EF4-FFF2-40B4-BE49-F238E27FC236}">
                  <a16:creationId xmlns:a16="http://schemas.microsoft.com/office/drawing/2014/main" id="{CB2BFDBD-DDC2-4D9A-97D9-9DFA020696EF}"/>
                </a:ext>
              </a:extLst>
            </p:cNvPr>
            <p:cNvSpPr/>
            <p:nvPr/>
          </p:nvSpPr>
          <p:spPr>
            <a:xfrm>
              <a:off x="5413248" y="1014984"/>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626608" y="1356360"/>
              <a:ext cx="990600" cy="1219200"/>
              <a:chOff x="8052475" y="3124200"/>
              <a:chExt cx="1015325" cy="1524001"/>
            </a:xfrm>
          </p:grpSpPr>
          <p:sp>
            <p:nvSpPr>
              <p:cNvPr id="11" name="Trapezoid 10"/>
              <p:cNvSpPr/>
              <p:nvPr/>
            </p:nvSpPr>
            <p:spPr>
              <a:xfrm>
                <a:off x="8153400" y="3810001"/>
                <a:ext cx="809567" cy="838200"/>
              </a:xfrm>
              <a:prstGeom prst="trapezoid">
                <a:avLst>
                  <a:gd name="adj" fmla="val 31421"/>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8305800" y="4191000"/>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53400" y="31695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066372">
                <a:off x="8594709" y="3124200"/>
                <a:ext cx="445030" cy="65954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077158">
                <a:off x="8189877" y="3024497"/>
                <a:ext cx="430287" cy="705091"/>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77200" y="3352800"/>
                <a:ext cx="9906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826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50" grpId="0"/>
      <p:bldP spid="5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odoni MT Black" pitchFamily="18" charset="0"/>
              </a:rPr>
              <a:t>Zarahemla</a:t>
            </a:r>
            <a:endParaRPr lang="en-US" sz="4400" dirty="0">
              <a:solidFill>
                <a:schemeClr val="bg1"/>
              </a:solidFill>
              <a:latin typeface="Bodoni MT Black" pitchFamily="18" charset="0"/>
            </a:endParaRPr>
          </a:p>
        </p:txBody>
      </p:sp>
      <p:sp>
        <p:nvSpPr>
          <p:cNvPr id="54" name="TextBox 53"/>
          <p:cNvSpPr txBox="1"/>
          <p:nvPr/>
        </p:nvSpPr>
        <p:spPr>
          <a:xfrm>
            <a:off x="701040" y="1011937"/>
            <a:ext cx="4572000" cy="1200329"/>
          </a:xfrm>
          <a:prstGeom prst="rect">
            <a:avLst/>
          </a:prstGeom>
          <a:noFill/>
        </p:spPr>
        <p:txBody>
          <a:bodyPr wrap="square" rtlCol="0">
            <a:spAutoFit/>
          </a:bodyPr>
          <a:lstStyle/>
          <a:p>
            <a:pPr fontAlgn="base"/>
            <a:r>
              <a:rPr lang="en-US" sz="2400" dirty="0" err="1">
                <a:solidFill>
                  <a:schemeClr val="bg1"/>
                </a:solidFill>
              </a:rPr>
              <a:t>Zarahemla</a:t>
            </a:r>
            <a:r>
              <a:rPr lang="en-US" sz="2400" dirty="0">
                <a:solidFill>
                  <a:schemeClr val="bg1"/>
                </a:solidFill>
              </a:rPr>
              <a:t> was a descendant of </a:t>
            </a:r>
            <a:r>
              <a:rPr lang="en-US" sz="2400" dirty="0" err="1">
                <a:solidFill>
                  <a:schemeClr val="bg1"/>
                </a:solidFill>
              </a:rPr>
              <a:t>Mulek</a:t>
            </a:r>
            <a:r>
              <a:rPr lang="en-US" sz="2400" dirty="0">
                <a:solidFill>
                  <a:schemeClr val="bg1"/>
                </a:solidFill>
              </a:rPr>
              <a:t>, son of Zedekiah </a:t>
            </a:r>
          </a:p>
          <a:p>
            <a:pPr fontAlgn="base"/>
            <a:r>
              <a:rPr lang="en-US" sz="2400" dirty="0">
                <a:solidFill>
                  <a:schemeClr val="bg1"/>
                </a:solidFill>
              </a:rPr>
              <a:t>Mosiah 25:2</a:t>
            </a:r>
          </a:p>
        </p:txBody>
      </p:sp>
      <p:sp>
        <p:nvSpPr>
          <p:cNvPr id="142" name="TextBox 141"/>
          <p:cNvSpPr txBox="1"/>
          <p:nvPr/>
        </p:nvSpPr>
        <p:spPr>
          <a:xfrm>
            <a:off x="6979920" y="1014985"/>
            <a:ext cx="4572000" cy="2246769"/>
          </a:xfrm>
          <a:prstGeom prst="rect">
            <a:avLst/>
          </a:prstGeom>
          <a:noFill/>
        </p:spPr>
        <p:txBody>
          <a:bodyPr wrap="square" rtlCol="0">
            <a:spAutoFit/>
          </a:bodyPr>
          <a:lstStyle/>
          <a:p>
            <a:pPr fontAlgn="base"/>
            <a:r>
              <a:rPr lang="en-US" sz="2000" b="1" dirty="0">
                <a:solidFill>
                  <a:srgbClr val="FF0000"/>
                </a:solidFill>
              </a:rPr>
              <a:t>They brought no records with them </a:t>
            </a:r>
          </a:p>
          <a:p>
            <a:pPr fontAlgn="base"/>
            <a:endParaRPr lang="en-US" sz="2000" b="1" dirty="0">
              <a:solidFill>
                <a:srgbClr val="FF0000"/>
              </a:solidFill>
            </a:endParaRPr>
          </a:p>
          <a:p>
            <a:pPr fontAlgn="base"/>
            <a:r>
              <a:rPr lang="en-US" sz="2000" b="1" dirty="0">
                <a:solidFill>
                  <a:srgbClr val="FF0000"/>
                </a:solidFill>
              </a:rPr>
              <a:t>They were taught in the language of Mosiah and </a:t>
            </a:r>
            <a:r>
              <a:rPr lang="en-US" sz="2000" b="1" dirty="0" err="1">
                <a:solidFill>
                  <a:srgbClr val="FF0000"/>
                </a:solidFill>
              </a:rPr>
              <a:t>Zarahemla</a:t>
            </a:r>
            <a:r>
              <a:rPr lang="en-US" sz="2000" b="1" dirty="0">
                <a:solidFill>
                  <a:srgbClr val="FF0000"/>
                </a:solidFill>
              </a:rPr>
              <a:t> gave him his genealogy of his fathers and are written on the large plates</a:t>
            </a:r>
          </a:p>
          <a:p>
            <a:endParaRPr lang="en-US" sz="2000" b="1" dirty="0">
              <a:solidFill>
                <a:srgbClr val="FF0000"/>
              </a:solidFill>
            </a:endParaRPr>
          </a:p>
        </p:txBody>
      </p:sp>
      <p:sp>
        <p:nvSpPr>
          <p:cNvPr id="49" name="TextBox 48"/>
          <p:cNvSpPr txBox="1"/>
          <p:nvPr/>
        </p:nvSpPr>
        <p:spPr>
          <a:xfrm>
            <a:off x="0" y="6550223"/>
            <a:ext cx="6324600" cy="307777"/>
          </a:xfrm>
          <a:prstGeom prst="rect">
            <a:avLst/>
          </a:prstGeom>
          <a:noFill/>
        </p:spPr>
        <p:txBody>
          <a:bodyPr wrap="square" rtlCol="0">
            <a:spAutoFit/>
          </a:bodyPr>
          <a:lstStyle/>
          <a:p>
            <a:r>
              <a:rPr lang="en-US" sz="1400" dirty="0">
                <a:solidFill>
                  <a:schemeClr val="bg1"/>
                </a:solidFill>
              </a:rPr>
              <a:t>Omni 1:14-19  JFM and RLM</a:t>
            </a:r>
          </a:p>
        </p:txBody>
      </p:sp>
      <p:sp>
        <p:nvSpPr>
          <p:cNvPr id="50" name="TextBox 49"/>
          <p:cNvSpPr txBox="1"/>
          <p:nvPr/>
        </p:nvSpPr>
        <p:spPr>
          <a:xfrm>
            <a:off x="1502664" y="4212337"/>
            <a:ext cx="3429000" cy="1323439"/>
          </a:xfrm>
          <a:prstGeom prst="rect">
            <a:avLst/>
          </a:prstGeom>
          <a:noFill/>
        </p:spPr>
        <p:txBody>
          <a:bodyPr wrap="square" rtlCol="0">
            <a:spAutoFit/>
          </a:bodyPr>
          <a:lstStyle/>
          <a:p>
            <a:r>
              <a:rPr lang="en-US" sz="2000" dirty="0">
                <a:solidFill>
                  <a:schemeClr val="bg1"/>
                </a:solidFill>
              </a:rPr>
              <a:t>The people of Zarahemla and the people of Mosiah joined together and Mosiah was appointed King.</a:t>
            </a:r>
          </a:p>
        </p:txBody>
      </p:sp>
      <p:grpSp>
        <p:nvGrpSpPr>
          <p:cNvPr id="4" name="Group 3">
            <a:extLst>
              <a:ext uri="{FF2B5EF4-FFF2-40B4-BE49-F238E27FC236}">
                <a16:creationId xmlns:a16="http://schemas.microsoft.com/office/drawing/2014/main" id="{B0B227A1-8AB7-4419-9056-8780B5D8BF60}"/>
              </a:ext>
            </a:extLst>
          </p:cNvPr>
          <p:cNvGrpSpPr/>
          <p:nvPr/>
        </p:nvGrpSpPr>
        <p:grpSpPr>
          <a:xfrm>
            <a:off x="5376672" y="1042416"/>
            <a:ext cx="1463040" cy="1600200"/>
            <a:chOff x="4782312" y="1581912"/>
            <a:chExt cx="1463040" cy="1600200"/>
          </a:xfrm>
        </p:grpSpPr>
        <p:sp>
          <p:nvSpPr>
            <p:cNvPr id="9" name="Rectangle 8">
              <a:extLst>
                <a:ext uri="{FF2B5EF4-FFF2-40B4-BE49-F238E27FC236}">
                  <a16:creationId xmlns:a16="http://schemas.microsoft.com/office/drawing/2014/main" id="{93A8FAE6-CC3D-4960-8BC6-8D9E479CDE00}"/>
                </a:ext>
              </a:extLst>
            </p:cNvPr>
            <p:cNvSpPr/>
            <p:nvPr/>
          </p:nvSpPr>
          <p:spPr>
            <a:xfrm>
              <a:off x="4782312" y="1581912"/>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6CA67B8-6D4F-4DA6-A35B-2D1B99F5D332}"/>
                </a:ext>
              </a:extLst>
            </p:cNvPr>
            <p:cNvGrpSpPr/>
            <p:nvPr/>
          </p:nvGrpSpPr>
          <p:grpSpPr>
            <a:xfrm>
              <a:off x="5027302" y="1655064"/>
              <a:ext cx="886732" cy="1487424"/>
              <a:chOff x="7066414" y="493776"/>
              <a:chExt cx="886732" cy="1487424"/>
            </a:xfrm>
          </p:grpSpPr>
          <p:sp>
            <p:nvSpPr>
              <p:cNvPr id="12" name="Trapezoid 11">
                <a:extLst>
                  <a:ext uri="{FF2B5EF4-FFF2-40B4-BE49-F238E27FC236}">
                    <a16:creationId xmlns:a16="http://schemas.microsoft.com/office/drawing/2014/main" id="{505F3720-E3E9-4E10-B0C9-483442245287}"/>
                  </a:ext>
                </a:extLst>
              </p:cNvPr>
              <p:cNvSpPr/>
              <p:nvPr/>
            </p:nvSpPr>
            <p:spPr>
              <a:xfrm>
                <a:off x="7207831" y="1543050"/>
                <a:ext cx="669256" cy="43815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12F4CB-E9F2-4F05-995C-420D7389995D}"/>
                  </a:ext>
                </a:extLst>
              </p:cNvPr>
              <p:cNvSpPr/>
              <p:nvPr/>
            </p:nvSpPr>
            <p:spPr>
              <a:xfrm>
                <a:off x="7207831" y="533400"/>
                <a:ext cx="669256" cy="11442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7F326C5-74C1-44DE-924A-5E3D23CA1914}"/>
                  </a:ext>
                </a:extLst>
              </p:cNvPr>
              <p:cNvSpPr/>
              <p:nvPr/>
            </p:nvSpPr>
            <p:spPr>
              <a:xfrm>
                <a:off x="7156134" y="493776"/>
                <a:ext cx="730098" cy="553974"/>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70B7EAF0-5C80-4F51-9D73-DF92B71DB770}"/>
                  </a:ext>
                </a:extLst>
              </p:cNvPr>
              <p:cNvSpPr/>
              <p:nvPr/>
            </p:nvSpPr>
            <p:spPr>
              <a:xfrm rot="17799699">
                <a:off x="7003315" y="986072"/>
                <a:ext cx="432436" cy="306237"/>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B49FCDBE-E6BD-4106-B55C-322A9A8CB4C2}"/>
                  </a:ext>
                </a:extLst>
              </p:cNvPr>
              <p:cNvSpPr/>
              <p:nvPr/>
            </p:nvSpPr>
            <p:spPr>
              <a:xfrm rot="3800301" flipH="1">
                <a:off x="7581197" y="986072"/>
                <a:ext cx="432436" cy="306237"/>
              </a:xfrm>
              <a:prstGeom prst="clou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41">
                <a:extLst>
                  <a:ext uri="{FF2B5EF4-FFF2-40B4-BE49-F238E27FC236}">
                    <a16:creationId xmlns:a16="http://schemas.microsoft.com/office/drawing/2014/main" id="{95C3A85F-4F0C-4993-A369-0C41E15FECE9}"/>
                  </a:ext>
                </a:extLst>
              </p:cNvPr>
              <p:cNvSpPr/>
              <p:nvPr/>
            </p:nvSpPr>
            <p:spPr>
              <a:xfrm rot="5400000" flipH="1">
                <a:off x="7468455" y="502861"/>
                <a:ext cx="117602" cy="851780"/>
              </a:xfrm>
              <a:prstGeom prst="roundRect">
                <a:avLst>
                  <a:gd name="adj" fmla="val 484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FDD9F6A9-9E54-4B17-BA36-4E0C6084D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196" y="3342894"/>
            <a:ext cx="4524375" cy="2933700"/>
          </a:xfrm>
          <a:prstGeom prst="rect">
            <a:avLst/>
          </a:prstGeom>
        </p:spPr>
      </p:pic>
    </p:spTree>
    <p:extLst>
      <p:ext uri="{BB962C8B-B14F-4D97-AF65-F5344CB8AC3E}">
        <p14:creationId xmlns:p14="http://schemas.microsoft.com/office/powerpoint/2010/main" val="246863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The Stone</a:t>
            </a:r>
          </a:p>
        </p:txBody>
      </p:sp>
      <p:sp>
        <p:nvSpPr>
          <p:cNvPr id="54" name="TextBox 53"/>
          <p:cNvSpPr txBox="1"/>
          <p:nvPr/>
        </p:nvSpPr>
        <p:spPr>
          <a:xfrm>
            <a:off x="932688" y="1008888"/>
            <a:ext cx="4572000" cy="2308324"/>
          </a:xfrm>
          <a:prstGeom prst="rect">
            <a:avLst/>
          </a:prstGeom>
          <a:noFill/>
        </p:spPr>
        <p:txBody>
          <a:bodyPr wrap="square" rtlCol="0">
            <a:spAutoFit/>
          </a:bodyPr>
          <a:lstStyle/>
          <a:p>
            <a:pPr fontAlgn="base"/>
            <a:r>
              <a:rPr lang="en-US" sz="2400" i="1" dirty="0">
                <a:solidFill>
                  <a:schemeClr val="bg1"/>
                </a:solidFill>
              </a:rPr>
              <a:t>“And it came to pass in the days of Mosiah, there was a large</a:t>
            </a:r>
            <a:r>
              <a:rPr lang="en-US" sz="2400" i="1" baseline="30000" dirty="0">
                <a:solidFill>
                  <a:schemeClr val="bg1"/>
                </a:solidFill>
              </a:rPr>
              <a:t> </a:t>
            </a:r>
            <a:r>
              <a:rPr lang="en-US" sz="2400" i="1" dirty="0">
                <a:solidFill>
                  <a:schemeClr val="bg1"/>
                </a:solidFill>
              </a:rPr>
              <a:t>stone brought unto him with engravings on it; and he did</a:t>
            </a:r>
            <a:r>
              <a:rPr lang="en-US" sz="2400" i="1" baseline="30000" dirty="0">
                <a:solidFill>
                  <a:schemeClr val="bg1"/>
                </a:solidFill>
              </a:rPr>
              <a:t> </a:t>
            </a:r>
            <a:r>
              <a:rPr lang="en-US" sz="2400" i="1" dirty="0">
                <a:solidFill>
                  <a:schemeClr val="bg1"/>
                </a:solidFill>
              </a:rPr>
              <a:t>interpret the engravings by the gift and power of God.”</a:t>
            </a:r>
          </a:p>
        </p:txBody>
      </p:sp>
      <p:sp>
        <p:nvSpPr>
          <p:cNvPr id="142" name="TextBox 141"/>
          <p:cNvSpPr txBox="1"/>
          <p:nvPr/>
        </p:nvSpPr>
        <p:spPr>
          <a:xfrm>
            <a:off x="6464808" y="4575049"/>
            <a:ext cx="2898648" cy="1323439"/>
          </a:xfrm>
          <a:prstGeom prst="rect">
            <a:avLst/>
          </a:prstGeom>
          <a:noFill/>
        </p:spPr>
        <p:txBody>
          <a:bodyPr wrap="square" rtlCol="0">
            <a:spAutoFit/>
          </a:bodyPr>
          <a:lstStyle/>
          <a:p>
            <a:pPr fontAlgn="base"/>
            <a:r>
              <a:rPr lang="en-US" sz="2000" b="1" dirty="0">
                <a:solidFill>
                  <a:srgbClr val="FF0000"/>
                </a:solidFill>
              </a:rPr>
              <a:t>Mosiah by the power of the Holy Spirit was able to read this stone.</a:t>
            </a:r>
          </a:p>
          <a:p>
            <a:endParaRPr lang="en-US" sz="2000" b="1" dirty="0">
              <a:solidFill>
                <a:srgbClr val="FF0000"/>
              </a:solidFill>
            </a:endParaRPr>
          </a:p>
        </p:txBody>
      </p:sp>
      <p:sp>
        <p:nvSpPr>
          <p:cNvPr id="49" name="TextBox 48"/>
          <p:cNvSpPr txBox="1"/>
          <p:nvPr/>
        </p:nvSpPr>
        <p:spPr>
          <a:xfrm>
            <a:off x="115824" y="6550223"/>
            <a:ext cx="6324600" cy="307777"/>
          </a:xfrm>
          <a:prstGeom prst="rect">
            <a:avLst/>
          </a:prstGeom>
          <a:noFill/>
        </p:spPr>
        <p:txBody>
          <a:bodyPr wrap="square" rtlCol="0">
            <a:spAutoFit/>
          </a:bodyPr>
          <a:lstStyle/>
          <a:p>
            <a:r>
              <a:rPr lang="en-US" sz="1400" dirty="0">
                <a:solidFill>
                  <a:schemeClr val="bg1"/>
                </a:solidFill>
              </a:rPr>
              <a:t>Omni 1:20  JFM and RLM</a:t>
            </a:r>
          </a:p>
        </p:txBody>
      </p:sp>
      <p:pic>
        <p:nvPicPr>
          <p:cNvPr id="5" name="Picture 4">
            <a:extLst>
              <a:ext uri="{FF2B5EF4-FFF2-40B4-BE49-F238E27FC236}">
                <a16:creationId xmlns:a16="http://schemas.microsoft.com/office/drawing/2014/main" id="{780127F0-2819-4BE8-A638-E28F99AF1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056" y="753047"/>
            <a:ext cx="2426017" cy="2691276"/>
          </a:xfrm>
          <a:prstGeom prst="rect">
            <a:avLst/>
          </a:prstGeom>
        </p:spPr>
      </p:pic>
      <p:pic>
        <p:nvPicPr>
          <p:cNvPr id="7" name="Picture 6">
            <a:extLst>
              <a:ext uri="{FF2B5EF4-FFF2-40B4-BE49-F238E27FC236}">
                <a16:creationId xmlns:a16="http://schemas.microsoft.com/office/drawing/2014/main" id="{C2288499-F2A5-4130-AEFA-E8964201F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47" y="4047820"/>
            <a:ext cx="5124450" cy="2390775"/>
          </a:xfrm>
          <a:prstGeom prst="rect">
            <a:avLst/>
          </a:prstGeom>
        </p:spPr>
      </p:pic>
      <p:pic>
        <p:nvPicPr>
          <p:cNvPr id="9" name="Picture 8">
            <a:extLst>
              <a:ext uri="{FF2B5EF4-FFF2-40B4-BE49-F238E27FC236}">
                <a16:creationId xmlns:a16="http://schemas.microsoft.com/office/drawing/2014/main" id="{FCA3EB05-F45A-4BC9-AF38-7CD9621CD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3763" y="3871875"/>
            <a:ext cx="1847850" cy="2457450"/>
          </a:xfrm>
          <a:prstGeom prst="rect">
            <a:avLst/>
          </a:prstGeom>
        </p:spPr>
      </p:pic>
    </p:spTree>
    <p:extLst>
      <p:ext uri="{BB962C8B-B14F-4D97-AF65-F5344CB8AC3E}">
        <p14:creationId xmlns:p14="http://schemas.microsoft.com/office/powerpoint/2010/main" val="5141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1CCE114-7E5D-4DF0-96E8-7A9277F2F3E7}"/>
              </a:ext>
            </a:extLst>
          </p:cNvPr>
          <p:cNvSpPr/>
          <p:nvPr/>
        </p:nvSpPr>
        <p:spPr>
          <a:xfrm>
            <a:off x="6254496" y="0"/>
            <a:ext cx="4443984"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47472" y="1216152"/>
            <a:ext cx="5800344" cy="3970318"/>
          </a:xfrm>
          <a:prstGeom prst="rect">
            <a:avLst/>
          </a:prstGeom>
          <a:noFill/>
        </p:spPr>
        <p:txBody>
          <a:bodyPr wrap="square" rtlCol="0">
            <a:spAutoFit/>
          </a:bodyPr>
          <a:lstStyle/>
          <a:p>
            <a:pPr fontAlgn="base"/>
            <a:r>
              <a:rPr lang="en-US" dirty="0">
                <a:solidFill>
                  <a:schemeClr val="bg1"/>
                </a:solidFill>
              </a:rPr>
              <a:t>The people of </a:t>
            </a:r>
            <a:r>
              <a:rPr lang="en-US" dirty="0" err="1">
                <a:solidFill>
                  <a:schemeClr val="bg1"/>
                </a:solidFill>
              </a:rPr>
              <a:t>Zarahemla</a:t>
            </a:r>
            <a:r>
              <a:rPr lang="en-US" dirty="0">
                <a:solidFill>
                  <a:schemeClr val="bg1"/>
                </a:solidFill>
              </a:rPr>
              <a:t> encountered </a:t>
            </a:r>
            <a:r>
              <a:rPr lang="en-US" dirty="0" err="1">
                <a:solidFill>
                  <a:schemeClr val="bg1"/>
                </a:solidFill>
              </a:rPr>
              <a:t>Coriantumr</a:t>
            </a:r>
            <a:r>
              <a:rPr lang="en-US" dirty="0">
                <a:solidFill>
                  <a:schemeClr val="bg1"/>
                </a:solidFill>
              </a:rPr>
              <a:t>, who was one of the last two survivors of the </a:t>
            </a:r>
            <a:r>
              <a:rPr lang="en-US" dirty="0" err="1">
                <a:solidFill>
                  <a:schemeClr val="bg1"/>
                </a:solidFill>
              </a:rPr>
              <a:t>Jaredite</a:t>
            </a:r>
            <a:r>
              <a:rPr lang="en-US" dirty="0">
                <a:solidFill>
                  <a:schemeClr val="bg1"/>
                </a:solidFill>
              </a:rPr>
              <a:t> nation (the other was the prophet Ether). </a:t>
            </a:r>
          </a:p>
          <a:p>
            <a:pPr fontAlgn="base"/>
            <a:endParaRPr lang="en-US" dirty="0">
              <a:solidFill>
                <a:schemeClr val="bg1"/>
              </a:solidFill>
            </a:endParaRPr>
          </a:p>
          <a:p>
            <a:pPr fontAlgn="base"/>
            <a:r>
              <a:rPr lang="en-US" dirty="0">
                <a:solidFill>
                  <a:schemeClr val="bg1"/>
                </a:solidFill>
              </a:rPr>
              <a:t>Land of Desolation= “bones lay scattered”—</a:t>
            </a:r>
            <a:r>
              <a:rPr lang="en-US" dirty="0" err="1">
                <a:solidFill>
                  <a:schemeClr val="bg1"/>
                </a:solidFill>
              </a:rPr>
              <a:t>Jaradite</a:t>
            </a:r>
            <a:r>
              <a:rPr lang="en-US" dirty="0">
                <a:solidFill>
                  <a:schemeClr val="bg1"/>
                </a:solidFill>
              </a:rPr>
              <a:t> People—they were destroyed</a:t>
            </a:r>
          </a:p>
          <a:p>
            <a:pPr fontAlgn="base"/>
            <a:endParaRPr lang="en-US" dirty="0">
              <a:solidFill>
                <a:schemeClr val="bg1"/>
              </a:solidFill>
            </a:endParaRPr>
          </a:p>
          <a:p>
            <a:pPr fontAlgn="base"/>
            <a:r>
              <a:rPr lang="en-US" dirty="0">
                <a:solidFill>
                  <a:schemeClr val="bg1"/>
                </a:solidFill>
              </a:rPr>
              <a:t>There were two groups from </a:t>
            </a:r>
            <a:r>
              <a:rPr lang="en-US" dirty="0" err="1">
                <a:solidFill>
                  <a:schemeClr val="bg1"/>
                </a:solidFill>
              </a:rPr>
              <a:t>Zarahemla</a:t>
            </a:r>
            <a:r>
              <a:rPr lang="en-US" dirty="0">
                <a:solidFill>
                  <a:schemeClr val="bg1"/>
                </a:solidFill>
              </a:rPr>
              <a:t> who attempted to return to the land of Nephi.</a:t>
            </a:r>
          </a:p>
          <a:p>
            <a:pPr fontAlgn="base"/>
            <a:endParaRPr lang="en-US" dirty="0">
              <a:solidFill>
                <a:schemeClr val="bg1"/>
              </a:solidFill>
            </a:endParaRPr>
          </a:p>
          <a:p>
            <a:pPr fontAlgn="base"/>
            <a:r>
              <a:rPr lang="en-US" dirty="0">
                <a:solidFill>
                  <a:schemeClr val="bg1"/>
                </a:solidFill>
              </a:rPr>
              <a:t>The first group failed and went back to </a:t>
            </a:r>
            <a:r>
              <a:rPr lang="en-US" dirty="0" err="1">
                <a:solidFill>
                  <a:schemeClr val="bg1"/>
                </a:solidFill>
              </a:rPr>
              <a:t>Zarahemla</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As </a:t>
            </a:r>
            <a:r>
              <a:rPr lang="en-US" dirty="0" err="1">
                <a:solidFill>
                  <a:schemeClr val="bg1"/>
                </a:solidFill>
              </a:rPr>
              <a:t>Amaleki</a:t>
            </a:r>
            <a:r>
              <a:rPr lang="en-US" dirty="0">
                <a:solidFill>
                  <a:schemeClr val="bg1"/>
                </a:solidFill>
              </a:rPr>
              <a:t> closed his record, he mentioned that he did not know the fate of the second group. </a:t>
            </a:r>
          </a:p>
        </p:txBody>
      </p:sp>
      <p:sp>
        <p:nvSpPr>
          <p:cNvPr id="49" name="TextBox 48"/>
          <p:cNvSpPr txBox="1"/>
          <p:nvPr/>
        </p:nvSpPr>
        <p:spPr>
          <a:xfrm>
            <a:off x="106680" y="6550223"/>
            <a:ext cx="6324600" cy="307777"/>
          </a:xfrm>
          <a:prstGeom prst="rect">
            <a:avLst/>
          </a:prstGeom>
          <a:noFill/>
        </p:spPr>
        <p:txBody>
          <a:bodyPr wrap="square" rtlCol="0">
            <a:spAutoFit/>
          </a:bodyPr>
          <a:lstStyle/>
          <a:p>
            <a:r>
              <a:rPr lang="en-US" sz="1400" dirty="0">
                <a:solidFill>
                  <a:schemeClr val="bg1"/>
                </a:solidFill>
              </a:rPr>
              <a:t>Omni 1:20-22, 29-30   </a:t>
            </a:r>
          </a:p>
        </p:txBody>
      </p:sp>
      <p:sp>
        <p:nvSpPr>
          <p:cNvPr id="7" name="5-Point Star 6"/>
          <p:cNvSpPr/>
          <p:nvPr/>
        </p:nvSpPr>
        <p:spPr>
          <a:xfrm>
            <a:off x="8763000" y="8382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24800" y="533400"/>
            <a:ext cx="2286000" cy="369332"/>
          </a:xfrm>
          <a:prstGeom prst="rect">
            <a:avLst/>
          </a:prstGeom>
          <a:noFill/>
        </p:spPr>
        <p:txBody>
          <a:bodyPr wrap="square" rtlCol="0">
            <a:spAutoFit/>
          </a:bodyPr>
          <a:lstStyle/>
          <a:p>
            <a:r>
              <a:rPr lang="en-US" dirty="0">
                <a:solidFill>
                  <a:schemeClr val="tx2">
                    <a:lumMod val="75000"/>
                  </a:schemeClr>
                </a:solidFill>
              </a:rPr>
              <a:t>Land of Desolation</a:t>
            </a:r>
          </a:p>
        </p:txBody>
      </p:sp>
      <p:sp>
        <p:nvSpPr>
          <p:cNvPr id="10" name="5-Point Star 9"/>
          <p:cNvSpPr/>
          <p:nvPr/>
        </p:nvSpPr>
        <p:spPr>
          <a:xfrm>
            <a:off x="8610600" y="25908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05344" y="2218944"/>
            <a:ext cx="2286000" cy="369332"/>
          </a:xfrm>
          <a:prstGeom prst="rect">
            <a:avLst/>
          </a:prstGeom>
          <a:noFill/>
        </p:spPr>
        <p:txBody>
          <a:bodyPr wrap="square" rtlCol="0">
            <a:spAutoFit/>
          </a:bodyPr>
          <a:lstStyle/>
          <a:p>
            <a:r>
              <a:rPr lang="en-US" dirty="0">
                <a:solidFill>
                  <a:schemeClr val="tx2">
                    <a:lumMod val="75000"/>
                  </a:schemeClr>
                </a:solidFill>
              </a:rPr>
              <a:t>Land of </a:t>
            </a:r>
            <a:r>
              <a:rPr lang="en-US" dirty="0" err="1">
                <a:solidFill>
                  <a:schemeClr val="tx2">
                    <a:lumMod val="75000"/>
                  </a:schemeClr>
                </a:solidFill>
              </a:rPr>
              <a:t>Zarahemla</a:t>
            </a:r>
            <a:endParaRPr lang="en-US" dirty="0">
              <a:solidFill>
                <a:schemeClr val="tx2">
                  <a:lumMod val="75000"/>
                </a:schemeClr>
              </a:solidFill>
            </a:endParaRPr>
          </a:p>
        </p:txBody>
      </p:sp>
      <p:sp>
        <p:nvSpPr>
          <p:cNvPr id="12" name="5-Point Star 11"/>
          <p:cNvSpPr/>
          <p:nvPr/>
        </p:nvSpPr>
        <p:spPr>
          <a:xfrm>
            <a:off x="7162800" y="58674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8763000" y="4876800"/>
            <a:ext cx="457200" cy="4572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5553912">
            <a:off x="3160863" y="3218728"/>
            <a:ext cx="6857948" cy="423826"/>
          </a:xfrm>
          <a:prstGeom prst="doubleWave">
            <a:avLst>
              <a:gd name="adj1" fmla="val 125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3648" y="0"/>
            <a:ext cx="6056376" cy="769441"/>
          </a:xfrm>
          <a:prstGeom prst="rect">
            <a:avLst/>
          </a:prstGeom>
          <a:noFill/>
        </p:spPr>
        <p:txBody>
          <a:bodyPr wrap="square" rtlCol="0">
            <a:spAutoFit/>
          </a:bodyPr>
          <a:lstStyle/>
          <a:p>
            <a:pPr algn="ctr"/>
            <a:r>
              <a:rPr lang="en-US" sz="4400" dirty="0" err="1">
                <a:solidFill>
                  <a:schemeClr val="bg1"/>
                </a:solidFill>
                <a:latin typeface="Bodoni MT Black" pitchFamily="18" charset="0"/>
              </a:rPr>
              <a:t>Coriantumr</a:t>
            </a:r>
            <a:endParaRPr lang="en-US" sz="4400" dirty="0">
              <a:solidFill>
                <a:schemeClr val="bg1"/>
              </a:solidFill>
              <a:latin typeface="Bodoni MT Black" pitchFamily="18" charset="0"/>
            </a:endParaRPr>
          </a:p>
        </p:txBody>
      </p:sp>
      <p:sp>
        <p:nvSpPr>
          <p:cNvPr id="15" name="TextBox 14"/>
          <p:cNvSpPr txBox="1"/>
          <p:nvPr/>
        </p:nvSpPr>
        <p:spPr>
          <a:xfrm>
            <a:off x="6412992" y="3255264"/>
            <a:ext cx="1066800" cy="369332"/>
          </a:xfrm>
          <a:prstGeom prst="rect">
            <a:avLst/>
          </a:prstGeom>
          <a:noFill/>
        </p:spPr>
        <p:txBody>
          <a:bodyPr wrap="square" rtlCol="0">
            <a:spAutoFit/>
          </a:bodyPr>
          <a:lstStyle/>
          <a:p>
            <a:r>
              <a:rPr lang="en-US" dirty="0">
                <a:solidFill>
                  <a:schemeClr val="tx2">
                    <a:lumMod val="75000"/>
                  </a:schemeClr>
                </a:solidFill>
              </a:rPr>
              <a:t>West Sea</a:t>
            </a:r>
          </a:p>
        </p:txBody>
      </p:sp>
      <p:sp>
        <p:nvSpPr>
          <p:cNvPr id="16" name="TextBox 15"/>
          <p:cNvSpPr txBox="1"/>
          <p:nvPr/>
        </p:nvSpPr>
        <p:spPr>
          <a:xfrm>
            <a:off x="6714744" y="5190745"/>
            <a:ext cx="1524000" cy="646331"/>
          </a:xfrm>
          <a:prstGeom prst="rect">
            <a:avLst/>
          </a:prstGeom>
          <a:noFill/>
        </p:spPr>
        <p:txBody>
          <a:bodyPr wrap="square" rtlCol="0">
            <a:spAutoFit/>
          </a:bodyPr>
          <a:lstStyle/>
          <a:p>
            <a:pPr algn="ctr"/>
            <a:r>
              <a:rPr lang="en-US" dirty="0">
                <a:solidFill>
                  <a:schemeClr val="tx2">
                    <a:lumMod val="75000"/>
                  </a:schemeClr>
                </a:solidFill>
              </a:rPr>
              <a:t>Land of First Inheritance</a:t>
            </a:r>
          </a:p>
        </p:txBody>
      </p:sp>
      <p:sp>
        <p:nvSpPr>
          <p:cNvPr id="17" name="TextBox 16"/>
          <p:cNvSpPr txBox="1"/>
          <p:nvPr/>
        </p:nvSpPr>
        <p:spPr>
          <a:xfrm>
            <a:off x="8162544" y="4504944"/>
            <a:ext cx="2286000" cy="369332"/>
          </a:xfrm>
          <a:prstGeom prst="rect">
            <a:avLst/>
          </a:prstGeom>
          <a:noFill/>
        </p:spPr>
        <p:txBody>
          <a:bodyPr wrap="square" rtlCol="0">
            <a:spAutoFit/>
          </a:bodyPr>
          <a:lstStyle/>
          <a:p>
            <a:r>
              <a:rPr lang="en-US" dirty="0">
                <a:solidFill>
                  <a:schemeClr val="tx2">
                    <a:lumMod val="75000"/>
                  </a:schemeClr>
                </a:solidFill>
              </a:rPr>
              <a:t>Land of Nephi</a:t>
            </a:r>
          </a:p>
        </p:txBody>
      </p:sp>
      <p:cxnSp>
        <p:nvCxnSpPr>
          <p:cNvPr id="19" name="Straight Arrow Connector 18"/>
          <p:cNvCxnSpPr/>
          <p:nvPr/>
        </p:nvCxnSpPr>
        <p:spPr>
          <a:xfrm flipV="1">
            <a:off x="7772400" y="5257800"/>
            <a:ext cx="7620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924800" y="2667000"/>
            <a:ext cx="304800" cy="175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372600" y="2667000"/>
            <a:ext cx="3810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U-Turn Arrow 36"/>
          <p:cNvSpPr/>
          <p:nvPr/>
        </p:nvSpPr>
        <p:spPr>
          <a:xfrm rot="10800000" flipH="1">
            <a:off x="8382000" y="2590800"/>
            <a:ext cx="990600" cy="1676400"/>
          </a:xfrm>
          <a:prstGeom prst="uturnArrow">
            <a:avLst>
              <a:gd name="adj1" fmla="val 8217"/>
              <a:gd name="adj2" fmla="val 13811"/>
              <a:gd name="adj3" fmla="val 18473"/>
              <a:gd name="adj4" fmla="val 43750"/>
              <a:gd name="adj5" fmla="val 75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6" name="Group 65"/>
          <p:cNvGrpSpPr/>
          <p:nvPr/>
        </p:nvGrpSpPr>
        <p:grpSpPr>
          <a:xfrm>
            <a:off x="9448800" y="838201"/>
            <a:ext cx="762000" cy="497363"/>
            <a:chOff x="8077200" y="838200"/>
            <a:chExt cx="995197" cy="649573"/>
          </a:xfrm>
        </p:grpSpPr>
        <p:grpSp>
          <p:nvGrpSpPr>
            <p:cNvPr id="38" name="Group 35"/>
            <p:cNvGrpSpPr/>
            <p:nvPr/>
          </p:nvGrpSpPr>
          <p:grpSpPr>
            <a:xfrm>
              <a:off x="8077200" y="838200"/>
              <a:ext cx="657439" cy="649573"/>
              <a:chOff x="3642609" y="950626"/>
              <a:chExt cx="3028014" cy="2991787"/>
            </a:xfrm>
          </p:grpSpPr>
          <p:grpSp>
            <p:nvGrpSpPr>
              <p:cNvPr id="39" name="Group 28"/>
              <p:cNvGrpSpPr/>
              <p:nvPr/>
            </p:nvGrpSpPr>
            <p:grpSpPr>
              <a:xfrm>
                <a:off x="3642609" y="950626"/>
                <a:ext cx="1184223" cy="2966779"/>
                <a:chOff x="3642609" y="950626"/>
                <a:chExt cx="1184223" cy="2966779"/>
              </a:xfrm>
            </p:grpSpPr>
            <p:sp>
              <p:nvSpPr>
                <p:cNvPr id="46" name="Oval 45"/>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4"/>
              <p:cNvGrpSpPr/>
              <p:nvPr/>
            </p:nvGrpSpPr>
            <p:grpSpPr>
              <a:xfrm>
                <a:off x="5334001" y="990600"/>
                <a:ext cx="1336622" cy="2951813"/>
                <a:chOff x="5486399" y="990600"/>
                <a:chExt cx="1184223" cy="2774405"/>
              </a:xfrm>
            </p:grpSpPr>
            <p:sp>
              <p:nvSpPr>
                <p:cNvPr id="41" name="Oval 40"/>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28"/>
            <p:cNvGrpSpPr/>
            <p:nvPr/>
          </p:nvGrpSpPr>
          <p:grpSpPr>
            <a:xfrm>
              <a:off x="8815280" y="838200"/>
              <a:ext cx="257117" cy="644143"/>
              <a:chOff x="3642609" y="950626"/>
              <a:chExt cx="1184223" cy="2966779"/>
            </a:xfrm>
          </p:grpSpPr>
          <p:sp>
            <p:nvSpPr>
              <p:cNvPr id="61" name="Oval 60"/>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8534400" y="3352800"/>
            <a:ext cx="609600" cy="397890"/>
            <a:chOff x="8077200" y="838200"/>
            <a:chExt cx="995197" cy="649573"/>
          </a:xfrm>
        </p:grpSpPr>
        <p:grpSp>
          <p:nvGrpSpPr>
            <p:cNvPr id="68" name="Group 35"/>
            <p:cNvGrpSpPr/>
            <p:nvPr/>
          </p:nvGrpSpPr>
          <p:grpSpPr>
            <a:xfrm>
              <a:off x="8077200" y="838200"/>
              <a:ext cx="657439" cy="649573"/>
              <a:chOff x="3642609" y="950626"/>
              <a:chExt cx="3028014" cy="2991787"/>
            </a:xfrm>
          </p:grpSpPr>
          <p:grpSp>
            <p:nvGrpSpPr>
              <p:cNvPr id="75" name="Group 28"/>
              <p:cNvGrpSpPr/>
              <p:nvPr/>
            </p:nvGrpSpPr>
            <p:grpSpPr>
              <a:xfrm>
                <a:off x="3642609" y="950626"/>
                <a:ext cx="1184223" cy="2966779"/>
                <a:chOff x="3642609" y="950626"/>
                <a:chExt cx="1184223" cy="2966779"/>
              </a:xfrm>
            </p:grpSpPr>
            <p:sp>
              <p:nvSpPr>
                <p:cNvPr id="82" name="Oval 81"/>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4"/>
              <p:cNvGrpSpPr/>
              <p:nvPr/>
            </p:nvGrpSpPr>
            <p:grpSpPr>
              <a:xfrm>
                <a:off x="5334001" y="990600"/>
                <a:ext cx="1336622" cy="2951813"/>
                <a:chOff x="5486399" y="990600"/>
                <a:chExt cx="1184223" cy="2774405"/>
              </a:xfrm>
            </p:grpSpPr>
            <p:sp>
              <p:nvSpPr>
                <p:cNvPr id="77" name="Oval 76"/>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8"/>
            <p:cNvGrpSpPr/>
            <p:nvPr/>
          </p:nvGrpSpPr>
          <p:grpSpPr>
            <a:xfrm>
              <a:off x="8815280" y="838200"/>
              <a:ext cx="257117" cy="644143"/>
              <a:chOff x="3642609" y="950626"/>
              <a:chExt cx="1184223" cy="2966779"/>
            </a:xfrm>
          </p:grpSpPr>
          <p:sp>
            <p:nvSpPr>
              <p:cNvPr id="70" name="Oval 69"/>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9677400" y="2209800"/>
            <a:ext cx="533400" cy="358628"/>
            <a:chOff x="8077200" y="2209800"/>
            <a:chExt cx="693733" cy="466427"/>
          </a:xfrm>
        </p:grpSpPr>
        <p:grpSp>
          <p:nvGrpSpPr>
            <p:cNvPr id="87" name="Group 35"/>
            <p:cNvGrpSpPr/>
            <p:nvPr/>
          </p:nvGrpSpPr>
          <p:grpSpPr>
            <a:xfrm>
              <a:off x="8077200" y="2209800"/>
              <a:ext cx="457200" cy="451730"/>
              <a:chOff x="3642609" y="950626"/>
              <a:chExt cx="3028014" cy="2991787"/>
            </a:xfrm>
          </p:grpSpPr>
          <p:grpSp>
            <p:nvGrpSpPr>
              <p:cNvPr id="88" name="Group 28"/>
              <p:cNvGrpSpPr/>
              <p:nvPr/>
            </p:nvGrpSpPr>
            <p:grpSpPr>
              <a:xfrm>
                <a:off x="3642609" y="950626"/>
                <a:ext cx="1184223" cy="2966779"/>
                <a:chOff x="3642609" y="950626"/>
                <a:chExt cx="1184223" cy="2966779"/>
              </a:xfrm>
            </p:grpSpPr>
            <p:sp>
              <p:nvSpPr>
                <p:cNvPr id="95" name="Oval 94"/>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4"/>
              <p:cNvGrpSpPr/>
              <p:nvPr/>
            </p:nvGrpSpPr>
            <p:grpSpPr>
              <a:xfrm>
                <a:off x="5334001" y="990600"/>
                <a:ext cx="1336622" cy="2951813"/>
                <a:chOff x="5486399" y="990600"/>
                <a:chExt cx="1184223" cy="2774405"/>
              </a:xfrm>
            </p:grpSpPr>
            <p:sp>
              <p:nvSpPr>
                <p:cNvPr id="90" name="Oval 89"/>
                <p:cNvSpPr/>
                <p:nvPr/>
              </p:nvSpPr>
              <p:spPr>
                <a:xfrm>
                  <a:off x="5562600" y="990600"/>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5638800" y="1524000"/>
                  <a:ext cx="914400" cy="18288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5400000">
                  <a:off x="5968583" y="1727617"/>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9063923" flipH="1">
                  <a:off x="6137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536077">
                  <a:off x="5756082" y="28643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28"/>
            <p:cNvGrpSpPr/>
            <p:nvPr/>
          </p:nvGrpSpPr>
          <p:grpSpPr>
            <a:xfrm>
              <a:off x="8592127" y="2228273"/>
              <a:ext cx="178806" cy="447954"/>
              <a:chOff x="3642609" y="950626"/>
              <a:chExt cx="1184223" cy="2966779"/>
            </a:xfrm>
          </p:grpSpPr>
          <p:sp>
            <p:nvSpPr>
              <p:cNvPr id="108" name="Oval 107"/>
              <p:cNvSpPr/>
              <p:nvPr/>
            </p:nvSpPr>
            <p:spPr>
              <a:xfrm>
                <a:off x="3768777" y="950626"/>
                <a:ext cx="9906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114800" y="1828800"/>
                <a:ext cx="304800"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5400000">
                <a:off x="4124793" y="1651416"/>
                <a:ext cx="219856" cy="1184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rot="2536077">
                <a:off x="3890728"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9063923" flipH="1">
                <a:off x="4384481" y="3016794"/>
                <a:ext cx="255340" cy="900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a:extLst>
              <a:ext uri="{FF2B5EF4-FFF2-40B4-BE49-F238E27FC236}">
                <a16:creationId xmlns:a16="http://schemas.microsoft.com/office/drawing/2014/main" id="{BB18B4AB-42FB-416A-B5EB-D4AACC1A31D5}"/>
              </a:ext>
            </a:extLst>
          </p:cNvPr>
          <p:cNvGrpSpPr/>
          <p:nvPr/>
        </p:nvGrpSpPr>
        <p:grpSpPr>
          <a:xfrm>
            <a:off x="10009632" y="5007864"/>
            <a:ext cx="1463040" cy="1600200"/>
            <a:chOff x="6096000" y="4495800"/>
            <a:chExt cx="1463040" cy="1600200"/>
          </a:xfrm>
        </p:grpSpPr>
        <p:sp>
          <p:nvSpPr>
            <p:cNvPr id="102" name="Rectangle 101">
              <a:extLst>
                <a:ext uri="{FF2B5EF4-FFF2-40B4-BE49-F238E27FC236}">
                  <a16:creationId xmlns:a16="http://schemas.microsoft.com/office/drawing/2014/main" id="{3C64EFC1-43AE-4CD9-883E-9B8D168227F5}"/>
                </a:ext>
              </a:extLst>
            </p:cNvPr>
            <p:cNvSpPr/>
            <p:nvPr/>
          </p:nvSpPr>
          <p:spPr>
            <a:xfrm>
              <a:off x="6096000" y="4495800"/>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C1E2BB73-37D0-4D8F-A202-9CD421583A7F}"/>
                </a:ext>
              </a:extLst>
            </p:cNvPr>
            <p:cNvGrpSpPr/>
            <p:nvPr/>
          </p:nvGrpSpPr>
          <p:grpSpPr>
            <a:xfrm>
              <a:off x="6248400" y="4602772"/>
              <a:ext cx="1143000" cy="1483718"/>
              <a:chOff x="6804279" y="3124200"/>
              <a:chExt cx="1524000" cy="1978291"/>
            </a:xfrm>
          </p:grpSpPr>
          <p:sp>
            <p:nvSpPr>
              <p:cNvPr id="104" name="Trapezoid 103">
                <a:extLst>
                  <a:ext uri="{FF2B5EF4-FFF2-40B4-BE49-F238E27FC236}">
                    <a16:creationId xmlns:a16="http://schemas.microsoft.com/office/drawing/2014/main" id="{70356AD6-27C2-42FD-904D-52FF581EE628}"/>
                  </a:ext>
                </a:extLst>
              </p:cNvPr>
              <p:cNvSpPr/>
              <p:nvPr/>
            </p:nvSpPr>
            <p:spPr>
              <a:xfrm flipH="1">
                <a:off x="6934200" y="4267200"/>
                <a:ext cx="1146297" cy="835291"/>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5AAD55E-8CFB-4889-BD6C-40209CFB70A2}"/>
                  </a:ext>
                </a:extLst>
              </p:cNvPr>
              <p:cNvSpPr/>
              <p:nvPr/>
            </p:nvSpPr>
            <p:spPr>
              <a:xfrm flipH="1">
                <a:off x="7315200" y="4038600"/>
                <a:ext cx="38100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uble Wave 105">
                <a:extLst>
                  <a:ext uri="{FF2B5EF4-FFF2-40B4-BE49-F238E27FC236}">
                    <a16:creationId xmlns:a16="http://schemas.microsoft.com/office/drawing/2014/main" id="{32FDF523-3FF1-427A-A24F-D07FD0FEA2A6}"/>
                  </a:ext>
                </a:extLst>
              </p:cNvPr>
              <p:cNvSpPr/>
              <p:nvPr/>
            </p:nvSpPr>
            <p:spPr>
              <a:xfrm rot="4853557">
                <a:off x="6461379" y="3659580"/>
                <a:ext cx="1295400" cy="609600"/>
              </a:xfrm>
              <a:prstGeom prst="doubleWave">
                <a:avLst>
                  <a:gd name="adj1" fmla="val 10661"/>
                  <a:gd name="adj2" fmla="val 1000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uble Wave 106">
                <a:extLst>
                  <a:ext uri="{FF2B5EF4-FFF2-40B4-BE49-F238E27FC236}">
                    <a16:creationId xmlns:a16="http://schemas.microsoft.com/office/drawing/2014/main" id="{1BE3F51D-CE76-4FFD-85E0-ED4B9CE144DC}"/>
                  </a:ext>
                </a:extLst>
              </p:cNvPr>
              <p:cNvSpPr/>
              <p:nvPr/>
            </p:nvSpPr>
            <p:spPr>
              <a:xfrm rot="16746443" flipH="1">
                <a:off x="7375779" y="3659580"/>
                <a:ext cx="1295400" cy="609600"/>
              </a:xfrm>
              <a:prstGeom prst="doubleWave">
                <a:avLst>
                  <a:gd name="adj1" fmla="val 10661"/>
                  <a:gd name="adj2" fmla="val 1000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06168331-A5BF-4B97-906D-86E6D4142634}"/>
                  </a:ext>
                </a:extLst>
              </p:cNvPr>
              <p:cNvSpPr/>
              <p:nvPr/>
            </p:nvSpPr>
            <p:spPr>
              <a:xfrm flipH="1">
                <a:off x="6990164" y="3250143"/>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255">
                <a:extLst>
                  <a:ext uri="{FF2B5EF4-FFF2-40B4-BE49-F238E27FC236}">
                    <a16:creationId xmlns:a16="http://schemas.microsoft.com/office/drawing/2014/main" id="{FDA6F505-0482-43FB-877A-E861AACA624E}"/>
                  </a:ext>
                </a:extLst>
              </p:cNvPr>
              <p:cNvSpPr/>
              <p:nvPr/>
            </p:nvSpPr>
            <p:spPr>
              <a:xfrm>
                <a:off x="7010400" y="3200400"/>
                <a:ext cx="533400" cy="533400"/>
              </a:xfrm>
              <a:prstGeom prst="round2DiagRect">
                <a:avLst>
                  <a:gd name="adj1" fmla="val 50000"/>
                  <a:gd name="adj2" fmla="val 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256">
                <a:extLst>
                  <a:ext uri="{FF2B5EF4-FFF2-40B4-BE49-F238E27FC236}">
                    <a16:creationId xmlns:a16="http://schemas.microsoft.com/office/drawing/2014/main" id="{24B7B4D9-47A6-4039-8C35-61A319D07C66}"/>
                  </a:ext>
                </a:extLst>
              </p:cNvPr>
              <p:cNvSpPr/>
              <p:nvPr/>
            </p:nvSpPr>
            <p:spPr>
              <a:xfrm rot="4485393">
                <a:off x="7528338" y="3184938"/>
                <a:ext cx="533400" cy="533400"/>
              </a:xfrm>
              <a:prstGeom prst="round2DiagRect">
                <a:avLst>
                  <a:gd name="adj1" fmla="val 50000"/>
                  <a:gd name="adj2" fmla="val 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5D23F9AC-3751-4A7C-9FB3-8841F2B807A5}"/>
                  </a:ext>
                </a:extLst>
              </p:cNvPr>
              <p:cNvSpPr/>
              <p:nvPr/>
            </p:nvSpPr>
            <p:spPr>
              <a:xfrm rot="18923193">
                <a:off x="6858000" y="3393140"/>
                <a:ext cx="609600" cy="228600"/>
              </a:xfrm>
              <a:prstGeom prst="ellipse">
                <a:avLst/>
              </a:prstGeom>
              <a:solidFill>
                <a:srgbClr val="913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03CF2E5-3962-432F-9AA0-B9A2F9530875}"/>
                  </a:ext>
                </a:extLst>
              </p:cNvPr>
              <p:cNvSpPr/>
              <p:nvPr/>
            </p:nvSpPr>
            <p:spPr>
              <a:xfrm rot="2587249">
                <a:off x="7709647" y="3437964"/>
                <a:ext cx="609600" cy="228600"/>
              </a:xfrm>
              <a:prstGeom prst="ellipse">
                <a:avLst/>
              </a:prstGeom>
              <a:solidFill>
                <a:srgbClr val="913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42C2AED8-3A51-476F-B5A6-557487606F67}"/>
                  </a:ext>
                </a:extLst>
              </p:cNvPr>
              <p:cNvGrpSpPr/>
              <p:nvPr/>
            </p:nvGrpSpPr>
            <p:grpSpPr>
              <a:xfrm>
                <a:off x="6858000" y="3124200"/>
                <a:ext cx="1295400" cy="576100"/>
                <a:chOff x="3886200" y="2075329"/>
                <a:chExt cx="1447800" cy="995082"/>
              </a:xfrm>
            </p:grpSpPr>
            <p:grpSp>
              <p:nvGrpSpPr>
                <p:cNvPr id="120" name="Group 119">
                  <a:extLst>
                    <a:ext uri="{FF2B5EF4-FFF2-40B4-BE49-F238E27FC236}">
                      <a16:creationId xmlns:a16="http://schemas.microsoft.com/office/drawing/2014/main" id="{1F245153-97E4-4B01-B5D2-909ABEB8FCFD}"/>
                    </a:ext>
                  </a:extLst>
                </p:cNvPr>
                <p:cNvGrpSpPr/>
                <p:nvPr/>
              </p:nvGrpSpPr>
              <p:grpSpPr>
                <a:xfrm>
                  <a:off x="4253752" y="2075329"/>
                  <a:ext cx="715433" cy="660400"/>
                  <a:chOff x="3352800" y="2667000"/>
                  <a:chExt cx="715433" cy="660400"/>
                </a:xfrm>
              </p:grpSpPr>
              <p:sp>
                <p:nvSpPr>
                  <p:cNvPr id="135" name="Hexagon 134">
                    <a:extLst>
                      <a:ext uri="{FF2B5EF4-FFF2-40B4-BE49-F238E27FC236}">
                        <a16:creationId xmlns:a16="http://schemas.microsoft.com/office/drawing/2014/main" id="{FEA07B58-FBB4-4EED-9738-8507C9F113D6}"/>
                      </a:ext>
                    </a:extLst>
                  </p:cNvPr>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ross 135">
                    <a:extLst>
                      <a:ext uri="{FF2B5EF4-FFF2-40B4-BE49-F238E27FC236}">
                        <a16:creationId xmlns:a16="http://schemas.microsoft.com/office/drawing/2014/main" id="{6898AFF6-2E43-491C-8B5B-9F878CB10F56}"/>
                      </a:ext>
                    </a:extLst>
                  </p:cNvPr>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4D0E41D3-DDAB-4F7E-A510-6FD789734F59}"/>
                    </a:ext>
                  </a:extLst>
                </p:cNvPr>
                <p:cNvGrpSpPr/>
                <p:nvPr/>
              </p:nvGrpSpPr>
              <p:grpSpPr>
                <a:xfrm>
                  <a:off x="3886200" y="2667000"/>
                  <a:ext cx="1447800" cy="403411"/>
                  <a:chOff x="3276600" y="2568389"/>
                  <a:chExt cx="2743200" cy="838200"/>
                </a:xfrm>
              </p:grpSpPr>
              <p:sp>
                <p:nvSpPr>
                  <p:cNvPr id="122" name="Rounded Rectangle 347">
                    <a:extLst>
                      <a:ext uri="{FF2B5EF4-FFF2-40B4-BE49-F238E27FC236}">
                        <a16:creationId xmlns:a16="http://schemas.microsoft.com/office/drawing/2014/main" id="{0B499746-919B-45E7-BF9C-3BFEF8644414}"/>
                      </a:ext>
                    </a:extLst>
                  </p:cNvPr>
                  <p:cNvSpPr/>
                  <p:nvPr/>
                </p:nvSpPr>
                <p:spPr>
                  <a:xfrm>
                    <a:off x="3276600" y="2568389"/>
                    <a:ext cx="2743200" cy="8382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a:extLst>
                      <a:ext uri="{FF2B5EF4-FFF2-40B4-BE49-F238E27FC236}">
                        <a16:creationId xmlns:a16="http://schemas.microsoft.com/office/drawing/2014/main" id="{23852BE4-476C-440B-BFCB-D0284A7B3E51}"/>
                      </a:ext>
                    </a:extLst>
                  </p:cNvPr>
                  <p:cNvGrpSpPr/>
                  <p:nvPr/>
                </p:nvGrpSpPr>
                <p:grpSpPr>
                  <a:xfrm>
                    <a:off x="3352800" y="2667000"/>
                    <a:ext cx="715433" cy="660400"/>
                    <a:chOff x="3352800" y="2667000"/>
                    <a:chExt cx="715433" cy="660400"/>
                  </a:xfrm>
                </p:grpSpPr>
                <p:sp>
                  <p:nvSpPr>
                    <p:cNvPr id="133" name="Hexagon 132">
                      <a:extLst>
                        <a:ext uri="{FF2B5EF4-FFF2-40B4-BE49-F238E27FC236}">
                          <a16:creationId xmlns:a16="http://schemas.microsoft.com/office/drawing/2014/main" id="{1EA15A95-AC38-4C38-97C0-E39736317989}"/>
                        </a:ext>
                      </a:extLst>
                    </p:cNvPr>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ross 133">
                      <a:extLst>
                        <a:ext uri="{FF2B5EF4-FFF2-40B4-BE49-F238E27FC236}">
                          <a16:creationId xmlns:a16="http://schemas.microsoft.com/office/drawing/2014/main" id="{562EA0B8-4180-4F88-9D83-BCCB32CD6E66}"/>
                        </a:ext>
                      </a:extLst>
                    </p:cNvPr>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E542D0DC-7C71-4EEE-8906-63F13FEAB3C9}"/>
                      </a:ext>
                    </a:extLst>
                  </p:cNvPr>
                  <p:cNvGrpSpPr/>
                  <p:nvPr/>
                </p:nvGrpSpPr>
                <p:grpSpPr>
                  <a:xfrm>
                    <a:off x="4007224" y="2671482"/>
                    <a:ext cx="715433" cy="660400"/>
                    <a:chOff x="3352800" y="2667000"/>
                    <a:chExt cx="715433" cy="660400"/>
                  </a:xfrm>
                </p:grpSpPr>
                <p:sp>
                  <p:nvSpPr>
                    <p:cNvPr id="131" name="Hexagon 130">
                      <a:extLst>
                        <a:ext uri="{FF2B5EF4-FFF2-40B4-BE49-F238E27FC236}">
                          <a16:creationId xmlns:a16="http://schemas.microsoft.com/office/drawing/2014/main" id="{D3EBB764-F684-48B3-86AF-AC5FAC452F62}"/>
                        </a:ext>
                      </a:extLst>
                    </p:cNvPr>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a:extLst>
                        <a:ext uri="{FF2B5EF4-FFF2-40B4-BE49-F238E27FC236}">
                          <a16:creationId xmlns:a16="http://schemas.microsoft.com/office/drawing/2014/main" id="{F3C35E85-7D45-47E6-8298-2CF891646242}"/>
                        </a:ext>
                      </a:extLst>
                    </p:cNvPr>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25F28A0-9FC8-459A-B508-920D09BEEF65}"/>
                      </a:ext>
                    </a:extLst>
                  </p:cNvPr>
                  <p:cNvGrpSpPr/>
                  <p:nvPr/>
                </p:nvGrpSpPr>
                <p:grpSpPr>
                  <a:xfrm>
                    <a:off x="4652683" y="2644588"/>
                    <a:ext cx="715433" cy="660400"/>
                    <a:chOff x="3352800" y="2667000"/>
                    <a:chExt cx="715433" cy="660400"/>
                  </a:xfrm>
                </p:grpSpPr>
                <p:sp>
                  <p:nvSpPr>
                    <p:cNvPr id="129" name="Hexagon 128">
                      <a:extLst>
                        <a:ext uri="{FF2B5EF4-FFF2-40B4-BE49-F238E27FC236}">
                          <a16:creationId xmlns:a16="http://schemas.microsoft.com/office/drawing/2014/main" id="{07546FAE-84A1-403E-8983-0D9CB9044C12}"/>
                        </a:ext>
                      </a:extLst>
                    </p:cNvPr>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ross 129">
                      <a:extLst>
                        <a:ext uri="{FF2B5EF4-FFF2-40B4-BE49-F238E27FC236}">
                          <a16:creationId xmlns:a16="http://schemas.microsoft.com/office/drawing/2014/main" id="{7938BE60-AC91-47CA-AEF8-47192BD2FB5D}"/>
                        </a:ext>
                      </a:extLst>
                    </p:cNvPr>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0ADF1536-D8C3-47B1-8E6D-CED7F2AA5111}"/>
                      </a:ext>
                    </a:extLst>
                  </p:cNvPr>
                  <p:cNvGrpSpPr/>
                  <p:nvPr/>
                </p:nvGrpSpPr>
                <p:grpSpPr>
                  <a:xfrm>
                    <a:off x="5284695" y="2649070"/>
                    <a:ext cx="715433" cy="660400"/>
                    <a:chOff x="3352800" y="2667000"/>
                    <a:chExt cx="715433" cy="660400"/>
                  </a:xfrm>
                </p:grpSpPr>
                <p:sp>
                  <p:nvSpPr>
                    <p:cNvPr id="127" name="Hexagon 126">
                      <a:extLst>
                        <a:ext uri="{FF2B5EF4-FFF2-40B4-BE49-F238E27FC236}">
                          <a16:creationId xmlns:a16="http://schemas.microsoft.com/office/drawing/2014/main" id="{678ACD94-94D8-41BB-9E29-BCB60A35E175}"/>
                        </a:ext>
                      </a:extLst>
                    </p:cNvPr>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a:extLst>
                        <a:ext uri="{FF2B5EF4-FFF2-40B4-BE49-F238E27FC236}">
                          <a16:creationId xmlns:a16="http://schemas.microsoft.com/office/drawing/2014/main" id="{4CAAD556-CEB0-4CC0-A8ED-CF36CB2A7BE4}"/>
                        </a:ext>
                      </a:extLst>
                    </p:cNvPr>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189235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2" end="2"/>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4">
                                            <p:txEl>
                                              <p:pRg st="4" end="4"/>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dissolve">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0"/>
                                        <p:tgtEl>
                                          <p:spTgt spid="113"/>
                                        </p:tgtEl>
                                      </p:cBhvr>
                                    </p:animEffect>
                                    <p:set>
                                      <p:cBhvr>
                                        <p:cTn id="39" dur="1" fill="hold">
                                          <p:stCondLst>
                                            <p:cond delay="4999"/>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Peoples in Americas</a:t>
            </a:r>
          </a:p>
        </p:txBody>
      </p:sp>
      <p:sp>
        <p:nvSpPr>
          <p:cNvPr id="49" name="TextBox 48"/>
          <p:cNvSpPr txBox="1"/>
          <p:nvPr/>
        </p:nvSpPr>
        <p:spPr>
          <a:xfrm>
            <a:off x="97536" y="6550223"/>
            <a:ext cx="6324600" cy="307777"/>
          </a:xfrm>
          <a:prstGeom prst="rect">
            <a:avLst/>
          </a:prstGeom>
          <a:noFill/>
        </p:spPr>
        <p:txBody>
          <a:bodyPr wrap="square" rtlCol="0">
            <a:spAutoFit/>
          </a:bodyPr>
          <a:lstStyle/>
          <a:p>
            <a:r>
              <a:rPr lang="en-US" sz="1400" dirty="0">
                <a:solidFill>
                  <a:schemeClr val="bg1"/>
                </a:solidFill>
              </a:rPr>
              <a:t>Omni 1:14-19</a:t>
            </a:r>
          </a:p>
        </p:txBody>
      </p:sp>
      <p:sp>
        <p:nvSpPr>
          <p:cNvPr id="50" name="TextBox 49"/>
          <p:cNvSpPr txBox="1"/>
          <p:nvPr/>
        </p:nvSpPr>
        <p:spPr>
          <a:xfrm>
            <a:off x="374904" y="932688"/>
            <a:ext cx="5029200" cy="2554545"/>
          </a:xfrm>
          <a:prstGeom prst="rect">
            <a:avLst/>
          </a:prstGeom>
          <a:noFill/>
        </p:spPr>
        <p:txBody>
          <a:bodyPr wrap="square" rtlCol="0">
            <a:spAutoFit/>
          </a:bodyPr>
          <a:lstStyle/>
          <a:p>
            <a:pPr fontAlgn="base"/>
            <a:r>
              <a:rPr lang="en-US" sz="2000" dirty="0">
                <a:solidFill>
                  <a:schemeClr val="bg1"/>
                </a:solidFill>
              </a:rPr>
              <a:t>After King Mosiah and his followers fled the land of Nephi, they discovered a group of people who were called the people of Zarahemla (also called the </a:t>
            </a:r>
            <a:r>
              <a:rPr lang="en-US" sz="2000" dirty="0" err="1">
                <a:solidFill>
                  <a:schemeClr val="bg1"/>
                </a:solidFill>
              </a:rPr>
              <a:t>Mulekites</a:t>
            </a:r>
            <a:r>
              <a:rPr lang="en-US" sz="2000" dirty="0">
                <a:solidFill>
                  <a:schemeClr val="bg1"/>
                </a:solidFill>
              </a:rPr>
              <a:t>). </a:t>
            </a:r>
          </a:p>
          <a:p>
            <a:pPr fontAlgn="base"/>
            <a:endParaRPr lang="en-US" sz="2000" dirty="0">
              <a:solidFill>
                <a:schemeClr val="bg1"/>
              </a:solidFill>
            </a:endParaRPr>
          </a:p>
          <a:p>
            <a:pPr fontAlgn="base"/>
            <a:r>
              <a:rPr lang="en-US" sz="2000" dirty="0">
                <a:solidFill>
                  <a:schemeClr val="bg1"/>
                </a:solidFill>
              </a:rPr>
              <a:t>Besides the </a:t>
            </a:r>
            <a:r>
              <a:rPr lang="en-US" sz="2000" dirty="0" err="1">
                <a:solidFill>
                  <a:schemeClr val="bg1"/>
                </a:solidFill>
              </a:rPr>
              <a:t>Mulekites</a:t>
            </a:r>
            <a:r>
              <a:rPr lang="en-US" sz="2000" dirty="0">
                <a:solidFill>
                  <a:schemeClr val="bg1"/>
                </a:solidFill>
              </a:rPr>
              <a:t>, Lehi’s group, and the Jaredites, there were likely other groups of people who came to the American continent. </a:t>
            </a:r>
          </a:p>
        </p:txBody>
      </p:sp>
      <p:sp>
        <p:nvSpPr>
          <p:cNvPr id="8" name="TextBox 7"/>
          <p:cNvSpPr txBox="1"/>
          <p:nvPr/>
        </p:nvSpPr>
        <p:spPr>
          <a:xfrm>
            <a:off x="4846320" y="3996786"/>
            <a:ext cx="5943600" cy="2585323"/>
          </a:xfrm>
          <a:prstGeom prst="rect">
            <a:avLst/>
          </a:prstGeom>
          <a:noFill/>
        </p:spPr>
        <p:txBody>
          <a:bodyPr wrap="square" rtlCol="0">
            <a:spAutoFit/>
          </a:bodyPr>
          <a:lstStyle/>
          <a:p>
            <a:pPr fontAlgn="base"/>
            <a:r>
              <a:rPr lang="en-US" dirty="0">
                <a:solidFill>
                  <a:schemeClr val="bg1"/>
                </a:solidFill>
              </a:rPr>
              <a:t>“We must be careful in the conclusions that we reach. The Book of Mormon teaches the history of three distinct peoples … who came from the old world to this continent. It does not tell us that there was no one here before them. It does not tell us that people did not come after. And so if discoveries are made which suggest differences in race origins, it can </a:t>
            </a:r>
          </a:p>
          <a:p>
            <a:pPr fontAlgn="base"/>
            <a:r>
              <a:rPr lang="en-US" dirty="0">
                <a:solidFill>
                  <a:schemeClr val="bg1"/>
                </a:solidFill>
              </a:rPr>
              <a:t>very easily be accounted for, and reasonably, for we do believe that other people came to this continent.” </a:t>
            </a:r>
          </a:p>
          <a:p>
            <a:pPr fontAlgn="base"/>
            <a:r>
              <a:rPr lang="en-US" sz="1400" dirty="0">
                <a:solidFill>
                  <a:schemeClr val="bg1"/>
                </a:solidFill>
              </a:rPr>
              <a:t>Anthony W. </a:t>
            </a:r>
            <a:r>
              <a:rPr lang="en-US" sz="1400" dirty="0" err="1">
                <a:solidFill>
                  <a:schemeClr val="bg1"/>
                </a:solidFill>
              </a:rPr>
              <a:t>Ivins</a:t>
            </a:r>
            <a:endParaRPr lang="en-US" sz="1400" dirty="0">
              <a:solidFill>
                <a:schemeClr val="bg1"/>
              </a:solidFill>
            </a:endParaRPr>
          </a:p>
        </p:txBody>
      </p:sp>
      <p:pic>
        <p:nvPicPr>
          <p:cNvPr id="5" name="Picture 4">
            <a:extLst>
              <a:ext uri="{FF2B5EF4-FFF2-40B4-BE49-F238E27FC236}">
                <a16:creationId xmlns:a16="http://schemas.microsoft.com/office/drawing/2014/main" id="{6D9C4967-7888-4158-A837-4AEC0E9D9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171" y="869633"/>
            <a:ext cx="2642206" cy="1754696"/>
          </a:xfrm>
          <a:prstGeom prst="rect">
            <a:avLst/>
          </a:prstGeom>
        </p:spPr>
      </p:pic>
      <p:pic>
        <p:nvPicPr>
          <p:cNvPr id="7" name="Picture 6">
            <a:extLst>
              <a:ext uri="{FF2B5EF4-FFF2-40B4-BE49-F238E27FC236}">
                <a16:creationId xmlns:a16="http://schemas.microsoft.com/office/drawing/2014/main" id="{266102CE-3E1F-4CF3-B8F6-B5D54328E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037" y="1051255"/>
            <a:ext cx="3333750" cy="2714625"/>
          </a:xfrm>
          <a:prstGeom prst="rect">
            <a:avLst/>
          </a:prstGeom>
        </p:spPr>
      </p:pic>
      <p:pic>
        <p:nvPicPr>
          <p:cNvPr id="10" name="Picture 9">
            <a:extLst>
              <a:ext uri="{FF2B5EF4-FFF2-40B4-BE49-F238E27FC236}">
                <a16:creationId xmlns:a16="http://schemas.microsoft.com/office/drawing/2014/main" id="{B0522F08-4485-4071-8303-3434F1924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541" y="3977603"/>
            <a:ext cx="3286163" cy="2212086"/>
          </a:xfrm>
          <a:prstGeom prst="rect">
            <a:avLst/>
          </a:prstGeom>
        </p:spPr>
      </p:pic>
      <p:pic>
        <p:nvPicPr>
          <p:cNvPr id="12" name="Picture 11">
            <a:extLst>
              <a:ext uri="{FF2B5EF4-FFF2-40B4-BE49-F238E27FC236}">
                <a16:creationId xmlns:a16="http://schemas.microsoft.com/office/drawing/2014/main" id="{03799D20-E3F6-4F4F-84A5-0743BC945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9433" y="5038193"/>
            <a:ext cx="1105698" cy="1600352"/>
          </a:xfrm>
          <a:prstGeom prst="rect">
            <a:avLst/>
          </a:prstGeom>
        </p:spPr>
      </p:pic>
    </p:spTree>
    <p:extLst>
      <p:ext uri="{BB962C8B-B14F-4D97-AF65-F5344CB8AC3E}">
        <p14:creationId xmlns:p14="http://schemas.microsoft.com/office/powerpoint/2010/main" val="1670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3F9A16-E7DB-4445-B892-CD8C2E86D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65" y="393253"/>
            <a:ext cx="4061078" cy="2823339"/>
          </a:xfrm>
          <a:prstGeom prst="rect">
            <a:avLst/>
          </a:prstGeom>
        </p:spPr>
      </p:pic>
      <p:pic>
        <p:nvPicPr>
          <p:cNvPr id="5" name="Picture 4">
            <a:extLst>
              <a:ext uri="{FF2B5EF4-FFF2-40B4-BE49-F238E27FC236}">
                <a16:creationId xmlns:a16="http://schemas.microsoft.com/office/drawing/2014/main" id="{4889887B-6196-42E2-B2F4-11C2319E9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040" y="363792"/>
            <a:ext cx="4206240" cy="2804160"/>
          </a:xfrm>
          <a:prstGeom prst="rect">
            <a:avLst/>
          </a:prstGeom>
        </p:spPr>
      </p:pic>
      <p:pic>
        <p:nvPicPr>
          <p:cNvPr id="9" name="Picture 8">
            <a:extLst>
              <a:ext uri="{FF2B5EF4-FFF2-40B4-BE49-F238E27FC236}">
                <a16:creationId xmlns:a16="http://schemas.microsoft.com/office/drawing/2014/main" id="{AB30150D-A13B-4222-BD0B-FD1E05B24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215" y="3770719"/>
            <a:ext cx="3732745" cy="2794673"/>
          </a:xfrm>
          <a:prstGeom prst="rect">
            <a:avLst/>
          </a:prstGeom>
        </p:spPr>
      </p:pic>
      <p:pic>
        <p:nvPicPr>
          <p:cNvPr id="11" name="Picture 10">
            <a:extLst>
              <a:ext uri="{FF2B5EF4-FFF2-40B4-BE49-F238E27FC236}">
                <a16:creationId xmlns:a16="http://schemas.microsoft.com/office/drawing/2014/main" id="{8573DA71-EA3D-4C73-910E-E244B5A5D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614" y="3519145"/>
            <a:ext cx="4479378" cy="2996917"/>
          </a:xfrm>
          <a:prstGeom prst="rect">
            <a:avLst/>
          </a:prstGeom>
        </p:spPr>
      </p:pic>
      <p:sp>
        <p:nvSpPr>
          <p:cNvPr id="7" name="TextBox 6"/>
          <p:cNvSpPr txBox="1"/>
          <p:nvPr/>
        </p:nvSpPr>
        <p:spPr>
          <a:xfrm>
            <a:off x="106680" y="6550223"/>
            <a:ext cx="6324600" cy="307777"/>
          </a:xfrm>
          <a:prstGeom prst="rect">
            <a:avLst/>
          </a:prstGeom>
          <a:noFill/>
        </p:spPr>
        <p:txBody>
          <a:bodyPr wrap="square" rtlCol="0">
            <a:spAutoFit/>
          </a:bodyPr>
          <a:lstStyle/>
          <a:p>
            <a:r>
              <a:rPr lang="en-US" sz="1400" dirty="0">
                <a:solidFill>
                  <a:schemeClr val="bg1"/>
                </a:solidFill>
              </a:rPr>
              <a:t>Omni 1:14-19</a:t>
            </a:r>
          </a:p>
        </p:txBody>
      </p:sp>
      <p:sp>
        <p:nvSpPr>
          <p:cNvPr id="12" name="Rectangle 11"/>
          <p:cNvSpPr/>
          <p:nvPr/>
        </p:nvSpPr>
        <p:spPr>
          <a:xfrm>
            <a:off x="4724400" y="2133600"/>
            <a:ext cx="2895600" cy="2819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31475" y="2104999"/>
            <a:ext cx="2819400" cy="2862322"/>
          </a:xfrm>
          <a:prstGeom prst="rect">
            <a:avLst/>
          </a:prstGeom>
          <a:noFill/>
        </p:spPr>
        <p:txBody>
          <a:bodyPr wrap="square" rtlCol="0">
            <a:spAutoFit/>
          </a:bodyPr>
          <a:lstStyle/>
          <a:p>
            <a:pPr algn="just" fontAlgn="base"/>
            <a:r>
              <a:rPr lang="en-US" dirty="0"/>
              <a:t>The Book of Mormon does not claim to be the record of all peoples who inhabited the ancient Americas. Besides the Jaredites, </a:t>
            </a:r>
            <a:r>
              <a:rPr lang="en-US" dirty="0" err="1"/>
              <a:t>Mulekites</a:t>
            </a:r>
            <a:r>
              <a:rPr lang="en-US" dirty="0"/>
              <a:t>, and Lehi’s group, there were likely other groups of people who came to the American continent.</a:t>
            </a:r>
            <a:endParaRPr lang="en-US" sz="2000" dirty="0">
              <a:solidFill>
                <a:srgbClr val="FF0000"/>
              </a:solidFill>
            </a:endParaRPr>
          </a:p>
        </p:txBody>
      </p:sp>
    </p:spTree>
    <p:extLst>
      <p:ext uri="{BB962C8B-B14F-4D97-AF65-F5344CB8AC3E}">
        <p14:creationId xmlns:p14="http://schemas.microsoft.com/office/powerpoint/2010/main" val="11304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An Invitation</a:t>
            </a:r>
          </a:p>
        </p:txBody>
      </p:sp>
      <p:sp>
        <p:nvSpPr>
          <p:cNvPr id="7" name="TextBox 6"/>
          <p:cNvSpPr txBox="1"/>
          <p:nvPr/>
        </p:nvSpPr>
        <p:spPr>
          <a:xfrm>
            <a:off x="79248" y="6550223"/>
            <a:ext cx="6324600" cy="307777"/>
          </a:xfrm>
          <a:prstGeom prst="rect">
            <a:avLst/>
          </a:prstGeom>
          <a:noFill/>
        </p:spPr>
        <p:txBody>
          <a:bodyPr wrap="square" rtlCol="0">
            <a:spAutoFit/>
          </a:bodyPr>
          <a:lstStyle/>
          <a:p>
            <a:r>
              <a:rPr lang="en-US" sz="1400" dirty="0">
                <a:solidFill>
                  <a:schemeClr val="bg1"/>
                </a:solidFill>
              </a:rPr>
              <a:t>Omni 1:25-26</a:t>
            </a:r>
          </a:p>
        </p:txBody>
      </p:sp>
      <p:sp>
        <p:nvSpPr>
          <p:cNvPr id="8" name="TextBox 7"/>
          <p:cNvSpPr txBox="1"/>
          <p:nvPr/>
        </p:nvSpPr>
        <p:spPr>
          <a:xfrm>
            <a:off x="1981200" y="838200"/>
            <a:ext cx="3657600" cy="4678204"/>
          </a:xfrm>
          <a:prstGeom prst="rect">
            <a:avLst/>
          </a:prstGeom>
          <a:noFill/>
        </p:spPr>
        <p:txBody>
          <a:bodyPr wrap="square" rtlCol="0">
            <a:spAutoFit/>
          </a:bodyPr>
          <a:lstStyle/>
          <a:p>
            <a:pPr fontAlgn="base"/>
            <a:endParaRPr lang="en-US" dirty="0">
              <a:solidFill>
                <a:schemeClr val="bg1"/>
              </a:solidFill>
            </a:endParaRPr>
          </a:p>
          <a:p>
            <a:pPr fontAlgn="base"/>
            <a:r>
              <a:rPr lang="en-US" dirty="0" err="1">
                <a:solidFill>
                  <a:schemeClr val="bg1"/>
                </a:solidFill>
              </a:rPr>
              <a:t>Amaleki</a:t>
            </a:r>
            <a:r>
              <a:rPr lang="en-US" dirty="0">
                <a:solidFill>
                  <a:schemeClr val="bg1"/>
                </a:solidFill>
              </a:rPr>
              <a:t> concluded his record, he wrote an important invitation to those who would read his words. </a:t>
            </a:r>
          </a:p>
          <a:p>
            <a:pPr fontAlgn="base"/>
            <a:endParaRPr lang="en-US" dirty="0">
              <a:solidFill>
                <a:schemeClr val="bg1"/>
              </a:solidFill>
            </a:endParaRPr>
          </a:p>
          <a:p>
            <a:pPr fontAlgn="base"/>
            <a:r>
              <a:rPr lang="en-US" dirty="0">
                <a:solidFill>
                  <a:schemeClr val="bg1"/>
                </a:solidFill>
              </a:rPr>
              <a:t>Believe in the prophesying…</a:t>
            </a:r>
          </a:p>
          <a:p>
            <a:pPr fontAlgn="base"/>
            <a:r>
              <a:rPr lang="en-US" dirty="0">
                <a:solidFill>
                  <a:schemeClr val="bg1"/>
                </a:solidFill>
              </a:rPr>
              <a:t>revelation…</a:t>
            </a:r>
          </a:p>
          <a:p>
            <a:pPr fontAlgn="base"/>
            <a:r>
              <a:rPr lang="en-US" dirty="0">
                <a:solidFill>
                  <a:schemeClr val="bg1"/>
                </a:solidFill>
              </a:rPr>
              <a:t>ministering of angels…</a:t>
            </a:r>
          </a:p>
          <a:p>
            <a:pPr fontAlgn="base"/>
            <a:r>
              <a:rPr lang="en-US" dirty="0">
                <a:solidFill>
                  <a:schemeClr val="bg1"/>
                </a:solidFill>
              </a:rPr>
              <a:t>gift of speaking with tongues…</a:t>
            </a:r>
          </a:p>
          <a:p>
            <a:pPr fontAlgn="base"/>
            <a:r>
              <a:rPr lang="en-US" dirty="0">
                <a:solidFill>
                  <a:schemeClr val="bg1"/>
                </a:solidFill>
              </a:rPr>
              <a:t>gift of interpreting languages….</a:t>
            </a:r>
          </a:p>
          <a:p>
            <a:pPr fontAlgn="base"/>
            <a:r>
              <a:rPr lang="en-US" dirty="0">
                <a:solidFill>
                  <a:schemeClr val="bg1"/>
                </a:solidFill>
              </a:rPr>
              <a:t>believing all things which are good…</a:t>
            </a:r>
          </a:p>
          <a:p>
            <a:pPr fontAlgn="base"/>
            <a:endParaRPr lang="en-US" dirty="0">
              <a:solidFill>
                <a:schemeClr val="bg1"/>
              </a:solidFill>
            </a:endParaRPr>
          </a:p>
          <a:p>
            <a:pPr fontAlgn="base"/>
            <a:endParaRPr lang="en-US" dirty="0">
              <a:solidFill>
                <a:schemeClr val="bg1"/>
              </a:solidFill>
            </a:endParaRPr>
          </a:p>
          <a:p>
            <a:pPr algn="ctr" fontAlgn="base"/>
            <a:r>
              <a:rPr lang="en-US" sz="3200" dirty="0">
                <a:solidFill>
                  <a:srgbClr val="FF0000"/>
                </a:solidFill>
              </a:rPr>
              <a:t>All Good comes from the Lord</a:t>
            </a:r>
          </a:p>
        </p:txBody>
      </p:sp>
      <p:sp>
        <p:nvSpPr>
          <p:cNvPr id="9" name="TextBox 8"/>
          <p:cNvSpPr txBox="1"/>
          <p:nvPr/>
        </p:nvSpPr>
        <p:spPr>
          <a:xfrm>
            <a:off x="6096000" y="3962400"/>
            <a:ext cx="4343400" cy="2308324"/>
          </a:xfrm>
          <a:prstGeom prst="rect">
            <a:avLst/>
          </a:prstGeom>
          <a:noFill/>
        </p:spPr>
        <p:txBody>
          <a:bodyPr wrap="square" rtlCol="0">
            <a:spAutoFit/>
          </a:bodyPr>
          <a:lstStyle/>
          <a:p>
            <a:pPr fontAlgn="base"/>
            <a:r>
              <a:rPr lang="en-US" i="1" dirty="0">
                <a:solidFill>
                  <a:schemeClr val="bg1"/>
                </a:solidFill>
              </a:rPr>
              <a:t>“And now, my beloved brethren, I would that ye should come unto Christ, who is the Holy One of Israel, and partake of his salvation, and the power of his redemption. Yea, come unto him, and offer your whole souls as an offering unto him, and continue in fasting and praying, and endure to the end; and as the Lord </a:t>
            </a:r>
            <a:r>
              <a:rPr lang="en-US" i="1" dirty="0" err="1">
                <a:solidFill>
                  <a:schemeClr val="bg1"/>
                </a:solidFill>
              </a:rPr>
              <a:t>liveth</a:t>
            </a:r>
            <a:r>
              <a:rPr lang="en-US" i="1" dirty="0">
                <a:solidFill>
                  <a:schemeClr val="bg1"/>
                </a:solidFill>
              </a:rPr>
              <a:t> ye will be saved.”</a:t>
            </a:r>
          </a:p>
        </p:txBody>
      </p:sp>
      <p:pic>
        <p:nvPicPr>
          <p:cNvPr id="3" name="Picture 2">
            <a:extLst>
              <a:ext uri="{FF2B5EF4-FFF2-40B4-BE49-F238E27FC236}">
                <a16:creationId xmlns:a16="http://schemas.microsoft.com/office/drawing/2014/main" id="{E6BCEFCE-B665-46EF-B3A7-D5A2C4089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960" y="878967"/>
            <a:ext cx="3076575" cy="2686050"/>
          </a:xfrm>
          <a:prstGeom prst="rect">
            <a:avLst/>
          </a:prstGeom>
        </p:spPr>
      </p:pic>
      <p:grpSp>
        <p:nvGrpSpPr>
          <p:cNvPr id="10" name="Group 9">
            <a:extLst>
              <a:ext uri="{FF2B5EF4-FFF2-40B4-BE49-F238E27FC236}">
                <a16:creationId xmlns:a16="http://schemas.microsoft.com/office/drawing/2014/main" id="{3EF74C98-1E32-416B-86EC-D319B3800BFE}"/>
              </a:ext>
            </a:extLst>
          </p:cNvPr>
          <p:cNvGrpSpPr/>
          <p:nvPr/>
        </p:nvGrpSpPr>
        <p:grpSpPr>
          <a:xfrm>
            <a:off x="374904" y="246888"/>
            <a:ext cx="1463040" cy="1600200"/>
            <a:chOff x="5413248" y="1014984"/>
            <a:chExt cx="1463040" cy="1600200"/>
          </a:xfrm>
        </p:grpSpPr>
        <p:sp>
          <p:nvSpPr>
            <p:cNvPr id="11" name="Rectangle 10">
              <a:extLst>
                <a:ext uri="{FF2B5EF4-FFF2-40B4-BE49-F238E27FC236}">
                  <a16:creationId xmlns:a16="http://schemas.microsoft.com/office/drawing/2014/main" id="{4C490B80-A946-4C61-9898-AF492965AD25}"/>
                </a:ext>
              </a:extLst>
            </p:cNvPr>
            <p:cNvSpPr/>
            <p:nvPr/>
          </p:nvSpPr>
          <p:spPr>
            <a:xfrm>
              <a:off x="5413248" y="1014984"/>
              <a:ext cx="1463040" cy="1600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2722F7C-4C68-4E57-8964-E66DE84B4FB1}"/>
                </a:ext>
              </a:extLst>
            </p:cNvPr>
            <p:cNvGrpSpPr/>
            <p:nvPr/>
          </p:nvGrpSpPr>
          <p:grpSpPr>
            <a:xfrm>
              <a:off x="5626608" y="1356360"/>
              <a:ext cx="990600" cy="1219200"/>
              <a:chOff x="8052475" y="3124200"/>
              <a:chExt cx="1015325" cy="1524001"/>
            </a:xfrm>
          </p:grpSpPr>
          <p:sp>
            <p:nvSpPr>
              <p:cNvPr id="13" name="Trapezoid 12">
                <a:extLst>
                  <a:ext uri="{FF2B5EF4-FFF2-40B4-BE49-F238E27FC236}">
                    <a16:creationId xmlns:a16="http://schemas.microsoft.com/office/drawing/2014/main" id="{2C4B2FCC-D07A-4A54-8033-70F855DBB36B}"/>
                  </a:ext>
                </a:extLst>
              </p:cNvPr>
              <p:cNvSpPr/>
              <p:nvPr/>
            </p:nvSpPr>
            <p:spPr>
              <a:xfrm>
                <a:off x="8153400" y="3810001"/>
                <a:ext cx="809567" cy="838200"/>
              </a:xfrm>
              <a:prstGeom prst="trapezoid">
                <a:avLst>
                  <a:gd name="adj" fmla="val 31421"/>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BDB6F3E1-A044-4FD9-A632-A38AD2044E1B}"/>
                  </a:ext>
                </a:extLst>
              </p:cNvPr>
              <p:cNvSpPr/>
              <p:nvPr/>
            </p:nvSpPr>
            <p:spPr>
              <a:xfrm rot="10800000">
                <a:off x="8305800" y="4191000"/>
                <a:ext cx="533400" cy="381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3AD098-501E-433A-9BD7-12AFCFF9FE69}"/>
                  </a:ext>
                </a:extLst>
              </p:cNvPr>
              <p:cNvSpPr/>
              <p:nvPr/>
            </p:nvSpPr>
            <p:spPr>
              <a:xfrm>
                <a:off x="8153400" y="31695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42C4C88-2F4D-4A2F-B107-F2D11B39F6D6}"/>
                  </a:ext>
                </a:extLst>
              </p:cNvPr>
              <p:cNvSpPr/>
              <p:nvPr/>
            </p:nvSpPr>
            <p:spPr>
              <a:xfrm rot="19066372">
                <a:off x="8594709" y="3124200"/>
                <a:ext cx="445030" cy="65954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558C93-0629-46E8-B5C7-52E1A9926806}"/>
                  </a:ext>
                </a:extLst>
              </p:cNvPr>
              <p:cNvSpPr/>
              <p:nvPr/>
            </p:nvSpPr>
            <p:spPr>
              <a:xfrm rot="3077158">
                <a:off x="8189877" y="3024497"/>
                <a:ext cx="430287" cy="705091"/>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4DE39E-DE3D-4370-8CCF-0A8621D0039A}"/>
                  </a:ext>
                </a:extLst>
              </p:cNvPr>
              <p:cNvSpPr/>
              <p:nvPr/>
            </p:nvSpPr>
            <p:spPr>
              <a:xfrm>
                <a:off x="8077200" y="3352800"/>
                <a:ext cx="9906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504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Come Unto Him</a:t>
            </a:r>
          </a:p>
        </p:txBody>
      </p:sp>
      <p:grpSp>
        <p:nvGrpSpPr>
          <p:cNvPr id="26" name="Group 25"/>
          <p:cNvGrpSpPr/>
          <p:nvPr/>
        </p:nvGrpSpPr>
        <p:grpSpPr>
          <a:xfrm>
            <a:off x="2286000" y="1219200"/>
            <a:ext cx="7264400" cy="2743200"/>
            <a:chOff x="965200" y="2286000"/>
            <a:chExt cx="7264400" cy="2743200"/>
          </a:xfrm>
        </p:grpSpPr>
        <p:grpSp>
          <p:nvGrpSpPr>
            <p:cNvPr id="27" name="Group 18"/>
            <p:cNvGrpSpPr/>
            <p:nvPr/>
          </p:nvGrpSpPr>
          <p:grpSpPr>
            <a:xfrm>
              <a:off x="965200" y="2286000"/>
              <a:ext cx="7264400" cy="2743200"/>
              <a:chOff x="965200" y="2286000"/>
              <a:chExt cx="7327900" cy="2743200"/>
            </a:xfrm>
          </p:grpSpPr>
          <p:sp>
            <p:nvSpPr>
              <p:cNvPr id="29" name="Rectangle 2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1"/>
                <a:endCxn id="3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17600" y="2514600"/>
              <a:ext cx="7010400" cy="1384995"/>
            </a:xfrm>
            <a:prstGeom prst="rect">
              <a:avLst/>
            </a:prstGeom>
            <a:noFill/>
          </p:spPr>
          <p:txBody>
            <a:bodyPr wrap="square" rtlCol="0">
              <a:spAutoFit/>
            </a:bodyPr>
            <a:lstStyle/>
            <a:p>
              <a:pPr algn="ctr"/>
              <a:r>
                <a:rPr lang="en-US" sz="2800" b="1" dirty="0">
                  <a:solidFill>
                    <a:schemeClr val="bg1"/>
                  </a:solidFill>
                  <a:latin typeface="Comic Sans MS" panose="030F0702030302020204" pitchFamily="66" charset="0"/>
                </a:rPr>
                <a:t>If we come unto Christ and offer our whole souls unto Him, we will be saved.</a:t>
              </a:r>
              <a:r>
                <a:rPr lang="en-US" sz="2800" dirty="0">
                  <a:solidFill>
                    <a:schemeClr val="bg1"/>
                  </a:solidFill>
                  <a:latin typeface="Comic Sans MS" panose="030F0702030302020204" pitchFamily="66" charset="0"/>
                </a:rPr>
                <a:t> </a:t>
              </a:r>
            </a:p>
          </p:txBody>
        </p:sp>
      </p:grpSp>
      <p:sp>
        <p:nvSpPr>
          <p:cNvPr id="35" name="TextBox 34"/>
          <p:cNvSpPr txBox="1"/>
          <p:nvPr/>
        </p:nvSpPr>
        <p:spPr>
          <a:xfrm>
            <a:off x="3124200" y="4038600"/>
            <a:ext cx="5867400" cy="2523768"/>
          </a:xfrm>
          <a:prstGeom prst="rect">
            <a:avLst/>
          </a:prstGeom>
          <a:noFill/>
        </p:spPr>
        <p:txBody>
          <a:bodyPr wrap="square" rtlCol="0">
            <a:spAutoFit/>
          </a:bodyPr>
          <a:lstStyle/>
          <a:p>
            <a:pPr algn="ctr" fontAlgn="base"/>
            <a:r>
              <a:rPr lang="en-US" sz="2400" dirty="0">
                <a:solidFill>
                  <a:schemeClr val="bg1"/>
                </a:solidFill>
              </a:rPr>
              <a:t>Partake of His Salvation</a:t>
            </a:r>
          </a:p>
          <a:p>
            <a:pPr algn="ctr" fontAlgn="base"/>
            <a:endParaRPr lang="en-US" sz="2400" dirty="0">
              <a:solidFill>
                <a:schemeClr val="bg1"/>
              </a:solidFill>
            </a:endParaRPr>
          </a:p>
          <a:p>
            <a:pPr algn="ctr" fontAlgn="base"/>
            <a:r>
              <a:rPr lang="en-US" sz="2400" dirty="0">
                <a:solidFill>
                  <a:schemeClr val="bg1"/>
                </a:solidFill>
              </a:rPr>
              <a:t>The Power of Redemption</a:t>
            </a:r>
          </a:p>
          <a:p>
            <a:pPr algn="ctr" fontAlgn="base"/>
            <a:endParaRPr lang="en-US" dirty="0">
              <a:solidFill>
                <a:schemeClr val="bg1"/>
              </a:solidFill>
            </a:endParaRPr>
          </a:p>
          <a:p>
            <a:pPr algn="ctr" fontAlgn="base"/>
            <a:r>
              <a:rPr lang="en-US" dirty="0">
                <a:solidFill>
                  <a:schemeClr val="bg1"/>
                </a:solidFill>
              </a:rPr>
              <a:t>“When we covenant to live the law of sacrifice we are announcing that our sacrifice will in like manner be one of complete submission and total dedication.”</a:t>
            </a:r>
          </a:p>
          <a:p>
            <a:pPr algn="ctr" fontAlgn="base"/>
            <a:r>
              <a:rPr lang="en-US" sz="1400" dirty="0">
                <a:solidFill>
                  <a:schemeClr val="bg1"/>
                </a:solidFill>
              </a:rPr>
              <a:t>JFM and RLM</a:t>
            </a:r>
          </a:p>
        </p:txBody>
      </p:sp>
      <p:pic>
        <p:nvPicPr>
          <p:cNvPr id="17" name="Picture 16">
            <a:extLst>
              <a:ext uri="{FF2B5EF4-FFF2-40B4-BE49-F238E27FC236}">
                <a16:creationId xmlns:a16="http://schemas.microsoft.com/office/drawing/2014/main" id="{17FBBE3C-8E04-48DC-B4D3-236C96558FFE}"/>
              </a:ext>
            </a:extLst>
          </p:cNvPr>
          <p:cNvPicPr>
            <a:picLocks noChangeAspect="1"/>
          </p:cNvPicPr>
          <p:nvPr/>
        </p:nvPicPr>
        <p:blipFill rotWithShape="1">
          <a:blip r:embed="rId2">
            <a:extLst>
              <a:ext uri="{28A0092B-C50C-407E-A947-70E740481C1C}">
                <a14:useLocalDpi xmlns:a14="http://schemas.microsoft.com/office/drawing/2010/main" val="0"/>
              </a:ext>
            </a:extLst>
          </a:blip>
          <a:srcRect t="1552" b="4243"/>
          <a:stretch/>
        </p:blipFill>
        <p:spPr>
          <a:xfrm>
            <a:off x="10597896" y="5785718"/>
            <a:ext cx="1319212" cy="907690"/>
          </a:xfrm>
          <a:prstGeom prst="rect">
            <a:avLst/>
          </a:prstGeom>
        </p:spPr>
      </p:pic>
    </p:spTree>
    <p:extLst>
      <p:ext uri="{BB962C8B-B14F-4D97-AF65-F5344CB8AC3E}">
        <p14:creationId xmlns:p14="http://schemas.microsoft.com/office/powerpoint/2010/main" val="10455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err="1">
                <a:solidFill>
                  <a:schemeClr val="bg1"/>
                </a:solidFill>
                <a:latin typeface="Bodoni MT Black" pitchFamily="18" charset="0"/>
              </a:rPr>
              <a:t>Jarom</a:t>
            </a:r>
            <a:endParaRPr lang="en-US" sz="4400" dirty="0">
              <a:solidFill>
                <a:schemeClr val="bg1"/>
              </a:solidFill>
              <a:latin typeface="Bodoni MT Black" pitchFamily="18" charset="0"/>
            </a:endParaRPr>
          </a:p>
        </p:txBody>
      </p:sp>
      <p:grpSp>
        <p:nvGrpSpPr>
          <p:cNvPr id="5" name="Group 4"/>
          <p:cNvGrpSpPr/>
          <p:nvPr/>
        </p:nvGrpSpPr>
        <p:grpSpPr>
          <a:xfrm>
            <a:off x="9165336" y="1908048"/>
            <a:ext cx="1670750" cy="3352800"/>
            <a:chOff x="2766723" y="381000"/>
            <a:chExt cx="2392211" cy="4800601"/>
          </a:xfrm>
        </p:grpSpPr>
        <p:sp>
          <p:nvSpPr>
            <p:cNvPr id="6" name="Oval 5"/>
            <p:cNvSpPr/>
            <p:nvPr/>
          </p:nvSpPr>
          <p:spPr>
            <a:xfrm rot="6128217">
              <a:off x="4106101" y="4700200"/>
              <a:ext cx="400412" cy="56239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4472555">
              <a:off x="3580311" y="4685175"/>
              <a:ext cx="366816" cy="59109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143992" y="2278108"/>
              <a:ext cx="1810349" cy="2654978"/>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0"/>
            <p:cNvGrpSpPr/>
            <p:nvPr/>
          </p:nvGrpSpPr>
          <p:grpSpPr>
            <a:xfrm rot="10800000">
              <a:off x="3200400" y="4572000"/>
              <a:ext cx="1676400" cy="340500"/>
              <a:chOff x="5943600" y="143164"/>
              <a:chExt cx="2787072" cy="771236"/>
            </a:xfrm>
          </p:grpSpPr>
          <p:grpSp>
            <p:nvGrpSpPr>
              <p:cNvPr id="45" name="Group 122"/>
              <p:cNvGrpSpPr/>
              <p:nvPr/>
            </p:nvGrpSpPr>
            <p:grpSpPr>
              <a:xfrm>
                <a:off x="5943600" y="152400"/>
                <a:ext cx="1406236" cy="762000"/>
                <a:chOff x="5943600" y="152400"/>
                <a:chExt cx="1406236" cy="762000"/>
              </a:xfrm>
            </p:grpSpPr>
            <p:sp>
              <p:nvSpPr>
                <p:cNvPr id="52" name="Cross 5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23"/>
              <p:cNvGrpSpPr/>
              <p:nvPr/>
            </p:nvGrpSpPr>
            <p:grpSpPr>
              <a:xfrm>
                <a:off x="7370618" y="143164"/>
                <a:ext cx="1360054" cy="762000"/>
                <a:chOff x="5943600" y="152400"/>
                <a:chExt cx="1360054" cy="762000"/>
              </a:xfrm>
            </p:grpSpPr>
            <p:sp>
              <p:nvSpPr>
                <p:cNvPr id="50" name="Cross 49"/>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Quad Arrow Callout 46"/>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loud 9"/>
            <p:cNvSpPr/>
            <p:nvPr/>
          </p:nvSpPr>
          <p:spPr>
            <a:xfrm>
              <a:off x="4114800" y="685800"/>
              <a:ext cx="712195"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9357175">
              <a:off x="3960459" y="381000"/>
              <a:ext cx="810514"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400185">
              <a:off x="3093824" y="569953"/>
              <a:ext cx="810514"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901859">
              <a:off x="2932560" y="3057760"/>
              <a:ext cx="317729" cy="649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226769">
              <a:off x="4790779" y="3188530"/>
              <a:ext cx="347208" cy="5165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3074752" y="2141618"/>
              <a:ext cx="613760" cy="139108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93016">
              <a:off x="4337539" y="2189666"/>
              <a:ext cx="588035" cy="139108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112561">
              <a:off x="4239923" y="2230039"/>
              <a:ext cx="479575" cy="2705279"/>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5844898">
              <a:off x="3426567" y="2091369"/>
              <a:ext cx="1116456" cy="1064968"/>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6400088">
              <a:off x="3463017" y="2367959"/>
              <a:ext cx="890127" cy="972907"/>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6400088">
              <a:off x="3668204" y="2153932"/>
              <a:ext cx="483021" cy="993355"/>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25531" y="790624"/>
              <a:ext cx="1322947" cy="1788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7055069">
              <a:off x="3495027" y="268976"/>
              <a:ext cx="812443" cy="116540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86200" y="533400"/>
              <a:ext cx="685800" cy="533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6600" y="762000"/>
              <a:ext cx="4572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0"/>
            <p:cNvGrpSpPr/>
            <p:nvPr/>
          </p:nvGrpSpPr>
          <p:grpSpPr>
            <a:xfrm rot="12421300">
              <a:off x="2842969" y="3299193"/>
              <a:ext cx="570817" cy="212635"/>
              <a:chOff x="5943600" y="143164"/>
              <a:chExt cx="2787072" cy="771236"/>
            </a:xfrm>
          </p:grpSpPr>
          <p:grpSp>
            <p:nvGrpSpPr>
              <p:cNvPr id="36" name="Group 122"/>
              <p:cNvGrpSpPr/>
              <p:nvPr/>
            </p:nvGrpSpPr>
            <p:grpSpPr>
              <a:xfrm>
                <a:off x="5943600" y="152400"/>
                <a:ext cx="1406236" cy="762000"/>
                <a:chOff x="5943600" y="152400"/>
                <a:chExt cx="1406236" cy="762000"/>
              </a:xfrm>
            </p:grpSpPr>
            <p:sp>
              <p:nvSpPr>
                <p:cNvPr id="43" name="Cross 42"/>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23"/>
              <p:cNvGrpSpPr/>
              <p:nvPr/>
            </p:nvGrpSpPr>
            <p:grpSpPr>
              <a:xfrm>
                <a:off x="7370618" y="143164"/>
                <a:ext cx="1360054" cy="762000"/>
                <a:chOff x="5943600" y="152400"/>
                <a:chExt cx="1360054" cy="762000"/>
              </a:xfrm>
            </p:grpSpPr>
            <p:sp>
              <p:nvSpPr>
                <p:cNvPr id="41" name="Cross 40"/>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Quad Arrow Callout 37"/>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0"/>
            <p:cNvGrpSpPr/>
            <p:nvPr/>
          </p:nvGrpSpPr>
          <p:grpSpPr>
            <a:xfrm rot="9204448">
              <a:off x="4640700" y="3295249"/>
              <a:ext cx="518234" cy="230860"/>
              <a:chOff x="5943600" y="143164"/>
              <a:chExt cx="2787072" cy="771236"/>
            </a:xfrm>
          </p:grpSpPr>
          <p:grpSp>
            <p:nvGrpSpPr>
              <p:cNvPr id="27" name="Group 122"/>
              <p:cNvGrpSpPr/>
              <p:nvPr/>
            </p:nvGrpSpPr>
            <p:grpSpPr>
              <a:xfrm>
                <a:off x="5943600" y="152400"/>
                <a:ext cx="1406236" cy="762000"/>
                <a:chOff x="5943600" y="152400"/>
                <a:chExt cx="1406236" cy="762000"/>
              </a:xfrm>
            </p:grpSpPr>
            <p:sp>
              <p:nvSpPr>
                <p:cNvPr id="34" name="Cross 3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23"/>
              <p:cNvGrpSpPr/>
              <p:nvPr/>
            </p:nvGrpSpPr>
            <p:grpSpPr>
              <a:xfrm>
                <a:off x="7370618" y="143164"/>
                <a:ext cx="1360054" cy="762000"/>
                <a:chOff x="5943600" y="152400"/>
                <a:chExt cx="1360054" cy="762000"/>
              </a:xfrm>
            </p:grpSpPr>
            <p:sp>
              <p:nvSpPr>
                <p:cNvPr id="32" name="Cross 3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Callout 28"/>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29"/>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777240" y="1225297"/>
            <a:ext cx="7229856" cy="5355312"/>
          </a:xfrm>
          <a:prstGeom prst="rect">
            <a:avLst/>
          </a:prstGeom>
          <a:noFill/>
        </p:spPr>
        <p:txBody>
          <a:bodyPr wrap="square" rtlCol="0">
            <a:spAutoFit/>
          </a:bodyPr>
          <a:lstStyle/>
          <a:p>
            <a:r>
              <a:rPr lang="en-US" dirty="0">
                <a:solidFill>
                  <a:schemeClr val="bg1"/>
                </a:solidFill>
              </a:rPr>
              <a:t>He was the great grandson of  Sariah and Lehi</a:t>
            </a:r>
          </a:p>
          <a:p>
            <a:endParaRPr lang="en-US" dirty="0">
              <a:solidFill>
                <a:schemeClr val="bg1"/>
              </a:solidFill>
            </a:endParaRPr>
          </a:p>
          <a:p>
            <a:r>
              <a:rPr lang="en-US" dirty="0">
                <a:solidFill>
                  <a:schemeClr val="bg1"/>
                </a:solidFill>
              </a:rPr>
              <a:t>He was the grandson of Jacob and son of </a:t>
            </a:r>
            <a:r>
              <a:rPr lang="en-US" dirty="0" err="1">
                <a:solidFill>
                  <a:schemeClr val="bg1"/>
                </a:solidFill>
              </a:rPr>
              <a:t>Enos</a:t>
            </a:r>
            <a:r>
              <a:rPr lang="en-US" dirty="0">
                <a:solidFill>
                  <a:schemeClr val="bg1"/>
                </a:solidFill>
              </a:rPr>
              <a:t> </a:t>
            </a:r>
          </a:p>
          <a:p>
            <a:endParaRPr lang="en-US" dirty="0">
              <a:solidFill>
                <a:schemeClr val="bg1"/>
              </a:solidFill>
            </a:endParaRPr>
          </a:p>
          <a:p>
            <a:r>
              <a:rPr lang="en-US" dirty="0">
                <a:solidFill>
                  <a:schemeClr val="bg1"/>
                </a:solidFill>
              </a:rPr>
              <a:t>He was a record keeper of the small plates of Nephi around 420 to 361 BC</a:t>
            </a:r>
          </a:p>
          <a:p>
            <a:endParaRPr lang="en-US" dirty="0">
              <a:solidFill>
                <a:schemeClr val="bg1"/>
              </a:solidFill>
            </a:endParaRPr>
          </a:p>
          <a:p>
            <a:r>
              <a:rPr lang="en-US" dirty="0">
                <a:solidFill>
                  <a:schemeClr val="bg1"/>
                </a:solidFill>
              </a:rPr>
              <a:t>He had the shortest book in the Book of Mormon</a:t>
            </a:r>
          </a:p>
          <a:p>
            <a:endParaRPr lang="en-US" dirty="0">
              <a:solidFill>
                <a:schemeClr val="bg1"/>
              </a:solidFill>
            </a:endParaRPr>
          </a:p>
          <a:p>
            <a:r>
              <a:rPr lang="en-US" dirty="0">
                <a:solidFill>
                  <a:schemeClr val="bg1"/>
                </a:solidFill>
              </a:rPr>
              <a:t>He declines his own personal words of inspiration </a:t>
            </a:r>
          </a:p>
          <a:p>
            <a:r>
              <a:rPr lang="en-US" dirty="0">
                <a:solidFill>
                  <a:schemeClr val="bg1"/>
                </a:solidFill>
              </a:rPr>
              <a:t>(</a:t>
            </a:r>
            <a:r>
              <a:rPr lang="en-US" dirty="0" err="1">
                <a:solidFill>
                  <a:schemeClr val="bg1"/>
                </a:solidFill>
              </a:rPr>
              <a:t>Jarom</a:t>
            </a:r>
            <a:r>
              <a:rPr lang="en-US" dirty="0">
                <a:solidFill>
                  <a:schemeClr val="bg1"/>
                </a:solidFill>
              </a:rPr>
              <a:t> 1:2)</a:t>
            </a:r>
          </a:p>
          <a:p>
            <a:endParaRPr lang="en-US" dirty="0">
              <a:solidFill>
                <a:schemeClr val="bg1"/>
              </a:solidFill>
            </a:endParaRPr>
          </a:p>
          <a:p>
            <a:r>
              <a:rPr lang="en-US" dirty="0">
                <a:solidFill>
                  <a:schemeClr val="bg1"/>
                </a:solidFill>
              </a:rPr>
              <a:t>He described  the ‘hardness of hearts’ of the people</a:t>
            </a:r>
          </a:p>
          <a:p>
            <a:endParaRPr lang="en-US" dirty="0">
              <a:solidFill>
                <a:schemeClr val="bg1"/>
              </a:solidFill>
            </a:endParaRPr>
          </a:p>
          <a:p>
            <a:r>
              <a:rPr lang="en-US" dirty="0">
                <a:solidFill>
                  <a:schemeClr val="bg1"/>
                </a:solidFill>
              </a:rPr>
              <a:t>He had the spirit of prophecy and revelation</a:t>
            </a:r>
          </a:p>
          <a:p>
            <a:endParaRPr lang="en-US" dirty="0">
              <a:solidFill>
                <a:schemeClr val="bg1"/>
              </a:solidFill>
            </a:endParaRPr>
          </a:p>
          <a:p>
            <a:r>
              <a:rPr lang="en-US" dirty="0">
                <a:solidFill>
                  <a:schemeClr val="bg1"/>
                </a:solidFill>
              </a:rPr>
              <a:t>He counsels Omni, his son, to read large plates for further history of the people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40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5176" y="304800"/>
            <a:ext cx="10098024" cy="5016758"/>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Video: </a:t>
            </a:r>
          </a:p>
          <a:p>
            <a:r>
              <a:rPr lang="en-US" sz="2000" dirty="0">
                <a:solidFill>
                  <a:schemeClr val="bg1"/>
                </a:solidFill>
              </a:rPr>
              <a:t>Omni Through Alma and Brief Overview</a:t>
            </a:r>
          </a:p>
          <a:p>
            <a:r>
              <a:rPr lang="en-US" sz="2000" dirty="0">
                <a:solidFill>
                  <a:schemeClr val="bg1"/>
                </a:solidFill>
              </a:rPr>
              <a:t>Whole Soul Unto God</a:t>
            </a:r>
          </a:p>
          <a:p>
            <a:endParaRPr lang="en-US" sz="2000" dirty="0">
              <a:solidFill>
                <a:schemeClr val="bg1"/>
              </a:solidFill>
            </a:endParaRPr>
          </a:p>
          <a:p>
            <a:endParaRPr lang="en-US" sz="2000" dirty="0">
              <a:solidFill>
                <a:schemeClr val="bg1"/>
              </a:solidFill>
            </a:endParaRPr>
          </a:p>
          <a:p>
            <a:r>
              <a:rPr lang="en-US" sz="2000" dirty="0">
                <a:solidFill>
                  <a:schemeClr val="bg1"/>
                </a:solidFill>
              </a:rPr>
              <a:t>Book of Mormon Student Manual Religion 121-122 pg. 147</a:t>
            </a:r>
          </a:p>
          <a:p>
            <a:endParaRPr lang="en-US" sz="2000" dirty="0">
              <a:solidFill>
                <a:schemeClr val="bg1"/>
              </a:solidFill>
            </a:endParaRPr>
          </a:p>
          <a:p>
            <a:r>
              <a:rPr lang="en-US" sz="2000" dirty="0">
                <a:solidFill>
                  <a:schemeClr val="bg1"/>
                </a:solidFill>
              </a:rPr>
              <a:t>Joseph Fielding </a:t>
            </a:r>
            <a:r>
              <a:rPr lang="en-US" sz="2000" dirty="0" err="1">
                <a:solidFill>
                  <a:schemeClr val="bg1"/>
                </a:solidFill>
              </a:rPr>
              <a:t>McConkie</a:t>
            </a:r>
            <a:r>
              <a:rPr lang="en-US" sz="2000" dirty="0">
                <a:solidFill>
                  <a:schemeClr val="bg1"/>
                </a:solidFill>
              </a:rPr>
              <a:t> and Robert L. Millet Doctrinal Commentary on the Book of Mormon Vol. 2 pg. 106-110</a:t>
            </a:r>
          </a:p>
          <a:p>
            <a:endParaRPr lang="en-US" sz="2000" dirty="0">
              <a:solidFill>
                <a:schemeClr val="bg1"/>
              </a:solidFill>
            </a:endParaRPr>
          </a:p>
          <a:p>
            <a:r>
              <a:rPr lang="en-US" sz="2000" dirty="0">
                <a:solidFill>
                  <a:schemeClr val="bg1"/>
                </a:solidFill>
              </a:rPr>
              <a:t>Dieter F. Uchtdorf  (“Continue in Patience,” </a:t>
            </a:r>
            <a:r>
              <a:rPr lang="en-US" sz="2000" i="1" dirty="0">
                <a:solidFill>
                  <a:schemeClr val="bg1"/>
                </a:solidFill>
              </a:rPr>
              <a:t>Ensign</a:t>
            </a:r>
            <a:r>
              <a:rPr lang="en-US" sz="2000" dirty="0">
                <a:solidFill>
                  <a:schemeClr val="bg1"/>
                </a:solidFill>
              </a:rPr>
              <a:t> or </a:t>
            </a:r>
            <a:r>
              <a:rPr lang="en-US" sz="2000" i="1" dirty="0">
                <a:solidFill>
                  <a:schemeClr val="bg1"/>
                </a:solidFill>
              </a:rPr>
              <a:t>Liahona, </a:t>
            </a:r>
            <a:r>
              <a:rPr lang="en-US" sz="2000" dirty="0">
                <a:solidFill>
                  <a:schemeClr val="bg1"/>
                </a:solidFill>
              </a:rPr>
              <a:t>May 2010, 58</a:t>
            </a:r>
          </a:p>
          <a:p>
            <a:endParaRPr lang="en-US" sz="2000" dirty="0">
              <a:solidFill>
                <a:schemeClr val="bg1"/>
              </a:solidFill>
            </a:endParaRPr>
          </a:p>
          <a:p>
            <a:r>
              <a:rPr lang="en-US" sz="2000" dirty="0">
                <a:solidFill>
                  <a:schemeClr val="bg1"/>
                </a:solidFill>
              </a:rPr>
              <a:t>Anthony W. </a:t>
            </a:r>
            <a:r>
              <a:rPr lang="en-US" sz="2000" dirty="0" err="1">
                <a:solidFill>
                  <a:schemeClr val="bg1"/>
                </a:solidFill>
              </a:rPr>
              <a:t>Ivins</a:t>
            </a:r>
            <a:r>
              <a:rPr lang="en-US" sz="2000" dirty="0">
                <a:solidFill>
                  <a:schemeClr val="bg1"/>
                </a:solidFill>
              </a:rPr>
              <a:t> (in Conference Report, Apr. 1929, 15).</a:t>
            </a:r>
          </a:p>
          <a:p>
            <a:endParaRPr lang="en-US" sz="2000" dirty="0">
              <a:solidFill>
                <a:schemeClr val="bg1"/>
              </a:solidFill>
            </a:endParaRPr>
          </a:p>
        </p:txBody>
      </p:sp>
      <p:sp>
        <p:nvSpPr>
          <p:cNvPr id="4" name="Footer Placeholder 14">
            <a:extLst>
              <a:ext uri="{FF2B5EF4-FFF2-40B4-BE49-F238E27FC236}">
                <a16:creationId xmlns:a16="http://schemas.microsoft.com/office/drawing/2014/main" id="{170FCFBF-9FF4-472F-B165-CBEA29A77620}"/>
              </a:ext>
            </a:extLst>
          </p:cNvPr>
          <p:cNvSpPr>
            <a:spLocks noGrp="1"/>
          </p:cNvSpPr>
          <p:nvPr/>
        </p:nvSpPr>
        <p:spPr>
          <a:xfrm>
            <a:off x="106089" y="64011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31B25CB0-29B1-49F5-8296-168307410F13}"/>
              </a:ext>
            </a:extLst>
          </p:cNvPr>
          <p:cNvGrpSpPr/>
          <p:nvPr/>
        </p:nvGrpSpPr>
        <p:grpSpPr>
          <a:xfrm>
            <a:off x="4656425" y="843296"/>
            <a:ext cx="1143000" cy="1447800"/>
            <a:chOff x="7543800" y="3810000"/>
            <a:chExt cx="1143000" cy="1447800"/>
          </a:xfrm>
        </p:grpSpPr>
        <p:sp>
          <p:nvSpPr>
            <p:cNvPr id="6" name="Trapezoid 5">
              <a:extLst>
                <a:ext uri="{FF2B5EF4-FFF2-40B4-BE49-F238E27FC236}">
                  <a16:creationId xmlns:a16="http://schemas.microsoft.com/office/drawing/2014/main" id="{BFC50F14-C82C-4976-B103-C3503EAD707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9BFA4F81-DC68-4888-8C30-041C3912A83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8599450B-56AD-4540-9242-E9AD36058DB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BBC2F503-3BC6-44B7-9859-00E4EBBB2AB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44A0EB-A911-43AF-B689-879F961B8DD1}"/>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8CD6F962-13EA-4A11-8A80-8B258EB4E9D6}"/>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EAAC3A49-A60D-4BCB-BAF3-FCAF4DE2C2B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D09763B-6EC2-4F3C-9EF6-97AE0C06D23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3A2656D-6809-4ECB-B1CF-6EDB6C6DFDA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74D7-0591-439F-8571-4387EBC5712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7DC7BF59-2F26-450D-A0DD-FB5FB4AD256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6C92A8D-AC17-493C-9F5E-56D1CAFAF587}"/>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A3F73346-2614-44A7-8CB9-593722E009DC}"/>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CBB644DC-2261-48D2-8425-7DE5F5A6929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66B5D4-6960-42D6-8950-C079E573A9E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2AF343C-2E83-4330-8FC0-41C4D745D2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53E0079-B9A8-42BE-92AA-501E3AC88C7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73AA816C-C39A-4704-8D4F-5336FB9EF04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0584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Book of </a:t>
            </a:r>
            <a:r>
              <a:rPr lang="en-US" sz="4400" dirty="0" err="1">
                <a:solidFill>
                  <a:schemeClr val="bg1"/>
                </a:solidFill>
                <a:latin typeface="Bodoni MT Black" pitchFamily="18" charset="0"/>
              </a:rPr>
              <a:t>Jarom</a:t>
            </a:r>
            <a:endParaRPr lang="en-US" sz="4400" dirty="0">
              <a:solidFill>
                <a:schemeClr val="bg1"/>
              </a:solidFill>
              <a:latin typeface="Bodoni MT Black" pitchFamily="18" charset="0"/>
            </a:endParaRPr>
          </a:p>
        </p:txBody>
      </p:sp>
      <p:sp>
        <p:nvSpPr>
          <p:cNvPr id="54" name="TextBox 53"/>
          <p:cNvSpPr txBox="1"/>
          <p:nvPr/>
        </p:nvSpPr>
        <p:spPr>
          <a:xfrm>
            <a:off x="423672" y="777241"/>
            <a:ext cx="5791200" cy="3693319"/>
          </a:xfrm>
          <a:prstGeom prst="rect">
            <a:avLst/>
          </a:prstGeom>
          <a:noFill/>
        </p:spPr>
        <p:txBody>
          <a:bodyPr wrap="square" rtlCol="0">
            <a:spAutoFit/>
          </a:bodyPr>
          <a:lstStyle/>
          <a:p>
            <a:r>
              <a:rPr lang="en-US" dirty="0">
                <a:solidFill>
                  <a:schemeClr val="bg1"/>
                </a:solidFill>
              </a:rPr>
              <a:t>Written in commandment from his father.</a:t>
            </a:r>
          </a:p>
          <a:p>
            <a:endParaRPr lang="en-US" dirty="0">
              <a:solidFill>
                <a:schemeClr val="bg1"/>
              </a:solidFill>
            </a:endParaRPr>
          </a:p>
          <a:p>
            <a:r>
              <a:rPr lang="en-US" dirty="0">
                <a:solidFill>
                  <a:schemeClr val="bg1"/>
                </a:solidFill>
              </a:rPr>
              <a:t>Written for the benefit of his brethren the Lamanites.</a:t>
            </a:r>
          </a:p>
          <a:p>
            <a:endParaRPr lang="en-US" dirty="0">
              <a:solidFill>
                <a:schemeClr val="bg1"/>
              </a:solidFill>
            </a:endParaRPr>
          </a:p>
          <a:p>
            <a:r>
              <a:rPr lang="en-US" dirty="0" err="1">
                <a:solidFill>
                  <a:schemeClr val="bg1"/>
                </a:solidFill>
              </a:rPr>
              <a:t>Jarom</a:t>
            </a:r>
            <a:r>
              <a:rPr lang="en-US" dirty="0">
                <a:solidFill>
                  <a:schemeClr val="bg1"/>
                </a:solidFill>
              </a:rPr>
              <a:t> did not record his own prophecies and revelations because he felt that his father’s revelations were sufficient.</a:t>
            </a:r>
          </a:p>
          <a:p>
            <a:endParaRPr lang="en-US" dirty="0">
              <a:solidFill>
                <a:schemeClr val="bg1"/>
              </a:solidFill>
            </a:endParaRPr>
          </a:p>
          <a:p>
            <a:r>
              <a:rPr lang="en-US" dirty="0">
                <a:solidFill>
                  <a:schemeClr val="bg1"/>
                </a:solidFill>
              </a:rPr>
              <a:t>He described labors of the </a:t>
            </a:r>
            <a:r>
              <a:rPr lang="en-US" dirty="0" err="1">
                <a:solidFill>
                  <a:schemeClr val="bg1"/>
                </a:solidFill>
              </a:rPr>
              <a:t>Nephite</a:t>
            </a:r>
            <a:r>
              <a:rPr lang="en-US" dirty="0">
                <a:solidFill>
                  <a:schemeClr val="bg1"/>
                </a:solidFill>
              </a:rPr>
              <a:t> leaders during the time of his ministry. </a:t>
            </a:r>
          </a:p>
          <a:p>
            <a:endParaRPr lang="en-US" dirty="0">
              <a:solidFill>
                <a:schemeClr val="bg1"/>
              </a:solidFill>
            </a:endParaRPr>
          </a:p>
          <a:p>
            <a:r>
              <a:rPr lang="en-US" dirty="0" err="1">
                <a:solidFill>
                  <a:schemeClr val="bg1"/>
                </a:solidFill>
              </a:rPr>
              <a:t>Jarom</a:t>
            </a:r>
            <a:r>
              <a:rPr lang="en-US" dirty="0">
                <a:solidFill>
                  <a:schemeClr val="bg1"/>
                </a:solidFill>
              </a:rPr>
              <a:t> observed that when the people chose to follow the counsel of their righteous leaders, they prospered and were able to fortify themselves against the </a:t>
            </a:r>
            <a:r>
              <a:rPr lang="en-US" dirty="0" err="1">
                <a:solidFill>
                  <a:schemeClr val="bg1"/>
                </a:solidFill>
              </a:rPr>
              <a:t>Lamanites</a:t>
            </a:r>
            <a:r>
              <a:rPr lang="en-US" dirty="0">
                <a:solidFill>
                  <a:schemeClr val="bg1"/>
                </a:solidFill>
              </a:rPr>
              <a:t>.</a:t>
            </a:r>
          </a:p>
        </p:txBody>
      </p:sp>
      <p:sp>
        <p:nvSpPr>
          <p:cNvPr id="55" name="TextBox 54"/>
          <p:cNvSpPr txBox="1"/>
          <p:nvPr/>
        </p:nvSpPr>
        <p:spPr>
          <a:xfrm>
            <a:off x="2362200" y="4648200"/>
            <a:ext cx="7467600" cy="1938992"/>
          </a:xfrm>
          <a:prstGeom prst="rect">
            <a:avLst/>
          </a:prstGeom>
          <a:noFill/>
        </p:spPr>
        <p:txBody>
          <a:bodyPr wrap="square" rtlCol="0">
            <a:spAutoFit/>
          </a:bodyPr>
          <a:lstStyle/>
          <a:p>
            <a:pPr algn="just"/>
            <a:r>
              <a:rPr lang="en-US" sz="2400" b="1" dirty="0" err="1">
                <a:solidFill>
                  <a:srgbClr val="FF0000"/>
                </a:solidFill>
              </a:rPr>
              <a:t>Jarom’s</a:t>
            </a:r>
            <a:r>
              <a:rPr lang="en-US" sz="2400" b="1" dirty="0">
                <a:solidFill>
                  <a:srgbClr val="FF0000"/>
                </a:solidFill>
              </a:rPr>
              <a:t> Testimony:</a:t>
            </a:r>
          </a:p>
          <a:p>
            <a:pPr algn="just"/>
            <a:endParaRPr lang="en-US" sz="2400" b="1" dirty="0">
              <a:solidFill>
                <a:srgbClr val="FF0000"/>
              </a:solidFill>
            </a:endParaRPr>
          </a:p>
          <a:p>
            <a:pPr algn="just"/>
            <a:r>
              <a:rPr lang="en-US" sz="2400" b="1" dirty="0">
                <a:solidFill>
                  <a:srgbClr val="FF0000"/>
                </a:solidFill>
              </a:rPr>
              <a:t> “The word of the Lord was verified, which he </a:t>
            </a:r>
            <a:r>
              <a:rPr lang="en-US" sz="2400" b="1" dirty="0" err="1">
                <a:solidFill>
                  <a:srgbClr val="FF0000"/>
                </a:solidFill>
              </a:rPr>
              <a:t>spake</a:t>
            </a:r>
            <a:r>
              <a:rPr lang="en-US" sz="2400" b="1" dirty="0">
                <a:solidFill>
                  <a:srgbClr val="FF0000"/>
                </a:solidFill>
              </a:rPr>
              <a:t> unto our fathers, saying that: Inasmuch as ye will keep my commandments ye shall prosper in the land” (</a:t>
            </a:r>
            <a:r>
              <a:rPr lang="en-US" sz="2400" b="1" dirty="0" err="1">
                <a:solidFill>
                  <a:srgbClr val="FF0000"/>
                </a:solidFill>
              </a:rPr>
              <a:t>Jarom</a:t>
            </a:r>
            <a:r>
              <a:rPr lang="en-US" sz="2400" b="1" dirty="0">
                <a:solidFill>
                  <a:srgbClr val="FF0000"/>
                </a:solidFill>
              </a:rPr>
              <a:t> 1:9)</a:t>
            </a:r>
          </a:p>
        </p:txBody>
      </p:sp>
      <p:grpSp>
        <p:nvGrpSpPr>
          <p:cNvPr id="72" name="Group 71"/>
          <p:cNvGrpSpPr/>
          <p:nvPr/>
        </p:nvGrpSpPr>
        <p:grpSpPr>
          <a:xfrm>
            <a:off x="7391400" y="1828800"/>
            <a:ext cx="3028950" cy="2342924"/>
            <a:chOff x="5867400" y="1828800"/>
            <a:chExt cx="3028950" cy="2342924"/>
          </a:xfrm>
        </p:grpSpPr>
        <p:grpSp>
          <p:nvGrpSpPr>
            <p:cNvPr id="56" name="Group 55"/>
            <p:cNvGrpSpPr/>
            <p:nvPr/>
          </p:nvGrpSpPr>
          <p:grpSpPr>
            <a:xfrm>
              <a:off x="5867400" y="1828800"/>
              <a:ext cx="3028950" cy="2342924"/>
              <a:chOff x="3441191" y="1240801"/>
              <a:chExt cx="3755898" cy="3007122"/>
            </a:xfrm>
          </p:grpSpPr>
          <p:grpSp>
            <p:nvGrpSpPr>
              <p:cNvPr id="57" name="Group 46"/>
              <p:cNvGrpSpPr/>
              <p:nvPr/>
            </p:nvGrpSpPr>
            <p:grpSpPr>
              <a:xfrm>
                <a:off x="3441191" y="1240801"/>
                <a:ext cx="3755898" cy="3007122"/>
                <a:chOff x="802558" y="4166401"/>
                <a:chExt cx="1981641" cy="1586581"/>
              </a:xfrm>
            </p:grpSpPr>
            <p:grpSp>
              <p:nvGrpSpPr>
                <p:cNvPr id="59" name="Group 16"/>
                <p:cNvGrpSpPr/>
                <p:nvPr/>
              </p:nvGrpSpPr>
              <p:grpSpPr>
                <a:xfrm>
                  <a:off x="802558" y="4166401"/>
                  <a:ext cx="1981641" cy="1586581"/>
                  <a:chOff x="-2011680" y="1349418"/>
                  <a:chExt cx="7269480" cy="6346781"/>
                </a:xfrm>
              </p:grpSpPr>
              <p:grpSp>
                <p:nvGrpSpPr>
                  <p:cNvPr id="61" name="Group 1"/>
                  <p:cNvGrpSpPr/>
                  <p:nvPr/>
                </p:nvGrpSpPr>
                <p:grpSpPr>
                  <a:xfrm>
                    <a:off x="-2011680" y="1349418"/>
                    <a:ext cx="7269480" cy="6346781"/>
                    <a:chOff x="-137160" y="1426805"/>
                    <a:chExt cx="2423160" cy="1697395"/>
                  </a:xfrm>
                </p:grpSpPr>
                <p:sp>
                  <p:nvSpPr>
                    <p:cNvPr id="66"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rame 62"/>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ame 63"/>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58" name="TextBox 57"/>
              <p:cNvSpPr txBox="1"/>
              <p:nvPr/>
            </p:nvSpPr>
            <p:spPr>
              <a:xfrm>
                <a:off x="5708904" y="1534208"/>
                <a:ext cx="1219200" cy="2330668"/>
              </a:xfrm>
              <a:prstGeom prst="rect">
                <a:avLst/>
              </a:prstGeom>
              <a:noFill/>
            </p:spPr>
            <p:txBody>
              <a:bodyPr wrap="square" rtlCol="0">
                <a:spAutoFit/>
              </a:bodyPr>
              <a:lstStyle/>
              <a:p>
                <a:pPr algn="ctr"/>
                <a:r>
                  <a:rPr lang="en-US" sz="2800" dirty="0">
                    <a:solidFill>
                      <a:schemeClr val="bg2">
                        <a:lumMod val="25000"/>
                      </a:schemeClr>
                    </a:solidFill>
                    <a:latin typeface="AR ESSENCE" pitchFamily="2" charset="0"/>
                  </a:rPr>
                  <a:t>The Book of </a:t>
                </a:r>
                <a:r>
                  <a:rPr lang="en-US" sz="2800" dirty="0" err="1">
                    <a:solidFill>
                      <a:schemeClr val="bg2">
                        <a:lumMod val="25000"/>
                      </a:schemeClr>
                    </a:solidFill>
                    <a:latin typeface="AR ESSENCE" pitchFamily="2" charset="0"/>
                  </a:rPr>
                  <a:t>Jarom</a:t>
                </a:r>
                <a:endParaRPr lang="en-US" sz="2800" dirty="0">
                  <a:solidFill>
                    <a:schemeClr val="bg2">
                      <a:lumMod val="25000"/>
                    </a:schemeClr>
                  </a:solidFill>
                  <a:latin typeface="AR ESSENCE" pitchFamily="2" charset="0"/>
                </a:endParaRPr>
              </a:p>
            </p:txBody>
          </p:sp>
        </p:grpSp>
        <p:grpSp>
          <p:nvGrpSpPr>
            <p:cNvPr id="4" name="Group 4"/>
            <p:cNvGrpSpPr/>
            <p:nvPr/>
          </p:nvGrpSpPr>
          <p:grpSpPr>
            <a:xfrm>
              <a:off x="6019800" y="1981200"/>
              <a:ext cx="1066800" cy="2133600"/>
              <a:chOff x="2766723" y="381000"/>
              <a:chExt cx="2392211" cy="4800601"/>
            </a:xfrm>
          </p:grpSpPr>
          <p:sp>
            <p:nvSpPr>
              <p:cNvPr id="6" name="Oval 5"/>
              <p:cNvSpPr/>
              <p:nvPr/>
            </p:nvSpPr>
            <p:spPr>
              <a:xfrm rot="6128217">
                <a:off x="4106101" y="4700200"/>
                <a:ext cx="400412" cy="56239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4472555">
                <a:off x="3580311" y="4685175"/>
                <a:ext cx="366816" cy="59109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3143992" y="2278108"/>
                <a:ext cx="1810349" cy="2654978"/>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0"/>
              <p:cNvGrpSpPr/>
              <p:nvPr/>
            </p:nvGrpSpPr>
            <p:grpSpPr>
              <a:xfrm rot="10800000">
                <a:off x="3200400" y="4572000"/>
                <a:ext cx="1676400" cy="340500"/>
                <a:chOff x="5943600" y="143164"/>
                <a:chExt cx="2787072" cy="771236"/>
              </a:xfrm>
            </p:grpSpPr>
            <p:grpSp>
              <p:nvGrpSpPr>
                <p:cNvPr id="9" name="Group 122"/>
                <p:cNvGrpSpPr/>
                <p:nvPr/>
              </p:nvGrpSpPr>
              <p:grpSpPr>
                <a:xfrm>
                  <a:off x="5943600" y="152400"/>
                  <a:ext cx="1406236" cy="762000"/>
                  <a:chOff x="5943600" y="152400"/>
                  <a:chExt cx="1406236" cy="762000"/>
                </a:xfrm>
              </p:grpSpPr>
              <p:sp>
                <p:nvSpPr>
                  <p:cNvPr id="52" name="Cross 5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23"/>
                <p:cNvGrpSpPr/>
                <p:nvPr/>
              </p:nvGrpSpPr>
              <p:grpSpPr>
                <a:xfrm>
                  <a:off x="7370618" y="143164"/>
                  <a:ext cx="1360054" cy="762000"/>
                  <a:chOff x="5943600" y="152400"/>
                  <a:chExt cx="1360054" cy="762000"/>
                </a:xfrm>
              </p:grpSpPr>
              <p:sp>
                <p:nvSpPr>
                  <p:cNvPr id="50" name="Cross 49"/>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50"/>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Quad Arrow Callout 46"/>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loud 9"/>
              <p:cNvSpPr/>
              <p:nvPr/>
            </p:nvSpPr>
            <p:spPr>
              <a:xfrm>
                <a:off x="4114800" y="685800"/>
                <a:ext cx="712195"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9357175">
                <a:off x="3960459" y="381000"/>
                <a:ext cx="810514"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400185">
                <a:off x="3093824" y="569953"/>
                <a:ext cx="810514" cy="116818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901859">
                <a:off x="2932560" y="3057760"/>
                <a:ext cx="317729" cy="649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226769">
                <a:off x="4790779" y="3188530"/>
                <a:ext cx="347208" cy="5165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3074752" y="2141618"/>
                <a:ext cx="613760" cy="139108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93016">
                <a:off x="4337539" y="2189666"/>
                <a:ext cx="588035" cy="1391083"/>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112561">
                <a:off x="4239923" y="2230039"/>
                <a:ext cx="479575" cy="2705279"/>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5844898">
                <a:off x="3426567" y="2091369"/>
                <a:ext cx="1116456" cy="1064968"/>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6400088">
                <a:off x="3463017" y="2367959"/>
                <a:ext cx="890127" cy="972907"/>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6400088">
                <a:off x="3668204" y="2153932"/>
                <a:ext cx="483021" cy="993355"/>
              </a:xfrm>
              <a:prstGeom prst="moon">
                <a:avLst>
                  <a:gd name="adj" fmla="val 70972"/>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25531" y="790624"/>
                <a:ext cx="1322947" cy="1788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7055069">
                <a:off x="3495027" y="268976"/>
                <a:ext cx="812443" cy="116540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86200" y="533400"/>
                <a:ext cx="685800" cy="5334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6600" y="762000"/>
                <a:ext cx="457200" cy="3048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0"/>
              <p:cNvGrpSpPr/>
              <p:nvPr/>
            </p:nvGrpSpPr>
            <p:grpSpPr>
              <a:xfrm rot="12421300">
                <a:off x="2842969" y="3299193"/>
                <a:ext cx="570817" cy="212635"/>
                <a:chOff x="5943600" y="143164"/>
                <a:chExt cx="2787072" cy="771236"/>
              </a:xfrm>
            </p:grpSpPr>
            <p:grpSp>
              <p:nvGrpSpPr>
                <p:cNvPr id="27" name="Group 122"/>
                <p:cNvGrpSpPr/>
                <p:nvPr/>
              </p:nvGrpSpPr>
              <p:grpSpPr>
                <a:xfrm>
                  <a:off x="5943600" y="152400"/>
                  <a:ext cx="1406236" cy="762000"/>
                  <a:chOff x="5943600" y="152400"/>
                  <a:chExt cx="1406236" cy="762000"/>
                </a:xfrm>
              </p:grpSpPr>
              <p:sp>
                <p:nvSpPr>
                  <p:cNvPr id="43" name="Cross 42"/>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23"/>
                <p:cNvGrpSpPr/>
                <p:nvPr/>
              </p:nvGrpSpPr>
              <p:grpSpPr>
                <a:xfrm>
                  <a:off x="7370618" y="143164"/>
                  <a:ext cx="1360054" cy="762000"/>
                  <a:chOff x="5943600" y="152400"/>
                  <a:chExt cx="1360054" cy="762000"/>
                </a:xfrm>
              </p:grpSpPr>
              <p:sp>
                <p:nvSpPr>
                  <p:cNvPr id="41" name="Cross 40"/>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Quad Arrow Callout 37"/>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10"/>
              <p:cNvGrpSpPr/>
              <p:nvPr/>
            </p:nvGrpSpPr>
            <p:grpSpPr>
              <a:xfrm rot="9204448">
                <a:off x="4640700" y="3295249"/>
                <a:ext cx="518234" cy="230860"/>
                <a:chOff x="5943600" y="143164"/>
                <a:chExt cx="2787072" cy="771236"/>
              </a:xfrm>
            </p:grpSpPr>
            <p:grpSp>
              <p:nvGrpSpPr>
                <p:cNvPr id="37" name="Group 122"/>
                <p:cNvGrpSpPr/>
                <p:nvPr/>
              </p:nvGrpSpPr>
              <p:grpSpPr>
                <a:xfrm>
                  <a:off x="5943600" y="152400"/>
                  <a:ext cx="1406236" cy="762000"/>
                  <a:chOff x="5943600" y="152400"/>
                  <a:chExt cx="1406236" cy="762000"/>
                </a:xfrm>
              </p:grpSpPr>
              <p:sp>
                <p:nvSpPr>
                  <p:cNvPr id="34" name="Cross 3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rot="5400000">
                    <a:off x="6664036"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23"/>
                <p:cNvGrpSpPr/>
                <p:nvPr/>
              </p:nvGrpSpPr>
              <p:grpSpPr>
                <a:xfrm>
                  <a:off x="7370618" y="143164"/>
                  <a:ext cx="1360054" cy="762000"/>
                  <a:chOff x="5943600" y="152400"/>
                  <a:chExt cx="1360054" cy="762000"/>
                </a:xfrm>
              </p:grpSpPr>
              <p:sp>
                <p:nvSpPr>
                  <p:cNvPr id="32" name="Cross 31"/>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Callout 28"/>
                <p:cNvSpPr/>
                <p:nvPr/>
              </p:nvSpPr>
              <p:spPr>
                <a:xfrm>
                  <a:off x="6430818" y="288636"/>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29"/>
                <p:cNvSpPr/>
                <p:nvPr/>
              </p:nvSpPr>
              <p:spPr>
                <a:xfrm>
                  <a:off x="7183582" y="284018"/>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7830127" y="274781"/>
                  <a:ext cx="376382" cy="457200"/>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6892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Records</a:t>
            </a:r>
          </a:p>
        </p:txBody>
      </p:sp>
      <p:sp>
        <p:nvSpPr>
          <p:cNvPr id="54" name="TextBox 53"/>
          <p:cNvSpPr txBox="1"/>
          <p:nvPr/>
        </p:nvSpPr>
        <p:spPr>
          <a:xfrm>
            <a:off x="3810000" y="2438400"/>
            <a:ext cx="2743200" cy="1631216"/>
          </a:xfrm>
          <a:prstGeom prst="rect">
            <a:avLst/>
          </a:prstGeom>
          <a:noFill/>
        </p:spPr>
        <p:txBody>
          <a:bodyPr wrap="square" rtlCol="0">
            <a:spAutoFit/>
          </a:bodyPr>
          <a:lstStyle/>
          <a:p>
            <a:r>
              <a:rPr lang="en-US" sz="2000" dirty="0">
                <a:solidFill>
                  <a:schemeClr val="bg1"/>
                </a:solidFill>
              </a:rPr>
              <a:t>The Nephites who kept the record even at this early period understood that it would be for the benefit of the </a:t>
            </a:r>
            <a:r>
              <a:rPr lang="en-US" sz="2000" dirty="0" err="1">
                <a:solidFill>
                  <a:schemeClr val="bg1"/>
                </a:solidFill>
              </a:rPr>
              <a:t>Lamanites</a:t>
            </a:r>
            <a:endParaRPr lang="en-US" sz="2000" dirty="0">
              <a:solidFill>
                <a:schemeClr val="bg1"/>
              </a:solidFill>
            </a:endParaRPr>
          </a:p>
        </p:txBody>
      </p:sp>
      <p:sp>
        <p:nvSpPr>
          <p:cNvPr id="56" name="TextBox 55"/>
          <p:cNvSpPr txBox="1"/>
          <p:nvPr/>
        </p:nvSpPr>
        <p:spPr>
          <a:xfrm>
            <a:off x="0" y="6550223"/>
            <a:ext cx="5105400" cy="307777"/>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1:2  Book of Mormon Student Manual and JFM and RLM</a:t>
            </a:r>
          </a:p>
        </p:txBody>
      </p:sp>
      <p:sp>
        <p:nvSpPr>
          <p:cNvPr id="63" name="TextBox 62"/>
          <p:cNvSpPr txBox="1"/>
          <p:nvPr/>
        </p:nvSpPr>
        <p:spPr>
          <a:xfrm>
            <a:off x="1060704" y="844297"/>
            <a:ext cx="4572000" cy="1384995"/>
          </a:xfrm>
          <a:prstGeom prst="rect">
            <a:avLst/>
          </a:prstGeom>
          <a:noFill/>
        </p:spPr>
        <p:txBody>
          <a:bodyPr wrap="square" rtlCol="0">
            <a:spAutoFit/>
          </a:bodyPr>
          <a:lstStyle/>
          <a:p>
            <a:r>
              <a:rPr lang="en-US" sz="2800" b="1" i="1" dirty="0">
                <a:solidFill>
                  <a:srgbClr val="FF0000"/>
                </a:solidFill>
              </a:rPr>
              <a:t>Adam—kept a record of faithful descendants = </a:t>
            </a:r>
          </a:p>
          <a:p>
            <a:r>
              <a:rPr lang="en-US" sz="2800" b="1" i="1" dirty="0">
                <a:solidFill>
                  <a:srgbClr val="FF0000"/>
                </a:solidFill>
              </a:rPr>
              <a:t>A Book of Remembrance</a:t>
            </a:r>
          </a:p>
        </p:txBody>
      </p:sp>
      <p:sp>
        <p:nvSpPr>
          <p:cNvPr id="64" name="TextBox 63"/>
          <p:cNvSpPr txBox="1"/>
          <p:nvPr/>
        </p:nvSpPr>
        <p:spPr>
          <a:xfrm>
            <a:off x="4495800" y="4419600"/>
            <a:ext cx="6172200" cy="1569660"/>
          </a:xfrm>
          <a:prstGeom prst="rect">
            <a:avLst/>
          </a:prstGeom>
          <a:noFill/>
        </p:spPr>
        <p:txBody>
          <a:bodyPr wrap="square" rtlCol="0">
            <a:spAutoFit/>
          </a:bodyPr>
          <a:lstStyle/>
          <a:p>
            <a:r>
              <a:rPr lang="en-US" sz="2400" b="1" i="1" dirty="0">
                <a:solidFill>
                  <a:srgbClr val="FF0000"/>
                </a:solidFill>
              </a:rPr>
              <a:t>The Church keeps similar records today D&amp;C 85</a:t>
            </a:r>
          </a:p>
          <a:p>
            <a:endParaRPr lang="en-US" sz="2400" b="1" i="1" dirty="0">
              <a:solidFill>
                <a:srgbClr val="FF0000"/>
              </a:solidFill>
            </a:endParaRPr>
          </a:p>
          <a:p>
            <a:r>
              <a:rPr lang="en-US" sz="2400" b="1" i="1" dirty="0">
                <a:solidFill>
                  <a:srgbClr val="FF0000"/>
                </a:solidFill>
              </a:rPr>
              <a:t>The Church urges us to keep our own personal family records</a:t>
            </a:r>
          </a:p>
        </p:txBody>
      </p:sp>
      <p:pic>
        <p:nvPicPr>
          <p:cNvPr id="5" name="Picture 4">
            <a:extLst>
              <a:ext uri="{FF2B5EF4-FFF2-40B4-BE49-F238E27FC236}">
                <a16:creationId xmlns:a16="http://schemas.microsoft.com/office/drawing/2014/main" id="{2DE76957-CF9C-4F7F-AA13-B37D1D5A9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83" y="3575304"/>
            <a:ext cx="2762250" cy="2743200"/>
          </a:xfrm>
          <a:prstGeom prst="rect">
            <a:avLst/>
          </a:prstGeom>
        </p:spPr>
      </p:pic>
      <p:pic>
        <p:nvPicPr>
          <p:cNvPr id="7" name="Picture 6">
            <a:extLst>
              <a:ext uri="{FF2B5EF4-FFF2-40B4-BE49-F238E27FC236}">
                <a16:creationId xmlns:a16="http://schemas.microsoft.com/office/drawing/2014/main" id="{22AF5879-1310-40E6-808A-974A4DDED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528" y="799796"/>
            <a:ext cx="4483303" cy="2842876"/>
          </a:xfrm>
          <a:prstGeom prst="rect">
            <a:avLst/>
          </a:prstGeom>
        </p:spPr>
      </p:pic>
    </p:spTree>
    <p:extLst>
      <p:ext uri="{BB962C8B-B14F-4D97-AF65-F5344CB8AC3E}">
        <p14:creationId xmlns:p14="http://schemas.microsoft.com/office/powerpoint/2010/main" val="37328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Apostasy</a:t>
            </a:r>
          </a:p>
        </p:txBody>
      </p:sp>
      <p:sp>
        <p:nvSpPr>
          <p:cNvPr id="56" name="TextBox 55"/>
          <p:cNvSpPr txBox="1"/>
          <p:nvPr/>
        </p:nvSpPr>
        <p:spPr>
          <a:xfrm>
            <a:off x="0" y="6522791"/>
            <a:ext cx="7162800" cy="307777"/>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1:3 Book of Mormon Student Manual and JFM and RLM</a:t>
            </a:r>
          </a:p>
        </p:txBody>
      </p:sp>
      <p:sp>
        <p:nvSpPr>
          <p:cNvPr id="57" name="TextBox 56"/>
          <p:cNvSpPr txBox="1"/>
          <p:nvPr/>
        </p:nvSpPr>
        <p:spPr>
          <a:xfrm>
            <a:off x="2831592" y="713233"/>
            <a:ext cx="6595872" cy="461665"/>
          </a:xfrm>
          <a:prstGeom prst="rect">
            <a:avLst/>
          </a:prstGeom>
          <a:noFill/>
        </p:spPr>
        <p:txBody>
          <a:bodyPr wrap="square" rtlCol="0">
            <a:spAutoFit/>
          </a:bodyPr>
          <a:lstStyle/>
          <a:p>
            <a:pPr algn="ctr"/>
            <a:r>
              <a:rPr lang="en-US" sz="2400" dirty="0">
                <a:solidFill>
                  <a:schemeClr val="bg1"/>
                </a:solidFill>
              </a:rPr>
              <a:t>Apostasy was rampant among the Nephites</a:t>
            </a:r>
          </a:p>
        </p:txBody>
      </p:sp>
      <p:sp>
        <p:nvSpPr>
          <p:cNvPr id="58" name="TextBox 57"/>
          <p:cNvSpPr txBox="1"/>
          <p:nvPr/>
        </p:nvSpPr>
        <p:spPr>
          <a:xfrm>
            <a:off x="3538728" y="5038345"/>
            <a:ext cx="5105400" cy="1323439"/>
          </a:xfrm>
          <a:prstGeom prst="rect">
            <a:avLst/>
          </a:prstGeom>
          <a:noFill/>
        </p:spPr>
        <p:txBody>
          <a:bodyPr wrap="square" rtlCol="0">
            <a:spAutoFit/>
          </a:bodyPr>
          <a:lstStyle/>
          <a:p>
            <a:pPr algn="ctr"/>
            <a:r>
              <a:rPr lang="en-US" sz="3200" dirty="0">
                <a:solidFill>
                  <a:srgbClr val="FFFF00"/>
                </a:solidFill>
              </a:rPr>
              <a:t>However:</a:t>
            </a:r>
          </a:p>
          <a:p>
            <a:pPr algn="ctr"/>
            <a:r>
              <a:rPr lang="en-US" sz="2400" dirty="0">
                <a:solidFill>
                  <a:schemeClr val="bg1"/>
                </a:solidFill>
              </a:rPr>
              <a:t>God is merciful and hasn’t swept them off the face of the earth yet</a:t>
            </a:r>
          </a:p>
        </p:txBody>
      </p:sp>
      <p:sp>
        <p:nvSpPr>
          <p:cNvPr id="64" name="TextBox 63"/>
          <p:cNvSpPr txBox="1"/>
          <p:nvPr/>
        </p:nvSpPr>
        <p:spPr>
          <a:xfrm>
            <a:off x="3825240" y="1511808"/>
            <a:ext cx="4572000" cy="2677656"/>
          </a:xfrm>
          <a:prstGeom prst="rect">
            <a:avLst/>
          </a:prstGeom>
          <a:noFill/>
        </p:spPr>
        <p:txBody>
          <a:bodyPr wrap="square" rtlCol="0">
            <a:spAutoFit/>
          </a:bodyPr>
          <a:lstStyle/>
          <a:p>
            <a:pPr algn="ctr"/>
            <a:r>
              <a:rPr lang="en-US" sz="2400" b="1" i="1" dirty="0">
                <a:solidFill>
                  <a:srgbClr val="FF0000"/>
                </a:solidFill>
              </a:rPr>
              <a:t>Hardness of Hearts</a:t>
            </a:r>
          </a:p>
          <a:p>
            <a:pPr algn="ctr"/>
            <a:endParaRPr lang="en-US" sz="2400" b="1" i="1" dirty="0">
              <a:solidFill>
                <a:srgbClr val="FF0000"/>
              </a:solidFill>
            </a:endParaRPr>
          </a:p>
          <a:p>
            <a:pPr algn="ctr"/>
            <a:r>
              <a:rPr lang="en-US" sz="2400" b="1" i="1" dirty="0">
                <a:solidFill>
                  <a:srgbClr val="FF0000"/>
                </a:solidFill>
              </a:rPr>
              <a:t>Deafness of Ears</a:t>
            </a:r>
          </a:p>
          <a:p>
            <a:pPr algn="ctr"/>
            <a:endParaRPr lang="en-US" sz="2400" b="1" i="1" dirty="0">
              <a:solidFill>
                <a:srgbClr val="FF0000"/>
              </a:solidFill>
            </a:endParaRPr>
          </a:p>
          <a:p>
            <a:pPr algn="ctr"/>
            <a:r>
              <a:rPr lang="en-US" sz="2400" b="1" i="1" dirty="0">
                <a:solidFill>
                  <a:srgbClr val="FF0000"/>
                </a:solidFill>
              </a:rPr>
              <a:t>Blindness of Mind</a:t>
            </a:r>
          </a:p>
          <a:p>
            <a:pPr algn="ctr"/>
            <a:endParaRPr lang="en-US" sz="2400" b="1" i="1" dirty="0">
              <a:solidFill>
                <a:srgbClr val="FF0000"/>
              </a:solidFill>
            </a:endParaRPr>
          </a:p>
          <a:p>
            <a:pPr algn="ctr"/>
            <a:r>
              <a:rPr lang="en-US" sz="2400" b="1" i="1" dirty="0">
                <a:solidFill>
                  <a:srgbClr val="FF0000"/>
                </a:solidFill>
              </a:rPr>
              <a:t>Stiffness of Necks</a:t>
            </a:r>
          </a:p>
        </p:txBody>
      </p:sp>
      <p:pic>
        <p:nvPicPr>
          <p:cNvPr id="5" name="Picture 4">
            <a:extLst>
              <a:ext uri="{FF2B5EF4-FFF2-40B4-BE49-F238E27FC236}">
                <a16:creationId xmlns:a16="http://schemas.microsoft.com/office/drawing/2014/main" id="{4F60D957-FDD9-451D-9053-15CAB2DF1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525" y="1559623"/>
            <a:ext cx="1169624" cy="1428871"/>
          </a:xfrm>
          <a:prstGeom prst="rect">
            <a:avLst/>
          </a:prstGeom>
        </p:spPr>
      </p:pic>
      <p:pic>
        <p:nvPicPr>
          <p:cNvPr id="7" name="Picture 6">
            <a:extLst>
              <a:ext uri="{FF2B5EF4-FFF2-40B4-BE49-F238E27FC236}">
                <a16:creationId xmlns:a16="http://schemas.microsoft.com/office/drawing/2014/main" id="{47DD62F9-A33B-4907-846B-20F836B31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277" y="3177997"/>
            <a:ext cx="2327191" cy="1549451"/>
          </a:xfrm>
          <a:prstGeom prst="rect">
            <a:avLst/>
          </a:prstGeom>
        </p:spPr>
      </p:pic>
      <p:pic>
        <p:nvPicPr>
          <p:cNvPr id="9" name="Picture 8">
            <a:extLst>
              <a:ext uri="{FF2B5EF4-FFF2-40B4-BE49-F238E27FC236}">
                <a16:creationId xmlns:a16="http://schemas.microsoft.com/office/drawing/2014/main" id="{E668A22E-522E-4FF0-BD50-9391B83FF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9879" y="1484148"/>
            <a:ext cx="1190625" cy="1600200"/>
          </a:xfrm>
          <a:prstGeom prst="rect">
            <a:avLst/>
          </a:prstGeom>
        </p:spPr>
      </p:pic>
      <p:pic>
        <p:nvPicPr>
          <p:cNvPr id="11" name="Picture 10">
            <a:extLst>
              <a:ext uri="{FF2B5EF4-FFF2-40B4-BE49-F238E27FC236}">
                <a16:creationId xmlns:a16="http://schemas.microsoft.com/office/drawing/2014/main" id="{3E185E11-8096-4981-A433-B8D2BAAFD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087" y="3273972"/>
            <a:ext cx="2867025" cy="1905000"/>
          </a:xfrm>
          <a:prstGeom prst="rect">
            <a:avLst/>
          </a:prstGeom>
        </p:spPr>
      </p:pic>
    </p:spTree>
    <p:extLst>
      <p:ext uri="{BB962C8B-B14F-4D97-AF65-F5344CB8AC3E}">
        <p14:creationId xmlns:p14="http://schemas.microsoft.com/office/powerpoint/2010/main" val="36157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Believers</a:t>
            </a:r>
          </a:p>
        </p:txBody>
      </p:sp>
      <p:sp>
        <p:nvSpPr>
          <p:cNvPr id="56" name="TextBox 55"/>
          <p:cNvSpPr txBox="1"/>
          <p:nvPr/>
        </p:nvSpPr>
        <p:spPr>
          <a:xfrm>
            <a:off x="88392" y="6467927"/>
            <a:ext cx="5715000" cy="523220"/>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1:4-5 Book of Mormon Student Manual and JFM and RLM</a:t>
            </a:r>
          </a:p>
          <a:p>
            <a:endParaRPr lang="en-US" sz="1400" dirty="0">
              <a:solidFill>
                <a:schemeClr val="bg1"/>
              </a:solidFill>
            </a:endParaRPr>
          </a:p>
        </p:txBody>
      </p:sp>
      <p:sp>
        <p:nvSpPr>
          <p:cNvPr id="58" name="TextBox 57"/>
          <p:cNvSpPr txBox="1"/>
          <p:nvPr/>
        </p:nvSpPr>
        <p:spPr>
          <a:xfrm>
            <a:off x="548640" y="1170432"/>
            <a:ext cx="4821936" cy="1323439"/>
          </a:xfrm>
          <a:prstGeom prst="rect">
            <a:avLst/>
          </a:prstGeom>
          <a:noFill/>
        </p:spPr>
        <p:txBody>
          <a:bodyPr wrap="square" rtlCol="0">
            <a:spAutoFit/>
          </a:bodyPr>
          <a:lstStyle/>
          <a:p>
            <a:r>
              <a:rPr lang="en-US" sz="2000" dirty="0">
                <a:solidFill>
                  <a:schemeClr val="bg1"/>
                </a:solidFill>
              </a:rPr>
              <a:t>200 years had past</a:t>
            </a:r>
          </a:p>
          <a:p>
            <a:r>
              <a:rPr lang="en-US" sz="2000" dirty="0">
                <a:solidFill>
                  <a:schemeClr val="bg1"/>
                </a:solidFill>
              </a:rPr>
              <a:t>There was a strong group of believers who communed with the Holy Spirit and kept the commandments.</a:t>
            </a:r>
          </a:p>
        </p:txBody>
      </p:sp>
      <p:sp>
        <p:nvSpPr>
          <p:cNvPr id="64" name="TextBox 63"/>
          <p:cNvSpPr txBox="1"/>
          <p:nvPr/>
        </p:nvSpPr>
        <p:spPr>
          <a:xfrm>
            <a:off x="5562600" y="1066801"/>
            <a:ext cx="4572000" cy="954107"/>
          </a:xfrm>
          <a:prstGeom prst="rect">
            <a:avLst/>
          </a:prstGeom>
          <a:noFill/>
        </p:spPr>
        <p:txBody>
          <a:bodyPr wrap="square" rtlCol="0">
            <a:spAutoFit/>
          </a:bodyPr>
          <a:lstStyle/>
          <a:p>
            <a:r>
              <a:rPr lang="en-US" sz="2800" b="1" i="1" dirty="0">
                <a:solidFill>
                  <a:srgbClr val="FF0000"/>
                </a:solidFill>
              </a:rPr>
              <a:t>The faithful will not be without revelation</a:t>
            </a:r>
          </a:p>
        </p:txBody>
      </p:sp>
      <p:sp>
        <p:nvSpPr>
          <p:cNvPr id="11" name="TextBox 10"/>
          <p:cNvSpPr txBox="1"/>
          <p:nvPr/>
        </p:nvSpPr>
        <p:spPr>
          <a:xfrm>
            <a:off x="2743200" y="3429001"/>
            <a:ext cx="2438400" cy="1015663"/>
          </a:xfrm>
          <a:prstGeom prst="rect">
            <a:avLst/>
          </a:prstGeom>
          <a:noFill/>
        </p:spPr>
        <p:txBody>
          <a:bodyPr wrap="square" rtlCol="0">
            <a:spAutoFit/>
          </a:bodyPr>
          <a:lstStyle/>
          <a:p>
            <a:r>
              <a:rPr lang="en-US" sz="2000" dirty="0">
                <a:solidFill>
                  <a:schemeClr val="bg1"/>
                </a:solidFill>
              </a:rPr>
              <a:t>Without the Spirit we can neither preach or teach the gospel.</a:t>
            </a:r>
          </a:p>
        </p:txBody>
      </p:sp>
      <p:sp>
        <p:nvSpPr>
          <p:cNvPr id="12" name="TextBox 11"/>
          <p:cNvSpPr txBox="1"/>
          <p:nvPr/>
        </p:nvSpPr>
        <p:spPr>
          <a:xfrm>
            <a:off x="3352800" y="5562600"/>
            <a:ext cx="7315200" cy="523220"/>
          </a:xfrm>
          <a:prstGeom prst="rect">
            <a:avLst/>
          </a:prstGeom>
          <a:noFill/>
        </p:spPr>
        <p:txBody>
          <a:bodyPr wrap="square" rtlCol="0">
            <a:spAutoFit/>
          </a:bodyPr>
          <a:lstStyle/>
          <a:p>
            <a:r>
              <a:rPr lang="en-US" sz="2800" b="1" i="1" dirty="0">
                <a:solidFill>
                  <a:srgbClr val="FF0000"/>
                </a:solidFill>
              </a:rPr>
              <a:t>Without revelation there can be no religion</a:t>
            </a:r>
          </a:p>
        </p:txBody>
      </p:sp>
      <p:pic>
        <p:nvPicPr>
          <p:cNvPr id="7" name="Picture 6">
            <a:extLst>
              <a:ext uri="{FF2B5EF4-FFF2-40B4-BE49-F238E27FC236}">
                <a16:creationId xmlns:a16="http://schemas.microsoft.com/office/drawing/2014/main" id="{1239ACC9-E080-49A2-A99F-76C5FD6AE9B4}"/>
              </a:ext>
            </a:extLst>
          </p:cNvPr>
          <p:cNvPicPr>
            <a:picLocks noChangeAspect="1"/>
          </p:cNvPicPr>
          <p:nvPr/>
        </p:nvPicPr>
        <p:blipFill rotWithShape="1">
          <a:blip r:embed="rId2">
            <a:extLst>
              <a:ext uri="{28A0092B-C50C-407E-A947-70E740481C1C}">
                <a14:useLocalDpi xmlns:a14="http://schemas.microsoft.com/office/drawing/2010/main" val="0"/>
              </a:ext>
            </a:extLst>
          </a:blip>
          <a:srcRect t="2134" r="55286" b="43866"/>
          <a:stretch/>
        </p:blipFill>
        <p:spPr>
          <a:xfrm flipH="1">
            <a:off x="9062085" y="1627632"/>
            <a:ext cx="2294763" cy="3703320"/>
          </a:xfrm>
          <a:prstGeom prst="rect">
            <a:avLst/>
          </a:prstGeom>
        </p:spPr>
      </p:pic>
    </p:spTree>
    <p:extLst>
      <p:ext uri="{BB962C8B-B14F-4D97-AF65-F5344CB8AC3E}">
        <p14:creationId xmlns:p14="http://schemas.microsoft.com/office/powerpoint/2010/main" val="34457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Law of Moses Kept</a:t>
            </a:r>
          </a:p>
        </p:txBody>
      </p:sp>
      <p:sp>
        <p:nvSpPr>
          <p:cNvPr id="56" name="TextBox 55"/>
          <p:cNvSpPr txBox="1"/>
          <p:nvPr/>
        </p:nvSpPr>
        <p:spPr>
          <a:xfrm>
            <a:off x="0" y="6495359"/>
            <a:ext cx="4876800" cy="523220"/>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1:5 Book of Mormon Student Manual and JFM and RLM</a:t>
            </a:r>
          </a:p>
          <a:p>
            <a:endParaRPr lang="en-US" sz="1400" dirty="0">
              <a:solidFill>
                <a:schemeClr val="bg1"/>
              </a:solidFill>
            </a:endParaRPr>
          </a:p>
        </p:txBody>
      </p:sp>
      <p:sp>
        <p:nvSpPr>
          <p:cNvPr id="58" name="TextBox 57"/>
          <p:cNvSpPr txBox="1"/>
          <p:nvPr/>
        </p:nvSpPr>
        <p:spPr>
          <a:xfrm>
            <a:off x="856488" y="2700529"/>
            <a:ext cx="3429000" cy="2031325"/>
          </a:xfrm>
          <a:prstGeom prst="rect">
            <a:avLst/>
          </a:prstGeom>
          <a:noFill/>
        </p:spPr>
        <p:txBody>
          <a:bodyPr wrap="square" rtlCol="0">
            <a:spAutoFit/>
          </a:bodyPr>
          <a:lstStyle/>
          <a:p>
            <a:r>
              <a:rPr lang="en-US" dirty="0">
                <a:solidFill>
                  <a:schemeClr val="bg1"/>
                </a:solidFill>
              </a:rPr>
              <a:t>“Some have falsely supposed that Sabbath observance commenced with the law of Moses. This is not the case. The commandment given on Sinai was to “remember the </a:t>
            </a:r>
            <a:r>
              <a:rPr lang="en-US" dirty="0" err="1">
                <a:solidFill>
                  <a:schemeClr val="bg1"/>
                </a:solidFill>
              </a:rPr>
              <a:t>sabbath</a:t>
            </a:r>
            <a:r>
              <a:rPr lang="en-US" dirty="0">
                <a:solidFill>
                  <a:schemeClr val="bg1"/>
                </a:solidFill>
              </a:rPr>
              <a:t> day” –beginning on the 7</a:t>
            </a:r>
            <a:r>
              <a:rPr lang="en-US" baseline="30000" dirty="0">
                <a:solidFill>
                  <a:schemeClr val="bg1"/>
                </a:solidFill>
              </a:rPr>
              <a:t>th</a:t>
            </a:r>
            <a:r>
              <a:rPr lang="en-US" dirty="0">
                <a:solidFill>
                  <a:schemeClr val="bg1"/>
                </a:solidFill>
              </a:rPr>
              <a:t> day. (Genesis 2:2-3)</a:t>
            </a:r>
          </a:p>
        </p:txBody>
      </p:sp>
      <p:sp>
        <p:nvSpPr>
          <p:cNvPr id="59" name="TextBox 58"/>
          <p:cNvSpPr txBox="1"/>
          <p:nvPr/>
        </p:nvSpPr>
        <p:spPr>
          <a:xfrm>
            <a:off x="673608" y="847345"/>
            <a:ext cx="3429000" cy="830997"/>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Nephite</a:t>
            </a:r>
            <a:r>
              <a:rPr lang="en-US" sz="2400" dirty="0">
                <a:solidFill>
                  <a:schemeClr val="bg1"/>
                </a:solidFill>
              </a:rPr>
              <a:t> laws were exceedingly strict</a:t>
            </a:r>
          </a:p>
        </p:txBody>
      </p:sp>
      <p:sp>
        <p:nvSpPr>
          <p:cNvPr id="64" name="TextBox 63"/>
          <p:cNvSpPr txBox="1"/>
          <p:nvPr/>
        </p:nvSpPr>
        <p:spPr>
          <a:xfrm>
            <a:off x="4855464" y="923545"/>
            <a:ext cx="6184392" cy="830997"/>
          </a:xfrm>
          <a:prstGeom prst="rect">
            <a:avLst/>
          </a:prstGeom>
          <a:noFill/>
        </p:spPr>
        <p:txBody>
          <a:bodyPr wrap="square" rtlCol="0">
            <a:spAutoFit/>
          </a:bodyPr>
          <a:lstStyle/>
          <a:p>
            <a:r>
              <a:rPr lang="en-US" sz="2400" b="1" i="1" dirty="0">
                <a:solidFill>
                  <a:srgbClr val="FF0000"/>
                </a:solidFill>
              </a:rPr>
              <a:t>Our obligation to keep the Sabbath holy is a part of the fulness of the gospel (D&amp;C 59:9-14)</a:t>
            </a:r>
          </a:p>
        </p:txBody>
      </p:sp>
      <p:sp>
        <p:nvSpPr>
          <p:cNvPr id="10" name="TextBox 9"/>
          <p:cNvSpPr txBox="1"/>
          <p:nvPr/>
        </p:nvSpPr>
        <p:spPr>
          <a:xfrm>
            <a:off x="4953000" y="5486401"/>
            <a:ext cx="5105400" cy="830997"/>
          </a:xfrm>
          <a:prstGeom prst="rect">
            <a:avLst/>
          </a:prstGeom>
          <a:noFill/>
        </p:spPr>
        <p:txBody>
          <a:bodyPr wrap="square" rtlCol="0">
            <a:spAutoFit/>
          </a:bodyPr>
          <a:lstStyle/>
          <a:p>
            <a:r>
              <a:rPr lang="en-US" sz="2400" b="1" i="1" dirty="0">
                <a:solidFill>
                  <a:srgbClr val="FF0000"/>
                </a:solidFill>
              </a:rPr>
              <a:t>To profane is to pollute…to violate…to desecrate that which is sacred</a:t>
            </a:r>
          </a:p>
        </p:txBody>
      </p:sp>
      <p:pic>
        <p:nvPicPr>
          <p:cNvPr id="5" name="Picture 4">
            <a:extLst>
              <a:ext uri="{FF2B5EF4-FFF2-40B4-BE49-F238E27FC236}">
                <a16:creationId xmlns:a16="http://schemas.microsoft.com/office/drawing/2014/main" id="{9C9983DD-BF80-40F1-A3D2-8605FE394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015" y="2077402"/>
            <a:ext cx="4210050" cy="3343275"/>
          </a:xfrm>
          <a:prstGeom prst="rect">
            <a:avLst/>
          </a:prstGeom>
        </p:spPr>
      </p:pic>
    </p:spTree>
    <p:extLst>
      <p:ext uri="{BB962C8B-B14F-4D97-AF65-F5344CB8AC3E}">
        <p14:creationId xmlns:p14="http://schemas.microsoft.com/office/powerpoint/2010/main" val="1962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2000"/>
                                        <p:tgtEl>
                                          <p:spTgt spid="6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4"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doni MT Black" pitchFamily="18" charset="0"/>
              </a:rPr>
              <a:t>Idolatry</a:t>
            </a:r>
          </a:p>
        </p:txBody>
      </p:sp>
      <p:sp>
        <p:nvSpPr>
          <p:cNvPr id="56" name="TextBox 55"/>
          <p:cNvSpPr txBox="1"/>
          <p:nvPr/>
        </p:nvSpPr>
        <p:spPr>
          <a:xfrm>
            <a:off x="88392" y="6550223"/>
            <a:ext cx="6324600" cy="307777"/>
          </a:xfrm>
          <a:prstGeom prst="rect">
            <a:avLst/>
          </a:prstGeom>
          <a:noFill/>
        </p:spPr>
        <p:txBody>
          <a:bodyPr wrap="square" rtlCol="0">
            <a:spAutoFit/>
          </a:bodyPr>
          <a:lstStyle/>
          <a:p>
            <a:r>
              <a:rPr lang="en-US" sz="1400" dirty="0" err="1">
                <a:solidFill>
                  <a:schemeClr val="bg1"/>
                </a:solidFill>
              </a:rPr>
              <a:t>Jarom</a:t>
            </a:r>
            <a:r>
              <a:rPr lang="en-US" sz="1400" dirty="0">
                <a:solidFill>
                  <a:schemeClr val="bg1"/>
                </a:solidFill>
              </a:rPr>
              <a:t> 1:6 Book of Mormon Student Manual and JFM and RLM</a:t>
            </a:r>
          </a:p>
        </p:txBody>
      </p:sp>
      <p:sp>
        <p:nvSpPr>
          <p:cNvPr id="60" name="TextBox 59"/>
          <p:cNvSpPr txBox="1"/>
          <p:nvPr/>
        </p:nvSpPr>
        <p:spPr>
          <a:xfrm>
            <a:off x="3209544" y="2380489"/>
            <a:ext cx="3429000" cy="1200329"/>
          </a:xfrm>
          <a:prstGeom prst="rect">
            <a:avLst/>
          </a:prstGeom>
          <a:noFill/>
        </p:spPr>
        <p:txBody>
          <a:bodyPr wrap="square" rtlCol="0">
            <a:spAutoFit/>
          </a:bodyPr>
          <a:lstStyle/>
          <a:p>
            <a:r>
              <a:rPr lang="en-US" dirty="0">
                <a:solidFill>
                  <a:schemeClr val="bg1"/>
                </a:solidFill>
              </a:rPr>
              <a:t>The Lamanites were more numerous than the Nephites and had degenerated into a primitive state of existence.</a:t>
            </a:r>
          </a:p>
        </p:txBody>
      </p:sp>
      <p:sp>
        <p:nvSpPr>
          <p:cNvPr id="12" name="TextBox 11"/>
          <p:cNvSpPr txBox="1"/>
          <p:nvPr/>
        </p:nvSpPr>
        <p:spPr>
          <a:xfrm>
            <a:off x="2990088" y="731520"/>
            <a:ext cx="6306312" cy="1200329"/>
          </a:xfrm>
          <a:prstGeom prst="rect">
            <a:avLst/>
          </a:prstGeom>
          <a:noFill/>
        </p:spPr>
        <p:txBody>
          <a:bodyPr wrap="square" rtlCol="0">
            <a:spAutoFit/>
          </a:bodyPr>
          <a:lstStyle/>
          <a:p>
            <a:pPr algn="ctr"/>
            <a:r>
              <a:rPr lang="en-US" sz="2400" b="1" i="1" dirty="0">
                <a:solidFill>
                  <a:srgbClr val="FF0000"/>
                </a:solidFill>
              </a:rPr>
              <a:t>Drink the Blood of their beasts--The </a:t>
            </a:r>
            <a:r>
              <a:rPr lang="en-US" sz="2400" b="1" i="1" dirty="0" err="1">
                <a:solidFill>
                  <a:srgbClr val="FF0000"/>
                </a:solidFill>
              </a:rPr>
              <a:t>Lamanites</a:t>
            </a:r>
            <a:r>
              <a:rPr lang="en-US" sz="2400" b="1" i="1" dirty="0">
                <a:solidFill>
                  <a:srgbClr val="FF0000"/>
                </a:solidFill>
              </a:rPr>
              <a:t> were worshiping physical idols and images of their own making</a:t>
            </a:r>
          </a:p>
        </p:txBody>
      </p:sp>
      <p:sp>
        <p:nvSpPr>
          <p:cNvPr id="13" name="TextBox 12"/>
          <p:cNvSpPr txBox="1"/>
          <p:nvPr/>
        </p:nvSpPr>
        <p:spPr>
          <a:xfrm>
            <a:off x="484632" y="4062984"/>
            <a:ext cx="5562600" cy="1754326"/>
          </a:xfrm>
          <a:prstGeom prst="rect">
            <a:avLst/>
          </a:prstGeom>
          <a:noFill/>
        </p:spPr>
        <p:txBody>
          <a:bodyPr wrap="square" rtlCol="0">
            <a:spAutoFit/>
          </a:bodyPr>
          <a:lstStyle/>
          <a:p>
            <a:r>
              <a:rPr lang="en-US" dirty="0">
                <a:solidFill>
                  <a:schemeClr val="bg1"/>
                </a:solidFill>
              </a:rPr>
              <a:t>“To create one’s own god is to have control over the demands, and appetites of that god. It is said that religion is the system in which man serves a higher will, while magic is a system whereby man attempts to control higher powers. Such is the distinction that exists between true religion and idolatry.”</a:t>
            </a:r>
          </a:p>
        </p:txBody>
      </p:sp>
      <p:pic>
        <p:nvPicPr>
          <p:cNvPr id="5" name="Picture 4">
            <a:extLst>
              <a:ext uri="{FF2B5EF4-FFF2-40B4-BE49-F238E27FC236}">
                <a16:creationId xmlns:a16="http://schemas.microsoft.com/office/drawing/2014/main" id="{B0538F11-5196-4308-AE54-72BE0BE29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806" y="1834134"/>
            <a:ext cx="3571875" cy="4762500"/>
          </a:xfrm>
          <a:prstGeom prst="rect">
            <a:avLst/>
          </a:prstGeom>
        </p:spPr>
      </p:pic>
    </p:spTree>
    <p:extLst>
      <p:ext uri="{BB962C8B-B14F-4D97-AF65-F5344CB8AC3E}">
        <p14:creationId xmlns:p14="http://schemas.microsoft.com/office/powerpoint/2010/main" val="7840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2739</Words>
  <Application>Microsoft Office PowerPoint</Application>
  <PresentationFormat>Widescreen</PresentationFormat>
  <Paragraphs>255</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Open Sans</vt:lpstr>
      <vt:lpstr>Bodoni MT Black</vt:lpstr>
      <vt:lpstr>Comic Sans MS</vt:lpstr>
      <vt:lpstr>AR ESSENCE</vt:lpstr>
      <vt:lpstr>Arial</vt:lpstr>
      <vt:lpstr>Tempus Sans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16</cp:revision>
  <dcterms:created xsi:type="dcterms:W3CDTF">2017-07-21T13:06:32Z</dcterms:created>
  <dcterms:modified xsi:type="dcterms:W3CDTF">2020-06-19T14:30:25Z</dcterms:modified>
</cp:coreProperties>
</file>