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8" r:id="rId21"/>
    <p:sldId id="279" r:id="rId22"/>
    <p:sldId id="282" r:id="rId23"/>
    <p:sldId id="283" r:id="rId24"/>
    <p:sldId id="284" r:id="rId25"/>
    <p:sldId id="285" r:id="rId26"/>
    <p:sldId id="286"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mic Sans MS" panose="030F0702030302020204" pitchFamily="66" charset="0"/>
      <p:regular r:id="rId34"/>
      <p:bold r:id="rId35"/>
      <p:italic r:id="rId36"/>
      <p:boldItalic r:id="rId37"/>
    </p:embeddedFont>
    <p:embeddedFont>
      <p:font typeface="Script MT Bold" panose="03040602040607080904" pitchFamily="66"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559B-6FFC-4489-ACA3-034AAD6FFB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9F46E0-4AFB-4197-B768-E7AD5AA32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C2721-A506-4D1D-BBF6-91D98BF36DA9}"/>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5" name="Footer Placeholder 4">
            <a:extLst>
              <a:ext uri="{FF2B5EF4-FFF2-40B4-BE49-F238E27FC236}">
                <a16:creationId xmlns:a16="http://schemas.microsoft.com/office/drawing/2014/main" id="{F1863076-4B7E-42FD-A7CB-E926540EE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05130-5AFA-46E2-9EAE-28633BD09A8F}"/>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364924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78B5-9664-4934-87B2-72643FAF3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B49F68-A3E4-4538-BABA-0FF1550E6F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C2A3F-0490-45DA-9AB9-C6D177344E4F}"/>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5" name="Footer Placeholder 4">
            <a:extLst>
              <a:ext uri="{FF2B5EF4-FFF2-40B4-BE49-F238E27FC236}">
                <a16:creationId xmlns:a16="http://schemas.microsoft.com/office/drawing/2014/main" id="{2BC41D5C-175C-4893-863C-2211C149E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6F366-8108-4434-9990-81FBD85A0644}"/>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106265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79463-C792-4091-9C59-7587E7F1D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BA6ABE-DC05-43BF-B90B-53F881F815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54088-BD6C-49B2-A143-3BDE14A71E0E}"/>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5" name="Footer Placeholder 4">
            <a:extLst>
              <a:ext uri="{FF2B5EF4-FFF2-40B4-BE49-F238E27FC236}">
                <a16:creationId xmlns:a16="http://schemas.microsoft.com/office/drawing/2014/main" id="{F202AB48-AE62-41B7-A634-84EDEF690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465A8-457C-4A6A-8CB0-4FDB8226E674}"/>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189373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FFB7-1AEC-4947-B5C6-F990D0E43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EEE66-D9BB-40CD-919C-86B2F483E8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ECE38-86CF-4B44-AEDE-0A8D992E961B}"/>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5" name="Footer Placeholder 4">
            <a:extLst>
              <a:ext uri="{FF2B5EF4-FFF2-40B4-BE49-F238E27FC236}">
                <a16:creationId xmlns:a16="http://schemas.microsoft.com/office/drawing/2014/main" id="{B1C18B22-2636-40A5-AA47-9E1D1D68B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3F86C-DFB5-4AFD-8B05-39B20E9FB6F2}"/>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1378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69E8-08C2-4BC3-AFE0-01FBEAAF7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C89F7-B91F-4F07-A6DA-8C655F3B1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6C8443-CCC5-4A0C-9CDD-DEAE638BC1EC}"/>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5" name="Footer Placeholder 4">
            <a:extLst>
              <a:ext uri="{FF2B5EF4-FFF2-40B4-BE49-F238E27FC236}">
                <a16:creationId xmlns:a16="http://schemas.microsoft.com/office/drawing/2014/main" id="{E8C8B308-DE84-4F82-8A0D-E95852843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7F70D-96BA-49D8-8068-06772E405A9E}"/>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251777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0298-4291-4BFB-BE12-B92933087E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8D847-0119-4B15-8FA5-B3C809E6AB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99E348-AD5C-469F-9F6A-0126567609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51F8C-701A-45B4-9530-47E7D8BCB21C}"/>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6" name="Footer Placeholder 5">
            <a:extLst>
              <a:ext uri="{FF2B5EF4-FFF2-40B4-BE49-F238E27FC236}">
                <a16:creationId xmlns:a16="http://schemas.microsoft.com/office/drawing/2014/main" id="{B2E98773-04B1-4062-B72C-425C09E7E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9BAF8-95E9-47CB-B8DF-73DB5AFF0A10}"/>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52165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0BA9-09A3-40A7-83A6-BE950E43C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2F99A-D16F-4B90-BC5D-7A2117626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8B3670-29C8-4BC0-BDE5-D539AD3F43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CFECF-03CF-4F35-9B43-938B7A26D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03F3A1-80F1-4480-9DF8-C1B3ACD92A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06F30-49FC-4F9A-AE09-39A86D499195}"/>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8" name="Footer Placeholder 7">
            <a:extLst>
              <a:ext uri="{FF2B5EF4-FFF2-40B4-BE49-F238E27FC236}">
                <a16:creationId xmlns:a16="http://schemas.microsoft.com/office/drawing/2014/main" id="{902F5947-5E94-447C-9170-55EAF05BB5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1C83E2-7612-467E-92EF-DC5CADDBE6D9}"/>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155096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5EE7-74D6-48EC-B63D-316F9427A4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34B169-83C0-4858-A449-AE703CBBC68B}"/>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4" name="Footer Placeholder 3">
            <a:extLst>
              <a:ext uri="{FF2B5EF4-FFF2-40B4-BE49-F238E27FC236}">
                <a16:creationId xmlns:a16="http://schemas.microsoft.com/office/drawing/2014/main" id="{2075D636-8059-4B99-9155-CFE5606D5D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38D23-60E8-478E-A0B9-2D5F75A629C8}"/>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361225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D1561-2634-4E56-9C29-A2CF60A330D3}"/>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3" name="Footer Placeholder 2">
            <a:extLst>
              <a:ext uri="{FF2B5EF4-FFF2-40B4-BE49-F238E27FC236}">
                <a16:creationId xmlns:a16="http://schemas.microsoft.com/office/drawing/2014/main" id="{AFF45B7D-FACE-4E8A-9E03-429C1C58A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F173A-86BC-4F3A-988E-E1DC166BDC1C}"/>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394839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5DE8-E358-4E55-A010-569567179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E422B-44EF-4F2D-957F-24A82E25C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8B317-43CD-41F0-89CA-71B5FE154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04C530-28A8-4F69-81AD-44937970E0C4}"/>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6" name="Footer Placeholder 5">
            <a:extLst>
              <a:ext uri="{FF2B5EF4-FFF2-40B4-BE49-F238E27FC236}">
                <a16:creationId xmlns:a16="http://schemas.microsoft.com/office/drawing/2014/main" id="{D55BC43C-CA2B-4963-A471-93BB71B5F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DE275-1120-42E0-9F33-868E7305B672}"/>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259191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CE8D-BCAA-4AF5-9D20-EB42A5A29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E23F3F-6A61-4D9F-964C-1548E88F7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FC85C8-A6E9-4F31-83FC-FC1362B36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8DEA32-0AEB-4A5B-8742-A32113EAD41B}"/>
              </a:ext>
            </a:extLst>
          </p:cNvPr>
          <p:cNvSpPr>
            <a:spLocks noGrp="1"/>
          </p:cNvSpPr>
          <p:nvPr>
            <p:ph type="dt" sz="half" idx="10"/>
          </p:nvPr>
        </p:nvSpPr>
        <p:spPr/>
        <p:txBody>
          <a:bodyPr/>
          <a:lstStyle/>
          <a:p>
            <a:fld id="{80AD2C51-7082-41BB-B513-0A6A4CE8DB74}" type="datetimeFigureOut">
              <a:rPr lang="en-US" smtClean="0"/>
              <a:t>6/15/2020</a:t>
            </a:fld>
            <a:endParaRPr lang="en-US"/>
          </a:p>
        </p:txBody>
      </p:sp>
      <p:sp>
        <p:nvSpPr>
          <p:cNvPr id="6" name="Footer Placeholder 5">
            <a:extLst>
              <a:ext uri="{FF2B5EF4-FFF2-40B4-BE49-F238E27FC236}">
                <a16:creationId xmlns:a16="http://schemas.microsoft.com/office/drawing/2014/main" id="{0564F96F-267A-46A1-9F62-6C34C33C9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70EAB-9380-412E-BF08-753680DBFE2A}"/>
              </a:ext>
            </a:extLst>
          </p:cNvPr>
          <p:cNvSpPr>
            <a:spLocks noGrp="1"/>
          </p:cNvSpPr>
          <p:nvPr>
            <p:ph type="sldNum" sz="quarter" idx="12"/>
          </p:nvPr>
        </p:nvSpPr>
        <p:spPr/>
        <p:txBody>
          <a:bodyPr/>
          <a:lstStyle/>
          <a:p>
            <a:fld id="{F5225F84-E4E2-4D37-B434-E537AF047DAB}" type="slidenum">
              <a:rPr lang="en-US" smtClean="0"/>
              <a:t>‹#›</a:t>
            </a:fld>
            <a:endParaRPr lang="en-US"/>
          </a:p>
        </p:txBody>
      </p:sp>
    </p:spTree>
    <p:extLst>
      <p:ext uri="{BB962C8B-B14F-4D97-AF65-F5344CB8AC3E}">
        <p14:creationId xmlns:p14="http://schemas.microsoft.com/office/powerpoint/2010/main" val="255050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5AA15-3FFF-4E2A-8B36-870278D337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6BFBD-2980-4213-A591-EC0043144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4E993-A505-446B-BAC5-A9D7FC457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D2C51-7082-41BB-B513-0A6A4CE8DB74}" type="datetimeFigureOut">
              <a:rPr lang="en-US" smtClean="0"/>
              <a:t>6/15/2020</a:t>
            </a:fld>
            <a:endParaRPr lang="en-US"/>
          </a:p>
        </p:txBody>
      </p:sp>
      <p:sp>
        <p:nvSpPr>
          <p:cNvPr id="5" name="Footer Placeholder 4">
            <a:extLst>
              <a:ext uri="{FF2B5EF4-FFF2-40B4-BE49-F238E27FC236}">
                <a16:creationId xmlns:a16="http://schemas.microsoft.com/office/drawing/2014/main" id="{C6ECB942-1FE3-48A9-B4F2-920A5FB30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35AE87-05DE-4653-A489-EE4ADD63D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25F84-E4E2-4D37-B434-E537AF047DAB}" type="slidenum">
              <a:rPr lang="en-US" smtClean="0"/>
              <a:t>‹#›</a:t>
            </a:fld>
            <a:endParaRPr lang="en-US"/>
          </a:p>
        </p:txBody>
      </p:sp>
    </p:spTree>
    <p:extLst>
      <p:ext uri="{BB962C8B-B14F-4D97-AF65-F5344CB8AC3E}">
        <p14:creationId xmlns:p14="http://schemas.microsoft.com/office/powerpoint/2010/main" val="307071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justifiedbythescriptures.wordpress.com/tag/duke/"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23">
            <a:extLst>
              <a:ext uri="{FF2B5EF4-FFF2-40B4-BE49-F238E27FC236}">
                <a16:creationId xmlns:a16="http://schemas.microsoft.com/office/drawing/2014/main" id="{2A2ACB3E-3BB0-422C-AE9C-7D32CD1E7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972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1D9516-0907-4274-8E18-4F57D0667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5506" y="6488668"/>
            <a:ext cx="2133600" cy="369332"/>
          </a:xfrm>
          <a:prstGeom prst="rect">
            <a:avLst/>
          </a:prstGeom>
          <a:noFill/>
        </p:spPr>
        <p:txBody>
          <a:bodyPr wrap="square" rtlCol="0">
            <a:spAutoFit/>
          </a:bodyPr>
          <a:lstStyle/>
          <a:p>
            <a:r>
              <a:rPr lang="en-US" dirty="0"/>
              <a:t>Helaman 1:8</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Setting the Stage for a Downfall</a:t>
            </a:r>
          </a:p>
        </p:txBody>
      </p:sp>
      <p:sp>
        <p:nvSpPr>
          <p:cNvPr id="7" name="Rectangle 6"/>
          <p:cNvSpPr/>
          <p:nvPr/>
        </p:nvSpPr>
        <p:spPr>
          <a:xfrm>
            <a:off x="1676400" y="762001"/>
            <a:ext cx="8610600" cy="954107"/>
          </a:xfrm>
          <a:prstGeom prst="rect">
            <a:avLst/>
          </a:prstGeom>
        </p:spPr>
        <p:txBody>
          <a:bodyPr wrap="square">
            <a:spAutoFit/>
          </a:bodyPr>
          <a:lstStyle/>
          <a:p>
            <a:pPr algn="ctr"/>
            <a:r>
              <a:rPr lang="en-US" sz="2800" dirty="0"/>
              <a:t>The contention helped to set the stage for much evil and also for the eventual downfall of the Nephite nation</a:t>
            </a:r>
          </a:p>
        </p:txBody>
      </p:sp>
      <p:sp>
        <p:nvSpPr>
          <p:cNvPr id="8" name="Rectangle 7"/>
          <p:cNvSpPr/>
          <p:nvPr/>
        </p:nvSpPr>
        <p:spPr>
          <a:xfrm>
            <a:off x="1075764" y="2245660"/>
            <a:ext cx="5867400" cy="3785652"/>
          </a:xfrm>
          <a:prstGeom prst="rect">
            <a:avLst/>
          </a:prstGeom>
        </p:spPr>
        <p:txBody>
          <a:bodyPr wrap="square">
            <a:spAutoFit/>
          </a:bodyPr>
          <a:lstStyle/>
          <a:p>
            <a:pPr marL="342900" indent="-342900">
              <a:buAutoNum type="arabicPeriod"/>
            </a:pPr>
            <a:r>
              <a:rPr lang="en-US" sz="2400" b="1" dirty="0"/>
              <a:t>Capital punishment was the accepted punishment for treason</a:t>
            </a:r>
          </a:p>
          <a:p>
            <a:pPr marL="342900" indent="-342900">
              <a:buAutoNum type="arabicPeriod"/>
            </a:pPr>
            <a:endParaRPr lang="en-US" sz="2400" b="1" dirty="0"/>
          </a:p>
          <a:p>
            <a:pPr marL="342900" indent="-342900">
              <a:buAutoNum type="arabicPeriod"/>
            </a:pPr>
            <a:r>
              <a:rPr lang="en-US" sz="2400" b="1" dirty="0"/>
              <a:t>Those who seek to circumvent the law for power are willing to resort to violence to get their ways</a:t>
            </a:r>
          </a:p>
          <a:p>
            <a:pPr marL="342900" indent="-342900">
              <a:buAutoNum type="arabicPeriod"/>
            </a:pPr>
            <a:endParaRPr lang="en-US" sz="2400" b="1" dirty="0"/>
          </a:p>
          <a:p>
            <a:pPr marL="342900" indent="-342900">
              <a:buAutoNum type="arabicPeriod"/>
            </a:pPr>
            <a:r>
              <a:rPr lang="en-US" sz="2400" b="1" dirty="0"/>
              <a:t>The contention over the judgment seat gave the attacking Lamanites a decided advantage against the Nephites</a:t>
            </a:r>
          </a:p>
        </p:txBody>
      </p:sp>
      <p:pic>
        <p:nvPicPr>
          <p:cNvPr id="3" name="Picture 2">
            <a:extLst>
              <a:ext uri="{FF2B5EF4-FFF2-40B4-BE49-F238E27FC236}">
                <a16:creationId xmlns:a16="http://schemas.microsoft.com/office/drawing/2014/main" id="{F996929D-F96A-460B-A5C5-751FB9C47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204" y="2008093"/>
            <a:ext cx="3467101" cy="4445001"/>
          </a:xfrm>
          <a:prstGeom prst="rect">
            <a:avLst/>
          </a:prstGeom>
        </p:spPr>
      </p:pic>
    </p:spTree>
    <p:extLst>
      <p:ext uri="{BB962C8B-B14F-4D97-AF65-F5344CB8AC3E}">
        <p14:creationId xmlns:p14="http://schemas.microsoft.com/office/powerpoint/2010/main" val="3445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D59493A6-9042-4585-A683-42C7A46F2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3435" y="6488668"/>
            <a:ext cx="2133600" cy="369332"/>
          </a:xfrm>
          <a:prstGeom prst="rect">
            <a:avLst/>
          </a:prstGeom>
          <a:noFill/>
        </p:spPr>
        <p:txBody>
          <a:bodyPr wrap="square" rtlCol="0">
            <a:spAutoFit/>
          </a:bodyPr>
          <a:lstStyle/>
          <a:p>
            <a:r>
              <a:rPr lang="en-US" dirty="0"/>
              <a:t>Helaman 1:16-17</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err="1">
                <a:latin typeface="Script MT Bold" pitchFamily="66" charset="0"/>
              </a:rPr>
              <a:t>Tubaloth</a:t>
            </a:r>
            <a:endParaRPr lang="en-US" sz="4400" dirty="0">
              <a:latin typeface="Script MT Bold" pitchFamily="66" charset="0"/>
            </a:endParaRPr>
          </a:p>
        </p:txBody>
      </p:sp>
      <p:sp>
        <p:nvSpPr>
          <p:cNvPr id="9" name="TextBox 8"/>
          <p:cNvSpPr txBox="1"/>
          <p:nvPr/>
        </p:nvSpPr>
        <p:spPr>
          <a:xfrm>
            <a:off x="304800" y="1196790"/>
            <a:ext cx="7198659" cy="4093428"/>
          </a:xfrm>
          <a:prstGeom prst="rect">
            <a:avLst/>
          </a:prstGeom>
          <a:noFill/>
        </p:spPr>
        <p:txBody>
          <a:bodyPr wrap="square" rtlCol="0">
            <a:spAutoFit/>
          </a:bodyPr>
          <a:lstStyle/>
          <a:p>
            <a:r>
              <a:rPr lang="en-US" sz="2000" b="1" dirty="0"/>
              <a:t>He was the son of </a:t>
            </a:r>
            <a:r>
              <a:rPr lang="en-US" sz="2000" b="1" dirty="0" err="1"/>
              <a:t>Ammoron</a:t>
            </a:r>
            <a:endParaRPr lang="en-US" sz="2000" b="1" dirty="0"/>
          </a:p>
          <a:p>
            <a:endParaRPr lang="en-US" sz="2000" b="1" dirty="0"/>
          </a:p>
          <a:p>
            <a:r>
              <a:rPr lang="en-US" sz="2000" b="1" dirty="0"/>
              <a:t>He was king of the Lamanites after his father’s death around 51 BC</a:t>
            </a:r>
          </a:p>
          <a:p>
            <a:endParaRPr lang="en-US" sz="2000" b="1" dirty="0"/>
          </a:p>
          <a:p>
            <a:r>
              <a:rPr lang="en-US" sz="2000" b="1" dirty="0"/>
              <a:t>He stirred up his people in anger against the Nephites</a:t>
            </a:r>
          </a:p>
          <a:p>
            <a:endParaRPr lang="en-US" sz="2000" b="1" dirty="0"/>
          </a:p>
          <a:p>
            <a:r>
              <a:rPr lang="en-US" sz="2000" b="1" dirty="0"/>
              <a:t>He placed </a:t>
            </a:r>
            <a:r>
              <a:rPr lang="en-US" sz="2000" b="1" dirty="0" err="1"/>
              <a:t>Coriantumr</a:t>
            </a:r>
            <a:r>
              <a:rPr lang="en-US" sz="2000" b="1" dirty="0"/>
              <a:t> in charge of his army</a:t>
            </a:r>
          </a:p>
          <a:p>
            <a:endParaRPr lang="en-US" sz="2000" b="1" dirty="0"/>
          </a:p>
          <a:p>
            <a:r>
              <a:rPr lang="en-US" sz="2000" b="1" dirty="0"/>
              <a:t>His forces came up against </a:t>
            </a:r>
            <a:r>
              <a:rPr lang="en-US" sz="2000" b="1" dirty="0" err="1"/>
              <a:t>Moronihah</a:t>
            </a:r>
            <a:r>
              <a:rPr lang="en-US" sz="2000" b="1" dirty="0"/>
              <a:t> and Lehi</a:t>
            </a:r>
          </a:p>
          <a:p>
            <a:endParaRPr lang="en-US" sz="2000" b="1" dirty="0"/>
          </a:p>
          <a:p>
            <a:r>
              <a:rPr lang="en-US" sz="2000" b="1" dirty="0"/>
              <a:t>The Lamanites were defeated and </a:t>
            </a:r>
            <a:r>
              <a:rPr lang="en-US" sz="2000" b="1" dirty="0" err="1"/>
              <a:t>Coriantumr</a:t>
            </a:r>
            <a:r>
              <a:rPr lang="en-US" sz="2000" b="1" dirty="0"/>
              <a:t> was killed</a:t>
            </a:r>
          </a:p>
          <a:p>
            <a:endParaRPr lang="en-US" sz="2000" b="1" dirty="0"/>
          </a:p>
          <a:p>
            <a:r>
              <a:rPr lang="en-US" sz="2000" b="1" dirty="0"/>
              <a:t>He is not mentioned again</a:t>
            </a:r>
          </a:p>
        </p:txBody>
      </p:sp>
      <p:grpSp>
        <p:nvGrpSpPr>
          <p:cNvPr id="10" name="Group 9"/>
          <p:cNvGrpSpPr/>
          <p:nvPr/>
        </p:nvGrpSpPr>
        <p:grpSpPr>
          <a:xfrm>
            <a:off x="8180295" y="457200"/>
            <a:ext cx="2235059" cy="5535922"/>
            <a:chOff x="2032142" y="26678"/>
            <a:chExt cx="2235059" cy="5535922"/>
          </a:xfrm>
        </p:grpSpPr>
        <p:sp>
          <p:nvSpPr>
            <p:cNvPr id="11" name="Oval 10"/>
            <p:cNvSpPr/>
            <p:nvPr/>
          </p:nvSpPr>
          <p:spPr>
            <a:xfrm rot="7671173" flipH="1">
              <a:off x="1945115" y="3571455"/>
              <a:ext cx="539799" cy="365746"/>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381348" flipH="1">
              <a:off x="2389505" y="2354600"/>
              <a:ext cx="627714" cy="1597347"/>
            </a:xfrm>
            <a:prstGeom prst="trapezoid">
              <a:avLst>
                <a:gd name="adj" fmla="val 30356"/>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534845" y="2552726"/>
              <a:ext cx="1347578" cy="1614903"/>
            </a:xfrm>
            <a:prstGeom prst="trapezoid">
              <a:avLst>
                <a:gd name="adj" fmla="val 33441"/>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947588">
              <a:off x="2337673" y="3970947"/>
              <a:ext cx="425551" cy="135130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1002712">
              <a:off x="3632210" y="3972951"/>
              <a:ext cx="425551" cy="133654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718254" flipH="1">
              <a:off x="3814428" y="3755616"/>
              <a:ext cx="539799" cy="365746"/>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175942" flipH="1">
              <a:off x="3484484" y="2397394"/>
              <a:ext cx="689945" cy="1639753"/>
            </a:xfrm>
            <a:prstGeom prst="trapezoid">
              <a:avLst>
                <a:gd name="adj" fmla="val 45365"/>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950279">
              <a:off x="2774645" y="5183906"/>
              <a:ext cx="474151" cy="3786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950279">
              <a:off x="3200195" y="5183905"/>
              <a:ext cx="474151" cy="3786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9405997">
              <a:off x="2391202" y="988993"/>
              <a:ext cx="1726423" cy="183995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4"/>
            <p:cNvGrpSpPr/>
            <p:nvPr/>
          </p:nvGrpSpPr>
          <p:grpSpPr>
            <a:xfrm>
              <a:off x="2818545" y="2471980"/>
              <a:ext cx="783130" cy="473607"/>
              <a:chOff x="3416724" y="3667852"/>
              <a:chExt cx="2655030" cy="1513748"/>
            </a:xfrm>
          </p:grpSpPr>
          <p:grpSp>
            <p:nvGrpSpPr>
              <p:cNvPr id="85" name="Group 31"/>
              <p:cNvGrpSpPr/>
              <p:nvPr/>
            </p:nvGrpSpPr>
            <p:grpSpPr>
              <a:xfrm>
                <a:off x="4114800" y="4495800"/>
                <a:ext cx="1219200" cy="685800"/>
                <a:chOff x="4114800" y="4495800"/>
                <a:chExt cx="1219200" cy="685800"/>
              </a:xfrm>
            </p:grpSpPr>
            <p:sp>
              <p:nvSpPr>
                <p:cNvPr id="94"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6"/>
              <p:cNvGrpSpPr/>
              <p:nvPr/>
            </p:nvGrpSpPr>
            <p:grpSpPr>
              <a:xfrm rot="3976231">
                <a:off x="3150024" y="3934552"/>
                <a:ext cx="1219200" cy="685800"/>
                <a:chOff x="4114800" y="4495800"/>
                <a:chExt cx="1219200" cy="685800"/>
              </a:xfrm>
            </p:grpSpPr>
            <p:sp>
              <p:nvSpPr>
                <p:cNvPr id="91" name="Trapezoid 9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40"/>
              <p:cNvGrpSpPr/>
              <p:nvPr/>
            </p:nvGrpSpPr>
            <p:grpSpPr>
              <a:xfrm rot="18434064">
                <a:off x="5119254" y="3990109"/>
                <a:ext cx="1219200" cy="685800"/>
                <a:chOff x="4114800" y="4495800"/>
                <a:chExt cx="1219200" cy="685800"/>
              </a:xfrm>
            </p:grpSpPr>
            <p:sp>
              <p:nvSpPr>
                <p:cNvPr id="88" name="Trapezoid 87"/>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5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60"/>
            <p:cNvGrpSpPr/>
            <p:nvPr/>
          </p:nvGrpSpPr>
          <p:grpSpPr>
            <a:xfrm>
              <a:off x="2743200" y="2667000"/>
              <a:ext cx="914400" cy="914400"/>
              <a:chOff x="4118087" y="3005181"/>
              <a:chExt cx="3076372" cy="2631310"/>
            </a:xfrm>
            <a:solidFill>
              <a:schemeClr val="accent6">
                <a:lumMod val="75000"/>
              </a:schemeClr>
            </a:solidFill>
          </p:grpSpPr>
          <p:sp>
            <p:nvSpPr>
              <p:cNvPr id="71" name="Hexagon 70"/>
              <p:cNvSpPr/>
              <p:nvPr/>
            </p:nvSpPr>
            <p:spPr>
              <a:xfrm>
                <a:off x="5354782" y="5026891"/>
                <a:ext cx="685800" cy="60960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nut 71"/>
              <p:cNvSpPr/>
              <p:nvPr/>
            </p:nvSpPr>
            <p:spPr>
              <a:xfrm rot="12433330">
                <a:off x="6661059" y="3005181"/>
                <a:ext cx="533400" cy="1600200"/>
              </a:xfrm>
              <a:prstGeom prst="donut">
                <a:avLst>
                  <a:gd name="adj" fmla="val 3645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rot="19132023">
                <a:off x="4118087" y="3025961"/>
                <a:ext cx="533400" cy="1600200"/>
              </a:xfrm>
              <a:prstGeom prst="donut">
                <a:avLst>
                  <a:gd name="adj" fmla="val 3645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ounded Rectangle 73"/>
              <p:cNvSpPr/>
              <p:nvPr/>
            </p:nvSpPr>
            <p:spPr>
              <a:xfrm>
                <a:off x="4876800" y="4343400"/>
                <a:ext cx="762000" cy="228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5715000" y="4343400"/>
                <a:ext cx="762000" cy="228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5715000" y="4648200"/>
                <a:ext cx="762000" cy="228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4876800" y="4648200"/>
                <a:ext cx="762000" cy="228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4876800" y="4953000"/>
                <a:ext cx="762000" cy="228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5715000" y="4953000"/>
                <a:ext cx="762000" cy="228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724400" y="4267200"/>
                <a:ext cx="304800" cy="3047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527964" y="4447309"/>
                <a:ext cx="304800" cy="3047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532582" y="4770582"/>
                <a:ext cx="304800" cy="3047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324600" y="4267200"/>
                <a:ext cx="304800" cy="3047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537200" y="5073073"/>
                <a:ext cx="304800" cy="3047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67"/>
            <p:cNvGrpSpPr/>
            <p:nvPr/>
          </p:nvGrpSpPr>
          <p:grpSpPr>
            <a:xfrm>
              <a:off x="2534844" y="3908181"/>
              <a:ext cx="1347578" cy="1470626"/>
              <a:chOff x="4114795" y="4487678"/>
              <a:chExt cx="1219199" cy="693922"/>
            </a:xfrm>
          </p:grpSpPr>
          <p:sp>
            <p:nvSpPr>
              <p:cNvPr id="65" name="Rounded Rectangle 64"/>
              <p:cNvSpPr/>
              <p:nvPr/>
            </p:nvSpPr>
            <p:spPr>
              <a:xfrm>
                <a:off x="4190996" y="4648200"/>
                <a:ext cx="1066799" cy="381000"/>
              </a:xfrm>
              <a:prstGeom prst="roundRect">
                <a:avLst>
                  <a:gd name="adj" fmla="val 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1"/>
              <p:cNvGrpSpPr/>
              <p:nvPr/>
            </p:nvGrpSpPr>
            <p:grpSpPr>
              <a:xfrm>
                <a:off x="4181569" y="4487678"/>
                <a:ext cx="1127378" cy="693922"/>
                <a:chOff x="4181569" y="4487678"/>
                <a:chExt cx="1127378" cy="693922"/>
              </a:xfrm>
            </p:grpSpPr>
            <p:sp>
              <p:nvSpPr>
                <p:cNvPr id="68" name="Trapezoid 67"/>
                <p:cNvSpPr/>
                <p:nvPr/>
              </p:nvSpPr>
              <p:spPr>
                <a:xfrm rot="456787">
                  <a:off x="4181569" y="4490079"/>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1248784">
                  <a:off x="4851747" y="4487678"/>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4114795" y="4495800"/>
                <a:ext cx="1219199" cy="152400"/>
              </a:xfrm>
              <a:prstGeom prst="roundRect">
                <a:avLst>
                  <a:gd name="adj" fmla="val 21819"/>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79"/>
            <p:cNvGrpSpPr/>
            <p:nvPr/>
          </p:nvGrpSpPr>
          <p:grpSpPr>
            <a:xfrm>
              <a:off x="2667000" y="3962400"/>
              <a:ext cx="1063876" cy="318731"/>
              <a:chOff x="3886201" y="4953000"/>
              <a:chExt cx="1447796" cy="381000"/>
            </a:xfrm>
          </p:grpSpPr>
          <p:sp>
            <p:nvSpPr>
              <p:cNvPr id="56"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gular Pentagon 24"/>
            <p:cNvSpPr/>
            <p:nvPr/>
          </p:nvSpPr>
          <p:spPr>
            <a:xfrm rot="10800000">
              <a:off x="2514600" y="1219200"/>
              <a:ext cx="1524000" cy="16002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2590800" y="1066800"/>
              <a:ext cx="1295400" cy="68580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78"/>
            <p:cNvGrpSpPr/>
            <p:nvPr/>
          </p:nvGrpSpPr>
          <p:grpSpPr>
            <a:xfrm rot="1528944">
              <a:off x="2422339" y="1166057"/>
              <a:ext cx="348402" cy="1066800"/>
              <a:chOff x="4876800" y="2209800"/>
              <a:chExt cx="721689" cy="2209800"/>
            </a:xfrm>
          </p:grpSpPr>
          <p:sp>
            <p:nvSpPr>
              <p:cNvPr id="53" name="Moon 52"/>
              <p:cNvSpPr/>
              <p:nvPr/>
            </p:nvSpPr>
            <p:spPr>
              <a:xfrm>
                <a:off x="4876800" y="2209800"/>
                <a:ext cx="457200" cy="2057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0540578">
                <a:off x="5029200" y="2362200"/>
                <a:ext cx="457200" cy="2057400"/>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085338">
                <a:off x="5141289" y="2285249"/>
                <a:ext cx="457200" cy="20574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79"/>
            <p:cNvGrpSpPr/>
            <p:nvPr/>
          </p:nvGrpSpPr>
          <p:grpSpPr>
            <a:xfrm rot="20235377" flipH="1">
              <a:off x="3850273" y="1168872"/>
              <a:ext cx="348402" cy="1066800"/>
              <a:chOff x="4876800" y="2209800"/>
              <a:chExt cx="721689" cy="2209800"/>
            </a:xfrm>
          </p:grpSpPr>
          <p:sp>
            <p:nvSpPr>
              <p:cNvPr id="50" name="Moon 49"/>
              <p:cNvSpPr/>
              <p:nvPr/>
            </p:nvSpPr>
            <p:spPr>
              <a:xfrm>
                <a:off x="4876800" y="2209800"/>
                <a:ext cx="457200" cy="2057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0540578">
                <a:off x="5029200" y="2362200"/>
                <a:ext cx="457200" cy="2057400"/>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085338">
                <a:off x="5141289" y="2285249"/>
                <a:ext cx="457200" cy="20574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3"/>
            <p:cNvGrpSpPr/>
            <p:nvPr/>
          </p:nvGrpSpPr>
          <p:grpSpPr>
            <a:xfrm rot="7453981">
              <a:off x="2574589" y="-89308"/>
              <a:ext cx="348402" cy="1066800"/>
              <a:chOff x="4876800" y="2209800"/>
              <a:chExt cx="721689" cy="2209800"/>
            </a:xfrm>
          </p:grpSpPr>
          <p:sp>
            <p:nvSpPr>
              <p:cNvPr id="47" name="Moon 46"/>
              <p:cNvSpPr/>
              <p:nvPr/>
            </p:nvSpPr>
            <p:spPr>
              <a:xfrm>
                <a:off x="4876800" y="2209800"/>
                <a:ext cx="457200" cy="2057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0540578">
                <a:off x="5029200" y="2362200"/>
                <a:ext cx="457200" cy="2057400"/>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085338">
                <a:off x="5141289" y="2285249"/>
                <a:ext cx="457200" cy="20574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7"/>
            <p:cNvGrpSpPr/>
            <p:nvPr/>
          </p:nvGrpSpPr>
          <p:grpSpPr>
            <a:xfrm rot="6909421">
              <a:off x="2516257" y="79626"/>
              <a:ext cx="348402" cy="1066800"/>
              <a:chOff x="4876800" y="2209800"/>
              <a:chExt cx="721689" cy="2209800"/>
            </a:xfrm>
          </p:grpSpPr>
          <p:sp>
            <p:nvSpPr>
              <p:cNvPr id="44" name="Moon 43"/>
              <p:cNvSpPr/>
              <p:nvPr/>
            </p:nvSpPr>
            <p:spPr>
              <a:xfrm>
                <a:off x="4876800" y="2209800"/>
                <a:ext cx="457200" cy="2057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40578">
                <a:off x="5029200" y="2362200"/>
                <a:ext cx="457200" cy="2057400"/>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0085338">
                <a:off x="5141289" y="2285249"/>
                <a:ext cx="457200" cy="20574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91"/>
            <p:cNvGrpSpPr/>
            <p:nvPr/>
          </p:nvGrpSpPr>
          <p:grpSpPr>
            <a:xfrm rot="9504789">
              <a:off x="3079626" y="26678"/>
              <a:ext cx="348402" cy="1066800"/>
              <a:chOff x="4876800" y="2209800"/>
              <a:chExt cx="721689" cy="2209800"/>
            </a:xfrm>
          </p:grpSpPr>
          <p:sp>
            <p:nvSpPr>
              <p:cNvPr id="41" name="Moon 40"/>
              <p:cNvSpPr/>
              <p:nvPr/>
            </p:nvSpPr>
            <p:spPr>
              <a:xfrm>
                <a:off x="4876800" y="2209800"/>
                <a:ext cx="457200" cy="2057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540578">
                <a:off x="5029200" y="2362200"/>
                <a:ext cx="457200" cy="2057400"/>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085338">
                <a:off x="5141289" y="2285249"/>
                <a:ext cx="457200" cy="20574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6"/>
            <p:cNvGrpSpPr/>
            <p:nvPr/>
          </p:nvGrpSpPr>
          <p:grpSpPr>
            <a:xfrm>
              <a:off x="2590800" y="609600"/>
              <a:ext cx="1464221" cy="824580"/>
              <a:chOff x="3276599" y="3962400"/>
              <a:chExt cx="2362200" cy="1430616"/>
            </a:xfrm>
          </p:grpSpPr>
          <p:sp>
            <p:nvSpPr>
              <p:cNvPr id="33" name="Moon 32"/>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38"/>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TextBox 96"/>
          <p:cNvSpPr txBox="1"/>
          <p:nvPr/>
        </p:nvSpPr>
        <p:spPr>
          <a:xfrm>
            <a:off x="9914965" y="6488668"/>
            <a:ext cx="2133600" cy="369332"/>
          </a:xfrm>
          <a:prstGeom prst="rect">
            <a:avLst/>
          </a:prstGeom>
          <a:noFill/>
        </p:spPr>
        <p:txBody>
          <a:bodyPr wrap="square" rtlCol="0">
            <a:spAutoFit/>
          </a:bodyPr>
          <a:lstStyle/>
          <a:p>
            <a:pPr algn="r"/>
            <a:r>
              <a:rPr lang="en-US" dirty="0"/>
              <a:t>Who’s Who</a:t>
            </a:r>
          </a:p>
        </p:txBody>
      </p:sp>
    </p:spTree>
    <p:extLst>
      <p:ext uri="{BB962C8B-B14F-4D97-AF65-F5344CB8AC3E}">
        <p14:creationId xmlns:p14="http://schemas.microsoft.com/office/powerpoint/2010/main" val="64236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154">
            <a:extLst>
              <a:ext uri="{FF2B5EF4-FFF2-40B4-BE49-F238E27FC236}">
                <a16:creationId xmlns:a16="http://schemas.microsoft.com/office/drawing/2014/main" id="{A4CF72F6-87F4-4BEC-B5DC-9A4B5E7ED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4471" y="6488668"/>
            <a:ext cx="2133600" cy="369332"/>
          </a:xfrm>
          <a:prstGeom prst="rect">
            <a:avLst/>
          </a:prstGeom>
          <a:noFill/>
        </p:spPr>
        <p:txBody>
          <a:bodyPr wrap="square" rtlCol="0">
            <a:spAutoFit/>
          </a:bodyPr>
          <a:lstStyle/>
          <a:p>
            <a:r>
              <a:rPr lang="en-US" dirty="0"/>
              <a:t>Helaman 1:17-30</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err="1">
                <a:latin typeface="Script MT Bold" pitchFamily="66" charset="0"/>
              </a:rPr>
              <a:t>Coriantumr</a:t>
            </a:r>
            <a:endParaRPr lang="en-US" sz="4400" dirty="0">
              <a:latin typeface="Script MT Bold" pitchFamily="66" charset="0"/>
            </a:endParaRPr>
          </a:p>
        </p:txBody>
      </p:sp>
      <p:sp>
        <p:nvSpPr>
          <p:cNvPr id="179" name="Rectangle 178"/>
          <p:cNvSpPr/>
          <p:nvPr/>
        </p:nvSpPr>
        <p:spPr>
          <a:xfrm>
            <a:off x="421342" y="1107142"/>
            <a:ext cx="7180729" cy="4708981"/>
          </a:xfrm>
          <a:prstGeom prst="rect">
            <a:avLst/>
          </a:prstGeom>
        </p:spPr>
        <p:txBody>
          <a:bodyPr wrap="square">
            <a:spAutoFit/>
          </a:bodyPr>
          <a:lstStyle/>
          <a:p>
            <a:r>
              <a:rPr lang="en-US" sz="2000" b="1" dirty="0"/>
              <a:t>He was a Nephite dissenter and a descendent of Zarahemla of </a:t>
            </a:r>
            <a:r>
              <a:rPr lang="en-US" sz="2000" b="1" dirty="0" err="1"/>
              <a:t>Mulekite</a:t>
            </a:r>
            <a:r>
              <a:rPr lang="en-US" sz="2000" b="1" dirty="0"/>
              <a:t> heritage</a:t>
            </a:r>
          </a:p>
          <a:p>
            <a:endParaRPr lang="en-US" sz="2000" b="1" dirty="0"/>
          </a:p>
          <a:p>
            <a:r>
              <a:rPr lang="en-US" sz="2000" b="1" dirty="0"/>
              <a:t>He was placed in charge of the Lamanite armies by the Lamanite King </a:t>
            </a:r>
            <a:r>
              <a:rPr lang="en-US" sz="2000" b="1" dirty="0" err="1"/>
              <a:t>Tubaloth</a:t>
            </a:r>
            <a:r>
              <a:rPr lang="en-US" sz="2000" b="1" dirty="0"/>
              <a:t>, son of </a:t>
            </a:r>
            <a:r>
              <a:rPr lang="en-US" sz="2000" b="1" dirty="0" err="1"/>
              <a:t>Ammoron</a:t>
            </a:r>
            <a:r>
              <a:rPr lang="en-US" sz="2000" b="1" dirty="0"/>
              <a:t> (a </a:t>
            </a:r>
            <a:r>
              <a:rPr lang="en-US" sz="2000" b="1" dirty="0" err="1"/>
              <a:t>Zoramite</a:t>
            </a:r>
            <a:r>
              <a:rPr lang="en-US" sz="2000" b="1" dirty="0"/>
              <a:t>)</a:t>
            </a:r>
          </a:p>
          <a:p>
            <a:endParaRPr lang="en-US" sz="2000" b="1" dirty="0"/>
          </a:p>
          <a:p>
            <a:r>
              <a:rPr lang="en-US" sz="2000" b="1" dirty="0"/>
              <a:t>He plunged his army into the heart of the Nephite territories and took control of the capital city Zarahemla in the year 51 BC</a:t>
            </a:r>
          </a:p>
          <a:p>
            <a:endParaRPr lang="en-US" sz="2000" b="1" dirty="0"/>
          </a:p>
          <a:p>
            <a:r>
              <a:rPr lang="en-US" sz="2000" b="1" dirty="0"/>
              <a:t>He killed </a:t>
            </a:r>
            <a:r>
              <a:rPr lang="en-US" sz="2000" b="1" dirty="0" err="1"/>
              <a:t>Pacumeni</a:t>
            </a:r>
            <a:endParaRPr lang="en-US" sz="2000" b="1" dirty="0"/>
          </a:p>
          <a:p>
            <a:endParaRPr lang="en-US" sz="2000" b="1" dirty="0"/>
          </a:p>
          <a:p>
            <a:r>
              <a:rPr lang="en-US" sz="2000" b="1" dirty="0"/>
              <a:t>Overconfident, </a:t>
            </a:r>
            <a:r>
              <a:rPr lang="en-US" sz="2000" b="1" dirty="0" err="1"/>
              <a:t>Coriantumr’s</a:t>
            </a:r>
            <a:r>
              <a:rPr lang="en-US" sz="2000" b="1" dirty="0"/>
              <a:t> army soon were defeated by the Nephites with the leadership of generals </a:t>
            </a:r>
            <a:r>
              <a:rPr lang="en-US" sz="2000" b="1" dirty="0" err="1"/>
              <a:t>Moronihah</a:t>
            </a:r>
            <a:r>
              <a:rPr lang="en-US" sz="2000" b="1" dirty="0"/>
              <a:t> and Lehi </a:t>
            </a:r>
          </a:p>
          <a:p>
            <a:endParaRPr lang="en-US" sz="2000" b="1" dirty="0"/>
          </a:p>
          <a:p>
            <a:r>
              <a:rPr lang="en-US" sz="2000" b="1" dirty="0"/>
              <a:t>He was killed in the battle around 51 BC</a:t>
            </a:r>
          </a:p>
        </p:txBody>
      </p:sp>
      <p:sp>
        <p:nvSpPr>
          <p:cNvPr id="256" name="TextBox 255"/>
          <p:cNvSpPr txBox="1"/>
          <p:nvPr/>
        </p:nvSpPr>
        <p:spPr>
          <a:xfrm>
            <a:off x="9923930" y="6488668"/>
            <a:ext cx="2133600" cy="369332"/>
          </a:xfrm>
          <a:prstGeom prst="rect">
            <a:avLst/>
          </a:prstGeom>
          <a:noFill/>
        </p:spPr>
        <p:txBody>
          <a:bodyPr wrap="square" rtlCol="0">
            <a:spAutoFit/>
          </a:bodyPr>
          <a:lstStyle/>
          <a:p>
            <a:pPr algn="r"/>
            <a:r>
              <a:rPr lang="en-US" dirty="0"/>
              <a:t>Who’s Who</a:t>
            </a:r>
          </a:p>
        </p:txBody>
      </p:sp>
      <p:grpSp>
        <p:nvGrpSpPr>
          <p:cNvPr id="81" name="Group 80"/>
          <p:cNvGrpSpPr/>
          <p:nvPr/>
        </p:nvGrpSpPr>
        <p:grpSpPr>
          <a:xfrm>
            <a:off x="8666230" y="1111625"/>
            <a:ext cx="2954936" cy="4536141"/>
            <a:chOff x="5205854" y="1407459"/>
            <a:chExt cx="2954936" cy="4536141"/>
          </a:xfrm>
        </p:grpSpPr>
        <p:sp>
          <p:nvSpPr>
            <p:cNvPr id="82" name="Double Wave 81"/>
            <p:cNvSpPr/>
            <p:nvPr/>
          </p:nvSpPr>
          <p:spPr>
            <a:xfrm rot="15944495">
              <a:off x="5809578" y="2082150"/>
              <a:ext cx="2123658" cy="114300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uble Wave 82"/>
            <p:cNvSpPr/>
            <p:nvPr/>
          </p:nvSpPr>
          <p:spPr>
            <a:xfrm rot="17146860">
              <a:off x="4958507" y="2282132"/>
              <a:ext cx="2123658" cy="114300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40"/>
            <p:cNvGrpSpPr/>
            <p:nvPr/>
          </p:nvGrpSpPr>
          <p:grpSpPr>
            <a:xfrm>
              <a:off x="6096000" y="5562600"/>
              <a:ext cx="938973" cy="262708"/>
              <a:chOff x="5992075" y="5147492"/>
              <a:chExt cx="1091373" cy="415108"/>
            </a:xfrm>
          </p:grpSpPr>
          <p:sp>
            <p:nvSpPr>
              <p:cNvPr id="153" name="Oval 152"/>
              <p:cNvSpPr/>
              <p:nvPr/>
            </p:nvSpPr>
            <p:spPr>
              <a:xfrm rot="649721" flipH="1">
                <a:off x="6469571" y="5147492"/>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649721" flipH="1">
                <a:off x="5992075" y="5147492"/>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rot="18905227">
              <a:off x="5410200" y="4048669"/>
              <a:ext cx="613877" cy="366866"/>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3325804" flipH="1">
              <a:off x="7006123" y="4131018"/>
              <a:ext cx="613877" cy="35349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0800000" flipH="1">
              <a:off x="6019800" y="2971800"/>
              <a:ext cx="968915" cy="1330800"/>
            </a:xfrm>
            <a:prstGeom prst="trapezoid">
              <a:avLst>
                <a:gd name="adj" fmla="val 18523"/>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217087" flipH="1">
              <a:off x="5671128" y="2824132"/>
              <a:ext cx="684385" cy="152962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05976">
              <a:off x="6614358" y="2796320"/>
              <a:ext cx="726608" cy="1536795"/>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rot="16200000">
              <a:off x="6145630" y="1095498"/>
              <a:ext cx="749261" cy="1453864"/>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6200000">
              <a:off x="5791202" y="2971801"/>
              <a:ext cx="1371600" cy="914397"/>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gular Pentagon 91"/>
            <p:cNvSpPr/>
            <p:nvPr/>
          </p:nvSpPr>
          <p:spPr>
            <a:xfrm rot="10800000">
              <a:off x="5943600" y="1828800"/>
              <a:ext cx="1066800" cy="15240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flipH="1">
              <a:off x="6019800" y="4267200"/>
              <a:ext cx="968915" cy="1330800"/>
            </a:xfrm>
            <a:prstGeom prst="trapezoid">
              <a:avLst>
                <a:gd name="adj" fmla="val 18523"/>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188"/>
            <p:cNvGrpSpPr/>
            <p:nvPr/>
          </p:nvGrpSpPr>
          <p:grpSpPr>
            <a:xfrm>
              <a:off x="5715000" y="3124200"/>
              <a:ext cx="1600200" cy="838200"/>
              <a:chOff x="51453" y="4572000"/>
              <a:chExt cx="3949047" cy="1756159"/>
            </a:xfrm>
          </p:grpSpPr>
          <p:grpSp>
            <p:nvGrpSpPr>
              <p:cNvPr id="137" name="Group 152"/>
              <p:cNvGrpSpPr/>
              <p:nvPr/>
            </p:nvGrpSpPr>
            <p:grpSpPr>
              <a:xfrm>
                <a:off x="51453" y="4572000"/>
                <a:ext cx="1866900" cy="1756159"/>
                <a:chOff x="51453" y="4572000"/>
                <a:chExt cx="1866900" cy="1756159"/>
              </a:xfrm>
            </p:grpSpPr>
            <p:sp>
              <p:nvSpPr>
                <p:cNvPr id="148" name="Moon 147"/>
                <p:cNvSpPr/>
                <p:nvPr/>
              </p:nvSpPr>
              <p:spPr>
                <a:xfrm rot="14389610">
                  <a:off x="394353" y="4270759"/>
                  <a:ext cx="533400" cy="1219200"/>
                </a:xfrm>
                <a:prstGeom prst="moon">
                  <a:avLst>
                    <a:gd name="adj" fmla="val 87500"/>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3708706">
                  <a:off x="851553" y="4727959"/>
                  <a:ext cx="533400" cy="1219200"/>
                </a:xfrm>
                <a:prstGeom prst="moon">
                  <a:avLst>
                    <a:gd name="adj" fmla="val 87500"/>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2572481">
                  <a:off x="1384953" y="5108959"/>
                  <a:ext cx="533400" cy="1219200"/>
                </a:xfrm>
                <a:prstGeom prst="moon">
                  <a:avLst>
                    <a:gd name="adj" fmla="val 87500"/>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53"/>
              <p:cNvGrpSpPr/>
              <p:nvPr/>
            </p:nvGrpSpPr>
            <p:grpSpPr>
              <a:xfrm flipH="1">
                <a:off x="2133600" y="4572000"/>
                <a:ext cx="1866900" cy="1756159"/>
                <a:chOff x="51453" y="4572000"/>
                <a:chExt cx="1866900" cy="1756159"/>
              </a:xfrm>
            </p:grpSpPr>
            <p:sp>
              <p:nvSpPr>
                <p:cNvPr id="143" name="Moon 142"/>
                <p:cNvSpPr/>
                <p:nvPr/>
              </p:nvSpPr>
              <p:spPr>
                <a:xfrm rot="14389610">
                  <a:off x="394353" y="4270759"/>
                  <a:ext cx="533400" cy="1219200"/>
                </a:xfrm>
                <a:prstGeom prst="moon">
                  <a:avLst>
                    <a:gd name="adj" fmla="val 87500"/>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13708706">
                  <a:off x="851553" y="4727959"/>
                  <a:ext cx="533400" cy="1219200"/>
                </a:xfrm>
                <a:prstGeom prst="moon">
                  <a:avLst>
                    <a:gd name="adj" fmla="val 87500"/>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2572481">
                  <a:off x="1384953" y="5108959"/>
                  <a:ext cx="533400" cy="1219200"/>
                </a:xfrm>
                <a:prstGeom prst="moon">
                  <a:avLst>
                    <a:gd name="adj" fmla="val 87500"/>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138"/>
              <p:cNvSpPr/>
              <p:nvPr/>
            </p:nvSpPr>
            <p:spPr>
              <a:xfrm>
                <a:off x="1600200" y="5105400"/>
                <a:ext cx="914400" cy="8382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ross 139"/>
              <p:cNvSpPr/>
              <p:nvPr/>
            </p:nvSpPr>
            <p:spPr>
              <a:xfrm>
                <a:off x="1828800" y="5181600"/>
                <a:ext cx="457200" cy="6858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ross 140"/>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68"/>
            <p:cNvGrpSpPr/>
            <p:nvPr/>
          </p:nvGrpSpPr>
          <p:grpSpPr>
            <a:xfrm>
              <a:off x="5791200" y="1676400"/>
              <a:ext cx="1371600" cy="685800"/>
              <a:chOff x="5105400" y="685800"/>
              <a:chExt cx="2133600" cy="685800"/>
            </a:xfrm>
          </p:grpSpPr>
          <p:sp>
            <p:nvSpPr>
              <p:cNvPr id="127" name="Rounded Rectangle 126"/>
              <p:cNvSpPr/>
              <p:nvPr/>
            </p:nvSpPr>
            <p:spPr>
              <a:xfrm>
                <a:off x="5105400" y="685800"/>
                <a:ext cx="2133600" cy="4572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59"/>
              <p:cNvGrpSpPr/>
              <p:nvPr/>
            </p:nvGrpSpPr>
            <p:grpSpPr>
              <a:xfrm>
                <a:off x="5181600" y="685800"/>
                <a:ext cx="2057400" cy="685800"/>
                <a:chOff x="2514600" y="4953000"/>
                <a:chExt cx="4419600" cy="990600"/>
              </a:xfrm>
            </p:grpSpPr>
            <p:sp>
              <p:nvSpPr>
                <p:cNvPr id="129" name="Block Arc 128"/>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Block Arc 129"/>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Block Arc 130"/>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Block Arc 131"/>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Oval 132"/>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171"/>
            <p:cNvGrpSpPr/>
            <p:nvPr/>
          </p:nvGrpSpPr>
          <p:grpSpPr>
            <a:xfrm>
              <a:off x="6172200" y="4191000"/>
              <a:ext cx="712694" cy="457200"/>
              <a:chOff x="5105400" y="685800"/>
              <a:chExt cx="2133600" cy="685800"/>
            </a:xfrm>
          </p:grpSpPr>
          <p:sp>
            <p:nvSpPr>
              <p:cNvPr id="117" name="Rounded Rectangle 116"/>
              <p:cNvSpPr/>
              <p:nvPr/>
            </p:nvSpPr>
            <p:spPr>
              <a:xfrm>
                <a:off x="5105400" y="685800"/>
                <a:ext cx="2133600" cy="4572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59"/>
              <p:cNvGrpSpPr/>
              <p:nvPr/>
            </p:nvGrpSpPr>
            <p:grpSpPr>
              <a:xfrm>
                <a:off x="5181600" y="685800"/>
                <a:ext cx="2057400" cy="685800"/>
                <a:chOff x="2514600" y="4953000"/>
                <a:chExt cx="4419600" cy="990600"/>
              </a:xfrm>
            </p:grpSpPr>
            <p:sp>
              <p:nvSpPr>
                <p:cNvPr id="119" name="Block Arc 118"/>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Block Arc 119"/>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Block Arc 121"/>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Oval 122"/>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182"/>
            <p:cNvGrpSpPr/>
            <p:nvPr/>
          </p:nvGrpSpPr>
          <p:grpSpPr>
            <a:xfrm rot="10800000">
              <a:off x="6064624" y="5293659"/>
              <a:ext cx="914400" cy="304800"/>
              <a:chOff x="2514600" y="4953000"/>
              <a:chExt cx="4419600" cy="990600"/>
            </a:xfrm>
          </p:grpSpPr>
          <p:sp>
            <p:nvSpPr>
              <p:cNvPr id="109" name="Block Arc 108"/>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Block Arc 109"/>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Block Arc 110"/>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Block Arc 111"/>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4"/>
            <p:cNvGrpSpPr/>
            <p:nvPr/>
          </p:nvGrpSpPr>
          <p:grpSpPr>
            <a:xfrm rot="1905599">
              <a:off x="6856647" y="3505724"/>
              <a:ext cx="1304143" cy="1524000"/>
              <a:chOff x="5861535" y="315726"/>
              <a:chExt cx="1078476" cy="998095"/>
            </a:xfrm>
          </p:grpSpPr>
          <p:sp>
            <p:nvSpPr>
              <p:cNvPr id="105" name="Hexagon 10"/>
              <p:cNvSpPr/>
              <p:nvPr/>
            </p:nvSpPr>
            <p:spPr>
              <a:xfrm>
                <a:off x="5861535" y="315726"/>
                <a:ext cx="1078476" cy="998095"/>
              </a:xfrm>
              <a:prstGeom prst="hexagon">
                <a:avLst/>
              </a:prstGeom>
              <a:solidFill>
                <a:srgbClr val="9B442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hevron 11"/>
              <p:cNvSpPr/>
              <p:nvPr/>
            </p:nvSpPr>
            <p:spPr>
              <a:xfrm>
                <a:off x="6400800" y="457200"/>
                <a:ext cx="457200" cy="762000"/>
              </a:xfrm>
              <a:prstGeom prst="chevr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Chevron 12"/>
              <p:cNvSpPr/>
              <p:nvPr/>
            </p:nvSpPr>
            <p:spPr>
              <a:xfrm flipH="1">
                <a:off x="5943600" y="457200"/>
                <a:ext cx="457200" cy="762000"/>
              </a:xfrm>
              <a:prstGeom prst="chevr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Oval 13"/>
              <p:cNvSpPr/>
              <p:nvPr/>
            </p:nvSpPr>
            <p:spPr>
              <a:xfrm>
                <a:off x="6248398" y="665831"/>
                <a:ext cx="304800" cy="3810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p:cNvSpPr/>
            <p:nvPr/>
          </p:nvSpPr>
          <p:spPr>
            <a:xfrm>
              <a:off x="5486400" y="1905000"/>
              <a:ext cx="152400" cy="4038600"/>
            </a:xfrm>
            <a:prstGeom prst="roundRect">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Delay 99"/>
            <p:cNvSpPr/>
            <p:nvPr/>
          </p:nvSpPr>
          <p:spPr>
            <a:xfrm rot="5400000">
              <a:off x="5151344" y="1693209"/>
              <a:ext cx="838200" cy="266700"/>
            </a:xfrm>
            <a:prstGeom prst="flowChartDelay">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4389610">
              <a:off x="5296420" y="2125080"/>
              <a:ext cx="198982" cy="380113"/>
            </a:xfrm>
            <a:prstGeom prst="moon">
              <a:avLst>
                <a:gd name="adj" fmla="val 49979"/>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52960">
              <a:off x="5301521" y="2194968"/>
              <a:ext cx="263579" cy="607890"/>
            </a:xfrm>
            <a:prstGeom prst="moon">
              <a:avLst>
                <a:gd name="adj" fmla="val 49979"/>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5383306" y="2147047"/>
              <a:ext cx="381000" cy="152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0384968" flipH="1">
              <a:off x="5432998" y="4144979"/>
              <a:ext cx="204428" cy="16824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Tree>
    <p:extLst>
      <p:ext uri="{BB962C8B-B14F-4D97-AF65-F5344CB8AC3E}">
        <p14:creationId xmlns:p14="http://schemas.microsoft.com/office/powerpoint/2010/main" val="86603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animEffect transition="in" filter="wipe(down)">
                                      <p:cBhvr>
                                        <p:cTn id="9" dur="580">
                                          <p:stCondLst>
                                            <p:cond delay="0"/>
                                          </p:stCondLst>
                                        </p:cTn>
                                        <p:tgtEl>
                                          <p:spTgt spid="81"/>
                                        </p:tgtEl>
                                      </p:cBhvr>
                                    </p:animEffect>
                                    <p:anim calcmode="lin" valueType="num">
                                      <p:cBhvr>
                                        <p:cTn id="10"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5" dur="26">
                                          <p:stCondLst>
                                            <p:cond delay="650"/>
                                          </p:stCondLst>
                                        </p:cTn>
                                        <p:tgtEl>
                                          <p:spTgt spid="81"/>
                                        </p:tgtEl>
                                      </p:cBhvr>
                                      <p:to x="100000" y="60000"/>
                                    </p:animScale>
                                    <p:animScale>
                                      <p:cBhvr>
                                        <p:cTn id="16" dur="166" decel="50000">
                                          <p:stCondLst>
                                            <p:cond delay="676"/>
                                          </p:stCondLst>
                                        </p:cTn>
                                        <p:tgtEl>
                                          <p:spTgt spid="81"/>
                                        </p:tgtEl>
                                      </p:cBhvr>
                                      <p:to x="100000" y="100000"/>
                                    </p:animScale>
                                    <p:animScale>
                                      <p:cBhvr>
                                        <p:cTn id="17" dur="26">
                                          <p:stCondLst>
                                            <p:cond delay="1312"/>
                                          </p:stCondLst>
                                        </p:cTn>
                                        <p:tgtEl>
                                          <p:spTgt spid="81"/>
                                        </p:tgtEl>
                                      </p:cBhvr>
                                      <p:to x="100000" y="80000"/>
                                    </p:animScale>
                                    <p:animScale>
                                      <p:cBhvr>
                                        <p:cTn id="18" dur="166" decel="50000">
                                          <p:stCondLst>
                                            <p:cond delay="1338"/>
                                          </p:stCondLst>
                                        </p:cTn>
                                        <p:tgtEl>
                                          <p:spTgt spid="81"/>
                                        </p:tgtEl>
                                      </p:cBhvr>
                                      <p:to x="100000" y="100000"/>
                                    </p:animScale>
                                    <p:animScale>
                                      <p:cBhvr>
                                        <p:cTn id="19" dur="26">
                                          <p:stCondLst>
                                            <p:cond delay="1642"/>
                                          </p:stCondLst>
                                        </p:cTn>
                                        <p:tgtEl>
                                          <p:spTgt spid="81"/>
                                        </p:tgtEl>
                                      </p:cBhvr>
                                      <p:to x="100000" y="90000"/>
                                    </p:animScale>
                                    <p:animScale>
                                      <p:cBhvr>
                                        <p:cTn id="20" dur="166" decel="50000">
                                          <p:stCondLst>
                                            <p:cond delay="1668"/>
                                          </p:stCondLst>
                                        </p:cTn>
                                        <p:tgtEl>
                                          <p:spTgt spid="81"/>
                                        </p:tgtEl>
                                      </p:cBhvr>
                                      <p:to x="100000" y="100000"/>
                                    </p:animScale>
                                    <p:animScale>
                                      <p:cBhvr>
                                        <p:cTn id="21" dur="26">
                                          <p:stCondLst>
                                            <p:cond delay="1808"/>
                                          </p:stCondLst>
                                        </p:cTn>
                                        <p:tgtEl>
                                          <p:spTgt spid="81"/>
                                        </p:tgtEl>
                                      </p:cBhvr>
                                      <p:to x="100000" y="95000"/>
                                    </p:animScale>
                                    <p:animScale>
                                      <p:cBhvr>
                                        <p:cTn id="22" dur="166" decel="50000">
                                          <p:stCondLst>
                                            <p:cond delay="1834"/>
                                          </p:stCondLst>
                                        </p:cTn>
                                        <p:tgtEl>
                                          <p:spTgt spid="8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70E1097-CC6B-48B6-A83F-DCA9D773E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76200"/>
            <a:ext cx="9144000" cy="769441"/>
          </a:xfrm>
          <a:prstGeom prst="rect">
            <a:avLst/>
          </a:prstGeom>
          <a:noFill/>
        </p:spPr>
        <p:txBody>
          <a:bodyPr wrap="square" rtlCol="0">
            <a:spAutoFit/>
          </a:bodyPr>
          <a:lstStyle/>
          <a:p>
            <a:pPr algn="ctr"/>
            <a:r>
              <a:rPr lang="en-US" sz="4400" dirty="0">
                <a:latin typeface="Script MT Bold" pitchFamily="66" charset="0"/>
              </a:rPr>
              <a:t>Helaman </a:t>
            </a:r>
          </a:p>
        </p:txBody>
      </p:sp>
      <p:sp>
        <p:nvSpPr>
          <p:cNvPr id="179" name="Rectangle 178"/>
          <p:cNvSpPr/>
          <p:nvPr/>
        </p:nvSpPr>
        <p:spPr>
          <a:xfrm>
            <a:off x="251012" y="1429872"/>
            <a:ext cx="8570258" cy="4247317"/>
          </a:xfrm>
          <a:prstGeom prst="rect">
            <a:avLst/>
          </a:prstGeom>
        </p:spPr>
        <p:txBody>
          <a:bodyPr wrap="square">
            <a:spAutoFit/>
          </a:bodyPr>
          <a:lstStyle/>
          <a:p>
            <a:r>
              <a:rPr lang="en-US" b="1" dirty="0"/>
              <a:t>He was the Son of Helaman, and grandson of Alma the Younger</a:t>
            </a:r>
          </a:p>
          <a:p>
            <a:endParaRPr lang="en-US" b="1" dirty="0"/>
          </a:p>
          <a:p>
            <a:r>
              <a:rPr lang="en-US" b="1" dirty="0"/>
              <a:t>He was chief judge in Zarahemla around 50 BC</a:t>
            </a:r>
          </a:p>
          <a:p>
            <a:endParaRPr lang="en-US" b="1" dirty="0"/>
          </a:p>
          <a:p>
            <a:r>
              <a:rPr lang="en-US" b="1" dirty="0"/>
              <a:t>He survived an assassination attempt by </a:t>
            </a:r>
            <a:r>
              <a:rPr lang="en-US" b="1" dirty="0" err="1"/>
              <a:t>Kishkumen</a:t>
            </a:r>
            <a:r>
              <a:rPr lang="en-US" b="1" dirty="0"/>
              <a:t>, one of </a:t>
            </a:r>
            <a:r>
              <a:rPr lang="en-US" b="1" dirty="0" err="1"/>
              <a:t>Gadianton’s</a:t>
            </a:r>
            <a:r>
              <a:rPr lang="en-US" b="1" dirty="0"/>
              <a:t> accomplices</a:t>
            </a:r>
          </a:p>
          <a:p>
            <a:endParaRPr lang="en-US" b="1" dirty="0"/>
          </a:p>
          <a:p>
            <a:r>
              <a:rPr lang="en-US" b="1" dirty="0"/>
              <a:t>He brought spiritual rejuvenation to the people of Nephi</a:t>
            </a:r>
          </a:p>
          <a:p>
            <a:endParaRPr lang="en-US" b="1" dirty="0"/>
          </a:p>
          <a:p>
            <a:r>
              <a:rPr lang="en-US" b="1" dirty="0"/>
              <a:t>He presided over a period of great economic development and growth within the church</a:t>
            </a:r>
          </a:p>
          <a:p>
            <a:endParaRPr lang="en-US" b="1" dirty="0"/>
          </a:p>
          <a:p>
            <a:r>
              <a:rPr lang="en-US" b="1" dirty="0"/>
              <a:t>He had two sons, Nephi and Lehi, whom he named after two of their ancestors, the prophets Nephi and Lehi</a:t>
            </a:r>
          </a:p>
          <a:p>
            <a:endParaRPr lang="en-US" b="1" dirty="0"/>
          </a:p>
          <a:p>
            <a:r>
              <a:rPr lang="en-US" b="1" dirty="0"/>
              <a:t>He bestowed upon Nephi and Lehi the patriarchal blessing</a:t>
            </a:r>
          </a:p>
          <a:p>
            <a:endParaRPr lang="en-US" b="1" dirty="0"/>
          </a:p>
        </p:txBody>
      </p:sp>
      <p:sp>
        <p:nvSpPr>
          <p:cNvPr id="256" name="TextBox 255"/>
          <p:cNvSpPr txBox="1"/>
          <p:nvPr/>
        </p:nvSpPr>
        <p:spPr>
          <a:xfrm>
            <a:off x="9906000" y="6488668"/>
            <a:ext cx="2133600" cy="369332"/>
          </a:xfrm>
          <a:prstGeom prst="rect">
            <a:avLst/>
          </a:prstGeom>
          <a:noFill/>
        </p:spPr>
        <p:txBody>
          <a:bodyPr wrap="square" rtlCol="0">
            <a:spAutoFit/>
          </a:bodyPr>
          <a:lstStyle/>
          <a:p>
            <a:pPr algn="r"/>
            <a:r>
              <a:rPr lang="en-US" dirty="0"/>
              <a:t>Who’s Who</a:t>
            </a:r>
          </a:p>
        </p:txBody>
      </p:sp>
      <p:grpSp>
        <p:nvGrpSpPr>
          <p:cNvPr id="80" name="Group 79"/>
          <p:cNvGrpSpPr/>
          <p:nvPr/>
        </p:nvGrpSpPr>
        <p:grpSpPr>
          <a:xfrm flipH="1">
            <a:off x="9148482" y="1147482"/>
            <a:ext cx="1905000" cy="4621778"/>
            <a:chOff x="990600" y="1295400"/>
            <a:chExt cx="2133600" cy="4621778"/>
          </a:xfrm>
        </p:grpSpPr>
        <p:grpSp>
          <p:nvGrpSpPr>
            <p:cNvPr id="81" name="Group 85"/>
            <p:cNvGrpSpPr/>
            <p:nvPr/>
          </p:nvGrpSpPr>
          <p:grpSpPr>
            <a:xfrm rot="16587449">
              <a:off x="984384" y="1591696"/>
              <a:ext cx="1245636" cy="898604"/>
              <a:chOff x="1194976" y="413613"/>
              <a:chExt cx="1458178" cy="898604"/>
            </a:xfrm>
          </p:grpSpPr>
          <p:sp>
            <p:nvSpPr>
              <p:cNvPr id="195" name="Teardrop 194"/>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78"/>
              <p:cNvGrpSpPr/>
              <p:nvPr/>
            </p:nvGrpSpPr>
            <p:grpSpPr>
              <a:xfrm>
                <a:off x="1600200" y="489813"/>
                <a:ext cx="1052954" cy="822404"/>
                <a:chOff x="1600200" y="524225"/>
                <a:chExt cx="1052954" cy="822404"/>
              </a:xfrm>
            </p:grpSpPr>
            <p:sp>
              <p:nvSpPr>
                <p:cNvPr id="197" name="Teardrop 196"/>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80"/>
            <p:cNvGrpSpPr/>
            <p:nvPr/>
          </p:nvGrpSpPr>
          <p:grpSpPr>
            <a:xfrm rot="3565139">
              <a:off x="1818712" y="1603047"/>
              <a:ext cx="1189701" cy="832440"/>
              <a:chOff x="1194976" y="413613"/>
              <a:chExt cx="1458178" cy="898604"/>
            </a:xfrm>
          </p:grpSpPr>
          <p:sp>
            <p:nvSpPr>
              <p:cNvPr id="191" name="Teardrop 190"/>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78"/>
              <p:cNvGrpSpPr/>
              <p:nvPr/>
            </p:nvGrpSpPr>
            <p:grpSpPr>
              <a:xfrm>
                <a:off x="1600200" y="489813"/>
                <a:ext cx="1052954" cy="822404"/>
                <a:chOff x="1600200" y="524225"/>
                <a:chExt cx="1052954" cy="822404"/>
              </a:xfrm>
            </p:grpSpPr>
            <p:sp>
              <p:nvSpPr>
                <p:cNvPr id="193" name="Teardrop 192"/>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Oval 95"/>
            <p:cNvSpPr/>
            <p:nvPr/>
          </p:nvSpPr>
          <p:spPr>
            <a:xfrm>
              <a:off x="23622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9906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87"/>
            <p:cNvGrpSpPr/>
            <p:nvPr/>
          </p:nvGrpSpPr>
          <p:grpSpPr>
            <a:xfrm rot="1905584" flipH="1">
              <a:off x="1599760" y="4893930"/>
              <a:ext cx="549476" cy="1023248"/>
              <a:chOff x="6213924" y="4956136"/>
              <a:chExt cx="549476" cy="1023248"/>
            </a:xfrm>
          </p:grpSpPr>
          <p:sp>
            <p:nvSpPr>
              <p:cNvPr id="189" name="Oval 188"/>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86"/>
            <p:cNvGrpSpPr/>
            <p:nvPr/>
          </p:nvGrpSpPr>
          <p:grpSpPr>
            <a:xfrm rot="19694416">
              <a:off x="2209800" y="4825928"/>
              <a:ext cx="549476" cy="1023248"/>
              <a:chOff x="6213924" y="4956136"/>
              <a:chExt cx="549476" cy="1023248"/>
            </a:xfrm>
          </p:grpSpPr>
          <p:sp>
            <p:nvSpPr>
              <p:cNvPr id="187" name="Oval 186"/>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rapezoid 100"/>
            <p:cNvSpPr/>
            <p:nvPr/>
          </p:nvSpPr>
          <p:spPr>
            <a:xfrm rot="20098521">
              <a:off x="2333103" y="2603725"/>
              <a:ext cx="733756" cy="1515458"/>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180462">
              <a:off x="1046149" y="2651392"/>
              <a:ext cx="619485" cy="1371600"/>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1143000" y="2692328"/>
              <a:ext cx="1828800" cy="2667000"/>
            </a:xfrm>
            <a:prstGeom prst="trapezoid">
              <a:avLst>
                <a:gd name="adj" fmla="val 268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rot="10800000">
              <a:off x="17538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20080052">
              <a:off x="1406881" y="2695284"/>
              <a:ext cx="685800" cy="2288024"/>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2954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9"/>
            <p:cNvGrpSpPr/>
            <p:nvPr/>
          </p:nvGrpSpPr>
          <p:grpSpPr>
            <a:xfrm>
              <a:off x="1247933" y="4967990"/>
              <a:ext cx="1600200" cy="381000"/>
              <a:chOff x="4495800" y="381000"/>
              <a:chExt cx="3094220" cy="703289"/>
            </a:xfrm>
          </p:grpSpPr>
          <p:sp>
            <p:nvSpPr>
              <p:cNvPr id="182" name="Left-Right Arrow 181"/>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 Arrow 182"/>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Moon 155"/>
            <p:cNvSpPr/>
            <p:nvPr/>
          </p:nvSpPr>
          <p:spPr>
            <a:xfrm rot="19884192">
              <a:off x="1796088" y="2673854"/>
              <a:ext cx="460324" cy="2943043"/>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69"/>
            <p:cNvGrpSpPr/>
            <p:nvPr/>
          </p:nvGrpSpPr>
          <p:grpSpPr>
            <a:xfrm rot="3570060">
              <a:off x="1427193" y="3943686"/>
              <a:ext cx="1170140" cy="166579"/>
              <a:chOff x="4953000" y="457200"/>
              <a:chExt cx="1321634" cy="647074"/>
            </a:xfrm>
          </p:grpSpPr>
          <p:sp>
            <p:nvSpPr>
              <p:cNvPr id="177" name="Diamond 176"/>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79"/>
            <p:cNvGrpSpPr/>
            <p:nvPr/>
          </p:nvGrpSpPr>
          <p:grpSpPr>
            <a:xfrm>
              <a:off x="1295400" y="1295400"/>
              <a:ext cx="1458178" cy="898604"/>
              <a:chOff x="1194976" y="413613"/>
              <a:chExt cx="1458178" cy="898604"/>
            </a:xfrm>
          </p:grpSpPr>
          <p:sp>
            <p:nvSpPr>
              <p:cNvPr id="173" name="Teardrop 172"/>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78"/>
              <p:cNvGrpSpPr/>
              <p:nvPr/>
            </p:nvGrpSpPr>
            <p:grpSpPr>
              <a:xfrm>
                <a:off x="1600200" y="489813"/>
                <a:ext cx="1052954" cy="822404"/>
                <a:chOff x="1600200" y="524225"/>
                <a:chExt cx="1052954" cy="822404"/>
              </a:xfrm>
            </p:grpSpPr>
            <p:sp>
              <p:nvSpPr>
                <p:cNvPr id="175" name="Teardrop 174"/>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91"/>
            <p:cNvGrpSpPr/>
            <p:nvPr/>
          </p:nvGrpSpPr>
          <p:grpSpPr>
            <a:xfrm>
              <a:off x="1295400" y="1752600"/>
              <a:ext cx="1447800" cy="296333"/>
              <a:chOff x="3429000" y="2209800"/>
              <a:chExt cx="2057400" cy="533400"/>
            </a:xfrm>
          </p:grpSpPr>
          <p:sp>
            <p:nvSpPr>
              <p:cNvPr id="166" name="Rounded Rectangle 165"/>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58"/>
              <p:cNvGrpSpPr/>
              <p:nvPr/>
            </p:nvGrpSpPr>
            <p:grpSpPr>
              <a:xfrm>
                <a:off x="3505200" y="2209800"/>
                <a:ext cx="1828799" cy="533400"/>
                <a:chOff x="4495800" y="381000"/>
                <a:chExt cx="3094220" cy="703289"/>
              </a:xfrm>
            </p:grpSpPr>
            <p:sp>
              <p:nvSpPr>
                <p:cNvPr id="168" name="Left-Right Arrow 167"/>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 Arrow 168"/>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97"/>
            <p:cNvGrpSpPr/>
            <p:nvPr/>
          </p:nvGrpSpPr>
          <p:grpSpPr>
            <a:xfrm>
              <a:off x="1219200" y="2667001"/>
              <a:ext cx="457200" cy="609600"/>
              <a:chOff x="3200400" y="2514600"/>
              <a:chExt cx="838200" cy="1295400"/>
            </a:xfrm>
          </p:grpSpPr>
          <p:sp>
            <p:nvSpPr>
              <p:cNvPr id="161" name="Diamond 160"/>
              <p:cNvSpPr/>
              <p:nvPr/>
            </p:nvSpPr>
            <p:spPr>
              <a:xfrm>
                <a:off x="3200400" y="2514600"/>
                <a:ext cx="838200" cy="1143000"/>
              </a:xfrm>
              <a:prstGeom prst="diamon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3389671" y="2762865"/>
                <a:ext cx="457200" cy="62345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505200" y="35814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751006" y="333559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293806" y="336017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TextBox 198"/>
          <p:cNvSpPr txBox="1"/>
          <p:nvPr/>
        </p:nvSpPr>
        <p:spPr>
          <a:xfrm>
            <a:off x="188259" y="6488668"/>
            <a:ext cx="1828800" cy="369332"/>
          </a:xfrm>
          <a:prstGeom prst="rect">
            <a:avLst/>
          </a:prstGeom>
          <a:noFill/>
        </p:spPr>
        <p:txBody>
          <a:bodyPr wrap="square" rtlCol="0">
            <a:spAutoFit/>
          </a:bodyPr>
          <a:lstStyle/>
          <a:p>
            <a:r>
              <a:rPr lang="en-US" dirty="0"/>
              <a:t>Helaman 2:2</a:t>
            </a:r>
          </a:p>
        </p:txBody>
      </p:sp>
    </p:spTree>
    <p:extLst>
      <p:ext uri="{BB962C8B-B14F-4D97-AF65-F5344CB8AC3E}">
        <p14:creationId xmlns:p14="http://schemas.microsoft.com/office/powerpoint/2010/main" val="126896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animEffect transition="in" filter="wipe(down)">
                                      <p:cBhvr>
                                        <p:cTn id="9" dur="580">
                                          <p:stCondLst>
                                            <p:cond delay="0"/>
                                          </p:stCondLst>
                                        </p:cTn>
                                        <p:tgtEl>
                                          <p:spTgt spid="80"/>
                                        </p:tgtEl>
                                      </p:cBhvr>
                                    </p:animEffect>
                                    <p:anim calcmode="lin" valueType="num">
                                      <p:cBhvr>
                                        <p:cTn id="10"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15" dur="26">
                                          <p:stCondLst>
                                            <p:cond delay="650"/>
                                          </p:stCondLst>
                                        </p:cTn>
                                        <p:tgtEl>
                                          <p:spTgt spid="80"/>
                                        </p:tgtEl>
                                      </p:cBhvr>
                                      <p:to x="100000" y="60000"/>
                                    </p:animScale>
                                    <p:animScale>
                                      <p:cBhvr>
                                        <p:cTn id="16" dur="166" decel="50000">
                                          <p:stCondLst>
                                            <p:cond delay="676"/>
                                          </p:stCondLst>
                                        </p:cTn>
                                        <p:tgtEl>
                                          <p:spTgt spid="80"/>
                                        </p:tgtEl>
                                      </p:cBhvr>
                                      <p:to x="100000" y="100000"/>
                                    </p:animScale>
                                    <p:animScale>
                                      <p:cBhvr>
                                        <p:cTn id="17" dur="26">
                                          <p:stCondLst>
                                            <p:cond delay="1312"/>
                                          </p:stCondLst>
                                        </p:cTn>
                                        <p:tgtEl>
                                          <p:spTgt spid="80"/>
                                        </p:tgtEl>
                                      </p:cBhvr>
                                      <p:to x="100000" y="80000"/>
                                    </p:animScale>
                                    <p:animScale>
                                      <p:cBhvr>
                                        <p:cTn id="18" dur="166" decel="50000">
                                          <p:stCondLst>
                                            <p:cond delay="1338"/>
                                          </p:stCondLst>
                                        </p:cTn>
                                        <p:tgtEl>
                                          <p:spTgt spid="80"/>
                                        </p:tgtEl>
                                      </p:cBhvr>
                                      <p:to x="100000" y="100000"/>
                                    </p:animScale>
                                    <p:animScale>
                                      <p:cBhvr>
                                        <p:cTn id="19" dur="26">
                                          <p:stCondLst>
                                            <p:cond delay="1642"/>
                                          </p:stCondLst>
                                        </p:cTn>
                                        <p:tgtEl>
                                          <p:spTgt spid="80"/>
                                        </p:tgtEl>
                                      </p:cBhvr>
                                      <p:to x="100000" y="90000"/>
                                    </p:animScale>
                                    <p:animScale>
                                      <p:cBhvr>
                                        <p:cTn id="20" dur="166" decel="50000">
                                          <p:stCondLst>
                                            <p:cond delay="1668"/>
                                          </p:stCondLst>
                                        </p:cTn>
                                        <p:tgtEl>
                                          <p:spTgt spid="80"/>
                                        </p:tgtEl>
                                      </p:cBhvr>
                                      <p:to x="100000" y="100000"/>
                                    </p:animScale>
                                    <p:animScale>
                                      <p:cBhvr>
                                        <p:cTn id="21" dur="26">
                                          <p:stCondLst>
                                            <p:cond delay="1808"/>
                                          </p:stCondLst>
                                        </p:cTn>
                                        <p:tgtEl>
                                          <p:spTgt spid="80"/>
                                        </p:tgtEl>
                                      </p:cBhvr>
                                      <p:to x="100000" y="95000"/>
                                    </p:animScale>
                                    <p:animScale>
                                      <p:cBhvr>
                                        <p:cTn id="22" dur="166" decel="50000">
                                          <p:stCondLst>
                                            <p:cond delay="1834"/>
                                          </p:stCondLst>
                                        </p:cTn>
                                        <p:tgtEl>
                                          <p:spTgt spid="8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698D03-1478-40EB-A4B7-1AA25F83C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755776" y="3742765"/>
            <a:ext cx="5598459" cy="2585323"/>
          </a:xfrm>
          <a:prstGeom prst="rect">
            <a:avLst/>
          </a:prstGeom>
        </p:spPr>
        <p:txBody>
          <a:bodyPr wrap="square">
            <a:spAutoFit/>
          </a:bodyPr>
          <a:lstStyle/>
          <a:p>
            <a:pPr fontAlgn="base"/>
            <a:r>
              <a:rPr lang="en-US" b="1" dirty="0"/>
              <a:t>“If you have seriously transgressed, you will not find any lasting satisfaction or comfort in what you have done. Excusing transgression with a cover-up may appear to fix the problem, but it does not. The tempter is intent on making public your most embarrassing acts at the most harmful time. Lies weave a pattern that is ever more confining and becomes a trap that Satan will spring to your detriment.” </a:t>
            </a:r>
          </a:p>
          <a:p>
            <a:pPr fontAlgn="base"/>
            <a:r>
              <a:rPr lang="en-US" b="1" dirty="0"/>
              <a:t>Elder Richard G. Scott</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Keeping a Secret</a:t>
            </a:r>
          </a:p>
        </p:txBody>
      </p:sp>
      <p:sp>
        <p:nvSpPr>
          <p:cNvPr id="13" name="TextBox 12"/>
          <p:cNvSpPr txBox="1"/>
          <p:nvPr/>
        </p:nvSpPr>
        <p:spPr>
          <a:xfrm>
            <a:off x="62753" y="6488668"/>
            <a:ext cx="2133600" cy="369332"/>
          </a:xfrm>
          <a:prstGeom prst="rect">
            <a:avLst/>
          </a:prstGeom>
          <a:noFill/>
        </p:spPr>
        <p:txBody>
          <a:bodyPr wrap="square" rtlCol="0">
            <a:spAutoFit/>
          </a:bodyPr>
          <a:lstStyle/>
          <a:p>
            <a:r>
              <a:rPr lang="en-US" dirty="0"/>
              <a:t>Helaman 2:2-3</a:t>
            </a:r>
          </a:p>
        </p:txBody>
      </p:sp>
      <p:pic>
        <p:nvPicPr>
          <p:cNvPr id="14" name="Picture 13" descr="Richard G. Scott.jpg"/>
          <p:cNvPicPr>
            <a:picLocks noChangeAspect="1"/>
          </p:cNvPicPr>
          <p:nvPr/>
        </p:nvPicPr>
        <p:blipFill>
          <a:blip r:embed="rId3" cstate="print"/>
          <a:stretch>
            <a:fillRect/>
          </a:stretch>
        </p:blipFill>
        <p:spPr>
          <a:xfrm>
            <a:off x="10546977" y="4988859"/>
            <a:ext cx="1408176" cy="1767840"/>
          </a:xfrm>
          <a:prstGeom prst="rect">
            <a:avLst/>
          </a:prstGeom>
        </p:spPr>
      </p:pic>
      <p:sp>
        <p:nvSpPr>
          <p:cNvPr id="7" name="Rectangle 6"/>
          <p:cNvSpPr/>
          <p:nvPr/>
        </p:nvSpPr>
        <p:spPr>
          <a:xfrm>
            <a:off x="1048871" y="914400"/>
            <a:ext cx="5351929" cy="1938992"/>
          </a:xfrm>
          <a:prstGeom prst="rect">
            <a:avLst/>
          </a:prstGeom>
        </p:spPr>
        <p:txBody>
          <a:bodyPr wrap="square">
            <a:spAutoFit/>
          </a:bodyPr>
          <a:lstStyle/>
          <a:p>
            <a:pPr fontAlgn="base"/>
            <a:r>
              <a:rPr lang="en-US" sz="2400" b="1" dirty="0">
                <a:solidFill>
                  <a:srgbClr val="C00000"/>
                </a:solidFill>
              </a:rPr>
              <a:t>Why is it better to clean up a mess rather than to cover it up?</a:t>
            </a:r>
          </a:p>
          <a:p>
            <a:pPr fontAlgn="base"/>
            <a:endParaRPr lang="en-US" sz="2400" b="1" dirty="0">
              <a:solidFill>
                <a:srgbClr val="C00000"/>
              </a:solidFill>
            </a:endParaRPr>
          </a:p>
          <a:p>
            <a:pPr fontAlgn="base"/>
            <a:r>
              <a:rPr lang="en-US" sz="2400" b="1" dirty="0">
                <a:solidFill>
                  <a:srgbClr val="C00000"/>
                </a:solidFill>
              </a:rPr>
              <a:t>Why might someone want to cover up something he or she has done?</a:t>
            </a:r>
          </a:p>
        </p:txBody>
      </p:sp>
      <p:pic>
        <p:nvPicPr>
          <p:cNvPr id="6" name="Picture 5">
            <a:extLst>
              <a:ext uri="{FF2B5EF4-FFF2-40B4-BE49-F238E27FC236}">
                <a16:creationId xmlns:a16="http://schemas.microsoft.com/office/drawing/2014/main" id="{F5B188A5-FF83-4D91-A3B1-CC5D96C9E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057" y="837358"/>
            <a:ext cx="2381250" cy="2314575"/>
          </a:xfrm>
          <a:prstGeom prst="rect">
            <a:avLst/>
          </a:prstGeom>
        </p:spPr>
      </p:pic>
      <p:pic>
        <p:nvPicPr>
          <p:cNvPr id="9" name="Picture 8">
            <a:extLst>
              <a:ext uri="{FF2B5EF4-FFF2-40B4-BE49-F238E27FC236}">
                <a16:creationId xmlns:a16="http://schemas.microsoft.com/office/drawing/2014/main" id="{B951CA31-A71C-4D55-AF32-D2F50A2259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611" y="3596929"/>
            <a:ext cx="3691059" cy="2768294"/>
          </a:xfrm>
          <a:prstGeom prst="rect">
            <a:avLst/>
          </a:prstGeom>
        </p:spPr>
      </p:pic>
    </p:spTree>
    <p:extLst>
      <p:ext uri="{BB962C8B-B14F-4D97-AF65-F5344CB8AC3E}">
        <p14:creationId xmlns:p14="http://schemas.microsoft.com/office/powerpoint/2010/main" val="3621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536A20-BFBD-4F0F-8740-F216167D0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243917" y="3868271"/>
            <a:ext cx="5428129" cy="3139321"/>
          </a:xfrm>
          <a:prstGeom prst="rect">
            <a:avLst/>
          </a:prstGeom>
        </p:spPr>
        <p:txBody>
          <a:bodyPr wrap="square">
            <a:spAutoFit/>
          </a:bodyPr>
          <a:lstStyle/>
          <a:p>
            <a:r>
              <a:rPr lang="en-US" dirty="0"/>
              <a:t>“That they may be conferred upon us, it is true; but when we undertake to cover our sins, or to gratify our pride, our vain ambition, or to exercise control or dominion or compulsion upon the souls of the children of men, in any degree of unrighteousness, behold, </a:t>
            </a:r>
          </a:p>
          <a:p>
            <a:endParaRPr lang="en-US" dirty="0"/>
          </a:p>
          <a:p>
            <a:r>
              <a:rPr lang="en-US" dirty="0"/>
              <a:t>the heavens withdraw themselves; the Spirit of the Lord is grieved; and when it is withdrawn, Amen to the priesthood or the authority of that man.”</a:t>
            </a:r>
          </a:p>
          <a:p>
            <a:endParaRPr lang="en-US" dirty="0"/>
          </a:p>
        </p:txBody>
      </p:sp>
      <p:sp>
        <p:nvSpPr>
          <p:cNvPr id="4" name="Rectangle 3"/>
          <p:cNvSpPr/>
          <p:nvPr/>
        </p:nvSpPr>
        <p:spPr>
          <a:xfrm>
            <a:off x="582706" y="685801"/>
            <a:ext cx="5665694" cy="3139321"/>
          </a:xfrm>
          <a:prstGeom prst="rect">
            <a:avLst/>
          </a:prstGeom>
        </p:spPr>
        <p:txBody>
          <a:bodyPr wrap="square">
            <a:spAutoFit/>
          </a:bodyPr>
          <a:lstStyle/>
          <a:p>
            <a:pPr fontAlgn="base"/>
            <a:r>
              <a:rPr lang="en-US" dirty="0"/>
              <a:t>“Behold, there are many called, but few are chosen. And why are they not chosen?</a:t>
            </a:r>
          </a:p>
          <a:p>
            <a:pPr fontAlgn="base"/>
            <a:endParaRPr lang="en-US" dirty="0"/>
          </a:p>
          <a:p>
            <a:pPr fontAlgn="base"/>
            <a:r>
              <a:rPr lang="en-US" dirty="0"/>
              <a:t>Because their hearts are set so much upon the things of this world, and aspire to the honors of men, that they do not learn this one lesson—</a:t>
            </a:r>
          </a:p>
          <a:p>
            <a:pPr fontAlgn="base"/>
            <a:endParaRPr lang="en-US" dirty="0"/>
          </a:p>
          <a:p>
            <a:pPr fontAlgn="base"/>
            <a:r>
              <a:rPr lang="en-US" dirty="0"/>
              <a:t>That the rights of the priesthood are inseparably connected with the powers of heaven, and that the powers of heaven cannot be controlled nor handled only upon the principles of righteousness.”</a:t>
            </a:r>
          </a:p>
        </p:txBody>
      </p:sp>
      <p:sp>
        <p:nvSpPr>
          <p:cNvPr id="5" name="TextBox 4"/>
          <p:cNvSpPr txBox="1"/>
          <p:nvPr/>
        </p:nvSpPr>
        <p:spPr>
          <a:xfrm>
            <a:off x="170330" y="6488668"/>
            <a:ext cx="2133600" cy="369332"/>
          </a:xfrm>
          <a:prstGeom prst="rect">
            <a:avLst/>
          </a:prstGeom>
          <a:noFill/>
        </p:spPr>
        <p:txBody>
          <a:bodyPr wrap="square" rtlCol="0">
            <a:spAutoFit/>
          </a:bodyPr>
          <a:lstStyle/>
          <a:p>
            <a:r>
              <a:rPr lang="en-US" dirty="0"/>
              <a:t>D&amp;C 121:34-37</a:t>
            </a:r>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latin typeface="Script MT Bold" pitchFamily="66" charset="0"/>
              </a:rPr>
              <a:t>To Cover Up—The Rights of the Priesthood</a:t>
            </a:r>
          </a:p>
        </p:txBody>
      </p:sp>
      <p:pic>
        <p:nvPicPr>
          <p:cNvPr id="8" name="Picture 7">
            <a:extLst>
              <a:ext uri="{FF2B5EF4-FFF2-40B4-BE49-F238E27FC236}">
                <a16:creationId xmlns:a16="http://schemas.microsoft.com/office/drawing/2014/main" id="{5B29260D-6361-4FE0-8E0E-D0BC9DB7D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635" y="692803"/>
            <a:ext cx="3237659" cy="2588747"/>
          </a:xfrm>
          <a:prstGeom prst="rect">
            <a:avLst/>
          </a:prstGeom>
        </p:spPr>
      </p:pic>
      <p:pic>
        <p:nvPicPr>
          <p:cNvPr id="11" name="Picture 10">
            <a:extLst>
              <a:ext uri="{FF2B5EF4-FFF2-40B4-BE49-F238E27FC236}">
                <a16:creationId xmlns:a16="http://schemas.microsoft.com/office/drawing/2014/main" id="{50D9FD63-7B9A-4E7B-9F59-9D260B440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47363" y="3810003"/>
            <a:ext cx="2998603" cy="2909730"/>
          </a:xfrm>
          <a:prstGeom prst="ellipse">
            <a:avLst/>
          </a:prstGeom>
          <a:ln>
            <a:noFill/>
          </a:ln>
          <a:effectLst>
            <a:softEdge rad="112500"/>
          </a:effectLst>
        </p:spPr>
      </p:pic>
    </p:spTree>
    <p:extLst>
      <p:ext uri="{BB962C8B-B14F-4D97-AF65-F5344CB8AC3E}">
        <p14:creationId xmlns:p14="http://schemas.microsoft.com/office/powerpoint/2010/main" val="41555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6" presetClass="entr" presetSubtype="3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out)">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53" presetClass="exit" presetSubtype="32" fill="hold" nodeType="withEffect">
                                  <p:stCondLst>
                                    <p:cond delay="0"/>
                                  </p:stCondLst>
                                  <p:childTnLst>
                                    <p:anim calcmode="lin" valueType="num">
                                      <p:cBhvr>
                                        <p:cTn id="23" dur="1500"/>
                                        <p:tgtEl>
                                          <p:spTgt spid="11"/>
                                        </p:tgtEl>
                                        <p:attrNameLst>
                                          <p:attrName>ppt_w</p:attrName>
                                        </p:attrNameLst>
                                      </p:cBhvr>
                                      <p:tavLst>
                                        <p:tav tm="0">
                                          <p:val>
                                            <p:strVal val="ppt_w"/>
                                          </p:val>
                                        </p:tav>
                                        <p:tav tm="100000">
                                          <p:val>
                                            <p:fltVal val="0"/>
                                          </p:val>
                                        </p:tav>
                                      </p:tavLst>
                                    </p:anim>
                                    <p:anim calcmode="lin" valueType="num">
                                      <p:cBhvr>
                                        <p:cTn id="24" dur="1500"/>
                                        <p:tgtEl>
                                          <p:spTgt spid="11"/>
                                        </p:tgtEl>
                                        <p:attrNameLst>
                                          <p:attrName>ppt_h</p:attrName>
                                        </p:attrNameLst>
                                      </p:cBhvr>
                                      <p:tavLst>
                                        <p:tav tm="0">
                                          <p:val>
                                            <p:strVal val="ppt_h"/>
                                          </p:val>
                                        </p:tav>
                                        <p:tav tm="100000">
                                          <p:val>
                                            <p:fltVal val="0"/>
                                          </p:val>
                                        </p:tav>
                                      </p:tavLst>
                                    </p:anim>
                                    <p:animEffect transition="out" filter="fade">
                                      <p:cBhvr>
                                        <p:cTn id="25" dur="1500"/>
                                        <p:tgtEl>
                                          <p:spTgt spid="11"/>
                                        </p:tgtEl>
                                      </p:cBhvr>
                                    </p:animEffect>
                                    <p:set>
                                      <p:cBhvr>
                                        <p:cTn id="26" dur="1" fill="hold">
                                          <p:stCondLst>
                                            <p:cond delay="1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47D3E1E0-346E-4FB2-915F-EC768E16D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76200"/>
            <a:ext cx="9144000" cy="769441"/>
          </a:xfrm>
          <a:prstGeom prst="rect">
            <a:avLst/>
          </a:prstGeom>
          <a:noFill/>
        </p:spPr>
        <p:txBody>
          <a:bodyPr wrap="square" rtlCol="0">
            <a:spAutoFit/>
          </a:bodyPr>
          <a:lstStyle/>
          <a:p>
            <a:pPr algn="ctr"/>
            <a:r>
              <a:rPr lang="en-US" sz="4400" dirty="0" err="1">
                <a:latin typeface="Script MT Bold" pitchFamily="66" charset="0"/>
              </a:rPr>
              <a:t>Gadianton</a:t>
            </a:r>
            <a:endParaRPr lang="en-US" sz="4400" dirty="0">
              <a:latin typeface="Script MT Bold" pitchFamily="66" charset="0"/>
            </a:endParaRPr>
          </a:p>
        </p:txBody>
      </p:sp>
      <p:sp>
        <p:nvSpPr>
          <p:cNvPr id="179" name="Rectangle 178"/>
          <p:cNvSpPr/>
          <p:nvPr/>
        </p:nvSpPr>
        <p:spPr>
          <a:xfrm>
            <a:off x="242047" y="972671"/>
            <a:ext cx="8937812" cy="5509200"/>
          </a:xfrm>
          <a:prstGeom prst="rect">
            <a:avLst/>
          </a:prstGeom>
        </p:spPr>
        <p:txBody>
          <a:bodyPr wrap="square">
            <a:spAutoFit/>
          </a:bodyPr>
          <a:lstStyle/>
          <a:p>
            <a:r>
              <a:rPr lang="en-US" sz="1600" b="1" dirty="0"/>
              <a:t>He was associated with trying to overthrow the free government during the time of Captain Moroni</a:t>
            </a:r>
          </a:p>
          <a:p>
            <a:endParaRPr lang="en-US" sz="1600" b="1" dirty="0"/>
          </a:p>
          <a:p>
            <a:r>
              <a:rPr lang="en-US" sz="1600" b="1" dirty="0"/>
              <a:t>Over the years the band grew and </a:t>
            </a:r>
            <a:r>
              <a:rPr lang="en-US" sz="1600" b="1" dirty="0" err="1"/>
              <a:t>Kishkumen</a:t>
            </a:r>
            <a:r>
              <a:rPr lang="en-US" sz="1600" b="1" dirty="0"/>
              <a:t> was one of the men who was in the revolt against the government</a:t>
            </a:r>
          </a:p>
          <a:p>
            <a:endParaRPr lang="en-US" sz="1600" b="1" dirty="0"/>
          </a:p>
          <a:p>
            <a:r>
              <a:rPr lang="en-US" sz="1600" b="1" dirty="0"/>
              <a:t>He was the successor of </a:t>
            </a:r>
            <a:r>
              <a:rPr lang="en-US" sz="1600" b="1" dirty="0" err="1"/>
              <a:t>Kishkumen</a:t>
            </a:r>
            <a:r>
              <a:rPr lang="en-US" sz="1600" b="1" dirty="0"/>
              <a:t> around 50 BC</a:t>
            </a:r>
          </a:p>
          <a:p>
            <a:endParaRPr lang="en-US" sz="1600" b="1" dirty="0"/>
          </a:p>
          <a:p>
            <a:r>
              <a:rPr lang="en-US" sz="1600" b="1" dirty="0"/>
              <a:t>He was the promoter of slavery and destruction</a:t>
            </a:r>
          </a:p>
          <a:p>
            <a:endParaRPr lang="en-US" sz="1600" b="1" dirty="0"/>
          </a:p>
          <a:p>
            <a:r>
              <a:rPr lang="en-US" sz="1600" b="1" dirty="0"/>
              <a:t>He was a destroyer bent on deceiving people into using secret combinations to allow evil to triumph over good and to empower Satan to enslave the Lord’s people</a:t>
            </a:r>
          </a:p>
          <a:p>
            <a:endParaRPr lang="en-US" sz="1600" b="1" dirty="0"/>
          </a:p>
          <a:p>
            <a:r>
              <a:rPr lang="en-US" sz="1600" b="1" dirty="0"/>
              <a:t>His goal was to undermine the Nephite nation</a:t>
            </a:r>
          </a:p>
          <a:p>
            <a:endParaRPr lang="en-US" sz="1600" b="1" dirty="0"/>
          </a:p>
          <a:p>
            <a:r>
              <a:rPr lang="en-US" sz="1600" b="1" dirty="0"/>
              <a:t>He and his band murdered </a:t>
            </a:r>
            <a:r>
              <a:rPr lang="en-US" sz="1600" b="1" dirty="0" err="1"/>
              <a:t>Cezoram</a:t>
            </a:r>
            <a:r>
              <a:rPr lang="en-US" sz="1600" b="1" dirty="0"/>
              <a:t> and his son around 26 BC</a:t>
            </a:r>
          </a:p>
          <a:p>
            <a:endParaRPr lang="en-US" sz="1600" b="1" dirty="0"/>
          </a:p>
          <a:p>
            <a:r>
              <a:rPr lang="en-US" sz="1600" b="1" dirty="0"/>
              <a:t>His band overcame the government</a:t>
            </a:r>
          </a:p>
          <a:p>
            <a:endParaRPr lang="en-US" sz="1600" b="1" dirty="0"/>
          </a:p>
          <a:p>
            <a:r>
              <a:rPr lang="en-US" sz="1600" b="1" dirty="0"/>
              <a:t>The band, along with others, were eventually destroyed with the coming of the Savior</a:t>
            </a:r>
          </a:p>
          <a:p>
            <a:endParaRPr lang="en-US" sz="1600" b="1" dirty="0"/>
          </a:p>
          <a:p>
            <a:r>
              <a:rPr lang="en-US" sz="1600" b="1" dirty="0"/>
              <a:t>His doctrine rose again among the Nephites and it eventually led to the destruction of the Nephites</a:t>
            </a:r>
          </a:p>
          <a:p>
            <a:endParaRPr lang="en-US" sz="1600" b="1" dirty="0"/>
          </a:p>
        </p:txBody>
      </p:sp>
      <p:sp>
        <p:nvSpPr>
          <p:cNvPr id="256" name="TextBox 255"/>
          <p:cNvSpPr txBox="1"/>
          <p:nvPr/>
        </p:nvSpPr>
        <p:spPr>
          <a:xfrm>
            <a:off x="9977717" y="6488668"/>
            <a:ext cx="2133600" cy="369332"/>
          </a:xfrm>
          <a:prstGeom prst="rect">
            <a:avLst/>
          </a:prstGeom>
          <a:noFill/>
        </p:spPr>
        <p:txBody>
          <a:bodyPr wrap="square" rtlCol="0">
            <a:spAutoFit/>
          </a:bodyPr>
          <a:lstStyle/>
          <a:p>
            <a:pPr algn="r"/>
            <a:r>
              <a:rPr lang="en-US" dirty="0"/>
              <a:t>Who’s Who</a:t>
            </a:r>
          </a:p>
        </p:txBody>
      </p:sp>
      <p:grpSp>
        <p:nvGrpSpPr>
          <p:cNvPr id="81" name="Group 80"/>
          <p:cNvGrpSpPr/>
          <p:nvPr/>
        </p:nvGrpSpPr>
        <p:grpSpPr>
          <a:xfrm>
            <a:off x="9439836" y="977153"/>
            <a:ext cx="2323913" cy="4876800"/>
            <a:chOff x="3657600" y="1219200"/>
            <a:chExt cx="1974289" cy="4404552"/>
          </a:xfrm>
        </p:grpSpPr>
        <p:sp>
          <p:nvSpPr>
            <p:cNvPr id="82" name="Cloud 81"/>
            <p:cNvSpPr/>
            <p:nvPr/>
          </p:nvSpPr>
          <p:spPr>
            <a:xfrm flipH="1">
              <a:off x="3792971" y="1676400"/>
              <a:ext cx="1447800" cy="11430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345316">
              <a:off x="4129577" y="5230435"/>
              <a:ext cx="294450" cy="39310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4" name="Oval 83"/>
            <p:cNvSpPr/>
            <p:nvPr/>
          </p:nvSpPr>
          <p:spPr>
            <a:xfrm rot="19377584">
              <a:off x="4592384" y="5242752"/>
              <a:ext cx="330675"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5" name="Flowchart: Manual Operation 84"/>
            <p:cNvSpPr/>
            <p:nvPr/>
          </p:nvSpPr>
          <p:spPr>
            <a:xfrm rot="10966831" flipH="1">
              <a:off x="4080640" y="4038600"/>
              <a:ext cx="491359"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Manual Operation 85"/>
            <p:cNvSpPr/>
            <p:nvPr/>
          </p:nvSpPr>
          <p:spPr>
            <a:xfrm rot="10800000" flipH="1">
              <a:off x="4478771" y="40386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0384968" flipH="1">
              <a:off x="5097588" y="3551192"/>
              <a:ext cx="347408" cy="4572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8" name="Oval 87"/>
            <p:cNvSpPr/>
            <p:nvPr/>
          </p:nvSpPr>
          <p:spPr>
            <a:xfrm flipH="1">
              <a:off x="3657600" y="3657600"/>
              <a:ext cx="304800" cy="3810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9" name="Flowchart: Manual Operation 88"/>
            <p:cNvSpPr/>
            <p:nvPr/>
          </p:nvSpPr>
          <p:spPr>
            <a:xfrm rot="9295841" flipH="1">
              <a:off x="4748752" y="2569725"/>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Operation 89"/>
            <p:cNvSpPr/>
            <p:nvPr/>
          </p:nvSpPr>
          <p:spPr>
            <a:xfrm rot="12192321" flipH="1">
              <a:off x="3773733" y="2570202"/>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Manual Operation 90"/>
            <p:cNvSpPr/>
            <p:nvPr/>
          </p:nvSpPr>
          <p:spPr>
            <a:xfrm rot="10800000" flipH="1">
              <a:off x="4004441" y="2590800"/>
              <a:ext cx="1066800" cy="21336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10800000" flipH="1">
              <a:off x="4250171" y="2590800"/>
              <a:ext cx="533400" cy="533400"/>
            </a:xfrm>
            <a:prstGeom prst="triangl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34"/>
            <p:cNvGrpSpPr/>
            <p:nvPr/>
          </p:nvGrpSpPr>
          <p:grpSpPr>
            <a:xfrm flipH="1">
              <a:off x="4495800" y="5181599"/>
              <a:ext cx="506506" cy="215153"/>
              <a:chOff x="3408217" y="2438400"/>
              <a:chExt cx="1239983" cy="304800"/>
            </a:xfrm>
          </p:grpSpPr>
          <p:sp>
            <p:nvSpPr>
              <p:cNvPr id="146" name="Rectangle 145"/>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47" name="Group 103"/>
              <p:cNvGrpSpPr/>
              <p:nvPr/>
            </p:nvGrpSpPr>
            <p:grpSpPr>
              <a:xfrm>
                <a:off x="3408217" y="2438400"/>
                <a:ext cx="1228437" cy="304800"/>
                <a:chOff x="457200" y="1600200"/>
                <a:chExt cx="8229600" cy="1752600"/>
              </a:xfrm>
              <a:noFill/>
            </p:grpSpPr>
            <p:sp>
              <p:nvSpPr>
                <p:cNvPr id="148" name="Plaque 147"/>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laque 148"/>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149"/>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aque 150"/>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aque 151"/>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aque 152"/>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4" name="Regular Pentagon 93"/>
            <p:cNvSpPr/>
            <p:nvPr/>
          </p:nvSpPr>
          <p:spPr>
            <a:xfrm rot="10800000">
              <a:off x="4038600" y="1752600"/>
              <a:ext cx="990600" cy="10668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flipH="1">
              <a:off x="4021571" y="1219200"/>
              <a:ext cx="990600" cy="8382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226"/>
            <p:cNvGrpSpPr/>
            <p:nvPr/>
          </p:nvGrpSpPr>
          <p:grpSpPr>
            <a:xfrm>
              <a:off x="4173070" y="2931459"/>
              <a:ext cx="304800" cy="1752600"/>
              <a:chOff x="7239000" y="2209800"/>
              <a:chExt cx="703730" cy="3083859"/>
            </a:xfrm>
          </p:grpSpPr>
          <p:sp>
            <p:nvSpPr>
              <p:cNvPr id="139" name="Cross 138"/>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ross 139"/>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ross 140"/>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ross 141"/>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27"/>
            <p:cNvGrpSpPr/>
            <p:nvPr/>
          </p:nvGrpSpPr>
          <p:grpSpPr>
            <a:xfrm>
              <a:off x="4558553" y="2922494"/>
              <a:ext cx="304800" cy="1752600"/>
              <a:chOff x="7239000" y="2209800"/>
              <a:chExt cx="703730" cy="3083859"/>
            </a:xfrm>
          </p:grpSpPr>
          <p:sp>
            <p:nvSpPr>
              <p:cNvPr id="132" name="Cross 131"/>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ross 133"/>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42"/>
            <p:cNvGrpSpPr/>
            <p:nvPr/>
          </p:nvGrpSpPr>
          <p:grpSpPr>
            <a:xfrm>
              <a:off x="4191000" y="2667000"/>
              <a:ext cx="632010" cy="782874"/>
              <a:chOff x="6225990" y="3204849"/>
              <a:chExt cx="1679048" cy="2079845"/>
            </a:xfrm>
          </p:grpSpPr>
          <p:sp>
            <p:nvSpPr>
              <p:cNvPr id="124" name="Oval 123"/>
              <p:cNvSpPr/>
              <p:nvPr/>
            </p:nvSpPr>
            <p:spPr>
              <a:xfrm rot="2425001" flipH="1">
                <a:off x="7481105" y="3616501"/>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9915053" flipH="1">
                <a:off x="6342678" y="3563436"/>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238"/>
              <p:cNvGrpSpPr/>
              <p:nvPr/>
            </p:nvGrpSpPr>
            <p:grpSpPr>
              <a:xfrm>
                <a:off x="6400800" y="3886200"/>
                <a:ext cx="1295400" cy="1398494"/>
                <a:chOff x="5943600" y="3733800"/>
                <a:chExt cx="1295400" cy="1398494"/>
              </a:xfrm>
            </p:grpSpPr>
            <p:sp>
              <p:nvSpPr>
                <p:cNvPr id="129" name="Oval 128"/>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ightning Bolt 130"/>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Oval 126"/>
              <p:cNvSpPr/>
              <p:nvPr/>
            </p:nvSpPr>
            <p:spPr>
              <a:xfrm rot="21362816" flipH="1">
                <a:off x="6225990" y="324360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1410340" flipH="1">
                <a:off x="7561878" y="320484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244"/>
            <p:cNvGrpSpPr/>
            <p:nvPr/>
          </p:nvGrpSpPr>
          <p:grpSpPr>
            <a:xfrm rot="3607420">
              <a:off x="4578209" y="3350429"/>
              <a:ext cx="769104" cy="1338257"/>
              <a:chOff x="5583200" y="5363665"/>
              <a:chExt cx="769104" cy="1338257"/>
            </a:xfrm>
          </p:grpSpPr>
          <p:sp>
            <p:nvSpPr>
              <p:cNvPr id="121" name="Cross 120"/>
              <p:cNvSpPr/>
              <p:nvPr/>
            </p:nvSpPr>
            <p:spPr>
              <a:xfrm rot="19506097" flipH="1">
                <a:off x="5583200" y="5363665"/>
                <a:ext cx="558475" cy="5393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entagon 121"/>
              <p:cNvSpPr/>
              <p:nvPr/>
            </p:nvSpPr>
            <p:spPr>
              <a:xfrm rot="14117357" flipH="1">
                <a:off x="5800583" y="6150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3" name="Rounded Rectangle 122"/>
              <p:cNvSpPr/>
              <p:nvPr/>
            </p:nvSpPr>
            <p:spPr>
              <a:xfrm rot="19587565">
                <a:off x="5890922" y="5768796"/>
                <a:ext cx="211231" cy="12702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p:cNvSpPr/>
            <p:nvPr/>
          </p:nvSpPr>
          <p:spPr>
            <a:xfrm rot="2494481" flipH="1">
              <a:off x="5235417" y="3615953"/>
              <a:ext cx="193612" cy="235693"/>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01" name="Group 258"/>
            <p:cNvGrpSpPr/>
            <p:nvPr/>
          </p:nvGrpSpPr>
          <p:grpSpPr>
            <a:xfrm>
              <a:off x="4038600" y="1676400"/>
              <a:ext cx="990602" cy="228600"/>
              <a:chOff x="5943598" y="2133600"/>
              <a:chExt cx="1447802" cy="304800"/>
            </a:xfrm>
          </p:grpSpPr>
          <p:sp>
            <p:nvSpPr>
              <p:cNvPr id="112" name="Rectangle 111"/>
              <p:cNvSpPr/>
              <p:nvPr/>
            </p:nvSpPr>
            <p:spPr>
              <a:xfrm flipH="1">
                <a:off x="5943598" y="2133600"/>
                <a:ext cx="1447801"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13" name="Group 250"/>
              <p:cNvGrpSpPr/>
              <p:nvPr/>
            </p:nvGrpSpPr>
            <p:grpSpPr>
              <a:xfrm rot="5400000">
                <a:off x="6515100" y="1562100"/>
                <a:ext cx="304800" cy="1447800"/>
                <a:chOff x="7239000" y="2209800"/>
                <a:chExt cx="703730" cy="3083859"/>
              </a:xfrm>
            </p:grpSpPr>
            <p:sp>
              <p:nvSpPr>
                <p:cNvPr id="114" name="Cross 113"/>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ross 114"/>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34"/>
            <p:cNvGrpSpPr/>
            <p:nvPr/>
          </p:nvGrpSpPr>
          <p:grpSpPr>
            <a:xfrm flipH="1">
              <a:off x="4083423" y="5172634"/>
              <a:ext cx="407895" cy="233084"/>
              <a:chOff x="3408217" y="2438400"/>
              <a:chExt cx="1239983" cy="304800"/>
            </a:xfrm>
          </p:grpSpPr>
          <p:sp>
            <p:nvSpPr>
              <p:cNvPr id="103" name="Rectangle 102"/>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04" name="Group 103"/>
              <p:cNvGrpSpPr/>
              <p:nvPr/>
            </p:nvGrpSpPr>
            <p:grpSpPr>
              <a:xfrm>
                <a:off x="3408217" y="2438400"/>
                <a:ext cx="1228437" cy="304800"/>
                <a:chOff x="457200" y="1600200"/>
                <a:chExt cx="8229600" cy="1752600"/>
              </a:xfrm>
              <a:noFill/>
            </p:grpSpPr>
            <p:sp>
              <p:nvSpPr>
                <p:cNvPr id="105" name="Plaque 104"/>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laque 105"/>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aque 106"/>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aque 107"/>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108"/>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laque 109"/>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laque 110"/>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1408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animEffect transition="in" filter="wipe(down)">
                                      <p:cBhvr>
                                        <p:cTn id="9" dur="580">
                                          <p:stCondLst>
                                            <p:cond delay="0"/>
                                          </p:stCondLst>
                                        </p:cTn>
                                        <p:tgtEl>
                                          <p:spTgt spid="81"/>
                                        </p:tgtEl>
                                      </p:cBhvr>
                                    </p:animEffect>
                                    <p:anim calcmode="lin" valueType="num">
                                      <p:cBhvr>
                                        <p:cTn id="10"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5" dur="26">
                                          <p:stCondLst>
                                            <p:cond delay="650"/>
                                          </p:stCondLst>
                                        </p:cTn>
                                        <p:tgtEl>
                                          <p:spTgt spid="81"/>
                                        </p:tgtEl>
                                      </p:cBhvr>
                                      <p:to x="100000" y="60000"/>
                                    </p:animScale>
                                    <p:animScale>
                                      <p:cBhvr>
                                        <p:cTn id="16" dur="166" decel="50000">
                                          <p:stCondLst>
                                            <p:cond delay="676"/>
                                          </p:stCondLst>
                                        </p:cTn>
                                        <p:tgtEl>
                                          <p:spTgt spid="81"/>
                                        </p:tgtEl>
                                      </p:cBhvr>
                                      <p:to x="100000" y="100000"/>
                                    </p:animScale>
                                    <p:animScale>
                                      <p:cBhvr>
                                        <p:cTn id="17" dur="26">
                                          <p:stCondLst>
                                            <p:cond delay="1312"/>
                                          </p:stCondLst>
                                        </p:cTn>
                                        <p:tgtEl>
                                          <p:spTgt spid="81"/>
                                        </p:tgtEl>
                                      </p:cBhvr>
                                      <p:to x="100000" y="80000"/>
                                    </p:animScale>
                                    <p:animScale>
                                      <p:cBhvr>
                                        <p:cTn id="18" dur="166" decel="50000">
                                          <p:stCondLst>
                                            <p:cond delay="1338"/>
                                          </p:stCondLst>
                                        </p:cTn>
                                        <p:tgtEl>
                                          <p:spTgt spid="81"/>
                                        </p:tgtEl>
                                      </p:cBhvr>
                                      <p:to x="100000" y="100000"/>
                                    </p:animScale>
                                    <p:animScale>
                                      <p:cBhvr>
                                        <p:cTn id="19" dur="26">
                                          <p:stCondLst>
                                            <p:cond delay="1642"/>
                                          </p:stCondLst>
                                        </p:cTn>
                                        <p:tgtEl>
                                          <p:spTgt spid="81"/>
                                        </p:tgtEl>
                                      </p:cBhvr>
                                      <p:to x="100000" y="90000"/>
                                    </p:animScale>
                                    <p:animScale>
                                      <p:cBhvr>
                                        <p:cTn id="20" dur="166" decel="50000">
                                          <p:stCondLst>
                                            <p:cond delay="1668"/>
                                          </p:stCondLst>
                                        </p:cTn>
                                        <p:tgtEl>
                                          <p:spTgt spid="81"/>
                                        </p:tgtEl>
                                      </p:cBhvr>
                                      <p:to x="100000" y="100000"/>
                                    </p:animScale>
                                    <p:animScale>
                                      <p:cBhvr>
                                        <p:cTn id="21" dur="26">
                                          <p:stCondLst>
                                            <p:cond delay="1808"/>
                                          </p:stCondLst>
                                        </p:cTn>
                                        <p:tgtEl>
                                          <p:spTgt spid="81"/>
                                        </p:tgtEl>
                                      </p:cBhvr>
                                      <p:to x="100000" y="95000"/>
                                    </p:animScale>
                                    <p:animScale>
                                      <p:cBhvr>
                                        <p:cTn id="22" dur="166" decel="50000">
                                          <p:stCondLst>
                                            <p:cond delay="1834"/>
                                          </p:stCondLst>
                                        </p:cTn>
                                        <p:tgtEl>
                                          <p:spTgt spid="8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9">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9">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9BCAA04-405B-487B-8D71-931511BA0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Giving a Sign</a:t>
            </a:r>
          </a:p>
        </p:txBody>
      </p:sp>
      <p:sp>
        <p:nvSpPr>
          <p:cNvPr id="7" name="Rectangle 6"/>
          <p:cNvSpPr/>
          <p:nvPr/>
        </p:nvSpPr>
        <p:spPr>
          <a:xfrm>
            <a:off x="1828800" y="914401"/>
            <a:ext cx="4572000" cy="830997"/>
          </a:xfrm>
          <a:prstGeom prst="rect">
            <a:avLst/>
          </a:prstGeom>
        </p:spPr>
        <p:txBody>
          <a:bodyPr>
            <a:spAutoFit/>
          </a:bodyPr>
          <a:lstStyle/>
          <a:p>
            <a:pPr fontAlgn="base"/>
            <a:r>
              <a:rPr lang="en-US" sz="2400" dirty="0" err="1"/>
              <a:t>Gadianton’s</a:t>
            </a:r>
            <a:r>
              <a:rPr lang="en-US" sz="2400" dirty="0"/>
              <a:t> band is an example of a secret combination society</a:t>
            </a:r>
          </a:p>
        </p:txBody>
      </p:sp>
      <p:sp>
        <p:nvSpPr>
          <p:cNvPr id="20" name="TextBox 19"/>
          <p:cNvSpPr txBox="1"/>
          <p:nvPr/>
        </p:nvSpPr>
        <p:spPr>
          <a:xfrm>
            <a:off x="0" y="6551421"/>
            <a:ext cx="2133600" cy="369332"/>
          </a:xfrm>
          <a:prstGeom prst="rect">
            <a:avLst/>
          </a:prstGeom>
          <a:noFill/>
        </p:spPr>
        <p:txBody>
          <a:bodyPr wrap="square" rtlCol="0">
            <a:spAutoFit/>
          </a:bodyPr>
          <a:lstStyle/>
          <a:p>
            <a:r>
              <a:rPr lang="en-US" dirty="0"/>
              <a:t>Helaman 2:7</a:t>
            </a:r>
          </a:p>
        </p:txBody>
      </p:sp>
      <p:sp>
        <p:nvSpPr>
          <p:cNvPr id="23" name="Rectangle 22"/>
          <p:cNvSpPr/>
          <p:nvPr/>
        </p:nvSpPr>
        <p:spPr>
          <a:xfrm>
            <a:off x="5715000" y="5029201"/>
            <a:ext cx="4572000" cy="1200329"/>
          </a:xfrm>
          <a:prstGeom prst="rect">
            <a:avLst/>
          </a:prstGeom>
        </p:spPr>
        <p:txBody>
          <a:bodyPr>
            <a:spAutoFit/>
          </a:bodyPr>
          <a:lstStyle/>
          <a:p>
            <a:pPr fontAlgn="base"/>
            <a:r>
              <a:rPr lang="en-US" sz="2400" dirty="0"/>
              <a:t>Secret combinations led to the destruction of the </a:t>
            </a:r>
            <a:r>
              <a:rPr lang="en-US" sz="2400" dirty="0" err="1"/>
              <a:t>Jaredites</a:t>
            </a:r>
            <a:r>
              <a:rPr lang="en-US" sz="2400" dirty="0"/>
              <a:t>.</a:t>
            </a:r>
          </a:p>
          <a:p>
            <a:pPr fontAlgn="base"/>
            <a:r>
              <a:rPr lang="en-US" sz="2400" dirty="0"/>
              <a:t> (Ether 8:20–21.)</a:t>
            </a:r>
          </a:p>
        </p:txBody>
      </p:sp>
      <p:pic>
        <p:nvPicPr>
          <p:cNvPr id="5" name="Picture 4">
            <a:extLst>
              <a:ext uri="{FF2B5EF4-FFF2-40B4-BE49-F238E27FC236}">
                <a16:creationId xmlns:a16="http://schemas.microsoft.com/office/drawing/2014/main" id="{D25286A7-454B-4E6C-949B-45FD5E08D2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97932"/>
                    </a14:imgEffect>
                  </a14:imgLayer>
                </a14:imgProps>
              </a:ext>
              <a:ext uri="{28A0092B-C50C-407E-A947-70E740481C1C}">
                <a14:useLocalDpi xmlns:a14="http://schemas.microsoft.com/office/drawing/2010/main" val="0"/>
              </a:ext>
            </a:extLst>
          </a:blip>
          <a:stretch>
            <a:fillRect/>
          </a:stretch>
        </p:blipFill>
        <p:spPr>
          <a:xfrm>
            <a:off x="1697691" y="2154331"/>
            <a:ext cx="3249033" cy="3358963"/>
          </a:xfrm>
          <a:prstGeom prst="rect">
            <a:avLst/>
          </a:prstGeom>
        </p:spPr>
      </p:pic>
      <p:grpSp>
        <p:nvGrpSpPr>
          <p:cNvPr id="9" name="Group 8">
            <a:extLst>
              <a:ext uri="{FF2B5EF4-FFF2-40B4-BE49-F238E27FC236}">
                <a16:creationId xmlns:a16="http://schemas.microsoft.com/office/drawing/2014/main" id="{9A83E853-A5DF-430D-8D11-D34678007031}"/>
              </a:ext>
            </a:extLst>
          </p:cNvPr>
          <p:cNvGrpSpPr/>
          <p:nvPr/>
        </p:nvGrpSpPr>
        <p:grpSpPr>
          <a:xfrm>
            <a:off x="6324600" y="1828800"/>
            <a:ext cx="3835400" cy="2819400"/>
            <a:chOff x="6324600" y="1828800"/>
            <a:chExt cx="3835400" cy="2819400"/>
          </a:xfrm>
        </p:grpSpPr>
        <p:grpSp>
          <p:nvGrpSpPr>
            <p:cNvPr id="10" name="Group 9"/>
            <p:cNvGrpSpPr/>
            <p:nvPr/>
          </p:nvGrpSpPr>
          <p:grpSpPr>
            <a:xfrm>
              <a:off x="6324600" y="1828800"/>
              <a:ext cx="3835400" cy="2819400"/>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600" y="2514600"/>
                <a:ext cx="7010400" cy="1167888"/>
              </a:xfrm>
              <a:prstGeom prst="rect">
                <a:avLst/>
              </a:prstGeom>
              <a:noFill/>
            </p:spPr>
            <p:txBody>
              <a:bodyPr wrap="square" rtlCol="0">
                <a:spAutoFit/>
              </a:bodyPr>
              <a:lstStyle/>
              <a:p>
                <a:pPr algn="ctr"/>
                <a:r>
                  <a:rPr lang="en-US" sz="2400" b="1" dirty="0">
                    <a:solidFill>
                      <a:schemeClr val="bg1"/>
                    </a:solidFill>
                  </a:rPr>
                  <a:t>Secret combinations can lead to the destruction of societies</a:t>
                </a:r>
                <a:endParaRPr lang="en-US" sz="2400" dirty="0">
                  <a:solidFill>
                    <a:schemeClr val="bg1"/>
                  </a:solidFill>
                </a:endParaRPr>
              </a:p>
            </p:txBody>
          </p:sp>
        </p:grpSp>
        <p:pic>
          <p:nvPicPr>
            <p:cNvPr id="8" name="Picture 7">
              <a:extLst>
                <a:ext uri="{FF2B5EF4-FFF2-40B4-BE49-F238E27FC236}">
                  <a16:creationId xmlns:a16="http://schemas.microsoft.com/office/drawing/2014/main" id="{2DA4A46A-E92F-4E79-AD2E-461E5722CE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505" l="2174" r="100000"/>
                      </a14:imgEffect>
                    </a14:imgLayer>
                  </a14:imgProps>
                </a:ext>
                <a:ext uri="{28A0092B-C50C-407E-A947-70E740481C1C}">
                  <a14:useLocalDpi xmlns:a14="http://schemas.microsoft.com/office/drawing/2010/main" val="0"/>
                </a:ext>
              </a:extLst>
            </a:blip>
            <a:stretch>
              <a:fillRect/>
            </a:stretch>
          </p:blipFill>
          <p:spPr>
            <a:xfrm>
              <a:off x="8102972" y="3334151"/>
              <a:ext cx="1944623" cy="1219919"/>
            </a:xfrm>
            <a:prstGeom prst="rect">
              <a:avLst/>
            </a:prstGeom>
          </p:spPr>
        </p:pic>
      </p:grpSp>
    </p:spTree>
    <p:extLst>
      <p:ext uri="{BB962C8B-B14F-4D97-AF65-F5344CB8AC3E}">
        <p14:creationId xmlns:p14="http://schemas.microsoft.com/office/powerpoint/2010/main" val="27872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690285-D026-4E5D-9BD7-76E9D1DF6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p:cNvSpPr txBox="1"/>
          <p:nvPr/>
        </p:nvSpPr>
        <p:spPr>
          <a:xfrm>
            <a:off x="1783977" y="300318"/>
            <a:ext cx="6862483" cy="2585323"/>
          </a:xfrm>
          <a:prstGeom prst="rect">
            <a:avLst/>
          </a:prstGeom>
          <a:noFill/>
        </p:spPr>
        <p:txBody>
          <a:bodyPr wrap="square" rtlCol="0">
            <a:spAutoFit/>
          </a:bodyPr>
          <a:lstStyle/>
          <a:p>
            <a:pPr fontAlgn="base"/>
            <a:r>
              <a:rPr lang="en-US" b="1" dirty="0"/>
              <a:t>“The Book of Mormon teaches that secret combinations engaged in crime present a serious challenge, not just to individuals and families but to entire civilizations. Among today’s secret combinations are gangs, drug cartels, and organized crime families. …</a:t>
            </a:r>
          </a:p>
          <a:p>
            <a:pPr fontAlgn="base"/>
            <a:endParaRPr lang="en-US" b="1" dirty="0"/>
          </a:p>
          <a:p>
            <a:pPr fontAlgn="base"/>
            <a:r>
              <a:rPr lang="en-US" b="1" dirty="0"/>
              <a:t>“If we are not careful, today’s secret combinations can obtain power and influence just as quickly and just as completely as they did in Book of Mormon times. …</a:t>
            </a:r>
          </a:p>
          <a:p>
            <a:pPr fontAlgn="base"/>
            <a:endParaRPr lang="en-US" b="1" dirty="0"/>
          </a:p>
        </p:txBody>
      </p:sp>
      <p:pic>
        <p:nvPicPr>
          <p:cNvPr id="14" name="Picture 13" descr="m. russell ballard.jpg"/>
          <p:cNvPicPr>
            <a:picLocks noChangeAspect="1"/>
          </p:cNvPicPr>
          <p:nvPr/>
        </p:nvPicPr>
        <p:blipFill>
          <a:blip r:embed="rId3" cstate="print"/>
          <a:stretch>
            <a:fillRect/>
          </a:stretch>
        </p:blipFill>
        <p:spPr>
          <a:xfrm>
            <a:off x="156882" y="129989"/>
            <a:ext cx="1219200" cy="1524000"/>
          </a:xfrm>
          <a:prstGeom prst="rect">
            <a:avLst/>
          </a:prstGeom>
        </p:spPr>
      </p:pic>
      <p:pic>
        <p:nvPicPr>
          <p:cNvPr id="4" name="Picture 3">
            <a:extLst>
              <a:ext uri="{FF2B5EF4-FFF2-40B4-BE49-F238E27FC236}">
                <a16:creationId xmlns:a16="http://schemas.microsoft.com/office/drawing/2014/main" id="{4B551617-6D42-4852-B562-C095F73C3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812" y="340660"/>
            <a:ext cx="2629646" cy="1972235"/>
          </a:xfrm>
          <a:prstGeom prst="rect">
            <a:avLst/>
          </a:prstGeom>
        </p:spPr>
      </p:pic>
      <p:sp>
        <p:nvSpPr>
          <p:cNvPr id="8" name="Rectangle 7">
            <a:extLst>
              <a:ext uri="{FF2B5EF4-FFF2-40B4-BE49-F238E27FC236}">
                <a16:creationId xmlns:a16="http://schemas.microsoft.com/office/drawing/2014/main" id="{8EDB0306-EB80-479F-A0C5-9779ECF4BB6F}"/>
              </a:ext>
            </a:extLst>
          </p:cNvPr>
          <p:cNvSpPr/>
          <p:nvPr/>
        </p:nvSpPr>
        <p:spPr>
          <a:xfrm>
            <a:off x="5746375" y="3186117"/>
            <a:ext cx="6096000" cy="3139321"/>
          </a:xfrm>
          <a:prstGeom prst="rect">
            <a:avLst/>
          </a:prstGeom>
        </p:spPr>
        <p:txBody>
          <a:bodyPr>
            <a:spAutoFit/>
          </a:bodyPr>
          <a:lstStyle/>
          <a:p>
            <a:pPr fontAlgn="base"/>
            <a:endParaRPr lang="en-US" b="1" dirty="0"/>
          </a:p>
          <a:p>
            <a:pPr fontAlgn="base"/>
            <a:r>
              <a:rPr lang="en-US" b="1" dirty="0"/>
              <a:t>“… [The devil] uses secret combinations, including gangs, ‘from generation to generation according as he can get hold upon the hearts of the children of men.’ His purpose is to destroy individuals, families, communities, and nations. </a:t>
            </a:r>
          </a:p>
          <a:p>
            <a:pPr fontAlgn="base"/>
            <a:endParaRPr lang="en-US" b="1" dirty="0"/>
          </a:p>
          <a:p>
            <a:pPr fontAlgn="base"/>
            <a:r>
              <a:rPr lang="en-US" b="1" dirty="0"/>
              <a:t>To a degree, he was successful during Book of Mormon times. And he is having far too much success today. That’s why it is so important for us … to take a firm stand for truth and right by doing what we can to help keep our communities safe”  </a:t>
            </a:r>
          </a:p>
          <a:p>
            <a:pPr fontAlgn="base"/>
            <a:r>
              <a:rPr lang="en-US" b="1" dirty="0"/>
              <a:t>Elder M. Russell Ballard</a:t>
            </a:r>
            <a:endParaRPr lang="en-US" dirty="0"/>
          </a:p>
        </p:txBody>
      </p:sp>
      <p:grpSp>
        <p:nvGrpSpPr>
          <p:cNvPr id="10" name="Group 9">
            <a:extLst>
              <a:ext uri="{FF2B5EF4-FFF2-40B4-BE49-F238E27FC236}">
                <a16:creationId xmlns:a16="http://schemas.microsoft.com/office/drawing/2014/main" id="{0DF50AA2-1641-405C-88F4-4396B01FFD16}"/>
              </a:ext>
            </a:extLst>
          </p:cNvPr>
          <p:cNvGrpSpPr/>
          <p:nvPr/>
        </p:nvGrpSpPr>
        <p:grpSpPr>
          <a:xfrm>
            <a:off x="421341" y="4054849"/>
            <a:ext cx="5121815" cy="1655669"/>
            <a:chOff x="421341" y="4054849"/>
            <a:chExt cx="5121815" cy="1655669"/>
          </a:xfrm>
        </p:grpSpPr>
        <p:pic>
          <p:nvPicPr>
            <p:cNvPr id="7" name="Picture 6">
              <a:extLst>
                <a:ext uri="{FF2B5EF4-FFF2-40B4-BE49-F238E27FC236}">
                  <a16:creationId xmlns:a16="http://schemas.microsoft.com/office/drawing/2014/main" id="{9FC29666-6FA6-4E95-A572-4F636B46BDDE}"/>
                </a:ext>
              </a:extLst>
            </p:cNvPr>
            <p:cNvPicPr>
              <a:picLocks noChangeAspect="1"/>
            </p:cNvPicPr>
            <p:nvPr/>
          </p:nvPicPr>
          <p:blipFill rotWithShape="1">
            <a:blip r:embed="rId5">
              <a:extLst>
                <a:ext uri="{28A0092B-C50C-407E-A947-70E740481C1C}">
                  <a14:useLocalDpi xmlns:a14="http://schemas.microsoft.com/office/drawing/2010/main" val="0"/>
                </a:ext>
              </a:extLst>
            </a:blip>
            <a:srcRect b="41860"/>
            <a:stretch/>
          </p:blipFill>
          <p:spPr>
            <a:xfrm>
              <a:off x="421341" y="4054849"/>
              <a:ext cx="5121815" cy="1655669"/>
            </a:xfrm>
            <a:prstGeom prst="rect">
              <a:avLst/>
            </a:prstGeom>
          </p:spPr>
        </p:pic>
        <p:sp>
          <p:nvSpPr>
            <p:cNvPr id="9" name="TextBox 8">
              <a:extLst>
                <a:ext uri="{FF2B5EF4-FFF2-40B4-BE49-F238E27FC236}">
                  <a16:creationId xmlns:a16="http://schemas.microsoft.com/office/drawing/2014/main" id="{88D71CA7-DA6B-42F7-812C-24800DF3C144}"/>
                </a:ext>
              </a:extLst>
            </p:cNvPr>
            <p:cNvSpPr txBox="1"/>
            <p:nvPr/>
          </p:nvSpPr>
          <p:spPr>
            <a:xfrm rot="20290843">
              <a:off x="1210235" y="4473389"/>
              <a:ext cx="3576918" cy="707886"/>
            </a:xfrm>
            <a:prstGeom prst="rect">
              <a:avLst/>
            </a:prstGeom>
            <a:noFill/>
            <a:ln w="57150">
              <a:solidFill>
                <a:srgbClr val="FF0000"/>
              </a:solidFill>
            </a:ln>
          </p:spPr>
          <p:txBody>
            <a:bodyPr wrap="square" rtlCol="0">
              <a:spAutoFit/>
            </a:bodyPr>
            <a:lstStyle/>
            <a:p>
              <a:pPr algn="ctr"/>
              <a:r>
                <a:rPr lang="en-US" sz="4000" dirty="0">
                  <a:solidFill>
                    <a:srgbClr val="FF0000"/>
                  </a:solidFill>
                  <a:latin typeface="Culdesac" panose="02000000000000000000" pitchFamily="2" charset="0"/>
                </a:rPr>
                <a:t>WANTED</a:t>
              </a:r>
            </a:p>
          </p:txBody>
        </p:sp>
      </p:grpSp>
    </p:spTree>
    <p:extLst>
      <p:ext uri="{BB962C8B-B14F-4D97-AF65-F5344CB8AC3E}">
        <p14:creationId xmlns:p14="http://schemas.microsoft.com/office/powerpoint/2010/main" val="4049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26D5CE-8BC2-45A4-B0DE-3AD97514A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The Destruction of the Nephites</a:t>
            </a:r>
          </a:p>
        </p:txBody>
      </p:sp>
      <p:sp>
        <p:nvSpPr>
          <p:cNvPr id="7" name="Rectangle 6"/>
          <p:cNvSpPr/>
          <p:nvPr/>
        </p:nvSpPr>
        <p:spPr>
          <a:xfrm>
            <a:off x="251012" y="2779060"/>
            <a:ext cx="4572000" cy="1200329"/>
          </a:xfrm>
          <a:prstGeom prst="rect">
            <a:avLst/>
          </a:prstGeom>
        </p:spPr>
        <p:txBody>
          <a:bodyPr>
            <a:spAutoFit/>
          </a:bodyPr>
          <a:lstStyle/>
          <a:p>
            <a:pPr fontAlgn="base"/>
            <a:r>
              <a:rPr lang="en-US" sz="2400" dirty="0"/>
              <a:t>Helaman sent forth to take </a:t>
            </a:r>
            <a:r>
              <a:rPr lang="en-US" sz="2400" dirty="0" err="1"/>
              <a:t>Gadianton’s</a:t>
            </a:r>
            <a:r>
              <a:rPr lang="en-US" sz="2400" dirty="0"/>
              <a:t> band but they secretly went into the wilderness</a:t>
            </a:r>
          </a:p>
        </p:txBody>
      </p:sp>
      <p:sp>
        <p:nvSpPr>
          <p:cNvPr id="20" name="TextBox 19"/>
          <p:cNvSpPr txBox="1"/>
          <p:nvPr/>
        </p:nvSpPr>
        <p:spPr>
          <a:xfrm>
            <a:off x="116541" y="6488668"/>
            <a:ext cx="2133600" cy="369332"/>
          </a:xfrm>
          <a:prstGeom prst="rect">
            <a:avLst/>
          </a:prstGeom>
          <a:noFill/>
        </p:spPr>
        <p:txBody>
          <a:bodyPr wrap="square" rtlCol="0">
            <a:spAutoFit/>
          </a:bodyPr>
          <a:lstStyle/>
          <a:p>
            <a:r>
              <a:rPr lang="en-US" dirty="0"/>
              <a:t>Helaman 2:10-14</a:t>
            </a:r>
          </a:p>
        </p:txBody>
      </p:sp>
      <p:sp>
        <p:nvSpPr>
          <p:cNvPr id="23" name="Rectangle 22"/>
          <p:cNvSpPr/>
          <p:nvPr/>
        </p:nvSpPr>
        <p:spPr>
          <a:xfrm>
            <a:off x="2528047" y="744072"/>
            <a:ext cx="7167282" cy="461665"/>
          </a:xfrm>
          <a:prstGeom prst="rect">
            <a:avLst/>
          </a:prstGeom>
        </p:spPr>
        <p:txBody>
          <a:bodyPr wrap="square">
            <a:spAutoFit/>
          </a:bodyPr>
          <a:lstStyle/>
          <a:p>
            <a:pPr algn="ctr" fontAlgn="base"/>
            <a:r>
              <a:rPr lang="en-US" sz="2400" b="1" dirty="0">
                <a:solidFill>
                  <a:srgbClr val="C00000"/>
                </a:solidFill>
              </a:rPr>
              <a:t>The end of the 42</a:t>
            </a:r>
            <a:r>
              <a:rPr lang="en-US" sz="2400" b="1" baseline="30000" dirty="0">
                <a:solidFill>
                  <a:srgbClr val="C00000"/>
                </a:solidFill>
              </a:rPr>
              <a:t>nd</a:t>
            </a:r>
            <a:r>
              <a:rPr lang="en-US" sz="2400" b="1" dirty="0">
                <a:solidFill>
                  <a:srgbClr val="C00000"/>
                </a:solidFill>
              </a:rPr>
              <a:t> year of the Reign of the Judges</a:t>
            </a:r>
          </a:p>
        </p:txBody>
      </p:sp>
      <p:sp>
        <p:nvSpPr>
          <p:cNvPr id="21" name="Rectangle 20"/>
          <p:cNvSpPr/>
          <p:nvPr/>
        </p:nvSpPr>
        <p:spPr>
          <a:xfrm>
            <a:off x="7620001" y="2559425"/>
            <a:ext cx="3944470" cy="2862322"/>
          </a:xfrm>
          <a:prstGeom prst="rect">
            <a:avLst/>
          </a:prstGeom>
        </p:spPr>
        <p:txBody>
          <a:bodyPr wrap="square">
            <a:spAutoFit/>
          </a:bodyPr>
          <a:lstStyle/>
          <a:p>
            <a:pPr fontAlgn="base"/>
            <a:r>
              <a:rPr lang="en-US" b="1" i="1" dirty="0"/>
              <a:t>“And behold, in the end of this book ye shall see that this</a:t>
            </a:r>
            <a:r>
              <a:rPr lang="en-US" b="1" i="1" baseline="30000" dirty="0"/>
              <a:t> </a:t>
            </a:r>
            <a:r>
              <a:rPr lang="en-US" b="1" i="1" dirty="0" err="1"/>
              <a:t>Gadianton</a:t>
            </a:r>
            <a:r>
              <a:rPr lang="en-US" b="1" i="1" dirty="0"/>
              <a:t> did prove the overthrow, yea, almost the entire destruction of the people of Nephi.</a:t>
            </a:r>
          </a:p>
          <a:p>
            <a:pPr fontAlgn="base"/>
            <a:endParaRPr lang="en-US" b="1" i="1" dirty="0"/>
          </a:p>
          <a:p>
            <a:pPr fontAlgn="base"/>
            <a:r>
              <a:rPr lang="en-US" b="1" i="1" dirty="0"/>
              <a:t>Behold I do not mean the end of the book of Helaman, but I mean the end of the book of Nephi, from which I have taken all the account which I have written.”</a:t>
            </a:r>
          </a:p>
        </p:txBody>
      </p:sp>
      <p:pic>
        <p:nvPicPr>
          <p:cNvPr id="5" name="Picture 4">
            <a:extLst>
              <a:ext uri="{FF2B5EF4-FFF2-40B4-BE49-F238E27FC236}">
                <a16:creationId xmlns:a16="http://schemas.microsoft.com/office/drawing/2014/main" id="{35AFEE43-CBB4-44CA-B76A-EC19CA0A3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982" y="1760163"/>
            <a:ext cx="2162175" cy="4772025"/>
          </a:xfrm>
          <a:prstGeom prst="rect">
            <a:avLst/>
          </a:prstGeom>
        </p:spPr>
      </p:pic>
    </p:spTree>
    <p:extLst>
      <p:ext uri="{BB962C8B-B14F-4D97-AF65-F5344CB8AC3E}">
        <p14:creationId xmlns:p14="http://schemas.microsoft.com/office/powerpoint/2010/main" val="41877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Picture 435">
            <a:extLst>
              <a:ext uri="{FF2B5EF4-FFF2-40B4-BE49-F238E27FC236}">
                <a16:creationId xmlns:a16="http://schemas.microsoft.com/office/drawing/2014/main" id="{EF53AE30-AC99-419D-B724-324B5385C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5" name="Group 24"/>
          <p:cNvGrpSpPr/>
          <p:nvPr/>
        </p:nvGrpSpPr>
        <p:grpSpPr>
          <a:xfrm>
            <a:off x="376517" y="340659"/>
            <a:ext cx="3028950" cy="2342924"/>
            <a:chOff x="5867400" y="228600"/>
            <a:chExt cx="3028950" cy="2342924"/>
          </a:xfrm>
        </p:grpSpPr>
        <p:grpSp>
          <p:nvGrpSpPr>
            <p:cNvPr id="8" name="Group 7"/>
            <p:cNvGrpSpPr/>
            <p:nvPr/>
          </p:nvGrpSpPr>
          <p:grpSpPr>
            <a:xfrm>
              <a:off x="5867400" y="228600"/>
              <a:ext cx="3028950" cy="2342924"/>
              <a:chOff x="3441191" y="1240801"/>
              <a:chExt cx="3755898" cy="3007122"/>
            </a:xfrm>
          </p:grpSpPr>
          <p:grpSp>
            <p:nvGrpSpPr>
              <p:cNvPr id="9" name="Group 46"/>
              <p:cNvGrpSpPr/>
              <p:nvPr/>
            </p:nvGrpSpPr>
            <p:grpSpPr>
              <a:xfrm>
                <a:off x="3441191" y="1240801"/>
                <a:ext cx="3755898" cy="3007122"/>
                <a:chOff x="802558" y="4166401"/>
                <a:chExt cx="1981641" cy="1586581"/>
              </a:xfrm>
            </p:grpSpPr>
            <p:grpSp>
              <p:nvGrpSpPr>
                <p:cNvPr id="11" name="Group 16"/>
                <p:cNvGrpSpPr/>
                <p:nvPr/>
              </p:nvGrpSpPr>
              <p:grpSpPr>
                <a:xfrm>
                  <a:off x="802558" y="4166401"/>
                  <a:ext cx="1981641" cy="1586581"/>
                  <a:chOff x="-2011680" y="1349418"/>
                  <a:chExt cx="7269480" cy="6346781"/>
                </a:xfrm>
              </p:grpSpPr>
              <p:grpSp>
                <p:nvGrpSpPr>
                  <p:cNvPr id="13" name="Group 1"/>
                  <p:cNvGrpSpPr/>
                  <p:nvPr/>
                </p:nvGrpSpPr>
                <p:grpSpPr>
                  <a:xfrm>
                    <a:off x="-2011680" y="1349418"/>
                    <a:ext cx="7269480" cy="6346781"/>
                    <a:chOff x="-137160" y="1426805"/>
                    <a:chExt cx="2423160" cy="1697395"/>
                  </a:xfrm>
                </p:grpSpPr>
                <p:sp>
                  <p:nvSpPr>
                    <p:cNvPr id="18"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10" name="TextBox 9"/>
              <p:cNvSpPr txBox="1"/>
              <p:nvPr/>
            </p:nvSpPr>
            <p:spPr>
              <a:xfrm>
                <a:off x="3463424" y="1476678"/>
                <a:ext cx="1672992" cy="2330668"/>
              </a:xfrm>
              <a:prstGeom prst="rect">
                <a:avLst/>
              </a:prstGeom>
              <a:noFill/>
            </p:spPr>
            <p:txBody>
              <a:bodyPr wrap="square" rtlCol="0">
                <a:spAutoFit/>
              </a:bodyPr>
              <a:lstStyle/>
              <a:p>
                <a:r>
                  <a:rPr lang="en-US" sz="1400" dirty="0"/>
                  <a:t>Mormon compiled and abridged records from the large plates of Nephi to create the book of Helaman</a:t>
                </a:r>
              </a:p>
            </p:txBody>
          </p:sp>
        </p:grpSp>
        <p:sp>
          <p:nvSpPr>
            <p:cNvPr id="24" name="TextBox 23"/>
            <p:cNvSpPr txBox="1"/>
            <p:nvPr/>
          </p:nvSpPr>
          <p:spPr>
            <a:xfrm>
              <a:off x="7705165" y="385483"/>
              <a:ext cx="1147482" cy="2031325"/>
            </a:xfrm>
            <a:prstGeom prst="rect">
              <a:avLst/>
            </a:prstGeom>
            <a:noFill/>
          </p:spPr>
          <p:txBody>
            <a:bodyPr wrap="square" rtlCol="0">
              <a:spAutoFit/>
            </a:bodyPr>
            <a:lstStyle/>
            <a:p>
              <a:r>
                <a:rPr lang="en-US" sz="1400" dirty="0"/>
                <a:t>The book is named for Helaman, who was a son of Helaman and a grandson of Alma the Younger.</a:t>
              </a:r>
            </a:p>
          </p:txBody>
        </p:sp>
      </p:grpSp>
      <p:grpSp>
        <p:nvGrpSpPr>
          <p:cNvPr id="26" name="Group 25"/>
          <p:cNvGrpSpPr/>
          <p:nvPr/>
        </p:nvGrpSpPr>
        <p:grpSpPr>
          <a:xfrm>
            <a:off x="8915400" y="421341"/>
            <a:ext cx="3070412" cy="2342924"/>
            <a:chOff x="5867400" y="228600"/>
            <a:chExt cx="3070412" cy="2342924"/>
          </a:xfrm>
        </p:grpSpPr>
        <p:grpSp>
          <p:nvGrpSpPr>
            <p:cNvPr id="27" name="Group 7"/>
            <p:cNvGrpSpPr/>
            <p:nvPr/>
          </p:nvGrpSpPr>
          <p:grpSpPr>
            <a:xfrm>
              <a:off x="5867400" y="228600"/>
              <a:ext cx="3028950" cy="2342924"/>
              <a:chOff x="3441191" y="1240801"/>
              <a:chExt cx="3755898" cy="3007122"/>
            </a:xfrm>
          </p:grpSpPr>
          <p:grpSp>
            <p:nvGrpSpPr>
              <p:cNvPr id="29" name="Group 46"/>
              <p:cNvGrpSpPr/>
              <p:nvPr/>
            </p:nvGrpSpPr>
            <p:grpSpPr>
              <a:xfrm>
                <a:off x="3441191" y="1240801"/>
                <a:ext cx="3755898" cy="3007122"/>
                <a:chOff x="802558" y="4166401"/>
                <a:chExt cx="1981641" cy="1586581"/>
              </a:xfrm>
            </p:grpSpPr>
            <p:grpSp>
              <p:nvGrpSpPr>
                <p:cNvPr id="31" name="Group 16"/>
                <p:cNvGrpSpPr/>
                <p:nvPr/>
              </p:nvGrpSpPr>
              <p:grpSpPr>
                <a:xfrm>
                  <a:off x="802558" y="4166401"/>
                  <a:ext cx="1981641" cy="1586581"/>
                  <a:chOff x="-2011680" y="1349418"/>
                  <a:chExt cx="7269480" cy="6346781"/>
                </a:xfrm>
              </p:grpSpPr>
              <p:grpSp>
                <p:nvGrpSpPr>
                  <p:cNvPr id="33" name="Group 1"/>
                  <p:cNvGrpSpPr/>
                  <p:nvPr/>
                </p:nvGrpSpPr>
                <p:grpSpPr>
                  <a:xfrm>
                    <a:off x="-2011680" y="1349418"/>
                    <a:ext cx="7269480" cy="6346781"/>
                    <a:chOff x="-137160" y="1426805"/>
                    <a:chExt cx="2423160" cy="1697395"/>
                  </a:xfrm>
                </p:grpSpPr>
                <p:sp>
                  <p:nvSpPr>
                    <p:cNvPr id="38"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ame 35"/>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30" name="TextBox 29"/>
              <p:cNvSpPr txBox="1"/>
              <p:nvPr/>
            </p:nvSpPr>
            <p:spPr>
              <a:xfrm>
                <a:off x="3535678" y="1304087"/>
                <a:ext cx="1567389" cy="2607187"/>
              </a:xfrm>
              <a:prstGeom prst="rect">
                <a:avLst/>
              </a:prstGeom>
              <a:noFill/>
            </p:spPr>
            <p:txBody>
              <a:bodyPr wrap="square" rtlCol="0">
                <a:spAutoFit/>
              </a:bodyPr>
              <a:lstStyle/>
              <a:p>
                <a:r>
                  <a:rPr lang="en-US" sz="1400" dirty="0"/>
                  <a:t>Helaman received the records from </a:t>
                </a:r>
                <a:r>
                  <a:rPr lang="en-US" sz="1400" dirty="0" err="1"/>
                  <a:t>Shiblon</a:t>
                </a:r>
                <a:r>
                  <a:rPr lang="en-US" sz="1400" dirty="0"/>
                  <a:t>, his uncle, and served as a righteous chief judge over the Nephites.</a:t>
                </a:r>
              </a:p>
            </p:txBody>
          </p:sp>
        </p:grpSp>
        <p:sp>
          <p:nvSpPr>
            <p:cNvPr id="28" name="TextBox 27"/>
            <p:cNvSpPr txBox="1"/>
            <p:nvPr/>
          </p:nvSpPr>
          <p:spPr>
            <a:xfrm>
              <a:off x="7723094" y="439271"/>
              <a:ext cx="1214718" cy="1938992"/>
            </a:xfrm>
            <a:prstGeom prst="rect">
              <a:avLst/>
            </a:prstGeom>
            <a:noFill/>
          </p:spPr>
          <p:txBody>
            <a:bodyPr wrap="square" rtlCol="0">
              <a:spAutoFit/>
            </a:bodyPr>
            <a:lstStyle/>
            <a:p>
              <a:r>
                <a:rPr lang="en-US" sz="1200" dirty="0"/>
                <a:t>He taught his sons Nephi and Lehi to keep the commandments and to remember their Redeemer and make Him the foundation of their lives</a:t>
              </a:r>
            </a:p>
          </p:txBody>
        </p:sp>
      </p:grpSp>
      <p:grpSp>
        <p:nvGrpSpPr>
          <p:cNvPr id="44" name="Group 43"/>
          <p:cNvGrpSpPr/>
          <p:nvPr/>
        </p:nvGrpSpPr>
        <p:grpSpPr>
          <a:xfrm>
            <a:off x="318247" y="4096872"/>
            <a:ext cx="3028950" cy="2342925"/>
            <a:chOff x="5867400" y="228600"/>
            <a:chExt cx="3028950" cy="2342925"/>
          </a:xfrm>
        </p:grpSpPr>
        <p:grpSp>
          <p:nvGrpSpPr>
            <p:cNvPr id="45" name="Group 7"/>
            <p:cNvGrpSpPr/>
            <p:nvPr/>
          </p:nvGrpSpPr>
          <p:grpSpPr>
            <a:xfrm>
              <a:off x="5867400" y="228600"/>
              <a:ext cx="3028950" cy="2342925"/>
              <a:chOff x="3441191" y="1240801"/>
              <a:chExt cx="3755898" cy="3007122"/>
            </a:xfrm>
          </p:grpSpPr>
          <p:grpSp>
            <p:nvGrpSpPr>
              <p:cNvPr id="47" name="Group 46"/>
              <p:cNvGrpSpPr/>
              <p:nvPr/>
            </p:nvGrpSpPr>
            <p:grpSpPr>
              <a:xfrm>
                <a:off x="3441191" y="1240801"/>
                <a:ext cx="3755898" cy="3007122"/>
                <a:chOff x="802558" y="4166401"/>
                <a:chExt cx="1981641" cy="1586581"/>
              </a:xfrm>
            </p:grpSpPr>
            <p:grpSp>
              <p:nvGrpSpPr>
                <p:cNvPr id="49" name="Group 16"/>
                <p:cNvGrpSpPr/>
                <p:nvPr/>
              </p:nvGrpSpPr>
              <p:grpSpPr>
                <a:xfrm>
                  <a:off x="802558" y="4166401"/>
                  <a:ext cx="1981641" cy="1586581"/>
                  <a:chOff x="-2011680" y="1349418"/>
                  <a:chExt cx="7269480" cy="6346781"/>
                </a:xfrm>
              </p:grpSpPr>
              <p:grpSp>
                <p:nvGrpSpPr>
                  <p:cNvPr id="51" name="Group 1"/>
                  <p:cNvGrpSpPr/>
                  <p:nvPr/>
                </p:nvGrpSpPr>
                <p:grpSpPr>
                  <a:xfrm>
                    <a:off x="-2011680" y="1349418"/>
                    <a:ext cx="7269480" cy="6346781"/>
                    <a:chOff x="-137160" y="1426805"/>
                    <a:chExt cx="2423160" cy="1697395"/>
                  </a:xfrm>
                </p:grpSpPr>
                <p:sp>
                  <p:nvSpPr>
                    <p:cNvPr id="56"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48" name="TextBox 47"/>
              <p:cNvSpPr txBox="1"/>
              <p:nvPr/>
            </p:nvSpPr>
            <p:spPr>
              <a:xfrm>
                <a:off x="3474540" y="1442159"/>
                <a:ext cx="1567390" cy="2488678"/>
              </a:xfrm>
              <a:prstGeom prst="rect">
                <a:avLst/>
              </a:prstGeom>
              <a:noFill/>
            </p:spPr>
            <p:txBody>
              <a:bodyPr wrap="square" rtlCol="0">
                <a:spAutoFit/>
              </a:bodyPr>
              <a:lstStyle/>
              <a:p>
                <a:r>
                  <a:rPr lang="en-US" sz="1200" dirty="0"/>
                  <a:t>Inspired by these teachings and concerned about the wickedness of the people, Nephi and Lehi preached repentance to the Nephites and the Lamanites.</a:t>
                </a:r>
              </a:p>
            </p:txBody>
          </p:sp>
        </p:grpSp>
        <p:sp>
          <p:nvSpPr>
            <p:cNvPr id="46" name="TextBox 45"/>
            <p:cNvSpPr txBox="1"/>
            <p:nvPr/>
          </p:nvSpPr>
          <p:spPr>
            <a:xfrm>
              <a:off x="7696200" y="838200"/>
              <a:ext cx="1147482" cy="830997"/>
            </a:xfrm>
            <a:prstGeom prst="rect">
              <a:avLst/>
            </a:prstGeom>
            <a:noFill/>
          </p:spPr>
          <p:txBody>
            <a:bodyPr wrap="square" rtlCol="0">
              <a:spAutoFit/>
            </a:bodyPr>
            <a:lstStyle/>
            <a:p>
              <a:r>
                <a:rPr lang="en-US" sz="1200" dirty="0"/>
                <a:t>Nephi gave up his position as chief judge to do so. </a:t>
              </a:r>
            </a:p>
          </p:txBody>
        </p:sp>
      </p:grpSp>
      <p:grpSp>
        <p:nvGrpSpPr>
          <p:cNvPr id="62" name="Group 61"/>
          <p:cNvGrpSpPr/>
          <p:nvPr/>
        </p:nvGrpSpPr>
        <p:grpSpPr>
          <a:xfrm>
            <a:off x="8942294" y="4213412"/>
            <a:ext cx="3048000" cy="2342924"/>
            <a:chOff x="5867400" y="228600"/>
            <a:chExt cx="3048000" cy="2342924"/>
          </a:xfrm>
        </p:grpSpPr>
        <p:grpSp>
          <p:nvGrpSpPr>
            <p:cNvPr id="63" name="Group 7"/>
            <p:cNvGrpSpPr/>
            <p:nvPr/>
          </p:nvGrpSpPr>
          <p:grpSpPr>
            <a:xfrm>
              <a:off x="5867400" y="228600"/>
              <a:ext cx="3028950" cy="2342924"/>
              <a:chOff x="3441191" y="1240801"/>
              <a:chExt cx="3755898" cy="3007122"/>
            </a:xfrm>
          </p:grpSpPr>
          <p:grpSp>
            <p:nvGrpSpPr>
              <p:cNvPr id="65" name="Group 46"/>
              <p:cNvGrpSpPr/>
              <p:nvPr/>
            </p:nvGrpSpPr>
            <p:grpSpPr>
              <a:xfrm>
                <a:off x="3441191" y="1240801"/>
                <a:ext cx="3755898" cy="3007122"/>
                <a:chOff x="802558" y="4166401"/>
                <a:chExt cx="1981641" cy="1586581"/>
              </a:xfrm>
            </p:grpSpPr>
            <p:grpSp>
              <p:nvGrpSpPr>
                <p:cNvPr id="67" name="Group 16"/>
                <p:cNvGrpSpPr/>
                <p:nvPr/>
              </p:nvGrpSpPr>
              <p:grpSpPr>
                <a:xfrm>
                  <a:off x="802558" y="4166401"/>
                  <a:ext cx="1981641" cy="1586581"/>
                  <a:chOff x="-2011680" y="1349418"/>
                  <a:chExt cx="7269480" cy="6346781"/>
                </a:xfrm>
              </p:grpSpPr>
              <p:grpSp>
                <p:nvGrpSpPr>
                  <p:cNvPr id="69" name="Group 1"/>
                  <p:cNvGrpSpPr/>
                  <p:nvPr/>
                </p:nvGrpSpPr>
                <p:grpSpPr>
                  <a:xfrm>
                    <a:off x="-2011680" y="1349418"/>
                    <a:ext cx="7269480" cy="6346781"/>
                    <a:chOff x="-137160" y="1426805"/>
                    <a:chExt cx="2423160" cy="1697395"/>
                  </a:xfrm>
                </p:grpSpPr>
                <p:sp>
                  <p:nvSpPr>
                    <p:cNvPr id="74"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ectangle 72"/>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66" name="TextBox 65"/>
              <p:cNvSpPr txBox="1"/>
              <p:nvPr/>
            </p:nvSpPr>
            <p:spPr>
              <a:xfrm>
                <a:off x="3591260" y="1304087"/>
                <a:ext cx="1567389" cy="2725696"/>
              </a:xfrm>
              <a:prstGeom prst="rect">
                <a:avLst/>
              </a:prstGeom>
              <a:noFill/>
            </p:spPr>
            <p:txBody>
              <a:bodyPr wrap="square" rtlCol="0">
                <a:spAutoFit/>
              </a:bodyPr>
              <a:lstStyle/>
              <a:p>
                <a:r>
                  <a:rPr lang="en-US" sz="1200" dirty="0"/>
                  <a:t>After thousands of Lamanites were converted, a Lamanite prophet named Samuel was inspired to preach repentance and prophesy among the Nephites.</a:t>
                </a:r>
              </a:p>
            </p:txBody>
          </p:sp>
        </p:grpSp>
        <p:sp>
          <p:nvSpPr>
            <p:cNvPr id="64" name="TextBox 63"/>
            <p:cNvSpPr txBox="1"/>
            <p:nvPr/>
          </p:nvSpPr>
          <p:spPr>
            <a:xfrm>
              <a:off x="7696200" y="304800"/>
              <a:ext cx="1219200" cy="2031325"/>
            </a:xfrm>
            <a:prstGeom prst="rect">
              <a:avLst/>
            </a:prstGeom>
            <a:noFill/>
          </p:spPr>
          <p:txBody>
            <a:bodyPr wrap="square" rtlCol="0">
              <a:spAutoFit/>
            </a:bodyPr>
            <a:lstStyle/>
            <a:p>
              <a:r>
                <a:rPr lang="en-US" sz="1400" dirty="0"/>
                <a:t>The book of Helaman draws from the records kept during the reigns and ministries of Helaman and Nephi.</a:t>
              </a:r>
            </a:p>
          </p:txBody>
        </p:sp>
      </p:grpSp>
      <p:grpSp>
        <p:nvGrpSpPr>
          <p:cNvPr id="80" name="Group 79"/>
          <p:cNvGrpSpPr/>
          <p:nvPr/>
        </p:nvGrpSpPr>
        <p:grpSpPr>
          <a:xfrm flipH="1">
            <a:off x="7570695" y="385482"/>
            <a:ext cx="1066800" cy="2588196"/>
            <a:chOff x="990600" y="1295400"/>
            <a:chExt cx="2133600" cy="4621778"/>
          </a:xfrm>
        </p:grpSpPr>
        <p:grpSp>
          <p:nvGrpSpPr>
            <p:cNvPr id="81" name="Group 85"/>
            <p:cNvGrpSpPr/>
            <p:nvPr/>
          </p:nvGrpSpPr>
          <p:grpSpPr>
            <a:xfrm rot="16587449">
              <a:off x="984384" y="1591696"/>
              <a:ext cx="1245636" cy="898604"/>
              <a:chOff x="1194976" y="413613"/>
              <a:chExt cx="1458178" cy="898604"/>
            </a:xfrm>
          </p:grpSpPr>
          <p:sp>
            <p:nvSpPr>
              <p:cNvPr id="132" name="Teardrop 131"/>
              <p:cNvSpPr/>
              <p:nvPr/>
            </p:nvSpPr>
            <p:spPr>
              <a:xfrm rot="1247189">
                <a:off x="1194976" y="413613"/>
                <a:ext cx="771683" cy="863884"/>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78"/>
              <p:cNvGrpSpPr/>
              <p:nvPr/>
            </p:nvGrpSpPr>
            <p:grpSpPr>
              <a:xfrm>
                <a:off x="1600200" y="489813"/>
                <a:ext cx="1052954" cy="822404"/>
                <a:chOff x="1600200" y="524225"/>
                <a:chExt cx="1052954" cy="822404"/>
              </a:xfrm>
            </p:grpSpPr>
            <p:sp>
              <p:nvSpPr>
                <p:cNvPr id="134" name="Teardrop 133"/>
                <p:cNvSpPr/>
                <p:nvPr/>
              </p:nvSpPr>
              <p:spPr>
                <a:xfrm rot="16546869">
                  <a:off x="1835370" y="528846"/>
                  <a:ext cx="771683" cy="863884"/>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00200" y="524225"/>
                  <a:ext cx="457200" cy="618774"/>
                </a:xfrm>
                <a:prstGeom prst="ellipse">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0"/>
            <p:cNvGrpSpPr/>
            <p:nvPr/>
          </p:nvGrpSpPr>
          <p:grpSpPr>
            <a:xfrm rot="3565139">
              <a:off x="1818712" y="1603047"/>
              <a:ext cx="1189701" cy="832440"/>
              <a:chOff x="1194976" y="413613"/>
              <a:chExt cx="1458178" cy="898604"/>
            </a:xfrm>
          </p:grpSpPr>
          <p:sp>
            <p:nvSpPr>
              <p:cNvPr id="128" name="Teardrop 127"/>
              <p:cNvSpPr/>
              <p:nvPr/>
            </p:nvSpPr>
            <p:spPr>
              <a:xfrm rot="1247189">
                <a:off x="1194976" y="413613"/>
                <a:ext cx="771683" cy="863884"/>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78"/>
              <p:cNvGrpSpPr/>
              <p:nvPr/>
            </p:nvGrpSpPr>
            <p:grpSpPr>
              <a:xfrm>
                <a:off x="1600200" y="489813"/>
                <a:ext cx="1052954" cy="822404"/>
                <a:chOff x="1600200" y="524225"/>
                <a:chExt cx="1052954" cy="822404"/>
              </a:xfrm>
            </p:grpSpPr>
            <p:sp>
              <p:nvSpPr>
                <p:cNvPr id="130" name="Teardrop 129"/>
                <p:cNvSpPr/>
                <p:nvPr/>
              </p:nvSpPr>
              <p:spPr>
                <a:xfrm rot="16546869">
                  <a:off x="1835370" y="528846"/>
                  <a:ext cx="771683" cy="863884"/>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600200" y="524225"/>
                  <a:ext cx="457200" cy="618774"/>
                </a:xfrm>
                <a:prstGeom prst="ellipse">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Oval 82"/>
            <p:cNvSpPr/>
            <p:nvPr/>
          </p:nvSpPr>
          <p:spPr>
            <a:xfrm>
              <a:off x="2362200" y="34290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90600" y="34290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7"/>
            <p:cNvGrpSpPr/>
            <p:nvPr/>
          </p:nvGrpSpPr>
          <p:grpSpPr>
            <a:xfrm rot="1905584" flipH="1">
              <a:off x="1599760" y="4893930"/>
              <a:ext cx="549476" cy="1023248"/>
              <a:chOff x="6213924" y="4956136"/>
              <a:chExt cx="549476" cy="1023248"/>
            </a:xfrm>
          </p:grpSpPr>
          <p:sp>
            <p:nvSpPr>
              <p:cNvPr id="126" name="Oval 12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6"/>
            <p:cNvGrpSpPr/>
            <p:nvPr/>
          </p:nvGrpSpPr>
          <p:grpSpPr>
            <a:xfrm rot="19694416">
              <a:off x="2209800" y="4825928"/>
              <a:ext cx="549476" cy="1023248"/>
              <a:chOff x="6213924" y="4956136"/>
              <a:chExt cx="549476" cy="1023248"/>
            </a:xfrm>
          </p:grpSpPr>
          <p:sp>
            <p:nvSpPr>
              <p:cNvPr id="124" name="Oval 12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rapezoid 86"/>
            <p:cNvSpPr/>
            <p:nvPr/>
          </p:nvSpPr>
          <p:spPr>
            <a:xfrm rot="20098521">
              <a:off x="2333103" y="2603725"/>
              <a:ext cx="733756" cy="1515458"/>
            </a:xfrm>
            <a:prstGeom prst="trapezoid">
              <a:avLst>
                <a:gd name="adj" fmla="val 3203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180462">
              <a:off x="1046149" y="2651392"/>
              <a:ext cx="619485" cy="1371600"/>
            </a:xfrm>
            <a:prstGeom prst="trapezoid">
              <a:avLst>
                <a:gd name="adj" fmla="val 3203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1143000" y="2692328"/>
              <a:ext cx="1828800" cy="2667000"/>
            </a:xfrm>
            <a:prstGeom prst="trapezoid">
              <a:avLst>
                <a:gd name="adj" fmla="val 26844"/>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10800000">
              <a:off x="17538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080052">
              <a:off x="1406881" y="2695284"/>
              <a:ext cx="685800" cy="2288024"/>
            </a:xfrm>
            <a:prstGeom prst="moon">
              <a:avLst>
                <a:gd name="adj" fmla="val 87500"/>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2954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59"/>
            <p:cNvGrpSpPr/>
            <p:nvPr/>
          </p:nvGrpSpPr>
          <p:grpSpPr>
            <a:xfrm>
              <a:off x="1247933" y="4967990"/>
              <a:ext cx="1600200" cy="381000"/>
              <a:chOff x="4495800" y="381000"/>
              <a:chExt cx="3094220" cy="703289"/>
            </a:xfrm>
          </p:grpSpPr>
          <p:sp>
            <p:nvSpPr>
              <p:cNvPr id="119" name="Left-Right Arrow 118"/>
              <p:cNvSpPr/>
              <p:nvPr/>
            </p:nvSpPr>
            <p:spPr>
              <a:xfrm>
                <a:off x="4495800" y="381000"/>
                <a:ext cx="1524000" cy="685800"/>
              </a:xfrm>
              <a:prstGeom prst="leftRightArrow">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 Arrow 119"/>
              <p:cNvSpPr/>
              <p:nvPr/>
            </p:nvSpPr>
            <p:spPr>
              <a:xfrm>
                <a:off x="6032292" y="398489"/>
                <a:ext cx="1524000" cy="685800"/>
              </a:xfrm>
              <a:prstGeom prst="leftRightArrow">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Moon 93"/>
            <p:cNvSpPr/>
            <p:nvPr/>
          </p:nvSpPr>
          <p:spPr>
            <a:xfrm rot="19884192">
              <a:off x="1796088" y="2673854"/>
              <a:ext cx="460324" cy="2943043"/>
            </a:xfrm>
            <a:prstGeom prst="moon">
              <a:avLst>
                <a:gd name="adj" fmla="val 87500"/>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69"/>
            <p:cNvGrpSpPr/>
            <p:nvPr/>
          </p:nvGrpSpPr>
          <p:grpSpPr>
            <a:xfrm rot="3570060">
              <a:off x="1427193" y="3943686"/>
              <a:ext cx="1170140" cy="166579"/>
              <a:chOff x="4953000" y="457200"/>
              <a:chExt cx="1321634" cy="647074"/>
            </a:xfrm>
          </p:grpSpPr>
          <p:sp>
            <p:nvSpPr>
              <p:cNvPr id="115" name="Diamond 114"/>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79"/>
            <p:cNvGrpSpPr/>
            <p:nvPr/>
          </p:nvGrpSpPr>
          <p:grpSpPr>
            <a:xfrm>
              <a:off x="1295400" y="1295400"/>
              <a:ext cx="1458178" cy="898604"/>
              <a:chOff x="1194976" y="413613"/>
              <a:chExt cx="1458178" cy="898604"/>
            </a:xfrm>
          </p:grpSpPr>
          <p:sp>
            <p:nvSpPr>
              <p:cNvPr id="111" name="Teardrop 110"/>
              <p:cNvSpPr/>
              <p:nvPr/>
            </p:nvSpPr>
            <p:spPr>
              <a:xfrm rot="1247189">
                <a:off x="1194976" y="413613"/>
                <a:ext cx="771683" cy="863884"/>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78"/>
              <p:cNvGrpSpPr/>
              <p:nvPr/>
            </p:nvGrpSpPr>
            <p:grpSpPr>
              <a:xfrm>
                <a:off x="1600200" y="489813"/>
                <a:ext cx="1052954" cy="822404"/>
                <a:chOff x="1600200" y="524225"/>
                <a:chExt cx="1052954" cy="822404"/>
              </a:xfrm>
            </p:grpSpPr>
            <p:sp>
              <p:nvSpPr>
                <p:cNvPr id="113" name="Teardrop 112"/>
                <p:cNvSpPr/>
                <p:nvPr/>
              </p:nvSpPr>
              <p:spPr>
                <a:xfrm rot="16546869">
                  <a:off x="1835370" y="528846"/>
                  <a:ext cx="771683" cy="863884"/>
                </a:xfrm>
                <a:prstGeom prst="teardrop">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600200" y="524225"/>
                  <a:ext cx="457200" cy="618774"/>
                </a:xfrm>
                <a:prstGeom prst="ellipse">
                  <a:avLst/>
                </a:prstGeom>
                <a:solidFill>
                  <a:srgbClr val="6F35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1"/>
            <p:cNvGrpSpPr/>
            <p:nvPr/>
          </p:nvGrpSpPr>
          <p:grpSpPr>
            <a:xfrm>
              <a:off x="1295400" y="1752600"/>
              <a:ext cx="1447800" cy="296333"/>
              <a:chOff x="3429000" y="2209800"/>
              <a:chExt cx="2057400" cy="533400"/>
            </a:xfrm>
          </p:grpSpPr>
          <p:sp>
            <p:nvSpPr>
              <p:cNvPr id="104" name="Rounded Rectangle 103"/>
              <p:cNvSpPr/>
              <p:nvPr/>
            </p:nvSpPr>
            <p:spPr>
              <a:xfrm>
                <a:off x="3429000" y="2209800"/>
                <a:ext cx="2057400" cy="533400"/>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58"/>
              <p:cNvGrpSpPr/>
              <p:nvPr/>
            </p:nvGrpSpPr>
            <p:grpSpPr>
              <a:xfrm>
                <a:off x="3505200" y="2209800"/>
                <a:ext cx="1828799" cy="533400"/>
                <a:chOff x="4495800" y="381000"/>
                <a:chExt cx="3094220" cy="703289"/>
              </a:xfrm>
            </p:grpSpPr>
            <p:sp>
              <p:nvSpPr>
                <p:cNvPr id="106" name="Left-Right Arrow 105"/>
                <p:cNvSpPr/>
                <p:nvPr/>
              </p:nvSpPr>
              <p:spPr>
                <a:xfrm>
                  <a:off x="4495800" y="381000"/>
                  <a:ext cx="1524000" cy="685800"/>
                </a:xfrm>
                <a:prstGeom prst="leftRightArrow">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6032292" y="398489"/>
                  <a:ext cx="1524000" cy="685800"/>
                </a:xfrm>
                <a:prstGeom prst="leftRightArrow">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1219200" y="2667001"/>
              <a:ext cx="457200" cy="609600"/>
              <a:chOff x="3200400" y="2514600"/>
              <a:chExt cx="838200" cy="1295400"/>
            </a:xfrm>
          </p:grpSpPr>
          <p:sp>
            <p:nvSpPr>
              <p:cNvPr id="99" name="Diamond 98"/>
              <p:cNvSpPr/>
              <p:nvPr/>
            </p:nvSpPr>
            <p:spPr>
              <a:xfrm>
                <a:off x="3200400" y="2514600"/>
                <a:ext cx="838200" cy="11430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3389671" y="2762865"/>
                <a:ext cx="457200" cy="62345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505200" y="3581400"/>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751006" y="333559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293806" y="336017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35"/>
          <p:cNvGrpSpPr/>
          <p:nvPr/>
        </p:nvGrpSpPr>
        <p:grpSpPr>
          <a:xfrm>
            <a:off x="3648635" y="295836"/>
            <a:ext cx="889416" cy="2464564"/>
            <a:chOff x="2133600" y="3124200"/>
            <a:chExt cx="1209964" cy="3352800"/>
          </a:xfrm>
        </p:grpSpPr>
        <p:grpSp>
          <p:nvGrpSpPr>
            <p:cNvPr id="137" name="Group 285"/>
            <p:cNvGrpSpPr/>
            <p:nvPr/>
          </p:nvGrpSpPr>
          <p:grpSpPr>
            <a:xfrm rot="17194410">
              <a:off x="2764132" y="5999335"/>
              <a:ext cx="359123" cy="509595"/>
              <a:chOff x="4934260" y="5008578"/>
              <a:chExt cx="373811" cy="553131"/>
            </a:xfrm>
          </p:grpSpPr>
          <p:sp>
            <p:nvSpPr>
              <p:cNvPr id="215" name="Oval 3"/>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4"/>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84"/>
            <p:cNvGrpSpPr/>
            <p:nvPr/>
          </p:nvGrpSpPr>
          <p:grpSpPr>
            <a:xfrm>
              <a:off x="2379689" y="5993567"/>
              <a:ext cx="376003" cy="483433"/>
              <a:chOff x="4934260" y="5008578"/>
              <a:chExt cx="373811" cy="553131"/>
            </a:xfrm>
          </p:grpSpPr>
          <p:sp>
            <p:nvSpPr>
              <p:cNvPr id="213" name="Oval 6"/>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7"/>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138"/>
            <p:cNvSpPr/>
            <p:nvPr/>
          </p:nvSpPr>
          <p:spPr>
            <a:xfrm>
              <a:off x="3048000" y="4648200"/>
              <a:ext cx="263506"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09800" y="4724400"/>
              <a:ext cx="263506"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102191">
              <a:off x="2826865" y="4306248"/>
              <a:ext cx="454262" cy="607411"/>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327004">
              <a:off x="2226974" y="4287357"/>
              <a:ext cx="454262" cy="632639"/>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2286000" y="4285379"/>
              <a:ext cx="898237" cy="1124822"/>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25"/>
            <p:cNvGrpSpPr/>
            <p:nvPr/>
          </p:nvGrpSpPr>
          <p:grpSpPr>
            <a:xfrm>
              <a:off x="2480714" y="4105564"/>
              <a:ext cx="546919" cy="609600"/>
              <a:chOff x="2321193" y="914400"/>
              <a:chExt cx="1962699" cy="2187638"/>
            </a:xfrm>
          </p:grpSpPr>
          <p:sp>
            <p:nvSpPr>
              <p:cNvPr id="207" name="Oval 17"/>
              <p:cNvSpPr/>
              <p:nvPr/>
            </p:nvSpPr>
            <p:spPr>
              <a:xfrm>
                <a:off x="2514600" y="914400"/>
                <a:ext cx="155448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entagon 19"/>
              <p:cNvSpPr/>
              <p:nvPr/>
            </p:nvSpPr>
            <p:spPr>
              <a:xfrm rot="7715010">
                <a:off x="1968160" y="2238635"/>
                <a:ext cx="990601" cy="284535"/>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Pentagon 20"/>
              <p:cNvSpPr/>
              <p:nvPr/>
            </p:nvSpPr>
            <p:spPr>
              <a:xfrm rot="6796692">
                <a:off x="2325189" y="2430609"/>
                <a:ext cx="990600" cy="270404"/>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Pentagon 21"/>
              <p:cNvSpPr/>
              <p:nvPr/>
            </p:nvSpPr>
            <p:spPr>
              <a:xfrm rot="5662573">
                <a:off x="2776493" y="2444492"/>
                <a:ext cx="990600" cy="324492"/>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entagon 22"/>
              <p:cNvSpPr/>
              <p:nvPr/>
            </p:nvSpPr>
            <p:spPr>
              <a:xfrm rot="4595082">
                <a:off x="3242812" y="2434930"/>
                <a:ext cx="990600" cy="271500"/>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entagon 23"/>
              <p:cNvSpPr/>
              <p:nvPr/>
            </p:nvSpPr>
            <p:spPr>
              <a:xfrm rot="2870494">
                <a:off x="3655529" y="2228408"/>
                <a:ext cx="990600" cy="266127"/>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35"/>
            <p:cNvGrpSpPr/>
            <p:nvPr/>
          </p:nvGrpSpPr>
          <p:grpSpPr>
            <a:xfrm rot="1699902">
              <a:off x="2147930" y="4740678"/>
              <a:ext cx="291183" cy="118991"/>
              <a:chOff x="2209800" y="1905000"/>
              <a:chExt cx="2286000" cy="1066800"/>
            </a:xfrm>
          </p:grpSpPr>
          <p:grpSp>
            <p:nvGrpSpPr>
              <p:cNvPr id="201" name="Group 29"/>
              <p:cNvGrpSpPr/>
              <p:nvPr/>
            </p:nvGrpSpPr>
            <p:grpSpPr>
              <a:xfrm>
                <a:off x="2209800" y="1905000"/>
                <a:ext cx="1066800" cy="1066800"/>
                <a:chOff x="990600" y="1905000"/>
                <a:chExt cx="1066800" cy="1066800"/>
              </a:xfrm>
            </p:grpSpPr>
            <p:sp>
              <p:nvSpPr>
                <p:cNvPr id="205" name="&quot;No&quot; Symbol 20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Oval 20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32"/>
              <p:cNvGrpSpPr/>
              <p:nvPr/>
            </p:nvGrpSpPr>
            <p:grpSpPr>
              <a:xfrm>
                <a:off x="3429000" y="1905000"/>
                <a:ext cx="1066800" cy="1066800"/>
                <a:chOff x="990600" y="1905000"/>
                <a:chExt cx="1066800" cy="1066800"/>
              </a:xfrm>
            </p:grpSpPr>
            <p:sp>
              <p:nvSpPr>
                <p:cNvPr id="203" name="&quot;No&quot; Symbol 20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36"/>
            <p:cNvGrpSpPr/>
            <p:nvPr/>
          </p:nvGrpSpPr>
          <p:grpSpPr>
            <a:xfrm rot="20019181">
              <a:off x="3048475" y="4742987"/>
              <a:ext cx="291183" cy="118991"/>
              <a:chOff x="2209800" y="1905000"/>
              <a:chExt cx="2286000" cy="1066800"/>
            </a:xfrm>
          </p:grpSpPr>
          <p:grpSp>
            <p:nvGrpSpPr>
              <p:cNvPr id="195" name="Group 29"/>
              <p:cNvGrpSpPr/>
              <p:nvPr/>
            </p:nvGrpSpPr>
            <p:grpSpPr>
              <a:xfrm>
                <a:off x="2209800" y="1905000"/>
                <a:ext cx="1066800" cy="1066800"/>
                <a:chOff x="990600" y="1905000"/>
                <a:chExt cx="1066800" cy="1066800"/>
              </a:xfrm>
            </p:grpSpPr>
            <p:sp>
              <p:nvSpPr>
                <p:cNvPr id="199" name="&quot;No&quot; Symbol 19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Oval 19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32"/>
              <p:cNvGrpSpPr/>
              <p:nvPr/>
            </p:nvGrpSpPr>
            <p:grpSpPr>
              <a:xfrm>
                <a:off x="3429000" y="1905000"/>
                <a:ext cx="1066800" cy="1066800"/>
                <a:chOff x="990600" y="1905000"/>
                <a:chExt cx="1066800" cy="1066800"/>
              </a:xfrm>
            </p:grpSpPr>
            <p:sp>
              <p:nvSpPr>
                <p:cNvPr id="197" name="&quot;No&quot; Symbol 19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Oval 19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7" name="Trapezoid 146"/>
            <p:cNvSpPr/>
            <p:nvPr/>
          </p:nvSpPr>
          <p:spPr>
            <a:xfrm>
              <a:off x="2133600" y="5334000"/>
              <a:ext cx="1209964" cy="914400"/>
            </a:xfrm>
            <a:prstGeom prst="trapezoid">
              <a:avLst>
                <a:gd name="adj" fmla="val 2500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65"/>
            <p:cNvGrpSpPr/>
            <p:nvPr/>
          </p:nvGrpSpPr>
          <p:grpSpPr>
            <a:xfrm rot="10800000" flipH="1" flipV="1">
              <a:off x="2235200" y="6029036"/>
              <a:ext cx="990600" cy="158496"/>
              <a:chOff x="1447800" y="2040716"/>
              <a:chExt cx="3102900" cy="387950"/>
            </a:xfrm>
          </p:grpSpPr>
          <p:sp>
            <p:nvSpPr>
              <p:cNvPr id="189" name="Diagonal Stripe 188"/>
              <p:cNvSpPr/>
              <p:nvPr/>
            </p:nvSpPr>
            <p:spPr>
              <a:xfrm>
                <a:off x="1447800" y="2061571"/>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iagonal Stripe 189"/>
              <p:cNvSpPr/>
              <p:nvPr/>
            </p:nvSpPr>
            <p:spPr>
              <a:xfrm>
                <a:off x="1981200" y="2057400"/>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iagonal Stripe 190"/>
              <p:cNvSpPr/>
              <p:nvPr/>
            </p:nvSpPr>
            <p:spPr>
              <a:xfrm>
                <a:off x="2514600" y="2053229"/>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iagonal Stripe 191"/>
              <p:cNvSpPr/>
              <p:nvPr/>
            </p:nvSpPr>
            <p:spPr>
              <a:xfrm>
                <a:off x="3048000" y="2049058"/>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iagonal Stripe 192"/>
              <p:cNvSpPr/>
              <p:nvPr/>
            </p:nvSpPr>
            <p:spPr>
              <a:xfrm>
                <a:off x="3581400" y="2044887"/>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iagonal Stripe 193"/>
              <p:cNvSpPr/>
              <p:nvPr/>
            </p:nvSpPr>
            <p:spPr>
              <a:xfrm>
                <a:off x="4114800" y="2040716"/>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9" name="Group 108"/>
            <p:cNvGrpSpPr/>
            <p:nvPr/>
          </p:nvGrpSpPr>
          <p:grpSpPr>
            <a:xfrm>
              <a:off x="2209800" y="6172199"/>
              <a:ext cx="1087582" cy="152401"/>
              <a:chOff x="1295400" y="2819400"/>
              <a:chExt cx="1327484" cy="304800"/>
            </a:xfrm>
          </p:grpSpPr>
          <p:grpSp>
            <p:nvGrpSpPr>
              <p:cNvPr id="160" name="Group 86"/>
              <p:cNvGrpSpPr/>
              <p:nvPr/>
            </p:nvGrpSpPr>
            <p:grpSpPr>
              <a:xfrm>
                <a:off x="1295400" y="2819400"/>
                <a:ext cx="914400" cy="304800"/>
                <a:chOff x="838200" y="2193636"/>
                <a:chExt cx="2895600" cy="946728"/>
              </a:xfrm>
            </p:grpSpPr>
            <p:grpSp>
              <p:nvGrpSpPr>
                <p:cNvPr id="169" name="Group 69"/>
                <p:cNvGrpSpPr/>
                <p:nvPr/>
              </p:nvGrpSpPr>
              <p:grpSpPr>
                <a:xfrm>
                  <a:off x="838200" y="2193636"/>
                  <a:ext cx="381000" cy="930564"/>
                  <a:chOff x="838200" y="2193636"/>
                  <a:chExt cx="381000" cy="930564"/>
                </a:xfrm>
              </p:grpSpPr>
              <p:sp>
                <p:nvSpPr>
                  <p:cNvPr id="186" name="Isosceles Triangle 185"/>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70"/>
                <p:cNvGrpSpPr/>
                <p:nvPr/>
              </p:nvGrpSpPr>
              <p:grpSpPr>
                <a:xfrm>
                  <a:off x="2133600" y="2209800"/>
                  <a:ext cx="381000" cy="930564"/>
                  <a:chOff x="838200" y="2193636"/>
                  <a:chExt cx="381000" cy="930564"/>
                </a:xfrm>
              </p:grpSpPr>
              <p:sp>
                <p:nvSpPr>
                  <p:cNvPr id="183" name="Isosceles Triangle 182"/>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74"/>
                <p:cNvGrpSpPr/>
                <p:nvPr/>
              </p:nvGrpSpPr>
              <p:grpSpPr>
                <a:xfrm>
                  <a:off x="1524000" y="2209800"/>
                  <a:ext cx="381000" cy="930564"/>
                  <a:chOff x="838200" y="2193636"/>
                  <a:chExt cx="381000" cy="930564"/>
                </a:xfrm>
              </p:grpSpPr>
              <p:sp>
                <p:nvSpPr>
                  <p:cNvPr id="180" name="Isosceles Triangle 179"/>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78"/>
                <p:cNvGrpSpPr/>
                <p:nvPr/>
              </p:nvGrpSpPr>
              <p:grpSpPr>
                <a:xfrm>
                  <a:off x="2667000" y="2209800"/>
                  <a:ext cx="381000" cy="930564"/>
                  <a:chOff x="838200" y="2193636"/>
                  <a:chExt cx="381000" cy="930564"/>
                </a:xfrm>
              </p:grpSpPr>
              <p:sp>
                <p:nvSpPr>
                  <p:cNvPr id="177" name="Isosceles Triangle 176"/>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82"/>
                <p:cNvGrpSpPr/>
                <p:nvPr/>
              </p:nvGrpSpPr>
              <p:grpSpPr>
                <a:xfrm>
                  <a:off x="3352800" y="2209800"/>
                  <a:ext cx="381000" cy="930564"/>
                  <a:chOff x="838200" y="2193636"/>
                  <a:chExt cx="381000" cy="930564"/>
                </a:xfrm>
              </p:grpSpPr>
              <p:sp>
                <p:nvSpPr>
                  <p:cNvPr id="174" name="Isosceles Triangle 173"/>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69"/>
              <p:cNvGrpSpPr/>
              <p:nvPr/>
            </p:nvGrpSpPr>
            <p:grpSpPr>
              <a:xfrm>
                <a:off x="2286000" y="2819400"/>
                <a:ext cx="120316" cy="299596"/>
                <a:chOff x="838200" y="2193636"/>
                <a:chExt cx="381000" cy="930564"/>
              </a:xfrm>
            </p:grpSpPr>
            <p:sp>
              <p:nvSpPr>
                <p:cNvPr id="166" name="Isosceles Triangle 165"/>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4"/>
              <p:cNvGrpSpPr/>
              <p:nvPr/>
            </p:nvGrpSpPr>
            <p:grpSpPr>
              <a:xfrm>
                <a:off x="2502568" y="2824604"/>
                <a:ext cx="120316" cy="299596"/>
                <a:chOff x="838200" y="2193636"/>
                <a:chExt cx="381000" cy="930564"/>
              </a:xfrm>
            </p:grpSpPr>
            <p:sp>
              <p:nvSpPr>
                <p:cNvPr id="163" name="Isosceles Triangle 162"/>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0" name="Oval 149"/>
            <p:cNvSpPr/>
            <p:nvPr/>
          </p:nvSpPr>
          <p:spPr>
            <a:xfrm>
              <a:off x="2362200" y="3276600"/>
              <a:ext cx="742263" cy="10924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10"/>
            <p:cNvGrpSpPr/>
            <p:nvPr/>
          </p:nvGrpSpPr>
          <p:grpSpPr>
            <a:xfrm>
              <a:off x="2362200" y="3505200"/>
              <a:ext cx="762000" cy="228600"/>
              <a:chOff x="1600200" y="1219200"/>
              <a:chExt cx="838200" cy="228600"/>
            </a:xfrm>
          </p:grpSpPr>
          <p:sp>
            <p:nvSpPr>
              <p:cNvPr id="158" name="Rectangle 16"/>
              <p:cNvSpPr/>
              <p:nvPr/>
            </p:nvSpPr>
            <p:spPr>
              <a:xfrm>
                <a:off x="1600200" y="1219200"/>
                <a:ext cx="838200" cy="152400"/>
              </a:xfrm>
              <a:prstGeom prst="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158"/>
              <p:cNvSpPr/>
              <p:nvPr/>
            </p:nvSpPr>
            <p:spPr>
              <a:xfrm>
                <a:off x="1600200" y="1295400"/>
                <a:ext cx="838200" cy="152400"/>
              </a:xfrm>
              <a:prstGeom prst="doubleWav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Oval 153"/>
            <p:cNvSpPr/>
            <p:nvPr/>
          </p:nvSpPr>
          <p:spPr>
            <a:xfrm>
              <a:off x="2514600" y="3124200"/>
              <a:ext cx="304800" cy="3048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2286000" y="5334000"/>
              <a:ext cx="9144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20780584">
              <a:off x="3091513" y="5417062"/>
              <a:ext cx="103747" cy="381000"/>
            </a:xfrm>
            <a:prstGeom prst="roundRect">
              <a:avLst>
                <a:gd name="adj" fmla="val 4091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2971800" y="5334000"/>
              <a:ext cx="2286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4580965" y="4164106"/>
            <a:ext cx="1164998" cy="2286000"/>
            <a:chOff x="6400800" y="914400"/>
            <a:chExt cx="2477000" cy="4860455"/>
          </a:xfrm>
        </p:grpSpPr>
        <p:sp>
          <p:nvSpPr>
            <p:cNvPr id="218" name="Oval 217"/>
            <p:cNvSpPr/>
            <p:nvPr/>
          </p:nvSpPr>
          <p:spPr>
            <a:xfrm rot="18622714">
              <a:off x="6357019" y="3596067"/>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9" name="Flowchart: Manual Operation 218"/>
            <p:cNvSpPr/>
            <p:nvPr/>
          </p:nvSpPr>
          <p:spPr>
            <a:xfrm rot="12304159">
              <a:off x="6623920" y="2410974"/>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2296205" flipH="1">
              <a:off x="7725737" y="5360330"/>
              <a:ext cx="570310" cy="39161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1" name="Oval 220"/>
            <p:cNvSpPr/>
            <p:nvPr/>
          </p:nvSpPr>
          <p:spPr>
            <a:xfrm rot="20660369" flipH="1">
              <a:off x="7019187" y="5377244"/>
              <a:ext cx="525779" cy="39761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2" name="Flowchart: Manual Operation 221"/>
            <p:cNvSpPr/>
            <p:nvPr/>
          </p:nvSpPr>
          <p:spPr>
            <a:xfrm rot="10487677">
              <a:off x="7647172" y="3974012"/>
              <a:ext cx="556765"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Manual Operation 222"/>
            <p:cNvSpPr/>
            <p:nvPr/>
          </p:nvSpPr>
          <p:spPr>
            <a:xfrm rot="11109320">
              <a:off x="7097259" y="4014451"/>
              <a:ext cx="629246"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8362632" y="3546405"/>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5" name="Flowchart: Manual Operation 224"/>
            <p:cNvSpPr/>
            <p:nvPr/>
          </p:nvSpPr>
          <p:spPr>
            <a:xfrm rot="9407679">
              <a:off x="7965407" y="2406349"/>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Manual Operation 225"/>
            <p:cNvSpPr/>
            <p:nvPr/>
          </p:nvSpPr>
          <p:spPr>
            <a:xfrm rot="10800000">
              <a:off x="7006959" y="2438400"/>
              <a:ext cx="1299119" cy="2223553"/>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Isosceles Triangle 226"/>
            <p:cNvSpPr/>
            <p:nvPr/>
          </p:nvSpPr>
          <p:spPr>
            <a:xfrm rot="10800000">
              <a:off x="7266935" y="2403251"/>
              <a:ext cx="755897" cy="59864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877924" y="980767"/>
              <a:ext cx="1577502" cy="162490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9867076">
              <a:off x="8037719" y="1308626"/>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Delay 229"/>
            <p:cNvSpPr/>
            <p:nvPr/>
          </p:nvSpPr>
          <p:spPr>
            <a:xfrm rot="16031486">
              <a:off x="7270728" y="443775"/>
              <a:ext cx="527880" cy="1469130"/>
            </a:xfrm>
            <a:prstGeom prst="flowChartDelay">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11163696" flipH="1">
              <a:off x="6623652" y="1354895"/>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6785130" y="1237330"/>
              <a:ext cx="1577502" cy="27786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33" name="Group 119"/>
            <p:cNvGrpSpPr/>
            <p:nvPr/>
          </p:nvGrpSpPr>
          <p:grpSpPr>
            <a:xfrm>
              <a:off x="6751465" y="1205753"/>
              <a:ext cx="1697636" cy="321593"/>
              <a:chOff x="4953000" y="3276600"/>
              <a:chExt cx="6172200" cy="990600"/>
            </a:xfrm>
          </p:grpSpPr>
          <p:grpSp>
            <p:nvGrpSpPr>
              <p:cNvPr id="341" name="Group 284"/>
              <p:cNvGrpSpPr/>
              <p:nvPr/>
            </p:nvGrpSpPr>
            <p:grpSpPr>
              <a:xfrm>
                <a:off x="4953000" y="3276600"/>
                <a:ext cx="1600200" cy="990600"/>
                <a:chOff x="4953000" y="3276600"/>
                <a:chExt cx="1600200" cy="990600"/>
              </a:xfrm>
            </p:grpSpPr>
            <p:sp>
              <p:nvSpPr>
                <p:cNvPr id="357" name="Octagon 35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285"/>
              <p:cNvGrpSpPr/>
              <p:nvPr/>
            </p:nvGrpSpPr>
            <p:grpSpPr>
              <a:xfrm>
                <a:off x="6477000" y="3276600"/>
                <a:ext cx="1600200" cy="990600"/>
                <a:chOff x="4953000" y="3276600"/>
                <a:chExt cx="1600200" cy="990600"/>
              </a:xfrm>
            </p:grpSpPr>
            <p:sp>
              <p:nvSpPr>
                <p:cNvPr id="353" name="Octagon 35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290"/>
              <p:cNvGrpSpPr/>
              <p:nvPr/>
            </p:nvGrpSpPr>
            <p:grpSpPr>
              <a:xfrm>
                <a:off x="8001000" y="3276600"/>
                <a:ext cx="1600200" cy="990600"/>
                <a:chOff x="4953000" y="3276600"/>
                <a:chExt cx="1600200" cy="990600"/>
              </a:xfrm>
            </p:grpSpPr>
            <p:sp>
              <p:nvSpPr>
                <p:cNvPr id="349" name="Octagon 12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295"/>
              <p:cNvGrpSpPr/>
              <p:nvPr/>
            </p:nvGrpSpPr>
            <p:grpSpPr>
              <a:xfrm>
                <a:off x="9525000" y="3276600"/>
                <a:ext cx="1600200" cy="990600"/>
                <a:chOff x="4953000" y="3276600"/>
                <a:chExt cx="1600200" cy="990600"/>
              </a:xfrm>
            </p:grpSpPr>
            <p:sp>
              <p:nvSpPr>
                <p:cNvPr id="345" name="Octagon 3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12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12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12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4" name="Group 161"/>
            <p:cNvGrpSpPr/>
            <p:nvPr/>
          </p:nvGrpSpPr>
          <p:grpSpPr>
            <a:xfrm rot="5400000">
              <a:off x="6538553" y="3615020"/>
              <a:ext cx="1857531" cy="164010"/>
              <a:chOff x="4953000" y="3276600"/>
              <a:chExt cx="6172200" cy="990600"/>
            </a:xfrm>
            <a:solidFill>
              <a:srgbClr val="CF9E55"/>
            </a:solidFill>
          </p:grpSpPr>
          <p:grpSp>
            <p:nvGrpSpPr>
              <p:cNvPr id="321" name="Group 284"/>
              <p:cNvGrpSpPr/>
              <p:nvPr/>
            </p:nvGrpSpPr>
            <p:grpSpPr>
              <a:xfrm>
                <a:off x="4953000" y="3276600"/>
                <a:ext cx="1600200" cy="990600"/>
                <a:chOff x="4953000" y="3276600"/>
                <a:chExt cx="1600200" cy="990600"/>
              </a:xfrm>
              <a:grpFill/>
            </p:grpSpPr>
            <p:sp>
              <p:nvSpPr>
                <p:cNvPr id="337" name="Octagon 33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285"/>
              <p:cNvGrpSpPr/>
              <p:nvPr/>
            </p:nvGrpSpPr>
            <p:grpSpPr>
              <a:xfrm>
                <a:off x="6477000" y="3276600"/>
                <a:ext cx="1600200" cy="990600"/>
                <a:chOff x="4953000" y="3276600"/>
                <a:chExt cx="1600200" cy="990600"/>
              </a:xfrm>
              <a:grpFill/>
            </p:grpSpPr>
            <p:sp>
              <p:nvSpPr>
                <p:cNvPr id="333" name="Octagon 33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290"/>
              <p:cNvGrpSpPr/>
              <p:nvPr/>
            </p:nvGrpSpPr>
            <p:grpSpPr>
              <a:xfrm>
                <a:off x="8001000" y="3276600"/>
                <a:ext cx="1600200" cy="990600"/>
                <a:chOff x="4953000" y="3276600"/>
                <a:chExt cx="1600200" cy="990600"/>
              </a:xfrm>
              <a:grpFill/>
            </p:grpSpPr>
            <p:sp>
              <p:nvSpPr>
                <p:cNvPr id="329" name="Octagon 32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295"/>
              <p:cNvGrpSpPr/>
              <p:nvPr/>
            </p:nvGrpSpPr>
            <p:grpSpPr>
              <a:xfrm>
                <a:off x="9525000" y="3276600"/>
                <a:ext cx="1600200" cy="990600"/>
                <a:chOff x="4953000" y="3276600"/>
                <a:chExt cx="1600200" cy="990600"/>
              </a:xfrm>
              <a:grpFill/>
            </p:grpSpPr>
            <p:sp>
              <p:nvSpPr>
                <p:cNvPr id="325" name="Octagon 32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 name="Group 182"/>
            <p:cNvGrpSpPr/>
            <p:nvPr/>
          </p:nvGrpSpPr>
          <p:grpSpPr>
            <a:xfrm rot="5400000">
              <a:off x="6852318" y="3650880"/>
              <a:ext cx="1857531" cy="164010"/>
              <a:chOff x="4953000" y="3276600"/>
              <a:chExt cx="6172200" cy="990600"/>
            </a:xfrm>
            <a:solidFill>
              <a:srgbClr val="CF9E55"/>
            </a:solidFill>
          </p:grpSpPr>
          <p:grpSp>
            <p:nvGrpSpPr>
              <p:cNvPr id="301" name="Group 284"/>
              <p:cNvGrpSpPr/>
              <p:nvPr/>
            </p:nvGrpSpPr>
            <p:grpSpPr>
              <a:xfrm>
                <a:off x="4953000" y="3276600"/>
                <a:ext cx="1600200" cy="990600"/>
                <a:chOff x="4953000" y="3276600"/>
                <a:chExt cx="1600200" cy="990600"/>
              </a:xfrm>
              <a:grpFill/>
            </p:grpSpPr>
            <p:sp>
              <p:nvSpPr>
                <p:cNvPr id="317" name="Octagon 31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285"/>
              <p:cNvGrpSpPr/>
              <p:nvPr/>
            </p:nvGrpSpPr>
            <p:grpSpPr>
              <a:xfrm>
                <a:off x="6477000" y="3276600"/>
                <a:ext cx="1600200" cy="990600"/>
                <a:chOff x="4953000" y="3276600"/>
                <a:chExt cx="1600200" cy="990600"/>
              </a:xfrm>
              <a:grpFill/>
            </p:grpSpPr>
            <p:sp>
              <p:nvSpPr>
                <p:cNvPr id="313" name="Octagon 31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290"/>
              <p:cNvGrpSpPr/>
              <p:nvPr/>
            </p:nvGrpSpPr>
            <p:grpSpPr>
              <a:xfrm>
                <a:off x="8001000" y="3276600"/>
                <a:ext cx="1600200" cy="990600"/>
                <a:chOff x="4953000" y="3276600"/>
                <a:chExt cx="1600200" cy="990600"/>
              </a:xfrm>
              <a:grpFill/>
            </p:grpSpPr>
            <p:sp>
              <p:nvSpPr>
                <p:cNvPr id="309" name="Octagon 30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295"/>
              <p:cNvGrpSpPr/>
              <p:nvPr/>
            </p:nvGrpSpPr>
            <p:grpSpPr>
              <a:xfrm>
                <a:off x="9525000" y="3276600"/>
                <a:ext cx="1600200" cy="990600"/>
                <a:chOff x="4953000" y="3276600"/>
                <a:chExt cx="1600200" cy="990600"/>
              </a:xfrm>
              <a:grpFill/>
            </p:grpSpPr>
            <p:sp>
              <p:nvSpPr>
                <p:cNvPr id="305" name="Octagon 30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6" name="Group 204"/>
            <p:cNvGrpSpPr/>
            <p:nvPr/>
          </p:nvGrpSpPr>
          <p:grpSpPr>
            <a:xfrm rot="5236648">
              <a:off x="6980494" y="3568369"/>
              <a:ext cx="2078521" cy="108250"/>
              <a:chOff x="4953000" y="3276600"/>
              <a:chExt cx="6172200" cy="990600"/>
            </a:xfrm>
            <a:solidFill>
              <a:srgbClr val="CF9E55"/>
            </a:solidFill>
          </p:grpSpPr>
          <p:grpSp>
            <p:nvGrpSpPr>
              <p:cNvPr id="281" name="Group 284"/>
              <p:cNvGrpSpPr/>
              <p:nvPr/>
            </p:nvGrpSpPr>
            <p:grpSpPr>
              <a:xfrm>
                <a:off x="4953000" y="3276600"/>
                <a:ext cx="1600200" cy="990600"/>
                <a:chOff x="4953000" y="3276600"/>
                <a:chExt cx="1600200" cy="990600"/>
              </a:xfrm>
              <a:grpFill/>
            </p:grpSpPr>
            <p:sp>
              <p:nvSpPr>
                <p:cNvPr id="297" name="Octagon 29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5"/>
              <p:cNvGrpSpPr/>
              <p:nvPr/>
            </p:nvGrpSpPr>
            <p:grpSpPr>
              <a:xfrm>
                <a:off x="6477000" y="3276600"/>
                <a:ext cx="1600200" cy="990600"/>
                <a:chOff x="4953000" y="3276600"/>
                <a:chExt cx="1600200" cy="990600"/>
              </a:xfrm>
              <a:grpFill/>
            </p:grpSpPr>
            <p:sp>
              <p:nvSpPr>
                <p:cNvPr id="293" name="Octagon 29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90"/>
              <p:cNvGrpSpPr/>
              <p:nvPr/>
            </p:nvGrpSpPr>
            <p:grpSpPr>
              <a:xfrm>
                <a:off x="8001000" y="3276600"/>
                <a:ext cx="1600200" cy="990600"/>
                <a:chOff x="4953000" y="3276600"/>
                <a:chExt cx="1600200" cy="990600"/>
              </a:xfrm>
              <a:grpFill/>
            </p:grpSpPr>
            <p:sp>
              <p:nvSpPr>
                <p:cNvPr id="289" name="Octagon 28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95"/>
              <p:cNvGrpSpPr/>
              <p:nvPr/>
            </p:nvGrpSpPr>
            <p:grpSpPr>
              <a:xfrm>
                <a:off x="9525000" y="3276600"/>
                <a:ext cx="1600200" cy="990600"/>
                <a:chOff x="4953000" y="3276600"/>
                <a:chExt cx="1600200" cy="990600"/>
              </a:xfrm>
              <a:grpFill/>
            </p:grpSpPr>
            <p:sp>
              <p:nvSpPr>
                <p:cNvPr id="285" name="Octagon 28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225"/>
            <p:cNvGrpSpPr/>
            <p:nvPr/>
          </p:nvGrpSpPr>
          <p:grpSpPr>
            <a:xfrm rot="5622005">
              <a:off x="6236424" y="3550438"/>
              <a:ext cx="2078521" cy="108250"/>
              <a:chOff x="4953000" y="3276600"/>
              <a:chExt cx="6172200" cy="990600"/>
            </a:xfrm>
            <a:solidFill>
              <a:srgbClr val="CF9E55"/>
            </a:solidFill>
          </p:grpSpPr>
          <p:grpSp>
            <p:nvGrpSpPr>
              <p:cNvPr id="261" name="Group 284"/>
              <p:cNvGrpSpPr/>
              <p:nvPr/>
            </p:nvGrpSpPr>
            <p:grpSpPr>
              <a:xfrm>
                <a:off x="4953000" y="3276600"/>
                <a:ext cx="1600200" cy="990600"/>
                <a:chOff x="4953000" y="3276600"/>
                <a:chExt cx="1600200" cy="990600"/>
              </a:xfrm>
              <a:grpFill/>
            </p:grpSpPr>
            <p:sp>
              <p:nvSpPr>
                <p:cNvPr id="277" name="Octagon 27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85"/>
              <p:cNvGrpSpPr/>
              <p:nvPr/>
            </p:nvGrpSpPr>
            <p:grpSpPr>
              <a:xfrm>
                <a:off x="6477000" y="3276600"/>
                <a:ext cx="1600200" cy="990600"/>
                <a:chOff x="4953000" y="3276600"/>
                <a:chExt cx="1600200" cy="990600"/>
              </a:xfrm>
              <a:grpFill/>
            </p:grpSpPr>
            <p:sp>
              <p:nvSpPr>
                <p:cNvPr id="273" name="Octagon 27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90"/>
              <p:cNvGrpSpPr/>
              <p:nvPr/>
            </p:nvGrpSpPr>
            <p:grpSpPr>
              <a:xfrm>
                <a:off x="8001000" y="3276600"/>
                <a:ext cx="1600200" cy="990600"/>
                <a:chOff x="4953000" y="3276600"/>
                <a:chExt cx="1600200" cy="990600"/>
              </a:xfrm>
              <a:grpFill/>
            </p:grpSpPr>
            <p:sp>
              <p:nvSpPr>
                <p:cNvPr id="269" name="Octagon 26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95"/>
              <p:cNvGrpSpPr/>
              <p:nvPr/>
            </p:nvGrpSpPr>
            <p:grpSpPr>
              <a:xfrm>
                <a:off x="9525000" y="3276600"/>
                <a:ext cx="1600200" cy="990600"/>
                <a:chOff x="4953000" y="3276600"/>
                <a:chExt cx="1600200" cy="990600"/>
              </a:xfrm>
              <a:grpFill/>
            </p:grpSpPr>
            <p:sp>
              <p:nvSpPr>
                <p:cNvPr id="265" name="Octagon 26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203"/>
            <p:cNvGrpSpPr/>
            <p:nvPr/>
          </p:nvGrpSpPr>
          <p:grpSpPr>
            <a:xfrm>
              <a:off x="7087641" y="3482788"/>
              <a:ext cx="1147484" cy="261514"/>
              <a:chOff x="6432176" y="2998694"/>
              <a:chExt cx="1147484" cy="261514"/>
            </a:xfrm>
          </p:grpSpPr>
          <p:sp>
            <p:nvSpPr>
              <p:cNvPr id="239" name="Rectangle 238"/>
              <p:cNvSpPr/>
              <p:nvPr/>
            </p:nvSpPr>
            <p:spPr>
              <a:xfrm>
                <a:off x="6436659" y="2998694"/>
                <a:ext cx="1143001" cy="261514"/>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40" name="Group 140"/>
              <p:cNvGrpSpPr/>
              <p:nvPr/>
            </p:nvGrpSpPr>
            <p:grpSpPr>
              <a:xfrm>
                <a:off x="6432176" y="3034554"/>
                <a:ext cx="1102659" cy="201706"/>
                <a:chOff x="4953000" y="3276600"/>
                <a:chExt cx="6172200" cy="990600"/>
              </a:xfrm>
            </p:grpSpPr>
            <p:grpSp>
              <p:nvGrpSpPr>
                <p:cNvPr id="241" name="Group 284"/>
                <p:cNvGrpSpPr/>
                <p:nvPr/>
              </p:nvGrpSpPr>
              <p:grpSpPr>
                <a:xfrm>
                  <a:off x="4953000" y="3276600"/>
                  <a:ext cx="1600200" cy="990600"/>
                  <a:chOff x="4953000" y="3276600"/>
                  <a:chExt cx="1600200" cy="990600"/>
                </a:xfrm>
              </p:grpSpPr>
              <p:sp>
                <p:nvSpPr>
                  <p:cNvPr id="257" name="Octagon 25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85"/>
                <p:cNvGrpSpPr/>
                <p:nvPr/>
              </p:nvGrpSpPr>
              <p:grpSpPr>
                <a:xfrm>
                  <a:off x="6477000" y="3276600"/>
                  <a:ext cx="1600200" cy="990600"/>
                  <a:chOff x="4953000" y="3276600"/>
                  <a:chExt cx="1600200" cy="990600"/>
                </a:xfrm>
              </p:grpSpPr>
              <p:sp>
                <p:nvSpPr>
                  <p:cNvPr id="253" name="Octagon 25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90"/>
                <p:cNvGrpSpPr/>
                <p:nvPr/>
              </p:nvGrpSpPr>
              <p:grpSpPr>
                <a:xfrm>
                  <a:off x="8001000" y="3276600"/>
                  <a:ext cx="1600200" cy="990600"/>
                  <a:chOff x="4953000" y="3276600"/>
                  <a:chExt cx="1600200" cy="990600"/>
                </a:xfrm>
              </p:grpSpPr>
              <p:sp>
                <p:nvSpPr>
                  <p:cNvPr id="249" name="Octagon 24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95"/>
                <p:cNvGrpSpPr/>
                <p:nvPr/>
              </p:nvGrpSpPr>
              <p:grpSpPr>
                <a:xfrm>
                  <a:off x="9525000" y="3276600"/>
                  <a:ext cx="1600200" cy="990600"/>
                  <a:chOff x="4953000" y="3276600"/>
                  <a:chExt cx="1600200" cy="990600"/>
                </a:xfrm>
              </p:grpSpPr>
              <p:sp>
                <p:nvSpPr>
                  <p:cNvPr id="245" name="Octagon 2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61" name="Group 360"/>
          <p:cNvGrpSpPr/>
          <p:nvPr/>
        </p:nvGrpSpPr>
        <p:grpSpPr>
          <a:xfrm>
            <a:off x="3536578" y="4285130"/>
            <a:ext cx="932355" cy="2133599"/>
            <a:chOff x="638881" y="762001"/>
            <a:chExt cx="1969874" cy="4697534"/>
          </a:xfrm>
        </p:grpSpPr>
        <p:sp>
          <p:nvSpPr>
            <p:cNvPr id="362" name="Oval 361"/>
            <p:cNvSpPr/>
            <p:nvPr/>
          </p:nvSpPr>
          <p:spPr>
            <a:xfrm rot="19714469">
              <a:off x="1131986" y="4813042"/>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2920230">
              <a:off x="1569497" y="4871304"/>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a:off x="1066800" y="3124200"/>
              <a:ext cx="1295400" cy="1988688"/>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a:off x="1068268" y="2239837"/>
              <a:ext cx="1234033" cy="1988688"/>
            </a:xfrm>
            <a:prstGeom prst="trapezoid">
              <a:avLst>
                <a:gd name="adj" fmla="val 35897"/>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8523543">
              <a:off x="468358" y="3484638"/>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3077253">
              <a:off x="2068522" y="3484655"/>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rot="2028078" flipH="1">
              <a:off x="846406" y="2480390"/>
              <a:ext cx="543216" cy="142387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rot="19846626">
              <a:off x="1859421" y="2322147"/>
              <a:ext cx="543216" cy="15157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ouble Wave 369"/>
            <p:cNvSpPr/>
            <p:nvPr/>
          </p:nvSpPr>
          <p:spPr>
            <a:xfrm rot="21307692">
              <a:off x="2057203" y="1068893"/>
              <a:ext cx="440785" cy="1191638"/>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ouble Wave 370"/>
            <p:cNvSpPr/>
            <p:nvPr/>
          </p:nvSpPr>
          <p:spPr>
            <a:xfrm rot="407729">
              <a:off x="983279" y="1166134"/>
              <a:ext cx="461773" cy="119164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483659" y="2496671"/>
              <a:ext cx="457200" cy="4787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20685911">
              <a:off x="1840352" y="2628779"/>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rot="1195543">
              <a:off x="993381" y="2626480"/>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219200" y="1068797"/>
              <a:ext cx="1059257" cy="1674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5400000">
              <a:off x="1339114" y="413486"/>
              <a:ext cx="804594" cy="150162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260"/>
            <p:cNvGrpSpPr/>
            <p:nvPr/>
          </p:nvGrpSpPr>
          <p:grpSpPr>
            <a:xfrm>
              <a:off x="977153" y="1066800"/>
              <a:ext cx="1541930" cy="367553"/>
              <a:chOff x="815825" y="1219200"/>
              <a:chExt cx="1722972" cy="272532"/>
            </a:xfrm>
          </p:grpSpPr>
          <p:grpSp>
            <p:nvGrpSpPr>
              <p:cNvPr id="402" name="Group 259"/>
              <p:cNvGrpSpPr/>
              <p:nvPr/>
            </p:nvGrpSpPr>
            <p:grpSpPr>
              <a:xfrm>
                <a:off x="815825" y="1219201"/>
                <a:ext cx="1722972" cy="272531"/>
                <a:chOff x="815825" y="1219201"/>
                <a:chExt cx="1722972" cy="272531"/>
              </a:xfrm>
            </p:grpSpPr>
            <p:sp>
              <p:nvSpPr>
                <p:cNvPr id="407" name="Rounded Rectangle 17"/>
                <p:cNvSpPr/>
                <p:nvPr/>
              </p:nvSpPr>
              <p:spPr>
                <a:xfrm rot="5400000">
                  <a:off x="1561592" y="514528"/>
                  <a:ext cx="231437" cy="172297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357"/>
                <p:cNvGrpSpPr/>
                <p:nvPr/>
              </p:nvGrpSpPr>
              <p:grpSpPr>
                <a:xfrm>
                  <a:off x="878541" y="1219201"/>
                  <a:ext cx="538270" cy="259976"/>
                  <a:chOff x="533400" y="4953000"/>
                  <a:chExt cx="1828800" cy="685800"/>
                </a:xfrm>
              </p:grpSpPr>
              <p:sp>
                <p:nvSpPr>
                  <p:cNvPr id="413"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357"/>
                <p:cNvGrpSpPr/>
                <p:nvPr/>
              </p:nvGrpSpPr>
              <p:grpSpPr>
                <a:xfrm>
                  <a:off x="1416423" y="1219201"/>
                  <a:ext cx="538270" cy="259976"/>
                  <a:chOff x="533400" y="4953000"/>
                  <a:chExt cx="1828800" cy="685800"/>
                </a:xfrm>
              </p:grpSpPr>
              <p:sp>
                <p:nvSpPr>
                  <p:cNvPr id="410" name="Plaque 40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Plaque 41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Plaque 41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357"/>
              <p:cNvGrpSpPr/>
              <p:nvPr/>
            </p:nvGrpSpPr>
            <p:grpSpPr>
              <a:xfrm>
                <a:off x="1905000" y="1219200"/>
                <a:ext cx="538270" cy="259976"/>
                <a:chOff x="533400" y="4953000"/>
                <a:chExt cx="1828800" cy="685800"/>
              </a:xfrm>
            </p:grpSpPr>
            <p:sp>
              <p:nvSpPr>
                <p:cNvPr id="404" name="Plaque 40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Plaque 40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Plaque 40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8" name="Group 357"/>
            <p:cNvGrpSpPr/>
            <p:nvPr/>
          </p:nvGrpSpPr>
          <p:grpSpPr>
            <a:xfrm rot="4660406">
              <a:off x="1703770" y="2885965"/>
              <a:ext cx="538270" cy="259976"/>
              <a:chOff x="533400" y="4953000"/>
              <a:chExt cx="1828800" cy="685800"/>
            </a:xfrm>
          </p:grpSpPr>
          <p:sp>
            <p:nvSpPr>
              <p:cNvPr id="399" name="Plaque 39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Plaque 39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Plaque 40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57"/>
            <p:cNvGrpSpPr/>
            <p:nvPr/>
          </p:nvGrpSpPr>
          <p:grpSpPr>
            <a:xfrm rot="4660406">
              <a:off x="1856170" y="3414883"/>
              <a:ext cx="538270" cy="259976"/>
              <a:chOff x="533400" y="4953000"/>
              <a:chExt cx="1828800" cy="685800"/>
            </a:xfrm>
          </p:grpSpPr>
          <p:sp>
            <p:nvSpPr>
              <p:cNvPr id="396" name="Plaque 39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Plaque 39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Plaque 39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57"/>
            <p:cNvGrpSpPr/>
            <p:nvPr/>
          </p:nvGrpSpPr>
          <p:grpSpPr>
            <a:xfrm rot="4660406">
              <a:off x="1990640" y="3943799"/>
              <a:ext cx="538270" cy="259976"/>
              <a:chOff x="533400" y="4953000"/>
              <a:chExt cx="1828800" cy="685800"/>
            </a:xfrm>
          </p:grpSpPr>
          <p:sp>
            <p:nvSpPr>
              <p:cNvPr id="393" name="Plaque 39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Plaque 39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Plaque 39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57"/>
            <p:cNvGrpSpPr/>
            <p:nvPr/>
          </p:nvGrpSpPr>
          <p:grpSpPr>
            <a:xfrm rot="17359642">
              <a:off x="1161404" y="2890446"/>
              <a:ext cx="538270" cy="259976"/>
              <a:chOff x="533400" y="4953000"/>
              <a:chExt cx="1828800" cy="685800"/>
            </a:xfrm>
          </p:grpSpPr>
          <p:sp>
            <p:nvSpPr>
              <p:cNvPr id="390" name="Plaque 38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Plaque 39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Plaque 39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57"/>
            <p:cNvGrpSpPr/>
            <p:nvPr/>
          </p:nvGrpSpPr>
          <p:grpSpPr>
            <a:xfrm rot="17359642">
              <a:off x="964181" y="3383505"/>
              <a:ext cx="538270" cy="259976"/>
              <a:chOff x="533400" y="4953000"/>
              <a:chExt cx="1828800" cy="685800"/>
            </a:xfrm>
          </p:grpSpPr>
          <p:sp>
            <p:nvSpPr>
              <p:cNvPr id="387" name="Plaque 386"/>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Plaque 387"/>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Plaque 388"/>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357"/>
            <p:cNvGrpSpPr/>
            <p:nvPr/>
          </p:nvGrpSpPr>
          <p:grpSpPr>
            <a:xfrm rot="17359642">
              <a:off x="766957" y="3903458"/>
              <a:ext cx="538270" cy="259976"/>
              <a:chOff x="533400" y="4953000"/>
              <a:chExt cx="1828800" cy="685800"/>
            </a:xfrm>
          </p:grpSpPr>
          <p:sp>
            <p:nvSpPr>
              <p:cNvPr id="384" name="Plaque 38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Plaque 38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Plaque 38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6" name="TextBox 415"/>
          <p:cNvSpPr txBox="1"/>
          <p:nvPr/>
        </p:nvSpPr>
        <p:spPr>
          <a:xfrm>
            <a:off x="4419600" y="2920715"/>
            <a:ext cx="3433483" cy="707886"/>
          </a:xfrm>
          <a:prstGeom prst="rect">
            <a:avLst/>
          </a:prstGeom>
          <a:noFill/>
        </p:spPr>
        <p:txBody>
          <a:bodyPr wrap="square" rtlCol="0">
            <a:spAutoFit/>
          </a:bodyPr>
          <a:lstStyle/>
          <a:p>
            <a:pPr algn="ctr"/>
            <a:r>
              <a:rPr lang="en-US" sz="4000" dirty="0">
                <a:latin typeface="Script MT Bold" panose="03040602040607080904" pitchFamily="66" charset="0"/>
              </a:rPr>
              <a:t>Introduction</a:t>
            </a:r>
          </a:p>
        </p:txBody>
      </p:sp>
      <p:grpSp>
        <p:nvGrpSpPr>
          <p:cNvPr id="417" name="Group 93"/>
          <p:cNvGrpSpPr/>
          <p:nvPr/>
        </p:nvGrpSpPr>
        <p:grpSpPr>
          <a:xfrm>
            <a:off x="7252446" y="4186517"/>
            <a:ext cx="1604684" cy="2169459"/>
            <a:chOff x="5105400" y="1143000"/>
            <a:chExt cx="2438400" cy="3124200"/>
          </a:xfrm>
        </p:grpSpPr>
        <p:sp>
          <p:nvSpPr>
            <p:cNvPr id="418" name="Oval 417"/>
            <p:cNvSpPr/>
            <p:nvPr/>
          </p:nvSpPr>
          <p:spPr>
            <a:xfrm>
              <a:off x="5105400" y="1828800"/>
              <a:ext cx="6096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6934200" y="1828800"/>
              <a:ext cx="6096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lowchart: Manual Operation 419"/>
            <p:cNvSpPr/>
            <p:nvPr/>
          </p:nvSpPr>
          <p:spPr>
            <a:xfrm rot="18602443">
              <a:off x="5571608" y="1801771"/>
              <a:ext cx="533400" cy="869221"/>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lowchart: Manual Operation 420"/>
            <p:cNvSpPr/>
            <p:nvPr/>
          </p:nvSpPr>
          <p:spPr>
            <a:xfrm rot="3308327">
              <a:off x="6589709" y="1813153"/>
              <a:ext cx="533400" cy="738943"/>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lowchart: Manual Operation 421"/>
            <p:cNvSpPr/>
            <p:nvPr/>
          </p:nvSpPr>
          <p:spPr>
            <a:xfrm rot="10800000">
              <a:off x="5884772" y="3365137"/>
              <a:ext cx="533400" cy="738943"/>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anual Operation 422"/>
            <p:cNvSpPr/>
            <p:nvPr/>
          </p:nvSpPr>
          <p:spPr>
            <a:xfrm rot="10800000">
              <a:off x="6324600" y="3352800"/>
              <a:ext cx="533400" cy="738943"/>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lowchart: Manual Operation 423"/>
            <p:cNvSpPr/>
            <p:nvPr/>
          </p:nvSpPr>
          <p:spPr>
            <a:xfrm rot="10800000">
              <a:off x="5867400" y="2133600"/>
              <a:ext cx="990600" cy="14478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hevron 424"/>
            <p:cNvSpPr/>
            <p:nvPr/>
          </p:nvSpPr>
          <p:spPr>
            <a:xfrm rot="16014795">
              <a:off x="5843329" y="3098022"/>
              <a:ext cx="533400" cy="457200"/>
            </a:xfrm>
            <a:prstGeom prst="chevron">
              <a:avLst>
                <a:gd name="adj" fmla="val 620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6" name="Chevron 425"/>
            <p:cNvSpPr/>
            <p:nvPr/>
          </p:nvSpPr>
          <p:spPr>
            <a:xfrm rot="16014795">
              <a:off x="6300530" y="3098023"/>
              <a:ext cx="533400" cy="457200"/>
            </a:xfrm>
            <a:prstGeom prst="chevron">
              <a:avLst>
                <a:gd name="adj" fmla="val 646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7" name="Rectangle 426"/>
            <p:cNvSpPr/>
            <p:nvPr/>
          </p:nvSpPr>
          <p:spPr>
            <a:xfrm>
              <a:off x="5867400" y="3429000"/>
              <a:ext cx="990600" cy="228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hevron 427"/>
            <p:cNvSpPr/>
            <p:nvPr/>
          </p:nvSpPr>
          <p:spPr>
            <a:xfrm rot="5400000">
              <a:off x="6134100" y="2095500"/>
              <a:ext cx="457200" cy="533400"/>
            </a:xfrm>
            <a:prstGeom prst="chevron">
              <a:avLst>
                <a:gd name="adj" fmla="val 646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9" name="Oval 428"/>
            <p:cNvSpPr/>
            <p:nvPr/>
          </p:nvSpPr>
          <p:spPr>
            <a:xfrm>
              <a:off x="5715000" y="3962400"/>
              <a:ext cx="609600" cy="304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6324600" y="3962400"/>
              <a:ext cx="609600" cy="304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5943600" y="12192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loud 431"/>
            <p:cNvSpPr/>
            <p:nvPr/>
          </p:nvSpPr>
          <p:spPr>
            <a:xfrm rot="18173890">
              <a:off x="5607717" y="1454035"/>
              <a:ext cx="619846" cy="44473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loud 432"/>
            <p:cNvSpPr/>
            <p:nvPr/>
          </p:nvSpPr>
          <p:spPr>
            <a:xfrm>
              <a:off x="5867400" y="1143000"/>
              <a:ext cx="9144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loud 433"/>
            <p:cNvSpPr/>
            <p:nvPr/>
          </p:nvSpPr>
          <p:spPr>
            <a:xfrm rot="3426110" flipH="1">
              <a:off x="6445917" y="1454037"/>
              <a:ext cx="619846" cy="44473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a:off x="5791200" y="1371600"/>
              <a:ext cx="1066800" cy="152400"/>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518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animEffect transition="in" filter="wipe(down)">
                                      <p:cBhvr>
                                        <p:cTn id="9" dur="580">
                                          <p:stCondLst>
                                            <p:cond delay="0"/>
                                          </p:stCondLst>
                                        </p:cTn>
                                        <p:tgtEl>
                                          <p:spTgt spid="136"/>
                                        </p:tgtEl>
                                      </p:cBhvr>
                                    </p:animEffect>
                                    <p:anim calcmode="lin" valueType="num">
                                      <p:cBhvr>
                                        <p:cTn id="10" dur="1822" tmFilter="0,0; 0.14,0.36; 0.43,0.73; 0.71,0.91; 1.0,1.0">
                                          <p:stCondLst>
                                            <p:cond delay="0"/>
                                          </p:stCondLst>
                                        </p:cTn>
                                        <p:tgtEl>
                                          <p:spTgt spid="13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6"/>
                                        </p:tgtEl>
                                        <p:attrNameLst>
                                          <p:attrName>ppt_y</p:attrName>
                                        </p:attrNameLst>
                                      </p:cBhvr>
                                      <p:tavLst>
                                        <p:tav tm="0" fmla="#ppt_y-sin(pi*$)/81">
                                          <p:val>
                                            <p:fltVal val="0"/>
                                          </p:val>
                                        </p:tav>
                                        <p:tav tm="100000">
                                          <p:val>
                                            <p:fltVal val="1"/>
                                          </p:val>
                                        </p:tav>
                                      </p:tavLst>
                                    </p:anim>
                                    <p:animScale>
                                      <p:cBhvr>
                                        <p:cTn id="15" dur="26">
                                          <p:stCondLst>
                                            <p:cond delay="650"/>
                                          </p:stCondLst>
                                        </p:cTn>
                                        <p:tgtEl>
                                          <p:spTgt spid="136"/>
                                        </p:tgtEl>
                                      </p:cBhvr>
                                      <p:to x="100000" y="60000"/>
                                    </p:animScale>
                                    <p:animScale>
                                      <p:cBhvr>
                                        <p:cTn id="16" dur="166" decel="50000">
                                          <p:stCondLst>
                                            <p:cond delay="676"/>
                                          </p:stCondLst>
                                        </p:cTn>
                                        <p:tgtEl>
                                          <p:spTgt spid="136"/>
                                        </p:tgtEl>
                                      </p:cBhvr>
                                      <p:to x="100000" y="100000"/>
                                    </p:animScale>
                                    <p:animScale>
                                      <p:cBhvr>
                                        <p:cTn id="17" dur="26">
                                          <p:stCondLst>
                                            <p:cond delay="1312"/>
                                          </p:stCondLst>
                                        </p:cTn>
                                        <p:tgtEl>
                                          <p:spTgt spid="136"/>
                                        </p:tgtEl>
                                      </p:cBhvr>
                                      <p:to x="100000" y="80000"/>
                                    </p:animScale>
                                    <p:animScale>
                                      <p:cBhvr>
                                        <p:cTn id="18" dur="166" decel="50000">
                                          <p:stCondLst>
                                            <p:cond delay="1338"/>
                                          </p:stCondLst>
                                        </p:cTn>
                                        <p:tgtEl>
                                          <p:spTgt spid="136"/>
                                        </p:tgtEl>
                                      </p:cBhvr>
                                      <p:to x="100000" y="100000"/>
                                    </p:animScale>
                                    <p:animScale>
                                      <p:cBhvr>
                                        <p:cTn id="19" dur="26">
                                          <p:stCondLst>
                                            <p:cond delay="1642"/>
                                          </p:stCondLst>
                                        </p:cTn>
                                        <p:tgtEl>
                                          <p:spTgt spid="136"/>
                                        </p:tgtEl>
                                      </p:cBhvr>
                                      <p:to x="100000" y="90000"/>
                                    </p:animScale>
                                    <p:animScale>
                                      <p:cBhvr>
                                        <p:cTn id="20" dur="166" decel="50000">
                                          <p:stCondLst>
                                            <p:cond delay="1668"/>
                                          </p:stCondLst>
                                        </p:cTn>
                                        <p:tgtEl>
                                          <p:spTgt spid="136"/>
                                        </p:tgtEl>
                                      </p:cBhvr>
                                      <p:to x="100000" y="100000"/>
                                    </p:animScale>
                                    <p:animScale>
                                      <p:cBhvr>
                                        <p:cTn id="21" dur="26">
                                          <p:stCondLst>
                                            <p:cond delay="1808"/>
                                          </p:stCondLst>
                                        </p:cTn>
                                        <p:tgtEl>
                                          <p:spTgt spid="136"/>
                                        </p:tgtEl>
                                      </p:cBhvr>
                                      <p:to x="100000" y="95000"/>
                                    </p:animScale>
                                    <p:animScale>
                                      <p:cBhvr>
                                        <p:cTn id="22" dur="166" decel="50000">
                                          <p:stCondLst>
                                            <p:cond delay="1834"/>
                                          </p:stCondLst>
                                        </p:cTn>
                                        <p:tgtEl>
                                          <p:spTgt spid="13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down)">
                                      <p:cBhvr>
                                        <p:cTn id="29" dur="580">
                                          <p:stCondLst>
                                            <p:cond delay="0"/>
                                          </p:stCondLst>
                                        </p:cTn>
                                        <p:tgtEl>
                                          <p:spTgt spid="80"/>
                                        </p:tgtEl>
                                      </p:cBhvr>
                                    </p:animEffect>
                                    <p:anim calcmode="lin" valueType="num">
                                      <p:cBhvr>
                                        <p:cTn id="30"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35" dur="26">
                                          <p:stCondLst>
                                            <p:cond delay="650"/>
                                          </p:stCondLst>
                                        </p:cTn>
                                        <p:tgtEl>
                                          <p:spTgt spid="80"/>
                                        </p:tgtEl>
                                      </p:cBhvr>
                                      <p:to x="100000" y="60000"/>
                                    </p:animScale>
                                    <p:animScale>
                                      <p:cBhvr>
                                        <p:cTn id="36" dur="166" decel="50000">
                                          <p:stCondLst>
                                            <p:cond delay="676"/>
                                          </p:stCondLst>
                                        </p:cTn>
                                        <p:tgtEl>
                                          <p:spTgt spid="80"/>
                                        </p:tgtEl>
                                      </p:cBhvr>
                                      <p:to x="100000" y="100000"/>
                                    </p:animScale>
                                    <p:animScale>
                                      <p:cBhvr>
                                        <p:cTn id="37" dur="26">
                                          <p:stCondLst>
                                            <p:cond delay="1312"/>
                                          </p:stCondLst>
                                        </p:cTn>
                                        <p:tgtEl>
                                          <p:spTgt spid="80"/>
                                        </p:tgtEl>
                                      </p:cBhvr>
                                      <p:to x="100000" y="80000"/>
                                    </p:animScale>
                                    <p:animScale>
                                      <p:cBhvr>
                                        <p:cTn id="38" dur="166" decel="50000">
                                          <p:stCondLst>
                                            <p:cond delay="1338"/>
                                          </p:stCondLst>
                                        </p:cTn>
                                        <p:tgtEl>
                                          <p:spTgt spid="80"/>
                                        </p:tgtEl>
                                      </p:cBhvr>
                                      <p:to x="100000" y="100000"/>
                                    </p:animScale>
                                    <p:animScale>
                                      <p:cBhvr>
                                        <p:cTn id="39" dur="26">
                                          <p:stCondLst>
                                            <p:cond delay="1642"/>
                                          </p:stCondLst>
                                        </p:cTn>
                                        <p:tgtEl>
                                          <p:spTgt spid="80"/>
                                        </p:tgtEl>
                                      </p:cBhvr>
                                      <p:to x="100000" y="90000"/>
                                    </p:animScale>
                                    <p:animScale>
                                      <p:cBhvr>
                                        <p:cTn id="40" dur="166" decel="50000">
                                          <p:stCondLst>
                                            <p:cond delay="1668"/>
                                          </p:stCondLst>
                                        </p:cTn>
                                        <p:tgtEl>
                                          <p:spTgt spid="80"/>
                                        </p:tgtEl>
                                      </p:cBhvr>
                                      <p:to x="100000" y="100000"/>
                                    </p:animScale>
                                    <p:animScale>
                                      <p:cBhvr>
                                        <p:cTn id="41" dur="26">
                                          <p:stCondLst>
                                            <p:cond delay="1808"/>
                                          </p:stCondLst>
                                        </p:cTn>
                                        <p:tgtEl>
                                          <p:spTgt spid="80"/>
                                        </p:tgtEl>
                                      </p:cBhvr>
                                      <p:to x="100000" y="95000"/>
                                    </p:animScale>
                                    <p:animScale>
                                      <p:cBhvr>
                                        <p:cTn id="42" dur="166" decel="50000">
                                          <p:stCondLst>
                                            <p:cond delay="1834"/>
                                          </p:stCondLst>
                                        </p:cTn>
                                        <p:tgtEl>
                                          <p:spTgt spid="8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361"/>
                                        </p:tgtEl>
                                        <p:attrNameLst>
                                          <p:attrName>style.visibility</p:attrName>
                                        </p:attrNameLst>
                                      </p:cBhvr>
                                      <p:to>
                                        <p:strVal val="visible"/>
                                      </p:to>
                                    </p:set>
                                    <p:animEffect transition="in" filter="wipe(down)">
                                      <p:cBhvr>
                                        <p:cTn id="49" dur="580">
                                          <p:stCondLst>
                                            <p:cond delay="0"/>
                                          </p:stCondLst>
                                        </p:cTn>
                                        <p:tgtEl>
                                          <p:spTgt spid="361"/>
                                        </p:tgtEl>
                                      </p:cBhvr>
                                    </p:animEffect>
                                    <p:anim calcmode="lin" valueType="num">
                                      <p:cBhvr>
                                        <p:cTn id="50" dur="1822" tmFilter="0,0; 0.14,0.36; 0.43,0.73; 0.71,0.91; 1.0,1.0">
                                          <p:stCondLst>
                                            <p:cond delay="0"/>
                                          </p:stCondLst>
                                        </p:cTn>
                                        <p:tgtEl>
                                          <p:spTgt spid="36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6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6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6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61"/>
                                        </p:tgtEl>
                                        <p:attrNameLst>
                                          <p:attrName>ppt_y</p:attrName>
                                        </p:attrNameLst>
                                      </p:cBhvr>
                                      <p:tavLst>
                                        <p:tav tm="0" fmla="#ppt_y-sin(pi*$)/81">
                                          <p:val>
                                            <p:fltVal val="0"/>
                                          </p:val>
                                        </p:tav>
                                        <p:tav tm="100000">
                                          <p:val>
                                            <p:fltVal val="1"/>
                                          </p:val>
                                        </p:tav>
                                      </p:tavLst>
                                    </p:anim>
                                    <p:animScale>
                                      <p:cBhvr>
                                        <p:cTn id="55" dur="26">
                                          <p:stCondLst>
                                            <p:cond delay="650"/>
                                          </p:stCondLst>
                                        </p:cTn>
                                        <p:tgtEl>
                                          <p:spTgt spid="361"/>
                                        </p:tgtEl>
                                      </p:cBhvr>
                                      <p:to x="100000" y="60000"/>
                                    </p:animScale>
                                    <p:animScale>
                                      <p:cBhvr>
                                        <p:cTn id="56" dur="166" decel="50000">
                                          <p:stCondLst>
                                            <p:cond delay="676"/>
                                          </p:stCondLst>
                                        </p:cTn>
                                        <p:tgtEl>
                                          <p:spTgt spid="361"/>
                                        </p:tgtEl>
                                      </p:cBhvr>
                                      <p:to x="100000" y="100000"/>
                                    </p:animScale>
                                    <p:animScale>
                                      <p:cBhvr>
                                        <p:cTn id="57" dur="26">
                                          <p:stCondLst>
                                            <p:cond delay="1312"/>
                                          </p:stCondLst>
                                        </p:cTn>
                                        <p:tgtEl>
                                          <p:spTgt spid="361"/>
                                        </p:tgtEl>
                                      </p:cBhvr>
                                      <p:to x="100000" y="80000"/>
                                    </p:animScale>
                                    <p:animScale>
                                      <p:cBhvr>
                                        <p:cTn id="58" dur="166" decel="50000">
                                          <p:stCondLst>
                                            <p:cond delay="1338"/>
                                          </p:stCondLst>
                                        </p:cTn>
                                        <p:tgtEl>
                                          <p:spTgt spid="361"/>
                                        </p:tgtEl>
                                      </p:cBhvr>
                                      <p:to x="100000" y="100000"/>
                                    </p:animScale>
                                    <p:animScale>
                                      <p:cBhvr>
                                        <p:cTn id="59" dur="26">
                                          <p:stCondLst>
                                            <p:cond delay="1642"/>
                                          </p:stCondLst>
                                        </p:cTn>
                                        <p:tgtEl>
                                          <p:spTgt spid="361"/>
                                        </p:tgtEl>
                                      </p:cBhvr>
                                      <p:to x="100000" y="90000"/>
                                    </p:animScale>
                                    <p:animScale>
                                      <p:cBhvr>
                                        <p:cTn id="60" dur="166" decel="50000">
                                          <p:stCondLst>
                                            <p:cond delay="1668"/>
                                          </p:stCondLst>
                                        </p:cTn>
                                        <p:tgtEl>
                                          <p:spTgt spid="361"/>
                                        </p:tgtEl>
                                      </p:cBhvr>
                                      <p:to x="100000" y="100000"/>
                                    </p:animScale>
                                    <p:animScale>
                                      <p:cBhvr>
                                        <p:cTn id="61" dur="26">
                                          <p:stCondLst>
                                            <p:cond delay="1808"/>
                                          </p:stCondLst>
                                        </p:cTn>
                                        <p:tgtEl>
                                          <p:spTgt spid="361"/>
                                        </p:tgtEl>
                                      </p:cBhvr>
                                      <p:to x="100000" y="95000"/>
                                    </p:animScale>
                                    <p:animScale>
                                      <p:cBhvr>
                                        <p:cTn id="62" dur="166" decel="50000">
                                          <p:stCondLst>
                                            <p:cond delay="1834"/>
                                          </p:stCondLst>
                                        </p:cTn>
                                        <p:tgtEl>
                                          <p:spTgt spid="361"/>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217"/>
                                        </p:tgtEl>
                                        <p:attrNameLst>
                                          <p:attrName>style.visibility</p:attrName>
                                        </p:attrNameLst>
                                      </p:cBhvr>
                                      <p:to>
                                        <p:strVal val="visible"/>
                                      </p:to>
                                    </p:set>
                                    <p:animEffect transition="in" filter="wipe(down)">
                                      <p:cBhvr>
                                        <p:cTn id="65" dur="580">
                                          <p:stCondLst>
                                            <p:cond delay="0"/>
                                          </p:stCondLst>
                                        </p:cTn>
                                        <p:tgtEl>
                                          <p:spTgt spid="217"/>
                                        </p:tgtEl>
                                      </p:cBhvr>
                                    </p:animEffect>
                                    <p:anim calcmode="lin" valueType="num">
                                      <p:cBhvr>
                                        <p:cTn id="66" dur="1822" tmFilter="0,0; 0.14,0.36; 0.43,0.73; 0.71,0.91; 1.0,1.0">
                                          <p:stCondLst>
                                            <p:cond delay="0"/>
                                          </p:stCondLst>
                                        </p:cTn>
                                        <p:tgtEl>
                                          <p:spTgt spid="21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1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1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1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17"/>
                                        </p:tgtEl>
                                        <p:attrNameLst>
                                          <p:attrName>ppt_y</p:attrName>
                                        </p:attrNameLst>
                                      </p:cBhvr>
                                      <p:tavLst>
                                        <p:tav tm="0" fmla="#ppt_y-sin(pi*$)/81">
                                          <p:val>
                                            <p:fltVal val="0"/>
                                          </p:val>
                                        </p:tav>
                                        <p:tav tm="100000">
                                          <p:val>
                                            <p:fltVal val="1"/>
                                          </p:val>
                                        </p:tav>
                                      </p:tavLst>
                                    </p:anim>
                                    <p:animScale>
                                      <p:cBhvr>
                                        <p:cTn id="71" dur="26">
                                          <p:stCondLst>
                                            <p:cond delay="650"/>
                                          </p:stCondLst>
                                        </p:cTn>
                                        <p:tgtEl>
                                          <p:spTgt spid="217"/>
                                        </p:tgtEl>
                                      </p:cBhvr>
                                      <p:to x="100000" y="60000"/>
                                    </p:animScale>
                                    <p:animScale>
                                      <p:cBhvr>
                                        <p:cTn id="72" dur="166" decel="50000">
                                          <p:stCondLst>
                                            <p:cond delay="676"/>
                                          </p:stCondLst>
                                        </p:cTn>
                                        <p:tgtEl>
                                          <p:spTgt spid="217"/>
                                        </p:tgtEl>
                                      </p:cBhvr>
                                      <p:to x="100000" y="100000"/>
                                    </p:animScale>
                                    <p:animScale>
                                      <p:cBhvr>
                                        <p:cTn id="73" dur="26">
                                          <p:stCondLst>
                                            <p:cond delay="1312"/>
                                          </p:stCondLst>
                                        </p:cTn>
                                        <p:tgtEl>
                                          <p:spTgt spid="217"/>
                                        </p:tgtEl>
                                      </p:cBhvr>
                                      <p:to x="100000" y="80000"/>
                                    </p:animScale>
                                    <p:animScale>
                                      <p:cBhvr>
                                        <p:cTn id="74" dur="166" decel="50000">
                                          <p:stCondLst>
                                            <p:cond delay="1338"/>
                                          </p:stCondLst>
                                        </p:cTn>
                                        <p:tgtEl>
                                          <p:spTgt spid="217"/>
                                        </p:tgtEl>
                                      </p:cBhvr>
                                      <p:to x="100000" y="100000"/>
                                    </p:animScale>
                                    <p:animScale>
                                      <p:cBhvr>
                                        <p:cTn id="75" dur="26">
                                          <p:stCondLst>
                                            <p:cond delay="1642"/>
                                          </p:stCondLst>
                                        </p:cTn>
                                        <p:tgtEl>
                                          <p:spTgt spid="217"/>
                                        </p:tgtEl>
                                      </p:cBhvr>
                                      <p:to x="100000" y="90000"/>
                                    </p:animScale>
                                    <p:animScale>
                                      <p:cBhvr>
                                        <p:cTn id="76" dur="166" decel="50000">
                                          <p:stCondLst>
                                            <p:cond delay="1668"/>
                                          </p:stCondLst>
                                        </p:cTn>
                                        <p:tgtEl>
                                          <p:spTgt spid="217"/>
                                        </p:tgtEl>
                                      </p:cBhvr>
                                      <p:to x="100000" y="100000"/>
                                    </p:animScale>
                                    <p:animScale>
                                      <p:cBhvr>
                                        <p:cTn id="77" dur="26">
                                          <p:stCondLst>
                                            <p:cond delay="1808"/>
                                          </p:stCondLst>
                                        </p:cTn>
                                        <p:tgtEl>
                                          <p:spTgt spid="217"/>
                                        </p:tgtEl>
                                      </p:cBhvr>
                                      <p:to x="100000" y="95000"/>
                                    </p:animScale>
                                    <p:animScale>
                                      <p:cBhvr>
                                        <p:cTn id="78" dur="166" decel="50000">
                                          <p:stCondLst>
                                            <p:cond delay="1834"/>
                                          </p:stCondLst>
                                        </p:cTn>
                                        <p:tgtEl>
                                          <p:spTgt spid="217"/>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26" presetClass="entr" presetSubtype="0" fill="hold" nodeType="withEffect">
                                  <p:stCondLst>
                                    <p:cond delay="0"/>
                                  </p:stCondLst>
                                  <p:childTnLst>
                                    <p:set>
                                      <p:cBhvr>
                                        <p:cTn id="84" dur="1" fill="hold">
                                          <p:stCondLst>
                                            <p:cond delay="0"/>
                                          </p:stCondLst>
                                        </p:cTn>
                                        <p:tgtEl>
                                          <p:spTgt spid="417"/>
                                        </p:tgtEl>
                                        <p:attrNameLst>
                                          <p:attrName>style.visibility</p:attrName>
                                        </p:attrNameLst>
                                      </p:cBhvr>
                                      <p:to>
                                        <p:strVal val="visible"/>
                                      </p:to>
                                    </p:set>
                                    <p:animEffect transition="in" filter="wipe(down)">
                                      <p:cBhvr>
                                        <p:cTn id="85" dur="580">
                                          <p:stCondLst>
                                            <p:cond delay="0"/>
                                          </p:stCondLst>
                                        </p:cTn>
                                        <p:tgtEl>
                                          <p:spTgt spid="417"/>
                                        </p:tgtEl>
                                      </p:cBhvr>
                                    </p:animEffect>
                                    <p:anim calcmode="lin" valueType="num">
                                      <p:cBhvr>
                                        <p:cTn id="86" dur="1822" tmFilter="0,0; 0.14,0.36; 0.43,0.73; 0.71,0.91; 1.0,1.0">
                                          <p:stCondLst>
                                            <p:cond delay="0"/>
                                          </p:stCondLst>
                                        </p:cTn>
                                        <p:tgtEl>
                                          <p:spTgt spid="41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41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41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41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417"/>
                                        </p:tgtEl>
                                        <p:attrNameLst>
                                          <p:attrName>ppt_y</p:attrName>
                                        </p:attrNameLst>
                                      </p:cBhvr>
                                      <p:tavLst>
                                        <p:tav tm="0" fmla="#ppt_y-sin(pi*$)/81">
                                          <p:val>
                                            <p:fltVal val="0"/>
                                          </p:val>
                                        </p:tav>
                                        <p:tav tm="100000">
                                          <p:val>
                                            <p:fltVal val="1"/>
                                          </p:val>
                                        </p:tav>
                                      </p:tavLst>
                                    </p:anim>
                                    <p:animScale>
                                      <p:cBhvr>
                                        <p:cTn id="91" dur="26">
                                          <p:stCondLst>
                                            <p:cond delay="650"/>
                                          </p:stCondLst>
                                        </p:cTn>
                                        <p:tgtEl>
                                          <p:spTgt spid="417"/>
                                        </p:tgtEl>
                                      </p:cBhvr>
                                      <p:to x="100000" y="60000"/>
                                    </p:animScale>
                                    <p:animScale>
                                      <p:cBhvr>
                                        <p:cTn id="92" dur="166" decel="50000">
                                          <p:stCondLst>
                                            <p:cond delay="676"/>
                                          </p:stCondLst>
                                        </p:cTn>
                                        <p:tgtEl>
                                          <p:spTgt spid="417"/>
                                        </p:tgtEl>
                                      </p:cBhvr>
                                      <p:to x="100000" y="100000"/>
                                    </p:animScale>
                                    <p:animScale>
                                      <p:cBhvr>
                                        <p:cTn id="93" dur="26">
                                          <p:stCondLst>
                                            <p:cond delay="1312"/>
                                          </p:stCondLst>
                                        </p:cTn>
                                        <p:tgtEl>
                                          <p:spTgt spid="417"/>
                                        </p:tgtEl>
                                      </p:cBhvr>
                                      <p:to x="100000" y="80000"/>
                                    </p:animScale>
                                    <p:animScale>
                                      <p:cBhvr>
                                        <p:cTn id="94" dur="166" decel="50000">
                                          <p:stCondLst>
                                            <p:cond delay="1338"/>
                                          </p:stCondLst>
                                        </p:cTn>
                                        <p:tgtEl>
                                          <p:spTgt spid="417"/>
                                        </p:tgtEl>
                                      </p:cBhvr>
                                      <p:to x="100000" y="100000"/>
                                    </p:animScale>
                                    <p:animScale>
                                      <p:cBhvr>
                                        <p:cTn id="95" dur="26">
                                          <p:stCondLst>
                                            <p:cond delay="1642"/>
                                          </p:stCondLst>
                                        </p:cTn>
                                        <p:tgtEl>
                                          <p:spTgt spid="417"/>
                                        </p:tgtEl>
                                      </p:cBhvr>
                                      <p:to x="100000" y="90000"/>
                                    </p:animScale>
                                    <p:animScale>
                                      <p:cBhvr>
                                        <p:cTn id="96" dur="166" decel="50000">
                                          <p:stCondLst>
                                            <p:cond delay="1668"/>
                                          </p:stCondLst>
                                        </p:cTn>
                                        <p:tgtEl>
                                          <p:spTgt spid="417"/>
                                        </p:tgtEl>
                                      </p:cBhvr>
                                      <p:to x="100000" y="100000"/>
                                    </p:animScale>
                                    <p:animScale>
                                      <p:cBhvr>
                                        <p:cTn id="97" dur="26">
                                          <p:stCondLst>
                                            <p:cond delay="1808"/>
                                          </p:stCondLst>
                                        </p:cTn>
                                        <p:tgtEl>
                                          <p:spTgt spid="417"/>
                                        </p:tgtEl>
                                      </p:cBhvr>
                                      <p:to x="100000" y="95000"/>
                                    </p:animScale>
                                    <p:animScale>
                                      <p:cBhvr>
                                        <p:cTn id="98" dur="166" decel="50000">
                                          <p:stCondLst>
                                            <p:cond delay="1834"/>
                                          </p:stCondLst>
                                        </p:cTn>
                                        <p:tgtEl>
                                          <p:spTgt spid="4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444430-5860-4E90-94DF-488358545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2753" y="0"/>
            <a:ext cx="10605247" cy="5632311"/>
          </a:xfrm>
          <a:prstGeom prst="rect">
            <a:avLst/>
          </a:prstGeom>
          <a:noFill/>
        </p:spPr>
        <p:txBody>
          <a:bodyPr wrap="square" rtlCol="0">
            <a:spAutoFit/>
          </a:bodyPr>
          <a:lstStyle/>
          <a:p>
            <a:r>
              <a:rPr lang="en-US" dirty="0"/>
              <a:t>Sources:</a:t>
            </a:r>
          </a:p>
          <a:p>
            <a:endParaRPr lang="en-US" dirty="0"/>
          </a:p>
          <a:p>
            <a:r>
              <a:rPr lang="en-US" dirty="0"/>
              <a:t>Videos:</a:t>
            </a:r>
          </a:p>
          <a:p>
            <a:pPr fontAlgn="base"/>
            <a:r>
              <a:rPr lang="en-US" dirty="0"/>
              <a:t>Evil Secret Words Can Destroy Society (2:09)</a:t>
            </a:r>
          </a:p>
          <a:p>
            <a:pPr fontAlgn="base"/>
            <a:r>
              <a:rPr lang="en-US" dirty="0"/>
              <a:t>Nephi Prophesies Death of Chief Judge (2:18)</a:t>
            </a:r>
          </a:p>
          <a:p>
            <a:pPr fontAlgn="base"/>
            <a:endParaRPr lang="en-US" dirty="0"/>
          </a:p>
          <a:p>
            <a:r>
              <a:rPr lang="en-US" dirty="0"/>
              <a:t>Book of Mormon Who’s Who by Ed J. </a:t>
            </a:r>
            <a:r>
              <a:rPr lang="en-US" dirty="0" err="1"/>
              <a:t>Pinegar</a:t>
            </a:r>
            <a:r>
              <a:rPr lang="en-US" dirty="0"/>
              <a:t> and Richard J. Allen pg  41, 54-55, 65-66, 94, 152-154, 181-182</a:t>
            </a:r>
          </a:p>
          <a:p>
            <a:endParaRPr lang="en-US" dirty="0"/>
          </a:p>
          <a:p>
            <a:r>
              <a:rPr lang="en-US" dirty="0"/>
              <a:t>President James E. Faust (“What I Want My Son to Know before He Leaves on His Mission,” </a:t>
            </a:r>
            <a:r>
              <a:rPr lang="en-US" i="1" dirty="0"/>
              <a:t>Ensign,</a:t>
            </a:r>
            <a:r>
              <a:rPr lang="en-US" dirty="0"/>
              <a:t> May 1996, 41).</a:t>
            </a:r>
          </a:p>
          <a:p>
            <a:endParaRPr lang="en-US" dirty="0"/>
          </a:p>
          <a:p>
            <a:r>
              <a:rPr lang="en-US" dirty="0"/>
              <a:t>Elder Joseph B. </a:t>
            </a:r>
            <a:r>
              <a:rPr lang="en-US" dirty="0" err="1"/>
              <a:t>Wirthlin</a:t>
            </a:r>
            <a:r>
              <a:rPr lang="en-US" dirty="0"/>
              <a:t> (“Deep Roots,” </a:t>
            </a:r>
            <a:r>
              <a:rPr lang="en-US" i="1" dirty="0"/>
              <a:t>Ensign,</a:t>
            </a:r>
            <a:r>
              <a:rPr lang="en-US" dirty="0"/>
              <a:t> Nov. 1994, 76).</a:t>
            </a:r>
          </a:p>
          <a:p>
            <a:endParaRPr lang="en-US" dirty="0"/>
          </a:p>
          <a:p>
            <a:r>
              <a:rPr lang="en-US" dirty="0"/>
              <a:t>President Henry B. </a:t>
            </a:r>
            <a:r>
              <a:rPr lang="en-US" dirty="0" err="1"/>
              <a:t>Eyring</a:t>
            </a:r>
            <a:r>
              <a:rPr lang="en-US" dirty="0"/>
              <a:t> (“That We May Be One,” </a:t>
            </a:r>
            <a:r>
              <a:rPr lang="en-US" i="1" dirty="0"/>
              <a:t>Ensign,</a:t>
            </a:r>
            <a:r>
              <a:rPr lang="en-US" dirty="0"/>
              <a:t> May 1998, 67).</a:t>
            </a:r>
          </a:p>
          <a:p>
            <a:endParaRPr lang="en-US" dirty="0"/>
          </a:p>
          <a:p>
            <a:r>
              <a:rPr lang="en-US" dirty="0"/>
              <a:t>Richard G. Scott (“Finding Forgiveness,” </a:t>
            </a:r>
            <a:r>
              <a:rPr lang="en-US" i="1" dirty="0"/>
              <a:t>Ensign,</a:t>
            </a:r>
            <a:r>
              <a:rPr lang="en-US" dirty="0"/>
              <a:t> May 1995, 77).</a:t>
            </a:r>
          </a:p>
          <a:p>
            <a:endParaRPr lang="en-US" dirty="0"/>
          </a:p>
          <a:p>
            <a:r>
              <a:rPr lang="en-US" dirty="0"/>
              <a:t>Elder M. Russell Ballard (“Standing for Truth and Right,” </a:t>
            </a:r>
            <a:r>
              <a:rPr lang="en-US" i="1" dirty="0"/>
              <a:t>Ensign,</a:t>
            </a:r>
            <a:r>
              <a:rPr lang="en-US" dirty="0"/>
              <a:t> Nov. 1997, 38).</a:t>
            </a:r>
          </a:p>
          <a:p>
            <a:endParaRPr lang="en-US" dirty="0"/>
          </a:p>
          <a:p>
            <a:r>
              <a:rPr lang="en-US" dirty="0"/>
              <a:t>March madness chart </a:t>
            </a:r>
            <a:r>
              <a:rPr lang="en-US" dirty="0">
                <a:hlinkClick r:id="rId3"/>
              </a:rPr>
              <a:t>http://justifiedbythescriptures.wordpress.com/tag/duke/</a:t>
            </a:r>
            <a:endParaRPr lang="en-US" dirty="0"/>
          </a:p>
        </p:txBody>
      </p:sp>
      <p:grpSp>
        <p:nvGrpSpPr>
          <p:cNvPr id="6" name="Group 20">
            <a:extLst>
              <a:ext uri="{FF2B5EF4-FFF2-40B4-BE49-F238E27FC236}">
                <a16:creationId xmlns:a16="http://schemas.microsoft.com/office/drawing/2014/main" id="{1BD846F3-B911-4CC6-A1A5-BA81F4992204}"/>
              </a:ext>
            </a:extLst>
          </p:cNvPr>
          <p:cNvGrpSpPr/>
          <p:nvPr/>
        </p:nvGrpSpPr>
        <p:grpSpPr>
          <a:xfrm>
            <a:off x="4509246" y="690283"/>
            <a:ext cx="681318" cy="863003"/>
            <a:chOff x="7543800" y="3810000"/>
            <a:chExt cx="1143000" cy="1447800"/>
          </a:xfrm>
        </p:grpSpPr>
        <p:sp>
          <p:nvSpPr>
            <p:cNvPr id="7" name="Trapezoid 6">
              <a:extLst>
                <a:ext uri="{FF2B5EF4-FFF2-40B4-BE49-F238E27FC236}">
                  <a16:creationId xmlns:a16="http://schemas.microsoft.com/office/drawing/2014/main" id="{A75E403F-6081-4B8D-BE8C-E923F8E9C87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2">
              <a:extLst>
                <a:ext uri="{FF2B5EF4-FFF2-40B4-BE49-F238E27FC236}">
                  <a16:creationId xmlns:a16="http://schemas.microsoft.com/office/drawing/2014/main" id="{191ABD27-46F0-4B70-98F3-F0549B52682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3">
              <a:extLst>
                <a:ext uri="{FF2B5EF4-FFF2-40B4-BE49-F238E27FC236}">
                  <a16:creationId xmlns:a16="http://schemas.microsoft.com/office/drawing/2014/main" id="{F036A00E-C6E6-4529-B2B0-9494F494B21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4">
              <a:extLst>
                <a:ext uri="{FF2B5EF4-FFF2-40B4-BE49-F238E27FC236}">
                  <a16:creationId xmlns:a16="http://schemas.microsoft.com/office/drawing/2014/main" id="{D0F36201-8E55-4C16-852F-92B66B900CA9}"/>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a:extLst>
                <a:ext uri="{FF2B5EF4-FFF2-40B4-BE49-F238E27FC236}">
                  <a16:creationId xmlns:a16="http://schemas.microsoft.com/office/drawing/2014/main" id="{F9928503-EDE1-4BA5-86C5-BC1A5F090C64}"/>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85784F29-ED90-4E53-8B73-E435ED16B052}"/>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4F98FC02-3F76-41EA-9507-4EA906CDFB7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D5B3B15-CA74-4BD4-8FAD-F8DCE6CA9DC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C5FA9A9-D809-4D06-BEDD-48834769D11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41C7D5B-DEB5-4939-908A-AAF34244835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10160536-F9FC-4FFB-BBAF-C559592F988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a:extLst>
                <a:ext uri="{FF2B5EF4-FFF2-40B4-BE49-F238E27FC236}">
                  <a16:creationId xmlns:a16="http://schemas.microsoft.com/office/drawing/2014/main" id="{F9B34931-BC90-4101-966C-71ECB23E028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9CFC8CC4-C8B4-4CE2-B1FD-A27C03F4FFDE}"/>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AF5E3DCB-7A8D-4D1E-A575-4F85553A98B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8331063-821A-4A4C-A04E-003C1D5F195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276E83-C016-4286-9804-ECE2B88C5C1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E1EF77E-3092-4FEC-A9A1-2EA23EDF0C8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2EC8A477-F025-4CD3-B550-81DA1D39A30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33C56135-BC15-4923-B344-251104D3BEF7}"/>
              </a:ext>
            </a:extLst>
          </p:cNvPr>
          <p:cNvSpPr>
            <a:spLocks noGrp="1"/>
          </p:cNvSpPr>
          <p:nvPr/>
        </p:nvSpPr>
        <p:spPr>
          <a:xfrm>
            <a:off x="15240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39432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justifiedbythescriptures.files.wordpress.com/2010/04/sc0058d258.jpg"/>
          <p:cNvPicPr>
            <a:picLocks noChangeAspect="1" noChangeArrowheads="1"/>
          </p:cNvPicPr>
          <p:nvPr/>
        </p:nvPicPr>
        <p:blipFill>
          <a:blip r:embed="rId2" cstate="print"/>
          <a:srcRect/>
          <a:stretch>
            <a:fillRect/>
          </a:stretch>
        </p:blipFill>
        <p:spPr bwMode="auto">
          <a:xfrm>
            <a:off x="1905001" y="0"/>
            <a:ext cx="8341345" cy="6629400"/>
          </a:xfrm>
          <a:prstGeom prst="rect">
            <a:avLst/>
          </a:prstGeom>
          <a:noFill/>
        </p:spPr>
      </p:pic>
    </p:spTree>
    <p:extLst>
      <p:ext uri="{BB962C8B-B14F-4D97-AF65-F5344CB8AC3E}">
        <p14:creationId xmlns:p14="http://schemas.microsoft.com/office/powerpoint/2010/main" val="1401513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E5BAA-62EF-48B9-AFD4-8576FF9DC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028"/>
            <a:ext cx="6028792" cy="5876847"/>
          </a:xfrm>
          <a:prstGeom prst="rect">
            <a:avLst/>
          </a:prstGeom>
        </p:spPr>
      </p:pic>
      <p:pic>
        <p:nvPicPr>
          <p:cNvPr id="6" name="Picture 5">
            <a:extLst>
              <a:ext uri="{FF2B5EF4-FFF2-40B4-BE49-F238E27FC236}">
                <a16:creationId xmlns:a16="http://schemas.microsoft.com/office/drawing/2014/main" id="{394108D8-C864-4DBE-A502-ABFD202DD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735" y="432955"/>
            <a:ext cx="6028792" cy="5876847"/>
          </a:xfrm>
          <a:prstGeom prst="rect">
            <a:avLst/>
          </a:prstGeom>
        </p:spPr>
      </p:pic>
      <p:sp>
        <p:nvSpPr>
          <p:cNvPr id="5" name="5-Point Star 2">
            <a:extLst>
              <a:ext uri="{FF2B5EF4-FFF2-40B4-BE49-F238E27FC236}">
                <a16:creationId xmlns:a16="http://schemas.microsoft.com/office/drawing/2014/main" id="{E1545BB7-B27E-4439-AA46-4587833DE793}"/>
              </a:ext>
            </a:extLst>
          </p:cNvPr>
          <p:cNvSpPr/>
          <p:nvPr/>
        </p:nvSpPr>
        <p:spPr>
          <a:xfrm>
            <a:off x="1102658" y="3429000"/>
            <a:ext cx="349624" cy="291353"/>
          </a:xfrm>
          <a:prstGeom prst="star5">
            <a:avLst>
              <a:gd name="adj" fmla="val 18877"/>
              <a:gd name="hf" fmla="val 105146"/>
              <a:gd name="vf" fmla="val 11055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2">
            <a:extLst>
              <a:ext uri="{FF2B5EF4-FFF2-40B4-BE49-F238E27FC236}">
                <a16:creationId xmlns:a16="http://schemas.microsoft.com/office/drawing/2014/main" id="{FB40C488-131D-4ED1-8BD0-7D23C4A42235}"/>
              </a:ext>
            </a:extLst>
          </p:cNvPr>
          <p:cNvSpPr/>
          <p:nvPr/>
        </p:nvSpPr>
        <p:spPr>
          <a:xfrm>
            <a:off x="7270376" y="3420035"/>
            <a:ext cx="349624" cy="291353"/>
          </a:xfrm>
          <a:prstGeom prst="star5">
            <a:avLst>
              <a:gd name="adj" fmla="val 18877"/>
              <a:gd name="hf" fmla="val 105146"/>
              <a:gd name="vf" fmla="val 11055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33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770C75-DDBD-4E27-8D8B-0479934F5237}"/>
              </a:ext>
            </a:extLst>
          </p:cNvPr>
          <p:cNvPicPr>
            <a:picLocks noChangeAspect="1" noChangeArrowheads="1"/>
          </p:cNvPicPr>
          <p:nvPr/>
        </p:nvPicPr>
        <p:blipFill>
          <a:blip r:embed="rId2" cstate="print"/>
          <a:srcRect/>
          <a:stretch>
            <a:fillRect/>
          </a:stretch>
        </p:blipFill>
        <p:spPr bwMode="auto">
          <a:xfrm>
            <a:off x="2357717" y="534147"/>
            <a:ext cx="8364070" cy="5616452"/>
          </a:xfrm>
          <a:prstGeom prst="rect">
            <a:avLst/>
          </a:prstGeom>
          <a:noFill/>
          <a:ln w="9525">
            <a:noFill/>
            <a:miter lim="800000"/>
            <a:headEnd/>
            <a:tailEnd/>
          </a:ln>
        </p:spPr>
      </p:pic>
      <p:sp>
        <p:nvSpPr>
          <p:cNvPr id="3" name="Arrow: Left 2">
            <a:extLst>
              <a:ext uri="{FF2B5EF4-FFF2-40B4-BE49-F238E27FC236}">
                <a16:creationId xmlns:a16="http://schemas.microsoft.com/office/drawing/2014/main" id="{A47C94A4-B33F-407A-8A79-50DA119473DD}"/>
              </a:ext>
            </a:extLst>
          </p:cNvPr>
          <p:cNvSpPr/>
          <p:nvPr/>
        </p:nvSpPr>
        <p:spPr>
          <a:xfrm rot="20778401">
            <a:off x="4994079" y="4187505"/>
            <a:ext cx="878541" cy="21735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17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ookofmormontranslationchallenge.files.wordpress.com/2013/04/bomtc-day-24-april-30jarom-words-of-mormon-or-pages-139-144-6.jpg?w=490&amp;h=711">
            <a:extLst>
              <a:ext uri="{FF2B5EF4-FFF2-40B4-BE49-F238E27FC236}">
                <a16:creationId xmlns:a16="http://schemas.microsoft.com/office/drawing/2014/main" id="{6C412C56-0BF5-4DF6-913B-373D0EC8213C}"/>
              </a:ext>
            </a:extLst>
          </p:cNvPr>
          <p:cNvPicPr>
            <a:picLocks noChangeAspect="1" noChangeArrowheads="1"/>
          </p:cNvPicPr>
          <p:nvPr/>
        </p:nvPicPr>
        <p:blipFill>
          <a:blip r:embed="rId2" cstate="print"/>
          <a:srcRect/>
          <a:stretch>
            <a:fillRect/>
          </a:stretch>
        </p:blipFill>
        <p:spPr bwMode="auto">
          <a:xfrm>
            <a:off x="2073336" y="0"/>
            <a:ext cx="8164359" cy="6858000"/>
          </a:xfrm>
          <a:prstGeom prst="rect">
            <a:avLst/>
          </a:prstGeom>
          <a:noFill/>
        </p:spPr>
      </p:pic>
    </p:spTree>
    <p:extLst>
      <p:ext uri="{BB962C8B-B14F-4D97-AF65-F5344CB8AC3E}">
        <p14:creationId xmlns:p14="http://schemas.microsoft.com/office/powerpoint/2010/main" val="2420560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ookofmormontranslationchallenge.files.wordpress.com/2013/04/bomtc-day-24-april-30jarom-words-of-mormon-or-pages-139-144-7.jpg?w=490&amp;h=666">
            <a:extLst>
              <a:ext uri="{FF2B5EF4-FFF2-40B4-BE49-F238E27FC236}">
                <a16:creationId xmlns:a16="http://schemas.microsoft.com/office/drawing/2014/main" id="{ABA23B62-AA28-4869-A4C0-ECDD8C53E8DE}"/>
              </a:ext>
            </a:extLst>
          </p:cNvPr>
          <p:cNvPicPr>
            <a:picLocks noChangeAspect="1" noChangeArrowheads="1"/>
          </p:cNvPicPr>
          <p:nvPr/>
        </p:nvPicPr>
        <p:blipFill rotWithShape="1">
          <a:blip r:embed="rId2" cstate="print"/>
          <a:srcRect r="3694" b="5582"/>
          <a:stretch/>
        </p:blipFill>
        <p:spPr bwMode="auto">
          <a:xfrm>
            <a:off x="1757083" y="113778"/>
            <a:ext cx="8659905" cy="6744222"/>
          </a:xfrm>
          <a:prstGeom prst="rect">
            <a:avLst/>
          </a:prstGeom>
          <a:noFill/>
        </p:spPr>
      </p:pic>
    </p:spTree>
    <p:extLst>
      <p:ext uri="{BB962C8B-B14F-4D97-AF65-F5344CB8AC3E}">
        <p14:creationId xmlns:p14="http://schemas.microsoft.com/office/powerpoint/2010/main" val="394945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ookofmormontranslationchallenge.files.wordpress.com/2013/04/bomtc-day-24-april-30jarom-words-of-mormon-or-pages-139-144-8.jpg?w=490&amp;h=634">
            <a:extLst>
              <a:ext uri="{FF2B5EF4-FFF2-40B4-BE49-F238E27FC236}">
                <a16:creationId xmlns:a16="http://schemas.microsoft.com/office/drawing/2014/main" id="{79E50C66-7AD0-4F07-9E54-931615D0E03A}"/>
              </a:ext>
            </a:extLst>
          </p:cNvPr>
          <p:cNvPicPr>
            <a:picLocks noChangeAspect="1" noChangeArrowheads="1"/>
          </p:cNvPicPr>
          <p:nvPr/>
        </p:nvPicPr>
        <p:blipFill rotWithShape="1">
          <a:blip r:embed="rId2" cstate="print"/>
          <a:srcRect r="2185" b="14257"/>
          <a:stretch/>
        </p:blipFill>
        <p:spPr bwMode="auto">
          <a:xfrm>
            <a:off x="1918445" y="165848"/>
            <a:ext cx="8426825" cy="6557682"/>
          </a:xfrm>
          <a:prstGeom prst="rect">
            <a:avLst/>
          </a:prstGeom>
          <a:noFill/>
        </p:spPr>
      </p:pic>
    </p:spTree>
    <p:extLst>
      <p:ext uri="{BB962C8B-B14F-4D97-AF65-F5344CB8AC3E}">
        <p14:creationId xmlns:p14="http://schemas.microsoft.com/office/powerpoint/2010/main" val="278381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1D5520-BE77-4B16-89E0-A400DE315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70965" y="914400"/>
            <a:ext cx="5629835" cy="2769989"/>
          </a:xfrm>
          <a:prstGeom prst="rect">
            <a:avLst/>
          </a:prstGeom>
        </p:spPr>
        <p:txBody>
          <a:bodyPr wrap="square">
            <a:spAutoFit/>
          </a:bodyPr>
          <a:lstStyle/>
          <a:p>
            <a:pPr fontAlgn="base"/>
            <a:r>
              <a:rPr lang="en-US" sz="2800" b="1" dirty="0">
                <a:solidFill>
                  <a:srgbClr val="FF0000"/>
                </a:solidFill>
              </a:rPr>
              <a:t>To whom was this book written and why?</a:t>
            </a:r>
          </a:p>
          <a:p>
            <a:pPr fontAlgn="base"/>
            <a:endParaRPr lang="en-US" sz="2800" b="1" dirty="0">
              <a:solidFill>
                <a:srgbClr val="FF0000"/>
              </a:solidFill>
            </a:endParaRPr>
          </a:p>
          <a:p>
            <a:pPr fontAlgn="base"/>
            <a:r>
              <a:rPr lang="en-US" b="1" dirty="0"/>
              <a:t>Mormon wrote the book of Helaman for the people in the latter days who would receive his record. Like his other abridgments from the large plates of Nephi, the book of Helaman testifies of the divinity and redeeming mission of Jesus Christ.</a:t>
            </a:r>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latin typeface="Script MT Bold" pitchFamily="66" charset="0"/>
              </a:rPr>
              <a:t>The Book of Helaman</a:t>
            </a:r>
          </a:p>
        </p:txBody>
      </p:sp>
      <p:sp>
        <p:nvSpPr>
          <p:cNvPr id="6" name="Rectangle 5"/>
          <p:cNvSpPr/>
          <p:nvPr/>
        </p:nvSpPr>
        <p:spPr>
          <a:xfrm>
            <a:off x="6100482" y="4182036"/>
            <a:ext cx="5392271" cy="2215991"/>
          </a:xfrm>
          <a:prstGeom prst="rect">
            <a:avLst/>
          </a:prstGeom>
        </p:spPr>
        <p:txBody>
          <a:bodyPr wrap="square">
            <a:spAutoFit/>
          </a:bodyPr>
          <a:lstStyle/>
          <a:p>
            <a:pPr fontAlgn="base"/>
            <a:r>
              <a:rPr lang="en-US" sz="2400" b="1" dirty="0">
                <a:solidFill>
                  <a:srgbClr val="FF0000"/>
                </a:solidFill>
              </a:rPr>
              <a:t>When and where was it written?</a:t>
            </a:r>
          </a:p>
          <a:p>
            <a:pPr fontAlgn="base"/>
            <a:endParaRPr lang="en-US" sz="2400" b="1" dirty="0">
              <a:solidFill>
                <a:srgbClr val="FF0000"/>
              </a:solidFill>
            </a:endParaRPr>
          </a:p>
          <a:p>
            <a:pPr fontAlgn="base"/>
            <a:r>
              <a:rPr lang="en-US" b="1" dirty="0"/>
              <a:t>The original records used as sources for the book of Helaman were likely written between 52 B.C. and 1 B.C. Mormon abridged those records sometime between A.D. 345 and A.D. 385. Mormon did not record where he was when he compiled this book.</a:t>
            </a:r>
          </a:p>
        </p:txBody>
      </p:sp>
      <p:sp>
        <p:nvSpPr>
          <p:cNvPr id="1026" name="AutoShape 2" descr="data:image/jpeg;base64,/9j/4AAQSkZJRgABAQAAAQABAAD/2wCEAAkGBhMSERUUExQVFRUVGBUXFxgYGBgYGBgXFxQVGBQWGBcXHCYeFxwjGRYUHy8gJCcpLCwsFx4xNTAqNSYrLCkBCQoKDgwOGg8PGiwkHyQsLCwsLCwsKSwpLCwsLCwsLCwsKSwsLCwsLCwsLCkpLCwsKSwpLCksLCksLCwsLCwsLP/AABEIAN4A4wMBIgACEQEDEQH/xAAbAAACAwEBAQAAAAAAAAAAAAAEBQIDBgEAB//EAD0QAAECBAQDBgQEBgEFAQEAAAECEQADBCEFEjFBIlFhBhNxgZGhMrHB8BRCUtEjcoKS4fGiFjNissJDFf/EABkBAAMBAQEAAAAAAAAAAAAAAAECAwAEBf/EACIRAAICAgMBAQADAQAAAAAAAAABAhEhMQMSQVETImFxBP/aAAwDAQACEQMRAD8AR088g2MHpQ46wply7wwkT3tHiJ2iyYJXUZuYTKSxhpXKKFs7g7QDUp3jthowRIBUwaJ9yQX5Qw7NVqJZJUH5QwlyxNC7AXd45pcjVo1FBpyqU5IjK92rMXLMY2c3C0ZQe8ZtnjGVa2WrLo/rA4Hl2FnJU3iuIeSkq7pxpzjOTlcXjGnpJiRTJ4/6YtyNqv8AQBFAssxMHSRe4LRVh6UljB9TVWYARxTyxxT2jSFS3QLpOsF4WEiWFPteOTUOgjmIV4fMJBQSwSYpVwr4bQ5qawFJYxmambfSGc4JB2aFKy6m2jQWMomyMuaAobQdMmsD1imllJz65h8oPpcO7xRA06/esWg6Zo7B8IoVTJgYWZyfQN7xpZ0wSkkpHR9z9YIokCSi5DcrW5Rlcbx3UC+vytAb7SOpRUVYUutKl5nUSBZL2BVYWHmfKIT6RLAFZdrsWud3e/yhXQSpyQcqMyjqSSw0tbVtIhiCFtcZTqwUGPlDVk1l9VUS5Qstb+vsYijEEzACD4jS/hGenVB0Ye0VyatDgHMlTu4PCDsCr7EM+PsiUsmp79SjlSPGLptHw2Lq2ED4XiCSlRAIWNRvfd+UdNYSHIY+8c7g7yQaB62W5Z7wrUkiYRB9ROZTwF3nE/Mx0wWBiZpTHoZJNo7FaCVU0xzrDGWH2gJFF3ahYkGLpNSQsjQRxRiqwKD4kBmGogVM0OxhriKHAULwtlyAp/1co6oPAwVShJ6QUVLBIQbHWF0qjXuG6w1kWsLwkvQEpkktc7RnKwhyI00+TwvvGMxYELIET47YbIKVeHNDKJSlt4QyOZjU0QHdJ2IislijBh7yWwi38WSzwOqocOXMUqqnjmfGZ4GonWhWeFZvrF1ISqA62TxuYaEax9NZ2pmN1ikySQFQQihW19IqnI4SACG0A3jQi0KD04Vm1aNDg615Zgvr5Xb9oTUMjTNZXI8o0cxf4aULDNMAUX66P5bdYZvGdleNXIU4lLnKW0t1MEjYMwH1f1iqiwRkuskLdz8JFtLQbTVOckqWL6DQdOLnAmIVC2IKrc9x484K+Fn9I4uygnMLi4UlwfNtYRz8RV8KySNj+/7xcqubhJJ87aajzbyMJZ89yQdHt9IrFCNkqlDX2OhH7xRLAVwgu+rq+kUTZhGhP7xSJ51GnjFlHAhocHJlzEsXSQ3XUWeH9RKf1jEJxRSVWJ0Ch47/AH0jYYfiX4mW4DEMD0MQ5YS2JIjUoDQsmrZjDerTlDO8KKlEMtGGaKpLCPR2Rh4KQekeilhyaOrq2Q7JHTeEEyWpSiWh+ZYKnbWJWIIZuccSiloURy1hmi2jw8A5mhhLoEjaLpMgA2MW7JIHYsNGnK4c8wYVS5J70odhtDvvQLQsxKYlKkqTcvHPBu2g7C51MAnKN4+f4ihlqGrGNxInkuTaMfiqGWqK8MabMLJcbDA6LvJaSosBGRUI0mB1B7rKHis06wMh1iCEkMja0Jp1MoQ3kyC0QqZBItEY4wGSIUJs28U4hKIAPIxOjCgWaLMRlnKbu8a6kTOy5/eabC8DVKshY8neI0nwG7c4sRSOkk3ewPKM0lIZKwSlnjOFHMTs8MMUmKmqSeQA8toFEoSyAeIloNnrG0GryhoOj0yjTLQDlYKDHxIhHVrKiBrsfoeojWH+JIY2CX9bNGNxAMX3ufU/Z84MXkvJANTJYtowcc8u4PgYXVEs+cXT5hKnP2+oixCHHSLJ0ToSzVl+XT9oOpJCSLgZj5+0XLw0EvBiJYSNIeU7WDJZE/4cA8mCv2A9Y2/ZnDlU8pPeS+JZzXSnQswcg+nWEFOtKGNrF3hhU9t56gJUnhFnUzq8v0+V+sZ3JAtLY47VZEr4E5bXFtfAWfwjOTAokE6QROzM6iSTqTcxAJKkvCCMYoxMAAWj0IFIU8ejdgWfQhTl7m20E9zYRPu48iOa36TbBZwMQlzG2cwctAMRTKEByvAqFs2ap3gOpUSdLiG86XcxSuncc4eEadleyK5KCQ5jJ4wcq1RsRKMI8RwUzFslJUTdh7xSCpmsyylkxpezCFKlltt4pqexFQiUqYru0pSH4lh2+XvFnZaYWUl7RpvGAj6VPLM14jLd/GLJaM2kSUiIdg3Z1DILm5MDzajM9mi0hrmIrlBQcWEbAoqpUuVAmL0Sy1tB7xBEoJWb6e8XJqbtzhpK3ZrIyQGKlbaROclOUWLt7wLOnFI0e8W/iMwDg84CwwlK5ykJykm/z69IU1tOr4wQ2hBfbTTpDKungm2m0dRLCpMwE8iB4Fj/AOwizXpWMs0Zwkk/Zi2TIIuq3SPTQUEEc9OkEzyCII9IFUqKJ1TlDxKctoBqZSixNgPc7Q8ck2yK1k2Gu/SG+AYaZiwlNgLqVy6DrCeRLJLak6tt08Y3FCkU8sJH/cIfwfeGk6wiazsCxpknKNEwFLmcMW4jM2gRKmES9Mygzo7EHEcjAPpv4oNFK5/WA5a2DNEZiYl1J+hyqpg5Z4miaSNYTmSo9YtM8m3KF/MbFDGZMiImxQlFopmLaLJUhasJXViE2K1QJ1vEps63UmFWIIIL9IaOyiiCVBWE5g4BOUHbmQD6Qb2fqlFRDm/WGqik0MuRMGRa0rmINmJC3SSTo4OnKE3ZlYzmE7dk6MauirFCxSC3Rj6hoImKe9gPvnAEicztFqVFrxzNW8hJTJZV1EWzJRSA0eRUMCALwCierNxRm6MLq+fxW1i+jlFRzGKsQpwL9YKQbcPKHbbjFgQJMmKSSnUGLVzizBm0i2XQkkFRjszK7ARrV0wi9cph84IWcoQOYUo/ypSSP+Sj6CKFpUrhG5A8zBk2VnnED9KUD+tZV8kmOoKIihQKdOYOpQcAWNzr8h5KhIuUkqKZRzHOUDnm5E84fVdWAmZN/LLBKf6AUo/5OfMxnezUzu+4UoOO9zK/qzpjJWN2oYU3ZiYoZlC+3Ly52vCHFk/xMg0TbxP5j9B4GPqXa3EkyJJKfjWVZeYAABV5OAOrR8tlIzF/P6D6w+gMadnMNDlZ0QHJ67QzCsxKjv7AQSil7qnSj80xiem5PyEK8QqGCUj8xA8t4VZyB4B6694EnaQRXK2iKJFoSrYAJADR6LTJj0NQDdzEuYmExQalCicrjmNwd47mudvGJQfgjRGfaB5BBv6x6tXZzpC+RVAlh4Q6Clg0ctiICqheOU0+0dn1IY22g2BbFNQlvGBKs2EEzASSYFr0kAQVsr4DYniJmSZUs/8A5ZgH/SWIv4uw2AEU4LOyTNIompiMlbKEbr4A1qatLwWJwIuYzYmOA8NaY5g0SlBIISua1gY53lxvAkykU9i4Bi5C2JEK4rwxZVTgGJD9I9ThUy4sIpzDVVxFlPXm4FkgjyEbS0CgpViGNxz06wDVVYclPh5wyXS5m4rfOAO5SEnp7wI02ZkUTWUTslJJ8kk/tFKMQCJEyaNVZUo8e7YnyCj6xZIAIXf4hk81gsPaEdUSJMlB2CifNagPYJ9I6AhGMrPcIlD8xdXgkAAeucwRRUg7ol8pSkEHbhIUBrbTrrHK+TxAnqB4ZiSfeCJQBF/hSxPUhmHqx8AYNhAe0+Irmrv8asoA/T+lPk5J6qMW4JhwVNloaxI/tSPqB7wElJXNKjs58zp8xGp7NU/8Vav0IPv/AIBjN4MtgmM1HEpXM5U+A1++sJKxX8dCf0g/JoKrJ+eehI0Tc9WuYWzDmqfJUFLArLahTmDu8AlQBPVyjyXKWhI7MVJm2j0SEkCOQ9gNWoOsqFiolUUTp6k9REDOJUANIkZgMQjHqP1KqmYVI5wuTJKdQ28ETnSrMPhe4gkJ7whruwEOajlPOUl2Fuo1G32ItVNcPp0g2rwNaEgkiyTZ+TE9NH9IWzdAxgJpgwUVBaBKtbpBi2sTZ4HnF022ihheTpBVLhMyYnOlBKc2V+sUTJRF9jD+s7RyxTSpUt86UhyzAF3J6l4Vt+ChkukCZZdAJGx1AGtoHMxLDKCOcPcPUibJILZglwdyFX89w0LZEnJNDJz5bgXY7h267dIlF7sYY4fhwSkLmJWHuAWHmwc+rRZV4WhXGlSUvsXsPeBKqqmEZlEqK7qsQzaJA2AeA5dcr4TpEK5HLstGph57OlxmXKyn9KiT5D6wFimFiQRlmZnFkn4vG1jFFRKDa3gylnd5KCVDilnhPT7s3QR0ZRqdirDMQUAU8312i6ZiGVBlskqO+4hrJpxNfvHKwRcMCzW010MATMPQmbmWWAYEmwP72gKUXJqsmBKqnWJaVMUspKr7sxBblb3hbi5dX8qUjzCQ/uTGi7QYxJnKdBClJChyzC1m8heMnXzSJy+RJi6AzS4hKGVJOmX2zH5wOJ4MtSRqXU3QBh9YsrZoMmUHtkSSejO/XU+sAUVUFTLBk3F9SG3/AGgLQxfR0rEdS/pDzsvdFQrow/tXCZVQkAkluE/L/Jg/spiCVonBGga/PhXp6RpaMtmfoT/FWeST7kRRQy886adkgJf3P09YJo0sZp6J/wDo/SJ0cnJKYjimKK1eB+Af2sfOHEBZsy8epqgJBePTA6orqUbRKOzETNe8eixFJaPQ5jU4TVpQFZkgluFxvygSTPJcqERkTiFXJY+Y+2gqoqEKACUM22x8ISld/SiKpbL1AAjkrDVoUCg7uI5PWsiyLDlFUmkUt3Uu2nSAEJmYksoMpRGpJJuSX5wunzRDGtwosCWPLn5wBLkZVMpQBEFJLQCuYAUAGK1IyaF4YrlB08otUkZnLZdoLZqM/VS9OcdNGjMjvF5QTxEB2HQc4eTKETR1+kB1eDFvitAsXqOMHxtIZMpATLYsV8SiXIBJ002aOU+ILzqWWJcs7sx6D7vCwUSkygEn/bmLcMlkOLGF6hSHVCqZNWxRmBBBYtlBUOJ9iGsIvny5KHSoKWscyGJ24teULqGfOlkhFnbM+g5X89N4OqxLlgKUormKLC9uSlHoNIi21KkDTL6aZLygWBA5Bwd7+LwnlgInZc7h3DBj57aQVLqk/CQA+lgHbwiBnsQFHex2H+9IWDndeCrZYXMxkkgsdAGPQ2ceLxyvxNISElOcFzxbnhA26x2nkTJlpfwlRzLVoGZvFrlhu0RxbD5bFrliH262Gnzi8ONKhmZyZTImq+BASdFJcMd3BLeY9IWVyHmAIcleUJ5kkAD3giuniWC5ezJDMDybnHez84fipRV+TvD6S1qT9PSOjwUa4vRkBEsb/wDqgBKfU38oGThKgLRbU165sx2bYdBdvvrFFXjIlW1MKhmDVOFTFHdrwy7PUxkSp/8AKCPHiH/1Cn/qGYo8KFF4b4DUKUtaJgbMg2dzqnlpaC9AWyrCJYImk3AUl+RISWHqfaPF1kn1MWIdElSDqJh8LgN+/pHKirySwN1aeA/z8oxhUVcRiCkKIfaLZCeIvF8gEgiFiYFRV2j0VGV0j0EA5krKhl8x49ILoa8odKxrzAhbLUxi2omqIFt20vHDGcm6Amx/+OAbIHUoaQ5wqcxUlaQHbrGepMKnywpZQx0Ym4Tu3WHuC06yMywxNmOoA2hOWa0mXidqcPQZ2+U8tre0KcfoZMm67lWhPTaD51UJaZqrk52HVmgPtDVifLl5BxAlwQ7WjcM5uWdGYvXNp2AQtJGw0UPGOVEtMtIYZsxysSzONRFWF4CklUyaAJg4gNm0Pn+8MKkBUsgkHdLa20jrUk2CgamcdYJKwAxTY84tpp4KQQlgAHPWLJ01KuOxYwMmR2TJCU5SkCxOgeAV0aV/BwnpvE11WaZcgBj520gCdiXcrAZxu14TjjPbBQVOWqwK8uViE7uTc+Ot4GNUQQkS+nOL11UtXErUsB00V8n94Mn5AUkMLO+8UuvAlCac50gAMCP9RaijJnKTKkqnKBu/BJQT+uYfiP8A4pBhphNGJp7zVCfJyLkk8v36Qyl1BMwZSAlNzsAN7cyXjRb9HjC1kXVdFUpTdUkn9CUTEgDlnKyfPL5RlsRrFXBSULGxL+aTuOvtD7HcZOYso6/6tCpNOqehS1aA8J3B3Phs0MmGUF4YmpnFa+gvBeHA/ipOXUqHo9/Z4+n4F2DoxTJnLlqnrKX4lKa40CUKYgcr+cYntnhH4SbIqEJSk5g8pJGxJzBILp4coOzm28UjNSdEHFrI0r6biGRgBfz+7QnGBoBKpiwSeV4ZKnJnSxMQp0s7+GoPIxla6omTF5UnKjnvBSAw2rxBCeFJCRp18zAcuepBzIUQSNXYt82j0qXIkDMq6hubnygGbUmYs5UupSgx6cr6bQ9WZPI9p6v+DnmkkBZJO54be7wNS1ip8wrIypFkjpt7fOO1sp5Kkksl0s/JIZz4n5xyiw9aACosAPUm5Lbawr0Z5YZKSAoxyVUs7QKuo1AgmRJZF4RGKs/SPR5o9CWwDJYy6B/8c4tVUsBo5YW9Q3WKZtYxZO7++sU1FLlAe5dJZ2ObS3QRlBXY0Y0aHC6xAJzTFZ9C+hbRj+8M5dQkOsG2/N/3jH92pJa+ravfo0HORcupXIFvU/SJcnCpejI1NZjSJkspCBb8x0J5iAaCu7sqYZla6DKH+sJZPaBSklPdyykWbffq48YrOIJSGKR5uXMZcLqmMmaJZMxClFLa2e5BDKA+9QIqp6GSZecpIPN9Tv5Qml44N0pHq0epq/LmDa3F9H1Fx094MeNxugnJlQu6ZZsFH+03B+cEfj5pCUpQAksH+ZgGdUpDqIYHe/nppF8nHktlSx0ax8meLMCQapABuAWfXXrFiJMoqAG/PTzhZNxTMeTdHcH5xynxVgXSCBs7X56XhGmEY1VMhDpUxNy4/lLM0MqKoShJeWhQYsTr0HWEAxMKS5HT1Bj0zGGFkjhDD66wHFsBs8SrlS5IShKjYHIkEm+7DSzQuxet/D0wGXjUHI3Kj9BYP0iUvt7KQsoXTqYFs8s5ibM6kWP3pAqBIq5xWqrEwlmQtpagNhlU3tE3JoupKj56qlqp83vMxB2AfKByY6xtZVR3dElKiAoZjM2YlR57M0amX2fQAGAgSr7IIK819iRm4TydJMZ8rl4CNINwjtpRopxKQvOZUsXSklBLcKQsfmUxt0PKPmWPoRNmZ1lctcx1qVlCEkkOyQGLbZj5xo5vZFImDuykfxAsto4Zh8/WHWI9zLp0SDPlqmS0BJdQJKmJULaXJDcoop1olKJ8rwZQ4hxBR+K9iCAUltM1yD4RZOoZmymB6Xhji9FLl1Kyh05wDkIAysC4QRYix5ecRTUAx2RakrOd4Fsjs6FqAuonmfWJU8iWlbSnUtJLsk2bfw6w/wANlg5l/pBYcy3+vaB8GVlSSB+cktu+594EpVg1DKRSJAQojiAvvvs5sHv5RRXS0gFn/wA84hX4lmIy2At484Bm1yiGOkSGBQkFUFylbQEZoBjvfbwiZrLVzA8ejgCY5DZMFqk5S6Xfx/eDMPSMxVMzE8tiX1JeCvwfn9YkKb/XKA8oHbBMSCslXP7aOHDm0giTPywUmqTGJ2xDUUuVyN+jwomrym4Prp6vGvqCkizGEGKzEplh0AlWYuSoFgW2t/qMVU2Il1d+vVTRCRVuojYi13uIHqqxG6D5Lb5pMV009BUGRMDcgFfIAxVJtWNYdIxBtZhbkA3q8TOKAF0KUPcnnuYpxCkRZlKdX6pagmxYsEhR18Nd4CVh00fCgH75KY+0ak8s39DWZXZwCQbvfmRr57xSmqGRQzqQQ2UAgg34sx2gakpl50d6leUF1BIy2KgNWI30gjEMEZWQqSlruEgZgQ7uVh/S0bCwC2XIrSUAu/EBzex5wywnCplRUpliwUXWoXyo3UW9BzJAhXTYEpctSZKu9JWlmRMcMC9gk8xd21vGw7KYLUUs+bOmlCZapaxlzOt8oUksmwZQOp30hZawMt5M/X1AVMUbXUWdufMREKO6j/cfqGgESz4+IB90xLIfPoS/vCdUaxpT1s6X/wBuYUty08+7f5QxT2ynmy8qms6Sx83LHzTGb71Q1J80g+9z7Q7wPCZs/iKssv8AVq7bJSoX9hCuCHi34M8I7TmZMMvKSUpzvbmzEDxHjDS5zcCeJ3DXu7/MwTTUUuUn+GliQMyi2ZXJz9NIrUvr8nhWWr6ZHGaWfPmoC0WCVJBb8udRDq00I9IvlYbLQL3bXlqR46g+kNsUxDMnKLsx8xGcm1Oo3YBtw3OLQk6pHNyRpjKdXgJypAA5BtN7nSAZUpiSjU6jnC6bUe0VrqwTmTmHQX9oaiY1mykn4gUnppFM2kSA4L+MBp7QsGUP+N4sl1wmaBoDCVrp7xWUxdOmXaOyEhnie2ACVLMei+ZPDxyNaMbaSmCUlthFGfYXb5+cSqErRqkswLjaATpnlKQ9/s/tA1bXBOqE6OG384qUoki7A30v6QYigJHQjT4ku7OAXgPBVRslhuIZsoGXiBupI5agnpE67CxMIzFGja6KbQEb23hNUYYpKmU2QhmJDHmkAdDaLaiiSJ3CoIdUyxY6gAADfbaF2xlSLjhclCWysSWBYE21Dt9tEpdStCuHga2ds3gyNAfOBEUaglhMTmsUgvlSGN0Pr9Ou06arHwzih9lAuCwJJJ/KwFzpE5u9MzfwMkKSpWZczOUnKQHKsurhIsm5NvGGK8Vp08KgAA12J1F/3+2hFOVLUopQQC2oI4n2H3f2g6hwckCZOUoBNgXuqzW5aa+kL+a5GY7i0iWpCBQh1ZiVNoUkeABL7nRtYIlYJKAzTgCsi6UnlsVBifXzMdnYklIKZYCR0FyeZO56wF+KJ1Lx3w4qWRbGhrQBllgJSNk2+WsLqqpJBvFC6tt2gGorIrQtnK/spOUO8ky+8lh+NGUi2vCklotxTsXPkykry5gQkkfmSSA4INixtYiCOwmJd3WEKWEomIUFAlkqUGyAvbNq3pH0GsqAhL2ynUE2vy6cxHHyXB1ZeNNHyPDMNHeHveFKQ7XGYvYeHNodqqFTL/DLSzbJPhsw5w07R0STlX3Q+JikO1xYtyMZKtqVzFZVkpCdXGnQDnGi7KRwODUD8pz/ACiidWt8RD8h9TCv/wDoADKgWFtfnAk6rA1MMkZyHX4pg6jGfxOsSqYyHKzsNYIoQmespXNTJSkOoqICyP8AwQbk+XrGpocIlS7pRkGwN1HrMUblW7aCHjHJOUrRlqTs3OXeblQn1WfSw8S8Tn4FLToC/Mkv6xpqubCqqJjoSIMzNTTKGjK6H9xBGGktdIHhBlRKf/UQkhgxEJNKjIqCcy4snIypjxWEF4hNqnF4ihgN49ECiPRPqA+kU2MKVrxPd3BDNswvElYqAsLSQ6Or+I1HWFlPUOcxKikgJS78QYhWpZv6RvzaK1U4BPxEO41DdLasekCkyjdIPnYvLmLdEohy2WxF+QGl/nDHDpWUOkhIJJA1IG7Dqb6+UJKaYoEkHXWDTXKA0Hn+0boia5A2tpMxfMTo7tsGtAkySCQTqC/y/aA5mNqFmBb1iVPWpUHvq3nvpf8A3D1Qtt6JiUDbMpLG2UNvsHaL1iWkcZCjdjlOnUJOmnn7CqICcwFiSATp14oFSAAVbAs6Q/Jrlxz56QjSKRbQ0l00tS0FKkhTC4A0GobYdYGxfGnUWBIGw5P+0RwmrWjKiXkyHPmUQy1JLm+nTS0I11/dqVveLcMUm2CRdOxVB1QtJ6F/nFaMTRzUPEf5gikxOXNsUOekMzg8s3KMo8YrPljBfyYgjUsq+FQPqPmGizCZIXNIXYJDm7j2gqbTyE6KvyiyioEk6EZrEjlyMJ+0ZRwYUYthTlXduRuTo0EdnMUxCXaW02ULMtyB0SdfLSG1bUCVlQA9jY7wgGNTZK1KIZJ0RtE1NyxRk2tGnoO1ilKKJsohjxJd23dCtvA28I7UYImoJmJmBQLswb7I9oxf/XU1JUTL13aCMFxtKJveSVv3hAXJP5iogBQH6gWvvpvCS43HJSPI/QrEsBVKGUFxBGGUSUS0FUsLJCn1CjdgEkDha5J8BGkw+sFRLfKQoEgpJBDh7pX+ZJI1HzgjDqYpBSoDVx4b+/zhLd0VMbgHY4IqZk5aTkSp5KT1D5j/ACuw6jpGkqJ31gzEpnKE1ROeO9X6c7K6ma8AzC8XFT6g+kVKbrDABZkuBpoaCppfTSBJhhJ6MgKdHJk1w0TmGPBDxyJvQxWJUeg1NNaPQerNQ/myVISO5QnItnUqcVKBcBygtdzbKIMkYfNEsrmWudWKtRcB2HrFuK4eacJKl5wk8PCkKfmVAObQqXXZgpn1Dufp68tYW6dFZK1YWiCpcrNaw6ksPWA5RYHxgynWCA41Lbu531azdYZnPGOQSdhigvVP9BzMPHY+RjmIUqE5UpJLB+KwBKi5JSxZovqwJUxH5s7s5WW20K8reUUJrEA5jLA5ZQAeVzZ4GWXxEdYbXhEtyCzZUS8oyul8xSoqYvbYMzXherEQFKKpctI4muCHADi2hNogqoKh0AsFMoB+QIsOkDUtIJs0WAc31b0DWbZxBr6L2LVkKlCZKCFKCr8JSAAxyhiytbloy+IhlXBY3vaz9er+kaKuw7Lwskoclri4Uz5d7DnC7HySUhTMAAGFxm0boGAaKQdGeRJRVJlrzJ1h/S47MXZSCxs8ZGavlD/s5jTJyKS/WF5+OMlbRMcyqOQlWYl1Hb/EGS8ayryKASNoTyaIzF5gogPoYYYzhuZAILFLF/COaSylZqL8WlZ7jVrGMTUzJjlKy7dIaYp2gMoocEuIzk/tAVKJCWeOn/n4pRvtozJzaR9RFEykCWOjaNz2iP49auQjgkFRuSTHYAOwftbUUicqFZpfFlQpikEkEnmPIx9MwGbMVJE6cAJs0JKmzABIsgMVFrXLNcx81wfDEzKmVKPwkgqfcJBUR5s0fU6pbJDWhHFXdDpugKtmwsWSdH8onOmuYgublDtc3HIQyFK/w1+Igeb+MVzikWSM6joHtbV4gmUtamcB9728oCxPEO6aXLBBUQCo6kkbnl0gmITJs9ZLIQAPG3m0VTgspBU130fYtv4Qbh6iEAEku8Xz5ec+0TnoKQml0xMMKXD+cGyKYCDpUmIaKUCJpByj0HFo9BD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MSERUUExQVFRUVGBUXFxgYGBgYGBgXFxQVGBQWGBcXHCYeFxwjGRYUHy8gJCcpLCwsFx4xNTAqNSYrLCkBCQoKDgwOGg8PGiwkHyQsLCwsLCwsKSwpLCwsLCwsLCwsKSwsLCwsLCwsLCkpLCwsKSwpLCksLCksLCwsLCwsLP/AABEIAN4A4wMBIgACEQEDEQH/xAAbAAACAwEBAQAAAAAAAAAAAAAEBQIDBgEAB//EAD0QAAECBAQDBgQEBgEFAQEAAAECEQADBCEFEjFBIlFhBhNxgZGhMrHB8BRCUtEjcoKS4fGiFjNissJDFf/EABkBAAMBAQEAAAAAAAAAAAAAAAECAwAEBf/EACIRAAICAgMBAQADAQAAAAAAAAABAhEhMQMSQVETImFxBP/aAAwDAQACEQMRAD8AR088g2MHpQ46wply7wwkT3tHiJ2iyYJXUZuYTKSxhpXKKFs7g7QDUp3jthowRIBUwaJ9yQX5Qw7NVqJZJUH5QwlyxNC7AXd45pcjVo1FBpyqU5IjK92rMXLMY2c3C0ZQe8ZtnjGVa2WrLo/rA4Hl2FnJU3iuIeSkq7pxpzjOTlcXjGnpJiRTJ4/6YtyNqv8AQBFAssxMHSRe4LRVh6UljB9TVWYARxTyxxT2jSFS3QLpOsF4WEiWFPteOTUOgjmIV4fMJBQSwSYpVwr4bQ5qawFJYxmambfSGc4JB2aFKy6m2jQWMomyMuaAobQdMmsD1imllJz65h8oPpcO7xRA06/esWg6Zo7B8IoVTJgYWZyfQN7xpZ0wSkkpHR9z9YIokCSi5DcrW5Rlcbx3UC+vytAb7SOpRUVYUutKl5nUSBZL2BVYWHmfKIT6RLAFZdrsWud3e/yhXQSpyQcqMyjqSSw0tbVtIhiCFtcZTqwUGPlDVk1l9VUS5Qstb+vsYijEEzACD4jS/hGenVB0Ye0VyatDgHMlTu4PCDsCr7EM+PsiUsmp79SjlSPGLptHw2Lq2ED4XiCSlRAIWNRvfd+UdNYSHIY+8c7g7yQaB62W5Z7wrUkiYRB9ROZTwF3nE/Mx0wWBiZpTHoZJNo7FaCVU0xzrDGWH2gJFF3ahYkGLpNSQsjQRxRiqwKD4kBmGogVM0OxhriKHAULwtlyAp/1co6oPAwVShJ6QUVLBIQbHWF0qjXuG6w1kWsLwkvQEpkktc7RnKwhyI00+TwvvGMxYELIET47YbIKVeHNDKJSlt4QyOZjU0QHdJ2IislijBh7yWwi38WSzwOqocOXMUqqnjmfGZ4GonWhWeFZvrF1ISqA62TxuYaEax9NZ2pmN1ikySQFQQihW19IqnI4SACG0A3jQi0KD04Vm1aNDg615Zgvr5Xb9oTUMjTNZXI8o0cxf4aULDNMAUX66P5bdYZvGdleNXIU4lLnKW0t1MEjYMwH1f1iqiwRkuskLdz8JFtLQbTVOckqWL6DQdOLnAmIVC2IKrc9x484K+Fn9I4uygnMLi4UlwfNtYRz8RV8KySNj+/7xcqubhJJ87aajzbyMJZ89yQdHt9IrFCNkqlDX2OhH7xRLAVwgu+rq+kUTZhGhP7xSJ51GnjFlHAhocHJlzEsXSQ3XUWeH9RKf1jEJxRSVWJ0Ch47/AH0jYYfiX4mW4DEMD0MQ5YS2JIjUoDQsmrZjDerTlDO8KKlEMtGGaKpLCPR2Rh4KQekeilhyaOrq2Q7JHTeEEyWpSiWh+ZYKnbWJWIIZuccSiloURy1hmi2jw8A5mhhLoEjaLpMgA2MW7JIHYsNGnK4c8wYVS5J70odhtDvvQLQsxKYlKkqTcvHPBu2g7C51MAnKN4+f4ihlqGrGNxInkuTaMfiqGWqK8MabMLJcbDA6LvJaSosBGRUI0mB1B7rKHis06wMh1iCEkMja0Jp1MoQ3kyC0QqZBItEY4wGSIUJs28U4hKIAPIxOjCgWaLMRlnKbu8a6kTOy5/eabC8DVKshY8neI0nwG7c4sRSOkk3ewPKM0lIZKwSlnjOFHMTs8MMUmKmqSeQA8toFEoSyAeIloNnrG0GryhoOj0yjTLQDlYKDHxIhHVrKiBrsfoeojWH+JIY2CX9bNGNxAMX3ufU/Z84MXkvJANTJYtowcc8u4PgYXVEs+cXT5hKnP2+oixCHHSLJ0ToSzVl+XT9oOpJCSLgZj5+0XLw0EvBiJYSNIeU7WDJZE/4cA8mCv2A9Y2/ZnDlU8pPeS+JZzXSnQswcg+nWEFOtKGNrF3hhU9t56gJUnhFnUzq8v0+V+sZ3JAtLY47VZEr4E5bXFtfAWfwjOTAokE6QROzM6iSTqTcxAJKkvCCMYoxMAAWj0IFIU8ejdgWfQhTl7m20E9zYRPu48iOa36TbBZwMQlzG2cwctAMRTKEByvAqFs2ap3gOpUSdLiG86XcxSuncc4eEadleyK5KCQ5jJ4wcq1RsRKMI8RwUzFslJUTdh7xSCpmsyylkxpezCFKlltt4pqexFQiUqYru0pSH4lh2+XvFnZaYWUl7RpvGAj6VPLM14jLd/GLJaM2kSUiIdg3Z1DILm5MDzajM9mi0hrmIrlBQcWEbAoqpUuVAmL0Sy1tB7xBEoJWb6e8XJqbtzhpK3ZrIyQGKlbaROclOUWLt7wLOnFI0e8W/iMwDg84CwwlK5ykJykm/z69IU1tOr4wQ2hBfbTTpDKungm2m0dRLCpMwE8iB4Fj/AOwizXpWMs0Zwkk/Zi2TIIuq3SPTQUEEc9OkEzyCII9IFUqKJ1TlDxKctoBqZSixNgPc7Q8ck2yK1k2Gu/SG+AYaZiwlNgLqVy6DrCeRLJLak6tt08Y3FCkU8sJH/cIfwfeGk6wiazsCxpknKNEwFLmcMW4jM2gRKmES9Mygzo7EHEcjAPpv4oNFK5/WA5a2DNEZiYl1J+hyqpg5Z4miaSNYTmSo9YtM8m3KF/MbFDGZMiImxQlFopmLaLJUhasJXViE2K1QJ1vEps63UmFWIIIL9IaOyiiCVBWE5g4BOUHbmQD6Qb2fqlFRDm/WGqik0MuRMGRa0rmINmJC3SSTo4OnKE3ZlYzmE7dk6MauirFCxSC3Rj6hoImKe9gPvnAEicztFqVFrxzNW8hJTJZV1EWzJRSA0eRUMCALwCierNxRm6MLq+fxW1i+jlFRzGKsQpwL9YKQbcPKHbbjFgQJMmKSSnUGLVzizBm0i2XQkkFRjszK7ARrV0wi9cph84IWcoQOYUo/ypSSP+Sj6CKFpUrhG5A8zBk2VnnED9KUD+tZV8kmOoKIihQKdOYOpQcAWNzr8h5KhIuUkqKZRzHOUDnm5E84fVdWAmZN/LLBKf6AUo/5OfMxnezUzu+4UoOO9zK/qzpjJWN2oYU3ZiYoZlC+3Ly52vCHFk/xMg0TbxP5j9B4GPqXa3EkyJJKfjWVZeYAABV5OAOrR8tlIzF/P6D6w+gMadnMNDlZ0QHJ67QzCsxKjv7AQSil7qnSj80xiem5PyEK8QqGCUj8xA8t4VZyB4B6694EnaQRXK2iKJFoSrYAJADR6LTJj0NQDdzEuYmExQalCicrjmNwd47mudvGJQfgjRGfaB5BBv6x6tXZzpC+RVAlh4Q6Clg0ctiICqheOU0+0dn1IY22g2BbFNQlvGBKs2EEzASSYFr0kAQVsr4DYniJmSZUs/8A5ZgH/SWIv4uw2AEU4LOyTNIompiMlbKEbr4A1qatLwWJwIuYzYmOA8NaY5g0SlBIISua1gY53lxvAkykU9i4Bi5C2JEK4rwxZVTgGJD9I9ThUy4sIpzDVVxFlPXm4FkgjyEbS0CgpViGNxz06wDVVYclPh5wyXS5m4rfOAO5SEnp7wI02ZkUTWUTslJJ8kk/tFKMQCJEyaNVZUo8e7YnyCj6xZIAIXf4hk81gsPaEdUSJMlB2CifNagPYJ9I6AhGMrPcIlD8xdXgkAAeucwRRUg7ol8pSkEHbhIUBrbTrrHK+TxAnqB4ZiSfeCJQBF/hSxPUhmHqx8AYNhAe0+Irmrv8asoA/T+lPk5J6qMW4JhwVNloaxI/tSPqB7wElJXNKjs58zp8xGp7NU/8Vav0IPv/AIBjN4MtgmM1HEpXM5U+A1++sJKxX8dCf0g/JoKrJ+eehI0Tc9WuYWzDmqfJUFLArLahTmDu8AlQBPVyjyXKWhI7MVJm2j0SEkCOQ9gNWoOsqFiolUUTp6k9REDOJUANIkZgMQjHqP1KqmYVI5wuTJKdQ28ETnSrMPhe4gkJ7whruwEOajlPOUl2Fuo1G32ItVNcPp0g2rwNaEgkiyTZ+TE9NH9IWzdAxgJpgwUVBaBKtbpBi2sTZ4HnF022ihheTpBVLhMyYnOlBKc2V+sUTJRF9jD+s7RyxTSpUt86UhyzAF3J6l4Vt+ChkukCZZdAJGx1AGtoHMxLDKCOcPcPUibJILZglwdyFX89w0LZEnJNDJz5bgXY7h267dIlF7sYY4fhwSkLmJWHuAWHmwc+rRZV4WhXGlSUvsXsPeBKqqmEZlEqK7qsQzaJA2AeA5dcr4TpEK5HLstGph57OlxmXKyn9KiT5D6wFimFiQRlmZnFkn4vG1jFFRKDa3gylnd5KCVDilnhPT7s3QR0ZRqdirDMQUAU8312i6ZiGVBlskqO+4hrJpxNfvHKwRcMCzW010MATMPQmbmWWAYEmwP72gKUXJqsmBKqnWJaVMUspKr7sxBblb3hbi5dX8qUjzCQ/uTGi7QYxJnKdBClJChyzC1m8heMnXzSJy+RJi6AzS4hKGVJOmX2zH5wOJ4MtSRqXU3QBh9YsrZoMmUHtkSSejO/XU+sAUVUFTLBk3F9SG3/AGgLQxfR0rEdS/pDzsvdFQrow/tXCZVQkAkluE/L/Jg/spiCVonBGga/PhXp6RpaMtmfoT/FWeST7kRRQy886adkgJf3P09YJo0sZp6J/wDo/SJ0cnJKYjimKK1eB+Af2sfOHEBZsy8epqgJBePTA6orqUbRKOzETNe8eixFJaPQ5jU4TVpQFZkgluFxvygSTPJcqERkTiFXJY+Y+2gqoqEKACUM22x8ISld/SiKpbL1AAjkrDVoUCg7uI5PWsiyLDlFUmkUt3Uu2nSAEJmYksoMpRGpJJuSX5wunzRDGtwosCWPLn5wBLkZVMpQBEFJLQCuYAUAGK1IyaF4YrlB08otUkZnLZdoLZqM/VS9OcdNGjMjvF5QTxEB2HQc4eTKETR1+kB1eDFvitAsXqOMHxtIZMpATLYsV8SiXIBJ002aOU+ILzqWWJcs7sx6D7vCwUSkygEn/bmLcMlkOLGF6hSHVCqZNWxRmBBBYtlBUOJ9iGsIvny5KHSoKWscyGJ24teULqGfOlkhFnbM+g5X89N4OqxLlgKUormKLC9uSlHoNIi21KkDTL6aZLygWBA5Bwd7+LwnlgInZc7h3DBj57aQVLqk/CQA+lgHbwiBnsQFHex2H+9IWDndeCrZYXMxkkgsdAGPQ2ceLxyvxNISElOcFzxbnhA26x2nkTJlpfwlRzLVoGZvFrlhu0RxbD5bFrliH262Gnzi8ONKhmZyZTImq+BASdFJcMd3BLeY9IWVyHmAIcleUJ5kkAD3giuniWC5ezJDMDybnHez84fipRV+TvD6S1qT9PSOjwUa4vRkBEsb/wDqgBKfU38oGThKgLRbU165sx2bYdBdvvrFFXjIlW1MKhmDVOFTFHdrwy7PUxkSp/8AKCPHiH/1Cn/qGYo8KFF4b4DUKUtaJgbMg2dzqnlpaC9AWyrCJYImk3AUl+RISWHqfaPF1kn1MWIdElSDqJh8LgN+/pHKirySwN1aeA/z8oxhUVcRiCkKIfaLZCeIvF8gEgiFiYFRV2j0VGV0j0EA5krKhl8x49ILoa8odKxrzAhbLUxi2omqIFt20vHDGcm6Amx/+OAbIHUoaQ5wqcxUlaQHbrGepMKnywpZQx0Ym4Tu3WHuC06yMywxNmOoA2hOWa0mXidqcPQZ2+U8tre0KcfoZMm67lWhPTaD51UJaZqrk52HVmgPtDVifLl5BxAlwQ7WjcM5uWdGYvXNp2AQtJGw0UPGOVEtMtIYZsxysSzONRFWF4CklUyaAJg4gNm0Pn+8MKkBUsgkHdLa20jrUk2CgamcdYJKwAxTY84tpp4KQQlgAHPWLJ01KuOxYwMmR2TJCU5SkCxOgeAV0aV/BwnpvE11WaZcgBj520gCdiXcrAZxu14TjjPbBQVOWqwK8uViE7uTc+Ot4GNUQQkS+nOL11UtXErUsB00V8n94Mn5AUkMLO+8UuvAlCac50gAMCP9RaijJnKTKkqnKBu/BJQT+uYfiP8A4pBhphNGJp7zVCfJyLkk8v36Qyl1BMwZSAlNzsAN7cyXjRb9HjC1kXVdFUpTdUkn9CUTEgDlnKyfPL5RlsRrFXBSULGxL+aTuOvtD7HcZOYso6/6tCpNOqehS1aA8J3B3Phs0MmGUF4YmpnFa+gvBeHA/ipOXUqHo9/Z4+n4F2DoxTJnLlqnrKX4lKa40CUKYgcr+cYntnhH4SbIqEJSk5g8pJGxJzBILp4coOzm28UjNSdEHFrI0r6biGRgBfz+7QnGBoBKpiwSeV4ZKnJnSxMQp0s7+GoPIxla6omTF5UnKjnvBSAw2rxBCeFJCRp18zAcuepBzIUQSNXYt82j0qXIkDMq6hubnygGbUmYs5UupSgx6cr6bQ9WZPI9p6v+DnmkkBZJO54be7wNS1ip8wrIypFkjpt7fOO1sp5Kkksl0s/JIZz4n5xyiw9aACosAPUm5Lbawr0Z5YZKSAoxyVUs7QKuo1AgmRJZF4RGKs/SPR5o9CWwDJYy6B/8c4tVUsBo5YW9Q3WKZtYxZO7++sU1FLlAe5dJZ2ObS3QRlBXY0Y0aHC6xAJzTFZ9C+hbRj+8M5dQkOsG2/N/3jH92pJa+ravfo0HORcupXIFvU/SJcnCpejI1NZjSJkspCBb8x0J5iAaCu7sqYZla6DKH+sJZPaBSklPdyykWbffq48YrOIJSGKR5uXMZcLqmMmaJZMxClFLa2e5BDKA+9QIqp6GSZecpIPN9Tv5Qml44N0pHq0epq/LmDa3F9H1Fx094MeNxugnJlQu6ZZsFH+03B+cEfj5pCUpQAksH+ZgGdUpDqIYHe/nppF8nHktlSx0ax8meLMCQapABuAWfXXrFiJMoqAG/PTzhZNxTMeTdHcH5xynxVgXSCBs7X56XhGmEY1VMhDpUxNy4/lLM0MqKoShJeWhQYsTr0HWEAxMKS5HT1Bj0zGGFkjhDD66wHFsBs8SrlS5IShKjYHIkEm+7DSzQuxet/D0wGXjUHI3Kj9BYP0iUvt7KQsoXTqYFs8s5ibM6kWP3pAqBIq5xWqrEwlmQtpagNhlU3tE3JoupKj56qlqp83vMxB2AfKByY6xtZVR3dElKiAoZjM2YlR57M0amX2fQAGAgSr7IIK819iRm4TydJMZ8rl4CNINwjtpRopxKQvOZUsXSklBLcKQsfmUxt0PKPmWPoRNmZ1lctcx1qVlCEkkOyQGLbZj5xo5vZFImDuykfxAsto4Zh8/WHWI9zLp0SDPlqmS0BJdQJKmJULaXJDcoop1olKJ8rwZQ4hxBR+K9iCAUltM1yD4RZOoZmymB6Xhji9FLl1Kyh05wDkIAysC4QRYix5ecRTUAx2RakrOd4Fsjs6FqAuonmfWJU8iWlbSnUtJLsk2bfw6w/wANlg5l/pBYcy3+vaB8GVlSSB+cktu+594EpVg1DKRSJAQojiAvvvs5sHv5RRXS0gFn/wA84hX4lmIy2At484Bm1yiGOkSGBQkFUFylbQEZoBjvfbwiZrLVzA8ejgCY5DZMFqk5S6Xfx/eDMPSMxVMzE8tiX1JeCvwfn9YkKb/XKA8oHbBMSCslXP7aOHDm0giTPywUmqTGJ2xDUUuVyN+jwomrym4Prp6vGvqCkizGEGKzEplh0AlWYuSoFgW2t/qMVU2Il1d+vVTRCRVuojYi13uIHqqxG6D5Lb5pMV009BUGRMDcgFfIAxVJtWNYdIxBtZhbkA3q8TOKAF0KUPcnnuYpxCkRZlKdX6pagmxYsEhR18Nd4CVh00fCgH75KY+0ak8s39DWZXZwCQbvfmRr57xSmqGRQzqQQ2UAgg34sx2gakpl50d6leUF1BIy2KgNWI30gjEMEZWQqSlruEgZgQ7uVh/S0bCwC2XIrSUAu/EBzex5wywnCplRUpliwUXWoXyo3UW9BzJAhXTYEpctSZKu9JWlmRMcMC9gk8xd21vGw7KYLUUs+bOmlCZapaxlzOt8oUksmwZQOp30hZawMt5M/X1AVMUbXUWdufMREKO6j/cfqGgESz4+IB90xLIfPoS/vCdUaxpT1s6X/wBuYUty08+7f5QxT2ynmy8qms6Sx83LHzTGb71Q1J80g+9z7Q7wPCZs/iKssv8AVq7bJSoX9hCuCHi34M8I7TmZMMvKSUpzvbmzEDxHjDS5zcCeJ3DXu7/MwTTUUuUn+GliQMyi2ZXJz9NIrUvr8nhWWr6ZHGaWfPmoC0WCVJBb8udRDq00I9IvlYbLQL3bXlqR46g+kNsUxDMnKLsx8xGcm1Oo3YBtw3OLQk6pHNyRpjKdXgJypAA5BtN7nSAZUpiSjU6jnC6bUe0VrqwTmTmHQX9oaiY1mykn4gUnppFM2kSA4L+MBp7QsGUP+N4sl1wmaBoDCVrp7xWUxdOmXaOyEhnie2ACVLMei+ZPDxyNaMbaSmCUlthFGfYXb5+cSqErRqkswLjaATpnlKQ9/s/tA1bXBOqE6OG384qUoki7A30v6QYigJHQjT4ku7OAXgPBVRslhuIZsoGXiBupI5agnpE67CxMIzFGja6KbQEb23hNUYYpKmU2QhmJDHmkAdDaLaiiSJ3CoIdUyxY6gAADfbaF2xlSLjhclCWysSWBYE21Dt9tEpdStCuHga2ds3gyNAfOBEUaglhMTmsUgvlSGN0Pr9Ou06arHwzih9lAuCwJJJ/KwFzpE5u9MzfwMkKSpWZczOUnKQHKsurhIsm5NvGGK8Vp08KgAA12J1F/3+2hFOVLUopQQC2oI4n2H3f2g6hwckCZOUoBNgXuqzW5aa+kL+a5GY7i0iWpCBQh1ZiVNoUkeABL7nRtYIlYJKAzTgCsi6UnlsVBifXzMdnYklIKZYCR0FyeZO56wF+KJ1Lx3w4qWRbGhrQBllgJSNk2+WsLqqpJBvFC6tt2gGorIrQtnK/spOUO8ky+8lh+NGUi2vCklotxTsXPkykry5gQkkfmSSA4INixtYiCOwmJd3WEKWEomIUFAlkqUGyAvbNq3pH0GsqAhL2ynUE2vy6cxHHyXB1ZeNNHyPDMNHeHveFKQ7XGYvYeHNodqqFTL/DLSzbJPhsw5w07R0STlX3Q+JikO1xYtyMZKtqVzFZVkpCdXGnQDnGi7KRwODUD8pz/ACiidWt8RD8h9TCv/wDoADKgWFtfnAk6rA1MMkZyHX4pg6jGfxOsSqYyHKzsNYIoQmespXNTJSkOoqICyP8AwQbk+XrGpocIlS7pRkGwN1HrMUblW7aCHjHJOUrRlqTs3OXeblQn1WfSw8S8Tn4FLToC/Mkv6xpqubCqqJjoSIMzNTTKGjK6H9xBGGktdIHhBlRKf/UQkhgxEJNKjIqCcy4snIypjxWEF4hNqnF4ihgN49ECiPRPqA+kU2MKVrxPd3BDNswvElYqAsLSQ6Or+I1HWFlPUOcxKikgJS78QYhWpZv6RvzaK1U4BPxEO41DdLasekCkyjdIPnYvLmLdEohy2WxF+QGl/nDHDpWUOkhIJJA1IG7Dqb6+UJKaYoEkHXWDTXKA0Hn+0boia5A2tpMxfMTo7tsGtAkySCQTqC/y/aA5mNqFmBb1iVPWpUHvq3nvpf8A3D1Qtt6JiUDbMpLG2UNvsHaL1iWkcZCjdjlOnUJOmnn7CqICcwFiSATp14oFSAAVbAs6Q/Jrlxz56QjSKRbQ0l00tS0FKkhTC4A0GobYdYGxfGnUWBIGw5P+0RwmrWjKiXkyHPmUQy1JLm+nTS0I11/dqVveLcMUm2CRdOxVB1QtJ6F/nFaMTRzUPEf5gikxOXNsUOekMzg8s3KMo8YrPljBfyYgjUsq+FQPqPmGizCZIXNIXYJDm7j2gqbTyE6KvyiyioEk6EZrEjlyMJ+0ZRwYUYthTlXduRuTo0EdnMUxCXaW02ULMtyB0SdfLSG1bUCVlQA9jY7wgGNTZK1KIZJ0RtE1NyxRk2tGnoO1ilKKJsohjxJd23dCtvA28I7UYImoJmJmBQLswb7I9oxf/XU1JUTL13aCMFxtKJveSVv3hAXJP5iogBQH6gWvvpvCS43HJSPI/QrEsBVKGUFxBGGUSUS0FUsLJCn1CjdgEkDha5J8BGkw+sFRLfKQoEgpJBDh7pX+ZJI1HzgjDqYpBSoDVx4b+/zhLd0VMbgHY4IqZk5aTkSp5KT1D5j/ACuw6jpGkqJ31gzEpnKE1ROeO9X6c7K6ma8AzC8XFT6g+kVKbrDABZkuBpoaCppfTSBJhhJ6MgKdHJk1w0TmGPBDxyJvQxWJUeg1NNaPQerNQ/myVISO5QnItnUqcVKBcBygtdzbKIMkYfNEsrmWudWKtRcB2HrFuK4eacJKl5wk8PCkKfmVAObQqXXZgpn1Dufp68tYW6dFZK1YWiCpcrNaw6ksPWA5RYHxgynWCA41Lbu531azdYZnPGOQSdhigvVP9BzMPHY+RjmIUqE5UpJLB+KwBKi5JSxZovqwJUxH5s7s5WW20K8reUUJrEA5jLA5ZQAeVzZ4GWXxEdYbXhEtyCzZUS8oyul8xSoqYvbYMzXherEQFKKpctI4muCHADi2hNogqoKh0AsFMoB+QIsOkDUtIJs0WAc31b0DWbZxBr6L2LVkKlCZKCFKCr8JSAAxyhiytbloy+IhlXBY3vaz9er+kaKuw7Lwskoclri4Uz5d7DnC7HySUhTMAAGFxm0boGAaKQdGeRJRVJlrzJ1h/S47MXZSCxs8ZGavlD/s5jTJyKS/WF5+OMlbRMcyqOQlWYl1Hb/EGS8ayryKASNoTyaIzF5gogPoYYYzhuZAILFLF/COaSylZqL8WlZ7jVrGMTUzJjlKy7dIaYp2gMoocEuIzk/tAVKJCWeOn/n4pRvtozJzaR9RFEykCWOjaNz2iP49auQjgkFRuSTHYAOwftbUUicqFZpfFlQpikEkEnmPIx9MwGbMVJE6cAJs0JKmzABIsgMVFrXLNcx81wfDEzKmVKPwkgqfcJBUR5s0fU6pbJDWhHFXdDpugKtmwsWSdH8onOmuYgublDtc3HIQyFK/w1+Igeb+MVzikWSM6joHtbV4gmUtamcB9728oCxPEO6aXLBBUQCo6kkbnl0gmITJs9ZLIQAPG3m0VTgspBU130fYtv4Qbh6iEAEku8Xz5ec+0TnoKQml0xMMKXD+cGyKYCDpUmIaKUCJpByj0HFo9BD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0" y="6488668"/>
            <a:ext cx="2133600" cy="369332"/>
          </a:xfrm>
          <a:prstGeom prst="rect">
            <a:avLst/>
          </a:prstGeom>
          <a:noFill/>
        </p:spPr>
        <p:txBody>
          <a:bodyPr wrap="square" rtlCol="0">
            <a:spAutoFit/>
          </a:bodyPr>
          <a:lstStyle/>
          <a:p>
            <a:r>
              <a:rPr lang="en-US" dirty="0"/>
              <a:t>Introduction</a:t>
            </a:r>
          </a:p>
        </p:txBody>
      </p:sp>
      <p:pic>
        <p:nvPicPr>
          <p:cNvPr id="8" name="Picture 7">
            <a:extLst>
              <a:ext uri="{FF2B5EF4-FFF2-40B4-BE49-F238E27FC236}">
                <a16:creationId xmlns:a16="http://schemas.microsoft.com/office/drawing/2014/main" id="{15DE4E5B-5797-42C9-8A30-26ECB5EED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22" y="990040"/>
            <a:ext cx="3017466" cy="2945466"/>
          </a:xfrm>
          <a:prstGeom prst="rect">
            <a:avLst/>
          </a:prstGeom>
        </p:spPr>
      </p:pic>
      <p:pic>
        <p:nvPicPr>
          <p:cNvPr id="13" name="Picture 12">
            <a:extLst>
              <a:ext uri="{FF2B5EF4-FFF2-40B4-BE49-F238E27FC236}">
                <a16:creationId xmlns:a16="http://schemas.microsoft.com/office/drawing/2014/main" id="{7F5B53C1-3D15-428E-9D94-1E5277DDB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617" y="3940109"/>
            <a:ext cx="3733800" cy="2809875"/>
          </a:xfrm>
          <a:prstGeom prst="rect">
            <a:avLst/>
          </a:prstGeom>
        </p:spPr>
      </p:pic>
    </p:spTree>
    <p:extLst>
      <p:ext uri="{BB962C8B-B14F-4D97-AF65-F5344CB8AC3E}">
        <p14:creationId xmlns:p14="http://schemas.microsoft.com/office/powerpoint/2010/main" val="232400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CA00AE-0FED-49B9-B7A8-A1448D3A4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3435" y="6488668"/>
            <a:ext cx="2133600" cy="369332"/>
          </a:xfrm>
          <a:prstGeom prst="rect">
            <a:avLst/>
          </a:prstGeom>
          <a:noFill/>
        </p:spPr>
        <p:txBody>
          <a:bodyPr wrap="square" rtlCol="0">
            <a:spAutoFit/>
          </a:bodyPr>
          <a:lstStyle/>
          <a:p>
            <a:r>
              <a:rPr lang="en-US" dirty="0"/>
              <a:t>Introduction</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Interesting Details</a:t>
            </a:r>
          </a:p>
        </p:txBody>
      </p:sp>
      <p:sp>
        <p:nvSpPr>
          <p:cNvPr id="7" name="Rectangle 6"/>
          <p:cNvSpPr/>
          <p:nvPr/>
        </p:nvSpPr>
        <p:spPr>
          <a:xfrm>
            <a:off x="1676400" y="762000"/>
            <a:ext cx="8610600" cy="5355312"/>
          </a:xfrm>
          <a:prstGeom prst="rect">
            <a:avLst/>
          </a:prstGeom>
        </p:spPr>
        <p:txBody>
          <a:bodyPr wrap="square">
            <a:spAutoFit/>
          </a:bodyPr>
          <a:lstStyle/>
          <a:p>
            <a:r>
              <a:rPr lang="en-US" b="1" dirty="0"/>
              <a:t>The book of Helaman portrays the Nephites fluctuating between righteousness and wickedness with greater frequency than at any other time in their history. </a:t>
            </a:r>
          </a:p>
          <a:p>
            <a:endParaRPr lang="en-US" b="1" dirty="0"/>
          </a:p>
          <a:p>
            <a:r>
              <a:rPr lang="en-US" b="1" dirty="0"/>
              <a:t>The book relates multiple instances of dissension, war, murder, and secret combinations. It also introduces and describes the activities of the </a:t>
            </a:r>
            <a:r>
              <a:rPr lang="en-US" b="1" dirty="0" err="1"/>
              <a:t>Gadianton</a:t>
            </a:r>
            <a:r>
              <a:rPr lang="en-US" b="1" dirty="0"/>
              <a:t> robbers, whose works of darkness eventually brought about the destruction of the Nephites.</a:t>
            </a:r>
          </a:p>
          <a:p>
            <a:endParaRPr lang="en-US" b="1" dirty="0"/>
          </a:p>
          <a:p>
            <a:r>
              <a:rPr lang="en-US" b="1" dirty="0"/>
              <a:t> The book of Helaman is also unique because it describes a period when “the more part” of the Lamanites were converted and “their righteousness did exceed that of the Nephites”.</a:t>
            </a:r>
          </a:p>
          <a:p>
            <a:endParaRPr lang="en-US" b="1" dirty="0"/>
          </a:p>
          <a:p>
            <a:r>
              <a:rPr lang="en-US" b="1" dirty="0"/>
              <a:t>The book demonstrates the power God gives to His prophets, such as when Nephi revealed the murder of a chief judge and prophesied the confession of the judge’s brother  and when Nephi received the sealing power from the Lord and then exercised it to induce and revoke a famine.</a:t>
            </a:r>
          </a:p>
          <a:p>
            <a:endParaRPr lang="en-US" b="1" dirty="0"/>
          </a:p>
          <a:p>
            <a:r>
              <a:rPr lang="en-US" b="1" dirty="0"/>
              <a:t>This book contains the only record of a sermon of a Lamanite prophet delivered to the Nephites. In this sermon, Samuel prophesied the signs of the birth and death of Jesus Christ.</a:t>
            </a:r>
          </a:p>
        </p:txBody>
      </p:sp>
      <p:grpSp>
        <p:nvGrpSpPr>
          <p:cNvPr id="9" name="Group 8">
            <a:extLst>
              <a:ext uri="{FF2B5EF4-FFF2-40B4-BE49-F238E27FC236}">
                <a16:creationId xmlns:a16="http://schemas.microsoft.com/office/drawing/2014/main" id="{5C274329-F09B-427D-8A33-39DAA32491C5}"/>
              </a:ext>
            </a:extLst>
          </p:cNvPr>
          <p:cNvGrpSpPr/>
          <p:nvPr/>
        </p:nvGrpSpPr>
        <p:grpSpPr>
          <a:xfrm>
            <a:off x="652553" y="739464"/>
            <a:ext cx="823522" cy="823522"/>
            <a:chOff x="5003637" y="4031221"/>
            <a:chExt cx="2667000" cy="2667000"/>
          </a:xfrm>
        </p:grpSpPr>
        <p:sp>
          <p:nvSpPr>
            <p:cNvPr id="10" name="Oval 9">
              <a:extLst>
                <a:ext uri="{FF2B5EF4-FFF2-40B4-BE49-F238E27FC236}">
                  <a16:creationId xmlns:a16="http://schemas.microsoft.com/office/drawing/2014/main" id="{7E5D7175-69A3-4297-96F1-F268419B34B6}"/>
                </a:ext>
              </a:extLst>
            </p:cNvPr>
            <p:cNvSpPr/>
            <p:nvPr/>
          </p:nvSpPr>
          <p:spPr>
            <a:xfrm>
              <a:off x="5003637" y="4031221"/>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a:extLst>
                <a:ext uri="{FF2B5EF4-FFF2-40B4-BE49-F238E27FC236}">
                  <a16:creationId xmlns:a16="http://schemas.microsoft.com/office/drawing/2014/main" id="{5E3B97CD-AD9F-45D6-8673-65DC39264AF6}"/>
                </a:ext>
              </a:extLst>
            </p:cNvPr>
            <p:cNvSpPr/>
            <p:nvPr/>
          </p:nvSpPr>
          <p:spPr>
            <a:xfrm rot="16200000">
              <a:off x="6116595" y="5417495"/>
              <a:ext cx="405949" cy="1098640"/>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a:extLst>
                <a:ext uri="{FF2B5EF4-FFF2-40B4-BE49-F238E27FC236}">
                  <a16:creationId xmlns:a16="http://schemas.microsoft.com/office/drawing/2014/main" id="{97A1AE15-F1F6-45A2-8787-4958639EC3F3}"/>
                </a:ext>
              </a:extLst>
            </p:cNvPr>
            <p:cNvGrpSpPr/>
            <p:nvPr/>
          </p:nvGrpSpPr>
          <p:grpSpPr>
            <a:xfrm rot="377617">
              <a:off x="6513334" y="4633573"/>
              <a:ext cx="612001" cy="612001"/>
              <a:chOff x="2452639" y="4588413"/>
              <a:chExt cx="612001" cy="612001"/>
            </a:xfrm>
          </p:grpSpPr>
          <p:sp>
            <p:nvSpPr>
              <p:cNvPr id="18" name="Oval 17">
                <a:extLst>
                  <a:ext uri="{FF2B5EF4-FFF2-40B4-BE49-F238E27FC236}">
                    <a16:creationId xmlns:a16="http://schemas.microsoft.com/office/drawing/2014/main" id="{FCE44C41-9B54-4307-8D13-83FA50A4D86A}"/>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48FAA3-250D-4EF4-85A3-CD765D70DA01}"/>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FFE3788-73E2-4F18-9F0C-928B924F086A}"/>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4786456-6BC7-4C47-83CF-B5F82D0A3CF8}"/>
                  </a:ext>
                </a:extLst>
              </p:cNvPr>
              <p:cNvSpPr/>
              <p:nvPr/>
            </p:nvSpPr>
            <p:spPr>
              <a:xfrm flipH="1">
                <a:off x="2635368" y="4914300"/>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36EDB66-67A8-4837-86C2-90933B3C3B81}"/>
                </a:ext>
              </a:extLst>
            </p:cNvPr>
            <p:cNvGrpSpPr/>
            <p:nvPr/>
          </p:nvGrpSpPr>
          <p:grpSpPr>
            <a:xfrm rot="377617" flipH="1">
              <a:off x="5543318" y="4627106"/>
              <a:ext cx="612001" cy="612001"/>
              <a:chOff x="2452639" y="4588413"/>
              <a:chExt cx="612001" cy="612001"/>
            </a:xfrm>
          </p:grpSpPr>
          <p:sp>
            <p:nvSpPr>
              <p:cNvPr id="14" name="Oval 13">
                <a:extLst>
                  <a:ext uri="{FF2B5EF4-FFF2-40B4-BE49-F238E27FC236}">
                    <a16:creationId xmlns:a16="http://schemas.microsoft.com/office/drawing/2014/main" id="{0014062E-8FAC-4AB2-A715-F6BF1CBBADAA}"/>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E53B6DC-2635-40B5-8AFE-ABED5F5E28FF}"/>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AB7D31-AC0F-48D9-A638-4491ADC12A00}"/>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A551EDA-1C25-418A-80AE-CCC2E2FFF592}"/>
                  </a:ext>
                </a:extLst>
              </p:cNvPr>
              <p:cNvSpPr/>
              <p:nvPr/>
            </p:nvSpPr>
            <p:spPr>
              <a:xfrm flipH="1">
                <a:off x="2575141" y="4907059"/>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a:extLst>
              <a:ext uri="{FF2B5EF4-FFF2-40B4-BE49-F238E27FC236}">
                <a16:creationId xmlns:a16="http://schemas.microsoft.com/office/drawing/2014/main" id="{112CD1A9-32C7-41B5-AEF5-DDCAF11B4B70}"/>
              </a:ext>
            </a:extLst>
          </p:cNvPr>
          <p:cNvGrpSpPr/>
          <p:nvPr/>
        </p:nvGrpSpPr>
        <p:grpSpPr>
          <a:xfrm>
            <a:off x="9788481" y="714039"/>
            <a:ext cx="789871" cy="800995"/>
            <a:chOff x="4868500" y="4267259"/>
            <a:chExt cx="2209800" cy="2209801"/>
          </a:xfrm>
        </p:grpSpPr>
        <p:sp>
          <p:nvSpPr>
            <p:cNvPr id="23" name="Oval 22">
              <a:extLst>
                <a:ext uri="{FF2B5EF4-FFF2-40B4-BE49-F238E27FC236}">
                  <a16:creationId xmlns:a16="http://schemas.microsoft.com/office/drawing/2014/main" id="{DCE3BF9C-FBF1-42CD-A8EF-3E87289DFD6A}"/>
                </a:ext>
              </a:extLst>
            </p:cNvPr>
            <p:cNvSpPr/>
            <p:nvPr/>
          </p:nvSpPr>
          <p:spPr>
            <a:xfrm>
              <a:off x="4868500" y="4267259"/>
              <a:ext cx="2209800" cy="220980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E62BBE-0161-4499-ACA3-EF34F6BC82DC}"/>
                </a:ext>
              </a:extLst>
            </p:cNvPr>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6FD0C76-1F61-4EBB-8BA4-D07C1E760503}"/>
                </a:ext>
              </a:extLst>
            </p:cNvPr>
            <p:cNvGrpSpPr/>
            <p:nvPr/>
          </p:nvGrpSpPr>
          <p:grpSpPr>
            <a:xfrm>
              <a:off x="6074025" y="4869070"/>
              <a:ext cx="612001" cy="612001"/>
              <a:chOff x="2452639" y="4588413"/>
              <a:chExt cx="612001" cy="612001"/>
            </a:xfrm>
          </p:grpSpPr>
          <p:sp>
            <p:nvSpPr>
              <p:cNvPr id="34" name="Oval 33">
                <a:extLst>
                  <a:ext uri="{FF2B5EF4-FFF2-40B4-BE49-F238E27FC236}">
                    <a16:creationId xmlns:a16="http://schemas.microsoft.com/office/drawing/2014/main" id="{BE6676E8-BD43-49AD-8696-B8270CEDA349}"/>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29D9943-650A-4396-8591-E77D2D199897}"/>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C7997E2-A990-4F04-BA39-483333D3F018}"/>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42464DE-960E-48BE-9A39-6327D3840D5B}"/>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EBBDFB5-7F4D-4D74-9095-E6A80F71156A}"/>
                </a:ext>
              </a:extLst>
            </p:cNvPr>
            <p:cNvGrpSpPr/>
            <p:nvPr/>
          </p:nvGrpSpPr>
          <p:grpSpPr>
            <a:xfrm flipH="1">
              <a:off x="5257704" y="4858508"/>
              <a:ext cx="612001" cy="612001"/>
              <a:chOff x="2452639" y="4588413"/>
              <a:chExt cx="612001" cy="612001"/>
            </a:xfrm>
          </p:grpSpPr>
          <p:sp>
            <p:nvSpPr>
              <p:cNvPr id="30" name="Oval 29">
                <a:extLst>
                  <a:ext uri="{FF2B5EF4-FFF2-40B4-BE49-F238E27FC236}">
                    <a16:creationId xmlns:a16="http://schemas.microsoft.com/office/drawing/2014/main" id="{EA75FDA6-63C3-4E2C-A763-B76360C2EAEE}"/>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ED956D0-B746-4948-965E-E44356EE4938}"/>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D64F60F-FB71-46DD-834F-D683E02A9745}"/>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C784743-320B-4C20-A4CB-678557997897}"/>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5F08908D-860C-4B7A-9479-5B4FCF743DEE}"/>
                </a:ext>
              </a:extLst>
            </p:cNvPr>
            <p:cNvGrpSpPr/>
            <p:nvPr/>
          </p:nvGrpSpPr>
          <p:grpSpPr>
            <a:xfrm rot="21213287">
              <a:off x="5441135" y="4526732"/>
              <a:ext cx="986828" cy="470780"/>
              <a:chOff x="5413972" y="4517679"/>
              <a:chExt cx="1013989" cy="506994"/>
            </a:xfrm>
          </p:grpSpPr>
          <p:cxnSp>
            <p:nvCxnSpPr>
              <p:cNvPr id="28" name="Straight Connector 27">
                <a:extLst>
                  <a:ext uri="{FF2B5EF4-FFF2-40B4-BE49-F238E27FC236}">
                    <a16:creationId xmlns:a16="http://schemas.microsoft.com/office/drawing/2014/main" id="{BB2AE0D6-E304-431F-8F93-7FE68D257F51}"/>
                  </a:ext>
                </a:extLst>
              </p:cNvPr>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614F5D-4CA4-45E5-8F21-43F3AC9CCD27}"/>
                  </a:ext>
                </a:extLst>
              </p:cNvPr>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09546278-2575-483C-92E0-E27881FBEFA2}"/>
              </a:ext>
            </a:extLst>
          </p:cNvPr>
          <p:cNvGrpSpPr/>
          <p:nvPr/>
        </p:nvGrpSpPr>
        <p:grpSpPr>
          <a:xfrm rot="18950651">
            <a:off x="73273" y="2622123"/>
            <a:ext cx="1849655" cy="569312"/>
            <a:chOff x="2553842" y="891935"/>
            <a:chExt cx="3465958" cy="1066800"/>
          </a:xfrm>
        </p:grpSpPr>
        <p:sp>
          <p:nvSpPr>
            <p:cNvPr id="39" name="Lightning Bolt 38">
              <a:extLst>
                <a:ext uri="{FF2B5EF4-FFF2-40B4-BE49-F238E27FC236}">
                  <a16:creationId xmlns:a16="http://schemas.microsoft.com/office/drawing/2014/main" id="{0714A414-4E40-4416-985B-7B3189D9522A}"/>
                </a:ext>
              </a:extLst>
            </p:cNvPr>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135">
              <a:extLst>
                <a:ext uri="{FF2B5EF4-FFF2-40B4-BE49-F238E27FC236}">
                  <a16:creationId xmlns:a16="http://schemas.microsoft.com/office/drawing/2014/main" id="{072B5949-F437-421F-83CA-84656300CE22}"/>
                </a:ext>
              </a:extLst>
            </p:cNvPr>
            <p:cNvSpPr/>
            <p:nvPr/>
          </p:nvSpPr>
          <p:spPr>
            <a:xfrm>
              <a:off x="2819400" y="1295400"/>
              <a:ext cx="3200400" cy="228600"/>
            </a:xfrm>
            <a:prstGeom prst="homePlate">
              <a:avLst>
                <a:gd name="adj" fmla="val 6421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ightning Bolt 40">
              <a:extLst>
                <a:ext uri="{FF2B5EF4-FFF2-40B4-BE49-F238E27FC236}">
                  <a16:creationId xmlns:a16="http://schemas.microsoft.com/office/drawing/2014/main" id="{65BEF493-33EC-47C8-8D77-E0727EC31E61}"/>
                </a:ext>
              </a:extLst>
            </p:cNvPr>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41">
              <a:extLst>
                <a:ext uri="{FF2B5EF4-FFF2-40B4-BE49-F238E27FC236}">
                  <a16:creationId xmlns:a16="http://schemas.microsoft.com/office/drawing/2014/main" id="{67B98199-BB65-4300-B615-5262D7E3155C}"/>
                </a:ext>
              </a:extLst>
            </p:cNvPr>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4101000-C868-4760-98DF-FADE4415825E}"/>
                </a:ext>
              </a:extLst>
            </p:cNvPr>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426B7E-F5AF-4638-AC45-74F8063314EC}"/>
                </a:ext>
              </a:extLst>
            </p:cNvPr>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94757F38-D153-41AB-A112-E9CCC9ACECA4}"/>
              </a:ext>
            </a:extLst>
          </p:cNvPr>
          <p:cNvGrpSpPr/>
          <p:nvPr/>
        </p:nvGrpSpPr>
        <p:grpSpPr>
          <a:xfrm rot="19611613">
            <a:off x="10849711" y="2129117"/>
            <a:ext cx="266524" cy="2541494"/>
            <a:chOff x="2286000" y="1349828"/>
            <a:chExt cx="609600" cy="5812972"/>
          </a:xfrm>
        </p:grpSpPr>
        <p:sp>
          <p:nvSpPr>
            <p:cNvPr id="46" name="Pentagon 12">
              <a:extLst>
                <a:ext uri="{FF2B5EF4-FFF2-40B4-BE49-F238E27FC236}">
                  <a16:creationId xmlns:a16="http://schemas.microsoft.com/office/drawing/2014/main" id="{9BEA4BF1-2395-4CDC-A27C-1AEE9338A7A0}"/>
                </a:ext>
              </a:extLst>
            </p:cNvPr>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A314C16-F511-406C-875B-E3A66A3A5889}"/>
                </a:ext>
              </a:extLst>
            </p:cNvPr>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621572A6-028B-4A32-8861-C0EACB067BA0}"/>
                </a:ext>
              </a:extLst>
            </p:cNvPr>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nut 15">
              <a:extLst>
                <a:ext uri="{FF2B5EF4-FFF2-40B4-BE49-F238E27FC236}">
                  <a16:creationId xmlns:a16="http://schemas.microsoft.com/office/drawing/2014/main" id="{30DA733F-0E16-4C80-AD0A-7B26A5A372CD}"/>
                </a:ext>
              </a:extLst>
            </p:cNvPr>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16">
              <a:extLst>
                <a:ext uri="{FF2B5EF4-FFF2-40B4-BE49-F238E27FC236}">
                  <a16:creationId xmlns:a16="http://schemas.microsoft.com/office/drawing/2014/main" id="{27CECBFB-C4A8-4CB1-B961-DF12FE8EDCD3}"/>
                </a:ext>
              </a:extLst>
            </p:cNvPr>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Scroll: Vertical 1">
            <a:extLst>
              <a:ext uri="{FF2B5EF4-FFF2-40B4-BE49-F238E27FC236}">
                <a16:creationId xmlns:a16="http://schemas.microsoft.com/office/drawing/2014/main" id="{01DB10F9-C56A-48B8-B1CE-EA18D720AD4F}"/>
              </a:ext>
            </a:extLst>
          </p:cNvPr>
          <p:cNvSpPr/>
          <p:nvPr/>
        </p:nvSpPr>
        <p:spPr>
          <a:xfrm>
            <a:off x="663389" y="5208495"/>
            <a:ext cx="806824" cy="860612"/>
          </a:xfrm>
          <a:prstGeom prst="verticalScroll">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93">
            <a:extLst>
              <a:ext uri="{FF2B5EF4-FFF2-40B4-BE49-F238E27FC236}">
                <a16:creationId xmlns:a16="http://schemas.microsoft.com/office/drawing/2014/main" id="{BF8394FD-E475-420E-83EE-205BBD509ECA}"/>
              </a:ext>
            </a:extLst>
          </p:cNvPr>
          <p:cNvGrpSpPr/>
          <p:nvPr/>
        </p:nvGrpSpPr>
        <p:grpSpPr>
          <a:xfrm>
            <a:off x="9907556" y="5163670"/>
            <a:ext cx="1074210" cy="1452283"/>
            <a:chOff x="5105400" y="1143000"/>
            <a:chExt cx="2438400" cy="3124200"/>
          </a:xfrm>
        </p:grpSpPr>
        <p:sp>
          <p:nvSpPr>
            <p:cNvPr id="52" name="Oval 51">
              <a:extLst>
                <a:ext uri="{FF2B5EF4-FFF2-40B4-BE49-F238E27FC236}">
                  <a16:creationId xmlns:a16="http://schemas.microsoft.com/office/drawing/2014/main" id="{967ECE94-7F3D-40E7-B8B1-9C56A54540AF}"/>
                </a:ext>
              </a:extLst>
            </p:cNvPr>
            <p:cNvSpPr/>
            <p:nvPr/>
          </p:nvSpPr>
          <p:spPr>
            <a:xfrm>
              <a:off x="5105400" y="1828800"/>
              <a:ext cx="6096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D97682F-ADED-4FD4-B321-1A863BFC6817}"/>
                </a:ext>
              </a:extLst>
            </p:cNvPr>
            <p:cNvSpPr/>
            <p:nvPr/>
          </p:nvSpPr>
          <p:spPr>
            <a:xfrm>
              <a:off x="6934200" y="1828800"/>
              <a:ext cx="6096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53">
              <a:extLst>
                <a:ext uri="{FF2B5EF4-FFF2-40B4-BE49-F238E27FC236}">
                  <a16:creationId xmlns:a16="http://schemas.microsoft.com/office/drawing/2014/main" id="{EDEB73A0-574F-4472-9CA0-844DE3370C68}"/>
                </a:ext>
              </a:extLst>
            </p:cNvPr>
            <p:cNvSpPr/>
            <p:nvPr/>
          </p:nvSpPr>
          <p:spPr>
            <a:xfrm rot="18602443">
              <a:off x="5571608" y="1801771"/>
              <a:ext cx="533400" cy="869221"/>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Operation 54">
              <a:extLst>
                <a:ext uri="{FF2B5EF4-FFF2-40B4-BE49-F238E27FC236}">
                  <a16:creationId xmlns:a16="http://schemas.microsoft.com/office/drawing/2014/main" id="{24A9C1B0-F837-4208-BE09-F5A444B10743}"/>
                </a:ext>
              </a:extLst>
            </p:cNvPr>
            <p:cNvSpPr/>
            <p:nvPr/>
          </p:nvSpPr>
          <p:spPr>
            <a:xfrm rot="3308327">
              <a:off x="6589709" y="1813153"/>
              <a:ext cx="533400" cy="738943"/>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nual Operation 55">
              <a:extLst>
                <a:ext uri="{FF2B5EF4-FFF2-40B4-BE49-F238E27FC236}">
                  <a16:creationId xmlns:a16="http://schemas.microsoft.com/office/drawing/2014/main" id="{30072E00-F4FD-4279-8358-097D2A3DAA2F}"/>
                </a:ext>
              </a:extLst>
            </p:cNvPr>
            <p:cNvSpPr/>
            <p:nvPr/>
          </p:nvSpPr>
          <p:spPr>
            <a:xfrm rot="10800000">
              <a:off x="5884772" y="3365137"/>
              <a:ext cx="533400" cy="738943"/>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a:extLst>
                <a:ext uri="{FF2B5EF4-FFF2-40B4-BE49-F238E27FC236}">
                  <a16:creationId xmlns:a16="http://schemas.microsoft.com/office/drawing/2014/main" id="{0B7F1DF6-6CA0-42A4-9DA2-29675418A4BD}"/>
                </a:ext>
              </a:extLst>
            </p:cNvPr>
            <p:cNvSpPr/>
            <p:nvPr/>
          </p:nvSpPr>
          <p:spPr>
            <a:xfrm rot="10800000">
              <a:off x="6324600" y="3352800"/>
              <a:ext cx="533400" cy="738943"/>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a:extLst>
                <a:ext uri="{FF2B5EF4-FFF2-40B4-BE49-F238E27FC236}">
                  <a16:creationId xmlns:a16="http://schemas.microsoft.com/office/drawing/2014/main" id="{6D462D49-4BC2-42DA-8F18-9E49AFA6FCF8}"/>
                </a:ext>
              </a:extLst>
            </p:cNvPr>
            <p:cNvSpPr/>
            <p:nvPr/>
          </p:nvSpPr>
          <p:spPr>
            <a:xfrm rot="10800000">
              <a:off x="5867400" y="2133600"/>
              <a:ext cx="990600" cy="14478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evron 424">
              <a:extLst>
                <a:ext uri="{FF2B5EF4-FFF2-40B4-BE49-F238E27FC236}">
                  <a16:creationId xmlns:a16="http://schemas.microsoft.com/office/drawing/2014/main" id="{FF38FB14-6B04-4959-81F2-1FC7D75EFC9F}"/>
                </a:ext>
              </a:extLst>
            </p:cNvPr>
            <p:cNvSpPr/>
            <p:nvPr/>
          </p:nvSpPr>
          <p:spPr>
            <a:xfrm rot="16014795">
              <a:off x="5843329" y="3098022"/>
              <a:ext cx="533400" cy="457200"/>
            </a:xfrm>
            <a:prstGeom prst="chevron">
              <a:avLst>
                <a:gd name="adj" fmla="val 620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425">
              <a:extLst>
                <a:ext uri="{FF2B5EF4-FFF2-40B4-BE49-F238E27FC236}">
                  <a16:creationId xmlns:a16="http://schemas.microsoft.com/office/drawing/2014/main" id="{B387D638-E9F1-4E2F-B194-998DA60991F3}"/>
                </a:ext>
              </a:extLst>
            </p:cNvPr>
            <p:cNvSpPr/>
            <p:nvPr/>
          </p:nvSpPr>
          <p:spPr>
            <a:xfrm rot="16014795">
              <a:off x="6300530" y="3098023"/>
              <a:ext cx="533400" cy="457200"/>
            </a:xfrm>
            <a:prstGeom prst="chevron">
              <a:avLst>
                <a:gd name="adj" fmla="val 646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ectangle 60">
              <a:extLst>
                <a:ext uri="{FF2B5EF4-FFF2-40B4-BE49-F238E27FC236}">
                  <a16:creationId xmlns:a16="http://schemas.microsoft.com/office/drawing/2014/main" id="{5BB65435-BFA7-4B5C-BA3F-0236F89234D8}"/>
                </a:ext>
              </a:extLst>
            </p:cNvPr>
            <p:cNvSpPr/>
            <p:nvPr/>
          </p:nvSpPr>
          <p:spPr>
            <a:xfrm>
              <a:off x="5867400" y="3429000"/>
              <a:ext cx="990600" cy="228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hevron 427">
              <a:extLst>
                <a:ext uri="{FF2B5EF4-FFF2-40B4-BE49-F238E27FC236}">
                  <a16:creationId xmlns:a16="http://schemas.microsoft.com/office/drawing/2014/main" id="{9C6ACFBC-480B-481A-AD44-C5A0B6EDBCB0}"/>
                </a:ext>
              </a:extLst>
            </p:cNvPr>
            <p:cNvSpPr/>
            <p:nvPr/>
          </p:nvSpPr>
          <p:spPr>
            <a:xfrm rot="5400000">
              <a:off x="6134100" y="2095500"/>
              <a:ext cx="457200" cy="533400"/>
            </a:xfrm>
            <a:prstGeom prst="chevron">
              <a:avLst>
                <a:gd name="adj" fmla="val 646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3F2D60DC-0E1B-42D5-AA1C-2504246B8A4D}"/>
                </a:ext>
              </a:extLst>
            </p:cNvPr>
            <p:cNvSpPr/>
            <p:nvPr/>
          </p:nvSpPr>
          <p:spPr>
            <a:xfrm>
              <a:off x="5715000" y="3962400"/>
              <a:ext cx="609600" cy="304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6B4CD35-5637-475C-A57F-7A13E6ADF53D}"/>
                </a:ext>
              </a:extLst>
            </p:cNvPr>
            <p:cNvSpPr/>
            <p:nvPr/>
          </p:nvSpPr>
          <p:spPr>
            <a:xfrm>
              <a:off x="6324600" y="3962400"/>
              <a:ext cx="609600" cy="304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3C0416B-D0D5-4F50-A06D-605A5ACBDA7B}"/>
                </a:ext>
              </a:extLst>
            </p:cNvPr>
            <p:cNvSpPr/>
            <p:nvPr/>
          </p:nvSpPr>
          <p:spPr>
            <a:xfrm>
              <a:off x="5943600" y="12192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a:extLst>
                <a:ext uri="{FF2B5EF4-FFF2-40B4-BE49-F238E27FC236}">
                  <a16:creationId xmlns:a16="http://schemas.microsoft.com/office/drawing/2014/main" id="{A74DA5AB-A8A9-4FA2-842B-700DCEC669FF}"/>
                </a:ext>
              </a:extLst>
            </p:cNvPr>
            <p:cNvSpPr/>
            <p:nvPr/>
          </p:nvSpPr>
          <p:spPr>
            <a:xfrm rot="18173890">
              <a:off x="5607717" y="1454035"/>
              <a:ext cx="619846" cy="44473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a:extLst>
                <a:ext uri="{FF2B5EF4-FFF2-40B4-BE49-F238E27FC236}">
                  <a16:creationId xmlns:a16="http://schemas.microsoft.com/office/drawing/2014/main" id="{858775A4-ED51-461A-97A0-50FCAA000895}"/>
                </a:ext>
              </a:extLst>
            </p:cNvPr>
            <p:cNvSpPr/>
            <p:nvPr/>
          </p:nvSpPr>
          <p:spPr>
            <a:xfrm>
              <a:off x="5867400" y="1143000"/>
              <a:ext cx="9144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a:extLst>
                <a:ext uri="{FF2B5EF4-FFF2-40B4-BE49-F238E27FC236}">
                  <a16:creationId xmlns:a16="http://schemas.microsoft.com/office/drawing/2014/main" id="{A7366640-553E-46CC-A571-89CE485B78E4}"/>
                </a:ext>
              </a:extLst>
            </p:cNvPr>
            <p:cNvSpPr/>
            <p:nvPr/>
          </p:nvSpPr>
          <p:spPr>
            <a:xfrm rot="3426110" flipH="1">
              <a:off x="6445917" y="1454037"/>
              <a:ext cx="619846" cy="44473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434">
              <a:extLst>
                <a:ext uri="{FF2B5EF4-FFF2-40B4-BE49-F238E27FC236}">
                  <a16:creationId xmlns:a16="http://schemas.microsoft.com/office/drawing/2014/main" id="{3A6DBC55-A3D2-44CC-BBC0-3C9BCB99892A}"/>
                </a:ext>
              </a:extLst>
            </p:cNvPr>
            <p:cNvSpPr/>
            <p:nvPr/>
          </p:nvSpPr>
          <p:spPr>
            <a:xfrm>
              <a:off x="5791200" y="1371600"/>
              <a:ext cx="1066800" cy="152400"/>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03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2" presetClass="entr" presetSubtype="12"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0-#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childTnLst>
                                </p:cTn>
                              </p:par>
                              <p:par>
                                <p:cTn id="63" presetID="16" presetClass="entr" presetSubtype="42"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outHorizontal)">
                                      <p:cBhvr>
                                        <p:cTn id="65" dur="500"/>
                                        <p:tgtEl>
                                          <p:spTgt spid="2"/>
                                        </p:tgtEl>
                                      </p:cBhvr>
                                    </p:animEffect>
                                  </p:childTnLst>
                                </p:cTn>
                              </p:par>
                              <p:par>
                                <p:cTn id="66" presetID="42" presetClass="entr" presetSubtype="0"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9AA2F6A-6D36-47C9-BAF7-3F2FC1770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40659" y="2819401"/>
            <a:ext cx="5602941" cy="2031325"/>
          </a:xfrm>
          <a:prstGeom prst="rect">
            <a:avLst/>
          </a:prstGeom>
        </p:spPr>
        <p:txBody>
          <a:bodyPr wrap="square">
            <a:spAutoFit/>
          </a:bodyPr>
          <a:lstStyle/>
          <a:p>
            <a:pPr fontAlgn="base"/>
            <a:r>
              <a:rPr lang="en-US" dirty="0"/>
              <a:t>1. To explain your position through friendly persuasion and facts</a:t>
            </a:r>
          </a:p>
          <a:p>
            <a:pPr fontAlgn="base"/>
            <a:endParaRPr lang="en-US" dirty="0"/>
          </a:p>
          <a:p>
            <a:pPr fontAlgn="base"/>
            <a:r>
              <a:rPr lang="en-US" dirty="0"/>
              <a:t>2. To show respect for others opinions</a:t>
            </a:r>
          </a:p>
          <a:p>
            <a:pPr fontAlgn="base"/>
            <a:endParaRPr lang="en-US" dirty="0"/>
          </a:p>
          <a:p>
            <a:pPr fontAlgn="base"/>
            <a:r>
              <a:rPr lang="en-US" dirty="0"/>
              <a:t>3. To remain calm about issues that you are passionate about</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Discussing VS Contending</a:t>
            </a:r>
          </a:p>
        </p:txBody>
      </p:sp>
      <p:sp>
        <p:nvSpPr>
          <p:cNvPr id="5" name="TextBox 4"/>
          <p:cNvSpPr txBox="1"/>
          <p:nvPr/>
        </p:nvSpPr>
        <p:spPr>
          <a:xfrm>
            <a:off x="8910919" y="654424"/>
            <a:ext cx="1862241" cy="523220"/>
          </a:xfrm>
          <a:prstGeom prst="rect">
            <a:avLst/>
          </a:prstGeom>
          <a:noFill/>
        </p:spPr>
        <p:txBody>
          <a:bodyPr wrap="none" rtlCol="0">
            <a:spAutoFit/>
          </a:bodyPr>
          <a:lstStyle/>
          <a:p>
            <a:r>
              <a:rPr lang="en-US" sz="2800" dirty="0"/>
              <a:t>Contending</a:t>
            </a:r>
          </a:p>
        </p:txBody>
      </p:sp>
      <p:sp>
        <p:nvSpPr>
          <p:cNvPr id="6" name="TextBox 5"/>
          <p:cNvSpPr txBox="1"/>
          <p:nvPr/>
        </p:nvSpPr>
        <p:spPr>
          <a:xfrm>
            <a:off x="627530" y="640977"/>
            <a:ext cx="1691489" cy="523220"/>
          </a:xfrm>
          <a:prstGeom prst="rect">
            <a:avLst/>
          </a:prstGeom>
          <a:noFill/>
        </p:spPr>
        <p:txBody>
          <a:bodyPr wrap="none" rtlCol="0">
            <a:spAutoFit/>
          </a:bodyPr>
          <a:lstStyle/>
          <a:p>
            <a:r>
              <a:rPr lang="en-US" sz="2800" dirty="0"/>
              <a:t>Discussing</a:t>
            </a:r>
          </a:p>
        </p:txBody>
      </p:sp>
      <p:sp>
        <p:nvSpPr>
          <p:cNvPr id="11" name="Rectangle 10"/>
          <p:cNvSpPr/>
          <p:nvPr/>
        </p:nvSpPr>
        <p:spPr>
          <a:xfrm>
            <a:off x="7485529" y="3966883"/>
            <a:ext cx="4572000" cy="2308324"/>
          </a:xfrm>
          <a:prstGeom prst="rect">
            <a:avLst/>
          </a:prstGeom>
        </p:spPr>
        <p:txBody>
          <a:bodyPr>
            <a:spAutoFit/>
          </a:bodyPr>
          <a:lstStyle/>
          <a:p>
            <a:r>
              <a:rPr lang="en-US" dirty="0"/>
              <a:t>1. To argue or state (something) in a strong and definite way</a:t>
            </a:r>
          </a:p>
          <a:p>
            <a:endParaRPr lang="en-US" dirty="0"/>
          </a:p>
          <a:p>
            <a:r>
              <a:rPr lang="en-US" dirty="0"/>
              <a:t>2. To show disrespect toward a person whose views are different from yours</a:t>
            </a:r>
          </a:p>
          <a:p>
            <a:r>
              <a:rPr lang="en-US" dirty="0"/>
              <a:t> </a:t>
            </a:r>
          </a:p>
          <a:p>
            <a:r>
              <a:rPr lang="en-US" dirty="0"/>
              <a:t>3. To feel that winning an argument is more important than another person’s well-being</a:t>
            </a:r>
          </a:p>
        </p:txBody>
      </p:sp>
      <p:sp>
        <p:nvSpPr>
          <p:cNvPr id="12" name="Rectangle 11"/>
          <p:cNvSpPr/>
          <p:nvPr/>
        </p:nvSpPr>
        <p:spPr>
          <a:xfrm>
            <a:off x="1488140" y="4778187"/>
            <a:ext cx="3366247" cy="1015663"/>
          </a:xfrm>
          <a:prstGeom prst="rect">
            <a:avLst/>
          </a:prstGeom>
          <a:solidFill>
            <a:schemeClr val="accent6">
              <a:lumMod val="50000"/>
            </a:schemeClr>
          </a:solidFill>
          <a:scene3d>
            <a:camera prst="orthographicFront"/>
            <a:lightRig rig="threePt" dir="t"/>
          </a:scene3d>
          <a:sp3d>
            <a:bevelT/>
          </a:sp3d>
        </p:spPr>
        <p:txBody>
          <a:bodyPr wrap="square">
            <a:spAutoFit/>
          </a:bodyPr>
          <a:lstStyle/>
          <a:p>
            <a:pPr algn="ctr"/>
            <a:r>
              <a:rPr lang="en-US" sz="2000" b="1" dirty="0">
                <a:solidFill>
                  <a:srgbClr val="FFFF00"/>
                </a:solidFill>
              </a:rPr>
              <a:t>Contention-can be like a path that leads to other sins and negative consequences</a:t>
            </a:r>
          </a:p>
        </p:txBody>
      </p:sp>
      <p:sp>
        <p:nvSpPr>
          <p:cNvPr id="13" name="TextBox 12"/>
          <p:cNvSpPr txBox="1"/>
          <p:nvPr/>
        </p:nvSpPr>
        <p:spPr>
          <a:xfrm>
            <a:off x="116541" y="6488668"/>
            <a:ext cx="2133600" cy="369332"/>
          </a:xfrm>
          <a:prstGeom prst="rect">
            <a:avLst/>
          </a:prstGeom>
          <a:noFill/>
        </p:spPr>
        <p:txBody>
          <a:bodyPr wrap="square" rtlCol="0">
            <a:spAutoFit/>
          </a:bodyPr>
          <a:lstStyle/>
          <a:p>
            <a:r>
              <a:rPr lang="en-US" dirty="0"/>
              <a:t>Helaman 1:1-9</a:t>
            </a:r>
          </a:p>
        </p:txBody>
      </p:sp>
      <p:pic>
        <p:nvPicPr>
          <p:cNvPr id="8" name="Picture 7">
            <a:extLst>
              <a:ext uri="{FF2B5EF4-FFF2-40B4-BE49-F238E27FC236}">
                <a16:creationId xmlns:a16="http://schemas.microsoft.com/office/drawing/2014/main" id="{089C6258-7389-480D-A5CB-4739B87B2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328" y="846325"/>
            <a:ext cx="2984687" cy="1982582"/>
          </a:xfrm>
          <a:prstGeom prst="rect">
            <a:avLst/>
          </a:prstGeom>
        </p:spPr>
      </p:pic>
      <p:pic>
        <p:nvPicPr>
          <p:cNvPr id="10" name="Picture 9">
            <a:extLst>
              <a:ext uri="{FF2B5EF4-FFF2-40B4-BE49-F238E27FC236}">
                <a16:creationId xmlns:a16="http://schemas.microsoft.com/office/drawing/2014/main" id="{8312CA63-4F0A-4EEF-88FA-5F2BED42C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059" y="1228845"/>
            <a:ext cx="3612777" cy="2410672"/>
          </a:xfrm>
          <a:prstGeom prst="rect">
            <a:avLst/>
          </a:prstGeom>
        </p:spPr>
      </p:pic>
      <p:grpSp>
        <p:nvGrpSpPr>
          <p:cNvPr id="17" name="Group 16">
            <a:extLst>
              <a:ext uri="{FF2B5EF4-FFF2-40B4-BE49-F238E27FC236}">
                <a16:creationId xmlns:a16="http://schemas.microsoft.com/office/drawing/2014/main" id="{8849DC47-DF7F-460D-942B-BBA2CBB658EA}"/>
              </a:ext>
            </a:extLst>
          </p:cNvPr>
          <p:cNvGrpSpPr/>
          <p:nvPr/>
        </p:nvGrpSpPr>
        <p:grpSpPr>
          <a:xfrm>
            <a:off x="4244788" y="4419600"/>
            <a:ext cx="3048699" cy="2438400"/>
            <a:chOff x="838200" y="4419600"/>
            <a:chExt cx="3048699" cy="2438400"/>
          </a:xfrm>
        </p:grpSpPr>
        <p:sp>
          <p:nvSpPr>
            <p:cNvPr id="18" name="Rectangle 17">
              <a:extLst>
                <a:ext uri="{FF2B5EF4-FFF2-40B4-BE49-F238E27FC236}">
                  <a16:creationId xmlns:a16="http://schemas.microsoft.com/office/drawing/2014/main" id="{D8821E8A-D915-4E52-813C-33E8D0D65BB5}"/>
                </a:ext>
              </a:extLst>
            </p:cNvPr>
            <p:cNvSpPr/>
            <p:nvPr/>
          </p:nvSpPr>
          <p:spPr>
            <a:xfrm>
              <a:off x="838200" y="6019800"/>
              <a:ext cx="838200" cy="838200"/>
            </a:xfrm>
            <a:prstGeom prst="rect">
              <a:avLst/>
            </a:prstGeom>
            <a:solidFill>
              <a:srgbClr val="F1BE7B"/>
            </a:solidFill>
            <a:ln>
              <a:solidFill>
                <a:srgbClr val="793905"/>
              </a:solidFill>
            </a:ln>
            <a:scene3d>
              <a:camera prst="isometricOffAxis2Top"/>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0AA772-7EE8-4246-98C2-0463B7E7593B}"/>
                </a:ext>
              </a:extLst>
            </p:cNvPr>
            <p:cNvSpPr/>
            <p:nvPr/>
          </p:nvSpPr>
          <p:spPr>
            <a:xfrm>
              <a:off x="1349927" y="5680744"/>
              <a:ext cx="838200" cy="838200"/>
            </a:xfrm>
            <a:prstGeom prst="rect">
              <a:avLst/>
            </a:prstGeom>
            <a:solidFill>
              <a:srgbClr val="F1BE7B"/>
            </a:solidFill>
            <a:ln>
              <a:solidFill>
                <a:srgbClr val="793905"/>
              </a:solidFill>
            </a:ln>
            <a:scene3d>
              <a:camera prst="isometricOffAxis2Top"/>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BA675C-F9D9-4499-AB28-835BADA0F14B}"/>
                </a:ext>
              </a:extLst>
            </p:cNvPr>
            <p:cNvSpPr/>
            <p:nvPr/>
          </p:nvSpPr>
          <p:spPr>
            <a:xfrm>
              <a:off x="1735820" y="5361962"/>
              <a:ext cx="838200" cy="838200"/>
            </a:xfrm>
            <a:prstGeom prst="rect">
              <a:avLst/>
            </a:prstGeom>
            <a:solidFill>
              <a:srgbClr val="F1BE7B"/>
            </a:solidFill>
            <a:ln>
              <a:solidFill>
                <a:srgbClr val="793905"/>
              </a:solidFill>
            </a:ln>
            <a:scene3d>
              <a:camera prst="isometricOffAxis2Top"/>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E76C3A-6659-40D7-8BEE-BF0353902862}"/>
                </a:ext>
              </a:extLst>
            </p:cNvPr>
            <p:cNvSpPr/>
            <p:nvPr/>
          </p:nvSpPr>
          <p:spPr>
            <a:xfrm>
              <a:off x="2181836" y="5027801"/>
              <a:ext cx="838200" cy="838200"/>
            </a:xfrm>
            <a:prstGeom prst="rect">
              <a:avLst/>
            </a:prstGeom>
            <a:solidFill>
              <a:srgbClr val="F1BE7B"/>
            </a:solidFill>
            <a:ln>
              <a:solidFill>
                <a:srgbClr val="793905"/>
              </a:solidFill>
            </a:ln>
            <a:scene3d>
              <a:camera prst="isometricOffAxis2Top"/>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1B4E5EA-5F0E-47A9-81E8-4E1B15E0A471}"/>
                </a:ext>
              </a:extLst>
            </p:cNvPr>
            <p:cNvSpPr/>
            <p:nvPr/>
          </p:nvSpPr>
          <p:spPr>
            <a:xfrm>
              <a:off x="2667000" y="4724400"/>
              <a:ext cx="748018" cy="748018"/>
            </a:xfrm>
            <a:prstGeom prst="rect">
              <a:avLst/>
            </a:prstGeom>
            <a:solidFill>
              <a:srgbClr val="F1BE7B"/>
            </a:solidFill>
            <a:ln>
              <a:solidFill>
                <a:srgbClr val="793905"/>
              </a:solidFill>
            </a:ln>
            <a:scene3d>
              <a:camera prst="isometricOffAxis2Top"/>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9EE100-FE01-4819-A458-2B0A3D218377}"/>
                </a:ext>
              </a:extLst>
            </p:cNvPr>
            <p:cNvSpPr/>
            <p:nvPr/>
          </p:nvSpPr>
          <p:spPr>
            <a:xfrm>
              <a:off x="3200400" y="4419600"/>
              <a:ext cx="686499" cy="686499"/>
            </a:xfrm>
            <a:prstGeom prst="rect">
              <a:avLst/>
            </a:prstGeom>
            <a:solidFill>
              <a:srgbClr val="F1BE7B"/>
            </a:solidFill>
            <a:ln>
              <a:solidFill>
                <a:srgbClr val="793905"/>
              </a:solidFill>
            </a:ln>
            <a:scene3d>
              <a:camera prst="isometricOffAxis2Top"/>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8FCD690-9B43-4DC9-9365-F5087EA3FB9B}"/>
                </a:ext>
              </a:extLst>
            </p:cNvPr>
            <p:cNvGrpSpPr/>
            <p:nvPr/>
          </p:nvGrpSpPr>
          <p:grpSpPr>
            <a:xfrm>
              <a:off x="990600" y="5791200"/>
              <a:ext cx="255749" cy="489234"/>
              <a:chOff x="3706651" y="5410200"/>
              <a:chExt cx="331949" cy="635000"/>
            </a:xfrm>
          </p:grpSpPr>
          <p:sp>
            <p:nvSpPr>
              <p:cNvPr id="37" name="Moon 36">
                <a:extLst>
                  <a:ext uri="{FF2B5EF4-FFF2-40B4-BE49-F238E27FC236}">
                    <a16:creationId xmlns:a16="http://schemas.microsoft.com/office/drawing/2014/main" id="{E17F43C8-4BE9-4C7E-AB66-EB491C6987A1}"/>
                  </a:ext>
                </a:extLst>
              </p:cNvPr>
              <p:cNvSpPr/>
              <p:nvPr/>
            </p:nvSpPr>
            <p:spPr>
              <a:xfrm>
                <a:off x="3810000" y="5410200"/>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3A3024F4-7D37-4F0C-9DC7-523C63EA95E3}"/>
                  </a:ext>
                </a:extLst>
              </p:cNvPr>
              <p:cNvSpPr/>
              <p:nvPr/>
            </p:nvSpPr>
            <p:spPr>
              <a:xfrm rot="8777036">
                <a:off x="3706651" y="5424953"/>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FDABBC0F-C0BA-467F-963E-DEE99612F622}"/>
                  </a:ext>
                </a:extLst>
              </p:cNvPr>
              <p:cNvSpPr/>
              <p:nvPr/>
            </p:nvSpPr>
            <p:spPr>
              <a:xfrm rot="931055">
                <a:off x="3886200" y="5638800"/>
                <a:ext cx="152400" cy="4064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E5B7499-E3C5-42A1-87D5-32C63F043043}"/>
                </a:ext>
              </a:extLst>
            </p:cNvPr>
            <p:cNvGrpSpPr/>
            <p:nvPr/>
          </p:nvGrpSpPr>
          <p:grpSpPr>
            <a:xfrm>
              <a:off x="2133600" y="5791200"/>
              <a:ext cx="255749" cy="489234"/>
              <a:chOff x="3706651" y="5410200"/>
              <a:chExt cx="331949" cy="635000"/>
            </a:xfrm>
          </p:grpSpPr>
          <p:sp>
            <p:nvSpPr>
              <p:cNvPr id="34" name="Moon 33">
                <a:extLst>
                  <a:ext uri="{FF2B5EF4-FFF2-40B4-BE49-F238E27FC236}">
                    <a16:creationId xmlns:a16="http://schemas.microsoft.com/office/drawing/2014/main" id="{7AC8FE36-6EE0-48A1-872E-F8508D404874}"/>
                  </a:ext>
                </a:extLst>
              </p:cNvPr>
              <p:cNvSpPr/>
              <p:nvPr/>
            </p:nvSpPr>
            <p:spPr>
              <a:xfrm>
                <a:off x="3810000" y="5410200"/>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68C9D6AA-DF34-4FA3-AB02-1F63B4FD9A1A}"/>
                  </a:ext>
                </a:extLst>
              </p:cNvPr>
              <p:cNvSpPr/>
              <p:nvPr/>
            </p:nvSpPr>
            <p:spPr>
              <a:xfrm rot="8777036">
                <a:off x="3706651" y="5424953"/>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D680F0E8-E891-4628-918E-77246A9C41D2}"/>
                  </a:ext>
                </a:extLst>
              </p:cNvPr>
              <p:cNvSpPr/>
              <p:nvPr/>
            </p:nvSpPr>
            <p:spPr>
              <a:xfrm rot="931055">
                <a:off x="3886200" y="5638800"/>
                <a:ext cx="152400" cy="4064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8917638C-64E8-4409-AAEA-88E87B700C4B}"/>
                </a:ext>
              </a:extLst>
            </p:cNvPr>
            <p:cNvGrpSpPr/>
            <p:nvPr/>
          </p:nvGrpSpPr>
          <p:grpSpPr>
            <a:xfrm>
              <a:off x="2819400" y="4572000"/>
              <a:ext cx="199169" cy="381000"/>
              <a:chOff x="3706651" y="5410200"/>
              <a:chExt cx="331949" cy="635000"/>
            </a:xfrm>
          </p:grpSpPr>
          <p:sp>
            <p:nvSpPr>
              <p:cNvPr id="31" name="Moon 30">
                <a:extLst>
                  <a:ext uri="{FF2B5EF4-FFF2-40B4-BE49-F238E27FC236}">
                    <a16:creationId xmlns:a16="http://schemas.microsoft.com/office/drawing/2014/main" id="{6C42E85A-5D5C-4040-9AA1-62F476CA0AAF}"/>
                  </a:ext>
                </a:extLst>
              </p:cNvPr>
              <p:cNvSpPr/>
              <p:nvPr/>
            </p:nvSpPr>
            <p:spPr>
              <a:xfrm>
                <a:off x="3810000" y="5410200"/>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670E15AF-E5A8-4467-9AD1-21A1DDDB3FD4}"/>
                  </a:ext>
                </a:extLst>
              </p:cNvPr>
              <p:cNvSpPr/>
              <p:nvPr/>
            </p:nvSpPr>
            <p:spPr>
              <a:xfrm rot="8777036">
                <a:off x="3706651" y="5424953"/>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AAE30DB5-476E-47D7-8CFC-F1476EB3457E}"/>
                  </a:ext>
                </a:extLst>
              </p:cNvPr>
              <p:cNvSpPr/>
              <p:nvPr/>
            </p:nvSpPr>
            <p:spPr>
              <a:xfrm rot="931055">
                <a:off x="3886200" y="5638800"/>
                <a:ext cx="152400" cy="4064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598161C6-E96D-4BDD-AC97-BF57B5301283}"/>
                </a:ext>
              </a:extLst>
            </p:cNvPr>
            <p:cNvGrpSpPr/>
            <p:nvPr/>
          </p:nvGrpSpPr>
          <p:grpSpPr>
            <a:xfrm>
              <a:off x="3048000" y="5105400"/>
              <a:ext cx="199169" cy="381000"/>
              <a:chOff x="3706651" y="5410200"/>
              <a:chExt cx="331949" cy="635000"/>
            </a:xfrm>
          </p:grpSpPr>
          <p:sp>
            <p:nvSpPr>
              <p:cNvPr id="28" name="Moon 27">
                <a:extLst>
                  <a:ext uri="{FF2B5EF4-FFF2-40B4-BE49-F238E27FC236}">
                    <a16:creationId xmlns:a16="http://schemas.microsoft.com/office/drawing/2014/main" id="{D1F3E2A2-B5D5-4E5E-8594-ABB6AB8E3951}"/>
                  </a:ext>
                </a:extLst>
              </p:cNvPr>
              <p:cNvSpPr/>
              <p:nvPr/>
            </p:nvSpPr>
            <p:spPr>
              <a:xfrm>
                <a:off x="3810000" y="5410200"/>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5A44A41A-1843-461C-A9EE-CA9D0127FF02}"/>
                  </a:ext>
                </a:extLst>
              </p:cNvPr>
              <p:cNvSpPr/>
              <p:nvPr/>
            </p:nvSpPr>
            <p:spPr>
              <a:xfrm rot="8777036">
                <a:off x="3706651" y="5424953"/>
                <a:ext cx="228600" cy="6096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E14F691E-4A33-4663-AB4D-5A28634D0884}"/>
                  </a:ext>
                </a:extLst>
              </p:cNvPr>
              <p:cNvSpPr/>
              <p:nvPr/>
            </p:nvSpPr>
            <p:spPr>
              <a:xfrm rot="931055">
                <a:off x="3886200" y="5638800"/>
                <a:ext cx="152400" cy="406400"/>
              </a:xfrm>
              <a:prstGeom prst="moon">
                <a:avLst>
                  <a:gd name="adj" fmla="val 6100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426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par>
                                <p:cTn id="46" presetID="2" presetClass="entr" presetSubtype="4"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B9BE836-1FFE-4884-947A-6424D5AF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380129" y="717176"/>
            <a:ext cx="3200400" cy="1077218"/>
          </a:xfrm>
          <a:prstGeom prst="rect">
            <a:avLst/>
          </a:prstGeom>
        </p:spPr>
        <p:txBody>
          <a:bodyPr wrap="square">
            <a:spAutoFit/>
          </a:bodyPr>
          <a:lstStyle/>
          <a:p>
            <a:pPr fontAlgn="base"/>
            <a:r>
              <a:rPr lang="en-US" sz="1600" b="1" dirty="0"/>
              <a:t>“When there is contention, the Spirit of the Lord will depart, regardless of who is at fault.” President James E. Faust</a:t>
            </a:r>
          </a:p>
        </p:txBody>
      </p:sp>
      <p:sp>
        <p:nvSpPr>
          <p:cNvPr id="4" name="Rectangle 3"/>
          <p:cNvSpPr/>
          <p:nvPr/>
        </p:nvSpPr>
        <p:spPr>
          <a:xfrm>
            <a:off x="452718" y="2693895"/>
            <a:ext cx="4083424" cy="2308324"/>
          </a:xfrm>
          <a:prstGeom prst="rect">
            <a:avLst/>
          </a:prstGeom>
        </p:spPr>
        <p:txBody>
          <a:bodyPr wrap="square">
            <a:spAutoFit/>
          </a:bodyPr>
          <a:lstStyle/>
          <a:p>
            <a:pPr fontAlgn="base"/>
            <a:r>
              <a:rPr lang="en-US" sz="1600" b="1" dirty="0"/>
              <a:t>“The sins of corruption, dishonesty, strife, contention, and other evils in this world are not here by chance. They are evidences of the relentless campaign of Satan and those who follow him. </a:t>
            </a:r>
          </a:p>
          <a:p>
            <a:pPr fontAlgn="base"/>
            <a:endParaRPr lang="en-US" sz="1600" b="1" dirty="0"/>
          </a:p>
          <a:p>
            <a:pPr fontAlgn="base"/>
            <a:r>
              <a:rPr lang="en-US" sz="1600" b="1" dirty="0"/>
              <a:t>He uses every tool and device available to him to deceive, confuse, and mislead.” </a:t>
            </a:r>
          </a:p>
          <a:p>
            <a:pPr fontAlgn="base"/>
            <a:r>
              <a:rPr lang="en-US" sz="1600" b="1" dirty="0"/>
              <a:t>Elder Joseph B. </a:t>
            </a:r>
            <a:r>
              <a:rPr lang="en-US" sz="1600" b="1" dirty="0" err="1"/>
              <a:t>Wirthlin</a:t>
            </a:r>
            <a:endParaRPr lang="en-US" sz="1600" b="1" dirty="0"/>
          </a:p>
        </p:txBody>
      </p:sp>
      <p:sp>
        <p:nvSpPr>
          <p:cNvPr id="5" name="Rectangle 4"/>
          <p:cNvSpPr/>
          <p:nvPr/>
        </p:nvSpPr>
        <p:spPr>
          <a:xfrm>
            <a:off x="5867400" y="2438400"/>
            <a:ext cx="5204012" cy="4031873"/>
          </a:xfrm>
          <a:prstGeom prst="rect">
            <a:avLst/>
          </a:prstGeom>
        </p:spPr>
        <p:txBody>
          <a:bodyPr wrap="square">
            <a:spAutoFit/>
          </a:bodyPr>
          <a:lstStyle/>
          <a:p>
            <a:pPr fontAlgn="base"/>
            <a:r>
              <a:rPr lang="en-US" sz="1600" b="1" dirty="0"/>
              <a:t>“Where people have that Spirit with them, we may expect harmony. The Spirit puts the testimony of truth in our hearts, which unifies those who share that testimony. The Spirit of God never generates contention.</a:t>
            </a:r>
          </a:p>
          <a:p>
            <a:pPr fontAlgn="base"/>
            <a:endParaRPr lang="en-US" sz="1600" b="1" dirty="0"/>
          </a:p>
          <a:p>
            <a:pPr fontAlgn="base"/>
            <a:r>
              <a:rPr lang="en-US" sz="1600" b="1" dirty="0"/>
              <a:t>It never generates the feelings of distinctions between people which lead to strife.</a:t>
            </a:r>
          </a:p>
          <a:p>
            <a:pPr fontAlgn="base"/>
            <a:endParaRPr lang="en-US" sz="1600" b="1" dirty="0"/>
          </a:p>
          <a:p>
            <a:pPr fontAlgn="base"/>
            <a:r>
              <a:rPr lang="en-US" sz="1600" b="1" dirty="0"/>
              <a:t>It leads to personal peace and a feeling of union with others. </a:t>
            </a:r>
          </a:p>
          <a:p>
            <a:pPr fontAlgn="base"/>
            <a:endParaRPr lang="en-US" sz="1600" b="1" dirty="0"/>
          </a:p>
          <a:p>
            <a:pPr fontAlgn="base"/>
            <a:r>
              <a:rPr lang="en-US" sz="1600" b="1" dirty="0"/>
              <a:t>It unifies souls. </a:t>
            </a:r>
          </a:p>
          <a:p>
            <a:pPr fontAlgn="base"/>
            <a:endParaRPr lang="en-US" sz="1600" b="1" dirty="0"/>
          </a:p>
          <a:p>
            <a:pPr fontAlgn="base"/>
            <a:r>
              <a:rPr lang="en-US" sz="1600" b="1" dirty="0"/>
              <a:t>A unified family, a unified Church, and a world at peace depend on unified souls.” </a:t>
            </a:r>
          </a:p>
          <a:p>
            <a:pPr fontAlgn="base"/>
            <a:r>
              <a:rPr lang="en-US" sz="1600" b="1" dirty="0"/>
              <a:t>President Henry B. </a:t>
            </a:r>
            <a:r>
              <a:rPr lang="en-US" sz="1600" b="1" dirty="0" err="1"/>
              <a:t>Eyring</a:t>
            </a:r>
            <a:endParaRPr lang="en-US" sz="1600" b="1" dirty="0"/>
          </a:p>
        </p:txBody>
      </p:sp>
      <p:pic>
        <p:nvPicPr>
          <p:cNvPr id="6" name="Picture 5" descr="Henry B. Eyring.jpg"/>
          <p:cNvPicPr>
            <a:picLocks noChangeAspect="1"/>
          </p:cNvPicPr>
          <p:nvPr/>
        </p:nvPicPr>
        <p:blipFill>
          <a:blip r:embed="rId3" cstate="print"/>
          <a:stretch>
            <a:fillRect/>
          </a:stretch>
        </p:blipFill>
        <p:spPr>
          <a:xfrm>
            <a:off x="10910671" y="5351929"/>
            <a:ext cx="1071375" cy="1335741"/>
          </a:xfrm>
          <a:prstGeom prst="rect">
            <a:avLst/>
          </a:prstGeom>
        </p:spPr>
      </p:pic>
      <p:pic>
        <p:nvPicPr>
          <p:cNvPr id="7" name="Picture 6" descr="james e faust.jpg"/>
          <p:cNvPicPr>
            <a:picLocks noChangeAspect="1"/>
          </p:cNvPicPr>
          <p:nvPr/>
        </p:nvPicPr>
        <p:blipFill>
          <a:blip r:embed="rId4" cstate="print"/>
          <a:stretch>
            <a:fillRect/>
          </a:stretch>
        </p:blipFill>
        <p:spPr>
          <a:xfrm>
            <a:off x="779929" y="336176"/>
            <a:ext cx="1391412" cy="1676400"/>
          </a:xfrm>
          <a:prstGeom prst="rect">
            <a:avLst/>
          </a:prstGeom>
        </p:spPr>
      </p:pic>
      <p:pic>
        <p:nvPicPr>
          <p:cNvPr id="25602" name="Picture 2" descr="http://pt.mormonwiki.com/wiki/images/a/a1/Joseph_B._Wirthlin.jpg"/>
          <p:cNvPicPr>
            <a:picLocks noChangeAspect="1" noChangeArrowheads="1"/>
          </p:cNvPicPr>
          <p:nvPr/>
        </p:nvPicPr>
        <p:blipFill>
          <a:blip r:embed="rId5" cstate="print"/>
          <a:srcRect/>
          <a:stretch>
            <a:fillRect/>
          </a:stretch>
        </p:blipFill>
        <p:spPr bwMode="auto">
          <a:xfrm>
            <a:off x="2057400" y="5069542"/>
            <a:ext cx="1268451" cy="1600200"/>
          </a:xfrm>
          <a:prstGeom prst="rect">
            <a:avLst/>
          </a:prstGeom>
          <a:noFill/>
        </p:spPr>
      </p:pic>
      <p:sp>
        <p:nvSpPr>
          <p:cNvPr id="8" name="Rectangle 7">
            <a:extLst>
              <a:ext uri="{FF2B5EF4-FFF2-40B4-BE49-F238E27FC236}">
                <a16:creationId xmlns:a16="http://schemas.microsoft.com/office/drawing/2014/main" id="{8EDACD71-050A-4D68-9E11-DF4CC15BC170}"/>
              </a:ext>
            </a:extLst>
          </p:cNvPr>
          <p:cNvSpPr/>
          <p:nvPr/>
        </p:nvSpPr>
        <p:spPr>
          <a:xfrm>
            <a:off x="136816" y="6488668"/>
            <a:ext cx="1268296" cy="369332"/>
          </a:xfrm>
          <a:prstGeom prst="rect">
            <a:avLst/>
          </a:prstGeom>
        </p:spPr>
        <p:txBody>
          <a:bodyPr wrap="none">
            <a:spAutoFit/>
          </a:bodyPr>
          <a:lstStyle/>
          <a:p>
            <a:r>
              <a:rPr lang="en-US" b="1" dirty="0"/>
              <a:t>3 Ne. 11:29</a:t>
            </a:r>
            <a:endParaRPr lang="en-US" dirty="0"/>
          </a:p>
        </p:txBody>
      </p:sp>
      <p:sp>
        <p:nvSpPr>
          <p:cNvPr id="18" name="Rectangle 17">
            <a:extLst>
              <a:ext uri="{FF2B5EF4-FFF2-40B4-BE49-F238E27FC236}">
                <a16:creationId xmlns:a16="http://schemas.microsoft.com/office/drawing/2014/main" id="{8D80D686-904F-4621-BEBF-753DBCECEAAC}"/>
              </a:ext>
            </a:extLst>
          </p:cNvPr>
          <p:cNvSpPr/>
          <p:nvPr/>
        </p:nvSpPr>
        <p:spPr>
          <a:xfrm>
            <a:off x="6412195" y="6550223"/>
            <a:ext cx="4176464" cy="307777"/>
          </a:xfrm>
          <a:prstGeom prst="rect">
            <a:avLst/>
          </a:prstGeom>
        </p:spPr>
        <p:txBody>
          <a:bodyPr wrap="none">
            <a:spAutoFit/>
          </a:bodyPr>
          <a:lstStyle/>
          <a:p>
            <a:r>
              <a:rPr lang="en-US" sz="1400" b="1" dirty="0"/>
              <a:t>Joseph F. Smith, </a:t>
            </a:r>
            <a:r>
              <a:rPr lang="en-US" sz="1400" b="1" i="1" dirty="0"/>
              <a:t>Gospel Doctrine,</a:t>
            </a:r>
            <a:r>
              <a:rPr lang="en-US" sz="1400" b="1" dirty="0"/>
              <a:t> 13th ed. [1963], 131</a:t>
            </a:r>
            <a:endParaRPr lang="en-US" sz="1400" dirty="0"/>
          </a:p>
        </p:txBody>
      </p:sp>
      <p:grpSp>
        <p:nvGrpSpPr>
          <p:cNvPr id="19" name="Group 18">
            <a:extLst>
              <a:ext uri="{FF2B5EF4-FFF2-40B4-BE49-F238E27FC236}">
                <a16:creationId xmlns:a16="http://schemas.microsoft.com/office/drawing/2014/main" id="{009DF80F-03F5-4071-A2ED-508196CC0A80}"/>
              </a:ext>
            </a:extLst>
          </p:cNvPr>
          <p:cNvGrpSpPr/>
          <p:nvPr/>
        </p:nvGrpSpPr>
        <p:grpSpPr>
          <a:xfrm>
            <a:off x="6629400" y="304800"/>
            <a:ext cx="3835400" cy="1905000"/>
            <a:chOff x="6629400" y="304800"/>
            <a:chExt cx="3835400" cy="1905000"/>
          </a:xfrm>
        </p:grpSpPr>
        <p:grpSp>
          <p:nvGrpSpPr>
            <p:cNvPr id="9" name="Group 8"/>
            <p:cNvGrpSpPr/>
            <p:nvPr/>
          </p:nvGrpSpPr>
          <p:grpSpPr>
            <a:xfrm>
              <a:off x="6629400" y="304800"/>
              <a:ext cx="3835400" cy="1905000"/>
              <a:chOff x="965200" y="2286000"/>
              <a:chExt cx="7264400" cy="2743200"/>
            </a:xfrm>
          </p:grpSpPr>
          <p:grpSp>
            <p:nvGrpSpPr>
              <p:cNvPr id="10"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728474"/>
              </a:xfrm>
              <a:prstGeom prst="rect">
                <a:avLst/>
              </a:prstGeom>
              <a:noFill/>
            </p:spPr>
            <p:txBody>
              <a:bodyPr wrap="square" rtlCol="0">
                <a:spAutoFit/>
              </a:bodyPr>
              <a:lstStyle/>
              <a:p>
                <a:pPr algn="ctr"/>
                <a:r>
                  <a:rPr lang="en-US" sz="2400" dirty="0">
                    <a:solidFill>
                      <a:schemeClr val="bg1"/>
                    </a:solidFill>
                  </a:rPr>
                  <a:t>Contention makes us vulnerable to the influence of the adversary</a:t>
                </a:r>
              </a:p>
            </p:txBody>
          </p:sp>
        </p:grpSp>
        <p:grpSp>
          <p:nvGrpSpPr>
            <p:cNvPr id="20" name="Group 19">
              <a:extLst>
                <a:ext uri="{FF2B5EF4-FFF2-40B4-BE49-F238E27FC236}">
                  <a16:creationId xmlns:a16="http://schemas.microsoft.com/office/drawing/2014/main" id="{AC270E0D-9403-4E95-8B69-875D41DC1C00}"/>
                </a:ext>
              </a:extLst>
            </p:cNvPr>
            <p:cNvGrpSpPr/>
            <p:nvPr/>
          </p:nvGrpSpPr>
          <p:grpSpPr>
            <a:xfrm>
              <a:off x="9663517" y="1271802"/>
              <a:ext cx="706646" cy="706646"/>
              <a:chOff x="3276600" y="3073062"/>
              <a:chExt cx="2667000" cy="2667000"/>
            </a:xfrm>
          </p:grpSpPr>
          <p:grpSp>
            <p:nvGrpSpPr>
              <p:cNvPr id="21" name="Group 20">
                <a:extLst>
                  <a:ext uri="{FF2B5EF4-FFF2-40B4-BE49-F238E27FC236}">
                    <a16:creationId xmlns:a16="http://schemas.microsoft.com/office/drawing/2014/main" id="{7A9E0D6E-1D58-44A7-BEF3-6C4EC231B4E8}"/>
                  </a:ext>
                </a:extLst>
              </p:cNvPr>
              <p:cNvGrpSpPr/>
              <p:nvPr/>
            </p:nvGrpSpPr>
            <p:grpSpPr>
              <a:xfrm>
                <a:off x="3276600" y="3073062"/>
                <a:ext cx="2667000" cy="2667000"/>
                <a:chOff x="5867400" y="583656"/>
                <a:chExt cx="2667000" cy="2667000"/>
              </a:xfrm>
            </p:grpSpPr>
            <p:sp>
              <p:nvSpPr>
                <p:cNvPr id="23" name="Oval 22">
                  <a:extLst>
                    <a:ext uri="{FF2B5EF4-FFF2-40B4-BE49-F238E27FC236}">
                      <a16:creationId xmlns:a16="http://schemas.microsoft.com/office/drawing/2014/main" id="{D7F0F338-2512-4BE0-A2A3-3EEF3DAD9578}"/>
                    </a:ext>
                  </a:extLst>
                </p:cNvPr>
                <p:cNvSpPr/>
                <p:nvPr/>
              </p:nvSpPr>
              <p:spPr>
                <a:xfrm>
                  <a:off x="5867400" y="5836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B2676EB-9C91-46CC-9115-791CEDD98DE3}"/>
                    </a:ext>
                  </a:extLst>
                </p:cNvPr>
                <p:cNvGrpSpPr/>
                <p:nvPr/>
              </p:nvGrpSpPr>
              <p:grpSpPr>
                <a:xfrm>
                  <a:off x="6265944" y="1346934"/>
                  <a:ext cx="762000" cy="762000"/>
                  <a:chOff x="1226056" y="2773679"/>
                  <a:chExt cx="762000" cy="762000"/>
                </a:xfrm>
              </p:grpSpPr>
              <p:sp>
                <p:nvSpPr>
                  <p:cNvPr id="32" name="Oval 31">
                    <a:extLst>
                      <a:ext uri="{FF2B5EF4-FFF2-40B4-BE49-F238E27FC236}">
                        <a16:creationId xmlns:a16="http://schemas.microsoft.com/office/drawing/2014/main" id="{05401333-C046-4B61-A104-B1CA7E06BFD8}"/>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A3D4C2A-A98D-4E1B-9035-D9A694173440}"/>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F60729E-B6B9-48DF-A9AF-567E84A65A3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44541F8-1E3E-42ED-A19F-26D2B38DAAA6}"/>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420ABA4-08DD-4657-A511-82F6945B400A}"/>
                    </a:ext>
                  </a:extLst>
                </p:cNvPr>
                <p:cNvGrpSpPr/>
                <p:nvPr/>
              </p:nvGrpSpPr>
              <p:grpSpPr>
                <a:xfrm flipH="1">
                  <a:off x="7307102" y="1348665"/>
                  <a:ext cx="762000" cy="762000"/>
                  <a:chOff x="1226056" y="2773679"/>
                  <a:chExt cx="762000" cy="762000"/>
                </a:xfrm>
              </p:grpSpPr>
              <p:sp>
                <p:nvSpPr>
                  <p:cNvPr id="28" name="Oval 27">
                    <a:extLst>
                      <a:ext uri="{FF2B5EF4-FFF2-40B4-BE49-F238E27FC236}">
                        <a16:creationId xmlns:a16="http://schemas.microsoft.com/office/drawing/2014/main" id="{52B31E0B-8883-41D7-81FA-B39AB13690A4}"/>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ED5E3D2-04AE-4986-B668-4FB2D6A8F752}"/>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147917C-FDBF-4FCD-8345-6672F84DE055}"/>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16CC5B4-D33F-44B8-BD36-4079BA9EB6FB}"/>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Moon 25">
                  <a:extLst>
                    <a:ext uri="{FF2B5EF4-FFF2-40B4-BE49-F238E27FC236}">
                      <a16:creationId xmlns:a16="http://schemas.microsoft.com/office/drawing/2014/main" id="{26EA69B1-0EFD-40B3-83C1-6FA3E1C7F89E}"/>
                    </a:ext>
                  </a:extLst>
                </p:cNvPr>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Moon 26">
                  <a:extLst>
                    <a:ext uri="{FF2B5EF4-FFF2-40B4-BE49-F238E27FC236}">
                      <a16:creationId xmlns:a16="http://schemas.microsoft.com/office/drawing/2014/main" id="{C5682AFB-CA12-4CF3-8E44-13CC1FB02E18}"/>
                    </a:ext>
                  </a:extLst>
                </p:cNvPr>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Moon 21">
                <a:extLst>
                  <a:ext uri="{FF2B5EF4-FFF2-40B4-BE49-F238E27FC236}">
                    <a16:creationId xmlns:a16="http://schemas.microsoft.com/office/drawing/2014/main" id="{DBCB80FA-2A87-448F-895F-58BBD282151A}"/>
                  </a:ext>
                </a:extLst>
              </p:cNvPr>
              <p:cNvSpPr/>
              <p:nvPr/>
            </p:nvSpPr>
            <p:spPr>
              <a:xfrm rot="5241646">
                <a:off x="4468393" y="4505861"/>
                <a:ext cx="405949" cy="1147255"/>
              </a:xfrm>
              <a:prstGeom prst="moon">
                <a:avLst>
                  <a:gd name="adj" fmla="val 87500"/>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7" name="Group 36">
              <a:extLst>
                <a:ext uri="{FF2B5EF4-FFF2-40B4-BE49-F238E27FC236}">
                  <a16:creationId xmlns:a16="http://schemas.microsoft.com/office/drawing/2014/main" id="{155A287A-7F6B-49C7-B8B5-E9141D48784C}"/>
                </a:ext>
              </a:extLst>
            </p:cNvPr>
            <p:cNvGrpSpPr/>
            <p:nvPr/>
          </p:nvGrpSpPr>
          <p:grpSpPr>
            <a:xfrm>
              <a:off x="6732493" y="1286037"/>
              <a:ext cx="683686" cy="683686"/>
              <a:chOff x="4868501" y="4267258"/>
              <a:chExt cx="2209800" cy="2209800"/>
            </a:xfrm>
          </p:grpSpPr>
          <p:sp>
            <p:nvSpPr>
              <p:cNvPr id="42" name="Oval 41">
                <a:extLst>
                  <a:ext uri="{FF2B5EF4-FFF2-40B4-BE49-F238E27FC236}">
                    <a16:creationId xmlns:a16="http://schemas.microsoft.com/office/drawing/2014/main" id="{7685F03F-A923-40F2-A08A-5E3DCCE5A353}"/>
                  </a:ext>
                </a:extLst>
              </p:cNvPr>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12A297C-C32F-42BA-91C4-25666FE825AA}"/>
                  </a:ext>
                </a:extLst>
              </p:cNvPr>
              <p:cNvSpPr/>
              <p:nvPr/>
            </p:nvSpPr>
            <p:spPr>
              <a:xfrm>
                <a:off x="5685549" y="5667470"/>
                <a:ext cx="650387" cy="2295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FFCB0B26-E193-4855-9E41-FF8BCB6A2C4B}"/>
                  </a:ext>
                </a:extLst>
              </p:cNvPr>
              <p:cNvGrpSpPr/>
              <p:nvPr/>
            </p:nvGrpSpPr>
            <p:grpSpPr>
              <a:xfrm>
                <a:off x="6074025" y="4869070"/>
                <a:ext cx="612001" cy="612001"/>
                <a:chOff x="2452639" y="4588413"/>
                <a:chExt cx="612001" cy="612001"/>
              </a:xfrm>
            </p:grpSpPr>
            <p:sp>
              <p:nvSpPr>
                <p:cNvPr id="53" name="Oval 52">
                  <a:extLst>
                    <a:ext uri="{FF2B5EF4-FFF2-40B4-BE49-F238E27FC236}">
                      <a16:creationId xmlns:a16="http://schemas.microsoft.com/office/drawing/2014/main" id="{29C51438-B628-4ECA-B95B-26ED704F610E}"/>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7581AF4-C439-4EC8-BDE8-53C4D64792C3}"/>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7BE610D-6C40-4749-AD7D-619F63934CB0}"/>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C5EF5F6-D65D-4830-A957-A7689E6CCF8F}"/>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5A79C82-8E30-43FD-B9F4-85DBF29E53FC}"/>
                  </a:ext>
                </a:extLst>
              </p:cNvPr>
              <p:cNvGrpSpPr/>
              <p:nvPr/>
            </p:nvGrpSpPr>
            <p:grpSpPr>
              <a:xfrm flipH="1">
                <a:off x="5257704" y="4858508"/>
                <a:ext cx="612001" cy="612001"/>
                <a:chOff x="2452639" y="4588413"/>
                <a:chExt cx="612001" cy="612001"/>
              </a:xfrm>
            </p:grpSpPr>
            <p:sp>
              <p:nvSpPr>
                <p:cNvPr id="49" name="Oval 48">
                  <a:extLst>
                    <a:ext uri="{FF2B5EF4-FFF2-40B4-BE49-F238E27FC236}">
                      <a16:creationId xmlns:a16="http://schemas.microsoft.com/office/drawing/2014/main" id="{BE178382-1CAD-4841-9C93-14F5422497D1}"/>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3569397-80F8-4539-85EB-46B1393990BE}"/>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E856523-EA2F-4E6D-9DBF-CAD79F0FF7A3}"/>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B85C1D8-F06E-426E-B3D6-48AAEC88806B}"/>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43B39E7-DE6E-4C0B-9103-4B17BB4364B0}"/>
                  </a:ext>
                </a:extLst>
              </p:cNvPr>
              <p:cNvGrpSpPr/>
              <p:nvPr/>
            </p:nvGrpSpPr>
            <p:grpSpPr>
              <a:xfrm rot="21213287">
                <a:off x="5441135" y="4526732"/>
                <a:ext cx="986828" cy="470780"/>
                <a:chOff x="5413972" y="4517679"/>
                <a:chExt cx="1013989" cy="506994"/>
              </a:xfrm>
            </p:grpSpPr>
            <p:cxnSp>
              <p:nvCxnSpPr>
                <p:cNvPr id="47" name="Straight Connector 46">
                  <a:extLst>
                    <a:ext uri="{FF2B5EF4-FFF2-40B4-BE49-F238E27FC236}">
                      <a16:creationId xmlns:a16="http://schemas.microsoft.com/office/drawing/2014/main" id="{7474AD6C-09AF-455D-80D8-02A25BBDC516}"/>
                    </a:ext>
                  </a:extLst>
                </p:cNvPr>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585ECA-9A13-48DF-8068-A25AA8B61F6E}"/>
                    </a:ext>
                  </a:extLst>
                </p:cNvPr>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3153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182">
            <a:extLst>
              <a:ext uri="{FF2B5EF4-FFF2-40B4-BE49-F238E27FC236}">
                <a16:creationId xmlns:a16="http://schemas.microsoft.com/office/drawing/2014/main" id="{4E247306-490D-4B61-9059-6BD40A54D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6541" y="6488668"/>
            <a:ext cx="2133600" cy="369332"/>
          </a:xfrm>
          <a:prstGeom prst="rect">
            <a:avLst/>
          </a:prstGeom>
          <a:noFill/>
        </p:spPr>
        <p:txBody>
          <a:bodyPr wrap="square" rtlCol="0">
            <a:spAutoFit/>
          </a:bodyPr>
          <a:lstStyle/>
          <a:p>
            <a:r>
              <a:rPr lang="en-US" dirty="0"/>
              <a:t>Helaman 1:1-13</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Contention Divides a Nation</a:t>
            </a:r>
          </a:p>
        </p:txBody>
      </p:sp>
      <p:sp>
        <p:nvSpPr>
          <p:cNvPr id="7" name="Rectangle 6"/>
          <p:cNvSpPr/>
          <p:nvPr/>
        </p:nvSpPr>
        <p:spPr>
          <a:xfrm>
            <a:off x="3429000" y="609601"/>
            <a:ext cx="5638800" cy="646331"/>
          </a:xfrm>
          <a:prstGeom prst="rect">
            <a:avLst/>
          </a:prstGeom>
        </p:spPr>
        <p:txBody>
          <a:bodyPr wrap="square">
            <a:spAutoFit/>
          </a:bodyPr>
          <a:lstStyle/>
          <a:p>
            <a:pPr algn="ctr"/>
            <a:r>
              <a:rPr lang="en-US" b="1" dirty="0"/>
              <a:t>After </a:t>
            </a:r>
            <a:r>
              <a:rPr lang="en-US" b="1" dirty="0" err="1"/>
              <a:t>Parohan’s</a:t>
            </a:r>
            <a:r>
              <a:rPr lang="en-US" b="1" dirty="0"/>
              <a:t> death, who would take the role of chief judge and governor over the people of Nephi? </a:t>
            </a:r>
          </a:p>
        </p:txBody>
      </p:sp>
      <p:sp>
        <p:nvSpPr>
          <p:cNvPr id="8" name="Rectangle 7"/>
          <p:cNvSpPr/>
          <p:nvPr/>
        </p:nvSpPr>
        <p:spPr>
          <a:xfrm>
            <a:off x="779930" y="945778"/>
            <a:ext cx="1371600" cy="1200329"/>
          </a:xfrm>
          <a:prstGeom prst="rect">
            <a:avLst/>
          </a:prstGeom>
        </p:spPr>
        <p:txBody>
          <a:bodyPr wrap="square">
            <a:spAutoFit/>
          </a:bodyPr>
          <a:lstStyle/>
          <a:p>
            <a:r>
              <a:rPr lang="en-US" dirty="0" err="1">
                <a:solidFill>
                  <a:srgbClr val="C00000"/>
                </a:solidFill>
              </a:rPr>
              <a:t>Pahoran</a:t>
            </a:r>
            <a:r>
              <a:rPr lang="en-US" dirty="0">
                <a:solidFill>
                  <a:srgbClr val="C00000"/>
                </a:solidFill>
              </a:rPr>
              <a:t> had many sons:</a:t>
            </a:r>
          </a:p>
          <a:p>
            <a:endParaRPr lang="en-US" dirty="0">
              <a:solidFill>
                <a:srgbClr val="C00000"/>
              </a:solidFill>
            </a:endParaRPr>
          </a:p>
          <a:p>
            <a:r>
              <a:rPr lang="en-US" dirty="0">
                <a:solidFill>
                  <a:srgbClr val="C00000"/>
                </a:solidFill>
              </a:rPr>
              <a:t>About 52 BC</a:t>
            </a:r>
          </a:p>
        </p:txBody>
      </p:sp>
      <p:grpSp>
        <p:nvGrpSpPr>
          <p:cNvPr id="9" name="Group 8"/>
          <p:cNvGrpSpPr/>
          <p:nvPr/>
        </p:nvGrpSpPr>
        <p:grpSpPr>
          <a:xfrm>
            <a:off x="8928847" y="1259541"/>
            <a:ext cx="1120140" cy="2667000"/>
            <a:chOff x="4800600" y="457200"/>
            <a:chExt cx="2490952" cy="5715000"/>
          </a:xfrm>
        </p:grpSpPr>
        <p:sp>
          <p:nvSpPr>
            <p:cNvPr id="10" name="Oval 9"/>
            <p:cNvSpPr/>
            <p:nvPr/>
          </p:nvSpPr>
          <p:spPr>
            <a:xfrm rot="19336703">
              <a:off x="5984516" y="5489471"/>
              <a:ext cx="433552" cy="6827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192056">
              <a:off x="5471685" y="5452425"/>
              <a:ext cx="433552" cy="680057"/>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0" y="3505200"/>
              <a:ext cx="433552" cy="544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00600" y="3387776"/>
              <a:ext cx="433552" cy="544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683283">
              <a:off x="6258830" y="2221543"/>
              <a:ext cx="807754" cy="1657719"/>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90544">
              <a:off x="4942493" y="2274996"/>
              <a:ext cx="972138" cy="157063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5181600" y="2209800"/>
              <a:ext cx="1752600" cy="3537371"/>
            </a:xfrm>
            <a:prstGeom prst="trapezoid">
              <a:avLst>
                <a:gd name="adj" fmla="val 28581"/>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5841124" y="2389569"/>
              <a:ext cx="520263" cy="36298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1417489" flipH="1">
              <a:off x="5354485" y="1217486"/>
              <a:ext cx="1426828" cy="11927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7395536">
              <a:off x="4716329" y="1007122"/>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5902291">
              <a:off x="6164033" y="1027947"/>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898702">
              <a:off x="5689150" y="2317388"/>
              <a:ext cx="693683" cy="3429116"/>
            </a:xfrm>
            <a:prstGeom prst="trapezoid">
              <a:avLst>
                <a:gd name="adj" fmla="val 30882"/>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73"/>
            <p:cNvGrpSpPr/>
            <p:nvPr/>
          </p:nvGrpSpPr>
          <p:grpSpPr>
            <a:xfrm>
              <a:off x="6172200" y="2362200"/>
              <a:ext cx="560230" cy="457200"/>
              <a:chOff x="5861535" y="315726"/>
              <a:chExt cx="1078476" cy="998095"/>
            </a:xfrm>
          </p:grpSpPr>
          <p:sp>
            <p:nvSpPr>
              <p:cNvPr id="63" name="Hexagon 62"/>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hevron 63"/>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hevron 64"/>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Oval 65"/>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4"/>
            <p:cNvGrpSpPr/>
            <p:nvPr/>
          </p:nvGrpSpPr>
          <p:grpSpPr>
            <a:xfrm>
              <a:off x="5410200" y="3886200"/>
              <a:ext cx="1371600" cy="381000"/>
              <a:chOff x="5576342" y="299803"/>
              <a:chExt cx="3728801" cy="1069299"/>
            </a:xfrm>
          </p:grpSpPr>
          <p:grpSp>
            <p:nvGrpSpPr>
              <p:cNvPr id="48" name="Group 14"/>
              <p:cNvGrpSpPr/>
              <p:nvPr/>
            </p:nvGrpSpPr>
            <p:grpSpPr>
              <a:xfrm>
                <a:off x="5576342" y="299803"/>
                <a:ext cx="1304143" cy="1064302"/>
                <a:chOff x="5861535" y="315726"/>
                <a:chExt cx="1078476" cy="998095"/>
              </a:xfrm>
            </p:grpSpPr>
            <p:sp>
              <p:nvSpPr>
                <p:cNvPr id="59" name="Hexagon 58"/>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hevron 59"/>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5"/>
              <p:cNvGrpSpPr/>
              <p:nvPr/>
            </p:nvGrpSpPr>
            <p:grpSpPr>
              <a:xfrm>
                <a:off x="6781800" y="304800"/>
                <a:ext cx="1304143" cy="1064302"/>
                <a:chOff x="5861535" y="315726"/>
                <a:chExt cx="1078476" cy="998095"/>
              </a:xfrm>
            </p:grpSpPr>
            <p:sp>
              <p:nvSpPr>
                <p:cNvPr id="55" name="Hexagon 54"/>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hevron 55"/>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evron 56"/>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Oval 57"/>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0"/>
              <p:cNvGrpSpPr/>
              <p:nvPr/>
            </p:nvGrpSpPr>
            <p:grpSpPr>
              <a:xfrm>
                <a:off x="8001000" y="304800"/>
                <a:ext cx="1304143" cy="1064302"/>
                <a:chOff x="5861535" y="315726"/>
                <a:chExt cx="1078476" cy="998095"/>
              </a:xfrm>
            </p:grpSpPr>
            <p:sp>
              <p:nvSpPr>
                <p:cNvPr id="51" name="Hexagon 5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hevron 5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5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55"/>
            <p:cNvGrpSpPr/>
            <p:nvPr/>
          </p:nvGrpSpPr>
          <p:grpSpPr>
            <a:xfrm>
              <a:off x="5276395" y="457200"/>
              <a:ext cx="1726451" cy="1219200"/>
              <a:chOff x="2550762" y="1524000"/>
              <a:chExt cx="3293867" cy="2326091"/>
            </a:xfrm>
          </p:grpSpPr>
          <p:sp>
            <p:nvSpPr>
              <p:cNvPr id="41" name="Moon 40"/>
              <p:cNvSpPr/>
              <p:nvPr/>
            </p:nvSpPr>
            <p:spPr>
              <a:xfrm>
                <a:off x="3429000" y="1752600"/>
                <a:ext cx="838200" cy="2057400"/>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658497">
                <a:off x="3783992" y="1672982"/>
                <a:ext cx="838200" cy="2177109"/>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028483">
                <a:off x="3250449" y="1683943"/>
                <a:ext cx="838200" cy="2098772"/>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2667000" y="1524000"/>
                <a:ext cx="2667000" cy="1828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8091643">
                <a:off x="2237022" y="1968335"/>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16200000">
                <a:off x="4182060" y="1913940"/>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124200" y="1676400"/>
                <a:ext cx="2209800" cy="1219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78"/>
            <p:cNvGrpSpPr/>
            <p:nvPr/>
          </p:nvGrpSpPr>
          <p:grpSpPr>
            <a:xfrm>
              <a:off x="5181600" y="838200"/>
              <a:ext cx="1828800" cy="454945"/>
              <a:chOff x="5576342" y="299803"/>
              <a:chExt cx="3728801" cy="1069299"/>
            </a:xfrm>
          </p:grpSpPr>
          <p:grpSp>
            <p:nvGrpSpPr>
              <p:cNvPr id="26" name="Group 14"/>
              <p:cNvGrpSpPr/>
              <p:nvPr/>
            </p:nvGrpSpPr>
            <p:grpSpPr>
              <a:xfrm>
                <a:off x="5576342" y="299803"/>
                <a:ext cx="1304143" cy="1064302"/>
                <a:chOff x="5861535" y="315726"/>
                <a:chExt cx="1078476" cy="998095"/>
              </a:xfrm>
            </p:grpSpPr>
            <p:sp>
              <p:nvSpPr>
                <p:cNvPr id="37" name="Hexagon 36"/>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a:off x="6781800" y="304800"/>
                <a:ext cx="1304143" cy="1064302"/>
                <a:chOff x="5861535" y="315726"/>
                <a:chExt cx="1078476" cy="998095"/>
              </a:xfrm>
            </p:grpSpPr>
            <p:sp>
              <p:nvSpPr>
                <p:cNvPr id="33" name="Hexagon 32"/>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hevron 33"/>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001000" y="304800"/>
                <a:ext cx="1304143" cy="1064302"/>
                <a:chOff x="5861535" y="315726"/>
                <a:chExt cx="1078476" cy="998095"/>
              </a:xfrm>
            </p:grpSpPr>
            <p:sp>
              <p:nvSpPr>
                <p:cNvPr id="29" name="Hexagon 28"/>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evron 29"/>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p:cNvGrpSpPr/>
          <p:nvPr/>
        </p:nvGrpSpPr>
        <p:grpSpPr>
          <a:xfrm>
            <a:off x="5248835" y="1402977"/>
            <a:ext cx="1295400" cy="2541247"/>
            <a:chOff x="653111" y="838200"/>
            <a:chExt cx="2519378" cy="5029200"/>
          </a:xfrm>
        </p:grpSpPr>
        <p:sp>
          <p:nvSpPr>
            <p:cNvPr id="68" name="Oval 67"/>
            <p:cNvSpPr/>
            <p:nvPr/>
          </p:nvSpPr>
          <p:spPr>
            <a:xfrm rot="1447568" flipH="1">
              <a:off x="653111" y="3492589"/>
              <a:ext cx="457200" cy="683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075884" flipH="1">
              <a:off x="2715289" y="3494025"/>
              <a:ext cx="457200" cy="683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1"/>
            <p:cNvGrpSpPr/>
            <p:nvPr/>
          </p:nvGrpSpPr>
          <p:grpSpPr>
            <a:xfrm>
              <a:off x="1265339" y="5199330"/>
              <a:ext cx="610858" cy="618260"/>
              <a:chOff x="7122338" y="5361709"/>
              <a:chExt cx="520849" cy="515905"/>
            </a:xfrm>
          </p:grpSpPr>
          <p:sp>
            <p:nvSpPr>
              <p:cNvPr id="142" name="Oval 141"/>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60"/>
            <p:cNvGrpSpPr/>
            <p:nvPr/>
          </p:nvGrpSpPr>
          <p:grpSpPr>
            <a:xfrm>
              <a:off x="1842171" y="5249140"/>
              <a:ext cx="610858" cy="618260"/>
              <a:chOff x="7122338" y="5361709"/>
              <a:chExt cx="520849" cy="515905"/>
            </a:xfrm>
          </p:grpSpPr>
          <p:sp>
            <p:nvSpPr>
              <p:cNvPr id="140" name="Oval 103"/>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rapezoid 71"/>
            <p:cNvSpPr/>
            <p:nvPr/>
          </p:nvSpPr>
          <p:spPr>
            <a:xfrm flipH="1">
              <a:off x="1222010" y="4399605"/>
              <a:ext cx="1279829" cy="1095817"/>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9879197" flipH="1">
              <a:off x="2215144" y="2188285"/>
              <a:ext cx="731534" cy="175625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667365" flipH="1">
              <a:off x="934416" y="2008610"/>
              <a:ext cx="788881" cy="1965034"/>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flipH="1">
              <a:off x="1222010" y="2207971"/>
              <a:ext cx="1429892" cy="283086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0800000">
              <a:off x="1676400" y="2514600"/>
              <a:ext cx="536210" cy="6821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5137497">
              <a:off x="1533529" y="1369918"/>
              <a:ext cx="1576033" cy="714946"/>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a:off x="1142999" y="929518"/>
              <a:ext cx="704587" cy="155240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flipH="1">
              <a:off x="1803028" y="2113247"/>
              <a:ext cx="487554" cy="6213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11"/>
            <p:cNvSpPr/>
            <p:nvPr/>
          </p:nvSpPr>
          <p:spPr>
            <a:xfrm rot="647929" flipH="1">
              <a:off x="1205566" y="2281480"/>
              <a:ext cx="460530" cy="3062788"/>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1080486" flipH="1">
              <a:off x="2156044" y="2320689"/>
              <a:ext cx="501445" cy="3012874"/>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
            <p:cNvSpPr/>
            <p:nvPr/>
          </p:nvSpPr>
          <p:spPr>
            <a:xfrm flipH="1">
              <a:off x="1490114" y="1112154"/>
              <a:ext cx="975107" cy="14911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1668851" y="2207971"/>
              <a:ext cx="625578" cy="54790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flipH="1">
              <a:off x="1847587" y="2299289"/>
              <a:ext cx="300376" cy="254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1490114" y="838200"/>
              <a:ext cx="714946" cy="45659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flipH="1">
              <a:off x="1400746" y="1020836"/>
              <a:ext cx="357473" cy="27395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flipH="1">
              <a:off x="2026324" y="929518"/>
              <a:ext cx="357473" cy="27395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79"/>
            <p:cNvGrpSpPr/>
            <p:nvPr/>
          </p:nvGrpSpPr>
          <p:grpSpPr>
            <a:xfrm>
              <a:off x="1132641" y="1203472"/>
              <a:ext cx="1519260" cy="352820"/>
              <a:chOff x="6858000" y="2438400"/>
              <a:chExt cx="1676400" cy="381000"/>
            </a:xfrm>
          </p:grpSpPr>
          <p:sp>
            <p:nvSpPr>
              <p:cNvPr id="129" name="Rounded Rectangle 8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78"/>
              <p:cNvGrpSpPr/>
              <p:nvPr/>
            </p:nvGrpSpPr>
            <p:grpSpPr>
              <a:xfrm>
                <a:off x="7086600" y="2438400"/>
                <a:ext cx="1219200" cy="353961"/>
                <a:chOff x="6934200" y="990600"/>
                <a:chExt cx="2362200" cy="685800"/>
              </a:xfrm>
            </p:grpSpPr>
            <p:grpSp>
              <p:nvGrpSpPr>
                <p:cNvPr id="131" name="Group 71"/>
                <p:cNvGrpSpPr/>
                <p:nvPr/>
              </p:nvGrpSpPr>
              <p:grpSpPr>
                <a:xfrm>
                  <a:off x="6934200" y="990600"/>
                  <a:ext cx="838200" cy="685800"/>
                  <a:chOff x="6934200" y="990600"/>
                  <a:chExt cx="838200" cy="685800"/>
                </a:xfrm>
              </p:grpSpPr>
              <p:sp>
                <p:nvSpPr>
                  <p:cNvPr id="138" name="Plaque 13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72"/>
                <p:cNvGrpSpPr/>
                <p:nvPr/>
              </p:nvGrpSpPr>
              <p:grpSpPr>
                <a:xfrm>
                  <a:off x="7696200" y="990600"/>
                  <a:ext cx="838200" cy="685800"/>
                  <a:chOff x="6934200" y="990600"/>
                  <a:chExt cx="838200" cy="685800"/>
                </a:xfrm>
              </p:grpSpPr>
              <p:sp>
                <p:nvSpPr>
                  <p:cNvPr id="136" name="Plaque 13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75"/>
                <p:cNvGrpSpPr/>
                <p:nvPr/>
              </p:nvGrpSpPr>
              <p:grpSpPr>
                <a:xfrm>
                  <a:off x="8458200" y="990600"/>
                  <a:ext cx="838200" cy="685800"/>
                  <a:chOff x="6934200" y="990600"/>
                  <a:chExt cx="838200" cy="685800"/>
                </a:xfrm>
              </p:grpSpPr>
              <p:sp>
                <p:nvSpPr>
                  <p:cNvPr id="134" name="Plaque 9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9" name="Group 79"/>
            <p:cNvGrpSpPr/>
            <p:nvPr/>
          </p:nvGrpSpPr>
          <p:grpSpPr>
            <a:xfrm>
              <a:off x="1447800" y="3352800"/>
              <a:ext cx="914400" cy="352820"/>
              <a:chOff x="6858000" y="2438400"/>
              <a:chExt cx="1676400" cy="381000"/>
            </a:xfrm>
          </p:grpSpPr>
          <p:sp>
            <p:nvSpPr>
              <p:cNvPr id="118" name="Rounded Rectangle 117"/>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78"/>
              <p:cNvGrpSpPr/>
              <p:nvPr/>
            </p:nvGrpSpPr>
            <p:grpSpPr>
              <a:xfrm>
                <a:off x="7086600" y="2438400"/>
                <a:ext cx="1219200" cy="353961"/>
                <a:chOff x="6934200" y="990600"/>
                <a:chExt cx="2362200" cy="685800"/>
              </a:xfrm>
            </p:grpSpPr>
            <p:grpSp>
              <p:nvGrpSpPr>
                <p:cNvPr id="120" name="Group 71"/>
                <p:cNvGrpSpPr/>
                <p:nvPr/>
              </p:nvGrpSpPr>
              <p:grpSpPr>
                <a:xfrm>
                  <a:off x="6934200" y="990600"/>
                  <a:ext cx="838200" cy="685800"/>
                  <a:chOff x="6934200" y="990600"/>
                  <a:chExt cx="838200" cy="685800"/>
                </a:xfrm>
              </p:grpSpPr>
              <p:sp>
                <p:nvSpPr>
                  <p:cNvPr id="127" name="Plaque 126"/>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72"/>
                <p:cNvGrpSpPr/>
                <p:nvPr/>
              </p:nvGrpSpPr>
              <p:grpSpPr>
                <a:xfrm>
                  <a:off x="7696200" y="990600"/>
                  <a:ext cx="838200" cy="685800"/>
                  <a:chOff x="6934200" y="990600"/>
                  <a:chExt cx="838200" cy="685800"/>
                </a:xfrm>
              </p:grpSpPr>
              <p:sp>
                <p:nvSpPr>
                  <p:cNvPr id="125" name="Plaque 12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75"/>
                <p:cNvGrpSpPr/>
                <p:nvPr/>
              </p:nvGrpSpPr>
              <p:grpSpPr>
                <a:xfrm>
                  <a:off x="8458200" y="990600"/>
                  <a:ext cx="838200" cy="685800"/>
                  <a:chOff x="6934200" y="990600"/>
                  <a:chExt cx="838200" cy="685800"/>
                </a:xfrm>
              </p:grpSpPr>
              <p:sp>
                <p:nvSpPr>
                  <p:cNvPr id="123" name="Plaque 11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79"/>
            <p:cNvGrpSpPr/>
            <p:nvPr/>
          </p:nvGrpSpPr>
          <p:grpSpPr>
            <a:xfrm>
              <a:off x="1371600" y="3886200"/>
              <a:ext cx="1066800" cy="352820"/>
              <a:chOff x="6858000" y="2438400"/>
              <a:chExt cx="1676400" cy="381000"/>
            </a:xfrm>
          </p:grpSpPr>
          <p:sp>
            <p:nvSpPr>
              <p:cNvPr id="107" name="Rounded Rectangle 106"/>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8"/>
              <p:cNvGrpSpPr/>
              <p:nvPr/>
            </p:nvGrpSpPr>
            <p:grpSpPr>
              <a:xfrm>
                <a:off x="7086600" y="2438400"/>
                <a:ext cx="1219200" cy="353961"/>
                <a:chOff x="6934200" y="990600"/>
                <a:chExt cx="2362200" cy="685800"/>
              </a:xfrm>
            </p:grpSpPr>
            <p:grpSp>
              <p:nvGrpSpPr>
                <p:cNvPr id="109" name="Group 71"/>
                <p:cNvGrpSpPr/>
                <p:nvPr/>
              </p:nvGrpSpPr>
              <p:grpSpPr>
                <a:xfrm>
                  <a:off x="6934200" y="990600"/>
                  <a:ext cx="838200" cy="685800"/>
                  <a:chOff x="6934200" y="990600"/>
                  <a:chExt cx="838200" cy="685800"/>
                </a:xfrm>
              </p:grpSpPr>
              <p:sp>
                <p:nvSpPr>
                  <p:cNvPr id="116" name="Plaque 11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72"/>
                <p:cNvGrpSpPr/>
                <p:nvPr/>
              </p:nvGrpSpPr>
              <p:grpSpPr>
                <a:xfrm>
                  <a:off x="7696200" y="990600"/>
                  <a:ext cx="838200" cy="685800"/>
                  <a:chOff x="6934200" y="990600"/>
                  <a:chExt cx="838200" cy="685800"/>
                </a:xfrm>
              </p:grpSpPr>
              <p:sp>
                <p:nvSpPr>
                  <p:cNvPr id="114" name="Plaque 11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75"/>
                <p:cNvGrpSpPr/>
                <p:nvPr/>
              </p:nvGrpSpPr>
              <p:grpSpPr>
                <a:xfrm>
                  <a:off x="8458200" y="990600"/>
                  <a:ext cx="838200" cy="685800"/>
                  <a:chOff x="6934200" y="990600"/>
                  <a:chExt cx="838200" cy="685800"/>
                </a:xfrm>
              </p:grpSpPr>
              <p:sp>
                <p:nvSpPr>
                  <p:cNvPr id="112" name="Plaque 111"/>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 name="Group 79"/>
            <p:cNvGrpSpPr/>
            <p:nvPr/>
          </p:nvGrpSpPr>
          <p:grpSpPr>
            <a:xfrm>
              <a:off x="1295400" y="5334000"/>
              <a:ext cx="1143000" cy="124220"/>
              <a:chOff x="6858000" y="2438400"/>
              <a:chExt cx="1676400" cy="381000"/>
            </a:xfrm>
          </p:grpSpPr>
          <p:sp>
            <p:nvSpPr>
              <p:cNvPr id="96" name="Rounded Rectangle 95"/>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78"/>
              <p:cNvGrpSpPr/>
              <p:nvPr/>
            </p:nvGrpSpPr>
            <p:grpSpPr>
              <a:xfrm>
                <a:off x="7086600" y="2438400"/>
                <a:ext cx="1219200" cy="353961"/>
                <a:chOff x="6934200" y="990600"/>
                <a:chExt cx="2362200" cy="685800"/>
              </a:xfrm>
            </p:grpSpPr>
            <p:grpSp>
              <p:nvGrpSpPr>
                <p:cNvPr id="98" name="Group 71"/>
                <p:cNvGrpSpPr/>
                <p:nvPr/>
              </p:nvGrpSpPr>
              <p:grpSpPr>
                <a:xfrm>
                  <a:off x="6934200" y="990600"/>
                  <a:ext cx="838200" cy="685800"/>
                  <a:chOff x="6934200" y="990600"/>
                  <a:chExt cx="838200" cy="685800"/>
                </a:xfrm>
              </p:grpSpPr>
              <p:sp>
                <p:nvSpPr>
                  <p:cNvPr id="105" name="Plaque 10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72"/>
                <p:cNvGrpSpPr/>
                <p:nvPr/>
              </p:nvGrpSpPr>
              <p:grpSpPr>
                <a:xfrm>
                  <a:off x="7696200" y="990600"/>
                  <a:ext cx="838200" cy="685800"/>
                  <a:chOff x="6934200" y="990600"/>
                  <a:chExt cx="838200" cy="685800"/>
                </a:xfrm>
              </p:grpSpPr>
              <p:sp>
                <p:nvSpPr>
                  <p:cNvPr id="103" name="Plaque 102"/>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75"/>
                <p:cNvGrpSpPr/>
                <p:nvPr/>
              </p:nvGrpSpPr>
              <p:grpSpPr>
                <a:xfrm>
                  <a:off x="8458200" y="990600"/>
                  <a:ext cx="838200" cy="685800"/>
                  <a:chOff x="6934200" y="990600"/>
                  <a:chExt cx="838200" cy="685800"/>
                </a:xfrm>
              </p:grpSpPr>
              <p:sp>
                <p:nvSpPr>
                  <p:cNvPr id="101" name="Plaque 100"/>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 name="Regular Pentagon 91"/>
            <p:cNvSpPr/>
            <p:nvPr/>
          </p:nvSpPr>
          <p:spPr>
            <a:xfrm>
              <a:off x="2286000" y="3276600"/>
              <a:ext cx="152400" cy="457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gular Pentagon 92"/>
            <p:cNvSpPr/>
            <p:nvPr/>
          </p:nvSpPr>
          <p:spPr>
            <a:xfrm>
              <a:off x="1371600" y="3267636"/>
              <a:ext cx="152400" cy="457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p:cNvSpPr/>
            <p:nvPr/>
          </p:nvSpPr>
          <p:spPr>
            <a:xfrm>
              <a:off x="2366682" y="3805517"/>
              <a:ext cx="152400" cy="457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gular Pentagon 94"/>
            <p:cNvSpPr/>
            <p:nvPr/>
          </p:nvSpPr>
          <p:spPr>
            <a:xfrm>
              <a:off x="1290918" y="3796553"/>
              <a:ext cx="152400" cy="457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2115671" y="1506070"/>
            <a:ext cx="1150315" cy="2498874"/>
            <a:chOff x="3962400" y="1295400"/>
            <a:chExt cx="1912315" cy="4060839"/>
          </a:xfrm>
        </p:grpSpPr>
        <p:sp>
          <p:nvSpPr>
            <p:cNvPr id="145" name="Rounded Rectangle 144"/>
            <p:cNvSpPr/>
            <p:nvPr/>
          </p:nvSpPr>
          <p:spPr>
            <a:xfrm>
              <a:off x="4419600" y="1295400"/>
              <a:ext cx="1219200" cy="24384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4427519">
              <a:off x="4552798" y="4918728"/>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7172481" flipH="1">
              <a:off x="5084646" y="4918038"/>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820608">
              <a:off x="4009673" y="3900311"/>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9411276">
              <a:off x="5535465" y="3858615"/>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325721">
              <a:off x="4281806" y="2533273"/>
              <a:ext cx="600004" cy="1672043"/>
            </a:xfrm>
            <a:prstGeom prst="trapezoid">
              <a:avLst>
                <a:gd name="adj" fmla="val 29408"/>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20373468">
              <a:off x="5073698" y="2566731"/>
              <a:ext cx="600004" cy="1672043"/>
            </a:xfrm>
            <a:prstGeom prst="trapezoid">
              <a:avLst>
                <a:gd name="adj" fmla="val 29408"/>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a:off x="4370370" y="3853426"/>
              <a:ext cx="1219200" cy="1371600"/>
            </a:xfrm>
            <a:prstGeom prst="trapezoid">
              <a:avLst>
                <a:gd name="adj" fmla="val 294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a:off x="4446570" y="2710426"/>
              <a:ext cx="1066800" cy="2242574"/>
            </a:xfrm>
            <a:prstGeom prst="trapezoid">
              <a:avLst>
                <a:gd name="adj" fmla="val 35469"/>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4"/>
            <p:cNvSpPr/>
            <p:nvPr/>
          </p:nvSpPr>
          <p:spPr>
            <a:xfrm>
              <a:off x="4495800" y="1491226"/>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68"/>
            <p:cNvGrpSpPr/>
            <p:nvPr/>
          </p:nvGrpSpPr>
          <p:grpSpPr>
            <a:xfrm>
              <a:off x="4495800" y="2819400"/>
              <a:ext cx="928253" cy="877389"/>
              <a:chOff x="6019800" y="2200060"/>
              <a:chExt cx="2387356" cy="2664162"/>
            </a:xfrm>
          </p:grpSpPr>
          <p:sp>
            <p:nvSpPr>
              <p:cNvPr id="168" name="Flowchart: Preparation 167"/>
              <p:cNvSpPr/>
              <p:nvPr/>
            </p:nvSpPr>
            <p:spPr>
              <a:xfrm rot="19309083">
                <a:off x="6366059" y="2918150"/>
                <a:ext cx="609600" cy="8382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Preparation 168"/>
              <p:cNvSpPr/>
              <p:nvPr/>
            </p:nvSpPr>
            <p:spPr>
              <a:xfrm rot="1998516">
                <a:off x="7571477" y="2917933"/>
                <a:ext cx="609600" cy="8382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Preparation 169"/>
              <p:cNvSpPr/>
              <p:nvPr/>
            </p:nvSpPr>
            <p:spPr>
              <a:xfrm>
                <a:off x="6019800" y="2209800"/>
                <a:ext cx="609600" cy="8382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Preparation 170"/>
              <p:cNvSpPr/>
              <p:nvPr/>
            </p:nvSpPr>
            <p:spPr>
              <a:xfrm rot="934709">
                <a:off x="7797556" y="2200060"/>
                <a:ext cx="609600" cy="838200"/>
              </a:xfrm>
              <a:prstGeom prst="flowChartPrepa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Summing Junction 171"/>
              <p:cNvSpPr/>
              <p:nvPr/>
            </p:nvSpPr>
            <p:spPr>
              <a:xfrm>
                <a:off x="6705600" y="3429000"/>
                <a:ext cx="1143000" cy="914400"/>
              </a:xfrm>
              <a:prstGeom prst="flowChartSummingJuncti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7010400" y="3505200"/>
                <a:ext cx="533400" cy="8382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3138256">
                <a:off x="6518646" y="4088188"/>
                <a:ext cx="343528" cy="54525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720991">
                <a:off x="6866988" y="4318964"/>
                <a:ext cx="343528" cy="54525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rot="20338237">
                <a:off x="7428693" y="4318964"/>
                <a:ext cx="343528" cy="54525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rot="18273102">
                <a:off x="7755263" y="4096897"/>
                <a:ext cx="343528" cy="54525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7169041" y="3801290"/>
                <a:ext cx="237599" cy="30468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86"/>
            <p:cNvGrpSpPr/>
            <p:nvPr/>
          </p:nvGrpSpPr>
          <p:grpSpPr>
            <a:xfrm>
              <a:off x="4343400" y="1447800"/>
              <a:ext cx="1371600" cy="457200"/>
              <a:chOff x="4876800" y="1752600"/>
              <a:chExt cx="2590800" cy="685800"/>
            </a:xfrm>
          </p:grpSpPr>
          <p:sp>
            <p:nvSpPr>
              <p:cNvPr id="157" name="Rounded Rectangle 156"/>
              <p:cNvSpPr/>
              <p:nvPr/>
            </p:nvSpPr>
            <p:spPr>
              <a:xfrm>
                <a:off x="4876800" y="1752600"/>
                <a:ext cx="2590800" cy="6858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rot="10960979">
                <a:off x="4968302" y="1757379"/>
                <a:ext cx="219641" cy="658923"/>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960979">
                <a:off x="5623621" y="1761733"/>
                <a:ext cx="219641" cy="658923"/>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960979">
                <a:off x="6339901" y="1757379"/>
                <a:ext cx="219641" cy="658923"/>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rot="10960979">
                <a:off x="7101901" y="1757379"/>
                <a:ext cx="219641" cy="658923"/>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rot="10800000" flipH="1" flipV="1">
                <a:off x="5334000" y="2057400"/>
                <a:ext cx="195280" cy="361185"/>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flipH="1" flipV="1">
                <a:off x="5971903" y="2072640"/>
                <a:ext cx="195280" cy="361185"/>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10800000" flipH="1" flipV="1">
                <a:off x="6701246" y="2066108"/>
                <a:ext cx="195280" cy="361185"/>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hevron 164"/>
              <p:cNvSpPr/>
              <p:nvPr/>
            </p:nvSpPr>
            <p:spPr>
              <a:xfrm rot="16200000">
                <a:off x="5307874" y="185710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Chevron 165"/>
              <p:cNvSpPr/>
              <p:nvPr/>
            </p:nvSpPr>
            <p:spPr>
              <a:xfrm rot="16200000">
                <a:off x="5943600" y="1852749"/>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Chevron 166"/>
              <p:cNvSpPr/>
              <p:nvPr/>
            </p:nvSpPr>
            <p:spPr>
              <a:xfrm rot="16200000">
                <a:off x="6701245" y="1826623"/>
                <a:ext cx="228600" cy="228600"/>
              </a:xfrm>
              <a:prstGeom prst="chevron">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9" name="Rectangle 178"/>
          <p:cNvSpPr/>
          <p:nvPr/>
        </p:nvSpPr>
        <p:spPr>
          <a:xfrm>
            <a:off x="1429870" y="4096871"/>
            <a:ext cx="2514600" cy="2031325"/>
          </a:xfrm>
          <a:prstGeom prst="rect">
            <a:avLst/>
          </a:prstGeom>
        </p:spPr>
        <p:txBody>
          <a:bodyPr wrap="square">
            <a:spAutoFit/>
          </a:bodyPr>
          <a:lstStyle/>
          <a:p>
            <a:pPr algn="ctr"/>
            <a:r>
              <a:rPr lang="en-US" b="1" dirty="0" err="1"/>
              <a:t>Pahoran</a:t>
            </a:r>
            <a:r>
              <a:rPr lang="en-US" b="1" dirty="0"/>
              <a:t> II</a:t>
            </a:r>
          </a:p>
          <a:p>
            <a:pPr algn="ctr"/>
            <a:endParaRPr lang="en-US" b="1" dirty="0"/>
          </a:p>
          <a:p>
            <a:r>
              <a:rPr lang="en-US" b="1" dirty="0"/>
              <a:t>The people elected him</a:t>
            </a:r>
          </a:p>
          <a:p>
            <a:endParaRPr lang="en-US" b="1" dirty="0"/>
          </a:p>
          <a:p>
            <a:r>
              <a:rPr lang="en-US" b="1" dirty="0" err="1"/>
              <a:t>Kishkumen</a:t>
            </a:r>
            <a:r>
              <a:rPr lang="en-US" b="1" dirty="0"/>
              <a:t>, a follower of </a:t>
            </a:r>
            <a:r>
              <a:rPr lang="en-US" b="1" dirty="0" err="1"/>
              <a:t>Paanchi</a:t>
            </a:r>
            <a:r>
              <a:rPr lang="en-US" b="1" dirty="0"/>
              <a:t>, assassinated him</a:t>
            </a:r>
          </a:p>
        </p:txBody>
      </p:sp>
      <p:sp>
        <p:nvSpPr>
          <p:cNvPr id="180" name="Rectangle 179"/>
          <p:cNvSpPr/>
          <p:nvPr/>
        </p:nvSpPr>
        <p:spPr>
          <a:xfrm>
            <a:off x="4639235" y="3993777"/>
            <a:ext cx="2669216" cy="2800767"/>
          </a:xfrm>
          <a:prstGeom prst="rect">
            <a:avLst/>
          </a:prstGeom>
        </p:spPr>
        <p:txBody>
          <a:bodyPr wrap="square">
            <a:spAutoFit/>
          </a:bodyPr>
          <a:lstStyle/>
          <a:p>
            <a:pPr algn="ctr"/>
            <a:r>
              <a:rPr lang="en-US" sz="1600" b="1" dirty="0" err="1"/>
              <a:t>Paanchi</a:t>
            </a:r>
            <a:endParaRPr lang="en-US" sz="1600" b="1" dirty="0"/>
          </a:p>
          <a:p>
            <a:pPr algn="ctr"/>
            <a:endParaRPr lang="en-US" sz="1600" b="1" dirty="0"/>
          </a:p>
          <a:p>
            <a:r>
              <a:rPr lang="en-US" sz="1600" b="1" dirty="0"/>
              <a:t>He tried to destroy the liberty of the people and was arrested and condemned to death--treason</a:t>
            </a:r>
          </a:p>
          <a:p>
            <a:endParaRPr lang="en-US" sz="1600" b="1" dirty="0"/>
          </a:p>
          <a:p>
            <a:r>
              <a:rPr lang="en-US" sz="1600" b="1" dirty="0"/>
              <a:t>His followers laid the foundation for the secret works of </a:t>
            </a:r>
            <a:r>
              <a:rPr lang="en-US" sz="1600" b="1" dirty="0" err="1"/>
              <a:t>Gadianton</a:t>
            </a:r>
            <a:r>
              <a:rPr lang="en-US" sz="1600" b="1" dirty="0"/>
              <a:t>—a collaborator</a:t>
            </a:r>
          </a:p>
        </p:txBody>
      </p:sp>
      <p:sp>
        <p:nvSpPr>
          <p:cNvPr id="181" name="Rectangle 180"/>
          <p:cNvSpPr/>
          <p:nvPr/>
        </p:nvSpPr>
        <p:spPr>
          <a:xfrm>
            <a:off x="8014447" y="4002741"/>
            <a:ext cx="2971800" cy="2308324"/>
          </a:xfrm>
          <a:prstGeom prst="rect">
            <a:avLst/>
          </a:prstGeom>
        </p:spPr>
        <p:txBody>
          <a:bodyPr wrap="square">
            <a:spAutoFit/>
          </a:bodyPr>
          <a:lstStyle/>
          <a:p>
            <a:pPr algn="ctr"/>
            <a:r>
              <a:rPr lang="en-US" sz="1600" b="1" dirty="0" err="1"/>
              <a:t>Pacumeni</a:t>
            </a:r>
            <a:r>
              <a:rPr lang="en-US" sz="1600" b="1" dirty="0"/>
              <a:t> </a:t>
            </a:r>
          </a:p>
          <a:p>
            <a:endParaRPr lang="en-US" sz="1600" b="1" dirty="0"/>
          </a:p>
          <a:p>
            <a:r>
              <a:rPr lang="en-US" sz="1600" b="1" dirty="0"/>
              <a:t>He accepted the vote</a:t>
            </a:r>
          </a:p>
          <a:p>
            <a:r>
              <a:rPr lang="en-US" sz="1600" b="1" dirty="0"/>
              <a:t>After the death of </a:t>
            </a:r>
            <a:r>
              <a:rPr lang="en-US" sz="1600" b="1" dirty="0" err="1"/>
              <a:t>Pahoran</a:t>
            </a:r>
            <a:r>
              <a:rPr lang="en-US" sz="1600" b="1" dirty="0"/>
              <a:t> II he was installed as chief judge and governor for a year</a:t>
            </a:r>
          </a:p>
          <a:p>
            <a:endParaRPr lang="en-US" sz="1600" b="1" dirty="0"/>
          </a:p>
          <a:p>
            <a:r>
              <a:rPr lang="en-US" sz="1600" b="1" dirty="0"/>
              <a:t>He was killed by invading Lamanites under </a:t>
            </a:r>
            <a:r>
              <a:rPr lang="en-US" sz="1600" b="1" dirty="0" err="1"/>
              <a:t>Coriantumr</a:t>
            </a:r>
            <a:endParaRPr lang="en-US" sz="1600" b="1" dirty="0"/>
          </a:p>
        </p:txBody>
      </p:sp>
      <p:sp>
        <p:nvSpPr>
          <p:cNvPr id="182" name="TextBox 181"/>
          <p:cNvSpPr txBox="1"/>
          <p:nvPr/>
        </p:nvSpPr>
        <p:spPr>
          <a:xfrm>
            <a:off x="10058400" y="6488668"/>
            <a:ext cx="2133600" cy="369332"/>
          </a:xfrm>
          <a:prstGeom prst="rect">
            <a:avLst/>
          </a:prstGeom>
          <a:noFill/>
        </p:spPr>
        <p:txBody>
          <a:bodyPr wrap="square" rtlCol="0">
            <a:spAutoFit/>
          </a:bodyPr>
          <a:lstStyle/>
          <a:p>
            <a:pPr algn="r"/>
            <a:r>
              <a:rPr lang="en-US" dirty="0"/>
              <a:t>Who’s Who</a:t>
            </a:r>
          </a:p>
        </p:txBody>
      </p:sp>
    </p:spTree>
    <p:extLst>
      <p:ext uri="{BB962C8B-B14F-4D97-AF65-F5344CB8AC3E}">
        <p14:creationId xmlns:p14="http://schemas.microsoft.com/office/powerpoint/2010/main" val="29672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wipe(down)">
                                      <p:cBhvr>
                                        <p:cTn id="17" dur="580">
                                          <p:stCondLst>
                                            <p:cond delay="0"/>
                                          </p:stCondLst>
                                        </p:cTn>
                                        <p:tgtEl>
                                          <p:spTgt spid="144"/>
                                        </p:tgtEl>
                                      </p:cBhvr>
                                    </p:animEffect>
                                    <p:anim calcmode="lin" valueType="num">
                                      <p:cBhvr>
                                        <p:cTn id="18"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4"/>
                                        </p:tgtEl>
                                      </p:cBhvr>
                                      <p:to x="100000" y="60000"/>
                                    </p:animScale>
                                    <p:animScale>
                                      <p:cBhvr>
                                        <p:cTn id="24" dur="166" decel="50000">
                                          <p:stCondLst>
                                            <p:cond delay="676"/>
                                          </p:stCondLst>
                                        </p:cTn>
                                        <p:tgtEl>
                                          <p:spTgt spid="144"/>
                                        </p:tgtEl>
                                      </p:cBhvr>
                                      <p:to x="100000" y="100000"/>
                                    </p:animScale>
                                    <p:animScale>
                                      <p:cBhvr>
                                        <p:cTn id="25" dur="26">
                                          <p:stCondLst>
                                            <p:cond delay="1312"/>
                                          </p:stCondLst>
                                        </p:cTn>
                                        <p:tgtEl>
                                          <p:spTgt spid="144"/>
                                        </p:tgtEl>
                                      </p:cBhvr>
                                      <p:to x="100000" y="80000"/>
                                    </p:animScale>
                                    <p:animScale>
                                      <p:cBhvr>
                                        <p:cTn id="26" dur="166" decel="50000">
                                          <p:stCondLst>
                                            <p:cond delay="1338"/>
                                          </p:stCondLst>
                                        </p:cTn>
                                        <p:tgtEl>
                                          <p:spTgt spid="144"/>
                                        </p:tgtEl>
                                      </p:cBhvr>
                                      <p:to x="100000" y="100000"/>
                                    </p:animScale>
                                    <p:animScale>
                                      <p:cBhvr>
                                        <p:cTn id="27" dur="26">
                                          <p:stCondLst>
                                            <p:cond delay="1642"/>
                                          </p:stCondLst>
                                        </p:cTn>
                                        <p:tgtEl>
                                          <p:spTgt spid="144"/>
                                        </p:tgtEl>
                                      </p:cBhvr>
                                      <p:to x="100000" y="90000"/>
                                    </p:animScale>
                                    <p:animScale>
                                      <p:cBhvr>
                                        <p:cTn id="28" dur="166" decel="50000">
                                          <p:stCondLst>
                                            <p:cond delay="1668"/>
                                          </p:stCondLst>
                                        </p:cTn>
                                        <p:tgtEl>
                                          <p:spTgt spid="144"/>
                                        </p:tgtEl>
                                      </p:cBhvr>
                                      <p:to x="100000" y="100000"/>
                                    </p:animScale>
                                    <p:animScale>
                                      <p:cBhvr>
                                        <p:cTn id="29" dur="26">
                                          <p:stCondLst>
                                            <p:cond delay="1808"/>
                                          </p:stCondLst>
                                        </p:cTn>
                                        <p:tgtEl>
                                          <p:spTgt spid="144"/>
                                        </p:tgtEl>
                                      </p:cBhvr>
                                      <p:to x="100000" y="95000"/>
                                    </p:animScale>
                                    <p:animScale>
                                      <p:cBhvr>
                                        <p:cTn id="30" dur="166" decel="50000">
                                          <p:stCondLst>
                                            <p:cond delay="1834"/>
                                          </p:stCondLst>
                                        </p:cTn>
                                        <p:tgtEl>
                                          <p:spTgt spid="14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0"/>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down)">
                                      <p:cBhvr>
                                        <p:cTn id="37" dur="580">
                                          <p:stCondLst>
                                            <p:cond delay="0"/>
                                          </p:stCondLst>
                                        </p:cTn>
                                        <p:tgtEl>
                                          <p:spTgt spid="67"/>
                                        </p:tgtEl>
                                      </p:cBhvr>
                                    </p:animEffect>
                                    <p:anim calcmode="lin" valueType="num">
                                      <p:cBhvr>
                                        <p:cTn id="38"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3" dur="26">
                                          <p:stCondLst>
                                            <p:cond delay="650"/>
                                          </p:stCondLst>
                                        </p:cTn>
                                        <p:tgtEl>
                                          <p:spTgt spid="67"/>
                                        </p:tgtEl>
                                      </p:cBhvr>
                                      <p:to x="100000" y="60000"/>
                                    </p:animScale>
                                    <p:animScale>
                                      <p:cBhvr>
                                        <p:cTn id="44" dur="166" decel="50000">
                                          <p:stCondLst>
                                            <p:cond delay="676"/>
                                          </p:stCondLst>
                                        </p:cTn>
                                        <p:tgtEl>
                                          <p:spTgt spid="67"/>
                                        </p:tgtEl>
                                      </p:cBhvr>
                                      <p:to x="100000" y="100000"/>
                                    </p:animScale>
                                    <p:animScale>
                                      <p:cBhvr>
                                        <p:cTn id="45" dur="26">
                                          <p:stCondLst>
                                            <p:cond delay="1312"/>
                                          </p:stCondLst>
                                        </p:cTn>
                                        <p:tgtEl>
                                          <p:spTgt spid="67"/>
                                        </p:tgtEl>
                                      </p:cBhvr>
                                      <p:to x="100000" y="80000"/>
                                    </p:animScale>
                                    <p:animScale>
                                      <p:cBhvr>
                                        <p:cTn id="46" dur="166" decel="50000">
                                          <p:stCondLst>
                                            <p:cond delay="1338"/>
                                          </p:stCondLst>
                                        </p:cTn>
                                        <p:tgtEl>
                                          <p:spTgt spid="67"/>
                                        </p:tgtEl>
                                      </p:cBhvr>
                                      <p:to x="100000" y="100000"/>
                                    </p:animScale>
                                    <p:animScale>
                                      <p:cBhvr>
                                        <p:cTn id="47" dur="26">
                                          <p:stCondLst>
                                            <p:cond delay="1642"/>
                                          </p:stCondLst>
                                        </p:cTn>
                                        <p:tgtEl>
                                          <p:spTgt spid="67"/>
                                        </p:tgtEl>
                                      </p:cBhvr>
                                      <p:to x="100000" y="90000"/>
                                    </p:animScale>
                                    <p:animScale>
                                      <p:cBhvr>
                                        <p:cTn id="48" dur="166" decel="50000">
                                          <p:stCondLst>
                                            <p:cond delay="1668"/>
                                          </p:stCondLst>
                                        </p:cTn>
                                        <p:tgtEl>
                                          <p:spTgt spid="67"/>
                                        </p:tgtEl>
                                      </p:cBhvr>
                                      <p:to x="100000" y="100000"/>
                                    </p:animScale>
                                    <p:animScale>
                                      <p:cBhvr>
                                        <p:cTn id="49" dur="26">
                                          <p:stCondLst>
                                            <p:cond delay="1808"/>
                                          </p:stCondLst>
                                        </p:cTn>
                                        <p:tgtEl>
                                          <p:spTgt spid="67"/>
                                        </p:tgtEl>
                                      </p:cBhvr>
                                      <p:to x="100000" y="95000"/>
                                    </p:animScale>
                                    <p:animScale>
                                      <p:cBhvr>
                                        <p:cTn id="50" dur="166" decel="50000">
                                          <p:stCondLst>
                                            <p:cond delay="1834"/>
                                          </p:stCondLst>
                                        </p:cTn>
                                        <p:tgtEl>
                                          <p:spTgt spid="6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1"/>
                                        </p:tgtEl>
                                        <p:attrNameLst>
                                          <p:attrName>style.visibility</p:attrName>
                                        </p:attrNameLst>
                                      </p:cBhvr>
                                      <p:to>
                                        <p:strVal val="visible"/>
                                      </p:to>
                                    </p:set>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9" grpId="0"/>
      <p:bldP spid="180" grpId="0"/>
      <p:bldP spid="1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A9F500-F3A5-4D97-9C51-3EAE94D59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70294" y="1089212"/>
            <a:ext cx="6172200" cy="4985980"/>
          </a:xfrm>
          <a:prstGeom prst="rect">
            <a:avLst/>
          </a:prstGeom>
        </p:spPr>
        <p:txBody>
          <a:bodyPr wrap="square">
            <a:spAutoFit/>
          </a:bodyPr>
          <a:lstStyle/>
          <a:p>
            <a:pPr fontAlgn="base"/>
            <a:r>
              <a:rPr lang="en-US" b="1" dirty="0"/>
              <a:t>If a young woman has been arguing with her parents about her friends, how might it affect her attitude toward her parents’ counsel in other areas of her life?</a:t>
            </a:r>
          </a:p>
          <a:p>
            <a:pPr fontAlgn="base"/>
            <a:endParaRPr lang="en-US" b="1" dirty="0"/>
          </a:p>
          <a:p>
            <a:pPr fontAlgn="base"/>
            <a:r>
              <a:rPr lang="en-US" b="1" dirty="0"/>
              <a:t>If siblings have been contentious, how might their behavior affect their long-term relationship? How might it affect the entire family?</a:t>
            </a:r>
          </a:p>
          <a:p>
            <a:pPr fontAlgn="base"/>
            <a:endParaRPr lang="en-US" b="1" dirty="0"/>
          </a:p>
          <a:p>
            <a:pPr fontAlgn="base"/>
            <a:r>
              <a:rPr lang="en-US" b="1" dirty="0"/>
              <a:t>How can contention in a ward or branch make Church members more vulnerable to Satan’s attacks?</a:t>
            </a:r>
          </a:p>
          <a:p>
            <a:pPr fontAlgn="base"/>
            <a:endParaRPr lang="en-US" b="1" dirty="0"/>
          </a:p>
          <a:p>
            <a:pPr fontAlgn="base"/>
            <a:r>
              <a:rPr lang="en-US" b="1" dirty="0"/>
              <a:t>If a young man has angry feelings toward someone in his priesthood quorum, how might his feelings affect his actions at church? How might they affect his attendance at church?</a:t>
            </a:r>
          </a:p>
          <a:p>
            <a:pPr fontAlgn="base"/>
            <a:endParaRPr lang="en-US" b="1" dirty="0"/>
          </a:p>
          <a:p>
            <a:pPr algn="ctr" fontAlgn="base"/>
            <a:r>
              <a:rPr lang="en-US" sz="2400" b="1" dirty="0">
                <a:solidFill>
                  <a:srgbClr val="FF0000"/>
                </a:solidFill>
              </a:rPr>
              <a:t>How might contentious feelings weaken us when we face temptation?</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Script MT Bold" pitchFamily="66" charset="0"/>
              </a:rPr>
              <a:t>Contention Divides People</a:t>
            </a:r>
          </a:p>
        </p:txBody>
      </p:sp>
      <p:pic>
        <p:nvPicPr>
          <p:cNvPr id="6" name="Picture 5">
            <a:extLst>
              <a:ext uri="{FF2B5EF4-FFF2-40B4-BE49-F238E27FC236}">
                <a16:creationId xmlns:a16="http://schemas.microsoft.com/office/drawing/2014/main" id="{333F64C0-6C1C-4E74-8EDE-B5098426F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359" y="756117"/>
            <a:ext cx="2619375" cy="1724025"/>
          </a:xfrm>
          <a:prstGeom prst="rect">
            <a:avLst/>
          </a:prstGeom>
        </p:spPr>
      </p:pic>
      <p:pic>
        <p:nvPicPr>
          <p:cNvPr id="9" name="Picture 8">
            <a:extLst>
              <a:ext uri="{FF2B5EF4-FFF2-40B4-BE49-F238E27FC236}">
                <a16:creationId xmlns:a16="http://schemas.microsoft.com/office/drawing/2014/main" id="{4B4ADDAE-159E-4727-8FCE-7FB608CF1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306" y="2641907"/>
            <a:ext cx="2589520" cy="1715223"/>
          </a:xfrm>
          <a:prstGeom prst="rect">
            <a:avLst/>
          </a:prstGeom>
        </p:spPr>
      </p:pic>
      <p:pic>
        <p:nvPicPr>
          <p:cNvPr id="11" name="Picture 10">
            <a:extLst>
              <a:ext uri="{FF2B5EF4-FFF2-40B4-BE49-F238E27FC236}">
                <a16:creationId xmlns:a16="http://schemas.microsoft.com/office/drawing/2014/main" id="{9A815580-72E3-4F9B-81A8-6C77D914A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086" y="4644278"/>
            <a:ext cx="3114675" cy="1666875"/>
          </a:xfrm>
          <a:prstGeom prst="rect">
            <a:avLst/>
          </a:prstGeom>
        </p:spPr>
      </p:pic>
    </p:spTree>
    <p:extLst>
      <p:ext uri="{BB962C8B-B14F-4D97-AF65-F5344CB8AC3E}">
        <p14:creationId xmlns:p14="http://schemas.microsoft.com/office/powerpoint/2010/main" val="3264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C8BDF73C-84FA-4BA0-822D-20C602AED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4471" y="6488668"/>
            <a:ext cx="2133600" cy="369332"/>
          </a:xfrm>
          <a:prstGeom prst="rect">
            <a:avLst/>
          </a:prstGeom>
          <a:noFill/>
        </p:spPr>
        <p:txBody>
          <a:bodyPr wrap="square" rtlCol="0">
            <a:spAutoFit/>
          </a:bodyPr>
          <a:lstStyle/>
          <a:p>
            <a:r>
              <a:rPr lang="en-US" dirty="0"/>
              <a:t>Helaman 1:9-12</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err="1">
                <a:latin typeface="Script MT Bold" pitchFamily="66" charset="0"/>
              </a:rPr>
              <a:t>Kishkumen</a:t>
            </a:r>
            <a:endParaRPr lang="en-US" sz="4400" dirty="0">
              <a:latin typeface="Script MT Bold" pitchFamily="66" charset="0"/>
            </a:endParaRPr>
          </a:p>
        </p:txBody>
      </p:sp>
      <p:sp>
        <p:nvSpPr>
          <p:cNvPr id="179" name="Rectangle 178"/>
          <p:cNvSpPr/>
          <p:nvPr/>
        </p:nvSpPr>
        <p:spPr>
          <a:xfrm>
            <a:off x="116541" y="609600"/>
            <a:ext cx="8812306" cy="5909310"/>
          </a:xfrm>
          <a:prstGeom prst="rect">
            <a:avLst/>
          </a:prstGeom>
        </p:spPr>
        <p:txBody>
          <a:bodyPr wrap="square">
            <a:spAutoFit/>
          </a:bodyPr>
          <a:lstStyle/>
          <a:p>
            <a:r>
              <a:rPr lang="en-US" b="1" dirty="0"/>
              <a:t>He was an assassin around 52 BC</a:t>
            </a:r>
          </a:p>
          <a:p>
            <a:endParaRPr lang="en-US" b="1" dirty="0"/>
          </a:p>
          <a:p>
            <a:r>
              <a:rPr lang="en-US" b="1" dirty="0" err="1"/>
              <a:t>Paanchi</a:t>
            </a:r>
            <a:r>
              <a:rPr lang="en-US" b="1" dirty="0"/>
              <a:t>, son of </a:t>
            </a:r>
            <a:r>
              <a:rPr lang="en-US" b="1" dirty="0" err="1"/>
              <a:t>Pahoran</a:t>
            </a:r>
            <a:r>
              <a:rPr lang="en-US" b="1" dirty="0"/>
              <a:t> I, revolted against the decision of the people to have his brother </a:t>
            </a:r>
            <a:r>
              <a:rPr lang="en-US" b="1" dirty="0" err="1"/>
              <a:t>Pahoran</a:t>
            </a:r>
            <a:r>
              <a:rPr lang="en-US" b="1" dirty="0"/>
              <a:t> II as the chief judge and governor of the people of Nephi so he hired one of his followers, </a:t>
            </a:r>
            <a:r>
              <a:rPr lang="en-US" b="1" dirty="0" err="1"/>
              <a:t>Kishkumen</a:t>
            </a:r>
            <a:r>
              <a:rPr lang="en-US" b="1" dirty="0"/>
              <a:t>, to murder </a:t>
            </a:r>
            <a:r>
              <a:rPr lang="en-US" b="1" dirty="0" err="1"/>
              <a:t>Pahoran</a:t>
            </a:r>
            <a:r>
              <a:rPr lang="en-US" b="1" dirty="0"/>
              <a:t> I</a:t>
            </a:r>
          </a:p>
          <a:p>
            <a:endParaRPr lang="en-US" b="1" dirty="0"/>
          </a:p>
          <a:p>
            <a:r>
              <a:rPr lang="en-US" b="1" dirty="0"/>
              <a:t>He fled from the forces of </a:t>
            </a:r>
            <a:r>
              <a:rPr lang="en-US" b="1" dirty="0" err="1"/>
              <a:t>Pahoran</a:t>
            </a:r>
            <a:r>
              <a:rPr lang="en-US" b="1" dirty="0"/>
              <a:t> and made his sponsors take a secret oath not to expose who he was</a:t>
            </a:r>
          </a:p>
          <a:p>
            <a:endParaRPr lang="en-US" b="1" dirty="0"/>
          </a:p>
          <a:p>
            <a:r>
              <a:rPr lang="en-US" b="1" dirty="0"/>
              <a:t>Because </a:t>
            </a:r>
            <a:r>
              <a:rPr lang="en-US" b="1" dirty="0" err="1"/>
              <a:t>Kishkumen</a:t>
            </a:r>
            <a:r>
              <a:rPr lang="en-US" b="1" dirty="0"/>
              <a:t> went in a disguise, no one ever found him</a:t>
            </a:r>
          </a:p>
          <a:p>
            <a:endParaRPr lang="en-US" b="1" dirty="0"/>
          </a:p>
          <a:p>
            <a:r>
              <a:rPr lang="en-US" b="1" dirty="0"/>
              <a:t>He founded the band of </a:t>
            </a:r>
            <a:r>
              <a:rPr lang="en-US" b="1" dirty="0" err="1"/>
              <a:t>Kishkumen</a:t>
            </a:r>
            <a:r>
              <a:rPr lang="en-US" b="1" dirty="0"/>
              <a:t> who became the </a:t>
            </a:r>
            <a:r>
              <a:rPr lang="en-US" b="1" dirty="0" err="1"/>
              <a:t>Gadiaton</a:t>
            </a:r>
            <a:r>
              <a:rPr lang="en-US" b="1" dirty="0"/>
              <a:t> Robbers, with </a:t>
            </a:r>
            <a:r>
              <a:rPr lang="en-US" b="1" dirty="0" err="1"/>
              <a:t>Gadiaton</a:t>
            </a:r>
            <a:r>
              <a:rPr lang="en-US" b="1" dirty="0"/>
              <a:t> as their leader</a:t>
            </a:r>
          </a:p>
          <a:p>
            <a:endParaRPr lang="en-US" b="1" dirty="0"/>
          </a:p>
          <a:p>
            <a:r>
              <a:rPr lang="en-US" b="1" dirty="0"/>
              <a:t>He attempted to murder Helaman II, son of Helaman</a:t>
            </a:r>
          </a:p>
          <a:p>
            <a:endParaRPr lang="en-US" b="1" dirty="0"/>
          </a:p>
          <a:p>
            <a:r>
              <a:rPr lang="en-US" b="1" dirty="0"/>
              <a:t>He died by the sword of one of Helaman’s servants</a:t>
            </a:r>
          </a:p>
          <a:p>
            <a:endParaRPr lang="en-US" b="1" dirty="0"/>
          </a:p>
          <a:p>
            <a:r>
              <a:rPr lang="en-US" b="1" dirty="0"/>
              <a:t>The band had fled into the wilderness and could not be found</a:t>
            </a:r>
          </a:p>
          <a:p>
            <a:endParaRPr lang="en-US" b="1" dirty="0"/>
          </a:p>
          <a:p>
            <a:endParaRPr lang="en-US" b="1" dirty="0"/>
          </a:p>
        </p:txBody>
      </p:sp>
      <p:grpSp>
        <p:nvGrpSpPr>
          <p:cNvPr id="182" name="Group 181"/>
          <p:cNvGrpSpPr/>
          <p:nvPr/>
        </p:nvGrpSpPr>
        <p:grpSpPr>
          <a:xfrm>
            <a:off x="8915400" y="1013975"/>
            <a:ext cx="2362200" cy="5068393"/>
            <a:chOff x="5562600" y="745032"/>
            <a:chExt cx="2362200" cy="5068393"/>
          </a:xfrm>
        </p:grpSpPr>
        <p:sp>
          <p:nvSpPr>
            <p:cNvPr id="183" name="Oval 182"/>
            <p:cNvSpPr/>
            <p:nvPr/>
          </p:nvSpPr>
          <p:spPr>
            <a:xfrm>
              <a:off x="5562600" y="3568700"/>
              <a:ext cx="468653" cy="6635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4"/>
            <p:cNvSpPr/>
            <p:nvPr/>
          </p:nvSpPr>
          <p:spPr>
            <a:xfrm>
              <a:off x="7456147" y="3508376"/>
              <a:ext cx="468653" cy="6635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20331229">
              <a:off x="6806849" y="2221824"/>
              <a:ext cx="887600" cy="185021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27"/>
            <p:cNvSpPr/>
            <p:nvPr/>
          </p:nvSpPr>
          <p:spPr>
            <a:xfrm rot="1173993">
              <a:off x="5781703" y="2279325"/>
              <a:ext cx="887600" cy="185021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 Same Side Corner Rectangle 186"/>
            <p:cNvSpPr/>
            <p:nvPr/>
          </p:nvSpPr>
          <p:spPr>
            <a:xfrm rot="10800000">
              <a:off x="6154333" y="838200"/>
              <a:ext cx="1188994" cy="1885950"/>
            </a:xfrm>
            <a:prstGeom prst="round2SameRect">
              <a:avLst>
                <a:gd name="adj1" fmla="val 48588"/>
                <a:gd name="adj2" fmla="val 3524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77"/>
            <p:cNvGrpSpPr/>
            <p:nvPr/>
          </p:nvGrpSpPr>
          <p:grpSpPr>
            <a:xfrm>
              <a:off x="6248400" y="5029200"/>
              <a:ext cx="942040" cy="784225"/>
              <a:chOff x="6213507" y="4473575"/>
              <a:chExt cx="942040" cy="784225"/>
            </a:xfrm>
          </p:grpSpPr>
          <p:grpSp>
            <p:nvGrpSpPr>
              <p:cNvPr id="250" name="Group 85"/>
              <p:cNvGrpSpPr/>
              <p:nvPr/>
            </p:nvGrpSpPr>
            <p:grpSpPr>
              <a:xfrm rot="2228468">
                <a:off x="6213507" y="4473575"/>
                <a:ext cx="468653" cy="784225"/>
                <a:chOff x="4343400" y="2438400"/>
                <a:chExt cx="603504" cy="990600"/>
              </a:xfrm>
            </p:grpSpPr>
            <p:sp>
              <p:nvSpPr>
                <p:cNvPr id="254" name="Oval 3"/>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84"/>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86"/>
              <p:cNvGrpSpPr/>
              <p:nvPr/>
            </p:nvGrpSpPr>
            <p:grpSpPr>
              <a:xfrm rot="19648369">
                <a:off x="6686894" y="4473575"/>
                <a:ext cx="468653" cy="784225"/>
                <a:chOff x="4343400" y="2438400"/>
                <a:chExt cx="603504" cy="990600"/>
              </a:xfrm>
            </p:grpSpPr>
            <p:sp>
              <p:nvSpPr>
                <p:cNvPr id="252" name="Oval 87"/>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88"/>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9" name="Trapezoid 188"/>
            <p:cNvSpPr/>
            <p:nvPr/>
          </p:nvSpPr>
          <p:spPr>
            <a:xfrm>
              <a:off x="5976813" y="3568700"/>
              <a:ext cx="1538507" cy="1765300"/>
            </a:xfrm>
            <a:prstGeom prst="trapezoid">
              <a:avLst>
                <a:gd name="adj" fmla="val 2947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0800000">
              <a:off x="6331854" y="2743199"/>
              <a:ext cx="887600" cy="885824"/>
            </a:xfrm>
            <a:prstGeom prst="trapezoid">
              <a:avLst>
                <a:gd name="adj" fmla="val 270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
            <p:cNvSpPr/>
            <p:nvPr/>
          </p:nvSpPr>
          <p:spPr>
            <a:xfrm>
              <a:off x="6213507" y="914400"/>
              <a:ext cx="1065120" cy="15081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191"/>
            <p:cNvSpPr/>
            <p:nvPr/>
          </p:nvSpPr>
          <p:spPr>
            <a:xfrm rot="20234477">
              <a:off x="6196021" y="745032"/>
              <a:ext cx="838200" cy="685800"/>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ross 192"/>
            <p:cNvSpPr/>
            <p:nvPr/>
          </p:nvSpPr>
          <p:spPr>
            <a:xfrm>
              <a:off x="6400800" y="2819400"/>
              <a:ext cx="304800" cy="304800"/>
            </a:xfrm>
            <a:prstGeom prst="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ross 193"/>
            <p:cNvSpPr/>
            <p:nvPr/>
          </p:nvSpPr>
          <p:spPr>
            <a:xfrm>
              <a:off x="6786282" y="2828365"/>
              <a:ext cx="304800" cy="304800"/>
            </a:xfrm>
            <a:prstGeom prst="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ross 194"/>
            <p:cNvSpPr/>
            <p:nvPr/>
          </p:nvSpPr>
          <p:spPr>
            <a:xfrm>
              <a:off x="6418729" y="3195918"/>
              <a:ext cx="304800" cy="304800"/>
            </a:xfrm>
            <a:prstGeom prst="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ross 195"/>
            <p:cNvSpPr/>
            <p:nvPr/>
          </p:nvSpPr>
          <p:spPr>
            <a:xfrm>
              <a:off x="6795247" y="3213847"/>
              <a:ext cx="304800" cy="304800"/>
            </a:xfrm>
            <a:prstGeom prst="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5400000">
              <a:off x="6515100" y="1714500"/>
              <a:ext cx="457200" cy="83820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0"/>
            <p:cNvGrpSpPr/>
            <p:nvPr/>
          </p:nvGrpSpPr>
          <p:grpSpPr>
            <a:xfrm>
              <a:off x="6400800" y="3733800"/>
              <a:ext cx="684496" cy="879255"/>
              <a:chOff x="7333612" y="4530945"/>
              <a:chExt cx="1393954" cy="1790574"/>
            </a:xfrm>
          </p:grpSpPr>
          <p:grpSp>
            <p:nvGrpSpPr>
              <p:cNvPr id="238" name="Group 181"/>
              <p:cNvGrpSpPr/>
              <p:nvPr/>
            </p:nvGrpSpPr>
            <p:grpSpPr>
              <a:xfrm>
                <a:off x="7814472" y="4530945"/>
                <a:ext cx="820548" cy="1760575"/>
                <a:chOff x="7814472" y="4530945"/>
                <a:chExt cx="820548" cy="1760575"/>
              </a:xfrm>
            </p:grpSpPr>
            <p:sp>
              <p:nvSpPr>
                <p:cNvPr id="247" name="Moon 246"/>
                <p:cNvSpPr/>
                <p:nvPr/>
              </p:nvSpPr>
              <p:spPr>
                <a:xfrm rot="20637392">
                  <a:off x="8070833" y="454089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1104569">
                  <a:off x="7814472" y="460376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20637392">
                  <a:off x="8174201" y="4530945"/>
                  <a:ext cx="439708" cy="1315379"/>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82"/>
              <p:cNvGrpSpPr/>
              <p:nvPr/>
            </p:nvGrpSpPr>
            <p:grpSpPr>
              <a:xfrm rot="705642">
                <a:off x="7333612" y="4560944"/>
                <a:ext cx="820548" cy="1760575"/>
                <a:chOff x="7814472" y="4530945"/>
                <a:chExt cx="820548" cy="1760575"/>
              </a:xfrm>
            </p:grpSpPr>
            <p:sp>
              <p:nvSpPr>
                <p:cNvPr id="244" name="Moon 243"/>
                <p:cNvSpPr/>
                <p:nvPr/>
              </p:nvSpPr>
              <p:spPr>
                <a:xfrm rot="20637392">
                  <a:off x="8070833" y="454089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1104569">
                  <a:off x="7814472" y="460376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20637392">
                  <a:off x="8174201" y="4530945"/>
                  <a:ext cx="439708" cy="1315379"/>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86"/>
              <p:cNvGrpSpPr/>
              <p:nvPr/>
            </p:nvGrpSpPr>
            <p:grpSpPr>
              <a:xfrm rot="20474265">
                <a:off x="8007638" y="4582144"/>
                <a:ext cx="719928" cy="1107855"/>
                <a:chOff x="7814472" y="4530945"/>
                <a:chExt cx="820548" cy="1760575"/>
              </a:xfrm>
            </p:grpSpPr>
            <p:sp>
              <p:nvSpPr>
                <p:cNvPr id="241" name="Moon 240"/>
                <p:cNvSpPr/>
                <p:nvPr/>
              </p:nvSpPr>
              <p:spPr>
                <a:xfrm rot="20637392">
                  <a:off x="8070833" y="454089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21104569">
                  <a:off x="7814472" y="460376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20637392">
                  <a:off x="8174201" y="4530945"/>
                  <a:ext cx="439708" cy="1315379"/>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163"/>
            <p:cNvGrpSpPr/>
            <p:nvPr/>
          </p:nvGrpSpPr>
          <p:grpSpPr>
            <a:xfrm>
              <a:off x="6320118" y="3567953"/>
              <a:ext cx="914400" cy="304800"/>
              <a:chOff x="7239000" y="685800"/>
              <a:chExt cx="1371600" cy="533400"/>
            </a:xfrm>
          </p:grpSpPr>
          <p:sp>
            <p:nvSpPr>
              <p:cNvPr id="227" name="Rounded Rectangle 226"/>
              <p:cNvSpPr/>
              <p:nvPr/>
            </p:nvSpPr>
            <p:spPr>
              <a:xfrm>
                <a:off x="7239000" y="6858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405"/>
              <p:cNvGrpSpPr/>
              <p:nvPr/>
            </p:nvGrpSpPr>
            <p:grpSpPr>
              <a:xfrm>
                <a:off x="7391400" y="685800"/>
                <a:ext cx="1016618" cy="481610"/>
                <a:chOff x="609600" y="4953000"/>
                <a:chExt cx="2667000" cy="1066800"/>
              </a:xfrm>
            </p:grpSpPr>
            <p:grpSp>
              <p:nvGrpSpPr>
                <p:cNvPr id="229" name="Group 400"/>
                <p:cNvGrpSpPr/>
                <p:nvPr/>
              </p:nvGrpSpPr>
              <p:grpSpPr>
                <a:xfrm>
                  <a:off x="609600" y="4953000"/>
                  <a:ext cx="1219200" cy="1066800"/>
                  <a:chOff x="457200" y="4953000"/>
                  <a:chExt cx="1219200" cy="1066800"/>
                </a:xfrm>
              </p:grpSpPr>
              <p:sp>
                <p:nvSpPr>
                  <p:cNvPr id="235" name="Cross 234"/>
                  <p:cNvSpPr/>
                  <p:nvPr/>
                </p:nvSpPr>
                <p:spPr>
                  <a:xfrm>
                    <a:off x="457200" y="4953000"/>
                    <a:ext cx="1219200" cy="1066800"/>
                  </a:xfrm>
                  <a:prstGeom prst="plus">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rot="16200000">
                    <a:off x="931888" y="5184099"/>
                    <a:ext cx="3048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401"/>
                <p:cNvGrpSpPr/>
                <p:nvPr/>
              </p:nvGrpSpPr>
              <p:grpSpPr>
                <a:xfrm>
                  <a:off x="2057400" y="4953000"/>
                  <a:ext cx="1219200" cy="1066800"/>
                  <a:chOff x="457200" y="4953000"/>
                  <a:chExt cx="1219200" cy="1066800"/>
                </a:xfrm>
              </p:grpSpPr>
              <p:sp>
                <p:nvSpPr>
                  <p:cNvPr id="232" name="Cross 231"/>
                  <p:cNvSpPr/>
                  <p:nvPr/>
                </p:nvSpPr>
                <p:spPr>
                  <a:xfrm>
                    <a:off x="457200" y="4953000"/>
                    <a:ext cx="1219200" cy="1066800"/>
                  </a:xfrm>
                  <a:prstGeom prst="plus">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rot="16200000">
                    <a:off x="931888" y="5184099"/>
                    <a:ext cx="3048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Diamond 230"/>
                <p:cNvSpPr/>
                <p:nvPr/>
              </p:nvSpPr>
              <p:spPr>
                <a:xfrm>
                  <a:off x="1630180" y="5179102"/>
                  <a:ext cx="663315"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0" name="Oval 199"/>
            <p:cNvSpPr/>
            <p:nvPr/>
          </p:nvSpPr>
          <p:spPr>
            <a:xfrm>
              <a:off x="7086600" y="2514600"/>
              <a:ext cx="2286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172200" y="2505635"/>
              <a:ext cx="2286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193"/>
            <p:cNvGrpSpPr/>
            <p:nvPr/>
          </p:nvGrpSpPr>
          <p:grpSpPr>
            <a:xfrm rot="1098972">
              <a:off x="5924794" y="1147367"/>
              <a:ext cx="353518" cy="1040076"/>
              <a:chOff x="8007638" y="4530945"/>
              <a:chExt cx="719928" cy="1697705"/>
            </a:xfrm>
          </p:grpSpPr>
          <p:grpSp>
            <p:nvGrpSpPr>
              <p:cNvPr id="220" name="Group 181"/>
              <p:cNvGrpSpPr/>
              <p:nvPr/>
            </p:nvGrpSpPr>
            <p:grpSpPr>
              <a:xfrm>
                <a:off x="8070833" y="4530945"/>
                <a:ext cx="564187" cy="1697705"/>
                <a:chOff x="8070833" y="4530945"/>
                <a:chExt cx="564187" cy="1697705"/>
              </a:xfrm>
            </p:grpSpPr>
            <p:sp>
              <p:nvSpPr>
                <p:cNvPr id="225" name="Moon 224"/>
                <p:cNvSpPr/>
                <p:nvPr/>
              </p:nvSpPr>
              <p:spPr>
                <a:xfrm rot="20637392">
                  <a:off x="8070833" y="454089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20637392">
                  <a:off x="8174201" y="4530945"/>
                  <a:ext cx="439708" cy="1315379"/>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86"/>
              <p:cNvGrpSpPr/>
              <p:nvPr/>
            </p:nvGrpSpPr>
            <p:grpSpPr>
              <a:xfrm rot="20474265">
                <a:off x="8007638" y="4582144"/>
                <a:ext cx="719928" cy="1107855"/>
                <a:chOff x="7814472" y="4530945"/>
                <a:chExt cx="820548" cy="1760575"/>
              </a:xfrm>
            </p:grpSpPr>
            <p:sp>
              <p:nvSpPr>
                <p:cNvPr id="222" name="Moon 221"/>
                <p:cNvSpPr/>
                <p:nvPr/>
              </p:nvSpPr>
              <p:spPr>
                <a:xfrm rot="20637392">
                  <a:off x="8070833" y="454089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1104569">
                  <a:off x="7814472" y="4603764"/>
                  <a:ext cx="564187" cy="1687756"/>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0637392">
                  <a:off x="8174201" y="4530945"/>
                  <a:ext cx="439708" cy="1315379"/>
                </a:xfrm>
                <a:prstGeom prst="moon">
                  <a:avLst>
                    <a:gd name="adj" fmla="val 52149"/>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164"/>
            <p:cNvGrpSpPr/>
            <p:nvPr/>
          </p:nvGrpSpPr>
          <p:grpSpPr>
            <a:xfrm>
              <a:off x="6172200" y="1066800"/>
              <a:ext cx="1143000" cy="304800"/>
              <a:chOff x="7239000" y="685800"/>
              <a:chExt cx="1371600" cy="533400"/>
            </a:xfrm>
          </p:grpSpPr>
          <p:sp>
            <p:nvSpPr>
              <p:cNvPr id="209" name="Rounded Rectangle 208"/>
              <p:cNvSpPr/>
              <p:nvPr/>
            </p:nvSpPr>
            <p:spPr>
              <a:xfrm>
                <a:off x="7239000" y="6858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405"/>
              <p:cNvGrpSpPr/>
              <p:nvPr/>
            </p:nvGrpSpPr>
            <p:grpSpPr>
              <a:xfrm>
                <a:off x="7391400" y="685800"/>
                <a:ext cx="1016618" cy="481610"/>
                <a:chOff x="609600" y="4953000"/>
                <a:chExt cx="2667000" cy="1066800"/>
              </a:xfrm>
            </p:grpSpPr>
            <p:grpSp>
              <p:nvGrpSpPr>
                <p:cNvPr id="211" name="Group 400"/>
                <p:cNvGrpSpPr/>
                <p:nvPr/>
              </p:nvGrpSpPr>
              <p:grpSpPr>
                <a:xfrm>
                  <a:off x="609600" y="4953000"/>
                  <a:ext cx="1219200" cy="1066800"/>
                  <a:chOff x="457200" y="4953000"/>
                  <a:chExt cx="1219200" cy="1066800"/>
                </a:xfrm>
              </p:grpSpPr>
              <p:sp>
                <p:nvSpPr>
                  <p:cNvPr id="217" name="Cross 216"/>
                  <p:cNvSpPr/>
                  <p:nvPr/>
                </p:nvSpPr>
                <p:spPr>
                  <a:xfrm>
                    <a:off x="457200" y="4953000"/>
                    <a:ext cx="1219200" cy="1066800"/>
                  </a:xfrm>
                  <a:prstGeom prst="plus">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rot="16200000">
                    <a:off x="931888" y="5184099"/>
                    <a:ext cx="3048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401"/>
                <p:cNvGrpSpPr/>
                <p:nvPr/>
              </p:nvGrpSpPr>
              <p:grpSpPr>
                <a:xfrm>
                  <a:off x="2057400" y="4953000"/>
                  <a:ext cx="1219200" cy="1066800"/>
                  <a:chOff x="457200" y="4953000"/>
                  <a:chExt cx="1219200" cy="1066800"/>
                </a:xfrm>
              </p:grpSpPr>
              <p:sp>
                <p:nvSpPr>
                  <p:cNvPr id="214" name="Cross 213"/>
                  <p:cNvSpPr/>
                  <p:nvPr/>
                </p:nvSpPr>
                <p:spPr>
                  <a:xfrm>
                    <a:off x="457200" y="4953000"/>
                    <a:ext cx="1219200" cy="1066800"/>
                  </a:xfrm>
                  <a:prstGeom prst="plus">
                    <a:avLst/>
                  </a:prstGeom>
                  <a:solidFill>
                    <a:srgbClr val="E854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rot="16200000">
                    <a:off x="931888" y="5184099"/>
                    <a:ext cx="3048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Diamond 212"/>
                <p:cNvSpPr/>
                <p:nvPr/>
              </p:nvSpPr>
              <p:spPr>
                <a:xfrm>
                  <a:off x="1630180" y="5179102"/>
                  <a:ext cx="663315"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 name="Group 210"/>
            <p:cNvGrpSpPr/>
            <p:nvPr/>
          </p:nvGrpSpPr>
          <p:grpSpPr>
            <a:xfrm>
              <a:off x="7315200" y="2514600"/>
              <a:ext cx="533400" cy="1676400"/>
              <a:chOff x="4724400" y="1066800"/>
              <a:chExt cx="533400" cy="1676400"/>
            </a:xfrm>
          </p:grpSpPr>
          <p:sp>
            <p:nvSpPr>
              <p:cNvPr id="206" name="Isosceles Triangle 205"/>
              <p:cNvSpPr/>
              <p:nvPr/>
            </p:nvSpPr>
            <p:spPr>
              <a:xfrm>
                <a:off x="4800600" y="1066800"/>
                <a:ext cx="381000" cy="1219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ross 206"/>
              <p:cNvSpPr/>
              <p:nvPr/>
            </p:nvSpPr>
            <p:spPr>
              <a:xfrm>
                <a:off x="4724400" y="2286000"/>
                <a:ext cx="533400" cy="457200"/>
              </a:xfrm>
              <a:prstGeom prst="plus">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4800600" y="2209800"/>
                <a:ext cx="381000" cy="152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Oval 204"/>
            <p:cNvSpPr/>
            <p:nvPr/>
          </p:nvSpPr>
          <p:spPr>
            <a:xfrm>
              <a:off x="7620000" y="3810000"/>
              <a:ext cx="228600" cy="3048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TextBox 255"/>
          <p:cNvSpPr txBox="1"/>
          <p:nvPr/>
        </p:nvSpPr>
        <p:spPr>
          <a:xfrm>
            <a:off x="9861177" y="6488668"/>
            <a:ext cx="2133600" cy="369332"/>
          </a:xfrm>
          <a:prstGeom prst="rect">
            <a:avLst/>
          </a:prstGeom>
          <a:noFill/>
        </p:spPr>
        <p:txBody>
          <a:bodyPr wrap="square" rtlCol="0">
            <a:spAutoFit/>
          </a:bodyPr>
          <a:lstStyle/>
          <a:p>
            <a:pPr algn="r"/>
            <a:r>
              <a:rPr lang="en-US" dirty="0"/>
              <a:t>Who’s Who</a:t>
            </a:r>
          </a:p>
        </p:txBody>
      </p:sp>
    </p:spTree>
    <p:extLst>
      <p:ext uri="{BB962C8B-B14F-4D97-AF65-F5344CB8AC3E}">
        <p14:creationId xmlns:p14="http://schemas.microsoft.com/office/powerpoint/2010/main" val="36012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animEffect transition="in" filter="wipe(down)">
                                      <p:cBhvr>
                                        <p:cTn id="9" dur="580">
                                          <p:stCondLst>
                                            <p:cond delay="0"/>
                                          </p:stCondLst>
                                        </p:cTn>
                                        <p:tgtEl>
                                          <p:spTgt spid="182"/>
                                        </p:tgtEl>
                                      </p:cBhvr>
                                    </p:animEffect>
                                    <p:anim calcmode="lin" valueType="num">
                                      <p:cBhvr>
                                        <p:cTn id="10"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15" dur="26">
                                          <p:stCondLst>
                                            <p:cond delay="650"/>
                                          </p:stCondLst>
                                        </p:cTn>
                                        <p:tgtEl>
                                          <p:spTgt spid="182"/>
                                        </p:tgtEl>
                                      </p:cBhvr>
                                      <p:to x="100000" y="60000"/>
                                    </p:animScale>
                                    <p:animScale>
                                      <p:cBhvr>
                                        <p:cTn id="16" dur="166" decel="50000">
                                          <p:stCondLst>
                                            <p:cond delay="676"/>
                                          </p:stCondLst>
                                        </p:cTn>
                                        <p:tgtEl>
                                          <p:spTgt spid="182"/>
                                        </p:tgtEl>
                                      </p:cBhvr>
                                      <p:to x="100000" y="100000"/>
                                    </p:animScale>
                                    <p:animScale>
                                      <p:cBhvr>
                                        <p:cTn id="17" dur="26">
                                          <p:stCondLst>
                                            <p:cond delay="1312"/>
                                          </p:stCondLst>
                                        </p:cTn>
                                        <p:tgtEl>
                                          <p:spTgt spid="182"/>
                                        </p:tgtEl>
                                      </p:cBhvr>
                                      <p:to x="100000" y="80000"/>
                                    </p:animScale>
                                    <p:animScale>
                                      <p:cBhvr>
                                        <p:cTn id="18" dur="166" decel="50000">
                                          <p:stCondLst>
                                            <p:cond delay="1338"/>
                                          </p:stCondLst>
                                        </p:cTn>
                                        <p:tgtEl>
                                          <p:spTgt spid="182"/>
                                        </p:tgtEl>
                                      </p:cBhvr>
                                      <p:to x="100000" y="100000"/>
                                    </p:animScale>
                                    <p:animScale>
                                      <p:cBhvr>
                                        <p:cTn id="19" dur="26">
                                          <p:stCondLst>
                                            <p:cond delay="1642"/>
                                          </p:stCondLst>
                                        </p:cTn>
                                        <p:tgtEl>
                                          <p:spTgt spid="182"/>
                                        </p:tgtEl>
                                      </p:cBhvr>
                                      <p:to x="100000" y="90000"/>
                                    </p:animScale>
                                    <p:animScale>
                                      <p:cBhvr>
                                        <p:cTn id="20" dur="166" decel="50000">
                                          <p:stCondLst>
                                            <p:cond delay="1668"/>
                                          </p:stCondLst>
                                        </p:cTn>
                                        <p:tgtEl>
                                          <p:spTgt spid="182"/>
                                        </p:tgtEl>
                                      </p:cBhvr>
                                      <p:to x="100000" y="100000"/>
                                    </p:animScale>
                                    <p:animScale>
                                      <p:cBhvr>
                                        <p:cTn id="21" dur="26">
                                          <p:stCondLst>
                                            <p:cond delay="1808"/>
                                          </p:stCondLst>
                                        </p:cTn>
                                        <p:tgtEl>
                                          <p:spTgt spid="182"/>
                                        </p:tgtEl>
                                      </p:cBhvr>
                                      <p:to x="100000" y="95000"/>
                                    </p:animScale>
                                    <p:animScale>
                                      <p:cBhvr>
                                        <p:cTn id="22" dur="166" decel="50000">
                                          <p:stCondLst>
                                            <p:cond delay="1834"/>
                                          </p:stCondLst>
                                        </p:cTn>
                                        <p:tgtEl>
                                          <p:spTgt spid="18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2416</Words>
  <Application>Microsoft Office PowerPoint</Application>
  <PresentationFormat>Widescreen</PresentationFormat>
  <Paragraphs>246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 Light</vt:lpstr>
      <vt:lpstr>Comic Sans MS</vt:lpstr>
      <vt:lpstr>Script MT Bold</vt:lpstr>
      <vt:lpstr>Culdesac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2017-10-06T13:56:16Z</dcterms:created>
  <dcterms:modified xsi:type="dcterms:W3CDTF">2020-06-15T15:27:45Z</dcterms:modified>
</cp:coreProperties>
</file>