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73" r:id="rId7"/>
    <p:sldId id="262" r:id="rId8"/>
    <p:sldId id="263" r:id="rId9"/>
    <p:sldId id="274" r:id="rId10"/>
    <p:sldId id="264" r:id="rId11"/>
    <p:sldId id="265" r:id="rId12"/>
    <p:sldId id="266" r:id="rId13"/>
    <p:sldId id="267" r:id="rId14"/>
    <p:sldId id="269" r:id="rId15"/>
    <p:sldId id="271" r:id="rId16"/>
    <p:sldId id="275" r:id="rId17"/>
    <p:sldId id="272"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stellar" panose="020A0402060406010301" pitchFamily="18" charset="0"/>
      <p:regular r:id="rId25"/>
    </p:embeddedFont>
    <p:embeddedFont>
      <p:font typeface="Comic Sans MS" panose="030F0702030302020204" pitchFamily="66" charset="0"/>
      <p:regular r:id="rId26"/>
      <p:bold r:id="rId27"/>
      <p:italic r:id="rId28"/>
      <p:boldItalic r:id="rId29"/>
    </p:embeddedFont>
    <p:embeddedFont>
      <p:font typeface="Tempus Sans ITC" panose="04020404030D07020202" pitchFamily="8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5DED-71C3-4E33-9CB5-6F80C11DA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D3EC7-3F96-4CAF-BC4D-634E62ECF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A1B31-F50E-4D08-852F-16EE73BA43B2}"/>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5" name="Footer Placeholder 4">
            <a:extLst>
              <a:ext uri="{FF2B5EF4-FFF2-40B4-BE49-F238E27FC236}">
                <a16:creationId xmlns:a16="http://schemas.microsoft.com/office/drawing/2014/main" id="{92299883-3498-4D20-89CB-2AE840AAA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0C65A-417D-4D95-BBC8-57B3F885C1FA}"/>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334505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4F06-F8A4-4066-97A5-2902F0156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6C143-7ED2-4A60-89AC-9E4695425D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0AFC2-7AAB-43F7-9330-984738647347}"/>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5" name="Footer Placeholder 4">
            <a:extLst>
              <a:ext uri="{FF2B5EF4-FFF2-40B4-BE49-F238E27FC236}">
                <a16:creationId xmlns:a16="http://schemas.microsoft.com/office/drawing/2014/main" id="{ECC55F3D-374B-465A-92F9-3BDA9C62E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CBCA2-7FA4-4A81-9525-724120D834C3}"/>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146882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B9DFA4-AB07-4D82-908B-4A43563C3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BC29C-E7D8-4FDD-89AF-E3C598850B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E785B-9E29-40E7-944B-AB3421035FF9}"/>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5" name="Footer Placeholder 4">
            <a:extLst>
              <a:ext uri="{FF2B5EF4-FFF2-40B4-BE49-F238E27FC236}">
                <a16:creationId xmlns:a16="http://schemas.microsoft.com/office/drawing/2014/main" id="{9045C370-B360-4250-80E0-A6BD3FC6C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613DF-3C05-46D8-A96A-21491919EBE8}"/>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408309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A5F2-5CA0-49B7-B12E-EBF75DE04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DE6A-AFF5-402E-88DF-44C4553F91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5E887-C60F-48BE-9121-65033AD986BA}"/>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5" name="Footer Placeholder 4">
            <a:extLst>
              <a:ext uri="{FF2B5EF4-FFF2-40B4-BE49-F238E27FC236}">
                <a16:creationId xmlns:a16="http://schemas.microsoft.com/office/drawing/2014/main" id="{A1F9E483-3727-4FD6-9C7D-B4AAD2312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657DF-CCFE-43D6-8CD2-AE144498918E}"/>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41938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80EE-6B57-4869-ABCC-A034F15AA7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CB11C8-4E9E-4FE1-81E3-9C53E6251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C858A-0CFA-4C89-A43B-A3FB8BD76474}"/>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5" name="Footer Placeholder 4">
            <a:extLst>
              <a:ext uri="{FF2B5EF4-FFF2-40B4-BE49-F238E27FC236}">
                <a16:creationId xmlns:a16="http://schemas.microsoft.com/office/drawing/2014/main" id="{5F4A2D2A-41F1-4FED-BA53-C0C2B40B1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7475D-D9D5-4DDA-8663-00CA54F38D00}"/>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60010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7C0B-90E2-426A-831C-F0941F34E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B4495-0B22-4E2E-BC6D-C52D20D85C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29B8A-EC64-4149-AAC2-6EAF2861B0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E31EF8-0FD5-4369-9DC7-B3F8260DC8A2}"/>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6" name="Footer Placeholder 5">
            <a:extLst>
              <a:ext uri="{FF2B5EF4-FFF2-40B4-BE49-F238E27FC236}">
                <a16:creationId xmlns:a16="http://schemas.microsoft.com/office/drawing/2014/main" id="{14D3BC96-0E8B-4150-88CA-83FEB7F6D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DB0BF-3ABC-41B0-BB23-57673471B1FD}"/>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42225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8FD0-883D-44F2-A6A4-CD82F2F8E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F92C28-477E-4582-9FC4-924AF6916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973A50-AF05-4AB1-96C3-C5657B611A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8C961-2272-4563-97DF-F76D9A56B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22E5EB-68EC-4AC2-A634-5DC49E3D50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7AF695-2314-4C2B-9950-D0A50DBD6826}"/>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8" name="Footer Placeholder 7">
            <a:extLst>
              <a:ext uri="{FF2B5EF4-FFF2-40B4-BE49-F238E27FC236}">
                <a16:creationId xmlns:a16="http://schemas.microsoft.com/office/drawing/2014/main" id="{ED6CB402-0A21-4E12-B0A8-F39A13A78F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E967EC-B27A-4529-9773-2DA2329B6868}"/>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100079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AFC6-4181-4AF2-900C-E94D53C598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0C0DEF-1112-4B14-A513-A54D36492607}"/>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4" name="Footer Placeholder 3">
            <a:extLst>
              <a:ext uri="{FF2B5EF4-FFF2-40B4-BE49-F238E27FC236}">
                <a16:creationId xmlns:a16="http://schemas.microsoft.com/office/drawing/2014/main" id="{166CE442-BB5B-4F64-B184-3610EF1F7C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B87D57-0142-4F74-9479-B2F01A7F78D2}"/>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367838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1395D-6EF3-49BE-B2B9-F5EA5734D23E}"/>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3" name="Footer Placeholder 2">
            <a:extLst>
              <a:ext uri="{FF2B5EF4-FFF2-40B4-BE49-F238E27FC236}">
                <a16:creationId xmlns:a16="http://schemas.microsoft.com/office/drawing/2014/main" id="{FF4A27E5-01FE-4374-8BAA-A8F0D0775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B4AF1F-0250-4283-954B-02E07C80D01D}"/>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76660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CB6B-6B8F-407A-A4FD-E39FA152F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4AEC8-2809-46D9-89F3-5F7575414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C7B4B-B744-45D7-9E16-4C29DA3C5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5C964F-3C73-45BD-B8E8-84EC1838732D}"/>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6" name="Footer Placeholder 5">
            <a:extLst>
              <a:ext uri="{FF2B5EF4-FFF2-40B4-BE49-F238E27FC236}">
                <a16:creationId xmlns:a16="http://schemas.microsoft.com/office/drawing/2014/main" id="{0CB33AC3-AE04-41CD-B642-0A2D1D7A8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B91A6-4602-4BDC-890D-720CB2B317F2}"/>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255210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516E-79EE-4208-AA35-E1181855E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1ADCB-C764-48E5-A1A5-029E863EA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96C817-5C99-4F89-9571-DB3885EC1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522FF9-5B8C-45F7-8985-E4848D6B0FFF}"/>
              </a:ext>
            </a:extLst>
          </p:cNvPr>
          <p:cNvSpPr>
            <a:spLocks noGrp="1"/>
          </p:cNvSpPr>
          <p:nvPr>
            <p:ph type="dt" sz="half" idx="10"/>
          </p:nvPr>
        </p:nvSpPr>
        <p:spPr/>
        <p:txBody>
          <a:bodyPr/>
          <a:lstStyle/>
          <a:p>
            <a:fld id="{0C34984B-558E-43EC-9F41-E68B8AE9442A}" type="datetimeFigureOut">
              <a:rPr lang="en-US" smtClean="0"/>
              <a:t>6/15/2020</a:t>
            </a:fld>
            <a:endParaRPr lang="en-US"/>
          </a:p>
        </p:txBody>
      </p:sp>
      <p:sp>
        <p:nvSpPr>
          <p:cNvPr id="6" name="Footer Placeholder 5">
            <a:extLst>
              <a:ext uri="{FF2B5EF4-FFF2-40B4-BE49-F238E27FC236}">
                <a16:creationId xmlns:a16="http://schemas.microsoft.com/office/drawing/2014/main" id="{65AA96F5-803C-4021-9C66-DC1DF809A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A11B6-8566-467A-9A5C-86E62ECC57DC}"/>
              </a:ext>
            </a:extLst>
          </p:cNvPr>
          <p:cNvSpPr>
            <a:spLocks noGrp="1"/>
          </p:cNvSpPr>
          <p:nvPr>
            <p:ph type="sldNum" sz="quarter" idx="12"/>
          </p:nvPr>
        </p:nvSpPr>
        <p:spPr/>
        <p:txBody>
          <a:bodyPr/>
          <a:lstStyle/>
          <a:p>
            <a:fld id="{1286CA5E-3770-479E-B182-A00DDB0BCB5E}" type="slidenum">
              <a:rPr lang="en-US" smtClean="0"/>
              <a:t>‹#›</a:t>
            </a:fld>
            <a:endParaRPr lang="en-US"/>
          </a:p>
        </p:txBody>
      </p:sp>
    </p:spTree>
    <p:extLst>
      <p:ext uri="{BB962C8B-B14F-4D97-AF65-F5344CB8AC3E}">
        <p14:creationId xmlns:p14="http://schemas.microsoft.com/office/powerpoint/2010/main" val="36253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D4A97-B919-451C-B155-8BE0F3F79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511285-3E51-4723-9C4F-871E6E1DF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B82A1-1006-437A-B779-E3D5F6B14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4984B-558E-43EC-9F41-E68B8AE9442A}" type="datetimeFigureOut">
              <a:rPr lang="en-US" smtClean="0"/>
              <a:t>6/15/2020</a:t>
            </a:fld>
            <a:endParaRPr lang="en-US"/>
          </a:p>
        </p:txBody>
      </p:sp>
      <p:sp>
        <p:nvSpPr>
          <p:cNvPr id="5" name="Footer Placeholder 4">
            <a:extLst>
              <a:ext uri="{FF2B5EF4-FFF2-40B4-BE49-F238E27FC236}">
                <a16:creationId xmlns:a16="http://schemas.microsoft.com/office/drawing/2014/main" id="{2BC0A22F-79CB-4C29-A2DC-54348D445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F6F3F6-8823-4DBF-84BA-DCCEF1261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6CA5E-3770-479E-B182-A00DDB0BCB5E}" type="slidenum">
              <a:rPr lang="en-US" smtClean="0"/>
              <a:t>‹#›</a:t>
            </a:fld>
            <a:endParaRPr lang="en-US"/>
          </a:p>
        </p:txBody>
      </p:sp>
    </p:spTree>
    <p:extLst>
      <p:ext uri="{BB962C8B-B14F-4D97-AF65-F5344CB8AC3E}">
        <p14:creationId xmlns:p14="http://schemas.microsoft.com/office/powerpoint/2010/main" val="361051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ldsliving.com/story/72742-10-ways-to-support-your-bishop"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69BB46D-772A-4DA4-A541-88DEA932C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039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58A5B8-6407-4B8C-82A7-06DA8C0E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0712"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8:25</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corruption</a:t>
            </a:r>
          </a:p>
        </p:txBody>
      </p:sp>
      <p:grpSp>
        <p:nvGrpSpPr>
          <p:cNvPr id="2" name="Group 30"/>
          <p:cNvGrpSpPr/>
          <p:nvPr/>
        </p:nvGrpSpPr>
        <p:grpSpPr>
          <a:xfrm rot="14462609">
            <a:off x="533727" y="5504594"/>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1981199" y="990600"/>
            <a:ext cx="4428653" cy="2554545"/>
          </a:xfrm>
          <a:prstGeom prst="rect">
            <a:avLst/>
          </a:prstGeom>
        </p:spPr>
        <p:txBody>
          <a:bodyPr wrap="square">
            <a:spAutoFit/>
          </a:bodyPr>
          <a:lstStyle/>
          <a:p>
            <a:r>
              <a:rPr lang="en-US" sz="2000" dirty="0">
                <a:solidFill>
                  <a:schemeClr val="bg1"/>
                </a:solidFill>
              </a:rPr>
              <a:t>But behold, ye have rejected the truth, and rebelled against your holy God; and even at this time, instead of laying up for yourselves treasures in heaven, where nothing doth corrupt, and where nothing can come which is unclean, ye are heaping up for yourselves wrath against the day of judgment.</a:t>
            </a:r>
          </a:p>
        </p:txBody>
      </p:sp>
      <p:sp>
        <p:nvSpPr>
          <p:cNvPr id="312" name="TextBox 311"/>
          <p:cNvSpPr txBox="1"/>
          <p:nvPr/>
        </p:nvSpPr>
        <p:spPr>
          <a:xfrm>
            <a:off x="4816443" y="4479202"/>
            <a:ext cx="6916848" cy="1754326"/>
          </a:xfrm>
          <a:prstGeom prst="rect">
            <a:avLst/>
          </a:prstGeom>
          <a:noFill/>
        </p:spPr>
        <p:txBody>
          <a:bodyPr wrap="square" rtlCol="0">
            <a:spAutoFit/>
          </a:bodyPr>
          <a:lstStyle/>
          <a:p>
            <a:pPr fontAlgn="base"/>
            <a:r>
              <a:rPr lang="en-US" dirty="0">
                <a:solidFill>
                  <a:schemeClr val="bg1"/>
                </a:solidFill>
              </a:rPr>
              <a:t>“Lay not up for yourselves treasures upon earth, where moth and rust doth corrupt, and where thieves break through and steal:</a:t>
            </a:r>
          </a:p>
          <a:p>
            <a:pPr fontAlgn="base"/>
            <a:r>
              <a:rPr lang="en-US" dirty="0">
                <a:solidFill>
                  <a:schemeClr val="bg1"/>
                </a:solidFill>
              </a:rPr>
              <a:t>“But lay up for yourselves treasures in heaven, where neither moth nor rust doth corrupt, and where thieves do not break through nor steal:</a:t>
            </a:r>
          </a:p>
          <a:p>
            <a:pPr fontAlgn="base"/>
            <a:r>
              <a:rPr lang="en-US" dirty="0">
                <a:solidFill>
                  <a:schemeClr val="bg1"/>
                </a:solidFill>
              </a:rPr>
              <a:t>“For where your treasure is, there will your heart be also.”</a:t>
            </a:r>
            <a:endParaRPr lang="en-US" baseline="30000" dirty="0">
              <a:solidFill>
                <a:schemeClr val="bg1"/>
              </a:solidFill>
            </a:endParaRPr>
          </a:p>
          <a:p>
            <a:pPr fontAlgn="base"/>
            <a:r>
              <a:rPr lang="en-US" dirty="0">
                <a:solidFill>
                  <a:schemeClr val="bg1"/>
                </a:solidFill>
              </a:rPr>
              <a:t>Matthew 6:19-21</a:t>
            </a:r>
          </a:p>
        </p:txBody>
      </p:sp>
      <p:pic>
        <p:nvPicPr>
          <p:cNvPr id="6" name="Picture 5">
            <a:extLst>
              <a:ext uri="{FF2B5EF4-FFF2-40B4-BE49-F238E27FC236}">
                <a16:creationId xmlns:a16="http://schemas.microsoft.com/office/drawing/2014/main" id="{599D889E-E9B4-4837-8D18-0381E9135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740" y="739178"/>
            <a:ext cx="3940521" cy="3082504"/>
          </a:xfrm>
          <a:prstGeom prst="rect">
            <a:avLst/>
          </a:prstGeom>
        </p:spPr>
      </p:pic>
    </p:spTree>
    <p:extLst>
      <p:ext uri="{BB962C8B-B14F-4D97-AF65-F5344CB8AC3E}">
        <p14:creationId xmlns:p14="http://schemas.microsoft.com/office/powerpoint/2010/main" val="28317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EFA7C0-F252-47D2-9BC5-BBD6B3F18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1660" y="6486849"/>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8:25</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Treasures in Heaven</a:t>
            </a:r>
          </a:p>
        </p:txBody>
      </p:sp>
      <p:grpSp>
        <p:nvGrpSpPr>
          <p:cNvPr id="2" name="Group 30"/>
          <p:cNvGrpSpPr/>
          <p:nvPr/>
        </p:nvGrpSpPr>
        <p:grpSpPr>
          <a:xfrm rot="14462609">
            <a:off x="524675" y="5441220"/>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6324600" y="1371601"/>
            <a:ext cx="4343400" cy="4524315"/>
          </a:xfrm>
          <a:prstGeom prst="rect">
            <a:avLst/>
          </a:prstGeom>
          <a:noFill/>
        </p:spPr>
        <p:txBody>
          <a:bodyPr wrap="square" rtlCol="0">
            <a:spAutoFit/>
          </a:bodyPr>
          <a:lstStyle/>
          <a:p>
            <a:pPr fontAlgn="base"/>
            <a:r>
              <a:rPr lang="en-US" dirty="0">
                <a:solidFill>
                  <a:schemeClr val="bg1"/>
                </a:solidFill>
              </a:rPr>
              <a:t>“The promised reward was not a treasure of ivory, gold, or silver. Neither did it consist of acres of land or a portfolio of stocks and bonds. The Master spoke of riches within the grasp of all—even joy unspeakable here and eternal happiness hereafter.</a:t>
            </a:r>
          </a:p>
          <a:p>
            <a:pPr fontAlgn="base"/>
            <a:endParaRPr lang="en-US" dirty="0">
              <a:solidFill>
                <a:schemeClr val="bg1"/>
              </a:solidFill>
            </a:endParaRPr>
          </a:p>
          <a:p>
            <a:pPr fontAlgn="base"/>
            <a:r>
              <a:rPr lang="en-US" dirty="0">
                <a:solidFill>
                  <a:schemeClr val="bg1"/>
                </a:solidFill>
              </a:rPr>
              <a:t>Today I have chosen to provide the three pieces of your treasure map to guide you to your eternal happiness. </a:t>
            </a:r>
          </a:p>
          <a:p>
            <a:pPr fontAlgn="base"/>
            <a:endParaRPr lang="en-US" dirty="0">
              <a:solidFill>
                <a:schemeClr val="bg1"/>
              </a:solidFill>
            </a:endParaRPr>
          </a:p>
          <a:p>
            <a:pPr fontAlgn="base"/>
            <a:r>
              <a:rPr lang="en-US" dirty="0">
                <a:solidFill>
                  <a:schemeClr val="bg1"/>
                </a:solidFill>
              </a:rPr>
              <a:t>They are:</a:t>
            </a:r>
          </a:p>
          <a:p>
            <a:pPr fontAlgn="base"/>
            <a:r>
              <a:rPr lang="en-US" dirty="0">
                <a:solidFill>
                  <a:schemeClr val="bg1"/>
                </a:solidFill>
              </a:rPr>
              <a:t>1. Learn from the past.</a:t>
            </a:r>
          </a:p>
          <a:p>
            <a:pPr fontAlgn="base"/>
            <a:r>
              <a:rPr lang="en-US" dirty="0">
                <a:solidFill>
                  <a:schemeClr val="bg1"/>
                </a:solidFill>
              </a:rPr>
              <a:t>2. Prepare for the future.</a:t>
            </a:r>
          </a:p>
          <a:p>
            <a:pPr fontAlgn="base"/>
            <a:r>
              <a:rPr lang="en-US" dirty="0">
                <a:solidFill>
                  <a:schemeClr val="bg1"/>
                </a:solidFill>
              </a:rPr>
              <a:t>3. Live in the present.”</a:t>
            </a:r>
          </a:p>
          <a:p>
            <a:pPr fontAlgn="base"/>
            <a:r>
              <a:rPr lang="en-US" dirty="0">
                <a:solidFill>
                  <a:schemeClr val="bg1"/>
                </a:solidFill>
              </a:rPr>
              <a:t>President Thomas S. Monson</a:t>
            </a:r>
          </a:p>
        </p:txBody>
      </p:sp>
      <p:sp>
        <p:nvSpPr>
          <p:cNvPr id="23556" name="AutoShape 4" descr="http://www.clker.com/cliparts/W/e/a/l/b/3/schein-treasure-map.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http://www.clker.com/cliparts/W/e/a/l/b/3/schein-treasure-map.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http://www.clker.com/cliparts/W/e/a/l/b/3/schein-treasure-map.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0C8964E-176E-415A-9419-D92453D96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732" y="1304552"/>
            <a:ext cx="3343275" cy="5019675"/>
          </a:xfrm>
          <a:prstGeom prst="rect">
            <a:avLst/>
          </a:prstGeom>
        </p:spPr>
      </p:pic>
      <p:pic>
        <p:nvPicPr>
          <p:cNvPr id="6" name="Picture 5">
            <a:extLst>
              <a:ext uri="{FF2B5EF4-FFF2-40B4-BE49-F238E27FC236}">
                <a16:creationId xmlns:a16="http://schemas.microsoft.com/office/drawing/2014/main" id="{BE3A473B-DCF1-4E5A-9275-B95E969A8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023" y="907421"/>
            <a:ext cx="2257425" cy="2019300"/>
          </a:xfrm>
          <a:prstGeom prst="rect">
            <a:avLst/>
          </a:prstGeom>
        </p:spPr>
      </p:pic>
    </p:spTree>
    <p:extLst>
      <p:ext uri="{BB962C8B-B14F-4D97-AF65-F5344CB8AC3E}">
        <p14:creationId xmlns:p14="http://schemas.microsoft.com/office/powerpoint/2010/main" val="16096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8BA97073-64D1-4D4C-AEB3-E4CA6B8BE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4087"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9</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An Investigation</a:t>
            </a:r>
          </a:p>
        </p:txBody>
      </p:sp>
      <p:grpSp>
        <p:nvGrpSpPr>
          <p:cNvPr id="2" name="Group 30"/>
          <p:cNvGrpSpPr/>
          <p:nvPr/>
        </p:nvGrpSpPr>
        <p:grpSpPr>
          <a:xfrm rot="14462609">
            <a:off x="597102" y="5504594"/>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752600" y="990600"/>
            <a:ext cx="3733800" cy="2862322"/>
          </a:xfrm>
          <a:prstGeom prst="rect">
            <a:avLst/>
          </a:prstGeom>
          <a:noFill/>
        </p:spPr>
        <p:txBody>
          <a:bodyPr wrap="square" rtlCol="0">
            <a:spAutoFit/>
          </a:bodyPr>
          <a:lstStyle/>
          <a:p>
            <a:pPr algn="ctr" fontAlgn="base"/>
            <a:r>
              <a:rPr lang="en-US" dirty="0">
                <a:solidFill>
                  <a:schemeClr val="bg1"/>
                </a:solidFill>
              </a:rPr>
              <a:t>Day One of the Investigation:</a:t>
            </a:r>
          </a:p>
          <a:p>
            <a:pPr fontAlgn="base"/>
            <a:endParaRPr lang="en-US" dirty="0">
              <a:solidFill>
                <a:schemeClr val="bg1"/>
              </a:solidFill>
            </a:endParaRPr>
          </a:p>
          <a:p>
            <a:pPr fontAlgn="base"/>
            <a:r>
              <a:rPr lang="en-US" dirty="0">
                <a:solidFill>
                  <a:schemeClr val="bg1"/>
                </a:solidFill>
              </a:rPr>
              <a:t>1. When five people investigated Nephi’s claims, what did they find? Why did they fall to the ground? (See Helaman 9:1–5.)</a:t>
            </a:r>
          </a:p>
          <a:p>
            <a:pPr fontAlgn="base"/>
            <a:endParaRPr lang="en-US" dirty="0">
              <a:solidFill>
                <a:schemeClr val="bg1"/>
              </a:solidFill>
            </a:endParaRPr>
          </a:p>
          <a:p>
            <a:pPr fontAlgn="base"/>
            <a:r>
              <a:rPr lang="en-US" dirty="0">
                <a:solidFill>
                  <a:schemeClr val="bg1"/>
                </a:solidFill>
              </a:rPr>
              <a:t>2. Who did the people suspect were the murderers? </a:t>
            </a:r>
          </a:p>
          <a:p>
            <a:pPr fontAlgn="base"/>
            <a:r>
              <a:rPr lang="en-US" dirty="0">
                <a:solidFill>
                  <a:schemeClr val="bg1"/>
                </a:solidFill>
              </a:rPr>
              <a:t>(See Helaman 9:7–9.)</a:t>
            </a:r>
          </a:p>
        </p:txBody>
      </p:sp>
      <p:sp>
        <p:nvSpPr>
          <p:cNvPr id="13" name="TextBox 12"/>
          <p:cNvSpPr txBox="1"/>
          <p:nvPr/>
        </p:nvSpPr>
        <p:spPr>
          <a:xfrm>
            <a:off x="6324600" y="838200"/>
            <a:ext cx="4343400" cy="3970318"/>
          </a:xfrm>
          <a:prstGeom prst="rect">
            <a:avLst/>
          </a:prstGeom>
          <a:noFill/>
        </p:spPr>
        <p:txBody>
          <a:bodyPr wrap="square" rtlCol="0">
            <a:spAutoFit/>
          </a:bodyPr>
          <a:lstStyle/>
          <a:p>
            <a:pPr algn="ctr" fontAlgn="base"/>
            <a:r>
              <a:rPr lang="en-US" dirty="0">
                <a:solidFill>
                  <a:schemeClr val="bg1"/>
                </a:solidFill>
              </a:rPr>
              <a:t>Day Two of the Investigation:</a:t>
            </a:r>
          </a:p>
          <a:p>
            <a:pPr fontAlgn="base"/>
            <a:endParaRPr lang="en-US" dirty="0">
              <a:solidFill>
                <a:schemeClr val="bg1"/>
              </a:solidFill>
            </a:endParaRPr>
          </a:p>
          <a:p>
            <a:pPr fontAlgn="base"/>
            <a:r>
              <a:rPr lang="en-US" dirty="0">
                <a:solidFill>
                  <a:schemeClr val="bg1"/>
                </a:solidFill>
              </a:rPr>
              <a:t>3. Who was set free? </a:t>
            </a:r>
          </a:p>
          <a:p>
            <a:pPr fontAlgn="base"/>
            <a:r>
              <a:rPr lang="en-US" dirty="0">
                <a:solidFill>
                  <a:schemeClr val="bg1"/>
                </a:solidFill>
              </a:rPr>
              <a:t>(See Helaman 9:10–13, 18.)</a:t>
            </a:r>
          </a:p>
          <a:p>
            <a:pPr fontAlgn="base"/>
            <a:endParaRPr lang="en-US" dirty="0">
              <a:solidFill>
                <a:schemeClr val="bg1"/>
              </a:solidFill>
            </a:endParaRPr>
          </a:p>
          <a:p>
            <a:pPr fontAlgn="base"/>
            <a:r>
              <a:rPr lang="en-US" dirty="0">
                <a:solidFill>
                  <a:schemeClr val="bg1"/>
                </a:solidFill>
              </a:rPr>
              <a:t>4. Who was accused? </a:t>
            </a:r>
          </a:p>
          <a:p>
            <a:pPr fontAlgn="base"/>
            <a:r>
              <a:rPr lang="en-US" dirty="0">
                <a:solidFill>
                  <a:schemeClr val="bg1"/>
                </a:solidFill>
              </a:rPr>
              <a:t>(See Helaman 9:16–17, 19.)</a:t>
            </a:r>
          </a:p>
          <a:p>
            <a:pPr fontAlgn="base"/>
            <a:endParaRPr lang="en-US" dirty="0">
              <a:solidFill>
                <a:schemeClr val="bg1"/>
              </a:solidFill>
            </a:endParaRPr>
          </a:p>
          <a:p>
            <a:pPr fontAlgn="base"/>
            <a:r>
              <a:rPr lang="en-US" dirty="0">
                <a:solidFill>
                  <a:schemeClr val="bg1"/>
                </a:solidFill>
              </a:rPr>
              <a:t>5. What additional information did Nephi share? </a:t>
            </a:r>
          </a:p>
          <a:p>
            <a:pPr fontAlgn="base"/>
            <a:r>
              <a:rPr lang="en-US" dirty="0">
                <a:solidFill>
                  <a:schemeClr val="bg1"/>
                </a:solidFill>
              </a:rPr>
              <a:t>(See Helaman 9:25–36.)</a:t>
            </a:r>
          </a:p>
          <a:p>
            <a:pPr fontAlgn="base"/>
            <a:endParaRPr lang="en-US" dirty="0">
              <a:solidFill>
                <a:schemeClr val="bg1"/>
              </a:solidFill>
            </a:endParaRPr>
          </a:p>
          <a:p>
            <a:pPr fontAlgn="base"/>
            <a:r>
              <a:rPr lang="en-US" dirty="0">
                <a:solidFill>
                  <a:schemeClr val="bg1"/>
                </a:solidFill>
              </a:rPr>
              <a:t>6. Who was the murderer? </a:t>
            </a:r>
          </a:p>
          <a:p>
            <a:pPr fontAlgn="base"/>
            <a:r>
              <a:rPr lang="en-US" dirty="0">
                <a:solidFill>
                  <a:schemeClr val="bg1"/>
                </a:solidFill>
              </a:rPr>
              <a:t>(See Helaman 9:37–38.)</a:t>
            </a:r>
          </a:p>
        </p:txBody>
      </p:sp>
      <p:grpSp>
        <p:nvGrpSpPr>
          <p:cNvPr id="3" name="Group 13"/>
          <p:cNvGrpSpPr/>
          <p:nvPr/>
        </p:nvGrpSpPr>
        <p:grpSpPr>
          <a:xfrm>
            <a:off x="9067800" y="0"/>
            <a:ext cx="990600" cy="914400"/>
            <a:chOff x="656968" y="3797643"/>
            <a:chExt cx="3308658" cy="2731922"/>
          </a:xfrm>
        </p:grpSpPr>
        <p:sp>
          <p:nvSpPr>
            <p:cNvPr id="15" name="Rounded Rectangle 14"/>
            <p:cNvSpPr/>
            <p:nvPr/>
          </p:nvSpPr>
          <p:spPr>
            <a:xfrm rot="2237836">
              <a:off x="2213026" y="5687211"/>
              <a:ext cx="1752600" cy="381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6968" y="3797643"/>
              <a:ext cx="2133600" cy="2133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4973" y="3989172"/>
              <a:ext cx="1717589" cy="17320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237836">
              <a:off x="3654115" y="6159515"/>
              <a:ext cx="166760" cy="37005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56"/>
          <p:cNvGrpSpPr/>
          <p:nvPr/>
        </p:nvGrpSpPr>
        <p:grpSpPr>
          <a:xfrm>
            <a:off x="8001001" y="4953000"/>
            <a:ext cx="896471" cy="1524000"/>
            <a:chOff x="5895109" y="1371600"/>
            <a:chExt cx="1399395" cy="3468839"/>
          </a:xfrm>
        </p:grpSpPr>
        <p:grpSp>
          <p:nvGrpSpPr>
            <p:cNvPr id="21" name="Group 84"/>
            <p:cNvGrpSpPr/>
            <p:nvPr/>
          </p:nvGrpSpPr>
          <p:grpSpPr>
            <a:xfrm rot="1810859">
              <a:off x="6304243" y="4255657"/>
              <a:ext cx="304518" cy="524745"/>
              <a:chOff x="1828800" y="4343400"/>
              <a:chExt cx="371850" cy="649600"/>
            </a:xfrm>
          </p:grpSpPr>
          <p:sp>
            <p:nvSpPr>
              <p:cNvPr id="59" name="Oval 5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35"/>
            <p:cNvGrpSpPr/>
            <p:nvPr/>
          </p:nvGrpSpPr>
          <p:grpSpPr>
            <a:xfrm rot="20024914">
              <a:off x="6696787" y="4315694"/>
              <a:ext cx="304518" cy="524745"/>
              <a:chOff x="1828800" y="4343400"/>
              <a:chExt cx="371850" cy="649600"/>
            </a:xfrm>
          </p:grpSpPr>
          <p:sp>
            <p:nvSpPr>
              <p:cNvPr id="57" name="Oval 56"/>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lowchart: Manual Operation 22"/>
            <p:cNvSpPr/>
            <p:nvPr/>
          </p:nvSpPr>
          <p:spPr>
            <a:xfrm rot="10800000">
              <a:off x="6179964" y="3088287"/>
              <a:ext cx="922800" cy="1474476"/>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95109" y="3429000"/>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72745" y="3442855"/>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25"/>
            <p:cNvSpPr/>
            <p:nvPr/>
          </p:nvSpPr>
          <p:spPr>
            <a:xfrm rot="12436843">
              <a:off x="6084887" y="2488072"/>
              <a:ext cx="357246" cy="1259505"/>
            </a:xfrm>
            <a:prstGeom prst="flowChartManualOperat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9462355">
              <a:off x="6822127" y="2617955"/>
              <a:ext cx="357246" cy="1086453"/>
            </a:xfrm>
            <a:prstGeom prst="flowChartManualOperat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10"/>
            <p:cNvSpPr/>
            <p:nvPr/>
          </p:nvSpPr>
          <p:spPr>
            <a:xfrm rot="21267149" flipH="1">
              <a:off x="6655902" y="1833443"/>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11"/>
            <p:cNvSpPr/>
            <p:nvPr/>
          </p:nvSpPr>
          <p:spPr>
            <a:xfrm rot="1441540" flipH="1">
              <a:off x="6096000" y="1839258"/>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12"/>
            <p:cNvSpPr/>
            <p:nvPr/>
          </p:nvSpPr>
          <p:spPr>
            <a:xfrm rot="10800000">
              <a:off x="6230765" y="2564123"/>
              <a:ext cx="808598" cy="1474476"/>
            </a:xfrm>
            <a:prstGeom prst="flowChartManualOperat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Extract 13"/>
            <p:cNvSpPr/>
            <p:nvPr/>
          </p:nvSpPr>
          <p:spPr>
            <a:xfrm rot="10800000">
              <a:off x="6448769" y="2673352"/>
              <a:ext cx="388445" cy="41795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62"/>
            <p:cNvSpPr/>
            <p:nvPr/>
          </p:nvSpPr>
          <p:spPr>
            <a:xfrm>
              <a:off x="6282294" y="1752600"/>
              <a:ext cx="721397" cy="10751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63"/>
            <p:cNvGrpSpPr/>
            <p:nvPr/>
          </p:nvGrpSpPr>
          <p:grpSpPr>
            <a:xfrm>
              <a:off x="6096000" y="1371600"/>
              <a:ext cx="1143000" cy="692727"/>
              <a:chOff x="1722870" y="3269673"/>
              <a:chExt cx="1000125" cy="692727"/>
            </a:xfrm>
          </p:grpSpPr>
          <p:sp>
            <p:nvSpPr>
              <p:cNvPr id="45" name="Flowchart: Manual Operation 44"/>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62"/>
              <p:cNvGrpSpPr/>
              <p:nvPr/>
            </p:nvGrpSpPr>
            <p:grpSpPr>
              <a:xfrm>
                <a:off x="1789546" y="3657600"/>
                <a:ext cx="838200" cy="304800"/>
                <a:chOff x="2971800" y="3505200"/>
                <a:chExt cx="2128982" cy="1126836"/>
              </a:xfrm>
            </p:grpSpPr>
            <p:grpSp>
              <p:nvGrpSpPr>
                <p:cNvPr id="48" name="Group 55"/>
                <p:cNvGrpSpPr/>
                <p:nvPr/>
              </p:nvGrpSpPr>
              <p:grpSpPr>
                <a:xfrm>
                  <a:off x="2971800" y="3505200"/>
                  <a:ext cx="914400" cy="1066800"/>
                  <a:chOff x="2971800" y="3505200"/>
                  <a:chExt cx="914400" cy="1066800"/>
                </a:xfrm>
              </p:grpSpPr>
              <p:sp>
                <p:nvSpPr>
                  <p:cNvPr id="55"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56"/>
                <p:cNvGrpSpPr/>
                <p:nvPr/>
              </p:nvGrpSpPr>
              <p:grpSpPr>
                <a:xfrm>
                  <a:off x="3572164" y="3535218"/>
                  <a:ext cx="914400" cy="1066800"/>
                  <a:chOff x="2971800" y="3505200"/>
                  <a:chExt cx="914400" cy="1066800"/>
                </a:xfrm>
              </p:grpSpPr>
              <p:sp>
                <p:nvSpPr>
                  <p:cNvPr id="53" name="Multiply 52"/>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59"/>
                <p:cNvGrpSpPr/>
                <p:nvPr/>
              </p:nvGrpSpPr>
              <p:grpSpPr>
                <a:xfrm>
                  <a:off x="4186382" y="3565236"/>
                  <a:ext cx="914400" cy="1066800"/>
                  <a:chOff x="2971800" y="3505200"/>
                  <a:chExt cx="914400" cy="1066800"/>
                </a:xfrm>
              </p:grpSpPr>
              <p:sp>
                <p:nvSpPr>
                  <p:cNvPr id="51" name="Multiply 60"/>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130"/>
            <p:cNvGrpSpPr/>
            <p:nvPr/>
          </p:nvGrpSpPr>
          <p:grpSpPr>
            <a:xfrm>
              <a:off x="6232236" y="2650836"/>
              <a:ext cx="838200" cy="806450"/>
              <a:chOff x="5181600" y="4759036"/>
              <a:chExt cx="1955800" cy="1226128"/>
            </a:xfrm>
          </p:grpSpPr>
          <p:sp>
            <p:nvSpPr>
              <p:cNvPr id="35" name="Multiply 34"/>
              <p:cNvSpPr/>
              <p:nvPr/>
            </p:nvSpPr>
            <p:spPr>
              <a:xfrm>
                <a:off x="5181600" y="48006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5562600" y="51054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5943600" y="54102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6604000" y="4759036"/>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6271491" y="5098473"/>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562600" y="5105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08964" y="5398655"/>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59946" y="5405581"/>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92454" y="5100782"/>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102927" y="575656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397"/>
          <p:cNvGrpSpPr/>
          <p:nvPr/>
        </p:nvGrpSpPr>
        <p:grpSpPr>
          <a:xfrm>
            <a:off x="9144000" y="4800601"/>
            <a:ext cx="762000" cy="1613647"/>
            <a:chOff x="5105400" y="762000"/>
            <a:chExt cx="1517159" cy="3962400"/>
          </a:xfrm>
        </p:grpSpPr>
        <p:grpSp>
          <p:nvGrpSpPr>
            <p:cNvPr id="62" name="Group 144"/>
            <p:cNvGrpSpPr/>
            <p:nvPr/>
          </p:nvGrpSpPr>
          <p:grpSpPr>
            <a:xfrm>
              <a:off x="5552916" y="4191000"/>
              <a:ext cx="305334" cy="533400"/>
              <a:chOff x="1868610" y="5305338"/>
              <a:chExt cx="371850" cy="649600"/>
            </a:xfrm>
          </p:grpSpPr>
          <p:grpSp>
            <p:nvGrpSpPr>
              <p:cNvPr id="100" name="Group 85"/>
              <p:cNvGrpSpPr/>
              <p:nvPr/>
            </p:nvGrpSpPr>
            <p:grpSpPr>
              <a:xfrm rot="1439608">
                <a:off x="1868610" y="5305338"/>
                <a:ext cx="371850" cy="649600"/>
                <a:chOff x="1828800" y="4343400"/>
                <a:chExt cx="371850" cy="649600"/>
              </a:xfrm>
            </p:grpSpPr>
            <p:sp>
              <p:nvSpPr>
                <p:cNvPr id="104" name="Oval 103"/>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90"/>
              <p:cNvGrpSpPr/>
              <p:nvPr/>
            </p:nvGrpSpPr>
            <p:grpSpPr>
              <a:xfrm rot="1471343">
                <a:off x="1913952" y="5370362"/>
                <a:ext cx="277495" cy="470630"/>
                <a:chOff x="2407751" y="4191000"/>
                <a:chExt cx="411649" cy="698154"/>
              </a:xfrm>
            </p:grpSpPr>
            <p:sp>
              <p:nvSpPr>
                <p:cNvPr id="102" name="Moon 101"/>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151"/>
            <p:cNvGrpSpPr/>
            <p:nvPr/>
          </p:nvGrpSpPr>
          <p:grpSpPr>
            <a:xfrm rot="19064909">
              <a:off x="5886210" y="4183731"/>
              <a:ext cx="305333" cy="533399"/>
              <a:chOff x="1868610" y="5305338"/>
              <a:chExt cx="371850" cy="649600"/>
            </a:xfrm>
          </p:grpSpPr>
          <p:grpSp>
            <p:nvGrpSpPr>
              <p:cNvPr id="94" name="Group 94"/>
              <p:cNvGrpSpPr/>
              <p:nvPr/>
            </p:nvGrpSpPr>
            <p:grpSpPr>
              <a:xfrm rot="1439608">
                <a:off x="1868610" y="5305338"/>
                <a:ext cx="371850" cy="649600"/>
                <a:chOff x="1828800" y="4343400"/>
                <a:chExt cx="371850" cy="649600"/>
              </a:xfrm>
            </p:grpSpPr>
            <p:sp>
              <p:nvSpPr>
                <p:cNvPr id="98" name="Oval 97"/>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1471343">
                <a:off x="1913952" y="5370362"/>
                <a:ext cx="277495" cy="470630"/>
                <a:chOff x="2407751" y="4191000"/>
                <a:chExt cx="411649" cy="698154"/>
              </a:xfrm>
            </p:grpSpPr>
            <p:sp>
              <p:nvSpPr>
                <p:cNvPr id="96" name="Moon 95"/>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Trapezoid 63"/>
            <p:cNvSpPr/>
            <p:nvPr/>
          </p:nvSpPr>
          <p:spPr>
            <a:xfrm>
              <a:off x="5397980" y="3657600"/>
              <a:ext cx="938165" cy="794326"/>
            </a:xfrm>
            <a:prstGeom prst="trapezoid">
              <a:avLst>
                <a:gd name="adj" fmla="val 11762"/>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54618" y="3429000"/>
              <a:ext cx="267941"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105400" y="3429000"/>
              <a:ext cx="30710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364366">
              <a:off x="5947553" y="2190610"/>
              <a:ext cx="583649" cy="1428324"/>
            </a:xfrm>
            <a:prstGeom prst="trapezoid">
              <a:avLst>
                <a:gd name="adj" fmla="val 31421"/>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817783">
              <a:off x="5189271" y="2258456"/>
              <a:ext cx="583649" cy="1428324"/>
            </a:xfrm>
            <a:prstGeom prst="trapezoid">
              <a:avLst>
                <a:gd name="adj" fmla="val 31421"/>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17"/>
            <p:cNvSpPr/>
            <p:nvPr/>
          </p:nvSpPr>
          <p:spPr>
            <a:xfrm>
              <a:off x="5434925" y="1981200"/>
              <a:ext cx="873511" cy="1981199"/>
            </a:xfrm>
            <a:prstGeom prst="trapezoid">
              <a:avLst>
                <a:gd name="adj" fmla="val 25716"/>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18"/>
            <p:cNvSpPr/>
            <p:nvPr/>
          </p:nvSpPr>
          <p:spPr>
            <a:xfrm rot="10800000">
              <a:off x="5587325" y="23622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9"/>
            <p:cNvSpPr/>
            <p:nvPr/>
          </p:nvSpPr>
          <p:spPr>
            <a:xfrm>
              <a:off x="5434925" y="13407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20"/>
            <p:cNvSpPr/>
            <p:nvPr/>
          </p:nvSpPr>
          <p:spPr>
            <a:xfrm rot="19066372">
              <a:off x="5876234" y="12954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1"/>
            <p:cNvSpPr/>
            <p:nvPr/>
          </p:nvSpPr>
          <p:spPr>
            <a:xfrm rot="3077158">
              <a:off x="5471402" y="11956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4"/>
            <p:cNvGrpSpPr/>
            <p:nvPr/>
          </p:nvGrpSpPr>
          <p:grpSpPr>
            <a:xfrm>
              <a:off x="5334000" y="762000"/>
              <a:ext cx="1066800" cy="1173018"/>
              <a:chOff x="4724400" y="3551382"/>
              <a:chExt cx="1066800" cy="1173018"/>
            </a:xfrm>
          </p:grpSpPr>
          <p:sp>
            <p:nvSpPr>
              <p:cNvPr id="84" name="Moon 83"/>
              <p:cNvSpPr/>
              <p:nvPr/>
            </p:nvSpPr>
            <p:spPr>
              <a:xfrm flipH="1">
                <a:off x="48006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72"/>
              <p:cNvSpPr/>
              <p:nvPr/>
            </p:nvSpPr>
            <p:spPr>
              <a:xfrm>
                <a:off x="56388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71"/>
              <p:cNvGrpSpPr/>
              <p:nvPr/>
            </p:nvGrpSpPr>
            <p:grpSpPr>
              <a:xfrm>
                <a:off x="4876800" y="4119418"/>
                <a:ext cx="781888" cy="233218"/>
                <a:chOff x="1143000" y="4110182"/>
                <a:chExt cx="1339272" cy="399472"/>
              </a:xfrm>
            </p:grpSpPr>
            <p:sp>
              <p:nvSpPr>
                <p:cNvPr id="91" name="Diamond 90"/>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Quad Arrow 74"/>
            <p:cNvSpPr/>
            <p:nvPr/>
          </p:nvSpPr>
          <p:spPr>
            <a:xfrm>
              <a:off x="5791200" y="9144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72"/>
            <p:cNvGrpSpPr/>
            <p:nvPr/>
          </p:nvGrpSpPr>
          <p:grpSpPr>
            <a:xfrm>
              <a:off x="5486400" y="2438400"/>
              <a:ext cx="725099" cy="782768"/>
              <a:chOff x="3546257" y="5084632"/>
              <a:chExt cx="1219201" cy="1316168"/>
            </a:xfrm>
          </p:grpSpPr>
          <p:grpSp>
            <p:nvGrpSpPr>
              <p:cNvPr id="77" name="Group 160"/>
              <p:cNvGrpSpPr/>
              <p:nvPr/>
            </p:nvGrpSpPr>
            <p:grpSpPr>
              <a:xfrm>
                <a:off x="3810000" y="5638800"/>
                <a:ext cx="762000" cy="762000"/>
                <a:chOff x="3810000" y="4953000"/>
                <a:chExt cx="762000" cy="762000"/>
              </a:xfrm>
            </p:grpSpPr>
            <p:sp>
              <p:nvSpPr>
                <p:cNvPr id="82" name="Quad Arrow Callout 81"/>
                <p:cNvSpPr/>
                <p:nvPr/>
              </p:nvSpPr>
              <p:spPr>
                <a:xfrm>
                  <a:off x="3810000" y="4953000"/>
                  <a:ext cx="762000" cy="762000"/>
                </a:xfrm>
                <a:prstGeom prst="quadArrowCallout">
                  <a:avLst>
                    <a:gd name="adj1" fmla="val 20939"/>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114800" y="5181600"/>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onut 77"/>
              <p:cNvSpPr/>
              <p:nvPr/>
            </p:nvSpPr>
            <p:spPr>
              <a:xfrm rot="19368333">
                <a:off x="3770240" y="5377887"/>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rot="1576370">
                <a:off x="4303639" y="5377889"/>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rot="20009619">
                <a:off x="3546257" y="5086941"/>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877401">
                <a:off x="4460658" y="5084632"/>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6" name="Group 105"/>
          <p:cNvGrpSpPr/>
          <p:nvPr/>
        </p:nvGrpSpPr>
        <p:grpSpPr>
          <a:xfrm>
            <a:off x="3886200" y="4724400"/>
            <a:ext cx="2514600" cy="1814094"/>
            <a:chOff x="2438400" y="2362200"/>
            <a:chExt cx="5233417" cy="3775515"/>
          </a:xfrm>
          <a:solidFill>
            <a:schemeClr val="bg1"/>
          </a:solidFill>
        </p:grpSpPr>
        <p:grpSp>
          <p:nvGrpSpPr>
            <p:cNvPr id="107" name="Group 15"/>
            <p:cNvGrpSpPr/>
            <p:nvPr/>
          </p:nvGrpSpPr>
          <p:grpSpPr>
            <a:xfrm>
              <a:off x="3200400" y="2590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5"/>
            <p:cNvGrpSpPr/>
            <p:nvPr/>
          </p:nvGrpSpPr>
          <p:grpSpPr>
            <a:xfrm>
              <a:off x="4419600" y="2362200"/>
              <a:ext cx="1271017" cy="3165915"/>
              <a:chOff x="5891782" y="1905000"/>
              <a:chExt cx="1271017" cy="3165915"/>
            </a:xfrm>
            <a:grpFill/>
          </p:grpSpPr>
          <p:sp>
            <p:nvSpPr>
              <p:cNvPr id="127" name="Oval 12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5"/>
            <p:cNvGrpSpPr/>
            <p:nvPr/>
          </p:nvGrpSpPr>
          <p:grpSpPr>
            <a:xfrm>
              <a:off x="5486400" y="2743200"/>
              <a:ext cx="1271017" cy="3165915"/>
              <a:chOff x="5891782" y="1905000"/>
              <a:chExt cx="1271017" cy="3165915"/>
            </a:xfrm>
            <a:grpFill/>
          </p:grpSpPr>
          <p:sp>
            <p:nvSpPr>
              <p:cNvPr id="122" name="Oval 12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5"/>
            <p:cNvGrpSpPr/>
            <p:nvPr/>
          </p:nvGrpSpPr>
          <p:grpSpPr>
            <a:xfrm>
              <a:off x="6400800" y="2438400"/>
              <a:ext cx="1271017" cy="3165915"/>
              <a:chOff x="5891782" y="1905000"/>
              <a:chExt cx="1271017" cy="3165915"/>
            </a:xfrm>
            <a:grpFill/>
          </p:grpSpPr>
          <p:sp>
            <p:nvSpPr>
              <p:cNvPr id="117" name="Oval 11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5"/>
            <p:cNvGrpSpPr/>
            <p:nvPr/>
          </p:nvGrpSpPr>
          <p:grpSpPr>
            <a:xfrm>
              <a:off x="2438400" y="2971800"/>
              <a:ext cx="1271017" cy="3165915"/>
              <a:chOff x="5891782" y="1905000"/>
              <a:chExt cx="1271017" cy="3165915"/>
            </a:xfrm>
            <a:grpFill/>
          </p:grpSpPr>
          <p:sp>
            <p:nvSpPr>
              <p:cNvPr id="112" name="Oval 11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65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animEffect transition="in" filter="wipe(down)">
                                      <p:cBhvr>
                                        <p:cTn id="9" dur="580">
                                          <p:stCondLst>
                                            <p:cond delay="0"/>
                                          </p:stCondLst>
                                        </p:cTn>
                                        <p:tgtEl>
                                          <p:spTgt spid="106"/>
                                        </p:tgtEl>
                                      </p:cBhvr>
                                    </p:animEffect>
                                    <p:anim calcmode="lin" valueType="num">
                                      <p:cBhvr>
                                        <p:cTn id="10"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15" dur="26">
                                          <p:stCondLst>
                                            <p:cond delay="650"/>
                                          </p:stCondLst>
                                        </p:cTn>
                                        <p:tgtEl>
                                          <p:spTgt spid="106"/>
                                        </p:tgtEl>
                                      </p:cBhvr>
                                      <p:to x="100000" y="60000"/>
                                    </p:animScale>
                                    <p:animScale>
                                      <p:cBhvr>
                                        <p:cTn id="16" dur="166" decel="50000">
                                          <p:stCondLst>
                                            <p:cond delay="676"/>
                                          </p:stCondLst>
                                        </p:cTn>
                                        <p:tgtEl>
                                          <p:spTgt spid="106"/>
                                        </p:tgtEl>
                                      </p:cBhvr>
                                      <p:to x="100000" y="100000"/>
                                    </p:animScale>
                                    <p:animScale>
                                      <p:cBhvr>
                                        <p:cTn id="17" dur="26">
                                          <p:stCondLst>
                                            <p:cond delay="1312"/>
                                          </p:stCondLst>
                                        </p:cTn>
                                        <p:tgtEl>
                                          <p:spTgt spid="106"/>
                                        </p:tgtEl>
                                      </p:cBhvr>
                                      <p:to x="100000" y="80000"/>
                                    </p:animScale>
                                    <p:animScale>
                                      <p:cBhvr>
                                        <p:cTn id="18" dur="166" decel="50000">
                                          <p:stCondLst>
                                            <p:cond delay="1338"/>
                                          </p:stCondLst>
                                        </p:cTn>
                                        <p:tgtEl>
                                          <p:spTgt spid="106"/>
                                        </p:tgtEl>
                                      </p:cBhvr>
                                      <p:to x="100000" y="100000"/>
                                    </p:animScale>
                                    <p:animScale>
                                      <p:cBhvr>
                                        <p:cTn id="19" dur="26">
                                          <p:stCondLst>
                                            <p:cond delay="1642"/>
                                          </p:stCondLst>
                                        </p:cTn>
                                        <p:tgtEl>
                                          <p:spTgt spid="106"/>
                                        </p:tgtEl>
                                      </p:cBhvr>
                                      <p:to x="100000" y="90000"/>
                                    </p:animScale>
                                    <p:animScale>
                                      <p:cBhvr>
                                        <p:cTn id="20" dur="166" decel="50000">
                                          <p:stCondLst>
                                            <p:cond delay="1668"/>
                                          </p:stCondLst>
                                        </p:cTn>
                                        <p:tgtEl>
                                          <p:spTgt spid="106"/>
                                        </p:tgtEl>
                                      </p:cBhvr>
                                      <p:to x="100000" y="100000"/>
                                    </p:animScale>
                                    <p:animScale>
                                      <p:cBhvr>
                                        <p:cTn id="21" dur="26">
                                          <p:stCondLst>
                                            <p:cond delay="1808"/>
                                          </p:stCondLst>
                                        </p:cTn>
                                        <p:tgtEl>
                                          <p:spTgt spid="106"/>
                                        </p:tgtEl>
                                      </p:cBhvr>
                                      <p:to x="100000" y="95000"/>
                                    </p:animScale>
                                    <p:animScale>
                                      <p:cBhvr>
                                        <p:cTn id="22" dur="166" decel="50000">
                                          <p:stCondLst>
                                            <p:cond delay="1834"/>
                                          </p:stCondLst>
                                        </p:cTn>
                                        <p:tgtEl>
                                          <p:spTgt spid="10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3" presetClass="path" presetSubtype="0" accel="50000" decel="50000" fill="hold" nodeType="clickEffect">
                                  <p:stCondLst>
                                    <p:cond delay="0"/>
                                  </p:stCondLst>
                                  <p:childTnLst>
                                    <p:animMotion origin="layout" path="M 0 0  C 0.072 0.07733  0.1 0.20267  0.077 0.31733  C -0.015 0.31067  -0.093 0.23067  -0.125 0.12133  C -0.047 0.05333  0.051 0.05733  0.125 0.12133  C 0.092 0.23733  0.011 0.31067  -0.077 0.31733  C -0.101 0.19733  -0.068 0.07467  0 0  Z" pathEditMode="relative" ptsTypes="">
                                      <p:cBhvr>
                                        <p:cTn id="42" dur="2000" fill="hold"/>
                                        <p:tgtEl>
                                          <p:spTgt spid="106"/>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3">
                                            <p:txEl>
                                              <p:pRg st="11" end="11"/>
                                            </p:txEl>
                                          </p:spTgt>
                                        </p:tgtEl>
                                        <p:attrNameLst>
                                          <p:attrName>style.visibility</p:attrName>
                                        </p:attrNameLst>
                                      </p:cBhvr>
                                      <p:to>
                                        <p:strVal val="visible"/>
                                      </p:to>
                                    </p:set>
                                    <p:animEffect transition="in" filter="fade">
                                      <p:cBhvr>
                                        <p:cTn id="61" dur="2000"/>
                                        <p:tgtEl>
                                          <p:spTgt spid="13">
                                            <p:txEl>
                                              <p:pRg st="11" end="1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xEl>
                                              <p:pRg st="12" end="12"/>
                                            </p:txEl>
                                          </p:spTgt>
                                        </p:tgtEl>
                                        <p:attrNameLst>
                                          <p:attrName>style.visibility</p:attrName>
                                        </p:attrNameLst>
                                      </p:cBhvr>
                                      <p:to>
                                        <p:strVal val="visible"/>
                                      </p:to>
                                    </p:set>
                                    <p:animEffect transition="in" filter="fade">
                                      <p:cBhvr>
                                        <p:cTn id="64" dur="2000"/>
                                        <p:tgtEl>
                                          <p:spTgt spid="13">
                                            <p:txEl>
                                              <p:pRg st="12" end="12"/>
                                            </p:txEl>
                                          </p:spTgt>
                                        </p:tgtEl>
                                      </p:cBhvr>
                                    </p:animEffect>
                                  </p:childTnLst>
                                </p:cTn>
                              </p:par>
                              <p:par>
                                <p:cTn id="65" presetID="1"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155675D5-54BC-4625-A8A0-69A92B1BD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2194" y="6477796"/>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9:12-40    Who’s Who</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err="1">
                <a:solidFill>
                  <a:schemeClr val="bg2"/>
                </a:solidFill>
                <a:latin typeface="Castellar" pitchFamily="18" charset="0"/>
              </a:rPr>
              <a:t>Seezoram</a:t>
            </a:r>
            <a:r>
              <a:rPr lang="en-US" sz="4400" dirty="0">
                <a:solidFill>
                  <a:schemeClr val="bg2"/>
                </a:solidFill>
                <a:latin typeface="Castellar" pitchFamily="18" charset="0"/>
              </a:rPr>
              <a:t>  &amp; </a:t>
            </a:r>
            <a:r>
              <a:rPr lang="en-US" sz="4400" dirty="0" err="1">
                <a:solidFill>
                  <a:schemeClr val="bg2"/>
                </a:solidFill>
                <a:latin typeface="Castellar" pitchFamily="18" charset="0"/>
              </a:rPr>
              <a:t>Seantum</a:t>
            </a:r>
            <a:endParaRPr lang="en-US" sz="4400" dirty="0">
              <a:solidFill>
                <a:schemeClr val="bg2"/>
              </a:solidFill>
              <a:latin typeface="Castellar" pitchFamily="18" charset="0"/>
            </a:endParaRPr>
          </a:p>
        </p:txBody>
      </p:sp>
      <p:grpSp>
        <p:nvGrpSpPr>
          <p:cNvPr id="2" name="Group 30"/>
          <p:cNvGrpSpPr/>
          <p:nvPr/>
        </p:nvGrpSpPr>
        <p:grpSpPr>
          <a:xfrm rot="14462609">
            <a:off x="615209" y="5432167"/>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752600" y="990601"/>
            <a:ext cx="4191000" cy="1200329"/>
          </a:xfrm>
          <a:prstGeom prst="rect">
            <a:avLst/>
          </a:prstGeom>
          <a:noFill/>
        </p:spPr>
        <p:txBody>
          <a:bodyPr wrap="square" rtlCol="0">
            <a:spAutoFit/>
          </a:bodyPr>
          <a:lstStyle/>
          <a:p>
            <a:pPr fontAlgn="base"/>
            <a:r>
              <a:rPr lang="en-US" dirty="0">
                <a:solidFill>
                  <a:schemeClr val="bg1"/>
                </a:solidFill>
              </a:rPr>
              <a:t>He was chief judge during the ministry of Nephi, son of Helaman</a:t>
            </a:r>
          </a:p>
          <a:p>
            <a:pPr fontAlgn="base"/>
            <a:endParaRPr lang="en-US" dirty="0">
              <a:solidFill>
                <a:schemeClr val="bg1"/>
              </a:solidFill>
            </a:endParaRPr>
          </a:p>
          <a:p>
            <a:pPr fontAlgn="base"/>
            <a:r>
              <a:rPr lang="en-US" dirty="0">
                <a:solidFill>
                  <a:schemeClr val="bg1"/>
                </a:solidFill>
              </a:rPr>
              <a:t>He was murdered by his brother, </a:t>
            </a:r>
            <a:r>
              <a:rPr lang="en-US" dirty="0" err="1">
                <a:solidFill>
                  <a:schemeClr val="bg1"/>
                </a:solidFill>
              </a:rPr>
              <a:t>Seantum</a:t>
            </a:r>
            <a:endParaRPr lang="en-US" dirty="0">
              <a:solidFill>
                <a:schemeClr val="bg1"/>
              </a:solidFill>
            </a:endParaRPr>
          </a:p>
        </p:txBody>
      </p:sp>
      <p:sp>
        <p:nvSpPr>
          <p:cNvPr id="20" name="TextBox 19"/>
          <p:cNvSpPr txBox="1"/>
          <p:nvPr/>
        </p:nvSpPr>
        <p:spPr>
          <a:xfrm>
            <a:off x="6096000" y="990600"/>
            <a:ext cx="4191000" cy="2308324"/>
          </a:xfrm>
          <a:prstGeom prst="rect">
            <a:avLst/>
          </a:prstGeom>
          <a:noFill/>
        </p:spPr>
        <p:txBody>
          <a:bodyPr wrap="square" rtlCol="0">
            <a:spAutoFit/>
          </a:bodyPr>
          <a:lstStyle/>
          <a:p>
            <a:pPr fontAlgn="base"/>
            <a:r>
              <a:rPr lang="en-US" dirty="0">
                <a:solidFill>
                  <a:schemeClr val="bg1"/>
                </a:solidFill>
              </a:rPr>
              <a:t>He was the brother of </a:t>
            </a:r>
            <a:r>
              <a:rPr lang="en-US" dirty="0" err="1">
                <a:solidFill>
                  <a:schemeClr val="bg1"/>
                </a:solidFill>
              </a:rPr>
              <a:t>Seezoram</a:t>
            </a:r>
            <a:r>
              <a:rPr lang="en-US" dirty="0">
                <a:solidFill>
                  <a:schemeClr val="bg1"/>
                </a:solidFill>
              </a:rPr>
              <a:t> from about 23 to 20 BC</a:t>
            </a:r>
          </a:p>
          <a:p>
            <a:pPr fontAlgn="base"/>
            <a:endParaRPr lang="en-US" dirty="0">
              <a:solidFill>
                <a:schemeClr val="bg1"/>
              </a:solidFill>
            </a:endParaRPr>
          </a:p>
          <a:p>
            <a:pPr fontAlgn="base"/>
            <a:r>
              <a:rPr lang="en-US" dirty="0">
                <a:solidFill>
                  <a:schemeClr val="bg1"/>
                </a:solidFill>
              </a:rPr>
              <a:t>He murdered </a:t>
            </a:r>
            <a:r>
              <a:rPr lang="en-US" dirty="0" err="1">
                <a:solidFill>
                  <a:schemeClr val="bg1"/>
                </a:solidFill>
              </a:rPr>
              <a:t>Seezoram</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Nephi had announced this while preaching repentance to the people from his garden tower</a:t>
            </a:r>
          </a:p>
        </p:txBody>
      </p:sp>
      <p:grpSp>
        <p:nvGrpSpPr>
          <p:cNvPr id="21" name="Group 356"/>
          <p:cNvGrpSpPr/>
          <p:nvPr/>
        </p:nvGrpSpPr>
        <p:grpSpPr>
          <a:xfrm>
            <a:off x="2875984" y="2991415"/>
            <a:ext cx="1524000" cy="2590800"/>
            <a:chOff x="5895109" y="1371600"/>
            <a:chExt cx="1399395" cy="3468839"/>
          </a:xfrm>
        </p:grpSpPr>
        <p:grpSp>
          <p:nvGrpSpPr>
            <p:cNvPr id="22" name="Group 84"/>
            <p:cNvGrpSpPr/>
            <p:nvPr/>
          </p:nvGrpSpPr>
          <p:grpSpPr>
            <a:xfrm rot="1810859">
              <a:off x="6304243" y="4255657"/>
              <a:ext cx="304518" cy="524745"/>
              <a:chOff x="1828800" y="4343400"/>
              <a:chExt cx="371850" cy="649600"/>
            </a:xfrm>
          </p:grpSpPr>
          <p:sp>
            <p:nvSpPr>
              <p:cNvPr id="60" name="Oval 59"/>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35"/>
            <p:cNvGrpSpPr/>
            <p:nvPr/>
          </p:nvGrpSpPr>
          <p:grpSpPr>
            <a:xfrm rot="20024914">
              <a:off x="6696787" y="4315694"/>
              <a:ext cx="304518" cy="524745"/>
              <a:chOff x="1828800" y="4343400"/>
              <a:chExt cx="371850" cy="649600"/>
            </a:xfrm>
          </p:grpSpPr>
          <p:sp>
            <p:nvSpPr>
              <p:cNvPr id="58" name="Oval 57"/>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lowchart: Manual Operation 23"/>
            <p:cNvSpPr/>
            <p:nvPr/>
          </p:nvSpPr>
          <p:spPr>
            <a:xfrm rot="10800000">
              <a:off x="6179964" y="3088287"/>
              <a:ext cx="922800" cy="1474476"/>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95109" y="3429000"/>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72745" y="3442855"/>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2436843">
              <a:off x="6084887" y="2488072"/>
              <a:ext cx="357246" cy="1259505"/>
            </a:xfrm>
            <a:prstGeom prst="flowChartManualOperat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9462355">
              <a:off x="6822127" y="2617955"/>
              <a:ext cx="357246" cy="1086453"/>
            </a:xfrm>
            <a:prstGeom prst="flowChartManualOperat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10"/>
            <p:cNvSpPr/>
            <p:nvPr/>
          </p:nvSpPr>
          <p:spPr>
            <a:xfrm rot="21267149" flipH="1">
              <a:off x="6655902" y="1833443"/>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11"/>
            <p:cNvSpPr/>
            <p:nvPr/>
          </p:nvSpPr>
          <p:spPr>
            <a:xfrm rot="1441540" flipH="1">
              <a:off x="6096000" y="1839258"/>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2"/>
            <p:cNvSpPr/>
            <p:nvPr/>
          </p:nvSpPr>
          <p:spPr>
            <a:xfrm rot="10800000">
              <a:off x="6230765" y="2564123"/>
              <a:ext cx="808598" cy="1474476"/>
            </a:xfrm>
            <a:prstGeom prst="flowChartManualOperat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Extract 13"/>
            <p:cNvSpPr/>
            <p:nvPr/>
          </p:nvSpPr>
          <p:spPr>
            <a:xfrm rot="10800000">
              <a:off x="6448769" y="2673352"/>
              <a:ext cx="388445" cy="41795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62"/>
            <p:cNvSpPr/>
            <p:nvPr/>
          </p:nvSpPr>
          <p:spPr>
            <a:xfrm>
              <a:off x="6282294" y="1752600"/>
              <a:ext cx="721397" cy="10751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63"/>
            <p:cNvGrpSpPr/>
            <p:nvPr/>
          </p:nvGrpSpPr>
          <p:grpSpPr>
            <a:xfrm>
              <a:off x="6096000" y="1371600"/>
              <a:ext cx="1143000" cy="692727"/>
              <a:chOff x="1722870" y="3269673"/>
              <a:chExt cx="1000125" cy="692727"/>
            </a:xfrm>
          </p:grpSpPr>
          <p:sp>
            <p:nvSpPr>
              <p:cNvPr id="46" name="Flowchart: Manual Operation 45"/>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62"/>
              <p:cNvGrpSpPr/>
              <p:nvPr/>
            </p:nvGrpSpPr>
            <p:grpSpPr>
              <a:xfrm>
                <a:off x="1789546" y="3657600"/>
                <a:ext cx="838200" cy="304800"/>
                <a:chOff x="2971800" y="3505200"/>
                <a:chExt cx="2128982" cy="1126836"/>
              </a:xfrm>
            </p:grpSpPr>
            <p:grpSp>
              <p:nvGrpSpPr>
                <p:cNvPr id="49" name="Group 55"/>
                <p:cNvGrpSpPr/>
                <p:nvPr/>
              </p:nvGrpSpPr>
              <p:grpSpPr>
                <a:xfrm>
                  <a:off x="2971800" y="3505200"/>
                  <a:ext cx="914400" cy="1066800"/>
                  <a:chOff x="2971800" y="3505200"/>
                  <a:chExt cx="914400" cy="1066800"/>
                </a:xfrm>
              </p:grpSpPr>
              <p:sp>
                <p:nvSpPr>
                  <p:cNvPr id="56"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56"/>
                <p:cNvGrpSpPr/>
                <p:nvPr/>
              </p:nvGrpSpPr>
              <p:grpSpPr>
                <a:xfrm>
                  <a:off x="3572164" y="3535218"/>
                  <a:ext cx="914400" cy="1066800"/>
                  <a:chOff x="2971800" y="3505200"/>
                  <a:chExt cx="914400" cy="1066800"/>
                </a:xfrm>
              </p:grpSpPr>
              <p:sp>
                <p:nvSpPr>
                  <p:cNvPr id="54"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9"/>
                <p:cNvGrpSpPr/>
                <p:nvPr/>
              </p:nvGrpSpPr>
              <p:grpSpPr>
                <a:xfrm>
                  <a:off x="4186382" y="3565236"/>
                  <a:ext cx="914400" cy="1066800"/>
                  <a:chOff x="2971800" y="3505200"/>
                  <a:chExt cx="914400" cy="1066800"/>
                </a:xfrm>
              </p:grpSpPr>
              <p:sp>
                <p:nvSpPr>
                  <p:cNvPr id="52" name="Multiply 60"/>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130"/>
            <p:cNvGrpSpPr/>
            <p:nvPr/>
          </p:nvGrpSpPr>
          <p:grpSpPr>
            <a:xfrm>
              <a:off x="6232236" y="2650836"/>
              <a:ext cx="838200" cy="806450"/>
              <a:chOff x="5181600" y="4759036"/>
              <a:chExt cx="1955800" cy="1226128"/>
            </a:xfrm>
          </p:grpSpPr>
          <p:sp>
            <p:nvSpPr>
              <p:cNvPr id="36" name="Multiply 35"/>
              <p:cNvSpPr/>
              <p:nvPr/>
            </p:nvSpPr>
            <p:spPr>
              <a:xfrm>
                <a:off x="5181600" y="48006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5562600" y="51054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5943600" y="54102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6604000" y="4759036"/>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6271491" y="5098473"/>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562600" y="5105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08964" y="5398655"/>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59946" y="5405581"/>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92454" y="5100782"/>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02927" y="575656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397"/>
          <p:cNvGrpSpPr/>
          <p:nvPr/>
        </p:nvGrpSpPr>
        <p:grpSpPr>
          <a:xfrm>
            <a:off x="7089618" y="3405612"/>
            <a:ext cx="1295400" cy="2743200"/>
            <a:chOff x="5105400" y="762000"/>
            <a:chExt cx="1517159" cy="3962400"/>
          </a:xfrm>
        </p:grpSpPr>
        <p:grpSp>
          <p:nvGrpSpPr>
            <p:cNvPr id="63" name="Group 144"/>
            <p:cNvGrpSpPr/>
            <p:nvPr/>
          </p:nvGrpSpPr>
          <p:grpSpPr>
            <a:xfrm>
              <a:off x="5552916" y="4191000"/>
              <a:ext cx="305334" cy="533400"/>
              <a:chOff x="1868610" y="5305338"/>
              <a:chExt cx="371850" cy="649600"/>
            </a:xfrm>
          </p:grpSpPr>
          <p:grpSp>
            <p:nvGrpSpPr>
              <p:cNvPr id="101" name="Group 85"/>
              <p:cNvGrpSpPr/>
              <p:nvPr/>
            </p:nvGrpSpPr>
            <p:grpSpPr>
              <a:xfrm rot="1439608">
                <a:off x="1868610" y="5305338"/>
                <a:ext cx="371850" cy="649600"/>
                <a:chOff x="1828800" y="4343400"/>
                <a:chExt cx="371850" cy="649600"/>
              </a:xfrm>
            </p:grpSpPr>
            <p:sp>
              <p:nvSpPr>
                <p:cNvPr id="105" name="Oval 10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90"/>
              <p:cNvGrpSpPr/>
              <p:nvPr/>
            </p:nvGrpSpPr>
            <p:grpSpPr>
              <a:xfrm rot="1471343">
                <a:off x="1913952" y="5370362"/>
                <a:ext cx="277495" cy="470630"/>
                <a:chOff x="2407751" y="4191000"/>
                <a:chExt cx="411649" cy="698154"/>
              </a:xfrm>
            </p:grpSpPr>
            <p:sp>
              <p:nvSpPr>
                <p:cNvPr id="103" name="Moon 102"/>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151"/>
            <p:cNvGrpSpPr/>
            <p:nvPr/>
          </p:nvGrpSpPr>
          <p:grpSpPr>
            <a:xfrm rot="19064909">
              <a:off x="5886210" y="4183731"/>
              <a:ext cx="305333" cy="533399"/>
              <a:chOff x="1868610" y="5305338"/>
              <a:chExt cx="371850" cy="649600"/>
            </a:xfrm>
          </p:grpSpPr>
          <p:grpSp>
            <p:nvGrpSpPr>
              <p:cNvPr id="95" name="Group 94"/>
              <p:cNvGrpSpPr/>
              <p:nvPr/>
            </p:nvGrpSpPr>
            <p:grpSpPr>
              <a:xfrm rot="1439608">
                <a:off x="1868610" y="5305338"/>
                <a:ext cx="371850" cy="649600"/>
                <a:chOff x="1828800" y="4343400"/>
                <a:chExt cx="371850" cy="649600"/>
              </a:xfrm>
            </p:grpSpPr>
            <p:sp>
              <p:nvSpPr>
                <p:cNvPr id="99" name="Oval 9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0"/>
              <p:cNvGrpSpPr/>
              <p:nvPr/>
            </p:nvGrpSpPr>
            <p:grpSpPr>
              <a:xfrm rot="1471343">
                <a:off x="1913952" y="5370362"/>
                <a:ext cx="277495" cy="470630"/>
                <a:chOff x="2407751" y="4191000"/>
                <a:chExt cx="411649" cy="698154"/>
              </a:xfrm>
            </p:grpSpPr>
            <p:sp>
              <p:nvSpPr>
                <p:cNvPr id="97" name="Moon 96"/>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Trapezoid 64"/>
            <p:cNvSpPr/>
            <p:nvPr/>
          </p:nvSpPr>
          <p:spPr>
            <a:xfrm>
              <a:off x="5397980" y="3657600"/>
              <a:ext cx="938165" cy="794326"/>
            </a:xfrm>
            <a:prstGeom prst="trapezoid">
              <a:avLst>
                <a:gd name="adj" fmla="val 11762"/>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54618" y="3429000"/>
              <a:ext cx="267941"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105400" y="3429000"/>
              <a:ext cx="30710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364366">
              <a:off x="5947553" y="2190610"/>
              <a:ext cx="583649" cy="1428324"/>
            </a:xfrm>
            <a:prstGeom prst="trapezoid">
              <a:avLst>
                <a:gd name="adj" fmla="val 31421"/>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817783">
              <a:off x="5189271" y="2258456"/>
              <a:ext cx="583649" cy="1428324"/>
            </a:xfrm>
            <a:prstGeom prst="trapezoid">
              <a:avLst>
                <a:gd name="adj" fmla="val 31421"/>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7"/>
            <p:cNvSpPr/>
            <p:nvPr/>
          </p:nvSpPr>
          <p:spPr>
            <a:xfrm>
              <a:off x="5434925" y="1981200"/>
              <a:ext cx="873511" cy="1981199"/>
            </a:xfrm>
            <a:prstGeom prst="trapezoid">
              <a:avLst>
                <a:gd name="adj" fmla="val 25716"/>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18"/>
            <p:cNvSpPr/>
            <p:nvPr/>
          </p:nvSpPr>
          <p:spPr>
            <a:xfrm rot="10800000">
              <a:off x="5587325" y="23622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9"/>
            <p:cNvSpPr/>
            <p:nvPr/>
          </p:nvSpPr>
          <p:spPr>
            <a:xfrm>
              <a:off x="5434925" y="13407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0"/>
            <p:cNvSpPr/>
            <p:nvPr/>
          </p:nvSpPr>
          <p:spPr>
            <a:xfrm rot="19066372">
              <a:off x="5876234" y="12954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1"/>
            <p:cNvSpPr/>
            <p:nvPr/>
          </p:nvSpPr>
          <p:spPr>
            <a:xfrm rot="3077158">
              <a:off x="5471402" y="11956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5334000" y="762000"/>
              <a:ext cx="1066800" cy="1173018"/>
              <a:chOff x="4724400" y="3551382"/>
              <a:chExt cx="1066800" cy="1173018"/>
            </a:xfrm>
          </p:grpSpPr>
          <p:sp>
            <p:nvSpPr>
              <p:cNvPr id="85" name="Moon 84"/>
              <p:cNvSpPr/>
              <p:nvPr/>
            </p:nvSpPr>
            <p:spPr>
              <a:xfrm flipH="1">
                <a:off x="48006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72"/>
              <p:cNvSpPr/>
              <p:nvPr/>
            </p:nvSpPr>
            <p:spPr>
              <a:xfrm>
                <a:off x="56388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71"/>
              <p:cNvGrpSpPr/>
              <p:nvPr/>
            </p:nvGrpSpPr>
            <p:grpSpPr>
              <a:xfrm>
                <a:off x="4876800" y="4119418"/>
                <a:ext cx="781888" cy="233218"/>
                <a:chOff x="1143000" y="4110182"/>
                <a:chExt cx="1339272" cy="399472"/>
              </a:xfrm>
            </p:grpSpPr>
            <p:sp>
              <p:nvSpPr>
                <p:cNvPr id="92" name="Diamond 91"/>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Quad Arrow 75"/>
            <p:cNvSpPr/>
            <p:nvPr/>
          </p:nvSpPr>
          <p:spPr>
            <a:xfrm>
              <a:off x="5791200" y="9144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72"/>
            <p:cNvGrpSpPr/>
            <p:nvPr/>
          </p:nvGrpSpPr>
          <p:grpSpPr>
            <a:xfrm>
              <a:off x="5486400" y="2438400"/>
              <a:ext cx="725099" cy="782768"/>
              <a:chOff x="3546257" y="5084632"/>
              <a:chExt cx="1219201" cy="1316168"/>
            </a:xfrm>
          </p:grpSpPr>
          <p:grpSp>
            <p:nvGrpSpPr>
              <p:cNvPr id="78" name="Group 160"/>
              <p:cNvGrpSpPr/>
              <p:nvPr/>
            </p:nvGrpSpPr>
            <p:grpSpPr>
              <a:xfrm>
                <a:off x="3810000" y="5638800"/>
                <a:ext cx="762000" cy="762000"/>
                <a:chOff x="3810000" y="4953000"/>
                <a:chExt cx="762000" cy="762000"/>
              </a:xfrm>
            </p:grpSpPr>
            <p:sp>
              <p:nvSpPr>
                <p:cNvPr id="83" name="Quad Arrow Callout 82"/>
                <p:cNvSpPr/>
                <p:nvPr/>
              </p:nvSpPr>
              <p:spPr>
                <a:xfrm>
                  <a:off x="3810000" y="4953000"/>
                  <a:ext cx="762000" cy="762000"/>
                </a:xfrm>
                <a:prstGeom prst="quadArrowCallout">
                  <a:avLst>
                    <a:gd name="adj1" fmla="val 20939"/>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4114800" y="5181600"/>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Donut 78"/>
              <p:cNvSpPr/>
              <p:nvPr/>
            </p:nvSpPr>
            <p:spPr>
              <a:xfrm rot="19368333">
                <a:off x="3770240" y="5377887"/>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rot="1576370">
                <a:off x="4303639" y="5377889"/>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20009619">
                <a:off x="3546257" y="5086941"/>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877401">
                <a:off x="4460658" y="5084632"/>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3472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580">
                                          <p:stCondLst>
                                            <p:cond delay="0"/>
                                          </p:stCondLst>
                                        </p:cTn>
                                        <p:tgtEl>
                                          <p:spTgt spid="21"/>
                                        </p:tgtEl>
                                      </p:cBhvr>
                                    </p:animEffect>
                                    <p:anim calcmode="lin" valueType="num">
                                      <p:cBhvr>
                                        <p:cTn id="1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 dur="26">
                                          <p:stCondLst>
                                            <p:cond delay="650"/>
                                          </p:stCondLst>
                                        </p:cTn>
                                        <p:tgtEl>
                                          <p:spTgt spid="21"/>
                                        </p:tgtEl>
                                      </p:cBhvr>
                                      <p:to x="100000" y="60000"/>
                                    </p:animScale>
                                    <p:animScale>
                                      <p:cBhvr>
                                        <p:cTn id="16" dur="166" decel="50000">
                                          <p:stCondLst>
                                            <p:cond delay="676"/>
                                          </p:stCondLst>
                                        </p:cTn>
                                        <p:tgtEl>
                                          <p:spTgt spid="21"/>
                                        </p:tgtEl>
                                      </p:cBhvr>
                                      <p:to x="100000" y="100000"/>
                                    </p:animScale>
                                    <p:animScale>
                                      <p:cBhvr>
                                        <p:cTn id="17" dur="26">
                                          <p:stCondLst>
                                            <p:cond delay="1312"/>
                                          </p:stCondLst>
                                        </p:cTn>
                                        <p:tgtEl>
                                          <p:spTgt spid="21"/>
                                        </p:tgtEl>
                                      </p:cBhvr>
                                      <p:to x="100000" y="80000"/>
                                    </p:animScale>
                                    <p:animScale>
                                      <p:cBhvr>
                                        <p:cTn id="18" dur="166" decel="50000">
                                          <p:stCondLst>
                                            <p:cond delay="1338"/>
                                          </p:stCondLst>
                                        </p:cTn>
                                        <p:tgtEl>
                                          <p:spTgt spid="21"/>
                                        </p:tgtEl>
                                      </p:cBhvr>
                                      <p:to x="100000" y="100000"/>
                                    </p:animScale>
                                    <p:animScale>
                                      <p:cBhvr>
                                        <p:cTn id="19" dur="26">
                                          <p:stCondLst>
                                            <p:cond delay="1642"/>
                                          </p:stCondLst>
                                        </p:cTn>
                                        <p:tgtEl>
                                          <p:spTgt spid="21"/>
                                        </p:tgtEl>
                                      </p:cBhvr>
                                      <p:to x="100000" y="90000"/>
                                    </p:animScale>
                                    <p:animScale>
                                      <p:cBhvr>
                                        <p:cTn id="20" dur="166" decel="50000">
                                          <p:stCondLst>
                                            <p:cond delay="1668"/>
                                          </p:stCondLst>
                                        </p:cTn>
                                        <p:tgtEl>
                                          <p:spTgt spid="21"/>
                                        </p:tgtEl>
                                      </p:cBhvr>
                                      <p:to x="100000" y="100000"/>
                                    </p:animScale>
                                    <p:animScale>
                                      <p:cBhvr>
                                        <p:cTn id="21" dur="26">
                                          <p:stCondLst>
                                            <p:cond delay="1808"/>
                                          </p:stCondLst>
                                        </p:cTn>
                                        <p:tgtEl>
                                          <p:spTgt spid="21"/>
                                        </p:tgtEl>
                                      </p:cBhvr>
                                      <p:to x="100000" y="95000"/>
                                    </p:animScale>
                                    <p:animScale>
                                      <p:cBhvr>
                                        <p:cTn id="22" dur="166" decel="50000">
                                          <p:stCondLst>
                                            <p:cond delay="1834"/>
                                          </p:stCondLst>
                                        </p:cTn>
                                        <p:tgtEl>
                                          <p:spTgt spid="2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80">
                                          <p:stCondLst>
                                            <p:cond delay="0"/>
                                          </p:stCondLst>
                                        </p:cTn>
                                        <p:tgtEl>
                                          <p:spTgt spid="62"/>
                                        </p:tgtEl>
                                      </p:cBhvr>
                                    </p:animEffect>
                                    <p:anim calcmode="lin" valueType="num">
                                      <p:cBhvr>
                                        <p:cTn id="3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9" dur="26">
                                          <p:stCondLst>
                                            <p:cond delay="650"/>
                                          </p:stCondLst>
                                        </p:cTn>
                                        <p:tgtEl>
                                          <p:spTgt spid="62"/>
                                        </p:tgtEl>
                                      </p:cBhvr>
                                      <p:to x="100000" y="60000"/>
                                    </p:animScale>
                                    <p:animScale>
                                      <p:cBhvr>
                                        <p:cTn id="40" dur="166" decel="50000">
                                          <p:stCondLst>
                                            <p:cond delay="676"/>
                                          </p:stCondLst>
                                        </p:cTn>
                                        <p:tgtEl>
                                          <p:spTgt spid="62"/>
                                        </p:tgtEl>
                                      </p:cBhvr>
                                      <p:to x="100000" y="100000"/>
                                    </p:animScale>
                                    <p:animScale>
                                      <p:cBhvr>
                                        <p:cTn id="41" dur="26">
                                          <p:stCondLst>
                                            <p:cond delay="1312"/>
                                          </p:stCondLst>
                                        </p:cTn>
                                        <p:tgtEl>
                                          <p:spTgt spid="62"/>
                                        </p:tgtEl>
                                      </p:cBhvr>
                                      <p:to x="100000" y="80000"/>
                                    </p:animScale>
                                    <p:animScale>
                                      <p:cBhvr>
                                        <p:cTn id="42" dur="166" decel="50000">
                                          <p:stCondLst>
                                            <p:cond delay="1338"/>
                                          </p:stCondLst>
                                        </p:cTn>
                                        <p:tgtEl>
                                          <p:spTgt spid="62"/>
                                        </p:tgtEl>
                                      </p:cBhvr>
                                      <p:to x="100000" y="100000"/>
                                    </p:animScale>
                                    <p:animScale>
                                      <p:cBhvr>
                                        <p:cTn id="43" dur="26">
                                          <p:stCondLst>
                                            <p:cond delay="1642"/>
                                          </p:stCondLst>
                                        </p:cTn>
                                        <p:tgtEl>
                                          <p:spTgt spid="62"/>
                                        </p:tgtEl>
                                      </p:cBhvr>
                                      <p:to x="100000" y="90000"/>
                                    </p:animScale>
                                    <p:animScale>
                                      <p:cBhvr>
                                        <p:cTn id="44" dur="166" decel="50000">
                                          <p:stCondLst>
                                            <p:cond delay="1668"/>
                                          </p:stCondLst>
                                        </p:cTn>
                                        <p:tgtEl>
                                          <p:spTgt spid="62"/>
                                        </p:tgtEl>
                                      </p:cBhvr>
                                      <p:to x="100000" y="100000"/>
                                    </p:animScale>
                                    <p:animScale>
                                      <p:cBhvr>
                                        <p:cTn id="45" dur="26">
                                          <p:stCondLst>
                                            <p:cond delay="1808"/>
                                          </p:stCondLst>
                                        </p:cTn>
                                        <p:tgtEl>
                                          <p:spTgt spid="62"/>
                                        </p:tgtEl>
                                      </p:cBhvr>
                                      <p:to x="100000" y="95000"/>
                                    </p:animScale>
                                    <p:animScale>
                                      <p:cBhvr>
                                        <p:cTn id="46" dur="166" decel="50000">
                                          <p:stCondLst>
                                            <p:cond delay="1834"/>
                                          </p:stCondLst>
                                        </p:cTn>
                                        <p:tgtEl>
                                          <p:spTgt spid="6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751CC7F3-20E8-444A-A5FD-99DC2FF4D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2"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9:39-41</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Those who Believe</a:t>
            </a:r>
          </a:p>
        </p:txBody>
      </p:sp>
      <p:grpSp>
        <p:nvGrpSpPr>
          <p:cNvPr id="2" name="Group 30"/>
          <p:cNvGrpSpPr/>
          <p:nvPr/>
        </p:nvGrpSpPr>
        <p:grpSpPr>
          <a:xfrm rot="14462609">
            <a:off x="1698606" y="5809394"/>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561315" y="1102259"/>
            <a:ext cx="4780230" cy="4247317"/>
          </a:xfrm>
          <a:prstGeom prst="rect">
            <a:avLst/>
          </a:prstGeom>
          <a:noFill/>
        </p:spPr>
        <p:txBody>
          <a:bodyPr wrap="square" rtlCol="0">
            <a:spAutoFit/>
          </a:bodyPr>
          <a:lstStyle/>
          <a:p>
            <a:pPr fontAlgn="base"/>
            <a:r>
              <a:rPr lang="en-US" dirty="0">
                <a:solidFill>
                  <a:schemeClr val="bg1"/>
                </a:solidFill>
              </a:rPr>
              <a:t>“And there were some of the Nephites who believed on the words of Nephi; and there were some also, who believed because of the testimony of the five, for they had been converted while they were in prison.</a:t>
            </a:r>
          </a:p>
          <a:p>
            <a:pPr fontAlgn="base"/>
            <a:endParaRPr lang="en-US" dirty="0">
              <a:solidFill>
                <a:schemeClr val="bg1"/>
              </a:solidFill>
            </a:endParaRPr>
          </a:p>
          <a:p>
            <a:pPr fontAlgn="base"/>
            <a:r>
              <a:rPr lang="en-US" dirty="0">
                <a:solidFill>
                  <a:schemeClr val="bg1"/>
                </a:solidFill>
              </a:rPr>
              <a:t>And now there were some among the people, who said that Nephi was a prophet.</a:t>
            </a:r>
          </a:p>
          <a:p>
            <a:pPr fontAlgn="base"/>
            <a:endParaRPr lang="en-US" dirty="0">
              <a:solidFill>
                <a:schemeClr val="bg1"/>
              </a:solidFill>
            </a:endParaRPr>
          </a:p>
          <a:p>
            <a:pPr fontAlgn="base"/>
            <a:r>
              <a:rPr lang="en-US" dirty="0">
                <a:solidFill>
                  <a:schemeClr val="bg1"/>
                </a:solidFill>
              </a:rPr>
              <a:t>And there were others who said: Behold, he is a god, for except he was a god he could not know of all things. For behold, he has told us the thoughts of our hearts, and also has told us things; and even he has brought unto our knowledge the true murderer of our chief judge.”</a:t>
            </a:r>
          </a:p>
        </p:txBody>
      </p:sp>
      <p:grpSp>
        <p:nvGrpSpPr>
          <p:cNvPr id="107" name="Group 60"/>
          <p:cNvGrpSpPr/>
          <p:nvPr/>
        </p:nvGrpSpPr>
        <p:grpSpPr>
          <a:xfrm>
            <a:off x="6172201" y="4572001"/>
            <a:ext cx="834743" cy="2022275"/>
            <a:chOff x="4796444" y="836392"/>
            <a:chExt cx="1380536" cy="3344532"/>
          </a:xfrm>
        </p:grpSpPr>
        <p:sp>
          <p:nvSpPr>
            <p:cNvPr id="233" name="Oval 6"/>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7"/>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8"/>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9"/>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10"/>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11"/>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12"/>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13"/>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4"/>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15"/>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16"/>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17"/>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1"/>
          <p:cNvGrpSpPr/>
          <p:nvPr/>
        </p:nvGrpSpPr>
        <p:grpSpPr>
          <a:xfrm>
            <a:off x="8001001" y="3505201"/>
            <a:ext cx="834743" cy="2022275"/>
            <a:chOff x="4796444" y="836392"/>
            <a:chExt cx="1380536" cy="3344532"/>
          </a:xfrm>
        </p:grpSpPr>
        <p:sp>
          <p:nvSpPr>
            <p:cNvPr id="221" name="Oval 220"/>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229"/>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230"/>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1"/>
          <p:cNvGrpSpPr/>
          <p:nvPr/>
        </p:nvGrpSpPr>
        <p:grpSpPr>
          <a:xfrm>
            <a:off x="9677401" y="3733801"/>
            <a:ext cx="834743" cy="2022275"/>
            <a:chOff x="4038600" y="2362200"/>
            <a:chExt cx="1380536" cy="3344532"/>
          </a:xfrm>
        </p:grpSpPr>
        <p:sp>
          <p:nvSpPr>
            <p:cNvPr id="205" name="Round Diagonal Corner Rectangle 204"/>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205"/>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 Diagonal Corner Rectangle 215"/>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218"/>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93"/>
          <p:cNvGrpSpPr/>
          <p:nvPr/>
        </p:nvGrpSpPr>
        <p:grpSpPr>
          <a:xfrm flipH="1">
            <a:off x="8991601" y="3505201"/>
            <a:ext cx="834743" cy="2022275"/>
            <a:chOff x="4796444" y="836392"/>
            <a:chExt cx="1380536" cy="3344532"/>
          </a:xfrm>
        </p:grpSpPr>
        <p:sp>
          <p:nvSpPr>
            <p:cNvPr id="193" name="Oval 19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 Diagonal Corner Rectangle 20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Diagonal Corner Rectangle 20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06"/>
          <p:cNvGrpSpPr/>
          <p:nvPr/>
        </p:nvGrpSpPr>
        <p:grpSpPr>
          <a:xfrm>
            <a:off x="7162801" y="4495800"/>
            <a:ext cx="935665" cy="2027274"/>
            <a:chOff x="3581400" y="381000"/>
            <a:chExt cx="2286000" cy="4953000"/>
          </a:xfrm>
        </p:grpSpPr>
        <p:sp>
          <p:nvSpPr>
            <p:cNvPr id="180" name="Cloud 179"/>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20"/>
          <p:cNvGrpSpPr/>
          <p:nvPr/>
        </p:nvGrpSpPr>
        <p:grpSpPr>
          <a:xfrm>
            <a:off x="5334001" y="4876801"/>
            <a:ext cx="1019697" cy="1704753"/>
            <a:chOff x="638812" y="685800"/>
            <a:chExt cx="2398468" cy="4876800"/>
          </a:xfrm>
        </p:grpSpPr>
        <p:sp>
          <p:nvSpPr>
            <p:cNvPr id="170" name="Cloud 16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31"/>
          <p:cNvGrpSpPr/>
          <p:nvPr/>
        </p:nvGrpSpPr>
        <p:grpSpPr>
          <a:xfrm flipH="1">
            <a:off x="6705600" y="4876800"/>
            <a:ext cx="783974" cy="1750828"/>
            <a:chOff x="3604364" y="381000"/>
            <a:chExt cx="2217821" cy="4953000"/>
          </a:xfrm>
        </p:grpSpPr>
        <p:sp>
          <p:nvSpPr>
            <p:cNvPr id="157" name="Cloud 156"/>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45"/>
          <p:cNvGrpSpPr/>
          <p:nvPr/>
        </p:nvGrpSpPr>
        <p:grpSpPr>
          <a:xfrm>
            <a:off x="7848600" y="4419600"/>
            <a:ext cx="961808" cy="1981200"/>
            <a:chOff x="634635" y="609600"/>
            <a:chExt cx="2404519" cy="4953000"/>
          </a:xfrm>
        </p:grpSpPr>
        <p:sp>
          <p:nvSpPr>
            <p:cNvPr id="144" name="Rounded Rectangle 143"/>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59"/>
          <p:cNvGrpSpPr/>
          <p:nvPr/>
        </p:nvGrpSpPr>
        <p:grpSpPr>
          <a:xfrm>
            <a:off x="8534401" y="4724400"/>
            <a:ext cx="850533" cy="1750828"/>
            <a:chOff x="685800" y="609600"/>
            <a:chExt cx="2404519" cy="4949716"/>
          </a:xfrm>
        </p:grpSpPr>
        <p:sp>
          <p:nvSpPr>
            <p:cNvPr id="130" name="Cloud 129"/>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hevron 140"/>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Chevron 141"/>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Rounded Rectangle 142"/>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74"/>
          <p:cNvGrpSpPr/>
          <p:nvPr/>
        </p:nvGrpSpPr>
        <p:grpSpPr>
          <a:xfrm>
            <a:off x="9220201" y="4876800"/>
            <a:ext cx="796223" cy="1750828"/>
            <a:chOff x="4114800" y="533400"/>
            <a:chExt cx="2217821" cy="4876800"/>
          </a:xfrm>
        </p:grpSpPr>
        <p:sp>
          <p:nvSpPr>
            <p:cNvPr id="117" name="Oval 11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p:cNvGrpSpPr/>
          <p:nvPr/>
        </p:nvGrpSpPr>
        <p:grpSpPr>
          <a:xfrm>
            <a:off x="5715000" y="3200400"/>
            <a:ext cx="2133600" cy="762000"/>
            <a:chOff x="4191000" y="3200400"/>
            <a:chExt cx="2133600" cy="762000"/>
          </a:xfrm>
        </p:grpSpPr>
        <p:sp>
          <p:nvSpPr>
            <p:cNvPr id="318" name="Rounded Rectangular Callout 317"/>
            <p:cNvSpPr/>
            <p:nvPr/>
          </p:nvSpPr>
          <p:spPr>
            <a:xfrm>
              <a:off x="4191000" y="3200400"/>
              <a:ext cx="1828800" cy="762000"/>
            </a:xfrm>
            <a:prstGeom prst="wedgeRoundRectCallout">
              <a:avLst/>
            </a:prstGeom>
            <a:solidFill>
              <a:srgbClr val="E0B2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a:off x="4191000" y="3276600"/>
              <a:ext cx="2133600" cy="584775"/>
            </a:xfrm>
            <a:prstGeom prst="rect">
              <a:avLst/>
            </a:prstGeom>
            <a:noFill/>
          </p:spPr>
          <p:txBody>
            <a:bodyPr wrap="square" rtlCol="0">
              <a:spAutoFit/>
            </a:bodyPr>
            <a:lstStyle/>
            <a:p>
              <a:r>
                <a:rPr lang="en-US" sz="1600" dirty="0"/>
                <a:t>I believe the five testimonies</a:t>
              </a:r>
            </a:p>
          </p:txBody>
        </p:sp>
      </p:grpSp>
      <p:grpSp>
        <p:nvGrpSpPr>
          <p:cNvPr id="322" name="Group 321"/>
          <p:cNvGrpSpPr/>
          <p:nvPr/>
        </p:nvGrpSpPr>
        <p:grpSpPr>
          <a:xfrm>
            <a:off x="7162800" y="1905000"/>
            <a:ext cx="2133600" cy="762000"/>
            <a:chOff x="4191000" y="3200400"/>
            <a:chExt cx="2133600" cy="762000"/>
          </a:xfrm>
        </p:grpSpPr>
        <p:sp>
          <p:nvSpPr>
            <p:cNvPr id="323" name="Rounded Rectangular Callout 322"/>
            <p:cNvSpPr/>
            <p:nvPr/>
          </p:nvSpPr>
          <p:spPr>
            <a:xfrm>
              <a:off x="4191000" y="3200400"/>
              <a:ext cx="1828800" cy="762000"/>
            </a:xfrm>
            <a:prstGeom prst="wedgeRoundRectCallout">
              <a:avLst/>
            </a:prstGeom>
            <a:solidFill>
              <a:srgbClr val="E0B2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extBox 323"/>
            <p:cNvSpPr txBox="1"/>
            <p:nvPr/>
          </p:nvSpPr>
          <p:spPr>
            <a:xfrm>
              <a:off x="4191000" y="3429000"/>
              <a:ext cx="2133600" cy="338554"/>
            </a:xfrm>
            <a:prstGeom prst="rect">
              <a:avLst/>
            </a:prstGeom>
            <a:noFill/>
          </p:spPr>
          <p:txBody>
            <a:bodyPr wrap="square" rtlCol="0">
              <a:spAutoFit/>
            </a:bodyPr>
            <a:lstStyle/>
            <a:p>
              <a:r>
                <a:rPr lang="en-US" sz="1600" dirty="0"/>
                <a:t>Nephi is a prophet</a:t>
              </a:r>
            </a:p>
          </p:txBody>
        </p:sp>
      </p:grpSp>
      <p:grpSp>
        <p:nvGrpSpPr>
          <p:cNvPr id="325" name="Group 324"/>
          <p:cNvGrpSpPr/>
          <p:nvPr/>
        </p:nvGrpSpPr>
        <p:grpSpPr>
          <a:xfrm>
            <a:off x="8534400" y="2667000"/>
            <a:ext cx="1828800" cy="762000"/>
            <a:chOff x="4191000" y="3200400"/>
            <a:chExt cx="1828800" cy="762000"/>
          </a:xfrm>
        </p:grpSpPr>
        <p:sp>
          <p:nvSpPr>
            <p:cNvPr id="326" name="Rounded Rectangular Callout 325"/>
            <p:cNvSpPr/>
            <p:nvPr/>
          </p:nvSpPr>
          <p:spPr>
            <a:xfrm>
              <a:off x="4191000" y="3200400"/>
              <a:ext cx="1828800" cy="762000"/>
            </a:xfrm>
            <a:prstGeom prst="wedgeRoundRectCallout">
              <a:avLst/>
            </a:prstGeom>
            <a:solidFill>
              <a:srgbClr val="E0B2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xtBox 326"/>
            <p:cNvSpPr txBox="1"/>
            <p:nvPr/>
          </p:nvSpPr>
          <p:spPr>
            <a:xfrm>
              <a:off x="4343400" y="3429000"/>
              <a:ext cx="1524000" cy="338554"/>
            </a:xfrm>
            <a:prstGeom prst="rect">
              <a:avLst/>
            </a:prstGeom>
            <a:noFill/>
          </p:spPr>
          <p:txBody>
            <a:bodyPr wrap="square" rtlCol="0">
              <a:spAutoFit/>
            </a:bodyPr>
            <a:lstStyle/>
            <a:p>
              <a:r>
                <a:rPr lang="en-US" sz="1600" dirty="0"/>
                <a:t>Nephi is a God</a:t>
              </a:r>
            </a:p>
          </p:txBody>
        </p:sp>
      </p:grpSp>
    </p:spTree>
    <p:extLst>
      <p:ext uri="{BB962C8B-B14F-4D97-AF65-F5344CB8AC3E}">
        <p14:creationId xmlns:p14="http://schemas.microsoft.com/office/powerpoint/2010/main" val="10622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nodeType="clickEffect">
                                  <p:stCondLst>
                                    <p:cond delay="0"/>
                                  </p:stCondLst>
                                  <p:childTnLst>
                                    <p:animClr clrSpc="rgb" dir="cw">
                                      <p:cBhvr override="childStyle">
                                        <p:cTn id="44" dur="100" fill="hold"/>
                                        <p:tgtEl>
                                          <p:spTgt spid="2"/>
                                        </p:tgtEl>
                                        <p:attrNameLst>
                                          <p:attrName>style.color</p:attrName>
                                        </p:attrNameLst>
                                      </p:cBhvr>
                                      <p:to>
                                        <a:schemeClr val="accent2"/>
                                      </p:to>
                                    </p:animClr>
                                    <p:animClr clrSpc="rgb" dir="cw">
                                      <p:cBhvr>
                                        <p:cTn id="45" dur="100" fill="hold"/>
                                        <p:tgtEl>
                                          <p:spTgt spid="2"/>
                                        </p:tgtEl>
                                        <p:attrNameLst>
                                          <p:attrName>fillcolor</p:attrName>
                                        </p:attrNameLst>
                                      </p:cBhvr>
                                      <p:to>
                                        <a:schemeClr val="accent2"/>
                                      </p:to>
                                    </p:animClr>
                                    <p:set>
                                      <p:cBhvr>
                                        <p:cTn id="46" dur="100" fill="hold"/>
                                        <p:tgtEl>
                                          <p:spTgt spid="2"/>
                                        </p:tgtEl>
                                        <p:attrNameLst>
                                          <p:attrName>fill.type</p:attrName>
                                        </p:attrNameLst>
                                      </p:cBhvr>
                                      <p:to>
                                        <p:strVal val="solid"/>
                                      </p:to>
                                    </p:set>
                                    <p:set>
                                      <p:cBhvr>
                                        <p:cTn id="47" dur="100" fill="hold"/>
                                        <p:tgtEl>
                                          <p:spTgt spid="2"/>
                                        </p:tgtEl>
                                        <p:attrNameLst>
                                          <p:attrName>fill.on</p:attrName>
                                        </p:attrNameLst>
                                      </p:cBhvr>
                                      <p:to>
                                        <p:strVal val="true"/>
                                      </p:to>
                                    </p:set>
                                    <p:animRot by="120000">
                                      <p:cBhvr>
                                        <p:cTn id="48" dur="100" fill="hold">
                                          <p:stCondLst>
                                            <p:cond delay="0"/>
                                          </p:stCondLst>
                                        </p:cTn>
                                        <p:tgtEl>
                                          <p:spTgt spid="2"/>
                                        </p:tgtEl>
                                        <p:attrNameLst>
                                          <p:attrName>r</p:attrName>
                                        </p:attrNameLst>
                                      </p:cBhvr>
                                    </p:animRot>
                                    <p:animRot by="-240000">
                                      <p:cBhvr>
                                        <p:cTn id="49" dur="200" fill="hold">
                                          <p:stCondLst>
                                            <p:cond delay="200"/>
                                          </p:stCondLst>
                                        </p:cTn>
                                        <p:tgtEl>
                                          <p:spTgt spid="2"/>
                                        </p:tgtEl>
                                        <p:attrNameLst>
                                          <p:attrName>r</p:attrName>
                                        </p:attrNameLst>
                                      </p:cBhvr>
                                    </p:animRot>
                                    <p:animRot by="240000">
                                      <p:cBhvr>
                                        <p:cTn id="50" dur="200" fill="hold">
                                          <p:stCondLst>
                                            <p:cond delay="400"/>
                                          </p:stCondLst>
                                        </p:cTn>
                                        <p:tgtEl>
                                          <p:spTgt spid="2"/>
                                        </p:tgtEl>
                                        <p:attrNameLst>
                                          <p:attrName>r</p:attrName>
                                        </p:attrNameLst>
                                      </p:cBhvr>
                                    </p:animRot>
                                    <p:animRot by="-240000">
                                      <p:cBhvr>
                                        <p:cTn id="51" dur="200" fill="hold">
                                          <p:stCondLst>
                                            <p:cond delay="600"/>
                                          </p:stCondLst>
                                        </p:cTn>
                                        <p:tgtEl>
                                          <p:spTgt spid="2"/>
                                        </p:tgtEl>
                                        <p:attrNameLst>
                                          <p:attrName>r</p:attrName>
                                        </p:attrNameLst>
                                      </p:cBhvr>
                                    </p:animRot>
                                    <p:animRot by="120000">
                                      <p:cBhvr>
                                        <p:cTn id="5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F883A-32C5-4E75-8840-39E382AC2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524000" y="1371600"/>
            <a:ext cx="54864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76201"/>
            <a:ext cx="8915400" cy="4185761"/>
          </a:xfrm>
          <a:prstGeom prst="rect">
            <a:avLst/>
          </a:prstGeom>
        </p:spPr>
        <p:txBody>
          <a:bodyPr wrap="square">
            <a:spAutoFit/>
          </a:bodyPr>
          <a:lstStyle/>
          <a:p>
            <a:r>
              <a:rPr lang="en-US" sz="1400" dirty="0">
                <a:solidFill>
                  <a:schemeClr val="bg2"/>
                </a:solidFill>
                <a:latin typeface="Comic Sans MS" pitchFamily="66" charset="0"/>
              </a:rPr>
              <a:t>Sources:</a:t>
            </a:r>
          </a:p>
          <a:p>
            <a:endParaRPr lang="en-US" sz="1400" dirty="0">
              <a:solidFill>
                <a:schemeClr val="bg2"/>
              </a:solidFill>
              <a:latin typeface="Comic Sans MS" pitchFamily="66" charset="0"/>
            </a:endParaRPr>
          </a:p>
          <a:p>
            <a:endParaRPr lang="en-US" sz="1400" dirty="0">
              <a:solidFill>
                <a:schemeClr val="bg2"/>
              </a:solidFill>
              <a:latin typeface="Comic Sans MS" pitchFamily="66" charset="0"/>
            </a:endParaRPr>
          </a:p>
          <a:p>
            <a:r>
              <a:rPr lang="en-US" sz="1400" dirty="0">
                <a:solidFill>
                  <a:schemeClr val="bg2"/>
                </a:solidFill>
                <a:latin typeface="Comic Sans MS" pitchFamily="66" charset="0"/>
              </a:rPr>
              <a:t>Joseph Fielding McConkie and Robert L. Millet Doctrinal Commentary of the Book of Mormon Vol. 3 pg. 373</a:t>
            </a:r>
          </a:p>
          <a:p>
            <a:endParaRPr lang="en-US" sz="1400" dirty="0">
              <a:solidFill>
                <a:schemeClr val="bg2"/>
              </a:solidFill>
              <a:latin typeface="Comic Sans MS" pitchFamily="66" charset="0"/>
            </a:endParaRPr>
          </a:p>
          <a:p>
            <a:r>
              <a:rPr lang="en-US" sz="1400" dirty="0">
                <a:hlinkClick r:id="rId3"/>
              </a:rPr>
              <a:t>http://www.ldsliving.com/story/72742-10-ways-to-support-your-bishop</a:t>
            </a:r>
            <a:endParaRPr lang="en-US" sz="1400" dirty="0"/>
          </a:p>
          <a:p>
            <a:endParaRPr lang="en-US" sz="1400" dirty="0">
              <a:solidFill>
                <a:schemeClr val="bg2"/>
              </a:solidFill>
              <a:latin typeface="Comic Sans MS" pitchFamily="66" charset="0"/>
            </a:endParaRPr>
          </a:p>
          <a:p>
            <a:pPr fontAlgn="base"/>
            <a:r>
              <a:rPr lang="en-US" sz="1400" dirty="0">
                <a:solidFill>
                  <a:schemeClr val="bg1"/>
                </a:solidFill>
              </a:rPr>
              <a:t>Dennis B. </a:t>
            </a:r>
            <a:r>
              <a:rPr lang="en-US" sz="1400" dirty="0" err="1">
                <a:solidFill>
                  <a:schemeClr val="bg1"/>
                </a:solidFill>
              </a:rPr>
              <a:t>Neuenschwander</a:t>
            </a:r>
            <a:r>
              <a:rPr lang="en-US" sz="1400" dirty="0">
                <a:solidFill>
                  <a:schemeClr val="bg1"/>
                </a:solidFill>
              </a:rPr>
              <a:t> </a:t>
            </a:r>
            <a:r>
              <a:rPr lang="en-US" sz="1400" i="1" dirty="0">
                <a:solidFill>
                  <a:schemeClr val="bg1"/>
                </a:solidFill>
              </a:rPr>
              <a:t>Living Prophets, Seers, and Revelators   </a:t>
            </a:r>
            <a:r>
              <a:rPr lang="en-US" sz="1400" dirty="0">
                <a:solidFill>
                  <a:schemeClr val="bg1"/>
                </a:solidFill>
              </a:rPr>
              <a:t>O</a:t>
            </a:r>
            <a:r>
              <a:rPr lang="en-US" sz="1400" dirty="0">
                <a:solidFill>
                  <a:schemeClr val="bg1"/>
                </a:solidFill>
                <a:latin typeface="Comic Sans MS" pitchFamily="66" charset="0"/>
              </a:rPr>
              <a:t>ct. 2002 Gen. Conf.</a:t>
            </a:r>
          </a:p>
          <a:p>
            <a:pPr fontAlgn="base"/>
            <a:endParaRPr lang="en-US" sz="1400" dirty="0">
              <a:solidFill>
                <a:schemeClr val="bg1"/>
              </a:solidFill>
              <a:latin typeface="Comic Sans MS" pitchFamily="66" charset="0"/>
            </a:endParaRPr>
          </a:p>
          <a:p>
            <a:pPr fontAlgn="base"/>
            <a:r>
              <a:rPr lang="en-US" sz="1400" dirty="0">
                <a:solidFill>
                  <a:schemeClr val="bg1"/>
                </a:solidFill>
              </a:rPr>
              <a:t>Edmund Burke statement: [Attributed in John Bartlett, comp., </a:t>
            </a:r>
            <a:r>
              <a:rPr lang="en-US" sz="1400" i="1" dirty="0">
                <a:solidFill>
                  <a:schemeClr val="bg1"/>
                </a:solidFill>
              </a:rPr>
              <a:t>Familiar Quotations,</a:t>
            </a:r>
            <a:r>
              <a:rPr lang="en-US" sz="1400" dirty="0">
                <a:solidFill>
                  <a:schemeClr val="bg1"/>
                </a:solidFill>
              </a:rPr>
              <a:t> 15th ed. (1980), ix.]</a:t>
            </a:r>
            <a:endParaRPr lang="en-US" sz="1400" dirty="0"/>
          </a:p>
          <a:p>
            <a:pPr fontAlgn="base"/>
            <a:endParaRPr lang="en-US" sz="1400" dirty="0">
              <a:solidFill>
                <a:schemeClr val="bg1"/>
              </a:solidFill>
              <a:latin typeface="Comic Sans MS" pitchFamily="66" charset="0"/>
            </a:endParaRPr>
          </a:p>
          <a:p>
            <a:pPr fontAlgn="base"/>
            <a:endParaRPr lang="en-US" sz="1400" dirty="0">
              <a:solidFill>
                <a:schemeClr val="bg1"/>
              </a:solidFill>
              <a:latin typeface="Comic Sans MS" pitchFamily="66" charset="0"/>
            </a:endParaRPr>
          </a:p>
          <a:p>
            <a:r>
              <a:rPr lang="en-US" sz="1400" dirty="0">
                <a:solidFill>
                  <a:schemeClr val="bg1"/>
                </a:solidFill>
              </a:rPr>
              <a:t>Elder M. Russell Ballard  (“Let Our Voices Be Heard,”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Nov. 2003, 18).</a:t>
            </a:r>
          </a:p>
          <a:p>
            <a:endParaRPr lang="en-US" sz="1400" dirty="0">
              <a:solidFill>
                <a:schemeClr val="bg1"/>
              </a:solidFill>
            </a:endParaRPr>
          </a:p>
          <a:p>
            <a:pPr fontAlgn="base"/>
            <a:r>
              <a:rPr lang="en-US" sz="1400" i="1" dirty="0">
                <a:solidFill>
                  <a:schemeClr val="bg1"/>
                </a:solidFill>
              </a:rPr>
              <a:t>First Counselor in the First Presidency </a:t>
            </a:r>
            <a:r>
              <a:rPr lang="en-US" sz="1400" dirty="0">
                <a:solidFill>
                  <a:schemeClr val="bg1"/>
                </a:solidFill>
              </a:rPr>
              <a:t> Thomas S. Monson In Search of Treasure April 2003 Gen. Conf.</a:t>
            </a:r>
          </a:p>
          <a:p>
            <a:pPr fontAlgn="base"/>
            <a:endParaRPr lang="en-US" sz="1400" dirty="0">
              <a:solidFill>
                <a:schemeClr val="bg1"/>
              </a:solidFill>
            </a:endParaRPr>
          </a:p>
          <a:p>
            <a:pPr fontAlgn="base"/>
            <a:r>
              <a:rPr lang="en-US" sz="1400" dirty="0">
                <a:solidFill>
                  <a:schemeClr val="bg1"/>
                </a:solidFill>
              </a:rPr>
              <a:t>Book of Mormon Who’s Who by Ed J. </a:t>
            </a:r>
            <a:r>
              <a:rPr lang="en-US" sz="1400" dirty="0" err="1">
                <a:solidFill>
                  <a:schemeClr val="bg1"/>
                </a:solidFill>
              </a:rPr>
              <a:t>Pinegar</a:t>
            </a:r>
            <a:r>
              <a:rPr lang="en-US" sz="1400" dirty="0">
                <a:solidFill>
                  <a:schemeClr val="bg1"/>
                </a:solidFill>
              </a:rPr>
              <a:t> and Richard J. Allen pg 166-167</a:t>
            </a:r>
          </a:p>
          <a:p>
            <a:endParaRPr lang="en-US" sz="1400" dirty="0">
              <a:solidFill>
                <a:schemeClr val="bg1"/>
              </a:solidFill>
            </a:endParaRPr>
          </a:p>
        </p:txBody>
      </p:sp>
      <p:sp>
        <p:nvSpPr>
          <p:cNvPr id="8" name="Rectangle 7">
            <a:extLst>
              <a:ext uri="{FF2B5EF4-FFF2-40B4-BE49-F238E27FC236}">
                <a16:creationId xmlns:a16="http://schemas.microsoft.com/office/drawing/2014/main" id="{AE32F63B-F5F4-4EB8-9DE5-507D41446323}"/>
              </a:ext>
            </a:extLst>
          </p:cNvPr>
          <p:cNvSpPr/>
          <p:nvPr/>
        </p:nvSpPr>
        <p:spPr>
          <a:xfrm>
            <a:off x="2417275" y="4307942"/>
            <a:ext cx="7690164" cy="2308324"/>
          </a:xfrm>
          <a:prstGeom prst="rect">
            <a:avLst/>
          </a:prstGeom>
        </p:spPr>
        <p:txBody>
          <a:bodyPr wrap="square">
            <a:spAutoFit/>
          </a:bodyPr>
          <a:lstStyle/>
          <a:p>
            <a:pPr fontAlgn="base"/>
            <a:r>
              <a:rPr lang="en-US" dirty="0">
                <a:solidFill>
                  <a:schemeClr val="bg1"/>
                </a:solidFill>
              </a:rPr>
              <a:t>Video Presentation Option:</a:t>
            </a:r>
          </a:p>
          <a:p>
            <a:pPr fontAlgn="base"/>
            <a:endParaRPr lang="en-US" dirty="0">
              <a:solidFill>
                <a:schemeClr val="bg1"/>
              </a:solidFill>
            </a:endParaRPr>
          </a:p>
          <a:p>
            <a:pPr fontAlgn="base"/>
            <a:r>
              <a:rPr lang="en-US" dirty="0">
                <a:solidFill>
                  <a:schemeClr val="bg1"/>
                </a:solidFill>
              </a:rPr>
              <a:t>Instead of using the investigation activity in the lesson, you may want to show the video presentation titled “The Pride Cycle,” which is a depiction of the account in Helaman 7–9 and the first few verses in Helaman 10. </a:t>
            </a:r>
          </a:p>
          <a:p>
            <a:pPr fontAlgn="base"/>
            <a:endParaRPr lang="en-US" dirty="0">
              <a:solidFill>
                <a:schemeClr val="bg1"/>
              </a:solidFill>
            </a:endParaRPr>
          </a:p>
          <a:p>
            <a:pPr fontAlgn="base"/>
            <a:r>
              <a:rPr lang="en-US" dirty="0">
                <a:solidFill>
                  <a:schemeClr val="bg1"/>
                </a:solidFill>
              </a:rPr>
              <a:t>The presentation is available on </a:t>
            </a:r>
            <a:r>
              <a:rPr lang="en-US" i="1" dirty="0">
                <a:solidFill>
                  <a:schemeClr val="bg1"/>
                </a:solidFill>
              </a:rPr>
              <a:t>Book of Mormon DVD Presentations 1–19</a:t>
            </a:r>
            <a:r>
              <a:rPr lang="en-US" dirty="0">
                <a:solidFill>
                  <a:schemeClr val="bg1"/>
                </a:solidFill>
              </a:rPr>
              <a:t> (54011) and LDS.org.</a:t>
            </a:r>
          </a:p>
        </p:txBody>
      </p:sp>
      <p:grpSp>
        <p:nvGrpSpPr>
          <p:cNvPr id="9" name="Group 8">
            <a:extLst>
              <a:ext uri="{FF2B5EF4-FFF2-40B4-BE49-F238E27FC236}">
                <a16:creationId xmlns:a16="http://schemas.microsoft.com/office/drawing/2014/main" id="{F0762B96-CBB7-4127-A73B-D5867BFFCCED}"/>
              </a:ext>
            </a:extLst>
          </p:cNvPr>
          <p:cNvGrpSpPr/>
          <p:nvPr/>
        </p:nvGrpSpPr>
        <p:grpSpPr>
          <a:xfrm>
            <a:off x="9986727" y="4567473"/>
            <a:ext cx="1143000" cy="1447800"/>
            <a:chOff x="7543800" y="3810000"/>
            <a:chExt cx="1143000" cy="1447800"/>
          </a:xfrm>
        </p:grpSpPr>
        <p:sp>
          <p:nvSpPr>
            <p:cNvPr id="10" name="Trapezoid 9">
              <a:extLst>
                <a:ext uri="{FF2B5EF4-FFF2-40B4-BE49-F238E27FC236}">
                  <a16:creationId xmlns:a16="http://schemas.microsoft.com/office/drawing/2014/main" id="{5A39D472-A7D9-4AA2-A2D6-4B2E684738A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
              <a:extLst>
                <a:ext uri="{FF2B5EF4-FFF2-40B4-BE49-F238E27FC236}">
                  <a16:creationId xmlns:a16="http://schemas.microsoft.com/office/drawing/2014/main" id="{52142531-0B4A-4500-87CE-68DCAB2CA7C4}"/>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6">
              <a:extLst>
                <a:ext uri="{FF2B5EF4-FFF2-40B4-BE49-F238E27FC236}">
                  <a16:creationId xmlns:a16="http://schemas.microsoft.com/office/drawing/2014/main" id="{47629E28-B85E-48C2-8F2C-D232A84AE82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
              <a:extLst>
                <a:ext uri="{FF2B5EF4-FFF2-40B4-BE49-F238E27FC236}">
                  <a16:creationId xmlns:a16="http://schemas.microsoft.com/office/drawing/2014/main" id="{EBD3B7DF-6FBC-415E-92A7-D8A71B0909C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a:extLst>
                <a:ext uri="{FF2B5EF4-FFF2-40B4-BE49-F238E27FC236}">
                  <a16:creationId xmlns:a16="http://schemas.microsoft.com/office/drawing/2014/main" id="{AE9E4631-19FD-4E6B-AB97-4F25F92D242B}"/>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1336B1BC-B3A7-4FBB-84FA-B99C66A1224E}"/>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FCA7B1CE-A0FC-4F1F-ACB7-CFB178ABD6B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3107352-3BAC-4787-9272-B9F06177F15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3595BA1-BE0B-4740-A5C7-B76B02266CA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F46D937-6628-42EA-91DA-1491DB054F5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FFC2A8BA-39E7-4440-903A-7C4CED5BF44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a:extLst>
                <a:ext uri="{FF2B5EF4-FFF2-40B4-BE49-F238E27FC236}">
                  <a16:creationId xmlns:a16="http://schemas.microsoft.com/office/drawing/2014/main" id="{C2CAE769-35C1-4D4A-90DF-BC6766C4F614}"/>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6BC1CCAE-AD92-4F55-A9CF-909C56DDF3B0}"/>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BA97E59A-863F-4BCB-A8F6-0D729020580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4270BDF-3EDE-41FE-8B33-597B3A24BA8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BE1DADE-DCB1-4511-A1FB-D30CF9DD3B9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44AAC88-57B3-4B9B-AFBD-3C1A54ACC1B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3CC5E31F-AD3B-40B1-83AE-6DF0B9CAA5F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Footer Placeholder 14">
            <a:extLst>
              <a:ext uri="{FF2B5EF4-FFF2-40B4-BE49-F238E27FC236}">
                <a16:creationId xmlns:a16="http://schemas.microsoft.com/office/drawing/2014/main" id="{22D3F332-C262-4891-ADF2-0E486C0C1DA0}"/>
              </a:ext>
            </a:extLst>
          </p:cNvPr>
          <p:cNvSpPr>
            <a:spLocks noGrp="1"/>
          </p:cNvSpPr>
          <p:nvPr/>
        </p:nvSpPr>
        <p:spPr>
          <a:xfrm>
            <a:off x="79973"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377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96AC9DC-203F-4F87-AD0F-BECD9D966015}"/>
              </a:ext>
            </a:extLst>
          </p:cNvPr>
          <p:cNvGrpSpPr/>
          <p:nvPr/>
        </p:nvGrpSpPr>
        <p:grpSpPr>
          <a:xfrm>
            <a:off x="1003426" y="316870"/>
            <a:ext cx="10212309" cy="6067515"/>
            <a:chOff x="98080" y="117694"/>
            <a:chExt cx="10212309" cy="6067515"/>
          </a:xfrm>
        </p:grpSpPr>
        <p:pic>
          <p:nvPicPr>
            <p:cNvPr id="2" name="Picture 1">
              <a:extLst>
                <a:ext uri="{FF2B5EF4-FFF2-40B4-BE49-F238E27FC236}">
                  <a16:creationId xmlns:a16="http://schemas.microsoft.com/office/drawing/2014/main" id="{5AD19FDA-D9F2-4B23-8173-C63FC87D6CC1}"/>
                </a:ext>
              </a:extLst>
            </p:cNvPr>
            <p:cNvPicPr>
              <a:picLocks noChangeAspect="1"/>
            </p:cNvPicPr>
            <p:nvPr/>
          </p:nvPicPr>
          <p:blipFill rotWithShape="1">
            <a:blip r:embed="rId2"/>
            <a:srcRect l="31262" t="21122" r="34728" b="43102"/>
            <a:stretch/>
          </p:blipFill>
          <p:spPr>
            <a:xfrm>
              <a:off x="99589" y="117694"/>
              <a:ext cx="5069940" cy="2999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2BBCE2FF-C815-48E5-A061-9D1631031DD6}"/>
                </a:ext>
              </a:extLst>
            </p:cNvPr>
            <p:cNvPicPr>
              <a:picLocks noChangeAspect="1"/>
            </p:cNvPicPr>
            <p:nvPr/>
          </p:nvPicPr>
          <p:blipFill rotWithShape="1">
            <a:blip r:embed="rId2"/>
            <a:srcRect l="31262" t="21122" r="34728" b="43102"/>
            <a:stretch/>
          </p:blipFill>
          <p:spPr>
            <a:xfrm>
              <a:off x="98080" y="3185310"/>
              <a:ext cx="5069940" cy="2999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3538B6E-4902-4234-82B6-42FA3BA8CBD7}"/>
                </a:ext>
              </a:extLst>
            </p:cNvPr>
            <p:cNvPicPr>
              <a:picLocks noChangeAspect="1"/>
            </p:cNvPicPr>
            <p:nvPr/>
          </p:nvPicPr>
          <p:blipFill rotWithShape="1">
            <a:blip r:embed="rId2"/>
            <a:srcRect l="31262" t="21122" r="34728" b="43102"/>
            <a:stretch/>
          </p:blipFill>
          <p:spPr>
            <a:xfrm>
              <a:off x="5240449" y="125238"/>
              <a:ext cx="5069940" cy="2999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69FF690-50C1-43EC-B0C0-2BE73B0C7F3B}"/>
                </a:ext>
              </a:extLst>
            </p:cNvPr>
            <p:cNvPicPr>
              <a:picLocks noChangeAspect="1"/>
            </p:cNvPicPr>
            <p:nvPr/>
          </p:nvPicPr>
          <p:blipFill rotWithShape="1">
            <a:blip r:embed="rId2"/>
            <a:srcRect l="31262" t="21122" r="34728" b="43102"/>
            <a:stretch/>
          </p:blipFill>
          <p:spPr>
            <a:xfrm>
              <a:off x="5213288" y="3176257"/>
              <a:ext cx="5069940" cy="2999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0848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6309420"/>
          </a:xfrm>
          <a:prstGeom prst="rect">
            <a:avLst/>
          </a:prstGeom>
          <a:ln>
            <a:solidFill>
              <a:schemeClr val="tx1"/>
            </a:solidFill>
          </a:ln>
        </p:spPr>
        <p:txBody>
          <a:bodyPr wrap="square">
            <a:spAutoFit/>
          </a:bodyPr>
          <a:lstStyle/>
          <a:p>
            <a:r>
              <a:rPr lang="en-US" b="1" dirty="0"/>
              <a:t>10 ways to support a bishop: (this could also be 10 ways to support the prophets)</a:t>
            </a:r>
          </a:p>
          <a:p>
            <a:endParaRPr lang="en-US" b="1" dirty="0"/>
          </a:p>
          <a:p>
            <a:r>
              <a:rPr lang="en-US" sz="1600" dirty="0"/>
              <a:t>1. Pray for him specifically, just as you would the prophet. A prayer uttered on behalf of someone, by name, can yield great results.</a:t>
            </a:r>
          </a:p>
          <a:p>
            <a:r>
              <a:rPr lang="en-US" sz="1600" dirty="0"/>
              <a:t>2. Magnify your calling. When members anxiously go about serving as they are assigned, the Lord blesses not only them but the entire ward with an outpouring of inspiration and unity.</a:t>
            </a:r>
          </a:p>
          <a:p>
            <a:r>
              <a:rPr lang="en-US" sz="1600" dirty="0"/>
              <a:t>3. The most difficult calling in the ward belongs to the bishop’s wife. Often times, my wife feels like the loneliest person in my ward. I am happy when my ward recognizes my wife’s (and my children’s) sacrifices.</a:t>
            </a:r>
          </a:p>
          <a:p>
            <a:r>
              <a:rPr lang="en-US" sz="1600" dirty="0"/>
              <a:t>4. Earnestly prepare when asked to speak in Sacrament meeting. Teach with the Spirit.</a:t>
            </a:r>
          </a:p>
          <a:p>
            <a:r>
              <a:rPr lang="en-US" sz="1600" dirty="0"/>
              <a:t>5. Never ask to be released. If circumstances change that are making it difficult for you to serve, inform your bishop and then allow him to seek inspiration. Don’t short-change yourself of heaven’s blessings because life gets a little hectic. 6. Make temple attendance a priority. When you go to the temple often, you are able to be a more effective instrument in the Lord’s hands, and you have a greater resistance to temptation and sin. Every bishop wants his ward to be unified, charitable, obedient, and willing to sacrifice. The temple helps in all those areas.</a:t>
            </a:r>
          </a:p>
          <a:p>
            <a:r>
              <a:rPr lang="en-US" sz="1600" dirty="0"/>
              <a:t>7. Don’t murmur or be contentious.</a:t>
            </a:r>
          </a:p>
          <a:p>
            <a:r>
              <a:rPr lang="en-US" sz="1600" dirty="0"/>
              <a:t>8. Be reverent, especially during the Sacrament.</a:t>
            </a:r>
          </a:p>
          <a:p>
            <a:r>
              <a:rPr lang="en-US" sz="1600" dirty="0"/>
              <a:t>9. Don’t just do your duty as a home or visiting teacher. Rather, truly minister to those you are called to serve. This is the first line of defense for a family, and an engaged home and visiting teacher can literally change a family’s life.</a:t>
            </a:r>
          </a:p>
          <a:p>
            <a:r>
              <a:rPr lang="en-US" sz="1600" dirty="0"/>
              <a:t>10. Follow his counsel—even when you see things a little differently. There is power and protection in following your leaders. This isn’t blind obedience, it is obedience founded on faith and trust. Those two things are very different.</a:t>
            </a:r>
          </a:p>
          <a:p>
            <a:endParaRPr lang="en-US" sz="1600" dirty="0"/>
          </a:p>
        </p:txBody>
      </p:sp>
      <p:sp>
        <p:nvSpPr>
          <p:cNvPr id="3" name="Rectangle 2">
            <a:extLst>
              <a:ext uri="{FF2B5EF4-FFF2-40B4-BE49-F238E27FC236}">
                <a16:creationId xmlns:a16="http://schemas.microsoft.com/office/drawing/2014/main" id="{75855778-2E00-4E84-A114-A64CB0EA5123}"/>
              </a:ext>
            </a:extLst>
          </p:cNvPr>
          <p:cNvSpPr/>
          <p:nvPr/>
        </p:nvSpPr>
        <p:spPr>
          <a:xfrm>
            <a:off x="8084743" y="9053"/>
            <a:ext cx="4107257" cy="3416320"/>
          </a:xfrm>
          <a:prstGeom prst="rect">
            <a:avLst/>
          </a:prstGeom>
          <a:ln>
            <a:solidFill>
              <a:schemeClr val="tx1"/>
            </a:solidFill>
          </a:ln>
        </p:spPr>
        <p:txBody>
          <a:bodyPr wrap="square">
            <a:spAutoFit/>
          </a:bodyPr>
          <a:lstStyle/>
          <a:p>
            <a:pPr fontAlgn="base"/>
            <a:r>
              <a:rPr lang="en-US" sz="1200" b="1" i="0" dirty="0">
                <a:effectLst/>
                <a:latin typeface="Open Sans"/>
              </a:rPr>
              <a:t>Helaman 8:14-15 Brazen Serpent:</a:t>
            </a:r>
          </a:p>
          <a:p>
            <a:pPr fontAlgn="base"/>
            <a:r>
              <a:rPr lang="en-US" sz="1200" b="0" i="0" dirty="0">
                <a:effectLst/>
                <a:latin typeface="Open Sans"/>
              </a:rPr>
              <a:t>When Nephi spoke of </a:t>
            </a:r>
            <a:r>
              <a:rPr lang="en-US" sz="1200" dirty="0">
                <a:latin typeface="Open Sans"/>
              </a:rPr>
              <a:t>Moses</a:t>
            </a:r>
            <a:r>
              <a:rPr lang="en-US" sz="1200" b="0" i="0" dirty="0">
                <a:effectLst/>
                <a:latin typeface="Open Sans"/>
              </a:rPr>
              <a:t> lifting up a “brazen serpent,” he referred to a time when the children of Israel were plagued by “fiery serpents” (see </a:t>
            </a:r>
            <a:r>
              <a:rPr lang="en-US" sz="1200" dirty="0">
                <a:latin typeface="Open Sans"/>
              </a:rPr>
              <a:t>Numbers 21:6–9</a:t>
            </a:r>
            <a:r>
              <a:rPr lang="en-US" sz="1200" b="0" i="0" dirty="0">
                <a:effectLst/>
                <a:latin typeface="Open Sans"/>
              </a:rPr>
              <a:t>; note that the word </a:t>
            </a:r>
            <a:r>
              <a:rPr lang="en-US" sz="1200" b="0" i="1" dirty="0">
                <a:effectLst/>
                <a:latin typeface="Open Sans"/>
              </a:rPr>
              <a:t>brazen </a:t>
            </a:r>
            <a:r>
              <a:rPr lang="en-US" sz="1200" b="0" i="0" dirty="0">
                <a:effectLst/>
                <a:latin typeface="Open Sans"/>
              </a:rPr>
              <a:t>means brass). The prelude to the Israelites’ trouble was that they had spoken evil of God and His prophet (see </a:t>
            </a:r>
            <a:r>
              <a:rPr lang="en-US" sz="1200" dirty="0">
                <a:latin typeface="Open Sans"/>
              </a:rPr>
              <a:t>Numbers 21:5</a:t>
            </a:r>
            <a:r>
              <a:rPr lang="en-US" sz="1200" b="0" i="0" dirty="0">
                <a:effectLst/>
                <a:latin typeface="Open Sans"/>
              </a:rPr>
              <a:t>). Those who looked at the brazen serpent were healed, and those who chose not to look at it perished (see </a:t>
            </a:r>
            <a:r>
              <a:rPr lang="en-US" sz="1200" dirty="0">
                <a:latin typeface="Open Sans"/>
              </a:rPr>
              <a:t>Numbers 21:9</a:t>
            </a:r>
            <a:r>
              <a:rPr lang="en-US" sz="1200" b="0" i="0" dirty="0">
                <a:effectLst/>
                <a:latin typeface="Open Sans"/>
              </a:rPr>
              <a:t>; </a:t>
            </a:r>
            <a:r>
              <a:rPr lang="en-US" sz="1200" dirty="0">
                <a:latin typeface="Open Sans"/>
              </a:rPr>
              <a:t>1 Nephi 17:41</a:t>
            </a:r>
            <a:r>
              <a:rPr lang="en-US" sz="1200" b="0" i="0" dirty="0">
                <a:effectLst/>
                <a:latin typeface="Open Sans"/>
              </a:rPr>
              <a:t>).</a:t>
            </a:r>
          </a:p>
          <a:p>
            <a:pPr fontAlgn="base"/>
            <a:r>
              <a:rPr lang="en-US" sz="1200" b="0" i="0" dirty="0">
                <a:effectLst/>
                <a:latin typeface="Open Sans"/>
              </a:rPr>
              <a:t>Like those Israelites, many of the people in Nephi’s day spoke against God and His prophet. When Nephi referred to the account of the brazen serpent, he emphasized that his people should “look upon the Son of God with faith” and live (</a:t>
            </a:r>
            <a:r>
              <a:rPr lang="en-US" sz="1200" dirty="0">
                <a:latin typeface="Open Sans"/>
              </a:rPr>
              <a:t>Helaman 8:15</a:t>
            </a:r>
            <a:r>
              <a:rPr lang="en-US" sz="1200" b="0" i="0" dirty="0">
                <a:effectLst/>
                <a:latin typeface="Open Sans"/>
              </a:rPr>
              <a:t>; see also </a:t>
            </a:r>
            <a:r>
              <a:rPr lang="en-US" sz="1200" dirty="0">
                <a:latin typeface="Open Sans"/>
              </a:rPr>
              <a:t>John 3:14–15</a:t>
            </a:r>
            <a:r>
              <a:rPr lang="en-US" sz="1200" b="0" i="0" dirty="0">
                <a:effectLst/>
                <a:latin typeface="Open Sans"/>
              </a:rPr>
              <a:t>, in which </a:t>
            </a:r>
            <a:r>
              <a:rPr lang="en-US" sz="1200" dirty="0">
                <a:latin typeface="Open Sans"/>
              </a:rPr>
              <a:t>Jesus Christ</a:t>
            </a:r>
            <a:r>
              <a:rPr lang="en-US" sz="1200" b="0" i="0" dirty="0">
                <a:effectLst/>
                <a:latin typeface="Open Sans"/>
              </a:rPr>
              <a:t> Himself referred to the brazen serpent as a symbol of His coming Crucifixion). Nephi then reminded the people that all the prophets had testified of Christ (see </a:t>
            </a:r>
            <a:r>
              <a:rPr lang="en-US" sz="1200" dirty="0">
                <a:latin typeface="Open Sans"/>
              </a:rPr>
              <a:t>Helaman 8:16–23</a:t>
            </a:r>
            <a:r>
              <a:rPr lang="en-US" sz="1200" b="0" i="0" dirty="0">
                <a:effectLst/>
                <a:latin typeface="Open Sans"/>
              </a:rPr>
              <a:t>).</a:t>
            </a:r>
          </a:p>
        </p:txBody>
      </p:sp>
    </p:spTree>
    <p:extLst>
      <p:ext uri="{BB962C8B-B14F-4D97-AF65-F5344CB8AC3E}">
        <p14:creationId xmlns:p14="http://schemas.microsoft.com/office/powerpoint/2010/main" val="85667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C3580-45A4-4FB9-B54A-F89A3EBB0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1660"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Nephi 7:27-28</a:t>
            </a:r>
          </a:p>
        </p:txBody>
      </p:sp>
      <p:sp>
        <p:nvSpPr>
          <p:cNvPr id="7" name="TextBox 6"/>
          <p:cNvSpPr txBox="1"/>
          <p:nvPr/>
        </p:nvSpPr>
        <p:spPr>
          <a:xfrm>
            <a:off x="1524000" y="1"/>
            <a:ext cx="8915400" cy="1323439"/>
          </a:xfrm>
          <a:prstGeom prst="rect">
            <a:avLst/>
          </a:prstGeom>
          <a:noFill/>
        </p:spPr>
        <p:txBody>
          <a:bodyPr wrap="square" rtlCol="0">
            <a:spAutoFit/>
          </a:bodyPr>
          <a:lstStyle/>
          <a:p>
            <a:pPr algn="ctr"/>
            <a:r>
              <a:rPr lang="en-US" sz="4000" dirty="0">
                <a:solidFill>
                  <a:schemeClr val="bg2"/>
                </a:solidFill>
                <a:latin typeface="Castellar" pitchFamily="18" charset="0"/>
              </a:rPr>
              <a:t>Previously on the Prophet Nephi:</a:t>
            </a:r>
          </a:p>
        </p:txBody>
      </p:sp>
      <p:grpSp>
        <p:nvGrpSpPr>
          <p:cNvPr id="6" name="Group 30"/>
          <p:cNvGrpSpPr/>
          <p:nvPr/>
        </p:nvGrpSpPr>
        <p:grpSpPr>
          <a:xfrm rot="14462609">
            <a:off x="488460" y="5549862"/>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981200" y="1219200"/>
            <a:ext cx="8153400" cy="5486400"/>
            <a:chOff x="3657600" y="2667000"/>
            <a:chExt cx="2209800" cy="2133600"/>
          </a:xfrm>
        </p:grpSpPr>
        <p:sp>
          <p:nvSpPr>
            <p:cNvPr id="90" name="Rounded Rectangle 89"/>
            <p:cNvSpPr/>
            <p:nvPr/>
          </p:nvSpPr>
          <p:spPr>
            <a:xfrm rot="5400000">
              <a:off x="4106635" y="3970565"/>
              <a:ext cx="1104900" cy="32657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657600" y="2667000"/>
              <a:ext cx="2209800" cy="13716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5400000">
              <a:off x="4182835" y="3894365"/>
              <a:ext cx="1104900" cy="32657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733800" y="2743200"/>
              <a:ext cx="2088410" cy="124527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038600" y="4419600"/>
              <a:ext cx="14478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114800" y="4419600"/>
              <a:ext cx="1371600" cy="3048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172201" y="2057401"/>
            <a:ext cx="1084755" cy="2438399"/>
            <a:chOff x="638881" y="762001"/>
            <a:chExt cx="1969874" cy="4697534"/>
          </a:xfrm>
        </p:grpSpPr>
        <p:sp>
          <p:nvSpPr>
            <p:cNvPr id="97" name="Oval 96"/>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uble Wave 104"/>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uble Wave 105"/>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260"/>
            <p:cNvGrpSpPr/>
            <p:nvPr/>
          </p:nvGrpSpPr>
          <p:grpSpPr>
            <a:xfrm>
              <a:off x="977153" y="1066800"/>
              <a:ext cx="1541930" cy="367553"/>
              <a:chOff x="815825" y="1219200"/>
              <a:chExt cx="1722972" cy="272532"/>
            </a:xfrm>
          </p:grpSpPr>
          <p:grpSp>
            <p:nvGrpSpPr>
              <p:cNvPr id="137" name="Group 259"/>
              <p:cNvGrpSpPr/>
              <p:nvPr/>
            </p:nvGrpSpPr>
            <p:grpSpPr>
              <a:xfrm>
                <a:off x="815825" y="1219201"/>
                <a:ext cx="1722972" cy="272531"/>
                <a:chOff x="815825" y="1219201"/>
                <a:chExt cx="1722972" cy="272531"/>
              </a:xfrm>
            </p:grpSpPr>
            <p:sp>
              <p:nvSpPr>
                <p:cNvPr id="142" name="Rounded Rectangle 17"/>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357"/>
                <p:cNvGrpSpPr/>
                <p:nvPr/>
              </p:nvGrpSpPr>
              <p:grpSpPr>
                <a:xfrm>
                  <a:off x="878541" y="1219201"/>
                  <a:ext cx="538270" cy="259976"/>
                  <a:chOff x="533400" y="4953000"/>
                  <a:chExt cx="1828800" cy="685800"/>
                </a:xfrm>
              </p:grpSpPr>
              <p:sp>
                <p:nvSpPr>
                  <p:cNvPr id="148"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357"/>
                <p:cNvGrpSpPr/>
                <p:nvPr/>
              </p:nvGrpSpPr>
              <p:grpSpPr>
                <a:xfrm>
                  <a:off x="1416423" y="1219201"/>
                  <a:ext cx="538270" cy="259976"/>
                  <a:chOff x="533400" y="4953000"/>
                  <a:chExt cx="1828800" cy="685800"/>
                </a:xfrm>
              </p:grpSpPr>
              <p:sp>
                <p:nvSpPr>
                  <p:cNvPr id="145" name="Plaque 14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laque 14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aque 14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357"/>
              <p:cNvGrpSpPr/>
              <p:nvPr/>
            </p:nvGrpSpPr>
            <p:grpSpPr>
              <a:xfrm>
                <a:off x="1905000" y="1219200"/>
                <a:ext cx="538270" cy="259976"/>
                <a:chOff x="533400" y="4953000"/>
                <a:chExt cx="1828800" cy="685800"/>
              </a:xfrm>
            </p:grpSpPr>
            <p:sp>
              <p:nvSpPr>
                <p:cNvPr id="139" name="Plaque 13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aque 13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357"/>
            <p:cNvGrpSpPr/>
            <p:nvPr/>
          </p:nvGrpSpPr>
          <p:grpSpPr>
            <a:xfrm rot="4660406">
              <a:off x="1703770" y="2885965"/>
              <a:ext cx="538270" cy="259976"/>
              <a:chOff x="533400" y="4953000"/>
              <a:chExt cx="1828800" cy="685800"/>
            </a:xfrm>
          </p:grpSpPr>
          <p:sp>
            <p:nvSpPr>
              <p:cNvPr id="134" name="Plaque 13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aque 13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laque 13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57"/>
            <p:cNvGrpSpPr/>
            <p:nvPr/>
          </p:nvGrpSpPr>
          <p:grpSpPr>
            <a:xfrm rot="4660406">
              <a:off x="1856170" y="3414883"/>
              <a:ext cx="538270" cy="259976"/>
              <a:chOff x="533400" y="4953000"/>
              <a:chExt cx="1828800" cy="685800"/>
            </a:xfrm>
          </p:grpSpPr>
          <p:sp>
            <p:nvSpPr>
              <p:cNvPr id="131" name="Plaque 13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laque 13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357"/>
            <p:cNvGrpSpPr/>
            <p:nvPr/>
          </p:nvGrpSpPr>
          <p:grpSpPr>
            <a:xfrm rot="4660406">
              <a:off x="1990640" y="3943799"/>
              <a:ext cx="538270" cy="259976"/>
              <a:chOff x="533400" y="4953000"/>
              <a:chExt cx="1828800" cy="685800"/>
            </a:xfrm>
          </p:grpSpPr>
          <p:sp>
            <p:nvSpPr>
              <p:cNvPr id="128" name="Plaque 12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aque 12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357"/>
            <p:cNvGrpSpPr/>
            <p:nvPr/>
          </p:nvGrpSpPr>
          <p:grpSpPr>
            <a:xfrm rot="17359642">
              <a:off x="1161404" y="2890446"/>
              <a:ext cx="538270" cy="259976"/>
              <a:chOff x="533400" y="4953000"/>
              <a:chExt cx="1828800" cy="685800"/>
            </a:xfrm>
          </p:grpSpPr>
          <p:sp>
            <p:nvSpPr>
              <p:cNvPr id="125" name="Plaque 12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357"/>
            <p:cNvGrpSpPr/>
            <p:nvPr/>
          </p:nvGrpSpPr>
          <p:grpSpPr>
            <a:xfrm rot="17359642">
              <a:off x="964181" y="3383505"/>
              <a:ext cx="538270" cy="259976"/>
              <a:chOff x="533400" y="4953000"/>
              <a:chExt cx="1828800" cy="685800"/>
            </a:xfrm>
          </p:grpSpPr>
          <p:sp>
            <p:nvSpPr>
              <p:cNvPr id="122" name="Plaque 12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aque 12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57"/>
            <p:cNvGrpSpPr/>
            <p:nvPr/>
          </p:nvGrpSpPr>
          <p:grpSpPr>
            <a:xfrm rot="17359642">
              <a:off x="766957" y="3903458"/>
              <a:ext cx="538270" cy="259976"/>
              <a:chOff x="533400" y="4953000"/>
              <a:chExt cx="1828800" cy="685800"/>
            </a:xfrm>
          </p:grpSpPr>
          <p:sp>
            <p:nvSpPr>
              <p:cNvPr id="119" name="Plaque 11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aque 11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aque 12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p:cNvGrpSpPr/>
          <p:nvPr/>
        </p:nvGrpSpPr>
        <p:grpSpPr>
          <a:xfrm>
            <a:off x="2971800" y="1676400"/>
            <a:ext cx="2895600" cy="2362200"/>
            <a:chOff x="4724400" y="1371600"/>
            <a:chExt cx="2895600" cy="2362200"/>
          </a:xfrm>
        </p:grpSpPr>
        <p:sp>
          <p:nvSpPr>
            <p:cNvPr id="151" name="Rounded Rectangular Callout 150"/>
            <p:cNvSpPr/>
            <p:nvPr/>
          </p:nvSpPr>
          <p:spPr>
            <a:xfrm>
              <a:off x="4724400" y="1371600"/>
              <a:ext cx="2895600" cy="2362200"/>
            </a:xfrm>
            <a:prstGeom prst="wedgeRoundRectCallout">
              <a:avLst>
                <a:gd name="adj1" fmla="val 62335"/>
                <a:gd name="adj2" fmla="val -10320"/>
                <a:gd name="adj3" fmla="val 16667"/>
              </a:avLst>
            </a:prstGeom>
            <a:solidFill>
              <a:srgbClr val="E0B2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764741" y="1380565"/>
              <a:ext cx="2779059" cy="2062103"/>
            </a:xfrm>
            <a:prstGeom prst="rect">
              <a:avLst/>
            </a:prstGeom>
          </p:spPr>
          <p:txBody>
            <a:bodyPr wrap="square">
              <a:spAutoFit/>
            </a:bodyPr>
            <a:lstStyle/>
            <a:p>
              <a:pPr fontAlgn="base"/>
              <a:r>
                <a:rPr lang="en-US" sz="1600" dirty="0"/>
                <a:t>“Yea, </a:t>
              </a:r>
              <a:r>
                <a:rPr lang="en-US" sz="1600" dirty="0" err="1"/>
                <a:t>wo</a:t>
              </a:r>
              <a:r>
                <a:rPr lang="en-US" sz="1600" dirty="0"/>
                <a:t> be unto you because of your wickedness and abominations!</a:t>
              </a:r>
            </a:p>
            <a:p>
              <a:pPr fontAlgn="base"/>
              <a:r>
                <a:rPr lang="en-US" sz="1600" dirty="0"/>
                <a:t>And except ye repent ye shall perish; yea, even your lands shall be taken from you, and ye shall be destroyed from off the face of the earth.”</a:t>
              </a:r>
            </a:p>
          </p:txBody>
        </p:sp>
      </p:grpSp>
    </p:spTree>
    <p:extLst>
      <p:ext uri="{BB962C8B-B14F-4D97-AF65-F5344CB8AC3E}">
        <p14:creationId xmlns:p14="http://schemas.microsoft.com/office/powerpoint/2010/main" val="341574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0171DD6-81CB-4C68-969C-519335F9F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8915400" cy="1015663"/>
          </a:xfrm>
          <a:prstGeom prst="rect">
            <a:avLst/>
          </a:prstGeom>
          <a:noFill/>
        </p:spPr>
        <p:txBody>
          <a:bodyPr wrap="square" rtlCol="0">
            <a:spAutoFit/>
          </a:bodyPr>
          <a:lstStyle/>
          <a:p>
            <a:pPr algn="ctr"/>
            <a:r>
              <a:rPr lang="en-US" sz="6000" dirty="0">
                <a:solidFill>
                  <a:schemeClr val="bg2"/>
                </a:solidFill>
                <a:latin typeface="Castellar" pitchFamily="18" charset="0"/>
              </a:rPr>
              <a:t>Influences</a:t>
            </a:r>
          </a:p>
        </p:txBody>
      </p:sp>
      <p:sp>
        <p:nvSpPr>
          <p:cNvPr id="12" name="Rectangle 11"/>
          <p:cNvSpPr/>
          <p:nvPr/>
        </p:nvSpPr>
        <p:spPr>
          <a:xfrm>
            <a:off x="1828800" y="1295401"/>
            <a:ext cx="2743200" cy="1200329"/>
          </a:xfrm>
          <a:prstGeom prst="rect">
            <a:avLst/>
          </a:prstGeom>
        </p:spPr>
        <p:txBody>
          <a:bodyPr wrap="square">
            <a:spAutoFit/>
          </a:bodyPr>
          <a:lstStyle/>
          <a:p>
            <a:pPr fontAlgn="base"/>
            <a:r>
              <a:rPr lang="en-US" dirty="0">
                <a:solidFill>
                  <a:schemeClr val="bg1"/>
                </a:solidFill>
              </a:rPr>
              <a:t>What are some influences that try to persuade you not to believe the words of prophets?</a:t>
            </a:r>
          </a:p>
        </p:txBody>
      </p:sp>
      <p:grpSp>
        <p:nvGrpSpPr>
          <p:cNvPr id="19" name="Group 18">
            <a:extLst>
              <a:ext uri="{FF2B5EF4-FFF2-40B4-BE49-F238E27FC236}">
                <a16:creationId xmlns:a16="http://schemas.microsoft.com/office/drawing/2014/main" id="{97F4FE2A-D597-4F91-84E0-02F468129D7A}"/>
              </a:ext>
            </a:extLst>
          </p:cNvPr>
          <p:cNvGrpSpPr/>
          <p:nvPr/>
        </p:nvGrpSpPr>
        <p:grpSpPr>
          <a:xfrm>
            <a:off x="1213163" y="2943319"/>
            <a:ext cx="3737574" cy="2893551"/>
            <a:chOff x="1213163" y="2943319"/>
            <a:chExt cx="3737574" cy="2893551"/>
          </a:xfrm>
        </p:grpSpPr>
        <p:sp>
          <p:nvSpPr>
            <p:cNvPr id="306" name="Rectangle 305"/>
            <p:cNvSpPr/>
            <p:nvPr/>
          </p:nvSpPr>
          <p:spPr>
            <a:xfrm>
              <a:off x="1369337" y="5467538"/>
              <a:ext cx="3581400" cy="369332"/>
            </a:xfrm>
            <a:prstGeom prst="rect">
              <a:avLst/>
            </a:prstGeom>
          </p:spPr>
          <p:txBody>
            <a:bodyPr wrap="square">
              <a:spAutoFit/>
            </a:bodyPr>
            <a:lstStyle/>
            <a:p>
              <a:pPr fontAlgn="base"/>
              <a:r>
                <a:rPr lang="en-US" dirty="0">
                  <a:solidFill>
                    <a:schemeClr val="bg1"/>
                  </a:solidFill>
                </a:rPr>
                <a:t>Just take one look…that won’t hurt</a:t>
              </a:r>
            </a:p>
          </p:txBody>
        </p:sp>
        <p:pic>
          <p:nvPicPr>
            <p:cNvPr id="5" name="Picture 4">
              <a:extLst>
                <a:ext uri="{FF2B5EF4-FFF2-40B4-BE49-F238E27FC236}">
                  <a16:creationId xmlns:a16="http://schemas.microsoft.com/office/drawing/2014/main" id="{7102DC2D-0367-43E2-BF15-B83566E6C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163" y="2943319"/>
              <a:ext cx="3724181" cy="2472856"/>
            </a:xfrm>
            <a:prstGeom prst="rect">
              <a:avLst/>
            </a:prstGeom>
          </p:spPr>
        </p:pic>
      </p:grpSp>
      <p:grpSp>
        <p:nvGrpSpPr>
          <p:cNvPr id="20" name="Group 19">
            <a:extLst>
              <a:ext uri="{FF2B5EF4-FFF2-40B4-BE49-F238E27FC236}">
                <a16:creationId xmlns:a16="http://schemas.microsoft.com/office/drawing/2014/main" id="{7501FB22-05B8-4998-9FE7-D5D82B6515E9}"/>
              </a:ext>
            </a:extLst>
          </p:cNvPr>
          <p:cNvGrpSpPr/>
          <p:nvPr/>
        </p:nvGrpSpPr>
        <p:grpSpPr>
          <a:xfrm>
            <a:off x="5024672" y="1198606"/>
            <a:ext cx="2878249" cy="2092732"/>
            <a:chOff x="5024672" y="1198606"/>
            <a:chExt cx="2878249" cy="2092732"/>
          </a:xfrm>
        </p:grpSpPr>
        <p:sp>
          <p:nvSpPr>
            <p:cNvPr id="305" name="Rectangle 304"/>
            <p:cNvSpPr/>
            <p:nvPr/>
          </p:nvSpPr>
          <p:spPr>
            <a:xfrm>
              <a:off x="5159721" y="2922006"/>
              <a:ext cx="2743200" cy="369332"/>
            </a:xfrm>
            <a:prstGeom prst="rect">
              <a:avLst/>
            </a:prstGeom>
          </p:spPr>
          <p:txBody>
            <a:bodyPr wrap="square">
              <a:spAutoFit/>
            </a:bodyPr>
            <a:lstStyle/>
            <a:p>
              <a:pPr fontAlgn="base"/>
              <a:r>
                <a:rPr lang="en-US" dirty="0">
                  <a:solidFill>
                    <a:schemeClr val="bg1"/>
                  </a:solidFill>
                </a:rPr>
                <a:t>One sip won’t hurt</a:t>
              </a:r>
            </a:p>
          </p:txBody>
        </p:sp>
        <p:pic>
          <p:nvPicPr>
            <p:cNvPr id="13" name="Picture 12">
              <a:extLst>
                <a:ext uri="{FF2B5EF4-FFF2-40B4-BE49-F238E27FC236}">
                  <a16:creationId xmlns:a16="http://schemas.microsoft.com/office/drawing/2014/main" id="{B5BF422B-FB4C-4181-951E-AAF3B6DDA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672" y="1198606"/>
              <a:ext cx="2224564" cy="1668423"/>
            </a:xfrm>
            <a:prstGeom prst="rect">
              <a:avLst/>
            </a:prstGeom>
          </p:spPr>
        </p:pic>
      </p:grpSp>
      <p:grpSp>
        <p:nvGrpSpPr>
          <p:cNvPr id="21" name="Group 20">
            <a:extLst>
              <a:ext uri="{FF2B5EF4-FFF2-40B4-BE49-F238E27FC236}">
                <a16:creationId xmlns:a16="http://schemas.microsoft.com/office/drawing/2014/main" id="{5F47FD2D-CE54-487D-AAB3-B8B65288B192}"/>
              </a:ext>
            </a:extLst>
          </p:cNvPr>
          <p:cNvGrpSpPr/>
          <p:nvPr/>
        </p:nvGrpSpPr>
        <p:grpSpPr>
          <a:xfrm>
            <a:off x="7952509" y="852286"/>
            <a:ext cx="2743200" cy="3056882"/>
            <a:chOff x="7620000" y="893850"/>
            <a:chExt cx="2743200" cy="3056882"/>
          </a:xfrm>
        </p:grpSpPr>
        <p:sp>
          <p:nvSpPr>
            <p:cNvPr id="310" name="Rectangle 309"/>
            <p:cNvSpPr/>
            <p:nvPr/>
          </p:nvSpPr>
          <p:spPr>
            <a:xfrm>
              <a:off x="7620000" y="3581400"/>
              <a:ext cx="2743200" cy="369332"/>
            </a:xfrm>
            <a:prstGeom prst="rect">
              <a:avLst/>
            </a:prstGeom>
          </p:spPr>
          <p:txBody>
            <a:bodyPr wrap="square">
              <a:spAutoFit/>
            </a:bodyPr>
            <a:lstStyle/>
            <a:p>
              <a:pPr fontAlgn="base"/>
              <a:r>
                <a:rPr lang="en-US" dirty="0">
                  <a:solidFill>
                    <a:schemeClr val="bg1"/>
                  </a:solidFill>
                </a:rPr>
                <a:t>But you look so cute in it</a:t>
              </a:r>
            </a:p>
          </p:txBody>
        </p:sp>
        <p:pic>
          <p:nvPicPr>
            <p:cNvPr id="15" name="Picture 14">
              <a:extLst>
                <a:ext uri="{FF2B5EF4-FFF2-40B4-BE49-F238E27FC236}">
                  <a16:creationId xmlns:a16="http://schemas.microsoft.com/office/drawing/2014/main" id="{68602051-1A5D-442C-A695-FD07A2FA4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6569" y="893850"/>
              <a:ext cx="1878575" cy="2664161"/>
            </a:xfrm>
            <a:prstGeom prst="rect">
              <a:avLst/>
            </a:prstGeom>
          </p:spPr>
        </p:pic>
      </p:grpSp>
      <p:grpSp>
        <p:nvGrpSpPr>
          <p:cNvPr id="22" name="Group 21">
            <a:extLst>
              <a:ext uri="{FF2B5EF4-FFF2-40B4-BE49-F238E27FC236}">
                <a16:creationId xmlns:a16="http://schemas.microsoft.com/office/drawing/2014/main" id="{88D07DB2-F268-4977-983F-27BB8CA92430}"/>
              </a:ext>
            </a:extLst>
          </p:cNvPr>
          <p:cNvGrpSpPr/>
          <p:nvPr/>
        </p:nvGrpSpPr>
        <p:grpSpPr>
          <a:xfrm>
            <a:off x="6404264" y="4161017"/>
            <a:ext cx="4080163" cy="2529452"/>
            <a:chOff x="6705600" y="3859680"/>
            <a:chExt cx="4080163" cy="2529452"/>
          </a:xfrm>
        </p:grpSpPr>
        <p:sp>
          <p:nvSpPr>
            <p:cNvPr id="308" name="Rectangle 307"/>
            <p:cNvSpPr/>
            <p:nvPr/>
          </p:nvSpPr>
          <p:spPr>
            <a:xfrm>
              <a:off x="6705600" y="6019800"/>
              <a:ext cx="2743200" cy="369332"/>
            </a:xfrm>
            <a:prstGeom prst="rect">
              <a:avLst/>
            </a:prstGeom>
          </p:spPr>
          <p:txBody>
            <a:bodyPr wrap="square">
              <a:spAutoFit/>
            </a:bodyPr>
            <a:lstStyle/>
            <a:p>
              <a:pPr fontAlgn="base"/>
              <a:r>
                <a:rPr lang="en-US" dirty="0">
                  <a:solidFill>
                    <a:schemeClr val="bg1"/>
                  </a:solidFill>
                </a:rPr>
                <a:t>We are just friends</a:t>
              </a:r>
            </a:p>
          </p:txBody>
        </p:sp>
        <p:pic>
          <p:nvPicPr>
            <p:cNvPr id="17" name="Picture 16">
              <a:extLst>
                <a:ext uri="{FF2B5EF4-FFF2-40B4-BE49-F238E27FC236}">
                  <a16:creationId xmlns:a16="http://schemas.microsoft.com/office/drawing/2014/main" id="{363F041F-ACD4-4F31-8F28-BCC8277D2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5445" y="3859680"/>
              <a:ext cx="3090318" cy="2183825"/>
            </a:xfrm>
            <a:prstGeom prst="rect">
              <a:avLst/>
            </a:prstGeom>
          </p:spPr>
        </p:pic>
      </p:grpSp>
    </p:spTree>
    <p:extLst>
      <p:ext uri="{BB962C8B-B14F-4D97-AF65-F5344CB8AC3E}">
        <p14:creationId xmlns:p14="http://schemas.microsoft.com/office/powerpoint/2010/main" val="20236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icture 251">
            <a:extLst>
              <a:ext uri="{FF2B5EF4-FFF2-40B4-BE49-F238E27FC236}">
                <a16:creationId xmlns:a16="http://schemas.microsoft.com/office/drawing/2014/main" id="{78C943FC-A3A0-456C-8A00-97EF0D056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4500"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8:1-8</a:t>
            </a:r>
          </a:p>
        </p:txBody>
      </p:sp>
      <p:sp>
        <p:nvSpPr>
          <p:cNvPr id="7" name="TextBox 6"/>
          <p:cNvSpPr txBox="1"/>
          <p:nvPr/>
        </p:nvSpPr>
        <p:spPr>
          <a:xfrm>
            <a:off x="1524000" y="1"/>
            <a:ext cx="8915400" cy="1015663"/>
          </a:xfrm>
          <a:prstGeom prst="rect">
            <a:avLst/>
          </a:prstGeom>
          <a:noFill/>
        </p:spPr>
        <p:txBody>
          <a:bodyPr wrap="square" rtlCol="0">
            <a:spAutoFit/>
          </a:bodyPr>
          <a:lstStyle/>
          <a:p>
            <a:pPr algn="ctr"/>
            <a:r>
              <a:rPr lang="en-US" sz="6000" dirty="0">
                <a:solidFill>
                  <a:schemeClr val="bg2"/>
                </a:solidFill>
                <a:latin typeface="Castellar" pitchFamily="18" charset="0"/>
              </a:rPr>
              <a:t>Judges</a:t>
            </a:r>
          </a:p>
        </p:txBody>
      </p:sp>
      <p:grpSp>
        <p:nvGrpSpPr>
          <p:cNvPr id="2" name="Group 30"/>
          <p:cNvGrpSpPr/>
          <p:nvPr/>
        </p:nvGrpSpPr>
        <p:grpSpPr>
          <a:xfrm rot="14462609">
            <a:off x="497515" y="5504594"/>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04111" y="1066801"/>
            <a:ext cx="3215489" cy="707886"/>
          </a:xfrm>
          <a:prstGeom prst="rect">
            <a:avLst/>
          </a:prstGeom>
        </p:spPr>
        <p:txBody>
          <a:bodyPr wrap="square">
            <a:spAutoFit/>
          </a:bodyPr>
          <a:lstStyle/>
          <a:p>
            <a:pPr fontAlgn="base"/>
            <a:r>
              <a:rPr lang="en-US" sz="2000" dirty="0">
                <a:solidFill>
                  <a:schemeClr val="bg1"/>
                </a:solidFill>
              </a:rPr>
              <a:t>Some Judges were part of </a:t>
            </a:r>
            <a:r>
              <a:rPr lang="en-US" sz="2000" dirty="0" err="1">
                <a:solidFill>
                  <a:schemeClr val="bg1"/>
                </a:solidFill>
              </a:rPr>
              <a:t>Gidianton’s</a:t>
            </a:r>
            <a:r>
              <a:rPr lang="en-US" sz="2000" dirty="0">
                <a:solidFill>
                  <a:schemeClr val="bg1"/>
                </a:solidFill>
              </a:rPr>
              <a:t> band</a:t>
            </a:r>
          </a:p>
        </p:txBody>
      </p:sp>
      <p:grpSp>
        <p:nvGrpSpPr>
          <p:cNvPr id="3" name="Group 88"/>
          <p:cNvGrpSpPr/>
          <p:nvPr/>
        </p:nvGrpSpPr>
        <p:grpSpPr>
          <a:xfrm>
            <a:off x="5257800" y="3124200"/>
            <a:ext cx="2895600" cy="609600"/>
            <a:chOff x="4724400" y="1371600"/>
            <a:chExt cx="2895600" cy="2362200"/>
          </a:xfrm>
        </p:grpSpPr>
        <p:sp>
          <p:nvSpPr>
            <p:cNvPr id="90" name="Rounded Rectangular Callout 89"/>
            <p:cNvSpPr/>
            <p:nvPr/>
          </p:nvSpPr>
          <p:spPr>
            <a:xfrm>
              <a:off x="4724400" y="1371600"/>
              <a:ext cx="2895600" cy="2362200"/>
            </a:xfrm>
            <a:prstGeom prst="wedgeRoundRectCallout">
              <a:avLst/>
            </a:prstGeom>
            <a:solidFill>
              <a:srgbClr val="E0B2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764741" y="1380567"/>
              <a:ext cx="2779059" cy="1311897"/>
            </a:xfrm>
            <a:prstGeom prst="rect">
              <a:avLst/>
            </a:prstGeom>
          </p:spPr>
          <p:txBody>
            <a:bodyPr wrap="square">
              <a:spAutoFit/>
            </a:bodyPr>
            <a:lstStyle/>
            <a:p>
              <a:pPr fontAlgn="base"/>
              <a:r>
                <a:rPr lang="en-US" sz="1600" dirty="0"/>
                <a:t>We are angry with your words</a:t>
              </a:r>
            </a:p>
          </p:txBody>
        </p:sp>
      </p:grpSp>
      <p:grpSp>
        <p:nvGrpSpPr>
          <p:cNvPr id="6" name="Group 91"/>
          <p:cNvGrpSpPr/>
          <p:nvPr/>
        </p:nvGrpSpPr>
        <p:grpSpPr>
          <a:xfrm>
            <a:off x="5334001" y="2362200"/>
            <a:ext cx="5178143" cy="4265428"/>
            <a:chOff x="3810000" y="2362200"/>
            <a:chExt cx="5178143" cy="4265428"/>
          </a:xfrm>
        </p:grpSpPr>
        <p:grpSp>
          <p:nvGrpSpPr>
            <p:cNvPr id="14" name="Group 198"/>
            <p:cNvGrpSpPr/>
            <p:nvPr/>
          </p:nvGrpSpPr>
          <p:grpSpPr>
            <a:xfrm>
              <a:off x="6934200" y="2362200"/>
              <a:ext cx="1161296" cy="2590800"/>
              <a:chOff x="3657600" y="1219200"/>
              <a:chExt cx="1974289" cy="4404552"/>
            </a:xfrm>
          </p:grpSpPr>
          <p:sp>
            <p:nvSpPr>
              <p:cNvPr id="232" name="Cloud 231"/>
              <p:cNvSpPr/>
              <p:nvPr/>
            </p:nvSpPr>
            <p:spPr>
              <a:xfrm flipH="1">
                <a:off x="3792971" y="1676400"/>
                <a:ext cx="1447800" cy="11430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2345316">
                <a:off x="4129577" y="5230435"/>
                <a:ext cx="294450" cy="39310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4" name="Oval 233"/>
              <p:cNvSpPr/>
              <p:nvPr/>
            </p:nvSpPr>
            <p:spPr>
              <a:xfrm rot="19377584">
                <a:off x="4592384" y="5242752"/>
                <a:ext cx="330675"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5" name="Flowchart: Manual Operation 234"/>
              <p:cNvSpPr/>
              <p:nvPr/>
            </p:nvSpPr>
            <p:spPr>
              <a:xfrm rot="10966831" flipH="1">
                <a:off x="4080640" y="4038600"/>
                <a:ext cx="491359"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Manual Operation 235"/>
              <p:cNvSpPr/>
              <p:nvPr/>
            </p:nvSpPr>
            <p:spPr>
              <a:xfrm rot="10800000" flipH="1">
                <a:off x="4478771" y="40386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20384968" flipH="1">
                <a:off x="5097588" y="3551192"/>
                <a:ext cx="347408" cy="4572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8" name="Oval 237"/>
              <p:cNvSpPr/>
              <p:nvPr/>
            </p:nvSpPr>
            <p:spPr>
              <a:xfrm flipH="1">
                <a:off x="3657600" y="3657600"/>
                <a:ext cx="304800" cy="3810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9" name="Flowchart: Manual Operation 238"/>
              <p:cNvSpPr/>
              <p:nvPr/>
            </p:nvSpPr>
            <p:spPr>
              <a:xfrm rot="9295841" flipH="1">
                <a:off x="4748752" y="2569725"/>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Manual Operation 239"/>
              <p:cNvSpPr/>
              <p:nvPr/>
            </p:nvSpPr>
            <p:spPr>
              <a:xfrm rot="12192321" flipH="1">
                <a:off x="3773733" y="2570202"/>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Manual Operation 240"/>
              <p:cNvSpPr/>
              <p:nvPr/>
            </p:nvSpPr>
            <p:spPr>
              <a:xfrm rot="10800000" flipH="1">
                <a:off x="4004441" y="2590800"/>
                <a:ext cx="1066800" cy="21336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rot="10800000" flipH="1">
                <a:off x="4250171" y="2590800"/>
                <a:ext cx="533400" cy="533400"/>
              </a:xfrm>
              <a:prstGeom prst="triangl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4"/>
              <p:cNvGrpSpPr/>
              <p:nvPr/>
            </p:nvGrpSpPr>
            <p:grpSpPr>
              <a:xfrm flipH="1">
                <a:off x="4495800" y="5181599"/>
                <a:ext cx="506506" cy="215153"/>
                <a:chOff x="3408217" y="2438400"/>
                <a:chExt cx="1239983" cy="304800"/>
              </a:xfrm>
            </p:grpSpPr>
            <p:sp>
              <p:nvSpPr>
                <p:cNvPr id="296" name="Rectangle 263"/>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6" name="Group 103"/>
                <p:cNvGrpSpPr/>
                <p:nvPr/>
              </p:nvGrpSpPr>
              <p:grpSpPr>
                <a:xfrm>
                  <a:off x="3408217" y="2438400"/>
                  <a:ext cx="1228437" cy="304800"/>
                  <a:chOff x="457200" y="1600200"/>
                  <a:chExt cx="8229600" cy="1752600"/>
                </a:xfrm>
                <a:noFill/>
              </p:grpSpPr>
              <p:sp>
                <p:nvSpPr>
                  <p:cNvPr id="298" name="Plaque 265"/>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Plaque 266"/>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Plaque 267"/>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laque 268"/>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Plaque 269"/>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Plaque 270"/>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Plaque 271"/>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4" name="Regular Pentagon 243"/>
              <p:cNvSpPr/>
              <p:nvPr/>
            </p:nvSpPr>
            <p:spPr>
              <a:xfrm rot="10800000">
                <a:off x="4038600" y="1752600"/>
                <a:ext cx="990600" cy="10668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loud 244"/>
              <p:cNvSpPr/>
              <p:nvPr/>
            </p:nvSpPr>
            <p:spPr>
              <a:xfrm flipH="1">
                <a:off x="4021571" y="1219200"/>
                <a:ext cx="990600" cy="8382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26"/>
              <p:cNvGrpSpPr/>
              <p:nvPr/>
            </p:nvGrpSpPr>
            <p:grpSpPr>
              <a:xfrm>
                <a:off x="4173070" y="2931459"/>
                <a:ext cx="304800" cy="1752600"/>
                <a:chOff x="7239000" y="2209800"/>
                <a:chExt cx="703730" cy="3083859"/>
              </a:xfrm>
            </p:grpSpPr>
            <p:sp>
              <p:nvSpPr>
                <p:cNvPr id="289" name="Cross 256"/>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ross 257"/>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ross 258"/>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ross 259"/>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60"/>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61"/>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62"/>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27"/>
              <p:cNvGrpSpPr/>
              <p:nvPr/>
            </p:nvGrpSpPr>
            <p:grpSpPr>
              <a:xfrm>
                <a:off x="4558553" y="2922494"/>
                <a:ext cx="304800" cy="1752600"/>
                <a:chOff x="7239000" y="2209800"/>
                <a:chExt cx="703730" cy="3083859"/>
              </a:xfrm>
            </p:grpSpPr>
            <p:sp>
              <p:nvSpPr>
                <p:cNvPr id="282" name="Cross 281"/>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ross 282"/>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ross 283"/>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ross 284"/>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55"/>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42"/>
              <p:cNvGrpSpPr/>
              <p:nvPr/>
            </p:nvGrpSpPr>
            <p:grpSpPr>
              <a:xfrm>
                <a:off x="4191000" y="2667000"/>
                <a:ext cx="632010" cy="782874"/>
                <a:chOff x="6225990" y="3204849"/>
                <a:chExt cx="1679048" cy="2079845"/>
              </a:xfrm>
            </p:grpSpPr>
            <p:sp>
              <p:nvSpPr>
                <p:cNvPr id="274" name="Oval 273"/>
                <p:cNvSpPr/>
                <p:nvPr/>
              </p:nvSpPr>
              <p:spPr>
                <a:xfrm rot="2425001" flipH="1">
                  <a:off x="7481105" y="3616501"/>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9915053" flipH="1">
                  <a:off x="6342678" y="3563436"/>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38"/>
                <p:cNvGrpSpPr/>
                <p:nvPr/>
              </p:nvGrpSpPr>
              <p:grpSpPr>
                <a:xfrm>
                  <a:off x="6400800" y="3886200"/>
                  <a:ext cx="1295400" cy="1398494"/>
                  <a:chOff x="5943600" y="3733800"/>
                  <a:chExt cx="1295400" cy="1398494"/>
                </a:xfrm>
              </p:grpSpPr>
              <p:sp>
                <p:nvSpPr>
                  <p:cNvPr id="279" name="Oval 278"/>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Callout 279"/>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Lightning Bolt 280"/>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Oval 276"/>
                <p:cNvSpPr/>
                <p:nvPr/>
              </p:nvSpPr>
              <p:spPr>
                <a:xfrm rot="21362816" flipH="1">
                  <a:off x="6225990" y="324360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1410340" flipH="1">
                  <a:off x="7561878" y="320484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44"/>
              <p:cNvGrpSpPr/>
              <p:nvPr/>
            </p:nvGrpSpPr>
            <p:grpSpPr>
              <a:xfrm rot="3607420">
                <a:off x="4578209" y="3350429"/>
                <a:ext cx="769104" cy="1338257"/>
                <a:chOff x="5583200" y="5363665"/>
                <a:chExt cx="769104" cy="1338257"/>
              </a:xfrm>
            </p:grpSpPr>
            <p:sp>
              <p:nvSpPr>
                <p:cNvPr id="271" name="Cross 270"/>
                <p:cNvSpPr/>
                <p:nvPr/>
              </p:nvSpPr>
              <p:spPr>
                <a:xfrm rot="19506097" flipH="1">
                  <a:off x="5583200" y="5363665"/>
                  <a:ext cx="558475" cy="5393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entagon 271"/>
                <p:cNvSpPr/>
                <p:nvPr/>
              </p:nvSpPr>
              <p:spPr>
                <a:xfrm rot="14117357" flipH="1">
                  <a:off x="5800583" y="6150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3" name="Rounded Rectangle 272"/>
                <p:cNvSpPr/>
                <p:nvPr/>
              </p:nvSpPr>
              <p:spPr>
                <a:xfrm rot="19587565">
                  <a:off x="5890922" y="5768796"/>
                  <a:ext cx="211231" cy="12702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rot="2494481" flipH="1">
                <a:off x="5235417" y="3615953"/>
                <a:ext cx="193612" cy="235693"/>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2" name="Group 258"/>
              <p:cNvGrpSpPr/>
              <p:nvPr/>
            </p:nvGrpSpPr>
            <p:grpSpPr>
              <a:xfrm>
                <a:off x="4038600" y="1676400"/>
                <a:ext cx="990602" cy="228600"/>
                <a:chOff x="5943598" y="2133600"/>
                <a:chExt cx="1447802" cy="304800"/>
              </a:xfrm>
            </p:grpSpPr>
            <p:sp>
              <p:nvSpPr>
                <p:cNvPr id="262" name="Rectangle 261"/>
                <p:cNvSpPr/>
                <p:nvPr/>
              </p:nvSpPr>
              <p:spPr>
                <a:xfrm flipH="1">
                  <a:off x="5943598" y="2133600"/>
                  <a:ext cx="1447801"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3" name="Group 250"/>
                <p:cNvGrpSpPr/>
                <p:nvPr/>
              </p:nvGrpSpPr>
              <p:grpSpPr>
                <a:xfrm rot="5400000">
                  <a:off x="6515100" y="1562100"/>
                  <a:ext cx="304800" cy="1447800"/>
                  <a:chOff x="7239000" y="2209800"/>
                  <a:chExt cx="703730" cy="3083859"/>
                </a:xfrm>
              </p:grpSpPr>
              <p:sp>
                <p:nvSpPr>
                  <p:cNvPr id="264" name="Cross 263"/>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ross 264"/>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ross 265"/>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ross 266"/>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34"/>
              <p:cNvGrpSpPr/>
              <p:nvPr/>
            </p:nvGrpSpPr>
            <p:grpSpPr>
              <a:xfrm flipH="1">
                <a:off x="4083423" y="5172634"/>
                <a:ext cx="407895" cy="233084"/>
                <a:chOff x="3408217" y="2438400"/>
                <a:chExt cx="1239983" cy="304800"/>
              </a:xfrm>
            </p:grpSpPr>
            <p:sp>
              <p:nvSpPr>
                <p:cNvPr id="253" name="Rectangle 252"/>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5" name="Group 103"/>
                <p:cNvGrpSpPr/>
                <p:nvPr/>
              </p:nvGrpSpPr>
              <p:grpSpPr>
                <a:xfrm>
                  <a:off x="3408217" y="2438400"/>
                  <a:ext cx="1228437" cy="304800"/>
                  <a:chOff x="457200" y="1600200"/>
                  <a:chExt cx="8229600" cy="1752600"/>
                </a:xfrm>
                <a:noFill/>
              </p:grpSpPr>
              <p:sp>
                <p:nvSpPr>
                  <p:cNvPr id="255" name="Plaque 254"/>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laque 255"/>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laque 256"/>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laque 257"/>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Plaque 258"/>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laque 259"/>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laque 260"/>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60"/>
            <p:cNvGrpSpPr/>
            <p:nvPr/>
          </p:nvGrpSpPr>
          <p:grpSpPr>
            <a:xfrm>
              <a:off x="4648200" y="4572000"/>
              <a:ext cx="834743" cy="2022275"/>
              <a:chOff x="4796444" y="836392"/>
              <a:chExt cx="1380536" cy="3344532"/>
            </a:xfrm>
          </p:grpSpPr>
          <p:sp>
            <p:nvSpPr>
              <p:cNvPr id="220" name="Oval 6"/>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7"/>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8"/>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9"/>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10"/>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11"/>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12"/>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13"/>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14"/>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 Diagonal Corner Rectangle 15"/>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16"/>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17"/>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61"/>
            <p:cNvGrpSpPr/>
            <p:nvPr/>
          </p:nvGrpSpPr>
          <p:grpSpPr>
            <a:xfrm>
              <a:off x="6477000" y="3505200"/>
              <a:ext cx="834743" cy="2022275"/>
              <a:chOff x="4796444" y="836392"/>
              <a:chExt cx="1380536" cy="3344532"/>
            </a:xfrm>
          </p:grpSpPr>
          <p:sp>
            <p:nvSpPr>
              <p:cNvPr id="208" name="Oval 20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91"/>
            <p:cNvGrpSpPr/>
            <p:nvPr/>
          </p:nvGrpSpPr>
          <p:grpSpPr>
            <a:xfrm>
              <a:off x="8153400" y="3733800"/>
              <a:ext cx="834743" cy="2022275"/>
              <a:chOff x="4038600" y="2362200"/>
              <a:chExt cx="1380536" cy="3344532"/>
            </a:xfrm>
          </p:grpSpPr>
          <p:sp>
            <p:nvSpPr>
              <p:cNvPr id="192" name="Round Diagonal Corner Rectangle 19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19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Diagonal Corner Rectangle 20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 Diagonal Corner Rectangle 20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20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93"/>
            <p:cNvGrpSpPr/>
            <p:nvPr/>
          </p:nvGrpSpPr>
          <p:grpSpPr>
            <a:xfrm flipH="1">
              <a:off x="7467600" y="3505200"/>
              <a:ext cx="834743" cy="2022275"/>
              <a:chOff x="4796444" y="836392"/>
              <a:chExt cx="1380536" cy="3344532"/>
            </a:xfrm>
          </p:grpSpPr>
          <p:sp>
            <p:nvSpPr>
              <p:cNvPr id="180" name="Oval 17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18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18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6"/>
            <p:cNvGrpSpPr/>
            <p:nvPr/>
          </p:nvGrpSpPr>
          <p:grpSpPr>
            <a:xfrm>
              <a:off x="5638800" y="4495800"/>
              <a:ext cx="935665" cy="2027274"/>
              <a:chOff x="3581400" y="381000"/>
              <a:chExt cx="2286000" cy="4953000"/>
            </a:xfrm>
          </p:grpSpPr>
          <p:sp>
            <p:nvSpPr>
              <p:cNvPr id="167" name="Cloud 16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20"/>
            <p:cNvGrpSpPr/>
            <p:nvPr/>
          </p:nvGrpSpPr>
          <p:grpSpPr>
            <a:xfrm>
              <a:off x="3810000" y="4876800"/>
              <a:ext cx="1019697" cy="1704753"/>
              <a:chOff x="638812" y="685800"/>
              <a:chExt cx="2398468" cy="4876800"/>
            </a:xfrm>
          </p:grpSpPr>
          <p:sp>
            <p:nvSpPr>
              <p:cNvPr id="157" name="Cloud 156"/>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31"/>
            <p:cNvGrpSpPr/>
            <p:nvPr/>
          </p:nvGrpSpPr>
          <p:grpSpPr>
            <a:xfrm flipH="1">
              <a:off x="5181600" y="4876800"/>
              <a:ext cx="783974" cy="1750828"/>
              <a:chOff x="3604364" y="381000"/>
              <a:chExt cx="2217821" cy="4953000"/>
            </a:xfrm>
          </p:grpSpPr>
          <p:sp>
            <p:nvSpPr>
              <p:cNvPr id="144" name="Cloud 14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45"/>
            <p:cNvGrpSpPr/>
            <p:nvPr/>
          </p:nvGrpSpPr>
          <p:grpSpPr>
            <a:xfrm>
              <a:off x="6324600" y="4419600"/>
              <a:ext cx="961808" cy="1981200"/>
              <a:chOff x="634635" y="609600"/>
              <a:chExt cx="2404519" cy="4953000"/>
            </a:xfrm>
          </p:grpSpPr>
          <p:sp>
            <p:nvSpPr>
              <p:cNvPr id="131" name="Rounded Rectangle 130"/>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59"/>
            <p:cNvGrpSpPr/>
            <p:nvPr/>
          </p:nvGrpSpPr>
          <p:grpSpPr>
            <a:xfrm>
              <a:off x="7010400" y="4724400"/>
              <a:ext cx="850533" cy="1750828"/>
              <a:chOff x="685800" y="609600"/>
              <a:chExt cx="2404519" cy="4949716"/>
            </a:xfrm>
          </p:grpSpPr>
          <p:sp>
            <p:nvSpPr>
              <p:cNvPr id="117" name="Cloud 116"/>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evron 127"/>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Rounded Rectangle 129"/>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74"/>
            <p:cNvGrpSpPr/>
            <p:nvPr/>
          </p:nvGrpSpPr>
          <p:grpSpPr>
            <a:xfrm>
              <a:off x="7696200" y="4876800"/>
              <a:ext cx="796223" cy="1750828"/>
              <a:chOff x="4114800" y="533400"/>
              <a:chExt cx="2217821" cy="4876800"/>
            </a:xfrm>
          </p:grpSpPr>
          <p:sp>
            <p:nvSpPr>
              <p:cNvPr id="104" name="Oval 103"/>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9" name="Rectangle 248"/>
          <p:cNvSpPr/>
          <p:nvPr/>
        </p:nvSpPr>
        <p:spPr>
          <a:xfrm>
            <a:off x="2057400" y="3886201"/>
            <a:ext cx="2514600" cy="707886"/>
          </a:xfrm>
          <a:prstGeom prst="rect">
            <a:avLst/>
          </a:prstGeom>
        </p:spPr>
        <p:txBody>
          <a:bodyPr wrap="square">
            <a:spAutoFit/>
          </a:bodyPr>
          <a:lstStyle/>
          <a:p>
            <a:pPr fontAlgn="base"/>
            <a:r>
              <a:rPr lang="en-US" sz="2000" dirty="0">
                <a:solidFill>
                  <a:schemeClr val="bg1"/>
                </a:solidFill>
              </a:rPr>
              <a:t>Why wouldn’t the judges  punish Nephi?  </a:t>
            </a:r>
          </a:p>
        </p:txBody>
      </p:sp>
      <p:sp>
        <p:nvSpPr>
          <p:cNvPr id="251" name="Rectangle 250"/>
          <p:cNvSpPr/>
          <p:nvPr/>
        </p:nvSpPr>
        <p:spPr>
          <a:xfrm>
            <a:off x="4876800" y="1143000"/>
            <a:ext cx="4267200" cy="1200329"/>
          </a:xfrm>
          <a:prstGeom prst="rect">
            <a:avLst/>
          </a:prstGeom>
        </p:spPr>
        <p:txBody>
          <a:bodyPr wrap="square">
            <a:spAutoFit/>
          </a:bodyPr>
          <a:lstStyle/>
          <a:p>
            <a:pPr fontAlgn="base"/>
            <a:r>
              <a:rPr lang="en-US" sz="2000" dirty="0">
                <a:solidFill>
                  <a:schemeClr val="bg1"/>
                </a:solidFill>
              </a:rPr>
              <a:t>“Those whose wickedness was exposed by Nephi responded with the ferociousness of a trapped animal”</a:t>
            </a:r>
          </a:p>
          <a:p>
            <a:pPr fontAlgn="base"/>
            <a:r>
              <a:rPr lang="en-US" sz="1200" dirty="0">
                <a:solidFill>
                  <a:schemeClr val="bg1"/>
                </a:solidFill>
              </a:rPr>
              <a:t>JFM and RLM</a:t>
            </a:r>
          </a:p>
        </p:txBody>
      </p:sp>
    </p:spTree>
    <p:extLst>
      <p:ext uri="{BB962C8B-B14F-4D97-AF65-F5344CB8AC3E}">
        <p14:creationId xmlns:p14="http://schemas.microsoft.com/office/powerpoint/2010/main" val="32291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9" grpId="0"/>
      <p:bldP spid="2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5A941-909E-4CC2-8CA2-C000A8278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Unpopularity</a:t>
            </a:r>
          </a:p>
        </p:txBody>
      </p:sp>
      <p:sp>
        <p:nvSpPr>
          <p:cNvPr id="310" name="Rectangle 309"/>
          <p:cNvSpPr/>
          <p:nvPr/>
        </p:nvSpPr>
        <p:spPr>
          <a:xfrm>
            <a:off x="1752600" y="1066801"/>
            <a:ext cx="5867400" cy="3139321"/>
          </a:xfrm>
          <a:prstGeom prst="rect">
            <a:avLst/>
          </a:prstGeom>
        </p:spPr>
        <p:txBody>
          <a:bodyPr wrap="square">
            <a:spAutoFit/>
          </a:bodyPr>
          <a:lstStyle/>
          <a:p>
            <a:pPr fontAlgn="base"/>
            <a:r>
              <a:rPr lang="en-US" dirty="0">
                <a:solidFill>
                  <a:schemeClr val="bg1"/>
                </a:solidFill>
              </a:rPr>
              <a:t>The teachings of a living prophet are often contrary to the trends of the world. We, as Latter-day Saints… must understand that there is an expanding gulf between the standards of the world and those of the gospel and kingdom of God, and that living prophets will always teach the standards of God. </a:t>
            </a:r>
          </a:p>
          <a:p>
            <a:pPr fontAlgn="base"/>
            <a:endParaRPr lang="en-US" dirty="0">
              <a:solidFill>
                <a:schemeClr val="bg1"/>
              </a:solidFill>
            </a:endParaRPr>
          </a:p>
          <a:p>
            <a:pPr fontAlgn="base"/>
            <a:r>
              <a:rPr lang="en-US" dirty="0">
                <a:solidFill>
                  <a:schemeClr val="bg1"/>
                </a:solidFill>
              </a:rPr>
              <a:t>As much as we may want the gospel to accommodate to the world, it can’t, it won’t, it never has, and it never will.</a:t>
            </a:r>
          </a:p>
          <a:p>
            <a:pPr fontAlgn="base"/>
            <a:r>
              <a:rPr lang="en-US" dirty="0">
                <a:solidFill>
                  <a:schemeClr val="bg1"/>
                </a:solidFill>
              </a:rPr>
              <a:t>Dennis B. </a:t>
            </a:r>
            <a:r>
              <a:rPr lang="en-US" dirty="0" err="1">
                <a:solidFill>
                  <a:schemeClr val="bg1"/>
                </a:solidFill>
              </a:rPr>
              <a:t>Neuenschwander</a:t>
            </a:r>
            <a:endParaRPr lang="en-US" dirty="0">
              <a:solidFill>
                <a:schemeClr val="bg1"/>
              </a:solidFill>
            </a:endParaRPr>
          </a:p>
          <a:p>
            <a:pPr fontAlgn="base"/>
            <a:endParaRPr lang="en-US" dirty="0">
              <a:solidFill>
                <a:schemeClr val="bg1"/>
              </a:solidFill>
            </a:endParaRPr>
          </a:p>
        </p:txBody>
      </p:sp>
      <p:pic>
        <p:nvPicPr>
          <p:cNvPr id="19458" name="Picture 2" descr="http://childsspirit.com/blog/wp-content/uploads/2009/05/earth-day-hands1.jpg"/>
          <p:cNvPicPr>
            <a:picLocks noChangeAspect="1" noChangeArrowheads="1"/>
          </p:cNvPicPr>
          <p:nvPr/>
        </p:nvPicPr>
        <p:blipFill>
          <a:blip r:embed="rId3" cstate="print"/>
          <a:srcRect/>
          <a:stretch>
            <a:fillRect/>
          </a:stretch>
        </p:blipFill>
        <p:spPr bwMode="auto">
          <a:xfrm>
            <a:off x="8127748" y="1699788"/>
            <a:ext cx="3124200" cy="3124200"/>
          </a:xfrm>
          <a:prstGeom prst="rect">
            <a:avLst/>
          </a:prstGeom>
          <a:noFill/>
        </p:spPr>
      </p:pic>
      <p:sp>
        <p:nvSpPr>
          <p:cNvPr id="21" name="Rectangle 20"/>
          <p:cNvSpPr/>
          <p:nvPr/>
        </p:nvSpPr>
        <p:spPr>
          <a:xfrm>
            <a:off x="2667000" y="4191000"/>
            <a:ext cx="4572000" cy="1754326"/>
          </a:xfrm>
          <a:prstGeom prst="rect">
            <a:avLst/>
          </a:prstGeom>
        </p:spPr>
        <p:txBody>
          <a:bodyPr>
            <a:spAutoFit/>
          </a:bodyPr>
          <a:lstStyle/>
          <a:p>
            <a:pPr fontAlgn="base"/>
            <a:r>
              <a:rPr lang="en-US" dirty="0">
                <a:solidFill>
                  <a:srgbClr val="FFFF00"/>
                </a:solidFill>
              </a:rPr>
              <a:t>How can we resist influences that attempt to persuade us against the words of prophets?</a:t>
            </a:r>
          </a:p>
          <a:p>
            <a:pPr fontAlgn="base"/>
            <a:endParaRPr lang="en-US" dirty="0">
              <a:solidFill>
                <a:srgbClr val="FFFF00"/>
              </a:solidFill>
            </a:endParaRPr>
          </a:p>
          <a:p>
            <a:pPr fontAlgn="base"/>
            <a:r>
              <a:rPr lang="en-US" dirty="0">
                <a:solidFill>
                  <a:srgbClr val="FFFF00"/>
                </a:solidFill>
              </a:rPr>
              <a:t>What are some appropriate ways to speak out against evil influences and in favor of the words of prophets?</a:t>
            </a:r>
          </a:p>
        </p:txBody>
      </p:sp>
      <p:pic>
        <p:nvPicPr>
          <p:cNvPr id="3" name="Picture 2">
            <a:extLst>
              <a:ext uri="{FF2B5EF4-FFF2-40B4-BE49-F238E27FC236}">
                <a16:creationId xmlns:a16="http://schemas.microsoft.com/office/drawing/2014/main" id="{03083565-54EC-4C99-8743-DEEAB7B61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91" y="918975"/>
            <a:ext cx="1115499" cy="1489248"/>
          </a:xfrm>
          <a:prstGeom prst="rect">
            <a:avLst/>
          </a:prstGeom>
        </p:spPr>
      </p:pic>
    </p:spTree>
    <p:extLst>
      <p:ext uri="{BB962C8B-B14F-4D97-AF65-F5344CB8AC3E}">
        <p14:creationId xmlns:p14="http://schemas.microsoft.com/office/powerpoint/2010/main" val="747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fade">
                                      <p:cBhvr>
                                        <p:cTn id="20" dur="1000"/>
                                        <p:tgtEl>
                                          <p:spTgt spid="21">
                                            <p:txEl>
                                              <p:pRg st="2" end="2"/>
                                            </p:txEl>
                                          </p:spTgt>
                                        </p:tgtEl>
                                      </p:cBhvr>
                                    </p:animEffect>
                                    <p:anim calcmode="lin" valueType="num">
                                      <p:cBhvr>
                                        <p:cTn id="2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63588E0B-FCA2-416E-AD18-B7AEC0E51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oup 53">
            <a:extLst>
              <a:ext uri="{FF2B5EF4-FFF2-40B4-BE49-F238E27FC236}">
                <a16:creationId xmlns:a16="http://schemas.microsoft.com/office/drawing/2014/main" id="{8559B33F-3E1B-4A63-AE14-9D76B897B55B}"/>
              </a:ext>
            </a:extLst>
          </p:cNvPr>
          <p:cNvGrpSpPr/>
          <p:nvPr/>
        </p:nvGrpSpPr>
        <p:grpSpPr>
          <a:xfrm>
            <a:off x="751437" y="280659"/>
            <a:ext cx="9646633" cy="3477875"/>
            <a:chOff x="751437" y="280659"/>
            <a:chExt cx="9646633" cy="3477875"/>
          </a:xfrm>
        </p:grpSpPr>
        <p:grpSp>
          <p:nvGrpSpPr>
            <p:cNvPr id="50" name="Group 49">
              <a:extLst>
                <a:ext uri="{FF2B5EF4-FFF2-40B4-BE49-F238E27FC236}">
                  <a16:creationId xmlns:a16="http://schemas.microsoft.com/office/drawing/2014/main" id="{01468C22-858C-4DAD-8AB7-97C9E4F50D58}"/>
                </a:ext>
              </a:extLst>
            </p:cNvPr>
            <p:cNvGrpSpPr/>
            <p:nvPr/>
          </p:nvGrpSpPr>
          <p:grpSpPr>
            <a:xfrm>
              <a:off x="5312875" y="471185"/>
              <a:ext cx="5085195" cy="2587377"/>
              <a:chOff x="2506301" y="3504096"/>
              <a:chExt cx="5085195" cy="2587377"/>
            </a:xfrm>
          </p:grpSpPr>
          <p:sp>
            <p:nvSpPr>
              <p:cNvPr id="25" name="Rounded Rectangle 14">
                <a:extLst>
                  <a:ext uri="{FF2B5EF4-FFF2-40B4-BE49-F238E27FC236}">
                    <a16:creationId xmlns:a16="http://schemas.microsoft.com/office/drawing/2014/main" id="{9966830E-824B-4702-9249-BFF2C597B815}"/>
                  </a:ext>
                </a:extLst>
              </p:cNvPr>
              <p:cNvSpPr/>
              <p:nvPr/>
            </p:nvSpPr>
            <p:spPr>
              <a:xfrm rot="20539419">
                <a:off x="3076577" y="3942668"/>
                <a:ext cx="355255" cy="841408"/>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16">
                <a:extLst>
                  <a:ext uri="{FF2B5EF4-FFF2-40B4-BE49-F238E27FC236}">
                    <a16:creationId xmlns:a16="http://schemas.microsoft.com/office/drawing/2014/main" id="{40AD7212-7B66-4892-9484-96132DE4BAAF}"/>
                  </a:ext>
                </a:extLst>
              </p:cNvPr>
              <p:cNvSpPr/>
              <p:nvPr/>
            </p:nvSpPr>
            <p:spPr>
              <a:xfrm rot="1288779">
                <a:off x="2862048" y="3991478"/>
                <a:ext cx="204779" cy="85634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ed Rectangle 17">
                <a:extLst>
                  <a:ext uri="{FF2B5EF4-FFF2-40B4-BE49-F238E27FC236}">
                    <a16:creationId xmlns:a16="http://schemas.microsoft.com/office/drawing/2014/main" id="{FD48B97E-5609-44AE-9304-1D6F82EA1700}"/>
                  </a:ext>
                </a:extLst>
              </p:cNvPr>
              <p:cNvSpPr/>
              <p:nvPr/>
            </p:nvSpPr>
            <p:spPr>
              <a:xfrm>
                <a:off x="3184975" y="4939328"/>
                <a:ext cx="232949" cy="664767"/>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ed Rectangle 18">
                <a:extLst>
                  <a:ext uri="{FF2B5EF4-FFF2-40B4-BE49-F238E27FC236}">
                    <a16:creationId xmlns:a16="http://schemas.microsoft.com/office/drawing/2014/main" id="{1AA26CD1-3307-4F1F-B129-F30E5E5D3C8B}"/>
                  </a:ext>
                </a:extLst>
              </p:cNvPr>
              <p:cNvSpPr/>
              <p:nvPr/>
            </p:nvSpPr>
            <p:spPr>
              <a:xfrm rot="9184751">
                <a:off x="3398063" y="4810810"/>
                <a:ext cx="257246" cy="71399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FC8BD6BC-2D8E-4C5D-A6CD-37D51BAB56F5}"/>
                  </a:ext>
                </a:extLst>
              </p:cNvPr>
              <p:cNvSpPr/>
              <p:nvPr/>
            </p:nvSpPr>
            <p:spPr>
              <a:xfrm>
                <a:off x="2506301" y="3504096"/>
                <a:ext cx="566813" cy="569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ed Rectangle 20">
                <a:extLst>
                  <a:ext uri="{FF2B5EF4-FFF2-40B4-BE49-F238E27FC236}">
                    <a16:creationId xmlns:a16="http://schemas.microsoft.com/office/drawing/2014/main" id="{B561DC15-0A07-4AF8-897D-40CD81481EE5}"/>
                  </a:ext>
                </a:extLst>
              </p:cNvPr>
              <p:cNvSpPr/>
              <p:nvPr/>
            </p:nvSpPr>
            <p:spPr>
              <a:xfrm rot="6967905">
                <a:off x="3502402" y="3905487"/>
                <a:ext cx="522783" cy="194403"/>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ed Rectangle 14">
                <a:extLst>
                  <a:ext uri="{FF2B5EF4-FFF2-40B4-BE49-F238E27FC236}">
                    <a16:creationId xmlns:a16="http://schemas.microsoft.com/office/drawing/2014/main" id="{435BED86-6109-42ED-BF5B-A82036D297C6}"/>
                  </a:ext>
                </a:extLst>
              </p:cNvPr>
              <p:cNvSpPr/>
              <p:nvPr/>
            </p:nvSpPr>
            <p:spPr>
              <a:xfrm rot="250359">
                <a:off x="3176970" y="4518487"/>
                <a:ext cx="355255" cy="64760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ounded Rectangle 20">
                <a:extLst>
                  <a:ext uri="{FF2B5EF4-FFF2-40B4-BE49-F238E27FC236}">
                    <a16:creationId xmlns:a16="http://schemas.microsoft.com/office/drawing/2014/main" id="{231C4D54-7F18-48D3-AB91-9A4934C36218}"/>
                  </a:ext>
                </a:extLst>
              </p:cNvPr>
              <p:cNvSpPr/>
              <p:nvPr/>
            </p:nvSpPr>
            <p:spPr>
              <a:xfrm rot="11451743">
                <a:off x="3175577" y="4029130"/>
                <a:ext cx="522783" cy="194403"/>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723045AA-ABCC-4277-8E40-9F148CF14DEA}"/>
                  </a:ext>
                </a:extLst>
              </p:cNvPr>
              <p:cNvSpPr/>
              <p:nvPr/>
            </p:nvSpPr>
            <p:spPr>
              <a:xfrm>
                <a:off x="4869256" y="4769667"/>
                <a:ext cx="1584356" cy="263671"/>
              </a:xfrm>
              <a:custGeom>
                <a:avLst/>
                <a:gdLst>
                  <a:gd name="connsiteX0" fmla="*/ 0 w 1584356"/>
                  <a:gd name="connsiteY0" fmla="*/ 0 h 263671"/>
                  <a:gd name="connsiteX1" fmla="*/ 72427 w 1584356"/>
                  <a:gd name="connsiteY1" fmla="*/ 54321 h 263671"/>
                  <a:gd name="connsiteX2" fmla="*/ 162962 w 1584356"/>
                  <a:gd name="connsiteY2" fmla="*/ 81481 h 263671"/>
                  <a:gd name="connsiteX3" fmla="*/ 235390 w 1584356"/>
                  <a:gd name="connsiteY3" fmla="*/ 108642 h 263671"/>
                  <a:gd name="connsiteX4" fmla="*/ 289711 w 1584356"/>
                  <a:gd name="connsiteY4" fmla="*/ 126748 h 263671"/>
                  <a:gd name="connsiteX5" fmla="*/ 316871 w 1584356"/>
                  <a:gd name="connsiteY5" fmla="*/ 135802 h 263671"/>
                  <a:gd name="connsiteX6" fmla="*/ 353085 w 1584356"/>
                  <a:gd name="connsiteY6" fmla="*/ 144855 h 263671"/>
                  <a:gd name="connsiteX7" fmla="*/ 407406 w 1584356"/>
                  <a:gd name="connsiteY7" fmla="*/ 162962 h 263671"/>
                  <a:gd name="connsiteX8" fmla="*/ 434566 w 1584356"/>
                  <a:gd name="connsiteY8" fmla="*/ 172016 h 263671"/>
                  <a:gd name="connsiteX9" fmla="*/ 479833 w 1584356"/>
                  <a:gd name="connsiteY9" fmla="*/ 181069 h 263671"/>
                  <a:gd name="connsiteX10" fmla="*/ 534154 w 1584356"/>
                  <a:gd name="connsiteY10" fmla="*/ 199176 h 263671"/>
                  <a:gd name="connsiteX11" fmla="*/ 561314 w 1584356"/>
                  <a:gd name="connsiteY11" fmla="*/ 208230 h 263671"/>
                  <a:gd name="connsiteX12" fmla="*/ 724277 w 1584356"/>
                  <a:gd name="connsiteY12" fmla="*/ 217283 h 263671"/>
                  <a:gd name="connsiteX13" fmla="*/ 851025 w 1584356"/>
                  <a:gd name="connsiteY13" fmla="*/ 226337 h 263671"/>
                  <a:gd name="connsiteX14" fmla="*/ 1023041 w 1584356"/>
                  <a:gd name="connsiteY14" fmla="*/ 235390 h 263671"/>
                  <a:gd name="connsiteX15" fmla="*/ 1086415 w 1584356"/>
                  <a:gd name="connsiteY15" fmla="*/ 244444 h 263671"/>
                  <a:gd name="connsiteX16" fmla="*/ 1140736 w 1584356"/>
                  <a:gd name="connsiteY16" fmla="*/ 253497 h 263671"/>
                  <a:gd name="connsiteX17" fmla="*/ 1213164 w 1584356"/>
                  <a:gd name="connsiteY17" fmla="*/ 262550 h 263671"/>
                  <a:gd name="connsiteX18" fmla="*/ 1584356 w 1584356"/>
                  <a:gd name="connsiteY18" fmla="*/ 262550 h 2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4356" h="263671">
                    <a:moveTo>
                      <a:pt x="0" y="0"/>
                    </a:moveTo>
                    <a:cubicBezTo>
                      <a:pt x="11102" y="8882"/>
                      <a:pt x="53211" y="44713"/>
                      <a:pt x="72427" y="54321"/>
                    </a:cubicBezTo>
                    <a:cubicBezTo>
                      <a:pt x="112130" y="74173"/>
                      <a:pt x="120556" y="73000"/>
                      <a:pt x="162962" y="81481"/>
                    </a:cubicBezTo>
                    <a:cubicBezTo>
                      <a:pt x="210226" y="112991"/>
                      <a:pt x="169128" y="90571"/>
                      <a:pt x="235390" y="108642"/>
                    </a:cubicBezTo>
                    <a:cubicBezTo>
                      <a:pt x="253804" y="113664"/>
                      <a:pt x="271604" y="120712"/>
                      <a:pt x="289711" y="126748"/>
                    </a:cubicBezTo>
                    <a:cubicBezTo>
                      <a:pt x="298764" y="129766"/>
                      <a:pt x="307613" y="133488"/>
                      <a:pt x="316871" y="135802"/>
                    </a:cubicBezTo>
                    <a:cubicBezTo>
                      <a:pt x="328942" y="138820"/>
                      <a:pt x="341167" y="141280"/>
                      <a:pt x="353085" y="144855"/>
                    </a:cubicBezTo>
                    <a:cubicBezTo>
                      <a:pt x="371367" y="150339"/>
                      <a:pt x="389299" y="156926"/>
                      <a:pt x="407406" y="162962"/>
                    </a:cubicBezTo>
                    <a:cubicBezTo>
                      <a:pt x="416459" y="165980"/>
                      <a:pt x="425208" y="170145"/>
                      <a:pt x="434566" y="172016"/>
                    </a:cubicBezTo>
                    <a:cubicBezTo>
                      <a:pt x="449655" y="175034"/>
                      <a:pt x="464987" y="177020"/>
                      <a:pt x="479833" y="181069"/>
                    </a:cubicBezTo>
                    <a:cubicBezTo>
                      <a:pt x="498247" y="186091"/>
                      <a:pt x="516047" y="193140"/>
                      <a:pt x="534154" y="199176"/>
                    </a:cubicBezTo>
                    <a:cubicBezTo>
                      <a:pt x="543207" y="202194"/>
                      <a:pt x="551786" y="207701"/>
                      <a:pt x="561314" y="208230"/>
                    </a:cubicBezTo>
                    <a:lnTo>
                      <a:pt x="724277" y="217283"/>
                    </a:lnTo>
                    <a:lnTo>
                      <a:pt x="851025" y="226337"/>
                    </a:lnTo>
                    <a:lnTo>
                      <a:pt x="1023041" y="235390"/>
                    </a:lnTo>
                    <a:lnTo>
                      <a:pt x="1086415" y="244444"/>
                    </a:lnTo>
                    <a:cubicBezTo>
                      <a:pt x="1104558" y="247235"/>
                      <a:pt x="1122564" y="250901"/>
                      <a:pt x="1140736" y="253497"/>
                    </a:cubicBezTo>
                    <a:cubicBezTo>
                      <a:pt x="1164822" y="256938"/>
                      <a:pt x="1188839" y="262054"/>
                      <a:pt x="1213164" y="262550"/>
                    </a:cubicBezTo>
                    <a:cubicBezTo>
                      <a:pt x="1336869" y="265074"/>
                      <a:pt x="1460625" y="262550"/>
                      <a:pt x="1584356" y="26255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8">
                <a:extLst>
                  <a:ext uri="{FF2B5EF4-FFF2-40B4-BE49-F238E27FC236}">
                    <a16:creationId xmlns:a16="http://schemas.microsoft.com/office/drawing/2014/main" id="{4677D669-76DF-4EA7-AE93-324A98D9D1F0}"/>
                  </a:ext>
                </a:extLst>
              </p:cNvPr>
              <p:cNvSpPr/>
              <p:nvPr/>
            </p:nvSpPr>
            <p:spPr>
              <a:xfrm rot="10412981">
                <a:off x="3532357" y="5307242"/>
                <a:ext cx="257246" cy="71399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ounded Rectangle 20">
                <a:extLst>
                  <a:ext uri="{FF2B5EF4-FFF2-40B4-BE49-F238E27FC236}">
                    <a16:creationId xmlns:a16="http://schemas.microsoft.com/office/drawing/2014/main" id="{3FDE05CE-4DF7-441F-A7D2-805F90408A35}"/>
                  </a:ext>
                </a:extLst>
              </p:cNvPr>
              <p:cNvSpPr/>
              <p:nvPr/>
            </p:nvSpPr>
            <p:spPr>
              <a:xfrm rot="8805963">
                <a:off x="2713240" y="4555828"/>
                <a:ext cx="522783" cy="194403"/>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ounded Rectangle 17">
                <a:extLst>
                  <a:ext uri="{FF2B5EF4-FFF2-40B4-BE49-F238E27FC236}">
                    <a16:creationId xmlns:a16="http://schemas.microsoft.com/office/drawing/2014/main" id="{A731B2A9-8AC8-4B15-A728-093AEEDAFEAA}"/>
                  </a:ext>
                </a:extLst>
              </p:cNvPr>
              <p:cNvSpPr/>
              <p:nvPr/>
            </p:nvSpPr>
            <p:spPr>
              <a:xfrm rot="1465441">
                <a:off x="3074824" y="5426706"/>
                <a:ext cx="232949" cy="664767"/>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94491557-D2E9-42E2-A998-91596349F7C1}"/>
                  </a:ext>
                </a:extLst>
              </p:cNvPr>
              <p:cNvSpPr/>
              <p:nvPr/>
            </p:nvSpPr>
            <p:spPr>
              <a:xfrm>
                <a:off x="2933322" y="4363770"/>
                <a:ext cx="1964601" cy="416459"/>
              </a:xfrm>
              <a:custGeom>
                <a:avLst/>
                <a:gdLst>
                  <a:gd name="connsiteX0" fmla="*/ 1855960 w 1855960"/>
                  <a:gd name="connsiteY0" fmla="*/ 679010 h 691859"/>
                  <a:gd name="connsiteX1" fmla="*/ 1783532 w 1855960"/>
                  <a:gd name="connsiteY1" fmla="*/ 660903 h 691859"/>
                  <a:gd name="connsiteX2" fmla="*/ 1729212 w 1855960"/>
                  <a:gd name="connsiteY2" fmla="*/ 642796 h 691859"/>
                  <a:gd name="connsiteX3" fmla="*/ 1665837 w 1855960"/>
                  <a:gd name="connsiteY3" fmla="*/ 606583 h 691859"/>
                  <a:gd name="connsiteX4" fmla="*/ 1611517 w 1855960"/>
                  <a:gd name="connsiteY4" fmla="*/ 588476 h 691859"/>
                  <a:gd name="connsiteX5" fmla="*/ 1584356 w 1855960"/>
                  <a:gd name="connsiteY5" fmla="*/ 570369 h 691859"/>
                  <a:gd name="connsiteX6" fmla="*/ 1493822 w 1855960"/>
                  <a:gd name="connsiteY6" fmla="*/ 543208 h 691859"/>
                  <a:gd name="connsiteX7" fmla="*/ 1466661 w 1855960"/>
                  <a:gd name="connsiteY7" fmla="*/ 534155 h 691859"/>
                  <a:gd name="connsiteX8" fmla="*/ 1439501 w 1855960"/>
                  <a:gd name="connsiteY8" fmla="*/ 516048 h 691859"/>
                  <a:gd name="connsiteX9" fmla="*/ 1385180 w 1855960"/>
                  <a:gd name="connsiteY9" fmla="*/ 497941 h 691859"/>
                  <a:gd name="connsiteX10" fmla="*/ 1303699 w 1855960"/>
                  <a:gd name="connsiteY10" fmla="*/ 452674 h 691859"/>
                  <a:gd name="connsiteX11" fmla="*/ 1249378 w 1855960"/>
                  <a:gd name="connsiteY11" fmla="*/ 416460 h 691859"/>
                  <a:gd name="connsiteX12" fmla="*/ 1222218 w 1855960"/>
                  <a:gd name="connsiteY12" fmla="*/ 407406 h 691859"/>
                  <a:gd name="connsiteX13" fmla="*/ 1167897 w 1855960"/>
                  <a:gd name="connsiteY13" fmla="*/ 380246 h 691859"/>
                  <a:gd name="connsiteX14" fmla="*/ 1140736 w 1855960"/>
                  <a:gd name="connsiteY14" fmla="*/ 362139 h 691859"/>
                  <a:gd name="connsiteX15" fmla="*/ 1086416 w 1855960"/>
                  <a:gd name="connsiteY15" fmla="*/ 344032 h 691859"/>
                  <a:gd name="connsiteX16" fmla="*/ 1032095 w 1855960"/>
                  <a:gd name="connsiteY16" fmla="*/ 316872 h 691859"/>
                  <a:gd name="connsiteX17" fmla="*/ 977774 w 1855960"/>
                  <a:gd name="connsiteY17" fmla="*/ 289711 h 691859"/>
                  <a:gd name="connsiteX18" fmla="*/ 950614 w 1855960"/>
                  <a:gd name="connsiteY18" fmla="*/ 271604 h 691859"/>
                  <a:gd name="connsiteX19" fmla="*/ 887239 w 1855960"/>
                  <a:gd name="connsiteY19" fmla="*/ 253497 h 691859"/>
                  <a:gd name="connsiteX20" fmla="*/ 805758 w 1855960"/>
                  <a:gd name="connsiteY20" fmla="*/ 208230 h 691859"/>
                  <a:gd name="connsiteX21" fmla="*/ 751437 w 1855960"/>
                  <a:gd name="connsiteY21" fmla="*/ 162963 h 691859"/>
                  <a:gd name="connsiteX22" fmla="*/ 724277 w 1855960"/>
                  <a:gd name="connsiteY22" fmla="*/ 153909 h 691859"/>
                  <a:gd name="connsiteX23" fmla="*/ 669956 w 1855960"/>
                  <a:gd name="connsiteY23" fmla="*/ 117695 h 691859"/>
                  <a:gd name="connsiteX24" fmla="*/ 642796 w 1855960"/>
                  <a:gd name="connsiteY24" fmla="*/ 90535 h 691859"/>
                  <a:gd name="connsiteX25" fmla="*/ 588475 w 1855960"/>
                  <a:gd name="connsiteY25" fmla="*/ 72428 h 691859"/>
                  <a:gd name="connsiteX26" fmla="*/ 516047 w 1855960"/>
                  <a:gd name="connsiteY26" fmla="*/ 45268 h 691859"/>
                  <a:gd name="connsiteX27" fmla="*/ 461726 w 1855960"/>
                  <a:gd name="connsiteY27" fmla="*/ 27161 h 691859"/>
                  <a:gd name="connsiteX28" fmla="*/ 434566 w 1855960"/>
                  <a:gd name="connsiteY28" fmla="*/ 18107 h 691859"/>
                  <a:gd name="connsiteX29" fmla="*/ 316871 w 1855960"/>
                  <a:gd name="connsiteY29" fmla="*/ 0 h 691859"/>
                  <a:gd name="connsiteX30" fmla="*/ 144855 w 1855960"/>
                  <a:gd name="connsiteY30" fmla="*/ 9054 h 691859"/>
                  <a:gd name="connsiteX31" fmla="*/ 117695 w 1855960"/>
                  <a:gd name="connsiteY31" fmla="*/ 27161 h 691859"/>
                  <a:gd name="connsiteX32" fmla="*/ 90534 w 1855960"/>
                  <a:gd name="connsiteY32" fmla="*/ 36214 h 691859"/>
                  <a:gd name="connsiteX33" fmla="*/ 63374 w 1855960"/>
                  <a:gd name="connsiteY33" fmla="*/ 63375 h 691859"/>
                  <a:gd name="connsiteX34" fmla="*/ 27160 w 1855960"/>
                  <a:gd name="connsiteY34" fmla="*/ 117695 h 691859"/>
                  <a:gd name="connsiteX35" fmla="*/ 0 w 1855960"/>
                  <a:gd name="connsiteY35" fmla="*/ 235391 h 691859"/>
                  <a:gd name="connsiteX36" fmla="*/ 18107 w 1855960"/>
                  <a:gd name="connsiteY36" fmla="*/ 344032 h 691859"/>
                  <a:gd name="connsiteX37" fmla="*/ 36214 w 1855960"/>
                  <a:gd name="connsiteY37" fmla="*/ 371193 h 691859"/>
                  <a:gd name="connsiteX38" fmla="*/ 63374 w 1855960"/>
                  <a:gd name="connsiteY38" fmla="*/ 380246 h 691859"/>
                  <a:gd name="connsiteX39" fmla="*/ 172016 w 1855960"/>
                  <a:gd name="connsiteY39" fmla="*/ 434567 h 691859"/>
                  <a:gd name="connsiteX40" fmla="*/ 199176 w 1855960"/>
                  <a:gd name="connsiteY40" fmla="*/ 443620 h 691859"/>
                  <a:gd name="connsiteX41" fmla="*/ 226336 w 1855960"/>
                  <a:gd name="connsiteY41" fmla="*/ 461727 h 691859"/>
                  <a:gd name="connsiteX42" fmla="*/ 298764 w 1855960"/>
                  <a:gd name="connsiteY42" fmla="*/ 470781 h 691859"/>
                  <a:gd name="connsiteX43" fmla="*/ 579422 w 1855960"/>
                  <a:gd name="connsiteY43" fmla="*/ 461727 h 691859"/>
                  <a:gd name="connsiteX44" fmla="*/ 669956 w 1855960"/>
                  <a:gd name="connsiteY44" fmla="*/ 443620 h 691859"/>
                  <a:gd name="connsiteX45" fmla="*/ 697117 w 1855960"/>
                  <a:gd name="connsiteY45" fmla="*/ 434567 h 691859"/>
                  <a:gd name="connsiteX46" fmla="*/ 769544 w 1855960"/>
                  <a:gd name="connsiteY46" fmla="*/ 416460 h 691859"/>
                  <a:gd name="connsiteX47" fmla="*/ 823865 w 1855960"/>
                  <a:gd name="connsiteY47" fmla="*/ 398353 h 691859"/>
                  <a:gd name="connsiteX48" fmla="*/ 932507 w 1855960"/>
                  <a:gd name="connsiteY48" fmla="*/ 344032 h 691859"/>
                  <a:gd name="connsiteX49" fmla="*/ 959667 w 1855960"/>
                  <a:gd name="connsiteY49" fmla="*/ 334979 h 691859"/>
                  <a:gd name="connsiteX50" fmla="*/ 1004934 w 1855960"/>
                  <a:gd name="connsiteY50" fmla="*/ 334979 h 69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55960" h="691859">
                    <a:moveTo>
                      <a:pt x="1855960" y="679010"/>
                    </a:moveTo>
                    <a:cubicBezTo>
                      <a:pt x="1738158" y="698645"/>
                      <a:pt x="1843088" y="698126"/>
                      <a:pt x="1783532" y="660903"/>
                    </a:cubicBezTo>
                    <a:cubicBezTo>
                      <a:pt x="1767347" y="650787"/>
                      <a:pt x="1729212" y="642796"/>
                      <a:pt x="1729212" y="642796"/>
                    </a:cubicBezTo>
                    <a:cubicBezTo>
                      <a:pt x="1689677" y="603262"/>
                      <a:pt x="1717947" y="622216"/>
                      <a:pt x="1665837" y="606583"/>
                    </a:cubicBezTo>
                    <a:cubicBezTo>
                      <a:pt x="1647556" y="601099"/>
                      <a:pt x="1611517" y="588476"/>
                      <a:pt x="1611517" y="588476"/>
                    </a:cubicBezTo>
                    <a:cubicBezTo>
                      <a:pt x="1602463" y="582440"/>
                      <a:pt x="1594299" y="574788"/>
                      <a:pt x="1584356" y="570369"/>
                    </a:cubicBezTo>
                    <a:cubicBezTo>
                      <a:pt x="1545639" y="553161"/>
                      <a:pt x="1530684" y="553740"/>
                      <a:pt x="1493822" y="543208"/>
                    </a:cubicBezTo>
                    <a:cubicBezTo>
                      <a:pt x="1484646" y="540586"/>
                      <a:pt x="1475715" y="537173"/>
                      <a:pt x="1466661" y="534155"/>
                    </a:cubicBezTo>
                    <a:cubicBezTo>
                      <a:pt x="1457608" y="528119"/>
                      <a:pt x="1449444" y="520467"/>
                      <a:pt x="1439501" y="516048"/>
                    </a:cubicBezTo>
                    <a:cubicBezTo>
                      <a:pt x="1422060" y="508296"/>
                      <a:pt x="1385180" y="497941"/>
                      <a:pt x="1385180" y="497941"/>
                    </a:cubicBezTo>
                    <a:cubicBezTo>
                      <a:pt x="1322919" y="456433"/>
                      <a:pt x="1351504" y="468608"/>
                      <a:pt x="1303699" y="452674"/>
                    </a:cubicBezTo>
                    <a:cubicBezTo>
                      <a:pt x="1285592" y="440603"/>
                      <a:pt x="1270023" y="423342"/>
                      <a:pt x="1249378" y="416460"/>
                    </a:cubicBezTo>
                    <a:cubicBezTo>
                      <a:pt x="1240325" y="413442"/>
                      <a:pt x="1230754" y="411674"/>
                      <a:pt x="1222218" y="407406"/>
                    </a:cubicBezTo>
                    <a:cubicBezTo>
                      <a:pt x="1152024" y="372309"/>
                      <a:pt x="1236157" y="402998"/>
                      <a:pt x="1167897" y="380246"/>
                    </a:cubicBezTo>
                    <a:cubicBezTo>
                      <a:pt x="1158843" y="374210"/>
                      <a:pt x="1150679" y="366558"/>
                      <a:pt x="1140736" y="362139"/>
                    </a:cubicBezTo>
                    <a:cubicBezTo>
                      <a:pt x="1123295" y="354387"/>
                      <a:pt x="1102297" y="354619"/>
                      <a:pt x="1086416" y="344032"/>
                    </a:cubicBezTo>
                    <a:cubicBezTo>
                      <a:pt x="1051315" y="320632"/>
                      <a:pt x="1069578" y="329366"/>
                      <a:pt x="1032095" y="316872"/>
                    </a:cubicBezTo>
                    <a:cubicBezTo>
                      <a:pt x="954250" y="264976"/>
                      <a:pt x="1052745" y="327198"/>
                      <a:pt x="977774" y="289711"/>
                    </a:cubicBezTo>
                    <a:cubicBezTo>
                      <a:pt x="968042" y="284845"/>
                      <a:pt x="960615" y="275890"/>
                      <a:pt x="950614" y="271604"/>
                    </a:cubicBezTo>
                    <a:cubicBezTo>
                      <a:pt x="930092" y="262809"/>
                      <a:pt x="907068" y="264513"/>
                      <a:pt x="887239" y="253497"/>
                    </a:cubicBezTo>
                    <a:cubicBezTo>
                      <a:pt x="793847" y="201613"/>
                      <a:pt x="867216" y="228717"/>
                      <a:pt x="805758" y="208230"/>
                    </a:cubicBezTo>
                    <a:cubicBezTo>
                      <a:pt x="785734" y="188206"/>
                      <a:pt x="776648" y="175569"/>
                      <a:pt x="751437" y="162963"/>
                    </a:cubicBezTo>
                    <a:cubicBezTo>
                      <a:pt x="742901" y="158695"/>
                      <a:pt x="732619" y="158544"/>
                      <a:pt x="724277" y="153909"/>
                    </a:cubicBezTo>
                    <a:cubicBezTo>
                      <a:pt x="705254" y="143340"/>
                      <a:pt x="685344" y="133083"/>
                      <a:pt x="669956" y="117695"/>
                    </a:cubicBezTo>
                    <a:cubicBezTo>
                      <a:pt x="660903" y="108642"/>
                      <a:pt x="653988" y="96753"/>
                      <a:pt x="642796" y="90535"/>
                    </a:cubicBezTo>
                    <a:cubicBezTo>
                      <a:pt x="626111" y="81266"/>
                      <a:pt x="604356" y="83015"/>
                      <a:pt x="588475" y="72428"/>
                    </a:cubicBezTo>
                    <a:cubicBezTo>
                      <a:pt x="541209" y="40917"/>
                      <a:pt x="582312" y="63340"/>
                      <a:pt x="516047" y="45268"/>
                    </a:cubicBezTo>
                    <a:cubicBezTo>
                      <a:pt x="497633" y="40246"/>
                      <a:pt x="479833" y="33197"/>
                      <a:pt x="461726" y="27161"/>
                    </a:cubicBezTo>
                    <a:cubicBezTo>
                      <a:pt x="452673" y="24143"/>
                      <a:pt x="444035" y="19291"/>
                      <a:pt x="434566" y="18107"/>
                    </a:cubicBezTo>
                    <a:cubicBezTo>
                      <a:pt x="346869" y="7145"/>
                      <a:pt x="385996" y="13826"/>
                      <a:pt x="316871" y="0"/>
                    </a:cubicBezTo>
                    <a:cubicBezTo>
                      <a:pt x="259532" y="3018"/>
                      <a:pt x="201746" y="1296"/>
                      <a:pt x="144855" y="9054"/>
                    </a:cubicBezTo>
                    <a:cubicBezTo>
                      <a:pt x="134074" y="10524"/>
                      <a:pt x="127427" y="22295"/>
                      <a:pt x="117695" y="27161"/>
                    </a:cubicBezTo>
                    <a:cubicBezTo>
                      <a:pt x="109159" y="31429"/>
                      <a:pt x="99588" y="33196"/>
                      <a:pt x="90534" y="36214"/>
                    </a:cubicBezTo>
                    <a:cubicBezTo>
                      <a:pt x="81481" y="45268"/>
                      <a:pt x="71235" y="53268"/>
                      <a:pt x="63374" y="63375"/>
                    </a:cubicBezTo>
                    <a:cubicBezTo>
                      <a:pt x="50014" y="80553"/>
                      <a:pt x="27160" y="117695"/>
                      <a:pt x="27160" y="117695"/>
                    </a:cubicBezTo>
                    <a:cubicBezTo>
                      <a:pt x="14571" y="155466"/>
                      <a:pt x="0" y="195438"/>
                      <a:pt x="0" y="235391"/>
                    </a:cubicBezTo>
                    <a:cubicBezTo>
                      <a:pt x="0" y="272104"/>
                      <a:pt x="8647" y="308558"/>
                      <a:pt x="18107" y="344032"/>
                    </a:cubicBezTo>
                    <a:cubicBezTo>
                      <a:pt x="20911" y="354546"/>
                      <a:pt x="27717" y="364396"/>
                      <a:pt x="36214" y="371193"/>
                    </a:cubicBezTo>
                    <a:cubicBezTo>
                      <a:pt x="43666" y="377155"/>
                      <a:pt x="54321" y="377228"/>
                      <a:pt x="63374" y="380246"/>
                    </a:cubicBezTo>
                    <a:cubicBezTo>
                      <a:pt x="133575" y="427047"/>
                      <a:pt x="97051" y="409579"/>
                      <a:pt x="172016" y="434567"/>
                    </a:cubicBezTo>
                    <a:lnTo>
                      <a:pt x="199176" y="443620"/>
                    </a:lnTo>
                    <a:cubicBezTo>
                      <a:pt x="208229" y="449656"/>
                      <a:pt x="215839" y="458864"/>
                      <a:pt x="226336" y="461727"/>
                    </a:cubicBezTo>
                    <a:cubicBezTo>
                      <a:pt x="249809" y="468129"/>
                      <a:pt x="274433" y="470781"/>
                      <a:pt x="298764" y="470781"/>
                    </a:cubicBezTo>
                    <a:cubicBezTo>
                      <a:pt x="392365" y="470781"/>
                      <a:pt x="485869" y="464745"/>
                      <a:pt x="579422" y="461727"/>
                    </a:cubicBezTo>
                    <a:cubicBezTo>
                      <a:pt x="640782" y="441274"/>
                      <a:pt x="565928" y="464426"/>
                      <a:pt x="669956" y="443620"/>
                    </a:cubicBezTo>
                    <a:cubicBezTo>
                      <a:pt x="679314" y="441748"/>
                      <a:pt x="687910" y="437078"/>
                      <a:pt x="697117" y="434567"/>
                    </a:cubicBezTo>
                    <a:cubicBezTo>
                      <a:pt x="721126" y="428019"/>
                      <a:pt x="745616" y="423297"/>
                      <a:pt x="769544" y="416460"/>
                    </a:cubicBezTo>
                    <a:cubicBezTo>
                      <a:pt x="787896" y="411217"/>
                      <a:pt x="823865" y="398353"/>
                      <a:pt x="823865" y="398353"/>
                    </a:cubicBezTo>
                    <a:cubicBezTo>
                      <a:pt x="894066" y="351552"/>
                      <a:pt x="857542" y="369020"/>
                      <a:pt x="932507" y="344032"/>
                    </a:cubicBezTo>
                    <a:cubicBezTo>
                      <a:pt x="941560" y="341014"/>
                      <a:pt x="950124" y="334979"/>
                      <a:pt x="959667" y="334979"/>
                    </a:cubicBezTo>
                    <a:lnTo>
                      <a:pt x="1004934" y="334979"/>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6F8E270-66FA-4C18-A5AA-34FF01BB712A}"/>
                  </a:ext>
                </a:extLst>
              </p:cNvPr>
              <p:cNvGrpSpPr/>
              <p:nvPr/>
            </p:nvGrpSpPr>
            <p:grpSpPr>
              <a:xfrm>
                <a:off x="5323436" y="4553892"/>
                <a:ext cx="627197" cy="624689"/>
                <a:chOff x="5323436" y="4553892"/>
                <a:chExt cx="627197" cy="624689"/>
              </a:xfrm>
            </p:grpSpPr>
            <p:sp>
              <p:nvSpPr>
                <p:cNvPr id="21" name="Rectangle: Rounded Corners 20">
                  <a:extLst>
                    <a:ext uri="{FF2B5EF4-FFF2-40B4-BE49-F238E27FC236}">
                      <a16:creationId xmlns:a16="http://schemas.microsoft.com/office/drawing/2014/main" id="{BA725DC8-B80F-40BF-A5E1-6C66C160DB2E}"/>
                    </a:ext>
                  </a:extLst>
                </p:cNvPr>
                <p:cNvSpPr/>
                <p:nvPr/>
              </p:nvSpPr>
              <p:spPr>
                <a:xfrm rot="3096807">
                  <a:off x="5383030" y="4646658"/>
                  <a:ext cx="447566" cy="566753"/>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124FA32-A95B-4181-973D-DD146C1778EA}"/>
                    </a:ext>
                  </a:extLst>
                </p:cNvPr>
                <p:cNvSpPr/>
                <p:nvPr/>
              </p:nvSpPr>
              <p:spPr>
                <a:xfrm rot="19043236">
                  <a:off x="5380205" y="4782337"/>
                  <a:ext cx="206813" cy="396244"/>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BAE04A3F-BE37-4B8A-A390-954833ABEE58}"/>
                    </a:ext>
                  </a:extLst>
                </p:cNvPr>
                <p:cNvSpPr/>
                <p:nvPr/>
              </p:nvSpPr>
              <p:spPr>
                <a:xfrm rot="19043236">
                  <a:off x="5488075" y="4661787"/>
                  <a:ext cx="206813" cy="396244"/>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D8283D6-A8BE-4429-B38E-9BFCC2C4300D}"/>
                    </a:ext>
                  </a:extLst>
                </p:cNvPr>
                <p:cNvSpPr/>
                <p:nvPr/>
              </p:nvSpPr>
              <p:spPr>
                <a:xfrm rot="19043236">
                  <a:off x="5614020" y="4553892"/>
                  <a:ext cx="206813" cy="396244"/>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99982EC9-5E2B-4021-B295-A1510DB578BC}"/>
                    </a:ext>
                  </a:extLst>
                </p:cNvPr>
                <p:cNvSpPr/>
                <p:nvPr/>
              </p:nvSpPr>
              <p:spPr>
                <a:xfrm rot="15285036">
                  <a:off x="5644074" y="4735675"/>
                  <a:ext cx="250958" cy="36216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95F6064-3C5A-4A39-9E33-BF77F4170F2A}"/>
                  </a:ext>
                </a:extLst>
              </p:cNvPr>
              <p:cNvGrpSpPr/>
              <p:nvPr/>
            </p:nvGrpSpPr>
            <p:grpSpPr>
              <a:xfrm>
                <a:off x="5987032" y="4264331"/>
                <a:ext cx="1604464" cy="1634972"/>
                <a:chOff x="6911993" y="3315227"/>
                <a:chExt cx="1604464" cy="1634972"/>
              </a:xfrm>
            </p:grpSpPr>
            <p:sp>
              <p:nvSpPr>
                <p:cNvPr id="40" name="Chord 39">
                  <a:extLst>
                    <a:ext uri="{FF2B5EF4-FFF2-40B4-BE49-F238E27FC236}">
                      <a16:creationId xmlns:a16="http://schemas.microsoft.com/office/drawing/2014/main" id="{3F23F975-B6F7-4049-B6CA-FE657EF1956D}"/>
                    </a:ext>
                  </a:extLst>
                </p:cNvPr>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280DD26-C1A8-4116-8477-6DD68749C12A}"/>
                    </a:ext>
                  </a:extLst>
                </p:cNvPr>
                <p:cNvGrpSpPr/>
                <p:nvPr/>
              </p:nvGrpSpPr>
              <p:grpSpPr>
                <a:xfrm>
                  <a:off x="7123631" y="3315227"/>
                  <a:ext cx="1334569" cy="1485372"/>
                  <a:chOff x="7123631" y="3315227"/>
                  <a:chExt cx="1334569" cy="1485372"/>
                </a:xfrm>
              </p:grpSpPr>
              <p:sp>
                <p:nvSpPr>
                  <p:cNvPr id="42" name="Freeform 21">
                    <a:extLst>
                      <a:ext uri="{FF2B5EF4-FFF2-40B4-BE49-F238E27FC236}">
                        <a16:creationId xmlns:a16="http://schemas.microsoft.com/office/drawing/2014/main" id="{77FE5647-7A09-4E8D-9281-E3A6545AB76F}"/>
                      </a:ext>
                    </a:extLst>
                  </p:cNvPr>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22">
                    <a:extLst>
                      <a:ext uri="{FF2B5EF4-FFF2-40B4-BE49-F238E27FC236}">
                        <a16:creationId xmlns:a16="http://schemas.microsoft.com/office/drawing/2014/main" id="{C61B5701-BE95-4300-942A-FDF81B49CE75}"/>
                      </a:ext>
                    </a:extLst>
                  </p:cNvPr>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23">
                    <a:extLst>
                      <a:ext uri="{FF2B5EF4-FFF2-40B4-BE49-F238E27FC236}">
                        <a16:creationId xmlns:a16="http://schemas.microsoft.com/office/drawing/2014/main" id="{90948450-6681-46ED-9334-55AC41044BCD}"/>
                      </a:ext>
                    </a:extLst>
                  </p:cNvPr>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1" name="TextBox 50">
              <a:extLst>
                <a:ext uri="{FF2B5EF4-FFF2-40B4-BE49-F238E27FC236}">
                  <a16:creationId xmlns:a16="http://schemas.microsoft.com/office/drawing/2014/main" id="{5AD61544-FA52-4F7B-9742-E91775409448}"/>
                </a:ext>
              </a:extLst>
            </p:cNvPr>
            <p:cNvSpPr txBox="1"/>
            <p:nvPr/>
          </p:nvSpPr>
          <p:spPr>
            <a:xfrm>
              <a:off x="751437" y="280659"/>
              <a:ext cx="4243057" cy="3477875"/>
            </a:xfrm>
            <a:prstGeom prst="rect">
              <a:avLst/>
            </a:prstGeom>
            <a:noFill/>
          </p:spPr>
          <p:txBody>
            <a:bodyPr wrap="square" rtlCol="0">
              <a:spAutoFit/>
            </a:bodyPr>
            <a:lstStyle/>
            <a:p>
              <a:pPr algn="ctr"/>
              <a:r>
                <a:rPr lang="en-US" sz="4400" dirty="0">
                  <a:solidFill>
                    <a:schemeClr val="bg2"/>
                  </a:solidFill>
                  <a:latin typeface="Castellar" pitchFamily="18" charset="0"/>
                </a:rPr>
                <a:t>Does the World Dictate How you live…</a:t>
              </a:r>
            </a:p>
          </p:txBody>
        </p:sp>
      </p:grpSp>
      <p:grpSp>
        <p:nvGrpSpPr>
          <p:cNvPr id="55" name="Group 54">
            <a:extLst>
              <a:ext uri="{FF2B5EF4-FFF2-40B4-BE49-F238E27FC236}">
                <a16:creationId xmlns:a16="http://schemas.microsoft.com/office/drawing/2014/main" id="{A590F92B-CE81-4167-B813-9DD26514C9F2}"/>
              </a:ext>
            </a:extLst>
          </p:cNvPr>
          <p:cNvGrpSpPr/>
          <p:nvPr/>
        </p:nvGrpSpPr>
        <p:grpSpPr>
          <a:xfrm>
            <a:off x="1186004" y="3750049"/>
            <a:ext cx="10755517" cy="2488839"/>
            <a:chOff x="1186004" y="3750049"/>
            <a:chExt cx="10755517" cy="2488839"/>
          </a:xfrm>
        </p:grpSpPr>
        <p:grpSp>
          <p:nvGrpSpPr>
            <p:cNvPr id="52" name="Group 51">
              <a:extLst>
                <a:ext uri="{FF2B5EF4-FFF2-40B4-BE49-F238E27FC236}">
                  <a16:creationId xmlns:a16="http://schemas.microsoft.com/office/drawing/2014/main" id="{7E681196-B21B-44AA-AB2D-70B12B1C1C39}"/>
                </a:ext>
              </a:extLst>
            </p:cNvPr>
            <p:cNvGrpSpPr/>
            <p:nvPr/>
          </p:nvGrpSpPr>
          <p:grpSpPr>
            <a:xfrm>
              <a:off x="1186004" y="3750049"/>
              <a:ext cx="3971617" cy="2488839"/>
              <a:chOff x="4246076" y="481748"/>
              <a:chExt cx="3971617" cy="2488839"/>
            </a:xfrm>
          </p:grpSpPr>
          <p:grpSp>
            <p:nvGrpSpPr>
              <p:cNvPr id="4" name="Group 3">
                <a:extLst>
                  <a:ext uri="{FF2B5EF4-FFF2-40B4-BE49-F238E27FC236}">
                    <a16:creationId xmlns:a16="http://schemas.microsoft.com/office/drawing/2014/main" id="{1ADF0858-AE1D-4E39-BBC3-D5A05F8BACBC}"/>
                  </a:ext>
                </a:extLst>
              </p:cNvPr>
              <p:cNvGrpSpPr/>
              <p:nvPr/>
            </p:nvGrpSpPr>
            <p:grpSpPr>
              <a:xfrm>
                <a:off x="6613229" y="1088074"/>
                <a:ext cx="1604464" cy="1634972"/>
                <a:chOff x="6911993" y="3315227"/>
                <a:chExt cx="1604464" cy="1634972"/>
              </a:xfrm>
            </p:grpSpPr>
            <p:sp>
              <p:nvSpPr>
                <p:cNvPr id="6" name="Chord 5">
                  <a:extLst>
                    <a:ext uri="{FF2B5EF4-FFF2-40B4-BE49-F238E27FC236}">
                      <a16:creationId xmlns:a16="http://schemas.microsoft.com/office/drawing/2014/main" id="{958CEAA9-C935-4F17-89EB-1520415B0F9C}"/>
                    </a:ext>
                  </a:extLst>
                </p:cNvPr>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99402D2-2FBA-4E6C-B63C-7502F6532838}"/>
                    </a:ext>
                  </a:extLst>
                </p:cNvPr>
                <p:cNvGrpSpPr/>
                <p:nvPr/>
              </p:nvGrpSpPr>
              <p:grpSpPr>
                <a:xfrm>
                  <a:off x="7123631" y="3315227"/>
                  <a:ext cx="1334569" cy="1485372"/>
                  <a:chOff x="7123631" y="3315227"/>
                  <a:chExt cx="1334569" cy="1485372"/>
                </a:xfrm>
              </p:grpSpPr>
              <p:sp>
                <p:nvSpPr>
                  <p:cNvPr id="8" name="Freeform 21">
                    <a:extLst>
                      <a:ext uri="{FF2B5EF4-FFF2-40B4-BE49-F238E27FC236}">
                        <a16:creationId xmlns:a16="http://schemas.microsoft.com/office/drawing/2014/main" id="{539D2C39-0260-4C18-92B3-B264D6AD2299}"/>
                      </a:ext>
                    </a:extLst>
                  </p:cNvPr>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22">
                    <a:extLst>
                      <a:ext uri="{FF2B5EF4-FFF2-40B4-BE49-F238E27FC236}">
                        <a16:creationId xmlns:a16="http://schemas.microsoft.com/office/drawing/2014/main" id="{90462C76-B9B7-4C63-869D-29DECE9BCDD6}"/>
                      </a:ext>
                    </a:extLst>
                  </p:cNvPr>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23">
                    <a:extLst>
                      <a:ext uri="{FF2B5EF4-FFF2-40B4-BE49-F238E27FC236}">
                        <a16:creationId xmlns:a16="http://schemas.microsoft.com/office/drawing/2014/main" id="{BB0E35DC-8E74-4967-933A-22E77F3F866D}"/>
                      </a:ext>
                    </a:extLst>
                  </p:cNvPr>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42D23E0F-4F3B-4D42-BF5D-AB7D267E66C7}"/>
                  </a:ext>
                </a:extLst>
              </p:cNvPr>
              <p:cNvGrpSpPr/>
              <p:nvPr/>
            </p:nvGrpSpPr>
            <p:grpSpPr>
              <a:xfrm>
                <a:off x="4246076" y="481748"/>
                <a:ext cx="3947310" cy="2488839"/>
                <a:chOff x="4264183" y="418374"/>
                <a:chExt cx="3947310" cy="2488839"/>
              </a:xfrm>
              <a:solidFill>
                <a:schemeClr val="bg1"/>
              </a:solidFill>
            </p:grpSpPr>
            <p:grpSp>
              <p:nvGrpSpPr>
                <p:cNvPr id="3" name="Group 2">
                  <a:extLst>
                    <a:ext uri="{FF2B5EF4-FFF2-40B4-BE49-F238E27FC236}">
                      <a16:creationId xmlns:a16="http://schemas.microsoft.com/office/drawing/2014/main" id="{25651430-8319-4BF4-9433-AEA669DA76B0}"/>
                    </a:ext>
                  </a:extLst>
                </p:cNvPr>
                <p:cNvGrpSpPr/>
                <p:nvPr/>
              </p:nvGrpSpPr>
              <p:grpSpPr>
                <a:xfrm>
                  <a:off x="4264183" y="418374"/>
                  <a:ext cx="2672190" cy="2488839"/>
                  <a:chOff x="7099173" y="1857874"/>
                  <a:chExt cx="4317248" cy="4021023"/>
                </a:xfrm>
                <a:grpFill/>
              </p:grpSpPr>
              <p:sp>
                <p:nvSpPr>
                  <p:cNvPr id="11" name="Rounded Rectangle 14">
                    <a:extLst>
                      <a:ext uri="{FF2B5EF4-FFF2-40B4-BE49-F238E27FC236}">
                        <a16:creationId xmlns:a16="http://schemas.microsoft.com/office/drawing/2014/main" id="{CD7EB264-C57A-4FEF-9C9A-2F826C336848}"/>
                      </a:ext>
                    </a:extLst>
                  </p:cNvPr>
                  <p:cNvSpPr/>
                  <p:nvPr/>
                </p:nvSpPr>
                <p:spPr>
                  <a:xfrm rot="19280364">
                    <a:off x="8181418" y="2595695"/>
                    <a:ext cx="573958" cy="13593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16">
                    <a:extLst>
                      <a:ext uri="{FF2B5EF4-FFF2-40B4-BE49-F238E27FC236}">
                        <a16:creationId xmlns:a16="http://schemas.microsoft.com/office/drawing/2014/main" id="{A7FF3016-A0D9-4144-8CB3-007040B97B65}"/>
                      </a:ext>
                    </a:extLst>
                  </p:cNvPr>
                  <p:cNvSpPr/>
                  <p:nvPr/>
                </p:nvSpPr>
                <p:spPr>
                  <a:xfrm rot="1288779">
                    <a:off x="7673924" y="2689179"/>
                    <a:ext cx="330845" cy="138353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17">
                    <a:extLst>
                      <a:ext uri="{FF2B5EF4-FFF2-40B4-BE49-F238E27FC236}">
                        <a16:creationId xmlns:a16="http://schemas.microsoft.com/office/drawing/2014/main" id="{D77C5CC9-C7B4-4EF8-8B89-8DC970714DA4}"/>
                      </a:ext>
                    </a:extLst>
                  </p:cNvPr>
                  <p:cNvSpPr/>
                  <p:nvPr/>
                </p:nvSpPr>
                <p:spPr>
                  <a:xfrm rot="20747312">
                    <a:off x="8692970" y="4088904"/>
                    <a:ext cx="376357" cy="178999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18">
                    <a:extLst>
                      <a:ext uri="{FF2B5EF4-FFF2-40B4-BE49-F238E27FC236}">
                        <a16:creationId xmlns:a16="http://schemas.microsoft.com/office/drawing/2014/main" id="{6CA2758F-A8D9-47CC-88E7-42C8B596A658}"/>
                      </a:ext>
                    </a:extLst>
                  </p:cNvPr>
                  <p:cNvSpPr/>
                  <p:nvPr/>
                </p:nvSpPr>
                <p:spPr>
                  <a:xfrm rot="9184751">
                    <a:off x="9038082" y="4036878"/>
                    <a:ext cx="353768" cy="1746152"/>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E365D8BE-4B15-4F4E-AB72-4D35EC3F1983}"/>
                      </a:ext>
                    </a:extLst>
                  </p:cNvPr>
                  <p:cNvSpPr/>
                  <p:nvPr/>
                </p:nvSpPr>
                <p:spPr>
                  <a:xfrm>
                    <a:off x="7099173" y="1857874"/>
                    <a:ext cx="915755" cy="92032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ounded Rectangle 20">
                    <a:extLst>
                      <a:ext uri="{FF2B5EF4-FFF2-40B4-BE49-F238E27FC236}">
                        <a16:creationId xmlns:a16="http://schemas.microsoft.com/office/drawing/2014/main" id="{C8D00E8C-2365-4181-9DAC-354894840C68}"/>
                      </a:ext>
                    </a:extLst>
                  </p:cNvPr>
                  <p:cNvSpPr/>
                  <p:nvPr/>
                </p:nvSpPr>
                <p:spPr>
                  <a:xfrm rot="6967905">
                    <a:off x="7904007" y="3208465"/>
                    <a:ext cx="844619" cy="31408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14">
                    <a:extLst>
                      <a:ext uri="{FF2B5EF4-FFF2-40B4-BE49-F238E27FC236}">
                        <a16:creationId xmlns:a16="http://schemas.microsoft.com/office/drawing/2014/main" id="{59C322CC-242B-4BFA-A144-CE6F53AD9246}"/>
                      </a:ext>
                    </a:extLst>
                  </p:cNvPr>
                  <p:cNvSpPr/>
                  <p:nvPr/>
                </p:nvSpPr>
                <p:spPr>
                  <a:xfrm rot="21346182">
                    <a:off x="8460630" y="3394359"/>
                    <a:ext cx="573958" cy="104629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ed Rectangle 20">
                    <a:extLst>
                      <a:ext uri="{FF2B5EF4-FFF2-40B4-BE49-F238E27FC236}">
                        <a16:creationId xmlns:a16="http://schemas.microsoft.com/office/drawing/2014/main" id="{71F2F7EE-735B-499B-98FD-F906C2F020D6}"/>
                      </a:ext>
                    </a:extLst>
                  </p:cNvPr>
                  <p:cNvSpPr/>
                  <p:nvPr/>
                </p:nvSpPr>
                <p:spPr>
                  <a:xfrm rot="12247643">
                    <a:off x="7522252" y="3378971"/>
                    <a:ext cx="844619" cy="31408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7250C1F-3F71-435F-8C84-D42AE95812E3}"/>
                      </a:ext>
                    </a:extLst>
                  </p:cNvPr>
                  <p:cNvSpPr/>
                  <p:nvPr/>
                </p:nvSpPr>
                <p:spPr>
                  <a:xfrm rot="401666">
                    <a:off x="7728217" y="2797520"/>
                    <a:ext cx="3688204" cy="1674891"/>
                  </a:xfrm>
                  <a:custGeom>
                    <a:avLst/>
                    <a:gdLst>
                      <a:gd name="connsiteX0" fmla="*/ 293155 w 3688204"/>
                      <a:gd name="connsiteY0" fmla="*/ 1674891 h 1674891"/>
                      <a:gd name="connsiteX1" fmla="*/ 256941 w 3688204"/>
                      <a:gd name="connsiteY1" fmla="*/ 1629624 h 1674891"/>
                      <a:gd name="connsiteX2" fmla="*/ 247887 w 3688204"/>
                      <a:gd name="connsiteY2" fmla="*/ 1602464 h 1674891"/>
                      <a:gd name="connsiteX3" fmla="*/ 229780 w 3688204"/>
                      <a:gd name="connsiteY3" fmla="*/ 1575303 h 1674891"/>
                      <a:gd name="connsiteX4" fmla="*/ 202620 w 3688204"/>
                      <a:gd name="connsiteY4" fmla="*/ 1520982 h 1674891"/>
                      <a:gd name="connsiteX5" fmla="*/ 166406 w 3688204"/>
                      <a:gd name="connsiteY5" fmla="*/ 1457608 h 1674891"/>
                      <a:gd name="connsiteX6" fmla="*/ 130192 w 3688204"/>
                      <a:gd name="connsiteY6" fmla="*/ 1376127 h 1674891"/>
                      <a:gd name="connsiteX7" fmla="*/ 93978 w 3688204"/>
                      <a:gd name="connsiteY7" fmla="*/ 1249378 h 1674891"/>
                      <a:gd name="connsiteX8" fmla="*/ 75872 w 3688204"/>
                      <a:gd name="connsiteY8" fmla="*/ 1222218 h 1674891"/>
                      <a:gd name="connsiteX9" fmla="*/ 66818 w 3688204"/>
                      <a:gd name="connsiteY9" fmla="*/ 1186004 h 1674891"/>
                      <a:gd name="connsiteX10" fmla="*/ 48711 w 3688204"/>
                      <a:gd name="connsiteY10" fmla="*/ 1095469 h 1674891"/>
                      <a:gd name="connsiteX11" fmla="*/ 39658 w 3688204"/>
                      <a:gd name="connsiteY11" fmla="*/ 1041149 h 1674891"/>
                      <a:gd name="connsiteX12" fmla="*/ 30604 w 3688204"/>
                      <a:gd name="connsiteY12" fmla="*/ 1004935 h 1674891"/>
                      <a:gd name="connsiteX13" fmla="*/ 12497 w 3688204"/>
                      <a:gd name="connsiteY13" fmla="*/ 860079 h 1674891"/>
                      <a:gd name="connsiteX14" fmla="*/ 12497 w 3688204"/>
                      <a:gd name="connsiteY14" fmla="*/ 443620 h 1674891"/>
                      <a:gd name="connsiteX15" fmla="*/ 30604 w 3688204"/>
                      <a:gd name="connsiteY15" fmla="*/ 362139 h 1674891"/>
                      <a:gd name="connsiteX16" fmla="*/ 39658 w 3688204"/>
                      <a:gd name="connsiteY16" fmla="*/ 325925 h 1674891"/>
                      <a:gd name="connsiteX17" fmla="*/ 75872 w 3688204"/>
                      <a:gd name="connsiteY17" fmla="*/ 271604 h 1674891"/>
                      <a:gd name="connsiteX18" fmla="*/ 93978 w 3688204"/>
                      <a:gd name="connsiteY18" fmla="*/ 217283 h 1674891"/>
                      <a:gd name="connsiteX19" fmla="*/ 103032 w 3688204"/>
                      <a:gd name="connsiteY19" fmla="*/ 190123 h 1674891"/>
                      <a:gd name="connsiteX20" fmla="*/ 112085 w 3688204"/>
                      <a:gd name="connsiteY20" fmla="*/ 162963 h 1674891"/>
                      <a:gd name="connsiteX21" fmla="*/ 139246 w 3688204"/>
                      <a:gd name="connsiteY21" fmla="*/ 126749 h 1674891"/>
                      <a:gd name="connsiteX22" fmla="*/ 166406 w 3688204"/>
                      <a:gd name="connsiteY22" fmla="*/ 108642 h 1674891"/>
                      <a:gd name="connsiteX23" fmla="*/ 193567 w 3688204"/>
                      <a:gd name="connsiteY23" fmla="*/ 81481 h 1674891"/>
                      <a:gd name="connsiteX24" fmla="*/ 220727 w 3688204"/>
                      <a:gd name="connsiteY24" fmla="*/ 72428 h 1674891"/>
                      <a:gd name="connsiteX25" fmla="*/ 256941 w 3688204"/>
                      <a:gd name="connsiteY25" fmla="*/ 54321 h 1674891"/>
                      <a:gd name="connsiteX26" fmla="*/ 311262 w 3688204"/>
                      <a:gd name="connsiteY26" fmla="*/ 18107 h 1674891"/>
                      <a:gd name="connsiteX27" fmla="*/ 474224 w 3688204"/>
                      <a:gd name="connsiteY27" fmla="*/ 0 h 1674891"/>
                      <a:gd name="connsiteX28" fmla="*/ 727721 w 3688204"/>
                      <a:gd name="connsiteY28" fmla="*/ 9054 h 1674891"/>
                      <a:gd name="connsiteX29" fmla="*/ 763935 w 3688204"/>
                      <a:gd name="connsiteY29" fmla="*/ 18107 h 1674891"/>
                      <a:gd name="connsiteX30" fmla="*/ 818256 w 3688204"/>
                      <a:gd name="connsiteY30" fmla="*/ 45267 h 1674891"/>
                      <a:gd name="connsiteX31" fmla="*/ 872576 w 3688204"/>
                      <a:gd name="connsiteY31" fmla="*/ 81481 h 1674891"/>
                      <a:gd name="connsiteX32" fmla="*/ 899737 w 3688204"/>
                      <a:gd name="connsiteY32" fmla="*/ 99588 h 1674891"/>
                      <a:gd name="connsiteX33" fmla="*/ 972165 w 3688204"/>
                      <a:gd name="connsiteY33" fmla="*/ 117695 h 1674891"/>
                      <a:gd name="connsiteX34" fmla="*/ 1026485 w 3688204"/>
                      <a:gd name="connsiteY34" fmla="*/ 153909 h 1674891"/>
                      <a:gd name="connsiteX35" fmla="*/ 1062699 w 3688204"/>
                      <a:gd name="connsiteY35" fmla="*/ 172016 h 1674891"/>
                      <a:gd name="connsiteX36" fmla="*/ 1117020 w 3688204"/>
                      <a:gd name="connsiteY36" fmla="*/ 208230 h 1674891"/>
                      <a:gd name="connsiteX37" fmla="*/ 1171341 w 3688204"/>
                      <a:gd name="connsiteY37" fmla="*/ 226337 h 1674891"/>
                      <a:gd name="connsiteX38" fmla="*/ 1252822 w 3688204"/>
                      <a:gd name="connsiteY38" fmla="*/ 271604 h 1674891"/>
                      <a:gd name="connsiteX39" fmla="*/ 1352410 w 3688204"/>
                      <a:gd name="connsiteY39" fmla="*/ 316871 h 1674891"/>
                      <a:gd name="connsiteX40" fmla="*/ 1424838 w 3688204"/>
                      <a:gd name="connsiteY40" fmla="*/ 353085 h 1674891"/>
                      <a:gd name="connsiteX41" fmla="*/ 1497266 w 3688204"/>
                      <a:gd name="connsiteY41" fmla="*/ 380246 h 1674891"/>
                      <a:gd name="connsiteX42" fmla="*/ 1560640 w 3688204"/>
                      <a:gd name="connsiteY42" fmla="*/ 416460 h 1674891"/>
                      <a:gd name="connsiteX43" fmla="*/ 1596854 w 3688204"/>
                      <a:gd name="connsiteY43" fmla="*/ 425513 h 1674891"/>
                      <a:gd name="connsiteX44" fmla="*/ 1678335 w 3688204"/>
                      <a:gd name="connsiteY44" fmla="*/ 461727 h 1674891"/>
                      <a:gd name="connsiteX45" fmla="*/ 1732656 w 3688204"/>
                      <a:gd name="connsiteY45" fmla="*/ 479834 h 1674891"/>
                      <a:gd name="connsiteX46" fmla="*/ 1759816 w 3688204"/>
                      <a:gd name="connsiteY46" fmla="*/ 497941 h 1674891"/>
                      <a:gd name="connsiteX47" fmla="*/ 1814137 w 3688204"/>
                      <a:gd name="connsiteY47" fmla="*/ 516048 h 1674891"/>
                      <a:gd name="connsiteX48" fmla="*/ 1841297 w 3688204"/>
                      <a:gd name="connsiteY48" fmla="*/ 525101 h 1674891"/>
                      <a:gd name="connsiteX49" fmla="*/ 1877511 w 3688204"/>
                      <a:gd name="connsiteY49" fmla="*/ 534155 h 1674891"/>
                      <a:gd name="connsiteX50" fmla="*/ 1913725 w 3688204"/>
                      <a:gd name="connsiteY50" fmla="*/ 552262 h 1674891"/>
                      <a:gd name="connsiteX51" fmla="*/ 1968046 w 3688204"/>
                      <a:gd name="connsiteY51" fmla="*/ 570368 h 1674891"/>
                      <a:gd name="connsiteX52" fmla="*/ 2031420 w 3688204"/>
                      <a:gd name="connsiteY52" fmla="*/ 588475 h 1674891"/>
                      <a:gd name="connsiteX53" fmla="*/ 2085741 w 3688204"/>
                      <a:gd name="connsiteY53" fmla="*/ 615636 h 1674891"/>
                      <a:gd name="connsiteX54" fmla="*/ 2121955 w 3688204"/>
                      <a:gd name="connsiteY54" fmla="*/ 624689 h 1674891"/>
                      <a:gd name="connsiteX55" fmla="*/ 2149115 w 3688204"/>
                      <a:gd name="connsiteY55" fmla="*/ 633743 h 1674891"/>
                      <a:gd name="connsiteX56" fmla="*/ 2212489 w 3688204"/>
                      <a:gd name="connsiteY56" fmla="*/ 651850 h 1674891"/>
                      <a:gd name="connsiteX57" fmla="*/ 2312077 w 3688204"/>
                      <a:gd name="connsiteY57" fmla="*/ 688064 h 1674891"/>
                      <a:gd name="connsiteX58" fmla="*/ 2384505 w 3688204"/>
                      <a:gd name="connsiteY58" fmla="*/ 715224 h 1674891"/>
                      <a:gd name="connsiteX59" fmla="*/ 2429773 w 3688204"/>
                      <a:gd name="connsiteY59" fmla="*/ 724277 h 1674891"/>
                      <a:gd name="connsiteX60" fmla="*/ 2529361 w 3688204"/>
                      <a:gd name="connsiteY60" fmla="*/ 751438 h 1674891"/>
                      <a:gd name="connsiteX61" fmla="*/ 2583681 w 3688204"/>
                      <a:gd name="connsiteY61" fmla="*/ 778598 h 1674891"/>
                      <a:gd name="connsiteX62" fmla="*/ 2610842 w 3688204"/>
                      <a:gd name="connsiteY62" fmla="*/ 787652 h 1674891"/>
                      <a:gd name="connsiteX63" fmla="*/ 2674216 w 3688204"/>
                      <a:gd name="connsiteY63" fmla="*/ 805759 h 1674891"/>
                      <a:gd name="connsiteX64" fmla="*/ 2701376 w 3688204"/>
                      <a:gd name="connsiteY64" fmla="*/ 823865 h 1674891"/>
                      <a:gd name="connsiteX65" fmla="*/ 2746644 w 3688204"/>
                      <a:gd name="connsiteY65" fmla="*/ 832919 h 1674891"/>
                      <a:gd name="connsiteX66" fmla="*/ 2773804 w 3688204"/>
                      <a:gd name="connsiteY66" fmla="*/ 841972 h 1674891"/>
                      <a:gd name="connsiteX67" fmla="*/ 2810018 w 3688204"/>
                      <a:gd name="connsiteY67" fmla="*/ 851026 h 1674891"/>
                      <a:gd name="connsiteX68" fmla="*/ 2837178 w 3688204"/>
                      <a:gd name="connsiteY68" fmla="*/ 860079 h 1674891"/>
                      <a:gd name="connsiteX69" fmla="*/ 2873392 w 3688204"/>
                      <a:gd name="connsiteY69" fmla="*/ 878186 h 1674891"/>
                      <a:gd name="connsiteX70" fmla="*/ 2918660 w 3688204"/>
                      <a:gd name="connsiteY70" fmla="*/ 887240 h 1674891"/>
                      <a:gd name="connsiteX71" fmla="*/ 2945820 w 3688204"/>
                      <a:gd name="connsiteY71" fmla="*/ 896293 h 1674891"/>
                      <a:gd name="connsiteX72" fmla="*/ 2991087 w 3688204"/>
                      <a:gd name="connsiteY72" fmla="*/ 905347 h 1674891"/>
                      <a:gd name="connsiteX73" fmla="*/ 3027301 w 3688204"/>
                      <a:gd name="connsiteY73" fmla="*/ 914400 h 1674891"/>
                      <a:gd name="connsiteX74" fmla="*/ 3063515 w 3688204"/>
                      <a:gd name="connsiteY74" fmla="*/ 932507 h 1674891"/>
                      <a:gd name="connsiteX75" fmla="*/ 3154050 w 3688204"/>
                      <a:gd name="connsiteY75" fmla="*/ 950614 h 1674891"/>
                      <a:gd name="connsiteX76" fmla="*/ 3190264 w 3688204"/>
                      <a:gd name="connsiteY76" fmla="*/ 959667 h 1674891"/>
                      <a:gd name="connsiteX77" fmla="*/ 3226477 w 3688204"/>
                      <a:gd name="connsiteY77" fmla="*/ 977774 h 1674891"/>
                      <a:gd name="connsiteX78" fmla="*/ 3271745 w 3688204"/>
                      <a:gd name="connsiteY78" fmla="*/ 986828 h 1674891"/>
                      <a:gd name="connsiteX79" fmla="*/ 3326066 w 3688204"/>
                      <a:gd name="connsiteY79" fmla="*/ 1004935 h 1674891"/>
                      <a:gd name="connsiteX80" fmla="*/ 3398493 w 3688204"/>
                      <a:gd name="connsiteY80" fmla="*/ 1032095 h 1674891"/>
                      <a:gd name="connsiteX81" fmla="*/ 3452814 w 3688204"/>
                      <a:gd name="connsiteY81" fmla="*/ 1050202 h 1674891"/>
                      <a:gd name="connsiteX82" fmla="*/ 3498081 w 3688204"/>
                      <a:gd name="connsiteY82" fmla="*/ 1059256 h 1674891"/>
                      <a:gd name="connsiteX83" fmla="*/ 3570509 w 3688204"/>
                      <a:gd name="connsiteY83" fmla="*/ 1086416 h 1674891"/>
                      <a:gd name="connsiteX84" fmla="*/ 3606723 w 3688204"/>
                      <a:gd name="connsiteY84" fmla="*/ 1095469 h 1674891"/>
                      <a:gd name="connsiteX85" fmla="*/ 3670097 w 3688204"/>
                      <a:gd name="connsiteY85" fmla="*/ 1113576 h 1674891"/>
                      <a:gd name="connsiteX86" fmla="*/ 3688204 w 3688204"/>
                      <a:gd name="connsiteY86" fmla="*/ 1113576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88204" h="1674891">
                        <a:moveTo>
                          <a:pt x="293155" y="1674891"/>
                        </a:moveTo>
                        <a:cubicBezTo>
                          <a:pt x="281084" y="1659802"/>
                          <a:pt x="267183" y="1646010"/>
                          <a:pt x="256941" y="1629624"/>
                        </a:cubicBezTo>
                        <a:cubicBezTo>
                          <a:pt x="251883" y="1621532"/>
                          <a:pt x="252155" y="1611000"/>
                          <a:pt x="247887" y="1602464"/>
                        </a:cubicBezTo>
                        <a:cubicBezTo>
                          <a:pt x="243021" y="1592732"/>
                          <a:pt x="235816" y="1584357"/>
                          <a:pt x="229780" y="1575303"/>
                        </a:cubicBezTo>
                        <a:cubicBezTo>
                          <a:pt x="207025" y="1507037"/>
                          <a:pt x="237720" y="1591183"/>
                          <a:pt x="202620" y="1520982"/>
                        </a:cubicBezTo>
                        <a:cubicBezTo>
                          <a:pt x="168059" y="1451859"/>
                          <a:pt x="232081" y="1545173"/>
                          <a:pt x="166406" y="1457608"/>
                        </a:cubicBezTo>
                        <a:cubicBezTo>
                          <a:pt x="144858" y="1392965"/>
                          <a:pt x="158886" y="1419168"/>
                          <a:pt x="130192" y="1376127"/>
                        </a:cubicBezTo>
                        <a:cubicBezTo>
                          <a:pt x="127777" y="1366467"/>
                          <a:pt x="104369" y="1264965"/>
                          <a:pt x="93978" y="1249378"/>
                        </a:cubicBezTo>
                        <a:lnTo>
                          <a:pt x="75872" y="1222218"/>
                        </a:lnTo>
                        <a:cubicBezTo>
                          <a:pt x="72854" y="1210147"/>
                          <a:pt x="69044" y="1198246"/>
                          <a:pt x="66818" y="1186004"/>
                        </a:cubicBezTo>
                        <a:cubicBezTo>
                          <a:pt x="50173" y="1094455"/>
                          <a:pt x="67305" y="1151250"/>
                          <a:pt x="48711" y="1095469"/>
                        </a:cubicBezTo>
                        <a:cubicBezTo>
                          <a:pt x="45693" y="1077362"/>
                          <a:pt x="43258" y="1059149"/>
                          <a:pt x="39658" y="1041149"/>
                        </a:cubicBezTo>
                        <a:cubicBezTo>
                          <a:pt x="37218" y="1028948"/>
                          <a:pt x="32147" y="1017282"/>
                          <a:pt x="30604" y="1004935"/>
                        </a:cubicBezTo>
                        <a:cubicBezTo>
                          <a:pt x="10430" y="843546"/>
                          <a:pt x="33819" y="945363"/>
                          <a:pt x="12497" y="860079"/>
                        </a:cubicBezTo>
                        <a:cubicBezTo>
                          <a:pt x="-6034" y="674764"/>
                          <a:pt x="-2187" y="751975"/>
                          <a:pt x="12497" y="443620"/>
                        </a:cubicBezTo>
                        <a:cubicBezTo>
                          <a:pt x="14831" y="394612"/>
                          <a:pt x="20056" y="399058"/>
                          <a:pt x="30604" y="362139"/>
                        </a:cubicBezTo>
                        <a:cubicBezTo>
                          <a:pt x="34022" y="350175"/>
                          <a:pt x="34093" y="337054"/>
                          <a:pt x="39658" y="325925"/>
                        </a:cubicBezTo>
                        <a:cubicBezTo>
                          <a:pt x="49390" y="306461"/>
                          <a:pt x="75872" y="271604"/>
                          <a:pt x="75872" y="271604"/>
                        </a:cubicBezTo>
                        <a:lnTo>
                          <a:pt x="93978" y="217283"/>
                        </a:lnTo>
                        <a:lnTo>
                          <a:pt x="103032" y="190123"/>
                        </a:lnTo>
                        <a:cubicBezTo>
                          <a:pt x="106050" y="181070"/>
                          <a:pt x="106359" y="170597"/>
                          <a:pt x="112085" y="162963"/>
                        </a:cubicBezTo>
                        <a:cubicBezTo>
                          <a:pt x="121139" y="150892"/>
                          <a:pt x="128576" y="137419"/>
                          <a:pt x="139246" y="126749"/>
                        </a:cubicBezTo>
                        <a:cubicBezTo>
                          <a:pt x="146940" y="119055"/>
                          <a:pt x="158047" y="115608"/>
                          <a:pt x="166406" y="108642"/>
                        </a:cubicBezTo>
                        <a:cubicBezTo>
                          <a:pt x="176242" y="100445"/>
                          <a:pt x="182914" y="88583"/>
                          <a:pt x="193567" y="81481"/>
                        </a:cubicBezTo>
                        <a:cubicBezTo>
                          <a:pt x="201507" y="76187"/>
                          <a:pt x="211956" y="76187"/>
                          <a:pt x="220727" y="72428"/>
                        </a:cubicBezTo>
                        <a:cubicBezTo>
                          <a:pt x="233132" y="67112"/>
                          <a:pt x="245368" y="61265"/>
                          <a:pt x="256941" y="54321"/>
                        </a:cubicBezTo>
                        <a:cubicBezTo>
                          <a:pt x="275602" y="43125"/>
                          <a:pt x="289633" y="20510"/>
                          <a:pt x="311262" y="18107"/>
                        </a:cubicBezTo>
                        <a:lnTo>
                          <a:pt x="474224" y="0"/>
                        </a:lnTo>
                        <a:cubicBezTo>
                          <a:pt x="558723" y="3018"/>
                          <a:pt x="643333" y="3780"/>
                          <a:pt x="727721" y="9054"/>
                        </a:cubicBezTo>
                        <a:cubicBezTo>
                          <a:pt x="740140" y="9830"/>
                          <a:pt x="752498" y="13206"/>
                          <a:pt x="763935" y="18107"/>
                        </a:cubicBezTo>
                        <a:cubicBezTo>
                          <a:pt x="886774" y="70752"/>
                          <a:pt x="703819" y="7124"/>
                          <a:pt x="818256" y="45267"/>
                        </a:cubicBezTo>
                        <a:lnTo>
                          <a:pt x="872576" y="81481"/>
                        </a:lnTo>
                        <a:cubicBezTo>
                          <a:pt x="881630" y="87517"/>
                          <a:pt x="889181" y="96949"/>
                          <a:pt x="899737" y="99588"/>
                        </a:cubicBezTo>
                        <a:lnTo>
                          <a:pt x="972165" y="117695"/>
                        </a:lnTo>
                        <a:cubicBezTo>
                          <a:pt x="990272" y="129766"/>
                          <a:pt x="1007021" y="144177"/>
                          <a:pt x="1026485" y="153909"/>
                        </a:cubicBezTo>
                        <a:cubicBezTo>
                          <a:pt x="1038556" y="159945"/>
                          <a:pt x="1051126" y="165072"/>
                          <a:pt x="1062699" y="172016"/>
                        </a:cubicBezTo>
                        <a:cubicBezTo>
                          <a:pt x="1081360" y="183212"/>
                          <a:pt x="1096375" y="201348"/>
                          <a:pt x="1117020" y="208230"/>
                        </a:cubicBezTo>
                        <a:cubicBezTo>
                          <a:pt x="1135127" y="214266"/>
                          <a:pt x="1155460" y="215750"/>
                          <a:pt x="1171341" y="226337"/>
                        </a:cubicBezTo>
                        <a:cubicBezTo>
                          <a:pt x="1295901" y="309377"/>
                          <a:pt x="1177698" y="237457"/>
                          <a:pt x="1252822" y="271604"/>
                        </a:cubicBezTo>
                        <a:cubicBezTo>
                          <a:pt x="1364146" y="322206"/>
                          <a:pt x="1288909" y="295705"/>
                          <a:pt x="1352410" y="316871"/>
                        </a:cubicBezTo>
                        <a:cubicBezTo>
                          <a:pt x="1432838" y="377193"/>
                          <a:pt x="1345734" y="319184"/>
                          <a:pt x="1424838" y="353085"/>
                        </a:cubicBezTo>
                        <a:cubicBezTo>
                          <a:pt x="1506436" y="388055"/>
                          <a:pt x="1382447" y="357281"/>
                          <a:pt x="1497266" y="380246"/>
                        </a:cubicBezTo>
                        <a:cubicBezTo>
                          <a:pt x="1519780" y="395256"/>
                          <a:pt x="1534385" y="406615"/>
                          <a:pt x="1560640" y="416460"/>
                        </a:cubicBezTo>
                        <a:cubicBezTo>
                          <a:pt x="1572291" y="420829"/>
                          <a:pt x="1584783" y="422495"/>
                          <a:pt x="1596854" y="425513"/>
                        </a:cubicBezTo>
                        <a:cubicBezTo>
                          <a:pt x="1639894" y="454207"/>
                          <a:pt x="1613692" y="440180"/>
                          <a:pt x="1678335" y="461727"/>
                        </a:cubicBezTo>
                        <a:cubicBezTo>
                          <a:pt x="1678339" y="461728"/>
                          <a:pt x="1732653" y="479832"/>
                          <a:pt x="1732656" y="479834"/>
                        </a:cubicBezTo>
                        <a:cubicBezTo>
                          <a:pt x="1741709" y="485870"/>
                          <a:pt x="1749873" y="493522"/>
                          <a:pt x="1759816" y="497941"/>
                        </a:cubicBezTo>
                        <a:cubicBezTo>
                          <a:pt x="1777257" y="505693"/>
                          <a:pt x="1796030" y="510012"/>
                          <a:pt x="1814137" y="516048"/>
                        </a:cubicBezTo>
                        <a:cubicBezTo>
                          <a:pt x="1823190" y="519066"/>
                          <a:pt x="1832039" y="522786"/>
                          <a:pt x="1841297" y="525101"/>
                        </a:cubicBezTo>
                        <a:cubicBezTo>
                          <a:pt x="1853368" y="528119"/>
                          <a:pt x="1865860" y="529786"/>
                          <a:pt x="1877511" y="534155"/>
                        </a:cubicBezTo>
                        <a:cubicBezTo>
                          <a:pt x="1890148" y="538894"/>
                          <a:pt x="1901194" y="547250"/>
                          <a:pt x="1913725" y="552262"/>
                        </a:cubicBezTo>
                        <a:cubicBezTo>
                          <a:pt x="1931446" y="559350"/>
                          <a:pt x="1949530" y="565739"/>
                          <a:pt x="1968046" y="570368"/>
                        </a:cubicBezTo>
                        <a:cubicBezTo>
                          <a:pt x="1984481" y="574477"/>
                          <a:pt x="2014725" y="581055"/>
                          <a:pt x="2031420" y="588475"/>
                        </a:cubicBezTo>
                        <a:cubicBezTo>
                          <a:pt x="2049919" y="596697"/>
                          <a:pt x="2066945" y="608117"/>
                          <a:pt x="2085741" y="615636"/>
                        </a:cubicBezTo>
                        <a:cubicBezTo>
                          <a:pt x="2097294" y="620257"/>
                          <a:pt x="2109991" y="621271"/>
                          <a:pt x="2121955" y="624689"/>
                        </a:cubicBezTo>
                        <a:cubicBezTo>
                          <a:pt x="2131131" y="627311"/>
                          <a:pt x="2139974" y="631001"/>
                          <a:pt x="2149115" y="633743"/>
                        </a:cubicBezTo>
                        <a:cubicBezTo>
                          <a:pt x="2170158" y="640056"/>
                          <a:pt x="2191364" y="645814"/>
                          <a:pt x="2212489" y="651850"/>
                        </a:cubicBezTo>
                        <a:cubicBezTo>
                          <a:pt x="2262449" y="685156"/>
                          <a:pt x="2224308" y="664127"/>
                          <a:pt x="2312077" y="688064"/>
                        </a:cubicBezTo>
                        <a:cubicBezTo>
                          <a:pt x="2376629" y="705669"/>
                          <a:pt x="2292958" y="687760"/>
                          <a:pt x="2384505" y="715224"/>
                        </a:cubicBezTo>
                        <a:cubicBezTo>
                          <a:pt x="2399244" y="719646"/>
                          <a:pt x="2414927" y="720228"/>
                          <a:pt x="2429773" y="724277"/>
                        </a:cubicBezTo>
                        <a:cubicBezTo>
                          <a:pt x="2556143" y="758741"/>
                          <a:pt x="2419058" y="729376"/>
                          <a:pt x="2529361" y="751438"/>
                        </a:cubicBezTo>
                        <a:cubicBezTo>
                          <a:pt x="2547468" y="760491"/>
                          <a:pt x="2565182" y="770376"/>
                          <a:pt x="2583681" y="778598"/>
                        </a:cubicBezTo>
                        <a:cubicBezTo>
                          <a:pt x="2592402" y="782474"/>
                          <a:pt x="2601701" y="784910"/>
                          <a:pt x="2610842" y="787652"/>
                        </a:cubicBezTo>
                        <a:cubicBezTo>
                          <a:pt x="2631885" y="793965"/>
                          <a:pt x="2653091" y="799723"/>
                          <a:pt x="2674216" y="805759"/>
                        </a:cubicBezTo>
                        <a:cubicBezTo>
                          <a:pt x="2683269" y="811794"/>
                          <a:pt x="2691188" y="820045"/>
                          <a:pt x="2701376" y="823865"/>
                        </a:cubicBezTo>
                        <a:cubicBezTo>
                          <a:pt x="2715784" y="829268"/>
                          <a:pt x="2731715" y="829187"/>
                          <a:pt x="2746644" y="832919"/>
                        </a:cubicBezTo>
                        <a:cubicBezTo>
                          <a:pt x="2755902" y="835234"/>
                          <a:pt x="2764628" y="839350"/>
                          <a:pt x="2773804" y="841972"/>
                        </a:cubicBezTo>
                        <a:cubicBezTo>
                          <a:pt x="2785768" y="845390"/>
                          <a:pt x="2798054" y="847608"/>
                          <a:pt x="2810018" y="851026"/>
                        </a:cubicBezTo>
                        <a:cubicBezTo>
                          <a:pt x="2819194" y="853648"/>
                          <a:pt x="2828407" y="856320"/>
                          <a:pt x="2837178" y="860079"/>
                        </a:cubicBezTo>
                        <a:cubicBezTo>
                          <a:pt x="2849583" y="865395"/>
                          <a:pt x="2860588" y="873918"/>
                          <a:pt x="2873392" y="878186"/>
                        </a:cubicBezTo>
                        <a:cubicBezTo>
                          <a:pt x="2887990" y="883052"/>
                          <a:pt x="2903731" y="883508"/>
                          <a:pt x="2918660" y="887240"/>
                        </a:cubicBezTo>
                        <a:cubicBezTo>
                          <a:pt x="2927918" y="889555"/>
                          <a:pt x="2936562" y="893978"/>
                          <a:pt x="2945820" y="896293"/>
                        </a:cubicBezTo>
                        <a:cubicBezTo>
                          <a:pt x="2960748" y="900025"/>
                          <a:pt x="2976066" y="902009"/>
                          <a:pt x="2991087" y="905347"/>
                        </a:cubicBezTo>
                        <a:cubicBezTo>
                          <a:pt x="3003234" y="908046"/>
                          <a:pt x="3015230" y="911382"/>
                          <a:pt x="3027301" y="914400"/>
                        </a:cubicBezTo>
                        <a:cubicBezTo>
                          <a:pt x="3039372" y="920436"/>
                          <a:pt x="3050538" y="928799"/>
                          <a:pt x="3063515" y="932507"/>
                        </a:cubicBezTo>
                        <a:cubicBezTo>
                          <a:pt x="3093107" y="940962"/>
                          <a:pt x="3124193" y="943150"/>
                          <a:pt x="3154050" y="950614"/>
                        </a:cubicBezTo>
                        <a:lnTo>
                          <a:pt x="3190264" y="959667"/>
                        </a:lnTo>
                        <a:cubicBezTo>
                          <a:pt x="3202335" y="965703"/>
                          <a:pt x="3213674" y="973506"/>
                          <a:pt x="3226477" y="977774"/>
                        </a:cubicBezTo>
                        <a:cubicBezTo>
                          <a:pt x="3241075" y="982640"/>
                          <a:pt x="3256899" y="982779"/>
                          <a:pt x="3271745" y="986828"/>
                        </a:cubicBezTo>
                        <a:cubicBezTo>
                          <a:pt x="3290159" y="991850"/>
                          <a:pt x="3307959" y="998899"/>
                          <a:pt x="3326066" y="1004935"/>
                        </a:cubicBezTo>
                        <a:cubicBezTo>
                          <a:pt x="3406791" y="1031843"/>
                          <a:pt x="3279401" y="988789"/>
                          <a:pt x="3398493" y="1032095"/>
                        </a:cubicBezTo>
                        <a:cubicBezTo>
                          <a:pt x="3416430" y="1038618"/>
                          <a:pt x="3434098" y="1046459"/>
                          <a:pt x="3452814" y="1050202"/>
                        </a:cubicBezTo>
                        <a:cubicBezTo>
                          <a:pt x="3467903" y="1053220"/>
                          <a:pt x="3483153" y="1055524"/>
                          <a:pt x="3498081" y="1059256"/>
                        </a:cubicBezTo>
                        <a:cubicBezTo>
                          <a:pt x="3523524" y="1065617"/>
                          <a:pt x="3545561" y="1078100"/>
                          <a:pt x="3570509" y="1086416"/>
                        </a:cubicBezTo>
                        <a:cubicBezTo>
                          <a:pt x="3582313" y="1090351"/>
                          <a:pt x="3594759" y="1092051"/>
                          <a:pt x="3606723" y="1095469"/>
                        </a:cubicBezTo>
                        <a:cubicBezTo>
                          <a:pt x="3636870" y="1104082"/>
                          <a:pt x="3636122" y="1107914"/>
                          <a:pt x="3670097" y="1113576"/>
                        </a:cubicBezTo>
                        <a:cubicBezTo>
                          <a:pt x="3676051" y="1114568"/>
                          <a:pt x="3682168" y="1113576"/>
                          <a:pt x="3688204" y="1113576"/>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Shape 4">
                  <a:extLst>
                    <a:ext uri="{FF2B5EF4-FFF2-40B4-BE49-F238E27FC236}">
                      <a16:creationId xmlns:a16="http://schemas.microsoft.com/office/drawing/2014/main" id="{5125D9FB-6361-4C95-9BA4-BF84649474F1}"/>
                    </a:ext>
                  </a:extLst>
                </p:cNvPr>
                <p:cNvSpPr/>
                <p:nvPr/>
              </p:nvSpPr>
              <p:spPr>
                <a:xfrm>
                  <a:off x="6627137" y="1711105"/>
                  <a:ext cx="1584356" cy="263671"/>
                </a:xfrm>
                <a:custGeom>
                  <a:avLst/>
                  <a:gdLst>
                    <a:gd name="connsiteX0" fmla="*/ 0 w 1584356"/>
                    <a:gd name="connsiteY0" fmla="*/ 0 h 263671"/>
                    <a:gd name="connsiteX1" fmla="*/ 72427 w 1584356"/>
                    <a:gd name="connsiteY1" fmla="*/ 54321 h 263671"/>
                    <a:gd name="connsiteX2" fmla="*/ 162962 w 1584356"/>
                    <a:gd name="connsiteY2" fmla="*/ 81481 h 263671"/>
                    <a:gd name="connsiteX3" fmla="*/ 235390 w 1584356"/>
                    <a:gd name="connsiteY3" fmla="*/ 108642 h 263671"/>
                    <a:gd name="connsiteX4" fmla="*/ 289711 w 1584356"/>
                    <a:gd name="connsiteY4" fmla="*/ 126748 h 263671"/>
                    <a:gd name="connsiteX5" fmla="*/ 316871 w 1584356"/>
                    <a:gd name="connsiteY5" fmla="*/ 135802 h 263671"/>
                    <a:gd name="connsiteX6" fmla="*/ 353085 w 1584356"/>
                    <a:gd name="connsiteY6" fmla="*/ 144855 h 263671"/>
                    <a:gd name="connsiteX7" fmla="*/ 407406 w 1584356"/>
                    <a:gd name="connsiteY7" fmla="*/ 162962 h 263671"/>
                    <a:gd name="connsiteX8" fmla="*/ 434566 w 1584356"/>
                    <a:gd name="connsiteY8" fmla="*/ 172016 h 263671"/>
                    <a:gd name="connsiteX9" fmla="*/ 479833 w 1584356"/>
                    <a:gd name="connsiteY9" fmla="*/ 181069 h 263671"/>
                    <a:gd name="connsiteX10" fmla="*/ 534154 w 1584356"/>
                    <a:gd name="connsiteY10" fmla="*/ 199176 h 263671"/>
                    <a:gd name="connsiteX11" fmla="*/ 561314 w 1584356"/>
                    <a:gd name="connsiteY11" fmla="*/ 208230 h 263671"/>
                    <a:gd name="connsiteX12" fmla="*/ 724277 w 1584356"/>
                    <a:gd name="connsiteY12" fmla="*/ 217283 h 263671"/>
                    <a:gd name="connsiteX13" fmla="*/ 851025 w 1584356"/>
                    <a:gd name="connsiteY13" fmla="*/ 226337 h 263671"/>
                    <a:gd name="connsiteX14" fmla="*/ 1023041 w 1584356"/>
                    <a:gd name="connsiteY14" fmla="*/ 235390 h 263671"/>
                    <a:gd name="connsiteX15" fmla="*/ 1086415 w 1584356"/>
                    <a:gd name="connsiteY15" fmla="*/ 244444 h 263671"/>
                    <a:gd name="connsiteX16" fmla="*/ 1140736 w 1584356"/>
                    <a:gd name="connsiteY16" fmla="*/ 253497 h 263671"/>
                    <a:gd name="connsiteX17" fmla="*/ 1213164 w 1584356"/>
                    <a:gd name="connsiteY17" fmla="*/ 262550 h 263671"/>
                    <a:gd name="connsiteX18" fmla="*/ 1584356 w 1584356"/>
                    <a:gd name="connsiteY18" fmla="*/ 262550 h 2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4356" h="263671">
                      <a:moveTo>
                        <a:pt x="0" y="0"/>
                      </a:moveTo>
                      <a:cubicBezTo>
                        <a:pt x="11102" y="8882"/>
                        <a:pt x="53211" y="44713"/>
                        <a:pt x="72427" y="54321"/>
                      </a:cubicBezTo>
                      <a:cubicBezTo>
                        <a:pt x="112130" y="74173"/>
                        <a:pt x="120556" y="73000"/>
                        <a:pt x="162962" y="81481"/>
                      </a:cubicBezTo>
                      <a:cubicBezTo>
                        <a:pt x="210226" y="112991"/>
                        <a:pt x="169128" y="90571"/>
                        <a:pt x="235390" y="108642"/>
                      </a:cubicBezTo>
                      <a:cubicBezTo>
                        <a:pt x="253804" y="113664"/>
                        <a:pt x="271604" y="120712"/>
                        <a:pt x="289711" y="126748"/>
                      </a:cubicBezTo>
                      <a:cubicBezTo>
                        <a:pt x="298764" y="129766"/>
                        <a:pt x="307613" y="133488"/>
                        <a:pt x="316871" y="135802"/>
                      </a:cubicBezTo>
                      <a:cubicBezTo>
                        <a:pt x="328942" y="138820"/>
                        <a:pt x="341167" y="141280"/>
                        <a:pt x="353085" y="144855"/>
                      </a:cubicBezTo>
                      <a:cubicBezTo>
                        <a:pt x="371367" y="150339"/>
                        <a:pt x="389299" y="156926"/>
                        <a:pt x="407406" y="162962"/>
                      </a:cubicBezTo>
                      <a:cubicBezTo>
                        <a:pt x="416459" y="165980"/>
                        <a:pt x="425208" y="170145"/>
                        <a:pt x="434566" y="172016"/>
                      </a:cubicBezTo>
                      <a:cubicBezTo>
                        <a:pt x="449655" y="175034"/>
                        <a:pt x="464987" y="177020"/>
                        <a:pt x="479833" y="181069"/>
                      </a:cubicBezTo>
                      <a:cubicBezTo>
                        <a:pt x="498247" y="186091"/>
                        <a:pt x="516047" y="193140"/>
                        <a:pt x="534154" y="199176"/>
                      </a:cubicBezTo>
                      <a:cubicBezTo>
                        <a:pt x="543207" y="202194"/>
                        <a:pt x="551786" y="207701"/>
                        <a:pt x="561314" y="208230"/>
                      </a:cubicBezTo>
                      <a:lnTo>
                        <a:pt x="724277" y="217283"/>
                      </a:lnTo>
                      <a:lnTo>
                        <a:pt x="851025" y="226337"/>
                      </a:lnTo>
                      <a:lnTo>
                        <a:pt x="1023041" y="235390"/>
                      </a:lnTo>
                      <a:lnTo>
                        <a:pt x="1086415" y="244444"/>
                      </a:lnTo>
                      <a:cubicBezTo>
                        <a:pt x="1104558" y="247235"/>
                        <a:pt x="1122564" y="250901"/>
                        <a:pt x="1140736" y="253497"/>
                      </a:cubicBezTo>
                      <a:cubicBezTo>
                        <a:pt x="1164822" y="256938"/>
                        <a:pt x="1188839" y="262054"/>
                        <a:pt x="1213164" y="262550"/>
                      </a:cubicBezTo>
                      <a:cubicBezTo>
                        <a:pt x="1336869" y="265074"/>
                        <a:pt x="1460625" y="262550"/>
                        <a:pt x="1584356" y="26255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extBox 52">
              <a:extLst>
                <a:ext uri="{FF2B5EF4-FFF2-40B4-BE49-F238E27FC236}">
                  <a16:creationId xmlns:a16="http://schemas.microsoft.com/office/drawing/2014/main" id="{86FA5C54-3EC0-4D59-8382-91E1D3A1E8CB}"/>
                </a:ext>
              </a:extLst>
            </p:cNvPr>
            <p:cNvSpPr txBox="1"/>
            <p:nvPr/>
          </p:nvSpPr>
          <p:spPr>
            <a:xfrm>
              <a:off x="6335917" y="3873376"/>
              <a:ext cx="5605604" cy="2123658"/>
            </a:xfrm>
            <a:prstGeom prst="rect">
              <a:avLst/>
            </a:prstGeom>
            <a:noFill/>
          </p:spPr>
          <p:txBody>
            <a:bodyPr wrap="square" rtlCol="0">
              <a:spAutoFit/>
            </a:bodyPr>
            <a:lstStyle/>
            <a:p>
              <a:pPr algn="ctr"/>
              <a:r>
                <a:rPr lang="en-US" sz="4400" dirty="0">
                  <a:solidFill>
                    <a:schemeClr val="bg2"/>
                  </a:solidFill>
                  <a:latin typeface="Castellar" pitchFamily="18" charset="0"/>
                </a:rPr>
                <a:t>…Or Do You dictate Your own destiny?</a:t>
              </a:r>
            </a:p>
          </p:txBody>
        </p:sp>
      </p:grpSp>
    </p:spTree>
    <p:extLst>
      <p:ext uri="{BB962C8B-B14F-4D97-AF65-F5344CB8AC3E}">
        <p14:creationId xmlns:p14="http://schemas.microsoft.com/office/powerpoint/2010/main" val="936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250" fill="hold"/>
                                        <p:tgtEl>
                                          <p:spTgt spid="55"/>
                                        </p:tgtEl>
                                        <p:attrNameLst>
                                          <p:attrName>ppt_x</p:attrName>
                                        </p:attrNameLst>
                                      </p:cBhvr>
                                      <p:tavLst>
                                        <p:tav tm="0">
                                          <p:val>
                                            <p:strVal val="1+#ppt_w/2"/>
                                          </p:val>
                                        </p:tav>
                                        <p:tav tm="100000">
                                          <p:val>
                                            <p:strVal val="#ppt_x"/>
                                          </p:val>
                                        </p:tav>
                                      </p:tavLst>
                                    </p:anim>
                                    <p:anim calcmode="lin" valueType="num">
                                      <p:cBhvr additive="base">
                                        <p:cTn id="8" dur="2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FAFC20C-0843-4B5C-A01C-8A940075B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6514" y="6550224"/>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8:7-9</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Raising Our Voices</a:t>
            </a:r>
          </a:p>
        </p:txBody>
      </p:sp>
      <p:grpSp>
        <p:nvGrpSpPr>
          <p:cNvPr id="2" name="Group 30"/>
          <p:cNvGrpSpPr/>
          <p:nvPr/>
        </p:nvGrpSpPr>
        <p:grpSpPr>
          <a:xfrm rot="14462609">
            <a:off x="669529" y="5504595"/>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Rectangle 250"/>
          <p:cNvSpPr/>
          <p:nvPr/>
        </p:nvSpPr>
        <p:spPr>
          <a:xfrm>
            <a:off x="8481588" y="909120"/>
            <a:ext cx="2743200" cy="2031325"/>
          </a:xfrm>
          <a:prstGeom prst="rect">
            <a:avLst/>
          </a:prstGeom>
        </p:spPr>
        <p:txBody>
          <a:bodyPr wrap="square">
            <a:spAutoFit/>
          </a:bodyPr>
          <a:lstStyle/>
          <a:p>
            <a:pPr fontAlgn="base"/>
            <a:r>
              <a:rPr lang="en-US" dirty="0">
                <a:solidFill>
                  <a:srgbClr val="FFFF00"/>
                </a:solidFill>
              </a:rPr>
              <a:t>What difference did it make when some people supported the prophet? </a:t>
            </a:r>
          </a:p>
          <a:p>
            <a:pPr fontAlgn="base"/>
            <a:endParaRPr lang="en-US" dirty="0">
              <a:solidFill>
                <a:schemeClr val="bg1"/>
              </a:solidFill>
            </a:endParaRPr>
          </a:p>
          <a:p>
            <a:pPr fontAlgn="base"/>
            <a:r>
              <a:rPr lang="en-US" dirty="0">
                <a:solidFill>
                  <a:srgbClr val="FFFF00"/>
                </a:solidFill>
              </a:rPr>
              <a:t>Why do you think it is important for us to do this today?</a:t>
            </a:r>
            <a:endParaRPr lang="en-US" sz="1200" dirty="0">
              <a:solidFill>
                <a:srgbClr val="FFFF00"/>
              </a:solidFill>
            </a:endParaRPr>
          </a:p>
        </p:txBody>
      </p:sp>
      <p:grpSp>
        <p:nvGrpSpPr>
          <p:cNvPr id="309" name="Group 308"/>
          <p:cNvGrpSpPr/>
          <p:nvPr/>
        </p:nvGrpSpPr>
        <p:grpSpPr>
          <a:xfrm>
            <a:off x="358366" y="851025"/>
            <a:ext cx="3200400" cy="1447800"/>
            <a:chOff x="228600" y="1143000"/>
            <a:chExt cx="4368800" cy="1905000"/>
          </a:xfrm>
        </p:grpSpPr>
        <p:grpSp>
          <p:nvGrpSpPr>
            <p:cNvPr id="254" name="Group 18"/>
            <p:cNvGrpSpPr/>
            <p:nvPr/>
          </p:nvGrpSpPr>
          <p:grpSpPr>
            <a:xfrm>
              <a:off x="228600" y="1143000"/>
              <a:ext cx="4368800" cy="1905000"/>
              <a:chOff x="965200" y="2286000"/>
              <a:chExt cx="7327900" cy="2743200"/>
            </a:xfrm>
          </p:grpSpPr>
          <p:sp>
            <p:nvSpPr>
              <p:cNvPr id="276" name="Rectangle 27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5" name="Straight Connector 30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297" idx="1"/>
                <a:endCxn id="29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08" name="Rectangle 307"/>
            <p:cNvSpPr/>
            <p:nvPr/>
          </p:nvSpPr>
          <p:spPr>
            <a:xfrm>
              <a:off x="436638" y="1143000"/>
              <a:ext cx="3810001" cy="1579380"/>
            </a:xfrm>
            <a:prstGeom prst="rect">
              <a:avLst/>
            </a:prstGeom>
          </p:spPr>
          <p:txBody>
            <a:bodyPr wrap="square">
              <a:spAutoFit/>
            </a:bodyPr>
            <a:lstStyle/>
            <a:p>
              <a:pPr algn="ctr"/>
              <a:r>
                <a:rPr lang="en-US" b="1" dirty="0">
                  <a:solidFill>
                    <a:schemeClr val="bg1"/>
                  </a:solidFill>
                </a:rPr>
                <a:t>We can raise our voices in support of the prophet, even when it is not the popular thing to do.</a:t>
              </a:r>
              <a:endParaRPr lang="en-US" dirty="0">
                <a:solidFill>
                  <a:schemeClr val="bg1"/>
                </a:solidFill>
              </a:endParaRPr>
            </a:p>
          </p:txBody>
        </p:sp>
      </p:grpSp>
      <p:sp>
        <p:nvSpPr>
          <p:cNvPr id="311" name="Rectangle 310"/>
          <p:cNvSpPr/>
          <p:nvPr/>
        </p:nvSpPr>
        <p:spPr>
          <a:xfrm>
            <a:off x="2667000" y="3276600"/>
            <a:ext cx="4572000" cy="2308324"/>
          </a:xfrm>
          <a:prstGeom prst="rect">
            <a:avLst/>
          </a:prstGeom>
        </p:spPr>
        <p:txBody>
          <a:bodyPr>
            <a:spAutoFit/>
          </a:bodyPr>
          <a:lstStyle/>
          <a:p>
            <a:r>
              <a:rPr lang="en-US" sz="1600" dirty="0">
                <a:solidFill>
                  <a:schemeClr val="bg1"/>
                </a:solidFill>
              </a:rPr>
              <a:t>“We need to raise our voices with other concerned citizens throughout the world in opposition to current trends. We need to tell the sponsors of offensive media that we have had enough. We need to support programs and products that are positive and uplifting. Joining together with neighbors and friends who share our concerns, we can send a clear message to those responsible”</a:t>
            </a:r>
          </a:p>
          <a:p>
            <a:r>
              <a:rPr lang="en-US" sz="1600" dirty="0">
                <a:solidFill>
                  <a:schemeClr val="bg1"/>
                </a:solidFill>
              </a:rPr>
              <a:t>Elder M. Russell Ballard</a:t>
            </a:r>
          </a:p>
        </p:txBody>
      </p:sp>
      <p:sp>
        <p:nvSpPr>
          <p:cNvPr id="312" name="TextBox 311"/>
          <p:cNvSpPr txBox="1"/>
          <p:nvPr/>
        </p:nvSpPr>
        <p:spPr>
          <a:xfrm>
            <a:off x="9626852" y="4367542"/>
            <a:ext cx="2209800" cy="1754326"/>
          </a:xfrm>
          <a:prstGeom prst="rect">
            <a:avLst/>
          </a:prstGeom>
          <a:noFill/>
        </p:spPr>
        <p:txBody>
          <a:bodyPr wrap="square" rtlCol="0">
            <a:spAutoFit/>
          </a:bodyPr>
          <a:lstStyle/>
          <a:p>
            <a:r>
              <a:rPr lang="en-US" dirty="0">
                <a:solidFill>
                  <a:schemeClr val="bg1"/>
                </a:solidFill>
              </a:rPr>
              <a:t>“The only thing necessary for the triumph of evil is for good men to do nothing.”</a:t>
            </a:r>
          </a:p>
          <a:p>
            <a:r>
              <a:rPr lang="en-US" dirty="0">
                <a:solidFill>
                  <a:schemeClr val="bg1"/>
                </a:solidFill>
              </a:rPr>
              <a:t>Edmund Burke</a:t>
            </a:r>
            <a:endParaRPr lang="en-US" dirty="0"/>
          </a:p>
        </p:txBody>
      </p:sp>
      <p:pic>
        <p:nvPicPr>
          <p:cNvPr id="313" name="Picture 312" descr="m. russell ballard.jpg"/>
          <p:cNvPicPr>
            <a:picLocks noChangeAspect="1"/>
          </p:cNvPicPr>
          <p:nvPr/>
        </p:nvPicPr>
        <p:blipFill>
          <a:blip r:embed="rId3" cstate="print"/>
          <a:stretch>
            <a:fillRect/>
          </a:stretch>
        </p:blipFill>
        <p:spPr>
          <a:xfrm>
            <a:off x="5334000" y="5105400"/>
            <a:ext cx="1219200" cy="1524000"/>
          </a:xfrm>
          <a:prstGeom prst="rect">
            <a:avLst/>
          </a:prstGeom>
        </p:spPr>
      </p:pic>
      <p:pic>
        <p:nvPicPr>
          <p:cNvPr id="6" name="Picture 5">
            <a:extLst>
              <a:ext uri="{FF2B5EF4-FFF2-40B4-BE49-F238E27FC236}">
                <a16:creationId xmlns:a16="http://schemas.microsoft.com/office/drawing/2014/main" id="{4D1D8CD6-9B03-4B33-A821-D08228FAE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286" y="875498"/>
            <a:ext cx="3267075" cy="2028825"/>
          </a:xfrm>
          <a:prstGeom prst="rect">
            <a:avLst/>
          </a:prstGeom>
        </p:spPr>
      </p:pic>
      <p:pic>
        <p:nvPicPr>
          <p:cNvPr id="13" name="Picture 12">
            <a:extLst>
              <a:ext uri="{FF2B5EF4-FFF2-40B4-BE49-F238E27FC236}">
                <a16:creationId xmlns:a16="http://schemas.microsoft.com/office/drawing/2014/main" id="{D9A0B8F1-EF4B-49B1-A8D2-BAA1914958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4588" y="3687213"/>
            <a:ext cx="1480670" cy="1862562"/>
          </a:xfrm>
          <a:prstGeom prst="rect">
            <a:avLst/>
          </a:prstGeom>
        </p:spPr>
      </p:pic>
    </p:spTree>
    <p:extLst>
      <p:ext uri="{BB962C8B-B14F-4D97-AF65-F5344CB8AC3E}">
        <p14:creationId xmlns:p14="http://schemas.microsoft.com/office/powerpoint/2010/main" val="39128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fade">
                                      <p:cBhvr>
                                        <p:cTn id="17" dur="2000"/>
                                        <p:tgtEl>
                                          <p:spTgt spid="3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2"/>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B3CE2E7-8401-4D70-9178-44B988A1D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5981"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8:11-24</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Prophets testify</a:t>
            </a:r>
          </a:p>
        </p:txBody>
      </p:sp>
      <p:grpSp>
        <p:nvGrpSpPr>
          <p:cNvPr id="2" name="Group 30"/>
          <p:cNvGrpSpPr/>
          <p:nvPr/>
        </p:nvGrpSpPr>
        <p:grpSpPr>
          <a:xfrm rot="14462609">
            <a:off x="578996" y="5504594"/>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1981200" y="990600"/>
            <a:ext cx="4114800" cy="1815882"/>
          </a:xfrm>
          <a:prstGeom prst="rect">
            <a:avLst/>
          </a:prstGeom>
        </p:spPr>
        <p:txBody>
          <a:bodyPr wrap="square">
            <a:spAutoFit/>
          </a:bodyPr>
          <a:lstStyle/>
          <a:p>
            <a:r>
              <a:rPr lang="en-US" sz="1600" dirty="0">
                <a:solidFill>
                  <a:schemeClr val="bg1"/>
                </a:solidFill>
              </a:rPr>
              <a:t>Moses 1:11</a:t>
            </a:r>
          </a:p>
          <a:p>
            <a:r>
              <a:rPr lang="en-US" sz="1600" dirty="0">
                <a:solidFill>
                  <a:schemeClr val="bg1"/>
                </a:solidFill>
              </a:rPr>
              <a:t>“But now mine own eyes have beheld God; but not my</a:t>
            </a:r>
            <a:r>
              <a:rPr lang="en-US" sz="1600" baseline="30000" dirty="0">
                <a:solidFill>
                  <a:schemeClr val="bg1"/>
                </a:solidFill>
              </a:rPr>
              <a:t> </a:t>
            </a:r>
            <a:r>
              <a:rPr lang="en-US" sz="1600" dirty="0">
                <a:solidFill>
                  <a:schemeClr val="bg1"/>
                </a:solidFill>
              </a:rPr>
              <a:t>natural, but my spiritual eyes, for my natural eyes could not have beheld; for I should have withered and died in his presence; but his glory was upon me; and I beheld his face, for I was transfigured before him.”</a:t>
            </a:r>
          </a:p>
        </p:txBody>
      </p:sp>
      <p:grpSp>
        <p:nvGrpSpPr>
          <p:cNvPr id="29" name="Group 28"/>
          <p:cNvGrpSpPr/>
          <p:nvPr/>
        </p:nvGrpSpPr>
        <p:grpSpPr>
          <a:xfrm>
            <a:off x="7010400" y="1295400"/>
            <a:ext cx="1600200" cy="838200"/>
            <a:chOff x="5486400" y="1295400"/>
            <a:chExt cx="1600200" cy="838200"/>
          </a:xfrm>
        </p:grpSpPr>
        <p:sp>
          <p:nvSpPr>
            <p:cNvPr id="27" name="Right Brace 26"/>
            <p:cNvSpPr/>
            <p:nvPr/>
          </p:nvSpPr>
          <p:spPr>
            <a:xfrm>
              <a:off x="5486400" y="1295400"/>
              <a:ext cx="609600" cy="838200"/>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096000" y="1371600"/>
              <a:ext cx="990600" cy="738664"/>
            </a:xfrm>
            <a:prstGeom prst="rect">
              <a:avLst/>
            </a:prstGeom>
            <a:noFill/>
          </p:spPr>
          <p:txBody>
            <a:bodyPr wrap="square" rtlCol="0">
              <a:spAutoFit/>
            </a:bodyPr>
            <a:lstStyle/>
            <a:p>
              <a:pPr algn="ctr"/>
              <a:r>
                <a:rPr lang="en-US" sz="1400" dirty="0">
                  <a:solidFill>
                    <a:schemeClr val="bg1"/>
                  </a:solidFill>
                </a:rPr>
                <a:t>Recorded in brass plates</a:t>
              </a:r>
            </a:p>
          </p:txBody>
        </p:sp>
      </p:grpSp>
      <p:sp>
        <p:nvSpPr>
          <p:cNvPr id="312" name="TextBox 311"/>
          <p:cNvSpPr txBox="1"/>
          <p:nvPr/>
        </p:nvSpPr>
        <p:spPr>
          <a:xfrm>
            <a:off x="6248400" y="685801"/>
            <a:ext cx="4191000" cy="4524315"/>
          </a:xfrm>
          <a:prstGeom prst="rect">
            <a:avLst/>
          </a:prstGeom>
          <a:noFill/>
        </p:spPr>
        <p:txBody>
          <a:bodyPr wrap="square" rtlCol="0">
            <a:spAutoFit/>
          </a:bodyPr>
          <a:lstStyle/>
          <a:p>
            <a:r>
              <a:rPr lang="en-US" dirty="0">
                <a:solidFill>
                  <a:schemeClr val="bg1"/>
                </a:solidFill>
              </a:rPr>
              <a:t>Abraham (JST </a:t>
            </a:r>
            <a:r>
              <a:rPr lang="en-US" dirty="0" err="1">
                <a:solidFill>
                  <a:schemeClr val="bg1"/>
                </a:solidFill>
              </a:rPr>
              <a:t>Genisis</a:t>
            </a:r>
            <a:r>
              <a:rPr lang="en-US" dirty="0">
                <a:solidFill>
                  <a:schemeClr val="bg1"/>
                </a:solidFill>
              </a:rPr>
              <a:t> 15:12)</a:t>
            </a:r>
          </a:p>
          <a:p>
            <a:endParaRPr lang="en-US" dirty="0">
              <a:solidFill>
                <a:schemeClr val="bg1"/>
              </a:solidFill>
            </a:endParaRPr>
          </a:p>
          <a:p>
            <a:r>
              <a:rPr lang="en-US" dirty="0" err="1">
                <a:solidFill>
                  <a:schemeClr val="bg1"/>
                </a:solidFill>
              </a:rPr>
              <a:t>Zenos</a:t>
            </a:r>
            <a:endParaRPr lang="en-US" dirty="0">
              <a:solidFill>
                <a:schemeClr val="bg1"/>
              </a:solidFill>
            </a:endParaRPr>
          </a:p>
          <a:p>
            <a:r>
              <a:rPr lang="en-US" dirty="0" err="1">
                <a:solidFill>
                  <a:schemeClr val="bg1"/>
                </a:solidFill>
              </a:rPr>
              <a:t>Zenock</a:t>
            </a:r>
            <a:endParaRPr lang="en-US" dirty="0">
              <a:solidFill>
                <a:schemeClr val="bg1"/>
              </a:solidFill>
            </a:endParaRPr>
          </a:p>
          <a:p>
            <a:r>
              <a:rPr lang="en-US" dirty="0" err="1">
                <a:solidFill>
                  <a:schemeClr val="bg1"/>
                </a:solidFill>
              </a:rPr>
              <a:t>Ezias</a:t>
            </a:r>
            <a:endParaRPr lang="en-US" dirty="0">
              <a:solidFill>
                <a:schemeClr val="bg1"/>
              </a:solidFill>
            </a:endParaRPr>
          </a:p>
          <a:p>
            <a:r>
              <a:rPr lang="en-US" dirty="0">
                <a:solidFill>
                  <a:schemeClr val="bg1"/>
                </a:solidFill>
              </a:rPr>
              <a:t>Isaiah</a:t>
            </a:r>
          </a:p>
          <a:p>
            <a:endParaRPr lang="en-US" dirty="0">
              <a:solidFill>
                <a:schemeClr val="bg1"/>
              </a:solidFill>
            </a:endParaRPr>
          </a:p>
          <a:p>
            <a:r>
              <a:rPr lang="en-US" dirty="0">
                <a:solidFill>
                  <a:schemeClr val="bg1"/>
                </a:solidFill>
              </a:rPr>
              <a:t>All the sons of Zedekiah (</a:t>
            </a:r>
            <a:r>
              <a:rPr lang="en-US" dirty="0" err="1">
                <a:solidFill>
                  <a:schemeClr val="bg1"/>
                </a:solidFill>
              </a:rPr>
              <a:t>Mulek</a:t>
            </a:r>
            <a:r>
              <a:rPr lang="en-US" dirty="0">
                <a:solidFill>
                  <a:schemeClr val="bg1"/>
                </a:solidFill>
              </a:rPr>
              <a:t>) </a:t>
            </a:r>
          </a:p>
          <a:p>
            <a:r>
              <a:rPr lang="en-US" dirty="0">
                <a:solidFill>
                  <a:schemeClr val="bg1"/>
                </a:solidFill>
              </a:rPr>
              <a:t>(2 Kings 25:7)</a:t>
            </a:r>
          </a:p>
          <a:p>
            <a:endParaRPr lang="en-US" dirty="0">
              <a:solidFill>
                <a:schemeClr val="bg1"/>
              </a:solidFill>
            </a:endParaRPr>
          </a:p>
          <a:p>
            <a:r>
              <a:rPr lang="en-US" dirty="0">
                <a:solidFill>
                  <a:schemeClr val="bg1"/>
                </a:solidFill>
              </a:rPr>
              <a:t>Jeremiah (same prophet that testified of destruction of Jerusalem)</a:t>
            </a:r>
          </a:p>
          <a:p>
            <a:endParaRPr lang="en-US" dirty="0">
              <a:solidFill>
                <a:schemeClr val="bg1"/>
              </a:solidFill>
            </a:endParaRPr>
          </a:p>
          <a:p>
            <a:r>
              <a:rPr lang="en-US" dirty="0">
                <a:solidFill>
                  <a:schemeClr val="bg1"/>
                </a:solidFill>
              </a:rPr>
              <a:t>Lehi</a:t>
            </a:r>
          </a:p>
          <a:p>
            <a:endParaRPr lang="en-US" dirty="0">
              <a:solidFill>
                <a:schemeClr val="bg1"/>
              </a:solidFill>
            </a:endParaRPr>
          </a:p>
          <a:p>
            <a:r>
              <a:rPr lang="en-US" dirty="0">
                <a:solidFill>
                  <a:schemeClr val="bg1"/>
                </a:solidFill>
              </a:rPr>
              <a:t>Prophets of today</a:t>
            </a:r>
            <a:endParaRPr lang="en-US" dirty="0"/>
          </a:p>
        </p:txBody>
      </p:sp>
      <p:pic>
        <p:nvPicPr>
          <p:cNvPr id="6" name="Picture 5">
            <a:extLst>
              <a:ext uri="{FF2B5EF4-FFF2-40B4-BE49-F238E27FC236}">
                <a16:creationId xmlns:a16="http://schemas.microsoft.com/office/drawing/2014/main" id="{5A86AAD3-7D0E-471D-B657-247AC668F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95" y="2797709"/>
            <a:ext cx="2619375" cy="2095500"/>
          </a:xfrm>
          <a:prstGeom prst="rect">
            <a:avLst/>
          </a:prstGeom>
        </p:spPr>
      </p:pic>
      <p:pic>
        <p:nvPicPr>
          <p:cNvPr id="13" name="Picture 12">
            <a:extLst>
              <a:ext uri="{FF2B5EF4-FFF2-40B4-BE49-F238E27FC236}">
                <a16:creationId xmlns:a16="http://schemas.microsoft.com/office/drawing/2014/main" id="{6FFAE88C-3994-4860-BB49-238562688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541" y="3783816"/>
            <a:ext cx="2040728" cy="2619658"/>
          </a:xfrm>
          <a:prstGeom prst="rect">
            <a:avLst/>
          </a:prstGeom>
        </p:spPr>
      </p:pic>
      <p:pic>
        <p:nvPicPr>
          <p:cNvPr id="15" name="Picture 14">
            <a:extLst>
              <a:ext uri="{FF2B5EF4-FFF2-40B4-BE49-F238E27FC236}">
                <a16:creationId xmlns:a16="http://schemas.microsoft.com/office/drawing/2014/main" id="{3D931040-92EC-43A9-8007-5EC1558ED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8524" y="163773"/>
            <a:ext cx="2095500" cy="1571625"/>
          </a:xfrm>
          <a:prstGeom prst="rect">
            <a:avLst/>
          </a:prstGeom>
        </p:spPr>
      </p:pic>
      <p:pic>
        <p:nvPicPr>
          <p:cNvPr id="17" name="Picture 16">
            <a:extLst>
              <a:ext uri="{FF2B5EF4-FFF2-40B4-BE49-F238E27FC236}">
                <a16:creationId xmlns:a16="http://schemas.microsoft.com/office/drawing/2014/main" id="{773C6FAD-3705-43A2-AE8B-9D95C9E94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119" y="4476765"/>
            <a:ext cx="2656948" cy="1896876"/>
          </a:xfrm>
          <a:prstGeom prst="rect">
            <a:avLst/>
          </a:prstGeom>
        </p:spPr>
      </p:pic>
    </p:spTree>
    <p:extLst>
      <p:ext uri="{BB962C8B-B14F-4D97-AF65-F5344CB8AC3E}">
        <p14:creationId xmlns:p14="http://schemas.microsoft.com/office/powerpoint/2010/main" val="10596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2">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12">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2">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2">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2">
                                            <p:txEl>
                                              <p:pRg st="12" end="1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12">
                                            <p:txEl>
                                              <p:pRg st="14" end="14"/>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B3CE2E7-8401-4D70-9178-44B988A1D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5981" y="6550223"/>
            <a:ext cx="8915400" cy="307777"/>
          </a:xfrm>
          <a:prstGeom prst="rect">
            <a:avLst/>
          </a:prstGeom>
          <a:noFill/>
        </p:spPr>
        <p:txBody>
          <a:bodyPr wrap="square" rtlCol="0">
            <a:spAutoFit/>
          </a:bodyPr>
          <a:lstStyle/>
          <a:p>
            <a:r>
              <a:rPr lang="en-US" sz="1400" dirty="0">
                <a:solidFill>
                  <a:schemeClr val="bg2"/>
                </a:solidFill>
                <a:latin typeface="Comic Sans MS" pitchFamily="66" charset="0"/>
              </a:rPr>
              <a:t>Helaman 8:15</a:t>
            </a:r>
          </a:p>
        </p:txBody>
      </p:sp>
      <p:sp>
        <p:nvSpPr>
          <p:cNvPr id="7" name="TextBox 6"/>
          <p:cNvSpPr txBox="1"/>
          <p:nvPr/>
        </p:nvSpPr>
        <p:spPr>
          <a:xfrm>
            <a:off x="1524000" y="1"/>
            <a:ext cx="8915400" cy="769441"/>
          </a:xfrm>
          <a:prstGeom prst="rect">
            <a:avLst/>
          </a:prstGeom>
          <a:noFill/>
        </p:spPr>
        <p:txBody>
          <a:bodyPr wrap="square" rtlCol="0">
            <a:spAutoFit/>
          </a:bodyPr>
          <a:lstStyle/>
          <a:p>
            <a:pPr algn="ctr"/>
            <a:r>
              <a:rPr lang="en-US" sz="4400" dirty="0">
                <a:solidFill>
                  <a:schemeClr val="bg2"/>
                </a:solidFill>
                <a:latin typeface="Castellar" pitchFamily="18" charset="0"/>
              </a:rPr>
              <a:t>Look Upon With Faith</a:t>
            </a:r>
          </a:p>
        </p:txBody>
      </p:sp>
      <p:grpSp>
        <p:nvGrpSpPr>
          <p:cNvPr id="2" name="Group 30"/>
          <p:cNvGrpSpPr/>
          <p:nvPr/>
        </p:nvGrpSpPr>
        <p:grpSpPr>
          <a:xfrm rot="14462609">
            <a:off x="578996" y="5504594"/>
            <a:ext cx="602040" cy="950635"/>
            <a:chOff x="3429000" y="2743200"/>
            <a:chExt cx="1447800" cy="2363802"/>
          </a:xfrm>
        </p:grpSpPr>
        <p:sp>
          <p:nvSpPr>
            <p:cNvPr id="8" name="Rounded Rectangle 7"/>
            <p:cNvSpPr/>
            <p:nvPr/>
          </p:nvSpPr>
          <p:spPr>
            <a:xfrm rot="5400000">
              <a:off x="3268088" y="4123310"/>
              <a:ext cx="1678002" cy="28938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2745971"/>
              <a:ext cx="232756"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743200"/>
              <a:ext cx="199505" cy="762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1D6ADCD4-D3E5-4B9E-A7F5-082041B43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922" y="1093206"/>
            <a:ext cx="3884691" cy="5179588"/>
          </a:xfrm>
          <a:prstGeom prst="rect">
            <a:avLst/>
          </a:prstGeom>
        </p:spPr>
      </p:pic>
      <p:grpSp>
        <p:nvGrpSpPr>
          <p:cNvPr id="22" name="Group 3">
            <a:extLst>
              <a:ext uri="{FF2B5EF4-FFF2-40B4-BE49-F238E27FC236}">
                <a16:creationId xmlns:a16="http://schemas.microsoft.com/office/drawing/2014/main" id="{3DFD202A-A36C-433D-93F7-CDD014BAD446}"/>
              </a:ext>
            </a:extLst>
          </p:cNvPr>
          <p:cNvGrpSpPr/>
          <p:nvPr/>
        </p:nvGrpSpPr>
        <p:grpSpPr>
          <a:xfrm>
            <a:off x="3055545" y="1187512"/>
            <a:ext cx="2017059" cy="2324553"/>
            <a:chOff x="71718" y="1074313"/>
            <a:chExt cx="3048000" cy="4618275"/>
          </a:xfrm>
        </p:grpSpPr>
        <p:grpSp>
          <p:nvGrpSpPr>
            <p:cNvPr id="23" name="Group 13">
              <a:extLst>
                <a:ext uri="{FF2B5EF4-FFF2-40B4-BE49-F238E27FC236}">
                  <a16:creationId xmlns:a16="http://schemas.microsoft.com/office/drawing/2014/main" id="{9749B2F3-8DA8-412B-A4FC-0B8A50EEE807}"/>
                </a:ext>
              </a:extLst>
            </p:cNvPr>
            <p:cNvGrpSpPr/>
            <p:nvPr/>
          </p:nvGrpSpPr>
          <p:grpSpPr>
            <a:xfrm>
              <a:off x="71718" y="1120588"/>
              <a:ext cx="3048000" cy="4572000"/>
              <a:chOff x="838200" y="1066800"/>
              <a:chExt cx="2438400" cy="3352800"/>
            </a:xfrm>
          </p:grpSpPr>
          <p:sp>
            <p:nvSpPr>
              <p:cNvPr id="25" name="Rounded Rectangle 61">
                <a:extLst>
                  <a:ext uri="{FF2B5EF4-FFF2-40B4-BE49-F238E27FC236}">
                    <a16:creationId xmlns:a16="http://schemas.microsoft.com/office/drawing/2014/main" id="{661A75E2-71E1-420B-9D5B-5D1A2B679E4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3187DCA0-1B35-4C5B-B3FC-237167524C6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
                <a:extLst>
                  <a:ext uri="{FF2B5EF4-FFF2-40B4-BE49-F238E27FC236}">
                    <a16:creationId xmlns:a16="http://schemas.microsoft.com/office/drawing/2014/main" id="{EC666152-8F7D-4438-A50B-02E67E093C4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
                <a:extLst>
                  <a:ext uri="{FF2B5EF4-FFF2-40B4-BE49-F238E27FC236}">
                    <a16:creationId xmlns:a16="http://schemas.microsoft.com/office/drawing/2014/main" id="{92D77833-7C49-4859-B93C-468421A2FD3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5">
                <a:extLst>
                  <a:ext uri="{FF2B5EF4-FFF2-40B4-BE49-F238E27FC236}">
                    <a16:creationId xmlns:a16="http://schemas.microsoft.com/office/drawing/2014/main" id="{D64781D0-771E-4212-9159-133E4FB8F6A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6">
                <a:extLst>
                  <a:ext uri="{FF2B5EF4-FFF2-40B4-BE49-F238E27FC236}">
                    <a16:creationId xmlns:a16="http://schemas.microsoft.com/office/drawing/2014/main" id="{DDF8878D-C8A9-4FC7-9361-18216B5FEF1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7">
                <a:extLst>
                  <a:ext uri="{FF2B5EF4-FFF2-40B4-BE49-F238E27FC236}">
                    <a16:creationId xmlns:a16="http://schemas.microsoft.com/office/drawing/2014/main" id="{50F14DF8-1A0E-4B30-8422-F0D7E29FB5E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Plaque 8">
                <a:extLst>
                  <a:ext uri="{FF2B5EF4-FFF2-40B4-BE49-F238E27FC236}">
                    <a16:creationId xmlns:a16="http://schemas.microsoft.com/office/drawing/2014/main" id="{37584CDD-D376-4239-8F61-07E5304B6A9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9">
                <a:extLst>
                  <a:ext uri="{FF2B5EF4-FFF2-40B4-BE49-F238E27FC236}">
                    <a16:creationId xmlns:a16="http://schemas.microsoft.com/office/drawing/2014/main" id="{EB6793B6-C8D9-411E-97D7-03826F34EE8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10">
                <a:extLst>
                  <a:ext uri="{FF2B5EF4-FFF2-40B4-BE49-F238E27FC236}">
                    <a16:creationId xmlns:a16="http://schemas.microsoft.com/office/drawing/2014/main" id="{3B69A882-C6DB-42D0-B26F-42A7279F037D}"/>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70018F69-D1CE-428B-A0BA-510C3EA296C5}"/>
                </a:ext>
              </a:extLst>
            </p:cNvPr>
            <p:cNvSpPr txBox="1"/>
            <p:nvPr/>
          </p:nvSpPr>
          <p:spPr>
            <a:xfrm>
              <a:off x="735236" y="1074313"/>
              <a:ext cx="2379655" cy="4586033"/>
            </a:xfrm>
            <a:prstGeom prst="rect">
              <a:avLst/>
            </a:prstGeom>
            <a:noFill/>
          </p:spPr>
          <p:txBody>
            <a:bodyPr wrap="square" rtlCol="0">
              <a:spAutoFit/>
            </a:bodyPr>
            <a:lstStyle/>
            <a:p>
              <a:pPr algn="ctr"/>
              <a:r>
                <a:rPr lang="en-US" b="1" dirty="0"/>
                <a:t>If we look upon the Son of God with faith, having a contrite spirit, then we will receive eternal life</a:t>
              </a:r>
              <a:r>
                <a:rPr lang="en-US" dirty="0"/>
                <a:t> </a:t>
              </a:r>
              <a:endParaRPr lang="en-US" sz="1600" b="1" dirty="0">
                <a:solidFill>
                  <a:schemeClr val="bg2">
                    <a:lumMod val="25000"/>
                  </a:schemeClr>
                </a:solidFill>
                <a:latin typeface="Tempus Sans ITC" pitchFamily="82" charset="0"/>
              </a:endParaRPr>
            </a:p>
          </p:txBody>
        </p:sp>
      </p:grpSp>
      <p:sp>
        <p:nvSpPr>
          <p:cNvPr id="38" name="TextBox 37">
            <a:extLst>
              <a:ext uri="{FF2B5EF4-FFF2-40B4-BE49-F238E27FC236}">
                <a16:creationId xmlns:a16="http://schemas.microsoft.com/office/drawing/2014/main" id="{78E55189-63CC-4ACB-BD52-B6AAB4D75C37}"/>
              </a:ext>
            </a:extLst>
          </p:cNvPr>
          <p:cNvSpPr txBox="1"/>
          <p:nvPr/>
        </p:nvSpPr>
        <p:spPr>
          <a:xfrm>
            <a:off x="2599853" y="4049957"/>
            <a:ext cx="3547449" cy="1200329"/>
          </a:xfrm>
          <a:prstGeom prst="rect">
            <a:avLst/>
          </a:prstGeom>
          <a:noFill/>
        </p:spPr>
        <p:txBody>
          <a:bodyPr wrap="square" rtlCol="0">
            <a:spAutoFit/>
          </a:bodyPr>
          <a:lstStyle/>
          <a:p>
            <a:r>
              <a:rPr lang="en-US" sz="2400" dirty="0">
                <a:solidFill>
                  <a:schemeClr val="bg1"/>
                </a:solidFill>
                <a:latin typeface="Comic Sans MS" pitchFamily="66" charset="0"/>
              </a:rPr>
              <a:t>Contrite Spirit= </a:t>
            </a:r>
            <a:r>
              <a:rPr lang="en-US" sz="2400" dirty="0">
                <a:solidFill>
                  <a:schemeClr val="bg1"/>
                </a:solidFill>
              </a:rPr>
              <a:t>to be humble, repentant, and receptive to the Lord’s will </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val="149104776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1905</Words>
  <Application>Microsoft Office PowerPoint</Application>
  <PresentationFormat>Widescreen</PresentationFormat>
  <Paragraphs>157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 Light</vt:lpstr>
      <vt:lpstr>Open Sans</vt:lpstr>
      <vt:lpstr>Comic Sans MS</vt:lpstr>
      <vt:lpstr>Arial</vt:lpstr>
      <vt:lpstr>Castellar</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2017-10-12T15:58:01Z</dcterms:created>
  <dcterms:modified xsi:type="dcterms:W3CDTF">2020-06-15T15:21:21Z</dcterms:modified>
</cp:coreProperties>
</file>