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0"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62" d="100"/>
          <a:sy n="62" d="100"/>
        </p:scale>
        <p:origin x="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4570-D470-4371-A405-CB02ED0E6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74F15-86BA-4C83-88A1-394728416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DE7635-92F0-49E7-A3D2-793600166A8C}"/>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5" name="Footer Placeholder 4">
            <a:extLst>
              <a:ext uri="{FF2B5EF4-FFF2-40B4-BE49-F238E27FC236}">
                <a16:creationId xmlns:a16="http://schemas.microsoft.com/office/drawing/2014/main" id="{80B4D6E4-4211-4C6D-98B2-447CC8E28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F2B8D-17BE-4D50-BBC0-B79B78DE1D9E}"/>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41330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E44E-3A50-4AD2-84F3-AB0500BA7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14C9A5-00F5-4163-9367-05575AC126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20634-0979-4A88-AC59-F2034AEF2BEA}"/>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5" name="Footer Placeholder 4">
            <a:extLst>
              <a:ext uri="{FF2B5EF4-FFF2-40B4-BE49-F238E27FC236}">
                <a16:creationId xmlns:a16="http://schemas.microsoft.com/office/drawing/2014/main" id="{8EEBC7FF-E32A-490F-AD6F-59CF443FE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2C378-0B8E-430D-B4D9-A6F9994B8EA8}"/>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330098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657DF-C393-45E3-BDC7-F31AD993D5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736358-1662-41BD-943F-D77BF26798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7D517-3784-4054-84D0-7F1B6C8904A6}"/>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5" name="Footer Placeholder 4">
            <a:extLst>
              <a:ext uri="{FF2B5EF4-FFF2-40B4-BE49-F238E27FC236}">
                <a16:creationId xmlns:a16="http://schemas.microsoft.com/office/drawing/2014/main" id="{10BCB5FA-70CD-461C-879B-7F6E863AC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4E4D4-74DD-45A1-86E9-D641BEAAB95F}"/>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130009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4CE6-8688-4F20-AFFD-FC4FB0F5E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CC94A-A3D8-412B-9BD0-D58946C4E6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5D238-36CC-463F-813A-B9E0466E37F3}"/>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5" name="Footer Placeholder 4">
            <a:extLst>
              <a:ext uri="{FF2B5EF4-FFF2-40B4-BE49-F238E27FC236}">
                <a16:creationId xmlns:a16="http://schemas.microsoft.com/office/drawing/2014/main" id="{64B1457F-AC00-4005-9230-A262C1DA6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769C4-09FD-4561-B416-3DD91598631C}"/>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413131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CF97-757F-42C9-96C0-EA6ED0F82A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177C7C-F8B0-4B39-9443-F760E5025B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35C7D-B118-4F0C-A21B-65DAF92D093D}"/>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5" name="Footer Placeholder 4">
            <a:extLst>
              <a:ext uri="{FF2B5EF4-FFF2-40B4-BE49-F238E27FC236}">
                <a16:creationId xmlns:a16="http://schemas.microsoft.com/office/drawing/2014/main" id="{E9328F67-DB26-4A94-BA34-99796A9D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2328A-24D3-4DDA-8F33-E08B7EB8592A}"/>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13820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BD99-25D7-4692-8327-B2B699CEF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FE33B-F21B-4C82-B842-8250DA508B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895B5D-0038-4724-B5CD-2F53CF2CD3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1DFA3-75AA-4313-A525-A74B138986AA}"/>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6" name="Footer Placeholder 5">
            <a:extLst>
              <a:ext uri="{FF2B5EF4-FFF2-40B4-BE49-F238E27FC236}">
                <a16:creationId xmlns:a16="http://schemas.microsoft.com/office/drawing/2014/main" id="{58D7CB87-7B10-4D76-8545-D650F3EB6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3625C-7B32-4D7C-8ADC-05D3995899D5}"/>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10988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963A-68F8-4545-8CDE-96E4BC535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E6242-B735-4B8E-AFAA-98104F787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E42857-C6E5-49F8-BF3B-FCA5D1869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C904C2-74EC-4F79-A970-86A1329A0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14A8E3-9740-4DE9-904A-05E1367E55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C42F3C-2561-4539-AEF8-A507CE8DB2C4}"/>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8" name="Footer Placeholder 7">
            <a:extLst>
              <a:ext uri="{FF2B5EF4-FFF2-40B4-BE49-F238E27FC236}">
                <a16:creationId xmlns:a16="http://schemas.microsoft.com/office/drawing/2014/main" id="{55DB1DC6-1EAE-439C-9CC0-A4385DD92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274AE4-6B77-4A8F-B0F8-7EC121F546DF}"/>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394399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F423-E180-4E3D-BC19-454E7DDCA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B8545-D0D8-4D4D-8E4F-BD8ABEC36C90}"/>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4" name="Footer Placeholder 3">
            <a:extLst>
              <a:ext uri="{FF2B5EF4-FFF2-40B4-BE49-F238E27FC236}">
                <a16:creationId xmlns:a16="http://schemas.microsoft.com/office/drawing/2014/main" id="{F4BC1CE0-2BA0-4DE8-8418-44367C2DDF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E92053-89AF-4D6F-93E5-5A12B3C9E351}"/>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200863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8EEDF-BB60-4917-8B55-64453942EC95}"/>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3" name="Footer Placeholder 2">
            <a:extLst>
              <a:ext uri="{FF2B5EF4-FFF2-40B4-BE49-F238E27FC236}">
                <a16:creationId xmlns:a16="http://schemas.microsoft.com/office/drawing/2014/main" id="{56AAE6E3-4891-411C-860A-51BC602FD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194A10-9510-4949-B60F-92EDC42782E9}"/>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160028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EDF1-26A0-4FFF-87F1-BA37E0589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B5286-9D66-4E03-BE62-D534EE3B4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3F605-2DF4-434D-957C-50B56000C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1ACD6F-F896-45F2-ABD2-13F14BB8A5B9}"/>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6" name="Footer Placeholder 5">
            <a:extLst>
              <a:ext uri="{FF2B5EF4-FFF2-40B4-BE49-F238E27FC236}">
                <a16:creationId xmlns:a16="http://schemas.microsoft.com/office/drawing/2014/main" id="{63D6653E-E642-4054-9A94-13D1384EA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B128F-5A09-495F-8212-7212A1ABFC9F}"/>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82562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833A-8D60-4166-AE17-C08A9F7A8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FECC7-9374-4027-91F3-EB34F46B3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CF922-9F4A-44E6-9DAB-3227E2C53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22014-71CE-4972-B098-21CFCABA1A80}"/>
              </a:ext>
            </a:extLst>
          </p:cNvPr>
          <p:cNvSpPr>
            <a:spLocks noGrp="1"/>
          </p:cNvSpPr>
          <p:nvPr>
            <p:ph type="dt" sz="half" idx="10"/>
          </p:nvPr>
        </p:nvSpPr>
        <p:spPr/>
        <p:txBody>
          <a:bodyPr/>
          <a:lstStyle/>
          <a:p>
            <a:fld id="{25DEE38F-BA69-4741-9A72-1B25B16CDB14}" type="datetimeFigureOut">
              <a:rPr lang="en-US" smtClean="0"/>
              <a:t>6/15/2020</a:t>
            </a:fld>
            <a:endParaRPr lang="en-US"/>
          </a:p>
        </p:txBody>
      </p:sp>
      <p:sp>
        <p:nvSpPr>
          <p:cNvPr id="6" name="Footer Placeholder 5">
            <a:extLst>
              <a:ext uri="{FF2B5EF4-FFF2-40B4-BE49-F238E27FC236}">
                <a16:creationId xmlns:a16="http://schemas.microsoft.com/office/drawing/2014/main" id="{C7F8C3D7-C1BA-4C40-AD64-16C3D5426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0D252-E1AA-4356-A1DC-B1A87F6E5DF6}"/>
              </a:ext>
            </a:extLst>
          </p:cNvPr>
          <p:cNvSpPr>
            <a:spLocks noGrp="1"/>
          </p:cNvSpPr>
          <p:nvPr>
            <p:ph type="sldNum" sz="quarter" idx="12"/>
          </p:nvPr>
        </p:nvSpPr>
        <p:spPr/>
        <p:txBody>
          <a:bodyPr/>
          <a:lstStyle/>
          <a:p>
            <a:fld id="{35EDCF9A-1544-4FBE-81FF-4BC584F8971A}" type="slidenum">
              <a:rPr lang="en-US" smtClean="0"/>
              <a:t>‹#›</a:t>
            </a:fld>
            <a:endParaRPr lang="en-US"/>
          </a:p>
        </p:txBody>
      </p:sp>
    </p:spTree>
    <p:extLst>
      <p:ext uri="{BB962C8B-B14F-4D97-AF65-F5344CB8AC3E}">
        <p14:creationId xmlns:p14="http://schemas.microsoft.com/office/powerpoint/2010/main" val="165768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3DD3D1-E271-43CB-AB98-6852FC457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85DE3-FE58-41F1-A909-8362F0A2F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BDBF6-E944-4923-A53D-6F839187B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EE38F-BA69-4741-9A72-1B25B16CDB14}" type="datetimeFigureOut">
              <a:rPr lang="en-US" smtClean="0"/>
              <a:t>6/15/2020</a:t>
            </a:fld>
            <a:endParaRPr lang="en-US"/>
          </a:p>
        </p:txBody>
      </p:sp>
      <p:sp>
        <p:nvSpPr>
          <p:cNvPr id="5" name="Footer Placeholder 4">
            <a:extLst>
              <a:ext uri="{FF2B5EF4-FFF2-40B4-BE49-F238E27FC236}">
                <a16:creationId xmlns:a16="http://schemas.microsoft.com/office/drawing/2014/main" id="{A5A7E438-9BB1-4835-9753-211354639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8F695C-49CD-4791-8896-0E9BEC35E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DCF9A-1544-4FBE-81FF-4BC584F8971A}" type="slidenum">
              <a:rPr lang="en-US" smtClean="0"/>
              <a:t>‹#›</a:t>
            </a:fld>
            <a:endParaRPr lang="en-US"/>
          </a:p>
        </p:txBody>
      </p:sp>
    </p:spTree>
    <p:extLst>
      <p:ext uri="{BB962C8B-B14F-4D97-AF65-F5344CB8AC3E}">
        <p14:creationId xmlns:p14="http://schemas.microsoft.com/office/powerpoint/2010/main" val="222462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ED8979B2-23C2-4B7F-B170-5556ACE6B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9120"/>
          </a:xfrm>
          <a:prstGeom prst="rect">
            <a:avLst/>
          </a:prstGeom>
        </p:spPr>
      </p:pic>
    </p:spTree>
    <p:extLst>
      <p:ext uri="{BB962C8B-B14F-4D97-AF65-F5344CB8AC3E}">
        <p14:creationId xmlns:p14="http://schemas.microsoft.com/office/powerpoint/2010/main" val="276465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DB0DAA-B003-4084-AD87-7DE85A4523CF}"/>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4" name="TextBox 3"/>
          <p:cNvSpPr txBox="1"/>
          <p:nvPr/>
        </p:nvSpPr>
        <p:spPr>
          <a:xfrm>
            <a:off x="1524000" y="152400"/>
            <a:ext cx="9144000" cy="707886"/>
          </a:xfrm>
          <a:prstGeom prst="rect">
            <a:avLst/>
          </a:prstGeom>
          <a:noFill/>
        </p:spPr>
        <p:txBody>
          <a:bodyPr wrap="square" rtlCol="0">
            <a:spAutoFit/>
          </a:bodyPr>
          <a:lstStyle/>
          <a:p>
            <a:pPr algn="ctr"/>
            <a:r>
              <a:rPr lang="en-US" sz="4000" dirty="0">
                <a:latin typeface="Open Sans"/>
              </a:rPr>
              <a:t>Responsibility of Church Presidents</a:t>
            </a:r>
          </a:p>
        </p:txBody>
      </p:sp>
      <p:sp>
        <p:nvSpPr>
          <p:cNvPr id="2" name="Rectangle 1"/>
          <p:cNvSpPr/>
          <p:nvPr/>
        </p:nvSpPr>
        <p:spPr>
          <a:xfrm>
            <a:off x="1676400" y="838200"/>
            <a:ext cx="5867400" cy="2308324"/>
          </a:xfrm>
          <a:prstGeom prst="rect">
            <a:avLst/>
          </a:prstGeom>
        </p:spPr>
        <p:txBody>
          <a:bodyPr wrap="square">
            <a:spAutoFit/>
          </a:bodyPr>
          <a:lstStyle/>
          <a:p>
            <a:pPr fontAlgn="base"/>
            <a:r>
              <a:rPr lang="en-US" dirty="0"/>
              <a:t>The keys of this same power are held today by the President of The Church of Jesus Christ of Latter-day Saints. Like Nephi, the Presidents of the Church have served unwearyingly and shown that the Lord can entrust them with great blessings and responsibilities. </a:t>
            </a:r>
          </a:p>
          <a:p>
            <a:pPr fontAlgn="base"/>
            <a:endParaRPr lang="en-US" dirty="0"/>
          </a:p>
          <a:p>
            <a:pPr fontAlgn="base"/>
            <a:r>
              <a:rPr lang="en-US" dirty="0"/>
              <a:t>We most often refer to the sealing power in relation to the sealing of families through temple ordinances. </a:t>
            </a:r>
          </a:p>
        </p:txBody>
      </p:sp>
      <p:sp>
        <p:nvSpPr>
          <p:cNvPr id="5" name="Rectangle 4"/>
          <p:cNvSpPr/>
          <p:nvPr/>
        </p:nvSpPr>
        <p:spPr>
          <a:xfrm>
            <a:off x="5181600" y="3200400"/>
            <a:ext cx="5029200" cy="2862322"/>
          </a:xfrm>
          <a:prstGeom prst="rect">
            <a:avLst/>
          </a:prstGeom>
        </p:spPr>
        <p:txBody>
          <a:bodyPr wrap="square">
            <a:spAutoFit/>
          </a:bodyPr>
          <a:lstStyle/>
          <a:p>
            <a:pPr fontAlgn="base"/>
            <a:r>
              <a:rPr lang="en-US" dirty="0"/>
              <a:t>“Temples, ordinances, covenants, endowments, and </a:t>
            </a:r>
            <a:r>
              <a:rPr lang="en-US" dirty="0" err="1"/>
              <a:t>sealings</a:t>
            </a:r>
            <a:r>
              <a:rPr lang="en-US" dirty="0"/>
              <a:t> have been restored, precisely as prophesied. </a:t>
            </a:r>
          </a:p>
          <a:p>
            <a:pPr fontAlgn="base"/>
            <a:endParaRPr lang="en-US" dirty="0"/>
          </a:p>
          <a:p>
            <a:pPr fontAlgn="base"/>
            <a:r>
              <a:rPr lang="en-US" dirty="0"/>
              <a:t>Ordinances of the temple provide for reconciliation with the Lord and seal families together forever. Obedience to the sacred covenants made in temples qualifies us for eternal life—the greatest gift of God to man.” </a:t>
            </a:r>
          </a:p>
          <a:p>
            <a:pPr fontAlgn="base"/>
            <a:r>
              <a:rPr lang="en-US" sz="1400" dirty="0"/>
              <a:t>Elder Russell M. Nelson</a:t>
            </a:r>
          </a:p>
        </p:txBody>
      </p:sp>
      <p:pic>
        <p:nvPicPr>
          <p:cNvPr id="8" name="Picture 7" descr="russell m. nelson.jpg"/>
          <p:cNvPicPr>
            <a:picLocks noChangeAspect="1"/>
          </p:cNvPicPr>
          <p:nvPr/>
        </p:nvPicPr>
        <p:blipFill>
          <a:blip r:embed="rId3" cstate="print"/>
          <a:stretch>
            <a:fillRect/>
          </a:stretch>
        </p:blipFill>
        <p:spPr>
          <a:xfrm>
            <a:off x="7620000" y="5562600"/>
            <a:ext cx="838200" cy="1047750"/>
          </a:xfrm>
          <a:prstGeom prst="rect">
            <a:avLst/>
          </a:prstGeom>
        </p:spPr>
      </p:pic>
      <p:pic>
        <p:nvPicPr>
          <p:cNvPr id="7" name="Picture 6">
            <a:extLst>
              <a:ext uri="{FF2B5EF4-FFF2-40B4-BE49-F238E27FC236}">
                <a16:creationId xmlns:a16="http://schemas.microsoft.com/office/drawing/2014/main" id="{7090FF12-DDC4-4031-93C8-572C3D7F2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20" y="3361932"/>
            <a:ext cx="4216348" cy="3164300"/>
          </a:xfrm>
          <a:prstGeom prst="rect">
            <a:avLst/>
          </a:prstGeom>
        </p:spPr>
      </p:pic>
      <p:pic>
        <p:nvPicPr>
          <p:cNvPr id="11" name="Picture 10">
            <a:extLst>
              <a:ext uri="{FF2B5EF4-FFF2-40B4-BE49-F238E27FC236}">
                <a16:creationId xmlns:a16="http://schemas.microsoft.com/office/drawing/2014/main" id="{7C8A527E-6543-4E0B-9BD4-84FBEDE7C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480" y="955195"/>
            <a:ext cx="1696517" cy="2128247"/>
          </a:xfrm>
          <a:prstGeom prst="rect">
            <a:avLst/>
          </a:prstGeom>
        </p:spPr>
      </p:pic>
    </p:spTree>
    <p:extLst>
      <p:ext uri="{BB962C8B-B14F-4D97-AF65-F5344CB8AC3E}">
        <p14:creationId xmlns:p14="http://schemas.microsoft.com/office/powerpoint/2010/main" val="9684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EB1A3C9C-43E2-4F34-9A1F-51DEA2C8BB41}"/>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41768" y="6488668"/>
            <a:ext cx="1981200" cy="369332"/>
          </a:xfrm>
          <a:prstGeom prst="rect">
            <a:avLst/>
          </a:prstGeom>
          <a:noFill/>
        </p:spPr>
        <p:txBody>
          <a:bodyPr wrap="square" rtlCol="0">
            <a:spAutoFit/>
          </a:bodyPr>
          <a:lstStyle/>
          <a:p>
            <a:r>
              <a:rPr lang="en-US" dirty="0"/>
              <a:t>Helaman 10:11-19</a:t>
            </a:r>
          </a:p>
        </p:txBody>
      </p:sp>
      <p:sp>
        <p:nvSpPr>
          <p:cNvPr id="6" name="TextBox 5"/>
          <p:cNvSpPr txBox="1"/>
          <p:nvPr/>
        </p:nvSpPr>
        <p:spPr>
          <a:xfrm>
            <a:off x="1524000" y="152400"/>
            <a:ext cx="9144000" cy="707886"/>
          </a:xfrm>
          <a:prstGeom prst="rect">
            <a:avLst/>
          </a:prstGeom>
          <a:noFill/>
        </p:spPr>
        <p:txBody>
          <a:bodyPr wrap="square" rtlCol="0">
            <a:spAutoFit/>
          </a:bodyPr>
          <a:lstStyle/>
          <a:p>
            <a:pPr algn="ctr"/>
            <a:r>
              <a:rPr lang="en-US" sz="4000" dirty="0">
                <a:latin typeface="Open Sans"/>
              </a:rPr>
              <a:t>Nephi Returns to Preach</a:t>
            </a:r>
          </a:p>
        </p:txBody>
      </p:sp>
      <p:sp>
        <p:nvSpPr>
          <p:cNvPr id="12" name="TextBox 11"/>
          <p:cNvSpPr txBox="1"/>
          <p:nvPr/>
        </p:nvSpPr>
        <p:spPr>
          <a:xfrm>
            <a:off x="1676400" y="762000"/>
            <a:ext cx="3505200" cy="4801314"/>
          </a:xfrm>
          <a:prstGeom prst="rect">
            <a:avLst/>
          </a:prstGeom>
          <a:noFill/>
        </p:spPr>
        <p:txBody>
          <a:bodyPr wrap="square" rtlCol="0">
            <a:spAutoFit/>
          </a:bodyPr>
          <a:lstStyle/>
          <a:p>
            <a:r>
              <a:rPr lang="en-US" dirty="0"/>
              <a:t>The power of God was with him</a:t>
            </a:r>
          </a:p>
          <a:p>
            <a:endParaRPr lang="en-US" dirty="0"/>
          </a:p>
          <a:p>
            <a:r>
              <a:rPr lang="en-US" dirty="0"/>
              <a:t>The people hardened their hearts</a:t>
            </a:r>
          </a:p>
          <a:p>
            <a:endParaRPr lang="en-US" dirty="0"/>
          </a:p>
          <a:p>
            <a:r>
              <a:rPr lang="en-US" dirty="0"/>
              <a:t>They sought to slay him</a:t>
            </a:r>
          </a:p>
          <a:p>
            <a:endParaRPr lang="en-US" dirty="0"/>
          </a:p>
          <a:p>
            <a:r>
              <a:rPr lang="en-US" dirty="0"/>
              <a:t>God protected him—he was ‘taken by the Spirit and conveyed away out of the midst of them’</a:t>
            </a:r>
          </a:p>
          <a:p>
            <a:endParaRPr lang="en-US" dirty="0"/>
          </a:p>
          <a:p>
            <a:r>
              <a:rPr lang="en-US" dirty="0"/>
              <a:t>With the Spirit he declared the word of God</a:t>
            </a:r>
          </a:p>
          <a:p>
            <a:endParaRPr lang="en-US" dirty="0"/>
          </a:p>
          <a:p>
            <a:r>
              <a:rPr lang="en-US" dirty="0"/>
              <a:t>The people hardened their hearts</a:t>
            </a:r>
          </a:p>
          <a:p>
            <a:endParaRPr lang="en-US" dirty="0"/>
          </a:p>
          <a:p>
            <a:r>
              <a:rPr lang="en-US" dirty="0"/>
              <a:t>The people began to be contentious and slay one another</a:t>
            </a:r>
          </a:p>
        </p:txBody>
      </p:sp>
      <p:grpSp>
        <p:nvGrpSpPr>
          <p:cNvPr id="21" name="Group 20"/>
          <p:cNvGrpSpPr/>
          <p:nvPr/>
        </p:nvGrpSpPr>
        <p:grpSpPr>
          <a:xfrm>
            <a:off x="5334000" y="762000"/>
            <a:ext cx="1447800" cy="2209800"/>
            <a:chOff x="3810000" y="762000"/>
            <a:chExt cx="1447800" cy="2209800"/>
          </a:xfrm>
        </p:grpSpPr>
        <p:grpSp>
          <p:nvGrpSpPr>
            <p:cNvPr id="18" name="Group 17"/>
            <p:cNvGrpSpPr/>
            <p:nvPr/>
          </p:nvGrpSpPr>
          <p:grpSpPr>
            <a:xfrm>
              <a:off x="3810000" y="762000"/>
              <a:ext cx="1371600" cy="2209800"/>
              <a:chOff x="3810000" y="762000"/>
              <a:chExt cx="1371600" cy="2209800"/>
            </a:xfrm>
          </p:grpSpPr>
          <p:sp>
            <p:nvSpPr>
              <p:cNvPr id="17" name="Rounded Rectangle 16"/>
              <p:cNvSpPr/>
              <p:nvPr/>
            </p:nvSpPr>
            <p:spPr>
              <a:xfrm>
                <a:off x="4267200" y="1828800"/>
                <a:ext cx="381000" cy="1143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10000" y="762000"/>
                <a:ext cx="1371600" cy="1143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3810000" y="762000"/>
              <a:ext cx="1447800" cy="1169551"/>
            </a:xfrm>
            <a:prstGeom prst="rect">
              <a:avLst/>
            </a:prstGeom>
          </p:spPr>
          <p:txBody>
            <a:bodyPr wrap="square">
              <a:spAutoFit/>
            </a:bodyPr>
            <a:lstStyle/>
            <a:p>
              <a:pPr fontAlgn="base"/>
              <a:r>
                <a:rPr lang="en-US" sz="1400" dirty="0"/>
                <a:t>What message might we send to others when we delay doing what they ask of us?</a:t>
              </a:r>
            </a:p>
          </p:txBody>
        </p:sp>
      </p:grpSp>
      <p:grpSp>
        <p:nvGrpSpPr>
          <p:cNvPr id="22" name="Group 21"/>
          <p:cNvGrpSpPr/>
          <p:nvPr/>
        </p:nvGrpSpPr>
        <p:grpSpPr>
          <a:xfrm>
            <a:off x="7086600" y="838200"/>
            <a:ext cx="1447800" cy="2438400"/>
            <a:chOff x="3810000" y="762000"/>
            <a:chExt cx="1447800" cy="2438400"/>
          </a:xfrm>
        </p:grpSpPr>
        <p:grpSp>
          <p:nvGrpSpPr>
            <p:cNvPr id="23" name="Group 17"/>
            <p:cNvGrpSpPr/>
            <p:nvPr/>
          </p:nvGrpSpPr>
          <p:grpSpPr>
            <a:xfrm>
              <a:off x="3810000" y="762000"/>
              <a:ext cx="1371600" cy="2438400"/>
              <a:chOff x="3810000" y="762000"/>
              <a:chExt cx="1371600" cy="2438400"/>
            </a:xfrm>
          </p:grpSpPr>
          <p:sp>
            <p:nvSpPr>
              <p:cNvPr id="25" name="Rounded Rectangle 24"/>
              <p:cNvSpPr/>
              <p:nvPr/>
            </p:nvSpPr>
            <p:spPr>
              <a:xfrm>
                <a:off x="4267200" y="1828800"/>
                <a:ext cx="381000" cy="13716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810000" y="762000"/>
                <a:ext cx="1371600" cy="1600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3810000" y="762000"/>
              <a:ext cx="1447800" cy="1600438"/>
            </a:xfrm>
            <a:prstGeom prst="rect">
              <a:avLst/>
            </a:prstGeom>
          </p:spPr>
          <p:txBody>
            <a:bodyPr wrap="square">
              <a:spAutoFit/>
            </a:bodyPr>
            <a:lstStyle/>
            <a:p>
              <a:pPr fontAlgn="base"/>
              <a:r>
                <a:rPr lang="en-US" sz="1400" dirty="0"/>
                <a:t>What do we show the Lord when we respond quickly to His counsel and commandments?</a:t>
              </a:r>
            </a:p>
          </p:txBody>
        </p:sp>
      </p:grpSp>
      <p:grpSp>
        <p:nvGrpSpPr>
          <p:cNvPr id="27" name="Group 26"/>
          <p:cNvGrpSpPr/>
          <p:nvPr/>
        </p:nvGrpSpPr>
        <p:grpSpPr>
          <a:xfrm>
            <a:off x="8727142" y="1219200"/>
            <a:ext cx="1447800" cy="1887070"/>
            <a:chOff x="3774142" y="762000"/>
            <a:chExt cx="1447800" cy="1887070"/>
          </a:xfrm>
        </p:grpSpPr>
        <p:grpSp>
          <p:nvGrpSpPr>
            <p:cNvPr id="28" name="Group 17"/>
            <p:cNvGrpSpPr/>
            <p:nvPr/>
          </p:nvGrpSpPr>
          <p:grpSpPr>
            <a:xfrm>
              <a:off x="3810000" y="762000"/>
              <a:ext cx="1371600" cy="1887070"/>
              <a:chOff x="3810000" y="762000"/>
              <a:chExt cx="1371600" cy="1887070"/>
            </a:xfrm>
          </p:grpSpPr>
          <p:sp>
            <p:nvSpPr>
              <p:cNvPr id="30" name="Rounded Rectangle 29"/>
              <p:cNvSpPr/>
              <p:nvPr/>
            </p:nvSpPr>
            <p:spPr>
              <a:xfrm>
                <a:off x="4316506" y="1506070"/>
                <a:ext cx="381000" cy="1143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10000" y="762000"/>
                <a:ext cx="1371600" cy="8516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3774142" y="797859"/>
              <a:ext cx="1447800" cy="738664"/>
            </a:xfrm>
            <a:prstGeom prst="rect">
              <a:avLst/>
            </a:prstGeom>
          </p:spPr>
          <p:txBody>
            <a:bodyPr wrap="square">
              <a:spAutoFit/>
            </a:bodyPr>
            <a:lstStyle/>
            <a:p>
              <a:pPr fontAlgn="base"/>
              <a:r>
                <a:rPr lang="en-US" sz="1400" dirty="0"/>
                <a:t>What does Nephi’s example teach us?</a:t>
              </a:r>
            </a:p>
          </p:txBody>
        </p:sp>
      </p:grpSp>
      <p:grpSp>
        <p:nvGrpSpPr>
          <p:cNvPr id="32" name="Group 31"/>
          <p:cNvGrpSpPr/>
          <p:nvPr/>
        </p:nvGrpSpPr>
        <p:grpSpPr>
          <a:xfrm>
            <a:off x="6248400" y="2971800"/>
            <a:ext cx="1447800" cy="2209800"/>
            <a:chOff x="3810000" y="762000"/>
            <a:chExt cx="1447800" cy="2209800"/>
          </a:xfrm>
        </p:grpSpPr>
        <p:grpSp>
          <p:nvGrpSpPr>
            <p:cNvPr id="33" name="Group 17"/>
            <p:cNvGrpSpPr/>
            <p:nvPr/>
          </p:nvGrpSpPr>
          <p:grpSpPr>
            <a:xfrm>
              <a:off x="3810000" y="762000"/>
              <a:ext cx="1371600" cy="2209800"/>
              <a:chOff x="3810000" y="762000"/>
              <a:chExt cx="1371600" cy="2209800"/>
            </a:xfrm>
          </p:grpSpPr>
          <p:sp>
            <p:nvSpPr>
              <p:cNvPr id="35" name="Rounded Rectangle 34"/>
              <p:cNvSpPr/>
              <p:nvPr/>
            </p:nvSpPr>
            <p:spPr>
              <a:xfrm>
                <a:off x="4267200" y="1828800"/>
                <a:ext cx="381000" cy="1143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810000" y="762000"/>
                <a:ext cx="1371600" cy="1143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3810000" y="1066800"/>
              <a:ext cx="1447800" cy="523220"/>
            </a:xfrm>
            <a:prstGeom prst="rect">
              <a:avLst/>
            </a:prstGeom>
          </p:spPr>
          <p:txBody>
            <a:bodyPr wrap="square">
              <a:spAutoFit/>
            </a:bodyPr>
            <a:lstStyle/>
            <a:p>
              <a:pPr fontAlgn="base"/>
              <a:r>
                <a:rPr lang="en-US" sz="1400" dirty="0"/>
                <a:t>How did the Lord help Nephi?</a:t>
              </a:r>
            </a:p>
          </p:txBody>
        </p:sp>
      </p:grpSp>
      <p:grpSp>
        <p:nvGrpSpPr>
          <p:cNvPr id="37" name="Group 36"/>
          <p:cNvGrpSpPr/>
          <p:nvPr/>
        </p:nvGrpSpPr>
        <p:grpSpPr>
          <a:xfrm>
            <a:off x="8077200" y="2994837"/>
            <a:ext cx="1447800" cy="2262963"/>
            <a:chOff x="3810000" y="708837"/>
            <a:chExt cx="1447800" cy="2262963"/>
          </a:xfrm>
        </p:grpSpPr>
        <p:grpSp>
          <p:nvGrpSpPr>
            <p:cNvPr id="38" name="Group 17"/>
            <p:cNvGrpSpPr/>
            <p:nvPr/>
          </p:nvGrpSpPr>
          <p:grpSpPr>
            <a:xfrm>
              <a:off x="3820633" y="708837"/>
              <a:ext cx="1371600" cy="2262963"/>
              <a:chOff x="3820633" y="708837"/>
              <a:chExt cx="1371600" cy="2262963"/>
            </a:xfrm>
          </p:grpSpPr>
          <p:sp>
            <p:nvSpPr>
              <p:cNvPr id="40" name="Rounded Rectangle 39"/>
              <p:cNvSpPr/>
              <p:nvPr/>
            </p:nvSpPr>
            <p:spPr>
              <a:xfrm>
                <a:off x="4267200" y="1828800"/>
                <a:ext cx="381000" cy="1143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820633" y="708837"/>
                <a:ext cx="1371600" cy="1143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3810000" y="762000"/>
              <a:ext cx="1447800" cy="954107"/>
            </a:xfrm>
            <a:prstGeom prst="rect">
              <a:avLst/>
            </a:prstGeom>
          </p:spPr>
          <p:txBody>
            <a:bodyPr wrap="square">
              <a:spAutoFit/>
            </a:bodyPr>
            <a:lstStyle/>
            <a:p>
              <a:pPr fontAlgn="base"/>
              <a:r>
                <a:rPr lang="en-US" sz="1400" dirty="0"/>
                <a:t>How can you show your determination to serve the Lord?</a:t>
              </a:r>
            </a:p>
          </p:txBody>
        </p:sp>
      </p:grpSp>
      <p:grpSp>
        <p:nvGrpSpPr>
          <p:cNvPr id="42" name="Group 41"/>
          <p:cNvGrpSpPr/>
          <p:nvPr/>
        </p:nvGrpSpPr>
        <p:grpSpPr>
          <a:xfrm rot="3335498">
            <a:off x="4388785" y="1285299"/>
            <a:ext cx="343882" cy="1399618"/>
            <a:chOff x="2438400" y="990600"/>
            <a:chExt cx="762000" cy="3200400"/>
          </a:xfrm>
        </p:grpSpPr>
        <p:sp>
          <p:nvSpPr>
            <p:cNvPr id="43" name="Pentagon 42"/>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43"/>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45"/>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p:cNvGrpSpPr/>
          <p:nvPr/>
        </p:nvGrpSpPr>
        <p:grpSpPr>
          <a:xfrm>
            <a:off x="3860916" y="5699369"/>
            <a:ext cx="1615303" cy="366259"/>
            <a:chOff x="2336915" y="5699368"/>
            <a:chExt cx="1615303" cy="366259"/>
          </a:xfrm>
        </p:grpSpPr>
        <p:grpSp>
          <p:nvGrpSpPr>
            <p:cNvPr id="48" name="Group 47"/>
            <p:cNvGrpSpPr/>
            <p:nvPr/>
          </p:nvGrpSpPr>
          <p:grpSpPr>
            <a:xfrm rot="3335498">
              <a:off x="2864783" y="5171500"/>
              <a:ext cx="343882" cy="1399618"/>
              <a:chOff x="2438400" y="990600"/>
              <a:chExt cx="762000" cy="3200400"/>
            </a:xfrm>
          </p:grpSpPr>
          <p:sp>
            <p:nvSpPr>
              <p:cNvPr id="49" name="Pentagon 48"/>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aque 49"/>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51"/>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p:cNvGrpSpPr/>
            <p:nvPr/>
          </p:nvGrpSpPr>
          <p:grpSpPr>
            <a:xfrm rot="18429167">
              <a:off x="3080468" y="5193877"/>
              <a:ext cx="343882" cy="1399618"/>
              <a:chOff x="2438400" y="990600"/>
              <a:chExt cx="762000" cy="3200400"/>
            </a:xfrm>
          </p:grpSpPr>
          <p:sp>
            <p:nvSpPr>
              <p:cNvPr id="55" name="Pentagon 54"/>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aque 55"/>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nut 57"/>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1" name="Heart 60"/>
          <p:cNvSpPr/>
          <p:nvPr/>
        </p:nvSpPr>
        <p:spPr>
          <a:xfrm>
            <a:off x="4572000" y="1143000"/>
            <a:ext cx="381000" cy="304800"/>
          </a:xfrm>
          <a:prstGeom prst="hear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art 61"/>
          <p:cNvSpPr/>
          <p:nvPr/>
        </p:nvSpPr>
        <p:spPr>
          <a:xfrm>
            <a:off x="4724400" y="4114800"/>
            <a:ext cx="381000" cy="304800"/>
          </a:xfrm>
          <a:prstGeom prst="hear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953001" y="2286000"/>
            <a:ext cx="808919" cy="1447800"/>
            <a:chOff x="638881" y="762001"/>
            <a:chExt cx="1969874" cy="4697534"/>
          </a:xfrm>
        </p:grpSpPr>
        <p:sp>
          <p:nvSpPr>
            <p:cNvPr id="64" name="Oval 63"/>
            <p:cNvSpPr/>
            <p:nvPr/>
          </p:nvSpPr>
          <p:spPr>
            <a:xfrm rot="19714469">
              <a:off x="1131986" y="4813042"/>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920230">
              <a:off x="1569497" y="4871304"/>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066800" y="3124200"/>
              <a:ext cx="1295400" cy="1988688"/>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068268" y="2239837"/>
              <a:ext cx="1234033" cy="1988688"/>
            </a:xfrm>
            <a:prstGeom prst="trapezoid">
              <a:avLst>
                <a:gd name="adj" fmla="val 35897"/>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523543">
              <a:off x="468358" y="3484638"/>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3077253">
              <a:off x="2068522" y="3484655"/>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28078" flipH="1">
              <a:off x="846406" y="2480390"/>
              <a:ext cx="543216" cy="142387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9846626">
              <a:off x="1859421" y="2322147"/>
              <a:ext cx="543216" cy="15157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uble Wave 71"/>
            <p:cNvSpPr/>
            <p:nvPr/>
          </p:nvSpPr>
          <p:spPr>
            <a:xfrm rot="21307692">
              <a:off x="2057203" y="1068893"/>
              <a:ext cx="440785" cy="1191638"/>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uble Wave 72"/>
            <p:cNvSpPr/>
            <p:nvPr/>
          </p:nvSpPr>
          <p:spPr>
            <a:xfrm rot="407729">
              <a:off x="983279" y="1166134"/>
              <a:ext cx="461773" cy="119164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483659" y="2496671"/>
              <a:ext cx="457200" cy="4787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685911">
              <a:off x="1840352" y="2628779"/>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195543">
              <a:off x="993381" y="2626480"/>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219200" y="1068797"/>
              <a:ext cx="1059257" cy="1674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5400000">
              <a:off x="1339114" y="413486"/>
              <a:ext cx="804594" cy="150162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60"/>
            <p:cNvGrpSpPr/>
            <p:nvPr/>
          </p:nvGrpSpPr>
          <p:grpSpPr>
            <a:xfrm>
              <a:off x="977153" y="1066800"/>
              <a:ext cx="1541930" cy="367553"/>
              <a:chOff x="815825" y="1219200"/>
              <a:chExt cx="1722972" cy="272532"/>
            </a:xfrm>
          </p:grpSpPr>
          <p:grpSp>
            <p:nvGrpSpPr>
              <p:cNvPr id="104" name="Group 259"/>
              <p:cNvGrpSpPr/>
              <p:nvPr/>
            </p:nvGrpSpPr>
            <p:grpSpPr>
              <a:xfrm>
                <a:off x="815825" y="1219201"/>
                <a:ext cx="1722972" cy="272531"/>
                <a:chOff x="815825" y="1219201"/>
                <a:chExt cx="1722972" cy="272531"/>
              </a:xfrm>
            </p:grpSpPr>
            <p:sp>
              <p:nvSpPr>
                <p:cNvPr id="109" name="Rounded Rectangle 17"/>
                <p:cNvSpPr/>
                <p:nvPr/>
              </p:nvSpPr>
              <p:spPr>
                <a:xfrm rot="5400000">
                  <a:off x="1561592" y="514528"/>
                  <a:ext cx="231437" cy="172297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357"/>
                <p:cNvGrpSpPr/>
                <p:nvPr/>
              </p:nvGrpSpPr>
              <p:grpSpPr>
                <a:xfrm>
                  <a:off x="878541" y="1219201"/>
                  <a:ext cx="538270" cy="259976"/>
                  <a:chOff x="533400" y="4953000"/>
                  <a:chExt cx="1828800" cy="685800"/>
                </a:xfrm>
              </p:grpSpPr>
              <p:sp>
                <p:nvSpPr>
                  <p:cNvPr id="115"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57"/>
                <p:cNvGrpSpPr/>
                <p:nvPr/>
              </p:nvGrpSpPr>
              <p:grpSpPr>
                <a:xfrm>
                  <a:off x="1416423" y="1219201"/>
                  <a:ext cx="538270" cy="259976"/>
                  <a:chOff x="533400" y="4953000"/>
                  <a:chExt cx="1828800" cy="685800"/>
                </a:xfrm>
              </p:grpSpPr>
              <p:sp>
                <p:nvSpPr>
                  <p:cNvPr id="112" name="Plaque 11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1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laque 11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357"/>
              <p:cNvGrpSpPr/>
              <p:nvPr/>
            </p:nvGrpSpPr>
            <p:grpSpPr>
              <a:xfrm>
                <a:off x="1905000" y="1219200"/>
                <a:ext cx="538270" cy="259976"/>
                <a:chOff x="533400" y="4953000"/>
                <a:chExt cx="1828800" cy="685800"/>
              </a:xfrm>
            </p:grpSpPr>
            <p:sp>
              <p:nvSpPr>
                <p:cNvPr id="106" name="Plaque 10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aque 10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357"/>
            <p:cNvGrpSpPr/>
            <p:nvPr/>
          </p:nvGrpSpPr>
          <p:grpSpPr>
            <a:xfrm rot="4660406">
              <a:off x="1703770" y="2885965"/>
              <a:ext cx="538270" cy="259976"/>
              <a:chOff x="533400" y="4953000"/>
              <a:chExt cx="1828800" cy="685800"/>
            </a:xfrm>
          </p:grpSpPr>
          <p:sp>
            <p:nvSpPr>
              <p:cNvPr id="101" name="Plaque 10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aque 10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aque 10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357"/>
            <p:cNvGrpSpPr/>
            <p:nvPr/>
          </p:nvGrpSpPr>
          <p:grpSpPr>
            <a:xfrm rot="4660406">
              <a:off x="1856170" y="3414883"/>
              <a:ext cx="538270" cy="259976"/>
              <a:chOff x="533400" y="4953000"/>
              <a:chExt cx="1828800" cy="685800"/>
            </a:xfrm>
          </p:grpSpPr>
          <p:sp>
            <p:nvSpPr>
              <p:cNvPr id="98" name="Plaque 9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aque 9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aque 9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357"/>
            <p:cNvGrpSpPr/>
            <p:nvPr/>
          </p:nvGrpSpPr>
          <p:grpSpPr>
            <a:xfrm rot="4660406">
              <a:off x="1990640" y="3943799"/>
              <a:ext cx="538270" cy="259976"/>
              <a:chOff x="533400" y="4953000"/>
              <a:chExt cx="1828800" cy="685800"/>
            </a:xfrm>
          </p:grpSpPr>
          <p:sp>
            <p:nvSpPr>
              <p:cNvPr id="95" name="Plaque 9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aque 9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57"/>
            <p:cNvGrpSpPr/>
            <p:nvPr/>
          </p:nvGrpSpPr>
          <p:grpSpPr>
            <a:xfrm rot="17359642">
              <a:off x="1161404" y="2890446"/>
              <a:ext cx="538270" cy="259976"/>
              <a:chOff x="533400" y="4953000"/>
              <a:chExt cx="1828800" cy="685800"/>
            </a:xfrm>
          </p:grpSpPr>
          <p:sp>
            <p:nvSpPr>
              <p:cNvPr id="92" name="Plaque 9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aque 9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357"/>
            <p:cNvGrpSpPr/>
            <p:nvPr/>
          </p:nvGrpSpPr>
          <p:grpSpPr>
            <a:xfrm rot="17359642">
              <a:off x="964181" y="3383505"/>
              <a:ext cx="538270" cy="259976"/>
              <a:chOff x="533400" y="4953000"/>
              <a:chExt cx="1828800" cy="685800"/>
            </a:xfrm>
          </p:grpSpPr>
          <p:sp>
            <p:nvSpPr>
              <p:cNvPr id="89" name="Plaque 8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aque 8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aque 9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357"/>
            <p:cNvGrpSpPr/>
            <p:nvPr/>
          </p:nvGrpSpPr>
          <p:grpSpPr>
            <a:xfrm rot="17359642">
              <a:off x="766957" y="3903458"/>
              <a:ext cx="538270" cy="259976"/>
              <a:chOff x="533400" y="4953000"/>
              <a:chExt cx="1828800" cy="685800"/>
            </a:xfrm>
          </p:grpSpPr>
          <p:sp>
            <p:nvSpPr>
              <p:cNvPr id="86" name="Plaque 8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aque 8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aque 8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18">
            <a:extLst>
              <a:ext uri="{FF2B5EF4-FFF2-40B4-BE49-F238E27FC236}">
                <a16:creationId xmlns:a16="http://schemas.microsoft.com/office/drawing/2014/main" id="{3DCC5289-53F2-4CA9-BF9F-2EBA1C87788C}"/>
              </a:ext>
            </a:extLst>
          </p:cNvPr>
          <p:cNvGrpSpPr/>
          <p:nvPr/>
        </p:nvGrpSpPr>
        <p:grpSpPr>
          <a:xfrm>
            <a:off x="7761768" y="4908698"/>
            <a:ext cx="3495849" cy="1752600"/>
            <a:chOff x="950188" y="2286000"/>
            <a:chExt cx="7402975" cy="2743200"/>
          </a:xfrm>
        </p:grpSpPr>
        <p:grpSp>
          <p:nvGrpSpPr>
            <p:cNvPr id="120" name="Group 18">
              <a:extLst>
                <a:ext uri="{FF2B5EF4-FFF2-40B4-BE49-F238E27FC236}">
                  <a16:creationId xmlns:a16="http://schemas.microsoft.com/office/drawing/2014/main" id="{165D188C-7838-41ED-AF3E-633A801F3E09}"/>
                </a:ext>
              </a:extLst>
            </p:cNvPr>
            <p:cNvGrpSpPr/>
            <p:nvPr/>
          </p:nvGrpSpPr>
          <p:grpSpPr>
            <a:xfrm>
              <a:off x="965200" y="2286000"/>
              <a:ext cx="7264400" cy="2743200"/>
              <a:chOff x="965200" y="2286000"/>
              <a:chExt cx="7327900" cy="2743200"/>
            </a:xfrm>
          </p:grpSpPr>
          <p:sp>
            <p:nvSpPr>
              <p:cNvPr id="122" name="Rectangle 121">
                <a:extLst>
                  <a:ext uri="{FF2B5EF4-FFF2-40B4-BE49-F238E27FC236}">
                    <a16:creationId xmlns:a16="http://schemas.microsoft.com/office/drawing/2014/main" id="{699CED01-D231-4D07-B939-EB3D0E2A8BDB}"/>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4D25FCCE-16F2-46B5-AD2C-B3590ADAA945}"/>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05609DCC-8FF5-4ADC-8000-3022BC16EAC0}"/>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1FCEFC9-2CCA-4947-A03F-CDC047AD4613}"/>
                  </a:ext>
                </a:extLst>
              </p:cNvPr>
              <p:cNvCxnSpPr>
                <a:stCxn id="123" idx="1"/>
                <a:endCxn id="12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3C2B140-3EDD-4B38-844E-23C6BAE4EE8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4CD34FA9-1E03-44F4-92A3-7787AC4D189C}"/>
                </a:ext>
              </a:extLst>
            </p:cNvPr>
            <p:cNvSpPr txBox="1"/>
            <p:nvPr/>
          </p:nvSpPr>
          <p:spPr>
            <a:xfrm>
              <a:off x="950188" y="2564527"/>
              <a:ext cx="7402975" cy="1589733"/>
            </a:xfrm>
            <a:prstGeom prst="rect">
              <a:avLst/>
            </a:prstGeom>
            <a:noFill/>
          </p:spPr>
          <p:txBody>
            <a:bodyPr wrap="square" rtlCol="0">
              <a:spAutoFit/>
            </a:bodyPr>
            <a:lstStyle/>
            <a:p>
              <a:pPr algn="ctr"/>
              <a:r>
                <a:rPr lang="en-US" sz="2000" b="1" dirty="0">
                  <a:solidFill>
                    <a:schemeClr val="bg1"/>
                  </a:solidFill>
                </a:rPr>
                <a:t>When we respond promptly to the Lord’s direction, we will have His power to help us.</a:t>
              </a:r>
              <a:endParaRPr lang="en-US" sz="2000" dirty="0">
                <a:solidFill>
                  <a:schemeClr val="bg1"/>
                </a:solidFill>
              </a:endParaRPr>
            </a:p>
          </p:txBody>
        </p:sp>
      </p:grpSp>
    </p:spTree>
    <p:extLst>
      <p:ext uri="{BB962C8B-B14F-4D97-AF65-F5344CB8AC3E}">
        <p14:creationId xmlns:p14="http://schemas.microsoft.com/office/powerpoint/2010/main" val="128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mph" presetSubtype="2" fill="hold" grpId="1" nodeType="withEffect">
                                  <p:stCondLst>
                                    <p:cond delay="0"/>
                                  </p:stCondLst>
                                  <p:childTnLst>
                                    <p:animClr clrSpc="rgb" dir="cw">
                                      <p:cBhvr>
                                        <p:cTn id="16" dur="3000" fill="hold"/>
                                        <p:tgtEl>
                                          <p:spTgt spid="61"/>
                                        </p:tgtEl>
                                        <p:attrNameLst>
                                          <p:attrName>fillcolor</p:attrName>
                                        </p:attrNameLst>
                                      </p:cBhvr>
                                      <p:to>
                                        <a:srgbClr val="795C53"/>
                                      </p:to>
                                    </p:animClr>
                                    <p:set>
                                      <p:cBhvr>
                                        <p:cTn id="17" dur="3000" fill="hold"/>
                                        <p:tgtEl>
                                          <p:spTgt spid="61"/>
                                        </p:tgtEl>
                                        <p:attrNameLst>
                                          <p:attrName>fill.type</p:attrName>
                                        </p:attrNameLst>
                                      </p:cBhvr>
                                      <p:to>
                                        <p:strVal val="solid"/>
                                      </p:to>
                                    </p:set>
                                    <p:set>
                                      <p:cBhvr>
                                        <p:cTn id="18" dur="3000" fill="hold"/>
                                        <p:tgtEl>
                                          <p:spTgt spid="61"/>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0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0 0  L 0.25 -0.33333  E" pathEditMode="relative" ptsTypes="">
                                      <p:cBhvr>
                                        <p:cTn id="31" dur="2000" fill="hold"/>
                                        <p:tgtEl>
                                          <p:spTgt spid="63"/>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childTnLst>
                                </p:cTn>
                              </p:par>
                              <p:par>
                                <p:cTn id="36" presetID="56" presetClass="path" presetSubtype="0" accel="50000" decel="50000" fill="hold" nodeType="withEffect">
                                  <p:stCondLst>
                                    <p:cond delay="0"/>
                                  </p:stCondLst>
                                  <p:childTnLst>
                                    <p:animMotion origin="layout" path="M 0.25 -0.33333 L -0.0026 0.01667 " pathEditMode="relative" rAng="0" ptsTypes="AA">
                                      <p:cBhvr>
                                        <p:cTn id="37" dur="2000" fill="hold"/>
                                        <p:tgtEl>
                                          <p:spTgt spid="63"/>
                                        </p:tgtEl>
                                        <p:attrNameLst>
                                          <p:attrName>ppt_x</p:attrName>
                                          <p:attrName>ppt_y</p:attrName>
                                        </p:attrNameLst>
                                      </p:cBhvr>
                                      <p:rCtr x="-12600" y="17500"/>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childTnLst>
                                </p:cTn>
                              </p:par>
                              <p:par>
                                <p:cTn id="42" presetID="10" presetClass="entr" presetSubtype="0" fill="hold" grpId="1"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1000"/>
                                        <p:tgtEl>
                                          <p:spTgt spid="62"/>
                                        </p:tgtEl>
                                      </p:cBhvr>
                                    </p:animEffect>
                                  </p:childTnLst>
                                </p:cTn>
                              </p:par>
                              <p:par>
                                <p:cTn id="45" presetID="1" presetClass="emph" presetSubtype="2" fill="hold" nodeType="withEffect">
                                  <p:stCondLst>
                                    <p:cond delay="0"/>
                                  </p:stCondLst>
                                  <p:childTnLst>
                                    <p:animClr clrSpc="rgb" dir="cw">
                                      <p:cBhvr>
                                        <p:cTn id="46" dur="2000" fill="hold"/>
                                        <p:tgtEl>
                                          <p:spTgt spid="62"/>
                                        </p:tgtEl>
                                        <p:attrNameLst>
                                          <p:attrName>fillcolor</p:attrName>
                                        </p:attrNameLst>
                                      </p:cBhvr>
                                      <p:to>
                                        <a:srgbClr val="795C53"/>
                                      </p:to>
                                    </p:animClr>
                                    <p:set>
                                      <p:cBhvr>
                                        <p:cTn id="47" dur="2000" fill="hold"/>
                                        <p:tgtEl>
                                          <p:spTgt spid="62"/>
                                        </p:tgtEl>
                                        <p:attrNameLst>
                                          <p:attrName>fill.type</p:attrName>
                                        </p:attrNameLst>
                                      </p:cBhvr>
                                      <p:to>
                                        <p:strVal val="solid"/>
                                      </p:to>
                                    </p:set>
                                    <p:set>
                                      <p:cBhvr>
                                        <p:cTn id="48" dur="2000" fill="hold"/>
                                        <p:tgtEl>
                                          <p:spTgt spid="62"/>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20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0" presetClass="exit" presetSubtype="0" fill="hold" grpId="0" nodeType="withEffect">
                                  <p:stCondLst>
                                    <p:cond delay="0"/>
                                  </p:stCondLst>
                                  <p:childTnLst>
                                    <p:animEffect transition="out" filter="fade">
                                      <p:cBhvr>
                                        <p:cTn id="61" dur="2000"/>
                                        <p:tgtEl>
                                          <p:spTgt spid="12">
                                            <p:txEl>
                                              <p:pRg st="0" end="0"/>
                                            </p:txEl>
                                          </p:spTgt>
                                        </p:tgtEl>
                                      </p:cBhvr>
                                    </p:animEffect>
                                    <p:set>
                                      <p:cBhvr>
                                        <p:cTn id="62" dur="1" fill="hold">
                                          <p:stCondLst>
                                            <p:cond delay="1999"/>
                                          </p:stCondLst>
                                        </p:cTn>
                                        <p:tgtEl>
                                          <p:spTgt spid="12">
                                            <p:txEl>
                                              <p:pRg st="0" end="0"/>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2000"/>
                                        <p:tgtEl>
                                          <p:spTgt spid="12">
                                            <p:txEl>
                                              <p:pRg st="2" end="2"/>
                                            </p:txEl>
                                          </p:spTgt>
                                        </p:tgtEl>
                                      </p:cBhvr>
                                    </p:animEffect>
                                    <p:set>
                                      <p:cBhvr>
                                        <p:cTn id="65" dur="1" fill="hold">
                                          <p:stCondLst>
                                            <p:cond delay="1999"/>
                                          </p:stCondLst>
                                        </p:cTn>
                                        <p:tgtEl>
                                          <p:spTgt spid="12">
                                            <p:txEl>
                                              <p:pRg st="2" end="2"/>
                                            </p:txEl>
                                          </p:spTgt>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2000"/>
                                        <p:tgtEl>
                                          <p:spTgt spid="12">
                                            <p:txEl>
                                              <p:pRg st="4" end="4"/>
                                            </p:txEl>
                                          </p:spTgt>
                                        </p:tgtEl>
                                      </p:cBhvr>
                                    </p:animEffect>
                                    <p:set>
                                      <p:cBhvr>
                                        <p:cTn id="68" dur="1" fill="hold">
                                          <p:stCondLst>
                                            <p:cond delay="1999"/>
                                          </p:stCondLst>
                                        </p:cTn>
                                        <p:tgtEl>
                                          <p:spTgt spid="12">
                                            <p:txEl>
                                              <p:pRg st="4" end="4"/>
                                            </p:txEl>
                                          </p:spTgt>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2000"/>
                                        <p:tgtEl>
                                          <p:spTgt spid="12">
                                            <p:txEl>
                                              <p:pRg st="6" end="6"/>
                                            </p:txEl>
                                          </p:spTgt>
                                        </p:tgtEl>
                                      </p:cBhvr>
                                    </p:animEffect>
                                    <p:set>
                                      <p:cBhvr>
                                        <p:cTn id="71" dur="1" fill="hold">
                                          <p:stCondLst>
                                            <p:cond delay="1999"/>
                                          </p:stCondLst>
                                        </p:cTn>
                                        <p:tgtEl>
                                          <p:spTgt spid="12">
                                            <p:txEl>
                                              <p:pRg st="6" end="6"/>
                                            </p:txEl>
                                          </p:spTgt>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2000"/>
                                        <p:tgtEl>
                                          <p:spTgt spid="12">
                                            <p:txEl>
                                              <p:pRg st="8" end="8"/>
                                            </p:txEl>
                                          </p:spTgt>
                                        </p:tgtEl>
                                      </p:cBhvr>
                                    </p:animEffect>
                                    <p:set>
                                      <p:cBhvr>
                                        <p:cTn id="74" dur="1" fill="hold">
                                          <p:stCondLst>
                                            <p:cond delay="1999"/>
                                          </p:stCondLst>
                                        </p:cTn>
                                        <p:tgtEl>
                                          <p:spTgt spid="12">
                                            <p:txEl>
                                              <p:pRg st="8" end="8"/>
                                            </p:txEl>
                                          </p:spTgt>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2000"/>
                                        <p:tgtEl>
                                          <p:spTgt spid="12">
                                            <p:txEl>
                                              <p:pRg st="10" end="10"/>
                                            </p:txEl>
                                          </p:spTgt>
                                        </p:tgtEl>
                                      </p:cBhvr>
                                    </p:animEffect>
                                    <p:set>
                                      <p:cBhvr>
                                        <p:cTn id="77" dur="1" fill="hold">
                                          <p:stCondLst>
                                            <p:cond delay="1999"/>
                                          </p:stCondLst>
                                        </p:cTn>
                                        <p:tgtEl>
                                          <p:spTgt spid="12">
                                            <p:txEl>
                                              <p:pRg st="10" end="10"/>
                                            </p:txEl>
                                          </p:spTgt>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2000"/>
                                        <p:tgtEl>
                                          <p:spTgt spid="12">
                                            <p:txEl>
                                              <p:pRg st="12" end="12"/>
                                            </p:txEl>
                                          </p:spTgt>
                                        </p:tgtEl>
                                      </p:cBhvr>
                                    </p:animEffect>
                                    <p:set>
                                      <p:cBhvr>
                                        <p:cTn id="80" dur="1" fill="hold">
                                          <p:stCondLst>
                                            <p:cond delay="1999"/>
                                          </p:stCondLst>
                                        </p:cTn>
                                        <p:tgtEl>
                                          <p:spTgt spid="12">
                                            <p:txEl>
                                              <p:pRg st="12" end="12"/>
                                            </p:txEl>
                                          </p:spTgt>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61"/>
                                        </p:tgtEl>
                                      </p:cBhvr>
                                    </p:animEffect>
                                    <p:set>
                                      <p:cBhvr>
                                        <p:cTn id="83" dur="1" fill="hold">
                                          <p:stCondLst>
                                            <p:cond delay="1999"/>
                                          </p:stCondLst>
                                        </p:cTn>
                                        <p:tgtEl>
                                          <p:spTgt spid="6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000"/>
                                        <p:tgtEl>
                                          <p:spTgt spid="42"/>
                                        </p:tgtEl>
                                      </p:cBhvr>
                                    </p:animEffect>
                                    <p:set>
                                      <p:cBhvr>
                                        <p:cTn id="86" dur="1" fill="hold">
                                          <p:stCondLst>
                                            <p:cond delay="1999"/>
                                          </p:stCondLst>
                                        </p:cTn>
                                        <p:tgtEl>
                                          <p:spTgt spid="4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2000"/>
                                        <p:tgtEl>
                                          <p:spTgt spid="62"/>
                                        </p:tgtEl>
                                      </p:cBhvr>
                                    </p:animEffect>
                                    <p:set>
                                      <p:cBhvr>
                                        <p:cTn id="89" dur="1" fill="hold">
                                          <p:stCondLst>
                                            <p:cond delay="1999"/>
                                          </p:stCondLst>
                                        </p:cTn>
                                        <p:tgtEl>
                                          <p:spTgt spid="6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60"/>
                                        </p:tgtEl>
                                      </p:cBhvr>
                                    </p:animEffect>
                                    <p:set>
                                      <p:cBhvr>
                                        <p:cTn id="92" dur="1" fill="hold">
                                          <p:stCondLst>
                                            <p:cond delay="1999"/>
                                          </p:stCondLst>
                                        </p:cTn>
                                        <p:tgtEl>
                                          <p:spTgt spid="6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fade">
                                      <p:cBhvr>
                                        <p:cTn id="113" dur="1000"/>
                                        <p:tgtEl>
                                          <p:spTgt spid="119"/>
                                        </p:tgtEl>
                                      </p:cBhvr>
                                    </p:animEffect>
                                    <p:anim calcmode="lin" valueType="num">
                                      <p:cBhvr>
                                        <p:cTn id="114" dur="1000" fill="hold"/>
                                        <p:tgtEl>
                                          <p:spTgt spid="119"/>
                                        </p:tgtEl>
                                        <p:attrNameLst>
                                          <p:attrName>ppt_x</p:attrName>
                                        </p:attrNameLst>
                                      </p:cBhvr>
                                      <p:tavLst>
                                        <p:tav tm="0">
                                          <p:val>
                                            <p:strVal val="#ppt_x"/>
                                          </p:val>
                                        </p:tav>
                                        <p:tav tm="100000">
                                          <p:val>
                                            <p:strVal val="#ppt_x"/>
                                          </p:val>
                                        </p:tav>
                                      </p:tavLst>
                                    </p:anim>
                                    <p:anim calcmode="lin" valueType="num">
                                      <p:cBhvr>
                                        <p:cTn id="115"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61" grpId="0" animBg="1"/>
      <p:bldP spid="61" grpId="1" animBg="1"/>
      <p:bldP spid="61" grpId="2" animBg="1"/>
      <p:bldP spid="62" grpId="0" animBg="1"/>
      <p:bldP spid="6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077BC30-C74B-42BA-BD21-D85B364D28CA}"/>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63032" y="6488668"/>
            <a:ext cx="1981200" cy="369332"/>
          </a:xfrm>
          <a:prstGeom prst="rect">
            <a:avLst/>
          </a:prstGeom>
          <a:noFill/>
        </p:spPr>
        <p:txBody>
          <a:bodyPr wrap="square" rtlCol="0">
            <a:spAutoFit/>
          </a:bodyPr>
          <a:lstStyle/>
          <a:p>
            <a:r>
              <a:rPr lang="en-US" dirty="0"/>
              <a:t>Helaman 10:16-17</a:t>
            </a:r>
          </a:p>
        </p:txBody>
      </p:sp>
      <p:sp>
        <p:nvSpPr>
          <p:cNvPr id="6" name="TextBox 5"/>
          <p:cNvSpPr txBox="1"/>
          <p:nvPr/>
        </p:nvSpPr>
        <p:spPr>
          <a:xfrm>
            <a:off x="1524000" y="152400"/>
            <a:ext cx="9144000" cy="707886"/>
          </a:xfrm>
          <a:prstGeom prst="rect">
            <a:avLst/>
          </a:prstGeom>
          <a:noFill/>
        </p:spPr>
        <p:txBody>
          <a:bodyPr wrap="square" rtlCol="0">
            <a:spAutoFit/>
          </a:bodyPr>
          <a:lstStyle/>
          <a:p>
            <a:pPr algn="ctr"/>
            <a:r>
              <a:rPr lang="en-US" sz="4000" dirty="0">
                <a:latin typeface="Open Sans"/>
              </a:rPr>
              <a:t>For He Was Taken By the Spirit</a:t>
            </a:r>
          </a:p>
        </p:txBody>
      </p:sp>
      <p:sp>
        <p:nvSpPr>
          <p:cNvPr id="10" name="TextBox 9"/>
          <p:cNvSpPr txBox="1"/>
          <p:nvPr/>
        </p:nvSpPr>
        <p:spPr>
          <a:xfrm>
            <a:off x="352647" y="1251098"/>
            <a:ext cx="3740888" cy="1815882"/>
          </a:xfrm>
          <a:prstGeom prst="rect">
            <a:avLst/>
          </a:prstGeom>
          <a:noFill/>
        </p:spPr>
        <p:txBody>
          <a:bodyPr wrap="square" rtlCol="0">
            <a:spAutoFit/>
          </a:bodyPr>
          <a:lstStyle/>
          <a:p>
            <a:r>
              <a:rPr lang="en-US" sz="1600" dirty="0"/>
              <a:t>The other Nephi: “And upon the wings of his Spirit hath my body been carried away upon exceedingly high mountains. And mine eyes have beheld great things, yea, even too great for man; therefore I was bidden that I should not write them.”</a:t>
            </a:r>
          </a:p>
          <a:p>
            <a:r>
              <a:rPr lang="en-US" sz="1600" dirty="0"/>
              <a:t>2 Nephi 4:25</a:t>
            </a:r>
          </a:p>
        </p:txBody>
      </p:sp>
      <p:sp>
        <p:nvSpPr>
          <p:cNvPr id="13" name="TextBox 12"/>
          <p:cNvSpPr txBox="1"/>
          <p:nvPr/>
        </p:nvSpPr>
        <p:spPr>
          <a:xfrm>
            <a:off x="949842" y="4137837"/>
            <a:ext cx="2362200" cy="1815882"/>
          </a:xfrm>
          <a:prstGeom prst="rect">
            <a:avLst/>
          </a:prstGeom>
          <a:noFill/>
        </p:spPr>
        <p:txBody>
          <a:bodyPr wrap="square" rtlCol="0">
            <a:spAutoFit/>
          </a:bodyPr>
          <a:lstStyle/>
          <a:p>
            <a:r>
              <a:rPr lang="en-US" sz="1600" dirty="0"/>
              <a:t>Moses: “The words of God, which he </a:t>
            </a:r>
            <a:r>
              <a:rPr lang="en-US" sz="1600" dirty="0" err="1"/>
              <a:t>spake</a:t>
            </a:r>
            <a:r>
              <a:rPr lang="en-US" sz="1600" dirty="0"/>
              <a:t> unto Moses at a time when Moses was caught up into an exceedingly high mountain,”</a:t>
            </a:r>
          </a:p>
          <a:p>
            <a:r>
              <a:rPr lang="en-US" sz="1600" dirty="0"/>
              <a:t>Moses 1:1</a:t>
            </a:r>
          </a:p>
        </p:txBody>
      </p:sp>
      <p:sp>
        <p:nvSpPr>
          <p:cNvPr id="14" name="TextBox 13"/>
          <p:cNvSpPr txBox="1"/>
          <p:nvPr/>
        </p:nvSpPr>
        <p:spPr>
          <a:xfrm>
            <a:off x="8413898" y="903768"/>
            <a:ext cx="2438400" cy="2800767"/>
          </a:xfrm>
          <a:prstGeom prst="rect">
            <a:avLst/>
          </a:prstGeom>
          <a:noFill/>
        </p:spPr>
        <p:txBody>
          <a:bodyPr wrap="square" rtlCol="0">
            <a:spAutoFit/>
          </a:bodyPr>
          <a:lstStyle/>
          <a:p>
            <a:r>
              <a:rPr lang="en-US" sz="1600" dirty="0"/>
              <a:t>Ezekiel: “In the visions of God brought he me into the land of Israel, and set me upon a very high mountain, by which </a:t>
            </a:r>
            <a:r>
              <a:rPr lang="en-US" sz="1600" i="1" dirty="0"/>
              <a:t>was</a:t>
            </a:r>
            <a:r>
              <a:rPr lang="en-US" sz="1600" dirty="0"/>
              <a:t> as the frame of a city on the south.”</a:t>
            </a:r>
          </a:p>
          <a:p>
            <a:r>
              <a:rPr lang="en-US" sz="1600" dirty="0"/>
              <a:t>Ezekiel 40:2—transported from captivity in Babylon to the temple mount in Jerusalem</a:t>
            </a:r>
          </a:p>
        </p:txBody>
      </p:sp>
      <p:sp>
        <p:nvSpPr>
          <p:cNvPr id="15" name="TextBox 14"/>
          <p:cNvSpPr txBox="1"/>
          <p:nvPr/>
        </p:nvSpPr>
        <p:spPr>
          <a:xfrm>
            <a:off x="8417442" y="3953540"/>
            <a:ext cx="2286000" cy="2308324"/>
          </a:xfrm>
          <a:prstGeom prst="rect">
            <a:avLst/>
          </a:prstGeom>
          <a:noFill/>
        </p:spPr>
        <p:txBody>
          <a:bodyPr wrap="square" rtlCol="0">
            <a:spAutoFit/>
          </a:bodyPr>
          <a:lstStyle/>
          <a:p>
            <a:r>
              <a:rPr lang="en-US" sz="1600" dirty="0"/>
              <a:t>John the Revelator: “And he carried me away in the spirit to a great and high mountain, and </a:t>
            </a:r>
            <a:r>
              <a:rPr lang="en-US" sz="1600" dirty="0" err="1"/>
              <a:t>shewed</a:t>
            </a:r>
            <a:r>
              <a:rPr lang="en-US" sz="1600" dirty="0"/>
              <a:t> me that great city, the holy Jerusalem, descending out of heaven from God,”</a:t>
            </a:r>
          </a:p>
          <a:p>
            <a:r>
              <a:rPr lang="en-US" sz="1600" dirty="0"/>
              <a:t>Revelation 21:10</a:t>
            </a:r>
          </a:p>
        </p:txBody>
      </p:sp>
      <p:pic>
        <p:nvPicPr>
          <p:cNvPr id="3" name="Picture 2">
            <a:extLst>
              <a:ext uri="{FF2B5EF4-FFF2-40B4-BE49-F238E27FC236}">
                <a16:creationId xmlns:a16="http://schemas.microsoft.com/office/drawing/2014/main" id="{EA3313DB-0DED-47B1-B1B1-F903FD3F0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813" y="862567"/>
            <a:ext cx="2143125" cy="2857500"/>
          </a:xfrm>
          <a:prstGeom prst="rect">
            <a:avLst/>
          </a:prstGeom>
        </p:spPr>
      </p:pic>
      <p:pic>
        <p:nvPicPr>
          <p:cNvPr id="8" name="Picture 7">
            <a:extLst>
              <a:ext uri="{FF2B5EF4-FFF2-40B4-BE49-F238E27FC236}">
                <a16:creationId xmlns:a16="http://schemas.microsoft.com/office/drawing/2014/main" id="{45EDD14C-AAC4-4944-8DB2-A6F9889F1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075" y="856400"/>
            <a:ext cx="2152650" cy="2872320"/>
          </a:xfrm>
          <a:prstGeom prst="rect">
            <a:avLst/>
          </a:prstGeom>
        </p:spPr>
      </p:pic>
      <p:pic>
        <p:nvPicPr>
          <p:cNvPr id="11" name="Picture 10">
            <a:extLst>
              <a:ext uri="{FF2B5EF4-FFF2-40B4-BE49-F238E27FC236}">
                <a16:creationId xmlns:a16="http://schemas.microsoft.com/office/drawing/2014/main" id="{D383A78F-185E-4210-9ABC-A21E6D605B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578" y="3721396"/>
            <a:ext cx="2141646" cy="2660981"/>
          </a:xfrm>
          <a:prstGeom prst="rect">
            <a:avLst/>
          </a:prstGeom>
        </p:spPr>
      </p:pic>
      <p:pic>
        <p:nvPicPr>
          <p:cNvPr id="17" name="Picture 16">
            <a:extLst>
              <a:ext uri="{FF2B5EF4-FFF2-40B4-BE49-F238E27FC236}">
                <a16:creationId xmlns:a16="http://schemas.microsoft.com/office/drawing/2014/main" id="{A038D5A3-EE71-4F92-9153-F300421F437F}"/>
              </a:ext>
            </a:extLst>
          </p:cNvPr>
          <p:cNvPicPr>
            <a:picLocks noChangeAspect="1"/>
          </p:cNvPicPr>
          <p:nvPr/>
        </p:nvPicPr>
        <p:blipFill rotWithShape="1">
          <a:blip r:embed="rId6">
            <a:extLst>
              <a:ext uri="{28A0092B-C50C-407E-A947-70E740481C1C}">
                <a14:useLocalDpi xmlns:a14="http://schemas.microsoft.com/office/drawing/2010/main" val="0"/>
              </a:ext>
            </a:extLst>
          </a:blip>
          <a:srcRect t="-600" r="39517"/>
          <a:stretch/>
        </p:blipFill>
        <p:spPr>
          <a:xfrm>
            <a:off x="6105192" y="3723286"/>
            <a:ext cx="2113775" cy="2657194"/>
          </a:xfrm>
          <a:prstGeom prst="rect">
            <a:avLst/>
          </a:prstGeom>
        </p:spPr>
      </p:pic>
    </p:spTree>
    <p:extLst>
      <p:ext uri="{BB962C8B-B14F-4D97-AF65-F5344CB8AC3E}">
        <p14:creationId xmlns:p14="http://schemas.microsoft.com/office/powerpoint/2010/main" val="14722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0D2A4F-203C-46E8-910D-F57437D7E3A0}"/>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219808" y="0"/>
            <a:ext cx="9990992" cy="3139321"/>
          </a:xfrm>
          <a:prstGeom prst="rect">
            <a:avLst/>
          </a:prstGeom>
          <a:noFill/>
        </p:spPr>
        <p:txBody>
          <a:bodyPr wrap="square" rtlCol="0">
            <a:spAutoFit/>
          </a:bodyPr>
          <a:lstStyle/>
          <a:p>
            <a:r>
              <a:rPr lang="en-US" dirty="0"/>
              <a:t>Sources:</a:t>
            </a:r>
          </a:p>
          <a:p>
            <a:endParaRPr lang="en-US" dirty="0"/>
          </a:p>
          <a:p>
            <a:r>
              <a:rPr lang="en-US" dirty="0"/>
              <a:t>Video:</a:t>
            </a:r>
          </a:p>
          <a:p>
            <a:r>
              <a:rPr lang="en-US" dirty="0"/>
              <a:t>The Sealing Power (3:38)</a:t>
            </a:r>
          </a:p>
          <a:p>
            <a:endParaRPr lang="en-US" dirty="0"/>
          </a:p>
          <a:p>
            <a:r>
              <a:rPr lang="en-US" dirty="0">
                <a:latin typeface="Open Sans"/>
              </a:rPr>
              <a:t>Boyd K. Packer “Reverence Invites Revelation,” </a:t>
            </a:r>
            <a:r>
              <a:rPr lang="en-US" b="0" i="1" dirty="0">
                <a:effectLst/>
                <a:latin typeface="Open Sans"/>
              </a:rPr>
              <a:t>Ensign,</a:t>
            </a:r>
            <a:r>
              <a:rPr lang="en-US" b="0" i="0" dirty="0">
                <a:effectLst/>
                <a:latin typeface="Open Sans"/>
              </a:rPr>
              <a:t> Nov. 1991, 22).</a:t>
            </a:r>
          </a:p>
          <a:p>
            <a:endParaRPr lang="en-US" i="1" dirty="0"/>
          </a:p>
          <a:p>
            <a:r>
              <a:rPr lang="en-US" dirty="0"/>
              <a:t>Joseph Fielding McConkie and Robert L. Millet Doctrinal Commentary on the Book of Mormon Vol. 3 pg. 285-287</a:t>
            </a:r>
          </a:p>
          <a:p>
            <a:endParaRPr lang="en-US" dirty="0"/>
          </a:p>
          <a:p>
            <a:r>
              <a:rPr lang="en-US" dirty="0"/>
              <a:t>Elder Russell M. Nelson (“Prepare for the Blessings of the Temple,” </a:t>
            </a:r>
            <a:r>
              <a:rPr lang="en-US" i="1" dirty="0"/>
              <a:t>Ensign,</a:t>
            </a:r>
            <a:r>
              <a:rPr lang="en-US" dirty="0"/>
              <a:t> Oct. 2010, 42). </a:t>
            </a:r>
          </a:p>
        </p:txBody>
      </p:sp>
      <p:sp>
        <p:nvSpPr>
          <p:cNvPr id="6" name="TextBox 5"/>
          <p:cNvSpPr txBox="1"/>
          <p:nvPr/>
        </p:nvSpPr>
        <p:spPr>
          <a:xfrm>
            <a:off x="3276599" y="3467987"/>
            <a:ext cx="5357037" cy="954107"/>
          </a:xfrm>
          <a:prstGeom prst="rect">
            <a:avLst/>
          </a:prstGeom>
          <a:solidFill>
            <a:schemeClr val="tx2">
              <a:lumMod val="75000"/>
            </a:schemeClr>
          </a:solidFill>
        </p:spPr>
        <p:txBody>
          <a:bodyPr wrap="square" rtlCol="0">
            <a:spAutoFit/>
          </a:bodyPr>
          <a:lstStyle/>
          <a:p>
            <a:pPr algn="ctr" fontAlgn="base"/>
            <a:r>
              <a:rPr lang="en-US" sz="2800" dirty="0">
                <a:solidFill>
                  <a:srgbClr val="FF0000"/>
                </a:solidFill>
              </a:rPr>
              <a:t>The end of the 71</a:t>
            </a:r>
            <a:r>
              <a:rPr lang="en-US" sz="2800" baseline="30000" dirty="0">
                <a:solidFill>
                  <a:srgbClr val="FF0000"/>
                </a:solidFill>
              </a:rPr>
              <a:t>st</a:t>
            </a:r>
            <a:r>
              <a:rPr lang="en-US" sz="2800" dirty="0">
                <a:solidFill>
                  <a:srgbClr val="FF0000"/>
                </a:solidFill>
              </a:rPr>
              <a:t> year of the Reign of the Judges</a:t>
            </a:r>
          </a:p>
        </p:txBody>
      </p:sp>
      <p:sp>
        <p:nvSpPr>
          <p:cNvPr id="11" name="Footer Placeholder 14">
            <a:extLst>
              <a:ext uri="{FF2B5EF4-FFF2-40B4-BE49-F238E27FC236}">
                <a16:creationId xmlns:a16="http://schemas.microsoft.com/office/drawing/2014/main" id="{B8CFACAC-EA32-4C38-A67A-46EA30E92EC5}"/>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2" name="Group 11">
            <a:extLst>
              <a:ext uri="{FF2B5EF4-FFF2-40B4-BE49-F238E27FC236}">
                <a16:creationId xmlns:a16="http://schemas.microsoft.com/office/drawing/2014/main" id="{649CD9D9-B892-4A05-9D1D-51C2FDF22303}"/>
              </a:ext>
            </a:extLst>
          </p:cNvPr>
          <p:cNvGrpSpPr/>
          <p:nvPr/>
        </p:nvGrpSpPr>
        <p:grpSpPr>
          <a:xfrm>
            <a:off x="2721933" y="432241"/>
            <a:ext cx="812543" cy="1029221"/>
            <a:chOff x="7543800" y="3810000"/>
            <a:chExt cx="1143000" cy="1447800"/>
          </a:xfrm>
        </p:grpSpPr>
        <p:sp>
          <p:nvSpPr>
            <p:cNvPr id="13" name="Trapezoid 12">
              <a:extLst>
                <a:ext uri="{FF2B5EF4-FFF2-40B4-BE49-F238E27FC236}">
                  <a16:creationId xmlns:a16="http://schemas.microsoft.com/office/drawing/2014/main" id="{0DBF9850-76DA-4CAD-9A0E-7E653A31E5D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79">
              <a:extLst>
                <a:ext uri="{FF2B5EF4-FFF2-40B4-BE49-F238E27FC236}">
                  <a16:creationId xmlns:a16="http://schemas.microsoft.com/office/drawing/2014/main" id="{B7AEBDC0-F40B-4E62-AFDB-124C758D685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80">
              <a:extLst>
                <a:ext uri="{FF2B5EF4-FFF2-40B4-BE49-F238E27FC236}">
                  <a16:creationId xmlns:a16="http://schemas.microsoft.com/office/drawing/2014/main" id="{A8840093-DB8E-42E4-BCE7-E053E28DF64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81">
              <a:extLst>
                <a:ext uri="{FF2B5EF4-FFF2-40B4-BE49-F238E27FC236}">
                  <a16:creationId xmlns:a16="http://schemas.microsoft.com/office/drawing/2014/main" id="{D8A16266-B09E-47BF-B663-BA338C94612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3E4EF28-3A5D-4638-B6D8-8D3F7E10E0E5}"/>
                </a:ext>
              </a:extLst>
            </p:cNvPr>
            <p:cNvGrpSpPr/>
            <p:nvPr/>
          </p:nvGrpSpPr>
          <p:grpSpPr>
            <a:xfrm>
              <a:off x="7924800" y="3810000"/>
              <a:ext cx="645353" cy="610017"/>
              <a:chOff x="7924800" y="5867400"/>
              <a:chExt cx="645353" cy="610017"/>
            </a:xfrm>
          </p:grpSpPr>
          <p:grpSp>
            <p:nvGrpSpPr>
              <p:cNvPr id="25" name="Group 13">
                <a:extLst>
                  <a:ext uri="{FF2B5EF4-FFF2-40B4-BE49-F238E27FC236}">
                    <a16:creationId xmlns:a16="http://schemas.microsoft.com/office/drawing/2014/main" id="{F40EBBF8-0341-4CA9-A584-1A6D398B0DDD}"/>
                  </a:ext>
                </a:extLst>
              </p:cNvPr>
              <p:cNvGrpSpPr/>
              <p:nvPr/>
            </p:nvGrpSpPr>
            <p:grpSpPr>
              <a:xfrm>
                <a:off x="7924800" y="5867400"/>
                <a:ext cx="645353" cy="610017"/>
                <a:chOff x="3037563" y="3121795"/>
                <a:chExt cx="1250371" cy="1224010"/>
              </a:xfrm>
            </p:grpSpPr>
            <p:sp>
              <p:nvSpPr>
                <p:cNvPr id="27" name="Oval 26">
                  <a:extLst>
                    <a:ext uri="{FF2B5EF4-FFF2-40B4-BE49-F238E27FC236}">
                      <a16:creationId xmlns:a16="http://schemas.microsoft.com/office/drawing/2014/main" id="{FB5978AD-72A0-48F3-8AC9-5D1BD054782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E11BF6C-9CF4-4ECA-9935-60BEBCB3350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1C8969-2BBA-4B53-BBE4-2814E3BC1CF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448970F-61EB-4644-BFA5-1A5B2D52257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A0D02829-A11B-486A-99F7-0E09BB170B4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EC164E8-4940-4239-9D88-0FEA31AB764E}"/>
                </a:ext>
              </a:extLst>
            </p:cNvPr>
            <p:cNvGrpSpPr/>
            <p:nvPr/>
          </p:nvGrpSpPr>
          <p:grpSpPr>
            <a:xfrm>
              <a:off x="7543800" y="4038600"/>
              <a:ext cx="403070" cy="381000"/>
              <a:chOff x="7924800" y="5867400"/>
              <a:chExt cx="645353" cy="610017"/>
            </a:xfrm>
          </p:grpSpPr>
          <p:grpSp>
            <p:nvGrpSpPr>
              <p:cNvPr id="19" name="Group 13">
                <a:extLst>
                  <a:ext uri="{FF2B5EF4-FFF2-40B4-BE49-F238E27FC236}">
                    <a16:creationId xmlns:a16="http://schemas.microsoft.com/office/drawing/2014/main" id="{3B4B3C6E-8487-428B-B2F3-0942FF41441A}"/>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51B20B51-094D-439D-939C-11BD4B0252D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CDC503F-8705-4642-A2A7-E39095A2321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080A6AB-4A53-4A19-B59A-777EF1FC009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46FB919-93BE-4E33-A213-71D92669126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BD42E11A-B713-4443-A187-CC94C1F6B48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9409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8ABE704-BE28-4AA9-BC43-2BCEA2D2939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2548" b="2692"/>
          <a:stretch/>
        </p:blipFill>
        <p:spPr>
          <a:xfrm>
            <a:off x="0" y="0"/>
            <a:ext cx="12192000" cy="6858000"/>
          </a:xfrm>
          <a:prstGeom prst="rect">
            <a:avLst/>
          </a:prstGeom>
        </p:spPr>
      </p:pic>
      <p:sp>
        <p:nvSpPr>
          <p:cNvPr id="5" name="TextBox 4"/>
          <p:cNvSpPr txBox="1"/>
          <p:nvPr/>
        </p:nvSpPr>
        <p:spPr>
          <a:xfrm>
            <a:off x="126023" y="6488668"/>
            <a:ext cx="1981200" cy="369332"/>
          </a:xfrm>
          <a:prstGeom prst="rect">
            <a:avLst/>
          </a:prstGeom>
          <a:noFill/>
        </p:spPr>
        <p:txBody>
          <a:bodyPr wrap="square" rtlCol="0">
            <a:spAutoFit/>
          </a:bodyPr>
          <a:lstStyle/>
          <a:p>
            <a:r>
              <a:rPr lang="en-US" dirty="0"/>
              <a:t>Helaman 10:1-3</a:t>
            </a:r>
          </a:p>
        </p:txBody>
      </p:sp>
      <p:pic>
        <p:nvPicPr>
          <p:cNvPr id="3" name="Picture 2">
            <a:extLst>
              <a:ext uri="{FF2B5EF4-FFF2-40B4-BE49-F238E27FC236}">
                <a16:creationId xmlns:a16="http://schemas.microsoft.com/office/drawing/2014/main" id="{D447119E-D280-403F-A810-8F48F4623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94" y="217322"/>
            <a:ext cx="11089386" cy="5998840"/>
          </a:xfrm>
          <a:prstGeom prst="rect">
            <a:avLst/>
          </a:prstGeom>
        </p:spPr>
      </p:pic>
      <p:sp>
        <p:nvSpPr>
          <p:cNvPr id="4" name="Rectangle 3">
            <a:extLst>
              <a:ext uri="{FF2B5EF4-FFF2-40B4-BE49-F238E27FC236}">
                <a16:creationId xmlns:a16="http://schemas.microsoft.com/office/drawing/2014/main" id="{F2893835-9523-4A44-BF2D-6A03E8685637}"/>
              </a:ext>
            </a:extLst>
          </p:cNvPr>
          <p:cNvSpPr/>
          <p:nvPr/>
        </p:nvSpPr>
        <p:spPr>
          <a:xfrm>
            <a:off x="4065727" y="1776018"/>
            <a:ext cx="3761607" cy="369332"/>
          </a:xfrm>
          <a:prstGeom prst="rect">
            <a:avLst/>
          </a:prstGeom>
        </p:spPr>
        <p:txBody>
          <a:bodyPr wrap="none">
            <a:spAutoFit/>
          </a:bodyPr>
          <a:lstStyle/>
          <a:p>
            <a:r>
              <a:rPr lang="en-US" b="0" i="0" dirty="0">
                <a:solidFill>
                  <a:srgbClr val="FFFF00"/>
                </a:solidFill>
                <a:effectLst/>
                <a:latin typeface="Open Sans"/>
              </a:rPr>
              <a:t> “something that attracts attention”</a:t>
            </a:r>
            <a:endParaRPr lang="en-US" dirty="0">
              <a:solidFill>
                <a:srgbClr val="FFFF00"/>
              </a:solidFill>
            </a:endParaRPr>
          </a:p>
        </p:txBody>
      </p:sp>
      <p:pic>
        <p:nvPicPr>
          <p:cNvPr id="10" name="Picture 9">
            <a:extLst>
              <a:ext uri="{FF2B5EF4-FFF2-40B4-BE49-F238E27FC236}">
                <a16:creationId xmlns:a16="http://schemas.microsoft.com/office/drawing/2014/main" id="{DDC70AC3-EC17-4AA6-9FA7-7F7AF7191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281" y="2550258"/>
            <a:ext cx="3442518" cy="2566865"/>
          </a:xfrm>
          <a:prstGeom prst="rect">
            <a:avLst/>
          </a:prstGeom>
        </p:spPr>
      </p:pic>
      <p:sp>
        <p:nvSpPr>
          <p:cNvPr id="11" name="Rectangle 10">
            <a:extLst>
              <a:ext uri="{FF2B5EF4-FFF2-40B4-BE49-F238E27FC236}">
                <a16:creationId xmlns:a16="http://schemas.microsoft.com/office/drawing/2014/main" id="{79B13A95-F501-4FE5-B123-5437C717BD3E}"/>
              </a:ext>
            </a:extLst>
          </p:cNvPr>
          <p:cNvSpPr/>
          <p:nvPr/>
        </p:nvSpPr>
        <p:spPr>
          <a:xfrm>
            <a:off x="1186963" y="2765112"/>
            <a:ext cx="2611316" cy="2031325"/>
          </a:xfrm>
          <a:prstGeom prst="rect">
            <a:avLst/>
          </a:prstGeom>
        </p:spPr>
        <p:txBody>
          <a:bodyPr wrap="square">
            <a:spAutoFit/>
          </a:bodyPr>
          <a:lstStyle/>
          <a:p>
            <a:r>
              <a:rPr lang="en-US" b="0" i="0" dirty="0">
                <a:solidFill>
                  <a:schemeClr val="bg1"/>
                </a:solidFill>
                <a:effectLst/>
                <a:latin typeface="Open Sans"/>
              </a:rPr>
              <a:t>“This trend to more noise, more excitement, more contention, less restraint, less dignity, less formality is not coincidental nor innocent nor harmless.</a:t>
            </a:r>
            <a:endParaRPr lang="en-US" dirty="0">
              <a:solidFill>
                <a:schemeClr val="bg1"/>
              </a:solidFill>
            </a:endParaRPr>
          </a:p>
        </p:txBody>
      </p:sp>
      <p:sp>
        <p:nvSpPr>
          <p:cNvPr id="12" name="Rectangle 11">
            <a:extLst>
              <a:ext uri="{FF2B5EF4-FFF2-40B4-BE49-F238E27FC236}">
                <a16:creationId xmlns:a16="http://schemas.microsoft.com/office/drawing/2014/main" id="{4AA046EF-70B0-4F3C-8DC2-427A1839873F}"/>
              </a:ext>
            </a:extLst>
          </p:cNvPr>
          <p:cNvSpPr/>
          <p:nvPr/>
        </p:nvSpPr>
        <p:spPr>
          <a:xfrm>
            <a:off x="7992208" y="2778260"/>
            <a:ext cx="3270738" cy="2031325"/>
          </a:xfrm>
          <a:prstGeom prst="rect">
            <a:avLst/>
          </a:prstGeom>
        </p:spPr>
        <p:txBody>
          <a:bodyPr wrap="square">
            <a:spAutoFit/>
          </a:bodyPr>
          <a:lstStyle/>
          <a:p>
            <a:r>
              <a:rPr lang="en-US" b="0" i="0" dirty="0">
                <a:solidFill>
                  <a:schemeClr val="bg1"/>
                </a:solidFill>
                <a:effectLst/>
                <a:latin typeface="Open Sans"/>
              </a:rPr>
              <a:t>“The first order issued by a commander mounting a military invasion is the jamming of the channels of communication of those he intends to conquer.”</a:t>
            </a:r>
          </a:p>
          <a:p>
            <a:r>
              <a:rPr lang="en-US" b="0" i="0" dirty="0">
                <a:solidFill>
                  <a:schemeClr val="bg1"/>
                </a:solidFill>
                <a:effectLst/>
                <a:latin typeface="Open Sans"/>
              </a:rPr>
              <a:t>Boyd K. Packer</a:t>
            </a:r>
            <a:endParaRPr lang="en-US" dirty="0">
              <a:solidFill>
                <a:schemeClr val="bg1"/>
              </a:solidFill>
            </a:endParaRPr>
          </a:p>
        </p:txBody>
      </p:sp>
      <p:grpSp>
        <p:nvGrpSpPr>
          <p:cNvPr id="26" name="Group 25">
            <a:extLst>
              <a:ext uri="{FF2B5EF4-FFF2-40B4-BE49-F238E27FC236}">
                <a16:creationId xmlns:a16="http://schemas.microsoft.com/office/drawing/2014/main" id="{352CEB34-2F65-42EE-AF0C-216B872727B2}"/>
              </a:ext>
            </a:extLst>
          </p:cNvPr>
          <p:cNvGrpSpPr/>
          <p:nvPr/>
        </p:nvGrpSpPr>
        <p:grpSpPr>
          <a:xfrm>
            <a:off x="1762272" y="61546"/>
            <a:ext cx="1055922" cy="1784837"/>
            <a:chOff x="1762272" y="61546"/>
            <a:chExt cx="1055922" cy="1784837"/>
          </a:xfrm>
        </p:grpSpPr>
        <p:pic>
          <p:nvPicPr>
            <p:cNvPr id="24" name="Picture 23">
              <a:extLst>
                <a:ext uri="{FF2B5EF4-FFF2-40B4-BE49-F238E27FC236}">
                  <a16:creationId xmlns:a16="http://schemas.microsoft.com/office/drawing/2014/main" id="{2A10ADE1-0396-4662-BB41-CC182FCBBD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2272" y="441548"/>
              <a:ext cx="1055922" cy="1404835"/>
            </a:xfrm>
            <a:prstGeom prst="rect">
              <a:avLst/>
            </a:prstGeom>
          </p:spPr>
        </p:pic>
        <p:sp>
          <p:nvSpPr>
            <p:cNvPr id="25" name="Oval 24">
              <a:extLst>
                <a:ext uri="{FF2B5EF4-FFF2-40B4-BE49-F238E27FC236}">
                  <a16:creationId xmlns:a16="http://schemas.microsoft.com/office/drawing/2014/main" id="{713B20FA-DF63-4E1A-B849-25707396CF2E}"/>
                </a:ext>
              </a:extLst>
            </p:cNvPr>
            <p:cNvSpPr/>
            <p:nvPr/>
          </p:nvSpPr>
          <p:spPr>
            <a:xfrm>
              <a:off x="1784838" y="61546"/>
              <a:ext cx="211016" cy="50995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6C6F86-E2B5-4E48-8800-75C2EE288E6B}"/>
                </a:ext>
              </a:extLst>
            </p:cNvPr>
            <p:cNvSpPr/>
            <p:nvPr/>
          </p:nvSpPr>
          <p:spPr>
            <a:xfrm>
              <a:off x="2570284" y="73269"/>
              <a:ext cx="211016" cy="50995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2FBF30DF-4BE6-4D83-A4CB-3C450C95BF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0580" y="786546"/>
            <a:ext cx="2452967" cy="1807186"/>
          </a:xfrm>
          <a:prstGeom prst="rect">
            <a:avLst/>
          </a:prstGeom>
        </p:spPr>
      </p:pic>
    </p:spTree>
    <p:extLst>
      <p:ext uri="{BB962C8B-B14F-4D97-AF65-F5344CB8AC3E}">
        <p14:creationId xmlns:p14="http://schemas.microsoft.com/office/powerpoint/2010/main" val="251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8ABE704-BE28-4AA9-BC43-2BCEA2D2939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26023" y="6488668"/>
            <a:ext cx="1981200" cy="369332"/>
          </a:xfrm>
          <a:prstGeom prst="rect">
            <a:avLst/>
          </a:prstGeom>
          <a:noFill/>
        </p:spPr>
        <p:txBody>
          <a:bodyPr wrap="square" rtlCol="0">
            <a:spAutoFit/>
          </a:bodyPr>
          <a:lstStyle/>
          <a:p>
            <a:r>
              <a:rPr lang="en-US" dirty="0"/>
              <a:t>Helaman 10:1-3</a:t>
            </a:r>
          </a:p>
        </p:txBody>
      </p:sp>
      <p:sp>
        <p:nvSpPr>
          <p:cNvPr id="6" name="TextBox 5"/>
          <p:cNvSpPr txBox="1"/>
          <p:nvPr/>
        </p:nvSpPr>
        <p:spPr>
          <a:xfrm>
            <a:off x="1447800" y="152400"/>
            <a:ext cx="9144000" cy="707886"/>
          </a:xfrm>
          <a:prstGeom prst="rect">
            <a:avLst/>
          </a:prstGeom>
          <a:noFill/>
        </p:spPr>
        <p:txBody>
          <a:bodyPr wrap="square" rtlCol="0">
            <a:spAutoFit/>
          </a:bodyPr>
          <a:lstStyle/>
          <a:p>
            <a:pPr algn="ctr"/>
            <a:r>
              <a:rPr lang="en-US" sz="4000" dirty="0">
                <a:latin typeface="Open Sans"/>
              </a:rPr>
              <a:t>Pondering</a:t>
            </a:r>
          </a:p>
        </p:txBody>
      </p:sp>
      <p:sp>
        <p:nvSpPr>
          <p:cNvPr id="7" name="TextBox 6"/>
          <p:cNvSpPr txBox="1"/>
          <p:nvPr/>
        </p:nvSpPr>
        <p:spPr>
          <a:xfrm>
            <a:off x="723900" y="1582615"/>
            <a:ext cx="1981200" cy="1477328"/>
          </a:xfrm>
          <a:prstGeom prst="rect">
            <a:avLst/>
          </a:prstGeom>
          <a:noFill/>
        </p:spPr>
        <p:txBody>
          <a:bodyPr wrap="square" rtlCol="0">
            <a:spAutoFit/>
          </a:bodyPr>
          <a:lstStyle/>
          <a:p>
            <a:r>
              <a:rPr lang="en-US" dirty="0"/>
              <a:t>To Ponder: to give serious reflection and thought to something. </a:t>
            </a:r>
          </a:p>
          <a:p>
            <a:endParaRPr lang="en-US" dirty="0"/>
          </a:p>
        </p:txBody>
      </p:sp>
      <p:sp>
        <p:nvSpPr>
          <p:cNvPr id="9" name="TextBox 8"/>
          <p:cNvSpPr txBox="1"/>
          <p:nvPr/>
        </p:nvSpPr>
        <p:spPr>
          <a:xfrm>
            <a:off x="3842237" y="744417"/>
            <a:ext cx="5046785" cy="369332"/>
          </a:xfrm>
          <a:prstGeom prst="rect">
            <a:avLst/>
          </a:prstGeom>
          <a:noFill/>
        </p:spPr>
        <p:txBody>
          <a:bodyPr wrap="square" rtlCol="0">
            <a:spAutoFit/>
          </a:bodyPr>
          <a:lstStyle/>
          <a:p>
            <a:r>
              <a:rPr lang="en-US" dirty="0"/>
              <a:t>Nephi realizes the division among the people</a:t>
            </a:r>
          </a:p>
        </p:txBody>
      </p:sp>
      <p:grpSp>
        <p:nvGrpSpPr>
          <p:cNvPr id="13" name="Group 12"/>
          <p:cNvGrpSpPr/>
          <p:nvPr/>
        </p:nvGrpSpPr>
        <p:grpSpPr>
          <a:xfrm>
            <a:off x="6248401" y="1219200"/>
            <a:ext cx="3430411" cy="1752600"/>
            <a:chOff x="965200" y="2286000"/>
            <a:chExt cx="7264400" cy="2743200"/>
          </a:xfrm>
        </p:grpSpPr>
        <p:grpSp>
          <p:nvGrpSpPr>
            <p:cNvPr id="14" name="Group 18"/>
            <p:cNvGrpSpPr/>
            <p:nvPr/>
          </p:nvGrpSpPr>
          <p:grpSpPr>
            <a:xfrm>
              <a:off x="965200" y="2286000"/>
              <a:ext cx="7264400" cy="2743200"/>
              <a:chOff x="965200" y="2286000"/>
              <a:chExt cx="7327900"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17601" y="2514600"/>
              <a:ext cx="7010401" cy="1878776"/>
            </a:xfrm>
            <a:prstGeom prst="rect">
              <a:avLst/>
            </a:prstGeom>
            <a:noFill/>
          </p:spPr>
          <p:txBody>
            <a:bodyPr wrap="square" rtlCol="0">
              <a:spAutoFit/>
            </a:bodyPr>
            <a:lstStyle/>
            <a:p>
              <a:r>
                <a:rPr lang="en-US" sz="2400" dirty="0">
                  <a:solidFill>
                    <a:schemeClr val="bg1"/>
                  </a:solidFill>
                </a:rPr>
                <a:t>Pondering things of the Lord prepares us to receive revelation</a:t>
              </a:r>
            </a:p>
          </p:txBody>
        </p:sp>
      </p:grpSp>
      <p:sp>
        <p:nvSpPr>
          <p:cNvPr id="21" name="TextBox 20"/>
          <p:cNvSpPr txBox="1"/>
          <p:nvPr/>
        </p:nvSpPr>
        <p:spPr>
          <a:xfrm>
            <a:off x="3124200" y="3581401"/>
            <a:ext cx="6477000" cy="3139321"/>
          </a:xfrm>
          <a:prstGeom prst="rect">
            <a:avLst/>
          </a:prstGeom>
          <a:noFill/>
        </p:spPr>
        <p:txBody>
          <a:bodyPr wrap="square" rtlCol="0">
            <a:spAutoFit/>
          </a:bodyPr>
          <a:lstStyle/>
          <a:p>
            <a:r>
              <a:rPr lang="en-US" dirty="0"/>
              <a:t>“Never did any passage of scripture come with more power to the heart of man than this did at this time to mine. It seemed to enter with great force into every feeling of my heart. </a:t>
            </a:r>
            <a:r>
              <a:rPr lang="en-US" b="1" dirty="0"/>
              <a:t>I reflected on it again and again,</a:t>
            </a:r>
            <a:r>
              <a:rPr lang="en-US" dirty="0"/>
              <a:t> knowing that if any person needed wisdom from God, I did; for how to act I did not know, and unless I could get more wisdom than I then had, I would never know; </a:t>
            </a:r>
          </a:p>
          <a:p>
            <a:r>
              <a:rPr lang="en-US" dirty="0"/>
              <a:t>for the teachers of religion of the different sects </a:t>
            </a:r>
          </a:p>
          <a:p>
            <a:r>
              <a:rPr lang="en-US" dirty="0"/>
              <a:t>understood the same passages of scripture so </a:t>
            </a:r>
          </a:p>
          <a:p>
            <a:r>
              <a:rPr lang="en-US" dirty="0"/>
              <a:t>differently as to destroy all confidence in settling </a:t>
            </a:r>
          </a:p>
          <a:p>
            <a:r>
              <a:rPr lang="en-US" dirty="0"/>
              <a:t>the question by an appeal to the Bible.”</a:t>
            </a:r>
          </a:p>
          <a:p>
            <a:r>
              <a:rPr lang="en-US" dirty="0"/>
              <a:t>Joseph Smith History 1:12</a:t>
            </a:r>
          </a:p>
        </p:txBody>
      </p:sp>
      <p:pic>
        <p:nvPicPr>
          <p:cNvPr id="10" name="Picture 9">
            <a:extLst>
              <a:ext uri="{FF2B5EF4-FFF2-40B4-BE49-F238E27FC236}">
                <a16:creationId xmlns:a16="http://schemas.microsoft.com/office/drawing/2014/main" id="{FE08D91A-6E2A-4AB6-806B-A81AB9AA6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201" y="5012880"/>
            <a:ext cx="2482870" cy="1669274"/>
          </a:xfrm>
          <a:prstGeom prst="rect">
            <a:avLst/>
          </a:prstGeom>
        </p:spPr>
      </p:pic>
      <p:grpSp>
        <p:nvGrpSpPr>
          <p:cNvPr id="11" name="Group 10">
            <a:extLst>
              <a:ext uri="{FF2B5EF4-FFF2-40B4-BE49-F238E27FC236}">
                <a16:creationId xmlns:a16="http://schemas.microsoft.com/office/drawing/2014/main" id="{C0015BE7-82EE-4A74-BC60-89728337E00C}"/>
              </a:ext>
            </a:extLst>
          </p:cNvPr>
          <p:cNvGrpSpPr/>
          <p:nvPr/>
        </p:nvGrpSpPr>
        <p:grpSpPr>
          <a:xfrm>
            <a:off x="2678723" y="1200883"/>
            <a:ext cx="2285050" cy="2439849"/>
            <a:chOff x="2678723" y="1200883"/>
            <a:chExt cx="2285050" cy="2439849"/>
          </a:xfrm>
        </p:grpSpPr>
        <p:pic>
          <p:nvPicPr>
            <p:cNvPr id="3" name="Picture 2">
              <a:extLst>
                <a:ext uri="{FF2B5EF4-FFF2-40B4-BE49-F238E27FC236}">
                  <a16:creationId xmlns:a16="http://schemas.microsoft.com/office/drawing/2014/main" id="{453C2FCA-1C98-48CE-AF62-EA343A0847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2725" y="1200883"/>
              <a:ext cx="2211048" cy="2236909"/>
            </a:xfrm>
            <a:prstGeom prst="rect">
              <a:avLst/>
            </a:prstGeom>
          </p:spPr>
        </p:pic>
        <p:sp>
          <p:nvSpPr>
            <p:cNvPr id="23" name="TextBox 22">
              <a:extLst>
                <a:ext uri="{FF2B5EF4-FFF2-40B4-BE49-F238E27FC236}">
                  <a16:creationId xmlns:a16="http://schemas.microsoft.com/office/drawing/2014/main" id="{742337F7-3F60-4D43-917D-B75602E78AC4}"/>
                </a:ext>
              </a:extLst>
            </p:cNvPr>
            <p:cNvSpPr txBox="1"/>
            <p:nvPr/>
          </p:nvSpPr>
          <p:spPr>
            <a:xfrm>
              <a:off x="2678723" y="3379122"/>
              <a:ext cx="1981200" cy="261610"/>
            </a:xfrm>
            <a:prstGeom prst="rect">
              <a:avLst/>
            </a:prstGeom>
            <a:noFill/>
          </p:spPr>
          <p:txBody>
            <a:bodyPr wrap="square" rtlCol="0">
              <a:spAutoFit/>
            </a:bodyPr>
            <a:lstStyle/>
            <a:p>
              <a:r>
                <a:rPr lang="en-US" sz="1100" dirty="0"/>
                <a:t>Jessica </a:t>
              </a:r>
              <a:r>
                <a:rPr lang="en-US" sz="1100" dirty="0" err="1"/>
                <a:t>Pingel</a:t>
              </a:r>
              <a:endParaRPr lang="en-US" sz="1100" dirty="0"/>
            </a:p>
          </p:txBody>
        </p:sp>
      </p:grpSp>
    </p:spTree>
    <p:extLst>
      <p:ext uri="{BB962C8B-B14F-4D97-AF65-F5344CB8AC3E}">
        <p14:creationId xmlns:p14="http://schemas.microsoft.com/office/powerpoint/2010/main" val="26363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4B224C-D1EE-4621-8E02-1874B2CFB01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4" name="TextBox 3"/>
          <p:cNvSpPr txBox="1"/>
          <p:nvPr/>
        </p:nvSpPr>
        <p:spPr>
          <a:xfrm>
            <a:off x="1447800" y="152400"/>
            <a:ext cx="9144000" cy="707886"/>
          </a:xfrm>
          <a:prstGeom prst="rect">
            <a:avLst/>
          </a:prstGeom>
          <a:noFill/>
        </p:spPr>
        <p:txBody>
          <a:bodyPr wrap="square" rtlCol="0">
            <a:spAutoFit/>
          </a:bodyPr>
          <a:lstStyle/>
          <a:p>
            <a:pPr algn="ctr"/>
            <a:r>
              <a:rPr lang="en-US" sz="4000" dirty="0">
                <a:latin typeface="Open Sans"/>
              </a:rPr>
              <a:t>Receiving Your Own Revelations</a:t>
            </a:r>
          </a:p>
        </p:txBody>
      </p:sp>
      <p:sp>
        <p:nvSpPr>
          <p:cNvPr id="2" name="Rectangle 1"/>
          <p:cNvSpPr/>
          <p:nvPr/>
        </p:nvSpPr>
        <p:spPr>
          <a:xfrm>
            <a:off x="536331" y="914401"/>
            <a:ext cx="4721469" cy="646331"/>
          </a:xfrm>
          <a:prstGeom prst="rect">
            <a:avLst/>
          </a:prstGeom>
        </p:spPr>
        <p:txBody>
          <a:bodyPr wrap="square">
            <a:spAutoFit/>
          </a:bodyPr>
          <a:lstStyle/>
          <a:p>
            <a:pPr fontAlgn="base"/>
            <a:r>
              <a:rPr lang="en-US" dirty="0"/>
              <a:t>When has pondering helped you receive personal revelation? </a:t>
            </a:r>
          </a:p>
        </p:txBody>
      </p:sp>
      <p:sp>
        <p:nvSpPr>
          <p:cNvPr id="5" name="Rectangle 4"/>
          <p:cNvSpPr/>
          <p:nvPr/>
        </p:nvSpPr>
        <p:spPr>
          <a:xfrm>
            <a:off x="5334000" y="914401"/>
            <a:ext cx="5334000" cy="5078313"/>
          </a:xfrm>
          <a:prstGeom prst="rect">
            <a:avLst/>
          </a:prstGeom>
        </p:spPr>
        <p:txBody>
          <a:bodyPr wrap="square">
            <a:spAutoFit/>
          </a:bodyPr>
          <a:lstStyle/>
          <a:p>
            <a:pPr fontAlgn="base"/>
            <a:r>
              <a:rPr lang="en-US" dirty="0"/>
              <a:t>Receiving personal revelation is not usually as dramatic as some of the examples in the scriptures. </a:t>
            </a:r>
          </a:p>
          <a:p>
            <a:pPr fontAlgn="base"/>
            <a:endParaRPr lang="en-US" dirty="0"/>
          </a:p>
          <a:p>
            <a:pPr fontAlgn="base"/>
            <a:r>
              <a:rPr lang="en-US" dirty="0"/>
              <a:t>Revelatory experiences are usually moments of sudden enlightenment, such as when we suddenly understand something we have struggled with before.</a:t>
            </a:r>
          </a:p>
          <a:p>
            <a:pPr fontAlgn="base"/>
            <a:endParaRPr lang="en-US" dirty="0"/>
          </a:p>
          <a:p>
            <a:pPr fontAlgn="base"/>
            <a:r>
              <a:rPr lang="en-US" dirty="0"/>
              <a:t>During and after sacrament meeting</a:t>
            </a:r>
          </a:p>
          <a:p>
            <a:pPr fontAlgn="base"/>
            <a:endParaRPr lang="en-US" dirty="0"/>
          </a:p>
          <a:p>
            <a:pPr fontAlgn="base"/>
            <a:r>
              <a:rPr lang="en-US" dirty="0"/>
              <a:t>Before and after personal prayers and scripture study</a:t>
            </a:r>
          </a:p>
          <a:p>
            <a:pPr fontAlgn="base"/>
            <a:endParaRPr lang="en-US" dirty="0"/>
          </a:p>
          <a:p>
            <a:pPr fontAlgn="base"/>
            <a:r>
              <a:rPr lang="en-US" dirty="0"/>
              <a:t>After watching or listening to general conference</a:t>
            </a:r>
          </a:p>
          <a:p>
            <a:pPr fontAlgn="base"/>
            <a:endParaRPr lang="en-US" dirty="0"/>
          </a:p>
          <a:p>
            <a:pPr fontAlgn="base"/>
            <a:r>
              <a:rPr lang="en-US" dirty="0"/>
              <a:t>While fasting</a:t>
            </a:r>
          </a:p>
          <a:p>
            <a:pPr fontAlgn="base"/>
            <a:endParaRPr lang="en-US" dirty="0"/>
          </a:p>
          <a:p>
            <a:pPr fontAlgn="base"/>
            <a:r>
              <a:rPr lang="en-US" dirty="0"/>
              <a:t>While serving in the temple</a:t>
            </a:r>
          </a:p>
          <a:p>
            <a:pPr fontAlgn="base"/>
            <a:endParaRPr lang="en-US" dirty="0"/>
          </a:p>
          <a:p>
            <a:pPr fontAlgn="base"/>
            <a:r>
              <a:rPr lang="en-US" dirty="0"/>
              <a:t>While honoring the Lord on the Sabbath</a:t>
            </a:r>
          </a:p>
        </p:txBody>
      </p:sp>
      <p:sp>
        <p:nvSpPr>
          <p:cNvPr id="6" name="Rectangle 5"/>
          <p:cNvSpPr/>
          <p:nvPr/>
        </p:nvSpPr>
        <p:spPr>
          <a:xfrm>
            <a:off x="140677" y="3335217"/>
            <a:ext cx="4425462" cy="923330"/>
          </a:xfrm>
          <a:prstGeom prst="rect">
            <a:avLst/>
          </a:prstGeom>
        </p:spPr>
        <p:txBody>
          <a:bodyPr wrap="square">
            <a:spAutoFit/>
          </a:bodyPr>
          <a:lstStyle/>
          <a:p>
            <a:pPr fontAlgn="base"/>
            <a:r>
              <a:rPr lang="en-US" dirty="0"/>
              <a:t>What are some times or situations when pondering the things of the Lord would be especially appropriate? </a:t>
            </a:r>
          </a:p>
        </p:txBody>
      </p:sp>
      <p:pic>
        <p:nvPicPr>
          <p:cNvPr id="8" name="Picture 7">
            <a:extLst>
              <a:ext uri="{FF2B5EF4-FFF2-40B4-BE49-F238E27FC236}">
                <a16:creationId xmlns:a16="http://schemas.microsoft.com/office/drawing/2014/main" id="{BFE787DA-3EEC-4A7B-8B61-4D02201B2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136" y="1354382"/>
            <a:ext cx="1749304" cy="1749304"/>
          </a:xfrm>
          <a:prstGeom prst="rect">
            <a:avLst/>
          </a:prstGeom>
        </p:spPr>
      </p:pic>
      <p:pic>
        <p:nvPicPr>
          <p:cNvPr id="10" name="Picture 9">
            <a:extLst>
              <a:ext uri="{FF2B5EF4-FFF2-40B4-BE49-F238E27FC236}">
                <a16:creationId xmlns:a16="http://schemas.microsoft.com/office/drawing/2014/main" id="{38A079B1-F454-421A-944D-516881750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361" y="4114598"/>
            <a:ext cx="2639008" cy="1530063"/>
          </a:xfrm>
          <a:prstGeom prst="rect">
            <a:avLst/>
          </a:prstGeom>
        </p:spPr>
      </p:pic>
      <p:pic>
        <p:nvPicPr>
          <p:cNvPr id="14" name="Picture 13">
            <a:extLst>
              <a:ext uri="{FF2B5EF4-FFF2-40B4-BE49-F238E27FC236}">
                <a16:creationId xmlns:a16="http://schemas.microsoft.com/office/drawing/2014/main" id="{D585E2DE-0D12-4B21-9964-236E33EA5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608" y="5011615"/>
            <a:ext cx="2064308" cy="1652916"/>
          </a:xfrm>
          <a:prstGeom prst="rect">
            <a:avLst/>
          </a:prstGeom>
        </p:spPr>
      </p:pic>
      <p:pic>
        <p:nvPicPr>
          <p:cNvPr id="16" name="Picture 15">
            <a:extLst>
              <a:ext uri="{FF2B5EF4-FFF2-40B4-BE49-F238E27FC236}">
                <a16:creationId xmlns:a16="http://schemas.microsoft.com/office/drawing/2014/main" id="{847EDB55-24F5-4A06-A6E9-47928A572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74" y="4203582"/>
            <a:ext cx="1771650" cy="2533650"/>
          </a:xfrm>
          <a:prstGeom prst="rect">
            <a:avLst/>
          </a:prstGeom>
        </p:spPr>
      </p:pic>
    </p:spTree>
    <p:extLst>
      <p:ext uri="{BB962C8B-B14F-4D97-AF65-F5344CB8AC3E}">
        <p14:creationId xmlns:p14="http://schemas.microsoft.com/office/powerpoint/2010/main" val="3296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C25848-6BC3-4872-984F-E758C9163041}"/>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43607" y="6488668"/>
            <a:ext cx="1981200" cy="369332"/>
          </a:xfrm>
          <a:prstGeom prst="rect">
            <a:avLst/>
          </a:prstGeom>
          <a:noFill/>
        </p:spPr>
        <p:txBody>
          <a:bodyPr wrap="square" rtlCol="0">
            <a:spAutoFit/>
          </a:bodyPr>
          <a:lstStyle/>
          <a:p>
            <a:r>
              <a:rPr lang="en-US" dirty="0"/>
              <a:t>Helaman 10:4</a:t>
            </a:r>
          </a:p>
        </p:txBody>
      </p:sp>
      <p:sp>
        <p:nvSpPr>
          <p:cNvPr id="6" name="TextBox 5"/>
          <p:cNvSpPr txBox="1"/>
          <p:nvPr/>
        </p:nvSpPr>
        <p:spPr>
          <a:xfrm>
            <a:off x="1447800" y="152400"/>
            <a:ext cx="9144000" cy="707886"/>
          </a:xfrm>
          <a:prstGeom prst="rect">
            <a:avLst/>
          </a:prstGeom>
          <a:noFill/>
        </p:spPr>
        <p:txBody>
          <a:bodyPr wrap="square" rtlCol="0">
            <a:spAutoFit/>
          </a:bodyPr>
          <a:lstStyle/>
          <a:p>
            <a:pPr algn="ctr"/>
            <a:r>
              <a:rPr lang="en-US" sz="4000" dirty="0">
                <a:latin typeface="Open Sans"/>
              </a:rPr>
              <a:t>Seeking God’s Will</a:t>
            </a:r>
          </a:p>
        </p:txBody>
      </p:sp>
      <p:sp>
        <p:nvSpPr>
          <p:cNvPr id="10" name="TextBox 9"/>
          <p:cNvSpPr txBox="1"/>
          <p:nvPr/>
        </p:nvSpPr>
        <p:spPr>
          <a:xfrm>
            <a:off x="753208" y="879231"/>
            <a:ext cx="4566138" cy="1477328"/>
          </a:xfrm>
          <a:prstGeom prst="rect">
            <a:avLst/>
          </a:prstGeom>
          <a:noFill/>
        </p:spPr>
        <p:txBody>
          <a:bodyPr wrap="square" rtlCol="0">
            <a:spAutoFit/>
          </a:bodyPr>
          <a:lstStyle/>
          <a:p>
            <a:r>
              <a:rPr lang="en-US" dirty="0"/>
              <a:t>An eye single to the glory of God seek to only do which is pleasing to God. They strive to know the will of God.</a:t>
            </a:r>
          </a:p>
          <a:p>
            <a:endParaRPr lang="en-US" dirty="0"/>
          </a:p>
          <a:p>
            <a:r>
              <a:rPr lang="en-US" dirty="0"/>
              <a:t>Nephi had no desire to “do his own thing”</a:t>
            </a:r>
          </a:p>
        </p:txBody>
      </p:sp>
      <p:sp>
        <p:nvSpPr>
          <p:cNvPr id="11" name="TextBox 10"/>
          <p:cNvSpPr txBox="1"/>
          <p:nvPr/>
        </p:nvSpPr>
        <p:spPr>
          <a:xfrm>
            <a:off x="4726717" y="4444547"/>
            <a:ext cx="3276600" cy="1477328"/>
          </a:xfrm>
          <a:prstGeom prst="rect">
            <a:avLst/>
          </a:prstGeom>
          <a:noFill/>
        </p:spPr>
        <p:txBody>
          <a:bodyPr wrap="square" rtlCol="0">
            <a:spAutoFit/>
          </a:bodyPr>
          <a:lstStyle/>
          <a:p>
            <a:r>
              <a:rPr lang="en-US" dirty="0"/>
              <a:t> Jesus said, “And he that sent me is with me: the Father hath not left me alone; for I do always those things that please him.”</a:t>
            </a:r>
          </a:p>
          <a:p>
            <a:r>
              <a:rPr lang="en-US" dirty="0"/>
              <a:t>John 8:29</a:t>
            </a:r>
          </a:p>
        </p:txBody>
      </p:sp>
      <p:pic>
        <p:nvPicPr>
          <p:cNvPr id="3" name="Picture 2">
            <a:extLst>
              <a:ext uri="{FF2B5EF4-FFF2-40B4-BE49-F238E27FC236}">
                <a16:creationId xmlns:a16="http://schemas.microsoft.com/office/drawing/2014/main" id="{D613569F-5228-41E5-8A8E-20EE4F9E5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096" y="2573078"/>
            <a:ext cx="2811123" cy="3510695"/>
          </a:xfrm>
          <a:prstGeom prst="rect">
            <a:avLst/>
          </a:prstGeom>
        </p:spPr>
      </p:pic>
      <p:pic>
        <p:nvPicPr>
          <p:cNvPr id="8" name="Picture 7">
            <a:extLst>
              <a:ext uri="{FF2B5EF4-FFF2-40B4-BE49-F238E27FC236}">
                <a16:creationId xmlns:a16="http://schemas.microsoft.com/office/drawing/2014/main" id="{FBF8D1BD-B2B7-4D0F-8FBE-CB738617A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681" y="801363"/>
            <a:ext cx="4762500" cy="3181350"/>
          </a:xfrm>
          <a:prstGeom prst="rect">
            <a:avLst/>
          </a:prstGeom>
        </p:spPr>
      </p:pic>
      <p:grpSp>
        <p:nvGrpSpPr>
          <p:cNvPr id="15" name="Group 14">
            <a:extLst>
              <a:ext uri="{FF2B5EF4-FFF2-40B4-BE49-F238E27FC236}">
                <a16:creationId xmlns:a16="http://schemas.microsoft.com/office/drawing/2014/main" id="{473099A8-E77E-4F23-8258-04C1789FA3AF}"/>
              </a:ext>
            </a:extLst>
          </p:cNvPr>
          <p:cNvGrpSpPr/>
          <p:nvPr/>
        </p:nvGrpSpPr>
        <p:grpSpPr>
          <a:xfrm>
            <a:off x="8481238" y="4834270"/>
            <a:ext cx="3430411" cy="1752600"/>
            <a:chOff x="965200" y="2286000"/>
            <a:chExt cx="7264400" cy="2743200"/>
          </a:xfrm>
        </p:grpSpPr>
        <p:grpSp>
          <p:nvGrpSpPr>
            <p:cNvPr id="16" name="Group 18">
              <a:extLst>
                <a:ext uri="{FF2B5EF4-FFF2-40B4-BE49-F238E27FC236}">
                  <a16:creationId xmlns:a16="http://schemas.microsoft.com/office/drawing/2014/main" id="{951B2E34-6EF7-45B9-8A5D-08B9CEF13958}"/>
                </a:ext>
              </a:extLst>
            </p:cNvPr>
            <p:cNvGrpSpPr/>
            <p:nvPr/>
          </p:nvGrpSpPr>
          <p:grpSpPr>
            <a:xfrm>
              <a:off x="965200" y="2286000"/>
              <a:ext cx="7264400" cy="2743200"/>
              <a:chOff x="965200" y="2286000"/>
              <a:chExt cx="7327900" cy="2743200"/>
            </a:xfrm>
          </p:grpSpPr>
          <p:sp>
            <p:nvSpPr>
              <p:cNvPr id="18" name="Rectangle 17">
                <a:extLst>
                  <a:ext uri="{FF2B5EF4-FFF2-40B4-BE49-F238E27FC236}">
                    <a16:creationId xmlns:a16="http://schemas.microsoft.com/office/drawing/2014/main" id="{318EE878-FC0F-4642-A8B4-C23C54935773}"/>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578D4F-B17B-427D-AAB8-DE9D3AFA1D7C}"/>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07939A8-EF21-41BD-A040-C11623DDB5D6}"/>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46D56B-A921-4D52-A188-8A5DCA2D82B3}"/>
                  </a:ext>
                </a:extLst>
              </p:cNvPr>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63C762-FC9C-4783-94A2-0E18FD4D186A}"/>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5D87C07-FF42-4341-BFE0-3B4E96050286}"/>
                </a:ext>
              </a:extLst>
            </p:cNvPr>
            <p:cNvSpPr txBox="1"/>
            <p:nvPr/>
          </p:nvSpPr>
          <p:spPr>
            <a:xfrm>
              <a:off x="1095084" y="2298251"/>
              <a:ext cx="7010401" cy="2071470"/>
            </a:xfrm>
            <a:prstGeom prst="rect">
              <a:avLst/>
            </a:prstGeom>
            <a:noFill/>
          </p:spPr>
          <p:txBody>
            <a:bodyPr wrap="square" rtlCol="0">
              <a:spAutoFit/>
            </a:bodyPr>
            <a:lstStyle/>
            <a:p>
              <a:pPr algn="ctr"/>
              <a:r>
                <a:rPr lang="en-US" sz="2000" dirty="0">
                  <a:solidFill>
                    <a:schemeClr val="bg1"/>
                  </a:solidFill>
                </a:rPr>
                <a:t>The Lord entrusts us with blessings and responsibilities when we seek His will and keep His commandments</a:t>
              </a:r>
            </a:p>
          </p:txBody>
        </p:sp>
      </p:grpSp>
    </p:spTree>
    <p:extLst>
      <p:ext uri="{BB962C8B-B14F-4D97-AF65-F5344CB8AC3E}">
        <p14:creationId xmlns:p14="http://schemas.microsoft.com/office/powerpoint/2010/main" val="35858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AE3377-B753-4CE2-A9E2-8C6C2C0F3CF1}"/>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61192" y="6488668"/>
            <a:ext cx="1981200" cy="369332"/>
          </a:xfrm>
          <a:prstGeom prst="rect">
            <a:avLst/>
          </a:prstGeom>
          <a:noFill/>
        </p:spPr>
        <p:txBody>
          <a:bodyPr wrap="square" rtlCol="0">
            <a:spAutoFit/>
          </a:bodyPr>
          <a:lstStyle/>
          <a:p>
            <a:r>
              <a:rPr lang="en-US" dirty="0"/>
              <a:t>Helaman 10:5</a:t>
            </a:r>
          </a:p>
        </p:txBody>
      </p:sp>
      <p:sp>
        <p:nvSpPr>
          <p:cNvPr id="6" name="TextBox 5"/>
          <p:cNvSpPr txBox="1"/>
          <p:nvPr/>
        </p:nvSpPr>
        <p:spPr>
          <a:xfrm>
            <a:off x="1447800" y="152400"/>
            <a:ext cx="9144000" cy="707886"/>
          </a:xfrm>
          <a:prstGeom prst="rect">
            <a:avLst/>
          </a:prstGeom>
          <a:noFill/>
        </p:spPr>
        <p:txBody>
          <a:bodyPr wrap="square" rtlCol="0">
            <a:spAutoFit/>
          </a:bodyPr>
          <a:lstStyle/>
          <a:p>
            <a:pPr algn="ctr"/>
            <a:r>
              <a:rPr lang="en-US" sz="4000" dirty="0">
                <a:latin typeface="Open Sans"/>
              </a:rPr>
              <a:t>A Blessing Forever</a:t>
            </a:r>
          </a:p>
        </p:txBody>
      </p:sp>
      <p:sp>
        <p:nvSpPr>
          <p:cNvPr id="7" name="TextBox 6"/>
          <p:cNvSpPr txBox="1"/>
          <p:nvPr/>
        </p:nvSpPr>
        <p:spPr>
          <a:xfrm>
            <a:off x="7010400" y="1066800"/>
            <a:ext cx="2590800" cy="2308324"/>
          </a:xfrm>
          <a:prstGeom prst="rect">
            <a:avLst/>
          </a:prstGeom>
          <a:noFill/>
        </p:spPr>
        <p:txBody>
          <a:bodyPr wrap="square" rtlCol="0">
            <a:spAutoFit/>
          </a:bodyPr>
          <a:lstStyle/>
          <a:p>
            <a:r>
              <a:rPr lang="en-US" dirty="0"/>
              <a:t>A Representative of God:</a:t>
            </a:r>
          </a:p>
          <a:p>
            <a:endParaRPr lang="en-US" dirty="0"/>
          </a:p>
          <a:p>
            <a:r>
              <a:rPr lang="en-US" dirty="0"/>
              <a:t>Nephi’s words were God’s words and his works were to be God’s works.</a:t>
            </a:r>
          </a:p>
          <a:p>
            <a:endParaRPr lang="en-US" dirty="0"/>
          </a:p>
          <a:p>
            <a:r>
              <a:rPr lang="en-US" dirty="0"/>
              <a:t>All things were done according to the Word</a:t>
            </a:r>
          </a:p>
        </p:txBody>
      </p:sp>
      <p:sp>
        <p:nvSpPr>
          <p:cNvPr id="9" name="TextBox 8"/>
          <p:cNvSpPr txBox="1"/>
          <p:nvPr/>
        </p:nvSpPr>
        <p:spPr>
          <a:xfrm>
            <a:off x="747346" y="1066801"/>
            <a:ext cx="4815254" cy="1107996"/>
          </a:xfrm>
          <a:prstGeom prst="rect">
            <a:avLst/>
          </a:prstGeom>
          <a:noFill/>
        </p:spPr>
        <p:txBody>
          <a:bodyPr wrap="square" rtlCol="0">
            <a:spAutoFit/>
          </a:bodyPr>
          <a:lstStyle/>
          <a:p>
            <a:r>
              <a:rPr lang="en-US" dirty="0"/>
              <a:t>“Even the timeless waves of eternity will not be able to wear away the blessings that God will place on the head of his faithful servant.”</a:t>
            </a:r>
          </a:p>
          <a:p>
            <a:r>
              <a:rPr lang="en-US" sz="1200" dirty="0"/>
              <a:t>JFM and RLM</a:t>
            </a:r>
          </a:p>
        </p:txBody>
      </p:sp>
      <p:sp>
        <p:nvSpPr>
          <p:cNvPr id="10" name="TextBox 9"/>
          <p:cNvSpPr txBox="1"/>
          <p:nvPr/>
        </p:nvSpPr>
        <p:spPr>
          <a:xfrm>
            <a:off x="7886700" y="4577861"/>
            <a:ext cx="3124200" cy="1477328"/>
          </a:xfrm>
          <a:prstGeom prst="rect">
            <a:avLst/>
          </a:prstGeom>
          <a:noFill/>
        </p:spPr>
        <p:txBody>
          <a:bodyPr wrap="square" rtlCol="0">
            <a:spAutoFit/>
          </a:bodyPr>
          <a:lstStyle/>
          <a:p>
            <a:r>
              <a:rPr lang="en-US" dirty="0"/>
              <a:t>“He that </a:t>
            </a:r>
            <a:r>
              <a:rPr lang="en-US" dirty="0" err="1"/>
              <a:t>asketh</a:t>
            </a:r>
            <a:r>
              <a:rPr lang="en-US" dirty="0"/>
              <a:t> in the Spirit </a:t>
            </a:r>
            <a:r>
              <a:rPr lang="en-US" dirty="0" err="1"/>
              <a:t>asketh</a:t>
            </a:r>
            <a:r>
              <a:rPr lang="en-US" dirty="0"/>
              <a:t> according to the will of God; wherefore it is done even as he </a:t>
            </a:r>
            <a:r>
              <a:rPr lang="en-US" dirty="0" err="1"/>
              <a:t>asketh</a:t>
            </a:r>
            <a:r>
              <a:rPr lang="en-US" dirty="0"/>
              <a:t>.”</a:t>
            </a:r>
          </a:p>
          <a:p>
            <a:r>
              <a:rPr lang="en-US" dirty="0"/>
              <a:t>D&amp;C 46:30</a:t>
            </a:r>
          </a:p>
        </p:txBody>
      </p:sp>
      <p:sp>
        <p:nvSpPr>
          <p:cNvPr id="11" name="TextBox 10"/>
          <p:cNvSpPr txBox="1"/>
          <p:nvPr/>
        </p:nvSpPr>
        <p:spPr>
          <a:xfrm>
            <a:off x="2819400" y="4648200"/>
            <a:ext cx="3276600" cy="369332"/>
          </a:xfrm>
          <a:prstGeom prst="rect">
            <a:avLst/>
          </a:prstGeom>
          <a:noFill/>
        </p:spPr>
        <p:txBody>
          <a:bodyPr wrap="square" rtlCol="0">
            <a:spAutoFit/>
          </a:bodyPr>
          <a:lstStyle/>
          <a:p>
            <a:r>
              <a:rPr lang="en-US" dirty="0"/>
              <a:t>The Word—Jesus Christ</a:t>
            </a:r>
          </a:p>
        </p:txBody>
      </p:sp>
      <p:pic>
        <p:nvPicPr>
          <p:cNvPr id="3" name="Picture 2">
            <a:extLst>
              <a:ext uri="{FF2B5EF4-FFF2-40B4-BE49-F238E27FC236}">
                <a16:creationId xmlns:a16="http://schemas.microsoft.com/office/drawing/2014/main" id="{2E5010EE-40A3-4B56-B5A7-F39AD3B93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777" y="2136164"/>
            <a:ext cx="2743200" cy="2181225"/>
          </a:xfrm>
          <a:prstGeom prst="rect">
            <a:avLst/>
          </a:prstGeom>
        </p:spPr>
      </p:pic>
      <p:pic>
        <p:nvPicPr>
          <p:cNvPr id="13" name="Picture 12">
            <a:extLst>
              <a:ext uri="{FF2B5EF4-FFF2-40B4-BE49-F238E27FC236}">
                <a16:creationId xmlns:a16="http://schemas.microsoft.com/office/drawing/2014/main" id="{9782C35C-A157-4D9C-9AAE-10B07D1F2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724" y="3800934"/>
            <a:ext cx="2093960" cy="2617450"/>
          </a:xfrm>
          <a:prstGeom prst="rect">
            <a:avLst/>
          </a:prstGeom>
        </p:spPr>
      </p:pic>
    </p:spTree>
    <p:extLst>
      <p:ext uri="{BB962C8B-B14F-4D97-AF65-F5344CB8AC3E}">
        <p14:creationId xmlns:p14="http://schemas.microsoft.com/office/powerpoint/2010/main" val="40845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431462-BC9B-45B6-9C9A-415B9B757E10}"/>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17231" y="6488668"/>
            <a:ext cx="1981200" cy="369332"/>
          </a:xfrm>
          <a:prstGeom prst="rect">
            <a:avLst/>
          </a:prstGeom>
          <a:noFill/>
        </p:spPr>
        <p:txBody>
          <a:bodyPr wrap="square" rtlCol="0">
            <a:spAutoFit/>
          </a:bodyPr>
          <a:lstStyle/>
          <a:p>
            <a:r>
              <a:rPr lang="en-US" dirty="0"/>
              <a:t>Helaman 10:5</a:t>
            </a:r>
          </a:p>
        </p:txBody>
      </p:sp>
      <p:sp>
        <p:nvSpPr>
          <p:cNvPr id="6" name="TextBox 5"/>
          <p:cNvSpPr txBox="1"/>
          <p:nvPr/>
        </p:nvSpPr>
        <p:spPr>
          <a:xfrm>
            <a:off x="1447800" y="152400"/>
            <a:ext cx="9144000" cy="707886"/>
          </a:xfrm>
          <a:prstGeom prst="rect">
            <a:avLst/>
          </a:prstGeom>
          <a:noFill/>
        </p:spPr>
        <p:txBody>
          <a:bodyPr wrap="square" rtlCol="0">
            <a:spAutoFit/>
          </a:bodyPr>
          <a:lstStyle/>
          <a:p>
            <a:pPr algn="ctr"/>
            <a:r>
              <a:rPr lang="en-US" sz="4000" dirty="0">
                <a:latin typeface="Open Sans"/>
              </a:rPr>
              <a:t>The Power</a:t>
            </a:r>
          </a:p>
        </p:txBody>
      </p:sp>
      <p:sp>
        <p:nvSpPr>
          <p:cNvPr id="9" name="TextBox 8"/>
          <p:cNvSpPr txBox="1"/>
          <p:nvPr/>
        </p:nvSpPr>
        <p:spPr>
          <a:xfrm>
            <a:off x="7239000" y="914401"/>
            <a:ext cx="3962400" cy="2308324"/>
          </a:xfrm>
          <a:prstGeom prst="rect">
            <a:avLst/>
          </a:prstGeom>
          <a:noFill/>
        </p:spPr>
        <p:txBody>
          <a:bodyPr wrap="square" rtlCol="0">
            <a:spAutoFit/>
          </a:bodyPr>
          <a:lstStyle/>
          <a:p>
            <a:pPr fontAlgn="base"/>
            <a:r>
              <a:rPr lang="en-US" dirty="0"/>
              <a:t>“Beloved, if our heart condemn us not, </a:t>
            </a:r>
            <a:r>
              <a:rPr lang="en-US" i="1" dirty="0"/>
              <a:t>then</a:t>
            </a:r>
            <a:r>
              <a:rPr lang="en-US" dirty="0"/>
              <a:t> have we confidence toward God.</a:t>
            </a:r>
          </a:p>
          <a:p>
            <a:pPr fontAlgn="base"/>
            <a:r>
              <a:rPr lang="en-US" dirty="0"/>
              <a:t>And whatsoever we ask, we receive of him, because we keep his commandments, and do those things that are pleasing in his sight.”</a:t>
            </a:r>
          </a:p>
          <a:p>
            <a:pPr fontAlgn="base"/>
            <a:r>
              <a:rPr lang="en-US" dirty="0"/>
              <a:t>1 John 21-22</a:t>
            </a:r>
          </a:p>
        </p:txBody>
      </p:sp>
      <p:sp>
        <p:nvSpPr>
          <p:cNvPr id="10" name="TextBox 9"/>
          <p:cNvSpPr txBox="1"/>
          <p:nvPr/>
        </p:nvSpPr>
        <p:spPr>
          <a:xfrm>
            <a:off x="1459522" y="4868008"/>
            <a:ext cx="4791808" cy="1477328"/>
          </a:xfrm>
          <a:prstGeom prst="rect">
            <a:avLst/>
          </a:prstGeom>
          <a:noFill/>
        </p:spPr>
        <p:txBody>
          <a:bodyPr wrap="square" rtlCol="0">
            <a:spAutoFit/>
          </a:bodyPr>
          <a:lstStyle/>
          <a:p>
            <a:r>
              <a:rPr lang="en-US" dirty="0"/>
              <a:t>“And it came to pass that after I had prayed and labored with all diligence, the Lord said unto me: I will grant unto thee according to thy desires, because of they faith.”</a:t>
            </a:r>
          </a:p>
          <a:p>
            <a:r>
              <a:rPr lang="en-US" dirty="0" err="1"/>
              <a:t>Enos</a:t>
            </a:r>
            <a:r>
              <a:rPr lang="en-US" dirty="0"/>
              <a:t> 1:12</a:t>
            </a:r>
          </a:p>
        </p:txBody>
      </p:sp>
      <p:sp>
        <p:nvSpPr>
          <p:cNvPr id="11" name="TextBox 10"/>
          <p:cNvSpPr txBox="1"/>
          <p:nvPr/>
        </p:nvSpPr>
        <p:spPr>
          <a:xfrm>
            <a:off x="5178669" y="1099039"/>
            <a:ext cx="1752600" cy="523220"/>
          </a:xfrm>
          <a:prstGeom prst="rect">
            <a:avLst/>
          </a:prstGeom>
          <a:solidFill>
            <a:schemeClr val="tx2">
              <a:lumMod val="75000"/>
            </a:schemeClr>
          </a:solidFill>
        </p:spPr>
        <p:txBody>
          <a:bodyPr wrap="square" rtlCol="0">
            <a:spAutoFit/>
          </a:bodyPr>
          <a:lstStyle/>
          <a:p>
            <a:r>
              <a:rPr lang="en-US" sz="2800" dirty="0">
                <a:solidFill>
                  <a:srgbClr val="FF0000"/>
                </a:solidFill>
              </a:rPr>
              <a:t>However:</a:t>
            </a:r>
          </a:p>
        </p:txBody>
      </p:sp>
      <p:sp>
        <p:nvSpPr>
          <p:cNvPr id="12" name="TextBox 11"/>
          <p:cNvSpPr txBox="1"/>
          <p:nvPr/>
        </p:nvSpPr>
        <p:spPr>
          <a:xfrm>
            <a:off x="747346" y="990600"/>
            <a:ext cx="4053254" cy="1200329"/>
          </a:xfrm>
          <a:prstGeom prst="rect">
            <a:avLst/>
          </a:prstGeom>
          <a:noFill/>
        </p:spPr>
        <p:txBody>
          <a:bodyPr wrap="square" rtlCol="0">
            <a:spAutoFit/>
          </a:bodyPr>
          <a:lstStyle/>
          <a:p>
            <a:r>
              <a:rPr lang="en-US" dirty="0"/>
              <a:t>To have power over the people—smite the earth with famine, pestilence, and destruction---according to the wickedness of the people</a:t>
            </a:r>
          </a:p>
        </p:txBody>
      </p:sp>
      <p:pic>
        <p:nvPicPr>
          <p:cNvPr id="3" name="Picture 2">
            <a:extLst>
              <a:ext uri="{FF2B5EF4-FFF2-40B4-BE49-F238E27FC236}">
                <a16:creationId xmlns:a16="http://schemas.microsoft.com/office/drawing/2014/main" id="{A1A3E4AE-DDC8-43B7-AA50-C8818FD88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69" y="2231048"/>
            <a:ext cx="5105400" cy="2343150"/>
          </a:xfrm>
          <a:prstGeom prst="rect">
            <a:avLst/>
          </a:prstGeom>
        </p:spPr>
      </p:pic>
      <p:pic>
        <p:nvPicPr>
          <p:cNvPr id="8" name="Picture 7">
            <a:extLst>
              <a:ext uri="{FF2B5EF4-FFF2-40B4-BE49-F238E27FC236}">
                <a16:creationId xmlns:a16="http://schemas.microsoft.com/office/drawing/2014/main" id="{E02BE997-843A-47FA-8024-B3CABA8CF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444" y="3340735"/>
            <a:ext cx="4762500" cy="3171825"/>
          </a:xfrm>
          <a:prstGeom prst="rect">
            <a:avLst/>
          </a:prstGeom>
        </p:spPr>
      </p:pic>
    </p:spTree>
    <p:extLst>
      <p:ext uri="{BB962C8B-B14F-4D97-AF65-F5344CB8AC3E}">
        <p14:creationId xmlns:p14="http://schemas.microsoft.com/office/powerpoint/2010/main" val="1164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A7BC53-A820-4EE7-B7CF-F767A6D2F680}"/>
              </a:ext>
            </a:extLst>
          </p:cNvPr>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0" y="0"/>
            <a:ext cx="12192000" cy="6858000"/>
          </a:xfrm>
          <a:prstGeom prst="rect">
            <a:avLst/>
          </a:prstGeom>
        </p:spPr>
      </p:pic>
      <p:sp>
        <p:nvSpPr>
          <p:cNvPr id="5" name="TextBox 4"/>
          <p:cNvSpPr txBox="1"/>
          <p:nvPr/>
        </p:nvSpPr>
        <p:spPr>
          <a:xfrm>
            <a:off x="169984" y="6488668"/>
            <a:ext cx="1981200" cy="369332"/>
          </a:xfrm>
          <a:prstGeom prst="rect">
            <a:avLst/>
          </a:prstGeom>
          <a:noFill/>
        </p:spPr>
        <p:txBody>
          <a:bodyPr wrap="square" rtlCol="0">
            <a:spAutoFit/>
          </a:bodyPr>
          <a:lstStyle/>
          <a:p>
            <a:r>
              <a:rPr lang="en-US" dirty="0"/>
              <a:t>Helaman 10:6-7</a:t>
            </a:r>
          </a:p>
        </p:txBody>
      </p:sp>
      <p:sp>
        <p:nvSpPr>
          <p:cNvPr id="6" name="TextBox 5"/>
          <p:cNvSpPr txBox="1"/>
          <p:nvPr/>
        </p:nvSpPr>
        <p:spPr>
          <a:xfrm>
            <a:off x="1524000" y="152400"/>
            <a:ext cx="9144000" cy="707886"/>
          </a:xfrm>
          <a:prstGeom prst="rect">
            <a:avLst/>
          </a:prstGeom>
          <a:noFill/>
        </p:spPr>
        <p:txBody>
          <a:bodyPr wrap="square" rtlCol="0">
            <a:spAutoFit/>
          </a:bodyPr>
          <a:lstStyle/>
          <a:p>
            <a:pPr algn="ctr"/>
            <a:r>
              <a:rPr lang="en-US" sz="4000" dirty="0">
                <a:latin typeface="Open Sans"/>
              </a:rPr>
              <a:t>Keys of the Sealing Power</a:t>
            </a:r>
          </a:p>
        </p:txBody>
      </p:sp>
      <p:sp>
        <p:nvSpPr>
          <p:cNvPr id="10" name="TextBox 9"/>
          <p:cNvSpPr txBox="1"/>
          <p:nvPr/>
        </p:nvSpPr>
        <p:spPr>
          <a:xfrm>
            <a:off x="6858000" y="2514600"/>
            <a:ext cx="3657600" cy="1477328"/>
          </a:xfrm>
          <a:prstGeom prst="rect">
            <a:avLst/>
          </a:prstGeom>
          <a:noFill/>
        </p:spPr>
        <p:txBody>
          <a:bodyPr wrap="square" rtlCol="0">
            <a:spAutoFit/>
          </a:bodyPr>
          <a:lstStyle/>
          <a:p>
            <a:r>
              <a:rPr lang="en-US" dirty="0"/>
              <a:t>This authority is to bring forth blessings or to bring forth disasters</a:t>
            </a:r>
          </a:p>
          <a:p>
            <a:endParaRPr lang="en-US" dirty="0"/>
          </a:p>
          <a:p>
            <a:r>
              <a:rPr lang="en-US" dirty="0"/>
              <a:t>To seal (bind) on earth and in the heavens </a:t>
            </a:r>
          </a:p>
        </p:txBody>
      </p:sp>
      <p:sp>
        <p:nvSpPr>
          <p:cNvPr id="12" name="TextBox 11"/>
          <p:cNvSpPr txBox="1"/>
          <p:nvPr/>
        </p:nvSpPr>
        <p:spPr>
          <a:xfrm>
            <a:off x="383930" y="1008186"/>
            <a:ext cx="2895600" cy="646331"/>
          </a:xfrm>
          <a:prstGeom prst="rect">
            <a:avLst/>
          </a:prstGeom>
          <a:noFill/>
        </p:spPr>
        <p:txBody>
          <a:bodyPr wrap="square" rtlCol="0">
            <a:spAutoFit/>
          </a:bodyPr>
          <a:lstStyle/>
          <a:p>
            <a:pPr algn="ctr"/>
            <a:r>
              <a:rPr lang="en-US" dirty="0"/>
              <a:t>Same keys held by the prophet Elijah</a:t>
            </a:r>
          </a:p>
        </p:txBody>
      </p:sp>
      <p:sp>
        <p:nvSpPr>
          <p:cNvPr id="13" name="TextBox 12"/>
          <p:cNvSpPr txBox="1"/>
          <p:nvPr/>
        </p:nvSpPr>
        <p:spPr>
          <a:xfrm>
            <a:off x="2362200" y="4876800"/>
            <a:ext cx="4648200" cy="1477328"/>
          </a:xfrm>
          <a:prstGeom prst="rect">
            <a:avLst/>
          </a:prstGeom>
          <a:noFill/>
        </p:spPr>
        <p:txBody>
          <a:bodyPr wrap="square" rtlCol="0">
            <a:spAutoFit/>
          </a:bodyPr>
          <a:lstStyle/>
          <a:p>
            <a:r>
              <a:rPr lang="en-US" dirty="0"/>
              <a:t>This authority was conferred upon Peter, James, and John on the Mount of Transfiguration</a:t>
            </a:r>
          </a:p>
          <a:p>
            <a:r>
              <a:rPr lang="en-US" dirty="0"/>
              <a:t>(Matthew 17:3)</a:t>
            </a:r>
          </a:p>
          <a:p>
            <a:r>
              <a:rPr lang="en-US" dirty="0"/>
              <a:t>And also on Joseph Smith and Oliver </a:t>
            </a:r>
            <a:r>
              <a:rPr lang="en-US" dirty="0" err="1"/>
              <a:t>Cowdery</a:t>
            </a:r>
            <a:endParaRPr lang="en-US" dirty="0"/>
          </a:p>
          <a:p>
            <a:r>
              <a:rPr lang="en-US" dirty="0"/>
              <a:t>(D&amp;C 110:13-16)</a:t>
            </a:r>
          </a:p>
        </p:txBody>
      </p:sp>
      <p:grpSp>
        <p:nvGrpSpPr>
          <p:cNvPr id="15" name="Group 14"/>
          <p:cNvGrpSpPr/>
          <p:nvPr/>
        </p:nvGrpSpPr>
        <p:grpSpPr>
          <a:xfrm>
            <a:off x="7239000" y="984739"/>
            <a:ext cx="3276600" cy="1237317"/>
            <a:chOff x="965200" y="2286000"/>
            <a:chExt cx="7264400" cy="2743200"/>
          </a:xfrm>
        </p:grpSpPr>
        <p:grpSp>
          <p:nvGrpSpPr>
            <p:cNvPr id="16" name="Group 18"/>
            <p:cNvGrpSpPr/>
            <p:nvPr/>
          </p:nvGrpSpPr>
          <p:grpSpPr>
            <a:xfrm>
              <a:off x="965200" y="2286000"/>
              <a:ext cx="7264400" cy="2743200"/>
              <a:chOff x="965200" y="2286000"/>
              <a:chExt cx="7327900" cy="2743200"/>
            </a:xfrm>
          </p:grpSpPr>
          <p:sp>
            <p:nvSpPr>
              <p:cNvPr id="18" name="Rectangle 1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17600" y="2514601"/>
              <a:ext cx="7010401" cy="2251782"/>
            </a:xfrm>
            <a:prstGeom prst="rect">
              <a:avLst/>
            </a:prstGeom>
            <a:noFill/>
          </p:spPr>
          <p:txBody>
            <a:bodyPr wrap="square" rtlCol="0">
              <a:spAutoFit/>
            </a:bodyPr>
            <a:lstStyle/>
            <a:p>
              <a:pPr algn="ctr"/>
              <a:r>
                <a:rPr lang="en-US" sz="2000" dirty="0">
                  <a:solidFill>
                    <a:schemeClr val="bg1"/>
                  </a:solidFill>
                </a:rPr>
                <a:t>The sealing power binds and looses on earth and in heaven</a:t>
              </a:r>
            </a:p>
          </p:txBody>
        </p:sp>
      </p:grpSp>
      <p:sp>
        <p:nvSpPr>
          <p:cNvPr id="9" name="TextBox 8"/>
          <p:cNvSpPr txBox="1"/>
          <p:nvPr/>
        </p:nvSpPr>
        <p:spPr>
          <a:xfrm>
            <a:off x="3657600" y="2743200"/>
            <a:ext cx="3276600" cy="1754326"/>
          </a:xfrm>
          <a:prstGeom prst="rect">
            <a:avLst/>
          </a:prstGeom>
          <a:noFill/>
        </p:spPr>
        <p:txBody>
          <a:bodyPr wrap="square" rtlCol="0">
            <a:spAutoFit/>
          </a:bodyPr>
          <a:lstStyle/>
          <a:p>
            <a:pPr fontAlgn="base"/>
            <a:r>
              <a:rPr lang="en-US" dirty="0"/>
              <a:t>The authority of these keys that Elijah sealed the heavens for three and half years, and by the same authority broke that seal and brought forth rain </a:t>
            </a:r>
          </a:p>
          <a:p>
            <a:pPr fontAlgn="base"/>
            <a:r>
              <a:rPr lang="en-US" dirty="0"/>
              <a:t>(1 King 17: 1, 18:1, 45)</a:t>
            </a:r>
          </a:p>
        </p:txBody>
      </p:sp>
      <p:pic>
        <p:nvPicPr>
          <p:cNvPr id="3" name="Picture 2">
            <a:extLst>
              <a:ext uri="{FF2B5EF4-FFF2-40B4-BE49-F238E27FC236}">
                <a16:creationId xmlns:a16="http://schemas.microsoft.com/office/drawing/2014/main" id="{19BBC5FA-93C2-4D12-ACCF-227138951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02" y="2379051"/>
            <a:ext cx="3095625" cy="2381250"/>
          </a:xfrm>
          <a:prstGeom prst="rect">
            <a:avLst/>
          </a:prstGeom>
        </p:spPr>
      </p:pic>
      <p:pic>
        <p:nvPicPr>
          <p:cNvPr id="8" name="Picture 7">
            <a:extLst>
              <a:ext uri="{FF2B5EF4-FFF2-40B4-BE49-F238E27FC236}">
                <a16:creationId xmlns:a16="http://schemas.microsoft.com/office/drawing/2014/main" id="{F88EC240-A9DB-4C0C-A39E-CCBE3CA59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915" y="890752"/>
            <a:ext cx="2455050" cy="1730367"/>
          </a:xfrm>
          <a:prstGeom prst="rect">
            <a:avLst/>
          </a:prstGeom>
        </p:spPr>
      </p:pic>
      <p:pic>
        <p:nvPicPr>
          <p:cNvPr id="14" name="Picture 13">
            <a:extLst>
              <a:ext uri="{FF2B5EF4-FFF2-40B4-BE49-F238E27FC236}">
                <a16:creationId xmlns:a16="http://schemas.microsoft.com/office/drawing/2014/main" id="{A48F7664-5647-40CD-9CF8-76E4353CB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062" y="3763107"/>
            <a:ext cx="2218487" cy="2955643"/>
          </a:xfrm>
          <a:prstGeom prst="rect">
            <a:avLst/>
          </a:prstGeom>
        </p:spPr>
      </p:pic>
    </p:spTree>
    <p:extLst>
      <p:ext uri="{BB962C8B-B14F-4D97-AF65-F5344CB8AC3E}">
        <p14:creationId xmlns:p14="http://schemas.microsoft.com/office/powerpoint/2010/main" val="19705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E4A1E30-B853-4813-A7C2-D8FFEBB70C7C}"/>
              </a:ext>
            </a:extLst>
          </p:cNvPr>
          <p:cNvPicPr>
            <a:picLocks noChangeAspect="1"/>
          </p:cNvPicPr>
          <p:nvPr/>
        </p:nvPicPr>
        <p:blipFill rotWithShape="1">
          <a:blip r:embed="rId2">
            <a:extLst>
              <a:ext uri="{28A0092B-C50C-407E-A947-70E740481C1C}">
                <a14:useLocalDpi xmlns:a14="http://schemas.microsoft.com/office/drawing/2010/main" val="0"/>
              </a:ext>
            </a:extLst>
          </a:blip>
          <a:srcRect l="40448" r="27721"/>
          <a:stretch/>
        </p:blipFill>
        <p:spPr>
          <a:xfrm>
            <a:off x="0" y="0"/>
            <a:ext cx="3437794" cy="6858000"/>
          </a:xfrm>
          <a:prstGeom prst="rect">
            <a:avLst/>
          </a:prstGeom>
        </p:spPr>
      </p:pic>
      <p:pic>
        <p:nvPicPr>
          <p:cNvPr id="17" name="Picture 16">
            <a:extLst>
              <a:ext uri="{FF2B5EF4-FFF2-40B4-BE49-F238E27FC236}">
                <a16:creationId xmlns:a16="http://schemas.microsoft.com/office/drawing/2014/main" id="{6F47F211-4FCC-4601-AAF0-E640B363E133}"/>
              </a:ext>
            </a:extLst>
          </p:cNvPr>
          <p:cNvPicPr>
            <a:picLocks noChangeAspect="1"/>
          </p:cNvPicPr>
          <p:nvPr/>
        </p:nvPicPr>
        <p:blipFill rotWithShape="1">
          <a:blip r:embed="rId3">
            <a:extLst>
              <a:ext uri="{28A0092B-C50C-407E-A947-70E740481C1C}">
                <a14:useLocalDpi xmlns:a14="http://schemas.microsoft.com/office/drawing/2010/main" val="0"/>
              </a:ext>
            </a:extLst>
          </a:blip>
          <a:srcRect l="15115" t="41" r="54876" b="-1"/>
          <a:stretch/>
        </p:blipFill>
        <p:spPr>
          <a:xfrm>
            <a:off x="10547838" y="0"/>
            <a:ext cx="1644162" cy="6852138"/>
          </a:xfrm>
          <a:prstGeom prst="rect">
            <a:avLst/>
          </a:prstGeom>
        </p:spPr>
      </p:pic>
      <p:pic>
        <p:nvPicPr>
          <p:cNvPr id="15" name="Picture 14">
            <a:extLst>
              <a:ext uri="{FF2B5EF4-FFF2-40B4-BE49-F238E27FC236}">
                <a16:creationId xmlns:a16="http://schemas.microsoft.com/office/drawing/2014/main" id="{80A3F772-5229-408C-9038-0033B31D0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776" y="0"/>
            <a:ext cx="9346224" cy="6854952"/>
          </a:xfrm>
          <a:prstGeom prst="rect">
            <a:avLst/>
          </a:prstGeom>
        </p:spPr>
      </p:pic>
      <p:sp>
        <p:nvSpPr>
          <p:cNvPr id="2" name="Rectangle 1"/>
          <p:cNvSpPr/>
          <p:nvPr/>
        </p:nvSpPr>
        <p:spPr>
          <a:xfrm>
            <a:off x="2825263" y="753209"/>
            <a:ext cx="4639408" cy="3970318"/>
          </a:xfrm>
          <a:prstGeom prst="rect">
            <a:avLst/>
          </a:prstGeom>
          <a:solidFill>
            <a:schemeClr val="accent1">
              <a:lumMod val="40000"/>
              <a:lumOff val="60000"/>
              <a:alpha val="58000"/>
            </a:schemeClr>
          </a:solidFill>
          <a:effectLst>
            <a:outerShdw blurRad="63500" dist="50800" dir="5400000" algn="ctr" rotWithShape="0">
              <a:srgbClr val="000000">
                <a:alpha val="43137"/>
              </a:srgbClr>
            </a:outerShdw>
          </a:effectLst>
        </p:spPr>
        <p:txBody>
          <a:bodyPr wrap="square">
            <a:spAutoFit/>
          </a:bodyPr>
          <a:lstStyle/>
          <a:p>
            <a:pPr fontAlgn="base"/>
            <a:r>
              <a:rPr lang="en-US" sz="1400" b="1" dirty="0">
                <a:solidFill>
                  <a:schemeClr val="bg1"/>
                </a:solidFill>
              </a:rPr>
              <a:t>To Joseph Smith</a:t>
            </a:r>
          </a:p>
          <a:p>
            <a:pPr fontAlgn="base"/>
            <a:endParaRPr lang="en-US" sz="1400" b="1" dirty="0">
              <a:solidFill>
                <a:schemeClr val="bg1"/>
              </a:solidFill>
            </a:endParaRPr>
          </a:p>
          <a:p>
            <a:pPr fontAlgn="base"/>
            <a:r>
              <a:rPr lang="en-US" sz="1400" b="1" dirty="0">
                <a:solidFill>
                  <a:schemeClr val="bg1"/>
                </a:solidFill>
              </a:rPr>
              <a:t>“For I have conferred upon you the keys and power of the priesthood, wherein I restore all things, and make known unto you all things in due time.</a:t>
            </a:r>
          </a:p>
          <a:p>
            <a:pPr fontAlgn="base"/>
            <a:endParaRPr lang="en-US" sz="1400" b="1" dirty="0">
              <a:solidFill>
                <a:schemeClr val="bg1"/>
              </a:solidFill>
            </a:endParaRPr>
          </a:p>
          <a:p>
            <a:pPr fontAlgn="base"/>
            <a:r>
              <a:rPr lang="en-US" sz="1400" b="1" dirty="0">
                <a:solidFill>
                  <a:schemeClr val="bg1"/>
                </a:solidFill>
              </a:rPr>
              <a:t>And verily, verily, I say unto you, that whatsoever you seal on earth shall be sealed in heaven; and whatsoever you bind on earth, in my name and by my word, </a:t>
            </a:r>
            <a:r>
              <a:rPr lang="en-US" sz="1400" b="1" dirty="0" err="1">
                <a:solidFill>
                  <a:schemeClr val="bg1"/>
                </a:solidFill>
              </a:rPr>
              <a:t>saith</a:t>
            </a:r>
            <a:r>
              <a:rPr lang="en-US" sz="1400" b="1" dirty="0">
                <a:solidFill>
                  <a:schemeClr val="bg1"/>
                </a:solidFill>
              </a:rPr>
              <a:t> the Lord, it shall be eternally bound in the heavens; and whosesoever sins you remit on earth shall be remitted eternally in the heavens; and whosesoever sins you retain on earth shall be retained in heaven.</a:t>
            </a:r>
          </a:p>
          <a:p>
            <a:pPr fontAlgn="base"/>
            <a:endParaRPr lang="en-US" sz="1400" b="1" dirty="0">
              <a:solidFill>
                <a:schemeClr val="bg1"/>
              </a:solidFill>
            </a:endParaRPr>
          </a:p>
          <a:p>
            <a:pPr fontAlgn="base"/>
            <a:r>
              <a:rPr lang="en-US" sz="1400" b="1" dirty="0">
                <a:solidFill>
                  <a:schemeClr val="bg1"/>
                </a:solidFill>
              </a:rPr>
              <a:t>And again, verily I say, whomsoever you bless I will bless, and whomsoever you curse I will curse, </a:t>
            </a:r>
            <a:r>
              <a:rPr lang="en-US" sz="1400" b="1" dirty="0" err="1">
                <a:solidFill>
                  <a:schemeClr val="bg1"/>
                </a:solidFill>
              </a:rPr>
              <a:t>saith</a:t>
            </a:r>
            <a:r>
              <a:rPr lang="en-US" sz="1400" b="1" dirty="0">
                <a:solidFill>
                  <a:schemeClr val="bg1"/>
                </a:solidFill>
              </a:rPr>
              <a:t> the Lord; for I, the Lord, am thy God.”</a:t>
            </a:r>
          </a:p>
          <a:p>
            <a:pPr fontAlgn="base"/>
            <a:r>
              <a:rPr lang="en-US" sz="1400" b="1" dirty="0">
                <a:solidFill>
                  <a:schemeClr val="bg1"/>
                </a:solidFill>
              </a:rPr>
              <a:t>(D&amp;C 132:45-47)</a:t>
            </a:r>
          </a:p>
        </p:txBody>
      </p:sp>
      <p:sp>
        <p:nvSpPr>
          <p:cNvPr id="4" name="TextBox 3"/>
          <p:cNvSpPr txBox="1"/>
          <p:nvPr/>
        </p:nvSpPr>
        <p:spPr>
          <a:xfrm>
            <a:off x="2614246" y="73269"/>
            <a:ext cx="9144000" cy="707886"/>
          </a:xfrm>
          <a:prstGeom prst="rect">
            <a:avLst/>
          </a:prstGeom>
          <a:noFill/>
        </p:spPr>
        <p:txBody>
          <a:bodyPr wrap="square" rtlCol="0">
            <a:spAutoFit/>
          </a:bodyPr>
          <a:lstStyle/>
          <a:p>
            <a:pPr algn="ctr"/>
            <a:r>
              <a:rPr lang="en-US" sz="4000" dirty="0">
                <a:latin typeface="Open Sans"/>
              </a:rPr>
              <a:t>Nephi Was Given This Same Power</a:t>
            </a:r>
          </a:p>
        </p:txBody>
      </p:sp>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10:6-8</a:t>
            </a:r>
          </a:p>
        </p:txBody>
      </p:sp>
      <p:sp>
        <p:nvSpPr>
          <p:cNvPr id="6" name="TextBox 5"/>
          <p:cNvSpPr txBox="1"/>
          <p:nvPr/>
        </p:nvSpPr>
        <p:spPr>
          <a:xfrm>
            <a:off x="6966437" y="4926624"/>
            <a:ext cx="4903177" cy="707886"/>
          </a:xfrm>
          <a:prstGeom prst="rect">
            <a:avLst/>
          </a:prstGeom>
          <a:solidFill>
            <a:schemeClr val="tx2">
              <a:lumMod val="75000"/>
            </a:schemeClr>
          </a:solidFill>
        </p:spPr>
        <p:txBody>
          <a:bodyPr wrap="square" rtlCol="0">
            <a:spAutoFit/>
          </a:bodyPr>
          <a:lstStyle/>
          <a:p>
            <a:r>
              <a:rPr lang="en-US" sz="2000" dirty="0">
                <a:solidFill>
                  <a:srgbClr val="FF0000"/>
                </a:solidFill>
              </a:rPr>
              <a:t>“And I, Nephi, did build a temple…”</a:t>
            </a:r>
          </a:p>
          <a:p>
            <a:r>
              <a:rPr lang="en-US" sz="2000" dirty="0">
                <a:solidFill>
                  <a:srgbClr val="FF0000"/>
                </a:solidFill>
              </a:rPr>
              <a:t>2 Nephi 5:16—(see also Helaman 10:8)</a:t>
            </a:r>
          </a:p>
        </p:txBody>
      </p:sp>
      <p:sp>
        <p:nvSpPr>
          <p:cNvPr id="7" name="TextBox 6"/>
          <p:cNvSpPr txBox="1"/>
          <p:nvPr/>
        </p:nvSpPr>
        <p:spPr>
          <a:xfrm>
            <a:off x="9161243" y="896612"/>
            <a:ext cx="2438400" cy="3139321"/>
          </a:xfrm>
          <a:prstGeom prst="rect">
            <a:avLst/>
          </a:prstGeom>
          <a:noFill/>
        </p:spPr>
        <p:txBody>
          <a:bodyPr wrap="square" rtlCol="0">
            <a:spAutoFit/>
          </a:bodyPr>
          <a:lstStyle/>
          <a:p>
            <a:pPr algn="ctr"/>
            <a:r>
              <a:rPr lang="en-US" dirty="0"/>
              <a:t>Even though it is not mentioned more than likely these others had same power:</a:t>
            </a:r>
          </a:p>
          <a:p>
            <a:pPr algn="ctr"/>
            <a:r>
              <a:rPr lang="en-US" dirty="0"/>
              <a:t>Lehi</a:t>
            </a:r>
          </a:p>
          <a:p>
            <a:pPr algn="ctr"/>
            <a:r>
              <a:rPr lang="en-US" dirty="0"/>
              <a:t>Nephi</a:t>
            </a:r>
          </a:p>
          <a:p>
            <a:pPr algn="ctr"/>
            <a:r>
              <a:rPr lang="en-US" dirty="0"/>
              <a:t>Jacob</a:t>
            </a:r>
          </a:p>
          <a:p>
            <a:pPr algn="ctr"/>
            <a:r>
              <a:rPr lang="en-US" dirty="0"/>
              <a:t>Mosiah</a:t>
            </a:r>
          </a:p>
          <a:p>
            <a:pPr algn="ctr"/>
            <a:r>
              <a:rPr lang="en-US" dirty="0"/>
              <a:t>Alma</a:t>
            </a:r>
          </a:p>
          <a:p>
            <a:pPr algn="ctr"/>
            <a:r>
              <a:rPr lang="en-US" dirty="0"/>
              <a:t>Mormon</a:t>
            </a:r>
          </a:p>
          <a:p>
            <a:pPr algn="ctr"/>
            <a:r>
              <a:rPr lang="en-US" dirty="0"/>
              <a:t>Moroni</a:t>
            </a:r>
          </a:p>
        </p:txBody>
      </p:sp>
      <p:sp>
        <p:nvSpPr>
          <p:cNvPr id="8" name="TextBox 7"/>
          <p:cNvSpPr txBox="1"/>
          <p:nvPr/>
        </p:nvSpPr>
        <p:spPr>
          <a:xfrm>
            <a:off x="5049511" y="4295418"/>
            <a:ext cx="3429000" cy="461665"/>
          </a:xfrm>
          <a:prstGeom prst="rect">
            <a:avLst/>
          </a:prstGeom>
          <a:solidFill>
            <a:schemeClr val="tx2">
              <a:lumMod val="75000"/>
            </a:schemeClr>
          </a:solidFill>
        </p:spPr>
        <p:txBody>
          <a:bodyPr wrap="square" rtlCol="0">
            <a:spAutoFit/>
          </a:bodyPr>
          <a:lstStyle/>
          <a:p>
            <a:pPr algn="ctr"/>
            <a:r>
              <a:rPr lang="en-US" sz="2400" dirty="0">
                <a:solidFill>
                  <a:srgbClr val="FF0000"/>
                </a:solidFill>
              </a:rPr>
              <a:t>How do we know this?</a:t>
            </a:r>
          </a:p>
        </p:txBody>
      </p:sp>
      <p:sp>
        <p:nvSpPr>
          <p:cNvPr id="9" name="TextBox 8"/>
          <p:cNvSpPr txBox="1"/>
          <p:nvPr/>
        </p:nvSpPr>
        <p:spPr>
          <a:xfrm>
            <a:off x="2136530" y="5824726"/>
            <a:ext cx="7992208" cy="815608"/>
          </a:xfrm>
          <a:prstGeom prst="rect">
            <a:avLst/>
          </a:prstGeom>
          <a:solidFill>
            <a:schemeClr val="tx2">
              <a:lumMod val="75000"/>
            </a:schemeClr>
          </a:solidFill>
        </p:spPr>
        <p:txBody>
          <a:bodyPr wrap="square" rtlCol="0">
            <a:spAutoFit/>
          </a:bodyPr>
          <a:lstStyle/>
          <a:p>
            <a:r>
              <a:rPr lang="en-US" dirty="0">
                <a:solidFill>
                  <a:schemeClr val="bg1"/>
                </a:solidFill>
              </a:rPr>
              <a:t>“The fact that temples were established, </a:t>
            </a:r>
            <a:r>
              <a:rPr lang="en-US" dirty="0" err="1">
                <a:solidFill>
                  <a:schemeClr val="bg1"/>
                </a:solidFill>
              </a:rPr>
              <a:t>sealings</a:t>
            </a:r>
            <a:r>
              <a:rPr lang="en-US" dirty="0">
                <a:solidFill>
                  <a:schemeClr val="bg1"/>
                </a:solidFill>
              </a:rPr>
              <a:t>, marriages, and ordinances of the Melchizedek Priesthood were a part of their religious life” </a:t>
            </a:r>
          </a:p>
          <a:p>
            <a:r>
              <a:rPr lang="en-US" sz="1100" dirty="0">
                <a:solidFill>
                  <a:schemeClr val="bg1"/>
                </a:solidFill>
              </a:rPr>
              <a:t>JFM and RLM</a:t>
            </a:r>
          </a:p>
        </p:txBody>
      </p:sp>
      <p:sp>
        <p:nvSpPr>
          <p:cNvPr id="12" name="Rectangle 11"/>
          <p:cNvSpPr/>
          <p:nvPr/>
        </p:nvSpPr>
        <p:spPr>
          <a:xfrm>
            <a:off x="10714892" y="6596390"/>
            <a:ext cx="1261884" cy="261610"/>
          </a:xfrm>
          <a:prstGeom prst="rect">
            <a:avLst/>
          </a:prstGeom>
        </p:spPr>
        <p:txBody>
          <a:bodyPr wrap="none">
            <a:spAutoFit/>
          </a:bodyPr>
          <a:lstStyle/>
          <a:p>
            <a:r>
              <a:rPr lang="en-US" sz="1100" dirty="0"/>
              <a:t>Phoenix-Kakashi19</a:t>
            </a:r>
          </a:p>
        </p:txBody>
      </p:sp>
    </p:spTree>
    <p:extLst>
      <p:ext uri="{BB962C8B-B14F-4D97-AF65-F5344CB8AC3E}">
        <p14:creationId xmlns:p14="http://schemas.microsoft.com/office/powerpoint/2010/main" val="5515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0" presetClass="exit" presetSubtype="0" fill="hold" grpId="1" nodeType="withEffect">
                                  <p:stCondLst>
                                    <p:cond delay="0"/>
                                  </p:stCondLst>
                                  <p:childTnLst>
                                    <p:animEffect transition="out" filter="fade">
                                      <p:cBhvr>
                                        <p:cTn id="37" dur="2000"/>
                                        <p:tgtEl>
                                          <p:spTgt spid="6"/>
                                        </p:tgtEl>
                                      </p:cBhvr>
                                    </p:animEffect>
                                    <p:set>
                                      <p:cBhvr>
                                        <p:cTn id="38" dur="1" fill="hold">
                                          <p:stCondLst>
                                            <p:cond delay="19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8"/>
                                        </p:tgtEl>
                                      </p:cBhvr>
                                    </p:animEffect>
                                    <p:set>
                                      <p:cBhvr>
                                        <p:cTn id="4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animBg="1"/>
      <p:bldP spid="8" grpId="1" animBg="1"/>
      <p:bldP spid="9"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1553</Words>
  <Application>Microsoft Office PowerPoint</Application>
  <PresentationFormat>Widescreen</PresentationFormat>
  <Paragraphs>152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2017-10-13T22:27:22Z</dcterms:created>
  <dcterms:modified xsi:type="dcterms:W3CDTF">2020-06-15T15:16:16Z</dcterms:modified>
</cp:coreProperties>
</file>