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75" r:id="rId10"/>
    <p:sldId id="276" r:id="rId11"/>
    <p:sldId id="265" r:id="rId12"/>
    <p:sldId id="266" r:id="rId13"/>
    <p:sldId id="267" r:id="rId14"/>
    <p:sldId id="268" r:id="rId15"/>
    <p:sldId id="269"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B677-6FC8-4B84-ABA8-D014263FE3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5A9FFE-6F0A-4A91-88AF-C0031DD92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87CA22-4C10-441D-99BF-B9BF6BCC8B3C}"/>
              </a:ext>
            </a:extLst>
          </p:cNvPr>
          <p:cNvSpPr>
            <a:spLocks noGrp="1"/>
          </p:cNvSpPr>
          <p:nvPr>
            <p:ph type="dt" sz="half" idx="10"/>
          </p:nvPr>
        </p:nvSpPr>
        <p:spPr/>
        <p:txBody>
          <a:bodyPr/>
          <a:lstStyle/>
          <a:p>
            <a:fld id="{FD7F706F-CD25-4EAF-B006-57B4F037B89F}" type="datetimeFigureOut">
              <a:rPr lang="en-US" smtClean="0"/>
              <a:t>6/15/2020</a:t>
            </a:fld>
            <a:endParaRPr lang="en-US"/>
          </a:p>
        </p:txBody>
      </p:sp>
      <p:sp>
        <p:nvSpPr>
          <p:cNvPr id="5" name="Footer Placeholder 4">
            <a:extLst>
              <a:ext uri="{FF2B5EF4-FFF2-40B4-BE49-F238E27FC236}">
                <a16:creationId xmlns:a16="http://schemas.microsoft.com/office/drawing/2014/main" id="{4C90D2B6-E135-419C-B6AF-3F4E6A8AA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17E7F-EC04-4C4A-9AC6-99DC798DF026}"/>
              </a:ext>
            </a:extLst>
          </p:cNvPr>
          <p:cNvSpPr>
            <a:spLocks noGrp="1"/>
          </p:cNvSpPr>
          <p:nvPr>
            <p:ph type="sldNum" sz="quarter" idx="12"/>
          </p:nvPr>
        </p:nvSpPr>
        <p:spPr/>
        <p:txBody>
          <a:bodyPr/>
          <a:lstStyle/>
          <a:p>
            <a:fld id="{832DB897-8945-4C1C-9FD6-21DC9B18FD2F}" type="slidenum">
              <a:rPr lang="en-US" smtClean="0"/>
              <a:t>‹#›</a:t>
            </a:fld>
            <a:endParaRPr lang="en-US"/>
          </a:p>
        </p:txBody>
      </p:sp>
    </p:spTree>
    <p:extLst>
      <p:ext uri="{BB962C8B-B14F-4D97-AF65-F5344CB8AC3E}">
        <p14:creationId xmlns:p14="http://schemas.microsoft.com/office/powerpoint/2010/main" val="313496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B2ED-9461-4C1F-AA11-02DB5BE2B5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A1D58F-F7BA-457A-AC61-9EA0C10F6F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82B8B-40C8-4153-83E5-DEDF1821EC8D}"/>
              </a:ext>
            </a:extLst>
          </p:cNvPr>
          <p:cNvSpPr>
            <a:spLocks noGrp="1"/>
          </p:cNvSpPr>
          <p:nvPr>
            <p:ph type="dt" sz="half" idx="10"/>
          </p:nvPr>
        </p:nvSpPr>
        <p:spPr/>
        <p:txBody>
          <a:bodyPr/>
          <a:lstStyle/>
          <a:p>
            <a:fld id="{FD7F706F-CD25-4EAF-B006-57B4F037B89F}" type="datetimeFigureOut">
              <a:rPr lang="en-US" smtClean="0"/>
              <a:t>6/15/2020</a:t>
            </a:fld>
            <a:endParaRPr lang="en-US"/>
          </a:p>
        </p:txBody>
      </p:sp>
      <p:sp>
        <p:nvSpPr>
          <p:cNvPr id="5" name="Footer Placeholder 4">
            <a:extLst>
              <a:ext uri="{FF2B5EF4-FFF2-40B4-BE49-F238E27FC236}">
                <a16:creationId xmlns:a16="http://schemas.microsoft.com/office/drawing/2014/main" id="{791323F5-F399-4F91-95E7-7ADABEE86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46E18-4668-451F-A747-872FF2FD6C64}"/>
              </a:ext>
            </a:extLst>
          </p:cNvPr>
          <p:cNvSpPr>
            <a:spLocks noGrp="1"/>
          </p:cNvSpPr>
          <p:nvPr>
            <p:ph type="sldNum" sz="quarter" idx="12"/>
          </p:nvPr>
        </p:nvSpPr>
        <p:spPr/>
        <p:txBody>
          <a:bodyPr/>
          <a:lstStyle/>
          <a:p>
            <a:fld id="{832DB897-8945-4C1C-9FD6-21DC9B18FD2F}" type="slidenum">
              <a:rPr lang="en-US" smtClean="0"/>
              <a:t>‹#›</a:t>
            </a:fld>
            <a:endParaRPr lang="en-US"/>
          </a:p>
        </p:txBody>
      </p:sp>
    </p:spTree>
    <p:extLst>
      <p:ext uri="{BB962C8B-B14F-4D97-AF65-F5344CB8AC3E}">
        <p14:creationId xmlns:p14="http://schemas.microsoft.com/office/powerpoint/2010/main" val="102587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2F15E-FB78-4AE3-AE6D-73BA16F2CC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F95199-2457-44B7-BCA1-88B85B5B5E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F8E72-460A-470B-BD65-AF6EB63983C0}"/>
              </a:ext>
            </a:extLst>
          </p:cNvPr>
          <p:cNvSpPr>
            <a:spLocks noGrp="1"/>
          </p:cNvSpPr>
          <p:nvPr>
            <p:ph type="dt" sz="half" idx="10"/>
          </p:nvPr>
        </p:nvSpPr>
        <p:spPr/>
        <p:txBody>
          <a:bodyPr/>
          <a:lstStyle/>
          <a:p>
            <a:fld id="{FD7F706F-CD25-4EAF-B006-57B4F037B89F}" type="datetimeFigureOut">
              <a:rPr lang="en-US" smtClean="0"/>
              <a:t>6/15/2020</a:t>
            </a:fld>
            <a:endParaRPr lang="en-US"/>
          </a:p>
        </p:txBody>
      </p:sp>
      <p:sp>
        <p:nvSpPr>
          <p:cNvPr id="5" name="Footer Placeholder 4">
            <a:extLst>
              <a:ext uri="{FF2B5EF4-FFF2-40B4-BE49-F238E27FC236}">
                <a16:creationId xmlns:a16="http://schemas.microsoft.com/office/drawing/2014/main" id="{F75CB5A8-5AFB-4B2C-B4F0-9860EF74F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22F31-2B96-4B4D-A3FF-491DBA06F54D}"/>
              </a:ext>
            </a:extLst>
          </p:cNvPr>
          <p:cNvSpPr>
            <a:spLocks noGrp="1"/>
          </p:cNvSpPr>
          <p:nvPr>
            <p:ph type="sldNum" sz="quarter" idx="12"/>
          </p:nvPr>
        </p:nvSpPr>
        <p:spPr/>
        <p:txBody>
          <a:bodyPr/>
          <a:lstStyle/>
          <a:p>
            <a:fld id="{832DB897-8945-4C1C-9FD6-21DC9B18FD2F}" type="slidenum">
              <a:rPr lang="en-US" smtClean="0"/>
              <a:t>‹#›</a:t>
            </a:fld>
            <a:endParaRPr lang="en-US"/>
          </a:p>
        </p:txBody>
      </p:sp>
    </p:spTree>
    <p:extLst>
      <p:ext uri="{BB962C8B-B14F-4D97-AF65-F5344CB8AC3E}">
        <p14:creationId xmlns:p14="http://schemas.microsoft.com/office/powerpoint/2010/main" val="114524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5DC1-2FA2-4DF0-ACAB-54D6CC618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67FB05-7AC3-4DA8-B97B-98D5B7834E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D5994-FC9F-4473-A253-A0DE364CD4C4}"/>
              </a:ext>
            </a:extLst>
          </p:cNvPr>
          <p:cNvSpPr>
            <a:spLocks noGrp="1"/>
          </p:cNvSpPr>
          <p:nvPr>
            <p:ph type="dt" sz="half" idx="10"/>
          </p:nvPr>
        </p:nvSpPr>
        <p:spPr/>
        <p:txBody>
          <a:bodyPr/>
          <a:lstStyle/>
          <a:p>
            <a:fld id="{FD7F706F-CD25-4EAF-B006-57B4F037B89F}" type="datetimeFigureOut">
              <a:rPr lang="en-US" smtClean="0"/>
              <a:t>6/15/2020</a:t>
            </a:fld>
            <a:endParaRPr lang="en-US"/>
          </a:p>
        </p:txBody>
      </p:sp>
      <p:sp>
        <p:nvSpPr>
          <p:cNvPr id="5" name="Footer Placeholder 4">
            <a:extLst>
              <a:ext uri="{FF2B5EF4-FFF2-40B4-BE49-F238E27FC236}">
                <a16:creationId xmlns:a16="http://schemas.microsoft.com/office/drawing/2014/main" id="{BF829589-E909-4E82-93D9-5C7CC1EAD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DBBAD-1A17-4688-8D40-A177B530A994}"/>
              </a:ext>
            </a:extLst>
          </p:cNvPr>
          <p:cNvSpPr>
            <a:spLocks noGrp="1"/>
          </p:cNvSpPr>
          <p:nvPr>
            <p:ph type="sldNum" sz="quarter" idx="12"/>
          </p:nvPr>
        </p:nvSpPr>
        <p:spPr/>
        <p:txBody>
          <a:bodyPr/>
          <a:lstStyle/>
          <a:p>
            <a:fld id="{832DB897-8945-4C1C-9FD6-21DC9B18FD2F}" type="slidenum">
              <a:rPr lang="en-US" smtClean="0"/>
              <a:t>‹#›</a:t>
            </a:fld>
            <a:endParaRPr lang="en-US"/>
          </a:p>
        </p:txBody>
      </p:sp>
    </p:spTree>
    <p:extLst>
      <p:ext uri="{BB962C8B-B14F-4D97-AF65-F5344CB8AC3E}">
        <p14:creationId xmlns:p14="http://schemas.microsoft.com/office/powerpoint/2010/main" val="82032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B358C-88DD-4F41-AF1F-9B217E1D0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0CED4B-D868-4E5C-A8BF-28672A0FA2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756EF5-D9A1-4B65-AF01-60D6C15B6BAF}"/>
              </a:ext>
            </a:extLst>
          </p:cNvPr>
          <p:cNvSpPr>
            <a:spLocks noGrp="1"/>
          </p:cNvSpPr>
          <p:nvPr>
            <p:ph type="dt" sz="half" idx="10"/>
          </p:nvPr>
        </p:nvSpPr>
        <p:spPr/>
        <p:txBody>
          <a:bodyPr/>
          <a:lstStyle/>
          <a:p>
            <a:fld id="{FD7F706F-CD25-4EAF-B006-57B4F037B89F}" type="datetimeFigureOut">
              <a:rPr lang="en-US" smtClean="0"/>
              <a:t>6/15/2020</a:t>
            </a:fld>
            <a:endParaRPr lang="en-US"/>
          </a:p>
        </p:txBody>
      </p:sp>
      <p:sp>
        <p:nvSpPr>
          <p:cNvPr id="5" name="Footer Placeholder 4">
            <a:extLst>
              <a:ext uri="{FF2B5EF4-FFF2-40B4-BE49-F238E27FC236}">
                <a16:creationId xmlns:a16="http://schemas.microsoft.com/office/drawing/2014/main" id="{61501B22-B144-49A0-AB2D-349C1C9E3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4108A-496A-4F67-8221-6A7BE2481CC6}"/>
              </a:ext>
            </a:extLst>
          </p:cNvPr>
          <p:cNvSpPr>
            <a:spLocks noGrp="1"/>
          </p:cNvSpPr>
          <p:nvPr>
            <p:ph type="sldNum" sz="quarter" idx="12"/>
          </p:nvPr>
        </p:nvSpPr>
        <p:spPr/>
        <p:txBody>
          <a:bodyPr/>
          <a:lstStyle/>
          <a:p>
            <a:fld id="{832DB897-8945-4C1C-9FD6-21DC9B18FD2F}" type="slidenum">
              <a:rPr lang="en-US" smtClean="0"/>
              <a:t>‹#›</a:t>
            </a:fld>
            <a:endParaRPr lang="en-US"/>
          </a:p>
        </p:txBody>
      </p:sp>
    </p:spTree>
    <p:extLst>
      <p:ext uri="{BB962C8B-B14F-4D97-AF65-F5344CB8AC3E}">
        <p14:creationId xmlns:p14="http://schemas.microsoft.com/office/powerpoint/2010/main" val="39043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68FB-21BE-4EE5-93F9-79FB82741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0562B-7F7E-4F1C-B555-9B1C0EEA09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0816BD-94AC-4574-A0E5-2EBC29C4EC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A90A1F-C498-46C4-B157-65C48D268E66}"/>
              </a:ext>
            </a:extLst>
          </p:cNvPr>
          <p:cNvSpPr>
            <a:spLocks noGrp="1"/>
          </p:cNvSpPr>
          <p:nvPr>
            <p:ph type="dt" sz="half" idx="10"/>
          </p:nvPr>
        </p:nvSpPr>
        <p:spPr/>
        <p:txBody>
          <a:bodyPr/>
          <a:lstStyle/>
          <a:p>
            <a:fld id="{FD7F706F-CD25-4EAF-B006-57B4F037B89F}" type="datetimeFigureOut">
              <a:rPr lang="en-US" smtClean="0"/>
              <a:t>6/15/2020</a:t>
            </a:fld>
            <a:endParaRPr lang="en-US"/>
          </a:p>
        </p:txBody>
      </p:sp>
      <p:sp>
        <p:nvSpPr>
          <p:cNvPr id="6" name="Footer Placeholder 5">
            <a:extLst>
              <a:ext uri="{FF2B5EF4-FFF2-40B4-BE49-F238E27FC236}">
                <a16:creationId xmlns:a16="http://schemas.microsoft.com/office/drawing/2014/main" id="{3C5C5037-F096-4665-85CF-4A51CFA82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302F4E-F44E-4CB7-9818-C431EA0521E8}"/>
              </a:ext>
            </a:extLst>
          </p:cNvPr>
          <p:cNvSpPr>
            <a:spLocks noGrp="1"/>
          </p:cNvSpPr>
          <p:nvPr>
            <p:ph type="sldNum" sz="quarter" idx="12"/>
          </p:nvPr>
        </p:nvSpPr>
        <p:spPr/>
        <p:txBody>
          <a:bodyPr/>
          <a:lstStyle/>
          <a:p>
            <a:fld id="{832DB897-8945-4C1C-9FD6-21DC9B18FD2F}" type="slidenum">
              <a:rPr lang="en-US" smtClean="0"/>
              <a:t>‹#›</a:t>
            </a:fld>
            <a:endParaRPr lang="en-US"/>
          </a:p>
        </p:txBody>
      </p:sp>
    </p:spTree>
    <p:extLst>
      <p:ext uri="{BB962C8B-B14F-4D97-AF65-F5344CB8AC3E}">
        <p14:creationId xmlns:p14="http://schemas.microsoft.com/office/powerpoint/2010/main" val="336908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EDBB0-82DE-4EA9-98FE-ED218A6DC1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695F87-70CD-48B4-A9C1-263B7C7B36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0B97AE-73D9-408A-B3E7-D08F6F7A83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CC1487-F0E4-4545-8FDC-A27EE8D67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3D2495-0DE0-42A7-967E-4CAA4B1F87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680F33-6179-4113-A0FA-CDA1AEF2A01A}"/>
              </a:ext>
            </a:extLst>
          </p:cNvPr>
          <p:cNvSpPr>
            <a:spLocks noGrp="1"/>
          </p:cNvSpPr>
          <p:nvPr>
            <p:ph type="dt" sz="half" idx="10"/>
          </p:nvPr>
        </p:nvSpPr>
        <p:spPr/>
        <p:txBody>
          <a:bodyPr/>
          <a:lstStyle/>
          <a:p>
            <a:fld id="{FD7F706F-CD25-4EAF-B006-57B4F037B89F}" type="datetimeFigureOut">
              <a:rPr lang="en-US" smtClean="0"/>
              <a:t>6/15/2020</a:t>
            </a:fld>
            <a:endParaRPr lang="en-US"/>
          </a:p>
        </p:txBody>
      </p:sp>
      <p:sp>
        <p:nvSpPr>
          <p:cNvPr id="8" name="Footer Placeholder 7">
            <a:extLst>
              <a:ext uri="{FF2B5EF4-FFF2-40B4-BE49-F238E27FC236}">
                <a16:creationId xmlns:a16="http://schemas.microsoft.com/office/drawing/2014/main" id="{7E5C3A73-418F-460A-99FC-97CF3CAD2F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DD6CBD-4BFC-4A40-90EA-93CE5B679289}"/>
              </a:ext>
            </a:extLst>
          </p:cNvPr>
          <p:cNvSpPr>
            <a:spLocks noGrp="1"/>
          </p:cNvSpPr>
          <p:nvPr>
            <p:ph type="sldNum" sz="quarter" idx="12"/>
          </p:nvPr>
        </p:nvSpPr>
        <p:spPr/>
        <p:txBody>
          <a:bodyPr/>
          <a:lstStyle/>
          <a:p>
            <a:fld id="{832DB897-8945-4C1C-9FD6-21DC9B18FD2F}" type="slidenum">
              <a:rPr lang="en-US" smtClean="0"/>
              <a:t>‹#›</a:t>
            </a:fld>
            <a:endParaRPr lang="en-US"/>
          </a:p>
        </p:txBody>
      </p:sp>
    </p:spTree>
    <p:extLst>
      <p:ext uri="{BB962C8B-B14F-4D97-AF65-F5344CB8AC3E}">
        <p14:creationId xmlns:p14="http://schemas.microsoft.com/office/powerpoint/2010/main" val="163143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4EAE5-EE22-4FB6-92D3-F17D331555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70FF50-97F3-4858-8250-F13062A7DC6E}"/>
              </a:ext>
            </a:extLst>
          </p:cNvPr>
          <p:cNvSpPr>
            <a:spLocks noGrp="1"/>
          </p:cNvSpPr>
          <p:nvPr>
            <p:ph type="dt" sz="half" idx="10"/>
          </p:nvPr>
        </p:nvSpPr>
        <p:spPr/>
        <p:txBody>
          <a:bodyPr/>
          <a:lstStyle/>
          <a:p>
            <a:fld id="{FD7F706F-CD25-4EAF-B006-57B4F037B89F}" type="datetimeFigureOut">
              <a:rPr lang="en-US" smtClean="0"/>
              <a:t>6/15/2020</a:t>
            </a:fld>
            <a:endParaRPr lang="en-US"/>
          </a:p>
        </p:txBody>
      </p:sp>
      <p:sp>
        <p:nvSpPr>
          <p:cNvPr id="4" name="Footer Placeholder 3">
            <a:extLst>
              <a:ext uri="{FF2B5EF4-FFF2-40B4-BE49-F238E27FC236}">
                <a16:creationId xmlns:a16="http://schemas.microsoft.com/office/drawing/2014/main" id="{F1A9B508-8C38-40E9-9DCE-282E0D1208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CDC50A-D83A-4204-9E95-3B008B724FA8}"/>
              </a:ext>
            </a:extLst>
          </p:cNvPr>
          <p:cNvSpPr>
            <a:spLocks noGrp="1"/>
          </p:cNvSpPr>
          <p:nvPr>
            <p:ph type="sldNum" sz="quarter" idx="12"/>
          </p:nvPr>
        </p:nvSpPr>
        <p:spPr/>
        <p:txBody>
          <a:bodyPr/>
          <a:lstStyle/>
          <a:p>
            <a:fld id="{832DB897-8945-4C1C-9FD6-21DC9B18FD2F}" type="slidenum">
              <a:rPr lang="en-US" smtClean="0"/>
              <a:t>‹#›</a:t>
            </a:fld>
            <a:endParaRPr lang="en-US"/>
          </a:p>
        </p:txBody>
      </p:sp>
    </p:spTree>
    <p:extLst>
      <p:ext uri="{BB962C8B-B14F-4D97-AF65-F5344CB8AC3E}">
        <p14:creationId xmlns:p14="http://schemas.microsoft.com/office/powerpoint/2010/main" val="321282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F7776B-F3CE-4898-8BB4-0B8C032AB9B5}"/>
              </a:ext>
            </a:extLst>
          </p:cNvPr>
          <p:cNvSpPr>
            <a:spLocks noGrp="1"/>
          </p:cNvSpPr>
          <p:nvPr>
            <p:ph type="dt" sz="half" idx="10"/>
          </p:nvPr>
        </p:nvSpPr>
        <p:spPr/>
        <p:txBody>
          <a:bodyPr/>
          <a:lstStyle/>
          <a:p>
            <a:fld id="{FD7F706F-CD25-4EAF-B006-57B4F037B89F}" type="datetimeFigureOut">
              <a:rPr lang="en-US" smtClean="0"/>
              <a:t>6/15/2020</a:t>
            </a:fld>
            <a:endParaRPr lang="en-US"/>
          </a:p>
        </p:txBody>
      </p:sp>
      <p:sp>
        <p:nvSpPr>
          <p:cNvPr id="3" name="Footer Placeholder 2">
            <a:extLst>
              <a:ext uri="{FF2B5EF4-FFF2-40B4-BE49-F238E27FC236}">
                <a16:creationId xmlns:a16="http://schemas.microsoft.com/office/drawing/2014/main" id="{18BF0AAD-FA64-4A63-8EAE-99AC9A2C08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881845-56C4-46DA-B608-C89FF9BC7422}"/>
              </a:ext>
            </a:extLst>
          </p:cNvPr>
          <p:cNvSpPr>
            <a:spLocks noGrp="1"/>
          </p:cNvSpPr>
          <p:nvPr>
            <p:ph type="sldNum" sz="quarter" idx="12"/>
          </p:nvPr>
        </p:nvSpPr>
        <p:spPr/>
        <p:txBody>
          <a:bodyPr/>
          <a:lstStyle/>
          <a:p>
            <a:fld id="{832DB897-8945-4C1C-9FD6-21DC9B18FD2F}" type="slidenum">
              <a:rPr lang="en-US" smtClean="0"/>
              <a:t>‹#›</a:t>
            </a:fld>
            <a:endParaRPr lang="en-US"/>
          </a:p>
        </p:txBody>
      </p:sp>
    </p:spTree>
    <p:extLst>
      <p:ext uri="{BB962C8B-B14F-4D97-AF65-F5344CB8AC3E}">
        <p14:creationId xmlns:p14="http://schemas.microsoft.com/office/powerpoint/2010/main" val="90589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3C0A-8648-46CB-8B5A-D0E759C5A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874D97-FEC9-4415-8CA2-33151E711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E6E255-A890-43C5-91D3-6CC233A21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816D70-F3DC-4A99-B181-1214F4124B08}"/>
              </a:ext>
            </a:extLst>
          </p:cNvPr>
          <p:cNvSpPr>
            <a:spLocks noGrp="1"/>
          </p:cNvSpPr>
          <p:nvPr>
            <p:ph type="dt" sz="half" idx="10"/>
          </p:nvPr>
        </p:nvSpPr>
        <p:spPr/>
        <p:txBody>
          <a:bodyPr/>
          <a:lstStyle/>
          <a:p>
            <a:fld id="{FD7F706F-CD25-4EAF-B006-57B4F037B89F}" type="datetimeFigureOut">
              <a:rPr lang="en-US" smtClean="0"/>
              <a:t>6/15/2020</a:t>
            </a:fld>
            <a:endParaRPr lang="en-US"/>
          </a:p>
        </p:txBody>
      </p:sp>
      <p:sp>
        <p:nvSpPr>
          <p:cNvPr id="6" name="Footer Placeholder 5">
            <a:extLst>
              <a:ext uri="{FF2B5EF4-FFF2-40B4-BE49-F238E27FC236}">
                <a16:creationId xmlns:a16="http://schemas.microsoft.com/office/drawing/2014/main" id="{20B8CAF5-D67A-46B0-BCEC-8CA2736E9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DA770-3A2B-4539-BA4A-9220A75F75EC}"/>
              </a:ext>
            </a:extLst>
          </p:cNvPr>
          <p:cNvSpPr>
            <a:spLocks noGrp="1"/>
          </p:cNvSpPr>
          <p:nvPr>
            <p:ph type="sldNum" sz="quarter" idx="12"/>
          </p:nvPr>
        </p:nvSpPr>
        <p:spPr/>
        <p:txBody>
          <a:bodyPr/>
          <a:lstStyle/>
          <a:p>
            <a:fld id="{832DB897-8945-4C1C-9FD6-21DC9B18FD2F}" type="slidenum">
              <a:rPr lang="en-US" smtClean="0"/>
              <a:t>‹#›</a:t>
            </a:fld>
            <a:endParaRPr lang="en-US"/>
          </a:p>
        </p:txBody>
      </p:sp>
    </p:spTree>
    <p:extLst>
      <p:ext uri="{BB962C8B-B14F-4D97-AF65-F5344CB8AC3E}">
        <p14:creationId xmlns:p14="http://schemas.microsoft.com/office/powerpoint/2010/main" val="411351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EA9E-B0CF-4E42-B6CA-791D2C3224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F5A87A-493E-41FD-8C79-8C1E0ADEBC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60F66E-1696-45D4-BC6A-A043B152E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185209-2042-4137-A336-A817EDFDAB24}"/>
              </a:ext>
            </a:extLst>
          </p:cNvPr>
          <p:cNvSpPr>
            <a:spLocks noGrp="1"/>
          </p:cNvSpPr>
          <p:nvPr>
            <p:ph type="dt" sz="half" idx="10"/>
          </p:nvPr>
        </p:nvSpPr>
        <p:spPr/>
        <p:txBody>
          <a:bodyPr/>
          <a:lstStyle/>
          <a:p>
            <a:fld id="{FD7F706F-CD25-4EAF-B006-57B4F037B89F}" type="datetimeFigureOut">
              <a:rPr lang="en-US" smtClean="0"/>
              <a:t>6/15/2020</a:t>
            </a:fld>
            <a:endParaRPr lang="en-US"/>
          </a:p>
        </p:txBody>
      </p:sp>
      <p:sp>
        <p:nvSpPr>
          <p:cNvPr id="6" name="Footer Placeholder 5">
            <a:extLst>
              <a:ext uri="{FF2B5EF4-FFF2-40B4-BE49-F238E27FC236}">
                <a16:creationId xmlns:a16="http://schemas.microsoft.com/office/drawing/2014/main" id="{5FA7B907-012C-49C1-BD63-E94A033BD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A494A-7013-47E7-8D1B-2C99DB445FB6}"/>
              </a:ext>
            </a:extLst>
          </p:cNvPr>
          <p:cNvSpPr>
            <a:spLocks noGrp="1"/>
          </p:cNvSpPr>
          <p:nvPr>
            <p:ph type="sldNum" sz="quarter" idx="12"/>
          </p:nvPr>
        </p:nvSpPr>
        <p:spPr/>
        <p:txBody>
          <a:bodyPr/>
          <a:lstStyle/>
          <a:p>
            <a:fld id="{832DB897-8945-4C1C-9FD6-21DC9B18FD2F}" type="slidenum">
              <a:rPr lang="en-US" smtClean="0"/>
              <a:t>‹#›</a:t>
            </a:fld>
            <a:endParaRPr lang="en-US"/>
          </a:p>
        </p:txBody>
      </p:sp>
    </p:spTree>
    <p:extLst>
      <p:ext uri="{BB962C8B-B14F-4D97-AF65-F5344CB8AC3E}">
        <p14:creationId xmlns:p14="http://schemas.microsoft.com/office/powerpoint/2010/main" val="216553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C51AE-2999-4C31-8B1A-4910D8D75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EB2F44-8DBA-4D19-90E5-249534834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313AF-B57A-4CE4-A738-72ED317C22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F706F-CD25-4EAF-B006-57B4F037B89F}" type="datetimeFigureOut">
              <a:rPr lang="en-US" smtClean="0"/>
              <a:t>6/15/2020</a:t>
            </a:fld>
            <a:endParaRPr lang="en-US"/>
          </a:p>
        </p:txBody>
      </p:sp>
      <p:sp>
        <p:nvSpPr>
          <p:cNvPr id="5" name="Footer Placeholder 4">
            <a:extLst>
              <a:ext uri="{FF2B5EF4-FFF2-40B4-BE49-F238E27FC236}">
                <a16:creationId xmlns:a16="http://schemas.microsoft.com/office/drawing/2014/main" id="{7DC825B4-DA40-495E-8A22-E366DB41D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572472-2F31-44C5-91A3-E340C60950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DB897-8945-4C1C-9FD6-21DC9B18FD2F}" type="slidenum">
              <a:rPr lang="en-US" smtClean="0"/>
              <a:t>‹#›</a:t>
            </a:fld>
            <a:endParaRPr lang="en-US"/>
          </a:p>
        </p:txBody>
      </p:sp>
    </p:spTree>
    <p:extLst>
      <p:ext uri="{BB962C8B-B14F-4D97-AF65-F5344CB8AC3E}">
        <p14:creationId xmlns:p14="http://schemas.microsoft.com/office/powerpoint/2010/main" val="3374100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amine"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2831019-855A-405C-B8B9-968D47BF04FF}"/>
              </a:ext>
            </a:extLst>
          </p:cNvPr>
          <p:cNvPicPr>
            <a:picLocks noChangeAspect="1"/>
          </p:cNvPicPr>
          <p:nvPr/>
        </p:nvPicPr>
        <p:blipFill rotWithShape="1">
          <a:blip r:embed="rId2">
            <a:extLst>
              <a:ext uri="{28A0092B-C50C-407E-A947-70E740481C1C}">
                <a14:useLocalDpi xmlns:a14="http://schemas.microsoft.com/office/drawing/2010/main" val="0"/>
              </a:ext>
            </a:extLst>
          </a:blip>
          <a:srcRect r="966" b="2479"/>
          <a:stretch/>
        </p:blipFill>
        <p:spPr>
          <a:xfrm>
            <a:off x="0" y="-1"/>
            <a:ext cx="12192000" cy="6951520"/>
          </a:xfrm>
          <a:prstGeom prst="rect">
            <a:avLst/>
          </a:prstGeom>
        </p:spPr>
      </p:pic>
    </p:spTree>
    <p:extLst>
      <p:ext uri="{BB962C8B-B14F-4D97-AF65-F5344CB8AC3E}">
        <p14:creationId xmlns:p14="http://schemas.microsoft.com/office/powerpoint/2010/main" val="127584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B3DB34-1637-44F5-95CB-2E90716D9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11</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Calibri" panose="020F0502020204030204" pitchFamily="34" charset="0"/>
              </a:rPr>
              <a:t>Easy to Forget</a:t>
            </a:r>
          </a:p>
        </p:txBody>
      </p:sp>
      <p:sp>
        <p:nvSpPr>
          <p:cNvPr id="9" name="TextBox 8"/>
          <p:cNvSpPr txBox="1"/>
          <p:nvPr/>
        </p:nvSpPr>
        <p:spPr>
          <a:xfrm>
            <a:off x="6934200" y="1219200"/>
            <a:ext cx="1600200" cy="369332"/>
          </a:xfrm>
          <a:prstGeom prst="rect">
            <a:avLst/>
          </a:prstGeom>
          <a:noFill/>
        </p:spPr>
        <p:txBody>
          <a:bodyPr wrap="square" rtlCol="0">
            <a:spAutoFit/>
          </a:bodyPr>
          <a:lstStyle/>
          <a:p>
            <a:r>
              <a:rPr lang="en-US" dirty="0"/>
              <a:t>74</a:t>
            </a:r>
            <a:r>
              <a:rPr lang="en-US" baseline="30000" dirty="0"/>
              <a:t>th</a:t>
            </a:r>
            <a:r>
              <a:rPr lang="en-US" dirty="0"/>
              <a:t> year</a:t>
            </a:r>
          </a:p>
        </p:txBody>
      </p:sp>
      <p:sp>
        <p:nvSpPr>
          <p:cNvPr id="25" name="TextBox 24"/>
          <p:cNvSpPr txBox="1"/>
          <p:nvPr/>
        </p:nvSpPr>
        <p:spPr>
          <a:xfrm>
            <a:off x="6387974" y="952877"/>
            <a:ext cx="5105400" cy="1477328"/>
          </a:xfrm>
          <a:prstGeom prst="rect">
            <a:avLst/>
          </a:prstGeom>
          <a:noFill/>
        </p:spPr>
        <p:txBody>
          <a:bodyPr wrap="square" rtlCol="0">
            <a:spAutoFit/>
          </a:bodyPr>
          <a:lstStyle/>
          <a:p>
            <a:pPr fontAlgn="base"/>
            <a:r>
              <a:rPr lang="en-US" dirty="0">
                <a:solidFill>
                  <a:schemeClr val="bg1"/>
                </a:solidFill>
              </a:rPr>
              <a:t>“We so easily forget that we came into life with nothing. Whatever we get soon seems our natural right, not a gift. And we forget the giver. Then our gaze shifts from what we have been given to what we don’t have yet. …</a:t>
            </a:r>
          </a:p>
        </p:txBody>
      </p:sp>
      <p:sp>
        <p:nvSpPr>
          <p:cNvPr id="4104" name="AutoShape 8" descr="data:image/jpeg;base64,/9j/4AAQSkZJRgABAQAAAQABAAD/2wCEAAkGBhQSERUUExQVFBUUFxgUFxQYFRcVFRUVFRQXFBUXFBcYHCYeFxkjGRcUHy8gIycpLCwsFR4xNTAqNSYrLCkBCQoKDgwOGg8PFywcHBwsKSwsLCkqKiksLCkpLCkpKSwpLCksLCwsKSwsLCwsLCksKSkpKSwsKSwpKSwpKSkpLP/AABEIAMIBAwMBIgACEQEDEQH/xAAbAAACAwEBAQAAAAAAAAAAAAADBAACBQEGB//EAD4QAAEDAgQDBQYEBAUFAQAAAAEAAhEDIQQSMUEFUWETInGBkQYyQqGx8BRSwdEjguHxM2JyksIVF0Nj0gf/xAAZAQADAQEBAAAAAAAAAAAAAAABAgMABAX/xAArEQACAgICAQIEBgMAAAAAAAAAAQIREiEDMUETUSIyQvFhgZGx0fAUUnH/2gAMAwEAAhEDEQA/APKBXao0gq7WLz2d5YBXpsXWtR6VNK2MRlFFFJFp0kUUEljGZicPKzauGXo+wSOLowmTNR52tThAK0sTRlZ1QKqJsA5VXSqEqhNlnIbl3OqZkQFSUN7ZV3FUDkUKwHZI1FsK5aCoxsJrBQ9QTdNiBhmStKjQlSZWJKTFcJinhij/AIOUgwiuGiVpM4cU7R4YtYTCpYc8kwKK3RwtUqcOStjIxXYaErVYt52FhIYnDpUxzEqMUY5HqlLsPeVLM4jtFq08LZLYaktLD0UrYKG2kwojNp2UUjHkqIutClTlJ06cFamGYqSYMTooQjU2IraaK2kpmo7Qpo0LmYAIfaIBs5VSeJCZJlCruEIoB5/FiFlVTdbOPcCsp7FZMVoVLENxTLkrUcqJiNAyquULlWUwhRwQnlGJQ3BMhWUp1YKeod5Z2W6aoOhFgR6DA4InRb+E4aSk/ZqqHQCvd4LhqnVlLowqfDUxS4b0XpBw5XbgIQxNkYDcAmaODWq7CqzMOg0NYl+ES9XCrc7GyUrU0jQUedxFFZOLoyvT4umsevSUmUTPN1sGlH4aCt2uyEu6gCtZRAMEtnCFZtCnC08OFrM0aTQFFxrrKIC0ec/D3um8OIThw64cJCWyjL0zKOGWS7HwjiuIRJtAHNSxciV6ySdiAEyQKGTXgLMxtdWrYiyysTXlOkKCrVCUs6oiEpeo1MjFHpaomXBL1CnROQuVA5EygqhCoTOEqjiurhCIAYF03QCXaj07LMyNzhTy1wK+r+zWMD2gHVfMeAYgSAQvpHAaDbEJV2M+j03ZqjmJ2lS7qo+kqNErEsgVgxGdTU7NSZaIJzUrWpp4sQX00jGMTFUVj4ukV6XEUll4qipSQ8WeWxIS4utXGYVJuoKVlkLymqDlVuGRG0YWCOteIUQA5dRFNGrRVHsstKpSQxRSDWZdWgkKz4W9XpLMxWFstdBWzHq1jCQrFO12QlXU5VIzM4gmttdKV2olevFku5ysRfYN70uX3RXuS1QoILLPKVqFXdUVAFRE5EptUexWCpUemRNgCqkrpKE8qhNsuCj06iWYEZpWZka/DSQQQvpnspxLQOXyvBVCCIX0n2MxYcQHCEjH7PqWHaC2ypWpq2BaA2Qu1ynctCKLsSe265lRy1VDVJsukCLUNzU0WqjmpAGfWYszE01tVWJCvTU5MeJ53E4dLnDLYrUUI0FDyWM1uHVTh1ouoqrmJkARGFXE92aiwB2FYMRW0lfIkGE6lFIYhi2yxI4xiWY0TzWKogpapg5EDVbVXDyh0KUOU02mWrR4/HcLc3VJubZe543hwWLxOJbqu+MskcclTEnXS1Uq9R8SlKtWU8UBshKsHIQKK1OxSOqQgVHotViA4JkSkClVcFdR1NVRJnaTkZqAxqapUZQZkN4H3hsvpHs2xpaOfNeD4dhZIBHmva8GoGk4ZtCoTZ0QR9H4O9wEG42KfqPWbw2uMggyE5nS2PReVFwFWCACwXHBQFCq1oQckgVYKqkK5RK+ISNesuecy0Yg6kKkKherhSUrKVQOo1DyIz1VNYKBZF1WhRbIxoAKLyNL/wDRKfxUnt85F9NrI/8A3Ao/kqeg281rGwZ6eUvXZKwKHt1SfcMq77NBsATZxFri67W9tqIF2VYsAQ0OaSdpaSAfGEr9g4M030RCUqMi6zn+2lImAyqTMWaNfCbJHFe2tETLathJhgMeN0uLfSHpm1icPnESvHcXwRplPM9vqA2qf7W//ST4r7RUsQ2WB4P+Zsfqr8eadNaJTUWuzzOLKTlMY190nnXbE5QygchGoq9omo1jGZBqlUFRRwlFIk5FAUwwIDWIwanELdndaWCbzSNB17rYwtHcQkkx4o0+FOAcM2nNepw2OpOGQuHQm3zK8nRtyT2HfIMZTeDJH0Oq557Ovj6o99wei6noZaVvUXr5jhcS9vukt/0ugegW1huO1gP8QeYaT8xKltDOF9Hv2qwXi6ftPWj3mH+UfoiVPaetFi0fy/uUcyfps9bUekq9ReTxPH6xsahE8mwPUCyyMRiy50OqSdYLifql7HjCj19bGMmM7Z/1D90u+u02Dh6heOrVp0Lb/NKVKY5+kpHC/JZJHvGsV14fA8Uq07NqGPyuGYeAm/onz7V1WtzFrSOeVw9LqfptGZ6grhC8lW9uHggZGG4GrhrvcCycb7Uu+KlG3vxJOkSEcGDs9AosyjxZzmhwpWP/ALGKJA4s+e0zkOsz8JeLWm0m37RreFDVa15HeJdJILQQIOxjugkgT9nRx3Aj2YIDhAlwLXNaBBjRsA766m/NL47hlNmUuqgGpYAfFtNpaLiJ6aq0XF/mUlYv2/NrbfCTmbaNBHS1lHYuWDuUwAbd3Qdfl67qmOpCgw3JM37siSCLE2tH3qu8Bf29w5rarSDB+L/MCCD6aWVKWOXgTL4sfJR2LgAhmou4zGUHpE7g3GiXq12kzlGs2nTf4j0Hmt0cNqvP8SsXwCMr72JJjMbx02lJYzD1GtDexe0C2cVAReZnKTAvsPVaM43r9wSTrf7GTWYCRy5XM66GfDRGpVCNo23/AFQ67yXtmHHNJN/sW5JrEADl5K5zSa3QjiHylCUeql3qqJMsUJxRGlVc1MhJHWMVyFdmiickRrVbMutpyq9jdZmQzRw5K08EwjVD4dlGq0xXaNGk+VlzSkdEI+Q1MREg/fNaWGDJEsPrIJ/mWdQql2oLbW3GibpVTl1gnpEA+XiueUjpikalLs/hGaLOjWbdYnoiCBcA6iRaR0JBPMXWa2s2mAHPdIJIAj9Z66hFo46zntLvE20nWIukbZRGr2pgm2lpMeMyORB81yRYjQwBb6/X7hY9TilQwCzM0x3rTB3bNyfLZPVqrS0B3Obkj4dQJF7DfndI20OlYRwdc5Y5CRc30kx9hBZRPx2JEkTJAI5777TZGp4kk3yj1JPMAAyfIFK4zjhYSGtabxLi4mZi2Y6eSXJvSDSOYjCPykgSeTfeHiN7RorU8AYBIyud8JI09fD09a4unUeQc0XDspPdnnaAbBLVabwIeKbxAsA4GJtmOmWYOu06hbK/IaSDPa6nJdTzAWbkdNyCDJJ0ud+fVEbw7PSIf2bGgnMGl2sTLiDECQbGfNUZjJaHvEAZiJLTLhMQDY87fVL0q+fQHLqWmTnJ0v8APxAPJC2EXpezTS/MxzhbYtygdMxzSRJ8/JaeHoBti0tyzldZwgd6XOiDp1RMPTaHRkyOyh8CT/lgOEX6BcOYNc6oagaAQWS2NjJ2B139UXNvsySQwKtMa1Gzvdn7qLNp8QkAsw+ZuxsJi2hcI9FEtMbI8eOC1MSRlqS0XPfJDQbWm0/uE632dp02RUZUOWCXCQNjDmm0bHQpZ9PLm7N3ZusDlDnB9jYRyhJfgTVs+qQZ0NNwJPiTC6/if1Ul+H8HK8V9Ns9dQcypThlMuZB7s5iW3iGkkkEg2QA45HGnSY2oO7/htOXQ95wFpExPJZ2BwZbDQ15LQAXueIAbByi8NgEgWOtt05w7CCHvo1G5qh98VNSXEgQXW0IuNpmFzOKje/7+JZSbEBi6raQNR4c58gNb77S5wLZBHd1AFtEtiOKichJJHvGdyNI2i6dr+zzn3xLy17n5WjM0A92dpJd4xorYn2fpZWtkC5JJzOHjmiAb6FXUuP7Emp/c8+Hl9SdhojV6mybrcL7IkTPXms+uZMLrVS6OSmnsWe9da2UbsLK9NOYW7NRzUVzZKj6dkUycgVMSjNpwhsEJumRumsnRxkLtOlddNOSm6FAhTbKJDWEwoITtHDgN2MHWb36DohYWjm3I9R+i2aWHpgC1+uW/PVcfJOjp44iuDwxN2kEiQTqZtrJsj/gn5Y0jkSDEzrNtEVlPKZ22yNEAbWmCg4io7sxmkOJ3aJBvc5T7sbR9FHK2Xo5Ukg6TEZtSLib72lEwWC97LA+LvOcNRcE/tos12Ee1ud9UNBNjl9IE3TzOHUwO9ULs2k/PS3KyL0uzJDFYQ0Bh31YLmOTiNJtYJajVc6qWuBIGrgw6g6AnU6knoVp0WUWU8vfcJMC4FyDzH1SmMruc4PDSHNJ70O0gxAkxHnKmpFKDU3MdVGTOQJDo0nQaTAtquY2gB/ELWlxMAxYHodbAbrKZXqGRJImHC+3QCfKEZmDdTbcm092wcZiY5z+y1V5CPcNpdobnvDSXGOXd3B59CtStw85SJDnEWOWLwJOwE+K8/iMUADDXNOgfawB1bAsdReUHEe0b2NLXVA0G4Ihr+kz0S4Sk9BujWY6nSc4GoC5tjdxyztAss/8AH0abxkDnuAMvsZI5NPu25Qs5mCDmlxgvd3i7QmdSNJmRz0TeFytkOYLRdgix/NJlHFLzZj0NOtSyioHltszpIva/hGv9Uvisex7MwnswRlAIJedGw2baTeISFRwfSyll7giW5WwJzGfkgtrNByG9wLiAAJ3FiTySpBo7TBcJeXtcdWikHAXgXm9oUWvTZQAAIZb/ACj9l1D1GbE8NQ4pRJGaI01kCBsIBPj0XH4sBri6oXsm1O7jJMgwRyPOLoFTBU2k5dR4x52QKWHF3P1/LsPHqu/GLOHJm5gjTrMjK4ZjJYQQXGwe4mQDtYclpUaIZDKdPMHAmS1jWAERDuZm8Ab7XXhsfiDmFz3dCDEeEaLd4V7R5mhrsznZYeTJzAEwR3hBjUwk5OGVWtr2Hhyq6fZ6KgxlPuhlST+YAsaL6BxsOg6JfEDUQ2A2AYa0jaI3H7nVKUeNkB2VmUA6uLuQEgEQN7Dl1XXYxuUwc0mTc2JHImwUFB3spKarRl4tp3M7LLqOutDF1ZWc9i9KHRxsu2rZVFRcZRKIaXROZAw5XcZQcsKzSiicisQiByIG9ENwIKaydDFG62MJU6Ss6jTkJhuJLWlc89lo6NnC0LgzAOkHfkYOmuy1m19LDwkWjlzXlsPXcWTlib2F/wC6dw9R+S5Idve/7LilG+zojI0K+Pfmloc1rQZBAjoSB+6WpYkvf3m2N8/wyNieUbIOBDRILrzJzET5DSFelQoucdJubG/zQdIpHZXHYdtWoMpD+maANLDoP1T9JzWMjsxULRcNNi6Ys4+Bsqjh8DMymA69y8udFpjZphFFGuZGVoBEBzYkTrmt4XhI5WqsqkWZWMZjkBgQGnNmkwLaggmNgu1adQsDbZi7vOJvH5Qxt/LRTD0XNb3gZmAKhmYBLbAkA68jAQK3E+zzOqMpOcbdxxcQORECBHVJ29Dl6FMEnLmaAYBbF3NOw1sJMdN1ylhGh5zlzj8R7xzG8QSPvwS7OLF4ztYQ8SGhrZcG6W2GuuyPgsZUyHNOciLyDf8A0/UfJM7RuwtENzxYugx3j+bKA4kbEE6XkIjcCGiOzYTMhtzlbuS4jl9RKVoYip2wqPpy2C0OadBIub8tSY0WrUxoyksu5sAm+p5H4o0SStdDIz/wTHEOygNNy9wHuxpa0XA15qVsOCYFibSYET7uYT3h85CpVxlQEh1PPztnAvaQTHNMcPDqjDJIBmcwEgjeIuttbMHpYcEzBd8JAEgyZJk7b/YVq9MNbLgIaQQGESR1LnCZEmPqivkD4nkiw0dHxXdYi6XbgmBpc5gAIEh0Q2Lcy3yEBJYQzeFh3ea8wbjQ63UXmMRxVocQ1rQBYRli1rKKnpSBaMSrQDXEtvOp21QK1UjdNYV7arbNvobEXPIjWOirV4O4i1p/Tku60nUjhwb2jFezMTe/3zTGDaGmbEg3P7eSZPB8tzfzXQxWc01SI40xinxUtB7gPXQx6INLGF8xa5tt5KF4OoMc/wCi62s0CzT8lNJLwO2GyWuqEA6Bdw9QHaJXGturRN4K9jC5lHrsivdoqCn8/u3mCmsUE5gK4aaKac6BEbRTIlIHSEbSoaF52Rqbo1CaADha3NaQEByQy1kBuJaBuSdUTEVrf0QMOwO0/uueXRVF+1IiA48oNo/RMMgxmv02/qqtpCIkeFtkzSolSbHSLsoAkHlqImfJEo4lpMU2Ne4GZIbmAJM2tA280SlS5pqiGndovGoaTF9QZUZMtDQ6A1gGYWHutHMjvS2YIt1VOI8dFMfwxmlxzFwdANiR4+C7TpNN80kSQdY8NkHEVYmKbiTrYhrjFoBG1tICjq9nQZv/AF97nCScjRBIJJJNmgTysVq4YtfoXy4Fw94TFxsJM/RA4fQD2kuY0QdJJMjaNyOhWga5Y/K33Q0yAA29o72o9FptdJUPFMA3CyzKCaV5ywRcEe9BvPSLQmqGGa1pkkfES4ydPGQL9fFKPfUMgEO2gXuYFyLgDn5q1WsaLWNNLtDBDspLhNt8sknWUm3ow5Rexru7MEBxcLgyI7uabm2gVm4jvkHObkd6OpGWPeEIcnK1waWAx75y93QtcZsd/pN4QxXFczywBmbXNBuNIHLc+aCjYbonEK1ZocQ58XiDf5Qf7IHBqlctJc9wLpjNJI1+ZT1BhiCe8BIaLmByaUUufFxA0mBOupvbTxTZaqgKO7AUuJOpMLTmqEAuzQ4d61pM3XmeKY/EVjLs0bNALQPLfxXrKrIyyR3jGgJ3vIJiyQpY1ubKbEa5W5v0I5eKbjlW6sEo35PJjh1T8jv9pUXsKvHmNJEC3WmoretP/UngvcyG4OmyYqU2katkEXvIm8HpySGE47Sc7IWFgmzszhJm2a9vMlP4j2dLwXB/ecNHO7vosN3BDTk1SwzeAZ03nlCpDCSdvYs84tUtGjUyNnK0b6OtF4Mut5Dnos6nxOmTdpG+xQcNxIAwWy0bE266zIRMtOq7+HStv38m/wAMnKPRXUcfm/U55fF0alJrXszNvI0n5GZhKYjDcvSfpZaVDhtPLkaYg5XAg3MTYn1kFCxOEbTsNB1v0/VRjJXopLjaWxXDsgiEUNuf0+7oHbNB1nx+7JhrgumNnM3RHUkVmF+/vxXKR0+9k8yDFvvyToVsTbhFG4c+q1BhQdtkVmEmxH3t806JtmN+HJ/Zca7KN+oW+3AWmD1tHzWFxWGEgfU7oSMhJrgdfqjU2y2Ba1kKnTlth5kj5pjC4cgQSD4cuXXdcsmXSAYbDlpJkcgIiT4ytShO+yDTZtOvl85TIw0tgm3R0HzJUZSsdIHQ4gxxInQxJsCei7iKI1ayHOtOhEm5jbTZNYXCNYO6AAJPM8zJTGGDSBGpHWSVNyV6LRVGS84ilOV/oJ+cp7hnEarx/FItbYGdWm2skQm8U5kXc1toGwB5jmVl1MQGtDiGd52WzgT73dOXnN0G3JdFVSHsfiMv8Q2aALkg85hovy28UqwZnNJc3ScrQADI1gknyU/CZwM4LtLyBNtTEA32T2EwWaJbEXvBg9T5qdpItRcYns2k5HPMWDQPIc/7KcMFZzi97spcDFLUC9jM/RMNrMFyROgvre2uu6doRAJAHh+6TLXRqMvGYqtmBykmItIb6arFHC6tXEtJbBGZxMEATDQP1816f/q9PvGbNIE63mNOS5TxDzBabGXTqC3bcQdedk0ZtdIVpCwoOYHCYmxI1iZ1SbsJluXEgQ2CdI2ZAvvry6KmLw9V5J7UtgSRmGkwIPhHpKtw2rl0cYMk2vJtcne6NUuwkZSlsZi0ZpzPLnEX8h9ldp1CZDhN7ESIA6feqNWw9FrXPmdmtzRedIkg6ZpjZXe0CHDLlPN0m20c0pjrQ3enTJ5ljST4mFEm7hbSZhpm85dZ/mUR17gMfDcOqmW1Xy0EQ7OWGCDIAAg+CaqUKGXvVDpqDNvyutaNhISvZOY+9VxtMOBmDYCdI1sh4jECCLEdP6DmumnJ6f6aJtqK2UbwTDPzZK4J5EOadOouJTNPBYZkmM7hABJIyxybprfzWOKobOW3hr6qhxJXV6Un9TON8yXhGni+I1XEgPIaTpoQOUxKQFA7uJ+/qq03TdXPmnUVHSEcnLbKmgBzVmVo5wo0+KhooiND+DxzABmBBnXZbjMXScB3mzr/AFK8a5pVg0p7J0e7w2Mpi+ca8+dt9l2tx2g34gegheDJKqPNNkDE9bjvaVpswW6nU8zO/wC68/VqF5ufok3ujVdw1XvSAYU5t0PFKx+o0iwO0otOqQIFuu67RxBI0+SLQpv3A125dVyN+50pAqTHSLGBvpfn/XqmTRZmGczOhLrZthCj3EzyBN/BDo4a8kaaXM35pGx1Fmv+JAsDfp6X+arjHOqDLmd5RMbbfcK2HpReLHfkBMWXMUHuDmU4DiLvPda0npeTH6KWrLJM8nXwNTtHNbmflMTm5gOHyKBW4ZWN3d3oSJ6aL0lPgrqTjNQvJFyTrHJH7GXDNp5wfEBX/wAinqjeja3ZzgvamAIcN80zM2M+RW5VaQDngA6RUykkDQAkD0WM+mQ7M0geAgxyzfeiE+n2hDnuL7WkmI9VyP4nZ0dB8HXD3l5BBPdnMHQAelp10WjWrOLD2b82XU+9G8CByi91l4fBgbWJmNpmfqmX1nAENDYvZsgm28a/2WdN6NVCOFwBa97nn3vQjqI8bcirVcWQ+SJtBMyI5AWEdESqKj4uGiBAk6kbiEHFcKe5tiQY94Cx8QqKW9sRrWgOP4pGZzSQ0SRPvH5nW/zWZwTFVatYkElpHfJnTobxH6KlfglU2zNI53n6LUw2GLQyiwQ06v8AzeXMX+4V3hGNLbZFZOXskMUsRni5EEjb52M2hP4LB379wNCSdNvBK1OG5SMvmNSnPxdQDLYNvsc0+duey5ZP2Oj/AKN5G9PvyUWOcQ8f+Nx652j/AIqJcGazNH+GPD9Fm40XUUXfxdnHzGdU1KkKKLuODyHp6KtPUqKJCnsNU1bdRRTY6IFx2iiiAQThZcCiiYQXqrQ4c0ZRbY/RRRDk+U3H8x6DhzBJsNf+LVpOauqLy+Ts9Lj6F8YwANgASf3P1QKGnn+qiiy6G8jlNcFmn73UUUx0crMGbQe6T5qlAyxv3sVFEz6MuwrhZVYNFFEo4R4v98kJouf9R+pUURQrHcS0WtsEOm8jQkeBhRRDwBBa1BsOOUTOsCfdCxwe8oojExpss0RzQcT77FFEEEIWjkoooiA//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B0D48E1B-0F02-413E-BD23-B46E58B8B82E}"/>
              </a:ext>
            </a:extLst>
          </p:cNvPr>
          <p:cNvSpPr txBox="1"/>
          <p:nvPr/>
        </p:nvSpPr>
        <p:spPr>
          <a:xfrm>
            <a:off x="501713" y="2979344"/>
            <a:ext cx="5105400" cy="1477328"/>
          </a:xfrm>
          <a:prstGeom prst="rect">
            <a:avLst/>
          </a:prstGeom>
          <a:noFill/>
        </p:spPr>
        <p:txBody>
          <a:bodyPr wrap="square" rtlCol="0">
            <a:spAutoFit/>
          </a:bodyPr>
          <a:lstStyle/>
          <a:p>
            <a:pPr fontAlgn="base"/>
            <a:r>
              <a:rPr lang="en-US" dirty="0">
                <a:solidFill>
                  <a:schemeClr val="bg1"/>
                </a:solidFill>
              </a:rPr>
              <a:t>“Confronting death and difficulty does return memory and therefore gratitude to righteous people as well as the wicked. But there must be another way to remember, one we can choose. …</a:t>
            </a:r>
          </a:p>
          <a:p>
            <a:pPr fontAlgn="base"/>
            <a:r>
              <a:rPr lang="en-US" dirty="0">
                <a:solidFill>
                  <a:schemeClr val="bg1"/>
                </a:solidFill>
              </a:rPr>
              <a:t>“You can choose to remember the greatest gift of all. </a:t>
            </a:r>
          </a:p>
        </p:txBody>
      </p:sp>
      <p:sp>
        <p:nvSpPr>
          <p:cNvPr id="14" name="TextBox 13">
            <a:extLst>
              <a:ext uri="{FF2B5EF4-FFF2-40B4-BE49-F238E27FC236}">
                <a16:creationId xmlns:a16="http://schemas.microsoft.com/office/drawing/2014/main" id="{AF691667-C8FF-4C82-91FD-26013EBD43E5}"/>
              </a:ext>
            </a:extLst>
          </p:cNvPr>
          <p:cNvSpPr txBox="1"/>
          <p:nvPr/>
        </p:nvSpPr>
        <p:spPr>
          <a:xfrm>
            <a:off x="5875699" y="4942438"/>
            <a:ext cx="6402309" cy="1200329"/>
          </a:xfrm>
          <a:prstGeom prst="rect">
            <a:avLst/>
          </a:prstGeom>
          <a:noFill/>
        </p:spPr>
        <p:txBody>
          <a:bodyPr wrap="square" rtlCol="0">
            <a:spAutoFit/>
          </a:bodyPr>
          <a:lstStyle/>
          <a:p>
            <a:pPr fontAlgn="base"/>
            <a:r>
              <a:rPr lang="en-US" dirty="0">
                <a:solidFill>
                  <a:schemeClr val="bg1"/>
                </a:solidFill>
              </a:rPr>
              <a:t>Next week, you can go to a meeting where the sacrament is administered. You will hear the words, ‘Always remember him.’ You can pledge to do that, and the Holy Ghost will help you” Henry B. Eyring</a:t>
            </a:r>
          </a:p>
        </p:txBody>
      </p:sp>
      <p:pic>
        <p:nvPicPr>
          <p:cNvPr id="4" name="Picture 3">
            <a:extLst>
              <a:ext uri="{FF2B5EF4-FFF2-40B4-BE49-F238E27FC236}">
                <a16:creationId xmlns:a16="http://schemas.microsoft.com/office/drawing/2014/main" id="{B4727B50-32E2-475B-8306-E2E259ABB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84" y="161061"/>
            <a:ext cx="1025415" cy="1278440"/>
          </a:xfrm>
          <a:prstGeom prst="rect">
            <a:avLst/>
          </a:prstGeom>
        </p:spPr>
      </p:pic>
      <p:pic>
        <p:nvPicPr>
          <p:cNvPr id="10" name="Picture 9">
            <a:extLst>
              <a:ext uri="{FF2B5EF4-FFF2-40B4-BE49-F238E27FC236}">
                <a16:creationId xmlns:a16="http://schemas.microsoft.com/office/drawing/2014/main" id="{14D0D35D-7026-405E-9DB0-537050D78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160" y="846272"/>
            <a:ext cx="2557174" cy="1924087"/>
          </a:xfrm>
          <a:prstGeom prst="rect">
            <a:avLst/>
          </a:prstGeom>
        </p:spPr>
      </p:pic>
      <p:pic>
        <p:nvPicPr>
          <p:cNvPr id="15" name="Picture 14">
            <a:extLst>
              <a:ext uri="{FF2B5EF4-FFF2-40B4-BE49-F238E27FC236}">
                <a16:creationId xmlns:a16="http://schemas.microsoft.com/office/drawing/2014/main" id="{5277A932-D664-43CB-87A0-3AC1CFF41A83}"/>
              </a:ext>
            </a:extLst>
          </p:cNvPr>
          <p:cNvPicPr>
            <a:picLocks noChangeAspect="1"/>
          </p:cNvPicPr>
          <p:nvPr/>
        </p:nvPicPr>
        <p:blipFill rotWithShape="1">
          <a:blip r:embed="rId5">
            <a:extLst>
              <a:ext uri="{28A0092B-C50C-407E-A947-70E740481C1C}">
                <a14:useLocalDpi xmlns:a14="http://schemas.microsoft.com/office/drawing/2010/main" val="0"/>
              </a:ext>
            </a:extLst>
          </a:blip>
          <a:srcRect l="9145" t="11084"/>
          <a:stretch/>
        </p:blipFill>
        <p:spPr>
          <a:xfrm>
            <a:off x="6355532" y="2471596"/>
            <a:ext cx="3696348" cy="2264855"/>
          </a:xfrm>
          <a:prstGeom prst="rect">
            <a:avLst/>
          </a:prstGeom>
        </p:spPr>
      </p:pic>
      <p:pic>
        <p:nvPicPr>
          <p:cNvPr id="17" name="Picture 16">
            <a:extLst>
              <a:ext uri="{FF2B5EF4-FFF2-40B4-BE49-F238E27FC236}">
                <a16:creationId xmlns:a16="http://schemas.microsoft.com/office/drawing/2014/main" id="{678C79A1-B674-4727-ACA8-9535B02B9F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8386" y="4573792"/>
            <a:ext cx="3051489" cy="1966515"/>
          </a:xfrm>
          <a:prstGeom prst="rect">
            <a:avLst/>
          </a:prstGeom>
        </p:spPr>
      </p:pic>
    </p:spTree>
    <p:extLst>
      <p:ext uri="{BB962C8B-B14F-4D97-AF65-F5344CB8AC3E}">
        <p14:creationId xmlns:p14="http://schemas.microsoft.com/office/powerpoint/2010/main" val="119398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B3DB34-1637-44F5-95CB-2E90716D9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11</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Calibri" panose="020F0502020204030204" pitchFamily="34" charset="0"/>
              </a:rPr>
              <a:t>Less Than the Dust</a:t>
            </a:r>
          </a:p>
        </p:txBody>
      </p:sp>
      <p:sp>
        <p:nvSpPr>
          <p:cNvPr id="9" name="TextBox 8"/>
          <p:cNvSpPr txBox="1"/>
          <p:nvPr/>
        </p:nvSpPr>
        <p:spPr>
          <a:xfrm>
            <a:off x="6934200" y="1219200"/>
            <a:ext cx="1600200" cy="369332"/>
          </a:xfrm>
          <a:prstGeom prst="rect">
            <a:avLst/>
          </a:prstGeom>
          <a:noFill/>
        </p:spPr>
        <p:txBody>
          <a:bodyPr wrap="square" rtlCol="0">
            <a:spAutoFit/>
          </a:bodyPr>
          <a:lstStyle/>
          <a:p>
            <a:r>
              <a:rPr lang="en-US" dirty="0"/>
              <a:t>74</a:t>
            </a:r>
            <a:r>
              <a:rPr lang="en-US" baseline="30000" dirty="0"/>
              <a:t>th</a:t>
            </a:r>
            <a:r>
              <a:rPr lang="en-US" dirty="0"/>
              <a:t> year</a:t>
            </a:r>
          </a:p>
        </p:txBody>
      </p:sp>
      <p:sp>
        <p:nvSpPr>
          <p:cNvPr id="25" name="TextBox 24"/>
          <p:cNvSpPr txBox="1"/>
          <p:nvPr/>
        </p:nvSpPr>
        <p:spPr>
          <a:xfrm>
            <a:off x="1752600" y="1143000"/>
            <a:ext cx="5105400" cy="2492990"/>
          </a:xfrm>
          <a:prstGeom prst="rect">
            <a:avLst/>
          </a:prstGeom>
          <a:noFill/>
        </p:spPr>
        <p:txBody>
          <a:bodyPr wrap="square" rtlCol="0">
            <a:spAutoFit/>
          </a:bodyPr>
          <a:lstStyle/>
          <a:p>
            <a:pPr fontAlgn="base"/>
            <a:r>
              <a:rPr lang="en-US" sz="2400" dirty="0">
                <a:solidFill>
                  <a:srgbClr val="FFFF00"/>
                </a:solidFill>
              </a:rPr>
              <a:t>Why could such people be considered “less than the dust of the earth”? </a:t>
            </a:r>
          </a:p>
          <a:p>
            <a:pPr fontAlgn="base"/>
            <a:endParaRPr lang="en-US" dirty="0">
              <a:solidFill>
                <a:schemeClr val="bg1"/>
              </a:solidFill>
            </a:endParaRPr>
          </a:p>
          <a:p>
            <a:pPr fontAlgn="base"/>
            <a:r>
              <a:rPr lang="en-US" dirty="0">
                <a:solidFill>
                  <a:schemeClr val="bg1"/>
                </a:solidFill>
              </a:rPr>
              <a:t>Mormon was not teaching that people are of less worth to Heavenly Father than the dust of the earth. Rather, he was drawing attention to the fact that dust always obeys God’s commands, but people often do not.</a:t>
            </a:r>
            <a:endParaRPr lang="en-US" sz="1200" dirty="0">
              <a:solidFill>
                <a:schemeClr val="bg1"/>
              </a:solidFill>
            </a:endParaRPr>
          </a:p>
        </p:txBody>
      </p:sp>
      <p:sp>
        <p:nvSpPr>
          <p:cNvPr id="48" name="TextBox 47"/>
          <p:cNvSpPr txBox="1"/>
          <p:nvPr/>
        </p:nvSpPr>
        <p:spPr>
          <a:xfrm>
            <a:off x="102606" y="6407187"/>
            <a:ext cx="3962400" cy="369332"/>
          </a:xfrm>
          <a:prstGeom prst="rect">
            <a:avLst/>
          </a:prstGeom>
          <a:noFill/>
        </p:spPr>
        <p:txBody>
          <a:bodyPr wrap="square" rtlCol="0">
            <a:spAutoFit/>
          </a:bodyPr>
          <a:lstStyle/>
          <a:p>
            <a:r>
              <a:rPr lang="en-US" dirty="0">
                <a:solidFill>
                  <a:schemeClr val="bg2"/>
                </a:solidFill>
              </a:rPr>
              <a:t>Helaman 12:7</a:t>
            </a:r>
          </a:p>
        </p:txBody>
      </p:sp>
      <p:sp>
        <p:nvSpPr>
          <p:cNvPr id="41" name="TextBox 40"/>
          <p:cNvSpPr txBox="1"/>
          <p:nvPr/>
        </p:nvSpPr>
        <p:spPr>
          <a:xfrm>
            <a:off x="5562600" y="4572000"/>
            <a:ext cx="3962400" cy="1754326"/>
          </a:xfrm>
          <a:prstGeom prst="rect">
            <a:avLst/>
          </a:prstGeom>
          <a:noFill/>
        </p:spPr>
        <p:txBody>
          <a:bodyPr wrap="square" rtlCol="0">
            <a:spAutoFit/>
          </a:bodyPr>
          <a:lstStyle/>
          <a:p>
            <a:r>
              <a:rPr lang="en-US" dirty="0">
                <a:solidFill>
                  <a:schemeClr val="bg1"/>
                </a:solidFill>
              </a:rPr>
              <a:t>“For behold, if the knowledge of the goodness of God at this time has awakened you to a sense of your nothingness, and your worthless and fallen state—”</a:t>
            </a:r>
          </a:p>
          <a:p>
            <a:r>
              <a:rPr lang="en-US" dirty="0">
                <a:solidFill>
                  <a:schemeClr val="bg1"/>
                </a:solidFill>
              </a:rPr>
              <a:t>Mosiah 4:5</a:t>
            </a:r>
          </a:p>
        </p:txBody>
      </p:sp>
      <p:sp>
        <p:nvSpPr>
          <p:cNvPr id="4104" name="AutoShape 8" descr="data:image/jpeg;base64,/9j/4AAQSkZJRgABAQAAAQABAAD/2wCEAAkGBhQSERUUExQVFBUUFxgUFxQYFRcVFRUVFRQXFBUXFBcYHCYeFxkjGRcUHy8gIycpLCwsFR4xNTAqNSYrLCkBCQoKDgwOGg8PFywcHBwsKSwsLCkqKiksLCkpLCkpKSwpLCksLCwsKSwsLCwsLCksKSkpKSwsKSwpKSwpKSkpLP/AABEIAMIBAwMBIgACEQEDEQH/xAAbAAACAwEBAQAAAAAAAAAAAAADBAACBQEGB//EAD4QAAEDAgQDBQYEBAUFAQAAAAEAAhEDIQQSMUEFUWETInGBkQYyQqGx8BRSwdEjguHxM2JyksIVF0Nj0gf/xAAZAQADAQEBAAAAAAAAAAAAAAABAgMABAX/xAArEQACAgICAQIEBgMAAAAAAAAAAQIREiEDMUETUSIyQvFhgZGx0fAUUnH/2gAMAwEAAhEDEQA/APKBXao0gq7WLz2d5YBXpsXWtR6VNK2MRlFFFJFp0kUUEljGZicPKzauGXo+wSOLowmTNR52tThAK0sTRlZ1QKqJsA5VXSqEqhNlnIbl3OqZkQFSUN7ZV3FUDkUKwHZI1FsK5aCoxsJrBQ9QTdNiBhmStKjQlSZWJKTFcJinhij/AIOUgwiuGiVpM4cU7R4YtYTCpYc8kwKK3RwtUqcOStjIxXYaErVYt52FhIYnDpUxzEqMUY5HqlLsPeVLM4jtFq08LZLYaktLD0UrYKG2kwojNp2UUjHkqIutClTlJ06cFamGYqSYMTooQjU2IraaK2kpmo7Qpo0LmYAIfaIBs5VSeJCZJlCruEIoB5/FiFlVTdbOPcCsp7FZMVoVLENxTLkrUcqJiNAyquULlWUwhRwQnlGJQ3BMhWUp1YKeod5Z2W6aoOhFgR6DA4InRb+E4aSk/ZqqHQCvd4LhqnVlLowqfDUxS4b0XpBw5XbgIQxNkYDcAmaODWq7CqzMOg0NYl+ES9XCrc7GyUrU0jQUedxFFZOLoyvT4umsevSUmUTPN1sGlH4aCt2uyEu6gCtZRAMEtnCFZtCnC08OFrM0aTQFFxrrKIC0ec/D3um8OIThw64cJCWyjL0zKOGWS7HwjiuIRJtAHNSxciV6ySdiAEyQKGTXgLMxtdWrYiyysTXlOkKCrVCUs6oiEpeo1MjFHpaomXBL1CnROQuVA5EygqhCoTOEqjiurhCIAYF03QCXaj07LMyNzhTy1wK+r+zWMD2gHVfMeAYgSAQvpHAaDbEJV2M+j03ZqjmJ2lS7qo+kqNErEsgVgxGdTU7NSZaIJzUrWpp4sQX00jGMTFUVj4ukV6XEUll4qipSQ8WeWxIS4utXGYVJuoKVlkLymqDlVuGRG0YWCOteIUQA5dRFNGrRVHsstKpSQxRSDWZdWgkKz4W9XpLMxWFstdBWzHq1jCQrFO12QlXU5VIzM4gmttdKV2olevFku5ysRfYN70uX3RXuS1QoILLPKVqFXdUVAFRE5EptUexWCpUemRNgCqkrpKE8qhNsuCj06iWYEZpWZka/DSQQQvpnspxLQOXyvBVCCIX0n2MxYcQHCEjH7PqWHaC2ypWpq2BaA2Qu1ynctCKLsSe265lRy1VDVJsukCLUNzU0WqjmpAGfWYszE01tVWJCvTU5MeJ53E4dLnDLYrUUI0FDyWM1uHVTh1ouoqrmJkARGFXE92aiwB2FYMRW0lfIkGE6lFIYhi2yxI4xiWY0TzWKogpapg5EDVbVXDyh0KUOU02mWrR4/HcLc3VJubZe543hwWLxOJbqu+MskcclTEnXS1Uq9R8SlKtWU8UBshKsHIQKK1OxSOqQgVHotViA4JkSkClVcFdR1NVRJnaTkZqAxqapUZQZkN4H3hsvpHs2xpaOfNeD4dhZIBHmva8GoGk4ZtCoTZ0QR9H4O9wEG42KfqPWbw2uMggyE5nS2PReVFwFWCACwXHBQFCq1oQckgVYKqkK5RK+ISNesuecy0Yg6kKkKherhSUrKVQOo1DyIz1VNYKBZF1WhRbIxoAKLyNL/wDRKfxUnt85F9NrI/8A3Ao/kqeg281rGwZ6eUvXZKwKHt1SfcMq77NBsATZxFri67W9tqIF2VYsAQ0OaSdpaSAfGEr9g4M030RCUqMi6zn+2lImAyqTMWaNfCbJHFe2tETLathJhgMeN0uLfSHpm1icPnESvHcXwRplPM9vqA2qf7W//ST4r7RUsQ2WB4P+Zsfqr8eadNaJTUWuzzOLKTlMY190nnXbE5QygchGoq9omo1jGZBqlUFRRwlFIk5FAUwwIDWIwanELdndaWCbzSNB17rYwtHcQkkx4o0+FOAcM2nNepw2OpOGQuHQm3zK8nRtyT2HfIMZTeDJH0Oq557Ovj6o99wei6noZaVvUXr5jhcS9vukt/0ugegW1huO1gP8QeYaT8xKltDOF9Hv2qwXi6ftPWj3mH+UfoiVPaetFi0fy/uUcyfps9bUekq9ReTxPH6xsahE8mwPUCyyMRiy50OqSdYLifql7HjCj19bGMmM7Z/1D90u+u02Dh6heOrVp0Lb/NKVKY5+kpHC/JZJHvGsV14fA8Uq07NqGPyuGYeAm/onz7V1WtzFrSOeVw9LqfptGZ6grhC8lW9uHggZGG4GrhrvcCycb7Uu+KlG3vxJOkSEcGDs9AosyjxZzmhwpWP/ALGKJA4s+e0zkOsz8JeLWm0m37RreFDVa15HeJdJILQQIOxjugkgT9nRx3Aj2YIDhAlwLXNaBBjRsA766m/NL47hlNmUuqgGpYAfFtNpaLiJ6aq0XF/mUlYv2/NrbfCTmbaNBHS1lHYuWDuUwAbd3Qdfl67qmOpCgw3JM37siSCLE2tH3qu8Bf29w5rarSDB+L/MCCD6aWVKWOXgTL4sfJR2LgAhmou4zGUHpE7g3GiXq12kzlGs2nTf4j0Hmt0cNqvP8SsXwCMr72JJjMbx02lJYzD1GtDexe0C2cVAReZnKTAvsPVaM43r9wSTrf7GTWYCRy5XM66GfDRGpVCNo23/AFQ67yXtmHHNJN/sW5JrEADl5K5zSa3QjiHylCUeql3qqJMsUJxRGlVc1MhJHWMVyFdmiickRrVbMutpyq9jdZmQzRw5K08EwjVD4dlGq0xXaNGk+VlzSkdEI+Q1MREg/fNaWGDJEsPrIJ/mWdQql2oLbW3GibpVTl1gnpEA+XiueUjpikalLs/hGaLOjWbdYnoiCBcA6iRaR0JBPMXWa2s2mAHPdIJIAj9Z66hFo46zntLvE20nWIukbZRGr2pgm2lpMeMyORB81yRYjQwBb6/X7hY9TilQwCzM0x3rTB3bNyfLZPVqrS0B3Obkj4dQJF7DfndI20OlYRwdc5Y5CRc30kx9hBZRPx2JEkTJAI5777TZGp4kk3yj1JPMAAyfIFK4zjhYSGtabxLi4mZi2Y6eSXJvSDSOYjCPykgSeTfeHiN7RorU8AYBIyud8JI09fD09a4unUeQc0XDspPdnnaAbBLVabwIeKbxAsA4GJtmOmWYOu06hbK/IaSDPa6nJdTzAWbkdNyCDJJ0ud+fVEbw7PSIf2bGgnMGl2sTLiDECQbGfNUZjJaHvEAZiJLTLhMQDY87fVL0q+fQHLqWmTnJ0v8APxAPJC2EXpezTS/MxzhbYtygdMxzSRJ8/JaeHoBti0tyzldZwgd6XOiDp1RMPTaHRkyOyh8CT/lgOEX6BcOYNc6oagaAQWS2NjJ2B139UXNvsySQwKtMa1Gzvdn7qLNp8QkAsw+ZuxsJi2hcI9FEtMbI8eOC1MSRlqS0XPfJDQbWm0/uE632dp02RUZUOWCXCQNjDmm0bHQpZ9PLm7N3ZusDlDnB9jYRyhJfgTVs+qQZ0NNwJPiTC6/if1Ul+H8HK8V9Ns9dQcypThlMuZB7s5iW3iGkkkEg2QA45HGnSY2oO7/htOXQ95wFpExPJZ2BwZbDQ15LQAXueIAbByi8NgEgWOtt05w7CCHvo1G5qh98VNSXEgQXW0IuNpmFzOKje/7+JZSbEBi6raQNR4c58gNb77S5wLZBHd1AFtEtiOKichJJHvGdyNI2i6dr+zzn3xLy17n5WjM0A92dpJd4xorYn2fpZWtkC5JJzOHjmiAb6FXUuP7Emp/c8+Hl9SdhojV6mybrcL7IkTPXms+uZMLrVS6OSmnsWe9da2UbsLK9NOYW7NRzUVzZKj6dkUycgVMSjNpwhsEJumRumsnRxkLtOlddNOSm6FAhTbKJDWEwoITtHDgN2MHWb36DohYWjm3I9R+i2aWHpgC1+uW/PVcfJOjp44iuDwxN2kEiQTqZtrJsj/gn5Y0jkSDEzrNtEVlPKZ22yNEAbWmCg4io7sxmkOJ3aJBvc5T7sbR9FHK2Xo5Ukg6TEZtSLib72lEwWC97LA+LvOcNRcE/tos12Ee1ud9UNBNjl9IE3TzOHUwO9ULs2k/PS3KyL0uzJDFYQ0Bh31YLmOTiNJtYJajVc6qWuBIGrgw6g6AnU6knoVp0WUWU8vfcJMC4FyDzH1SmMruc4PDSHNJ70O0gxAkxHnKmpFKDU3MdVGTOQJDo0nQaTAtquY2gB/ELWlxMAxYHodbAbrKZXqGRJImHC+3QCfKEZmDdTbcm092wcZiY5z+y1V5CPcNpdobnvDSXGOXd3B59CtStw85SJDnEWOWLwJOwE+K8/iMUADDXNOgfawB1bAsdReUHEe0b2NLXVA0G4Ihr+kz0S4Sk9BujWY6nSc4GoC5tjdxyztAss/8AH0abxkDnuAMvsZI5NPu25Qs5mCDmlxgvd3i7QmdSNJmRz0TeFytkOYLRdgix/NJlHFLzZj0NOtSyioHltszpIva/hGv9Uvisex7MwnswRlAIJedGw2baTeISFRwfSyll7giW5WwJzGfkgtrNByG9wLiAAJ3FiTySpBo7TBcJeXtcdWikHAXgXm9oUWvTZQAAIZb/ACj9l1D1GbE8NQ4pRJGaI01kCBsIBPj0XH4sBri6oXsm1O7jJMgwRyPOLoFTBU2k5dR4x52QKWHF3P1/LsPHqu/GLOHJm5gjTrMjK4ZjJYQQXGwe4mQDtYclpUaIZDKdPMHAmS1jWAERDuZm8Ab7XXhsfiDmFz3dCDEeEaLd4V7R5mhrsznZYeTJzAEwR3hBjUwk5OGVWtr2Hhyq6fZ6KgxlPuhlST+YAsaL6BxsOg6JfEDUQ2A2AYa0jaI3H7nVKUeNkB2VmUA6uLuQEgEQN7Dl1XXYxuUwc0mTc2JHImwUFB3spKarRl4tp3M7LLqOutDF1ZWc9i9KHRxsu2rZVFRcZRKIaXROZAw5XcZQcsKzSiicisQiByIG9ENwIKaydDFG62MJU6Ss6jTkJhuJLWlc89lo6NnC0LgzAOkHfkYOmuy1m19LDwkWjlzXlsPXcWTlib2F/wC6dw9R+S5Idve/7LilG+zojI0K+Pfmloc1rQZBAjoSB+6WpYkvf3m2N8/wyNieUbIOBDRILrzJzET5DSFelQoucdJubG/zQdIpHZXHYdtWoMpD+maANLDoP1T9JzWMjsxULRcNNi6Ys4+Bsqjh8DMymA69y8udFpjZphFFGuZGVoBEBzYkTrmt4XhI5WqsqkWZWMZjkBgQGnNmkwLaggmNgu1adQsDbZi7vOJvH5Qxt/LRTD0XNb3gZmAKhmYBLbAkA68jAQK3E+zzOqMpOcbdxxcQORECBHVJ29Dl6FMEnLmaAYBbF3NOw1sJMdN1ylhGh5zlzj8R7xzG8QSPvwS7OLF4ztYQ8SGhrZcG6W2GuuyPgsZUyHNOciLyDf8A0/UfJM7RuwtENzxYugx3j+bKA4kbEE6XkIjcCGiOzYTMhtzlbuS4jl9RKVoYip2wqPpy2C0OadBIub8tSY0WrUxoyksu5sAm+p5H4o0SStdDIz/wTHEOygNNy9wHuxpa0XA15qVsOCYFibSYET7uYT3h85CpVxlQEh1PPztnAvaQTHNMcPDqjDJIBmcwEgjeIuttbMHpYcEzBd8JAEgyZJk7b/YVq9MNbLgIaQQGESR1LnCZEmPqivkD4nkiw0dHxXdYi6XbgmBpc5gAIEh0Q2Lcy3yEBJYQzeFh3ea8wbjQ63UXmMRxVocQ1rQBYRli1rKKnpSBaMSrQDXEtvOp21QK1UjdNYV7arbNvobEXPIjWOirV4O4i1p/Tku60nUjhwb2jFezMTe/3zTGDaGmbEg3P7eSZPB8tzfzXQxWc01SI40xinxUtB7gPXQx6INLGF8xa5tt5KF4OoMc/wCi62s0CzT8lNJLwO2GyWuqEA6Bdw9QHaJXGturRN4K9jC5lHrsivdoqCn8/u3mCmsUE5gK4aaKac6BEbRTIlIHSEbSoaF52Rqbo1CaADha3NaQEByQy1kBuJaBuSdUTEVrf0QMOwO0/uueXRVF+1IiA48oNo/RMMgxmv02/qqtpCIkeFtkzSolSbHSLsoAkHlqImfJEo4lpMU2Ne4GZIbmAJM2tA280SlS5pqiGndovGoaTF9QZUZMtDQ6A1gGYWHutHMjvS2YIt1VOI8dFMfwxmlxzFwdANiR4+C7TpNN80kSQdY8NkHEVYmKbiTrYhrjFoBG1tICjq9nQZv/AF97nCScjRBIJJJNmgTysVq4YtfoXy4Fw94TFxsJM/RA4fQD2kuY0QdJJMjaNyOhWga5Y/K33Q0yAA29o72o9FptdJUPFMA3CyzKCaV5ywRcEe9BvPSLQmqGGa1pkkfES4ydPGQL9fFKPfUMgEO2gXuYFyLgDn5q1WsaLWNNLtDBDspLhNt8sknWUm3ow5Rexru7MEBxcLgyI7uabm2gVm4jvkHObkd6OpGWPeEIcnK1waWAx75y93QtcZsd/pN4QxXFczywBmbXNBuNIHLc+aCjYbonEK1ZocQ58XiDf5Qf7IHBqlctJc9wLpjNJI1+ZT1BhiCe8BIaLmByaUUufFxA0mBOupvbTxTZaqgKO7AUuJOpMLTmqEAuzQ4d61pM3XmeKY/EVjLs0bNALQPLfxXrKrIyyR3jGgJ3vIJiyQpY1ubKbEa5W5v0I5eKbjlW6sEo35PJjh1T8jv9pUXsKvHmNJEC3WmoretP/UngvcyG4OmyYqU2katkEXvIm8HpySGE47Sc7IWFgmzszhJm2a9vMlP4j2dLwXB/ecNHO7vosN3BDTk1SwzeAZ03nlCpDCSdvYs84tUtGjUyNnK0b6OtF4Mut5Dnos6nxOmTdpG+xQcNxIAwWy0bE266zIRMtOq7+HStv38m/wAMnKPRXUcfm/U55fF0alJrXszNvI0n5GZhKYjDcvSfpZaVDhtPLkaYg5XAg3MTYn1kFCxOEbTsNB1v0/VRjJXopLjaWxXDsgiEUNuf0+7oHbNB1nx+7JhrgumNnM3RHUkVmF+/vxXKR0+9k8yDFvvyToVsTbhFG4c+q1BhQdtkVmEmxH3t806JtmN+HJ/Zca7KN+oW+3AWmD1tHzWFxWGEgfU7oSMhJrgdfqjU2y2Ba1kKnTlth5kj5pjC4cgQSD4cuXXdcsmXSAYbDlpJkcgIiT4ytShO+yDTZtOvl85TIw0tgm3R0HzJUZSsdIHQ4gxxInQxJsCei7iKI1ayHOtOhEm5jbTZNYXCNYO6AAJPM8zJTGGDSBGpHWSVNyV6LRVGS84ilOV/oJ+cp7hnEarx/FItbYGdWm2skQm8U5kXc1toGwB5jmVl1MQGtDiGd52WzgT73dOXnN0G3JdFVSHsfiMv8Q2aALkg85hovy28UqwZnNJc3ScrQADI1gknyU/CZwM4LtLyBNtTEA32T2EwWaJbEXvBg9T5qdpItRcYns2k5HPMWDQPIc/7KcMFZzi97spcDFLUC9jM/RMNrMFyROgvre2uu6doRAJAHh+6TLXRqMvGYqtmBykmItIb6arFHC6tXEtJbBGZxMEATDQP1816f/q9PvGbNIE63mNOS5TxDzBabGXTqC3bcQdedk0ZtdIVpCwoOYHCYmxI1iZ1SbsJluXEgQ2CdI2ZAvvry6KmLw9V5J7UtgSRmGkwIPhHpKtw2rl0cYMk2vJtcne6NUuwkZSlsZi0ZpzPLnEX8h9ldp1CZDhN7ESIA6feqNWw9FrXPmdmtzRedIkg6ZpjZXe0CHDLlPN0m20c0pjrQ3enTJ5ljST4mFEm7hbSZhpm85dZ/mUR17gMfDcOqmW1Xy0EQ7OWGCDIAAg+CaqUKGXvVDpqDNvyutaNhISvZOY+9VxtMOBmDYCdI1sh4jECCLEdP6DmumnJ6f6aJtqK2UbwTDPzZK4J5EOadOouJTNPBYZkmM7hABJIyxybprfzWOKobOW3hr6qhxJXV6Un9TON8yXhGni+I1XEgPIaTpoQOUxKQFA7uJ+/qq03TdXPmnUVHSEcnLbKmgBzVmVo5wo0+KhooiND+DxzABmBBnXZbjMXScB3mzr/AFK8a5pVg0p7J0e7w2Mpi+ca8+dt9l2tx2g34gegheDJKqPNNkDE9bjvaVpswW6nU8zO/wC68/VqF5ufok3ujVdw1XvSAYU5t0PFKx+o0iwO0otOqQIFuu67RxBI0+SLQpv3A125dVyN+50pAqTHSLGBvpfn/XqmTRZmGczOhLrZthCj3EzyBN/BDo4a8kaaXM35pGx1Fmv+JAsDfp6X+arjHOqDLmd5RMbbfcK2HpReLHfkBMWXMUHuDmU4DiLvPda0npeTH6KWrLJM8nXwNTtHNbmflMTm5gOHyKBW4ZWN3d3oSJ6aL0lPgrqTjNQvJFyTrHJH7GXDNp5wfEBX/wAinqjeja3ZzgvamAIcN80zM2M+RW5VaQDngA6RUykkDQAkD0WM+mQ7M0geAgxyzfeiE+n2hDnuL7WkmI9VyP4nZ0dB8HXD3l5BBPdnMHQAelp10WjWrOLD2b82XU+9G8CByi91l4fBgbWJmNpmfqmX1nAENDYvZsgm28a/2WdN6NVCOFwBa97nn3vQjqI8bcirVcWQ+SJtBMyI5AWEdESqKj4uGiBAk6kbiEHFcKe5tiQY94Cx8QqKW9sRrWgOP4pGZzSQ0SRPvH5nW/zWZwTFVatYkElpHfJnTobxH6KlfglU2zNI53n6LUw2GLQyiwQ06v8AzeXMX+4V3hGNLbZFZOXskMUsRni5EEjb52M2hP4LB379wNCSdNvBK1OG5SMvmNSnPxdQDLYNvsc0+duey5ZP2Oj/AKN5G9PvyUWOcQ8f+Nx652j/AIqJcGazNH+GPD9Fm40XUUXfxdnHzGdU1KkKKLuODyHp6KtPUqKJCnsNU1bdRRTY6IFx2iiiAQThZcCiiYQXqrQ4c0ZRbY/RRRDk+U3H8x6DhzBJsNf+LVpOauqLy+Ts9Lj6F8YwANgASf3P1QKGnn+qiiy6G8jlNcFmn73UUUx0crMGbQe6T5qlAyxv3sVFEz6MuwrhZVYNFFEo4R4v98kJouf9R+pUURQrHcS0WtsEOm8jQkeBhRRDwBBa1BsOOUTOsCfdCxwe8oojExpss0RzQcT77FFEEEIWjkoooiA//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C6B96196-825D-4BF8-88A2-76E08D985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52" y="3872148"/>
            <a:ext cx="3182244" cy="2392850"/>
          </a:xfrm>
          <a:prstGeom prst="rect">
            <a:avLst/>
          </a:prstGeom>
        </p:spPr>
      </p:pic>
      <p:pic>
        <p:nvPicPr>
          <p:cNvPr id="8" name="Picture 7">
            <a:extLst>
              <a:ext uri="{FF2B5EF4-FFF2-40B4-BE49-F238E27FC236}">
                <a16:creationId xmlns:a16="http://schemas.microsoft.com/office/drawing/2014/main" id="{432F437C-3DBC-4E75-A528-655B61F13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9406" y="1330534"/>
            <a:ext cx="3476625" cy="2324100"/>
          </a:xfrm>
          <a:prstGeom prst="rect">
            <a:avLst/>
          </a:prstGeom>
        </p:spPr>
      </p:pic>
    </p:spTree>
    <p:extLst>
      <p:ext uri="{BB962C8B-B14F-4D97-AF65-F5344CB8AC3E}">
        <p14:creationId xmlns:p14="http://schemas.microsoft.com/office/powerpoint/2010/main" val="136855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F2801E7-0838-4059-A95F-E71CCB8D0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11</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Calibri" panose="020F0502020204030204" pitchFamily="34" charset="0"/>
              </a:rPr>
              <a:t>The Power of God</a:t>
            </a:r>
          </a:p>
        </p:txBody>
      </p:sp>
      <p:sp>
        <p:nvSpPr>
          <p:cNvPr id="9" name="TextBox 8"/>
          <p:cNvSpPr txBox="1"/>
          <p:nvPr/>
        </p:nvSpPr>
        <p:spPr>
          <a:xfrm>
            <a:off x="6934200" y="1219200"/>
            <a:ext cx="1600200" cy="369332"/>
          </a:xfrm>
          <a:prstGeom prst="rect">
            <a:avLst/>
          </a:prstGeom>
          <a:noFill/>
        </p:spPr>
        <p:txBody>
          <a:bodyPr wrap="square" rtlCol="0">
            <a:spAutoFit/>
          </a:bodyPr>
          <a:lstStyle/>
          <a:p>
            <a:r>
              <a:rPr lang="en-US" dirty="0"/>
              <a:t>74</a:t>
            </a:r>
            <a:r>
              <a:rPr lang="en-US" baseline="30000" dirty="0"/>
              <a:t>th</a:t>
            </a:r>
            <a:r>
              <a:rPr lang="en-US" dirty="0"/>
              <a:t> year</a:t>
            </a:r>
          </a:p>
        </p:txBody>
      </p:sp>
      <p:sp>
        <p:nvSpPr>
          <p:cNvPr id="25" name="TextBox 24"/>
          <p:cNvSpPr txBox="1"/>
          <p:nvPr/>
        </p:nvSpPr>
        <p:spPr>
          <a:xfrm>
            <a:off x="1828800" y="838201"/>
            <a:ext cx="4800600" cy="1200329"/>
          </a:xfrm>
          <a:prstGeom prst="rect">
            <a:avLst/>
          </a:prstGeom>
          <a:noFill/>
        </p:spPr>
        <p:txBody>
          <a:bodyPr wrap="square" rtlCol="0">
            <a:spAutoFit/>
          </a:bodyPr>
          <a:lstStyle/>
          <a:p>
            <a:pPr fontAlgn="base"/>
            <a:r>
              <a:rPr lang="en-US" dirty="0">
                <a:solidFill>
                  <a:schemeClr val="bg1"/>
                </a:solidFill>
              </a:rPr>
              <a:t>Mormon reminds us of the Lord’s great power—that the Lord can command physical elements to move or change and that He can cause a sinful person to be cut off from His presence.</a:t>
            </a:r>
            <a:endParaRPr lang="en-US" sz="1200" dirty="0">
              <a:solidFill>
                <a:schemeClr val="bg1"/>
              </a:solidFill>
            </a:endParaRPr>
          </a:p>
        </p:txBody>
      </p:sp>
      <p:sp>
        <p:nvSpPr>
          <p:cNvPr id="48" name="TextBox 47"/>
          <p:cNvSpPr txBox="1"/>
          <p:nvPr/>
        </p:nvSpPr>
        <p:spPr>
          <a:xfrm>
            <a:off x="66392" y="6488668"/>
            <a:ext cx="3962400" cy="369332"/>
          </a:xfrm>
          <a:prstGeom prst="rect">
            <a:avLst/>
          </a:prstGeom>
          <a:noFill/>
        </p:spPr>
        <p:txBody>
          <a:bodyPr wrap="square" rtlCol="0">
            <a:spAutoFit/>
          </a:bodyPr>
          <a:lstStyle/>
          <a:p>
            <a:r>
              <a:rPr lang="en-US" dirty="0">
                <a:solidFill>
                  <a:schemeClr val="bg2"/>
                </a:solidFill>
              </a:rPr>
              <a:t>Helaman 12:9-13</a:t>
            </a:r>
          </a:p>
        </p:txBody>
      </p:sp>
      <p:sp>
        <p:nvSpPr>
          <p:cNvPr id="41" name="TextBox 40"/>
          <p:cNvSpPr txBox="1"/>
          <p:nvPr/>
        </p:nvSpPr>
        <p:spPr>
          <a:xfrm>
            <a:off x="7369519" y="3759451"/>
            <a:ext cx="4264183" cy="1477328"/>
          </a:xfrm>
          <a:prstGeom prst="rect">
            <a:avLst/>
          </a:prstGeom>
          <a:noFill/>
        </p:spPr>
        <p:txBody>
          <a:bodyPr wrap="square" rtlCol="0">
            <a:spAutoFit/>
          </a:bodyPr>
          <a:lstStyle/>
          <a:p>
            <a:r>
              <a:rPr lang="en-US" dirty="0">
                <a:solidFill>
                  <a:schemeClr val="bg1"/>
                </a:solidFill>
              </a:rPr>
              <a:t>“Every valley shall be exalted, and every mountain and hill shall be made low: and the crooked shall be made straight, and</a:t>
            </a:r>
            <a:r>
              <a:rPr lang="en-US" baseline="30000" dirty="0">
                <a:solidFill>
                  <a:schemeClr val="bg1"/>
                </a:solidFill>
              </a:rPr>
              <a:t> </a:t>
            </a:r>
            <a:r>
              <a:rPr lang="en-US" dirty="0">
                <a:solidFill>
                  <a:schemeClr val="bg1"/>
                </a:solidFill>
              </a:rPr>
              <a:t>the rough places plain:” </a:t>
            </a:r>
          </a:p>
          <a:p>
            <a:r>
              <a:rPr lang="en-US" dirty="0">
                <a:solidFill>
                  <a:schemeClr val="bg1"/>
                </a:solidFill>
              </a:rPr>
              <a:t>Isaiah 40:4</a:t>
            </a:r>
          </a:p>
        </p:txBody>
      </p:sp>
      <p:sp>
        <p:nvSpPr>
          <p:cNvPr id="10" name="TextBox 9"/>
          <p:cNvSpPr txBox="1"/>
          <p:nvPr/>
        </p:nvSpPr>
        <p:spPr>
          <a:xfrm>
            <a:off x="588474" y="4315486"/>
            <a:ext cx="6007729" cy="1815882"/>
          </a:xfrm>
          <a:prstGeom prst="rect">
            <a:avLst/>
          </a:prstGeom>
          <a:noFill/>
        </p:spPr>
        <p:txBody>
          <a:bodyPr wrap="square" rtlCol="0">
            <a:spAutoFit/>
          </a:bodyPr>
          <a:lstStyle/>
          <a:p>
            <a:pPr fontAlgn="base"/>
            <a:r>
              <a:rPr lang="en-US" sz="1400" dirty="0">
                <a:solidFill>
                  <a:schemeClr val="bg1"/>
                </a:solidFill>
              </a:rPr>
              <a:t>“And it shall be a voice as the voice of many waters, and as the voice of a great thunder, which shall break down the mountains, and the valleys shall not be found.</a:t>
            </a:r>
          </a:p>
          <a:p>
            <a:pPr fontAlgn="base"/>
            <a:r>
              <a:rPr lang="en-US" sz="1400" dirty="0">
                <a:solidFill>
                  <a:schemeClr val="bg1"/>
                </a:solidFill>
              </a:rPr>
              <a:t>He shall command the great deep, and it shall be driven back into the north countries, and the islands shall become one land;</a:t>
            </a:r>
          </a:p>
          <a:p>
            <a:pPr fontAlgn="base"/>
            <a:r>
              <a:rPr lang="en-US" sz="1400" dirty="0">
                <a:solidFill>
                  <a:schemeClr val="bg1"/>
                </a:solidFill>
              </a:rPr>
              <a:t>And the land of Jerusalem and the land of Zion shall be turned back into their own place, and the earth shall be like as it was in the days before it was divided.”</a:t>
            </a:r>
          </a:p>
          <a:p>
            <a:pPr fontAlgn="base"/>
            <a:r>
              <a:rPr lang="en-US" sz="1400" dirty="0">
                <a:solidFill>
                  <a:schemeClr val="bg1"/>
                </a:solidFill>
              </a:rPr>
              <a:t>D&amp;C 133:22-24</a:t>
            </a:r>
          </a:p>
        </p:txBody>
      </p:sp>
      <p:pic>
        <p:nvPicPr>
          <p:cNvPr id="3" name="Picture 2">
            <a:extLst>
              <a:ext uri="{FF2B5EF4-FFF2-40B4-BE49-F238E27FC236}">
                <a16:creationId xmlns:a16="http://schemas.microsoft.com/office/drawing/2014/main" id="{094C08D5-E45B-4ED0-82C9-F117E4646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468" y="2191645"/>
            <a:ext cx="2340933" cy="1868017"/>
          </a:xfrm>
          <a:prstGeom prst="rect">
            <a:avLst/>
          </a:prstGeom>
        </p:spPr>
      </p:pic>
      <p:pic>
        <p:nvPicPr>
          <p:cNvPr id="8" name="Picture 7">
            <a:extLst>
              <a:ext uri="{FF2B5EF4-FFF2-40B4-BE49-F238E27FC236}">
                <a16:creationId xmlns:a16="http://schemas.microsoft.com/office/drawing/2014/main" id="{F70CBD05-D689-477B-88F0-C08EEA8FD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3930" y="986597"/>
            <a:ext cx="3686175" cy="2686050"/>
          </a:xfrm>
          <a:prstGeom prst="rect">
            <a:avLst/>
          </a:prstGeom>
        </p:spPr>
      </p:pic>
    </p:spTree>
    <p:extLst>
      <p:ext uri="{BB962C8B-B14F-4D97-AF65-F5344CB8AC3E}">
        <p14:creationId xmlns:p14="http://schemas.microsoft.com/office/powerpoint/2010/main" val="134944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9AAEF26-F310-4EFF-A231-FC24CB87C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11</a:t>
            </a:r>
          </a:p>
        </p:txBody>
      </p:sp>
      <p:sp>
        <p:nvSpPr>
          <p:cNvPr id="6" name="TextBox 5"/>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Calibri" panose="020F0502020204030204" pitchFamily="34" charset="0"/>
              </a:rPr>
              <a:t>All Men Might Be Saved</a:t>
            </a:r>
          </a:p>
        </p:txBody>
      </p:sp>
      <p:sp>
        <p:nvSpPr>
          <p:cNvPr id="9" name="TextBox 8"/>
          <p:cNvSpPr txBox="1"/>
          <p:nvPr/>
        </p:nvSpPr>
        <p:spPr>
          <a:xfrm>
            <a:off x="6934200" y="1219200"/>
            <a:ext cx="1600200" cy="369332"/>
          </a:xfrm>
          <a:prstGeom prst="rect">
            <a:avLst/>
          </a:prstGeom>
          <a:noFill/>
        </p:spPr>
        <p:txBody>
          <a:bodyPr wrap="square" rtlCol="0">
            <a:spAutoFit/>
          </a:bodyPr>
          <a:lstStyle/>
          <a:p>
            <a:r>
              <a:rPr lang="en-US" dirty="0"/>
              <a:t>74</a:t>
            </a:r>
            <a:r>
              <a:rPr lang="en-US" baseline="30000" dirty="0"/>
              <a:t>th</a:t>
            </a:r>
            <a:r>
              <a:rPr lang="en-US" dirty="0"/>
              <a:t> year</a:t>
            </a:r>
          </a:p>
        </p:txBody>
      </p:sp>
      <p:sp>
        <p:nvSpPr>
          <p:cNvPr id="25" name="TextBox 24"/>
          <p:cNvSpPr txBox="1"/>
          <p:nvPr/>
        </p:nvSpPr>
        <p:spPr>
          <a:xfrm>
            <a:off x="3156642" y="513785"/>
            <a:ext cx="6096000" cy="553998"/>
          </a:xfrm>
          <a:prstGeom prst="rect">
            <a:avLst/>
          </a:prstGeom>
          <a:noFill/>
        </p:spPr>
        <p:txBody>
          <a:bodyPr wrap="square" rtlCol="0">
            <a:spAutoFit/>
          </a:bodyPr>
          <a:lstStyle/>
          <a:p>
            <a:pPr fontAlgn="base"/>
            <a:r>
              <a:rPr lang="en-US" dirty="0">
                <a:solidFill>
                  <a:schemeClr val="bg2"/>
                </a:solidFill>
              </a:rPr>
              <a:t>“No person came into this life incapable of gaining salvation”</a:t>
            </a:r>
          </a:p>
          <a:p>
            <a:pPr fontAlgn="base"/>
            <a:r>
              <a:rPr lang="en-US" sz="1200" dirty="0">
                <a:solidFill>
                  <a:schemeClr val="bg2"/>
                </a:solidFill>
              </a:rPr>
              <a:t>JFM and RLM</a:t>
            </a:r>
          </a:p>
        </p:txBody>
      </p:sp>
      <p:sp>
        <p:nvSpPr>
          <p:cNvPr id="44" name="TextBox 43"/>
          <p:cNvSpPr txBox="1"/>
          <p:nvPr/>
        </p:nvSpPr>
        <p:spPr>
          <a:xfrm>
            <a:off x="138819" y="6488668"/>
            <a:ext cx="3962400" cy="369332"/>
          </a:xfrm>
          <a:prstGeom prst="rect">
            <a:avLst/>
          </a:prstGeom>
          <a:noFill/>
        </p:spPr>
        <p:txBody>
          <a:bodyPr wrap="square" rtlCol="0">
            <a:spAutoFit/>
          </a:bodyPr>
          <a:lstStyle/>
          <a:p>
            <a:r>
              <a:rPr lang="en-US" dirty="0">
                <a:solidFill>
                  <a:schemeClr val="bg2"/>
                </a:solidFill>
              </a:rPr>
              <a:t>Helaman 12:25</a:t>
            </a:r>
          </a:p>
        </p:txBody>
      </p:sp>
      <p:sp>
        <p:nvSpPr>
          <p:cNvPr id="45" name="TextBox 44"/>
          <p:cNvSpPr txBox="1"/>
          <p:nvPr/>
        </p:nvSpPr>
        <p:spPr>
          <a:xfrm>
            <a:off x="7122814" y="1399515"/>
            <a:ext cx="3581400" cy="1477328"/>
          </a:xfrm>
          <a:prstGeom prst="rect">
            <a:avLst/>
          </a:prstGeom>
          <a:noFill/>
        </p:spPr>
        <p:txBody>
          <a:bodyPr wrap="square" rtlCol="0">
            <a:spAutoFit/>
          </a:bodyPr>
          <a:lstStyle/>
          <a:p>
            <a:pPr fontAlgn="base"/>
            <a:r>
              <a:rPr lang="en-US" dirty="0">
                <a:solidFill>
                  <a:srgbClr val="FFFF00"/>
                </a:solidFill>
              </a:rPr>
              <a:t>“We believe that through the Atonement of Christ all mankind may be saved by obedience to the laws and ordinances of the Gospel.”</a:t>
            </a:r>
          </a:p>
          <a:p>
            <a:pPr fontAlgn="base"/>
            <a:r>
              <a:rPr lang="en-US" dirty="0">
                <a:solidFill>
                  <a:srgbClr val="FFFF00"/>
                </a:solidFill>
              </a:rPr>
              <a:t>Articles of Faith 1:3</a:t>
            </a:r>
          </a:p>
        </p:txBody>
      </p:sp>
      <p:sp>
        <p:nvSpPr>
          <p:cNvPr id="46" name="TextBox 45"/>
          <p:cNvSpPr txBox="1"/>
          <p:nvPr/>
        </p:nvSpPr>
        <p:spPr>
          <a:xfrm>
            <a:off x="2431473" y="5717607"/>
            <a:ext cx="6880976" cy="1015663"/>
          </a:xfrm>
          <a:prstGeom prst="rect">
            <a:avLst/>
          </a:prstGeom>
          <a:noFill/>
        </p:spPr>
        <p:txBody>
          <a:bodyPr wrap="square" rtlCol="0">
            <a:spAutoFit/>
          </a:bodyPr>
          <a:lstStyle/>
          <a:p>
            <a:pPr fontAlgn="base"/>
            <a:r>
              <a:rPr lang="en-US" sz="2000" i="1" dirty="0">
                <a:solidFill>
                  <a:schemeClr val="bg1"/>
                </a:solidFill>
              </a:rPr>
              <a:t>“And I pray the Father in the name of Christ that many of us, if not all, may be saved in his kingdom at that great and last day.”</a:t>
            </a:r>
          </a:p>
          <a:p>
            <a:pPr fontAlgn="base"/>
            <a:r>
              <a:rPr lang="en-US" sz="2000" i="1" dirty="0">
                <a:solidFill>
                  <a:schemeClr val="bg1"/>
                </a:solidFill>
              </a:rPr>
              <a:t>2 Nephi 33:12</a:t>
            </a:r>
          </a:p>
        </p:txBody>
      </p:sp>
      <p:sp>
        <p:nvSpPr>
          <p:cNvPr id="47" name="TextBox 46"/>
          <p:cNvSpPr txBox="1"/>
          <p:nvPr/>
        </p:nvSpPr>
        <p:spPr>
          <a:xfrm>
            <a:off x="1828800" y="4114801"/>
            <a:ext cx="5715000" cy="1200329"/>
          </a:xfrm>
          <a:prstGeom prst="rect">
            <a:avLst/>
          </a:prstGeom>
          <a:noFill/>
        </p:spPr>
        <p:txBody>
          <a:bodyPr wrap="square" rtlCol="0">
            <a:spAutoFit/>
          </a:bodyPr>
          <a:lstStyle/>
          <a:p>
            <a:pPr fontAlgn="base"/>
            <a:r>
              <a:rPr lang="en-US" dirty="0">
                <a:solidFill>
                  <a:schemeClr val="bg2"/>
                </a:solidFill>
              </a:rPr>
              <a:t>“The contention in heaven was—Jesus said there would be certain souls that would not be saved; and the devil said he could save them all.” </a:t>
            </a:r>
          </a:p>
          <a:p>
            <a:pPr fontAlgn="base"/>
            <a:r>
              <a:rPr lang="en-US" dirty="0">
                <a:solidFill>
                  <a:schemeClr val="bg2"/>
                </a:solidFill>
              </a:rPr>
              <a:t>Joseph Smith</a:t>
            </a:r>
          </a:p>
        </p:txBody>
      </p:sp>
      <p:pic>
        <p:nvPicPr>
          <p:cNvPr id="3" name="Picture 2">
            <a:extLst>
              <a:ext uri="{FF2B5EF4-FFF2-40B4-BE49-F238E27FC236}">
                <a16:creationId xmlns:a16="http://schemas.microsoft.com/office/drawing/2014/main" id="{78B311D4-0D30-4101-A2EA-56F40DEAF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389" y="1143754"/>
            <a:ext cx="4281912" cy="2854608"/>
          </a:xfrm>
          <a:prstGeom prst="rect">
            <a:avLst/>
          </a:prstGeom>
        </p:spPr>
      </p:pic>
      <p:pic>
        <p:nvPicPr>
          <p:cNvPr id="8" name="Picture 7">
            <a:extLst>
              <a:ext uri="{FF2B5EF4-FFF2-40B4-BE49-F238E27FC236}">
                <a16:creationId xmlns:a16="http://schemas.microsoft.com/office/drawing/2014/main" id="{E6F0CDD5-37A6-416B-8ADE-735A70D78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6200" y="2610609"/>
            <a:ext cx="2571750" cy="3095625"/>
          </a:xfrm>
          <a:prstGeom prst="rect">
            <a:avLst/>
          </a:prstGeom>
        </p:spPr>
      </p:pic>
      <p:pic>
        <p:nvPicPr>
          <p:cNvPr id="18" name="Picture 17">
            <a:extLst>
              <a:ext uri="{FF2B5EF4-FFF2-40B4-BE49-F238E27FC236}">
                <a16:creationId xmlns:a16="http://schemas.microsoft.com/office/drawing/2014/main" id="{F72F2DEB-1249-468E-9521-EE9B9D388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149" y="4042312"/>
            <a:ext cx="895161" cy="1201581"/>
          </a:xfrm>
          <a:prstGeom prst="rect">
            <a:avLst/>
          </a:prstGeom>
        </p:spPr>
      </p:pic>
    </p:spTree>
    <p:extLst>
      <p:ext uri="{BB962C8B-B14F-4D97-AF65-F5344CB8AC3E}">
        <p14:creationId xmlns:p14="http://schemas.microsoft.com/office/powerpoint/2010/main" val="1961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81E936-4C04-4BF7-BBA6-8282AEC48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11</a:t>
            </a:r>
          </a:p>
        </p:txBody>
      </p:sp>
      <p:sp>
        <p:nvSpPr>
          <p:cNvPr id="6" name="TextBox 5"/>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Calibri" panose="020F0502020204030204" pitchFamily="34" charset="0"/>
              </a:rPr>
              <a:t>Everlasting Damnation</a:t>
            </a:r>
          </a:p>
        </p:txBody>
      </p:sp>
      <p:sp>
        <p:nvSpPr>
          <p:cNvPr id="9" name="TextBox 8"/>
          <p:cNvSpPr txBox="1"/>
          <p:nvPr/>
        </p:nvSpPr>
        <p:spPr>
          <a:xfrm>
            <a:off x="6934200" y="1219200"/>
            <a:ext cx="1600200" cy="369332"/>
          </a:xfrm>
          <a:prstGeom prst="rect">
            <a:avLst/>
          </a:prstGeom>
          <a:noFill/>
        </p:spPr>
        <p:txBody>
          <a:bodyPr wrap="square" rtlCol="0">
            <a:spAutoFit/>
          </a:bodyPr>
          <a:lstStyle/>
          <a:p>
            <a:r>
              <a:rPr lang="en-US" dirty="0"/>
              <a:t>74</a:t>
            </a:r>
            <a:r>
              <a:rPr lang="en-US" baseline="30000" dirty="0"/>
              <a:t>th</a:t>
            </a:r>
            <a:r>
              <a:rPr lang="en-US" dirty="0"/>
              <a:t> year</a:t>
            </a:r>
          </a:p>
        </p:txBody>
      </p:sp>
      <p:sp>
        <p:nvSpPr>
          <p:cNvPr id="25" name="TextBox 24"/>
          <p:cNvSpPr txBox="1"/>
          <p:nvPr/>
        </p:nvSpPr>
        <p:spPr>
          <a:xfrm>
            <a:off x="1431956" y="1488542"/>
            <a:ext cx="6096000" cy="3170099"/>
          </a:xfrm>
          <a:prstGeom prst="rect">
            <a:avLst/>
          </a:prstGeom>
          <a:noFill/>
        </p:spPr>
        <p:txBody>
          <a:bodyPr wrap="square" rtlCol="0">
            <a:spAutoFit/>
          </a:bodyPr>
          <a:lstStyle/>
          <a:p>
            <a:pPr fontAlgn="base"/>
            <a:r>
              <a:rPr lang="en-US" sz="2000" dirty="0">
                <a:solidFill>
                  <a:schemeClr val="bg2"/>
                </a:solidFill>
              </a:rPr>
              <a:t>“The phrase “everlasting life” describes more than a life that does not end; it is descriptive of the kind and quality of life enjoyed by the obedient and faithful, the life of exalted and glorified beings.</a:t>
            </a:r>
          </a:p>
          <a:p>
            <a:pPr fontAlgn="base"/>
            <a:endParaRPr lang="en-US" sz="2000" dirty="0">
              <a:solidFill>
                <a:schemeClr val="bg2"/>
              </a:solidFill>
            </a:endParaRPr>
          </a:p>
          <a:p>
            <a:pPr fontAlgn="base"/>
            <a:r>
              <a:rPr lang="en-US" sz="2000" dirty="0">
                <a:solidFill>
                  <a:schemeClr val="bg2"/>
                </a:solidFill>
              </a:rPr>
              <a:t>Conversely, “everlasting damnation” is not properly understood to mean an endless stint in hell, but rather is descriptive of the kind of punishment—Gods’ punishment—which will be meted out to the defiant”</a:t>
            </a:r>
          </a:p>
          <a:p>
            <a:pPr fontAlgn="base"/>
            <a:r>
              <a:rPr lang="en-US" sz="1400" dirty="0">
                <a:solidFill>
                  <a:schemeClr val="bg2"/>
                </a:solidFill>
              </a:rPr>
              <a:t>JFM and RLM</a:t>
            </a:r>
          </a:p>
        </p:txBody>
      </p:sp>
      <p:sp>
        <p:nvSpPr>
          <p:cNvPr id="44" name="TextBox 43"/>
          <p:cNvSpPr txBox="1"/>
          <p:nvPr/>
        </p:nvSpPr>
        <p:spPr>
          <a:xfrm>
            <a:off x="193140" y="6391746"/>
            <a:ext cx="3962400" cy="369332"/>
          </a:xfrm>
          <a:prstGeom prst="rect">
            <a:avLst/>
          </a:prstGeom>
          <a:noFill/>
        </p:spPr>
        <p:txBody>
          <a:bodyPr wrap="square" rtlCol="0">
            <a:spAutoFit/>
          </a:bodyPr>
          <a:lstStyle/>
          <a:p>
            <a:r>
              <a:rPr lang="en-US" dirty="0">
                <a:solidFill>
                  <a:schemeClr val="bg2"/>
                </a:solidFill>
              </a:rPr>
              <a:t>Helaman 12:26</a:t>
            </a:r>
          </a:p>
        </p:txBody>
      </p:sp>
      <p:sp>
        <p:nvSpPr>
          <p:cNvPr id="45" name="TextBox 44"/>
          <p:cNvSpPr txBox="1"/>
          <p:nvPr/>
        </p:nvSpPr>
        <p:spPr>
          <a:xfrm>
            <a:off x="2362200" y="5410200"/>
            <a:ext cx="4114800" cy="523220"/>
          </a:xfrm>
          <a:prstGeom prst="rect">
            <a:avLst/>
          </a:prstGeom>
          <a:noFill/>
        </p:spPr>
        <p:txBody>
          <a:bodyPr wrap="square" rtlCol="0">
            <a:spAutoFit/>
          </a:bodyPr>
          <a:lstStyle/>
          <a:p>
            <a:pPr fontAlgn="base"/>
            <a:r>
              <a:rPr lang="en-US" sz="2800" dirty="0">
                <a:solidFill>
                  <a:srgbClr val="FF0000"/>
                </a:solidFill>
                <a:effectLst>
                  <a:glow rad="139700">
                    <a:schemeClr val="accent2">
                      <a:satMod val="175000"/>
                      <a:alpha val="40000"/>
                    </a:schemeClr>
                  </a:glow>
                </a:effectLst>
              </a:rPr>
              <a:t>Read D&amp;C 19:4-12</a:t>
            </a:r>
          </a:p>
        </p:txBody>
      </p:sp>
      <p:pic>
        <p:nvPicPr>
          <p:cNvPr id="3" name="Picture 2">
            <a:extLst>
              <a:ext uri="{FF2B5EF4-FFF2-40B4-BE49-F238E27FC236}">
                <a16:creationId xmlns:a16="http://schemas.microsoft.com/office/drawing/2014/main" id="{B45A47C1-ECD1-457C-8B13-4FDBC3AFF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254" y="924491"/>
            <a:ext cx="4076700" cy="5353050"/>
          </a:xfrm>
          <a:prstGeom prst="rect">
            <a:avLst/>
          </a:prstGeom>
        </p:spPr>
      </p:pic>
      <p:pic>
        <p:nvPicPr>
          <p:cNvPr id="8" name="Picture 7">
            <a:extLst>
              <a:ext uri="{FF2B5EF4-FFF2-40B4-BE49-F238E27FC236}">
                <a16:creationId xmlns:a16="http://schemas.microsoft.com/office/drawing/2014/main" id="{06168B89-3623-45BC-8292-21E84D9B7B20}"/>
              </a:ext>
            </a:extLst>
          </p:cNvPr>
          <p:cNvPicPr>
            <a:picLocks noChangeAspect="1"/>
          </p:cNvPicPr>
          <p:nvPr/>
        </p:nvPicPr>
        <p:blipFill rotWithShape="1">
          <a:blip r:embed="rId4">
            <a:extLst>
              <a:ext uri="{28A0092B-C50C-407E-A947-70E740481C1C}">
                <a14:useLocalDpi xmlns:a14="http://schemas.microsoft.com/office/drawing/2010/main" val="0"/>
              </a:ext>
            </a:extLst>
          </a:blip>
          <a:srcRect t="1571" b="11258"/>
          <a:stretch/>
        </p:blipFill>
        <p:spPr>
          <a:xfrm>
            <a:off x="377970" y="218210"/>
            <a:ext cx="1461222" cy="930322"/>
          </a:xfrm>
          <a:prstGeom prst="rect">
            <a:avLst/>
          </a:prstGeom>
        </p:spPr>
      </p:pic>
    </p:spTree>
    <p:extLst>
      <p:ext uri="{BB962C8B-B14F-4D97-AF65-F5344CB8AC3E}">
        <p14:creationId xmlns:p14="http://schemas.microsoft.com/office/powerpoint/2010/main" val="357438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1BE251-9E42-41A7-81B9-47C350BBC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11</a:t>
            </a: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2"/>
                </a:solidFill>
                <a:latin typeface="Calibri" panose="020F0502020204030204" pitchFamily="34" charset="0"/>
              </a:rPr>
              <a:t>Let Us Remember Our God</a:t>
            </a:r>
          </a:p>
        </p:txBody>
      </p:sp>
      <p:sp>
        <p:nvSpPr>
          <p:cNvPr id="13" name="TextBox 12"/>
          <p:cNvSpPr txBox="1"/>
          <p:nvPr/>
        </p:nvSpPr>
        <p:spPr>
          <a:xfrm>
            <a:off x="2514600" y="685800"/>
            <a:ext cx="6248400" cy="369332"/>
          </a:xfrm>
          <a:prstGeom prst="rect">
            <a:avLst/>
          </a:prstGeom>
          <a:noFill/>
        </p:spPr>
        <p:txBody>
          <a:bodyPr wrap="square" rtlCol="0">
            <a:spAutoFit/>
          </a:bodyPr>
          <a:lstStyle/>
          <a:p>
            <a:r>
              <a:rPr lang="en-US" dirty="0">
                <a:solidFill>
                  <a:srgbClr val="FFFF00"/>
                </a:solidFill>
              </a:rPr>
              <a:t>“…be not faithless, but believing” John 20:27</a:t>
            </a:r>
          </a:p>
        </p:txBody>
      </p:sp>
      <p:sp>
        <p:nvSpPr>
          <p:cNvPr id="9" name="TextBox 8"/>
          <p:cNvSpPr txBox="1"/>
          <p:nvPr/>
        </p:nvSpPr>
        <p:spPr>
          <a:xfrm>
            <a:off x="6934200" y="1219200"/>
            <a:ext cx="1600200" cy="369332"/>
          </a:xfrm>
          <a:prstGeom prst="rect">
            <a:avLst/>
          </a:prstGeom>
          <a:noFill/>
        </p:spPr>
        <p:txBody>
          <a:bodyPr wrap="square" rtlCol="0">
            <a:spAutoFit/>
          </a:bodyPr>
          <a:lstStyle/>
          <a:p>
            <a:r>
              <a:rPr lang="en-US" dirty="0"/>
              <a:t>74</a:t>
            </a:r>
            <a:r>
              <a:rPr lang="en-US" baseline="30000" dirty="0"/>
              <a:t>th</a:t>
            </a:r>
            <a:r>
              <a:rPr lang="en-US" dirty="0"/>
              <a:t> year</a:t>
            </a:r>
          </a:p>
        </p:txBody>
      </p:sp>
      <p:sp>
        <p:nvSpPr>
          <p:cNvPr id="7" name="TextBox 6"/>
          <p:cNvSpPr txBox="1"/>
          <p:nvPr/>
        </p:nvSpPr>
        <p:spPr>
          <a:xfrm>
            <a:off x="220301" y="1164879"/>
            <a:ext cx="5943600" cy="5509200"/>
          </a:xfrm>
          <a:prstGeom prst="rect">
            <a:avLst/>
          </a:prstGeom>
          <a:noFill/>
        </p:spPr>
        <p:txBody>
          <a:bodyPr wrap="square" rtlCol="0">
            <a:spAutoFit/>
          </a:bodyPr>
          <a:lstStyle/>
          <a:p>
            <a:r>
              <a:rPr lang="en-US" sz="1600" dirty="0">
                <a:solidFill>
                  <a:schemeClr val="bg2"/>
                </a:solidFill>
              </a:rPr>
              <a:t>“Let us not personally be diverted from our course</a:t>
            </a:r>
          </a:p>
          <a:p>
            <a:endParaRPr lang="en-US" sz="1600" dirty="0">
              <a:solidFill>
                <a:schemeClr val="bg2"/>
              </a:solidFill>
            </a:endParaRPr>
          </a:p>
          <a:p>
            <a:r>
              <a:rPr lang="en-US" sz="1600" dirty="0">
                <a:solidFill>
                  <a:schemeClr val="bg2"/>
                </a:solidFill>
              </a:rPr>
              <a:t>Let us seek the Lord to establish his righteousness (D&amp;C 1:16)</a:t>
            </a:r>
          </a:p>
          <a:p>
            <a:endParaRPr lang="en-US" sz="1600" dirty="0">
              <a:solidFill>
                <a:schemeClr val="bg2"/>
              </a:solidFill>
            </a:endParaRPr>
          </a:p>
          <a:p>
            <a:r>
              <a:rPr lang="en-US" sz="1600" dirty="0">
                <a:solidFill>
                  <a:schemeClr val="bg2"/>
                </a:solidFill>
              </a:rPr>
              <a:t>Let us prove worthy to live with him eternally in the heavens.</a:t>
            </a:r>
          </a:p>
          <a:p>
            <a:endParaRPr lang="en-US" sz="1600" dirty="0">
              <a:solidFill>
                <a:schemeClr val="bg2"/>
              </a:solidFill>
            </a:endParaRPr>
          </a:p>
          <a:p>
            <a:r>
              <a:rPr lang="en-US" sz="1600" dirty="0">
                <a:solidFill>
                  <a:schemeClr val="bg2"/>
                </a:solidFill>
              </a:rPr>
              <a:t>Let us not be deceived by the learning and sophistries and the wickedness of this world</a:t>
            </a:r>
          </a:p>
          <a:p>
            <a:endParaRPr lang="en-US" sz="1600" dirty="0">
              <a:solidFill>
                <a:schemeClr val="bg2"/>
              </a:solidFill>
            </a:endParaRPr>
          </a:p>
          <a:p>
            <a:r>
              <a:rPr lang="en-US" sz="1600" dirty="0">
                <a:solidFill>
                  <a:schemeClr val="bg2"/>
                </a:solidFill>
              </a:rPr>
              <a:t>Let us not forget that God lives, that we are his children, that his purpose is to bring us to immortality and eternal life.</a:t>
            </a:r>
          </a:p>
          <a:p>
            <a:endParaRPr lang="en-US" sz="1600" dirty="0">
              <a:solidFill>
                <a:schemeClr val="bg2"/>
              </a:solidFill>
            </a:endParaRPr>
          </a:p>
          <a:p>
            <a:r>
              <a:rPr lang="en-US" sz="1600" dirty="0">
                <a:solidFill>
                  <a:schemeClr val="bg2"/>
                </a:solidFill>
              </a:rPr>
              <a:t>Let us love the Lord our God with all our heart, soul, mind, and strength.</a:t>
            </a:r>
          </a:p>
          <a:p>
            <a:endParaRPr lang="en-US" sz="1600" dirty="0">
              <a:solidFill>
                <a:schemeClr val="bg2"/>
              </a:solidFill>
            </a:endParaRPr>
          </a:p>
          <a:p>
            <a:r>
              <a:rPr lang="en-US" sz="1600" dirty="0">
                <a:solidFill>
                  <a:schemeClr val="bg2"/>
                </a:solidFill>
              </a:rPr>
              <a:t>Let us be constantly aware that we are living in the last gospel dispensation and that Satan has all his forces for war in this final </a:t>
            </a:r>
            <a:r>
              <a:rPr lang="en-US" sz="1600" dirty="0" err="1">
                <a:solidFill>
                  <a:schemeClr val="bg2"/>
                </a:solidFill>
              </a:rPr>
              <a:t>premillennium</a:t>
            </a:r>
            <a:r>
              <a:rPr lang="en-US" sz="1600" dirty="0">
                <a:solidFill>
                  <a:schemeClr val="bg2"/>
                </a:solidFill>
              </a:rPr>
              <a:t> stage</a:t>
            </a:r>
          </a:p>
          <a:p>
            <a:endParaRPr lang="en-US" sz="1600" dirty="0">
              <a:solidFill>
                <a:schemeClr val="bg2"/>
              </a:solidFill>
            </a:endParaRPr>
          </a:p>
          <a:p>
            <a:r>
              <a:rPr lang="en-US" sz="1600" dirty="0">
                <a:solidFill>
                  <a:schemeClr val="bg2"/>
                </a:solidFill>
              </a:rPr>
              <a:t>Let us understand that the Church of Jesus Christ of latter-day Saints is the literal kingdom of God in the earth”</a:t>
            </a:r>
          </a:p>
          <a:p>
            <a:r>
              <a:rPr lang="en-US" sz="1600" dirty="0">
                <a:solidFill>
                  <a:schemeClr val="bg2"/>
                </a:solidFill>
              </a:rPr>
              <a:t>Excerpts from Romney</a:t>
            </a:r>
          </a:p>
        </p:txBody>
      </p:sp>
      <p:pic>
        <p:nvPicPr>
          <p:cNvPr id="3" name="Picture 2">
            <a:extLst>
              <a:ext uri="{FF2B5EF4-FFF2-40B4-BE49-F238E27FC236}">
                <a16:creationId xmlns:a16="http://schemas.microsoft.com/office/drawing/2014/main" id="{720DE218-9D87-4482-B1B1-28B0FFF7D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697" y="1083680"/>
            <a:ext cx="3048000" cy="1847850"/>
          </a:xfrm>
          <a:prstGeom prst="rect">
            <a:avLst/>
          </a:prstGeom>
        </p:spPr>
      </p:pic>
      <p:pic>
        <p:nvPicPr>
          <p:cNvPr id="12" name="Picture 11">
            <a:extLst>
              <a:ext uri="{FF2B5EF4-FFF2-40B4-BE49-F238E27FC236}">
                <a16:creationId xmlns:a16="http://schemas.microsoft.com/office/drawing/2014/main" id="{0DB2657E-BBDA-46CB-9E0E-2DCFCF2959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049" y="3187201"/>
            <a:ext cx="5353050" cy="3209925"/>
          </a:xfrm>
          <a:prstGeom prst="rect">
            <a:avLst/>
          </a:prstGeom>
        </p:spPr>
      </p:pic>
    </p:spTree>
    <p:extLst>
      <p:ext uri="{BB962C8B-B14F-4D97-AF65-F5344CB8AC3E}">
        <p14:creationId xmlns:p14="http://schemas.microsoft.com/office/powerpoint/2010/main" val="336939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2000"/>
                                        <p:tgtEl>
                                          <p:spTgt spid="7">
                                            <p:txEl>
                                              <p:pRg st="0" end="0"/>
                                            </p:txEl>
                                          </p:spTgt>
                                        </p:tgtEl>
                                      </p:cBhvr>
                                    </p:animEffect>
                                    <p:set>
                                      <p:cBhvr>
                                        <p:cTn id="17" dur="1" fill="hold">
                                          <p:stCondLst>
                                            <p:cond delay="1999"/>
                                          </p:stCondLst>
                                        </p:cTn>
                                        <p:tgtEl>
                                          <p:spTgt spid="7">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par>
                                <p:cTn id="22" presetID="10" presetClass="exit" presetSubtype="0" fill="hold" nodeType="withEffect">
                                  <p:stCondLst>
                                    <p:cond delay="0"/>
                                  </p:stCondLst>
                                  <p:childTnLst>
                                    <p:animEffect transition="out" filter="fade">
                                      <p:cBhvr>
                                        <p:cTn id="23" dur="2000"/>
                                        <p:tgtEl>
                                          <p:spTgt spid="7">
                                            <p:txEl>
                                              <p:pRg st="2" end="2"/>
                                            </p:txEl>
                                          </p:spTgt>
                                        </p:tgtEl>
                                      </p:cBhvr>
                                    </p:animEffect>
                                    <p:set>
                                      <p:cBhvr>
                                        <p:cTn id="24" dur="1" fill="hold">
                                          <p:stCondLst>
                                            <p:cond delay="1999"/>
                                          </p:stCondLst>
                                        </p:cTn>
                                        <p:tgtEl>
                                          <p:spTgt spid="7">
                                            <p:txEl>
                                              <p:pRg st="2" end="2"/>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2000"/>
                                        <p:tgtEl>
                                          <p:spTgt spid="7">
                                            <p:txEl>
                                              <p:pRg st="4" end="4"/>
                                            </p:txEl>
                                          </p:spTgt>
                                        </p:tgtEl>
                                      </p:cBhvr>
                                    </p:animEffect>
                                    <p:set>
                                      <p:cBhvr>
                                        <p:cTn id="31" dur="1" fill="hold">
                                          <p:stCondLst>
                                            <p:cond delay="1999"/>
                                          </p:stCondLst>
                                        </p:cTn>
                                        <p:tgtEl>
                                          <p:spTgt spid="7">
                                            <p:txEl>
                                              <p:pRg st="4" end="4"/>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childTnLst>
                                </p:cTn>
                              </p:par>
                              <p:par>
                                <p:cTn id="36" presetID="10" presetClass="exit" presetSubtype="0" fill="hold" nodeType="withEffect">
                                  <p:stCondLst>
                                    <p:cond delay="0"/>
                                  </p:stCondLst>
                                  <p:childTnLst>
                                    <p:animEffect transition="out" filter="fade">
                                      <p:cBhvr>
                                        <p:cTn id="37" dur="2000"/>
                                        <p:tgtEl>
                                          <p:spTgt spid="7">
                                            <p:txEl>
                                              <p:pRg st="6" end="6"/>
                                            </p:txEl>
                                          </p:spTgt>
                                        </p:tgtEl>
                                      </p:cBhvr>
                                    </p:animEffect>
                                    <p:set>
                                      <p:cBhvr>
                                        <p:cTn id="38" dur="1" fill="hold">
                                          <p:stCondLst>
                                            <p:cond delay="1999"/>
                                          </p:stCondLst>
                                        </p:cTn>
                                        <p:tgtEl>
                                          <p:spTgt spid="7">
                                            <p:txEl>
                                              <p:pRg st="6" end="6"/>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par>
                                <p:cTn id="43" presetID="10" presetClass="exit" presetSubtype="0" fill="hold" nodeType="withEffect">
                                  <p:stCondLst>
                                    <p:cond delay="0"/>
                                  </p:stCondLst>
                                  <p:childTnLst>
                                    <p:animEffect transition="out" filter="fade">
                                      <p:cBhvr>
                                        <p:cTn id="44" dur="2000"/>
                                        <p:tgtEl>
                                          <p:spTgt spid="7">
                                            <p:txEl>
                                              <p:pRg st="8" end="8"/>
                                            </p:txEl>
                                          </p:spTgt>
                                        </p:tgtEl>
                                      </p:cBhvr>
                                    </p:animEffect>
                                    <p:set>
                                      <p:cBhvr>
                                        <p:cTn id="45" dur="1" fill="hold">
                                          <p:stCondLst>
                                            <p:cond delay="1999"/>
                                          </p:stCondLst>
                                        </p:cTn>
                                        <p:tgtEl>
                                          <p:spTgt spid="7">
                                            <p:txEl>
                                              <p:pRg st="8" end="8"/>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
                                            <p:txEl>
                                              <p:pRg st="12" end="12"/>
                                            </p:txEl>
                                          </p:spTgt>
                                        </p:tgtEl>
                                        <p:attrNameLst>
                                          <p:attrName>style.visibility</p:attrName>
                                        </p:attrNameLst>
                                      </p:cBhvr>
                                      <p:to>
                                        <p:strVal val="visible"/>
                                      </p:to>
                                    </p:set>
                                  </p:childTnLst>
                                </p:cTn>
                              </p:par>
                              <p:par>
                                <p:cTn id="50" presetID="10" presetClass="exit" presetSubtype="0" fill="hold" nodeType="withEffect">
                                  <p:stCondLst>
                                    <p:cond delay="0"/>
                                  </p:stCondLst>
                                  <p:childTnLst>
                                    <p:animEffect transition="out" filter="fade">
                                      <p:cBhvr>
                                        <p:cTn id="51" dur="2000"/>
                                        <p:tgtEl>
                                          <p:spTgt spid="7">
                                            <p:txEl>
                                              <p:pRg st="10" end="10"/>
                                            </p:txEl>
                                          </p:spTgt>
                                        </p:tgtEl>
                                      </p:cBhvr>
                                    </p:animEffect>
                                    <p:set>
                                      <p:cBhvr>
                                        <p:cTn id="52" dur="1" fill="hold">
                                          <p:stCondLst>
                                            <p:cond delay="1999"/>
                                          </p:stCondLst>
                                        </p:cTn>
                                        <p:tgtEl>
                                          <p:spTgt spid="7">
                                            <p:txEl>
                                              <p:pRg st="10" end="10"/>
                                            </p:txEl>
                                          </p:spTgt>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7">
                                            <p:txEl>
                                              <p:pRg st="14" end="14"/>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
                                            <p:txEl>
                                              <p:pRg st="15" end="15"/>
                                            </p:txEl>
                                          </p:spTgt>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2000"/>
                                        <p:tgtEl>
                                          <p:spTgt spid="7">
                                            <p:txEl>
                                              <p:pRg st="12" end="12"/>
                                            </p:txEl>
                                          </p:spTgt>
                                        </p:tgtEl>
                                      </p:cBhvr>
                                    </p:animEffect>
                                    <p:set>
                                      <p:cBhvr>
                                        <p:cTn id="64" dur="1" fill="hold">
                                          <p:stCondLst>
                                            <p:cond delay="1999"/>
                                          </p:stCondLst>
                                        </p:cTn>
                                        <p:tgtEl>
                                          <p:spTgt spid="7">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B39426-EFCE-44EE-9608-54C18C4F5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38407" y="1778251"/>
            <a:ext cx="3657600" cy="381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711" y="135802"/>
            <a:ext cx="11531097" cy="5078313"/>
          </a:xfrm>
          <a:prstGeom prst="rect">
            <a:avLst/>
          </a:prstGeom>
          <a:noFill/>
        </p:spPr>
        <p:txBody>
          <a:bodyPr wrap="square" rtlCol="0">
            <a:spAutoFit/>
          </a:bodyPr>
          <a:lstStyle/>
          <a:p>
            <a:r>
              <a:rPr lang="en-US" dirty="0">
                <a:solidFill>
                  <a:schemeClr val="bg2"/>
                </a:solidFill>
              </a:rPr>
              <a:t>Sources:</a:t>
            </a:r>
          </a:p>
          <a:p>
            <a:endParaRPr lang="en-US" dirty="0">
              <a:solidFill>
                <a:schemeClr val="bg2"/>
              </a:solidFill>
            </a:endParaRPr>
          </a:p>
          <a:p>
            <a:r>
              <a:rPr lang="en-US" dirty="0">
                <a:solidFill>
                  <a:schemeClr val="bg2"/>
                </a:solidFill>
              </a:rPr>
              <a:t>Video: Power in the Priesthood (1:37)</a:t>
            </a:r>
          </a:p>
          <a:p>
            <a:endParaRPr lang="en-US" dirty="0">
              <a:solidFill>
                <a:schemeClr val="bg2"/>
              </a:solidFill>
            </a:endParaRPr>
          </a:p>
          <a:p>
            <a:r>
              <a:rPr lang="en-US" dirty="0">
                <a:solidFill>
                  <a:schemeClr val="bg2"/>
                </a:solidFill>
              </a:rPr>
              <a:t>Robert </a:t>
            </a:r>
            <a:r>
              <a:rPr lang="en-US" dirty="0" err="1">
                <a:solidFill>
                  <a:schemeClr val="bg2"/>
                </a:solidFill>
              </a:rPr>
              <a:t>Muntzel</a:t>
            </a:r>
            <a:r>
              <a:rPr lang="en-US" dirty="0">
                <a:solidFill>
                  <a:schemeClr val="bg2"/>
                </a:solidFill>
              </a:rPr>
              <a:t> (Manage Magazine, January, 1961) from Student Manual Religion 121-122 pg 369 </a:t>
            </a:r>
          </a:p>
          <a:p>
            <a:endParaRPr lang="en-US" dirty="0">
              <a:solidFill>
                <a:schemeClr val="bg2"/>
              </a:solidFill>
            </a:endParaRPr>
          </a:p>
          <a:p>
            <a:r>
              <a:rPr lang="en-US" dirty="0">
                <a:hlinkClick r:id="rId3"/>
              </a:rPr>
              <a:t>http://en.wikipedia.org/wiki/Famine</a:t>
            </a:r>
            <a:endParaRPr lang="en-US" dirty="0"/>
          </a:p>
          <a:p>
            <a:endParaRPr lang="en-US" dirty="0"/>
          </a:p>
          <a:p>
            <a:endParaRPr lang="en-US" dirty="0">
              <a:solidFill>
                <a:schemeClr val="bg2"/>
              </a:solidFill>
            </a:endParaRPr>
          </a:p>
          <a:p>
            <a:r>
              <a:rPr lang="en-US" dirty="0">
                <a:solidFill>
                  <a:schemeClr val="bg2"/>
                </a:solidFill>
              </a:rPr>
              <a:t>Elder D. Todd Christofferson (“As Many as I Love, I Rebuke and Chasten,” </a:t>
            </a:r>
            <a:r>
              <a:rPr lang="en-US" i="1" dirty="0">
                <a:solidFill>
                  <a:schemeClr val="bg2"/>
                </a:solidFill>
              </a:rPr>
              <a:t>Ensign</a:t>
            </a:r>
            <a:r>
              <a:rPr lang="en-US" dirty="0">
                <a:solidFill>
                  <a:schemeClr val="bg2"/>
                </a:solidFill>
              </a:rPr>
              <a:t> or </a:t>
            </a:r>
            <a:r>
              <a:rPr lang="en-US" i="1" dirty="0">
                <a:solidFill>
                  <a:schemeClr val="bg2"/>
                </a:solidFill>
              </a:rPr>
              <a:t>Liahona,</a:t>
            </a:r>
            <a:r>
              <a:rPr lang="en-US" dirty="0">
                <a:solidFill>
                  <a:schemeClr val="bg2"/>
                </a:solidFill>
              </a:rPr>
              <a:t> May 2011, 98).</a:t>
            </a:r>
          </a:p>
          <a:p>
            <a:r>
              <a:rPr lang="en-US" dirty="0">
                <a:solidFill>
                  <a:schemeClr val="bg2"/>
                </a:solidFill>
              </a:rPr>
              <a:t>Oswald Spengler (Today and Destiny: vital Excerpts from Decline of the West of Oswald Spengler, arranged by Edward F. Dakin.) (Ernest L. Wilkinson, BYU commencement address, 21 Aug. 1970, p. 6.)  from Student Manual Religion 121-122 pg. 370</a:t>
            </a:r>
          </a:p>
          <a:p>
            <a:r>
              <a:rPr lang="en-US" dirty="0">
                <a:solidFill>
                  <a:schemeClr val="bg2"/>
                </a:solidFill>
              </a:rPr>
              <a:t>Excerpts from Romney, </a:t>
            </a:r>
            <a:r>
              <a:rPr lang="en-US" i="1" dirty="0">
                <a:solidFill>
                  <a:schemeClr val="bg2"/>
                </a:solidFill>
              </a:rPr>
              <a:t>Look to God and Live </a:t>
            </a:r>
            <a:r>
              <a:rPr lang="en-US" dirty="0">
                <a:solidFill>
                  <a:schemeClr val="bg2"/>
                </a:solidFill>
              </a:rPr>
              <a:t>pp. 12-13---from Student Manual Religion 121-122 pg. 371</a:t>
            </a:r>
          </a:p>
          <a:p>
            <a:r>
              <a:rPr lang="en-US" dirty="0">
                <a:solidFill>
                  <a:schemeClr val="bg2"/>
                </a:solidFill>
              </a:rPr>
              <a:t>Joseph Smith McConkie and Robert L. Millet </a:t>
            </a:r>
            <a:r>
              <a:rPr lang="en-US" i="1" dirty="0">
                <a:solidFill>
                  <a:schemeClr val="bg2"/>
                </a:solidFill>
              </a:rPr>
              <a:t>Doctrinal Commentary on the Book of Mormon </a:t>
            </a:r>
            <a:r>
              <a:rPr lang="en-US" dirty="0">
                <a:solidFill>
                  <a:schemeClr val="bg2"/>
                </a:solidFill>
              </a:rPr>
              <a:t>Vol. 3 pg. 397</a:t>
            </a:r>
          </a:p>
          <a:p>
            <a:r>
              <a:rPr lang="en-US" dirty="0">
                <a:solidFill>
                  <a:schemeClr val="bg1"/>
                </a:solidFill>
              </a:rPr>
              <a:t>Henry B. Eyring, “Remembrance and Gratitude,”</a:t>
            </a:r>
            <a:r>
              <a:rPr lang="en-US" i="1" dirty="0">
                <a:solidFill>
                  <a:schemeClr val="bg1"/>
                </a:solidFill>
              </a:rPr>
              <a:t> Ensign,</a:t>
            </a:r>
            <a:r>
              <a:rPr lang="en-US" dirty="0">
                <a:solidFill>
                  <a:schemeClr val="bg1"/>
                </a:solidFill>
              </a:rPr>
              <a:t> Nov. 1989, 12, 13).</a:t>
            </a:r>
            <a:endParaRPr lang="en-US" dirty="0">
              <a:solidFill>
                <a:schemeClr val="bg2"/>
              </a:solidFill>
            </a:endParaRPr>
          </a:p>
          <a:p>
            <a:r>
              <a:rPr lang="en-US" dirty="0">
                <a:solidFill>
                  <a:schemeClr val="bg2"/>
                </a:solidFill>
              </a:rPr>
              <a:t>Joseph Smith </a:t>
            </a:r>
            <a:r>
              <a:rPr lang="en-US" i="1" dirty="0">
                <a:solidFill>
                  <a:schemeClr val="bg2"/>
                </a:solidFill>
              </a:rPr>
              <a:t>Teachings</a:t>
            </a:r>
            <a:r>
              <a:rPr lang="en-US" dirty="0">
                <a:solidFill>
                  <a:schemeClr val="bg2"/>
                </a:solidFill>
              </a:rPr>
              <a:t> pg. 357</a:t>
            </a:r>
          </a:p>
          <a:p>
            <a:r>
              <a:rPr lang="en-US" dirty="0">
                <a:solidFill>
                  <a:schemeClr val="bg1"/>
                </a:solidFill>
              </a:rPr>
              <a:t>Ladder of Divine Ascent Sinai 12th century.jpg</a:t>
            </a:r>
            <a:endParaRPr lang="en-US" dirty="0">
              <a:solidFill>
                <a:schemeClr val="bg2"/>
              </a:solidFill>
            </a:endParaRPr>
          </a:p>
        </p:txBody>
      </p:sp>
      <p:sp>
        <p:nvSpPr>
          <p:cNvPr id="9" name="Footer Placeholder 14">
            <a:extLst>
              <a:ext uri="{FF2B5EF4-FFF2-40B4-BE49-F238E27FC236}">
                <a16:creationId xmlns:a16="http://schemas.microsoft.com/office/drawing/2014/main" id="{75503897-D262-454B-B6B1-DC287FC201D5}"/>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0" name="Group 9">
            <a:extLst>
              <a:ext uri="{FF2B5EF4-FFF2-40B4-BE49-F238E27FC236}">
                <a16:creationId xmlns:a16="http://schemas.microsoft.com/office/drawing/2014/main" id="{D34EED2C-E70A-4548-8ED5-FD98538272D3}"/>
              </a:ext>
            </a:extLst>
          </p:cNvPr>
          <p:cNvGrpSpPr/>
          <p:nvPr/>
        </p:nvGrpSpPr>
        <p:grpSpPr>
          <a:xfrm>
            <a:off x="3902044" y="187860"/>
            <a:ext cx="722768" cy="871396"/>
            <a:chOff x="7543800" y="3810000"/>
            <a:chExt cx="1143000" cy="1447800"/>
          </a:xfrm>
        </p:grpSpPr>
        <p:sp>
          <p:nvSpPr>
            <p:cNvPr id="11" name="Trapezoid 10">
              <a:extLst>
                <a:ext uri="{FF2B5EF4-FFF2-40B4-BE49-F238E27FC236}">
                  <a16:creationId xmlns:a16="http://schemas.microsoft.com/office/drawing/2014/main" id="{B4D29F05-7748-46E2-B000-8A3AA1AEFE51}"/>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9">
              <a:extLst>
                <a:ext uri="{FF2B5EF4-FFF2-40B4-BE49-F238E27FC236}">
                  <a16:creationId xmlns:a16="http://schemas.microsoft.com/office/drawing/2014/main" id="{98195EDD-737A-40CC-B4B3-AED47603AFB2}"/>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0">
              <a:extLst>
                <a:ext uri="{FF2B5EF4-FFF2-40B4-BE49-F238E27FC236}">
                  <a16:creationId xmlns:a16="http://schemas.microsoft.com/office/drawing/2014/main" id="{F335F484-8668-4627-AD48-74F975F057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1">
              <a:extLst>
                <a:ext uri="{FF2B5EF4-FFF2-40B4-BE49-F238E27FC236}">
                  <a16:creationId xmlns:a16="http://schemas.microsoft.com/office/drawing/2014/main" id="{EDC703E8-1491-4CA9-A8BD-750A25F13681}"/>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32">
              <a:extLst>
                <a:ext uri="{FF2B5EF4-FFF2-40B4-BE49-F238E27FC236}">
                  <a16:creationId xmlns:a16="http://schemas.microsoft.com/office/drawing/2014/main" id="{1D18DAC6-CFEB-4B3A-BF97-308EDF8ED1B3}"/>
                </a:ext>
              </a:extLst>
            </p:cNvPr>
            <p:cNvGrpSpPr/>
            <p:nvPr/>
          </p:nvGrpSpPr>
          <p:grpSpPr>
            <a:xfrm>
              <a:off x="7924800" y="3810000"/>
              <a:ext cx="645353" cy="610017"/>
              <a:chOff x="7924800" y="5867400"/>
              <a:chExt cx="645353" cy="610017"/>
            </a:xfrm>
          </p:grpSpPr>
          <p:grpSp>
            <p:nvGrpSpPr>
              <p:cNvPr id="23" name="Group 13">
                <a:extLst>
                  <a:ext uri="{FF2B5EF4-FFF2-40B4-BE49-F238E27FC236}">
                    <a16:creationId xmlns:a16="http://schemas.microsoft.com/office/drawing/2014/main" id="{3DF1BD57-0E24-4039-9197-431483D3E4EC}"/>
                  </a:ext>
                </a:extLst>
              </p:cNvPr>
              <p:cNvGrpSpPr/>
              <p:nvPr/>
            </p:nvGrpSpPr>
            <p:grpSpPr>
              <a:xfrm>
                <a:off x="7924800" y="5867400"/>
                <a:ext cx="645353" cy="610017"/>
                <a:chOff x="3037563" y="3121795"/>
                <a:chExt cx="1250371" cy="1224010"/>
              </a:xfrm>
            </p:grpSpPr>
            <p:sp>
              <p:nvSpPr>
                <p:cNvPr id="25" name="Oval 24">
                  <a:extLst>
                    <a:ext uri="{FF2B5EF4-FFF2-40B4-BE49-F238E27FC236}">
                      <a16:creationId xmlns:a16="http://schemas.microsoft.com/office/drawing/2014/main" id="{B8E57AC6-DE89-45A2-9554-4F6B2F0BC40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6674317-D4D2-430E-B6F5-86021234D50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965D377-26F8-40BA-A5F6-47DB58AED00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F395777-3EBB-4BB1-AF18-CF3E0F46AB4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8C723AC2-90DA-46BE-907A-E3C1A06B658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33">
              <a:extLst>
                <a:ext uri="{FF2B5EF4-FFF2-40B4-BE49-F238E27FC236}">
                  <a16:creationId xmlns:a16="http://schemas.microsoft.com/office/drawing/2014/main" id="{44C44A87-DB64-40C7-886E-B07AAD28F59E}"/>
                </a:ext>
              </a:extLst>
            </p:cNvPr>
            <p:cNvGrpSpPr/>
            <p:nvPr/>
          </p:nvGrpSpPr>
          <p:grpSpPr>
            <a:xfrm>
              <a:off x="7543800" y="4038600"/>
              <a:ext cx="403070" cy="381000"/>
              <a:chOff x="7924800" y="5867400"/>
              <a:chExt cx="645353" cy="610017"/>
            </a:xfrm>
          </p:grpSpPr>
          <p:grpSp>
            <p:nvGrpSpPr>
              <p:cNvPr id="17" name="Group 13">
                <a:extLst>
                  <a:ext uri="{FF2B5EF4-FFF2-40B4-BE49-F238E27FC236}">
                    <a16:creationId xmlns:a16="http://schemas.microsoft.com/office/drawing/2014/main" id="{EC27CE76-C2DD-461C-BEB9-512C34786C3E}"/>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8571451D-AF78-4179-9952-060F7B4E579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6F9B3D5-6798-4275-99DD-E231B1C14CE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6813C51-B31F-428F-BEAF-4CD8853EBE6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8A620DD-2B78-4382-995F-F9FC4C62112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3B01BD0E-D074-4017-98F5-2A9C643D41F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20077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p>
        </p:txBody>
      </p:sp>
      <p:sp>
        <p:nvSpPr>
          <p:cNvPr id="4" name="TextBox 3"/>
          <p:cNvSpPr txBox="1"/>
          <p:nvPr/>
        </p:nvSpPr>
        <p:spPr>
          <a:xfrm>
            <a:off x="1676400" y="0"/>
            <a:ext cx="1981200" cy="369332"/>
          </a:xfrm>
          <a:prstGeom prst="rect">
            <a:avLst/>
          </a:prstGeom>
          <a:solidFill>
            <a:schemeClr val="bg1"/>
          </a:solidFill>
          <a:ln>
            <a:noFill/>
          </a:ln>
        </p:spPr>
        <p:txBody>
          <a:bodyPr wrap="square" rtlCol="0">
            <a:spAutoFit/>
          </a:bodyPr>
          <a:lstStyle/>
          <a:p>
            <a:r>
              <a:rPr lang="en-US" dirty="0"/>
              <a:t>Helaman 11</a:t>
            </a:r>
          </a:p>
        </p:txBody>
      </p:sp>
      <p:cxnSp>
        <p:nvCxnSpPr>
          <p:cNvPr id="5" name="Straight Arrow Connector 4"/>
          <p:cNvCxnSpPr/>
          <p:nvPr/>
        </p:nvCxnSpPr>
        <p:spPr>
          <a:xfrm>
            <a:off x="1524000" y="3352800"/>
            <a:ext cx="9144000" cy="0"/>
          </a:xfrm>
          <a:prstGeom prst="straightConnector1">
            <a:avLst/>
          </a:prstGeom>
          <a:solidFill>
            <a:schemeClr val="bg1"/>
          </a:solidFill>
          <a:ln w="50800">
            <a:no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57400" y="3124200"/>
            <a:ext cx="914400" cy="369332"/>
          </a:xfrm>
          <a:prstGeom prst="rect">
            <a:avLst/>
          </a:prstGeom>
          <a:solidFill>
            <a:schemeClr val="bg1"/>
          </a:solidFill>
          <a:ln>
            <a:noFill/>
          </a:ln>
        </p:spPr>
        <p:txBody>
          <a:bodyPr wrap="square" rtlCol="0">
            <a:spAutoFit/>
          </a:bodyPr>
          <a:lstStyle/>
          <a:p>
            <a:pPr algn="ctr"/>
            <a:r>
              <a:rPr lang="en-US" dirty="0"/>
              <a:t>72-73</a:t>
            </a:r>
          </a:p>
        </p:txBody>
      </p:sp>
      <p:sp>
        <p:nvSpPr>
          <p:cNvPr id="7" name="TextBox 6"/>
          <p:cNvSpPr txBox="1"/>
          <p:nvPr/>
        </p:nvSpPr>
        <p:spPr>
          <a:xfrm>
            <a:off x="1524000" y="2286000"/>
            <a:ext cx="1219200" cy="923330"/>
          </a:xfrm>
          <a:prstGeom prst="rect">
            <a:avLst/>
          </a:prstGeom>
          <a:solidFill>
            <a:schemeClr val="bg1"/>
          </a:solidFill>
          <a:ln>
            <a:noFill/>
          </a:ln>
        </p:spPr>
        <p:txBody>
          <a:bodyPr wrap="square" rtlCol="0">
            <a:spAutoFit/>
          </a:bodyPr>
          <a:lstStyle/>
          <a:p>
            <a:pPr algn="ctr"/>
            <a:r>
              <a:rPr lang="en-US" dirty="0"/>
              <a:t>The Reign of the Judges</a:t>
            </a:r>
          </a:p>
        </p:txBody>
      </p:sp>
      <p:sp>
        <p:nvSpPr>
          <p:cNvPr id="8" name="TextBox 7"/>
          <p:cNvSpPr txBox="1"/>
          <p:nvPr/>
        </p:nvSpPr>
        <p:spPr>
          <a:xfrm>
            <a:off x="2209800" y="6172200"/>
            <a:ext cx="4572000" cy="369332"/>
          </a:xfrm>
          <a:prstGeom prst="rect">
            <a:avLst/>
          </a:prstGeom>
          <a:solidFill>
            <a:schemeClr val="bg1"/>
          </a:solidFill>
          <a:ln>
            <a:noFill/>
          </a:ln>
        </p:spPr>
        <p:txBody>
          <a:bodyPr wrap="square" rtlCol="0">
            <a:spAutoFit/>
          </a:bodyPr>
          <a:lstStyle/>
          <a:p>
            <a:r>
              <a:rPr lang="en-US" dirty="0"/>
              <a:t>Description of the People’s condition</a:t>
            </a:r>
          </a:p>
        </p:txBody>
      </p:sp>
      <p:sp>
        <p:nvSpPr>
          <p:cNvPr id="9" name="TextBox 8"/>
          <p:cNvSpPr txBox="1"/>
          <p:nvPr/>
        </p:nvSpPr>
        <p:spPr>
          <a:xfrm>
            <a:off x="1828800" y="4038601"/>
            <a:ext cx="1600200" cy="2246769"/>
          </a:xfrm>
          <a:prstGeom prst="rect">
            <a:avLst/>
          </a:prstGeom>
          <a:solidFill>
            <a:schemeClr val="bg1"/>
          </a:solidFill>
          <a:ln>
            <a:noFill/>
          </a:ln>
        </p:spPr>
        <p:txBody>
          <a:bodyPr wrap="square" rtlCol="0">
            <a:spAutoFit/>
          </a:bodyPr>
          <a:lstStyle/>
          <a:p>
            <a:r>
              <a:rPr lang="en-US" sz="1400" dirty="0"/>
              <a:t>Contention and wars increase, and the secret band of robbers carries on the work of destruction</a:t>
            </a:r>
          </a:p>
          <a:p>
            <a:r>
              <a:rPr lang="en-US" sz="1400" dirty="0"/>
              <a:t>Verses 1-2				</a:t>
            </a:r>
          </a:p>
        </p:txBody>
      </p:sp>
      <p:sp>
        <p:nvSpPr>
          <p:cNvPr id="10" name="TextBox 9"/>
          <p:cNvSpPr txBox="1"/>
          <p:nvPr/>
        </p:nvSpPr>
        <p:spPr>
          <a:xfrm>
            <a:off x="2819400" y="457201"/>
            <a:ext cx="1600200" cy="2246769"/>
          </a:xfrm>
          <a:prstGeom prst="rect">
            <a:avLst/>
          </a:prstGeom>
          <a:solidFill>
            <a:schemeClr val="bg1"/>
          </a:solidFill>
          <a:ln>
            <a:noFill/>
          </a:ln>
        </p:spPr>
        <p:txBody>
          <a:bodyPr wrap="square" rtlCol="0">
            <a:spAutoFit/>
          </a:bodyPr>
          <a:lstStyle/>
          <a:p>
            <a:r>
              <a:rPr lang="en-US" sz="1400" dirty="0"/>
              <a:t>Because of Nephi’s request to the Lord, famine replaced war, and thousands begin to perish with hunger</a:t>
            </a:r>
          </a:p>
          <a:p>
            <a:r>
              <a:rPr lang="en-US" sz="1400" dirty="0"/>
              <a:t>Verses 3-6				</a:t>
            </a:r>
          </a:p>
        </p:txBody>
      </p:sp>
      <p:sp>
        <p:nvSpPr>
          <p:cNvPr id="11" name="TextBox 10"/>
          <p:cNvSpPr txBox="1"/>
          <p:nvPr/>
        </p:nvSpPr>
        <p:spPr>
          <a:xfrm>
            <a:off x="3657600" y="3962400"/>
            <a:ext cx="2133600" cy="1815882"/>
          </a:xfrm>
          <a:prstGeom prst="rect">
            <a:avLst/>
          </a:prstGeom>
          <a:solidFill>
            <a:schemeClr val="bg1"/>
          </a:solidFill>
          <a:ln>
            <a:noFill/>
          </a:ln>
        </p:spPr>
        <p:txBody>
          <a:bodyPr wrap="square" rtlCol="0">
            <a:spAutoFit/>
          </a:bodyPr>
          <a:lstStyle/>
          <a:p>
            <a:r>
              <a:rPr lang="en-US" sz="1400" dirty="0"/>
              <a:t>The People begin to remember the Lord and humble themselves, and they sweep the band of </a:t>
            </a:r>
            <a:r>
              <a:rPr lang="en-US" sz="1400" dirty="0" err="1"/>
              <a:t>Gadianton</a:t>
            </a:r>
            <a:r>
              <a:rPr lang="en-US" sz="1400" dirty="0"/>
              <a:t> from </a:t>
            </a:r>
          </a:p>
          <a:p>
            <a:r>
              <a:rPr lang="en-US" sz="1400" dirty="0"/>
              <a:t>among them</a:t>
            </a:r>
          </a:p>
          <a:p>
            <a:r>
              <a:rPr lang="en-US" sz="1400" dirty="0"/>
              <a:t>Verses 17-20		</a:t>
            </a:r>
          </a:p>
        </p:txBody>
      </p:sp>
      <p:sp>
        <p:nvSpPr>
          <p:cNvPr id="12" name="TextBox 11"/>
          <p:cNvSpPr txBox="1"/>
          <p:nvPr/>
        </p:nvSpPr>
        <p:spPr>
          <a:xfrm>
            <a:off x="4745736" y="152400"/>
            <a:ext cx="1600200" cy="1600438"/>
          </a:xfrm>
          <a:prstGeom prst="rect">
            <a:avLst/>
          </a:prstGeom>
          <a:solidFill>
            <a:schemeClr val="bg1"/>
          </a:solidFill>
          <a:ln>
            <a:noFill/>
          </a:ln>
        </p:spPr>
        <p:txBody>
          <a:bodyPr wrap="square" rtlCol="0">
            <a:spAutoFit/>
          </a:bodyPr>
          <a:lstStyle/>
          <a:p>
            <a:r>
              <a:rPr lang="en-US" sz="1400" dirty="0"/>
              <a:t>The people rejoice and glorify God. They are righteous, and they begin to prosper again</a:t>
            </a:r>
          </a:p>
          <a:p>
            <a:r>
              <a:rPr lang="en-US" sz="1400" dirty="0"/>
              <a:t>Verses 21-23	</a:t>
            </a:r>
          </a:p>
        </p:txBody>
      </p:sp>
      <p:sp>
        <p:nvSpPr>
          <p:cNvPr id="13" name="TextBox 12"/>
          <p:cNvSpPr txBox="1"/>
          <p:nvPr/>
        </p:nvSpPr>
        <p:spPr>
          <a:xfrm>
            <a:off x="6202680" y="960120"/>
            <a:ext cx="1981200" cy="1600438"/>
          </a:xfrm>
          <a:prstGeom prst="rect">
            <a:avLst/>
          </a:prstGeom>
          <a:solidFill>
            <a:schemeClr val="bg1"/>
          </a:solidFill>
          <a:ln>
            <a:noFill/>
          </a:ln>
        </p:spPr>
        <p:txBody>
          <a:bodyPr wrap="square" rtlCol="0">
            <a:spAutoFit/>
          </a:bodyPr>
          <a:lstStyle/>
          <a:p>
            <a:r>
              <a:rPr lang="en-US" sz="1400" dirty="0"/>
              <a:t>Prosperity and peace are restored. Contentions are small, and they are resolved by revelations and gospel teaching</a:t>
            </a:r>
          </a:p>
          <a:p>
            <a:r>
              <a:rPr lang="en-US" sz="1400" dirty="0"/>
              <a:t>Verse 21-23</a:t>
            </a:r>
          </a:p>
        </p:txBody>
      </p:sp>
      <p:sp>
        <p:nvSpPr>
          <p:cNvPr id="14" name="TextBox 13"/>
          <p:cNvSpPr txBox="1"/>
          <p:nvPr/>
        </p:nvSpPr>
        <p:spPr>
          <a:xfrm>
            <a:off x="6763512" y="4011169"/>
            <a:ext cx="3364992" cy="2031325"/>
          </a:xfrm>
          <a:prstGeom prst="rect">
            <a:avLst/>
          </a:prstGeom>
          <a:solidFill>
            <a:schemeClr val="bg1"/>
          </a:solidFill>
          <a:ln>
            <a:noFill/>
          </a:ln>
        </p:spPr>
        <p:txBody>
          <a:bodyPr wrap="square" rtlCol="0">
            <a:spAutoFit/>
          </a:bodyPr>
          <a:lstStyle/>
          <a:p>
            <a:r>
              <a:rPr lang="en-US" sz="1400" dirty="0"/>
              <a:t>The people become prideful angry, and wicked again. A Wicked band of robbers develops again among the people, with their murders and secret plans.</a:t>
            </a:r>
          </a:p>
          <a:p>
            <a:r>
              <a:rPr lang="en-US" sz="1400" dirty="0"/>
              <a:t>The robbers cause havoc and destruction, and the armies of the Nephites and Lamanites are unable to destroy the wicked band</a:t>
            </a:r>
          </a:p>
          <a:p>
            <a:r>
              <a:rPr lang="en-US" sz="1400" dirty="0"/>
              <a:t>Verses 24-26	</a:t>
            </a:r>
          </a:p>
        </p:txBody>
      </p:sp>
      <p:sp>
        <p:nvSpPr>
          <p:cNvPr id="15" name="TextBox 14"/>
          <p:cNvSpPr txBox="1"/>
          <p:nvPr/>
        </p:nvSpPr>
        <p:spPr>
          <a:xfrm>
            <a:off x="8458200" y="533400"/>
            <a:ext cx="2057400" cy="1815882"/>
          </a:xfrm>
          <a:prstGeom prst="rect">
            <a:avLst/>
          </a:prstGeom>
          <a:solidFill>
            <a:schemeClr val="bg1"/>
          </a:solidFill>
          <a:ln>
            <a:noFill/>
          </a:ln>
        </p:spPr>
        <p:txBody>
          <a:bodyPr wrap="square" rtlCol="0">
            <a:spAutoFit/>
          </a:bodyPr>
          <a:lstStyle/>
          <a:p>
            <a:r>
              <a:rPr lang="en-US" sz="1400" dirty="0"/>
              <a:t>The robbers kill many people and carry some people, including women and children, captive into the wilderness. The trials lead the people to remember the Lord </a:t>
            </a:r>
          </a:p>
          <a:p>
            <a:r>
              <a:rPr lang="en-US" sz="1400" dirty="0"/>
              <a:t>Verse 27-35</a:t>
            </a:r>
          </a:p>
        </p:txBody>
      </p:sp>
      <p:sp>
        <p:nvSpPr>
          <p:cNvPr id="16" name="Down Arrow 15"/>
          <p:cNvSpPr/>
          <p:nvPr/>
        </p:nvSpPr>
        <p:spPr>
          <a:xfrm>
            <a:off x="2438400" y="3581400"/>
            <a:ext cx="170329" cy="457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flipV="1">
            <a:off x="3352800" y="1981200"/>
            <a:ext cx="228600" cy="10668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419600" y="3538728"/>
            <a:ext cx="195072" cy="42367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124200" y="3124200"/>
            <a:ext cx="762000" cy="369332"/>
          </a:xfrm>
          <a:prstGeom prst="rect">
            <a:avLst/>
          </a:prstGeom>
          <a:solidFill>
            <a:schemeClr val="bg1"/>
          </a:solidFill>
          <a:ln>
            <a:noFill/>
          </a:ln>
        </p:spPr>
        <p:txBody>
          <a:bodyPr wrap="square" rtlCol="0">
            <a:spAutoFit/>
          </a:bodyPr>
          <a:lstStyle/>
          <a:p>
            <a:pPr algn="ctr"/>
            <a:r>
              <a:rPr lang="en-US" dirty="0"/>
              <a:t>73-75</a:t>
            </a:r>
          </a:p>
        </p:txBody>
      </p:sp>
      <p:sp>
        <p:nvSpPr>
          <p:cNvPr id="20" name="TextBox 19"/>
          <p:cNvSpPr txBox="1"/>
          <p:nvPr/>
        </p:nvSpPr>
        <p:spPr>
          <a:xfrm>
            <a:off x="4114800" y="3124200"/>
            <a:ext cx="762000" cy="369332"/>
          </a:xfrm>
          <a:prstGeom prst="rect">
            <a:avLst/>
          </a:prstGeom>
          <a:solidFill>
            <a:schemeClr val="bg1"/>
          </a:solidFill>
          <a:ln>
            <a:noFill/>
          </a:ln>
        </p:spPr>
        <p:txBody>
          <a:bodyPr wrap="square" rtlCol="0">
            <a:spAutoFit/>
          </a:bodyPr>
          <a:lstStyle/>
          <a:p>
            <a:pPr algn="ctr"/>
            <a:r>
              <a:rPr lang="en-US" dirty="0"/>
              <a:t>75</a:t>
            </a:r>
          </a:p>
        </p:txBody>
      </p:sp>
      <p:sp>
        <p:nvSpPr>
          <p:cNvPr id="21" name="TextBox 20"/>
          <p:cNvSpPr txBox="1"/>
          <p:nvPr/>
        </p:nvSpPr>
        <p:spPr>
          <a:xfrm>
            <a:off x="5010912" y="3124200"/>
            <a:ext cx="762000" cy="369332"/>
          </a:xfrm>
          <a:prstGeom prst="rect">
            <a:avLst/>
          </a:prstGeom>
          <a:solidFill>
            <a:schemeClr val="bg1"/>
          </a:solidFill>
          <a:ln>
            <a:noFill/>
          </a:ln>
        </p:spPr>
        <p:txBody>
          <a:bodyPr wrap="square" rtlCol="0">
            <a:spAutoFit/>
          </a:bodyPr>
          <a:lstStyle/>
          <a:p>
            <a:pPr algn="ctr"/>
            <a:r>
              <a:rPr lang="en-US" dirty="0"/>
              <a:t>76</a:t>
            </a:r>
          </a:p>
        </p:txBody>
      </p:sp>
      <p:sp>
        <p:nvSpPr>
          <p:cNvPr id="22" name="TextBox 21"/>
          <p:cNvSpPr txBox="1"/>
          <p:nvPr/>
        </p:nvSpPr>
        <p:spPr>
          <a:xfrm>
            <a:off x="6495288" y="3118104"/>
            <a:ext cx="762000" cy="369332"/>
          </a:xfrm>
          <a:prstGeom prst="rect">
            <a:avLst/>
          </a:prstGeom>
          <a:solidFill>
            <a:schemeClr val="bg1"/>
          </a:solidFill>
          <a:ln>
            <a:noFill/>
          </a:ln>
        </p:spPr>
        <p:txBody>
          <a:bodyPr wrap="square" rtlCol="0">
            <a:spAutoFit/>
          </a:bodyPr>
          <a:lstStyle/>
          <a:p>
            <a:pPr algn="ctr"/>
            <a:r>
              <a:rPr lang="en-US" dirty="0"/>
              <a:t>77-79</a:t>
            </a:r>
          </a:p>
        </p:txBody>
      </p:sp>
      <p:sp>
        <p:nvSpPr>
          <p:cNvPr id="23" name="TextBox 22"/>
          <p:cNvSpPr txBox="1"/>
          <p:nvPr/>
        </p:nvSpPr>
        <p:spPr>
          <a:xfrm>
            <a:off x="7848600" y="3124200"/>
            <a:ext cx="762000" cy="369332"/>
          </a:xfrm>
          <a:prstGeom prst="rect">
            <a:avLst/>
          </a:prstGeom>
          <a:solidFill>
            <a:schemeClr val="bg1"/>
          </a:solidFill>
          <a:ln>
            <a:noFill/>
          </a:ln>
        </p:spPr>
        <p:txBody>
          <a:bodyPr wrap="square" rtlCol="0">
            <a:spAutoFit/>
          </a:bodyPr>
          <a:lstStyle/>
          <a:p>
            <a:pPr algn="ctr"/>
            <a:r>
              <a:rPr lang="en-US" dirty="0"/>
              <a:t>80</a:t>
            </a:r>
          </a:p>
        </p:txBody>
      </p:sp>
      <p:sp>
        <p:nvSpPr>
          <p:cNvPr id="24" name="TextBox 23"/>
          <p:cNvSpPr txBox="1"/>
          <p:nvPr/>
        </p:nvSpPr>
        <p:spPr>
          <a:xfrm>
            <a:off x="9220200" y="3124200"/>
            <a:ext cx="762000" cy="369332"/>
          </a:xfrm>
          <a:prstGeom prst="rect">
            <a:avLst/>
          </a:prstGeom>
          <a:solidFill>
            <a:schemeClr val="bg1"/>
          </a:solidFill>
          <a:ln>
            <a:noFill/>
          </a:ln>
        </p:spPr>
        <p:txBody>
          <a:bodyPr wrap="square" rtlCol="0">
            <a:spAutoFit/>
          </a:bodyPr>
          <a:lstStyle/>
          <a:p>
            <a:pPr algn="ctr"/>
            <a:r>
              <a:rPr lang="en-US" dirty="0"/>
              <a:t>80-81</a:t>
            </a:r>
          </a:p>
        </p:txBody>
      </p:sp>
      <p:sp>
        <p:nvSpPr>
          <p:cNvPr id="25" name="Down Arrow 24"/>
          <p:cNvSpPr/>
          <p:nvPr/>
        </p:nvSpPr>
        <p:spPr>
          <a:xfrm flipV="1">
            <a:off x="5257800" y="1524000"/>
            <a:ext cx="228600" cy="140817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flipV="1">
            <a:off x="6629400" y="2514600"/>
            <a:ext cx="228600" cy="5334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8110728" y="3517392"/>
            <a:ext cx="195072" cy="42367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flipV="1">
            <a:off x="9460992" y="2502408"/>
            <a:ext cx="228600" cy="5334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1524000" y="3429000"/>
            <a:ext cx="9144000"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828800" y="5638800"/>
            <a:ext cx="1143000" cy="369332"/>
          </a:xfrm>
          <a:prstGeom prst="rect">
            <a:avLst/>
          </a:prstGeom>
          <a:noFill/>
          <a:ln>
            <a:noFill/>
          </a:ln>
        </p:spPr>
        <p:txBody>
          <a:bodyPr wrap="square" rtlCol="0">
            <a:spAutoFit/>
          </a:bodyPr>
          <a:lstStyle/>
          <a:p>
            <a:r>
              <a:rPr lang="en-US" dirty="0"/>
              <a:t>Stage 2,3</a:t>
            </a:r>
          </a:p>
        </p:txBody>
      </p:sp>
      <p:sp>
        <p:nvSpPr>
          <p:cNvPr id="31" name="TextBox 30"/>
          <p:cNvSpPr txBox="1"/>
          <p:nvPr/>
        </p:nvSpPr>
        <p:spPr>
          <a:xfrm>
            <a:off x="3581400" y="1981200"/>
            <a:ext cx="1143000" cy="369332"/>
          </a:xfrm>
          <a:prstGeom prst="rect">
            <a:avLst/>
          </a:prstGeom>
          <a:noFill/>
          <a:ln>
            <a:noFill/>
          </a:ln>
        </p:spPr>
        <p:txBody>
          <a:bodyPr wrap="square" rtlCol="0">
            <a:spAutoFit/>
          </a:bodyPr>
          <a:lstStyle/>
          <a:p>
            <a:r>
              <a:rPr lang="en-US" dirty="0"/>
              <a:t>Stage 2,3</a:t>
            </a:r>
          </a:p>
        </p:txBody>
      </p:sp>
      <p:sp>
        <p:nvSpPr>
          <p:cNvPr id="32" name="TextBox 31"/>
          <p:cNvSpPr txBox="1"/>
          <p:nvPr/>
        </p:nvSpPr>
        <p:spPr>
          <a:xfrm>
            <a:off x="4267200" y="5486400"/>
            <a:ext cx="1143000" cy="369332"/>
          </a:xfrm>
          <a:prstGeom prst="rect">
            <a:avLst/>
          </a:prstGeom>
          <a:noFill/>
          <a:ln>
            <a:noFill/>
          </a:ln>
        </p:spPr>
        <p:txBody>
          <a:bodyPr wrap="square" rtlCol="0">
            <a:spAutoFit/>
          </a:bodyPr>
          <a:lstStyle/>
          <a:p>
            <a:r>
              <a:rPr lang="en-US" dirty="0"/>
              <a:t>Stage 3,4</a:t>
            </a:r>
          </a:p>
        </p:txBody>
      </p:sp>
      <p:sp>
        <p:nvSpPr>
          <p:cNvPr id="33" name="TextBox 32"/>
          <p:cNvSpPr txBox="1"/>
          <p:nvPr/>
        </p:nvSpPr>
        <p:spPr>
          <a:xfrm>
            <a:off x="6248400" y="152400"/>
            <a:ext cx="1143000" cy="369332"/>
          </a:xfrm>
          <a:prstGeom prst="rect">
            <a:avLst/>
          </a:prstGeom>
          <a:noFill/>
          <a:ln>
            <a:noFill/>
          </a:ln>
        </p:spPr>
        <p:txBody>
          <a:bodyPr wrap="square" rtlCol="0">
            <a:spAutoFit/>
          </a:bodyPr>
          <a:lstStyle/>
          <a:p>
            <a:r>
              <a:rPr lang="en-US" dirty="0"/>
              <a:t>Stage 3,4</a:t>
            </a:r>
          </a:p>
        </p:txBody>
      </p:sp>
      <p:sp>
        <p:nvSpPr>
          <p:cNvPr id="34" name="TextBox 33"/>
          <p:cNvSpPr txBox="1"/>
          <p:nvPr/>
        </p:nvSpPr>
        <p:spPr>
          <a:xfrm>
            <a:off x="7924800" y="5638800"/>
            <a:ext cx="1143000" cy="369332"/>
          </a:xfrm>
          <a:prstGeom prst="rect">
            <a:avLst/>
          </a:prstGeom>
          <a:noFill/>
          <a:ln>
            <a:noFill/>
          </a:ln>
        </p:spPr>
        <p:txBody>
          <a:bodyPr wrap="square" rtlCol="0">
            <a:spAutoFit/>
          </a:bodyPr>
          <a:lstStyle/>
          <a:p>
            <a:r>
              <a:rPr lang="en-US" dirty="0"/>
              <a:t>Stage 1</a:t>
            </a:r>
          </a:p>
        </p:txBody>
      </p:sp>
      <p:sp>
        <p:nvSpPr>
          <p:cNvPr id="35" name="TextBox 34"/>
          <p:cNvSpPr txBox="1"/>
          <p:nvPr/>
        </p:nvSpPr>
        <p:spPr>
          <a:xfrm>
            <a:off x="6934200" y="2514600"/>
            <a:ext cx="1143000" cy="369332"/>
          </a:xfrm>
          <a:prstGeom prst="rect">
            <a:avLst/>
          </a:prstGeom>
          <a:noFill/>
          <a:ln>
            <a:noFill/>
          </a:ln>
        </p:spPr>
        <p:txBody>
          <a:bodyPr wrap="square" rtlCol="0">
            <a:spAutoFit/>
          </a:bodyPr>
          <a:lstStyle/>
          <a:p>
            <a:r>
              <a:rPr lang="en-US" dirty="0"/>
              <a:t>Stage 4,1</a:t>
            </a:r>
          </a:p>
        </p:txBody>
      </p:sp>
      <p:sp>
        <p:nvSpPr>
          <p:cNvPr id="36" name="TextBox 35"/>
          <p:cNvSpPr txBox="1"/>
          <p:nvPr/>
        </p:nvSpPr>
        <p:spPr>
          <a:xfrm>
            <a:off x="9372600" y="2133600"/>
            <a:ext cx="1143000" cy="369332"/>
          </a:xfrm>
          <a:prstGeom prst="rect">
            <a:avLst/>
          </a:prstGeom>
          <a:noFill/>
          <a:ln>
            <a:noFill/>
          </a:ln>
        </p:spPr>
        <p:txBody>
          <a:bodyPr wrap="square" rtlCol="0">
            <a:spAutoFit/>
          </a:bodyPr>
          <a:lstStyle/>
          <a:p>
            <a:r>
              <a:rPr lang="en-US" dirty="0"/>
              <a:t>Stage 2,3</a:t>
            </a:r>
          </a:p>
        </p:txBody>
      </p:sp>
    </p:spTree>
    <p:extLst>
      <p:ext uri="{BB962C8B-B14F-4D97-AF65-F5344CB8AC3E}">
        <p14:creationId xmlns:p14="http://schemas.microsoft.com/office/powerpoint/2010/main" val="2491666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00400" y="228600"/>
            <a:ext cx="6019800" cy="6019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7"/>
          <p:cNvGrpSpPr/>
          <p:nvPr/>
        </p:nvGrpSpPr>
        <p:grpSpPr>
          <a:xfrm>
            <a:off x="4929051" y="60960"/>
            <a:ext cx="2514600" cy="1691640"/>
            <a:chOff x="3405051" y="60960"/>
            <a:chExt cx="2514600" cy="1691640"/>
          </a:xfrm>
        </p:grpSpPr>
        <p:grpSp>
          <p:nvGrpSpPr>
            <p:cNvPr id="5" name="Group 7"/>
            <p:cNvGrpSpPr/>
            <p:nvPr/>
          </p:nvGrpSpPr>
          <p:grpSpPr>
            <a:xfrm>
              <a:off x="3581400" y="304800"/>
              <a:ext cx="2057400" cy="1447800"/>
              <a:chOff x="5562600" y="685800"/>
              <a:chExt cx="2057400" cy="1447800"/>
            </a:xfrm>
          </p:grpSpPr>
          <p:sp>
            <p:nvSpPr>
              <p:cNvPr id="40" name="Rounded Rectangle 5"/>
              <p:cNvSpPr/>
              <p:nvPr/>
            </p:nvSpPr>
            <p:spPr>
              <a:xfrm>
                <a:off x="5562600" y="685800"/>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6"/>
              <p:cNvSpPr txBox="1"/>
              <p:nvPr/>
            </p:nvSpPr>
            <p:spPr>
              <a:xfrm>
                <a:off x="5638800" y="914400"/>
                <a:ext cx="1828800" cy="1200329"/>
              </a:xfrm>
              <a:prstGeom prst="rect">
                <a:avLst/>
              </a:prstGeom>
              <a:noFill/>
            </p:spPr>
            <p:txBody>
              <a:bodyPr wrap="square" rtlCol="0">
                <a:spAutoFit/>
              </a:bodyPr>
              <a:lstStyle/>
              <a:p>
                <a:pPr algn="ctr"/>
                <a:r>
                  <a:rPr lang="en-US" dirty="0"/>
                  <a:t>11:18-19</a:t>
                </a:r>
              </a:p>
              <a:p>
                <a:pPr algn="ctr"/>
                <a:endParaRPr lang="en-US" dirty="0"/>
              </a:p>
              <a:p>
                <a:pPr algn="ctr"/>
                <a:r>
                  <a:rPr lang="en-US" dirty="0"/>
                  <a:t>Reign of Judges</a:t>
                </a:r>
              </a:p>
              <a:p>
                <a:pPr algn="ctr"/>
                <a:r>
                  <a:rPr lang="en-US" dirty="0"/>
                  <a:t>76</a:t>
                </a:r>
                <a:r>
                  <a:rPr lang="en-US" baseline="30000" dirty="0"/>
                  <a:t>th</a:t>
                </a:r>
                <a:r>
                  <a:rPr lang="en-US" dirty="0"/>
                  <a:t> Year</a:t>
                </a:r>
              </a:p>
            </p:txBody>
          </p:sp>
        </p:grpSp>
        <p:sp>
          <p:nvSpPr>
            <p:cNvPr id="39" name="TextBox 38"/>
            <p:cNvSpPr txBox="1"/>
            <p:nvPr/>
          </p:nvSpPr>
          <p:spPr>
            <a:xfrm>
              <a:off x="3405051" y="60960"/>
              <a:ext cx="2514600" cy="461665"/>
            </a:xfrm>
            <a:prstGeom prst="rect">
              <a:avLst/>
            </a:prstGeom>
            <a:solidFill>
              <a:schemeClr val="bg1"/>
            </a:solidFill>
            <a:ln>
              <a:solidFill>
                <a:schemeClr val="tx1"/>
              </a:solidFill>
            </a:ln>
          </p:spPr>
          <p:txBody>
            <a:bodyPr wrap="square" rtlCol="0">
              <a:spAutoFit/>
            </a:bodyPr>
            <a:lstStyle/>
            <a:p>
              <a:pPr algn="ctr"/>
              <a:r>
                <a:rPr lang="en-US" sz="2400" dirty="0"/>
                <a:t>Righteousness</a:t>
              </a:r>
            </a:p>
          </p:txBody>
        </p:sp>
      </p:grpSp>
      <p:grpSp>
        <p:nvGrpSpPr>
          <p:cNvPr id="6" name="Group 38"/>
          <p:cNvGrpSpPr/>
          <p:nvPr/>
        </p:nvGrpSpPr>
        <p:grpSpPr>
          <a:xfrm>
            <a:off x="7528560" y="914401"/>
            <a:ext cx="2514600" cy="2055223"/>
            <a:chOff x="6004560" y="914400"/>
            <a:chExt cx="2514600" cy="2055223"/>
          </a:xfrm>
        </p:grpSpPr>
        <p:grpSp>
          <p:nvGrpSpPr>
            <p:cNvPr id="7" name="Group 8"/>
            <p:cNvGrpSpPr/>
            <p:nvPr/>
          </p:nvGrpSpPr>
          <p:grpSpPr>
            <a:xfrm>
              <a:off x="6259286" y="1521823"/>
              <a:ext cx="2084990" cy="1447800"/>
              <a:chOff x="5562600" y="685800"/>
              <a:chExt cx="2084990" cy="1447800"/>
            </a:xfrm>
          </p:grpSpPr>
          <p:sp>
            <p:nvSpPr>
              <p:cNvPr id="36" name="Rounded Rectangle 35"/>
              <p:cNvSpPr/>
              <p:nvPr/>
            </p:nvSpPr>
            <p:spPr>
              <a:xfrm>
                <a:off x="5562600" y="685800"/>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638799" y="914400"/>
                <a:ext cx="2008791" cy="1200329"/>
              </a:xfrm>
              <a:prstGeom prst="rect">
                <a:avLst/>
              </a:prstGeom>
              <a:noFill/>
            </p:spPr>
            <p:txBody>
              <a:bodyPr wrap="square" rtlCol="0">
                <a:spAutoFit/>
              </a:bodyPr>
              <a:lstStyle/>
              <a:p>
                <a:pPr algn="ctr"/>
                <a:r>
                  <a:rPr lang="en-US" dirty="0"/>
                  <a:t>End in peace</a:t>
                </a:r>
              </a:p>
              <a:p>
                <a:pPr algn="ctr"/>
                <a:r>
                  <a:rPr lang="en-US" dirty="0"/>
                  <a:t>11:20-21</a:t>
                </a:r>
              </a:p>
              <a:p>
                <a:pPr algn="ctr"/>
                <a:r>
                  <a:rPr lang="en-US" dirty="0"/>
                  <a:t>Reign of Judges</a:t>
                </a:r>
              </a:p>
              <a:p>
                <a:pPr algn="ctr"/>
                <a:r>
                  <a:rPr lang="en-US" dirty="0"/>
                  <a:t>76</a:t>
                </a:r>
                <a:r>
                  <a:rPr lang="en-US" baseline="30000" dirty="0"/>
                  <a:t>th</a:t>
                </a:r>
                <a:r>
                  <a:rPr lang="en-US" dirty="0"/>
                  <a:t> Year</a:t>
                </a:r>
              </a:p>
            </p:txBody>
          </p:sp>
        </p:grpSp>
        <p:sp>
          <p:nvSpPr>
            <p:cNvPr id="35" name="TextBox 25"/>
            <p:cNvSpPr txBox="1"/>
            <p:nvPr/>
          </p:nvSpPr>
          <p:spPr>
            <a:xfrm>
              <a:off x="6004560" y="914400"/>
              <a:ext cx="2514600" cy="830997"/>
            </a:xfrm>
            <a:prstGeom prst="rect">
              <a:avLst/>
            </a:prstGeom>
            <a:solidFill>
              <a:schemeClr val="bg1"/>
            </a:solidFill>
            <a:ln>
              <a:solidFill>
                <a:schemeClr val="tx1"/>
              </a:solidFill>
            </a:ln>
          </p:spPr>
          <p:txBody>
            <a:bodyPr wrap="square" rtlCol="0">
              <a:spAutoFit/>
            </a:bodyPr>
            <a:lstStyle/>
            <a:p>
              <a:pPr algn="ctr"/>
              <a:r>
                <a:rPr lang="en-US" sz="2400" dirty="0"/>
                <a:t>Prosperity and Blessings</a:t>
              </a:r>
            </a:p>
          </p:txBody>
        </p:sp>
      </p:grpSp>
      <p:grpSp>
        <p:nvGrpSpPr>
          <p:cNvPr id="8" name="Group 39"/>
          <p:cNvGrpSpPr/>
          <p:nvPr/>
        </p:nvGrpSpPr>
        <p:grpSpPr>
          <a:xfrm>
            <a:off x="7508965" y="3581401"/>
            <a:ext cx="2514600" cy="1780903"/>
            <a:chOff x="5984965" y="3581400"/>
            <a:chExt cx="2514600" cy="1780903"/>
          </a:xfrm>
        </p:grpSpPr>
        <p:grpSp>
          <p:nvGrpSpPr>
            <p:cNvPr id="9" name="Group 11"/>
            <p:cNvGrpSpPr/>
            <p:nvPr/>
          </p:nvGrpSpPr>
          <p:grpSpPr>
            <a:xfrm>
              <a:off x="6235338" y="3914503"/>
              <a:ext cx="2057400" cy="1447800"/>
              <a:chOff x="5562600" y="685800"/>
              <a:chExt cx="2057400" cy="1447800"/>
            </a:xfrm>
          </p:grpSpPr>
          <p:sp>
            <p:nvSpPr>
              <p:cNvPr id="32" name="Rounded Rectangle 31"/>
              <p:cNvSpPr/>
              <p:nvPr/>
            </p:nvSpPr>
            <p:spPr>
              <a:xfrm>
                <a:off x="5562600" y="685800"/>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638800" y="914400"/>
                <a:ext cx="1828800" cy="1200329"/>
              </a:xfrm>
              <a:prstGeom prst="rect">
                <a:avLst/>
              </a:prstGeom>
              <a:noFill/>
            </p:spPr>
            <p:txBody>
              <a:bodyPr wrap="square" rtlCol="0">
                <a:spAutoFit/>
              </a:bodyPr>
              <a:lstStyle/>
              <a:p>
                <a:pPr algn="ctr"/>
                <a:r>
                  <a:rPr lang="en-US" dirty="0"/>
                  <a:t>11:24 (War)</a:t>
                </a:r>
              </a:p>
              <a:p>
                <a:pPr algn="ctr"/>
                <a:r>
                  <a:rPr lang="en-US" dirty="0"/>
                  <a:t>11:37</a:t>
                </a:r>
              </a:p>
              <a:p>
                <a:pPr algn="ctr"/>
                <a:r>
                  <a:rPr lang="en-US" dirty="0"/>
                  <a:t>Reign of Judges</a:t>
                </a:r>
              </a:p>
              <a:p>
                <a:pPr algn="ctr"/>
                <a:r>
                  <a:rPr lang="en-US" dirty="0"/>
                  <a:t>80</a:t>
                </a:r>
                <a:r>
                  <a:rPr lang="en-US" baseline="30000" dirty="0"/>
                  <a:t>th</a:t>
                </a:r>
                <a:r>
                  <a:rPr lang="en-US" dirty="0"/>
                  <a:t>-85</a:t>
                </a:r>
                <a:r>
                  <a:rPr lang="en-US" baseline="30000" dirty="0"/>
                  <a:t>th</a:t>
                </a:r>
                <a:r>
                  <a:rPr lang="en-US" dirty="0"/>
                  <a:t> Year</a:t>
                </a:r>
              </a:p>
            </p:txBody>
          </p:sp>
        </p:grpSp>
        <p:sp>
          <p:nvSpPr>
            <p:cNvPr id="31" name="TextBox 30"/>
            <p:cNvSpPr txBox="1"/>
            <p:nvPr/>
          </p:nvSpPr>
          <p:spPr>
            <a:xfrm>
              <a:off x="5984965" y="3581400"/>
              <a:ext cx="2514600" cy="461665"/>
            </a:xfrm>
            <a:prstGeom prst="rect">
              <a:avLst/>
            </a:prstGeom>
            <a:solidFill>
              <a:schemeClr val="bg1"/>
            </a:solidFill>
            <a:ln>
              <a:solidFill>
                <a:schemeClr val="tx1"/>
              </a:solidFill>
            </a:ln>
          </p:spPr>
          <p:txBody>
            <a:bodyPr wrap="square" rtlCol="0">
              <a:spAutoFit/>
            </a:bodyPr>
            <a:lstStyle/>
            <a:p>
              <a:pPr algn="ctr"/>
              <a:r>
                <a:rPr lang="en-US" sz="2400" dirty="0"/>
                <a:t>Pride</a:t>
              </a:r>
            </a:p>
          </p:txBody>
        </p:sp>
      </p:grpSp>
      <p:grpSp>
        <p:nvGrpSpPr>
          <p:cNvPr id="18" name="Group 40"/>
          <p:cNvGrpSpPr/>
          <p:nvPr/>
        </p:nvGrpSpPr>
        <p:grpSpPr>
          <a:xfrm>
            <a:off x="4798422" y="4896395"/>
            <a:ext cx="2514600" cy="1735183"/>
            <a:chOff x="3274422" y="4896394"/>
            <a:chExt cx="2514600" cy="1735183"/>
          </a:xfrm>
        </p:grpSpPr>
        <p:grpSp>
          <p:nvGrpSpPr>
            <p:cNvPr id="22" name="Group 14"/>
            <p:cNvGrpSpPr/>
            <p:nvPr/>
          </p:nvGrpSpPr>
          <p:grpSpPr>
            <a:xfrm>
              <a:off x="3522617" y="5183777"/>
              <a:ext cx="2057400" cy="1447800"/>
              <a:chOff x="5562600" y="685800"/>
              <a:chExt cx="2057400" cy="1447800"/>
            </a:xfrm>
          </p:grpSpPr>
          <p:sp>
            <p:nvSpPr>
              <p:cNvPr id="28" name="Rounded Rectangle 27"/>
              <p:cNvSpPr/>
              <p:nvPr/>
            </p:nvSpPr>
            <p:spPr>
              <a:xfrm>
                <a:off x="5562600" y="685800"/>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38800" y="914400"/>
                <a:ext cx="1828800" cy="1200329"/>
              </a:xfrm>
              <a:prstGeom prst="rect">
                <a:avLst/>
              </a:prstGeom>
              <a:noFill/>
            </p:spPr>
            <p:txBody>
              <a:bodyPr wrap="square" rtlCol="0">
                <a:spAutoFit/>
              </a:bodyPr>
              <a:lstStyle/>
              <a:p>
                <a:pPr algn="ctr"/>
                <a:r>
                  <a:rPr lang="en-US" dirty="0"/>
                  <a:t>13:1</a:t>
                </a:r>
              </a:p>
              <a:p>
                <a:pPr algn="ctr"/>
                <a:endParaRPr lang="en-US" dirty="0"/>
              </a:p>
              <a:p>
                <a:pPr algn="ctr"/>
                <a:r>
                  <a:rPr lang="en-US" dirty="0"/>
                  <a:t>Reign of Judges</a:t>
                </a:r>
              </a:p>
              <a:p>
                <a:pPr algn="ctr"/>
                <a:r>
                  <a:rPr lang="en-US" dirty="0"/>
                  <a:t>86</a:t>
                </a:r>
                <a:r>
                  <a:rPr lang="en-US" baseline="30000" dirty="0"/>
                  <a:t>th</a:t>
                </a:r>
                <a:r>
                  <a:rPr lang="en-US" dirty="0"/>
                  <a:t> Year</a:t>
                </a:r>
              </a:p>
            </p:txBody>
          </p:sp>
        </p:grpSp>
        <p:sp>
          <p:nvSpPr>
            <p:cNvPr id="27" name="TextBox 26"/>
            <p:cNvSpPr txBox="1"/>
            <p:nvPr/>
          </p:nvSpPr>
          <p:spPr>
            <a:xfrm>
              <a:off x="3274422" y="4896394"/>
              <a:ext cx="2514600" cy="461665"/>
            </a:xfrm>
            <a:prstGeom prst="rect">
              <a:avLst/>
            </a:prstGeom>
            <a:solidFill>
              <a:schemeClr val="bg1"/>
            </a:solidFill>
            <a:ln>
              <a:solidFill>
                <a:schemeClr val="tx1"/>
              </a:solidFill>
            </a:ln>
          </p:spPr>
          <p:txBody>
            <a:bodyPr wrap="square" rtlCol="0">
              <a:spAutoFit/>
            </a:bodyPr>
            <a:lstStyle/>
            <a:p>
              <a:pPr algn="ctr"/>
              <a:r>
                <a:rPr lang="en-US" sz="2400" dirty="0"/>
                <a:t>Wickedness</a:t>
              </a:r>
            </a:p>
          </p:txBody>
        </p:sp>
      </p:grpSp>
      <p:grpSp>
        <p:nvGrpSpPr>
          <p:cNvPr id="26" name="Group 35"/>
          <p:cNvGrpSpPr/>
          <p:nvPr/>
        </p:nvGrpSpPr>
        <p:grpSpPr>
          <a:xfrm>
            <a:off x="2057400" y="3429000"/>
            <a:ext cx="2514600" cy="2061754"/>
            <a:chOff x="533400" y="3196046"/>
            <a:chExt cx="2514600" cy="2061754"/>
          </a:xfrm>
        </p:grpSpPr>
        <p:grpSp>
          <p:nvGrpSpPr>
            <p:cNvPr id="30" name="Group 20"/>
            <p:cNvGrpSpPr/>
            <p:nvPr/>
          </p:nvGrpSpPr>
          <p:grpSpPr>
            <a:xfrm>
              <a:off x="785949" y="3810000"/>
              <a:ext cx="2057400" cy="1447800"/>
              <a:chOff x="5562600" y="685800"/>
              <a:chExt cx="2057400" cy="1447800"/>
            </a:xfrm>
          </p:grpSpPr>
          <p:sp>
            <p:nvSpPr>
              <p:cNvPr id="24" name="Rounded Rectangle 21"/>
              <p:cNvSpPr/>
              <p:nvPr/>
            </p:nvSpPr>
            <p:spPr>
              <a:xfrm>
                <a:off x="5562600" y="685800"/>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638799" y="914400"/>
                <a:ext cx="1957251" cy="369332"/>
              </a:xfrm>
              <a:prstGeom prst="rect">
                <a:avLst/>
              </a:prstGeom>
              <a:noFill/>
            </p:spPr>
            <p:txBody>
              <a:bodyPr wrap="square" rtlCol="0">
                <a:spAutoFit/>
              </a:bodyPr>
              <a:lstStyle/>
              <a:p>
                <a:pPr algn="ctr"/>
                <a:endParaRPr lang="en-US" dirty="0">
                  <a:solidFill>
                    <a:schemeClr val="bg1"/>
                  </a:solidFill>
                </a:endParaRPr>
              </a:p>
            </p:txBody>
          </p:sp>
        </p:grpSp>
        <p:sp>
          <p:nvSpPr>
            <p:cNvPr id="23" name="TextBox 22"/>
            <p:cNvSpPr txBox="1"/>
            <p:nvPr/>
          </p:nvSpPr>
          <p:spPr>
            <a:xfrm>
              <a:off x="533400" y="3196046"/>
              <a:ext cx="2514600" cy="830997"/>
            </a:xfrm>
            <a:prstGeom prst="rect">
              <a:avLst/>
            </a:prstGeom>
            <a:solidFill>
              <a:schemeClr val="bg1"/>
            </a:solidFill>
            <a:ln>
              <a:solidFill>
                <a:schemeClr val="tx1"/>
              </a:solidFill>
            </a:ln>
          </p:spPr>
          <p:txBody>
            <a:bodyPr wrap="square" rtlCol="0">
              <a:spAutoFit/>
            </a:bodyPr>
            <a:lstStyle/>
            <a:p>
              <a:pPr algn="ctr"/>
              <a:r>
                <a:rPr lang="en-US" sz="2400" dirty="0"/>
                <a:t>Destruction and Suffering</a:t>
              </a:r>
            </a:p>
          </p:txBody>
        </p:sp>
      </p:grpSp>
      <p:grpSp>
        <p:nvGrpSpPr>
          <p:cNvPr id="34" name="Group 36"/>
          <p:cNvGrpSpPr/>
          <p:nvPr/>
        </p:nvGrpSpPr>
        <p:grpSpPr>
          <a:xfrm>
            <a:off x="2174965" y="801188"/>
            <a:ext cx="2514600" cy="2118360"/>
            <a:chOff x="650965" y="801188"/>
            <a:chExt cx="2514600" cy="2118360"/>
          </a:xfrm>
        </p:grpSpPr>
        <p:grpSp>
          <p:nvGrpSpPr>
            <p:cNvPr id="38" name="Group 17"/>
            <p:cNvGrpSpPr/>
            <p:nvPr/>
          </p:nvGrpSpPr>
          <p:grpSpPr>
            <a:xfrm>
              <a:off x="825137" y="1471748"/>
              <a:ext cx="2057400" cy="1447800"/>
              <a:chOff x="5562600" y="685800"/>
              <a:chExt cx="2057400" cy="1447800"/>
            </a:xfrm>
          </p:grpSpPr>
          <p:sp>
            <p:nvSpPr>
              <p:cNvPr id="20" name="Rounded Rectangle 19"/>
              <p:cNvSpPr/>
              <p:nvPr/>
            </p:nvSpPr>
            <p:spPr>
              <a:xfrm>
                <a:off x="5562600" y="685800"/>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638800" y="914400"/>
                <a:ext cx="1828800" cy="369332"/>
              </a:xfrm>
              <a:prstGeom prst="rect">
                <a:avLst/>
              </a:prstGeom>
              <a:noFill/>
            </p:spPr>
            <p:txBody>
              <a:bodyPr wrap="square" rtlCol="0">
                <a:spAutoFit/>
              </a:bodyPr>
              <a:lstStyle/>
              <a:p>
                <a:pPr algn="ctr"/>
                <a:endParaRPr lang="en-US" dirty="0">
                  <a:solidFill>
                    <a:schemeClr val="bg1"/>
                  </a:solidFill>
                </a:endParaRPr>
              </a:p>
            </p:txBody>
          </p:sp>
        </p:grpSp>
        <p:sp>
          <p:nvSpPr>
            <p:cNvPr id="19" name="TextBox 18"/>
            <p:cNvSpPr txBox="1"/>
            <p:nvPr/>
          </p:nvSpPr>
          <p:spPr>
            <a:xfrm>
              <a:off x="650965" y="801188"/>
              <a:ext cx="2514600" cy="830997"/>
            </a:xfrm>
            <a:prstGeom prst="rect">
              <a:avLst/>
            </a:prstGeom>
            <a:solidFill>
              <a:schemeClr val="bg1"/>
            </a:solidFill>
            <a:ln>
              <a:solidFill>
                <a:schemeClr val="tx1"/>
              </a:solidFill>
            </a:ln>
          </p:spPr>
          <p:txBody>
            <a:bodyPr wrap="square" rtlCol="0">
              <a:spAutoFit/>
            </a:bodyPr>
            <a:lstStyle/>
            <a:p>
              <a:pPr algn="ctr"/>
              <a:r>
                <a:rPr lang="en-US" sz="2400" dirty="0"/>
                <a:t>Humility and Repentance</a:t>
              </a:r>
            </a:p>
          </p:txBody>
        </p:sp>
      </p:grpSp>
      <p:sp>
        <p:nvSpPr>
          <p:cNvPr id="10" name="Oval 9"/>
          <p:cNvSpPr/>
          <p:nvPr/>
        </p:nvSpPr>
        <p:spPr>
          <a:xfrm>
            <a:off x="4800600" y="2057400"/>
            <a:ext cx="25908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05400" y="2286000"/>
            <a:ext cx="1981200" cy="2308324"/>
          </a:xfrm>
          <a:prstGeom prst="rect">
            <a:avLst/>
          </a:prstGeom>
          <a:noFill/>
        </p:spPr>
        <p:txBody>
          <a:bodyPr wrap="square" rtlCol="0">
            <a:spAutoFit/>
          </a:bodyPr>
          <a:lstStyle/>
          <a:p>
            <a:pPr algn="ctr"/>
            <a:r>
              <a:rPr lang="en-US" sz="3600" dirty="0"/>
              <a:t>3</a:t>
            </a:r>
            <a:r>
              <a:rPr lang="en-US" sz="3600" baseline="30000" dirty="0"/>
              <a:t>rd</a:t>
            </a:r>
            <a:r>
              <a:rPr lang="en-US" sz="3600" dirty="0"/>
              <a:t> Cycle of Nephite Disease</a:t>
            </a:r>
          </a:p>
        </p:txBody>
      </p:sp>
      <p:sp>
        <p:nvSpPr>
          <p:cNvPr id="12" name="Isosceles Triangle 11"/>
          <p:cNvSpPr/>
          <p:nvPr/>
        </p:nvSpPr>
        <p:spPr>
          <a:xfrm rot="7502031">
            <a:off x="7578466" y="544168"/>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0985911">
            <a:off x="9039392" y="3217934"/>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3834445">
            <a:off x="7641966" y="5674968"/>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3618238">
            <a:off x="4530467" y="480667"/>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64395">
            <a:off x="3019166" y="3084168"/>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8451165">
            <a:off x="4301866" y="5586068"/>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55760" y="201440"/>
            <a:ext cx="2215836" cy="369332"/>
          </a:xfrm>
          <a:prstGeom prst="rect">
            <a:avLst/>
          </a:prstGeom>
          <a:noFill/>
        </p:spPr>
        <p:txBody>
          <a:bodyPr wrap="square" rtlCol="0">
            <a:spAutoFit/>
          </a:bodyPr>
          <a:lstStyle/>
          <a:p>
            <a:r>
              <a:rPr lang="en-US" dirty="0"/>
              <a:t>Helaman 11-13 </a:t>
            </a:r>
          </a:p>
        </p:txBody>
      </p:sp>
      <p:sp>
        <p:nvSpPr>
          <p:cNvPr id="43" name="TextBox 42"/>
          <p:cNvSpPr txBox="1"/>
          <p:nvPr/>
        </p:nvSpPr>
        <p:spPr>
          <a:xfrm>
            <a:off x="1828800" y="5638800"/>
            <a:ext cx="3276600" cy="1077218"/>
          </a:xfrm>
          <a:prstGeom prst="rect">
            <a:avLst/>
          </a:prstGeom>
          <a:noFill/>
        </p:spPr>
        <p:txBody>
          <a:bodyPr wrap="square" rtlCol="0">
            <a:spAutoFit/>
          </a:bodyPr>
          <a:lstStyle/>
          <a:p>
            <a:r>
              <a:rPr lang="en-US" sz="1600" dirty="0"/>
              <a:t>11:26 Secret Combinations</a:t>
            </a:r>
          </a:p>
          <a:p>
            <a:r>
              <a:rPr lang="en-US" sz="1600" dirty="0"/>
              <a:t>13:8 Spirit Withdrawal</a:t>
            </a:r>
          </a:p>
          <a:p>
            <a:r>
              <a:rPr lang="en-US" sz="1600" dirty="0"/>
              <a:t>   Prophecy of Samuel the Lamanite</a:t>
            </a:r>
          </a:p>
          <a:p>
            <a:r>
              <a:rPr lang="en-US" sz="1600" dirty="0"/>
              <a:t>16:10 Majority Choose Evil</a:t>
            </a:r>
          </a:p>
        </p:txBody>
      </p:sp>
      <p:sp>
        <p:nvSpPr>
          <p:cNvPr id="44" name="TextBox 6">
            <a:extLst>
              <a:ext uri="{FF2B5EF4-FFF2-40B4-BE49-F238E27FC236}">
                <a16:creationId xmlns:a16="http://schemas.microsoft.com/office/drawing/2014/main" id="{4C63B5A2-B79D-4643-A2AB-9A2B717BDD99}"/>
              </a:ext>
            </a:extLst>
          </p:cNvPr>
          <p:cNvSpPr txBox="1"/>
          <p:nvPr/>
        </p:nvSpPr>
        <p:spPr>
          <a:xfrm>
            <a:off x="2445945" y="1763163"/>
            <a:ext cx="1828800" cy="923330"/>
          </a:xfrm>
          <a:prstGeom prst="rect">
            <a:avLst/>
          </a:prstGeom>
          <a:noFill/>
        </p:spPr>
        <p:txBody>
          <a:bodyPr wrap="square" rtlCol="0">
            <a:spAutoFit/>
          </a:bodyPr>
          <a:lstStyle/>
          <a:p>
            <a:pPr algn="ctr"/>
            <a:r>
              <a:rPr lang="en-US" dirty="0"/>
              <a:t>Remembering the Lord</a:t>
            </a:r>
          </a:p>
          <a:p>
            <a:pPr algn="ctr"/>
            <a:r>
              <a:rPr lang="en-US" dirty="0"/>
              <a:t>11:7-11</a:t>
            </a:r>
          </a:p>
        </p:txBody>
      </p:sp>
      <p:sp>
        <p:nvSpPr>
          <p:cNvPr id="45" name="TextBox 6">
            <a:extLst>
              <a:ext uri="{FF2B5EF4-FFF2-40B4-BE49-F238E27FC236}">
                <a16:creationId xmlns:a16="http://schemas.microsoft.com/office/drawing/2014/main" id="{5DD6EB54-6078-4E3D-A2F7-2DD5B830EACC}"/>
              </a:ext>
            </a:extLst>
          </p:cNvPr>
          <p:cNvSpPr txBox="1"/>
          <p:nvPr/>
        </p:nvSpPr>
        <p:spPr>
          <a:xfrm>
            <a:off x="2156232" y="4280026"/>
            <a:ext cx="2415767" cy="1200329"/>
          </a:xfrm>
          <a:prstGeom prst="rect">
            <a:avLst/>
          </a:prstGeom>
          <a:noFill/>
        </p:spPr>
        <p:txBody>
          <a:bodyPr wrap="square" rtlCol="0">
            <a:spAutoFit/>
          </a:bodyPr>
          <a:lstStyle/>
          <a:p>
            <a:pPr algn="ctr"/>
            <a:r>
              <a:rPr lang="en-US" dirty="0"/>
              <a:t>Secret robbers/famine</a:t>
            </a:r>
          </a:p>
          <a:p>
            <a:pPr algn="ctr"/>
            <a:r>
              <a:rPr lang="en-US" dirty="0"/>
              <a:t>11:2-6</a:t>
            </a:r>
          </a:p>
          <a:p>
            <a:pPr algn="ctr"/>
            <a:r>
              <a:rPr lang="en-US" dirty="0"/>
              <a:t>Reign of Judges</a:t>
            </a:r>
          </a:p>
          <a:p>
            <a:pPr algn="ctr"/>
            <a:r>
              <a:rPr lang="en-US" dirty="0"/>
              <a:t>72</a:t>
            </a:r>
            <a:r>
              <a:rPr lang="en-US" baseline="30000" dirty="0"/>
              <a:t>nd </a:t>
            </a:r>
            <a:r>
              <a:rPr lang="en-US" dirty="0"/>
              <a:t> - 76</a:t>
            </a:r>
            <a:r>
              <a:rPr lang="en-US" baseline="30000" dirty="0"/>
              <a:t>th</a:t>
            </a:r>
            <a:r>
              <a:rPr lang="en-US" dirty="0"/>
              <a:t>  Year</a:t>
            </a:r>
          </a:p>
        </p:txBody>
      </p:sp>
      <p:sp>
        <p:nvSpPr>
          <p:cNvPr id="46" name="TextBox 45">
            <a:extLst>
              <a:ext uri="{FF2B5EF4-FFF2-40B4-BE49-F238E27FC236}">
                <a16:creationId xmlns:a16="http://schemas.microsoft.com/office/drawing/2014/main" id="{E68F6A6A-07E3-4D5E-9F56-BCC9C87646DE}"/>
              </a:ext>
            </a:extLst>
          </p:cNvPr>
          <p:cNvSpPr txBox="1"/>
          <p:nvPr/>
        </p:nvSpPr>
        <p:spPr>
          <a:xfrm>
            <a:off x="351576" y="4478447"/>
            <a:ext cx="1929897" cy="584775"/>
          </a:xfrm>
          <a:prstGeom prst="rect">
            <a:avLst/>
          </a:prstGeom>
          <a:noFill/>
        </p:spPr>
        <p:txBody>
          <a:bodyPr wrap="square" rtlCol="0">
            <a:spAutoFit/>
          </a:bodyPr>
          <a:lstStyle/>
          <a:p>
            <a:r>
              <a:rPr lang="en-US" sz="1600" dirty="0"/>
              <a:t>11:6 earth smitten</a:t>
            </a:r>
          </a:p>
          <a:p>
            <a:r>
              <a:rPr lang="en-US" sz="1600" dirty="0"/>
              <a:t>11:6 death toll high</a:t>
            </a:r>
          </a:p>
        </p:txBody>
      </p:sp>
      <p:sp>
        <p:nvSpPr>
          <p:cNvPr id="49" name="TextBox 48">
            <a:extLst>
              <a:ext uri="{FF2B5EF4-FFF2-40B4-BE49-F238E27FC236}">
                <a16:creationId xmlns:a16="http://schemas.microsoft.com/office/drawing/2014/main" id="{863FD557-5D04-45AD-938D-3485EBB094FB}"/>
              </a:ext>
            </a:extLst>
          </p:cNvPr>
          <p:cNvSpPr txBox="1"/>
          <p:nvPr/>
        </p:nvSpPr>
        <p:spPr>
          <a:xfrm>
            <a:off x="208984" y="4047654"/>
            <a:ext cx="2215836" cy="369332"/>
          </a:xfrm>
          <a:prstGeom prst="rect">
            <a:avLst/>
          </a:prstGeom>
          <a:noFill/>
        </p:spPr>
        <p:txBody>
          <a:bodyPr wrap="square" rtlCol="0">
            <a:spAutoFit/>
          </a:bodyPr>
          <a:lstStyle/>
          <a:p>
            <a:r>
              <a:rPr lang="en-US" dirty="0"/>
              <a:t>Start</a:t>
            </a:r>
          </a:p>
        </p:txBody>
      </p:sp>
    </p:spTree>
    <p:extLst>
      <p:ext uri="{BB962C8B-B14F-4D97-AF65-F5344CB8AC3E}">
        <p14:creationId xmlns:p14="http://schemas.microsoft.com/office/powerpoint/2010/main" val="240649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0187" y="342523"/>
            <a:ext cx="8839200" cy="5909310"/>
          </a:xfrm>
          <a:prstGeom prst="rect">
            <a:avLst/>
          </a:prstGeom>
          <a:noFill/>
        </p:spPr>
        <p:txBody>
          <a:bodyPr wrap="square" rtlCol="0">
            <a:spAutoFit/>
          </a:bodyPr>
          <a:lstStyle/>
          <a:p>
            <a:r>
              <a:rPr lang="en-US" dirty="0"/>
              <a:t>“In 1787 Edward Gibbon completed his noble work </a:t>
            </a:r>
            <a:r>
              <a:rPr lang="en-US" i="1" dirty="0"/>
              <a:t>The Decline and Fall of the Roman Empire. </a:t>
            </a:r>
            <a:r>
              <a:rPr lang="en-US" dirty="0"/>
              <a:t>Here is the way he accounted for the fall.</a:t>
            </a:r>
          </a:p>
          <a:p>
            <a:endParaRPr lang="en-US" dirty="0"/>
          </a:p>
          <a:p>
            <a:pPr marL="342900" indent="-342900">
              <a:buAutoNum type="arabicPeriod"/>
            </a:pPr>
            <a:r>
              <a:rPr lang="en-US" dirty="0"/>
              <a:t>The undermining of the dignity and sanctity of the home, which is the basis of human society.</a:t>
            </a:r>
          </a:p>
          <a:p>
            <a:pPr marL="342900" indent="-342900"/>
            <a:r>
              <a:rPr lang="en-US" dirty="0"/>
              <a:t>2	 Higher and higher taxes and the spending of public monies for free bread and circuses for the populace.</a:t>
            </a:r>
          </a:p>
          <a:p>
            <a:pPr marL="342900" indent="-342900"/>
            <a:r>
              <a:rPr lang="en-US" dirty="0"/>
              <a:t>3.	The mad craze for pleasure, sports becoming every year more and more exciting and brutal.</a:t>
            </a:r>
          </a:p>
          <a:p>
            <a:pPr marL="342900" indent="-342900"/>
            <a:r>
              <a:rPr lang="en-US" dirty="0"/>
              <a:t>4.	The building of gigantic armaments when the real enemy was within the decadence of the people.</a:t>
            </a:r>
          </a:p>
          <a:p>
            <a:pPr marL="342900" indent="-342900"/>
            <a:r>
              <a:rPr lang="en-US" dirty="0"/>
              <a:t>5.	The decay of religion—faith fading into mere form, losing touch with life, and becoming impotent to warn and guide the people.</a:t>
            </a:r>
          </a:p>
          <a:p>
            <a:pPr marL="342900" indent="-342900"/>
            <a:endParaRPr lang="en-US" dirty="0"/>
          </a:p>
          <a:p>
            <a:pPr marL="342900" indent="-342900"/>
            <a:r>
              <a:rPr lang="en-US" dirty="0"/>
              <a:t>		Is there a parallel for us in America today? Could the same reasons that destroyed Rome destroy America?...The lessons of history, many of them very sobering, ought to be turned to during this hour of our great achievements, because during the hour of our success is our greatest danger. Even during the hour of our great prosperity, a nation may sow the seeds of its own destruction. History reveals that rarely is a great civilization conquered from without unless it has weakened or destroyed itself within.”</a:t>
            </a:r>
          </a:p>
          <a:p>
            <a:pPr marL="342900" indent="-342900"/>
            <a:r>
              <a:rPr lang="en-US" dirty="0"/>
              <a:t>					--Ezra Taft Benson (God, Family, Country, pp. 363-364)</a:t>
            </a:r>
          </a:p>
        </p:txBody>
      </p:sp>
    </p:spTree>
    <p:extLst>
      <p:ext uri="{BB962C8B-B14F-4D97-AF65-F5344CB8AC3E}">
        <p14:creationId xmlns:p14="http://schemas.microsoft.com/office/powerpoint/2010/main" val="249210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9DF5E1-B39D-4179-AB1B-9E0A3D0A3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val 3"/>
          <p:cNvSpPr/>
          <p:nvPr/>
        </p:nvSpPr>
        <p:spPr>
          <a:xfrm>
            <a:off x="4191000" y="1524000"/>
            <a:ext cx="3886200" cy="411480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24400" y="1143000"/>
            <a:ext cx="2667000" cy="923330"/>
          </a:xfrm>
          <a:prstGeom prst="rect">
            <a:avLst/>
          </a:prstGeom>
          <a:solidFill>
            <a:schemeClr val="accent4">
              <a:lumMod val="60000"/>
              <a:lumOff val="40000"/>
            </a:schemeClr>
          </a:solidFill>
        </p:spPr>
        <p:txBody>
          <a:bodyPr wrap="square" rtlCol="0">
            <a:spAutoFit/>
          </a:bodyPr>
          <a:lstStyle/>
          <a:p>
            <a:pPr algn="ctr" fontAlgn="base"/>
            <a:r>
              <a:rPr lang="en-US" dirty="0"/>
              <a:t>1. </a:t>
            </a:r>
          </a:p>
          <a:p>
            <a:pPr algn="ctr" fontAlgn="base"/>
            <a:r>
              <a:rPr lang="en-US" dirty="0"/>
              <a:t>Righteousness and Prosperity</a:t>
            </a:r>
          </a:p>
        </p:txBody>
      </p:sp>
      <p:sp>
        <p:nvSpPr>
          <p:cNvPr id="5" name="TextBox 4"/>
          <p:cNvSpPr txBox="1"/>
          <p:nvPr/>
        </p:nvSpPr>
        <p:spPr>
          <a:xfrm>
            <a:off x="7010400" y="3048001"/>
            <a:ext cx="2438400" cy="923330"/>
          </a:xfrm>
          <a:prstGeom prst="rect">
            <a:avLst/>
          </a:prstGeom>
          <a:solidFill>
            <a:schemeClr val="accent2">
              <a:lumMod val="60000"/>
              <a:lumOff val="40000"/>
            </a:schemeClr>
          </a:solidFill>
        </p:spPr>
        <p:txBody>
          <a:bodyPr wrap="square" rtlCol="0">
            <a:spAutoFit/>
          </a:bodyPr>
          <a:lstStyle/>
          <a:p>
            <a:pPr algn="ctr" fontAlgn="base"/>
            <a:r>
              <a:rPr lang="en-US" dirty="0"/>
              <a:t>2. </a:t>
            </a:r>
          </a:p>
          <a:p>
            <a:pPr algn="ctr" fontAlgn="base"/>
            <a:r>
              <a:rPr lang="en-US" dirty="0"/>
              <a:t>Forgetting the Lord:</a:t>
            </a:r>
          </a:p>
          <a:p>
            <a:pPr algn="ctr" fontAlgn="base"/>
            <a:r>
              <a:rPr lang="en-US" dirty="0"/>
              <a:t>Pride and Wickedness</a:t>
            </a:r>
          </a:p>
        </p:txBody>
      </p:sp>
      <p:sp>
        <p:nvSpPr>
          <p:cNvPr id="6" name="TextBox 5"/>
          <p:cNvSpPr txBox="1"/>
          <p:nvPr/>
        </p:nvSpPr>
        <p:spPr>
          <a:xfrm>
            <a:off x="4953000" y="5181600"/>
            <a:ext cx="2438400" cy="923330"/>
          </a:xfrm>
          <a:prstGeom prst="rect">
            <a:avLst/>
          </a:prstGeom>
          <a:solidFill>
            <a:schemeClr val="accent6">
              <a:lumMod val="60000"/>
              <a:lumOff val="40000"/>
            </a:schemeClr>
          </a:solidFill>
        </p:spPr>
        <p:txBody>
          <a:bodyPr wrap="square" rtlCol="0">
            <a:spAutoFit/>
          </a:bodyPr>
          <a:lstStyle/>
          <a:p>
            <a:pPr algn="ctr" fontAlgn="base"/>
            <a:r>
              <a:rPr lang="en-US" dirty="0"/>
              <a:t>3. </a:t>
            </a:r>
          </a:p>
          <a:p>
            <a:pPr algn="ctr" fontAlgn="base"/>
            <a:r>
              <a:rPr lang="en-US" dirty="0"/>
              <a:t>Suffering and Destruction</a:t>
            </a:r>
          </a:p>
        </p:txBody>
      </p:sp>
      <p:sp>
        <p:nvSpPr>
          <p:cNvPr id="7" name="TextBox 6"/>
          <p:cNvSpPr txBox="1"/>
          <p:nvPr/>
        </p:nvSpPr>
        <p:spPr>
          <a:xfrm>
            <a:off x="2679826" y="3071390"/>
            <a:ext cx="2895600" cy="923330"/>
          </a:xfrm>
          <a:prstGeom prst="rect">
            <a:avLst/>
          </a:prstGeom>
          <a:solidFill>
            <a:schemeClr val="accent5">
              <a:lumMod val="60000"/>
              <a:lumOff val="40000"/>
            </a:schemeClr>
          </a:solidFill>
        </p:spPr>
        <p:txBody>
          <a:bodyPr wrap="square" rtlCol="0">
            <a:spAutoFit/>
          </a:bodyPr>
          <a:lstStyle/>
          <a:p>
            <a:pPr algn="ctr" fontAlgn="base"/>
            <a:r>
              <a:rPr lang="en-US" dirty="0"/>
              <a:t>4. </a:t>
            </a:r>
          </a:p>
          <a:p>
            <a:pPr algn="ctr" fontAlgn="base"/>
            <a:r>
              <a:rPr lang="en-US" dirty="0"/>
              <a:t>Remembering the Lord:</a:t>
            </a:r>
          </a:p>
          <a:p>
            <a:pPr algn="ctr" fontAlgn="base"/>
            <a:r>
              <a:rPr lang="en-US" dirty="0"/>
              <a:t>Humility and Repentance</a:t>
            </a:r>
          </a:p>
        </p:txBody>
      </p:sp>
      <p:sp>
        <p:nvSpPr>
          <p:cNvPr id="8" name="Rounded Rectangle 7"/>
          <p:cNvSpPr/>
          <p:nvPr/>
        </p:nvSpPr>
        <p:spPr>
          <a:xfrm>
            <a:off x="639023" y="390053"/>
            <a:ext cx="2086070" cy="1167143"/>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The Cycle</a:t>
            </a:r>
          </a:p>
        </p:txBody>
      </p:sp>
    </p:spTree>
    <p:extLst>
      <p:ext uri="{BB962C8B-B14F-4D97-AF65-F5344CB8AC3E}">
        <p14:creationId xmlns:p14="http://schemas.microsoft.com/office/powerpoint/2010/main" val="1108594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B7022B37-FE7E-4733-A8C9-75514EC83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11</a:t>
            </a:r>
          </a:p>
        </p:txBody>
      </p:sp>
      <p:cxnSp>
        <p:nvCxnSpPr>
          <p:cNvPr id="14" name="Straight Arrow Connector 13"/>
          <p:cNvCxnSpPr/>
          <p:nvPr/>
        </p:nvCxnSpPr>
        <p:spPr>
          <a:xfrm>
            <a:off x="1524000" y="3352800"/>
            <a:ext cx="9144000" cy="0"/>
          </a:xfrm>
          <a:prstGeom prst="straightConnector1">
            <a:avLst/>
          </a:prstGeom>
          <a:ln w="508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57400" y="3124200"/>
            <a:ext cx="914400" cy="369332"/>
          </a:xfrm>
          <a:prstGeom prst="rect">
            <a:avLst/>
          </a:prstGeom>
          <a:solidFill>
            <a:srgbClr val="00B0F0"/>
          </a:solidFill>
        </p:spPr>
        <p:txBody>
          <a:bodyPr wrap="square" rtlCol="0">
            <a:spAutoFit/>
          </a:bodyPr>
          <a:lstStyle/>
          <a:p>
            <a:pPr algn="ctr"/>
            <a:r>
              <a:rPr lang="en-US" dirty="0">
                <a:solidFill>
                  <a:schemeClr val="bg2"/>
                </a:solidFill>
              </a:rPr>
              <a:t>72-73</a:t>
            </a:r>
          </a:p>
        </p:txBody>
      </p:sp>
      <p:sp>
        <p:nvSpPr>
          <p:cNvPr id="19" name="TextBox 18"/>
          <p:cNvSpPr txBox="1"/>
          <p:nvPr/>
        </p:nvSpPr>
        <p:spPr>
          <a:xfrm>
            <a:off x="1524000" y="2438401"/>
            <a:ext cx="1752600" cy="646331"/>
          </a:xfrm>
          <a:prstGeom prst="rect">
            <a:avLst/>
          </a:prstGeom>
          <a:noFill/>
        </p:spPr>
        <p:txBody>
          <a:bodyPr wrap="square" rtlCol="0">
            <a:spAutoFit/>
          </a:bodyPr>
          <a:lstStyle/>
          <a:p>
            <a:pPr algn="ctr"/>
            <a:r>
              <a:rPr lang="en-US" dirty="0">
                <a:solidFill>
                  <a:schemeClr val="bg2"/>
                </a:solidFill>
              </a:rPr>
              <a:t>The Reign of the Judges</a:t>
            </a:r>
          </a:p>
        </p:txBody>
      </p:sp>
      <p:sp>
        <p:nvSpPr>
          <p:cNvPr id="20" name="TextBox 19"/>
          <p:cNvSpPr txBox="1"/>
          <p:nvPr/>
        </p:nvSpPr>
        <p:spPr>
          <a:xfrm>
            <a:off x="2819400" y="6096001"/>
            <a:ext cx="6400800" cy="584775"/>
          </a:xfrm>
          <a:prstGeom prst="rect">
            <a:avLst/>
          </a:prstGeom>
          <a:noFill/>
        </p:spPr>
        <p:txBody>
          <a:bodyPr wrap="square" rtlCol="0">
            <a:spAutoFit/>
          </a:bodyPr>
          <a:lstStyle/>
          <a:p>
            <a:r>
              <a:rPr lang="en-US" sz="3200" dirty="0">
                <a:solidFill>
                  <a:srgbClr val="FFFF00"/>
                </a:solidFill>
              </a:rPr>
              <a:t>Description of the People’s Condition</a:t>
            </a:r>
          </a:p>
        </p:txBody>
      </p:sp>
      <p:sp>
        <p:nvSpPr>
          <p:cNvPr id="21" name="TextBox 20"/>
          <p:cNvSpPr txBox="1"/>
          <p:nvPr/>
        </p:nvSpPr>
        <p:spPr>
          <a:xfrm>
            <a:off x="1828800" y="4038600"/>
            <a:ext cx="1600200" cy="1600438"/>
          </a:xfrm>
          <a:prstGeom prst="rect">
            <a:avLst/>
          </a:prstGeom>
          <a:noFill/>
        </p:spPr>
        <p:txBody>
          <a:bodyPr wrap="square" rtlCol="0">
            <a:spAutoFit/>
          </a:bodyPr>
          <a:lstStyle/>
          <a:p>
            <a:r>
              <a:rPr lang="en-US" sz="1400" dirty="0">
                <a:solidFill>
                  <a:schemeClr val="bg2"/>
                </a:solidFill>
              </a:rPr>
              <a:t>Contention and wars increase, and the secret band of robbers carries on the work of destruction</a:t>
            </a:r>
          </a:p>
          <a:p>
            <a:r>
              <a:rPr lang="en-US" sz="1400" dirty="0">
                <a:solidFill>
                  <a:schemeClr val="bg2"/>
                </a:solidFill>
              </a:rPr>
              <a:t>Verses 1-2</a:t>
            </a:r>
          </a:p>
        </p:txBody>
      </p:sp>
      <p:sp>
        <p:nvSpPr>
          <p:cNvPr id="22" name="TextBox 21"/>
          <p:cNvSpPr txBox="1"/>
          <p:nvPr/>
        </p:nvSpPr>
        <p:spPr>
          <a:xfrm>
            <a:off x="2819400" y="457201"/>
            <a:ext cx="1600200" cy="2246769"/>
          </a:xfrm>
          <a:prstGeom prst="rect">
            <a:avLst/>
          </a:prstGeom>
          <a:noFill/>
        </p:spPr>
        <p:txBody>
          <a:bodyPr wrap="square" rtlCol="0">
            <a:spAutoFit/>
          </a:bodyPr>
          <a:lstStyle/>
          <a:p>
            <a:r>
              <a:rPr lang="en-US" sz="1400" dirty="0">
                <a:solidFill>
                  <a:schemeClr val="bg2"/>
                </a:solidFill>
              </a:rPr>
              <a:t>Because of Nephi’s request to the Lord, famine replaced war, and thousands begin to perish with hunger</a:t>
            </a:r>
          </a:p>
          <a:p>
            <a:r>
              <a:rPr lang="en-US" sz="1400" dirty="0">
                <a:solidFill>
                  <a:schemeClr val="bg2"/>
                </a:solidFill>
              </a:rPr>
              <a:t>Verses 3-6				</a:t>
            </a:r>
          </a:p>
        </p:txBody>
      </p:sp>
      <p:sp>
        <p:nvSpPr>
          <p:cNvPr id="23" name="TextBox 22"/>
          <p:cNvSpPr txBox="1"/>
          <p:nvPr/>
        </p:nvSpPr>
        <p:spPr>
          <a:xfrm>
            <a:off x="3657600" y="3962400"/>
            <a:ext cx="2133600" cy="1815882"/>
          </a:xfrm>
          <a:prstGeom prst="rect">
            <a:avLst/>
          </a:prstGeom>
          <a:noFill/>
        </p:spPr>
        <p:txBody>
          <a:bodyPr wrap="square" rtlCol="0">
            <a:spAutoFit/>
          </a:bodyPr>
          <a:lstStyle/>
          <a:p>
            <a:r>
              <a:rPr lang="en-US" sz="1400" dirty="0">
                <a:solidFill>
                  <a:schemeClr val="bg2"/>
                </a:solidFill>
              </a:rPr>
              <a:t>The People begin to remember the Lord and humble themselves, and they sweep the band of </a:t>
            </a:r>
            <a:r>
              <a:rPr lang="en-US" sz="1400" dirty="0" err="1">
                <a:solidFill>
                  <a:schemeClr val="bg2"/>
                </a:solidFill>
              </a:rPr>
              <a:t>Gadianton</a:t>
            </a:r>
            <a:r>
              <a:rPr lang="en-US" sz="1400" dirty="0">
                <a:solidFill>
                  <a:schemeClr val="bg2"/>
                </a:solidFill>
              </a:rPr>
              <a:t> from </a:t>
            </a:r>
          </a:p>
          <a:p>
            <a:r>
              <a:rPr lang="en-US" sz="1400" dirty="0">
                <a:solidFill>
                  <a:schemeClr val="bg2"/>
                </a:solidFill>
              </a:rPr>
              <a:t>among them</a:t>
            </a:r>
          </a:p>
          <a:p>
            <a:r>
              <a:rPr lang="en-US" sz="1400" dirty="0">
                <a:solidFill>
                  <a:schemeClr val="bg2"/>
                </a:solidFill>
              </a:rPr>
              <a:t>Verses 17-20		</a:t>
            </a:r>
          </a:p>
        </p:txBody>
      </p:sp>
      <p:sp>
        <p:nvSpPr>
          <p:cNvPr id="24" name="TextBox 23"/>
          <p:cNvSpPr txBox="1"/>
          <p:nvPr/>
        </p:nvSpPr>
        <p:spPr>
          <a:xfrm>
            <a:off x="4745736" y="152400"/>
            <a:ext cx="1600200" cy="1600438"/>
          </a:xfrm>
          <a:prstGeom prst="rect">
            <a:avLst/>
          </a:prstGeom>
          <a:noFill/>
        </p:spPr>
        <p:txBody>
          <a:bodyPr wrap="square" rtlCol="0">
            <a:spAutoFit/>
          </a:bodyPr>
          <a:lstStyle/>
          <a:p>
            <a:r>
              <a:rPr lang="en-US" sz="1400" dirty="0">
                <a:solidFill>
                  <a:schemeClr val="bg2"/>
                </a:solidFill>
              </a:rPr>
              <a:t>The people rejoice and glorify God. They are righteous, and they begin to prosper again</a:t>
            </a:r>
          </a:p>
          <a:p>
            <a:r>
              <a:rPr lang="en-US" sz="1400" dirty="0">
                <a:solidFill>
                  <a:schemeClr val="bg2"/>
                </a:solidFill>
              </a:rPr>
              <a:t>Verses 21-23	</a:t>
            </a:r>
          </a:p>
        </p:txBody>
      </p:sp>
      <p:sp>
        <p:nvSpPr>
          <p:cNvPr id="25" name="TextBox 24"/>
          <p:cNvSpPr txBox="1"/>
          <p:nvPr/>
        </p:nvSpPr>
        <p:spPr>
          <a:xfrm>
            <a:off x="6202680" y="960120"/>
            <a:ext cx="1981200" cy="1600438"/>
          </a:xfrm>
          <a:prstGeom prst="rect">
            <a:avLst/>
          </a:prstGeom>
          <a:noFill/>
        </p:spPr>
        <p:txBody>
          <a:bodyPr wrap="square" rtlCol="0">
            <a:spAutoFit/>
          </a:bodyPr>
          <a:lstStyle/>
          <a:p>
            <a:r>
              <a:rPr lang="en-US" sz="1400" dirty="0">
                <a:solidFill>
                  <a:schemeClr val="bg2"/>
                </a:solidFill>
              </a:rPr>
              <a:t>Prosperity and peace are restored. Contentions are small, and they are resolved by revelations and gospel teaching</a:t>
            </a:r>
          </a:p>
          <a:p>
            <a:r>
              <a:rPr lang="en-US" sz="1400" dirty="0">
                <a:solidFill>
                  <a:schemeClr val="bg2"/>
                </a:solidFill>
              </a:rPr>
              <a:t>Verse 21-23</a:t>
            </a:r>
          </a:p>
        </p:txBody>
      </p:sp>
      <p:sp>
        <p:nvSpPr>
          <p:cNvPr id="26" name="TextBox 25"/>
          <p:cNvSpPr txBox="1"/>
          <p:nvPr/>
        </p:nvSpPr>
        <p:spPr>
          <a:xfrm>
            <a:off x="6763512" y="4011169"/>
            <a:ext cx="3364992" cy="2031325"/>
          </a:xfrm>
          <a:prstGeom prst="rect">
            <a:avLst/>
          </a:prstGeom>
          <a:noFill/>
        </p:spPr>
        <p:txBody>
          <a:bodyPr wrap="square" rtlCol="0">
            <a:spAutoFit/>
          </a:bodyPr>
          <a:lstStyle/>
          <a:p>
            <a:r>
              <a:rPr lang="en-US" sz="1400" dirty="0">
                <a:solidFill>
                  <a:schemeClr val="bg2"/>
                </a:solidFill>
              </a:rPr>
              <a:t>The people become prideful angry, and wicked again. A Wicked band of robbers develops again among the people, with their murders and secret plans.</a:t>
            </a:r>
          </a:p>
          <a:p>
            <a:r>
              <a:rPr lang="en-US" sz="1400" dirty="0">
                <a:solidFill>
                  <a:schemeClr val="bg2"/>
                </a:solidFill>
              </a:rPr>
              <a:t>The robbers cause havoc and destruction, and the armies of the Nephites and Lamanites are unable to destroy the wicked band</a:t>
            </a:r>
          </a:p>
          <a:p>
            <a:r>
              <a:rPr lang="en-US" sz="1400" dirty="0">
                <a:solidFill>
                  <a:schemeClr val="bg2"/>
                </a:solidFill>
              </a:rPr>
              <a:t>Verses 24-26	</a:t>
            </a:r>
          </a:p>
        </p:txBody>
      </p:sp>
      <p:sp>
        <p:nvSpPr>
          <p:cNvPr id="27" name="TextBox 26"/>
          <p:cNvSpPr txBox="1"/>
          <p:nvPr/>
        </p:nvSpPr>
        <p:spPr>
          <a:xfrm>
            <a:off x="8458200" y="533400"/>
            <a:ext cx="2057400" cy="1815882"/>
          </a:xfrm>
          <a:prstGeom prst="rect">
            <a:avLst/>
          </a:prstGeom>
          <a:noFill/>
        </p:spPr>
        <p:txBody>
          <a:bodyPr wrap="square" rtlCol="0">
            <a:spAutoFit/>
          </a:bodyPr>
          <a:lstStyle/>
          <a:p>
            <a:r>
              <a:rPr lang="en-US" sz="1400" dirty="0">
                <a:solidFill>
                  <a:schemeClr val="bg2"/>
                </a:solidFill>
              </a:rPr>
              <a:t>The robbers kill many people and carry some people, including women and children, captive into the wilderness. The trials lead the people to remember the Lord </a:t>
            </a:r>
          </a:p>
          <a:p>
            <a:r>
              <a:rPr lang="en-US" sz="1400" dirty="0">
                <a:solidFill>
                  <a:schemeClr val="bg2"/>
                </a:solidFill>
              </a:rPr>
              <a:t>Verse 27-35</a:t>
            </a:r>
          </a:p>
        </p:txBody>
      </p:sp>
      <p:sp>
        <p:nvSpPr>
          <p:cNvPr id="29" name="Down Arrow 28"/>
          <p:cNvSpPr/>
          <p:nvPr/>
        </p:nvSpPr>
        <p:spPr>
          <a:xfrm>
            <a:off x="2438400" y="3581400"/>
            <a:ext cx="197224" cy="4572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flipV="1">
            <a:off x="3352800" y="1981200"/>
            <a:ext cx="228600" cy="10668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4419600" y="3538728"/>
            <a:ext cx="195072" cy="42367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124200" y="3124200"/>
            <a:ext cx="762000" cy="369332"/>
          </a:xfrm>
          <a:prstGeom prst="rect">
            <a:avLst/>
          </a:prstGeom>
          <a:solidFill>
            <a:srgbClr val="00B0F0"/>
          </a:solidFill>
        </p:spPr>
        <p:txBody>
          <a:bodyPr wrap="square" rtlCol="0">
            <a:spAutoFit/>
          </a:bodyPr>
          <a:lstStyle/>
          <a:p>
            <a:pPr algn="ctr"/>
            <a:r>
              <a:rPr lang="en-US" dirty="0">
                <a:solidFill>
                  <a:schemeClr val="bg2"/>
                </a:solidFill>
              </a:rPr>
              <a:t>73-75</a:t>
            </a:r>
          </a:p>
        </p:txBody>
      </p:sp>
      <p:sp>
        <p:nvSpPr>
          <p:cNvPr id="33" name="TextBox 32"/>
          <p:cNvSpPr txBox="1"/>
          <p:nvPr/>
        </p:nvSpPr>
        <p:spPr>
          <a:xfrm>
            <a:off x="4114800" y="3124200"/>
            <a:ext cx="762000" cy="369332"/>
          </a:xfrm>
          <a:prstGeom prst="rect">
            <a:avLst/>
          </a:prstGeom>
          <a:solidFill>
            <a:srgbClr val="00B0F0"/>
          </a:solidFill>
        </p:spPr>
        <p:txBody>
          <a:bodyPr wrap="square" rtlCol="0">
            <a:spAutoFit/>
          </a:bodyPr>
          <a:lstStyle/>
          <a:p>
            <a:pPr algn="ctr"/>
            <a:r>
              <a:rPr lang="en-US" dirty="0">
                <a:solidFill>
                  <a:schemeClr val="bg2"/>
                </a:solidFill>
              </a:rPr>
              <a:t>75</a:t>
            </a:r>
          </a:p>
        </p:txBody>
      </p:sp>
      <p:sp>
        <p:nvSpPr>
          <p:cNvPr id="34" name="TextBox 33"/>
          <p:cNvSpPr txBox="1"/>
          <p:nvPr/>
        </p:nvSpPr>
        <p:spPr>
          <a:xfrm>
            <a:off x="5010912" y="3124200"/>
            <a:ext cx="762000" cy="369332"/>
          </a:xfrm>
          <a:prstGeom prst="rect">
            <a:avLst/>
          </a:prstGeom>
          <a:solidFill>
            <a:srgbClr val="00B0F0"/>
          </a:solidFill>
        </p:spPr>
        <p:txBody>
          <a:bodyPr wrap="square" rtlCol="0">
            <a:spAutoFit/>
          </a:bodyPr>
          <a:lstStyle/>
          <a:p>
            <a:pPr algn="ctr"/>
            <a:r>
              <a:rPr lang="en-US" dirty="0">
                <a:solidFill>
                  <a:schemeClr val="bg2"/>
                </a:solidFill>
              </a:rPr>
              <a:t>76</a:t>
            </a:r>
          </a:p>
        </p:txBody>
      </p:sp>
      <p:sp>
        <p:nvSpPr>
          <p:cNvPr id="35" name="TextBox 34"/>
          <p:cNvSpPr txBox="1"/>
          <p:nvPr/>
        </p:nvSpPr>
        <p:spPr>
          <a:xfrm>
            <a:off x="6495288" y="3118104"/>
            <a:ext cx="762000" cy="369332"/>
          </a:xfrm>
          <a:prstGeom prst="rect">
            <a:avLst/>
          </a:prstGeom>
          <a:solidFill>
            <a:srgbClr val="00B0F0"/>
          </a:solidFill>
        </p:spPr>
        <p:txBody>
          <a:bodyPr wrap="square" rtlCol="0">
            <a:spAutoFit/>
          </a:bodyPr>
          <a:lstStyle/>
          <a:p>
            <a:pPr algn="ctr"/>
            <a:r>
              <a:rPr lang="en-US" dirty="0">
                <a:solidFill>
                  <a:schemeClr val="bg2"/>
                </a:solidFill>
              </a:rPr>
              <a:t>77-79</a:t>
            </a:r>
          </a:p>
        </p:txBody>
      </p:sp>
      <p:sp>
        <p:nvSpPr>
          <p:cNvPr id="36" name="TextBox 35"/>
          <p:cNvSpPr txBox="1"/>
          <p:nvPr/>
        </p:nvSpPr>
        <p:spPr>
          <a:xfrm>
            <a:off x="7848600" y="3124200"/>
            <a:ext cx="762000" cy="369332"/>
          </a:xfrm>
          <a:prstGeom prst="rect">
            <a:avLst/>
          </a:prstGeom>
          <a:solidFill>
            <a:srgbClr val="00B0F0"/>
          </a:solidFill>
        </p:spPr>
        <p:txBody>
          <a:bodyPr wrap="square" rtlCol="0">
            <a:spAutoFit/>
          </a:bodyPr>
          <a:lstStyle/>
          <a:p>
            <a:pPr algn="ctr"/>
            <a:r>
              <a:rPr lang="en-US" dirty="0">
                <a:solidFill>
                  <a:schemeClr val="bg2"/>
                </a:solidFill>
              </a:rPr>
              <a:t>80</a:t>
            </a:r>
          </a:p>
        </p:txBody>
      </p:sp>
      <p:sp>
        <p:nvSpPr>
          <p:cNvPr id="37" name="TextBox 36"/>
          <p:cNvSpPr txBox="1"/>
          <p:nvPr/>
        </p:nvSpPr>
        <p:spPr>
          <a:xfrm>
            <a:off x="9220200" y="3124200"/>
            <a:ext cx="762000" cy="369332"/>
          </a:xfrm>
          <a:prstGeom prst="rect">
            <a:avLst/>
          </a:prstGeom>
          <a:solidFill>
            <a:srgbClr val="00B0F0"/>
          </a:solidFill>
        </p:spPr>
        <p:txBody>
          <a:bodyPr wrap="square" rtlCol="0">
            <a:spAutoFit/>
          </a:bodyPr>
          <a:lstStyle/>
          <a:p>
            <a:pPr algn="ctr"/>
            <a:r>
              <a:rPr lang="en-US" dirty="0">
                <a:solidFill>
                  <a:schemeClr val="bg2"/>
                </a:solidFill>
              </a:rPr>
              <a:t>80-81</a:t>
            </a:r>
          </a:p>
        </p:txBody>
      </p:sp>
      <p:sp>
        <p:nvSpPr>
          <p:cNvPr id="38" name="Down Arrow 37"/>
          <p:cNvSpPr/>
          <p:nvPr/>
        </p:nvSpPr>
        <p:spPr>
          <a:xfrm flipV="1">
            <a:off x="5257800" y="1524000"/>
            <a:ext cx="228600" cy="140817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flipV="1">
            <a:off x="6629400" y="2514600"/>
            <a:ext cx="228600" cy="5334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8110728" y="3517392"/>
            <a:ext cx="195072" cy="42367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flipV="1">
            <a:off x="9460992" y="2502408"/>
            <a:ext cx="228600" cy="5334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65980" y="0"/>
            <a:ext cx="6400800" cy="584775"/>
          </a:xfrm>
          <a:prstGeom prst="rect">
            <a:avLst/>
          </a:prstGeom>
          <a:noFill/>
        </p:spPr>
        <p:txBody>
          <a:bodyPr wrap="square" rtlCol="0">
            <a:spAutoFit/>
          </a:bodyPr>
          <a:lstStyle/>
          <a:p>
            <a:r>
              <a:rPr lang="en-US" sz="3200" dirty="0">
                <a:solidFill>
                  <a:srgbClr val="FFFF00"/>
                </a:solidFill>
              </a:rPr>
              <a:t>Helaman 11</a:t>
            </a:r>
          </a:p>
        </p:txBody>
      </p:sp>
      <p:sp>
        <p:nvSpPr>
          <p:cNvPr id="42" name="TextBox 41"/>
          <p:cNvSpPr txBox="1"/>
          <p:nvPr/>
        </p:nvSpPr>
        <p:spPr>
          <a:xfrm>
            <a:off x="1828800" y="5638800"/>
            <a:ext cx="1143000" cy="369332"/>
          </a:xfrm>
          <a:prstGeom prst="rect">
            <a:avLst/>
          </a:prstGeom>
          <a:noFill/>
        </p:spPr>
        <p:txBody>
          <a:bodyPr wrap="square" rtlCol="0">
            <a:spAutoFit/>
          </a:bodyPr>
          <a:lstStyle/>
          <a:p>
            <a:r>
              <a:rPr lang="en-US" dirty="0">
                <a:solidFill>
                  <a:srgbClr val="FFFF00"/>
                </a:solidFill>
              </a:rPr>
              <a:t>Stage 2,3</a:t>
            </a:r>
          </a:p>
        </p:txBody>
      </p:sp>
      <p:sp>
        <p:nvSpPr>
          <p:cNvPr id="44" name="TextBox 43"/>
          <p:cNvSpPr txBox="1"/>
          <p:nvPr/>
        </p:nvSpPr>
        <p:spPr>
          <a:xfrm>
            <a:off x="3581400" y="1981200"/>
            <a:ext cx="1143000" cy="369332"/>
          </a:xfrm>
          <a:prstGeom prst="rect">
            <a:avLst/>
          </a:prstGeom>
          <a:noFill/>
        </p:spPr>
        <p:txBody>
          <a:bodyPr wrap="square" rtlCol="0">
            <a:spAutoFit/>
          </a:bodyPr>
          <a:lstStyle/>
          <a:p>
            <a:r>
              <a:rPr lang="en-US" dirty="0">
                <a:solidFill>
                  <a:srgbClr val="FFFF00"/>
                </a:solidFill>
              </a:rPr>
              <a:t>Stage 2,3</a:t>
            </a:r>
          </a:p>
        </p:txBody>
      </p:sp>
      <p:sp>
        <p:nvSpPr>
          <p:cNvPr id="45" name="TextBox 44"/>
          <p:cNvSpPr txBox="1"/>
          <p:nvPr/>
        </p:nvSpPr>
        <p:spPr>
          <a:xfrm>
            <a:off x="4267200" y="5486400"/>
            <a:ext cx="1143000" cy="369332"/>
          </a:xfrm>
          <a:prstGeom prst="rect">
            <a:avLst/>
          </a:prstGeom>
          <a:noFill/>
        </p:spPr>
        <p:txBody>
          <a:bodyPr wrap="square" rtlCol="0">
            <a:spAutoFit/>
          </a:bodyPr>
          <a:lstStyle/>
          <a:p>
            <a:r>
              <a:rPr lang="en-US" dirty="0">
                <a:solidFill>
                  <a:srgbClr val="FFFF00"/>
                </a:solidFill>
              </a:rPr>
              <a:t>Stage 3,4</a:t>
            </a:r>
          </a:p>
        </p:txBody>
      </p:sp>
      <p:sp>
        <p:nvSpPr>
          <p:cNvPr id="46" name="TextBox 45"/>
          <p:cNvSpPr txBox="1"/>
          <p:nvPr/>
        </p:nvSpPr>
        <p:spPr>
          <a:xfrm>
            <a:off x="6248400" y="152400"/>
            <a:ext cx="1143000" cy="369332"/>
          </a:xfrm>
          <a:prstGeom prst="rect">
            <a:avLst/>
          </a:prstGeom>
          <a:noFill/>
        </p:spPr>
        <p:txBody>
          <a:bodyPr wrap="square" rtlCol="0">
            <a:spAutoFit/>
          </a:bodyPr>
          <a:lstStyle/>
          <a:p>
            <a:r>
              <a:rPr lang="en-US" dirty="0">
                <a:solidFill>
                  <a:srgbClr val="FFFF00"/>
                </a:solidFill>
              </a:rPr>
              <a:t>Stage 3,4</a:t>
            </a:r>
          </a:p>
        </p:txBody>
      </p:sp>
      <p:sp>
        <p:nvSpPr>
          <p:cNvPr id="47" name="TextBox 46"/>
          <p:cNvSpPr txBox="1"/>
          <p:nvPr/>
        </p:nvSpPr>
        <p:spPr>
          <a:xfrm>
            <a:off x="7924800" y="5638800"/>
            <a:ext cx="1143000" cy="369332"/>
          </a:xfrm>
          <a:prstGeom prst="rect">
            <a:avLst/>
          </a:prstGeom>
          <a:noFill/>
        </p:spPr>
        <p:txBody>
          <a:bodyPr wrap="square" rtlCol="0">
            <a:spAutoFit/>
          </a:bodyPr>
          <a:lstStyle/>
          <a:p>
            <a:r>
              <a:rPr lang="en-US" dirty="0">
                <a:solidFill>
                  <a:srgbClr val="FFFF00"/>
                </a:solidFill>
              </a:rPr>
              <a:t>Stage 1</a:t>
            </a:r>
          </a:p>
        </p:txBody>
      </p:sp>
      <p:sp>
        <p:nvSpPr>
          <p:cNvPr id="48" name="TextBox 47"/>
          <p:cNvSpPr txBox="1"/>
          <p:nvPr/>
        </p:nvSpPr>
        <p:spPr>
          <a:xfrm>
            <a:off x="6934200" y="2514600"/>
            <a:ext cx="1143000" cy="369332"/>
          </a:xfrm>
          <a:prstGeom prst="rect">
            <a:avLst/>
          </a:prstGeom>
          <a:noFill/>
        </p:spPr>
        <p:txBody>
          <a:bodyPr wrap="square" rtlCol="0">
            <a:spAutoFit/>
          </a:bodyPr>
          <a:lstStyle/>
          <a:p>
            <a:r>
              <a:rPr lang="en-US" dirty="0">
                <a:solidFill>
                  <a:srgbClr val="FFFF00"/>
                </a:solidFill>
              </a:rPr>
              <a:t>Stage 4,1</a:t>
            </a:r>
          </a:p>
        </p:txBody>
      </p:sp>
      <p:sp>
        <p:nvSpPr>
          <p:cNvPr id="49" name="TextBox 48"/>
          <p:cNvSpPr txBox="1"/>
          <p:nvPr/>
        </p:nvSpPr>
        <p:spPr>
          <a:xfrm>
            <a:off x="9372600" y="2133600"/>
            <a:ext cx="1143000" cy="369332"/>
          </a:xfrm>
          <a:prstGeom prst="rect">
            <a:avLst/>
          </a:prstGeom>
          <a:noFill/>
        </p:spPr>
        <p:txBody>
          <a:bodyPr wrap="square" rtlCol="0">
            <a:spAutoFit/>
          </a:bodyPr>
          <a:lstStyle/>
          <a:p>
            <a:r>
              <a:rPr lang="en-US" dirty="0">
                <a:solidFill>
                  <a:srgbClr val="FFFF00"/>
                </a:solidFill>
              </a:rPr>
              <a:t>Stage 2,3</a:t>
            </a:r>
          </a:p>
        </p:txBody>
      </p:sp>
    </p:spTree>
    <p:extLst>
      <p:ext uri="{BB962C8B-B14F-4D97-AF65-F5344CB8AC3E}">
        <p14:creationId xmlns:p14="http://schemas.microsoft.com/office/powerpoint/2010/main" val="1644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0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20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20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20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20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20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20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20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20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20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0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20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20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20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2000"/>
                                        <p:tgtEl>
                                          <p:spTgt spid="3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2000"/>
                                        <p:tgtEl>
                                          <p:spTgt spid="2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20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2000"/>
                                        <p:tgtEl>
                                          <p:spTgt spid="3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2000"/>
                                        <p:tgtEl>
                                          <p:spTgt spid="4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2000"/>
                                        <p:tgtEl>
                                          <p:spTgt spid="2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2000"/>
                                        <p:tgtEl>
                                          <p:spTgt spid="4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000"/>
                                        <p:tgtEl>
                                          <p:spTgt spid="2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2000"/>
                                        <p:tgtEl>
                                          <p:spTgt spid="4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20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2" grpId="0"/>
      <p:bldP spid="23" grpId="0"/>
      <p:bldP spid="24" grpId="0"/>
      <p:bldP spid="25" grpId="0"/>
      <p:bldP spid="26" grpId="0"/>
      <p:bldP spid="27" grpId="0"/>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4" grpId="0"/>
      <p:bldP spid="45" grpId="0"/>
      <p:bldP spid="46"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D51C216-A1FB-4A86-9413-989647587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11</a:t>
            </a: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2"/>
                </a:solidFill>
                <a:latin typeface="Calibri" panose="020F0502020204030204" pitchFamily="34" charset="0"/>
              </a:rPr>
              <a:t>Recurring Cycles of Nations</a:t>
            </a:r>
          </a:p>
        </p:txBody>
      </p:sp>
      <p:sp>
        <p:nvSpPr>
          <p:cNvPr id="13" name="TextBox 12"/>
          <p:cNvSpPr txBox="1"/>
          <p:nvPr/>
        </p:nvSpPr>
        <p:spPr>
          <a:xfrm>
            <a:off x="865361" y="1082644"/>
            <a:ext cx="5486400" cy="5355312"/>
          </a:xfrm>
          <a:prstGeom prst="rect">
            <a:avLst/>
          </a:prstGeom>
          <a:noFill/>
        </p:spPr>
        <p:txBody>
          <a:bodyPr wrap="square" rtlCol="0">
            <a:spAutoFit/>
          </a:bodyPr>
          <a:lstStyle/>
          <a:p>
            <a:r>
              <a:rPr lang="en-US" dirty="0">
                <a:solidFill>
                  <a:schemeClr val="bg2"/>
                </a:solidFill>
              </a:rPr>
              <a:t>“Great nations rise and fall—the people go from bondage to spiritual faith, </a:t>
            </a:r>
          </a:p>
          <a:p>
            <a:endParaRPr lang="en-US" dirty="0">
              <a:solidFill>
                <a:schemeClr val="bg2"/>
              </a:solidFill>
            </a:endParaRPr>
          </a:p>
          <a:p>
            <a:r>
              <a:rPr lang="en-US" dirty="0">
                <a:solidFill>
                  <a:schemeClr val="bg2"/>
                </a:solidFill>
              </a:rPr>
              <a:t>from spiritual faith to great courage,</a:t>
            </a:r>
          </a:p>
          <a:p>
            <a:endParaRPr lang="en-US" dirty="0">
              <a:solidFill>
                <a:schemeClr val="bg2"/>
              </a:solidFill>
            </a:endParaRPr>
          </a:p>
          <a:p>
            <a:r>
              <a:rPr lang="en-US" dirty="0">
                <a:solidFill>
                  <a:schemeClr val="bg2"/>
                </a:solidFill>
              </a:rPr>
              <a:t>from courage to liberty, </a:t>
            </a:r>
          </a:p>
          <a:p>
            <a:endParaRPr lang="en-US" dirty="0">
              <a:solidFill>
                <a:schemeClr val="bg2"/>
              </a:solidFill>
            </a:endParaRPr>
          </a:p>
          <a:p>
            <a:r>
              <a:rPr lang="en-US" dirty="0">
                <a:solidFill>
                  <a:schemeClr val="bg2"/>
                </a:solidFill>
              </a:rPr>
              <a:t>from liberty to abundance, </a:t>
            </a:r>
          </a:p>
          <a:p>
            <a:endParaRPr lang="en-US" dirty="0">
              <a:solidFill>
                <a:schemeClr val="bg2"/>
              </a:solidFill>
            </a:endParaRPr>
          </a:p>
          <a:p>
            <a:r>
              <a:rPr lang="en-US" dirty="0">
                <a:solidFill>
                  <a:schemeClr val="bg2"/>
                </a:solidFill>
              </a:rPr>
              <a:t>from abundance to selfishness, </a:t>
            </a:r>
          </a:p>
          <a:p>
            <a:endParaRPr lang="en-US" dirty="0">
              <a:solidFill>
                <a:schemeClr val="bg2"/>
              </a:solidFill>
            </a:endParaRPr>
          </a:p>
          <a:p>
            <a:r>
              <a:rPr lang="en-US" dirty="0">
                <a:solidFill>
                  <a:schemeClr val="bg2"/>
                </a:solidFill>
              </a:rPr>
              <a:t>from selfishness to complacency, </a:t>
            </a:r>
          </a:p>
          <a:p>
            <a:endParaRPr lang="en-US" dirty="0">
              <a:solidFill>
                <a:schemeClr val="bg2"/>
              </a:solidFill>
            </a:endParaRPr>
          </a:p>
          <a:p>
            <a:r>
              <a:rPr lang="en-US" dirty="0">
                <a:solidFill>
                  <a:schemeClr val="bg2"/>
                </a:solidFill>
              </a:rPr>
              <a:t>from complacency to apathy, </a:t>
            </a:r>
          </a:p>
          <a:p>
            <a:endParaRPr lang="en-US" dirty="0">
              <a:solidFill>
                <a:schemeClr val="bg2"/>
              </a:solidFill>
            </a:endParaRPr>
          </a:p>
          <a:p>
            <a:r>
              <a:rPr lang="en-US" dirty="0">
                <a:solidFill>
                  <a:schemeClr val="bg2"/>
                </a:solidFill>
              </a:rPr>
              <a:t>from apathy to dependency, </a:t>
            </a:r>
          </a:p>
          <a:p>
            <a:endParaRPr lang="en-US" dirty="0">
              <a:solidFill>
                <a:schemeClr val="bg2"/>
              </a:solidFill>
            </a:endParaRPr>
          </a:p>
          <a:p>
            <a:r>
              <a:rPr lang="en-US" dirty="0">
                <a:solidFill>
                  <a:schemeClr val="bg2"/>
                </a:solidFill>
              </a:rPr>
              <a:t>from dependency back again into bondage.”</a:t>
            </a:r>
          </a:p>
          <a:p>
            <a:r>
              <a:rPr lang="en-US" sz="1100" dirty="0">
                <a:solidFill>
                  <a:schemeClr val="bg2"/>
                </a:solidFill>
              </a:rPr>
              <a:t>Robert </a:t>
            </a:r>
            <a:r>
              <a:rPr lang="en-US" sz="1100" dirty="0" err="1">
                <a:solidFill>
                  <a:schemeClr val="bg2"/>
                </a:solidFill>
              </a:rPr>
              <a:t>Muntzel</a:t>
            </a:r>
            <a:r>
              <a:rPr lang="en-US" sz="1100" dirty="0">
                <a:solidFill>
                  <a:schemeClr val="bg2"/>
                </a:solidFill>
              </a:rPr>
              <a:t> </a:t>
            </a:r>
          </a:p>
        </p:txBody>
      </p:sp>
      <p:sp>
        <p:nvSpPr>
          <p:cNvPr id="9" name="TextBox 8"/>
          <p:cNvSpPr txBox="1"/>
          <p:nvPr/>
        </p:nvSpPr>
        <p:spPr>
          <a:xfrm>
            <a:off x="6934200" y="1219200"/>
            <a:ext cx="1600200" cy="369332"/>
          </a:xfrm>
          <a:prstGeom prst="rect">
            <a:avLst/>
          </a:prstGeom>
          <a:noFill/>
        </p:spPr>
        <p:txBody>
          <a:bodyPr wrap="square" rtlCol="0">
            <a:spAutoFit/>
          </a:bodyPr>
          <a:lstStyle/>
          <a:p>
            <a:r>
              <a:rPr lang="en-US" dirty="0"/>
              <a:t>74</a:t>
            </a:r>
            <a:r>
              <a:rPr lang="en-US" baseline="30000" dirty="0"/>
              <a:t>th</a:t>
            </a:r>
            <a:r>
              <a:rPr lang="en-US" dirty="0"/>
              <a:t> year</a:t>
            </a:r>
          </a:p>
        </p:txBody>
      </p:sp>
      <p:pic>
        <p:nvPicPr>
          <p:cNvPr id="1028" name="Picture 4" descr="Image result for circle gif">
            <a:extLst>
              <a:ext uri="{FF2B5EF4-FFF2-40B4-BE49-F238E27FC236}">
                <a16:creationId xmlns:a16="http://schemas.microsoft.com/office/drawing/2014/main" id="{F39EE7DB-AB95-42C2-A532-B19AD65BFBC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95022" y="947785"/>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64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DED72C-4EF4-43FB-8D47-EEFDAF89B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11</a:t>
            </a:r>
          </a:p>
        </p:txBody>
      </p:sp>
      <p:sp>
        <p:nvSpPr>
          <p:cNvPr id="6" name="TextBox 5"/>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Calibri" panose="020F0502020204030204" pitchFamily="34" charset="0"/>
              </a:rPr>
              <a:t>Famine—Getting the Attention of the Rebellious</a:t>
            </a:r>
          </a:p>
        </p:txBody>
      </p:sp>
      <p:sp>
        <p:nvSpPr>
          <p:cNvPr id="10" name="TextBox 9"/>
          <p:cNvSpPr txBox="1"/>
          <p:nvPr/>
        </p:nvSpPr>
        <p:spPr>
          <a:xfrm>
            <a:off x="93552" y="6488668"/>
            <a:ext cx="3657600" cy="369332"/>
          </a:xfrm>
          <a:prstGeom prst="rect">
            <a:avLst/>
          </a:prstGeom>
          <a:noFill/>
        </p:spPr>
        <p:txBody>
          <a:bodyPr wrap="square" rtlCol="0">
            <a:spAutoFit/>
          </a:bodyPr>
          <a:lstStyle/>
          <a:p>
            <a:r>
              <a:rPr lang="en-US" dirty="0">
                <a:solidFill>
                  <a:schemeClr val="bg2"/>
                </a:solidFill>
              </a:rPr>
              <a:t>Helaman 11:1-23</a:t>
            </a:r>
          </a:p>
        </p:txBody>
      </p:sp>
      <p:sp>
        <p:nvSpPr>
          <p:cNvPr id="13" name="TextBox 12"/>
          <p:cNvSpPr txBox="1"/>
          <p:nvPr/>
        </p:nvSpPr>
        <p:spPr>
          <a:xfrm>
            <a:off x="443620" y="919682"/>
            <a:ext cx="6550937" cy="2308324"/>
          </a:xfrm>
          <a:prstGeom prst="rect">
            <a:avLst/>
          </a:prstGeom>
          <a:noFill/>
        </p:spPr>
        <p:txBody>
          <a:bodyPr wrap="square" rtlCol="0">
            <a:spAutoFit/>
          </a:bodyPr>
          <a:lstStyle/>
          <a:p>
            <a:r>
              <a:rPr lang="en-US" dirty="0">
                <a:solidFill>
                  <a:schemeClr val="bg2"/>
                </a:solidFill>
              </a:rPr>
              <a:t>A </a:t>
            </a:r>
            <a:r>
              <a:rPr lang="en-US" b="1" dirty="0">
                <a:solidFill>
                  <a:schemeClr val="bg2"/>
                </a:solidFill>
              </a:rPr>
              <a:t>famine</a:t>
            </a:r>
            <a:r>
              <a:rPr lang="en-US" dirty="0">
                <a:solidFill>
                  <a:schemeClr val="bg2"/>
                </a:solidFill>
              </a:rPr>
              <a:t> is a widespread scarcity of food, caused by several factors including crop failure, population unbalance, or government policies. This phenomenon is usually accompanied or followed by regional malnutrition, starvation, epidemic, and increased mortality.</a:t>
            </a:r>
          </a:p>
          <a:p>
            <a:endParaRPr lang="en-US" dirty="0">
              <a:solidFill>
                <a:schemeClr val="bg2"/>
              </a:solidFill>
            </a:endParaRPr>
          </a:p>
          <a:p>
            <a:r>
              <a:rPr lang="en-US" dirty="0">
                <a:solidFill>
                  <a:schemeClr val="bg2"/>
                </a:solidFill>
              </a:rPr>
              <a:t> Nearly every continent in the world has experienced a period of famine throughout history. Some countries, particularly in sub-Sahara Africa, continue to have extreme cases of famine.</a:t>
            </a:r>
          </a:p>
        </p:txBody>
      </p:sp>
      <p:sp>
        <p:nvSpPr>
          <p:cNvPr id="9" name="TextBox 8"/>
          <p:cNvSpPr txBox="1"/>
          <p:nvPr/>
        </p:nvSpPr>
        <p:spPr>
          <a:xfrm>
            <a:off x="6934200" y="1219200"/>
            <a:ext cx="1600200" cy="369332"/>
          </a:xfrm>
          <a:prstGeom prst="rect">
            <a:avLst/>
          </a:prstGeom>
          <a:noFill/>
        </p:spPr>
        <p:txBody>
          <a:bodyPr wrap="square" rtlCol="0">
            <a:spAutoFit/>
          </a:bodyPr>
          <a:lstStyle/>
          <a:p>
            <a:r>
              <a:rPr lang="en-US" dirty="0"/>
              <a:t>74</a:t>
            </a:r>
            <a:r>
              <a:rPr lang="en-US" baseline="30000" dirty="0"/>
              <a:t>th</a:t>
            </a:r>
            <a:r>
              <a:rPr lang="en-US" dirty="0"/>
              <a:t> year</a:t>
            </a:r>
          </a:p>
        </p:txBody>
      </p:sp>
      <p:sp>
        <p:nvSpPr>
          <p:cNvPr id="11" name="TextBox 10"/>
          <p:cNvSpPr txBox="1"/>
          <p:nvPr/>
        </p:nvSpPr>
        <p:spPr>
          <a:xfrm>
            <a:off x="4897925" y="3895255"/>
            <a:ext cx="5073712" cy="830997"/>
          </a:xfrm>
          <a:prstGeom prst="rect">
            <a:avLst/>
          </a:prstGeom>
          <a:noFill/>
        </p:spPr>
        <p:txBody>
          <a:bodyPr wrap="square" rtlCol="0">
            <a:spAutoFit/>
          </a:bodyPr>
          <a:lstStyle/>
          <a:p>
            <a:pPr algn="ctr"/>
            <a:r>
              <a:rPr lang="en-US" sz="2400" dirty="0">
                <a:solidFill>
                  <a:srgbClr val="FFFF00"/>
                </a:solidFill>
              </a:rPr>
              <a:t>Nephi had the power from God to send famine among the people</a:t>
            </a:r>
          </a:p>
        </p:txBody>
      </p:sp>
      <p:sp>
        <p:nvSpPr>
          <p:cNvPr id="12" name="TextBox 11"/>
          <p:cNvSpPr txBox="1"/>
          <p:nvPr/>
        </p:nvSpPr>
        <p:spPr>
          <a:xfrm>
            <a:off x="4876800" y="4876800"/>
            <a:ext cx="4724400" cy="1477328"/>
          </a:xfrm>
          <a:prstGeom prst="rect">
            <a:avLst/>
          </a:prstGeom>
          <a:noFill/>
        </p:spPr>
        <p:txBody>
          <a:bodyPr wrap="square" rtlCol="0">
            <a:spAutoFit/>
          </a:bodyPr>
          <a:lstStyle/>
          <a:p>
            <a:r>
              <a:rPr lang="en-US" dirty="0">
                <a:solidFill>
                  <a:schemeClr val="bg2"/>
                </a:solidFill>
              </a:rPr>
              <a:t>“Behold I speak for mine elect’s sake; for nation shall rise against nation, ad kingdom against kingdom; there shall be famines, and pestilences, and earthquakes, in divers places”</a:t>
            </a:r>
          </a:p>
          <a:p>
            <a:r>
              <a:rPr lang="en-US" dirty="0">
                <a:solidFill>
                  <a:schemeClr val="bg2"/>
                </a:solidFill>
              </a:rPr>
              <a:t>Joseph Smith—Matthew 1:29</a:t>
            </a:r>
          </a:p>
        </p:txBody>
      </p:sp>
      <p:sp>
        <p:nvSpPr>
          <p:cNvPr id="14" name="TextBox 13"/>
          <p:cNvSpPr txBox="1"/>
          <p:nvPr/>
        </p:nvSpPr>
        <p:spPr>
          <a:xfrm>
            <a:off x="8962176" y="6163146"/>
            <a:ext cx="2667000" cy="523220"/>
          </a:xfrm>
          <a:prstGeom prst="rect">
            <a:avLst/>
          </a:prstGeom>
          <a:noFill/>
        </p:spPr>
        <p:txBody>
          <a:bodyPr wrap="square" rtlCol="0">
            <a:spAutoFit/>
          </a:bodyPr>
          <a:lstStyle/>
          <a:p>
            <a:r>
              <a:rPr lang="en-US" sz="2800" dirty="0">
                <a:solidFill>
                  <a:srgbClr val="FF0000"/>
                </a:solidFill>
                <a:effectLst>
                  <a:glow rad="139700">
                    <a:schemeClr val="accent2">
                      <a:satMod val="175000"/>
                      <a:alpha val="40000"/>
                    </a:schemeClr>
                  </a:glow>
                </a:effectLst>
              </a:rPr>
              <a:t>Read D&amp;C 43:25</a:t>
            </a:r>
          </a:p>
        </p:txBody>
      </p:sp>
      <p:pic>
        <p:nvPicPr>
          <p:cNvPr id="3" name="Picture 2">
            <a:extLst>
              <a:ext uri="{FF2B5EF4-FFF2-40B4-BE49-F238E27FC236}">
                <a16:creationId xmlns:a16="http://schemas.microsoft.com/office/drawing/2014/main" id="{52EBAFFE-AC36-44BA-B45E-B19E9C5ED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985" y="784351"/>
            <a:ext cx="3942501" cy="2961106"/>
          </a:xfrm>
          <a:prstGeom prst="rect">
            <a:avLst/>
          </a:prstGeom>
        </p:spPr>
      </p:pic>
      <p:pic>
        <p:nvPicPr>
          <p:cNvPr id="8" name="Picture 7">
            <a:extLst>
              <a:ext uri="{FF2B5EF4-FFF2-40B4-BE49-F238E27FC236}">
                <a16:creationId xmlns:a16="http://schemas.microsoft.com/office/drawing/2014/main" id="{A290869F-EF0F-4817-942C-82086A967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848" y="3780749"/>
            <a:ext cx="3252675" cy="2445620"/>
          </a:xfrm>
          <a:prstGeom prst="rect">
            <a:avLst/>
          </a:prstGeom>
        </p:spPr>
      </p:pic>
      <p:pic>
        <p:nvPicPr>
          <p:cNvPr id="17" name="Picture 16">
            <a:extLst>
              <a:ext uri="{FF2B5EF4-FFF2-40B4-BE49-F238E27FC236}">
                <a16:creationId xmlns:a16="http://schemas.microsoft.com/office/drawing/2014/main" id="{08FC743B-AB2F-4EEA-8B16-C82378F496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1940" y="4821630"/>
            <a:ext cx="895161" cy="1201581"/>
          </a:xfrm>
          <a:prstGeom prst="rect">
            <a:avLst/>
          </a:prstGeom>
        </p:spPr>
      </p:pic>
    </p:spTree>
    <p:extLst>
      <p:ext uri="{BB962C8B-B14F-4D97-AF65-F5344CB8AC3E}">
        <p14:creationId xmlns:p14="http://schemas.microsoft.com/office/powerpoint/2010/main" val="244496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A571493-67AA-4215-B310-AADF1453E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11</a:t>
            </a:r>
          </a:p>
        </p:txBody>
      </p:sp>
      <p:sp>
        <p:nvSpPr>
          <p:cNvPr id="6" name="TextBox 5"/>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solidFill>
                <a:latin typeface="Calibri" panose="020F0502020204030204" pitchFamily="34" charset="0"/>
              </a:rPr>
              <a:t>Getting Back on Track</a:t>
            </a:r>
          </a:p>
        </p:txBody>
      </p:sp>
      <p:sp>
        <p:nvSpPr>
          <p:cNvPr id="9" name="TextBox 8"/>
          <p:cNvSpPr txBox="1"/>
          <p:nvPr/>
        </p:nvSpPr>
        <p:spPr>
          <a:xfrm>
            <a:off x="6934200" y="1219200"/>
            <a:ext cx="1600200" cy="369332"/>
          </a:xfrm>
          <a:prstGeom prst="rect">
            <a:avLst/>
          </a:prstGeom>
          <a:noFill/>
        </p:spPr>
        <p:txBody>
          <a:bodyPr wrap="square" rtlCol="0">
            <a:spAutoFit/>
          </a:bodyPr>
          <a:lstStyle/>
          <a:p>
            <a:r>
              <a:rPr lang="en-US" dirty="0"/>
              <a:t>74</a:t>
            </a:r>
            <a:r>
              <a:rPr lang="en-US" baseline="30000" dirty="0"/>
              <a:t>th</a:t>
            </a:r>
            <a:r>
              <a:rPr lang="en-US" dirty="0"/>
              <a:t> year</a:t>
            </a:r>
          </a:p>
        </p:txBody>
      </p:sp>
      <p:sp>
        <p:nvSpPr>
          <p:cNvPr id="11" name="TextBox 10"/>
          <p:cNvSpPr txBox="1"/>
          <p:nvPr/>
        </p:nvSpPr>
        <p:spPr>
          <a:xfrm>
            <a:off x="6037153" y="5482629"/>
            <a:ext cx="5715000" cy="1015663"/>
          </a:xfrm>
          <a:prstGeom prst="rect">
            <a:avLst/>
          </a:prstGeom>
          <a:noFill/>
        </p:spPr>
        <p:txBody>
          <a:bodyPr wrap="square" rtlCol="0">
            <a:spAutoFit/>
          </a:bodyPr>
          <a:lstStyle/>
          <a:p>
            <a:pPr fontAlgn="base"/>
            <a:r>
              <a:rPr lang="en-US" dirty="0">
                <a:solidFill>
                  <a:srgbClr val="FFFF00"/>
                </a:solidFill>
              </a:rPr>
              <a:t>How long after remembering the Lord did it take for the Nephites to be “ripening again for destruction”? </a:t>
            </a:r>
          </a:p>
          <a:p>
            <a:pPr algn="ctr" fontAlgn="base"/>
            <a:r>
              <a:rPr lang="en-US" sz="2400" dirty="0">
                <a:solidFill>
                  <a:srgbClr val="FF0000"/>
                </a:solidFill>
              </a:rPr>
              <a:t>4 years</a:t>
            </a:r>
            <a:endParaRPr lang="en-US" dirty="0">
              <a:solidFill>
                <a:schemeClr val="bg2"/>
              </a:solidFill>
            </a:endParaRPr>
          </a:p>
        </p:txBody>
      </p:sp>
      <p:grpSp>
        <p:nvGrpSpPr>
          <p:cNvPr id="15" name="Group 14"/>
          <p:cNvGrpSpPr/>
          <p:nvPr/>
        </p:nvGrpSpPr>
        <p:grpSpPr>
          <a:xfrm>
            <a:off x="2057400" y="990600"/>
            <a:ext cx="2997200" cy="1131810"/>
            <a:chOff x="5334000" y="5257800"/>
            <a:chExt cx="2997200" cy="1131810"/>
          </a:xfrm>
        </p:grpSpPr>
        <p:grpSp>
          <p:nvGrpSpPr>
            <p:cNvPr id="16" name="Group 11"/>
            <p:cNvGrpSpPr/>
            <p:nvPr/>
          </p:nvGrpSpPr>
          <p:grpSpPr>
            <a:xfrm>
              <a:off x="5334000" y="5257800"/>
              <a:ext cx="2997200" cy="1131810"/>
              <a:chOff x="965200" y="2286000"/>
              <a:chExt cx="7264400" cy="2743200"/>
            </a:xfrm>
          </p:grpSpPr>
          <p:grpSp>
            <p:nvGrpSpPr>
              <p:cNvPr id="18" name="Group 18"/>
              <p:cNvGrpSpPr/>
              <p:nvPr/>
            </p:nvGrpSpPr>
            <p:grpSpPr>
              <a:xfrm>
                <a:off x="965200" y="2286000"/>
                <a:ext cx="7264400" cy="2743200"/>
                <a:chOff x="965200" y="2286000"/>
                <a:chExt cx="7327900" cy="2743200"/>
              </a:xfrm>
            </p:grpSpPr>
            <p:sp>
              <p:nvSpPr>
                <p:cNvPr id="20" name="Rectangle 1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1"/>
                  <a:endCxn id="2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17599" y="2514601"/>
                <a:ext cx="7010400" cy="1118951"/>
              </a:xfrm>
              <a:prstGeom prst="rect">
                <a:avLst/>
              </a:prstGeom>
              <a:noFill/>
            </p:spPr>
            <p:txBody>
              <a:bodyPr wrap="square" rtlCol="0">
                <a:spAutoFit/>
              </a:bodyPr>
              <a:lstStyle/>
              <a:p>
                <a:endParaRPr lang="en-US" sz="2400" dirty="0">
                  <a:solidFill>
                    <a:schemeClr val="bg1"/>
                  </a:solidFill>
                </a:endParaRPr>
              </a:p>
            </p:txBody>
          </p:sp>
        </p:grpSp>
        <p:sp>
          <p:nvSpPr>
            <p:cNvPr id="17" name="Rectangle 16"/>
            <p:cNvSpPr/>
            <p:nvPr/>
          </p:nvSpPr>
          <p:spPr>
            <a:xfrm>
              <a:off x="5334000" y="5334000"/>
              <a:ext cx="2971800" cy="923330"/>
            </a:xfrm>
            <a:prstGeom prst="rect">
              <a:avLst/>
            </a:prstGeom>
          </p:spPr>
          <p:txBody>
            <a:bodyPr wrap="square">
              <a:spAutoFit/>
            </a:bodyPr>
            <a:lstStyle/>
            <a:p>
              <a:pPr algn="ctr"/>
              <a:r>
                <a:rPr lang="en-US" b="1" dirty="0">
                  <a:solidFill>
                    <a:schemeClr val="bg2"/>
                  </a:solidFill>
                </a:rPr>
                <a:t>Through humility and repentance, we can avoid pride and destruction.</a:t>
              </a:r>
              <a:endParaRPr lang="en-US" dirty="0">
                <a:solidFill>
                  <a:schemeClr val="bg2"/>
                </a:solidFill>
              </a:endParaRPr>
            </a:p>
          </p:txBody>
        </p:sp>
      </p:grpSp>
      <p:sp>
        <p:nvSpPr>
          <p:cNvPr id="25" name="TextBox 24"/>
          <p:cNvSpPr txBox="1"/>
          <p:nvPr/>
        </p:nvSpPr>
        <p:spPr>
          <a:xfrm>
            <a:off x="5397374" y="3275846"/>
            <a:ext cx="5029200" cy="2031325"/>
          </a:xfrm>
          <a:prstGeom prst="rect">
            <a:avLst/>
          </a:prstGeom>
          <a:noFill/>
        </p:spPr>
        <p:txBody>
          <a:bodyPr wrap="square" rtlCol="0">
            <a:spAutoFit/>
          </a:bodyPr>
          <a:lstStyle/>
          <a:p>
            <a:pPr fontAlgn="base"/>
            <a:r>
              <a:rPr lang="en-US" dirty="0">
                <a:solidFill>
                  <a:schemeClr val="bg2"/>
                </a:solidFill>
              </a:rPr>
              <a:t>The Nephites could have lived righteously and humbly always, repenting without delay whenever they sinned. If they had lived this way, they still would have experienced some trials, but they would not have needed to endure the terrible suffering and destruction that came as a result of their wickedness.</a:t>
            </a:r>
          </a:p>
        </p:txBody>
      </p:sp>
      <p:pic>
        <p:nvPicPr>
          <p:cNvPr id="3" name="Picture 2">
            <a:extLst>
              <a:ext uri="{FF2B5EF4-FFF2-40B4-BE49-F238E27FC236}">
                <a16:creationId xmlns:a16="http://schemas.microsoft.com/office/drawing/2014/main" id="{24EC9070-F07C-4FE8-A4FD-3D25D52BE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81" y="2875182"/>
            <a:ext cx="4762500" cy="3171825"/>
          </a:xfrm>
          <a:prstGeom prst="rect">
            <a:avLst/>
          </a:prstGeom>
        </p:spPr>
      </p:pic>
      <p:pic>
        <p:nvPicPr>
          <p:cNvPr id="8" name="Picture 7">
            <a:extLst>
              <a:ext uri="{FF2B5EF4-FFF2-40B4-BE49-F238E27FC236}">
                <a16:creationId xmlns:a16="http://schemas.microsoft.com/office/drawing/2014/main" id="{2A1F18F7-7F31-4069-B2A0-6C929061A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602" y="555379"/>
            <a:ext cx="4210526" cy="2301754"/>
          </a:xfrm>
          <a:prstGeom prst="rect">
            <a:avLst/>
          </a:prstGeom>
        </p:spPr>
      </p:pic>
    </p:spTree>
    <p:extLst>
      <p:ext uri="{BB962C8B-B14F-4D97-AF65-F5344CB8AC3E}">
        <p14:creationId xmlns:p14="http://schemas.microsoft.com/office/powerpoint/2010/main" val="411327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2AF06C-E60F-4FD5-91F3-1EF8969E9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11</a:t>
            </a: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2"/>
                </a:solidFill>
                <a:latin typeface="Calibri" panose="020F0502020204030204" pitchFamily="34" charset="0"/>
              </a:rPr>
              <a:t>Nations Decline</a:t>
            </a:r>
          </a:p>
        </p:txBody>
      </p:sp>
      <p:sp>
        <p:nvSpPr>
          <p:cNvPr id="13" name="TextBox 12"/>
          <p:cNvSpPr txBox="1"/>
          <p:nvPr/>
        </p:nvSpPr>
        <p:spPr>
          <a:xfrm>
            <a:off x="316872" y="654867"/>
            <a:ext cx="6756903" cy="5909310"/>
          </a:xfrm>
          <a:prstGeom prst="rect">
            <a:avLst/>
          </a:prstGeom>
          <a:noFill/>
        </p:spPr>
        <p:txBody>
          <a:bodyPr wrap="square" rtlCol="0">
            <a:spAutoFit/>
          </a:bodyPr>
          <a:lstStyle/>
          <a:p>
            <a:r>
              <a:rPr lang="en-US" dirty="0">
                <a:solidFill>
                  <a:schemeClr val="bg2"/>
                </a:solidFill>
              </a:rPr>
              <a:t>Worship of money</a:t>
            </a:r>
          </a:p>
          <a:p>
            <a:endParaRPr lang="en-US" dirty="0">
              <a:solidFill>
                <a:schemeClr val="bg2"/>
              </a:solidFill>
            </a:endParaRPr>
          </a:p>
          <a:p>
            <a:r>
              <a:rPr lang="en-US" dirty="0">
                <a:solidFill>
                  <a:schemeClr val="bg2"/>
                </a:solidFill>
              </a:rPr>
              <a:t>Loss of idealism</a:t>
            </a:r>
          </a:p>
          <a:p>
            <a:endParaRPr lang="en-US" dirty="0">
              <a:solidFill>
                <a:schemeClr val="bg2"/>
              </a:solidFill>
            </a:endParaRPr>
          </a:p>
          <a:p>
            <a:r>
              <a:rPr lang="en-US" dirty="0">
                <a:solidFill>
                  <a:schemeClr val="bg2"/>
                </a:solidFill>
              </a:rPr>
              <a:t>Good men staying away from politics</a:t>
            </a:r>
          </a:p>
          <a:p>
            <a:endParaRPr lang="en-US" dirty="0">
              <a:solidFill>
                <a:schemeClr val="bg2"/>
              </a:solidFill>
            </a:endParaRPr>
          </a:p>
          <a:p>
            <a:r>
              <a:rPr lang="en-US" dirty="0">
                <a:solidFill>
                  <a:schemeClr val="bg2"/>
                </a:solidFill>
              </a:rPr>
              <a:t>The lessening of national pride as people become concerned with only their private affairs</a:t>
            </a:r>
          </a:p>
          <a:p>
            <a:endParaRPr lang="en-US" dirty="0">
              <a:solidFill>
                <a:schemeClr val="bg2"/>
              </a:solidFill>
            </a:endParaRPr>
          </a:p>
          <a:p>
            <a:r>
              <a:rPr lang="en-US" dirty="0">
                <a:solidFill>
                  <a:schemeClr val="bg2"/>
                </a:solidFill>
              </a:rPr>
              <a:t>A preponderance of the great cities</a:t>
            </a:r>
          </a:p>
          <a:p>
            <a:endParaRPr lang="en-US" dirty="0">
              <a:solidFill>
                <a:schemeClr val="bg2"/>
              </a:solidFill>
            </a:endParaRPr>
          </a:p>
          <a:p>
            <a:r>
              <a:rPr lang="en-US" dirty="0">
                <a:solidFill>
                  <a:schemeClr val="bg2"/>
                </a:solidFill>
              </a:rPr>
              <a:t>A general desire to limit the number of children</a:t>
            </a:r>
          </a:p>
          <a:p>
            <a:endParaRPr lang="en-US" dirty="0">
              <a:solidFill>
                <a:schemeClr val="bg2"/>
              </a:solidFill>
            </a:endParaRPr>
          </a:p>
          <a:p>
            <a:r>
              <a:rPr lang="en-US" dirty="0">
                <a:solidFill>
                  <a:schemeClr val="bg2"/>
                </a:solidFill>
              </a:rPr>
              <a:t>The loss of respect for representative government</a:t>
            </a:r>
          </a:p>
          <a:p>
            <a:endParaRPr lang="en-US" dirty="0">
              <a:solidFill>
                <a:schemeClr val="bg2"/>
              </a:solidFill>
            </a:endParaRPr>
          </a:p>
          <a:p>
            <a:r>
              <a:rPr lang="en-US" dirty="0">
                <a:solidFill>
                  <a:schemeClr val="bg2"/>
                </a:solidFill>
              </a:rPr>
              <a:t>The substitution of ‘</a:t>
            </a:r>
            <a:r>
              <a:rPr lang="en-US" dirty="0" err="1">
                <a:solidFill>
                  <a:schemeClr val="bg2"/>
                </a:solidFill>
              </a:rPr>
              <a:t>unparliamentary</a:t>
            </a:r>
            <a:r>
              <a:rPr lang="en-US" dirty="0">
                <a:solidFill>
                  <a:schemeClr val="bg2"/>
                </a:solidFill>
              </a:rPr>
              <a:t> methods’ such as economic pressure</a:t>
            </a:r>
          </a:p>
          <a:p>
            <a:endParaRPr lang="en-US" dirty="0">
              <a:solidFill>
                <a:schemeClr val="bg2"/>
              </a:solidFill>
            </a:endParaRPr>
          </a:p>
          <a:p>
            <a:r>
              <a:rPr lang="en-US" dirty="0">
                <a:solidFill>
                  <a:schemeClr val="bg2"/>
                </a:solidFill>
              </a:rPr>
              <a:t>Above all—anti-national peace movements which mean the abdication of the nation not in favor of everlasting peace</a:t>
            </a:r>
          </a:p>
          <a:p>
            <a:r>
              <a:rPr lang="en-US" dirty="0">
                <a:solidFill>
                  <a:schemeClr val="bg2"/>
                </a:solidFill>
              </a:rPr>
              <a:t>Oswald Spengler</a:t>
            </a:r>
          </a:p>
        </p:txBody>
      </p:sp>
      <p:sp>
        <p:nvSpPr>
          <p:cNvPr id="9" name="TextBox 8"/>
          <p:cNvSpPr txBox="1"/>
          <p:nvPr/>
        </p:nvSpPr>
        <p:spPr>
          <a:xfrm>
            <a:off x="6934200" y="1219200"/>
            <a:ext cx="1600200" cy="369332"/>
          </a:xfrm>
          <a:prstGeom prst="rect">
            <a:avLst/>
          </a:prstGeom>
          <a:noFill/>
        </p:spPr>
        <p:txBody>
          <a:bodyPr wrap="square" rtlCol="0">
            <a:spAutoFit/>
          </a:bodyPr>
          <a:lstStyle/>
          <a:p>
            <a:r>
              <a:rPr lang="en-US" dirty="0"/>
              <a:t>74</a:t>
            </a:r>
            <a:r>
              <a:rPr lang="en-US" baseline="30000" dirty="0"/>
              <a:t>th</a:t>
            </a:r>
            <a:r>
              <a:rPr lang="en-US" dirty="0"/>
              <a:t> year</a:t>
            </a:r>
          </a:p>
        </p:txBody>
      </p:sp>
      <p:pic>
        <p:nvPicPr>
          <p:cNvPr id="3" name="Picture 2">
            <a:extLst>
              <a:ext uri="{FF2B5EF4-FFF2-40B4-BE49-F238E27FC236}">
                <a16:creationId xmlns:a16="http://schemas.microsoft.com/office/drawing/2014/main" id="{77CB9E77-2213-42EC-AAD1-0ABAAC8DE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045" y="629498"/>
            <a:ext cx="2295525" cy="1543050"/>
          </a:xfrm>
          <a:prstGeom prst="rect">
            <a:avLst/>
          </a:prstGeom>
        </p:spPr>
      </p:pic>
      <p:pic>
        <p:nvPicPr>
          <p:cNvPr id="8" name="Picture 7">
            <a:extLst>
              <a:ext uri="{FF2B5EF4-FFF2-40B4-BE49-F238E27FC236}">
                <a16:creationId xmlns:a16="http://schemas.microsoft.com/office/drawing/2014/main" id="{C5A48B96-90F2-422A-AAB2-FD16322D1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710" y="571973"/>
            <a:ext cx="1626765" cy="1476271"/>
          </a:xfrm>
          <a:prstGeom prst="rect">
            <a:avLst/>
          </a:prstGeom>
        </p:spPr>
      </p:pic>
      <p:pic>
        <p:nvPicPr>
          <p:cNvPr id="16" name="Picture 15">
            <a:extLst>
              <a:ext uri="{FF2B5EF4-FFF2-40B4-BE49-F238E27FC236}">
                <a16:creationId xmlns:a16="http://schemas.microsoft.com/office/drawing/2014/main" id="{33A8CE80-96EE-47B5-9EFA-FB8F284CD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230" y="2793556"/>
            <a:ext cx="3044332" cy="1708388"/>
          </a:xfrm>
          <a:prstGeom prst="rect">
            <a:avLst/>
          </a:prstGeom>
        </p:spPr>
      </p:pic>
      <p:pic>
        <p:nvPicPr>
          <p:cNvPr id="18" name="Picture 17">
            <a:extLst>
              <a:ext uri="{FF2B5EF4-FFF2-40B4-BE49-F238E27FC236}">
                <a16:creationId xmlns:a16="http://schemas.microsoft.com/office/drawing/2014/main" id="{00138C67-641B-454E-9735-43C295EFBD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8074" y="2954220"/>
            <a:ext cx="3082295" cy="1733791"/>
          </a:xfrm>
          <a:prstGeom prst="rect">
            <a:avLst/>
          </a:prstGeom>
        </p:spPr>
      </p:pic>
      <p:pic>
        <p:nvPicPr>
          <p:cNvPr id="22" name="Picture 21">
            <a:extLst>
              <a:ext uri="{FF2B5EF4-FFF2-40B4-BE49-F238E27FC236}">
                <a16:creationId xmlns:a16="http://schemas.microsoft.com/office/drawing/2014/main" id="{7432040A-41A1-4494-910A-0DC2A3E3677B}"/>
              </a:ext>
            </a:extLst>
          </p:cNvPr>
          <p:cNvPicPr>
            <a:picLocks noChangeAspect="1"/>
          </p:cNvPicPr>
          <p:nvPr/>
        </p:nvPicPr>
        <p:blipFill rotWithShape="1">
          <a:blip r:embed="rId7">
            <a:extLst>
              <a:ext uri="{28A0092B-C50C-407E-A947-70E740481C1C}">
                <a14:useLocalDpi xmlns:a14="http://schemas.microsoft.com/office/drawing/2010/main" val="0"/>
              </a:ext>
            </a:extLst>
          </a:blip>
          <a:srcRect l="46636" t="30779"/>
          <a:stretch/>
        </p:blipFill>
        <p:spPr>
          <a:xfrm>
            <a:off x="7229226" y="4748645"/>
            <a:ext cx="2967718" cy="2021031"/>
          </a:xfrm>
          <a:prstGeom prst="rect">
            <a:avLst/>
          </a:prstGeom>
        </p:spPr>
      </p:pic>
    </p:spTree>
    <p:extLst>
      <p:ext uri="{BB962C8B-B14F-4D97-AF65-F5344CB8AC3E}">
        <p14:creationId xmlns:p14="http://schemas.microsoft.com/office/powerpoint/2010/main" val="339372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xEl>
                                              <p:pRg st="10" end="10"/>
                                            </p:txEl>
                                          </p:spTgt>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6" end="1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xEl>
                                              <p:pRg st="17" end="17"/>
                                            </p:txEl>
                                          </p:spTgt>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155F37C7-E2B0-4659-8FA9-4846BBA93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11</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Calibri" panose="020F0502020204030204" pitchFamily="34" charset="0"/>
              </a:rPr>
              <a:t>Chasten</a:t>
            </a:r>
          </a:p>
        </p:txBody>
      </p:sp>
      <p:sp>
        <p:nvSpPr>
          <p:cNvPr id="9" name="TextBox 8"/>
          <p:cNvSpPr txBox="1"/>
          <p:nvPr/>
        </p:nvSpPr>
        <p:spPr>
          <a:xfrm>
            <a:off x="6934200" y="1219200"/>
            <a:ext cx="1600200" cy="369332"/>
          </a:xfrm>
          <a:prstGeom prst="rect">
            <a:avLst/>
          </a:prstGeom>
          <a:noFill/>
        </p:spPr>
        <p:txBody>
          <a:bodyPr wrap="square" rtlCol="0">
            <a:spAutoFit/>
          </a:bodyPr>
          <a:lstStyle/>
          <a:p>
            <a:r>
              <a:rPr lang="en-US" dirty="0"/>
              <a:t>74</a:t>
            </a:r>
            <a:r>
              <a:rPr lang="en-US" baseline="30000" dirty="0"/>
              <a:t>th</a:t>
            </a:r>
            <a:r>
              <a:rPr lang="en-US" dirty="0"/>
              <a:t> year</a:t>
            </a:r>
          </a:p>
        </p:txBody>
      </p:sp>
      <p:sp>
        <p:nvSpPr>
          <p:cNvPr id="11" name="TextBox 10"/>
          <p:cNvSpPr txBox="1"/>
          <p:nvPr/>
        </p:nvSpPr>
        <p:spPr>
          <a:xfrm>
            <a:off x="2945394" y="5330011"/>
            <a:ext cx="7467600" cy="1200329"/>
          </a:xfrm>
          <a:prstGeom prst="rect">
            <a:avLst/>
          </a:prstGeom>
          <a:noFill/>
        </p:spPr>
        <p:txBody>
          <a:bodyPr wrap="square" rtlCol="0">
            <a:spAutoFit/>
          </a:bodyPr>
          <a:lstStyle/>
          <a:p>
            <a:pPr fontAlgn="base"/>
            <a:r>
              <a:rPr lang="en-US" dirty="0">
                <a:solidFill>
                  <a:srgbClr val="FFFF00"/>
                </a:solidFill>
              </a:rPr>
              <a:t>Why do you think people who are prosperous sometimes forget the Lord?</a:t>
            </a:r>
          </a:p>
          <a:p>
            <a:pPr fontAlgn="base"/>
            <a:endParaRPr lang="en-US" dirty="0">
              <a:solidFill>
                <a:srgbClr val="FFFF00"/>
              </a:solidFill>
            </a:endParaRPr>
          </a:p>
          <a:p>
            <a:pPr fontAlgn="base"/>
            <a:r>
              <a:rPr lang="en-US" dirty="0">
                <a:solidFill>
                  <a:srgbClr val="FFFF00"/>
                </a:solidFill>
              </a:rPr>
              <a:t>Why do you think people sometimes need to be chastened before they remember the Lord? </a:t>
            </a:r>
          </a:p>
        </p:txBody>
      </p:sp>
      <p:grpSp>
        <p:nvGrpSpPr>
          <p:cNvPr id="2" name="Group 14"/>
          <p:cNvGrpSpPr/>
          <p:nvPr/>
        </p:nvGrpSpPr>
        <p:grpSpPr>
          <a:xfrm>
            <a:off x="1011382" y="703121"/>
            <a:ext cx="4419600" cy="1555839"/>
            <a:chOff x="5334000" y="5257800"/>
            <a:chExt cx="2986811" cy="1131810"/>
          </a:xfrm>
        </p:grpSpPr>
        <p:grpSp>
          <p:nvGrpSpPr>
            <p:cNvPr id="3" name="Group 11"/>
            <p:cNvGrpSpPr/>
            <p:nvPr/>
          </p:nvGrpSpPr>
          <p:grpSpPr>
            <a:xfrm>
              <a:off x="5334000" y="5257800"/>
              <a:ext cx="2986811" cy="1131810"/>
              <a:chOff x="965200" y="2286000"/>
              <a:chExt cx="7239220" cy="2743200"/>
            </a:xfrm>
          </p:grpSpPr>
          <p:grpSp>
            <p:nvGrpSpPr>
              <p:cNvPr id="7" name="Group 18"/>
              <p:cNvGrpSpPr/>
              <p:nvPr/>
            </p:nvGrpSpPr>
            <p:grpSpPr>
              <a:xfrm>
                <a:off x="965200" y="2286000"/>
                <a:ext cx="7239220" cy="2743200"/>
                <a:chOff x="965200" y="2286000"/>
                <a:chExt cx="7302500" cy="2743200"/>
              </a:xfrm>
            </p:grpSpPr>
            <p:sp>
              <p:nvSpPr>
                <p:cNvPr id="20" name="Rectangle 19"/>
                <p:cNvSpPr/>
                <p:nvPr/>
              </p:nvSpPr>
              <p:spPr>
                <a:xfrm>
                  <a:off x="990600" y="2286000"/>
                  <a:ext cx="7240399" cy="2466243"/>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1"/>
                  <a:endCxn id="2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17599" y="2514601"/>
                <a:ext cx="7010401" cy="813991"/>
              </a:xfrm>
              <a:prstGeom prst="rect">
                <a:avLst/>
              </a:prstGeom>
              <a:noFill/>
            </p:spPr>
            <p:txBody>
              <a:bodyPr wrap="square" rtlCol="0">
                <a:spAutoFit/>
              </a:bodyPr>
              <a:lstStyle/>
              <a:p>
                <a:endParaRPr lang="en-US" sz="2400" dirty="0">
                  <a:solidFill>
                    <a:schemeClr val="bg1"/>
                  </a:solidFill>
                </a:endParaRPr>
              </a:p>
            </p:txBody>
          </p:sp>
        </p:grpSp>
        <p:sp>
          <p:nvSpPr>
            <p:cNvPr id="17" name="Rectangle 16"/>
            <p:cNvSpPr/>
            <p:nvPr/>
          </p:nvSpPr>
          <p:spPr>
            <a:xfrm>
              <a:off x="5334000" y="5334000"/>
              <a:ext cx="2819400" cy="873191"/>
            </a:xfrm>
            <a:prstGeom prst="rect">
              <a:avLst/>
            </a:prstGeom>
          </p:spPr>
          <p:txBody>
            <a:bodyPr wrap="square">
              <a:spAutoFit/>
            </a:bodyPr>
            <a:lstStyle/>
            <a:p>
              <a:pPr algn="ctr"/>
              <a:r>
                <a:rPr lang="en-US" dirty="0">
                  <a:solidFill>
                    <a:schemeClr val="bg2"/>
                  </a:solidFill>
                </a:rPr>
                <a:t> </a:t>
              </a:r>
              <a:r>
                <a:rPr lang="en-US" b="1" dirty="0">
                  <a:solidFill>
                    <a:schemeClr val="bg2"/>
                  </a:solidFill>
                </a:rPr>
                <a:t>If we are not careful, our prosperity can lead us to forget the Lord; the Lord chastens His people to stir them up in remembrance of Him</a:t>
              </a:r>
              <a:endParaRPr lang="en-US" dirty="0">
                <a:solidFill>
                  <a:schemeClr val="bg2"/>
                </a:solidFill>
              </a:endParaRPr>
            </a:p>
          </p:txBody>
        </p:sp>
      </p:grpSp>
      <p:sp>
        <p:nvSpPr>
          <p:cNvPr id="25" name="TextBox 24"/>
          <p:cNvSpPr txBox="1"/>
          <p:nvPr/>
        </p:nvSpPr>
        <p:spPr>
          <a:xfrm>
            <a:off x="4953000" y="2667001"/>
            <a:ext cx="5715000" cy="2585323"/>
          </a:xfrm>
          <a:prstGeom prst="rect">
            <a:avLst/>
          </a:prstGeom>
          <a:noFill/>
        </p:spPr>
        <p:txBody>
          <a:bodyPr wrap="square" rtlCol="0">
            <a:spAutoFit/>
          </a:bodyPr>
          <a:lstStyle/>
          <a:p>
            <a:pPr fontAlgn="base"/>
            <a:r>
              <a:rPr lang="en-US" dirty="0">
                <a:solidFill>
                  <a:schemeClr val="bg2"/>
                </a:solidFill>
              </a:rPr>
              <a:t>“Divine chastening has at least three purposes:</a:t>
            </a:r>
          </a:p>
          <a:p>
            <a:pPr fontAlgn="base"/>
            <a:endParaRPr lang="en-US" dirty="0">
              <a:solidFill>
                <a:schemeClr val="bg2"/>
              </a:solidFill>
            </a:endParaRPr>
          </a:p>
          <a:p>
            <a:pPr fontAlgn="base"/>
            <a:r>
              <a:rPr lang="en-US" dirty="0">
                <a:solidFill>
                  <a:schemeClr val="bg2"/>
                </a:solidFill>
              </a:rPr>
              <a:t>(1) to persuade us to repent, </a:t>
            </a:r>
          </a:p>
          <a:p>
            <a:pPr fontAlgn="base"/>
            <a:endParaRPr lang="en-US" dirty="0">
              <a:solidFill>
                <a:schemeClr val="bg2"/>
              </a:solidFill>
            </a:endParaRPr>
          </a:p>
          <a:p>
            <a:pPr fontAlgn="base"/>
            <a:r>
              <a:rPr lang="en-US" dirty="0">
                <a:solidFill>
                  <a:schemeClr val="bg2"/>
                </a:solidFill>
              </a:rPr>
              <a:t>(2) to refine and sanctify us, and </a:t>
            </a:r>
          </a:p>
          <a:p>
            <a:pPr fontAlgn="base"/>
            <a:endParaRPr lang="en-US" dirty="0">
              <a:solidFill>
                <a:schemeClr val="bg2"/>
              </a:solidFill>
            </a:endParaRPr>
          </a:p>
          <a:p>
            <a:pPr fontAlgn="base"/>
            <a:r>
              <a:rPr lang="en-US" dirty="0">
                <a:solidFill>
                  <a:schemeClr val="bg2"/>
                </a:solidFill>
              </a:rPr>
              <a:t>(3) at times to redirect our course in life to what God knows is a better path” </a:t>
            </a:r>
          </a:p>
          <a:p>
            <a:pPr fontAlgn="base"/>
            <a:r>
              <a:rPr lang="en-US" sz="1200" dirty="0">
                <a:solidFill>
                  <a:schemeClr val="bg2"/>
                </a:solidFill>
              </a:rPr>
              <a:t>Elder D. Todd </a:t>
            </a:r>
            <a:r>
              <a:rPr lang="en-US" sz="1200" dirty="0" err="1">
                <a:solidFill>
                  <a:schemeClr val="bg2"/>
                </a:solidFill>
              </a:rPr>
              <a:t>Christofferson</a:t>
            </a:r>
            <a:endParaRPr lang="en-US" sz="1200" dirty="0">
              <a:solidFill>
                <a:schemeClr val="bg2"/>
              </a:solidFill>
            </a:endParaRPr>
          </a:p>
        </p:txBody>
      </p:sp>
      <p:sp>
        <p:nvSpPr>
          <p:cNvPr id="27" name="TextBox 26"/>
          <p:cNvSpPr txBox="1"/>
          <p:nvPr/>
        </p:nvSpPr>
        <p:spPr>
          <a:xfrm>
            <a:off x="6857999" y="457200"/>
            <a:ext cx="3924677" cy="923330"/>
          </a:xfrm>
          <a:prstGeom prst="rect">
            <a:avLst/>
          </a:prstGeom>
          <a:noFill/>
        </p:spPr>
        <p:txBody>
          <a:bodyPr wrap="square" rtlCol="0">
            <a:spAutoFit/>
          </a:bodyPr>
          <a:lstStyle/>
          <a:p>
            <a:pPr fontAlgn="base"/>
            <a:r>
              <a:rPr lang="en-US" dirty="0">
                <a:solidFill>
                  <a:srgbClr val="FFFF00"/>
                </a:solidFill>
              </a:rPr>
              <a:t> C</a:t>
            </a:r>
            <a:r>
              <a:rPr lang="en-US" i="1" dirty="0">
                <a:solidFill>
                  <a:srgbClr val="FFFF00"/>
                </a:solidFill>
              </a:rPr>
              <a:t>hasten </a:t>
            </a:r>
            <a:r>
              <a:rPr lang="en-US" dirty="0">
                <a:solidFill>
                  <a:srgbClr val="FFFF00"/>
                </a:solidFill>
              </a:rPr>
              <a:t>means to correct someone through punishment or suffering of some kind</a:t>
            </a:r>
          </a:p>
        </p:txBody>
      </p:sp>
      <p:sp>
        <p:nvSpPr>
          <p:cNvPr id="48" name="TextBox 47"/>
          <p:cNvSpPr txBox="1"/>
          <p:nvPr/>
        </p:nvSpPr>
        <p:spPr>
          <a:xfrm>
            <a:off x="165980" y="6488668"/>
            <a:ext cx="3962400" cy="369332"/>
          </a:xfrm>
          <a:prstGeom prst="rect">
            <a:avLst/>
          </a:prstGeom>
          <a:noFill/>
        </p:spPr>
        <p:txBody>
          <a:bodyPr wrap="square" rtlCol="0">
            <a:spAutoFit/>
          </a:bodyPr>
          <a:lstStyle/>
          <a:p>
            <a:r>
              <a:rPr lang="en-US" dirty="0">
                <a:solidFill>
                  <a:schemeClr val="bg2"/>
                </a:solidFill>
              </a:rPr>
              <a:t>Helaman 12:2-3</a:t>
            </a:r>
          </a:p>
        </p:txBody>
      </p:sp>
      <p:pic>
        <p:nvPicPr>
          <p:cNvPr id="10" name="Picture 9">
            <a:extLst>
              <a:ext uri="{FF2B5EF4-FFF2-40B4-BE49-F238E27FC236}">
                <a16:creationId xmlns:a16="http://schemas.microsoft.com/office/drawing/2014/main" id="{D6AF3F15-9C1C-463E-8CC3-C0AD609DE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053" y="1102778"/>
            <a:ext cx="2418077" cy="1594253"/>
          </a:xfrm>
          <a:prstGeom prst="rect">
            <a:avLst/>
          </a:prstGeom>
        </p:spPr>
      </p:pic>
      <p:pic>
        <p:nvPicPr>
          <p:cNvPr id="13" name="Picture 12">
            <a:extLst>
              <a:ext uri="{FF2B5EF4-FFF2-40B4-BE49-F238E27FC236}">
                <a16:creationId xmlns:a16="http://schemas.microsoft.com/office/drawing/2014/main" id="{A88A5E40-63CB-4BC5-9325-6A17AB699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95" y="2524177"/>
            <a:ext cx="3619500" cy="2381250"/>
          </a:xfrm>
          <a:prstGeom prst="rect">
            <a:avLst/>
          </a:prstGeom>
        </p:spPr>
      </p:pic>
      <p:pic>
        <p:nvPicPr>
          <p:cNvPr id="15" name="Picture 14">
            <a:extLst>
              <a:ext uri="{FF2B5EF4-FFF2-40B4-BE49-F238E27FC236}">
                <a16:creationId xmlns:a16="http://schemas.microsoft.com/office/drawing/2014/main" id="{EF887F6B-2677-4AC5-90B7-A347796979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3687" y="5169076"/>
            <a:ext cx="1170432" cy="1463040"/>
          </a:xfrm>
          <a:prstGeom prst="rect">
            <a:avLst/>
          </a:prstGeom>
        </p:spPr>
      </p:pic>
    </p:spTree>
    <p:extLst>
      <p:ext uri="{BB962C8B-B14F-4D97-AF65-F5344CB8AC3E}">
        <p14:creationId xmlns:p14="http://schemas.microsoft.com/office/powerpoint/2010/main" val="173182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5">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xEl>
                                              <p:pRg st="7" end="7"/>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1000"/>
                                        <p:tgtEl>
                                          <p:spTgt spid="11">
                                            <p:txEl>
                                              <p:pRg st="0" end="0"/>
                                            </p:txEl>
                                          </p:spTgt>
                                        </p:tgtEl>
                                      </p:cBhvr>
                                    </p:animEffect>
                                    <p:anim calcmode="lin" valueType="num">
                                      <p:cBhvr>
                                        <p:cTn id="3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1000"/>
                                        <p:tgtEl>
                                          <p:spTgt spid="11">
                                            <p:txEl>
                                              <p:pRg st="2" end="2"/>
                                            </p:txEl>
                                          </p:spTgt>
                                        </p:tgtEl>
                                      </p:cBhvr>
                                    </p:animEffect>
                                    <p:anim calcmode="lin" valueType="num">
                                      <p:cBhvr>
                                        <p:cTn id="4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155F37C7-E2B0-4659-8FA9-4846BBA93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6488668"/>
            <a:ext cx="1981200" cy="369332"/>
          </a:xfrm>
          <a:prstGeom prst="rect">
            <a:avLst/>
          </a:prstGeom>
          <a:noFill/>
        </p:spPr>
        <p:txBody>
          <a:bodyPr wrap="square" rtlCol="0">
            <a:spAutoFit/>
          </a:bodyPr>
          <a:lstStyle/>
          <a:p>
            <a:r>
              <a:rPr lang="en-US" dirty="0"/>
              <a:t>Helaman 11</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2"/>
                </a:solidFill>
                <a:latin typeface="Calibri" panose="020F0502020204030204" pitchFamily="34" charset="0"/>
              </a:rPr>
              <a:t>Quick or Slow</a:t>
            </a:r>
          </a:p>
        </p:txBody>
      </p:sp>
      <p:sp>
        <p:nvSpPr>
          <p:cNvPr id="9" name="TextBox 8"/>
          <p:cNvSpPr txBox="1"/>
          <p:nvPr/>
        </p:nvSpPr>
        <p:spPr>
          <a:xfrm>
            <a:off x="6934200" y="1219200"/>
            <a:ext cx="1600200" cy="369332"/>
          </a:xfrm>
          <a:prstGeom prst="rect">
            <a:avLst/>
          </a:prstGeom>
          <a:noFill/>
        </p:spPr>
        <p:txBody>
          <a:bodyPr wrap="square" rtlCol="0">
            <a:spAutoFit/>
          </a:bodyPr>
          <a:lstStyle/>
          <a:p>
            <a:r>
              <a:rPr lang="en-US" dirty="0"/>
              <a:t>74</a:t>
            </a:r>
            <a:r>
              <a:rPr lang="en-US" baseline="30000" dirty="0"/>
              <a:t>th</a:t>
            </a:r>
            <a:r>
              <a:rPr lang="en-US" dirty="0"/>
              <a:t> year</a:t>
            </a:r>
          </a:p>
        </p:txBody>
      </p:sp>
      <p:sp>
        <p:nvSpPr>
          <p:cNvPr id="48" name="TextBox 47"/>
          <p:cNvSpPr txBox="1"/>
          <p:nvPr/>
        </p:nvSpPr>
        <p:spPr>
          <a:xfrm>
            <a:off x="165980" y="6488668"/>
            <a:ext cx="3962400" cy="369332"/>
          </a:xfrm>
          <a:prstGeom prst="rect">
            <a:avLst/>
          </a:prstGeom>
          <a:noFill/>
        </p:spPr>
        <p:txBody>
          <a:bodyPr wrap="square" rtlCol="0">
            <a:spAutoFit/>
          </a:bodyPr>
          <a:lstStyle/>
          <a:p>
            <a:r>
              <a:rPr lang="en-US" dirty="0">
                <a:solidFill>
                  <a:schemeClr val="bg2"/>
                </a:solidFill>
              </a:rPr>
              <a:t>Helaman 12:4-6</a:t>
            </a:r>
          </a:p>
        </p:txBody>
      </p:sp>
      <p:grpSp>
        <p:nvGrpSpPr>
          <p:cNvPr id="158" name="Group 157">
            <a:extLst>
              <a:ext uri="{FF2B5EF4-FFF2-40B4-BE49-F238E27FC236}">
                <a16:creationId xmlns:a16="http://schemas.microsoft.com/office/drawing/2014/main" id="{6EA2CA56-8680-4153-A4B3-F8C1F0EDF45B}"/>
              </a:ext>
            </a:extLst>
          </p:cNvPr>
          <p:cNvGrpSpPr/>
          <p:nvPr/>
        </p:nvGrpSpPr>
        <p:grpSpPr>
          <a:xfrm>
            <a:off x="562339" y="579579"/>
            <a:ext cx="6731188" cy="2800060"/>
            <a:chOff x="562339" y="579579"/>
            <a:chExt cx="6731188" cy="2800060"/>
          </a:xfrm>
        </p:grpSpPr>
        <p:sp>
          <p:nvSpPr>
            <p:cNvPr id="14" name="Rectangle 13">
              <a:extLst>
                <a:ext uri="{FF2B5EF4-FFF2-40B4-BE49-F238E27FC236}">
                  <a16:creationId xmlns:a16="http://schemas.microsoft.com/office/drawing/2014/main" id="{82FB8D6F-4049-4975-ACFC-B948AFD643B0}"/>
                </a:ext>
              </a:extLst>
            </p:cNvPr>
            <p:cNvSpPr/>
            <p:nvPr/>
          </p:nvSpPr>
          <p:spPr>
            <a:xfrm>
              <a:off x="2626865" y="1261625"/>
              <a:ext cx="4666662" cy="369332"/>
            </a:xfrm>
            <a:prstGeom prst="rect">
              <a:avLst/>
            </a:prstGeom>
          </p:spPr>
          <p:txBody>
            <a:bodyPr wrap="none">
              <a:spAutoFit/>
            </a:bodyPr>
            <a:lstStyle/>
            <a:p>
              <a:pPr fontAlgn="base"/>
              <a:r>
                <a:rPr lang="en-US" dirty="0">
                  <a:solidFill>
                    <a:schemeClr val="bg1"/>
                  </a:solidFill>
                </a:rPr>
                <a:t>How quick are you to reply a text from a friend?</a:t>
              </a:r>
            </a:p>
          </p:txBody>
        </p:sp>
        <p:grpSp>
          <p:nvGrpSpPr>
            <p:cNvPr id="157" name="Group 156">
              <a:extLst>
                <a:ext uri="{FF2B5EF4-FFF2-40B4-BE49-F238E27FC236}">
                  <a16:creationId xmlns:a16="http://schemas.microsoft.com/office/drawing/2014/main" id="{08DD21F1-9E9A-4853-95A4-B905BC2BE0E5}"/>
                </a:ext>
              </a:extLst>
            </p:cNvPr>
            <p:cNvGrpSpPr/>
            <p:nvPr/>
          </p:nvGrpSpPr>
          <p:grpSpPr>
            <a:xfrm>
              <a:off x="562339" y="579579"/>
              <a:ext cx="1915320" cy="2800060"/>
              <a:chOff x="562339" y="579579"/>
              <a:chExt cx="1915320" cy="2800060"/>
            </a:xfrm>
          </p:grpSpPr>
          <p:sp>
            <p:nvSpPr>
              <p:cNvPr id="28" name="Rounded Rectangle 172">
                <a:extLst>
                  <a:ext uri="{FF2B5EF4-FFF2-40B4-BE49-F238E27FC236}">
                    <a16:creationId xmlns:a16="http://schemas.microsoft.com/office/drawing/2014/main" id="{B72244E6-1B0A-4F60-9554-76527264CCC1}"/>
                  </a:ext>
                </a:extLst>
              </p:cNvPr>
              <p:cNvSpPr/>
              <p:nvPr/>
            </p:nvSpPr>
            <p:spPr>
              <a:xfrm>
                <a:off x="562339" y="579579"/>
                <a:ext cx="1915320" cy="2800060"/>
              </a:xfrm>
              <a:prstGeom prst="roundRect">
                <a:avLst>
                  <a:gd name="adj" fmla="val 950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73">
                <a:extLst>
                  <a:ext uri="{FF2B5EF4-FFF2-40B4-BE49-F238E27FC236}">
                    <a16:creationId xmlns:a16="http://schemas.microsoft.com/office/drawing/2014/main" id="{0127013A-8221-4019-A0A1-1256A7C4952F}"/>
                  </a:ext>
                </a:extLst>
              </p:cNvPr>
              <p:cNvSpPr/>
              <p:nvPr/>
            </p:nvSpPr>
            <p:spPr>
              <a:xfrm>
                <a:off x="666587" y="696834"/>
                <a:ext cx="1719141" cy="1886997"/>
              </a:xfrm>
              <a:prstGeom prst="roundRect">
                <a:avLst>
                  <a:gd name="adj" fmla="val 950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73">
                <a:extLst>
                  <a:ext uri="{FF2B5EF4-FFF2-40B4-BE49-F238E27FC236}">
                    <a16:creationId xmlns:a16="http://schemas.microsoft.com/office/drawing/2014/main" id="{5C0FF12E-304A-44A3-8DE1-D07941637EE0}"/>
                  </a:ext>
                </a:extLst>
              </p:cNvPr>
              <p:cNvGrpSpPr/>
              <p:nvPr/>
            </p:nvGrpSpPr>
            <p:grpSpPr>
              <a:xfrm>
                <a:off x="1006818" y="2632042"/>
                <a:ext cx="978066" cy="618152"/>
                <a:chOff x="1447800" y="4724400"/>
                <a:chExt cx="2590800" cy="1143000"/>
              </a:xfrm>
            </p:grpSpPr>
            <p:sp>
              <p:nvSpPr>
                <p:cNvPr id="31" name="Rounded Rectangle 175">
                  <a:extLst>
                    <a:ext uri="{FF2B5EF4-FFF2-40B4-BE49-F238E27FC236}">
                      <a16:creationId xmlns:a16="http://schemas.microsoft.com/office/drawing/2014/main" id="{D254648F-6A9F-480A-90FB-A20BC2D2C66B}"/>
                    </a:ext>
                  </a:extLst>
                </p:cNvPr>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Keyboard.png">
                  <a:extLst>
                    <a:ext uri="{FF2B5EF4-FFF2-40B4-BE49-F238E27FC236}">
                      <a16:creationId xmlns:a16="http://schemas.microsoft.com/office/drawing/2014/main" id="{3347FA84-EA78-4BBF-AC76-8A3FFC95FDD9}"/>
                    </a:ext>
                  </a:extLst>
                </p:cNvPr>
                <p:cNvPicPr>
                  <a:picLocks noChangeAspect="1"/>
                </p:cNvPicPr>
                <p:nvPr/>
              </p:nvPicPr>
              <p:blipFill>
                <a:blip r:embed="rId3" cstate="print"/>
                <a:stretch>
                  <a:fillRect/>
                </a:stretch>
              </p:blipFill>
              <p:spPr>
                <a:xfrm>
                  <a:off x="1524000" y="4800600"/>
                  <a:ext cx="2438400" cy="946150"/>
                </a:xfrm>
                <a:prstGeom prst="rect">
                  <a:avLst/>
                </a:prstGeom>
              </p:spPr>
            </p:pic>
          </p:grpSp>
          <p:grpSp>
            <p:nvGrpSpPr>
              <p:cNvPr id="12" name="Group 11">
                <a:extLst>
                  <a:ext uri="{FF2B5EF4-FFF2-40B4-BE49-F238E27FC236}">
                    <a16:creationId xmlns:a16="http://schemas.microsoft.com/office/drawing/2014/main" id="{A5FDFA31-C3EC-47F5-9EBD-7AEED0328EF6}"/>
                  </a:ext>
                </a:extLst>
              </p:cNvPr>
              <p:cNvGrpSpPr/>
              <p:nvPr/>
            </p:nvGrpSpPr>
            <p:grpSpPr>
              <a:xfrm>
                <a:off x="1276538" y="814812"/>
                <a:ext cx="1131685" cy="396493"/>
                <a:chOff x="742384" y="778598"/>
                <a:chExt cx="1131685" cy="396493"/>
              </a:xfrm>
            </p:grpSpPr>
            <p:sp>
              <p:nvSpPr>
                <p:cNvPr id="4" name="Rectangle: Rounded Corners 3">
                  <a:extLst>
                    <a:ext uri="{FF2B5EF4-FFF2-40B4-BE49-F238E27FC236}">
                      <a16:creationId xmlns:a16="http://schemas.microsoft.com/office/drawing/2014/main" id="{BD470F4C-E3CE-4016-8FC3-623C04CDBF78}"/>
                    </a:ext>
                  </a:extLst>
                </p:cNvPr>
                <p:cNvSpPr/>
                <p:nvPr/>
              </p:nvSpPr>
              <p:spPr>
                <a:xfrm>
                  <a:off x="742384" y="778598"/>
                  <a:ext cx="986828" cy="380246"/>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ABB462-C14B-42A8-A38F-C7CE4704326B}"/>
                    </a:ext>
                  </a:extLst>
                </p:cNvPr>
                <p:cNvSpPr txBox="1"/>
                <p:nvPr/>
              </p:nvSpPr>
              <p:spPr>
                <a:xfrm>
                  <a:off x="742385" y="805759"/>
                  <a:ext cx="1131684" cy="369332"/>
                </a:xfrm>
                <a:prstGeom prst="rect">
                  <a:avLst/>
                </a:prstGeom>
                <a:noFill/>
              </p:spPr>
              <p:txBody>
                <a:bodyPr wrap="square" rtlCol="0">
                  <a:spAutoFit/>
                </a:bodyPr>
                <a:lstStyle/>
                <a:p>
                  <a:r>
                    <a:rPr lang="en-US" dirty="0"/>
                    <a:t>How r u?</a:t>
                  </a:r>
                </a:p>
              </p:txBody>
            </p:sp>
          </p:grpSp>
          <p:grpSp>
            <p:nvGrpSpPr>
              <p:cNvPr id="33" name="Group 32">
                <a:extLst>
                  <a:ext uri="{FF2B5EF4-FFF2-40B4-BE49-F238E27FC236}">
                    <a16:creationId xmlns:a16="http://schemas.microsoft.com/office/drawing/2014/main" id="{E6BBAF7F-D142-4973-BC1A-264BACFBDA4D}"/>
                  </a:ext>
                </a:extLst>
              </p:cNvPr>
              <p:cNvGrpSpPr/>
              <p:nvPr/>
            </p:nvGrpSpPr>
            <p:grpSpPr>
              <a:xfrm>
                <a:off x="847524" y="853572"/>
                <a:ext cx="284160" cy="305272"/>
                <a:chOff x="9788487" y="1645175"/>
                <a:chExt cx="1543802" cy="1504332"/>
              </a:xfrm>
            </p:grpSpPr>
            <p:sp>
              <p:nvSpPr>
                <p:cNvPr id="34" name="Rectangle 33">
                  <a:extLst>
                    <a:ext uri="{FF2B5EF4-FFF2-40B4-BE49-F238E27FC236}">
                      <a16:creationId xmlns:a16="http://schemas.microsoft.com/office/drawing/2014/main" id="{F817E7F2-8434-4174-9894-9BBB06EEEBC1}"/>
                    </a:ext>
                  </a:extLst>
                </p:cNvPr>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3EDE430-9E83-44F3-A1C7-3CB65212C34F}"/>
                    </a:ext>
                  </a:extLst>
                </p:cNvPr>
                <p:cNvGrpSpPr/>
                <p:nvPr/>
              </p:nvGrpSpPr>
              <p:grpSpPr>
                <a:xfrm>
                  <a:off x="10197726" y="1829361"/>
                  <a:ext cx="799917" cy="1320146"/>
                  <a:chOff x="4455643" y="2321799"/>
                  <a:chExt cx="1088409" cy="1874697"/>
                </a:xfrm>
                <a:solidFill>
                  <a:schemeClr val="tx2">
                    <a:lumMod val="20000"/>
                    <a:lumOff val="80000"/>
                  </a:schemeClr>
                </a:solidFill>
              </p:grpSpPr>
              <p:sp>
                <p:nvSpPr>
                  <p:cNvPr id="37" name="Wave 36">
                    <a:extLst>
                      <a:ext uri="{FF2B5EF4-FFF2-40B4-BE49-F238E27FC236}">
                        <a16:creationId xmlns:a16="http://schemas.microsoft.com/office/drawing/2014/main" id="{79224258-4F59-4815-ACFD-0A7F89D45F24}"/>
                      </a:ext>
                    </a:extLst>
                  </p:cNvPr>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Wave 37">
                    <a:extLst>
                      <a:ext uri="{FF2B5EF4-FFF2-40B4-BE49-F238E27FC236}">
                        <a16:creationId xmlns:a16="http://schemas.microsoft.com/office/drawing/2014/main" id="{C51E81CA-6016-44BB-B844-294EA5DFD08A}"/>
                      </a:ext>
                    </a:extLst>
                  </p:cNvPr>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FCC9E1E7-8AC7-4B1F-B00D-B053E40A53CA}"/>
                      </a:ext>
                    </a:extLst>
                  </p:cNvPr>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D25E543E-D564-4272-90F1-9FF057623554}"/>
                      </a:ext>
                    </a:extLst>
                  </p:cNvPr>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FEC491D-C4C7-46BF-B245-E5FF4EF85041}"/>
                      </a:ext>
                    </a:extLst>
                  </p:cNvPr>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a:extLst>
                      <a:ext uri="{FF2B5EF4-FFF2-40B4-BE49-F238E27FC236}">
                        <a16:creationId xmlns:a16="http://schemas.microsoft.com/office/drawing/2014/main" id="{CFA27316-A0D2-414E-A94D-13B6E607CEB8}"/>
                      </a:ext>
                    </a:extLst>
                  </p:cNvPr>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F9CE7EFE-3046-4EA5-A6E6-32290A306116}"/>
                      </a:ext>
                    </a:extLst>
                  </p:cNvPr>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0" name="Group 159">
            <a:extLst>
              <a:ext uri="{FF2B5EF4-FFF2-40B4-BE49-F238E27FC236}">
                <a16:creationId xmlns:a16="http://schemas.microsoft.com/office/drawing/2014/main" id="{61EF1398-0B9A-470A-8187-52366B52DF0E}"/>
              </a:ext>
            </a:extLst>
          </p:cNvPr>
          <p:cNvGrpSpPr/>
          <p:nvPr/>
        </p:nvGrpSpPr>
        <p:grpSpPr>
          <a:xfrm>
            <a:off x="1044166" y="3401622"/>
            <a:ext cx="7656214" cy="2644584"/>
            <a:chOff x="1044166" y="3401622"/>
            <a:chExt cx="7656214" cy="2644584"/>
          </a:xfrm>
        </p:grpSpPr>
        <p:sp>
          <p:nvSpPr>
            <p:cNvPr id="11" name="TextBox 10"/>
            <p:cNvSpPr txBox="1"/>
            <p:nvPr/>
          </p:nvSpPr>
          <p:spPr>
            <a:xfrm>
              <a:off x="3896008" y="3401622"/>
              <a:ext cx="4804372" cy="369332"/>
            </a:xfrm>
            <a:prstGeom prst="rect">
              <a:avLst/>
            </a:prstGeom>
            <a:noFill/>
          </p:spPr>
          <p:txBody>
            <a:bodyPr wrap="square" rtlCol="0">
              <a:spAutoFit/>
            </a:bodyPr>
            <a:lstStyle/>
            <a:p>
              <a:pPr fontAlgn="base"/>
              <a:r>
                <a:rPr lang="en-US" dirty="0">
                  <a:solidFill>
                    <a:schemeClr val="bg1"/>
                  </a:solidFill>
                </a:rPr>
                <a:t>How quick are you at getting up in the morning?</a:t>
              </a:r>
            </a:p>
          </p:txBody>
        </p:sp>
        <p:grpSp>
          <p:nvGrpSpPr>
            <p:cNvPr id="127" name="Group 126">
              <a:extLst>
                <a:ext uri="{FF2B5EF4-FFF2-40B4-BE49-F238E27FC236}">
                  <a16:creationId xmlns:a16="http://schemas.microsoft.com/office/drawing/2014/main" id="{6D780D89-6E13-4E3F-A828-8B260A67455D}"/>
                </a:ext>
              </a:extLst>
            </p:cNvPr>
            <p:cNvGrpSpPr/>
            <p:nvPr/>
          </p:nvGrpSpPr>
          <p:grpSpPr>
            <a:xfrm>
              <a:off x="1044166" y="3607806"/>
              <a:ext cx="2895600" cy="2438400"/>
              <a:chOff x="3886200" y="1676400"/>
              <a:chExt cx="2895600" cy="2438400"/>
            </a:xfrm>
          </p:grpSpPr>
          <p:sp>
            <p:nvSpPr>
              <p:cNvPr id="128" name="Oval 127">
                <a:extLst>
                  <a:ext uri="{FF2B5EF4-FFF2-40B4-BE49-F238E27FC236}">
                    <a16:creationId xmlns:a16="http://schemas.microsoft.com/office/drawing/2014/main" id="{6AB7B6F8-4201-4614-9346-5359F588818F}"/>
                  </a:ext>
                </a:extLst>
              </p:cNvPr>
              <p:cNvSpPr/>
              <p:nvPr/>
            </p:nvSpPr>
            <p:spPr>
              <a:xfrm>
                <a:off x="4419600" y="2895600"/>
                <a:ext cx="1143000" cy="381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FA45FE0-ACBF-48B5-A9B8-1FC310F605D7}"/>
                  </a:ext>
                </a:extLst>
              </p:cNvPr>
              <p:cNvSpPr/>
              <p:nvPr/>
            </p:nvSpPr>
            <p:spPr>
              <a:xfrm>
                <a:off x="3962400" y="3505200"/>
                <a:ext cx="23622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6C7B6888-E8AE-4EBC-8B77-D3D7E71F1886}"/>
                  </a:ext>
                </a:extLst>
              </p:cNvPr>
              <p:cNvSpPr/>
              <p:nvPr/>
            </p:nvSpPr>
            <p:spPr>
              <a:xfrm rot="16200000">
                <a:off x="5448300" y="3009900"/>
                <a:ext cx="1981200" cy="228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C8CE9855-355E-445C-A53E-2604BC63AC75}"/>
                  </a:ext>
                </a:extLst>
              </p:cNvPr>
              <p:cNvSpPr/>
              <p:nvPr/>
            </p:nvSpPr>
            <p:spPr>
              <a:xfrm rot="16200000">
                <a:off x="3352800" y="3276600"/>
                <a:ext cx="1447800" cy="228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2EFF2F22-8372-43DA-BE16-169A96C4D341}"/>
                  </a:ext>
                </a:extLst>
              </p:cNvPr>
              <p:cNvSpPr/>
              <p:nvPr/>
            </p:nvSpPr>
            <p:spPr>
              <a:xfrm>
                <a:off x="6172200" y="1676400"/>
                <a:ext cx="609600" cy="609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ouble Wave 132">
                <a:extLst>
                  <a:ext uri="{FF2B5EF4-FFF2-40B4-BE49-F238E27FC236}">
                    <a16:creationId xmlns:a16="http://schemas.microsoft.com/office/drawing/2014/main" id="{31BE4ACA-FFFB-4F72-B814-EA7E729D489F}"/>
                  </a:ext>
                </a:extLst>
              </p:cNvPr>
              <p:cNvSpPr/>
              <p:nvPr/>
            </p:nvSpPr>
            <p:spPr>
              <a:xfrm>
                <a:off x="4191000" y="3352800"/>
                <a:ext cx="2133600" cy="304800"/>
              </a:xfrm>
              <a:prstGeom prst="double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8">
                <a:extLst>
                  <a:ext uri="{FF2B5EF4-FFF2-40B4-BE49-F238E27FC236}">
                    <a16:creationId xmlns:a16="http://schemas.microsoft.com/office/drawing/2014/main" id="{823201E0-E7EB-4B9A-A82F-49D0EC331345}"/>
                  </a:ext>
                </a:extLst>
              </p:cNvPr>
              <p:cNvSpPr/>
              <p:nvPr/>
            </p:nvSpPr>
            <p:spPr>
              <a:xfrm>
                <a:off x="5791200" y="2819400"/>
                <a:ext cx="533400" cy="3810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80">
                <a:extLst>
                  <a:ext uri="{FF2B5EF4-FFF2-40B4-BE49-F238E27FC236}">
                    <a16:creationId xmlns:a16="http://schemas.microsoft.com/office/drawing/2014/main" id="{D35659EC-F45D-4306-93A6-9C159EFFA24B}"/>
                  </a:ext>
                </a:extLst>
              </p:cNvPr>
              <p:cNvGrpSpPr/>
              <p:nvPr/>
            </p:nvGrpSpPr>
            <p:grpSpPr>
              <a:xfrm rot="19094250">
                <a:off x="5312392" y="2496146"/>
                <a:ext cx="831132" cy="818394"/>
                <a:chOff x="7858896" y="444961"/>
                <a:chExt cx="1067830" cy="1056220"/>
              </a:xfrm>
            </p:grpSpPr>
            <p:sp>
              <p:nvSpPr>
                <p:cNvPr id="138" name="Teardrop 137">
                  <a:extLst>
                    <a:ext uri="{FF2B5EF4-FFF2-40B4-BE49-F238E27FC236}">
                      <a16:creationId xmlns:a16="http://schemas.microsoft.com/office/drawing/2014/main" id="{CAC6B703-86EC-42D2-B772-379034CD4562}"/>
                    </a:ext>
                  </a:extLst>
                </p:cNvPr>
                <p:cNvSpPr/>
                <p:nvPr/>
              </p:nvSpPr>
              <p:spPr>
                <a:xfrm rot="1773269">
                  <a:off x="8058215" y="1040085"/>
                  <a:ext cx="502954" cy="461096"/>
                </a:xfrm>
                <a:prstGeom prst="teardrop">
                  <a:avLst>
                    <a:gd name="adj" fmla="val 150432"/>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ardrop 138">
                  <a:extLst>
                    <a:ext uri="{FF2B5EF4-FFF2-40B4-BE49-F238E27FC236}">
                      <a16:creationId xmlns:a16="http://schemas.microsoft.com/office/drawing/2014/main" id="{FEBA3147-C6CC-4CAC-8451-CFE48C4D9C89}"/>
                    </a:ext>
                  </a:extLst>
                </p:cNvPr>
                <p:cNvSpPr/>
                <p:nvPr/>
              </p:nvSpPr>
              <p:spPr>
                <a:xfrm rot="2401101">
                  <a:off x="8058215" y="444961"/>
                  <a:ext cx="502954" cy="461096"/>
                </a:xfrm>
                <a:prstGeom prst="teardrop">
                  <a:avLst>
                    <a:gd name="adj" fmla="val 150432"/>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Extract 139">
                  <a:extLst>
                    <a:ext uri="{FF2B5EF4-FFF2-40B4-BE49-F238E27FC236}">
                      <a16:creationId xmlns:a16="http://schemas.microsoft.com/office/drawing/2014/main" id="{2282C264-1D92-4221-A152-59E49A776D51}"/>
                    </a:ext>
                  </a:extLst>
                </p:cNvPr>
                <p:cNvSpPr/>
                <p:nvPr/>
              </p:nvSpPr>
              <p:spPr>
                <a:xfrm rot="16200000">
                  <a:off x="7847407" y="832192"/>
                  <a:ext cx="351762" cy="328784"/>
                </a:xfrm>
                <a:prstGeom prst="flowChartExtra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F39ABECB-36D7-4AE9-81B2-04B528D02F0B}"/>
                    </a:ext>
                  </a:extLst>
                </p:cNvPr>
                <p:cNvSpPr/>
                <p:nvPr/>
              </p:nvSpPr>
              <p:spPr>
                <a:xfrm rot="5400000">
                  <a:off x="8175429" y="594071"/>
                  <a:ext cx="527643" cy="80502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ardrop 141">
                  <a:extLst>
                    <a:ext uri="{FF2B5EF4-FFF2-40B4-BE49-F238E27FC236}">
                      <a16:creationId xmlns:a16="http://schemas.microsoft.com/office/drawing/2014/main" id="{1541B3AC-F7CF-4E5A-9801-AECA277E4ED4}"/>
                    </a:ext>
                  </a:extLst>
                </p:cNvPr>
                <p:cNvSpPr/>
                <p:nvPr/>
              </p:nvSpPr>
              <p:spPr>
                <a:xfrm rot="10468211">
                  <a:off x="8514250" y="896497"/>
                  <a:ext cx="412476" cy="370095"/>
                </a:xfrm>
                <a:prstGeom prst="teardrop">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ardrop 142">
                  <a:extLst>
                    <a:ext uri="{FF2B5EF4-FFF2-40B4-BE49-F238E27FC236}">
                      <a16:creationId xmlns:a16="http://schemas.microsoft.com/office/drawing/2014/main" id="{3DCC83DA-3B24-460C-9D20-F1CE743F9998}"/>
                    </a:ext>
                  </a:extLst>
                </p:cNvPr>
                <p:cNvSpPr/>
                <p:nvPr/>
              </p:nvSpPr>
              <p:spPr>
                <a:xfrm rot="331789" flipH="1">
                  <a:off x="8514250" y="617309"/>
                  <a:ext cx="412476" cy="370095"/>
                </a:xfrm>
                <a:prstGeom prst="teardrop">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Double Wave 135">
                <a:extLst>
                  <a:ext uri="{FF2B5EF4-FFF2-40B4-BE49-F238E27FC236}">
                    <a16:creationId xmlns:a16="http://schemas.microsoft.com/office/drawing/2014/main" id="{15635575-D189-466A-A6C5-61DCBA71CA3B}"/>
                  </a:ext>
                </a:extLst>
              </p:cNvPr>
              <p:cNvSpPr/>
              <p:nvPr/>
            </p:nvSpPr>
            <p:spPr>
              <a:xfrm>
                <a:off x="4191000" y="3124200"/>
                <a:ext cx="2133600" cy="381000"/>
              </a:xfrm>
              <a:prstGeom prst="doubleWav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92E42D1E-B7C8-4B0F-8454-A07DBDFF7023}"/>
                  </a:ext>
                </a:extLst>
              </p:cNvPr>
              <p:cNvSpPr/>
              <p:nvPr/>
            </p:nvSpPr>
            <p:spPr>
              <a:xfrm>
                <a:off x="3886200" y="2362200"/>
                <a:ext cx="3810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1" name="Group 160">
            <a:extLst>
              <a:ext uri="{FF2B5EF4-FFF2-40B4-BE49-F238E27FC236}">
                <a16:creationId xmlns:a16="http://schemas.microsoft.com/office/drawing/2014/main" id="{5E5EF780-1355-4F1D-87A4-E6716CDA67D7}"/>
              </a:ext>
            </a:extLst>
          </p:cNvPr>
          <p:cNvGrpSpPr/>
          <p:nvPr/>
        </p:nvGrpSpPr>
        <p:grpSpPr>
          <a:xfrm>
            <a:off x="4446761" y="3691015"/>
            <a:ext cx="6701058" cy="2795794"/>
            <a:chOff x="4446761" y="3691015"/>
            <a:chExt cx="6701058" cy="2795794"/>
          </a:xfrm>
        </p:grpSpPr>
        <p:grpSp>
          <p:nvGrpSpPr>
            <p:cNvPr id="144" name="Group 143">
              <a:extLst>
                <a:ext uri="{FF2B5EF4-FFF2-40B4-BE49-F238E27FC236}">
                  <a16:creationId xmlns:a16="http://schemas.microsoft.com/office/drawing/2014/main" id="{F1120AA9-2F97-4CA7-9FD3-E0E8918E9D22}"/>
                </a:ext>
              </a:extLst>
            </p:cNvPr>
            <p:cNvGrpSpPr/>
            <p:nvPr/>
          </p:nvGrpSpPr>
          <p:grpSpPr>
            <a:xfrm>
              <a:off x="9172155" y="3691015"/>
              <a:ext cx="1975664" cy="2795794"/>
              <a:chOff x="969716" y="3540482"/>
              <a:chExt cx="1975664" cy="2795794"/>
            </a:xfrm>
            <a:solidFill>
              <a:srgbClr val="FFFF00"/>
            </a:solidFill>
          </p:grpSpPr>
          <p:sp>
            <p:nvSpPr>
              <p:cNvPr id="145" name="Oval 144">
                <a:extLst>
                  <a:ext uri="{FF2B5EF4-FFF2-40B4-BE49-F238E27FC236}">
                    <a16:creationId xmlns:a16="http://schemas.microsoft.com/office/drawing/2014/main" id="{697E0280-DC01-47B0-B646-3419E47C61BA}"/>
                  </a:ext>
                </a:extLst>
              </p:cNvPr>
              <p:cNvSpPr/>
              <p:nvPr/>
            </p:nvSpPr>
            <p:spPr>
              <a:xfrm>
                <a:off x="1482566" y="3540482"/>
                <a:ext cx="949966" cy="105551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2">
                <a:extLst>
                  <a:ext uri="{FF2B5EF4-FFF2-40B4-BE49-F238E27FC236}">
                    <a16:creationId xmlns:a16="http://schemas.microsoft.com/office/drawing/2014/main" id="{1D4C81AD-8B29-4875-8D53-376230521A2C}"/>
                  </a:ext>
                </a:extLst>
              </p:cNvPr>
              <p:cNvSpPr/>
              <p:nvPr/>
            </p:nvSpPr>
            <p:spPr>
              <a:xfrm>
                <a:off x="1384039" y="4622469"/>
                <a:ext cx="1158782" cy="57939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4">
                <a:extLst>
                  <a:ext uri="{FF2B5EF4-FFF2-40B4-BE49-F238E27FC236}">
                    <a16:creationId xmlns:a16="http://schemas.microsoft.com/office/drawing/2014/main" id="{1F5BE43D-4153-4108-85F7-94C5875CE303}"/>
                  </a:ext>
                </a:extLst>
              </p:cNvPr>
              <p:cNvSpPr/>
              <p:nvPr/>
            </p:nvSpPr>
            <p:spPr>
              <a:xfrm>
                <a:off x="1407568" y="4912165"/>
                <a:ext cx="647035" cy="22352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Pentagon 3">
                <a:extLst>
                  <a:ext uri="{FF2B5EF4-FFF2-40B4-BE49-F238E27FC236}">
                    <a16:creationId xmlns:a16="http://schemas.microsoft.com/office/drawing/2014/main" id="{5751D390-50AE-4638-B4F1-A616D2F34843}"/>
                  </a:ext>
                </a:extLst>
              </p:cNvPr>
              <p:cNvSpPr/>
              <p:nvPr/>
            </p:nvSpPr>
            <p:spPr>
              <a:xfrm rot="7398376">
                <a:off x="1760117" y="4826594"/>
                <a:ext cx="739679" cy="111761"/>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5">
                <a:extLst>
                  <a:ext uri="{FF2B5EF4-FFF2-40B4-BE49-F238E27FC236}">
                    <a16:creationId xmlns:a16="http://schemas.microsoft.com/office/drawing/2014/main" id="{EF90E992-887F-44F4-866F-EF14215ECCD6}"/>
                  </a:ext>
                </a:extLst>
              </p:cNvPr>
              <p:cNvSpPr/>
              <p:nvPr/>
            </p:nvSpPr>
            <p:spPr>
              <a:xfrm rot="19334186">
                <a:off x="1958229" y="4770714"/>
                <a:ext cx="647035" cy="22352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8">
                <a:extLst>
                  <a:ext uri="{FF2B5EF4-FFF2-40B4-BE49-F238E27FC236}">
                    <a16:creationId xmlns:a16="http://schemas.microsoft.com/office/drawing/2014/main" id="{3124BF41-0A70-4141-97F0-9AF169F6BE79}"/>
                  </a:ext>
                </a:extLst>
              </p:cNvPr>
              <p:cNvSpPr/>
              <p:nvPr/>
            </p:nvSpPr>
            <p:spPr>
              <a:xfrm rot="16200000">
                <a:off x="1269443" y="5567568"/>
                <a:ext cx="924966" cy="24649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9">
                <a:extLst>
                  <a:ext uri="{FF2B5EF4-FFF2-40B4-BE49-F238E27FC236}">
                    <a16:creationId xmlns:a16="http://schemas.microsoft.com/office/drawing/2014/main" id="{D449CC4F-FF09-4D61-82AA-8A39AB08957D}"/>
                  </a:ext>
                </a:extLst>
              </p:cNvPr>
              <p:cNvSpPr/>
              <p:nvPr/>
            </p:nvSpPr>
            <p:spPr>
              <a:xfrm rot="16200000">
                <a:off x="1718244" y="5553038"/>
                <a:ext cx="924966" cy="24649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a:extLst>
                  <a:ext uri="{FF2B5EF4-FFF2-40B4-BE49-F238E27FC236}">
                    <a16:creationId xmlns:a16="http://schemas.microsoft.com/office/drawing/2014/main" id="{C8A83A02-06F8-4205-9C12-F0DA3F59E486}"/>
                  </a:ext>
                </a:extLst>
              </p:cNvPr>
              <p:cNvSpPr/>
              <p:nvPr/>
            </p:nvSpPr>
            <p:spPr>
              <a:xfrm rot="10800000">
                <a:off x="969716" y="5186596"/>
                <a:ext cx="1975664" cy="223521"/>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F3C482DE-FFC1-427B-94E0-6E17344F78BC}"/>
                  </a:ext>
                </a:extLst>
              </p:cNvPr>
              <p:cNvSpPr/>
              <p:nvPr/>
            </p:nvSpPr>
            <p:spPr>
              <a:xfrm>
                <a:off x="2676338" y="5209120"/>
                <a:ext cx="103076" cy="11271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A934441D-412B-4703-9549-22222E07CD18}"/>
                  </a:ext>
                </a:extLst>
              </p:cNvPr>
              <p:cNvSpPr/>
              <p:nvPr/>
            </p:nvSpPr>
            <p:spPr>
              <a:xfrm>
                <a:off x="1111051" y="5200066"/>
                <a:ext cx="102113" cy="113621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AA037AEA-6E2A-43BF-B0AF-288FA898271D}"/>
                </a:ext>
              </a:extLst>
            </p:cNvPr>
            <p:cNvSpPr txBox="1"/>
            <p:nvPr/>
          </p:nvSpPr>
          <p:spPr>
            <a:xfrm>
              <a:off x="4446761" y="4848668"/>
              <a:ext cx="4804372" cy="369332"/>
            </a:xfrm>
            <a:prstGeom prst="rect">
              <a:avLst/>
            </a:prstGeom>
            <a:noFill/>
          </p:spPr>
          <p:txBody>
            <a:bodyPr wrap="square" rtlCol="0">
              <a:spAutoFit/>
            </a:bodyPr>
            <a:lstStyle/>
            <a:p>
              <a:pPr fontAlgn="base"/>
              <a:r>
                <a:rPr lang="en-US" dirty="0">
                  <a:solidFill>
                    <a:schemeClr val="bg1"/>
                  </a:solidFill>
                </a:rPr>
                <a:t>How quick are you at completing an assignment?</a:t>
              </a:r>
            </a:p>
          </p:txBody>
        </p:sp>
      </p:grpSp>
      <p:grpSp>
        <p:nvGrpSpPr>
          <p:cNvPr id="159" name="Group 158">
            <a:extLst>
              <a:ext uri="{FF2B5EF4-FFF2-40B4-BE49-F238E27FC236}">
                <a16:creationId xmlns:a16="http://schemas.microsoft.com/office/drawing/2014/main" id="{10E697F7-C947-4EBA-9610-27A3DF987222}"/>
              </a:ext>
            </a:extLst>
          </p:cNvPr>
          <p:cNvGrpSpPr/>
          <p:nvPr/>
        </p:nvGrpSpPr>
        <p:grpSpPr>
          <a:xfrm>
            <a:off x="4082964" y="208230"/>
            <a:ext cx="6292945" cy="3395895"/>
            <a:chOff x="4082964" y="208230"/>
            <a:chExt cx="6292945" cy="3395895"/>
          </a:xfrm>
        </p:grpSpPr>
        <p:sp>
          <p:nvSpPr>
            <p:cNvPr id="126" name="Rectangle 125">
              <a:extLst>
                <a:ext uri="{FF2B5EF4-FFF2-40B4-BE49-F238E27FC236}">
                  <a16:creationId xmlns:a16="http://schemas.microsoft.com/office/drawing/2014/main" id="{27EADA64-77A3-4C0D-8004-83299B3FC288}"/>
                </a:ext>
              </a:extLst>
            </p:cNvPr>
            <p:cNvSpPr/>
            <p:nvPr/>
          </p:nvSpPr>
          <p:spPr>
            <a:xfrm>
              <a:off x="4082964" y="2138302"/>
              <a:ext cx="4364977" cy="369332"/>
            </a:xfrm>
            <a:prstGeom prst="rect">
              <a:avLst/>
            </a:prstGeom>
          </p:spPr>
          <p:txBody>
            <a:bodyPr wrap="none">
              <a:spAutoFit/>
            </a:bodyPr>
            <a:lstStyle/>
            <a:p>
              <a:pPr fontAlgn="base"/>
              <a:r>
                <a:rPr lang="en-US" dirty="0">
                  <a:solidFill>
                    <a:schemeClr val="bg1"/>
                  </a:solidFill>
                </a:rPr>
                <a:t>How quick are you at trying something new?</a:t>
              </a:r>
            </a:p>
          </p:txBody>
        </p:sp>
        <p:grpSp>
          <p:nvGrpSpPr>
            <p:cNvPr id="18" name="Group 17">
              <a:extLst>
                <a:ext uri="{FF2B5EF4-FFF2-40B4-BE49-F238E27FC236}">
                  <a16:creationId xmlns:a16="http://schemas.microsoft.com/office/drawing/2014/main" id="{D5F633A3-0C08-40C6-A572-23870A42F80C}"/>
                </a:ext>
              </a:extLst>
            </p:cNvPr>
            <p:cNvGrpSpPr/>
            <p:nvPr/>
          </p:nvGrpSpPr>
          <p:grpSpPr>
            <a:xfrm>
              <a:off x="8573634" y="208230"/>
              <a:ext cx="1802275" cy="3395895"/>
              <a:chOff x="8392565" y="416459"/>
              <a:chExt cx="1802275" cy="3395895"/>
            </a:xfrm>
          </p:grpSpPr>
          <p:grpSp>
            <p:nvGrpSpPr>
              <p:cNvPr id="16" name="Group 15">
                <a:extLst>
                  <a:ext uri="{FF2B5EF4-FFF2-40B4-BE49-F238E27FC236}">
                    <a16:creationId xmlns:a16="http://schemas.microsoft.com/office/drawing/2014/main" id="{27C173FA-3C8E-436A-B0A9-0E861FAF9D12}"/>
                  </a:ext>
                </a:extLst>
              </p:cNvPr>
              <p:cNvGrpSpPr/>
              <p:nvPr/>
            </p:nvGrpSpPr>
            <p:grpSpPr>
              <a:xfrm>
                <a:off x="8392565" y="416459"/>
                <a:ext cx="1720160" cy="3395895"/>
                <a:chOff x="8618900" y="976265"/>
                <a:chExt cx="2542515" cy="5366649"/>
              </a:xfrm>
            </p:grpSpPr>
            <p:grpSp>
              <p:nvGrpSpPr>
                <p:cNvPr id="114" name="Group 113">
                  <a:extLst>
                    <a:ext uri="{FF2B5EF4-FFF2-40B4-BE49-F238E27FC236}">
                      <a16:creationId xmlns:a16="http://schemas.microsoft.com/office/drawing/2014/main" id="{A9031776-CC73-4B80-9778-5CACEB93A04B}"/>
                    </a:ext>
                  </a:extLst>
                </p:cNvPr>
                <p:cNvGrpSpPr/>
                <p:nvPr/>
              </p:nvGrpSpPr>
              <p:grpSpPr>
                <a:xfrm>
                  <a:off x="8949771" y="2493404"/>
                  <a:ext cx="2129285" cy="3849510"/>
                  <a:chOff x="1427818" y="914400"/>
                  <a:chExt cx="2980731" cy="5388829"/>
                </a:xfrm>
                <a:solidFill>
                  <a:schemeClr val="bg1"/>
                </a:solidFill>
              </p:grpSpPr>
              <p:sp>
                <p:nvSpPr>
                  <p:cNvPr id="115" name="Rounded Rectangle 36">
                    <a:extLst>
                      <a:ext uri="{FF2B5EF4-FFF2-40B4-BE49-F238E27FC236}">
                        <a16:creationId xmlns:a16="http://schemas.microsoft.com/office/drawing/2014/main" id="{654AB601-9774-4310-B6DE-0BA800018A9B}"/>
                      </a:ext>
                    </a:extLst>
                  </p:cNvPr>
                  <p:cNvSpPr/>
                  <p:nvPr/>
                </p:nvSpPr>
                <p:spPr>
                  <a:xfrm>
                    <a:off x="2483556" y="1862667"/>
                    <a:ext cx="756355" cy="2833511"/>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D4F3B1F-A16A-4F59-8636-D0D6D2530161}"/>
                      </a:ext>
                    </a:extLst>
                  </p:cNvPr>
                  <p:cNvSpPr/>
                  <p:nvPr/>
                </p:nvSpPr>
                <p:spPr>
                  <a:xfrm>
                    <a:off x="2286000" y="914400"/>
                    <a:ext cx="1174045" cy="117404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38">
                    <a:extLst>
                      <a:ext uri="{FF2B5EF4-FFF2-40B4-BE49-F238E27FC236}">
                        <a16:creationId xmlns:a16="http://schemas.microsoft.com/office/drawing/2014/main" id="{724E765E-4E49-43F3-A7ED-EA61A930F21B}"/>
                      </a:ext>
                    </a:extLst>
                  </p:cNvPr>
                  <p:cNvSpPr/>
                  <p:nvPr/>
                </p:nvSpPr>
                <p:spPr>
                  <a:xfrm rot="458940">
                    <a:off x="2347875" y="4004959"/>
                    <a:ext cx="521292" cy="2258760"/>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39">
                    <a:extLst>
                      <a:ext uri="{FF2B5EF4-FFF2-40B4-BE49-F238E27FC236}">
                        <a16:creationId xmlns:a16="http://schemas.microsoft.com/office/drawing/2014/main" id="{E8843FAC-2516-495D-9D0F-A23319A11F55}"/>
                      </a:ext>
                    </a:extLst>
                  </p:cNvPr>
                  <p:cNvSpPr/>
                  <p:nvPr/>
                </p:nvSpPr>
                <p:spPr>
                  <a:xfrm rot="21054099">
                    <a:off x="2850231" y="4044469"/>
                    <a:ext cx="521292" cy="2258760"/>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40">
                    <a:extLst>
                      <a:ext uri="{FF2B5EF4-FFF2-40B4-BE49-F238E27FC236}">
                        <a16:creationId xmlns:a16="http://schemas.microsoft.com/office/drawing/2014/main" id="{EE0D6C09-B204-463B-B8FF-EDB55B183350}"/>
                      </a:ext>
                    </a:extLst>
                  </p:cNvPr>
                  <p:cNvSpPr/>
                  <p:nvPr/>
                </p:nvSpPr>
                <p:spPr>
                  <a:xfrm rot="16200000">
                    <a:off x="2596231" y="1137581"/>
                    <a:ext cx="521292" cy="2258760"/>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41">
                    <a:extLst>
                      <a:ext uri="{FF2B5EF4-FFF2-40B4-BE49-F238E27FC236}">
                        <a16:creationId xmlns:a16="http://schemas.microsoft.com/office/drawing/2014/main" id="{AE83C267-1208-4F97-90CC-1F11FB37B71E}"/>
                      </a:ext>
                    </a:extLst>
                  </p:cNvPr>
                  <p:cNvSpPr/>
                  <p:nvPr/>
                </p:nvSpPr>
                <p:spPr>
                  <a:xfrm rot="19929432">
                    <a:off x="1427818" y="955378"/>
                    <a:ext cx="418765" cy="1598629"/>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42">
                    <a:extLst>
                      <a:ext uri="{FF2B5EF4-FFF2-40B4-BE49-F238E27FC236}">
                        <a16:creationId xmlns:a16="http://schemas.microsoft.com/office/drawing/2014/main" id="{67FF9488-01EE-4EEA-AB02-9B595B067D26}"/>
                      </a:ext>
                    </a:extLst>
                  </p:cNvPr>
                  <p:cNvSpPr/>
                  <p:nvPr/>
                </p:nvSpPr>
                <p:spPr>
                  <a:xfrm rot="3478275">
                    <a:off x="3812622" y="1799617"/>
                    <a:ext cx="509700" cy="682155"/>
                  </a:xfrm>
                  <a:prstGeom prst="roundRect">
                    <a:avLst>
                      <a:gd name="adj" fmla="val 4683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Oval 121">
                  <a:extLst>
                    <a:ext uri="{FF2B5EF4-FFF2-40B4-BE49-F238E27FC236}">
                      <a16:creationId xmlns:a16="http://schemas.microsoft.com/office/drawing/2014/main" id="{99BC19F7-6277-4788-9BDC-824688C9BAB4}"/>
                    </a:ext>
                  </a:extLst>
                </p:cNvPr>
                <p:cNvSpPr/>
                <p:nvPr/>
              </p:nvSpPr>
              <p:spPr>
                <a:xfrm>
                  <a:off x="8618900" y="1901228"/>
                  <a:ext cx="434566" cy="43456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9090B541-33A2-4FEC-8955-F0CA8A62E5B1}"/>
                    </a:ext>
                  </a:extLst>
                </p:cNvPr>
                <p:cNvSpPr/>
                <p:nvPr/>
              </p:nvSpPr>
              <p:spPr>
                <a:xfrm>
                  <a:off x="9269240" y="1003426"/>
                  <a:ext cx="434566" cy="43456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287604DC-464B-4E31-B817-39C077296AA6}"/>
                    </a:ext>
                  </a:extLst>
                </p:cNvPr>
                <p:cNvSpPr/>
                <p:nvPr/>
              </p:nvSpPr>
              <p:spPr>
                <a:xfrm>
                  <a:off x="10093107" y="976265"/>
                  <a:ext cx="434566" cy="43456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EA6D02A-6716-433F-BEAA-271643D6D022}"/>
                    </a:ext>
                  </a:extLst>
                </p:cNvPr>
                <p:cNvSpPr/>
                <p:nvPr/>
              </p:nvSpPr>
              <p:spPr>
                <a:xfrm>
                  <a:off x="10726849" y="1836345"/>
                  <a:ext cx="434566" cy="43456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Rounded Rectangle 42">
                <a:extLst>
                  <a:ext uri="{FF2B5EF4-FFF2-40B4-BE49-F238E27FC236}">
                    <a16:creationId xmlns:a16="http://schemas.microsoft.com/office/drawing/2014/main" id="{E1B8277C-38BA-4376-9073-2B33878124AE}"/>
                  </a:ext>
                </a:extLst>
              </p:cNvPr>
              <p:cNvSpPr/>
              <p:nvPr/>
            </p:nvSpPr>
            <p:spPr>
              <a:xfrm rot="1741403">
                <a:off x="9964443" y="1465173"/>
                <a:ext cx="230397" cy="524577"/>
              </a:xfrm>
              <a:prstGeom prst="roundRect">
                <a:avLst>
                  <a:gd name="adj" fmla="val 4683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7397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2454</Words>
  <Application>Microsoft Office PowerPoint</Application>
  <PresentationFormat>Widescreen</PresentationFormat>
  <Paragraphs>297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cp:revision>
  <dcterms:created xsi:type="dcterms:W3CDTF">2017-10-14T13:55:09Z</dcterms:created>
  <dcterms:modified xsi:type="dcterms:W3CDTF">2020-06-15T15:13:55Z</dcterms:modified>
</cp:coreProperties>
</file>