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72" r:id="rId5"/>
    <p:sldId id="260" r:id="rId6"/>
    <p:sldId id="261" r:id="rId7"/>
    <p:sldId id="262" r:id="rId8"/>
    <p:sldId id="263" r:id="rId9"/>
    <p:sldId id="264" r:id="rId10"/>
    <p:sldId id="265" r:id="rId11"/>
    <p:sldId id="266" r:id="rId12"/>
    <p:sldId id="267" r:id="rId13"/>
    <p:sldId id="268" r:id="rId14"/>
    <p:sldId id="270" r:id="rId15"/>
    <p:sldId id="273" r:id="rId16"/>
    <p:sldId id="274" r:id="rId17"/>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Tw Cen MT Condensed" panose="020B0606020104020203" pitchFamily="3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C717F-8A16-441D-A362-F2F6312B80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74358-478C-4FDE-B431-CEC8D0FC2F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B35BD5-12EE-45EF-AB7B-491EBC819E22}"/>
              </a:ext>
            </a:extLst>
          </p:cNvPr>
          <p:cNvSpPr>
            <a:spLocks noGrp="1"/>
          </p:cNvSpPr>
          <p:nvPr>
            <p:ph type="dt" sz="half" idx="10"/>
          </p:nvPr>
        </p:nvSpPr>
        <p:spPr/>
        <p:txBody>
          <a:bodyPr/>
          <a:lstStyle/>
          <a:p>
            <a:fld id="{19883C1E-A58C-4CFD-A081-5C0FFFFF26B4}" type="datetimeFigureOut">
              <a:rPr lang="en-US" smtClean="0"/>
              <a:t>6/15/2020</a:t>
            </a:fld>
            <a:endParaRPr lang="en-US"/>
          </a:p>
        </p:txBody>
      </p:sp>
      <p:sp>
        <p:nvSpPr>
          <p:cNvPr id="5" name="Footer Placeholder 4">
            <a:extLst>
              <a:ext uri="{FF2B5EF4-FFF2-40B4-BE49-F238E27FC236}">
                <a16:creationId xmlns:a16="http://schemas.microsoft.com/office/drawing/2014/main" id="{2516197B-DBD9-405E-816E-2D1A3E9C7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6E9CC-A9EA-4109-A337-47A896BDB69A}"/>
              </a:ext>
            </a:extLst>
          </p:cNvPr>
          <p:cNvSpPr>
            <a:spLocks noGrp="1"/>
          </p:cNvSpPr>
          <p:nvPr>
            <p:ph type="sldNum" sz="quarter" idx="12"/>
          </p:nvPr>
        </p:nvSpPr>
        <p:spPr/>
        <p:txBody>
          <a:bodyPr/>
          <a:lstStyle/>
          <a:p>
            <a:fld id="{403B66E8-70DF-4E4D-B6D8-5935BA3FB3D9}" type="slidenum">
              <a:rPr lang="en-US" smtClean="0"/>
              <a:t>‹#›</a:t>
            </a:fld>
            <a:endParaRPr lang="en-US"/>
          </a:p>
        </p:txBody>
      </p:sp>
    </p:spTree>
    <p:extLst>
      <p:ext uri="{BB962C8B-B14F-4D97-AF65-F5344CB8AC3E}">
        <p14:creationId xmlns:p14="http://schemas.microsoft.com/office/powerpoint/2010/main" val="1578478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ED97-EE5D-4A54-8F81-2FF2E28B47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B01B93-6A52-425B-96CA-27D1BE2A69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3B039-B442-4105-923C-75D2EAAAC990}"/>
              </a:ext>
            </a:extLst>
          </p:cNvPr>
          <p:cNvSpPr>
            <a:spLocks noGrp="1"/>
          </p:cNvSpPr>
          <p:nvPr>
            <p:ph type="dt" sz="half" idx="10"/>
          </p:nvPr>
        </p:nvSpPr>
        <p:spPr/>
        <p:txBody>
          <a:bodyPr/>
          <a:lstStyle/>
          <a:p>
            <a:fld id="{19883C1E-A58C-4CFD-A081-5C0FFFFF26B4}" type="datetimeFigureOut">
              <a:rPr lang="en-US" smtClean="0"/>
              <a:t>6/15/2020</a:t>
            </a:fld>
            <a:endParaRPr lang="en-US"/>
          </a:p>
        </p:txBody>
      </p:sp>
      <p:sp>
        <p:nvSpPr>
          <p:cNvPr id="5" name="Footer Placeholder 4">
            <a:extLst>
              <a:ext uri="{FF2B5EF4-FFF2-40B4-BE49-F238E27FC236}">
                <a16:creationId xmlns:a16="http://schemas.microsoft.com/office/drawing/2014/main" id="{B6A22C79-388B-4728-B5DF-ADF329577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5563A-F9C5-4A4B-8C24-530E41CD6F71}"/>
              </a:ext>
            </a:extLst>
          </p:cNvPr>
          <p:cNvSpPr>
            <a:spLocks noGrp="1"/>
          </p:cNvSpPr>
          <p:nvPr>
            <p:ph type="sldNum" sz="quarter" idx="12"/>
          </p:nvPr>
        </p:nvSpPr>
        <p:spPr/>
        <p:txBody>
          <a:bodyPr/>
          <a:lstStyle/>
          <a:p>
            <a:fld id="{403B66E8-70DF-4E4D-B6D8-5935BA3FB3D9}" type="slidenum">
              <a:rPr lang="en-US" smtClean="0"/>
              <a:t>‹#›</a:t>
            </a:fld>
            <a:endParaRPr lang="en-US"/>
          </a:p>
        </p:txBody>
      </p:sp>
    </p:spTree>
    <p:extLst>
      <p:ext uri="{BB962C8B-B14F-4D97-AF65-F5344CB8AC3E}">
        <p14:creationId xmlns:p14="http://schemas.microsoft.com/office/powerpoint/2010/main" val="318878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BA8C62-6233-4285-82C5-01066D24FD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FBB90A-4743-4E9C-96BF-5739A714CC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F5C0D-52ED-4B35-B6FD-C331F54025EE}"/>
              </a:ext>
            </a:extLst>
          </p:cNvPr>
          <p:cNvSpPr>
            <a:spLocks noGrp="1"/>
          </p:cNvSpPr>
          <p:nvPr>
            <p:ph type="dt" sz="half" idx="10"/>
          </p:nvPr>
        </p:nvSpPr>
        <p:spPr/>
        <p:txBody>
          <a:bodyPr/>
          <a:lstStyle/>
          <a:p>
            <a:fld id="{19883C1E-A58C-4CFD-A081-5C0FFFFF26B4}" type="datetimeFigureOut">
              <a:rPr lang="en-US" smtClean="0"/>
              <a:t>6/15/2020</a:t>
            </a:fld>
            <a:endParaRPr lang="en-US"/>
          </a:p>
        </p:txBody>
      </p:sp>
      <p:sp>
        <p:nvSpPr>
          <p:cNvPr id="5" name="Footer Placeholder 4">
            <a:extLst>
              <a:ext uri="{FF2B5EF4-FFF2-40B4-BE49-F238E27FC236}">
                <a16:creationId xmlns:a16="http://schemas.microsoft.com/office/drawing/2014/main" id="{C4F8609C-EE88-4061-8720-479FFDE69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81BA9-10A7-4985-ACC8-21911CEC6DF5}"/>
              </a:ext>
            </a:extLst>
          </p:cNvPr>
          <p:cNvSpPr>
            <a:spLocks noGrp="1"/>
          </p:cNvSpPr>
          <p:nvPr>
            <p:ph type="sldNum" sz="quarter" idx="12"/>
          </p:nvPr>
        </p:nvSpPr>
        <p:spPr/>
        <p:txBody>
          <a:bodyPr/>
          <a:lstStyle/>
          <a:p>
            <a:fld id="{403B66E8-70DF-4E4D-B6D8-5935BA3FB3D9}" type="slidenum">
              <a:rPr lang="en-US" smtClean="0"/>
              <a:t>‹#›</a:t>
            </a:fld>
            <a:endParaRPr lang="en-US"/>
          </a:p>
        </p:txBody>
      </p:sp>
    </p:spTree>
    <p:extLst>
      <p:ext uri="{BB962C8B-B14F-4D97-AF65-F5344CB8AC3E}">
        <p14:creationId xmlns:p14="http://schemas.microsoft.com/office/powerpoint/2010/main" val="132459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137D-A258-4F7A-9E84-9B1F0DFDD9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D545FC-8761-4B22-A202-BC15ECF1F3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CB26B-D7CE-408D-B128-27C8E622DE90}"/>
              </a:ext>
            </a:extLst>
          </p:cNvPr>
          <p:cNvSpPr>
            <a:spLocks noGrp="1"/>
          </p:cNvSpPr>
          <p:nvPr>
            <p:ph type="dt" sz="half" idx="10"/>
          </p:nvPr>
        </p:nvSpPr>
        <p:spPr/>
        <p:txBody>
          <a:bodyPr/>
          <a:lstStyle/>
          <a:p>
            <a:fld id="{19883C1E-A58C-4CFD-A081-5C0FFFFF26B4}" type="datetimeFigureOut">
              <a:rPr lang="en-US" smtClean="0"/>
              <a:t>6/15/2020</a:t>
            </a:fld>
            <a:endParaRPr lang="en-US"/>
          </a:p>
        </p:txBody>
      </p:sp>
      <p:sp>
        <p:nvSpPr>
          <p:cNvPr id="5" name="Footer Placeholder 4">
            <a:extLst>
              <a:ext uri="{FF2B5EF4-FFF2-40B4-BE49-F238E27FC236}">
                <a16:creationId xmlns:a16="http://schemas.microsoft.com/office/drawing/2014/main" id="{4E990023-9FE7-413A-BEA1-DECB406B1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7D227-D99A-4D61-A16A-C96D284408FA}"/>
              </a:ext>
            </a:extLst>
          </p:cNvPr>
          <p:cNvSpPr>
            <a:spLocks noGrp="1"/>
          </p:cNvSpPr>
          <p:nvPr>
            <p:ph type="sldNum" sz="quarter" idx="12"/>
          </p:nvPr>
        </p:nvSpPr>
        <p:spPr/>
        <p:txBody>
          <a:bodyPr/>
          <a:lstStyle/>
          <a:p>
            <a:fld id="{403B66E8-70DF-4E4D-B6D8-5935BA3FB3D9}" type="slidenum">
              <a:rPr lang="en-US" smtClean="0"/>
              <a:t>‹#›</a:t>
            </a:fld>
            <a:endParaRPr lang="en-US"/>
          </a:p>
        </p:txBody>
      </p:sp>
    </p:spTree>
    <p:extLst>
      <p:ext uri="{BB962C8B-B14F-4D97-AF65-F5344CB8AC3E}">
        <p14:creationId xmlns:p14="http://schemas.microsoft.com/office/powerpoint/2010/main" val="417774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7651-348C-4712-8A8C-DB6FCBAA69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F056CD-CAD1-438B-A805-4EF6691D4C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1D8556-C6CB-4752-A6C7-66AF28D2822E}"/>
              </a:ext>
            </a:extLst>
          </p:cNvPr>
          <p:cNvSpPr>
            <a:spLocks noGrp="1"/>
          </p:cNvSpPr>
          <p:nvPr>
            <p:ph type="dt" sz="half" idx="10"/>
          </p:nvPr>
        </p:nvSpPr>
        <p:spPr/>
        <p:txBody>
          <a:bodyPr/>
          <a:lstStyle/>
          <a:p>
            <a:fld id="{19883C1E-A58C-4CFD-A081-5C0FFFFF26B4}" type="datetimeFigureOut">
              <a:rPr lang="en-US" smtClean="0"/>
              <a:t>6/15/2020</a:t>
            </a:fld>
            <a:endParaRPr lang="en-US"/>
          </a:p>
        </p:txBody>
      </p:sp>
      <p:sp>
        <p:nvSpPr>
          <p:cNvPr id="5" name="Footer Placeholder 4">
            <a:extLst>
              <a:ext uri="{FF2B5EF4-FFF2-40B4-BE49-F238E27FC236}">
                <a16:creationId xmlns:a16="http://schemas.microsoft.com/office/drawing/2014/main" id="{A979E424-6609-45E4-BFF7-4F4B0C959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66844-D239-42F3-A845-11330EDBB495}"/>
              </a:ext>
            </a:extLst>
          </p:cNvPr>
          <p:cNvSpPr>
            <a:spLocks noGrp="1"/>
          </p:cNvSpPr>
          <p:nvPr>
            <p:ph type="sldNum" sz="quarter" idx="12"/>
          </p:nvPr>
        </p:nvSpPr>
        <p:spPr/>
        <p:txBody>
          <a:bodyPr/>
          <a:lstStyle/>
          <a:p>
            <a:fld id="{403B66E8-70DF-4E4D-B6D8-5935BA3FB3D9}" type="slidenum">
              <a:rPr lang="en-US" smtClean="0"/>
              <a:t>‹#›</a:t>
            </a:fld>
            <a:endParaRPr lang="en-US"/>
          </a:p>
        </p:txBody>
      </p:sp>
    </p:spTree>
    <p:extLst>
      <p:ext uri="{BB962C8B-B14F-4D97-AF65-F5344CB8AC3E}">
        <p14:creationId xmlns:p14="http://schemas.microsoft.com/office/powerpoint/2010/main" val="23669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94D4F-C75B-497F-8FC3-59CB135E8A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98D8A6-8F37-4863-9511-8B9FFA2DC0B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B5111-932D-4123-93AA-9BC4DFE2FF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9C4BCE-0BD8-4118-9577-196071262750}"/>
              </a:ext>
            </a:extLst>
          </p:cNvPr>
          <p:cNvSpPr>
            <a:spLocks noGrp="1"/>
          </p:cNvSpPr>
          <p:nvPr>
            <p:ph type="dt" sz="half" idx="10"/>
          </p:nvPr>
        </p:nvSpPr>
        <p:spPr/>
        <p:txBody>
          <a:bodyPr/>
          <a:lstStyle/>
          <a:p>
            <a:fld id="{19883C1E-A58C-4CFD-A081-5C0FFFFF26B4}" type="datetimeFigureOut">
              <a:rPr lang="en-US" smtClean="0"/>
              <a:t>6/15/2020</a:t>
            </a:fld>
            <a:endParaRPr lang="en-US"/>
          </a:p>
        </p:txBody>
      </p:sp>
      <p:sp>
        <p:nvSpPr>
          <p:cNvPr id="6" name="Footer Placeholder 5">
            <a:extLst>
              <a:ext uri="{FF2B5EF4-FFF2-40B4-BE49-F238E27FC236}">
                <a16:creationId xmlns:a16="http://schemas.microsoft.com/office/drawing/2014/main" id="{D454E00E-6838-410F-A536-045DB73706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250591-549E-49C9-BB68-EC73ED2F26EB}"/>
              </a:ext>
            </a:extLst>
          </p:cNvPr>
          <p:cNvSpPr>
            <a:spLocks noGrp="1"/>
          </p:cNvSpPr>
          <p:nvPr>
            <p:ph type="sldNum" sz="quarter" idx="12"/>
          </p:nvPr>
        </p:nvSpPr>
        <p:spPr/>
        <p:txBody>
          <a:bodyPr/>
          <a:lstStyle/>
          <a:p>
            <a:fld id="{403B66E8-70DF-4E4D-B6D8-5935BA3FB3D9}" type="slidenum">
              <a:rPr lang="en-US" smtClean="0"/>
              <a:t>‹#›</a:t>
            </a:fld>
            <a:endParaRPr lang="en-US"/>
          </a:p>
        </p:txBody>
      </p:sp>
    </p:spTree>
    <p:extLst>
      <p:ext uri="{BB962C8B-B14F-4D97-AF65-F5344CB8AC3E}">
        <p14:creationId xmlns:p14="http://schemas.microsoft.com/office/powerpoint/2010/main" val="152491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9B6D-1A3D-4535-BAD7-11BF0DE2D2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583F4C-54B9-4249-8C1F-7688673BB4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B5B84B-0D52-403B-B493-9B78232F17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E5F88A-B562-4FBD-8848-F45419BFF0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F1629B-0040-4803-A1E2-CA57F40966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5B84B2-040F-42CD-BDBA-0C58E6037655}"/>
              </a:ext>
            </a:extLst>
          </p:cNvPr>
          <p:cNvSpPr>
            <a:spLocks noGrp="1"/>
          </p:cNvSpPr>
          <p:nvPr>
            <p:ph type="dt" sz="half" idx="10"/>
          </p:nvPr>
        </p:nvSpPr>
        <p:spPr/>
        <p:txBody>
          <a:bodyPr/>
          <a:lstStyle/>
          <a:p>
            <a:fld id="{19883C1E-A58C-4CFD-A081-5C0FFFFF26B4}" type="datetimeFigureOut">
              <a:rPr lang="en-US" smtClean="0"/>
              <a:t>6/15/2020</a:t>
            </a:fld>
            <a:endParaRPr lang="en-US"/>
          </a:p>
        </p:txBody>
      </p:sp>
      <p:sp>
        <p:nvSpPr>
          <p:cNvPr id="8" name="Footer Placeholder 7">
            <a:extLst>
              <a:ext uri="{FF2B5EF4-FFF2-40B4-BE49-F238E27FC236}">
                <a16:creationId xmlns:a16="http://schemas.microsoft.com/office/drawing/2014/main" id="{887C174E-5A56-482A-BAC3-91E7D6CD52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84A4D3-E9B2-4ABA-9E76-46FED83472E2}"/>
              </a:ext>
            </a:extLst>
          </p:cNvPr>
          <p:cNvSpPr>
            <a:spLocks noGrp="1"/>
          </p:cNvSpPr>
          <p:nvPr>
            <p:ph type="sldNum" sz="quarter" idx="12"/>
          </p:nvPr>
        </p:nvSpPr>
        <p:spPr/>
        <p:txBody>
          <a:bodyPr/>
          <a:lstStyle/>
          <a:p>
            <a:fld id="{403B66E8-70DF-4E4D-B6D8-5935BA3FB3D9}" type="slidenum">
              <a:rPr lang="en-US" smtClean="0"/>
              <a:t>‹#›</a:t>
            </a:fld>
            <a:endParaRPr lang="en-US"/>
          </a:p>
        </p:txBody>
      </p:sp>
    </p:spTree>
    <p:extLst>
      <p:ext uri="{BB962C8B-B14F-4D97-AF65-F5344CB8AC3E}">
        <p14:creationId xmlns:p14="http://schemas.microsoft.com/office/powerpoint/2010/main" val="302264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7791-099E-478A-9BA9-9785C71854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D655DE-B23B-43BC-A254-1968449B9FEA}"/>
              </a:ext>
            </a:extLst>
          </p:cNvPr>
          <p:cNvSpPr>
            <a:spLocks noGrp="1"/>
          </p:cNvSpPr>
          <p:nvPr>
            <p:ph type="dt" sz="half" idx="10"/>
          </p:nvPr>
        </p:nvSpPr>
        <p:spPr/>
        <p:txBody>
          <a:bodyPr/>
          <a:lstStyle/>
          <a:p>
            <a:fld id="{19883C1E-A58C-4CFD-A081-5C0FFFFF26B4}" type="datetimeFigureOut">
              <a:rPr lang="en-US" smtClean="0"/>
              <a:t>6/15/2020</a:t>
            </a:fld>
            <a:endParaRPr lang="en-US"/>
          </a:p>
        </p:txBody>
      </p:sp>
      <p:sp>
        <p:nvSpPr>
          <p:cNvPr id="4" name="Footer Placeholder 3">
            <a:extLst>
              <a:ext uri="{FF2B5EF4-FFF2-40B4-BE49-F238E27FC236}">
                <a16:creationId xmlns:a16="http://schemas.microsoft.com/office/drawing/2014/main" id="{7302CDD9-0F1D-4798-B19C-A0604ADA48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79F7A0-D527-4995-B5E7-003318641B94}"/>
              </a:ext>
            </a:extLst>
          </p:cNvPr>
          <p:cNvSpPr>
            <a:spLocks noGrp="1"/>
          </p:cNvSpPr>
          <p:nvPr>
            <p:ph type="sldNum" sz="quarter" idx="12"/>
          </p:nvPr>
        </p:nvSpPr>
        <p:spPr/>
        <p:txBody>
          <a:bodyPr/>
          <a:lstStyle/>
          <a:p>
            <a:fld id="{403B66E8-70DF-4E4D-B6D8-5935BA3FB3D9}" type="slidenum">
              <a:rPr lang="en-US" smtClean="0"/>
              <a:t>‹#›</a:t>
            </a:fld>
            <a:endParaRPr lang="en-US"/>
          </a:p>
        </p:txBody>
      </p:sp>
    </p:spTree>
    <p:extLst>
      <p:ext uri="{BB962C8B-B14F-4D97-AF65-F5344CB8AC3E}">
        <p14:creationId xmlns:p14="http://schemas.microsoft.com/office/powerpoint/2010/main" val="212460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00E52C-60E0-434B-9F31-74D0FC60FDF8}"/>
              </a:ext>
            </a:extLst>
          </p:cNvPr>
          <p:cNvSpPr>
            <a:spLocks noGrp="1"/>
          </p:cNvSpPr>
          <p:nvPr>
            <p:ph type="dt" sz="half" idx="10"/>
          </p:nvPr>
        </p:nvSpPr>
        <p:spPr/>
        <p:txBody>
          <a:bodyPr/>
          <a:lstStyle/>
          <a:p>
            <a:fld id="{19883C1E-A58C-4CFD-A081-5C0FFFFF26B4}" type="datetimeFigureOut">
              <a:rPr lang="en-US" smtClean="0"/>
              <a:t>6/15/2020</a:t>
            </a:fld>
            <a:endParaRPr lang="en-US"/>
          </a:p>
        </p:txBody>
      </p:sp>
      <p:sp>
        <p:nvSpPr>
          <p:cNvPr id="3" name="Footer Placeholder 2">
            <a:extLst>
              <a:ext uri="{FF2B5EF4-FFF2-40B4-BE49-F238E27FC236}">
                <a16:creationId xmlns:a16="http://schemas.microsoft.com/office/drawing/2014/main" id="{CD3A15D5-B98E-46A9-897A-DB08A53B52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BF72F5-89B9-4DD1-844C-6F2F9E7C229C}"/>
              </a:ext>
            </a:extLst>
          </p:cNvPr>
          <p:cNvSpPr>
            <a:spLocks noGrp="1"/>
          </p:cNvSpPr>
          <p:nvPr>
            <p:ph type="sldNum" sz="quarter" idx="12"/>
          </p:nvPr>
        </p:nvSpPr>
        <p:spPr/>
        <p:txBody>
          <a:bodyPr/>
          <a:lstStyle/>
          <a:p>
            <a:fld id="{403B66E8-70DF-4E4D-B6D8-5935BA3FB3D9}" type="slidenum">
              <a:rPr lang="en-US" smtClean="0"/>
              <a:t>‹#›</a:t>
            </a:fld>
            <a:endParaRPr lang="en-US"/>
          </a:p>
        </p:txBody>
      </p:sp>
    </p:spTree>
    <p:extLst>
      <p:ext uri="{BB962C8B-B14F-4D97-AF65-F5344CB8AC3E}">
        <p14:creationId xmlns:p14="http://schemas.microsoft.com/office/powerpoint/2010/main" val="44582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F96BE-A5C1-4427-9CD6-7D80D9406B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E2561-4E46-4538-BDB3-4CFE580DA9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7CD9FA-0AFF-4BB2-B69A-97AB1BEA4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27D631-CFE0-4A36-B27D-7A774E676409}"/>
              </a:ext>
            </a:extLst>
          </p:cNvPr>
          <p:cNvSpPr>
            <a:spLocks noGrp="1"/>
          </p:cNvSpPr>
          <p:nvPr>
            <p:ph type="dt" sz="half" idx="10"/>
          </p:nvPr>
        </p:nvSpPr>
        <p:spPr/>
        <p:txBody>
          <a:bodyPr/>
          <a:lstStyle/>
          <a:p>
            <a:fld id="{19883C1E-A58C-4CFD-A081-5C0FFFFF26B4}" type="datetimeFigureOut">
              <a:rPr lang="en-US" smtClean="0"/>
              <a:t>6/15/2020</a:t>
            </a:fld>
            <a:endParaRPr lang="en-US"/>
          </a:p>
        </p:txBody>
      </p:sp>
      <p:sp>
        <p:nvSpPr>
          <p:cNvPr id="6" name="Footer Placeholder 5">
            <a:extLst>
              <a:ext uri="{FF2B5EF4-FFF2-40B4-BE49-F238E27FC236}">
                <a16:creationId xmlns:a16="http://schemas.microsoft.com/office/drawing/2014/main" id="{A3C1978F-0892-4F9D-B14A-7A71861EC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78905-335B-48DE-AACE-7287B9F1971E}"/>
              </a:ext>
            </a:extLst>
          </p:cNvPr>
          <p:cNvSpPr>
            <a:spLocks noGrp="1"/>
          </p:cNvSpPr>
          <p:nvPr>
            <p:ph type="sldNum" sz="quarter" idx="12"/>
          </p:nvPr>
        </p:nvSpPr>
        <p:spPr/>
        <p:txBody>
          <a:bodyPr/>
          <a:lstStyle/>
          <a:p>
            <a:fld id="{403B66E8-70DF-4E4D-B6D8-5935BA3FB3D9}" type="slidenum">
              <a:rPr lang="en-US" smtClean="0"/>
              <a:t>‹#›</a:t>
            </a:fld>
            <a:endParaRPr lang="en-US"/>
          </a:p>
        </p:txBody>
      </p:sp>
    </p:spTree>
    <p:extLst>
      <p:ext uri="{BB962C8B-B14F-4D97-AF65-F5344CB8AC3E}">
        <p14:creationId xmlns:p14="http://schemas.microsoft.com/office/powerpoint/2010/main" val="108938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0F28-EA9C-45BC-A7A3-A95788F13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830509-4AA1-45D9-A17D-CA80398875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6D6E9A-A675-433F-AA9E-EEB80E606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D16E1E-8890-4D27-9660-0A8D992AC488}"/>
              </a:ext>
            </a:extLst>
          </p:cNvPr>
          <p:cNvSpPr>
            <a:spLocks noGrp="1"/>
          </p:cNvSpPr>
          <p:nvPr>
            <p:ph type="dt" sz="half" idx="10"/>
          </p:nvPr>
        </p:nvSpPr>
        <p:spPr/>
        <p:txBody>
          <a:bodyPr/>
          <a:lstStyle/>
          <a:p>
            <a:fld id="{19883C1E-A58C-4CFD-A081-5C0FFFFF26B4}" type="datetimeFigureOut">
              <a:rPr lang="en-US" smtClean="0"/>
              <a:t>6/15/2020</a:t>
            </a:fld>
            <a:endParaRPr lang="en-US"/>
          </a:p>
        </p:txBody>
      </p:sp>
      <p:sp>
        <p:nvSpPr>
          <p:cNvPr id="6" name="Footer Placeholder 5">
            <a:extLst>
              <a:ext uri="{FF2B5EF4-FFF2-40B4-BE49-F238E27FC236}">
                <a16:creationId xmlns:a16="http://schemas.microsoft.com/office/drawing/2014/main" id="{F9FF25CB-B74C-4934-B481-65C5A5A3C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693C20-E294-45BA-9D4D-646B5EFFBF8F}"/>
              </a:ext>
            </a:extLst>
          </p:cNvPr>
          <p:cNvSpPr>
            <a:spLocks noGrp="1"/>
          </p:cNvSpPr>
          <p:nvPr>
            <p:ph type="sldNum" sz="quarter" idx="12"/>
          </p:nvPr>
        </p:nvSpPr>
        <p:spPr/>
        <p:txBody>
          <a:bodyPr/>
          <a:lstStyle/>
          <a:p>
            <a:fld id="{403B66E8-70DF-4E4D-B6D8-5935BA3FB3D9}" type="slidenum">
              <a:rPr lang="en-US" smtClean="0"/>
              <a:t>‹#›</a:t>
            </a:fld>
            <a:endParaRPr lang="en-US"/>
          </a:p>
        </p:txBody>
      </p:sp>
    </p:spTree>
    <p:extLst>
      <p:ext uri="{BB962C8B-B14F-4D97-AF65-F5344CB8AC3E}">
        <p14:creationId xmlns:p14="http://schemas.microsoft.com/office/powerpoint/2010/main" val="1426000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C2617-C372-4ED8-88AC-159427D68B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85216B-4728-4FED-AE5D-7A16D8DBC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254CB-498F-4131-9489-D1EA5CAD66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83C1E-A58C-4CFD-A081-5C0FFFFF26B4}" type="datetimeFigureOut">
              <a:rPr lang="en-US" smtClean="0"/>
              <a:t>6/15/2020</a:t>
            </a:fld>
            <a:endParaRPr lang="en-US"/>
          </a:p>
        </p:txBody>
      </p:sp>
      <p:sp>
        <p:nvSpPr>
          <p:cNvPr id="5" name="Footer Placeholder 4">
            <a:extLst>
              <a:ext uri="{FF2B5EF4-FFF2-40B4-BE49-F238E27FC236}">
                <a16:creationId xmlns:a16="http://schemas.microsoft.com/office/drawing/2014/main" id="{1E61CD3F-F9D5-42BB-ABAA-96355FE807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6D580-B10A-4E1D-9C8B-90CBB0BADA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B66E8-70DF-4E4D-B6D8-5935BA3FB3D9}" type="slidenum">
              <a:rPr lang="en-US" smtClean="0"/>
              <a:t>‹#›</a:t>
            </a:fld>
            <a:endParaRPr lang="en-US"/>
          </a:p>
        </p:txBody>
      </p:sp>
    </p:spTree>
    <p:extLst>
      <p:ext uri="{BB962C8B-B14F-4D97-AF65-F5344CB8AC3E}">
        <p14:creationId xmlns:p14="http://schemas.microsoft.com/office/powerpoint/2010/main" val="1350956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gif"/><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9973FE5A-87A6-43E6-B0C4-AD4FFFE04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7914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73AA1B4-27F1-443C-854C-39B04BEAAEF7}"/>
              </a:ext>
            </a:extLst>
          </p:cNvPr>
          <p:cNvGrpSpPr/>
          <p:nvPr/>
        </p:nvGrpSpPr>
        <p:grpSpPr>
          <a:xfrm>
            <a:off x="0" y="-1"/>
            <a:ext cx="12192000" cy="6858001"/>
            <a:chOff x="0" y="-1"/>
            <a:chExt cx="12192000" cy="6858001"/>
          </a:xfrm>
        </p:grpSpPr>
        <p:pic>
          <p:nvPicPr>
            <p:cNvPr id="14" name="Picture 13">
              <a:extLst>
                <a:ext uri="{FF2B5EF4-FFF2-40B4-BE49-F238E27FC236}">
                  <a16:creationId xmlns:a16="http://schemas.microsoft.com/office/drawing/2014/main" id="{BB76FAF5-8F8C-4B23-B2FF-57F6F2D79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15" name="Picture 14">
              <a:extLst>
                <a:ext uri="{FF2B5EF4-FFF2-40B4-BE49-F238E27FC236}">
                  <a16:creationId xmlns:a16="http://schemas.microsoft.com/office/drawing/2014/main" id="{A9AF08BB-894B-4C6B-97B4-D46A92B56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4" name="TextBox 53"/>
          <p:cNvSpPr txBox="1"/>
          <p:nvPr/>
        </p:nvSpPr>
        <p:spPr>
          <a:xfrm>
            <a:off x="147873" y="6488668"/>
            <a:ext cx="3124200" cy="369332"/>
          </a:xfrm>
          <a:prstGeom prst="rect">
            <a:avLst/>
          </a:prstGeom>
          <a:noFill/>
        </p:spPr>
        <p:txBody>
          <a:bodyPr wrap="square" rtlCol="0">
            <a:spAutoFit/>
          </a:bodyPr>
          <a:lstStyle/>
          <a:p>
            <a:r>
              <a:rPr lang="en-US" dirty="0">
                <a:solidFill>
                  <a:schemeClr val="bg1"/>
                </a:solidFill>
              </a:rPr>
              <a:t>Helaman 13:17-23</a:t>
            </a:r>
          </a:p>
        </p:txBody>
      </p:sp>
      <p:sp>
        <p:nvSpPr>
          <p:cNvPr id="55" name="TextBox 54"/>
          <p:cNvSpPr txBox="1"/>
          <p:nvPr/>
        </p:nvSpPr>
        <p:spPr>
          <a:xfrm>
            <a:off x="1828800" y="1"/>
            <a:ext cx="8610600" cy="769441"/>
          </a:xfrm>
          <a:prstGeom prst="rect">
            <a:avLst/>
          </a:prstGeom>
          <a:noFill/>
        </p:spPr>
        <p:txBody>
          <a:bodyPr wrap="square" rtlCol="0">
            <a:spAutoFit/>
          </a:bodyPr>
          <a:lstStyle/>
          <a:p>
            <a:pPr algn="ctr"/>
            <a:r>
              <a:rPr lang="en-US" sz="4400" dirty="0">
                <a:solidFill>
                  <a:schemeClr val="bg1"/>
                </a:solidFill>
                <a:latin typeface="Tw Cen MT Condensed" pitchFamily="34" charset="0"/>
              </a:rPr>
              <a:t>Treasures Are To Be Buried</a:t>
            </a:r>
          </a:p>
        </p:txBody>
      </p:sp>
      <p:sp>
        <p:nvSpPr>
          <p:cNvPr id="56" name="Rectangle 55"/>
          <p:cNvSpPr/>
          <p:nvPr/>
        </p:nvSpPr>
        <p:spPr>
          <a:xfrm>
            <a:off x="506993" y="968721"/>
            <a:ext cx="7088864" cy="1938992"/>
          </a:xfrm>
          <a:prstGeom prst="rect">
            <a:avLst/>
          </a:prstGeom>
        </p:spPr>
        <p:txBody>
          <a:bodyPr wrap="square">
            <a:spAutoFit/>
          </a:bodyPr>
          <a:lstStyle/>
          <a:p>
            <a:pPr fontAlgn="base"/>
            <a:r>
              <a:rPr lang="en-US" dirty="0">
                <a:solidFill>
                  <a:schemeClr val="bg1"/>
                </a:solidFill>
              </a:rPr>
              <a:t>“Because the Nephites had become worshippers of worldly things and had made gold, silver, and other precious things to the god to whom they bowed and to whom they rendered their praise and their offering of homage; the true and living God threatened that a curse would come upon the land, causing their riches to vanish and their buried treasures to disappear, never to be found again.”</a:t>
            </a:r>
          </a:p>
          <a:p>
            <a:pPr fontAlgn="base"/>
            <a:r>
              <a:rPr lang="en-US" sz="1200" dirty="0">
                <a:solidFill>
                  <a:schemeClr val="bg1"/>
                </a:solidFill>
              </a:rPr>
              <a:t>JFM and RLM</a:t>
            </a:r>
          </a:p>
        </p:txBody>
      </p:sp>
      <p:pic>
        <p:nvPicPr>
          <p:cNvPr id="5" name="Picture 4">
            <a:extLst>
              <a:ext uri="{FF2B5EF4-FFF2-40B4-BE49-F238E27FC236}">
                <a16:creationId xmlns:a16="http://schemas.microsoft.com/office/drawing/2014/main" id="{E2129060-CE17-4F48-84CD-78797345C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7030" y="2651403"/>
            <a:ext cx="3061425" cy="4206597"/>
          </a:xfrm>
          <a:prstGeom prst="rect">
            <a:avLst/>
          </a:prstGeom>
        </p:spPr>
      </p:pic>
      <p:pic>
        <p:nvPicPr>
          <p:cNvPr id="7" name="Picture 6">
            <a:extLst>
              <a:ext uri="{FF2B5EF4-FFF2-40B4-BE49-F238E27FC236}">
                <a16:creationId xmlns:a16="http://schemas.microsoft.com/office/drawing/2014/main" id="{BB32B742-3C38-4E46-851E-7BCD5CEC3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684" y="2077770"/>
            <a:ext cx="1840359" cy="4780230"/>
          </a:xfrm>
          <a:prstGeom prst="rect">
            <a:avLst/>
          </a:prstGeom>
        </p:spPr>
      </p:pic>
      <p:grpSp>
        <p:nvGrpSpPr>
          <p:cNvPr id="20" name="Group 19">
            <a:extLst>
              <a:ext uri="{FF2B5EF4-FFF2-40B4-BE49-F238E27FC236}">
                <a16:creationId xmlns:a16="http://schemas.microsoft.com/office/drawing/2014/main" id="{59AFDFFE-9351-438F-AC43-B94E801420F1}"/>
              </a:ext>
            </a:extLst>
          </p:cNvPr>
          <p:cNvGrpSpPr/>
          <p:nvPr/>
        </p:nvGrpSpPr>
        <p:grpSpPr>
          <a:xfrm>
            <a:off x="787652" y="3319131"/>
            <a:ext cx="2041226" cy="2375088"/>
            <a:chOff x="787652" y="3932195"/>
            <a:chExt cx="2041226" cy="2375088"/>
          </a:xfrm>
        </p:grpSpPr>
        <p:pic>
          <p:nvPicPr>
            <p:cNvPr id="21" name="Picture 20">
              <a:extLst>
                <a:ext uri="{FF2B5EF4-FFF2-40B4-BE49-F238E27FC236}">
                  <a16:creationId xmlns:a16="http://schemas.microsoft.com/office/drawing/2014/main" id="{DD328592-E0A3-4F76-AECA-7E2AFF092090}"/>
                </a:ext>
              </a:extLst>
            </p:cNvPr>
            <p:cNvPicPr>
              <a:picLocks noChangeAspect="1"/>
            </p:cNvPicPr>
            <p:nvPr/>
          </p:nvPicPr>
          <p:blipFill rotWithShape="1">
            <a:blip r:embed="rId6">
              <a:extLst>
                <a:ext uri="{28A0092B-C50C-407E-A947-70E740481C1C}">
                  <a14:useLocalDpi xmlns:a14="http://schemas.microsoft.com/office/drawing/2010/main" val="0"/>
                </a:ext>
              </a:extLst>
            </a:blip>
            <a:srcRect t="3919" b="4585"/>
            <a:stretch/>
          </p:blipFill>
          <p:spPr>
            <a:xfrm>
              <a:off x="787652" y="3932195"/>
              <a:ext cx="2041226" cy="1364082"/>
            </a:xfrm>
            <a:prstGeom prst="rect">
              <a:avLst/>
            </a:prstGeom>
          </p:spPr>
        </p:pic>
        <p:sp>
          <p:nvSpPr>
            <p:cNvPr id="22" name="Rectangle 21">
              <a:extLst>
                <a:ext uri="{FF2B5EF4-FFF2-40B4-BE49-F238E27FC236}">
                  <a16:creationId xmlns:a16="http://schemas.microsoft.com/office/drawing/2014/main" id="{851F03C4-A813-4750-B49B-D2EA5C74D39F}"/>
                </a:ext>
              </a:extLst>
            </p:cNvPr>
            <p:cNvSpPr/>
            <p:nvPr/>
          </p:nvSpPr>
          <p:spPr>
            <a:xfrm>
              <a:off x="1661310" y="5287225"/>
              <a:ext cx="261007" cy="102005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047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CF30ABE-2A34-4909-8B99-893AC6729B90}"/>
              </a:ext>
            </a:extLst>
          </p:cNvPr>
          <p:cNvGrpSpPr/>
          <p:nvPr/>
        </p:nvGrpSpPr>
        <p:grpSpPr>
          <a:xfrm>
            <a:off x="0" y="-1"/>
            <a:ext cx="12192000" cy="6858001"/>
            <a:chOff x="0" y="-1"/>
            <a:chExt cx="12192000" cy="6858001"/>
          </a:xfrm>
        </p:grpSpPr>
        <p:pic>
          <p:nvPicPr>
            <p:cNvPr id="13" name="Picture 12">
              <a:extLst>
                <a:ext uri="{FF2B5EF4-FFF2-40B4-BE49-F238E27FC236}">
                  <a16:creationId xmlns:a16="http://schemas.microsoft.com/office/drawing/2014/main" id="{E1ACA77F-46F4-438C-8C50-C255838A8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16" name="Picture 15">
              <a:extLst>
                <a:ext uri="{FF2B5EF4-FFF2-40B4-BE49-F238E27FC236}">
                  <a16:creationId xmlns:a16="http://schemas.microsoft.com/office/drawing/2014/main" id="{4856D1FA-303E-48CB-B33A-BB1ADFEEA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5" name="TextBox 54"/>
          <p:cNvSpPr txBox="1"/>
          <p:nvPr/>
        </p:nvSpPr>
        <p:spPr>
          <a:xfrm>
            <a:off x="1828800" y="1"/>
            <a:ext cx="8610600" cy="769441"/>
          </a:xfrm>
          <a:prstGeom prst="rect">
            <a:avLst/>
          </a:prstGeom>
          <a:noFill/>
        </p:spPr>
        <p:txBody>
          <a:bodyPr wrap="square" rtlCol="0">
            <a:spAutoFit/>
          </a:bodyPr>
          <a:lstStyle/>
          <a:p>
            <a:pPr algn="ctr"/>
            <a:r>
              <a:rPr lang="en-US" sz="4400" dirty="0">
                <a:solidFill>
                  <a:schemeClr val="bg1"/>
                </a:solidFill>
                <a:latin typeface="Tw Cen MT Condensed" pitchFamily="34" charset="0"/>
              </a:rPr>
              <a:t>Procrastinate</a:t>
            </a:r>
          </a:p>
        </p:txBody>
      </p:sp>
      <p:sp>
        <p:nvSpPr>
          <p:cNvPr id="14" name="Rectangle 13"/>
          <p:cNvSpPr/>
          <p:nvPr/>
        </p:nvSpPr>
        <p:spPr>
          <a:xfrm>
            <a:off x="1752600" y="762001"/>
            <a:ext cx="3733800" cy="3139321"/>
          </a:xfrm>
          <a:prstGeom prst="rect">
            <a:avLst/>
          </a:prstGeom>
        </p:spPr>
        <p:txBody>
          <a:bodyPr wrap="square">
            <a:spAutoFit/>
          </a:bodyPr>
          <a:lstStyle/>
          <a:p>
            <a:r>
              <a:rPr lang="en-US" dirty="0">
                <a:solidFill>
                  <a:schemeClr val="bg1"/>
                </a:solidFill>
              </a:rPr>
              <a:t>“As the day will come when every corruptible thing upon the earth will be destroyed, so the day will come when every individual must account for that which he chose to do, as well as for that which he chose to leave undone. Those who chose to forget the Lord their God will have a bright recollection restore to them of all their forgetfulness.”</a:t>
            </a:r>
          </a:p>
          <a:p>
            <a:r>
              <a:rPr lang="en-US" sz="1200" dirty="0">
                <a:solidFill>
                  <a:schemeClr val="bg1"/>
                </a:solidFill>
              </a:rPr>
              <a:t>JFM and RLM</a:t>
            </a:r>
          </a:p>
        </p:txBody>
      </p:sp>
      <p:sp>
        <p:nvSpPr>
          <p:cNvPr id="15" name="Rectangle 14"/>
          <p:cNvSpPr/>
          <p:nvPr/>
        </p:nvSpPr>
        <p:spPr>
          <a:xfrm>
            <a:off x="3505200" y="3962400"/>
            <a:ext cx="4572000" cy="1754326"/>
          </a:xfrm>
          <a:prstGeom prst="rect">
            <a:avLst/>
          </a:prstGeom>
        </p:spPr>
        <p:txBody>
          <a:bodyPr>
            <a:spAutoFit/>
          </a:bodyPr>
          <a:lstStyle/>
          <a:p>
            <a:r>
              <a:rPr lang="en-US" dirty="0">
                <a:solidFill>
                  <a:schemeClr val="bg1"/>
                </a:solidFill>
              </a:rPr>
              <a:t>These are those who use their mortal probation on earth unwisely--</a:t>
            </a:r>
          </a:p>
          <a:p>
            <a:r>
              <a:rPr lang="en-US" dirty="0">
                <a:solidFill>
                  <a:schemeClr val="bg1"/>
                </a:solidFill>
              </a:rPr>
              <a:t>“Though they may accept the gospel there, to their everlasting benefit; they will have forfeited the chance for exaltation”</a:t>
            </a:r>
          </a:p>
          <a:p>
            <a:r>
              <a:rPr lang="en-US" dirty="0">
                <a:solidFill>
                  <a:srgbClr val="FFFF00"/>
                </a:solidFill>
              </a:rPr>
              <a:t>See D&amp;C 76:73-75</a:t>
            </a:r>
          </a:p>
        </p:txBody>
      </p:sp>
      <p:sp>
        <p:nvSpPr>
          <p:cNvPr id="17" name="Rectangle 16"/>
          <p:cNvSpPr/>
          <p:nvPr/>
        </p:nvSpPr>
        <p:spPr>
          <a:xfrm>
            <a:off x="6572816" y="1250887"/>
            <a:ext cx="3886200" cy="1477328"/>
          </a:xfrm>
          <a:prstGeom prst="rect">
            <a:avLst/>
          </a:prstGeom>
        </p:spPr>
        <p:txBody>
          <a:bodyPr wrap="square">
            <a:spAutoFit/>
          </a:bodyPr>
          <a:lstStyle/>
          <a:p>
            <a:r>
              <a:rPr lang="en-US" dirty="0">
                <a:solidFill>
                  <a:schemeClr val="bg1"/>
                </a:solidFill>
              </a:rPr>
              <a:t>“And they shall be servants of the Most High; but where God and Christ dwell they cannot come, worlds without end.”</a:t>
            </a:r>
          </a:p>
          <a:p>
            <a:r>
              <a:rPr lang="en-US" dirty="0">
                <a:solidFill>
                  <a:schemeClr val="bg1"/>
                </a:solidFill>
              </a:rPr>
              <a:t>D&amp;C 76:112</a:t>
            </a:r>
          </a:p>
        </p:txBody>
      </p:sp>
      <p:pic>
        <p:nvPicPr>
          <p:cNvPr id="3" name="Picture 2">
            <a:extLst>
              <a:ext uri="{FF2B5EF4-FFF2-40B4-BE49-F238E27FC236}">
                <a16:creationId xmlns:a16="http://schemas.microsoft.com/office/drawing/2014/main" id="{1C65DB7E-0D18-4554-A339-75376C492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2144" y="2447309"/>
            <a:ext cx="3572374" cy="4410691"/>
          </a:xfrm>
          <a:prstGeom prst="rect">
            <a:avLst/>
          </a:prstGeom>
        </p:spPr>
      </p:pic>
      <p:grpSp>
        <p:nvGrpSpPr>
          <p:cNvPr id="6" name="Group 5">
            <a:extLst>
              <a:ext uri="{FF2B5EF4-FFF2-40B4-BE49-F238E27FC236}">
                <a16:creationId xmlns:a16="http://schemas.microsoft.com/office/drawing/2014/main" id="{7A2762D7-3739-4552-B1D0-EE52FA2DCC8E}"/>
              </a:ext>
            </a:extLst>
          </p:cNvPr>
          <p:cNvGrpSpPr/>
          <p:nvPr/>
        </p:nvGrpSpPr>
        <p:grpSpPr>
          <a:xfrm>
            <a:off x="787652" y="3932195"/>
            <a:ext cx="2041226" cy="2726629"/>
            <a:chOff x="787652" y="3932195"/>
            <a:chExt cx="2041226" cy="2726629"/>
          </a:xfrm>
        </p:grpSpPr>
        <p:pic>
          <p:nvPicPr>
            <p:cNvPr id="5" name="Picture 4">
              <a:extLst>
                <a:ext uri="{FF2B5EF4-FFF2-40B4-BE49-F238E27FC236}">
                  <a16:creationId xmlns:a16="http://schemas.microsoft.com/office/drawing/2014/main" id="{875EA130-EAC9-42B4-9DF9-2DDBB6107B29}"/>
                </a:ext>
              </a:extLst>
            </p:cNvPr>
            <p:cNvPicPr>
              <a:picLocks noChangeAspect="1"/>
            </p:cNvPicPr>
            <p:nvPr/>
          </p:nvPicPr>
          <p:blipFill rotWithShape="1">
            <a:blip r:embed="rId5">
              <a:extLst>
                <a:ext uri="{28A0092B-C50C-407E-A947-70E740481C1C}">
                  <a14:useLocalDpi xmlns:a14="http://schemas.microsoft.com/office/drawing/2010/main" val="0"/>
                </a:ext>
              </a:extLst>
            </a:blip>
            <a:srcRect t="3919" b="4585"/>
            <a:stretch/>
          </p:blipFill>
          <p:spPr>
            <a:xfrm>
              <a:off x="787652" y="3932195"/>
              <a:ext cx="2041226" cy="1364082"/>
            </a:xfrm>
            <a:prstGeom prst="rect">
              <a:avLst/>
            </a:prstGeom>
          </p:spPr>
        </p:pic>
        <p:sp>
          <p:nvSpPr>
            <p:cNvPr id="22" name="Rectangle 21">
              <a:extLst>
                <a:ext uri="{FF2B5EF4-FFF2-40B4-BE49-F238E27FC236}">
                  <a16:creationId xmlns:a16="http://schemas.microsoft.com/office/drawing/2014/main" id="{2FDE1394-1C32-4C13-936E-9E4AF21F5D77}"/>
                </a:ext>
              </a:extLst>
            </p:cNvPr>
            <p:cNvSpPr/>
            <p:nvPr/>
          </p:nvSpPr>
          <p:spPr>
            <a:xfrm>
              <a:off x="1661311" y="5287224"/>
              <a:ext cx="228600" cy="1371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138820" y="6488668"/>
            <a:ext cx="3124200" cy="369332"/>
          </a:xfrm>
          <a:prstGeom prst="rect">
            <a:avLst/>
          </a:prstGeom>
          <a:noFill/>
        </p:spPr>
        <p:txBody>
          <a:bodyPr wrap="square" rtlCol="0">
            <a:spAutoFit/>
          </a:bodyPr>
          <a:lstStyle/>
          <a:p>
            <a:r>
              <a:rPr lang="en-US" dirty="0">
                <a:solidFill>
                  <a:schemeClr val="bg1"/>
                </a:solidFill>
              </a:rPr>
              <a:t>Helaman 13:30-39</a:t>
            </a:r>
          </a:p>
        </p:txBody>
      </p:sp>
      <p:sp>
        <p:nvSpPr>
          <p:cNvPr id="7" name="Rectangle 6">
            <a:extLst>
              <a:ext uri="{FF2B5EF4-FFF2-40B4-BE49-F238E27FC236}">
                <a16:creationId xmlns:a16="http://schemas.microsoft.com/office/drawing/2014/main" id="{1EB3CADB-929A-4200-82E9-935608E74355}"/>
              </a:ext>
            </a:extLst>
          </p:cNvPr>
          <p:cNvSpPr/>
          <p:nvPr/>
        </p:nvSpPr>
        <p:spPr>
          <a:xfrm>
            <a:off x="2957465" y="5984837"/>
            <a:ext cx="6096000" cy="646331"/>
          </a:xfrm>
          <a:prstGeom prst="rect">
            <a:avLst/>
          </a:prstGeom>
        </p:spPr>
        <p:txBody>
          <a:bodyPr>
            <a:spAutoFit/>
          </a:bodyPr>
          <a:lstStyle/>
          <a:p>
            <a:pPr algn="ctr"/>
            <a:r>
              <a:rPr lang="en-US" b="1" i="0" dirty="0">
                <a:solidFill>
                  <a:srgbClr val="FFFF00"/>
                </a:solidFill>
                <a:effectLst/>
                <a:latin typeface="Open Sans"/>
              </a:rPr>
              <a:t>If we reject the words of the Lord’s prophets, we will experience regret and sorrow</a:t>
            </a:r>
            <a:endParaRPr lang="en-US" dirty="0">
              <a:solidFill>
                <a:srgbClr val="FFFF00"/>
              </a:solidFill>
            </a:endParaRPr>
          </a:p>
        </p:txBody>
      </p:sp>
    </p:spTree>
    <p:extLst>
      <p:ext uri="{BB962C8B-B14F-4D97-AF65-F5344CB8AC3E}">
        <p14:creationId xmlns:p14="http://schemas.microsoft.com/office/powerpoint/2010/main" val="360912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62077E1-E3CF-4556-8341-384292424C0E}"/>
              </a:ext>
            </a:extLst>
          </p:cNvPr>
          <p:cNvGrpSpPr/>
          <p:nvPr/>
        </p:nvGrpSpPr>
        <p:grpSpPr>
          <a:xfrm>
            <a:off x="0" y="-1"/>
            <a:ext cx="12192000" cy="6858001"/>
            <a:chOff x="0" y="-1"/>
            <a:chExt cx="12192000" cy="6858001"/>
          </a:xfrm>
        </p:grpSpPr>
        <p:pic>
          <p:nvPicPr>
            <p:cNvPr id="17" name="Picture 16">
              <a:extLst>
                <a:ext uri="{FF2B5EF4-FFF2-40B4-BE49-F238E27FC236}">
                  <a16:creationId xmlns:a16="http://schemas.microsoft.com/office/drawing/2014/main" id="{A1546736-F1AD-4292-92D8-144F0D66D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20" name="Picture 19">
              <a:extLst>
                <a:ext uri="{FF2B5EF4-FFF2-40B4-BE49-F238E27FC236}">
                  <a16:creationId xmlns:a16="http://schemas.microsoft.com/office/drawing/2014/main" id="{EFD0E938-A66D-4FE4-A4AA-822322AEF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4" name="TextBox 53"/>
          <p:cNvSpPr txBox="1"/>
          <p:nvPr/>
        </p:nvSpPr>
        <p:spPr>
          <a:xfrm>
            <a:off x="138820" y="6488668"/>
            <a:ext cx="3124200" cy="369332"/>
          </a:xfrm>
          <a:prstGeom prst="rect">
            <a:avLst/>
          </a:prstGeom>
          <a:noFill/>
        </p:spPr>
        <p:txBody>
          <a:bodyPr wrap="square" rtlCol="0">
            <a:spAutoFit/>
          </a:bodyPr>
          <a:lstStyle/>
          <a:p>
            <a:r>
              <a:rPr lang="en-US" dirty="0">
                <a:solidFill>
                  <a:schemeClr val="bg1"/>
                </a:solidFill>
              </a:rPr>
              <a:t>Helaman 13:38</a:t>
            </a:r>
          </a:p>
        </p:txBody>
      </p:sp>
      <p:sp>
        <p:nvSpPr>
          <p:cNvPr id="14" name="Rectangle 13"/>
          <p:cNvSpPr/>
          <p:nvPr/>
        </p:nvSpPr>
        <p:spPr>
          <a:xfrm>
            <a:off x="552261" y="228601"/>
            <a:ext cx="7524939" cy="5355312"/>
          </a:xfrm>
          <a:prstGeom prst="rect">
            <a:avLst/>
          </a:prstGeom>
        </p:spPr>
        <p:txBody>
          <a:bodyPr wrap="square">
            <a:spAutoFit/>
          </a:bodyPr>
          <a:lstStyle/>
          <a:p>
            <a:pPr fontAlgn="base"/>
            <a:r>
              <a:rPr lang="en-US" dirty="0">
                <a:solidFill>
                  <a:schemeClr val="bg1"/>
                </a:solidFill>
              </a:rPr>
              <a:t>“Have you noticed how Satan works to capture the mind and emotions with flashing images, blaring music, and the stimulation of every physical sense to excess? He diligently strives to fill life with action, entertainment, and stimulation so that one cannot ponder the consequences of his tempting invitations. Think of it. </a:t>
            </a:r>
          </a:p>
          <a:p>
            <a:pPr fontAlgn="base"/>
            <a:endParaRPr lang="en-US" dirty="0">
              <a:solidFill>
                <a:schemeClr val="bg1"/>
              </a:solidFill>
            </a:endParaRPr>
          </a:p>
          <a:p>
            <a:pPr fontAlgn="base"/>
            <a:r>
              <a:rPr lang="en-US" dirty="0">
                <a:solidFill>
                  <a:schemeClr val="bg1"/>
                </a:solidFill>
              </a:rPr>
              <a:t>Some are tempted to violate the most basic commandments of God because of seductive actions portrayed as acceptable. They are made to seem attractive, even desirable. There seems to be no serious consequence, rather apparent lasting joy and happiness. But recognize that those performances are controlled by scripts and actors. The outcome of decisions made is likewise manipulated to be whatever the producer wants.</a:t>
            </a:r>
          </a:p>
          <a:p>
            <a:pPr fontAlgn="base"/>
            <a:endParaRPr lang="en-US" dirty="0">
              <a:solidFill>
                <a:schemeClr val="bg1"/>
              </a:solidFill>
            </a:endParaRPr>
          </a:p>
          <a:p>
            <a:pPr fontAlgn="base"/>
            <a:r>
              <a:rPr lang="en-US" dirty="0">
                <a:solidFill>
                  <a:schemeClr val="bg1"/>
                </a:solidFill>
              </a:rPr>
              <a:t>“Life is not that way. Yes, moral agency allows you to choose what you will, but you cannot control the outcome of those choices. Unlike the false creations of man, our Father in Heaven determines the consequences of your choices. Obedience will yield happiness, while violation of His commandments will not” </a:t>
            </a:r>
          </a:p>
          <a:p>
            <a:pPr fontAlgn="base"/>
            <a:r>
              <a:rPr lang="en-US" dirty="0">
                <a:solidFill>
                  <a:schemeClr val="bg1"/>
                </a:solidFill>
              </a:rPr>
              <a:t>Elder Richard G. Scott  </a:t>
            </a:r>
          </a:p>
          <a:p>
            <a:pPr fontAlgn="base"/>
            <a:endParaRPr lang="en-US" dirty="0">
              <a:solidFill>
                <a:schemeClr val="bg1"/>
              </a:solidFill>
            </a:endParaRPr>
          </a:p>
        </p:txBody>
      </p:sp>
      <p:grpSp>
        <p:nvGrpSpPr>
          <p:cNvPr id="18" name="Group 17"/>
          <p:cNvGrpSpPr/>
          <p:nvPr/>
        </p:nvGrpSpPr>
        <p:grpSpPr>
          <a:xfrm>
            <a:off x="3008769" y="5029200"/>
            <a:ext cx="914400" cy="1828800"/>
            <a:chOff x="7239000" y="3962400"/>
            <a:chExt cx="1408176" cy="2895600"/>
          </a:xfrm>
        </p:grpSpPr>
        <p:sp>
          <p:nvSpPr>
            <p:cNvPr id="12" name="Rectangle 11"/>
            <p:cNvSpPr/>
            <p:nvPr/>
          </p:nvSpPr>
          <p:spPr>
            <a:xfrm>
              <a:off x="7696200" y="4876800"/>
              <a:ext cx="364236" cy="1981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Richard G. Scott.jpg"/>
            <p:cNvPicPr>
              <a:picLocks noChangeAspect="1"/>
            </p:cNvPicPr>
            <p:nvPr/>
          </p:nvPicPr>
          <p:blipFill>
            <a:blip r:embed="rId4" cstate="print"/>
            <a:stretch>
              <a:fillRect/>
            </a:stretch>
          </p:blipFill>
          <p:spPr>
            <a:xfrm>
              <a:off x="7239000" y="3962400"/>
              <a:ext cx="1408176" cy="1767840"/>
            </a:xfrm>
            <a:prstGeom prst="rect">
              <a:avLst/>
            </a:prstGeom>
          </p:spPr>
        </p:pic>
      </p:grpSp>
      <p:grpSp>
        <p:nvGrpSpPr>
          <p:cNvPr id="19" name="Group 18"/>
          <p:cNvGrpSpPr/>
          <p:nvPr/>
        </p:nvGrpSpPr>
        <p:grpSpPr>
          <a:xfrm>
            <a:off x="8077200" y="609600"/>
            <a:ext cx="2436061" cy="6248400"/>
            <a:chOff x="6553199" y="609600"/>
            <a:chExt cx="2436061" cy="6248400"/>
          </a:xfrm>
        </p:grpSpPr>
        <p:sp>
          <p:nvSpPr>
            <p:cNvPr id="16" name="Rectangle 15"/>
            <p:cNvSpPr/>
            <p:nvPr/>
          </p:nvSpPr>
          <p:spPr>
            <a:xfrm>
              <a:off x="7543800" y="2057400"/>
              <a:ext cx="381000" cy="4800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descr="http://images2.layoutsparks.com/1/243255/flashing-lights-radiant-image.gif"/>
            <p:cNvPicPr>
              <a:picLocks noChangeAspect="1" noChangeArrowheads="1"/>
            </p:cNvPicPr>
            <p:nvPr/>
          </p:nvPicPr>
          <p:blipFill>
            <a:blip r:embed="rId5" cstate="print"/>
            <a:srcRect/>
            <a:stretch>
              <a:fillRect/>
            </a:stretch>
          </p:blipFill>
          <p:spPr bwMode="auto">
            <a:xfrm>
              <a:off x="6553199" y="609600"/>
              <a:ext cx="2436061" cy="1905000"/>
            </a:xfrm>
            <a:prstGeom prst="rect">
              <a:avLst/>
            </a:prstGeom>
            <a:noFill/>
          </p:spPr>
        </p:pic>
      </p:grpSp>
      <p:pic>
        <p:nvPicPr>
          <p:cNvPr id="3" name="Picture 2">
            <a:extLst>
              <a:ext uri="{FF2B5EF4-FFF2-40B4-BE49-F238E27FC236}">
                <a16:creationId xmlns:a16="http://schemas.microsoft.com/office/drawing/2014/main" id="{F74C8F0A-3FE4-4FD0-890E-6EB6C8FB31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6126" y="2972601"/>
            <a:ext cx="1610458" cy="1536025"/>
          </a:xfrm>
          <a:prstGeom prst="rect">
            <a:avLst/>
          </a:prstGeom>
        </p:spPr>
      </p:pic>
      <p:pic>
        <p:nvPicPr>
          <p:cNvPr id="6" name="Picture 5">
            <a:extLst>
              <a:ext uri="{FF2B5EF4-FFF2-40B4-BE49-F238E27FC236}">
                <a16:creationId xmlns:a16="http://schemas.microsoft.com/office/drawing/2014/main" id="{14164ECA-45A7-4ECA-81FD-D66B778B02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3764" y="5094956"/>
            <a:ext cx="2200582" cy="762106"/>
          </a:xfrm>
          <a:prstGeom prst="rect">
            <a:avLst/>
          </a:prstGeom>
        </p:spPr>
      </p:pic>
    </p:spTree>
    <p:extLst>
      <p:ext uri="{BB962C8B-B14F-4D97-AF65-F5344CB8AC3E}">
        <p14:creationId xmlns:p14="http://schemas.microsoft.com/office/powerpoint/2010/main" val="65266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1000"/>
                                        <p:tgtEl>
                                          <p:spTgt spid="19"/>
                                        </p:tgtEl>
                                      </p:cBhvr>
                                    </p:animEffect>
                                    <p:anim calcmode="lin" valueType="num">
                                      <p:cBhvr>
                                        <p:cTn id="10" dur="1000" fill="hold"/>
                                        <p:tgtEl>
                                          <p:spTgt spid="19"/>
                                        </p:tgtEl>
                                        <p:attrNameLst>
                                          <p:attrName>ppt_x</p:attrName>
                                        </p:attrNameLst>
                                      </p:cBhvr>
                                      <p:tavLst>
                                        <p:tav tm="0">
                                          <p:val>
                                            <p:strVal val="#ppt_x"/>
                                          </p:val>
                                        </p:tav>
                                        <p:tav tm="100000">
                                          <p:val>
                                            <p:strVal val="#ppt_x"/>
                                          </p:val>
                                        </p:tav>
                                      </p:tavLst>
                                    </p:anim>
                                    <p:anim calcmode="lin" valueType="num">
                                      <p:cBhvr>
                                        <p:cTn id="1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A08362-CE67-401B-AE7F-E69FCBF49D64}"/>
              </a:ext>
            </a:extLst>
          </p:cNvPr>
          <p:cNvGrpSpPr/>
          <p:nvPr/>
        </p:nvGrpSpPr>
        <p:grpSpPr>
          <a:xfrm>
            <a:off x="0" y="-1"/>
            <a:ext cx="12192000" cy="6858001"/>
            <a:chOff x="0" y="-1"/>
            <a:chExt cx="12192000" cy="6858001"/>
          </a:xfrm>
        </p:grpSpPr>
        <p:pic>
          <p:nvPicPr>
            <p:cNvPr id="11" name="Picture 10">
              <a:extLst>
                <a:ext uri="{FF2B5EF4-FFF2-40B4-BE49-F238E27FC236}">
                  <a16:creationId xmlns:a16="http://schemas.microsoft.com/office/drawing/2014/main" id="{012FD6C0-BFA8-440E-8984-83252EA3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12" name="Picture 11">
              <a:extLst>
                <a:ext uri="{FF2B5EF4-FFF2-40B4-BE49-F238E27FC236}">
                  <a16:creationId xmlns:a16="http://schemas.microsoft.com/office/drawing/2014/main" id="{88603CBB-23D1-49B6-92A1-07318E728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4" name="TextBox 53"/>
          <p:cNvSpPr txBox="1"/>
          <p:nvPr/>
        </p:nvSpPr>
        <p:spPr>
          <a:xfrm>
            <a:off x="310836" y="6488668"/>
            <a:ext cx="3124200" cy="369332"/>
          </a:xfrm>
          <a:prstGeom prst="rect">
            <a:avLst/>
          </a:prstGeom>
          <a:noFill/>
        </p:spPr>
        <p:txBody>
          <a:bodyPr wrap="square" rtlCol="0">
            <a:spAutoFit/>
          </a:bodyPr>
          <a:lstStyle/>
          <a:p>
            <a:r>
              <a:rPr lang="en-US" dirty="0">
                <a:solidFill>
                  <a:schemeClr val="bg1"/>
                </a:solidFill>
              </a:rPr>
              <a:t>Helaman 13:38</a:t>
            </a:r>
          </a:p>
        </p:txBody>
      </p:sp>
      <p:sp>
        <p:nvSpPr>
          <p:cNvPr id="14" name="Rectangle 13"/>
          <p:cNvSpPr/>
          <p:nvPr/>
        </p:nvSpPr>
        <p:spPr>
          <a:xfrm>
            <a:off x="1548142" y="566597"/>
            <a:ext cx="6248400" cy="4524315"/>
          </a:xfrm>
          <a:prstGeom prst="rect">
            <a:avLst/>
          </a:prstGeom>
        </p:spPr>
        <p:txBody>
          <a:bodyPr wrap="square">
            <a:spAutoFit/>
          </a:bodyPr>
          <a:lstStyle/>
          <a:p>
            <a:pPr fontAlgn="base"/>
            <a:r>
              <a:rPr lang="en-US" dirty="0">
                <a:solidFill>
                  <a:schemeClr val="bg1"/>
                </a:solidFill>
              </a:rPr>
              <a:t>President Spencer W. Kimball taught:</a:t>
            </a:r>
          </a:p>
          <a:p>
            <a:pPr fontAlgn="base"/>
            <a:endParaRPr lang="en-US" dirty="0">
              <a:solidFill>
                <a:schemeClr val="bg1"/>
              </a:solidFill>
            </a:endParaRPr>
          </a:p>
          <a:p>
            <a:pPr fontAlgn="base"/>
            <a:r>
              <a:rPr lang="en-US" dirty="0">
                <a:solidFill>
                  <a:schemeClr val="bg1"/>
                </a:solidFill>
              </a:rPr>
              <a:t>“It is true that the great principle of repentance is always available, but for the wicked and rebellious there are serious reservations to this statement. For instance, sin is intensely habit-forming and sometimes moves men to the tragic point of no return. </a:t>
            </a:r>
          </a:p>
          <a:p>
            <a:pPr fontAlgn="base"/>
            <a:endParaRPr lang="en-US" dirty="0">
              <a:solidFill>
                <a:schemeClr val="bg1"/>
              </a:solidFill>
            </a:endParaRPr>
          </a:p>
          <a:p>
            <a:pPr fontAlgn="base"/>
            <a:r>
              <a:rPr lang="en-US" dirty="0">
                <a:solidFill>
                  <a:schemeClr val="bg1"/>
                </a:solidFill>
              </a:rPr>
              <a:t>Without repentance there can be no forgiveness, and without forgiveness all the blessings of eternity hang in jeopardy. As the transgressor moves deeper and deeper in his sin, and the error is entrenched more deeply and the will to change is weakened, it becomes increasingly near-hopeless, and he skids down and down until either he does not want to climb back or he has lost the power to do so.”</a:t>
            </a:r>
          </a:p>
          <a:p>
            <a:pPr fontAlgn="base"/>
            <a:endParaRPr lang="en-US" dirty="0">
              <a:solidFill>
                <a:schemeClr val="bg1"/>
              </a:solidFill>
            </a:endParaRPr>
          </a:p>
        </p:txBody>
      </p:sp>
      <p:sp>
        <p:nvSpPr>
          <p:cNvPr id="27650" name="AutoShape 2" descr="http://mormonmatters.org/wp-content/uploads/2010/02/Miracle_of_forgivenes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A85F2F7F-25E9-499C-9CA3-7B83D704C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2392" y="2412749"/>
            <a:ext cx="2192553" cy="4445251"/>
          </a:xfrm>
          <a:prstGeom prst="rect">
            <a:avLst/>
          </a:prstGeom>
        </p:spPr>
      </p:pic>
      <p:grpSp>
        <p:nvGrpSpPr>
          <p:cNvPr id="17" name="Group 16">
            <a:extLst>
              <a:ext uri="{FF2B5EF4-FFF2-40B4-BE49-F238E27FC236}">
                <a16:creationId xmlns:a16="http://schemas.microsoft.com/office/drawing/2014/main" id="{3729688C-BFFF-413E-8DDB-E48487517F60}"/>
              </a:ext>
            </a:extLst>
          </p:cNvPr>
          <p:cNvGrpSpPr/>
          <p:nvPr/>
        </p:nvGrpSpPr>
        <p:grpSpPr>
          <a:xfrm>
            <a:off x="5280434" y="4800600"/>
            <a:ext cx="907256" cy="2057400"/>
            <a:chOff x="4191000" y="4800600"/>
            <a:chExt cx="907256" cy="2057400"/>
          </a:xfrm>
        </p:grpSpPr>
        <p:sp>
          <p:nvSpPr>
            <p:cNvPr id="18" name="Rectangle 17">
              <a:extLst>
                <a:ext uri="{FF2B5EF4-FFF2-40B4-BE49-F238E27FC236}">
                  <a16:creationId xmlns:a16="http://schemas.microsoft.com/office/drawing/2014/main" id="{148D93E9-38F4-4629-92D6-B2820E864D08}"/>
                </a:ext>
              </a:extLst>
            </p:cNvPr>
            <p:cNvSpPr/>
            <p:nvPr/>
          </p:nvSpPr>
          <p:spPr>
            <a:xfrm>
              <a:off x="4495800" y="4876800"/>
              <a:ext cx="228600" cy="1981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Spencer W Kimball1.jpg">
              <a:extLst>
                <a:ext uri="{FF2B5EF4-FFF2-40B4-BE49-F238E27FC236}">
                  <a16:creationId xmlns:a16="http://schemas.microsoft.com/office/drawing/2014/main" id="{E2B291A6-8C71-4816-99EE-1C9404ADDD86}"/>
                </a:ext>
              </a:extLst>
            </p:cNvPr>
            <p:cNvPicPr>
              <a:picLocks noChangeAspect="1"/>
            </p:cNvPicPr>
            <p:nvPr/>
          </p:nvPicPr>
          <p:blipFill>
            <a:blip r:embed="rId5" cstate="print"/>
            <a:stretch>
              <a:fillRect/>
            </a:stretch>
          </p:blipFill>
          <p:spPr>
            <a:xfrm>
              <a:off x="4191000" y="4800600"/>
              <a:ext cx="907256" cy="1192045"/>
            </a:xfrm>
            <a:prstGeom prst="rect">
              <a:avLst/>
            </a:prstGeom>
          </p:spPr>
        </p:pic>
      </p:grpSp>
    </p:spTree>
    <p:extLst>
      <p:ext uri="{BB962C8B-B14F-4D97-AF65-F5344CB8AC3E}">
        <p14:creationId xmlns:p14="http://schemas.microsoft.com/office/powerpoint/2010/main" val="324833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654525A-FF42-40D4-9B92-DBBF3CD003E2}"/>
              </a:ext>
            </a:extLst>
          </p:cNvPr>
          <p:cNvGrpSpPr/>
          <p:nvPr/>
        </p:nvGrpSpPr>
        <p:grpSpPr>
          <a:xfrm>
            <a:off x="0" y="-1"/>
            <a:ext cx="12192000" cy="6858001"/>
            <a:chOff x="0" y="-1"/>
            <a:chExt cx="12192000" cy="6858001"/>
          </a:xfrm>
        </p:grpSpPr>
        <p:pic>
          <p:nvPicPr>
            <p:cNvPr id="6" name="Picture 5">
              <a:extLst>
                <a:ext uri="{FF2B5EF4-FFF2-40B4-BE49-F238E27FC236}">
                  <a16:creationId xmlns:a16="http://schemas.microsoft.com/office/drawing/2014/main" id="{6AE61534-2550-4D96-A1D4-CDBF8A096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7" name="Picture 6">
              <a:extLst>
                <a:ext uri="{FF2B5EF4-FFF2-40B4-BE49-F238E27FC236}">
                  <a16:creationId xmlns:a16="http://schemas.microsoft.com/office/drawing/2014/main" id="{681E6451-E804-47C6-8762-B058D77A0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4" name="TextBox 53"/>
          <p:cNvSpPr txBox="1"/>
          <p:nvPr/>
        </p:nvSpPr>
        <p:spPr>
          <a:xfrm>
            <a:off x="298764" y="1"/>
            <a:ext cx="10216836"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r>
              <a:rPr lang="en-US" dirty="0">
                <a:solidFill>
                  <a:schemeClr val="bg1"/>
                </a:solidFill>
              </a:rPr>
              <a:t>Book of Mormon Who’s Who by Ed J. </a:t>
            </a:r>
            <a:r>
              <a:rPr lang="en-US" dirty="0" err="1">
                <a:solidFill>
                  <a:schemeClr val="bg1"/>
                </a:solidFill>
              </a:rPr>
              <a:t>Pinegar</a:t>
            </a:r>
            <a:r>
              <a:rPr lang="en-US" dirty="0">
                <a:solidFill>
                  <a:schemeClr val="bg1"/>
                </a:solidFill>
              </a:rPr>
              <a:t> and Richard J. Allen pg. 162-162</a:t>
            </a:r>
          </a:p>
          <a:p>
            <a:endParaRPr lang="en-US" dirty="0">
              <a:solidFill>
                <a:schemeClr val="bg1"/>
              </a:solidFill>
            </a:endParaRPr>
          </a:p>
          <a:p>
            <a:r>
              <a:rPr lang="en-US" dirty="0">
                <a:solidFill>
                  <a:schemeClr val="bg1"/>
                </a:solidFill>
              </a:rPr>
              <a:t>President Boyd K. Packer(“Personal Revelation: The Gift, the Test, and the Promise,” </a:t>
            </a:r>
            <a:r>
              <a:rPr lang="en-US" i="1" dirty="0">
                <a:solidFill>
                  <a:schemeClr val="bg1"/>
                </a:solidFill>
              </a:rPr>
              <a:t>Ensign,</a:t>
            </a:r>
            <a:r>
              <a:rPr lang="en-US" dirty="0">
                <a:solidFill>
                  <a:schemeClr val="bg1"/>
                </a:solidFill>
              </a:rPr>
              <a:t> Nov. 1994, 60).</a:t>
            </a:r>
          </a:p>
          <a:p>
            <a:endParaRPr lang="en-US" dirty="0">
              <a:solidFill>
                <a:schemeClr val="bg1"/>
              </a:solidFill>
            </a:endParaRPr>
          </a:p>
          <a:p>
            <a:pPr fontAlgn="base"/>
            <a:r>
              <a:rPr lang="en-US" dirty="0">
                <a:solidFill>
                  <a:schemeClr val="bg1"/>
                </a:solidFill>
              </a:rPr>
              <a:t>David A. </a:t>
            </a:r>
            <a:r>
              <a:rPr lang="en-US" dirty="0" err="1">
                <a:solidFill>
                  <a:schemeClr val="bg1"/>
                </a:solidFill>
              </a:rPr>
              <a:t>Bednar</a:t>
            </a:r>
            <a:r>
              <a:rPr lang="en-US" dirty="0">
                <a:solidFill>
                  <a:schemeClr val="bg1"/>
                </a:solidFill>
              </a:rPr>
              <a:t> </a:t>
            </a:r>
            <a:r>
              <a:rPr lang="en-US" i="1" dirty="0">
                <a:solidFill>
                  <a:schemeClr val="bg1"/>
                </a:solidFill>
              </a:rPr>
              <a:t>That We May Always Have His Spirit to Be with Us </a:t>
            </a:r>
            <a:r>
              <a:rPr lang="en-US" dirty="0">
                <a:solidFill>
                  <a:schemeClr val="bg1"/>
                </a:solidFill>
              </a:rPr>
              <a:t>April 2006</a:t>
            </a:r>
          </a:p>
          <a:p>
            <a:pPr fontAlgn="base"/>
            <a:endParaRPr lang="en-US" dirty="0">
              <a:solidFill>
                <a:schemeClr val="bg1"/>
              </a:solidFill>
            </a:endParaRPr>
          </a:p>
          <a:p>
            <a:pPr fontAlgn="base"/>
            <a:r>
              <a:rPr lang="en-US" dirty="0">
                <a:solidFill>
                  <a:schemeClr val="bg1"/>
                </a:solidFill>
              </a:rPr>
              <a:t>Joseph Fielding McConkie and Robert L. Millet Doctrinal Commentary on the Book of Mormon Vol. 3 pg.403</a:t>
            </a:r>
          </a:p>
          <a:p>
            <a:pPr fontAlgn="base"/>
            <a:endParaRPr lang="en-US" dirty="0">
              <a:solidFill>
                <a:schemeClr val="bg1"/>
              </a:solidFill>
            </a:endParaRPr>
          </a:p>
          <a:p>
            <a:pPr fontAlgn="base"/>
            <a:r>
              <a:rPr lang="en-US" dirty="0">
                <a:solidFill>
                  <a:schemeClr val="bg1"/>
                </a:solidFill>
              </a:rPr>
              <a:t>Spencer W. Kimball </a:t>
            </a:r>
            <a:r>
              <a:rPr lang="en-US" i="1" dirty="0">
                <a:solidFill>
                  <a:schemeClr val="bg1"/>
                </a:solidFill>
              </a:rPr>
              <a:t>Listen to the Prophets </a:t>
            </a:r>
            <a:r>
              <a:rPr lang="en-US" dirty="0">
                <a:solidFill>
                  <a:schemeClr val="bg1"/>
                </a:solidFill>
              </a:rPr>
              <a:t>Ensign, May 1978 and (</a:t>
            </a:r>
            <a:r>
              <a:rPr lang="en-US" i="1" dirty="0">
                <a:solidFill>
                  <a:schemeClr val="bg1"/>
                </a:solidFill>
              </a:rPr>
              <a:t>The Miracle of Forgiveness</a:t>
            </a:r>
            <a:r>
              <a:rPr lang="en-US" dirty="0">
                <a:solidFill>
                  <a:schemeClr val="bg1"/>
                </a:solidFill>
              </a:rPr>
              <a:t> [1969], 117).</a:t>
            </a:r>
          </a:p>
          <a:p>
            <a:pPr fontAlgn="base"/>
            <a:endParaRPr lang="en-US" dirty="0">
              <a:solidFill>
                <a:schemeClr val="bg1"/>
              </a:solidFill>
            </a:endParaRPr>
          </a:p>
          <a:p>
            <a:pPr fontAlgn="base"/>
            <a:r>
              <a:rPr lang="en-US" dirty="0">
                <a:solidFill>
                  <a:schemeClr val="bg1"/>
                </a:solidFill>
              </a:rPr>
              <a:t>Elder M. Russell Ballard (“His Word Ye Shall Receive,” </a:t>
            </a:r>
            <a:r>
              <a:rPr lang="en-US" i="1" dirty="0">
                <a:solidFill>
                  <a:schemeClr val="bg1"/>
                </a:solidFill>
              </a:rPr>
              <a:t>Ensign,</a:t>
            </a:r>
            <a:r>
              <a:rPr lang="en-US" dirty="0">
                <a:solidFill>
                  <a:schemeClr val="bg1"/>
                </a:solidFill>
              </a:rPr>
              <a:t> May 2001, 67).</a:t>
            </a:r>
          </a:p>
          <a:p>
            <a:pPr fontAlgn="base"/>
            <a:endParaRPr lang="en-US" dirty="0">
              <a:solidFill>
                <a:schemeClr val="bg1"/>
              </a:solidFill>
            </a:endParaRPr>
          </a:p>
          <a:p>
            <a:pPr fontAlgn="base"/>
            <a:r>
              <a:rPr lang="en-US" dirty="0">
                <a:solidFill>
                  <a:schemeClr val="bg1"/>
                </a:solidFill>
              </a:rPr>
              <a:t>Elder Richard G. Scott  (“How to Live Well amid Increasing Evil,”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2004, 102).</a:t>
            </a:r>
          </a:p>
          <a:p>
            <a:pPr fontAlgn="base"/>
            <a:endParaRPr lang="en-US" dirty="0">
              <a:solidFill>
                <a:schemeClr val="bg1"/>
              </a:solidFill>
            </a:endParaRPr>
          </a:p>
          <a:p>
            <a:pPr fontAlgn="base"/>
            <a:endParaRPr lang="en-US" dirty="0">
              <a:solidFill>
                <a:schemeClr val="bg1"/>
              </a:solidFill>
            </a:endParaRPr>
          </a:p>
          <a:p>
            <a:endParaRPr lang="en-US" dirty="0">
              <a:solidFill>
                <a:schemeClr val="bg1"/>
              </a:solidFill>
            </a:endParaRPr>
          </a:p>
        </p:txBody>
      </p:sp>
      <p:sp>
        <p:nvSpPr>
          <p:cNvPr id="11" name="Footer Placeholder 14">
            <a:extLst>
              <a:ext uri="{FF2B5EF4-FFF2-40B4-BE49-F238E27FC236}">
                <a16:creationId xmlns:a16="http://schemas.microsoft.com/office/drawing/2014/main" id="{690867E8-F375-433C-A9AC-DF89FD7F953F}"/>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95516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ACE632-9370-45D5-B1E9-FD8F9879E591}"/>
              </a:ext>
            </a:extLst>
          </p:cNvPr>
          <p:cNvPicPr>
            <a:picLocks noChangeAspect="1"/>
          </p:cNvPicPr>
          <p:nvPr/>
        </p:nvPicPr>
        <p:blipFill rotWithShape="1">
          <a:blip r:embed="rId2"/>
          <a:srcRect l="30965" t="21669" r="33458" b="12343"/>
          <a:stretch/>
        </p:blipFill>
        <p:spPr>
          <a:xfrm>
            <a:off x="0" y="294237"/>
            <a:ext cx="6138250" cy="6563763"/>
          </a:xfrm>
          <a:prstGeom prst="rect">
            <a:avLst/>
          </a:prstGeom>
        </p:spPr>
      </p:pic>
      <p:cxnSp>
        <p:nvCxnSpPr>
          <p:cNvPr id="5" name="Straight Connector 4">
            <a:extLst>
              <a:ext uri="{FF2B5EF4-FFF2-40B4-BE49-F238E27FC236}">
                <a16:creationId xmlns:a16="http://schemas.microsoft.com/office/drawing/2014/main" id="{8C44ECD8-32FB-4391-BBC2-8728F792BBB2}"/>
              </a:ext>
            </a:extLst>
          </p:cNvPr>
          <p:cNvCxnSpPr/>
          <p:nvPr/>
        </p:nvCxnSpPr>
        <p:spPr>
          <a:xfrm>
            <a:off x="6120143" y="0"/>
            <a:ext cx="0" cy="6858000"/>
          </a:xfrm>
          <a:prstGeom prst="line">
            <a:avLst/>
          </a:prstGeom>
          <a:ln>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0E6F62-97C1-4393-85F3-87D27B99E8F7}"/>
              </a:ext>
            </a:extLst>
          </p:cNvPr>
          <p:cNvPicPr>
            <a:picLocks noChangeAspect="1"/>
          </p:cNvPicPr>
          <p:nvPr/>
        </p:nvPicPr>
        <p:blipFill rotWithShape="1">
          <a:blip r:embed="rId3"/>
          <a:srcRect l="31782" t="21782" r="33688" b="16964"/>
          <a:stretch/>
        </p:blipFill>
        <p:spPr>
          <a:xfrm>
            <a:off x="6183809" y="316871"/>
            <a:ext cx="5911621" cy="6129195"/>
          </a:xfrm>
          <a:prstGeom prst="rect">
            <a:avLst/>
          </a:prstGeom>
        </p:spPr>
      </p:pic>
    </p:spTree>
    <p:extLst>
      <p:ext uri="{BB962C8B-B14F-4D97-AF65-F5344CB8AC3E}">
        <p14:creationId xmlns:p14="http://schemas.microsoft.com/office/powerpoint/2010/main" val="1597087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10B244-8B26-4B97-BC8B-F75B38171832}"/>
              </a:ext>
            </a:extLst>
          </p:cNvPr>
          <p:cNvPicPr>
            <a:picLocks noChangeAspect="1"/>
          </p:cNvPicPr>
          <p:nvPr/>
        </p:nvPicPr>
        <p:blipFill rotWithShape="1">
          <a:blip r:embed="rId2"/>
          <a:srcRect l="31040" t="12937" r="32574" b="14191"/>
          <a:stretch/>
        </p:blipFill>
        <p:spPr>
          <a:xfrm>
            <a:off x="135801" y="190123"/>
            <a:ext cx="5617577" cy="6328371"/>
          </a:xfrm>
          <a:prstGeom prst="rect">
            <a:avLst/>
          </a:prstGeom>
        </p:spPr>
      </p:pic>
      <p:sp>
        <p:nvSpPr>
          <p:cNvPr id="3" name="Rectangle 2">
            <a:extLst>
              <a:ext uri="{FF2B5EF4-FFF2-40B4-BE49-F238E27FC236}">
                <a16:creationId xmlns:a16="http://schemas.microsoft.com/office/drawing/2014/main" id="{85834955-31EF-4D33-9869-33B76FD84690}"/>
              </a:ext>
            </a:extLst>
          </p:cNvPr>
          <p:cNvSpPr/>
          <p:nvPr/>
        </p:nvSpPr>
        <p:spPr>
          <a:xfrm>
            <a:off x="6020552" y="0"/>
            <a:ext cx="6171448" cy="1015663"/>
          </a:xfrm>
          <a:prstGeom prst="rect">
            <a:avLst/>
          </a:prstGeom>
          <a:ln>
            <a:solidFill>
              <a:schemeClr val="tx1"/>
            </a:solidFill>
          </a:ln>
        </p:spPr>
        <p:txBody>
          <a:bodyPr wrap="square">
            <a:spAutoFit/>
          </a:bodyPr>
          <a:lstStyle/>
          <a:p>
            <a:r>
              <a:rPr lang="en-US" sz="1200" b="1" i="0" dirty="0">
                <a:effectLst/>
                <a:latin typeface="Open Sans"/>
              </a:rPr>
              <a:t>Helaman 13:30-33:</a:t>
            </a:r>
          </a:p>
          <a:p>
            <a:r>
              <a:rPr lang="en-US" sz="1200" b="0" i="0" dirty="0">
                <a:effectLst/>
                <a:latin typeface="Open Sans"/>
              </a:rPr>
              <a:t>“How we respond to the words of a living prophet when he tells us what we need to know, but would rather not hear, is a test of our faithfulness” (Ezra Taft Benson, </a:t>
            </a:r>
            <a:r>
              <a:rPr lang="en-US" sz="1200" dirty="0">
                <a:latin typeface="Open Sans"/>
              </a:rPr>
              <a:t>“Fourteen Fundamentals in Following the Prophet”</a:t>
            </a:r>
            <a:r>
              <a:rPr lang="en-US" sz="1200" b="0" i="0" dirty="0">
                <a:effectLst/>
                <a:latin typeface="Open Sans"/>
              </a:rPr>
              <a:t> [Brigham Young University devotional, Feb. 26, 1980], 3–4, speeches.byu.edu).</a:t>
            </a:r>
            <a:endParaRPr lang="en-US" sz="1200" dirty="0"/>
          </a:p>
        </p:txBody>
      </p:sp>
      <p:sp>
        <p:nvSpPr>
          <p:cNvPr id="5" name="Rectangle 4">
            <a:extLst>
              <a:ext uri="{FF2B5EF4-FFF2-40B4-BE49-F238E27FC236}">
                <a16:creationId xmlns:a16="http://schemas.microsoft.com/office/drawing/2014/main" id="{3B8DE154-509A-4893-B6CC-A8A5BC8D0C82}"/>
              </a:ext>
            </a:extLst>
          </p:cNvPr>
          <p:cNvSpPr/>
          <p:nvPr/>
        </p:nvSpPr>
        <p:spPr>
          <a:xfrm>
            <a:off x="6009990" y="1002184"/>
            <a:ext cx="6182010" cy="4616648"/>
          </a:xfrm>
          <a:prstGeom prst="rect">
            <a:avLst/>
          </a:prstGeom>
          <a:ln>
            <a:solidFill>
              <a:schemeClr val="tx1"/>
            </a:solidFill>
          </a:ln>
        </p:spPr>
        <p:txBody>
          <a:bodyPr wrap="square">
            <a:spAutoFit/>
          </a:bodyPr>
          <a:lstStyle/>
          <a:p>
            <a:pPr fontAlgn="base"/>
            <a:r>
              <a:rPr lang="en-US" sz="1400" b="1" i="0" dirty="0">
                <a:effectLst/>
                <a:latin typeface="Open Sans"/>
              </a:rPr>
              <a:t>Helaman 13:38-39:</a:t>
            </a:r>
          </a:p>
          <a:p>
            <a:pPr fontAlgn="base"/>
            <a:r>
              <a:rPr lang="en-US" sz="1400" b="0" i="0" dirty="0">
                <a:effectLst/>
                <a:latin typeface="Open Sans"/>
              </a:rPr>
              <a:t>“During my training to become an airline captain, I had to learn how to navigate an airplane over long distances. Flights over huge oceans, crossing extensive deserts, and connecting continents need careful planning to ensure a safe arrival at the planned destination. Some of these nonstop flights can last up to 14 hours and cover almost 9,000 miles.</a:t>
            </a:r>
          </a:p>
          <a:p>
            <a:pPr fontAlgn="base"/>
            <a:r>
              <a:rPr lang="en-US" sz="1400" b="0" i="0" dirty="0">
                <a:effectLst/>
                <a:latin typeface="Open Sans"/>
              </a:rPr>
              <a:t>“There is an important decision point during such long flights commonly known as the </a:t>
            </a:r>
            <a:r>
              <a:rPr lang="en-US" sz="1400" b="0" i="1" dirty="0">
                <a:effectLst/>
                <a:latin typeface="Open Sans"/>
              </a:rPr>
              <a:t>point of safe return.</a:t>
            </a:r>
            <a:r>
              <a:rPr lang="en-US" sz="1400" b="0" i="0" dirty="0">
                <a:effectLst/>
                <a:latin typeface="Open Sans"/>
              </a:rPr>
              <a:t> Up to this point the aircraft has enough fuel to turn around and return safely to the airport of departure. Having passed the point of safe return, the captain has lost this option and has to continue on. That is why this point is often referred to as the </a:t>
            </a:r>
            <a:r>
              <a:rPr lang="en-US" sz="1400" b="0" i="1" dirty="0">
                <a:effectLst/>
                <a:latin typeface="Open Sans"/>
              </a:rPr>
              <a:t>point of no return.</a:t>
            </a:r>
            <a:endParaRPr lang="en-US" sz="1400" b="0" i="0" dirty="0">
              <a:effectLst/>
              <a:latin typeface="Open Sans"/>
            </a:endParaRPr>
          </a:p>
          <a:p>
            <a:pPr fontAlgn="base"/>
            <a:r>
              <a:rPr lang="en-US" sz="1400" b="0" i="0" dirty="0">
                <a:effectLst/>
                <a:latin typeface="Open Sans"/>
              </a:rPr>
              <a:t>“… Satan wants us to think that when we have sinned we have gone past a ‘point of no return’—that it is too late to change our course. …</a:t>
            </a:r>
          </a:p>
          <a:p>
            <a:pPr fontAlgn="base"/>
            <a:r>
              <a:rPr lang="en-US" sz="1400" b="0" i="0" dirty="0">
                <a:effectLst/>
                <a:latin typeface="Open Sans"/>
              </a:rPr>
              <a:t>“… To make us lose hope, feel miserable like himself, and believe that we are beyond forgiveness, Satan might even misuse words from the scriptures that emphasize the justice of God, in order to imply that there is no mercy. …</a:t>
            </a:r>
          </a:p>
          <a:p>
            <a:pPr fontAlgn="base"/>
            <a:r>
              <a:rPr lang="en-US" sz="1400" b="0" i="0" dirty="0">
                <a:effectLst/>
                <a:latin typeface="Open Sans"/>
              </a:rPr>
              <a:t>“Christ came to save us. If we have taken a wrong course, the Atonement of Jesus Christ can give us the assurance that sin is </a:t>
            </a:r>
            <a:r>
              <a:rPr lang="en-US" sz="1400" b="0" i="1" dirty="0">
                <a:effectLst/>
                <a:latin typeface="Open Sans"/>
              </a:rPr>
              <a:t>not</a:t>
            </a:r>
            <a:r>
              <a:rPr lang="en-US" sz="1400" b="0" i="0" dirty="0">
                <a:effectLst/>
                <a:latin typeface="Open Sans"/>
              </a:rPr>
              <a:t> a point of no return. A safe return is possible if we will follow God’s plan for our salvation” (Dieter F. Uchtdorf, </a:t>
            </a:r>
            <a:r>
              <a:rPr lang="en-US" sz="1400" dirty="0">
                <a:latin typeface="Open Sans"/>
              </a:rPr>
              <a:t>“Point of Safe Return,”</a:t>
            </a:r>
            <a:r>
              <a:rPr lang="en-US" sz="1400" i="1" dirty="0">
                <a:latin typeface="Open Sans"/>
              </a:rPr>
              <a:t> </a:t>
            </a:r>
            <a:r>
              <a:rPr lang="en-US" sz="1400" b="0" i="1" dirty="0">
                <a:effectLst/>
                <a:latin typeface="Open Sans"/>
              </a:rPr>
              <a:t>Ensign</a:t>
            </a:r>
            <a:r>
              <a:rPr lang="en-US" sz="1400" b="0" i="0" dirty="0">
                <a:effectLst/>
                <a:latin typeface="Open Sans"/>
              </a:rPr>
              <a:t> or </a:t>
            </a:r>
            <a:r>
              <a:rPr lang="en-US" sz="1400" b="0" i="1" dirty="0">
                <a:effectLst/>
                <a:latin typeface="Open Sans"/>
              </a:rPr>
              <a:t>Liahona,</a:t>
            </a:r>
            <a:r>
              <a:rPr lang="en-US" sz="1400" b="0" i="0" dirty="0">
                <a:effectLst/>
                <a:latin typeface="Open Sans"/>
              </a:rPr>
              <a:t> May 2007, 99).</a:t>
            </a:r>
          </a:p>
        </p:txBody>
      </p:sp>
    </p:spTree>
    <p:extLst>
      <p:ext uri="{BB962C8B-B14F-4D97-AF65-F5344CB8AC3E}">
        <p14:creationId xmlns:p14="http://schemas.microsoft.com/office/powerpoint/2010/main" val="131267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B005C41C-992B-403B-84E7-777B2DFCA7FC}"/>
              </a:ext>
            </a:extLst>
          </p:cNvPr>
          <p:cNvGrpSpPr/>
          <p:nvPr/>
        </p:nvGrpSpPr>
        <p:grpSpPr>
          <a:xfrm>
            <a:off x="0" y="-1"/>
            <a:ext cx="12192000" cy="6858001"/>
            <a:chOff x="0" y="-1"/>
            <a:chExt cx="12192000" cy="6858001"/>
          </a:xfrm>
        </p:grpSpPr>
        <p:pic>
          <p:nvPicPr>
            <p:cNvPr id="57" name="Picture 56">
              <a:extLst>
                <a:ext uri="{FF2B5EF4-FFF2-40B4-BE49-F238E27FC236}">
                  <a16:creationId xmlns:a16="http://schemas.microsoft.com/office/drawing/2014/main" id="{DA3D5AC6-E438-4B7A-A870-69FC261B7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59" name="Picture 58">
              <a:extLst>
                <a:ext uri="{FF2B5EF4-FFF2-40B4-BE49-F238E27FC236}">
                  <a16:creationId xmlns:a16="http://schemas.microsoft.com/office/drawing/2014/main" id="{7949E4B9-4CA7-428E-A2A3-991016089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grpSp>
        <p:nvGrpSpPr>
          <p:cNvPr id="2" name="Group 5"/>
          <p:cNvGrpSpPr/>
          <p:nvPr/>
        </p:nvGrpSpPr>
        <p:grpSpPr>
          <a:xfrm>
            <a:off x="9086661" y="1573039"/>
            <a:ext cx="2819400" cy="4191000"/>
            <a:chOff x="1143000" y="1828800"/>
            <a:chExt cx="2819400" cy="4191000"/>
          </a:xfrm>
        </p:grpSpPr>
        <p:sp>
          <p:nvSpPr>
            <p:cNvPr id="7" name="Oval 6"/>
            <p:cNvSpPr/>
            <p:nvPr/>
          </p:nvSpPr>
          <p:spPr>
            <a:xfrm>
              <a:off x="1905000" y="5644074"/>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43200" y="5644074"/>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57550" y="2748776"/>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43000" y="2748776"/>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p:cNvSpPr/>
            <p:nvPr/>
          </p:nvSpPr>
          <p:spPr>
            <a:xfrm rot="18602443">
              <a:off x="1662655" y="2771273"/>
              <a:ext cx="715537" cy="1083407"/>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3308327">
              <a:off x="2758282" y="2769300"/>
              <a:ext cx="715537" cy="980061"/>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1981200" y="3048000"/>
              <a:ext cx="1219200" cy="1734670"/>
            </a:xfrm>
            <a:prstGeom prst="trapezoid">
              <a:avLst>
                <a:gd name="adj" fmla="val 2356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11545809">
              <a:off x="1890674" y="4793001"/>
              <a:ext cx="772039" cy="991265"/>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10196762">
              <a:off x="2551884" y="4783896"/>
              <a:ext cx="722931" cy="991265"/>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evron 15"/>
            <p:cNvSpPr/>
            <p:nvPr/>
          </p:nvSpPr>
          <p:spPr>
            <a:xfrm rot="5400000">
              <a:off x="2210619" y="3199581"/>
              <a:ext cx="715537" cy="717176"/>
            </a:xfrm>
            <a:prstGeom prst="chevron">
              <a:avLst>
                <a:gd name="adj" fmla="val 8216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Isosceles Triangle 16"/>
            <p:cNvSpPr/>
            <p:nvPr/>
          </p:nvSpPr>
          <p:spPr>
            <a:xfrm rot="10800000">
              <a:off x="2268070" y="2922494"/>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112169" y="1931020"/>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8173890">
              <a:off x="1666402" y="228722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3426110" flipH="1">
              <a:off x="2635570" y="228722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2024063" y="1828800"/>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981200" y="4648200"/>
              <a:ext cx="1233488" cy="204439"/>
            </a:xfrm>
            <a:prstGeom prst="roundRect">
              <a:avLst>
                <a:gd name="adj" fmla="val 2176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8"/>
            <p:cNvGrpSpPr/>
            <p:nvPr/>
          </p:nvGrpSpPr>
          <p:grpSpPr>
            <a:xfrm>
              <a:off x="1905000" y="2133600"/>
              <a:ext cx="1295400" cy="228600"/>
              <a:chOff x="4267200" y="3733800"/>
              <a:chExt cx="1981200" cy="1524000"/>
            </a:xfrm>
          </p:grpSpPr>
          <p:sp>
            <p:nvSpPr>
              <p:cNvPr id="39" name="Rectangle 38"/>
              <p:cNvSpPr/>
              <p:nvPr/>
            </p:nvSpPr>
            <p:spPr>
              <a:xfrm>
                <a:off x="4267200" y="3733800"/>
                <a:ext cx="1981200" cy="1524000"/>
              </a:xfrm>
              <a:prstGeom prst="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7"/>
              <p:cNvGrpSpPr/>
              <p:nvPr/>
            </p:nvGrpSpPr>
            <p:grpSpPr>
              <a:xfrm>
                <a:off x="4438482" y="3818965"/>
                <a:ext cx="1706545" cy="1362635"/>
                <a:chOff x="4438482" y="3818965"/>
                <a:chExt cx="1706545" cy="1362635"/>
              </a:xfrm>
            </p:grpSpPr>
            <p:grpSp>
              <p:nvGrpSpPr>
                <p:cNvPr id="5" name="Group 26"/>
                <p:cNvGrpSpPr/>
                <p:nvPr/>
              </p:nvGrpSpPr>
              <p:grpSpPr>
                <a:xfrm>
                  <a:off x="4438482" y="4052314"/>
                  <a:ext cx="536650" cy="863189"/>
                  <a:chOff x="4438482" y="4052314"/>
                  <a:chExt cx="536650" cy="863189"/>
                </a:xfrm>
              </p:grpSpPr>
              <p:sp>
                <p:nvSpPr>
                  <p:cNvPr id="52" name="Chevron 24"/>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Chevron 25"/>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27"/>
                <p:cNvGrpSpPr/>
                <p:nvPr/>
              </p:nvGrpSpPr>
              <p:grpSpPr>
                <a:xfrm>
                  <a:off x="5025671" y="4043350"/>
                  <a:ext cx="536650" cy="863189"/>
                  <a:chOff x="4438482" y="4052314"/>
                  <a:chExt cx="536650" cy="863189"/>
                </a:xfrm>
              </p:grpSpPr>
              <p:sp>
                <p:nvSpPr>
                  <p:cNvPr id="50" name="Chevron 2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Chevron 50"/>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30"/>
                <p:cNvGrpSpPr/>
                <p:nvPr/>
              </p:nvGrpSpPr>
              <p:grpSpPr>
                <a:xfrm>
                  <a:off x="5608377" y="4038867"/>
                  <a:ext cx="536650" cy="863189"/>
                  <a:chOff x="4438482" y="4052314"/>
                  <a:chExt cx="536650" cy="863189"/>
                </a:xfrm>
              </p:grpSpPr>
              <p:sp>
                <p:nvSpPr>
                  <p:cNvPr id="48" name="Chevron 47"/>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Chevron 48"/>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 name="Diamond 43"/>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35"/>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36"/>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37"/>
            <p:cNvGrpSpPr/>
            <p:nvPr/>
          </p:nvGrpSpPr>
          <p:grpSpPr>
            <a:xfrm>
              <a:off x="1981200" y="4648200"/>
              <a:ext cx="1219200" cy="228600"/>
              <a:chOff x="4438482" y="3818965"/>
              <a:chExt cx="1706545" cy="1362635"/>
            </a:xfrm>
          </p:grpSpPr>
          <p:grpSp>
            <p:nvGrpSpPr>
              <p:cNvPr id="26" name="Group 25"/>
              <p:cNvGrpSpPr/>
              <p:nvPr/>
            </p:nvGrpSpPr>
            <p:grpSpPr>
              <a:xfrm>
                <a:off x="4438482" y="4052314"/>
                <a:ext cx="536650" cy="863189"/>
                <a:chOff x="4438482" y="4052314"/>
                <a:chExt cx="536650" cy="863189"/>
              </a:xfrm>
            </p:grpSpPr>
            <p:sp>
              <p:nvSpPr>
                <p:cNvPr id="37" name="Chevron 36"/>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hevron 37"/>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p:cNvGrpSpPr/>
              <p:nvPr/>
            </p:nvGrpSpPr>
            <p:grpSpPr>
              <a:xfrm>
                <a:off x="5025671" y="4043350"/>
                <a:ext cx="536650" cy="863189"/>
                <a:chOff x="4438482" y="4052314"/>
                <a:chExt cx="536650" cy="863189"/>
              </a:xfrm>
            </p:grpSpPr>
            <p:sp>
              <p:nvSpPr>
                <p:cNvPr id="35" name="Chevron 34"/>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hevron 35"/>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30"/>
              <p:cNvGrpSpPr/>
              <p:nvPr/>
            </p:nvGrpSpPr>
            <p:grpSpPr>
              <a:xfrm>
                <a:off x="5608377" y="4038867"/>
                <a:ext cx="536650" cy="863189"/>
                <a:chOff x="4438482" y="4052314"/>
                <a:chExt cx="536650" cy="863189"/>
              </a:xfrm>
            </p:grpSpPr>
            <p:sp>
              <p:nvSpPr>
                <p:cNvPr id="33" name="Chevron 32"/>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Diamond 28"/>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Diamond 24"/>
            <p:cNvSpPr/>
            <p:nvPr/>
          </p:nvSpPr>
          <p:spPr>
            <a:xfrm>
              <a:off x="2433918" y="3756212"/>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9601200" y="6488668"/>
            <a:ext cx="2590800" cy="369332"/>
          </a:xfrm>
          <a:prstGeom prst="rect">
            <a:avLst/>
          </a:prstGeom>
          <a:noFill/>
        </p:spPr>
        <p:txBody>
          <a:bodyPr wrap="square" rtlCol="0">
            <a:spAutoFit/>
          </a:bodyPr>
          <a:lstStyle/>
          <a:p>
            <a:pPr algn="r"/>
            <a:r>
              <a:rPr lang="en-US" dirty="0">
                <a:solidFill>
                  <a:schemeClr val="bg1"/>
                </a:solidFill>
              </a:rPr>
              <a:t>Who’s Who</a:t>
            </a:r>
          </a:p>
        </p:txBody>
      </p:sp>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Samuel</a:t>
            </a:r>
          </a:p>
        </p:txBody>
      </p:sp>
      <p:sp>
        <p:nvSpPr>
          <p:cNvPr id="58" name="Rectangle 57"/>
          <p:cNvSpPr/>
          <p:nvPr/>
        </p:nvSpPr>
        <p:spPr>
          <a:xfrm>
            <a:off x="226337" y="671691"/>
            <a:ext cx="9243588" cy="7848302"/>
          </a:xfrm>
          <a:prstGeom prst="rect">
            <a:avLst/>
          </a:prstGeom>
        </p:spPr>
        <p:txBody>
          <a:bodyPr wrap="square">
            <a:spAutoFit/>
          </a:bodyPr>
          <a:lstStyle/>
          <a:p>
            <a:pPr fontAlgn="base"/>
            <a:r>
              <a:rPr lang="en-US" b="1" dirty="0">
                <a:solidFill>
                  <a:schemeClr val="bg1"/>
                </a:solidFill>
              </a:rPr>
              <a:t>He was sent by the Lord in 6 BC to call the people of Zarahemla to repentance</a:t>
            </a:r>
          </a:p>
          <a:p>
            <a:pPr fontAlgn="base"/>
            <a:endParaRPr lang="en-US" b="1" dirty="0">
              <a:solidFill>
                <a:schemeClr val="bg1"/>
              </a:solidFill>
            </a:endParaRPr>
          </a:p>
          <a:p>
            <a:pPr fontAlgn="base"/>
            <a:r>
              <a:rPr lang="en-US" b="1" dirty="0">
                <a:solidFill>
                  <a:schemeClr val="bg1"/>
                </a:solidFill>
              </a:rPr>
              <a:t>This was on the eve of the birth of the Savior in the Holy Land (Helaman 13:2)</a:t>
            </a:r>
          </a:p>
          <a:p>
            <a:pPr fontAlgn="base"/>
            <a:endParaRPr lang="en-US" b="1" dirty="0">
              <a:solidFill>
                <a:schemeClr val="bg1"/>
              </a:solidFill>
            </a:endParaRPr>
          </a:p>
          <a:p>
            <a:pPr fontAlgn="base"/>
            <a:r>
              <a:rPr lang="en-US" b="1" dirty="0">
                <a:solidFill>
                  <a:schemeClr val="bg1"/>
                </a:solidFill>
              </a:rPr>
              <a:t>He quoted an angel who had been sent to instruct him and spoke on top of a city wall</a:t>
            </a:r>
          </a:p>
          <a:p>
            <a:pPr fontAlgn="base"/>
            <a:endParaRPr lang="en-US" b="1" dirty="0">
              <a:solidFill>
                <a:schemeClr val="bg1"/>
              </a:solidFill>
            </a:endParaRPr>
          </a:p>
          <a:p>
            <a:pPr fontAlgn="base"/>
            <a:r>
              <a:rPr lang="en-US" b="1" dirty="0">
                <a:solidFill>
                  <a:schemeClr val="bg1"/>
                </a:solidFill>
              </a:rPr>
              <a:t>He prophesied of a day and a night and a day without darkness at the time of the Savior’s birth</a:t>
            </a:r>
          </a:p>
          <a:p>
            <a:pPr fontAlgn="base"/>
            <a:endParaRPr lang="en-US" b="1" dirty="0">
              <a:solidFill>
                <a:schemeClr val="bg1"/>
              </a:solidFill>
            </a:endParaRPr>
          </a:p>
          <a:p>
            <a:pPr fontAlgn="base"/>
            <a:r>
              <a:rPr lang="en-US" b="1" dirty="0">
                <a:solidFill>
                  <a:schemeClr val="bg1"/>
                </a:solidFill>
              </a:rPr>
              <a:t>He prophesied of three days of darkness between the death of the Savior and the Resurrection of the Savior</a:t>
            </a:r>
          </a:p>
          <a:p>
            <a:pPr fontAlgn="base"/>
            <a:endParaRPr lang="en-US" b="1" dirty="0">
              <a:solidFill>
                <a:schemeClr val="bg1"/>
              </a:solidFill>
            </a:endParaRPr>
          </a:p>
          <a:p>
            <a:pPr fontAlgn="base"/>
            <a:r>
              <a:rPr lang="en-US" b="1" dirty="0">
                <a:solidFill>
                  <a:schemeClr val="bg1"/>
                </a:solidFill>
              </a:rPr>
              <a:t>He prophesied of many catastrophic upheavals across the land at the moment of the Savior’s death</a:t>
            </a:r>
          </a:p>
          <a:p>
            <a:pPr fontAlgn="base"/>
            <a:endParaRPr lang="en-US" b="1" dirty="0">
              <a:solidFill>
                <a:schemeClr val="bg1"/>
              </a:solidFill>
            </a:endParaRPr>
          </a:p>
          <a:p>
            <a:pPr fontAlgn="base"/>
            <a:r>
              <a:rPr lang="en-US" b="1" dirty="0">
                <a:solidFill>
                  <a:schemeClr val="bg1"/>
                </a:solidFill>
              </a:rPr>
              <a:t>He prophesied of many who would rise from their graves and appear to the people</a:t>
            </a:r>
          </a:p>
          <a:p>
            <a:pPr fontAlgn="base"/>
            <a:endParaRPr lang="en-US" b="1" dirty="0">
              <a:solidFill>
                <a:schemeClr val="bg1"/>
              </a:solidFill>
            </a:endParaRPr>
          </a:p>
          <a:p>
            <a:pPr fontAlgn="base"/>
            <a:r>
              <a:rPr lang="en-US" b="1" dirty="0">
                <a:solidFill>
                  <a:schemeClr val="bg1"/>
                </a:solidFill>
              </a:rPr>
              <a:t>Many people believed Samuel and sought out Nephi to baptize them</a:t>
            </a:r>
          </a:p>
          <a:p>
            <a:pPr fontAlgn="base"/>
            <a:endParaRPr lang="en-US" b="1" dirty="0">
              <a:solidFill>
                <a:schemeClr val="bg1"/>
              </a:solidFill>
            </a:endParaRPr>
          </a:p>
          <a:p>
            <a:pPr fontAlgn="base"/>
            <a:r>
              <a:rPr lang="en-US" b="1" dirty="0">
                <a:solidFill>
                  <a:schemeClr val="bg1"/>
                </a:solidFill>
              </a:rPr>
              <a:t>Some  unbelievers threw stones and shot arrows at him, but he was protected by the Spirit of the Lord</a:t>
            </a:r>
          </a:p>
          <a:p>
            <a:pPr fontAlgn="base"/>
            <a:endParaRPr lang="en-US" b="1" dirty="0">
              <a:solidFill>
                <a:schemeClr val="bg1"/>
              </a:solidFill>
            </a:endParaRPr>
          </a:p>
          <a:p>
            <a:pPr fontAlgn="base"/>
            <a:r>
              <a:rPr lang="en-US" b="1" dirty="0">
                <a:solidFill>
                  <a:schemeClr val="bg1"/>
                </a:solidFill>
              </a:rPr>
              <a:t>He found himself under assault  from their captains and was force to flee back to his own land</a:t>
            </a:r>
          </a:p>
          <a:p>
            <a:pPr fontAlgn="base"/>
            <a:endParaRPr lang="en-US" b="1" dirty="0">
              <a:solidFill>
                <a:schemeClr val="bg1"/>
              </a:solidFill>
            </a:endParaRPr>
          </a:p>
          <a:p>
            <a:pPr fontAlgn="base"/>
            <a:r>
              <a:rPr lang="en-US" b="1" dirty="0">
                <a:solidFill>
                  <a:schemeClr val="bg1"/>
                </a:solidFill>
              </a:rPr>
              <a:t>He was never heard of again</a:t>
            </a:r>
          </a:p>
          <a:p>
            <a:pPr fontAlgn="base"/>
            <a:endParaRPr lang="en-US" b="1" dirty="0">
              <a:solidFill>
                <a:schemeClr val="bg1"/>
              </a:solidFill>
            </a:endParaRPr>
          </a:p>
          <a:p>
            <a:pPr fontAlgn="base"/>
            <a:endParaRPr lang="en-US" b="1" dirty="0">
              <a:solidFill>
                <a:schemeClr val="bg1"/>
              </a:solidFill>
            </a:endParaRPr>
          </a:p>
          <a:p>
            <a:pPr fontAlgn="base"/>
            <a:endParaRPr lang="en-US" b="1" dirty="0">
              <a:solidFill>
                <a:schemeClr val="bg1"/>
              </a:solidFill>
            </a:endParaRPr>
          </a:p>
          <a:p>
            <a:pPr fontAlgn="base"/>
            <a:endParaRPr lang="en-US" b="1" dirty="0">
              <a:solidFill>
                <a:schemeClr val="bg1"/>
              </a:solidFill>
            </a:endParaRPr>
          </a:p>
        </p:txBody>
      </p:sp>
    </p:spTree>
    <p:extLst>
      <p:ext uri="{BB962C8B-B14F-4D97-AF65-F5344CB8AC3E}">
        <p14:creationId xmlns:p14="http://schemas.microsoft.com/office/powerpoint/2010/main" val="274986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8">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8">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0947BBD-BCDE-4EA8-91E1-DAADF044B161}"/>
              </a:ext>
            </a:extLst>
          </p:cNvPr>
          <p:cNvGrpSpPr/>
          <p:nvPr/>
        </p:nvGrpSpPr>
        <p:grpSpPr>
          <a:xfrm>
            <a:off x="0" y="-1"/>
            <a:ext cx="12192000" cy="6858001"/>
            <a:chOff x="0" y="-1"/>
            <a:chExt cx="12192000" cy="6858001"/>
          </a:xfrm>
        </p:grpSpPr>
        <p:pic>
          <p:nvPicPr>
            <p:cNvPr id="24" name="Picture 23">
              <a:extLst>
                <a:ext uri="{FF2B5EF4-FFF2-40B4-BE49-F238E27FC236}">
                  <a16:creationId xmlns:a16="http://schemas.microsoft.com/office/drawing/2014/main" id="{5244D4D3-5B4F-4F67-BD1D-426CBE13C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25" name="Picture 24">
              <a:extLst>
                <a:ext uri="{FF2B5EF4-FFF2-40B4-BE49-F238E27FC236}">
                  <a16:creationId xmlns:a16="http://schemas.microsoft.com/office/drawing/2014/main" id="{937B4F45-BC60-4306-9AFA-69F275732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5" name="TextBox 54"/>
          <p:cNvSpPr txBox="1"/>
          <p:nvPr/>
        </p:nvSpPr>
        <p:spPr>
          <a:xfrm>
            <a:off x="1828800" y="1"/>
            <a:ext cx="8610600" cy="769441"/>
          </a:xfrm>
          <a:prstGeom prst="rect">
            <a:avLst/>
          </a:prstGeom>
          <a:noFill/>
        </p:spPr>
        <p:txBody>
          <a:bodyPr wrap="square" rtlCol="0">
            <a:spAutoFit/>
          </a:bodyPr>
          <a:lstStyle/>
          <a:p>
            <a:pPr algn="ctr"/>
            <a:r>
              <a:rPr lang="en-US" sz="4400" dirty="0">
                <a:solidFill>
                  <a:schemeClr val="bg1"/>
                </a:solidFill>
                <a:latin typeface="Tw Cen MT Condensed" pitchFamily="34" charset="0"/>
              </a:rPr>
              <a:t>The Prophet Samuel</a:t>
            </a:r>
          </a:p>
        </p:txBody>
      </p:sp>
      <p:sp>
        <p:nvSpPr>
          <p:cNvPr id="59" name="Rectangle 58"/>
          <p:cNvSpPr/>
          <p:nvPr/>
        </p:nvSpPr>
        <p:spPr>
          <a:xfrm>
            <a:off x="1896118" y="6027003"/>
            <a:ext cx="8894275" cy="830997"/>
          </a:xfrm>
          <a:prstGeom prst="rect">
            <a:avLst/>
          </a:prstGeom>
        </p:spPr>
        <p:txBody>
          <a:bodyPr wrap="square">
            <a:spAutoFit/>
          </a:bodyPr>
          <a:lstStyle/>
          <a:p>
            <a:pPr algn="ctr" fontAlgn="base"/>
            <a:r>
              <a:rPr lang="en-US" sz="2400" b="1" dirty="0">
                <a:solidFill>
                  <a:srgbClr val="FFFF00"/>
                </a:solidFill>
              </a:rPr>
              <a:t>The prophet Samuel did not take it upon himself to decide what to preach to the Nephites. </a:t>
            </a:r>
          </a:p>
        </p:txBody>
      </p:sp>
      <p:grpSp>
        <p:nvGrpSpPr>
          <p:cNvPr id="6" name="Group 5">
            <a:extLst>
              <a:ext uri="{FF2B5EF4-FFF2-40B4-BE49-F238E27FC236}">
                <a16:creationId xmlns:a16="http://schemas.microsoft.com/office/drawing/2014/main" id="{F1F96916-A5F1-4E7D-87F8-49DC2981DE84}"/>
              </a:ext>
            </a:extLst>
          </p:cNvPr>
          <p:cNvGrpSpPr/>
          <p:nvPr/>
        </p:nvGrpSpPr>
        <p:grpSpPr>
          <a:xfrm>
            <a:off x="4141204" y="574518"/>
            <a:ext cx="3845690" cy="755518"/>
            <a:chOff x="10362445" y="4138702"/>
            <a:chExt cx="1295400" cy="755518"/>
          </a:xfrm>
        </p:grpSpPr>
        <p:sp>
          <p:nvSpPr>
            <p:cNvPr id="68" name="Rounded Rectangle 67"/>
            <p:cNvSpPr/>
            <p:nvPr/>
          </p:nvSpPr>
          <p:spPr>
            <a:xfrm>
              <a:off x="10362445" y="4405847"/>
              <a:ext cx="1295400" cy="48837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0378499" y="4138702"/>
              <a:ext cx="1263096" cy="646331"/>
            </a:xfrm>
            <a:prstGeom prst="rect">
              <a:avLst/>
            </a:prstGeom>
          </p:spPr>
          <p:txBody>
            <a:bodyPr wrap="square">
              <a:spAutoFit/>
            </a:bodyPr>
            <a:lstStyle/>
            <a:p>
              <a:pPr fontAlgn="base"/>
              <a:endParaRPr lang="en-US" dirty="0">
                <a:solidFill>
                  <a:srgbClr val="FF0000"/>
                </a:solidFill>
              </a:endParaRPr>
            </a:p>
            <a:p>
              <a:pPr algn="ctr" fontAlgn="base"/>
              <a:r>
                <a:rPr lang="en-US" dirty="0">
                  <a:solidFill>
                    <a:srgbClr val="FF0000"/>
                  </a:solidFill>
                </a:rPr>
                <a:t>86</a:t>
              </a:r>
              <a:r>
                <a:rPr lang="en-US" baseline="30000" dirty="0">
                  <a:solidFill>
                    <a:srgbClr val="FF0000"/>
                  </a:solidFill>
                </a:rPr>
                <a:t>th</a:t>
              </a:r>
              <a:r>
                <a:rPr lang="en-US" dirty="0">
                  <a:solidFill>
                    <a:srgbClr val="FF0000"/>
                  </a:solidFill>
                </a:rPr>
                <a:t> Year of the Reign of the Judges</a:t>
              </a:r>
            </a:p>
          </p:txBody>
        </p:sp>
      </p:grpSp>
      <p:pic>
        <p:nvPicPr>
          <p:cNvPr id="8" name="Picture 7">
            <a:extLst>
              <a:ext uri="{FF2B5EF4-FFF2-40B4-BE49-F238E27FC236}">
                <a16:creationId xmlns:a16="http://schemas.microsoft.com/office/drawing/2014/main" id="{A45397D2-DF47-4EFF-A339-31AE14222F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922" y="1595232"/>
            <a:ext cx="2864667" cy="4077376"/>
          </a:xfrm>
          <a:prstGeom prst="rect">
            <a:avLst/>
          </a:prstGeom>
        </p:spPr>
      </p:pic>
      <p:sp>
        <p:nvSpPr>
          <p:cNvPr id="10" name="Rectangle 9">
            <a:extLst>
              <a:ext uri="{FF2B5EF4-FFF2-40B4-BE49-F238E27FC236}">
                <a16:creationId xmlns:a16="http://schemas.microsoft.com/office/drawing/2014/main" id="{9F48B6DB-1E46-484A-BE1C-840FEDAE7F87}"/>
              </a:ext>
            </a:extLst>
          </p:cNvPr>
          <p:cNvSpPr/>
          <p:nvPr/>
        </p:nvSpPr>
        <p:spPr>
          <a:xfrm>
            <a:off x="490208" y="5743090"/>
            <a:ext cx="1723549" cy="369332"/>
          </a:xfrm>
          <a:prstGeom prst="rect">
            <a:avLst/>
          </a:prstGeom>
        </p:spPr>
        <p:txBody>
          <a:bodyPr wrap="none">
            <a:spAutoFit/>
          </a:bodyPr>
          <a:lstStyle/>
          <a:p>
            <a:r>
              <a:rPr lang="en-US" dirty="0">
                <a:solidFill>
                  <a:schemeClr val="bg1"/>
                </a:solidFill>
              </a:rPr>
              <a:t>Helaman 13:1–4</a:t>
            </a:r>
            <a:endParaRPr lang="en-US" dirty="0"/>
          </a:p>
        </p:txBody>
      </p:sp>
      <p:grpSp>
        <p:nvGrpSpPr>
          <p:cNvPr id="12" name="Group 11">
            <a:extLst>
              <a:ext uri="{FF2B5EF4-FFF2-40B4-BE49-F238E27FC236}">
                <a16:creationId xmlns:a16="http://schemas.microsoft.com/office/drawing/2014/main" id="{D0DE2BC9-7F90-45B2-9F78-A8C7AA2D4F68}"/>
              </a:ext>
            </a:extLst>
          </p:cNvPr>
          <p:cNvGrpSpPr/>
          <p:nvPr/>
        </p:nvGrpSpPr>
        <p:grpSpPr>
          <a:xfrm>
            <a:off x="253496" y="2734148"/>
            <a:ext cx="2145673" cy="2936339"/>
            <a:chOff x="334977" y="2752255"/>
            <a:chExt cx="2145673" cy="2936339"/>
          </a:xfrm>
        </p:grpSpPr>
        <p:grpSp>
          <p:nvGrpSpPr>
            <p:cNvPr id="11" name="Group 10">
              <a:extLst>
                <a:ext uri="{FF2B5EF4-FFF2-40B4-BE49-F238E27FC236}">
                  <a16:creationId xmlns:a16="http://schemas.microsoft.com/office/drawing/2014/main" id="{27673462-D477-478E-89DB-5A8299EF449C}"/>
                </a:ext>
              </a:extLst>
            </p:cNvPr>
            <p:cNvGrpSpPr/>
            <p:nvPr/>
          </p:nvGrpSpPr>
          <p:grpSpPr>
            <a:xfrm>
              <a:off x="334977" y="2752255"/>
              <a:ext cx="2145673" cy="1557196"/>
              <a:chOff x="334977" y="2752255"/>
              <a:chExt cx="2145673" cy="1557196"/>
            </a:xfrm>
          </p:grpSpPr>
          <p:pic>
            <p:nvPicPr>
              <p:cNvPr id="36" name="Picture 2" descr="http://i23.photobucket.com/albums/b372/number1stitcher/Hand%20painted%20fabric/TanMarble.jpg">
                <a:extLst>
                  <a:ext uri="{FF2B5EF4-FFF2-40B4-BE49-F238E27FC236}">
                    <a16:creationId xmlns:a16="http://schemas.microsoft.com/office/drawing/2014/main" id="{5E01189E-26BF-4843-81D9-D3C47E11D88D}"/>
                  </a:ext>
                </a:extLst>
              </p:cNvPr>
              <p:cNvPicPr>
                <a:picLocks noChangeAspect="1" noChangeArrowheads="1"/>
              </p:cNvPicPr>
              <p:nvPr/>
            </p:nvPicPr>
            <p:blipFill>
              <a:blip r:embed="rId5" cstate="print"/>
              <a:srcRect/>
              <a:stretch>
                <a:fillRect/>
              </a:stretch>
            </p:blipFill>
            <p:spPr bwMode="auto">
              <a:xfrm>
                <a:off x="334977" y="2752255"/>
                <a:ext cx="2076261" cy="1557196"/>
              </a:xfrm>
              <a:prstGeom prst="rect">
                <a:avLst/>
              </a:prstGeom>
              <a:noFill/>
              <a:effectLst>
                <a:innerShdw blurRad="114300">
                  <a:prstClr val="black"/>
                </a:innerShdw>
              </a:effectLst>
            </p:spPr>
          </p:pic>
          <p:sp>
            <p:nvSpPr>
              <p:cNvPr id="9" name="Rectangle 8">
                <a:extLst>
                  <a:ext uri="{FF2B5EF4-FFF2-40B4-BE49-F238E27FC236}">
                    <a16:creationId xmlns:a16="http://schemas.microsoft.com/office/drawing/2014/main" id="{FEE55140-DD15-40E0-B13E-FDCD2F5E1CF3}"/>
                  </a:ext>
                </a:extLst>
              </p:cNvPr>
              <p:cNvSpPr/>
              <p:nvPr/>
            </p:nvSpPr>
            <p:spPr>
              <a:xfrm>
                <a:off x="407406" y="2897605"/>
                <a:ext cx="2073244" cy="1200329"/>
              </a:xfrm>
              <a:prstGeom prst="rect">
                <a:avLst/>
              </a:prstGeom>
            </p:spPr>
            <p:txBody>
              <a:bodyPr wrap="square">
                <a:spAutoFit/>
              </a:bodyPr>
              <a:lstStyle/>
              <a:p>
                <a:pPr fontAlgn="base"/>
                <a:r>
                  <a:rPr lang="en-US" dirty="0"/>
                  <a:t>The Lord calls Samuel the Lamanite to preach to the Nephites.</a:t>
                </a:r>
              </a:p>
            </p:txBody>
          </p:sp>
        </p:grpSp>
        <p:sp>
          <p:nvSpPr>
            <p:cNvPr id="38" name="Rectangle 37">
              <a:extLst>
                <a:ext uri="{FF2B5EF4-FFF2-40B4-BE49-F238E27FC236}">
                  <a16:creationId xmlns:a16="http://schemas.microsoft.com/office/drawing/2014/main" id="{A4A2B370-3746-4D1B-837C-580A4B52FA77}"/>
                </a:ext>
              </a:extLst>
            </p:cNvPr>
            <p:cNvSpPr/>
            <p:nvPr/>
          </p:nvSpPr>
          <p:spPr>
            <a:xfrm>
              <a:off x="1143755" y="4316994"/>
              <a:ext cx="228600" cy="1371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160F36A8-4657-43D5-9CDF-0975BB272E3F}"/>
              </a:ext>
            </a:extLst>
          </p:cNvPr>
          <p:cNvGrpSpPr/>
          <p:nvPr/>
        </p:nvGrpSpPr>
        <p:grpSpPr>
          <a:xfrm>
            <a:off x="2533461" y="2958976"/>
            <a:ext cx="2145673" cy="2708493"/>
            <a:chOff x="334977" y="2752255"/>
            <a:chExt cx="2145673" cy="2708493"/>
          </a:xfrm>
        </p:grpSpPr>
        <p:grpSp>
          <p:nvGrpSpPr>
            <p:cNvPr id="41" name="Group 40">
              <a:extLst>
                <a:ext uri="{FF2B5EF4-FFF2-40B4-BE49-F238E27FC236}">
                  <a16:creationId xmlns:a16="http://schemas.microsoft.com/office/drawing/2014/main" id="{9E25D1B6-801B-4AA4-82DA-05533961EBB9}"/>
                </a:ext>
              </a:extLst>
            </p:cNvPr>
            <p:cNvGrpSpPr/>
            <p:nvPr/>
          </p:nvGrpSpPr>
          <p:grpSpPr>
            <a:xfrm>
              <a:off x="334977" y="2752255"/>
              <a:ext cx="2145673" cy="1568357"/>
              <a:chOff x="334977" y="2752255"/>
              <a:chExt cx="2145673" cy="1568357"/>
            </a:xfrm>
          </p:grpSpPr>
          <p:pic>
            <p:nvPicPr>
              <p:cNvPr id="43" name="Picture 2" descr="http://i23.photobucket.com/albums/b372/number1stitcher/Hand%20painted%20fabric/TanMarble.jpg">
                <a:extLst>
                  <a:ext uri="{FF2B5EF4-FFF2-40B4-BE49-F238E27FC236}">
                    <a16:creationId xmlns:a16="http://schemas.microsoft.com/office/drawing/2014/main" id="{2C3B94B1-5358-416F-9E5E-040BA24B636F}"/>
                  </a:ext>
                </a:extLst>
              </p:cNvPr>
              <p:cNvPicPr>
                <a:picLocks noChangeAspect="1" noChangeArrowheads="1"/>
              </p:cNvPicPr>
              <p:nvPr/>
            </p:nvPicPr>
            <p:blipFill>
              <a:blip r:embed="rId5" cstate="print"/>
              <a:srcRect/>
              <a:stretch>
                <a:fillRect/>
              </a:stretch>
            </p:blipFill>
            <p:spPr bwMode="auto">
              <a:xfrm>
                <a:off x="334977" y="2752255"/>
                <a:ext cx="2076261" cy="1557196"/>
              </a:xfrm>
              <a:prstGeom prst="rect">
                <a:avLst/>
              </a:prstGeom>
              <a:noFill/>
              <a:effectLst>
                <a:innerShdw blurRad="114300">
                  <a:prstClr val="black"/>
                </a:innerShdw>
              </a:effectLst>
            </p:spPr>
          </p:pic>
          <p:sp>
            <p:nvSpPr>
              <p:cNvPr id="44" name="Rectangle 43">
                <a:extLst>
                  <a:ext uri="{FF2B5EF4-FFF2-40B4-BE49-F238E27FC236}">
                    <a16:creationId xmlns:a16="http://schemas.microsoft.com/office/drawing/2014/main" id="{52E9AB50-6E14-47D6-A954-52B4B27950FE}"/>
                  </a:ext>
                </a:extLst>
              </p:cNvPr>
              <p:cNvSpPr/>
              <p:nvPr/>
            </p:nvSpPr>
            <p:spPr>
              <a:xfrm>
                <a:off x="407406" y="2843284"/>
                <a:ext cx="2073244" cy="1477328"/>
              </a:xfrm>
              <a:prstGeom prst="rect">
                <a:avLst/>
              </a:prstGeom>
            </p:spPr>
            <p:txBody>
              <a:bodyPr wrap="square">
                <a:spAutoFit/>
              </a:bodyPr>
              <a:lstStyle/>
              <a:p>
                <a:pPr fontAlgn="base"/>
                <a:r>
                  <a:rPr lang="en-US" dirty="0"/>
                  <a:t>Samuel Warns the Nephites that they will be destroyed within 400 years if they do not repent.</a:t>
                </a:r>
              </a:p>
            </p:txBody>
          </p:sp>
        </p:grpSp>
        <p:sp>
          <p:nvSpPr>
            <p:cNvPr id="42" name="Rectangle 41">
              <a:extLst>
                <a:ext uri="{FF2B5EF4-FFF2-40B4-BE49-F238E27FC236}">
                  <a16:creationId xmlns:a16="http://schemas.microsoft.com/office/drawing/2014/main" id="{7DBB4DAE-5DE0-4C8E-AC1F-C2E7760ADFEC}"/>
                </a:ext>
              </a:extLst>
            </p:cNvPr>
            <p:cNvSpPr/>
            <p:nvPr/>
          </p:nvSpPr>
          <p:spPr>
            <a:xfrm>
              <a:off x="1143755" y="4316994"/>
              <a:ext cx="270094" cy="114375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27356091-B4CA-4622-AF2D-509466131AD7}"/>
              </a:ext>
            </a:extLst>
          </p:cNvPr>
          <p:cNvSpPr/>
          <p:nvPr/>
        </p:nvSpPr>
        <p:spPr>
          <a:xfrm>
            <a:off x="2634370" y="5759688"/>
            <a:ext cx="1795684" cy="369332"/>
          </a:xfrm>
          <a:prstGeom prst="rect">
            <a:avLst/>
          </a:prstGeom>
        </p:spPr>
        <p:txBody>
          <a:bodyPr wrap="none">
            <a:spAutoFit/>
          </a:bodyPr>
          <a:lstStyle/>
          <a:p>
            <a:r>
              <a:rPr lang="en-US" dirty="0">
                <a:solidFill>
                  <a:schemeClr val="bg1"/>
                </a:solidFill>
              </a:rPr>
              <a:t>Helaman 13:5-16</a:t>
            </a:r>
            <a:endParaRPr lang="en-US" dirty="0"/>
          </a:p>
        </p:txBody>
      </p:sp>
      <p:grpSp>
        <p:nvGrpSpPr>
          <p:cNvPr id="46" name="Group 45">
            <a:extLst>
              <a:ext uri="{FF2B5EF4-FFF2-40B4-BE49-F238E27FC236}">
                <a16:creationId xmlns:a16="http://schemas.microsoft.com/office/drawing/2014/main" id="{8B4824FA-4B8E-44B2-8E81-1F5C5C3A6A15}"/>
              </a:ext>
            </a:extLst>
          </p:cNvPr>
          <p:cNvGrpSpPr/>
          <p:nvPr/>
        </p:nvGrpSpPr>
        <p:grpSpPr>
          <a:xfrm>
            <a:off x="7748256" y="2064190"/>
            <a:ext cx="2127566" cy="3604788"/>
            <a:chOff x="334977" y="2083806"/>
            <a:chExt cx="2127566" cy="3604788"/>
          </a:xfrm>
        </p:grpSpPr>
        <p:grpSp>
          <p:nvGrpSpPr>
            <p:cNvPr id="47" name="Group 46">
              <a:extLst>
                <a:ext uri="{FF2B5EF4-FFF2-40B4-BE49-F238E27FC236}">
                  <a16:creationId xmlns:a16="http://schemas.microsoft.com/office/drawing/2014/main" id="{A9C02028-DE73-43E0-BB1C-6E5A3323643F}"/>
                </a:ext>
              </a:extLst>
            </p:cNvPr>
            <p:cNvGrpSpPr/>
            <p:nvPr/>
          </p:nvGrpSpPr>
          <p:grpSpPr>
            <a:xfrm>
              <a:off x="334977" y="2083806"/>
              <a:ext cx="2127566" cy="2225645"/>
              <a:chOff x="334977" y="2083806"/>
              <a:chExt cx="2127566" cy="2225645"/>
            </a:xfrm>
          </p:grpSpPr>
          <p:pic>
            <p:nvPicPr>
              <p:cNvPr id="49" name="Picture 2" descr="http://i23.photobucket.com/albums/b372/number1stitcher/Hand%20painted%20fabric/TanMarble.jpg">
                <a:extLst>
                  <a:ext uri="{FF2B5EF4-FFF2-40B4-BE49-F238E27FC236}">
                    <a16:creationId xmlns:a16="http://schemas.microsoft.com/office/drawing/2014/main" id="{30708F5C-2D40-4ACF-A065-F08E2150A816}"/>
                  </a:ext>
                </a:extLst>
              </p:cNvPr>
              <p:cNvPicPr>
                <a:picLocks noChangeAspect="1" noChangeArrowheads="1"/>
              </p:cNvPicPr>
              <p:nvPr/>
            </p:nvPicPr>
            <p:blipFill>
              <a:blip r:embed="rId5" cstate="print"/>
              <a:srcRect/>
              <a:stretch>
                <a:fillRect/>
              </a:stretch>
            </p:blipFill>
            <p:spPr bwMode="auto">
              <a:xfrm>
                <a:off x="334977" y="2083806"/>
                <a:ext cx="2076261" cy="2225645"/>
              </a:xfrm>
              <a:prstGeom prst="rect">
                <a:avLst/>
              </a:prstGeom>
              <a:noFill/>
              <a:effectLst>
                <a:innerShdw blurRad="114300">
                  <a:prstClr val="black"/>
                </a:innerShdw>
              </a:effectLst>
            </p:spPr>
          </p:pic>
          <p:sp>
            <p:nvSpPr>
              <p:cNvPr id="50" name="Rectangle 49">
                <a:extLst>
                  <a:ext uri="{FF2B5EF4-FFF2-40B4-BE49-F238E27FC236}">
                    <a16:creationId xmlns:a16="http://schemas.microsoft.com/office/drawing/2014/main" id="{B202D1CA-BB44-4CCF-A142-83EB5212EE9D}"/>
                  </a:ext>
                </a:extLst>
              </p:cNvPr>
              <p:cNvSpPr/>
              <p:nvPr/>
            </p:nvSpPr>
            <p:spPr>
              <a:xfrm>
                <a:off x="389299" y="2200488"/>
                <a:ext cx="2073244" cy="2062103"/>
              </a:xfrm>
              <a:prstGeom prst="rect">
                <a:avLst/>
              </a:prstGeom>
            </p:spPr>
            <p:txBody>
              <a:bodyPr wrap="square">
                <a:spAutoFit/>
              </a:bodyPr>
              <a:lstStyle/>
              <a:p>
                <a:pPr fontAlgn="base"/>
                <a:r>
                  <a:rPr lang="en-US" sz="1600" dirty="0"/>
                  <a:t>Samuel declares that because of the Nephites’ wickedness, the Lord will curse the land so the wicked will not be able to retain the riches they hide in the earth.</a:t>
                </a:r>
              </a:p>
            </p:txBody>
          </p:sp>
        </p:grpSp>
        <p:sp>
          <p:nvSpPr>
            <p:cNvPr id="48" name="Rectangle 47">
              <a:extLst>
                <a:ext uri="{FF2B5EF4-FFF2-40B4-BE49-F238E27FC236}">
                  <a16:creationId xmlns:a16="http://schemas.microsoft.com/office/drawing/2014/main" id="{6D4D097B-6596-4A80-9BA1-83BCD47DD54D}"/>
                </a:ext>
              </a:extLst>
            </p:cNvPr>
            <p:cNvSpPr/>
            <p:nvPr/>
          </p:nvSpPr>
          <p:spPr>
            <a:xfrm>
              <a:off x="1143755" y="4316994"/>
              <a:ext cx="228600" cy="1371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E91D8A95-73FA-49BC-827D-18474EB960CE}"/>
              </a:ext>
            </a:extLst>
          </p:cNvPr>
          <p:cNvSpPr/>
          <p:nvPr/>
        </p:nvSpPr>
        <p:spPr>
          <a:xfrm>
            <a:off x="7731471" y="5759688"/>
            <a:ext cx="1912703" cy="369332"/>
          </a:xfrm>
          <a:prstGeom prst="rect">
            <a:avLst/>
          </a:prstGeom>
        </p:spPr>
        <p:txBody>
          <a:bodyPr wrap="none">
            <a:spAutoFit/>
          </a:bodyPr>
          <a:lstStyle/>
          <a:p>
            <a:r>
              <a:rPr lang="en-US" dirty="0">
                <a:solidFill>
                  <a:schemeClr val="bg1"/>
                </a:solidFill>
              </a:rPr>
              <a:t>Helaman 13:17-23</a:t>
            </a:r>
            <a:endParaRPr lang="en-US" dirty="0"/>
          </a:p>
        </p:txBody>
      </p:sp>
      <p:grpSp>
        <p:nvGrpSpPr>
          <p:cNvPr id="52" name="Group 51">
            <a:extLst>
              <a:ext uri="{FF2B5EF4-FFF2-40B4-BE49-F238E27FC236}">
                <a16:creationId xmlns:a16="http://schemas.microsoft.com/office/drawing/2014/main" id="{0B539ED7-ED6B-4707-864C-63E49DDC5AED}"/>
              </a:ext>
            </a:extLst>
          </p:cNvPr>
          <p:cNvGrpSpPr/>
          <p:nvPr/>
        </p:nvGrpSpPr>
        <p:grpSpPr>
          <a:xfrm>
            <a:off x="10064434" y="2741693"/>
            <a:ext cx="2127566" cy="2936339"/>
            <a:chOff x="334977" y="2752255"/>
            <a:chExt cx="2127566" cy="2936339"/>
          </a:xfrm>
        </p:grpSpPr>
        <p:grpSp>
          <p:nvGrpSpPr>
            <p:cNvPr id="53" name="Group 52">
              <a:extLst>
                <a:ext uri="{FF2B5EF4-FFF2-40B4-BE49-F238E27FC236}">
                  <a16:creationId xmlns:a16="http://schemas.microsoft.com/office/drawing/2014/main" id="{304F52D6-5D8B-42C4-B5DB-2101617078E4}"/>
                </a:ext>
              </a:extLst>
            </p:cNvPr>
            <p:cNvGrpSpPr/>
            <p:nvPr/>
          </p:nvGrpSpPr>
          <p:grpSpPr>
            <a:xfrm>
              <a:off x="334977" y="2752255"/>
              <a:ext cx="2127566" cy="1557196"/>
              <a:chOff x="334977" y="2752255"/>
              <a:chExt cx="2127566" cy="1557196"/>
            </a:xfrm>
          </p:grpSpPr>
          <p:pic>
            <p:nvPicPr>
              <p:cNvPr id="60" name="Picture 2" descr="http://i23.photobucket.com/albums/b372/number1stitcher/Hand%20painted%20fabric/TanMarble.jpg">
                <a:extLst>
                  <a:ext uri="{FF2B5EF4-FFF2-40B4-BE49-F238E27FC236}">
                    <a16:creationId xmlns:a16="http://schemas.microsoft.com/office/drawing/2014/main" id="{EB437288-8AA2-490A-AE03-9B354B608551}"/>
                  </a:ext>
                </a:extLst>
              </p:cNvPr>
              <p:cNvPicPr>
                <a:picLocks noChangeAspect="1" noChangeArrowheads="1"/>
              </p:cNvPicPr>
              <p:nvPr/>
            </p:nvPicPr>
            <p:blipFill>
              <a:blip r:embed="rId5" cstate="print"/>
              <a:srcRect/>
              <a:stretch>
                <a:fillRect/>
              </a:stretch>
            </p:blipFill>
            <p:spPr bwMode="auto">
              <a:xfrm>
                <a:off x="334977" y="2752255"/>
                <a:ext cx="2076261" cy="1557196"/>
              </a:xfrm>
              <a:prstGeom prst="rect">
                <a:avLst/>
              </a:prstGeom>
              <a:noFill/>
              <a:effectLst>
                <a:innerShdw blurRad="114300">
                  <a:prstClr val="black"/>
                </a:innerShdw>
              </a:effectLst>
            </p:spPr>
          </p:pic>
          <p:sp>
            <p:nvSpPr>
              <p:cNvPr id="63" name="Rectangle 62">
                <a:extLst>
                  <a:ext uri="{FF2B5EF4-FFF2-40B4-BE49-F238E27FC236}">
                    <a16:creationId xmlns:a16="http://schemas.microsoft.com/office/drawing/2014/main" id="{CE639717-38A2-4106-A442-E708ACF7E180}"/>
                  </a:ext>
                </a:extLst>
              </p:cNvPr>
              <p:cNvSpPr/>
              <p:nvPr/>
            </p:nvSpPr>
            <p:spPr>
              <a:xfrm>
                <a:off x="389299" y="2807070"/>
                <a:ext cx="2073244" cy="1323439"/>
              </a:xfrm>
              <a:prstGeom prst="rect">
                <a:avLst/>
              </a:prstGeom>
            </p:spPr>
            <p:txBody>
              <a:bodyPr wrap="square">
                <a:spAutoFit/>
              </a:bodyPr>
              <a:lstStyle/>
              <a:p>
                <a:pPr fontAlgn="base"/>
                <a:r>
                  <a:rPr lang="en-US" sz="1600" dirty="0"/>
                  <a:t>Samuel warns the people of the consequences of rejecting the prophets and refusing to repent.</a:t>
                </a:r>
              </a:p>
            </p:txBody>
          </p:sp>
        </p:grpSp>
        <p:sp>
          <p:nvSpPr>
            <p:cNvPr id="58" name="Rectangle 57">
              <a:extLst>
                <a:ext uri="{FF2B5EF4-FFF2-40B4-BE49-F238E27FC236}">
                  <a16:creationId xmlns:a16="http://schemas.microsoft.com/office/drawing/2014/main" id="{2839201B-4D00-46C3-9F47-A3C273D793B3}"/>
                </a:ext>
              </a:extLst>
            </p:cNvPr>
            <p:cNvSpPr/>
            <p:nvPr/>
          </p:nvSpPr>
          <p:spPr>
            <a:xfrm>
              <a:off x="1143755" y="4316994"/>
              <a:ext cx="228600" cy="1371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a:extLst>
              <a:ext uri="{FF2B5EF4-FFF2-40B4-BE49-F238E27FC236}">
                <a16:creationId xmlns:a16="http://schemas.microsoft.com/office/drawing/2014/main" id="{0B78BCFB-D594-4AFA-B50C-68DFF6CF08FE}"/>
              </a:ext>
            </a:extLst>
          </p:cNvPr>
          <p:cNvSpPr/>
          <p:nvPr/>
        </p:nvSpPr>
        <p:spPr>
          <a:xfrm>
            <a:off x="10230227" y="5732528"/>
            <a:ext cx="1912703" cy="369332"/>
          </a:xfrm>
          <a:prstGeom prst="rect">
            <a:avLst/>
          </a:prstGeom>
        </p:spPr>
        <p:txBody>
          <a:bodyPr wrap="none">
            <a:spAutoFit/>
          </a:bodyPr>
          <a:lstStyle/>
          <a:p>
            <a:r>
              <a:rPr lang="en-US" dirty="0">
                <a:solidFill>
                  <a:schemeClr val="bg1"/>
                </a:solidFill>
              </a:rPr>
              <a:t>Helaman 13:24-39</a:t>
            </a:r>
            <a:endParaRPr lang="en-US" dirty="0"/>
          </a:p>
        </p:txBody>
      </p:sp>
    </p:spTree>
    <p:extLst>
      <p:ext uri="{BB962C8B-B14F-4D97-AF65-F5344CB8AC3E}">
        <p14:creationId xmlns:p14="http://schemas.microsoft.com/office/powerpoint/2010/main" val="46482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1000"/>
                                        <p:tgtEl>
                                          <p:spTgt spid="52"/>
                                        </p:tgtEl>
                                      </p:cBhvr>
                                    </p:animEffect>
                                    <p:anim calcmode="lin" valueType="num">
                                      <p:cBhvr>
                                        <p:cTn id="29" dur="1000" fill="hold"/>
                                        <p:tgtEl>
                                          <p:spTgt spid="52"/>
                                        </p:tgtEl>
                                        <p:attrNameLst>
                                          <p:attrName>ppt_x</p:attrName>
                                        </p:attrNameLst>
                                      </p:cBhvr>
                                      <p:tavLst>
                                        <p:tav tm="0">
                                          <p:val>
                                            <p:strVal val="#ppt_x"/>
                                          </p:val>
                                        </p:tav>
                                        <p:tav tm="100000">
                                          <p:val>
                                            <p:strVal val="#ppt_x"/>
                                          </p:val>
                                        </p:tav>
                                      </p:tavLst>
                                    </p:anim>
                                    <p:anim calcmode="lin" valueType="num">
                                      <p:cBhvr>
                                        <p:cTn id="3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000"/>
                                        <p:tgtEl>
                                          <p:spTgt spid="59"/>
                                        </p:tgtEl>
                                      </p:cBhvr>
                                    </p:animEffect>
                                    <p:anim calcmode="lin" valueType="num">
                                      <p:cBhvr>
                                        <p:cTn id="36" dur="1000" fill="hold"/>
                                        <p:tgtEl>
                                          <p:spTgt spid="59"/>
                                        </p:tgtEl>
                                        <p:attrNameLst>
                                          <p:attrName>ppt_x</p:attrName>
                                        </p:attrNameLst>
                                      </p:cBhvr>
                                      <p:tavLst>
                                        <p:tav tm="0">
                                          <p:val>
                                            <p:strVal val="#ppt_x"/>
                                          </p:val>
                                        </p:tav>
                                        <p:tav tm="100000">
                                          <p:val>
                                            <p:strVal val="#ppt_x"/>
                                          </p:val>
                                        </p:tav>
                                      </p:tavLst>
                                    </p:anim>
                                    <p:anim calcmode="lin" valueType="num">
                                      <p:cBhvr>
                                        <p:cTn id="37"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0947BBD-BCDE-4EA8-91E1-DAADF044B161}"/>
              </a:ext>
            </a:extLst>
          </p:cNvPr>
          <p:cNvGrpSpPr/>
          <p:nvPr/>
        </p:nvGrpSpPr>
        <p:grpSpPr>
          <a:xfrm>
            <a:off x="0" y="-1"/>
            <a:ext cx="12192000" cy="6858001"/>
            <a:chOff x="0" y="-1"/>
            <a:chExt cx="12192000" cy="6858001"/>
          </a:xfrm>
        </p:grpSpPr>
        <p:pic>
          <p:nvPicPr>
            <p:cNvPr id="24" name="Picture 23">
              <a:extLst>
                <a:ext uri="{FF2B5EF4-FFF2-40B4-BE49-F238E27FC236}">
                  <a16:creationId xmlns:a16="http://schemas.microsoft.com/office/drawing/2014/main" id="{5244D4D3-5B4F-4F67-BD1D-426CBE13C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25" name="Picture 24">
              <a:extLst>
                <a:ext uri="{FF2B5EF4-FFF2-40B4-BE49-F238E27FC236}">
                  <a16:creationId xmlns:a16="http://schemas.microsoft.com/office/drawing/2014/main" id="{937B4F45-BC60-4306-9AFA-69F275732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5" name="TextBox 54"/>
          <p:cNvSpPr txBox="1"/>
          <p:nvPr/>
        </p:nvSpPr>
        <p:spPr>
          <a:xfrm>
            <a:off x="1828800" y="1"/>
            <a:ext cx="8610600" cy="769441"/>
          </a:xfrm>
          <a:prstGeom prst="rect">
            <a:avLst/>
          </a:prstGeom>
          <a:noFill/>
        </p:spPr>
        <p:txBody>
          <a:bodyPr wrap="square" rtlCol="0">
            <a:spAutoFit/>
          </a:bodyPr>
          <a:lstStyle/>
          <a:p>
            <a:pPr algn="ctr"/>
            <a:r>
              <a:rPr lang="en-US" sz="4400" dirty="0">
                <a:solidFill>
                  <a:schemeClr val="bg1"/>
                </a:solidFill>
                <a:latin typeface="Tw Cen MT Condensed" pitchFamily="34" charset="0"/>
              </a:rPr>
              <a:t>Whatsoever Things Should Come Into His Heart</a:t>
            </a:r>
          </a:p>
        </p:txBody>
      </p:sp>
      <p:sp>
        <p:nvSpPr>
          <p:cNvPr id="56" name="Rectangle 55"/>
          <p:cNvSpPr/>
          <p:nvPr/>
        </p:nvSpPr>
        <p:spPr>
          <a:xfrm>
            <a:off x="995881" y="2057400"/>
            <a:ext cx="4414319" cy="3139321"/>
          </a:xfrm>
          <a:prstGeom prst="rect">
            <a:avLst/>
          </a:prstGeom>
        </p:spPr>
        <p:txBody>
          <a:bodyPr wrap="square">
            <a:spAutoFit/>
          </a:bodyPr>
          <a:lstStyle/>
          <a:p>
            <a:pPr fontAlgn="base"/>
            <a:r>
              <a:rPr lang="en-US" dirty="0">
                <a:solidFill>
                  <a:schemeClr val="bg1"/>
                </a:solidFill>
              </a:rPr>
              <a:t>“Revelation comes as words we </a:t>
            </a:r>
            <a:r>
              <a:rPr lang="en-US" i="1" dirty="0">
                <a:solidFill>
                  <a:schemeClr val="bg1"/>
                </a:solidFill>
              </a:rPr>
              <a:t>feel</a:t>
            </a:r>
            <a:r>
              <a:rPr lang="en-US" dirty="0">
                <a:solidFill>
                  <a:schemeClr val="bg1"/>
                </a:solidFill>
              </a:rPr>
              <a:t> more than </a:t>
            </a:r>
            <a:r>
              <a:rPr lang="en-US" i="1" dirty="0">
                <a:solidFill>
                  <a:schemeClr val="bg1"/>
                </a:solidFill>
              </a:rPr>
              <a:t>hear.</a:t>
            </a:r>
            <a:r>
              <a:rPr lang="en-US" dirty="0">
                <a:solidFill>
                  <a:schemeClr val="bg1"/>
                </a:solidFill>
              </a:rPr>
              <a:t> </a:t>
            </a:r>
          </a:p>
          <a:p>
            <a:pPr fontAlgn="base"/>
            <a:endParaRPr lang="en-US" dirty="0">
              <a:solidFill>
                <a:schemeClr val="bg1"/>
              </a:solidFill>
            </a:endParaRPr>
          </a:p>
          <a:p>
            <a:pPr fontAlgn="base"/>
            <a:r>
              <a:rPr lang="en-US" dirty="0">
                <a:solidFill>
                  <a:schemeClr val="bg1"/>
                </a:solidFill>
              </a:rPr>
              <a:t>Nephi told his wayward brothers, who were visited by an angel, ‘Ye were past </a:t>
            </a:r>
            <a:r>
              <a:rPr lang="en-US" i="1" dirty="0">
                <a:solidFill>
                  <a:schemeClr val="bg1"/>
                </a:solidFill>
              </a:rPr>
              <a:t>feeling,</a:t>
            </a:r>
            <a:r>
              <a:rPr lang="en-US" dirty="0">
                <a:solidFill>
                  <a:schemeClr val="bg1"/>
                </a:solidFill>
              </a:rPr>
              <a:t> that ye could not </a:t>
            </a:r>
            <a:r>
              <a:rPr lang="en-US" i="1" dirty="0">
                <a:solidFill>
                  <a:schemeClr val="bg1"/>
                </a:solidFill>
              </a:rPr>
              <a:t>feel</a:t>
            </a:r>
            <a:r>
              <a:rPr lang="en-US" dirty="0">
                <a:solidFill>
                  <a:schemeClr val="bg1"/>
                </a:solidFill>
              </a:rPr>
              <a:t> his words.’</a:t>
            </a:r>
          </a:p>
          <a:p>
            <a:pPr fontAlgn="base"/>
            <a:endParaRPr lang="en-US" dirty="0">
              <a:solidFill>
                <a:schemeClr val="bg1"/>
              </a:solidFill>
            </a:endParaRPr>
          </a:p>
          <a:p>
            <a:pPr fontAlgn="base"/>
            <a:r>
              <a:rPr lang="en-US" dirty="0">
                <a:solidFill>
                  <a:schemeClr val="bg1"/>
                </a:solidFill>
              </a:rPr>
              <a:t>There are hundreds of verses which teach of revelation” </a:t>
            </a:r>
          </a:p>
          <a:p>
            <a:pPr fontAlgn="base"/>
            <a:r>
              <a:rPr lang="en-US" dirty="0">
                <a:solidFill>
                  <a:schemeClr val="bg1"/>
                </a:solidFill>
              </a:rPr>
              <a:t>President Boyd K. Packer</a:t>
            </a:r>
          </a:p>
          <a:p>
            <a:pPr fontAlgn="base"/>
            <a:endParaRPr lang="en-US" dirty="0">
              <a:solidFill>
                <a:schemeClr val="bg1"/>
              </a:solidFill>
            </a:endParaRPr>
          </a:p>
        </p:txBody>
      </p:sp>
      <p:sp>
        <p:nvSpPr>
          <p:cNvPr id="59" name="Rectangle 58"/>
          <p:cNvSpPr/>
          <p:nvPr/>
        </p:nvSpPr>
        <p:spPr>
          <a:xfrm>
            <a:off x="992109" y="1015497"/>
            <a:ext cx="3429000" cy="646331"/>
          </a:xfrm>
          <a:prstGeom prst="rect">
            <a:avLst/>
          </a:prstGeom>
        </p:spPr>
        <p:txBody>
          <a:bodyPr wrap="square">
            <a:spAutoFit/>
          </a:bodyPr>
          <a:lstStyle/>
          <a:p>
            <a:pPr algn="ctr" fontAlgn="base"/>
            <a:r>
              <a:rPr lang="en-US" b="1" dirty="0">
                <a:solidFill>
                  <a:srgbClr val="FFFF00"/>
                </a:solidFill>
              </a:rPr>
              <a:t>Prophets speak the messages God puts into their hearts.</a:t>
            </a:r>
            <a:endParaRPr lang="en-US" dirty="0">
              <a:solidFill>
                <a:srgbClr val="FFFF00"/>
              </a:solidFill>
            </a:endParaRPr>
          </a:p>
        </p:txBody>
      </p:sp>
      <p:sp>
        <p:nvSpPr>
          <p:cNvPr id="61" name="Rectangle 60"/>
          <p:cNvSpPr/>
          <p:nvPr/>
        </p:nvSpPr>
        <p:spPr>
          <a:xfrm>
            <a:off x="5943600" y="838200"/>
            <a:ext cx="5599568" cy="3139321"/>
          </a:xfrm>
          <a:prstGeom prst="rect">
            <a:avLst/>
          </a:prstGeom>
        </p:spPr>
        <p:txBody>
          <a:bodyPr wrap="square">
            <a:spAutoFit/>
          </a:bodyPr>
          <a:lstStyle/>
          <a:p>
            <a:pPr fontAlgn="base"/>
            <a:r>
              <a:rPr lang="en-US" dirty="0">
                <a:solidFill>
                  <a:srgbClr val="FFFF00"/>
                </a:solidFill>
              </a:rPr>
              <a:t>Expressions of Revelation:</a:t>
            </a:r>
          </a:p>
          <a:p>
            <a:pPr fontAlgn="base"/>
            <a:endParaRPr lang="en-US" dirty="0">
              <a:solidFill>
                <a:srgbClr val="FFFF00"/>
              </a:solidFill>
            </a:endParaRPr>
          </a:p>
          <a:p>
            <a:pPr fontAlgn="base"/>
            <a:r>
              <a:rPr lang="en-US" dirty="0">
                <a:solidFill>
                  <a:schemeClr val="bg1"/>
                </a:solidFill>
              </a:rPr>
              <a:t>‘The veil was taken from our minds, and the eyes of our understanding were opened</a:t>
            </a:r>
          </a:p>
          <a:p>
            <a:pPr fontAlgn="base"/>
            <a:endParaRPr lang="en-US" dirty="0">
              <a:solidFill>
                <a:schemeClr val="bg1"/>
              </a:solidFill>
            </a:endParaRPr>
          </a:p>
          <a:p>
            <a:pPr fontAlgn="base"/>
            <a:r>
              <a:rPr lang="en-US" dirty="0">
                <a:solidFill>
                  <a:schemeClr val="bg1"/>
                </a:solidFill>
              </a:rPr>
              <a:t>‘I will tell you in your mind and in your heart,’</a:t>
            </a:r>
          </a:p>
          <a:p>
            <a:pPr fontAlgn="base"/>
            <a:endParaRPr lang="en-US" dirty="0">
              <a:solidFill>
                <a:schemeClr val="bg1"/>
              </a:solidFill>
            </a:endParaRPr>
          </a:p>
          <a:p>
            <a:pPr fontAlgn="base"/>
            <a:r>
              <a:rPr lang="en-US" dirty="0">
                <a:solidFill>
                  <a:schemeClr val="bg1"/>
                </a:solidFill>
              </a:rPr>
              <a:t>‘I did enlighten thy mind,’ </a:t>
            </a:r>
          </a:p>
          <a:p>
            <a:pPr fontAlgn="base"/>
            <a:endParaRPr lang="en-US" dirty="0">
              <a:solidFill>
                <a:schemeClr val="bg1"/>
              </a:solidFill>
            </a:endParaRPr>
          </a:p>
          <a:p>
            <a:pPr fontAlgn="base"/>
            <a:r>
              <a:rPr lang="en-US" dirty="0">
                <a:solidFill>
                  <a:schemeClr val="bg1"/>
                </a:solidFill>
              </a:rPr>
              <a:t>‘Speak the thoughts that I shall put into your hearts.’</a:t>
            </a:r>
          </a:p>
          <a:p>
            <a:pPr fontAlgn="base"/>
            <a:endParaRPr lang="en-US" dirty="0">
              <a:solidFill>
                <a:srgbClr val="FFFF00"/>
              </a:solidFill>
            </a:endParaRPr>
          </a:p>
        </p:txBody>
      </p:sp>
      <p:sp>
        <p:nvSpPr>
          <p:cNvPr id="54" name="TextBox 53"/>
          <p:cNvSpPr txBox="1"/>
          <p:nvPr/>
        </p:nvSpPr>
        <p:spPr>
          <a:xfrm>
            <a:off x="111660" y="6488668"/>
            <a:ext cx="2590800" cy="369332"/>
          </a:xfrm>
          <a:prstGeom prst="rect">
            <a:avLst/>
          </a:prstGeom>
          <a:noFill/>
        </p:spPr>
        <p:txBody>
          <a:bodyPr wrap="square" rtlCol="0">
            <a:spAutoFit/>
          </a:bodyPr>
          <a:lstStyle/>
          <a:p>
            <a:r>
              <a:rPr lang="en-US" dirty="0">
                <a:solidFill>
                  <a:schemeClr val="bg1"/>
                </a:solidFill>
              </a:rPr>
              <a:t>Helaman 13:1-4</a:t>
            </a:r>
          </a:p>
        </p:txBody>
      </p:sp>
      <p:grpSp>
        <p:nvGrpSpPr>
          <p:cNvPr id="71" name="Group 70"/>
          <p:cNvGrpSpPr/>
          <p:nvPr/>
        </p:nvGrpSpPr>
        <p:grpSpPr>
          <a:xfrm>
            <a:off x="3599508" y="4648200"/>
            <a:ext cx="860469" cy="2209800"/>
            <a:chOff x="2971800" y="4648200"/>
            <a:chExt cx="860469" cy="2209800"/>
          </a:xfrm>
        </p:grpSpPr>
        <p:sp>
          <p:nvSpPr>
            <p:cNvPr id="64" name="Rectangle 63"/>
            <p:cNvSpPr/>
            <p:nvPr/>
          </p:nvSpPr>
          <p:spPr>
            <a:xfrm>
              <a:off x="3276600" y="5715000"/>
              <a:ext cx="228600" cy="11430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boyd k. packer.jpg"/>
            <p:cNvPicPr>
              <a:picLocks noChangeAspect="1"/>
            </p:cNvPicPr>
            <p:nvPr/>
          </p:nvPicPr>
          <p:blipFill>
            <a:blip r:embed="rId4" cstate="print"/>
            <a:stretch>
              <a:fillRect/>
            </a:stretch>
          </p:blipFill>
          <p:spPr>
            <a:xfrm>
              <a:off x="2971800" y="4648200"/>
              <a:ext cx="860469" cy="1143000"/>
            </a:xfrm>
            <a:prstGeom prst="rect">
              <a:avLst/>
            </a:prstGeom>
          </p:spPr>
        </p:pic>
      </p:grpSp>
      <p:pic>
        <p:nvPicPr>
          <p:cNvPr id="3" name="Picture 2">
            <a:extLst>
              <a:ext uri="{FF2B5EF4-FFF2-40B4-BE49-F238E27FC236}">
                <a16:creationId xmlns:a16="http://schemas.microsoft.com/office/drawing/2014/main" id="{D60E0E32-F4E0-4E28-BEF8-FDCE59297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494" y="5336100"/>
            <a:ext cx="1654994" cy="1521900"/>
          </a:xfrm>
          <a:prstGeom prst="rect">
            <a:avLst/>
          </a:prstGeom>
        </p:spPr>
      </p:pic>
      <p:pic>
        <p:nvPicPr>
          <p:cNvPr id="5" name="Picture 4">
            <a:extLst>
              <a:ext uri="{FF2B5EF4-FFF2-40B4-BE49-F238E27FC236}">
                <a16:creationId xmlns:a16="http://schemas.microsoft.com/office/drawing/2014/main" id="{82F7C356-6511-45E3-ABB2-CF6BD253CF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0055" y="4053238"/>
            <a:ext cx="1828878" cy="2804762"/>
          </a:xfrm>
          <a:prstGeom prst="rect">
            <a:avLst/>
          </a:prstGeom>
        </p:spPr>
      </p:pic>
    </p:spTree>
    <p:extLst>
      <p:ext uri="{BB962C8B-B14F-4D97-AF65-F5344CB8AC3E}">
        <p14:creationId xmlns:p14="http://schemas.microsoft.com/office/powerpoint/2010/main" val="232325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xEl>
                                              <p:pRg st="2" end="2"/>
                                            </p:txEl>
                                          </p:spTgt>
                                        </p:tgtEl>
                                        <p:attrNameLst>
                                          <p:attrName>style.visibility</p:attrName>
                                        </p:attrNameLst>
                                      </p:cBhvr>
                                      <p:to>
                                        <p:strVal val="visible"/>
                                      </p:to>
                                    </p:set>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1">
                                            <p:txEl>
                                              <p:pRg st="4" end="4"/>
                                            </p:txEl>
                                          </p:spTgt>
                                        </p:tgtEl>
                                        <p:attrNameLst>
                                          <p:attrName>style.visibility</p:attrName>
                                        </p:attrNameLst>
                                      </p:cBhvr>
                                      <p:to>
                                        <p:strVal val="visible"/>
                                      </p:to>
                                    </p:set>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42"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1000"/>
                                        <p:tgtEl>
                                          <p:spTgt spid="71"/>
                                        </p:tgtEl>
                                      </p:cBhvr>
                                    </p:animEffect>
                                    <p:anim calcmode="lin" valueType="num">
                                      <p:cBhvr>
                                        <p:cTn id="42" dur="1000" fill="hold"/>
                                        <p:tgtEl>
                                          <p:spTgt spid="71"/>
                                        </p:tgtEl>
                                        <p:attrNameLst>
                                          <p:attrName>ppt_x</p:attrName>
                                        </p:attrNameLst>
                                      </p:cBhvr>
                                      <p:tavLst>
                                        <p:tav tm="0">
                                          <p:val>
                                            <p:strVal val="#ppt_x"/>
                                          </p:val>
                                        </p:tav>
                                        <p:tav tm="100000">
                                          <p:val>
                                            <p:strVal val="#ppt_x"/>
                                          </p:val>
                                        </p:tav>
                                      </p:tavLst>
                                    </p:anim>
                                    <p:anim calcmode="lin" valueType="num">
                                      <p:cBhvr>
                                        <p:cTn id="43"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20E98AA-E6DF-417E-A9E4-3E8BE8690E11}"/>
              </a:ext>
            </a:extLst>
          </p:cNvPr>
          <p:cNvGrpSpPr/>
          <p:nvPr/>
        </p:nvGrpSpPr>
        <p:grpSpPr>
          <a:xfrm>
            <a:off x="0" y="-1"/>
            <a:ext cx="12192000" cy="6858001"/>
            <a:chOff x="0" y="-1"/>
            <a:chExt cx="12192000" cy="6858001"/>
          </a:xfrm>
        </p:grpSpPr>
        <p:pic>
          <p:nvPicPr>
            <p:cNvPr id="13" name="Picture 12">
              <a:extLst>
                <a:ext uri="{FF2B5EF4-FFF2-40B4-BE49-F238E27FC236}">
                  <a16:creationId xmlns:a16="http://schemas.microsoft.com/office/drawing/2014/main" id="{9D77628E-857A-4137-BE54-FE4C859D7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14" name="Picture 13">
              <a:extLst>
                <a:ext uri="{FF2B5EF4-FFF2-40B4-BE49-F238E27FC236}">
                  <a16:creationId xmlns:a16="http://schemas.microsoft.com/office/drawing/2014/main" id="{A7F1619C-1E2C-404B-8122-3E318B3B0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5" name="TextBox 54"/>
          <p:cNvSpPr txBox="1"/>
          <p:nvPr/>
        </p:nvSpPr>
        <p:spPr>
          <a:xfrm>
            <a:off x="1828800" y="1"/>
            <a:ext cx="8610600" cy="769441"/>
          </a:xfrm>
          <a:prstGeom prst="rect">
            <a:avLst/>
          </a:prstGeom>
          <a:noFill/>
        </p:spPr>
        <p:txBody>
          <a:bodyPr wrap="square" rtlCol="0">
            <a:spAutoFit/>
          </a:bodyPr>
          <a:lstStyle/>
          <a:p>
            <a:pPr algn="ctr"/>
            <a:r>
              <a:rPr lang="en-US" sz="4400" dirty="0">
                <a:solidFill>
                  <a:schemeClr val="bg1"/>
                </a:solidFill>
                <a:latin typeface="Tw Cen MT Condensed" pitchFamily="34" charset="0"/>
              </a:rPr>
              <a:t>The Sword of Justice </a:t>
            </a:r>
            <a:r>
              <a:rPr lang="en-US" sz="4400" dirty="0" err="1">
                <a:solidFill>
                  <a:schemeClr val="bg1"/>
                </a:solidFill>
                <a:latin typeface="Tw Cen MT Condensed" pitchFamily="34" charset="0"/>
              </a:rPr>
              <a:t>Hangeth</a:t>
            </a:r>
            <a:r>
              <a:rPr lang="en-US" sz="4400" dirty="0">
                <a:solidFill>
                  <a:schemeClr val="bg1"/>
                </a:solidFill>
                <a:latin typeface="Tw Cen MT Condensed" pitchFamily="34" charset="0"/>
              </a:rPr>
              <a:t> Over This People</a:t>
            </a:r>
          </a:p>
        </p:txBody>
      </p:sp>
      <p:sp>
        <p:nvSpPr>
          <p:cNvPr id="56" name="Rectangle 55"/>
          <p:cNvSpPr/>
          <p:nvPr/>
        </p:nvSpPr>
        <p:spPr>
          <a:xfrm>
            <a:off x="1828800" y="1371600"/>
            <a:ext cx="5105400" cy="1754326"/>
          </a:xfrm>
          <a:prstGeom prst="rect">
            <a:avLst/>
          </a:prstGeom>
        </p:spPr>
        <p:txBody>
          <a:bodyPr wrap="square">
            <a:spAutoFit/>
          </a:bodyPr>
          <a:lstStyle/>
          <a:p>
            <a:pPr fontAlgn="base"/>
            <a:r>
              <a:rPr lang="en-US" dirty="0">
                <a:solidFill>
                  <a:schemeClr val="bg1"/>
                </a:solidFill>
              </a:rPr>
              <a:t>But behold, I have somewhat to prophesy unto thee; but what I prophesy unto thee ye shall not make known; yea, what I prophesy unto thee shall not be made known, even until the prophecy is fulfilled; therefore write the words which I shall say.</a:t>
            </a:r>
          </a:p>
          <a:p>
            <a:pPr fontAlgn="base"/>
            <a:endParaRPr lang="en-US" dirty="0">
              <a:solidFill>
                <a:schemeClr val="bg1"/>
              </a:solidFill>
            </a:endParaRPr>
          </a:p>
        </p:txBody>
      </p:sp>
      <p:sp>
        <p:nvSpPr>
          <p:cNvPr id="59" name="Rectangle 58"/>
          <p:cNvSpPr/>
          <p:nvPr/>
        </p:nvSpPr>
        <p:spPr>
          <a:xfrm>
            <a:off x="1752600" y="762000"/>
            <a:ext cx="3429000" cy="369332"/>
          </a:xfrm>
          <a:prstGeom prst="rect">
            <a:avLst/>
          </a:prstGeom>
        </p:spPr>
        <p:txBody>
          <a:bodyPr wrap="square">
            <a:spAutoFit/>
          </a:bodyPr>
          <a:lstStyle/>
          <a:p>
            <a:pPr fontAlgn="base"/>
            <a:r>
              <a:rPr lang="en-US" dirty="0">
                <a:solidFill>
                  <a:schemeClr val="bg1"/>
                </a:solidFill>
              </a:rPr>
              <a:t>Prophesied by Alma:</a:t>
            </a:r>
          </a:p>
        </p:txBody>
      </p:sp>
      <p:sp>
        <p:nvSpPr>
          <p:cNvPr id="54" name="TextBox 53"/>
          <p:cNvSpPr txBox="1"/>
          <p:nvPr/>
        </p:nvSpPr>
        <p:spPr>
          <a:xfrm>
            <a:off x="111660" y="6488668"/>
            <a:ext cx="4343400" cy="369332"/>
          </a:xfrm>
          <a:prstGeom prst="rect">
            <a:avLst/>
          </a:prstGeom>
          <a:noFill/>
        </p:spPr>
        <p:txBody>
          <a:bodyPr wrap="square" rtlCol="0">
            <a:spAutoFit/>
          </a:bodyPr>
          <a:lstStyle/>
          <a:p>
            <a:r>
              <a:rPr lang="en-US" dirty="0">
                <a:solidFill>
                  <a:schemeClr val="bg1"/>
                </a:solidFill>
              </a:rPr>
              <a:t>Helaman 13:5 and Alma 45:9-11</a:t>
            </a:r>
          </a:p>
        </p:txBody>
      </p:sp>
      <p:sp>
        <p:nvSpPr>
          <p:cNvPr id="22" name="Rectangle 21"/>
          <p:cNvSpPr/>
          <p:nvPr/>
        </p:nvSpPr>
        <p:spPr>
          <a:xfrm>
            <a:off x="2209800" y="2971800"/>
            <a:ext cx="5105400" cy="1754326"/>
          </a:xfrm>
          <a:prstGeom prst="rect">
            <a:avLst/>
          </a:prstGeom>
        </p:spPr>
        <p:txBody>
          <a:bodyPr wrap="square">
            <a:spAutoFit/>
          </a:bodyPr>
          <a:lstStyle/>
          <a:p>
            <a:pPr fontAlgn="base"/>
            <a:r>
              <a:rPr lang="en-US" dirty="0">
                <a:solidFill>
                  <a:schemeClr val="bg1"/>
                </a:solidFill>
              </a:rPr>
              <a:t>And these are the words: Behold, I perceive that this very people, the Nephites, according to the spirit of revelation which is in me, in four hundred years from the time that Jesus Christ shall manifest himself unto them, shall dwindle in unbelief.</a:t>
            </a:r>
          </a:p>
          <a:p>
            <a:pPr fontAlgn="base"/>
            <a:endParaRPr lang="en-US" dirty="0">
              <a:solidFill>
                <a:schemeClr val="bg1"/>
              </a:solidFill>
            </a:endParaRPr>
          </a:p>
        </p:txBody>
      </p:sp>
      <p:sp>
        <p:nvSpPr>
          <p:cNvPr id="23" name="Rectangle 22"/>
          <p:cNvSpPr/>
          <p:nvPr/>
        </p:nvSpPr>
        <p:spPr>
          <a:xfrm>
            <a:off x="3733800" y="4648201"/>
            <a:ext cx="5105400" cy="1200329"/>
          </a:xfrm>
          <a:prstGeom prst="rect">
            <a:avLst/>
          </a:prstGeom>
        </p:spPr>
        <p:txBody>
          <a:bodyPr wrap="square">
            <a:spAutoFit/>
          </a:bodyPr>
          <a:lstStyle/>
          <a:p>
            <a:pPr fontAlgn="base"/>
            <a:r>
              <a:rPr lang="en-US" b="1" dirty="0">
                <a:solidFill>
                  <a:schemeClr val="bg1"/>
                </a:solidFill>
              </a:rPr>
              <a:t>Yea, and then shall they see wars and pestilences, yea, famines and bloodshed, even until the people of Nephi shall become extinct</a:t>
            </a:r>
          </a:p>
          <a:p>
            <a:pPr fontAlgn="base"/>
            <a:endParaRPr lang="en-US" b="1" dirty="0">
              <a:solidFill>
                <a:schemeClr val="bg1"/>
              </a:solidFill>
            </a:endParaRPr>
          </a:p>
        </p:txBody>
      </p:sp>
      <p:pic>
        <p:nvPicPr>
          <p:cNvPr id="3" name="Picture 2">
            <a:extLst>
              <a:ext uri="{FF2B5EF4-FFF2-40B4-BE49-F238E27FC236}">
                <a16:creationId xmlns:a16="http://schemas.microsoft.com/office/drawing/2014/main" id="{32D2D341-A34E-4E91-816B-827AAE861D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0" y="3200400"/>
            <a:ext cx="1724478" cy="3596094"/>
          </a:xfrm>
          <a:prstGeom prst="rect">
            <a:avLst/>
          </a:prstGeom>
        </p:spPr>
      </p:pic>
      <p:pic>
        <p:nvPicPr>
          <p:cNvPr id="22530" name="Picture 2" descr="http://www.pixeljoint.com/files/icons/full/pjpa4334.gif"/>
          <p:cNvPicPr>
            <a:picLocks noChangeAspect="1" noChangeArrowheads="1" noCrop="1"/>
          </p:cNvPicPr>
          <p:nvPr/>
        </p:nvPicPr>
        <p:blipFill>
          <a:blip r:embed="rId5" cstate="print"/>
          <a:srcRect/>
          <a:stretch>
            <a:fillRect/>
          </a:stretch>
        </p:blipFill>
        <p:spPr bwMode="auto">
          <a:xfrm rot="20911202">
            <a:off x="7345427" y="2217748"/>
            <a:ext cx="2743200" cy="3642424"/>
          </a:xfrm>
          <a:prstGeom prst="rect">
            <a:avLst/>
          </a:prstGeom>
          <a:noFill/>
        </p:spPr>
      </p:pic>
    </p:spTree>
    <p:extLst>
      <p:ext uri="{BB962C8B-B14F-4D97-AF65-F5344CB8AC3E}">
        <p14:creationId xmlns:p14="http://schemas.microsoft.com/office/powerpoint/2010/main" val="1343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053BBF8-090A-4E5F-BFCC-362ABE17F3ED}"/>
              </a:ext>
            </a:extLst>
          </p:cNvPr>
          <p:cNvGrpSpPr/>
          <p:nvPr/>
        </p:nvGrpSpPr>
        <p:grpSpPr>
          <a:xfrm>
            <a:off x="0" y="-1"/>
            <a:ext cx="12192000" cy="6858001"/>
            <a:chOff x="0" y="-1"/>
            <a:chExt cx="12192000" cy="6858001"/>
          </a:xfrm>
        </p:grpSpPr>
        <p:pic>
          <p:nvPicPr>
            <p:cNvPr id="15" name="Picture 14">
              <a:extLst>
                <a:ext uri="{FF2B5EF4-FFF2-40B4-BE49-F238E27FC236}">
                  <a16:creationId xmlns:a16="http://schemas.microsoft.com/office/drawing/2014/main" id="{65C3BF45-05CB-4569-9F9E-909024F04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16" name="Picture 15">
              <a:extLst>
                <a:ext uri="{FF2B5EF4-FFF2-40B4-BE49-F238E27FC236}">
                  <a16:creationId xmlns:a16="http://schemas.microsoft.com/office/drawing/2014/main" id="{1DCDAB9A-F552-4549-A95B-D9F0E6FC9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4" name="TextBox 53"/>
          <p:cNvSpPr txBox="1"/>
          <p:nvPr/>
        </p:nvSpPr>
        <p:spPr>
          <a:xfrm>
            <a:off x="0" y="6488668"/>
            <a:ext cx="2057400" cy="369332"/>
          </a:xfrm>
          <a:prstGeom prst="rect">
            <a:avLst/>
          </a:prstGeom>
          <a:noFill/>
        </p:spPr>
        <p:txBody>
          <a:bodyPr wrap="square" rtlCol="0">
            <a:spAutoFit/>
          </a:bodyPr>
          <a:lstStyle/>
          <a:p>
            <a:r>
              <a:rPr lang="en-US" dirty="0">
                <a:solidFill>
                  <a:schemeClr val="bg1"/>
                </a:solidFill>
              </a:rPr>
              <a:t>Helaman 13:8</a:t>
            </a:r>
          </a:p>
        </p:txBody>
      </p:sp>
      <p:sp>
        <p:nvSpPr>
          <p:cNvPr id="55" name="TextBox 54"/>
          <p:cNvSpPr txBox="1"/>
          <p:nvPr/>
        </p:nvSpPr>
        <p:spPr>
          <a:xfrm>
            <a:off x="1828800" y="1"/>
            <a:ext cx="8610600" cy="1015663"/>
          </a:xfrm>
          <a:prstGeom prst="rect">
            <a:avLst/>
          </a:prstGeom>
          <a:noFill/>
        </p:spPr>
        <p:txBody>
          <a:bodyPr wrap="square" rtlCol="0">
            <a:spAutoFit/>
          </a:bodyPr>
          <a:lstStyle/>
          <a:p>
            <a:pPr algn="ctr"/>
            <a:r>
              <a:rPr lang="en-US" sz="6000" dirty="0">
                <a:solidFill>
                  <a:schemeClr val="bg1"/>
                </a:solidFill>
                <a:latin typeface="Tw Cen MT Condensed" pitchFamily="34" charset="0"/>
              </a:rPr>
              <a:t>Spirit Taken Away</a:t>
            </a:r>
          </a:p>
        </p:txBody>
      </p:sp>
      <p:sp>
        <p:nvSpPr>
          <p:cNvPr id="56" name="Rectangle 55"/>
          <p:cNvSpPr/>
          <p:nvPr/>
        </p:nvSpPr>
        <p:spPr>
          <a:xfrm>
            <a:off x="3889218" y="927981"/>
            <a:ext cx="4572000" cy="646331"/>
          </a:xfrm>
          <a:prstGeom prst="rect">
            <a:avLst/>
          </a:prstGeom>
        </p:spPr>
        <p:txBody>
          <a:bodyPr>
            <a:spAutoFit/>
          </a:bodyPr>
          <a:lstStyle/>
          <a:p>
            <a:pPr algn="ctr" fontAlgn="base"/>
            <a:r>
              <a:rPr lang="en-US" b="1" dirty="0">
                <a:solidFill>
                  <a:srgbClr val="FFFF00"/>
                </a:solidFill>
              </a:rPr>
              <a:t>If we do not repent, then the Lord will withdraw the Holy Spirit from us</a:t>
            </a:r>
            <a:endParaRPr lang="en-US" dirty="0">
              <a:solidFill>
                <a:srgbClr val="FFFF00"/>
              </a:solidFill>
            </a:endParaRPr>
          </a:p>
        </p:txBody>
      </p:sp>
      <p:sp>
        <p:nvSpPr>
          <p:cNvPr id="57" name="Rectangle 56"/>
          <p:cNvSpPr/>
          <p:nvPr/>
        </p:nvSpPr>
        <p:spPr>
          <a:xfrm>
            <a:off x="5562600" y="1852943"/>
            <a:ext cx="4572000" cy="3693319"/>
          </a:xfrm>
          <a:prstGeom prst="rect">
            <a:avLst/>
          </a:prstGeom>
        </p:spPr>
        <p:txBody>
          <a:bodyPr>
            <a:spAutoFit/>
          </a:bodyPr>
          <a:lstStyle/>
          <a:p>
            <a:r>
              <a:rPr lang="en-US" dirty="0">
                <a:solidFill>
                  <a:schemeClr val="bg1"/>
                </a:solidFill>
              </a:rPr>
              <a:t>“We should also endeavor to discern when we “withdraw [ourselves] from the Spirit of the Lord, that it may have no place in [us] to guide [us] in wisdom’s paths that [we] may be blessed, prospered, and preserved” </a:t>
            </a:r>
          </a:p>
          <a:p>
            <a:r>
              <a:rPr lang="en-US" dirty="0">
                <a:solidFill>
                  <a:schemeClr val="bg1"/>
                </a:solidFill>
              </a:rPr>
              <a:t>(Mosiah 2:36). </a:t>
            </a:r>
          </a:p>
          <a:p>
            <a:endParaRPr lang="en-US" dirty="0">
              <a:solidFill>
                <a:schemeClr val="bg1"/>
              </a:solidFill>
            </a:endParaRPr>
          </a:p>
          <a:p>
            <a:r>
              <a:rPr lang="en-US" b="1" dirty="0">
                <a:solidFill>
                  <a:schemeClr val="bg1"/>
                </a:solidFill>
              </a:rPr>
              <a:t>Precisely because the promised blessing is </a:t>
            </a:r>
            <a:r>
              <a:rPr lang="en-US" b="1" i="1" dirty="0">
                <a:solidFill>
                  <a:schemeClr val="bg1"/>
                </a:solidFill>
              </a:rPr>
              <a:t>that we may always have His Spirit to be with us,</a:t>
            </a:r>
            <a:r>
              <a:rPr lang="en-US" b="1" dirty="0">
                <a:solidFill>
                  <a:schemeClr val="bg1"/>
                </a:solidFill>
              </a:rPr>
              <a:t> we should attend to and learn from the choices and influences that separate us from the Holy Spirit.”</a:t>
            </a:r>
          </a:p>
          <a:p>
            <a:r>
              <a:rPr lang="en-US" b="1" dirty="0">
                <a:solidFill>
                  <a:schemeClr val="bg1"/>
                </a:solidFill>
              </a:rPr>
              <a:t>David A. </a:t>
            </a:r>
            <a:r>
              <a:rPr lang="en-US" b="1" dirty="0" err="1">
                <a:solidFill>
                  <a:schemeClr val="bg1"/>
                </a:solidFill>
              </a:rPr>
              <a:t>Bednar</a:t>
            </a:r>
            <a:endParaRPr lang="en-US" b="1" dirty="0">
              <a:solidFill>
                <a:schemeClr val="bg1"/>
              </a:solidFill>
            </a:endParaRPr>
          </a:p>
        </p:txBody>
      </p:sp>
      <p:grpSp>
        <p:nvGrpSpPr>
          <p:cNvPr id="62" name="Group 61"/>
          <p:cNvGrpSpPr/>
          <p:nvPr/>
        </p:nvGrpSpPr>
        <p:grpSpPr>
          <a:xfrm>
            <a:off x="10172322" y="4648200"/>
            <a:ext cx="1162050" cy="2209800"/>
            <a:chOff x="7543800" y="4648200"/>
            <a:chExt cx="1162050" cy="2209800"/>
          </a:xfrm>
        </p:grpSpPr>
        <p:sp>
          <p:nvSpPr>
            <p:cNvPr id="59" name="Rectangle 58"/>
            <p:cNvSpPr/>
            <p:nvPr/>
          </p:nvSpPr>
          <p:spPr>
            <a:xfrm>
              <a:off x="8001000" y="5715000"/>
              <a:ext cx="228600" cy="11430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descr="david a bednar.jpg"/>
            <p:cNvPicPr>
              <a:picLocks noChangeAspect="1"/>
            </p:cNvPicPr>
            <p:nvPr/>
          </p:nvPicPr>
          <p:blipFill>
            <a:blip r:embed="rId4" cstate="print"/>
            <a:stretch>
              <a:fillRect/>
            </a:stretch>
          </p:blipFill>
          <p:spPr>
            <a:xfrm>
              <a:off x="7543800" y="4648200"/>
              <a:ext cx="1162050" cy="1461192"/>
            </a:xfrm>
            <a:prstGeom prst="rect">
              <a:avLst/>
            </a:prstGeom>
          </p:spPr>
        </p:pic>
      </p:grpSp>
      <p:pic>
        <p:nvPicPr>
          <p:cNvPr id="3" name="Picture 2">
            <a:extLst>
              <a:ext uri="{FF2B5EF4-FFF2-40B4-BE49-F238E27FC236}">
                <a16:creationId xmlns:a16="http://schemas.microsoft.com/office/drawing/2014/main" id="{C618BE69-BC57-4AC0-84A4-1632837B2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4500" y="1970993"/>
            <a:ext cx="3296110" cy="4887007"/>
          </a:xfrm>
          <a:prstGeom prst="rect">
            <a:avLst/>
          </a:prstGeom>
        </p:spPr>
      </p:pic>
    </p:spTree>
    <p:extLst>
      <p:ext uri="{BB962C8B-B14F-4D97-AF65-F5344CB8AC3E}">
        <p14:creationId xmlns:p14="http://schemas.microsoft.com/office/powerpoint/2010/main" val="107380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7">
                                            <p:txEl>
                                              <p:pRg st="0" end="0"/>
                                            </p:txEl>
                                          </p:spTgt>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1000"/>
                                        <p:tgtEl>
                                          <p:spTgt spid="62"/>
                                        </p:tgtEl>
                                      </p:cBhvr>
                                    </p:animEffect>
                                    <p:anim calcmode="lin" valueType="num">
                                      <p:cBhvr>
                                        <p:cTn id="19" dur="1000" fill="hold"/>
                                        <p:tgtEl>
                                          <p:spTgt spid="62"/>
                                        </p:tgtEl>
                                        <p:attrNameLst>
                                          <p:attrName>ppt_x</p:attrName>
                                        </p:attrNameLst>
                                      </p:cBhvr>
                                      <p:tavLst>
                                        <p:tav tm="0">
                                          <p:val>
                                            <p:strVal val="#ppt_x"/>
                                          </p:val>
                                        </p:tav>
                                        <p:tav tm="100000">
                                          <p:val>
                                            <p:strVal val="#ppt_x"/>
                                          </p:val>
                                        </p:tav>
                                      </p:tavLst>
                                    </p:anim>
                                    <p:anim calcmode="lin" valueType="num">
                                      <p:cBhvr>
                                        <p:cTn id="20" dur="1000" fill="hold"/>
                                        <p:tgtEl>
                                          <p:spTgt spid="62"/>
                                        </p:tgtEl>
                                        <p:attrNameLst>
                                          <p:attrName>ppt_y</p:attrName>
                                        </p:attrNameLst>
                                      </p:cBhvr>
                                      <p:tavLst>
                                        <p:tav tm="0">
                                          <p:val>
                                            <p:strVal val="#ppt_y+.1"/>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72415E8-08FB-413C-A785-85D5768B4CE7}"/>
              </a:ext>
            </a:extLst>
          </p:cNvPr>
          <p:cNvGrpSpPr/>
          <p:nvPr/>
        </p:nvGrpSpPr>
        <p:grpSpPr>
          <a:xfrm>
            <a:off x="0" y="-1"/>
            <a:ext cx="12192000" cy="6858001"/>
            <a:chOff x="0" y="-1"/>
            <a:chExt cx="12192000" cy="6858001"/>
          </a:xfrm>
        </p:grpSpPr>
        <p:pic>
          <p:nvPicPr>
            <p:cNvPr id="44" name="Picture 43">
              <a:extLst>
                <a:ext uri="{FF2B5EF4-FFF2-40B4-BE49-F238E27FC236}">
                  <a16:creationId xmlns:a16="http://schemas.microsoft.com/office/drawing/2014/main" id="{423E14FA-13CC-454F-A575-A133C079B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45" name="Picture 44">
              <a:extLst>
                <a:ext uri="{FF2B5EF4-FFF2-40B4-BE49-F238E27FC236}">
                  <a16:creationId xmlns:a16="http://schemas.microsoft.com/office/drawing/2014/main" id="{E0E952C8-A24B-4149-9770-D10EB6528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5" name="TextBox 54"/>
          <p:cNvSpPr txBox="1"/>
          <p:nvPr/>
        </p:nvSpPr>
        <p:spPr>
          <a:xfrm>
            <a:off x="1828800" y="1"/>
            <a:ext cx="8610600" cy="769441"/>
          </a:xfrm>
          <a:prstGeom prst="rect">
            <a:avLst/>
          </a:prstGeom>
          <a:noFill/>
        </p:spPr>
        <p:txBody>
          <a:bodyPr wrap="square" rtlCol="0">
            <a:spAutoFit/>
          </a:bodyPr>
          <a:lstStyle/>
          <a:p>
            <a:pPr algn="ctr"/>
            <a:r>
              <a:rPr lang="en-US" sz="4400" dirty="0">
                <a:solidFill>
                  <a:schemeClr val="bg1"/>
                </a:solidFill>
                <a:latin typeface="Tw Cen MT Condensed" pitchFamily="34" charset="0"/>
              </a:rPr>
              <a:t>The Wicked are Spared Because of the Righteous</a:t>
            </a:r>
          </a:p>
        </p:txBody>
      </p:sp>
      <p:sp>
        <p:nvSpPr>
          <p:cNvPr id="56" name="Rectangle 55"/>
          <p:cNvSpPr/>
          <p:nvPr/>
        </p:nvSpPr>
        <p:spPr>
          <a:xfrm>
            <a:off x="3545188" y="700890"/>
            <a:ext cx="5173300" cy="1477328"/>
          </a:xfrm>
          <a:prstGeom prst="rect">
            <a:avLst/>
          </a:prstGeom>
        </p:spPr>
        <p:txBody>
          <a:bodyPr wrap="square">
            <a:spAutoFit/>
          </a:bodyPr>
          <a:lstStyle/>
          <a:p>
            <a:pPr algn="ctr" fontAlgn="base"/>
            <a:r>
              <a:rPr lang="en-US" dirty="0">
                <a:solidFill>
                  <a:schemeClr val="bg1"/>
                </a:solidFill>
              </a:rPr>
              <a:t>The Righteous will suffer because of the transgressions of others, </a:t>
            </a:r>
          </a:p>
          <a:p>
            <a:pPr algn="ctr" fontAlgn="base"/>
            <a:endParaRPr lang="en-US" dirty="0">
              <a:solidFill>
                <a:schemeClr val="bg1"/>
              </a:solidFill>
            </a:endParaRPr>
          </a:p>
          <a:p>
            <a:pPr algn="ctr" fontAlgn="base"/>
            <a:r>
              <a:rPr lang="en-US" dirty="0">
                <a:solidFill>
                  <a:schemeClr val="bg1"/>
                </a:solidFill>
              </a:rPr>
              <a:t>Nevertheless the Lord goes to great lengths to protect and spare the righteous. </a:t>
            </a:r>
          </a:p>
        </p:txBody>
      </p:sp>
      <p:grpSp>
        <p:nvGrpSpPr>
          <p:cNvPr id="58" name="Group 57"/>
          <p:cNvGrpSpPr/>
          <p:nvPr/>
        </p:nvGrpSpPr>
        <p:grpSpPr>
          <a:xfrm>
            <a:off x="9712105" y="3299234"/>
            <a:ext cx="1642121" cy="2958165"/>
            <a:chOff x="2879204" y="381000"/>
            <a:chExt cx="1642121" cy="2958165"/>
          </a:xfrm>
        </p:grpSpPr>
        <p:sp>
          <p:nvSpPr>
            <p:cNvPr id="59" name="Oval 58"/>
            <p:cNvSpPr/>
            <p:nvPr/>
          </p:nvSpPr>
          <p:spPr>
            <a:xfrm rot="2648374">
              <a:off x="3360385" y="2717639"/>
              <a:ext cx="326039" cy="6215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444033">
              <a:off x="3752184" y="2704528"/>
              <a:ext cx="339210" cy="60644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971800" y="2057400"/>
              <a:ext cx="426088" cy="5554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038601" y="2209799"/>
              <a:ext cx="304800" cy="4572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3261044" y="2656857"/>
              <a:ext cx="894784" cy="314943"/>
            </a:xfrm>
            <a:prstGeom prst="trapezoid">
              <a:avLst>
                <a:gd name="adj" fmla="val 35984"/>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9932635">
              <a:off x="3647992" y="1114478"/>
              <a:ext cx="551541" cy="140275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3261044" y="1365996"/>
              <a:ext cx="809567" cy="143429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516696" y="1174757"/>
              <a:ext cx="369504" cy="5778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2088477">
              <a:off x="3234728" y="1058459"/>
              <a:ext cx="472330" cy="140275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rot="10800000">
              <a:off x="3505200" y="1524000"/>
              <a:ext cx="381000" cy="5334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1343500">
              <a:off x="3260470" y="1418398"/>
              <a:ext cx="622869" cy="1619805"/>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276600" y="42639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276600" y="838200"/>
              <a:ext cx="914400" cy="1524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42"/>
            <p:cNvGrpSpPr/>
            <p:nvPr/>
          </p:nvGrpSpPr>
          <p:grpSpPr>
            <a:xfrm>
              <a:off x="3048000" y="381000"/>
              <a:ext cx="1365913" cy="712342"/>
              <a:chOff x="5207746" y="545873"/>
              <a:chExt cx="1365913" cy="712342"/>
            </a:xfrm>
          </p:grpSpPr>
          <p:sp>
            <p:nvSpPr>
              <p:cNvPr id="83" name="Moon 82"/>
              <p:cNvSpPr/>
              <p:nvPr/>
            </p:nvSpPr>
            <p:spPr>
              <a:xfrm rot="5101425">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3582768">
                <a:off x="5642569" y="512276"/>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3920893">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6517680">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47"/>
            <p:cNvGrpSpPr/>
            <p:nvPr/>
          </p:nvGrpSpPr>
          <p:grpSpPr>
            <a:xfrm rot="19629613">
              <a:off x="3963188" y="2268102"/>
              <a:ext cx="558137" cy="210690"/>
              <a:chOff x="5638800" y="2514600"/>
              <a:chExt cx="1810870" cy="304800"/>
            </a:xfrm>
          </p:grpSpPr>
          <p:sp>
            <p:nvSpPr>
              <p:cNvPr id="79" name="Left-Right-Up Arrow 78"/>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eft-Right-Up Arrow 79"/>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eft-Right-Up Arrow 80"/>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Left-Right-Up Arrow 81"/>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48"/>
            <p:cNvGrpSpPr/>
            <p:nvPr/>
          </p:nvGrpSpPr>
          <p:grpSpPr>
            <a:xfrm rot="2421609">
              <a:off x="2879204" y="2109670"/>
              <a:ext cx="419984" cy="210690"/>
              <a:chOff x="5638800" y="2514600"/>
              <a:chExt cx="1362635" cy="304800"/>
            </a:xfrm>
          </p:grpSpPr>
          <p:sp>
            <p:nvSpPr>
              <p:cNvPr id="76" name="Left-Right-Up Arrow 75"/>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Trapezoid 74"/>
            <p:cNvSpPr/>
            <p:nvPr/>
          </p:nvSpPr>
          <p:spPr>
            <a:xfrm rot="1343500">
              <a:off x="3468350" y="1540437"/>
              <a:ext cx="403728" cy="1486711"/>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4878309" y="2662474"/>
            <a:ext cx="4572000" cy="3139321"/>
          </a:xfrm>
          <a:prstGeom prst="rect">
            <a:avLst/>
          </a:prstGeom>
        </p:spPr>
        <p:txBody>
          <a:bodyPr>
            <a:spAutoFit/>
          </a:bodyPr>
          <a:lstStyle/>
          <a:p>
            <a:r>
              <a:rPr lang="en-US" dirty="0" err="1">
                <a:solidFill>
                  <a:schemeClr val="bg1"/>
                </a:solidFill>
              </a:rPr>
              <a:t>Amulek</a:t>
            </a:r>
            <a:r>
              <a:rPr lang="en-US" dirty="0">
                <a:solidFill>
                  <a:schemeClr val="bg1"/>
                </a:solidFill>
              </a:rPr>
              <a:t>:</a:t>
            </a:r>
          </a:p>
          <a:p>
            <a:endParaRPr lang="en-US" dirty="0">
              <a:solidFill>
                <a:schemeClr val="bg1"/>
              </a:solidFill>
            </a:endParaRPr>
          </a:p>
          <a:p>
            <a:r>
              <a:rPr lang="en-US" dirty="0">
                <a:solidFill>
                  <a:schemeClr val="bg1"/>
                </a:solidFill>
              </a:rPr>
              <a:t>“But it is by the prayers of the righteous that ye are spared; now therefore, if ye will cast out the righteous from among you then will not the Lord stay his hand; but in his fierce anger he will come out against you; then ye shall be smitten by famine, and by pestilence, and by the sword; and the time is soon at hand except ye repent.”</a:t>
            </a:r>
          </a:p>
          <a:p>
            <a:r>
              <a:rPr lang="en-US" dirty="0">
                <a:solidFill>
                  <a:schemeClr val="bg1"/>
                </a:solidFill>
              </a:rPr>
              <a:t>Alma 10:23</a:t>
            </a:r>
          </a:p>
        </p:txBody>
      </p:sp>
      <p:sp>
        <p:nvSpPr>
          <p:cNvPr id="54" name="TextBox 53"/>
          <p:cNvSpPr txBox="1"/>
          <p:nvPr/>
        </p:nvSpPr>
        <p:spPr>
          <a:xfrm>
            <a:off x="102606" y="6488668"/>
            <a:ext cx="3124200" cy="369332"/>
          </a:xfrm>
          <a:prstGeom prst="rect">
            <a:avLst/>
          </a:prstGeom>
          <a:noFill/>
        </p:spPr>
        <p:txBody>
          <a:bodyPr wrap="square" rtlCol="0">
            <a:spAutoFit/>
          </a:bodyPr>
          <a:lstStyle/>
          <a:p>
            <a:r>
              <a:rPr lang="en-US" dirty="0">
                <a:solidFill>
                  <a:schemeClr val="bg1"/>
                </a:solidFill>
              </a:rPr>
              <a:t>Helaman 13:10-14</a:t>
            </a:r>
          </a:p>
        </p:txBody>
      </p:sp>
      <p:pic>
        <p:nvPicPr>
          <p:cNvPr id="3" name="Picture 2">
            <a:extLst>
              <a:ext uri="{FF2B5EF4-FFF2-40B4-BE49-F238E27FC236}">
                <a16:creationId xmlns:a16="http://schemas.microsoft.com/office/drawing/2014/main" id="{DD06AB3A-177B-448F-8BFD-EEA2927B7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138" y="2843543"/>
            <a:ext cx="2458615" cy="4014457"/>
          </a:xfrm>
          <a:prstGeom prst="rect">
            <a:avLst/>
          </a:prstGeom>
        </p:spPr>
      </p:pic>
      <p:sp>
        <p:nvSpPr>
          <p:cNvPr id="4" name="Rectangle 3">
            <a:extLst>
              <a:ext uri="{FF2B5EF4-FFF2-40B4-BE49-F238E27FC236}">
                <a16:creationId xmlns:a16="http://schemas.microsoft.com/office/drawing/2014/main" id="{092FBB8F-86B0-44D6-8AC7-DDF3C3EE123B}"/>
              </a:ext>
            </a:extLst>
          </p:cNvPr>
          <p:cNvSpPr/>
          <p:nvPr/>
        </p:nvSpPr>
        <p:spPr>
          <a:xfrm>
            <a:off x="3720975" y="5912409"/>
            <a:ext cx="5042780" cy="646331"/>
          </a:xfrm>
          <a:prstGeom prst="rect">
            <a:avLst/>
          </a:prstGeom>
        </p:spPr>
        <p:txBody>
          <a:bodyPr wrap="square">
            <a:spAutoFit/>
          </a:bodyPr>
          <a:lstStyle/>
          <a:p>
            <a:pPr algn="ctr"/>
            <a:r>
              <a:rPr lang="en-US" b="0" i="0" dirty="0">
                <a:solidFill>
                  <a:srgbClr val="FFFF00"/>
                </a:solidFill>
                <a:effectLst/>
                <a:latin typeface="Open Sans"/>
              </a:rPr>
              <a:t> </a:t>
            </a:r>
            <a:r>
              <a:rPr lang="en-US" b="1" i="0" dirty="0">
                <a:solidFill>
                  <a:srgbClr val="FFFF00"/>
                </a:solidFill>
                <a:effectLst/>
                <a:latin typeface="Open Sans"/>
              </a:rPr>
              <a:t>If we repent and return unto the Lord, then we will be blessed</a:t>
            </a:r>
            <a:endParaRPr lang="en-US" dirty="0">
              <a:solidFill>
                <a:srgbClr val="FFFF00"/>
              </a:solidFill>
            </a:endParaRPr>
          </a:p>
        </p:txBody>
      </p:sp>
    </p:spTree>
    <p:extLst>
      <p:ext uri="{BB962C8B-B14F-4D97-AF65-F5344CB8AC3E}">
        <p14:creationId xmlns:p14="http://schemas.microsoft.com/office/powerpoint/2010/main" val="392338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F8A2F9D-9AB6-4B8E-9710-5C48C5C208F2}"/>
              </a:ext>
            </a:extLst>
          </p:cNvPr>
          <p:cNvGrpSpPr/>
          <p:nvPr/>
        </p:nvGrpSpPr>
        <p:grpSpPr>
          <a:xfrm>
            <a:off x="0" y="-1"/>
            <a:ext cx="12192000" cy="6858001"/>
            <a:chOff x="0" y="-1"/>
            <a:chExt cx="12192000" cy="6858001"/>
          </a:xfrm>
        </p:grpSpPr>
        <p:pic>
          <p:nvPicPr>
            <p:cNvPr id="16" name="Picture 15">
              <a:extLst>
                <a:ext uri="{FF2B5EF4-FFF2-40B4-BE49-F238E27FC236}">
                  <a16:creationId xmlns:a16="http://schemas.microsoft.com/office/drawing/2014/main" id="{80939D4A-F68C-49B1-8B2C-2698681C5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17" name="Picture 16">
              <a:extLst>
                <a:ext uri="{FF2B5EF4-FFF2-40B4-BE49-F238E27FC236}">
                  <a16:creationId xmlns:a16="http://schemas.microsoft.com/office/drawing/2014/main" id="{8705C490-878C-43B2-8D52-1A6BB45AA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4" name="TextBox 53"/>
          <p:cNvSpPr txBox="1"/>
          <p:nvPr/>
        </p:nvSpPr>
        <p:spPr>
          <a:xfrm>
            <a:off x="152400" y="6404264"/>
            <a:ext cx="3124200" cy="369332"/>
          </a:xfrm>
          <a:prstGeom prst="rect">
            <a:avLst/>
          </a:prstGeom>
          <a:noFill/>
        </p:spPr>
        <p:txBody>
          <a:bodyPr wrap="square" rtlCol="0">
            <a:spAutoFit/>
          </a:bodyPr>
          <a:lstStyle/>
          <a:p>
            <a:r>
              <a:rPr lang="en-US" dirty="0">
                <a:solidFill>
                  <a:schemeClr val="bg1"/>
                </a:solidFill>
              </a:rPr>
              <a:t>Helaman 13:24-29</a:t>
            </a:r>
          </a:p>
        </p:txBody>
      </p:sp>
      <p:sp>
        <p:nvSpPr>
          <p:cNvPr id="55" name="TextBox 54"/>
          <p:cNvSpPr txBox="1"/>
          <p:nvPr/>
        </p:nvSpPr>
        <p:spPr>
          <a:xfrm>
            <a:off x="1828800" y="1"/>
            <a:ext cx="8610600" cy="769441"/>
          </a:xfrm>
          <a:prstGeom prst="rect">
            <a:avLst/>
          </a:prstGeom>
          <a:noFill/>
        </p:spPr>
        <p:txBody>
          <a:bodyPr wrap="square" rtlCol="0">
            <a:spAutoFit/>
          </a:bodyPr>
          <a:lstStyle/>
          <a:p>
            <a:pPr algn="ctr"/>
            <a:r>
              <a:rPr lang="en-US" sz="4400" dirty="0">
                <a:solidFill>
                  <a:schemeClr val="bg1"/>
                </a:solidFill>
                <a:latin typeface="Tw Cen MT Condensed" pitchFamily="34" charset="0"/>
              </a:rPr>
              <a:t>Prophets Rejected</a:t>
            </a:r>
          </a:p>
        </p:txBody>
      </p:sp>
      <p:sp>
        <p:nvSpPr>
          <p:cNvPr id="56" name="Rectangle 55"/>
          <p:cNvSpPr/>
          <p:nvPr/>
        </p:nvSpPr>
        <p:spPr>
          <a:xfrm>
            <a:off x="6629400" y="1295401"/>
            <a:ext cx="4038600" cy="1200329"/>
          </a:xfrm>
          <a:prstGeom prst="rect">
            <a:avLst/>
          </a:prstGeom>
        </p:spPr>
        <p:txBody>
          <a:bodyPr wrap="square">
            <a:spAutoFit/>
          </a:bodyPr>
          <a:lstStyle/>
          <a:p>
            <a:pPr fontAlgn="base"/>
            <a:r>
              <a:rPr lang="en-US" dirty="0">
                <a:solidFill>
                  <a:schemeClr val="bg1"/>
                </a:solidFill>
              </a:rPr>
              <a:t>Jesus said to his newly appointed apostles “And ye shall be hated of all </a:t>
            </a:r>
            <a:r>
              <a:rPr lang="en-US" i="1" dirty="0">
                <a:solidFill>
                  <a:schemeClr val="bg1"/>
                </a:solidFill>
              </a:rPr>
              <a:t>men</a:t>
            </a:r>
            <a:r>
              <a:rPr lang="en-US" dirty="0">
                <a:solidFill>
                  <a:schemeClr val="bg1"/>
                </a:solidFill>
              </a:rPr>
              <a:t> for my name’s sake: but he that </a:t>
            </a:r>
            <a:r>
              <a:rPr lang="en-US" dirty="0" err="1">
                <a:solidFill>
                  <a:schemeClr val="bg1"/>
                </a:solidFill>
              </a:rPr>
              <a:t>endureth</a:t>
            </a:r>
            <a:r>
              <a:rPr lang="en-US" dirty="0">
                <a:solidFill>
                  <a:schemeClr val="bg1"/>
                </a:solidFill>
              </a:rPr>
              <a:t> to the end shall be saved.”</a:t>
            </a:r>
            <a:endParaRPr lang="en-US" sz="1200" dirty="0">
              <a:solidFill>
                <a:schemeClr val="bg1"/>
              </a:solidFill>
            </a:endParaRPr>
          </a:p>
        </p:txBody>
      </p:sp>
      <p:sp>
        <p:nvSpPr>
          <p:cNvPr id="49" name="Rectangle 48"/>
          <p:cNvSpPr/>
          <p:nvPr/>
        </p:nvSpPr>
        <p:spPr>
          <a:xfrm>
            <a:off x="457955" y="808777"/>
            <a:ext cx="4572000" cy="2031325"/>
          </a:xfrm>
          <a:prstGeom prst="rect">
            <a:avLst/>
          </a:prstGeom>
        </p:spPr>
        <p:txBody>
          <a:bodyPr>
            <a:spAutoFit/>
          </a:bodyPr>
          <a:lstStyle/>
          <a:p>
            <a:pPr fontAlgn="base"/>
            <a:r>
              <a:rPr lang="en-US" dirty="0">
                <a:solidFill>
                  <a:schemeClr val="bg1"/>
                </a:solidFill>
              </a:rPr>
              <a:t>“Sometimes people let their hearts get so set upon things and the honors of this world that they cannot learn the lessons they most need to learn. Simple truths are often rejected in favor of the much less demanding philosophies of men, and this is another cause for the rejection of the prophets.</a:t>
            </a:r>
            <a:r>
              <a:rPr lang="en-US" sz="1200" dirty="0">
                <a:solidFill>
                  <a:schemeClr val="bg1"/>
                </a:solidFill>
              </a:rPr>
              <a:t> ..</a:t>
            </a:r>
          </a:p>
        </p:txBody>
      </p:sp>
      <p:sp>
        <p:nvSpPr>
          <p:cNvPr id="50" name="Rectangle 49"/>
          <p:cNvSpPr/>
          <p:nvPr/>
        </p:nvSpPr>
        <p:spPr>
          <a:xfrm>
            <a:off x="1752600" y="3124201"/>
            <a:ext cx="4572000" cy="2215991"/>
          </a:xfrm>
          <a:prstGeom prst="rect">
            <a:avLst/>
          </a:prstGeom>
        </p:spPr>
        <p:txBody>
          <a:bodyPr>
            <a:spAutoFit/>
          </a:bodyPr>
          <a:lstStyle/>
          <a:p>
            <a:pPr fontAlgn="base"/>
            <a:r>
              <a:rPr lang="en-US" dirty="0">
                <a:solidFill>
                  <a:schemeClr val="bg1"/>
                </a:solidFill>
              </a:rPr>
              <a:t>The holy prophets have not only refused to follow erroneous human trends, but have pointed out these errors. No wonder the response to the prophets has not always been one of indifference. So often the prophets have been rejected because they first rejected the wrong ways of their own society.”</a:t>
            </a:r>
          </a:p>
          <a:p>
            <a:pPr fontAlgn="base"/>
            <a:r>
              <a:rPr lang="en-US" sz="1200" dirty="0">
                <a:solidFill>
                  <a:schemeClr val="bg1"/>
                </a:solidFill>
              </a:rPr>
              <a:t>Spencer W. Kimball</a:t>
            </a:r>
          </a:p>
        </p:txBody>
      </p:sp>
      <p:grpSp>
        <p:nvGrpSpPr>
          <p:cNvPr id="53" name="Group 52"/>
          <p:cNvGrpSpPr/>
          <p:nvPr/>
        </p:nvGrpSpPr>
        <p:grpSpPr>
          <a:xfrm>
            <a:off x="5715000" y="4800600"/>
            <a:ext cx="907256" cy="2057400"/>
            <a:chOff x="4191000" y="4800600"/>
            <a:chExt cx="907256" cy="2057400"/>
          </a:xfrm>
        </p:grpSpPr>
        <p:sp>
          <p:nvSpPr>
            <p:cNvPr id="45" name="Rectangle 44"/>
            <p:cNvSpPr/>
            <p:nvPr/>
          </p:nvSpPr>
          <p:spPr>
            <a:xfrm>
              <a:off x="4495800" y="4876800"/>
              <a:ext cx="228600" cy="1981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Spencer W Kimball1.jpg"/>
            <p:cNvPicPr>
              <a:picLocks noChangeAspect="1"/>
            </p:cNvPicPr>
            <p:nvPr/>
          </p:nvPicPr>
          <p:blipFill>
            <a:blip r:embed="rId4" cstate="print"/>
            <a:stretch>
              <a:fillRect/>
            </a:stretch>
          </p:blipFill>
          <p:spPr>
            <a:xfrm>
              <a:off x="4191000" y="4800600"/>
              <a:ext cx="907256" cy="1192045"/>
            </a:xfrm>
            <a:prstGeom prst="rect">
              <a:avLst/>
            </a:prstGeom>
          </p:spPr>
        </p:pic>
      </p:grpSp>
      <p:pic>
        <p:nvPicPr>
          <p:cNvPr id="3" name="Picture 2">
            <a:extLst>
              <a:ext uri="{FF2B5EF4-FFF2-40B4-BE49-F238E27FC236}">
                <a16:creationId xmlns:a16="http://schemas.microsoft.com/office/drawing/2014/main" id="{1B43548F-4CC8-4902-87FE-F78A6706AD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8147" y="2546584"/>
            <a:ext cx="3496759" cy="4311416"/>
          </a:xfrm>
          <a:prstGeom prst="rect">
            <a:avLst/>
          </a:prstGeom>
        </p:spPr>
      </p:pic>
    </p:spTree>
    <p:extLst>
      <p:ext uri="{BB962C8B-B14F-4D97-AF65-F5344CB8AC3E}">
        <p14:creationId xmlns:p14="http://schemas.microsoft.com/office/powerpoint/2010/main" val="346950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DF04816-B382-4F77-8D92-FD277418A12F}"/>
              </a:ext>
            </a:extLst>
          </p:cNvPr>
          <p:cNvGrpSpPr/>
          <p:nvPr/>
        </p:nvGrpSpPr>
        <p:grpSpPr>
          <a:xfrm>
            <a:off x="0" y="-1"/>
            <a:ext cx="12192000" cy="6858001"/>
            <a:chOff x="0" y="-1"/>
            <a:chExt cx="12192000" cy="6858001"/>
          </a:xfrm>
        </p:grpSpPr>
        <p:pic>
          <p:nvPicPr>
            <p:cNvPr id="10" name="Picture 9">
              <a:extLst>
                <a:ext uri="{FF2B5EF4-FFF2-40B4-BE49-F238E27FC236}">
                  <a16:creationId xmlns:a16="http://schemas.microsoft.com/office/drawing/2014/main" id="{1EEC6E68-64EC-4153-87CB-1F471A80A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11" name="Picture 10">
              <a:extLst>
                <a:ext uri="{FF2B5EF4-FFF2-40B4-BE49-F238E27FC236}">
                  <a16:creationId xmlns:a16="http://schemas.microsoft.com/office/drawing/2014/main" id="{03B506C4-061F-4988-B110-4F0AC2857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4" name="TextBox 53"/>
          <p:cNvSpPr txBox="1"/>
          <p:nvPr/>
        </p:nvSpPr>
        <p:spPr>
          <a:xfrm>
            <a:off x="111660" y="6488668"/>
            <a:ext cx="3124200" cy="369332"/>
          </a:xfrm>
          <a:prstGeom prst="rect">
            <a:avLst/>
          </a:prstGeom>
          <a:noFill/>
        </p:spPr>
        <p:txBody>
          <a:bodyPr wrap="square" rtlCol="0">
            <a:spAutoFit/>
          </a:bodyPr>
          <a:lstStyle/>
          <a:p>
            <a:r>
              <a:rPr lang="en-US" dirty="0">
                <a:solidFill>
                  <a:schemeClr val="bg1"/>
                </a:solidFill>
              </a:rPr>
              <a:t>Helaman 13:27</a:t>
            </a:r>
          </a:p>
        </p:txBody>
      </p:sp>
      <p:sp>
        <p:nvSpPr>
          <p:cNvPr id="49" name="Rectangle 48"/>
          <p:cNvSpPr/>
          <p:nvPr/>
        </p:nvSpPr>
        <p:spPr>
          <a:xfrm>
            <a:off x="1676400" y="457201"/>
            <a:ext cx="7086600" cy="5078313"/>
          </a:xfrm>
          <a:prstGeom prst="rect">
            <a:avLst/>
          </a:prstGeom>
        </p:spPr>
        <p:txBody>
          <a:bodyPr wrap="square">
            <a:spAutoFit/>
          </a:bodyPr>
          <a:lstStyle/>
          <a:p>
            <a:pPr fontAlgn="base"/>
            <a:r>
              <a:rPr lang="en-US" dirty="0">
                <a:solidFill>
                  <a:schemeClr val="bg1"/>
                </a:solidFill>
              </a:rPr>
              <a:t>“My dear brothers and sisters, please pay attention to those things that the leaders of the Church have taught. …</a:t>
            </a:r>
          </a:p>
          <a:p>
            <a:pPr fontAlgn="base"/>
            <a:endParaRPr lang="en-US" dirty="0">
              <a:solidFill>
                <a:schemeClr val="bg1"/>
              </a:solidFill>
            </a:endParaRPr>
          </a:p>
          <a:p>
            <a:pPr fontAlgn="base"/>
            <a:r>
              <a:rPr lang="en-US" dirty="0">
                <a:solidFill>
                  <a:schemeClr val="bg1"/>
                </a:solidFill>
              </a:rPr>
              <a:t>Apply the teachings that will help you and your family. Let all of us, regardless of our family circumstances, bring into our homes the teachings of the prophets and the apostles to strengthen our relationships with each other and with our Father in Heaven and with the Lord Jesus Christ. </a:t>
            </a:r>
          </a:p>
          <a:p>
            <a:pPr fontAlgn="base"/>
            <a:endParaRPr lang="en-US" dirty="0">
              <a:solidFill>
                <a:schemeClr val="bg1"/>
              </a:solidFill>
            </a:endParaRPr>
          </a:p>
          <a:p>
            <a:pPr fontAlgn="base"/>
            <a:r>
              <a:rPr lang="en-US" dirty="0">
                <a:solidFill>
                  <a:schemeClr val="bg1"/>
                </a:solidFill>
              </a:rPr>
              <a:t>I promise you in the name of the Lord that if you will listen not just with your ears but also with your heart, the Holy Ghost will manifest the truth unto you of the messages delivered by [the President of the Church], his counselors, the Apostles, and other leaders of the Church. </a:t>
            </a:r>
          </a:p>
          <a:p>
            <a:pPr fontAlgn="base"/>
            <a:endParaRPr lang="en-US" dirty="0">
              <a:solidFill>
                <a:schemeClr val="bg1"/>
              </a:solidFill>
            </a:endParaRPr>
          </a:p>
          <a:p>
            <a:pPr fontAlgn="base"/>
            <a:r>
              <a:rPr lang="en-US" dirty="0">
                <a:solidFill>
                  <a:schemeClr val="bg1"/>
                </a:solidFill>
              </a:rPr>
              <a:t>The Spirit will prompt you to know what you should do as individuals and as families in order to follow our counsel, that your testimonies might be strengthened and that you might have peace and joy.”</a:t>
            </a:r>
          </a:p>
          <a:p>
            <a:pPr fontAlgn="base"/>
            <a:r>
              <a:rPr lang="en-US" dirty="0">
                <a:solidFill>
                  <a:schemeClr val="bg1"/>
                </a:solidFill>
              </a:rPr>
              <a:t>Elder M. Russell Ballard</a:t>
            </a:r>
          </a:p>
        </p:txBody>
      </p:sp>
      <p:grpSp>
        <p:nvGrpSpPr>
          <p:cNvPr id="17" name="Group 16"/>
          <p:cNvGrpSpPr/>
          <p:nvPr/>
        </p:nvGrpSpPr>
        <p:grpSpPr>
          <a:xfrm>
            <a:off x="8839200" y="4267200"/>
            <a:ext cx="1219200" cy="2590800"/>
            <a:chOff x="7315200" y="4267200"/>
            <a:chExt cx="1219200" cy="2590800"/>
          </a:xfrm>
        </p:grpSpPr>
        <p:sp>
          <p:nvSpPr>
            <p:cNvPr id="14" name="Rectangle 13"/>
            <p:cNvSpPr/>
            <p:nvPr/>
          </p:nvSpPr>
          <p:spPr>
            <a:xfrm>
              <a:off x="7772400" y="5181600"/>
              <a:ext cx="304800" cy="1676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 russell ballard.jpg"/>
            <p:cNvPicPr>
              <a:picLocks noChangeAspect="1"/>
            </p:cNvPicPr>
            <p:nvPr/>
          </p:nvPicPr>
          <p:blipFill>
            <a:blip r:embed="rId4" cstate="print"/>
            <a:stretch>
              <a:fillRect/>
            </a:stretch>
          </p:blipFill>
          <p:spPr>
            <a:xfrm>
              <a:off x="7315200" y="4267200"/>
              <a:ext cx="1219200" cy="1524000"/>
            </a:xfrm>
            <a:prstGeom prst="rect">
              <a:avLst/>
            </a:prstGeom>
          </p:spPr>
        </p:pic>
      </p:grpSp>
    </p:spTree>
    <p:extLst>
      <p:ext uri="{BB962C8B-B14F-4D97-AF65-F5344CB8AC3E}">
        <p14:creationId xmlns:p14="http://schemas.microsoft.com/office/powerpoint/2010/main" val="126579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9">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9">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2250</Words>
  <Application>Microsoft Office PowerPoint</Application>
  <PresentationFormat>Widescreen</PresentationFormat>
  <Paragraphs>147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 Light</vt:lpstr>
      <vt:lpstr>Tw Cen MT Condensed</vt:lpstr>
      <vt:lpstr>Arial</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cp:revision>
  <dcterms:created xsi:type="dcterms:W3CDTF">2017-10-16T14:57:12Z</dcterms:created>
  <dcterms:modified xsi:type="dcterms:W3CDTF">2020-06-15T15:12:31Z</dcterms:modified>
</cp:coreProperties>
</file>