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58" r:id="rId4"/>
    <p:sldId id="261" r:id="rId5"/>
    <p:sldId id="263" r:id="rId6"/>
    <p:sldId id="264" r:id="rId7"/>
    <p:sldId id="265" r:id="rId8"/>
    <p:sldId id="268" r:id="rId9"/>
    <p:sldId id="269" r:id="rId10"/>
    <p:sldId id="270" r:id="rId11"/>
    <p:sldId id="272" r:id="rId12"/>
    <p:sldId id="273" r:id="rId13"/>
    <p:sldId id="267" r:id="rId14"/>
    <p:sldId id="259" r:id="rId15"/>
    <p:sldId id="262" r:id="rId16"/>
    <p:sldId id="271"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Tempus Sans ITC" panose="04020404030D07020202" pitchFamily="82" charset="0"/>
      <p:regular r:id="rId24"/>
    </p:embeddedFont>
    <p:embeddedFont>
      <p:font typeface="Tw Cen MT Condensed" panose="020B0606020104020203"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EBEF-F93F-4081-9DC5-1BCDD9803F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C06AF7-6BAE-446F-AC6B-07CA5B2E9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94CC40-DEE4-4570-92B5-B3D951F6427B}"/>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5" name="Footer Placeholder 4">
            <a:extLst>
              <a:ext uri="{FF2B5EF4-FFF2-40B4-BE49-F238E27FC236}">
                <a16:creationId xmlns:a16="http://schemas.microsoft.com/office/drawing/2014/main" id="{E0ADD2AC-5F7B-4B6F-A357-630819528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229D8-9023-4796-A860-09D3ECF5013E}"/>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341990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6FCF-56BC-48C3-B203-45BD47E8D2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89175-35E3-4AB3-8BE4-45521F4B78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16C92-58B2-4E49-B209-03705DDA9373}"/>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5" name="Footer Placeholder 4">
            <a:extLst>
              <a:ext uri="{FF2B5EF4-FFF2-40B4-BE49-F238E27FC236}">
                <a16:creationId xmlns:a16="http://schemas.microsoft.com/office/drawing/2014/main" id="{912D652A-D645-49A3-A290-3B1067163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0D3C9-24D5-4E62-8B2C-56E56705A81F}"/>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130397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6F6DE4-F6CE-4500-BECB-5225A9EE9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7EC6E5-6043-479B-8985-74D176E2C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E0DEC-F786-45AB-999F-1A25A0397B81}"/>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5" name="Footer Placeholder 4">
            <a:extLst>
              <a:ext uri="{FF2B5EF4-FFF2-40B4-BE49-F238E27FC236}">
                <a16:creationId xmlns:a16="http://schemas.microsoft.com/office/drawing/2014/main" id="{C496AE76-2A2E-4313-9C21-8951ACECB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65CB-06FC-47C4-B6B6-0101E7E96DEF}"/>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82665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76C6-B788-4839-9498-C68D9AE80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0C2EB-4791-4234-A43B-C273F6C03B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5E9C6-7052-4DA5-B15F-3C858430224E}"/>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5" name="Footer Placeholder 4">
            <a:extLst>
              <a:ext uri="{FF2B5EF4-FFF2-40B4-BE49-F238E27FC236}">
                <a16:creationId xmlns:a16="http://schemas.microsoft.com/office/drawing/2014/main" id="{48EE8843-3A2A-4C1E-83BE-884B08932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756E8-C3FC-4367-BA97-01C18E31433B}"/>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420927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5873-F1F8-43CF-99E2-213C06FBC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73C7C-494F-44B6-90F4-E288DA148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C327C6-C4E3-46F5-8A18-538938C70E2F}"/>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5" name="Footer Placeholder 4">
            <a:extLst>
              <a:ext uri="{FF2B5EF4-FFF2-40B4-BE49-F238E27FC236}">
                <a16:creationId xmlns:a16="http://schemas.microsoft.com/office/drawing/2014/main" id="{5A9E7615-8A40-4F20-A35B-F2F4A51A3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F9F22-8734-4BA7-A599-9FB6F0F15707}"/>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143617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E258-C745-436D-A4DF-6BAEF7D97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79AAC-68BE-4706-86DE-8E3A735F35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BDF799-1F46-4066-A19F-637DF383BB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0490E-E7BC-4ED5-B872-F61ED7FCBB65}"/>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6" name="Footer Placeholder 5">
            <a:extLst>
              <a:ext uri="{FF2B5EF4-FFF2-40B4-BE49-F238E27FC236}">
                <a16:creationId xmlns:a16="http://schemas.microsoft.com/office/drawing/2014/main" id="{1064D910-EC5E-416B-A072-1F3B201FA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28213-B145-4B57-BB66-32AF4E3ECE3D}"/>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31653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BB70-5E09-48EA-997A-A63E1B1FE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D9CFD8-5D7B-4B4E-922E-D0CB08488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0B14A9-EEC4-447E-A968-9A89909F4E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85A35-8BE7-421C-B9E0-57AD42610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35E1C6-15D8-4ED9-B165-127ACBD269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6FA625-D2FF-433B-B700-53F6970064E7}"/>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8" name="Footer Placeholder 7">
            <a:extLst>
              <a:ext uri="{FF2B5EF4-FFF2-40B4-BE49-F238E27FC236}">
                <a16:creationId xmlns:a16="http://schemas.microsoft.com/office/drawing/2014/main" id="{9B29DC93-8998-4EDA-AB6B-9AA8BEF5E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38566-F6D4-400A-8628-38E8D99F5708}"/>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381012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2854-23CA-434D-93E0-973DAD3262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6BE09D-1C58-4A50-A835-A3DA5F84ECB9}"/>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4" name="Footer Placeholder 3">
            <a:extLst>
              <a:ext uri="{FF2B5EF4-FFF2-40B4-BE49-F238E27FC236}">
                <a16:creationId xmlns:a16="http://schemas.microsoft.com/office/drawing/2014/main" id="{02D8B57B-879C-4164-ABFA-7B79BE4156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19D306-2950-46AD-BF47-4BCD2F960564}"/>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94591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E008B6-CC59-4583-90F9-E502586C2C76}"/>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3" name="Footer Placeholder 2">
            <a:extLst>
              <a:ext uri="{FF2B5EF4-FFF2-40B4-BE49-F238E27FC236}">
                <a16:creationId xmlns:a16="http://schemas.microsoft.com/office/drawing/2014/main" id="{3F7331C7-F433-4CD3-8765-3A7E3429A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914C47-6C6E-43FD-AC27-9312F57BDBEB}"/>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335621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57C4-5BFE-40C7-B86F-1ED32B059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832198-DA36-4F15-AB94-434E99F91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0A00-D3B0-41A0-A1B1-E43803B99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537AA5-F666-4C52-BAFE-AC6B22D31E7F}"/>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6" name="Footer Placeholder 5">
            <a:extLst>
              <a:ext uri="{FF2B5EF4-FFF2-40B4-BE49-F238E27FC236}">
                <a16:creationId xmlns:a16="http://schemas.microsoft.com/office/drawing/2014/main" id="{9C97C806-8E29-42D1-BD50-CDBB29ADB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64D8F-4E12-48A5-86C5-35FD21C0710E}"/>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94706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8AAD-7279-416B-892B-FD15B36E1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4A187-707B-4903-AFDF-F539EEFC6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14AFF6-91F5-4FCA-B054-0B9B562C0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E7CB4F-BC4C-42CE-87B7-6B75CDF8CCEA}"/>
              </a:ext>
            </a:extLst>
          </p:cNvPr>
          <p:cNvSpPr>
            <a:spLocks noGrp="1"/>
          </p:cNvSpPr>
          <p:nvPr>
            <p:ph type="dt" sz="half" idx="10"/>
          </p:nvPr>
        </p:nvSpPr>
        <p:spPr/>
        <p:txBody>
          <a:bodyPr/>
          <a:lstStyle/>
          <a:p>
            <a:fld id="{D5FC09D7-7D3A-49E7-853C-ED7216DF53BD}" type="datetimeFigureOut">
              <a:rPr lang="en-US" smtClean="0"/>
              <a:t>6/15/2020</a:t>
            </a:fld>
            <a:endParaRPr lang="en-US"/>
          </a:p>
        </p:txBody>
      </p:sp>
      <p:sp>
        <p:nvSpPr>
          <p:cNvPr id="6" name="Footer Placeholder 5">
            <a:extLst>
              <a:ext uri="{FF2B5EF4-FFF2-40B4-BE49-F238E27FC236}">
                <a16:creationId xmlns:a16="http://schemas.microsoft.com/office/drawing/2014/main" id="{86583F73-ED58-4FB5-9500-63BF0E07B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B9042-C7DC-4C1A-B2D7-5D6DAB52FC45}"/>
              </a:ext>
            </a:extLst>
          </p:cNvPr>
          <p:cNvSpPr>
            <a:spLocks noGrp="1"/>
          </p:cNvSpPr>
          <p:nvPr>
            <p:ph type="sldNum" sz="quarter" idx="12"/>
          </p:nvPr>
        </p:nvSpPr>
        <p:spPr/>
        <p:txBody>
          <a:bodyPr/>
          <a:lstStyle/>
          <a:p>
            <a:fld id="{C9798090-73C2-4265-8231-586BD9185E9A}" type="slidenum">
              <a:rPr lang="en-US" smtClean="0"/>
              <a:t>‹#›</a:t>
            </a:fld>
            <a:endParaRPr lang="en-US"/>
          </a:p>
        </p:txBody>
      </p:sp>
    </p:spTree>
    <p:extLst>
      <p:ext uri="{BB962C8B-B14F-4D97-AF65-F5344CB8AC3E}">
        <p14:creationId xmlns:p14="http://schemas.microsoft.com/office/powerpoint/2010/main" val="354967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E6E46-0D17-4F38-964A-5485B63D91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917CD0-C14F-4558-A4CE-A55C6D2B2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F4366-DBBD-4755-BC5E-1EE95F1BF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C09D7-7D3A-49E7-853C-ED7216DF53BD}" type="datetimeFigureOut">
              <a:rPr lang="en-US" smtClean="0"/>
              <a:t>6/15/2020</a:t>
            </a:fld>
            <a:endParaRPr lang="en-US"/>
          </a:p>
        </p:txBody>
      </p:sp>
      <p:sp>
        <p:nvSpPr>
          <p:cNvPr id="5" name="Footer Placeholder 4">
            <a:extLst>
              <a:ext uri="{FF2B5EF4-FFF2-40B4-BE49-F238E27FC236}">
                <a16:creationId xmlns:a16="http://schemas.microsoft.com/office/drawing/2014/main" id="{C7012D0E-061E-432D-B0DA-0CD98D858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BF8E08-913D-415F-8675-98E065D54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8090-73C2-4265-8231-586BD9185E9A}" type="slidenum">
              <a:rPr lang="en-US" smtClean="0"/>
              <a:t>‹#›</a:t>
            </a:fld>
            <a:endParaRPr lang="en-US"/>
          </a:p>
        </p:txBody>
      </p:sp>
    </p:spTree>
    <p:extLst>
      <p:ext uri="{BB962C8B-B14F-4D97-AF65-F5344CB8AC3E}">
        <p14:creationId xmlns:p14="http://schemas.microsoft.com/office/powerpoint/2010/main" val="157774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C0BC0E-8D1A-48F7-A085-1068EAAAE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1265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Second Spiritual Death</a:t>
            </a:r>
          </a:p>
        </p:txBody>
      </p:sp>
      <p:sp>
        <p:nvSpPr>
          <p:cNvPr id="27" name="Rectangle 26">
            <a:extLst>
              <a:ext uri="{FF2B5EF4-FFF2-40B4-BE49-F238E27FC236}">
                <a16:creationId xmlns:a16="http://schemas.microsoft.com/office/drawing/2014/main" id="{63764E5B-BCF0-47C5-AF5D-BB212D2136CB}"/>
              </a:ext>
            </a:extLst>
          </p:cNvPr>
          <p:cNvSpPr/>
          <p:nvPr/>
        </p:nvSpPr>
        <p:spPr>
          <a:xfrm>
            <a:off x="974757" y="1066107"/>
            <a:ext cx="2764324" cy="923330"/>
          </a:xfrm>
          <a:prstGeom prst="rect">
            <a:avLst/>
          </a:prstGeom>
        </p:spPr>
        <p:txBody>
          <a:bodyPr wrap="square">
            <a:spAutoFit/>
          </a:bodyPr>
          <a:lstStyle/>
          <a:p>
            <a:r>
              <a:rPr lang="en-US" dirty="0">
                <a:solidFill>
                  <a:schemeClr val="bg1"/>
                </a:solidFill>
              </a:rPr>
              <a:t>Those who do not repent will be cut off from the Father’s presence again.</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14:17-18</a:t>
            </a:r>
          </a:p>
        </p:txBody>
      </p:sp>
      <p:grpSp>
        <p:nvGrpSpPr>
          <p:cNvPr id="93" name="Group 3">
            <a:extLst>
              <a:ext uri="{FF2B5EF4-FFF2-40B4-BE49-F238E27FC236}">
                <a16:creationId xmlns:a16="http://schemas.microsoft.com/office/drawing/2014/main" id="{8B2E27A2-03AE-4B53-ADD5-C57C39AA7672}"/>
              </a:ext>
            </a:extLst>
          </p:cNvPr>
          <p:cNvGrpSpPr/>
          <p:nvPr/>
        </p:nvGrpSpPr>
        <p:grpSpPr>
          <a:xfrm>
            <a:off x="1339915" y="2960484"/>
            <a:ext cx="2027975" cy="2136618"/>
            <a:chOff x="71718" y="1120588"/>
            <a:chExt cx="3070535" cy="4572000"/>
          </a:xfrm>
        </p:grpSpPr>
        <p:grpSp>
          <p:nvGrpSpPr>
            <p:cNvPr id="94" name="Group 13">
              <a:extLst>
                <a:ext uri="{FF2B5EF4-FFF2-40B4-BE49-F238E27FC236}">
                  <a16:creationId xmlns:a16="http://schemas.microsoft.com/office/drawing/2014/main" id="{93AF4F78-6951-4667-A858-E6700323501C}"/>
                </a:ext>
              </a:extLst>
            </p:cNvPr>
            <p:cNvGrpSpPr/>
            <p:nvPr/>
          </p:nvGrpSpPr>
          <p:grpSpPr>
            <a:xfrm>
              <a:off x="71718" y="1120588"/>
              <a:ext cx="3048000" cy="4572000"/>
              <a:chOff x="838200" y="1066800"/>
              <a:chExt cx="2438400" cy="3352800"/>
            </a:xfrm>
          </p:grpSpPr>
          <p:sp>
            <p:nvSpPr>
              <p:cNvPr id="96" name="Rounded Rectangle 61">
                <a:extLst>
                  <a:ext uri="{FF2B5EF4-FFF2-40B4-BE49-F238E27FC236}">
                    <a16:creationId xmlns:a16="http://schemas.microsoft.com/office/drawing/2014/main" id="{FD2AEB8C-B49E-4F1E-B64B-E6A6F98B4B3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
                <a:extLst>
                  <a:ext uri="{FF2B5EF4-FFF2-40B4-BE49-F238E27FC236}">
                    <a16:creationId xmlns:a16="http://schemas.microsoft.com/office/drawing/2014/main" id="{9F845C00-572D-4DED-8FE9-421281F8244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a:extLst>
                  <a:ext uri="{FF2B5EF4-FFF2-40B4-BE49-F238E27FC236}">
                    <a16:creationId xmlns:a16="http://schemas.microsoft.com/office/drawing/2014/main" id="{27CFFE42-D1F2-4EF8-8CB8-64D00D6CCA6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a:extLst>
                  <a:ext uri="{FF2B5EF4-FFF2-40B4-BE49-F238E27FC236}">
                    <a16:creationId xmlns:a16="http://schemas.microsoft.com/office/drawing/2014/main" id="{E2712C72-97A0-4C27-B152-28333918293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a:extLst>
                  <a:ext uri="{FF2B5EF4-FFF2-40B4-BE49-F238E27FC236}">
                    <a16:creationId xmlns:a16="http://schemas.microsoft.com/office/drawing/2014/main" id="{E86E012F-2343-4633-B80E-5C8276C2B2E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a:extLst>
                  <a:ext uri="{FF2B5EF4-FFF2-40B4-BE49-F238E27FC236}">
                    <a16:creationId xmlns:a16="http://schemas.microsoft.com/office/drawing/2014/main" id="{5468783A-0446-4EE4-B5D6-692F4D3DE92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a:extLst>
                  <a:ext uri="{FF2B5EF4-FFF2-40B4-BE49-F238E27FC236}">
                    <a16:creationId xmlns:a16="http://schemas.microsoft.com/office/drawing/2014/main" id="{EFEA7018-68AF-4D55-B3C5-E7A3EA7ADEF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laque 8">
                <a:extLst>
                  <a:ext uri="{FF2B5EF4-FFF2-40B4-BE49-F238E27FC236}">
                    <a16:creationId xmlns:a16="http://schemas.microsoft.com/office/drawing/2014/main" id="{9CAB1467-9BA7-4220-9B9B-387C955325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9">
                <a:extLst>
                  <a:ext uri="{FF2B5EF4-FFF2-40B4-BE49-F238E27FC236}">
                    <a16:creationId xmlns:a16="http://schemas.microsoft.com/office/drawing/2014/main" id="{1E953921-6689-4DE1-B732-48FCA313E4C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
                <a:extLst>
                  <a:ext uri="{FF2B5EF4-FFF2-40B4-BE49-F238E27FC236}">
                    <a16:creationId xmlns:a16="http://schemas.microsoft.com/office/drawing/2014/main" id="{E54D9692-44E8-4943-B70D-9CB7A6EE36C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8535A4E2-F17E-4208-9C6A-3BEEE35CB85B}"/>
                </a:ext>
              </a:extLst>
            </p:cNvPr>
            <p:cNvSpPr txBox="1"/>
            <p:nvPr/>
          </p:nvSpPr>
          <p:spPr>
            <a:xfrm>
              <a:off x="762597" y="1254183"/>
              <a:ext cx="2379656" cy="2177558"/>
            </a:xfrm>
            <a:prstGeom prst="rect">
              <a:avLst/>
            </a:prstGeom>
            <a:noFill/>
          </p:spPr>
          <p:txBody>
            <a:bodyPr wrap="square" rtlCol="0">
              <a:spAutoFit/>
            </a:bodyPr>
            <a:lstStyle/>
            <a:p>
              <a:pPr algn="ctr"/>
              <a:r>
                <a:rPr lang="en-US" b="1" dirty="0"/>
                <a:t>If we repent, then we will not experience the second spiritual death</a:t>
              </a:r>
              <a:endParaRPr lang="en-US" sz="1600" b="1" dirty="0">
                <a:solidFill>
                  <a:schemeClr val="bg2">
                    <a:lumMod val="25000"/>
                  </a:schemeClr>
                </a:solidFill>
                <a:latin typeface="Tempus Sans ITC" pitchFamily="82" charset="0"/>
              </a:endParaRPr>
            </a:p>
          </p:txBody>
        </p:sp>
      </p:grpSp>
      <p:pic>
        <p:nvPicPr>
          <p:cNvPr id="2" name="Picture 1">
            <a:extLst>
              <a:ext uri="{FF2B5EF4-FFF2-40B4-BE49-F238E27FC236}">
                <a16:creationId xmlns:a16="http://schemas.microsoft.com/office/drawing/2014/main" id="{B4537E7E-4080-4F66-9CCC-033A9DB819E1}"/>
              </a:ext>
            </a:extLst>
          </p:cNvPr>
          <p:cNvPicPr>
            <a:picLocks noChangeAspect="1"/>
          </p:cNvPicPr>
          <p:nvPr/>
        </p:nvPicPr>
        <p:blipFill rotWithShape="1">
          <a:blip r:embed="rId3"/>
          <a:srcRect l="29270" t="14279" r="29146" b="44533"/>
          <a:stretch/>
        </p:blipFill>
        <p:spPr>
          <a:xfrm>
            <a:off x="4062221" y="1946495"/>
            <a:ext cx="7442413" cy="4146488"/>
          </a:xfrm>
          <a:prstGeom prst="rect">
            <a:avLst/>
          </a:prstGeom>
        </p:spPr>
      </p:pic>
    </p:spTree>
    <p:extLst>
      <p:ext uri="{BB962C8B-B14F-4D97-AF65-F5344CB8AC3E}">
        <p14:creationId xmlns:p14="http://schemas.microsoft.com/office/powerpoint/2010/main" val="36463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circle(in)">
                                      <p:cBhvr>
                                        <p:cTn id="7"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However…</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14:28-29</a:t>
            </a:r>
          </a:p>
        </p:txBody>
      </p:sp>
      <p:grpSp>
        <p:nvGrpSpPr>
          <p:cNvPr id="93" name="Group 3">
            <a:extLst>
              <a:ext uri="{FF2B5EF4-FFF2-40B4-BE49-F238E27FC236}">
                <a16:creationId xmlns:a16="http://schemas.microsoft.com/office/drawing/2014/main" id="{8B2E27A2-03AE-4B53-ADD5-C57C39AA7672}"/>
              </a:ext>
            </a:extLst>
          </p:cNvPr>
          <p:cNvGrpSpPr/>
          <p:nvPr/>
        </p:nvGrpSpPr>
        <p:grpSpPr>
          <a:xfrm>
            <a:off x="1050204" y="2281473"/>
            <a:ext cx="2479566" cy="2988114"/>
            <a:chOff x="71718" y="1120588"/>
            <a:chExt cx="3069074" cy="4745275"/>
          </a:xfrm>
        </p:grpSpPr>
        <p:grpSp>
          <p:nvGrpSpPr>
            <p:cNvPr id="94" name="Group 13">
              <a:extLst>
                <a:ext uri="{FF2B5EF4-FFF2-40B4-BE49-F238E27FC236}">
                  <a16:creationId xmlns:a16="http://schemas.microsoft.com/office/drawing/2014/main" id="{93AF4F78-6951-4667-A858-E6700323501C}"/>
                </a:ext>
              </a:extLst>
            </p:cNvPr>
            <p:cNvGrpSpPr/>
            <p:nvPr/>
          </p:nvGrpSpPr>
          <p:grpSpPr>
            <a:xfrm>
              <a:off x="71718" y="1120588"/>
              <a:ext cx="3048000" cy="4572000"/>
              <a:chOff x="838200" y="1066800"/>
              <a:chExt cx="2438400" cy="3352800"/>
            </a:xfrm>
          </p:grpSpPr>
          <p:sp>
            <p:nvSpPr>
              <p:cNvPr id="96" name="Rounded Rectangle 61">
                <a:extLst>
                  <a:ext uri="{FF2B5EF4-FFF2-40B4-BE49-F238E27FC236}">
                    <a16:creationId xmlns:a16="http://schemas.microsoft.com/office/drawing/2014/main" id="{FD2AEB8C-B49E-4F1E-B64B-E6A6F98B4B3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
                <a:extLst>
                  <a:ext uri="{FF2B5EF4-FFF2-40B4-BE49-F238E27FC236}">
                    <a16:creationId xmlns:a16="http://schemas.microsoft.com/office/drawing/2014/main" id="{9F845C00-572D-4DED-8FE9-421281F8244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a:extLst>
                  <a:ext uri="{FF2B5EF4-FFF2-40B4-BE49-F238E27FC236}">
                    <a16:creationId xmlns:a16="http://schemas.microsoft.com/office/drawing/2014/main" id="{27CFFE42-D1F2-4EF8-8CB8-64D00D6CCA6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a:extLst>
                  <a:ext uri="{FF2B5EF4-FFF2-40B4-BE49-F238E27FC236}">
                    <a16:creationId xmlns:a16="http://schemas.microsoft.com/office/drawing/2014/main" id="{E2712C72-97A0-4C27-B152-28333918293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a:extLst>
                  <a:ext uri="{FF2B5EF4-FFF2-40B4-BE49-F238E27FC236}">
                    <a16:creationId xmlns:a16="http://schemas.microsoft.com/office/drawing/2014/main" id="{E86E012F-2343-4633-B80E-5C8276C2B2E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a:extLst>
                  <a:ext uri="{FF2B5EF4-FFF2-40B4-BE49-F238E27FC236}">
                    <a16:creationId xmlns:a16="http://schemas.microsoft.com/office/drawing/2014/main" id="{5468783A-0446-4EE4-B5D6-692F4D3DE92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a:extLst>
                  <a:ext uri="{FF2B5EF4-FFF2-40B4-BE49-F238E27FC236}">
                    <a16:creationId xmlns:a16="http://schemas.microsoft.com/office/drawing/2014/main" id="{EFEA7018-68AF-4D55-B3C5-E7A3EA7ADEF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laque 8">
                <a:extLst>
                  <a:ext uri="{FF2B5EF4-FFF2-40B4-BE49-F238E27FC236}">
                    <a16:creationId xmlns:a16="http://schemas.microsoft.com/office/drawing/2014/main" id="{9CAB1467-9BA7-4220-9B9B-387C955325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9">
                <a:extLst>
                  <a:ext uri="{FF2B5EF4-FFF2-40B4-BE49-F238E27FC236}">
                    <a16:creationId xmlns:a16="http://schemas.microsoft.com/office/drawing/2014/main" id="{1E953921-6689-4DE1-B732-48FCA313E4C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
                <a:extLst>
                  <a:ext uri="{FF2B5EF4-FFF2-40B4-BE49-F238E27FC236}">
                    <a16:creationId xmlns:a16="http://schemas.microsoft.com/office/drawing/2014/main" id="{E54D9692-44E8-4943-B70D-9CB7A6EE36C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8535A4E2-F17E-4208-9C6A-3BEEE35CB85B}"/>
                </a:ext>
              </a:extLst>
            </p:cNvPr>
            <p:cNvSpPr txBox="1"/>
            <p:nvPr/>
          </p:nvSpPr>
          <p:spPr>
            <a:xfrm>
              <a:off x="761135" y="1375311"/>
              <a:ext cx="2379657" cy="4490552"/>
            </a:xfrm>
            <a:prstGeom prst="rect">
              <a:avLst/>
            </a:prstGeom>
            <a:noFill/>
          </p:spPr>
          <p:txBody>
            <a:bodyPr wrap="square" rtlCol="0">
              <a:spAutoFit/>
            </a:bodyPr>
            <a:lstStyle/>
            <a:p>
              <a:pPr algn="ctr"/>
              <a:r>
                <a:rPr lang="en-US" b="1" dirty="0"/>
                <a:t>If we receive a knowledge of the truth but choose not to believe it, then we bring upon ourselves our own condemnation</a:t>
              </a:r>
              <a:endParaRPr lang="en-US" sz="1600" b="1" dirty="0">
                <a:solidFill>
                  <a:schemeClr val="bg2">
                    <a:lumMod val="25000"/>
                  </a:schemeClr>
                </a:solidFill>
                <a:latin typeface="Tempus Sans ITC" pitchFamily="82" charset="0"/>
              </a:endParaRPr>
            </a:p>
          </p:txBody>
        </p:sp>
      </p:grpSp>
      <p:sp>
        <p:nvSpPr>
          <p:cNvPr id="3" name="Rectangle 2">
            <a:extLst>
              <a:ext uri="{FF2B5EF4-FFF2-40B4-BE49-F238E27FC236}">
                <a16:creationId xmlns:a16="http://schemas.microsoft.com/office/drawing/2014/main" id="{CAEF4F92-03EC-45F2-8C22-9910419E122E}"/>
              </a:ext>
            </a:extLst>
          </p:cNvPr>
          <p:cNvSpPr/>
          <p:nvPr/>
        </p:nvSpPr>
        <p:spPr>
          <a:xfrm>
            <a:off x="3047999" y="815308"/>
            <a:ext cx="6096000" cy="646331"/>
          </a:xfrm>
          <a:prstGeom prst="rect">
            <a:avLst/>
          </a:prstGeom>
        </p:spPr>
        <p:txBody>
          <a:bodyPr>
            <a:spAutoFit/>
          </a:bodyPr>
          <a:lstStyle/>
          <a:p>
            <a:pPr algn="ctr"/>
            <a:r>
              <a:rPr lang="en-US" b="0" i="1" dirty="0">
                <a:solidFill>
                  <a:schemeClr val="bg1"/>
                </a:solidFill>
                <a:effectLst/>
                <a:latin typeface="Open Sans"/>
              </a:rPr>
              <a:t>condemnation</a:t>
            </a:r>
            <a:r>
              <a:rPr lang="en-US" b="0" i="0" dirty="0">
                <a:solidFill>
                  <a:schemeClr val="bg1"/>
                </a:solidFill>
                <a:effectLst/>
                <a:latin typeface="Open Sans"/>
              </a:rPr>
              <a:t> refers to being pronounced guilty or worthy of punishment</a:t>
            </a:r>
            <a:endParaRPr lang="en-US" dirty="0">
              <a:solidFill>
                <a:schemeClr val="bg1"/>
              </a:solidFill>
            </a:endParaRPr>
          </a:p>
        </p:txBody>
      </p:sp>
      <p:grpSp>
        <p:nvGrpSpPr>
          <p:cNvPr id="21" name="Group 20">
            <a:extLst>
              <a:ext uri="{FF2B5EF4-FFF2-40B4-BE49-F238E27FC236}">
                <a16:creationId xmlns:a16="http://schemas.microsoft.com/office/drawing/2014/main" id="{79D5A8DA-96A0-494D-83AB-878851B94CFB}"/>
              </a:ext>
            </a:extLst>
          </p:cNvPr>
          <p:cNvGrpSpPr/>
          <p:nvPr/>
        </p:nvGrpSpPr>
        <p:grpSpPr>
          <a:xfrm>
            <a:off x="6454577" y="2351982"/>
            <a:ext cx="3468271" cy="2904599"/>
            <a:chOff x="438059" y="353937"/>
            <a:chExt cx="3468271" cy="2904599"/>
          </a:xfrm>
        </p:grpSpPr>
        <p:sp>
          <p:nvSpPr>
            <p:cNvPr id="22" name="Oval 21">
              <a:extLst>
                <a:ext uri="{FF2B5EF4-FFF2-40B4-BE49-F238E27FC236}">
                  <a16:creationId xmlns:a16="http://schemas.microsoft.com/office/drawing/2014/main" id="{DE38FADB-E047-4C0C-809A-BA99FE0CC648}"/>
                </a:ext>
              </a:extLst>
            </p:cNvPr>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CD9312EB-797B-4CD0-964E-D6CBCDAF0CA7}"/>
                </a:ext>
              </a:extLst>
            </p:cNvPr>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a:extLst>
                <a:ext uri="{FF2B5EF4-FFF2-40B4-BE49-F238E27FC236}">
                  <a16:creationId xmlns:a16="http://schemas.microsoft.com/office/drawing/2014/main" id="{6E515982-27C6-47C9-AD11-AA89D3381769}"/>
                </a:ext>
              </a:extLst>
            </p:cNvPr>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B7DAAC9F-631E-433C-AB8A-AE5C68D18623}"/>
                </a:ext>
              </a:extLst>
            </p:cNvPr>
            <p:cNvGrpSpPr/>
            <p:nvPr/>
          </p:nvGrpSpPr>
          <p:grpSpPr>
            <a:xfrm>
              <a:off x="977328" y="969447"/>
              <a:ext cx="545295" cy="745914"/>
              <a:chOff x="977328" y="969447"/>
              <a:chExt cx="545295" cy="745914"/>
            </a:xfrm>
          </p:grpSpPr>
          <p:sp>
            <p:nvSpPr>
              <p:cNvPr id="43" name="Flowchart: Delay 42">
                <a:extLst>
                  <a:ext uri="{FF2B5EF4-FFF2-40B4-BE49-F238E27FC236}">
                    <a16:creationId xmlns:a16="http://schemas.microsoft.com/office/drawing/2014/main" id="{02206E84-7144-4C59-99DB-14F24B0DFF5F}"/>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AA3DC2CE-4A8F-4C45-8FE2-A1CCB15A01F4}"/>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Moon 25">
              <a:extLst>
                <a:ext uri="{FF2B5EF4-FFF2-40B4-BE49-F238E27FC236}">
                  <a16:creationId xmlns:a16="http://schemas.microsoft.com/office/drawing/2014/main" id="{9489F917-A933-4683-85F1-780221F3C4BF}"/>
                </a:ext>
              </a:extLst>
            </p:cNvPr>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9A88606-44AB-49A6-A90C-490C44D4D3A9}"/>
                </a:ext>
              </a:extLst>
            </p:cNvPr>
            <p:cNvGrpSpPr/>
            <p:nvPr/>
          </p:nvGrpSpPr>
          <p:grpSpPr>
            <a:xfrm rot="309822">
              <a:off x="2133599" y="1328441"/>
              <a:ext cx="1772731" cy="1930095"/>
              <a:chOff x="1332328" y="3099105"/>
              <a:chExt cx="1964569" cy="2141353"/>
            </a:xfrm>
          </p:grpSpPr>
          <p:sp>
            <p:nvSpPr>
              <p:cNvPr id="32" name="Rounded Rectangle 15">
                <a:extLst>
                  <a:ext uri="{FF2B5EF4-FFF2-40B4-BE49-F238E27FC236}">
                    <a16:creationId xmlns:a16="http://schemas.microsoft.com/office/drawing/2014/main" id="{DCE3AE12-BFAE-4194-8B44-EA989213CC4B}"/>
                  </a:ext>
                </a:extLst>
              </p:cNvPr>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a:extLst>
                  <a:ext uri="{FF2B5EF4-FFF2-40B4-BE49-F238E27FC236}">
                    <a16:creationId xmlns:a16="http://schemas.microsoft.com/office/drawing/2014/main" id="{15279BE5-5746-4D11-B25F-3B97B34058C5}"/>
                  </a:ext>
                </a:extLst>
              </p:cNvPr>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a:extLst>
                  <a:ext uri="{FF2B5EF4-FFF2-40B4-BE49-F238E27FC236}">
                    <a16:creationId xmlns:a16="http://schemas.microsoft.com/office/drawing/2014/main" id="{C6188DD7-EF94-4800-B39B-B00678E865F4}"/>
                  </a:ext>
                </a:extLst>
              </p:cNvPr>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a:extLst>
                  <a:ext uri="{FF2B5EF4-FFF2-40B4-BE49-F238E27FC236}">
                    <a16:creationId xmlns:a16="http://schemas.microsoft.com/office/drawing/2014/main" id="{ACA0E269-4775-4369-A680-753710A738B9}"/>
                  </a:ext>
                </a:extLst>
              </p:cNvPr>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FD52D15-37F4-4D93-BBBE-E333A6B71A24}"/>
                  </a:ext>
                </a:extLst>
              </p:cNvPr>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4815FA8-558D-49BB-87EF-A1FE6DDB2E79}"/>
                  </a:ext>
                </a:extLst>
              </p:cNvPr>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3E21355-3FEC-48D4-8D83-D0AD2E383D3E}"/>
                  </a:ext>
                </a:extLst>
              </p:cNvPr>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5C82DA4-41CC-46E5-B13E-704E9752F511}"/>
                  </a:ext>
                </a:extLst>
              </p:cNvPr>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BDBAAD8-2B02-42C6-BA16-664B2D4B6F35}"/>
                  </a:ext>
                </a:extLst>
              </p:cNvPr>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3264E87-EDEF-4958-A6FE-DAE56FA0A24E}"/>
                  </a:ext>
                </a:extLst>
              </p:cNvPr>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4D6F5D3-325A-43CC-8BA5-7F3ADA1CCBBD}"/>
                  </a:ext>
                </a:extLst>
              </p:cNvPr>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88F543B-EA32-4624-9E43-6D495F634386}"/>
                </a:ext>
              </a:extLst>
            </p:cNvPr>
            <p:cNvGrpSpPr/>
            <p:nvPr/>
          </p:nvGrpSpPr>
          <p:grpSpPr>
            <a:xfrm>
              <a:off x="1895696" y="955484"/>
              <a:ext cx="545295" cy="745914"/>
              <a:chOff x="977328" y="969447"/>
              <a:chExt cx="545295" cy="745914"/>
            </a:xfrm>
          </p:grpSpPr>
          <p:sp>
            <p:nvSpPr>
              <p:cNvPr id="30" name="Flowchart: Delay 29">
                <a:extLst>
                  <a:ext uri="{FF2B5EF4-FFF2-40B4-BE49-F238E27FC236}">
                    <a16:creationId xmlns:a16="http://schemas.microsoft.com/office/drawing/2014/main" id="{4257818F-6752-4999-B8E1-7312F293F295}"/>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B6EA28C1-7F16-4E76-9D9D-0ED597AAA1EA}"/>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2977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Taking a Test</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14:28-29</a:t>
            </a:r>
          </a:p>
        </p:txBody>
      </p:sp>
      <p:grpSp>
        <p:nvGrpSpPr>
          <p:cNvPr id="45" name="Group 18">
            <a:extLst>
              <a:ext uri="{FF2B5EF4-FFF2-40B4-BE49-F238E27FC236}">
                <a16:creationId xmlns:a16="http://schemas.microsoft.com/office/drawing/2014/main" id="{6B8A1F5C-FE27-4580-B947-C35C5CBADDDA}"/>
              </a:ext>
            </a:extLst>
          </p:cNvPr>
          <p:cNvGrpSpPr/>
          <p:nvPr/>
        </p:nvGrpSpPr>
        <p:grpSpPr>
          <a:xfrm>
            <a:off x="4031055" y="1715632"/>
            <a:ext cx="7190602" cy="3607806"/>
            <a:chOff x="965200" y="2286000"/>
            <a:chExt cx="7302500" cy="2743200"/>
          </a:xfrm>
        </p:grpSpPr>
        <p:sp>
          <p:nvSpPr>
            <p:cNvPr id="46" name="Rectangle 45">
              <a:extLst>
                <a:ext uri="{FF2B5EF4-FFF2-40B4-BE49-F238E27FC236}">
                  <a16:creationId xmlns:a16="http://schemas.microsoft.com/office/drawing/2014/main" id="{0994DC19-E743-40FD-A8B9-8663A2A6BDAF}"/>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EB1AC1-E6CB-4769-978F-279A78EE67D7}"/>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2B57AE95-7D54-402D-8819-1D286B2F7107}"/>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811C6F-234C-4B1B-9A07-D083306403E3}"/>
                </a:ext>
              </a:extLst>
            </p:cNvPr>
            <p:cNvCxnSpPr>
              <a:stCxn id="47" idx="1"/>
              <a:endCxn id="4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3FFA0A-FD15-4082-8FFB-C75FB93E4188}"/>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2A531BD-EA36-4963-981B-075E48B6A3D7}"/>
              </a:ext>
            </a:extLst>
          </p:cNvPr>
          <p:cNvSpPr/>
          <p:nvPr/>
        </p:nvSpPr>
        <p:spPr>
          <a:xfrm>
            <a:off x="304802" y="318328"/>
            <a:ext cx="3651562" cy="2585323"/>
          </a:xfrm>
          <a:prstGeom prst="rect">
            <a:avLst/>
          </a:prstGeom>
        </p:spPr>
        <p:txBody>
          <a:bodyPr wrap="square">
            <a:spAutoFit/>
          </a:bodyPr>
          <a:lstStyle/>
          <a:p>
            <a:r>
              <a:rPr lang="en-US" b="0" i="0" dirty="0">
                <a:solidFill>
                  <a:schemeClr val="bg1"/>
                </a:solidFill>
                <a:effectLst/>
                <a:latin typeface="Open Sans"/>
              </a:rPr>
              <a:t>Imagine you are preparing to take a difficult test in a math class and the teacher informs you that in order to pass the test you will need to understand and use a certain equation. </a:t>
            </a:r>
          </a:p>
          <a:p>
            <a:endParaRPr lang="en-US" dirty="0">
              <a:solidFill>
                <a:schemeClr val="bg1"/>
              </a:solidFill>
              <a:latin typeface="Open Sans"/>
            </a:endParaRPr>
          </a:p>
          <a:p>
            <a:r>
              <a:rPr lang="en-US" b="0" i="0" dirty="0">
                <a:solidFill>
                  <a:schemeClr val="bg1"/>
                </a:solidFill>
                <a:effectLst/>
                <a:latin typeface="Open Sans"/>
              </a:rPr>
              <a:t>The teacher then gives you the equation to study.</a:t>
            </a:r>
            <a:endParaRPr lang="en-US" dirty="0">
              <a:solidFill>
                <a:schemeClr val="bg1"/>
              </a:solidFill>
            </a:endParaRPr>
          </a:p>
        </p:txBody>
      </p:sp>
      <p:grpSp>
        <p:nvGrpSpPr>
          <p:cNvPr id="91" name="Group 90">
            <a:extLst>
              <a:ext uri="{FF2B5EF4-FFF2-40B4-BE49-F238E27FC236}">
                <a16:creationId xmlns:a16="http://schemas.microsoft.com/office/drawing/2014/main" id="{692CE52F-CEA8-449F-9176-27967CE420E0}"/>
              </a:ext>
            </a:extLst>
          </p:cNvPr>
          <p:cNvGrpSpPr/>
          <p:nvPr/>
        </p:nvGrpSpPr>
        <p:grpSpPr>
          <a:xfrm>
            <a:off x="2270255" y="2751990"/>
            <a:ext cx="1378491" cy="3621650"/>
            <a:chOff x="3719927" y="990600"/>
            <a:chExt cx="1438555" cy="3779455"/>
          </a:xfrm>
          <a:solidFill>
            <a:srgbClr val="FFFF00"/>
          </a:solidFill>
        </p:grpSpPr>
        <p:sp>
          <p:nvSpPr>
            <p:cNvPr id="110" name="Rounded Rectangle 13">
              <a:extLst>
                <a:ext uri="{FF2B5EF4-FFF2-40B4-BE49-F238E27FC236}">
                  <a16:creationId xmlns:a16="http://schemas.microsoft.com/office/drawing/2014/main" id="{890CC4DF-1C10-41A9-A438-DA35B3D88360}"/>
                </a:ext>
              </a:extLst>
            </p:cNvPr>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4">
              <a:extLst>
                <a:ext uri="{FF2B5EF4-FFF2-40B4-BE49-F238E27FC236}">
                  <a16:creationId xmlns:a16="http://schemas.microsoft.com/office/drawing/2014/main" id="{B73F6684-448B-43BA-AF45-0125A4C92486}"/>
                </a:ext>
              </a:extLst>
            </p:cNvPr>
            <p:cNvSpPr/>
            <p:nvPr/>
          </p:nvSpPr>
          <p:spPr>
            <a:xfrm rot="469201">
              <a:off x="4596697" y="2775315"/>
              <a:ext cx="561785" cy="21002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5">
              <a:extLst>
                <a:ext uri="{FF2B5EF4-FFF2-40B4-BE49-F238E27FC236}">
                  <a16:creationId xmlns:a16="http://schemas.microsoft.com/office/drawing/2014/main" id="{25939278-0309-40CB-92FF-C9D1A3CA7C47}"/>
                </a:ext>
              </a:extLst>
            </p:cNvPr>
            <p:cNvSpPr/>
            <p:nvPr/>
          </p:nvSpPr>
          <p:spPr>
            <a:xfrm rot="20356230">
              <a:off x="4337990" y="1882799"/>
              <a:ext cx="290675" cy="108406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6">
              <a:extLst>
                <a:ext uri="{FF2B5EF4-FFF2-40B4-BE49-F238E27FC236}">
                  <a16:creationId xmlns:a16="http://schemas.microsoft.com/office/drawing/2014/main" id="{08F4EED9-FE7F-4D16-B42F-EA5C7EB4D40E}"/>
                </a:ext>
              </a:extLst>
            </p:cNvPr>
            <p:cNvSpPr/>
            <p:nvPr/>
          </p:nvSpPr>
          <p:spPr>
            <a:xfrm rot="1069183">
              <a:off x="3817347" y="3302077"/>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7">
              <a:extLst>
                <a:ext uri="{FF2B5EF4-FFF2-40B4-BE49-F238E27FC236}">
                  <a16:creationId xmlns:a16="http://schemas.microsoft.com/office/drawing/2014/main" id="{86876505-D0C2-49AA-BE15-40685B2FEF31}"/>
                </a:ext>
              </a:extLst>
            </p:cNvPr>
            <p:cNvSpPr/>
            <p:nvPr/>
          </p:nvSpPr>
          <p:spPr>
            <a:xfrm rot="10017092">
              <a:off x="4245417" y="3449161"/>
              <a:ext cx="339233" cy="128464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D5A0D8E5-77AF-4619-802D-576D80764AA6}"/>
                </a:ext>
              </a:extLst>
            </p:cNvPr>
            <p:cNvSpPr/>
            <p:nvPr/>
          </p:nvSpPr>
          <p:spPr>
            <a:xfrm>
              <a:off x="3828296" y="990600"/>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9">
              <a:extLst>
                <a:ext uri="{FF2B5EF4-FFF2-40B4-BE49-F238E27FC236}">
                  <a16:creationId xmlns:a16="http://schemas.microsoft.com/office/drawing/2014/main" id="{34E3C2D9-FF40-462D-A1F5-16A7DF9C4CC9}"/>
                </a:ext>
              </a:extLst>
            </p:cNvPr>
            <p:cNvSpPr/>
            <p:nvPr/>
          </p:nvSpPr>
          <p:spPr>
            <a:xfrm rot="7107398">
              <a:off x="3174592" y="2376991"/>
              <a:ext cx="1349509" cy="25884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345D0C1-CC97-4E71-A12F-3C5C8928B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422" y="1749582"/>
            <a:ext cx="7027393" cy="3193610"/>
          </a:xfrm>
          <a:prstGeom prst="rect">
            <a:avLst/>
          </a:prstGeom>
        </p:spPr>
      </p:pic>
      <p:grpSp>
        <p:nvGrpSpPr>
          <p:cNvPr id="8" name="Group 7">
            <a:extLst>
              <a:ext uri="{FF2B5EF4-FFF2-40B4-BE49-F238E27FC236}">
                <a16:creationId xmlns:a16="http://schemas.microsoft.com/office/drawing/2014/main" id="{1AACF752-272B-41A8-AF20-172A520326CE}"/>
              </a:ext>
            </a:extLst>
          </p:cNvPr>
          <p:cNvGrpSpPr/>
          <p:nvPr/>
        </p:nvGrpSpPr>
        <p:grpSpPr>
          <a:xfrm>
            <a:off x="4110274" y="1638675"/>
            <a:ext cx="7070756" cy="3276997"/>
            <a:chOff x="4662535" y="190121"/>
            <a:chExt cx="7007382" cy="3276997"/>
          </a:xfrm>
        </p:grpSpPr>
        <p:pic>
          <p:nvPicPr>
            <p:cNvPr id="117" name="Picture 116">
              <a:extLst>
                <a:ext uri="{FF2B5EF4-FFF2-40B4-BE49-F238E27FC236}">
                  <a16:creationId xmlns:a16="http://schemas.microsoft.com/office/drawing/2014/main" id="{88CF76C5-8B48-4949-81FE-27228629560D}"/>
                </a:ext>
              </a:extLst>
            </p:cNvPr>
            <p:cNvPicPr>
              <a:picLocks noChangeAspect="1"/>
            </p:cNvPicPr>
            <p:nvPr/>
          </p:nvPicPr>
          <p:blipFill rotWithShape="1">
            <a:blip r:embed="rId3">
              <a:extLst>
                <a:ext uri="{28A0092B-C50C-407E-A947-70E740481C1C}">
                  <a14:useLocalDpi xmlns:a14="http://schemas.microsoft.com/office/drawing/2010/main" val="0"/>
                </a:ext>
              </a:extLst>
            </a:blip>
            <a:srcRect l="53771" t="-3426" r="10414" b="57784"/>
            <a:stretch/>
          </p:blipFill>
          <p:spPr>
            <a:xfrm>
              <a:off x="4662535" y="190121"/>
              <a:ext cx="7007382" cy="3276997"/>
            </a:xfrm>
            <a:prstGeom prst="rect">
              <a:avLst/>
            </a:prstGeom>
          </p:spPr>
        </p:pic>
        <p:sp>
          <p:nvSpPr>
            <p:cNvPr id="4" name="Rectangle 3">
              <a:extLst>
                <a:ext uri="{FF2B5EF4-FFF2-40B4-BE49-F238E27FC236}">
                  <a16:creationId xmlns:a16="http://schemas.microsoft.com/office/drawing/2014/main" id="{CAAD80E1-3DA8-4033-919E-2522F88303B9}"/>
                </a:ext>
              </a:extLst>
            </p:cNvPr>
            <p:cNvSpPr/>
            <p:nvPr/>
          </p:nvSpPr>
          <p:spPr>
            <a:xfrm>
              <a:off x="4894907" y="963821"/>
              <a:ext cx="6684475" cy="1938992"/>
            </a:xfrm>
            <a:prstGeom prst="rect">
              <a:avLst/>
            </a:prstGeom>
          </p:spPr>
          <p:txBody>
            <a:bodyPr wrap="square">
              <a:spAutoFit/>
            </a:bodyPr>
            <a:lstStyle/>
            <a:p>
              <a:pPr fontAlgn="base"/>
              <a:r>
                <a:rPr lang="en-US" sz="2400" b="0" i="0" dirty="0">
                  <a:solidFill>
                    <a:schemeClr val="bg1"/>
                  </a:solidFill>
                  <a:effectLst/>
                  <a:latin typeface="Open Sans"/>
                </a:rPr>
                <a:t>What would you choose to do in this situation?</a:t>
              </a:r>
            </a:p>
            <a:p>
              <a:pPr fontAlgn="base"/>
              <a:endParaRPr lang="en-US" sz="2400" b="0" i="0" dirty="0">
                <a:solidFill>
                  <a:schemeClr val="bg1"/>
                </a:solidFill>
                <a:effectLst/>
                <a:latin typeface="Open Sans"/>
              </a:endParaRPr>
            </a:p>
            <a:p>
              <a:pPr fontAlgn="base"/>
              <a:r>
                <a:rPr lang="en-US" sz="2400" b="0" i="0" dirty="0">
                  <a:solidFill>
                    <a:schemeClr val="bg1"/>
                  </a:solidFill>
                  <a:effectLst/>
                  <a:latin typeface="Open Sans"/>
                </a:rPr>
                <a:t>What would be the consequence of choosing to not believe your teacher and rejecting the knowledge he or she is offering?</a:t>
              </a:r>
            </a:p>
          </p:txBody>
        </p:sp>
      </p:grpSp>
      <p:grpSp>
        <p:nvGrpSpPr>
          <p:cNvPr id="51" name="Group 50">
            <a:extLst>
              <a:ext uri="{FF2B5EF4-FFF2-40B4-BE49-F238E27FC236}">
                <a16:creationId xmlns:a16="http://schemas.microsoft.com/office/drawing/2014/main" id="{102AC392-0894-45C9-ADF7-51A86371671B}"/>
              </a:ext>
            </a:extLst>
          </p:cNvPr>
          <p:cNvGrpSpPr/>
          <p:nvPr/>
        </p:nvGrpSpPr>
        <p:grpSpPr>
          <a:xfrm flipH="1">
            <a:off x="8034723" y="4445251"/>
            <a:ext cx="2811327" cy="2264069"/>
            <a:chOff x="7645425" y="1412341"/>
            <a:chExt cx="3626139" cy="2706986"/>
          </a:xfrm>
          <a:solidFill>
            <a:schemeClr val="bg1"/>
          </a:solidFill>
        </p:grpSpPr>
        <p:sp>
          <p:nvSpPr>
            <p:cNvPr id="52" name="Rectangle: Rounded Corners 28">
              <a:extLst>
                <a:ext uri="{FF2B5EF4-FFF2-40B4-BE49-F238E27FC236}">
                  <a16:creationId xmlns:a16="http://schemas.microsoft.com/office/drawing/2014/main" id="{6C1BD4A2-3143-446A-BEAE-089D66A922ED}"/>
                </a:ext>
              </a:extLst>
            </p:cNvPr>
            <p:cNvSpPr/>
            <p:nvPr/>
          </p:nvSpPr>
          <p:spPr>
            <a:xfrm rot="21067565">
              <a:off x="8627952" y="2258337"/>
              <a:ext cx="1294646" cy="330954"/>
            </a:xfrm>
            <a:custGeom>
              <a:avLst/>
              <a:gdLst>
                <a:gd name="connsiteX0" fmla="*/ 0 w 2435382"/>
                <a:gd name="connsiteY0" fmla="*/ 384773 h 769545"/>
                <a:gd name="connsiteX1" fmla="*/ 384773 w 2435382"/>
                <a:gd name="connsiteY1" fmla="*/ 0 h 769545"/>
                <a:gd name="connsiteX2" fmla="*/ 2050610 w 2435382"/>
                <a:gd name="connsiteY2" fmla="*/ 0 h 769545"/>
                <a:gd name="connsiteX3" fmla="*/ 2435383 w 2435382"/>
                <a:gd name="connsiteY3" fmla="*/ 384773 h 769545"/>
                <a:gd name="connsiteX4" fmla="*/ 2435382 w 2435382"/>
                <a:gd name="connsiteY4" fmla="*/ 384773 h 769545"/>
                <a:gd name="connsiteX5" fmla="*/ 2050609 w 2435382"/>
                <a:gd name="connsiteY5" fmla="*/ 769546 h 769545"/>
                <a:gd name="connsiteX6" fmla="*/ 384773 w 2435382"/>
                <a:gd name="connsiteY6" fmla="*/ 769545 h 769545"/>
                <a:gd name="connsiteX7" fmla="*/ 0 w 2435382"/>
                <a:gd name="connsiteY7" fmla="*/ 384772 h 769545"/>
                <a:gd name="connsiteX8" fmla="*/ 0 w 2435382"/>
                <a:gd name="connsiteY8" fmla="*/ 384773 h 769545"/>
                <a:gd name="connsiteX0" fmla="*/ 0 w 2435383"/>
                <a:gd name="connsiteY0" fmla="*/ 384773 h 769546"/>
                <a:gd name="connsiteX1" fmla="*/ 384773 w 2435383"/>
                <a:gd name="connsiteY1" fmla="*/ 0 h 769546"/>
                <a:gd name="connsiteX2" fmla="*/ 2050610 w 2435383"/>
                <a:gd name="connsiteY2" fmla="*/ 0 h 769546"/>
                <a:gd name="connsiteX3" fmla="*/ 2435383 w 2435383"/>
                <a:gd name="connsiteY3" fmla="*/ 384773 h 769546"/>
                <a:gd name="connsiteX4" fmla="*/ 2435382 w 2435383"/>
                <a:gd name="connsiteY4" fmla="*/ 384773 h 769546"/>
                <a:gd name="connsiteX5" fmla="*/ 2050609 w 2435383"/>
                <a:gd name="connsiteY5" fmla="*/ 769546 h 769546"/>
                <a:gd name="connsiteX6" fmla="*/ 384773 w 2435383"/>
                <a:gd name="connsiteY6" fmla="*/ 769545 h 769546"/>
                <a:gd name="connsiteX7" fmla="*/ 0 w 2435383"/>
                <a:gd name="connsiteY7" fmla="*/ 384772 h 769546"/>
                <a:gd name="connsiteX8" fmla="*/ 0 w 2435383"/>
                <a:gd name="connsiteY8" fmla="*/ 384773 h 769546"/>
                <a:gd name="connsiteX0" fmla="*/ 0 w 2435383"/>
                <a:gd name="connsiteY0" fmla="*/ 453177 h 837950"/>
                <a:gd name="connsiteX1" fmla="*/ 384773 w 2435383"/>
                <a:gd name="connsiteY1" fmla="*/ 68404 h 837950"/>
                <a:gd name="connsiteX2" fmla="*/ 2050610 w 2435383"/>
                <a:gd name="connsiteY2" fmla="*/ 68404 h 837950"/>
                <a:gd name="connsiteX3" fmla="*/ 2435383 w 2435383"/>
                <a:gd name="connsiteY3" fmla="*/ 453177 h 837950"/>
                <a:gd name="connsiteX4" fmla="*/ 2435382 w 2435383"/>
                <a:gd name="connsiteY4" fmla="*/ 453177 h 837950"/>
                <a:gd name="connsiteX5" fmla="*/ 2050609 w 2435383"/>
                <a:gd name="connsiteY5" fmla="*/ 837950 h 837950"/>
                <a:gd name="connsiteX6" fmla="*/ 384773 w 2435383"/>
                <a:gd name="connsiteY6" fmla="*/ 837949 h 837950"/>
                <a:gd name="connsiteX7" fmla="*/ 0 w 2435383"/>
                <a:gd name="connsiteY7" fmla="*/ 453176 h 837950"/>
                <a:gd name="connsiteX8" fmla="*/ 0 w 2435383"/>
                <a:gd name="connsiteY8" fmla="*/ 453177 h 8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383" h="837950">
                  <a:moveTo>
                    <a:pt x="0" y="453177"/>
                  </a:moveTo>
                  <a:cubicBezTo>
                    <a:pt x="0" y="240673"/>
                    <a:pt x="172269" y="68404"/>
                    <a:pt x="384773" y="68404"/>
                  </a:cubicBezTo>
                  <a:cubicBezTo>
                    <a:pt x="940052" y="68404"/>
                    <a:pt x="716733" y="-85505"/>
                    <a:pt x="2050610" y="68404"/>
                  </a:cubicBezTo>
                  <a:cubicBezTo>
                    <a:pt x="2263114" y="68404"/>
                    <a:pt x="2435383" y="240673"/>
                    <a:pt x="2435383" y="453177"/>
                  </a:cubicBezTo>
                  <a:lnTo>
                    <a:pt x="2435382" y="453177"/>
                  </a:lnTo>
                  <a:cubicBezTo>
                    <a:pt x="2435382" y="665681"/>
                    <a:pt x="2263113" y="837950"/>
                    <a:pt x="2050609" y="837950"/>
                  </a:cubicBezTo>
                  <a:cubicBezTo>
                    <a:pt x="861587" y="638774"/>
                    <a:pt x="940052" y="837949"/>
                    <a:pt x="384773" y="837949"/>
                  </a:cubicBezTo>
                  <a:cubicBezTo>
                    <a:pt x="172269" y="837949"/>
                    <a:pt x="0" y="665680"/>
                    <a:pt x="0" y="453176"/>
                  </a:cubicBezTo>
                  <a:lnTo>
                    <a:pt x="0" y="45317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161F97BE-3CEB-4073-AA8F-B73E1501F3F9}"/>
                </a:ext>
              </a:extLst>
            </p:cNvPr>
            <p:cNvSpPr/>
            <p:nvPr/>
          </p:nvSpPr>
          <p:spPr>
            <a:xfrm rot="10800000">
              <a:off x="8111251" y="2142696"/>
              <a:ext cx="519198" cy="727119"/>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D176A43-61D8-4AAC-B081-55ADE6774AFD}"/>
                </a:ext>
              </a:extLst>
            </p:cNvPr>
            <p:cNvSpPr/>
            <p:nvPr/>
          </p:nvSpPr>
          <p:spPr>
            <a:xfrm>
              <a:off x="7903675" y="1412341"/>
              <a:ext cx="588475" cy="59752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14FAB9F3-D9DC-4559-B5F7-9DDF7D0EC015}"/>
                </a:ext>
              </a:extLst>
            </p:cNvPr>
            <p:cNvSpPr/>
            <p:nvPr/>
          </p:nvSpPr>
          <p:spPr>
            <a:xfrm rot="9071074">
              <a:off x="8275722" y="1990296"/>
              <a:ext cx="519198" cy="727119"/>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28">
              <a:extLst>
                <a:ext uri="{FF2B5EF4-FFF2-40B4-BE49-F238E27FC236}">
                  <a16:creationId xmlns:a16="http://schemas.microsoft.com/office/drawing/2014/main" id="{4D575AA8-FCB8-4576-A1E1-27ACA30E683A}"/>
                </a:ext>
              </a:extLst>
            </p:cNvPr>
            <p:cNvSpPr/>
            <p:nvPr/>
          </p:nvSpPr>
          <p:spPr>
            <a:xfrm rot="21028972">
              <a:off x="8499696" y="2483165"/>
              <a:ext cx="1459116" cy="330954"/>
            </a:xfrm>
            <a:custGeom>
              <a:avLst/>
              <a:gdLst>
                <a:gd name="connsiteX0" fmla="*/ 0 w 2435382"/>
                <a:gd name="connsiteY0" fmla="*/ 384773 h 769545"/>
                <a:gd name="connsiteX1" fmla="*/ 384773 w 2435382"/>
                <a:gd name="connsiteY1" fmla="*/ 0 h 769545"/>
                <a:gd name="connsiteX2" fmla="*/ 2050610 w 2435382"/>
                <a:gd name="connsiteY2" fmla="*/ 0 h 769545"/>
                <a:gd name="connsiteX3" fmla="*/ 2435383 w 2435382"/>
                <a:gd name="connsiteY3" fmla="*/ 384773 h 769545"/>
                <a:gd name="connsiteX4" fmla="*/ 2435382 w 2435382"/>
                <a:gd name="connsiteY4" fmla="*/ 384773 h 769545"/>
                <a:gd name="connsiteX5" fmla="*/ 2050609 w 2435382"/>
                <a:gd name="connsiteY5" fmla="*/ 769546 h 769545"/>
                <a:gd name="connsiteX6" fmla="*/ 384773 w 2435382"/>
                <a:gd name="connsiteY6" fmla="*/ 769545 h 769545"/>
                <a:gd name="connsiteX7" fmla="*/ 0 w 2435382"/>
                <a:gd name="connsiteY7" fmla="*/ 384772 h 769545"/>
                <a:gd name="connsiteX8" fmla="*/ 0 w 2435382"/>
                <a:gd name="connsiteY8" fmla="*/ 384773 h 769545"/>
                <a:gd name="connsiteX0" fmla="*/ 0 w 2435383"/>
                <a:gd name="connsiteY0" fmla="*/ 384773 h 769546"/>
                <a:gd name="connsiteX1" fmla="*/ 384773 w 2435383"/>
                <a:gd name="connsiteY1" fmla="*/ 0 h 769546"/>
                <a:gd name="connsiteX2" fmla="*/ 2050610 w 2435383"/>
                <a:gd name="connsiteY2" fmla="*/ 0 h 769546"/>
                <a:gd name="connsiteX3" fmla="*/ 2435383 w 2435383"/>
                <a:gd name="connsiteY3" fmla="*/ 384773 h 769546"/>
                <a:gd name="connsiteX4" fmla="*/ 2435382 w 2435383"/>
                <a:gd name="connsiteY4" fmla="*/ 384773 h 769546"/>
                <a:gd name="connsiteX5" fmla="*/ 2050609 w 2435383"/>
                <a:gd name="connsiteY5" fmla="*/ 769546 h 769546"/>
                <a:gd name="connsiteX6" fmla="*/ 384773 w 2435383"/>
                <a:gd name="connsiteY6" fmla="*/ 769545 h 769546"/>
                <a:gd name="connsiteX7" fmla="*/ 0 w 2435383"/>
                <a:gd name="connsiteY7" fmla="*/ 384772 h 769546"/>
                <a:gd name="connsiteX8" fmla="*/ 0 w 2435383"/>
                <a:gd name="connsiteY8" fmla="*/ 384773 h 769546"/>
                <a:gd name="connsiteX0" fmla="*/ 0 w 2435383"/>
                <a:gd name="connsiteY0" fmla="*/ 453177 h 837950"/>
                <a:gd name="connsiteX1" fmla="*/ 384773 w 2435383"/>
                <a:gd name="connsiteY1" fmla="*/ 68404 h 837950"/>
                <a:gd name="connsiteX2" fmla="*/ 2050610 w 2435383"/>
                <a:gd name="connsiteY2" fmla="*/ 68404 h 837950"/>
                <a:gd name="connsiteX3" fmla="*/ 2435383 w 2435383"/>
                <a:gd name="connsiteY3" fmla="*/ 453177 h 837950"/>
                <a:gd name="connsiteX4" fmla="*/ 2435382 w 2435383"/>
                <a:gd name="connsiteY4" fmla="*/ 453177 h 837950"/>
                <a:gd name="connsiteX5" fmla="*/ 2050609 w 2435383"/>
                <a:gd name="connsiteY5" fmla="*/ 837950 h 837950"/>
                <a:gd name="connsiteX6" fmla="*/ 384773 w 2435383"/>
                <a:gd name="connsiteY6" fmla="*/ 837949 h 837950"/>
                <a:gd name="connsiteX7" fmla="*/ 0 w 2435383"/>
                <a:gd name="connsiteY7" fmla="*/ 453176 h 837950"/>
                <a:gd name="connsiteX8" fmla="*/ 0 w 2435383"/>
                <a:gd name="connsiteY8" fmla="*/ 453177 h 8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383" h="837950">
                  <a:moveTo>
                    <a:pt x="0" y="453177"/>
                  </a:moveTo>
                  <a:cubicBezTo>
                    <a:pt x="0" y="240673"/>
                    <a:pt x="172269" y="68404"/>
                    <a:pt x="384773" y="68404"/>
                  </a:cubicBezTo>
                  <a:cubicBezTo>
                    <a:pt x="940052" y="68404"/>
                    <a:pt x="716733" y="-85505"/>
                    <a:pt x="2050610" y="68404"/>
                  </a:cubicBezTo>
                  <a:cubicBezTo>
                    <a:pt x="2263114" y="68404"/>
                    <a:pt x="2435383" y="240673"/>
                    <a:pt x="2435383" y="453177"/>
                  </a:cubicBezTo>
                  <a:lnTo>
                    <a:pt x="2435382" y="453177"/>
                  </a:lnTo>
                  <a:cubicBezTo>
                    <a:pt x="2435382" y="665681"/>
                    <a:pt x="2263113" y="837950"/>
                    <a:pt x="2050609" y="837950"/>
                  </a:cubicBezTo>
                  <a:cubicBezTo>
                    <a:pt x="861587" y="638774"/>
                    <a:pt x="940052" y="837949"/>
                    <a:pt x="384773" y="837949"/>
                  </a:cubicBezTo>
                  <a:cubicBezTo>
                    <a:pt x="172269" y="837949"/>
                    <a:pt x="0" y="665680"/>
                    <a:pt x="0" y="453176"/>
                  </a:cubicBezTo>
                  <a:lnTo>
                    <a:pt x="0" y="45317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EC181A-D966-4634-B11E-92E0DA41F277}"/>
                </a:ext>
              </a:extLst>
            </p:cNvPr>
            <p:cNvSpPr/>
            <p:nvPr/>
          </p:nvSpPr>
          <p:spPr>
            <a:xfrm>
              <a:off x="9551406" y="2670772"/>
              <a:ext cx="1720158" cy="32592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1A5FF01-D6FB-47EC-A409-85D828C40C14}"/>
                </a:ext>
              </a:extLst>
            </p:cNvPr>
            <p:cNvSpPr/>
            <p:nvPr/>
          </p:nvSpPr>
          <p:spPr>
            <a:xfrm rot="17067583">
              <a:off x="9296404" y="3239630"/>
              <a:ext cx="943068" cy="1463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5E5D665-BB03-4075-9C1E-5AB5F4B78CF3}"/>
                </a:ext>
              </a:extLst>
            </p:cNvPr>
            <p:cNvSpPr/>
            <p:nvPr/>
          </p:nvSpPr>
          <p:spPr>
            <a:xfrm rot="15350038">
              <a:off x="10616703" y="3256227"/>
              <a:ext cx="943068" cy="1463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18DB6812-F59B-4696-9565-EFF6F275AC78}"/>
                </a:ext>
              </a:extLst>
            </p:cNvPr>
            <p:cNvGrpSpPr/>
            <p:nvPr/>
          </p:nvGrpSpPr>
          <p:grpSpPr>
            <a:xfrm>
              <a:off x="10384324" y="2021185"/>
              <a:ext cx="646569" cy="605075"/>
              <a:chOff x="10330004" y="1876329"/>
              <a:chExt cx="646569" cy="605075"/>
            </a:xfrm>
            <a:grpFill/>
          </p:grpSpPr>
          <p:sp>
            <p:nvSpPr>
              <p:cNvPr id="69" name="Rectangle 68">
                <a:extLst>
                  <a:ext uri="{FF2B5EF4-FFF2-40B4-BE49-F238E27FC236}">
                    <a16:creationId xmlns:a16="http://schemas.microsoft.com/office/drawing/2014/main" id="{31A1826A-CB54-4C8E-8D6B-2E1EA974254A}"/>
                  </a:ext>
                </a:extLst>
              </p:cNvPr>
              <p:cNvSpPr/>
              <p:nvPr/>
            </p:nvSpPr>
            <p:spPr>
              <a:xfrm>
                <a:off x="10330004" y="2396150"/>
                <a:ext cx="605074" cy="780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226DE62-455F-462F-9323-DC617D6B2A7E}"/>
                  </a:ext>
                </a:extLst>
              </p:cNvPr>
              <p:cNvSpPr/>
              <p:nvPr/>
            </p:nvSpPr>
            <p:spPr>
              <a:xfrm rot="16732201">
                <a:off x="10618205" y="2123036"/>
                <a:ext cx="605075" cy="1116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361A5632-E68E-463B-928A-E34F2FBF0635}"/>
                </a:ext>
              </a:extLst>
            </p:cNvPr>
            <p:cNvSpPr/>
            <p:nvPr/>
          </p:nvSpPr>
          <p:spPr>
            <a:xfrm>
              <a:off x="8191877" y="2829206"/>
              <a:ext cx="725786" cy="14033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lock Arc 62">
              <a:extLst>
                <a:ext uri="{FF2B5EF4-FFF2-40B4-BE49-F238E27FC236}">
                  <a16:creationId xmlns:a16="http://schemas.microsoft.com/office/drawing/2014/main" id="{09F8A3E9-4004-4D30-B8E6-0052358F561D}"/>
                </a:ext>
              </a:extLst>
            </p:cNvPr>
            <p:cNvSpPr/>
            <p:nvPr/>
          </p:nvSpPr>
          <p:spPr>
            <a:xfrm>
              <a:off x="8021370" y="3404103"/>
              <a:ext cx="1167897" cy="715224"/>
            </a:xfrm>
            <a:prstGeom prst="blockArc">
              <a:avLst>
                <a:gd name="adj1" fmla="val 10800000"/>
                <a:gd name="adj2" fmla="val 65160"/>
                <a:gd name="adj3" fmla="val 1486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rapezoid 63">
              <a:extLst>
                <a:ext uri="{FF2B5EF4-FFF2-40B4-BE49-F238E27FC236}">
                  <a16:creationId xmlns:a16="http://schemas.microsoft.com/office/drawing/2014/main" id="{C4718EF9-A888-41CE-84A4-8BDB62500101}"/>
                </a:ext>
              </a:extLst>
            </p:cNvPr>
            <p:cNvSpPr/>
            <p:nvPr/>
          </p:nvSpPr>
          <p:spPr>
            <a:xfrm rot="10800000">
              <a:off x="8499041" y="2946944"/>
              <a:ext cx="119858" cy="801190"/>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BC6A07E-AC72-45B8-842A-B77F31FD6638}"/>
                </a:ext>
              </a:extLst>
            </p:cNvPr>
            <p:cNvSpPr/>
            <p:nvPr/>
          </p:nvSpPr>
          <p:spPr>
            <a:xfrm>
              <a:off x="8012318" y="3612333"/>
              <a:ext cx="208229" cy="2082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DA82789-596F-45A9-81D4-6DFC14C3C66C}"/>
                </a:ext>
              </a:extLst>
            </p:cNvPr>
            <p:cNvSpPr/>
            <p:nvPr/>
          </p:nvSpPr>
          <p:spPr>
            <a:xfrm>
              <a:off x="8463482" y="3610824"/>
              <a:ext cx="208229" cy="2082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074CB-D4F8-46C2-A4BF-93F4C09F3BE6}"/>
                </a:ext>
              </a:extLst>
            </p:cNvPr>
            <p:cNvSpPr/>
            <p:nvPr/>
          </p:nvSpPr>
          <p:spPr>
            <a:xfrm>
              <a:off x="9024797" y="3619877"/>
              <a:ext cx="208229" cy="2082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Block Arc 67">
              <a:extLst>
                <a:ext uri="{FF2B5EF4-FFF2-40B4-BE49-F238E27FC236}">
                  <a16:creationId xmlns:a16="http://schemas.microsoft.com/office/drawing/2014/main" id="{304D5058-B6A2-4BA2-AE77-28DB22EC3A07}"/>
                </a:ext>
              </a:extLst>
            </p:cNvPr>
            <p:cNvSpPr/>
            <p:nvPr/>
          </p:nvSpPr>
          <p:spPr>
            <a:xfrm rot="9113771">
              <a:off x="7645425" y="1481444"/>
              <a:ext cx="1294645" cy="736028"/>
            </a:xfrm>
            <a:prstGeom prst="blockArc">
              <a:avLst>
                <a:gd name="adj1" fmla="val 6472031"/>
                <a:gd name="adj2" fmla="val 2419123"/>
                <a:gd name="adj3" fmla="val 2061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a:extLst>
              <a:ext uri="{FF2B5EF4-FFF2-40B4-BE49-F238E27FC236}">
                <a16:creationId xmlns:a16="http://schemas.microsoft.com/office/drawing/2014/main" id="{34D269CC-F84A-4D30-B4D5-2CACBF494246}"/>
              </a:ext>
            </a:extLst>
          </p:cNvPr>
          <p:cNvGrpSpPr/>
          <p:nvPr/>
        </p:nvGrpSpPr>
        <p:grpSpPr>
          <a:xfrm>
            <a:off x="4447203" y="4399984"/>
            <a:ext cx="2094792" cy="2299580"/>
            <a:chOff x="5877650" y="2869949"/>
            <a:chExt cx="2094792" cy="2299580"/>
          </a:xfrm>
          <a:solidFill>
            <a:schemeClr val="bg1"/>
          </a:solidFill>
        </p:grpSpPr>
        <p:sp>
          <p:nvSpPr>
            <p:cNvPr id="72" name="Oval 71">
              <a:extLst>
                <a:ext uri="{FF2B5EF4-FFF2-40B4-BE49-F238E27FC236}">
                  <a16:creationId xmlns:a16="http://schemas.microsoft.com/office/drawing/2014/main" id="{B014B8A4-A074-4CC5-96DA-7525F7C52E3C}"/>
                </a:ext>
              </a:extLst>
            </p:cNvPr>
            <p:cNvSpPr/>
            <p:nvPr/>
          </p:nvSpPr>
          <p:spPr>
            <a:xfrm>
              <a:off x="6803620" y="2869949"/>
              <a:ext cx="530334" cy="5384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00F9CE8A-5C30-437E-8BDB-7D7FFBDDC623}"/>
                </a:ext>
              </a:extLst>
            </p:cNvPr>
            <p:cNvSpPr/>
            <p:nvPr/>
          </p:nvSpPr>
          <p:spPr>
            <a:xfrm rot="2805854">
              <a:off x="6327962" y="3193003"/>
              <a:ext cx="277171" cy="102304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46F96440-E930-4E19-B1A6-3BEF81131E5A}"/>
                </a:ext>
              </a:extLst>
            </p:cNvPr>
            <p:cNvSpPr/>
            <p:nvPr/>
          </p:nvSpPr>
          <p:spPr>
            <a:xfrm rot="16873905">
              <a:off x="6390662" y="3691380"/>
              <a:ext cx="277171" cy="75912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84755E8A-4B66-4B3F-9102-3D35E07D58C9}"/>
                </a:ext>
              </a:extLst>
            </p:cNvPr>
            <p:cNvSpPr/>
            <p:nvPr/>
          </p:nvSpPr>
          <p:spPr>
            <a:xfrm>
              <a:off x="6670486" y="3997253"/>
              <a:ext cx="277171" cy="1054580"/>
            </a:xfrm>
            <a:prstGeom prst="roundRect">
              <a:avLst>
                <a:gd name="adj" fmla="val 26466"/>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83EA4EBE-1E2B-4AE4-9E0C-CCE5C97D4219}"/>
                </a:ext>
              </a:extLst>
            </p:cNvPr>
            <p:cNvSpPr/>
            <p:nvPr/>
          </p:nvSpPr>
          <p:spPr>
            <a:xfrm rot="5400000">
              <a:off x="7427917" y="3448055"/>
              <a:ext cx="66007" cy="1023042"/>
            </a:xfrm>
            <a:prstGeom prst="roundRect">
              <a:avLst>
                <a:gd name="adj" fmla="val 3604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CC84D745-D982-4E10-ADE5-1AFAF1B9ACAF}"/>
                </a:ext>
              </a:extLst>
            </p:cNvPr>
            <p:cNvSpPr/>
            <p:nvPr/>
          </p:nvSpPr>
          <p:spPr>
            <a:xfrm>
              <a:off x="7143184" y="3979146"/>
              <a:ext cx="45719" cy="1023042"/>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6FAF3898-0970-4E47-9A6A-322586694B10}"/>
                </a:ext>
              </a:extLst>
            </p:cNvPr>
            <p:cNvSpPr/>
            <p:nvPr/>
          </p:nvSpPr>
          <p:spPr>
            <a:xfrm>
              <a:off x="7766365" y="3986691"/>
              <a:ext cx="45719" cy="1023042"/>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5CE0BD41-ABBF-4523-9C3D-D8FB815B3B0B}"/>
                </a:ext>
              </a:extLst>
            </p:cNvPr>
            <p:cNvSpPr/>
            <p:nvPr/>
          </p:nvSpPr>
          <p:spPr>
            <a:xfrm flipH="1">
              <a:off x="7296035" y="3802454"/>
              <a:ext cx="598588" cy="10275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11DA6825-33B3-4E11-9357-2ACF7217C4AF}"/>
                </a:ext>
              </a:extLst>
            </p:cNvPr>
            <p:cNvSpPr/>
            <p:nvPr/>
          </p:nvSpPr>
          <p:spPr>
            <a:xfrm rot="16562862" flipH="1">
              <a:off x="7559358" y="3570740"/>
              <a:ext cx="598588" cy="7092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BE677024-EE42-470F-AED9-B2CFAF04837D}"/>
                </a:ext>
              </a:extLst>
            </p:cNvPr>
            <p:cNvSpPr/>
            <p:nvPr/>
          </p:nvSpPr>
          <p:spPr>
            <a:xfrm rot="3571650" flipH="1">
              <a:off x="6635128" y="3597453"/>
              <a:ext cx="598588" cy="12027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AAFAAC18-EF09-4842-9AAA-4BD89EE9F63D}"/>
                </a:ext>
              </a:extLst>
            </p:cNvPr>
            <p:cNvSpPr/>
            <p:nvPr/>
          </p:nvSpPr>
          <p:spPr>
            <a:xfrm rot="6154654" flipH="1">
              <a:off x="6813183" y="3600260"/>
              <a:ext cx="598588" cy="10275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0AC4670E-A519-4535-B4C2-5174221DC4C5}"/>
                </a:ext>
              </a:extLst>
            </p:cNvPr>
            <p:cNvSpPr/>
            <p:nvPr/>
          </p:nvSpPr>
          <p:spPr>
            <a:xfrm rot="5239995" flipH="1">
              <a:off x="5580395" y="3825590"/>
              <a:ext cx="830966" cy="21940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55060851-5067-4088-8AF0-64B79E2ECC42}"/>
                </a:ext>
              </a:extLst>
            </p:cNvPr>
            <p:cNvSpPr/>
            <p:nvPr/>
          </p:nvSpPr>
          <p:spPr>
            <a:xfrm flipH="1">
              <a:off x="5877650" y="4186220"/>
              <a:ext cx="830966" cy="21940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Block Arc 84">
              <a:extLst>
                <a:ext uri="{FF2B5EF4-FFF2-40B4-BE49-F238E27FC236}">
                  <a16:creationId xmlns:a16="http://schemas.microsoft.com/office/drawing/2014/main" id="{12E509F0-7F85-401E-A15E-130B6B99C782}"/>
                </a:ext>
              </a:extLst>
            </p:cNvPr>
            <p:cNvSpPr/>
            <p:nvPr/>
          </p:nvSpPr>
          <p:spPr>
            <a:xfrm>
              <a:off x="5953768" y="4677499"/>
              <a:ext cx="803441" cy="492030"/>
            </a:xfrm>
            <a:prstGeom prst="blockArc">
              <a:avLst>
                <a:gd name="adj1" fmla="val 10800000"/>
                <a:gd name="adj2" fmla="val 65160"/>
                <a:gd name="adj3" fmla="val 1486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rapezoid 85">
              <a:extLst>
                <a:ext uri="{FF2B5EF4-FFF2-40B4-BE49-F238E27FC236}">
                  <a16:creationId xmlns:a16="http://schemas.microsoft.com/office/drawing/2014/main" id="{F8E148FD-01B3-495F-840A-3F6D001110EF}"/>
                </a:ext>
              </a:extLst>
            </p:cNvPr>
            <p:cNvSpPr/>
            <p:nvPr/>
          </p:nvSpPr>
          <p:spPr>
            <a:xfrm rot="10800000">
              <a:off x="6287786" y="4409811"/>
              <a:ext cx="82455" cy="551169"/>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31E29D9-5427-4CD6-8222-6DAAE0D402B1}"/>
                </a:ext>
              </a:extLst>
            </p:cNvPr>
            <p:cNvSpPr/>
            <p:nvPr/>
          </p:nvSpPr>
          <p:spPr>
            <a:xfrm>
              <a:off x="5984682" y="4871856"/>
              <a:ext cx="121927" cy="12192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FA6F219-1DF3-4B7F-B5C8-86A312B1AC93}"/>
                </a:ext>
              </a:extLst>
            </p:cNvPr>
            <p:cNvSpPr/>
            <p:nvPr/>
          </p:nvSpPr>
          <p:spPr>
            <a:xfrm>
              <a:off x="6248858" y="4870972"/>
              <a:ext cx="121927" cy="12192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783728F-8FA0-41A7-B5EE-36510C013E08}"/>
                </a:ext>
              </a:extLst>
            </p:cNvPr>
            <p:cNvSpPr/>
            <p:nvPr/>
          </p:nvSpPr>
          <p:spPr>
            <a:xfrm>
              <a:off x="6577533" y="4876273"/>
              <a:ext cx="121927" cy="12192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2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10D06C5E-E22D-4686-83B5-4323A69950E0}"/>
              </a:ext>
            </a:extLst>
          </p:cNvPr>
          <p:cNvSpPr txBox="1"/>
          <p:nvPr/>
        </p:nvSpPr>
        <p:spPr>
          <a:xfrm>
            <a:off x="344032" y="208230"/>
            <a:ext cx="9795849" cy="120032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Robert Millet (</a:t>
            </a:r>
            <a:r>
              <a:rPr lang="en-US" i="1" dirty="0">
                <a:solidFill>
                  <a:schemeClr val="bg1"/>
                </a:solidFill>
              </a:rPr>
              <a:t>The Second Coming of Christ: Questions &amp; Answers</a:t>
            </a:r>
            <a:endParaRPr lang="en-US" dirty="0">
              <a:solidFill>
                <a:schemeClr val="bg1"/>
              </a:solidFill>
            </a:endParaRPr>
          </a:p>
          <a:p>
            <a:endParaRPr lang="en-US" dirty="0">
              <a:solidFill>
                <a:schemeClr val="bg1"/>
              </a:solidFill>
            </a:endParaRPr>
          </a:p>
        </p:txBody>
      </p:sp>
      <p:sp>
        <p:nvSpPr>
          <p:cNvPr id="10" name="Footer Placeholder 14">
            <a:extLst>
              <a:ext uri="{FF2B5EF4-FFF2-40B4-BE49-F238E27FC236}">
                <a16:creationId xmlns:a16="http://schemas.microsoft.com/office/drawing/2014/main" id="{00ED68D9-3ABF-405A-B1CB-BF8B3A9CE9F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42222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89847" y="125505"/>
          <a:ext cx="8763000" cy="6564630"/>
        </p:xfrm>
        <a:graphic>
          <a:graphicData uri="http://schemas.openxmlformats.org/drawingml/2006/table">
            <a:tbl>
              <a:tblPr firstRow="1" bandRow="1">
                <a:tableStyleId>{5940675A-B579-460E-94D1-54222C63F5DA}</a:tableStyleId>
              </a:tblPr>
              <a:tblGrid>
                <a:gridCol w="4819650">
                  <a:extLst>
                    <a:ext uri="{9D8B030D-6E8A-4147-A177-3AD203B41FA5}">
                      <a16:colId xmlns:a16="http://schemas.microsoft.com/office/drawing/2014/main" val="20000"/>
                    </a:ext>
                  </a:extLst>
                </a:gridCol>
                <a:gridCol w="1723390">
                  <a:extLst>
                    <a:ext uri="{9D8B030D-6E8A-4147-A177-3AD203B41FA5}">
                      <a16:colId xmlns:a16="http://schemas.microsoft.com/office/drawing/2014/main" val="20001"/>
                    </a:ext>
                  </a:extLst>
                </a:gridCol>
                <a:gridCol w="2219960">
                  <a:extLst>
                    <a:ext uri="{9D8B030D-6E8A-4147-A177-3AD203B41FA5}">
                      <a16:colId xmlns:a16="http://schemas.microsoft.com/office/drawing/2014/main" val="20002"/>
                    </a:ext>
                  </a:extLst>
                </a:gridCol>
              </a:tblGrid>
              <a:tr h="453614">
                <a:tc>
                  <a:txBody>
                    <a:bodyPr/>
                    <a:lstStyle/>
                    <a:p>
                      <a:r>
                        <a:rPr lang="en-US" sz="1600" b="1" dirty="0"/>
                        <a:t>The Birth of Jesus Christ</a:t>
                      </a:r>
                    </a:p>
                  </a:txBody>
                  <a:tcPr/>
                </a:tc>
                <a:tc>
                  <a:txBody>
                    <a:bodyPr/>
                    <a:lstStyle/>
                    <a:p>
                      <a:r>
                        <a:rPr lang="en-US" sz="1600" b="1" dirty="0"/>
                        <a:t>Samuel Prophecies</a:t>
                      </a:r>
                    </a:p>
                  </a:txBody>
                  <a:tcPr/>
                </a:tc>
                <a:tc>
                  <a:txBody>
                    <a:bodyPr/>
                    <a:lstStyle/>
                    <a:p>
                      <a:r>
                        <a:rPr lang="en-US" sz="1600" b="1" dirty="0"/>
                        <a:t>The Fulfillment</a:t>
                      </a:r>
                    </a:p>
                  </a:txBody>
                  <a:tcPr/>
                </a:tc>
                <a:extLst>
                  <a:ext uri="{0D108BD9-81ED-4DB2-BD59-A6C34878D82A}">
                    <a16:rowId xmlns:a16="http://schemas.microsoft.com/office/drawing/2014/main" val="10000"/>
                  </a:ext>
                </a:extLst>
              </a:tr>
              <a:tr h="457200">
                <a:tc>
                  <a:txBody>
                    <a:bodyPr/>
                    <a:lstStyle/>
                    <a:p>
                      <a:r>
                        <a:rPr lang="en-US" sz="1600" dirty="0"/>
                        <a:t>1. Christ to be born in five years</a:t>
                      </a:r>
                    </a:p>
                  </a:txBody>
                  <a:tcPr/>
                </a:tc>
                <a:tc>
                  <a:txBody>
                    <a:bodyPr/>
                    <a:lstStyle/>
                    <a:p>
                      <a:r>
                        <a:rPr lang="en-US" sz="1600" dirty="0"/>
                        <a:t>Helaman 14:2</a:t>
                      </a:r>
                    </a:p>
                  </a:txBody>
                  <a:tcPr/>
                </a:tc>
                <a:tc>
                  <a:txBody>
                    <a:bodyPr/>
                    <a:lstStyle/>
                    <a:p>
                      <a:r>
                        <a:rPr lang="en-US" sz="1600" dirty="0"/>
                        <a:t>3 Nephi 1:13</a:t>
                      </a:r>
                    </a:p>
                  </a:txBody>
                  <a:tcPr/>
                </a:tc>
                <a:extLst>
                  <a:ext uri="{0D108BD9-81ED-4DB2-BD59-A6C34878D82A}">
                    <a16:rowId xmlns:a16="http://schemas.microsoft.com/office/drawing/2014/main" val="10001"/>
                  </a:ext>
                </a:extLst>
              </a:tr>
              <a:tr h="457200">
                <a:tc>
                  <a:txBody>
                    <a:bodyPr/>
                    <a:lstStyle/>
                    <a:p>
                      <a:r>
                        <a:rPr lang="en-US" sz="1600" dirty="0"/>
                        <a:t>2. No darkness for two day</a:t>
                      </a:r>
                    </a:p>
                  </a:txBody>
                  <a:tcPr/>
                </a:tc>
                <a:tc>
                  <a:txBody>
                    <a:bodyPr/>
                    <a:lstStyle/>
                    <a:p>
                      <a:r>
                        <a:rPr lang="en-US" sz="1600" dirty="0"/>
                        <a:t>Helaman 14:3-4</a:t>
                      </a:r>
                    </a:p>
                  </a:txBody>
                  <a:tcPr/>
                </a:tc>
                <a:tc>
                  <a:txBody>
                    <a:bodyPr/>
                    <a:lstStyle/>
                    <a:p>
                      <a:r>
                        <a:rPr lang="en-US" sz="1600" dirty="0"/>
                        <a:t>3 Nephi 1:15</a:t>
                      </a:r>
                    </a:p>
                  </a:txBody>
                  <a:tcPr/>
                </a:tc>
                <a:extLst>
                  <a:ext uri="{0D108BD9-81ED-4DB2-BD59-A6C34878D82A}">
                    <a16:rowId xmlns:a16="http://schemas.microsoft.com/office/drawing/2014/main" val="10002"/>
                  </a:ext>
                </a:extLst>
              </a:tr>
              <a:tr h="457200">
                <a:tc>
                  <a:txBody>
                    <a:bodyPr/>
                    <a:lstStyle/>
                    <a:p>
                      <a:r>
                        <a:rPr lang="en-US" sz="1600" dirty="0"/>
                        <a:t>3. A new star to arise</a:t>
                      </a:r>
                    </a:p>
                  </a:txBody>
                  <a:tcPr/>
                </a:tc>
                <a:tc>
                  <a:txBody>
                    <a:bodyPr/>
                    <a:lstStyle/>
                    <a:p>
                      <a:r>
                        <a:rPr lang="en-US" sz="1600" dirty="0"/>
                        <a:t>Helaman 14:5</a:t>
                      </a:r>
                    </a:p>
                  </a:txBody>
                  <a:tcPr/>
                </a:tc>
                <a:tc>
                  <a:txBody>
                    <a:bodyPr/>
                    <a:lstStyle/>
                    <a:p>
                      <a:r>
                        <a:rPr lang="en-US" sz="1600" dirty="0"/>
                        <a:t>3 Nephi 1:21</a:t>
                      </a:r>
                    </a:p>
                  </a:txBody>
                  <a:tcPr/>
                </a:tc>
                <a:extLst>
                  <a:ext uri="{0D108BD9-81ED-4DB2-BD59-A6C34878D82A}">
                    <a16:rowId xmlns:a16="http://schemas.microsoft.com/office/drawing/2014/main" val="10003"/>
                  </a:ext>
                </a:extLst>
              </a:tr>
              <a:tr h="990600">
                <a:tc>
                  <a:txBody>
                    <a:bodyPr/>
                    <a:lstStyle/>
                    <a:p>
                      <a:r>
                        <a:rPr lang="en-US" sz="1600" dirty="0"/>
                        <a:t>4. Other signs</a:t>
                      </a:r>
                    </a:p>
                    <a:p>
                      <a:r>
                        <a:rPr lang="en-US" sz="1600" dirty="0"/>
                        <a:t>     a. Many signs and wonders in heaven</a:t>
                      </a:r>
                    </a:p>
                    <a:p>
                      <a:r>
                        <a:rPr lang="en-US" sz="1600" dirty="0"/>
                        <a:t>     b.</a:t>
                      </a:r>
                      <a:r>
                        <a:rPr lang="en-US" sz="1600" baseline="0" dirty="0"/>
                        <a:t> People to fall to the earth</a:t>
                      </a:r>
                      <a:endParaRPr lang="en-US" sz="1600" dirty="0"/>
                    </a:p>
                    <a:p>
                      <a:endParaRPr lang="en-US" sz="1600" dirty="0"/>
                    </a:p>
                  </a:txBody>
                  <a:tcPr/>
                </a:tc>
                <a:tc>
                  <a:txBody>
                    <a:bodyPr/>
                    <a:lstStyle/>
                    <a:p>
                      <a:endParaRPr lang="en-US" sz="1600" baseline="0" dirty="0"/>
                    </a:p>
                    <a:p>
                      <a:r>
                        <a:rPr lang="en-US" sz="1600" baseline="0" dirty="0"/>
                        <a:t>Helaman 14:6 </a:t>
                      </a:r>
                    </a:p>
                    <a:p>
                      <a:r>
                        <a:rPr lang="en-US" sz="1600" baseline="0" dirty="0"/>
                        <a:t>Helaman 14:7                            </a:t>
                      </a:r>
                      <a:endParaRPr lang="en-US" sz="1600" dirty="0"/>
                    </a:p>
                  </a:txBody>
                  <a:tcPr/>
                </a:tc>
                <a:tc>
                  <a:txBody>
                    <a:bodyPr/>
                    <a:lstStyle/>
                    <a:p>
                      <a:endParaRPr lang="en-US" sz="1600" dirty="0"/>
                    </a:p>
                    <a:p>
                      <a:r>
                        <a:rPr lang="en-US" sz="1600" dirty="0"/>
                        <a:t>No mention</a:t>
                      </a:r>
                    </a:p>
                  </a:txBody>
                  <a:tcPr/>
                </a:tc>
                <a:extLst>
                  <a:ext uri="{0D108BD9-81ED-4DB2-BD59-A6C34878D82A}">
                    <a16:rowId xmlns:a16="http://schemas.microsoft.com/office/drawing/2014/main" val="10004"/>
                  </a:ext>
                </a:extLst>
              </a:tr>
              <a:tr h="411480">
                <a:tc>
                  <a:txBody>
                    <a:bodyPr/>
                    <a:lstStyle/>
                    <a:p>
                      <a:r>
                        <a:rPr lang="en-US" sz="1600" b="1" dirty="0"/>
                        <a:t>The</a:t>
                      </a:r>
                      <a:r>
                        <a:rPr lang="en-US" sz="1600" b="1" baseline="0" dirty="0"/>
                        <a:t> Death of the Lord</a:t>
                      </a:r>
                      <a:endParaRPr lang="en-US" sz="1600" b="1"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5"/>
                  </a:ext>
                </a:extLst>
              </a:tr>
              <a:tr h="790575">
                <a:tc>
                  <a:txBody>
                    <a:bodyPr/>
                    <a:lstStyle/>
                    <a:p>
                      <a:r>
                        <a:rPr lang="en-US" sz="1600" dirty="0"/>
                        <a:t>1. Sun to be darkened, moon and stars not to give light for three days</a:t>
                      </a:r>
                    </a:p>
                  </a:txBody>
                  <a:tcPr/>
                </a:tc>
                <a:tc>
                  <a:txBody>
                    <a:bodyPr/>
                    <a:lstStyle/>
                    <a:p>
                      <a:r>
                        <a:rPr lang="en-US" sz="1600" dirty="0"/>
                        <a:t>Helaman 14:20, 27</a:t>
                      </a:r>
                    </a:p>
                  </a:txBody>
                  <a:tcPr/>
                </a:tc>
                <a:tc>
                  <a:txBody>
                    <a:bodyPr/>
                    <a:lstStyle/>
                    <a:p>
                      <a:r>
                        <a:rPr lang="en-US" sz="1600" dirty="0"/>
                        <a:t>3 Nephi 8:19-23</a:t>
                      </a:r>
                    </a:p>
                  </a:txBody>
                  <a:tcPr/>
                </a:tc>
                <a:extLst>
                  <a:ext uri="{0D108BD9-81ED-4DB2-BD59-A6C34878D82A}">
                    <a16:rowId xmlns:a16="http://schemas.microsoft.com/office/drawing/2014/main" val="10006"/>
                  </a:ext>
                </a:extLst>
              </a:tr>
              <a:tr h="1541145">
                <a:tc>
                  <a:txBody>
                    <a:bodyPr/>
                    <a:lstStyle/>
                    <a:p>
                      <a:r>
                        <a:rPr lang="en-US" sz="1600" dirty="0"/>
                        <a:t>2. Signs of the earth</a:t>
                      </a:r>
                    </a:p>
                    <a:p>
                      <a:r>
                        <a:rPr lang="en-US" sz="1600" dirty="0"/>
                        <a:t>     a. </a:t>
                      </a:r>
                      <a:r>
                        <a:rPr lang="en-US" sz="1600" dirty="0" err="1"/>
                        <a:t>Thunderings</a:t>
                      </a:r>
                      <a:r>
                        <a:rPr lang="en-US" sz="1600" dirty="0"/>
                        <a:t>, </a:t>
                      </a:r>
                      <a:r>
                        <a:rPr lang="en-US" sz="1600" dirty="0" err="1"/>
                        <a:t>lightnings</a:t>
                      </a:r>
                      <a:r>
                        <a:rPr lang="en-US" sz="1600" dirty="0"/>
                        <a:t> for many hours</a:t>
                      </a:r>
                    </a:p>
                    <a:p>
                      <a:r>
                        <a:rPr lang="en-US" sz="1600" dirty="0"/>
                        <a:t>     b. Earth to shake and tremble and be broken up</a:t>
                      </a:r>
                    </a:p>
                    <a:p>
                      <a:r>
                        <a:rPr lang="en-US" sz="1600" dirty="0"/>
                        <a:t>     c. Tempests, mountains to be laid low, valleys raised</a:t>
                      </a:r>
                    </a:p>
                    <a:p>
                      <a:r>
                        <a:rPr lang="en-US" sz="1600" dirty="0"/>
                        <a:t>     d. Highways to be broken up, cities to become desolate</a:t>
                      </a:r>
                    </a:p>
                  </a:txBody>
                  <a:tcPr/>
                </a:tc>
                <a:tc>
                  <a:txBody>
                    <a:bodyPr/>
                    <a:lstStyle/>
                    <a:p>
                      <a:endParaRPr lang="en-US" sz="1600" dirty="0"/>
                    </a:p>
                    <a:p>
                      <a:r>
                        <a:rPr lang="en-US" sz="1600" dirty="0"/>
                        <a:t>Helaman 14:21</a:t>
                      </a:r>
                    </a:p>
                    <a:p>
                      <a:r>
                        <a:rPr lang="en-US" sz="1600" dirty="0"/>
                        <a:t>Helaman</a:t>
                      </a:r>
                      <a:r>
                        <a:rPr lang="en-US" sz="1600" baseline="0" dirty="0"/>
                        <a:t> 14:21-22</a:t>
                      </a:r>
                    </a:p>
                    <a:p>
                      <a:r>
                        <a:rPr lang="en-US" sz="1600" baseline="0" dirty="0"/>
                        <a:t>Helaman 14:23</a:t>
                      </a:r>
                    </a:p>
                    <a:p>
                      <a:r>
                        <a:rPr lang="en-US" sz="1600" baseline="0" dirty="0"/>
                        <a:t>Helaman 14:24</a:t>
                      </a:r>
                      <a:endParaRPr lang="en-US" sz="1600" dirty="0"/>
                    </a:p>
                  </a:txBody>
                  <a:tcPr/>
                </a:tc>
                <a:tc>
                  <a:txBody>
                    <a:bodyPr/>
                    <a:lstStyle/>
                    <a:p>
                      <a:endParaRPr lang="en-US" sz="1600" dirty="0"/>
                    </a:p>
                    <a:p>
                      <a:r>
                        <a:rPr lang="en-US" sz="1600" dirty="0"/>
                        <a:t>3 Nephi 8:6,7</a:t>
                      </a:r>
                    </a:p>
                    <a:p>
                      <a:r>
                        <a:rPr lang="en-US" sz="1600" dirty="0"/>
                        <a:t>3 Nephi 8:12, 17, 18</a:t>
                      </a:r>
                    </a:p>
                    <a:p>
                      <a:r>
                        <a:rPr lang="en-US" sz="1600" dirty="0"/>
                        <a:t>3 Nephi 8:5-6</a:t>
                      </a:r>
                    </a:p>
                    <a:p>
                      <a:r>
                        <a:rPr lang="en-US" sz="1600" dirty="0"/>
                        <a:t>3 Nephi 8:8-11, 13</a:t>
                      </a:r>
                    </a:p>
                  </a:txBody>
                  <a:tcPr/>
                </a:tc>
                <a:extLst>
                  <a:ext uri="{0D108BD9-81ED-4DB2-BD59-A6C34878D82A}">
                    <a16:rowId xmlns:a16="http://schemas.microsoft.com/office/drawing/2014/main" val="10007"/>
                  </a:ext>
                </a:extLst>
              </a:tr>
              <a:tr h="790575">
                <a:tc>
                  <a:txBody>
                    <a:bodyPr/>
                    <a:lstStyle/>
                    <a:p>
                      <a:r>
                        <a:rPr lang="en-US" sz="1600" dirty="0"/>
                        <a:t>3. Many graves to be opened and people resurrected, who shall appear</a:t>
                      </a:r>
                      <a:r>
                        <a:rPr lang="en-US" sz="1600" baseline="0" dirty="0"/>
                        <a:t> unto many</a:t>
                      </a:r>
                      <a:endParaRPr lang="en-US" sz="1600" dirty="0"/>
                    </a:p>
                  </a:txBody>
                  <a:tcPr/>
                </a:tc>
                <a:tc>
                  <a:txBody>
                    <a:bodyPr/>
                    <a:lstStyle/>
                    <a:p>
                      <a:r>
                        <a:rPr lang="en-US" sz="1600" dirty="0"/>
                        <a:t>Helaman 14:25</a:t>
                      </a:r>
                    </a:p>
                  </a:txBody>
                  <a:tcPr/>
                </a:tc>
                <a:tc>
                  <a:txBody>
                    <a:bodyPr/>
                    <a:lstStyle/>
                    <a:p>
                      <a:r>
                        <a:rPr lang="en-US" sz="1600" dirty="0"/>
                        <a:t>3 Nephi 23:9-14</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279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63434-2F06-4997-AB31-709F12B9F6CC}"/>
              </a:ext>
            </a:extLst>
          </p:cNvPr>
          <p:cNvSpPr/>
          <p:nvPr/>
        </p:nvSpPr>
        <p:spPr>
          <a:xfrm>
            <a:off x="0" y="0"/>
            <a:ext cx="6096000" cy="2862322"/>
          </a:xfrm>
          <a:prstGeom prst="rect">
            <a:avLst/>
          </a:prstGeom>
          <a:ln>
            <a:solidFill>
              <a:schemeClr val="tx1"/>
            </a:solidFill>
          </a:ln>
        </p:spPr>
        <p:txBody>
          <a:bodyPr>
            <a:spAutoFit/>
          </a:bodyPr>
          <a:lstStyle/>
          <a:p>
            <a:pPr marL="457200" algn="just"/>
            <a:r>
              <a:rPr lang="en-US" sz="1200" b="1" i="0" dirty="0">
                <a:solidFill>
                  <a:srgbClr val="444444"/>
                </a:solidFill>
                <a:effectLst/>
                <a:latin typeface="Roboto"/>
              </a:rPr>
              <a:t>Signs:</a:t>
            </a:r>
          </a:p>
          <a:p>
            <a:pPr marL="457200" algn="just"/>
            <a:r>
              <a:rPr lang="en-US" sz="1200" b="0" i="0" dirty="0">
                <a:solidFill>
                  <a:srgbClr val="444444"/>
                </a:solidFill>
                <a:effectLst/>
                <a:latin typeface="Roboto"/>
              </a:rPr>
              <a:t>"In listing the signs to attend the birth of Jesus, Samuel the Lamanite prophesied: 'There shall a new star arise, such an one as ye never have beheld.' (Hela. 14:5.) That this new star was seen by the whole Nephite nation at the actual time of the heavenly birth, is also recorded in the Book of Mormon. (3 Ne. 1:21.) There is, however, no comparable Messianic prophecy in the Bible as we now have it. The nearest allusion to such is found in the prophecy of Balaam who, speaking of Messiah himself, said: 'There shall come a Star out of Jacob, and a </a:t>
            </a:r>
            <a:r>
              <a:rPr lang="en-US" sz="1200" b="0" i="0" dirty="0" err="1">
                <a:solidFill>
                  <a:srgbClr val="444444"/>
                </a:solidFill>
                <a:effectLst/>
                <a:latin typeface="Roboto"/>
              </a:rPr>
              <a:t>Sceptre</a:t>
            </a:r>
            <a:r>
              <a:rPr lang="en-US" sz="1200" b="0" i="0" dirty="0">
                <a:solidFill>
                  <a:srgbClr val="444444"/>
                </a:solidFill>
                <a:effectLst/>
                <a:latin typeface="Roboto"/>
              </a:rPr>
              <a:t> shall rise out of Israel.' (Num. 24:17.)</a:t>
            </a:r>
          </a:p>
          <a:p>
            <a:pPr marL="457200" algn="just"/>
            <a:r>
              <a:rPr lang="en-US" sz="1200" b="0" i="0" dirty="0">
                <a:solidFill>
                  <a:srgbClr val="444444"/>
                </a:solidFill>
                <a:effectLst/>
                <a:latin typeface="Roboto"/>
              </a:rPr>
              <a:t>"But there can be little doubt that others besides the Nephites knew by revelation that great signs and wonders, including the rise of a new star, were to attend Messiah's birth. The language of the wise men, upon reaching Jerusalem, clearly assumes that the Jews were just as aware that a new star would bear record of the holy birth as they were that the birth itself should take place in Bethlehem." Bruce R. McConkie (</a:t>
            </a:r>
            <a:r>
              <a:rPr lang="en-US" sz="1200" b="0" i="1" dirty="0">
                <a:solidFill>
                  <a:srgbClr val="444444"/>
                </a:solidFill>
                <a:effectLst/>
                <a:latin typeface="Roboto"/>
              </a:rPr>
              <a:t>Doctrinal New Testament Commentary</a:t>
            </a:r>
            <a:r>
              <a:rPr lang="en-US" sz="1200" b="0" i="0" dirty="0">
                <a:solidFill>
                  <a:srgbClr val="444444"/>
                </a:solidFill>
                <a:effectLst/>
                <a:latin typeface="Roboto"/>
              </a:rPr>
              <a:t>, p. 103-4)</a:t>
            </a:r>
          </a:p>
        </p:txBody>
      </p:sp>
      <p:sp>
        <p:nvSpPr>
          <p:cNvPr id="5" name="Rectangle 4">
            <a:extLst>
              <a:ext uri="{FF2B5EF4-FFF2-40B4-BE49-F238E27FC236}">
                <a16:creationId xmlns:a16="http://schemas.microsoft.com/office/drawing/2014/main" id="{6658C0AC-7850-400F-8F70-195F5719DDD0}"/>
              </a:ext>
            </a:extLst>
          </p:cNvPr>
          <p:cNvSpPr/>
          <p:nvPr/>
        </p:nvSpPr>
        <p:spPr>
          <a:xfrm>
            <a:off x="0" y="2868440"/>
            <a:ext cx="6096000" cy="1015663"/>
          </a:xfrm>
          <a:prstGeom prst="rect">
            <a:avLst/>
          </a:prstGeom>
          <a:ln>
            <a:solidFill>
              <a:schemeClr val="tx1"/>
            </a:solidFill>
          </a:ln>
        </p:spPr>
        <p:txBody>
          <a:bodyPr>
            <a:spAutoFit/>
          </a:bodyPr>
          <a:lstStyle/>
          <a:p>
            <a:pPr fontAlgn="base"/>
            <a:r>
              <a:rPr lang="en-US" sz="1200" dirty="0"/>
              <a:t>“</a:t>
            </a:r>
            <a:r>
              <a:rPr lang="en-US" sz="1200" b="1" dirty="0"/>
              <a:t>Physical death</a:t>
            </a:r>
            <a:r>
              <a:rPr lang="en-US" sz="1200" dirty="0"/>
              <a:t> is the separation of the spirit from the physical body. Because of the Fall of Adam, all mankind will suffer physical death” (Earl C. Tingey, “The Great Plan of Happiness,”</a:t>
            </a:r>
            <a:r>
              <a:rPr lang="en-US" sz="1200" i="1" dirty="0"/>
              <a:t> Ensign</a:t>
            </a:r>
            <a:r>
              <a:rPr lang="en-US" sz="1200" dirty="0"/>
              <a:t> or </a:t>
            </a:r>
            <a:r>
              <a:rPr lang="en-US" sz="1200" i="1" dirty="0"/>
              <a:t>Liahona,</a:t>
            </a:r>
            <a:r>
              <a:rPr lang="en-US" sz="1200" dirty="0"/>
              <a:t> May 2006, 73).</a:t>
            </a:r>
          </a:p>
          <a:p>
            <a:pPr fontAlgn="base"/>
            <a:r>
              <a:rPr lang="en-US" sz="1200" i="1" dirty="0"/>
              <a:t>The first spiritual death.</a:t>
            </a:r>
            <a:r>
              <a:rPr lang="en-US" sz="1200" dirty="0"/>
              <a:t> Spiritual death is being “cut off from the presence of the Lord” (Alma 42:9).</a:t>
            </a:r>
          </a:p>
        </p:txBody>
      </p:sp>
      <p:sp>
        <p:nvSpPr>
          <p:cNvPr id="6" name="Rectangle 5">
            <a:extLst>
              <a:ext uri="{FF2B5EF4-FFF2-40B4-BE49-F238E27FC236}">
                <a16:creationId xmlns:a16="http://schemas.microsoft.com/office/drawing/2014/main" id="{E66F45F8-9003-47FB-BDAF-E0E1F7886D5F}"/>
              </a:ext>
            </a:extLst>
          </p:cNvPr>
          <p:cNvSpPr/>
          <p:nvPr/>
        </p:nvSpPr>
        <p:spPr>
          <a:xfrm>
            <a:off x="0" y="3889972"/>
            <a:ext cx="6096000" cy="1200329"/>
          </a:xfrm>
          <a:prstGeom prst="rect">
            <a:avLst/>
          </a:prstGeom>
          <a:ln>
            <a:solidFill>
              <a:schemeClr val="tx1"/>
            </a:solidFill>
          </a:ln>
        </p:spPr>
        <p:txBody>
          <a:bodyPr>
            <a:spAutoFit/>
          </a:bodyPr>
          <a:lstStyle/>
          <a:p>
            <a:pPr fontAlgn="base"/>
            <a:r>
              <a:rPr lang="en-US" sz="1200" b="1" dirty="0"/>
              <a:t>Spiritual Death:</a:t>
            </a:r>
          </a:p>
          <a:p>
            <a:pPr fontAlgn="base"/>
            <a:r>
              <a:rPr lang="en-US" sz="1200" dirty="0"/>
              <a:t>“Our first parents, Adam and Eve, disobeyed God. By eating the forbidden fruit, they became mortal. Consequently, they and all of their descendants became subject to both mortal and spiritual death (mortal death, the separation of body and spirit; and spiritual death, the separation of the spirit from the presence of God and death as pertaining to the things of the spirit)” (Spencer W. Kimball, “The True Way of Life and Salvation,” </a:t>
            </a:r>
            <a:r>
              <a:rPr lang="en-US" sz="1200" i="1" dirty="0"/>
              <a:t>Ensign,</a:t>
            </a:r>
            <a:r>
              <a:rPr lang="en-US" sz="1200" dirty="0"/>
              <a:t> May 1978, 6).</a:t>
            </a:r>
          </a:p>
        </p:txBody>
      </p:sp>
      <p:sp>
        <p:nvSpPr>
          <p:cNvPr id="7" name="Rectangle 6">
            <a:extLst>
              <a:ext uri="{FF2B5EF4-FFF2-40B4-BE49-F238E27FC236}">
                <a16:creationId xmlns:a16="http://schemas.microsoft.com/office/drawing/2014/main" id="{B9A9643C-322C-4FA8-BAC3-40A0DCE57C32}"/>
              </a:ext>
            </a:extLst>
          </p:cNvPr>
          <p:cNvSpPr/>
          <p:nvPr/>
        </p:nvSpPr>
        <p:spPr>
          <a:xfrm>
            <a:off x="6096000" y="0"/>
            <a:ext cx="6096000" cy="2862322"/>
          </a:xfrm>
          <a:prstGeom prst="rect">
            <a:avLst/>
          </a:prstGeom>
          <a:ln>
            <a:solidFill>
              <a:schemeClr val="tx1"/>
            </a:solidFill>
          </a:ln>
        </p:spPr>
        <p:txBody>
          <a:bodyPr>
            <a:spAutoFit/>
          </a:bodyPr>
          <a:lstStyle/>
          <a:p>
            <a:pPr fontAlgn="base"/>
            <a:r>
              <a:rPr lang="en-US" sz="1200" b="1" dirty="0"/>
              <a:t>Spiritual death </a:t>
            </a:r>
            <a:r>
              <a:rPr lang="en-US" sz="1200" dirty="0"/>
              <a:t>was introduced into the world by the Fall of Adam and Eve. As we are born into a fallen world, we inherit this condition—we are separated from the presence of God. Samuel the Lamanite referred to this condition as “the first death” (Helaman 14:16).</a:t>
            </a:r>
          </a:p>
          <a:p>
            <a:pPr fontAlgn="base"/>
            <a:r>
              <a:rPr lang="en-US" sz="1200" dirty="0"/>
              <a:t>Samuel the Lamanite taught that all of Heavenly Father’s children who lived in mortality will overcome physical death and the first spiritual death through the power of the Atonement of Jesus Christ (see Helaman 14:17). Many other scriptures also testify of this truth (see 2 Nephi 2:9–10; 9:15, 22, 38; Alma 11:43–44; 12:12–15, 24; 42:23; 3 Nephi 26:4–5).</a:t>
            </a:r>
          </a:p>
          <a:p>
            <a:pPr fontAlgn="base"/>
            <a:endParaRPr lang="en-US" sz="1200" dirty="0"/>
          </a:p>
          <a:p>
            <a:pPr fontAlgn="base"/>
            <a:r>
              <a:rPr lang="en-US" sz="1200" b="1" i="1" dirty="0"/>
              <a:t>The second spiritual death</a:t>
            </a:r>
            <a:r>
              <a:rPr lang="en-US" sz="1200" i="1" dirty="0"/>
              <a:t>.</a:t>
            </a:r>
            <a:r>
              <a:rPr lang="en-US" sz="1200" dirty="0"/>
              <a:t> The second death is an ultimate or final spiritual death—being cast out of God’s presence forever because of </a:t>
            </a:r>
            <a:r>
              <a:rPr lang="en-US" sz="1200" dirty="0" err="1"/>
              <a:t>unrepented</a:t>
            </a:r>
            <a:r>
              <a:rPr lang="en-US" sz="1200" dirty="0"/>
              <a:t> personal sin (see D&amp;C 76:37).</a:t>
            </a:r>
          </a:p>
          <a:p>
            <a:pPr fontAlgn="base"/>
            <a:r>
              <a:rPr lang="en-US" sz="1200" dirty="0"/>
              <a:t>The Savior has also provided help to overcome this second spiritual death. He suffered for our sins so He could offer us the opportunity to repent. But to those who do not repent, “there cometh upon them again a spiritual death, yea, a second death, for they are cut off again as to things pertaining to righteousness” (Helaman 14:18). This means that a person with unresolved sin cannot remain in God’s presence after he or she is brought back to Him for judgment.</a:t>
            </a:r>
          </a:p>
        </p:txBody>
      </p:sp>
    </p:spTree>
    <p:extLst>
      <p:ext uri="{BB962C8B-B14F-4D97-AF65-F5344CB8AC3E}">
        <p14:creationId xmlns:p14="http://schemas.microsoft.com/office/powerpoint/2010/main" val="366532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444EC5-4565-4D39-AEA5-88E5FEEFBB8C}"/>
              </a:ext>
            </a:extLst>
          </p:cNvPr>
          <p:cNvGrpSpPr/>
          <p:nvPr/>
        </p:nvGrpSpPr>
        <p:grpSpPr>
          <a:xfrm>
            <a:off x="411935" y="288202"/>
            <a:ext cx="11042211" cy="6192571"/>
            <a:chOff x="411935" y="288202"/>
            <a:chExt cx="11042211" cy="6192571"/>
          </a:xfrm>
        </p:grpSpPr>
        <p:pic>
          <p:nvPicPr>
            <p:cNvPr id="4" name="Picture 3">
              <a:extLst>
                <a:ext uri="{FF2B5EF4-FFF2-40B4-BE49-F238E27FC236}">
                  <a16:creationId xmlns:a16="http://schemas.microsoft.com/office/drawing/2014/main" id="{C36E744A-5149-428F-AE15-39AF10E9C9B3}"/>
                </a:ext>
              </a:extLst>
            </p:cNvPr>
            <p:cNvPicPr>
              <a:picLocks noChangeAspect="1"/>
            </p:cNvPicPr>
            <p:nvPr/>
          </p:nvPicPr>
          <p:blipFill rotWithShape="1">
            <a:blip r:embed="rId2">
              <a:grayscl/>
            </a:blip>
            <a:srcRect l="29270" t="14279" r="29146" b="44533"/>
            <a:stretch/>
          </p:blipFill>
          <p:spPr>
            <a:xfrm>
              <a:off x="413444" y="289711"/>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BE8932C-5CDB-468A-982C-EA15297F45B7}"/>
                </a:ext>
              </a:extLst>
            </p:cNvPr>
            <p:cNvPicPr>
              <a:picLocks noChangeAspect="1"/>
            </p:cNvPicPr>
            <p:nvPr/>
          </p:nvPicPr>
          <p:blipFill rotWithShape="1">
            <a:blip r:embed="rId2">
              <a:grayscl/>
            </a:blip>
            <a:srcRect l="29270" t="14279" r="29146" b="44533"/>
            <a:stretch/>
          </p:blipFill>
          <p:spPr>
            <a:xfrm>
              <a:off x="5961710" y="288202"/>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C11A62F-37A7-41CA-8528-26BF0D41263D}"/>
                </a:ext>
              </a:extLst>
            </p:cNvPr>
            <p:cNvPicPr>
              <a:picLocks noChangeAspect="1"/>
            </p:cNvPicPr>
            <p:nvPr/>
          </p:nvPicPr>
          <p:blipFill rotWithShape="1">
            <a:blip r:embed="rId2">
              <a:grayscl/>
            </a:blip>
            <a:srcRect l="29270" t="14279" r="29146" b="44533"/>
            <a:stretch/>
          </p:blipFill>
          <p:spPr>
            <a:xfrm>
              <a:off x="411935" y="3411648"/>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733C2F0-FFE8-4C94-84AB-6FBCECFB10AF}"/>
                </a:ext>
              </a:extLst>
            </p:cNvPr>
            <p:cNvPicPr>
              <a:picLocks noChangeAspect="1"/>
            </p:cNvPicPr>
            <p:nvPr/>
          </p:nvPicPr>
          <p:blipFill rotWithShape="1">
            <a:blip r:embed="rId2">
              <a:grayscl/>
            </a:blip>
            <a:srcRect l="29270" t="14279" r="29146" b="44533"/>
            <a:stretch/>
          </p:blipFill>
          <p:spPr>
            <a:xfrm>
              <a:off x="5961709" y="3420701"/>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49705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7B1D1D-D2DD-4695-862A-73A3F1750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2D65A9AB-287B-4C46-A949-565CC7165B72}"/>
              </a:ext>
            </a:extLst>
          </p:cNvPr>
          <p:cNvSpPr/>
          <p:nvPr/>
        </p:nvSpPr>
        <p:spPr>
          <a:xfrm>
            <a:off x="8827130" y="4414155"/>
            <a:ext cx="3277354" cy="2246769"/>
          </a:xfrm>
          <a:prstGeom prst="rect">
            <a:avLst/>
          </a:prstGeom>
        </p:spPr>
        <p:txBody>
          <a:bodyPr wrap="square">
            <a:spAutoFit/>
          </a:bodyPr>
          <a:lstStyle/>
          <a:p>
            <a:pPr fontAlgn="base"/>
            <a:r>
              <a:rPr lang="en-US" sz="2800" b="0" i="0" dirty="0">
                <a:solidFill>
                  <a:srgbClr val="FFFF00"/>
                </a:solidFill>
                <a:effectLst/>
                <a:latin typeface="Open Sans"/>
              </a:rPr>
              <a:t>What kind of signs does God give?</a:t>
            </a:r>
          </a:p>
          <a:p>
            <a:pPr fontAlgn="base"/>
            <a:endParaRPr lang="en-US" sz="2800" dirty="0">
              <a:solidFill>
                <a:srgbClr val="FFFF00"/>
              </a:solidFill>
              <a:latin typeface="Open Sans"/>
            </a:endParaRPr>
          </a:p>
          <a:p>
            <a:pPr fontAlgn="base"/>
            <a:r>
              <a:rPr lang="en-US" sz="2800" b="0" i="0" dirty="0">
                <a:solidFill>
                  <a:srgbClr val="FFFF00"/>
                </a:solidFill>
                <a:effectLst/>
                <a:latin typeface="Open Sans"/>
              </a:rPr>
              <a:t>Why do you think He gives signs?</a:t>
            </a:r>
          </a:p>
        </p:txBody>
      </p:sp>
      <p:sp>
        <p:nvSpPr>
          <p:cNvPr id="5" name="Rectangle 4">
            <a:extLst>
              <a:ext uri="{FF2B5EF4-FFF2-40B4-BE49-F238E27FC236}">
                <a16:creationId xmlns:a16="http://schemas.microsoft.com/office/drawing/2014/main" id="{53C54F47-A58B-4929-A73B-0015D7642310}"/>
              </a:ext>
            </a:extLst>
          </p:cNvPr>
          <p:cNvSpPr/>
          <p:nvPr/>
        </p:nvSpPr>
        <p:spPr>
          <a:xfrm>
            <a:off x="496432" y="266158"/>
            <a:ext cx="5260063" cy="954107"/>
          </a:xfrm>
          <a:prstGeom prst="rect">
            <a:avLst/>
          </a:prstGeom>
        </p:spPr>
        <p:txBody>
          <a:bodyPr wrap="square">
            <a:spAutoFit/>
          </a:bodyPr>
          <a:lstStyle/>
          <a:p>
            <a:pPr fontAlgn="base"/>
            <a:r>
              <a:rPr lang="en-US" sz="2800" b="0" i="0" dirty="0">
                <a:solidFill>
                  <a:srgbClr val="FFFF00"/>
                </a:solidFill>
                <a:effectLst/>
                <a:latin typeface="Open Sans"/>
              </a:rPr>
              <a:t>What are some signs that can indicate that a storm is coming?</a:t>
            </a:r>
          </a:p>
        </p:txBody>
      </p:sp>
      <p:pic>
        <p:nvPicPr>
          <p:cNvPr id="9" name="Picture 8">
            <a:extLst>
              <a:ext uri="{FF2B5EF4-FFF2-40B4-BE49-F238E27FC236}">
                <a16:creationId xmlns:a16="http://schemas.microsoft.com/office/drawing/2014/main" id="{23B0614D-C2B6-4E88-A36D-5F7E693E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089" y="1394233"/>
            <a:ext cx="3205681" cy="3205681"/>
          </a:xfrm>
          <a:prstGeom prst="rect">
            <a:avLst/>
          </a:prstGeom>
        </p:spPr>
      </p:pic>
      <p:grpSp>
        <p:nvGrpSpPr>
          <p:cNvPr id="16" name="Group 15">
            <a:extLst>
              <a:ext uri="{FF2B5EF4-FFF2-40B4-BE49-F238E27FC236}">
                <a16:creationId xmlns:a16="http://schemas.microsoft.com/office/drawing/2014/main" id="{084F04FC-24E6-46EA-9C39-E5732057CE70}"/>
              </a:ext>
            </a:extLst>
          </p:cNvPr>
          <p:cNvGrpSpPr/>
          <p:nvPr/>
        </p:nvGrpSpPr>
        <p:grpSpPr>
          <a:xfrm>
            <a:off x="6996821" y="257105"/>
            <a:ext cx="5260063" cy="3889382"/>
            <a:chOff x="6996821" y="257105"/>
            <a:chExt cx="5260063" cy="3889382"/>
          </a:xfrm>
        </p:grpSpPr>
        <p:sp>
          <p:nvSpPr>
            <p:cNvPr id="6" name="Rectangle 5">
              <a:extLst>
                <a:ext uri="{FF2B5EF4-FFF2-40B4-BE49-F238E27FC236}">
                  <a16:creationId xmlns:a16="http://schemas.microsoft.com/office/drawing/2014/main" id="{C9C19659-0697-42EC-8513-B09EB445B941}"/>
                </a:ext>
              </a:extLst>
            </p:cNvPr>
            <p:cNvSpPr/>
            <p:nvPr/>
          </p:nvSpPr>
          <p:spPr>
            <a:xfrm>
              <a:off x="6996821" y="257105"/>
              <a:ext cx="5260063" cy="954107"/>
            </a:xfrm>
            <a:prstGeom prst="rect">
              <a:avLst/>
            </a:prstGeom>
          </p:spPr>
          <p:txBody>
            <a:bodyPr wrap="square">
              <a:spAutoFit/>
            </a:bodyPr>
            <a:lstStyle/>
            <a:p>
              <a:pPr fontAlgn="base"/>
              <a:r>
                <a:rPr lang="en-US" sz="2800" b="0" i="0" dirty="0">
                  <a:solidFill>
                    <a:srgbClr val="FFFF00"/>
                  </a:solidFill>
                  <a:effectLst/>
                  <a:latin typeface="Open Sans"/>
                </a:rPr>
                <a:t>How do people respond when they see these signs?</a:t>
              </a:r>
            </a:p>
          </p:txBody>
        </p:sp>
        <p:pic>
          <p:nvPicPr>
            <p:cNvPr id="13" name="Picture 12">
              <a:extLst>
                <a:ext uri="{FF2B5EF4-FFF2-40B4-BE49-F238E27FC236}">
                  <a16:creationId xmlns:a16="http://schemas.microsoft.com/office/drawing/2014/main" id="{1FDAF41B-1370-4E58-938A-346D513D485C}"/>
                </a:ext>
              </a:extLst>
            </p:cNvPr>
            <p:cNvPicPr>
              <a:picLocks noChangeAspect="1"/>
            </p:cNvPicPr>
            <p:nvPr/>
          </p:nvPicPr>
          <p:blipFill rotWithShape="1">
            <a:blip r:embed="rId4">
              <a:extLst>
                <a:ext uri="{28A0092B-C50C-407E-A947-70E740481C1C}">
                  <a14:useLocalDpi xmlns:a14="http://schemas.microsoft.com/office/drawing/2010/main" val="0"/>
                </a:ext>
              </a:extLst>
            </a:blip>
            <a:srcRect l="228" t="-291" r="-228" b="11580"/>
            <a:stretch/>
          </p:blipFill>
          <p:spPr>
            <a:xfrm>
              <a:off x="7269931" y="1385180"/>
              <a:ext cx="3979638" cy="2761307"/>
            </a:xfrm>
            <a:prstGeom prst="rect">
              <a:avLst/>
            </a:prstGeom>
          </p:spPr>
        </p:pic>
      </p:grpSp>
      <p:grpSp>
        <p:nvGrpSpPr>
          <p:cNvPr id="17" name="Group 16">
            <a:extLst>
              <a:ext uri="{FF2B5EF4-FFF2-40B4-BE49-F238E27FC236}">
                <a16:creationId xmlns:a16="http://schemas.microsoft.com/office/drawing/2014/main" id="{BF427E5B-0E9F-4C0D-BE45-F13CE32B9AF2}"/>
              </a:ext>
            </a:extLst>
          </p:cNvPr>
          <p:cNvGrpSpPr/>
          <p:nvPr/>
        </p:nvGrpSpPr>
        <p:grpSpPr>
          <a:xfrm>
            <a:off x="233884" y="4119328"/>
            <a:ext cx="8430282" cy="2538946"/>
            <a:chOff x="233884" y="4119328"/>
            <a:chExt cx="8430282" cy="2538946"/>
          </a:xfrm>
        </p:grpSpPr>
        <p:sp>
          <p:nvSpPr>
            <p:cNvPr id="7" name="Rectangle 6">
              <a:extLst>
                <a:ext uri="{FF2B5EF4-FFF2-40B4-BE49-F238E27FC236}">
                  <a16:creationId xmlns:a16="http://schemas.microsoft.com/office/drawing/2014/main" id="{3969E981-B657-4E6A-976B-F5FA65A8C48B}"/>
                </a:ext>
              </a:extLst>
            </p:cNvPr>
            <p:cNvSpPr/>
            <p:nvPr/>
          </p:nvSpPr>
          <p:spPr>
            <a:xfrm>
              <a:off x="233884" y="4620876"/>
              <a:ext cx="4075566" cy="1815882"/>
            </a:xfrm>
            <a:prstGeom prst="rect">
              <a:avLst/>
            </a:prstGeom>
          </p:spPr>
          <p:txBody>
            <a:bodyPr wrap="square">
              <a:spAutoFit/>
            </a:bodyPr>
            <a:lstStyle/>
            <a:p>
              <a:pPr fontAlgn="base"/>
              <a:r>
                <a:rPr lang="en-US" sz="2800" b="0" i="0" dirty="0">
                  <a:solidFill>
                    <a:srgbClr val="FFFF00"/>
                  </a:solidFill>
                  <a:effectLst/>
                  <a:latin typeface="Open Sans"/>
                </a:rPr>
                <a:t>What could be the danger in not recognizing or paying attention to these signs?</a:t>
              </a:r>
            </a:p>
          </p:txBody>
        </p:sp>
        <p:pic>
          <p:nvPicPr>
            <p:cNvPr id="15" name="Picture 14">
              <a:extLst>
                <a:ext uri="{FF2B5EF4-FFF2-40B4-BE49-F238E27FC236}">
                  <a16:creationId xmlns:a16="http://schemas.microsoft.com/office/drawing/2014/main" id="{97A6A75B-A972-48B3-A50A-498C79DB94B2}"/>
                </a:ext>
              </a:extLst>
            </p:cNvPr>
            <p:cNvPicPr>
              <a:picLocks noChangeAspect="1"/>
            </p:cNvPicPr>
            <p:nvPr/>
          </p:nvPicPr>
          <p:blipFill rotWithShape="1">
            <a:blip r:embed="rId5">
              <a:extLst>
                <a:ext uri="{28A0092B-C50C-407E-A947-70E740481C1C}">
                  <a14:useLocalDpi xmlns:a14="http://schemas.microsoft.com/office/drawing/2010/main" val="0"/>
                </a:ext>
              </a:extLst>
            </a:blip>
            <a:srcRect t="1178" r="4822"/>
            <a:stretch/>
          </p:blipFill>
          <p:spPr>
            <a:xfrm>
              <a:off x="4309449" y="4119328"/>
              <a:ext cx="4354717" cy="2538946"/>
            </a:xfrm>
            <a:prstGeom prst="rect">
              <a:avLst/>
            </a:prstGeom>
          </p:spPr>
        </p:pic>
      </p:grpSp>
    </p:spTree>
    <p:extLst>
      <p:ext uri="{BB962C8B-B14F-4D97-AF65-F5344CB8AC3E}">
        <p14:creationId xmlns:p14="http://schemas.microsoft.com/office/powerpoint/2010/main" val="4478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4" name="TextBox 53"/>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14:1-7</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The Signs</a:t>
            </a:r>
          </a:p>
        </p:txBody>
      </p:sp>
      <p:sp>
        <p:nvSpPr>
          <p:cNvPr id="58" name="Rectangle 57"/>
          <p:cNvSpPr/>
          <p:nvPr/>
        </p:nvSpPr>
        <p:spPr>
          <a:xfrm>
            <a:off x="1905000" y="533400"/>
            <a:ext cx="2819400" cy="923330"/>
          </a:xfrm>
          <a:prstGeom prst="rect">
            <a:avLst/>
          </a:prstGeom>
        </p:spPr>
        <p:txBody>
          <a:bodyPr wrap="square">
            <a:spAutoFit/>
          </a:bodyPr>
          <a:lstStyle/>
          <a:p>
            <a:pPr fontAlgn="base"/>
            <a:r>
              <a:rPr lang="en-US" b="1" dirty="0">
                <a:solidFill>
                  <a:schemeClr val="bg1"/>
                </a:solidFill>
              </a:rPr>
              <a:t>A Great Light in the Heavens—no darkness—the Son of God is born</a:t>
            </a:r>
          </a:p>
        </p:txBody>
      </p:sp>
      <p:sp>
        <p:nvSpPr>
          <p:cNvPr id="56" name="Rectangle 55"/>
          <p:cNvSpPr/>
          <p:nvPr/>
        </p:nvSpPr>
        <p:spPr>
          <a:xfrm>
            <a:off x="4572000" y="1143000"/>
            <a:ext cx="2819400" cy="1754326"/>
          </a:xfrm>
          <a:prstGeom prst="rect">
            <a:avLst/>
          </a:prstGeom>
        </p:spPr>
        <p:txBody>
          <a:bodyPr wrap="square">
            <a:spAutoFit/>
          </a:bodyPr>
          <a:lstStyle/>
          <a:p>
            <a:pPr fontAlgn="base"/>
            <a:r>
              <a:rPr lang="en-US" b="1" dirty="0">
                <a:solidFill>
                  <a:schemeClr val="bg1"/>
                </a:solidFill>
              </a:rPr>
              <a:t>A new star arise—many wonders in heaven—”We have seen a star in the east and we have come to worship him”</a:t>
            </a:r>
          </a:p>
          <a:p>
            <a:pPr fontAlgn="base"/>
            <a:r>
              <a:rPr lang="en-US" b="1" dirty="0">
                <a:solidFill>
                  <a:schemeClr val="bg1"/>
                </a:solidFill>
              </a:rPr>
              <a:t>(JST Matthew 3:2)</a:t>
            </a:r>
          </a:p>
        </p:txBody>
      </p:sp>
      <p:sp>
        <p:nvSpPr>
          <p:cNvPr id="60" name="Rectangle 59"/>
          <p:cNvSpPr/>
          <p:nvPr/>
        </p:nvSpPr>
        <p:spPr>
          <a:xfrm>
            <a:off x="832919" y="4430918"/>
            <a:ext cx="5512051" cy="1754326"/>
          </a:xfrm>
          <a:prstGeom prst="rect">
            <a:avLst/>
          </a:prstGeom>
        </p:spPr>
        <p:txBody>
          <a:bodyPr wrap="square">
            <a:spAutoFit/>
          </a:bodyPr>
          <a:lstStyle/>
          <a:p>
            <a:pPr fontAlgn="base"/>
            <a:r>
              <a:rPr lang="en-US" dirty="0">
                <a:solidFill>
                  <a:schemeClr val="bg1"/>
                </a:solidFill>
              </a:rPr>
              <a:t>“When they had heard the king, they departed; and, lo, the star, which they saw in the east, went before them, till it came and stood over where the young child was.</a:t>
            </a:r>
          </a:p>
          <a:p>
            <a:pPr fontAlgn="base"/>
            <a:r>
              <a:rPr lang="en-US" dirty="0">
                <a:solidFill>
                  <a:schemeClr val="bg1"/>
                </a:solidFill>
              </a:rPr>
              <a:t>When they saw the star, they rejoiced with exceeding great joy.”</a:t>
            </a:r>
          </a:p>
          <a:p>
            <a:pPr fontAlgn="base"/>
            <a:r>
              <a:rPr lang="en-US" dirty="0">
                <a:solidFill>
                  <a:schemeClr val="bg1"/>
                </a:solidFill>
              </a:rPr>
              <a:t>Matthew 2:9-10</a:t>
            </a:r>
          </a:p>
        </p:txBody>
      </p:sp>
      <p:sp>
        <p:nvSpPr>
          <p:cNvPr id="61" name="Rectangle 60"/>
          <p:cNvSpPr/>
          <p:nvPr/>
        </p:nvSpPr>
        <p:spPr>
          <a:xfrm>
            <a:off x="5705946" y="5995658"/>
            <a:ext cx="5909650" cy="646331"/>
          </a:xfrm>
          <a:prstGeom prst="rect">
            <a:avLst/>
          </a:prstGeom>
        </p:spPr>
        <p:txBody>
          <a:bodyPr wrap="square">
            <a:spAutoFit/>
          </a:bodyPr>
          <a:lstStyle/>
          <a:p>
            <a:pPr fontAlgn="base"/>
            <a:r>
              <a:rPr lang="en-US" dirty="0">
                <a:solidFill>
                  <a:schemeClr val="bg1"/>
                </a:solidFill>
              </a:rPr>
              <a:t>“And it shall come to pass that ye shall all be amazed, and wonder, insomuch that ye shall fall to the earth”</a:t>
            </a:r>
          </a:p>
        </p:txBody>
      </p:sp>
      <p:pic>
        <p:nvPicPr>
          <p:cNvPr id="7" name="Picture 6">
            <a:extLst>
              <a:ext uri="{FF2B5EF4-FFF2-40B4-BE49-F238E27FC236}">
                <a16:creationId xmlns:a16="http://schemas.microsoft.com/office/drawing/2014/main" id="{5C83AAD1-90BC-4CBD-B5C4-7247ACA7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63" y="1566627"/>
            <a:ext cx="2857500" cy="2819400"/>
          </a:xfrm>
          <a:prstGeom prst="rect">
            <a:avLst/>
          </a:prstGeom>
        </p:spPr>
      </p:pic>
      <p:pic>
        <p:nvPicPr>
          <p:cNvPr id="9" name="Picture 8">
            <a:extLst>
              <a:ext uri="{FF2B5EF4-FFF2-40B4-BE49-F238E27FC236}">
                <a16:creationId xmlns:a16="http://schemas.microsoft.com/office/drawing/2014/main" id="{1414DD01-BB70-419B-8193-DAFE0DE5D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413" y="351156"/>
            <a:ext cx="3663122" cy="2747342"/>
          </a:xfrm>
          <a:prstGeom prst="rect">
            <a:avLst/>
          </a:prstGeom>
        </p:spPr>
      </p:pic>
      <p:pic>
        <p:nvPicPr>
          <p:cNvPr id="11" name="Picture 10">
            <a:extLst>
              <a:ext uri="{FF2B5EF4-FFF2-40B4-BE49-F238E27FC236}">
                <a16:creationId xmlns:a16="http://schemas.microsoft.com/office/drawing/2014/main" id="{7B85B060-E2B0-4F90-AB97-8EFE286A1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692" y="3269064"/>
            <a:ext cx="4038939" cy="2703290"/>
          </a:xfrm>
          <a:prstGeom prst="rect">
            <a:avLst/>
          </a:prstGeom>
        </p:spPr>
      </p:pic>
    </p:spTree>
    <p:extLst>
      <p:ext uri="{BB962C8B-B14F-4D97-AF65-F5344CB8AC3E}">
        <p14:creationId xmlns:p14="http://schemas.microsoft.com/office/powerpoint/2010/main" val="35827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p:bldP spid="60"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4" name="TextBox 53"/>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14:7-10</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Everlasting Life</a:t>
            </a:r>
          </a:p>
        </p:txBody>
      </p:sp>
      <p:sp>
        <p:nvSpPr>
          <p:cNvPr id="2" name="Rectangle 1">
            <a:extLst>
              <a:ext uri="{FF2B5EF4-FFF2-40B4-BE49-F238E27FC236}">
                <a16:creationId xmlns:a16="http://schemas.microsoft.com/office/drawing/2014/main" id="{741D69CD-EE2D-40C3-9473-E40C8FEEC963}"/>
              </a:ext>
            </a:extLst>
          </p:cNvPr>
          <p:cNvSpPr/>
          <p:nvPr/>
        </p:nvSpPr>
        <p:spPr>
          <a:xfrm>
            <a:off x="766527" y="830717"/>
            <a:ext cx="4049917" cy="2308324"/>
          </a:xfrm>
          <a:prstGeom prst="rect">
            <a:avLst/>
          </a:prstGeom>
        </p:spPr>
        <p:txBody>
          <a:bodyPr wrap="square">
            <a:spAutoFit/>
          </a:bodyPr>
          <a:lstStyle/>
          <a:p>
            <a:r>
              <a:rPr lang="en-US" sz="2400" b="0" i="1" dirty="0">
                <a:solidFill>
                  <a:srgbClr val="FFFF00"/>
                </a:solidFill>
                <a:effectLst/>
                <a:latin typeface="Palatino"/>
              </a:rPr>
              <a:t>And, if you keep my commandments and endure to the end you shall have eternal life, which gift is the greatest of all the gifts of God.</a:t>
            </a:r>
          </a:p>
          <a:p>
            <a:r>
              <a:rPr lang="en-US" sz="2400" i="1" dirty="0">
                <a:solidFill>
                  <a:srgbClr val="FFFF00"/>
                </a:solidFill>
                <a:latin typeface="Palatino"/>
              </a:rPr>
              <a:t>D&amp;C 14:7</a:t>
            </a:r>
            <a:endParaRPr lang="en-US" sz="2400" i="1" dirty="0">
              <a:solidFill>
                <a:srgbClr val="FFFF00"/>
              </a:solidFill>
            </a:endParaRPr>
          </a:p>
        </p:txBody>
      </p:sp>
      <p:sp>
        <p:nvSpPr>
          <p:cNvPr id="3" name="Rectangle 2">
            <a:extLst>
              <a:ext uri="{FF2B5EF4-FFF2-40B4-BE49-F238E27FC236}">
                <a16:creationId xmlns:a16="http://schemas.microsoft.com/office/drawing/2014/main" id="{6BFD4D9D-EC8C-42C3-8181-7236E93F226A}"/>
              </a:ext>
            </a:extLst>
          </p:cNvPr>
          <p:cNvSpPr/>
          <p:nvPr/>
        </p:nvSpPr>
        <p:spPr>
          <a:xfrm>
            <a:off x="7469109" y="3857273"/>
            <a:ext cx="3802455" cy="2308324"/>
          </a:xfrm>
          <a:prstGeom prst="rect">
            <a:avLst/>
          </a:prstGeom>
        </p:spPr>
        <p:txBody>
          <a:bodyPr wrap="square">
            <a:spAutoFit/>
          </a:bodyPr>
          <a:lstStyle/>
          <a:p>
            <a:r>
              <a:rPr lang="en-US" sz="2400" i="1" dirty="0">
                <a:solidFill>
                  <a:srgbClr val="FFFF00"/>
                </a:solidFill>
                <a:effectLst/>
                <a:latin typeface="Palatino"/>
              </a:rPr>
              <a:t>For behold, this is my work and my glory—to bring to pass the immortality and eternal life of man.</a:t>
            </a:r>
          </a:p>
          <a:p>
            <a:r>
              <a:rPr lang="en-US" sz="2400" i="1" dirty="0">
                <a:solidFill>
                  <a:srgbClr val="FFFF00"/>
                </a:solidFill>
                <a:latin typeface="Palatino"/>
              </a:rPr>
              <a:t>Moses 1:39</a:t>
            </a:r>
            <a:endParaRPr lang="en-US" sz="2400" i="1" dirty="0">
              <a:solidFill>
                <a:srgbClr val="FFFF00"/>
              </a:solidFill>
            </a:endParaRPr>
          </a:p>
        </p:txBody>
      </p:sp>
      <p:pic>
        <p:nvPicPr>
          <p:cNvPr id="5" name="Picture 4">
            <a:extLst>
              <a:ext uri="{FF2B5EF4-FFF2-40B4-BE49-F238E27FC236}">
                <a16:creationId xmlns:a16="http://schemas.microsoft.com/office/drawing/2014/main" id="{7AA98311-E558-42FA-8397-A0DF27B54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43" y="936405"/>
            <a:ext cx="5087796" cy="2543898"/>
          </a:xfrm>
          <a:prstGeom prst="rect">
            <a:avLst/>
          </a:prstGeom>
        </p:spPr>
      </p:pic>
      <p:pic>
        <p:nvPicPr>
          <p:cNvPr id="8" name="Picture 7">
            <a:extLst>
              <a:ext uri="{FF2B5EF4-FFF2-40B4-BE49-F238E27FC236}">
                <a16:creationId xmlns:a16="http://schemas.microsoft.com/office/drawing/2014/main" id="{E166C717-7755-4603-8AEF-EAB122DEC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53" y="3621386"/>
            <a:ext cx="5194571" cy="2719033"/>
          </a:xfrm>
          <a:prstGeom prst="rect">
            <a:avLst/>
          </a:prstGeom>
        </p:spPr>
      </p:pic>
    </p:spTree>
    <p:extLst>
      <p:ext uri="{BB962C8B-B14F-4D97-AF65-F5344CB8AC3E}">
        <p14:creationId xmlns:p14="http://schemas.microsoft.com/office/powerpoint/2010/main" val="18556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4" name="TextBox 53"/>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14:11-14</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Recognizing Signs</a:t>
            </a:r>
          </a:p>
        </p:txBody>
      </p:sp>
      <p:grpSp>
        <p:nvGrpSpPr>
          <p:cNvPr id="9" name="Group 3">
            <a:extLst>
              <a:ext uri="{FF2B5EF4-FFF2-40B4-BE49-F238E27FC236}">
                <a16:creationId xmlns:a16="http://schemas.microsoft.com/office/drawing/2014/main" id="{F8CA341B-4E86-415C-B1C2-E896124FC9B9}"/>
              </a:ext>
            </a:extLst>
          </p:cNvPr>
          <p:cNvGrpSpPr/>
          <p:nvPr/>
        </p:nvGrpSpPr>
        <p:grpSpPr>
          <a:xfrm>
            <a:off x="325925" y="443621"/>
            <a:ext cx="2163247" cy="2626704"/>
            <a:chOff x="71718" y="1120588"/>
            <a:chExt cx="3070535" cy="4719626"/>
          </a:xfrm>
        </p:grpSpPr>
        <p:grpSp>
          <p:nvGrpSpPr>
            <p:cNvPr id="10" name="Group 13">
              <a:extLst>
                <a:ext uri="{FF2B5EF4-FFF2-40B4-BE49-F238E27FC236}">
                  <a16:creationId xmlns:a16="http://schemas.microsoft.com/office/drawing/2014/main" id="{85219F34-CE76-4DCF-9F6D-C6014BF7BD5E}"/>
                </a:ext>
              </a:extLst>
            </p:cNvPr>
            <p:cNvGrpSpPr/>
            <p:nvPr/>
          </p:nvGrpSpPr>
          <p:grpSpPr>
            <a:xfrm>
              <a:off x="71718" y="1120588"/>
              <a:ext cx="3048000" cy="4572000"/>
              <a:chOff x="838200" y="1066800"/>
              <a:chExt cx="2438400" cy="3352800"/>
            </a:xfrm>
          </p:grpSpPr>
          <p:sp>
            <p:nvSpPr>
              <p:cNvPr id="12" name="Rounded Rectangle 61">
                <a:extLst>
                  <a:ext uri="{FF2B5EF4-FFF2-40B4-BE49-F238E27FC236}">
                    <a16:creationId xmlns:a16="http://schemas.microsoft.com/office/drawing/2014/main" id="{094F0645-15D2-4A6A-B24F-42C414DB357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id="{79C2CBE6-DFB1-4C46-96CA-77AC58357AA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AD36B10B-FB6D-4A97-824A-5B8DCD04990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DD499EB4-EB19-4EB8-801A-D9A7FC7EE54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30C28F5A-9D7B-4577-AA45-93E35DC5C656}"/>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F3AA0BD9-B017-4476-8ABC-7CECC9F14E0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a:extLst>
                  <a:ext uri="{FF2B5EF4-FFF2-40B4-BE49-F238E27FC236}">
                    <a16:creationId xmlns:a16="http://schemas.microsoft.com/office/drawing/2014/main" id="{B8BEC4B8-A3C9-4F42-97E6-10B3E931F9C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a:extLst>
                  <a:ext uri="{FF2B5EF4-FFF2-40B4-BE49-F238E27FC236}">
                    <a16:creationId xmlns:a16="http://schemas.microsoft.com/office/drawing/2014/main" id="{4A928E8E-0D65-4F63-AFEB-1B8029F6384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a:extLst>
                  <a:ext uri="{FF2B5EF4-FFF2-40B4-BE49-F238E27FC236}">
                    <a16:creationId xmlns:a16="http://schemas.microsoft.com/office/drawing/2014/main" id="{DEA756FD-FCDB-43FF-9B1E-4A98540363C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D00C4D46-9237-4F7C-B703-A593F1CFADC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5A623D74-079D-4EC0-827F-77AE3EA2FC60}"/>
                </a:ext>
              </a:extLst>
            </p:cNvPr>
            <p:cNvSpPr txBox="1"/>
            <p:nvPr/>
          </p:nvSpPr>
          <p:spPr>
            <a:xfrm>
              <a:off x="762598" y="1254182"/>
              <a:ext cx="2379655" cy="4586032"/>
            </a:xfrm>
            <a:prstGeom prst="rect">
              <a:avLst/>
            </a:prstGeom>
            <a:noFill/>
          </p:spPr>
          <p:txBody>
            <a:bodyPr wrap="square" rtlCol="0">
              <a:spAutoFit/>
            </a:bodyPr>
            <a:lstStyle/>
            <a:p>
              <a:pPr algn="ctr"/>
              <a:r>
                <a:rPr lang="en-US" b="1" dirty="0"/>
                <a:t>Recognizing signs from God can help us believe on the name of Jesus Christ and repent of our sins.</a:t>
              </a:r>
              <a:endParaRPr lang="en-US" sz="1600" b="1" dirty="0">
                <a:solidFill>
                  <a:schemeClr val="bg2">
                    <a:lumMod val="25000"/>
                  </a:schemeClr>
                </a:solidFill>
                <a:latin typeface="Tempus Sans ITC" pitchFamily="82" charset="0"/>
              </a:endParaRPr>
            </a:p>
          </p:txBody>
        </p:sp>
      </p:grpSp>
      <p:sp>
        <p:nvSpPr>
          <p:cNvPr id="4" name="Rectangle 3">
            <a:extLst>
              <a:ext uri="{FF2B5EF4-FFF2-40B4-BE49-F238E27FC236}">
                <a16:creationId xmlns:a16="http://schemas.microsoft.com/office/drawing/2014/main" id="{7019B726-C023-449D-8799-4080618232E9}"/>
              </a:ext>
            </a:extLst>
          </p:cNvPr>
          <p:cNvSpPr/>
          <p:nvPr/>
        </p:nvSpPr>
        <p:spPr>
          <a:xfrm>
            <a:off x="7985156" y="4077253"/>
            <a:ext cx="3612335" cy="2585323"/>
          </a:xfrm>
          <a:prstGeom prst="rect">
            <a:avLst/>
          </a:prstGeom>
        </p:spPr>
        <p:txBody>
          <a:bodyPr wrap="square">
            <a:spAutoFit/>
          </a:bodyPr>
          <a:lstStyle/>
          <a:p>
            <a:r>
              <a:rPr lang="en-US" dirty="0">
                <a:solidFill>
                  <a:schemeClr val="bg1"/>
                </a:solidFill>
                <a:latin typeface="Open Sans"/>
              </a:rPr>
              <a:t>M</a:t>
            </a:r>
            <a:r>
              <a:rPr lang="en-US" b="0" i="0" dirty="0">
                <a:solidFill>
                  <a:schemeClr val="bg1"/>
                </a:solidFill>
                <a:effectLst/>
                <a:latin typeface="Open Sans"/>
              </a:rPr>
              <a:t>any scripture passages caution us not to seek signs.</a:t>
            </a:r>
          </a:p>
          <a:p>
            <a:endParaRPr lang="en-US" dirty="0">
              <a:solidFill>
                <a:schemeClr val="bg1"/>
              </a:solidFill>
              <a:latin typeface="Open Sans"/>
            </a:endParaRPr>
          </a:p>
          <a:p>
            <a:r>
              <a:rPr lang="en-US" dirty="0">
                <a:solidFill>
                  <a:schemeClr val="bg1"/>
                </a:solidFill>
              </a:rPr>
              <a:t>When prophets warn against seeking signs, they refer to people who refuse to believe unless they are shown signs, not to people who exercise faith in seeking miracles according to the Lord’s will.</a:t>
            </a:r>
          </a:p>
        </p:txBody>
      </p:sp>
      <p:grpSp>
        <p:nvGrpSpPr>
          <p:cNvPr id="23" name="Group 22">
            <a:extLst>
              <a:ext uri="{FF2B5EF4-FFF2-40B4-BE49-F238E27FC236}">
                <a16:creationId xmlns:a16="http://schemas.microsoft.com/office/drawing/2014/main" id="{5359BD14-FEAC-467A-BAA5-2F3E083CCBF7}"/>
              </a:ext>
            </a:extLst>
          </p:cNvPr>
          <p:cNvGrpSpPr/>
          <p:nvPr/>
        </p:nvGrpSpPr>
        <p:grpSpPr>
          <a:xfrm>
            <a:off x="3155733" y="1138371"/>
            <a:ext cx="4707801" cy="4041782"/>
            <a:chOff x="2677751" y="1086416"/>
            <a:chExt cx="4707801" cy="4041782"/>
          </a:xfrm>
        </p:grpSpPr>
        <p:pic>
          <p:nvPicPr>
            <p:cNvPr id="7" name="Picture 6">
              <a:extLst>
                <a:ext uri="{FF2B5EF4-FFF2-40B4-BE49-F238E27FC236}">
                  <a16:creationId xmlns:a16="http://schemas.microsoft.com/office/drawing/2014/main" id="{9F2A4C19-9678-40E8-94A1-41D7955F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51" y="1086416"/>
              <a:ext cx="4707801" cy="3766241"/>
            </a:xfrm>
            <a:prstGeom prst="rect">
              <a:avLst/>
            </a:prstGeom>
          </p:spPr>
        </p:pic>
        <p:sp>
          <p:nvSpPr>
            <p:cNvPr id="25" name="TextBox 24">
              <a:extLst>
                <a:ext uri="{FF2B5EF4-FFF2-40B4-BE49-F238E27FC236}">
                  <a16:creationId xmlns:a16="http://schemas.microsoft.com/office/drawing/2014/main" id="{F22B637C-9243-44B5-BA75-26F5F28183E5}"/>
                </a:ext>
              </a:extLst>
            </p:cNvPr>
            <p:cNvSpPr txBox="1"/>
            <p:nvPr/>
          </p:nvSpPr>
          <p:spPr>
            <a:xfrm>
              <a:off x="2708495" y="4866588"/>
              <a:ext cx="2590800" cy="261610"/>
            </a:xfrm>
            <a:prstGeom prst="rect">
              <a:avLst/>
            </a:prstGeom>
            <a:noFill/>
          </p:spPr>
          <p:txBody>
            <a:bodyPr wrap="square" rtlCol="0">
              <a:spAutoFit/>
            </a:bodyPr>
            <a:lstStyle/>
            <a:p>
              <a:r>
                <a:rPr lang="en-US" sz="1100" dirty="0" err="1">
                  <a:solidFill>
                    <a:schemeClr val="bg1"/>
                  </a:solidFill>
                </a:rPr>
                <a:t>Tommervik</a:t>
              </a:r>
              <a:endParaRPr lang="en-US" sz="1100" dirty="0">
                <a:solidFill>
                  <a:schemeClr val="bg1"/>
                </a:solidFill>
              </a:endParaRPr>
            </a:p>
          </p:txBody>
        </p:sp>
      </p:grpSp>
      <p:pic>
        <p:nvPicPr>
          <p:cNvPr id="1026" name="Picture 2" descr="Image result for caution gif sign">
            <a:extLst>
              <a:ext uri="{FF2B5EF4-FFF2-40B4-BE49-F238E27FC236}">
                <a16:creationId xmlns:a16="http://schemas.microsoft.com/office/drawing/2014/main" id="{71989C62-D7D4-42DC-B225-F1F8A99576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10189" y="1352738"/>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Signs of the Coming of the Savior</a:t>
            </a:r>
          </a:p>
        </p:txBody>
      </p:sp>
      <p:sp>
        <p:nvSpPr>
          <p:cNvPr id="2" name="Rectangle 1">
            <a:extLst>
              <a:ext uri="{FF2B5EF4-FFF2-40B4-BE49-F238E27FC236}">
                <a16:creationId xmlns:a16="http://schemas.microsoft.com/office/drawing/2014/main" id="{CC484CE8-D2A8-411F-B02A-B6A436D12CF3}"/>
              </a:ext>
            </a:extLst>
          </p:cNvPr>
          <p:cNvSpPr/>
          <p:nvPr/>
        </p:nvSpPr>
        <p:spPr>
          <a:xfrm>
            <a:off x="331960" y="1060712"/>
            <a:ext cx="6557727" cy="1477328"/>
          </a:xfrm>
          <a:prstGeom prst="rect">
            <a:avLst/>
          </a:prstGeom>
        </p:spPr>
        <p:txBody>
          <a:bodyPr wrap="square">
            <a:spAutoFit/>
          </a:bodyPr>
          <a:lstStyle/>
          <a:p>
            <a:r>
              <a:rPr lang="en-US" b="0" i="1" dirty="0">
                <a:solidFill>
                  <a:srgbClr val="FFFF00"/>
                </a:solidFill>
                <a:effectLst/>
                <a:latin typeface="Palatino"/>
              </a:rPr>
              <a:t>And in the days of these kings shall the God of heaven set up a kingdom, which shall never be destroyed: and the kingdom shall not be left to other people, but it shall break in pieces and consume all these kingdoms, and it shall stand for ever.</a:t>
            </a:r>
          </a:p>
          <a:p>
            <a:r>
              <a:rPr lang="en-US" i="1" dirty="0">
                <a:solidFill>
                  <a:srgbClr val="FFFF00"/>
                </a:solidFill>
                <a:latin typeface="Palatino"/>
              </a:rPr>
              <a:t>Daniel 2:44</a:t>
            </a:r>
            <a:endParaRPr lang="en-US" i="1" dirty="0">
              <a:solidFill>
                <a:srgbClr val="FFFF00"/>
              </a:solidFill>
            </a:endParaRPr>
          </a:p>
        </p:txBody>
      </p:sp>
      <p:sp>
        <p:nvSpPr>
          <p:cNvPr id="3" name="Rectangle 2">
            <a:extLst>
              <a:ext uri="{FF2B5EF4-FFF2-40B4-BE49-F238E27FC236}">
                <a16:creationId xmlns:a16="http://schemas.microsoft.com/office/drawing/2014/main" id="{0F5BDC72-539F-40C4-8A60-F4AEE58AE333}"/>
              </a:ext>
            </a:extLst>
          </p:cNvPr>
          <p:cNvSpPr/>
          <p:nvPr/>
        </p:nvSpPr>
        <p:spPr>
          <a:xfrm>
            <a:off x="4949228" y="3910818"/>
            <a:ext cx="7242772" cy="2585323"/>
          </a:xfrm>
          <a:prstGeom prst="rect">
            <a:avLst/>
          </a:prstGeom>
        </p:spPr>
        <p:txBody>
          <a:bodyPr wrap="square">
            <a:spAutoFit/>
          </a:bodyPr>
          <a:lstStyle/>
          <a:p>
            <a:pPr fontAlgn="base"/>
            <a:r>
              <a:rPr lang="en-US" b="0" i="0" dirty="0">
                <a:solidFill>
                  <a:srgbClr val="FFFF00"/>
                </a:solidFill>
                <a:effectLst/>
                <a:latin typeface="Palatino"/>
              </a:rPr>
              <a:t>And it shall come to pass in the last days, when the mountain of the Lord’s house shall be established in the top of the mountains, and shall be exalted above the hills, and all nations shall flow unto it.</a:t>
            </a:r>
          </a:p>
          <a:p>
            <a:pPr fontAlgn="base"/>
            <a:endParaRPr lang="en-US" b="0" i="0" dirty="0">
              <a:solidFill>
                <a:srgbClr val="FFFF00"/>
              </a:solidFill>
              <a:effectLst/>
              <a:latin typeface="Palatino"/>
            </a:endParaRPr>
          </a:p>
          <a:p>
            <a:pPr fontAlgn="base"/>
            <a:r>
              <a:rPr lang="en-US" b="0" i="0" dirty="0">
                <a:solidFill>
                  <a:srgbClr val="FFFF00"/>
                </a:solidFill>
                <a:effectLst/>
                <a:latin typeface="Palatino"/>
              </a:rPr>
              <a:t>And many people shall go and say, Come ye, and let us go up to the mountain of the Lord, to the house of the God of Jacob; and he will teach us of his ways, and we will walk in his paths; for out of Zion shall go forth the law, and the word of the Lord from Jerusalem. 2 Nephi 12:2-3</a:t>
            </a:r>
          </a:p>
        </p:txBody>
      </p:sp>
      <p:pic>
        <p:nvPicPr>
          <p:cNvPr id="8" name="Picture 7">
            <a:extLst>
              <a:ext uri="{FF2B5EF4-FFF2-40B4-BE49-F238E27FC236}">
                <a16:creationId xmlns:a16="http://schemas.microsoft.com/office/drawing/2014/main" id="{C8783DA9-EEFE-40ED-A93C-18DFE5862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327" y="2471597"/>
            <a:ext cx="2122786" cy="3322622"/>
          </a:xfrm>
          <a:prstGeom prst="rect">
            <a:avLst/>
          </a:prstGeom>
        </p:spPr>
      </p:pic>
      <p:pic>
        <p:nvPicPr>
          <p:cNvPr id="26" name="Picture 25">
            <a:extLst>
              <a:ext uri="{FF2B5EF4-FFF2-40B4-BE49-F238E27FC236}">
                <a16:creationId xmlns:a16="http://schemas.microsoft.com/office/drawing/2014/main" id="{0BEF1CD1-B08B-4D40-905C-39B4E0E1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580" y="817829"/>
            <a:ext cx="4435820" cy="2957213"/>
          </a:xfrm>
          <a:prstGeom prst="rect">
            <a:avLst/>
          </a:prstGeom>
        </p:spPr>
      </p:pic>
      <p:sp>
        <p:nvSpPr>
          <p:cNvPr id="27" name="Rectangle 26">
            <a:extLst>
              <a:ext uri="{FF2B5EF4-FFF2-40B4-BE49-F238E27FC236}">
                <a16:creationId xmlns:a16="http://schemas.microsoft.com/office/drawing/2014/main" id="{63764E5B-BCF0-47C5-AF5D-BB212D2136CB}"/>
              </a:ext>
            </a:extLst>
          </p:cNvPr>
          <p:cNvSpPr/>
          <p:nvPr/>
        </p:nvSpPr>
        <p:spPr>
          <a:xfrm>
            <a:off x="223319" y="2913014"/>
            <a:ext cx="2483667" cy="2031325"/>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prophecy of the church covering the entire earth, a stone cut “out of a mountain without hands”, meaning that it is Gods’ work, not man’s.</a:t>
            </a:r>
            <a:endParaRPr lang="en-US" dirty="0">
              <a:solidFill>
                <a:schemeClr val="bg1"/>
              </a:solidFill>
            </a:endParaRPr>
          </a:p>
        </p:txBody>
      </p:sp>
      <p:sp>
        <p:nvSpPr>
          <p:cNvPr id="28" name="Rectangle 27">
            <a:extLst>
              <a:ext uri="{FF2B5EF4-FFF2-40B4-BE49-F238E27FC236}">
                <a16:creationId xmlns:a16="http://schemas.microsoft.com/office/drawing/2014/main" id="{FA331F0D-D12D-4833-B052-B27133D33A12}"/>
              </a:ext>
            </a:extLst>
          </p:cNvPr>
          <p:cNvSpPr/>
          <p:nvPr/>
        </p:nvSpPr>
        <p:spPr>
          <a:xfrm>
            <a:off x="6819901" y="3725871"/>
            <a:ext cx="1357745" cy="230832"/>
          </a:xfrm>
          <a:prstGeom prst="rect">
            <a:avLst/>
          </a:prstGeom>
        </p:spPr>
        <p:txBody>
          <a:bodyPr wrap="square">
            <a:spAutoFit/>
          </a:bodyPr>
          <a:lstStyle/>
          <a:p>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Payson</a:t>
            </a:r>
            <a:endParaRPr lang="en-US" sz="900" dirty="0">
              <a:solidFill>
                <a:schemeClr val="bg1"/>
              </a:solidFill>
            </a:endParaRPr>
          </a:p>
        </p:txBody>
      </p:sp>
    </p:spTree>
    <p:extLst>
      <p:ext uri="{BB962C8B-B14F-4D97-AF65-F5344CB8AC3E}">
        <p14:creationId xmlns:p14="http://schemas.microsoft.com/office/powerpoint/2010/main" val="8540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D&amp;C 45:24-25, 28, 39-44</a:t>
            </a:r>
          </a:p>
        </p:txBody>
      </p:sp>
      <p:sp>
        <p:nvSpPr>
          <p:cNvPr id="27" name="Rectangle 26">
            <a:extLst>
              <a:ext uri="{FF2B5EF4-FFF2-40B4-BE49-F238E27FC236}">
                <a16:creationId xmlns:a16="http://schemas.microsoft.com/office/drawing/2014/main" id="{63764E5B-BCF0-47C5-AF5D-BB212D2136CB}"/>
              </a:ext>
            </a:extLst>
          </p:cNvPr>
          <p:cNvSpPr/>
          <p:nvPr/>
        </p:nvSpPr>
        <p:spPr>
          <a:xfrm>
            <a:off x="395335" y="1962400"/>
            <a:ext cx="4366788" cy="3416320"/>
          </a:xfrm>
          <a:prstGeom prst="rect">
            <a:avLst/>
          </a:prstGeom>
        </p:spPr>
        <p:txBody>
          <a:bodyPr wrap="square">
            <a:spAutoFit/>
          </a:bodyPr>
          <a:lstStyle/>
          <a:p>
            <a:r>
              <a:rPr lang="en-US" b="1" dirty="0">
                <a:solidFill>
                  <a:schemeClr val="bg1"/>
                </a:solidFill>
              </a:rPr>
              <a:t>"</a:t>
            </a:r>
            <a:r>
              <a:rPr lang="en-US" i="1" dirty="0">
                <a:solidFill>
                  <a:schemeClr val="bg1"/>
                </a:solidFill>
              </a:rPr>
              <a:t>The day will come when the Gentiles will sin against the fullness of the gospel and reject its supernal blessings, and the Lord will take away these privileges from the Gentile nations and once again make them available primarily to his ancient covenant people.  In the purest sense this will not take place until Jesus sets His foot upon Olivet and the Jews acknowledge their long-awaited Messiah.  Thus the fullness of the Gentiles is millennial."</a:t>
            </a:r>
            <a:r>
              <a:rPr lang="en-US" dirty="0">
                <a:solidFill>
                  <a:schemeClr val="bg1"/>
                </a:solidFill>
              </a:rPr>
              <a:t> </a:t>
            </a:r>
          </a:p>
          <a:p>
            <a:r>
              <a:rPr lang="en-US" dirty="0">
                <a:solidFill>
                  <a:schemeClr val="bg1"/>
                </a:solidFill>
              </a:rPr>
              <a:t>Robert Millet</a:t>
            </a:r>
          </a:p>
        </p:txBody>
      </p:sp>
      <p:sp>
        <p:nvSpPr>
          <p:cNvPr id="14" name="Rectangle 13">
            <a:extLst>
              <a:ext uri="{FF2B5EF4-FFF2-40B4-BE49-F238E27FC236}">
                <a16:creationId xmlns:a16="http://schemas.microsoft.com/office/drawing/2014/main" id="{4E3E6B10-1A88-4C07-BD48-91BC519A0BCC}"/>
              </a:ext>
            </a:extLst>
          </p:cNvPr>
          <p:cNvSpPr/>
          <p:nvPr/>
        </p:nvSpPr>
        <p:spPr>
          <a:xfrm>
            <a:off x="7620000" y="1311245"/>
            <a:ext cx="4191000" cy="5078313"/>
          </a:xfrm>
          <a:prstGeom prst="rect">
            <a:avLst/>
          </a:prstGeom>
        </p:spPr>
        <p:txBody>
          <a:bodyPr wrap="square">
            <a:spAutoFit/>
          </a:bodyPr>
          <a:lstStyle/>
          <a:p>
            <a:pPr fontAlgn="base"/>
            <a:r>
              <a:rPr lang="en-US" b="1" dirty="0">
                <a:solidFill>
                  <a:schemeClr val="bg1"/>
                </a:solidFill>
              </a:rPr>
              <a:t>Blood, fire, and vapors of smoke—destructive agencies of modern warfare and their death-dealing effects</a:t>
            </a:r>
          </a:p>
          <a:p>
            <a:pPr fontAlgn="base"/>
            <a:endParaRPr lang="en-US" b="1" dirty="0">
              <a:solidFill>
                <a:schemeClr val="bg1"/>
              </a:solidFill>
            </a:endParaRPr>
          </a:p>
          <a:p>
            <a:pPr fontAlgn="base"/>
            <a:r>
              <a:rPr lang="en-US" b="1" dirty="0">
                <a:solidFill>
                  <a:schemeClr val="bg1"/>
                </a:solidFill>
              </a:rPr>
              <a:t>The sun shall be darkened</a:t>
            </a:r>
          </a:p>
          <a:p>
            <a:pPr fontAlgn="base"/>
            <a:endParaRPr lang="en-US" b="1" dirty="0">
              <a:solidFill>
                <a:schemeClr val="bg1"/>
              </a:solidFill>
            </a:endParaRPr>
          </a:p>
          <a:p>
            <a:pPr fontAlgn="base"/>
            <a:r>
              <a:rPr lang="en-US" b="1" dirty="0">
                <a:solidFill>
                  <a:schemeClr val="bg1"/>
                </a:solidFill>
              </a:rPr>
              <a:t>The remnant shall be gathered—return of the Jews to Jerusalem. </a:t>
            </a:r>
          </a:p>
          <a:p>
            <a:pPr fontAlgn="base"/>
            <a:endParaRPr lang="en-US" b="1" dirty="0">
              <a:solidFill>
                <a:schemeClr val="bg1"/>
              </a:solidFill>
            </a:endParaRPr>
          </a:p>
          <a:p>
            <a:pPr fontAlgn="base"/>
            <a:r>
              <a:rPr lang="en-US" b="1" dirty="0">
                <a:solidFill>
                  <a:schemeClr val="bg1"/>
                </a:solidFill>
              </a:rPr>
              <a:t>The spirit of gathering accompanies the acceptance of the gospel. </a:t>
            </a:r>
          </a:p>
          <a:p>
            <a:pPr fontAlgn="base"/>
            <a:endParaRPr lang="en-US" b="1" dirty="0">
              <a:solidFill>
                <a:schemeClr val="bg1"/>
              </a:solidFill>
            </a:endParaRPr>
          </a:p>
          <a:p>
            <a:pPr fontAlgn="base"/>
            <a:r>
              <a:rPr lang="en-US" b="1" dirty="0">
                <a:solidFill>
                  <a:schemeClr val="bg1"/>
                </a:solidFill>
              </a:rPr>
              <a:t>Those who received the glad message generally have a desire to go where the people of god dwell. </a:t>
            </a:r>
          </a:p>
          <a:p>
            <a:pPr fontAlgn="base"/>
            <a:endParaRPr lang="en-US" b="1" dirty="0">
              <a:solidFill>
                <a:schemeClr val="bg1"/>
              </a:solidFill>
            </a:endParaRPr>
          </a:p>
          <a:p>
            <a:pPr fontAlgn="base"/>
            <a:r>
              <a:rPr lang="en-US" b="1" dirty="0">
                <a:solidFill>
                  <a:schemeClr val="bg1"/>
                </a:solidFill>
              </a:rPr>
              <a:t>Look for me---many will be prepared</a:t>
            </a:r>
          </a:p>
          <a:p>
            <a:pPr fontAlgn="base"/>
            <a:endParaRPr lang="en-US" b="1" dirty="0">
              <a:solidFill>
                <a:schemeClr val="bg1"/>
              </a:solidFill>
            </a:endParaRPr>
          </a:p>
        </p:txBody>
      </p:sp>
      <p:pic>
        <p:nvPicPr>
          <p:cNvPr id="15" name="Picture 2" descr="http://kndu.images.worldnow.com/images/4015690_G.jpg">
            <a:extLst>
              <a:ext uri="{FF2B5EF4-FFF2-40B4-BE49-F238E27FC236}">
                <a16:creationId xmlns:a16="http://schemas.microsoft.com/office/drawing/2014/main" id="{E89BA67A-16A2-4761-A811-31E0D19CE451}"/>
              </a:ext>
            </a:extLst>
          </p:cNvPr>
          <p:cNvPicPr>
            <a:picLocks noChangeAspect="1" noChangeArrowheads="1"/>
          </p:cNvPicPr>
          <p:nvPr/>
        </p:nvPicPr>
        <p:blipFill>
          <a:blip r:embed="rId3" cstate="print"/>
          <a:srcRect/>
          <a:stretch>
            <a:fillRect/>
          </a:stretch>
        </p:blipFill>
        <p:spPr bwMode="auto">
          <a:xfrm>
            <a:off x="5109927" y="789160"/>
            <a:ext cx="2057400" cy="1543889"/>
          </a:xfrm>
          <a:prstGeom prst="rect">
            <a:avLst/>
          </a:prstGeom>
          <a:noFill/>
        </p:spPr>
      </p:pic>
      <p:pic>
        <p:nvPicPr>
          <p:cNvPr id="17" name="Picture 4" descr="https://encrypted-tbn2.gstatic.com/images?q=tbn:ANd9GcQx4CatG1vjanQudnl6uvm2NDP-4fjElphT6PsURyUelCOWfBsB">
            <a:extLst>
              <a:ext uri="{FF2B5EF4-FFF2-40B4-BE49-F238E27FC236}">
                <a16:creationId xmlns:a16="http://schemas.microsoft.com/office/drawing/2014/main" id="{C06C00BB-C710-4CB0-ACD7-A0FDACB94DAA}"/>
              </a:ext>
            </a:extLst>
          </p:cNvPr>
          <p:cNvPicPr>
            <a:picLocks noChangeAspect="1" noChangeArrowheads="1"/>
          </p:cNvPicPr>
          <p:nvPr/>
        </p:nvPicPr>
        <p:blipFill>
          <a:blip r:embed="rId4" cstate="print"/>
          <a:srcRect/>
          <a:stretch>
            <a:fillRect/>
          </a:stretch>
        </p:blipFill>
        <p:spPr bwMode="auto">
          <a:xfrm>
            <a:off x="4984687" y="2474613"/>
            <a:ext cx="2381250" cy="1914525"/>
          </a:xfrm>
          <a:prstGeom prst="rect">
            <a:avLst/>
          </a:prstGeom>
          <a:noFill/>
        </p:spPr>
      </p:pic>
      <p:pic>
        <p:nvPicPr>
          <p:cNvPr id="18" name="Picture 6" descr="http://rhymeswithright.mu.nu/archives/NewIsraelMap.gif">
            <a:extLst>
              <a:ext uri="{FF2B5EF4-FFF2-40B4-BE49-F238E27FC236}">
                <a16:creationId xmlns:a16="http://schemas.microsoft.com/office/drawing/2014/main" id="{D086655C-6BB0-459B-AC7B-AFD4125FE859}"/>
              </a:ext>
            </a:extLst>
          </p:cNvPr>
          <p:cNvPicPr>
            <a:picLocks noChangeAspect="1" noChangeArrowheads="1"/>
          </p:cNvPicPr>
          <p:nvPr/>
        </p:nvPicPr>
        <p:blipFill>
          <a:blip r:embed="rId5" cstate="print"/>
          <a:srcRect/>
          <a:stretch>
            <a:fillRect/>
          </a:stretch>
        </p:blipFill>
        <p:spPr bwMode="auto">
          <a:xfrm>
            <a:off x="5064659" y="4513906"/>
            <a:ext cx="2183104" cy="2133600"/>
          </a:xfrm>
          <a:prstGeom prst="rect">
            <a:avLst/>
          </a:prstGeom>
          <a:noFill/>
        </p:spPr>
      </p:pic>
    </p:spTree>
    <p:extLst>
      <p:ext uri="{BB962C8B-B14F-4D97-AF65-F5344CB8AC3E}">
        <p14:creationId xmlns:p14="http://schemas.microsoft.com/office/powerpoint/2010/main" val="13105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2000"/>
                                        <p:tgtEl>
                                          <p:spTgt spid="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Personal Signs</a:t>
            </a:r>
          </a:p>
        </p:txBody>
      </p:sp>
      <p:sp>
        <p:nvSpPr>
          <p:cNvPr id="27" name="Rectangle 26">
            <a:extLst>
              <a:ext uri="{FF2B5EF4-FFF2-40B4-BE49-F238E27FC236}">
                <a16:creationId xmlns:a16="http://schemas.microsoft.com/office/drawing/2014/main" id="{63764E5B-BCF0-47C5-AF5D-BB212D2136CB}"/>
              </a:ext>
            </a:extLst>
          </p:cNvPr>
          <p:cNvSpPr/>
          <p:nvPr/>
        </p:nvSpPr>
        <p:spPr>
          <a:xfrm>
            <a:off x="3328658" y="785450"/>
            <a:ext cx="6503406" cy="369332"/>
          </a:xfrm>
          <a:prstGeom prst="rect">
            <a:avLst/>
          </a:prstGeom>
        </p:spPr>
        <p:txBody>
          <a:bodyPr wrap="square">
            <a:spAutoFit/>
          </a:bodyPr>
          <a:lstStyle/>
          <a:p>
            <a:r>
              <a:rPr lang="en-US" dirty="0">
                <a:solidFill>
                  <a:schemeClr val="bg1"/>
                </a:solidFill>
              </a:rPr>
              <a:t>The Lord may also bless us with signs that are personal to us.</a:t>
            </a:r>
          </a:p>
        </p:txBody>
      </p:sp>
      <p:grpSp>
        <p:nvGrpSpPr>
          <p:cNvPr id="6" name="Group 5">
            <a:extLst>
              <a:ext uri="{FF2B5EF4-FFF2-40B4-BE49-F238E27FC236}">
                <a16:creationId xmlns:a16="http://schemas.microsoft.com/office/drawing/2014/main" id="{326E96AF-283D-42DA-B559-26A3B4FBD5B5}"/>
              </a:ext>
            </a:extLst>
          </p:cNvPr>
          <p:cNvGrpSpPr/>
          <p:nvPr/>
        </p:nvGrpSpPr>
        <p:grpSpPr>
          <a:xfrm>
            <a:off x="546263" y="1535522"/>
            <a:ext cx="5220793" cy="1837854"/>
            <a:chOff x="546263" y="1535522"/>
            <a:chExt cx="5220793" cy="1837854"/>
          </a:xfrm>
        </p:grpSpPr>
        <p:sp>
          <p:nvSpPr>
            <p:cNvPr id="9" name="Rectangle 8">
              <a:extLst>
                <a:ext uri="{FF2B5EF4-FFF2-40B4-BE49-F238E27FC236}">
                  <a16:creationId xmlns:a16="http://schemas.microsoft.com/office/drawing/2014/main" id="{3CF281D9-1A09-4592-80E9-F2FE1A691C8D}"/>
                </a:ext>
              </a:extLst>
            </p:cNvPr>
            <p:cNvSpPr/>
            <p:nvPr/>
          </p:nvSpPr>
          <p:spPr>
            <a:xfrm>
              <a:off x="2969535" y="1915625"/>
              <a:ext cx="2797521" cy="923330"/>
            </a:xfrm>
            <a:prstGeom prst="rect">
              <a:avLst/>
            </a:prstGeom>
          </p:spPr>
          <p:txBody>
            <a:bodyPr wrap="square">
              <a:spAutoFit/>
            </a:bodyPr>
            <a:lstStyle/>
            <a:p>
              <a:pPr algn="ctr"/>
              <a:r>
                <a:rPr lang="en-US" dirty="0">
                  <a:solidFill>
                    <a:schemeClr val="bg1"/>
                  </a:solidFill>
                </a:rPr>
                <a:t>Personal witness from reading the Book of Mormon</a:t>
              </a:r>
            </a:p>
          </p:txBody>
        </p:sp>
        <p:grpSp>
          <p:nvGrpSpPr>
            <p:cNvPr id="13" name="Group 12">
              <a:extLst>
                <a:ext uri="{FF2B5EF4-FFF2-40B4-BE49-F238E27FC236}">
                  <a16:creationId xmlns:a16="http://schemas.microsoft.com/office/drawing/2014/main" id="{231A3195-9BCD-43A1-9587-C16C1214A038}"/>
                </a:ext>
              </a:extLst>
            </p:cNvPr>
            <p:cNvGrpSpPr/>
            <p:nvPr/>
          </p:nvGrpSpPr>
          <p:grpSpPr>
            <a:xfrm>
              <a:off x="546263" y="1535522"/>
              <a:ext cx="2330519" cy="1837854"/>
              <a:chOff x="1182004" y="4773622"/>
              <a:chExt cx="2330519" cy="1837854"/>
            </a:xfrm>
          </p:grpSpPr>
          <p:sp>
            <p:nvSpPr>
              <p:cNvPr id="19" name="Rectangle 18">
                <a:extLst>
                  <a:ext uri="{FF2B5EF4-FFF2-40B4-BE49-F238E27FC236}">
                    <a16:creationId xmlns:a16="http://schemas.microsoft.com/office/drawing/2014/main" id="{9FC7AF1B-99BB-47C6-9021-C642C21DFC6F}"/>
                  </a:ext>
                </a:extLst>
              </p:cNvPr>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532C9FC-000B-44B8-8096-7471AC313B29}"/>
                  </a:ext>
                </a:extLst>
              </p:cNvPr>
              <p:cNvGrpSpPr/>
              <p:nvPr/>
            </p:nvGrpSpPr>
            <p:grpSpPr>
              <a:xfrm>
                <a:off x="2036094" y="4923035"/>
                <a:ext cx="562359" cy="1625565"/>
                <a:chOff x="1638409" y="4940032"/>
                <a:chExt cx="562359" cy="1625565"/>
              </a:xfrm>
            </p:grpSpPr>
            <p:grpSp>
              <p:nvGrpSpPr>
                <p:cNvPr id="21" name="Group 20">
                  <a:extLst>
                    <a:ext uri="{FF2B5EF4-FFF2-40B4-BE49-F238E27FC236}">
                      <a16:creationId xmlns:a16="http://schemas.microsoft.com/office/drawing/2014/main" id="{57469385-AE38-4362-85B4-44D568699530}"/>
                    </a:ext>
                  </a:extLst>
                </p:cNvPr>
                <p:cNvGrpSpPr/>
                <p:nvPr/>
              </p:nvGrpSpPr>
              <p:grpSpPr>
                <a:xfrm>
                  <a:off x="1638409" y="4940032"/>
                  <a:ext cx="562359" cy="1625565"/>
                  <a:chOff x="1758767" y="2093884"/>
                  <a:chExt cx="867634" cy="2502264"/>
                </a:xfrm>
              </p:grpSpPr>
              <p:sp>
                <p:nvSpPr>
                  <p:cNvPr id="28" name="Oval 27">
                    <a:extLst>
                      <a:ext uri="{FF2B5EF4-FFF2-40B4-BE49-F238E27FC236}">
                        <a16:creationId xmlns:a16="http://schemas.microsoft.com/office/drawing/2014/main" id="{559696F0-B4B8-4E04-821B-9F19C8A9FF19}"/>
                      </a:ext>
                    </a:extLst>
                  </p:cNvPr>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FD5C7A8-049F-4347-9F0B-AA47EA4141EA}"/>
                      </a:ext>
                    </a:extLst>
                  </p:cNvPr>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0A37E4-ED4E-4481-944E-3E3809847012}"/>
                      </a:ext>
                    </a:extLst>
                  </p:cNvPr>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47A244-FAB3-41E4-9FD4-EA16BED93402}"/>
                      </a:ext>
                    </a:extLst>
                  </p:cNvPr>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0E69D5A-5320-4174-A6EB-DD26D7939FFC}"/>
                      </a:ext>
                    </a:extLst>
                  </p:cNvPr>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0C6921-C1CE-4A92-AC70-BB26DC7E0151}"/>
                      </a:ext>
                    </a:extLst>
                  </p:cNvPr>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78FDD2-5472-4F28-8E9A-61EB1A2CE9D5}"/>
                      </a:ext>
                    </a:extLst>
                  </p:cNvPr>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290071-DFCF-4855-80A3-D026EFEC7A2C}"/>
                      </a:ext>
                    </a:extLst>
                  </p:cNvPr>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B79AC7-8B6B-4941-A101-21677B5711E6}"/>
                      </a:ext>
                    </a:extLst>
                  </p:cNvPr>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16608F-E487-4441-A0C2-9F91515B7892}"/>
                      </a:ext>
                    </a:extLst>
                  </p:cNvPr>
                  <p:cNvCxnSpPr>
                    <a:endCxn id="26" idx="3"/>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9BC1976-6879-483C-AE42-511DBCEE0F50}"/>
                    </a:ext>
                  </a:extLst>
                </p:cNvPr>
                <p:cNvGrpSpPr/>
                <p:nvPr/>
              </p:nvGrpSpPr>
              <p:grpSpPr>
                <a:xfrm>
                  <a:off x="1832666" y="5632069"/>
                  <a:ext cx="289804" cy="376740"/>
                  <a:chOff x="3817088" y="5358031"/>
                  <a:chExt cx="405853" cy="527602"/>
                </a:xfrm>
              </p:grpSpPr>
              <p:sp>
                <p:nvSpPr>
                  <p:cNvPr id="25" name="Rectangle 24">
                    <a:extLst>
                      <a:ext uri="{FF2B5EF4-FFF2-40B4-BE49-F238E27FC236}">
                        <a16:creationId xmlns:a16="http://schemas.microsoft.com/office/drawing/2014/main" id="{174381AA-A37B-4CB0-9007-9AD38E1CE8A8}"/>
                      </a:ext>
                    </a:extLst>
                  </p:cNvPr>
                  <p:cNvSpPr/>
                  <p:nvPr/>
                </p:nvSpPr>
                <p:spPr>
                  <a:xfrm>
                    <a:off x="3817088" y="5358032"/>
                    <a:ext cx="405853" cy="5276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CB7F1-161D-4C4E-9321-9792A0DB9906}"/>
                      </a:ext>
                    </a:extLst>
                  </p:cNvPr>
                  <p:cNvSpPr/>
                  <p:nvPr/>
                </p:nvSpPr>
                <p:spPr>
                  <a:xfrm>
                    <a:off x="3817088" y="5358031"/>
                    <a:ext cx="339333" cy="527601"/>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6F7923B9-5759-4C4C-B081-B99A775A2691}"/>
                    </a:ext>
                  </a:extLst>
                </p:cNvPr>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A9DCB4-4201-4002-A2A2-0A60684EA173}"/>
                    </a:ext>
                  </a:extLst>
                </p:cNvPr>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 name="Group 4">
            <a:extLst>
              <a:ext uri="{FF2B5EF4-FFF2-40B4-BE49-F238E27FC236}">
                <a16:creationId xmlns:a16="http://schemas.microsoft.com/office/drawing/2014/main" id="{AD3055B0-DA07-4DF5-9C5A-BD2E75993E3B}"/>
              </a:ext>
            </a:extLst>
          </p:cNvPr>
          <p:cNvGrpSpPr/>
          <p:nvPr/>
        </p:nvGrpSpPr>
        <p:grpSpPr>
          <a:xfrm>
            <a:off x="1913300" y="3561846"/>
            <a:ext cx="3011785" cy="2721259"/>
            <a:chOff x="1913300" y="3561846"/>
            <a:chExt cx="3011785" cy="2721259"/>
          </a:xfrm>
        </p:grpSpPr>
        <p:sp>
          <p:nvSpPr>
            <p:cNvPr id="10" name="Rectangle 9">
              <a:extLst>
                <a:ext uri="{FF2B5EF4-FFF2-40B4-BE49-F238E27FC236}">
                  <a16:creationId xmlns:a16="http://schemas.microsoft.com/office/drawing/2014/main" id="{0A31921D-794C-466D-B915-0558B5CFEA22}"/>
                </a:ext>
              </a:extLst>
            </p:cNvPr>
            <p:cNvSpPr/>
            <p:nvPr/>
          </p:nvSpPr>
          <p:spPr>
            <a:xfrm>
              <a:off x="1913300" y="3561846"/>
              <a:ext cx="3011785" cy="369332"/>
            </a:xfrm>
            <a:prstGeom prst="rect">
              <a:avLst/>
            </a:prstGeom>
          </p:spPr>
          <p:txBody>
            <a:bodyPr wrap="square">
              <a:spAutoFit/>
            </a:bodyPr>
            <a:lstStyle/>
            <a:p>
              <a:r>
                <a:rPr lang="en-US" dirty="0">
                  <a:solidFill>
                    <a:schemeClr val="bg1"/>
                  </a:solidFill>
                </a:rPr>
                <a:t>Personal Spiritual Experience</a:t>
              </a:r>
            </a:p>
          </p:txBody>
        </p:sp>
        <p:grpSp>
          <p:nvGrpSpPr>
            <p:cNvPr id="38" name="Group 37">
              <a:extLst>
                <a:ext uri="{FF2B5EF4-FFF2-40B4-BE49-F238E27FC236}">
                  <a16:creationId xmlns:a16="http://schemas.microsoft.com/office/drawing/2014/main" id="{A654DBD2-3BB8-42BC-8E6B-286C2DE22188}"/>
                </a:ext>
              </a:extLst>
            </p:cNvPr>
            <p:cNvGrpSpPr/>
            <p:nvPr/>
          </p:nvGrpSpPr>
          <p:grpSpPr>
            <a:xfrm>
              <a:off x="2358715" y="4016436"/>
              <a:ext cx="2069938" cy="2266669"/>
              <a:chOff x="5382572" y="684761"/>
              <a:chExt cx="2069938" cy="2266669"/>
            </a:xfrm>
          </p:grpSpPr>
          <p:grpSp>
            <p:nvGrpSpPr>
              <p:cNvPr id="39" name="Group 38">
                <a:extLst>
                  <a:ext uri="{FF2B5EF4-FFF2-40B4-BE49-F238E27FC236}">
                    <a16:creationId xmlns:a16="http://schemas.microsoft.com/office/drawing/2014/main" id="{E9BD729D-6BE3-4EEF-A3DC-43136C577343}"/>
                  </a:ext>
                </a:extLst>
              </p:cNvPr>
              <p:cNvGrpSpPr/>
              <p:nvPr/>
            </p:nvGrpSpPr>
            <p:grpSpPr>
              <a:xfrm>
                <a:off x="5382572" y="684761"/>
                <a:ext cx="2069938" cy="2257615"/>
                <a:chOff x="658062" y="3554215"/>
                <a:chExt cx="1774479" cy="1837854"/>
              </a:xfrm>
            </p:grpSpPr>
            <p:grpSp>
              <p:nvGrpSpPr>
                <p:cNvPr id="42" name="Group 41">
                  <a:extLst>
                    <a:ext uri="{FF2B5EF4-FFF2-40B4-BE49-F238E27FC236}">
                      <a16:creationId xmlns:a16="http://schemas.microsoft.com/office/drawing/2014/main" id="{775FD1CB-1B3B-482B-B083-5C6658591EB6}"/>
                    </a:ext>
                  </a:extLst>
                </p:cNvPr>
                <p:cNvGrpSpPr/>
                <p:nvPr/>
              </p:nvGrpSpPr>
              <p:grpSpPr>
                <a:xfrm>
                  <a:off x="658062" y="3554215"/>
                  <a:ext cx="1774479" cy="1837854"/>
                  <a:chOff x="4944696" y="4791853"/>
                  <a:chExt cx="1774479" cy="1837854"/>
                </a:xfrm>
              </p:grpSpPr>
              <p:sp>
                <p:nvSpPr>
                  <p:cNvPr id="45" name="Rectangle 44">
                    <a:extLst>
                      <a:ext uri="{FF2B5EF4-FFF2-40B4-BE49-F238E27FC236}">
                        <a16:creationId xmlns:a16="http://schemas.microsoft.com/office/drawing/2014/main" id="{3C4438EF-D8DA-46C1-ABE5-A30F33E75DC9}"/>
                      </a:ext>
                    </a:extLst>
                  </p:cNvPr>
                  <p:cNvSpPr/>
                  <p:nvPr/>
                </p:nvSpPr>
                <p:spPr>
                  <a:xfrm>
                    <a:off x="4944696"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446D321-B5F0-448D-90E7-B24857722CDE}"/>
                      </a:ext>
                    </a:extLst>
                  </p:cNvPr>
                  <p:cNvGrpSpPr/>
                  <p:nvPr/>
                </p:nvGrpSpPr>
                <p:grpSpPr>
                  <a:xfrm>
                    <a:off x="5604355" y="4895238"/>
                    <a:ext cx="496829" cy="1734469"/>
                    <a:chOff x="5596319" y="2218318"/>
                    <a:chExt cx="496829" cy="1734469"/>
                  </a:xfrm>
                </p:grpSpPr>
                <p:sp>
                  <p:nvSpPr>
                    <p:cNvPr id="47" name="Oval 46">
                      <a:extLst>
                        <a:ext uri="{FF2B5EF4-FFF2-40B4-BE49-F238E27FC236}">
                          <a16:creationId xmlns:a16="http://schemas.microsoft.com/office/drawing/2014/main" id="{3E28A3F8-1F7B-4451-B6A8-F0ADBFA86ED3}"/>
                        </a:ext>
                      </a:extLst>
                    </p:cNvPr>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8" name="Straight Connector 47">
                      <a:extLst>
                        <a:ext uri="{FF2B5EF4-FFF2-40B4-BE49-F238E27FC236}">
                          <a16:creationId xmlns:a16="http://schemas.microsoft.com/office/drawing/2014/main" id="{0C908FA1-A60E-4FBD-A3A8-A142F5FCB58A}"/>
                        </a:ext>
                      </a:extLst>
                    </p:cNvPr>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BC3C7BA-48CE-4F23-B7E0-7A558DEFF5BF}"/>
                        </a:ext>
                      </a:extLst>
                    </p:cNvPr>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FCF5678-637D-47AB-A707-F5AA9E900EFC}"/>
                        </a:ext>
                      </a:extLst>
                    </p:cNvPr>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CF8A4F7-D62D-4402-BA07-E0E204F3F358}"/>
                        </a:ext>
                      </a:extLst>
                    </p:cNvPr>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C5FC57B-3A7A-4D0C-BDAB-8FD6F80A18C7}"/>
                        </a:ext>
                      </a:extLst>
                    </p:cNvPr>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a:extLst>
                    <a:ext uri="{FF2B5EF4-FFF2-40B4-BE49-F238E27FC236}">
                      <a16:creationId xmlns:a16="http://schemas.microsoft.com/office/drawing/2014/main" id="{21AE3A6D-A2ED-4DFB-8D5A-F6853CE48BB7}"/>
                    </a:ext>
                  </a:extLst>
                </p:cNvPr>
                <p:cNvCxnSpPr/>
                <p:nvPr/>
              </p:nvCxnSpPr>
              <p:spPr>
                <a:xfrm>
                  <a:off x="1570017" y="4196647"/>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5E9B7F-D730-4D17-BE11-CEF23942CEA6}"/>
                    </a:ext>
                  </a:extLst>
                </p:cNvPr>
                <p:cNvCxnSpPr/>
                <p:nvPr/>
              </p:nvCxnSpPr>
              <p:spPr>
                <a:xfrm flipH="1">
                  <a:off x="1588576" y="4713708"/>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7A34FD98-6243-441A-87E3-31205F9D7707}"/>
                  </a:ext>
                </a:extLst>
              </p:cNvPr>
              <p:cNvSpPr/>
              <p:nvPr/>
            </p:nvSpPr>
            <p:spPr>
              <a:xfrm>
                <a:off x="6261015" y="2136098"/>
                <a:ext cx="417044" cy="418000"/>
              </a:xfrm>
              <a:prstGeom prst="ellips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7DE9858-5822-49ED-AD25-B5B4D6DF9870}"/>
                  </a:ext>
                </a:extLst>
              </p:cNvPr>
              <p:cNvSpPr/>
              <p:nvPr/>
            </p:nvSpPr>
            <p:spPr>
              <a:xfrm>
                <a:off x="6301212" y="2562131"/>
                <a:ext cx="334979" cy="389299"/>
              </a:xfrm>
              <a:prstGeom prst="triangl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9D71B0CB-C3E4-4F87-B834-FB4621BCB5CB}"/>
              </a:ext>
            </a:extLst>
          </p:cNvPr>
          <p:cNvGrpSpPr/>
          <p:nvPr/>
        </p:nvGrpSpPr>
        <p:grpSpPr>
          <a:xfrm>
            <a:off x="8339753" y="1306024"/>
            <a:ext cx="2234696" cy="2306555"/>
            <a:chOff x="8864854" y="3035236"/>
            <a:chExt cx="2234696" cy="2306555"/>
          </a:xfrm>
        </p:grpSpPr>
        <p:sp>
          <p:nvSpPr>
            <p:cNvPr id="11" name="Rectangle 10">
              <a:extLst>
                <a:ext uri="{FF2B5EF4-FFF2-40B4-BE49-F238E27FC236}">
                  <a16:creationId xmlns:a16="http://schemas.microsoft.com/office/drawing/2014/main" id="{42FBCFCB-89F2-488B-A634-B9F5036A40C7}"/>
                </a:ext>
              </a:extLst>
            </p:cNvPr>
            <p:cNvSpPr/>
            <p:nvPr/>
          </p:nvSpPr>
          <p:spPr>
            <a:xfrm>
              <a:off x="8864854" y="3035236"/>
              <a:ext cx="2234696" cy="369332"/>
            </a:xfrm>
            <a:prstGeom prst="rect">
              <a:avLst/>
            </a:prstGeom>
          </p:spPr>
          <p:txBody>
            <a:bodyPr wrap="square">
              <a:spAutoFit/>
            </a:bodyPr>
            <a:lstStyle/>
            <a:p>
              <a:r>
                <a:rPr lang="en-US" dirty="0">
                  <a:solidFill>
                    <a:schemeClr val="bg1"/>
                  </a:solidFill>
                </a:rPr>
                <a:t>Personal Repentance</a:t>
              </a:r>
            </a:p>
          </p:txBody>
        </p:sp>
        <p:grpSp>
          <p:nvGrpSpPr>
            <p:cNvPr id="53" name="Group 52">
              <a:extLst>
                <a:ext uri="{FF2B5EF4-FFF2-40B4-BE49-F238E27FC236}">
                  <a16:creationId xmlns:a16="http://schemas.microsoft.com/office/drawing/2014/main" id="{5D221AFD-17CB-4B7A-A88C-2F3386493559}"/>
                </a:ext>
              </a:extLst>
            </p:cNvPr>
            <p:cNvGrpSpPr/>
            <p:nvPr/>
          </p:nvGrpSpPr>
          <p:grpSpPr>
            <a:xfrm>
              <a:off x="9081492" y="3503937"/>
              <a:ext cx="1774479" cy="1837854"/>
              <a:chOff x="3293309" y="588721"/>
              <a:chExt cx="1774479" cy="1837854"/>
            </a:xfrm>
          </p:grpSpPr>
          <p:sp>
            <p:nvSpPr>
              <p:cNvPr id="54" name="Rectangle 53">
                <a:extLst>
                  <a:ext uri="{FF2B5EF4-FFF2-40B4-BE49-F238E27FC236}">
                    <a16:creationId xmlns:a16="http://schemas.microsoft.com/office/drawing/2014/main" id="{9A8E0D64-195D-4E1F-A134-245C4F2D2270}"/>
                  </a:ext>
                </a:extLst>
              </p:cNvPr>
              <p:cNvSpPr/>
              <p:nvPr/>
            </p:nvSpPr>
            <p:spPr>
              <a:xfrm>
                <a:off x="3293309" y="58872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B7543D8F-F87B-4ECF-A46F-CA4877A6735F}"/>
                  </a:ext>
                </a:extLst>
              </p:cNvPr>
              <p:cNvGrpSpPr/>
              <p:nvPr/>
            </p:nvGrpSpPr>
            <p:grpSpPr>
              <a:xfrm>
                <a:off x="3471305" y="961342"/>
                <a:ext cx="1458935" cy="1309267"/>
                <a:chOff x="5257800" y="2646132"/>
                <a:chExt cx="1458935" cy="1309267"/>
              </a:xfrm>
            </p:grpSpPr>
            <p:sp>
              <p:nvSpPr>
                <p:cNvPr id="57" name="Oval 56">
                  <a:extLst>
                    <a:ext uri="{FF2B5EF4-FFF2-40B4-BE49-F238E27FC236}">
                      <a16:creationId xmlns:a16="http://schemas.microsoft.com/office/drawing/2014/main" id="{81264273-4E1D-4472-B7A1-0E78B3FF581C}"/>
                    </a:ext>
                  </a:extLst>
                </p:cNvPr>
                <p:cNvSpPr/>
                <p:nvPr/>
              </p:nvSpPr>
              <p:spPr>
                <a:xfrm>
                  <a:off x="6073300" y="2646132"/>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48293365-3349-4A4C-AB9C-A4B9468A2519}"/>
                    </a:ext>
                  </a:extLst>
                </p:cNvPr>
                <p:cNvCxnSpPr/>
                <p:nvPr/>
              </p:nvCxnSpPr>
              <p:spPr>
                <a:xfrm flipH="1">
                  <a:off x="5372416" y="2870029"/>
                  <a:ext cx="712646" cy="9168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ED2D58D-84B7-4BE6-A1EE-7572B038512A}"/>
                    </a:ext>
                  </a:extLst>
                </p:cNvPr>
                <p:cNvCxnSpPr/>
                <p:nvPr/>
              </p:nvCxnSpPr>
              <p:spPr>
                <a:xfrm flipH="1" flipV="1">
                  <a:off x="5257800" y="3951847"/>
                  <a:ext cx="797679" cy="26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618FE99-9B58-48D9-BB2C-EA966AE8650A}"/>
                    </a:ext>
                  </a:extLst>
                </p:cNvPr>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8E9A32A-3A4B-4B63-9176-AB11463BAC7A}"/>
                    </a:ext>
                  </a:extLst>
                </p:cNvPr>
                <p:cNvGrpSpPr/>
                <p:nvPr/>
              </p:nvGrpSpPr>
              <p:grpSpPr>
                <a:xfrm>
                  <a:off x="5774845" y="3239149"/>
                  <a:ext cx="630194" cy="206504"/>
                  <a:chOff x="5774845" y="3239149"/>
                  <a:chExt cx="630194" cy="206504"/>
                </a:xfrm>
              </p:grpSpPr>
              <p:cxnSp>
                <p:nvCxnSpPr>
                  <p:cNvPr id="62" name="Straight Connector 61">
                    <a:extLst>
                      <a:ext uri="{FF2B5EF4-FFF2-40B4-BE49-F238E27FC236}">
                        <a16:creationId xmlns:a16="http://schemas.microsoft.com/office/drawing/2014/main" id="{24C32524-3B0F-43C6-A713-52769F56FFA2}"/>
                      </a:ext>
                    </a:extLst>
                  </p:cNvPr>
                  <p:cNvCxnSpPr/>
                  <p:nvPr/>
                </p:nvCxnSpPr>
                <p:spPr>
                  <a:xfrm>
                    <a:off x="5774845" y="3239149"/>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87E17C-3BA4-48D7-89F3-E3C0C1FAC605}"/>
                      </a:ext>
                    </a:extLst>
                  </p:cNvPr>
                  <p:cNvCxnSpPr/>
                  <p:nvPr/>
                </p:nvCxnSpPr>
                <p:spPr>
                  <a:xfrm flipV="1">
                    <a:off x="6242329" y="3328273"/>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Group 7">
            <a:extLst>
              <a:ext uri="{FF2B5EF4-FFF2-40B4-BE49-F238E27FC236}">
                <a16:creationId xmlns:a16="http://schemas.microsoft.com/office/drawing/2014/main" id="{57AB027E-A97A-4B6B-A11E-8CA86130B9D4}"/>
              </a:ext>
            </a:extLst>
          </p:cNvPr>
          <p:cNvGrpSpPr/>
          <p:nvPr/>
        </p:nvGrpSpPr>
        <p:grpSpPr>
          <a:xfrm>
            <a:off x="6022964" y="3745860"/>
            <a:ext cx="4604297" cy="1837854"/>
            <a:chOff x="5271526" y="4895650"/>
            <a:chExt cx="4604297" cy="1837854"/>
          </a:xfrm>
        </p:grpSpPr>
        <p:sp>
          <p:nvSpPr>
            <p:cNvPr id="12" name="Rectangle 11">
              <a:extLst>
                <a:ext uri="{FF2B5EF4-FFF2-40B4-BE49-F238E27FC236}">
                  <a16:creationId xmlns:a16="http://schemas.microsoft.com/office/drawing/2014/main" id="{6232E33C-9603-4245-8B92-56D222947761}"/>
                </a:ext>
              </a:extLst>
            </p:cNvPr>
            <p:cNvSpPr/>
            <p:nvPr/>
          </p:nvSpPr>
          <p:spPr>
            <a:xfrm>
              <a:off x="7641127" y="5595858"/>
              <a:ext cx="2234696" cy="369332"/>
            </a:xfrm>
            <a:prstGeom prst="rect">
              <a:avLst/>
            </a:prstGeom>
          </p:spPr>
          <p:txBody>
            <a:bodyPr wrap="square">
              <a:spAutoFit/>
            </a:bodyPr>
            <a:lstStyle/>
            <a:p>
              <a:r>
                <a:rPr lang="en-US" dirty="0">
                  <a:solidFill>
                    <a:schemeClr val="bg1"/>
                  </a:solidFill>
                </a:rPr>
                <a:t>Personal Revelation</a:t>
              </a:r>
            </a:p>
          </p:txBody>
        </p:sp>
        <p:grpSp>
          <p:nvGrpSpPr>
            <p:cNvPr id="3" name="Group 2">
              <a:extLst>
                <a:ext uri="{FF2B5EF4-FFF2-40B4-BE49-F238E27FC236}">
                  <a16:creationId xmlns:a16="http://schemas.microsoft.com/office/drawing/2014/main" id="{CC9D0BDF-BAE6-4F48-AD0C-099F89CB6D52}"/>
                </a:ext>
              </a:extLst>
            </p:cNvPr>
            <p:cNvGrpSpPr/>
            <p:nvPr/>
          </p:nvGrpSpPr>
          <p:grpSpPr>
            <a:xfrm>
              <a:off x="5271526" y="4895650"/>
              <a:ext cx="2523508" cy="1837854"/>
              <a:chOff x="5271526" y="4895650"/>
              <a:chExt cx="2523508" cy="1837854"/>
            </a:xfrm>
          </p:grpSpPr>
          <p:grpSp>
            <p:nvGrpSpPr>
              <p:cNvPr id="64" name="Group 63">
                <a:extLst>
                  <a:ext uri="{FF2B5EF4-FFF2-40B4-BE49-F238E27FC236}">
                    <a16:creationId xmlns:a16="http://schemas.microsoft.com/office/drawing/2014/main" id="{B6D35ACA-94BF-449D-8DCC-43AE14278C34}"/>
                  </a:ext>
                </a:extLst>
              </p:cNvPr>
              <p:cNvGrpSpPr/>
              <p:nvPr/>
            </p:nvGrpSpPr>
            <p:grpSpPr>
              <a:xfrm>
                <a:off x="5271526" y="4895650"/>
                <a:ext cx="2330519" cy="1837854"/>
                <a:chOff x="1182004" y="4773622"/>
                <a:chExt cx="2330519" cy="1837854"/>
              </a:xfrm>
            </p:grpSpPr>
            <p:sp>
              <p:nvSpPr>
                <p:cNvPr id="65" name="Rectangle 64">
                  <a:extLst>
                    <a:ext uri="{FF2B5EF4-FFF2-40B4-BE49-F238E27FC236}">
                      <a16:creationId xmlns:a16="http://schemas.microsoft.com/office/drawing/2014/main" id="{47991951-F427-4B40-9C0A-73F3108BEC2D}"/>
                    </a:ext>
                  </a:extLst>
                </p:cNvPr>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039D34C-4BFF-4379-9227-BAF66341DC16}"/>
                    </a:ext>
                  </a:extLst>
                </p:cNvPr>
                <p:cNvGrpSpPr/>
                <p:nvPr/>
              </p:nvGrpSpPr>
              <p:grpSpPr>
                <a:xfrm>
                  <a:off x="1433092" y="4803057"/>
                  <a:ext cx="1165361" cy="1745543"/>
                  <a:chOff x="1035407" y="4820054"/>
                  <a:chExt cx="1165361" cy="1745543"/>
                </a:xfrm>
              </p:grpSpPr>
              <p:grpSp>
                <p:nvGrpSpPr>
                  <p:cNvPr id="67" name="Group 66">
                    <a:extLst>
                      <a:ext uri="{FF2B5EF4-FFF2-40B4-BE49-F238E27FC236}">
                        <a16:creationId xmlns:a16="http://schemas.microsoft.com/office/drawing/2014/main" id="{4FD5A76A-0DA3-41C3-9F66-F45A619B419A}"/>
                      </a:ext>
                    </a:extLst>
                  </p:cNvPr>
                  <p:cNvGrpSpPr/>
                  <p:nvPr/>
                </p:nvGrpSpPr>
                <p:grpSpPr>
                  <a:xfrm>
                    <a:off x="1638409" y="4940032"/>
                    <a:ext cx="562359" cy="1625565"/>
                    <a:chOff x="1758767" y="2093884"/>
                    <a:chExt cx="867634" cy="2502264"/>
                  </a:xfrm>
                </p:grpSpPr>
                <p:sp>
                  <p:nvSpPr>
                    <p:cNvPr id="74" name="Oval 73">
                      <a:extLst>
                        <a:ext uri="{FF2B5EF4-FFF2-40B4-BE49-F238E27FC236}">
                          <a16:creationId xmlns:a16="http://schemas.microsoft.com/office/drawing/2014/main" id="{025DE44D-7CAD-4640-B45F-4B98D877B658}"/>
                        </a:ext>
                      </a:extLst>
                    </p:cNvPr>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4FDA8216-DBCF-4534-A6B2-DE70E25D2DAC}"/>
                        </a:ext>
                      </a:extLst>
                    </p:cNvPr>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477A19-AFC3-4B65-96F6-59DC3017A793}"/>
                        </a:ext>
                      </a:extLst>
                    </p:cNvPr>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8F6E901-0EAC-49A3-A0F2-25DCA509EE97}"/>
                        </a:ext>
                      </a:extLst>
                    </p:cNvPr>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6B8B43-6BA2-4B3C-A878-CCBFEB2FCAFA}"/>
                        </a:ext>
                      </a:extLst>
                    </p:cNvPr>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8C5DA8-21BF-473D-8F9B-6716F6F9A48E}"/>
                        </a:ext>
                      </a:extLst>
                    </p:cNvPr>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FCECE57-1204-40B9-A1F6-AE735F50013E}"/>
                        </a:ext>
                      </a:extLst>
                    </p:cNvPr>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4B1677E-F95A-4AB5-A558-9155157D593E}"/>
                        </a:ext>
                      </a:extLst>
                    </p:cNvPr>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63143B8-E8A0-415D-A5B3-B8B82F836644}"/>
                        </a:ext>
                      </a:extLst>
                    </p:cNvPr>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0442788-E057-41B1-89D3-80DD637E78E8}"/>
                        </a:ext>
                      </a:extLst>
                    </p:cNvPr>
                    <p:cNvCxnSpPr>
                      <a:cxnSpLocks/>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Cloud Callout 214">
                    <a:extLst>
                      <a:ext uri="{FF2B5EF4-FFF2-40B4-BE49-F238E27FC236}">
                        <a16:creationId xmlns:a16="http://schemas.microsoft.com/office/drawing/2014/main" id="{505475C7-72B3-4938-8EFD-6278D752F403}"/>
                      </a:ext>
                    </a:extLst>
                  </p:cNvPr>
                  <p:cNvSpPr/>
                  <p:nvPr/>
                </p:nvSpPr>
                <p:spPr>
                  <a:xfrm>
                    <a:off x="1035407" y="4820054"/>
                    <a:ext cx="625994" cy="411780"/>
                  </a:xfrm>
                  <a:prstGeom prst="cloudCallout">
                    <a:avLst>
                      <a:gd name="adj1" fmla="val 52708"/>
                      <a:gd name="adj2" fmla="val 5596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387F2B8B-4F03-4DE6-B49D-2C88CF16F944}"/>
                      </a:ext>
                    </a:extLst>
                  </p:cNvPr>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0331F9-0DD5-4D07-8FED-A53746DFA437}"/>
                      </a:ext>
                    </a:extLst>
                  </p:cNvPr>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4" name="Cloud Callout 214">
                <a:extLst>
                  <a:ext uri="{FF2B5EF4-FFF2-40B4-BE49-F238E27FC236}">
                    <a16:creationId xmlns:a16="http://schemas.microsoft.com/office/drawing/2014/main" id="{91A990FE-F267-415B-B420-1334A835E161}"/>
                  </a:ext>
                </a:extLst>
              </p:cNvPr>
              <p:cNvSpPr/>
              <p:nvPr/>
            </p:nvSpPr>
            <p:spPr>
              <a:xfrm>
                <a:off x="6864318" y="4970352"/>
                <a:ext cx="550470" cy="401218"/>
              </a:xfrm>
              <a:prstGeom prst="cloudCallout">
                <a:avLst>
                  <a:gd name="adj1" fmla="val -71802"/>
                  <a:gd name="adj2" fmla="val 10143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39D813-C950-4C7F-904A-AAC77EC5B27F}"/>
                  </a:ext>
                </a:extLst>
              </p:cNvPr>
              <p:cNvGrpSpPr/>
              <p:nvPr/>
            </p:nvGrpSpPr>
            <p:grpSpPr>
              <a:xfrm>
                <a:off x="5558828" y="5013603"/>
                <a:ext cx="476461" cy="248187"/>
                <a:chOff x="5656507" y="2552569"/>
                <a:chExt cx="1176995" cy="613093"/>
              </a:xfrm>
            </p:grpSpPr>
            <p:grpSp>
              <p:nvGrpSpPr>
                <p:cNvPr id="86" name="Group 85">
                  <a:extLst>
                    <a:ext uri="{FF2B5EF4-FFF2-40B4-BE49-F238E27FC236}">
                      <a16:creationId xmlns:a16="http://schemas.microsoft.com/office/drawing/2014/main" id="{99C6B723-F28C-4594-9CF7-27620471A75D}"/>
                    </a:ext>
                  </a:extLst>
                </p:cNvPr>
                <p:cNvGrpSpPr/>
                <p:nvPr/>
              </p:nvGrpSpPr>
              <p:grpSpPr>
                <a:xfrm>
                  <a:off x="6658427" y="2717729"/>
                  <a:ext cx="165758" cy="447933"/>
                  <a:chOff x="8242972" y="1553341"/>
                  <a:chExt cx="165758" cy="447933"/>
                </a:xfrm>
              </p:grpSpPr>
              <p:sp>
                <p:nvSpPr>
                  <p:cNvPr id="89" name="Rounded Rectangle 11">
                    <a:extLst>
                      <a:ext uri="{FF2B5EF4-FFF2-40B4-BE49-F238E27FC236}">
                        <a16:creationId xmlns:a16="http://schemas.microsoft.com/office/drawing/2014/main" id="{7394C90D-1229-41ED-A420-79B51A375B2E}"/>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A86531F-097A-4775-A499-D2DD866C33F7}"/>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E94F3B76-A9AB-4670-B6A9-72098031AE64}"/>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Can 3">
                  <a:extLst>
                    <a:ext uri="{FF2B5EF4-FFF2-40B4-BE49-F238E27FC236}">
                      <a16:creationId xmlns:a16="http://schemas.microsoft.com/office/drawing/2014/main" id="{CB957389-C043-4759-BE37-B454F58E6BCC}"/>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EB5BE2D8-3B09-4B37-B9AA-022DE8A9A50A}"/>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8CFF1B9-AD3A-40C1-8211-56C0CF069E54}"/>
                  </a:ext>
                </a:extLst>
              </p:cNvPr>
              <p:cNvSpPr txBox="1"/>
              <p:nvPr/>
            </p:nvSpPr>
            <p:spPr>
              <a:xfrm>
                <a:off x="6871580" y="5024673"/>
                <a:ext cx="923454" cy="230832"/>
              </a:xfrm>
              <a:prstGeom prst="rect">
                <a:avLst/>
              </a:prstGeom>
              <a:noFill/>
            </p:spPr>
            <p:txBody>
              <a:bodyPr wrap="square" rtlCol="0">
                <a:spAutoFit/>
              </a:bodyPr>
              <a:lstStyle/>
              <a:p>
                <a:r>
                  <a:rPr lang="en-US" sz="900" dirty="0">
                    <a:solidFill>
                      <a:schemeClr val="bg1"/>
                    </a:solidFill>
                  </a:rPr>
                  <a:t>mission</a:t>
                </a:r>
              </a:p>
            </p:txBody>
          </p:sp>
        </p:grpSp>
      </p:grpSp>
      <p:sp>
        <p:nvSpPr>
          <p:cNvPr id="4" name="Rectangle 3">
            <a:extLst>
              <a:ext uri="{FF2B5EF4-FFF2-40B4-BE49-F238E27FC236}">
                <a16:creationId xmlns:a16="http://schemas.microsoft.com/office/drawing/2014/main" id="{2E0E2050-FF4C-4D86-BD30-20869939A2DE}"/>
              </a:ext>
            </a:extLst>
          </p:cNvPr>
          <p:cNvSpPr/>
          <p:nvPr/>
        </p:nvSpPr>
        <p:spPr>
          <a:xfrm>
            <a:off x="4559928" y="5867637"/>
            <a:ext cx="6584887" cy="646331"/>
          </a:xfrm>
          <a:prstGeom prst="rect">
            <a:avLst/>
          </a:prstGeom>
        </p:spPr>
        <p:txBody>
          <a:bodyPr wrap="square">
            <a:spAutoFit/>
          </a:bodyPr>
          <a:lstStyle/>
          <a:p>
            <a:pPr algn="ctr"/>
            <a:r>
              <a:rPr lang="en-US" b="1" i="0" dirty="0">
                <a:solidFill>
                  <a:srgbClr val="FFFF00"/>
                </a:solidFill>
                <a:effectLst/>
                <a:latin typeface="Open Sans"/>
              </a:rPr>
              <a:t>The Lord provides signs and sends prophets, like Samuel, in our day to persuade people to believe in Him.</a:t>
            </a:r>
            <a:endParaRPr lang="en-US" b="1" dirty="0">
              <a:solidFill>
                <a:srgbClr val="FFFF00"/>
              </a:solidFill>
            </a:endParaRPr>
          </a:p>
        </p:txBody>
      </p:sp>
    </p:spTree>
    <p:extLst>
      <p:ext uri="{BB962C8B-B14F-4D97-AF65-F5344CB8AC3E}">
        <p14:creationId xmlns:p14="http://schemas.microsoft.com/office/powerpoint/2010/main" val="42106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First Spiritual Death</a:t>
            </a:r>
          </a:p>
        </p:txBody>
      </p:sp>
      <p:sp>
        <p:nvSpPr>
          <p:cNvPr id="27" name="Rectangle 26">
            <a:extLst>
              <a:ext uri="{FF2B5EF4-FFF2-40B4-BE49-F238E27FC236}">
                <a16:creationId xmlns:a16="http://schemas.microsoft.com/office/drawing/2014/main" id="{63764E5B-BCF0-47C5-AF5D-BB212D2136CB}"/>
              </a:ext>
            </a:extLst>
          </p:cNvPr>
          <p:cNvSpPr/>
          <p:nvPr/>
        </p:nvSpPr>
        <p:spPr>
          <a:xfrm>
            <a:off x="974757" y="1066107"/>
            <a:ext cx="2764324" cy="1477328"/>
          </a:xfrm>
          <a:prstGeom prst="rect">
            <a:avLst/>
          </a:prstGeom>
        </p:spPr>
        <p:txBody>
          <a:bodyPr wrap="square">
            <a:spAutoFit/>
          </a:bodyPr>
          <a:lstStyle/>
          <a:p>
            <a:r>
              <a:rPr lang="en-US" dirty="0">
                <a:solidFill>
                  <a:schemeClr val="bg1"/>
                </a:solidFill>
              </a:rPr>
              <a:t>Because of the Fall of Adam and Eve, we are born into a world where we are separated from the presence of God.</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14:15-16</a:t>
            </a:r>
          </a:p>
        </p:txBody>
      </p:sp>
      <p:grpSp>
        <p:nvGrpSpPr>
          <p:cNvPr id="93" name="Group 3">
            <a:extLst>
              <a:ext uri="{FF2B5EF4-FFF2-40B4-BE49-F238E27FC236}">
                <a16:creationId xmlns:a16="http://schemas.microsoft.com/office/drawing/2014/main" id="{8B2E27A2-03AE-4B53-ADD5-C57C39AA7672}"/>
              </a:ext>
            </a:extLst>
          </p:cNvPr>
          <p:cNvGrpSpPr/>
          <p:nvPr/>
        </p:nvGrpSpPr>
        <p:grpSpPr>
          <a:xfrm>
            <a:off x="4725910" y="1557196"/>
            <a:ext cx="2688879" cy="4255128"/>
            <a:chOff x="71718" y="1120588"/>
            <a:chExt cx="3070535" cy="6271992"/>
          </a:xfrm>
        </p:grpSpPr>
        <p:grpSp>
          <p:nvGrpSpPr>
            <p:cNvPr id="94" name="Group 13">
              <a:extLst>
                <a:ext uri="{FF2B5EF4-FFF2-40B4-BE49-F238E27FC236}">
                  <a16:creationId xmlns:a16="http://schemas.microsoft.com/office/drawing/2014/main" id="{93AF4F78-6951-4667-A858-E6700323501C}"/>
                </a:ext>
              </a:extLst>
            </p:cNvPr>
            <p:cNvGrpSpPr/>
            <p:nvPr/>
          </p:nvGrpSpPr>
          <p:grpSpPr>
            <a:xfrm>
              <a:off x="71718" y="1120588"/>
              <a:ext cx="3048000" cy="4572000"/>
              <a:chOff x="838200" y="1066800"/>
              <a:chExt cx="2438400" cy="3352800"/>
            </a:xfrm>
          </p:grpSpPr>
          <p:sp>
            <p:nvSpPr>
              <p:cNvPr id="96" name="Rounded Rectangle 61">
                <a:extLst>
                  <a:ext uri="{FF2B5EF4-FFF2-40B4-BE49-F238E27FC236}">
                    <a16:creationId xmlns:a16="http://schemas.microsoft.com/office/drawing/2014/main" id="{FD2AEB8C-B49E-4F1E-B64B-E6A6F98B4B3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
                <a:extLst>
                  <a:ext uri="{FF2B5EF4-FFF2-40B4-BE49-F238E27FC236}">
                    <a16:creationId xmlns:a16="http://schemas.microsoft.com/office/drawing/2014/main" id="{9F845C00-572D-4DED-8FE9-421281F8244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a:extLst>
                  <a:ext uri="{FF2B5EF4-FFF2-40B4-BE49-F238E27FC236}">
                    <a16:creationId xmlns:a16="http://schemas.microsoft.com/office/drawing/2014/main" id="{27CFFE42-D1F2-4EF8-8CB8-64D00D6CCA6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a:extLst>
                  <a:ext uri="{FF2B5EF4-FFF2-40B4-BE49-F238E27FC236}">
                    <a16:creationId xmlns:a16="http://schemas.microsoft.com/office/drawing/2014/main" id="{E2712C72-97A0-4C27-B152-28333918293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a:extLst>
                  <a:ext uri="{FF2B5EF4-FFF2-40B4-BE49-F238E27FC236}">
                    <a16:creationId xmlns:a16="http://schemas.microsoft.com/office/drawing/2014/main" id="{E86E012F-2343-4633-B80E-5C8276C2B2E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a:extLst>
                  <a:ext uri="{FF2B5EF4-FFF2-40B4-BE49-F238E27FC236}">
                    <a16:creationId xmlns:a16="http://schemas.microsoft.com/office/drawing/2014/main" id="{5468783A-0446-4EE4-B5D6-692F4D3DE92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a:extLst>
                  <a:ext uri="{FF2B5EF4-FFF2-40B4-BE49-F238E27FC236}">
                    <a16:creationId xmlns:a16="http://schemas.microsoft.com/office/drawing/2014/main" id="{EFEA7018-68AF-4D55-B3C5-E7A3EA7ADEF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laque 8">
                <a:extLst>
                  <a:ext uri="{FF2B5EF4-FFF2-40B4-BE49-F238E27FC236}">
                    <a16:creationId xmlns:a16="http://schemas.microsoft.com/office/drawing/2014/main" id="{9CAB1467-9BA7-4220-9B9B-387C955325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9">
                <a:extLst>
                  <a:ext uri="{FF2B5EF4-FFF2-40B4-BE49-F238E27FC236}">
                    <a16:creationId xmlns:a16="http://schemas.microsoft.com/office/drawing/2014/main" id="{1E953921-6689-4DE1-B732-48FCA313E4C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
                <a:extLst>
                  <a:ext uri="{FF2B5EF4-FFF2-40B4-BE49-F238E27FC236}">
                    <a16:creationId xmlns:a16="http://schemas.microsoft.com/office/drawing/2014/main" id="{E54D9692-44E8-4943-B70D-9CB7A6EE36C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8535A4E2-F17E-4208-9C6A-3BEEE35CB85B}"/>
                </a:ext>
              </a:extLst>
            </p:cNvPr>
            <p:cNvSpPr txBox="1"/>
            <p:nvPr/>
          </p:nvSpPr>
          <p:spPr>
            <a:xfrm>
              <a:off x="762597" y="1254183"/>
              <a:ext cx="2379656" cy="6138397"/>
            </a:xfrm>
            <a:prstGeom prst="rect">
              <a:avLst/>
            </a:prstGeom>
            <a:noFill/>
          </p:spPr>
          <p:txBody>
            <a:bodyPr wrap="square" rtlCol="0">
              <a:spAutoFit/>
            </a:bodyPr>
            <a:lstStyle/>
            <a:p>
              <a:pPr algn="ctr"/>
              <a:r>
                <a:rPr lang="en-US" b="1" dirty="0"/>
                <a:t>Through His Resurrection, Jesus Christ redeems all mankind from the first spiritual death, which was caused by the Fall, and brings us back into God’s presence</a:t>
              </a:r>
              <a:endParaRPr lang="en-US" sz="1600" b="1" dirty="0">
                <a:solidFill>
                  <a:schemeClr val="bg2">
                    <a:lumMod val="25000"/>
                  </a:schemeClr>
                </a:solidFill>
                <a:latin typeface="Tempus Sans ITC" pitchFamily="82" charset="0"/>
              </a:endParaRPr>
            </a:p>
          </p:txBody>
        </p:sp>
      </p:grpSp>
      <p:sp>
        <p:nvSpPr>
          <p:cNvPr id="14" name="Rectangle 13">
            <a:extLst>
              <a:ext uri="{FF2B5EF4-FFF2-40B4-BE49-F238E27FC236}">
                <a16:creationId xmlns:a16="http://schemas.microsoft.com/office/drawing/2014/main" id="{22E0F0B5-7B6B-4682-98A9-31CD03810F7A}"/>
              </a:ext>
            </a:extLst>
          </p:cNvPr>
          <p:cNvSpPr/>
          <p:nvPr/>
        </p:nvSpPr>
        <p:spPr>
          <a:xfrm>
            <a:off x="7396680" y="4992614"/>
            <a:ext cx="4517679" cy="1477328"/>
          </a:xfrm>
          <a:prstGeom prst="rect">
            <a:avLst/>
          </a:prstGeom>
        </p:spPr>
        <p:txBody>
          <a:bodyPr wrap="square">
            <a:spAutoFit/>
          </a:bodyPr>
          <a:lstStyle/>
          <a:p>
            <a:r>
              <a:rPr lang="en-US" dirty="0">
                <a:solidFill>
                  <a:schemeClr val="bg1"/>
                </a:solidFill>
                <a:latin typeface="Open Sans"/>
              </a:rPr>
              <a:t>T</a:t>
            </a:r>
            <a:r>
              <a:rPr lang="en-US" b="0" i="0" dirty="0">
                <a:solidFill>
                  <a:schemeClr val="bg1"/>
                </a:solidFill>
                <a:effectLst/>
                <a:latin typeface="Open Sans"/>
              </a:rPr>
              <a:t>he Savior was resurrected, all people will be resurrected and brought back into God’s presence to be judged. In this way, the first spiritual death, which was caused by the Fall, is overcome for all mankind.</a:t>
            </a:r>
            <a:endParaRPr lang="en-US" dirty="0">
              <a:solidFill>
                <a:schemeClr val="bg1"/>
              </a:solidFill>
            </a:endParaRPr>
          </a:p>
        </p:txBody>
      </p:sp>
      <p:grpSp>
        <p:nvGrpSpPr>
          <p:cNvPr id="18" name="Group 17">
            <a:extLst>
              <a:ext uri="{FF2B5EF4-FFF2-40B4-BE49-F238E27FC236}">
                <a16:creationId xmlns:a16="http://schemas.microsoft.com/office/drawing/2014/main" id="{65DC24EC-9020-4F57-AE90-4DB2767CA1D4}"/>
              </a:ext>
            </a:extLst>
          </p:cNvPr>
          <p:cNvGrpSpPr/>
          <p:nvPr/>
        </p:nvGrpSpPr>
        <p:grpSpPr>
          <a:xfrm>
            <a:off x="707679" y="3108262"/>
            <a:ext cx="3597243" cy="2928001"/>
            <a:chOff x="707679" y="3108262"/>
            <a:chExt cx="3597243" cy="2928001"/>
          </a:xfrm>
        </p:grpSpPr>
        <p:pic>
          <p:nvPicPr>
            <p:cNvPr id="17" name="Picture 16">
              <a:extLst>
                <a:ext uri="{FF2B5EF4-FFF2-40B4-BE49-F238E27FC236}">
                  <a16:creationId xmlns:a16="http://schemas.microsoft.com/office/drawing/2014/main" id="{8B96FC5B-6CF1-46E7-A5A2-58F13B1C9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83" y="3108262"/>
              <a:ext cx="3562539" cy="2681585"/>
            </a:xfrm>
            <a:prstGeom prst="rect">
              <a:avLst/>
            </a:prstGeom>
            <a:ln>
              <a:noFill/>
            </a:ln>
            <a:effectLst>
              <a:softEdge rad="112500"/>
            </a:effectLst>
          </p:spPr>
        </p:pic>
        <p:sp>
          <p:nvSpPr>
            <p:cNvPr id="106" name="TextBox 105">
              <a:extLst>
                <a:ext uri="{FF2B5EF4-FFF2-40B4-BE49-F238E27FC236}">
                  <a16:creationId xmlns:a16="http://schemas.microsoft.com/office/drawing/2014/main" id="{B1CFF2BB-2A96-4162-9787-F9DB4DFA01BC}"/>
                </a:ext>
              </a:extLst>
            </p:cNvPr>
            <p:cNvSpPr txBox="1"/>
            <p:nvPr/>
          </p:nvSpPr>
          <p:spPr>
            <a:xfrm>
              <a:off x="707679" y="5790042"/>
              <a:ext cx="2590800" cy="246221"/>
            </a:xfrm>
            <a:prstGeom prst="rect">
              <a:avLst/>
            </a:prstGeom>
            <a:noFill/>
          </p:spPr>
          <p:txBody>
            <a:bodyPr wrap="square" rtlCol="0">
              <a:spAutoFit/>
            </a:bodyPr>
            <a:lstStyle/>
            <a:p>
              <a:r>
                <a:rPr lang="en-US" sz="1000" dirty="0">
                  <a:solidFill>
                    <a:schemeClr val="bg1"/>
                  </a:solidFill>
                </a:rPr>
                <a:t>Rose </a:t>
              </a:r>
              <a:r>
                <a:rPr lang="en-US" sz="1000" dirty="0" err="1">
                  <a:solidFill>
                    <a:schemeClr val="bg1"/>
                  </a:solidFill>
                </a:rPr>
                <a:t>Datoc</a:t>
              </a:r>
              <a:r>
                <a:rPr lang="en-US" sz="1000" dirty="0">
                  <a:solidFill>
                    <a:schemeClr val="bg1"/>
                  </a:solidFill>
                </a:rPr>
                <a:t> Dall</a:t>
              </a:r>
            </a:p>
          </p:txBody>
        </p:sp>
      </p:grpSp>
      <p:grpSp>
        <p:nvGrpSpPr>
          <p:cNvPr id="109" name="Group 108">
            <a:extLst>
              <a:ext uri="{FF2B5EF4-FFF2-40B4-BE49-F238E27FC236}">
                <a16:creationId xmlns:a16="http://schemas.microsoft.com/office/drawing/2014/main" id="{DA6BB395-E287-403E-A799-BCB36C823EC6}"/>
              </a:ext>
            </a:extLst>
          </p:cNvPr>
          <p:cNvGrpSpPr/>
          <p:nvPr/>
        </p:nvGrpSpPr>
        <p:grpSpPr>
          <a:xfrm>
            <a:off x="7903439" y="972257"/>
            <a:ext cx="3482048" cy="3650157"/>
            <a:chOff x="7903439" y="972257"/>
            <a:chExt cx="3482048" cy="3650157"/>
          </a:xfrm>
        </p:grpSpPr>
        <p:pic>
          <p:nvPicPr>
            <p:cNvPr id="107" name="Picture 106">
              <a:extLst>
                <a:ext uri="{FF2B5EF4-FFF2-40B4-BE49-F238E27FC236}">
                  <a16:creationId xmlns:a16="http://schemas.microsoft.com/office/drawing/2014/main" id="{B10346F3-F5F2-4414-BBAC-206CA67F3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439" y="972257"/>
              <a:ext cx="3482048" cy="3482048"/>
            </a:xfrm>
            <a:prstGeom prst="rect">
              <a:avLst/>
            </a:prstGeom>
            <a:ln>
              <a:noFill/>
            </a:ln>
            <a:effectLst>
              <a:softEdge rad="112500"/>
            </a:effectLst>
          </p:spPr>
        </p:pic>
        <p:sp>
          <p:nvSpPr>
            <p:cNvPr id="108" name="TextBox 107">
              <a:extLst>
                <a:ext uri="{FF2B5EF4-FFF2-40B4-BE49-F238E27FC236}">
                  <a16:creationId xmlns:a16="http://schemas.microsoft.com/office/drawing/2014/main" id="{E3A5C0A2-660C-4517-86C2-ECAEF6CCA9D8}"/>
                </a:ext>
              </a:extLst>
            </p:cNvPr>
            <p:cNvSpPr txBox="1"/>
            <p:nvPr/>
          </p:nvSpPr>
          <p:spPr>
            <a:xfrm>
              <a:off x="7948942" y="4376193"/>
              <a:ext cx="2590800" cy="246221"/>
            </a:xfrm>
            <a:prstGeom prst="rect">
              <a:avLst/>
            </a:prstGeom>
            <a:noFill/>
          </p:spPr>
          <p:txBody>
            <a:bodyPr wrap="square" rtlCol="0">
              <a:spAutoFit/>
            </a:bodyPr>
            <a:lstStyle/>
            <a:p>
              <a:r>
                <a:rPr lang="en-US" sz="1000" dirty="0">
                  <a:solidFill>
                    <a:schemeClr val="bg1"/>
                  </a:solidFill>
                </a:rPr>
                <a:t>Rose </a:t>
              </a:r>
              <a:r>
                <a:rPr lang="en-US" sz="1000" dirty="0" err="1">
                  <a:solidFill>
                    <a:schemeClr val="bg1"/>
                  </a:solidFill>
                </a:rPr>
                <a:t>Datoc</a:t>
              </a:r>
              <a:r>
                <a:rPr lang="en-US" sz="1000" dirty="0">
                  <a:solidFill>
                    <a:schemeClr val="bg1"/>
                  </a:solidFill>
                </a:rPr>
                <a:t> Dall</a:t>
              </a:r>
            </a:p>
          </p:txBody>
        </p:sp>
      </p:grpSp>
    </p:spTree>
    <p:extLst>
      <p:ext uri="{BB962C8B-B14F-4D97-AF65-F5344CB8AC3E}">
        <p14:creationId xmlns:p14="http://schemas.microsoft.com/office/powerpoint/2010/main" val="21970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circle(in)">
                                      <p:cBhvr>
                                        <p:cTn id="15"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1894</Words>
  <Application>Microsoft Office PowerPoint</Application>
  <PresentationFormat>Widescreen</PresentationFormat>
  <Paragraphs>139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Open Sans</vt:lpstr>
      <vt:lpstr>Calibri Light</vt:lpstr>
      <vt:lpstr>Tw Cen MT Condensed</vt:lpstr>
      <vt:lpstr>Roboto</vt:lpstr>
      <vt:lpstr>Arial</vt:lpstr>
      <vt:lpstr>Palatino</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cp:revision>
  <dcterms:created xsi:type="dcterms:W3CDTF">2017-10-17T14:35:51Z</dcterms:created>
  <dcterms:modified xsi:type="dcterms:W3CDTF">2020-06-15T15:12:04Z</dcterms:modified>
</cp:coreProperties>
</file>