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omic Sans MS" panose="030F0702030302020204" pitchFamily="66" charset="0"/>
      <p:regular r:id="rId23"/>
      <p:bold r:id="rId24"/>
      <p:italic r:id="rId25"/>
      <p:boldItalic r:id="rId26"/>
    </p:embeddedFont>
    <p:embeddedFont>
      <p:font typeface="Tempus Sans ITC" panose="04020404030D07020202" pitchFamily="8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28A9-613B-4C64-9D71-15CB0CBCD7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BF7BE-60CB-4BDA-B664-816B94FD2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89AA29-2FD7-46EB-B852-55B18F73C895}"/>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5" name="Footer Placeholder 4">
            <a:extLst>
              <a:ext uri="{FF2B5EF4-FFF2-40B4-BE49-F238E27FC236}">
                <a16:creationId xmlns:a16="http://schemas.microsoft.com/office/drawing/2014/main" id="{911B1425-4EA0-4166-A280-66236B19A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EAABC-6498-4C34-9559-2186CDCEB900}"/>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37359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9C39-C3BB-4E9F-AB52-AAFBD202CD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058053-6432-49AA-B692-837C010F05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9D3F8-B84E-4C90-ADED-6301778CAA80}"/>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5" name="Footer Placeholder 4">
            <a:extLst>
              <a:ext uri="{FF2B5EF4-FFF2-40B4-BE49-F238E27FC236}">
                <a16:creationId xmlns:a16="http://schemas.microsoft.com/office/drawing/2014/main" id="{9258E421-E8CE-4D36-AC4C-2B59A5CF1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444F9-C65A-4BA5-AB75-6A4A18C4ECCA}"/>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346335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48F7B3-B3FD-471E-99BD-8C1666CDAB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A66EFB-DA3D-485E-B6BD-A868F3BA3B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E9B13-FABE-41C2-839E-AEFD6A864236}"/>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5" name="Footer Placeholder 4">
            <a:extLst>
              <a:ext uri="{FF2B5EF4-FFF2-40B4-BE49-F238E27FC236}">
                <a16:creationId xmlns:a16="http://schemas.microsoft.com/office/drawing/2014/main" id="{EB926CB7-62F2-45FB-8D8F-AACF3226E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1F1AC-07C6-4EBA-853B-EA075ED9CADA}"/>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55832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996F-A593-4FB8-BA6E-24C4D4A42A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5E89D-B96C-40E5-8DE8-1B41023B3C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A2ABD-F73E-47CC-9F52-0DC3B94FA245}"/>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5" name="Footer Placeholder 4">
            <a:extLst>
              <a:ext uri="{FF2B5EF4-FFF2-40B4-BE49-F238E27FC236}">
                <a16:creationId xmlns:a16="http://schemas.microsoft.com/office/drawing/2014/main" id="{DE101418-D7BD-44D1-ACEC-B8A92D291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33A5E-C247-41D4-881F-FD2BE63FD7AB}"/>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381490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F314-E1A9-4A6E-8DE5-99734A05B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91B0E9-98B6-4FF7-A5E1-89918275A7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B7F0C7-3E66-4BF7-9608-BCE0CD6E7B58}"/>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5" name="Footer Placeholder 4">
            <a:extLst>
              <a:ext uri="{FF2B5EF4-FFF2-40B4-BE49-F238E27FC236}">
                <a16:creationId xmlns:a16="http://schemas.microsoft.com/office/drawing/2014/main" id="{83C9430B-5B93-413F-B36B-F23B15717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BD92B-FFC7-4624-8B56-A437C2AEDC5E}"/>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73233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385D-6337-428F-A4B0-EB5E3D912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CF9DC-EC10-42AC-A491-B587B860E6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A532C-286D-4AD6-BE19-A423CE2B6E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BAB7F-1CD0-4BEB-B172-41CEFD1973AC}"/>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6" name="Footer Placeholder 5">
            <a:extLst>
              <a:ext uri="{FF2B5EF4-FFF2-40B4-BE49-F238E27FC236}">
                <a16:creationId xmlns:a16="http://schemas.microsoft.com/office/drawing/2014/main" id="{4279E93F-B4E2-465D-B257-9A72047DDC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0038D-7EEF-41A8-8433-76B63334E83C}"/>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303622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0143-3917-4BC5-B6AF-518520CFB0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BBD234-929D-4938-B8D8-2A362BA3D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EF8C8D-019D-4518-9D8C-8EE67107A0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32100E-C5FC-4D1F-A1A3-85C070E36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7AE4D7-E1BD-4856-9EF5-7056C46DE2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60C7E-776D-411A-B7A6-CCBD0B2C24C4}"/>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8" name="Footer Placeholder 7">
            <a:extLst>
              <a:ext uri="{FF2B5EF4-FFF2-40B4-BE49-F238E27FC236}">
                <a16:creationId xmlns:a16="http://schemas.microsoft.com/office/drawing/2014/main" id="{F923BE00-B3ED-4599-AA84-CE35E7901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FEABEC-9AE0-496C-98AB-8CA0A8DFCA38}"/>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340663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465C-DF7D-4050-8EA5-BFB8A24C5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6DFFB-5C7B-4EBD-8664-6C8A9E51957C}"/>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4" name="Footer Placeholder 3">
            <a:extLst>
              <a:ext uri="{FF2B5EF4-FFF2-40B4-BE49-F238E27FC236}">
                <a16:creationId xmlns:a16="http://schemas.microsoft.com/office/drawing/2014/main" id="{1F3CD805-0660-425F-B231-AE6957714D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E8361B-3500-4393-9523-12232D053826}"/>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340482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821EA-15B7-4B11-8E6D-F794FA78CB44}"/>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3" name="Footer Placeholder 2">
            <a:extLst>
              <a:ext uri="{FF2B5EF4-FFF2-40B4-BE49-F238E27FC236}">
                <a16:creationId xmlns:a16="http://schemas.microsoft.com/office/drawing/2014/main" id="{55D40A0A-4031-4442-A5AF-DFA860A7F5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89108E-09B4-4012-8AAB-7FB038D957CD}"/>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49522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3BE4-E30A-48D0-AB1E-0A44E1A4D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DB2E8-4F12-4C3F-B3E3-371AC72AA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CEDE9-7608-4A1E-BE97-FA7C12642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326F97-0CC1-4209-80D7-39C15437D54D}"/>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6" name="Footer Placeholder 5">
            <a:extLst>
              <a:ext uri="{FF2B5EF4-FFF2-40B4-BE49-F238E27FC236}">
                <a16:creationId xmlns:a16="http://schemas.microsoft.com/office/drawing/2014/main" id="{6BCA9853-9027-42C9-B991-863AF8A70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49BC3-E424-4A27-9C37-EE8ED8E2D3FD}"/>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244030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F640-5983-47A5-8347-80615E373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7C2693-4068-4559-B897-3DAA4C4229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3AA889-0C98-4BB9-B403-5C2D476F9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399892-EDD5-462D-B810-F0B8A338290C}"/>
              </a:ext>
            </a:extLst>
          </p:cNvPr>
          <p:cNvSpPr>
            <a:spLocks noGrp="1"/>
          </p:cNvSpPr>
          <p:nvPr>
            <p:ph type="dt" sz="half" idx="10"/>
          </p:nvPr>
        </p:nvSpPr>
        <p:spPr/>
        <p:txBody>
          <a:bodyPr/>
          <a:lstStyle/>
          <a:p>
            <a:fld id="{2EB15BB3-4A11-4C48-A2CF-6D442F223EE4}" type="datetimeFigureOut">
              <a:rPr lang="en-US" smtClean="0"/>
              <a:t>6/15/2020</a:t>
            </a:fld>
            <a:endParaRPr lang="en-US"/>
          </a:p>
        </p:txBody>
      </p:sp>
      <p:sp>
        <p:nvSpPr>
          <p:cNvPr id="6" name="Footer Placeholder 5">
            <a:extLst>
              <a:ext uri="{FF2B5EF4-FFF2-40B4-BE49-F238E27FC236}">
                <a16:creationId xmlns:a16="http://schemas.microsoft.com/office/drawing/2014/main" id="{F28579CE-E411-46EE-9150-7EC7AC3C3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7BA830-4A62-4C86-B757-93EAE43CE5D8}"/>
              </a:ext>
            </a:extLst>
          </p:cNvPr>
          <p:cNvSpPr>
            <a:spLocks noGrp="1"/>
          </p:cNvSpPr>
          <p:nvPr>
            <p:ph type="sldNum" sz="quarter" idx="12"/>
          </p:nvPr>
        </p:nvSpPr>
        <p:spPr/>
        <p:txBody>
          <a:bodyPr/>
          <a:lstStyle/>
          <a:p>
            <a:fld id="{477641E4-F03D-45CF-AFF2-E2A3D745D4A8}" type="slidenum">
              <a:rPr lang="en-US" smtClean="0"/>
              <a:t>‹#›</a:t>
            </a:fld>
            <a:endParaRPr lang="en-US"/>
          </a:p>
        </p:txBody>
      </p:sp>
    </p:spTree>
    <p:extLst>
      <p:ext uri="{BB962C8B-B14F-4D97-AF65-F5344CB8AC3E}">
        <p14:creationId xmlns:p14="http://schemas.microsoft.com/office/powerpoint/2010/main" val="326049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A7375-AC48-4259-B726-C2021F194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A8F3D-C2B4-48BD-BB27-BFBC12AF9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C5367-7168-47D0-A07C-9A3D506EE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15BB3-4A11-4C48-A2CF-6D442F223EE4}" type="datetimeFigureOut">
              <a:rPr lang="en-US" smtClean="0"/>
              <a:t>6/15/2020</a:t>
            </a:fld>
            <a:endParaRPr lang="en-US"/>
          </a:p>
        </p:txBody>
      </p:sp>
      <p:sp>
        <p:nvSpPr>
          <p:cNvPr id="5" name="Footer Placeholder 4">
            <a:extLst>
              <a:ext uri="{FF2B5EF4-FFF2-40B4-BE49-F238E27FC236}">
                <a16:creationId xmlns:a16="http://schemas.microsoft.com/office/drawing/2014/main" id="{E08EC5AD-8878-4064-8A01-5BFDFEEC5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7DB1E5-916F-47D9-BC4D-F859E92E81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641E4-F03D-45CF-AFF2-E2A3D745D4A8}" type="slidenum">
              <a:rPr lang="en-US" smtClean="0"/>
              <a:t>‹#›</a:t>
            </a:fld>
            <a:endParaRPr lang="en-US"/>
          </a:p>
        </p:txBody>
      </p:sp>
    </p:spTree>
    <p:extLst>
      <p:ext uri="{BB962C8B-B14F-4D97-AF65-F5344CB8AC3E}">
        <p14:creationId xmlns:p14="http://schemas.microsoft.com/office/powerpoint/2010/main" val="345158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DB965-4B1E-48F5-9767-6F2DC2F7D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771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84499" y="6488668"/>
            <a:ext cx="2133600" cy="369332"/>
          </a:xfrm>
          <a:prstGeom prst="rect">
            <a:avLst/>
          </a:prstGeom>
          <a:noFill/>
        </p:spPr>
        <p:txBody>
          <a:bodyPr wrap="square" rtlCol="0">
            <a:spAutoFit/>
          </a:bodyPr>
          <a:lstStyle/>
          <a:p>
            <a:r>
              <a:rPr lang="en-US" dirty="0">
                <a:solidFill>
                  <a:schemeClr val="bg1"/>
                </a:solidFill>
              </a:rPr>
              <a:t>Helaman 16:6-7</a:t>
            </a:r>
          </a:p>
        </p:txBody>
      </p:sp>
      <p:sp>
        <p:nvSpPr>
          <p:cNvPr id="9" name="Rectangle 8"/>
          <p:cNvSpPr/>
          <p:nvPr/>
        </p:nvSpPr>
        <p:spPr>
          <a:xfrm>
            <a:off x="380247" y="998144"/>
            <a:ext cx="6645242" cy="4832092"/>
          </a:xfrm>
          <a:prstGeom prst="rect">
            <a:avLst/>
          </a:prstGeom>
        </p:spPr>
        <p:txBody>
          <a:bodyPr wrap="square">
            <a:spAutoFit/>
          </a:bodyPr>
          <a:lstStyle/>
          <a:p>
            <a:pPr fontAlgn="base"/>
            <a:r>
              <a:rPr lang="en-US" sz="2800" dirty="0">
                <a:solidFill>
                  <a:schemeClr val="bg1"/>
                </a:solidFill>
              </a:rPr>
              <a:t>They were angry with Samuel</a:t>
            </a:r>
          </a:p>
          <a:p>
            <a:pPr fontAlgn="base"/>
            <a:endParaRPr lang="en-US" sz="2800" dirty="0">
              <a:solidFill>
                <a:schemeClr val="bg1"/>
              </a:solidFill>
            </a:endParaRPr>
          </a:p>
          <a:p>
            <a:pPr fontAlgn="base"/>
            <a:r>
              <a:rPr lang="en-US" sz="2800" dirty="0">
                <a:solidFill>
                  <a:schemeClr val="bg1"/>
                </a:solidFill>
              </a:rPr>
              <a:t>Sought to take Samuel life by throwing stones and arrows at him</a:t>
            </a:r>
          </a:p>
          <a:p>
            <a:pPr fontAlgn="base"/>
            <a:endParaRPr lang="en-US" sz="2800" dirty="0">
              <a:solidFill>
                <a:schemeClr val="bg1"/>
              </a:solidFill>
            </a:endParaRPr>
          </a:p>
          <a:p>
            <a:pPr fontAlgn="base"/>
            <a:r>
              <a:rPr lang="en-US" sz="2800" dirty="0">
                <a:solidFill>
                  <a:schemeClr val="bg1"/>
                </a:solidFill>
              </a:rPr>
              <a:t>They did not believe in the words of Samuel</a:t>
            </a:r>
          </a:p>
          <a:p>
            <a:pPr fontAlgn="base"/>
            <a:endParaRPr lang="en-US" sz="2800" dirty="0">
              <a:solidFill>
                <a:schemeClr val="bg1"/>
              </a:solidFill>
            </a:endParaRPr>
          </a:p>
          <a:p>
            <a:pPr fontAlgn="base"/>
            <a:r>
              <a:rPr lang="en-US" sz="2800" dirty="0">
                <a:solidFill>
                  <a:schemeClr val="bg1"/>
                </a:solidFill>
              </a:rPr>
              <a:t>Realizing they could not bind him, Samuel got off the wall and fled, and preached among his own people</a:t>
            </a:r>
          </a:p>
          <a:p>
            <a:pPr fontAlgn="base"/>
            <a:endParaRPr lang="en-US" sz="2800" dirty="0">
              <a:solidFill>
                <a:schemeClr val="bg1"/>
              </a:solidFill>
            </a:endParaRPr>
          </a:p>
        </p:txBody>
      </p:sp>
      <p:sp>
        <p:nvSpPr>
          <p:cNvPr id="19" name="TextBox 18"/>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Those Who Did Not Believe</a:t>
            </a:r>
          </a:p>
        </p:txBody>
      </p:sp>
      <p:pic>
        <p:nvPicPr>
          <p:cNvPr id="3" name="Picture 2">
            <a:extLst>
              <a:ext uri="{FF2B5EF4-FFF2-40B4-BE49-F238E27FC236}">
                <a16:creationId xmlns:a16="http://schemas.microsoft.com/office/drawing/2014/main" id="{4FE347FD-FAF8-4FED-BE56-73D9536BC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981" y="996116"/>
            <a:ext cx="4555359" cy="3032676"/>
          </a:xfrm>
          <a:prstGeom prst="rect">
            <a:avLst/>
          </a:prstGeom>
        </p:spPr>
      </p:pic>
    </p:spTree>
    <p:extLst>
      <p:ext uri="{BB962C8B-B14F-4D97-AF65-F5344CB8AC3E}">
        <p14:creationId xmlns:p14="http://schemas.microsoft.com/office/powerpoint/2010/main" val="167316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75446" y="6488668"/>
            <a:ext cx="2133600" cy="369332"/>
          </a:xfrm>
          <a:prstGeom prst="rect">
            <a:avLst/>
          </a:prstGeom>
          <a:noFill/>
        </p:spPr>
        <p:txBody>
          <a:bodyPr wrap="square" rtlCol="0">
            <a:spAutoFit/>
          </a:bodyPr>
          <a:lstStyle/>
          <a:p>
            <a:r>
              <a:rPr lang="en-US" dirty="0">
                <a:solidFill>
                  <a:schemeClr val="bg1"/>
                </a:solidFill>
              </a:rPr>
              <a:t>Helaman 16:6-7</a:t>
            </a:r>
          </a:p>
        </p:txBody>
      </p:sp>
      <p:sp>
        <p:nvSpPr>
          <p:cNvPr id="9" name="Rectangle 8"/>
          <p:cNvSpPr/>
          <p:nvPr/>
        </p:nvSpPr>
        <p:spPr>
          <a:xfrm>
            <a:off x="1575541" y="723552"/>
            <a:ext cx="8844481" cy="4401205"/>
          </a:xfrm>
          <a:prstGeom prst="rect">
            <a:avLst/>
          </a:prstGeom>
        </p:spPr>
        <p:txBody>
          <a:bodyPr wrap="square">
            <a:spAutoFit/>
          </a:bodyPr>
          <a:lstStyle/>
          <a:p>
            <a:pPr fontAlgn="base"/>
            <a:r>
              <a:rPr lang="en-US" sz="2800" dirty="0">
                <a:solidFill>
                  <a:schemeClr val="bg1"/>
                </a:solidFill>
              </a:rPr>
              <a:t>“When the prophet points out the sins of the world, the worldly, rather than repent of their sins, either want to close the mouth of the prophet or else act as if the prophet didn’t exist. Popularity is never a test of truth. </a:t>
            </a:r>
          </a:p>
          <a:p>
            <a:pPr fontAlgn="base"/>
            <a:endParaRPr lang="en-US" sz="2800" dirty="0">
              <a:solidFill>
                <a:schemeClr val="bg1"/>
              </a:solidFill>
            </a:endParaRPr>
          </a:p>
          <a:p>
            <a:pPr fontAlgn="base"/>
            <a:r>
              <a:rPr lang="en-US" sz="2800" dirty="0">
                <a:solidFill>
                  <a:schemeClr val="bg1"/>
                </a:solidFill>
              </a:rPr>
              <a:t>Many a prophet has been killed or cast out. As we come closer to the Lord’s second coming, you can expect that as the people of the world become more wicked, the prophet will be less popular with them.” </a:t>
            </a:r>
          </a:p>
          <a:p>
            <a:pPr fontAlgn="base"/>
            <a:r>
              <a:rPr lang="en-US" sz="2800" dirty="0">
                <a:solidFill>
                  <a:schemeClr val="bg1"/>
                </a:solidFill>
              </a:rPr>
              <a:t>Ezra Taft Benson</a:t>
            </a:r>
          </a:p>
        </p:txBody>
      </p:sp>
      <p:pic>
        <p:nvPicPr>
          <p:cNvPr id="6" name="Picture 5" descr="Ezra t benson.jpg"/>
          <p:cNvPicPr>
            <a:picLocks noChangeAspect="1"/>
          </p:cNvPicPr>
          <p:nvPr/>
        </p:nvPicPr>
        <p:blipFill>
          <a:blip r:embed="rId2" cstate="print"/>
          <a:stretch>
            <a:fillRect/>
          </a:stretch>
        </p:blipFill>
        <p:spPr>
          <a:xfrm>
            <a:off x="10276610" y="4610100"/>
            <a:ext cx="1400348" cy="1981200"/>
          </a:xfrm>
          <a:prstGeom prst="rect">
            <a:avLst/>
          </a:prstGeom>
        </p:spPr>
      </p:pic>
    </p:spTree>
    <p:extLst>
      <p:ext uri="{BB962C8B-B14F-4D97-AF65-F5344CB8AC3E}">
        <p14:creationId xmlns:p14="http://schemas.microsoft.com/office/powerpoint/2010/main" val="24865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93552" y="6488668"/>
            <a:ext cx="2133600" cy="369332"/>
          </a:xfrm>
          <a:prstGeom prst="rect">
            <a:avLst/>
          </a:prstGeom>
          <a:noFill/>
        </p:spPr>
        <p:txBody>
          <a:bodyPr wrap="square" rtlCol="0">
            <a:spAutoFit/>
          </a:bodyPr>
          <a:lstStyle/>
          <a:p>
            <a:r>
              <a:rPr lang="en-US" dirty="0">
                <a:solidFill>
                  <a:schemeClr val="bg1"/>
                </a:solidFill>
              </a:rPr>
              <a:t>Helaman 16:9-25</a:t>
            </a:r>
          </a:p>
        </p:txBody>
      </p:sp>
      <p:sp>
        <p:nvSpPr>
          <p:cNvPr id="9" name="Rectangle 8"/>
          <p:cNvSpPr/>
          <p:nvPr/>
        </p:nvSpPr>
        <p:spPr>
          <a:xfrm>
            <a:off x="319889" y="896293"/>
            <a:ext cx="3048000" cy="1938992"/>
          </a:xfrm>
          <a:prstGeom prst="rect">
            <a:avLst/>
          </a:prstGeom>
        </p:spPr>
        <p:txBody>
          <a:bodyPr wrap="square">
            <a:spAutoFit/>
          </a:bodyPr>
          <a:lstStyle/>
          <a:p>
            <a:pPr fontAlgn="base"/>
            <a:r>
              <a:rPr lang="en-US" sz="2000" dirty="0">
                <a:solidFill>
                  <a:schemeClr val="bg1"/>
                </a:solidFill>
              </a:rPr>
              <a:t>86</a:t>
            </a:r>
            <a:r>
              <a:rPr lang="en-US" sz="2000" baseline="30000" dirty="0">
                <a:solidFill>
                  <a:schemeClr val="bg1"/>
                </a:solidFill>
              </a:rPr>
              <a:t>th</a:t>
            </a:r>
            <a:r>
              <a:rPr lang="en-US" sz="2000" dirty="0">
                <a:solidFill>
                  <a:schemeClr val="bg1"/>
                </a:solidFill>
              </a:rPr>
              <a:t> - 89</a:t>
            </a:r>
            <a:r>
              <a:rPr lang="en-US" sz="2000" baseline="30000" dirty="0">
                <a:solidFill>
                  <a:schemeClr val="bg1"/>
                </a:solidFill>
              </a:rPr>
              <a:t>th</a:t>
            </a:r>
            <a:r>
              <a:rPr lang="en-US" sz="2000" dirty="0">
                <a:solidFill>
                  <a:schemeClr val="bg1"/>
                </a:solidFill>
              </a:rPr>
              <a:t> Year of the Reign of the Judges</a:t>
            </a:r>
          </a:p>
          <a:p>
            <a:pPr fontAlgn="base"/>
            <a:endParaRPr lang="en-US" sz="2000" dirty="0">
              <a:solidFill>
                <a:schemeClr val="bg1"/>
              </a:solidFill>
            </a:endParaRPr>
          </a:p>
          <a:p>
            <a:pPr fontAlgn="base"/>
            <a:r>
              <a:rPr lang="en-US" sz="2000" dirty="0">
                <a:solidFill>
                  <a:schemeClr val="bg1"/>
                </a:solidFill>
              </a:rPr>
              <a:t>There was little change in the people</a:t>
            </a:r>
          </a:p>
          <a:p>
            <a:pPr fontAlgn="base"/>
            <a:endParaRPr lang="en-US" sz="2000" dirty="0">
              <a:solidFill>
                <a:schemeClr val="bg1"/>
              </a:solidFill>
            </a:endParaRPr>
          </a:p>
        </p:txBody>
      </p:sp>
      <p:sp>
        <p:nvSpPr>
          <p:cNvPr id="19" name="TextBox 18"/>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Rejecting the Signs</a:t>
            </a:r>
          </a:p>
        </p:txBody>
      </p:sp>
      <p:sp>
        <p:nvSpPr>
          <p:cNvPr id="6" name="Rectangle 5"/>
          <p:cNvSpPr/>
          <p:nvPr/>
        </p:nvSpPr>
        <p:spPr>
          <a:xfrm>
            <a:off x="9043658" y="851026"/>
            <a:ext cx="3048000" cy="2862322"/>
          </a:xfrm>
          <a:prstGeom prst="rect">
            <a:avLst/>
          </a:prstGeom>
        </p:spPr>
        <p:txBody>
          <a:bodyPr wrap="square">
            <a:spAutoFit/>
          </a:bodyPr>
          <a:lstStyle/>
          <a:p>
            <a:pPr fontAlgn="base"/>
            <a:r>
              <a:rPr lang="en-US" sz="2000" dirty="0">
                <a:solidFill>
                  <a:schemeClr val="bg1"/>
                </a:solidFill>
              </a:rPr>
              <a:t>90</a:t>
            </a:r>
            <a:r>
              <a:rPr lang="en-US" sz="2000" baseline="30000" dirty="0">
                <a:solidFill>
                  <a:schemeClr val="bg1"/>
                </a:solidFill>
              </a:rPr>
              <a:t>th</a:t>
            </a:r>
            <a:r>
              <a:rPr lang="en-US" sz="2000" dirty="0">
                <a:solidFill>
                  <a:schemeClr val="bg1"/>
                </a:solidFill>
              </a:rPr>
              <a:t> Year of the Reign of the Judges</a:t>
            </a:r>
          </a:p>
          <a:p>
            <a:pPr fontAlgn="base"/>
            <a:endParaRPr lang="en-US" sz="2000" dirty="0">
              <a:solidFill>
                <a:schemeClr val="bg1"/>
              </a:solidFill>
            </a:endParaRPr>
          </a:p>
          <a:p>
            <a:pPr fontAlgn="base"/>
            <a:r>
              <a:rPr lang="en-US" sz="2000" dirty="0">
                <a:solidFill>
                  <a:schemeClr val="bg1"/>
                </a:solidFill>
              </a:rPr>
              <a:t>The signs and prophesies began to be fulfilled</a:t>
            </a:r>
          </a:p>
          <a:p>
            <a:pPr fontAlgn="base"/>
            <a:endParaRPr lang="en-US" sz="2000" dirty="0">
              <a:solidFill>
                <a:schemeClr val="bg1"/>
              </a:solidFill>
            </a:endParaRPr>
          </a:p>
          <a:p>
            <a:pPr fontAlgn="base"/>
            <a:r>
              <a:rPr lang="en-US" sz="2000" dirty="0">
                <a:solidFill>
                  <a:schemeClr val="bg1"/>
                </a:solidFill>
              </a:rPr>
              <a:t>nevertheless—</a:t>
            </a:r>
          </a:p>
          <a:p>
            <a:pPr fontAlgn="base"/>
            <a:r>
              <a:rPr lang="en-US" sz="2000" dirty="0">
                <a:solidFill>
                  <a:schemeClr val="bg1"/>
                </a:solidFill>
              </a:rPr>
              <a:t>The people harden their heart, except for some</a:t>
            </a:r>
          </a:p>
        </p:txBody>
      </p:sp>
      <p:sp>
        <p:nvSpPr>
          <p:cNvPr id="7" name="Rectangle 6"/>
          <p:cNvSpPr/>
          <p:nvPr/>
        </p:nvSpPr>
        <p:spPr>
          <a:xfrm>
            <a:off x="844236" y="3127219"/>
            <a:ext cx="3048000" cy="1384995"/>
          </a:xfrm>
          <a:prstGeom prst="rect">
            <a:avLst/>
          </a:prstGeom>
        </p:spPr>
        <p:txBody>
          <a:bodyPr wrap="square">
            <a:spAutoFit/>
          </a:bodyPr>
          <a:lstStyle/>
          <a:p>
            <a:pPr algn="ctr" fontAlgn="base"/>
            <a:r>
              <a:rPr lang="en-US" sz="2800" dirty="0">
                <a:solidFill>
                  <a:srgbClr val="FFFF00"/>
                </a:solidFill>
              </a:rPr>
              <a:t>Some rejected the prophecies of a Christ</a:t>
            </a:r>
          </a:p>
        </p:txBody>
      </p:sp>
      <p:sp>
        <p:nvSpPr>
          <p:cNvPr id="8" name="Rectangle 7"/>
          <p:cNvSpPr/>
          <p:nvPr/>
        </p:nvSpPr>
        <p:spPr>
          <a:xfrm>
            <a:off x="7911220" y="4307187"/>
            <a:ext cx="3048000" cy="2246769"/>
          </a:xfrm>
          <a:prstGeom prst="rect">
            <a:avLst/>
          </a:prstGeom>
        </p:spPr>
        <p:txBody>
          <a:bodyPr wrap="square">
            <a:spAutoFit/>
          </a:bodyPr>
          <a:lstStyle/>
          <a:p>
            <a:pPr algn="ctr" fontAlgn="base"/>
            <a:r>
              <a:rPr lang="en-US" sz="2800" dirty="0">
                <a:solidFill>
                  <a:srgbClr val="FFFF00"/>
                </a:solidFill>
              </a:rPr>
              <a:t>“This ended the book of Helaman, according to the record of Helaman and his sons.”</a:t>
            </a:r>
          </a:p>
        </p:txBody>
      </p:sp>
      <p:pic>
        <p:nvPicPr>
          <p:cNvPr id="3" name="Picture 2">
            <a:extLst>
              <a:ext uri="{FF2B5EF4-FFF2-40B4-BE49-F238E27FC236}">
                <a16:creationId xmlns:a16="http://schemas.microsoft.com/office/drawing/2014/main" id="{BB9451C3-5DF5-4038-8F26-C08E58903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512" y="1285875"/>
            <a:ext cx="3228975" cy="4286250"/>
          </a:xfrm>
          <a:prstGeom prst="rect">
            <a:avLst/>
          </a:prstGeom>
        </p:spPr>
      </p:pic>
    </p:spTree>
    <p:extLst>
      <p:ext uri="{BB962C8B-B14F-4D97-AF65-F5344CB8AC3E}">
        <p14:creationId xmlns:p14="http://schemas.microsoft.com/office/powerpoint/2010/main" val="409240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9354" y="6488668"/>
            <a:ext cx="2133600" cy="369332"/>
          </a:xfrm>
          <a:prstGeom prst="rect">
            <a:avLst/>
          </a:prstGeom>
          <a:noFill/>
        </p:spPr>
        <p:txBody>
          <a:bodyPr wrap="square" rtlCol="0">
            <a:spAutoFit/>
          </a:bodyPr>
          <a:lstStyle/>
          <a:p>
            <a:r>
              <a:rPr lang="en-US" dirty="0">
                <a:solidFill>
                  <a:schemeClr val="bg1"/>
                </a:solidFill>
              </a:rPr>
              <a:t>Helaman 15:9-17</a:t>
            </a:r>
          </a:p>
        </p:txBody>
      </p:sp>
      <p:sp>
        <p:nvSpPr>
          <p:cNvPr id="15" name="Rectangle 14"/>
          <p:cNvSpPr/>
          <p:nvPr/>
        </p:nvSpPr>
        <p:spPr>
          <a:xfrm>
            <a:off x="2706986" y="781616"/>
            <a:ext cx="7122059" cy="5324535"/>
          </a:xfrm>
          <a:prstGeom prst="rect">
            <a:avLst/>
          </a:prstGeom>
        </p:spPr>
        <p:txBody>
          <a:bodyPr wrap="square">
            <a:spAutoFit/>
          </a:bodyPr>
          <a:lstStyle/>
          <a:p>
            <a:r>
              <a:rPr lang="en-US" sz="2000" dirty="0">
                <a:solidFill>
                  <a:schemeClr val="bg1"/>
                </a:solidFill>
              </a:rPr>
              <a:t>“When we reject the counsel which comes from God, we do not choose to be independent of outside influence. We choose another influence. </a:t>
            </a:r>
          </a:p>
          <a:p>
            <a:endParaRPr lang="en-US" sz="2000" dirty="0">
              <a:solidFill>
                <a:schemeClr val="bg1"/>
              </a:solidFill>
            </a:endParaRPr>
          </a:p>
          <a:p>
            <a:r>
              <a:rPr lang="en-US" sz="2000" dirty="0">
                <a:solidFill>
                  <a:schemeClr val="bg1"/>
                </a:solidFill>
              </a:rPr>
              <a:t>We reject the protection of a perfectly loving, all-powerful, all-knowing Father in Heaven, whose whole purpose, as that of His Beloved Son, is to give us eternal life, to give us all that He has, and to bring us home again in families to the arms of His love.</a:t>
            </a:r>
          </a:p>
          <a:p>
            <a:endParaRPr lang="en-US" sz="2000" dirty="0">
              <a:solidFill>
                <a:schemeClr val="bg1"/>
              </a:solidFill>
            </a:endParaRPr>
          </a:p>
          <a:p>
            <a:r>
              <a:rPr lang="en-US" sz="2000" dirty="0">
                <a:solidFill>
                  <a:schemeClr val="bg1"/>
                </a:solidFill>
              </a:rPr>
              <a:t>In rejecting His counsel, we choose the influence of another power, whose purpose is to make us miserable and whose motive is hatred. </a:t>
            </a:r>
          </a:p>
          <a:p>
            <a:endParaRPr lang="en-US" sz="2000" dirty="0">
              <a:solidFill>
                <a:schemeClr val="bg1"/>
              </a:solidFill>
            </a:endParaRPr>
          </a:p>
          <a:p>
            <a:r>
              <a:rPr lang="en-US" sz="2000" dirty="0">
                <a:solidFill>
                  <a:schemeClr val="bg1"/>
                </a:solidFill>
              </a:rPr>
              <a:t>We have moral agency as a gift of God. Rather than the right to choose to be free of influence, it is the inalienable right to submit ourselves to whichever of those powers we choose.”  </a:t>
            </a:r>
          </a:p>
          <a:p>
            <a:r>
              <a:rPr lang="en-US" sz="2000" dirty="0">
                <a:solidFill>
                  <a:schemeClr val="bg1"/>
                </a:solidFill>
              </a:rPr>
              <a:t>President Henry B. </a:t>
            </a:r>
            <a:r>
              <a:rPr lang="en-US" sz="2000" dirty="0" err="1">
                <a:solidFill>
                  <a:schemeClr val="bg1"/>
                </a:solidFill>
              </a:rPr>
              <a:t>Eyring</a:t>
            </a:r>
            <a:endParaRPr lang="en-US" sz="2000" dirty="0">
              <a:solidFill>
                <a:schemeClr val="bg1"/>
              </a:solidFill>
            </a:endParaRPr>
          </a:p>
        </p:txBody>
      </p:sp>
      <p:pic>
        <p:nvPicPr>
          <p:cNvPr id="16" name="Picture 15" descr="Henry B. Eyring.jpg"/>
          <p:cNvPicPr>
            <a:picLocks noChangeAspect="1"/>
          </p:cNvPicPr>
          <p:nvPr/>
        </p:nvPicPr>
        <p:blipFill>
          <a:blip r:embed="rId2" cstate="print"/>
          <a:stretch>
            <a:fillRect/>
          </a:stretch>
        </p:blipFill>
        <p:spPr>
          <a:xfrm>
            <a:off x="10416766" y="4874537"/>
            <a:ext cx="1408176" cy="1755648"/>
          </a:xfrm>
          <a:prstGeom prst="rect">
            <a:avLst/>
          </a:prstGeom>
        </p:spPr>
      </p:pic>
      <p:grpSp>
        <p:nvGrpSpPr>
          <p:cNvPr id="17" name="Group 3">
            <a:extLst>
              <a:ext uri="{FF2B5EF4-FFF2-40B4-BE49-F238E27FC236}">
                <a16:creationId xmlns:a16="http://schemas.microsoft.com/office/drawing/2014/main" id="{EB2D37AD-7F4B-47D6-9AE1-63529669498D}"/>
              </a:ext>
            </a:extLst>
          </p:cNvPr>
          <p:cNvGrpSpPr/>
          <p:nvPr/>
        </p:nvGrpSpPr>
        <p:grpSpPr>
          <a:xfrm>
            <a:off x="149382" y="296405"/>
            <a:ext cx="2031972" cy="2301261"/>
            <a:chOff x="71718" y="1120588"/>
            <a:chExt cx="3070535" cy="4572000"/>
          </a:xfrm>
        </p:grpSpPr>
        <p:grpSp>
          <p:nvGrpSpPr>
            <p:cNvPr id="18" name="Group 13">
              <a:extLst>
                <a:ext uri="{FF2B5EF4-FFF2-40B4-BE49-F238E27FC236}">
                  <a16:creationId xmlns:a16="http://schemas.microsoft.com/office/drawing/2014/main" id="{407187BE-E9E8-40B8-B7DC-670E802662D6}"/>
                </a:ext>
              </a:extLst>
            </p:cNvPr>
            <p:cNvGrpSpPr/>
            <p:nvPr/>
          </p:nvGrpSpPr>
          <p:grpSpPr>
            <a:xfrm>
              <a:off x="71718" y="1120588"/>
              <a:ext cx="3048000" cy="4572000"/>
              <a:chOff x="838200" y="1066800"/>
              <a:chExt cx="2438400" cy="3352800"/>
            </a:xfrm>
          </p:grpSpPr>
          <p:sp>
            <p:nvSpPr>
              <p:cNvPr id="20" name="Rounded Rectangle 61">
                <a:extLst>
                  <a:ext uri="{FF2B5EF4-FFF2-40B4-BE49-F238E27FC236}">
                    <a16:creationId xmlns:a16="http://schemas.microsoft.com/office/drawing/2014/main" id="{FA007A27-FAF1-4F47-8A90-019CFC0A68E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
                <a:extLst>
                  <a:ext uri="{FF2B5EF4-FFF2-40B4-BE49-F238E27FC236}">
                    <a16:creationId xmlns:a16="http://schemas.microsoft.com/office/drawing/2014/main" id="{84936F93-20C5-469B-B155-E2022CAD4AA7}"/>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
                <a:extLst>
                  <a:ext uri="{FF2B5EF4-FFF2-40B4-BE49-F238E27FC236}">
                    <a16:creationId xmlns:a16="http://schemas.microsoft.com/office/drawing/2014/main" id="{5EC1237C-50BB-4BCB-B966-9AE7E652955D}"/>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4">
                <a:extLst>
                  <a:ext uri="{FF2B5EF4-FFF2-40B4-BE49-F238E27FC236}">
                    <a16:creationId xmlns:a16="http://schemas.microsoft.com/office/drawing/2014/main" id="{A8E5E019-410B-4C38-83AA-AEDAF9FBFF9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5">
                <a:extLst>
                  <a:ext uri="{FF2B5EF4-FFF2-40B4-BE49-F238E27FC236}">
                    <a16:creationId xmlns:a16="http://schemas.microsoft.com/office/drawing/2014/main" id="{795BDB76-6437-4EBA-945E-1E69F696A1F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6">
                <a:extLst>
                  <a:ext uri="{FF2B5EF4-FFF2-40B4-BE49-F238E27FC236}">
                    <a16:creationId xmlns:a16="http://schemas.microsoft.com/office/drawing/2014/main" id="{FEF1A6BC-8EE2-4BE6-9BA1-4804418AF68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7">
                <a:extLst>
                  <a:ext uri="{FF2B5EF4-FFF2-40B4-BE49-F238E27FC236}">
                    <a16:creationId xmlns:a16="http://schemas.microsoft.com/office/drawing/2014/main" id="{9537E3F3-6793-46E1-A29C-70AAE036960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laque 8">
                <a:extLst>
                  <a:ext uri="{FF2B5EF4-FFF2-40B4-BE49-F238E27FC236}">
                    <a16:creationId xmlns:a16="http://schemas.microsoft.com/office/drawing/2014/main" id="{A9AE98F0-2C31-4CCF-AD31-2D3E96E1757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9">
                <a:extLst>
                  <a:ext uri="{FF2B5EF4-FFF2-40B4-BE49-F238E27FC236}">
                    <a16:creationId xmlns:a16="http://schemas.microsoft.com/office/drawing/2014/main" id="{2BEEAA05-6C59-4A80-AAF4-0DCF29904D3F}"/>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10">
                <a:extLst>
                  <a:ext uri="{FF2B5EF4-FFF2-40B4-BE49-F238E27FC236}">
                    <a16:creationId xmlns:a16="http://schemas.microsoft.com/office/drawing/2014/main" id="{83B895EE-09BC-47E8-A837-3FBD4B90BD95}"/>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25CCF67-CA2C-40BB-9C1E-6745F849C70F}"/>
                </a:ext>
              </a:extLst>
            </p:cNvPr>
            <p:cNvSpPr txBox="1"/>
            <p:nvPr/>
          </p:nvSpPr>
          <p:spPr>
            <a:xfrm>
              <a:off x="762598" y="1254182"/>
              <a:ext cx="2379655" cy="4035708"/>
            </a:xfrm>
            <a:prstGeom prst="rect">
              <a:avLst/>
            </a:prstGeom>
            <a:noFill/>
          </p:spPr>
          <p:txBody>
            <a:bodyPr wrap="square" rtlCol="0">
              <a:spAutoFit/>
            </a:bodyPr>
            <a:lstStyle/>
            <a:p>
              <a:pPr algn="ctr"/>
              <a:r>
                <a:rPr lang="en-US" b="1" dirty="0"/>
                <a:t>When we reject the Lord’s witnesses, we allow Satan to get hold upon our hearts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887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2962" y="1"/>
            <a:ext cx="10047838" cy="2585323"/>
          </a:xfrm>
          <a:prstGeom prst="rect">
            <a:avLst/>
          </a:prstGeom>
          <a:noFill/>
        </p:spPr>
        <p:txBody>
          <a:bodyPr wrap="square" rtlCol="0">
            <a:spAutoFit/>
          </a:bodyPr>
          <a:lstStyle/>
          <a:p>
            <a:r>
              <a:rPr lang="en-US" dirty="0">
                <a:solidFill>
                  <a:schemeClr val="bg1"/>
                </a:solidFill>
              </a:rPr>
              <a:t>Sources:</a:t>
            </a:r>
          </a:p>
          <a:p>
            <a:endParaRPr lang="en-US" dirty="0">
              <a:solidFill>
                <a:srgbClr val="FFFF00"/>
              </a:solidFill>
            </a:endParaRPr>
          </a:p>
          <a:p>
            <a:r>
              <a:rPr lang="en-US" dirty="0">
                <a:solidFill>
                  <a:srgbClr val="FFFF00"/>
                </a:solidFill>
              </a:rPr>
              <a:t>Suggested Hymn 183 </a:t>
            </a:r>
            <a:r>
              <a:rPr lang="en-US" i="1" dirty="0">
                <a:solidFill>
                  <a:srgbClr val="FFFF00"/>
                </a:solidFill>
              </a:rPr>
              <a:t>In Remembrance of Thy Suffering</a:t>
            </a:r>
          </a:p>
          <a:p>
            <a:endParaRPr lang="en-US" dirty="0">
              <a:solidFill>
                <a:schemeClr val="bg1"/>
              </a:solidFill>
            </a:endParaRPr>
          </a:p>
          <a:p>
            <a:r>
              <a:rPr lang="en-US" dirty="0">
                <a:solidFill>
                  <a:schemeClr val="bg1"/>
                </a:solidFill>
              </a:rPr>
              <a:t>Ezra Taft Benson (</a:t>
            </a:r>
            <a:r>
              <a:rPr lang="en-US" i="1" dirty="0">
                <a:solidFill>
                  <a:schemeClr val="bg1"/>
                </a:solidFill>
              </a:rPr>
              <a:t>The Teachings of Ezra Taft Benson</a:t>
            </a:r>
            <a:r>
              <a:rPr lang="en-US" dirty="0">
                <a:solidFill>
                  <a:schemeClr val="bg1"/>
                </a:solidFill>
              </a:rPr>
              <a:t> [1988], 133).</a:t>
            </a:r>
          </a:p>
          <a:p>
            <a:endParaRPr lang="en-US" dirty="0">
              <a:solidFill>
                <a:schemeClr val="bg1"/>
              </a:solidFill>
            </a:endParaRPr>
          </a:p>
          <a:p>
            <a:r>
              <a:rPr lang="en-US" dirty="0">
                <a:solidFill>
                  <a:schemeClr val="bg1"/>
                </a:solidFill>
              </a:rPr>
              <a:t>President Henry B. </a:t>
            </a:r>
            <a:r>
              <a:rPr lang="en-US" dirty="0" err="1">
                <a:solidFill>
                  <a:schemeClr val="bg1"/>
                </a:solidFill>
              </a:rPr>
              <a:t>Eyring</a:t>
            </a:r>
            <a:r>
              <a:rPr lang="en-US" dirty="0">
                <a:solidFill>
                  <a:schemeClr val="bg1"/>
                </a:solidFill>
              </a:rPr>
              <a:t> (“Finding Safety in Counsel,” </a:t>
            </a:r>
            <a:r>
              <a:rPr lang="en-US" i="1" dirty="0">
                <a:solidFill>
                  <a:schemeClr val="bg1"/>
                </a:solidFill>
              </a:rPr>
              <a:t>Ensign,</a:t>
            </a:r>
            <a:r>
              <a:rPr lang="en-US" dirty="0">
                <a:solidFill>
                  <a:schemeClr val="bg1"/>
                </a:solidFill>
              </a:rPr>
              <a:t> May 1997, 25).</a:t>
            </a:r>
          </a:p>
          <a:p>
            <a:endParaRPr lang="en-US" dirty="0">
              <a:solidFill>
                <a:schemeClr val="bg1"/>
              </a:solidFill>
            </a:endParaRPr>
          </a:p>
          <a:p>
            <a:r>
              <a:rPr lang="en-US" dirty="0">
                <a:solidFill>
                  <a:schemeClr val="bg1"/>
                </a:solidFill>
              </a:rPr>
              <a:t>Chart—Book of Mormon Student Manual Religion 121-122 pg. 375</a:t>
            </a:r>
          </a:p>
        </p:txBody>
      </p:sp>
      <p:sp>
        <p:nvSpPr>
          <p:cNvPr id="7" name="Footer Placeholder 14">
            <a:extLst>
              <a:ext uri="{FF2B5EF4-FFF2-40B4-BE49-F238E27FC236}">
                <a16:creationId xmlns:a16="http://schemas.microsoft.com/office/drawing/2014/main" id="{31B2C3CD-17D0-4C13-9452-B452425CCA09}"/>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3" name="Picture 2">
            <a:extLst>
              <a:ext uri="{FF2B5EF4-FFF2-40B4-BE49-F238E27FC236}">
                <a16:creationId xmlns:a16="http://schemas.microsoft.com/office/drawing/2014/main" id="{A95DB6C0-488B-4E59-B4F0-FF6FF6A40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405" y="2848117"/>
            <a:ext cx="5737137" cy="3588898"/>
          </a:xfrm>
          <a:prstGeom prst="rect">
            <a:avLst/>
          </a:prstGeom>
        </p:spPr>
      </p:pic>
    </p:spTree>
    <p:extLst>
      <p:ext uri="{BB962C8B-B14F-4D97-AF65-F5344CB8AC3E}">
        <p14:creationId xmlns:p14="http://schemas.microsoft.com/office/powerpoint/2010/main" val="398826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89847" y="125505"/>
          <a:ext cx="8763000" cy="6564630"/>
        </p:xfrm>
        <a:graphic>
          <a:graphicData uri="http://schemas.openxmlformats.org/drawingml/2006/table">
            <a:tbl>
              <a:tblPr firstRow="1" bandRow="1">
                <a:tableStyleId>{5940675A-B579-460E-94D1-54222C63F5DA}</a:tableStyleId>
              </a:tblPr>
              <a:tblGrid>
                <a:gridCol w="4819650">
                  <a:extLst>
                    <a:ext uri="{9D8B030D-6E8A-4147-A177-3AD203B41FA5}">
                      <a16:colId xmlns:a16="http://schemas.microsoft.com/office/drawing/2014/main" val="20000"/>
                    </a:ext>
                  </a:extLst>
                </a:gridCol>
                <a:gridCol w="1723390">
                  <a:extLst>
                    <a:ext uri="{9D8B030D-6E8A-4147-A177-3AD203B41FA5}">
                      <a16:colId xmlns:a16="http://schemas.microsoft.com/office/drawing/2014/main" val="20001"/>
                    </a:ext>
                  </a:extLst>
                </a:gridCol>
                <a:gridCol w="2219960">
                  <a:extLst>
                    <a:ext uri="{9D8B030D-6E8A-4147-A177-3AD203B41FA5}">
                      <a16:colId xmlns:a16="http://schemas.microsoft.com/office/drawing/2014/main" val="20002"/>
                    </a:ext>
                  </a:extLst>
                </a:gridCol>
              </a:tblGrid>
              <a:tr h="453614">
                <a:tc>
                  <a:txBody>
                    <a:bodyPr/>
                    <a:lstStyle/>
                    <a:p>
                      <a:r>
                        <a:rPr lang="en-US" sz="1600" b="1" dirty="0"/>
                        <a:t>The Birth of Jesus Christ</a:t>
                      </a:r>
                    </a:p>
                  </a:txBody>
                  <a:tcPr/>
                </a:tc>
                <a:tc>
                  <a:txBody>
                    <a:bodyPr/>
                    <a:lstStyle/>
                    <a:p>
                      <a:r>
                        <a:rPr lang="en-US" sz="1600" b="1" dirty="0"/>
                        <a:t>Samuel Prophecies</a:t>
                      </a:r>
                    </a:p>
                  </a:txBody>
                  <a:tcPr/>
                </a:tc>
                <a:tc>
                  <a:txBody>
                    <a:bodyPr/>
                    <a:lstStyle/>
                    <a:p>
                      <a:r>
                        <a:rPr lang="en-US" sz="1600" b="1" dirty="0"/>
                        <a:t>The Fulfillment</a:t>
                      </a:r>
                    </a:p>
                  </a:txBody>
                  <a:tcPr/>
                </a:tc>
                <a:extLst>
                  <a:ext uri="{0D108BD9-81ED-4DB2-BD59-A6C34878D82A}">
                    <a16:rowId xmlns:a16="http://schemas.microsoft.com/office/drawing/2014/main" val="10000"/>
                  </a:ext>
                </a:extLst>
              </a:tr>
              <a:tr h="457200">
                <a:tc>
                  <a:txBody>
                    <a:bodyPr/>
                    <a:lstStyle/>
                    <a:p>
                      <a:r>
                        <a:rPr lang="en-US" sz="1600" dirty="0"/>
                        <a:t>1. Christ to be born in five years</a:t>
                      </a:r>
                    </a:p>
                  </a:txBody>
                  <a:tcPr/>
                </a:tc>
                <a:tc>
                  <a:txBody>
                    <a:bodyPr/>
                    <a:lstStyle/>
                    <a:p>
                      <a:r>
                        <a:rPr lang="en-US" sz="1600" dirty="0"/>
                        <a:t>Helaman 14:2</a:t>
                      </a:r>
                    </a:p>
                  </a:txBody>
                  <a:tcPr/>
                </a:tc>
                <a:tc>
                  <a:txBody>
                    <a:bodyPr/>
                    <a:lstStyle/>
                    <a:p>
                      <a:r>
                        <a:rPr lang="en-US" sz="1600" dirty="0"/>
                        <a:t>3 Nephi 1:13</a:t>
                      </a:r>
                    </a:p>
                  </a:txBody>
                  <a:tcPr/>
                </a:tc>
                <a:extLst>
                  <a:ext uri="{0D108BD9-81ED-4DB2-BD59-A6C34878D82A}">
                    <a16:rowId xmlns:a16="http://schemas.microsoft.com/office/drawing/2014/main" val="10001"/>
                  </a:ext>
                </a:extLst>
              </a:tr>
              <a:tr h="457200">
                <a:tc>
                  <a:txBody>
                    <a:bodyPr/>
                    <a:lstStyle/>
                    <a:p>
                      <a:r>
                        <a:rPr lang="en-US" sz="1600" dirty="0"/>
                        <a:t>2. No darkness for two day</a:t>
                      </a:r>
                    </a:p>
                  </a:txBody>
                  <a:tcPr/>
                </a:tc>
                <a:tc>
                  <a:txBody>
                    <a:bodyPr/>
                    <a:lstStyle/>
                    <a:p>
                      <a:r>
                        <a:rPr lang="en-US" sz="1600" dirty="0"/>
                        <a:t>Helaman 14:3-4</a:t>
                      </a:r>
                    </a:p>
                  </a:txBody>
                  <a:tcPr/>
                </a:tc>
                <a:tc>
                  <a:txBody>
                    <a:bodyPr/>
                    <a:lstStyle/>
                    <a:p>
                      <a:r>
                        <a:rPr lang="en-US" sz="1600" dirty="0"/>
                        <a:t>3 Nephi 1:15</a:t>
                      </a:r>
                    </a:p>
                  </a:txBody>
                  <a:tcPr/>
                </a:tc>
                <a:extLst>
                  <a:ext uri="{0D108BD9-81ED-4DB2-BD59-A6C34878D82A}">
                    <a16:rowId xmlns:a16="http://schemas.microsoft.com/office/drawing/2014/main" val="10002"/>
                  </a:ext>
                </a:extLst>
              </a:tr>
              <a:tr h="457200">
                <a:tc>
                  <a:txBody>
                    <a:bodyPr/>
                    <a:lstStyle/>
                    <a:p>
                      <a:r>
                        <a:rPr lang="en-US" sz="1600" dirty="0"/>
                        <a:t>3. A new star to arise</a:t>
                      </a:r>
                    </a:p>
                  </a:txBody>
                  <a:tcPr/>
                </a:tc>
                <a:tc>
                  <a:txBody>
                    <a:bodyPr/>
                    <a:lstStyle/>
                    <a:p>
                      <a:r>
                        <a:rPr lang="en-US" sz="1600" dirty="0"/>
                        <a:t>Helaman 14:5</a:t>
                      </a:r>
                    </a:p>
                  </a:txBody>
                  <a:tcPr/>
                </a:tc>
                <a:tc>
                  <a:txBody>
                    <a:bodyPr/>
                    <a:lstStyle/>
                    <a:p>
                      <a:r>
                        <a:rPr lang="en-US" sz="1600" dirty="0"/>
                        <a:t>3 Nephi 1:21</a:t>
                      </a:r>
                    </a:p>
                  </a:txBody>
                  <a:tcPr/>
                </a:tc>
                <a:extLst>
                  <a:ext uri="{0D108BD9-81ED-4DB2-BD59-A6C34878D82A}">
                    <a16:rowId xmlns:a16="http://schemas.microsoft.com/office/drawing/2014/main" val="10003"/>
                  </a:ext>
                </a:extLst>
              </a:tr>
              <a:tr h="990600">
                <a:tc>
                  <a:txBody>
                    <a:bodyPr/>
                    <a:lstStyle/>
                    <a:p>
                      <a:r>
                        <a:rPr lang="en-US" sz="1600" dirty="0"/>
                        <a:t>4. Other signs</a:t>
                      </a:r>
                    </a:p>
                    <a:p>
                      <a:r>
                        <a:rPr lang="en-US" sz="1600" dirty="0"/>
                        <a:t>     a. Many signs and wonders in heaven</a:t>
                      </a:r>
                    </a:p>
                    <a:p>
                      <a:r>
                        <a:rPr lang="en-US" sz="1600" dirty="0"/>
                        <a:t>     b.</a:t>
                      </a:r>
                      <a:r>
                        <a:rPr lang="en-US" sz="1600" baseline="0" dirty="0"/>
                        <a:t> People to fall to the earth</a:t>
                      </a:r>
                      <a:endParaRPr lang="en-US" sz="1600" dirty="0"/>
                    </a:p>
                    <a:p>
                      <a:endParaRPr lang="en-US" sz="1600" dirty="0"/>
                    </a:p>
                  </a:txBody>
                  <a:tcPr/>
                </a:tc>
                <a:tc>
                  <a:txBody>
                    <a:bodyPr/>
                    <a:lstStyle/>
                    <a:p>
                      <a:endParaRPr lang="en-US" sz="1600" baseline="0" dirty="0"/>
                    </a:p>
                    <a:p>
                      <a:r>
                        <a:rPr lang="en-US" sz="1600" baseline="0" dirty="0"/>
                        <a:t>Helaman 14:6 </a:t>
                      </a:r>
                    </a:p>
                    <a:p>
                      <a:r>
                        <a:rPr lang="en-US" sz="1600" baseline="0" dirty="0"/>
                        <a:t>Helaman 14:7                            </a:t>
                      </a:r>
                      <a:endParaRPr lang="en-US" sz="1600" dirty="0"/>
                    </a:p>
                  </a:txBody>
                  <a:tcPr/>
                </a:tc>
                <a:tc>
                  <a:txBody>
                    <a:bodyPr/>
                    <a:lstStyle/>
                    <a:p>
                      <a:endParaRPr lang="en-US" sz="1600" dirty="0"/>
                    </a:p>
                    <a:p>
                      <a:r>
                        <a:rPr lang="en-US" sz="1600" dirty="0"/>
                        <a:t>No mention</a:t>
                      </a:r>
                    </a:p>
                  </a:txBody>
                  <a:tcPr/>
                </a:tc>
                <a:extLst>
                  <a:ext uri="{0D108BD9-81ED-4DB2-BD59-A6C34878D82A}">
                    <a16:rowId xmlns:a16="http://schemas.microsoft.com/office/drawing/2014/main" val="10004"/>
                  </a:ext>
                </a:extLst>
              </a:tr>
              <a:tr h="411480">
                <a:tc>
                  <a:txBody>
                    <a:bodyPr/>
                    <a:lstStyle/>
                    <a:p>
                      <a:r>
                        <a:rPr lang="en-US" sz="1600" b="1" dirty="0"/>
                        <a:t>The</a:t>
                      </a:r>
                      <a:r>
                        <a:rPr lang="en-US" sz="1600" b="1" baseline="0" dirty="0"/>
                        <a:t> Death of the Lord</a:t>
                      </a:r>
                      <a:endParaRPr lang="en-US" sz="1600" b="1"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0005"/>
                  </a:ext>
                </a:extLst>
              </a:tr>
              <a:tr h="790575">
                <a:tc>
                  <a:txBody>
                    <a:bodyPr/>
                    <a:lstStyle/>
                    <a:p>
                      <a:r>
                        <a:rPr lang="en-US" sz="1600" dirty="0"/>
                        <a:t>1. Sun to be darkened, moon and stars not to give light for three days</a:t>
                      </a:r>
                    </a:p>
                  </a:txBody>
                  <a:tcPr/>
                </a:tc>
                <a:tc>
                  <a:txBody>
                    <a:bodyPr/>
                    <a:lstStyle/>
                    <a:p>
                      <a:r>
                        <a:rPr lang="en-US" sz="1600" dirty="0"/>
                        <a:t>Helaman 14:20, 27</a:t>
                      </a:r>
                    </a:p>
                  </a:txBody>
                  <a:tcPr/>
                </a:tc>
                <a:tc>
                  <a:txBody>
                    <a:bodyPr/>
                    <a:lstStyle/>
                    <a:p>
                      <a:r>
                        <a:rPr lang="en-US" sz="1600" dirty="0"/>
                        <a:t>3 Nephi 8:19-23</a:t>
                      </a:r>
                    </a:p>
                  </a:txBody>
                  <a:tcPr/>
                </a:tc>
                <a:extLst>
                  <a:ext uri="{0D108BD9-81ED-4DB2-BD59-A6C34878D82A}">
                    <a16:rowId xmlns:a16="http://schemas.microsoft.com/office/drawing/2014/main" val="10006"/>
                  </a:ext>
                </a:extLst>
              </a:tr>
              <a:tr h="1541145">
                <a:tc>
                  <a:txBody>
                    <a:bodyPr/>
                    <a:lstStyle/>
                    <a:p>
                      <a:r>
                        <a:rPr lang="en-US" sz="1600" dirty="0"/>
                        <a:t>2. Signs of the earth</a:t>
                      </a:r>
                    </a:p>
                    <a:p>
                      <a:r>
                        <a:rPr lang="en-US" sz="1600" dirty="0"/>
                        <a:t>     a. </a:t>
                      </a:r>
                      <a:r>
                        <a:rPr lang="en-US" sz="1600" dirty="0" err="1"/>
                        <a:t>Thunderings</a:t>
                      </a:r>
                      <a:r>
                        <a:rPr lang="en-US" sz="1600" dirty="0"/>
                        <a:t>, </a:t>
                      </a:r>
                      <a:r>
                        <a:rPr lang="en-US" sz="1600" dirty="0" err="1"/>
                        <a:t>lightnings</a:t>
                      </a:r>
                      <a:r>
                        <a:rPr lang="en-US" sz="1600" dirty="0"/>
                        <a:t> for many hours</a:t>
                      </a:r>
                    </a:p>
                    <a:p>
                      <a:r>
                        <a:rPr lang="en-US" sz="1600" dirty="0"/>
                        <a:t>     b. Earth to shake and tremble and be broken up</a:t>
                      </a:r>
                    </a:p>
                    <a:p>
                      <a:r>
                        <a:rPr lang="en-US" sz="1600" dirty="0"/>
                        <a:t>     c. Tempests, mountains to be laid low, valleys raised</a:t>
                      </a:r>
                    </a:p>
                    <a:p>
                      <a:r>
                        <a:rPr lang="en-US" sz="1600" dirty="0"/>
                        <a:t>     d. Highways to be broken up, cities to become desolate</a:t>
                      </a:r>
                    </a:p>
                  </a:txBody>
                  <a:tcPr/>
                </a:tc>
                <a:tc>
                  <a:txBody>
                    <a:bodyPr/>
                    <a:lstStyle/>
                    <a:p>
                      <a:endParaRPr lang="en-US" sz="1600" dirty="0"/>
                    </a:p>
                    <a:p>
                      <a:r>
                        <a:rPr lang="en-US" sz="1600" dirty="0"/>
                        <a:t>Helaman 14:21</a:t>
                      </a:r>
                    </a:p>
                    <a:p>
                      <a:r>
                        <a:rPr lang="en-US" sz="1600" dirty="0"/>
                        <a:t>Helaman</a:t>
                      </a:r>
                      <a:r>
                        <a:rPr lang="en-US" sz="1600" baseline="0" dirty="0"/>
                        <a:t> 14:21-22</a:t>
                      </a:r>
                    </a:p>
                    <a:p>
                      <a:r>
                        <a:rPr lang="en-US" sz="1600" baseline="0" dirty="0"/>
                        <a:t>Helaman 14:23</a:t>
                      </a:r>
                    </a:p>
                    <a:p>
                      <a:r>
                        <a:rPr lang="en-US" sz="1600" baseline="0" dirty="0"/>
                        <a:t>Helaman 14:24</a:t>
                      </a:r>
                      <a:endParaRPr lang="en-US" sz="1600" dirty="0"/>
                    </a:p>
                  </a:txBody>
                  <a:tcPr/>
                </a:tc>
                <a:tc>
                  <a:txBody>
                    <a:bodyPr/>
                    <a:lstStyle/>
                    <a:p>
                      <a:endParaRPr lang="en-US" sz="1600" dirty="0"/>
                    </a:p>
                    <a:p>
                      <a:r>
                        <a:rPr lang="en-US" sz="1600" dirty="0"/>
                        <a:t>3 Nephi 8:6,7</a:t>
                      </a:r>
                    </a:p>
                    <a:p>
                      <a:r>
                        <a:rPr lang="en-US" sz="1600" dirty="0"/>
                        <a:t>3 Nephi 8:12, 17, 18</a:t>
                      </a:r>
                    </a:p>
                    <a:p>
                      <a:r>
                        <a:rPr lang="en-US" sz="1600" dirty="0"/>
                        <a:t>3 Nephi 8:5-6</a:t>
                      </a:r>
                    </a:p>
                    <a:p>
                      <a:r>
                        <a:rPr lang="en-US" sz="1600" dirty="0"/>
                        <a:t>3 Nephi 8:8-11, 13</a:t>
                      </a:r>
                    </a:p>
                  </a:txBody>
                  <a:tcPr/>
                </a:tc>
                <a:extLst>
                  <a:ext uri="{0D108BD9-81ED-4DB2-BD59-A6C34878D82A}">
                    <a16:rowId xmlns:a16="http://schemas.microsoft.com/office/drawing/2014/main" val="10007"/>
                  </a:ext>
                </a:extLst>
              </a:tr>
              <a:tr h="790575">
                <a:tc>
                  <a:txBody>
                    <a:bodyPr/>
                    <a:lstStyle/>
                    <a:p>
                      <a:r>
                        <a:rPr lang="en-US" sz="1600" dirty="0"/>
                        <a:t>3. Many graves to be opened and people resurrected, who shall appear</a:t>
                      </a:r>
                      <a:r>
                        <a:rPr lang="en-US" sz="1600" baseline="0" dirty="0"/>
                        <a:t> unto many</a:t>
                      </a:r>
                      <a:endParaRPr lang="en-US" sz="1600" dirty="0"/>
                    </a:p>
                  </a:txBody>
                  <a:tcPr/>
                </a:tc>
                <a:tc>
                  <a:txBody>
                    <a:bodyPr/>
                    <a:lstStyle/>
                    <a:p>
                      <a:r>
                        <a:rPr lang="en-US" sz="1600" dirty="0"/>
                        <a:t>Helaman 14:25</a:t>
                      </a:r>
                    </a:p>
                  </a:txBody>
                  <a:tcPr/>
                </a:tc>
                <a:tc>
                  <a:txBody>
                    <a:bodyPr/>
                    <a:lstStyle/>
                    <a:p>
                      <a:r>
                        <a:rPr lang="en-US" sz="1600" dirty="0"/>
                        <a:t>3 Nephi 23:9-14</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9953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609601"/>
            <a:ext cx="4572000" cy="2031325"/>
          </a:xfrm>
          <a:prstGeom prst="rect">
            <a:avLst/>
          </a:prstGeom>
        </p:spPr>
        <p:txBody>
          <a:bodyPr>
            <a:spAutoFit/>
          </a:bodyPr>
          <a:lstStyle/>
          <a:p>
            <a:r>
              <a:rPr lang="en-US" dirty="0">
                <a:solidFill>
                  <a:schemeClr val="bg1"/>
                </a:solidFill>
              </a:rPr>
              <a:t>One young man was raised by parents who were not members of the Church and did not emphasize the teachings of Jesus Christ.</a:t>
            </a:r>
          </a:p>
          <a:p>
            <a:endParaRPr lang="en-US" dirty="0">
              <a:solidFill>
                <a:schemeClr val="bg1"/>
              </a:solidFill>
            </a:endParaRPr>
          </a:p>
          <a:p>
            <a:r>
              <a:rPr lang="en-US" dirty="0">
                <a:solidFill>
                  <a:schemeClr val="bg1"/>
                </a:solidFill>
              </a:rPr>
              <a:t>They allowed him to drink alcohol, a practice he continued in college. </a:t>
            </a:r>
          </a:p>
          <a:p>
            <a:endParaRPr lang="en-US" dirty="0">
              <a:solidFill>
                <a:schemeClr val="bg1"/>
              </a:solidFill>
            </a:endParaRPr>
          </a:p>
        </p:txBody>
      </p:sp>
      <p:sp>
        <p:nvSpPr>
          <p:cNvPr id="14" name="Rectangle 13"/>
          <p:cNvSpPr/>
          <p:nvPr/>
        </p:nvSpPr>
        <p:spPr>
          <a:xfrm>
            <a:off x="5867400" y="3124201"/>
            <a:ext cx="4572000" cy="1200329"/>
          </a:xfrm>
          <a:prstGeom prst="rect">
            <a:avLst/>
          </a:prstGeom>
        </p:spPr>
        <p:txBody>
          <a:bodyPr>
            <a:spAutoFit/>
          </a:bodyPr>
          <a:lstStyle/>
          <a:p>
            <a:r>
              <a:rPr lang="en-US" dirty="0">
                <a:solidFill>
                  <a:schemeClr val="bg1"/>
                </a:solidFill>
              </a:rPr>
              <a:t>Then he met the Latter-day Saint missionaries.</a:t>
            </a:r>
          </a:p>
          <a:p>
            <a:endParaRPr lang="en-US" dirty="0">
              <a:solidFill>
                <a:schemeClr val="bg1"/>
              </a:solidFill>
            </a:endParaRPr>
          </a:p>
          <a:p>
            <a:r>
              <a:rPr lang="en-US" dirty="0">
                <a:solidFill>
                  <a:schemeClr val="bg1"/>
                </a:solidFill>
              </a:rPr>
              <a:t>After meeting with the missionaries a few times, he pledged to give up alcohol. </a:t>
            </a:r>
          </a:p>
        </p:txBody>
      </p:sp>
      <p:sp>
        <p:nvSpPr>
          <p:cNvPr id="15" name="Rectangle 14"/>
          <p:cNvSpPr/>
          <p:nvPr/>
        </p:nvSpPr>
        <p:spPr>
          <a:xfrm>
            <a:off x="2286000" y="5562601"/>
            <a:ext cx="4572000" cy="646331"/>
          </a:xfrm>
          <a:prstGeom prst="rect">
            <a:avLst/>
          </a:prstGeom>
        </p:spPr>
        <p:txBody>
          <a:bodyPr>
            <a:spAutoFit/>
          </a:bodyPr>
          <a:lstStyle/>
          <a:p>
            <a:r>
              <a:rPr lang="en-US" dirty="0">
                <a:solidFill>
                  <a:schemeClr val="bg1"/>
                </a:solidFill>
              </a:rPr>
              <a:t>A few days later, he was with a group of friends. They offered him an alcoholic drink.</a:t>
            </a:r>
          </a:p>
        </p:txBody>
      </p:sp>
      <p:sp>
        <p:nvSpPr>
          <p:cNvPr id="16" name="TextBox 15"/>
          <p:cNvSpPr txBox="1"/>
          <p:nvPr/>
        </p:nvSpPr>
        <p:spPr>
          <a:xfrm>
            <a:off x="171262" y="0"/>
            <a:ext cx="3048000" cy="461665"/>
          </a:xfrm>
          <a:prstGeom prst="rect">
            <a:avLst/>
          </a:prstGeom>
          <a:noFill/>
        </p:spPr>
        <p:txBody>
          <a:bodyPr wrap="square" rtlCol="0">
            <a:spAutoFit/>
          </a:bodyPr>
          <a:lstStyle/>
          <a:p>
            <a:r>
              <a:rPr lang="en-US" sz="2400" dirty="0">
                <a:solidFill>
                  <a:schemeClr val="bg1"/>
                </a:solidFill>
              </a:rPr>
              <a:t>Young Man #1</a:t>
            </a:r>
          </a:p>
        </p:txBody>
      </p:sp>
      <p:pic>
        <p:nvPicPr>
          <p:cNvPr id="3" name="Picture 2">
            <a:extLst>
              <a:ext uri="{FF2B5EF4-FFF2-40B4-BE49-F238E27FC236}">
                <a16:creationId xmlns:a16="http://schemas.microsoft.com/office/drawing/2014/main" id="{9BB28DCC-1110-4805-84FD-AFB4E0409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709" y="250102"/>
            <a:ext cx="3981828" cy="2234407"/>
          </a:xfrm>
          <a:prstGeom prst="rect">
            <a:avLst/>
          </a:prstGeom>
        </p:spPr>
      </p:pic>
      <p:pic>
        <p:nvPicPr>
          <p:cNvPr id="7" name="Picture 6">
            <a:extLst>
              <a:ext uri="{FF2B5EF4-FFF2-40B4-BE49-F238E27FC236}">
                <a16:creationId xmlns:a16="http://schemas.microsoft.com/office/drawing/2014/main" id="{37D4AF58-A01A-48D1-845E-5D7AFE8C6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408" y="2579723"/>
            <a:ext cx="4053468" cy="2653179"/>
          </a:xfrm>
          <a:prstGeom prst="rect">
            <a:avLst/>
          </a:prstGeom>
        </p:spPr>
      </p:pic>
      <p:pic>
        <p:nvPicPr>
          <p:cNvPr id="9" name="Picture 8">
            <a:extLst>
              <a:ext uri="{FF2B5EF4-FFF2-40B4-BE49-F238E27FC236}">
                <a16:creationId xmlns:a16="http://schemas.microsoft.com/office/drawing/2014/main" id="{C229D5E3-0510-4206-8945-94D4E7697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969" y="4650568"/>
            <a:ext cx="2857500" cy="1905000"/>
          </a:xfrm>
          <a:prstGeom prst="rect">
            <a:avLst/>
          </a:prstGeom>
        </p:spPr>
      </p:pic>
      <p:sp>
        <p:nvSpPr>
          <p:cNvPr id="17" name="TextBox 16">
            <a:extLst>
              <a:ext uri="{FF2B5EF4-FFF2-40B4-BE49-F238E27FC236}">
                <a16:creationId xmlns:a16="http://schemas.microsoft.com/office/drawing/2014/main" id="{D7B595D6-0649-4372-9A54-2B59E671AA7F}"/>
              </a:ext>
            </a:extLst>
          </p:cNvPr>
          <p:cNvSpPr txBox="1"/>
          <p:nvPr/>
        </p:nvSpPr>
        <p:spPr>
          <a:xfrm>
            <a:off x="0" y="6581001"/>
            <a:ext cx="3048000" cy="276999"/>
          </a:xfrm>
          <a:prstGeom prst="rect">
            <a:avLst/>
          </a:prstGeom>
          <a:noFill/>
        </p:spPr>
        <p:txBody>
          <a:bodyPr wrap="square" rtlCol="0">
            <a:spAutoFit/>
          </a:bodyPr>
          <a:lstStyle/>
          <a:p>
            <a:r>
              <a:rPr lang="en-US" sz="1200" dirty="0">
                <a:solidFill>
                  <a:schemeClr val="bg1"/>
                </a:solidFill>
              </a:rPr>
              <a:t>2013 Seminary Manual</a:t>
            </a:r>
          </a:p>
        </p:txBody>
      </p:sp>
    </p:spTree>
    <p:extLst>
      <p:ext uri="{BB962C8B-B14F-4D97-AF65-F5344CB8AC3E}">
        <p14:creationId xmlns:p14="http://schemas.microsoft.com/office/powerpoint/2010/main" val="38219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2600" y="457201"/>
            <a:ext cx="4572000" cy="2031325"/>
          </a:xfrm>
          <a:prstGeom prst="rect">
            <a:avLst/>
          </a:prstGeom>
        </p:spPr>
        <p:txBody>
          <a:bodyPr>
            <a:spAutoFit/>
          </a:bodyPr>
          <a:lstStyle/>
          <a:p>
            <a:r>
              <a:rPr lang="en-US" dirty="0">
                <a:solidFill>
                  <a:schemeClr val="bg1"/>
                </a:solidFill>
              </a:rPr>
              <a:t>Another young man was raised in a Latter-day Saint family. His parents held family home evening and family scripture study. </a:t>
            </a:r>
          </a:p>
          <a:p>
            <a:endParaRPr lang="en-US" dirty="0">
              <a:solidFill>
                <a:schemeClr val="bg1"/>
              </a:solidFill>
            </a:endParaRPr>
          </a:p>
          <a:p>
            <a:r>
              <a:rPr lang="en-US" dirty="0">
                <a:solidFill>
                  <a:schemeClr val="bg1"/>
                </a:solidFill>
              </a:rPr>
              <a:t>He developed a habit of daily scripture study and personal prayer. </a:t>
            </a:r>
          </a:p>
          <a:p>
            <a:endParaRPr lang="en-US" dirty="0">
              <a:solidFill>
                <a:schemeClr val="bg1"/>
              </a:solidFill>
            </a:endParaRPr>
          </a:p>
        </p:txBody>
      </p:sp>
      <p:sp>
        <p:nvSpPr>
          <p:cNvPr id="11" name="Rectangle 10"/>
          <p:cNvSpPr/>
          <p:nvPr/>
        </p:nvSpPr>
        <p:spPr>
          <a:xfrm>
            <a:off x="5652654" y="2809010"/>
            <a:ext cx="5444837" cy="1200329"/>
          </a:xfrm>
          <a:prstGeom prst="rect">
            <a:avLst/>
          </a:prstGeom>
        </p:spPr>
        <p:txBody>
          <a:bodyPr wrap="square">
            <a:spAutoFit/>
          </a:bodyPr>
          <a:lstStyle/>
          <a:p>
            <a:r>
              <a:rPr lang="en-US" dirty="0">
                <a:solidFill>
                  <a:schemeClr val="bg1"/>
                </a:solidFill>
              </a:rPr>
              <a:t>He attended Primary, served in Aaronic Priesthood quorums, and graduated from seminary, gaining knowledge of the commandments and ways of the Lord. While attending college, he developed new friendships. </a:t>
            </a:r>
          </a:p>
        </p:txBody>
      </p:sp>
      <p:sp>
        <p:nvSpPr>
          <p:cNvPr id="12" name="Rectangle 11"/>
          <p:cNvSpPr/>
          <p:nvPr/>
        </p:nvSpPr>
        <p:spPr>
          <a:xfrm>
            <a:off x="2286000" y="5791201"/>
            <a:ext cx="3581400" cy="646331"/>
          </a:xfrm>
          <a:prstGeom prst="rect">
            <a:avLst/>
          </a:prstGeom>
        </p:spPr>
        <p:txBody>
          <a:bodyPr wrap="square">
            <a:spAutoFit/>
          </a:bodyPr>
          <a:lstStyle/>
          <a:p>
            <a:r>
              <a:rPr lang="en-US" dirty="0">
                <a:solidFill>
                  <a:schemeClr val="bg1"/>
                </a:solidFill>
              </a:rPr>
              <a:t>One night a friend offered him an alcoholic drink.</a:t>
            </a:r>
          </a:p>
        </p:txBody>
      </p:sp>
      <p:sp>
        <p:nvSpPr>
          <p:cNvPr id="15" name="TextBox 14"/>
          <p:cNvSpPr txBox="1"/>
          <p:nvPr/>
        </p:nvSpPr>
        <p:spPr>
          <a:xfrm>
            <a:off x="125994" y="0"/>
            <a:ext cx="3048000" cy="461665"/>
          </a:xfrm>
          <a:prstGeom prst="rect">
            <a:avLst/>
          </a:prstGeom>
          <a:noFill/>
        </p:spPr>
        <p:txBody>
          <a:bodyPr wrap="square" rtlCol="0">
            <a:spAutoFit/>
          </a:bodyPr>
          <a:lstStyle/>
          <a:p>
            <a:r>
              <a:rPr lang="en-US" sz="2400" dirty="0">
                <a:solidFill>
                  <a:schemeClr val="bg1"/>
                </a:solidFill>
              </a:rPr>
              <a:t>Young Man #2</a:t>
            </a:r>
          </a:p>
        </p:txBody>
      </p:sp>
      <p:pic>
        <p:nvPicPr>
          <p:cNvPr id="3" name="Picture 2">
            <a:extLst>
              <a:ext uri="{FF2B5EF4-FFF2-40B4-BE49-F238E27FC236}">
                <a16:creationId xmlns:a16="http://schemas.microsoft.com/office/drawing/2014/main" id="{FFC5878F-547A-41A5-A83F-A9B603C77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038" y="237721"/>
            <a:ext cx="4447939" cy="2305701"/>
          </a:xfrm>
          <a:prstGeom prst="rect">
            <a:avLst/>
          </a:prstGeom>
        </p:spPr>
      </p:pic>
      <p:pic>
        <p:nvPicPr>
          <p:cNvPr id="7" name="Picture 6">
            <a:extLst>
              <a:ext uri="{FF2B5EF4-FFF2-40B4-BE49-F238E27FC236}">
                <a16:creationId xmlns:a16="http://schemas.microsoft.com/office/drawing/2014/main" id="{EC4E9875-1605-4D3C-9599-B9A4210E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570" y="2595237"/>
            <a:ext cx="3276600" cy="2619375"/>
          </a:xfrm>
          <a:prstGeom prst="rect">
            <a:avLst/>
          </a:prstGeom>
        </p:spPr>
      </p:pic>
      <p:pic>
        <p:nvPicPr>
          <p:cNvPr id="9" name="Picture 8">
            <a:extLst>
              <a:ext uri="{FF2B5EF4-FFF2-40B4-BE49-F238E27FC236}">
                <a16:creationId xmlns:a16="http://schemas.microsoft.com/office/drawing/2014/main" id="{20DA7692-276E-4E9A-80BF-EC74C4830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903" y="4379174"/>
            <a:ext cx="3498231" cy="2390712"/>
          </a:xfrm>
          <a:prstGeom prst="rect">
            <a:avLst/>
          </a:prstGeom>
        </p:spPr>
      </p:pic>
      <p:sp>
        <p:nvSpPr>
          <p:cNvPr id="16" name="TextBox 15">
            <a:extLst>
              <a:ext uri="{FF2B5EF4-FFF2-40B4-BE49-F238E27FC236}">
                <a16:creationId xmlns:a16="http://schemas.microsoft.com/office/drawing/2014/main" id="{8D993290-971E-4303-A4C3-748E95E00C06}"/>
              </a:ext>
            </a:extLst>
          </p:cNvPr>
          <p:cNvSpPr txBox="1"/>
          <p:nvPr/>
        </p:nvSpPr>
        <p:spPr>
          <a:xfrm>
            <a:off x="0" y="6581001"/>
            <a:ext cx="3048000" cy="276999"/>
          </a:xfrm>
          <a:prstGeom prst="rect">
            <a:avLst/>
          </a:prstGeom>
          <a:noFill/>
        </p:spPr>
        <p:txBody>
          <a:bodyPr wrap="square" rtlCol="0">
            <a:spAutoFit/>
          </a:bodyPr>
          <a:lstStyle/>
          <a:p>
            <a:r>
              <a:rPr lang="en-US" sz="1200" dirty="0">
                <a:solidFill>
                  <a:schemeClr val="bg1"/>
                </a:solidFill>
              </a:rPr>
              <a:t>2013 Seminary Manual</a:t>
            </a:r>
          </a:p>
        </p:txBody>
      </p:sp>
    </p:spTree>
    <p:extLst>
      <p:ext uri="{BB962C8B-B14F-4D97-AF65-F5344CB8AC3E}">
        <p14:creationId xmlns:p14="http://schemas.microsoft.com/office/powerpoint/2010/main" val="402651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392" y="6488668"/>
            <a:ext cx="2133600" cy="369332"/>
          </a:xfrm>
          <a:prstGeom prst="rect">
            <a:avLst/>
          </a:prstGeom>
          <a:noFill/>
        </p:spPr>
        <p:txBody>
          <a:bodyPr wrap="square" rtlCol="0">
            <a:spAutoFit/>
          </a:bodyPr>
          <a:lstStyle/>
          <a:p>
            <a:r>
              <a:rPr lang="en-US" dirty="0">
                <a:solidFill>
                  <a:schemeClr val="bg1"/>
                </a:solidFill>
              </a:rPr>
              <a:t>Helaman 15:9-17</a:t>
            </a:r>
          </a:p>
        </p:txBody>
      </p:sp>
      <p:grpSp>
        <p:nvGrpSpPr>
          <p:cNvPr id="7" name="Group 6"/>
          <p:cNvGrpSpPr/>
          <p:nvPr/>
        </p:nvGrpSpPr>
        <p:grpSpPr>
          <a:xfrm>
            <a:off x="2798618" y="3543301"/>
            <a:ext cx="6629400" cy="2658823"/>
            <a:chOff x="965200" y="2286000"/>
            <a:chExt cx="7264400" cy="2743200"/>
          </a:xfrm>
        </p:grpSpPr>
        <p:grpSp>
          <p:nvGrpSpPr>
            <p:cNvPr id="8" name="Group 18"/>
            <p:cNvGrpSpPr/>
            <p:nvPr/>
          </p:nvGrpSpPr>
          <p:grpSpPr>
            <a:xfrm>
              <a:off x="965200" y="2286000"/>
              <a:ext cx="7264400" cy="2743200"/>
              <a:chOff x="965200" y="2286000"/>
              <a:chExt cx="7327900" cy="2743200"/>
            </a:xfrm>
          </p:grpSpPr>
          <p:sp>
            <p:nvSpPr>
              <p:cNvPr id="10" name="Rectangle 9"/>
              <p:cNvSpPr/>
              <p:nvPr/>
            </p:nvSpPr>
            <p:spPr>
              <a:xfrm>
                <a:off x="990600" y="2286000"/>
                <a:ext cx="7302500" cy="2466242"/>
              </a:xfrm>
              <a:prstGeom prst="rect">
                <a:avLst/>
              </a:prstGeom>
              <a:solidFill>
                <a:schemeClr val="bg1">
                  <a:lumMod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117599" y="2514600"/>
              <a:ext cx="7010400" cy="1873509"/>
            </a:xfrm>
            <a:prstGeom prst="rect">
              <a:avLst/>
            </a:prstGeom>
            <a:noFill/>
          </p:spPr>
          <p:txBody>
            <a:bodyPr wrap="square" rtlCol="0">
              <a:spAutoFit/>
            </a:bodyPr>
            <a:lstStyle/>
            <a:p>
              <a:pPr algn="ctr"/>
              <a:r>
                <a:rPr lang="en-US" sz="2800" dirty="0">
                  <a:latin typeface="Comic Sans MS" pitchFamily="66" charset="0"/>
                </a:rPr>
                <a:t>If people become unbelieving after having received the fulness of the gospel, they will receive greater condemnation</a:t>
              </a:r>
            </a:p>
          </p:txBody>
        </p:sp>
      </p:grpSp>
      <p:sp>
        <p:nvSpPr>
          <p:cNvPr id="15" name="Rectangle 14">
            <a:extLst>
              <a:ext uri="{FF2B5EF4-FFF2-40B4-BE49-F238E27FC236}">
                <a16:creationId xmlns:a16="http://schemas.microsoft.com/office/drawing/2014/main" id="{D597F821-9161-4518-8073-A28CE70A0514}"/>
              </a:ext>
            </a:extLst>
          </p:cNvPr>
          <p:cNvSpPr/>
          <p:nvPr/>
        </p:nvSpPr>
        <p:spPr>
          <a:xfrm>
            <a:off x="1792757" y="694442"/>
            <a:ext cx="9034571" cy="1815882"/>
          </a:xfrm>
          <a:prstGeom prst="rect">
            <a:avLst/>
          </a:prstGeom>
        </p:spPr>
        <p:txBody>
          <a:bodyPr wrap="square">
            <a:spAutoFit/>
          </a:bodyPr>
          <a:lstStyle/>
          <a:p>
            <a:pPr algn="ctr" fontAlgn="base"/>
            <a:r>
              <a:rPr lang="en-US" sz="2800" dirty="0">
                <a:solidFill>
                  <a:srgbClr val="FFFF00"/>
                </a:solidFill>
              </a:rPr>
              <a:t>Would accepting the alcoholic drink be a more serious offense for the first young man or the second?</a:t>
            </a:r>
          </a:p>
          <a:p>
            <a:pPr algn="ctr" fontAlgn="base"/>
            <a:endParaRPr lang="en-US" sz="2800" dirty="0">
              <a:solidFill>
                <a:srgbClr val="FFFF00"/>
              </a:solidFill>
            </a:endParaRPr>
          </a:p>
          <a:p>
            <a:pPr algn="ctr" fontAlgn="base"/>
            <a:r>
              <a:rPr lang="en-US" sz="2800" dirty="0">
                <a:solidFill>
                  <a:srgbClr val="FFFF00"/>
                </a:solidFill>
              </a:rPr>
              <a:t> Why or why not?</a:t>
            </a:r>
          </a:p>
        </p:txBody>
      </p:sp>
    </p:spTree>
    <p:extLst>
      <p:ext uri="{BB962C8B-B14F-4D97-AF65-F5344CB8AC3E}">
        <p14:creationId xmlns:p14="http://schemas.microsoft.com/office/powerpoint/2010/main" val="14420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173182" y="6488668"/>
            <a:ext cx="2133600" cy="369332"/>
          </a:xfrm>
          <a:prstGeom prst="rect">
            <a:avLst/>
          </a:prstGeom>
          <a:noFill/>
        </p:spPr>
        <p:txBody>
          <a:bodyPr wrap="square" rtlCol="0">
            <a:spAutoFit/>
          </a:bodyPr>
          <a:lstStyle/>
          <a:p>
            <a:r>
              <a:rPr lang="en-US" dirty="0">
                <a:solidFill>
                  <a:schemeClr val="bg1"/>
                </a:solidFill>
              </a:rPr>
              <a:t>Helaman 15:1-6, 17</a:t>
            </a:r>
          </a:p>
        </p:txBody>
      </p:sp>
      <p:sp>
        <p:nvSpPr>
          <p:cNvPr id="7" name="TextBox 6"/>
          <p:cNvSpPr txBox="1"/>
          <p:nvPr/>
        </p:nvSpPr>
        <p:spPr>
          <a:xfrm>
            <a:off x="832919" y="3687778"/>
            <a:ext cx="4211370" cy="2308324"/>
          </a:xfrm>
          <a:prstGeom prst="rect">
            <a:avLst/>
          </a:prstGeom>
          <a:noFill/>
        </p:spPr>
        <p:txBody>
          <a:bodyPr wrap="square" rtlCol="0">
            <a:spAutoFit/>
          </a:bodyPr>
          <a:lstStyle/>
          <a:p>
            <a:r>
              <a:rPr lang="en-US" sz="2400" dirty="0">
                <a:solidFill>
                  <a:schemeClr val="bg1"/>
                </a:solidFill>
              </a:rPr>
              <a:t>Spiritual condition of the Nephites</a:t>
            </a:r>
          </a:p>
          <a:p>
            <a:r>
              <a:rPr lang="en-US" sz="2400" dirty="0">
                <a:solidFill>
                  <a:schemeClr val="bg1"/>
                </a:solidFill>
              </a:rPr>
              <a:t>Helaman 15:1-3, 17</a:t>
            </a:r>
          </a:p>
          <a:p>
            <a:endParaRPr lang="en-US" sz="2400" dirty="0">
              <a:solidFill>
                <a:schemeClr val="bg1"/>
              </a:solidFill>
            </a:endParaRPr>
          </a:p>
          <a:p>
            <a:r>
              <a:rPr lang="en-US" sz="2400" dirty="0">
                <a:solidFill>
                  <a:schemeClr val="bg1"/>
                </a:solidFill>
              </a:rPr>
              <a:t>They had become unbelieving, wicked, and unrepentant</a:t>
            </a:r>
          </a:p>
        </p:txBody>
      </p:sp>
      <p:sp>
        <p:nvSpPr>
          <p:cNvPr id="8" name="TextBox 7"/>
          <p:cNvSpPr txBox="1"/>
          <p:nvPr/>
        </p:nvSpPr>
        <p:spPr>
          <a:xfrm>
            <a:off x="5630091" y="506411"/>
            <a:ext cx="3048000" cy="2308324"/>
          </a:xfrm>
          <a:prstGeom prst="rect">
            <a:avLst/>
          </a:prstGeom>
          <a:noFill/>
        </p:spPr>
        <p:txBody>
          <a:bodyPr wrap="square" rtlCol="0">
            <a:spAutoFit/>
          </a:bodyPr>
          <a:lstStyle/>
          <a:p>
            <a:r>
              <a:rPr lang="en-US" sz="2400" dirty="0">
                <a:solidFill>
                  <a:schemeClr val="bg1"/>
                </a:solidFill>
              </a:rPr>
              <a:t>Spiritual condition of the Lamanites</a:t>
            </a:r>
          </a:p>
          <a:p>
            <a:r>
              <a:rPr lang="en-US" sz="2400" dirty="0">
                <a:solidFill>
                  <a:schemeClr val="bg1"/>
                </a:solidFill>
              </a:rPr>
              <a:t>Helaman 15:4-6</a:t>
            </a:r>
          </a:p>
          <a:p>
            <a:endParaRPr lang="en-US" sz="2400" dirty="0">
              <a:solidFill>
                <a:schemeClr val="bg1"/>
              </a:solidFill>
            </a:endParaRPr>
          </a:p>
          <a:p>
            <a:r>
              <a:rPr lang="en-US" sz="2400" dirty="0">
                <a:solidFill>
                  <a:schemeClr val="bg1"/>
                </a:solidFill>
              </a:rPr>
              <a:t>They were observing the commandments</a:t>
            </a:r>
          </a:p>
        </p:txBody>
      </p:sp>
      <p:pic>
        <p:nvPicPr>
          <p:cNvPr id="3" name="Picture 2">
            <a:extLst>
              <a:ext uri="{FF2B5EF4-FFF2-40B4-BE49-F238E27FC236}">
                <a16:creationId xmlns:a16="http://schemas.microsoft.com/office/drawing/2014/main" id="{D8C8587F-0582-4B28-9EC1-0FFAFF5FC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363" y="225407"/>
            <a:ext cx="3206530" cy="3219356"/>
          </a:xfrm>
          <a:prstGeom prst="rect">
            <a:avLst/>
          </a:prstGeom>
        </p:spPr>
      </p:pic>
      <p:pic>
        <p:nvPicPr>
          <p:cNvPr id="10" name="Picture 9">
            <a:extLst>
              <a:ext uri="{FF2B5EF4-FFF2-40B4-BE49-F238E27FC236}">
                <a16:creationId xmlns:a16="http://schemas.microsoft.com/office/drawing/2014/main" id="{B0E8B036-4D17-4B5B-902E-9EADABC61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903" y="3941258"/>
            <a:ext cx="4739626" cy="2618643"/>
          </a:xfrm>
          <a:prstGeom prst="rect">
            <a:avLst/>
          </a:prstGeom>
        </p:spPr>
      </p:pic>
    </p:spTree>
    <p:extLst>
      <p:ext uri="{BB962C8B-B14F-4D97-AF65-F5344CB8AC3E}">
        <p14:creationId xmlns:p14="http://schemas.microsoft.com/office/powerpoint/2010/main" val="19714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129766" y="6488668"/>
            <a:ext cx="2133600" cy="369332"/>
          </a:xfrm>
          <a:prstGeom prst="rect">
            <a:avLst/>
          </a:prstGeom>
          <a:noFill/>
        </p:spPr>
        <p:txBody>
          <a:bodyPr wrap="square" rtlCol="0">
            <a:spAutoFit/>
          </a:bodyPr>
          <a:lstStyle/>
          <a:p>
            <a:r>
              <a:rPr lang="en-US" dirty="0">
                <a:solidFill>
                  <a:schemeClr val="bg1"/>
                </a:solidFill>
              </a:rPr>
              <a:t>Helaman 15:1-6, 17</a:t>
            </a:r>
          </a:p>
        </p:txBody>
      </p:sp>
      <p:sp>
        <p:nvSpPr>
          <p:cNvPr id="7" name="TextBox 6"/>
          <p:cNvSpPr txBox="1"/>
          <p:nvPr/>
        </p:nvSpPr>
        <p:spPr>
          <a:xfrm>
            <a:off x="609600" y="255761"/>
            <a:ext cx="2971800" cy="6001643"/>
          </a:xfrm>
          <a:prstGeom prst="rect">
            <a:avLst/>
          </a:prstGeom>
          <a:noFill/>
        </p:spPr>
        <p:txBody>
          <a:bodyPr wrap="square" rtlCol="0">
            <a:spAutoFit/>
          </a:bodyPr>
          <a:lstStyle/>
          <a:p>
            <a:pPr algn="ctr"/>
            <a:r>
              <a:rPr lang="en-US" sz="2400" dirty="0">
                <a:solidFill>
                  <a:schemeClr val="bg1"/>
                </a:solidFill>
              </a:rPr>
              <a:t>Spiritual condition of the Nephites</a:t>
            </a:r>
          </a:p>
          <a:p>
            <a:pPr algn="ctr"/>
            <a:r>
              <a:rPr lang="en-US" sz="1400" dirty="0">
                <a:solidFill>
                  <a:schemeClr val="bg1"/>
                </a:solidFill>
              </a:rPr>
              <a:t>Helaman 15:1-3, 17</a:t>
            </a:r>
          </a:p>
          <a:p>
            <a:endParaRPr lang="en-US" sz="2400" dirty="0">
              <a:solidFill>
                <a:schemeClr val="bg1"/>
              </a:solidFill>
            </a:endParaRPr>
          </a:p>
          <a:p>
            <a:r>
              <a:rPr lang="en-US" sz="2400" dirty="0">
                <a:solidFill>
                  <a:schemeClr val="bg1"/>
                </a:solidFill>
              </a:rPr>
              <a:t>They had once been a chosen people.</a:t>
            </a:r>
          </a:p>
          <a:p>
            <a:endParaRPr lang="en-US" sz="2400" dirty="0">
              <a:solidFill>
                <a:schemeClr val="bg1"/>
              </a:solidFill>
            </a:endParaRPr>
          </a:p>
          <a:p>
            <a:r>
              <a:rPr lang="en-US" sz="2400" dirty="0">
                <a:solidFill>
                  <a:schemeClr val="bg1"/>
                </a:solidFill>
              </a:rPr>
              <a:t>However,</a:t>
            </a:r>
          </a:p>
          <a:p>
            <a:endParaRPr lang="en-US" sz="2400" dirty="0">
              <a:solidFill>
                <a:schemeClr val="bg1"/>
              </a:solidFill>
            </a:endParaRPr>
          </a:p>
          <a:p>
            <a:r>
              <a:rPr lang="en-US" sz="2400" dirty="0">
                <a:solidFill>
                  <a:schemeClr val="bg1"/>
                </a:solidFill>
              </a:rPr>
              <a:t>They had become unbelieving, wicked, and unrepentant</a:t>
            </a:r>
          </a:p>
          <a:p>
            <a:endParaRPr lang="en-US" sz="2400" dirty="0">
              <a:solidFill>
                <a:schemeClr val="bg1"/>
              </a:solidFill>
            </a:endParaRPr>
          </a:p>
          <a:p>
            <a:r>
              <a:rPr lang="en-US" sz="2400" dirty="0">
                <a:solidFill>
                  <a:schemeClr val="bg1"/>
                </a:solidFill>
              </a:rPr>
              <a:t>The Lord chastened them for their unrighteousness</a:t>
            </a:r>
          </a:p>
        </p:txBody>
      </p:sp>
      <p:sp>
        <p:nvSpPr>
          <p:cNvPr id="8" name="TextBox 7"/>
          <p:cNvSpPr txBox="1"/>
          <p:nvPr/>
        </p:nvSpPr>
        <p:spPr>
          <a:xfrm>
            <a:off x="8594002" y="264815"/>
            <a:ext cx="3124200" cy="5632311"/>
          </a:xfrm>
          <a:prstGeom prst="rect">
            <a:avLst/>
          </a:prstGeom>
          <a:noFill/>
        </p:spPr>
        <p:txBody>
          <a:bodyPr wrap="square" rtlCol="0">
            <a:spAutoFit/>
          </a:bodyPr>
          <a:lstStyle/>
          <a:p>
            <a:pPr algn="ctr"/>
            <a:r>
              <a:rPr lang="en-US" sz="2400" dirty="0">
                <a:solidFill>
                  <a:schemeClr val="bg1"/>
                </a:solidFill>
              </a:rPr>
              <a:t>Spiritual condition of the Lamanites</a:t>
            </a:r>
          </a:p>
          <a:p>
            <a:pPr algn="ctr"/>
            <a:r>
              <a:rPr lang="en-US" sz="1400" dirty="0">
                <a:solidFill>
                  <a:schemeClr val="bg1"/>
                </a:solidFill>
              </a:rPr>
              <a:t>Helaman 15:4-6</a:t>
            </a:r>
          </a:p>
          <a:p>
            <a:endParaRPr lang="en-US" sz="2400" dirty="0">
              <a:solidFill>
                <a:schemeClr val="bg1"/>
              </a:solidFill>
            </a:endParaRPr>
          </a:p>
          <a:p>
            <a:r>
              <a:rPr lang="en-US" sz="2400" dirty="0">
                <a:solidFill>
                  <a:schemeClr val="bg1"/>
                </a:solidFill>
              </a:rPr>
              <a:t>They had once been the more wicked of the people</a:t>
            </a:r>
          </a:p>
          <a:p>
            <a:endParaRPr lang="en-US" sz="2400" dirty="0">
              <a:solidFill>
                <a:schemeClr val="bg1"/>
              </a:solidFill>
            </a:endParaRPr>
          </a:p>
          <a:p>
            <a:r>
              <a:rPr lang="en-US" sz="2400" dirty="0">
                <a:solidFill>
                  <a:schemeClr val="bg1"/>
                </a:solidFill>
              </a:rPr>
              <a:t>However,</a:t>
            </a:r>
          </a:p>
          <a:p>
            <a:endParaRPr lang="en-US" sz="2400" dirty="0">
              <a:solidFill>
                <a:schemeClr val="bg1"/>
              </a:solidFill>
            </a:endParaRPr>
          </a:p>
          <a:p>
            <a:r>
              <a:rPr lang="en-US" sz="2400" dirty="0">
                <a:solidFill>
                  <a:schemeClr val="bg1"/>
                </a:solidFill>
              </a:rPr>
              <a:t>They had become more believing, righteous, and repentant</a:t>
            </a:r>
          </a:p>
          <a:p>
            <a:endParaRPr lang="en-US" sz="2400" dirty="0">
              <a:solidFill>
                <a:schemeClr val="bg1"/>
              </a:solidFill>
            </a:endParaRPr>
          </a:p>
          <a:p>
            <a:r>
              <a:rPr lang="en-US" sz="2400" dirty="0">
                <a:solidFill>
                  <a:schemeClr val="bg1"/>
                </a:solidFill>
              </a:rPr>
              <a:t>The Lord blessed them</a:t>
            </a:r>
          </a:p>
        </p:txBody>
      </p:sp>
      <p:pic>
        <p:nvPicPr>
          <p:cNvPr id="3" name="Picture 2">
            <a:extLst>
              <a:ext uri="{FF2B5EF4-FFF2-40B4-BE49-F238E27FC236}">
                <a16:creationId xmlns:a16="http://schemas.microsoft.com/office/drawing/2014/main" id="{BCDFA28A-D949-4038-9DB8-823844E99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075" y="710557"/>
            <a:ext cx="3380149" cy="2535112"/>
          </a:xfrm>
          <a:prstGeom prst="rect">
            <a:avLst/>
          </a:prstGeom>
        </p:spPr>
      </p:pic>
      <p:pic>
        <p:nvPicPr>
          <p:cNvPr id="10" name="Picture 9">
            <a:extLst>
              <a:ext uri="{FF2B5EF4-FFF2-40B4-BE49-F238E27FC236}">
                <a16:creationId xmlns:a16="http://schemas.microsoft.com/office/drawing/2014/main" id="{F46145CB-2760-437C-9E10-279BA5497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69" y="3658077"/>
            <a:ext cx="3386909" cy="2535112"/>
          </a:xfrm>
          <a:prstGeom prst="rect">
            <a:avLst/>
          </a:prstGeom>
        </p:spPr>
      </p:pic>
    </p:spTree>
    <p:extLst>
      <p:ext uri="{BB962C8B-B14F-4D97-AF65-F5344CB8AC3E}">
        <p14:creationId xmlns:p14="http://schemas.microsoft.com/office/powerpoint/2010/main" val="16649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 presetClass="entr" presetSubtype="0"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2000"/>
                                        <p:tgtEl>
                                          <p:spTgt spid="8">
                                            <p:txEl>
                                              <p:pRg st="0" end="0"/>
                                            </p:txEl>
                                          </p:spTgt>
                                        </p:tgtEl>
                                      </p:cBhvr>
                                    </p:animEffect>
                                    <p:set>
                                      <p:cBhvr>
                                        <p:cTn id="44" dur="1" fill="hold">
                                          <p:stCondLst>
                                            <p:cond delay="1999"/>
                                          </p:stCondLst>
                                        </p:cTn>
                                        <p:tgtEl>
                                          <p:spTgt spid="8">
                                            <p:txEl>
                                              <p:pRg st="0" end="0"/>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8">
                                            <p:txEl>
                                              <p:pRg st="1" end="1"/>
                                            </p:txEl>
                                          </p:spTgt>
                                        </p:tgtEl>
                                      </p:cBhvr>
                                    </p:animEffect>
                                    <p:set>
                                      <p:cBhvr>
                                        <p:cTn id="47" dur="1" fill="hold">
                                          <p:stCondLst>
                                            <p:cond delay="1999"/>
                                          </p:stCondLst>
                                        </p:cTn>
                                        <p:tgtEl>
                                          <p:spTgt spid="8">
                                            <p:txEl>
                                              <p:pRg st="1" end="1"/>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8">
                                            <p:txEl>
                                              <p:pRg st="3" end="3"/>
                                            </p:txEl>
                                          </p:spTgt>
                                        </p:tgtEl>
                                      </p:cBhvr>
                                    </p:animEffect>
                                    <p:set>
                                      <p:cBhvr>
                                        <p:cTn id="50" dur="1" fill="hold">
                                          <p:stCondLst>
                                            <p:cond delay="1999"/>
                                          </p:stCondLst>
                                        </p:cTn>
                                        <p:tgtEl>
                                          <p:spTgt spid="8">
                                            <p:txEl>
                                              <p:pRg st="3" end="3"/>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8">
                                            <p:txEl>
                                              <p:pRg st="5" end="5"/>
                                            </p:txEl>
                                          </p:spTgt>
                                        </p:tgtEl>
                                      </p:cBhvr>
                                    </p:animEffect>
                                    <p:set>
                                      <p:cBhvr>
                                        <p:cTn id="53" dur="1" fill="hold">
                                          <p:stCondLst>
                                            <p:cond delay="1999"/>
                                          </p:stCondLst>
                                        </p:cTn>
                                        <p:tgtEl>
                                          <p:spTgt spid="8">
                                            <p:txEl>
                                              <p:pRg st="5" end="5"/>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7">
                                            <p:txEl>
                                              <p:pRg st="0" end="0"/>
                                            </p:txEl>
                                          </p:spTgt>
                                        </p:tgtEl>
                                      </p:cBhvr>
                                    </p:animEffect>
                                    <p:set>
                                      <p:cBhvr>
                                        <p:cTn id="56" dur="1" fill="hold">
                                          <p:stCondLst>
                                            <p:cond delay="1999"/>
                                          </p:stCondLst>
                                        </p:cTn>
                                        <p:tgtEl>
                                          <p:spTgt spid="7">
                                            <p:txEl>
                                              <p:pRg st="0" end="0"/>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000"/>
                                        <p:tgtEl>
                                          <p:spTgt spid="7">
                                            <p:txEl>
                                              <p:pRg st="1" end="1"/>
                                            </p:txEl>
                                          </p:spTgt>
                                        </p:tgtEl>
                                      </p:cBhvr>
                                    </p:animEffect>
                                    <p:set>
                                      <p:cBhvr>
                                        <p:cTn id="59" dur="1" fill="hold">
                                          <p:stCondLst>
                                            <p:cond delay="1999"/>
                                          </p:stCondLst>
                                        </p:cTn>
                                        <p:tgtEl>
                                          <p:spTgt spid="7">
                                            <p:txEl>
                                              <p:pRg st="1" end="1"/>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7">
                                            <p:txEl>
                                              <p:pRg st="3" end="3"/>
                                            </p:txEl>
                                          </p:spTgt>
                                        </p:tgtEl>
                                      </p:cBhvr>
                                    </p:animEffect>
                                    <p:set>
                                      <p:cBhvr>
                                        <p:cTn id="62" dur="1" fill="hold">
                                          <p:stCondLst>
                                            <p:cond delay="1999"/>
                                          </p:stCondLst>
                                        </p:cTn>
                                        <p:tgtEl>
                                          <p:spTgt spid="7">
                                            <p:txEl>
                                              <p:pRg st="3" end="3"/>
                                            </p:txEl>
                                          </p:spTgt>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7">
                                            <p:txEl>
                                              <p:pRg st="5" end="5"/>
                                            </p:txEl>
                                          </p:spTgt>
                                        </p:tgtEl>
                                      </p:cBhvr>
                                    </p:animEffect>
                                    <p:set>
                                      <p:cBhvr>
                                        <p:cTn id="65" dur="1" fill="hold">
                                          <p:stCondLst>
                                            <p:cond delay="19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630D6-0F43-470A-A7DA-D9098D7A2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0713" y="6488668"/>
            <a:ext cx="2133600" cy="369332"/>
          </a:xfrm>
          <a:prstGeom prst="rect">
            <a:avLst/>
          </a:prstGeom>
          <a:noFill/>
        </p:spPr>
        <p:txBody>
          <a:bodyPr wrap="square" rtlCol="0">
            <a:spAutoFit/>
          </a:bodyPr>
          <a:lstStyle/>
          <a:p>
            <a:r>
              <a:rPr lang="en-US" dirty="0">
                <a:solidFill>
                  <a:schemeClr val="bg1"/>
                </a:solidFill>
              </a:rPr>
              <a:t>Helaman 15:7</a:t>
            </a:r>
          </a:p>
        </p:txBody>
      </p:sp>
      <p:sp>
        <p:nvSpPr>
          <p:cNvPr id="6" name="Rectangle 5"/>
          <p:cNvSpPr/>
          <p:nvPr/>
        </p:nvSpPr>
        <p:spPr>
          <a:xfrm>
            <a:off x="389299" y="328189"/>
            <a:ext cx="3352800" cy="1384995"/>
          </a:xfrm>
          <a:prstGeom prst="rect">
            <a:avLst/>
          </a:prstGeom>
        </p:spPr>
        <p:txBody>
          <a:bodyPr wrap="square">
            <a:spAutoFit/>
          </a:bodyPr>
          <a:lstStyle/>
          <a:p>
            <a:pPr fontAlgn="base"/>
            <a:r>
              <a:rPr lang="en-US" sz="2800" dirty="0">
                <a:solidFill>
                  <a:srgbClr val="FFFF00"/>
                </a:solidFill>
              </a:rPr>
              <a:t>Why were the Nephites in danger of being destroyed?</a:t>
            </a:r>
          </a:p>
        </p:txBody>
      </p:sp>
      <p:sp>
        <p:nvSpPr>
          <p:cNvPr id="9" name="Rectangle 8"/>
          <p:cNvSpPr/>
          <p:nvPr/>
        </p:nvSpPr>
        <p:spPr>
          <a:xfrm>
            <a:off x="8412933" y="201441"/>
            <a:ext cx="4038600" cy="2246769"/>
          </a:xfrm>
          <a:prstGeom prst="rect">
            <a:avLst/>
          </a:prstGeom>
        </p:spPr>
        <p:txBody>
          <a:bodyPr wrap="square">
            <a:spAutoFit/>
          </a:bodyPr>
          <a:lstStyle/>
          <a:p>
            <a:pPr fontAlgn="base"/>
            <a:r>
              <a:rPr lang="en-US" sz="2800" dirty="0">
                <a:solidFill>
                  <a:srgbClr val="FFFF00"/>
                </a:solidFill>
              </a:rPr>
              <a:t>Although the Lamanites had a long history of wickedness, why were they able to receive so many blessings?</a:t>
            </a:r>
          </a:p>
        </p:txBody>
      </p:sp>
      <p:sp>
        <p:nvSpPr>
          <p:cNvPr id="10" name="Rectangle 9"/>
          <p:cNvSpPr/>
          <p:nvPr/>
        </p:nvSpPr>
        <p:spPr>
          <a:xfrm>
            <a:off x="3461442" y="1928389"/>
            <a:ext cx="4876800" cy="1815882"/>
          </a:xfrm>
          <a:prstGeom prst="rect">
            <a:avLst/>
          </a:prstGeom>
        </p:spPr>
        <p:txBody>
          <a:bodyPr wrap="square">
            <a:spAutoFit/>
          </a:bodyPr>
          <a:lstStyle/>
          <a:p>
            <a:pPr algn="ctr" fontAlgn="base"/>
            <a:r>
              <a:rPr lang="en-US" sz="2000" i="1" dirty="0">
                <a:solidFill>
                  <a:schemeClr val="bg1"/>
                </a:solidFill>
              </a:rPr>
              <a:t> chasten</a:t>
            </a:r>
            <a:r>
              <a:rPr lang="en-US" sz="2000" dirty="0">
                <a:solidFill>
                  <a:schemeClr val="bg1"/>
                </a:solidFill>
              </a:rPr>
              <a:t> means to correct someone through punishment or suffering of some kind.</a:t>
            </a:r>
          </a:p>
          <a:p>
            <a:pPr algn="ctr" fontAlgn="base"/>
            <a:endParaRPr lang="en-US" sz="2400" dirty="0">
              <a:solidFill>
                <a:srgbClr val="FFFF00"/>
              </a:solidFill>
            </a:endParaRPr>
          </a:p>
          <a:p>
            <a:pPr algn="ctr" fontAlgn="base"/>
            <a:r>
              <a:rPr lang="en-US" sz="2400" dirty="0">
                <a:solidFill>
                  <a:srgbClr val="FFFF00"/>
                </a:solidFill>
              </a:rPr>
              <a:t>How is the Lord’s chastening a sign of His love? </a:t>
            </a:r>
          </a:p>
        </p:txBody>
      </p:sp>
      <p:grpSp>
        <p:nvGrpSpPr>
          <p:cNvPr id="11" name="Group 10"/>
          <p:cNvGrpSpPr/>
          <p:nvPr/>
        </p:nvGrpSpPr>
        <p:grpSpPr>
          <a:xfrm>
            <a:off x="2430101" y="3742854"/>
            <a:ext cx="7264400" cy="2743200"/>
            <a:chOff x="965200" y="2286000"/>
            <a:chExt cx="7264400" cy="2743200"/>
          </a:xfrm>
        </p:grpSpPr>
        <p:grpSp>
          <p:nvGrpSpPr>
            <p:cNvPr id="12" name="Group 18"/>
            <p:cNvGrpSpPr/>
            <p:nvPr/>
          </p:nvGrpSpPr>
          <p:grpSpPr>
            <a:xfrm>
              <a:off x="965200" y="2286000"/>
              <a:ext cx="7264400" cy="2743200"/>
              <a:chOff x="965200" y="2286000"/>
              <a:chExt cx="7327900" cy="2743200"/>
            </a:xfrm>
          </p:grpSpPr>
          <p:sp>
            <p:nvSpPr>
              <p:cNvPr id="14" name="Rectangle 13"/>
              <p:cNvSpPr/>
              <p:nvPr/>
            </p:nvSpPr>
            <p:spPr>
              <a:xfrm>
                <a:off x="990600" y="2286000"/>
                <a:ext cx="7302500" cy="2466242"/>
              </a:xfrm>
              <a:prstGeom prst="rect">
                <a:avLst/>
              </a:prstGeom>
              <a:solidFill>
                <a:schemeClr val="bg1">
                  <a:lumMod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1"/>
                <a:endCxn id="1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17600" y="2514600"/>
              <a:ext cx="7010400" cy="2062103"/>
            </a:xfrm>
            <a:prstGeom prst="rect">
              <a:avLst/>
            </a:prstGeom>
            <a:noFill/>
          </p:spPr>
          <p:txBody>
            <a:bodyPr wrap="square" rtlCol="0">
              <a:spAutoFit/>
            </a:bodyPr>
            <a:lstStyle/>
            <a:p>
              <a:pPr algn="ctr"/>
              <a:r>
                <a:rPr lang="en-US" sz="3200" dirty="0">
                  <a:latin typeface="Comic Sans MS" pitchFamily="66" charset="0"/>
                </a:rPr>
                <a:t>When people know the truth and believe the scriptures, they are led to faith and repentance, which bring a change of heart</a:t>
              </a:r>
            </a:p>
          </p:txBody>
        </p:sp>
      </p:grpSp>
    </p:spTree>
    <p:extLst>
      <p:ext uri="{BB962C8B-B14F-4D97-AF65-F5344CB8AC3E}">
        <p14:creationId xmlns:p14="http://schemas.microsoft.com/office/powerpoint/2010/main" val="16066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84499" y="6488668"/>
            <a:ext cx="2133600" cy="369332"/>
          </a:xfrm>
          <a:prstGeom prst="rect">
            <a:avLst/>
          </a:prstGeom>
          <a:noFill/>
        </p:spPr>
        <p:txBody>
          <a:bodyPr wrap="square" rtlCol="0">
            <a:spAutoFit/>
          </a:bodyPr>
          <a:lstStyle/>
          <a:p>
            <a:r>
              <a:rPr lang="en-US" dirty="0">
                <a:solidFill>
                  <a:schemeClr val="bg1"/>
                </a:solidFill>
              </a:rPr>
              <a:t>Helaman 15:6-10</a:t>
            </a:r>
          </a:p>
        </p:txBody>
      </p:sp>
      <p:sp>
        <p:nvSpPr>
          <p:cNvPr id="6" name="Rectangle 5"/>
          <p:cNvSpPr/>
          <p:nvPr/>
        </p:nvSpPr>
        <p:spPr>
          <a:xfrm>
            <a:off x="1752600" y="3124201"/>
            <a:ext cx="3352800" cy="1384995"/>
          </a:xfrm>
          <a:prstGeom prst="rect">
            <a:avLst/>
          </a:prstGeom>
        </p:spPr>
        <p:txBody>
          <a:bodyPr wrap="square">
            <a:spAutoFit/>
          </a:bodyPr>
          <a:lstStyle/>
          <a:p>
            <a:pPr fontAlgn="base"/>
            <a:r>
              <a:rPr lang="en-US" sz="2800" dirty="0">
                <a:solidFill>
                  <a:schemeClr val="bg1"/>
                </a:solidFill>
              </a:rPr>
              <a:t>Faith in the scriptures and knowledge of the truth</a:t>
            </a:r>
          </a:p>
        </p:txBody>
      </p:sp>
      <p:sp>
        <p:nvSpPr>
          <p:cNvPr id="9" name="Rectangle 8"/>
          <p:cNvSpPr/>
          <p:nvPr/>
        </p:nvSpPr>
        <p:spPr>
          <a:xfrm>
            <a:off x="1676400" y="1219201"/>
            <a:ext cx="3581400" cy="1384995"/>
          </a:xfrm>
          <a:prstGeom prst="rect">
            <a:avLst/>
          </a:prstGeom>
        </p:spPr>
        <p:txBody>
          <a:bodyPr wrap="square">
            <a:spAutoFit/>
          </a:bodyPr>
          <a:lstStyle/>
          <a:p>
            <a:pPr fontAlgn="base"/>
            <a:r>
              <a:rPr lang="en-US" sz="2800" dirty="0">
                <a:solidFill>
                  <a:schemeClr val="bg1"/>
                </a:solidFill>
              </a:rPr>
              <a:t>Bringing the remainder of their brethren to the knowledge of the truth</a:t>
            </a:r>
          </a:p>
        </p:txBody>
      </p:sp>
      <p:sp>
        <p:nvSpPr>
          <p:cNvPr id="19" name="TextBox 18"/>
          <p:cNvSpPr txBox="1"/>
          <p:nvPr/>
        </p:nvSpPr>
        <p:spPr>
          <a:xfrm>
            <a:off x="1752600" y="0"/>
            <a:ext cx="8686800" cy="1107996"/>
          </a:xfrm>
          <a:prstGeom prst="rect">
            <a:avLst/>
          </a:prstGeom>
          <a:noFill/>
        </p:spPr>
        <p:txBody>
          <a:bodyPr wrap="square" rtlCol="0">
            <a:spAutoFit/>
          </a:bodyPr>
          <a:lstStyle/>
          <a:p>
            <a:pPr algn="ctr"/>
            <a:r>
              <a:rPr lang="en-US" sz="6600" dirty="0">
                <a:solidFill>
                  <a:schemeClr val="bg1"/>
                </a:solidFill>
                <a:latin typeface="Comic Sans MS" panose="030F0702030302020204" pitchFamily="66" charset="0"/>
              </a:rPr>
              <a:t>A Change of Heart</a:t>
            </a:r>
          </a:p>
        </p:txBody>
      </p:sp>
      <p:sp>
        <p:nvSpPr>
          <p:cNvPr id="20" name="Rectangle 19"/>
          <p:cNvSpPr/>
          <p:nvPr/>
        </p:nvSpPr>
        <p:spPr>
          <a:xfrm>
            <a:off x="5867400" y="1219201"/>
            <a:ext cx="4343400" cy="1384995"/>
          </a:xfrm>
          <a:prstGeom prst="rect">
            <a:avLst/>
          </a:prstGeom>
        </p:spPr>
        <p:txBody>
          <a:bodyPr wrap="square">
            <a:spAutoFit/>
          </a:bodyPr>
          <a:lstStyle/>
          <a:p>
            <a:pPr fontAlgn="base"/>
            <a:r>
              <a:rPr lang="en-US" sz="2800" dirty="0">
                <a:solidFill>
                  <a:schemeClr val="bg1"/>
                </a:solidFill>
              </a:rPr>
              <a:t>Those who are truly converted are compelled to share the gospel with others</a:t>
            </a:r>
          </a:p>
        </p:txBody>
      </p:sp>
      <p:sp>
        <p:nvSpPr>
          <p:cNvPr id="21" name="Rectangle 20"/>
          <p:cNvSpPr/>
          <p:nvPr/>
        </p:nvSpPr>
        <p:spPr>
          <a:xfrm>
            <a:off x="5867400" y="3124200"/>
            <a:ext cx="4800600" cy="1815882"/>
          </a:xfrm>
          <a:prstGeom prst="rect">
            <a:avLst/>
          </a:prstGeom>
        </p:spPr>
        <p:txBody>
          <a:bodyPr wrap="square">
            <a:spAutoFit/>
          </a:bodyPr>
          <a:lstStyle/>
          <a:p>
            <a:pPr fontAlgn="base"/>
            <a:r>
              <a:rPr lang="en-US" sz="2800" dirty="0">
                <a:solidFill>
                  <a:schemeClr val="bg1"/>
                </a:solidFill>
              </a:rPr>
              <a:t>Faith comes by hearing the words of leaders and reading the scriptures then believing on those words</a:t>
            </a:r>
          </a:p>
        </p:txBody>
      </p:sp>
      <p:sp>
        <p:nvSpPr>
          <p:cNvPr id="22" name="Rectangle 21"/>
          <p:cNvSpPr/>
          <p:nvPr/>
        </p:nvSpPr>
        <p:spPr>
          <a:xfrm>
            <a:off x="1828800" y="5029200"/>
            <a:ext cx="3352800" cy="523220"/>
          </a:xfrm>
          <a:prstGeom prst="rect">
            <a:avLst/>
          </a:prstGeom>
        </p:spPr>
        <p:txBody>
          <a:bodyPr wrap="square">
            <a:spAutoFit/>
          </a:bodyPr>
          <a:lstStyle/>
          <a:p>
            <a:pPr fontAlgn="base"/>
            <a:r>
              <a:rPr lang="en-US" sz="2800" dirty="0">
                <a:solidFill>
                  <a:schemeClr val="bg1"/>
                </a:solidFill>
              </a:rPr>
              <a:t>Firm and steadfast</a:t>
            </a:r>
          </a:p>
        </p:txBody>
      </p:sp>
      <p:sp>
        <p:nvSpPr>
          <p:cNvPr id="23" name="Rectangle 22"/>
          <p:cNvSpPr/>
          <p:nvPr/>
        </p:nvSpPr>
        <p:spPr>
          <a:xfrm>
            <a:off x="5638800" y="5029201"/>
            <a:ext cx="4800600" cy="1384995"/>
          </a:xfrm>
          <a:prstGeom prst="rect">
            <a:avLst/>
          </a:prstGeom>
        </p:spPr>
        <p:txBody>
          <a:bodyPr wrap="square">
            <a:spAutoFit/>
          </a:bodyPr>
          <a:lstStyle/>
          <a:p>
            <a:pPr fontAlgn="base"/>
            <a:r>
              <a:rPr lang="en-US" sz="2800" dirty="0">
                <a:solidFill>
                  <a:schemeClr val="bg1"/>
                </a:solidFill>
              </a:rPr>
              <a:t>To be constant, consistent, and vigilant in one’s faith and approach to living the gospel</a:t>
            </a:r>
          </a:p>
        </p:txBody>
      </p:sp>
      <p:grpSp>
        <p:nvGrpSpPr>
          <p:cNvPr id="24" name="Group 23"/>
          <p:cNvGrpSpPr/>
          <p:nvPr/>
        </p:nvGrpSpPr>
        <p:grpSpPr>
          <a:xfrm>
            <a:off x="5181600" y="1295400"/>
            <a:ext cx="685800" cy="457200"/>
            <a:chOff x="1752600" y="1295400"/>
            <a:chExt cx="2514600" cy="1219200"/>
          </a:xfrm>
        </p:grpSpPr>
        <p:sp>
          <p:nvSpPr>
            <p:cNvPr id="25" name="Heart 24"/>
            <p:cNvSpPr/>
            <p:nvPr/>
          </p:nvSpPr>
          <p:spPr>
            <a:xfrm>
              <a:off x="2133600" y="1295400"/>
              <a:ext cx="1600200" cy="12192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1752600" y="1600200"/>
              <a:ext cx="25146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105400" y="3200400"/>
            <a:ext cx="685800" cy="457200"/>
            <a:chOff x="1752600" y="1295400"/>
            <a:chExt cx="2514600" cy="1219200"/>
          </a:xfrm>
        </p:grpSpPr>
        <p:sp>
          <p:nvSpPr>
            <p:cNvPr id="28" name="Heart 27"/>
            <p:cNvSpPr/>
            <p:nvPr/>
          </p:nvSpPr>
          <p:spPr>
            <a:xfrm>
              <a:off x="2133600" y="1295400"/>
              <a:ext cx="1600200" cy="12192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1752600" y="1600200"/>
              <a:ext cx="25146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953000" y="5105400"/>
            <a:ext cx="685800" cy="457200"/>
            <a:chOff x="1752600" y="1295400"/>
            <a:chExt cx="2514600" cy="1219200"/>
          </a:xfrm>
        </p:grpSpPr>
        <p:sp>
          <p:nvSpPr>
            <p:cNvPr id="31" name="Heart 30"/>
            <p:cNvSpPr/>
            <p:nvPr/>
          </p:nvSpPr>
          <p:spPr>
            <a:xfrm>
              <a:off x="2133600" y="1295400"/>
              <a:ext cx="1600200" cy="12192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1752600" y="1600200"/>
              <a:ext cx="25146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6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0-#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0-#ppt_w/2"/>
                                          </p:val>
                                        </p:tav>
                                        <p:tav tm="100000">
                                          <p:val>
                                            <p:strVal val="#ppt_x"/>
                                          </p:val>
                                        </p:tav>
                                      </p:tavLst>
                                    </p:anim>
                                    <p:anim calcmode="lin" valueType="num">
                                      <p:cBhvr additive="base">
                                        <p:cTn id="26" dur="10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0-#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000" fill="hold"/>
                                        <p:tgtEl>
                                          <p:spTgt spid="23"/>
                                        </p:tgtEl>
                                        <p:attrNameLst>
                                          <p:attrName>ppt_x</p:attrName>
                                        </p:attrNameLst>
                                      </p:cBhvr>
                                      <p:tavLst>
                                        <p:tav tm="0">
                                          <p:val>
                                            <p:strVal val="0-#ppt_w/2"/>
                                          </p:val>
                                        </p:tav>
                                        <p:tav tm="100000">
                                          <p:val>
                                            <p:strVal val="#ppt_x"/>
                                          </p:val>
                                        </p:tav>
                                      </p:tavLst>
                                    </p:anim>
                                    <p:anim calcmode="lin" valueType="num">
                                      <p:cBhvr additive="base">
                                        <p:cTn id="40" dur="10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0-#ppt_w/2"/>
                                          </p:val>
                                        </p:tav>
                                        <p:tav tm="100000">
                                          <p:val>
                                            <p:strVal val="#ppt_x"/>
                                          </p:val>
                                        </p:tav>
                                      </p:tavLst>
                                    </p:anim>
                                    <p:anim calcmode="lin" valueType="num">
                                      <p:cBhvr additive="base">
                                        <p:cTn id="4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0" y="6488668"/>
            <a:ext cx="2133600" cy="369332"/>
          </a:xfrm>
          <a:prstGeom prst="rect">
            <a:avLst/>
          </a:prstGeom>
          <a:noFill/>
        </p:spPr>
        <p:txBody>
          <a:bodyPr wrap="square" rtlCol="0">
            <a:spAutoFit/>
          </a:bodyPr>
          <a:lstStyle/>
          <a:p>
            <a:r>
              <a:rPr lang="en-US" dirty="0">
                <a:solidFill>
                  <a:schemeClr val="bg1"/>
                </a:solidFill>
              </a:rPr>
              <a:t>Helaman 16:3-8</a:t>
            </a:r>
          </a:p>
        </p:txBody>
      </p:sp>
      <p:sp>
        <p:nvSpPr>
          <p:cNvPr id="9" name="Rectangle 8"/>
          <p:cNvSpPr/>
          <p:nvPr/>
        </p:nvSpPr>
        <p:spPr>
          <a:xfrm>
            <a:off x="706170" y="1423658"/>
            <a:ext cx="3733800" cy="4401205"/>
          </a:xfrm>
          <a:prstGeom prst="rect">
            <a:avLst/>
          </a:prstGeom>
        </p:spPr>
        <p:txBody>
          <a:bodyPr wrap="square">
            <a:spAutoFit/>
          </a:bodyPr>
          <a:lstStyle/>
          <a:p>
            <a:pPr fontAlgn="base"/>
            <a:r>
              <a:rPr lang="en-US" sz="2800" dirty="0">
                <a:solidFill>
                  <a:schemeClr val="bg1"/>
                </a:solidFill>
              </a:rPr>
              <a:t>Sought to be baptized by Nephi</a:t>
            </a:r>
          </a:p>
          <a:p>
            <a:pPr fontAlgn="base"/>
            <a:endParaRPr lang="en-US" sz="2800" dirty="0">
              <a:solidFill>
                <a:schemeClr val="bg1"/>
              </a:solidFill>
            </a:endParaRPr>
          </a:p>
          <a:p>
            <a:pPr fontAlgn="base"/>
            <a:r>
              <a:rPr lang="en-US" sz="2800" dirty="0">
                <a:solidFill>
                  <a:schemeClr val="bg1"/>
                </a:solidFill>
              </a:rPr>
              <a:t>Confessed their sins</a:t>
            </a:r>
          </a:p>
          <a:p>
            <a:pPr fontAlgn="base"/>
            <a:endParaRPr lang="en-US" sz="2800" dirty="0">
              <a:solidFill>
                <a:schemeClr val="bg1"/>
              </a:solidFill>
            </a:endParaRPr>
          </a:p>
          <a:p>
            <a:pPr fontAlgn="base"/>
            <a:r>
              <a:rPr lang="en-US" sz="2800" dirty="0">
                <a:solidFill>
                  <a:schemeClr val="bg1"/>
                </a:solidFill>
              </a:rPr>
              <a:t>Denied not—to be opened to counsel, direction, and the promptings of the Spirit</a:t>
            </a:r>
          </a:p>
          <a:p>
            <a:pPr fontAlgn="base"/>
            <a:endParaRPr lang="en-US" sz="2800" dirty="0">
              <a:solidFill>
                <a:schemeClr val="bg1"/>
              </a:solidFill>
            </a:endParaRPr>
          </a:p>
        </p:txBody>
      </p:sp>
      <p:sp>
        <p:nvSpPr>
          <p:cNvPr id="19" name="TextBox 18"/>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Those who Believed Samuel</a:t>
            </a:r>
          </a:p>
        </p:txBody>
      </p:sp>
      <p:pic>
        <p:nvPicPr>
          <p:cNvPr id="3" name="Picture 2">
            <a:extLst>
              <a:ext uri="{FF2B5EF4-FFF2-40B4-BE49-F238E27FC236}">
                <a16:creationId xmlns:a16="http://schemas.microsoft.com/office/drawing/2014/main" id="{CE2C184D-4C81-4667-81F5-A3804A938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271" y="1385463"/>
            <a:ext cx="6400800" cy="4286250"/>
          </a:xfrm>
          <a:prstGeom prst="rect">
            <a:avLst/>
          </a:prstGeom>
        </p:spPr>
      </p:pic>
      <p:grpSp>
        <p:nvGrpSpPr>
          <p:cNvPr id="10" name="Group 3">
            <a:extLst>
              <a:ext uri="{FF2B5EF4-FFF2-40B4-BE49-F238E27FC236}">
                <a16:creationId xmlns:a16="http://schemas.microsoft.com/office/drawing/2014/main" id="{19C33C9E-3456-4C31-8719-01210E1F3813}"/>
              </a:ext>
            </a:extLst>
          </p:cNvPr>
          <p:cNvGrpSpPr/>
          <p:nvPr/>
        </p:nvGrpSpPr>
        <p:grpSpPr>
          <a:xfrm>
            <a:off x="9610254" y="4147995"/>
            <a:ext cx="2104931" cy="2415767"/>
            <a:chOff x="71718" y="1110287"/>
            <a:chExt cx="3048000" cy="4586033"/>
          </a:xfrm>
        </p:grpSpPr>
        <p:grpSp>
          <p:nvGrpSpPr>
            <p:cNvPr id="11" name="Group 13">
              <a:extLst>
                <a:ext uri="{FF2B5EF4-FFF2-40B4-BE49-F238E27FC236}">
                  <a16:creationId xmlns:a16="http://schemas.microsoft.com/office/drawing/2014/main" id="{901AE159-D020-43AD-A3A7-AD419F91AD9D}"/>
                </a:ext>
              </a:extLst>
            </p:cNvPr>
            <p:cNvGrpSpPr/>
            <p:nvPr/>
          </p:nvGrpSpPr>
          <p:grpSpPr>
            <a:xfrm>
              <a:off x="71718" y="1120588"/>
              <a:ext cx="3048000" cy="4572000"/>
              <a:chOff x="838200" y="1066800"/>
              <a:chExt cx="2438400" cy="3352800"/>
            </a:xfrm>
          </p:grpSpPr>
          <p:sp>
            <p:nvSpPr>
              <p:cNvPr id="13" name="Rounded Rectangle 61">
                <a:extLst>
                  <a:ext uri="{FF2B5EF4-FFF2-40B4-BE49-F238E27FC236}">
                    <a16:creationId xmlns:a16="http://schemas.microsoft.com/office/drawing/2014/main" id="{779AB87F-C18F-47E5-86B6-4CC5FA852105}"/>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
                <a:extLst>
                  <a:ext uri="{FF2B5EF4-FFF2-40B4-BE49-F238E27FC236}">
                    <a16:creationId xmlns:a16="http://schemas.microsoft.com/office/drawing/2014/main" id="{2C45B823-8CA4-4DC7-BC89-F9D3DCE1DA8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a:extLst>
                  <a:ext uri="{FF2B5EF4-FFF2-40B4-BE49-F238E27FC236}">
                    <a16:creationId xmlns:a16="http://schemas.microsoft.com/office/drawing/2014/main" id="{B992200E-835B-422B-970E-4E0E59992C9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4">
                <a:extLst>
                  <a:ext uri="{FF2B5EF4-FFF2-40B4-BE49-F238E27FC236}">
                    <a16:creationId xmlns:a16="http://schemas.microsoft.com/office/drawing/2014/main" id="{585CFCA5-FCF2-4BD0-B22D-F50E1CBFE61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5">
                <a:extLst>
                  <a:ext uri="{FF2B5EF4-FFF2-40B4-BE49-F238E27FC236}">
                    <a16:creationId xmlns:a16="http://schemas.microsoft.com/office/drawing/2014/main" id="{B99BA998-E15D-4F13-B39A-0558B709D64B}"/>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6">
                <a:extLst>
                  <a:ext uri="{FF2B5EF4-FFF2-40B4-BE49-F238E27FC236}">
                    <a16:creationId xmlns:a16="http://schemas.microsoft.com/office/drawing/2014/main" id="{FCF77DA3-A5D9-4BAB-B0D1-FDBEF231271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7">
                <a:extLst>
                  <a:ext uri="{FF2B5EF4-FFF2-40B4-BE49-F238E27FC236}">
                    <a16:creationId xmlns:a16="http://schemas.microsoft.com/office/drawing/2014/main" id="{89B3EBF0-1D1E-4225-A581-60781A6F8626}"/>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laque 8">
                <a:extLst>
                  <a:ext uri="{FF2B5EF4-FFF2-40B4-BE49-F238E27FC236}">
                    <a16:creationId xmlns:a16="http://schemas.microsoft.com/office/drawing/2014/main" id="{CC362C36-C41E-4EB1-ADC0-147FFEEDB41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9">
                <a:extLst>
                  <a:ext uri="{FF2B5EF4-FFF2-40B4-BE49-F238E27FC236}">
                    <a16:creationId xmlns:a16="http://schemas.microsoft.com/office/drawing/2014/main" id="{1A426014-E815-4CF3-AF7B-A5F0D059625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10">
                <a:extLst>
                  <a:ext uri="{FF2B5EF4-FFF2-40B4-BE49-F238E27FC236}">
                    <a16:creationId xmlns:a16="http://schemas.microsoft.com/office/drawing/2014/main" id="{62491CBF-3FE7-4EE4-BEC4-4BAB1FBF416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1921262-62FD-46C6-A53E-C1CB03A99146}"/>
                </a:ext>
              </a:extLst>
            </p:cNvPr>
            <p:cNvSpPr txBox="1"/>
            <p:nvPr/>
          </p:nvSpPr>
          <p:spPr>
            <a:xfrm>
              <a:off x="721555" y="1110287"/>
              <a:ext cx="2379655" cy="4586033"/>
            </a:xfrm>
            <a:prstGeom prst="rect">
              <a:avLst/>
            </a:prstGeom>
            <a:noFill/>
          </p:spPr>
          <p:txBody>
            <a:bodyPr wrap="square" rtlCol="0">
              <a:spAutoFit/>
            </a:bodyPr>
            <a:lstStyle/>
            <a:p>
              <a:pPr algn="ctr"/>
              <a:r>
                <a:rPr lang="en-US" sz="1600" b="1" dirty="0"/>
                <a:t>When we see or feel evidence of God’s power upon His prophets, we can choose to either believe or dismiss that evidence</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6829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1205</Words>
  <Application>Microsoft Office PowerPoint</Application>
  <PresentationFormat>Widescreen</PresentationFormat>
  <Paragraphs>163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 Light</vt:lpstr>
      <vt:lpstr>Comic Sans MS</vt:lpstr>
      <vt:lpstr>Arial</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2017-10-23T14:22:34Z</dcterms:created>
  <dcterms:modified xsi:type="dcterms:W3CDTF">2020-06-15T15:10:45Z</dcterms:modified>
</cp:coreProperties>
</file>