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8" r:id="rId3"/>
    <p:sldId id="258" r:id="rId4"/>
    <p:sldId id="259" r:id="rId5"/>
    <p:sldId id="275" r:id="rId6"/>
    <p:sldId id="260" r:id="rId7"/>
    <p:sldId id="261" r:id="rId8"/>
    <p:sldId id="262" r:id="rId9"/>
    <p:sldId id="263" r:id="rId10"/>
    <p:sldId id="264" r:id="rId11"/>
    <p:sldId id="265" r:id="rId12"/>
    <p:sldId id="266" r:id="rId13"/>
    <p:sldId id="267" r:id="rId14"/>
    <p:sldId id="268" r:id="rId15"/>
    <p:sldId id="276" r:id="rId16"/>
    <p:sldId id="269" r:id="rId17"/>
    <p:sldId id="270" r:id="rId18"/>
    <p:sldId id="271" r:id="rId19"/>
    <p:sldId id="273" r:id="rId20"/>
    <p:sldId id="274" r:id="rId21"/>
    <p:sldId id="277" r:id="rId22"/>
  </p:sldIdLst>
  <p:sldSz cx="12192000" cy="6858000"/>
  <p:notesSz cx="6858000" cy="9144000"/>
  <p:embeddedFontLs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mic Sans MS" panose="030F0702030302020204" pitchFamily="66" charset="0"/>
      <p:regular r:id="rId33"/>
      <p:bold r:id="rId34"/>
      <p:italic r:id="rId35"/>
      <p:boldItalic r:id="rId36"/>
    </p:embeddedFont>
    <p:embeddedFont>
      <p:font typeface="Lucida Calligraphy" panose="03010101010101010101" pitchFamily="66"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9EFB-4170-4C7F-BFD2-8F2A502E5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31DE10-E434-47BE-88B1-B9AD3C931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2F72B9-D931-4C8D-A5C9-5F5DAF0F9E9A}"/>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34E4FC5D-1FEB-4586-B0B6-0DC505390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4CD71-C496-4F71-94B7-9366EFE98ED3}"/>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55200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96DE-3769-4B9E-90D3-7A7DEC4E6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D9FF06-24F1-42A8-9B6C-66542D166F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00F05-F32D-4B7D-86C9-DCD466A14F3C}"/>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A5DD7528-B2DF-482F-AF65-D0750708D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B298E-D3C7-45BC-92A8-8EA36655437C}"/>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196912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ED55B-0D9A-41AD-BE37-B6AC0AE33E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EE0DA5-03DD-43A9-A1EE-95B3A0F7FD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48DA5-FB15-4513-9A8E-8D508365DF15}"/>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C200463D-A80B-4C77-BF02-A9D029083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1450F-C5EC-41C3-BD64-D129751590E3}"/>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19523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DAD9-EFBA-4D5F-BF2A-6B7F91018B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039B0-F2E1-461B-B153-DF2C63DA18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44C98-11B3-4274-9589-96624E798AF6}"/>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ECA930CF-BEA2-49D3-9594-7D8596F5E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94F70-5286-4493-BCBC-82166B88DC2F}"/>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40492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D82B-241D-4ADB-98B9-F1FE9DEA6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FECAC7-7ECE-4453-8584-80E07E12A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74EAE3-92DA-439F-B6E0-E35460D6B9A3}"/>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349B2DA4-1378-42A8-84FF-F45A1B837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1E946-8B90-4F42-8C23-DEFD36D351F7}"/>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62789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EF9C-8E7C-4DE5-AACC-35501E81B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C1D2A-8052-45DE-9639-960A59E7C99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712F-4C2E-4AF3-97C4-7AEF74680D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8921F4-B404-49E5-B7B0-85C98F657494}"/>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6" name="Footer Placeholder 5">
            <a:extLst>
              <a:ext uri="{FF2B5EF4-FFF2-40B4-BE49-F238E27FC236}">
                <a16:creationId xmlns:a16="http://schemas.microsoft.com/office/drawing/2014/main" id="{9F5BE0D4-603D-413C-A1CE-F6C7C36AF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72066-7E3C-4634-BB11-E7926CC0EC5D}"/>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1167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B602-F51F-42C9-AF23-46A4C44B18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741318-2CF3-46CB-8C11-84CFC94B6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8D7DD8-520B-4139-A92F-5E6CAA0BDC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F8265-7F99-48FF-A318-FED1614DE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55191E-BC6A-4F6C-A302-2A96EC8D01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DE00D7-47EF-4BC1-AC79-A0A48266F687}"/>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8" name="Footer Placeholder 7">
            <a:extLst>
              <a:ext uri="{FF2B5EF4-FFF2-40B4-BE49-F238E27FC236}">
                <a16:creationId xmlns:a16="http://schemas.microsoft.com/office/drawing/2014/main" id="{CF8743D3-E35B-4AA6-8EE8-C24587B5FE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1C1C6-34A5-46FF-B4EA-7BA45FF6B161}"/>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23657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D336-B4AE-4F7E-B2CB-36EFC0B216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52B66D-8DE5-442C-8F38-139A6BBEA067}"/>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4" name="Footer Placeholder 3">
            <a:extLst>
              <a:ext uri="{FF2B5EF4-FFF2-40B4-BE49-F238E27FC236}">
                <a16:creationId xmlns:a16="http://schemas.microsoft.com/office/drawing/2014/main" id="{D4DAB6C3-50FB-4DDF-A57E-97EEAE7CC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F10FD6-B20E-4543-A470-9EFC93BB34BE}"/>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74193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ED646-CEC7-459F-AF56-0E32825FEFA1}"/>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3" name="Footer Placeholder 2">
            <a:extLst>
              <a:ext uri="{FF2B5EF4-FFF2-40B4-BE49-F238E27FC236}">
                <a16:creationId xmlns:a16="http://schemas.microsoft.com/office/drawing/2014/main" id="{A5708FCE-0FA8-4BFC-B805-EE4AF31B4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3C21FA-4F1E-4A86-8A5E-5376F405F32F}"/>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404355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2C84-DA5A-4F12-AECD-CE2823F56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BF6B9-6970-4894-9391-5E2322F47C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CAEC7-CD80-4D87-A5F3-B2FE8277F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7C5DCB-54C5-4CF3-AD1C-49F2A25F361B}"/>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6" name="Footer Placeholder 5">
            <a:extLst>
              <a:ext uri="{FF2B5EF4-FFF2-40B4-BE49-F238E27FC236}">
                <a16:creationId xmlns:a16="http://schemas.microsoft.com/office/drawing/2014/main" id="{2595E9CE-ACCA-4CCD-BD05-CEEC6ABA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A95AB0-2056-4205-8DEF-5A451A207C48}"/>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59289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3A2C-A596-4741-B8F6-A6A06B7BF3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799DD4-FFEA-4444-803E-BBAA45D3F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9EE105-BE81-4601-A371-51F43A884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B0EF1B-2E17-4E01-B6D3-327C99D96362}"/>
              </a:ext>
            </a:extLst>
          </p:cNvPr>
          <p:cNvSpPr>
            <a:spLocks noGrp="1"/>
          </p:cNvSpPr>
          <p:nvPr>
            <p:ph type="dt" sz="half" idx="10"/>
          </p:nvPr>
        </p:nvSpPr>
        <p:spPr/>
        <p:txBody>
          <a:bodyPr/>
          <a:lstStyle/>
          <a:p>
            <a:fld id="{3EB756DA-ED4D-4D7E-AA0F-4D1AB9033C96}" type="datetimeFigureOut">
              <a:rPr lang="en-US" smtClean="0"/>
              <a:t>6/15/2020</a:t>
            </a:fld>
            <a:endParaRPr lang="en-US"/>
          </a:p>
        </p:txBody>
      </p:sp>
      <p:sp>
        <p:nvSpPr>
          <p:cNvPr id="6" name="Footer Placeholder 5">
            <a:extLst>
              <a:ext uri="{FF2B5EF4-FFF2-40B4-BE49-F238E27FC236}">
                <a16:creationId xmlns:a16="http://schemas.microsoft.com/office/drawing/2014/main" id="{882C6FD0-F0D5-4BA9-8101-ED7139E27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1BEF2-6141-456D-A7AF-62AD152F41E7}"/>
              </a:ext>
            </a:extLst>
          </p:cNvPr>
          <p:cNvSpPr>
            <a:spLocks noGrp="1"/>
          </p:cNvSpPr>
          <p:nvPr>
            <p:ph type="sldNum" sz="quarter" idx="12"/>
          </p:nvPr>
        </p:nvSpPr>
        <p:spPr/>
        <p:txBody>
          <a:bodyPr/>
          <a:lstStyle/>
          <a:p>
            <a:fld id="{84995E8F-34C0-4F60-A4C6-DB912A360446}" type="slidenum">
              <a:rPr lang="en-US" smtClean="0"/>
              <a:t>‹#›</a:t>
            </a:fld>
            <a:endParaRPr lang="en-US"/>
          </a:p>
        </p:txBody>
      </p:sp>
    </p:spTree>
    <p:extLst>
      <p:ext uri="{BB962C8B-B14F-4D97-AF65-F5344CB8AC3E}">
        <p14:creationId xmlns:p14="http://schemas.microsoft.com/office/powerpoint/2010/main" val="365268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6E315-7BA6-4229-94ED-395E00CA5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3E76B-3783-4ADB-A63F-1BBFB8ACD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6A44B-6ADA-402E-88E7-7AAD47509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756DA-ED4D-4D7E-AA0F-4D1AB9033C96}" type="datetimeFigureOut">
              <a:rPr lang="en-US" smtClean="0"/>
              <a:t>6/15/2020</a:t>
            </a:fld>
            <a:endParaRPr lang="en-US"/>
          </a:p>
        </p:txBody>
      </p:sp>
      <p:sp>
        <p:nvSpPr>
          <p:cNvPr id="5" name="Footer Placeholder 4">
            <a:extLst>
              <a:ext uri="{FF2B5EF4-FFF2-40B4-BE49-F238E27FC236}">
                <a16:creationId xmlns:a16="http://schemas.microsoft.com/office/drawing/2014/main" id="{A3C766A0-26CA-4B90-9A34-354B32F28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A60F46-3AF5-4AF7-86CB-25F80F3DA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95E8F-34C0-4F60-A4C6-DB912A360446}" type="slidenum">
              <a:rPr lang="en-US" smtClean="0"/>
              <a:t>‹#›</a:t>
            </a:fld>
            <a:endParaRPr lang="en-US"/>
          </a:p>
        </p:txBody>
      </p:sp>
    </p:spTree>
    <p:extLst>
      <p:ext uri="{BB962C8B-B14F-4D97-AF65-F5344CB8AC3E}">
        <p14:creationId xmlns:p14="http://schemas.microsoft.com/office/powerpoint/2010/main" val="66193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EC5E8404-E7F2-4859-8690-1A76E3FCD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463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E0DBBA-BEE3-4B22-B502-201798297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C000"/>
                </a:solidFill>
                <a:latin typeface="Bookman Old Style" pitchFamily="18" charset="0"/>
              </a:rPr>
              <a:t>Prophecies Began to be Fulfilled</a:t>
            </a:r>
          </a:p>
        </p:txBody>
      </p:sp>
      <p:sp>
        <p:nvSpPr>
          <p:cNvPr id="95" name="TextBox 94"/>
          <p:cNvSpPr txBox="1"/>
          <p:nvPr/>
        </p:nvSpPr>
        <p:spPr>
          <a:xfrm>
            <a:off x="75445" y="6488668"/>
            <a:ext cx="3505200" cy="369332"/>
          </a:xfrm>
          <a:prstGeom prst="rect">
            <a:avLst/>
          </a:prstGeom>
          <a:noFill/>
        </p:spPr>
        <p:txBody>
          <a:bodyPr wrap="square" rtlCol="0">
            <a:spAutoFit/>
          </a:bodyPr>
          <a:lstStyle/>
          <a:p>
            <a:r>
              <a:rPr lang="en-US" dirty="0">
                <a:solidFill>
                  <a:schemeClr val="bg2"/>
                </a:solidFill>
              </a:rPr>
              <a:t>3 Nephi 1:4-9</a:t>
            </a:r>
          </a:p>
        </p:txBody>
      </p:sp>
      <p:sp>
        <p:nvSpPr>
          <p:cNvPr id="15" name="TextBox 14"/>
          <p:cNvSpPr txBox="1"/>
          <p:nvPr/>
        </p:nvSpPr>
        <p:spPr>
          <a:xfrm>
            <a:off x="4260410" y="685801"/>
            <a:ext cx="3505200" cy="1200329"/>
          </a:xfrm>
          <a:prstGeom prst="rect">
            <a:avLst/>
          </a:prstGeom>
          <a:noFill/>
        </p:spPr>
        <p:txBody>
          <a:bodyPr wrap="square" rtlCol="0">
            <a:spAutoFit/>
          </a:bodyPr>
          <a:lstStyle/>
          <a:p>
            <a:pPr algn="ctr"/>
            <a:r>
              <a:rPr lang="en-US" dirty="0">
                <a:solidFill>
                  <a:schemeClr val="bg2"/>
                </a:solidFill>
              </a:rPr>
              <a:t>Some did not believe Samuel’s words because the time had past and his word’s had not been fulfilled </a:t>
            </a:r>
          </a:p>
        </p:txBody>
      </p:sp>
      <p:grpSp>
        <p:nvGrpSpPr>
          <p:cNvPr id="171" name="Group 170"/>
          <p:cNvGrpSpPr/>
          <p:nvPr/>
        </p:nvGrpSpPr>
        <p:grpSpPr>
          <a:xfrm>
            <a:off x="2345597" y="1143001"/>
            <a:ext cx="1921603" cy="3453491"/>
            <a:chOff x="821596" y="1143000"/>
            <a:chExt cx="1921603" cy="3453491"/>
          </a:xfrm>
        </p:grpSpPr>
        <p:grpSp>
          <p:nvGrpSpPr>
            <p:cNvPr id="164" name="Group 163"/>
            <p:cNvGrpSpPr/>
            <p:nvPr/>
          </p:nvGrpSpPr>
          <p:grpSpPr>
            <a:xfrm>
              <a:off x="821596" y="1143000"/>
              <a:ext cx="1921603" cy="3453491"/>
              <a:chOff x="3565874" y="3032474"/>
              <a:chExt cx="2133600" cy="3834491"/>
            </a:xfrm>
          </p:grpSpPr>
          <p:sp>
            <p:nvSpPr>
              <p:cNvPr id="165" name="Rounded Rectangle 164"/>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90600" y="1524000"/>
              <a:ext cx="1676400" cy="1200329"/>
            </a:xfrm>
            <a:prstGeom prst="rect">
              <a:avLst/>
            </a:prstGeom>
            <a:noFill/>
          </p:spPr>
          <p:txBody>
            <a:bodyPr wrap="square" rtlCol="0">
              <a:spAutoFit/>
            </a:bodyPr>
            <a:lstStyle/>
            <a:p>
              <a:pPr algn="ctr"/>
              <a:r>
                <a:rPr lang="en-US" sz="2400" dirty="0">
                  <a:solidFill>
                    <a:srgbClr val="FF0000"/>
                  </a:solidFill>
                </a:rPr>
                <a:t>92</a:t>
              </a:r>
              <a:r>
                <a:rPr lang="en-US" sz="2400" baseline="30000" dirty="0">
                  <a:solidFill>
                    <a:srgbClr val="FF0000"/>
                  </a:solidFill>
                </a:rPr>
                <a:t>nd</a:t>
              </a:r>
              <a:r>
                <a:rPr lang="en-US" sz="2400" dirty="0">
                  <a:solidFill>
                    <a:srgbClr val="FF0000"/>
                  </a:solidFill>
                </a:rPr>
                <a:t> Year of the Reign of the Judges</a:t>
              </a:r>
            </a:p>
          </p:txBody>
        </p:sp>
      </p:grpSp>
      <p:grpSp>
        <p:nvGrpSpPr>
          <p:cNvPr id="170" name="Group 169"/>
          <p:cNvGrpSpPr/>
          <p:nvPr/>
        </p:nvGrpSpPr>
        <p:grpSpPr>
          <a:xfrm>
            <a:off x="8229601" y="1143000"/>
            <a:ext cx="1766047" cy="3200400"/>
            <a:chOff x="6705600" y="1143000"/>
            <a:chExt cx="1766047" cy="3200400"/>
          </a:xfrm>
        </p:grpSpPr>
        <p:grpSp>
          <p:nvGrpSpPr>
            <p:cNvPr id="167" name="Group 166"/>
            <p:cNvGrpSpPr/>
            <p:nvPr/>
          </p:nvGrpSpPr>
          <p:grpSpPr>
            <a:xfrm>
              <a:off x="6705600" y="1143000"/>
              <a:ext cx="1752600" cy="3200400"/>
              <a:chOff x="3565874" y="3032474"/>
              <a:chExt cx="2133600" cy="3834491"/>
            </a:xfrm>
          </p:grpSpPr>
          <p:sp>
            <p:nvSpPr>
              <p:cNvPr id="168" name="Rounded Rectangle 167"/>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6719047" y="1447800"/>
              <a:ext cx="1752600" cy="1477328"/>
            </a:xfrm>
            <a:prstGeom prst="rect">
              <a:avLst/>
            </a:prstGeom>
            <a:noFill/>
          </p:spPr>
          <p:txBody>
            <a:bodyPr wrap="square" rtlCol="0">
              <a:spAutoFit/>
            </a:bodyPr>
            <a:lstStyle/>
            <a:p>
              <a:pPr algn="ctr"/>
              <a:r>
                <a:rPr lang="en-US" dirty="0">
                  <a:solidFill>
                    <a:srgbClr val="FF0000"/>
                  </a:solidFill>
                </a:rPr>
                <a:t>What challenges did the Nephites who believed Samuel have to face?</a:t>
              </a:r>
            </a:p>
          </p:txBody>
        </p:sp>
      </p:grpSp>
      <p:sp>
        <p:nvSpPr>
          <p:cNvPr id="14" name="TextBox 13"/>
          <p:cNvSpPr txBox="1"/>
          <p:nvPr/>
        </p:nvSpPr>
        <p:spPr>
          <a:xfrm>
            <a:off x="5223095" y="4057233"/>
            <a:ext cx="6673158" cy="2800767"/>
          </a:xfrm>
          <a:prstGeom prst="rect">
            <a:avLst/>
          </a:prstGeom>
          <a:noFill/>
        </p:spPr>
        <p:txBody>
          <a:bodyPr wrap="square" rtlCol="0">
            <a:spAutoFit/>
          </a:bodyPr>
          <a:lstStyle/>
          <a:p>
            <a:pPr fontAlgn="base"/>
            <a:r>
              <a:rPr lang="en-US" sz="1600" dirty="0">
                <a:solidFill>
                  <a:schemeClr val="bg2"/>
                </a:solidFill>
              </a:rPr>
              <a:t>“As we go about living from day to day, it is almost inevitable that our faith will be challenged. We may at times find ourselves surrounded by others and yet standing in the minority or even standing alone concerning what is acceptable and what is not. Do we have the moral courage to stand firm for our beliefs, even if by so doing we must stand alone?...</a:t>
            </a:r>
          </a:p>
          <a:p>
            <a:pPr fontAlgn="base"/>
            <a:r>
              <a:rPr lang="en-US" sz="1600" dirty="0">
                <a:solidFill>
                  <a:schemeClr val="bg2"/>
                </a:solidFill>
              </a:rPr>
              <a:t>Increasingly, some celebrities and others who—for one reason or another—are in the public eye have a tendency to ridicule religion in general and, at times, the Church in particular. If our testimonies are not firmly enough rooted, such criticisms can cause us to doubt our own beliefs or to waver in our resolves.”      --Pres. Thomas S. Monson</a:t>
            </a:r>
          </a:p>
          <a:p>
            <a:pPr fontAlgn="base"/>
            <a:endParaRPr lang="en-US" sz="1600" dirty="0">
              <a:solidFill>
                <a:schemeClr val="bg2"/>
              </a:solidFill>
            </a:endParaRPr>
          </a:p>
        </p:txBody>
      </p:sp>
      <p:pic>
        <p:nvPicPr>
          <p:cNvPr id="5" name="Picture 4">
            <a:extLst>
              <a:ext uri="{FF2B5EF4-FFF2-40B4-BE49-F238E27FC236}">
                <a16:creationId xmlns:a16="http://schemas.microsoft.com/office/drawing/2014/main" id="{86633ADF-D828-4ED2-841B-47E7D2CED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982" y="3782415"/>
            <a:ext cx="3418767" cy="2262931"/>
          </a:xfrm>
          <a:prstGeom prst="rect">
            <a:avLst/>
          </a:prstGeom>
        </p:spPr>
      </p:pic>
    </p:spTree>
    <p:extLst>
      <p:ext uri="{BB962C8B-B14F-4D97-AF65-F5344CB8AC3E}">
        <p14:creationId xmlns:p14="http://schemas.microsoft.com/office/powerpoint/2010/main" val="251303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fade">
                                      <p:cBhvr>
                                        <p:cTn id="16" dur="1000"/>
                                        <p:tgtEl>
                                          <p:spTgt spid="170"/>
                                        </p:tgtEl>
                                      </p:cBhvr>
                                    </p:animEffect>
                                    <p:anim calcmode="lin" valueType="num">
                                      <p:cBhvr>
                                        <p:cTn id="17" dur="1000" fill="hold"/>
                                        <p:tgtEl>
                                          <p:spTgt spid="170"/>
                                        </p:tgtEl>
                                        <p:attrNameLst>
                                          <p:attrName>ppt_x</p:attrName>
                                        </p:attrNameLst>
                                      </p:cBhvr>
                                      <p:tavLst>
                                        <p:tav tm="0">
                                          <p:val>
                                            <p:strVal val="#ppt_x"/>
                                          </p:val>
                                        </p:tav>
                                        <p:tav tm="100000">
                                          <p:val>
                                            <p:strVal val="#ppt_x"/>
                                          </p:val>
                                        </p:tav>
                                      </p:tavLst>
                                    </p:anim>
                                    <p:anim calcmode="lin" valueType="num">
                                      <p:cBhvr>
                                        <p:cTn id="18"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788EA2E-EC34-4F30-AF05-FE1D44B40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1"/>
            <a:ext cx="8839200" cy="1015663"/>
          </a:xfrm>
          <a:prstGeom prst="rect">
            <a:avLst/>
          </a:prstGeom>
          <a:noFill/>
        </p:spPr>
        <p:txBody>
          <a:bodyPr wrap="square" rtlCol="0">
            <a:spAutoFit/>
          </a:bodyPr>
          <a:lstStyle/>
          <a:p>
            <a:pPr algn="ctr"/>
            <a:r>
              <a:rPr lang="en-US" sz="6000" i="1" dirty="0">
                <a:solidFill>
                  <a:srgbClr val="FFC000"/>
                </a:solidFill>
                <a:latin typeface="Bookman Old Style" pitchFamily="18" charset="0"/>
              </a:rPr>
              <a:t>A Painful Witness</a:t>
            </a:r>
          </a:p>
        </p:txBody>
      </p:sp>
      <p:sp>
        <p:nvSpPr>
          <p:cNvPr id="95" name="TextBox 94"/>
          <p:cNvSpPr txBox="1"/>
          <p:nvPr/>
        </p:nvSpPr>
        <p:spPr>
          <a:xfrm>
            <a:off x="111660" y="6488668"/>
            <a:ext cx="3505200" cy="369332"/>
          </a:xfrm>
          <a:prstGeom prst="rect">
            <a:avLst/>
          </a:prstGeom>
          <a:noFill/>
        </p:spPr>
        <p:txBody>
          <a:bodyPr wrap="square" rtlCol="0">
            <a:spAutoFit/>
          </a:bodyPr>
          <a:lstStyle/>
          <a:p>
            <a:r>
              <a:rPr lang="en-US" dirty="0">
                <a:solidFill>
                  <a:schemeClr val="bg2"/>
                </a:solidFill>
              </a:rPr>
              <a:t>3 Nephi 1:11-12</a:t>
            </a:r>
          </a:p>
        </p:txBody>
      </p:sp>
      <p:sp>
        <p:nvSpPr>
          <p:cNvPr id="14" name="TextBox 13"/>
          <p:cNvSpPr txBox="1"/>
          <p:nvPr/>
        </p:nvSpPr>
        <p:spPr>
          <a:xfrm>
            <a:off x="1973655" y="1105278"/>
            <a:ext cx="4362262" cy="1323439"/>
          </a:xfrm>
          <a:prstGeom prst="rect">
            <a:avLst/>
          </a:prstGeom>
          <a:noFill/>
        </p:spPr>
        <p:txBody>
          <a:bodyPr wrap="square" rtlCol="0">
            <a:spAutoFit/>
          </a:bodyPr>
          <a:lstStyle/>
          <a:p>
            <a:pPr fontAlgn="base"/>
            <a:r>
              <a:rPr lang="en-US" sz="1600" i="1" dirty="0">
                <a:solidFill>
                  <a:schemeClr val="bg2"/>
                </a:solidFill>
              </a:rPr>
              <a:t>“And it came to pass that he went out and bowed himself down upon the earth, and cried mightily to his God in behalf of his people, yea, those who were about to be destroyed because of their faith in the tradition of their fathers.”</a:t>
            </a:r>
          </a:p>
        </p:txBody>
      </p:sp>
      <p:grpSp>
        <p:nvGrpSpPr>
          <p:cNvPr id="28" name="Group 27"/>
          <p:cNvGrpSpPr/>
          <p:nvPr/>
        </p:nvGrpSpPr>
        <p:grpSpPr>
          <a:xfrm>
            <a:off x="1707332" y="3048001"/>
            <a:ext cx="2133600" cy="3377291"/>
            <a:chOff x="183332" y="3048000"/>
            <a:chExt cx="2133600" cy="3377291"/>
          </a:xfrm>
        </p:grpSpPr>
        <p:grpSp>
          <p:nvGrpSpPr>
            <p:cNvPr id="20" name="Group 19"/>
            <p:cNvGrpSpPr/>
            <p:nvPr/>
          </p:nvGrpSpPr>
          <p:grpSpPr>
            <a:xfrm>
              <a:off x="304800" y="3048000"/>
              <a:ext cx="1879203" cy="3377291"/>
              <a:chOff x="3565874" y="3032474"/>
              <a:chExt cx="2133600" cy="3834491"/>
            </a:xfrm>
          </p:grpSpPr>
          <p:sp>
            <p:nvSpPr>
              <p:cNvPr id="21" name="Rounded Rectangle 20"/>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83332" y="3429000"/>
              <a:ext cx="2133600" cy="1323439"/>
            </a:xfrm>
            <a:prstGeom prst="rect">
              <a:avLst/>
            </a:prstGeom>
            <a:noFill/>
          </p:spPr>
          <p:txBody>
            <a:bodyPr wrap="square" rtlCol="0">
              <a:spAutoFit/>
            </a:bodyPr>
            <a:lstStyle/>
            <a:p>
              <a:pPr algn="ctr"/>
              <a:r>
                <a:rPr lang="en-US" sz="2000" dirty="0">
                  <a:solidFill>
                    <a:srgbClr val="FF0000"/>
                  </a:solidFill>
                </a:rPr>
                <a:t>What was Nephi’s response to those who ridiculed the believers?</a:t>
              </a:r>
            </a:p>
          </p:txBody>
        </p:sp>
      </p:grpSp>
      <p:grpSp>
        <p:nvGrpSpPr>
          <p:cNvPr id="27" name="Group 26"/>
          <p:cNvGrpSpPr/>
          <p:nvPr/>
        </p:nvGrpSpPr>
        <p:grpSpPr>
          <a:xfrm>
            <a:off x="8305800" y="3429001"/>
            <a:ext cx="1836804" cy="3301091"/>
            <a:chOff x="4343400" y="3429000"/>
            <a:chExt cx="1836804" cy="3301091"/>
          </a:xfrm>
        </p:grpSpPr>
        <p:grpSp>
          <p:nvGrpSpPr>
            <p:cNvPr id="23" name="Group 22"/>
            <p:cNvGrpSpPr/>
            <p:nvPr/>
          </p:nvGrpSpPr>
          <p:grpSpPr>
            <a:xfrm>
              <a:off x="4343400" y="3429000"/>
              <a:ext cx="1836804" cy="3301091"/>
              <a:chOff x="3565874" y="3032474"/>
              <a:chExt cx="2133600" cy="3834491"/>
            </a:xfrm>
          </p:grpSpPr>
          <p:sp>
            <p:nvSpPr>
              <p:cNvPr id="24" name="Rounded Rectangle 23"/>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4419600" y="3733800"/>
              <a:ext cx="1752600" cy="1477328"/>
            </a:xfrm>
            <a:prstGeom prst="rect">
              <a:avLst/>
            </a:prstGeom>
            <a:noFill/>
          </p:spPr>
          <p:txBody>
            <a:bodyPr wrap="square" rtlCol="0">
              <a:spAutoFit/>
            </a:bodyPr>
            <a:lstStyle/>
            <a:p>
              <a:pPr algn="ctr"/>
              <a:r>
                <a:rPr lang="en-US" dirty="0">
                  <a:solidFill>
                    <a:srgbClr val="FF0000"/>
                  </a:solidFill>
                </a:rPr>
                <a:t>What should we do when we see someone being ridiculed for their belief?</a:t>
              </a:r>
            </a:p>
          </p:txBody>
        </p:sp>
      </p:grpSp>
      <p:pic>
        <p:nvPicPr>
          <p:cNvPr id="5" name="Picture 4">
            <a:extLst>
              <a:ext uri="{FF2B5EF4-FFF2-40B4-BE49-F238E27FC236}">
                <a16:creationId xmlns:a16="http://schemas.microsoft.com/office/drawing/2014/main" id="{9DD4FBBF-6825-4123-A41A-C9C88CF0C868}"/>
              </a:ext>
            </a:extLst>
          </p:cNvPr>
          <p:cNvPicPr>
            <a:picLocks noChangeAspect="1"/>
          </p:cNvPicPr>
          <p:nvPr/>
        </p:nvPicPr>
        <p:blipFill rotWithShape="1">
          <a:blip r:embed="rId3">
            <a:extLst>
              <a:ext uri="{28A0092B-C50C-407E-A947-70E740481C1C}">
                <a14:useLocalDpi xmlns:a14="http://schemas.microsoft.com/office/drawing/2010/main" val="0"/>
              </a:ext>
            </a:extLst>
          </a:blip>
          <a:srcRect l="1940" t="42144" r="54220" b="3520"/>
          <a:stretch/>
        </p:blipFill>
        <p:spPr>
          <a:xfrm>
            <a:off x="5160474" y="3186820"/>
            <a:ext cx="2100405" cy="3177766"/>
          </a:xfrm>
          <a:prstGeom prst="rect">
            <a:avLst/>
          </a:prstGeom>
        </p:spPr>
      </p:pic>
      <p:grpSp>
        <p:nvGrpSpPr>
          <p:cNvPr id="18" name="Group 17"/>
          <p:cNvGrpSpPr/>
          <p:nvPr/>
        </p:nvGrpSpPr>
        <p:grpSpPr>
          <a:xfrm>
            <a:off x="6477000" y="1905000"/>
            <a:ext cx="2286000" cy="1418617"/>
            <a:chOff x="6248400" y="2971800"/>
            <a:chExt cx="2286000" cy="1418617"/>
          </a:xfrm>
        </p:grpSpPr>
        <p:sp>
          <p:nvSpPr>
            <p:cNvPr id="17" name="Cloud Callout 16"/>
            <p:cNvSpPr/>
            <p:nvPr/>
          </p:nvSpPr>
          <p:spPr>
            <a:xfrm>
              <a:off x="6248400" y="3048000"/>
              <a:ext cx="2286000" cy="1295400"/>
            </a:xfrm>
            <a:prstGeom prst="cloud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DSC_0274.JPG"/>
            <p:cNvPicPr>
              <a:picLocks noChangeAspect="1"/>
            </p:cNvPicPr>
            <p:nvPr/>
          </p:nvPicPr>
          <p:blipFill>
            <a:blip r:embed="rId4" cstate="print"/>
            <a:stretch>
              <a:fillRect/>
            </a:stretch>
          </p:blipFill>
          <p:spPr>
            <a:xfrm>
              <a:off x="6400800" y="2971800"/>
              <a:ext cx="2133600" cy="1418617"/>
            </a:xfrm>
            <a:prstGeom prst="cloudCallout">
              <a:avLst/>
            </a:prstGeom>
            <a:ln>
              <a:solidFill>
                <a:schemeClr val="tx1"/>
              </a:solidFill>
            </a:ln>
            <a:effectLst>
              <a:softEdge rad="112500"/>
            </a:effectLst>
          </p:spPr>
        </p:pic>
      </p:grpSp>
    </p:spTree>
    <p:extLst>
      <p:ext uri="{BB962C8B-B14F-4D97-AF65-F5344CB8AC3E}">
        <p14:creationId xmlns:p14="http://schemas.microsoft.com/office/powerpoint/2010/main" val="40035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E2775D5-C087-43D7-B0DA-67AE08C66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Show Unto the World</a:t>
            </a:r>
          </a:p>
        </p:txBody>
      </p:sp>
      <p:sp>
        <p:nvSpPr>
          <p:cNvPr id="95" name="TextBox 94"/>
          <p:cNvSpPr txBox="1"/>
          <p:nvPr/>
        </p:nvSpPr>
        <p:spPr>
          <a:xfrm>
            <a:off x="129766" y="6398134"/>
            <a:ext cx="3505200" cy="369332"/>
          </a:xfrm>
          <a:prstGeom prst="rect">
            <a:avLst/>
          </a:prstGeom>
          <a:noFill/>
        </p:spPr>
        <p:txBody>
          <a:bodyPr wrap="square" rtlCol="0">
            <a:spAutoFit/>
          </a:bodyPr>
          <a:lstStyle/>
          <a:p>
            <a:r>
              <a:rPr lang="en-US" dirty="0">
                <a:solidFill>
                  <a:schemeClr val="bg2"/>
                </a:solidFill>
              </a:rPr>
              <a:t>3 Nephi 1:13-14</a:t>
            </a:r>
          </a:p>
        </p:txBody>
      </p:sp>
      <p:sp>
        <p:nvSpPr>
          <p:cNvPr id="14" name="TextBox 13"/>
          <p:cNvSpPr txBox="1"/>
          <p:nvPr/>
        </p:nvSpPr>
        <p:spPr>
          <a:xfrm>
            <a:off x="3352800" y="2438401"/>
            <a:ext cx="2743200" cy="830997"/>
          </a:xfrm>
          <a:prstGeom prst="rect">
            <a:avLst/>
          </a:prstGeom>
          <a:noFill/>
        </p:spPr>
        <p:txBody>
          <a:bodyPr wrap="square" rtlCol="0">
            <a:spAutoFit/>
          </a:bodyPr>
          <a:lstStyle/>
          <a:p>
            <a:pPr fontAlgn="base"/>
            <a:r>
              <a:rPr lang="en-US" sz="1600" b="1" dirty="0">
                <a:solidFill>
                  <a:schemeClr val="bg2"/>
                </a:solidFill>
              </a:rPr>
              <a:t>The Lord will fulfill all the words that He has caused to be spoken by His prophets</a:t>
            </a:r>
            <a:endParaRPr lang="en-US" sz="1600" dirty="0">
              <a:solidFill>
                <a:schemeClr val="bg2"/>
              </a:solidFill>
            </a:endParaRPr>
          </a:p>
        </p:txBody>
      </p:sp>
      <p:sp>
        <p:nvSpPr>
          <p:cNvPr id="18" name="TextBox 17"/>
          <p:cNvSpPr txBox="1"/>
          <p:nvPr/>
        </p:nvSpPr>
        <p:spPr>
          <a:xfrm>
            <a:off x="4495800" y="3962401"/>
            <a:ext cx="3505200" cy="2585323"/>
          </a:xfrm>
          <a:prstGeom prst="rect">
            <a:avLst/>
          </a:prstGeom>
          <a:noFill/>
        </p:spPr>
        <p:txBody>
          <a:bodyPr wrap="square" rtlCol="0">
            <a:spAutoFit/>
          </a:bodyPr>
          <a:lstStyle/>
          <a:p>
            <a:r>
              <a:rPr lang="en-US" dirty="0">
                <a:solidFill>
                  <a:schemeClr val="bg2"/>
                </a:solidFill>
              </a:rPr>
              <a:t>“Jesus was and is the Lamb slain from the foundation of the world. The plan of salvation, which is the gospel of God the Father, was taught and understood in our first estate. There it was decreed that this plan would entail a creation, a fall, and an atonement.”</a:t>
            </a:r>
          </a:p>
          <a:p>
            <a:r>
              <a:rPr lang="en-US" sz="1400" dirty="0">
                <a:solidFill>
                  <a:schemeClr val="bg2"/>
                </a:solidFill>
              </a:rPr>
              <a:t>JFM and RLM</a:t>
            </a:r>
          </a:p>
        </p:txBody>
      </p:sp>
      <p:grpSp>
        <p:nvGrpSpPr>
          <p:cNvPr id="27" name="Group 26"/>
          <p:cNvGrpSpPr/>
          <p:nvPr/>
        </p:nvGrpSpPr>
        <p:grpSpPr>
          <a:xfrm>
            <a:off x="1981200" y="685801"/>
            <a:ext cx="2133600" cy="2920091"/>
            <a:chOff x="457200" y="685800"/>
            <a:chExt cx="2133600" cy="2920091"/>
          </a:xfrm>
        </p:grpSpPr>
        <p:grpSp>
          <p:nvGrpSpPr>
            <p:cNvPr id="23" name="Group 22"/>
            <p:cNvGrpSpPr/>
            <p:nvPr/>
          </p:nvGrpSpPr>
          <p:grpSpPr>
            <a:xfrm>
              <a:off x="685800" y="685800"/>
              <a:ext cx="1624807" cy="2920091"/>
              <a:chOff x="3565874" y="3032474"/>
              <a:chExt cx="2133600" cy="3834491"/>
            </a:xfrm>
          </p:grpSpPr>
          <p:sp>
            <p:nvSpPr>
              <p:cNvPr id="24" name="Rounded Rectangle 23"/>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7200" y="1219200"/>
              <a:ext cx="2133600" cy="707886"/>
            </a:xfrm>
            <a:prstGeom prst="rect">
              <a:avLst/>
            </a:prstGeom>
            <a:noFill/>
          </p:spPr>
          <p:txBody>
            <a:bodyPr wrap="square" rtlCol="0">
              <a:spAutoFit/>
            </a:bodyPr>
            <a:lstStyle/>
            <a:p>
              <a:pPr algn="ctr"/>
              <a:r>
                <a:rPr lang="en-US" sz="2000" dirty="0">
                  <a:solidFill>
                    <a:srgbClr val="FF0000"/>
                  </a:solidFill>
                </a:rPr>
                <a:t>What was the sign to be given?</a:t>
              </a:r>
            </a:p>
          </p:txBody>
        </p:sp>
      </p:grpSp>
      <p:grpSp>
        <p:nvGrpSpPr>
          <p:cNvPr id="28" name="Group 27"/>
          <p:cNvGrpSpPr/>
          <p:nvPr/>
        </p:nvGrpSpPr>
        <p:grpSpPr>
          <a:xfrm>
            <a:off x="8001000" y="3657601"/>
            <a:ext cx="2438400" cy="2996291"/>
            <a:chOff x="6477000" y="3657600"/>
            <a:chExt cx="2438400" cy="2996291"/>
          </a:xfrm>
        </p:grpSpPr>
        <p:grpSp>
          <p:nvGrpSpPr>
            <p:cNvPr id="20" name="Group 19"/>
            <p:cNvGrpSpPr/>
            <p:nvPr/>
          </p:nvGrpSpPr>
          <p:grpSpPr>
            <a:xfrm>
              <a:off x="6875198" y="3657600"/>
              <a:ext cx="1667206" cy="2996291"/>
              <a:chOff x="3565874" y="3032474"/>
              <a:chExt cx="2133600" cy="3834491"/>
            </a:xfrm>
          </p:grpSpPr>
          <p:sp>
            <p:nvSpPr>
              <p:cNvPr id="21" name="Rounded Rectangle 20"/>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TextBox 160"/>
            <p:cNvSpPr txBox="1"/>
            <p:nvPr/>
          </p:nvSpPr>
          <p:spPr>
            <a:xfrm>
              <a:off x="6477000" y="4034118"/>
              <a:ext cx="2438400" cy="1015663"/>
            </a:xfrm>
            <a:prstGeom prst="rect">
              <a:avLst/>
            </a:prstGeom>
            <a:noFill/>
          </p:spPr>
          <p:txBody>
            <a:bodyPr wrap="square" rtlCol="0">
              <a:spAutoFit/>
            </a:bodyPr>
            <a:lstStyle/>
            <a:p>
              <a:pPr algn="ctr"/>
              <a:r>
                <a:rPr lang="en-US" sz="2000" dirty="0">
                  <a:solidFill>
                    <a:srgbClr val="FF0000"/>
                  </a:solidFill>
                </a:rPr>
                <a:t>What is the ‘foundation of the world’?</a:t>
              </a:r>
            </a:p>
          </p:txBody>
        </p:sp>
      </p:grpSp>
      <p:pic>
        <p:nvPicPr>
          <p:cNvPr id="5" name="Picture 4">
            <a:extLst>
              <a:ext uri="{FF2B5EF4-FFF2-40B4-BE49-F238E27FC236}">
                <a16:creationId xmlns:a16="http://schemas.microsoft.com/office/drawing/2014/main" id="{2907E338-D1DF-4E1E-898E-4C4E165B1FA0}"/>
              </a:ext>
            </a:extLst>
          </p:cNvPr>
          <p:cNvPicPr>
            <a:picLocks noChangeAspect="1"/>
          </p:cNvPicPr>
          <p:nvPr/>
        </p:nvPicPr>
        <p:blipFill rotWithShape="1">
          <a:blip r:embed="rId3">
            <a:extLst>
              <a:ext uri="{28A0092B-C50C-407E-A947-70E740481C1C}">
                <a14:useLocalDpi xmlns:a14="http://schemas.microsoft.com/office/drawing/2010/main" val="0"/>
              </a:ext>
            </a:extLst>
          </a:blip>
          <a:srcRect t="3474" b="12136"/>
          <a:stretch/>
        </p:blipFill>
        <p:spPr>
          <a:xfrm>
            <a:off x="10456753" y="5613149"/>
            <a:ext cx="1488964" cy="917741"/>
          </a:xfrm>
          <a:prstGeom prst="rect">
            <a:avLst/>
          </a:prstGeom>
        </p:spPr>
      </p:pic>
      <p:pic>
        <p:nvPicPr>
          <p:cNvPr id="11" name="Picture 10">
            <a:extLst>
              <a:ext uri="{FF2B5EF4-FFF2-40B4-BE49-F238E27FC236}">
                <a16:creationId xmlns:a16="http://schemas.microsoft.com/office/drawing/2014/main" id="{1D9FB24E-85DB-4803-9575-5ED5B2360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379" y="874932"/>
            <a:ext cx="3812074" cy="2375835"/>
          </a:xfrm>
          <a:prstGeom prst="rect">
            <a:avLst/>
          </a:prstGeom>
        </p:spPr>
      </p:pic>
      <p:pic>
        <p:nvPicPr>
          <p:cNvPr id="13" name="Picture 12">
            <a:extLst>
              <a:ext uri="{FF2B5EF4-FFF2-40B4-BE49-F238E27FC236}">
                <a16:creationId xmlns:a16="http://schemas.microsoft.com/office/drawing/2014/main" id="{B2436DB6-1783-42DD-B6DC-13349E3BC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4020" y="4028419"/>
            <a:ext cx="3076575" cy="2143125"/>
          </a:xfrm>
          <a:prstGeom prst="rect">
            <a:avLst/>
          </a:prstGeom>
        </p:spPr>
      </p:pic>
    </p:spTree>
    <p:extLst>
      <p:ext uri="{BB962C8B-B14F-4D97-AF65-F5344CB8AC3E}">
        <p14:creationId xmlns:p14="http://schemas.microsoft.com/office/powerpoint/2010/main" val="16621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AC8805-7766-41F7-A6F1-E8AA5B40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No Darkness</a:t>
            </a:r>
          </a:p>
        </p:txBody>
      </p:sp>
      <p:sp>
        <p:nvSpPr>
          <p:cNvPr id="95" name="TextBox 94"/>
          <p:cNvSpPr txBox="1"/>
          <p:nvPr/>
        </p:nvSpPr>
        <p:spPr>
          <a:xfrm>
            <a:off x="0" y="6488668"/>
            <a:ext cx="3505200" cy="369332"/>
          </a:xfrm>
          <a:prstGeom prst="rect">
            <a:avLst/>
          </a:prstGeom>
          <a:noFill/>
        </p:spPr>
        <p:txBody>
          <a:bodyPr wrap="square" rtlCol="0">
            <a:spAutoFit/>
          </a:bodyPr>
          <a:lstStyle/>
          <a:p>
            <a:r>
              <a:rPr lang="en-US" dirty="0">
                <a:solidFill>
                  <a:schemeClr val="bg2"/>
                </a:solidFill>
              </a:rPr>
              <a:t>3 Nephi 1:15-20</a:t>
            </a:r>
          </a:p>
        </p:txBody>
      </p:sp>
      <p:sp>
        <p:nvSpPr>
          <p:cNvPr id="18" name="TextBox 17"/>
          <p:cNvSpPr txBox="1"/>
          <p:nvPr/>
        </p:nvSpPr>
        <p:spPr>
          <a:xfrm>
            <a:off x="307818" y="4217406"/>
            <a:ext cx="5084275" cy="1692771"/>
          </a:xfrm>
          <a:prstGeom prst="rect">
            <a:avLst/>
          </a:prstGeom>
          <a:noFill/>
        </p:spPr>
        <p:txBody>
          <a:bodyPr wrap="square" rtlCol="0">
            <a:spAutoFit/>
          </a:bodyPr>
          <a:lstStyle/>
          <a:p>
            <a:r>
              <a:rPr lang="en-US" i="1" dirty="0">
                <a:solidFill>
                  <a:schemeClr val="bg2"/>
                </a:solidFill>
              </a:rPr>
              <a:t>“And behold, this will I give unto you for a sign at the time of his coming; for behold, there shall be great lights in heaven, insomuch that in the night before he cometh there shall be no darkness, insomuch that it shall appear unto man as if it was day.”</a:t>
            </a:r>
          </a:p>
          <a:p>
            <a:r>
              <a:rPr lang="en-US" sz="1400" i="1" dirty="0">
                <a:solidFill>
                  <a:schemeClr val="bg2"/>
                </a:solidFill>
              </a:rPr>
              <a:t>Helaman 14:3</a:t>
            </a:r>
          </a:p>
        </p:txBody>
      </p:sp>
      <p:grpSp>
        <p:nvGrpSpPr>
          <p:cNvPr id="23" name="Group 22"/>
          <p:cNvGrpSpPr/>
          <p:nvPr/>
        </p:nvGrpSpPr>
        <p:grpSpPr>
          <a:xfrm>
            <a:off x="9208883" y="1714878"/>
            <a:ext cx="2133600" cy="3834491"/>
            <a:chOff x="6400800" y="2667000"/>
            <a:chExt cx="2133600" cy="3834491"/>
          </a:xfrm>
        </p:grpSpPr>
        <p:grpSp>
          <p:nvGrpSpPr>
            <p:cNvPr id="16" name="Group 15"/>
            <p:cNvGrpSpPr/>
            <p:nvPr/>
          </p:nvGrpSpPr>
          <p:grpSpPr>
            <a:xfrm>
              <a:off x="6400800" y="2667000"/>
              <a:ext cx="2133600" cy="3834491"/>
              <a:chOff x="3565874" y="3032474"/>
              <a:chExt cx="2133600" cy="3834491"/>
            </a:xfrm>
          </p:grpSpPr>
          <p:sp>
            <p:nvSpPr>
              <p:cNvPr id="17" name="Rounded Rectangle 16"/>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400800" y="2895600"/>
              <a:ext cx="2133600" cy="1569660"/>
            </a:xfrm>
            <a:prstGeom prst="rect">
              <a:avLst/>
            </a:prstGeom>
            <a:noFill/>
          </p:spPr>
          <p:txBody>
            <a:bodyPr wrap="square" rtlCol="0">
              <a:spAutoFit/>
            </a:bodyPr>
            <a:lstStyle/>
            <a:p>
              <a:pPr algn="ctr"/>
              <a:r>
                <a:rPr lang="en-US" sz="3200" dirty="0">
                  <a:solidFill>
                    <a:srgbClr val="FF0000"/>
                  </a:solidFill>
                </a:rPr>
                <a:t>What did the sign represent?</a:t>
              </a:r>
            </a:p>
          </p:txBody>
        </p:sp>
      </p:grpSp>
      <p:sp>
        <p:nvSpPr>
          <p:cNvPr id="24" name="TextBox 23"/>
          <p:cNvSpPr txBox="1"/>
          <p:nvPr/>
        </p:nvSpPr>
        <p:spPr>
          <a:xfrm>
            <a:off x="5867400" y="914401"/>
            <a:ext cx="3352800" cy="1200329"/>
          </a:xfrm>
          <a:prstGeom prst="rect">
            <a:avLst/>
          </a:prstGeom>
          <a:noFill/>
        </p:spPr>
        <p:txBody>
          <a:bodyPr wrap="square" rtlCol="0">
            <a:spAutoFit/>
          </a:bodyPr>
          <a:lstStyle/>
          <a:p>
            <a:r>
              <a:rPr lang="en-US" dirty="0">
                <a:solidFill>
                  <a:schemeClr val="bg2"/>
                </a:solidFill>
              </a:rPr>
              <a:t>“…and they knew that it was the day the Lord should be born, because of the sign which had been given.”</a:t>
            </a:r>
          </a:p>
        </p:txBody>
      </p:sp>
      <p:pic>
        <p:nvPicPr>
          <p:cNvPr id="33798" name="Picture 6" descr="http://t0.gstatic.com/images?q=tbn:ANd9GcStEbObw-TsjUXe02t9lw8tlumvEWgCUMxMwSLR1fVJNAxm69CUcQ"/>
          <p:cNvPicPr>
            <a:picLocks noChangeAspect="1" noChangeArrowheads="1"/>
          </p:cNvPicPr>
          <p:nvPr/>
        </p:nvPicPr>
        <p:blipFill>
          <a:blip r:embed="rId3" cstate="print"/>
          <a:srcRect/>
          <a:stretch>
            <a:fillRect/>
          </a:stretch>
        </p:blipFill>
        <p:spPr bwMode="auto">
          <a:xfrm>
            <a:off x="9144001" y="152400"/>
            <a:ext cx="1100379" cy="838200"/>
          </a:xfrm>
          <a:prstGeom prst="star5">
            <a:avLst/>
          </a:prstGeom>
          <a:noFill/>
        </p:spPr>
      </p:pic>
      <p:pic>
        <p:nvPicPr>
          <p:cNvPr id="5" name="Picture 4">
            <a:extLst>
              <a:ext uri="{FF2B5EF4-FFF2-40B4-BE49-F238E27FC236}">
                <a16:creationId xmlns:a16="http://schemas.microsoft.com/office/drawing/2014/main" id="{19E63B21-7068-4D7B-9C95-5F527A427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30" y="707727"/>
            <a:ext cx="4276725" cy="2863482"/>
          </a:xfrm>
          <a:prstGeom prst="rect">
            <a:avLst/>
          </a:prstGeom>
        </p:spPr>
      </p:pic>
      <p:pic>
        <p:nvPicPr>
          <p:cNvPr id="7" name="Picture 6">
            <a:extLst>
              <a:ext uri="{FF2B5EF4-FFF2-40B4-BE49-F238E27FC236}">
                <a16:creationId xmlns:a16="http://schemas.microsoft.com/office/drawing/2014/main" id="{256D7127-2972-4DB5-BEB4-32023C0C83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109" y="4149700"/>
            <a:ext cx="3748847" cy="2407856"/>
          </a:xfrm>
          <a:prstGeom prst="rect">
            <a:avLst/>
          </a:prstGeom>
        </p:spPr>
      </p:pic>
    </p:spTree>
    <p:extLst>
      <p:ext uri="{BB962C8B-B14F-4D97-AF65-F5344CB8AC3E}">
        <p14:creationId xmlns:p14="http://schemas.microsoft.com/office/powerpoint/2010/main" val="22984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7" presetClass="entr" presetSubtype="4" fill="hold" nodeType="withEffect">
                                  <p:stCondLst>
                                    <p:cond delay="0"/>
                                  </p:stCondLst>
                                  <p:childTnLst>
                                    <p:set>
                                      <p:cBhvr>
                                        <p:cTn id="15" dur="1" fill="hold">
                                          <p:stCondLst>
                                            <p:cond delay="0"/>
                                          </p:stCondLst>
                                        </p:cTn>
                                        <p:tgtEl>
                                          <p:spTgt spid="33798"/>
                                        </p:tgtEl>
                                        <p:attrNameLst>
                                          <p:attrName>style.visibility</p:attrName>
                                        </p:attrNameLst>
                                      </p:cBhvr>
                                      <p:to>
                                        <p:strVal val="visible"/>
                                      </p:to>
                                    </p:set>
                                    <p:anim calcmode="lin" valueType="num">
                                      <p:cBhvr additive="base">
                                        <p:cTn id="16" dur="5000" fill="hold"/>
                                        <p:tgtEl>
                                          <p:spTgt spid="33798"/>
                                        </p:tgtEl>
                                        <p:attrNameLst>
                                          <p:attrName>ppt_x</p:attrName>
                                        </p:attrNameLst>
                                      </p:cBhvr>
                                      <p:tavLst>
                                        <p:tav tm="0">
                                          <p:val>
                                            <p:strVal val="#ppt_x"/>
                                          </p:val>
                                        </p:tav>
                                        <p:tav tm="100000">
                                          <p:val>
                                            <p:strVal val="#ppt_x"/>
                                          </p:val>
                                        </p:tav>
                                      </p:tavLst>
                                    </p:anim>
                                    <p:anim calcmode="lin" valueType="num">
                                      <p:cBhvr additive="base">
                                        <p:cTn id="17" dur="5000" fill="hold"/>
                                        <p:tgtEl>
                                          <p:spTgt spid="33798"/>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420F601-8653-40ED-99BC-B201621AC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Facing Satan’s Lies</a:t>
            </a:r>
          </a:p>
        </p:txBody>
      </p:sp>
      <p:sp>
        <p:nvSpPr>
          <p:cNvPr id="95" name="TextBox 94"/>
          <p:cNvSpPr txBox="1"/>
          <p:nvPr/>
        </p:nvSpPr>
        <p:spPr>
          <a:xfrm>
            <a:off x="0" y="6488668"/>
            <a:ext cx="3505200" cy="369332"/>
          </a:xfrm>
          <a:prstGeom prst="rect">
            <a:avLst/>
          </a:prstGeom>
          <a:noFill/>
        </p:spPr>
        <p:txBody>
          <a:bodyPr wrap="square" rtlCol="0">
            <a:spAutoFit/>
          </a:bodyPr>
          <a:lstStyle/>
          <a:p>
            <a:r>
              <a:rPr lang="en-US" dirty="0">
                <a:solidFill>
                  <a:schemeClr val="bg2"/>
                </a:solidFill>
              </a:rPr>
              <a:t>3 Nephi 1:22-25       </a:t>
            </a:r>
            <a:r>
              <a:rPr lang="en-US" sz="1200" dirty="0">
                <a:solidFill>
                  <a:schemeClr val="bg2"/>
                </a:solidFill>
              </a:rPr>
              <a:t>JFM and RLM</a:t>
            </a:r>
          </a:p>
        </p:txBody>
      </p:sp>
      <p:sp>
        <p:nvSpPr>
          <p:cNvPr id="18" name="TextBox 17"/>
          <p:cNvSpPr txBox="1"/>
          <p:nvPr/>
        </p:nvSpPr>
        <p:spPr>
          <a:xfrm>
            <a:off x="3276600" y="4876800"/>
            <a:ext cx="1752600" cy="1754326"/>
          </a:xfrm>
          <a:prstGeom prst="rect">
            <a:avLst/>
          </a:prstGeom>
          <a:noFill/>
        </p:spPr>
        <p:txBody>
          <a:bodyPr wrap="square" rtlCol="0">
            <a:spAutoFit/>
          </a:bodyPr>
          <a:lstStyle/>
          <a:p>
            <a:r>
              <a:rPr lang="en-US" dirty="0">
                <a:solidFill>
                  <a:schemeClr val="bg2"/>
                </a:solidFill>
              </a:rPr>
              <a:t>Went about lying and deceiving to the people to which they saw these signs</a:t>
            </a:r>
            <a:endParaRPr lang="en-US" sz="1400" dirty="0">
              <a:solidFill>
                <a:schemeClr val="bg2"/>
              </a:solidFill>
            </a:endParaRPr>
          </a:p>
        </p:txBody>
      </p:sp>
      <p:grpSp>
        <p:nvGrpSpPr>
          <p:cNvPr id="11" name="Group 10"/>
          <p:cNvGrpSpPr/>
          <p:nvPr/>
        </p:nvGrpSpPr>
        <p:grpSpPr>
          <a:xfrm>
            <a:off x="2057400" y="2438401"/>
            <a:ext cx="2133600" cy="3834491"/>
            <a:chOff x="914400" y="2209800"/>
            <a:chExt cx="2133600" cy="3834491"/>
          </a:xfrm>
        </p:grpSpPr>
        <p:grpSp>
          <p:nvGrpSpPr>
            <p:cNvPr id="2" name="Group 15"/>
            <p:cNvGrpSpPr/>
            <p:nvPr/>
          </p:nvGrpSpPr>
          <p:grpSpPr>
            <a:xfrm>
              <a:off x="914400" y="2209800"/>
              <a:ext cx="2133600" cy="3834491"/>
              <a:chOff x="3565874" y="3032474"/>
              <a:chExt cx="2133600" cy="3834491"/>
            </a:xfrm>
          </p:grpSpPr>
          <p:sp>
            <p:nvSpPr>
              <p:cNvPr id="17" name="Rounded Rectangle 16"/>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914400" y="2819400"/>
              <a:ext cx="2133600" cy="954107"/>
            </a:xfrm>
            <a:prstGeom prst="rect">
              <a:avLst/>
            </a:prstGeom>
            <a:noFill/>
          </p:spPr>
          <p:txBody>
            <a:bodyPr wrap="square" rtlCol="0">
              <a:spAutoFit/>
            </a:bodyPr>
            <a:lstStyle/>
            <a:p>
              <a:pPr algn="ctr"/>
              <a:r>
                <a:rPr lang="en-US" sz="2800" dirty="0">
                  <a:solidFill>
                    <a:srgbClr val="FF0000"/>
                  </a:solidFill>
                </a:rPr>
                <a:t>What did the wicked do?</a:t>
              </a:r>
            </a:p>
          </p:txBody>
        </p:sp>
      </p:grpSp>
      <p:grpSp>
        <p:nvGrpSpPr>
          <p:cNvPr id="12" name="Group 11"/>
          <p:cNvGrpSpPr/>
          <p:nvPr/>
        </p:nvGrpSpPr>
        <p:grpSpPr>
          <a:xfrm>
            <a:off x="4724400" y="1447801"/>
            <a:ext cx="2133600" cy="3834491"/>
            <a:chOff x="914400" y="2209800"/>
            <a:chExt cx="2133600" cy="3834491"/>
          </a:xfrm>
        </p:grpSpPr>
        <p:grpSp>
          <p:nvGrpSpPr>
            <p:cNvPr id="13" name="Group 15"/>
            <p:cNvGrpSpPr/>
            <p:nvPr/>
          </p:nvGrpSpPr>
          <p:grpSpPr>
            <a:xfrm>
              <a:off x="914400" y="2209800"/>
              <a:ext cx="2133600" cy="3834491"/>
              <a:chOff x="3565874" y="3032474"/>
              <a:chExt cx="2133600" cy="3834491"/>
            </a:xfrm>
          </p:grpSpPr>
          <p:sp>
            <p:nvSpPr>
              <p:cNvPr id="16" name="Rounded Rectangle 15"/>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914400" y="2819400"/>
              <a:ext cx="2133600" cy="954107"/>
            </a:xfrm>
            <a:prstGeom prst="rect">
              <a:avLst/>
            </a:prstGeom>
            <a:noFill/>
          </p:spPr>
          <p:txBody>
            <a:bodyPr wrap="square" rtlCol="0">
              <a:spAutoFit/>
            </a:bodyPr>
            <a:lstStyle/>
            <a:p>
              <a:pPr algn="ctr"/>
              <a:r>
                <a:rPr lang="en-US" sz="2800" dirty="0">
                  <a:solidFill>
                    <a:srgbClr val="FF0000"/>
                  </a:solidFill>
                </a:rPr>
                <a:t>What did Nephi do?</a:t>
              </a:r>
            </a:p>
          </p:txBody>
        </p:sp>
      </p:grpSp>
      <p:sp>
        <p:nvSpPr>
          <p:cNvPr id="21" name="TextBox 20"/>
          <p:cNvSpPr txBox="1"/>
          <p:nvPr/>
        </p:nvSpPr>
        <p:spPr>
          <a:xfrm>
            <a:off x="6019800" y="3505201"/>
            <a:ext cx="1752600" cy="1200329"/>
          </a:xfrm>
          <a:prstGeom prst="rect">
            <a:avLst/>
          </a:prstGeom>
          <a:noFill/>
        </p:spPr>
        <p:txBody>
          <a:bodyPr wrap="square" rtlCol="0">
            <a:spAutoFit/>
          </a:bodyPr>
          <a:lstStyle/>
          <a:p>
            <a:r>
              <a:rPr lang="en-US" dirty="0">
                <a:solidFill>
                  <a:schemeClr val="bg2"/>
                </a:solidFill>
              </a:rPr>
              <a:t>Went forth baptizing unto repentance, and began to preach</a:t>
            </a:r>
            <a:endParaRPr lang="en-US" sz="1400" dirty="0">
              <a:solidFill>
                <a:schemeClr val="bg2"/>
              </a:solidFill>
            </a:endParaRPr>
          </a:p>
        </p:txBody>
      </p:sp>
      <p:grpSp>
        <p:nvGrpSpPr>
          <p:cNvPr id="22" name="Group 21"/>
          <p:cNvGrpSpPr/>
          <p:nvPr/>
        </p:nvGrpSpPr>
        <p:grpSpPr>
          <a:xfrm>
            <a:off x="7620000" y="914401"/>
            <a:ext cx="2133600" cy="3834491"/>
            <a:chOff x="914400" y="2209800"/>
            <a:chExt cx="2133600" cy="3834491"/>
          </a:xfrm>
        </p:grpSpPr>
        <p:grpSp>
          <p:nvGrpSpPr>
            <p:cNvPr id="23" name="Group 15"/>
            <p:cNvGrpSpPr/>
            <p:nvPr/>
          </p:nvGrpSpPr>
          <p:grpSpPr>
            <a:xfrm>
              <a:off x="914400" y="2209800"/>
              <a:ext cx="2133600" cy="3834491"/>
              <a:chOff x="3565874" y="3032474"/>
              <a:chExt cx="2133600" cy="3834491"/>
            </a:xfrm>
          </p:grpSpPr>
          <p:sp>
            <p:nvSpPr>
              <p:cNvPr id="25" name="Rounded Rectangle 24"/>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914400" y="2590800"/>
              <a:ext cx="2133600" cy="1384995"/>
            </a:xfrm>
            <a:prstGeom prst="rect">
              <a:avLst/>
            </a:prstGeom>
            <a:noFill/>
          </p:spPr>
          <p:txBody>
            <a:bodyPr wrap="square" rtlCol="0">
              <a:spAutoFit/>
            </a:bodyPr>
            <a:lstStyle/>
            <a:p>
              <a:pPr algn="ctr"/>
              <a:r>
                <a:rPr lang="en-US" sz="2800" dirty="0">
                  <a:solidFill>
                    <a:srgbClr val="FF0000"/>
                  </a:solidFill>
                </a:rPr>
                <a:t>What happened to the people?</a:t>
              </a:r>
            </a:p>
          </p:txBody>
        </p:sp>
      </p:grpSp>
      <p:sp>
        <p:nvSpPr>
          <p:cNvPr id="27" name="TextBox 26"/>
          <p:cNvSpPr txBox="1"/>
          <p:nvPr/>
        </p:nvSpPr>
        <p:spPr>
          <a:xfrm>
            <a:off x="8915400" y="3124201"/>
            <a:ext cx="1752600" cy="2031325"/>
          </a:xfrm>
          <a:prstGeom prst="rect">
            <a:avLst/>
          </a:prstGeom>
          <a:noFill/>
        </p:spPr>
        <p:txBody>
          <a:bodyPr wrap="square" rtlCol="0">
            <a:spAutoFit/>
          </a:bodyPr>
          <a:lstStyle/>
          <a:p>
            <a:r>
              <a:rPr lang="en-US" dirty="0">
                <a:solidFill>
                  <a:schemeClr val="bg2"/>
                </a:solidFill>
              </a:rPr>
              <a:t>They started to have peace and prosper in the land</a:t>
            </a:r>
            <a:endParaRPr lang="en-US" sz="1400" dirty="0">
              <a:solidFill>
                <a:schemeClr val="bg2"/>
              </a:solidFill>
            </a:endParaRPr>
          </a:p>
          <a:p>
            <a:r>
              <a:rPr lang="en-US" dirty="0">
                <a:solidFill>
                  <a:schemeClr val="bg2"/>
                </a:solidFill>
              </a:rPr>
              <a:t>They started to become converted</a:t>
            </a:r>
          </a:p>
        </p:txBody>
      </p:sp>
      <p:sp>
        <p:nvSpPr>
          <p:cNvPr id="28" name="TextBox 27"/>
          <p:cNvSpPr txBox="1"/>
          <p:nvPr/>
        </p:nvSpPr>
        <p:spPr>
          <a:xfrm>
            <a:off x="1752600" y="609600"/>
            <a:ext cx="3429000" cy="1477328"/>
          </a:xfrm>
          <a:prstGeom prst="rect">
            <a:avLst/>
          </a:prstGeom>
          <a:noFill/>
        </p:spPr>
        <p:txBody>
          <a:bodyPr wrap="square" rtlCol="0">
            <a:spAutoFit/>
          </a:bodyPr>
          <a:lstStyle/>
          <a:p>
            <a:r>
              <a:rPr lang="en-US" dirty="0">
                <a:solidFill>
                  <a:schemeClr val="bg2"/>
                </a:solidFill>
              </a:rPr>
              <a:t>“Satan always seeks to sow lies whenever there has been a great manifestation of the truth. He tries desperately to confuse, to confound, to complicate things.”</a:t>
            </a:r>
          </a:p>
        </p:txBody>
      </p:sp>
      <p:sp>
        <p:nvSpPr>
          <p:cNvPr id="29" name="TextBox 28"/>
          <p:cNvSpPr txBox="1"/>
          <p:nvPr/>
        </p:nvSpPr>
        <p:spPr>
          <a:xfrm>
            <a:off x="6248400" y="5181600"/>
            <a:ext cx="4191000" cy="1477328"/>
          </a:xfrm>
          <a:prstGeom prst="rect">
            <a:avLst/>
          </a:prstGeom>
          <a:noFill/>
        </p:spPr>
        <p:txBody>
          <a:bodyPr wrap="square" rtlCol="0">
            <a:spAutoFit/>
          </a:bodyPr>
          <a:lstStyle/>
          <a:p>
            <a:r>
              <a:rPr lang="en-US" dirty="0">
                <a:solidFill>
                  <a:schemeClr val="bg2"/>
                </a:solidFill>
              </a:rPr>
              <a:t>“Despite Satan’s efforts, great numbers of humble and teachable souls now receive fuel for their faith…They are not convinced because of the sign, but rather their faith in Christ is now sustained by signs.”</a:t>
            </a:r>
            <a:endParaRPr lang="en-US" sz="1400" dirty="0">
              <a:solidFill>
                <a:schemeClr val="bg2"/>
              </a:solidFill>
            </a:endParaRPr>
          </a:p>
        </p:txBody>
      </p:sp>
      <p:pic>
        <p:nvPicPr>
          <p:cNvPr id="31" name="Picture 30">
            <a:extLst>
              <a:ext uri="{FF2B5EF4-FFF2-40B4-BE49-F238E27FC236}">
                <a16:creationId xmlns:a16="http://schemas.microsoft.com/office/drawing/2014/main" id="{5AC7F0E7-A31A-4EDD-A582-DF4546BA8B35}"/>
              </a:ext>
            </a:extLst>
          </p:cNvPr>
          <p:cNvPicPr>
            <a:picLocks noChangeAspect="1"/>
          </p:cNvPicPr>
          <p:nvPr/>
        </p:nvPicPr>
        <p:blipFill rotWithShape="1">
          <a:blip r:embed="rId3">
            <a:extLst>
              <a:ext uri="{28A0092B-C50C-407E-A947-70E740481C1C}">
                <a14:useLocalDpi xmlns:a14="http://schemas.microsoft.com/office/drawing/2010/main" val="0"/>
              </a:ext>
            </a:extLst>
          </a:blip>
          <a:srcRect t="3474" b="12136"/>
          <a:stretch/>
        </p:blipFill>
        <p:spPr>
          <a:xfrm>
            <a:off x="10583501" y="5758004"/>
            <a:ext cx="1488964" cy="917741"/>
          </a:xfrm>
          <a:prstGeom prst="rect">
            <a:avLst/>
          </a:prstGeom>
        </p:spPr>
      </p:pic>
    </p:spTree>
    <p:extLst>
      <p:ext uri="{BB962C8B-B14F-4D97-AF65-F5344CB8AC3E}">
        <p14:creationId xmlns:p14="http://schemas.microsoft.com/office/powerpoint/2010/main" val="64754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6420F601-8653-40ED-99BC-B201621AC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p:cNvSpPr txBox="1"/>
          <p:nvPr/>
        </p:nvSpPr>
        <p:spPr>
          <a:xfrm>
            <a:off x="-1" y="6488668"/>
            <a:ext cx="4481465" cy="553998"/>
          </a:xfrm>
          <a:prstGeom prst="rect">
            <a:avLst/>
          </a:prstGeom>
          <a:noFill/>
        </p:spPr>
        <p:txBody>
          <a:bodyPr wrap="square" rtlCol="0">
            <a:spAutoFit/>
          </a:bodyPr>
          <a:lstStyle/>
          <a:p>
            <a:r>
              <a:rPr lang="en-US" dirty="0">
                <a:solidFill>
                  <a:schemeClr val="bg2"/>
                </a:solidFill>
              </a:rPr>
              <a:t>3 Nephi 1:22-25; Alma 32:28; Ether 12:6       </a:t>
            </a:r>
            <a:r>
              <a:rPr lang="en-US" sz="1200" dirty="0">
                <a:solidFill>
                  <a:schemeClr val="bg2"/>
                </a:solidFill>
              </a:rPr>
              <a:t>JFM and RLM</a:t>
            </a:r>
          </a:p>
        </p:txBody>
      </p:sp>
      <p:sp>
        <p:nvSpPr>
          <p:cNvPr id="18" name="TextBox 17"/>
          <p:cNvSpPr txBox="1"/>
          <p:nvPr/>
        </p:nvSpPr>
        <p:spPr>
          <a:xfrm>
            <a:off x="660146" y="1418377"/>
            <a:ext cx="4808145" cy="2585323"/>
          </a:xfrm>
          <a:prstGeom prst="rect">
            <a:avLst/>
          </a:prstGeom>
          <a:noFill/>
        </p:spPr>
        <p:txBody>
          <a:bodyPr wrap="square" rtlCol="0">
            <a:spAutoFit/>
          </a:bodyPr>
          <a:lstStyle/>
          <a:p>
            <a:pPr fontAlgn="base"/>
            <a:r>
              <a:rPr lang="en-US" dirty="0">
                <a:solidFill>
                  <a:schemeClr val="bg1"/>
                </a:solidFill>
              </a:rPr>
              <a:t>“Because of the conflicts and challenges we face in today’s world, I wish to suggest a single choice—a choice of peace and protection and a choice that is appropriate for all. </a:t>
            </a:r>
          </a:p>
          <a:p>
            <a:pPr fontAlgn="base"/>
            <a:endParaRPr lang="en-US" dirty="0">
              <a:solidFill>
                <a:schemeClr val="bg1"/>
              </a:solidFill>
            </a:endParaRPr>
          </a:p>
          <a:p>
            <a:pPr fontAlgn="base"/>
            <a:r>
              <a:rPr lang="en-US" dirty="0">
                <a:solidFill>
                  <a:schemeClr val="bg1"/>
                </a:solidFill>
              </a:rPr>
              <a:t>That choice is faith. … Choose faith over doubt, choose faith over fear, choose faith over the unknown and the unseen, and choose faith over pessimism. …</a:t>
            </a:r>
          </a:p>
        </p:txBody>
      </p:sp>
      <p:sp>
        <p:nvSpPr>
          <p:cNvPr id="28" name="TextBox 27"/>
          <p:cNvSpPr txBox="1"/>
          <p:nvPr/>
        </p:nvSpPr>
        <p:spPr>
          <a:xfrm>
            <a:off x="2788467" y="111658"/>
            <a:ext cx="6799151" cy="954107"/>
          </a:xfrm>
          <a:prstGeom prst="rect">
            <a:avLst/>
          </a:prstGeom>
          <a:noFill/>
        </p:spPr>
        <p:txBody>
          <a:bodyPr wrap="square" rtlCol="0">
            <a:spAutoFit/>
          </a:bodyPr>
          <a:lstStyle/>
          <a:p>
            <a:pPr algn="ctr"/>
            <a:r>
              <a:rPr lang="en-US" sz="2800" b="1" dirty="0">
                <a:solidFill>
                  <a:schemeClr val="bg1"/>
                </a:solidFill>
              </a:rPr>
              <a:t>When we face Satan’s lies, we can choose to believe in Jesus Christ and be converted</a:t>
            </a:r>
          </a:p>
        </p:txBody>
      </p:sp>
      <p:sp>
        <p:nvSpPr>
          <p:cNvPr id="5" name="Rectangle 4">
            <a:extLst>
              <a:ext uri="{FF2B5EF4-FFF2-40B4-BE49-F238E27FC236}">
                <a16:creationId xmlns:a16="http://schemas.microsoft.com/office/drawing/2014/main" id="{82DA0C8B-97F6-4614-95AF-0AE751D253A9}"/>
              </a:ext>
            </a:extLst>
          </p:cNvPr>
          <p:cNvSpPr/>
          <p:nvPr/>
        </p:nvSpPr>
        <p:spPr>
          <a:xfrm>
            <a:off x="5257045" y="4456723"/>
            <a:ext cx="6648261" cy="1754326"/>
          </a:xfrm>
          <a:prstGeom prst="rect">
            <a:avLst/>
          </a:prstGeom>
        </p:spPr>
        <p:txBody>
          <a:bodyPr wrap="square">
            <a:spAutoFit/>
          </a:bodyPr>
          <a:lstStyle/>
          <a:p>
            <a:pPr fontAlgn="base"/>
            <a:r>
              <a:rPr lang="en-US" dirty="0">
                <a:solidFill>
                  <a:schemeClr val="bg1"/>
                </a:solidFill>
              </a:rPr>
              <a:t>“When logic, reason, or personal intellect come into conflict with sacred teachings and doctrine, or conflicting messages assault your beliefs … , </a:t>
            </a:r>
            <a:r>
              <a:rPr lang="en-US" i="1" dirty="0">
                <a:solidFill>
                  <a:schemeClr val="bg1"/>
                </a:solidFill>
              </a:rPr>
              <a:t>choose</a:t>
            </a:r>
            <a:r>
              <a:rPr lang="en-US" dirty="0">
                <a:solidFill>
                  <a:schemeClr val="bg1"/>
                </a:solidFill>
              </a:rPr>
              <a:t> to not cast the seed out of your heart by unbelief.</a:t>
            </a:r>
          </a:p>
          <a:p>
            <a:pPr fontAlgn="base"/>
            <a:endParaRPr lang="en-US" dirty="0">
              <a:solidFill>
                <a:schemeClr val="bg1"/>
              </a:solidFill>
            </a:endParaRPr>
          </a:p>
          <a:p>
            <a:pPr fontAlgn="base"/>
            <a:r>
              <a:rPr lang="en-US" dirty="0">
                <a:solidFill>
                  <a:schemeClr val="bg1"/>
                </a:solidFill>
              </a:rPr>
              <a:t>Remember, we receive not a witness until after the trial of our faith.”</a:t>
            </a:r>
          </a:p>
          <a:p>
            <a:pPr fontAlgn="base"/>
            <a:r>
              <a:rPr lang="en-US" dirty="0">
                <a:solidFill>
                  <a:schemeClr val="bg1"/>
                </a:solidFill>
              </a:rPr>
              <a:t>Richard C. </a:t>
            </a:r>
            <a:r>
              <a:rPr lang="en-US" dirty="0" err="1">
                <a:solidFill>
                  <a:schemeClr val="bg1"/>
                </a:solidFill>
              </a:rPr>
              <a:t>Edgley</a:t>
            </a:r>
            <a:endParaRPr lang="en-US" dirty="0"/>
          </a:p>
        </p:txBody>
      </p:sp>
      <p:pic>
        <p:nvPicPr>
          <p:cNvPr id="7" name="Picture 6">
            <a:extLst>
              <a:ext uri="{FF2B5EF4-FFF2-40B4-BE49-F238E27FC236}">
                <a16:creationId xmlns:a16="http://schemas.microsoft.com/office/drawing/2014/main" id="{C0218B36-5F0E-4302-B76A-0FC50674C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925" y="1356762"/>
            <a:ext cx="2641600" cy="2641600"/>
          </a:xfrm>
          <a:prstGeom prst="rect">
            <a:avLst/>
          </a:prstGeom>
        </p:spPr>
      </p:pic>
      <p:pic>
        <p:nvPicPr>
          <p:cNvPr id="9" name="Picture 8">
            <a:extLst>
              <a:ext uri="{FF2B5EF4-FFF2-40B4-BE49-F238E27FC236}">
                <a16:creationId xmlns:a16="http://schemas.microsoft.com/office/drawing/2014/main" id="{70F3C9BB-1F06-4EE0-9E2E-16C42F9CA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3243" y="4153095"/>
            <a:ext cx="2455978" cy="2045849"/>
          </a:xfrm>
          <a:prstGeom prst="rect">
            <a:avLst/>
          </a:prstGeom>
        </p:spPr>
      </p:pic>
      <p:pic>
        <p:nvPicPr>
          <p:cNvPr id="15" name="Picture 14">
            <a:extLst>
              <a:ext uri="{FF2B5EF4-FFF2-40B4-BE49-F238E27FC236}">
                <a16:creationId xmlns:a16="http://schemas.microsoft.com/office/drawing/2014/main" id="{B7EB257B-9AFE-4459-B467-2B5BC01CE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6347" y="131982"/>
            <a:ext cx="1181851" cy="1479535"/>
          </a:xfrm>
          <a:prstGeom prst="rect">
            <a:avLst/>
          </a:prstGeom>
        </p:spPr>
      </p:pic>
    </p:spTree>
    <p:extLst>
      <p:ext uri="{BB962C8B-B14F-4D97-AF65-F5344CB8AC3E}">
        <p14:creationId xmlns:p14="http://schemas.microsoft.com/office/powerpoint/2010/main" val="421534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C28B47-B998-4B18-9D6E-C760C293F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Jot or Tittle—a Tiny Amount</a:t>
            </a:r>
          </a:p>
        </p:txBody>
      </p:sp>
      <p:sp>
        <p:nvSpPr>
          <p:cNvPr id="95" name="TextBox 94"/>
          <p:cNvSpPr txBox="1"/>
          <p:nvPr/>
        </p:nvSpPr>
        <p:spPr>
          <a:xfrm>
            <a:off x="102606" y="6488668"/>
            <a:ext cx="3505200" cy="369332"/>
          </a:xfrm>
          <a:prstGeom prst="rect">
            <a:avLst/>
          </a:prstGeom>
          <a:noFill/>
        </p:spPr>
        <p:txBody>
          <a:bodyPr wrap="square" rtlCol="0">
            <a:spAutoFit/>
          </a:bodyPr>
          <a:lstStyle/>
          <a:p>
            <a:r>
              <a:rPr lang="en-US" dirty="0">
                <a:solidFill>
                  <a:schemeClr val="bg2"/>
                </a:solidFill>
              </a:rPr>
              <a:t>3 Nephi 1:25</a:t>
            </a:r>
            <a:endParaRPr lang="en-US" sz="1200" dirty="0">
              <a:solidFill>
                <a:schemeClr val="bg2"/>
              </a:solidFill>
            </a:endParaRPr>
          </a:p>
        </p:txBody>
      </p:sp>
      <p:sp>
        <p:nvSpPr>
          <p:cNvPr id="18" name="TextBox 17"/>
          <p:cNvSpPr txBox="1"/>
          <p:nvPr/>
        </p:nvSpPr>
        <p:spPr>
          <a:xfrm>
            <a:off x="4569736" y="1790323"/>
            <a:ext cx="7534747" cy="3785652"/>
          </a:xfrm>
          <a:prstGeom prst="rect">
            <a:avLst/>
          </a:prstGeom>
          <a:noFill/>
        </p:spPr>
        <p:txBody>
          <a:bodyPr wrap="square" rtlCol="0">
            <a:spAutoFit/>
          </a:bodyPr>
          <a:lstStyle/>
          <a:p>
            <a:r>
              <a:rPr lang="en-US" sz="1600" dirty="0">
                <a:solidFill>
                  <a:schemeClr val="bg2"/>
                </a:solidFill>
              </a:rPr>
              <a:t> </a:t>
            </a:r>
            <a:r>
              <a:rPr lang="en-US" sz="1600" i="1" dirty="0">
                <a:solidFill>
                  <a:schemeClr val="bg2"/>
                </a:solidFill>
              </a:rPr>
              <a:t>jot</a:t>
            </a:r>
            <a:r>
              <a:rPr lang="en-US" sz="1600" dirty="0">
                <a:solidFill>
                  <a:schemeClr val="bg2"/>
                </a:solidFill>
              </a:rPr>
              <a:t> is the name of the least letter of an alphabet or the smallest part of a piece of writing. It is the Anglicized version of the Greek </a:t>
            </a:r>
            <a:r>
              <a:rPr lang="en-US" sz="1600" i="1" dirty="0">
                <a:solidFill>
                  <a:schemeClr val="bg2"/>
                </a:solidFill>
              </a:rPr>
              <a:t>iota</a:t>
            </a:r>
            <a:r>
              <a:rPr lang="en-US" sz="1600" dirty="0">
                <a:solidFill>
                  <a:schemeClr val="bg2"/>
                </a:solidFill>
              </a:rPr>
              <a:t> - the smallest letter of the Greek alphabet, which corresponds to the Roman '</a:t>
            </a:r>
            <a:r>
              <a:rPr lang="en-US" sz="1600" dirty="0" err="1">
                <a:solidFill>
                  <a:schemeClr val="bg2"/>
                </a:solidFill>
              </a:rPr>
              <a:t>i</a:t>
            </a:r>
            <a:r>
              <a:rPr lang="en-US" sz="1600" dirty="0">
                <a:solidFill>
                  <a:schemeClr val="bg2"/>
                </a:solidFill>
              </a:rPr>
              <a:t>'. This, in turn, was derived from the Hebrew word </a:t>
            </a:r>
            <a:r>
              <a:rPr lang="en-US" sz="1600" i="1" dirty="0" err="1">
                <a:solidFill>
                  <a:schemeClr val="bg2"/>
                </a:solidFill>
              </a:rPr>
              <a:t>jod</a:t>
            </a:r>
            <a:r>
              <a:rPr lang="en-US" sz="1600" dirty="0">
                <a:solidFill>
                  <a:schemeClr val="bg2"/>
                </a:solidFill>
              </a:rPr>
              <a:t>, or </a:t>
            </a:r>
            <a:r>
              <a:rPr lang="en-US" sz="1600" i="1" dirty="0" err="1">
                <a:solidFill>
                  <a:schemeClr val="bg2"/>
                </a:solidFill>
              </a:rPr>
              <a:t>yodr</a:t>
            </a:r>
            <a:r>
              <a:rPr lang="en-US" sz="1600" dirty="0">
                <a:solidFill>
                  <a:schemeClr val="bg2"/>
                </a:solidFill>
              </a:rPr>
              <a:t>, which is the </a:t>
            </a:r>
            <a:r>
              <a:rPr lang="en-US" sz="1600" dirty="0" err="1">
                <a:solidFill>
                  <a:schemeClr val="bg2"/>
                </a:solidFill>
              </a:rPr>
              <a:t>the</a:t>
            </a:r>
            <a:r>
              <a:rPr lang="en-US" sz="1600" dirty="0">
                <a:solidFill>
                  <a:schemeClr val="bg2"/>
                </a:solidFill>
              </a:rPr>
              <a:t> smallest letter of the square Hebrew alphabet. Apart from its specialist typographical meaning, we still use the word </a:t>
            </a:r>
            <a:r>
              <a:rPr lang="en-US" sz="1600" i="1" dirty="0">
                <a:solidFill>
                  <a:schemeClr val="bg2"/>
                </a:solidFill>
              </a:rPr>
              <a:t>jot</a:t>
            </a:r>
            <a:r>
              <a:rPr lang="en-US" sz="1600" dirty="0">
                <a:solidFill>
                  <a:schemeClr val="bg2"/>
                </a:solidFill>
              </a:rPr>
              <a:t> more generally to mean 'a tiny amount'. Hence, when we have a brief note to make, we 'jot it down'.</a:t>
            </a:r>
          </a:p>
          <a:p>
            <a:endParaRPr lang="en-US" sz="1600" dirty="0">
              <a:solidFill>
                <a:schemeClr val="bg2"/>
              </a:solidFill>
            </a:endParaRPr>
          </a:p>
          <a:p>
            <a:r>
              <a:rPr lang="en-US" sz="1600" dirty="0">
                <a:solidFill>
                  <a:schemeClr val="bg2"/>
                </a:solidFill>
              </a:rPr>
              <a:t>A </a:t>
            </a:r>
            <a:r>
              <a:rPr lang="en-US" sz="1600" i="1" dirty="0" err="1">
                <a:solidFill>
                  <a:schemeClr val="bg2"/>
                </a:solidFill>
              </a:rPr>
              <a:t>tittle</a:t>
            </a:r>
            <a:r>
              <a:rPr lang="en-US" sz="1600" i="1" dirty="0">
                <a:solidFill>
                  <a:schemeClr val="bg2"/>
                </a:solidFill>
              </a:rPr>
              <a:t>,</a:t>
            </a:r>
            <a:r>
              <a:rPr lang="en-US" sz="1600" dirty="0">
                <a:solidFill>
                  <a:schemeClr val="bg2"/>
                </a:solidFill>
              </a:rPr>
              <a:t> rather appropriately for a word which sounds like a combination of </a:t>
            </a:r>
            <a:r>
              <a:rPr lang="en-US" sz="1600" i="1" dirty="0">
                <a:solidFill>
                  <a:schemeClr val="bg2"/>
                </a:solidFill>
              </a:rPr>
              <a:t>tiny</a:t>
            </a:r>
            <a:r>
              <a:rPr lang="en-US" sz="1600" dirty="0">
                <a:solidFill>
                  <a:schemeClr val="bg2"/>
                </a:solidFill>
              </a:rPr>
              <a:t> and </a:t>
            </a:r>
            <a:r>
              <a:rPr lang="en-US" sz="1600" i="1" dirty="0">
                <a:solidFill>
                  <a:schemeClr val="bg2"/>
                </a:solidFill>
              </a:rPr>
              <a:t>little</a:t>
            </a:r>
            <a:r>
              <a:rPr lang="en-US" sz="1600" dirty="0">
                <a:solidFill>
                  <a:schemeClr val="bg2"/>
                </a:solidFill>
              </a:rPr>
              <a:t>, is smaller still. It refers to a small stroke or point in writing or printing. In classical Latin this applied to any accent over a letter, but is now most commonly used as the name for the dot over the letter '</a:t>
            </a:r>
            <a:r>
              <a:rPr lang="en-US" sz="1600" dirty="0" err="1">
                <a:solidFill>
                  <a:schemeClr val="bg2"/>
                </a:solidFill>
              </a:rPr>
              <a:t>i</a:t>
            </a:r>
            <a:r>
              <a:rPr lang="en-US" sz="1600" dirty="0">
                <a:solidFill>
                  <a:schemeClr val="bg2"/>
                </a:solidFill>
              </a:rPr>
              <a:t>'. It is also the name of the dots on dice. In medieval calligraphy the </a:t>
            </a:r>
            <a:r>
              <a:rPr lang="en-US" sz="1600" dirty="0" err="1">
                <a:solidFill>
                  <a:schemeClr val="bg2"/>
                </a:solidFill>
              </a:rPr>
              <a:t>tittle</a:t>
            </a:r>
            <a:r>
              <a:rPr lang="en-US" sz="1600" dirty="0">
                <a:solidFill>
                  <a:schemeClr val="bg2"/>
                </a:solidFill>
              </a:rPr>
              <a:t> was written as quite large relative to the stem of the '</a:t>
            </a:r>
            <a:r>
              <a:rPr lang="en-US" sz="1600" dirty="0" err="1">
                <a:solidFill>
                  <a:schemeClr val="bg2"/>
                </a:solidFill>
              </a:rPr>
              <a:t>i</a:t>
            </a:r>
            <a:r>
              <a:rPr lang="en-US" sz="1600" dirty="0">
                <a:solidFill>
                  <a:schemeClr val="bg2"/>
                </a:solidFill>
              </a:rPr>
              <a:t>'. Since fixed typeface printing was introduced in the 15th century the tittle has been rendered smaller.	--The Phrase Finder</a:t>
            </a:r>
          </a:p>
        </p:txBody>
      </p:sp>
      <p:sp>
        <p:nvSpPr>
          <p:cNvPr id="28" name="TextBox 27"/>
          <p:cNvSpPr txBox="1"/>
          <p:nvPr/>
        </p:nvSpPr>
        <p:spPr>
          <a:xfrm>
            <a:off x="1676400" y="685801"/>
            <a:ext cx="3886200" cy="1092607"/>
          </a:xfrm>
          <a:prstGeom prst="rect">
            <a:avLst/>
          </a:prstGeom>
          <a:noFill/>
        </p:spPr>
        <p:txBody>
          <a:bodyPr wrap="square" rtlCol="0">
            <a:spAutoFit/>
          </a:bodyPr>
          <a:lstStyle/>
          <a:p>
            <a:r>
              <a:rPr lang="en-US" dirty="0">
                <a:solidFill>
                  <a:schemeClr val="bg2"/>
                </a:solidFill>
              </a:rPr>
              <a:t>“Heaven and earth shall pass away, but not one jot or </a:t>
            </a:r>
            <a:r>
              <a:rPr lang="en-US" dirty="0" err="1">
                <a:solidFill>
                  <a:schemeClr val="bg2"/>
                </a:solidFill>
              </a:rPr>
              <a:t>tittle</a:t>
            </a:r>
            <a:r>
              <a:rPr lang="en-US" dirty="0">
                <a:solidFill>
                  <a:schemeClr val="bg2"/>
                </a:solidFill>
              </a:rPr>
              <a:t> of his revealed word shall fail to be fulfilled.”</a:t>
            </a:r>
          </a:p>
          <a:p>
            <a:r>
              <a:rPr lang="en-US" sz="1100" i="1" dirty="0">
                <a:solidFill>
                  <a:schemeClr val="bg2"/>
                </a:solidFill>
              </a:rPr>
              <a:t>Messages of the First Presidency,</a:t>
            </a:r>
            <a:r>
              <a:rPr lang="en-US" sz="1100" dirty="0">
                <a:solidFill>
                  <a:schemeClr val="bg2"/>
                </a:solidFill>
              </a:rPr>
              <a:t> 1:263–64</a:t>
            </a:r>
          </a:p>
        </p:txBody>
      </p:sp>
      <p:sp>
        <p:nvSpPr>
          <p:cNvPr id="31" name="TextBox 30"/>
          <p:cNvSpPr txBox="1"/>
          <p:nvPr/>
        </p:nvSpPr>
        <p:spPr>
          <a:xfrm>
            <a:off x="1676400" y="4191001"/>
            <a:ext cx="2667000" cy="2477601"/>
          </a:xfrm>
          <a:prstGeom prst="rect">
            <a:avLst/>
          </a:prstGeom>
          <a:noFill/>
        </p:spPr>
        <p:txBody>
          <a:bodyPr wrap="square" rtlCol="0">
            <a:spAutoFit/>
          </a:bodyPr>
          <a:lstStyle/>
          <a:p>
            <a:r>
              <a:rPr lang="en-US" dirty="0">
                <a:solidFill>
                  <a:srgbClr val="FFFF00"/>
                </a:solidFill>
              </a:rPr>
              <a:t>“The principles of the gospel are unaltered. All of men’s evil speaking and all of men’s evil acting cannot alter one jot or </a:t>
            </a:r>
            <a:r>
              <a:rPr lang="en-US" dirty="0" err="1">
                <a:solidFill>
                  <a:srgbClr val="FFFF00"/>
                </a:solidFill>
              </a:rPr>
              <a:t>tittle</a:t>
            </a:r>
            <a:r>
              <a:rPr lang="en-US" dirty="0">
                <a:solidFill>
                  <a:srgbClr val="FFFF00"/>
                </a:solidFill>
              </a:rPr>
              <a:t> of the commandments of God.”</a:t>
            </a:r>
          </a:p>
          <a:p>
            <a:r>
              <a:rPr lang="en-US" sz="1100" dirty="0">
                <a:solidFill>
                  <a:srgbClr val="FFFF00"/>
                </a:solidFill>
              </a:rPr>
              <a:t>Pres. Spencer W. Kimball</a:t>
            </a:r>
          </a:p>
          <a:p>
            <a:r>
              <a:rPr lang="en-US" dirty="0">
                <a:solidFill>
                  <a:srgbClr val="FFFF00"/>
                </a:solidFill>
              </a:rPr>
              <a:t> </a:t>
            </a:r>
            <a:endParaRPr lang="en-US" sz="1100" dirty="0">
              <a:solidFill>
                <a:srgbClr val="FFFF00"/>
              </a:solidFill>
            </a:endParaRPr>
          </a:p>
        </p:txBody>
      </p:sp>
      <p:pic>
        <p:nvPicPr>
          <p:cNvPr id="4" name="Picture 3">
            <a:extLst>
              <a:ext uri="{FF2B5EF4-FFF2-40B4-BE49-F238E27FC236}">
                <a16:creationId xmlns:a16="http://schemas.microsoft.com/office/drawing/2014/main" id="{45D3C53D-7F60-4D9C-BA48-99AC8E28E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11" y="4525600"/>
            <a:ext cx="948872" cy="1259564"/>
          </a:xfrm>
          <a:prstGeom prst="rect">
            <a:avLst/>
          </a:prstGeom>
        </p:spPr>
      </p:pic>
      <p:pic>
        <p:nvPicPr>
          <p:cNvPr id="6" name="Picture 5">
            <a:extLst>
              <a:ext uri="{FF2B5EF4-FFF2-40B4-BE49-F238E27FC236}">
                <a16:creationId xmlns:a16="http://schemas.microsoft.com/office/drawing/2014/main" id="{720E68CE-8ED8-4347-A304-FB29E6455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123" y="1883827"/>
            <a:ext cx="2847975" cy="2257425"/>
          </a:xfrm>
          <a:prstGeom prst="rect">
            <a:avLst/>
          </a:prstGeom>
        </p:spPr>
      </p:pic>
    </p:spTree>
    <p:extLst>
      <p:ext uri="{BB962C8B-B14F-4D97-AF65-F5344CB8AC3E}">
        <p14:creationId xmlns:p14="http://schemas.microsoft.com/office/powerpoint/2010/main" val="19413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2000"/>
                                        <p:tgtEl>
                                          <p:spTgt spid="18">
                                            <p:txEl>
                                              <p:pRg st="0" end="0"/>
                                            </p:txEl>
                                          </p:spTgt>
                                        </p:tgtEl>
                                      </p:cBhvr>
                                    </p:animEffect>
                                    <p:set>
                                      <p:cBhvr>
                                        <p:cTn id="21" dur="1" fill="hold">
                                          <p:stCondLst>
                                            <p:cond delay="1999"/>
                                          </p:stCondLst>
                                        </p:cTn>
                                        <p:tgtEl>
                                          <p:spTgt spid="18">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8">
                                            <p:txEl>
                                              <p:pRg st="2" end="2"/>
                                            </p:txEl>
                                          </p:spTgt>
                                        </p:tgtEl>
                                      </p:cBhvr>
                                    </p:animEffect>
                                    <p:set>
                                      <p:cBhvr>
                                        <p:cTn id="24" dur="1" fill="hold">
                                          <p:stCondLst>
                                            <p:cond delay="1999"/>
                                          </p:stCondLst>
                                        </p:cTn>
                                        <p:tgtEl>
                                          <p:spTgt spid="18">
                                            <p:txEl>
                                              <p:pRg st="2" end="2"/>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28"/>
                                        </p:tgtEl>
                                      </p:cBhvr>
                                    </p:animEffect>
                                    <p:set>
                                      <p:cBhvr>
                                        <p:cTn id="27" dur="1" fill="hold">
                                          <p:stCondLst>
                                            <p:cond delay="1999"/>
                                          </p:stCondLst>
                                        </p:cTn>
                                        <p:tgtEl>
                                          <p:spTgt spid="28"/>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28" grpId="0"/>
      <p:bldP spid="28" grpId="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 name="Picture 353">
            <a:extLst>
              <a:ext uri="{FF2B5EF4-FFF2-40B4-BE49-F238E27FC236}">
                <a16:creationId xmlns:a16="http://schemas.microsoft.com/office/drawing/2014/main" id="{830DCA7D-EA2F-451F-A692-CA646A480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Gadianton Robbers</a:t>
            </a:r>
          </a:p>
        </p:txBody>
      </p:sp>
      <p:sp>
        <p:nvSpPr>
          <p:cNvPr id="95" name="TextBox 94"/>
          <p:cNvSpPr txBox="1"/>
          <p:nvPr/>
        </p:nvSpPr>
        <p:spPr>
          <a:xfrm>
            <a:off x="247461" y="6488668"/>
            <a:ext cx="3505200" cy="369332"/>
          </a:xfrm>
          <a:prstGeom prst="rect">
            <a:avLst/>
          </a:prstGeom>
          <a:noFill/>
        </p:spPr>
        <p:txBody>
          <a:bodyPr wrap="square" rtlCol="0">
            <a:spAutoFit/>
          </a:bodyPr>
          <a:lstStyle/>
          <a:p>
            <a:r>
              <a:rPr lang="en-US" dirty="0">
                <a:solidFill>
                  <a:schemeClr val="bg2"/>
                </a:solidFill>
              </a:rPr>
              <a:t>3 Nephi 1:27-30</a:t>
            </a:r>
            <a:endParaRPr lang="en-US" sz="1200" dirty="0">
              <a:solidFill>
                <a:schemeClr val="bg2"/>
              </a:solidFill>
            </a:endParaRPr>
          </a:p>
        </p:txBody>
      </p:sp>
      <p:grpSp>
        <p:nvGrpSpPr>
          <p:cNvPr id="9" name="Group 8"/>
          <p:cNvGrpSpPr/>
          <p:nvPr/>
        </p:nvGrpSpPr>
        <p:grpSpPr>
          <a:xfrm>
            <a:off x="1981200" y="762000"/>
            <a:ext cx="1828800" cy="3286707"/>
            <a:chOff x="914400" y="2209800"/>
            <a:chExt cx="2133600" cy="3834491"/>
          </a:xfrm>
        </p:grpSpPr>
        <p:grpSp>
          <p:nvGrpSpPr>
            <p:cNvPr id="10" name="Group 15"/>
            <p:cNvGrpSpPr/>
            <p:nvPr/>
          </p:nvGrpSpPr>
          <p:grpSpPr>
            <a:xfrm>
              <a:off x="914400" y="2209800"/>
              <a:ext cx="2133600" cy="3834491"/>
              <a:chOff x="3565874" y="3032474"/>
              <a:chExt cx="2133600" cy="3834491"/>
            </a:xfrm>
          </p:grpSpPr>
          <p:sp>
            <p:nvSpPr>
              <p:cNvPr id="12" name="Rounded Rectangle 11"/>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914400" y="2590801"/>
              <a:ext cx="2133600" cy="1184940"/>
            </a:xfrm>
            <a:prstGeom prst="rect">
              <a:avLst/>
            </a:prstGeom>
            <a:noFill/>
          </p:spPr>
          <p:txBody>
            <a:bodyPr wrap="square" rtlCol="0">
              <a:spAutoFit/>
            </a:bodyPr>
            <a:lstStyle/>
            <a:p>
              <a:pPr algn="ctr"/>
              <a:r>
                <a:rPr lang="en-US" sz="2000" dirty="0">
                  <a:solidFill>
                    <a:srgbClr val="FF0000"/>
                  </a:solidFill>
                </a:rPr>
                <a:t>93</a:t>
              </a:r>
              <a:r>
                <a:rPr lang="en-US" sz="2000" baseline="30000" dirty="0">
                  <a:solidFill>
                    <a:srgbClr val="FF0000"/>
                  </a:solidFill>
                </a:rPr>
                <a:t>rd</a:t>
              </a:r>
              <a:r>
                <a:rPr lang="en-US" sz="2000" dirty="0">
                  <a:solidFill>
                    <a:srgbClr val="FF0000"/>
                  </a:solidFill>
                </a:rPr>
                <a:t>-94</a:t>
              </a:r>
              <a:r>
                <a:rPr lang="en-US" sz="2000" baseline="30000" dirty="0">
                  <a:solidFill>
                    <a:srgbClr val="FF0000"/>
                  </a:solidFill>
                </a:rPr>
                <a:t>th</a:t>
              </a:r>
              <a:r>
                <a:rPr lang="en-US" sz="2000" dirty="0">
                  <a:solidFill>
                    <a:srgbClr val="FF0000"/>
                  </a:solidFill>
                </a:rPr>
                <a:t> Year of the Reign of the Judges</a:t>
              </a:r>
            </a:p>
          </p:txBody>
        </p:sp>
      </p:grpSp>
      <p:sp>
        <p:nvSpPr>
          <p:cNvPr id="298" name="TextBox 297"/>
          <p:cNvSpPr txBox="1"/>
          <p:nvPr/>
        </p:nvSpPr>
        <p:spPr>
          <a:xfrm>
            <a:off x="4997513" y="990600"/>
            <a:ext cx="5060887" cy="1369606"/>
          </a:xfrm>
          <a:prstGeom prst="rect">
            <a:avLst/>
          </a:prstGeom>
          <a:noFill/>
        </p:spPr>
        <p:txBody>
          <a:bodyPr wrap="square" rtlCol="0">
            <a:spAutoFit/>
          </a:bodyPr>
          <a:lstStyle/>
          <a:p>
            <a:r>
              <a:rPr lang="en-US" dirty="0">
                <a:solidFill>
                  <a:schemeClr val="bg2"/>
                </a:solidFill>
              </a:rPr>
              <a:t>“Dissenters from the Nephites and the Lamanites, as is almost always the case in the Book of Mormon record, find their way into the camps of the enemies, in this case the Gadianton hands.”</a:t>
            </a:r>
          </a:p>
          <a:p>
            <a:r>
              <a:rPr lang="en-US" sz="1100" dirty="0">
                <a:solidFill>
                  <a:schemeClr val="bg2"/>
                </a:solidFill>
              </a:rPr>
              <a:t>JFM and RLM</a:t>
            </a:r>
          </a:p>
        </p:txBody>
      </p:sp>
      <p:grpSp>
        <p:nvGrpSpPr>
          <p:cNvPr id="353" name="Group 352"/>
          <p:cNvGrpSpPr/>
          <p:nvPr/>
        </p:nvGrpSpPr>
        <p:grpSpPr>
          <a:xfrm>
            <a:off x="3927695" y="2418784"/>
            <a:ext cx="6575224" cy="2514600"/>
            <a:chOff x="2286000" y="3505200"/>
            <a:chExt cx="6575224" cy="2514600"/>
          </a:xfrm>
        </p:grpSpPr>
        <p:grpSp>
          <p:nvGrpSpPr>
            <p:cNvPr id="14" name="Group 13"/>
            <p:cNvGrpSpPr/>
            <p:nvPr/>
          </p:nvGrpSpPr>
          <p:grpSpPr>
            <a:xfrm flipH="1">
              <a:off x="4419600" y="3733800"/>
              <a:ext cx="1012624" cy="2086843"/>
              <a:chOff x="2971800" y="1066800"/>
              <a:chExt cx="2116571" cy="4361885"/>
            </a:xfrm>
          </p:grpSpPr>
          <p:sp>
            <p:nvSpPr>
              <p:cNvPr id="16" name="Cloud 15"/>
              <p:cNvSpPr/>
              <p:nvPr/>
            </p:nvSpPr>
            <p:spPr>
              <a:xfrm rot="17650418">
                <a:off x="2903283" y="1537280"/>
                <a:ext cx="1417419" cy="854469"/>
              </a:xfrm>
              <a:prstGeom prst="cloud">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4179572">
                <a:off x="3759589" y="1504873"/>
                <a:ext cx="1303994" cy="764764"/>
              </a:xfrm>
              <a:prstGeom prst="cloud">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71800" y="3429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Oval 19"/>
              <p:cNvSpPr/>
              <p:nvPr/>
            </p:nvSpPr>
            <p:spPr>
              <a:xfrm>
                <a:off x="4665330" y="3429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Flowchart: Manual Operation 20"/>
              <p:cNvSpPr/>
              <p:nvPr/>
            </p:nvSpPr>
            <p:spPr>
              <a:xfrm rot="12653049">
                <a:off x="3285501" y="22437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rot="9116100">
                <a:off x="4308171" y="22892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3505200" y="2438400"/>
                <a:ext cx="1143000" cy="1371600"/>
              </a:xfrm>
              <a:prstGeom prst="trapezoid">
                <a:avLst>
                  <a:gd name="adj" fmla="val 12451"/>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2296205" flipH="1">
                <a:off x="4017854" y="50476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Oval 24"/>
              <p:cNvSpPr/>
              <p:nvPr/>
            </p:nvSpPr>
            <p:spPr>
              <a:xfrm rot="20660369" flipH="1">
                <a:off x="3622922" y="50179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Flowchart: Manual Operation 25"/>
              <p:cNvSpPr/>
              <p:nvPr/>
            </p:nvSpPr>
            <p:spPr>
              <a:xfrm rot="10800000">
                <a:off x="4055730" y="3810000"/>
                <a:ext cx="4572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p:cNvSpPr/>
              <p:nvPr/>
            </p:nvSpPr>
            <p:spPr>
              <a:xfrm rot="10800000">
                <a:off x="3598530" y="3810000"/>
                <a:ext cx="59247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3810000" y="2362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98530" y="11430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71"/>
              <p:cNvGrpSpPr/>
              <p:nvPr/>
            </p:nvGrpSpPr>
            <p:grpSpPr>
              <a:xfrm>
                <a:off x="3581400" y="3581400"/>
                <a:ext cx="990600" cy="1066800"/>
                <a:chOff x="4953000" y="457200"/>
                <a:chExt cx="2617694" cy="2478742"/>
              </a:xfrm>
            </p:grpSpPr>
            <p:grpSp>
              <p:nvGrpSpPr>
                <p:cNvPr id="51" name="Group 170"/>
                <p:cNvGrpSpPr/>
                <p:nvPr/>
              </p:nvGrpSpPr>
              <p:grpSpPr>
                <a:xfrm>
                  <a:off x="5012224" y="457200"/>
                  <a:ext cx="2531578" cy="1447800"/>
                  <a:chOff x="3755051" y="1524000"/>
                  <a:chExt cx="908347" cy="457200"/>
                </a:xfrm>
              </p:grpSpPr>
              <p:sp>
                <p:nvSpPr>
                  <p:cNvPr id="58" name="Rectangle 57"/>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59" name="Group 154"/>
                  <p:cNvGrpSpPr/>
                  <p:nvPr/>
                </p:nvGrpSpPr>
                <p:grpSpPr>
                  <a:xfrm>
                    <a:off x="3810000" y="1524000"/>
                    <a:ext cx="838200" cy="457200"/>
                    <a:chOff x="4643203" y="2743200"/>
                    <a:chExt cx="3490210" cy="1256675"/>
                  </a:xfrm>
                </p:grpSpPr>
                <p:grpSp>
                  <p:nvGrpSpPr>
                    <p:cNvPr id="60" name="Group 23"/>
                    <p:cNvGrpSpPr/>
                    <p:nvPr/>
                  </p:nvGrpSpPr>
                  <p:grpSpPr>
                    <a:xfrm>
                      <a:off x="4643203" y="2743200"/>
                      <a:ext cx="1146748" cy="1219200"/>
                      <a:chOff x="4643203" y="2743200"/>
                      <a:chExt cx="1146748" cy="1219200"/>
                    </a:xfrm>
                  </p:grpSpPr>
                  <p:sp>
                    <p:nvSpPr>
                      <p:cNvPr id="71" name="Multiply 7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Summing Junction 7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4"/>
                    <p:cNvGrpSpPr/>
                    <p:nvPr/>
                  </p:nvGrpSpPr>
                  <p:grpSpPr>
                    <a:xfrm>
                      <a:off x="5791200" y="2743200"/>
                      <a:ext cx="1146748" cy="1219200"/>
                      <a:chOff x="4643203" y="2743200"/>
                      <a:chExt cx="1146748" cy="1219200"/>
                    </a:xfrm>
                  </p:grpSpPr>
                  <p:sp>
                    <p:nvSpPr>
                      <p:cNvPr id="67" name="Multiply 66"/>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9"/>
                    <p:cNvGrpSpPr/>
                    <p:nvPr/>
                  </p:nvGrpSpPr>
                  <p:grpSpPr>
                    <a:xfrm>
                      <a:off x="6986665" y="2780675"/>
                      <a:ext cx="1146748" cy="1219200"/>
                      <a:chOff x="4643203" y="2743200"/>
                      <a:chExt cx="1146748" cy="1219200"/>
                    </a:xfrm>
                  </p:grpSpPr>
                  <p:sp>
                    <p:nvSpPr>
                      <p:cNvPr id="63" name="Multiply 62"/>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2" name="Group 204"/>
                <p:cNvGrpSpPr/>
                <p:nvPr/>
              </p:nvGrpSpPr>
              <p:grpSpPr>
                <a:xfrm>
                  <a:off x="4953000" y="1591236"/>
                  <a:ext cx="2617694" cy="1344706"/>
                  <a:chOff x="4953000" y="1591236"/>
                  <a:chExt cx="2617694" cy="1344706"/>
                </a:xfrm>
              </p:grpSpPr>
              <p:sp>
                <p:nvSpPr>
                  <p:cNvPr id="53" name="Pentagon 52"/>
                  <p:cNvSpPr/>
                  <p:nvPr/>
                </p:nvSpPr>
                <p:spPr>
                  <a:xfrm rot="5400000">
                    <a:off x="4724400" y="1828800"/>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6580094"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entagon 56"/>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261"/>
              <p:cNvGrpSpPr/>
              <p:nvPr/>
            </p:nvGrpSpPr>
            <p:grpSpPr>
              <a:xfrm>
                <a:off x="3352800" y="1295400"/>
                <a:ext cx="1371600" cy="726141"/>
                <a:chOff x="1828800" y="188259"/>
                <a:chExt cx="2707342" cy="1183341"/>
              </a:xfrm>
            </p:grpSpPr>
            <p:sp>
              <p:nvSpPr>
                <p:cNvPr id="43" name="Pentagon 42"/>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43"/>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45"/>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46"/>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47"/>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us 48"/>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ultiply 49"/>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Multiply 33"/>
              <p:cNvSpPr/>
              <p:nvPr/>
            </p:nvSpPr>
            <p:spPr>
              <a:xfrm>
                <a:off x="3124200" y="2209800"/>
                <a:ext cx="1905000" cy="1447800"/>
              </a:xfrm>
              <a:prstGeom prst="mathMultiply">
                <a:avLst>
                  <a:gd name="adj1" fmla="val 9402"/>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3657600" y="1066800"/>
                <a:ext cx="762000" cy="457200"/>
              </a:xfrm>
              <a:prstGeom prst="cloud">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74"/>
              <p:cNvGrpSpPr/>
              <p:nvPr/>
            </p:nvGrpSpPr>
            <p:grpSpPr>
              <a:xfrm rot="5565285">
                <a:off x="2924959" y="3611179"/>
                <a:ext cx="1651621" cy="869966"/>
                <a:chOff x="3687910" y="2600334"/>
                <a:chExt cx="1651621" cy="869966"/>
              </a:xfrm>
            </p:grpSpPr>
            <p:grpSp>
              <p:nvGrpSpPr>
                <p:cNvPr id="39" name="Group 112"/>
                <p:cNvGrpSpPr/>
                <p:nvPr/>
              </p:nvGrpSpPr>
              <p:grpSpPr>
                <a:xfrm rot="14370616">
                  <a:off x="4078738" y="2209506"/>
                  <a:ext cx="869966" cy="1651621"/>
                  <a:chOff x="3484333" y="3307030"/>
                  <a:chExt cx="869966" cy="1651621"/>
                </a:xfrm>
              </p:grpSpPr>
              <p:sp>
                <p:nvSpPr>
                  <p:cNvPr id="41" name="Cross 40"/>
                  <p:cNvSpPr/>
                  <p:nvPr/>
                </p:nvSpPr>
                <p:spPr>
                  <a:xfrm rot="2093903">
                    <a:off x="3790981" y="3307030"/>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7482643">
                    <a:off x="2950495" y="428107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40" name="Multiply 39"/>
                <p:cNvSpPr/>
                <p:nvPr/>
              </p:nvSpPr>
              <p:spPr>
                <a:xfrm>
                  <a:off x="4029636" y="3021106"/>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a:off x="3657600" y="2209800"/>
                <a:ext cx="762000" cy="457200"/>
              </a:xfrm>
              <a:prstGeom prst="cloud">
                <a:avLst/>
              </a:prstGeom>
              <a:solidFill>
                <a:srgbClr val="41100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86200" y="22860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flipH="1">
              <a:off x="5562600" y="3505200"/>
              <a:ext cx="1012624" cy="2050386"/>
              <a:chOff x="5257800" y="1143000"/>
              <a:chExt cx="2116571" cy="4285685"/>
            </a:xfrm>
          </p:grpSpPr>
          <p:sp>
            <p:nvSpPr>
              <p:cNvPr id="76" name="Rounded Rectangle 75"/>
              <p:cNvSpPr/>
              <p:nvPr/>
            </p:nvSpPr>
            <p:spPr>
              <a:xfrm>
                <a:off x="5638800" y="1219200"/>
                <a:ext cx="1371600" cy="1676400"/>
              </a:xfrm>
              <a:prstGeom prst="roundRect">
                <a:avLst>
                  <a:gd name="adj" fmla="val 29739"/>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257800" y="3429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8" name="Oval 77"/>
              <p:cNvSpPr/>
              <p:nvPr/>
            </p:nvSpPr>
            <p:spPr>
              <a:xfrm>
                <a:off x="6951330" y="3429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9" name="Flowchart: Manual Operation 78"/>
              <p:cNvSpPr/>
              <p:nvPr/>
            </p:nvSpPr>
            <p:spPr>
              <a:xfrm rot="12653049">
                <a:off x="5571501" y="22437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9116100">
                <a:off x="6594171" y="22892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10800000">
                <a:off x="5791200" y="2438400"/>
                <a:ext cx="1143000" cy="1371600"/>
              </a:xfrm>
              <a:prstGeom prst="trapezoid">
                <a:avLst>
                  <a:gd name="adj" fmla="val 12451"/>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2296205" flipH="1">
                <a:off x="6303854" y="50476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3" name="Oval 82"/>
              <p:cNvSpPr/>
              <p:nvPr/>
            </p:nvSpPr>
            <p:spPr>
              <a:xfrm rot="20660369" flipH="1">
                <a:off x="5908922" y="50179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84" name="Flowchart: Manual Operation 83"/>
              <p:cNvSpPr/>
              <p:nvPr/>
            </p:nvSpPr>
            <p:spPr>
              <a:xfrm rot="10800000">
                <a:off x="6341730" y="3810000"/>
                <a:ext cx="4572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p:cNvSpPr/>
              <p:nvPr/>
            </p:nvSpPr>
            <p:spPr>
              <a:xfrm rot="10800000">
                <a:off x="5884530" y="3810000"/>
                <a:ext cx="59247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0800000">
                <a:off x="6096000" y="2362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884530" y="11430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271"/>
              <p:cNvGrpSpPr/>
              <p:nvPr/>
            </p:nvGrpSpPr>
            <p:grpSpPr>
              <a:xfrm>
                <a:off x="5867400" y="3581400"/>
                <a:ext cx="990600" cy="1066800"/>
                <a:chOff x="4953000" y="457200"/>
                <a:chExt cx="2617694" cy="2478742"/>
              </a:xfrm>
            </p:grpSpPr>
            <p:grpSp>
              <p:nvGrpSpPr>
                <p:cNvPr id="109" name="Group 170"/>
                <p:cNvGrpSpPr/>
                <p:nvPr/>
              </p:nvGrpSpPr>
              <p:grpSpPr>
                <a:xfrm>
                  <a:off x="5012224" y="457200"/>
                  <a:ext cx="2531578" cy="1447800"/>
                  <a:chOff x="3755051" y="1524000"/>
                  <a:chExt cx="908347" cy="457200"/>
                </a:xfrm>
              </p:grpSpPr>
              <p:sp>
                <p:nvSpPr>
                  <p:cNvPr id="116" name="Rectangle 115"/>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17" name="Group 154"/>
                  <p:cNvGrpSpPr/>
                  <p:nvPr/>
                </p:nvGrpSpPr>
                <p:grpSpPr>
                  <a:xfrm>
                    <a:off x="3810000" y="1524000"/>
                    <a:ext cx="838200" cy="457200"/>
                    <a:chOff x="4643203" y="2743200"/>
                    <a:chExt cx="3490210" cy="1256675"/>
                  </a:xfrm>
                </p:grpSpPr>
                <p:grpSp>
                  <p:nvGrpSpPr>
                    <p:cNvPr id="118" name="Group 23"/>
                    <p:cNvGrpSpPr/>
                    <p:nvPr/>
                  </p:nvGrpSpPr>
                  <p:grpSpPr>
                    <a:xfrm>
                      <a:off x="4643203" y="2743200"/>
                      <a:ext cx="1146748" cy="1219200"/>
                      <a:chOff x="4643203" y="2743200"/>
                      <a:chExt cx="1146748" cy="1219200"/>
                    </a:xfrm>
                  </p:grpSpPr>
                  <p:sp>
                    <p:nvSpPr>
                      <p:cNvPr id="129" name="Multiply 12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Summing Junction 12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Summing Junction 13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Summing Junction 13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4"/>
                    <p:cNvGrpSpPr/>
                    <p:nvPr/>
                  </p:nvGrpSpPr>
                  <p:grpSpPr>
                    <a:xfrm>
                      <a:off x="5791200" y="2743200"/>
                      <a:ext cx="1146748" cy="1219200"/>
                      <a:chOff x="4643203" y="2743200"/>
                      <a:chExt cx="1146748" cy="1219200"/>
                    </a:xfrm>
                  </p:grpSpPr>
                  <p:sp>
                    <p:nvSpPr>
                      <p:cNvPr id="125" name="Multiply 12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Summing Junction 12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Summing Junction 12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29"/>
                    <p:cNvGrpSpPr/>
                    <p:nvPr/>
                  </p:nvGrpSpPr>
                  <p:grpSpPr>
                    <a:xfrm>
                      <a:off x="6986665" y="2780675"/>
                      <a:ext cx="1146748" cy="1219200"/>
                      <a:chOff x="4643203" y="2743200"/>
                      <a:chExt cx="1146748" cy="1219200"/>
                    </a:xfrm>
                  </p:grpSpPr>
                  <p:sp>
                    <p:nvSpPr>
                      <p:cNvPr id="121" name="Multiply 12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Summing Junction 12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0" name="Group 204"/>
                <p:cNvGrpSpPr/>
                <p:nvPr/>
              </p:nvGrpSpPr>
              <p:grpSpPr>
                <a:xfrm>
                  <a:off x="4953000" y="1591236"/>
                  <a:ext cx="2617694" cy="1344706"/>
                  <a:chOff x="4953000" y="1591236"/>
                  <a:chExt cx="2617694" cy="1344706"/>
                </a:xfrm>
              </p:grpSpPr>
              <p:sp>
                <p:nvSpPr>
                  <p:cNvPr id="111" name="Pentagon 110"/>
                  <p:cNvSpPr/>
                  <p:nvPr/>
                </p:nvSpPr>
                <p:spPr>
                  <a:xfrm rot="5400000">
                    <a:off x="4724400" y="1828800"/>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entagon 111"/>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entagon 112"/>
                  <p:cNvSpPr/>
                  <p:nvPr/>
                </p:nvSpPr>
                <p:spPr>
                  <a:xfrm rot="5400000">
                    <a:off x="6580094"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entagon 113"/>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entagon 114"/>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Multiply 88"/>
              <p:cNvSpPr/>
              <p:nvPr/>
            </p:nvSpPr>
            <p:spPr>
              <a:xfrm>
                <a:off x="5410200" y="2209800"/>
                <a:ext cx="1905000" cy="1447800"/>
              </a:xfrm>
              <a:prstGeom prst="mathMultiply">
                <a:avLst>
                  <a:gd name="adj1" fmla="val 9402"/>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274"/>
              <p:cNvGrpSpPr/>
              <p:nvPr/>
            </p:nvGrpSpPr>
            <p:grpSpPr>
              <a:xfrm rot="5565285">
                <a:off x="5210959" y="3611179"/>
                <a:ext cx="1651621" cy="869966"/>
                <a:chOff x="3687910" y="2600334"/>
                <a:chExt cx="1651621" cy="869966"/>
              </a:xfrm>
            </p:grpSpPr>
            <p:grpSp>
              <p:nvGrpSpPr>
                <p:cNvPr id="105" name="Group 112"/>
                <p:cNvGrpSpPr/>
                <p:nvPr/>
              </p:nvGrpSpPr>
              <p:grpSpPr>
                <a:xfrm rot="14370616">
                  <a:off x="4078738" y="2209506"/>
                  <a:ext cx="869966" cy="1651621"/>
                  <a:chOff x="3484333" y="3307030"/>
                  <a:chExt cx="869966" cy="1651621"/>
                </a:xfrm>
              </p:grpSpPr>
              <p:sp>
                <p:nvSpPr>
                  <p:cNvPr id="107" name="Cross 106"/>
                  <p:cNvSpPr/>
                  <p:nvPr/>
                </p:nvSpPr>
                <p:spPr>
                  <a:xfrm rot="2093903">
                    <a:off x="3790981" y="3307030"/>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7482643">
                    <a:off x="2950495" y="428107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06" name="Multiply 105"/>
                <p:cNvSpPr/>
                <p:nvPr/>
              </p:nvSpPr>
              <p:spPr>
                <a:xfrm>
                  <a:off x="4029636" y="3021106"/>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 Diagonal Corner Rectangle 90"/>
              <p:cNvSpPr/>
              <p:nvPr/>
            </p:nvSpPr>
            <p:spPr>
              <a:xfrm rot="18906644">
                <a:off x="5495919" y="1178073"/>
                <a:ext cx="914400" cy="404698"/>
              </a:xfrm>
              <a:prstGeom prst="round2DiagRect">
                <a:avLst>
                  <a:gd name="adj1" fmla="val 16667"/>
                  <a:gd name="adj2" fmla="val 50000"/>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2533721">
                <a:off x="6189539" y="1169164"/>
                <a:ext cx="914400" cy="404698"/>
              </a:xfrm>
              <a:prstGeom prst="round2DiagRect">
                <a:avLst>
                  <a:gd name="adj1" fmla="val 16667"/>
                  <a:gd name="adj2" fmla="val 50000"/>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61"/>
              <p:cNvGrpSpPr/>
              <p:nvPr/>
            </p:nvGrpSpPr>
            <p:grpSpPr>
              <a:xfrm>
                <a:off x="5638800" y="1219200"/>
                <a:ext cx="1371600" cy="726141"/>
                <a:chOff x="1828800" y="188259"/>
                <a:chExt cx="2707342" cy="1183341"/>
              </a:xfrm>
            </p:grpSpPr>
            <p:sp>
              <p:nvSpPr>
                <p:cNvPr id="97" name="Pentagon 96"/>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Pentagon 97"/>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us 100"/>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us 102"/>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Cloud 93"/>
              <p:cNvSpPr/>
              <p:nvPr/>
            </p:nvSpPr>
            <p:spPr>
              <a:xfrm>
                <a:off x="5943600" y="2133600"/>
                <a:ext cx="762000" cy="457200"/>
              </a:xfrm>
              <a:prstGeom prst="cloud">
                <a:avLst/>
              </a:prstGeom>
              <a:solidFill>
                <a:srgbClr val="6F35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172200" y="2209800"/>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flipH="1">
              <a:off x="3352800" y="3657600"/>
              <a:ext cx="1012624" cy="2043953"/>
              <a:chOff x="0" y="1080247"/>
              <a:chExt cx="2116571" cy="4272238"/>
            </a:xfrm>
          </p:grpSpPr>
          <p:sp>
            <p:nvSpPr>
              <p:cNvPr id="134" name="Oval 133"/>
              <p:cNvSpPr/>
              <p:nvPr/>
            </p:nvSpPr>
            <p:spPr>
              <a:xfrm>
                <a:off x="0" y="3352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5" name="Oval 134"/>
              <p:cNvSpPr/>
              <p:nvPr/>
            </p:nvSpPr>
            <p:spPr>
              <a:xfrm>
                <a:off x="1693530" y="3352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6" name="Flowchart: Manual Operation 135"/>
              <p:cNvSpPr/>
              <p:nvPr/>
            </p:nvSpPr>
            <p:spPr>
              <a:xfrm rot="12653049">
                <a:off x="313701" y="21675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Manual Operation 136"/>
              <p:cNvSpPr/>
              <p:nvPr/>
            </p:nvSpPr>
            <p:spPr>
              <a:xfrm rot="9116100">
                <a:off x="1336371" y="22130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10800000">
                <a:off x="533400" y="2362200"/>
                <a:ext cx="1143000" cy="1371600"/>
              </a:xfrm>
              <a:prstGeom prst="trapezoid">
                <a:avLst>
                  <a:gd name="adj" fmla="val 12451"/>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2296205" flipH="1">
                <a:off x="1046054" y="49714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0" name="Oval 139"/>
              <p:cNvSpPr/>
              <p:nvPr/>
            </p:nvSpPr>
            <p:spPr>
              <a:xfrm rot="20660369" flipH="1">
                <a:off x="651122" y="49417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1" name="Flowchart: Manual Operation 140"/>
              <p:cNvSpPr/>
              <p:nvPr/>
            </p:nvSpPr>
            <p:spPr>
              <a:xfrm rot="10800000">
                <a:off x="1083930" y="3733800"/>
                <a:ext cx="4572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Manual Operation 141"/>
              <p:cNvSpPr/>
              <p:nvPr/>
            </p:nvSpPr>
            <p:spPr>
              <a:xfrm rot="10800000">
                <a:off x="626730" y="3733800"/>
                <a:ext cx="59247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0800000">
                <a:off x="838200" y="22860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271"/>
              <p:cNvGrpSpPr/>
              <p:nvPr/>
            </p:nvGrpSpPr>
            <p:grpSpPr>
              <a:xfrm>
                <a:off x="609600" y="3505200"/>
                <a:ext cx="990600" cy="1066800"/>
                <a:chOff x="4953000" y="457200"/>
                <a:chExt cx="2617694" cy="2478742"/>
              </a:xfrm>
            </p:grpSpPr>
            <p:grpSp>
              <p:nvGrpSpPr>
                <p:cNvPr id="165" name="Group 170"/>
                <p:cNvGrpSpPr/>
                <p:nvPr/>
              </p:nvGrpSpPr>
              <p:grpSpPr>
                <a:xfrm>
                  <a:off x="5012224" y="457200"/>
                  <a:ext cx="2531578" cy="1447800"/>
                  <a:chOff x="3755051" y="1524000"/>
                  <a:chExt cx="908347" cy="457200"/>
                </a:xfrm>
              </p:grpSpPr>
              <p:sp>
                <p:nvSpPr>
                  <p:cNvPr id="172" name="Rectangle 171"/>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73" name="Group 154"/>
                  <p:cNvGrpSpPr/>
                  <p:nvPr/>
                </p:nvGrpSpPr>
                <p:grpSpPr>
                  <a:xfrm>
                    <a:off x="3810000" y="1524000"/>
                    <a:ext cx="838200" cy="457200"/>
                    <a:chOff x="4643203" y="2743200"/>
                    <a:chExt cx="3490210" cy="1256675"/>
                  </a:xfrm>
                </p:grpSpPr>
                <p:grpSp>
                  <p:nvGrpSpPr>
                    <p:cNvPr id="174" name="Group 23"/>
                    <p:cNvGrpSpPr/>
                    <p:nvPr/>
                  </p:nvGrpSpPr>
                  <p:grpSpPr>
                    <a:xfrm>
                      <a:off x="4643203" y="2743200"/>
                      <a:ext cx="1146748" cy="1219200"/>
                      <a:chOff x="4643203" y="2743200"/>
                      <a:chExt cx="1146748" cy="1219200"/>
                    </a:xfrm>
                  </p:grpSpPr>
                  <p:sp>
                    <p:nvSpPr>
                      <p:cNvPr id="185" name="Multiply 18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Summing Junction 18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24"/>
                    <p:cNvGrpSpPr/>
                    <p:nvPr/>
                  </p:nvGrpSpPr>
                  <p:grpSpPr>
                    <a:xfrm>
                      <a:off x="5791200" y="2743200"/>
                      <a:ext cx="1146748" cy="1219200"/>
                      <a:chOff x="4643203" y="2743200"/>
                      <a:chExt cx="1146748" cy="1219200"/>
                    </a:xfrm>
                  </p:grpSpPr>
                  <p:sp>
                    <p:nvSpPr>
                      <p:cNvPr id="181" name="Multiply 18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Summing Junction 18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Summing Junction 18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Summing Junction 18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29"/>
                    <p:cNvGrpSpPr/>
                    <p:nvPr/>
                  </p:nvGrpSpPr>
                  <p:grpSpPr>
                    <a:xfrm>
                      <a:off x="6986665" y="2780675"/>
                      <a:ext cx="1146748" cy="1219200"/>
                      <a:chOff x="4643203" y="2743200"/>
                      <a:chExt cx="1146748" cy="1219200"/>
                    </a:xfrm>
                  </p:grpSpPr>
                  <p:sp>
                    <p:nvSpPr>
                      <p:cNvPr id="177" name="Multiply 4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lowchart: Summing Junction 4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Summing Junction 178"/>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Summing Junction 179"/>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204"/>
                <p:cNvGrpSpPr/>
                <p:nvPr/>
              </p:nvGrpSpPr>
              <p:grpSpPr>
                <a:xfrm>
                  <a:off x="4953000" y="1591236"/>
                  <a:ext cx="2617694" cy="1344706"/>
                  <a:chOff x="4953000" y="1591236"/>
                  <a:chExt cx="2617694" cy="1344706"/>
                </a:xfrm>
              </p:grpSpPr>
              <p:sp>
                <p:nvSpPr>
                  <p:cNvPr id="167" name="Pentagon 34"/>
                  <p:cNvSpPr/>
                  <p:nvPr/>
                </p:nvSpPr>
                <p:spPr>
                  <a:xfrm rot="5400000">
                    <a:off x="4724400" y="1828800"/>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Pentagon 35"/>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Pentagon 168"/>
                  <p:cNvSpPr/>
                  <p:nvPr/>
                </p:nvSpPr>
                <p:spPr>
                  <a:xfrm rot="5400000">
                    <a:off x="6580094"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entagon 169"/>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Pentagon 170"/>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Multiply 144"/>
              <p:cNvSpPr/>
              <p:nvPr/>
            </p:nvSpPr>
            <p:spPr>
              <a:xfrm>
                <a:off x="152400" y="2133600"/>
                <a:ext cx="1905000" cy="1447800"/>
              </a:xfrm>
              <a:prstGeom prst="mathMultiply">
                <a:avLst>
                  <a:gd name="adj1" fmla="val 9402"/>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274"/>
              <p:cNvGrpSpPr/>
              <p:nvPr/>
            </p:nvGrpSpPr>
            <p:grpSpPr>
              <a:xfrm rot="5565285">
                <a:off x="-46841" y="3534979"/>
                <a:ext cx="1651621" cy="869966"/>
                <a:chOff x="3687910" y="2600334"/>
                <a:chExt cx="1651621" cy="869966"/>
              </a:xfrm>
            </p:grpSpPr>
            <p:grpSp>
              <p:nvGrpSpPr>
                <p:cNvPr id="161" name="Group 112"/>
                <p:cNvGrpSpPr/>
                <p:nvPr/>
              </p:nvGrpSpPr>
              <p:grpSpPr>
                <a:xfrm rot="14370616">
                  <a:off x="4078738" y="2209506"/>
                  <a:ext cx="869966" cy="1651621"/>
                  <a:chOff x="3484333" y="3307030"/>
                  <a:chExt cx="869966" cy="1651621"/>
                </a:xfrm>
              </p:grpSpPr>
              <p:sp>
                <p:nvSpPr>
                  <p:cNvPr id="163" name="Cross 22"/>
                  <p:cNvSpPr/>
                  <p:nvPr/>
                </p:nvSpPr>
                <p:spPr>
                  <a:xfrm rot="2093903">
                    <a:off x="3790981" y="3307030"/>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Pentagon 163"/>
                  <p:cNvSpPr/>
                  <p:nvPr/>
                </p:nvSpPr>
                <p:spPr>
                  <a:xfrm rot="7482643">
                    <a:off x="2950495" y="428107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62" name="Multiply 161"/>
                <p:cNvSpPr/>
                <p:nvPr/>
              </p:nvSpPr>
              <p:spPr>
                <a:xfrm>
                  <a:off x="4029636" y="3021106"/>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Pentagon 146"/>
              <p:cNvSpPr/>
              <p:nvPr/>
            </p:nvSpPr>
            <p:spPr>
              <a:xfrm rot="5400000">
                <a:off x="571500" y="1638300"/>
                <a:ext cx="1066800" cy="990600"/>
              </a:xfrm>
              <a:prstGeom prst="homePlate">
                <a:avLst>
                  <a:gd name="adj" fmla="val 37330"/>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26"/>
              <p:cNvGrpSpPr/>
              <p:nvPr/>
            </p:nvGrpSpPr>
            <p:grpSpPr>
              <a:xfrm>
                <a:off x="400433" y="1080247"/>
                <a:ext cx="1388025" cy="954741"/>
                <a:chOff x="364575" y="990600"/>
                <a:chExt cx="1388025" cy="954741"/>
              </a:xfrm>
            </p:grpSpPr>
            <p:sp>
              <p:nvSpPr>
                <p:cNvPr id="149" name="Cloud 148"/>
                <p:cNvSpPr/>
                <p:nvPr/>
              </p:nvSpPr>
              <p:spPr>
                <a:xfrm rot="17650418">
                  <a:off x="212175" y="1279402"/>
                  <a:ext cx="762000" cy="457200"/>
                </a:xfrm>
                <a:prstGeom prst="cloud">
                  <a:avLst/>
                </a:prstGeom>
                <a:solidFill>
                  <a:srgbClr val="C86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rot="4179572">
                  <a:off x="1108780" y="1274903"/>
                  <a:ext cx="762000" cy="457200"/>
                </a:xfrm>
                <a:prstGeom prst="cloud">
                  <a:avLst/>
                </a:prstGeom>
                <a:solidFill>
                  <a:srgbClr val="C86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261"/>
                <p:cNvGrpSpPr/>
                <p:nvPr/>
              </p:nvGrpSpPr>
              <p:grpSpPr>
                <a:xfrm>
                  <a:off x="381000" y="1219200"/>
                  <a:ext cx="1371600" cy="726141"/>
                  <a:chOff x="1828800" y="188259"/>
                  <a:chExt cx="2707342" cy="1183341"/>
                </a:xfrm>
              </p:grpSpPr>
              <p:sp>
                <p:nvSpPr>
                  <p:cNvPr id="153" name="Pentagon 152"/>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Pentagon 153"/>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lus 156"/>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lus 158"/>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y 159"/>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Cloud 151"/>
                <p:cNvSpPr/>
                <p:nvPr/>
              </p:nvSpPr>
              <p:spPr>
                <a:xfrm>
                  <a:off x="685800" y="990600"/>
                  <a:ext cx="762000" cy="457200"/>
                </a:xfrm>
                <a:prstGeom prst="cloud">
                  <a:avLst/>
                </a:prstGeom>
                <a:solidFill>
                  <a:srgbClr val="C86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flipH="1">
              <a:off x="7848600" y="3581400"/>
              <a:ext cx="1012624" cy="2086843"/>
              <a:chOff x="6781800" y="685800"/>
              <a:chExt cx="2116571" cy="4361885"/>
            </a:xfrm>
          </p:grpSpPr>
          <p:sp>
            <p:nvSpPr>
              <p:cNvPr id="190" name="Oval 172"/>
              <p:cNvSpPr/>
              <p:nvPr/>
            </p:nvSpPr>
            <p:spPr>
              <a:xfrm>
                <a:off x="6781800" y="3048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1" name="Oval 190"/>
              <p:cNvSpPr/>
              <p:nvPr/>
            </p:nvSpPr>
            <p:spPr>
              <a:xfrm>
                <a:off x="8475330" y="3048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2" name="Flowchart: Manual Operation 191"/>
              <p:cNvSpPr/>
              <p:nvPr/>
            </p:nvSpPr>
            <p:spPr>
              <a:xfrm rot="12653049">
                <a:off x="7095501" y="18627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Operation 192"/>
              <p:cNvSpPr/>
              <p:nvPr/>
            </p:nvSpPr>
            <p:spPr>
              <a:xfrm rot="9116100">
                <a:off x="8118171" y="19082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0800000">
                <a:off x="7315200" y="2057400"/>
                <a:ext cx="1143000" cy="1371600"/>
              </a:xfrm>
              <a:prstGeom prst="trapezoid">
                <a:avLst>
                  <a:gd name="adj" fmla="val 12451"/>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12296205" flipH="1">
                <a:off x="7827854" y="46666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6" name="Oval 195"/>
              <p:cNvSpPr/>
              <p:nvPr/>
            </p:nvSpPr>
            <p:spPr>
              <a:xfrm rot="20660369" flipH="1">
                <a:off x="7432922" y="46369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97" name="Flowchart: Manual Operation 196"/>
              <p:cNvSpPr/>
              <p:nvPr/>
            </p:nvSpPr>
            <p:spPr>
              <a:xfrm rot="10800000">
                <a:off x="7865730" y="3429000"/>
                <a:ext cx="4572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Manual Operation 197"/>
              <p:cNvSpPr/>
              <p:nvPr/>
            </p:nvSpPr>
            <p:spPr>
              <a:xfrm rot="10800000">
                <a:off x="7408530" y="3429000"/>
                <a:ext cx="59247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p:cNvSpPr/>
              <p:nvPr/>
            </p:nvSpPr>
            <p:spPr>
              <a:xfrm rot="10800000">
                <a:off x="7620000" y="1981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271"/>
              <p:cNvGrpSpPr/>
              <p:nvPr/>
            </p:nvGrpSpPr>
            <p:grpSpPr>
              <a:xfrm>
                <a:off x="7391400" y="3200400"/>
                <a:ext cx="990600" cy="1066800"/>
                <a:chOff x="4953000" y="457200"/>
                <a:chExt cx="2617694" cy="2478742"/>
              </a:xfrm>
            </p:grpSpPr>
            <p:grpSp>
              <p:nvGrpSpPr>
                <p:cNvPr id="220" name="Group 170"/>
                <p:cNvGrpSpPr/>
                <p:nvPr/>
              </p:nvGrpSpPr>
              <p:grpSpPr>
                <a:xfrm>
                  <a:off x="5012224" y="457200"/>
                  <a:ext cx="2531578" cy="1447800"/>
                  <a:chOff x="3755051" y="1524000"/>
                  <a:chExt cx="908347" cy="457200"/>
                </a:xfrm>
              </p:grpSpPr>
              <p:sp>
                <p:nvSpPr>
                  <p:cNvPr id="227" name="Rectangle 226"/>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28" name="Group 154"/>
                  <p:cNvGrpSpPr/>
                  <p:nvPr/>
                </p:nvGrpSpPr>
                <p:grpSpPr>
                  <a:xfrm>
                    <a:off x="3810000" y="1524000"/>
                    <a:ext cx="838200" cy="457200"/>
                    <a:chOff x="4643203" y="2743200"/>
                    <a:chExt cx="3490210" cy="1256675"/>
                  </a:xfrm>
                </p:grpSpPr>
                <p:grpSp>
                  <p:nvGrpSpPr>
                    <p:cNvPr id="229" name="Group 23"/>
                    <p:cNvGrpSpPr/>
                    <p:nvPr/>
                  </p:nvGrpSpPr>
                  <p:grpSpPr>
                    <a:xfrm>
                      <a:off x="4643203" y="2743200"/>
                      <a:ext cx="1146748" cy="1219200"/>
                      <a:chOff x="4643203" y="2743200"/>
                      <a:chExt cx="1146748" cy="1219200"/>
                    </a:xfrm>
                  </p:grpSpPr>
                  <p:sp>
                    <p:nvSpPr>
                      <p:cNvPr id="240" name="Multiply 239"/>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Summing Junction 240"/>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lowchart: Summing Junction 22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Summing Junction 22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24"/>
                    <p:cNvGrpSpPr/>
                    <p:nvPr/>
                  </p:nvGrpSpPr>
                  <p:grpSpPr>
                    <a:xfrm>
                      <a:off x="5791200" y="2743200"/>
                      <a:ext cx="1146748" cy="1219200"/>
                      <a:chOff x="4643203" y="2743200"/>
                      <a:chExt cx="1146748" cy="1219200"/>
                    </a:xfrm>
                  </p:grpSpPr>
                  <p:sp>
                    <p:nvSpPr>
                      <p:cNvPr id="236" name="Multiply 235"/>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Summing Junction 236"/>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Summing Junction 237"/>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Summing Junction 238"/>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9"/>
                    <p:cNvGrpSpPr/>
                    <p:nvPr/>
                  </p:nvGrpSpPr>
                  <p:grpSpPr>
                    <a:xfrm>
                      <a:off x="6986665" y="2780675"/>
                      <a:ext cx="1146748" cy="1219200"/>
                      <a:chOff x="4643203" y="2743200"/>
                      <a:chExt cx="1146748" cy="1219200"/>
                    </a:xfrm>
                  </p:grpSpPr>
                  <p:sp>
                    <p:nvSpPr>
                      <p:cNvPr id="232" name="Multiply 21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1" name="Group 204"/>
                <p:cNvGrpSpPr/>
                <p:nvPr/>
              </p:nvGrpSpPr>
              <p:grpSpPr>
                <a:xfrm>
                  <a:off x="4953000" y="1591236"/>
                  <a:ext cx="2617694" cy="1344706"/>
                  <a:chOff x="4953000" y="1591236"/>
                  <a:chExt cx="2617694" cy="1344706"/>
                </a:xfrm>
              </p:grpSpPr>
              <p:sp>
                <p:nvSpPr>
                  <p:cNvPr id="222" name="Pentagon 203"/>
                  <p:cNvSpPr/>
                  <p:nvPr/>
                </p:nvSpPr>
                <p:spPr>
                  <a:xfrm rot="5400000">
                    <a:off x="4724400" y="1828800"/>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Pentagon 222"/>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23"/>
                  <p:cNvSpPr/>
                  <p:nvPr/>
                </p:nvSpPr>
                <p:spPr>
                  <a:xfrm rot="5400000">
                    <a:off x="6580094"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Pentagon 224"/>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entagon 225"/>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1" name="Multiply 200"/>
              <p:cNvSpPr/>
              <p:nvPr/>
            </p:nvSpPr>
            <p:spPr>
              <a:xfrm>
                <a:off x="6934200" y="1828800"/>
                <a:ext cx="1905000" cy="1447800"/>
              </a:xfrm>
              <a:prstGeom prst="mathMultiply">
                <a:avLst>
                  <a:gd name="adj1" fmla="val 9402"/>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74"/>
              <p:cNvGrpSpPr/>
              <p:nvPr/>
            </p:nvGrpSpPr>
            <p:grpSpPr>
              <a:xfrm rot="5565285">
                <a:off x="6734959" y="3230179"/>
                <a:ext cx="1651621" cy="869966"/>
                <a:chOff x="3687910" y="2600334"/>
                <a:chExt cx="1651621" cy="869966"/>
              </a:xfrm>
            </p:grpSpPr>
            <p:grpSp>
              <p:nvGrpSpPr>
                <p:cNvPr id="216" name="Group 112"/>
                <p:cNvGrpSpPr/>
                <p:nvPr/>
              </p:nvGrpSpPr>
              <p:grpSpPr>
                <a:xfrm rot="14370616">
                  <a:off x="4078738" y="2209506"/>
                  <a:ext cx="869966" cy="1651621"/>
                  <a:chOff x="3484333" y="3307030"/>
                  <a:chExt cx="869966" cy="1651621"/>
                </a:xfrm>
              </p:grpSpPr>
              <p:sp>
                <p:nvSpPr>
                  <p:cNvPr id="218" name="Cross 217"/>
                  <p:cNvSpPr/>
                  <p:nvPr/>
                </p:nvSpPr>
                <p:spPr>
                  <a:xfrm rot="2093903">
                    <a:off x="3790981" y="3307030"/>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Pentagon 218"/>
                  <p:cNvSpPr/>
                  <p:nvPr/>
                </p:nvSpPr>
                <p:spPr>
                  <a:xfrm rot="7482643">
                    <a:off x="2950495" y="428107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17" name="Multiply 198"/>
                <p:cNvSpPr/>
                <p:nvPr/>
              </p:nvSpPr>
              <p:spPr>
                <a:xfrm>
                  <a:off x="4029636" y="3021106"/>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Oval 171"/>
              <p:cNvSpPr/>
              <p:nvPr/>
            </p:nvSpPr>
            <p:spPr>
              <a:xfrm>
                <a:off x="7265894" y="762000"/>
                <a:ext cx="1295400" cy="1295400"/>
              </a:xfrm>
              <a:prstGeom prst="ellipse">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03"/>
              <p:cNvSpPr/>
              <p:nvPr/>
            </p:nvSpPr>
            <p:spPr>
              <a:xfrm rot="5400000">
                <a:off x="7380194" y="1360394"/>
                <a:ext cx="1013012" cy="838200"/>
              </a:xfrm>
              <a:prstGeom prst="homePlate">
                <a:avLst>
                  <a:gd name="adj" fmla="val 37330"/>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5400000">
                <a:off x="7667060" y="1553141"/>
                <a:ext cx="338450" cy="584969"/>
              </a:xfrm>
              <a:prstGeom prst="moon">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7418294" y="685800"/>
                <a:ext cx="990600" cy="762000"/>
              </a:xfrm>
              <a:prstGeom prst="ellipse">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61"/>
              <p:cNvGrpSpPr/>
              <p:nvPr/>
            </p:nvGrpSpPr>
            <p:grpSpPr>
              <a:xfrm>
                <a:off x="7247965" y="878541"/>
                <a:ext cx="1371600" cy="838200"/>
                <a:chOff x="1828800" y="188259"/>
                <a:chExt cx="2707342" cy="1183341"/>
              </a:xfrm>
            </p:grpSpPr>
            <p:sp>
              <p:nvSpPr>
                <p:cNvPr id="208" name="Pentagon 189"/>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entagon 208"/>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ultiply 210"/>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us 211"/>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lus 213"/>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ultiply 214"/>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31"/>
            <p:cNvGrpSpPr/>
            <p:nvPr/>
          </p:nvGrpSpPr>
          <p:grpSpPr>
            <a:xfrm flipH="1">
              <a:off x="6781800" y="3505200"/>
              <a:ext cx="1012624" cy="2123299"/>
              <a:chOff x="6096000" y="1295400"/>
              <a:chExt cx="2116571" cy="4438085"/>
            </a:xfrm>
          </p:grpSpPr>
          <p:sp>
            <p:nvSpPr>
              <p:cNvPr id="245" name="Oval 232"/>
              <p:cNvSpPr/>
              <p:nvPr/>
            </p:nvSpPr>
            <p:spPr>
              <a:xfrm>
                <a:off x="6553200" y="1295400"/>
                <a:ext cx="1295400" cy="2133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33"/>
              <p:cNvSpPr/>
              <p:nvPr/>
            </p:nvSpPr>
            <p:spPr>
              <a:xfrm rot="12296205" flipH="1">
                <a:off x="7142054" y="53524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7" name="Oval 234"/>
              <p:cNvSpPr/>
              <p:nvPr/>
            </p:nvSpPr>
            <p:spPr>
              <a:xfrm rot="20660369" flipH="1">
                <a:off x="6747122" y="53227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8" name="Flowchart: Manual Operation 235"/>
              <p:cNvSpPr/>
              <p:nvPr/>
            </p:nvSpPr>
            <p:spPr>
              <a:xfrm rot="10800000">
                <a:off x="7179930" y="4114800"/>
                <a:ext cx="457200" cy="1371600"/>
              </a:xfrm>
              <a:prstGeom prst="flowChartManualOperation">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lowchart: Manual Operation 236"/>
              <p:cNvSpPr/>
              <p:nvPr/>
            </p:nvSpPr>
            <p:spPr>
              <a:xfrm rot="10800000">
                <a:off x="6722730" y="4114800"/>
                <a:ext cx="592470" cy="1371600"/>
              </a:xfrm>
              <a:prstGeom prst="flowChartManualOperation">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Manual Operation 237"/>
              <p:cNvSpPr/>
              <p:nvPr/>
            </p:nvSpPr>
            <p:spPr>
              <a:xfrm rot="10800000">
                <a:off x="6705600" y="3048000"/>
                <a:ext cx="9906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38"/>
              <p:cNvSpPr/>
              <p:nvPr/>
            </p:nvSpPr>
            <p:spPr>
              <a:xfrm>
                <a:off x="609600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2" name="Oval 239"/>
              <p:cNvSpPr/>
              <p:nvPr/>
            </p:nvSpPr>
            <p:spPr>
              <a:xfrm>
                <a:off x="778953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3" name="Flowchart: Manual Operation 240"/>
              <p:cNvSpPr/>
              <p:nvPr/>
            </p:nvSpPr>
            <p:spPr>
              <a:xfrm rot="12653049">
                <a:off x="6409701" y="25485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Manual Operation 241"/>
              <p:cNvSpPr/>
              <p:nvPr/>
            </p:nvSpPr>
            <p:spPr>
              <a:xfrm rot="9116100">
                <a:off x="7432371" y="25940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71"/>
              <p:cNvGrpSpPr/>
              <p:nvPr/>
            </p:nvGrpSpPr>
            <p:grpSpPr>
              <a:xfrm>
                <a:off x="6675948" y="4114800"/>
                <a:ext cx="1031705" cy="762000"/>
                <a:chOff x="5012224" y="457200"/>
                <a:chExt cx="2531578" cy="2478742"/>
              </a:xfrm>
            </p:grpSpPr>
            <p:grpSp>
              <p:nvGrpSpPr>
                <p:cNvPr id="274" name="Group 170"/>
                <p:cNvGrpSpPr/>
                <p:nvPr/>
              </p:nvGrpSpPr>
              <p:grpSpPr>
                <a:xfrm>
                  <a:off x="5012224" y="457200"/>
                  <a:ext cx="2531578" cy="1447800"/>
                  <a:chOff x="3755051" y="1524000"/>
                  <a:chExt cx="908347" cy="457200"/>
                </a:xfrm>
              </p:grpSpPr>
              <p:sp>
                <p:nvSpPr>
                  <p:cNvPr id="281" name="Rectangle 268"/>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82" name="Group 154"/>
                  <p:cNvGrpSpPr/>
                  <p:nvPr/>
                </p:nvGrpSpPr>
                <p:grpSpPr>
                  <a:xfrm>
                    <a:off x="3810000" y="1524000"/>
                    <a:ext cx="838200" cy="457200"/>
                    <a:chOff x="4643203" y="2743200"/>
                    <a:chExt cx="3490210" cy="1256675"/>
                  </a:xfrm>
                </p:grpSpPr>
                <p:grpSp>
                  <p:nvGrpSpPr>
                    <p:cNvPr id="283" name="Group 23"/>
                    <p:cNvGrpSpPr/>
                    <p:nvPr/>
                  </p:nvGrpSpPr>
                  <p:grpSpPr>
                    <a:xfrm>
                      <a:off x="4643203" y="2743200"/>
                      <a:ext cx="1146748" cy="1219200"/>
                      <a:chOff x="4643203" y="2743200"/>
                      <a:chExt cx="1146748" cy="1219200"/>
                    </a:xfrm>
                  </p:grpSpPr>
                  <p:sp>
                    <p:nvSpPr>
                      <p:cNvPr id="294" name="Multiply 281"/>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282"/>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Summing Junction 283"/>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284"/>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4"/>
                    <p:cNvGrpSpPr/>
                    <p:nvPr/>
                  </p:nvGrpSpPr>
                  <p:grpSpPr>
                    <a:xfrm>
                      <a:off x="5791200" y="2743200"/>
                      <a:ext cx="1146748" cy="1219200"/>
                      <a:chOff x="4643203" y="2743200"/>
                      <a:chExt cx="1146748" cy="1219200"/>
                    </a:xfrm>
                  </p:grpSpPr>
                  <p:sp>
                    <p:nvSpPr>
                      <p:cNvPr id="290" name="Multiply 277"/>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78"/>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279"/>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Summing Junction 280"/>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9"/>
                    <p:cNvGrpSpPr/>
                    <p:nvPr/>
                  </p:nvGrpSpPr>
                  <p:grpSpPr>
                    <a:xfrm>
                      <a:off x="6986665" y="2780675"/>
                      <a:ext cx="1146748" cy="1219200"/>
                      <a:chOff x="4643203" y="2743200"/>
                      <a:chExt cx="1146748" cy="1219200"/>
                    </a:xfrm>
                  </p:grpSpPr>
                  <p:sp>
                    <p:nvSpPr>
                      <p:cNvPr id="286" name="Multiply 273"/>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lowchart: Summing Junction 274"/>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Summing Junction 275"/>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Summing Junction 276"/>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5" name="Group 204"/>
                <p:cNvGrpSpPr/>
                <p:nvPr/>
              </p:nvGrpSpPr>
              <p:grpSpPr>
                <a:xfrm>
                  <a:off x="5018992" y="1571035"/>
                  <a:ext cx="2485710" cy="1364907"/>
                  <a:chOff x="5018992" y="1571035"/>
                  <a:chExt cx="2485710" cy="1364907"/>
                </a:xfrm>
              </p:grpSpPr>
              <p:sp>
                <p:nvSpPr>
                  <p:cNvPr id="276" name="Pentagon 263"/>
                  <p:cNvSpPr/>
                  <p:nvPr/>
                </p:nvSpPr>
                <p:spPr>
                  <a:xfrm rot="5400000">
                    <a:off x="4790391" y="1799636"/>
                    <a:ext cx="1219201"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Pentagon 264"/>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Pentagon 265"/>
                  <p:cNvSpPr/>
                  <p:nvPr/>
                </p:nvSpPr>
                <p:spPr>
                  <a:xfrm rot="5400000">
                    <a:off x="6514103" y="1837765"/>
                    <a:ext cx="1219198"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entagon 266"/>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267"/>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6" name="Left-Right-Up Arrow 243"/>
              <p:cNvSpPr/>
              <p:nvPr/>
            </p:nvSpPr>
            <p:spPr>
              <a:xfrm rot="10800000">
                <a:off x="6400799" y="2666996"/>
                <a:ext cx="1600200" cy="1676401"/>
              </a:xfrm>
              <a:prstGeom prst="leftRightUpArrow">
                <a:avLst>
                  <a:gd name="adj1" fmla="val 43442"/>
                  <a:gd name="adj2" fmla="val 20250"/>
                  <a:gd name="adj3" fmla="val 28279"/>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entagon 244"/>
              <p:cNvSpPr/>
              <p:nvPr/>
            </p:nvSpPr>
            <p:spPr>
              <a:xfrm rot="5400000">
                <a:off x="6931025" y="2670176"/>
                <a:ext cx="539750" cy="533400"/>
              </a:xfrm>
              <a:prstGeom prst="homePlat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45"/>
              <p:cNvSpPr/>
              <p:nvPr/>
            </p:nvSpPr>
            <p:spPr>
              <a:xfrm>
                <a:off x="6722730" y="14478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ultiply 246"/>
              <p:cNvSpPr/>
              <p:nvPr/>
            </p:nvSpPr>
            <p:spPr>
              <a:xfrm>
                <a:off x="6705600" y="2895600"/>
                <a:ext cx="990600" cy="1066800"/>
              </a:xfrm>
              <a:prstGeom prst="mathMultiply">
                <a:avLst>
                  <a:gd name="adj1" fmla="val 9616"/>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28"/>
              <p:cNvGrpSpPr/>
              <p:nvPr/>
            </p:nvGrpSpPr>
            <p:grpSpPr>
              <a:xfrm rot="359772">
                <a:off x="6493621" y="3605881"/>
                <a:ext cx="563318" cy="1806623"/>
                <a:chOff x="2675775" y="3209048"/>
                <a:chExt cx="563318" cy="1806623"/>
              </a:xfrm>
            </p:grpSpPr>
            <p:sp>
              <p:nvSpPr>
                <p:cNvPr id="271" name="Cross 258"/>
                <p:cNvSpPr/>
                <p:nvPr/>
              </p:nvSpPr>
              <p:spPr>
                <a:xfrm rot="429804">
                  <a:off x="2675775" y="3209048"/>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Pentagon 259"/>
                <p:cNvSpPr/>
                <p:nvPr/>
              </p:nvSpPr>
              <p:spPr>
                <a:xfrm rot="5818544">
                  <a:off x="2240298" y="433809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3" name="Multiply 260"/>
                <p:cNvSpPr/>
                <p:nvPr/>
              </p:nvSpPr>
              <p:spPr>
                <a:xfrm rot="5565285">
                  <a:off x="2650430" y="3653434"/>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Oval 248"/>
              <p:cNvSpPr/>
              <p:nvPr/>
            </p:nvSpPr>
            <p:spPr>
              <a:xfrm>
                <a:off x="6553200" y="1295400"/>
                <a:ext cx="1143000" cy="838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p:cNvGrpSpPr/>
              <p:nvPr/>
            </p:nvGrpSpPr>
            <p:grpSpPr>
              <a:xfrm>
                <a:off x="6477000" y="1524000"/>
                <a:ext cx="1371600" cy="838200"/>
                <a:chOff x="1828800" y="188259"/>
                <a:chExt cx="2707342" cy="1183341"/>
              </a:xfrm>
            </p:grpSpPr>
            <p:sp>
              <p:nvSpPr>
                <p:cNvPr id="263" name="Pentagon 250"/>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51"/>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52"/>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ultiply 253"/>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Plus 254"/>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255"/>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Plus 256"/>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ultiply 257"/>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9" name="Group 298"/>
            <p:cNvGrpSpPr/>
            <p:nvPr/>
          </p:nvGrpSpPr>
          <p:grpSpPr>
            <a:xfrm>
              <a:off x="2286000" y="3886200"/>
              <a:ext cx="1049771" cy="2133600"/>
              <a:chOff x="6096000" y="1295400"/>
              <a:chExt cx="2116571" cy="4438085"/>
            </a:xfrm>
          </p:grpSpPr>
          <p:sp>
            <p:nvSpPr>
              <p:cNvPr id="300" name="Cloud 299"/>
              <p:cNvSpPr/>
              <p:nvPr/>
            </p:nvSpPr>
            <p:spPr>
              <a:xfrm rot="9532260">
                <a:off x="6546328" y="1357333"/>
                <a:ext cx="1351133" cy="1905000"/>
              </a:xfrm>
              <a:prstGeom prst="cloud">
                <a:avLst/>
              </a:prstGeom>
              <a:solidFill>
                <a:srgbClr val="781C0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rot="12296205" flipH="1">
                <a:off x="7142054" y="53524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2" name="Oval 301"/>
              <p:cNvSpPr/>
              <p:nvPr/>
            </p:nvSpPr>
            <p:spPr>
              <a:xfrm rot="20660369" flipH="1">
                <a:off x="6747122" y="53227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3" name="Flowchart: Manual Operation 302"/>
              <p:cNvSpPr/>
              <p:nvPr/>
            </p:nvSpPr>
            <p:spPr>
              <a:xfrm rot="10800000">
                <a:off x="7179930" y="4114800"/>
                <a:ext cx="457200" cy="1371600"/>
              </a:xfrm>
              <a:prstGeom prst="flowChartManualOperation">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Manual Operation 303"/>
              <p:cNvSpPr/>
              <p:nvPr/>
            </p:nvSpPr>
            <p:spPr>
              <a:xfrm rot="10800000">
                <a:off x="6722730" y="4114800"/>
                <a:ext cx="592470" cy="1371600"/>
              </a:xfrm>
              <a:prstGeom prst="flowChartManualOperation">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Manual Operation 304"/>
              <p:cNvSpPr/>
              <p:nvPr/>
            </p:nvSpPr>
            <p:spPr>
              <a:xfrm rot="10800000">
                <a:off x="6705600" y="3048000"/>
                <a:ext cx="990600" cy="1371600"/>
              </a:xfrm>
              <a:prstGeom prst="flowChartManualOperation">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609600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7" name="Oval 306"/>
              <p:cNvSpPr/>
              <p:nvPr/>
            </p:nvSpPr>
            <p:spPr>
              <a:xfrm>
                <a:off x="778953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8" name="Flowchart: Manual Operation 307"/>
              <p:cNvSpPr/>
              <p:nvPr/>
            </p:nvSpPr>
            <p:spPr>
              <a:xfrm rot="12653049">
                <a:off x="6409701" y="2548530"/>
                <a:ext cx="548201" cy="148224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Manual Operation 308"/>
              <p:cNvSpPr/>
              <p:nvPr/>
            </p:nvSpPr>
            <p:spPr>
              <a:xfrm rot="9116100">
                <a:off x="7432371" y="2594095"/>
                <a:ext cx="548201" cy="1427048"/>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271"/>
              <p:cNvGrpSpPr/>
              <p:nvPr/>
            </p:nvGrpSpPr>
            <p:grpSpPr>
              <a:xfrm>
                <a:off x="6675948" y="4114800"/>
                <a:ext cx="1031705" cy="762000"/>
                <a:chOff x="5012224" y="457200"/>
                <a:chExt cx="2531578" cy="2478742"/>
              </a:xfrm>
            </p:grpSpPr>
            <p:grpSp>
              <p:nvGrpSpPr>
                <p:cNvPr id="329" name="Group 170"/>
                <p:cNvGrpSpPr/>
                <p:nvPr/>
              </p:nvGrpSpPr>
              <p:grpSpPr>
                <a:xfrm>
                  <a:off x="5012224" y="457200"/>
                  <a:ext cx="2531578" cy="1447800"/>
                  <a:chOff x="3755051" y="1524000"/>
                  <a:chExt cx="908347" cy="457200"/>
                </a:xfrm>
              </p:grpSpPr>
              <p:sp>
                <p:nvSpPr>
                  <p:cNvPr id="336" name="Rectangle 335"/>
                  <p:cNvSpPr/>
                  <p:nvPr/>
                </p:nvSpPr>
                <p:spPr>
                  <a:xfrm>
                    <a:off x="3755051" y="1600200"/>
                    <a:ext cx="908347" cy="348069"/>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37" name="Group 154"/>
                  <p:cNvGrpSpPr/>
                  <p:nvPr/>
                </p:nvGrpSpPr>
                <p:grpSpPr>
                  <a:xfrm>
                    <a:off x="3810000" y="1524000"/>
                    <a:ext cx="838200" cy="457200"/>
                    <a:chOff x="4643203" y="2743200"/>
                    <a:chExt cx="3490210" cy="1256675"/>
                  </a:xfrm>
                </p:grpSpPr>
                <p:grpSp>
                  <p:nvGrpSpPr>
                    <p:cNvPr id="338" name="Group 23"/>
                    <p:cNvGrpSpPr/>
                    <p:nvPr/>
                  </p:nvGrpSpPr>
                  <p:grpSpPr>
                    <a:xfrm>
                      <a:off x="4643203" y="2743200"/>
                      <a:ext cx="1146748" cy="1219200"/>
                      <a:chOff x="4643203" y="2743200"/>
                      <a:chExt cx="1146748" cy="1219200"/>
                    </a:xfrm>
                  </p:grpSpPr>
                  <p:sp>
                    <p:nvSpPr>
                      <p:cNvPr id="349" name="Multiply 348"/>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lowchart: Summing Junction 349"/>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Summing Junction 350"/>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Summing Junction 351"/>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24"/>
                    <p:cNvGrpSpPr/>
                    <p:nvPr/>
                  </p:nvGrpSpPr>
                  <p:grpSpPr>
                    <a:xfrm>
                      <a:off x="5791200" y="2743200"/>
                      <a:ext cx="1146748" cy="1219200"/>
                      <a:chOff x="4643203" y="2743200"/>
                      <a:chExt cx="1146748" cy="1219200"/>
                    </a:xfrm>
                  </p:grpSpPr>
                  <p:sp>
                    <p:nvSpPr>
                      <p:cNvPr id="345" name="Multiply 344"/>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Summing Junction 345"/>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Summing Junction 346"/>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Summing Junction 347"/>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29"/>
                    <p:cNvGrpSpPr/>
                    <p:nvPr/>
                  </p:nvGrpSpPr>
                  <p:grpSpPr>
                    <a:xfrm>
                      <a:off x="6986665" y="2780675"/>
                      <a:ext cx="1146748" cy="1219200"/>
                      <a:chOff x="4643203" y="2743200"/>
                      <a:chExt cx="1146748" cy="1219200"/>
                    </a:xfrm>
                  </p:grpSpPr>
                  <p:sp>
                    <p:nvSpPr>
                      <p:cNvPr id="341" name="Multiply 340"/>
                      <p:cNvSpPr/>
                      <p:nvPr/>
                    </p:nvSpPr>
                    <p:spPr>
                      <a:xfrm>
                        <a:off x="4724400" y="2743200"/>
                        <a:ext cx="990600" cy="1219200"/>
                      </a:xfrm>
                      <a:prstGeom prst="mathMultiply">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lowchart: Summing Junction 341"/>
                      <p:cNvSpPr/>
                      <p:nvPr/>
                    </p:nvSpPr>
                    <p:spPr>
                      <a:xfrm>
                        <a:off x="5075420" y="3154181"/>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Summing Junction 342"/>
                      <p:cNvSpPr/>
                      <p:nvPr/>
                    </p:nvSpPr>
                    <p:spPr>
                      <a:xfrm>
                        <a:off x="5485151" y="3174168"/>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Summing Junction 343"/>
                      <p:cNvSpPr/>
                      <p:nvPr/>
                    </p:nvSpPr>
                    <p:spPr>
                      <a:xfrm>
                        <a:off x="4643203" y="3156679"/>
                        <a:ext cx="304800" cy="381000"/>
                      </a:xfrm>
                      <a:prstGeom prst="flowChartSummingJunction">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0" name="Group 204"/>
                <p:cNvGrpSpPr/>
                <p:nvPr/>
              </p:nvGrpSpPr>
              <p:grpSpPr>
                <a:xfrm>
                  <a:off x="5018992" y="1571035"/>
                  <a:ext cx="2485710" cy="1364907"/>
                  <a:chOff x="5018992" y="1571035"/>
                  <a:chExt cx="2485710" cy="1364907"/>
                </a:xfrm>
              </p:grpSpPr>
              <p:sp>
                <p:nvSpPr>
                  <p:cNvPr id="331" name="Pentagon 330"/>
                  <p:cNvSpPr/>
                  <p:nvPr/>
                </p:nvSpPr>
                <p:spPr>
                  <a:xfrm rot="5400000">
                    <a:off x="4790391" y="1799636"/>
                    <a:ext cx="1219201"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331"/>
                  <p:cNvSpPr/>
                  <p:nvPr/>
                </p:nvSpPr>
                <p:spPr>
                  <a:xfrm rot="5400000">
                    <a:off x="5038165" y="1819836"/>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5400000">
                    <a:off x="6514103" y="1837765"/>
                    <a:ext cx="1219198"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5400000">
                    <a:off x="6149788" y="1837765"/>
                    <a:ext cx="1219200"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5400000">
                    <a:off x="5571564" y="1887071"/>
                    <a:ext cx="1335742" cy="762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Left-Right-Up Arrow 310"/>
              <p:cNvSpPr/>
              <p:nvPr/>
            </p:nvSpPr>
            <p:spPr>
              <a:xfrm rot="10800000">
                <a:off x="6400799" y="2666996"/>
                <a:ext cx="1600200" cy="1676401"/>
              </a:xfrm>
              <a:prstGeom prst="leftRightUpArrow">
                <a:avLst>
                  <a:gd name="adj1" fmla="val 43442"/>
                  <a:gd name="adj2" fmla="val 20250"/>
                  <a:gd name="adj3" fmla="val 28279"/>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Pentagon 311"/>
              <p:cNvSpPr/>
              <p:nvPr/>
            </p:nvSpPr>
            <p:spPr>
              <a:xfrm rot="5400000">
                <a:off x="6931025" y="2670176"/>
                <a:ext cx="539750" cy="533400"/>
              </a:xfrm>
              <a:prstGeom prst="homePlat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6722730" y="14478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loud 313"/>
              <p:cNvSpPr/>
              <p:nvPr/>
            </p:nvSpPr>
            <p:spPr>
              <a:xfrm>
                <a:off x="6705600" y="1295400"/>
                <a:ext cx="914400" cy="762000"/>
              </a:xfrm>
              <a:prstGeom prst="cloud">
                <a:avLst/>
              </a:prstGeom>
              <a:solidFill>
                <a:srgbClr val="781C0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261"/>
              <p:cNvGrpSpPr/>
              <p:nvPr/>
            </p:nvGrpSpPr>
            <p:grpSpPr>
              <a:xfrm>
                <a:off x="6477000" y="1524000"/>
                <a:ext cx="1371600" cy="838200"/>
                <a:chOff x="1828800" y="188259"/>
                <a:chExt cx="2707342" cy="1183341"/>
              </a:xfrm>
            </p:grpSpPr>
            <p:sp>
              <p:nvSpPr>
                <p:cNvPr id="321" name="Pentagon 320"/>
                <p:cNvSpPr/>
                <p:nvPr/>
              </p:nvSpPr>
              <p:spPr>
                <a:xfrm rot="5400000">
                  <a:off x="3852583" y="773206"/>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Pentagon 321"/>
                <p:cNvSpPr/>
                <p:nvPr/>
              </p:nvSpPr>
              <p:spPr>
                <a:xfrm rot="5400000">
                  <a:off x="1638300" y="800100"/>
                  <a:ext cx="762000" cy="381000"/>
                </a:xfrm>
                <a:prstGeom prst="homePlate">
                  <a:avLst/>
                </a:prstGeom>
                <a:solidFill>
                  <a:srgbClr val="96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1828800" y="228600"/>
                  <a:ext cx="2590800" cy="6096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ultiply 323"/>
                <p:cNvSpPr/>
                <p:nvPr/>
              </p:nvSpPr>
              <p:spPr>
                <a:xfrm>
                  <a:off x="1851212" y="188259"/>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Plus 324"/>
                <p:cNvSpPr/>
                <p:nvPr/>
              </p:nvSpPr>
              <p:spPr>
                <a:xfrm>
                  <a:off x="2362200" y="251012"/>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ultiply 325"/>
                <p:cNvSpPr/>
                <p:nvPr/>
              </p:nvSpPr>
              <p:spPr>
                <a:xfrm>
                  <a:off x="2814918" y="192741"/>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Plus 326"/>
                <p:cNvSpPr/>
                <p:nvPr/>
              </p:nvSpPr>
              <p:spPr>
                <a:xfrm>
                  <a:off x="3325906" y="255494"/>
                  <a:ext cx="708212" cy="573741"/>
                </a:xfrm>
                <a:prstGeom prst="mathPlus">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ultiply 327"/>
                <p:cNvSpPr/>
                <p:nvPr/>
              </p:nvSpPr>
              <p:spPr>
                <a:xfrm>
                  <a:off x="3774142" y="201706"/>
                  <a:ext cx="762000" cy="685800"/>
                </a:xfrm>
                <a:prstGeom prst="mathMultipl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Multiply 315"/>
              <p:cNvSpPr/>
              <p:nvPr/>
            </p:nvSpPr>
            <p:spPr>
              <a:xfrm>
                <a:off x="6705600" y="2895600"/>
                <a:ext cx="990600" cy="1066800"/>
              </a:xfrm>
              <a:prstGeom prst="mathMultiply">
                <a:avLst>
                  <a:gd name="adj1" fmla="val 9616"/>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32"/>
              <p:cNvGrpSpPr/>
              <p:nvPr/>
            </p:nvGrpSpPr>
            <p:grpSpPr>
              <a:xfrm rot="359772">
                <a:off x="6493621" y="3605881"/>
                <a:ext cx="563318" cy="1806623"/>
                <a:chOff x="2675775" y="3209048"/>
                <a:chExt cx="563318" cy="1806623"/>
              </a:xfrm>
            </p:grpSpPr>
            <p:sp>
              <p:nvSpPr>
                <p:cNvPr id="318" name="Cross 317"/>
                <p:cNvSpPr/>
                <p:nvPr/>
              </p:nvSpPr>
              <p:spPr>
                <a:xfrm rot="429804">
                  <a:off x="2675775" y="3209048"/>
                  <a:ext cx="563318" cy="606267"/>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Pentagon 318"/>
                <p:cNvSpPr/>
                <p:nvPr/>
              </p:nvSpPr>
              <p:spPr>
                <a:xfrm rot="5818544">
                  <a:off x="2240298" y="4338090"/>
                  <a:ext cx="1211419" cy="1437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0" name="Multiply 319"/>
                <p:cNvSpPr/>
                <p:nvPr/>
              </p:nvSpPr>
              <p:spPr>
                <a:xfrm rot="5565285">
                  <a:off x="2650430" y="3653434"/>
                  <a:ext cx="537882" cy="340659"/>
                </a:xfrm>
                <a:prstGeom prst="mathMultipl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55" name="Picture 354">
            <a:extLst>
              <a:ext uri="{FF2B5EF4-FFF2-40B4-BE49-F238E27FC236}">
                <a16:creationId xmlns:a16="http://schemas.microsoft.com/office/drawing/2014/main" id="{79E42F7B-CE8A-4E60-A606-FBB60BE1A529}"/>
              </a:ext>
            </a:extLst>
          </p:cNvPr>
          <p:cNvPicPr>
            <a:picLocks noChangeAspect="1"/>
          </p:cNvPicPr>
          <p:nvPr/>
        </p:nvPicPr>
        <p:blipFill rotWithShape="1">
          <a:blip r:embed="rId3">
            <a:extLst>
              <a:ext uri="{28A0092B-C50C-407E-A947-70E740481C1C}">
                <a14:useLocalDpi xmlns:a14="http://schemas.microsoft.com/office/drawing/2010/main" val="0"/>
              </a:ext>
            </a:extLst>
          </a:blip>
          <a:srcRect t="3474" b="12136"/>
          <a:stretch/>
        </p:blipFill>
        <p:spPr>
          <a:xfrm>
            <a:off x="10529181" y="181070"/>
            <a:ext cx="1488964" cy="917741"/>
          </a:xfrm>
          <a:prstGeom prst="rect">
            <a:avLst/>
          </a:prstGeom>
        </p:spPr>
      </p:pic>
      <p:sp>
        <p:nvSpPr>
          <p:cNvPr id="2" name="Rectangle 1">
            <a:extLst>
              <a:ext uri="{FF2B5EF4-FFF2-40B4-BE49-F238E27FC236}">
                <a16:creationId xmlns:a16="http://schemas.microsoft.com/office/drawing/2014/main" id="{036D52D2-CA03-4FD1-87A8-832AC0088A23}"/>
              </a:ext>
            </a:extLst>
          </p:cNvPr>
          <p:cNvSpPr/>
          <p:nvPr/>
        </p:nvSpPr>
        <p:spPr>
          <a:xfrm>
            <a:off x="5854574" y="5862242"/>
            <a:ext cx="6096000" cy="923330"/>
          </a:xfrm>
          <a:prstGeom prst="rect">
            <a:avLst/>
          </a:prstGeom>
        </p:spPr>
        <p:txBody>
          <a:bodyPr>
            <a:spAutoFit/>
          </a:bodyPr>
          <a:lstStyle/>
          <a:p>
            <a:pPr algn="ctr"/>
            <a:r>
              <a:rPr lang="en-US" b="1" i="0" dirty="0">
                <a:solidFill>
                  <a:schemeClr val="bg1"/>
                </a:solidFill>
                <a:effectLst/>
                <a:latin typeface="Open Sans"/>
              </a:rPr>
              <a:t>If we give in to temptation, our example can have a negative impact on the faith and righteousness of others</a:t>
            </a:r>
            <a:endParaRPr lang="en-US" dirty="0">
              <a:solidFill>
                <a:schemeClr val="bg1"/>
              </a:solidFill>
            </a:endParaRPr>
          </a:p>
        </p:txBody>
      </p:sp>
      <p:sp>
        <p:nvSpPr>
          <p:cNvPr id="4" name="Rectangle 3">
            <a:extLst>
              <a:ext uri="{FF2B5EF4-FFF2-40B4-BE49-F238E27FC236}">
                <a16:creationId xmlns:a16="http://schemas.microsoft.com/office/drawing/2014/main" id="{9AAA1A6B-089F-4A43-A3C4-DF977C5BF36C}"/>
              </a:ext>
            </a:extLst>
          </p:cNvPr>
          <p:cNvSpPr/>
          <p:nvPr/>
        </p:nvSpPr>
        <p:spPr>
          <a:xfrm>
            <a:off x="730313" y="4913830"/>
            <a:ext cx="6096000" cy="1200329"/>
          </a:xfrm>
          <a:prstGeom prst="rect">
            <a:avLst/>
          </a:prstGeom>
        </p:spPr>
        <p:txBody>
          <a:bodyPr>
            <a:spAutoFit/>
          </a:bodyPr>
          <a:lstStyle/>
          <a:p>
            <a:pPr fontAlgn="base"/>
            <a:r>
              <a:rPr lang="en-US" b="0" i="0" dirty="0">
                <a:solidFill>
                  <a:srgbClr val="FFFF00"/>
                </a:solidFill>
                <a:effectLst/>
                <a:latin typeface="Open Sans"/>
              </a:rPr>
              <a:t>What happened to some of the Lamanite youth? </a:t>
            </a:r>
          </a:p>
          <a:p>
            <a:pPr fontAlgn="base"/>
            <a:endParaRPr lang="en-US" dirty="0">
              <a:solidFill>
                <a:srgbClr val="FFFF00"/>
              </a:solidFill>
              <a:latin typeface="Open Sans"/>
            </a:endParaRPr>
          </a:p>
          <a:p>
            <a:pPr fontAlgn="base"/>
            <a:r>
              <a:rPr lang="en-US" b="0" i="0" dirty="0">
                <a:solidFill>
                  <a:srgbClr val="FFFF00"/>
                </a:solidFill>
                <a:effectLst/>
                <a:latin typeface="Open Sans"/>
              </a:rPr>
              <a:t>They “were led away by some who were </a:t>
            </a:r>
            <a:r>
              <a:rPr lang="en-US" b="0" i="0" dirty="0" err="1">
                <a:solidFill>
                  <a:srgbClr val="FFFF00"/>
                </a:solidFill>
                <a:effectLst/>
                <a:latin typeface="Open Sans"/>
              </a:rPr>
              <a:t>Zoramites</a:t>
            </a:r>
            <a:r>
              <a:rPr lang="en-US" b="0" i="0" dirty="0">
                <a:solidFill>
                  <a:srgbClr val="FFFF00"/>
                </a:solidFill>
                <a:effectLst/>
                <a:latin typeface="Open Sans"/>
              </a:rPr>
              <a:t>,” and they joined the </a:t>
            </a:r>
            <a:r>
              <a:rPr lang="en-US" b="0" i="0" dirty="0" err="1">
                <a:solidFill>
                  <a:srgbClr val="FFFF00"/>
                </a:solidFill>
                <a:effectLst/>
                <a:latin typeface="Open Sans"/>
              </a:rPr>
              <a:t>Gadianton</a:t>
            </a:r>
            <a:r>
              <a:rPr lang="en-US" b="0" i="0" dirty="0">
                <a:solidFill>
                  <a:srgbClr val="FFFF00"/>
                </a:solidFill>
                <a:effectLst/>
                <a:latin typeface="Open Sans"/>
              </a:rPr>
              <a:t> robbers.</a:t>
            </a:r>
          </a:p>
        </p:txBody>
      </p:sp>
    </p:spTree>
    <p:extLst>
      <p:ext uri="{BB962C8B-B14F-4D97-AF65-F5344CB8AC3E}">
        <p14:creationId xmlns:p14="http://schemas.microsoft.com/office/powerpoint/2010/main" val="310508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26" presetClass="entr" presetSubtype="0" fill="hold" nodeType="withEffect">
                                  <p:stCondLst>
                                    <p:cond delay="0"/>
                                  </p:stCondLst>
                                  <p:childTnLst>
                                    <p:set>
                                      <p:cBhvr>
                                        <p:cTn id="23" dur="1" fill="hold">
                                          <p:stCondLst>
                                            <p:cond delay="0"/>
                                          </p:stCondLst>
                                        </p:cTn>
                                        <p:tgtEl>
                                          <p:spTgt spid="353"/>
                                        </p:tgtEl>
                                        <p:attrNameLst>
                                          <p:attrName>style.visibility</p:attrName>
                                        </p:attrNameLst>
                                      </p:cBhvr>
                                      <p:to>
                                        <p:strVal val="visible"/>
                                      </p:to>
                                    </p:set>
                                    <p:animEffect transition="in" filter="wipe(down)">
                                      <p:cBhvr>
                                        <p:cTn id="24" dur="580">
                                          <p:stCondLst>
                                            <p:cond delay="0"/>
                                          </p:stCondLst>
                                        </p:cTn>
                                        <p:tgtEl>
                                          <p:spTgt spid="353"/>
                                        </p:tgtEl>
                                      </p:cBhvr>
                                    </p:animEffect>
                                    <p:anim calcmode="lin" valueType="num">
                                      <p:cBhvr>
                                        <p:cTn id="25" dur="1822" tmFilter="0,0; 0.14,0.36; 0.43,0.73; 0.71,0.91; 1.0,1.0">
                                          <p:stCondLst>
                                            <p:cond delay="0"/>
                                          </p:stCondLst>
                                        </p:cTn>
                                        <p:tgtEl>
                                          <p:spTgt spid="35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5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5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5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53"/>
                                        </p:tgtEl>
                                        <p:attrNameLst>
                                          <p:attrName>ppt_y</p:attrName>
                                        </p:attrNameLst>
                                      </p:cBhvr>
                                      <p:tavLst>
                                        <p:tav tm="0" fmla="#ppt_y-sin(pi*$)/81">
                                          <p:val>
                                            <p:fltVal val="0"/>
                                          </p:val>
                                        </p:tav>
                                        <p:tav tm="100000">
                                          <p:val>
                                            <p:fltVal val="1"/>
                                          </p:val>
                                        </p:tav>
                                      </p:tavLst>
                                    </p:anim>
                                    <p:animScale>
                                      <p:cBhvr>
                                        <p:cTn id="30" dur="26">
                                          <p:stCondLst>
                                            <p:cond delay="650"/>
                                          </p:stCondLst>
                                        </p:cTn>
                                        <p:tgtEl>
                                          <p:spTgt spid="353"/>
                                        </p:tgtEl>
                                      </p:cBhvr>
                                      <p:to x="100000" y="60000"/>
                                    </p:animScale>
                                    <p:animScale>
                                      <p:cBhvr>
                                        <p:cTn id="31" dur="166" decel="50000">
                                          <p:stCondLst>
                                            <p:cond delay="676"/>
                                          </p:stCondLst>
                                        </p:cTn>
                                        <p:tgtEl>
                                          <p:spTgt spid="353"/>
                                        </p:tgtEl>
                                      </p:cBhvr>
                                      <p:to x="100000" y="100000"/>
                                    </p:animScale>
                                    <p:animScale>
                                      <p:cBhvr>
                                        <p:cTn id="32" dur="26">
                                          <p:stCondLst>
                                            <p:cond delay="1312"/>
                                          </p:stCondLst>
                                        </p:cTn>
                                        <p:tgtEl>
                                          <p:spTgt spid="353"/>
                                        </p:tgtEl>
                                      </p:cBhvr>
                                      <p:to x="100000" y="80000"/>
                                    </p:animScale>
                                    <p:animScale>
                                      <p:cBhvr>
                                        <p:cTn id="33" dur="166" decel="50000">
                                          <p:stCondLst>
                                            <p:cond delay="1338"/>
                                          </p:stCondLst>
                                        </p:cTn>
                                        <p:tgtEl>
                                          <p:spTgt spid="353"/>
                                        </p:tgtEl>
                                      </p:cBhvr>
                                      <p:to x="100000" y="100000"/>
                                    </p:animScale>
                                    <p:animScale>
                                      <p:cBhvr>
                                        <p:cTn id="34" dur="26">
                                          <p:stCondLst>
                                            <p:cond delay="1642"/>
                                          </p:stCondLst>
                                        </p:cTn>
                                        <p:tgtEl>
                                          <p:spTgt spid="353"/>
                                        </p:tgtEl>
                                      </p:cBhvr>
                                      <p:to x="100000" y="90000"/>
                                    </p:animScale>
                                    <p:animScale>
                                      <p:cBhvr>
                                        <p:cTn id="35" dur="166" decel="50000">
                                          <p:stCondLst>
                                            <p:cond delay="1668"/>
                                          </p:stCondLst>
                                        </p:cTn>
                                        <p:tgtEl>
                                          <p:spTgt spid="353"/>
                                        </p:tgtEl>
                                      </p:cBhvr>
                                      <p:to x="100000" y="100000"/>
                                    </p:animScale>
                                    <p:animScale>
                                      <p:cBhvr>
                                        <p:cTn id="36" dur="26">
                                          <p:stCondLst>
                                            <p:cond delay="1808"/>
                                          </p:stCondLst>
                                        </p:cTn>
                                        <p:tgtEl>
                                          <p:spTgt spid="353"/>
                                        </p:tgtEl>
                                      </p:cBhvr>
                                      <p:to x="100000" y="95000"/>
                                    </p:animScale>
                                    <p:animScale>
                                      <p:cBhvr>
                                        <p:cTn id="37" dur="166" decel="50000">
                                          <p:stCondLst>
                                            <p:cond delay="1834"/>
                                          </p:stCondLst>
                                        </p:cTn>
                                        <p:tgtEl>
                                          <p:spTgt spid="35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43355D-03F0-4FCE-9D26-B779DFD49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1295401"/>
            <a:ext cx="4572000" cy="1477328"/>
          </a:xfrm>
          <a:prstGeom prst="rect">
            <a:avLst/>
          </a:prstGeom>
        </p:spPr>
        <p:txBody>
          <a:bodyPr>
            <a:spAutoFit/>
          </a:bodyPr>
          <a:lstStyle/>
          <a:p>
            <a:pPr fontAlgn="base"/>
            <a:r>
              <a:rPr lang="en-US" dirty="0">
                <a:solidFill>
                  <a:schemeClr val="bg2"/>
                </a:solidFill>
              </a:rPr>
              <a:t>“The young people of the Church … hold the future in their hands. The Church has always been one generation away from extinction. If a whole generation were lost, which will not happen, we would lose the Church. </a:t>
            </a:r>
          </a:p>
        </p:txBody>
      </p:sp>
      <p:pic>
        <p:nvPicPr>
          <p:cNvPr id="6" name="Picture 5" descr="Henry B. Eyring.jpg"/>
          <p:cNvPicPr>
            <a:picLocks noChangeAspect="1"/>
          </p:cNvPicPr>
          <p:nvPr/>
        </p:nvPicPr>
        <p:blipFill>
          <a:blip r:embed="rId3" cstate="print"/>
          <a:stretch>
            <a:fillRect/>
          </a:stretch>
        </p:blipFill>
        <p:spPr>
          <a:xfrm>
            <a:off x="393071" y="1218446"/>
            <a:ext cx="874776" cy="1090630"/>
          </a:xfrm>
          <a:prstGeom prst="rect">
            <a:avLst/>
          </a:prstGeom>
        </p:spPr>
      </p:pic>
      <p:sp>
        <p:nvSpPr>
          <p:cNvPr id="7" name="TextBox 6"/>
          <p:cNvSpPr txBox="1"/>
          <p:nvPr/>
        </p:nvSpPr>
        <p:spPr>
          <a:xfrm>
            <a:off x="1676400" y="304800"/>
            <a:ext cx="48768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Lost Individuals</a:t>
            </a:r>
          </a:p>
        </p:txBody>
      </p:sp>
      <p:pic>
        <p:nvPicPr>
          <p:cNvPr id="5" name="Picture 4">
            <a:extLst>
              <a:ext uri="{FF2B5EF4-FFF2-40B4-BE49-F238E27FC236}">
                <a16:creationId xmlns:a16="http://schemas.microsoft.com/office/drawing/2014/main" id="{9898A8B5-8B88-405D-AA52-1BEB7B4D4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46" y="223271"/>
            <a:ext cx="3810000" cy="2409825"/>
          </a:xfrm>
          <a:prstGeom prst="rect">
            <a:avLst/>
          </a:prstGeom>
        </p:spPr>
      </p:pic>
      <p:pic>
        <p:nvPicPr>
          <p:cNvPr id="10" name="Picture 9">
            <a:extLst>
              <a:ext uri="{FF2B5EF4-FFF2-40B4-BE49-F238E27FC236}">
                <a16:creationId xmlns:a16="http://schemas.microsoft.com/office/drawing/2014/main" id="{5640F24E-CE73-42DE-9C7D-FA73B3D79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255" y="3411557"/>
            <a:ext cx="4371975" cy="2924175"/>
          </a:xfrm>
          <a:prstGeom prst="rect">
            <a:avLst/>
          </a:prstGeom>
        </p:spPr>
      </p:pic>
      <p:sp>
        <p:nvSpPr>
          <p:cNvPr id="11" name="Rectangle 10">
            <a:extLst>
              <a:ext uri="{FF2B5EF4-FFF2-40B4-BE49-F238E27FC236}">
                <a16:creationId xmlns:a16="http://schemas.microsoft.com/office/drawing/2014/main" id="{9C7C9DDC-A02F-46E0-AF9B-90DB05341E8E}"/>
              </a:ext>
            </a:extLst>
          </p:cNvPr>
          <p:cNvSpPr/>
          <p:nvPr/>
        </p:nvSpPr>
        <p:spPr>
          <a:xfrm>
            <a:off x="6518494" y="4078214"/>
            <a:ext cx="4970353" cy="1477328"/>
          </a:xfrm>
          <a:prstGeom prst="rect">
            <a:avLst/>
          </a:prstGeom>
        </p:spPr>
        <p:txBody>
          <a:bodyPr wrap="square">
            <a:spAutoFit/>
          </a:bodyPr>
          <a:lstStyle/>
          <a:p>
            <a:pPr fontAlgn="base"/>
            <a:r>
              <a:rPr lang="en-US" dirty="0">
                <a:solidFill>
                  <a:schemeClr val="bg2"/>
                </a:solidFill>
              </a:rPr>
              <a:t>But even a single individual lost to the gospel of Jesus Christ closes doors for generations of descendants, unless the Lord reaches out to bring some of them back.” </a:t>
            </a:r>
          </a:p>
          <a:p>
            <a:pPr fontAlgn="base"/>
            <a:r>
              <a:rPr lang="en-US" dirty="0">
                <a:solidFill>
                  <a:schemeClr val="bg2"/>
                </a:solidFill>
              </a:rPr>
              <a:t>President Henry B. Eyring</a:t>
            </a:r>
          </a:p>
        </p:txBody>
      </p:sp>
    </p:spTree>
    <p:extLst>
      <p:ext uri="{BB962C8B-B14F-4D97-AF65-F5344CB8AC3E}">
        <p14:creationId xmlns:p14="http://schemas.microsoft.com/office/powerpoint/2010/main" val="2900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9FEC6B-DB21-4AE9-9A2E-22ABCF7C8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6515" y="126748"/>
            <a:ext cx="11141798" cy="6463308"/>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r>
              <a:rPr lang="en-US" dirty="0">
                <a:solidFill>
                  <a:schemeClr val="bg2"/>
                </a:solidFill>
              </a:rPr>
              <a:t>Ezra Taft Benson (“The Savior’s Visit to America,” </a:t>
            </a:r>
            <a:r>
              <a:rPr lang="en-US" i="1" dirty="0">
                <a:solidFill>
                  <a:schemeClr val="bg2"/>
                </a:solidFill>
              </a:rPr>
              <a:t>Ensign,</a:t>
            </a:r>
            <a:r>
              <a:rPr lang="en-US" dirty="0">
                <a:solidFill>
                  <a:schemeClr val="bg2"/>
                </a:solidFill>
              </a:rPr>
              <a:t> May 1987, 6).</a:t>
            </a:r>
          </a:p>
          <a:p>
            <a:endParaRPr lang="en-US" dirty="0">
              <a:solidFill>
                <a:schemeClr val="bg2"/>
              </a:solidFill>
            </a:endParaRPr>
          </a:p>
          <a:p>
            <a:r>
              <a:rPr lang="en-US" dirty="0">
                <a:solidFill>
                  <a:schemeClr val="bg2"/>
                </a:solidFill>
              </a:rPr>
              <a:t>Jeffrey R. Holland (</a:t>
            </a:r>
            <a:r>
              <a:rPr lang="en-US" i="1" dirty="0">
                <a:solidFill>
                  <a:schemeClr val="bg2"/>
                </a:solidFill>
              </a:rPr>
              <a:t>Christ and the New Covenant: The Messianic Message of the Book of Mormon</a:t>
            </a:r>
            <a:r>
              <a:rPr lang="en-US" dirty="0">
                <a:solidFill>
                  <a:schemeClr val="bg2"/>
                </a:solidFill>
              </a:rPr>
              <a:t> [1997], 250).</a:t>
            </a:r>
          </a:p>
          <a:p>
            <a:endParaRPr lang="en-US" dirty="0">
              <a:solidFill>
                <a:schemeClr val="bg2"/>
              </a:solidFill>
            </a:endParaRPr>
          </a:p>
          <a:p>
            <a:r>
              <a:rPr lang="en-US" dirty="0">
                <a:solidFill>
                  <a:schemeClr val="bg2"/>
                </a:solidFill>
              </a:rPr>
              <a:t>The Book of Mormon Who’s Who by Ed J. Pinegar and Richard J. Allen pg. 98-99, 142-144</a:t>
            </a:r>
          </a:p>
          <a:p>
            <a:endParaRPr lang="en-US" dirty="0">
              <a:solidFill>
                <a:schemeClr val="bg2"/>
              </a:solidFill>
            </a:endParaRPr>
          </a:p>
          <a:p>
            <a:pPr fontAlgn="base"/>
            <a:r>
              <a:rPr lang="en-US" dirty="0">
                <a:solidFill>
                  <a:schemeClr val="bg2"/>
                </a:solidFill>
              </a:rPr>
              <a:t>Elder Allan F. Packer </a:t>
            </a:r>
            <a:r>
              <a:rPr lang="en-US" i="1" dirty="0">
                <a:solidFill>
                  <a:schemeClr val="bg2"/>
                </a:solidFill>
              </a:rPr>
              <a:t>Finding Strength in Challenging Times! </a:t>
            </a:r>
            <a:r>
              <a:rPr lang="en-US" dirty="0">
                <a:solidFill>
                  <a:schemeClr val="bg2"/>
                </a:solidFill>
              </a:rPr>
              <a:t>April 2009 Gen. Conf.</a:t>
            </a:r>
          </a:p>
          <a:p>
            <a:pPr fontAlgn="base"/>
            <a:endParaRPr lang="en-US" dirty="0">
              <a:solidFill>
                <a:schemeClr val="bg2"/>
              </a:solidFill>
            </a:endParaRPr>
          </a:p>
          <a:p>
            <a:pPr fontAlgn="base"/>
            <a:r>
              <a:rPr lang="en-US" dirty="0">
                <a:solidFill>
                  <a:schemeClr val="bg2"/>
                </a:solidFill>
              </a:rPr>
              <a:t>President Thomas S. Monson </a:t>
            </a:r>
            <a:r>
              <a:rPr lang="en-US" i="1" dirty="0">
                <a:solidFill>
                  <a:schemeClr val="bg2"/>
                </a:solidFill>
              </a:rPr>
              <a:t>Dare to Stand Alone </a:t>
            </a:r>
            <a:r>
              <a:rPr lang="en-US" dirty="0">
                <a:solidFill>
                  <a:schemeClr val="bg2"/>
                </a:solidFill>
              </a:rPr>
              <a:t>Oct. 2011 General Conf.</a:t>
            </a:r>
          </a:p>
          <a:p>
            <a:pPr fontAlgn="base"/>
            <a:endParaRPr lang="en-US" dirty="0">
              <a:solidFill>
                <a:schemeClr val="bg2"/>
              </a:solidFill>
            </a:endParaRPr>
          </a:p>
          <a:p>
            <a:pPr fontAlgn="base"/>
            <a:r>
              <a:rPr lang="en-US" dirty="0">
                <a:solidFill>
                  <a:schemeClr val="bg2"/>
                </a:solidFill>
              </a:rPr>
              <a:t>Joseph Fielding McConkie and Robert L. Millet Doctrinal Commentary on the Book of Mormon Vol. 4 pg. 6, 9-10</a:t>
            </a:r>
          </a:p>
          <a:p>
            <a:pPr fontAlgn="base"/>
            <a:endParaRPr lang="en-US" dirty="0">
              <a:solidFill>
                <a:schemeClr val="bg2"/>
              </a:solidFill>
            </a:endParaRPr>
          </a:p>
          <a:p>
            <a:pPr fontAlgn="base"/>
            <a:r>
              <a:rPr lang="en-US" dirty="0">
                <a:solidFill>
                  <a:schemeClr val="bg2"/>
                </a:solidFill>
              </a:rPr>
              <a:t>The Phrase Finder: Jot and </a:t>
            </a:r>
            <a:r>
              <a:rPr lang="en-US" dirty="0" err="1">
                <a:solidFill>
                  <a:schemeClr val="bg2"/>
                </a:solidFill>
              </a:rPr>
              <a:t>Tittle</a:t>
            </a:r>
            <a:r>
              <a:rPr lang="en-US" dirty="0">
                <a:solidFill>
                  <a:schemeClr val="bg2"/>
                </a:solidFill>
              </a:rPr>
              <a:t>: It has passed into English via William </a:t>
            </a:r>
            <a:r>
              <a:rPr lang="en-US" dirty="0" err="1">
                <a:solidFill>
                  <a:schemeClr val="bg2"/>
                </a:solidFill>
              </a:rPr>
              <a:t>Tindale's</a:t>
            </a:r>
            <a:r>
              <a:rPr lang="en-US" dirty="0">
                <a:solidFill>
                  <a:schemeClr val="bg2"/>
                </a:solidFill>
              </a:rPr>
              <a:t> translation of the New Testament in 1526. It appears there in </a:t>
            </a:r>
            <a:r>
              <a:rPr lang="en-US" i="1" dirty="0">
                <a:solidFill>
                  <a:schemeClr val="bg2"/>
                </a:solidFill>
              </a:rPr>
              <a:t>Matthew 5:18</a:t>
            </a:r>
            <a:r>
              <a:rPr lang="en-US" dirty="0">
                <a:solidFill>
                  <a:schemeClr val="bg2"/>
                </a:solidFill>
              </a:rPr>
              <a:t>: </a:t>
            </a:r>
          </a:p>
          <a:p>
            <a:pPr fontAlgn="base"/>
            <a:endParaRPr lang="en-US" dirty="0">
              <a:solidFill>
                <a:schemeClr val="bg2"/>
              </a:solidFill>
            </a:endParaRPr>
          </a:p>
          <a:p>
            <a:pPr fontAlgn="base"/>
            <a:r>
              <a:rPr lang="en-US" dirty="0">
                <a:solidFill>
                  <a:schemeClr val="bg2"/>
                </a:solidFill>
              </a:rPr>
              <a:t>President Spencer W. Kimball </a:t>
            </a:r>
            <a:r>
              <a:rPr lang="en-US" i="1" dirty="0">
                <a:solidFill>
                  <a:schemeClr val="bg2"/>
                </a:solidFill>
              </a:rPr>
              <a:t>“Hold Fast to the Iron Rod” </a:t>
            </a:r>
            <a:r>
              <a:rPr lang="en-US" dirty="0">
                <a:solidFill>
                  <a:schemeClr val="bg2"/>
                </a:solidFill>
              </a:rPr>
              <a:t>Oct. 1978 Gen. Conf.</a:t>
            </a:r>
          </a:p>
          <a:p>
            <a:pPr fontAlgn="base"/>
            <a:endParaRPr lang="en-US" dirty="0">
              <a:solidFill>
                <a:schemeClr val="bg2"/>
              </a:solidFill>
            </a:endParaRPr>
          </a:p>
          <a:p>
            <a:pPr fontAlgn="base"/>
            <a:r>
              <a:rPr lang="en-US" dirty="0">
                <a:solidFill>
                  <a:schemeClr val="bg1"/>
                </a:solidFill>
              </a:rPr>
              <a:t>Richard C. </a:t>
            </a:r>
            <a:r>
              <a:rPr lang="en-US" dirty="0" err="1">
                <a:solidFill>
                  <a:schemeClr val="bg1"/>
                </a:solidFill>
              </a:rPr>
              <a:t>Edgley</a:t>
            </a:r>
            <a:r>
              <a:rPr lang="en-US" dirty="0">
                <a:solidFill>
                  <a:schemeClr val="bg1"/>
                </a:solidFill>
              </a:rPr>
              <a:t>, “Faith—the Choice Is Yours,”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2010, 31, 32–33</a:t>
            </a:r>
            <a:endParaRPr lang="en-US" dirty="0">
              <a:solidFill>
                <a:schemeClr val="bg2"/>
              </a:solidFill>
            </a:endParaRPr>
          </a:p>
          <a:p>
            <a:pPr fontAlgn="base"/>
            <a:endParaRPr lang="en-US" dirty="0">
              <a:solidFill>
                <a:schemeClr val="bg2"/>
              </a:solidFill>
            </a:endParaRPr>
          </a:p>
          <a:p>
            <a:pPr fontAlgn="base"/>
            <a:r>
              <a:rPr lang="en-US" dirty="0">
                <a:solidFill>
                  <a:schemeClr val="bg2"/>
                </a:solidFill>
              </a:rPr>
              <a:t>President Henry B. </a:t>
            </a:r>
            <a:r>
              <a:rPr lang="en-US" dirty="0" err="1">
                <a:solidFill>
                  <a:schemeClr val="bg2"/>
                </a:solidFill>
              </a:rPr>
              <a:t>Eyring</a:t>
            </a:r>
            <a:r>
              <a:rPr lang="en-US" dirty="0">
                <a:solidFill>
                  <a:schemeClr val="bg2"/>
                </a:solidFill>
              </a:rPr>
              <a:t> (“We Must Raise Our Sights” [address to CES religious educators, Aug. 14, 2001], 1,si.lds.org).</a:t>
            </a:r>
          </a:p>
        </p:txBody>
      </p:sp>
      <p:sp>
        <p:nvSpPr>
          <p:cNvPr id="6" name="Footer Placeholder 14">
            <a:extLst>
              <a:ext uri="{FF2B5EF4-FFF2-40B4-BE49-F238E27FC236}">
                <a16:creationId xmlns:a16="http://schemas.microsoft.com/office/drawing/2014/main" id="{0C235923-9392-49B4-8831-A9137BA9FC34}"/>
              </a:ext>
            </a:extLst>
          </p:cNvPr>
          <p:cNvSpPr>
            <a:spLocks noGrp="1"/>
          </p:cNvSpPr>
          <p:nvPr/>
        </p:nvSpPr>
        <p:spPr>
          <a:xfrm>
            <a:off x="15240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8008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32ED51-D893-4EC3-93FB-50BB3C5B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6" name="Group 245">
            <a:extLst>
              <a:ext uri="{FF2B5EF4-FFF2-40B4-BE49-F238E27FC236}">
                <a16:creationId xmlns:a16="http://schemas.microsoft.com/office/drawing/2014/main" id="{DDEF9868-8BEA-48B1-AAE7-F7ABDF3548F3}"/>
              </a:ext>
            </a:extLst>
          </p:cNvPr>
          <p:cNvGrpSpPr/>
          <p:nvPr/>
        </p:nvGrpSpPr>
        <p:grpSpPr>
          <a:xfrm>
            <a:off x="133729" y="72429"/>
            <a:ext cx="2935396" cy="1931327"/>
            <a:chOff x="133729" y="72429"/>
            <a:chExt cx="2935396" cy="1931327"/>
          </a:xfrm>
        </p:grpSpPr>
        <p:grpSp>
          <p:nvGrpSpPr>
            <p:cNvPr id="4" name="Group 3">
              <a:extLst>
                <a:ext uri="{FF2B5EF4-FFF2-40B4-BE49-F238E27FC236}">
                  <a16:creationId xmlns:a16="http://schemas.microsoft.com/office/drawing/2014/main" id="{385AF189-9C89-4975-9A7B-D2CE9C1C7B3B}"/>
                </a:ext>
              </a:extLst>
            </p:cNvPr>
            <p:cNvGrpSpPr/>
            <p:nvPr/>
          </p:nvGrpSpPr>
          <p:grpSpPr>
            <a:xfrm>
              <a:off x="133729" y="72429"/>
              <a:ext cx="1758445" cy="1931327"/>
              <a:chOff x="-304800" y="1447800"/>
              <a:chExt cx="1857829" cy="1931327"/>
            </a:xfrm>
          </p:grpSpPr>
          <p:grpSp>
            <p:nvGrpSpPr>
              <p:cNvPr id="5" name="Group 1262">
                <a:extLst>
                  <a:ext uri="{FF2B5EF4-FFF2-40B4-BE49-F238E27FC236}">
                    <a16:creationId xmlns:a16="http://schemas.microsoft.com/office/drawing/2014/main" id="{4DAC4A66-CE13-48DA-804A-2307E9CDB95B}"/>
                  </a:ext>
                </a:extLst>
              </p:cNvPr>
              <p:cNvGrpSpPr/>
              <p:nvPr/>
            </p:nvGrpSpPr>
            <p:grpSpPr>
              <a:xfrm>
                <a:off x="-304800" y="1447800"/>
                <a:ext cx="1857829" cy="1931327"/>
                <a:chOff x="6812404" y="4014427"/>
                <a:chExt cx="1532462" cy="1723166"/>
              </a:xfrm>
            </p:grpSpPr>
            <p:sp>
              <p:nvSpPr>
                <p:cNvPr id="25" name="Rectangle 24">
                  <a:extLst>
                    <a:ext uri="{FF2B5EF4-FFF2-40B4-BE49-F238E27FC236}">
                      <a16:creationId xmlns:a16="http://schemas.microsoft.com/office/drawing/2014/main" id="{C67F00CE-9935-494F-9791-975B80F87F48}"/>
                    </a:ext>
                  </a:extLst>
                </p:cNvPr>
                <p:cNvSpPr/>
                <p:nvPr/>
              </p:nvSpPr>
              <p:spPr>
                <a:xfrm>
                  <a:off x="6884974" y="4061842"/>
                  <a:ext cx="1410168" cy="16238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ame 25">
                  <a:extLst>
                    <a:ext uri="{FF2B5EF4-FFF2-40B4-BE49-F238E27FC236}">
                      <a16:creationId xmlns:a16="http://schemas.microsoft.com/office/drawing/2014/main" id="{65CF0CA5-7B26-439C-96E7-F8E53B259081}"/>
                    </a:ext>
                  </a:extLst>
                </p:cNvPr>
                <p:cNvSpPr/>
                <p:nvPr/>
              </p:nvSpPr>
              <p:spPr>
                <a:xfrm>
                  <a:off x="6812404" y="4014427"/>
                  <a:ext cx="1532462" cy="1723166"/>
                </a:xfrm>
                <a:prstGeom prst="frame">
                  <a:avLst>
                    <a:gd name="adj1" fmla="val 65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5">
                <a:extLst>
                  <a:ext uri="{FF2B5EF4-FFF2-40B4-BE49-F238E27FC236}">
                    <a16:creationId xmlns:a16="http://schemas.microsoft.com/office/drawing/2014/main" id="{2FC3097B-76E8-48D6-BCA4-A3DE8DD2A085}"/>
                  </a:ext>
                </a:extLst>
              </p:cNvPr>
              <p:cNvGrpSpPr/>
              <p:nvPr/>
            </p:nvGrpSpPr>
            <p:grpSpPr>
              <a:xfrm>
                <a:off x="152400" y="1524000"/>
                <a:ext cx="1066800" cy="1734493"/>
                <a:chOff x="7641385" y="1600200"/>
                <a:chExt cx="1250608" cy="2033344"/>
              </a:xfrm>
            </p:grpSpPr>
            <p:sp>
              <p:nvSpPr>
                <p:cNvPr id="7" name="Trapezoid 6">
                  <a:extLst>
                    <a:ext uri="{FF2B5EF4-FFF2-40B4-BE49-F238E27FC236}">
                      <a16:creationId xmlns:a16="http://schemas.microsoft.com/office/drawing/2014/main" id="{FA29B874-9C74-4B81-8F09-9CBDC66CB3BE}"/>
                    </a:ext>
                  </a:extLst>
                </p:cNvPr>
                <p:cNvSpPr/>
                <p:nvPr/>
              </p:nvSpPr>
              <p:spPr>
                <a:xfrm>
                  <a:off x="7695881" y="2824043"/>
                  <a:ext cx="1148762" cy="783039"/>
                </a:xfrm>
                <a:prstGeom prst="trapezoid">
                  <a:avLst>
                    <a:gd name="adj" fmla="val 4040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a:extLst>
                    <a:ext uri="{FF2B5EF4-FFF2-40B4-BE49-F238E27FC236}">
                      <a16:creationId xmlns:a16="http://schemas.microsoft.com/office/drawing/2014/main" id="{41D59C85-BA42-448D-A78E-B27F77058A4C}"/>
                    </a:ext>
                  </a:extLst>
                </p:cNvPr>
                <p:cNvSpPr/>
                <p:nvPr/>
              </p:nvSpPr>
              <p:spPr>
                <a:xfrm rot="21322214">
                  <a:off x="8409335" y="2292368"/>
                  <a:ext cx="280723" cy="688682"/>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8A2AC04D-A6F1-43F7-9ACA-D7398D67DEBB}"/>
                    </a:ext>
                  </a:extLst>
                </p:cNvPr>
                <p:cNvSpPr/>
                <p:nvPr/>
              </p:nvSpPr>
              <p:spPr>
                <a:xfrm>
                  <a:off x="7772015" y="2178311"/>
                  <a:ext cx="233180" cy="792813"/>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307FAE6-3939-4356-9111-D0A3A604B8EF}"/>
                    </a:ext>
                  </a:extLst>
                </p:cNvPr>
                <p:cNvSpPr/>
                <p:nvPr/>
              </p:nvSpPr>
              <p:spPr>
                <a:xfrm>
                  <a:off x="7641385" y="2783157"/>
                  <a:ext cx="664415" cy="850387"/>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22D94EBA-599F-40C6-971A-C484C2C3C31F}"/>
                    </a:ext>
                  </a:extLst>
                </p:cNvPr>
                <p:cNvSpPr/>
                <p:nvPr/>
              </p:nvSpPr>
              <p:spPr>
                <a:xfrm>
                  <a:off x="8153400" y="2819401"/>
                  <a:ext cx="738593" cy="803530"/>
                </a:xfrm>
                <a:prstGeom prst="trapezoid">
                  <a:avLst>
                    <a:gd name="adj" fmla="val 44423"/>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B5CA84C1-CDB5-4BE1-981A-7444FCFD72CA}"/>
                    </a:ext>
                  </a:extLst>
                </p:cNvPr>
                <p:cNvSpPr/>
                <p:nvPr/>
              </p:nvSpPr>
              <p:spPr>
                <a:xfrm rot="10800000">
                  <a:off x="8098468" y="2877851"/>
                  <a:ext cx="233180" cy="18654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BE74A95-93D1-43ED-8698-FBE22A0E09F7}"/>
                    </a:ext>
                  </a:extLst>
                </p:cNvPr>
                <p:cNvSpPr/>
                <p:nvPr/>
              </p:nvSpPr>
              <p:spPr>
                <a:xfrm>
                  <a:off x="7865288" y="1851858"/>
                  <a:ext cx="746177" cy="10726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3">
                  <a:extLst>
                    <a:ext uri="{FF2B5EF4-FFF2-40B4-BE49-F238E27FC236}">
                      <a16:creationId xmlns:a16="http://schemas.microsoft.com/office/drawing/2014/main" id="{EE6BB42F-5154-402E-9AE8-8ABA6A8DACE4}"/>
                    </a:ext>
                  </a:extLst>
                </p:cNvPr>
                <p:cNvSpPr/>
                <p:nvPr/>
              </p:nvSpPr>
              <p:spPr>
                <a:xfrm rot="5400000">
                  <a:off x="8028514" y="1688632"/>
                  <a:ext cx="419724" cy="839449"/>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C55D605-F822-41CB-A0A0-F5B2EB4DB703}"/>
                    </a:ext>
                  </a:extLst>
                </p:cNvPr>
                <p:cNvSpPr/>
                <p:nvPr/>
              </p:nvSpPr>
              <p:spPr>
                <a:xfrm>
                  <a:off x="7858248"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A0D6AA4-54D7-4161-88E4-36769F34FF03}"/>
                    </a:ext>
                  </a:extLst>
                </p:cNvPr>
                <p:cNvSpPr/>
                <p:nvPr/>
              </p:nvSpPr>
              <p:spPr>
                <a:xfrm>
                  <a:off x="7998156"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AF530DD-72C4-4BB1-A596-2DE2BB1B40AD}"/>
                    </a:ext>
                  </a:extLst>
                </p:cNvPr>
                <p:cNvSpPr/>
                <p:nvPr/>
              </p:nvSpPr>
              <p:spPr>
                <a:xfrm>
                  <a:off x="8184700"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F35DB2A-7DC8-4BA4-BC28-740DF6CF6CE7}"/>
                    </a:ext>
                  </a:extLst>
                </p:cNvPr>
                <p:cNvSpPr/>
                <p:nvPr/>
              </p:nvSpPr>
              <p:spPr>
                <a:xfrm>
                  <a:off x="8371245"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06">
                  <a:extLst>
                    <a:ext uri="{FF2B5EF4-FFF2-40B4-BE49-F238E27FC236}">
                      <a16:creationId xmlns:a16="http://schemas.microsoft.com/office/drawing/2014/main" id="{45E0170F-2CC5-454C-88BB-2654D4E9116B}"/>
                    </a:ext>
                  </a:extLst>
                </p:cNvPr>
                <p:cNvSpPr/>
                <p:nvPr/>
              </p:nvSpPr>
              <p:spPr>
                <a:xfrm rot="19961453">
                  <a:off x="8110948" y="3050373"/>
                  <a:ext cx="229941" cy="21887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19">
                  <a:extLst>
                    <a:ext uri="{FF2B5EF4-FFF2-40B4-BE49-F238E27FC236}">
                      <a16:creationId xmlns:a16="http://schemas.microsoft.com/office/drawing/2014/main" id="{C491DCCF-44A8-407B-BEA1-85CF7F8FF356}"/>
                    </a:ext>
                  </a:extLst>
                </p:cNvPr>
                <p:cNvGrpSpPr/>
                <p:nvPr/>
              </p:nvGrpSpPr>
              <p:grpSpPr>
                <a:xfrm>
                  <a:off x="7865288" y="1991767"/>
                  <a:ext cx="767295" cy="152227"/>
                  <a:chOff x="5334000" y="5257800"/>
                  <a:chExt cx="1752600" cy="381000"/>
                </a:xfrm>
              </p:grpSpPr>
              <p:sp>
                <p:nvSpPr>
                  <p:cNvPr id="21" name="Quad Arrow Callout 108">
                    <a:extLst>
                      <a:ext uri="{FF2B5EF4-FFF2-40B4-BE49-F238E27FC236}">
                        <a16:creationId xmlns:a16="http://schemas.microsoft.com/office/drawing/2014/main" id="{A41E82EF-03E5-4AF8-8ACD-9926272EDFA3}"/>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Callout 109">
                    <a:extLst>
                      <a:ext uri="{FF2B5EF4-FFF2-40B4-BE49-F238E27FC236}">
                        <a16:creationId xmlns:a16="http://schemas.microsoft.com/office/drawing/2014/main" id="{403F0792-07EC-425A-98DC-92074A316B4E}"/>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Callout 110">
                    <a:extLst>
                      <a:ext uri="{FF2B5EF4-FFF2-40B4-BE49-F238E27FC236}">
                        <a16:creationId xmlns:a16="http://schemas.microsoft.com/office/drawing/2014/main" id="{0F1E00CE-0463-4163-9C31-3266925E717D}"/>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111">
                    <a:extLst>
                      <a:ext uri="{FF2B5EF4-FFF2-40B4-BE49-F238E27FC236}">
                        <a16:creationId xmlns:a16="http://schemas.microsoft.com/office/drawing/2014/main" id="{EE3292A0-59A8-4694-B465-2C05E75B421B}"/>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5" name="TextBox 224">
              <a:extLst>
                <a:ext uri="{FF2B5EF4-FFF2-40B4-BE49-F238E27FC236}">
                  <a16:creationId xmlns:a16="http://schemas.microsoft.com/office/drawing/2014/main" id="{97F33BEE-F577-4BCC-BFDA-6281BFA9AED7}"/>
                </a:ext>
              </a:extLst>
            </p:cNvPr>
            <p:cNvSpPr txBox="1"/>
            <p:nvPr/>
          </p:nvSpPr>
          <p:spPr>
            <a:xfrm>
              <a:off x="1674891" y="516048"/>
              <a:ext cx="1394234" cy="646331"/>
            </a:xfrm>
            <a:prstGeom prst="rect">
              <a:avLst/>
            </a:prstGeom>
            <a:noFill/>
          </p:spPr>
          <p:txBody>
            <a:bodyPr wrap="square" rtlCol="0">
              <a:spAutoFit/>
            </a:bodyPr>
            <a:lstStyle/>
            <a:p>
              <a:pPr algn="ctr"/>
              <a:r>
                <a:rPr lang="en-US" dirty="0">
                  <a:solidFill>
                    <a:schemeClr val="bg1"/>
                  </a:solidFill>
                </a:rPr>
                <a:t>King Benjamin</a:t>
              </a:r>
            </a:p>
          </p:txBody>
        </p:sp>
      </p:grpSp>
      <p:grpSp>
        <p:nvGrpSpPr>
          <p:cNvPr id="247" name="Group 246">
            <a:extLst>
              <a:ext uri="{FF2B5EF4-FFF2-40B4-BE49-F238E27FC236}">
                <a16:creationId xmlns:a16="http://schemas.microsoft.com/office/drawing/2014/main" id="{D959857A-BB64-403E-B73B-CDFDC990F8EB}"/>
              </a:ext>
            </a:extLst>
          </p:cNvPr>
          <p:cNvGrpSpPr/>
          <p:nvPr/>
        </p:nvGrpSpPr>
        <p:grpSpPr>
          <a:xfrm>
            <a:off x="2017414" y="1659243"/>
            <a:ext cx="2734147" cy="1800252"/>
            <a:chOff x="2017414" y="1659243"/>
            <a:chExt cx="2734147" cy="1800252"/>
          </a:xfrm>
        </p:grpSpPr>
        <p:grpSp>
          <p:nvGrpSpPr>
            <p:cNvPr id="27" name="Group 26">
              <a:extLst>
                <a:ext uri="{FF2B5EF4-FFF2-40B4-BE49-F238E27FC236}">
                  <a16:creationId xmlns:a16="http://schemas.microsoft.com/office/drawing/2014/main" id="{5562827D-4C63-46B0-A2CF-6E334FC4DCCA}"/>
                </a:ext>
              </a:extLst>
            </p:cNvPr>
            <p:cNvGrpSpPr/>
            <p:nvPr/>
          </p:nvGrpSpPr>
          <p:grpSpPr>
            <a:xfrm>
              <a:off x="2017414" y="1659243"/>
              <a:ext cx="1341421" cy="1800252"/>
              <a:chOff x="8534400" y="4876800"/>
              <a:chExt cx="822687" cy="1104086"/>
            </a:xfrm>
          </p:grpSpPr>
          <p:sp>
            <p:nvSpPr>
              <p:cNvPr id="28" name="Rectangle 27">
                <a:extLst>
                  <a:ext uri="{FF2B5EF4-FFF2-40B4-BE49-F238E27FC236}">
                    <a16:creationId xmlns:a16="http://schemas.microsoft.com/office/drawing/2014/main" id="{6C718500-2B1D-467A-BF29-D841B797EE09}"/>
                  </a:ext>
                </a:extLst>
              </p:cNvPr>
              <p:cNvSpPr/>
              <p:nvPr/>
            </p:nvSpPr>
            <p:spPr>
              <a:xfrm>
                <a:off x="8534400" y="48768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0B5ABDE-8339-4894-A4DD-F54C509D8C42}"/>
                  </a:ext>
                </a:extLst>
              </p:cNvPr>
              <p:cNvGrpSpPr/>
              <p:nvPr/>
            </p:nvGrpSpPr>
            <p:grpSpPr>
              <a:xfrm>
                <a:off x="8603202" y="4980373"/>
                <a:ext cx="654794" cy="966993"/>
                <a:chOff x="8914605" y="3657600"/>
                <a:chExt cx="883394" cy="1304587"/>
              </a:xfrm>
            </p:grpSpPr>
            <p:sp>
              <p:nvSpPr>
                <p:cNvPr id="30" name="Cloud 2">
                  <a:extLst>
                    <a:ext uri="{FF2B5EF4-FFF2-40B4-BE49-F238E27FC236}">
                      <a16:creationId xmlns:a16="http://schemas.microsoft.com/office/drawing/2014/main" id="{05C7049B-0445-4BEC-836C-D091F1FBA2BD}"/>
                    </a:ext>
                  </a:extLst>
                </p:cNvPr>
                <p:cNvSpPr/>
                <p:nvPr/>
              </p:nvSpPr>
              <p:spPr>
                <a:xfrm rot="1518698" flipH="1">
                  <a:off x="8914605" y="3845243"/>
                  <a:ext cx="382403" cy="737556"/>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FCEAD2A8-1A98-4D40-A7DB-D1290C46E94E}"/>
                    </a:ext>
                  </a:extLst>
                </p:cNvPr>
                <p:cNvGrpSpPr/>
                <p:nvPr/>
              </p:nvGrpSpPr>
              <p:grpSpPr>
                <a:xfrm>
                  <a:off x="9026769" y="3657600"/>
                  <a:ext cx="771230" cy="1304587"/>
                  <a:chOff x="9026769" y="3657600"/>
                  <a:chExt cx="771230" cy="1304587"/>
                </a:xfrm>
              </p:grpSpPr>
              <p:sp>
                <p:nvSpPr>
                  <p:cNvPr id="32" name="Cloud 3">
                    <a:extLst>
                      <a:ext uri="{FF2B5EF4-FFF2-40B4-BE49-F238E27FC236}">
                        <a16:creationId xmlns:a16="http://schemas.microsoft.com/office/drawing/2014/main" id="{C438C6B8-47F4-4808-BC83-157BB7F921BE}"/>
                      </a:ext>
                    </a:extLst>
                  </p:cNvPr>
                  <p:cNvSpPr/>
                  <p:nvPr/>
                </p:nvSpPr>
                <p:spPr>
                  <a:xfrm rot="20659987">
                    <a:off x="9458862" y="3859825"/>
                    <a:ext cx="339137" cy="719795"/>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2">
                    <a:extLst>
                      <a:ext uri="{FF2B5EF4-FFF2-40B4-BE49-F238E27FC236}">
                        <a16:creationId xmlns:a16="http://schemas.microsoft.com/office/drawing/2014/main" id="{1617C69A-253D-4288-A298-614A911DACD1}"/>
                      </a:ext>
                    </a:extLst>
                  </p:cNvPr>
                  <p:cNvSpPr/>
                  <p:nvPr/>
                </p:nvSpPr>
                <p:spPr>
                  <a:xfrm>
                    <a:off x="9085385" y="4454718"/>
                    <a:ext cx="556846" cy="49828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13">
                    <a:extLst>
                      <a:ext uri="{FF2B5EF4-FFF2-40B4-BE49-F238E27FC236}">
                        <a16:creationId xmlns:a16="http://schemas.microsoft.com/office/drawing/2014/main" id="{A39385CA-C22A-43C1-A96F-33929A13ACCE}"/>
                      </a:ext>
                    </a:extLst>
                  </p:cNvPr>
                  <p:cNvSpPr/>
                  <p:nvPr/>
                </p:nvSpPr>
                <p:spPr>
                  <a:xfrm>
                    <a:off x="9239610" y="4356159"/>
                    <a:ext cx="230617" cy="2628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14">
                    <a:extLst>
                      <a:ext uri="{FF2B5EF4-FFF2-40B4-BE49-F238E27FC236}">
                        <a16:creationId xmlns:a16="http://schemas.microsoft.com/office/drawing/2014/main" id="{DAFD170E-D385-45DE-9CF9-0F1CF9919F1C}"/>
                      </a:ext>
                    </a:extLst>
                  </p:cNvPr>
                  <p:cNvSpPr/>
                  <p:nvPr/>
                </p:nvSpPr>
                <p:spPr>
                  <a:xfrm rot="21335299">
                    <a:off x="9364161" y="4432677"/>
                    <a:ext cx="268884" cy="52745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15">
                    <a:extLst>
                      <a:ext uri="{FF2B5EF4-FFF2-40B4-BE49-F238E27FC236}">
                        <a16:creationId xmlns:a16="http://schemas.microsoft.com/office/drawing/2014/main" id="{1FF49508-69F8-4194-B715-C5F1796368B8}"/>
                      </a:ext>
                    </a:extLst>
                  </p:cNvPr>
                  <p:cNvSpPr/>
                  <p:nvPr/>
                </p:nvSpPr>
                <p:spPr>
                  <a:xfrm rot="353417">
                    <a:off x="9112467" y="4423218"/>
                    <a:ext cx="268884" cy="538969"/>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6">
                    <a:extLst>
                      <a:ext uri="{FF2B5EF4-FFF2-40B4-BE49-F238E27FC236}">
                        <a16:creationId xmlns:a16="http://schemas.microsoft.com/office/drawing/2014/main" id="{5A25C21C-9396-4935-8ACE-B7D01A39E175}"/>
                      </a:ext>
                    </a:extLst>
                  </p:cNvPr>
                  <p:cNvSpPr/>
                  <p:nvPr/>
                </p:nvSpPr>
                <p:spPr>
                  <a:xfrm>
                    <a:off x="9026769" y="3821865"/>
                    <a:ext cx="703385" cy="665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705C7EBF-FB72-4FE8-8A6E-0AB0C32A6C53}"/>
                      </a:ext>
                    </a:extLst>
                  </p:cNvPr>
                  <p:cNvSpPr/>
                  <p:nvPr/>
                </p:nvSpPr>
                <p:spPr>
                  <a:xfrm>
                    <a:off x="9231923" y="4525696"/>
                    <a:ext cx="117231" cy="16426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DC9CB9B1-FCB3-4CAA-8C7D-C68861C739FB}"/>
                      </a:ext>
                    </a:extLst>
                  </p:cNvPr>
                  <p:cNvSpPr/>
                  <p:nvPr/>
                </p:nvSpPr>
                <p:spPr>
                  <a:xfrm>
                    <a:off x="9407769" y="4525696"/>
                    <a:ext cx="117231" cy="16426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15ABE31-9D3D-4431-B650-E274CC3749F0}"/>
                      </a:ext>
                    </a:extLst>
                  </p:cNvPr>
                  <p:cNvSpPr/>
                  <p:nvPr/>
                </p:nvSpPr>
                <p:spPr>
                  <a:xfrm>
                    <a:off x="9311226" y="4585604"/>
                    <a:ext cx="146538" cy="65706"/>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50">
                    <a:extLst>
                      <a:ext uri="{FF2B5EF4-FFF2-40B4-BE49-F238E27FC236}">
                        <a16:creationId xmlns:a16="http://schemas.microsoft.com/office/drawing/2014/main" id="{8E7787ED-E153-4A10-A914-958F3B9A4AE0}"/>
                      </a:ext>
                    </a:extLst>
                  </p:cNvPr>
                  <p:cNvGrpSpPr/>
                  <p:nvPr/>
                </p:nvGrpSpPr>
                <p:grpSpPr>
                  <a:xfrm>
                    <a:off x="9056077" y="3657600"/>
                    <a:ext cx="644769" cy="361384"/>
                    <a:chOff x="4953000" y="1219200"/>
                    <a:chExt cx="1676400" cy="838200"/>
                  </a:xfrm>
                </p:grpSpPr>
                <p:sp>
                  <p:nvSpPr>
                    <p:cNvPr id="42" name="Rounded Rectangle 114">
                      <a:extLst>
                        <a:ext uri="{FF2B5EF4-FFF2-40B4-BE49-F238E27FC236}">
                          <a16:creationId xmlns:a16="http://schemas.microsoft.com/office/drawing/2014/main" id="{D5CFB9D2-6249-42BB-933F-3729B9733070}"/>
                        </a:ext>
                      </a:extLst>
                    </p:cNvPr>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D94D2042-CD12-491C-BC15-7D03A789D81F}"/>
                        </a:ext>
                      </a:extLst>
                    </p:cNvPr>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C04F7F6-A72D-4B5F-BF1B-C58776631EE0}"/>
                        </a:ext>
                      </a:extLst>
                    </p:cNvPr>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58905E-8164-4AC1-BAA2-8E75547CAC74}"/>
                        </a:ext>
                      </a:extLst>
                    </p:cNvPr>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a:extLst>
                        <a:ext uri="{FF2B5EF4-FFF2-40B4-BE49-F238E27FC236}">
                          <a16:creationId xmlns:a16="http://schemas.microsoft.com/office/drawing/2014/main" id="{0DBB93AB-F2A4-4A36-B027-267BFA683892}"/>
                        </a:ext>
                      </a:extLst>
                    </p:cNvPr>
                    <p:cNvSpPr/>
                    <p:nvPr/>
                  </p:nvSpPr>
                  <p:spPr>
                    <a:xfrm>
                      <a:off x="5562600" y="1371600"/>
                      <a:ext cx="457200" cy="3810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26" name="TextBox 225">
              <a:extLst>
                <a:ext uri="{FF2B5EF4-FFF2-40B4-BE49-F238E27FC236}">
                  <a16:creationId xmlns:a16="http://schemas.microsoft.com/office/drawing/2014/main" id="{C2FD574B-1057-4883-B157-68D5F4E48800}"/>
                </a:ext>
              </a:extLst>
            </p:cNvPr>
            <p:cNvSpPr txBox="1"/>
            <p:nvPr/>
          </p:nvSpPr>
          <p:spPr>
            <a:xfrm>
              <a:off x="3357327" y="2189430"/>
              <a:ext cx="1394234" cy="369332"/>
            </a:xfrm>
            <a:prstGeom prst="rect">
              <a:avLst/>
            </a:prstGeom>
            <a:noFill/>
          </p:spPr>
          <p:txBody>
            <a:bodyPr wrap="square" rtlCol="0">
              <a:spAutoFit/>
            </a:bodyPr>
            <a:lstStyle/>
            <a:p>
              <a:pPr algn="ctr"/>
              <a:r>
                <a:rPr lang="en-US" dirty="0">
                  <a:solidFill>
                    <a:schemeClr val="bg1"/>
                  </a:solidFill>
                </a:rPr>
                <a:t>King Mosiah</a:t>
              </a:r>
            </a:p>
          </p:txBody>
        </p:sp>
      </p:grpSp>
      <p:grpSp>
        <p:nvGrpSpPr>
          <p:cNvPr id="248" name="Group 247">
            <a:extLst>
              <a:ext uri="{FF2B5EF4-FFF2-40B4-BE49-F238E27FC236}">
                <a16:creationId xmlns:a16="http://schemas.microsoft.com/office/drawing/2014/main" id="{9A2A1170-CA73-4050-8BAA-E5D463E10826}"/>
              </a:ext>
            </a:extLst>
          </p:cNvPr>
          <p:cNvGrpSpPr/>
          <p:nvPr/>
        </p:nvGrpSpPr>
        <p:grpSpPr>
          <a:xfrm>
            <a:off x="3130235" y="3562735"/>
            <a:ext cx="2617207" cy="1800252"/>
            <a:chOff x="3130235" y="3562735"/>
            <a:chExt cx="2617207" cy="1800252"/>
          </a:xfrm>
        </p:grpSpPr>
        <p:grpSp>
          <p:nvGrpSpPr>
            <p:cNvPr id="47" name="Group 46">
              <a:extLst>
                <a:ext uri="{FF2B5EF4-FFF2-40B4-BE49-F238E27FC236}">
                  <a16:creationId xmlns:a16="http://schemas.microsoft.com/office/drawing/2014/main" id="{8D8D1E5F-61AB-4FC6-91F9-5722EAE1D7D8}"/>
                </a:ext>
              </a:extLst>
            </p:cNvPr>
            <p:cNvGrpSpPr/>
            <p:nvPr/>
          </p:nvGrpSpPr>
          <p:grpSpPr>
            <a:xfrm>
              <a:off x="3130235" y="3562735"/>
              <a:ext cx="1341421" cy="1800252"/>
              <a:chOff x="5257800" y="5562600"/>
              <a:chExt cx="822687" cy="1104086"/>
            </a:xfrm>
          </p:grpSpPr>
          <p:sp>
            <p:nvSpPr>
              <p:cNvPr id="48" name="Rectangle 47">
                <a:extLst>
                  <a:ext uri="{FF2B5EF4-FFF2-40B4-BE49-F238E27FC236}">
                    <a16:creationId xmlns:a16="http://schemas.microsoft.com/office/drawing/2014/main" id="{1A8DF46A-1529-421C-AAF7-DDE866E1A5B3}"/>
                  </a:ext>
                </a:extLst>
              </p:cNvPr>
              <p:cNvSpPr/>
              <p:nvPr/>
            </p:nvSpPr>
            <p:spPr>
              <a:xfrm>
                <a:off x="5257800" y="55626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0219465-44D8-4BC4-AAF2-7A27E9DB573A}"/>
                  </a:ext>
                </a:extLst>
              </p:cNvPr>
              <p:cNvGrpSpPr/>
              <p:nvPr/>
            </p:nvGrpSpPr>
            <p:grpSpPr>
              <a:xfrm>
                <a:off x="5396355" y="5624259"/>
                <a:ext cx="590517" cy="1024953"/>
                <a:chOff x="3657600" y="1066800"/>
                <a:chExt cx="1233385" cy="1958408"/>
              </a:xfrm>
            </p:grpSpPr>
            <p:sp>
              <p:nvSpPr>
                <p:cNvPr id="50" name="Trapezoid 49">
                  <a:extLst>
                    <a:ext uri="{FF2B5EF4-FFF2-40B4-BE49-F238E27FC236}">
                      <a16:creationId xmlns:a16="http://schemas.microsoft.com/office/drawing/2014/main" id="{1B311289-82E8-4796-92B7-8523D60E1B05}"/>
                    </a:ext>
                  </a:extLst>
                </p:cNvPr>
                <p:cNvSpPr/>
                <p:nvPr/>
              </p:nvSpPr>
              <p:spPr>
                <a:xfrm>
                  <a:off x="3657600" y="2051730"/>
                  <a:ext cx="1143000" cy="920070"/>
                </a:xfrm>
                <a:prstGeom prst="trapezoid">
                  <a:avLst>
                    <a:gd name="adj" fmla="val 39925"/>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5B0231E-71C0-4A57-AEDE-B28C7D6C865B}"/>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E0377B0-0B23-4AE0-B8E0-1F7EDB6BE8FA}"/>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a:extLst>
                    <a:ext uri="{FF2B5EF4-FFF2-40B4-BE49-F238E27FC236}">
                      <a16:creationId xmlns:a16="http://schemas.microsoft.com/office/drawing/2014/main" id="{7324062C-4B52-4271-AFE3-83098E59AF03}"/>
                    </a:ext>
                  </a:extLst>
                </p:cNvPr>
                <p:cNvSpPr/>
                <p:nvPr/>
              </p:nvSpPr>
              <p:spPr>
                <a:xfrm rot="287694">
                  <a:off x="3673912" y="2123871"/>
                  <a:ext cx="586969" cy="901337"/>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D7933BA3-2D7A-45BE-B3FF-BBAD63B438C2}"/>
                    </a:ext>
                  </a:extLst>
                </p:cNvPr>
                <p:cNvSpPr/>
                <p:nvPr/>
              </p:nvSpPr>
              <p:spPr>
                <a:xfrm rot="21293170">
                  <a:off x="4228849" y="2138807"/>
                  <a:ext cx="662136" cy="875009"/>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31">
                  <a:extLst>
                    <a:ext uri="{FF2B5EF4-FFF2-40B4-BE49-F238E27FC236}">
                      <a16:creationId xmlns:a16="http://schemas.microsoft.com/office/drawing/2014/main" id="{A593ABB7-93BE-4FC9-B033-7260AA99EE21}"/>
                    </a:ext>
                  </a:extLst>
                </p:cNvPr>
                <p:cNvGrpSpPr/>
                <p:nvPr/>
              </p:nvGrpSpPr>
              <p:grpSpPr>
                <a:xfrm rot="21151532">
                  <a:off x="4409671" y="1410436"/>
                  <a:ext cx="343204" cy="757299"/>
                  <a:chOff x="1434718" y="4935165"/>
                  <a:chExt cx="343204" cy="757299"/>
                </a:xfrm>
              </p:grpSpPr>
              <p:sp>
                <p:nvSpPr>
                  <p:cNvPr id="80" name="Moon 79">
                    <a:extLst>
                      <a:ext uri="{FF2B5EF4-FFF2-40B4-BE49-F238E27FC236}">
                        <a16:creationId xmlns:a16="http://schemas.microsoft.com/office/drawing/2014/main" id="{44E1065B-70CA-42A0-A844-2EEADD6E7B94}"/>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26445B64-8B41-4307-BED6-CEC0EA064567}"/>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580CBFA0-CA09-423B-9CA7-50F7AA4616E6}"/>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9">
                  <a:extLst>
                    <a:ext uri="{FF2B5EF4-FFF2-40B4-BE49-F238E27FC236}">
                      <a16:creationId xmlns:a16="http://schemas.microsoft.com/office/drawing/2014/main" id="{EE239DA5-449B-43F1-A28F-A3B1E4222CBB}"/>
                    </a:ext>
                  </a:extLst>
                </p:cNvPr>
                <p:cNvGrpSpPr/>
                <p:nvPr/>
              </p:nvGrpSpPr>
              <p:grpSpPr>
                <a:xfrm rot="1653802">
                  <a:off x="3690953" y="1480868"/>
                  <a:ext cx="343204" cy="757299"/>
                  <a:chOff x="1434718" y="4935165"/>
                  <a:chExt cx="343204" cy="757299"/>
                </a:xfrm>
              </p:grpSpPr>
              <p:sp>
                <p:nvSpPr>
                  <p:cNvPr id="77" name="Moon 76">
                    <a:extLst>
                      <a:ext uri="{FF2B5EF4-FFF2-40B4-BE49-F238E27FC236}">
                        <a16:creationId xmlns:a16="http://schemas.microsoft.com/office/drawing/2014/main" id="{15CC030B-E9D0-4210-9284-99735AAC0701}"/>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27">
                    <a:extLst>
                      <a:ext uri="{FF2B5EF4-FFF2-40B4-BE49-F238E27FC236}">
                        <a16:creationId xmlns:a16="http://schemas.microsoft.com/office/drawing/2014/main" id="{55E27E7B-1ADD-41D3-980C-BCECCEC816C9}"/>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28">
                    <a:extLst>
                      <a:ext uri="{FF2B5EF4-FFF2-40B4-BE49-F238E27FC236}">
                        <a16:creationId xmlns:a16="http://schemas.microsoft.com/office/drawing/2014/main" id="{14D049B6-69F1-4881-B043-5212181510EA}"/>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14">
                  <a:extLst>
                    <a:ext uri="{FF2B5EF4-FFF2-40B4-BE49-F238E27FC236}">
                      <a16:creationId xmlns:a16="http://schemas.microsoft.com/office/drawing/2014/main" id="{BC259824-4CAC-4196-BB6E-7AD02E1A59A2}"/>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4F61B000-14DD-400F-9F82-63D9C857E5A4}"/>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591C1968-8736-4EA3-A6D8-3C57EBD9D019}"/>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FC90FC50-3758-46EE-A04B-C231DBFEF3AB}"/>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CEFECF64-D2C7-4280-BD5A-0689FD615717}"/>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A3EA8283-0188-4748-9C0B-F5A4C71832E9}"/>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32003543-39FB-4843-B1DD-0B4539D6A312}"/>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26BFC89C-F231-4ACA-B7E4-01379F3F91C5}"/>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C469E6B8-4190-431C-86E9-28398DD70473}"/>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F7F33100-6C21-4C3B-BCB2-EB614CF4719D}"/>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a:extLst>
                    <a:ext uri="{FF2B5EF4-FFF2-40B4-BE49-F238E27FC236}">
                      <a16:creationId xmlns:a16="http://schemas.microsoft.com/office/drawing/2014/main" id="{9B404AA3-2D2F-4D4A-9233-718C32F8B0E7}"/>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3">
                  <a:extLst>
                    <a:ext uri="{FF2B5EF4-FFF2-40B4-BE49-F238E27FC236}">
                      <a16:creationId xmlns:a16="http://schemas.microsoft.com/office/drawing/2014/main" id="{CF50E3D7-9954-4531-9FA6-DBD4E324A0B1}"/>
                    </a:ext>
                  </a:extLst>
                </p:cNvPr>
                <p:cNvGrpSpPr/>
                <p:nvPr/>
              </p:nvGrpSpPr>
              <p:grpSpPr>
                <a:xfrm rot="1653802">
                  <a:off x="3691791" y="1315553"/>
                  <a:ext cx="243277" cy="536804"/>
                  <a:chOff x="1434718" y="4935165"/>
                  <a:chExt cx="343204" cy="757299"/>
                </a:xfrm>
              </p:grpSpPr>
              <p:sp>
                <p:nvSpPr>
                  <p:cNvPr id="74" name="Moon 73">
                    <a:extLst>
                      <a:ext uri="{FF2B5EF4-FFF2-40B4-BE49-F238E27FC236}">
                        <a16:creationId xmlns:a16="http://schemas.microsoft.com/office/drawing/2014/main" id="{25135BD2-6294-46EB-9B28-B4B13433BAB8}"/>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4D340989-5089-4518-ABB8-D803C16D2107}"/>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7D63B8D5-27AC-4178-BBA7-0D739D7868B0}"/>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57">
                  <a:extLst>
                    <a:ext uri="{FF2B5EF4-FFF2-40B4-BE49-F238E27FC236}">
                      <a16:creationId xmlns:a16="http://schemas.microsoft.com/office/drawing/2014/main" id="{C26B7617-4091-4F71-BAA3-C389BC5607BD}"/>
                    </a:ext>
                  </a:extLst>
                </p:cNvPr>
                <p:cNvGrpSpPr/>
                <p:nvPr/>
              </p:nvGrpSpPr>
              <p:grpSpPr>
                <a:xfrm rot="20849912">
                  <a:off x="4551016" y="1309696"/>
                  <a:ext cx="243277" cy="536804"/>
                  <a:chOff x="1434718" y="4935165"/>
                  <a:chExt cx="343204" cy="757299"/>
                </a:xfrm>
              </p:grpSpPr>
              <p:sp>
                <p:nvSpPr>
                  <p:cNvPr id="71" name="Moon 70">
                    <a:extLst>
                      <a:ext uri="{FF2B5EF4-FFF2-40B4-BE49-F238E27FC236}">
                        <a16:creationId xmlns:a16="http://schemas.microsoft.com/office/drawing/2014/main" id="{1AFA3B5E-0891-4535-8C48-4BB324FE7D0B}"/>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1E287580-1CCC-4230-8811-EB2F8924E28E}"/>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BAE21C34-66A3-4BA2-84EA-6F4135355C1D}"/>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ed Rectangle 393">
                  <a:extLst>
                    <a:ext uri="{FF2B5EF4-FFF2-40B4-BE49-F238E27FC236}">
                      <a16:creationId xmlns:a16="http://schemas.microsoft.com/office/drawing/2014/main" id="{608EB425-4785-4736-A2B4-B6D1FB0184D7}"/>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TextBox 226">
              <a:extLst>
                <a:ext uri="{FF2B5EF4-FFF2-40B4-BE49-F238E27FC236}">
                  <a16:creationId xmlns:a16="http://schemas.microsoft.com/office/drawing/2014/main" id="{32A72625-D5E5-4200-AF9D-42E7E8350DEF}"/>
                </a:ext>
              </a:extLst>
            </p:cNvPr>
            <p:cNvSpPr txBox="1"/>
            <p:nvPr/>
          </p:nvSpPr>
          <p:spPr>
            <a:xfrm>
              <a:off x="4353208" y="3710413"/>
              <a:ext cx="1394234" cy="646331"/>
            </a:xfrm>
            <a:prstGeom prst="rect">
              <a:avLst/>
            </a:prstGeom>
            <a:noFill/>
          </p:spPr>
          <p:txBody>
            <a:bodyPr wrap="square" rtlCol="0">
              <a:spAutoFit/>
            </a:bodyPr>
            <a:lstStyle/>
            <a:p>
              <a:pPr algn="ctr"/>
              <a:r>
                <a:rPr lang="en-US" dirty="0">
                  <a:solidFill>
                    <a:schemeClr val="bg1"/>
                  </a:solidFill>
                </a:rPr>
                <a:t>Alma the Younger</a:t>
              </a:r>
            </a:p>
          </p:txBody>
        </p:sp>
      </p:grpSp>
      <p:grpSp>
        <p:nvGrpSpPr>
          <p:cNvPr id="249" name="Group 248">
            <a:extLst>
              <a:ext uri="{FF2B5EF4-FFF2-40B4-BE49-F238E27FC236}">
                <a16:creationId xmlns:a16="http://schemas.microsoft.com/office/drawing/2014/main" id="{8B642C7D-6B46-4BD4-8852-17C3783834ED}"/>
              </a:ext>
            </a:extLst>
          </p:cNvPr>
          <p:cNvGrpSpPr/>
          <p:nvPr/>
        </p:nvGrpSpPr>
        <p:grpSpPr>
          <a:xfrm>
            <a:off x="3773786" y="4908682"/>
            <a:ext cx="2663981" cy="1800252"/>
            <a:chOff x="3773786" y="4908682"/>
            <a:chExt cx="2663981" cy="1800252"/>
          </a:xfrm>
        </p:grpSpPr>
        <p:grpSp>
          <p:nvGrpSpPr>
            <p:cNvPr id="83" name="Group 82">
              <a:extLst>
                <a:ext uri="{FF2B5EF4-FFF2-40B4-BE49-F238E27FC236}">
                  <a16:creationId xmlns:a16="http://schemas.microsoft.com/office/drawing/2014/main" id="{87160AF9-A9D5-4CC2-826A-6805936CB442}"/>
                </a:ext>
              </a:extLst>
            </p:cNvPr>
            <p:cNvGrpSpPr/>
            <p:nvPr/>
          </p:nvGrpSpPr>
          <p:grpSpPr>
            <a:xfrm>
              <a:off x="5096346" y="4908682"/>
              <a:ext cx="1341421" cy="1800252"/>
              <a:chOff x="8342767" y="2895600"/>
              <a:chExt cx="822687" cy="1104086"/>
            </a:xfrm>
          </p:grpSpPr>
          <p:sp>
            <p:nvSpPr>
              <p:cNvPr id="84" name="Rectangle 83">
                <a:extLst>
                  <a:ext uri="{FF2B5EF4-FFF2-40B4-BE49-F238E27FC236}">
                    <a16:creationId xmlns:a16="http://schemas.microsoft.com/office/drawing/2014/main" id="{E18A49DF-EB05-43C4-920A-62ECE60812DF}"/>
                  </a:ext>
                </a:extLst>
              </p:cNvPr>
              <p:cNvSpPr/>
              <p:nvPr/>
            </p:nvSpPr>
            <p:spPr>
              <a:xfrm>
                <a:off x="8342767" y="28956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9CEA060-C9A5-4E10-A086-7ED2AAB2EEEC}"/>
                  </a:ext>
                </a:extLst>
              </p:cNvPr>
              <p:cNvGrpSpPr/>
              <p:nvPr/>
            </p:nvGrpSpPr>
            <p:grpSpPr>
              <a:xfrm>
                <a:off x="8511466" y="2904477"/>
                <a:ext cx="533400" cy="1066800"/>
                <a:chOff x="8838955" y="4343400"/>
                <a:chExt cx="619354" cy="1295400"/>
              </a:xfrm>
            </p:grpSpPr>
            <p:sp>
              <p:nvSpPr>
                <p:cNvPr id="86" name="Cloud 85">
                  <a:extLst>
                    <a:ext uri="{FF2B5EF4-FFF2-40B4-BE49-F238E27FC236}">
                      <a16:creationId xmlns:a16="http://schemas.microsoft.com/office/drawing/2014/main" id="{AEF13C3B-3B47-4998-84C2-75AAE5603894}"/>
                    </a:ext>
                  </a:extLst>
                </p:cNvPr>
                <p:cNvSpPr/>
                <p:nvPr/>
              </p:nvSpPr>
              <p:spPr>
                <a:xfrm rot="4934802">
                  <a:off x="9122704" y="5090349"/>
                  <a:ext cx="363338" cy="30787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809DC100-D459-493A-A859-2545870BC5C8}"/>
                    </a:ext>
                  </a:extLst>
                </p:cNvPr>
                <p:cNvSpPr/>
                <p:nvPr/>
              </p:nvSpPr>
              <p:spPr>
                <a:xfrm rot="10800000">
                  <a:off x="8860595" y="5302957"/>
                  <a:ext cx="475648" cy="335843"/>
                </a:xfrm>
                <a:prstGeom prst="trapezoid">
                  <a:avLst>
                    <a:gd name="adj" fmla="val 6142"/>
                  </a:avLst>
                </a:prstGeom>
                <a:solidFill>
                  <a:srgbClr val="738A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2">
                  <a:extLst>
                    <a:ext uri="{FF2B5EF4-FFF2-40B4-BE49-F238E27FC236}">
                      <a16:creationId xmlns:a16="http://schemas.microsoft.com/office/drawing/2014/main" id="{40D7841F-1BA9-4670-ADC8-CA069A0FC016}"/>
                    </a:ext>
                  </a:extLst>
                </p:cNvPr>
                <p:cNvGrpSpPr/>
                <p:nvPr/>
              </p:nvGrpSpPr>
              <p:grpSpPr>
                <a:xfrm>
                  <a:off x="8838955" y="5262828"/>
                  <a:ext cx="523253" cy="307998"/>
                  <a:chOff x="1066800" y="3441504"/>
                  <a:chExt cx="2133600" cy="1435296"/>
                </a:xfrm>
              </p:grpSpPr>
              <p:sp>
                <p:nvSpPr>
                  <p:cNvPr id="112" name="Moon 11">
                    <a:extLst>
                      <a:ext uri="{FF2B5EF4-FFF2-40B4-BE49-F238E27FC236}">
                        <a16:creationId xmlns:a16="http://schemas.microsoft.com/office/drawing/2014/main" id="{FB7DDD53-6601-49E0-A7C4-2EB0AAA06DFA}"/>
                      </a:ext>
                    </a:extLst>
                  </p:cNvPr>
                  <p:cNvSpPr/>
                  <p:nvPr/>
                </p:nvSpPr>
                <p:spPr>
                  <a:xfrm rot="16200000">
                    <a:off x="1524000" y="3200400"/>
                    <a:ext cx="1219200" cy="2133600"/>
                  </a:xfrm>
                  <a:prstGeom prst="moon">
                    <a:avLst>
                      <a:gd name="adj" fmla="val 68859"/>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2">
                    <a:extLst>
                      <a:ext uri="{FF2B5EF4-FFF2-40B4-BE49-F238E27FC236}">
                        <a16:creationId xmlns:a16="http://schemas.microsoft.com/office/drawing/2014/main" id="{764BC3B7-EDA0-4D5A-ABD3-9D1110092D07}"/>
                      </a:ext>
                    </a:extLst>
                  </p:cNvPr>
                  <p:cNvSpPr/>
                  <p:nvPr/>
                </p:nvSpPr>
                <p:spPr>
                  <a:xfrm rot="3542795">
                    <a:off x="1230885" y="3418950"/>
                    <a:ext cx="381000" cy="575911"/>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3">
                    <a:extLst>
                      <a:ext uri="{FF2B5EF4-FFF2-40B4-BE49-F238E27FC236}">
                        <a16:creationId xmlns:a16="http://schemas.microsoft.com/office/drawing/2014/main" id="{0944A837-0FE3-448A-92FC-E1875ACB94F0}"/>
                      </a:ext>
                    </a:extLst>
                  </p:cNvPr>
                  <p:cNvSpPr/>
                  <p:nvPr/>
                </p:nvSpPr>
                <p:spPr>
                  <a:xfrm rot="2603598">
                    <a:off x="1340097" y="3520311"/>
                    <a:ext cx="381000" cy="685125"/>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4">
                    <a:extLst>
                      <a:ext uri="{FF2B5EF4-FFF2-40B4-BE49-F238E27FC236}">
                        <a16:creationId xmlns:a16="http://schemas.microsoft.com/office/drawing/2014/main" id="{B69B7A98-1D1D-490E-A5AC-59CB042B2DA6}"/>
                      </a:ext>
                    </a:extLst>
                  </p:cNvPr>
                  <p:cNvSpPr/>
                  <p:nvPr/>
                </p:nvSpPr>
                <p:spPr>
                  <a:xfrm rot="18001276">
                    <a:off x="2713295" y="3369235"/>
                    <a:ext cx="381000" cy="525538"/>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5">
                    <a:extLst>
                      <a:ext uri="{FF2B5EF4-FFF2-40B4-BE49-F238E27FC236}">
                        <a16:creationId xmlns:a16="http://schemas.microsoft.com/office/drawing/2014/main" id="{8D1EC155-5A13-4AAB-A388-1A0BDD147451}"/>
                      </a:ext>
                    </a:extLst>
                  </p:cNvPr>
                  <p:cNvSpPr/>
                  <p:nvPr/>
                </p:nvSpPr>
                <p:spPr>
                  <a:xfrm rot="18514807">
                    <a:off x="2613085" y="3459290"/>
                    <a:ext cx="381000" cy="63036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6">
                    <a:extLst>
                      <a:ext uri="{FF2B5EF4-FFF2-40B4-BE49-F238E27FC236}">
                        <a16:creationId xmlns:a16="http://schemas.microsoft.com/office/drawing/2014/main" id="{1B124650-3ED8-4E81-9A5A-8D0DBFC7915C}"/>
                      </a:ext>
                    </a:extLst>
                  </p:cNvPr>
                  <p:cNvSpPr/>
                  <p:nvPr/>
                </p:nvSpPr>
                <p:spPr>
                  <a:xfrm rot="1670667">
                    <a:off x="1533099" y="3614497"/>
                    <a:ext cx="333644" cy="77424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7">
                    <a:extLst>
                      <a:ext uri="{FF2B5EF4-FFF2-40B4-BE49-F238E27FC236}">
                        <a16:creationId xmlns:a16="http://schemas.microsoft.com/office/drawing/2014/main" id="{B7DAC0D4-6D83-4857-A935-864E38BAFB26}"/>
                      </a:ext>
                    </a:extLst>
                  </p:cNvPr>
                  <p:cNvSpPr/>
                  <p:nvPr/>
                </p:nvSpPr>
                <p:spPr>
                  <a:xfrm rot="19700909">
                    <a:off x="2491107" y="3605358"/>
                    <a:ext cx="319972" cy="731362"/>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8">
                    <a:extLst>
                      <a:ext uri="{FF2B5EF4-FFF2-40B4-BE49-F238E27FC236}">
                        <a16:creationId xmlns:a16="http://schemas.microsoft.com/office/drawing/2014/main" id="{39E15598-9878-4F24-B6C8-C660E3A20AB8}"/>
                      </a:ext>
                    </a:extLst>
                  </p:cNvPr>
                  <p:cNvSpPr/>
                  <p:nvPr/>
                </p:nvSpPr>
                <p:spPr>
                  <a:xfrm rot="623602">
                    <a:off x="1748881" y="3685091"/>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9">
                    <a:extLst>
                      <a:ext uri="{FF2B5EF4-FFF2-40B4-BE49-F238E27FC236}">
                        <a16:creationId xmlns:a16="http://schemas.microsoft.com/office/drawing/2014/main" id="{54245DF1-4538-4CF1-9C63-CE7DA1037E1B}"/>
                      </a:ext>
                    </a:extLst>
                  </p:cNvPr>
                  <p:cNvSpPr/>
                  <p:nvPr/>
                </p:nvSpPr>
                <p:spPr>
                  <a:xfrm rot="20671516">
                    <a:off x="2238515" y="3693235"/>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0">
                    <a:extLst>
                      <a:ext uri="{FF2B5EF4-FFF2-40B4-BE49-F238E27FC236}">
                        <a16:creationId xmlns:a16="http://schemas.microsoft.com/office/drawing/2014/main" id="{D0C902BC-F7EE-42CB-ACAB-A7BCBB81C4F8}"/>
                      </a:ext>
                    </a:extLst>
                  </p:cNvPr>
                  <p:cNvSpPr/>
                  <p:nvPr/>
                </p:nvSpPr>
                <p:spPr>
                  <a:xfrm>
                    <a:off x="1981200" y="3733800"/>
                    <a:ext cx="381000" cy="838200"/>
                  </a:xfrm>
                  <a:prstGeom prst="trapezoid">
                    <a:avLst/>
                  </a:prstGeom>
                  <a:solidFill>
                    <a:srgbClr val="E7BF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Regular Pentagon 190">
                  <a:extLst>
                    <a:ext uri="{FF2B5EF4-FFF2-40B4-BE49-F238E27FC236}">
                      <a16:creationId xmlns:a16="http://schemas.microsoft.com/office/drawing/2014/main" id="{8F7E01A8-A648-414D-9BDC-4D2D73BEE9AB}"/>
                    </a:ext>
                  </a:extLst>
                </p:cNvPr>
                <p:cNvSpPr/>
                <p:nvPr/>
              </p:nvSpPr>
              <p:spPr>
                <a:xfrm rot="11112827">
                  <a:off x="8974332" y="5144107"/>
                  <a:ext cx="282126" cy="256118"/>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a:extLst>
                    <a:ext uri="{FF2B5EF4-FFF2-40B4-BE49-F238E27FC236}">
                      <a16:creationId xmlns:a16="http://schemas.microsoft.com/office/drawing/2014/main" id="{265BB2D6-2524-4118-B56F-583DE2F6561F}"/>
                    </a:ext>
                  </a:extLst>
                </p:cNvPr>
                <p:cNvSpPr/>
                <p:nvPr/>
              </p:nvSpPr>
              <p:spPr>
                <a:xfrm rot="4934802">
                  <a:off x="8801726" y="4598371"/>
                  <a:ext cx="650134" cy="530532"/>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B104F51-D080-435E-8373-E3356C2FB346}"/>
                    </a:ext>
                  </a:extLst>
                </p:cNvPr>
                <p:cNvSpPr/>
                <p:nvPr/>
              </p:nvSpPr>
              <p:spPr>
                <a:xfrm>
                  <a:off x="8907806" y="4562930"/>
                  <a:ext cx="439059" cy="6951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A12C0033-64B9-4FC5-BDD2-86289EB35B2F}"/>
                    </a:ext>
                  </a:extLst>
                </p:cNvPr>
                <p:cNvSpPr/>
                <p:nvPr/>
              </p:nvSpPr>
              <p:spPr>
                <a:xfrm>
                  <a:off x="9017571" y="4526341"/>
                  <a:ext cx="144587" cy="24011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68ED3ECF-C36F-4BEC-BFC7-7B01911EA8A7}"/>
                    </a:ext>
                  </a:extLst>
                </p:cNvPr>
                <p:cNvSpPr/>
                <p:nvPr/>
              </p:nvSpPr>
              <p:spPr>
                <a:xfrm>
                  <a:off x="9090748" y="4526341"/>
                  <a:ext cx="144587" cy="24011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a:extLst>
                    <a:ext uri="{FF2B5EF4-FFF2-40B4-BE49-F238E27FC236}">
                      <a16:creationId xmlns:a16="http://schemas.microsoft.com/office/drawing/2014/main" id="{CCCAA19C-F026-4340-B5F1-98DC066F1A48}"/>
                    </a:ext>
                  </a:extLst>
                </p:cNvPr>
                <p:cNvSpPr/>
                <p:nvPr/>
              </p:nvSpPr>
              <p:spPr>
                <a:xfrm>
                  <a:off x="9163924" y="4526341"/>
                  <a:ext cx="144587" cy="24011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17">
                  <a:extLst>
                    <a:ext uri="{FF2B5EF4-FFF2-40B4-BE49-F238E27FC236}">
                      <a16:creationId xmlns:a16="http://schemas.microsoft.com/office/drawing/2014/main" id="{B64D3A7F-BA28-4DEF-8DBE-914962990302}"/>
                    </a:ext>
                  </a:extLst>
                </p:cNvPr>
                <p:cNvGrpSpPr/>
                <p:nvPr/>
              </p:nvGrpSpPr>
              <p:grpSpPr>
                <a:xfrm>
                  <a:off x="8930231" y="4516899"/>
                  <a:ext cx="439059" cy="228972"/>
                  <a:chOff x="1321514" y="1295400"/>
                  <a:chExt cx="1301944" cy="1057417"/>
                </a:xfrm>
              </p:grpSpPr>
              <p:sp>
                <p:nvSpPr>
                  <p:cNvPr id="109" name="Teardrop 108">
                    <a:extLst>
                      <a:ext uri="{FF2B5EF4-FFF2-40B4-BE49-F238E27FC236}">
                        <a16:creationId xmlns:a16="http://schemas.microsoft.com/office/drawing/2014/main" id="{60C689EC-65CE-40B7-957A-5C8C204FB62E}"/>
                      </a:ext>
                    </a:extLst>
                  </p:cNvPr>
                  <p:cNvSpPr/>
                  <p:nvPr/>
                </p:nvSpPr>
                <p:spPr>
                  <a:xfrm rot="20352811" flipH="1">
                    <a:off x="1934455" y="1295400"/>
                    <a:ext cx="68900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a:extLst>
                      <a:ext uri="{FF2B5EF4-FFF2-40B4-BE49-F238E27FC236}">
                        <a16:creationId xmlns:a16="http://schemas.microsoft.com/office/drawing/2014/main" id="{4D956BF9-1396-4FCB-B4B2-25F5B4336861}"/>
                      </a:ext>
                    </a:extLst>
                  </p:cNvPr>
                  <p:cNvSpPr/>
                  <p:nvPr/>
                </p:nvSpPr>
                <p:spPr>
                  <a:xfrm rot="5053131" flipH="1">
                    <a:off x="1321335" y="1422500"/>
                    <a:ext cx="771683" cy="771325"/>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58042508-4881-4956-B60B-A67010275005}"/>
                      </a:ext>
                    </a:extLst>
                  </p:cNvPr>
                  <p:cNvSpPr/>
                  <p:nvPr/>
                </p:nvSpPr>
                <p:spPr>
                  <a:xfrm flipH="1">
                    <a:off x="1853433" y="1371598"/>
                    <a:ext cx="703527" cy="9812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Oval 95">
                  <a:extLst>
                    <a:ext uri="{FF2B5EF4-FFF2-40B4-BE49-F238E27FC236}">
                      <a16:creationId xmlns:a16="http://schemas.microsoft.com/office/drawing/2014/main" id="{CD5D555E-7767-4A3F-8C49-961E5BD9BBDA}"/>
                    </a:ext>
                  </a:extLst>
                </p:cNvPr>
                <p:cNvSpPr/>
                <p:nvPr/>
              </p:nvSpPr>
              <p:spPr>
                <a:xfrm flipH="1">
                  <a:off x="9310276" y="5075166"/>
                  <a:ext cx="73178" cy="146353"/>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27">
                  <a:extLst>
                    <a:ext uri="{FF2B5EF4-FFF2-40B4-BE49-F238E27FC236}">
                      <a16:creationId xmlns:a16="http://schemas.microsoft.com/office/drawing/2014/main" id="{05936FF3-E570-46DD-A4DF-F2E3E3EDAD16}"/>
                    </a:ext>
                  </a:extLst>
                </p:cNvPr>
                <p:cNvGrpSpPr/>
                <p:nvPr/>
              </p:nvGrpSpPr>
              <p:grpSpPr>
                <a:xfrm>
                  <a:off x="8871218" y="4343400"/>
                  <a:ext cx="548824" cy="512236"/>
                  <a:chOff x="3047999" y="533400"/>
                  <a:chExt cx="838201" cy="1066801"/>
                </a:xfrm>
              </p:grpSpPr>
              <p:sp>
                <p:nvSpPr>
                  <p:cNvPr id="101" name="Moon 100">
                    <a:extLst>
                      <a:ext uri="{FF2B5EF4-FFF2-40B4-BE49-F238E27FC236}">
                        <a16:creationId xmlns:a16="http://schemas.microsoft.com/office/drawing/2014/main" id="{7726EF13-DD9E-4755-9C40-2326D8E1F7B5}"/>
                      </a:ext>
                    </a:extLst>
                  </p:cNvPr>
                  <p:cNvSpPr/>
                  <p:nvPr/>
                </p:nvSpPr>
                <p:spPr>
                  <a:xfrm rot="11575000">
                    <a:off x="3374734" y="625777"/>
                    <a:ext cx="317013" cy="750848"/>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99AFF3C8-6AF3-474F-9076-07DA728FD953}"/>
                      </a:ext>
                    </a:extLst>
                  </p:cNvPr>
                  <p:cNvSpPr/>
                  <p:nvPr/>
                </p:nvSpPr>
                <p:spPr>
                  <a:xfrm rot="12577107">
                    <a:off x="3441193" y="816531"/>
                    <a:ext cx="317013" cy="5966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236E5CF7-8861-46DA-8A6C-F896E54A74C6}"/>
                      </a:ext>
                    </a:extLst>
                  </p:cNvPr>
                  <p:cNvSpPr/>
                  <p:nvPr/>
                </p:nvSpPr>
                <p:spPr>
                  <a:xfrm rot="10800000">
                    <a:off x="3217596" y="533400"/>
                    <a:ext cx="317013" cy="82523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a:extLst>
                      <a:ext uri="{FF2B5EF4-FFF2-40B4-BE49-F238E27FC236}">
                        <a16:creationId xmlns:a16="http://schemas.microsoft.com/office/drawing/2014/main" id="{9EAEEDF2-261D-45F4-8ED2-94D069B13626}"/>
                      </a:ext>
                    </a:extLst>
                  </p:cNvPr>
                  <p:cNvSpPr/>
                  <p:nvPr/>
                </p:nvSpPr>
                <p:spPr>
                  <a:xfrm rot="10800000">
                    <a:off x="3352800" y="685800"/>
                    <a:ext cx="152400" cy="559096"/>
                  </a:xfrm>
                  <a:prstGeom prst="moon">
                    <a:avLst>
                      <a:gd name="adj" fmla="val 57356"/>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1C738CC3-2067-47B9-B36E-CE1611010395}"/>
                      </a:ext>
                    </a:extLst>
                  </p:cNvPr>
                  <p:cNvSpPr/>
                  <p:nvPr/>
                </p:nvSpPr>
                <p:spPr>
                  <a:xfrm rot="10456809">
                    <a:off x="3229503" y="773085"/>
                    <a:ext cx="252260" cy="596636"/>
                  </a:xfrm>
                  <a:prstGeom prst="moon">
                    <a:avLst>
                      <a:gd name="adj" fmla="val 87500"/>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227">
                    <a:extLst>
                      <a:ext uri="{FF2B5EF4-FFF2-40B4-BE49-F238E27FC236}">
                        <a16:creationId xmlns:a16="http://schemas.microsoft.com/office/drawing/2014/main" id="{18176259-F15E-4C4F-BFA7-5F7C8CE869FF}"/>
                      </a:ext>
                    </a:extLst>
                  </p:cNvPr>
                  <p:cNvSpPr/>
                  <p:nvPr/>
                </p:nvSpPr>
                <p:spPr>
                  <a:xfrm rot="5400000">
                    <a:off x="3611033" y="1325033"/>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228">
                    <a:extLst>
                      <a:ext uri="{FF2B5EF4-FFF2-40B4-BE49-F238E27FC236}">
                        <a16:creationId xmlns:a16="http://schemas.microsoft.com/office/drawing/2014/main" id="{65723EA9-6DFA-4233-B414-359E2E049922}"/>
                      </a:ext>
                    </a:extLst>
                  </p:cNvPr>
                  <p:cNvSpPr/>
                  <p:nvPr/>
                </p:nvSpPr>
                <p:spPr>
                  <a:xfrm rot="5400000">
                    <a:off x="2942166" y="1325034"/>
                    <a:ext cx="381000" cy="169333"/>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229">
                    <a:extLst>
                      <a:ext uri="{FF2B5EF4-FFF2-40B4-BE49-F238E27FC236}">
                        <a16:creationId xmlns:a16="http://schemas.microsoft.com/office/drawing/2014/main" id="{7FD01750-E918-419C-9042-03ADFB532101}"/>
                      </a:ext>
                    </a:extLst>
                  </p:cNvPr>
                  <p:cNvSpPr/>
                  <p:nvPr/>
                </p:nvSpPr>
                <p:spPr>
                  <a:xfrm>
                    <a:off x="3048000" y="1143000"/>
                    <a:ext cx="838200" cy="304800"/>
                  </a:xfrm>
                  <a:prstGeom prst="roundRect">
                    <a:avLst>
                      <a:gd name="adj" fmla="val 50000"/>
                    </a:avLst>
                  </a:prstGeom>
                  <a:solidFill>
                    <a:srgbClr val="FFDD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rapezoid 97">
                  <a:extLst>
                    <a:ext uri="{FF2B5EF4-FFF2-40B4-BE49-F238E27FC236}">
                      <a16:creationId xmlns:a16="http://schemas.microsoft.com/office/drawing/2014/main" id="{834FD5CD-9318-47BC-8E32-7098A373AC33}"/>
                    </a:ext>
                  </a:extLst>
                </p:cNvPr>
                <p:cNvSpPr/>
                <p:nvPr/>
              </p:nvSpPr>
              <p:spPr>
                <a:xfrm rot="10115727">
                  <a:off x="8962825" y="4587804"/>
                  <a:ext cx="92061" cy="19560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2F03070E-E4E4-45CB-A762-1B027A213CAD}"/>
                    </a:ext>
                  </a:extLst>
                </p:cNvPr>
                <p:cNvSpPr/>
                <p:nvPr/>
              </p:nvSpPr>
              <p:spPr>
                <a:xfrm rot="10800000">
                  <a:off x="9096649" y="4549947"/>
                  <a:ext cx="92061" cy="2356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54B80098-2BBC-4084-A0B9-28DFA8556E50}"/>
                    </a:ext>
                  </a:extLst>
                </p:cNvPr>
                <p:cNvSpPr/>
                <p:nvPr/>
              </p:nvSpPr>
              <p:spPr>
                <a:xfrm rot="11326737">
                  <a:off x="9221177" y="4584124"/>
                  <a:ext cx="92061" cy="20052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 name="TextBox 227">
              <a:extLst>
                <a:ext uri="{FF2B5EF4-FFF2-40B4-BE49-F238E27FC236}">
                  <a16:creationId xmlns:a16="http://schemas.microsoft.com/office/drawing/2014/main" id="{43AF5698-75DD-4D77-ACC6-209CDA9E4115}"/>
                </a:ext>
              </a:extLst>
            </p:cNvPr>
            <p:cNvSpPr txBox="1"/>
            <p:nvPr/>
          </p:nvSpPr>
          <p:spPr>
            <a:xfrm>
              <a:off x="3773786" y="5557319"/>
              <a:ext cx="1394234" cy="369332"/>
            </a:xfrm>
            <a:prstGeom prst="rect">
              <a:avLst/>
            </a:prstGeom>
            <a:noFill/>
          </p:spPr>
          <p:txBody>
            <a:bodyPr wrap="square" rtlCol="0">
              <a:spAutoFit/>
            </a:bodyPr>
            <a:lstStyle/>
            <a:p>
              <a:pPr algn="ctr"/>
              <a:r>
                <a:rPr lang="en-US" dirty="0">
                  <a:solidFill>
                    <a:schemeClr val="bg1"/>
                  </a:solidFill>
                </a:rPr>
                <a:t>Helaman I</a:t>
              </a:r>
            </a:p>
          </p:txBody>
        </p:sp>
      </p:grpSp>
      <p:grpSp>
        <p:nvGrpSpPr>
          <p:cNvPr id="250" name="Group 249">
            <a:extLst>
              <a:ext uri="{FF2B5EF4-FFF2-40B4-BE49-F238E27FC236}">
                <a16:creationId xmlns:a16="http://schemas.microsoft.com/office/drawing/2014/main" id="{9D1C1579-1300-4925-9A71-3BECB24848EE}"/>
              </a:ext>
            </a:extLst>
          </p:cNvPr>
          <p:cNvGrpSpPr/>
          <p:nvPr/>
        </p:nvGrpSpPr>
        <p:grpSpPr>
          <a:xfrm>
            <a:off x="6692020" y="4111223"/>
            <a:ext cx="2722075" cy="1800253"/>
            <a:chOff x="6692020" y="4111223"/>
            <a:chExt cx="2722075" cy="1800253"/>
          </a:xfrm>
        </p:grpSpPr>
        <p:grpSp>
          <p:nvGrpSpPr>
            <p:cNvPr id="122" name="Group 121">
              <a:extLst>
                <a:ext uri="{FF2B5EF4-FFF2-40B4-BE49-F238E27FC236}">
                  <a16:creationId xmlns:a16="http://schemas.microsoft.com/office/drawing/2014/main" id="{02371C3A-E078-4046-ACBF-BF2A19745F27}"/>
                </a:ext>
              </a:extLst>
            </p:cNvPr>
            <p:cNvGrpSpPr/>
            <p:nvPr/>
          </p:nvGrpSpPr>
          <p:grpSpPr>
            <a:xfrm>
              <a:off x="6692020" y="4111223"/>
              <a:ext cx="1384368" cy="1800253"/>
              <a:chOff x="8610600" y="2590800"/>
              <a:chExt cx="849026" cy="1104086"/>
            </a:xfrm>
          </p:grpSpPr>
          <p:sp>
            <p:nvSpPr>
              <p:cNvPr id="123" name="Rectangle 122">
                <a:extLst>
                  <a:ext uri="{FF2B5EF4-FFF2-40B4-BE49-F238E27FC236}">
                    <a16:creationId xmlns:a16="http://schemas.microsoft.com/office/drawing/2014/main" id="{0857B8BA-239A-40EF-9892-237CFBAEE09E}"/>
                  </a:ext>
                </a:extLst>
              </p:cNvPr>
              <p:cNvSpPr/>
              <p:nvPr/>
            </p:nvSpPr>
            <p:spPr>
              <a:xfrm>
                <a:off x="8610600" y="25908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E7FEC9D1-85BF-49B3-A2C0-52664DAE46BF}"/>
                  </a:ext>
                </a:extLst>
              </p:cNvPr>
              <p:cNvGrpSpPr/>
              <p:nvPr/>
            </p:nvGrpSpPr>
            <p:grpSpPr>
              <a:xfrm>
                <a:off x="8655728" y="2667001"/>
                <a:ext cx="803898" cy="981722"/>
                <a:chOff x="9018937" y="4038600"/>
                <a:chExt cx="1278889" cy="1752600"/>
              </a:xfrm>
            </p:grpSpPr>
            <p:sp>
              <p:nvSpPr>
                <p:cNvPr id="125" name="Cloud 124">
                  <a:extLst>
                    <a:ext uri="{FF2B5EF4-FFF2-40B4-BE49-F238E27FC236}">
                      <a16:creationId xmlns:a16="http://schemas.microsoft.com/office/drawing/2014/main" id="{79FCB040-C4B5-46D7-82B2-F3C3E46D2EB1}"/>
                    </a:ext>
                  </a:extLst>
                </p:cNvPr>
                <p:cNvSpPr/>
                <p:nvPr/>
              </p:nvSpPr>
              <p:spPr>
                <a:xfrm rot="671737">
                  <a:off x="9018937" y="4428900"/>
                  <a:ext cx="492763" cy="1026445"/>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a:extLst>
                    <a:ext uri="{FF2B5EF4-FFF2-40B4-BE49-F238E27FC236}">
                      <a16:creationId xmlns:a16="http://schemas.microsoft.com/office/drawing/2014/main" id="{3898E9A4-0B6B-4541-BB34-40F3A5963357}"/>
                    </a:ext>
                  </a:extLst>
                </p:cNvPr>
                <p:cNvSpPr/>
                <p:nvPr/>
              </p:nvSpPr>
              <p:spPr>
                <a:xfrm rot="20706537">
                  <a:off x="9767235" y="4473560"/>
                  <a:ext cx="530591" cy="913164"/>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AF365426-27F3-40CD-BF11-EE499DEE1890}"/>
                    </a:ext>
                  </a:extLst>
                </p:cNvPr>
                <p:cNvSpPr/>
                <p:nvPr/>
              </p:nvSpPr>
              <p:spPr>
                <a:xfrm flipH="1">
                  <a:off x="9212683" y="5110417"/>
                  <a:ext cx="848344" cy="680783"/>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a:extLst>
                    <a:ext uri="{FF2B5EF4-FFF2-40B4-BE49-F238E27FC236}">
                      <a16:creationId xmlns:a16="http://schemas.microsoft.com/office/drawing/2014/main" id="{D2CDCABA-4295-433D-93D5-78BD0831F8C2}"/>
                    </a:ext>
                  </a:extLst>
                </p:cNvPr>
                <p:cNvSpPr/>
                <p:nvPr/>
              </p:nvSpPr>
              <p:spPr>
                <a:xfrm rot="10800000" flipH="1">
                  <a:off x="9495465" y="5256276"/>
                  <a:ext cx="282782" cy="43757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938A4E6A-126C-4832-9039-41C163F9A1A4}"/>
                    </a:ext>
                  </a:extLst>
                </p:cNvPr>
                <p:cNvSpPr/>
                <p:nvPr/>
              </p:nvSpPr>
              <p:spPr>
                <a:xfrm flipH="1">
                  <a:off x="9279255" y="4235271"/>
                  <a:ext cx="781773" cy="10939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a:extLst>
                    <a:ext uri="{FF2B5EF4-FFF2-40B4-BE49-F238E27FC236}">
                      <a16:creationId xmlns:a16="http://schemas.microsoft.com/office/drawing/2014/main" id="{766A0284-8596-4BA7-B5E3-C81E134AD9C6}"/>
                    </a:ext>
                  </a:extLst>
                </p:cNvPr>
                <p:cNvSpPr/>
                <p:nvPr/>
              </p:nvSpPr>
              <p:spPr>
                <a:xfrm rot="16200000">
                  <a:off x="9367354" y="3871457"/>
                  <a:ext cx="592921" cy="927208"/>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5D2A996A-E38B-4302-B158-BFFBA9CFC846}"/>
                    </a:ext>
                  </a:extLst>
                </p:cNvPr>
                <p:cNvGrpSpPr/>
                <p:nvPr/>
              </p:nvGrpSpPr>
              <p:grpSpPr>
                <a:xfrm>
                  <a:off x="9141358" y="4300195"/>
                  <a:ext cx="952964" cy="261594"/>
                  <a:chOff x="5017757" y="3048000"/>
                  <a:chExt cx="1646535" cy="421433"/>
                </a:xfrm>
              </p:grpSpPr>
              <p:sp>
                <p:nvSpPr>
                  <p:cNvPr id="132" name="Rounded Rectangle 136">
                    <a:extLst>
                      <a:ext uri="{FF2B5EF4-FFF2-40B4-BE49-F238E27FC236}">
                        <a16:creationId xmlns:a16="http://schemas.microsoft.com/office/drawing/2014/main" id="{48708B5A-C9F5-4D18-80A5-5834FBE847F1}"/>
                      </a:ext>
                    </a:extLst>
                  </p:cNvPr>
                  <p:cNvSpPr/>
                  <p:nvPr/>
                </p:nvSpPr>
                <p:spPr>
                  <a:xfrm>
                    <a:off x="5017757" y="3048000"/>
                    <a:ext cx="1646535" cy="421433"/>
                  </a:xfrm>
                  <a:prstGeom prst="roundRect">
                    <a:avLst>
                      <a:gd name="adj" fmla="val 2510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BDD416CA-31B8-43FD-AAA5-CB176E9EE35B}"/>
                      </a:ext>
                    </a:extLst>
                  </p:cNvPr>
                  <p:cNvGrpSpPr/>
                  <p:nvPr/>
                </p:nvGrpSpPr>
                <p:grpSpPr>
                  <a:xfrm>
                    <a:off x="5105400" y="3048000"/>
                    <a:ext cx="1524000" cy="392243"/>
                    <a:chOff x="7162800" y="4789357"/>
                    <a:chExt cx="2676993" cy="1001843"/>
                  </a:xfrm>
                </p:grpSpPr>
                <p:grpSp>
                  <p:nvGrpSpPr>
                    <p:cNvPr id="134" name="Group 133">
                      <a:extLst>
                        <a:ext uri="{FF2B5EF4-FFF2-40B4-BE49-F238E27FC236}">
                          <a16:creationId xmlns:a16="http://schemas.microsoft.com/office/drawing/2014/main" id="{CA41C166-9E1A-4317-9124-A04DBF3FF1D0}"/>
                        </a:ext>
                      </a:extLst>
                    </p:cNvPr>
                    <p:cNvGrpSpPr/>
                    <p:nvPr/>
                  </p:nvGrpSpPr>
                  <p:grpSpPr>
                    <a:xfrm>
                      <a:off x="7162800" y="4800600"/>
                      <a:ext cx="838200" cy="990600"/>
                      <a:chOff x="7162800" y="4800600"/>
                      <a:chExt cx="838200" cy="990600"/>
                    </a:xfrm>
                  </p:grpSpPr>
                  <p:sp>
                    <p:nvSpPr>
                      <p:cNvPr id="141" name="Cross 140">
                        <a:extLst>
                          <a:ext uri="{FF2B5EF4-FFF2-40B4-BE49-F238E27FC236}">
                            <a16:creationId xmlns:a16="http://schemas.microsoft.com/office/drawing/2014/main" id="{9865A470-B813-4664-ACC2-E5422E4B948D}"/>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E056A2DC-9A64-4143-B0CA-EB5BF4DD8EAE}"/>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F9045F6C-1EBE-440F-A9A1-2EF4D17C597E}"/>
                        </a:ext>
                      </a:extLst>
                    </p:cNvPr>
                    <p:cNvGrpSpPr/>
                    <p:nvPr/>
                  </p:nvGrpSpPr>
                  <p:grpSpPr>
                    <a:xfrm>
                      <a:off x="8077200" y="4800600"/>
                      <a:ext cx="838200" cy="990600"/>
                      <a:chOff x="7162800" y="4800600"/>
                      <a:chExt cx="838200" cy="990600"/>
                    </a:xfrm>
                  </p:grpSpPr>
                  <p:sp>
                    <p:nvSpPr>
                      <p:cNvPr id="139" name="Cross 138">
                        <a:extLst>
                          <a:ext uri="{FF2B5EF4-FFF2-40B4-BE49-F238E27FC236}">
                            <a16:creationId xmlns:a16="http://schemas.microsoft.com/office/drawing/2014/main" id="{265307A0-5F43-450C-9900-E9206E0DFC28}"/>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A6DB670C-131E-4A15-B464-8FE985E06ADC}"/>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7C365673-76F8-4CF2-A502-BA773E38C8CF}"/>
                        </a:ext>
                      </a:extLst>
                    </p:cNvPr>
                    <p:cNvGrpSpPr/>
                    <p:nvPr/>
                  </p:nvGrpSpPr>
                  <p:grpSpPr>
                    <a:xfrm>
                      <a:off x="9001593" y="4789357"/>
                      <a:ext cx="838200" cy="990600"/>
                      <a:chOff x="7162800" y="4800600"/>
                      <a:chExt cx="838200" cy="990600"/>
                    </a:xfrm>
                  </p:grpSpPr>
                  <p:sp>
                    <p:nvSpPr>
                      <p:cNvPr id="137" name="Cross 136">
                        <a:extLst>
                          <a:ext uri="{FF2B5EF4-FFF2-40B4-BE49-F238E27FC236}">
                            <a16:creationId xmlns:a16="http://schemas.microsoft.com/office/drawing/2014/main" id="{BB87432D-A804-49CE-B301-F7C634AE96D1}"/>
                          </a:ext>
                        </a:extLst>
                      </p:cNvPr>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483D111B-8BB5-4774-9FE2-7D4B185375CB}"/>
                          </a:ext>
                        </a:extLst>
                      </p:cNvPr>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29" name="TextBox 228">
              <a:extLst>
                <a:ext uri="{FF2B5EF4-FFF2-40B4-BE49-F238E27FC236}">
                  <a16:creationId xmlns:a16="http://schemas.microsoft.com/office/drawing/2014/main" id="{F15C59A6-D1C1-469F-9FC8-1387B7FF1D26}"/>
                </a:ext>
              </a:extLst>
            </p:cNvPr>
            <p:cNvSpPr txBox="1"/>
            <p:nvPr/>
          </p:nvSpPr>
          <p:spPr>
            <a:xfrm>
              <a:off x="8019861" y="5041272"/>
              <a:ext cx="1394234" cy="369332"/>
            </a:xfrm>
            <a:prstGeom prst="rect">
              <a:avLst/>
            </a:prstGeom>
            <a:noFill/>
          </p:spPr>
          <p:txBody>
            <a:bodyPr wrap="square" rtlCol="0">
              <a:spAutoFit/>
            </a:bodyPr>
            <a:lstStyle/>
            <a:p>
              <a:pPr algn="ctr"/>
              <a:r>
                <a:rPr lang="en-US" dirty="0" err="1">
                  <a:solidFill>
                    <a:schemeClr val="bg1"/>
                  </a:solidFill>
                </a:rPr>
                <a:t>Shilbon</a:t>
              </a:r>
              <a:endParaRPr lang="en-US" dirty="0">
                <a:solidFill>
                  <a:schemeClr val="bg1"/>
                </a:solidFill>
              </a:endParaRPr>
            </a:p>
          </p:txBody>
        </p:sp>
      </p:grpSp>
      <p:grpSp>
        <p:nvGrpSpPr>
          <p:cNvPr id="251" name="Group 250">
            <a:extLst>
              <a:ext uri="{FF2B5EF4-FFF2-40B4-BE49-F238E27FC236}">
                <a16:creationId xmlns:a16="http://schemas.microsoft.com/office/drawing/2014/main" id="{95C7764D-54B1-4E58-AF09-65B928F59A59}"/>
              </a:ext>
            </a:extLst>
          </p:cNvPr>
          <p:cNvGrpSpPr/>
          <p:nvPr/>
        </p:nvGrpSpPr>
        <p:grpSpPr>
          <a:xfrm>
            <a:off x="6824803" y="2776276"/>
            <a:ext cx="2599854" cy="1800252"/>
            <a:chOff x="6824803" y="2776276"/>
            <a:chExt cx="2599854" cy="1800252"/>
          </a:xfrm>
        </p:grpSpPr>
        <p:grpSp>
          <p:nvGrpSpPr>
            <p:cNvPr id="143" name="Group 142">
              <a:extLst>
                <a:ext uri="{FF2B5EF4-FFF2-40B4-BE49-F238E27FC236}">
                  <a16:creationId xmlns:a16="http://schemas.microsoft.com/office/drawing/2014/main" id="{998204D5-9414-4D25-8AC2-6887BD61F1E9}"/>
                </a:ext>
              </a:extLst>
            </p:cNvPr>
            <p:cNvGrpSpPr/>
            <p:nvPr/>
          </p:nvGrpSpPr>
          <p:grpSpPr>
            <a:xfrm>
              <a:off x="8083236" y="2776276"/>
              <a:ext cx="1341421" cy="1800252"/>
              <a:chOff x="152400" y="2057400"/>
              <a:chExt cx="822687" cy="1104086"/>
            </a:xfrm>
          </p:grpSpPr>
          <p:sp>
            <p:nvSpPr>
              <p:cNvPr id="144" name="Rectangle 143">
                <a:extLst>
                  <a:ext uri="{FF2B5EF4-FFF2-40B4-BE49-F238E27FC236}">
                    <a16:creationId xmlns:a16="http://schemas.microsoft.com/office/drawing/2014/main" id="{FC4CA76F-C3C6-4784-82C0-5D4A547092C6}"/>
                  </a:ext>
                </a:extLst>
              </p:cNvPr>
              <p:cNvSpPr/>
              <p:nvPr/>
            </p:nvSpPr>
            <p:spPr>
              <a:xfrm>
                <a:off x="152400" y="20574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a:extLst>
                  <a:ext uri="{FF2B5EF4-FFF2-40B4-BE49-F238E27FC236}">
                    <a16:creationId xmlns:a16="http://schemas.microsoft.com/office/drawing/2014/main" id="{4AB1E12F-D88D-4858-B9F1-690668E5CC5F}"/>
                  </a:ext>
                </a:extLst>
              </p:cNvPr>
              <p:cNvGrpSpPr/>
              <p:nvPr/>
            </p:nvGrpSpPr>
            <p:grpSpPr>
              <a:xfrm>
                <a:off x="228600" y="2104008"/>
                <a:ext cx="685800" cy="1012054"/>
                <a:chOff x="-957565" y="3352800"/>
                <a:chExt cx="915320" cy="1295400"/>
              </a:xfrm>
            </p:grpSpPr>
            <p:grpSp>
              <p:nvGrpSpPr>
                <p:cNvPr id="146" name="Group 145">
                  <a:extLst>
                    <a:ext uri="{FF2B5EF4-FFF2-40B4-BE49-F238E27FC236}">
                      <a16:creationId xmlns:a16="http://schemas.microsoft.com/office/drawing/2014/main" id="{48088FC9-8363-4708-B90C-FFF8B9E0AE3A}"/>
                    </a:ext>
                  </a:extLst>
                </p:cNvPr>
                <p:cNvGrpSpPr/>
                <p:nvPr/>
              </p:nvGrpSpPr>
              <p:grpSpPr>
                <a:xfrm rot="5012551" flipH="1">
                  <a:off x="-623709" y="3545878"/>
                  <a:ext cx="698258" cy="449754"/>
                  <a:chOff x="1194976" y="413613"/>
                  <a:chExt cx="1458178" cy="898604"/>
                </a:xfrm>
              </p:grpSpPr>
              <p:sp>
                <p:nvSpPr>
                  <p:cNvPr id="168" name="Teardrop 167">
                    <a:extLst>
                      <a:ext uri="{FF2B5EF4-FFF2-40B4-BE49-F238E27FC236}">
                        <a16:creationId xmlns:a16="http://schemas.microsoft.com/office/drawing/2014/main" id="{AF043511-15DE-448A-A47F-EAFBCA53A8A3}"/>
                      </a:ext>
                    </a:extLst>
                  </p:cNvPr>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78">
                    <a:extLst>
                      <a:ext uri="{FF2B5EF4-FFF2-40B4-BE49-F238E27FC236}">
                        <a16:creationId xmlns:a16="http://schemas.microsoft.com/office/drawing/2014/main" id="{C34D79C2-E2D1-4792-8B43-105A845E3B80}"/>
                      </a:ext>
                    </a:extLst>
                  </p:cNvPr>
                  <p:cNvGrpSpPr/>
                  <p:nvPr/>
                </p:nvGrpSpPr>
                <p:grpSpPr>
                  <a:xfrm>
                    <a:off x="1600200" y="489813"/>
                    <a:ext cx="1052954" cy="822404"/>
                    <a:chOff x="1600200" y="524225"/>
                    <a:chExt cx="1052954" cy="822404"/>
                  </a:xfrm>
                </p:grpSpPr>
                <p:sp>
                  <p:nvSpPr>
                    <p:cNvPr id="170" name="Teardrop 169">
                      <a:extLst>
                        <a:ext uri="{FF2B5EF4-FFF2-40B4-BE49-F238E27FC236}">
                          <a16:creationId xmlns:a16="http://schemas.microsoft.com/office/drawing/2014/main" id="{2108DEB1-5CB8-403E-B923-D1B436BBF8E9}"/>
                        </a:ext>
                      </a:extLst>
                    </p:cNvPr>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56372CC1-08C2-4F49-AA69-501E58AC8877}"/>
                        </a:ext>
                      </a:extLst>
                    </p:cNvPr>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146">
                  <a:extLst>
                    <a:ext uri="{FF2B5EF4-FFF2-40B4-BE49-F238E27FC236}">
                      <a16:creationId xmlns:a16="http://schemas.microsoft.com/office/drawing/2014/main" id="{745A8CE7-F4D4-4D08-8ECD-3C96467FD3A9}"/>
                    </a:ext>
                  </a:extLst>
                </p:cNvPr>
                <p:cNvGrpSpPr/>
                <p:nvPr/>
              </p:nvGrpSpPr>
              <p:grpSpPr>
                <a:xfrm rot="18034861" flipH="1">
                  <a:off x="-1011617" y="3550254"/>
                  <a:ext cx="666903" cy="416639"/>
                  <a:chOff x="1194976" y="413613"/>
                  <a:chExt cx="1458178" cy="898604"/>
                </a:xfrm>
              </p:grpSpPr>
              <p:sp>
                <p:nvSpPr>
                  <p:cNvPr id="164" name="Teardrop 163">
                    <a:extLst>
                      <a:ext uri="{FF2B5EF4-FFF2-40B4-BE49-F238E27FC236}">
                        <a16:creationId xmlns:a16="http://schemas.microsoft.com/office/drawing/2014/main" id="{06A19C58-EF02-4A29-A01E-485942DAC4C6}"/>
                      </a:ext>
                    </a:extLst>
                  </p:cNvPr>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78">
                    <a:extLst>
                      <a:ext uri="{FF2B5EF4-FFF2-40B4-BE49-F238E27FC236}">
                        <a16:creationId xmlns:a16="http://schemas.microsoft.com/office/drawing/2014/main" id="{68AF5447-7085-40EC-B5AA-1AD49C3DA64E}"/>
                      </a:ext>
                    </a:extLst>
                  </p:cNvPr>
                  <p:cNvGrpSpPr/>
                  <p:nvPr/>
                </p:nvGrpSpPr>
                <p:grpSpPr>
                  <a:xfrm>
                    <a:off x="1600200" y="489813"/>
                    <a:ext cx="1052954" cy="822404"/>
                    <a:chOff x="1600200" y="524225"/>
                    <a:chExt cx="1052954" cy="822404"/>
                  </a:xfrm>
                </p:grpSpPr>
                <p:sp>
                  <p:nvSpPr>
                    <p:cNvPr id="166" name="Teardrop 165">
                      <a:extLst>
                        <a:ext uri="{FF2B5EF4-FFF2-40B4-BE49-F238E27FC236}">
                          <a16:creationId xmlns:a16="http://schemas.microsoft.com/office/drawing/2014/main" id="{8ED5039A-8996-4390-AA2A-918EE09907E0}"/>
                        </a:ext>
                      </a:extLst>
                    </p:cNvPr>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69162859-0DCD-497E-9AEF-081A7105270A}"/>
                        </a:ext>
                      </a:extLst>
                    </p:cNvPr>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Trapezoid 147">
                  <a:extLst>
                    <a:ext uri="{FF2B5EF4-FFF2-40B4-BE49-F238E27FC236}">
                      <a16:creationId xmlns:a16="http://schemas.microsoft.com/office/drawing/2014/main" id="{22A53523-0898-423A-8F54-79756B40F5D0}"/>
                    </a:ext>
                  </a:extLst>
                </p:cNvPr>
                <p:cNvSpPr/>
                <p:nvPr/>
              </p:nvSpPr>
              <p:spPr>
                <a:xfrm flipH="1">
                  <a:off x="-957565" y="4135867"/>
                  <a:ext cx="915320" cy="512333"/>
                </a:xfrm>
                <a:prstGeom prst="trapezoid">
                  <a:avLst>
                    <a:gd name="adj" fmla="val 5110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a:extLst>
                    <a:ext uri="{FF2B5EF4-FFF2-40B4-BE49-F238E27FC236}">
                      <a16:creationId xmlns:a16="http://schemas.microsoft.com/office/drawing/2014/main" id="{EFD44F3E-104F-43D8-BBD2-70CC8A37C070}"/>
                    </a:ext>
                  </a:extLst>
                </p:cNvPr>
                <p:cNvSpPr/>
                <p:nvPr/>
              </p:nvSpPr>
              <p:spPr>
                <a:xfrm rot="10800000" flipH="1">
                  <a:off x="-614946" y="4084749"/>
                  <a:ext cx="266968" cy="46986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7BBCEBC6-30B5-4D26-AB89-4E0F05FA80A8}"/>
                    </a:ext>
                  </a:extLst>
                </p:cNvPr>
                <p:cNvSpPr/>
                <p:nvPr/>
              </p:nvSpPr>
              <p:spPr>
                <a:xfrm flipH="1">
                  <a:off x="-843150" y="3480945"/>
                  <a:ext cx="724628" cy="7688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FD78C36-9CAB-4957-8210-6802B9E4FDA2}"/>
                    </a:ext>
                  </a:extLst>
                </p:cNvPr>
                <p:cNvGrpSpPr/>
                <p:nvPr/>
              </p:nvGrpSpPr>
              <p:grpSpPr>
                <a:xfrm flipH="1">
                  <a:off x="-848345" y="3352800"/>
                  <a:ext cx="729822" cy="503725"/>
                  <a:chOff x="1194976" y="413613"/>
                  <a:chExt cx="1458178" cy="898604"/>
                </a:xfrm>
              </p:grpSpPr>
              <p:sp>
                <p:nvSpPr>
                  <p:cNvPr id="160" name="Teardrop 159">
                    <a:extLst>
                      <a:ext uri="{FF2B5EF4-FFF2-40B4-BE49-F238E27FC236}">
                        <a16:creationId xmlns:a16="http://schemas.microsoft.com/office/drawing/2014/main" id="{9D8EC01C-1C64-438D-A62D-F401F2010C39}"/>
                      </a:ext>
                    </a:extLst>
                  </p:cNvPr>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766B6A6E-8720-434A-B0A7-94DF1D7194EA}"/>
                      </a:ext>
                    </a:extLst>
                  </p:cNvPr>
                  <p:cNvGrpSpPr/>
                  <p:nvPr/>
                </p:nvGrpSpPr>
                <p:grpSpPr>
                  <a:xfrm>
                    <a:off x="1600200" y="489813"/>
                    <a:ext cx="1052954" cy="822404"/>
                    <a:chOff x="1600200" y="524225"/>
                    <a:chExt cx="1052954" cy="822404"/>
                  </a:xfrm>
                </p:grpSpPr>
                <p:sp>
                  <p:nvSpPr>
                    <p:cNvPr id="162" name="Teardrop 161">
                      <a:extLst>
                        <a:ext uri="{FF2B5EF4-FFF2-40B4-BE49-F238E27FC236}">
                          <a16:creationId xmlns:a16="http://schemas.microsoft.com/office/drawing/2014/main" id="{528CFBAC-2CEA-44EC-8F85-8F2BD3C62EE8}"/>
                        </a:ext>
                      </a:extLst>
                    </p:cNvPr>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B1BABC1-882F-4F1B-9237-22EDB14A1715}"/>
                        </a:ext>
                      </a:extLst>
                    </p:cNvPr>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51">
                  <a:extLst>
                    <a:ext uri="{FF2B5EF4-FFF2-40B4-BE49-F238E27FC236}">
                      <a16:creationId xmlns:a16="http://schemas.microsoft.com/office/drawing/2014/main" id="{DDFFA4F4-5930-4323-AD05-CBEC5925DC7D}"/>
                    </a:ext>
                  </a:extLst>
                </p:cNvPr>
                <p:cNvGrpSpPr/>
                <p:nvPr/>
              </p:nvGrpSpPr>
              <p:grpSpPr>
                <a:xfrm flipH="1">
                  <a:off x="-843150" y="3609090"/>
                  <a:ext cx="724628" cy="166113"/>
                  <a:chOff x="3429000" y="2209800"/>
                  <a:chExt cx="2057400" cy="533400"/>
                </a:xfrm>
              </p:grpSpPr>
              <p:sp>
                <p:nvSpPr>
                  <p:cNvPr id="153" name="Rounded Rectangle 90">
                    <a:extLst>
                      <a:ext uri="{FF2B5EF4-FFF2-40B4-BE49-F238E27FC236}">
                        <a16:creationId xmlns:a16="http://schemas.microsoft.com/office/drawing/2014/main" id="{3C31658F-1D92-4356-BED3-C3270F6873E1}"/>
                      </a:ext>
                    </a:extLst>
                  </p:cNvPr>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8">
                    <a:extLst>
                      <a:ext uri="{FF2B5EF4-FFF2-40B4-BE49-F238E27FC236}">
                        <a16:creationId xmlns:a16="http://schemas.microsoft.com/office/drawing/2014/main" id="{EC0B0E45-1DB8-49C6-8F14-61D8E7688758}"/>
                      </a:ext>
                    </a:extLst>
                  </p:cNvPr>
                  <p:cNvGrpSpPr/>
                  <p:nvPr/>
                </p:nvGrpSpPr>
                <p:grpSpPr>
                  <a:xfrm>
                    <a:off x="3505200" y="2209800"/>
                    <a:ext cx="1828799" cy="533400"/>
                    <a:chOff x="4495800" y="381000"/>
                    <a:chExt cx="3094220" cy="703289"/>
                  </a:xfrm>
                </p:grpSpPr>
                <p:sp>
                  <p:nvSpPr>
                    <p:cNvPr id="155" name="Left-Right Arrow 65">
                      <a:extLst>
                        <a:ext uri="{FF2B5EF4-FFF2-40B4-BE49-F238E27FC236}">
                          <a16:creationId xmlns:a16="http://schemas.microsoft.com/office/drawing/2014/main" id="{9570F951-ED19-4BC2-B0DA-ABCF1CFA6BB1}"/>
                        </a:ext>
                      </a:extLst>
                    </p:cNvPr>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66">
                      <a:extLst>
                        <a:ext uri="{FF2B5EF4-FFF2-40B4-BE49-F238E27FC236}">
                          <a16:creationId xmlns:a16="http://schemas.microsoft.com/office/drawing/2014/main" id="{B12F65FE-7234-456B-8A9C-6601ECA5CA60}"/>
                        </a:ext>
                      </a:extLst>
                    </p:cNvPr>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a:extLst>
                        <a:ext uri="{FF2B5EF4-FFF2-40B4-BE49-F238E27FC236}">
                          <a16:creationId xmlns:a16="http://schemas.microsoft.com/office/drawing/2014/main" id="{D9A5C16D-5B12-4919-BD7E-C5A77071B938}"/>
                        </a:ext>
                      </a:extLst>
                    </p:cNvPr>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a:extLst>
                        <a:ext uri="{FF2B5EF4-FFF2-40B4-BE49-F238E27FC236}">
                          <a16:creationId xmlns:a16="http://schemas.microsoft.com/office/drawing/2014/main" id="{D6205B36-C862-4385-A454-E7D408E777E3}"/>
                        </a:ext>
                      </a:extLst>
                    </p:cNvPr>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a:extLst>
                        <a:ext uri="{FF2B5EF4-FFF2-40B4-BE49-F238E27FC236}">
                          <a16:creationId xmlns:a16="http://schemas.microsoft.com/office/drawing/2014/main" id="{EE2BC2CA-FB33-4583-A3BC-1F0D1F077B14}"/>
                        </a:ext>
                      </a:extLst>
                    </p:cNvPr>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30" name="TextBox 229">
              <a:extLst>
                <a:ext uri="{FF2B5EF4-FFF2-40B4-BE49-F238E27FC236}">
                  <a16:creationId xmlns:a16="http://schemas.microsoft.com/office/drawing/2014/main" id="{1FBB9309-FBEB-407B-A31E-E655818C6349}"/>
                </a:ext>
              </a:extLst>
            </p:cNvPr>
            <p:cNvSpPr txBox="1"/>
            <p:nvPr/>
          </p:nvSpPr>
          <p:spPr>
            <a:xfrm>
              <a:off x="6824803" y="3112884"/>
              <a:ext cx="1394234" cy="369332"/>
            </a:xfrm>
            <a:prstGeom prst="rect">
              <a:avLst/>
            </a:prstGeom>
            <a:noFill/>
          </p:spPr>
          <p:txBody>
            <a:bodyPr wrap="square" rtlCol="0">
              <a:spAutoFit/>
            </a:bodyPr>
            <a:lstStyle/>
            <a:p>
              <a:pPr algn="ctr"/>
              <a:r>
                <a:rPr lang="en-US" dirty="0">
                  <a:solidFill>
                    <a:schemeClr val="bg1"/>
                  </a:solidFill>
                </a:rPr>
                <a:t>Helaman II</a:t>
              </a:r>
            </a:p>
          </p:txBody>
        </p:sp>
      </p:grpSp>
      <p:grpSp>
        <p:nvGrpSpPr>
          <p:cNvPr id="252" name="Group 251">
            <a:extLst>
              <a:ext uri="{FF2B5EF4-FFF2-40B4-BE49-F238E27FC236}">
                <a16:creationId xmlns:a16="http://schemas.microsoft.com/office/drawing/2014/main" id="{920BD019-6267-4DF7-BDB7-E46762DE8F25}"/>
              </a:ext>
            </a:extLst>
          </p:cNvPr>
          <p:cNvGrpSpPr/>
          <p:nvPr/>
        </p:nvGrpSpPr>
        <p:grpSpPr>
          <a:xfrm>
            <a:off x="8262795" y="1623954"/>
            <a:ext cx="2508161" cy="1752988"/>
            <a:chOff x="8262795" y="1623954"/>
            <a:chExt cx="2508161" cy="1752988"/>
          </a:xfrm>
        </p:grpSpPr>
        <p:grpSp>
          <p:nvGrpSpPr>
            <p:cNvPr id="172" name="Group 171">
              <a:extLst>
                <a:ext uri="{FF2B5EF4-FFF2-40B4-BE49-F238E27FC236}">
                  <a16:creationId xmlns:a16="http://schemas.microsoft.com/office/drawing/2014/main" id="{9EB94ABE-20BE-4451-B50F-9526A256E4FD}"/>
                </a:ext>
              </a:extLst>
            </p:cNvPr>
            <p:cNvGrpSpPr/>
            <p:nvPr/>
          </p:nvGrpSpPr>
          <p:grpSpPr>
            <a:xfrm>
              <a:off x="9496056" y="1623954"/>
              <a:ext cx="1274900" cy="1752988"/>
              <a:chOff x="4495800" y="2971800"/>
              <a:chExt cx="1219200" cy="1676400"/>
            </a:xfrm>
          </p:grpSpPr>
          <p:sp>
            <p:nvSpPr>
              <p:cNvPr id="173" name="Rectangle 172">
                <a:extLst>
                  <a:ext uri="{FF2B5EF4-FFF2-40B4-BE49-F238E27FC236}">
                    <a16:creationId xmlns:a16="http://schemas.microsoft.com/office/drawing/2014/main" id="{48A0F274-753D-4857-BD2A-0D2F3517E79B}"/>
                  </a:ext>
                </a:extLst>
              </p:cNvPr>
              <p:cNvSpPr/>
              <p:nvPr/>
            </p:nvSpPr>
            <p:spPr>
              <a:xfrm>
                <a:off x="4557389" y="2994538"/>
                <a:ext cx="1157611" cy="1645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a:extLst>
                  <a:ext uri="{FF2B5EF4-FFF2-40B4-BE49-F238E27FC236}">
                    <a16:creationId xmlns:a16="http://schemas.microsoft.com/office/drawing/2014/main" id="{9E583AB9-8AE6-43A5-843E-84BA8B224B80}"/>
                  </a:ext>
                </a:extLst>
              </p:cNvPr>
              <p:cNvGrpSpPr/>
              <p:nvPr/>
            </p:nvGrpSpPr>
            <p:grpSpPr>
              <a:xfrm>
                <a:off x="4648200" y="3124200"/>
                <a:ext cx="990600" cy="1447800"/>
                <a:chOff x="4834072" y="2057400"/>
                <a:chExt cx="1541930" cy="2408364"/>
              </a:xfrm>
            </p:grpSpPr>
            <p:sp>
              <p:nvSpPr>
                <p:cNvPr id="176" name="Trapezoid 175">
                  <a:extLst>
                    <a:ext uri="{FF2B5EF4-FFF2-40B4-BE49-F238E27FC236}">
                      <a16:creationId xmlns:a16="http://schemas.microsoft.com/office/drawing/2014/main" id="{CCAD8A43-E380-4EAD-A206-878BD23F8B7C}"/>
                    </a:ext>
                  </a:extLst>
                </p:cNvPr>
                <p:cNvSpPr/>
                <p:nvPr/>
              </p:nvSpPr>
              <p:spPr>
                <a:xfrm>
                  <a:off x="4953000" y="3581400"/>
                  <a:ext cx="1234033" cy="884364"/>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uble Wave 176">
                  <a:extLst>
                    <a:ext uri="{FF2B5EF4-FFF2-40B4-BE49-F238E27FC236}">
                      <a16:creationId xmlns:a16="http://schemas.microsoft.com/office/drawing/2014/main" id="{D506CA8C-1087-4739-B8CE-FB43D9F40F4E}"/>
                    </a:ext>
                  </a:extLst>
                </p:cNvPr>
                <p:cNvSpPr/>
                <p:nvPr/>
              </p:nvSpPr>
              <p:spPr>
                <a:xfrm rot="21307692">
                  <a:off x="5914122" y="2364292"/>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ouble Wave 177">
                  <a:extLst>
                    <a:ext uri="{FF2B5EF4-FFF2-40B4-BE49-F238E27FC236}">
                      <a16:creationId xmlns:a16="http://schemas.microsoft.com/office/drawing/2014/main" id="{C995B685-AF28-445F-ACB0-24165DC9E54C}"/>
                    </a:ext>
                  </a:extLst>
                </p:cNvPr>
                <p:cNvSpPr/>
                <p:nvPr/>
              </p:nvSpPr>
              <p:spPr>
                <a:xfrm rot="407729">
                  <a:off x="4840198" y="2461533"/>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F38A8F51-02C4-47D6-9CE6-D0D9260F18E0}"/>
                    </a:ext>
                  </a:extLst>
                </p:cNvPr>
                <p:cNvSpPr/>
                <p:nvPr/>
              </p:nvSpPr>
              <p:spPr>
                <a:xfrm>
                  <a:off x="5373255" y="3701473"/>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DC102605-724C-4367-90F2-38FB52082A12}"/>
                    </a:ext>
                  </a:extLst>
                </p:cNvPr>
                <p:cNvSpPr/>
                <p:nvPr/>
              </p:nvSpPr>
              <p:spPr>
                <a:xfrm>
                  <a:off x="5076119" y="2364196"/>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3A95AEC5-A5EE-447F-A080-C0E8AEB1E952}"/>
                    </a:ext>
                  </a:extLst>
                </p:cNvPr>
                <p:cNvSpPr/>
                <p:nvPr/>
              </p:nvSpPr>
              <p:spPr>
                <a:xfrm rot="5400000">
                  <a:off x="5196033" y="1708885"/>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260">
                  <a:extLst>
                    <a:ext uri="{FF2B5EF4-FFF2-40B4-BE49-F238E27FC236}">
                      <a16:creationId xmlns:a16="http://schemas.microsoft.com/office/drawing/2014/main" id="{C5B5CC6D-269D-41FF-89E4-1C9F82960C20}"/>
                    </a:ext>
                  </a:extLst>
                </p:cNvPr>
                <p:cNvGrpSpPr/>
                <p:nvPr/>
              </p:nvGrpSpPr>
              <p:grpSpPr>
                <a:xfrm>
                  <a:off x="4834072" y="2362199"/>
                  <a:ext cx="1541930" cy="367553"/>
                  <a:chOff x="815825" y="1219200"/>
                  <a:chExt cx="1722972" cy="272532"/>
                </a:xfrm>
              </p:grpSpPr>
              <p:grpSp>
                <p:nvGrpSpPr>
                  <p:cNvPr id="183" name="Group 259">
                    <a:extLst>
                      <a:ext uri="{FF2B5EF4-FFF2-40B4-BE49-F238E27FC236}">
                        <a16:creationId xmlns:a16="http://schemas.microsoft.com/office/drawing/2014/main" id="{B9B005FE-0FAF-4D32-BCBA-847C5C4ACD7E}"/>
                      </a:ext>
                    </a:extLst>
                  </p:cNvPr>
                  <p:cNvGrpSpPr/>
                  <p:nvPr/>
                </p:nvGrpSpPr>
                <p:grpSpPr>
                  <a:xfrm>
                    <a:off x="815825" y="1219201"/>
                    <a:ext cx="1722972" cy="272531"/>
                    <a:chOff x="815825" y="1219201"/>
                    <a:chExt cx="1722972" cy="272531"/>
                  </a:xfrm>
                </p:grpSpPr>
                <p:sp>
                  <p:nvSpPr>
                    <p:cNvPr id="188" name="Rounded Rectangle 17">
                      <a:extLst>
                        <a:ext uri="{FF2B5EF4-FFF2-40B4-BE49-F238E27FC236}">
                          <a16:creationId xmlns:a16="http://schemas.microsoft.com/office/drawing/2014/main" id="{C5100775-C13C-4E70-9F2C-1FFC7EB726E2}"/>
                        </a:ext>
                      </a:extLst>
                    </p:cNvPr>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357">
                      <a:extLst>
                        <a:ext uri="{FF2B5EF4-FFF2-40B4-BE49-F238E27FC236}">
                          <a16:creationId xmlns:a16="http://schemas.microsoft.com/office/drawing/2014/main" id="{0CAA2AEB-398C-44E7-BCE6-D1639A67CD39}"/>
                        </a:ext>
                      </a:extLst>
                    </p:cNvPr>
                    <p:cNvGrpSpPr/>
                    <p:nvPr/>
                  </p:nvGrpSpPr>
                  <p:grpSpPr>
                    <a:xfrm>
                      <a:off x="878541" y="1219201"/>
                      <a:ext cx="538270" cy="259976"/>
                      <a:chOff x="533400" y="4953000"/>
                      <a:chExt cx="1828800" cy="685800"/>
                    </a:xfrm>
                  </p:grpSpPr>
                  <p:sp>
                    <p:nvSpPr>
                      <p:cNvPr id="194" name="Plaque 23">
                        <a:extLst>
                          <a:ext uri="{FF2B5EF4-FFF2-40B4-BE49-F238E27FC236}">
                            <a16:creationId xmlns:a16="http://schemas.microsoft.com/office/drawing/2014/main" id="{C68EA520-FFA9-42E8-916C-D35C66823A6F}"/>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aque 24">
                        <a:extLst>
                          <a:ext uri="{FF2B5EF4-FFF2-40B4-BE49-F238E27FC236}">
                            <a16:creationId xmlns:a16="http://schemas.microsoft.com/office/drawing/2014/main" id="{D40DE7C6-CA23-4866-AF3F-8D323CBDB96E}"/>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aque 25">
                        <a:extLst>
                          <a:ext uri="{FF2B5EF4-FFF2-40B4-BE49-F238E27FC236}">
                            <a16:creationId xmlns:a16="http://schemas.microsoft.com/office/drawing/2014/main" id="{6BFBDE92-08DE-45C5-8616-4F20734E903A}"/>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357">
                      <a:extLst>
                        <a:ext uri="{FF2B5EF4-FFF2-40B4-BE49-F238E27FC236}">
                          <a16:creationId xmlns:a16="http://schemas.microsoft.com/office/drawing/2014/main" id="{2E947BAA-CA17-4888-A084-FFC4A9C4EAF8}"/>
                        </a:ext>
                      </a:extLst>
                    </p:cNvPr>
                    <p:cNvGrpSpPr/>
                    <p:nvPr/>
                  </p:nvGrpSpPr>
                  <p:grpSpPr>
                    <a:xfrm>
                      <a:off x="1416423" y="1219201"/>
                      <a:ext cx="538270" cy="259976"/>
                      <a:chOff x="533400" y="4953000"/>
                      <a:chExt cx="1828800" cy="685800"/>
                    </a:xfrm>
                  </p:grpSpPr>
                  <p:sp>
                    <p:nvSpPr>
                      <p:cNvPr id="191" name="Plaque 190">
                        <a:extLst>
                          <a:ext uri="{FF2B5EF4-FFF2-40B4-BE49-F238E27FC236}">
                            <a16:creationId xmlns:a16="http://schemas.microsoft.com/office/drawing/2014/main" id="{9FE0CDAA-91F5-488F-A4A2-EF7A79997D14}"/>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aque 191">
                        <a:extLst>
                          <a:ext uri="{FF2B5EF4-FFF2-40B4-BE49-F238E27FC236}">
                            <a16:creationId xmlns:a16="http://schemas.microsoft.com/office/drawing/2014/main" id="{94FD6313-B343-4FDE-907F-96D1E1AA16A1}"/>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aque 192">
                        <a:extLst>
                          <a:ext uri="{FF2B5EF4-FFF2-40B4-BE49-F238E27FC236}">
                            <a16:creationId xmlns:a16="http://schemas.microsoft.com/office/drawing/2014/main" id="{B20DA310-55A6-4F38-8CC1-76A55008FB36}"/>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357">
                    <a:extLst>
                      <a:ext uri="{FF2B5EF4-FFF2-40B4-BE49-F238E27FC236}">
                        <a16:creationId xmlns:a16="http://schemas.microsoft.com/office/drawing/2014/main" id="{7CDFD6EC-EAC8-47A2-AE7D-094E9A6C9133}"/>
                      </a:ext>
                    </a:extLst>
                  </p:cNvPr>
                  <p:cNvGrpSpPr/>
                  <p:nvPr/>
                </p:nvGrpSpPr>
                <p:grpSpPr>
                  <a:xfrm>
                    <a:off x="1905000" y="1219200"/>
                    <a:ext cx="538270" cy="259976"/>
                    <a:chOff x="533400" y="4953000"/>
                    <a:chExt cx="1828800" cy="685800"/>
                  </a:xfrm>
                </p:grpSpPr>
                <p:sp>
                  <p:nvSpPr>
                    <p:cNvPr id="185" name="Plaque 184">
                      <a:extLst>
                        <a:ext uri="{FF2B5EF4-FFF2-40B4-BE49-F238E27FC236}">
                          <a16:creationId xmlns:a16="http://schemas.microsoft.com/office/drawing/2014/main" id="{359BD643-2429-45A3-BF60-77AC5E8BCFAE}"/>
                        </a:ext>
                      </a:extLst>
                    </p:cNvPr>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aque 185">
                      <a:extLst>
                        <a:ext uri="{FF2B5EF4-FFF2-40B4-BE49-F238E27FC236}">
                          <a16:creationId xmlns:a16="http://schemas.microsoft.com/office/drawing/2014/main" id="{839E4BCA-DB72-455C-B725-D7D1DD88752D}"/>
                        </a:ext>
                      </a:extLst>
                    </p:cNvPr>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aque 186">
                      <a:extLst>
                        <a:ext uri="{FF2B5EF4-FFF2-40B4-BE49-F238E27FC236}">
                          <a16:creationId xmlns:a16="http://schemas.microsoft.com/office/drawing/2014/main" id="{1AE02FD1-FD76-4A20-BBC1-079EECFC2CAF}"/>
                        </a:ext>
                      </a:extLst>
                    </p:cNvPr>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5" name="Frame 174">
                <a:extLst>
                  <a:ext uri="{FF2B5EF4-FFF2-40B4-BE49-F238E27FC236}">
                    <a16:creationId xmlns:a16="http://schemas.microsoft.com/office/drawing/2014/main" id="{E981C665-161D-4CA3-9196-93D6E899F4C7}"/>
                  </a:ext>
                </a:extLst>
              </p:cNvPr>
              <p:cNvSpPr/>
              <p:nvPr/>
            </p:nvSpPr>
            <p:spPr>
              <a:xfrm>
                <a:off x="4495800" y="2971800"/>
                <a:ext cx="1219200" cy="1676400"/>
              </a:xfrm>
              <a:prstGeom prst="frame">
                <a:avLst>
                  <a:gd name="adj1" fmla="val 49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1" name="TextBox 230">
              <a:extLst>
                <a:ext uri="{FF2B5EF4-FFF2-40B4-BE49-F238E27FC236}">
                  <a16:creationId xmlns:a16="http://schemas.microsoft.com/office/drawing/2014/main" id="{DFF897A5-A3E6-44FB-B1D5-E2084944354F}"/>
                </a:ext>
              </a:extLst>
            </p:cNvPr>
            <p:cNvSpPr txBox="1"/>
            <p:nvPr/>
          </p:nvSpPr>
          <p:spPr>
            <a:xfrm>
              <a:off x="8262795" y="1925371"/>
              <a:ext cx="1394234" cy="369332"/>
            </a:xfrm>
            <a:prstGeom prst="rect">
              <a:avLst/>
            </a:prstGeom>
            <a:noFill/>
          </p:spPr>
          <p:txBody>
            <a:bodyPr wrap="square" rtlCol="0">
              <a:spAutoFit/>
            </a:bodyPr>
            <a:lstStyle/>
            <a:p>
              <a:pPr algn="ctr"/>
              <a:r>
                <a:rPr lang="en-US" dirty="0">
                  <a:solidFill>
                    <a:schemeClr val="bg1"/>
                  </a:solidFill>
                </a:rPr>
                <a:t>Nephi I</a:t>
              </a:r>
            </a:p>
          </p:txBody>
        </p:sp>
      </p:grpSp>
      <p:grpSp>
        <p:nvGrpSpPr>
          <p:cNvPr id="253" name="Group 252">
            <a:extLst>
              <a:ext uri="{FF2B5EF4-FFF2-40B4-BE49-F238E27FC236}">
                <a16:creationId xmlns:a16="http://schemas.microsoft.com/office/drawing/2014/main" id="{9E614BFF-999E-4B31-9F1F-41855944B364}"/>
              </a:ext>
            </a:extLst>
          </p:cNvPr>
          <p:cNvGrpSpPr/>
          <p:nvPr/>
        </p:nvGrpSpPr>
        <p:grpSpPr>
          <a:xfrm>
            <a:off x="9521227" y="123929"/>
            <a:ext cx="2510828" cy="1686764"/>
            <a:chOff x="9521227" y="123929"/>
            <a:chExt cx="2510828" cy="1686764"/>
          </a:xfrm>
        </p:grpSpPr>
        <p:grpSp>
          <p:nvGrpSpPr>
            <p:cNvPr id="197" name="Group 196">
              <a:extLst>
                <a:ext uri="{FF2B5EF4-FFF2-40B4-BE49-F238E27FC236}">
                  <a16:creationId xmlns:a16="http://schemas.microsoft.com/office/drawing/2014/main" id="{C1946CD2-7303-4AB9-9091-567166936A68}"/>
                </a:ext>
              </a:extLst>
            </p:cNvPr>
            <p:cNvGrpSpPr/>
            <p:nvPr/>
          </p:nvGrpSpPr>
          <p:grpSpPr>
            <a:xfrm>
              <a:off x="10836998" y="123929"/>
              <a:ext cx="1195057" cy="1686764"/>
              <a:chOff x="8732656" y="4343400"/>
              <a:chExt cx="822687" cy="1104086"/>
            </a:xfrm>
          </p:grpSpPr>
          <p:sp>
            <p:nvSpPr>
              <p:cNvPr id="198" name="Rectangle 197">
                <a:extLst>
                  <a:ext uri="{FF2B5EF4-FFF2-40B4-BE49-F238E27FC236}">
                    <a16:creationId xmlns:a16="http://schemas.microsoft.com/office/drawing/2014/main" id="{E4E9351F-222D-4824-807C-9726270CD96E}"/>
                  </a:ext>
                </a:extLst>
              </p:cNvPr>
              <p:cNvSpPr/>
              <p:nvPr/>
            </p:nvSpPr>
            <p:spPr>
              <a:xfrm>
                <a:off x="8732656" y="4343400"/>
                <a:ext cx="822687" cy="1104086"/>
              </a:xfrm>
              <a:prstGeom prst="rect">
                <a:avLst/>
              </a:prstGeom>
              <a:solidFill>
                <a:schemeClr val="accent1">
                  <a:lumMod val="7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7AD03F81-2A95-426E-8713-5EFBC2C678D7}"/>
                  </a:ext>
                </a:extLst>
              </p:cNvPr>
              <p:cNvGrpSpPr/>
              <p:nvPr/>
            </p:nvGrpSpPr>
            <p:grpSpPr>
              <a:xfrm>
                <a:off x="8742519" y="4495800"/>
                <a:ext cx="802962" cy="942513"/>
                <a:chOff x="8915400" y="2743200"/>
                <a:chExt cx="1524000" cy="1752600"/>
              </a:xfrm>
            </p:grpSpPr>
            <p:sp>
              <p:nvSpPr>
                <p:cNvPr id="200" name="Trapezoid 199">
                  <a:extLst>
                    <a:ext uri="{FF2B5EF4-FFF2-40B4-BE49-F238E27FC236}">
                      <a16:creationId xmlns:a16="http://schemas.microsoft.com/office/drawing/2014/main" id="{65D37BE6-1BA0-4AF1-910C-001C53474023}"/>
                    </a:ext>
                  </a:extLst>
                </p:cNvPr>
                <p:cNvSpPr/>
                <p:nvPr/>
              </p:nvSpPr>
              <p:spPr>
                <a:xfrm rot="10800000">
                  <a:off x="9184341" y="3810000"/>
                  <a:ext cx="938426" cy="6858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a:extLst>
                    <a:ext uri="{FF2B5EF4-FFF2-40B4-BE49-F238E27FC236}">
                      <a16:creationId xmlns:a16="http://schemas.microsoft.com/office/drawing/2014/main" id="{88793F5D-60AA-4D74-94FD-562BC1A020A8}"/>
                    </a:ext>
                  </a:extLst>
                </p:cNvPr>
                <p:cNvSpPr/>
                <p:nvPr/>
              </p:nvSpPr>
              <p:spPr>
                <a:xfrm>
                  <a:off x="8915400" y="28194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2F948008-7118-40B3-B7C4-B6B23789F544}"/>
                    </a:ext>
                  </a:extLst>
                </p:cNvPr>
                <p:cNvSpPr/>
                <p:nvPr/>
              </p:nvSpPr>
              <p:spPr>
                <a:xfrm>
                  <a:off x="9372600" y="38100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4848C858-1228-429B-86CB-65B52394ACEB}"/>
                    </a:ext>
                  </a:extLst>
                </p:cNvPr>
                <p:cNvSpPr/>
                <p:nvPr/>
              </p:nvSpPr>
              <p:spPr>
                <a:xfrm>
                  <a:off x="9220200" y="28956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E5C1C5B1-0458-4F3B-8884-B592B709C971}"/>
                    </a:ext>
                  </a:extLst>
                </p:cNvPr>
                <p:cNvGrpSpPr/>
                <p:nvPr/>
              </p:nvGrpSpPr>
              <p:grpSpPr>
                <a:xfrm>
                  <a:off x="9067800" y="3048000"/>
                  <a:ext cx="1295400" cy="286871"/>
                  <a:chOff x="2514600" y="2286000"/>
                  <a:chExt cx="3733800" cy="923365"/>
                </a:xfrm>
              </p:grpSpPr>
              <p:sp>
                <p:nvSpPr>
                  <p:cNvPr id="208" name="Rounded Rectangle 380">
                    <a:extLst>
                      <a:ext uri="{FF2B5EF4-FFF2-40B4-BE49-F238E27FC236}">
                        <a16:creationId xmlns:a16="http://schemas.microsoft.com/office/drawing/2014/main" id="{B004CA46-C7DF-4175-9649-07CF38DB8968}"/>
                      </a:ext>
                    </a:extLst>
                  </p:cNvPr>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373">
                    <a:extLst>
                      <a:ext uri="{FF2B5EF4-FFF2-40B4-BE49-F238E27FC236}">
                        <a16:creationId xmlns:a16="http://schemas.microsoft.com/office/drawing/2014/main" id="{E4983A70-C237-4C60-967F-82C71511AC7B}"/>
                      </a:ext>
                    </a:extLst>
                  </p:cNvPr>
                  <p:cNvGrpSpPr/>
                  <p:nvPr/>
                </p:nvGrpSpPr>
                <p:grpSpPr>
                  <a:xfrm>
                    <a:off x="2590800" y="2286000"/>
                    <a:ext cx="3639672" cy="923365"/>
                    <a:chOff x="-40342" y="-8965"/>
                    <a:chExt cx="3639672" cy="923365"/>
                  </a:xfrm>
                </p:grpSpPr>
                <p:grpSp>
                  <p:nvGrpSpPr>
                    <p:cNvPr id="210" name="Group 360">
                      <a:extLst>
                        <a:ext uri="{FF2B5EF4-FFF2-40B4-BE49-F238E27FC236}">
                          <a16:creationId xmlns:a16="http://schemas.microsoft.com/office/drawing/2014/main" id="{87731FA1-4977-484E-A334-E7A33E685A0C}"/>
                        </a:ext>
                      </a:extLst>
                    </p:cNvPr>
                    <p:cNvGrpSpPr/>
                    <p:nvPr/>
                  </p:nvGrpSpPr>
                  <p:grpSpPr>
                    <a:xfrm>
                      <a:off x="1752600" y="0"/>
                      <a:ext cx="914400" cy="914400"/>
                      <a:chOff x="1752600" y="0"/>
                      <a:chExt cx="914400" cy="914400"/>
                    </a:xfrm>
                  </p:grpSpPr>
                  <p:sp>
                    <p:nvSpPr>
                      <p:cNvPr id="223" name="Quad Arrow Callout 395">
                        <a:extLst>
                          <a:ext uri="{FF2B5EF4-FFF2-40B4-BE49-F238E27FC236}">
                            <a16:creationId xmlns:a16="http://schemas.microsoft.com/office/drawing/2014/main" id="{3BAF0D1E-0FA9-4B18-AD0A-6189A72A1356}"/>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Callout 396">
                        <a:extLst>
                          <a:ext uri="{FF2B5EF4-FFF2-40B4-BE49-F238E27FC236}">
                            <a16:creationId xmlns:a16="http://schemas.microsoft.com/office/drawing/2014/main" id="{E8AEC502-265A-4582-95D4-84C5F4BB0A74}"/>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361">
                      <a:extLst>
                        <a:ext uri="{FF2B5EF4-FFF2-40B4-BE49-F238E27FC236}">
                          <a16:creationId xmlns:a16="http://schemas.microsoft.com/office/drawing/2014/main" id="{012F5E5D-735D-4A00-A857-029F2129BA8E}"/>
                        </a:ext>
                      </a:extLst>
                    </p:cNvPr>
                    <p:cNvGrpSpPr/>
                    <p:nvPr/>
                  </p:nvGrpSpPr>
                  <p:grpSpPr>
                    <a:xfrm>
                      <a:off x="2684930" y="0"/>
                      <a:ext cx="914400" cy="914400"/>
                      <a:chOff x="1752600" y="0"/>
                      <a:chExt cx="914400" cy="914400"/>
                    </a:xfrm>
                  </p:grpSpPr>
                  <p:sp>
                    <p:nvSpPr>
                      <p:cNvPr id="221" name="Quad Arrow Callout 393">
                        <a:extLst>
                          <a:ext uri="{FF2B5EF4-FFF2-40B4-BE49-F238E27FC236}">
                            <a16:creationId xmlns:a16="http://schemas.microsoft.com/office/drawing/2014/main" id="{D3338EBE-CF8F-4E9B-8037-A5B84CE658B7}"/>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394">
                        <a:extLst>
                          <a:ext uri="{FF2B5EF4-FFF2-40B4-BE49-F238E27FC236}">
                            <a16:creationId xmlns:a16="http://schemas.microsoft.com/office/drawing/2014/main" id="{90F38998-17EA-4A55-B5EB-8ECC71A75849}"/>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364">
                      <a:extLst>
                        <a:ext uri="{FF2B5EF4-FFF2-40B4-BE49-F238E27FC236}">
                          <a16:creationId xmlns:a16="http://schemas.microsoft.com/office/drawing/2014/main" id="{21B55656-4B79-426B-AE89-A83E6D2C8892}"/>
                        </a:ext>
                      </a:extLst>
                    </p:cNvPr>
                    <p:cNvGrpSpPr/>
                    <p:nvPr/>
                  </p:nvGrpSpPr>
                  <p:grpSpPr>
                    <a:xfrm>
                      <a:off x="847165" y="-8965"/>
                      <a:ext cx="914400" cy="914400"/>
                      <a:chOff x="1752600" y="0"/>
                      <a:chExt cx="914400" cy="914400"/>
                    </a:xfrm>
                  </p:grpSpPr>
                  <p:sp>
                    <p:nvSpPr>
                      <p:cNvPr id="219" name="Quad Arrow Callout 391">
                        <a:extLst>
                          <a:ext uri="{FF2B5EF4-FFF2-40B4-BE49-F238E27FC236}">
                            <a16:creationId xmlns:a16="http://schemas.microsoft.com/office/drawing/2014/main" id="{1867BCFD-7E16-4AE2-B576-E0A8F30B6EE8}"/>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392">
                        <a:extLst>
                          <a:ext uri="{FF2B5EF4-FFF2-40B4-BE49-F238E27FC236}">
                            <a16:creationId xmlns:a16="http://schemas.microsoft.com/office/drawing/2014/main" id="{9D9EA800-7A6B-404B-8C89-76660E21D11B}"/>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367">
                      <a:extLst>
                        <a:ext uri="{FF2B5EF4-FFF2-40B4-BE49-F238E27FC236}">
                          <a16:creationId xmlns:a16="http://schemas.microsoft.com/office/drawing/2014/main" id="{3160D035-4BA8-41E3-B382-42D009DDD676}"/>
                        </a:ext>
                      </a:extLst>
                    </p:cNvPr>
                    <p:cNvGrpSpPr/>
                    <p:nvPr/>
                  </p:nvGrpSpPr>
                  <p:grpSpPr>
                    <a:xfrm>
                      <a:off x="-40342" y="-8965"/>
                      <a:ext cx="914400" cy="914400"/>
                      <a:chOff x="1752600" y="0"/>
                      <a:chExt cx="914400" cy="914400"/>
                    </a:xfrm>
                  </p:grpSpPr>
                  <p:sp>
                    <p:nvSpPr>
                      <p:cNvPr id="217" name="Quad Arrow Callout 389">
                        <a:extLst>
                          <a:ext uri="{FF2B5EF4-FFF2-40B4-BE49-F238E27FC236}">
                            <a16:creationId xmlns:a16="http://schemas.microsoft.com/office/drawing/2014/main" id="{26101CAA-7917-4ECE-805D-D28FB8EE4E5C}"/>
                          </a:ext>
                        </a:extLst>
                      </p:cNvPr>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390">
                        <a:extLst>
                          <a:ext uri="{FF2B5EF4-FFF2-40B4-BE49-F238E27FC236}">
                            <a16:creationId xmlns:a16="http://schemas.microsoft.com/office/drawing/2014/main" id="{9D0F0F8E-0D43-465A-9E40-A9D5F0C0C2B3}"/>
                          </a:ext>
                        </a:extLst>
                      </p:cNvPr>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Plaque 213">
                      <a:extLst>
                        <a:ext uri="{FF2B5EF4-FFF2-40B4-BE49-F238E27FC236}">
                          <a16:creationId xmlns:a16="http://schemas.microsoft.com/office/drawing/2014/main" id="{026F50A4-D39B-4DD6-82DE-A29C285785B1}"/>
                        </a:ext>
                      </a:extLst>
                    </p:cNvPr>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Plaque 214">
                      <a:extLst>
                        <a:ext uri="{FF2B5EF4-FFF2-40B4-BE49-F238E27FC236}">
                          <a16:creationId xmlns:a16="http://schemas.microsoft.com/office/drawing/2014/main" id="{998BED75-2271-4580-AC32-165B95B3CD9B}"/>
                        </a:ext>
                      </a:extLst>
                    </p:cNvPr>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Plaque 215">
                      <a:extLst>
                        <a:ext uri="{FF2B5EF4-FFF2-40B4-BE49-F238E27FC236}">
                          <a16:creationId xmlns:a16="http://schemas.microsoft.com/office/drawing/2014/main" id="{58B2AF59-7B36-41E8-9503-BBDCD2B5A236}"/>
                        </a:ext>
                      </a:extLst>
                    </p:cNvPr>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Cloud 204">
                  <a:extLst>
                    <a:ext uri="{FF2B5EF4-FFF2-40B4-BE49-F238E27FC236}">
                      <a16:creationId xmlns:a16="http://schemas.microsoft.com/office/drawing/2014/main" id="{0272B751-4D3E-4040-A915-97ED5050A186}"/>
                    </a:ext>
                  </a:extLst>
                </p:cNvPr>
                <p:cNvSpPr/>
                <p:nvPr/>
              </p:nvSpPr>
              <p:spPr>
                <a:xfrm>
                  <a:off x="9220200" y="27432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a:extLst>
                    <a:ext uri="{FF2B5EF4-FFF2-40B4-BE49-F238E27FC236}">
                      <a16:creationId xmlns:a16="http://schemas.microsoft.com/office/drawing/2014/main" id="{DF74AD66-78A8-47FD-B770-9830CA42FCBF}"/>
                    </a:ext>
                  </a:extLst>
                </p:cNvPr>
                <p:cNvSpPr/>
                <p:nvPr/>
              </p:nvSpPr>
              <p:spPr>
                <a:xfrm>
                  <a:off x="9448801" y="37338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E2044D8D-5535-4E7F-8341-125F5428A8F2}"/>
                    </a:ext>
                  </a:extLst>
                </p:cNvPr>
                <p:cNvSpPr/>
                <p:nvPr/>
              </p:nvSpPr>
              <p:spPr>
                <a:xfrm rot="5111999">
                  <a:off x="9593112" y="38187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2" name="TextBox 231">
              <a:extLst>
                <a:ext uri="{FF2B5EF4-FFF2-40B4-BE49-F238E27FC236}">
                  <a16:creationId xmlns:a16="http://schemas.microsoft.com/office/drawing/2014/main" id="{0C194C93-4495-429C-A6EC-D0C30BCC0FC4}"/>
                </a:ext>
              </a:extLst>
            </p:cNvPr>
            <p:cNvSpPr txBox="1"/>
            <p:nvPr/>
          </p:nvSpPr>
          <p:spPr>
            <a:xfrm>
              <a:off x="9521227" y="630725"/>
              <a:ext cx="1394234" cy="369332"/>
            </a:xfrm>
            <a:prstGeom prst="rect">
              <a:avLst/>
            </a:prstGeom>
            <a:noFill/>
          </p:spPr>
          <p:txBody>
            <a:bodyPr wrap="square" rtlCol="0">
              <a:spAutoFit/>
            </a:bodyPr>
            <a:lstStyle/>
            <a:p>
              <a:pPr algn="ctr"/>
              <a:r>
                <a:rPr lang="en-US" dirty="0">
                  <a:solidFill>
                    <a:schemeClr val="bg1"/>
                  </a:solidFill>
                </a:rPr>
                <a:t>Nephi II</a:t>
              </a:r>
            </a:p>
          </p:txBody>
        </p:sp>
      </p:grpSp>
      <p:grpSp>
        <p:nvGrpSpPr>
          <p:cNvPr id="233" name="Group 3">
            <a:extLst>
              <a:ext uri="{FF2B5EF4-FFF2-40B4-BE49-F238E27FC236}">
                <a16:creationId xmlns:a16="http://schemas.microsoft.com/office/drawing/2014/main" id="{BB6841A4-CF22-4213-86A9-28A4425B3752}"/>
              </a:ext>
            </a:extLst>
          </p:cNvPr>
          <p:cNvGrpSpPr/>
          <p:nvPr/>
        </p:nvGrpSpPr>
        <p:grpSpPr>
          <a:xfrm>
            <a:off x="4965825" y="423153"/>
            <a:ext cx="2017059" cy="2301261"/>
            <a:chOff x="71718" y="1120588"/>
            <a:chExt cx="3048000" cy="4572000"/>
          </a:xfrm>
        </p:grpSpPr>
        <p:grpSp>
          <p:nvGrpSpPr>
            <p:cNvPr id="234" name="Group 13">
              <a:extLst>
                <a:ext uri="{FF2B5EF4-FFF2-40B4-BE49-F238E27FC236}">
                  <a16:creationId xmlns:a16="http://schemas.microsoft.com/office/drawing/2014/main" id="{E385A001-8676-4E1C-8FD8-E3994A9BB965}"/>
                </a:ext>
              </a:extLst>
            </p:cNvPr>
            <p:cNvGrpSpPr/>
            <p:nvPr/>
          </p:nvGrpSpPr>
          <p:grpSpPr>
            <a:xfrm>
              <a:off x="71718" y="1120588"/>
              <a:ext cx="3048000" cy="4572000"/>
              <a:chOff x="838200" y="1066800"/>
              <a:chExt cx="2438400" cy="3352800"/>
            </a:xfrm>
          </p:grpSpPr>
          <p:sp>
            <p:nvSpPr>
              <p:cNvPr id="236" name="Rounded Rectangle 61">
                <a:extLst>
                  <a:ext uri="{FF2B5EF4-FFF2-40B4-BE49-F238E27FC236}">
                    <a16:creationId xmlns:a16="http://schemas.microsoft.com/office/drawing/2014/main" id="{96E14827-1C6B-480A-AC75-2A78A9CBCEC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
                <a:extLst>
                  <a:ext uri="{FF2B5EF4-FFF2-40B4-BE49-F238E27FC236}">
                    <a16:creationId xmlns:a16="http://schemas.microsoft.com/office/drawing/2014/main" id="{1C1E1AA2-FE45-4200-BB83-A04C5EB61A6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3">
                <a:extLst>
                  <a:ext uri="{FF2B5EF4-FFF2-40B4-BE49-F238E27FC236}">
                    <a16:creationId xmlns:a16="http://schemas.microsoft.com/office/drawing/2014/main" id="{EDC212DA-3C3A-4AD2-BE8A-81AF8161F52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4">
                <a:extLst>
                  <a:ext uri="{FF2B5EF4-FFF2-40B4-BE49-F238E27FC236}">
                    <a16:creationId xmlns:a16="http://schemas.microsoft.com/office/drawing/2014/main" id="{BDC9237E-8415-4076-B56E-2099DB9C99D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onut 5">
                <a:extLst>
                  <a:ext uri="{FF2B5EF4-FFF2-40B4-BE49-F238E27FC236}">
                    <a16:creationId xmlns:a16="http://schemas.microsoft.com/office/drawing/2014/main" id="{83752012-0F3B-45C8-AD42-8E5419726A3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1" name="Donut 6">
                <a:extLst>
                  <a:ext uri="{FF2B5EF4-FFF2-40B4-BE49-F238E27FC236}">
                    <a16:creationId xmlns:a16="http://schemas.microsoft.com/office/drawing/2014/main" id="{F9BB0346-5A05-4F32-9E42-F4477CA8058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Donut 7">
                <a:extLst>
                  <a:ext uri="{FF2B5EF4-FFF2-40B4-BE49-F238E27FC236}">
                    <a16:creationId xmlns:a16="http://schemas.microsoft.com/office/drawing/2014/main" id="{28541EB9-3628-4D2C-BE2D-26073483C51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Plaque 8">
                <a:extLst>
                  <a:ext uri="{FF2B5EF4-FFF2-40B4-BE49-F238E27FC236}">
                    <a16:creationId xmlns:a16="http://schemas.microsoft.com/office/drawing/2014/main" id="{0C1E7BEC-B981-4AE5-AB34-521880A360B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Plaque 9">
                <a:extLst>
                  <a:ext uri="{FF2B5EF4-FFF2-40B4-BE49-F238E27FC236}">
                    <a16:creationId xmlns:a16="http://schemas.microsoft.com/office/drawing/2014/main" id="{3A383C97-5F16-4185-9ADF-1DB7754A167E}"/>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Plaque 10">
                <a:extLst>
                  <a:ext uri="{FF2B5EF4-FFF2-40B4-BE49-F238E27FC236}">
                    <a16:creationId xmlns:a16="http://schemas.microsoft.com/office/drawing/2014/main" id="{173323D6-EBCD-4B3E-82CC-54811BF857C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TextBox 234">
              <a:extLst>
                <a:ext uri="{FF2B5EF4-FFF2-40B4-BE49-F238E27FC236}">
                  <a16:creationId xmlns:a16="http://schemas.microsoft.com/office/drawing/2014/main" id="{2140A9A3-1FCF-4003-BBCC-63DAC82CDDD8}"/>
                </a:ext>
              </a:extLst>
            </p:cNvPr>
            <p:cNvSpPr txBox="1"/>
            <p:nvPr/>
          </p:nvSpPr>
          <p:spPr>
            <a:xfrm>
              <a:off x="694194" y="2567222"/>
              <a:ext cx="2379655" cy="1650972"/>
            </a:xfrm>
            <a:prstGeom prst="rect">
              <a:avLst/>
            </a:prstGeom>
            <a:noFill/>
          </p:spPr>
          <p:txBody>
            <a:bodyPr wrap="square" rtlCol="0">
              <a:spAutoFit/>
            </a:bodyPr>
            <a:lstStyle/>
            <a:p>
              <a:pPr algn="ctr"/>
              <a:r>
                <a:rPr lang="en-US" sz="1600" b="1" i="1" dirty="0">
                  <a:latin typeface="Lucida Calligraphy" panose="03010101010101010101" pitchFamily="66" charset="0"/>
                </a:rPr>
                <a:t>The Sacred Record Keepers</a:t>
              </a:r>
              <a:endParaRPr lang="en-US" sz="1600" b="1" i="1" dirty="0">
                <a:solidFill>
                  <a:schemeClr val="bg2">
                    <a:lumMod val="25000"/>
                  </a:schemeClr>
                </a:solidFill>
                <a:latin typeface="Lucida Calligraphy" panose="03010101010101010101" pitchFamily="66" charset="0"/>
              </a:endParaRPr>
            </a:p>
          </p:txBody>
        </p:sp>
      </p:grpSp>
    </p:spTree>
    <p:extLst>
      <p:ext uri="{BB962C8B-B14F-4D97-AF65-F5344CB8AC3E}">
        <p14:creationId xmlns:p14="http://schemas.microsoft.com/office/powerpoint/2010/main" val="24065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wipe(down)">
                                      <p:cBhvr>
                                        <p:cTn id="7" dur="580">
                                          <p:stCondLst>
                                            <p:cond delay="0"/>
                                          </p:stCondLst>
                                        </p:cTn>
                                        <p:tgtEl>
                                          <p:spTgt spid="246"/>
                                        </p:tgtEl>
                                      </p:cBhvr>
                                    </p:animEffect>
                                    <p:anim calcmode="lin" valueType="num">
                                      <p:cBhvr>
                                        <p:cTn id="8" dur="1822" tmFilter="0,0; 0.14,0.36; 0.43,0.73; 0.71,0.91; 1.0,1.0">
                                          <p:stCondLst>
                                            <p:cond delay="0"/>
                                          </p:stCondLst>
                                        </p:cTn>
                                        <p:tgtEl>
                                          <p:spTgt spid="2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6"/>
                                        </p:tgtEl>
                                        <p:attrNameLst>
                                          <p:attrName>ppt_y</p:attrName>
                                        </p:attrNameLst>
                                      </p:cBhvr>
                                      <p:tavLst>
                                        <p:tav tm="0" fmla="#ppt_y-sin(pi*$)/81">
                                          <p:val>
                                            <p:fltVal val="0"/>
                                          </p:val>
                                        </p:tav>
                                        <p:tav tm="100000">
                                          <p:val>
                                            <p:fltVal val="1"/>
                                          </p:val>
                                        </p:tav>
                                      </p:tavLst>
                                    </p:anim>
                                    <p:animScale>
                                      <p:cBhvr>
                                        <p:cTn id="13" dur="26">
                                          <p:stCondLst>
                                            <p:cond delay="650"/>
                                          </p:stCondLst>
                                        </p:cTn>
                                        <p:tgtEl>
                                          <p:spTgt spid="246"/>
                                        </p:tgtEl>
                                      </p:cBhvr>
                                      <p:to x="100000" y="60000"/>
                                    </p:animScale>
                                    <p:animScale>
                                      <p:cBhvr>
                                        <p:cTn id="14" dur="166" decel="50000">
                                          <p:stCondLst>
                                            <p:cond delay="676"/>
                                          </p:stCondLst>
                                        </p:cTn>
                                        <p:tgtEl>
                                          <p:spTgt spid="246"/>
                                        </p:tgtEl>
                                      </p:cBhvr>
                                      <p:to x="100000" y="100000"/>
                                    </p:animScale>
                                    <p:animScale>
                                      <p:cBhvr>
                                        <p:cTn id="15" dur="26">
                                          <p:stCondLst>
                                            <p:cond delay="1312"/>
                                          </p:stCondLst>
                                        </p:cTn>
                                        <p:tgtEl>
                                          <p:spTgt spid="246"/>
                                        </p:tgtEl>
                                      </p:cBhvr>
                                      <p:to x="100000" y="80000"/>
                                    </p:animScale>
                                    <p:animScale>
                                      <p:cBhvr>
                                        <p:cTn id="16" dur="166" decel="50000">
                                          <p:stCondLst>
                                            <p:cond delay="1338"/>
                                          </p:stCondLst>
                                        </p:cTn>
                                        <p:tgtEl>
                                          <p:spTgt spid="246"/>
                                        </p:tgtEl>
                                      </p:cBhvr>
                                      <p:to x="100000" y="100000"/>
                                    </p:animScale>
                                    <p:animScale>
                                      <p:cBhvr>
                                        <p:cTn id="17" dur="26">
                                          <p:stCondLst>
                                            <p:cond delay="1642"/>
                                          </p:stCondLst>
                                        </p:cTn>
                                        <p:tgtEl>
                                          <p:spTgt spid="246"/>
                                        </p:tgtEl>
                                      </p:cBhvr>
                                      <p:to x="100000" y="90000"/>
                                    </p:animScale>
                                    <p:animScale>
                                      <p:cBhvr>
                                        <p:cTn id="18" dur="166" decel="50000">
                                          <p:stCondLst>
                                            <p:cond delay="1668"/>
                                          </p:stCondLst>
                                        </p:cTn>
                                        <p:tgtEl>
                                          <p:spTgt spid="246"/>
                                        </p:tgtEl>
                                      </p:cBhvr>
                                      <p:to x="100000" y="100000"/>
                                    </p:animScale>
                                    <p:animScale>
                                      <p:cBhvr>
                                        <p:cTn id="19" dur="26">
                                          <p:stCondLst>
                                            <p:cond delay="1808"/>
                                          </p:stCondLst>
                                        </p:cTn>
                                        <p:tgtEl>
                                          <p:spTgt spid="246"/>
                                        </p:tgtEl>
                                      </p:cBhvr>
                                      <p:to x="100000" y="95000"/>
                                    </p:animScale>
                                    <p:animScale>
                                      <p:cBhvr>
                                        <p:cTn id="20" dur="166" decel="50000">
                                          <p:stCondLst>
                                            <p:cond delay="1834"/>
                                          </p:stCondLst>
                                        </p:cTn>
                                        <p:tgtEl>
                                          <p:spTgt spid="2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47"/>
                                        </p:tgtEl>
                                        <p:attrNameLst>
                                          <p:attrName>style.visibility</p:attrName>
                                        </p:attrNameLst>
                                      </p:cBhvr>
                                      <p:to>
                                        <p:strVal val="visible"/>
                                      </p:to>
                                    </p:set>
                                    <p:animEffect transition="in" filter="wipe(down)">
                                      <p:cBhvr>
                                        <p:cTn id="25" dur="580">
                                          <p:stCondLst>
                                            <p:cond delay="0"/>
                                          </p:stCondLst>
                                        </p:cTn>
                                        <p:tgtEl>
                                          <p:spTgt spid="247"/>
                                        </p:tgtEl>
                                      </p:cBhvr>
                                    </p:animEffect>
                                    <p:anim calcmode="lin" valueType="num">
                                      <p:cBhvr>
                                        <p:cTn id="26" dur="1822" tmFilter="0,0; 0.14,0.36; 0.43,0.73; 0.71,0.91; 1.0,1.0">
                                          <p:stCondLst>
                                            <p:cond delay="0"/>
                                          </p:stCondLst>
                                        </p:cTn>
                                        <p:tgtEl>
                                          <p:spTgt spid="24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7"/>
                                        </p:tgtEl>
                                        <p:attrNameLst>
                                          <p:attrName>ppt_y</p:attrName>
                                        </p:attrNameLst>
                                      </p:cBhvr>
                                      <p:tavLst>
                                        <p:tav tm="0" fmla="#ppt_y-sin(pi*$)/81">
                                          <p:val>
                                            <p:fltVal val="0"/>
                                          </p:val>
                                        </p:tav>
                                        <p:tav tm="100000">
                                          <p:val>
                                            <p:fltVal val="1"/>
                                          </p:val>
                                        </p:tav>
                                      </p:tavLst>
                                    </p:anim>
                                    <p:animScale>
                                      <p:cBhvr>
                                        <p:cTn id="31" dur="26">
                                          <p:stCondLst>
                                            <p:cond delay="650"/>
                                          </p:stCondLst>
                                        </p:cTn>
                                        <p:tgtEl>
                                          <p:spTgt spid="247"/>
                                        </p:tgtEl>
                                      </p:cBhvr>
                                      <p:to x="100000" y="60000"/>
                                    </p:animScale>
                                    <p:animScale>
                                      <p:cBhvr>
                                        <p:cTn id="32" dur="166" decel="50000">
                                          <p:stCondLst>
                                            <p:cond delay="676"/>
                                          </p:stCondLst>
                                        </p:cTn>
                                        <p:tgtEl>
                                          <p:spTgt spid="247"/>
                                        </p:tgtEl>
                                      </p:cBhvr>
                                      <p:to x="100000" y="100000"/>
                                    </p:animScale>
                                    <p:animScale>
                                      <p:cBhvr>
                                        <p:cTn id="33" dur="26">
                                          <p:stCondLst>
                                            <p:cond delay="1312"/>
                                          </p:stCondLst>
                                        </p:cTn>
                                        <p:tgtEl>
                                          <p:spTgt spid="247"/>
                                        </p:tgtEl>
                                      </p:cBhvr>
                                      <p:to x="100000" y="80000"/>
                                    </p:animScale>
                                    <p:animScale>
                                      <p:cBhvr>
                                        <p:cTn id="34" dur="166" decel="50000">
                                          <p:stCondLst>
                                            <p:cond delay="1338"/>
                                          </p:stCondLst>
                                        </p:cTn>
                                        <p:tgtEl>
                                          <p:spTgt spid="247"/>
                                        </p:tgtEl>
                                      </p:cBhvr>
                                      <p:to x="100000" y="100000"/>
                                    </p:animScale>
                                    <p:animScale>
                                      <p:cBhvr>
                                        <p:cTn id="35" dur="26">
                                          <p:stCondLst>
                                            <p:cond delay="1642"/>
                                          </p:stCondLst>
                                        </p:cTn>
                                        <p:tgtEl>
                                          <p:spTgt spid="247"/>
                                        </p:tgtEl>
                                      </p:cBhvr>
                                      <p:to x="100000" y="90000"/>
                                    </p:animScale>
                                    <p:animScale>
                                      <p:cBhvr>
                                        <p:cTn id="36" dur="166" decel="50000">
                                          <p:stCondLst>
                                            <p:cond delay="1668"/>
                                          </p:stCondLst>
                                        </p:cTn>
                                        <p:tgtEl>
                                          <p:spTgt spid="247"/>
                                        </p:tgtEl>
                                      </p:cBhvr>
                                      <p:to x="100000" y="100000"/>
                                    </p:animScale>
                                    <p:animScale>
                                      <p:cBhvr>
                                        <p:cTn id="37" dur="26">
                                          <p:stCondLst>
                                            <p:cond delay="1808"/>
                                          </p:stCondLst>
                                        </p:cTn>
                                        <p:tgtEl>
                                          <p:spTgt spid="247"/>
                                        </p:tgtEl>
                                      </p:cBhvr>
                                      <p:to x="100000" y="95000"/>
                                    </p:animScale>
                                    <p:animScale>
                                      <p:cBhvr>
                                        <p:cTn id="38" dur="166" decel="50000">
                                          <p:stCondLst>
                                            <p:cond delay="1834"/>
                                          </p:stCondLst>
                                        </p:cTn>
                                        <p:tgtEl>
                                          <p:spTgt spid="24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48"/>
                                        </p:tgtEl>
                                        <p:attrNameLst>
                                          <p:attrName>style.visibility</p:attrName>
                                        </p:attrNameLst>
                                      </p:cBhvr>
                                      <p:to>
                                        <p:strVal val="visible"/>
                                      </p:to>
                                    </p:set>
                                    <p:animEffect transition="in" filter="wipe(down)">
                                      <p:cBhvr>
                                        <p:cTn id="43" dur="580">
                                          <p:stCondLst>
                                            <p:cond delay="0"/>
                                          </p:stCondLst>
                                        </p:cTn>
                                        <p:tgtEl>
                                          <p:spTgt spid="248"/>
                                        </p:tgtEl>
                                      </p:cBhvr>
                                    </p:animEffect>
                                    <p:anim calcmode="lin" valueType="num">
                                      <p:cBhvr>
                                        <p:cTn id="44" dur="1822" tmFilter="0,0; 0.14,0.36; 0.43,0.73; 0.71,0.91; 1.0,1.0">
                                          <p:stCondLst>
                                            <p:cond delay="0"/>
                                          </p:stCondLst>
                                        </p:cTn>
                                        <p:tgtEl>
                                          <p:spTgt spid="24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4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4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4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48"/>
                                        </p:tgtEl>
                                        <p:attrNameLst>
                                          <p:attrName>ppt_y</p:attrName>
                                        </p:attrNameLst>
                                      </p:cBhvr>
                                      <p:tavLst>
                                        <p:tav tm="0" fmla="#ppt_y-sin(pi*$)/81">
                                          <p:val>
                                            <p:fltVal val="0"/>
                                          </p:val>
                                        </p:tav>
                                        <p:tav tm="100000">
                                          <p:val>
                                            <p:fltVal val="1"/>
                                          </p:val>
                                        </p:tav>
                                      </p:tavLst>
                                    </p:anim>
                                    <p:animScale>
                                      <p:cBhvr>
                                        <p:cTn id="49" dur="26">
                                          <p:stCondLst>
                                            <p:cond delay="650"/>
                                          </p:stCondLst>
                                        </p:cTn>
                                        <p:tgtEl>
                                          <p:spTgt spid="248"/>
                                        </p:tgtEl>
                                      </p:cBhvr>
                                      <p:to x="100000" y="60000"/>
                                    </p:animScale>
                                    <p:animScale>
                                      <p:cBhvr>
                                        <p:cTn id="50" dur="166" decel="50000">
                                          <p:stCondLst>
                                            <p:cond delay="676"/>
                                          </p:stCondLst>
                                        </p:cTn>
                                        <p:tgtEl>
                                          <p:spTgt spid="248"/>
                                        </p:tgtEl>
                                      </p:cBhvr>
                                      <p:to x="100000" y="100000"/>
                                    </p:animScale>
                                    <p:animScale>
                                      <p:cBhvr>
                                        <p:cTn id="51" dur="26">
                                          <p:stCondLst>
                                            <p:cond delay="1312"/>
                                          </p:stCondLst>
                                        </p:cTn>
                                        <p:tgtEl>
                                          <p:spTgt spid="248"/>
                                        </p:tgtEl>
                                      </p:cBhvr>
                                      <p:to x="100000" y="80000"/>
                                    </p:animScale>
                                    <p:animScale>
                                      <p:cBhvr>
                                        <p:cTn id="52" dur="166" decel="50000">
                                          <p:stCondLst>
                                            <p:cond delay="1338"/>
                                          </p:stCondLst>
                                        </p:cTn>
                                        <p:tgtEl>
                                          <p:spTgt spid="248"/>
                                        </p:tgtEl>
                                      </p:cBhvr>
                                      <p:to x="100000" y="100000"/>
                                    </p:animScale>
                                    <p:animScale>
                                      <p:cBhvr>
                                        <p:cTn id="53" dur="26">
                                          <p:stCondLst>
                                            <p:cond delay="1642"/>
                                          </p:stCondLst>
                                        </p:cTn>
                                        <p:tgtEl>
                                          <p:spTgt spid="248"/>
                                        </p:tgtEl>
                                      </p:cBhvr>
                                      <p:to x="100000" y="90000"/>
                                    </p:animScale>
                                    <p:animScale>
                                      <p:cBhvr>
                                        <p:cTn id="54" dur="166" decel="50000">
                                          <p:stCondLst>
                                            <p:cond delay="1668"/>
                                          </p:stCondLst>
                                        </p:cTn>
                                        <p:tgtEl>
                                          <p:spTgt spid="248"/>
                                        </p:tgtEl>
                                      </p:cBhvr>
                                      <p:to x="100000" y="100000"/>
                                    </p:animScale>
                                    <p:animScale>
                                      <p:cBhvr>
                                        <p:cTn id="55" dur="26">
                                          <p:stCondLst>
                                            <p:cond delay="1808"/>
                                          </p:stCondLst>
                                        </p:cTn>
                                        <p:tgtEl>
                                          <p:spTgt spid="248"/>
                                        </p:tgtEl>
                                      </p:cBhvr>
                                      <p:to x="100000" y="95000"/>
                                    </p:animScale>
                                    <p:animScale>
                                      <p:cBhvr>
                                        <p:cTn id="56" dur="166" decel="50000">
                                          <p:stCondLst>
                                            <p:cond delay="1834"/>
                                          </p:stCondLst>
                                        </p:cTn>
                                        <p:tgtEl>
                                          <p:spTgt spid="24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249"/>
                                        </p:tgtEl>
                                        <p:attrNameLst>
                                          <p:attrName>style.visibility</p:attrName>
                                        </p:attrNameLst>
                                      </p:cBhvr>
                                      <p:to>
                                        <p:strVal val="visible"/>
                                      </p:to>
                                    </p:set>
                                    <p:animEffect transition="in" filter="wipe(down)">
                                      <p:cBhvr>
                                        <p:cTn id="61" dur="580">
                                          <p:stCondLst>
                                            <p:cond delay="0"/>
                                          </p:stCondLst>
                                        </p:cTn>
                                        <p:tgtEl>
                                          <p:spTgt spid="249"/>
                                        </p:tgtEl>
                                      </p:cBhvr>
                                    </p:animEffect>
                                    <p:anim calcmode="lin" valueType="num">
                                      <p:cBhvr>
                                        <p:cTn id="62" dur="1822" tmFilter="0,0; 0.14,0.36; 0.43,0.73; 0.71,0.91; 1.0,1.0">
                                          <p:stCondLst>
                                            <p:cond delay="0"/>
                                          </p:stCondLst>
                                        </p:cTn>
                                        <p:tgtEl>
                                          <p:spTgt spid="24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4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4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4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49"/>
                                        </p:tgtEl>
                                        <p:attrNameLst>
                                          <p:attrName>ppt_y</p:attrName>
                                        </p:attrNameLst>
                                      </p:cBhvr>
                                      <p:tavLst>
                                        <p:tav tm="0" fmla="#ppt_y-sin(pi*$)/81">
                                          <p:val>
                                            <p:fltVal val="0"/>
                                          </p:val>
                                        </p:tav>
                                        <p:tav tm="100000">
                                          <p:val>
                                            <p:fltVal val="1"/>
                                          </p:val>
                                        </p:tav>
                                      </p:tavLst>
                                    </p:anim>
                                    <p:animScale>
                                      <p:cBhvr>
                                        <p:cTn id="67" dur="26">
                                          <p:stCondLst>
                                            <p:cond delay="650"/>
                                          </p:stCondLst>
                                        </p:cTn>
                                        <p:tgtEl>
                                          <p:spTgt spid="249"/>
                                        </p:tgtEl>
                                      </p:cBhvr>
                                      <p:to x="100000" y="60000"/>
                                    </p:animScale>
                                    <p:animScale>
                                      <p:cBhvr>
                                        <p:cTn id="68" dur="166" decel="50000">
                                          <p:stCondLst>
                                            <p:cond delay="676"/>
                                          </p:stCondLst>
                                        </p:cTn>
                                        <p:tgtEl>
                                          <p:spTgt spid="249"/>
                                        </p:tgtEl>
                                      </p:cBhvr>
                                      <p:to x="100000" y="100000"/>
                                    </p:animScale>
                                    <p:animScale>
                                      <p:cBhvr>
                                        <p:cTn id="69" dur="26">
                                          <p:stCondLst>
                                            <p:cond delay="1312"/>
                                          </p:stCondLst>
                                        </p:cTn>
                                        <p:tgtEl>
                                          <p:spTgt spid="249"/>
                                        </p:tgtEl>
                                      </p:cBhvr>
                                      <p:to x="100000" y="80000"/>
                                    </p:animScale>
                                    <p:animScale>
                                      <p:cBhvr>
                                        <p:cTn id="70" dur="166" decel="50000">
                                          <p:stCondLst>
                                            <p:cond delay="1338"/>
                                          </p:stCondLst>
                                        </p:cTn>
                                        <p:tgtEl>
                                          <p:spTgt spid="249"/>
                                        </p:tgtEl>
                                      </p:cBhvr>
                                      <p:to x="100000" y="100000"/>
                                    </p:animScale>
                                    <p:animScale>
                                      <p:cBhvr>
                                        <p:cTn id="71" dur="26">
                                          <p:stCondLst>
                                            <p:cond delay="1642"/>
                                          </p:stCondLst>
                                        </p:cTn>
                                        <p:tgtEl>
                                          <p:spTgt spid="249"/>
                                        </p:tgtEl>
                                      </p:cBhvr>
                                      <p:to x="100000" y="90000"/>
                                    </p:animScale>
                                    <p:animScale>
                                      <p:cBhvr>
                                        <p:cTn id="72" dur="166" decel="50000">
                                          <p:stCondLst>
                                            <p:cond delay="1668"/>
                                          </p:stCondLst>
                                        </p:cTn>
                                        <p:tgtEl>
                                          <p:spTgt spid="249"/>
                                        </p:tgtEl>
                                      </p:cBhvr>
                                      <p:to x="100000" y="100000"/>
                                    </p:animScale>
                                    <p:animScale>
                                      <p:cBhvr>
                                        <p:cTn id="73" dur="26">
                                          <p:stCondLst>
                                            <p:cond delay="1808"/>
                                          </p:stCondLst>
                                        </p:cTn>
                                        <p:tgtEl>
                                          <p:spTgt spid="249"/>
                                        </p:tgtEl>
                                      </p:cBhvr>
                                      <p:to x="100000" y="95000"/>
                                    </p:animScale>
                                    <p:animScale>
                                      <p:cBhvr>
                                        <p:cTn id="74" dur="166" decel="50000">
                                          <p:stCondLst>
                                            <p:cond delay="1834"/>
                                          </p:stCondLst>
                                        </p:cTn>
                                        <p:tgtEl>
                                          <p:spTgt spid="24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50"/>
                                        </p:tgtEl>
                                        <p:attrNameLst>
                                          <p:attrName>style.visibility</p:attrName>
                                        </p:attrNameLst>
                                      </p:cBhvr>
                                      <p:to>
                                        <p:strVal val="visible"/>
                                      </p:to>
                                    </p:set>
                                    <p:animEffect transition="in" filter="wipe(down)">
                                      <p:cBhvr>
                                        <p:cTn id="79" dur="580">
                                          <p:stCondLst>
                                            <p:cond delay="0"/>
                                          </p:stCondLst>
                                        </p:cTn>
                                        <p:tgtEl>
                                          <p:spTgt spid="250"/>
                                        </p:tgtEl>
                                      </p:cBhvr>
                                    </p:animEffect>
                                    <p:anim calcmode="lin" valueType="num">
                                      <p:cBhvr>
                                        <p:cTn id="80" dur="1822" tmFilter="0,0; 0.14,0.36; 0.43,0.73; 0.71,0.91; 1.0,1.0">
                                          <p:stCondLst>
                                            <p:cond delay="0"/>
                                          </p:stCondLst>
                                        </p:cTn>
                                        <p:tgtEl>
                                          <p:spTgt spid="25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5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5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5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50"/>
                                        </p:tgtEl>
                                        <p:attrNameLst>
                                          <p:attrName>ppt_y</p:attrName>
                                        </p:attrNameLst>
                                      </p:cBhvr>
                                      <p:tavLst>
                                        <p:tav tm="0" fmla="#ppt_y-sin(pi*$)/81">
                                          <p:val>
                                            <p:fltVal val="0"/>
                                          </p:val>
                                        </p:tav>
                                        <p:tav tm="100000">
                                          <p:val>
                                            <p:fltVal val="1"/>
                                          </p:val>
                                        </p:tav>
                                      </p:tavLst>
                                    </p:anim>
                                    <p:animScale>
                                      <p:cBhvr>
                                        <p:cTn id="85" dur="26">
                                          <p:stCondLst>
                                            <p:cond delay="650"/>
                                          </p:stCondLst>
                                        </p:cTn>
                                        <p:tgtEl>
                                          <p:spTgt spid="250"/>
                                        </p:tgtEl>
                                      </p:cBhvr>
                                      <p:to x="100000" y="60000"/>
                                    </p:animScale>
                                    <p:animScale>
                                      <p:cBhvr>
                                        <p:cTn id="86" dur="166" decel="50000">
                                          <p:stCondLst>
                                            <p:cond delay="676"/>
                                          </p:stCondLst>
                                        </p:cTn>
                                        <p:tgtEl>
                                          <p:spTgt spid="250"/>
                                        </p:tgtEl>
                                      </p:cBhvr>
                                      <p:to x="100000" y="100000"/>
                                    </p:animScale>
                                    <p:animScale>
                                      <p:cBhvr>
                                        <p:cTn id="87" dur="26">
                                          <p:stCondLst>
                                            <p:cond delay="1312"/>
                                          </p:stCondLst>
                                        </p:cTn>
                                        <p:tgtEl>
                                          <p:spTgt spid="250"/>
                                        </p:tgtEl>
                                      </p:cBhvr>
                                      <p:to x="100000" y="80000"/>
                                    </p:animScale>
                                    <p:animScale>
                                      <p:cBhvr>
                                        <p:cTn id="88" dur="166" decel="50000">
                                          <p:stCondLst>
                                            <p:cond delay="1338"/>
                                          </p:stCondLst>
                                        </p:cTn>
                                        <p:tgtEl>
                                          <p:spTgt spid="250"/>
                                        </p:tgtEl>
                                      </p:cBhvr>
                                      <p:to x="100000" y="100000"/>
                                    </p:animScale>
                                    <p:animScale>
                                      <p:cBhvr>
                                        <p:cTn id="89" dur="26">
                                          <p:stCondLst>
                                            <p:cond delay="1642"/>
                                          </p:stCondLst>
                                        </p:cTn>
                                        <p:tgtEl>
                                          <p:spTgt spid="250"/>
                                        </p:tgtEl>
                                      </p:cBhvr>
                                      <p:to x="100000" y="90000"/>
                                    </p:animScale>
                                    <p:animScale>
                                      <p:cBhvr>
                                        <p:cTn id="90" dur="166" decel="50000">
                                          <p:stCondLst>
                                            <p:cond delay="1668"/>
                                          </p:stCondLst>
                                        </p:cTn>
                                        <p:tgtEl>
                                          <p:spTgt spid="250"/>
                                        </p:tgtEl>
                                      </p:cBhvr>
                                      <p:to x="100000" y="100000"/>
                                    </p:animScale>
                                    <p:animScale>
                                      <p:cBhvr>
                                        <p:cTn id="91" dur="26">
                                          <p:stCondLst>
                                            <p:cond delay="1808"/>
                                          </p:stCondLst>
                                        </p:cTn>
                                        <p:tgtEl>
                                          <p:spTgt spid="250"/>
                                        </p:tgtEl>
                                      </p:cBhvr>
                                      <p:to x="100000" y="95000"/>
                                    </p:animScale>
                                    <p:animScale>
                                      <p:cBhvr>
                                        <p:cTn id="92" dur="166" decel="50000">
                                          <p:stCondLst>
                                            <p:cond delay="1834"/>
                                          </p:stCondLst>
                                        </p:cTn>
                                        <p:tgtEl>
                                          <p:spTgt spid="25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51"/>
                                        </p:tgtEl>
                                        <p:attrNameLst>
                                          <p:attrName>style.visibility</p:attrName>
                                        </p:attrNameLst>
                                      </p:cBhvr>
                                      <p:to>
                                        <p:strVal val="visible"/>
                                      </p:to>
                                    </p:set>
                                    <p:animEffect transition="in" filter="wipe(down)">
                                      <p:cBhvr>
                                        <p:cTn id="97" dur="580">
                                          <p:stCondLst>
                                            <p:cond delay="0"/>
                                          </p:stCondLst>
                                        </p:cTn>
                                        <p:tgtEl>
                                          <p:spTgt spid="251"/>
                                        </p:tgtEl>
                                      </p:cBhvr>
                                    </p:animEffect>
                                    <p:anim calcmode="lin" valueType="num">
                                      <p:cBhvr>
                                        <p:cTn id="98" dur="1822" tmFilter="0,0; 0.14,0.36; 0.43,0.73; 0.71,0.91; 1.0,1.0">
                                          <p:stCondLst>
                                            <p:cond delay="0"/>
                                          </p:stCondLst>
                                        </p:cTn>
                                        <p:tgtEl>
                                          <p:spTgt spid="25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5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5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5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51"/>
                                        </p:tgtEl>
                                        <p:attrNameLst>
                                          <p:attrName>ppt_y</p:attrName>
                                        </p:attrNameLst>
                                      </p:cBhvr>
                                      <p:tavLst>
                                        <p:tav tm="0" fmla="#ppt_y-sin(pi*$)/81">
                                          <p:val>
                                            <p:fltVal val="0"/>
                                          </p:val>
                                        </p:tav>
                                        <p:tav tm="100000">
                                          <p:val>
                                            <p:fltVal val="1"/>
                                          </p:val>
                                        </p:tav>
                                      </p:tavLst>
                                    </p:anim>
                                    <p:animScale>
                                      <p:cBhvr>
                                        <p:cTn id="103" dur="26">
                                          <p:stCondLst>
                                            <p:cond delay="650"/>
                                          </p:stCondLst>
                                        </p:cTn>
                                        <p:tgtEl>
                                          <p:spTgt spid="251"/>
                                        </p:tgtEl>
                                      </p:cBhvr>
                                      <p:to x="100000" y="60000"/>
                                    </p:animScale>
                                    <p:animScale>
                                      <p:cBhvr>
                                        <p:cTn id="104" dur="166" decel="50000">
                                          <p:stCondLst>
                                            <p:cond delay="676"/>
                                          </p:stCondLst>
                                        </p:cTn>
                                        <p:tgtEl>
                                          <p:spTgt spid="251"/>
                                        </p:tgtEl>
                                      </p:cBhvr>
                                      <p:to x="100000" y="100000"/>
                                    </p:animScale>
                                    <p:animScale>
                                      <p:cBhvr>
                                        <p:cTn id="105" dur="26">
                                          <p:stCondLst>
                                            <p:cond delay="1312"/>
                                          </p:stCondLst>
                                        </p:cTn>
                                        <p:tgtEl>
                                          <p:spTgt spid="251"/>
                                        </p:tgtEl>
                                      </p:cBhvr>
                                      <p:to x="100000" y="80000"/>
                                    </p:animScale>
                                    <p:animScale>
                                      <p:cBhvr>
                                        <p:cTn id="106" dur="166" decel="50000">
                                          <p:stCondLst>
                                            <p:cond delay="1338"/>
                                          </p:stCondLst>
                                        </p:cTn>
                                        <p:tgtEl>
                                          <p:spTgt spid="251"/>
                                        </p:tgtEl>
                                      </p:cBhvr>
                                      <p:to x="100000" y="100000"/>
                                    </p:animScale>
                                    <p:animScale>
                                      <p:cBhvr>
                                        <p:cTn id="107" dur="26">
                                          <p:stCondLst>
                                            <p:cond delay="1642"/>
                                          </p:stCondLst>
                                        </p:cTn>
                                        <p:tgtEl>
                                          <p:spTgt spid="251"/>
                                        </p:tgtEl>
                                      </p:cBhvr>
                                      <p:to x="100000" y="90000"/>
                                    </p:animScale>
                                    <p:animScale>
                                      <p:cBhvr>
                                        <p:cTn id="108" dur="166" decel="50000">
                                          <p:stCondLst>
                                            <p:cond delay="1668"/>
                                          </p:stCondLst>
                                        </p:cTn>
                                        <p:tgtEl>
                                          <p:spTgt spid="251"/>
                                        </p:tgtEl>
                                      </p:cBhvr>
                                      <p:to x="100000" y="100000"/>
                                    </p:animScale>
                                    <p:animScale>
                                      <p:cBhvr>
                                        <p:cTn id="109" dur="26">
                                          <p:stCondLst>
                                            <p:cond delay="1808"/>
                                          </p:stCondLst>
                                        </p:cTn>
                                        <p:tgtEl>
                                          <p:spTgt spid="251"/>
                                        </p:tgtEl>
                                      </p:cBhvr>
                                      <p:to x="100000" y="95000"/>
                                    </p:animScale>
                                    <p:animScale>
                                      <p:cBhvr>
                                        <p:cTn id="110" dur="166" decel="50000">
                                          <p:stCondLst>
                                            <p:cond delay="1834"/>
                                          </p:stCondLst>
                                        </p:cTn>
                                        <p:tgtEl>
                                          <p:spTgt spid="25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252"/>
                                        </p:tgtEl>
                                        <p:attrNameLst>
                                          <p:attrName>style.visibility</p:attrName>
                                        </p:attrNameLst>
                                      </p:cBhvr>
                                      <p:to>
                                        <p:strVal val="visible"/>
                                      </p:to>
                                    </p:set>
                                    <p:animEffect transition="in" filter="wipe(down)">
                                      <p:cBhvr>
                                        <p:cTn id="115" dur="580">
                                          <p:stCondLst>
                                            <p:cond delay="0"/>
                                          </p:stCondLst>
                                        </p:cTn>
                                        <p:tgtEl>
                                          <p:spTgt spid="252"/>
                                        </p:tgtEl>
                                      </p:cBhvr>
                                    </p:animEffect>
                                    <p:anim calcmode="lin" valueType="num">
                                      <p:cBhvr>
                                        <p:cTn id="116" dur="1822" tmFilter="0,0; 0.14,0.36; 0.43,0.73; 0.71,0.91; 1.0,1.0">
                                          <p:stCondLst>
                                            <p:cond delay="0"/>
                                          </p:stCondLst>
                                        </p:cTn>
                                        <p:tgtEl>
                                          <p:spTgt spid="25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5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5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5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52"/>
                                        </p:tgtEl>
                                        <p:attrNameLst>
                                          <p:attrName>ppt_y</p:attrName>
                                        </p:attrNameLst>
                                      </p:cBhvr>
                                      <p:tavLst>
                                        <p:tav tm="0" fmla="#ppt_y-sin(pi*$)/81">
                                          <p:val>
                                            <p:fltVal val="0"/>
                                          </p:val>
                                        </p:tav>
                                        <p:tav tm="100000">
                                          <p:val>
                                            <p:fltVal val="1"/>
                                          </p:val>
                                        </p:tav>
                                      </p:tavLst>
                                    </p:anim>
                                    <p:animScale>
                                      <p:cBhvr>
                                        <p:cTn id="121" dur="26">
                                          <p:stCondLst>
                                            <p:cond delay="650"/>
                                          </p:stCondLst>
                                        </p:cTn>
                                        <p:tgtEl>
                                          <p:spTgt spid="252"/>
                                        </p:tgtEl>
                                      </p:cBhvr>
                                      <p:to x="100000" y="60000"/>
                                    </p:animScale>
                                    <p:animScale>
                                      <p:cBhvr>
                                        <p:cTn id="122" dur="166" decel="50000">
                                          <p:stCondLst>
                                            <p:cond delay="676"/>
                                          </p:stCondLst>
                                        </p:cTn>
                                        <p:tgtEl>
                                          <p:spTgt spid="252"/>
                                        </p:tgtEl>
                                      </p:cBhvr>
                                      <p:to x="100000" y="100000"/>
                                    </p:animScale>
                                    <p:animScale>
                                      <p:cBhvr>
                                        <p:cTn id="123" dur="26">
                                          <p:stCondLst>
                                            <p:cond delay="1312"/>
                                          </p:stCondLst>
                                        </p:cTn>
                                        <p:tgtEl>
                                          <p:spTgt spid="252"/>
                                        </p:tgtEl>
                                      </p:cBhvr>
                                      <p:to x="100000" y="80000"/>
                                    </p:animScale>
                                    <p:animScale>
                                      <p:cBhvr>
                                        <p:cTn id="124" dur="166" decel="50000">
                                          <p:stCondLst>
                                            <p:cond delay="1338"/>
                                          </p:stCondLst>
                                        </p:cTn>
                                        <p:tgtEl>
                                          <p:spTgt spid="252"/>
                                        </p:tgtEl>
                                      </p:cBhvr>
                                      <p:to x="100000" y="100000"/>
                                    </p:animScale>
                                    <p:animScale>
                                      <p:cBhvr>
                                        <p:cTn id="125" dur="26">
                                          <p:stCondLst>
                                            <p:cond delay="1642"/>
                                          </p:stCondLst>
                                        </p:cTn>
                                        <p:tgtEl>
                                          <p:spTgt spid="252"/>
                                        </p:tgtEl>
                                      </p:cBhvr>
                                      <p:to x="100000" y="90000"/>
                                    </p:animScale>
                                    <p:animScale>
                                      <p:cBhvr>
                                        <p:cTn id="126" dur="166" decel="50000">
                                          <p:stCondLst>
                                            <p:cond delay="1668"/>
                                          </p:stCondLst>
                                        </p:cTn>
                                        <p:tgtEl>
                                          <p:spTgt spid="252"/>
                                        </p:tgtEl>
                                      </p:cBhvr>
                                      <p:to x="100000" y="100000"/>
                                    </p:animScale>
                                    <p:animScale>
                                      <p:cBhvr>
                                        <p:cTn id="127" dur="26">
                                          <p:stCondLst>
                                            <p:cond delay="1808"/>
                                          </p:stCondLst>
                                        </p:cTn>
                                        <p:tgtEl>
                                          <p:spTgt spid="252"/>
                                        </p:tgtEl>
                                      </p:cBhvr>
                                      <p:to x="100000" y="95000"/>
                                    </p:animScale>
                                    <p:animScale>
                                      <p:cBhvr>
                                        <p:cTn id="128" dur="166" decel="50000">
                                          <p:stCondLst>
                                            <p:cond delay="1834"/>
                                          </p:stCondLst>
                                        </p:cTn>
                                        <p:tgtEl>
                                          <p:spTgt spid="25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253"/>
                                        </p:tgtEl>
                                        <p:attrNameLst>
                                          <p:attrName>style.visibility</p:attrName>
                                        </p:attrNameLst>
                                      </p:cBhvr>
                                      <p:to>
                                        <p:strVal val="visible"/>
                                      </p:to>
                                    </p:set>
                                    <p:animEffect transition="in" filter="wipe(down)">
                                      <p:cBhvr>
                                        <p:cTn id="133" dur="580">
                                          <p:stCondLst>
                                            <p:cond delay="0"/>
                                          </p:stCondLst>
                                        </p:cTn>
                                        <p:tgtEl>
                                          <p:spTgt spid="253"/>
                                        </p:tgtEl>
                                      </p:cBhvr>
                                    </p:animEffect>
                                    <p:anim calcmode="lin" valueType="num">
                                      <p:cBhvr>
                                        <p:cTn id="134" dur="1822" tmFilter="0,0; 0.14,0.36; 0.43,0.73; 0.71,0.91; 1.0,1.0">
                                          <p:stCondLst>
                                            <p:cond delay="0"/>
                                          </p:stCondLst>
                                        </p:cTn>
                                        <p:tgtEl>
                                          <p:spTgt spid="25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5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5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5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53"/>
                                        </p:tgtEl>
                                        <p:attrNameLst>
                                          <p:attrName>ppt_y</p:attrName>
                                        </p:attrNameLst>
                                      </p:cBhvr>
                                      <p:tavLst>
                                        <p:tav tm="0" fmla="#ppt_y-sin(pi*$)/81">
                                          <p:val>
                                            <p:fltVal val="0"/>
                                          </p:val>
                                        </p:tav>
                                        <p:tav tm="100000">
                                          <p:val>
                                            <p:fltVal val="1"/>
                                          </p:val>
                                        </p:tav>
                                      </p:tavLst>
                                    </p:anim>
                                    <p:animScale>
                                      <p:cBhvr>
                                        <p:cTn id="139" dur="26">
                                          <p:stCondLst>
                                            <p:cond delay="650"/>
                                          </p:stCondLst>
                                        </p:cTn>
                                        <p:tgtEl>
                                          <p:spTgt spid="253"/>
                                        </p:tgtEl>
                                      </p:cBhvr>
                                      <p:to x="100000" y="60000"/>
                                    </p:animScale>
                                    <p:animScale>
                                      <p:cBhvr>
                                        <p:cTn id="140" dur="166" decel="50000">
                                          <p:stCondLst>
                                            <p:cond delay="676"/>
                                          </p:stCondLst>
                                        </p:cTn>
                                        <p:tgtEl>
                                          <p:spTgt spid="253"/>
                                        </p:tgtEl>
                                      </p:cBhvr>
                                      <p:to x="100000" y="100000"/>
                                    </p:animScale>
                                    <p:animScale>
                                      <p:cBhvr>
                                        <p:cTn id="141" dur="26">
                                          <p:stCondLst>
                                            <p:cond delay="1312"/>
                                          </p:stCondLst>
                                        </p:cTn>
                                        <p:tgtEl>
                                          <p:spTgt spid="253"/>
                                        </p:tgtEl>
                                      </p:cBhvr>
                                      <p:to x="100000" y="80000"/>
                                    </p:animScale>
                                    <p:animScale>
                                      <p:cBhvr>
                                        <p:cTn id="142" dur="166" decel="50000">
                                          <p:stCondLst>
                                            <p:cond delay="1338"/>
                                          </p:stCondLst>
                                        </p:cTn>
                                        <p:tgtEl>
                                          <p:spTgt spid="253"/>
                                        </p:tgtEl>
                                      </p:cBhvr>
                                      <p:to x="100000" y="100000"/>
                                    </p:animScale>
                                    <p:animScale>
                                      <p:cBhvr>
                                        <p:cTn id="143" dur="26">
                                          <p:stCondLst>
                                            <p:cond delay="1642"/>
                                          </p:stCondLst>
                                        </p:cTn>
                                        <p:tgtEl>
                                          <p:spTgt spid="253"/>
                                        </p:tgtEl>
                                      </p:cBhvr>
                                      <p:to x="100000" y="90000"/>
                                    </p:animScale>
                                    <p:animScale>
                                      <p:cBhvr>
                                        <p:cTn id="144" dur="166" decel="50000">
                                          <p:stCondLst>
                                            <p:cond delay="1668"/>
                                          </p:stCondLst>
                                        </p:cTn>
                                        <p:tgtEl>
                                          <p:spTgt spid="253"/>
                                        </p:tgtEl>
                                      </p:cBhvr>
                                      <p:to x="100000" y="100000"/>
                                    </p:animScale>
                                    <p:animScale>
                                      <p:cBhvr>
                                        <p:cTn id="145" dur="26">
                                          <p:stCondLst>
                                            <p:cond delay="1808"/>
                                          </p:stCondLst>
                                        </p:cTn>
                                        <p:tgtEl>
                                          <p:spTgt spid="253"/>
                                        </p:tgtEl>
                                      </p:cBhvr>
                                      <p:to x="100000" y="95000"/>
                                    </p:animScale>
                                    <p:animScale>
                                      <p:cBhvr>
                                        <p:cTn id="146" dur="166" decel="50000">
                                          <p:stCondLst>
                                            <p:cond delay="1834"/>
                                          </p:stCondLst>
                                        </p:cTn>
                                        <p:tgtEl>
                                          <p:spTgt spid="2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cordkeepers"/>
          <p:cNvPicPr>
            <a:picLocks noChangeAspect="1" noChangeArrowheads="1"/>
          </p:cNvPicPr>
          <p:nvPr/>
        </p:nvPicPr>
        <p:blipFill>
          <a:blip r:embed="rId2" cstate="print"/>
          <a:srcRect/>
          <a:stretch>
            <a:fillRect/>
          </a:stretch>
        </p:blipFill>
        <p:spPr bwMode="auto">
          <a:xfrm>
            <a:off x="2133600" y="685800"/>
            <a:ext cx="7620000" cy="5715000"/>
          </a:xfrm>
          <a:prstGeom prst="rect">
            <a:avLst/>
          </a:prstGeom>
          <a:noFill/>
        </p:spPr>
      </p:pic>
      <p:sp>
        <p:nvSpPr>
          <p:cNvPr id="3" name="Rectangle 2"/>
          <p:cNvSpPr/>
          <p:nvPr/>
        </p:nvSpPr>
        <p:spPr>
          <a:xfrm>
            <a:off x="4572000" y="4383741"/>
            <a:ext cx="762000" cy="340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971800" y="4800600"/>
            <a:ext cx="304800" cy="3048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23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53FB1D-D255-44D9-96B7-64E9A7207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26646" y="-445173"/>
            <a:ext cx="3169616" cy="469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1FCE0ED6-4E3B-4B03-8187-E38238518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17592" y="2758246"/>
            <a:ext cx="3169616" cy="469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3E83466C-75F0-4E82-B8D8-BADCF2578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60100" y="-446681"/>
            <a:ext cx="3169616" cy="469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F1AAE5A-A412-433E-9745-2760F19D6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70662" y="2750700"/>
            <a:ext cx="3169616" cy="469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169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FB7121BD-001F-41E0-8ACF-B21BCF744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
            <a:ext cx="9144000" cy="646331"/>
          </a:xfrm>
          <a:prstGeom prst="rect">
            <a:avLst/>
          </a:prstGeom>
          <a:noFill/>
        </p:spPr>
        <p:txBody>
          <a:bodyPr wrap="square" rtlCol="0">
            <a:spAutoFit/>
          </a:bodyPr>
          <a:lstStyle/>
          <a:p>
            <a:pPr algn="ctr"/>
            <a:r>
              <a:rPr lang="en-US" sz="3600" dirty="0">
                <a:solidFill>
                  <a:srgbClr val="FFDC6D"/>
                </a:solidFill>
                <a:latin typeface="Bookman Old Style" pitchFamily="18" charset="0"/>
              </a:rPr>
              <a:t>3 Nephi—The Book</a:t>
            </a:r>
          </a:p>
        </p:txBody>
      </p:sp>
      <p:sp>
        <p:nvSpPr>
          <p:cNvPr id="4" name="TextBox 3"/>
          <p:cNvSpPr txBox="1"/>
          <p:nvPr/>
        </p:nvSpPr>
        <p:spPr>
          <a:xfrm>
            <a:off x="1327086" y="1003427"/>
            <a:ext cx="4186474" cy="1477328"/>
          </a:xfrm>
          <a:prstGeom prst="rect">
            <a:avLst/>
          </a:prstGeom>
          <a:noFill/>
        </p:spPr>
        <p:txBody>
          <a:bodyPr wrap="square" rtlCol="0">
            <a:spAutoFit/>
          </a:bodyPr>
          <a:lstStyle/>
          <a:p>
            <a:r>
              <a:rPr lang="en-US" dirty="0">
                <a:solidFill>
                  <a:schemeClr val="bg1"/>
                </a:solidFill>
              </a:rPr>
              <a:t>“3 Nephi contains some of the most moving and powerful passages in all scripture. It testifies of Jesus Christ, His prophets, and the doctrines of salvation.” </a:t>
            </a:r>
          </a:p>
          <a:p>
            <a:r>
              <a:rPr lang="en-US" dirty="0">
                <a:solidFill>
                  <a:schemeClr val="bg1"/>
                </a:solidFill>
              </a:rPr>
              <a:t>Ezra Taft Benson</a:t>
            </a:r>
          </a:p>
        </p:txBody>
      </p:sp>
      <p:sp>
        <p:nvSpPr>
          <p:cNvPr id="5" name="TextBox 4"/>
          <p:cNvSpPr txBox="1"/>
          <p:nvPr/>
        </p:nvSpPr>
        <p:spPr>
          <a:xfrm>
            <a:off x="7103952" y="1145264"/>
            <a:ext cx="4572000" cy="5078313"/>
          </a:xfrm>
          <a:prstGeom prst="rect">
            <a:avLst/>
          </a:prstGeom>
          <a:noFill/>
        </p:spPr>
        <p:txBody>
          <a:bodyPr wrap="square" rtlCol="0">
            <a:spAutoFit/>
          </a:bodyPr>
          <a:lstStyle/>
          <a:p>
            <a:r>
              <a:rPr lang="en-US" dirty="0">
                <a:solidFill>
                  <a:schemeClr val="bg1"/>
                </a:solidFill>
              </a:rPr>
              <a:t>Mormon abridged records from the large plates of Nephi to create the book of 3 Nephi. The book is named for Nephi (the son of Nephi), whose labors spanned the periods before, during, and after the Savior’s appearances to the people. </a:t>
            </a:r>
          </a:p>
          <a:p>
            <a:endParaRPr lang="en-US" dirty="0">
              <a:solidFill>
                <a:schemeClr val="bg1"/>
              </a:solidFill>
            </a:endParaRPr>
          </a:p>
          <a:p>
            <a:r>
              <a:rPr lang="en-US" dirty="0">
                <a:solidFill>
                  <a:schemeClr val="bg1"/>
                </a:solidFill>
              </a:rPr>
              <a:t>During the time of great wickedness that preceded Jesus Christ’s visits, Nephi ministered “with power and with great authority” (3 Nephi 7:17). </a:t>
            </a:r>
          </a:p>
          <a:p>
            <a:endParaRPr lang="en-US" dirty="0">
              <a:solidFill>
                <a:schemeClr val="bg1"/>
              </a:solidFill>
            </a:endParaRPr>
          </a:p>
          <a:p>
            <a:r>
              <a:rPr lang="en-US" dirty="0">
                <a:solidFill>
                  <a:schemeClr val="bg1"/>
                </a:solidFill>
              </a:rPr>
              <a:t>His efforts were a prelude to the ministry of Jesus Christ, whose words and deeds constitute the focus of 3 Nephi. While abridging Nephi’s record, Mormon also included his own commentary and testimony (see 3 Nephi 5:8–26; 26:6–12; 29–30).</a:t>
            </a:r>
          </a:p>
        </p:txBody>
      </p:sp>
      <p:grpSp>
        <p:nvGrpSpPr>
          <p:cNvPr id="6" name="Group 5"/>
          <p:cNvGrpSpPr/>
          <p:nvPr/>
        </p:nvGrpSpPr>
        <p:grpSpPr>
          <a:xfrm>
            <a:off x="5225357" y="1774480"/>
            <a:ext cx="1483259" cy="3776804"/>
            <a:chOff x="2133600" y="3124200"/>
            <a:chExt cx="1209964" cy="3352800"/>
          </a:xfrm>
        </p:grpSpPr>
        <p:grpSp>
          <p:nvGrpSpPr>
            <p:cNvPr id="7" name="Group 285"/>
            <p:cNvGrpSpPr/>
            <p:nvPr/>
          </p:nvGrpSpPr>
          <p:grpSpPr>
            <a:xfrm rot="17194410">
              <a:off x="2764132" y="5999335"/>
              <a:ext cx="359123" cy="509595"/>
              <a:chOff x="4934260" y="5008578"/>
              <a:chExt cx="373811" cy="553131"/>
            </a:xfrm>
          </p:grpSpPr>
          <p:sp>
            <p:nvSpPr>
              <p:cNvPr id="8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4"/>
            <p:cNvGrpSpPr/>
            <p:nvPr/>
          </p:nvGrpSpPr>
          <p:grpSpPr>
            <a:xfrm>
              <a:off x="2379689" y="5993567"/>
              <a:ext cx="376003" cy="483433"/>
              <a:chOff x="4934260" y="5008578"/>
              <a:chExt cx="373811" cy="553131"/>
            </a:xfrm>
          </p:grpSpPr>
          <p:sp>
            <p:nvSpPr>
              <p:cNvPr id="8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5"/>
            <p:cNvGrpSpPr/>
            <p:nvPr/>
          </p:nvGrpSpPr>
          <p:grpSpPr>
            <a:xfrm>
              <a:off x="2480714" y="4105564"/>
              <a:ext cx="546919" cy="609600"/>
              <a:chOff x="2321193" y="914400"/>
              <a:chExt cx="1962699" cy="2187638"/>
            </a:xfrm>
          </p:grpSpPr>
          <p:sp>
            <p:nvSpPr>
              <p:cNvPr id="77"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5"/>
            <p:cNvGrpSpPr/>
            <p:nvPr/>
          </p:nvGrpSpPr>
          <p:grpSpPr>
            <a:xfrm rot="1699902">
              <a:off x="2147930" y="4740678"/>
              <a:ext cx="291183" cy="118991"/>
              <a:chOff x="2209800" y="1905000"/>
              <a:chExt cx="2286000" cy="1066800"/>
            </a:xfrm>
          </p:grpSpPr>
          <p:grpSp>
            <p:nvGrpSpPr>
              <p:cNvPr id="71" name="Group 29"/>
              <p:cNvGrpSpPr/>
              <p:nvPr/>
            </p:nvGrpSpPr>
            <p:grpSpPr>
              <a:xfrm>
                <a:off x="2209800" y="1905000"/>
                <a:ext cx="1066800" cy="1066800"/>
                <a:chOff x="990600" y="1905000"/>
                <a:chExt cx="1066800" cy="1066800"/>
              </a:xfrm>
            </p:grpSpPr>
            <p:sp>
              <p:nvSpPr>
                <p:cNvPr id="75" name="&quot;No&quot; Symbol 7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32"/>
              <p:cNvGrpSpPr/>
              <p:nvPr/>
            </p:nvGrpSpPr>
            <p:grpSpPr>
              <a:xfrm>
                <a:off x="3429000" y="1905000"/>
                <a:ext cx="1066800" cy="1066800"/>
                <a:chOff x="990600" y="1905000"/>
                <a:chExt cx="1066800" cy="1066800"/>
              </a:xfrm>
            </p:grpSpPr>
            <p:sp>
              <p:nvSpPr>
                <p:cNvPr id="73" name="&quot;No&quot; Symbol 7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6"/>
            <p:cNvGrpSpPr/>
            <p:nvPr/>
          </p:nvGrpSpPr>
          <p:grpSpPr>
            <a:xfrm rot="20019181">
              <a:off x="3048475" y="4742987"/>
              <a:ext cx="291183" cy="118991"/>
              <a:chOff x="2209800" y="1905000"/>
              <a:chExt cx="2286000" cy="1066800"/>
            </a:xfrm>
          </p:grpSpPr>
          <p:grpSp>
            <p:nvGrpSpPr>
              <p:cNvPr id="65" name="Group 29"/>
              <p:cNvGrpSpPr/>
              <p:nvPr/>
            </p:nvGrpSpPr>
            <p:grpSpPr>
              <a:xfrm>
                <a:off x="2209800" y="1905000"/>
                <a:ext cx="1066800" cy="1066800"/>
                <a:chOff x="990600" y="1905000"/>
                <a:chExt cx="1066800" cy="1066800"/>
              </a:xfrm>
            </p:grpSpPr>
            <p:sp>
              <p:nvSpPr>
                <p:cNvPr id="69" name="&quot;No&quot; Symbol 6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2"/>
              <p:cNvGrpSpPr/>
              <p:nvPr/>
            </p:nvGrpSpPr>
            <p:grpSpPr>
              <a:xfrm>
                <a:off x="3429000" y="1905000"/>
                <a:ext cx="1066800" cy="1066800"/>
                <a:chOff x="990600" y="1905000"/>
                <a:chExt cx="1066800" cy="1066800"/>
              </a:xfrm>
            </p:grpSpPr>
            <p:sp>
              <p:nvSpPr>
                <p:cNvPr id="67" name="&quot;No&quot; Symbol 6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rapezoid 16"/>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5"/>
            <p:cNvGrpSpPr/>
            <p:nvPr/>
          </p:nvGrpSpPr>
          <p:grpSpPr>
            <a:xfrm rot="10800000" flipH="1" flipV="1">
              <a:off x="2235200" y="6029036"/>
              <a:ext cx="990600" cy="158496"/>
              <a:chOff x="1447800" y="2040716"/>
              <a:chExt cx="3102900" cy="387950"/>
            </a:xfrm>
          </p:grpSpPr>
          <p:sp>
            <p:nvSpPr>
              <p:cNvPr id="59" name="Diagonal Stripe 58"/>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63"/>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08"/>
            <p:cNvGrpSpPr/>
            <p:nvPr/>
          </p:nvGrpSpPr>
          <p:grpSpPr>
            <a:xfrm>
              <a:off x="2209800" y="6172199"/>
              <a:ext cx="1087582" cy="152401"/>
              <a:chOff x="1295400" y="2819400"/>
              <a:chExt cx="1327484" cy="304800"/>
            </a:xfrm>
          </p:grpSpPr>
          <p:grpSp>
            <p:nvGrpSpPr>
              <p:cNvPr id="30" name="Group 86"/>
              <p:cNvGrpSpPr/>
              <p:nvPr/>
            </p:nvGrpSpPr>
            <p:grpSpPr>
              <a:xfrm>
                <a:off x="1295400" y="2819400"/>
                <a:ext cx="914400" cy="304800"/>
                <a:chOff x="838200" y="2193636"/>
                <a:chExt cx="2895600" cy="946728"/>
              </a:xfrm>
            </p:grpSpPr>
            <p:grpSp>
              <p:nvGrpSpPr>
                <p:cNvPr id="39" name="Group 69"/>
                <p:cNvGrpSpPr/>
                <p:nvPr/>
              </p:nvGrpSpPr>
              <p:grpSpPr>
                <a:xfrm>
                  <a:off x="838200" y="2193636"/>
                  <a:ext cx="381000" cy="930564"/>
                  <a:chOff x="838200" y="2193636"/>
                  <a:chExt cx="381000" cy="930564"/>
                </a:xfrm>
              </p:grpSpPr>
              <p:sp>
                <p:nvSpPr>
                  <p:cNvPr id="56" name="Isosceles Triangle 5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70"/>
                <p:cNvGrpSpPr/>
                <p:nvPr/>
              </p:nvGrpSpPr>
              <p:grpSpPr>
                <a:xfrm>
                  <a:off x="2133600" y="2209800"/>
                  <a:ext cx="381000" cy="930564"/>
                  <a:chOff x="838200" y="2193636"/>
                  <a:chExt cx="381000" cy="930564"/>
                </a:xfrm>
              </p:grpSpPr>
              <p:sp>
                <p:nvSpPr>
                  <p:cNvPr id="53" name="Isosceles Triangle 5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4"/>
                <p:cNvGrpSpPr/>
                <p:nvPr/>
              </p:nvGrpSpPr>
              <p:grpSpPr>
                <a:xfrm>
                  <a:off x="1524000" y="2209800"/>
                  <a:ext cx="381000" cy="930564"/>
                  <a:chOff x="838200" y="2193636"/>
                  <a:chExt cx="381000" cy="930564"/>
                </a:xfrm>
              </p:grpSpPr>
              <p:sp>
                <p:nvSpPr>
                  <p:cNvPr id="50" name="Isosceles Triangle 4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78"/>
                <p:cNvGrpSpPr/>
                <p:nvPr/>
              </p:nvGrpSpPr>
              <p:grpSpPr>
                <a:xfrm>
                  <a:off x="2667000" y="2209800"/>
                  <a:ext cx="381000" cy="930564"/>
                  <a:chOff x="838200" y="2193636"/>
                  <a:chExt cx="381000" cy="930564"/>
                </a:xfrm>
              </p:grpSpPr>
              <p:sp>
                <p:nvSpPr>
                  <p:cNvPr id="47" name="Isosceles Triangle 4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2"/>
                <p:cNvGrpSpPr/>
                <p:nvPr/>
              </p:nvGrpSpPr>
              <p:grpSpPr>
                <a:xfrm>
                  <a:off x="3352800" y="2209800"/>
                  <a:ext cx="381000" cy="930564"/>
                  <a:chOff x="838200" y="2193636"/>
                  <a:chExt cx="381000" cy="930564"/>
                </a:xfrm>
              </p:grpSpPr>
              <p:sp>
                <p:nvSpPr>
                  <p:cNvPr id="44" name="Isosceles Triangle 4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69"/>
              <p:cNvGrpSpPr/>
              <p:nvPr/>
            </p:nvGrpSpPr>
            <p:grpSpPr>
              <a:xfrm>
                <a:off x="2286000" y="2819400"/>
                <a:ext cx="120316" cy="299596"/>
                <a:chOff x="838200" y="2193636"/>
                <a:chExt cx="381000" cy="930564"/>
              </a:xfrm>
            </p:grpSpPr>
            <p:sp>
              <p:nvSpPr>
                <p:cNvPr id="36" name="Isosceles Triangle 3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74"/>
              <p:cNvGrpSpPr/>
              <p:nvPr/>
            </p:nvGrpSpPr>
            <p:grpSpPr>
              <a:xfrm>
                <a:off x="2502568" y="2824604"/>
                <a:ext cx="120316" cy="299596"/>
                <a:chOff x="838200" y="2193636"/>
                <a:chExt cx="381000" cy="930564"/>
              </a:xfrm>
            </p:grpSpPr>
            <p:sp>
              <p:nvSpPr>
                <p:cNvPr id="33" name="Isosceles Triangle 3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Oval 19"/>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0"/>
            <p:cNvGrpSpPr/>
            <p:nvPr/>
          </p:nvGrpSpPr>
          <p:grpSpPr>
            <a:xfrm>
              <a:off x="2362200" y="3505200"/>
              <a:ext cx="762000" cy="228600"/>
              <a:chOff x="1600200" y="1219200"/>
              <a:chExt cx="838200" cy="228600"/>
            </a:xfrm>
          </p:grpSpPr>
          <p:sp>
            <p:nvSpPr>
              <p:cNvPr id="28"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2362199" y="3657600"/>
            <a:ext cx="2300335" cy="1756372"/>
            <a:chOff x="3441191" y="1240801"/>
            <a:chExt cx="3755898" cy="3007122"/>
          </a:xfrm>
        </p:grpSpPr>
        <p:grpSp>
          <p:nvGrpSpPr>
            <p:cNvPr id="88" name="Group 46"/>
            <p:cNvGrpSpPr/>
            <p:nvPr/>
          </p:nvGrpSpPr>
          <p:grpSpPr>
            <a:xfrm>
              <a:off x="3441191" y="1240801"/>
              <a:ext cx="3755898" cy="3007122"/>
              <a:chOff x="802558" y="4166401"/>
              <a:chExt cx="1981641" cy="1586581"/>
            </a:xfrm>
          </p:grpSpPr>
          <p:grpSp>
            <p:nvGrpSpPr>
              <p:cNvPr id="90" name="Group 16"/>
              <p:cNvGrpSpPr/>
              <p:nvPr/>
            </p:nvGrpSpPr>
            <p:grpSpPr>
              <a:xfrm>
                <a:off x="802558" y="4166401"/>
                <a:ext cx="1981641" cy="1586581"/>
                <a:chOff x="-2011680" y="1349418"/>
                <a:chExt cx="7269480" cy="6346781"/>
              </a:xfrm>
            </p:grpSpPr>
            <p:grpSp>
              <p:nvGrpSpPr>
                <p:cNvPr id="92" name="Group 1"/>
                <p:cNvGrpSpPr/>
                <p:nvPr/>
              </p:nvGrpSpPr>
              <p:grpSpPr>
                <a:xfrm>
                  <a:off x="-2011680" y="1349418"/>
                  <a:ext cx="7269480" cy="6346781"/>
                  <a:chOff x="-137160" y="1426805"/>
                  <a:chExt cx="2423160" cy="1697395"/>
                </a:xfrm>
              </p:grpSpPr>
              <p:sp>
                <p:nvSpPr>
                  <p:cNvPr id="9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p:cNvSpPr txBox="1"/>
              <p:nvPr/>
            </p:nvSpPr>
            <p:spPr>
              <a:xfrm>
                <a:off x="1988663" y="4309436"/>
                <a:ext cx="695994" cy="678746"/>
              </a:xfrm>
              <a:prstGeom prst="rect">
                <a:avLst/>
              </a:prstGeom>
              <a:noFill/>
            </p:spPr>
            <p:txBody>
              <a:bodyPr wrap="square" rtlCol="0">
                <a:spAutoFit/>
              </a:bodyPr>
              <a:lstStyle/>
              <a:p>
                <a:pPr algn="ctr"/>
                <a:endParaRPr lang="en-US" sz="2800" dirty="0">
                  <a:latin typeface="Comic Sans MS" pitchFamily="66" charset="0"/>
                </a:endParaRPr>
              </a:p>
            </p:txBody>
          </p:sp>
        </p:grpSp>
        <p:sp>
          <p:nvSpPr>
            <p:cNvPr id="89" name="TextBox 88"/>
            <p:cNvSpPr txBox="1"/>
            <p:nvPr/>
          </p:nvSpPr>
          <p:spPr>
            <a:xfrm>
              <a:off x="5794284" y="2177580"/>
              <a:ext cx="1219199" cy="1211987"/>
            </a:xfrm>
            <a:prstGeom prst="rect">
              <a:avLst/>
            </a:prstGeom>
            <a:noFill/>
          </p:spPr>
          <p:txBody>
            <a:bodyPr wrap="square" rtlCol="0">
              <a:spAutoFit/>
            </a:bodyPr>
            <a:lstStyle/>
            <a:p>
              <a:pPr algn="ctr"/>
              <a:r>
                <a:rPr lang="en-US" sz="2000" dirty="0">
                  <a:solidFill>
                    <a:schemeClr val="bg2">
                      <a:lumMod val="25000"/>
                    </a:schemeClr>
                  </a:solidFill>
                  <a:latin typeface="AR ESSENCE" pitchFamily="2" charset="0"/>
                </a:rPr>
                <a:t>3 Nephi</a:t>
              </a:r>
            </a:p>
          </p:txBody>
        </p:sp>
      </p:grpSp>
      <p:pic>
        <p:nvPicPr>
          <p:cNvPr id="105" name="Picture 104">
            <a:extLst>
              <a:ext uri="{FF2B5EF4-FFF2-40B4-BE49-F238E27FC236}">
                <a16:creationId xmlns:a16="http://schemas.microsoft.com/office/drawing/2014/main" id="{2AB3F6ED-3B51-4AD4-8E5D-3AF604DA7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36" y="141385"/>
            <a:ext cx="1050534" cy="1486286"/>
          </a:xfrm>
          <a:prstGeom prst="rect">
            <a:avLst/>
          </a:prstGeom>
        </p:spPr>
      </p:pic>
    </p:spTree>
    <p:extLst>
      <p:ext uri="{BB962C8B-B14F-4D97-AF65-F5344CB8AC3E}">
        <p14:creationId xmlns:p14="http://schemas.microsoft.com/office/powerpoint/2010/main" val="36126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4123C47E-1300-4158-84CC-D3EA0552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447800" y="228601"/>
            <a:ext cx="5410200" cy="646331"/>
          </a:xfrm>
          <a:prstGeom prst="rect">
            <a:avLst/>
          </a:prstGeom>
          <a:noFill/>
        </p:spPr>
        <p:txBody>
          <a:bodyPr wrap="square" rtlCol="0">
            <a:spAutoFit/>
          </a:bodyPr>
          <a:lstStyle/>
          <a:p>
            <a:pPr algn="ctr"/>
            <a:r>
              <a:rPr lang="en-US" sz="3600" b="1" i="1" dirty="0">
                <a:solidFill>
                  <a:srgbClr val="FFDC6D"/>
                </a:solidFill>
                <a:latin typeface="Bookman Old Style" pitchFamily="18" charset="0"/>
              </a:rPr>
              <a:t>Who is the Book For?</a:t>
            </a:r>
          </a:p>
        </p:txBody>
      </p:sp>
      <p:sp>
        <p:nvSpPr>
          <p:cNvPr id="4" name="TextBox 3"/>
          <p:cNvSpPr txBox="1"/>
          <p:nvPr/>
        </p:nvSpPr>
        <p:spPr>
          <a:xfrm>
            <a:off x="1676400" y="914401"/>
            <a:ext cx="5181600" cy="2031325"/>
          </a:xfrm>
          <a:prstGeom prst="rect">
            <a:avLst/>
          </a:prstGeom>
          <a:noFill/>
        </p:spPr>
        <p:txBody>
          <a:bodyPr wrap="square" rtlCol="0">
            <a:spAutoFit/>
          </a:bodyPr>
          <a:lstStyle/>
          <a:p>
            <a:r>
              <a:rPr lang="en-US" dirty="0">
                <a:solidFill>
                  <a:schemeClr val="bg1"/>
                </a:solidFill>
              </a:rPr>
              <a:t>Two groups:</a:t>
            </a:r>
          </a:p>
          <a:p>
            <a:r>
              <a:rPr lang="en-US" dirty="0">
                <a:solidFill>
                  <a:schemeClr val="bg1"/>
                </a:solidFill>
              </a:rPr>
              <a:t>First, the descendants of Lehi (see 3 Nephi 26:8).</a:t>
            </a:r>
          </a:p>
          <a:p>
            <a:endParaRPr lang="en-US" dirty="0">
              <a:solidFill>
                <a:schemeClr val="bg1"/>
              </a:solidFill>
            </a:endParaRPr>
          </a:p>
          <a:p>
            <a:r>
              <a:rPr lang="en-US" dirty="0">
                <a:solidFill>
                  <a:schemeClr val="bg1"/>
                </a:solidFill>
              </a:rPr>
              <a:t>Second, Mormon addressed Gentiles in the latter days and recorded the Lord’s admonition that they come unto Him and become part of His covenant people (see 3 Nephi 30).</a:t>
            </a:r>
          </a:p>
        </p:txBody>
      </p:sp>
      <p:grpSp>
        <p:nvGrpSpPr>
          <p:cNvPr id="6" name="Group 5"/>
          <p:cNvGrpSpPr/>
          <p:nvPr/>
        </p:nvGrpSpPr>
        <p:grpSpPr>
          <a:xfrm>
            <a:off x="8880764" y="3467100"/>
            <a:ext cx="1143000" cy="3048000"/>
            <a:chOff x="2133600" y="3124200"/>
            <a:chExt cx="1209964" cy="3352800"/>
          </a:xfrm>
        </p:grpSpPr>
        <p:grpSp>
          <p:nvGrpSpPr>
            <p:cNvPr id="7" name="Group 285"/>
            <p:cNvGrpSpPr/>
            <p:nvPr/>
          </p:nvGrpSpPr>
          <p:grpSpPr>
            <a:xfrm rot="17194410">
              <a:off x="2764132" y="5999335"/>
              <a:ext cx="359123" cy="509595"/>
              <a:chOff x="4934260" y="5008578"/>
              <a:chExt cx="373811" cy="553131"/>
            </a:xfrm>
          </p:grpSpPr>
          <p:sp>
            <p:nvSpPr>
              <p:cNvPr id="85" name="Oval 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4"/>
            <p:cNvGrpSpPr/>
            <p:nvPr/>
          </p:nvGrpSpPr>
          <p:grpSpPr>
            <a:xfrm>
              <a:off x="2379689" y="5993567"/>
              <a:ext cx="376003" cy="483433"/>
              <a:chOff x="4934260" y="5008578"/>
              <a:chExt cx="373811" cy="553131"/>
            </a:xfrm>
          </p:grpSpPr>
          <p:sp>
            <p:nvSpPr>
              <p:cNvPr id="83" name="Oval 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048000" y="4648200"/>
              <a:ext cx="26350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4724400"/>
              <a:ext cx="263506"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2826865" y="4306248"/>
              <a:ext cx="454262" cy="607411"/>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2226974" y="4287357"/>
              <a:ext cx="454262" cy="632639"/>
            </a:xfrm>
            <a:prstGeom prst="trapezoid">
              <a:avLst>
                <a:gd name="adj" fmla="val 3413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2286000" y="4285379"/>
              <a:ext cx="898237" cy="112482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5"/>
            <p:cNvGrpSpPr/>
            <p:nvPr/>
          </p:nvGrpSpPr>
          <p:grpSpPr>
            <a:xfrm>
              <a:off x="2480714" y="4105564"/>
              <a:ext cx="546919" cy="609600"/>
              <a:chOff x="2321193" y="914400"/>
              <a:chExt cx="1962699" cy="2187638"/>
            </a:xfrm>
          </p:grpSpPr>
          <p:sp>
            <p:nvSpPr>
              <p:cNvPr id="77" name="Oval 17"/>
              <p:cNvSpPr/>
              <p:nvPr/>
            </p:nvSpPr>
            <p:spPr>
              <a:xfrm>
                <a:off x="2514600" y="914400"/>
                <a:ext cx="1554480" cy="1295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19"/>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entagon 20"/>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entagon 21"/>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entagon 22"/>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Pentagon 23"/>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5"/>
            <p:cNvGrpSpPr/>
            <p:nvPr/>
          </p:nvGrpSpPr>
          <p:grpSpPr>
            <a:xfrm rot="1699902">
              <a:off x="2147930" y="4740678"/>
              <a:ext cx="291183" cy="118991"/>
              <a:chOff x="2209800" y="1905000"/>
              <a:chExt cx="2286000" cy="1066800"/>
            </a:xfrm>
          </p:grpSpPr>
          <p:grpSp>
            <p:nvGrpSpPr>
              <p:cNvPr id="16" name="Group 29"/>
              <p:cNvGrpSpPr/>
              <p:nvPr/>
            </p:nvGrpSpPr>
            <p:grpSpPr>
              <a:xfrm>
                <a:off x="2209800" y="1905000"/>
                <a:ext cx="1066800" cy="1066800"/>
                <a:chOff x="990600" y="1905000"/>
                <a:chExt cx="1066800" cy="1066800"/>
              </a:xfrm>
            </p:grpSpPr>
            <p:sp>
              <p:nvSpPr>
                <p:cNvPr id="75" name="&quot;No&quot; Symbol 74"/>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Oval 75"/>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2"/>
              <p:cNvGrpSpPr/>
              <p:nvPr/>
            </p:nvGrpSpPr>
            <p:grpSpPr>
              <a:xfrm>
                <a:off x="3429000" y="1905000"/>
                <a:ext cx="1066800" cy="1066800"/>
                <a:chOff x="990600" y="1905000"/>
                <a:chExt cx="1066800" cy="1066800"/>
              </a:xfrm>
            </p:grpSpPr>
            <p:sp>
              <p:nvSpPr>
                <p:cNvPr id="73" name="&quot;No&quot; Symbol 72"/>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36"/>
            <p:cNvGrpSpPr/>
            <p:nvPr/>
          </p:nvGrpSpPr>
          <p:grpSpPr>
            <a:xfrm rot="20019181">
              <a:off x="3048475" y="4742987"/>
              <a:ext cx="291183" cy="118991"/>
              <a:chOff x="2209800" y="1905000"/>
              <a:chExt cx="2286000" cy="1066800"/>
            </a:xfrm>
          </p:grpSpPr>
          <p:grpSp>
            <p:nvGrpSpPr>
              <p:cNvPr id="23" name="Group 29"/>
              <p:cNvGrpSpPr/>
              <p:nvPr/>
            </p:nvGrpSpPr>
            <p:grpSpPr>
              <a:xfrm>
                <a:off x="2209800" y="1905000"/>
                <a:ext cx="1066800" cy="1066800"/>
                <a:chOff x="990600" y="1905000"/>
                <a:chExt cx="1066800" cy="1066800"/>
              </a:xfrm>
            </p:grpSpPr>
            <p:sp>
              <p:nvSpPr>
                <p:cNvPr id="69" name="&quot;No&quot; Symbol 68"/>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Oval 69"/>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2"/>
              <p:cNvGrpSpPr/>
              <p:nvPr/>
            </p:nvGrpSpPr>
            <p:grpSpPr>
              <a:xfrm>
                <a:off x="3429000" y="1905000"/>
                <a:ext cx="1066800" cy="1066800"/>
                <a:chOff x="990600" y="1905000"/>
                <a:chExt cx="1066800" cy="1066800"/>
              </a:xfrm>
            </p:grpSpPr>
            <p:sp>
              <p:nvSpPr>
                <p:cNvPr id="67" name="&quot;No&quot; Symbol 66"/>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rapezoid 16"/>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5"/>
            <p:cNvGrpSpPr/>
            <p:nvPr/>
          </p:nvGrpSpPr>
          <p:grpSpPr>
            <a:xfrm rot="10800000" flipH="1" flipV="1">
              <a:off x="2235200" y="6029036"/>
              <a:ext cx="990600" cy="158496"/>
              <a:chOff x="1447800" y="2040716"/>
              <a:chExt cx="3102900" cy="387950"/>
            </a:xfrm>
          </p:grpSpPr>
          <p:sp>
            <p:nvSpPr>
              <p:cNvPr id="59" name="Diagonal Stripe 58"/>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iagonal Stripe 60"/>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iagonal Stripe 61"/>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iagonal Stripe 63"/>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08"/>
            <p:cNvGrpSpPr/>
            <p:nvPr/>
          </p:nvGrpSpPr>
          <p:grpSpPr>
            <a:xfrm>
              <a:off x="2209800" y="6172199"/>
              <a:ext cx="1087582" cy="152401"/>
              <a:chOff x="1295400" y="2819400"/>
              <a:chExt cx="1327484" cy="304800"/>
            </a:xfrm>
          </p:grpSpPr>
          <p:grpSp>
            <p:nvGrpSpPr>
              <p:cNvPr id="39" name="Group 86"/>
              <p:cNvGrpSpPr/>
              <p:nvPr/>
            </p:nvGrpSpPr>
            <p:grpSpPr>
              <a:xfrm>
                <a:off x="1295400" y="2819400"/>
                <a:ext cx="914400" cy="304800"/>
                <a:chOff x="838200" y="2193636"/>
                <a:chExt cx="2895600" cy="946728"/>
              </a:xfrm>
            </p:grpSpPr>
            <p:grpSp>
              <p:nvGrpSpPr>
                <p:cNvPr id="40" name="Group 69"/>
                <p:cNvGrpSpPr/>
                <p:nvPr/>
              </p:nvGrpSpPr>
              <p:grpSpPr>
                <a:xfrm>
                  <a:off x="838200" y="2193636"/>
                  <a:ext cx="381000" cy="930564"/>
                  <a:chOff x="838200" y="2193636"/>
                  <a:chExt cx="381000" cy="930564"/>
                </a:xfrm>
              </p:grpSpPr>
              <p:sp>
                <p:nvSpPr>
                  <p:cNvPr id="56" name="Isosceles Triangle 5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0"/>
                <p:cNvGrpSpPr/>
                <p:nvPr/>
              </p:nvGrpSpPr>
              <p:grpSpPr>
                <a:xfrm>
                  <a:off x="2133600" y="2209800"/>
                  <a:ext cx="381000" cy="930564"/>
                  <a:chOff x="838200" y="2193636"/>
                  <a:chExt cx="381000" cy="930564"/>
                </a:xfrm>
              </p:grpSpPr>
              <p:sp>
                <p:nvSpPr>
                  <p:cNvPr id="53" name="Isosceles Triangle 5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74"/>
                <p:cNvGrpSpPr/>
                <p:nvPr/>
              </p:nvGrpSpPr>
              <p:grpSpPr>
                <a:xfrm>
                  <a:off x="1524000" y="2209800"/>
                  <a:ext cx="381000" cy="930564"/>
                  <a:chOff x="838200" y="2193636"/>
                  <a:chExt cx="381000" cy="930564"/>
                </a:xfrm>
              </p:grpSpPr>
              <p:sp>
                <p:nvSpPr>
                  <p:cNvPr id="50" name="Isosceles Triangle 49"/>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78"/>
                <p:cNvGrpSpPr/>
                <p:nvPr/>
              </p:nvGrpSpPr>
              <p:grpSpPr>
                <a:xfrm>
                  <a:off x="2667000" y="2209800"/>
                  <a:ext cx="381000" cy="930564"/>
                  <a:chOff x="838200" y="2193636"/>
                  <a:chExt cx="381000" cy="930564"/>
                </a:xfrm>
              </p:grpSpPr>
              <p:sp>
                <p:nvSpPr>
                  <p:cNvPr id="47" name="Isosceles Triangle 46"/>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2"/>
                <p:cNvGrpSpPr/>
                <p:nvPr/>
              </p:nvGrpSpPr>
              <p:grpSpPr>
                <a:xfrm>
                  <a:off x="3352800" y="2209800"/>
                  <a:ext cx="381000" cy="930564"/>
                  <a:chOff x="838200" y="2193636"/>
                  <a:chExt cx="381000" cy="930564"/>
                </a:xfrm>
              </p:grpSpPr>
              <p:sp>
                <p:nvSpPr>
                  <p:cNvPr id="44" name="Isosceles Triangle 43"/>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9"/>
              <p:cNvGrpSpPr/>
              <p:nvPr/>
            </p:nvGrpSpPr>
            <p:grpSpPr>
              <a:xfrm>
                <a:off x="2286000" y="2819400"/>
                <a:ext cx="120316" cy="299596"/>
                <a:chOff x="838200" y="2193636"/>
                <a:chExt cx="381000" cy="930564"/>
              </a:xfrm>
            </p:grpSpPr>
            <p:sp>
              <p:nvSpPr>
                <p:cNvPr id="36" name="Isosceles Triangle 35"/>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4"/>
              <p:cNvGrpSpPr/>
              <p:nvPr/>
            </p:nvGrpSpPr>
            <p:grpSpPr>
              <a:xfrm>
                <a:off x="2502568" y="2824604"/>
                <a:ext cx="120316" cy="299596"/>
                <a:chOff x="838200" y="2193636"/>
                <a:chExt cx="381000" cy="930564"/>
              </a:xfrm>
            </p:grpSpPr>
            <p:sp>
              <p:nvSpPr>
                <p:cNvPr id="33" name="Isosceles Triangle 32"/>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Oval 19"/>
            <p:cNvSpPr/>
            <p:nvPr/>
          </p:nvSpPr>
          <p:spPr>
            <a:xfrm>
              <a:off x="2362200" y="3276600"/>
              <a:ext cx="742263" cy="10924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10"/>
            <p:cNvGrpSpPr/>
            <p:nvPr/>
          </p:nvGrpSpPr>
          <p:grpSpPr>
            <a:xfrm>
              <a:off x="2362200" y="3505200"/>
              <a:ext cx="762000" cy="228600"/>
              <a:chOff x="1600200" y="1219200"/>
              <a:chExt cx="838200" cy="228600"/>
            </a:xfrm>
          </p:grpSpPr>
          <p:sp>
            <p:nvSpPr>
              <p:cNvPr id="28" name="Rectangle 16"/>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extBox 102"/>
          <p:cNvSpPr txBox="1"/>
          <p:nvPr/>
        </p:nvSpPr>
        <p:spPr>
          <a:xfrm>
            <a:off x="2199408" y="3938155"/>
            <a:ext cx="5282045" cy="2031325"/>
          </a:xfrm>
          <a:prstGeom prst="rect">
            <a:avLst/>
          </a:prstGeom>
          <a:noFill/>
        </p:spPr>
        <p:txBody>
          <a:bodyPr wrap="square" rtlCol="0">
            <a:spAutoFit/>
          </a:bodyPr>
          <a:lstStyle/>
          <a:p>
            <a:pPr fontAlgn="base"/>
            <a:r>
              <a:rPr lang="en-US" dirty="0">
                <a:solidFill>
                  <a:schemeClr val="bg1"/>
                </a:solidFill>
              </a:rPr>
              <a:t>The original records used as sources for the book of 3 Nephi were likely written between 1 B.C. and A.D. 35. </a:t>
            </a:r>
          </a:p>
          <a:p>
            <a:pPr fontAlgn="base"/>
            <a:endParaRPr lang="en-US" dirty="0">
              <a:solidFill>
                <a:schemeClr val="bg1"/>
              </a:solidFill>
            </a:endParaRPr>
          </a:p>
          <a:p>
            <a:pPr fontAlgn="base"/>
            <a:r>
              <a:rPr lang="en-US" dirty="0">
                <a:solidFill>
                  <a:schemeClr val="bg1"/>
                </a:solidFill>
              </a:rPr>
              <a:t>Mormon abridged those records sometime between A.D. 345 and A.D. 385. Mormon did not record where he was when he compiled this book.</a:t>
            </a:r>
          </a:p>
        </p:txBody>
      </p:sp>
      <p:sp>
        <p:nvSpPr>
          <p:cNvPr id="104" name="TextBox 103"/>
          <p:cNvSpPr txBox="1"/>
          <p:nvPr/>
        </p:nvSpPr>
        <p:spPr>
          <a:xfrm>
            <a:off x="1524000" y="3124200"/>
            <a:ext cx="4953000" cy="400110"/>
          </a:xfrm>
          <a:prstGeom prst="rect">
            <a:avLst/>
          </a:prstGeom>
          <a:noFill/>
        </p:spPr>
        <p:txBody>
          <a:bodyPr wrap="square" rtlCol="0">
            <a:spAutoFit/>
          </a:bodyPr>
          <a:lstStyle/>
          <a:p>
            <a:pPr algn="ctr"/>
            <a:r>
              <a:rPr lang="en-US" sz="2000" b="1" i="1" dirty="0">
                <a:solidFill>
                  <a:srgbClr val="FFDC6D"/>
                </a:solidFill>
                <a:latin typeface="Bookman Old Style" pitchFamily="18" charset="0"/>
              </a:rPr>
              <a:t>When and Where was it written?</a:t>
            </a:r>
          </a:p>
        </p:txBody>
      </p:sp>
    </p:spTree>
    <p:extLst>
      <p:ext uri="{BB962C8B-B14F-4D97-AF65-F5344CB8AC3E}">
        <p14:creationId xmlns:p14="http://schemas.microsoft.com/office/powerpoint/2010/main" val="22782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4123C47E-1300-4158-84CC-D3EA05528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5" name="Rectangle 104"/>
          <p:cNvSpPr/>
          <p:nvPr/>
        </p:nvSpPr>
        <p:spPr>
          <a:xfrm>
            <a:off x="905346" y="1071325"/>
            <a:ext cx="6790099" cy="6001643"/>
          </a:xfrm>
          <a:prstGeom prst="rect">
            <a:avLst/>
          </a:prstGeom>
        </p:spPr>
        <p:txBody>
          <a:bodyPr wrap="square">
            <a:spAutoFit/>
          </a:bodyPr>
          <a:lstStyle/>
          <a:p>
            <a:r>
              <a:rPr lang="en-US" sz="2400" dirty="0">
                <a:solidFill>
                  <a:schemeClr val="bg1"/>
                </a:solidFill>
              </a:rPr>
              <a:t>3 Nephi documents the fulfillment of prophecies regarding Jesus Christ’s birth, death, and Resurrection.</a:t>
            </a:r>
          </a:p>
          <a:p>
            <a:endParaRPr lang="en-US" sz="2400" dirty="0">
              <a:solidFill>
                <a:schemeClr val="bg1"/>
              </a:solidFill>
            </a:endParaRPr>
          </a:p>
          <a:p>
            <a:r>
              <a:rPr lang="en-US" sz="2400" dirty="0">
                <a:solidFill>
                  <a:schemeClr val="bg1"/>
                </a:solidFill>
              </a:rPr>
              <a:t>Its record of the Savior’s appearance to the Nephites represents “the focal point, the supreme moment, in the entire history of the Book of Mormon.”</a:t>
            </a:r>
          </a:p>
          <a:p>
            <a:r>
              <a:rPr lang="en-US" sz="2400" dirty="0">
                <a:solidFill>
                  <a:schemeClr val="bg1"/>
                </a:solidFill>
              </a:rPr>
              <a:t> </a:t>
            </a:r>
            <a:r>
              <a:rPr lang="en-US" sz="1600" dirty="0">
                <a:solidFill>
                  <a:schemeClr val="bg1"/>
                </a:solidFill>
              </a:rPr>
              <a:t>Elder Jeffrey R. Holland </a:t>
            </a:r>
          </a:p>
          <a:p>
            <a:endParaRPr lang="en-US" sz="2400" dirty="0">
              <a:solidFill>
                <a:schemeClr val="bg1"/>
              </a:solidFill>
            </a:endParaRPr>
          </a:p>
          <a:p>
            <a:r>
              <a:rPr lang="en-US" sz="2400" dirty="0">
                <a:solidFill>
                  <a:schemeClr val="bg1"/>
                </a:solidFill>
              </a:rPr>
              <a:t>Twenty of the thirty chapters in 3 Nephi contain teachings the Savior delivered directly to the people</a:t>
            </a:r>
          </a:p>
          <a:p>
            <a:endParaRPr lang="en-US" sz="2400" dirty="0">
              <a:solidFill>
                <a:schemeClr val="bg1"/>
              </a:solidFill>
            </a:endParaRPr>
          </a:p>
          <a:p>
            <a:r>
              <a:rPr lang="en-US" sz="2400" dirty="0">
                <a:solidFill>
                  <a:schemeClr val="bg1"/>
                </a:solidFill>
              </a:rPr>
              <a:t>The book of 3 Nephi underscores this invitation with its powerful witness of Jesus Christ and its emphasis on the importance of covenants.</a:t>
            </a:r>
          </a:p>
          <a:p>
            <a:endParaRPr lang="en-US" sz="2400" dirty="0">
              <a:solidFill>
                <a:schemeClr val="bg1"/>
              </a:solidFill>
            </a:endParaRPr>
          </a:p>
        </p:txBody>
      </p:sp>
      <p:sp>
        <p:nvSpPr>
          <p:cNvPr id="106" name="TextBox 105"/>
          <p:cNvSpPr txBox="1"/>
          <p:nvPr/>
        </p:nvSpPr>
        <p:spPr>
          <a:xfrm>
            <a:off x="0" y="126749"/>
            <a:ext cx="3711921" cy="923330"/>
          </a:xfrm>
          <a:prstGeom prst="rect">
            <a:avLst/>
          </a:prstGeom>
          <a:noFill/>
        </p:spPr>
        <p:txBody>
          <a:bodyPr wrap="square" rtlCol="0">
            <a:spAutoFit/>
          </a:bodyPr>
          <a:lstStyle/>
          <a:p>
            <a:pPr algn="ctr"/>
            <a:r>
              <a:rPr lang="en-US" sz="5400" i="1" dirty="0">
                <a:solidFill>
                  <a:srgbClr val="FFDC6D"/>
                </a:solidFill>
                <a:latin typeface="Bookman Old Style" pitchFamily="18" charset="0"/>
              </a:rPr>
              <a:t>Preview</a:t>
            </a:r>
          </a:p>
        </p:txBody>
      </p:sp>
      <p:pic>
        <p:nvPicPr>
          <p:cNvPr id="5" name="Picture 4">
            <a:extLst>
              <a:ext uri="{FF2B5EF4-FFF2-40B4-BE49-F238E27FC236}">
                <a16:creationId xmlns:a16="http://schemas.microsoft.com/office/drawing/2014/main" id="{629962C4-CD30-483E-B87B-44E8923DC4A2}"/>
              </a:ext>
            </a:extLst>
          </p:cNvPr>
          <p:cNvPicPr>
            <a:picLocks noChangeAspect="1"/>
          </p:cNvPicPr>
          <p:nvPr/>
        </p:nvPicPr>
        <p:blipFill rotWithShape="1">
          <a:blip r:embed="rId3">
            <a:extLst>
              <a:ext uri="{28A0092B-C50C-407E-A947-70E740481C1C}">
                <a14:useLocalDpi xmlns:a14="http://schemas.microsoft.com/office/drawing/2010/main" val="0"/>
              </a:ext>
            </a:extLst>
          </a:blip>
          <a:srcRect l="1921" r="1426"/>
          <a:stretch/>
        </p:blipFill>
        <p:spPr>
          <a:xfrm>
            <a:off x="8072673" y="0"/>
            <a:ext cx="4119327" cy="6858000"/>
          </a:xfrm>
          <a:prstGeom prst="rect">
            <a:avLst/>
          </a:prstGeom>
        </p:spPr>
      </p:pic>
    </p:spTree>
    <p:extLst>
      <p:ext uri="{BB962C8B-B14F-4D97-AF65-F5344CB8AC3E}">
        <p14:creationId xmlns:p14="http://schemas.microsoft.com/office/powerpoint/2010/main" val="14102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3ECA390-BFB8-4B10-8049-1D9D4AAC5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Those Who Sacrifice For Their Faith</a:t>
            </a:r>
          </a:p>
        </p:txBody>
      </p:sp>
      <p:sp>
        <p:nvSpPr>
          <p:cNvPr id="95" name="TextBox 94"/>
          <p:cNvSpPr txBox="1"/>
          <p:nvPr/>
        </p:nvSpPr>
        <p:spPr>
          <a:xfrm>
            <a:off x="5089556" y="6082421"/>
            <a:ext cx="3505200" cy="646331"/>
          </a:xfrm>
          <a:prstGeom prst="rect">
            <a:avLst/>
          </a:prstGeom>
          <a:noFill/>
        </p:spPr>
        <p:txBody>
          <a:bodyPr wrap="square" rtlCol="0">
            <a:spAutoFit/>
          </a:bodyPr>
          <a:lstStyle/>
          <a:p>
            <a:pPr algn="ctr"/>
            <a:r>
              <a:rPr lang="en-US" dirty="0">
                <a:solidFill>
                  <a:schemeClr val="bg2"/>
                </a:solidFill>
              </a:rPr>
              <a:t>All the Apostles of Jesus Christ died a martyr’s death except for two</a:t>
            </a:r>
          </a:p>
        </p:txBody>
      </p:sp>
      <p:grpSp>
        <p:nvGrpSpPr>
          <p:cNvPr id="102" name="Group 101"/>
          <p:cNvGrpSpPr/>
          <p:nvPr/>
        </p:nvGrpSpPr>
        <p:grpSpPr>
          <a:xfrm>
            <a:off x="9840362" y="3886200"/>
            <a:ext cx="1981200" cy="2971800"/>
            <a:chOff x="5943600" y="2514600"/>
            <a:chExt cx="2514600" cy="3834491"/>
          </a:xfrm>
        </p:grpSpPr>
        <p:grpSp>
          <p:nvGrpSpPr>
            <p:cNvPr id="99" name="Group 98"/>
            <p:cNvGrpSpPr/>
            <p:nvPr/>
          </p:nvGrpSpPr>
          <p:grpSpPr>
            <a:xfrm>
              <a:off x="6096000" y="2514600"/>
              <a:ext cx="2133600" cy="3834491"/>
              <a:chOff x="3565874" y="3032474"/>
              <a:chExt cx="2133600" cy="3834491"/>
            </a:xfrm>
          </p:grpSpPr>
          <p:sp>
            <p:nvSpPr>
              <p:cNvPr id="100" name="Rounded Rectangle 99"/>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943600" y="2809561"/>
              <a:ext cx="2514600" cy="1707623"/>
            </a:xfrm>
            <a:prstGeom prst="rect">
              <a:avLst/>
            </a:prstGeom>
            <a:noFill/>
          </p:spPr>
          <p:txBody>
            <a:bodyPr wrap="square" rtlCol="0">
              <a:spAutoFit/>
            </a:bodyPr>
            <a:lstStyle/>
            <a:p>
              <a:pPr algn="ctr"/>
              <a:r>
                <a:rPr lang="en-US" sz="2000" dirty="0">
                  <a:solidFill>
                    <a:srgbClr val="FF0000"/>
                  </a:solidFill>
                </a:rPr>
                <a:t>What are you willing to sacrifice for your faith?</a:t>
              </a:r>
            </a:p>
          </p:txBody>
        </p:sp>
      </p:grpSp>
      <p:pic>
        <p:nvPicPr>
          <p:cNvPr id="5" name="Picture 4">
            <a:extLst>
              <a:ext uri="{FF2B5EF4-FFF2-40B4-BE49-F238E27FC236}">
                <a16:creationId xmlns:a16="http://schemas.microsoft.com/office/drawing/2014/main" id="{F590E22E-67E7-4769-AE9D-8B04C2A8C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6" y="903507"/>
            <a:ext cx="3603279" cy="4510311"/>
          </a:xfrm>
          <a:prstGeom prst="rect">
            <a:avLst/>
          </a:prstGeom>
        </p:spPr>
      </p:pic>
      <p:pic>
        <p:nvPicPr>
          <p:cNvPr id="7" name="Picture 6">
            <a:extLst>
              <a:ext uri="{FF2B5EF4-FFF2-40B4-BE49-F238E27FC236}">
                <a16:creationId xmlns:a16="http://schemas.microsoft.com/office/drawing/2014/main" id="{6890B547-9266-4015-BF0F-1A3B667CF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004" y="847117"/>
            <a:ext cx="2368051" cy="2893328"/>
          </a:xfrm>
          <a:prstGeom prst="rect">
            <a:avLst/>
          </a:prstGeom>
        </p:spPr>
      </p:pic>
      <p:pic>
        <p:nvPicPr>
          <p:cNvPr id="9" name="Picture 8">
            <a:extLst>
              <a:ext uri="{FF2B5EF4-FFF2-40B4-BE49-F238E27FC236}">
                <a16:creationId xmlns:a16="http://schemas.microsoft.com/office/drawing/2014/main" id="{EFFB9C89-BAD2-4515-84BD-F5B7E063E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4289" y="824299"/>
            <a:ext cx="2921968" cy="2192857"/>
          </a:xfrm>
          <a:prstGeom prst="rect">
            <a:avLst/>
          </a:prstGeom>
        </p:spPr>
      </p:pic>
      <p:pic>
        <p:nvPicPr>
          <p:cNvPr id="11" name="Picture 10">
            <a:extLst>
              <a:ext uri="{FF2B5EF4-FFF2-40B4-BE49-F238E27FC236}">
                <a16:creationId xmlns:a16="http://schemas.microsoft.com/office/drawing/2014/main" id="{F70FFE7D-A2B1-48A8-BD29-973194096E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262" y="3897517"/>
            <a:ext cx="3650541" cy="2158841"/>
          </a:xfrm>
          <a:prstGeom prst="rect">
            <a:avLst/>
          </a:prstGeom>
        </p:spPr>
      </p:pic>
    </p:spTree>
    <p:extLst>
      <p:ext uri="{BB962C8B-B14F-4D97-AF65-F5344CB8AC3E}">
        <p14:creationId xmlns:p14="http://schemas.microsoft.com/office/powerpoint/2010/main" val="13568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151">
            <a:extLst>
              <a:ext uri="{FF2B5EF4-FFF2-40B4-BE49-F238E27FC236}">
                <a16:creationId xmlns:a16="http://schemas.microsoft.com/office/drawing/2014/main" id="{33E2FFCF-9F75-4CEE-8427-39B6AF974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676400" y="0"/>
            <a:ext cx="8839200" cy="707886"/>
          </a:xfrm>
          <a:prstGeom prst="rect">
            <a:avLst/>
          </a:prstGeom>
          <a:noFill/>
        </p:spPr>
        <p:txBody>
          <a:bodyPr wrap="square" rtlCol="0">
            <a:spAutoFit/>
          </a:bodyPr>
          <a:lstStyle/>
          <a:p>
            <a:pPr algn="ctr"/>
            <a:r>
              <a:rPr lang="en-US" sz="4000" i="1" dirty="0">
                <a:solidFill>
                  <a:srgbClr val="FFDC6D"/>
                </a:solidFill>
                <a:latin typeface="Bookman Old Style" pitchFamily="18" charset="0"/>
              </a:rPr>
              <a:t>600 Years in the Promise Land</a:t>
            </a:r>
          </a:p>
        </p:txBody>
      </p:sp>
      <p:sp>
        <p:nvSpPr>
          <p:cNvPr id="95" name="TextBox 94"/>
          <p:cNvSpPr txBox="1"/>
          <p:nvPr/>
        </p:nvSpPr>
        <p:spPr>
          <a:xfrm>
            <a:off x="0" y="6488668"/>
            <a:ext cx="3505200" cy="369332"/>
          </a:xfrm>
          <a:prstGeom prst="rect">
            <a:avLst/>
          </a:prstGeom>
          <a:noFill/>
        </p:spPr>
        <p:txBody>
          <a:bodyPr wrap="square" rtlCol="0">
            <a:spAutoFit/>
          </a:bodyPr>
          <a:lstStyle/>
          <a:p>
            <a:r>
              <a:rPr lang="en-US" dirty="0">
                <a:solidFill>
                  <a:schemeClr val="bg2"/>
                </a:solidFill>
              </a:rPr>
              <a:t>3 Nephi 1:1-3</a:t>
            </a:r>
          </a:p>
        </p:txBody>
      </p:sp>
      <p:sp>
        <p:nvSpPr>
          <p:cNvPr id="14" name="TextBox 13"/>
          <p:cNvSpPr txBox="1"/>
          <p:nvPr/>
        </p:nvSpPr>
        <p:spPr>
          <a:xfrm>
            <a:off x="5616165" y="3927695"/>
            <a:ext cx="4822479" cy="646331"/>
          </a:xfrm>
          <a:prstGeom prst="rect">
            <a:avLst/>
          </a:prstGeom>
          <a:noFill/>
        </p:spPr>
        <p:txBody>
          <a:bodyPr wrap="square" rtlCol="0">
            <a:spAutoFit/>
          </a:bodyPr>
          <a:lstStyle/>
          <a:p>
            <a:pPr algn="ctr"/>
            <a:r>
              <a:rPr lang="en-US" dirty="0">
                <a:solidFill>
                  <a:schemeClr val="bg2"/>
                </a:solidFill>
              </a:rPr>
              <a:t>Nephi—departs, giving charge to his eldest son Nephi the sacred records</a:t>
            </a:r>
          </a:p>
        </p:txBody>
      </p:sp>
      <p:sp>
        <p:nvSpPr>
          <p:cNvPr id="15" name="TextBox 14"/>
          <p:cNvSpPr txBox="1"/>
          <p:nvPr/>
        </p:nvSpPr>
        <p:spPr>
          <a:xfrm>
            <a:off x="1656785" y="2392379"/>
            <a:ext cx="3505200" cy="646331"/>
          </a:xfrm>
          <a:prstGeom prst="rect">
            <a:avLst/>
          </a:prstGeom>
          <a:noFill/>
        </p:spPr>
        <p:txBody>
          <a:bodyPr wrap="square" rtlCol="0">
            <a:spAutoFit/>
          </a:bodyPr>
          <a:lstStyle/>
          <a:p>
            <a:r>
              <a:rPr lang="en-US" dirty="0" err="1">
                <a:solidFill>
                  <a:schemeClr val="bg2"/>
                </a:solidFill>
              </a:rPr>
              <a:t>Lachoneus</a:t>
            </a:r>
            <a:r>
              <a:rPr lang="en-US" dirty="0">
                <a:solidFill>
                  <a:schemeClr val="bg2"/>
                </a:solidFill>
              </a:rPr>
              <a:t>—chief judge and governor over the land</a:t>
            </a:r>
          </a:p>
        </p:txBody>
      </p:sp>
      <p:grpSp>
        <p:nvGrpSpPr>
          <p:cNvPr id="16" name="Group 15"/>
          <p:cNvGrpSpPr/>
          <p:nvPr/>
        </p:nvGrpSpPr>
        <p:grpSpPr>
          <a:xfrm>
            <a:off x="9809019" y="4679373"/>
            <a:ext cx="952500" cy="1905000"/>
            <a:chOff x="2743200" y="2819400"/>
            <a:chExt cx="1786098" cy="3510398"/>
          </a:xfrm>
        </p:grpSpPr>
        <p:sp>
          <p:nvSpPr>
            <p:cNvPr id="17" name="Oval 16"/>
            <p:cNvSpPr/>
            <p:nvPr/>
          </p:nvSpPr>
          <p:spPr>
            <a:xfrm rot="2920230">
              <a:off x="3830819" y="5974843"/>
              <a:ext cx="373486" cy="33642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292595">
              <a:off x="3377173" y="5950033"/>
              <a:ext cx="373486" cy="3689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20"/>
            <p:cNvGrpSpPr/>
            <p:nvPr/>
          </p:nvGrpSpPr>
          <p:grpSpPr>
            <a:xfrm>
              <a:off x="2743200" y="2819400"/>
              <a:ext cx="1786098" cy="3317969"/>
              <a:chOff x="2743200" y="2819400"/>
              <a:chExt cx="1786098" cy="3317969"/>
            </a:xfrm>
          </p:grpSpPr>
          <p:sp>
            <p:nvSpPr>
              <p:cNvPr id="20" name="Wave 3"/>
              <p:cNvSpPr/>
              <p:nvPr/>
            </p:nvSpPr>
            <p:spPr>
              <a:xfrm rot="15359234">
                <a:off x="3779231" y="5456561"/>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Wave 3"/>
              <p:cNvSpPr/>
              <p:nvPr/>
            </p:nvSpPr>
            <p:spPr>
              <a:xfrm rot="14012100">
                <a:off x="3891290" y="5398289"/>
                <a:ext cx="828018" cy="130604"/>
              </a:xfrm>
              <a:prstGeom prst="wave">
                <a:avLst>
                  <a:gd name="adj1" fmla="val 20000"/>
                  <a:gd name="adj2" fmla="val -10000"/>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83158">
                <a:off x="3575302" y="4328767"/>
                <a:ext cx="533400" cy="1793969"/>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276600" y="4343400"/>
                <a:ext cx="533400" cy="1793969"/>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523543">
                <a:off x="2637695" y="4627441"/>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3077253">
                <a:off x="4096987" y="4600559"/>
                <a:ext cx="537815" cy="32680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028078" flipH="1">
                <a:off x="2954815" y="3798345"/>
                <a:ext cx="480177" cy="1178709"/>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846626">
                <a:off x="3875887" y="3690651"/>
                <a:ext cx="480177" cy="1146903"/>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3240741" y="3886200"/>
                <a:ext cx="938426" cy="1371600"/>
              </a:xfrm>
              <a:prstGeom prst="trapezoid">
                <a:avLst>
                  <a:gd name="adj" fmla="val 12998"/>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2971800" y="2895600"/>
                <a:ext cx="1524000" cy="1295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29000" y="3886200"/>
                <a:ext cx="609600" cy="533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76600" y="2971800"/>
                <a:ext cx="936332" cy="126698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75"/>
              <p:cNvGrpSpPr/>
              <p:nvPr/>
            </p:nvGrpSpPr>
            <p:grpSpPr>
              <a:xfrm>
                <a:off x="3276601" y="5029199"/>
                <a:ext cx="838200" cy="286871"/>
                <a:chOff x="2514600" y="2286000"/>
                <a:chExt cx="3733800" cy="923365"/>
              </a:xfrm>
            </p:grpSpPr>
            <p:sp>
              <p:nvSpPr>
                <p:cNvPr id="70" name="Rounded Rectangle 69"/>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373"/>
                <p:cNvGrpSpPr/>
                <p:nvPr/>
              </p:nvGrpSpPr>
              <p:grpSpPr>
                <a:xfrm>
                  <a:off x="2590800" y="2286000"/>
                  <a:ext cx="3639672" cy="923365"/>
                  <a:chOff x="-40342" y="-8965"/>
                  <a:chExt cx="3639672" cy="923365"/>
                </a:xfrm>
              </p:grpSpPr>
              <p:grpSp>
                <p:nvGrpSpPr>
                  <p:cNvPr id="72" name="Group 360"/>
                  <p:cNvGrpSpPr/>
                  <p:nvPr/>
                </p:nvGrpSpPr>
                <p:grpSpPr>
                  <a:xfrm>
                    <a:off x="1752600" y="0"/>
                    <a:ext cx="914400" cy="914400"/>
                    <a:chOff x="1752600" y="0"/>
                    <a:chExt cx="914400" cy="914400"/>
                  </a:xfrm>
                </p:grpSpPr>
                <p:sp>
                  <p:nvSpPr>
                    <p:cNvPr id="85" name="Quad Arrow Callout 8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361"/>
                  <p:cNvGrpSpPr/>
                  <p:nvPr/>
                </p:nvGrpSpPr>
                <p:grpSpPr>
                  <a:xfrm>
                    <a:off x="2684930" y="0"/>
                    <a:ext cx="914400" cy="914400"/>
                    <a:chOff x="1752600" y="0"/>
                    <a:chExt cx="914400" cy="914400"/>
                  </a:xfrm>
                </p:grpSpPr>
                <p:sp>
                  <p:nvSpPr>
                    <p:cNvPr id="83" name="Quad Arrow Callout 8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64"/>
                  <p:cNvGrpSpPr/>
                  <p:nvPr/>
                </p:nvGrpSpPr>
                <p:grpSpPr>
                  <a:xfrm>
                    <a:off x="847165" y="-8965"/>
                    <a:ext cx="914400" cy="914400"/>
                    <a:chOff x="1752600" y="0"/>
                    <a:chExt cx="914400" cy="914400"/>
                  </a:xfrm>
                </p:grpSpPr>
                <p:sp>
                  <p:nvSpPr>
                    <p:cNvPr id="81" name="Quad Arrow Callout 8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67"/>
                  <p:cNvGrpSpPr/>
                  <p:nvPr/>
                </p:nvGrpSpPr>
                <p:grpSpPr>
                  <a:xfrm>
                    <a:off x="-40342" y="-8965"/>
                    <a:ext cx="914400" cy="914400"/>
                    <a:chOff x="1752600" y="0"/>
                    <a:chExt cx="914400" cy="914400"/>
                  </a:xfrm>
                </p:grpSpPr>
                <p:sp>
                  <p:nvSpPr>
                    <p:cNvPr id="79" name="Quad Arrow Callout 7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Plaque 75"/>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aque 76"/>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aque 77"/>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79"/>
              <p:cNvGrpSpPr/>
              <p:nvPr/>
            </p:nvGrpSpPr>
            <p:grpSpPr>
              <a:xfrm>
                <a:off x="3124200" y="3124200"/>
                <a:ext cx="1295400" cy="286871"/>
                <a:chOff x="2514600" y="2286000"/>
                <a:chExt cx="3733800" cy="923365"/>
              </a:xfrm>
            </p:grpSpPr>
            <p:sp>
              <p:nvSpPr>
                <p:cNvPr id="53" name="Rounded Rectangle 52"/>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373"/>
                <p:cNvGrpSpPr/>
                <p:nvPr/>
              </p:nvGrpSpPr>
              <p:grpSpPr>
                <a:xfrm>
                  <a:off x="2590800" y="2286000"/>
                  <a:ext cx="3639672" cy="923365"/>
                  <a:chOff x="-40342" y="-8965"/>
                  <a:chExt cx="3639672" cy="923365"/>
                </a:xfrm>
              </p:grpSpPr>
              <p:grpSp>
                <p:nvGrpSpPr>
                  <p:cNvPr id="55" name="Group 360"/>
                  <p:cNvGrpSpPr/>
                  <p:nvPr/>
                </p:nvGrpSpPr>
                <p:grpSpPr>
                  <a:xfrm>
                    <a:off x="1752600" y="0"/>
                    <a:ext cx="914400" cy="914400"/>
                    <a:chOff x="1752600" y="0"/>
                    <a:chExt cx="914400" cy="914400"/>
                  </a:xfrm>
                </p:grpSpPr>
                <p:sp>
                  <p:nvSpPr>
                    <p:cNvPr id="68" name="Quad Arrow Callout 6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61"/>
                  <p:cNvGrpSpPr/>
                  <p:nvPr/>
                </p:nvGrpSpPr>
                <p:grpSpPr>
                  <a:xfrm>
                    <a:off x="2684930" y="0"/>
                    <a:ext cx="914400" cy="914400"/>
                    <a:chOff x="1752600" y="0"/>
                    <a:chExt cx="914400" cy="914400"/>
                  </a:xfrm>
                </p:grpSpPr>
                <p:sp>
                  <p:nvSpPr>
                    <p:cNvPr id="66" name="Quad Arrow Callout 6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364"/>
                  <p:cNvGrpSpPr/>
                  <p:nvPr/>
                </p:nvGrpSpPr>
                <p:grpSpPr>
                  <a:xfrm>
                    <a:off x="847165" y="-8965"/>
                    <a:ext cx="914400" cy="914400"/>
                    <a:chOff x="1752600" y="0"/>
                    <a:chExt cx="914400" cy="914400"/>
                  </a:xfrm>
                </p:grpSpPr>
                <p:sp>
                  <p:nvSpPr>
                    <p:cNvPr id="64" name="Quad Arrow Callout 6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6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367"/>
                  <p:cNvGrpSpPr/>
                  <p:nvPr/>
                </p:nvGrpSpPr>
                <p:grpSpPr>
                  <a:xfrm>
                    <a:off x="-40342" y="-8965"/>
                    <a:ext cx="914400" cy="914400"/>
                    <a:chOff x="1752600" y="0"/>
                    <a:chExt cx="914400" cy="914400"/>
                  </a:xfrm>
                </p:grpSpPr>
                <p:sp>
                  <p:nvSpPr>
                    <p:cNvPr id="62" name="Quad Arrow Callout 6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Plaque 58"/>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aque 60"/>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Cloud 33"/>
              <p:cNvSpPr/>
              <p:nvPr/>
            </p:nvSpPr>
            <p:spPr>
              <a:xfrm>
                <a:off x="3276600" y="2819400"/>
                <a:ext cx="990600" cy="4572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416"/>
              <p:cNvGrpSpPr/>
              <p:nvPr/>
            </p:nvGrpSpPr>
            <p:grpSpPr>
              <a:xfrm rot="261594">
                <a:off x="3352800" y="4114800"/>
                <a:ext cx="713740" cy="838200"/>
                <a:chOff x="5580529" y="121024"/>
                <a:chExt cx="1259541" cy="1479176"/>
              </a:xfrm>
            </p:grpSpPr>
            <p:grpSp>
              <p:nvGrpSpPr>
                <p:cNvPr id="38" name="Group 398"/>
                <p:cNvGrpSpPr/>
                <p:nvPr/>
              </p:nvGrpSpPr>
              <p:grpSpPr>
                <a:xfrm>
                  <a:off x="5791200" y="685800"/>
                  <a:ext cx="914400" cy="914400"/>
                  <a:chOff x="1752600" y="0"/>
                  <a:chExt cx="914400" cy="914400"/>
                </a:xfrm>
              </p:grpSpPr>
              <p:sp>
                <p:nvSpPr>
                  <p:cNvPr id="51" name="Quad Arrow Callout 5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401"/>
                <p:cNvGrpSpPr/>
                <p:nvPr/>
              </p:nvGrpSpPr>
              <p:grpSpPr>
                <a:xfrm rot="20561979">
                  <a:off x="5809130" y="515470"/>
                  <a:ext cx="340659" cy="515471"/>
                  <a:chOff x="1752600" y="0"/>
                  <a:chExt cx="914400" cy="914400"/>
                </a:xfrm>
              </p:grpSpPr>
              <p:sp>
                <p:nvSpPr>
                  <p:cNvPr id="49" name="Quad Arrow Callout 4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407"/>
                <p:cNvGrpSpPr/>
                <p:nvPr/>
              </p:nvGrpSpPr>
              <p:grpSpPr>
                <a:xfrm rot="836118">
                  <a:off x="6347011" y="515471"/>
                  <a:ext cx="340659" cy="515471"/>
                  <a:chOff x="1752600" y="0"/>
                  <a:chExt cx="914400" cy="914400"/>
                </a:xfrm>
              </p:grpSpPr>
              <p:sp>
                <p:nvSpPr>
                  <p:cNvPr id="47" name="Quad Arrow Callout 46"/>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10"/>
                <p:cNvGrpSpPr/>
                <p:nvPr/>
              </p:nvGrpSpPr>
              <p:grpSpPr>
                <a:xfrm rot="836118">
                  <a:off x="6499411" y="121024"/>
                  <a:ext cx="340659" cy="515471"/>
                  <a:chOff x="1752600" y="0"/>
                  <a:chExt cx="914400" cy="914400"/>
                </a:xfrm>
              </p:grpSpPr>
              <p:sp>
                <p:nvSpPr>
                  <p:cNvPr id="45" name="Quad Arrow Callout 4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3"/>
                <p:cNvGrpSpPr/>
                <p:nvPr/>
              </p:nvGrpSpPr>
              <p:grpSpPr>
                <a:xfrm rot="19923498">
                  <a:off x="5580529" y="188260"/>
                  <a:ext cx="340659" cy="515471"/>
                  <a:chOff x="1752600" y="0"/>
                  <a:chExt cx="914400" cy="914400"/>
                </a:xfrm>
              </p:grpSpPr>
              <p:sp>
                <p:nvSpPr>
                  <p:cNvPr id="43" name="Quad Arrow Callout 4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Cloud 35"/>
              <p:cNvSpPr/>
              <p:nvPr/>
            </p:nvSpPr>
            <p:spPr>
              <a:xfrm>
                <a:off x="3505201" y="3810000"/>
                <a:ext cx="457200" cy="533400"/>
              </a:xfrm>
              <a:prstGeom prst="cloud">
                <a:avLst/>
              </a:prstGeom>
              <a:solidFill>
                <a:srgbClr val="A474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5111999">
                <a:off x="3649512" y="3894995"/>
                <a:ext cx="191165" cy="25867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a:off x="6248400" y="4724400"/>
            <a:ext cx="769260" cy="1907822"/>
            <a:chOff x="638881" y="762001"/>
            <a:chExt cx="1969874" cy="4697534"/>
          </a:xfrm>
        </p:grpSpPr>
        <p:sp>
          <p:nvSpPr>
            <p:cNvPr id="88" name="Oval 87"/>
            <p:cNvSpPr/>
            <p:nvPr/>
          </p:nvSpPr>
          <p:spPr>
            <a:xfrm rot="19714469">
              <a:off x="1131986" y="4813042"/>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920230">
              <a:off x="1569497" y="4871304"/>
              <a:ext cx="702272" cy="474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066800" y="3124200"/>
              <a:ext cx="1295400" cy="1988688"/>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068268" y="2239837"/>
              <a:ext cx="1234033" cy="1988688"/>
            </a:xfrm>
            <a:prstGeom prst="trapezoid">
              <a:avLst>
                <a:gd name="adj" fmla="val 35897"/>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8523543">
              <a:off x="468358" y="3484638"/>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077253">
              <a:off x="2068522" y="3484655"/>
              <a:ext cx="710756" cy="36971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28078" flipH="1">
              <a:off x="846406" y="2480390"/>
              <a:ext cx="543216" cy="1423879"/>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46626">
              <a:off x="1859421" y="2322147"/>
              <a:ext cx="543216" cy="1515703"/>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p:cNvSpPr/>
            <p:nvPr/>
          </p:nvSpPr>
          <p:spPr>
            <a:xfrm rot="21307692">
              <a:off x="2057203" y="1068893"/>
              <a:ext cx="440785" cy="1191638"/>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uble Wave 98"/>
            <p:cNvSpPr/>
            <p:nvPr/>
          </p:nvSpPr>
          <p:spPr>
            <a:xfrm rot="407729">
              <a:off x="983279" y="1166134"/>
              <a:ext cx="461773" cy="119164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483659" y="2496671"/>
              <a:ext cx="457200" cy="47874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685911">
              <a:off x="1840352" y="2628779"/>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195543">
              <a:off x="993381" y="2626480"/>
              <a:ext cx="543216" cy="190046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219200" y="1068797"/>
              <a:ext cx="1059257" cy="1674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5400000">
              <a:off x="1339114" y="413486"/>
              <a:ext cx="804594" cy="150162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60"/>
            <p:cNvGrpSpPr/>
            <p:nvPr/>
          </p:nvGrpSpPr>
          <p:grpSpPr>
            <a:xfrm>
              <a:off x="977153" y="1066800"/>
              <a:ext cx="1541930" cy="367553"/>
              <a:chOff x="815825" y="1219200"/>
              <a:chExt cx="1722972" cy="272532"/>
            </a:xfrm>
          </p:grpSpPr>
          <p:grpSp>
            <p:nvGrpSpPr>
              <p:cNvPr id="131" name="Group 259"/>
              <p:cNvGrpSpPr/>
              <p:nvPr/>
            </p:nvGrpSpPr>
            <p:grpSpPr>
              <a:xfrm>
                <a:off x="815825" y="1219201"/>
                <a:ext cx="1722972" cy="272531"/>
                <a:chOff x="815825" y="1219201"/>
                <a:chExt cx="1722972" cy="272531"/>
              </a:xfrm>
            </p:grpSpPr>
            <p:sp>
              <p:nvSpPr>
                <p:cNvPr id="136" name="Rounded Rectangle 17"/>
                <p:cNvSpPr/>
                <p:nvPr/>
              </p:nvSpPr>
              <p:spPr>
                <a:xfrm rot="5400000">
                  <a:off x="1561592" y="514528"/>
                  <a:ext cx="231437" cy="172297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357"/>
                <p:cNvGrpSpPr/>
                <p:nvPr/>
              </p:nvGrpSpPr>
              <p:grpSpPr>
                <a:xfrm>
                  <a:off x="878541" y="1219201"/>
                  <a:ext cx="538270" cy="259976"/>
                  <a:chOff x="533400" y="4953000"/>
                  <a:chExt cx="1828800" cy="685800"/>
                </a:xfrm>
              </p:grpSpPr>
              <p:sp>
                <p:nvSpPr>
                  <p:cNvPr id="142"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357"/>
                <p:cNvGrpSpPr/>
                <p:nvPr/>
              </p:nvGrpSpPr>
              <p:grpSpPr>
                <a:xfrm>
                  <a:off x="1416423" y="1219201"/>
                  <a:ext cx="538270" cy="259976"/>
                  <a:chOff x="533400" y="4953000"/>
                  <a:chExt cx="1828800" cy="685800"/>
                </a:xfrm>
              </p:grpSpPr>
              <p:sp>
                <p:nvSpPr>
                  <p:cNvPr id="139" name="Plaque 13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Plaque 13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laque 14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357"/>
              <p:cNvGrpSpPr/>
              <p:nvPr/>
            </p:nvGrpSpPr>
            <p:grpSpPr>
              <a:xfrm>
                <a:off x="1905000" y="1219200"/>
                <a:ext cx="538270" cy="259976"/>
                <a:chOff x="533400" y="4953000"/>
                <a:chExt cx="1828800" cy="685800"/>
              </a:xfrm>
            </p:grpSpPr>
            <p:sp>
              <p:nvSpPr>
                <p:cNvPr id="133" name="Plaque 13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aque 13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aque 13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357"/>
            <p:cNvGrpSpPr/>
            <p:nvPr/>
          </p:nvGrpSpPr>
          <p:grpSpPr>
            <a:xfrm rot="4660406">
              <a:off x="1703770" y="2885965"/>
              <a:ext cx="538270" cy="259976"/>
              <a:chOff x="533400" y="4953000"/>
              <a:chExt cx="1828800" cy="685800"/>
            </a:xfrm>
          </p:grpSpPr>
          <p:sp>
            <p:nvSpPr>
              <p:cNvPr id="128" name="Plaque 12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laque 12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laque 12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57"/>
            <p:cNvGrpSpPr/>
            <p:nvPr/>
          </p:nvGrpSpPr>
          <p:grpSpPr>
            <a:xfrm rot="4660406">
              <a:off x="1856170" y="3414883"/>
              <a:ext cx="538270" cy="259976"/>
              <a:chOff x="533400" y="4953000"/>
              <a:chExt cx="1828800" cy="685800"/>
            </a:xfrm>
          </p:grpSpPr>
          <p:sp>
            <p:nvSpPr>
              <p:cNvPr id="125" name="Plaque 12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Plaque 12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357"/>
            <p:cNvGrpSpPr/>
            <p:nvPr/>
          </p:nvGrpSpPr>
          <p:grpSpPr>
            <a:xfrm rot="4660406">
              <a:off x="1990640" y="3943799"/>
              <a:ext cx="538270" cy="259976"/>
              <a:chOff x="533400" y="4953000"/>
              <a:chExt cx="1828800" cy="685800"/>
            </a:xfrm>
          </p:grpSpPr>
          <p:sp>
            <p:nvSpPr>
              <p:cNvPr id="122" name="Plaque 12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laque 12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laque 12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57"/>
            <p:cNvGrpSpPr/>
            <p:nvPr/>
          </p:nvGrpSpPr>
          <p:grpSpPr>
            <a:xfrm rot="17359642">
              <a:off x="1161404" y="2890446"/>
              <a:ext cx="538270" cy="259976"/>
              <a:chOff x="533400" y="4953000"/>
              <a:chExt cx="1828800" cy="685800"/>
            </a:xfrm>
          </p:grpSpPr>
          <p:sp>
            <p:nvSpPr>
              <p:cNvPr id="119" name="Plaque 11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Plaque 11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Plaque 12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57"/>
            <p:cNvGrpSpPr/>
            <p:nvPr/>
          </p:nvGrpSpPr>
          <p:grpSpPr>
            <a:xfrm rot="17359642">
              <a:off x="964181" y="3383505"/>
              <a:ext cx="538270" cy="259976"/>
              <a:chOff x="533400" y="4953000"/>
              <a:chExt cx="1828800" cy="685800"/>
            </a:xfrm>
          </p:grpSpPr>
          <p:sp>
            <p:nvSpPr>
              <p:cNvPr id="116" name="Plaque 115"/>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116"/>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aque 117"/>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57"/>
            <p:cNvGrpSpPr/>
            <p:nvPr/>
          </p:nvGrpSpPr>
          <p:grpSpPr>
            <a:xfrm rot="17359642">
              <a:off x="766957" y="3903458"/>
              <a:ext cx="538270" cy="259976"/>
              <a:chOff x="533400" y="4953000"/>
              <a:chExt cx="1828800" cy="685800"/>
            </a:xfrm>
          </p:grpSpPr>
          <p:sp>
            <p:nvSpPr>
              <p:cNvPr id="113" name="Plaque 112"/>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laque 113"/>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aque 114"/>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6"/>
          <p:cNvGrpSpPr/>
          <p:nvPr/>
        </p:nvGrpSpPr>
        <p:grpSpPr>
          <a:xfrm rot="1727270">
            <a:off x="6726175" y="5559346"/>
            <a:ext cx="441510" cy="539910"/>
            <a:chOff x="914400" y="1143000"/>
            <a:chExt cx="4572000" cy="6553200"/>
          </a:xfrm>
        </p:grpSpPr>
        <p:grpSp>
          <p:nvGrpSpPr>
            <p:cNvPr id="148" name="Group 1"/>
            <p:cNvGrpSpPr/>
            <p:nvPr/>
          </p:nvGrpSpPr>
          <p:grpSpPr>
            <a:xfrm>
              <a:off x="914400" y="1143000"/>
              <a:ext cx="4572000" cy="6553200"/>
              <a:chOff x="838200" y="1371600"/>
              <a:chExt cx="1524000" cy="1752600"/>
            </a:xfrm>
          </p:grpSpPr>
          <p:sp>
            <p:nvSpPr>
              <p:cNvPr id="153" name="Rounded Rectangle 2"/>
              <p:cNvSpPr/>
              <p:nvPr/>
            </p:nvSpPr>
            <p:spPr>
              <a:xfrm>
                <a:off x="9906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3"/>
              <p:cNvSpPr/>
              <p:nvPr/>
            </p:nvSpPr>
            <p:spPr>
              <a:xfrm>
                <a:off x="1066800" y="14478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4"/>
              <p:cNvSpPr/>
              <p:nvPr/>
            </p:nvSpPr>
            <p:spPr>
              <a:xfrm>
                <a:off x="1143000" y="1371600"/>
                <a:ext cx="1219200" cy="1676400"/>
              </a:xfrm>
              <a:prstGeom prst="roundRect">
                <a:avLst/>
              </a:prstGeom>
              <a:solidFill>
                <a:srgbClr val="FFC000"/>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nut 5"/>
              <p:cNvSpPr/>
              <p:nvPr/>
            </p:nvSpPr>
            <p:spPr>
              <a:xfrm>
                <a:off x="838200" y="2057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6"/>
              <p:cNvSpPr/>
              <p:nvPr/>
            </p:nvSpPr>
            <p:spPr>
              <a:xfrm>
                <a:off x="838200" y="2438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7"/>
              <p:cNvSpPr/>
              <p:nvPr/>
            </p:nvSpPr>
            <p:spPr>
              <a:xfrm>
                <a:off x="838200" y="1676400"/>
                <a:ext cx="533400" cy="304800"/>
              </a:xfrm>
              <a:prstGeom prst="donut">
                <a:avLst/>
              </a:prstGeom>
              <a:solidFill>
                <a:srgbClr val="FFC00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9" name="Frame 12"/>
            <p:cNvSpPr/>
            <p:nvPr/>
          </p:nvSpPr>
          <p:spPr>
            <a:xfrm>
              <a:off x="1219200" y="24384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Frame 149"/>
            <p:cNvSpPr/>
            <p:nvPr/>
          </p:nvSpPr>
          <p:spPr>
            <a:xfrm>
              <a:off x="1219200" y="38862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Frame 150"/>
            <p:cNvSpPr/>
            <p:nvPr/>
          </p:nvSpPr>
          <p:spPr>
            <a:xfrm>
              <a:off x="1219200" y="5257800"/>
              <a:ext cx="914400" cy="838200"/>
            </a:xfrm>
            <a:prstGeom prst="frame">
              <a:avLst>
                <a:gd name="adj1" fmla="val 21057"/>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59"/>
          <p:cNvGrpSpPr/>
          <p:nvPr/>
        </p:nvGrpSpPr>
        <p:grpSpPr>
          <a:xfrm>
            <a:off x="667693" y="463237"/>
            <a:ext cx="1219200" cy="2191137"/>
            <a:chOff x="3565874" y="3032474"/>
            <a:chExt cx="2133600" cy="3834491"/>
          </a:xfrm>
        </p:grpSpPr>
        <p:sp>
          <p:nvSpPr>
            <p:cNvPr id="161" name="Rounded Rectangle 160"/>
            <p:cNvSpPr/>
            <p:nvPr/>
          </p:nvSpPr>
          <p:spPr>
            <a:xfrm>
              <a:off x="4446494" y="5190565"/>
              <a:ext cx="304800" cy="1676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rot="18957287">
              <a:off x="3565874" y="3032474"/>
              <a:ext cx="2133600" cy="2133600"/>
            </a:xfrm>
            <a:prstGeom prst="roundRect">
              <a:avLst/>
            </a:prstGeom>
            <a:solidFill>
              <a:srgbClr val="FFDC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555279" y="606583"/>
            <a:ext cx="1371600" cy="923330"/>
          </a:xfrm>
          <a:prstGeom prst="rect">
            <a:avLst/>
          </a:prstGeom>
          <a:noFill/>
        </p:spPr>
        <p:txBody>
          <a:bodyPr wrap="square" rtlCol="0">
            <a:spAutoFit/>
          </a:bodyPr>
          <a:lstStyle/>
          <a:p>
            <a:pPr algn="ctr"/>
            <a:r>
              <a:rPr lang="en-US" dirty="0">
                <a:solidFill>
                  <a:srgbClr val="FF0000"/>
                </a:solidFill>
              </a:rPr>
              <a:t>91</a:t>
            </a:r>
            <a:r>
              <a:rPr lang="en-US" baseline="30000" dirty="0">
                <a:solidFill>
                  <a:srgbClr val="FF0000"/>
                </a:solidFill>
              </a:rPr>
              <a:t>st</a:t>
            </a:r>
            <a:r>
              <a:rPr lang="en-US" dirty="0">
                <a:solidFill>
                  <a:srgbClr val="FF0000"/>
                </a:solidFill>
              </a:rPr>
              <a:t> Year of the Reign of the Judges</a:t>
            </a:r>
          </a:p>
        </p:txBody>
      </p:sp>
      <p:pic>
        <p:nvPicPr>
          <p:cNvPr id="5" name="Picture 4">
            <a:extLst>
              <a:ext uri="{FF2B5EF4-FFF2-40B4-BE49-F238E27FC236}">
                <a16:creationId xmlns:a16="http://schemas.microsoft.com/office/drawing/2014/main" id="{4258B3AA-3A1B-4BCA-A912-49DC32AFD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3187103"/>
            <a:ext cx="2601834" cy="3033226"/>
          </a:xfrm>
          <a:prstGeom prst="rect">
            <a:avLst/>
          </a:prstGeom>
        </p:spPr>
      </p:pic>
      <p:pic>
        <p:nvPicPr>
          <p:cNvPr id="7" name="Picture 6">
            <a:extLst>
              <a:ext uri="{FF2B5EF4-FFF2-40B4-BE49-F238E27FC236}">
                <a16:creationId xmlns:a16="http://schemas.microsoft.com/office/drawing/2014/main" id="{6FCFD4DE-37F5-4416-BA2A-64D633233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179" y="722491"/>
            <a:ext cx="4557623" cy="3040812"/>
          </a:xfrm>
          <a:prstGeom prst="rect">
            <a:avLst/>
          </a:prstGeom>
        </p:spPr>
      </p:pic>
    </p:spTree>
    <p:extLst>
      <p:ext uri="{BB962C8B-B14F-4D97-AF65-F5344CB8AC3E}">
        <p14:creationId xmlns:p14="http://schemas.microsoft.com/office/powerpoint/2010/main" val="335405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4.44444E-6 1.11022E-16 L 0.29861 -0.00556 " pathEditMode="relative" rAng="0" ptsTypes="AA">
                                      <p:cBhvr>
                                        <p:cTn id="23" dur="2000" fill="hold"/>
                                        <p:tgtEl>
                                          <p:spTgt spid="146"/>
                                        </p:tgtEl>
                                        <p:attrNameLst>
                                          <p:attrName>ppt_x</p:attrName>
                                          <p:attrName>ppt_y</p:attrName>
                                        </p:attrNameLst>
                                      </p:cBhvr>
                                      <p:rCtr x="14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a:extLst>
              <a:ext uri="{FF2B5EF4-FFF2-40B4-BE49-F238E27FC236}">
                <a16:creationId xmlns:a16="http://schemas.microsoft.com/office/drawing/2014/main" id="{761EC768-9DDC-4A83-8CC3-34455A521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668000" y="6425293"/>
            <a:ext cx="1524000" cy="369332"/>
          </a:xfrm>
          <a:prstGeom prst="rect">
            <a:avLst/>
          </a:prstGeom>
          <a:noFill/>
        </p:spPr>
        <p:txBody>
          <a:bodyPr wrap="square" rtlCol="0">
            <a:spAutoFit/>
          </a:bodyPr>
          <a:lstStyle/>
          <a:p>
            <a:r>
              <a:rPr lang="en-US" dirty="0">
                <a:solidFill>
                  <a:schemeClr val="bg2"/>
                </a:solidFill>
              </a:rPr>
              <a:t>Who’s Who</a:t>
            </a:r>
          </a:p>
        </p:txBody>
      </p:sp>
      <p:sp>
        <p:nvSpPr>
          <p:cNvPr id="7" name="TextBox 6"/>
          <p:cNvSpPr txBox="1"/>
          <p:nvPr/>
        </p:nvSpPr>
        <p:spPr>
          <a:xfrm>
            <a:off x="1676400" y="1"/>
            <a:ext cx="8839200" cy="1015663"/>
          </a:xfrm>
          <a:prstGeom prst="rect">
            <a:avLst/>
          </a:prstGeom>
          <a:noFill/>
        </p:spPr>
        <p:txBody>
          <a:bodyPr wrap="square" rtlCol="0">
            <a:spAutoFit/>
          </a:bodyPr>
          <a:lstStyle/>
          <a:p>
            <a:pPr algn="ctr"/>
            <a:r>
              <a:rPr lang="en-US" sz="6000" i="1" dirty="0" err="1">
                <a:solidFill>
                  <a:srgbClr val="FFC000"/>
                </a:solidFill>
                <a:latin typeface="Bookman Old Style" pitchFamily="18" charset="0"/>
              </a:rPr>
              <a:t>Lachoneus</a:t>
            </a:r>
            <a:endParaRPr lang="en-US" sz="6000" i="1" dirty="0">
              <a:solidFill>
                <a:srgbClr val="FFC000"/>
              </a:solidFill>
              <a:latin typeface="Bookman Old Style" pitchFamily="18" charset="0"/>
            </a:endParaRPr>
          </a:p>
        </p:txBody>
      </p:sp>
      <p:sp>
        <p:nvSpPr>
          <p:cNvPr id="8" name="TextBox 7"/>
          <p:cNvSpPr txBox="1"/>
          <p:nvPr/>
        </p:nvSpPr>
        <p:spPr>
          <a:xfrm>
            <a:off x="181069" y="1254661"/>
            <a:ext cx="7333307" cy="4801314"/>
          </a:xfrm>
          <a:prstGeom prst="rect">
            <a:avLst/>
          </a:prstGeom>
          <a:noFill/>
        </p:spPr>
        <p:txBody>
          <a:bodyPr wrap="square" rtlCol="0">
            <a:spAutoFit/>
          </a:bodyPr>
          <a:lstStyle/>
          <a:p>
            <a:r>
              <a:rPr lang="en-US" dirty="0">
                <a:solidFill>
                  <a:schemeClr val="bg2"/>
                </a:solidFill>
              </a:rPr>
              <a:t>He became chief judge and governor over the Nephite nation in the year AD 1 for about 30 years</a:t>
            </a:r>
          </a:p>
          <a:p>
            <a:endParaRPr lang="en-US" dirty="0">
              <a:solidFill>
                <a:schemeClr val="bg2"/>
              </a:solidFill>
            </a:endParaRPr>
          </a:p>
          <a:p>
            <a:r>
              <a:rPr lang="en-US" dirty="0">
                <a:solidFill>
                  <a:schemeClr val="bg2"/>
                </a:solidFill>
              </a:rPr>
              <a:t>During this time Nephi, son of Nephi, received the sacred records</a:t>
            </a:r>
          </a:p>
          <a:p>
            <a:endParaRPr lang="en-US" dirty="0">
              <a:solidFill>
                <a:schemeClr val="bg2"/>
              </a:solidFill>
            </a:endParaRPr>
          </a:p>
          <a:p>
            <a:r>
              <a:rPr lang="en-US" dirty="0">
                <a:solidFill>
                  <a:schemeClr val="bg2"/>
                </a:solidFill>
              </a:rPr>
              <a:t>He presided over a period of time when the people were lapsing again into prideful and wicked ways after Samuel, the Lamanite, left</a:t>
            </a:r>
          </a:p>
          <a:p>
            <a:endParaRPr lang="en-US" dirty="0">
              <a:solidFill>
                <a:schemeClr val="bg2"/>
              </a:solidFill>
            </a:endParaRPr>
          </a:p>
          <a:p>
            <a:r>
              <a:rPr lang="en-US" dirty="0">
                <a:solidFill>
                  <a:schemeClr val="bg2"/>
                </a:solidFill>
              </a:rPr>
              <a:t>He took the leadership in defeating the Gadianton movement around AD 16 to AD 21</a:t>
            </a:r>
          </a:p>
          <a:p>
            <a:endParaRPr lang="en-US" dirty="0">
              <a:solidFill>
                <a:schemeClr val="bg2"/>
              </a:solidFill>
            </a:endParaRPr>
          </a:p>
          <a:p>
            <a:r>
              <a:rPr lang="en-US" dirty="0">
                <a:solidFill>
                  <a:schemeClr val="bg2"/>
                </a:solidFill>
              </a:rPr>
              <a:t>He was asked by </a:t>
            </a:r>
            <a:r>
              <a:rPr lang="en-US" dirty="0" err="1">
                <a:solidFill>
                  <a:schemeClr val="bg2"/>
                </a:solidFill>
              </a:rPr>
              <a:t>Giddianhi</a:t>
            </a:r>
            <a:r>
              <a:rPr lang="en-US" dirty="0">
                <a:solidFill>
                  <a:schemeClr val="bg2"/>
                </a:solidFill>
              </a:rPr>
              <a:t>, leader of the Gadianton robbers, to turn over their lands, cities, and possessions or become extinct</a:t>
            </a:r>
          </a:p>
          <a:p>
            <a:endParaRPr lang="en-US" dirty="0">
              <a:solidFill>
                <a:schemeClr val="bg2"/>
              </a:solidFill>
            </a:endParaRPr>
          </a:p>
          <a:p>
            <a:r>
              <a:rPr lang="en-US" dirty="0" err="1">
                <a:solidFill>
                  <a:schemeClr val="bg2"/>
                </a:solidFill>
              </a:rPr>
              <a:t>Lachoneus</a:t>
            </a:r>
            <a:r>
              <a:rPr lang="en-US" dirty="0">
                <a:solidFill>
                  <a:schemeClr val="bg2"/>
                </a:solidFill>
              </a:rPr>
              <a:t> asked for the Lord’s protection</a:t>
            </a:r>
          </a:p>
          <a:p>
            <a:endParaRPr lang="en-US" dirty="0">
              <a:solidFill>
                <a:schemeClr val="bg2"/>
              </a:solidFill>
            </a:endParaRPr>
          </a:p>
          <a:p>
            <a:r>
              <a:rPr lang="en-US" dirty="0">
                <a:solidFill>
                  <a:schemeClr val="bg2"/>
                </a:solidFill>
              </a:rPr>
              <a:t>He eventually established peace in the land</a:t>
            </a:r>
          </a:p>
        </p:txBody>
      </p:sp>
      <p:grpSp>
        <p:nvGrpSpPr>
          <p:cNvPr id="73" name="Group 72"/>
          <p:cNvGrpSpPr/>
          <p:nvPr/>
        </p:nvGrpSpPr>
        <p:grpSpPr>
          <a:xfrm>
            <a:off x="8368420" y="1233534"/>
            <a:ext cx="2285999" cy="4572000"/>
            <a:chOff x="1219201" y="762000"/>
            <a:chExt cx="2590799" cy="5029199"/>
          </a:xfrm>
        </p:grpSpPr>
        <p:grpSp>
          <p:nvGrpSpPr>
            <p:cNvPr id="74" name="Group 174"/>
            <p:cNvGrpSpPr/>
            <p:nvPr/>
          </p:nvGrpSpPr>
          <p:grpSpPr>
            <a:xfrm>
              <a:off x="1371600" y="762000"/>
              <a:ext cx="1462184" cy="1096403"/>
              <a:chOff x="1542694" y="221690"/>
              <a:chExt cx="1462184" cy="1096403"/>
            </a:xfrm>
          </p:grpSpPr>
          <p:sp>
            <p:nvSpPr>
              <p:cNvPr id="150" name="Moon 149"/>
              <p:cNvSpPr/>
              <p:nvPr/>
            </p:nvSpPr>
            <p:spPr>
              <a:xfrm rot="5047018">
                <a:off x="2012204" y="-247820"/>
                <a:ext cx="435375" cy="1374395"/>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4501360">
                <a:off x="2026422" y="-70707"/>
                <a:ext cx="435375" cy="1374395"/>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3653622">
                <a:off x="2012620" y="65874"/>
                <a:ext cx="435375" cy="1374395"/>
              </a:xfrm>
              <a:prstGeom prst="moon">
                <a:avLst>
                  <a:gd name="adj" fmla="val 468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346640">
                <a:off x="2203887" y="273715"/>
                <a:ext cx="272410" cy="1044378"/>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6688877">
                <a:off x="2493312" y="20686"/>
                <a:ext cx="246134" cy="776998"/>
              </a:xfrm>
              <a:prstGeom prst="moon">
                <a:avLst>
                  <a:gd name="adj" fmla="val 71751"/>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7122876">
                <a:off x="2493311" y="173087"/>
                <a:ext cx="246134" cy="776998"/>
              </a:xfrm>
              <a:prstGeom prst="moon">
                <a:avLst>
                  <a:gd name="adj" fmla="val 7175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6164412">
                <a:off x="2340406" y="198214"/>
                <a:ext cx="246134" cy="776998"/>
              </a:xfrm>
              <a:prstGeom prst="moon">
                <a:avLst>
                  <a:gd name="adj" fmla="val 71751"/>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2362200" y="1066800"/>
              <a:ext cx="533400" cy="170329"/>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
            <p:cNvSpPr/>
            <p:nvPr/>
          </p:nvSpPr>
          <p:spPr>
            <a:xfrm>
              <a:off x="1880506" y="1356039"/>
              <a:ext cx="1587135" cy="2425543"/>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8915480">
              <a:off x="3302044" y="3474190"/>
              <a:ext cx="507956"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145143">
              <a:off x="1423465" y="346246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145143">
              <a:off x="2202280" y="5088477"/>
              <a:ext cx="545747"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8594148">
              <a:off x="2635924" y="5047721"/>
              <a:ext cx="545747"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1942167" y="3902859"/>
              <a:ext cx="1521004" cy="158330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78885">
              <a:off x="1661188" y="2485128"/>
              <a:ext cx="859151" cy="157829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027387">
              <a:off x="2747161" y="2466361"/>
              <a:ext cx="859151" cy="157829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0800000">
              <a:off x="1911959" y="2629449"/>
              <a:ext cx="1521004" cy="14553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0800000">
              <a:off x="2415923" y="2575509"/>
              <a:ext cx="529045" cy="60638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151401" y="14233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2012767" y="1295400"/>
              <a:ext cx="1322612" cy="606386"/>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66"/>
            <p:cNvGrpSpPr/>
            <p:nvPr/>
          </p:nvGrpSpPr>
          <p:grpSpPr>
            <a:xfrm>
              <a:off x="1880506" y="1477316"/>
              <a:ext cx="1587135" cy="303193"/>
              <a:chOff x="4495800" y="2283502"/>
              <a:chExt cx="3429000" cy="1907498"/>
            </a:xfrm>
          </p:grpSpPr>
          <p:sp>
            <p:nvSpPr>
              <p:cNvPr id="135" name="Rounded Rectangle 50"/>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3"/>
              <p:cNvGrpSpPr/>
              <p:nvPr/>
            </p:nvGrpSpPr>
            <p:grpSpPr>
              <a:xfrm rot="10800000">
                <a:off x="4952438" y="3202898"/>
                <a:ext cx="2396490" cy="954941"/>
                <a:chOff x="3276600" y="6130228"/>
                <a:chExt cx="2819400" cy="700290"/>
              </a:xfrm>
            </p:grpSpPr>
            <p:sp>
              <p:nvSpPr>
                <p:cNvPr id="144" name="Left-Right-Up Arrow 143"/>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6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3"/>
              <p:cNvGrpSpPr/>
              <p:nvPr/>
            </p:nvGrpSpPr>
            <p:grpSpPr>
              <a:xfrm>
                <a:off x="4970489" y="2283502"/>
                <a:ext cx="2396490" cy="954941"/>
                <a:chOff x="3276600" y="6130228"/>
                <a:chExt cx="2819400" cy="700290"/>
              </a:xfrm>
            </p:grpSpPr>
            <p:sp>
              <p:nvSpPr>
                <p:cNvPr id="138" name="Left-Right-Up Arrow 137"/>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69"/>
            <p:cNvGrpSpPr/>
            <p:nvPr/>
          </p:nvGrpSpPr>
          <p:grpSpPr>
            <a:xfrm>
              <a:off x="1998674" y="5332339"/>
              <a:ext cx="1319360" cy="135195"/>
              <a:chOff x="4495800" y="2283502"/>
              <a:chExt cx="3429000" cy="1907498"/>
            </a:xfrm>
          </p:grpSpPr>
          <p:sp>
            <p:nvSpPr>
              <p:cNvPr id="120" name="Rounded Rectangle 35"/>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33"/>
              <p:cNvGrpSpPr/>
              <p:nvPr/>
            </p:nvGrpSpPr>
            <p:grpSpPr>
              <a:xfrm rot="10800000">
                <a:off x="4952438" y="3202898"/>
                <a:ext cx="2396490" cy="954941"/>
                <a:chOff x="3276600" y="6130228"/>
                <a:chExt cx="2819400" cy="700290"/>
              </a:xfrm>
            </p:grpSpPr>
            <p:sp>
              <p:nvSpPr>
                <p:cNvPr id="129" name="Left-Right-Up Arrow 128"/>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Left-Right-Up Arrow 129"/>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4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33"/>
              <p:cNvGrpSpPr/>
              <p:nvPr/>
            </p:nvGrpSpPr>
            <p:grpSpPr>
              <a:xfrm>
                <a:off x="4970489" y="2283502"/>
                <a:ext cx="2396490" cy="954941"/>
                <a:chOff x="3276600" y="6130228"/>
                <a:chExt cx="2819400" cy="700290"/>
              </a:xfrm>
            </p:grpSpPr>
            <p:sp>
              <p:nvSpPr>
                <p:cNvPr id="123" name="Left-Right-Up Arrow 122"/>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Up Arrow 123"/>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5"/>
            <p:cNvGrpSpPr/>
            <p:nvPr/>
          </p:nvGrpSpPr>
          <p:grpSpPr>
            <a:xfrm>
              <a:off x="2251273" y="3980397"/>
              <a:ext cx="880296" cy="315121"/>
              <a:chOff x="4495800" y="2283502"/>
              <a:chExt cx="3429000" cy="1907498"/>
            </a:xfrm>
          </p:grpSpPr>
          <p:sp>
            <p:nvSpPr>
              <p:cNvPr id="105" name="Rounded Rectangle 20"/>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33"/>
              <p:cNvGrpSpPr/>
              <p:nvPr/>
            </p:nvGrpSpPr>
            <p:grpSpPr>
              <a:xfrm rot="10800000">
                <a:off x="4952438" y="3202898"/>
                <a:ext cx="2396490" cy="954941"/>
                <a:chOff x="3276600" y="6130228"/>
                <a:chExt cx="2819400" cy="700290"/>
              </a:xfrm>
            </p:grpSpPr>
            <p:sp>
              <p:nvSpPr>
                <p:cNvPr id="114" name="Left-Right-Up Arrow 113"/>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Up Arrow 115"/>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3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33"/>
              <p:cNvGrpSpPr/>
              <p:nvPr/>
            </p:nvGrpSpPr>
            <p:grpSpPr>
              <a:xfrm>
                <a:off x="4970489" y="2283502"/>
                <a:ext cx="2396490" cy="954941"/>
                <a:chOff x="3276600" y="6130228"/>
                <a:chExt cx="2819400" cy="700290"/>
              </a:xfrm>
            </p:grpSpPr>
            <p:sp>
              <p:nvSpPr>
                <p:cNvPr id="108" name="Left-Right-Up Arrow 107"/>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Up Arrow 109"/>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Chord 90"/>
            <p:cNvSpPr/>
            <p:nvPr/>
          </p:nvSpPr>
          <p:spPr>
            <a:xfrm rot="5638540">
              <a:off x="1888171" y="1010968"/>
              <a:ext cx="1586117" cy="1901623"/>
            </a:xfrm>
            <a:prstGeom prst="chord">
              <a:avLst>
                <a:gd name="adj1" fmla="val 7028511"/>
                <a:gd name="adj2" fmla="val 14086795"/>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90"/>
            <p:cNvGrpSpPr/>
            <p:nvPr/>
          </p:nvGrpSpPr>
          <p:grpSpPr>
            <a:xfrm>
              <a:off x="2142565" y="2675964"/>
              <a:ext cx="1066800" cy="1187823"/>
              <a:chOff x="3827929" y="694764"/>
              <a:chExt cx="1066800" cy="1187823"/>
            </a:xfrm>
          </p:grpSpPr>
          <p:sp>
            <p:nvSpPr>
              <p:cNvPr id="93" name="Quad Arrow 92"/>
              <p:cNvSpPr/>
              <p:nvPr/>
            </p:nvSpPr>
            <p:spPr>
              <a:xfrm>
                <a:off x="3887965" y="1190256"/>
                <a:ext cx="942110" cy="692331"/>
              </a:xfrm>
              <a:prstGeom prst="quadArrow">
                <a:avLst>
                  <a:gd name="adj1" fmla="val 40147"/>
                  <a:gd name="adj2" fmla="val 22500"/>
                  <a:gd name="adj3" fmla="val 22500"/>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141963" y="1393882"/>
                <a:ext cx="420256" cy="71271"/>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V="1">
                <a:off x="4155818" y="1600903"/>
                <a:ext cx="420256" cy="47513"/>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a:off x="4211238" y="1444789"/>
                <a:ext cx="249382" cy="149327"/>
              </a:xfrm>
              <a:prstGeom prst="hexag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938765" y="1210619"/>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576075" y="1210619"/>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864875" y="1061293"/>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40729" y="1047717"/>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837165" y="884816"/>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659202" y="871241"/>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3827929" y="708340"/>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640728" y="694764"/>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66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580">
                                          <p:stCondLst>
                                            <p:cond delay="0"/>
                                          </p:stCondLst>
                                        </p:cTn>
                                        <p:tgtEl>
                                          <p:spTgt spid="73"/>
                                        </p:tgtEl>
                                      </p:cBhvr>
                                    </p:animEffect>
                                    <p:anim calcmode="lin" valueType="num">
                                      <p:cBhvr>
                                        <p:cTn id="1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5" dur="26">
                                          <p:stCondLst>
                                            <p:cond delay="650"/>
                                          </p:stCondLst>
                                        </p:cTn>
                                        <p:tgtEl>
                                          <p:spTgt spid="73"/>
                                        </p:tgtEl>
                                      </p:cBhvr>
                                      <p:to x="100000" y="60000"/>
                                    </p:animScale>
                                    <p:animScale>
                                      <p:cBhvr>
                                        <p:cTn id="16" dur="166" decel="50000">
                                          <p:stCondLst>
                                            <p:cond delay="676"/>
                                          </p:stCondLst>
                                        </p:cTn>
                                        <p:tgtEl>
                                          <p:spTgt spid="73"/>
                                        </p:tgtEl>
                                      </p:cBhvr>
                                      <p:to x="100000" y="100000"/>
                                    </p:animScale>
                                    <p:animScale>
                                      <p:cBhvr>
                                        <p:cTn id="17" dur="26">
                                          <p:stCondLst>
                                            <p:cond delay="1312"/>
                                          </p:stCondLst>
                                        </p:cTn>
                                        <p:tgtEl>
                                          <p:spTgt spid="73"/>
                                        </p:tgtEl>
                                      </p:cBhvr>
                                      <p:to x="100000" y="80000"/>
                                    </p:animScale>
                                    <p:animScale>
                                      <p:cBhvr>
                                        <p:cTn id="18" dur="166" decel="50000">
                                          <p:stCondLst>
                                            <p:cond delay="1338"/>
                                          </p:stCondLst>
                                        </p:cTn>
                                        <p:tgtEl>
                                          <p:spTgt spid="73"/>
                                        </p:tgtEl>
                                      </p:cBhvr>
                                      <p:to x="100000" y="100000"/>
                                    </p:animScale>
                                    <p:animScale>
                                      <p:cBhvr>
                                        <p:cTn id="19" dur="26">
                                          <p:stCondLst>
                                            <p:cond delay="1642"/>
                                          </p:stCondLst>
                                        </p:cTn>
                                        <p:tgtEl>
                                          <p:spTgt spid="73"/>
                                        </p:tgtEl>
                                      </p:cBhvr>
                                      <p:to x="100000" y="90000"/>
                                    </p:animScale>
                                    <p:animScale>
                                      <p:cBhvr>
                                        <p:cTn id="20" dur="166" decel="50000">
                                          <p:stCondLst>
                                            <p:cond delay="1668"/>
                                          </p:stCondLst>
                                        </p:cTn>
                                        <p:tgtEl>
                                          <p:spTgt spid="73"/>
                                        </p:tgtEl>
                                      </p:cBhvr>
                                      <p:to x="100000" y="100000"/>
                                    </p:animScale>
                                    <p:animScale>
                                      <p:cBhvr>
                                        <p:cTn id="21" dur="26">
                                          <p:stCondLst>
                                            <p:cond delay="1808"/>
                                          </p:stCondLst>
                                        </p:cTn>
                                        <p:tgtEl>
                                          <p:spTgt spid="73"/>
                                        </p:tgtEl>
                                      </p:cBhvr>
                                      <p:to x="100000" y="95000"/>
                                    </p:animScale>
                                    <p:animScale>
                                      <p:cBhvr>
                                        <p:cTn id="22" dur="166" decel="50000">
                                          <p:stCondLst>
                                            <p:cond delay="1834"/>
                                          </p:stCondLst>
                                        </p:cTn>
                                        <p:tgtEl>
                                          <p:spTgt spid="7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3463BA73-52FC-490C-987A-5CA2FC0FF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668000" y="6425293"/>
            <a:ext cx="1524000" cy="369332"/>
          </a:xfrm>
          <a:prstGeom prst="rect">
            <a:avLst/>
          </a:prstGeom>
          <a:noFill/>
        </p:spPr>
        <p:txBody>
          <a:bodyPr wrap="square" rtlCol="0">
            <a:spAutoFit/>
          </a:bodyPr>
          <a:lstStyle/>
          <a:p>
            <a:r>
              <a:rPr lang="en-US" dirty="0">
                <a:solidFill>
                  <a:schemeClr val="bg2"/>
                </a:solidFill>
              </a:rPr>
              <a:t>Who’s Who</a:t>
            </a:r>
          </a:p>
        </p:txBody>
      </p:sp>
      <p:sp>
        <p:nvSpPr>
          <p:cNvPr id="7" name="TextBox 6"/>
          <p:cNvSpPr txBox="1"/>
          <p:nvPr/>
        </p:nvSpPr>
        <p:spPr>
          <a:xfrm>
            <a:off x="1676400" y="1"/>
            <a:ext cx="8839200" cy="830997"/>
          </a:xfrm>
          <a:prstGeom prst="rect">
            <a:avLst/>
          </a:prstGeom>
          <a:noFill/>
        </p:spPr>
        <p:txBody>
          <a:bodyPr wrap="square" rtlCol="0">
            <a:spAutoFit/>
          </a:bodyPr>
          <a:lstStyle/>
          <a:p>
            <a:pPr algn="ctr"/>
            <a:r>
              <a:rPr lang="en-US" sz="4800" i="1" dirty="0">
                <a:solidFill>
                  <a:srgbClr val="FFDC6D"/>
                </a:solidFill>
                <a:latin typeface="Bookman Old Style" pitchFamily="18" charset="0"/>
              </a:rPr>
              <a:t>Nephi</a:t>
            </a:r>
          </a:p>
        </p:txBody>
      </p:sp>
      <p:sp>
        <p:nvSpPr>
          <p:cNvPr id="8" name="TextBox 7"/>
          <p:cNvSpPr txBox="1"/>
          <p:nvPr/>
        </p:nvSpPr>
        <p:spPr>
          <a:xfrm>
            <a:off x="144855" y="671465"/>
            <a:ext cx="9071573" cy="8217634"/>
          </a:xfrm>
          <a:prstGeom prst="rect">
            <a:avLst/>
          </a:prstGeom>
          <a:noFill/>
        </p:spPr>
        <p:txBody>
          <a:bodyPr wrap="square" rtlCol="0">
            <a:spAutoFit/>
          </a:bodyPr>
          <a:lstStyle/>
          <a:p>
            <a:r>
              <a:rPr lang="en-US" sz="1600" dirty="0">
                <a:solidFill>
                  <a:schemeClr val="bg2"/>
                </a:solidFill>
              </a:rPr>
              <a:t>He was the eldest son of Nephi and grandson of Helaman</a:t>
            </a:r>
          </a:p>
          <a:p>
            <a:endParaRPr lang="en-US" sz="1600" dirty="0">
              <a:solidFill>
                <a:schemeClr val="bg2"/>
              </a:solidFill>
            </a:endParaRPr>
          </a:p>
          <a:p>
            <a:r>
              <a:rPr lang="en-US" sz="1600" dirty="0">
                <a:solidFill>
                  <a:schemeClr val="bg2"/>
                </a:solidFill>
              </a:rPr>
              <a:t>He succeeded his father and carried the sacred records about 1 AD</a:t>
            </a:r>
          </a:p>
          <a:p>
            <a:endParaRPr lang="en-US" sz="1600" dirty="0">
              <a:solidFill>
                <a:schemeClr val="bg2"/>
              </a:solidFill>
            </a:endParaRPr>
          </a:p>
          <a:p>
            <a:r>
              <a:rPr lang="en-US" sz="1600" dirty="0">
                <a:solidFill>
                  <a:schemeClr val="bg2"/>
                </a:solidFill>
              </a:rPr>
              <a:t>He bridged the transition to a new dispensation, one defined by the fulfillment of the Mosaic Law through the visit and ministration of the resurrected Lord and Savior bringing a new covenant of salvation and exaltation</a:t>
            </a:r>
          </a:p>
          <a:p>
            <a:endParaRPr lang="en-US" sz="1600" dirty="0">
              <a:solidFill>
                <a:schemeClr val="bg2"/>
              </a:solidFill>
            </a:endParaRPr>
          </a:p>
          <a:p>
            <a:r>
              <a:rPr lang="en-US" sz="1600" dirty="0">
                <a:solidFill>
                  <a:schemeClr val="bg2"/>
                </a:solidFill>
              </a:rPr>
              <a:t>His descendants included: Alma the Elder, Alma the younger, Helaman, the leader of 2,000 warriors, Helaman, the chief judge and Nephi, son of Helaman</a:t>
            </a:r>
          </a:p>
          <a:p>
            <a:endParaRPr lang="en-US" sz="1600" dirty="0">
              <a:solidFill>
                <a:schemeClr val="bg2"/>
              </a:solidFill>
            </a:endParaRPr>
          </a:p>
          <a:p>
            <a:r>
              <a:rPr lang="en-US" sz="1600" dirty="0">
                <a:solidFill>
                  <a:schemeClr val="bg2"/>
                </a:solidFill>
              </a:rPr>
              <a:t>He was chosen by Jesus Christ to become one of the first of the Twelve disciples and baptized the other Twelve disciples</a:t>
            </a:r>
          </a:p>
          <a:p>
            <a:endParaRPr lang="en-US" sz="1600" dirty="0">
              <a:solidFill>
                <a:schemeClr val="bg2"/>
              </a:solidFill>
            </a:endParaRPr>
          </a:p>
          <a:p>
            <a:r>
              <a:rPr lang="en-US" sz="1600" dirty="0">
                <a:solidFill>
                  <a:schemeClr val="bg2"/>
                </a:solidFill>
              </a:rPr>
              <a:t>He heard ‘the voice of the Lord’ on the eve of His birth and was visited daily by angels</a:t>
            </a:r>
          </a:p>
          <a:p>
            <a:endParaRPr lang="en-US" sz="1600" dirty="0">
              <a:solidFill>
                <a:schemeClr val="bg2"/>
              </a:solidFill>
            </a:endParaRPr>
          </a:p>
          <a:p>
            <a:r>
              <a:rPr lang="en-US" sz="1600" dirty="0">
                <a:solidFill>
                  <a:schemeClr val="bg2"/>
                </a:solidFill>
              </a:rPr>
              <a:t>He raised his brother Timothy from the dead (3 Nephi 7:19; 19:4)</a:t>
            </a:r>
          </a:p>
          <a:p>
            <a:endParaRPr lang="en-US" sz="1600" dirty="0">
              <a:solidFill>
                <a:schemeClr val="bg2"/>
              </a:solidFill>
            </a:endParaRPr>
          </a:p>
          <a:p>
            <a:r>
              <a:rPr lang="en-US" sz="1600" dirty="0">
                <a:solidFill>
                  <a:schemeClr val="bg2"/>
                </a:solidFill>
              </a:rPr>
              <a:t>He preformed miracles in the name of Jesus and ministered to the chosen as chief disciple by the resurrected Lord</a:t>
            </a:r>
          </a:p>
          <a:p>
            <a:endParaRPr lang="en-US" sz="1600" dirty="0">
              <a:solidFill>
                <a:schemeClr val="bg2"/>
              </a:solidFill>
            </a:endParaRPr>
          </a:p>
          <a:p>
            <a:r>
              <a:rPr lang="en-US" sz="1600" dirty="0">
                <a:solidFill>
                  <a:schemeClr val="bg2"/>
                </a:solidFill>
              </a:rPr>
              <a:t>His role was one of many to prepare the way for the coming of the Lord</a:t>
            </a:r>
          </a:p>
          <a:p>
            <a:endParaRPr lang="en-US" sz="1600" dirty="0">
              <a:solidFill>
                <a:schemeClr val="bg2"/>
              </a:solidFill>
            </a:endParaRPr>
          </a:p>
          <a:p>
            <a:r>
              <a:rPr lang="en-US" sz="1600" dirty="0">
                <a:solidFill>
                  <a:schemeClr val="bg2"/>
                </a:solidFill>
              </a:rPr>
              <a:t>Having lived in a peaceful land after Jesus’ visit, he died “with the passing of the first generation from Christ” (4 Nephi 1:18) in about AD 60</a:t>
            </a:r>
          </a:p>
          <a:p>
            <a:endParaRPr lang="en-US" sz="1600" dirty="0">
              <a:solidFill>
                <a:schemeClr val="bg2"/>
              </a:solidFill>
            </a:endParaRPr>
          </a:p>
          <a:p>
            <a:r>
              <a:rPr lang="en-US" sz="1600" dirty="0">
                <a:solidFill>
                  <a:schemeClr val="bg2"/>
                </a:solidFill>
              </a:rPr>
              <a:t>He passed the sacred records over to his son, Nephi </a:t>
            </a:r>
          </a:p>
          <a:p>
            <a:endParaRPr lang="en-US" sz="1600" dirty="0">
              <a:solidFill>
                <a:schemeClr val="bg2"/>
              </a:solidFill>
            </a:endParaRPr>
          </a:p>
          <a:p>
            <a:endParaRPr lang="en-US" sz="1600" dirty="0">
              <a:solidFill>
                <a:schemeClr val="bg2"/>
              </a:solidFill>
            </a:endParaRPr>
          </a:p>
          <a:p>
            <a:endParaRPr lang="en-US" sz="1600" dirty="0">
              <a:solidFill>
                <a:schemeClr val="bg2"/>
              </a:solidFill>
            </a:endParaRPr>
          </a:p>
          <a:p>
            <a:endParaRPr lang="en-US" sz="1600" dirty="0">
              <a:solidFill>
                <a:schemeClr val="bg2"/>
              </a:solidFill>
            </a:endParaRPr>
          </a:p>
          <a:p>
            <a:endParaRPr lang="en-US" sz="1600" dirty="0">
              <a:solidFill>
                <a:schemeClr val="bg2"/>
              </a:solidFill>
            </a:endParaRPr>
          </a:p>
          <a:p>
            <a:endParaRPr lang="en-US" sz="1600" dirty="0">
              <a:solidFill>
                <a:schemeClr val="bg2"/>
              </a:solidFill>
            </a:endParaRPr>
          </a:p>
        </p:txBody>
      </p:sp>
      <p:grpSp>
        <p:nvGrpSpPr>
          <p:cNvPr id="73" name="Group 72"/>
          <p:cNvGrpSpPr/>
          <p:nvPr/>
        </p:nvGrpSpPr>
        <p:grpSpPr>
          <a:xfrm>
            <a:off x="9283574" y="1612272"/>
            <a:ext cx="1752600" cy="3505200"/>
            <a:chOff x="2743200" y="2819400"/>
            <a:chExt cx="1786098" cy="3510398"/>
          </a:xfrm>
        </p:grpSpPr>
        <p:sp>
          <p:nvSpPr>
            <p:cNvPr id="74" name="Oval 73"/>
            <p:cNvSpPr/>
            <p:nvPr/>
          </p:nvSpPr>
          <p:spPr>
            <a:xfrm rot="2920230">
              <a:off x="3830819" y="5974843"/>
              <a:ext cx="373486" cy="33642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292595">
              <a:off x="3377173" y="5950033"/>
              <a:ext cx="373486" cy="3689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420"/>
            <p:cNvGrpSpPr/>
            <p:nvPr/>
          </p:nvGrpSpPr>
          <p:grpSpPr>
            <a:xfrm>
              <a:off x="2743200" y="2819400"/>
              <a:ext cx="1786098" cy="3317969"/>
              <a:chOff x="2743200" y="2819400"/>
              <a:chExt cx="1786098" cy="3317969"/>
            </a:xfrm>
          </p:grpSpPr>
          <p:sp>
            <p:nvSpPr>
              <p:cNvPr id="77" name="Wave 3"/>
              <p:cNvSpPr/>
              <p:nvPr/>
            </p:nvSpPr>
            <p:spPr>
              <a:xfrm rot="15359234">
                <a:off x="3779231" y="5456561"/>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Wave 3"/>
              <p:cNvSpPr/>
              <p:nvPr/>
            </p:nvSpPr>
            <p:spPr>
              <a:xfrm rot="14012100">
                <a:off x="3891290" y="5398289"/>
                <a:ext cx="828018" cy="130604"/>
              </a:xfrm>
              <a:prstGeom prst="wave">
                <a:avLst>
                  <a:gd name="adj1" fmla="val 20000"/>
                  <a:gd name="adj2" fmla="val -10000"/>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1283158">
                <a:off x="3575302" y="4328767"/>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276600" y="4343400"/>
                <a:ext cx="533400" cy="179396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523543">
                <a:off x="2637695" y="4627441"/>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077253">
                <a:off x="4096987" y="4600559"/>
                <a:ext cx="537815" cy="326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28078" flipH="1">
                <a:off x="2954815" y="3798345"/>
                <a:ext cx="480177" cy="1178709"/>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846626">
                <a:off x="3875887" y="3690651"/>
                <a:ext cx="480177" cy="1146903"/>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0800000">
                <a:off x="3240741" y="3886200"/>
                <a:ext cx="938426" cy="1371600"/>
              </a:xfrm>
              <a:prstGeom prst="trapezoid">
                <a:avLst>
                  <a:gd name="adj" fmla="val 1299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2971800" y="2895600"/>
                <a:ext cx="1524000" cy="1295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429000" y="3886200"/>
                <a:ext cx="609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76600" y="2971800"/>
                <a:ext cx="936332" cy="126698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75"/>
              <p:cNvGrpSpPr/>
              <p:nvPr/>
            </p:nvGrpSpPr>
            <p:grpSpPr>
              <a:xfrm>
                <a:off x="3276601" y="5029199"/>
                <a:ext cx="838200" cy="286871"/>
                <a:chOff x="2514600" y="2286000"/>
                <a:chExt cx="3733800" cy="923365"/>
              </a:xfrm>
            </p:grpSpPr>
            <p:sp>
              <p:nvSpPr>
                <p:cNvPr id="127" name="Rounded Rectangle 126"/>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373"/>
                <p:cNvGrpSpPr/>
                <p:nvPr/>
              </p:nvGrpSpPr>
              <p:grpSpPr>
                <a:xfrm>
                  <a:off x="2590800" y="2286000"/>
                  <a:ext cx="3639672" cy="923365"/>
                  <a:chOff x="-40342" y="-8965"/>
                  <a:chExt cx="3639672" cy="923365"/>
                </a:xfrm>
              </p:grpSpPr>
              <p:grpSp>
                <p:nvGrpSpPr>
                  <p:cNvPr id="129" name="Group 360"/>
                  <p:cNvGrpSpPr/>
                  <p:nvPr/>
                </p:nvGrpSpPr>
                <p:grpSpPr>
                  <a:xfrm>
                    <a:off x="1752600" y="0"/>
                    <a:ext cx="914400" cy="914400"/>
                    <a:chOff x="1752600" y="0"/>
                    <a:chExt cx="914400" cy="914400"/>
                  </a:xfrm>
                </p:grpSpPr>
                <p:sp>
                  <p:nvSpPr>
                    <p:cNvPr id="142" name="Quad Arrow Callout 14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Callout 14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361"/>
                  <p:cNvGrpSpPr/>
                  <p:nvPr/>
                </p:nvGrpSpPr>
                <p:grpSpPr>
                  <a:xfrm>
                    <a:off x="2684930" y="0"/>
                    <a:ext cx="914400" cy="914400"/>
                    <a:chOff x="1752600" y="0"/>
                    <a:chExt cx="914400" cy="914400"/>
                  </a:xfrm>
                </p:grpSpPr>
                <p:sp>
                  <p:nvSpPr>
                    <p:cNvPr id="140" name="Quad Arrow Callout 13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364"/>
                  <p:cNvGrpSpPr/>
                  <p:nvPr/>
                </p:nvGrpSpPr>
                <p:grpSpPr>
                  <a:xfrm>
                    <a:off x="847165" y="-8965"/>
                    <a:ext cx="914400" cy="914400"/>
                    <a:chOff x="1752600" y="0"/>
                    <a:chExt cx="914400" cy="914400"/>
                  </a:xfrm>
                </p:grpSpPr>
                <p:sp>
                  <p:nvSpPr>
                    <p:cNvPr id="138" name="Quad Arrow Callout 13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Callout 13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367"/>
                  <p:cNvGrpSpPr/>
                  <p:nvPr/>
                </p:nvGrpSpPr>
                <p:grpSpPr>
                  <a:xfrm>
                    <a:off x="-40342" y="-8965"/>
                    <a:ext cx="914400" cy="914400"/>
                    <a:chOff x="1752600" y="0"/>
                    <a:chExt cx="914400" cy="914400"/>
                  </a:xfrm>
                </p:grpSpPr>
                <p:sp>
                  <p:nvSpPr>
                    <p:cNvPr id="136" name="Quad Arrow Callout 13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Plaque 132"/>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Plaque 133"/>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laque 134"/>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379"/>
              <p:cNvGrpSpPr/>
              <p:nvPr/>
            </p:nvGrpSpPr>
            <p:grpSpPr>
              <a:xfrm>
                <a:off x="3124200" y="3124200"/>
                <a:ext cx="1295400" cy="286871"/>
                <a:chOff x="2514600" y="2286000"/>
                <a:chExt cx="3733800" cy="923365"/>
              </a:xfrm>
            </p:grpSpPr>
            <p:sp>
              <p:nvSpPr>
                <p:cNvPr id="110" name="Rounded Rectangle 109"/>
                <p:cNvSpPr/>
                <p:nvPr/>
              </p:nvSpPr>
              <p:spPr>
                <a:xfrm>
                  <a:off x="2514600" y="2286000"/>
                  <a:ext cx="3733800" cy="914400"/>
                </a:xfrm>
                <a:prstGeom prst="roundRect">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373"/>
                <p:cNvGrpSpPr/>
                <p:nvPr/>
              </p:nvGrpSpPr>
              <p:grpSpPr>
                <a:xfrm>
                  <a:off x="2590800" y="2286000"/>
                  <a:ext cx="3639672" cy="923365"/>
                  <a:chOff x="-40342" y="-8965"/>
                  <a:chExt cx="3639672" cy="923365"/>
                </a:xfrm>
              </p:grpSpPr>
              <p:grpSp>
                <p:nvGrpSpPr>
                  <p:cNvPr id="112" name="Group 360"/>
                  <p:cNvGrpSpPr/>
                  <p:nvPr/>
                </p:nvGrpSpPr>
                <p:grpSpPr>
                  <a:xfrm>
                    <a:off x="1752600" y="0"/>
                    <a:ext cx="914400" cy="914400"/>
                    <a:chOff x="1752600" y="0"/>
                    <a:chExt cx="914400" cy="914400"/>
                  </a:xfrm>
                </p:grpSpPr>
                <p:sp>
                  <p:nvSpPr>
                    <p:cNvPr id="125" name="Quad Arrow Callout 124"/>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Callout 125"/>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361"/>
                  <p:cNvGrpSpPr/>
                  <p:nvPr/>
                </p:nvGrpSpPr>
                <p:grpSpPr>
                  <a:xfrm>
                    <a:off x="2684930" y="0"/>
                    <a:ext cx="914400" cy="914400"/>
                    <a:chOff x="1752600" y="0"/>
                    <a:chExt cx="914400" cy="914400"/>
                  </a:xfrm>
                </p:grpSpPr>
                <p:sp>
                  <p:nvSpPr>
                    <p:cNvPr id="123" name="Quad Arrow Callout 122"/>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364"/>
                  <p:cNvGrpSpPr/>
                  <p:nvPr/>
                </p:nvGrpSpPr>
                <p:grpSpPr>
                  <a:xfrm>
                    <a:off x="847165" y="-8965"/>
                    <a:ext cx="914400" cy="914400"/>
                    <a:chOff x="1752600" y="0"/>
                    <a:chExt cx="914400" cy="914400"/>
                  </a:xfrm>
                </p:grpSpPr>
                <p:sp>
                  <p:nvSpPr>
                    <p:cNvPr id="121" name="Quad Arrow Callout 120"/>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367"/>
                  <p:cNvGrpSpPr/>
                  <p:nvPr/>
                </p:nvGrpSpPr>
                <p:grpSpPr>
                  <a:xfrm>
                    <a:off x="-40342" y="-8965"/>
                    <a:ext cx="914400" cy="914400"/>
                    <a:chOff x="1752600" y="0"/>
                    <a:chExt cx="914400" cy="914400"/>
                  </a:xfrm>
                </p:grpSpPr>
                <p:sp>
                  <p:nvSpPr>
                    <p:cNvPr id="119" name="Quad Arrow Callout 118"/>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Plaque 115"/>
                  <p:cNvSpPr/>
                  <p:nvPr/>
                </p:nvSpPr>
                <p:spPr>
                  <a:xfrm>
                    <a:off x="712645" y="197223"/>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116"/>
                  <p:cNvSpPr/>
                  <p:nvPr/>
                </p:nvSpPr>
                <p:spPr>
                  <a:xfrm>
                    <a:off x="1600151" y="215152"/>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laque 117"/>
                  <p:cNvSpPr/>
                  <p:nvPr/>
                </p:nvSpPr>
                <p:spPr>
                  <a:xfrm>
                    <a:off x="2541445" y="224117"/>
                    <a:ext cx="309332" cy="449232"/>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Cloud 90"/>
              <p:cNvSpPr/>
              <p:nvPr/>
            </p:nvSpPr>
            <p:spPr>
              <a:xfrm>
                <a:off x="3276600" y="2819400"/>
                <a:ext cx="990600" cy="4572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416"/>
              <p:cNvGrpSpPr/>
              <p:nvPr/>
            </p:nvGrpSpPr>
            <p:grpSpPr>
              <a:xfrm rot="261594">
                <a:off x="3352800" y="4114800"/>
                <a:ext cx="713740" cy="838200"/>
                <a:chOff x="5580529" y="121024"/>
                <a:chExt cx="1259541" cy="1479176"/>
              </a:xfrm>
            </p:grpSpPr>
            <p:grpSp>
              <p:nvGrpSpPr>
                <p:cNvPr id="95" name="Group 398"/>
                <p:cNvGrpSpPr/>
                <p:nvPr/>
              </p:nvGrpSpPr>
              <p:grpSpPr>
                <a:xfrm>
                  <a:off x="5791200" y="685800"/>
                  <a:ext cx="914400" cy="914400"/>
                  <a:chOff x="1752600" y="0"/>
                  <a:chExt cx="914400" cy="914400"/>
                </a:xfrm>
              </p:grpSpPr>
              <p:sp>
                <p:nvSpPr>
                  <p:cNvPr id="108" name="Quad Arrow Callout 107"/>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401"/>
                <p:cNvGrpSpPr/>
                <p:nvPr/>
              </p:nvGrpSpPr>
              <p:grpSpPr>
                <a:xfrm rot="20561979">
                  <a:off x="5809130" y="515470"/>
                  <a:ext cx="340659" cy="515471"/>
                  <a:chOff x="1752600" y="0"/>
                  <a:chExt cx="914400" cy="914400"/>
                </a:xfrm>
              </p:grpSpPr>
              <p:sp>
                <p:nvSpPr>
                  <p:cNvPr id="106" name="Quad Arrow Callout 105"/>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407"/>
                <p:cNvGrpSpPr/>
                <p:nvPr/>
              </p:nvGrpSpPr>
              <p:grpSpPr>
                <a:xfrm rot="836118">
                  <a:off x="6347011" y="515471"/>
                  <a:ext cx="340659" cy="515471"/>
                  <a:chOff x="1752600" y="0"/>
                  <a:chExt cx="914400" cy="914400"/>
                </a:xfrm>
              </p:grpSpPr>
              <p:sp>
                <p:nvSpPr>
                  <p:cNvPr id="104" name="Quad Arrow Callout 103"/>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410"/>
                <p:cNvGrpSpPr/>
                <p:nvPr/>
              </p:nvGrpSpPr>
              <p:grpSpPr>
                <a:xfrm rot="836118">
                  <a:off x="6499411" y="121024"/>
                  <a:ext cx="340659" cy="515471"/>
                  <a:chOff x="1752600" y="0"/>
                  <a:chExt cx="914400" cy="914400"/>
                </a:xfrm>
              </p:grpSpPr>
              <p:sp>
                <p:nvSpPr>
                  <p:cNvPr id="102" name="Quad Arrow Callout 101"/>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413"/>
                <p:cNvGrpSpPr/>
                <p:nvPr/>
              </p:nvGrpSpPr>
              <p:grpSpPr>
                <a:xfrm rot="19923498">
                  <a:off x="5580529" y="188260"/>
                  <a:ext cx="340659" cy="515471"/>
                  <a:chOff x="1752600" y="0"/>
                  <a:chExt cx="914400" cy="914400"/>
                </a:xfrm>
              </p:grpSpPr>
              <p:sp>
                <p:nvSpPr>
                  <p:cNvPr id="100" name="Quad Arrow Callout 99"/>
                  <p:cNvSpPr/>
                  <p:nvPr/>
                </p:nvSpPr>
                <p:spPr>
                  <a:xfrm>
                    <a:off x="1752600" y="0"/>
                    <a:ext cx="914400" cy="914400"/>
                  </a:xfrm>
                  <a:prstGeom prst="quadArrowCallout">
                    <a:avLst>
                      <a:gd name="adj1" fmla="val 37030"/>
                      <a:gd name="adj2" fmla="val 18515"/>
                      <a:gd name="adj3" fmla="val 18515"/>
                      <a:gd name="adj4" fmla="val 4812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1949824" y="188259"/>
                    <a:ext cx="533400" cy="533400"/>
                  </a:xfrm>
                  <a:prstGeom prst="quadArrowCallout">
                    <a:avLst>
                      <a:gd name="adj1" fmla="val 37030"/>
                      <a:gd name="adj2" fmla="val 18515"/>
                      <a:gd name="adj3" fmla="val 18515"/>
                      <a:gd name="adj4" fmla="val 48123"/>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Cloud 92"/>
              <p:cNvSpPr/>
              <p:nvPr/>
            </p:nvSpPr>
            <p:spPr>
              <a:xfrm>
                <a:off x="3505201" y="3810000"/>
                <a:ext cx="457200" cy="533400"/>
              </a:xfrm>
              <a:prstGeom prst="clou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5111999">
                <a:off x="3649512" y="3894995"/>
                <a:ext cx="191165" cy="2586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2392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580">
                                          <p:stCondLst>
                                            <p:cond delay="0"/>
                                          </p:stCondLst>
                                        </p:cTn>
                                        <p:tgtEl>
                                          <p:spTgt spid="73"/>
                                        </p:tgtEl>
                                      </p:cBhvr>
                                    </p:animEffect>
                                    <p:anim calcmode="lin" valueType="num">
                                      <p:cBhvr>
                                        <p:cTn id="10"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15" dur="26">
                                          <p:stCondLst>
                                            <p:cond delay="650"/>
                                          </p:stCondLst>
                                        </p:cTn>
                                        <p:tgtEl>
                                          <p:spTgt spid="73"/>
                                        </p:tgtEl>
                                      </p:cBhvr>
                                      <p:to x="100000" y="60000"/>
                                    </p:animScale>
                                    <p:animScale>
                                      <p:cBhvr>
                                        <p:cTn id="16" dur="166" decel="50000">
                                          <p:stCondLst>
                                            <p:cond delay="676"/>
                                          </p:stCondLst>
                                        </p:cTn>
                                        <p:tgtEl>
                                          <p:spTgt spid="73"/>
                                        </p:tgtEl>
                                      </p:cBhvr>
                                      <p:to x="100000" y="100000"/>
                                    </p:animScale>
                                    <p:animScale>
                                      <p:cBhvr>
                                        <p:cTn id="17" dur="26">
                                          <p:stCondLst>
                                            <p:cond delay="1312"/>
                                          </p:stCondLst>
                                        </p:cTn>
                                        <p:tgtEl>
                                          <p:spTgt spid="73"/>
                                        </p:tgtEl>
                                      </p:cBhvr>
                                      <p:to x="100000" y="80000"/>
                                    </p:animScale>
                                    <p:animScale>
                                      <p:cBhvr>
                                        <p:cTn id="18" dur="166" decel="50000">
                                          <p:stCondLst>
                                            <p:cond delay="1338"/>
                                          </p:stCondLst>
                                        </p:cTn>
                                        <p:tgtEl>
                                          <p:spTgt spid="73"/>
                                        </p:tgtEl>
                                      </p:cBhvr>
                                      <p:to x="100000" y="100000"/>
                                    </p:animScale>
                                    <p:animScale>
                                      <p:cBhvr>
                                        <p:cTn id="19" dur="26">
                                          <p:stCondLst>
                                            <p:cond delay="1642"/>
                                          </p:stCondLst>
                                        </p:cTn>
                                        <p:tgtEl>
                                          <p:spTgt spid="73"/>
                                        </p:tgtEl>
                                      </p:cBhvr>
                                      <p:to x="100000" y="90000"/>
                                    </p:animScale>
                                    <p:animScale>
                                      <p:cBhvr>
                                        <p:cTn id="20" dur="166" decel="50000">
                                          <p:stCondLst>
                                            <p:cond delay="1668"/>
                                          </p:stCondLst>
                                        </p:cTn>
                                        <p:tgtEl>
                                          <p:spTgt spid="73"/>
                                        </p:tgtEl>
                                      </p:cBhvr>
                                      <p:to x="100000" y="100000"/>
                                    </p:animScale>
                                    <p:animScale>
                                      <p:cBhvr>
                                        <p:cTn id="21" dur="26">
                                          <p:stCondLst>
                                            <p:cond delay="1808"/>
                                          </p:stCondLst>
                                        </p:cTn>
                                        <p:tgtEl>
                                          <p:spTgt spid="73"/>
                                        </p:tgtEl>
                                      </p:cBhvr>
                                      <p:to x="100000" y="95000"/>
                                    </p:animScale>
                                    <p:animScale>
                                      <p:cBhvr>
                                        <p:cTn id="22" dur="166" decel="50000">
                                          <p:stCondLst>
                                            <p:cond delay="1834"/>
                                          </p:stCondLst>
                                        </p:cTn>
                                        <p:tgtEl>
                                          <p:spTgt spid="7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2295</Words>
  <Application>Microsoft Office PowerPoint</Application>
  <PresentationFormat>Widescreen</PresentationFormat>
  <Paragraphs>176</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 Light</vt:lpstr>
      <vt:lpstr>Comic Sans MS</vt:lpstr>
      <vt:lpstr>Lucida Calligraphy</vt:lpstr>
      <vt:lpstr>Bookman Old Style</vt:lpstr>
      <vt:lpstr>AR ESSENCE</vt:lpstr>
      <vt:lpstr>Arial</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2017-10-23T14:59:12Z</dcterms:created>
  <dcterms:modified xsi:type="dcterms:W3CDTF">2020-06-15T15:08:44Z</dcterms:modified>
</cp:coreProperties>
</file>