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4" r:id="rId18"/>
    <p:sldId id="275" r:id="rId19"/>
    <p:sldId id="276" r:id="rId20"/>
  </p:sldIdLst>
  <p:sldSz cx="12192000" cy="6858000"/>
  <p:notesSz cx="6858000" cy="9144000"/>
  <p:embeddedFontLst>
    <p:embeddedFont>
      <p:font typeface="Baskerville Old Face" panose="02020602080505020303" pitchFamily="18"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Lucida Sans" panose="020B0602030504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D3B59-B2BD-483D-94BC-143D79B869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D40EA-2F0E-4460-8399-1CA8B7AD40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10B362-CAC3-4C62-995A-29054B827A97}"/>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5" name="Footer Placeholder 4">
            <a:extLst>
              <a:ext uri="{FF2B5EF4-FFF2-40B4-BE49-F238E27FC236}">
                <a16:creationId xmlns:a16="http://schemas.microsoft.com/office/drawing/2014/main" id="{E73B0FB6-EB54-493E-B9D3-D09BF299A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C72D0-BB17-4D7B-AECB-53E0426EE26D}"/>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239418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A80FA-4BBE-4D88-B702-8503DCCA1A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D1EE63-D7CE-46B3-8998-67FD0256C0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5B2D-1B13-40FE-9621-85DF93F32762}"/>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5" name="Footer Placeholder 4">
            <a:extLst>
              <a:ext uri="{FF2B5EF4-FFF2-40B4-BE49-F238E27FC236}">
                <a16:creationId xmlns:a16="http://schemas.microsoft.com/office/drawing/2014/main" id="{68F9C28F-54FB-4C54-8575-FA19B8E11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E4F7C-417F-497A-9FDB-8AF06B0E9BD2}"/>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108400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E657C-AE47-4A48-9EF9-B54BD6C37E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CE7469-88DA-48B5-9351-1C427FAD08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2D39E-F758-4795-B39F-13231293B4F6}"/>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5" name="Footer Placeholder 4">
            <a:extLst>
              <a:ext uri="{FF2B5EF4-FFF2-40B4-BE49-F238E27FC236}">
                <a16:creationId xmlns:a16="http://schemas.microsoft.com/office/drawing/2014/main" id="{80FDAD10-9B85-4F2A-8058-4260E31E3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093DC-0B40-4A26-8653-2274D6E2654A}"/>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349756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916B-A23D-416E-86BA-AD14277DC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7E3C0-A4F3-433D-9583-0907222921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33CD4-C528-450E-AA5F-338BF2D10D9A}"/>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5" name="Footer Placeholder 4">
            <a:extLst>
              <a:ext uri="{FF2B5EF4-FFF2-40B4-BE49-F238E27FC236}">
                <a16:creationId xmlns:a16="http://schemas.microsoft.com/office/drawing/2014/main" id="{15090BC2-3AFE-4D5F-BF8A-DF254B9DC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9084E-C208-46D0-9C74-CA01417361B5}"/>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3246779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5AC4-66BF-4E62-A133-14A0B51069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98B68-8310-44E8-BCF7-1A6E4D2A55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0B3CDA-B01F-4D26-AB9B-0E06B188926D}"/>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5" name="Footer Placeholder 4">
            <a:extLst>
              <a:ext uri="{FF2B5EF4-FFF2-40B4-BE49-F238E27FC236}">
                <a16:creationId xmlns:a16="http://schemas.microsoft.com/office/drawing/2014/main" id="{810A6C12-F675-4524-8481-B38AC88AB0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06673-E218-48AB-BBE3-E8A397547B8F}"/>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22160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AF34-523B-44E4-90F6-CA0FDD3702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761A2-C23C-4383-B8DE-F06ECBD6C2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98C0C-2C3F-473E-B087-A7BE9AC7ECB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8FD6A4-2963-4032-BDB0-DC8982C6F36C}"/>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6" name="Footer Placeholder 5">
            <a:extLst>
              <a:ext uri="{FF2B5EF4-FFF2-40B4-BE49-F238E27FC236}">
                <a16:creationId xmlns:a16="http://schemas.microsoft.com/office/drawing/2014/main" id="{FD4895CD-4652-4D7B-BAB1-08C248576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B341C-2C23-4631-8914-7CF37B1FDC91}"/>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237882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B249-C15D-42B0-9E8A-768518274E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19EFDB-3B75-4F47-A8F5-388BB1140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A7F3D6-F99D-4BE4-94F9-E5101FD52C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97F535-F989-4D7B-9E95-D0A422C3C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638569-48E9-4DA4-906C-AD30479CBB3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9FB4C5-8A1D-4F1E-913E-D9D9371B308B}"/>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8" name="Footer Placeholder 7">
            <a:extLst>
              <a:ext uri="{FF2B5EF4-FFF2-40B4-BE49-F238E27FC236}">
                <a16:creationId xmlns:a16="http://schemas.microsoft.com/office/drawing/2014/main" id="{465ABE50-41E0-4501-AB38-6FA27C4EC2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7571F6-DD36-4710-8F65-DECC469CBB98}"/>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225267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F659-A05D-44D7-9A86-8CF856A02D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2414BF-D630-4C6E-92B2-F0C7B8561F9F}"/>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4" name="Footer Placeholder 3">
            <a:extLst>
              <a:ext uri="{FF2B5EF4-FFF2-40B4-BE49-F238E27FC236}">
                <a16:creationId xmlns:a16="http://schemas.microsoft.com/office/drawing/2014/main" id="{C5B960B5-4B4C-4E23-8138-EC1DCA21B6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9C416D-09DD-4D29-841F-D14190312D9B}"/>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17015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A516A-6A53-4470-BDCF-47BD834F4691}"/>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3" name="Footer Placeholder 2">
            <a:extLst>
              <a:ext uri="{FF2B5EF4-FFF2-40B4-BE49-F238E27FC236}">
                <a16:creationId xmlns:a16="http://schemas.microsoft.com/office/drawing/2014/main" id="{2715C4DE-F65B-47EB-BF3C-4B6D5B6A8B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41935A-EF71-4E2A-94FA-C7DCB2337A47}"/>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115069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EA7C-48E9-4407-B7EE-D4963C799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D5C8EF-F549-4AFF-A1AE-B94D6FE46F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7A111C-106B-4F7D-B1C3-D80023D36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9FF6EE-070D-4A5D-8BB7-6CFBEAD59578}"/>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6" name="Footer Placeholder 5">
            <a:extLst>
              <a:ext uri="{FF2B5EF4-FFF2-40B4-BE49-F238E27FC236}">
                <a16:creationId xmlns:a16="http://schemas.microsoft.com/office/drawing/2014/main" id="{0D2817E0-5558-4B6B-BD5A-1C0310F6A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1E4EE-7613-491E-976B-B3DD1D783078}"/>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4206718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1F7C-E69B-4448-A706-139D0A2C16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9FC07-92CC-4B48-8908-E19482E818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40CB75-B73C-422A-9578-B69B742B4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593959-F1BC-4491-9F1A-C03436AB1FE4}"/>
              </a:ext>
            </a:extLst>
          </p:cNvPr>
          <p:cNvSpPr>
            <a:spLocks noGrp="1"/>
          </p:cNvSpPr>
          <p:nvPr>
            <p:ph type="dt" sz="half" idx="10"/>
          </p:nvPr>
        </p:nvSpPr>
        <p:spPr/>
        <p:txBody>
          <a:bodyPr/>
          <a:lstStyle/>
          <a:p>
            <a:fld id="{4BA120C8-7119-4291-8CC7-7C8EA102D41F}" type="datetimeFigureOut">
              <a:rPr lang="en-US" smtClean="0"/>
              <a:t>6/15/2020</a:t>
            </a:fld>
            <a:endParaRPr lang="en-US"/>
          </a:p>
        </p:txBody>
      </p:sp>
      <p:sp>
        <p:nvSpPr>
          <p:cNvPr id="6" name="Footer Placeholder 5">
            <a:extLst>
              <a:ext uri="{FF2B5EF4-FFF2-40B4-BE49-F238E27FC236}">
                <a16:creationId xmlns:a16="http://schemas.microsoft.com/office/drawing/2014/main" id="{F613465D-A63D-4212-813E-84911426E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CF83C-E523-4A83-AF88-A58729C5D887}"/>
              </a:ext>
            </a:extLst>
          </p:cNvPr>
          <p:cNvSpPr>
            <a:spLocks noGrp="1"/>
          </p:cNvSpPr>
          <p:nvPr>
            <p:ph type="sldNum" sz="quarter" idx="12"/>
          </p:nvPr>
        </p:nvSpPr>
        <p:spPr/>
        <p:txBody>
          <a:bodyPr/>
          <a:lstStyle/>
          <a:p>
            <a:fld id="{B3BBE352-E325-46C6-B2D0-DDF3EADE408E}" type="slidenum">
              <a:rPr lang="en-US" smtClean="0"/>
              <a:t>‹#›</a:t>
            </a:fld>
            <a:endParaRPr lang="en-US"/>
          </a:p>
        </p:txBody>
      </p:sp>
    </p:spTree>
    <p:extLst>
      <p:ext uri="{BB962C8B-B14F-4D97-AF65-F5344CB8AC3E}">
        <p14:creationId xmlns:p14="http://schemas.microsoft.com/office/powerpoint/2010/main" val="31470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CB93B-F702-4120-8B09-3BDE2A2D42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F50AFC-67B0-4C18-8D17-EF61F4D81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70DC1-5554-4181-B735-87F3436510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120C8-7119-4291-8CC7-7C8EA102D41F}" type="datetimeFigureOut">
              <a:rPr lang="en-US" smtClean="0"/>
              <a:t>6/15/2020</a:t>
            </a:fld>
            <a:endParaRPr lang="en-US"/>
          </a:p>
        </p:txBody>
      </p:sp>
      <p:sp>
        <p:nvSpPr>
          <p:cNvPr id="5" name="Footer Placeholder 4">
            <a:extLst>
              <a:ext uri="{FF2B5EF4-FFF2-40B4-BE49-F238E27FC236}">
                <a16:creationId xmlns:a16="http://schemas.microsoft.com/office/drawing/2014/main" id="{B3471356-B0BC-40F1-86DE-956EDFA67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8E9BB-D981-43E3-ACBE-77E010B80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BBE352-E325-46C6-B2D0-DDF3EADE408E}" type="slidenum">
              <a:rPr lang="en-US" smtClean="0"/>
              <a:t>‹#›</a:t>
            </a:fld>
            <a:endParaRPr lang="en-US"/>
          </a:p>
        </p:txBody>
      </p:sp>
    </p:spTree>
    <p:extLst>
      <p:ext uri="{BB962C8B-B14F-4D97-AF65-F5344CB8AC3E}">
        <p14:creationId xmlns:p14="http://schemas.microsoft.com/office/powerpoint/2010/main" val="773583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jp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1.jpg"/><Relationship Id="rId11" Type="http://schemas.openxmlformats.org/officeDocument/2006/relationships/image" Target="../media/image36.png"/><Relationship Id="rId5" Type="http://schemas.openxmlformats.org/officeDocument/2006/relationships/image" Target="../media/image30.jp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7.jp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jpg"/><Relationship Id="rId10" Type="http://schemas.openxmlformats.org/officeDocument/2006/relationships/image" Target="../media/image42.png"/><Relationship Id="rId4" Type="http://schemas.openxmlformats.org/officeDocument/2006/relationships/image" Target="../media/image38.jp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B73BF9-72BC-44C1-9BB2-5093BE852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8197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4723DE96-70CC-41CE-AA47-16DD1B5BD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592554" y="6425294"/>
            <a:ext cx="1524000" cy="369332"/>
          </a:xfrm>
          <a:prstGeom prst="rect">
            <a:avLst/>
          </a:prstGeom>
          <a:noFill/>
        </p:spPr>
        <p:txBody>
          <a:bodyPr wrap="square" rtlCol="0">
            <a:spAutoFit/>
          </a:bodyPr>
          <a:lstStyle/>
          <a:p>
            <a:r>
              <a:rPr lang="en-US" dirty="0"/>
              <a:t>Who’s Who</a:t>
            </a:r>
          </a:p>
        </p:txBody>
      </p:sp>
      <p:sp>
        <p:nvSpPr>
          <p:cNvPr id="7" name="TextBox 6"/>
          <p:cNvSpPr txBox="1"/>
          <p:nvPr/>
        </p:nvSpPr>
        <p:spPr>
          <a:xfrm>
            <a:off x="6520004" y="81481"/>
            <a:ext cx="4425636" cy="1015663"/>
          </a:xfrm>
          <a:prstGeom prst="rect">
            <a:avLst/>
          </a:prstGeom>
          <a:noFill/>
        </p:spPr>
        <p:txBody>
          <a:bodyPr wrap="square" rtlCol="0">
            <a:spAutoFit/>
          </a:bodyPr>
          <a:lstStyle/>
          <a:p>
            <a:pPr algn="r"/>
            <a:r>
              <a:rPr lang="en-US" sz="6000" dirty="0" err="1">
                <a:latin typeface="Baskerville Old Face" panose="02020602080505020303" pitchFamily="18" charset="0"/>
              </a:rPr>
              <a:t>Gidgiddoni</a:t>
            </a:r>
            <a:endParaRPr lang="en-US" sz="6000" dirty="0">
              <a:latin typeface="Baskerville Old Face" panose="02020602080505020303" pitchFamily="18" charset="0"/>
            </a:endParaRPr>
          </a:p>
        </p:txBody>
      </p:sp>
      <p:pic>
        <p:nvPicPr>
          <p:cNvPr id="88" name="Picture 87">
            <a:extLst>
              <a:ext uri="{FF2B5EF4-FFF2-40B4-BE49-F238E27FC236}">
                <a16:creationId xmlns:a16="http://schemas.microsoft.com/office/drawing/2014/main" id="{94A36C40-08F7-4BF7-B002-1C7B5491D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20" y="0"/>
            <a:ext cx="6538064" cy="6858000"/>
          </a:xfrm>
          <a:prstGeom prst="rect">
            <a:avLst/>
          </a:prstGeom>
        </p:spPr>
      </p:pic>
      <p:sp>
        <p:nvSpPr>
          <p:cNvPr id="8" name="TextBox 7"/>
          <p:cNvSpPr txBox="1"/>
          <p:nvPr/>
        </p:nvSpPr>
        <p:spPr>
          <a:xfrm>
            <a:off x="914400" y="613373"/>
            <a:ext cx="5562600" cy="7848302"/>
          </a:xfrm>
          <a:prstGeom prst="rect">
            <a:avLst/>
          </a:prstGeom>
          <a:noFill/>
        </p:spPr>
        <p:txBody>
          <a:bodyPr wrap="square" rtlCol="0">
            <a:spAutoFit/>
          </a:bodyPr>
          <a:lstStyle/>
          <a:p>
            <a:r>
              <a:rPr lang="en-US" dirty="0"/>
              <a:t>He was a captain over the Nephite forces during a fierce engagement with the Gadianton robbers around AD 16 to AD 21</a:t>
            </a:r>
          </a:p>
          <a:p>
            <a:endParaRPr lang="en-US" dirty="0"/>
          </a:p>
          <a:p>
            <a:r>
              <a:rPr lang="en-US" dirty="0"/>
              <a:t>Under the direction of </a:t>
            </a:r>
            <a:r>
              <a:rPr lang="en-US" dirty="0" err="1"/>
              <a:t>Lachoneus</a:t>
            </a:r>
            <a:r>
              <a:rPr lang="en-US" dirty="0"/>
              <a:t>, chief judge and governor, he strengthened the Nephite military forces</a:t>
            </a:r>
          </a:p>
          <a:p>
            <a:endParaRPr lang="en-US" dirty="0"/>
          </a:p>
          <a:p>
            <a:r>
              <a:rPr lang="en-US" dirty="0"/>
              <a:t>He was a spiritual and great prophet among them </a:t>
            </a:r>
          </a:p>
          <a:p>
            <a:r>
              <a:rPr lang="en-US" dirty="0"/>
              <a:t>(3 Nephi 3:19)</a:t>
            </a:r>
          </a:p>
          <a:p>
            <a:endParaRPr lang="en-US" dirty="0"/>
          </a:p>
          <a:p>
            <a:r>
              <a:rPr lang="en-US" dirty="0"/>
              <a:t>In AD 19 they were under attack by </a:t>
            </a:r>
            <a:r>
              <a:rPr lang="en-US" dirty="0" err="1"/>
              <a:t>Giddianhi</a:t>
            </a:r>
            <a:r>
              <a:rPr lang="en-US" dirty="0"/>
              <a:t>, who was killed and then </a:t>
            </a:r>
            <a:r>
              <a:rPr lang="en-US" dirty="0" err="1"/>
              <a:t>Zemnariha</a:t>
            </a:r>
            <a:r>
              <a:rPr lang="en-US" dirty="0"/>
              <a:t>, but their attempt to overtake the Nephites was not successful </a:t>
            </a:r>
          </a:p>
          <a:p>
            <a:endParaRPr lang="en-US" dirty="0"/>
          </a:p>
          <a:p>
            <a:r>
              <a:rPr lang="en-US" dirty="0"/>
              <a:t>Under his direction, the Nephite military staged nightly forays to decimate the enemy forces and prevent their escape. Those who were not slain were taken prisoners. </a:t>
            </a:r>
          </a:p>
          <a:p>
            <a:endParaRPr lang="en-US" dirty="0"/>
          </a:p>
          <a:p>
            <a:r>
              <a:rPr lang="en-US" dirty="0" err="1"/>
              <a:t>Zemnariha</a:t>
            </a:r>
            <a:r>
              <a:rPr lang="en-US" dirty="0"/>
              <a:t> was one of the prisoners who was tried and executed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nvGrpSpPr>
          <p:cNvPr id="60" name="Group 59"/>
          <p:cNvGrpSpPr/>
          <p:nvPr/>
        </p:nvGrpSpPr>
        <p:grpSpPr>
          <a:xfrm>
            <a:off x="8632479" y="1397252"/>
            <a:ext cx="2133600" cy="4463348"/>
            <a:chOff x="1447800" y="762000"/>
            <a:chExt cx="2452343" cy="4768148"/>
          </a:xfrm>
        </p:grpSpPr>
        <p:grpSp>
          <p:nvGrpSpPr>
            <p:cNvPr id="71" name="Group 81"/>
            <p:cNvGrpSpPr/>
            <p:nvPr/>
          </p:nvGrpSpPr>
          <p:grpSpPr>
            <a:xfrm rot="1551832">
              <a:off x="1524000" y="1295400"/>
              <a:ext cx="676190" cy="1548898"/>
              <a:chOff x="3069443" y="1211708"/>
              <a:chExt cx="676190" cy="1548898"/>
            </a:xfrm>
          </p:grpSpPr>
          <p:sp>
            <p:nvSpPr>
              <p:cNvPr id="180" name="Moon 179"/>
              <p:cNvSpPr/>
              <p:nvPr/>
            </p:nvSpPr>
            <p:spPr>
              <a:xfrm rot="10359865">
                <a:off x="3367532" y="1312806"/>
                <a:ext cx="365466" cy="1447800"/>
              </a:xfrm>
              <a:prstGeom prst="moon">
                <a:avLst>
                  <a:gd name="adj" fmla="val 875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 Diagonal Corner Rectangle 180"/>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181"/>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Oval 2"/>
            <p:cNvSpPr/>
            <p:nvPr/>
          </p:nvSpPr>
          <p:spPr>
            <a:xfrm rot="1267050">
              <a:off x="2032175" y="4716128"/>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9394983">
              <a:off x="2702823" y="4725935"/>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4"/>
            <p:cNvSpPr/>
            <p:nvPr/>
          </p:nvSpPr>
          <p:spPr>
            <a:xfrm>
              <a:off x="1949824" y="3334870"/>
              <a:ext cx="1429870" cy="1795400"/>
            </a:xfrm>
            <a:prstGeom prst="trapezoid">
              <a:avLst>
                <a:gd name="adj" fmla="val 24545"/>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80"/>
            <p:cNvGrpSpPr/>
            <p:nvPr/>
          </p:nvGrpSpPr>
          <p:grpSpPr>
            <a:xfrm rot="534492">
              <a:off x="2971800" y="1371600"/>
              <a:ext cx="676190" cy="1548898"/>
              <a:chOff x="3069443" y="1211708"/>
              <a:chExt cx="676190" cy="1548898"/>
            </a:xfrm>
          </p:grpSpPr>
          <p:sp>
            <p:nvSpPr>
              <p:cNvPr id="177" name="Moon 2"/>
              <p:cNvSpPr/>
              <p:nvPr/>
            </p:nvSpPr>
            <p:spPr>
              <a:xfrm rot="10359865">
                <a:off x="3367532" y="1312806"/>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 Diagonal Corner Rectangle 3"/>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4"/>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2"/>
            <p:cNvSpPr/>
            <p:nvPr/>
          </p:nvSpPr>
          <p:spPr>
            <a:xfrm rot="20847300">
              <a:off x="3286945" y="3332140"/>
              <a:ext cx="446855" cy="7166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3"/>
            <p:cNvSpPr/>
            <p:nvPr/>
          </p:nvSpPr>
          <p:spPr>
            <a:xfrm>
              <a:off x="1447800" y="3459304"/>
              <a:ext cx="446855" cy="7166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1327004">
              <a:off x="1681238" y="2060161"/>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4"/>
            <p:cNvSpPr/>
            <p:nvPr/>
          </p:nvSpPr>
          <p:spPr>
            <a:xfrm rot="19975199">
              <a:off x="2804838" y="1981930"/>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6"/>
            <p:cNvSpPr/>
            <p:nvPr/>
          </p:nvSpPr>
          <p:spPr>
            <a:xfrm rot="10800000">
              <a:off x="2070847" y="2286000"/>
              <a:ext cx="1171844" cy="1143000"/>
            </a:xfrm>
            <a:prstGeom prst="trapezoid">
              <a:avLst>
                <a:gd name="adj" fmla="val 13067"/>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rot="10800000">
              <a:off x="2362200" y="2438400"/>
              <a:ext cx="528233" cy="65495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967753" y="1264978"/>
              <a:ext cx="1447800" cy="1447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 Diagonal Corner Rectangle 104"/>
            <p:cNvSpPr/>
            <p:nvPr/>
          </p:nvSpPr>
          <p:spPr>
            <a:xfrm rot="18238105">
              <a:off x="1852049" y="838200"/>
              <a:ext cx="838200" cy="685800"/>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 Diagonal Corner Rectangle 105"/>
            <p:cNvSpPr/>
            <p:nvPr/>
          </p:nvSpPr>
          <p:spPr>
            <a:xfrm rot="1074138">
              <a:off x="2549099" y="975107"/>
              <a:ext cx="953379" cy="711411"/>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8"/>
            <p:cNvGrpSpPr/>
            <p:nvPr/>
          </p:nvGrpSpPr>
          <p:grpSpPr>
            <a:xfrm>
              <a:off x="1524000" y="762000"/>
              <a:ext cx="304800" cy="4724400"/>
              <a:chOff x="4635137" y="533400"/>
              <a:chExt cx="457200" cy="4724400"/>
            </a:xfrm>
          </p:grpSpPr>
          <p:sp>
            <p:nvSpPr>
              <p:cNvPr id="163" name="Rounded Rectangle 162"/>
              <p:cNvSpPr/>
              <p:nvPr/>
            </p:nvSpPr>
            <p:spPr>
              <a:xfrm>
                <a:off x="4724400" y="1600200"/>
                <a:ext cx="228600" cy="3657600"/>
              </a:xfrm>
              <a:prstGeom prst="round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p:cNvSpPr/>
              <p:nvPr/>
            </p:nvSpPr>
            <p:spPr>
              <a:xfrm>
                <a:off x="4648200" y="533400"/>
                <a:ext cx="381000" cy="1066800"/>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99"/>
              <p:cNvGrpSpPr/>
              <p:nvPr/>
            </p:nvGrpSpPr>
            <p:grpSpPr>
              <a:xfrm>
                <a:off x="4724400" y="1676400"/>
                <a:ext cx="304462" cy="666709"/>
                <a:chOff x="6553538" y="1619291"/>
                <a:chExt cx="752032" cy="1524000"/>
              </a:xfrm>
            </p:grpSpPr>
            <p:sp>
              <p:nvSpPr>
                <p:cNvPr id="174" name="Moon 173"/>
                <p:cNvSpPr/>
                <p:nvPr/>
              </p:nvSpPr>
              <p:spPr>
                <a:xfrm rot="20411470">
                  <a:off x="6787705" y="16954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42"/>
                <p:cNvSpPr/>
                <p:nvPr/>
              </p:nvSpPr>
              <p:spPr>
                <a:xfrm rot="21230815">
                  <a:off x="6553538" y="1691816"/>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175"/>
                <p:cNvSpPr/>
                <p:nvPr/>
              </p:nvSpPr>
              <p:spPr>
                <a:xfrm rot="19423103">
                  <a:off x="6940104" y="16192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1"/>
              <p:cNvGrpSpPr/>
              <p:nvPr/>
            </p:nvGrpSpPr>
            <p:grpSpPr>
              <a:xfrm>
                <a:off x="4635137" y="1506583"/>
                <a:ext cx="457200" cy="304800"/>
                <a:chOff x="5486400" y="381000"/>
                <a:chExt cx="1600200" cy="381000"/>
              </a:xfrm>
            </p:grpSpPr>
            <p:sp>
              <p:nvSpPr>
                <p:cNvPr id="167" name="Rounded Rectangle 166"/>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55"/>
                <p:cNvGrpSpPr/>
                <p:nvPr/>
              </p:nvGrpSpPr>
              <p:grpSpPr>
                <a:xfrm>
                  <a:off x="5562600" y="381000"/>
                  <a:ext cx="1371600" cy="381000"/>
                  <a:chOff x="4876800" y="-304800"/>
                  <a:chExt cx="3048000" cy="1066800"/>
                </a:xfrm>
              </p:grpSpPr>
              <p:sp>
                <p:nvSpPr>
                  <p:cNvPr id="169" name="Quad Arrow 168"/>
                  <p:cNvSpPr/>
                  <p:nvPr/>
                </p:nvSpPr>
                <p:spPr>
                  <a:xfrm>
                    <a:off x="48768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Quad Arrow 169"/>
                  <p:cNvSpPr/>
                  <p:nvPr/>
                </p:nvSpPr>
                <p:spPr>
                  <a:xfrm>
                    <a:off x="58674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Quad Arrow 170"/>
                  <p:cNvSpPr/>
                  <p:nvPr/>
                </p:nvSpPr>
                <p:spPr>
                  <a:xfrm>
                    <a:off x="68580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Quad Arrow 171"/>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Quad Arrow 172"/>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8" name="Oval 107"/>
            <p:cNvSpPr/>
            <p:nvPr/>
          </p:nvSpPr>
          <p:spPr>
            <a:xfrm rot="19654610">
              <a:off x="1562776" y="3843036"/>
              <a:ext cx="214794" cy="31492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78"/>
            <p:cNvGrpSpPr/>
            <p:nvPr/>
          </p:nvGrpSpPr>
          <p:grpSpPr>
            <a:xfrm>
              <a:off x="2209800" y="3352800"/>
              <a:ext cx="905751" cy="762000"/>
              <a:chOff x="5181600" y="1219200"/>
              <a:chExt cx="1828800" cy="1538553"/>
            </a:xfrm>
          </p:grpSpPr>
          <p:sp>
            <p:nvSpPr>
              <p:cNvPr id="158" name="Down Arrow Callout 157"/>
              <p:cNvSpPr/>
              <p:nvPr/>
            </p:nvSpPr>
            <p:spPr>
              <a:xfrm>
                <a:off x="5181600" y="1219200"/>
                <a:ext cx="1828800" cy="1219200"/>
              </a:xfrm>
              <a:prstGeom prst="downArrowCallout">
                <a:avLst>
                  <a:gd name="adj1" fmla="val 50000"/>
                  <a:gd name="adj2" fmla="val 25000"/>
                  <a:gd name="adj3" fmla="val 40441"/>
                  <a:gd name="adj4" fmla="val 64977"/>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Quad Arrow 20"/>
              <p:cNvSpPr/>
              <p:nvPr/>
            </p:nvSpPr>
            <p:spPr>
              <a:xfrm>
                <a:off x="5867400" y="18288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Quad Arrow 21"/>
              <p:cNvSpPr/>
              <p:nvPr/>
            </p:nvSpPr>
            <p:spPr>
              <a:xfrm>
                <a:off x="6477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Quad Arrow 160"/>
              <p:cNvSpPr/>
              <p:nvPr/>
            </p:nvSpPr>
            <p:spPr>
              <a:xfrm>
                <a:off x="5334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Quad Arrow 19"/>
              <p:cNvSpPr/>
              <p:nvPr/>
            </p:nvSpPr>
            <p:spPr>
              <a:xfrm>
                <a:off x="5867400" y="2286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61"/>
            <p:cNvGrpSpPr/>
            <p:nvPr/>
          </p:nvGrpSpPr>
          <p:grpSpPr>
            <a:xfrm>
              <a:off x="2209800" y="3429000"/>
              <a:ext cx="900953" cy="165847"/>
              <a:chOff x="5486400" y="381000"/>
              <a:chExt cx="1600200" cy="381000"/>
            </a:xfrm>
          </p:grpSpPr>
          <p:sp>
            <p:nvSpPr>
              <p:cNvPr id="151" name="Rounded Rectangle 16"/>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5"/>
              <p:cNvGrpSpPr/>
              <p:nvPr/>
            </p:nvGrpSpPr>
            <p:grpSpPr>
              <a:xfrm>
                <a:off x="5562600" y="381000"/>
                <a:ext cx="1371600" cy="381000"/>
                <a:chOff x="4876800" y="-304800"/>
                <a:chExt cx="3048000" cy="1066800"/>
              </a:xfrm>
            </p:grpSpPr>
            <p:sp>
              <p:nvSpPr>
                <p:cNvPr id="153" name="Quad Arrow 18"/>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Quad Arrow 153"/>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Quad Arrow 154"/>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Quad Arrow 155"/>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Quad Arrow 156"/>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3" name="Group 161"/>
            <p:cNvGrpSpPr/>
            <p:nvPr/>
          </p:nvGrpSpPr>
          <p:grpSpPr>
            <a:xfrm>
              <a:off x="1905000" y="1143000"/>
              <a:ext cx="1600200" cy="381000"/>
              <a:chOff x="5486400" y="381000"/>
              <a:chExt cx="1600200" cy="381000"/>
            </a:xfrm>
          </p:grpSpPr>
          <p:sp>
            <p:nvSpPr>
              <p:cNvPr id="144" name="Rounded Rectangle 16"/>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55"/>
              <p:cNvGrpSpPr/>
              <p:nvPr/>
            </p:nvGrpSpPr>
            <p:grpSpPr>
              <a:xfrm>
                <a:off x="5562600" y="381000"/>
                <a:ext cx="1371600" cy="381000"/>
                <a:chOff x="4876800" y="-304800"/>
                <a:chExt cx="3048000" cy="1066800"/>
              </a:xfrm>
            </p:grpSpPr>
            <p:sp>
              <p:nvSpPr>
                <p:cNvPr id="146" name="Quad Arrow 18"/>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Quad Arrow 146"/>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147"/>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Quad Arrow 148"/>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Quad Arrow 149"/>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5" name="Group 11"/>
            <p:cNvGrpSpPr/>
            <p:nvPr/>
          </p:nvGrpSpPr>
          <p:grpSpPr>
            <a:xfrm rot="1344951">
              <a:off x="2913610" y="3103644"/>
              <a:ext cx="986533" cy="1488909"/>
              <a:chOff x="2209800" y="5562600"/>
              <a:chExt cx="1676400" cy="2514600"/>
            </a:xfrm>
          </p:grpSpPr>
          <p:sp>
            <p:nvSpPr>
              <p:cNvPr id="127" name="Hexagon 126"/>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Hexagon 127"/>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Hexagon 128"/>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78"/>
              <p:cNvGrpSpPr/>
              <p:nvPr/>
            </p:nvGrpSpPr>
            <p:grpSpPr>
              <a:xfrm>
                <a:off x="2627416" y="5583382"/>
                <a:ext cx="838200" cy="279400"/>
                <a:chOff x="2895600" y="4648200"/>
                <a:chExt cx="1600200" cy="533400"/>
              </a:xfrm>
            </p:grpSpPr>
            <p:sp>
              <p:nvSpPr>
                <p:cNvPr id="139" name="Quad Arrow 138"/>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Quad Arrow 139"/>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Quad Arrow 140"/>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79"/>
              <p:cNvGrpSpPr/>
              <p:nvPr/>
            </p:nvGrpSpPr>
            <p:grpSpPr>
              <a:xfrm>
                <a:off x="2590800" y="7772400"/>
                <a:ext cx="838200" cy="279400"/>
                <a:chOff x="2895600" y="4648200"/>
                <a:chExt cx="1600200" cy="533400"/>
              </a:xfrm>
            </p:grpSpPr>
            <p:sp>
              <p:nvSpPr>
                <p:cNvPr id="134" name="Quad Arrow 133"/>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Quad Arrow 134"/>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Quad Arrow 135"/>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Donut 131"/>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Quad Arrow 132"/>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Cloud 124"/>
            <p:cNvSpPr/>
            <p:nvPr/>
          </p:nvSpPr>
          <p:spPr>
            <a:xfrm>
              <a:off x="2209800" y="2362200"/>
              <a:ext cx="838200" cy="533400"/>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2478741" y="2439354"/>
              <a:ext cx="318247" cy="182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79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animEffect transition="in" filter="wipe(down)">
                                      <p:cBhvr>
                                        <p:cTn id="9" dur="580">
                                          <p:stCondLst>
                                            <p:cond delay="0"/>
                                          </p:stCondLst>
                                        </p:cTn>
                                        <p:tgtEl>
                                          <p:spTgt spid="60"/>
                                        </p:tgtEl>
                                      </p:cBhvr>
                                    </p:animEffect>
                                    <p:anim calcmode="lin" valueType="num">
                                      <p:cBhvr>
                                        <p:cTn id="1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5" dur="26">
                                          <p:stCondLst>
                                            <p:cond delay="650"/>
                                          </p:stCondLst>
                                        </p:cTn>
                                        <p:tgtEl>
                                          <p:spTgt spid="60"/>
                                        </p:tgtEl>
                                      </p:cBhvr>
                                      <p:to x="100000" y="60000"/>
                                    </p:animScale>
                                    <p:animScale>
                                      <p:cBhvr>
                                        <p:cTn id="16" dur="166" decel="50000">
                                          <p:stCondLst>
                                            <p:cond delay="676"/>
                                          </p:stCondLst>
                                        </p:cTn>
                                        <p:tgtEl>
                                          <p:spTgt spid="60"/>
                                        </p:tgtEl>
                                      </p:cBhvr>
                                      <p:to x="100000" y="100000"/>
                                    </p:animScale>
                                    <p:animScale>
                                      <p:cBhvr>
                                        <p:cTn id="17" dur="26">
                                          <p:stCondLst>
                                            <p:cond delay="1312"/>
                                          </p:stCondLst>
                                        </p:cTn>
                                        <p:tgtEl>
                                          <p:spTgt spid="60"/>
                                        </p:tgtEl>
                                      </p:cBhvr>
                                      <p:to x="100000" y="80000"/>
                                    </p:animScale>
                                    <p:animScale>
                                      <p:cBhvr>
                                        <p:cTn id="18" dur="166" decel="50000">
                                          <p:stCondLst>
                                            <p:cond delay="1338"/>
                                          </p:stCondLst>
                                        </p:cTn>
                                        <p:tgtEl>
                                          <p:spTgt spid="60"/>
                                        </p:tgtEl>
                                      </p:cBhvr>
                                      <p:to x="100000" y="100000"/>
                                    </p:animScale>
                                    <p:animScale>
                                      <p:cBhvr>
                                        <p:cTn id="19" dur="26">
                                          <p:stCondLst>
                                            <p:cond delay="1642"/>
                                          </p:stCondLst>
                                        </p:cTn>
                                        <p:tgtEl>
                                          <p:spTgt spid="60"/>
                                        </p:tgtEl>
                                      </p:cBhvr>
                                      <p:to x="100000" y="90000"/>
                                    </p:animScale>
                                    <p:animScale>
                                      <p:cBhvr>
                                        <p:cTn id="20" dur="166" decel="50000">
                                          <p:stCondLst>
                                            <p:cond delay="1668"/>
                                          </p:stCondLst>
                                        </p:cTn>
                                        <p:tgtEl>
                                          <p:spTgt spid="60"/>
                                        </p:tgtEl>
                                      </p:cBhvr>
                                      <p:to x="100000" y="100000"/>
                                    </p:animScale>
                                    <p:animScale>
                                      <p:cBhvr>
                                        <p:cTn id="21" dur="26">
                                          <p:stCondLst>
                                            <p:cond delay="1808"/>
                                          </p:stCondLst>
                                        </p:cTn>
                                        <p:tgtEl>
                                          <p:spTgt spid="60"/>
                                        </p:tgtEl>
                                      </p:cBhvr>
                                      <p:to x="100000" y="95000"/>
                                    </p:animScale>
                                    <p:animScale>
                                      <p:cBhvr>
                                        <p:cTn id="22" dur="166" decel="50000">
                                          <p:stCondLst>
                                            <p:cond delay="1834"/>
                                          </p:stCondLst>
                                        </p:cTn>
                                        <p:tgtEl>
                                          <p:spTgt spid="60"/>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ACFD5E90-828F-4F7D-A214-FE19C295B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Baskerville Old Face" panose="02020602080505020303" pitchFamily="18" charset="0"/>
              </a:rPr>
              <a:t>The Great Slaughter</a:t>
            </a:r>
          </a:p>
        </p:txBody>
      </p:sp>
      <p:sp>
        <p:nvSpPr>
          <p:cNvPr id="95" name="TextBox 94"/>
          <p:cNvSpPr txBox="1"/>
          <p:nvPr/>
        </p:nvSpPr>
        <p:spPr>
          <a:xfrm>
            <a:off x="138820" y="6488668"/>
            <a:ext cx="3505200" cy="369332"/>
          </a:xfrm>
          <a:prstGeom prst="rect">
            <a:avLst/>
          </a:prstGeom>
          <a:noFill/>
        </p:spPr>
        <p:txBody>
          <a:bodyPr wrap="square" rtlCol="0">
            <a:spAutoFit/>
          </a:bodyPr>
          <a:lstStyle/>
          <a:p>
            <a:r>
              <a:rPr lang="en-US" dirty="0"/>
              <a:t>3 Nephi 4</a:t>
            </a:r>
          </a:p>
        </p:txBody>
      </p:sp>
      <p:sp>
        <p:nvSpPr>
          <p:cNvPr id="22" name="TextBox 21"/>
          <p:cNvSpPr txBox="1"/>
          <p:nvPr/>
        </p:nvSpPr>
        <p:spPr>
          <a:xfrm>
            <a:off x="4490519" y="832919"/>
            <a:ext cx="4572000" cy="338554"/>
          </a:xfrm>
          <a:prstGeom prst="rect">
            <a:avLst/>
          </a:prstGeom>
          <a:noFill/>
        </p:spPr>
        <p:txBody>
          <a:bodyPr wrap="square" rtlCol="0">
            <a:spAutoFit/>
          </a:bodyPr>
          <a:lstStyle/>
          <a:p>
            <a:r>
              <a:rPr lang="en-US" sz="1600" b="1" dirty="0"/>
              <a:t>18</a:t>
            </a:r>
            <a:r>
              <a:rPr lang="en-US" sz="1600" b="1" baseline="30000" dirty="0"/>
              <a:t>th</a:t>
            </a:r>
            <a:r>
              <a:rPr lang="en-US" sz="1600" b="1" dirty="0"/>
              <a:t> -21</a:t>
            </a:r>
            <a:r>
              <a:rPr lang="en-US" sz="1600" b="1" baseline="30000" dirty="0"/>
              <a:t>st</a:t>
            </a:r>
            <a:r>
              <a:rPr lang="en-US" sz="1600" b="1" dirty="0"/>
              <a:t>  Year before the coming of Christ</a:t>
            </a:r>
          </a:p>
        </p:txBody>
      </p:sp>
      <p:grpSp>
        <p:nvGrpSpPr>
          <p:cNvPr id="24" name="Group 19"/>
          <p:cNvGrpSpPr/>
          <p:nvPr/>
        </p:nvGrpSpPr>
        <p:grpSpPr>
          <a:xfrm>
            <a:off x="2286000" y="2667000"/>
            <a:ext cx="1752600" cy="609600"/>
            <a:chOff x="762000" y="2514600"/>
            <a:chExt cx="1752600" cy="609600"/>
          </a:xfrm>
        </p:grpSpPr>
        <p:grpSp>
          <p:nvGrpSpPr>
            <p:cNvPr id="25" name="Group 161"/>
            <p:cNvGrpSpPr/>
            <p:nvPr/>
          </p:nvGrpSpPr>
          <p:grpSpPr>
            <a:xfrm>
              <a:off x="762000" y="2514600"/>
              <a:ext cx="533400" cy="609600"/>
              <a:chOff x="762000" y="2514600"/>
              <a:chExt cx="533400" cy="609600"/>
            </a:xfrm>
          </p:grpSpPr>
          <p:sp>
            <p:nvSpPr>
              <p:cNvPr id="29" name="Rounded Rectangle 28"/>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nut 29"/>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4"/>
            <p:cNvGrpSpPr/>
            <p:nvPr/>
          </p:nvGrpSpPr>
          <p:grpSpPr>
            <a:xfrm>
              <a:off x="1981200" y="2514600"/>
              <a:ext cx="533400" cy="609600"/>
              <a:chOff x="762000" y="2514600"/>
              <a:chExt cx="533400" cy="609600"/>
            </a:xfrm>
          </p:grpSpPr>
          <p:sp>
            <p:nvSpPr>
              <p:cNvPr id="27" name="Rounded Rectangle 26"/>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nut 27"/>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1" name="Group 19"/>
          <p:cNvGrpSpPr/>
          <p:nvPr/>
        </p:nvGrpSpPr>
        <p:grpSpPr>
          <a:xfrm>
            <a:off x="8153400" y="4800600"/>
            <a:ext cx="1752600" cy="609600"/>
            <a:chOff x="762000" y="2514600"/>
            <a:chExt cx="1752600" cy="609600"/>
          </a:xfrm>
        </p:grpSpPr>
        <p:grpSp>
          <p:nvGrpSpPr>
            <p:cNvPr id="32" name="Group 161"/>
            <p:cNvGrpSpPr/>
            <p:nvPr/>
          </p:nvGrpSpPr>
          <p:grpSpPr>
            <a:xfrm>
              <a:off x="762000" y="2514600"/>
              <a:ext cx="533400" cy="609600"/>
              <a:chOff x="762000" y="2514600"/>
              <a:chExt cx="533400" cy="609600"/>
            </a:xfrm>
          </p:grpSpPr>
          <p:sp>
            <p:nvSpPr>
              <p:cNvPr id="36" name="Rounded Rectangle 35"/>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nut 36"/>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164"/>
            <p:cNvGrpSpPr/>
            <p:nvPr/>
          </p:nvGrpSpPr>
          <p:grpSpPr>
            <a:xfrm>
              <a:off x="1981200" y="2514600"/>
              <a:ext cx="533400" cy="609600"/>
              <a:chOff x="762000" y="2514600"/>
              <a:chExt cx="533400" cy="609600"/>
            </a:xfrm>
          </p:grpSpPr>
          <p:sp>
            <p:nvSpPr>
              <p:cNvPr id="34" name="Rounded Rectangle 33"/>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nut 34"/>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8" name="Group 19"/>
          <p:cNvGrpSpPr/>
          <p:nvPr/>
        </p:nvGrpSpPr>
        <p:grpSpPr>
          <a:xfrm>
            <a:off x="8153400" y="2667000"/>
            <a:ext cx="1752600" cy="609600"/>
            <a:chOff x="762000" y="2514600"/>
            <a:chExt cx="1752600" cy="609600"/>
          </a:xfrm>
        </p:grpSpPr>
        <p:grpSp>
          <p:nvGrpSpPr>
            <p:cNvPr id="39" name="Group 161"/>
            <p:cNvGrpSpPr/>
            <p:nvPr/>
          </p:nvGrpSpPr>
          <p:grpSpPr>
            <a:xfrm>
              <a:off x="762000" y="2514600"/>
              <a:ext cx="533400" cy="609600"/>
              <a:chOff x="762000" y="2514600"/>
              <a:chExt cx="533400" cy="609600"/>
            </a:xfrm>
          </p:grpSpPr>
          <p:sp>
            <p:nvSpPr>
              <p:cNvPr id="43" name="Rounded Rectangle 4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164"/>
            <p:cNvGrpSpPr/>
            <p:nvPr/>
          </p:nvGrpSpPr>
          <p:grpSpPr>
            <a:xfrm>
              <a:off x="1981200" y="2514600"/>
              <a:ext cx="533400" cy="609600"/>
              <a:chOff x="762000" y="2514600"/>
              <a:chExt cx="533400" cy="609600"/>
            </a:xfrm>
          </p:grpSpPr>
          <p:sp>
            <p:nvSpPr>
              <p:cNvPr id="41" name="Rounded Rectangle 40"/>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nut 41"/>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5" name="Group 19"/>
          <p:cNvGrpSpPr/>
          <p:nvPr/>
        </p:nvGrpSpPr>
        <p:grpSpPr>
          <a:xfrm>
            <a:off x="2286000" y="4267200"/>
            <a:ext cx="1752600" cy="609600"/>
            <a:chOff x="762000" y="2514600"/>
            <a:chExt cx="1752600" cy="609600"/>
          </a:xfrm>
        </p:grpSpPr>
        <p:grpSp>
          <p:nvGrpSpPr>
            <p:cNvPr id="46" name="Group 161"/>
            <p:cNvGrpSpPr/>
            <p:nvPr/>
          </p:nvGrpSpPr>
          <p:grpSpPr>
            <a:xfrm>
              <a:off x="762000" y="2514600"/>
              <a:ext cx="533400" cy="609600"/>
              <a:chOff x="762000" y="2514600"/>
              <a:chExt cx="533400" cy="609600"/>
            </a:xfrm>
          </p:grpSpPr>
          <p:sp>
            <p:nvSpPr>
              <p:cNvPr id="50" name="Rounded Rectangle 4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nut 5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164"/>
            <p:cNvGrpSpPr/>
            <p:nvPr/>
          </p:nvGrpSpPr>
          <p:grpSpPr>
            <a:xfrm>
              <a:off x="1981200" y="2514600"/>
              <a:ext cx="533400" cy="609600"/>
              <a:chOff x="762000" y="2514600"/>
              <a:chExt cx="533400" cy="609600"/>
            </a:xfrm>
          </p:grpSpPr>
          <p:sp>
            <p:nvSpPr>
              <p:cNvPr id="48" name="Rounded Rectangle 47"/>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nut 48"/>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6" name="Picture 5">
            <a:extLst>
              <a:ext uri="{FF2B5EF4-FFF2-40B4-BE49-F238E27FC236}">
                <a16:creationId xmlns:a16="http://schemas.microsoft.com/office/drawing/2014/main" id="{4CE031C8-1954-4E23-82E1-A1A7C756F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046" y="1540110"/>
            <a:ext cx="2784956" cy="1856637"/>
          </a:xfrm>
          <a:prstGeom prst="rect">
            <a:avLst/>
          </a:prstGeom>
        </p:spPr>
      </p:pic>
      <p:pic>
        <p:nvPicPr>
          <p:cNvPr id="8" name="Picture 7">
            <a:extLst>
              <a:ext uri="{FF2B5EF4-FFF2-40B4-BE49-F238E27FC236}">
                <a16:creationId xmlns:a16="http://schemas.microsoft.com/office/drawing/2014/main" id="{419C46C8-EEB7-42F4-B689-A186E6981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275" y="3684761"/>
            <a:ext cx="2166077" cy="2714629"/>
          </a:xfrm>
          <a:prstGeom prst="rect">
            <a:avLst/>
          </a:prstGeom>
        </p:spPr>
      </p:pic>
      <p:pic>
        <p:nvPicPr>
          <p:cNvPr id="12" name="Picture 11">
            <a:extLst>
              <a:ext uri="{FF2B5EF4-FFF2-40B4-BE49-F238E27FC236}">
                <a16:creationId xmlns:a16="http://schemas.microsoft.com/office/drawing/2014/main" id="{582389A2-56A5-4D4C-9068-203A6D092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3077" y="1148956"/>
            <a:ext cx="2414912" cy="1630688"/>
          </a:xfrm>
          <a:prstGeom prst="rect">
            <a:avLst/>
          </a:prstGeom>
        </p:spPr>
      </p:pic>
      <p:pic>
        <p:nvPicPr>
          <p:cNvPr id="14" name="Picture 13">
            <a:extLst>
              <a:ext uri="{FF2B5EF4-FFF2-40B4-BE49-F238E27FC236}">
                <a16:creationId xmlns:a16="http://schemas.microsoft.com/office/drawing/2014/main" id="{AA83660D-2EBA-4ECC-A201-22689A12A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9168" y="3214842"/>
            <a:ext cx="2414912" cy="1244800"/>
          </a:xfrm>
          <a:prstGeom prst="rect">
            <a:avLst/>
          </a:prstGeom>
        </p:spPr>
      </p:pic>
      <p:pic>
        <p:nvPicPr>
          <p:cNvPr id="17" name="Picture 16">
            <a:extLst>
              <a:ext uri="{FF2B5EF4-FFF2-40B4-BE49-F238E27FC236}">
                <a16:creationId xmlns:a16="http://schemas.microsoft.com/office/drawing/2014/main" id="{55BA2E47-2DEB-42C9-B55B-075A593684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099" y="4735364"/>
            <a:ext cx="2414912" cy="1630688"/>
          </a:xfrm>
          <a:prstGeom prst="rect">
            <a:avLst/>
          </a:prstGeom>
        </p:spPr>
      </p:pic>
      <p:pic>
        <p:nvPicPr>
          <p:cNvPr id="19" name="Picture 18">
            <a:extLst>
              <a:ext uri="{FF2B5EF4-FFF2-40B4-BE49-F238E27FC236}">
                <a16:creationId xmlns:a16="http://schemas.microsoft.com/office/drawing/2014/main" id="{4ADDB95C-8346-49C9-A77F-5D9379D3E6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2728" y="1182497"/>
            <a:ext cx="2414912" cy="1630688"/>
          </a:xfrm>
          <a:prstGeom prst="rect">
            <a:avLst/>
          </a:prstGeom>
        </p:spPr>
      </p:pic>
      <p:pic>
        <p:nvPicPr>
          <p:cNvPr id="86" name="Picture 85">
            <a:extLst>
              <a:ext uri="{FF2B5EF4-FFF2-40B4-BE49-F238E27FC236}">
                <a16:creationId xmlns:a16="http://schemas.microsoft.com/office/drawing/2014/main" id="{C4BB84DD-532B-41A3-A7AA-080F0307C8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7462" y="3036071"/>
            <a:ext cx="2414912" cy="1948112"/>
          </a:xfrm>
          <a:prstGeom prst="rect">
            <a:avLst/>
          </a:prstGeom>
        </p:spPr>
      </p:pic>
      <p:pic>
        <p:nvPicPr>
          <p:cNvPr id="88" name="Picture 87">
            <a:extLst>
              <a:ext uri="{FF2B5EF4-FFF2-40B4-BE49-F238E27FC236}">
                <a16:creationId xmlns:a16="http://schemas.microsoft.com/office/drawing/2014/main" id="{F378EE0A-0F26-4922-8591-02E3A25C28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3553" y="5230020"/>
            <a:ext cx="2414912" cy="1170112"/>
          </a:xfrm>
          <a:prstGeom prst="rect">
            <a:avLst/>
          </a:prstGeom>
        </p:spPr>
      </p:pic>
    </p:spTree>
    <p:extLst>
      <p:ext uri="{BB962C8B-B14F-4D97-AF65-F5344CB8AC3E}">
        <p14:creationId xmlns:p14="http://schemas.microsoft.com/office/powerpoint/2010/main" val="28192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fade">
                                      <p:cBhvr>
                                        <p:cTn id="72" dur="1000"/>
                                        <p:tgtEl>
                                          <p:spTgt spid="88"/>
                                        </p:tgtEl>
                                      </p:cBhvr>
                                    </p:animEffect>
                                    <p:anim calcmode="lin" valueType="num">
                                      <p:cBhvr>
                                        <p:cTn id="73" dur="1000" fill="hold"/>
                                        <p:tgtEl>
                                          <p:spTgt spid="88"/>
                                        </p:tgtEl>
                                        <p:attrNameLst>
                                          <p:attrName>ppt_x</p:attrName>
                                        </p:attrNameLst>
                                      </p:cBhvr>
                                      <p:tavLst>
                                        <p:tav tm="0">
                                          <p:val>
                                            <p:strVal val="#ppt_x"/>
                                          </p:val>
                                        </p:tav>
                                        <p:tav tm="100000">
                                          <p:val>
                                            <p:strVal val="#ppt_x"/>
                                          </p:val>
                                        </p:tav>
                                      </p:tavLst>
                                    </p:anim>
                                    <p:anim calcmode="lin" valueType="num">
                                      <p:cBhvr>
                                        <p:cTn id="74"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486B024-4076-45FB-B32E-E3A53BBF4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dirty="0">
                <a:latin typeface="Baskerville Old Face" panose="02020602080505020303" pitchFamily="18" charset="0"/>
              </a:rPr>
              <a:t>Temporal and Spiritual Blessings</a:t>
            </a:r>
          </a:p>
        </p:txBody>
      </p:sp>
      <p:sp>
        <p:nvSpPr>
          <p:cNvPr id="95" name="TextBox 94"/>
          <p:cNvSpPr txBox="1"/>
          <p:nvPr/>
        </p:nvSpPr>
        <p:spPr>
          <a:xfrm>
            <a:off x="193964" y="6488668"/>
            <a:ext cx="3505200" cy="369332"/>
          </a:xfrm>
          <a:prstGeom prst="rect">
            <a:avLst/>
          </a:prstGeom>
          <a:noFill/>
        </p:spPr>
        <p:txBody>
          <a:bodyPr wrap="square" rtlCol="0">
            <a:spAutoFit/>
          </a:bodyPr>
          <a:lstStyle/>
          <a:p>
            <a:r>
              <a:rPr lang="en-US" dirty="0"/>
              <a:t>3 Nephi 4:14-32</a:t>
            </a:r>
          </a:p>
        </p:txBody>
      </p:sp>
      <p:sp>
        <p:nvSpPr>
          <p:cNvPr id="22" name="TextBox 21"/>
          <p:cNvSpPr txBox="1"/>
          <p:nvPr/>
        </p:nvSpPr>
        <p:spPr>
          <a:xfrm>
            <a:off x="4345663" y="588475"/>
            <a:ext cx="4572000" cy="338554"/>
          </a:xfrm>
          <a:prstGeom prst="rect">
            <a:avLst/>
          </a:prstGeom>
          <a:noFill/>
        </p:spPr>
        <p:txBody>
          <a:bodyPr wrap="square" rtlCol="0">
            <a:spAutoFit/>
          </a:bodyPr>
          <a:lstStyle/>
          <a:p>
            <a:r>
              <a:rPr lang="en-US" sz="1600" b="1" dirty="0"/>
              <a:t>18</a:t>
            </a:r>
            <a:r>
              <a:rPr lang="en-US" sz="1600" b="1" baseline="30000" dirty="0"/>
              <a:t>th</a:t>
            </a:r>
            <a:r>
              <a:rPr lang="en-US" sz="1600" b="1" dirty="0"/>
              <a:t> -19</a:t>
            </a:r>
            <a:r>
              <a:rPr lang="en-US" sz="1600" b="1" baseline="30000" dirty="0"/>
              <a:t>th</a:t>
            </a:r>
            <a:r>
              <a:rPr lang="en-US" sz="1600" b="1" dirty="0"/>
              <a:t> Year before the coming of Christ</a:t>
            </a:r>
          </a:p>
        </p:txBody>
      </p:sp>
      <p:grpSp>
        <p:nvGrpSpPr>
          <p:cNvPr id="21" name="Group 19"/>
          <p:cNvGrpSpPr/>
          <p:nvPr/>
        </p:nvGrpSpPr>
        <p:grpSpPr>
          <a:xfrm>
            <a:off x="2057400" y="3581400"/>
            <a:ext cx="1752600" cy="609600"/>
            <a:chOff x="762000" y="2514600"/>
            <a:chExt cx="1752600" cy="609600"/>
          </a:xfrm>
        </p:grpSpPr>
        <p:grpSp>
          <p:nvGrpSpPr>
            <p:cNvPr id="24" name="Group 161"/>
            <p:cNvGrpSpPr/>
            <p:nvPr/>
          </p:nvGrpSpPr>
          <p:grpSpPr>
            <a:xfrm>
              <a:off x="762000" y="2514600"/>
              <a:ext cx="533400" cy="609600"/>
              <a:chOff x="762000" y="2514600"/>
              <a:chExt cx="533400" cy="609600"/>
            </a:xfrm>
          </p:grpSpPr>
          <p:sp>
            <p:nvSpPr>
              <p:cNvPr id="28" name="Rounded Rectangle 27"/>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nut 28"/>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164"/>
            <p:cNvGrpSpPr/>
            <p:nvPr/>
          </p:nvGrpSpPr>
          <p:grpSpPr>
            <a:xfrm>
              <a:off x="1981200" y="2514600"/>
              <a:ext cx="533400" cy="609600"/>
              <a:chOff x="762000" y="2514600"/>
              <a:chExt cx="533400" cy="609600"/>
            </a:xfrm>
          </p:grpSpPr>
          <p:sp>
            <p:nvSpPr>
              <p:cNvPr id="26" name="Rounded Rectangle 25"/>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26"/>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0" name="Group 19"/>
          <p:cNvGrpSpPr/>
          <p:nvPr/>
        </p:nvGrpSpPr>
        <p:grpSpPr>
          <a:xfrm>
            <a:off x="7848600" y="1752600"/>
            <a:ext cx="1752600" cy="609600"/>
            <a:chOff x="762000" y="2514600"/>
            <a:chExt cx="1752600" cy="609600"/>
          </a:xfrm>
        </p:grpSpPr>
        <p:grpSp>
          <p:nvGrpSpPr>
            <p:cNvPr id="41" name="Group 161"/>
            <p:cNvGrpSpPr/>
            <p:nvPr/>
          </p:nvGrpSpPr>
          <p:grpSpPr>
            <a:xfrm>
              <a:off x="762000" y="2514600"/>
              <a:ext cx="533400" cy="609600"/>
              <a:chOff x="762000" y="2514600"/>
              <a:chExt cx="533400" cy="609600"/>
            </a:xfrm>
          </p:grpSpPr>
          <p:sp>
            <p:nvSpPr>
              <p:cNvPr id="45" name="Rounded Rectangle 44"/>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nut 45"/>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164"/>
            <p:cNvGrpSpPr/>
            <p:nvPr/>
          </p:nvGrpSpPr>
          <p:grpSpPr>
            <a:xfrm>
              <a:off x="1981200" y="2514600"/>
              <a:ext cx="533400" cy="609600"/>
              <a:chOff x="762000" y="2514600"/>
              <a:chExt cx="533400" cy="609600"/>
            </a:xfrm>
          </p:grpSpPr>
          <p:sp>
            <p:nvSpPr>
              <p:cNvPr id="43" name="Rounded Rectangle 4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7" name="Picture 6">
            <a:extLst>
              <a:ext uri="{FF2B5EF4-FFF2-40B4-BE49-F238E27FC236}">
                <a16:creationId xmlns:a16="http://schemas.microsoft.com/office/drawing/2014/main" id="{1E6C89DD-B2A1-4473-B868-488E5D16F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830" y="885770"/>
            <a:ext cx="2563195" cy="2886897"/>
          </a:xfrm>
          <a:prstGeom prst="rect">
            <a:avLst/>
          </a:prstGeom>
        </p:spPr>
      </p:pic>
      <p:pic>
        <p:nvPicPr>
          <p:cNvPr id="9" name="Picture 8">
            <a:extLst>
              <a:ext uri="{FF2B5EF4-FFF2-40B4-BE49-F238E27FC236}">
                <a16:creationId xmlns:a16="http://schemas.microsoft.com/office/drawing/2014/main" id="{8669B35D-8F7E-48D9-A0AF-967147BA6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350" y="3987062"/>
            <a:ext cx="2563195" cy="2384828"/>
          </a:xfrm>
          <a:prstGeom prst="rect">
            <a:avLst/>
          </a:prstGeom>
        </p:spPr>
      </p:pic>
      <p:pic>
        <p:nvPicPr>
          <p:cNvPr id="11" name="Picture 10">
            <a:extLst>
              <a:ext uri="{FF2B5EF4-FFF2-40B4-BE49-F238E27FC236}">
                <a16:creationId xmlns:a16="http://schemas.microsoft.com/office/drawing/2014/main" id="{03C6E2CA-F826-4017-9EF3-9D29BC957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2553" y="1313788"/>
            <a:ext cx="2563194" cy="574737"/>
          </a:xfrm>
          <a:prstGeom prst="rect">
            <a:avLst/>
          </a:prstGeom>
        </p:spPr>
      </p:pic>
      <p:pic>
        <p:nvPicPr>
          <p:cNvPr id="23" name="Picture 22">
            <a:extLst>
              <a:ext uri="{FF2B5EF4-FFF2-40B4-BE49-F238E27FC236}">
                <a16:creationId xmlns:a16="http://schemas.microsoft.com/office/drawing/2014/main" id="{41E703E9-10E7-49EC-8E56-647BA04B80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1605" y="2174502"/>
            <a:ext cx="2563195" cy="3230418"/>
          </a:xfrm>
          <a:prstGeom prst="rect">
            <a:avLst/>
          </a:prstGeom>
        </p:spPr>
      </p:pic>
      <p:pic>
        <p:nvPicPr>
          <p:cNvPr id="28673" name="Picture 28672">
            <a:extLst>
              <a:ext uri="{FF2B5EF4-FFF2-40B4-BE49-F238E27FC236}">
                <a16:creationId xmlns:a16="http://schemas.microsoft.com/office/drawing/2014/main" id="{D14CF32A-04D6-4A26-931F-E98CA1985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764" y="4538945"/>
            <a:ext cx="2563195" cy="2067732"/>
          </a:xfrm>
          <a:prstGeom prst="rect">
            <a:avLst/>
          </a:prstGeom>
        </p:spPr>
      </p:pic>
      <p:pic>
        <p:nvPicPr>
          <p:cNvPr id="28676" name="Picture 28675">
            <a:extLst>
              <a:ext uri="{FF2B5EF4-FFF2-40B4-BE49-F238E27FC236}">
                <a16:creationId xmlns:a16="http://schemas.microsoft.com/office/drawing/2014/main" id="{331FEE9E-4366-4B17-A872-63B5D35EA9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3787" y="1798363"/>
            <a:ext cx="2860383" cy="2203268"/>
          </a:xfrm>
          <a:prstGeom prst="rect">
            <a:avLst/>
          </a:prstGeom>
        </p:spPr>
      </p:pic>
    </p:spTree>
    <p:extLst>
      <p:ext uri="{BB962C8B-B14F-4D97-AF65-F5344CB8AC3E}">
        <p14:creationId xmlns:p14="http://schemas.microsoft.com/office/powerpoint/2010/main" val="31468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8676"/>
                                        </p:tgtEl>
                                        <p:attrNameLst>
                                          <p:attrName>style.visibility</p:attrName>
                                        </p:attrNameLst>
                                      </p:cBhvr>
                                      <p:to>
                                        <p:strVal val="visible"/>
                                      </p:to>
                                    </p:set>
                                    <p:animEffect transition="in" filter="fade">
                                      <p:cBhvr>
                                        <p:cTn id="45" dur="1000"/>
                                        <p:tgtEl>
                                          <p:spTgt spid="28676"/>
                                        </p:tgtEl>
                                      </p:cBhvr>
                                    </p:animEffect>
                                    <p:anim calcmode="lin" valueType="num">
                                      <p:cBhvr>
                                        <p:cTn id="46" dur="1000" fill="hold"/>
                                        <p:tgtEl>
                                          <p:spTgt spid="28676"/>
                                        </p:tgtEl>
                                        <p:attrNameLst>
                                          <p:attrName>ppt_x</p:attrName>
                                        </p:attrNameLst>
                                      </p:cBhvr>
                                      <p:tavLst>
                                        <p:tav tm="0">
                                          <p:val>
                                            <p:strVal val="#ppt_x"/>
                                          </p:val>
                                        </p:tav>
                                        <p:tav tm="100000">
                                          <p:val>
                                            <p:strVal val="#ppt_x"/>
                                          </p:val>
                                        </p:tav>
                                      </p:tavLst>
                                    </p:anim>
                                    <p:anim calcmode="lin" valueType="num">
                                      <p:cBhvr>
                                        <p:cTn id="47" dur="1000" fill="hold"/>
                                        <p:tgtEl>
                                          <p:spTgt spid="2867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673"/>
                                        </p:tgtEl>
                                        <p:attrNameLst>
                                          <p:attrName>style.visibility</p:attrName>
                                        </p:attrNameLst>
                                      </p:cBhvr>
                                      <p:to>
                                        <p:strVal val="visible"/>
                                      </p:to>
                                    </p:set>
                                    <p:animEffect transition="in" filter="fade">
                                      <p:cBhvr>
                                        <p:cTn id="50" dur="1000"/>
                                        <p:tgtEl>
                                          <p:spTgt spid="28673"/>
                                        </p:tgtEl>
                                      </p:cBhvr>
                                    </p:animEffect>
                                    <p:anim calcmode="lin" valueType="num">
                                      <p:cBhvr>
                                        <p:cTn id="51" dur="1000" fill="hold"/>
                                        <p:tgtEl>
                                          <p:spTgt spid="28673"/>
                                        </p:tgtEl>
                                        <p:attrNameLst>
                                          <p:attrName>ppt_x</p:attrName>
                                        </p:attrNameLst>
                                      </p:cBhvr>
                                      <p:tavLst>
                                        <p:tav tm="0">
                                          <p:val>
                                            <p:strVal val="#ppt_x"/>
                                          </p:val>
                                        </p:tav>
                                        <p:tav tm="100000">
                                          <p:val>
                                            <p:strVal val="#ppt_x"/>
                                          </p:val>
                                        </p:tav>
                                      </p:tavLst>
                                    </p:anim>
                                    <p:anim calcmode="lin" valueType="num">
                                      <p:cBhvr>
                                        <p:cTn id="52" dur="1000" fill="hold"/>
                                        <p:tgtEl>
                                          <p:spTgt spid="286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AE59C04-5AC0-4AB6-AEC9-7425B91A4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ntique.jpg"/>
          <p:cNvPicPr>
            <a:picLocks noChangeAspect="1"/>
          </p:cNvPicPr>
          <p:nvPr/>
        </p:nvPicPr>
        <p:blipFill>
          <a:blip r:embed="rId3" cstate="print"/>
          <a:srcRect l="22996" t="25510" r="26084" b="19033"/>
          <a:stretch>
            <a:fillRect/>
          </a:stretch>
        </p:blipFill>
        <p:spPr>
          <a:xfrm>
            <a:off x="1524000" y="-1"/>
            <a:ext cx="9144000" cy="6882581"/>
          </a:xfrm>
          <a:prstGeom prst="rect">
            <a:avLst/>
          </a:prstGeom>
          <a:noFill/>
          <a:ln>
            <a:noFill/>
          </a:ln>
        </p:spPr>
      </p:pic>
      <p:sp>
        <p:nvSpPr>
          <p:cNvPr id="3" name="TextBox 2"/>
          <p:cNvSpPr txBox="1"/>
          <p:nvPr/>
        </p:nvSpPr>
        <p:spPr>
          <a:xfrm>
            <a:off x="10800785" y="6488668"/>
            <a:ext cx="1524000" cy="369332"/>
          </a:xfrm>
          <a:prstGeom prst="rect">
            <a:avLst/>
          </a:prstGeom>
          <a:noFill/>
        </p:spPr>
        <p:txBody>
          <a:bodyPr wrap="square" rtlCol="0">
            <a:spAutoFit/>
          </a:bodyPr>
          <a:lstStyle/>
          <a:p>
            <a:r>
              <a:rPr lang="en-US" dirty="0"/>
              <a:t>Who’s Who</a:t>
            </a:r>
          </a:p>
        </p:txBody>
      </p:sp>
      <p:sp>
        <p:nvSpPr>
          <p:cNvPr id="7" name="TextBox 6"/>
          <p:cNvSpPr txBox="1"/>
          <p:nvPr/>
        </p:nvSpPr>
        <p:spPr>
          <a:xfrm>
            <a:off x="7315200" y="0"/>
            <a:ext cx="3048000" cy="707886"/>
          </a:xfrm>
          <a:prstGeom prst="rect">
            <a:avLst/>
          </a:prstGeom>
          <a:noFill/>
        </p:spPr>
        <p:txBody>
          <a:bodyPr wrap="square" rtlCol="0">
            <a:spAutoFit/>
          </a:bodyPr>
          <a:lstStyle/>
          <a:p>
            <a:pPr algn="r"/>
            <a:r>
              <a:rPr lang="en-US" sz="4000" dirty="0" err="1">
                <a:latin typeface="Baskerville Old Face" panose="02020602080505020303" pitchFamily="18" charset="0"/>
              </a:rPr>
              <a:t>Zemnarihah</a:t>
            </a:r>
            <a:endParaRPr lang="en-US" sz="4000" dirty="0">
              <a:latin typeface="Baskerville Old Face" panose="02020602080505020303" pitchFamily="18" charset="0"/>
            </a:endParaRPr>
          </a:p>
        </p:txBody>
      </p:sp>
      <p:pic>
        <p:nvPicPr>
          <p:cNvPr id="95" name="Picture 94">
            <a:extLst>
              <a:ext uri="{FF2B5EF4-FFF2-40B4-BE49-F238E27FC236}">
                <a16:creationId xmlns:a16="http://schemas.microsoft.com/office/drawing/2014/main" id="{633DA7FA-07E9-4DA4-84DF-C7883C977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020" y="72427"/>
            <a:ext cx="6538064" cy="6858000"/>
          </a:xfrm>
          <a:prstGeom prst="rect">
            <a:avLst/>
          </a:prstGeom>
        </p:spPr>
      </p:pic>
      <p:sp>
        <p:nvSpPr>
          <p:cNvPr id="8" name="TextBox 7"/>
          <p:cNvSpPr txBox="1"/>
          <p:nvPr/>
        </p:nvSpPr>
        <p:spPr>
          <a:xfrm>
            <a:off x="1752600" y="1143000"/>
            <a:ext cx="6248400" cy="6463308"/>
          </a:xfrm>
          <a:prstGeom prst="rect">
            <a:avLst/>
          </a:prstGeom>
          <a:noFill/>
        </p:spPr>
        <p:txBody>
          <a:bodyPr wrap="square" rtlCol="0">
            <a:spAutoFit/>
          </a:bodyPr>
          <a:lstStyle/>
          <a:p>
            <a:r>
              <a:rPr lang="en-US" dirty="0"/>
              <a:t>He was the successor of </a:t>
            </a:r>
            <a:r>
              <a:rPr lang="en-US" dirty="0" err="1"/>
              <a:t>Giddianhi</a:t>
            </a:r>
            <a:r>
              <a:rPr lang="en-US" dirty="0"/>
              <a:t> around AD 16 to AD 21</a:t>
            </a:r>
          </a:p>
          <a:p>
            <a:endParaRPr lang="en-US" dirty="0"/>
          </a:p>
          <a:p>
            <a:r>
              <a:rPr lang="en-US" dirty="0"/>
              <a:t>He tried to take over the capital Zarahemla</a:t>
            </a:r>
          </a:p>
          <a:p>
            <a:endParaRPr lang="en-US" dirty="0"/>
          </a:p>
          <a:p>
            <a:r>
              <a:rPr lang="en-US" dirty="0"/>
              <a:t>The Nephites had a stronghold led by </a:t>
            </a:r>
            <a:r>
              <a:rPr lang="en-US" dirty="0" err="1"/>
              <a:t>Gidgiddoni</a:t>
            </a:r>
            <a:endParaRPr lang="en-US" dirty="0"/>
          </a:p>
          <a:p>
            <a:endParaRPr lang="en-US" dirty="0"/>
          </a:p>
          <a:p>
            <a:r>
              <a:rPr lang="en-US" dirty="0"/>
              <a:t>He was captured along with others and taken prisoner</a:t>
            </a:r>
          </a:p>
          <a:p>
            <a:endParaRPr lang="en-US" dirty="0"/>
          </a:p>
          <a:p>
            <a:r>
              <a:rPr lang="en-US" dirty="0"/>
              <a:t>He was ‘hanged upon a tree’ until dead (3 Nephi 28-29)</a:t>
            </a:r>
          </a:p>
          <a:p>
            <a:endParaRPr lang="en-US" dirty="0"/>
          </a:p>
          <a:p>
            <a:r>
              <a:rPr lang="en-US" dirty="0"/>
              <a:t>Some of the other prisoners were taught the gospel and renewed their covenants and were liberated by </a:t>
            </a:r>
            <a:r>
              <a:rPr lang="en-US" dirty="0" err="1"/>
              <a:t>Lachoneus</a:t>
            </a:r>
            <a:r>
              <a:rPr lang="en-US" dirty="0"/>
              <a:t> around AD 21</a:t>
            </a:r>
          </a:p>
          <a:p>
            <a:endParaRPr lang="en-US" dirty="0"/>
          </a:p>
          <a:p>
            <a:r>
              <a:rPr lang="en-US" dirty="0"/>
              <a:t>Those who did not change were punished ‘under the law’</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nvGrpSpPr>
          <p:cNvPr id="60" name="Group 59"/>
          <p:cNvGrpSpPr/>
          <p:nvPr/>
        </p:nvGrpSpPr>
        <p:grpSpPr>
          <a:xfrm>
            <a:off x="7848601" y="1295401"/>
            <a:ext cx="2116571" cy="4438085"/>
            <a:chOff x="6096000" y="1295400"/>
            <a:chExt cx="2116571" cy="4438085"/>
          </a:xfrm>
        </p:grpSpPr>
        <p:sp>
          <p:nvSpPr>
            <p:cNvPr id="61" name="Oval 60"/>
            <p:cNvSpPr/>
            <p:nvPr/>
          </p:nvSpPr>
          <p:spPr>
            <a:xfrm>
              <a:off x="6553200" y="1295400"/>
              <a:ext cx="1295400" cy="213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12296205" flipH="1">
              <a:off x="7142054" y="5352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 name="Oval 62"/>
            <p:cNvSpPr/>
            <p:nvPr/>
          </p:nvSpPr>
          <p:spPr>
            <a:xfrm rot="20660369" flipH="1">
              <a:off x="6747122" y="53227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 name="Flowchart: Manual Operation 63"/>
            <p:cNvSpPr/>
            <p:nvPr/>
          </p:nvSpPr>
          <p:spPr>
            <a:xfrm rot="10800000">
              <a:off x="7179930" y="4114800"/>
              <a:ext cx="45720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p:cNvSpPr/>
            <p:nvPr/>
          </p:nvSpPr>
          <p:spPr>
            <a:xfrm rot="10800000">
              <a:off x="6722730" y="4114800"/>
              <a:ext cx="59247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anual Operation 65"/>
            <p:cNvSpPr/>
            <p:nvPr/>
          </p:nvSpPr>
          <p:spPr>
            <a:xfrm rot="10800000">
              <a:off x="6705600" y="3048000"/>
              <a:ext cx="990600" cy="1371600"/>
            </a:xfrm>
            <a:prstGeom prst="flowChartManualOperation">
              <a:avLst/>
            </a:prstGeom>
            <a:solidFill>
              <a:srgbClr val="8E2B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096000" y="37338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8" name="Oval 67"/>
            <p:cNvSpPr/>
            <p:nvPr/>
          </p:nvSpPr>
          <p:spPr>
            <a:xfrm>
              <a:off x="7789530" y="37338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9" name="Flowchart: Manual Operation 68"/>
            <p:cNvSpPr/>
            <p:nvPr/>
          </p:nvSpPr>
          <p:spPr>
            <a:xfrm rot="12653049">
              <a:off x="6409701" y="2548530"/>
              <a:ext cx="548201" cy="1482240"/>
            </a:xfrm>
            <a:prstGeom prst="flowChartManualOperation">
              <a:avLst/>
            </a:prstGeom>
            <a:solidFill>
              <a:srgbClr val="8E2B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Manual Operation 69"/>
            <p:cNvSpPr/>
            <p:nvPr/>
          </p:nvSpPr>
          <p:spPr>
            <a:xfrm rot="9116100">
              <a:off x="7432371" y="2594095"/>
              <a:ext cx="548201" cy="1427048"/>
            </a:xfrm>
            <a:prstGeom prst="flowChartManualOperation">
              <a:avLst/>
            </a:prstGeom>
            <a:solidFill>
              <a:srgbClr val="8E2B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271"/>
            <p:cNvGrpSpPr/>
            <p:nvPr/>
          </p:nvGrpSpPr>
          <p:grpSpPr>
            <a:xfrm>
              <a:off x="6675948" y="4114800"/>
              <a:ext cx="1031705" cy="762000"/>
              <a:chOff x="5012224" y="457200"/>
              <a:chExt cx="2531578" cy="2478742"/>
            </a:xfrm>
          </p:grpSpPr>
          <p:grpSp>
            <p:nvGrpSpPr>
              <p:cNvPr id="91" name="Group 170"/>
              <p:cNvGrpSpPr/>
              <p:nvPr/>
            </p:nvGrpSpPr>
            <p:grpSpPr>
              <a:xfrm>
                <a:off x="5012224" y="457200"/>
                <a:ext cx="2531578" cy="1447800"/>
                <a:chOff x="3755051" y="1524000"/>
                <a:chExt cx="908347" cy="457200"/>
              </a:xfrm>
            </p:grpSpPr>
            <p:sp>
              <p:nvSpPr>
                <p:cNvPr id="104" name="Rectangle 103"/>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05" name="Group 154"/>
                <p:cNvGrpSpPr/>
                <p:nvPr/>
              </p:nvGrpSpPr>
              <p:grpSpPr>
                <a:xfrm>
                  <a:off x="3810000" y="1524000"/>
                  <a:ext cx="838200" cy="457200"/>
                  <a:chOff x="4643203" y="2743200"/>
                  <a:chExt cx="3490210" cy="1256675"/>
                </a:xfrm>
              </p:grpSpPr>
              <p:grpSp>
                <p:nvGrpSpPr>
                  <p:cNvPr id="106" name="Group 23"/>
                  <p:cNvGrpSpPr/>
                  <p:nvPr/>
                </p:nvGrpSpPr>
                <p:grpSpPr>
                  <a:xfrm>
                    <a:off x="4643203" y="2743200"/>
                    <a:ext cx="1146748" cy="1219200"/>
                    <a:chOff x="4643203" y="2743200"/>
                    <a:chExt cx="1146748" cy="1219200"/>
                  </a:xfrm>
                </p:grpSpPr>
                <p:sp>
                  <p:nvSpPr>
                    <p:cNvPr id="121" name="Multiply 120"/>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Summing Junction 121"/>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Summing Junction 122"/>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Summing Junction 123"/>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24"/>
                  <p:cNvGrpSpPr/>
                  <p:nvPr/>
                </p:nvGrpSpPr>
                <p:grpSpPr>
                  <a:xfrm>
                    <a:off x="5791200" y="2743200"/>
                    <a:ext cx="1146748" cy="1219200"/>
                    <a:chOff x="4643203" y="2743200"/>
                    <a:chExt cx="1146748" cy="1219200"/>
                  </a:xfrm>
                </p:grpSpPr>
                <p:sp>
                  <p:nvSpPr>
                    <p:cNvPr id="117" name="Multiply 116"/>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Summing Junction 117"/>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Summing Junction 118"/>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umming Junction 119"/>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29"/>
                  <p:cNvGrpSpPr/>
                  <p:nvPr/>
                </p:nvGrpSpPr>
                <p:grpSpPr>
                  <a:xfrm>
                    <a:off x="6986665" y="2780675"/>
                    <a:ext cx="1146748" cy="1219200"/>
                    <a:chOff x="4643203" y="2743200"/>
                    <a:chExt cx="1146748" cy="1219200"/>
                  </a:xfrm>
                </p:grpSpPr>
                <p:sp>
                  <p:nvSpPr>
                    <p:cNvPr id="109" name="Multiply 108"/>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Summing Junction 109"/>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Summing Junction 113"/>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Summing Junction 115"/>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3" name="Group 204"/>
              <p:cNvGrpSpPr/>
              <p:nvPr/>
            </p:nvGrpSpPr>
            <p:grpSpPr>
              <a:xfrm>
                <a:off x="5018992" y="1571035"/>
                <a:ext cx="2485710" cy="1364907"/>
                <a:chOff x="5018992" y="1571035"/>
                <a:chExt cx="2485710" cy="1364907"/>
              </a:xfrm>
            </p:grpSpPr>
            <p:sp>
              <p:nvSpPr>
                <p:cNvPr id="94" name="Pentagon 93"/>
                <p:cNvSpPr/>
                <p:nvPr/>
              </p:nvSpPr>
              <p:spPr>
                <a:xfrm rot="5400000">
                  <a:off x="4790391" y="1799636"/>
                  <a:ext cx="1219201"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entagon 99"/>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entagon 100"/>
                <p:cNvSpPr/>
                <p:nvPr/>
              </p:nvSpPr>
              <p:spPr>
                <a:xfrm rot="5400000">
                  <a:off x="6514103" y="1837765"/>
                  <a:ext cx="1219198"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Pentagon 101"/>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Pentagon 102"/>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Left-Right-Up Arrow 71"/>
            <p:cNvSpPr/>
            <p:nvPr/>
          </p:nvSpPr>
          <p:spPr>
            <a:xfrm rot="10800000">
              <a:off x="6400799" y="2666996"/>
              <a:ext cx="1600200" cy="1676401"/>
            </a:xfrm>
            <a:prstGeom prst="leftRightUpArrow">
              <a:avLst>
                <a:gd name="adj1" fmla="val 43442"/>
                <a:gd name="adj2" fmla="val 20250"/>
                <a:gd name="adj3" fmla="val 28279"/>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entagon 72"/>
            <p:cNvSpPr/>
            <p:nvPr/>
          </p:nvSpPr>
          <p:spPr>
            <a:xfrm rot="5400000">
              <a:off x="6931025" y="2670176"/>
              <a:ext cx="539750" cy="533400"/>
            </a:xfrm>
            <a:prstGeom prst="homePlat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722730" y="1447800"/>
              <a:ext cx="914400"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ultiply 74"/>
            <p:cNvSpPr/>
            <p:nvPr/>
          </p:nvSpPr>
          <p:spPr>
            <a:xfrm>
              <a:off x="6705600" y="2895600"/>
              <a:ext cx="990600" cy="1066800"/>
            </a:xfrm>
            <a:prstGeom prst="mathMultiply">
              <a:avLst>
                <a:gd name="adj1" fmla="val 9616"/>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128"/>
            <p:cNvGrpSpPr/>
            <p:nvPr/>
          </p:nvGrpSpPr>
          <p:grpSpPr>
            <a:xfrm rot="359772">
              <a:off x="6493621" y="3605881"/>
              <a:ext cx="563318" cy="1806623"/>
              <a:chOff x="2675775" y="3209048"/>
              <a:chExt cx="563318" cy="1806623"/>
            </a:xfrm>
          </p:grpSpPr>
          <p:sp>
            <p:nvSpPr>
              <p:cNvPr id="87" name="Cross 86"/>
              <p:cNvSpPr/>
              <p:nvPr/>
            </p:nvSpPr>
            <p:spPr>
              <a:xfrm rot="429804">
                <a:off x="2675775" y="3209048"/>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entagon 87"/>
              <p:cNvSpPr/>
              <p:nvPr/>
            </p:nvSpPr>
            <p:spPr>
              <a:xfrm rot="5818544">
                <a:off x="2240298" y="433809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9" name="Multiply 88"/>
              <p:cNvSpPr/>
              <p:nvPr/>
            </p:nvSpPr>
            <p:spPr>
              <a:xfrm rot="5565285">
                <a:off x="2650430" y="3653434"/>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Oval 76"/>
            <p:cNvSpPr/>
            <p:nvPr/>
          </p:nvSpPr>
          <p:spPr>
            <a:xfrm>
              <a:off x="6553200" y="1295400"/>
              <a:ext cx="11430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261"/>
            <p:cNvGrpSpPr/>
            <p:nvPr/>
          </p:nvGrpSpPr>
          <p:grpSpPr>
            <a:xfrm>
              <a:off x="6477000" y="1524000"/>
              <a:ext cx="1371600" cy="838200"/>
              <a:chOff x="1828800" y="188259"/>
              <a:chExt cx="2707342" cy="1183341"/>
            </a:xfrm>
          </p:grpSpPr>
          <p:sp>
            <p:nvSpPr>
              <p:cNvPr id="79" name="Pentagon 78"/>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79"/>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ultiply 81"/>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lus 82"/>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ultiply 83"/>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lus 84"/>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ultiply 85"/>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5167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animEffect transition="in" filter="wipe(down)">
                                      <p:cBhvr>
                                        <p:cTn id="9" dur="580">
                                          <p:stCondLst>
                                            <p:cond delay="0"/>
                                          </p:stCondLst>
                                        </p:cTn>
                                        <p:tgtEl>
                                          <p:spTgt spid="60"/>
                                        </p:tgtEl>
                                      </p:cBhvr>
                                    </p:animEffect>
                                    <p:anim calcmode="lin" valueType="num">
                                      <p:cBhvr>
                                        <p:cTn id="1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5" dur="26">
                                          <p:stCondLst>
                                            <p:cond delay="650"/>
                                          </p:stCondLst>
                                        </p:cTn>
                                        <p:tgtEl>
                                          <p:spTgt spid="60"/>
                                        </p:tgtEl>
                                      </p:cBhvr>
                                      <p:to x="100000" y="60000"/>
                                    </p:animScale>
                                    <p:animScale>
                                      <p:cBhvr>
                                        <p:cTn id="16" dur="166" decel="50000">
                                          <p:stCondLst>
                                            <p:cond delay="676"/>
                                          </p:stCondLst>
                                        </p:cTn>
                                        <p:tgtEl>
                                          <p:spTgt spid="60"/>
                                        </p:tgtEl>
                                      </p:cBhvr>
                                      <p:to x="100000" y="100000"/>
                                    </p:animScale>
                                    <p:animScale>
                                      <p:cBhvr>
                                        <p:cTn id="17" dur="26">
                                          <p:stCondLst>
                                            <p:cond delay="1312"/>
                                          </p:stCondLst>
                                        </p:cTn>
                                        <p:tgtEl>
                                          <p:spTgt spid="60"/>
                                        </p:tgtEl>
                                      </p:cBhvr>
                                      <p:to x="100000" y="80000"/>
                                    </p:animScale>
                                    <p:animScale>
                                      <p:cBhvr>
                                        <p:cTn id="18" dur="166" decel="50000">
                                          <p:stCondLst>
                                            <p:cond delay="1338"/>
                                          </p:stCondLst>
                                        </p:cTn>
                                        <p:tgtEl>
                                          <p:spTgt spid="60"/>
                                        </p:tgtEl>
                                      </p:cBhvr>
                                      <p:to x="100000" y="100000"/>
                                    </p:animScale>
                                    <p:animScale>
                                      <p:cBhvr>
                                        <p:cTn id="19" dur="26">
                                          <p:stCondLst>
                                            <p:cond delay="1642"/>
                                          </p:stCondLst>
                                        </p:cTn>
                                        <p:tgtEl>
                                          <p:spTgt spid="60"/>
                                        </p:tgtEl>
                                      </p:cBhvr>
                                      <p:to x="100000" y="90000"/>
                                    </p:animScale>
                                    <p:animScale>
                                      <p:cBhvr>
                                        <p:cTn id="20" dur="166" decel="50000">
                                          <p:stCondLst>
                                            <p:cond delay="1668"/>
                                          </p:stCondLst>
                                        </p:cTn>
                                        <p:tgtEl>
                                          <p:spTgt spid="60"/>
                                        </p:tgtEl>
                                      </p:cBhvr>
                                      <p:to x="100000" y="100000"/>
                                    </p:animScale>
                                    <p:animScale>
                                      <p:cBhvr>
                                        <p:cTn id="21" dur="26">
                                          <p:stCondLst>
                                            <p:cond delay="1808"/>
                                          </p:stCondLst>
                                        </p:cTn>
                                        <p:tgtEl>
                                          <p:spTgt spid="60"/>
                                        </p:tgtEl>
                                      </p:cBhvr>
                                      <p:to x="100000" y="95000"/>
                                    </p:animScale>
                                    <p:animScale>
                                      <p:cBhvr>
                                        <p:cTn id="22" dur="166" decel="50000">
                                          <p:stCondLst>
                                            <p:cond delay="1834"/>
                                          </p:stCondLst>
                                        </p:cTn>
                                        <p:tgtEl>
                                          <p:spTgt spid="60"/>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Picture 693">
            <a:extLst>
              <a:ext uri="{FF2B5EF4-FFF2-40B4-BE49-F238E27FC236}">
                <a16:creationId xmlns:a16="http://schemas.microsoft.com/office/drawing/2014/main" id="{15F6FCF3-E33C-4392-A872-9713B2862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Baskerville Old Face" panose="02020602080505020303" pitchFamily="18" charset="0"/>
              </a:rPr>
              <a:t>Peace is Restored</a:t>
            </a:r>
          </a:p>
        </p:txBody>
      </p:sp>
      <p:sp>
        <p:nvSpPr>
          <p:cNvPr id="95" name="TextBox 94"/>
          <p:cNvSpPr txBox="1"/>
          <p:nvPr/>
        </p:nvSpPr>
        <p:spPr>
          <a:xfrm>
            <a:off x="193141" y="6488668"/>
            <a:ext cx="3505200" cy="369332"/>
          </a:xfrm>
          <a:prstGeom prst="rect">
            <a:avLst/>
          </a:prstGeom>
          <a:noFill/>
        </p:spPr>
        <p:txBody>
          <a:bodyPr wrap="square" rtlCol="0">
            <a:spAutoFit/>
          </a:bodyPr>
          <a:lstStyle/>
          <a:p>
            <a:r>
              <a:rPr lang="en-US" dirty="0"/>
              <a:t>3 Nephi 5</a:t>
            </a:r>
          </a:p>
        </p:txBody>
      </p:sp>
      <p:sp>
        <p:nvSpPr>
          <p:cNvPr id="22" name="TextBox 21"/>
          <p:cNvSpPr txBox="1"/>
          <p:nvPr/>
        </p:nvSpPr>
        <p:spPr>
          <a:xfrm>
            <a:off x="4454305" y="805758"/>
            <a:ext cx="4572000" cy="338554"/>
          </a:xfrm>
          <a:prstGeom prst="rect">
            <a:avLst/>
          </a:prstGeom>
          <a:noFill/>
        </p:spPr>
        <p:txBody>
          <a:bodyPr wrap="square" rtlCol="0">
            <a:spAutoFit/>
          </a:bodyPr>
          <a:lstStyle/>
          <a:p>
            <a:r>
              <a:rPr lang="en-US" sz="1600" b="1" dirty="0"/>
              <a:t>22</a:t>
            </a:r>
            <a:r>
              <a:rPr lang="en-US" sz="1600" b="1" baseline="30000" dirty="0"/>
              <a:t>nd</a:t>
            </a:r>
            <a:r>
              <a:rPr lang="en-US" sz="1600" b="1" dirty="0"/>
              <a:t>-26</a:t>
            </a:r>
            <a:r>
              <a:rPr lang="en-US" sz="1600" b="1" baseline="30000" dirty="0"/>
              <a:t>th</a:t>
            </a:r>
            <a:r>
              <a:rPr lang="en-US" sz="1600" b="1" dirty="0"/>
              <a:t> Year before the coming of Christ</a:t>
            </a:r>
          </a:p>
        </p:txBody>
      </p:sp>
      <p:grpSp>
        <p:nvGrpSpPr>
          <p:cNvPr id="38" name="Group 19"/>
          <p:cNvGrpSpPr/>
          <p:nvPr/>
        </p:nvGrpSpPr>
        <p:grpSpPr>
          <a:xfrm>
            <a:off x="4953000" y="4495800"/>
            <a:ext cx="1752600" cy="609600"/>
            <a:chOff x="762000" y="2514600"/>
            <a:chExt cx="1752600" cy="609600"/>
          </a:xfrm>
        </p:grpSpPr>
        <p:grpSp>
          <p:nvGrpSpPr>
            <p:cNvPr id="39" name="Group 161"/>
            <p:cNvGrpSpPr/>
            <p:nvPr/>
          </p:nvGrpSpPr>
          <p:grpSpPr>
            <a:xfrm>
              <a:off x="762000" y="2514600"/>
              <a:ext cx="533400" cy="609600"/>
              <a:chOff x="762000" y="2514600"/>
              <a:chExt cx="533400" cy="609600"/>
            </a:xfrm>
          </p:grpSpPr>
          <p:sp>
            <p:nvSpPr>
              <p:cNvPr id="47" name="Rounded Rectangle 46"/>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nut 47"/>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164"/>
            <p:cNvGrpSpPr/>
            <p:nvPr/>
          </p:nvGrpSpPr>
          <p:grpSpPr>
            <a:xfrm>
              <a:off x="1981200" y="2514600"/>
              <a:ext cx="533400" cy="609600"/>
              <a:chOff x="762000" y="2514600"/>
              <a:chExt cx="533400" cy="609600"/>
            </a:xfrm>
          </p:grpSpPr>
          <p:sp>
            <p:nvSpPr>
              <p:cNvPr id="41" name="Rounded Rectangle 40"/>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nut 41"/>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680" name="Group 19"/>
          <p:cNvGrpSpPr/>
          <p:nvPr/>
        </p:nvGrpSpPr>
        <p:grpSpPr>
          <a:xfrm>
            <a:off x="8001000" y="4572000"/>
            <a:ext cx="1752600" cy="609600"/>
            <a:chOff x="762000" y="2514600"/>
            <a:chExt cx="1752600" cy="609600"/>
          </a:xfrm>
        </p:grpSpPr>
        <p:grpSp>
          <p:nvGrpSpPr>
            <p:cNvPr id="681" name="Group 161"/>
            <p:cNvGrpSpPr/>
            <p:nvPr/>
          </p:nvGrpSpPr>
          <p:grpSpPr>
            <a:xfrm>
              <a:off x="762000" y="2514600"/>
              <a:ext cx="533400" cy="609600"/>
              <a:chOff x="762000" y="2514600"/>
              <a:chExt cx="533400" cy="609600"/>
            </a:xfrm>
          </p:grpSpPr>
          <p:sp>
            <p:nvSpPr>
              <p:cNvPr id="685" name="Rounded Rectangle 684"/>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Donut 685"/>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2" name="Group 164"/>
            <p:cNvGrpSpPr/>
            <p:nvPr/>
          </p:nvGrpSpPr>
          <p:grpSpPr>
            <a:xfrm>
              <a:off x="1981200" y="2514600"/>
              <a:ext cx="533400" cy="609600"/>
              <a:chOff x="762000" y="2514600"/>
              <a:chExt cx="533400" cy="609600"/>
            </a:xfrm>
          </p:grpSpPr>
          <p:sp>
            <p:nvSpPr>
              <p:cNvPr id="683" name="Rounded Rectangle 68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Donut 68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687" name="Group 19"/>
          <p:cNvGrpSpPr/>
          <p:nvPr/>
        </p:nvGrpSpPr>
        <p:grpSpPr>
          <a:xfrm>
            <a:off x="2133600" y="4343400"/>
            <a:ext cx="1752600" cy="609600"/>
            <a:chOff x="762000" y="2514600"/>
            <a:chExt cx="1752600" cy="609600"/>
          </a:xfrm>
        </p:grpSpPr>
        <p:grpSp>
          <p:nvGrpSpPr>
            <p:cNvPr id="688" name="Group 161"/>
            <p:cNvGrpSpPr/>
            <p:nvPr/>
          </p:nvGrpSpPr>
          <p:grpSpPr>
            <a:xfrm>
              <a:off x="762000" y="2514600"/>
              <a:ext cx="533400" cy="609600"/>
              <a:chOff x="762000" y="2514600"/>
              <a:chExt cx="533400" cy="609600"/>
            </a:xfrm>
          </p:grpSpPr>
          <p:sp>
            <p:nvSpPr>
              <p:cNvPr id="692" name="Rounded Rectangle 69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Donut 69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9" name="Group 164"/>
            <p:cNvGrpSpPr/>
            <p:nvPr/>
          </p:nvGrpSpPr>
          <p:grpSpPr>
            <a:xfrm>
              <a:off x="1981200" y="2514600"/>
              <a:ext cx="533400" cy="609600"/>
              <a:chOff x="762000" y="2514600"/>
              <a:chExt cx="533400" cy="609600"/>
            </a:xfrm>
          </p:grpSpPr>
          <p:sp>
            <p:nvSpPr>
              <p:cNvPr id="690" name="Rounded Rectangle 68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Donut 69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696" name="Group 164"/>
          <p:cNvGrpSpPr/>
          <p:nvPr/>
        </p:nvGrpSpPr>
        <p:grpSpPr>
          <a:xfrm>
            <a:off x="5486400" y="2895600"/>
            <a:ext cx="533400" cy="609600"/>
            <a:chOff x="762000" y="2514600"/>
            <a:chExt cx="533400" cy="609600"/>
          </a:xfrm>
        </p:grpSpPr>
        <p:sp>
          <p:nvSpPr>
            <p:cNvPr id="697" name="Rounded Rectangle 696"/>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Donut 697"/>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 name="Picture 5">
            <a:extLst>
              <a:ext uri="{FF2B5EF4-FFF2-40B4-BE49-F238E27FC236}">
                <a16:creationId xmlns:a16="http://schemas.microsoft.com/office/drawing/2014/main" id="{CD4BCBF3-CD15-41F5-B9D8-CAA91E7A1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157" y="963168"/>
            <a:ext cx="2524244" cy="3578181"/>
          </a:xfrm>
          <a:prstGeom prst="rect">
            <a:avLst/>
          </a:prstGeom>
        </p:spPr>
      </p:pic>
      <p:pic>
        <p:nvPicPr>
          <p:cNvPr id="9" name="Picture 8">
            <a:extLst>
              <a:ext uri="{FF2B5EF4-FFF2-40B4-BE49-F238E27FC236}">
                <a16:creationId xmlns:a16="http://schemas.microsoft.com/office/drawing/2014/main" id="{0DBA2495-79FB-4C07-9CC8-A3B0C2468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910" y="4770722"/>
            <a:ext cx="3012178" cy="1711021"/>
          </a:xfrm>
          <a:prstGeom prst="rect">
            <a:avLst/>
          </a:prstGeom>
        </p:spPr>
      </p:pic>
      <p:pic>
        <p:nvPicPr>
          <p:cNvPr id="11" name="Picture 10">
            <a:extLst>
              <a:ext uri="{FF2B5EF4-FFF2-40B4-BE49-F238E27FC236}">
                <a16:creationId xmlns:a16="http://schemas.microsoft.com/office/drawing/2014/main" id="{C3F2337E-1EAE-4362-97FD-12F013571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257" y="1353727"/>
            <a:ext cx="1180148" cy="1667721"/>
          </a:xfrm>
          <a:prstGeom prst="rect">
            <a:avLst/>
          </a:prstGeom>
        </p:spPr>
      </p:pic>
      <p:pic>
        <p:nvPicPr>
          <p:cNvPr id="17" name="Picture 16">
            <a:extLst>
              <a:ext uri="{FF2B5EF4-FFF2-40B4-BE49-F238E27FC236}">
                <a16:creationId xmlns:a16="http://schemas.microsoft.com/office/drawing/2014/main" id="{FC7549D6-A7B7-4BA7-89E2-3DEEF09CE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5968" y="3332391"/>
            <a:ext cx="2155294" cy="1246635"/>
          </a:xfrm>
          <a:prstGeom prst="rect">
            <a:avLst/>
          </a:prstGeom>
        </p:spPr>
      </p:pic>
      <p:pic>
        <p:nvPicPr>
          <p:cNvPr id="19" name="Picture 18">
            <a:extLst>
              <a:ext uri="{FF2B5EF4-FFF2-40B4-BE49-F238E27FC236}">
                <a16:creationId xmlns:a16="http://schemas.microsoft.com/office/drawing/2014/main" id="{6029AC76-7C7E-47A7-A86E-D1F14F80A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5497" y="4973052"/>
            <a:ext cx="2232862" cy="1728667"/>
          </a:xfrm>
          <a:prstGeom prst="rect">
            <a:avLst/>
          </a:prstGeom>
        </p:spPr>
      </p:pic>
      <p:pic>
        <p:nvPicPr>
          <p:cNvPr id="23" name="Picture 22">
            <a:extLst>
              <a:ext uri="{FF2B5EF4-FFF2-40B4-BE49-F238E27FC236}">
                <a16:creationId xmlns:a16="http://schemas.microsoft.com/office/drawing/2014/main" id="{EFB9B5A9-0EAB-43DF-8428-D80595EDA3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931" y="1234350"/>
            <a:ext cx="2792242" cy="3529587"/>
          </a:xfrm>
          <a:prstGeom prst="rect">
            <a:avLst/>
          </a:prstGeom>
        </p:spPr>
      </p:pic>
      <p:pic>
        <p:nvPicPr>
          <p:cNvPr id="25" name="Picture 24">
            <a:extLst>
              <a:ext uri="{FF2B5EF4-FFF2-40B4-BE49-F238E27FC236}">
                <a16:creationId xmlns:a16="http://schemas.microsoft.com/office/drawing/2014/main" id="{1937AD71-6F5A-471E-80AE-23B6DDDEA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8820" y="4990840"/>
            <a:ext cx="2338956" cy="1734575"/>
          </a:xfrm>
          <a:prstGeom prst="rect">
            <a:avLst/>
          </a:prstGeom>
        </p:spPr>
      </p:pic>
      <p:sp>
        <p:nvSpPr>
          <p:cNvPr id="279" name="Multiply 278"/>
          <p:cNvSpPr/>
          <p:nvPr/>
        </p:nvSpPr>
        <p:spPr>
          <a:xfrm>
            <a:off x="7171854" y="4784002"/>
            <a:ext cx="3505200" cy="2209800"/>
          </a:xfrm>
          <a:prstGeom prst="mathMultiply">
            <a:avLst>
              <a:gd name="adj1" fmla="val 111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30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87"/>
                                        </p:tgtEl>
                                        <p:attrNameLst>
                                          <p:attrName>style.visibility</p:attrName>
                                        </p:attrNameLst>
                                      </p:cBhvr>
                                      <p:to>
                                        <p:strVal val="visible"/>
                                      </p:to>
                                    </p:set>
                                    <p:animEffect transition="in" filter="fade">
                                      <p:cBhvr>
                                        <p:cTn id="12" dur="1000"/>
                                        <p:tgtEl>
                                          <p:spTgt spid="687"/>
                                        </p:tgtEl>
                                      </p:cBhvr>
                                    </p:animEffect>
                                    <p:anim calcmode="lin" valueType="num">
                                      <p:cBhvr>
                                        <p:cTn id="13" dur="1000" fill="hold"/>
                                        <p:tgtEl>
                                          <p:spTgt spid="687"/>
                                        </p:tgtEl>
                                        <p:attrNameLst>
                                          <p:attrName>ppt_x</p:attrName>
                                        </p:attrNameLst>
                                      </p:cBhvr>
                                      <p:tavLst>
                                        <p:tav tm="0">
                                          <p:val>
                                            <p:strVal val="#ppt_x"/>
                                          </p:val>
                                        </p:tav>
                                        <p:tav tm="100000">
                                          <p:val>
                                            <p:strVal val="#ppt_x"/>
                                          </p:val>
                                        </p:tav>
                                      </p:tavLst>
                                    </p:anim>
                                    <p:anim calcmode="lin" valueType="num">
                                      <p:cBhvr>
                                        <p:cTn id="14" dur="1000" fill="hold"/>
                                        <p:tgtEl>
                                          <p:spTgt spid="68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96"/>
                                        </p:tgtEl>
                                        <p:attrNameLst>
                                          <p:attrName>style.visibility</p:attrName>
                                        </p:attrNameLst>
                                      </p:cBhvr>
                                      <p:to>
                                        <p:strVal val="visible"/>
                                      </p:to>
                                    </p:set>
                                    <p:animEffect transition="in" filter="fade">
                                      <p:cBhvr>
                                        <p:cTn id="29" dur="1000"/>
                                        <p:tgtEl>
                                          <p:spTgt spid="696"/>
                                        </p:tgtEl>
                                      </p:cBhvr>
                                    </p:animEffect>
                                    <p:anim calcmode="lin" valueType="num">
                                      <p:cBhvr>
                                        <p:cTn id="30" dur="1000" fill="hold"/>
                                        <p:tgtEl>
                                          <p:spTgt spid="696"/>
                                        </p:tgtEl>
                                        <p:attrNameLst>
                                          <p:attrName>ppt_x</p:attrName>
                                        </p:attrNameLst>
                                      </p:cBhvr>
                                      <p:tavLst>
                                        <p:tav tm="0">
                                          <p:val>
                                            <p:strVal val="#ppt_x"/>
                                          </p:val>
                                        </p:tav>
                                        <p:tav tm="100000">
                                          <p:val>
                                            <p:strVal val="#ppt_x"/>
                                          </p:val>
                                        </p:tav>
                                      </p:tavLst>
                                    </p:anim>
                                    <p:anim calcmode="lin" valueType="num">
                                      <p:cBhvr>
                                        <p:cTn id="31" dur="1000" fill="hold"/>
                                        <p:tgtEl>
                                          <p:spTgt spid="69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680"/>
                                        </p:tgtEl>
                                        <p:attrNameLst>
                                          <p:attrName>style.visibility</p:attrName>
                                        </p:attrNameLst>
                                      </p:cBhvr>
                                      <p:to>
                                        <p:strVal val="visible"/>
                                      </p:to>
                                    </p:set>
                                    <p:animEffect transition="in" filter="fade">
                                      <p:cBhvr>
                                        <p:cTn id="60" dur="1000"/>
                                        <p:tgtEl>
                                          <p:spTgt spid="680"/>
                                        </p:tgtEl>
                                      </p:cBhvr>
                                    </p:animEffect>
                                    <p:anim calcmode="lin" valueType="num">
                                      <p:cBhvr>
                                        <p:cTn id="61" dur="1000" fill="hold"/>
                                        <p:tgtEl>
                                          <p:spTgt spid="680"/>
                                        </p:tgtEl>
                                        <p:attrNameLst>
                                          <p:attrName>ppt_x</p:attrName>
                                        </p:attrNameLst>
                                      </p:cBhvr>
                                      <p:tavLst>
                                        <p:tav tm="0">
                                          <p:val>
                                            <p:strVal val="#ppt_x"/>
                                          </p:val>
                                        </p:tav>
                                        <p:tav tm="100000">
                                          <p:val>
                                            <p:strVal val="#ppt_x"/>
                                          </p:val>
                                        </p:tav>
                                      </p:tavLst>
                                    </p:anim>
                                    <p:anim calcmode="lin" valueType="num">
                                      <p:cBhvr>
                                        <p:cTn id="62" dur="1000" fill="hold"/>
                                        <p:tgtEl>
                                          <p:spTgt spid="68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9"/>
                                        </p:tgtEl>
                                        <p:attrNameLst>
                                          <p:attrName>style.visibility</p:attrName>
                                        </p:attrNameLst>
                                      </p:cBhvr>
                                      <p:to>
                                        <p:strVal val="visible"/>
                                      </p:to>
                                    </p:set>
                                    <p:animEffect transition="in" filter="fade">
                                      <p:cBhvr>
                                        <p:cTn id="72"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9D0EFA-5F69-4B6C-83D3-7E00C9B18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EB4DB98-6F71-4B22-888B-5ABBDC95D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91" y="0"/>
            <a:ext cx="6538064" cy="6858000"/>
          </a:xfrm>
          <a:prstGeom prst="rect">
            <a:avLst/>
          </a:prstGeom>
        </p:spPr>
      </p:pic>
      <p:sp>
        <p:nvSpPr>
          <p:cNvPr id="3" name="TextBox 2"/>
          <p:cNvSpPr txBox="1"/>
          <p:nvPr/>
        </p:nvSpPr>
        <p:spPr>
          <a:xfrm>
            <a:off x="7086600" y="6172200"/>
            <a:ext cx="2057400" cy="369332"/>
          </a:xfrm>
          <a:prstGeom prst="rect">
            <a:avLst/>
          </a:prstGeom>
          <a:noFill/>
        </p:spPr>
        <p:txBody>
          <a:bodyPr wrap="square" rtlCol="0">
            <a:spAutoFit/>
          </a:bodyPr>
          <a:lstStyle/>
          <a:p>
            <a:r>
              <a:rPr lang="en-US" dirty="0"/>
              <a:t>3 Nephi 5:23-26</a:t>
            </a:r>
          </a:p>
        </p:txBody>
      </p:sp>
      <p:sp>
        <p:nvSpPr>
          <p:cNvPr id="7" name="TextBox 6"/>
          <p:cNvSpPr txBox="1"/>
          <p:nvPr/>
        </p:nvSpPr>
        <p:spPr>
          <a:xfrm>
            <a:off x="2716040" y="192386"/>
            <a:ext cx="5195180" cy="1015663"/>
          </a:xfrm>
          <a:prstGeom prst="rect">
            <a:avLst/>
          </a:prstGeom>
          <a:noFill/>
        </p:spPr>
        <p:txBody>
          <a:bodyPr wrap="square" rtlCol="0">
            <a:spAutoFit/>
          </a:bodyPr>
          <a:lstStyle/>
          <a:p>
            <a:pPr algn="r"/>
            <a:r>
              <a:rPr lang="en-US" sz="6000" dirty="0">
                <a:latin typeface="Baskerville Old Face" panose="02020602080505020303" pitchFamily="18" charset="0"/>
              </a:rPr>
              <a:t>To Us Today:</a:t>
            </a:r>
          </a:p>
        </p:txBody>
      </p:sp>
      <p:sp>
        <p:nvSpPr>
          <p:cNvPr id="8" name="TextBox 7"/>
          <p:cNvSpPr txBox="1"/>
          <p:nvPr/>
        </p:nvSpPr>
        <p:spPr>
          <a:xfrm>
            <a:off x="2895600" y="1143000"/>
            <a:ext cx="6248400" cy="4801314"/>
          </a:xfrm>
          <a:prstGeom prst="rect">
            <a:avLst/>
          </a:prstGeom>
          <a:noFill/>
        </p:spPr>
        <p:txBody>
          <a:bodyPr wrap="square" rtlCol="0">
            <a:spAutoFit/>
          </a:bodyPr>
          <a:lstStyle/>
          <a:p>
            <a:pPr fontAlgn="base"/>
            <a:r>
              <a:rPr lang="en-US" dirty="0"/>
              <a:t>“Yea, and surely shall he again bring a remnant of the seed of Joseph to the knowledge of the Lord their God.</a:t>
            </a:r>
          </a:p>
          <a:p>
            <a:pPr fontAlgn="base"/>
            <a:r>
              <a:rPr lang="en-US" dirty="0"/>
              <a:t> </a:t>
            </a:r>
          </a:p>
          <a:p>
            <a:pPr fontAlgn="base"/>
            <a:r>
              <a:rPr lang="en-US" dirty="0"/>
              <a:t>And as surely as the Lord </a:t>
            </a:r>
            <a:r>
              <a:rPr lang="en-US" dirty="0" err="1"/>
              <a:t>liveth</a:t>
            </a:r>
            <a:r>
              <a:rPr lang="en-US" dirty="0"/>
              <a:t>, will he gather in from the four quarters of the earth all the remnant of the seed of Jacob, who are scattered abroad upon all the face of the earth.</a:t>
            </a:r>
          </a:p>
          <a:p>
            <a:pPr fontAlgn="base"/>
            <a:endParaRPr lang="en-US" dirty="0"/>
          </a:p>
          <a:p>
            <a:pPr fontAlgn="base"/>
            <a:r>
              <a:rPr lang="en-US" dirty="0"/>
              <a:t>And as he hath covenanted with all the house of Jacob, even so shall the covenant wherewith he hath covenanted with the house of Jacob be fulfilled in his own due time, unto the restoring all the house of Jacob unto the knowledge of the covenant that he hath covenanted with them.</a:t>
            </a:r>
          </a:p>
          <a:p>
            <a:pPr fontAlgn="base"/>
            <a:endParaRPr lang="en-US" dirty="0"/>
          </a:p>
          <a:p>
            <a:pPr fontAlgn="base"/>
            <a:r>
              <a:rPr lang="en-US" dirty="0"/>
              <a:t>And then shall they know their Redeemer, who is Jesus Christ, the Son of God; and then shall they be gathered in from the four quarters of the earth unto their own lands, from whence they have been dispersed; yea, as the Lord </a:t>
            </a:r>
            <a:r>
              <a:rPr lang="en-US" dirty="0" err="1"/>
              <a:t>liveth</a:t>
            </a:r>
            <a:r>
              <a:rPr lang="en-US" dirty="0"/>
              <a:t> so shall it be. Amen.</a:t>
            </a:r>
          </a:p>
        </p:txBody>
      </p:sp>
    </p:spTree>
    <p:extLst>
      <p:ext uri="{BB962C8B-B14F-4D97-AF65-F5344CB8AC3E}">
        <p14:creationId xmlns:p14="http://schemas.microsoft.com/office/powerpoint/2010/main" val="150666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FBA2E9-2064-464B-9D04-18777701D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9" y="0"/>
            <a:ext cx="12173102" cy="6858000"/>
          </a:xfrm>
          <a:prstGeom prst="rect">
            <a:avLst/>
          </a:prstGeom>
        </p:spPr>
      </p:pic>
      <p:sp>
        <p:nvSpPr>
          <p:cNvPr id="3" name="TextBox 2"/>
          <p:cNvSpPr txBox="1"/>
          <p:nvPr/>
        </p:nvSpPr>
        <p:spPr>
          <a:xfrm>
            <a:off x="3019330" y="1837854"/>
            <a:ext cx="6019800" cy="3693319"/>
          </a:xfrm>
          <a:prstGeom prst="rect">
            <a:avLst/>
          </a:prstGeom>
          <a:noFill/>
        </p:spPr>
        <p:txBody>
          <a:bodyPr wrap="square" rtlCol="0">
            <a:spAutoFit/>
          </a:bodyPr>
          <a:lstStyle/>
          <a:p>
            <a:r>
              <a:rPr lang="en-US" dirty="0"/>
              <a:t>Sources:</a:t>
            </a:r>
          </a:p>
          <a:p>
            <a:endParaRPr lang="en-US" dirty="0"/>
          </a:p>
          <a:p>
            <a:r>
              <a:rPr lang="en-US" dirty="0"/>
              <a:t>Henry B. </a:t>
            </a:r>
            <a:r>
              <a:rPr lang="en-US" dirty="0" err="1"/>
              <a:t>Erying</a:t>
            </a:r>
            <a:r>
              <a:rPr lang="en-US" dirty="0"/>
              <a:t> (“O Remember, Remember,” </a:t>
            </a:r>
            <a:r>
              <a:rPr lang="en-US" i="1" dirty="0"/>
              <a:t>Ensign</a:t>
            </a:r>
            <a:r>
              <a:rPr lang="en-US" dirty="0"/>
              <a:t> or </a:t>
            </a:r>
            <a:r>
              <a:rPr lang="en-US" i="1" dirty="0"/>
              <a:t>Liahona,</a:t>
            </a:r>
            <a:r>
              <a:rPr lang="en-US" dirty="0"/>
              <a:t> Nov. 2007, 67).</a:t>
            </a:r>
          </a:p>
          <a:p>
            <a:endParaRPr lang="en-US" dirty="0"/>
          </a:p>
          <a:p>
            <a:r>
              <a:rPr lang="en-US" dirty="0"/>
              <a:t>The Book of Mormon Who’s Who by Ed J. Pinegar and Richard J. Allen pg. 53-54, 56-60, 192-193</a:t>
            </a:r>
          </a:p>
          <a:p>
            <a:endParaRPr lang="en-US" dirty="0"/>
          </a:p>
          <a:p>
            <a:pPr fontAlgn="base"/>
            <a:endParaRPr lang="en-US" dirty="0"/>
          </a:p>
          <a:p>
            <a:pPr fontAlgn="base"/>
            <a:endParaRPr lang="en-US" dirty="0"/>
          </a:p>
          <a:p>
            <a:pPr fontAlgn="base"/>
            <a:endParaRPr lang="en-US" dirty="0"/>
          </a:p>
          <a:p>
            <a:pPr fontAlgn="base"/>
            <a:endParaRPr lang="en-US" dirty="0"/>
          </a:p>
          <a:p>
            <a:endParaRPr lang="en-US" dirty="0"/>
          </a:p>
        </p:txBody>
      </p:sp>
      <p:sp>
        <p:nvSpPr>
          <p:cNvPr id="6" name="Footer Placeholder 14">
            <a:extLst>
              <a:ext uri="{FF2B5EF4-FFF2-40B4-BE49-F238E27FC236}">
                <a16:creationId xmlns:a16="http://schemas.microsoft.com/office/drawing/2014/main" id="{BE8FB7A1-6653-4C7D-9F73-D4CF8B05CFDE}"/>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086245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 name="Table 140"/>
          <p:cNvGraphicFramePr>
            <a:graphicFrameLocks noGrp="1"/>
          </p:cNvGraphicFramePr>
          <p:nvPr/>
        </p:nvGraphicFramePr>
        <p:xfrm>
          <a:off x="1828801" y="2971800"/>
          <a:ext cx="8153399" cy="3291800"/>
        </p:xfrm>
        <a:graphic>
          <a:graphicData uri="http://schemas.openxmlformats.org/drawingml/2006/table">
            <a:tbl>
              <a:tblPr>
                <a:tableStyleId>{5940675A-B579-460E-94D1-54222C63F5DA}</a:tableStyleId>
              </a:tblPr>
              <a:tblGrid>
                <a:gridCol w="3397250">
                  <a:extLst>
                    <a:ext uri="{9D8B030D-6E8A-4147-A177-3AD203B41FA5}">
                      <a16:colId xmlns:a16="http://schemas.microsoft.com/office/drawing/2014/main" val="20000"/>
                    </a:ext>
                  </a:extLst>
                </a:gridCol>
                <a:gridCol w="2038349">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457200">
                <a:tc>
                  <a:txBody>
                    <a:bodyPr/>
                    <a:lstStyle/>
                    <a:p>
                      <a:pPr algn="l" fontAlgn="base"/>
                      <a:r>
                        <a:rPr lang="en-US" sz="1400" cap="all" dirty="0"/>
                        <a:t>REFERENCE POINT</a:t>
                      </a:r>
                      <a:endParaRPr lang="en-US" sz="1400" b="0" i="0" cap="all" dirty="0">
                        <a:solidFill>
                          <a:schemeClr val="tx1"/>
                        </a:solidFill>
                        <a:latin typeface="Lucida Sans"/>
                      </a:endParaRPr>
                    </a:p>
                  </a:txBody>
                  <a:tcPr marL="74487" marR="74487" marT="52141" marB="52141" anchor="b"/>
                </a:tc>
                <a:tc>
                  <a:txBody>
                    <a:bodyPr/>
                    <a:lstStyle/>
                    <a:p>
                      <a:pPr algn="l" fontAlgn="base"/>
                      <a:r>
                        <a:rPr lang="en-US" sz="1400" cap="all"/>
                        <a:t>APPROXIMATELY WHEN USED</a:t>
                      </a:r>
                      <a:endParaRPr lang="en-US" sz="1400" b="0" i="0" cap="all">
                        <a:solidFill>
                          <a:schemeClr val="tx1"/>
                        </a:solidFill>
                        <a:latin typeface="Lucida Sans"/>
                      </a:endParaRPr>
                    </a:p>
                  </a:txBody>
                  <a:tcPr marL="74487" marR="74487" marT="52141" marB="52141" anchor="b"/>
                </a:tc>
                <a:tc>
                  <a:txBody>
                    <a:bodyPr/>
                    <a:lstStyle/>
                    <a:p>
                      <a:pPr algn="l" fontAlgn="base"/>
                      <a:r>
                        <a:rPr lang="en-US" sz="1400" cap="all"/>
                        <a:t>SCRIPTURE BLOCK</a:t>
                      </a:r>
                      <a:endParaRPr lang="en-US" sz="1400" b="0" i="0" cap="all">
                        <a:solidFill>
                          <a:schemeClr val="tx1"/>
                        </a:solidFill>
                        <a:latin typeface="Lucida Sans"/>
                      </a:endParaRPr>
                    </a:p>
                  </a:txBody>
                  <a:tcPr marL="74487" marR="74487" marT="52141" marB="52141" anchor="b"/>
                </a:tc>
                <a:extLst>
                  <a:ext uri="{0D108BD9-81ED-4DB2-BD59-A6C34878D82A}">
                    <a16:rowId xmlns:a16="http://schemas.microsoft.com/office/drawing/2014/main" val="10000"/>
                  </a:ext>
                </a:extLst>
              </a:tr>
              <a:tr h="715129">
                <a:tc>
                  <a:txBody>
                    <a:bodyPr/>
                    <a:lstStyle/>
                    <a:p>
                      <a:pPr algn="l" fontAlgn="base"/>
                      <a:r>
                        <a:rPr lang="en-US" sz="1400"/>
                        <a:t>From the time when Lehi left Jerusalem</a:t>
                      </a:r>
                      <a:endParaRPr lang="en-US" sz="1400">
                        <a:solidFill>
                          <a:schemeClr val="tx1"/>
                        </a:solidFill>
                      </a:endParaRPr>
                    </a:p>
                  </a:txBody>
                  <a:tcPr marL="74487" marR="74487" marT="52141" marB="52141" anchor="ctr"/>
                </a:tc>
                <a:tc>
                  <a:txBody>
                    <a:bodyPr/>
                    <a:lstStyle/>
                    <a:p>
                      <a:pPr algn="l" fontAlgn="base"/>
                      <a:r>
                        <a:rPr lang="en-US" sz="1400"/>
                        <a:t>600–92 B.C.</a:t>
                      </a:r>
                      <a:endParaRPr lang="en-US" sz="1400">
                        <a:solidFill>
                          <a:schemeClr val="tx1"/>
                        </a:solidFill>
                      </a:endParaRPr>
                    </a:p>
                  </a:txBody>
                  <a:tcPr marL="74487" marR="74487" marT="52141" marB="52141" anchor="ctr"/>
                </a:tc>
                <a:tc>
                  <a:txBody>
                    <a:bodyPr/>
                    <a:lstStyle/>
                    <a:p>
                      <a:pPr algn="l" fontAlgn="base"/>
                      <a:r>
                        <a:rPr lang="en-US" sz="1400" u="none" strike="noStrike" dirty="0"/>
                        <a:t>1 Nephi 1</a:t>
                      </a:r>
                      <a:r>
                        <a:rPr lang="en-US" sz="1400" dirty="0"/>
                        <a:t>–</a:t>
                      </a:r>
                      <a:r>
                        <a:rPr lang="en-US" sz="1400" u="none" strike="noStrike" dirty="0"/>
                        <a:t>Mosiah 29</a:t>
                      </a:r>
                      <a:endParaRPr lang="en-US" sz="1400" dirty="0">
                        <a:solidFill>
                          <a:schemeClr val="tx1"/>
                        </a:solidFill>
                      </a:endParaRPr>
                    </a:p>
                  </a:txBody>
                  <a:tcPr marL="74487" marR="74487" marT="52141" marB="52141" anchor="ctr"/>
                </a:tc>
                <a:extLst>
                  <a:ext uri="{0D108BD9-81ED-4DB2-BD59-A6C34878D82A}">
                    <a16:rowId xmlns:a16="http://schemas.microsoft.com/office/drawing/2014/main" val="10001"/>
                  </a:ext>
                </a:extLst>
              </a:tr>
              <a:tr h="1125403">
                <a:tc>
                  <a:txBody>
                    <a:bodyPr/>
                    <a:lstStyle/>
                    <a:p>
                      <a:pPr algn="l" fontAlgn="base"/>
                      <a:r>
                        <a:rPr lang="en-US" sz="1400"/>
                        <a:t>From the time when the government changed from kings to judges</a:t>
                      </a:r>
                      <a:endParaRPr lang="en-US" sz="1400">
                        <a:solidFill>
                          <a:schemeClr val="tx1"/>
                        </a:solidFill>
                      </a:endParaRPr>
                    </a:p>
                  </a:txBody>
                  <a:tcPr marL="74487" marR="74487" marT="52141" marB="52141" anchor="ctr"/>
                </a:tc>
                <a:tc>
                  <a:txBody>
                    <a:bodyPr/>
                    <a:lstStyle/>
                    <a:p>
                      <a:pPr algn="l" fontAlgn="base"/>
                      <a:r>
                        <a:rPr lang="en-US" sz="1400"/>
                        <a:t>92 B.C.–A.D. 1</a:t>
                      </a:r>
                      <a:endParaRPr lang="en-US" sz="1400">
                        <a:solidFill>
                          <a:schemeClr val="tx1"/>
                        </a:solidFill>
                      </a:endParaRPr>
                    </a:p>
                  </a:txBody>
                  <a:tcPr marL="74487" marR="74487" marT="52141" marB="52141" anchor="ctr"/>
                </a:tc>
                <a:tc>
                  <a:txBody>
                    <a:bodyPr/>
                    <a:lstStyle/>
                    <a:p>
                      <a:pPr algn="l" fontAlgn="base"/>
                      <a:r>
                        <a:rPr lang="en-US" sz="1400" u="none" strike="noStrike" dirty="0"/>
                        <a:t>Mosiah 29</a:t>
                      </a:r>
                      <a:r>
                        <a:rPr lang="en-US" sz="1400" dirty="0"/>
                        <a:t>–</a:t>
                      </a:r>
                      <a:r>
                        <a:rPr lang="en-US" sz="1400" u="none" strike="noStrike" dirty="0"/>
                        <a:t>3 Nephi 1</a:t>
                      </a:r>
                      <a:endParaRPr lang="en-US" sz="1400" dirty="0">
                        <a:solidFill>
                          <a:schemeClr val="tx1"/>
                        </a:solidFill>
                      </a:endParaRPr>
                    </a:p>
                  </a:txBody>
                  <a:tcPr marL="74487" marR="74487" marT="52141" marB="52141" anchor="ctr"/>
                </a:tc>
                <a:extLst>
                  <a:ext uri="{0D108BD9-81ED-4DB2-BD59-A6C34878D82A}">
                    <a16:rowId xmlns:a16="http://schemas.microsoft.com/office/drawing/2014/main" val="10002"/>
                  </a:ext>
                </a:extLst>
              </a:tr>
              <a:tr h="920266">
                <a:tc>
                  <a:txBody>
                    <a:bodyPr/>
                    <a:lstStyle/>
                    <a:p>
                      <a:pPr algn="l" fontAlgn="base"/>
                      <a:r>
                        <a:rPr lang="en-US" sz="1400"/>
                        <a:t>From the time the sign of the birth of Jesus Christ was given</a:t>
                      </a:r>
                      <a:endParaRPr lang="en-US" sz="1400">
                        <a:solidFill>
                          <a:schemeClr val="tx1"/>
                        </a:solidFill>
                      </a:endParaRPr>
                    </a:p>
                  </a:txBody>
                  <a:tcPr marL="74487" marR="74487" marT="52141" marB="52141" anchor="ctr"/>
                </a:tc>
                <a:tc>
                  <a:txBody>
                    <a:bodyPr/>
                    <a:lstStyle/>
                    <a:p>
                      <a:pPr algn="l" fontAlgn="base"/>
                      <a:r>
                        <a:rPr lang="en-US" sz="1400"/>
                        <a:t>A.D. 1–421</a:t>
                      </a:r>
                      <a:endParaRPr lang="en-US" sz="1400">
                        <a:solidFill>
                          <a:schemeClr val="tx1"/>
                        </a:solidFill>
                      </a:endParaRPr>
                    </a:p>
                  </a:txBody>
                  <a:tcPr marL="74487" marR="74487" marT="52141" marB="52141" anchor="ctr"/>
                </a:tc>
                <a:tc>
                  <a:txBody>
                    <a:bodyPr/>
                    <a:lstStyle/>
                    <a:p>
                      <a:pPr algn="l" fontAlgn="base"/>
                      <a:r>
                        <a:rPr lang="en-US" sz="1400" u="none" strike="noStrike" dirty="0"/>
                        <a:t>3 Nephi 1</a:t>
                      </a:r>
                      <a:r>
                        <a:rPr lang="en-US" sz="1400" dirty="0"/>
                        <a:t>–</a:t>
                      </a:r>
                      <a:r>
                        <a:rPr lang="en-US" sz="1400" u="none" strike="noStrike" dirty="0"/>
                        <a:t>Moroni 10</a:t>
                      </a:r>
                      <a:endParaRPr lang="en-US" sz="1400" dirty="0">
                        <a:solidFill>
                          <a:schemeClr val="tx1"/>
                        </a:solidFill>
                      </a:endParaRPr>
                    </a:p>
                  </a:txBody>
                  <a:tcPr marL="74487" marR="74487" marT="52141" marB="52141" anchor="ctr"/>
                </a:tc>
                <a:extLst>
                  <a:ext uri="{0D108BD9-81ED-4DB2-BD59-A6C34878D82A}">
                    <a16:rowId xmlns:a16="http://schemas.microsoft.com/office/drawing/2014/main" val="10003"/>
                  </a:ext>
                </a:extLst>
              </a:tr>
            </a:tbl>
          </a:graphicData>
        </a:graphic>
      </p:graphicFrame>
      <p:sp>
        <p:nvSpPr>
          <p:cNvPr id="142" name="Rectangle 141"/>
          <p:cNvSpPr/>
          <p:nvPr/>
        </p:nvSpPr>
        <p:spPr>
          <a:xfrm>
            <a:off x="1828800" y="533400"/>
            <a:ext cx="8229600" cy="2308324"/>
          </a:xfrm>
          <a:prstGeom prst="rect">
            <a:avLst/>
          </a:prstGeom>
        </p:spPr>
        <p:txBody>
          <a:bodyPr wrap="square">
            <a:spAutoFit/>
          </a:bodyPr>
          <a:lstStyle/>
          <a:p>
            <a:r>
              <a:rPr lang="en-US" dirty="0"/>
              <a:t>Throughout their history, the Nephites used three different points of reference for measuring time with their calendars: </a:t>
            </a:r>
          </a:p>
          <a:p>
            <a:r>
              <a:rPr lang="en-US" dirty="0"/>
              <a:t>(1) the time when Lehi left Jerusalem; </a:t>
            </a:r>
          </a:p>
          <a:p>
            <a:r>
              <a:rPr lang="en-US" dirty="0"/>
              <a:t>(2) the time when the government changed from kings to judges; </a:t>
            </a:r>
          </a:p>
          <a:p>
            <a:r>
              <a:rPr lang="en-US" dirty="0"/>
              <a:t>(3) the time when the sign of the birth of Jesus Christ was given.</a:t>
            </a:r>
          </a:p>
          <a:p>
            <a:r>
              <a:rPr lang="en-US" dirty="0"/>
              <a:t> </a:t>
            </a:r>
          </a:p>
          <a:p>
            <a:r>
              <a:rPr lang="en-US" dirty="0"/>
              <a:t>It is not known exactly when the Nephites began to reckon their calendar from the time of Jesus Christ’s birth, but Mormon acknowledges this change in 3 Nephi 2:7–8.</a:t>
            </a:r>
          </a:p>
        </p:txBody>
      </p:sp>
    </p:spTree>
    <p:extLst>
      <p:ext uri="{BB962C8B-B14F-4D97-AF65-F5344CB8AC3E}">
        <p14:creationId xmlns:p14="http://schemas.microsoft.com/office/powerpoint/2010/main" val="3166971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57400" y="60961"/>
            <a:ext cx="7985760" cy="6570617"/>
            <a:chOff x="533400" y="60960"/>
            <a:chExt cx="7985760" cy="6570617"/>
          </a:xfrm>
        </p:grpSpPr>
        <p:sp>
          <p:nvSpPr>
            <p:cNvPr id="3" name="Oval 2"/>
            <p:cNvSpPr/>
            <p:nvPr/>
          </p:nvSpPr>
          <p:spPr>
            <a:xfrm>
              <a:off x="1676400" y="228600"/>
              <a:ext cx="6019800" cy="6019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7"/>
            <p:cNvGrpSpPr/>
            <p:nvPr/>
          </p:nvGrpSpPr>
          <p:grpSpPr>
            <a:xfrm>
              <a:off x="3405051" y="60960"/>
              <a:ext cx="2514600" cy="1691640"/>
              <a:chOff x="3405051" y="60960"/>
              <a:chExt cx="2514600" cy="1691640"/>
            </a:xfrm>
          </p:grpSpPr>
          <p:grpSp>
            <p:nvGrpSpPr>
              <p:cNvPr id="5" name="Group 7"/>
              <p:cNvGrpSpPr/>
              <p:nvPr/>
            </p:nvGrpSpPr>
            <p:grpSpPr>
              <a:xfrm>
                <a:off x="3581400" y="304800"/>
                <a:ext cx="2057400" cy="1447800"/>
                <a:chOff x="5562600" y="685800"/>
                <a:chExt cx="2057400" cy="1447800"/>
              </a:xfrm>
            </p:grpSpPr>
            <p:sp>
              <p:nvSpPr>
                <p:cNvPr id="40" name="Rounded Rectangle 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6"/>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11:18-19</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76</a:t>
                  </a:r>
                  <a:r>
                    <a:rPr lang="en-US" baseline="30000" dirty="0">
                      <a:solidFill>
                        <a:schemeClr val="bg1"/>
                      </a:solidFill>
                    </a:rPr>
                    <a:t>th</a:t>
                  </a:r>
                  <a:r>
                    <a:rPr lang="en-US" dirty="0">
                      <a:solidFill>
                        <a:schemeClr val="bg1"/>
                      </a:solidFill>
                    </a:rPr>
                    <a:t> Year</a:t>
                  </a:r>
                </a:p>
              </p:txBody>
            </p:sp>
          </p:grpSp>
          <p:sp>
            <p:nvSpPr>
              <p:cNvPr id="39" name="TextBox 38"/>
              <p:cNvSpPr txBox="1"/>
              <p:nvPr/>
            </p:nvSpPr>
            <p:spPr>
              <a:xfrm>
                <a:off x="3405051" y="60960"/>
                <a:ext cx="2514600" cy="461665"/>
              </a:xfrm>
              <a:prstGeom prst="rect">
                <a:avLst/>
              </a:prstGeom>
              <a:solidFill>
                <a:schemeClr val="bg2">
                  <a:lumMod val="75000"/>
                </a:schemeClr>
              </a:solidFill>
            </p:spPr>
            <p:txBody>
              <a:bodyPr wrap="square" rtlCol="0">
                <a:spAutoFit/>
              </a:bodyPr>
              <a:lstStyle/>
              <a:p>
                <a:pPr algn="ctr"/>
                <a:r>
                  <a:rPr lang="en-US" sz="2400" dirty="0"/>
                  <a:t>Righteousness</a:t>
                </a:r>
              </a:p>
            </p:txBody>
          </p:sp>
        </p:grpSp>
        <p:grpSp>
          <p:nvGrpSpPr>
            <p:cNvPr id="6" name="Group 38"/>
            <p:cNvGrpSpPr/>
            <p:nvPr/>
          </p:nvGrpSpPr>
          <p:grpSpPr>
            <a:xfrm>
              <a:off x="6004560" y="914400"/>
              <a:ext cx="2514600" cy="2055223"/>
              <a:chOff x="6004560" y="914400"/>
              <a:chExt cx="2514600" cy="2055223"/>
            </a:xfrm>
          </p:grpSpPr>
          <p:grpSp>
            <p:nvGrpSpPr>
              <p:cNvPr id="7" name="Group 8"/>
              <p:cNvGrpSpPr/>
              <p:nvPr/>
            </p:nvGrpSpPr>
            <p:grpSpPr>
              <a:xfrm>
                <a:off x="6259286" y="1521823"/>
                <a:ext cx="2057400" cy="1447800"/>
                <a:chOff x="5562600" y="685800"/>
                <a:chExt cx="2057400" cy="1447800"/>
              </a:xfrm>
            </p:grpSpPr>
            <p:sp>
              <p:nvSpPr>
                <p:cNvPr id="36" name="Rounded Rectangle 3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11:20-21</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76</a:t>
                  </a:r>
                  <a:r>
                    <a:rPr lang="en-US" baseline="30000" dirty="0">
                      <a:solidFill>
                        <a:schemeClr val="bg1"/>
                      </a:solidFill>
                    </a:rPr>
                    <a:t>th</a:t>
                  </a:r>
                  <a:r>
                    <a:rPr lang="en-US" dirty="0">
                      <a:solidFill>
                        <a:schemeClr val="bg1"/>
                      </a:solidFill>
                    </a:rPr>
                    <a:t> Year</a:t>
                  </a:r>
                </a:p>
              </p:txBody>
            </p:sp>
          </p:grpSp>
          <p:sp>
            <p:nvSpPr>
              <p:cNvPr id="35" name="TextBox 25"/>
              <p:cNvSpPr txBox="1"/>
              <p:nvPr/>
            </p:nvSpPr>
            <p:spPr>
              <a:xfrm>
                <a:off x="6004560" y="914400"/>
                <a:ext cx="2514600" cy="830997"/>
              </a:xfrm>
              <a:prstGeom prst="rect">
                <a:avLst/>
              </a:prstGeom>
              <a:solidFill>
                <a:schemeClr val="bg2">
                  <a:lumMod val="75000"/>
                </a:schemeClr>
              </a:solidFill>
            </p:spPr>
            <p:txBody>
              <a:bodyPr wrap="square" rtlCol="0">
                <a:spAutoFit/>
              </a:bodyPr>
              <a:lstStyle/>
              <a:p>
                <a:pPr algn="ctr"/>
                <a:r>
                  <a:rPr lang="en-US" sz="2400" dirty="0"/>
                  <a:t>Prosperity and Blessings</a:t>
                </a:r>
              </a:p>
            </p:txBody>
          </p:sp>
        </p:grpSp>
        <p:grpSp>
          <p:nvGrpSpPr>
            <p:cNvPr id="8" name="Group 39"/>
            <p:cNvGrpSpPr/>
            <p:nvPr/>
          </p:nvGrpSpPr>
          <p:grpSpPr>
            <a:xfrm>
              <a:off x="5984965" y="3581400"/>
              <a:ext cx="2514600" cy="1780903"/>
              <a:chOff x="5984965" y="3581400"/>
              <a:chExt cx="2514600" cy="1780903"/>
            </a:xfrm>
          </p:grpSpPr>
          <p:grpSp>
            <p:nvGrpSpPr>
              <p:cNvPr id="9" name="Group 11"/>
              <p:cNvGrpSpPr/>
              <p:nvPr/>
            </p:nvGrpSpPr>
            <p:grpSpPr>
              <a:xfrm>
                <a:off x="6235338" y="3914503"/>
                <a:ext cx="2057400" cy="1447800"/>
                <a:chOff x="5562600" y="685800"/>
                <a:chExt cx="2057400" cy="1447800"/>
              </a:xfrm>
            </p:grpSpPr>
            <p:sp>
              <p:nvSpPr>
                <p:cNvPr id="32" name="Rounded Rectangle 31"/>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11:24 (War)</a:t>
                  </a:r>
                </a:p>
                <a:p>
                  <a:pPr algn="ctr"/>
                  <a:r>
                    <a:rPr lang="en-US" dirty="0">
                      <a:solidFill>
                        <a:schemeClr val="bg1"/>
                      </a:solidFill>
                    </a:rPr>
                    <a:t>11:37</a:t>
                  </a:r>
                </a:p>
                <a:p>
                  <a:pPr algn="ctr"/>
                  <a:r>
                    <a:rPr lang="en-US" dirty="0">
                      <a:solidFill>
                        <a:schemeClr val="bg1"/>
                      </a:solidFill>
                    </a:rPr>
                    <a:t>Reign of Judges</a:t>
                  </a:r>
                </a:p>
                <a:p>
                  <a:pPr algn="ctr"/>
                  <a:r>
                    <a:rPr lang="en-US" dirty="0">
                      <a:solidFill>
                        <a:schemeClr val="bg1"/>
                      </a:solidFill>
                    </a:rPr>
                    <a:t>80</a:t>
                  </a:r>
                  <a:r>
                    <a:rPr lang="en-US" baseline="30000" dirty="0">
                      <a:solidFill>
                        <a:schemeClr val="bg1"/>
                      </a:solidFill>
                    </a:rPr>
                    <a:t>th</a:t>
                  </a:r>
                  <a:r>
                    <a:rPr lang="en-US" dirty="0">
                      <a:solidFill>
                        <a:schemeClr val="bg1"/>
                      </a:solidFill>
                    </a:rPr>
                    <a:t>-85</a:t>
                  </a:r>
                  <a:r>
                    <a:rPr lang="en-US" baseline="30000" dirty="0">
                      <a:solidFill>
                        <a:schemeClr val="bg1"/>
                      </a:solidFill>
                    </a:rPr>
                    <a:t>th</a:t>
                  </a:r>
                  <a:r>
                    <a:rPr lang="en-US" dirty="0">
                      <a:solidFill>
                        <a:schemeClr val="bg1"/>
                      </a:solidFill>
                    </a:rPr>
                    <a:t> Year</a:t>
                  </a:r>
                </a:p>
              </p:txBody>
            </p:sp>
          </p:grpSp>
          <p:sp>
            <p:nvSpPr>
              <p:cNvPr id="31" name="TextBox 30"/>
              <p:cNvSpPr txBox="1"/>
              <p:nvPr/>
            </p:nvSpPr>
            <p:spPr>
              <a:xfrm>
                <a:off x="5984965" y="3581400"/>
                <a:ext cx="2514600" cy="461665"/>
              </a:xfrm>
              <a:prstGeom prst="rect">
                <a:avLst/>
              </a:prstGeom>
              <a:solidFill>
                <a:schemeClr val="bg2">
                  <a:lumMod val="75000"/>
                </a:schemeClr>
              </a:solidFill>
            </p:spPr>
            <p:txBody>
              <a:bodyPr wrap="square" rtlCol="0">
                <a:spAutoFit/>
              </a:bodyPr>
              <a:lstStyle/>
              <a:p>
                <a:pPr algn="ctr"/>
                <a:r>
                  <a:rPr lang="en-US" sz="2400" dirty="0"/>
                  <a:t>Pride</a:t>
                </a:r>
              </a:p>
            </p:txBody>
          </p:sp>
        </p:grpSp>
        <p:grpSp>
          <p:nvGrpSpPr>
            <p:cNvPr id="18" name="Group 40"/>
            <p:cNvGrpSpPr/>
            <p:nvPr/>
          </p:nvGrpSpPr>
          <p:grpSpPr>
            <a:xfrm>
              <a:off x="3274422" y="4896394"/>
              <a:ext cx="2514600" cy="1735183"/>
              <a:chOff x="3274422" y="4896394"/>
              <a:chExt cx="2514600" cy="1735183"/>
            </a:xfrm>
          </p:grpSpPr>
          <p:grpSp>
            <p:nvGrpSpPr>
              <p:cNvPr id="22" name="Group 14"/>
              <p:cNvGrpSpPr/>
              <p:nvPr/>
            </p:nvGrpSpPr>
            <p:grpSpPr>
              <a:xfrm>
                <a:off x="3522617" y="5183777"/>
                <a:ext cx="2057400" cy="1447800"/>
                <a:chOff x="5562600" y="685800"/>
                <a:chExt cx="2057400" cy="1447800"/>
              </a:xfrm>
            </p:grpSpPr>
            <p:sp>
              <p:nvSpPr>
                <p:cNvPr id="28" name="Rounded Rectangle 27"/>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13:1</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86</a:t>
                  </a:r>
                  <a:r>
                    <a:rPr lang="en-US" baseline="30000" dirty="0">
                      <a:solidFill>
                        <a:schemeClr val="bg1"/>
                      </a:solidFill>
                    </a:rPr>
                    <a:t>th</a:t>
                  </a:r>
                  <a:r>
                    <a:rPr lang="en-US" dirty="0">
                      <a:solidFill>
                        <a:schemeClr val="bg1"/>
                      </a:solidFill>
                    </a:rPr>
                    <a:t> Year</a:t>
                  </a:r>
                </a:p>
              </p:txBody>
            </p:sp>
          </p:grpSp>
          <p:sp>
            <p:nvSpPr>
              <p:cNvPr id="27" name="TextBox 26"/>
              <p:cNvSpPr txBox="1"/>
              <p:nvPr/>
            </p:nvSpPr>
            <p:spPr>
              <a:xfrm>
                <a:off x="3274422" y="4896394"/>
                <a:ext cx="2514600" cy="461665"/>
              </a:xfrm>
              <a:prstGeom prst="rect">
                <a:avLst/>
              </a:prstGeom>
              <a:solidFill>
                <a:schemeClr val="bg2">
                  <a:lumMod val="75000"/>
                </a:schemeClr>
              </a:solidFill>
            </p:spPr>
            <p:txBody>
              <a:bodyPr wrap="square" rtlCol="0">
                <a:spAutoFit/>
              </a:bodyPr>
              <a:lstStyle/>
              <a:p>
                <a:pPr algn="ctr"/>
                <a:r>
                  <a:rPr lang="en-US" sz="2400" dirty="0"/>
                  <a:t>Wickedness</a:t>
                </a:r>
              </a:p>
            </p:txBody>
          </p:sp>
        </p:grpSp>
        <p:grpSp>
          <p:nvGrpSpPr>
            <p:cNvPr id="26" name="Group 35"/>
            <p:cNvGrpSpPr/>
            <p:nvPr/>
          </p:nvGrpSpPr>
          <p:grpSpPr>
            <a:xfrm>
              <a:off x="533400" y="3429000"/>
              <a:ext cx="2514600" cy="2061754"/>
              <a:chOff x="533400" y="3196046"/>
              <a:chExt cx="2514600" cy="2061754"/>
            </a:xfrm>
          </p:grpSpPr>
          <p:grpSp>
            <p:nvGrpSpPr>
              <p:cNvPr id="30" name="Group 20"/>
              <p:cNvGrpSpPr/>
              <p:nvPr/>
            </p:nvGrpSpPr>
            <p:grpSpPr>
              <a:xfrm>
                <a:off x="785949" y="3810000"/>
                <a:ext cx="2057400" cy="1447800"/>
                <a:chOff x="5562600" y="685800"/>
                <a:chExt cx="2057400" cy="1447800"/>
              </a:xfrm>
            </p:grpSpPr>
            <p:sp>
              <p:nvSpPr>
                <p:cNvPr id="24" name="Rounded Rectangle 21"/>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638799" y="914400"/>
                  <a:ext cx="1957251" cy="369332"/>
                </a:xfrm>
                <a:prstGeom prst="rect">
                  <a:avLst/>
                </a:prstGeom>
                <a:noFill/>
              </p:spPr>
              <p:txBody>
                <a:bodyPr wrap="square" rtlCol="0">
                  <a:spAutoFit/>
                </a:bodyPr>
                <a:lstStyle/>
                <a:p>
                  <a:pPr algn="ctr"/>
                  <a:endParaRPr lang="en-US" dirty="0">
                    <a:solidFill>
                      <a:schemeClr val="bg1"/>
                    </a:solidFill>
                  </a:endParaRPr>
                </a:p>
              </p:txBody>
            </p:sp>
          </p:grpSp>
          <p:sp>
            <p:nvSpPr>
              <p:cNvPr id="23" name="TextBox 22"/>
              <p:cNvSpPr txBox="1"/>
              <p:nvPr/>
            </p:nvSpPr>
            <p:spPr>
              <a:xfrm>
                <a:off x="533400" y="3196046"/>
                <a:ext cx="2514600" cy="830997"/>
              </a:xfrm>
              <a:prstGeom prst="rect">
                <a:avLst/>
              </a:prstGeom>
              <a:solidFill>
                <a:schemeClr val="bg2">
                  <a:lumMod val="75000"/>
                </a:schemeClr>
              </a:solidFill>
            </p:spPr>
            <p:txBody>
              <a:bodyPr wrap="square" rtlCol="0">
                <a:spAutoFit/>
              </a:bodyPr>
              <a:lstStyle/>
              <a:p>
                <a:pPr algn="ctr"/>
                <a:r>
                  <a:rPr lang="en-US" sz="2400" dirty="0"/>
                  <a:t>Destruction and Suffering</a:t>
                </a:r>
              </a:p>
            </p:txBody>
          </p:sp>
        </p:grpSp>
        <p:grpSp>
          <p:nvGrpSpPr>
            <p:cNvPr id="34" name="Group 36"/>
            <p:cNvGrpSpPr/>
            <p:nvPr/>
          </p:nvGrpSpPr>
          <p:grpSpPr>
            <a:xfrm>
              <a:off x="650965" y="801188"/>
              <a:ext cx="2514600" cy="2118360"/>
              <a:chOff x="650965" y="801188"/>
              <a:chExt cx="2514600" cy="2118360"/>
            </a:xfrm>
          </p:grpSpPr>
          <p:grpSp>
            <p:nvGrpSpPr>
              <p:cNvPr id="38" name="Group 17"/>
              <p:cNvGrpSpPr/>
              <p:nvPr/>
            </p:nvGrpSpPr>
            <p:grpSpPr>
              <a:xfrm>
                <a:off x="825137" y="1471748"/>
                <a:ext cx="2057400" cy="1447800"/>
                <a:chOff x="5562600" y="685800"/>
                <a:chExt cx="2057400" cy="1447800"/>
              </a:xfrm>
            </p:grpSpPr>
            <p:sp>
              <p:nvSpPr>
                <p:cNvPr id="20" name="Rounded Rectangle 19"/>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38800" y="914400"/>
                  <a:ext cx="1828800" cy="369332"/>
                </a:xfrm>
                <a:prstGeom prst="rect">
                  <a:avLst/>
                </a:prstGeom>
                <a:noFill/>
              </p:spPr>
              <p:txBody>
                <a:bodyPr wrap="square" rtlCol="0">
                  <a:spAutoFit/>
                </a:bodyPr>
                <a:lstStyle/>
                <a:p>
                  <a:pPr algn="ctr"/>
                  <a:endParaRPr lang="en-US" dirty="0">
                    <a:solidFill>
                      <a:schemeClr val="bg1"/>
                    </a:solidFill>
                  </a:endParaRPr>
                </a:p>
              </p:txBody>
            </p:sp>
          </p:grpSp>
          <p:sp>
            <p:nvSpPr>
              <p:cNvPr id="19" name="TextBox 18"/>
              <p:cNvSpPr txBox="1"/>
              <p:nvPr/>
            </p:nvSpPr>
            <p:spPr>
              <a:xfrm>
                <a:off x="650965" y="801188"/>
                <a:ext cx="2514600" cy="830997"/>
              </a:xfrm>
              <a:prstGeom prst="rect">
                <a:avLst/>
              </a:prstGeom>
              <a:solidFill>
                <a:schemeClr val="bg2">
                  <a:lumMod val="75000"/>
                </a:schemeClr>
              </a:solidFill>
            </p:spPr>
            <p:txBody>
              <a:bodyPr wrap="square" rtlCol="0">
                <a:spAutoFit/>
              </a:bodyPr>
              <a:lstStyle/>
              <a:p>
                <a:pPr algn="ctr"/>
                <a:r>
                  <a:rPr lang="en-US" sz="2400" dirty="0"/>
                  <a:t>Humility and Repentance</a:t>
                </a:r>
              </a:p>
            </p:txBody>
          </p:sp>
        </p:grpSp>
        <p:sp>
          <p:nvSpPr>
            <p:cNvPr id="10" name="Oval 9"/>
            <p:cNvSpPr/>
            <p:nvPr/>
          </p:nvSpPr>
          <p:spPr>
            <a:xfrm>
              <a:off x="3276600" y="2057400"/>
              <a:ext cx="2590800" cy="25908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81400" y="2743200"/>
              <a:ext cx="1981200" cy="1200329"/>
            </a:xfrm>
            <a:prstGeom prst="rect">
              <a:avLst/>
            </a:prstGeom>
            <a:noFill/>
          </p:spPr>
          <p:txBody>
            <a:bodyPr wrap="square" rtlCol="0">
              <a:spAutoFit/>
            </a:bodyPr>
            <a:lstStyle/>
            <a:p>
              <a:pPr algn="ctr"/>
              <a:r>
                <a:rPr lang="en-US" sz="3600" dirty="0">
                  <a:solidFill>
                    <a:schemeClr val="bg1"/>
                  </a:solidFill>
                </a:rPr>
                <a:t>Nephite Cycle</a:t>
              </a:r>
            </a:p>
          </p:txBody>
        </p:sp>
        <p:sp>
          <p:nvSpPr>
            <p:cNvPr id="12" name="Isosceles Triangle 11"/>
            <p:cNvSpPr/>
            <p:nvPr/>
          </p:nvSpPr>
          <p:spPr>
            <a:xfrm rot="7502031">
              <a:off x="6054466" y="5441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985911">
              <a:off x="7515392" y="3217934"/>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3834445">
              <a:off x="6117966" y="56749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3618238">
              <a:off x="3006467" y="480667"/>
              <a:ext cx="352894" cy="238268"/>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64395">
              <a:off x="1495166" y="30841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8451165">
              <a:off x="2777866" y="55860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113923" y="81481"/>
            <a:ext cx="2514600" cy="369332"/>
          </a:xfrm>
          <a:prstGeom prst="rect">
            <a:avLst/>
          </a:prstGeom>
          <a:noFill/>
        </p:spPr>
        <p:txBody>
          <a:bodyPr wrap="square" rtlCol="0">
            <a:spAutoFit/>
          </a:bodyPr>
          <a:lstStyle/>
          <a:p>
            <a:r>
              <a:rPr lang="en-US" dirty="0"/>
              <a:t>Helaman- 3 Nephi 1-5 </a:t>
            </a:r>
          </a:p>
        </p:txBody>
      </p:sp>
      <p:sp>
        <p:nvSpPr>
          <p:cNvPr id="44" name="TextBox 43"/>
          <p:cNvSpPr txBox="1"/>
          <p:nvPr/>
        </p:nvSpPr>
        <p:spPr>
          <a:xfrm>
            <a:off x="2438400" y="4267200"/>
            <a:ext cx="1828800" cy="1077218"/>
          </a:xfrm>
          <a:prstGeom prst="rect">
            <a:avLst/>
          </a:prstGeom>
          <a:noFill/>
        </p:spPr>
        <p:txBody>
          <a:bodyPr wrap="square" rtlCol="0">
            <a:spAutoFit/>
          </a:bodyPr>
          <a:lstStyle/>
          <a:p>
            <a:pPr algn="ctr"/>
            <a:r>
              <a:rPr lang="en-US" sz="1600" dirty="0">
                <a:solidFill>
                  <a:schemeClr val="bg1"/>
                </a:solidFill>
              </a:rPr>
              <a:t>3 Nephi 1</a:t>
            </a:r>
          </a:p>
          <a:p>
            <a:pPr algn="ctr"/>
            <a:endParaRPr lang="en-US" sz="1600" dirty="0">
              <a:solidFill>
                <a:schemeClr val="bg1"/>
              </a:solidFill>
            </a:endParaRPr>
          </a:p>
          <a:p>
            <a:pPr algn="ctr"/>
            <a:r>
              <a:rPr lang="en-US" sz="1600" dirty="0">
                <a:solidFill>
                  <a:schemeClr val="bg1"/>
                </a:solidFill>
              </a:rPr>
              <a:t>1 AD – 4 AD</a:t>
            </a:r>
          </a:p>
          <a:p>
            <a:pPr algn="ctr"/>
            <a:r>
              <a:rPr lang="en-US" sz="1600" dirty="0">
                <a:solidFill>
                  <a:schemeClr val="bg1"/>
                </a:solidFill>
              </a:rPr>
              <a:t>Gadianton Robbers</a:t>
            </a:r>
          </a:p>
        </p:txBody>
      </p:sp>
      <p:sp>
        <p:nvSpPr>
          <p:cNvPr id="45" name="TextBox 44"/>
          <p:cNvSpPr txBox="1"/>
          <p:nvPr/>
        </p:nvSpPr>
        <p:spPr>
          <a:xfrm>
            <a:off x="2514600" y="1676401"/>
            <a:ext cx="1828800" cy="1323439"/>
          </a:xfrm>
          <a:prstGeom prst="rect">
            <a:avLst/>
          </a:prstGeom>
          <a:noFill/>
        </p:spPr>
        <p:txBody>
          <a:bodyPr wrap="square" rtlCol="0">
            <a:spAutoFit/>
          </a:bodyPr>
          <a:lstStyle/>
          <a:p>
            <a:pPr algn="ctr"/>
            <a:r>
              <a:rPr lang="en-US" sz="1600" dirty="0">
                <a:solidFill>
                  <a:schemeClr val="bg1"/>
                </a:solidFill>
              </a:rPr>
              <a:t>3 Nephi 2-5</a:t>
            </a:r>
          </a:p>
          <a:p>
            <a:pPr algn="ctr"/>
            <a:endParaRPr lang="en-US" sz="1600" dirty="0">
              <a:solidFill>
                <a:schemeClr val="bg1"/>
              </a:solidFill>
            </a:endParaRPr>
          </a:p>
          <a:p>
            <a:pPr algn="ctr"/>
            <a:r>
              <a:rPr lang="en-US" sz="1600" dirty="0">
                <a:solidFill>
                  <a:schemeClr val="bg1"/>
                </a:solidFill>
              </a:rPr>
              <a:t>AD 5– 26 AD</a:t>
            </a:r>
          </a:p>
          <a:p>
            <a:pPr algn="ctr"/>
            <a:r>
              <a:rPr lang="en-US" sz="1600" dirty="0">
                <a:solidFill>
                  <a:schemeClr val="bg1"/>
                </a:solidFill>
              </a:rPr>
              <a:t>Unite, Repentant, and give thanks</a:t>
            </a:r>
          </a:p>
        </p:txBody>
      </p:sp>
      <p:sp>
        <p:nvSpPr>
          <p:cNvPr id="46" name="Rounded Rectangle 45"/>
          <p:cNvSpPr/>
          <p:nvPr/>
        </p:nvSpPr>
        <p:spPr>
          <a:xfrm>
            <a:off x="1676400" y="3200400"/>
            <a:ext cx="3200400" cy="2590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1828800" y="457200"/>
            <a:ext cx="3200400" cy="2590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653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FF873-B4A5-4E55-B463-C1810BA9ACDB}"/>
              </a:ext>
            </a:extLst>
          </p:cNvPr>
          <p:cNvPicPr>
            <a:picLocks noChangeAspect="1"/>
          </p:cNvPicPr>
          <p:nvPr/>
        </p:nvPicPr>
        <p:blipFill rotWithShape="1">
          <a:blip r:embed="rId2"/>
          <a:srcRect l="31193" t="21667" r="31989" b="19697"/>
          <a:stretch/>
        </p:blipFill>
        <p:spPr>
          <a:xfrm>
            <a:off x="188646" y="571060"/>
            <a:ext cx="5864424" cy="5519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1D2B3251-6968-4564-9FEE-1F143BA1C3C9}"/>
              </a:ext>
            </a:extLst>
          </p:cNvPr>
          <p:cNvPicPr>
            <a:picLocks noChangeAspect="1"/>
          </p:cNvPicPr>
          <p:nvPr/>
        </p:nvPicPr>
        <p:blipFill rotWithShape="1">
          <a:blip r:embed="rId2"/>
          <a:srcRect l="31193" t="21667" r="31989" b="19697"/>
          <a:stretch/>
        </p:blipFill>
        <p:spPr>
          <a:xfrm>
            <a:off x="6097903" y="568914"/>
            <a:ext cx="5864424" cy="5519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0163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35DB9-2223-44D7-A6A6-105D189DA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35803"/>
            <a:ext cx="8839200" cy="769441"/>
          </a:xfrm>
          <a:prstGeom prst="rect">
            <a:avLst/>
          </a:prstGeom>
          <a:noFill/>
        </p:spPr>
        <p:txBody>
          <a:bodyPr wrap="square" rtlCol="0">
            <a:spAutoFit/>
          </a:bodyPr>
          <a:lstStyle/>
          <a:p>
            <a:pPr algn="ctr"/>
            <a:r>
              <a:rPr lang="en-US" sz="4400" b="1" dirty="0">
                <a:latin typeface="Baskerville Old Face" panose="02020602080505020303" pitchFamily="18" charset="0"/>
              </a:rPr>
              <a:t>Remember the Signs?</a:t>
            </a:r>
          </a:p>
        </p:txBody>
      </p:sp>
      <p:sp>
        <p:nvSpPr>
          <p:cNvPr id="95" name="TextBox 94"/>
          <p:cNvSpPr txBox="1"/>
          <p:nvPr/>
        </p:nvSpPr>
        <p:spPr>
          <a:xfrm>
            <a:off x="111659" y="6488668"/>
            <a:ext cx="3505200" cy="369332"/>
          </a:xfrm>
          <a:prstGeom prst="rect">
            <a:avLst/>
          </a:prstGeom>
          <a:noFill/>
        </p:spPr>
        <p:txBody>
          <a:bodyPr wrap="square" rtlCol="0">
            <a:spAutoFit/>
          </a:bodyPr>
          <a:lstStyle/>
          <a:p>
            <a:r>
              <a:rPr lang="en-US" dirty="0"/>
              <a:t>3 Nephi 2:1-3</a:t>
            </a:r>
          </a:p>
        </p:txBody>
      </p:sp>
      <p:grpSp>
        <p:nvGrpSpPr>
          <p:cNvPr id="26" name="Group 25"/>
          <p:cNvGrpSpPr/>
          <p:nvPr/>
        </p:nvGrpSpPr>
        <p:grpSpPr>
          <a:xfrm>
            <a:off x="1145263" y="2849578"/>
            <a:ext cx="1600200" cy="609600"/>
            <a:chOff x="762000" y="2514600"/>
            <a:chExt cx="1600200" cy="609600"/>
          </a:xfrm>
        </p:grpSpPr>
        <p:grpSp>
          <p:nvGrpSpPr>
            <p:cNvPr id="21" name="Group 20"/>
            <p:cNvGrpSpPr/>
            <p:nvPr/>
          </p:nvGrpSpPr>
          <p:grpSpPr>
            <a:xfrm>
              <a:off x="762000" y="2514600"/>
              <a:ext cx="533400" cy="609600"/>
              <a:chOff x="762000" y="2514600"/>
              <a:chExt cx="533400" cy="609600"/>
            </a:xfrm>
          </p:grpSpPr>
          <p:sp>
            <p:nvSpPr>
              <p:cNvPr id="19" name="Rounded Rectangle 18"/>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19"/>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p:cNvGrpSpPr/>
            <p:nvPr/>
          </p:nvGrpSpPr>
          <p:grpSpPr>
            <a:xfrm>
              <a:off x="1828800" y="2514600"/>
              <a:ext cx="533400" cy="609600"/>
              <a:chOff x="762000" y="2514600"/>
              <a:chExt cx="533400" cy="609600"/>
            </a:xfrm>
          </p:grpSpPr>
          <p:sp>
            <p:nvSpPr>
              <p:cNvPr id="23" name="Rounded Rectangle 2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2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6" name="Picture 5">
            <a:extLst>
              <a:ext uri="{FF2B5EF4-FFF2-40B4-BE49-F238E27FC236}">
                <a16:creationId xmlns:a16="http://schemas.microsoft.com/office/drawing/2014/main" id="{830C91F5-E399-4D94-8944-125EB5E38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37" y="1193785"/>
            <a:ext cx="2560133" cy="1811294"/>
          </a:xfrm>
          <a:prstGeom prst="rect">
            <a:avLst/>
          </a:prstGeom>
        </p:spPr>
      </p:pic>
      <p:pic>
        <p:nvPicPr>
          <p:cNvPr id="8" name="Picture 7">
            <a:extLst>
              <a:ext uri="{FF2B5EF4-FFF2-40B4-BE49-F238E27FC236}">
                <a16:creationId xmlns:a16="http://schemas.microsoft.com/office/drawing/2014/main" id="{4A444A49-76D3-465A-BCC4-1AC6C27C7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10" y="3343309"/>
            <a:ext cx="2698738" cy="1909779"/>
          </a:xfrm>
          <a:prstGeom prst="rect">
            <a:avLst/>
          </a:prstGeom>
        </p:spPr>
      </p:pic>
      <p:pic>
        <p:nvPicPr>
          <p:cNvPr id="10" name="Picture 9">
            <a:extLst>
              <a:ext uri="{FF2B5EF4-FFF2-40B4-BE49-F238E27FC236}">
                <a16:creationId xmlns:a16="http://schemas.microsoft.com/office/drawing/2014/main" id="{76AAFE2C-8590-4AE2-A696-5ECDDB1207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2281" y="3452907"/>
            <a:ext cx="4546914" cy="3312668"/>
          </a:xfrm>
          <a:prstGeom prst="rect">
            <a:avLst/>
          </a:prstGeom>
        </p:spPr>
      </p:pic>
      <p:pic>
        <p:nvPicPr>
          <p:cNvPr id="29" name="Picture 28">
            <a:extLst>
              <a:ext uri="{FF2B5EF4-FFF2-40B4-BE49-F238E27FC236}">
                <a16:creationId xmlns:a16="http://schemas.microsoft.com/office/drawing/2014/main" id="{3EAAC5FC-2A5B-415F-867B-17B9981BD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2156" y="1526606"/>
            <a:ext cx="2143125" cy="2133600"/>
          </a:xfrm>
          <a:prstGeom prst="rect">
            <a:avLst/>
          </a:prstGeom>
        </p:spPr>
      </p:pic>
      <p:grpSp>
        <p:nvGrpSpPr>
          <p:cNvPr id="66" name="Group 65">
            <a:extLst>
              <a:ext uri="{FF2B5EF4-FFF2-40B4-BE49-F238E27FC236}">
                <a16:creationId xmlns:a16="http://schemas.microsoft.com/office/drawing/2014/main" id="{1F150CCF-EF95-4007-8D8A-B33F798A2094}"/>
              </a:ext>
            </a:extLst>
          </p:cNvPr>
          <p:cNvGrpSpPr/>
          <p:nvPr/>
        </p:nvGrpSpPr>
        <p:grpSpPr>
          <a:xfrm>
            <a:off x="7776927" y="1149791"/>
            <a:ext cx="3259246" cy="2031225"/>
            <a:chOff x="6944008" y="1493822"/>
            <a:chExt cx="3259246" cy="2031225"/>
          </a:xfrm>
        </p:grpSpPr>
        <p:sp>
          <p:nvSpPr>
            <p:cNvPr id="30" name="Rectangle 29">
              <a:extLst>
                <a:ext uri="{FF2B5EF4-FFF2-40B4-BE49-F238E27FC236}">
                  <a16:creationId xmlns:a16="http://schemas.microsoft.com/office/drawing/2014/main" id="{FE49B4FE-A17B-4882-A6A5-9E6E3EAD19C4}"/>
                </a:ext>
              </a:extLst>
            </p:cNvPr>
            <p:cNvSpPr/>
            <p:nvPr/>
          </p:nvSpPr>
          <p:spPr>
            <a:xfrm>
              <a:off x="6944008" y="1493822"/>
              <a:ext cx="3168713" cy="2031225"/>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DBE783D-6AF3-4709-A6F8-C3A057C4A53C}"/>
                </a:ext>
              </a:extLst>
            </p:cNvPr>
            <p:cNvSpPr txBox="1"/>
            <p:nvPr/>
          </p:nvSpPr>
          <p:spPr>
            <a:xfrm>
              <a:off x="6980219" y="1575303"/>
              <a:ext cx="3223035" cy="261610"/>
            </a:xfrm>
            <a:prstGeom prst="rect">
              <a:avLst/>
            </a:prstGeom>
            <a:noFill/>
          </p:spPr>
          <p:txBody>
            <a:bodyPr wrap="square" rtlCol="0">
              <a:spAutoFit/>
            </a:bodyPr>
            <a:lstStyle/>
            <a:p>
              <a:r>
                <a:rPr lang="en-US" sz="1100" dirty="0">
                  <a:solidFill>
                    <a:schemeClr val="bg1"/>
                  </a:solidFill>
                  <a:latin typeface="Courier New" panose="02070309020205020404" pitchFamily="49" charset="0"/>
                  <a:cs typeface="Courier New" panose="02070309020205020404" pitchFamily="49" charset="0"/>
                </a:rPr>
                <a:t>Press any key to forget</a:t>
              </a:r>
            </a:p>
          </p:txBody>
        </p:sp>
      </p:grpSp>
      <p:sp>
        <p:nvSpPr>
          <p:cNvPr id="39" name="Freeform: Shape 38">
            <a:extLst>
              <a:ext uri="{FF2B5EF4-FFF2-40B4-BE49-F238E27FC236}">
                <a16:creationId xmlns:a16="http://schemas.microsoft.com/office/drawing/2014/main" id="{FE654ADC-FB6B-4441-9D27-7DB500C012CE}"/>
              </a:ext>
            </a:extLst>
          </p:cNvPr>
          <p:cNvSpPr/>
          <p:nvPr/>
        </p:nvSpPr>
        <p:spPr>
          <a:xfrm rot="17768913">
            <a:off x="9971468" y="1238268"/>
            <a:ext cx="253495" cy="497941"/>
          </a:xfrm>
          <a:custGeom>
            <a:avLst/>
            <a:gdLst>
              <a:gd name="connsiteX0" fmla="*/ 280658 w 561315"/>
              <a:gd name="connsiteY0" fmla="*/ 0 h 1104523"/>
              <a:gd name="connsiteX1" fmla="*/ 561315 w 561315"/>
              <a:gd name="connsiteY1" fmla="*/ 724277 h 1104523"/>
              <a:gd name="connsiteX2" fmla="*/ 398070 w 561315"/>
              <a:gd name="connsiteY2" fmla="*/ 644069 h 1104523"/>
              <a:gd name="connsiteX3" fmla="*/ 353085 w 561315"/>
              <a:gd name="connsiteY3" fmla="*/ 626781 h 1104523"/>
              <a:gd name="connsiteX4" fmla="*/ 353085 w 561315"/>
              <a:gd name="connsiteY4" fmla="*/ 1104523 h 1104523"/>
              <a:gd name="connsiteX5" fmla="*/ 208229 w 561315"/>
              <a:gd name="connsiteY5" fmla="*/ 1104523 h 1104523"/>
              <a:gd name="connsiteX6" fmla="*/ 208229 w 561315"/>
              <a:gd name="connsiteY6" fmla="*/ 625252 h 1104523"/>
              <a:gd name="connsiteX7" fmla="*/ 173431 w 561315"/>
              <a:gd name="connsiteY7" fmla="*/ 636430 h 1104523"/>
              <a:gd name="connsiteX8" fmla="*/ 0 w 561315"/>
              <a:gd name="connsiteY8" fmla="*/ 724277 h 110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15" h="1104523">
                <a:moveTo>
                  <a:pt x="280658" y="0"/>
                </a:moveTo>
                <a:lnTo>
                  <a:pt x="561315" y="724277"/>
                </a:lnTo>
                <a:cubicBezTo>
                  <a:pt x="491905" y="690327"/>
                  <a:pt x="440602" y="663166"/>
                  <a:pt x="398070" y="644069"/>
                </a:cubicBezTo>
                <a:lnTo>
                  <a:pt x="353085" y="626781"/>
                </a:lnTo>
                <a:lnTo>
                  <a:pt x="353085" y="1104523"/>
                </a:lnTo>
                <a:lnTo>
                  <a:pt x="208229" y="1104523"/>
                </a:lnTo>
                <a:lnTo>
                  <a:pt x="208229" y="625252"/>
                </a:lnTo>
                <a:lnTo>
                  <a:pt x="173431" y="636430"/>
                </a:lnTo>
                <a:cubicBezTo>
                  <a:pt x="128635" y="654679"/>
                  <a:pt x="73937" y="683537"/>
                  <a:pt x="0" y="7242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70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0" presetClass="path" presetSubtype="0" accel="50000" decel="50000" fill="hold" grpId="1" nodeType="withEffect">
                                  <p:stCondLst>
                                    <p:cond delay="0"/>
                                  </p:stCondLst>
                                  <p:childTnLst>
                                    <p:animMotion origin="layout" path="M -0.00768 0.00718 L -0.00768 0.00741 C -0.01459 0.00787 -0.02136 0.00787 -0.02813 0.0088 C -0.02904 0.00903 -0.02982 0.01019 -0.03073 0.01065 C -0.03295 0.01204 -0.03529 0.01319 -0.0375 0.01412 C -0.04466 0.01713 -0.04037 0.01551 -0.05026 0.01759 C -0.0517 0.01875 -0.05313 0.0206 -0.05456 0.02106 C -0.05716 0.02222 -0.05977 0.02222 -0.06224 0.02292 C -0.06367 0.02315 -0.06511 0.02407 -0.06654 0.02454 C -0.06706 0.02778 -0.06758 0.0331 -0.06901 0.03519 C -0.07031 0.03681 -0.07188 0.0375 -0.07331 0.03866 C -0.07878 0.04236 -0.0849 0.0412 -0.09037 0.04213 C -0.0931 0.04352 -0.09518 0.04468 -0.09805 0.0456 C -0.10026 0.0463 -0.10261 0.04653 -0.10482 0.04722 C -0.10573 0.04792 -0.10651 0.04838 -0.10742 0.04907 C -0.10886 0.04977 -0.11042 0.04954 -0.11172 0.05093 C -0.11276 0.05185 -0.11341 0.0544 -0.1142 0.05602 C -0.11459 0.05787 -0.1155 0.05949 -0.11511 0.06134 C -0.11446 0.06435 -0.10755 0.06829 -0.10742 0.06829 C -0.0987 0.07731 -0.10612 0.07083 -0.09636 0.075 C -0.08503 0.08009 -0.09545 0.07685 -0.08529 0.08218 C -0.0836 0.0831 -0.0819 0.0831 -0.08021 0.0838 C -0.07643 0.08542 -0.07617 0.08611 -0.07253 0.08912 C -0.07214 0.09074 -0.07123 0.09259 -0.07162 0.09421 C -0.07279 0.09884 -0.07539 0.10069 -0.0767 0.10486 L -0.07839 0.10995 C -0.07552 0.11505 -0.0724 0.12037 -0.06901 0.12407 C -0.06341 0.13009 -0.06198 0.12963 -0.05547 0.13287 C -0.05313 0.1338 -0.05091 0.13519 -0.04857 0.13634 C -0.04636 0.13704 -0.04401 0.13727 -0.0418 0.13796 L -0.03581 0.13981 C -0.03412 0.14028 -0.03242 0.1412 -0.03073 0.14144 C -0.02735 0.14213 -0.02396 0.14259 -0.02045 0.14329 C -0.01966 0.14375 -0.01862 0.14375 -0.01797 0.14491 C -0.01602 0.14792 -0.01511 0.15417 -0.01276 0.15556 C -0.00768 0.1581 -0.01055 0.15625 -0.0043 0.16042 C -0.00261 0.16181 -0.00091 0.16319 0.00078 0.16435 C 0.00586 0.16667 0.00312 0.16551 0.00937 0.16782 C 0.01471 0.1669 0.02044 0.16921 0.02552 0.16574 C 0.02825 0.16389 0.01992 0.16319 0.01705 0.1625 C 0.01041 0.16042 0.01054 0.16019 0.00338 0.15903 C 0.00026 0.1581 -0.00287 0.1581 -0.00599 0.15718 C -0.01224 0.15509 -0.01849 0.15139 -0.02474 0.15023 C -0.03438 0.14792 -0.02982 0.14907 -0.03841 0.14676 L 0.0358 0.14491 C 0.03672 0.14491 0.03659 0.14167 0.03659 0.13981 C 0.03659 0.13727 0.03659 0.13449 0.0358 0.13287 C 0.03437 0.12963 0.03242 0.12755 0.0306 0.12569 C 0.02955 0.12454 0.02838 0.12477 0.02721 0.12407 C 0.02578 0.12292 0.02448 0.12176 0.02291 0.1206 C 0.02135 0.11921 0.01953 0.11829 0.01784 0.11713 C 0.0164 0.11597 0.0151 0.11458 0.01354 0.11343 C 0.01185 0.11227 0.00768 0.11065 0.00599 0.10995 C 0.00625 0.10833 0.00586 0.10486 0.00677 0.10486 C 0.06836 0.09676 0.04127 0.11458 0.06054 0.10139 C 0.05963 0.09769 0.05924 0.09375 0.05794 0.09074 C 0.05651 0.08796 0.05455 0.08611 0.05286 0.0838 C 0.04935 0.07986 0.04388 0.07477 0.03997 0.07153 C 0.03776 0.06968 0.03541 0.06829 0.0332 0.06667 C 0.03125 0.06481 0.02929 0.0625 0.02721 0.06134 C 0.01679 0.05463 0.02265 0.06088 0.01354 0.0544 C 0.01237 0.05324 0.01133 0.05185 0.01015 0.05093 C 0.00885 0.04954 0.00729 0.04884 0.00599 0.04722 C 0.00508 0.0463 0.00429 0.04468 0.00338 0.04375 C 0.00221 0.04236 0.00104 0.04167 2.5E-6 0.04028 C -0.00365 0.03032 -0.00508 0.02986 -0.0017 0.01227 C -0.0013 0.01019 0.00052 0.01111 0.00169 0.01065 C 0.01028 0.00556 -0.003 0.0125 0.00768 0.00718 C 0.0082 0.00532 0.00924 0.00394 0.00937 0.00185 C 0.00989 -0.00856 0.0082 -0.00926 0.00508 -0.01528 C 0.00364 -0.00625 0.00416 -0.01227 0.00416 0.00185 L 0.00416 0.00208 L 2.5E-6 2.51535E-17 " pathEditMode="relative" rAng="0" ptsTypes="AAAAAAAAAAAAAAAAAAAAAAAAAAAAAAAAAAAAAAAAAAAAAAAAAAAAAAAAAAAAAAAAAAAAAAAAA">
                                      <p:cBhvr>
                                        <p:cTn id="38" dur="2000" fill="hold"/>
                                        <p:tgtEl>
                                          <p:spTgt spid="39"/>
                                        </p:tgtEl>
                                        <p:attrNameLst>
                                          <p:attrName>ppt_x</p:attrName>
                                          <p:attrName>ppt_y</p:attrName>
                                        </p:attrNameLst>
                                      </p:cBhvr>
                                      <p:rCtr x="-1966" y="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8D34722-4212-4626-9262-E2CCD1D40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Baskerville Old Face" panose="02020602080505020303" pitchFamily="18" charset="0"/>
              </a:rPr>
              <a:t>How to Remember</a:t>
            </a:r>
          </a:p>
        </p:txBody>
      </p:sp>
      <p:sp>
        <p:nvSpPr>
          <p:cNvPr id="95" name="TextBox 94"/>
          <p:cNvSpPr txBox="1"/>
          <p:nvPr/>
        </p:nvSpPr>
        <p:spPr>
          <a:xfrm>
            <a:off x="1524000" y="6488668"/>
            <a:ext cx="3505200" cy="369332"/>
          </a:xfrm>
          <a:prstGeom prst="rect">
            <a:avLst/>
          </a:prstGeom>
          <a:noFill/>
        </p:spPr>
        <p:txBody>
          <a:bodyPr wrap="square" rtlCol="0">
            <a:spAutoFit/>
          </a:bodyPr>
          <a:lstStyle/>
          <a:p>
            <a:r>
              <a:rPr lang="en-US" dirty="0"/>
              <a:t>3 Nephi 2:1-3</a:t>
            </a:r>
          </a:p>
        </p:txBody>
      </p:sp>
      <p:grpSp>
        <p:nvGrpSpPr>
          <p:cNvPr id="168" name="Group 167"/>
          <p:cNvGrpSpPr/>
          <p:nvPr/>
        </p:nvGrpSpPr>
        <p:grpSpPr>
          <a:xfrm>
            <a:off x="2286000" y="2590800"/>
            <a:ext cx="1752600" cy="609600"/>
            <a:chOff x="762000" y="2514600"/>
            <a:chExt cx="1752600" cy="609600"/>
          </a:xfrm>
        </p:grpSpPr>
        <p:grpSp>
          <p:nvGrpSpPr>
            <p:cNvPr id="162" name="Group 161"/>
            <p:cNvGrpSpPr/>
            <p:nvPr/>
          </p:nvGrpSpPr>
          <p:grpSpPr>
            <a:xfrm>
              <a:off x="762000" y="2514600"/>
              <a:ext cx="533400" cy="609600"/>
              <a:chOff x="762000" y="2514600"/>
              <a:chExt cx="533400" cy="609600"/>
            </a:xfrm>
          </p:grpSpPr>
          <p:sp>
            <p:nvSpPr>
              <p:cNvPr id="163" name="Rounded Rectangle 16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onut 16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5" name="Group 164"/>
            <p:cNvGrpSpPr/>
            <p:nvPr/>
          </p:nvGrpSpPr>
          <p:grpSpPr>
            <a:xfrm>
              <a:off x="1981200" y="2514600"/>
              <a:ext cx="533400" cy="609600"/>
              <a:chOff x="762000" y="2514600"/>
              <a:chExt cx="533400" cy="609600"/>
            </a:xfrm>
          </p:grpSpPr>
          <p:sp>
            <p:nvSpPr>
              <p:cNvPr id="166" name="Rounded Rectangle 165"/>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onut 166"/>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9" name="Group 168"/>
          <p:cNvGrpSpPr/>
          <p:nvPr/>
        </p:nvGrpSpPr>
        <p:grpSpPr>
          <a:xfrm>
            <a:off x="2362200" y="4267200"/>
            <a:ext cx="1752600" cy="609600"/>
            <a:chOff x="762000" y="2514600"/>
            <a:chExt cx="1752600" cy="609600"/>
          </a:xfrm>
        </p:grpSpPr>
        <p:grpSp>
          <p:nvGrpSpPr>
            <p:cNvPr id="170" name="Group 161"/>
            <p:cNvGrpSpPr/>
            <p:nvPr/>
          </p:nvGrpSpPr>
          <p:grpSpPr>
            <a:xfrm>
              <a:off x="762000" y="2514600"/>
              <a:ext cx="533400" cy="609600"/>
              <a:chOff x="762000" y="2514600"/>
              <a:chExt cx="533400" cy="609600"/>
            </a:xfrm>
          </p:grpSpPr>
          <p:sp>
            <p:nvSpPr>
              <p:cNvPr id="174" name="Rounded Rectangle 173"/>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onut 174"/>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1" name="Group 164"/>
            <p:cNvGrpSpPr/>
            <p:nvPr/>
          </p:nvGrpSpPr>
          <p:grpSpPr>
            <a:xfrm>
              <a:off x="1981200" y="2514600"/>
              <a:ext cx="533400" cy="609600"/>
              <a:chOff x="762000" y="2514600"/>
              <a:chExt cx="533400" cy="609600"/>
            </a:xfrm>
          </p:grpSpPr>
          <p:sp>
            <p:nvSpPr>
              <p:cNvPr id="172" name="Rounded Rectangle 17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onut 17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12" name="Picture 11">
            <a:extLst>
              <a:ext uri="{FF2B5EF4-FFF2-40B4-BE49-F238E27FC236}">
                <a16:creationId xmlns:a16="http://schemas.microsoft.com/office/drawing/2014/main" id="{CB0DE735-0EF3-43C4-B474-5307D261E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174" y="915018"/>
            <a:ext cx="2607798" cy="1834129"/>
          </a:xfrm>
          <a:prstGeom prst="rect">
            <a:avLst/>
          </a:prstGeom>
        </p:spPr>
      </p:pic>
      <p:pic>
        <p:nvPicPr>
          <p:cNvPr id="14" name="Picture 13">
            <a:extLst>
              <a:ext uri="{FF2B5EF4-FFF2-40B4-BE49-F238E27FC236}">
                <a16:creationId xmlns:a16="http://schemas.microsoft.com/office/drawing/2014/main" id="{A0B6FEF7-0E14-4354-8268-C0C15A8A5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816" y="2971852"/>
            <a:ext cx="2748654" cy="1508926"/>
          </a:xfrm>
          <a:prstGeom prst="rect">
            <a:avLst/>
          </a:prstGeom>
        </p:spPr>
      </p:pic>
      <p:pic>
        <p:nvPicPr>
          <p:cNvPr id="16" name="Picture 15">
            <a:extLst>
              <a:ext uri="{FF2B5EF4-FFF2-40B4-BE49-F238E27FC236}">
                <a16:creationId xmlns:a16="http://schemas.microsoft.com/office/drawing/2014/main" id="{29F43412-A391-435E-927A-05069FDDB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174" y="4721478"/>
            <a:ext cx="2748654" cy="1593936"/>
          </a:xfrm>
          <a:prstGeom prst="rect">
            <a:avLst/>
          </a:prstGeom>
        </p:spPr>
      </p:pic>
      <p:grpSp>
        <p:nvGrpSpPr>
          <p:cNvPr id="19" name="Group 18">
            <a:extLst>
              <a:ext uri="{FF2B5EF4-FFF2-40B4-BE49-F238E27FC236}">
                <a16:creationId xmlns:a16="http://schemas.microsoft.com/office/drawing/2014/main" id="{E15978A4-CB4A-46B6-B5A3-860AB0E43DDF}"/>
              </a:ext>
            </a:extLst>
          </p:cNvPr>
          <p:cNvGrpSpPr/>
          <p:nvPr/>
        </p:nvGrpSpPr>
        <p:grpSpPr>
          <a:xfrm>
            <a:off x="6873727" y="878186"/>
            <a:ext cx="4996452" cy="5703683"/>
            <a:chOff x="6873727" y="878186"/>
            <a:chExt cx="4996452" cy="5703683"/>
          </a:xfrm>
        </p:grpSpPr>
        <p:pic>
          <p:nvPicPr>
            <p:cNvPr id="18" name="Picture 17">
              <a:extLst>
                <a:ext uri="{FF2B5EF4-FFF2-40B4-BE49-F238E27FC236}">
                  <a16:creationId xmlns:a16="http://schemas.microsoft.com/office/drawing/2014/main" id="{8FE35544-1A77-4A82-B92B-DDD9C3C82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3727" y="878186"/>
              <a:ext cx="4996452" cy="5703683"/>
            </a:xfrm>
            <a:prstGeom prst="rect">
              <a:avLst/>
            </a:prstGeom>
          </p:spPr>
        </p:pic>
        <p:sp>
          <p:nvSpPr>
            <p:cNvPr id="182" name="TextBox 181"/>
            <p:cNvSpPr txBox="1"/>
            <p:nvPr/>
          </p:nvSpPr>
          <p:spPr>
            <a:xfrm>
              <a:off x="7315200" y="5791201"/>
              <a:ext cx="3124200" cy="276999"/>
            </a:xfrm>
            <a:prstGeom prst="rect">
              <a:avLst/>
            </a:prstGeom>
            <a:noFill/>
          </p:spPr>
          <p:txBody>
            <a:bodyPr wrap="square" rtlCol="0">
              <a:spAutoFit/>
            </a:bodyPr>
            <a:lstStyle/>
            <a:p>
              <a:r>
                <a:rPr lang="en-US" sz="1200" dirty="0"/>
                <a:t>President Henry B. Eyring</a:t>
              </a:r>
            </a:p>
          </p:txBody>
        </p:sp>
      </p:grpSp>
      <p:pic>
        <p:nvPicPr>
          <p:cNvPr id="21" name="Picture 20">
            <a:extLst>
              <a:ext uri="{FF2B5EF4-FFF2-40B4-BE49-F238E27FC236}">
                <a16:creationId xmlns:a16="http://schemas.microsoft.com/office/drawing/2014/main" id="{2F1D8BB8-DC18-4716-B46C-638F6136BD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9566" y="2675867"/>
            <a:ext cx="1408176" cy="1755648"/>
          </a:xfrm>
          <a:prstGeom prst="rect">
            <a:avLst/>
          </a:prstGeom>
        </p:spPr>
      </p:pic>
    </p:spTree>
    <p:extLst>
      <p:ext uri="{BB962C8B-B14F-4D97-AF65-F5344CB8AC3E}">
        <p14:creationId xmlns:p14="http://schemas.microsoft.com/office/powerpoint/2010/main" val="154126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8"/>
                                        </p:tgtEl>
                                        <p:attrNameLst>
                                          <p:attrName>style.visibility</p:attrName>
                                        </p:attrNameLst>
                                      </p:cBhvr>
                                      <p:to>
                                        <p:strVal val="visible"/>
                                      </p:to>
                                    </p:set>
                                    <p:animEffect transition="in" filter="fade">
                                      <p:cBhvr>
                                        <p:cTn id="14" dur="1000"/>
                                        <p:tgtEl>
                                          <p:spTgt spid="168"/>
                                        </p:tgtEl>
                                      </p:cBhvr>
                                    </p:animEffect>
                                    <p:anim calcmode="lin" valueType="num">
                                      <p:cBhvr>
                                        <p:cTn id="15" dur="1000" fill="hold"/>
                                        <p:tgtEl>
                                          <p:spTgt spid="168"/>
                                        </p:tgtEl>
                                        <p:attrNameLst>
                                          <p:attrName>ppt_x</p:attrName>
                                        </p:attrNameLst>
                                      </p:cBhvr>
                                      <p:tavLst>
                                        <p:tav tm="0">
                                          <p:val>
                                            <p:strVal val="#ppt_x"/>
                                          </p:val>
                                        </p:tav>
                                        <p:tav tm="100000">
                                          <p:val>
                                            <p:strVal val="#ppt_x"/>
                                          </p:val>
                                        </p:tav>
                                      </p:tavLst>
                                    </p:anim>
                                    <p:anim calcmode="lin" valueType="num">
                                      <p:cBhvr>
                                        <p:cTn id="16" dur="1000" fill="hold"/>
                                        <p:tgtEl>
                                          <p:spTgt spid="16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fade">
                                      <p:cBhvr>
                                        <p:cTn id="26" dur="1000"/>
                                        <p:tgtEl>
                                          <p:spTgt spid="169"/>
                                        </p:tgtEl>
                                      </p:cBhvr>
                                    </p:animEffect>
                                    <p:anim calcmode="lin" valueType="num">
                                      <p:cBhvr>
                                        <p:cTn id="27" dur="1000" fill="hold"/>
                                        <p:tgtEl>
                                          <p:spTgt spid="169"/>
                                        </p:tgtEl>
                                        <p:attrNameLst>
                                          <p:attrName>ppt_x</p:attrName>
                                        </p:attrNameLst>
                                      </p:cBhvr>
                                      <p:tavLst>
                                        <p:tav tm="0">
                                          <p:val>
                                            <p:strVal val="#ppt_x"/>
                                          </p:val>
                                        </p:tav>
                                        <p:tav tm="100000">
                                          <p:val>
                                            <p:strVal val="#ppt_x"/>
                                          </p:val>
                                        </p:tav>
                                      </p:tavLst>
                                    </p:anim>
                                    <p:anim calcmode="lin" valueType="num">
                                      <p:cBhvr>
                                        <p:cTn id="28" dur="1000" fill="hold"/>
                                        <p:tgtEl>
                                          <p:spTgt spid="16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233">
            <a:extLst>
              <a:ext uri="{FF2B5EF4-FFF2-40B4-BE49-F238E27FC236}">
                <a16:creationId xmlns:a16="http://schemas.microsoft.com/office/drawing/2014/main" id="{E8B027C3-EB54-4324-A041-4B40F98F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0" name="TextBox 289"/>
          <p:cNvSpPr txBox="1"/>
          <p:nvPr/>
        </p:nvSpPr>
        <p:spPr>
          <a:xfrm>
            <a:off x="1676400" y="1"/>
            <a:ext cx="8839200" cy="1015663"/>
          </a:xfrm>
          <a:prstGeom prst="rect">
            <a:avLst/>
          </a:prstGeom>
          <a:noFill/>
        </p:spPr>
        <p:txBody>
          <a:bodyPr wrap="square" rtlCol="0">
            <a:spAutoFit/>
          </a:bodyPr>
          <a:lstStyle/>
          <a:p>
            <a:pPr algn="ctr"/>
            <a:r>
              <a:rPr lang="en-US" sz="6000" dirty="0">
                <a:latin typeface="Baskerville Old Face" panose="02020602080505020303" pitchFamily="18" charset="0"/>
              </a:rPr>
              <a:t>Gadianton Robbers</a:t>
            </a:r>
          </a:p>
        </p:txBody>
      </p:sp>
      <p:sp>
        <p:nvSpPr>
          <p:cNvPr id="291" name="TextBox 290"/>
          <p:cNvSpPr txBox="1"/>
          <p:nvPr/>
        </p:nvSpPr>
        <p:spPr>
          <a:xfrm>
            <a:off x="434566" y="914401"/>
            <a:ext cx="5432834" cy="5078313"/>
          </a:xfrm>
          <a:prstGeom prst="rect">
            <a:avLst/>
          </a:prstGeom>
          <a:noFill/>
        </p:spPr>
        <p:txBody>
          <a:bodyPr wrap="square" rtlCol="0">
            <a:spAutoFit/>
          </a:bodyPr>
          <a:lstStyle/>
          <a:p>
            <a:r>
              <a:rPr lang="en-US" b="1" dirty="0"/>
              <a:t>They followed the ancient secret combinations instituted  by Satan from around 50 BC to the end of the Book of Mormon</a:t>
            </a:r>
          </a:p>
          <a:p>
            <a:endParaRPr lang="en-US" b="1" dirty="0"/>
          </a:p>
          <a:p>
            <a:r>
              <a:rPr lang="en-US" b="1" dirty="0"/>
              <a:t>They were both Nephites and Lamanites</a:t>
            </a:r>
          </a:p>
          <a:p>
            <a:endParaRPr lang="en-US" b="1" dirty="0"/>
          </a:p>
          <a:p>
            <a:r>
              <a:rPr lang="en-US" b="1" dirty="0"/>
              <a:t>They were destructive and would vanish into the shadows</a:t>
            </a:r>
          </a:p>
          <a:p>
            <a:endParaRPr lang="en-US" b="1" dirty="0"/>
          </a:p>
          <a:p>
            <a:r>
              <a:rPr lang="en-US" b="1" dirty="0"/>
              <a:t>They would gain wealth and property by secret plots and murders</a:t>
            </a:r>
          </a:p>
          <a:p>
            <a:endParaRPr lang="en-US" b="1" dirty="0"/>
          </a:p>
          <a:p>
            <a:r>
              <a:rPr lang="en-US" b="1" dirty="0"/>
              <a:t>They were destroyed after Jesus’ visit</a:t>
            </a:r>
          </a:p>
          <a:p>
            <a:endParaRPr lang="en-US" b="1" dirty="0"/>
          </a:p>
          <a:p>
            <a:r>
              <a:rPr lang="en-US" b="1" dirty="0"/>
              <a:t>They again revived a third century later after Christ was among the Nephites</a:t>
            </a:r>
          </a:p>
          <a:p>
            <a:endParaRPr lang="en-US" b="1" dirty="0"/>
          </a:p>
          <a:p>
            <a:r>
              <a:rPr lang="en-US" b="1" dirty="0"/>
              <a:t>Mormon was one who fought against them</a:t>
            </a:r>
          </a:p>
        </p:txBody>
      </p:sp>
      <p:sp>
        <p:nvSpPr>
          <p:cNvPr id="292" name="TextBox 291"/>
          <p:cNvSpPr txBox="1"/>
          <p:nvPr/>
        </p:nvSpPr>
        <p:spPr>
          <a:xfrm>
            <a:off x="7032280" y="1371600"/>
            <a:ext cx="3886200" cy="923330"/>
          </a:xfrm>
          <a:prstGeom prst="rect">
            <a:avLst/>
          </a:prstGeom>
          <a:noFill/>
        </p:spPr>
        <p:txBody>
          <a:bodyPr wrap="square" rtlCol="0">
            <a:spAutoFit/>
          </a:bodyPr>
          <a:lstStyle/>
          <a:p>
            <a:r>
              <a:rPr lang="en-US" b="1" dirty="0"/>
              <a:t>They were also among the </a:t>
            </a:r>
            <a:r>
              <a:rPr lang="en-US" b="1" dirty="0" err="1"/>
              <a:t>Jaradite</a:t>
            </a:r>
            <a:r>
              <a:rPr lang="en-US" b="1" dirty="0"/>
              <a:t> nation and played a major role in their destruction of that civilization</a:t>
            </a:r>
          </a:p>
        </p:txBody>
      </p:sp>
      <p:pic>
        <p:nvPicPr>
          <p:cNvPr id="13" name="Picture 12">
            <a:extLst>
              <a:ext uri="{FF2B5EF4-FFF2-40B4-BE49-F238E27FC236}">
                <a16:creationId xmlns:a16="http://schemas.microsoft.com/office/drawing/2014/main" id="{C0DF953C-77E5-4474-94B2-9180EE826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822" y="2369327"/>
            <a:ext cx="5761497" cy="4077705"/>
          </a:xfrm>
          <a:prstGeom prst="rect">
            <a:avLst/>
          </a:prstGeom>
        </p:spPr>
      </p:pic>
    </p:spTree>
    <p:extLst>
      <p:ext uri="{BB962C8B-B14F-4D97-AF65-F5344CB8AC3E}">
        <p14:creationId xmlns:p14="http://schemas.microsoft.com/office/powerpoint/2010/main" val="40075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1">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082BB290-2A7B-4481-BD55-C3400E2EC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668000" y="6488668"/>
            <a:ext cx="1524000" cy="369332"/>
          </a:xfrm>
          <a:prstGeom prst="rect">
            <a:avLst/>
          </a:prstGeom>
          <a:noFill/>
        </p:spPr>
        <p:txBody>
          <a:bodyPr wrap="square" rtlCol="0">
            <a:spAutoFit/>
          </a:bodyPr>
          <a:lstStyle/>
          <a:p>
            <a:r>
              <a:rPr lang="en-US" dirty="0"/>
              <a:t>Who’s Who</a:t>
            </a:r>
          </a:p>
        </p:txBody>
      </p:sp>
      <p:sp>
        <p:nvSpPr>
          <p:cNvPr id="7" name="TextBox 6"/>
          <p:cNvSpPr txBox="1"/>
          <p:nvPr/>
        </p:nvSpPr>
        <p:spPr>
          <a:xfrm>
            <a:off x="7871988" y="0"/>
            <a:ext cx="3657600" cy="830997"/>
          </a:xfrm>
          <a:prstGeom prst="rect">
            <a:avLst/>
          </a:prstGeom>
          <a:noFill/>
        </p:spPr>
        <p:txBody>
          <a:bodyPr wrap="square" rtlCol="0">
            <a:spAutoFit/>
          </a:bodyPr>
          <a:lstStyle/>
          <a:p>
            <a:pPr algn="ctr"/>
            <a:r>
              <a:rPr lang="en-US" sz="4800" dirty="0" err="1">
                <a:latin typeface="Baskerville Old Face" panose="02020602080505020303" pitchFamily="18" charset="0"/>
              </a:rPr>
              <a:t>Giddianhi</a:t>
            </a:r>
            <a:endParaRPr lang="en-US" sz="4800" dirty="0">
              <a:latin typeface="Baskerville Old Face" panose="02020602080505020303" pitchFamily="18" charset="0"/>
            </a:endParaRPr>
          </a:p>
        </p:txBody>
      </p:sp>
      <p:pic>
        <p:nvPicPr>
          <p:cNvPr id="9" name="Picture 8">
            <a:extLst>
              <a:ext uri="{FF2B5EF4-FFF2-40B4-BE49-F238E27FC236}">
                <a16:creationId xmlns:a16="http://schemas.microsoft.com/office/drawing/2014/main" id="{F80DDE33-C89A-4E2C-8929-220E11C44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020" y="72427"/>
            <a:ext cx="6538064" cy="6858000"/>
          </a:xfrm>
          <a:prstGeom prst="rect">
            <a:avLst/>
          </a:prstGeom>
        </p:spPr>
      </p:pic>
      <p:sp>
        <p:nvSpPr>
          <p:cNvPr id="8" name="TextBox 7"/>
          <p:cNvSpPr txBox="1"/>
          <p:nvPr/>
        </p:nvSpPr>
        <p:spPr>
          <a:xfrm>
            <a:off x="1905000" y="381001"/>
            <a:ext cx="5562600" cy="8125301"/>
          </a:xfrm>
          <a:prstGeom prst="rect">
            <a:avLst/>
          </a:prstGeom>
          <a:noFill/>
        </p:spPr>
        <p:txBody>
          <a:bodyPr wrap="square" rtlCol="0">
            <a:spAutoFit/>
          </a:bodyPr>
          <a:lstStyle/>
          <a:p>
            <a:r>
              <a:rPr lang="en-US" dirty="0"/>
              <a:t>He was the leader of the Gadianton robbers following the birth of the Savior</a:t>
            </a:r>
          </a:p>
          <a:p>
            <a:endParaRPr lang="en-US" dirty="0"/>
          </a:p>
          <a:p>
            <a:r>
              <a:rPr lang="en-US" dirty="0"/>
              <a:t>After Samuel’s plea from the wall, the Gadianton robbers began to emerge as a growing threat</a:t>
            </a:r>
          </a:p>
          <a:p>
            <a:endParaRPr lang="en-US" dirty="0"/>
          </a:p>
          <a:p>
            <a:r>
              <a:rPr lang="en-US" dirty="0"/>
              <a:t>He sent an epistle to </a:t>
            </a:r>
            <a:r>
              <a:rPr lang="en-US" dirty="0" err="1"/>
              <a:t>Lachoneus</a:t>
            </a:r>
            <a:r>
              <a:rPr lang="en-US" dirty="0"/>
              <a:t> to ‘yield up your cities, your land, and your possession or become extinct’. His deadline was set for a month in about AD 18</a:t>
            </a:r>
          </a:p>
          <a:p>
            <a:endParaRPr lang="en-US" dirty="0"/>
          </a:p>
          <a:p>
            <a:r>
              <a:rPr lang="en-US" dirty="0"/>
              <a:t>He and the robbers went to claim the city but the Nephites had abandoned the city taking refuse elsewhere</a:t>
            </a:r>
          </a:p>
          <a:p>
            <a:endParaRPr lang="en-US" dirty="0"/>
          </a:p>
          <a:p>
            <a:r>
              <a:rPr lang="en-US" dirty="0"/>
              <a:t>Resources became scare for the robbers in the wilderness and they came upon the Nephites and there was a great battle</a:t>
            </a:r>
          </a:p>
          <a:p>
            <a:endParaRPr lang="en-US" dirty="0"/>
          </a:p>
          <a:p>
            <a:r>
              <a:rPr lang="en-US" dirty="0"/>
              <a:t>He was killed while some of the robbers disappeared into the wilderness, and some where slain</a:t>
            </a:r>
          </a:p>
          <a:p>
            <a:endParaRPr lang="en-US" dirty="0"/>
          </a:p>
          <a:p>
            <a:r>
              <a:rPr lang="en-US" dirty="0"/>
              <a:t>His successor was </a:t>
            </a:r>
            <a:r>
              <a:rPr lang="en-US" dirty="0" err="1"/>
              <a:t>Zemnarihah</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nvGrpSpPr>
          <p:cNvPr id="89" name="Group 88"/>
          <p:cNvGrpSpPr/>
          <p:nvPr/>
        </p:nvGrpSpPr>
        <p:grpSpPr>
          <a:xfrm>
            <a:off x="8582892" y="1357746"/>
            <a:ext cx="2116571" cy="4438085"/>
            <a:chOff x="6096000" y="1295400"/>
            <a:chExt cx="2116571" cy="4438085"/>
          </a:xfrm>
        </p:grpSpPr>
        <p:sp>
          <p:nvSpPr>
            <p:cNvPr id="90" name="Cloud 89"/>
            <p:cNvSpPr/>
            <p:nvPr/>
          </p:nvSpPr>
          <p:spPr>
            <a:xfrm rot="9532260">
              <a:off x="6546328" y="1357333"/>
              <a:ext cx="1351133" cy="1905000"/>
            </a:xfrm>
            <a:prstGeom prst="cloud">
              <a:avLst/>
            </a:prstGeom>
            <a:solidFill>
              <a:srgbClr val="781C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2296205" flipH="1">
              <a:off x="7142054" y="5352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5" name="Oval 94"/>
            <p:cNvSpPr/>
            <p:nvPr/>
          </p:nvSpPr>
          <p:spPr>
            <a:xfrm rot="20660369" flipH="1">
              <a:off x="6747122" y="53227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6" name="Flowchart: Manual Operation 95"/>
            <p:cNvSpPr/>
            <p:nvPr/>
          </p:nvSpPr>
          <p:spPr>
            <a:xfrm rot="10800000">
              <a:off x="7179930" y="4114800"/>
              <a:ext cx="45720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Manual Operation 96"/>
            <p:cNvSpPr/>
            <p:nvPr/>
          </p:nvSpPr>
          <p:spPr>
            <a:xfrm rot="10800000">
              <a:off x="6722730" y="4114800"/>
              <a:ext cx="59247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Manual Operation 97"/>
            <p:cNvSpPr/>
            <p:nvPr/>
          </p:nvSpPr>
          <p:spPr>
            <a:xfrm rot="10800000">
              <a:off x="6705600" y="3048000"/>
              <a:ext cx="99060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096000" y="37338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1" name="Oval 110"/>
            <p:cNvSpPr/>
            <p:nvPr/>
          </p:nvSpPr>
          <p:spPr>
            <a:xfrm>
              <a:off x="7789530" y="37338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2" name="Flowchart: Manual Operation 111"/>
            <p:cNvSpPr/>
            <p:nvPr/>
          </p:nvSpPr>
          <p:spPr>
            <a:xfrm rot="12653049">
              <a:off x="6409701" y="2548530"/>
              <a:ext cx="548201" cy="148224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Manual Operation 112"/>
            <p:cNvSpPr/>
            <p:nvPr/>
          </p:nvSpPr>
          <p:spPr>
            <a:xfrm rot="9116100">
              <a:off x="7432371" y="2594095"/>
              <a:ext cx="548201" cy="1427048"/>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271"/>
            <p:cNvGrpSpPr/>
            <p:nvPr/>
          </p:nvGrpSpPr>
          <p:grpSpPr>
            <a:xfrm>
              <a:off x="6675948" y="4114800"/>
              <a:ext cx="1031705" cy="762000"/>
              <a:chOff x="5012224" y="457200"/>
              <a:chExt cx="2531578" cy="2478742"/>
            </a:xfrm>
          </p:grpSpPr>
          <p:grpSp>
            <p:nvGrpSpPr>
              <p:cNvPr id="156" name="Group 170"/>
              <p:cNvGrpSpPr/>
              <p:nvPr/>
            </p:nvGrpSpPr>
            <p:grpSpPr>
              <a:xfrm>
                <a:off x="5012224" y="457200"/>
                <a:ext cx="2531578" cy="1447800"/>
                <a:chOff x="3755051" y="1524000"/>
                <a:chExt cx="908347" cy="457200"/>
              </a:xfrm>
            </p:grpSpPr>
            <p:sp>
              <p:nvSpPr>
                <p:cNvPr id="163" name="Rectangle 162"/>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64" name="Group 154"/>
                <p:cNvGrpSpPr/>
                <p:nvPr/>
              </p:nvGrpSpPr>
              <p:grpSpPr>
                <a:xfrm>
                  <a:off x="3810000" y="1524000"/>
                  <a:ext cx="838200" cy="457200"/>
                  <a:chOff x="4643203" y="2743200"/>
                  <a:chExt cx="3490210" cy="1256675"/>
                </a:xfrm>
              </p:grpSpPr>
              <p:grpSp>
                <p:nvGrpSpPr>
                  <p:cNvPr id="165" name="Group 23"/>
                  <p:cNvGrpSpPr/>
                  <p:nvPr/>
                </p:nvGrpSpPr>
                <p:grpSpPr>
                  <a:xfrm>
                    <a:off x="4643203" y="2743200"/>
                    <a:ext cx="1146748" cy="1219200"/>
                    <a:chOff x="4643203" y="2743200"/>
                    <a:chExt cx="1146748" cy="1219200"/>
                  </a:xfrm>
                </p:grpSpPr>
                <p:sp>
                  <p:nvSpPr>
                    <p:cNvPr id="176" name="Multiply 175"/>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Summing Junction 176"/>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Summing Junction 177"/>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Summing Junction 178"/>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24"/>
                  <p:cNvGrpSpPr/>
                  <p:nvPr/>
                </p:nvGrpSpPr>
                <p:grpSpPr>
                  <a:xfrm>
                    <a:off x="5791200" y="2743200"/>
                    <a:ext cx="1146748" cy="1219200"/>
                    <a:chOff x="4643203" y="2743200"/>
                    <a:chExt cx="1146748" cy="1219200"/>
                  </a:xfrm>
                </p:grpSpPr>
                <p:sp>
                  <p:nvSpPr>
                    <p:cNvPr id="172" name="Multiply 171"/>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Summing Junction 172"/>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Summing Junction 173"/>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Summing Junction 174"/>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29"/>
                  <p:cNvGrpSpPr/>
                  <p:nvPr/>
                </p:nvGrpSpPr>
                <p:grpSpPr>
                  <a:xfrm>
                    <a:off x="6986665" y="2780675"/>
                    <a:ext cx="1146748" cy="1219200"/>
                    <a:chOff x="4643203" y="2743200"/>
                    <a:chExt cx="1146748" cy="1219200"/>
                  </a:xfrm>
                </p:grpSpPr>
                <p:sp>
                  <p:nvSpPr>
                    <p:cNvPr id="168" name="Multiply 167"/>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Summing Junction 168"/>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Summing Junction 169"/>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Summing Junction 170"/>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7" name="Group 204"/>
              <p:cNvGrpSpPr/>
              <p:nvPr/>
            </p:nvGrpSpPr>
            <p:grpSpPr>
              <a:xfrm>
                <a:off x="5018992" y="1571035"/>
                <a:ext cx="2485710" cy="1364907"/>
                <a:chOff x="5018992" y="1571035"/>
                <a:chExt cx="2485710" cy="1364907"/>
              </a:xfrm>
            </p:grpSpPr>
            <p:sp>
              <p:nvSpPr>
                <p:cNvPr id="158" name="Pentagon 157"/>
                <p:cNvSpPr/>
                <p:nvPr/>
              </p:nvSpPr>
              <p:spPr>
                <a:xfrm rot="5400000">
                  <a:off x="4790391" y="1799636"/>
                  <a:ext cx="1219201"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Pentagon 158"/>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Pentagon 159"/>
                <p:cNvSpPr/>
                <p:nvPr/>
              </p:nvSpPr>
              <p:spPr>
                <a:xfrm rot="5400000">
                  <a:off x="6514103" y="1837765"/>
                  <a:ext cx="1219198"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Pentagon 160"/>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Pentagon 161"/>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5" name="Left-Right-Up Arrow 114"/>
            <p:cNvSpPr/>
            <p:nvPr/>
          </p:nvSpPr>
          <p:spPr>
            <a:xfrm rot="10800000">
              <a:off x="6400799" y="2666996"/>
              <a:ext cx="1600200" cy="1676401"/>
            </a:xfrm>
            <a:prstGeom prst="leftRightUpArrow">
              <a:avLst>
                <a:gd name="adj1" fmla="val 43442"/>
                <a:gd name="adj2" fmla="val 20250"/>
                <a:gd name="adj3" fmla="val 28279"/>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Pentagon 127"/>
            <p:cNvSpPr/>
            <p:nvPr/>
          </p:nvSpPr>
          <p:spPr>
            <a:xfrm rot="5400000">
              <a:off x="6931025" y="2670176"/>
              <a:ext cx="539750" cy="533400"/>
            </a:xfrm>
            <a:prstGeom prst="homePlat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6722730" y="1447800"/>
              <a:ext cx="914400"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oud 129"/>
            <p:cNvSpPr/>
            <p:nvPr/>
          </p:nvSpPr>
          <p:spPr>
            <a:xfrm>
              <a:off x="6705600" y="1295400"/>
              <a:ext cx="914400" cy="762000"/>
            </a:xfrm>
            <a:prstGeom prst="cloud">
              <a:avLst/>
            </a:prstGeom>
            <a:solidFill>
              <a:srgbClr val="781C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261"/>
            <p:cNvGrpSpPr/>
            <p:nvPr/>
          </p:nvGrpSpPr>
          <p:grpSpPr>
            <a:xfrm>
              <a:off x="6477000" y="1524000"/>
              <a:ext cx="1371600" cy="838200"/>
              <a:chOff x="1828800" y="188259"/>
              <a:chExt cx="2707342" cy="1183341"/>
            </a:xfrm>
          </p:grpSpPr>
          <p:sp>
            <p:nvSpPr>
              <p:cNvPr id="148" name="Pentagon 147"/>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entagon 148"/>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ultiply 150"/>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Plus 151"/>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ultiply 152"/>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lus 153"/>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ultiply 154"/>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Multiply 131"/>
            <p:cNvSpPr/>
            <p:nvPr/>
          </p:nvSpPr>
          <p:spPr>
            <a:xfrm>
              <a:off x="6705600" y="2895600"/>
              <a:ext cx="990600" cy="1066800"/>
            </a:xfrm>
            <a:prstGeom prst="mathMultiply">
              <a:avLst>
                <a:gd name="adj1" fmla="val 9616"/>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332"/>
            <p:cNvGrpSpPr/>
            <p:nvPr/>
          </p:nvGrpSpPr>
          <p:grpSpPr>
            <a:xfrm rot="359772">
              <a:off x="6493621" y="3605881"/>
              <a:ext cx="563318" cy="1806623"/>
              <a:chOff x="2675775" y="3209048"/>
              <a:chExt cx="563318" cy="1806623"/>
            </a:xfrm>
          </p:grpSpPr>
          <p:sp>
            <p:nvSpPr>
              <p:cNvPr id="145" name="Cross 144"/>
              <p:cNvSpPr/>
              <p:nvPr/>
            </p:nvSpPr>
            <p:spPr>
              <a:xfrm rot="429804">
                <a:off x="2675775" y="3209048"/>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entagon 145"/>
              <p:cNvSpPr/>
              <p:nvPr/>
            </p:nvSpPr>
            <p:spPr>
              <a:xfrm rot="5818544">
                <a:off x="2240298" y="433809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7" name="Multiply 146"/>
              <p:cNvSpPr/>
              <p:nvPr/>
            </p:nvSpPr>
            <p:spPr>
              <a:xfrm rot="5565285">
                <a:off x="2650430" y="3653434"/>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198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Effect transition="in" filter="wipe(down)">
                                      <p:cBhvr>
                                        <p:cTn id="9" dur="580">
                                          <p:stCondLst>
                                            <p:cond delay="0"/>
                                          </p:stCondLst>
                                        </p:cTn>
                                        <p:tgtEl>
                                          <p:spTgt spid="89"/>
                                        </p:tgtEl>
                                      </p:cBhvr>
                                    </p:animEffect>
                                    <p:anim calcmode="lin" valueType="num">
                                      <p:cBhvr>
                                        <p:cTn id="10"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15" dur="26">
                                          <p:stCondLst>
                                            <p:cond delay="650"/>
                                          </p:stCondLst>
                                        </p:cTn>
                                        <p:tgtEl>
                                          <p:spTgt spid="89"/>
                                        </p:tgtEl>
                                      </p:cBhvr>
                                      <p:to x="100000" y="60000"/>
                                    </p:animScale>
                                    <p:animScale>
                                      <p:cBhvr>
                                        <p:cTn id="16" dur="166" decel="50000">
                                          <p:stCondLst>
                                            <p:cond delay="676"/>
                                          </p:stCondLst>
                                        </p:cTn>
                                        <p:tgtEl>
                                          <p:spTgt spid="89"/>
                                        </p:tgtEl>
                                      </p:cBhvr>
                                      <p:to x="100000" y="100000"/>
                                    </p:animScale>
                                    <p:animScale>
                                      <p:cBhvr>
                                        <p:cTn id="17" dur="26">
                                          <p:stCondLst>
                                            <p:cond delay="1312"/>
                                          </p:stCondLst>
                                        </p:cTn>
                                        <p:tgtEl>
                                          <p:spTgt spid="89"/>
                                        </p:tgtEl>
                                      </p:cBhvr>
                                      <p:to x="100000" y="80000"/>
                                    </p:animScale>
                                    <p:animScale>
                                      <p:cBhvr>
                                        <p:cTn id="18" dur="166" decel="50000">
                                          <p:stCondLst>
                                            <p:cond delay="1338"/>
                                          </p:stCondLst>
                                        </p:cTn>
                                        <p:tgtEl>
                                          <p:spTgt spid="89"/>
                                        </p:tgtEl>
                                      </p:cBhvr>
                                      <p:to x="100000" y="100000"/>
                                    </p:animScale>
                                    <p:animScale>
                                      <p:cBhvr>
                                        <p:cTn id="19" dur="26">
                                          <p:stCondLst>
                                            <p:cond delay="1642"/>
                                          </p:stCondLst>
                                        </p:cTn>
                                        <p:tgtEl>
                                          <p:spTgt spid="89"/>
                                        </p:tgtEl>
                                      </p:cBhvr>
                                      <p:to x="100000" y="90000"/>
                                    </p:animScale>
                                    <p:animScale>
                                      <p:cBhvr>
                                        <p:cTn id="20" dur="166" decel="50000">
                                          <p:stCondLst>
                                            <p:cond delay="1668"/>
                                          </p:stCondLst>
                                        </p:cTn>
                                        <p:tgtEl>
                                          <p:spTgt spid="89"/>
                                        </p:tgtEl>
                                      </p:cBhvr>
                                      <p:to x="100000" y="100000"/>
                                    </p:animScale>
                                    <p:animScale>
                                      <p:cBhvr>
                                        <p:cTn id="21" dur="26">
                                          <p:stCondLst>
                                            <p:cond delay="1808"/>
                                          </p:stCondLst>
                                        </p:cTn>
                                        <p:tgtEl>
                                          <p:spTgt spid="89"/>
                                        </p:tgtEl>
                                      </p:cBhvr>
                                      <p:to x="100000" y="95000"/>
                                    </p:animScale>
                                    <p:animScale>
                                      <p:cBhvr>
                                        <p:cTn id="22" dur="166" decel="50000">
                                          <p:stCondLst>
                                            <p:cond delay="1834"/>
                                          </p:stCondLst>
                                        </p:cTn>
                                        <p:tgtEl>
                                          <p:spTgt spid="8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B19A6872-D95A-4323-8133-EBAA4E521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Baskerville Old Face" panose="02020602080505020303" pitchFamily="18" charset="0"/>
              </a:rPr>
              <a:t>The Threat</a:t>
            </a:r>
          </a:p>
        </p:txBody>
      </p:sp>
      <p:sp>
        <p:nvSpPr>
          <p:cNvPr id="95" name="TextBox 94"/>
          <p:cNvSpPr txBox="1"/>
          <p:nvPr/>
        </p:nvSpPr>
        <p:spPr>
          <a:xfrm>
            <a:off x="175033" y="6416240"/>
            <a:ext cx="3505200" cy="369332"/>
          </a:xfrm>
          <a:prstGeom prst="rect">
            <a:avLst/>
          </a:prstGeom>
          <a:noFill/>
        </p:spPr>
        <p:txBody>
          <a:bodyPr wrap="square" rtlCol="0">
            <a:spAutoFit/>
          </a:bodyPr>
          <a:lstStyle/>
          <a:p>
            <a:r>
              <a:rPr lang="en-US" dirty="0"/>
              <a:t>3 Nephi 3:1-10</a:t>
            </a:r>
          </a:p>
        </p:txBody>
      </p:sp>
      <p:grpSp>
        <p:nvGrpSpPr>
          <p:cNvPr id="16" name="Group 15"/>
          <p:cNvGrpSpPr/>
          <p:nvPr/>
        </p:nvGrpSpPr>
        <p:grpSpPr>
          <a:xfrm>
            <a:off x="2286000" y="2362200"/>
            <a:ext cx="1752600" cy="609600"/>
            <a:chOff x="762000" y="2514600"/>
            <a:chExt cx="1752600" cy="609600"/>
          </a:xfrm>
        </p:grpSpPr>
        <p:grpSp>
          <p:nvGrpSpPr>
            <p:cNvPr id="17" name="Group 161"/>
            <p:cNvGrpSpPr/>
            <p:nvPr/>
          </p:nvGrpSpPr>
          <p:grpSpPr>
            <a:xfrm>
              <a:off x="762000" y="2514600"/>
              <a:ext cx="533400" cy="609600"/>
              <a:chOff x="762000" y="2514600"/>
              <a:chExt cx="533400" cy="609600"/>
            </a:xfrm>
          </p:grpSpPr>
          <p:sp>
            <p:nvSpPr>
              <p:cNvPr id="21" name="Rounded Rectangle 20"/>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21"/>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64"/>
            <p:cNvGrpSpPr/>
            <p:nvPr/>
          </p:nvGrpSpPr>
          <p:grpSpPr>
            <a:xfrm>
              <a:off x="1981200" y="2514600"/>
              <a:ext cx="533400" cy="609600"/>
              <a:chOff x="762000" y="2514600"/>
              <a:chExt cx="533400" cy="609600"/>
            </a:xfrm>
          </p:grpSpPr>
          <p:sp>
            <p:nvSpPr>
              <p:cNvPr id="19" name="Rounded Rectangle 18"/>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19"/>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7" name="Group 26"/>
          <p:cNvGrpSpPr/>
          <p:nvPr/>
        </p:nvGrpSpPr>
        <p:grpSpPr>
          <a:xfrm>
            <a:off x="2286000" y="4419600"/>
            <a:ext cx="1752600" cy="609600"/>
            <a:chOff x="762000" y="2514600"/>
            <a:chExt cx="1752600" cy="609600"/>
          </a:xfrm>
        </p:grpSpPr>
        <p:grpSp>
          <p:nvGrpSpPr>
            <p:cNvPr id="28" name="Group 161"/>
            <p:cNvGrpSpPr/>
            <p:nvPr/>
          </p:nvGrpSpPr>
          <p:grpSpPr>
            <a:xfrm>
              <a:off x="762000" y="2514600"/>
              <a:ext cx="533400" cy="609600"/>
              <a:chOff x="762000" y="2514600"/>
              <a:chExt cx="533400" cy="609600"/>
            </a:xfrm>
          </p:grpSpPr>
          <p:sp>
            <p:nvSpPr>
              <p:cNvPr id="32" name="Rounded Rectangle 3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nut 3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164"/>
            <p:cNvGrpSpPr/>
            <p:nvPr/>
          </p:nvGrpSpPr>
          <p:grpSpPr>
            <a:xfrm>
              <a:off x="1981200" y="2514600"/>
              <a:ext cx="533400" cy="609600"/>
              <a:chOff x="762000" y="2514600"/>
              <a:chExt cx="533400" cy="609600"/>
            </a:xfrm>
          </p:grpSpPr>
          <p:sp>
            <p:nvSpPr>
              <p:cNvPr id="30" name="Rounded Rectangle 2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nut 3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8" name="Group 37"/>
          <p:cNvGrpSpPr/>
          <p:nvPr/>
        </p:nvGrpSpPr>
        <p:grpSpPr>
          <a:xfrm>
            <a:off x="8153400" y="2209800"/>
            <a:ext cx="1752600" cy="609600"/>
            <a:chOff x="762000" y="2514600"/>
            <a:chExt cx="1752600" cy="609600"/>
          </a:xfrm>
        </p:grpSpPr>
        <p:grpSp>
          <p:nvGrpSpPr>
            <p:cNvPr id="39" name="Group 161"/>
            <p:cNvGrpSpPr/>
            <p:nvPr/>
          </p:nvGrpSpPr>
          <p:grpSpPr>
            <a:xfrm>
              <a:off x="762000" y="2514600"/>
              <a:ext cx="533400" cy="609600"/>
              <a:chOff x="762000" y="2514600"/>
              <a:chExt cx="533400" cy="609600"/>
            </a:xfrm>
          </p:grpSpPr>
          <p:sp>
            <p:nvSpPr>
              <p:cNvPr id="43" name="Rounded Rectangle 4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164"/>
            <p:cNvGrpSpPr/>
            <p:nvPr/>
          </p:nvGrpSpPr>
          <p:grpSpPr>
            <a:xfrm>
              <a:off x="1981200" y="2514600"/>
              <a:ext cx="533400" cy="609600"/>
              <a:chOff x="762000" y="2514600"/>
              <a:chExt cx="533400" cy="609600"/>
            </a:xfrm>
          </p:grpSpPr>
          <p:sp>
            <p:nvSpPr>
              <p:cNvPr id="41" name="Rounded Rectangle 40"/>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nut 41"/>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5" name="Group 44"/>
          <p:cNvGrpSpPr/>
          <p:nvPr/>
        </p:nvGrpSpPr>
        <p:grpSpPr>
          <a:xfrm>
            <a:off x="8229600" y="4038600"/>
            <a:ext cx="1752600" cy="609600"/>
            <a:chOff x="762000" y="2514600"/>
            <a:chExt cx="1752600" cy="609600"/>
          </a:xfrm>
        </p:grpSpPr>
        <p:grpSp>
          <p:nvGrpSpPr>
            <p:cNvPr id="46" name="Group 161"/>
            <p:cNvGrpSpPr/>
            <p:nvPr/>
          </p:nvGrpSpPr>
          <p:grpSpPr>
            <a:xfrm>
              <a:off x="762000" y="2514600"/>
              <a:ext cx="533400" cy="609600"/>
              <a:chOff x="762000" y="2514600"/>
              <a:chExt cx="533400" cy="609600"/>
            </a:xfrm>
          </p:grpSpPr>
          <p:sp>
            <p:nvSpPr>
              <p:cNvPr id="50" name="Rounded Rectangle 4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nut 5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164"/>
            <p:cNvGrpSpPr/>
            <p:nvPr/>
          </p:nvGrpSpPr>
          <p:grpSpPr>
            <a:xfrm>
              <a:off x="1981200" y="2514600"/>
              <a:ext cx="533400" cy="609600"/>
              <a:chOff x="762000" y="2514600"/>
              <a:chExt cx="533400" cy="609600"/>
            </a:xfrm>
          </p:grpSpPr>
          <p:sp>
            <p:nvSpPr>
              <p:cNvPr id="48" name="Rounded Rectangle 47"/>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nut 48"/>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6" name="Picture 5">
            <a:extLst>
              <a:ext uri="{FF2B5EF4-FFF2-40B4-BE49-F238E27FC236}">
                <a16:creationId xmlns:a16="http://schemas.microsoft.com/office/drawing/2014/main" id="{4C797CAE-D7E2-49B7-B8EA-0C492D2A6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15" y="824484"/>
            <a:ext cx="2367173" cy="1677765"/>
          </a:xfrm>
          <a:prstGeom prst="rect">
            <a:avLst/>
          </a:prstGeom>
        </p:spPr>
      </p:pic>
      <p:pic>
        <p:nvPicPr>
          <p:cNvPr id="8" name="Picture 7">
            <a:extLst>
              <a:ext uri="{FF2B5EF4-FFF2-40B4-BE49-F238E27FC236}">
                <a16:creationId xmlns:a16="http://schemas.microsoft.com/office/drawing/2014/main" id="{A9F95885-5097-44C0-8839-1D154023E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8800" y="2839498"/>
            <a:ext cx="2367173" cy="1677765"/>
          </a:xfrm>
          <a:prstGeom prst="rect">
            <a:avLst/>
          </a:prstGeom>
        </p:spPr>
      </p:pic>
      <p:pic>
        <p:nvPicPr>
          <p:cNvPr id="10" name="Picture 9">
            <a:extLst>
              <a:ext uri="{FF2B5EF4-FFF2-40B4-BE49-F238E27FC236}">
                <a16:creationId xmlns:a16="http://schemas.microsoft.com/office/drawing/2014/main" id="{77F72822-66BC-4C25-AFE6-836F63F128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838" y="4890109"/>
            <a:ext cx="2367173" cy="1677765"/>
          </a:xfrm>
          <a:prstGeom prst="rect">
            <a:avLst/>
          </a:prstGeom>
        </p:spPr>
      </p:pic>
      <p:pic>
        <p:nvPicPr>
          <p:cNvPr id="12" name="Picture 11">
            <a:extLst>
              <a:ext uri="{FF2B5EF4-FFF2-40B4-BE49-F238E27FC236}">
                <a16:creationId xmlns:a16="http://schemas.microsoft.com/office/drawing/2014/main" id="{5FDB688B-2716-4A34-AED0-DA9C9A87C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057" y="1482505"/>
            <a:ext cx="3086100" cy="1828800"/>
          </a:xfrm>
          <a:prstGeom prst="rect">
            <a:avLst/>
          </a:prstGeom>
        </p:spPr>
      </p:pic>
      <p:pic>
        <p:nvPicPr>
          <p:cNvPr id="14" name="Picture 13">
            <a:extLst>
              <a:ext uri="{FF2B5EF4-FFF2-40B4-BE49-F238E27FC236}">
                <a16:creationId xmlns:a16="http://schemas.microsoft.com/office/drawing/2014/main" id="{CBD76075-A637-45D3-9157-B5E78B74A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3480" y="3979145"/>
            <a:ext cx="3063235" cy="2166053"/>
          </a:xfrm>
          <a:prstGeom prst="rect">
            <a:avLst/>
          </a:prstGeom>
        </p:spPr>
      </p:pic>
      <p:pic>
        <p:nvPicPr>
          <p:cNvPr id="23" name="Picture 22">
            <a:extLst>
              <a:ext uri="{FF2B5EF4-FFF2-40B4-BE49-F238E27FC236}">
                <a16:creationId xmlns:a16="http://schemas.microsoft.com/office/drawing/2014/main" id="{F7E6B1E0-7AFF-44B9-B162-6F8550C09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3018" y="764789"/>
            <a:ext cx="3028076" cy="1576473"/>
          </a:xfrm>
          <a:prstGeom prst="rect">
            <a:avLst/>
          </a:prstGeom>
        </p:spPr>
      </p:pic>
      <p:pic>
        <p:nvPicPr>
          <p:cNvPr id="28673" name="Picture 28672">
            <a:extLst>
              <a:ext uri="{FF2B5EF4-FFF2-40B4-BE49-F238E27FC236}">
                <a16:creationId xmlns:a16="http://schemas.microsoft.com/office/drawing/2014/main" id="{4C5B9AB9-470A-4732-B910-B977A557BB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4834" y="2615930"/>
            <a:ext cx="2781506" cy="1612987"/>
          </a:xfrm>
          <a:prstGeom prst="rect">
            <a:avLst/>
          </a:prstGeom>
        </p:spPr>
      </p:pic>
      <p:pic>
        <p:nvPicPr>
          <p:cNvPr id="28676" name="Picture 28675">
            <a:extLst>
              <a:ext uri="{FF2B5EF4-FFF2-40B4-BE49-F238E27FC236}">
                <a16:creationId xmlns:a16="http://schemas.microsoft.com/office/drawing/2014/main" id="{EF763854-B8F1-48EB-82E3-9EF92B5048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7462" y="4573854"/>
            <a:ext cx="2640012" cy="1871143"/>
          </a:xfrm>
          <a:prstGeom prst="rect">
            <a:avLst/>
          </a:prstGeom>
        </p:spPr>
      </p:pic>
    </p:spTree>
    <p:extLst>
      <p:ext uri="{BB962C8B-B14F-4D97-AF65-F5344CB8AC3E}">
        <p14:creationId xmlns:p14="http://schemas.microsoft.com/office/powerpoint/2010/main" val="272300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8673"/>
                                        </p:tgtEl>
                                        <p:attrNameLst>
                                          <p:attrName>style.visibility</p:attrName>
                                        </p:attrNameLst>
                                      </p:cBhvr>
                                      <p:to>
                                        <p:strVal val="visible"/>
                                      </p:to>
                                    </p:set>
                                    <p:animEffect transition="in" filter="fade">
                                      <p:cBhvr>
                                        <p:cTn id="58" dur="1000"/>
                                        <p:tgtEl>
                                          <p:spTgt spid="28673"/>
                                        </p:tgtEl>
                                      </p:cBhvr>
                                    </p:animEffect>
                                    <p:anim calcmode="lin" valueType="num">
                                      <p:cBhvr>
                                        <p:cTn id="59" dur="1000" fill="hold"/>
                                        <p:tgtEl>
                                          <p:spTgt spid="28673"/>
                                        </p:tgtEl>
                                        <p:attrNameLst>
                                          <p:attrName>ppt_x</p:attrName>
                                        </p:attrNameLst>
                                      </p:cBhvr>
                                      <p:tavLst>
                                        <p:tav tm="0">
                                          <p:val>
                                            <p:strVal val="#ppt_x"/>
                                          </p:val>
                                        </p:tav>
                                        <p:tav tm="100000">
                                          <p:val>
                                            <p:strVal val="#ppt_x"/>
                                          </p:val>
                                        </p:tav>
                                      </p:tavLst>
                                    </p:anim>
                                    <p:anim calcmode="lin" valueType="num">
                                      <p:cBhvr>
                                        <p:cTn id="60" dur="1000" fill="hold"/>
                                        <p:tgtEl>
                                          <p:spTgt spid="2867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0"/>
                                        <p:tgtEl>
                                          <p:spTgt spid="45"/>
                                        </p:tgtEl>
                                      </p:cBhvr>
                                    </p:animEffect>
                                    <p:anim calcmode="lin" valueType="num">
                                      <p:cBhvr>
                                        <p:cTn id="66" dur="1000" fill="hold"/>
                                        <p:tgtEl>
                                          <p:spTgt spid="45"/>
                                        </p:tgtEl>
                                        <p:attrNameLst>
                                          <p:attrName>ppt_x</p:attrName>
                                        </p:attrNameLst>
                                      </p:cBhvr>
                                      <p:tavLst>
                                        <p:tav tm="0">
                                          <p:val>
                                            <p:strVal val="#ppt_x"/>
                                          </p:val>
                                        </p:tav>
                                        <p:tav tm="100000">
                                          <p:val>
                                            <p:strVal val="#ppt_x"/>
                                          </p:val>
                                        </p:tav>
                                      </p:tavLst>
                                    </p:anim>
                                    <p:anim calcmode="lin" valueType="num">
                                      <p:cBhvr>
                                        <p:cTn id="67" dur="1000" fill="hold"/>
                                        <p:tgtEl>
                                          <p:spTgt spid="4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8676"/>
                                        </p:tgtEl>
                                        <p:attrNameLst>
                                          <p:attrName>style.visibility</p:attrName>
                                        </p:attrNameLst>
                                      </p:cBhvr>
                                      <p:to>
                                        <p:strVal val="visible"/>
                                      </p:to>
                                    </p:set>
                                    <p:animEffect transition="in" filter="fade">
                                      <p:cBhvr>
                                        <p:cTn id="70" dur="1000"/>
                                        <p:tgtEl>
                                          <p:spTgt spid="28676"/>
                                        </p:tgtEl>
                                      </p:cBhvr>
                                    </p:animEffect>
                                    <p:anim calcmode="lin" valueType="num">
                                      <p:cBhvr>
                                        <p:cTn id="71" dur="1000" fill="hold"/>
                                        <p:tgtEl>
                                          <p:spTgt spid="28676"/>
                                        </p:tgtEl>
                                        <p:attrNameLst>
                                          <p:attrName>ppt_x</p:attrName>
                                        </p:attrNameLst>
                                      </p:cBhvr>
                                      <p:tavLst>
                                        <p:tav tm="0">
                                          <p:val>
                                            <p:strVal val="#ppt_x"/>
                                          </p:val>
                                        </p:tav>
                                        <p:tav tm="100000">
                                          <p:val>
                                            <p:strVal val="#ppt_x"/>
                                          </p:val>
                                        </p:tav>
                                      </p:tavLst>
                                    </p:anim>
                                    <p:anim calcmode="lin" valueType="num">
                                      <p:cBhvr>
                                        <p:cTn id="72"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4D8AC025-8242-4F6E-8E8E-5CBA04F73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Baskerville Old Face" panose="02020602080505020303" pitchFamily="18" charset="0"/>
              </a:rPr>
              <a:t>Satan’s Tactics</a:t>
            </a:r>
          </a:p>
        </p:txBody>
      </p:sp>
      <p:sp>
        <p:nvSpPr>
          <p:cNvPr id="95" name="TextBox 94"/>
          <p:cNvSpPr txBox="1"/>
          <p:nvPr/>
        </p:nvSpPr>
        <p:spPr>
          <a:xfrm>
            <a:off x="1524000" y="6488668"/>
            <a:ext cx="3505200" cy="369332"/>
          </a:xfrm>
          <a:prstGeom prst="rect">
            <a:avLst/>
          </a:prstGeom>
          <a:noFill/>
        </p:spPr>
        <p:txBody>
          <a:bodyPr wrap="square" rtlCol="0">
            <a:spAutoFit/>
          </a:bodyPr>
          <a:lstStyle/>
          <a:p>
            <a:r>
              <a:rPr lang="en-US" dirty="0"/>
              <a:t>3 Nephi 3:2-10</a:t>
            </a:r>
          </a:p>
        </p:txBody>
      </p:sp>
      <p:grpSp>
        <p:nvGrpSpPr>
          <p:cNvPr id="15" name="Group 14"/>
          <p:cNvGrpSpPr/>
          <p:nvPr/>
        </p:nvGrpSpPr>
        <p:grpSpPr>
          <a:xfrm>
            <a:off x="2362200" y="1905000"/>
            <a:ext cx="1752600" cy="609600"/>
            <a:chOff x="762000" y="2514600"/>
            <a:chExt cx="1752600" cy="609600"/>
          </a:xfrm>
        </p:grpSpPr>
        <p:grpSp>
          <p:nvGrpSpPr>
            <p:cNvPr id="16" name="Group 161"/>
            <p:cNvGrpSpPr/>
            <p:nvPr/>
          </p:nvGrpSpPr>
          <p:grpSpPr>
            <a:xfrm>
              <a:off x="762000" y="2514600"/>
              <a:ext cx="533400" cy="609600"/>
              <a:chOff x="762000" y="2514600"/>
              <a:chExt cx="533400" cy="609600"/>
            </a:xfrm>
          </p:grpSpPr>
          <p:sp>
            <p:nvSpPr>
              <p:cNvPr id="22" name="Rounded Rectangle 2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2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64"/>
            <p:cNvGrpSpPr/>
            <p:nvPr/>
          </p:nvGrpSpPr>
          <p:grpSpPr>
            <a:xfrm>
              <a:off x="1981200" y="2514600"/>
              <a:ext cx="533400" cy="609600"/>
              <a:chOff x="762000" y="2514600"/>
              <a:chExt cx="533400" cy="609600"/>
            </a:xfrm>
          </p:grpSpPr>
          <p:sp>
            <p:nvSpPr>
              <p:cNvPr id="20" name="Rounded Rectangle 1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2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4" name="Group 23"/>
          <p:cNvGrpSpPr/>
          <p:nvPr/>
        </p:nvGrpSpPr>
        <p:grpSpPr>
          <a:xfrm>
            <a:off x="2362200" y="3276600"/>
            <a:ext cx="1752600" cy="609600"/>
            <a:chOff x="762000" y="2514600"/>
            <a:chExt cx="1752600" cy="609600"/>
          </a:xfrm>
        </p:grpSpPr>
        <p:grpSp>
          <p:nvGrpSpPr>
            <p:cNvPr id="25" name="Group 161"/>
            <p:cNvGrpSpPr/>
            <p:nvPr/>
          </p:nvGrpSpPr>
          <p:grpSpPr>
            <a:xfrm>
              <a:off x="762000" y="2514600"/>
              <a:ext cx="533400" cy="609600"/>
              <a:chOff x="762000" y="2514600"/>
              <a:chExt cx="533400" cy="609600"/>
            </a:xfrm>
          </p:grpSpPr>
          <p:sp>
            <p:nvSpPr>
              <p:cNvPr id="29" name="Rounded Rectangle 28"/>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nut 29"/>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4"/>
            <p:cNvGrpSpPr/>
            <p:nvPr/>
          </p:nvGrpSpPr>
          <p:grpSpPr>
            <a:xfrm>
              <a:off x="1981200" y="2514600"/>
              <a:ext cx="533400" cy="609600"/>
              <a:chOff x="762000" y="2514600"/>
              <a:chExt cx="533400" cy="609600"/>
            </a:xfrm>
          </p:grpSpPr>
          <p:sp>
            <p:nvSpPr>
              <p:cNvPr id="27" name="Rounded Rectangle 26"/>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nut 27"/>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9" name="Group 38"/>
          <p:cNvGrpSpPr/>
          <p:nvPr/>
        </p:nvGrpSpPr>
        <p:grpSpPr>
          <a:xfrm>
            <a:off x="2362200" y="4648200"/>
            <a:ext cx="1752600" cy="609600"/>
            <a:chOff x="762000" y="2514600"/>
            <a:chExt cx="1752600" cy="609600"/>
          </a:xfrm>
        </p:grpSpPr>
        <p:grpSp>
          <p:nvGrpSpPr>
            <p:cNvPr id="40" name="Group 161"/>
            <p:cNvGrpSpPr/>
            <p:nvPr/>
          </p:nvGrpSpPr>
          <p:grpSpPr>
            <a:xfrm>
              <a:off x="762000" y="2514600"/>
              <a:ext cx="533400" cy="609600"/>
              <a:chOff x="762000" y="2514600"/>
              <a:chExt cx="533400" cy="609600"/>
            </a:xfrm>
          </p:grpSpPr>
          <p:sp>
            <p:nvSpPr>
              <p:cNvPr id="44" name="Rounded Rectangle 43"/>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nut 44"/>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164"/>
            <p:cNvGrpSpPr/>
            <p:nvPr/>
          </p:nvGrpSpPr>
          <p:grpSpPr>
            <a:xfrm>
              <a:off x="1981200" y="2514600"/>
              <a:ext cx="533400" cy="609600"/>
              <a:chOff x="762000" y="2514600"/>
              <a:chExt cx="533400" cy="609600"/>
            </a:xfrm>
          </p:grpSpPr>
          <p:sp>
            <p:nvSpPr>
              <p:cNvPr id="42" name="Rounded Rectangle 4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nut 4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10" name="Picture 9">
            <a:extLst>
              <a:ext uri="{FF2B5EF4-FFF2-40B4-BE49-F238E27FC236}">
                <a16:creationId xmlns:a16="http://schemas.microsoft.com/office/drawing/2014/main" id="{DE4B0A7A-0E6C-4D48-B194-44BC13D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082" y="3720695"/>
            <a:ext cx="2762853" cy="1068113"/>
          </a:xfrm>
          <a:prstGeom prst="rect">
            <a:avLst/>
          </a:prstGeom>
        </p:spPr>
      </p:pic>
      <p:pic>
        <p:nvPicPr>
          <p:cNvPr id="12" name="Picture 11">
            <a:extLst>
              <a:ext uri="{FF2B5EF4-FFF2-40B4-BE49-F238E27FC236}">
                <a16:creationId xmlns:a16="http://schemas.microsoft.com/office/drawing/2014/main" id="{58E4FCED-2BC6-4FA3-98DB-24CAD79FD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333" y="5115345"/>
            <a:ext cx="2762853" cy="1210528"/>
          </a:xfrm>
          <a:prstGeom prst="rect">
            <a:avLst/>
          </a:prstGeom>
        </p:spPr>
      </p:pic>
      <p:pic>
        <p:nvPicPr>
          <p:cNvPr id="14" name="Picture 13">
            <a:extLst>
              <a:ext uri="{FF2B5EF4-FFF2-40B4-BE49-F238E27FC236}">
                <a16:creationId xmlns:a16="http://schemas.microsoft.com/office/drawing/2014/main" id="{628A3122-74C3-44BC-BE09-94D335677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720" y="1569267"/>
            <a:ext cx="2535725" cy="2535725"/>
          </a:xfrm>
          <a:prstGeom prst="rect">
            <a:avLst/>
          </a:prstGeom>
        </p:spPr>
      </p:pic>
      <p:pic>
        <p:nvPicPr>
          <p:cNvPr id="19" name="Picture 18">
            <a:extLst>
              <a:ext uri="{FF2B5EF4-FFF2-40B4-BE49-F238E27FC236}">
                <a16:creationId xmlns:a16="http://schemas.microsoft.com/office/drawing/2014/main" id="{8B22516D-7491-46B5-84D3-39BBC22E5E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7171" y="816561"/>
            <a:ext cx="3165747" cy="2185206"/>
          </a:xfrm>
          <a:prstGeom prst="rect">
            <a:avLst/>
          </a:prstGeom>
        </p:spPr>
      </p:pic>
      <p:pic>
        <p:nvPicPr>
          <p:cNvPr id="28673" name="Picture 28672">
            <a:extLst>
              <a:ext uri="{FF2B5EF4-FFF2-40B4-BE49-F238E27FC236}">
                <a16:creationId xmlns:a16="http://schemas.microsoft.com/office/drawing/2014/main" id="{A3E7EDDF-F02D-4614-8554-D99DD3C42C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2531" y="3422643"/>
            <a:ext cx="2705100" cy="1952625"/>
          </a:xfrm>
          <a:prstGeom prst="rect">
            <a:avLst/>
          </a:prstGeom>
        </p:spPr>
      </p:pic>
      <p:pic>
        <p:nvPicPr>
          <p:cNvPr id="28676" name="Picture 28675">
            <a:extLst>
              <a:ext uri="{FF2B5EF4-FFF2-40B4-BE49-F238E27FC236}">
                <a16:creationId xmlns:a16="http://schemas.microsoft.com/office/drawing/2014/main" id="{EE187010-8F44-4C62-9891-5B802C5184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5010" y="4445251"/>
            <a:ext cx="2971658" cy="2227153"/>
          </a:xfrm>
          <a:prstGeom prst="rect">
            <a:avLst/>
          </a:prstGeom>
        </p:spPr>
      </p:pic>
      <p:grpSp>
        <p:nvGrpSpPr>
          <p:cNvPr id="28678" name="Group 28677">
            <a:extLst>
              <a:ext uri="{FF2B5EF4-FFF2-40B4-BE49-F238E27FC236}">
                <a16:creationId xmlns:a16="http://schemas.microsoft.com/office/drawing/2014/main" id="{070B28B6-B880-4AA2-8582-49660F9F6BDA}"/>
              </a:ext>
            </a:extLst>
          </p:cNvPr>
          <p:cNvGrpSpPr/>
          <p:nvPr/>
        </p:nvGrpSpPr>
        <p:grpSpPr>
          <a:xfrm>
            <a:off x="1883120" y="800531"/>
            <a:ext cx="2788467" cy="1206055"/>
            <a:chOff x="1883120" y="823864"/>
            <a:chExt cx="2788467" cy="1206055"/>
          </a:xfrm>
        </p:grpSpPr>
        <p:pic>
          <p:nvPicPr>
            <p:cNvPr id="61" name="Picture 60">
              <a:extLst>
                <a:ext uri="{FF2B5EF4-FFF2-40B4-BE49-F238E27FC236}">
                  <a16:creationId xmlns:a16="http://schemas.microsoft.com/office/drawing/2014/main" id="{6B053224-F8F9-47CA-B527-58D8B10A16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3120" y="823864"/>
              <a:ext cx="2788467" cy="1206055"/>
            </a:xfrm>
            <a:prstGeom prst="rect">
              <a:avLst/>
            </a:prstGeom>
          </p:spPr>
        </p:pic>
        <p:sp>
          <p:nvSpPr>
            <p:cNvPr id="28677" name="TextBox 28676">
              <a:extLst>
                <a:ext uri="{FF2B5EF4-FFF2-40B4-BE49-F238E27FC236}">
                  <a16:creationId xmlns:a16="http://schemas.microsoft.com/office/drawing/2014/main" id="{7F0D634B-BAC7-4C4F-9C50-6193648AD493}"/>
                </a:ext>
              </a:extLst>
            </p:cNvPr>
            <p:cNvSpPr txBox="1"/>
            <p:nvPr/>
          </p:nvSpPr>
          <p:spPr>
            <a:xfrm>
              <a:off x="2335793" y="1131684"/>
              <a:ext cx="2046083" cy="523220"/>
            </a:xfrm>
            <a:prstGeom prst="rect">
              <a:avLst/>
            </a:prstGeom>
            <a:noFill/>
          </p:spPr>
          <p:txBody>
            <a:bodyPr wrap="square" rtlCol="0">
              <a:spAutoFit/>
            </a:bodyPr>
            <a:lstStyle/>
            <a:p>
              <a:r>
                <a:rPr lang="en-US" sz="2800" dirty="0"/>
                <a:t>Technology</a:t>
              </a:r>
            </a:p>
          </p:txBody>
        </p:sp>
      </p:grpSp>
      <p:grpSp>
        <p:nvGrpSpPr>
          <p:cNvPr id="64" name="Group 63">
            <a:extLst>
              <a:ext uri="{FF2B5EF4-FFF2-40B4-BE49-F238E27FC236}">
                <a16:creationId xmlns:a16="http://schemas.microsoft.com/office/drawing/2014/main" id="{93ADCCF5-E050-40DB-B88C-FF5EEBB89519}"/>
              </a:ext>
            </a:extLst>
          </p:cNvPr>
          <p:cNvGrpSpPr/>
          <p:nvPr/>
        </p:nvGrpSpPr>
        <p:grpSpPr>
          <a:xfrm>
            <a:off x="1849605" y="2267083"/>
            <a:ext cx="2788467" cy="1206055"/>
            <a:chOff x="1828800" y="832917"/>
            <a:chExt cx="2788467" cy="1206055"/>
          </a:xfrm>
        </p:grpSpPr>
        <p:pic>
          <p:nvPicPr>
            <p:cNvPr id="65" name="Picture 64">
              <a:extLst>
                <a:ext uri="{FF2B5EF4-FFF2-40B4-BE49-F238E27FC236}">
                  <a16:creationId xmlns:a16="http://schemas.microsoft.com/office/drawing/2014/main" id="{85C802F6-D651-47B2-B6D7-9CDAA51243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0" y="832917"/>
              <a:ext cx="2788467" cy="1206055"/>
            </a:xfrm>
            <a:prstGeom prst="rect">
              <a:avLst/>
            </a:prstGeom>
          </p:spPr>
        </p:pic>
        <p:sp>
          <p:nvSpPr>
            <p:cNvPr id="66" name="TextBox 65">
              <a:extLst>
                <a:ext uri="{FF2B5EF4-FFF2-40B4-BE49-F238E27FC236}">
                  <a16:creationId xmlns:a16="http://schemas.microsoft.com/office/drawing/2014/main" id="{8714EF92-B2A0-4221-B082-E45011E59088}"/>
                </a:ext>
              </a:extLst>
            </p:cNvPr>
            <p:cNvSpPr txBox="1"/>
            <p:nvPr/>
          </p:nvSpPr>
          <p:spPr>
            <a:xfrm>
              <a:off x="2083805" y="1131683"/>
              <a:ext cx="2516863" cy="523220"/>
            </a:xfrm>
            <a:prstGeom prst="rect">
              <a:avLst/>
            </a:prstGeom>
            <a:noFill/>
          </p:spPr>
          <p:txBody>
            <a:bodyPr wrap="square" rtlCol="0">
              <a:spAutoFit/>
            </a:bodyPr>
            <a:lstStyle/>
            <a:p>
              <a:r>
                <a:rPr lang="en-US" sz="2800" dirty="0"/>
                <a:t>Entertainment</a:t>
              </a:r>
            </a:p>
          </p:txBody>
        </p:sp>
      </p:grpSp>
    </p:spTree>
    <p:extLst>
      <p:ext uri="{BB962C8B-B14F-4D97-AF65-F5344CB8AC3E}">
        <p14:creationId xmlns:p14="http://schemas.microsoft.com/office/powerpoint/2010/main" val="15778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fade">
                                      <p:cBhvr>
                                        <p:cTn id="7" dur="1000"/>
                                        <p:tgtEl>
                                          <p:spTgt spid="28678"/>
                                        </p:tgtEl>
                                      </p:cBhvr>
                                    </p:animEffect>
                                    <p:anim calcmode="lin" valueType="num">
                                      <p:cBhvr>
                                        <p:cTn id="8" dur="1000" fill="hold"/>
                                        <p:tgtEl>
                                          <p:spTgt spid="28678"/>
                                        </p:tgtEl>
                                        <p:attrNameLst>
                                          <p:attrName>ppt_x</p:attrName>
                                        </p:attrNameLst>
                                      </p:cBhvr>
                                      <p:tavLst>
                                        <p:tav tm="0">
                                          <p:val>
                                            <p:strVal val="#ppt_x"/>
                                          </p:val>
                                        </p:tav>
                                        <p:tav tm="100000">
                                          <p:val>
                                            <p:strVal val="#ppt_x"/>
                                          </p:val>
                                        </p:tav>
                                      </p:tavLst>
                                    </p:anim>
                                    <p:anim calcmode="lin" valueType="num">
                                      <p:cBhvr>
                                        <p:cTn id="9" dur="1000" fill="hold"/>
                                        <p:tgtEl>
                                          <p:spTgt spid="2867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1000"/>
                                        <p:tgtEl>
                                          <p:spTgt spid="64"/>
                                        </p:tgtEl>
                                      </p:cBhvr>
                                    </p:animEffect>
                                    <p:anim calcmode="lin" valueType="num">
                                      <p:cBhvr>
                                        <p:cTn id="25" dur="1000" fill="hold"/>
                                        <p:tgtEl>
                                          <p:spTgt spid="64"/>
                                        </p:tgtEl>
                                        <p:attrNameLst>
                                          <p:attrName>ppt_x</p:attrName>
                                        </p:attrNameLst>
                                      </p:cBhvr>
                                      <p:tavLst>
                                        <p:tav tm="0">
                                          <p:val>
                                            <p:strVal val="#ppt_x"/>
                                          </p:val>
                                        </p:tav>
                                        <p:tav tm="100000">
                                          <p:val>
                                            <p:strVal val="#ppt_x"/>
                                          </p:val>
                                        </p:tav>
                                      </p:tavLst>
                                    </p:anim>
                                    <p:anim calcmode="lin" valueType="num">
                                      <p:cBhvr>
                                        <p:cTn id="26" dur="10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673"/>
                                        </p:tgtEl>
                                        <p:attrNameLst>
                                          <p:attrName>style.visibility</p:attrName>
                                        </p:attrNameLst>
                                      </p:cBhvr>
                                      <p:to>
                                        <p:strVal val="visible"/>
                                      </p:to>
                                    </p:set>
                                    <p:animEffect transition="in" filter="fade">
                                      <p:cBhvr>
                                        <p:cTn id="46" dur="1000"/>
                                        <p:tgtEl>
                                          <p:spTgt spid="28673"/>
                                        </p:tgtEl>
                                      </p:cBhvr>
                                    </p:animEffect>
                                    <p:anim calcmode="lin" valueType="num">
                                      <p:cBhvr>
                                        <p:cTn id="47" dur="1000" fill="hold"/>
                                        <p:tgtEl>
                                          <p:spTgt spid="28673"/>
                                        </p:tgtEl>
                                        <p:attrNameLst>
                                          <p:attrName>ppt_x</p:attrName>
                                        </p:attrNameLst>
                                      </p:cBhvr>
                                      <p:tavLst>
                                        <p:tav tm="0">
                                          <p:val>
                                            <p:strVal val="#ppt_x"/>
                                          </p:val>
                                        </p:tav>
                                        <p:tav tm="100000">
                                          <p:val>
                                            <p:strVal val="#ppt_x"/>
                                          </p:val>
                                        </p:tav>
                                      </p:tavLst>
                                    </p:anim>
                                    <p:anim calcmode="lin" valueType="num">
                                      <p:cBhvr>
                                        <p:cTn id="48" dur="1000" fill="hold"/>
                                        <p:tgtEl>
                                          <p:spTgt spid="2867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8676"/>
                                        </p:tgtEl>
                                        <p:attrNameLst>
                                          <p:attrName>style.visibility</p:attrName>
                                        </p:attrNameLst>
                                      </p:cBhvr>
                                      <p:to>
                                        <p:strVal val="visible"/>
                                      </p:to>
                                    </p:set>
                                    <p:animEffect transition="in" filter="fade">
                                      <p:cBhvr>
                                        <p:cTn id="63" dur="1000"/>
                                        <p:tgtEl>
                                          <p:spTgt spid="28676"/>
                                        </p:tgtEl>
                                      </p:cBhvr>
                                    </p:animEffect>
                                    <p:anim calcmode="lin" valueType="num">
                                      <p:cBhvr>
                                        <p:cTn id="64" dur="1000" fill="hold"/>
                                        <p:tgtEl>
                                          <p:spTgt spid="28676"/>
                                        </p:tgtEl>
                                        <p:attrNameLst>
                                          <p:attrName>ppt_x</p:attrName>
                                        </p:attrNameLst>
                                      </p:cBhvr>
                                      <p:tavLst>
                                        <p:tav tm="0">
                                          <p:val>
                                            <p:strVal val="#ppt_x"/>
                                          </p:val>
                                        </p:tav>
                                        <p:tav tm="100000">
                                          <p:val>
                                            <p:strVal val="#ppt_x"/>
                                          </p:val>
                                        </p:tav>
                                      </p:tavLst>
                                    </p:anim>
                                    <p:anim calcmode="lin" valueType="num">
                                      <p:cBhvr>
                                        <p:cTn id="65"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39D8CF52-0EBF-45F6-B94E-BCE6D9AEE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dirty="0" err="1">
                <a:latin typeface="Baskerville Old Face" panose="02020602080505020303" pitchFamily="18" charset="0"/>
              </a:rPr>
              <a:t>Lachoneus</a:t>
            </a:r>
            <a:r>
              <a:rPr lang="en-US" sz="4000" dirty="0">
                <a:latin typeface="Baskerville Old Face" panose="02020602080505020303" pitchFamily="18" charset="0"/>
              </a:rPr>
              <a:t> Fortifies the Nephites</a:t>
            </a:r>
          </a:p>
        </p:txBody>
      </p:sp>
      <p:sp>
        <p:nvSpPr>
          <p:cNvPr id="95" name="TextBox 94"/>
          <p:cNvSpPr txBox="1"/>
          <p:nvPr/>
        </p:nvSpPr>
        <p:spPr>
          <a:xfrm>
            <a:off x="138820" y="6416240"/>
            <a:ext cx="3505200" cy="369332"/>
          </a:xfrm>
          <a:prstGeom prst="rect">
            <a:avLst/>
          </a:prstGeom>
          <a:noFill/>
        </p:spPr>
        <p:txBody>
          <a:bodyPr wrap="square" rtlCol="0">
            <a:spAutoFit/>
          </a:bodyPr>
          <a:lstStyle/>
          <a:p>
            <a:r>
              <a:rPr lang="en-US" dirty="0"/>
              <a:t>3 Nephi 2:12-25</a:t>
            </a:r>
          </a:p>
        </p:txBody>
      </p:sp>
      <p:sp>
        <p:nvSpPr>
          <p:cNvPr id="12302" name="AutoShape 14" descr="data:image/jpeg;base64,/9j/4AAQSkZJRgABAQAAAQABAAD/2wCEAAkGBxQTEhUUExQWFhQVGRkaGBgYFxcdGhwaGBgaGhcYHBscHCggHBolHBocITEhJSorLi4uGh8zODMsNygtLisBCgoKDg0OGxAQGzQkICQsLCw0LCwsLCwsLC8sLCwsLCwsLCwsLCwsLCwsLCwsLCwsLCwsLCwsLCwsLCwsLCwsLP/AABEIAPMA0AMBIgACEQEDEQH/xAAcAAACAgMBAQAAAAAAAAAAAAADBAIFAQYHAAj/xAA8EAABAgQEAwYEBgEDBAMAAAABAhEAAyExBBJBUWFxgQUGIpGh8BOxwdEHMkJS4fEUIzNicoKisiRDkv/EABkBAAMBAQEAAAAAAAAAAAAAAAECAwAEBf/EACURAAICAgICAgMAAwAAAAAAAAABAhEDIRIxQVEiMgQTYUJxgf/aAAwDAQACEQMRAD8A35Euou/834RYAPzHDyveK+TMIyh34j1iwGIATer/ADpEYjgMRIOtxr9ITmOEsHatty9vWLCYvNQhrhqPwN3hKdLYitzr5NeA16MFw4LP6G4Nn84kuY5y0D69NxCqZu/6dPpzj0nE534C9dDGvwEbQUvfk+kTCuVX9ISmKANtAQT5im0TkkZQLlxfTz+cZMA2pYFWsW6W6vBFKdjtfSEZZ8TOW4iM47GplpK1qCUjxOSwYekNZhicSXLg6gcdjC5UctC171qaCnlGrY/v9h0soZ5gJulDAEcV5XptvFL2l+KEp/8ATlqJH7gliNQ6VluBDwnJDcWb5LmVFSCDWzbF6WtBTMqaFxvzYadY0Lsb8Q5MyZlnJ+EF/lWQ4D/pUNh+4U1LRvknEgpdJBBFFCotcHUcRGTA1Riah3Io1R7PukKJDVDBjSjGvDpWDTccmVLXMUwQhKlHZhVhuT9o4v3i70T8Uo1VKl/ploUQ3Mi6tYDaGjBs7GUlRdXGl2pfb6w7h2YG4a22lo5N3T70qGWXMJCgQlKiXSq7Av8Aq+dY6RgMQFvoW/K9HqxqPSEjk+VMaWJpWh6coixqQztrCocqqQa1uKMONng0uUSASzpOnHQGJf4/QbPqDd67CKdkzKwRVhTj5xlMxgN2oafL3aJYqUyRodbmr7+/pCnizB+FGsxtxjAGpa2LnWuooB/MSViwKG9LtrrEV+IFgelfrbnC3wwGDORe7NZ660aDdGDlRu7Ajg/CAYgsCpnHO1LUNflGM4ZQDi2pJbY8tdYGtRUksNLC/C/J6QrYQqM4IcX46bQwme6SzsLMbktvBMUmtDQe/fOAYbDE6uC1Knr6cYP8MGkqIJt/YtGcXIexIudd63o0emIytY301gp/T6vWwg0Arky8wJcsBcj25iCVmxvoW3s3HltDy5NyHdiA5LeImnKjwAlTMQCDYtYt/HCFaCGRIcEm45Vfld4WXNShLrWlIJqpRAAY8SPZg0ucZcsq0S7kkU3qaUEcf70d4sOvEKUSvEAEskKKUPsCQSE8h1jNhSs6diu8uDl0XiEDZjm9UiNZ78duYSfLP+vmEsOmWkkFSyQ2Z9AK0jk2N7XKllSRkq4CCRl2AJJPV3hDFYxS/wAxJe5Uok83JhqbWzWk9Fxi58ycXUoMAAkPQAWA2gcnGfBdslbhSULduYPpFIk7RlnuYP6xXlLZeOSrUPyb5CLLsnvdPw6Phy5ngfMHSDe7PyjWcsGQSkOn2YDghlNvs6P253tOMwsqUBlIJM0MwOX8gbjfpFBMlsLW8v6eBdk4dWQZr1JepJOsGxi6M398o45fakd0FUbECHVsD9NY6p3LxnxEy8zHOlnN3HzqI5ghbKFHBpQa7co3vurhl55PhyjOkvwJzAdQPlvBfaA/qzpMtI026EDWJFLglq7GzUiMtV8zdA1q/WMyFfmHJtqk198I7EcAaS5I9K3eAY6WasKjj5CIrWcwajafakYVNJJJtShNrVtSM2YXRmF6AsTqxHzqLc4xMmuat/XyhuagKYGu/Swvu8LhLKOj15Pt5QtBIAVe3G9OPH7xGYqrdPOlhDi10OVv5YPw2iKH5k+9fvGAYxbKsxBBrXW9tOUGkzmUALMP498oRBdVArQvf61g01JDMzjUevSBfkJYTJgUKmo9tC6UMG4aN5u0CCnrpX6wSZLOZJ2HFtIawDoamzWI4Qn2pikIlrmKKUoQ5UVGgapeDYecqtXNn97xyb8Vu83xJhwySPgySDMAp8SZoOQ+ZfQQW9BSs1nvp31m4w5ATLkJ/Kjf/kqzvoNI1HO9oHMW5rqYktYsB6wVGgciJI5xFUYJjAMNRNuyQjzxF4suy+yzNIcgAkByfXlxjSaStmjFydIj2dhjMICUla3DAa8OcW8rstUuYUqYKQC9ix/V1Fv6i67DwqJaFZP9wOknZT0IN2Zj1gUzG/6KZah45a1V1dVVA879Y4smVvo78WOKIYiYZSzKWztcW96wsZJK09T9ukD7QxGYJmBzkpXa3naHJC/9VLaoPrEqrZe70b32J3VkzOzglQAmzAT8WjpIUTLrw109Ib7D7Bnyp0ozJwXLlgkZUgEkgJBLVNOGkD7od4UGXLkLICqhJFizgJswVw16tG0pIFAb1PDX7x0JRdM4pOStHit1UJZ69ffrE0uMp0To4r7PzgTMoG5LCzPxbSCYoEsxHHqKON6WPGKEwqFuXo2716HnAwzgnS+1KX9Y9hnLJDMzU0v9IYKQ9UmlKwewEVo8L60avGnOJLRUbDVra9YmtDAE++HG0YKd32ozDrDMxNKGFag3hHEghi2+XQs2rh3hkzi/D1t6CIrlOTWjV258S0B7MClyqUYMOI+fnDMoJNf1egtE5yfDa3u8Ly5ZDeh6wOjDSEDi/KnOJZWoa7OdD84XnqdQO3E++MHmLASSosE1flrDGKjvT2h/jYaYoZc5ScmY0zKolxqH+psDHzt3i7Q+JMZJJSnVRJUtX6piuJ0GgjoX4td4ArJh0/m/3F/8XcJTzY24neOVqS7kwI03YZJpUD5xlSybxFUZSNGcxUkezRh4uOzuxy6jNBDCiaOSTY7UeA47BMR7DQvNXQVEWwWEMwsOsbthUy1ITkFMtBqCPzJ5PXkYoewAElJUPBmyqOz2PSh6RdGWJSzVkrqC1lC45EVjlzSbdHXhgqC9oBUpWZNApgpmtoqmxoYrsWvxFVWXQ0pmFjz+0NTcQlKgJ2bKUuijONnOgMVeHM2efhy/EKkC1B9YSMbKOSXQZKkJUoHxJO9KkEQPAT2UkC6XHTT0eMYT4aTJmLJYKAmA1apruRaFp3gnKyijlgNGNCIfhoVT2jbeycXlCpSmBfOg03qH/wCoOI37u72z8YFK3CwSmrVAAqC5rppHNJGICpLZWUFAgnQbxt/dbFgLlE1BLWo7NtqWPSJXTs0o3aN3maEHM1DcGzbXjEs5k3DC+vpzrWDYmckBkgAe/wCIWwsrKSFUoWV5s/vSOnycw3ImMaHiX4eggyZxVUfdjoPe8V2FBKyQ5CQSCwb+b/OGsNNJFq28PAUeGTMPSzY1LabMNtDEglxzvzOl4Vwq3NTctYa3txg8s5aXvcC+j7w1gAGSjxHMx4nizjhGQguxt9xf+IxPk/EGxccCW92g8rDqCQFNm0f5e9oCMMLLwA4YsSwBDRPDzOBau3toblreghqsxVpkkF9qtxP0jQO9Hbs2fiDIlnLh5R8ShdRQDmvoGLGwyk7R03Fo8JZnALOaOBRzs8cX76y1YaUtK2+PiiSoANklApZIDUzFvJtKxy30Ww12c97WxRmzFrN5iidaD9Ic3o0Vs06QzPNeQhOLwWiWR7MPFx2AgOpTVDD+YphGw9hzB8JSWqVOeTBvrGyfUWHZZSJRWoJAJJsBHu1+y5iEjMk3uCCOT6GGuyp4QVK/UwCf+65HFhDuCxLKKV1Sr8wPk/vjHC3UjrxwuN+jV8HQmWqyw3y9QYcM8/CKFEZk2JN2f+Ixj8N4lIdikkpVrf6wljSucSyaIFQLNw97w/27D9ehtEyZiAqaohSZVfhqsxFx70g+MlATRMlIyigKALPSnyMRwVwtCW+IAnK1HJYFvbUg8yalCS1C7A7AcG0pCtu6XQ0YqrYGVhElxMdKC5oK3Dgda9IEpaQkOnxAl1G5GlLDlElTCo0J89/lGZWHAWzUIfWh8+Ebkl2Hi3tGcJi0P4swTwHvl1jYOw8fL+G7l5fiIo7CtN4olYOhGhiuMjwuDWo/iB8ZBlGSPolBBaYk5kqAUGdmNXbkReF1km7NVhV/P3eNU/DztZZl/wCLMLmWl5ZehR+19Sl/Jo26WlyyjWumnTnHRdo4mtkZSU5h/wAbcORjE1TEki92ex0I5mCmUxFDTagYvpGZyXYjiAdKXB6Rq0AJhJbMVdPoPnBZ0oJZ1BjS1QeBrWm0YlS1NUe/bQyB4buwh10YBIWygQCQBRzfR+B96Q7NmBw56a1rCSSAaUrvvHpymqd7v0pGToxhBLtX1o1tHaGJGZKiTUe+O/1iXw7HTVv5hlKg1DBSAQmF3DcbUcVHrHEPxTxpnYiYofllFMrqASo//okdBHbZexGt3jln4p9nyJRmLQhpiw6i9HpVnACiOB34wmW9FsLVnHcZQtC6hQQSZU9aQObFo+iEnbbIpjYOxZDIzaq+QtGvpjY+xZmaW2qS32hM31Dj+xY4APND+6N94dx2GEoZg+YOb3cuRAuyJTzHP6XbzEWmOGYWq1I5Y07R2O9M1ztnxMsEVp1Fvl6xjCTi3xAPzGvBQ14vbpB50kmWpOo4apqPpFfglmoGpd9tFCFW40x3qSa8joVlonWtNOW3SF5woS5JFXd+cMLRlALUqCa8G98YhNWAef1gJ+h+PslKKTXeJTJrTEHcadfvCmHBBKTcaXcaENE56phKSlBdNjTh0jcdm5/Ess9NfXpFXKU78CfnEZmKnk1J9fvC2HnZHzA11a3PhBjjaTFllTaN37hLKJqVCpC9diwItsY6qpAU70sajb6Rx7uzNcEsTV3c19eEdoSAQDqQC9WJYaC587RaG7OTJQKSHUSQzV8vfCCA+Kxck7jrE8oFSKNTVnO8Zloqa1pqeMUomHklqaHQmMTGCrM+ruH9aPA7kAFiN3Ljg/ziYQ4dw4143tDAMKmsOPKkBWrwgUc+vt48mXpdrcT/AGYIuS9S7vTZqQNhJy1CwcPx9tGVhQY1peIyCw/vpBEKBPG3XeCgHkEhjVteHN44t+KE8kTHVUhK+i1kSw2+QAsNusdi7WW0pZNORL12I1+0cS/EiWSiXasuWq6XbKkJv4v3eZ4Ezk7mkWgqi2c/kio5wOYaw8vCqRLTMNi/Q1A9QfKK9ovF3shJVo8mNj7ADoLXd41wxY9jY5UpTjXQ2hcqbjoOJ1I2vAH/AFCNxyiwUrR9PX3WKXDYgtnpr1i1TOcBQsRHGqTO9W0JkMrmPWKsJKJqh5cjX3yi4xKHLjpzEVvaqApSCiqiG+x4C8BfavY0tRT9Bc4KSDQamB4HDGbRKbO535RBGHVlYl9S1hG2djyUplJo1KxmuKNFub2V0vssIbNUwZcsRLtfGpScrKJ0CQ7xT4rtBYskp5j7iAtjN8XpD2JRqAPfCEMShxU0GkN9nzFzEEqAf3VorO0cSRTmKDf+I0Hugyfx5Gydmy8okoSGCmIYVIO51Mdgwq0qRmTUWYsagtfcRyDA45C5Mj4b5pYKCk/mdgBb06x1Duvg1yUKlqa+Zwbk3DdBFYT+fGjjyQXHlZcLKVAAGm1K8IxMlAJOWhOkLy0srUHa7+dRpDagQeEdBzgEySAGqeI36+6QeYARVqt7EQkrDhxXhXZiaCMrCgkGp6j30jGIBnroG1/p4YEwMLBuZ84XUg3+vsPE0oo2vFrdKwTCwDtdqNUdYxXNxF7Pwgs2UatoOPWASpmViQ2nCFMR7wTT8A6FlFqaDV/dY4v+I85BKGljMUoRnYjNkSAz1zMxGlqDWO3YlIUK2OYa6jU+UcM76TlTpoUW+GAghOarlBIOXSpNgxbmIl/m2y6dxSNb7Tl//Hl0LvxsH08q8YpI2ubJzyFD9qCQ5FwHYeXmI1URXC7TE/IVSTImJJVEtIG0WOezauy8SmYnKKEC3HflFj2YTVCtLbco1XsnFCWovY+xGwSJoLLD7cPKOOcKf8O3HktJ+SwxKrOWHrTbjCcsDQFzuKweesKSCBzrvGEqJWp2DAeQpE26LpcmDl+EEnYxf9nKBlJ5RQzUukjeLXu+vNJA90jT+o+NfILi5JX4QcvEEgts8VOO7BAOfP8A9viJ83eNiyNVoVxSHpaJx10xpRt7RVYGUUJUQG4RXY3ArWpAll1KahLO9mEXs5YSMo+8LrRnkk2VKUC4vlVfyLQ3LdoDx2qZtfcXuwpE157ZkZVDLUEknKX2BCqR0ojhtzjWe5qM6VKdyyA43CT9wesbEpwKUJermL4V8bOHM/lXowmhJvQQdEynEafeMBINLUIiKEZSWYfKukWIkpJaoDnhvyMNSw7hmOm2kBQWfh/bxmVNKaCx9kQUYiVaNWzNpv5wNZo4PpDM1bmn8wKalwBQ8PtGMY+I/HlAJiTqeXUfOGVNpGUgfO+kAwBMumUG1QOPuscX70SymfNRMzF0oUcoZiUnKL2BUp9TUnh2scL77n+45h387IHx1zsp8bBxVSiE2HRP2iOXSsth+1Go4aSTKKWABSmqiE3zCj8wfONIny8qiDpG94ALC0pKSAiWoG9yTlDONb1jWe8kk/EWo3zF+tYGCVSp+R/yI8o36KcR4iPCMmOw4SAi57Dm0ylQBegJ4RTkR5JhZK1Q0XRuOEISa+cWuEkS5gUrMAUOFNtp0jW8LjQpIOo0/mGEgGvWOTJj1Z14M3y4MenEZfDXjB+wVqSG0cvAcEh3Ghi1wsgAAAcYlJ2qOyCqVj85VICsQQCIYxZTYE8BCRKyK/EYQn9WV6kgBz5vSF8LhppJQhjmDF9QK1e1oLiPjzGDJlJ0dTq9LQugTJC0qKwwUC4Pm8BPfZNv+HXO5Yy4aU2oc8z8mtF8leaho3P5xTd2pQRh5IykKKAq9a1Pzi1ky3L0+u/vrHdDo8yXYQKYNu4BgwHVjb+IXnOAQba3t0iSEsm9bjyHpDiktXa9L+21gqcoZ7W98YXLir87ehiaSTV9a8eMYweYgUq53gEtPO9/40g5FB9KQnLHiL0LW+8FmDoDc9K1bhEcRSrhvYgxTV4BPBLjQ+zGZjwDgF96ag+3ig7a7JOIUCnKcoJZVySGDba+7XyA4Jt7vEJvgdRokB35VMJKKkqY0ZOLtHFO2sB/jzMxFVJBYKdlAeKoq3h6GNV7XxAKeJGt4ue9nbxxU1Sw4Q5KBahP1GkUMxIWC94hBU7Z1ydqkUgMZeGF4Mg/eILwqhcR28kee4tEIishywppygqZB2PkYJ/gr/afl841oFAJc4i0XvZSwoirnV+kVP8Agq0STyrXZxSLzsXALH+ooECjBq8+AiOVxcezowxkpdGwqw2VAPy93j0jHAM9NnhpE108Ir5surEdG0jgj/T0pLyi7lzgRHp8UKkLSXlmn7TaIS+2ZiaLQSOHtopx9AU/ZcYqXmDqIEJ4Ds8T15SbKT4dCFFielYrMX2hMJAKFAGoHypG59wewFGYJ66JDMlrsXc1pUdY3oRuk3Z0GWp7flFADQNp0iwQtSfypeo1MDEsAuNRq7Aj2YnMlEsQrbN11Bb2I7EqPOJqVvrrr5R5FLG3LrESgpY7+jvryMEQmwb20MAytqiMykluHukTmo8NBf8Ar2IWlzSkeIjyHne8YwSaom1+EemHYV15fePTVBx94kJTniN9oxhkA3t5QCZQ2NqRjEzGLQHMNTXR/wCILZgCVB3DjmB7eNQ/Fbt34GHEhBZeIcEvUIH5vNwOTxuGJm+W7GvXePn3vR2zNxE9cyYxKSUgD8oSkkADhxN3iUn4HgvIgR5mkQbLXe9IiMRoBWDZCfCrmW2hf4BSmlY3hZSV820s8Nz+yUrTUnoB9oRlKKSlrWb7xfSpoKefL57xy5eUHo9HDxnHZp+LkKlqyqsLFvUQ9h0PQ7OAYvMUHv8Al2MUM6WUFrpBJQXtw/jrFcebkq8kM341Fv2fNCVDNQWBDMPZ1i7XJBBf+XjWZEzMPmIt+ysa3gVXZT+QP3/iElGnYcGS/gw6EkUFtt/5gc+U5d+PlFkUhm31fXzgPwSAevqIV72jqWtMWnSqWtqIQSjxB7OItZQoQenKEctSesIm6M1sYw4StZUoBiQPUADgI6t2UpOUJB6gg9GFo5J8E5GFya8gYknt7FSGyLDJ0KQTrwvXeHxqnZLMuSo7iCWFm4D6xJKK8Dyjnfcnv2icv4WIZCjUK/QW0NafK8dFVNptaO9O0ec00yBJ3p9r8Ykgnh/XvjEJh1MTQGLeXLf+YIDAU+1PrpAJycpCgH4ClDQmGVC5F/frAuLe/OMzHkcUttWGEs1ftEFBm930jMtFA+m2/GMYxNSH5c4AsHT7dDDE1W1vdIHMxSUoUtZCUoBKibAJDkk8ozMUvebt6XgZBmTKqqJaNVqagA23Jj54xEwlyfzKLm9SS59Yuu9vby8diVz1OE/llI/agac9TxPKKOUHOrCJN2XjGlXsZwmHPU/S/SLaXhXTsTV/lC+CQ7Dz5Cw86w72njhJllRvZKd6egFI5pSk5UjqjjioPl0IFJdoZwiiDQ/Lyio7OmqIKlfmmKcK3a44RbpoBvD5bqjmw8cc1XklPxQ3b77fWATWUDtpEMTL19jfrSISFOphYCIqNK0eg5XpgJKSheV7w9JXWvX371hKcC76iPIxO7dAYutrZ5+XG4y5RL3B9rZfCXJHu/KLJGNCg/pGqoxydYN8ZCv1B+cbhQV+S62i/wDihyxoY8nLaKaW7UJ84l/lTEmjHmPsYDhZSOdF+BoBaBKSklj736xXJ7ZmNWX/AOX0b0iI7Vf/AOogwiiyv7IsV7WwfwilaXCXoRcKB4cPrGyd2u/s6UUS5isyAwdVWszG4tu3LXVsf2nnYEEW5PSK3FTAC/lvFY2znm42fSmGx6MQhKkGh6GGpMogOa0rHzr2d25PkhpU1SNwPnlNI6T3C74zJyTLnspcsOVOApSbPlbxEWLcDFYz9kp42to6HMXQb7/XyjKpR6HpHPO1u+MxTiSqlnAq25VV+nnGvzMXMmPnmrVu6lfeG5C8Tqs3tKXKLLmJTzMMjtSS3+7LbfOnS71jjScqaJAA2DeZguaNyYOJ2AKs/vWNP/FXHmXgfhihxCwgn/iHUr5AdY3LCyCwUTQefnGh/iL2RPxc7Dy5SCUMoAiyVEjOSTQUAZ7wJuojY1cjkaZJylWgoD51icrCsnixUPpGzd7e7ZwktKVKBUSAwexs5toRQRQY+YEkpH7Ui/N/pHO2+jqVdhOz1hntaKzGA4iflH5EU6P4vX5RPEYrIhX7mYV3g/dtHhJ4/KMlwTmGT5tY/wDrLjFYUGWEMwAGWlmZoQws7ehFD9RFoovYRR9tqCFgpUylXBFOcRxO/ixvycelNdobXYtYve7xW4KaUkvrSISM8xTqUQBZnD8TDs/BOyi53MVcVHT8k8c3P/aPHKXDwuJAqCL0fltEVKKeEMkvl4t9z74wEmizakLK7PI/LXhEpfZ2YM7f9QiyTNp8/OMpQCbhJ93rDcpUc7cOVUA7PR4E7gkeRrDZNOcYmq8Romp/TZ2DkenWMrFBwMC2yU6TaRkywwIN4iuWRb0giWYc4hMmOeEKrHqKRXT51SCgn3/MV+KVmulusXU5QJL6gemkAXhX0CU8anyiim0+gfrg4p2Ihe14suyQlJClHxGw4fztCsxKUllOfrEj4gA14MGmymRNR0bPJxAJqYMlQrWNRlT1ILOfOL3s/GJWbseNHipzliU6mJilmjEsg1iYl7mME7WE+EiBKFahvKDpNzpAZheo3ixI5b+LIC5klINnzDWjtalyI57i8EQpzYsHaNo74Yn4mNnmnhVlp/xAEVgqANRHK3uzrhH40ar2jh2AIJNa+sW/ZycstLDR/r5wTF4R7j3ygQmlLUpAyXKNIbEuE22WacQGf35xRTvHMKyH25CGZmIcMNaE87wuKAmFxQ47GzT5aADFpStmYHrFnJxJCWoQag/PmDFd2b2d8YTWPiSMyQ+lXFuUTThp6ZZJQSBqdBw4RWUE9HJFyT5IliQVFtvKALdBS8M9nzQ3HX+BtBsbKC03GYGh4RPp14KxyJ3b2DXMysTY1LQ0iaCHDGEpUgI/OXKhbRrD1gSpSkF0E8tftAVdByR5VJdlpMWTGZmjxVTMcs0AL8RDGHkzE/ncHjXkYbSoj+uTtljn8PSAqV6bRBE5LFyH5tAEzw0ZKrA+TSTG0MaW2O0CUohwW5wopaxUhkmxMR/ya2L9IxRQlpMNi2UQK04RLELypBAqWSkbn7awGXeoYnXnpFphJYUp75Aw5mpPy8oWDpl5xuKoWlYEhLqqo1J+nKMGWBahizmOX92hFSYomBxXQ72Zjmoqu0WqJuZmF7xrQvD2DxjEJJ6wydkXGj6ElrrWgryiJPCORYLv3iwRUKfQgGLnB9+pzsqQC1WBA6NDftQn6maCskrmrN1LUfNRb0iaE9DGyKl4RcxS1LmSsxJymWks50Z99YCvs/C3TjRV6LlLDkcQ7PHLzOxUijUAecKTZMXU3snMfBPwyyaMJqQdf3NtCuI7HnGnwyeKSD/6k7Q8ZIEqKGYKwpjF0aLjE4AofMCCNC4bzipxuFUz6WuDDqS9kpRddFp3MS6pj2KSD1I4c/ONpWNOcab3TnhMwg60/wDKN0KXbhFXsjHRRdo93Qt1S/CdhSKLESZ8ssoO24L+esb9LsYk1IWhmk+zl5Uszk57u1aANGzYOfkBSQ4O39GLjtPsVE5yWze/teNfn9jTkf7ZUwsD4vI7RPJDkqGguLtMhNNQGAe/mIcVITlOVTMWAvUwviewsSUhZWCofp29mFviqFJiCDZ02PXbpE5Y2kikJu2ZVhxmZkro+ug4QZGBIY5ctSLjZ9+EJqnurwJUwdzz6CHJSyaV0sDCtMaOR+UAmpJcKzGrX8oIJbAAJYV0JiE1ExK/CG41I5bQdaZgLFDqVqFDKOdLcILg/AY5H5ISpWv3EOdko8GY/wBnXo7wPFYfxfDSSXYrNgA9BZ6/KLRgA230jU4jr5bFpkKTENDSqxAJu7Q6AV8xL9IAV6aiHZ1IRnRSJKZtHZslILgBzc6/lBvGMAs5mfX7/aPR6IsK6C9sq8IOrGKJE9Va6iPR6Gj0Z9k1TC3XYa/1ESnKMyXSoAVBIPpyj0ehRkemdszwkH4qzmCgXLuzs7u7aPaN7/D2d8eQhU5MtZJDn4UsfrOyRHo9Cz+os1SNyHd3CqAJw8oEgElKEpLmpqkAxqHe7syXJB+ECmv71nfdUZj0Sk2ok8DbnRrOHxCgD4j1L/OLZ49Ho6sLbjsplSUjzxlIrGI9FiJhJgE/DJZ8oqzx6PRvBo9kpGGQBRIpamu8ZMhOwj0ejUFt0DIAsAIFMlJFkjyEYj0aS0GL2VGCLzpj7n0YCD4q4j0ejnfZ0r6gdIwFVj0eggQDEiKubHo9DxJZD//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 name="TextBox 80"/>
          <p:cNvSpPr txBox="1"/>
          <p:nvPr/>
        </p:nvSpPr>
        <p:spPr>
          <a:xfrm>
            <a:off x="4572000" y="838201"/>
            <a:ext cx="3505200" cy="584775"/>
          </a:xfrm>
          <a:prstGeom prst="rect">
            <a:avLst/>
          </a:prstGeom>
          <a:noFill/>
        </p:spPr>
        <p:txBody>
          <a:bodyPr wrap="square" rtlCol="0">
            <a:spAutoFit/>
          </a:bodyPr>
          <a:lstStyle/>
          <a:p>
            <a:pPr algn="ctr"/>
            <a:r>
              <a:rPr lang="en-US" sz="1600" b="1" dirty="0"/>
              <a:t>16</a:t>
            </a:r>
            <a:r>
              <a:rPr lang="en-US" sz="1600" b="1" baseline="30000" dirty="0"/>
              <a:t>th</a:t>
            </a:r>
            <a:r>
              <a:rPr lang="en-US" sz="1600" b="1" dirty="0"/>
              <a:t> year before the coming of Christ</a:t>
            </a:r>
          </a:p>
          <a:p>
            <a:pPr algn="ctr"/>
            <a:r>
              <a:rPr lang="en-US" sz="1600" b="1" dirty="0"/>
              <a:t>AD 16-18</a:t>
            </a:r>
          </a:p>
        </p:txBody>
      </p:sp>
      <p:pic>
        <p:nvPicPr>
          <p:cNvPr id="10" name="Picture 9">
            <a:extLst>
              <a:ext uri="{FF2B5EF4-FFF2-40B4-BE49-F238E27FC236}">
                <a16:creationId xmlns:a16="http://schemas.microsoft.com/office/drawing/2014/main" id="{6E7BD0F2-ECF5-48AA-ADF4-466024AAA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684" y="1572502"/>
            <a:ext cx="2082297" cy="2431676"/>
          </a:xfrm>
          <a:prstGeom prst="rect">
            <a:avLst/>
          </a:prstGeom>
        </p:spPr>
      </p:pic>
      <p:pic>
        <p:nvPicPr>
          <p:cNvPr id="12" name="Picture 11">
            <a:extLst>
              <a:ext uri="{FF2B5EF4-FFF2-40B4-BE49-F238E27FC236}">
                <a16:creationId xmlns:a16="http://schemas.microsoft.com/office/drawing/2014/main" id="{172646EE-0D46-47F8-8F8C-BEB87FF5D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701497"/>
            <a:ext cx="2772596" cy="2206310"/>
          </a:xfrm>
          <a:prstGeom prst="rect">
            <a:avLst/>
          </a:prstGeom>
        </p:spPr>
      </p:pic>
      <p:pic>
        <p:nvPicPr>
          <p:cNvPr id="14" name="Picture 13">
            <a:extLst>
              <a:ext uri="{FF2B5EF4-FFF2-40B4-BE49-F238E27FC236}">
                <a16:creationId xmlns:a16="http://schemas.microsoft.com/office/drawing/2014/main" id="{0D33BB93-8A1D-45B1-A488-5E398C0B5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8784" y="4347087"/>
            <a:ext cx="2095500" cy="2095500"/>
          </a:xfrm>
          <a:prstGeom prst="rect">
            <a:avLst/>
          </a:prstGeom>
        </p:spPr>
      </p:pic>
      <p:pic>
        <p:nvPicPr>
          <p:cNvPr id="16" name="Picture 15">
            <a:extLst>
              <a:ext uri="{FF2B5EF4-FFF2-40B4-BE49-F238E27FC236}">
                <a16:creationId xmlns:a16="http://schemas.microsoft.com/office/drawing/2014/main" id="{BADDAB56-B886-4935-AD7F-E0B13609D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4398" y="3369507"/>
            <a:ext cx="2752725" cy="3209925"/>
          </a:xfrm>
          <a:prstGeom prst="rect">
            <a:avLst/>
          </a:prstGeom>
        </p:spPr>
      </p:pic>
      <p:grpSp>
        <p:nvGrpSpPr>
          <p:cNvPr id="78" name="Group 77">
            <a:extLst>
              <a:ext uri="{FF2B5EF4-FFF2-40B4-BE49-F238E27FC236}">
                <a16:creationId xmlns:a16="http://schemas.microsoft.com/office/drawing/2014/main" id="{2AB63CE1-CE59-4B1B-9CB7-8BE78301B4C2}"/>
              </a:ext>
            </a:extLst>
          </p:cNvPr>
          <p:cNvGrpSpPr/>
          <p:nvPr/>
        </p:nvGrpSpPr>
        <p:grpSpPr>
          <a:xfrm>
            <a:off x="2015151" y="1603973"/>
            <a:ext cx="1752600" cy="609600"/>
            <a:chOff x="762000" y="2514600"/>
            <a:chExt cx="1752600" cy="609600"/>
          </a:xfrm>
        </p:grpSpPr>
        <p:grpSp>
          <p:nvGrpSpPr>
            <p:cNvPr id="79" name="Group 161">
              <a:extLst>
                <a:ext uri="{FF2B5EF4-FFF2-40B4-BE49-F238E27FC236}">
                  <a16:creationId xmlns:a16="http://schemas.microsoft.com/office/drawing/2014/main" id="{8F3ACCFC-89AA-472C-A157-8D6B1BC136FB}"/>
                </a:ext>
              </a:extLst>
            </p:cNvPr>
            <p:cNvGrpSpPr/>
            <p:nvPr/>
          </p:nvGrpSpPr>
          <p:grpSpPr>
            <a:xfrm>
              <a:off x="762000" y="2514600"/>
              <a:ext cx="533400" cy="609600"/>
              <a:chOff x="762000" y="2514600"/>
              <a:chExt cx="533400" cy="609600"/>
            </a:xfrm>
          </p:grpSpPr>
          <p:sp>
            <p:nvSpPr>
              <p:cNvPr id="84" name="Rounded Rectangle 24">
                <a:extLst>
                  <a:ext uri="{FF2B5EF4-FFF2-40B4-BE49-F238E27FC236}">
                    <a16:creationId xmlns:a16="http://schemas.microsoft.com/office/drawing/2014/main" id="{7DD54646-1168-4537-999C-C8A0C494C740}"/>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onut 25">
                <a:extLst>
                  <a:ext uri="{FF2B5EF4-FFF2-40B4-BE49-F238E27FC236}">
                    <a16:creationId xmlns:a16="http://schemas.microsoft.com/office/drawing/2014/main" id="{CC1D55FA-FC3D-416D-989B-2AA2867D22F6}"/>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0" name="Group 164">
              <a:extLst>
                <a:ext uri="{FF2B5EF4-FFF2-40B4-BE49-F238E27FC236}">
                  <a16:creationId xmlns:a16="http://schemas.microsoft.com/office/drawing/2014/main" id="{BD8CD4C5-5EC8-4215-91BB-60794B307FCB}"/>
                </a:ext>
              </a:extLst>
            </p:cNvPr>
            <p:cNvGrpSpPr/>
            <p:nvPr/>
          </p:nvGrpSpPr>
          <p:grpSpPr>
            <a:xfrm>
              <a:off x="1981200" y="2514600"/>
              <a:ext cx="533400" cy="609600"/>
              <a:chOff x="762000" y="2514600"/>
              <a:chExt cx="533400" cy="609600"/>
            </a:xfrm>
          </p:grpSpPr>
          <p:sp>
            <p:nvSpPr>
              <p:cNvPr id="82" name="Rounded Rectangle 22">
                <a:extLst>
                  <a:ext uri="{FF2B5EF4-FFF2-40B4-BE49-F238E27FC236}">
                    <a16:creationId xmlns:a16="http://schemas.microsoft.com/office/drawing/2014/main" id="{D0AAC1D3-6B94-4DA5-8E53-9B2AA2DED1F1}"/>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23">
                <a:extLst>
                  <a:ext uri="{FF2B5EF4-FFF2-40B4-BE49-F238E27FC236}">
                    <a16:creationId xmlns:a16="http://schemas.microsoft.com/office/drawing/2014/main" id="{BBBCD05F-A596-42E7-8D83-B92ADC3921FA}"/>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86" name="Group 85">
            <a:extLst>
              <a:ext uri="{FF2B5EF4-FFF2-40B4-BE49-F238E27FC236}">
                <a16:creationId xmlns:a16="http://schemas.microsoft.com/office/drawing/2014/main" id="{7F1DBD93-35A8-40E5-B694-1F56942C0BA6}"/>
              </a:ext>
            </a:extLst>
          </p:cNvPr>
          <p:cNvGrpSpPr/>
          <p:nvPr/>
        </p:nvGrpSpPr>
        <p:grpSpPr>
          <a:xfrm>
            <a:off x="2015151" y="3966173"/>
            <a:ext cx="1752600" cy="609600"/>
            <a:chOff x="762000" y="2514600"/>
            <a:chExt cx="1752600" cy="609600"/>
          </a:xfrm>
        </p:grpSpPr>
        <p:grpSp>
          <p:nvGrpSpPr>
            <p:cNvPr id="87" name="Group 161">
              <a:extLst>
                <a:ext uri="{FF2B5EF4-FFF2-40B4-BE49-F238E27FC236}">
                  <a16:creationId xmlns:a16="http://schemas.microsoft.com/office/drawing/2014/main" id="{EAC2DBD1-2888-4B14-B2C9-D3B25CC07581}"/>
                </a:ext>
              </a:extLst>
            </p:cNvPr>
            <p:cNvGrpSpPr/>
            <p:nvPr/>
          </p:nvGrpSpPr>
          <p:grpSpPr>
            <a:xfrm>
              <a:off x="762000" y="2514600"/>
              <a:ext cx="533400" cy="609600"/>
              <a:chOff x="762000" y="2514600"/>
              <a:chExt cx="533400" cy="609600"/>
            </a:xfrm>
          </p:grpSpPr>
          <p:sp>
            <p:nvSpPr>
              <p:cNvPr id="91" name="Rounded Rectangle 31">
                <a:extLst>
                  <a:ext uri="{FF2B5EF4-FFF2-40B4-BE49-F238E27FC236}">
                    <a16:creationId xmlns:a16="http://schemas.microsoft.com/office/drawing/2014/main" id="{5C97A1C6-C8D4-4DB9-ABD6-2272ABBFCB0C}"/>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onut 32">
                <a:extLst>
                  <a:ext uri="{FF2B5EF4-FFF2-40B4-BE49-F238E27FC236}">
                    <a16:creationId xmlns:a16="http://schemas.microsoft.com/office/drawing/2014/main" id="{ADE3BEE1-784A-4E67-AD24-96135DC41F3C}"/>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8" name="Group 164">
              <a:extLst>
                <a:ext uri="{FF2B5EF4-FFF2-40B4-BE49-F238E27FC236}">
                  <a16:creationId xmlns:a16="http://schemas.microsoft.com/office/drawing/2014/main" id="{EBBDCF28-741A-42EA-A3EE-D746128C7DD9}"/>
                </a:ext>
              </a:extLst>
            </p:cNvPr>
            <p:cNvGrpSpPr/>
            <p:nvPr/>
          </p:nvGrpSpPr>
          <p:grpSpPr>
            <a:xfrm>
              <a:off x="1981200" y="2514600"/>
              <a:ext cx="533400" cy="609600"/>
              <a:chOff x="762000" y="2514600"/>
              <a:chExt cx="533400" cy="609600"/>
            </a:xfrm>
          </p:grpSpPr>
          <p:sp>
            <p:nvSpPr>
              <p:cNvPr id="89" name="Rounded Rectangle 29">
                <a:extLst>
                  <a:ext uri="{FF2B5EF4-FFF2-40B4-BE49-F238E27FC236}">
                    <a16:creationId xmlns:a16="http://schemas.microsoft.com/office/drawing/2014/main" id="{88808C03-EB0B-4E5A-8FB5-533791C7B1BC}"/>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onut 30">
                <a:extLst>
                  <a:ext uri="{FF2B5EF4-FFF2-40B4-BE49-F238E27FC236}">
                    <a16:creationId xmlns:a16="http://schemas.microsoft.com/office/drawing/2014/main" id="{C0588578-0EF2-4DDF-93F4-C6A149630BE0}"/>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3" name="Group 92">
            <a:extLst>
              <a:ext uri="{FF2B5EF4-FFF2-40B4-BE49-F238E27FC236}">
                <a16:creationId xmlns:a16="http://schemas.microsoft.com/office/drawing/2014/main" id="{40BF588D-508D-4897-8220-1ADBB747CBE6}"/>
              </a:ext>
            </a:extLst>
          </p:cNvPr>
          <p:cNvGrpSpPr/>
          <p:nvPr/>
        </p:nvGrpSpPr>
        <p:grpSpPr>
          <a:xfrm>
            <a:off x="2015151" y="2746973"/>
            <a:ext cx="1752600" cy="609600"/>
            <a:chOff x="762000" y="2514600"/>
            <a:chExt cx="1752600" cy="609600"/>
          </a:xfrm>
        </p:grpSpPr>
        <p:grpSp>
          <p:nvGrpSpPr>
            <p:cNvPr id="94" name="Group 161">
              <a:extLst>
                <a:ext uri="{FF2B5EF4-FFF2-40B4-BE49-F238E27FC236}">
                  <a16:creationId xmlns:a16="http://schemas.microsoft.com/office/drawing/2014/main" id="{A1BFE888-9EBC-4C06-A1F5-986E022C9CB2}"/>
                </a:ext>
              </a:extLst>
            </p:cNvPr>
            <p:cNvGrpSpPr/>
            <p:nvPr/>
          </p:nvGrpSpPr>
          <p:grpSpPr>
            <a:xfrm>
              <a:off x="762000" y="2514600"/>
              <a:ext cx="533400" cy="609600"/>
              <a:chOff x="762000" y="2514600"/>
              <a:chExt cx="533400" cy="609600"/>
            </a:xfrm>
          </p:grpSpPr>
          <p:sp>
            <p:nvSpPr>
              <p:cNvPr id="99" name="Rounded Rectangle 38">
                <a:extLst>
                  <a:ext uri="{FF2B5EF4-FFF2-40B4-BE49-F238E27FC236}">
                    <a16:creationId xmlns:a16="http://schemas.microsoft.com/office/drawing/2014/main" id="{7E7D4DE5-AB5B-41B4-A1B4-5908FE1110DA}"/>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onut 39">
                <a:extLst>
                  <a:ext uri="{FF2B5EF4-FFF2-40B4-BE49-F238E27FC236}">
                    <a16:creationId xmlns:a16="http://schemas.microsoft.com/office/drawing/2014/main" id="{2E23B333-2303-4D30-964E-33901ACDB79C}"/>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6" name="Group 164">
              <a:extLst>
                <a:ext uri="{FF2B5EF4-FFF2-40B4-BE49-F238E27FC236}">
                  <a16:creationId xmlns:a16="http://schemas.microsoft.com/office/drawing/2014/main" id="{BA2C240F-3919-4232-BB3B-14F12C95B315}"/>
                </a:ext>
              </a:extLst>
            </p:cNvPr>
            <p:cNvGrpSpPr/>
            <p:nvPr/>
          </p:nvGrpSpPr>
          <p:grpSpPr>
            <a:xfrm>
              <a:off x="1981200" y="2514600"/>
              <a:ext cx="533400" cy="609600"/>
              <a:chOff x="762000" y="2514600"/>
              <a:chExt cx="533400" cy="609600"/>
            </a:xfrm>
          </p:grpSpPr>
          <p:sp>
            <p:nvSpPr>
              <p:cNvPr id="97" name="Rounded Rectangle 36">
                <a:extLst>
                  <a:ext uri="{FF2B5EF4-FFF2-40B4-BE49-F238E27FC236}">
                    <a16:creationId xmlns:a16="http://schemas.microsoft.com/office/drawing/2014/main" id="{05DA698D-5213-4FE6-90D8-9DC59DC9560E}"/>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onut 37">
                <a:extLst>
                  <a:ext uri="{FF2B5EF4-FFF2-40B4-BE49-F238E27FC236}">
                    <a16:creationId xmlns:a16="http://schemas.microsoft.com/office/drawing/2014/main" id="{D131CD3A-322B-4BCB-8E1D-2F8CFBD59FB9}"/>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01" name="Group 100">
            <a:extLst>
              <a:ext uri="{FF2B5EF4-FFF2-40B4-BE49-F238E27FC236}">
                <a16:creationId xmlns:a16="http://schemas.microsoft.com/office/drawing/2014/main" id="{CE0CFB6D-4523-4C65-A66F-58FD3FE8B3A2}"/>
              </a:ext>
            </a:extLst>
          </p:cNvPr>
          <p:cNvGrpSpPr/>
          <p:nvPr/>
        </p:nvGrpSpPr>
        <p:grpSpPr>
          <a:xfrm>
            <a:off x="2091351" y="5185373"/>
            <a:ext cx="1752600" cy="609600"/>
            <a:chOff x="762000" y="2514600"/>
            <a:chExt cx="1752600" cy="609600"/>
          </a:xfrm>
        </p:grpSpPr>
        <p:grpSp>
          <p:nvGrpSpPr>
            <p:cNvPr id="102" name="Group 161">
              <a:extLst>
                <a:ext uri="{FF2B5EF4-FFF2-40B4-BE49-F238E27FC236}">
                  <a16:creationId xmlns:a16="http://schemas.microsoft.com/office/drawing/2014/main" id="{41F25FA4-B463-4FEE-BDAE-295CCBF4A40D}"/>
                </a:ext>
              </a:extLst>
            </p:cNvPr>
            <p:cNvGrpSpPr/>
            <p:nvPr/>
          </p:nvGrpSpPr>
          <p:grpSpPr>
            <a:xfrm>
              <a:off x="762000" y="2514600"/>
              <a:ext cx="533400" cy="609600"/>
              <a:chOff x="762000" y="2514600"/>
              <a:chExt cx="533400" cy="609600"/>
            </a:xfrm>
          </p:grpSpPr>
          <p:sp>
            <p:nvSpPr>
              <p:cNvPr id="106" name="Rounded Rectangle 59">
                <a:extLst>
                  <a:ext uri="{FF2B5EF4-FFF2-40B4-BE49-F238E27FC236}">
                    <a16:creationId xmlns:a16="http://schemas.microsoft.com/office/drawing/2014/main" id="{0B788ACB-454D-4032-9753-4620F57E0FE3}"/>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onut 60">
                <a:extLst>
                  <a:ext uri="{FF2B5EF4-FFF2-40B4-BE49-F238E27FC236}">
                    <a16:creationId xmlns:a16="http://schemas.microsoft.com/office/drawing/2014/main" id="{A2C360A3-490A-4A17-B780-EF5B190B274A}"/>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3" name="Group 164">
              <a:extLst>
                <a:ext uri="{FF2B5EF4-FFF2-40B4-BE49-F238E27FC236}">
                  <a16:creationId xmlns:a16="http://schemas.microsoft.com/office/drawing/2014/main" id="{27B6C333-4C2F-4276-907D-9233890C9CF6}"/>
                </a:ext>
              </a:extLst>
            </p:cNvPr>
            <p:cNvGrpSpPr/>
            <p:nvPr/>
          </p:nvGrpSpPr>
          <p:grpSpPr>
            <a:xfrm>
              <a:off x="1981200" y="2514600"/>
              <a:ext cx="533400" cy="609600"/>
              <a:chOff x="762000" y="2514600"/>
              <a:chExt cx="533400" cy="609600"/>
            </a:xfrm>
          </p:grpSpPr>
          <p:sp>
            <p:nvSpPr>
              <p:cNvPr id="104" name="Rounded Rectangle 57">
                <a:extLst>
                  <a:ext uri="{FF2B5EF4-FFF2-40B4-BE49-F238E27FC236}">
                    <a16:creationId xmlns:a16="http://schemas.microsoft.com/office/drawing/2014/main" id="{8FD67CF2-C2F6-4704-82B4-CD0CDC6CA5BB}"/>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onut 58">
                <a:extLst>
                  <a:ext uri="{FF2B5EF4-FFF2-40B4-BE49-F238E27FC236}">
                    <a16:creationId xmlns:a16="http://schemas.microsoft.com/office/drawing/2014/main" id="{E17AEEB3-408A-4B1F-B2C4-BEE706DC9F22}"/>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18" name="Picture 17">
            <a:extLst>
              <a:ext uri="{FF2B5EF4-FFF2-40B4-BE49-F238E27FC236}">
                <a16:creationId xmlns:a16="http://schemas.microsoft.com/office/drawing/2014/main" id="{8EFEB37C-580F-440F-9044-5538EEA4AF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029" y="871876"/>
            <a:ext cx="2575998" cy="876370"/>
          </a:xfrm>
          <a:prstGeom prst="rect">
            <a:avLst/>
          </a:prstGeom>
        </p:spPr>
      </p:pic>
      <p:pic>
        <p:nvPicPr>
          <p:cNvPr id="28672" name="Picture 28671">
            <a:extLst>
              <a:ext uri="{FF2B5EF4-FFF2-40B4-BE49-F238E27FC236}">
                <a16:creationId xmlns:a16="http://schemas.microsoft.com/office/drawing/2014/main" id="{81C3FC23-365F-43B6-A27A-20E1FCC9FE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2297" y="2114473"/>
            <a:ext cx="2582637" cy="829896"/>
          </a:xfrm>
          <a:prstGeom prst="rect">
            <a:avLst/>
          </a:prstGeom>
        </p:spPr>
      </p:pic>
      <p:pic>
        <p:nvPicPr>
          <p:cNvPr id="28675" name="Picture 28674">
            <a:extLst>
              <a:ext uri="{FF2B5EF4-FFF2-40B4-BE49-F238E27FC236}">
                <a16:creationId xmlns:a16="http://schemas.microsoft.com/office/drawing/2014/main" id="{2D56920B-4644-4A22-A360-49796F9C9D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6479" y="3276569"/>
            <a:ext cx="2575998" cy="883010"/>
          </a:xfrm>
          <a:prstGeom prst="rect">
            <a:avLst/>
          </a:prstGeom>
        </p:spPr>
      </p:pic>
      <p:pic>
        <p:nvPicPr>
          <p:cNvPr id="28677" name="Picture 28676">
            <a:extLst>
              <a:ext uri="{FF2B5EF4-FFF2-40B4-BE49-F238E27FC236}">
                <a16:creationId xmlns:a16="http://schemas.microsoft.com/office/drawing/2014/main" id="{45E02777-6895-4160-9567-15EE9FF345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4051" y="5703753"/>
            <a:ext cx="2575998" cy="876370"/>
          </a:xfrm>
          <a:prstGeom prst="rect">
            <a:avLst/>
          </a:prstGeom>
        </p:spPr>
      </p:pic>
      <p:pic>
        <p:nvPicPr>
          <p:cNvPr id="28679" name="Picture 28678">
            <a:extLst>
              <a:ext uri="{FF2B5EF4-FFF2-40B4-BE49-F238E27FC236}">
                <a16:creationId xmlns:a16="http://schemas.microsoft.com/office/drawing/2014/main" id="{05DEBE4A-CC6F-46DB-8555-FA79F45564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2052" y="4473335"/>
            <a:ext cx="2582637" cy="869731"/>
          </a:xfrm>
          <a:prstGeom prst="rect">
            <a:avLst/>
          </a:prstGeom>
        </p:spPr>
      </p:pic>
    </p:spTree>
    <p:extLst>
      <p:ext uri="{BB962C8B-B14F-4D97-AF65-F5344CB8AC3E}">
        <p14:creationId xmlns:p14="http://schemas.microsoft.com/office/powerpoint/2010/main" val="37477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1000"/>
                                        <p:tgtEl>
                                          <p:spTgt spid="78"/>
                                        </p:tgtEl>
                                      </p:cBhvr>
                                    </p:animEffect>
                                    <p:anim calcmode="lin" valueType="num">
                                      <p:cBhvr>
                                        <p:cTn id="20" dur="1000" fill="hold"/>
                                        <p:tgtEl>
                                          <p:spTgt spid="78"/>
                                        </p:tgtEl>
                                        <p:attrNameLst>
                                          <p:attrName>ppt_x</p:attrName>
                                        </p:attrNameLst>
                                      </p:cBhvr>
                                      <p:tavLst>
                                        <p:tav tm="0">
                                          <p:val>
                                            <p:strVal val="#ppt_x"/>
                                          </p:val>
                                        </p:tav>
                                        <p:tav tm="100000">
                                          <p:val>
                                            <p:strVal val="#ppt_x"/>
                                          </p:val>
                                        </p:tav>
                                      </p:tavLst>
                                    </p:anim>
                                    <p:anim calcmode="lin" valueType="num">
                                      <p:cBhvr>
                                        <p:cTn id="21" dur="1000" fill="hold"/>
                                        <p:tgtEl>
                                          <p:spTgt spid="7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672"/>
                                        </p:tgtEl>
                                        <p:attrNameLst>
                                          <p:attrName>style.visibility</p:attrName>
                                        </p:attrNameLst>
                                      </p:cBhvr>
                                      <p:to>
                                        <p:strVal val="visible"/>
                                      </p:to>
                                    </p:set>
                                    <p:animEffect transition="in" filter="fade">
                                      <p:cBhvr>
                                        <p:cTn id="24" dur="1000"/>
                                        <p:tgtEl>
                                          <p:spTgt spid="28672"/>
                                        </p:tgtEl>
                                      </p:cBhvr>
                                    </p:animEffect>
                                    <p:anim calcmode="lin" valueType="num">
                                      <p:cBhvr>
                                        <p:cTn id="25" dur="1000" fill="hold"/>
                                        <p:tgtEl>
                                          <p:spTgt spid="28672"/>
                                        </p:tgtEl>
                                        <p:attrNameLst>
                                          <p:attrName>ppt_x</p:attrName>
                                        </p:attrNameLst>
                                      </p:cBhvr>
                                      <p:tavLst>
                                        <p:tav tm="0">
                                          <p:val>
                                            <p:strVal val="#ppt_x"/>
                                          </p:val>
                                        </p:tav>
                                        <p:tav tm="100000">
                                          <p:val>
                                            <p:strVal val="#ppt_x"/>
                                          </p:val>
                                        </p:tav>
                                      </p:tavLst>
                                    </p:anim>
                                    <p:anim calcmode="lin" valueType="num">
                                      <p:cBhvr>
                                        <p:cTn id="26" dur="1000" fill="hold"/>
                                        <p:tgtEl>
                                          <p:spTgt spid="2867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1000"/>
                                        <p:tgtEl>
                                          <p:spTgt spid="93"/>
                                        </p:tgtEl>
                                      </p:cBhvr>
                                    </p:animEffect>
                                    <p:anim calcmode="lin" valueType="num">
                                      <p:cBhvr>
                                        <p:cTn id="37" dur="1000" fill="hold"/>
                                        <p:tgtEl>
                                          <p:spTgt spid="93"/>
                                        </p:tgtEl>
                                        <p:attrNameLst>
                                          <p:attrName>ppt_x</p:attrName>
                                        </p:attrNameLst>
                                      </p:cBhvr>
                                      <p:tavLst>
                                        <p:tav tm="0">
                                          <p:val>
                                            <p:strVal val="#ppt_x"/>
                                          </p:val>
                                        </p:tav>
                                        <p:tav tm="100000">
                                          <p:val>
                                            <p:strVal val="#ppt_x"/>
                                          </p:val>
                                        </p:tav>
                                      </p:tavLst>
                                    </p:anim>
                                    <p:anim calcmode="lin" valueType="num">
                                      <p:cBhvr>
                                        <p:cTn id="38" dur="1000" fill="hold"/>
                                        <p:tgtEl>
                                          <p:spTgt spid="9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675"/>
                                        </p:tgtEl>
                                        <p:attrNameLst>
                                          <p:attrName>style.visibility</p:attrName>
                                        </p:attrNameLst>
                                      </p:cBhvr>
                                      <p:to>
                                        <p:strVal val="visible"/>
                                      </p:to>
                                    </p:set>
                                    <p:animEffect transition="in" filter="fade">
                                      <p:cBhvr>
                                        <p:cTn id="41" dur="1000"/>
                                        <p:tgtEl>
                                          <p:spTgt spid="28675"/>
                                        </p:tgtEl>
                                      </p:cBhvr>
                                    </p:animEffect>
                                    <p:anim calcmode="lin" valueType="num">
                                      <p:cBhvr>
                                        <p:cTn id="42" dur="1000" fill="hold"/>
                                        <p:tgtEl>
                                          <p:spTgt spid="28675"/>
                                        </p:tgtEl>
                                        <p:attrNameLst>
                                          <p:attrName>ppt_x</p:attrName>
                                        </p:attrNameLst>
                                      </p:cBhvr>
                                      <p:tavLst>
                                        <p:tav tm="0">
                                          <p:val>
                                            <p:strVal val="#ppt_x"/>
                                          </p:val>
                                        </p:tav>
                                        <p:tav tm="100000">
                                          <p:val>
                                            <p:strVal val="#ppt_x"/>
                                          </p:val>
                                        </p:tav>
                                      </p:tavLst>
                                    </p:anim>
                                    <p:anim calcmode="lin" valueType="num">
                                      <p:cBhvr>
                                        <p:cTn id="43"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fade">
                                      <p:cBhvr>
                                        <p:cTn id="48" dur="1000"/>
                                        <p:tgtEl>
                                          <p:spTgt spid="86"/>
                                        </p:tgtEl>
                                      </p:cBhvr>
                                    </p:animEffect>
                                    <p:anim calcmode="lin" valueType="num">
                                      <p:cBhvr>
                                        <p:cTn id="49" dur="1000" fill="hold"/>
                                        <p:tgtEl>
                                          <p:spTgt spid="86"/>
                                        </p:tgtEl>
                                        <p:attrNameLst>
                                          <p:attrName>ppt_x</p:attrName>
                                        </p:attrNameLst>
                                      </p:cBhvr>
                                      <p:tavLst>
                                        <p:tav tm="0">
                                          <p:val>
                                            <p:strVal val="#ppt_x"/>
                                          </p:val>
                                        </p:tav>
                                        <p:tav tm="100000">
                                          <p:val>
                                            <p:strVal val="#ppt_x"/>
                                          </p:val>
                                        </p:tav>
                                      </p:tavLst>
                                    </p:anim>
                                    <p:anim calcmode="lin" valueType="num">
                                      <p:cBhvr>
                                        <p:cTn id="50" dur="1000" fill="hold"/>
                                        <p:tgtEl>
                                          <p:spTgt spid="8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8679"/>
                                        </p:tgtEl>
                                        <p:attrNameLst>
                                          <p:attrName>style.visibility</p:attrName>
                                        </p:attrNameLst>
                                      </p:cBhvr>
                                      <p:to>
                                        <p:strVal val="visible"/>
                                      </p:to>
                                    </p:set>
                                    <p:animEffect transition="in" filter="fade">
                                      <p:cBhvr>
                                        <p:cTn id="53" dur="1000"/>
                                        <p:tgtEl>
                                          <p:spTgt spid="28679"/>
                                        </p:tgtEl>
                                      </p:cBhvr>
                                    </p:animEffect>
                                    <p:anim calcmode="lin" valueType="num">
                                      <p:cBhvr>
                                        <p:cTn id="54" dur="1000" fill="hold"/>
                                        <p:tgtEl>
                                          <p:spTgt spid="28679"/>
                                        </p:tgtEl>
                                        <p:attrNameLst>
                                          <p:attrName>ppt_x</p:attrName>
                                        </p:attrNameLst>
                                      </p:cBhvr>
                                      <p:tavLst>
                                        <p:tav tm="0">
                                          <p:val>
                                            <p:strVal val="#ppt_x"/>
                                          </p:val>
                                        </p:tav>
                                        <p:tav tm="100000">
                                          <p:val>
                                            <p:strVal val="#ppt_x"/>
                                          </p:val>
                                        </p:tav>
                                      </p:tavLst>
                                    </p:anim>
                                    <p:anim calcmode="lin" valueType="num">
                                      <p:cBhvr>
                                        <p:cTn id="55" dur="1000" fill="hold"/>
                                        <p:tgtEl>
                                          <p:spTgt spid="2867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1000"/>
                                        <p:tgtEl>
                                          <p:spTgt spid="101"/>
                                        </p:tgtEl>
                                      </p:cBhvr>
                                    </p:animEffect>
                                    <p:anim calcmode="lin" valueType="num">
                                      <p:cBhvr>
                                        <p:cTn id="66" dur="1000" fill="hold"/>
                                        <p:tgtEl>
                                          <p:spTgt spid="101"/>
                                        </p:tgtEl>
                                        <p:attrNameLst>
                                          <p:attrName>ppt_x</p:attrName>
                                        </p:attrNameLst>
                                      </p:cBhvr>
                                      <p:tavLst>
                                        <p:tav tm="0">
                                          <p:val>
                                            <p:strVal val="#ppt_x"/>
                                          </p:val>
                                        </p:tav>
                                        <p:tav tm="100000">
                                          <p:val>
                                            <p:strVal val="#ppt_x"/>
                                          </p:val>
                                        </p:tav>
                                      </p:tavLst>
                                    </p:anim>
                                    <p:anim calcmode="lin" valueType="num">
                                      <p:cBhvr>
                                        <p:cTn id="67" dur="1000" fill="hold"/>
                                        <p:tgtEl>
                                          <p:spTgt spid="10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8677"/>
                                        </p:tgtEl>
                                        <p:attrNameLst>
                                          <p:attrName>style.visibility</p:attrName>
                                        </p:attrNameLst>
                                      </p:cBhvr>
                                      <p:to>
                                        <p:strVal val="visible"/>
                                      </p:to>
                                    </p:set>
                                    <p:animEffect transition="in" filter="fade">
                                      <p:cBhvr>
                                        <p:cTn id="70" dur="1000"/>
                                        <p:tgtEl>
                                          <p:spTgt spid="28677"/>
                                        </p:tgtEl>
                                      </p:cBhvr>
                                    </p:animEffect>
                                    <p:anim calcmode="lin" valueType="num">
                                      <p:cBhvr>
                                        <p:cTn id="71" dur="1000" fill="hold"/>
                                        <p:tgtEl>
                                          <p:spTgt spid="28677"/>
                                        </p:tgtEl>
                                        <p:attrNameLst>
                                          <p:attrName>ppt_x</p:attrName>
                                        </p:attrNameLst>
                                      </p:cBhvr>
                                      <p:tavLst>
                                        <p:tav tm="0">
                                          <p:val>
                                            <p:strVal val="#ppt_x"/>
                                          </p:val>
                                        </p:tav>
                                        <p:tav tm="100000">
                                          <p:val>
                                            <p:strVal val="#ppt_x"/>
                                          </p:val>
                                        </p:tav>
                                      </p:tavLst>
                                    </p:anim>
                                    <p:anim calcmode="lin" valueType="num">
                                      <p:cBhvr>
                                        <p:cTn id="72" dur="1000" fill="hold"/>
                                        <p:tgtEl>
                                          <p:spTgt spid="2867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CCAD4CE-6216-4028-B2A3-0CF8D079A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Baskerville Old Face" panose="02020602080505020303" pitchFamily="18" charset="0"/>
              </a:rPr>
              <a:t>Fortifying Our Homes</a:t>
            </a:r>
          </a:p>
        </p:txBody>
      </p:sp>
      <p:pic>
        <p:nvPicPr>
          <p:cNvPr id="28" name="Picture 27">
            <a:extLst>
              <a:ext uri="{FF2B5EF4-FFF2-40B4-BE49-F238E27FC236}">
                <a16:creationId xmlns:a16="http://schemas.microsoft.com/office/drawing/2014/main" id="{FF52BF4E-D293-45A1-B0EF-1DCD0A192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865" y="1309924"/>
            <a:ext cx="1981200" cy="1485900"/>
          </a:xfrm>
          <a:prstGeom prst="rect">
            <a:avLst/>
          </a:prstGeom>
        </p:spPr>
      </p:pic>
      <p:pic>
        <p:nvPicPr>
          <p:cNvPr id="28672" name="Picture 28671">
            <a:extLst>
              <a:ext uri="{FF2B5EF4-FFF2-40B4-BE49-F238E27FC236}">
                <a16:creationId xmlns:a16="http://schemas.microsoft.com/office/drawing/2014/main" id="{1DAD8A9F-764A-4F34-97C2-67CA4C2E9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322" y="928881"/>
            <a:ext cx="3014856" cy="2004724"/>
          </a:xfrm>
          <a:prstGeom prst="rect">
            <a:avLst/>
          </a:prstGeom>
        </p:spPr>
      </p:pic>
      <p:pic>
        <p:nvPicPr>
          <p:cNvPr id="28675" name="Picture 28674">
            <a:extLst>
              <a:ext uri="{FF2B5EF4-FFF2-40B4-BE49-F238E27FC236}">
                <a16:creationId xmlns:a16="http://schemas.microsoft.com/office/drawing/2014/main" id="{4E078F33-406B-47C4-914C-2F6695DF3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938" y="3136611"/>
            <a:ext cx="2619375" cy="3267075"/>
          </a:xfrm>
          <a:prstGeom prst="rect">
            <a:avLst/>
          </a:prstGeom>
        </p:spPr>
      </p:pic>
      <p:pic>
        <p:nvPicPr>
          <p:cNvPr id="28677" name="Picture 28676">
            <a:extLst>
              <a:ext uri="{FF2B5EF4-FFF2-40B4-BE49-F238E27FC236}">
                <a16:creationId xmlns:a16="http://schemas.microsoft.com/office/drawing/2014/main" id="{44A26654-74BB-4BCE-83FC-D7A1B0311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0381" y="3304260"/>
            <a:ext cx="2356886" cy="3366980"/>
          </a:xfrm>
          <a:prstGeom prst="rect">
            <a:avLst/>
          </a:prstGeom>
        </p:spPr>
      </p:pic>
      <p:grpSp>
        <p:nvGrpSpPr>
          <p:cNvPr id="62" name="Group 19">
            <a:extLst>
              <a:ext uri="{FF2B5EF4-FFF2-40B4-BE49-F238E27FC236}">
                <a16:creationId xmlns:a16="http://schemas.microsoft.com/office/drawing/2014/main" id="{41553DD4-9E84-476E-8BE8-81F569DB3061}"/>
              </a:ext>
            </a:extLst>
          </p:cNvPr>
          <p:cNvGrpSpPr/>
          <p:nvPr/>
        </p:nvGrpSpPr>
        <p:grpSpPr>
          <a:xfrm>
            <a:off x="1662065" y="1685453"/>
            <a:ext cx="1752600" cy="609600"/>
            <a:chOff x="762000" y="2514600"/>
            <a:chExt cx="1752600" cy="609600"/>
          </a:xfrm>
        </p:grpSpPr>
        <p:grpSp>
          <p:nvGrpSpPr>
            <p:cNvPr id="65" name="Group 161">
              <a:extLst>
                <a:ext uri="{FF2B5EF4-FFF2-40B4-BE49-F238E27FC236}">
                  <a16:creationId xmlns:a16="http://schemas.microsoft.com/office/drawing/2014/main" id="{11621FBC-ED80-410D-BD54-2A7CCAAD6FC3}"/>
                </a:ext>
              </a:extLst>
            </p:cNvPr>
            <p:cNvGrpSpPr/>
            <p:nvPr/>
          </p:nvGrpSpPr>
          <p:grpSpPr>
            <a:xfrm>
              <a:off x="762000" y="2514600"/>
              <a:ext cx="533400" cy="609600"/>
              <a:chOff x="762000" y="2514600"/>
              <a:chExt cx="533400" cy="609600"/>
            </a:xfrm>
          </p:grpSpPr>
          <p:sp>
            <p:nvSpPr>
              <p:cNvPr id="75" name="Rounded Rectangle 24">
                <a:extLst>
                  <a:ext uri="{FF2B5EF4-FFF2-40B4-BE49-F238E27FC236}">
                    <a16:creationId xmlns:a16="http://schemas.microsoft.com/office/drawing/2014/main" id="{EF71BEE1-F0A4-4BA6-939F-1AE6704ECECB}"/>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nut 25">
                <a:extLst>
                  <a:ext uri="{FF2B5EF4-FFF2-40B4-BE49-F238E27FC236}">
                    <a16:creationId xmlns:a16="http://schemas.microsoft.com/office/drawing/2014/main" id="{581A202B-2C3E-4F51-A160-7FDC737C54C1}"/>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164">
              <a:extLst>
                <a:ext uri="{FF2B5EF4-FFF2-40B4-BE49-F238E27FC236}">
                  <a16:creationId xmlns:a16="http://schemas.microsoft.com/office/drawing/2014/main" id="{8450259E-57AC-467D-8643-CC410A6A8E6B}"/>
                </a:ext>
              </a:extLst>
            </p:cNvPr>
            <p:cNvGrpSpPr/>
            <p:nvPr/>
          </p:nvGrpSpPr>
          <p:grpSpPr>
            <a:xfrm>
              <a:off x="1981200" y="2514600"/>
              <a:ext cx="533400" cy="609600"/>
              <a:chOff x="762000" y="2514600"/>
              <a:chExt cx="533400" cy="609600"/>
            </a:xfrm>
          </p:grpSpPr>
          <p:sp>
            <p:nvSpPr>
              <p:cNvPr id="71" name="Rounded Rectangle 22">
                <a:extLst>
                  <a:ext uri="{FF2B5EF4-FFF2-40B4-BE49-F238E27FC236}">
                    <a16:creationId xmlns:a16="http://schemas.microsoft.com/office/drawing/2014/main" id="{EFC0EBCF-9B97-4AF0-9C21-1A517947F0BC}"/>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onut 23">
                <a:extLst>
                  <a:ext uri="{FF2B5EF4-FFF2-40B4-BE49-F238E27FC236}">
                    <a16:creationId xmlns:a16="http://schemas.microsoft.com/office/drawing/2014/main" id="{BF320C16-9C5D-497F-B9E7-C474498DE4B9}"/>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77" name="Group 26">
            <a:extLst>
              <a:ext uri="{FF2B5EF4-FFF2-40B4-BE49-F238E27FC236}">
                <a16:creationId xmlns:a16="http://schemas.microsoft.com/office/drawing/2014/main" id="{D551CD48-AFD7-475A-B789-0E1F10808C34}"/>
              </a:ext>
            </a:extLst>
          </p:cNvPr>
          <p:cNvGrpSpPr/>
          <p:nvPr/>
        </p:nvGrpSpPr>
        <p:grpSpPr>
          <a:xfrm>
            <a:off x="1662065" y="4047653"/>
            <a:ext cx="1752600" cy="609600"/>
            <a:chOff x="762000" y="2514600"/>
            <a:chExt cx="1752600" cy="609600"/>
          </a:xfrm>
        </p:grpSpPr>
        <p:grpSp>
          <p:nvGrpSpPr>
            <p:cNvPr id="78" name="Group 161">
              <a:extLst>
                <a:ext uri="{FF2B5EF4-FFF2-40B4-BE49-F238E27FC236}">
                  <a16:creationId xmlns:a16="http://schemas.microsoft.com/office/drawing/2014/main" id="{A720FB14-1E63-490C-8E1D-63D38D03F380}"/>
                </a:ext>
              </a:extLst>
            </p:cNvPr>
            <p:cNvGrpSpPr/>
            <p:nvPr/>
          </p:nvGrpSpPr>
          <p:grpSpPr>
            <a:xfrm>
              <a:off x="762000" y="2514600"/>
              <a:ext cx="533400" cy="609600"/>
              <a:chOff x="762000" y="2514600"/>
              <a:chExt cx="533400" cy="609600"/>
            </a:xfrm>
          </p:grpSpPr>
          <p:sp>
            <p:nvSpPr>
              <p:cNvPr id="82" name="Rounded Rectangle 31">
                <a:extLst>
                  <a:ext uri="{FF2B5EF4-FFF2-40B4-BE49-F238E27FC236}">
                    <a16:creationId xmlns:a16="http://schemas.microsoft.com/office/drawing/2014/main" id="{8CE910C5-A395-49DB-A5D5-21FDCAFC1DBC}"/>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32">
                <a:extLst>
                  <a:ext uri="{FF2B5EF4-FFF2-40B4-BE49-F238E27FC236}">
                    <a16:creationId xmlns:a16="http://schemas.microsoft.com/office/drawing/2014/main" id="{17F4123C-CE10-4E6E-B83E-0066BFBCA394}"/>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9" name="Group 164">
              <a:extLst>
                <a:ext uri="{FF2B5EF4-FFF2-40B4-BE49-F238E27FC236}">
                  <a16:creationId xmlns:a16="http://schemas.microsoft.com/office/drawing/2014/main" id="{D1EE6CAF-1FF3-4406-BE16-898496F72CF9}"/>
                </a:ext>
              </a:extLst>
            </p:cNvPr>
            <p:cNvGrpSpPr/>
            <p:nvPr/>
          </p:nvGrpSpPr>
          <p:grpSpPr>
            <a:xfrm>
              <a:off x="1981200" y="2514600"/>
              <a:ext cx="533400" cy="609600"/>
              <a:chOff x="762000" y="2514600"/>
              <a:chExt cx="533400" cy="609600"/>
            </a:xfrm>
          </p:grpSpPr>
          <p:sp>
            <p:nvSpPr>
              <p:cNvPr id="80" name="Rounded Rectangle 29">
                <a:extLst>
                  <a:ext uri="{FF2B5EF4-FFF2-40B4-BE49-F238E27FC236}">
                    <a16:creationId xmlns:a16="http://schemas.microsoft.com/office/drawing/2014/main" id="{599AD2EF-8A03-4452-9D32-5E2D95805A35}"/>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onut 30">
                <a:extLst>
                  <a:ext uri="{FF2B5EF4-FFF2-40B4-BE49-F238E27FC236}">
                    <a16:creationId xmlns:a16="http://schemas.microsoft.com/office/drawing/2014/main" id="{F55E06D8-6807-496E-BFED-2638C4CA61A9}"/>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84" name="Group 33">
            <a:extLst>
              <a:ext uri="{FF2B5EF4-FFF2-40B4-BE49-F238E27FC236}">
                <a16:creationId xmlns:a16="http://schemas.microsoft.com/office/drawing/2014/main" id="{862A2250-1F7B-4D97-BA42-62D87592F7C6}"/>
              </a:ext>
            </a:extLst>
          </p:cNvPr>
          <p:cNvGrpSpPr/>
          <p:nvPr/>
        </p:nvGrpSpPr>
        <p:grpSpPr>
          <a:xfrm>
            <a:off x="1662065" y="2828453"/>
            <a:ext cx="1752600" cy="609600"/>
            <a:chOff x="762000" y="2514600"/>
            <a:chExt cx="1752600" cy="609600"/>
          </a:xfrm>
        </p:grpSpPr>
        <p:grpSp>
          <p:nvGrpSpPr>
            <p:cNvPr id="85" name="Group 161">
              <a:extLst>
                <a:ext uri="{FF2B5EF4-FFF2-40B4-BE49-F238E27FC236}">
                  <a16:creationId xmlns:a16="http://schemas.microsoft.com/office/drawing/2014/main" id="{129B5678-D565-4422-BD23-81A6B6015727}"/>
                </a:ext>
              </a:extLst>
            </p:cNvPr>
            <p:cNvGrpSpPr/>
            <p:nvPr/>
          </p:nvGrpSpPr>
          <p:grpSpPr>
            <a:xfrm>
              <a:off x="762000" y="2514600"/>
              <a:ext cx="533400" cy="609600"/>
              <a:chOff x="762000" y="2514600"/>
              <a:chExt cx="533400" cy="609600"/>
            </a:xfrm>
          </p:grpSpPr>
          <p:sp>
            <p:nvSpPr>
              <p:cNvPr id="89" name="Rounded Rectangle 38">
                <a:extLst>
                  <a:ext uri="{FF2B5EF4-FFF2-40B4-BE49-F238E27FC236}">
                    <a16:creationId xmlns:a16="http://schemas.microsoft.com/office/drawing/2014/main" id="{C2E0B684-ABD7-44AF-A7E9-7112CAE133EF}"/>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onut 39">
                <a:extLst>
                  <a:ext uri="{FF2B5EF4-FFF2-40B4-BE49-F238E27FC236}">
                    <a16:creationId xmlns:a16="http://schemas.microsoft.com/office/drawing/2014/main" id="{F4C9EA6C-6BB3-4492-9AEC-DB3501695662}"/>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6" name="Group 164">
              <a:extLst>
                <a:ext uri="{FF2B5EF4-FFF2-40B4-BE49-F238E27FC236}">
                  <a16:creationId xmlns:a16="http://schemas.microsoft.com/office/drawing/2014/main" id="{0D598ADD-F6DF-4CA8-85E4-CA8E67A6ADD7}"/>
                </a:ext>
              </a:extLst>
            </p:cNvPr>
            <p:cNvGrpSpPr/>
            <p:nvPr/>
          </p:nvGrpSpPr>
          <p:grpSpPr>
            <a:xfrm>
              <a:off x="1981200" y="2514600"/>
              <a:ext cx="533400" cy="609600"/>
              <a:chOff x="762000" y="2514600"/>
              <a:chExt cx="533400" cy="609600"/>
            </a:xfrm>
          </p:grpSpPr>
          <p:sp>
            <p:nvSpPr>
              <p:cNvPr id="87" name="Rounded Rectangle 36">
                <a:extLst>
                  <a:ext uri="{FF2B5EF4-FFF2-40B4-BE49-F238E27FC236}">
                    <a16:creationId xmlns:a16="http://schemas.microsoft.com/office/drawing/2014/main" id="{19205A8A-B80F-4D6C-A2AA-E5168CA1A357}"/>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onut 37">
                <a:extLst>
                  <a:ext uri="{FF2B5EF4-FFF2-40B4-BE49-F238E27FC236}">
                    <a16:creationId xmlns:a16="http://schemas.microsoft.com/office/drawing/2014/main" id="{6EDC4CEA-6F62-407B-BB79-0F60C78A7144}"/>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1" name="Group 54">
            <a:extLst>
              <a:ext uri="{FF2B5EF4-FFF2-40B4-BE49-F238E27FC236}">
                <a16:creationId xmlns:a16="http://schemas.microsoft.com/office/drawing/2014/main" id="{18D52290-3377-46B2-8AF7-185A52C2ADD3}"/>
              </a:ext>
            </a:extLst>
          </p:cNvPr>
          <p:cNvGrpSpPr/>
          <p:nvPr/>
        </p:nvGrpSpPr>
        <p:grpSpPr>
          <a:xfrm>
            <a:off x="1738265" y="5266853"/>
            <a:ext cx="1752600" cy="609600"/>
            <a:chOff x="762000" y="2514600"/>
            <a:chExt cx="1752600" cy="609600"/>
          </a:xfrm>
        </p:grpSpPr>
        <p:grpSp>
          <p:nvGrpSpPr>
            <p:cNvPr id="92" name="Group 161">
              <a:extLst>
                <a:ext uri="{FF2B5EF4-FFF2-40B4-BE49-F238E27FC236}">
                  <a16:creationId xmlns:a16="http://schemas.microsoft.com/office/drawing/2014/main" id="{07A4A6CA-6908-4411-AAEA-4902F659E2DF}"/>
                </a:ext>
              </a:extLst>
            </p:cNvPr>
            <p:cNvGrpSpPr/>
            <p:nvPr/>
          </p:nvGrpSpPr>
          <p:grpSpPr>
            <a:xfrm>
              <a:off x="762000" y="2514600"/>
              <a:ext cx="533400" cy="609600"/>
              <a:chOff x="762000" y="2514600"/>
              <a:chExt cx="533400" cy="609600"/>
            </a:xfrm>
          </p:grpSpPr>
          <p:sp>
            <p:nvSpPr>
              <p:cNvPr id="96" name="Rounded Rectangle 59">
                <a:extLst>
                  <a:ext uri="{FF2B5EF4-FFF2-40B4-BE49-F238E27FC236}">
                    <a16:creationId xmlns:a16="http://schemas.microsoft.com/office/drawing/2014/main" id="{8E7FB0B8-8C74-4851-829F-ECEF04DF4388}"/>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onut 60">
                <a:extLst>
                  <a:ext uri="{FF2B5EF4-FFF2-40B4-BE49-F238E27FC236}">
                    <a16:creationId xmlns:a16="http://schemas.microsoft.com/office/drawing/2014/main" id="{A8D8C2D1-708A-4806-A28F-919F9E05F2E6}"/>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3" name="Group 164">
              <a:extLst>
                <a:ext uri="{FF2B5EF4-FFF2-40B4-BE49-F238E27FC236}">
                  <a16:creationId xmlns:a16="http://schemas.microsoft.com/office/drawing/2014/main" id="{AFEDDED3-4271-4B57-8564-7EF929DB3364}"/>
                </a:ext>
              </a:extLst>
            </p:cNvPr>
            <p:cNvGrpSpPr/>
            <p:nvPr/>
          </p:nvGrpSpPr>
          <p:grpSpPr>
            <a:xfrm>
              <a:off x="1981200" y="2514600"/>
              <a:ext cx="533400" cy="609600"/>
              <a:chOff x="762000" y="2514600"/>
              <a:chExt cx="533400" cy="609600"/>
            </a:xfrm>
          </p:grpSpPr>
          <p:sp>
            <p:nvSpPr>
              <p:cNvPr id="94" name="Rounded Rectangle 57">
                <a:extLst>
                  <a:ext uri="{FF2B5EF4-FFF2-40B4-BE49-F238E27FC236}">
                    <a16:creationId xmlns:a16="http://schemas.microsoft.com/office/drawing/2014/main" id="{74254979-B0D9-421F-84E1-BEE1F321501B}"/>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onut 58">
                <a:extLst>
                  <a:ext uri="{FF2B5EF4-FFF2-40B4-BE49-F238E27FC236}">
                    <a16:creationId xmlns:a16="http://schemas.microsoft.com/office/drawing/2014/main" id="{C02CAD7D-9375-4514-AC54-DCD0E27D30BF}"/>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28679" name="Picture 28678">
            <a:extLst>
              <a:ext uri="{FF2B5EF4-FFF2-40B4-BE49-F238E27FC236}">
                <a16:creationId xmlns:a16="http://schemas.microsoft.com/office/drawing/2014/main" id="{1B5C109F-3117-4FA2-B90E-603195C79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8967" y="980516"/>
            <a:ext cx="2521082" cy="857687"/>
          </a:xfrm>
          <a:prstGeom prst="rect">
            <a:avLst/>
          </a:prstGeom>
        </p:spPr>
      </p:pic>
      <p:pic>
        <p:nvPicPr>
          <p:cNvPr id="28681" name="Picture 28680">
            <a:extLst>
              <a:ext uri="{FF2B5EF4-FFF2-40B4-BE49-F238E27FC236}">
                <a16:creationId xmlns:a16="http://schemas.microsoft.com/office/drawing/2014/main" id="{A3C81326-2EF3-41AA-91EC-2DBC470D96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4645" y="3302493"/>
            <a:ext cx="2611617" cy="895219"/>
          </a:xfrm>
          <a:prstGeom prst="rect">
            <a:avLst/>
          </a:prstGeom>
        </p:spPr>
      </p:pic>
      <p:pic>
        <p:nvPicPr>
          <p:cNvPr id="28683" name="Picture 28682">
            <a:extLst>
              <a:ext uri="{FF2B5EF4-FFF2-40B4-BE49-F238E27FC236}">
                <a16:creationId xmlns:a16="http://schemas.microsoft.com/office/drawing/2014/main" id="{D040DB88-F490-4913-ACF6-D16720C06D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1212" y="2103146"/>
            <a:ext cx="2663599" cy="903843"/>
          </a:xfrm>
          <a:prstGeom prst="rect">
            <a:avLst/>
          </a:prstGeom>
        </p:spPr>
      </p:pic>
      <p:pic>
        <p:nvPicPr>
          <p:cNvPr id="28685" name="Picture 28684">
            <a:extLst>
              <a:ext uri="{FF2B5EF4-FFF2-40B4-BE49-F238E27FC236}">
                <a16:creationId xmlns:a16="http://schemas.microsoft.com/office/drawing/2014/main" id="{EBADBC49-53A3-4EE1-86C7-4E5A5392BD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3104" y="4525565"/>
            <a:ext cx="2663599" cy="903843"/>
          </a:xfrm>
          <a:prstGeom prst="rect">
            <a:avLst/>
          </a:prstGeom>
        </p:spPr>
      </p:pic>
      <p:pic>
        <p:nvPicPr>
          <p:cNvPr id="28687" name="Picture 28686">
            <a:extLst>
              <a:ext uri="{FF2B5EF4-FFF2-40B4-BE49-F238E27FC236}">
                <a16:creationId xmlns:a16="http://schemas.microsoft.com/office/drawing/2014/main" id="{86DF4311-149E-4146-81CD-B4D60FE38C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4646" y="5789141"/>
            <a:ext cx="2690988" cy="903843"/>
          </a:xfrm>
          <a:prstGeom prst="rect">
            <a:avLst/>
          </a:prstGeom>
        </p:spPr>
      </p:pic>
    </p:spTree>
    <p:extLst>
      <p:ext uri="{BB962C8B-B14F-4D97-AF65-F5344CB8AC3E}">
        <p14:creationId xmlns:p14="http://schemas.microsoft.com/office/powerpoint/2010/main" val="328939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9"/>
                                        </p:tgtEl>
                                        <p:attrNameLst>
                                          <p:attrName>style.visibility</p:attrName>
                                        </p:attrNameLst>
                                      </p:cBhvr>
                                      <p:to>
                                        <p:strVal val="visible"/>
                                      </p:to>
                                    </p:set>
                                    <p:animEffect transition="in" filter="fade">
                                      <p:cBhvr>
                                        <p:cTn id="7" dur="1000"/>
                                        <p:tgtEl>
                                          <p:spTgt spid="28679"/>
                                        </p:tgtEl>
                                      </p:cBhvr>
                                    </p:animEffect>
                                    <p:anim calcmode="lin" valueType="num">
                                      <p:cBhvr>
                                        <p:cTn id="8" dur="1000" fill="hold"/>
                                        <p:tgtEl>
                                          <p:spTgt spid="28679"/>
                                        </p:tgtEl>
                                        <p:attrNameLst>
                                          <p:attrName>ppt_x</p:attrName>
                                        </p:attrNameLst>
                                      </p:cBhvr>
                                      <p:tavLst>
                                        <p:tav tm="0">
                                          <p:val>
                                            <p:strVal val="#ppt_x"/>
                                          </p:val>
                                        </p:tav>
                                        <p:tav tm="100000">
                                          <p:val>
                                            <p:strVal val="#ppt_x"/>
                                          </p:val>
                                        </p:tav>
                                      </p:tavLst>
                                    </p:anim>
                                    <p:anim calcmode="lin" valueType="num">
                                      <p:cBhvr>
                                        <p:cTn id="9" dur="1000" fill="hold"/>
                                        <p:tgtEl>
                                          <p:spTgt spid="286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8683"/>
                                        </p:tgtEl>
                                        <p:attrNameLst>
                                          <p:attrName>style.visibility</p:attrName>
                                        </p:attrNameLst>
                                      </p:cBhvr>
                                      <p:to>
                                        <p:strVal val="visible"/>
                                      </p:to>
                                    </p:set>
                                    <p:animEffect transition="in" filter="fade">
                                      <p:cBhvr>
                                        <p:cTn id="19" dur="1000"/>
                                        <p:tgtEl>
                                          <p:spTgt spid="28683"/>
                                        </p:tgtEl>
                                      </p:cBhvr>
                                    </p:animEffect>
                                    <p:anim calcmode="lin" valueType="num">
                                      <p:cBhvr>
                                        <p:cTn id="20" dur="1000" fill="hold"/>
                                        <p:tgtEl>
                                          <p:spTgt spid="28683"/>
                                        </p:tgtEl>
                                        <p:attrNameLst>
                                          <p:attrName>ppt_x</p:attrName>
                                        </p:attrNameLst>
                                      </p:cBhvr>
                                      <p:tavLst>
                                        <p:tav tm="0">
                                          <p:val>
                                            <p:strVal val="#ppt_x"/>
                                          </p:val>
                                        </p:tav>
                                        <p:tav tm="100000">
                                          <p:val>
                                            <p:strVal val="#ppt_x"/>
                                          </p:val>
                                        </p:tav>
                                      </p:tavLst>
                                    </p:anim>
                                    <p:anim calcmode="lin" valueType="num">
                                      <p:cBhvr>
                                        <p:cTn id="21" dur="1000" fill="hold"/>
                                        <p:tgtEl>
                                          <p:spTgt spid="2868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672"/>
                                        </p:tgtEl>
                                        <p:attrNameLst>
                                          <p:attrName>style.visibility</p:attrName>
                                        </p:attrNameLst>
                                      </p:cBhvr>
                                      <p:to>
                                        <p:strVal val="visible"/>
                                      </p:to>
                                    </p:set>
                                    <p:animEffect transition="in" filter="fade">
                                      <p:cBhvr>
                                        <p:cTn id="29" dur="1000"/>
                                        <p:tgtEl>
                                          <p:spTgt spid="28672"/>
                                        </p:tgtEl>
                                      </p:cBhvr>
                                    </p:animEffect>
                                    <p:anim calcmode="lin" valueType="num">
                                      <p:cBhvr>
                                        <p:cTn id="30" dur="1000" fill="hold"/>
                                        <p:tgtEl>
                                          <p:spTgt spid="28672"/>
                                        </p:tgtEl>
                                        <p:attrNameLst>
                                          <p:attrName>ppt_x</p:attrName>
                                        </p:attrNameLst>
                                      </p:cBhvr>
                                      <p:tavLst>
                                        <p:tav tm="0">
                                          <p:val>
                                            <p:strVal val="#ppt_x"/>
                                          </p:val>
                                        </p:tav>
                                        <p:tav tm="100000">
                                          <p:val>
                                            <p:strVal val="#ppt_x"/>
                                          </p:val>
                                        </p:tav>
                                      </p:tavLst>
                                    </p:anim>
                                    <p:anim calcmode="lin" valueType="num">
                                      <p:cBhvr>
                                        <p:cTn id="31" dur="1000" fill="hold"/>
                                        <p:tgtEl>
                                          <p:spTgt spid="2867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1000"/>
                                        <p:tgtEl>
                                          <p:spTgt spid="84"/>
                                        </p:tgtEl>
                                      </p:cBhvr>
                                    </p:animEffect>
                                    <p:anim calcmode="lin" valueType="num">
                                      <p:cBhvr>
                                        <p:cTn id="37" dur="1000" fill="hold"/>
                                        <p:tgtEl>
                                          <p:spTgt spid="84"/>
                                        </p:tgtEl>
                                        <p:attrNameLst>
                                          <p:attrName>ppt_x</p:attrName>
                                        </p:attrNameLst>
                                      </p:cBhvr>
                                      <p:tavLst>
                                        <p:tav tm="0">
                                          <p:val>
                                            <p:strVal val="#ppt_x"/>
                                          </p:val>
                                        </p:tav>
                                        <p:tav tm="100000">
                                          <p:val>
                                            <p:strVal val="#ppt_x"/>
                                          </p:val>
                                        </p:tav>
                                      </p:tavLst>
                                    </p:anim>
                                    <p:anim calcmode="lin" valueType="num">
                                      <p:cBhvr>
                                        <p:cTn id="38" dur="1000" fill="hold"/>
                                        <p:tgtEl>
                                          <p:spTgt spid="8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681"/>
                                        </p:tgtEl>
                                        <p:attrNameLst>
                                          <p:attrName>style.visibility</p:attrName>
                                        </p:attrNameLst>
                                      </p:cBhvr>
                                      <p:to>
                                        <p:strVal val="visible"/>
                                      </p:to>
                                    </p:set>
                                    <p:animEffect transition="in" filter="fade">
                                      <p:cBhvr>
                                        <p:cTn id="41" dur="1000"/>
                                        <p:tgtEl>
                                          <p:spTgt spid="28681"/>
                                        </p:tgtEl>
                                      </p:cBhvr>
                                    </p:animEffect>
                                    <p:anim calcmode="lin" valueType="num">
                                      <p:cBhvr>
                                        <p:cTn id="42" dur="1000" fill="hold"/>
                                        <p:tgtEl>
                                          <p:spTgt spid="28681"/>
                                        </p:tgtEl>
                                        <p:attrNameLst>
                                          <p:attrName>ppt_x</p:attrName>
                                        </p:attrNameLst>
                                      </p:cBhvr>
                                      <p:tavLst>
                                        <p:tav tm="0">
                                          <p:val>
                                            <p:strVal val="#ppt_x"/>
                                          </p:val>
                                        </p:tav>
                                        <p:tav tm="100000">
                                          <p:val>
                                            <p:strVal val="#ppt_x"/>
                                          </p:val>
                                        </p:tav>
                                      </p:tavLst>
                                    </p:anim>
                                    <p:anim calcmode="lin" valueType="num">
                                      <p:cBhvr>
                                        <p:cTn id="43" dur="1000" fill="hold"/>
                                        <p:tgtEl>
                                          <p:spTgt spid="2868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1000"/>
                                        <p:tgtEl>
                                          <p:spTgt spid="77"/>
                                        </p:tgtEl>
                                      </p:cBhvr>
                                    </p:animEffect>
                                    <p:anim calcmode="lin" valueType="num">
                                      <p:cBhvr>
                                        <p:cTn id="49" dur="1000" fill="hold"/>
                                        <p:tgtEl>
                                          <p:spTgt spid="77"/>
                                        </p:tgtEl>
                                        <p:attrNameLst>
                                          <p:attrName>ppt_x</p:attrName>
                                        </p:attrNameLst>
                                      </p:cBhvr>
                                      <p:tavLst>
                                        <p:tav tm="0">
                                          <p:val>
                                            <p:strVal val="#ppt_x"/>
                                          </p:val>
                                        </p:tav>
                                        <p:tav tm="100000">
                                          <p:val>
                                            <p:strVal val="#ppt_x"/>
                                          </p:val>
                                        </p:tav>
                                      </p:tavLst>
                                    </p:anim>
                                    <p:anim calcmode="lin" valueType="num">
                                      <p:cBhvr>
                                        <p:cTn id="50" dur="1000" fill="hold"/>
                                        <p:tgtEl>
                                          <p:spTgt spid="7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8685"/>
                                        </p:tgtEl>
                                        <p:attrNameLst>
                                          <p:attrName>style.visibility</p:attrName>
                                        </p:attrNameLst>
                                      </p:cBhvr>
                                      <p:to>
                                        <p:strVal val="visible"/>
                                      </p:to>
                                    </p:set>
                                    <p:animEffect transition="in" filter="fade">
                                      <p:cBhvr>
                                        <p:cTn id="53" dur="1000"/>
                                        <p:tgtEl>
                                          <p:spTgt spid="28685"/>
                                        </p:tgtEl>
                                      </p:cBhvr>
                                    </p:animEffect>
                                    <p:anim calcmode="lin" valueType="num">
                                      <p:cBhvr>
                                        <p:cTn id="54" dur="1000" fill="hold"/>
                                        <p:tgtEl>
                                          <p:spTgt spid="28685"/>
                                        </p:tgtEl>
                                        <p:attrNameLst>
                                          <p:attrName>ppt_x</p:attrName>
                                        </p:attrNameLst>
                                      </p:cBhvr>
                                      <p:tavLst>
                                        <p:tav tm="0">
                                          <p:val>
                                            <p:strVal val="#ppt_x"/>
                                          </p:val>
                                        </p:tav>
                                        <p:tav tm="100000">
                                          <p:val>
                                            <p:strVal val="#ppt_x"/>
                                          </p:val>
                                        </p:tav>
                                      </p:tavLst>
                                    </p:anim>
                                    <p:anim calcmode="lin" valueType="num">
                                      <p:cBhvr>
                                        <p:cTn id="55" dur="1000" fill="hold"/>
                                        <p:tgtEl>
                                          <p:spTgt spid="2868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8677"/>
                                        </p:tgtEl>
                                        <p:attrNameLst>
                                          <p:attrName>style.visibility</p:attrName>
                                        </p:attrNameLst>
                                      </p:cBhvr>
                                      <p:to>
                                        <p:strVal val="visible"/>
                                      </p:to>
                                    </p:set>
                                    <p:animEffect transition="in" filter="fade">
                                      <p:cBhvr>
                                        <p:cTn id="58" dur="1000"/>
                                        <p:tgtEl>
                                          <p:spTgt spid="28677"/>
                                        </p:tgtEl>
                                      </p:cBhvr>
                                    </p:animEffect>
                                    <p:anim calcmode="lin" valueType="num">
                                      <p:cBhvr>
                                        <p:cTn id="59" dur="1000" fill="hold"/>
                                        <p:tgtEl>
                                          <p:spTgt spid="28677"/>
                                        </p:tgtEl>
                                        <p:attrNameLst>
                                          <p:attrName>ppt_x</p:attrName>
                                        </p:attrNameLst>
                                      </p:cBhvr>
                                      <p:tavLst>
                                        <p:tav tm="0">
                                          <p:val>
                                            <p:strVal val="#ppt_x"/>
                                          </p:val>
                                        </p:tav>
                                        <p:tav tm="100000">
                                          <p:val>
                                            <p:strVal val="#ppt_x"/>
                                          </p:val>
                                        </p:tav>
                                      </p:tavLst>
                                    </p:anim>
                                    <p:anim calcmode="lin" valueType="num">
                                      <p:cBhvr>
                                        <p:cTn id="60"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1000"/>
                                        <p:tgtEl>
                                          <p:spTgt spid="91"/>
                                        </p:tgtEl>
                                      </p:cBhvr>
                                    </p:animEffect>
                                    <p:anim calcmode="lin" valueType="num">
                                      <p:cBhvr>
                                        <p:cTn id="66" dur="1000" fill="hold"/>
                                        <p:tgtEl>
                                          <p:spTgt spid="91"/>
                                        </p:tgtEl>
                                        <p:attrNameLst>
                                          <p:attrName>ppt_x</p:attrName>
                                        </p:attrNameLst>
                                      </p:cBhvr>
                                      <p:tavLst>
                                        <p:tav tm="0">
                                          <p:val>
                                            <p:strVal val="#ppt_x"/>
                                          </p:val>
                                        </p:tav>
                                        <p:tav tm="100000">
                                          <p:val>
                                            <p:strVal val="#ppt_x"/>
                                          </p:val>
                                        </p:tav>
                                      </p:tavLst>
                                    </p:anim>
                                    <p:anim calcmode="lin" valueType="num">
                                      <p:cBhvr>
                                        <p:cTn id="67" dur="1000" fill="hold"/>
                                        <p:tgtEl>
                                          <p:spTgt spid="9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8687"/>
                                        </p:tgtEl>
                                        <p:attrNameLst>
                                          <p:attrName>style.visibility</p:attrName>
                                        </p:attrNameLst>
                                      </p:cBhvr>
                                      <p:to>
                                        <p:strVal val="visible"/>
                                      </p:to>
                                    </p:set>
                                    <p:animEffect transition="in" filter="fade">
                                      <p:cBhvr>
                                        <p:cTn id="70" dur="1000"/>
                                        <p:tgtEl>
                                          <p:spTgt spid="28687"/>
                                        </p:tgtEl>
                                      </p:cBhvr>
                                    </p:animEffect>
                                    <p:anim calcmode="lin" valueType="num">
                                      <p:cBhvr>
                                        <p:cTn id="71" dur="1000" fill="hold"/>
                                        <p:tgtEl>
                                          <p:spTgt spid="28687"/>
                                        </p:tgtEl>
                                        <p:attrNameLst>
                                          <p:attrName>ppt_x</p:attrName>
                                        </p:attrNameLst>
                                      </p:cBhvr>
                                      <p:tavLst>
                                        <p:tav tm="0">
                                          <p:val>
                                            <p:strVal val="#ppt_x"/>
                                          </p:val>
                                        </p:tav>
                                        <p:tav tm="100000">
                                          <p:val>
                                            <p:strVal val="#ppt_x"/>
                                          </p:val>
                                        </p:tav>
                                      </p:tavLst>
                                    </p:anim>
                                    <p:anim calcmode="lin" valueType="num">
                                      <p:cBhvr>
                                        <p:cTn id="72" dur="1000" fill="hold"/>
                                        <p:tgtEl>
                                          <p:spTgt spid="2868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8675"/>
                                        </p:tgtEl>
                                        <p:attrNameLst>
                                          <p:attrName>style.visibility</p:attrName>
                                        </p:attrNameLst>
                                      </p:cBhvr>
                                      <p:to>
                                        <p:strVal val="visible"/>
                                      </p:to>
                                    </p:set>
                                    <p:animEffect transition="in" filter="fade">
                                      <p:cBhvr>
                                        <p:cTn id="75" dur="1000"/>
                                        <p:tgtEl>
                                          <p:spTgt spid="28675"/>
                                        </p:tgtEl>
                                      </p:cBhvr>
                                    </p:animEffect>
                                    <p:anim calcmode="lin" valueType="num">
                                      <p:cBhvr>
                                        <p:cTn id="76" dur="1000" fill="hold"/>
                                        <p:tgtEl>
                                          <p:spTgt spid="28675"/>
                                        </p:tgtEl>
                                        <p:attrNameLst>
                                          <p:attrName>ppt_x</p:attrName>
                                        </p:attrNameLst>
                                      </p:cBhvr>
                                      <p:tavLst>
                                        <p:tav tm="0">
                                          <p:val>
                                            <p:strVal val="#ppt_x"/>
                                          </p:val>
                                        </p:tav>
                                        <p:tav tm="100000">
                                          <p:val>
                                            <p:strVal val="#ppt_x"/>
                                          </p:val>
                                        </p:tav>
                                      </p:tavLst>
                                    </p:anim>
                                    <p:anim calcmode="lin" valueType="num">
                                      <p:cBhvr>
                                        <p:cTn id="77"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1010</Words>
  <Application>Microsoft Office PowerPoint</Application>
  <PresentationFormat>Widescreen</PresentationFormat>
  <Paragraphs>172</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 Light</vt:lpstr>
      <vt:lpstr>Courier New</vt:lpstr>
      <vt:lpstr>Lucida Sans</vt:lpstr>
      <vt:lpstr>Arial</vt:lpstr>
      <vt:lpstr>Baskerville Old Face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17</cp:revision>
  <dcterms:created xsi:type="dcterms:W3CDTF">2017-10-24T15:09:32Z</dcterms:created>
  <dcterms:modified xsi:type="dcterms:W3CDTF">2020-06-15T15:08:01Z</dcterms:modified>
</cp:coreProperties>
</file>