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3" r:id="rId11"/>
    <p:sldId id="266" r:id="rId12"/>
    <p:sldId id="267" r:id="rId13"/>
    <p:sldId id="268" r:id="rId14"/>
    <p:sldId id="269" r:id="rId15"/>
    <p:sldId id="271" r:id="rId16"/>
    <p:sldId id="272"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Narkisim" panose="020E0502050101010101" pitchFamily="34" charset="-79"/>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F5A6-1040-4A01-A85F-9D4E6E72A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99ADA3-A5AE-46F9-B2D6-A0EEBF220F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657B7-072A-44B6-ABBD-E2FA314523AF}"/>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5" name="Footer Placeholder 4">
            <a:extLst>
              <a:ext uri="{FF2B5EF4-FFF2-40B4-BE49-F238E27FC236}">
                <a16:creationId xmlns:a16="http://schemas.microsoft.com/office/drawing/2014/main" id="{85817E76-7F09-44AD-9A3B-5924C4EE9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B6993-1394-4DC2-AF0A-4300F7512144}"/>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175182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3533-785F-461E-B31F-DB76F1E7D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4C4D42-8041-492A-9EF7-7D215A768E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50A92-7309-4822-A653-FD18D8357BFD}"/>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5" name="Footer Placeholder 4">
            <a:extLst>
              <a:ext uri="{FF2B5EF4-FFF2-40B4-BE49-F238E27FC236}">
                <a16:creationId xmlns:a16="http://schemas.microsoft.com/office/drawing/2014/main" id="{6486B8D6-5564-4108-A50A-00953B940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9C0EF-5D74-4D75-88BC-BA88A19A3869}"/>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1642114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D68BE-FB5E-4BBC-9B2B-BA1ABE84FC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33AAA7-B5F4-4EA9-B2A5-5271D7224D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89009-3A5C-44E5-8A85-E8463215DB33}"/>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5" name="Footer Placeholder 4">
            <a:extLst>
              <a:ext uri="{FF2B5EF4-FFF2-40B4-BE49-F238E27FC236}">
                <a16:creationId xmlns:a16="http://schemas.microsoft.com/office/drawing/2014/main" id="{2D112430-98D1-47C5-889E-E750B8C2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97BFE-42C6-4C78-AEB1-2E985C01E1C8}"/>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142038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84CC-9AAA-497D-9E66-F01D7E4A6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8028E-BCC8-43D4-AAD5-AF97DA739E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4E39-DA25-471F-B99C-F159FE257CA0}"/>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5" name="Footer Placeholder 4">
            <a:extLst>
              <a:ext uri="{FF2B5EF4-FFF2-40B4-BE49-F238E27FC236}">
                <a16:creationId xmlns:a16="http://schemas.microsoft.com/office/drawing/2014/main" id="{954FA410-5C3D-407E-B21E-81EB929DC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63FFA-B7E3-4F22-8FA0-148A9C01116F}"/>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186293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D7E-2883-437B-BCA3-0928968A7F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916263-6A99-4B56-86D4-EDD64B973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D07404-2F00-4348-B7DD-2F344C380840}"/>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5" name="Footer Placeholder 4">
            <a:extLst>
              <a:ext uri="{FF2B5EF4-FFF2-40B4-BE49-F238E27FC236}">
                <a16:creationId xmlns:a16="http://schemas.microsoft.com/office/drawing/2014/main" id="{A9F9022A-2F20-49F0-8679-655068C6F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B48C3-BC16-4203-BB32-60982FF83DB3}"/>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128463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8B9F-DE2A-4BEA-B02B-C9B982F19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E7AF9-D919-4C21-B21E-9038610C87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D778E9-BEDA-4086-81FB-B27E2D3A6F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048B2F-A416-427C-8332-4BC90873B9C8}"/>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6" name="Footer Placeholder 5">
            <a:extLst>
              <a:ext uri="{FF2B5EF4-FFF2-40B4-BE49-F238E27FC236}">
                <a16:creationId xmlns:a16="http://schemas.microsoft.com/office/drawing/2014/main" id="{D592D151-ED97-4F61-832D-0148E2079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E0EB0-F4EF-406F-A3F0-A415041F7782}"/>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269731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38A9-C535-4EA6-AC2A-45015BDECE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F947-7ABA-4474-8938-0812592037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9844C8-051D-44D5-A22A-BC92FBBBC6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152EFF-8C91-45EC-9D06-520BCF029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08667F-94D9-4082-9262-0035B7391F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3D7AD8-70CC-4649-A157-42E12D0A367E}"/>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8" name="Footer Placeholder 7">
            <a:extLst>
              <a:ext uri="{FF2B5EF4-FFF2-40B4-BE49-F238E27FC236}">
                <a16:creationId xmlns:a16="http://schemas.microsoft.com/office/drawing/2014/main" id="{C2AF6A21-017E-4207-AAAE-9198811523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8F230-F231-439C-BE23-B7C8F97E0B52}"/>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362943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261D-D070-4971-8062-E44E409ED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86D285-EB62-49EC-B65D-BFDD6A11507C}"/>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4" name="Footer Placeholder 3">
            <a:extLst>
              <a:ext uri="{FF2B5EF4-FFF2-40B4-BE49-F238E27FC236}">
                <a16:creationId xmlns:a16="http://schemas.microsoft.com/office/drawing/2014/main" id="{C2710570-4A45-4769-A3F3-5599B6F7C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EBF97F-40EC-416A-A5B8-6C572940D19F}"/>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1368341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CCBCB-4A97-45F6-85CB-F5E397A1C148}"/>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3" name="Footer Placeholder 2">
            <a:extLst>
              <a:ext uri="{FF2B5EF4-FFF2-40B4-BE49-F238E27FC236}">
                <a16:creationId xmlns:a16="http://schemas.microsoft.com/office/drawing/2014/main" id="{5576C564-1AD2-4F4A-B492-CD5E43B797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8DCF46-CE35-498E-B420-317D88F2CFA2}"/>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7333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8D86-5458-402D-9B9D-0F3FAC758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2DE15-3A3A-40A6-B0A8-63931A16B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E3B98E-2F54-45B3-89F8-74DF4CAEF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F68853-9BF0-4425-9848-D4D821CD1055}"/>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6" name="Footer Placeholder 5">
            <a:extLst>
              <a:ext uri="{FF2B5EF4-FFF2-40B4-BE49-F238E27FC236}">
                <a16:creationId xmlns:a16="http://schemas.microsoft.com/office/drawing/2014/main" id="{A1D7DC17-593F-4751-BC49-70707EC305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15E78-10A5-4D59-9CDA-3C0AD52DFB3C}"/>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274925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4AE-16ED-4CEA-80EA-C228298FE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20A3F-5FE2-4749-96FE-AAFDB2324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828FF0-DBC9-4C52-83A8-FCD9A2A59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5B9CC8-6EFF-49AF-8D44-5E20D0738105}"/>
              </a:ext>
            </a:extLst>
          </p:cNvPr>
          <p:cNvSpPr>
            <a:spLocks noGrp="1"/>
          </p:cNvSpPr>
          <p:nvPr>
            <p:ph type="dt" sz="half" idx="10"/>
          </p:nvPr>
        </p:nvSpPr>
        <p:spPr/>
        <p:txBody>
          <a:bodyPr/>
          <a:lstStyle/>
          <a:p>
            <a:fld id="{DF25B3F7-FFC7-4901-AC1C-6C49BB9DA5EA}" type="datetimeFigureOut">
              <a:rPr lang="en-US" smtClean="0"/>
              <a:t>6/15/2020</a:t>
            </a:fld>
            <a:endParaRPr lang="en-US"/>
          </a:p>
        </p:txBody>
      </p:sp>
      <p:sp>
        <p:nvSpPr>
          <p:cNvPr id="6" name="Footer Placeholder 5">
            <a:extLst>
              <a:ext uri="{FF2B5EF4-FFF2-40B4-BE49-F238E27FC236}">
                <a16:creationId xmlns:a16="http://schemas.microsoft.com/office/drawing/2014/main" id="{9A844760-0520-4462-8AAF-4FDBC38ED2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797E1-4A3F-4338-AC75-5F70387BDB57}"/>
              </a:ext>
            </a:extLst>
          </p:cNvPr>
          <p:cNvSpPr>
            <a:spLocks noGrp="1"/>
          </p:cNvSpPr>
          <p:nvPr>
            <p:ph type="sldNum" sz="quarter" idx="12"/>
          </p:nvPr>
        </p:nvSpPr>
        <p:spPr/>
        <p:txBody>
          <a:bodyPr/>
          <a:lstStyle/>
          <a:p>
            <a:fld id="{E70706E6-42FF-4375-9594-31C14A8349FE}" type="slidenum">
              <a:rPr lang="en-US" smtClean="0"/>
              <a:t>‹#›</a:t>
            </a:fld>
            <a:endParaRPr lang="en-US"/>
          </a:p>
        </p:txBody>
      </p:sp>
    </p:spTree>
    <p:extLst>
      <p:ext uri="{BB962C8B-B14F-4D97-AF65-F5344CB8AC3E}">
        <p14:creationId xmlns:p14="http://schemas.microsoft.com/office/powerpoint/2010/main" val="49334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F1477-E202-4909-9394-9A4D18DDF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E2978-E49F-4D79-9D0B-2962BBB86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F510E-412C-4428-9390-1FBA436E58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5B3F7-FFC7-4901-AC1C-6C49BB9DA5EA}" type="datetimeFigureOut">
              <a:rPr lang="en-US" smtClean="0"/>
              <a:t>6/15/2020</a:t>
            </a:fld>
            <a:endParaRPr lang="en-US"/>
          </a:p>
        </p:txBody>
      </p:sp>
      <p:sp>
        <p:nvSpPr>
          <p:cNvPr id="5" name="Footer Placeholder 4">
            <a:extLst>
              <a:ext uri="{FF2B5EF4-FFF2-40B4-BE49-F238E27FC236}">
                <a16:creationId xmlns:a16="http://schemas.microsoft.com/office/drawing/2014/main" id="{DD8B93E5-2221-488C-9CF8-BADB473AB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CA78D3-4E83-4407-AE4A-D04B7BA97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706E6-42FF-4375-9594-31C14A8349FE}" type="slidenum">
              <a:rPr lang="en-US" smtClean="0"/>
              <a:t>‹#›</a:t>
            </a:fld>
            <a:endParaRPr lang="en-US"/>
          </a:p>
        </p:txBody>
      </p:sp>
    </p:spTree>
    <p:extLst>
      <p:ext uri="{BB962C8B-B14F-4D97-AF65-F5344CB8AC3E}">
        <p14:creationId xmlns:p14="http://schemas.microsoft.com/office/powerpoint/2010/main" val="120131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0A718-D8F7-4829-B927-9693C7755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929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332E76-566E-4193-9229-78D5D7583D79}"/>
              </a:ext>
            </a:extLst>
          </p:cNvPr>
          <p:cNvPicPr>
            <a:picLocks noChangeAspect="1"/>
          </p:cNvPicPr>
          <p:nvPr/>
        </p:nvPicPr>
        <p:blipFill rotWithShape="1">
          <a:blip r:embed="rId2">
            <a:extLst>
              <a:ext uri="{28A0092B-C50C-407E-A947-70E740481C1C}">
                <a14:useLocalDpi xmlns:a14="http://schemas.microsoft.com/office/drawing/2010/main" val="0"/>
              </a:ext>
            </a:extLst>
          </a:blip>
          <a:srcRect r="23020" b="11417"/>
          <a:stretch/>
        </p:blipFill>
        <p:spPr>
          <a:xfrm flipH="1">
            <a:off x="-2" y="0"/>
            <a:ext cx="12192001" cy="6858000"/>
          </a:xfrm>
          <a:prstGeom prst="rect">
            <a:avLst/>
          </a:prstGeom>
        </p:spPr>
      </p:pic>
      <p:sp>
        <p:nvSpPr>
          <p:cNvPr id="12" name="Rectangle 11"/>
          <p:cNvSpPr/>
          <p:nvPr/>
        </p:nvSpPr>
        <p:spPr>
          <a:xfrm>
            <a:off x="6925901" y="1253152"/>
            <a:ext cx="4472412" cy="4708981"/>
          </a:xfrm>
          <a:prstGeom prst="rect">
            <a:avLst/>
          </a:prstGeom>
        </p:spPr>
        <p:txBody>
          <a:bodyPr wrap="square">
            <a:spAutoFit/>
          </a:bodyPr>
          <a:lstStyle/>
          <a:p>
            <a:pPr fontAlgn="base"/>
            <a:r>
              <a:rPr lang="en-US" sz="2000" dirty="0">
                <a:solidFill>
                  <a:schemeClr val="bg1"/>
                </a:solidFill>
              </a:rPr>
              <a:t>As the enemies of honest men and women governed by the rule of law, such secret combinations see to subvert public virtue and legally constituted authority. </a:t>
            </a:r>
          </a:p>
          <a:p>
            <a:pPr fontAlgn="base"/>
            <a:endParaRPr lang="en-US" sz="2000" dirty="0">
              <a:solidFill>
                <a:schemeClr val="bg1"/>
              </a:solidFill>
            </a:endParaRPr>
          </a:p>
          <a:p>
            <a:pPr fontAlgn="base"/>
            <a:r>
              <a:rPr lang="en-US" sz="2000" dirty="0">
                <a:solidFill>
                  <a:schemeClr val="bg1"/>
                </a:solidFill>
              </a:rPr>
              <a:t>They defile, defraud, murder, deceive, and destroy the elements of good government, religious or secular. </a:t>
            </a:r>
          </a:p>
          <a:p>
            <a:pPr fontAlgn="base"/>
            <a:endParaRPr lang="en-US" sz="2000" dirty="0">
              <a:solidFill>
                <a:schemeClr val="bg1"/>
              </a:solidFill>
            </a:endParaRPr>
          </a:p>
          <a:p>
            <a:pPr fontAlgn="base"/>
            <a:r>
              <a:rPr lang="en-US" sz="2000" dirty="0">
                <a:solidFill>
                  <a:schemeClr val="bg1"/>
                </a:solidFill>
              </a:rPr>
              <a:t>Their goal is to seize power and to rule over all the people which results in the destruction of human freedom and agency and the paralysis of peaceful and just communities. </a:t>
            </a:r>
          </a:p>
        </p:txBody>
      </p:sp>
      <p:sp>
        <p:nvSpPr>
          <p:cNvPr id="13" name="TextBox 12"/>
          <p:cNvSpPr txBox="1"/>
          <p:nvPr/>
        </p:nvSpPr>
        <p:spPr>
          <a:xfrm>
            <a:off x="182578" y="6390238"/>
            <a:ext cx="1905000" cy="369332"/>
          </a:xfrm>
          <a:prstGeom prst="rect">
            <a:avLst/>
          </a:prstGeom>
          <a:noFill/>
        </p:spPr>
        <p:txBody>
          <a:bodyPr wrap="square" rtlCol="0">
            <a:spAutoFit/>
          </a:bodyPr>
          <a:lstStyle/>
          <a:p>
            <a:r>
              <a:rPr lang="en-US" dirty="0">
                <a:solidFill>
                  <a:schemeClr val="bg1"/>
                </a:solidFill>
              </a:rPr>
              <a:t>3 Nephi 6:27-30</a:t>
            </a:r>
          </a:p>
        </p:txBody>
      </p:sp>
      <p:sp>
        <p:nvSpPr>
          <p:cNvPr id="19" name="TextBox 18">
            <a:extLst>
              <a:ext uri="{FF2B5EF4-FFF2-40B4-BE49-F238E27FC236}">
                <a16:creationId xmlns:a16="http://schemas.microsoft.com/office/drawing/2014/main" id="{84773208-2631-48B5-9BB0-DE099646D776}"/>
              </a:ext>
            </a:extLst>
          </p:cNvPr>
          <p:cNvSpPr txBox="1"/>
          <p:nvPr/>
        </p:nvSpPr>
        <p:spPr>
          <a:xfrm>
            <a:off x="1905000" y="1"/>
            <a:ext cx="8229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Works of Darkness</a:t>
            </a:r>
          </a:p>
        </p:txBody>
      </p:sp>
      <p:sp>
        <p:nvSpPr>
          <p:cNvPr id="22" name="Rectangle 21">
            <a:extLst>
              <a:ext uri="{FF2B5EF4-FFF2-40B4-BE49-F238E27FC236}">
                <a16:creationId xmlns:a16="http://schemas.microsoft.com/office/drawing/2014/main" id="{99EED0F3-9F10-4355-ADF6-7FA76ACE49D5}"/>
              </a:ext>
            </a:extLst>
          </p:cNvPr>
          <p:cNvSpPr/>
          <p:nvPr/>
        </p:nvSpPr>
        <p:spPr>
          <a:xfrm>
            <a:off x="456447" y="1215429"/>
            <a:ext cx="3047245" cy="2554545"/>
          </a:xfrm>
          <a:prstGeom prst="rect">
            <a:avLst/>
          </a:prstGeom>
        </p:spPr>
        <p:txBody>
          <a:bodyPr wrap="square">
            <a:spAutoFit/>
          </a:bodyPr>
          <a:lstStyle/>
          <a:p>
            <a:pPr fontAlgn="base"/>
            <a:r>
              <a:rPr lang="en-US" sz="2000" dirty="0">
                <a:solidFill>
                  <a:schemeClr val="bg1"/>
                </a:solidFill>
              </a:rPr>
              <a:t>Satan is the author =</a:t>
            </a:r>
          </a:p>
          <a:p>
            <a:pPr fontAlgn="base"/>
            <a:r>
              <a:rPr lang="en-US" sz="2000" dirty="0">
                <a:solidFill>
                  <a:schemeClr val="bg1"/>
                </a:solidFill>
              </a:rPr>
              <a:t>A brotherhood, group, society, or governments that operate in secrecy to perform evil acts for the purpose of gaining power over the minds and actions of people.</a:t>
            </a:r>
          </a:p>
        </p:txBody>
      </p:sp>
      <p:sp>
        <p:nvSpPr>
          <p:cNvPr id="23" name="TextBox 22">
            <a:extLst>
              <a:ext uri="{FF2B5EF4-FFF2-40B4-BE49-F238E27FC236}">
                <a16:creationId xmlns:a16="http://schemas.microsoft.com/office/drawing/2014/main" id="{298D696B-61B4-469E-BC35-71419554F9B8}"/>
              </a:ext>
            </a:extLst>
          </p:cNvPr>
          <p:cNvSpPr txBox="1"/>
          <p:nvPr/>
        </p:nvSpPr>
        <p:spPr>
          <a:xfrm>
            <a:off x="10420539" y="6415889"/>
            <a:ext cx="1665838" cy="369332"/>
          </a:xfrm>
          <a:prstGeom prst="rect">
            <a:avLst/>
          </a:prstGeom>
          <a:noFill/>
        </p:spPr>
        <p:txBody>
          <a:bodyPr wrap="square" rtlCol="0">
            <a:spAutoFit/>
          </a:bodyPr>
          <a:lstStyle/>
          <a:p>
            <a:r>
              <a:rPr lang="en-US" dirty="0">
                <a:solidFill>
                  <a:schemeClr val="bg1"/>
                </a:solidFill>
              </a:rPr>
              <a:t>Ray Cole </a:t>
            </a:r>
            <a:r>
              <a:rPr lang="en-US" dirty="0" err="1">
                <a:solidFill>
                  <a:schemeClr val="bg1"/>
                </a:solidFill>
              </a:rPr>
              <a:t>Hillam</a:t>
            </a:r>
            <a:endParaRPr lang="en-US" dirty="0">
              <a:solidFill>
                <a:schemeClr val="bg1"/>
              </a:solidFill>
            </a:endParaRPr>
          </a:p>
        </p:txBody>
      </p:sp>
    </p:spTree>
    <p:extLst>
      <p:ext uri="{BB962C8B-B14F-4D97-AF65-F5344CB8AC3E}">
        <p14:creationId xmlns:p14="http://schemas.microsoft.com/office/powerpoint/2010/main" val="13644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63FCEF9E-AA5E-4641-AE09-A2187146E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87" name="Rectangle 86"/>
          <p:cNvSpPr/>
          <p:nvPr/>
        </p:nvSpPr>
        <p:spPr>
          <a:xfrm>
            <a:off x="244444" y="1033605"/>
            <a:ext cx="8555524" cy="5632311"/>
          </a:xfrm>
          <a:prstGeom prst="rect">
            <a:avLst/>
          </a:prstGeom>
        </p:spPr>
        <p:txBody>
          <a:bodyPr wrap="square">
            <a:spAutoFit/>
          </a:bodyPr>
          <a:lstStyle/>
          <a:p>
            <a:pPr fontAlgn="base"/>
            <a:r>
              <a:rPr lang="en-US" sz="2000" dirty="0">
                <a:solidFill>
                  <a:schemeClr val="bg1"/>
                </a:solidFill>
              </a:rPr>
              <a:t>He was the King of the Nephite dissenters during AD 24 to AD 30</a:t>
            </a:r>
          </a:p>
          <a:p>
            <a:pPr fontAlgn="base"/>
            <a:endParaRPr lang="en-US" sz="2000" dirty="0">
              <a:solidFill>
                <a:schemeClr val="bg1"/>
              </a:solidFill>
            </a:endParaRPr>
          </a:p>
          <a:p>
            <a:pPr fontAlgn="base"/>
            <a:r>
              <a:rPr lang="en-US" sz="2000" dirty="0">
                <a:solidFill>
                  <a:schemeClr val="bg1"/>
                </a:solidFill>
              </a:rPr>
              <a:t>He was selected as the leader by the ‘secret brotherhood’ to be their king</a:t>
            </a:r>
          </a:p>
          <a:p>
            <a:pPr fontAlgn="base"/>
            <a:endParaRPr lang="en-US" sz="2000" dirty="0">
              <a:solidFill>
                <a:schemeClr val="bg1"/>
              </a:solidFill>
            </a:endParaRPr>
          </a:p>
          <a:p>
            <a:pPr fontAlgn="base"/>
            <a:r>
              <a:rPr lang="en-US" sz="2000" dirty="0">
                <a:solidFill>
                  <a:schemeClr val="bg1"/>
                </a:solidFill>
              </a:rPr>
              <a:t>He had a role in slaying the prophets who were sent to declare repentance among the people</a:t>
            </a:r>
          </a:p>
          <a:p>
            <a:pPr fontAlgn="base"/>
            <a:endParaRPr lang="en-US" sz="2000" dirty="0">
              <a:solidFill>
                <a:schemeClr val="bg1"/>
              </a:solidFill>
            </a:endParaRPr>
          </a:p>
          <a:p>
            <a:pPr fontAlgn="base"/>
            <a:r>
              <a:rPr lang="en-US" sz="2000" dirty="0">
                <a:solidFill>
                  <a:schemeClr val="bg1"/>
                </a:solidFill>
              </a:rPr>
              <a:t>He retreated to the north to gather strength in numbers to organize and contend with the other tribes</a:t>
            </a:r>
          </a:p>
          <a:p>
            <a:pPr fontAlgn="base"/>
            <a:endParaRPr lang="en-US" sz="2000" dirty="0">
              <a:solidFill>
                <a:schemeClr val="bg1"/>
              </a:solidFill>
            </a:endParaRPr>
          </a:p>
          <a:p>
            <a:pPr fontAlgn="base"/>
            <a:r>
              <a:rPr lang="en-US" sz="2000" dirty="0">
                <a:solidFill>
                  <a:schemeClr val="bg1"/>
                </a:solidFill>
              </a:rPr>
              <a:t>He made unholy oaths and covenants that bound his group together</a:t>
            </a:r>
          </a:p>
          <a:p>
            <a:pPr fontAlgn="base"/>
            <a:endParaRPr lang="en-US" sz="2000" dirty="0">
              <a:solidFill>
                <a:schemeClr val="bg1"/>
              </a:solidFill>
            </a:endParaRPr>
          </a:p>
          <a:p>
            <a:pPr fontAlgn="base"/>
            <a:r>
              <a:rPr lang="en-US" sz="2000" dirty="0">
                <a:solidFill>
                  <a:schemeClr val="bg1"/>
                </a:solidFill>
              </a:rPr>
              <a:t>His purpose was to destroy the republic and establish  a  monarchy—kings</a:t>
            </a:r>
          </a:p>
          <a:p>
            <a:pPr fontAlgn="base"/>
            <a:endParaRPr lang="en-US" sz="2000" dirty="0">
              <a:solidFill>
                <a:schemeClr val="bg1"/>
              </a:solidFill>
            </a:endParaRPr>
          </a:p>
          <a:p>
            <a:pPr fontAlgn="base"/>
            <a:r>
              <a:rPr lang="en-US" sz="2000" dirty="0">
                <a:solidFill>
                  <a:schemeClr val="bg1"/>
                </a:solidFill>
              </a:rPr>
              <a:t>His followers had assassinated the chief judge</a:t>
            </a:r>
          </a:p>
          <a:p>
            <a:pPr fontAlgn="base"/>
            <a:endParaRPr lang="en-US" sz="2000" dirty="0">
              <a:solidFill>
                <a:schemeClr val="bg1"/>
              </a:solidFill>
            </a:endParaRPr>
          </a:p>
          <a:p>
            <a:pPr fontAlgn="base"/>
            <a:r>
              <a:rPr lang="en-US" sz="2000" dirty="0">
                <a:solidFill>
                  <a:schemeClr val="bg1"/>
                </a:solidFill>
              </a:rPr>
              <a:t>During the Lord’s cleansing of the earth, the followers of secret combinations, including Jacob, were destroyed</a:t>
            </a:r>
          </a:p>
        </p:txBody>
      </p:sp>
      <p:sp>
        <p:nvSpPr>
          <p:cNvPr id="23" name="TextBox 22"/>
          <p:cNvSpPr txBox="1"/>
          <p:nvPr/>
        </p:nvSpPr>
        <p:spPr>
          <a:xfrm>
            <a:off x="1905000" y="1"/>
            <a:ext cx="8229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Jacob</a:t>
            </a:r>
          </a:p>
        </p:txBody>
      </p:sp>
      <p:sp>
        <p:nvSpPr>
          <p:cNvPr id="26" name="TextBox 25"/>
          <p:cNvSpPr txBox="1"/>
          <p:nvPr/>
        </p:nvSpPr>
        <p:spPr>
          <a:xfrm>
            <a:off x="3962400" y="6488668"/>
            <a:ext cx="8229600" cy="369332"/>
          </a:xfrm>
          <a:prstGeom prst="rect">
            <a:avLst/>
          </a:prstGeom>
          <a:noFill/>
        </p:spPr>
        <p:txBody>
          <a:bodyPr wrap="square" rtlCol="0">
            <a:spAutoFit/>
          </a:bodyPr>
          <a:lstStyle/>
          <a:p>
            <a:pPr algn="r"/>
            <a:r>
              <a:rPr lang="en-US" dirty="0">
                <a:solidFill>
                  <a:schemeClr val="bg1"/>
                </a:solidFill>
              </a:rPr>
              <a:t>Who’s Who &amp; JFM and RLM</a:t>
            </a:r>
          </a:p>
        </p:txBody>
      </p:sp>
      <p:grpSp>
        <p:nvGrpSpPr>
          <p:cNvPr id="28" name="Group 27"/>
          <p:cNvGrpSpPr/>
          <p:nvPr/>
        </p:nvGrpSpPr>
        <p:grpSpPr>
          <a:xfrm>
            <a:off x="9100996" y="1133948"/>
            <a:ext cx="2217266" cy="4500555"/>
            <a:chOff x="4564534" y="1295400"/>
            <a:chExt cx="1953140" cy="4195755"/>
          </a:xfrm>
        </p:grpSpPr>
        <p:sp>
          <p:nvSpPr>
            <p:cNvPr id="29" name="Oval 28"/>
            <p:cNvSpPr/>
            <p:nvPr/>
          </p:nvSpPr>
          <p:spPr>
            <a:xfrm rot="3480854" flipH="1">
              <a:off x="6038628" y="3514997"/>
              <a:ext cx="587785" cy="3703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7092299">
              <a:off x="4470510" y="3488276"/>
              <a:ext cx="587785" cy="399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217087" flipH="1">
              <a:off x="4713043" y="2419501"/>
              <a:ext cx="573102" cy="135577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382913">
              <a:off x="5849267" y="2412891"/>
              <a:ext cx="526479" cy="1308353"/>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348512">
              <a:off x="5388506" y="5015945"/>
              <a:ext cx="587785" cy="35574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7343574">
              <a:off x="5081780" y="5086560"/>
              <a:ext cx="501701" cy="307489"/>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10800000">
              <a:off x="5029200" y="2514599"/>
              <a:ext cx="1066800" cy="1456659"/>
            </a:xfrm>
            <a:prstGeom prst="trapezoid">
              <a:avLst>
                <a:gd name="adj" fmla="val 1743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0800000">
              <a:off x="5257800" y="2521614"/>
              <a:ext cx="609600" cy="52638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36"/>
            <p:cNvSpPr/>
            <p:nvPr/>
          </p:nvSpPr>
          <p:spPr>
            <a:xfrm rot="10800000">
              <a:off x="4946926" y="1676400"/>
              <a:ext cx="1219200" cy="12954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5029200" y="3886200"/>
              <a:ext cx="1066800" cy="1380459"/>
            </a:xfrm>
            <a:prstGeom prst="trapezoid">
              <a:avLst>
                <a:gd name="adj" fmla="val 1743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evron 38"/>
            <p:cNvSpPr/>
            <p:nvPr/>
          </p:nvSpPr>
          <p:spPr>
            <a:xfrm rot="5400000">
              <a:off x="5029200" y="4114800"/>
              <a:ext cx="533400" cy="228600"/>
            </a:xfrm>
            <a:prstGeom prst="chevr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5567082" y="4132730"/>
              <a:ext cx="533400" cy="228600"/>
            </a:xfrm>
            <a:prstGeom prst="chevr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5400000">
              <a:off x="5163670" y="4276164"/>
              <a:ext cx="820271" cy="228600"/>
            </a:xfrm>
            <a:prstGeom prst="chevron">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186"/>
            <p:cNvGrpSpPr/>
            <p:nvPr/>
          </p:nvGrpSpPr>
          <p:grpSpPr>
            <a:xfrm>
              <a:off x="5154705" y="3729318"/>
              <a:ext cx="824753" cy="264458"/>
              <a:chOff x="6629400" y="1219200"/>
              <a:chExt cx="1600200" cy="533400"/>
            </a:xfrm>
          </p:grpSpPr>
          <p:sp>
            <p:nvSpPr>
              <p:cNvPr id="89" name="Rounded Rectangle 88"/>
              <p:cNvSpPr/>
              <p:nvPr/>
            </p:nvSpPr>
            <p:spPr>
              <a:xfrm>
                <a:off x="6629400" y="1219200"/>
                <a:ext cx="1600200" cy="533400"/>
              </a:xfrm>
              <a:prstGeom prst="round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85"/>
              <p:cNvGrpSpPr/>
              <p:nvPr/>
            </p:nvGrpSpPr>
            <p:grpSpPr>
              <a:xfrm>
                <a:off x="6665260" y="1219201"/>
                <a:ext cx="1474694" cy="528917"/>
                <a:chOff x="6477000" y="2514600"/>
                <a:chExt cx="3841376" cy="1385047"/>
              </a:xfrm>
            </p:grpSpPr>
            <p:grpSp>
              <p:nvGrpSpPr>
                <p:cNvPr id="91" name="Group 182"/>
                <p:cNvGrpSpPr/>
                <p:nvPr/>
              </p:nvGrpSpPr>
              <p:grpSpPr>
                <a:xfrm>
                  <a:off x="8870576" y="2523565"/>
                  <a:ext cx="1447800" cy="1371600"/>
                  <a:chOff x="6477000" y="2514600"/>
                  <a:chExt cx="1447800" cy="1371600"/>
                </a:xfrm>
              </p:grpSpPr>
              <p:sp>
                <p:nvSpPr>
                  <p:cNvPr id="100" name="Quad Arrow 99"/>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76"/>
                <p:cNvGrpSpPr/>
                <p:nvPr/>
              </p:nvGrpSpPr>
              <p:grpSpPr>
                <a:xfrm>
                  <a:off x="6477000" y="2514600"/>
                  <a:ext cx="1447800" cy="1371600"/>
                  <a:chOff x="6477000" y="2514600"/>
                  <a:chExt cx="1447800" cy="1371600"/>
                </a:xfrm>
              </p:grpSpPr>
              <p:sp>
                <p:nvSpPr>
                  <p:cNvPr id="98" name="Quad Arrow 97"/>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77"/>
                <p:cNvGrpSpPr/>
                <p:nvPr/>
              </p:nvGrpSpPr>
              <p:grpSpPr>
                <a:xfrm>
                  <a:off x="7655859" y="2528047"/>
                  <a:ext cx="1447800" cy="1371600"/>
                  <a:chOff x="6477000" y="2514600"/>
                  <a:chExt cx="1447800" cy="1371600"/>
                </a:xfrm>
              </p:grpSpPr>
              <p:sp>
                <p:nvSpPr>
                  <p:cNvPr id="96" name="Quad Arrow 95"/>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Quad Arrow 93"/>
                <p:cNvSpPr/>
                <p:nvPr/>
              </p:nvSpPr>
              <p:spPr>
                <a:xfrm>
                  <a:off x="7498977" y="2900082"/>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94"/>
                <p:cNvSpPr/>
                <p:nvPr/>
              </p:nvSpPr>
              <p:spPr>
                <a:xfrm>
                  <a:off x="8664389" y="2918011"/>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197"/>
            <p:cNvGrpSpPr/>
            <p:nvPr/>
          </p:nvGrpSpPr>
          <p:grpSpPr>
            <a:xfrm>
              <a:off x="4876800" y="1447800"/>
              <a:ext cx="1513723" cy="681442"/>
              <a:chOff x="5814160" y="1399946"/>
              <a:chExt cx="1513723" cy="681442"/>
            </a:xfrm>
          </p:grpSpPr>
          <p:sp>
            <p:nvSpPr>
              <p:cNvPr id="77" name="Moon 76"/>
              <p:cNvSpPr/>
              <p:nvPr/>
            </p:nvSpPr>
            <p:spPr>
              <a:xfrm rot="6904845">
                <a:off x="6526662" y="1128826"/>
                <a:ext cx="501024" cy="1101418"/>
              </a:xfrm>
              <a:prstGeom prst="moon">
                <a:avLst>
                  <a:gd name="adj" fmla="val 73018"/>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6374892">
                <a:off x="6197975" y="1271945"/>
                <a:ext cx="602279" cy="1016608"/>
              </a:xfrm>
              <a:prstGeom prst="moon">
                <a:avLst>
                  <a:gd name="adj" fmla="val 77068"/>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7940339">
                <a:off x="6272311" y="1130850"/>
                <a:ext cx="479696" cy="1017887"/>
              </a:xfrm>
              <a:prstGeom prst="mo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4236796">
                <a:off x="6526959" y="1205603"/>
                <a:ext cx="457200" cy="914400"/>
              </a:xfrm>
              <a:prstGeom prst="mo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5009600">
                <a:off x="6042760" y="1193337"/>
                <a:ext cx="457200" cy="914400"/>
              </a:xfrm>
              <a:prstGeom prst="moon">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878873">
                <a:off x="6146402" y="1402226"/>
                <a:ext cx="911162" cy="515736"/>
              </a:xfrm>
              <a:prstGeom prst="ellipse">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15"/>
            <p:cNvGrpSpPr/>
            <p:nvPr/>
          </p:nvGrpSpPr>
          <p:grpSpPr>
            <a:xfrm>
              <a:off x="5105400" y="1295400"/>
              <a:ext cx="990601" cy="664121"/>
              <a:chOff x="6934199" y="1981200"/>
              <a:chExt cx="1591235" cy="1066800"/>
            </a:xfrm>
          </p:grpSpPr>
          <p:sp>
            <p:nvSpPr>
              <p:cNvPr id="53" name="Quad Arrow 52"/>
              <p:cNvSpPr/>
              <p:nvPr/>
            </p:nvSpPr>
            <p:spPr>
              <a:xfrm>
                <a:off x="6934200" y="2236695"/>
                <a:ext cx="533400" cy="57785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7951694" y="2268070"/>
                <a:ext cx="533400" cy="57785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7239000" y="1981200"/>
                <a:ext cx="914400" cy="990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98"/>
              <p:cNvGrpSpPr/>
              <p:nvPr/>
            </p:nvGrpSpPr>
            <p:grpSpPr>
              <a:xfrm>
                <a:off x="6934199" y="2438400"/>
                <a:ext cx="1591235" cy="609600"/>
                <a:chOff x="6629400" y="1219200"/>
                <a:chExt cx="1600200" cy="533400"/>
              </a:xfrm>
            </p:grpSpPr>
            <p:sp>
              <p:nvSpPr>
                <p:cNvPr id="57" name="Rounded Rectangle 56"/>
                <p:cNvSpPr/>
                <p:nvPr/>
              </p:nvSpPr>
              <p:spPr>
                <a:xfrm>
                  <a:off x="6629400" y="1219200"/>
                  <a:ext cx="1600200" cy="533400"/>
                </a:xfrm>
                <a:prstGeom prst="roundRect">
                  <a:avLst/>
                </a:prstGeom>
                <a:solidFill>
                  <a:srgbClr val="9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85"/>
                <p:cNvGrpSpPr/>
                <p:nvPr/>
              </p:nvGrpSpPr>
              <p:grpSpPr>
                <a:xfrm>
                  <a:off x="6665260" y="1219201"/>
                  <a:ext cx="1474694" cy="528917"/>
                  <a:chOff x="6477000" y="2514600"/>
                  <a:chExt cx="3841376" cy="1385047"/>
                </a:xfrm>
              </p:grpSpPr>
              <p:grpSp>
                <p:nvGrpSpPr>
                  <p:cNvPr id="59" name="Group 182"/>
                  <p:cNvGrpSpPr/>
                  <p:nvPr/>
                </p:nvGrpSpPr>
                <p:grpSpPr>
                  <a:xfrm>
                    <a:off x="8870576" y="2523565"/>
                    <a:ext cx="1447800" cy="1371600"/>
                    <a:chOff x="6477000" y="2514600"/>
                    <a:chExt cx="1447800" cy="1371600"/>
                  </a:xfrm>
                </p:grpSpPr>
                <p:sp>
                  <p:nvSpPr>
                    <p:cNvPr id="68" name="Quad Arrow 67"/>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76"/>
                  <p:cNvGrpSpPr/>
                  <p:nvPr/>
                </p:nvGrpSpPr>
                <p:grpSpPr>
                  <a:xfrm>
                    <a:off x="6477000" y="2514600"/>
                    <a:ext cx="1447800" cy="1371600"/>
                    <a:chOff x="6477000" y="2514600"/>
                    <a:chExt cx="1447800" cy="1371600"/>
                  </a:xfrm>
                </p:grpSpPr>
                <p:sp>
                  <p:nvSpPr>
                    <p:cNvPr id="66" name="Quad Arrow 65"/>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77"/>
                  <p:cNvGrpSpPr/>
                  <p:nvPr/>
                </p:nvGrpSpPr>
                <p:grpSpPr>
                  <a:xfrm>
                    <a:off x="7655859" y="2528047"/>
                    <a:ext cx="1447800" cy="1371600"/>
                    <a:chOff x="6477000" y="2514600"/>
                    <a:chExt cx="1447800" cy="1371600"/>
                  </a:xfrm>
                </p:grpSpPr>
                <p:sp>
                  <p:nvSpPr>
                    <p:cNvPr id="64" name="Quad Arrow 63"/>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Quad Arrow 61"/>
                  <p:cNvSpPr/>
                  <p:nvPr/>
                </p:nvSpPr>
                <p:spPr>
                  <a:xfrm>
                    <a:off x="7498977" y="2900082"/>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8664389" y="2918011"/>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Group 224"/>
            <p:cNvGrpSpPr/>
            <p:nvPr/>
          </p:nvGrpSpPr>
          <p:grpSpPr>
            <a:xfrm>
              <a:off x="5105400" y="2743200"/>
              <a:ext cx="914400" cy="838200"/>
              <a:chOff x="6858000" y="1905000"/>
              <a:chExt cx="1783976" cy="1667435"/>
            </a:xfrm>
          </p:grpSpPr>
          <p:sp>
            <p:nvSpPr>
              <p:cNvPr id="46" name="Quad Arrow 45"/>
              <p:cNvSpPr/>
              <p:nvPr/>
            </p:nvSpPr>
            <p:spPr>
              <a:xfrm>
                <a:off x="7086600" y="2286000"/>
                <a:ext cx="533400" cy="511175"/>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7848600" y="2362200"/>
                <a:ext cx="533400" cy="511175"/>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6858000" y="1905000"/>
                <a:ext cx="533400" cy="511175"/>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8108576" y="2008095"/>
                <a:ext cx="533400" cy="511175"/>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221"/>
              <p:cNvGrpSpPr/>
              <p:nvPr/>
            </p:nvGrpSpPr>
            <p:grpSpPr>
              <a:xfrm>
                <a:off x="7270376" y="2581835"/>
                <a:ext cx="914400" cy="990600"/>
                <a:chOff x="6477000" y="2514600"/>
                <a:chExt cx="1447800" cy="1371600"/>
              </a:xfrm>
            </p:grpSpPr>
            <p:sp>
              <p:nvSpPr>
                <p:cNvPr id="51" name="Quad Arrow 50"/>
                <p:cNvSpPr/>
                <p:nvPr/>
              </p:nvSpPr>
              <p:spPr>
                <a:xfrm>
                  <a:off x="6477000" y="2514600"/>
                  <a:ext cx="1447800" cy="1371600"/>
                </a:xfrm>
                <a:prstGeom prst="quadArrow">
                  <a:avLst>
                    <a:gd name="adj1" fmla="val 40801"/>
                    <a:gd name="adj2" fmla="val 22500"/>
                    <a:gd name="adj3" fmla="val 22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6884894" y="2904565"/>
                  <a:ext cx="643467" cy="609600"/>
                </a:xfrm>
                <a:prstGeom prst="quadArrow">
                  <a:avLst>
                    <a:gd name="adj1" fmla="val 40801"/>
                    <a:gd name="adj2" fmla="val 22500"/>
                    <a:gd name="adj3" fmla="val 22500"/>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6045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wipe(down)">
                                      <p:cBhvr>
                                        <p:cTn id="9" dur="580">
                                          <p:stCondLst>
                                            <p:cond delay="0"/>
                                          </p:stCondLst>
                                        </p:cTn>
                                        <p:tgtEl>
                                          <p:spTgt spid="28"/>
                                        </p:tgtEl>
                                      </p:cBhvr>
                                    </p:animEffect>
                                    <p:anim calcmode="lin" valueType="num">
                                      <p:cBhvr>
                                        <p:cTn id="1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5" dur="26">
                                          <p:stCondLst>
                                            <p:cond delay="650"/>
                                          </p:stCondLst>
                                        </p:cTn>
                                        <p:tgtEl>
                                          <p:spTgt spid="28"/>
                                        </p:tgtEl>
                                      </p:cBhvr>
                                      <p:to x="100000" y="60000"/>
                                    </p:animScale>
                                    <p:animScale>
                                      <p:cBhvr>
                                        <p:cTn id="16" dur="166" decel="50000">
                                          <p:stCondLst>
                                            <p:cond delay="676"/>
                                          </p:stCondLst>
                                        </p:cTn>
                                        <p:tgtEl>
                                          <p:spTgt spid="28"/>
                                        </p:tgtEl>
                                      </p:cBhvr>
                                      <p:to x="100000" y="100000"/>
                                    </p:animScale>
                                    <p:animScale>
                                      <p:cBhvr>
                                        <p:cTn id="17" dur="26">
                                          <p:stCondLst>
                                            <p:cond delay="1312"/>
                                          </p:stCondLst>
                                        </p:cTn>
                                        <p:tgtEl>
                                          <p:spTgt spid="28"/>
                                        </p:tgtEl>
                                      </p:cBhvr>
                                      <p:to x="100000" y="80000"/>
                                    </p:animScale>
                                    <p:animScale>
                                      <p:cBhvr>
                                        <p:cTn id="18" dur="166" decel="50000">
                                          <p:stCondLst>
                                            <p:cond delay="1338"/>
                                          </p:stCondLst>
                                        </p:cTn>
                                        <p:tgtEl>
                                          <p:spTgt spid="28"/>
                                        </p:tgtEl>
                                      </p:cBhvr>
                                      <p:to x="100000" y="100000"/>
                                    </p:animScale>
                                    <p:animScale>
                                      <p:cBhvr>
                                        <p:cTn id="19" dur="26">
                                          <p:stCondLst>
                                            <p:cond delay="1642"/>
                                          </p:stCondLst>
                                        </p:cTn>
                                        <p:tgtEl>
                                          <p:spTgt spid="28"/>
                                        </p:tgtEl>
                                      </p:cBhvr>
                                      <p:to x="100000" y="90000"/>
                                    </p:animScale>
                                    <p:animScale>
                                      <p:cBhvr>
                                        <p:cTn id="20" dur="166" decel="50000">
                                          <p:stCondLst>
                                            <p:cond delay="1668"/>
                                          </p:stCondLst>
                                        </p:cTn>
                                        <p:tgtEl>
                                          <p:spTgt spid="28"/>
                                        </p:tgtEl>
                                      </p:cBhvr>
                                      <p:to x="100000" y="100000"/>
                                    </p:animScale>
                                    <p:animScale>
                                      <p:cBhvr>
                                        <p:cTn id="21" dur="26">
                                          <p:stCondLst>
                                            <p:cond delay="1808"/>
                                          </p:stCondLst>
                                        </p:cTn>
                                        <p:tgtEl>
                                          <p:spTgt spid="28"/>
                                        </p:tgtEl>
                                      </p:cBhvr>
                                      <p:to x="100000" y="95000"/>
                                    </p:animScale>
                                    <p:animScale>
                                      <p:cBhvr>
                                        <p:cTn id="22" dur="166" decel="50000">
                                          <p:stCondLst>
                                            <p:cond delay="1834"/>
                                          </p:stCondLst>
                                        </p:cTn>
                                        <p:tgtEl>
                                          <p:spTgt spid="2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84E624-E258-4DF2-930F-158BC5D64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87" name="Rectangle 86"/>
          <p:cNvSpPr/>
          <p:nvPr/>
        </p:nvSpPr>
        <p:spPr>
          <a:xfrm>
            <a:off x="199176" y="909119"/>
            <a:ext cx="6409854" cy="2800767"/>
          </a:xfrm>
          <a:prstGeom prst="rect">
            <a:avLst/>
          </a:prstGeom>
        </p:spPr>
        <p:txBody>
          <a:bodyPr wrap="square">
            <a:spAutoFit/>
          </a:bodyPr>
          <a:lstStyle/>
          <a:p>
            <a:pPr fontAlgn="base"/>
            <a:r>
              <a:rPr lang="en-US" sz="1600" dirty="0">
                <a:solidFill>
                  <a:schemeClr val="bg1"/>
                </a:solidFill>
              </a:rPr>
              <a:t>Nephi was visited by angels</a:t>
            </a:r>
          </a:p>
          <a:p>
            <a:pPr fontAlgn="base"/>
            <a:endParaRPr lang="en-US" sz="1600" dirty="0">
              <a:solidFill>
                <a:schemeClr val="bg1"/>
              </a:solidFill>
            </a:endParaRPr>
          </a:p>
          <a:p>
            <a:pPr fontAlgn="base"/>
            <a:r>
              <a:rPr lang="en-US" sz="1600" dirty="0">
                <a:solidFill>
                  <a:schemeClr val="bg1"/>
                </a:solidFill>
              </a:rPr>
              <a:t>Nephi testified of repentance and remission of sins through faith on the Lord Jesus Christ </a:t>
            </a:r>
          </a:p>
          <a:p>
            <a:pPr fontAlgn="base"/>
            <a:endParaRPr lang="en-US" sz="1600" dirty="0">
              <a:solidFill>
                <a:schemeClr val="bg1"/>
              </a:solidFill>
            </a:endParaRPr>
          </a:p>
          <a:p>
            <a:pPr fontAlgn="base"/>
            <a:r>
              <a:rPr lang="en-US" sz="1600" dirty="0">
                <a:solidFill>
                  <a:schemeClr val="bg1"/>
                </a:solidFill>
              </a:rPr>
              <a:t>Nephi cast out devils and unclean spirits</a:t>
            </a:r>
          </a:p>
          <a:p>
            <a:pPr fontAlgn="base"/>
            <a:endParaRPr lang="en-US" sz="1600" dirty="0">
              <a:solidFill>
                <a:schemeClr val="bg1"/>
              </a:solidFill>
            </a:endParaRPr>
          </a:p>
          <a:p>
            <a:pPr fontAlgn="base"/>
            <a:r>
              <a:rPr lang="en-US" sz="1600" dirty="0">
                <a:solidFill>
                  <a:schemeClr val="bg1"/>
                </a:solidFill>
              </a:rPr>
              <a:t>Nephi raise his brother Timothy from the dead who had been stoned by the people</a:t>
            </a:r>
          </a:p>
          <a:p>
            <a:pPr fontAlgn="base"/>
            <a:endParaRPr lang="en-US" sz="1600" dirty="0">
              <a:solidFill>
                <a:schemeClr val="bg1"/>
              </a:solidFill>
            </a:endParaRPr>
          </a:p>
          <a:p>
            <a:pPr fontAlgn="base"/>
            <a:r>
              <a:rPr lang="en-US" sz="1600" dirty="0">
                <a:solidFill>
                  <a:schemeClr val="bg1"/>
                </a:solidFill>
              </a:rPr>
              <a:t>Nephi did more miracles in the sight of the people in the name of Jesus.</a:t>
            </a:r>
          </a:p>
        </p:txBody>
      </p:sp>
      <p:sp>
        <p:nvSpPr>
          <p:cNvPr id="23" name="TextBox 22"/>
          <p:cNvSpPr txBox="1"/>
          <p:nvPr/>
        </p:nvSpPr>
        <p:spPr>
          <a:xfrm>
            <a:off x="1905000" y="1"/>
            <a:ext cx="8229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A Few Good Men</a:t>
            </a:r>
          </a:p>
        </p:txBody>
      </p:sp>
      <p:sp>
        <p:nvSpPr>
          <p:cNvPr id="25" name="Rectangle 24"/>
          <p:cNvSpPr/>
          <p:nvPr/>
        </p:nvSpPr>
        <p:spPr>
          <a:xfrm>
            <a:off x="7790507" y="1439501"/>
            <a:ext cx="3276600" cy="1815882"/>
          </a:xfrm>
          <a:prstGeom prst="rect">
            <a:avLst/>
          </a:prstGeom>
        </p:spPr>
        <p:txBody>
          <a:bodyPr wrap="square">
            <a:spAutoFit/>
          </a:bodyPr>
          <a:lstStyle/>
          <a:p>
            <a:pPr fontAlgn="base"/>
            <a:r>
              <a:rPr lang="en-US" sz="1600" dirty="0">
                <a:solidFill>
                  <a:schemeClr val="bg1"/>
                </a:solidFill>
              </a:rPr>
              <a:t>Only a few were converted unto the Lord; but as many as were converted ‘did truly signify unto the people that they had been visited by the power and Spirit of God, which was in Jesus Christ, in whom they believed.’</a:t>
            </a:r>
          </a:p>
          <a:p>
            <a:pPr fontAlgn="base"/>
            <a:r>
              <a:rPr lang="en-US" sz="1600" dirty="0">
                <a:solidFill>
                  <a:schemeClr val="bg1"/>
                </a:solidFill>
              </a:rPr>
              <a:t>3 Nephi 7:21</a:t>
            </a:r>
          </a:p>
        </p:txBody>
      </p:sp>
      <p:sp>
        <p:nvSpPr>
          <p:cNvPr id="26" name="TextBox 25"/>
          <p:cNvSpPr txBox="1"/>
          <p:nvPr/>
        </p:nvSpPr>
        <p:spPr>
          <a:xfrm>
            <a:off x="120713" y="6488668"/>
            <a:ext cx="8229600" cy="369332"/>
          </a:xfrm>
          <a:prstGeom prst="rect">
            <a:avLst/>
          </a:prstGeom>
          <a:noFill/>
        </p:spPr>
        <p:txBody>
          <a:bodyPr wrap="square" rtlCol="0">
            <a:spAutoFit/>
          </a:bodyPr>
          <a:lstStyle/>
          <a:p>
            <a:r>
              <a:rPr lang="en-US" dirty="0">
                <a:solidFill>
                  <a:schemeClr val="bg1"/>
                </a:solidFill>
              </a:rPr>
              <a:t>3 Nephi 7:15-26</a:t>
            </a:r>
          </a:p>
        </p:txBody>
      </p:sp>
      <p:sp>
        <p:nvSpPr>
          <p:cNvPr id="27" name="Rectangle 26"/>
          <p:cNvSpPr/>
          <p:nvPr/>
        </p:nvSpPr>
        <p:spPr>
          <a:xfrm>
            <a:off x="6025321" y="4331980"/>
            <a:ext cx="5410200" cy="2246769"/>
          </a:xfrm>
          <a:prstGeom prst="rect">
            <a:avLst/>
          </a:prstGeom>
        </p:spPr>
        <p:txBody>
          <a:bodyPr wrap="square">
            <a:spAutoFit/>
          </a:bodyPr>
          <a:lstStyle/>
          <a:p>
            <a:r>
              <a:rPr lang="en-US" sz="2000" i="1" dirty="0">
                <a:solidFill>
                  <a:srgbClr val="FFFF00"/>
                </a:solidFill>
              </a:rPr>
              <a:t>“Therefore, there were ordained of Nephi, men unto this ministry, that all such as should come unto them should be baptized with water, and this as a witness and a testimony before God, and unto the people, that they had repented and received a</a:t>
            </a:r>
            <a:r>
              <a:rPr lang="en-US" sz="2000" i="1" baseline="30000" dirty="0">
                <a:solidFill>
                  <a:srgbClr val="FFFF00"/>
                </a:solidFill>
              </a:rPr>
              <a:t> </a:t>
            </a:r>
            <a:r>
              <a:rPr lang="en-US" sz="2000" i="1" dirty="0">
                <a:solidFill>
                  <a:srgbClr val="FFFF00"/>
                </a:solidFill>
              </a:rPr>
              <a:t>remission of their sins” </a:t>
            </a:r>
          </a:p>
          <a:p>
            <a:r>
              <a:rPr lang="en-US" sz="2000" i="1" dirty="0">
                <a:solidFill>
                  <a:srgbClr val="FFFF00"/>
                </a:solidFill>
              </a:rPr>
              <a:t>3 Nephi 7:25</a:t>
            </a:r>
          </a:p>
        </p:txBody>
      </p:sp>
      <p:pic>
        <p:nvPicPr>
          <p:cNvPr id="4" name="Picture 3">
            <a:extLst>
              <a:ext uri="{FF2B5EF4-FFF2-40B4-BE49-F238E27FC236}">
                <a16:creationId xmlns:a16="http://schemas.microsoft.com/office/drawing/2014/main" id="{166D9670-C068-4532-8D54-3603A5583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161" y="3902042"/>
            <a:ext cx="2230076" cy="2744709"/>
          </a:xfrm>
          <a:prstGeom prst="rect">
            <a:avLst/>
          </a:prstGeom>
        </p:spPr>
      </p:pic>
    </p:spTree>
    <p:extLst>
      <p:ext uri="{BB962C8B-B14F-4D97-AF65-F5344CB8AC3E}">
        <p14:creationId xmlns:p14="http://schemas.microsoft.com/office/powerpoint/2010/main" val="23915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6A4BF3-7FEC-492F-9076-3FDD53C06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87" name="Rectangle 86"/>
          <p:cNvSpPr/>
          <p:nvPr/>
        </p:nvSpPr>
        <p:spPr>
          <a:xfrm>
            <a:off x="1055484" y="1013235"/>
            <a:ext cx="4648200" cy="2062103"/>
          </a:xfrm>
          <a:prstGeom prst="rect">
            <a:avLst/>
          </a:prstGeom>
        </p:spPr>
        <p:txBody>
          <a:bodyPr wrap="square">
            <a:spAutoFit/>
          </a:bodyPr>
          <a:lstStyle/>
          <a:p>
            <a:pPr fontAlgn="base"/>
            <a:r>
              <a:rPr lang="en-US" sz="1600" dirty="0">
                <a:solidFill>
                  <a:schemeClr val="bg1"/>
                </a:solidFill>
              </a:rPr>
              <a:t>“Baptism witnesses to both God and man that our spirit is contrite and humble and that we are willing to take the name of Christ upon us. </a:t>
            </a:r>
          </a:p>
          <a:p>
            <a:pPr fontAlgn="base"/>
            <a:endParaRPr lang="en-US" sz="1600" dirty="0">
              <a:solidFill>
                <a:schemeClr val="bg1"/>
              </a:solidFill>
            </a:endParaRPr>
          </a:p>
          <a:p>
            <a:pPr fontAlgn="base"/>
            <a:r>
              <a:rPr lang="en-US" sz="1600" dirty="0">
                <a:solidFill>
                  <a:schemeClr val="bg1"/>
                </a:solidFill>
              </a:rPr>
              <a:t>Baptism by immersion symbolizes the Christian commitment to Christ, the acceptance of our Lord’s death, burial, and rise unto a newness of life.”</a:t>
            </a:r>
          </a:p>
          <a:p>
            <a:pPr fontAlgn="base"/>
            <a:r>
              <a:rPr lang="en-US" sz="1200" dirty="0">
                <a:solidFill>
                  <a:schemeClr val="bg1"/>
                </a:solidFill>
              </a:rPr>
              <a:t>JFM and RLM</a:t>
            </a:r>
          </a:p>
        </p:txBody>
      </p:sp>
      <p:sp>
        <p:nvSpPr>
          <p:cNvPr id="23" name="TextBox 22"/>
          <p:cNvSpPr txBox="1"/>
          <p:nvPr/>
        </p:nvSpPr>
        <p:spPr>
          <a:xfrm>
            <a:off x="1905000" y="1"/>
            <a:ext cx="8229600"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Baptism</a:t>
            </a:r>
          </a:p>
        </p:txBody>
      </p:sp>
      <p:sp>
        <p:nvSpPr>
          <p:cNvPr id="25" name="Rectangle 24"/>
          <p:cNvSpPr/>
          <p:nvPr/>
        </p:nvSpPr>
        <p:spPr>
          <a:xfrm>
            <a:off x="6934200" y="1752601"/>
            <a:ext cx="4454236" cy="3970318"/>
          </a:xfrm>
          <a:prstGeom prst="rect">
            <a:avLst/>
          </a:prstGeom>
        </p:spPr>
        <p:txBody>
          <a:bodyPr wrap="square">
            <a:spAutoFit/>
          </a:bodyPr>
          <a:lstStyle/>
          <a:p>
            <a:pPr fontAlgn="base"/>
            <a:r>
              <a:rPr lang="en-US" i="1" dirty="0">
                <a:solidFill>
                  <a:schemeClr val="bg1"/>
                </a:solidFill>
              </a:rPr>
              <a:t>“And again, by way of commandment to the church concerning the manner of baptism</a:t>
            </a:r>
            <a:r>
              <a:rPr lang="en-US" dirty="0">
                <a:solidFill>
                  <a:schemeClr val="bg1"/>
                </a:solidFill>
              </a:rPr>
              <a:t>—All those who humble themselves before God, and desire to be baptized, and come forth with broken hearts and contrite spirits, and witness before the church that they have truly repented of all their sins, and are willing to take upon them the name of Jesus Christ, having a</a:t>
            </a:r>
            <a:r>
              <a:rPr lang="en-US" baseline="30000" dirty="0">
                <a:solidFill>
                  <a:schemeClr val="bg1"/>
                </a:solidFill>
              </a:rPr>
              <a:t> </a:t>
            </a:r>
            <a:r>
              <a:rPr lang="en-US" dirty="0">
                <a:solidFill>
                  <a:schemeClr val="bg1"/>
                </a:solidFill>
              </a:rPr>
              <a:t>determination to serve him to the end, and truly manifest by their works that they have received of the Spirit of Christ unto the remission of their sins, shall be received by baptism into his church.”</a:t>
            </a:r>
          </a:p>
          <a:p>
            <a:pPr fontAlgn="base"/>
            <a:r>
              <a:rPr lang="en-US" dirty="0">
                <a:solidFill>
                  <a:schemeClr val="bg1"/>
                </a:solidFill>
              </a:rPr>
              <a:t>D&amp;C 20:37</a:t>
            </a:r>
          </a:p>
        </p:txBody>
      </p:sp>
      <p:sp>
        <p:nvSpPr>
          <p:cNvPr id="26" name="TextBox 25"/>
          <p:cNvSpPr txBox="1"/>
          <p:nvPr/>
        </p:nvSpPr>
        <p:spPr>
          <a:xfrm>
            <a:off x="220301" y="6398134"/>
            <a:ext cx="8229600" cy="369332"/>
          </a:xfrm>
          <a:prstGeom prst="rect">
            <a:avLst/>
          </a:prstGeom>
          <a:noFill/>
        </p:spPr>
        <p:txBody>
          <a:bodyPr wrap="square" rtlCol="0">
            <a:spAutoFit/>
          </a:bodyPr>
          <a:lstStyle/>
          <a:p>
            <a:r>
              <a:rPr lang="en-US" dirty="0">
                <a:solidFill>
                  <a:schemeClr val="bg1"/>
                </a:solidFill>
              </a:rPr>
              <a:t>3 Nephi 7:25</a:t>
            </a:r>
          </a:p>
        </p:txBody>
      </p:sp>
      <p:pic>
        <p:nvPicPr>
          <p:cNvPr id="4" name="Picture 3">
            <a:extLst>
              <a:ext uri="{FF2B5EF4-FFF2-40B4-BE49-F238E27FC236}">
                <a16:creationId xmlns:a16="http://schemas.microsoft.com/office/drawing/2014/main" id="{DD83CE91-C4E8-40DD-BE9D-81B0E05A4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070" y="3253070"/>
            <a:ext cx="2514600" cy="3267075"/>
          </a:xfrm>
          <a:prstGeom prst="rect">
            <a:avLst/>
          </a:prstGeom>
        </p:spPr>
      </p:pic>
    </p:spTree>
    <p:extLst>
      <p:ext uri="{BB962C8B-B14F-4D97-AF65-F5344CB8AC3E}">
        <p14:creationId xmlns:p14="http://schemas.microsoft.com/office/powerpoint/2010/main" val="355781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76F98527-88C6-4482-88EA-20010BA87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3" name="Oval 2"/>
          <p:cNvSpPr/>
          <p:nvPr/>
        </p:nvSpPr>
        <p:spPr>
          <a:xfrm>
            <a:off x="3200400" y="228600"/>
            <a:ext cx="6019800" cy="601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7"/>
          <p:cNvGrpSpPr/>
          <p:nvPr/>
        </p:nvGrpSpPr>
        <p:grpSpPr>
          <a:xfrm>
            <a:off x="4929051" y="60960"/>
            <a:ext cx="2514600" cy="1691640"/>
            <a:chOff x="3405051" y="60960"/>
            <a:chExt cx="2514600" cy="1691640"/>
          </a:xfrm>
        </p:grpSpPr>
        <p:grpSp>
          <p:nvGrpSpPr>
            <p:cNvPr id="5" name="Group 7"/>
            <p:cNvGrpSpPr/>
            <p:nvPr/>
          </p:nvGrpSpPr>
          <p:grpSpPr>
            <a:xfrm>
              <a:off x="3581400" y="304800"/>
              <a:ext cx="2057400" cy="1447800"/>
              <a:chOff x="5562600" y="685800"/>
              <a:chExt cx="2057400" cy="1447800"/>
            </a:xfrm>
          </p:grpSpPr>
          <p:sp>
            <p:nvSpPr>
              <p:cNvPr id="40" name="Rounded Rectangle 5"/>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6"/>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3 Nephi 5</a:t>
                </a:r>
              </a:p>
              <a:p>
                <a:pPr algn="ctr"/>
                <a:endParaRPr lang="en-US" dirty="0">
                  <a:solidFill>
                    <a:schemeClr val="bg1"/>
                  </a:solidFill>
                </a:endParaRPr>
              </a:p>
              <a:p>
                <a:pPr algn="ctr"/>
                <a:r>
                  <a:rPr lang="en-US" dirty="0">
                    <a:solidFill>
                      <a:schemeClr val="bg1"/>
                    </a:solidFill>
                  </a:rPr>
                  <a:t>AD 22 – AD 26</a:t>
                </a:r>
              </a:p>
              <a:p>
                <a:pPr algn="ctr"/>
                <a:r>
                  <a:rPr lang="en-US" dirty="0">
                    <a:solidFill>
                      <a:schemeClr val="bg1"/>
                    </a:solidFill>
                  </a:rPr>
                  <a:t>Give thanks</a:t>
                </a:r>
              </a:p>
            </p:txBody>
          </p:sp>
        </p:grpSp>
        <p:sp>
          <p:nvSpPr>
            <p:cNvPr id="39" name="TextBox 38"/>
            <p:cNvSpPr txBox="1"/>
            <p:nvPr/>
          </p:nvSpPr>
          <p:spPr>
            <a:xfrm>
              <a:off x="3405051" y="60960"/>
              <a:ext cx="2514600" cy="461665"/>
            </a:xfrm>
            <a:prstGeom prst="rect">
              <a:avLst/>
            </a:prstGeom>
            <a:solidFill>
              <a:schemeClr val="bg2">
                <a:lumMod val="75000"/>
              </a:schemeClr>
            </a:solidFill>
          </p:spPr>
          <p:txBody>
            <a:bodyPr wrap="square" rtlCol="0">
              <a:spAutoFit/>
            </a:bodyPr>
            <a:lstStyle/>
            <a:p>
              <a:pPr algn="ctr"/>
              <a:r>
                <a:rPr lang="en-US" sz="2400" dirty="0"/>
                <a:t>Righteousness</a:t>
              </a:r>
            </a:p>
          </p:txBody>
        </p:sp>
      </p:grpSp>
      <p:grpSp>
        <p:nvGrpSpPr>
          <p:cNvPr id="6" name="Group 38"/>
          <p:cNvGrpSpPr/>
          <p:nvPr/>
        </p:nvGrpSpPr>
        <p:grpSpPr>
          <a:xfrm>
            <a:off x="7528560" y="914401"/>
            <a:ext cx="2514600" cy="2055223"/>
            <a:chOff x="6004560" y="914400"/>
            <a:chExt cx="2514600" cy="2055223"/>
          </a:xfrm>
        </p:grpSpPr>
        <p:grpSp>
          <p:nvGrpSpPr>
            <p:cNvPr id="7" name="Group 8"/>
            <p:cNvGrpSpPr/>
            <p:nvPr/>
          </p:nvGrpSpPr>
          <p:grpSpPr>
            <a:xfrm>
              <a:off x="6259286" y="1521823"/>
              <a:ext cx="2057400" cy="1447800"/>
              <a:chOff x="5562600" y="685800"/>
              <a:chExt cx="2057400" cy="1447800"/>
            </a:xfrm>
          </p:grpSpPr>
          <p:sp>
            <p:nvSpPr>
              <p:cNvPr id="36" name="Rounded Rectangle 35"/>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638800" y="914400"/>
                <a:ext cx="1828800" cy="923330"/>
              </a:xfrm>
              <a:prstGeom prst="rect">
                <a:avLst/>
              </a:prstGeom>
              <a:noFill/>
            </p:spPr>
            <p:txBody>
              <a:bodyPr wrap="square" rtlCol="0">
                <a:spAutoFit/>
              </a:bodyPr>
              <a:lstStyle/>
              <a:p>
                <a:pPr algn="ctr"/>
                <a:r>
                  <a:rPr lang="en-US" dirty="0">
                    <a:solidFill>
                      <a:schemeClr val="bg1"/>
                    </a:solidFill>
                  </a:rPr>
                  <a:t>3 Nephi 6:1-9</a:t>
                </a:r>
              </a:p>
              <a:p>
                <a:pPr algn="ctr"/>
                <a:endParaRPr lang="en-US" dirty="0">
                  <a:solidFill>
                    <a:schemeClr val="bg1"/>
                  </a:solidFill>
                </a:endParaRPr>
              </a:p>
              <a:p>
                <a:pPr algn="ctr"/>
                <a:r>
                  <a:rPr lang="en-US" dirty="0">
                    <a:solidFill>
                      <a:schemeClr val="bg1"/>
                    </a:solidFill>
                  </a:rPr>
                  <a:t>AD 26- AD 28</a:t>
                </a:r>
              </a:p>
            </p:txBody>
          </p:sp>
        </p:grpSp>
        <p:sp>
          <p:nvSpPr>
            <p:cNvPr id="35" name="TextBox 25"/>
            <p:cNvSpPr txBox="1"/>
            <p:nvPr/>
          </p:nvSpPr>
          <p:spPr>
            <a:xfrm>
              <a:off x="6004560" y="914400"/>
              <a:ext cx="2514600" cy="830997"/>
            </a:xfrm>
            <a:prstGeom prst="rect">
              <a:avLst/>
            </a:prstGeom>
            <a:solidFill>
              <a:schemeClr val="bg2">
                <a:lumMod val="75000"/>
              </a:schemeClr>
            </a:solidFill>
          </p:spPr>
          <p:txBody>
            <a:bodyPr wrap="square" rtlCol="0">
              <a:spAutoFit/>
            </a:bodyPr>
            <a:lstStyle/>
            <a:p>
              <a:pPr algn="ctr"/>
              <a:r>
                <a:rPr lang="en-US" sz="2400" dirty="0"/>
                <a:t>Prosperity and Blessings</a:t>
              </a:r>
            </a:p>
          </p:txBody>
        </p:sp>
      </p:grpSp>
      <p:grpSp>
        <p:nvGrpSpPr>
          <p:cNvPr id="8" name="Group 39"/>
          <p:cNvGrpSpPr/>
          <p:nvPr/>
        </p:nvGrpSpPr>
        <p:grpSpPr>
          <a:xfrm>
            <a:off x="7508965" y="3581401"/>
            <a:ext cx="2514600" cy="1780903"/>
            <a:chOff x="5984965" y="3581400"/>
            <a:chExt cx="2514600" cy="1780903"/>
          </a:xfrm>
        </p:grpSpPr>
        <p:grpSp>
          <p:nvGrpSpPr>
            <p:cNvPr id="9" name="Group 11"/>
            <p:cNvGrpSpPr/>
            <p:nvPr/>
          </p:nvGrpSpPr>
          <p:grpSpPr>
            <a:xfrm>
              <a:off x="6235338" y="3914503"/>
              <a:ext cx="2057400" cy="1447800"/>
              <a:chOff x="5562600" y="685800"/>
              <a:chExt cx="2057400" cy="1447800"/>
            </a:xfrm>
          </p:grpSpPr>
          <p:sp>
            <p:nvSpPr>
              <p:cNvPr id="32" name="Rounded Rectangle 31"/>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638800" y="914400"/>
                <a:ext cx="1828800" cy="923330"/>
              </a:xfrm>
              <a:prstGeom prst="rect">
                <a:avLst/>
              </a:prstGeom>
              <a:noFill/>
            </p:spPr>
            <p:txBody>
              <a:bodyPr wrap="square" rtlCol="0">
                <a:spAutoFit/>
              </a:bodyPr>
              <a:lstStyle/>
              <a:p>
                <a:pPr algn="ctr"/>
                <a:r>
                  <a:rPr lang="en-US" dirty="0">
                    <a:solidFill>
                      <a:schemeClr val="bg1"/>
                    </a:solidFill>
                  </a:rPr>
                  <a:t>3 Nephi 6:10-16</a:t>
                </a:r>
              </a:p>
              <a:p>
                <a:pPr algn="ctr"/>
                <a:endParaRPr lang="en-US" dirty="0">
                  <a:solidFill>
                    <a:schemeClr val="bg1"/>
                  </a:solidFill>
                </a:endParaRPr>
              </a:p>
              <a:p>
                <a:pPr algn="ctr"/>
                <a:r>
                  <a:rPr lang="en-US" dirty="0">
                    <a:solidFill>
                      <a:schemeClr val="bg1"/>
                    </a:solidFill>
                  </a:rPr>
                  <a:t>AD 29 </a:t>
                </a:r>
              </a:p>
            </p:txBody>
          </p:sp>
        </p:grpSp>
        <p:sp>
          <p:nvSpPr>
            <p:cNvPr id="31" name="TextBox 30"/>
            <p:cNvSpPr txBox="1"/>
            <p:nvPr/>
          </p:nvSpPr>
          <p:spPr>
            <a:xfrm>
              <a:off x="5984965" y="3581400"/>
              <a:ext cx="2514600" cy="461665"/>
            </a:xfrm>
            <a:prstGeom prst="rect">
              <a:avLst/>
            </a:prstGeom>
            <a:solidFill>
              <a:schemeClr val="bg2">
                <a:lumMod val="75000"/>
              </a:schemeClr>
            </a:solidFill>
          </p:spPr>
          <p:txBody>
            <a:bodyPr wrap="square" rtlCol="0">
              <a:spAutoFit/>
            </a:bodyPr>
            <a:lstStyle/>
            <a:p>
              <a:pPr algn="ctr"/>
              <a:r>
                <a:rPr lang="en-US" sz="2400" dirty="0"/>
                <a:t>Pride</a:t>
              </a:r>
            </a:p>
          </p:txBody>
        </p:sp>
      </p:grpSp>
      <p:grpSp>
        <p:nvGrpSpPr>
          <p:cNvPr id="18" name="Group 40"/>
          <p:cNvGrpSpPr/>
          <p:nvPr/>
        </p:nvGrpSpPr>
        <p:grpSpPr>
          <a:xfrm>
            <a:off x="4798422" y="4896395"/>
            <a:ext cx="2514600" cy="1735183"/>
            <a:chOff x="3274422" y="4896394"/>
            <a:chExt cx="2514600" cy="1735183"/>
          </a:xfrm>
        </p:grpSpPr>
        <p:grpSp>
          <p:nvGrpSpPr>
            <p:cNvPr id="22" name="Group 14"/>
            <p:cNvGrpSpPr/>
            <p:nvPr/>
          </p:nvGrpSpPr>
          <p:grpSpPr>
            <a:xfrm>
              <a:off x="3522617" y="5183777"/>
              <a:ext cx="2057400" cy="1447800"/>
              <a:chOff x="5562600" y="685800"/>
              <a:chExt cx="2057400" cy="1447800"/>
            </a:xfrm>
          </p:grpSpPr>
          <p:sp>
            <p:nvSpPr>
              <p:cNvPr id="28" name="Rounded Rectangle 27"/>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38800" y="914400"/>
                <a:ext cx="1828800" cy="923330"/>
              </a:xfrm>
              <a:prstGeom prst="rect">
                <a:avLst/>
              </a:prstGeom>
              <a:noFill/>
            </p:spPr>
            <p:txBody>
              <a:bodyPr wrap="square" rtlCol="0">
                <a:spAutoFit/>
              </a:bodyPr>
              <a:lstStyle/>
              <a:p>
                <a:pPr algn="ctr"/>
                <a:r>
                  <a:rPr lang="en-US" dirty="0">
                    <a:solidFill>
                      <a:schemeClr val="bg1"/>
                    </a:solidFill>
                  </a:rPr>
                  <a:t>3 Nephi 6:17-30</a:t>
                </a:r>
              </a:p>
              <a:p>
                <a:pPr algn="ctr"/>
                <a:endParaRPr lang="en-US" dirty="0">
                  <a:solidFill>
                    <a:schemeClr val="bg1"/>
                  </a:solidFill>
                </a:endParaRPr>
              </a:p>
              <a:p>
                <a:pPr algn="ctr"/>
                <a:r>
                  <a:rPr lang="en-US" dirty="0">
                    <a:solidFill>
                      <a:schemeClr val="bg1"/>
                    </a:solidFill>
                  </a:rPr>
                  <a:t>AD 30</a:t>
                </a:r>
              </a:p>
            </p:txBody>
          </p:sp>
        </p:grpSp>
        <p:sp>
          <p:nvSpPr>
            <p:cNvPr id="27" name="TextBox 26"/>
            <p:cNvSpPr txBox="1"/>
            <p:nvPr/>
          </p:nvSpPr>
          <p:spPr>
            <a:xfrm>
              <a:off x="3274422" y="4896394"/>
              <a:ext cx="2514600" cy="461665"/>
            </a:xfrm>
            <a:prstGeom prst="rect">
              <a:avLst/>
            </a:prstGeom>
            <a:solidFill>
              <a:schemeClr val="bg2">
                <a:lumMod val="75000"/>
              </a:schemeClr>
            </a:solidFill>
          </p:spPr>
          <p:txBody>
            <a:bodyPr wrap="square" rtlCol="0">
              <a:spAutoFit/>
            </a:bodyPr>
            <a:lstStyle/>
            <a:p>
              <a:pPr algn="ctr"/>
              <a:r>
                <a:rPr lang="en-US" sz="2400" dirty="0"/>
                <a:t>Wickedness</a:t>
              </a:r>
            </a:p>
          </p:txBody>
        </p:sp>
      </p:grpSp>
      <p:sp>
        <p:nvSpPr>
          <p:cNvPr id="10" name="Oval 9"/>
          <p:cNvSpPr/>
          <p:nvPr/>
        </p:nvSpPr>
        <p:spPr>
          <a:xfrm>
            <a:off x="4800600" y="2057400"/>
            <a:ext cx="2590800" cy="2590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2514600"/>
            <a:ext cx="1981200" cy="1569660"/>
          </a:xfrm>
          <a:prstGeom prst="rect">
            <a:avLst/>
          </a:prstGeom>
          <a:noFill/>
        </p:spPr>
        <p:txBody>
          <a:bodyPr wrap="square" rtlCol="0">
            <a:spAutoFit/>
          </a:bodyPr>
          <a:lstStyle/>
          <a:p>
            <a:pPr algn="ctr"/>
            <a:r>
              <a:rPr lang="en-US" sz="2400" dirty="0">
                <a:solidFill>
                  <a:schemeClr val="bg1"/>
                </a:solidFill>
              </a:rPr>
              <a:t>Nephite Cycle</a:t>
            </a:r>
          </a:p>
          <a:p>
            <a:pPr algn="ctr"/>
            <a:r>
              <a:rPr lang="en-US" sz="2400" dirty="0">
                <a:solidFill>
                  <a:schemeClr val="bg1"/>
                </a:solidFill>
              </a:rPr>
              <a:t>Before the coming of the Savior</a:t>
            </a:r>
          </a:p>
        </p:txBody>
      </p:sp>
      <p:sp>
        <p:nvSpPr>
          <p:cNvPr id="12" name="Isosceles Triangle 11"/>
          <p:cNvSpPr/>
          <p:nvPr/>
        </p:nvSpPr>
        <p:spPr>
          <a:xfrm rot="7502031">
            <a:off x="7578466" y="5441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985911">
            <a:off x="9039392" y="3217934"/>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3834445">
            <a:off x="7641966" y="56749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3618238">
            <a:off x="4530467" y="480667"/>
            <a:ext cx="352894" cy="238268"/>
          </a:xfrm>
          <a:prstGeom prst="triangl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64395">
            <a:off x="3019166" y="30841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8451165">
            <a:off x="4301866" y="5586068"/>
            <a:ext cx="352894" cy="238268"/>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752600" y="228600"/>
            <a:ext cx="2514600" cy="369332"/>
          </a:xfrm>
          <a:prstGeom prst="rect">
            <a:avLst/>
          </a:prstGeom>
          <a:noFill/>
        </p:spPr>
        <p:txBody>
          <a:bodyPr wrap="square" rtlCol="0">
            <a:spAutoFit/>
          </a:bodyPr>
          <a:lstStyle/>
          <a:p>
            <a:r>
              <a:rPr lang="en-US" dirty="0">
                <a:solidFill>
                  <a:schemeClr val="bg1"/>
                </a:solidFill>
              </a:rPr>
              <a:t>3 Nephi 6-7</a:t>
            </a:r>
          </a:p>
        </p:txBody>
      </p:sp>
      <p:grpSp>
        <p:nvGrpSpPr>
          <p:cNvPr id="48" name="Group 47"/>
          <p:cNvGrpSpPr/>
          <p:nvPr/>
        </p:nvGrpSpPr>
        <p:grpSpPr>
          <a:xfrm>
            <a:off x="2057400" y="3429001"/>
            <a:ext cx="2514600" cy="2161639"/>
            <a:chOff x="533400" y="3429000"/>
            <a:chExt cx="2514600" cy="2161639"/>
          </a:xfrm>
        </p:grpSpPr>
        <p:grpSp>
          <p:nvGrpSpPr>
            <p:cNvPr id="26" name="Group 35"/>
            <p:cNvGrpSpPr/>
            <p:nvPr/>
          </p:nvGrpSpPr>
          <p:grpSpPr>
            <a:xfrm>
              <a:off x="533400" y="3429000"/>
              <a:ext cx="2514600" cy="2061754"/>
              <a:chOff x="533400" y="3196046"/>
              <a:chExt cx="2514600" cy="2061754"/>
            </a:xfrm>
          </p:grpSpPr>
          <p:grpSp>
            <p:nvGrpSpPr>
              <p:cNvPr id="30" name="Group 20"/>
              <p:cNvGrpSpPr/>
              <p:nvPr/>
            </p:nvGrpSpPr>
            <p:grpSpPr>
              <a:xfrm>
                <a:off x="785949" y="3810000"/>
                <a:ext cx="2057400" cy="1447800"/>
                <a:chOff x="5562600" y="685800"/>
                <a:chExt cx="2057400" cy="1447800"/>
              </a:xfrm>
            </p:grpSpPr>
            <p:sp>
              <p:nvSpPr>
                <p:cNvPr id="24" name="Rounded Rectangle 21"/>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38799" y="914400"/>
                  <a:ext cx="1957251" cy="369332"/>
                </a:xfrm>
                <a:prstGeom prst="rect">
                  <a:avLst/>
                </a:prstGeom>
                <a:noFill/>
              </p:spPr>
              <p:txBody>
                <a:bodyPr wrap="square" rtlCol="0">
                  <a:spAutoFit/>
                </a:bodyPr>
                <a:lstStyle/>
                <a:p>
                  <a:pPr algn="ctr"/>
                  <a:endParaRPr lang="en-US" dirty="0">
                    <a:solidFill>
                      <a:schemeClr val="bg1"/>
                    </a:solidFill>
                  </a:endParaRPr>
                </a:p>
              </p:txBody>
            </p:sp>
          </p:grpSp>
          <p:sp>
            <p:nvSpPr>
              <p:cNvPr id="23" name="TextBox 22"/>
              <p:cNvSpPr txBox="1"/>
              <p:nvPr/>
            </p:nvSpPr>
            <p:spPr>
              <a:xfrm>
                <a:off x="533400" y="3196046"/>
                <a:ext cx="2514600" cy="830997"/>
              </a:xfrm>
              <a:prstGeom prst="rect">
                <a:avLst/>
              </a:prstGeom>
              <a:solidFill>
                <a:schemeClr val="bg2">
                  <a:lumMod val="75000"/>
                </a:schemeClr>
              </a:solidFill>
            </p:spPr>
            <p:txBody>
              <a:bodyPr wrap="square" rtlCol="0">
                <a:spAutoFit/>
              </a:bodyPr>
              <a:lstStyle/>
              <a:p>
                <a:pPr algn="ctr"/>
                <a:r>
                  <a:rPr lang="en-US" sz="2400" dirty="0"/>
                  <a:t>Destruction and Suffering</a:t>
                </a:r>
              </a:p>
            </p:txBody>
          </p:sp>
        </p:grpSp>
        <p:sp>
          <p:nvSpPr>
            <p:cNvPr id="44" name="TextBox 43"/>
            <p:cNvSpPr txBox="1"/>
            <p:nvPr/>
          </p:nvSpPr>
          <p:spPr>
            <a:xfrm>
              <a:off x="762000" y="4267200"/>
              <a:ext cx="2057400" cy="1323439"/>
            </a:xfrm>
            <a:prstGeom prst="rect">
              <a:avLst/>
            </a:prstGeom>
            <a:noFill/>
          </p:spPr>
          <p:txBody>
            <a:bodyPr wrap="square" rtlCol="0">
              <a:spAutoFit/>
            </a:bodyPr>
            <a:lstStyle/>
            <a:p>
              <a:pPr algn="ctr"/>
              <a:r>
                <a:rPr lang="en-US" sz="1600" dirty="0">
                  <a:solidFill>
                    <a:schemeClr val="bg1"/>
                  </a:solidFill>
                </a:rPr>
                <a:t>3 Nephi 7:1</a:t>
              </a:r>
            </a:p>
            <a:p>
              <a:pPr algn="ctr"/>
              <a:r>
                <a:rPr lang="en-US" sz="1600" dirty="0">
                  <a:solidFill>
                    <a:schemeClr val="bg1"/>
                  </a:solidFill>
                </a:rPr>
                <a:t>AD 31-AD 32</a:t>
              </a:r>
            </a:p>
            <a:p>
              <a:pPr algn="ctr"/>
              <a:r>
                <a:rPr lang="en-US" sz="1600" dirty="0">
                  <a:solidFill>
                    <a:schemeClr val="bg1"/>
                  </a:solidFill>
                </a:rPr>
                <a:t>Murder, separation, secret combinations, stoning of Prophets</a:t>
              </a:r>
            </a:p>
          </p:txBody>
        </p:sp>
      </p:grpSp>
      <p:grpSp>
        <p:nvGrpSpPr>
          <p:cNvPr id="49" name="Group 48"/>
          <p:cNvGrpSpPr/>
          <p:nvPr/>
        </p:nvGrpSpPr>
        <p:grpSpPr>
          <a:xfrm>
            <a:off x="2174965" y="801188"/>
            <a:ext cx="2514600" cy="2118360"/>
            <a:chOff x="650965" y="801188"/>
            <a:chExt cx="2514600" cy="2118360"/>
          </a:xfrm>
        </p:grpSpPr>
        <p:grpSp>
          <p:nvGrpSpPr>
            <p:cNvPr id="34" name="Group 36"/>
            <p:cNvGrpSpPr/>
            <p:nvPr/>
          </p:nvGrpSpPr>
          <p:grpSpPr>
            <a:xfrm>
              <a:off x="650965" y="801188"/>
              <a:ext cx="2514600" cy="2118360"/>
              <a:chOff x="650965" y="801188"/>
              <a:chExt cx="2514600" cy="2118360"/>
            </a:xfrm>
          </p:grpSpPr>
          <p:grpSp>
            <p:nvGrpSpPr>
              <p:cNvPr id="38" name="Group 17"/>
              <p:cNvGrpSpPr/>
              <p:nvPr/>
            </p:nvGrpSpPr>
            <p:grpSpPr>
              <a:xfrm>
                <a:off x="825137" y="1471748"/>
                <a:ext cx="2057400" cy="1447800"/>
                <a:chOff x="5562600" y="685800"/>
                <a:chExt cx="2057400" cy="1447800"/>
              </a:xfrm>
            </p:grpSpPr>
            <p:sp>
              <p:nvSpPr>
                <p:cNvPr id="20" name="Rounded Rectangle 19"/>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638800" y="914400"/>
                  <a:ext cx="1828800" cy="369332"/>
                </a:xfrm>
                <a:prstGeom prst="rect">
                  <a:avLst/>
                </a:prstGeom>
                <a:noFill/>
              </p:spPr>
              <p:txBody>
                <a:bodyPr wrap="square" rtlCol="0">
                  <a:spAutoFit/>
                </a:bodyPr>
                <a:lstStyle/>
                <a:p>
                  <a:pPr algn="ctr"/>
                  <a:endParaRPr lang="en-US" dirty="0">
                    <a:solidFill>
                      <a:schemeClr val="bg1"/>
                    </a:solidFill>
                  </a:endParaRPr>
                </a:p>
              </p:txBody>
            </p:sp>
          </p:grpSp>
          <p:sp>
            <p:nvSpPr>
              <p:cNvPr id="19" name="TextBox 18"/>
              <p:cNvSpPr txBox="1"/>
              <p:nvPr/>
            </p:nvSpPr>
            <p:spPr>
              <a:xfrm>
                <a:off x="650965" y="801188"/>
                <a:ext cx="2514600" cy="830997"/>
              </a:xfrm>
              <a:prstGeom prst="rect">
                <a:avLst/>
              </a:prstGeom>
              <a:solidFill>
                <a:schemeClr val="bg2">
                  <a:lumMod val="75000"/>
                </a:schemeClr>
              </a:solidFill>
            </p:spPr>
            <p:txBody>
              <a:bodyPr wrap="square" rtlCol="0">
                <a:spAutoFit/>
              </a:bodyPr>
              <a:lstStyle/>
              <a:p>
                <a:pPr algn="ctr"/>
                <a:r>
                  <a:rPr lang="en-US" sz="2400" dirty="0"/>
                  <a:t>Humility and Repentance</a:t>
                </a:r>
              </a:p>
            </p:txBody>
          </p:sp>
        </p:grpSp>
        <p:sp>
          <p:nvSpPr>
            <p:cNvPr id="45" name="TextBox 44"/>
            <p:cNvSpPr txBox="1"/>
            <p:nvPr/>
          </p:nvSpPr>
          <p:spPr>
            <a:xfrm>
              <a:off x="990600" y="1676400"/>
              <a:ext cx="1828800" cy="1077218"/>
            </a:xfrm>
            <a:prstGeom prst="rect">
              <a:avLst/>
            </a:prstGeom>
            <a:noFill/>
          </p:spPr>
          <p:txBody>
            <a:bodyPr wrap="square" rtlCol="0">
              <a:spAutoFit/>
            </a:bodyPr>
            <a:lstStyle/>
            <a:p>
              <a:pPr algn="ctr"/>
              <a:r>
                <a:rPr lang="en-US" sz="1600" dirty="0">
                  <a:solidFill>
                    <a:schemeClr val="bg1"/>
                  </a:solidFill>
                </a:rPr>
                <a:t>3 Nephi 8</a:t>
              </a:r>
            </a:p>
            <a:p>
              <a:pPr algn="ctr"/>
              <a:endParaRPr lang="en-US" sz="1600" dirty="0">
                <a:solidFill>
                  <a:schemeClr val="bg1"/>
                </a:solidFill>
              </a:endParaRPr>
            </a:p>
            <a:p>
              <a:pPr algn="ctr"/>
              <a:r>
                <a:rPr lang="en-US" sz="1600" dirty="0">
                  <a:solidFill>
                    <a:schemeClr val="bg1"/>
                  </a:solidFill>
                </a:rPr>
                <a:t>AD 33</a:t>
              </a:r>
            </a:p>
            <a:p>
              <a:pPr algn="ctr"/>
              <a:r>
                <a:rPr lang="en-US" sz="1600" dirty="0">
                  <a:solidFill>
                    <a:schemeClr val="bg1"/>
                  </a:solidFill>
                </a:rPr>
                <a:t>The Awakening</a:t>
              </a:r>
            </a:p>
          </p:txBody>
        </p:sp>
      </p:grpSp>
      <p:sp>
        <p:nvSpPr>
          <p:cNvPr id="46" name="TextBox 45"/>
          <p:cNvSpPr txBox="1"/>
          <p:nvPr/>
        </p:nvSpPr>
        <p:spPr>
          <a:xfrm>
            <a:off x="1752600" y="5867400"/>
            <a:ext cx="3352800" cy="738664"/>
          </a:xfrm>
          <a:prstGeom prst="rect">
            <a:avLst/>
          </a:prstGeom>
          <a:noFill/>
        </p:spPr>
        <p:txBody>
          <a:bodyPr wrap="square" rtlCol="0">
            <a:spAutoFit/>
          </a:bodyPr>
          <a:lstStyle/>
          <a:p>
            <a:r>
              <a:rPr lang="en-US" sz="1400" dirty="0">
                <a:solidFill>
                  <a:schemeClr val="bg1"/>
                </a:solidFill>
              </a:rPr>
              <a:t>6:25 Judges secretly put righteous to death</a:t>
            </a:r>
          </a:p>
          <a:p>
            <a:r>
              <a:rPr lang="en-US" sz="1400" dirty="0">
                <a:solidFill>
                  <a:schemeClr val="bg1"/>
                </a:solidFill>
              </a:rPr>
              <a:t>6:28 Covenant administered by the devil</a:t>
            </a:r>
          </a:p>
          <a:p>
            <a:r>
              <a:rPr lang="en-US" sz="1400" dirty="0">
                <a:solidFill>
                  <a:schemeClr val="bg1"/>
                </a:solidFill>
              </a:rPr>
              <a:t>6:30 subject to kings</a:t>
            </a:r>
          </a:p>
        </p:txBody>
      </p:sp>
    </p:spTree>
    <p:extLst>
      <p:ext uri="{BB962C8B-B14F-4D97-AF65-F5344CB8AC3E}">
        <p14:creationId xmlns:p14="http://schemas.microsoft.com/office/powerpoint/2010/main" val="86601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61B829-E9F4-4693-A3E3-5D8D4DDA4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90"/>
            <a:ext cx="12192001" cy="6864790"/>
          </a:xfrm>
          <a:prstGeom prst="rect">
            <a:avLst/>
          </a:prstGeom>
        </p:spPr>
      </p:pic>
      <p:sp>
        <p:nvSpPr>
          <p:cNvPr id="3" name="TextBox 2"/>
          <p:cNvSpPr txBox="1"/>
          <p:nvPr/>
        </p:nvSpPr>
        <p:spPr>
          <a:xfrm>
            <a:off x="347050" y="135803"/>
            <a:ext cx="11675952"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Pride is Enmity (1:22)</a:t>
            </a:r>
          </a:p>
          <a:p>
            <a:endParaRPr lang="en-US" dirty="0">
              <a:solidFill>
                <a:schemeClr val="bg1"/>
              </a:solidFill>
            </a:endParaRPr>
          </a:p>
          <a:p>
            <a:r>
              <a:rPr lang="en-US" dirty="0">
                <a:solidFill>
                  <a:schemeClr val="bg1"/>
                </a:solidFill>
              </a:rPr>
              <a:t>R.R. Reno http://www.firstthings.com/article/2014/03/the-public-square?gclid=CL3Owqmakr0CFY6Ufgod3m0AmA</a:t>
            </a:r>
          </a:p>
          <a:p>
            <a:endParaRPr lang="en-US" dirty="0">
              <a:solidFill>
                <a:schemeClr val="bg1"/>
              </a:solidFill>
            </a:endParaRPr>
          </a:p>
          <a:p>
            <a:r>
              <a:rPr lang="en-US" dirty="0">
                <a:solidFill>
                  <a:schemeClr val="bg1"/>
                </a:solidFill>
              </a:rPr>
              <a:t>Joseph Fielding McConkie and Robert L. Millet</a:t>
            </a:r>
            <a:r>
              <a:rPr lang="en-US" u="sng" dirty="0">
                <a:solidFill>
                  <a:schemeClr val="bg1"/>
                </a:solidFill>
              </a:rPr>
              <a:t> </a:t>
            </a:r>
            <a:r>
              <a:rPr lang="en-US" i="1" dirty="0">
                <a:solidFill>
                  <a:schemeClr val="bg1"/>
                </a:solidFill>
              </a:rPr>
              <a:t>Doctrinal Commentary on the Book of Mormon </a:t>
            </a:r>
            <a:r>
              <a:rPr lang="en-US" dirty="0">
                <a:solidFill>
                  <a:schemeClr val="bg1"/>
                </a:solidFill>
              </a:rPr>
              <a:t> Vol. 4 pg. 25-27, 34</a:t>
            </a:r>
          </a:p>
          <a:p>
            <a:endParaRPr lang="en-US" dirty="0">
              <a:solidFill>
                <a:schemeClr val="bg1"/>
              </a:solidFill>
            </a:endParaRPr>
          </a:p>
          <a:p>
            <a:r>
              <a:rPr lang="en-US" i="1" dirty="0">
                <a:solidFill>
                  <a:schemeClr val="bg1"/>
                </a:solidFill>
              </a:rPr>
              <a:t>Book of Mormon Who’s Who </a:t>
            </a:r>
            <a:r>
              <a:rPr lang="en-US" dirty="0">
                <a:solidFill>
                  <a:schemeClr val="bg1"/>
                </a:solidFill>
              </a:rPr>
              <a:t>by Ed J. Pinegar and Richard J. Allen pgs. 75-76, 99</a:t>
            </a:r>
            <a:endParaRPr lang="en-US" i="1" dirty="0">
              <a:solidFill>
                <a:schemeClr val="bg1"/>
              </a:solidFill>
            </a:endParaRPr>
          </a:p>
          <a:p>
            <a:endParaRPr lang="en-US" dirty="0">
              <a:solidFill>
                <a:schemeClr val="bg1"/>
              </a:solidFill>
            </a:endParaRPr>
          </a:p>
          <a:p>
            <a:r>
              <a:rPr lang="en-US" dirty="0">
                <a:solidFill>
                  <a:schemeClr val="bg1"/>
                </a:solidFill>
              </a:rPr>
              <a:t>President Henry B. Eyring (“Prayer,” </a:t>
            </a:r>
            <a:r>
              <a:rPr lang="en-US" i="1" dirty="0">
                <a:solidFill>
                  <a:schemeClr val="bg1"/>
                </a:solidFill>
              </a:rPr>
              <a:t>Ensign,</a:t>
            </a:r>
            <a:r>
              <a:rPr lang="en-US" dirty="0">
                <a:solidFill>
                  <a:schemeClr val="bg1"/>
                </a:solidFill>
              </a:rPr>
              <a:t> Nov. 2001, 16).</a:t>
            </a:r>
          </a:p>
          <a:p>
            <a:endParaRPr lang="en-US" dirty="0">
              <a:solidFill>
                <a:schemeClr val="bg1"/>
              </a:solidFill>
            </a:endParaRPr>
          </a:p>
          <a:p>
            <a:r>
              <a:rPr lang="en-US" dirty="0">
                <a:solidFill>
                  <a:schemeClr val="bg1"/>
                </a:solidFill>
              </a:rPr>
              <a:t>Ezra Taft Benson (“Beware of Pride,” </a:t>
            </a:r>
            <a:r>
              <a:rPr lang="en-US" i="1" dirty="0">
                <a:solidFill>
                  <a:schemeClr val="bg1"/>
                </a:solidFill>
              </a:rPr>
              <a:t>Ensign,</a:t>
            </a:r>
            <a:r>
              <a:rPr lang="en-US" dirty="0">
                <a:solidFill>
                  <a:schemeClr val="bg1"/>
                </a:solidFill>
              </a:rPr>
              <a:t> May 1989, 4, 6).</a:t>
            </a:r>
          </a:p>
          <a:p>
            <a:endParaRPr lang="en-US" dirty="0">
              <a:solidFill>
                <a:schemeClr val="bg1"/>
              </a:solidFill>
            </a:endParaRPr>
          </a:p>
          <a:p>
            <a:r>
              <a:rPr lang="en-US" dirty="0">
                <a:solidFill>
                  <a:schemeClr val="bg1"/>
                </a:solidFill>
              </a:rPr>
              <a:t>C.S. Lewis (</a:t>
            </a:r>
            <a:r>
              <a:rPr lang="en-US" i="1" dirty="0">
                <a:solidFill>
                  <a:schemeClr val="bg1"/>
                </a:solidFill>
              </a:rPr>
              <a:t>Mere Christianity,</a:t>
            </a:r>
            <a:r>
              <a:rPr lang="en-US" dirty="0">
                <a:solidFill>
                  <a:schemeClr val="bg1"/>
                </a:solidFill>
              </a:rPr>
              <a:t> New York: Macmillan, 1952, pp. 109–10.)</a:t>
            </a:r>
          </a:p>
          <a:p>
            <a:endParaRPr lang="en-US" dirty="0">
              <a:solidFill>
                <a:schemeClr val="bg1"/>
              </a:solidFill>
            </a:endParaRPr>
          </a:p>
          <a:p>
            <a:r>
              <a:rPr lang="en-US" dirty="0">
                <a:solidFill>
                  <a:schemeClr val="bg1"/>
                </a:solidFill>
              </a:rPr>
              <a:t>Ray Cole </a:t>
            </a:r>
            <a:r>
              <a:rPr lang="en-US" dirty="0" err="1">
                <a:solidFill>
                  <a:schemeClr val="bg1"/>
                </a:solidFill>
              </a:rPr>
              <a:t>Hilliam</a:t>
            </a:r>
            <a:r>
              <a:rPr lang="en-US" dirty="0">
                <a:solidFill>
                  <a:schemeClr val="bg1"/>
                </a:solidFill>
              </a:rPr>
              <a:t> “The </a:t>
            </a:r>
            <a:r>
              <a:rPr lang="en-US" dirty="0" err="1">
                <a:solidFill>
                  <a:schemeClr val="bg1"/>
                </a:solidFill>
              </a:rPr>
              <a:t>Gadianton</a:t>
            </a:r>
            <a:r>
              <a:rPr lang="en-US" dirty="0">
                <a:solidFill>
                  <a:schemeClr val="bg1"/>
                </a:solidFill>
              </a:rPr>
              <a:t> Robbers and Protracted War” BYU Studies 15 (Winter 1975): 214-24. </a:t>
            </a:r>
          </a:p>
        </p:txBody>
      </p:sp>
      <p:sp>
        <p:nvSpPr>
          <p:cNvPr id="7" name="Footer Placeholder 14">
            <a:extLst>
              <a:ext uri="{FF2B5EF4-FFF2-40B4-BE49-F238E27FC236}">
                <a16:creationId xmlns:a16="http://schemas.microsoft.com/office/drawing/2014/main" id="{A4B2BF8A-6F1F-42C0-BAEF-C3F52018072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97EB3D96-7485-4356-969C-3588D86CE1B6}"/>
              </a:ext>
            </a:extLst>
          </p:cNvPr>
          <p:cNvGrpSpPr/>
          <p:nvPr/>
        </p:nvGrpSpPr>
        <p:grpSpPr>
          <a:xfrm>
            <a:off x="3753567" y="190122"/>
            <a:ext cx="782219" cy="977774"/>
            <a:chOff x="7543800" y="3810000"/>
            <a:chExt cx="1143000" cy="1447800"/>
          </a:xfrm>
        </p:grpSpPr>
        <p:sp>
          <p:nvSpPr>
            <p:cNvPr id="10" name="Trapezoid 9">
              <a:extLst>
                <a:ext uri="{FF2B5EF4-FFF2-40B4-BE49-F238E27FC236}">
                  <a16:creationId xmlns:a16="http://schemas.microsoft.com/office/drawing/2014/main" id="{0ADBE7C9-F0DB-4925-B6EC-1AEFBDB3B17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a:extLst>
                <a:ext uri="{FF2B5EF4-FFF2-40B4-BE49-F238E27FC236}">
                  <a16:creationId xmlns:a16="http://schemas.microsoft.com/office/drawing/2014/main" id="{D75F61AB-5780-4476-AEDE-9B38B58DB7A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2">
              <a:extLst>
                <a:ext uri="{FF2B5EF4-FFF2-40B4-BE49-F238E27FC236}">
                  <a16:creationId xmlns:a16="http://schemas.microsoft.com/office/drawing/2014/main" id="{07D3CF2E-00C6-421A-AD34-4814C1592F2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3">
              <a:extLst>
                <a:ext uri="{FF2B5EF4-FFF2-40B4-BE49-F238E27FC236}">
                  <a16:creationId xmlns:a16="http://schemas.microsoft.com/office/drawing/2014/main" id="{7F278A88-0D4B-4266-B4ED-88661B749B9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2">
              <a:extLst>
                <a:ext uri="{FF2B5EF4-FFF2-40B4-BE49-F238E27FC236}">
                  <a16:creationId xmlns:a16="http://schemas.microsoft.com/office/drawing/2014/main" id="{F8B1FD7F-9995-49AD-90C4-6C26990A1DF8}"/>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CBECC7CB-A87D-4F0F-B7C2-AF54448933F1}"/>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1BC632EA-72B3-44DA-8039-6ADDE26FDA7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CFF977F-C3E6-4125-9ED0-BDC55134FC4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5B876E4-280C-4668-8E60-D8BC8F5DEF9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A9EB85-5644-452C-A320-FFB62E02FE5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CDE2B137-BCD2-497D-BABC-412C2DB8E9E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3">
              <a:extLst>
                <a:ext uri="{FF2B5EF4-FFF2-40B4-BE49-F238E27FC236}">
                  <a16:creationId xmlns:a16="http://schemas.microsoft.com/office/drawing/2014/main" id="{6063ADD7-51DE-4641-BEE6-97E3ACDF5B95}"/>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AE18FA91-2615-47E2-A876-01663BC0893F}"/>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FC0D0E60-D0A2-4D44-82D9-E75F4F0156B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55A988-D831-4423-81D8-636BDD02459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EFE6CCA-F49E-4E3A-AF08-DDC9A1D1B26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D7C53FF-EA2C-4620-8285-D5E06970F40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4D7605E-559B-48BA-B604-71BA418440C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7787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1"/>
            <a:ext cx="9144000" cy="5478423"/>
          </a:xfrm>
          <a:prstGeom prst="rect">
            <a:avLst/>
          </a:prstGeom>
        </p:spPr>
        <p:txBody>
          <a:bodyPr wrap="square">
            <a:spAutoFit/>
          </a:bodyPr>
          <a:lstStyle/>
          <a:p>
            <a:r>
              <a:rPr lang="en-US" sz="1400" b="1" dirty="0"/>
              <a:t>If I Were The Devil</a:t>
            </a:r>
            <a:r>
              <a:rPr lang="en-US" sz="1400" dirty="0"/>
              <a:t>      By Paul Harvey</a:t>
            </a:r>
          </a:p>
          <a:p>
            <a:endParaRPr lang="en-US" sz="1400" dirty="0"/>
          </a:p>
          <a:p>
            <a:r>
              <a:rPr lang="en-US" sz="1400" dirty="0"/>
              <a:t>I would gain control of the most powerful nation in the world;</a:t>
            </a:r>
          </a:p>
          <a:p>
            <a:r>
              <a:rPr lang="en-US" sz="1400" dirty="0"/>
              <a:t>I would delude their minds into thinking that they had come from man's effort, instead of God's blessings;</a:t>
            </a:r>
          </a:p>
          <a:p>
            <a:r>
              <a:rPr lang="en-US" sz="1400" dirty="0"/>
              <a:t>I would promote an attitude of loving things and using people, instead of the other way around;</a:t>
            </a:r>
          </a:p>
          <a:p>
            <a:r>
              <a:rPr lang="en-US" sz="1400" dirty="0"/>
              <a:t>I would dupe entire states into relying on gambling for their state revenue;</a:t>
            </a:r>
          </a:p>
          <a:p>
            <a:r>
              <a:rPr lang="en-US" sz="1400" dirty="0"/>
              <a:t>I would convince people that character is not an issue when it comes to leadership;</a:t>
            </a:r>
          </a:p>
          <a:p>
            <a:r>
              <a:rPr lang="en-US" sz="1400" dirty="0"/>
              <a:t>I would make it legal to take the life of unborn babies;</a:t>
            </a:r>
          </a:p>
          <a:p>
            <a:r>
              <a:rPr lang="en-US" sz="1400" dirty="0"/>
              <a:t>I would make it socially acceptable to take one's own life, and invent machines to make it convenient;</a:t>
            </a:r>
          </a:p>
          <a:p>
            <a:r>
              <a:rPr lang="en-US" sz="1400" dirty="0"/>
              <a:t>I would cheapen human life as much as possible so that life of animals are valued more than human beings;</a:t>
            </a:r>
          </a:p>
          <a:p>
            <a:r>
              <a:rPr lang="en-US" sz="1400" dirty="0"/>
              <a:t>I would take God out of the schools, where even the mention of His name was grounds for a lawsuit;</a:t>
            </a:r>
          </a:p>
          <a:p>
            <a:r>
              <a:rPr lang="en-US" sz="1400" dirty="0"/>
              <a:t>I would come up with drugs that sedate the mind and target the young, and I would get sports heroes to advertise them;</a:t>
            </a:r>
          </a:p>
          <a:p>
            <a:r>
              <a:rPr lang="en-US" sz="1400" dirty="0"/>
              <a:t>I would get control of the media, so that every night I could pollute the minds of every family member for my agenda;</a:t>
            </a:r>
          </a:p>
          <a:p>
            <a:r>
              <a:rPr lang="en-US" sz="1400" dirty="0"/>
              <a:t>I would attack then family, the backbone of any nation. I would make divorce acceptable and easy, even fashionable. If the family crumbles, so does the nation;</a:t>
            </a:r>
          </a:p>
          <a:p>
            <a:r>
              <a:rPr lang="en-US" sz="1400" dirty="0"/>
              <a:t>I would compel people to express their most depraved fantasies on canvas and movies screens, and I would call it art;</a:t>
            </a:r>
          </a:p>
          <a:p>
            <a:r>
              <a:rPr lang="en-US" sz="1400" dirty="0"/>
              <a:t>I would convince the world that people are born homosexuals, and that their lifestyles should be accepted and marveled;</a:t>
            </a:r>
          </a:p>
          <a:p>
            <a:r>
              <a:rPr lang="en-US" sz="1400" dirty="0"/>
              <a:t>I would convince the people that right and wrong are determined by a few who call themselves authorities and refer to their agendas as politically correct;</a:t>
            </a:r>
          </a:p>
          <a:p>
            <a:r>
              <a:rPr lang="en-US" sz="1400" dirty="0"/>
              <a:t>I would persuade people that the church is irrelevant and out of date;  the Bible is for the naive:</a:t>
            </a:r>
          </a:p>
          <a:p>
            <a:r>
              <a:rPr lang="en-US" sz="1400" dirty="0"/>
              <a:t>I would dull the minds of Christians, and make them believe that prayer is not important, and that faithfulness and obedience are </a:t>
            </a:r>
            <a:r>
              <a:rPr lang="en-US" sz="1400"/>
              <a:t>optional;</a:t>
            </a:r>
          </a:p>
          <a:p>
            <a:endParaRPr lang="en-US" sz="1400" dirty="0"/>
          </a:p>
          <a:p>
            <a:r>
              <a:rPr lang="en-US" sz="1400" dirty="0"/>
              <a:t>I GUESS I WOULD LEAVE THINGS PRETTY MUCH THE WAY THEY ARE!</a:t>
            </a:r>
          </a:p>
          <a:p>
            <a:endParaRPr lang="en-US" sz="1400" dirty="0"/>
          </a:p>
        </p:txBody>
      </p:sp>
    </p:spTree>
    <p:extLst>
      <p:ext uri="{BB962C8B-B14F-4D97-AF65-F5344CB8AC3E}">
        <p14:creationId xmlns:p14="http://schemas.microsoft.com/office/powerpoint/2010/main" val="420023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Picture 488">
            <a:extLst>
              <a:ext uri="{FF2B5EF4-FFF2-40B4-BE49-F238E27FC236}">
                <a16:creationId xmlns:a16="http://schemas.microsoft.com/office/drawing/2014/main" id="{3C7F5DE3-FD5C-4DA5-AB6C-67293ADCB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3" name="TextBox 2"/>
          <p:cNvSpPr txBox="1"/>
          <p:nvPr/>
        </p:nvSpPr>
        <p:spPr>
          <a:xfrm>
            <a:off x="111659" y="6488668"/>
            <a:ext cx="8229600" cy="369332"/>
          </a:xfrm>
          <a:prstGeom prst="rect">
            <a:avLst/>
          </a:prstGeom>
          <a:noFill/>
        </p:spPr>
        <p:txBody>
          <a:bodyPr wrap="square" rtlCol="0">
            <a:spAutoFit/>
          </a:bodyPr>
          <a:lstStyle/>
          <a:p>
            <a:r>
              <a:rPr lang="en-US" dirty="0">
                <a:solidFill>
                  <a:schemeClr val="bg1"/>
                </a:solidFill>
              </a:rPr>
              <a:t>3 Nephi 6:1-10</a:t>
            </a:r>
          </a:p>
        </p:txBody>
      </p:sp>
      <p:sp>
        <p:nvSpPr>
          <p:cNvPr id="4" name="TextBox 3"/>
          <p:cNvSpPr txBox="1"/>
          <p:nvPr/>
        </p:nvSpPr>
        <p:spPr>
          <a:xfrm>
            <a:off x="1752600" y="0"/>
            <a:ext cx="8610600" cy="1107996"/>
          </a:xfrm>
          <a:prstGeom prst="rect">
            <a:avLst/>
          </a:prstGeom>
          <a:noFill/>
        </p:spPr>
        <p:txBody>
          <a:bodyPr wrap="square" rtlCol="0">
            <a:spAutoFit/>
          </a:bodyPr>
          <a:lstStyle/>
          <a:p>
            <a:pPr algn="ctr"/>
            <a:r>
              <a:rPr lang="en-US" sz="6600" dirty="0">
                <a:solidFill>
                  <a:schemeClr val="bg1"/>
                </a:solidFill>
                <a:latin typeface="Arial" panose="020B0604020202020204" pitchFamily="34" charset="0"/>
              </a:rPr>
              <a:t>Rebuilding</a:t>
            </a:r>
          </a:p>
        </p:txBody>
      </p:sp>
      <p:sp>
        <p:nvSpPr>
          <p:cNvPr id="5" name="TextBox 4"/>
          <p:cNvSpPr txBox="1"/>
          <p:nvPr/>
        </p:nvSpPr>
        <p:spPr>
          <a:xfrm>
            <a:off x="2514600" y="1752600"/>
            <a:ext cx="2286000" cy="923330"/>
          </a:xfrm>
          <a:prstGeom prst="rect">
            <a:avLst/>
          </a:prstGeom>
          <a:noFill/>
        </p:spPr>
        <p:txBody>
          <a:bodyPr wrap="square" rtlCol="0">
            <a:spAutoFit/>
          </a:bodyPr>
          <a:lstStyle/>
          <a:p>
            <a:pPr algn="ctr"/>
            <a:r>
              <a:rPr lang="en-US" dirty="0" err="1">
                <a:solidFill>
                  <a:schemeClr val="bg1"/>
                </a:solidFill>
              </a:rPr>
              <a:t>Gidgiddoni</a:t>
            </a:r>
            <a:r>
              <a:rPr lang="en-US" dirty="0">
                <a:solidFill>
                  <a:schemeClr val="bg1"/>
                </a:solidFill>
              </a:rPr>
              <a:t> and </a:t>
            </a:r>
            <a:r>
              <a:rPr lang="en-US" dirty="0" err="1">
                <a:solidFill>
                  <a:schemeClr val="bg1"/>
                </a:solidFill>
              </a:rPr>
              <a:t>Lachoneus</a:t>
            </a:r>
            <a:r>
              <a:rPr lang="en-US" dirty="0">
                <a:solidFill>
                  <a:schemeClr val="bg1"/>
                </a:solidFill>
              </a:rPr>
              <a:t> were the leaders</a:t>
            </a:r>
          </a:p>
        </p:txBody>
      </p:sp>
      <p:sp>
        <p:nvSpPr>
          <p:cNvPr id="6" name="TextBox 5"/>
          <p:cNvSpPr txBox="1"/>
          <p:nvPr/>
        </p:nvSpPr>
        <p:spPr>
          <a:xfrm>
            <a:off x="7086600" y="1371601"/>
            <a:ext cx="3200400" cy="646331"/>
          </a:xfrm>
          <a:prstGeom prst="rect">
            <a:avLst/>
          </a:prstGeom>
          <a:noFill/>
        </p:spPr>
        <p:txBody>
          <a:bodyPr wrap="square" rtlCol="0">
            <a:spAutoFit/>
          </a:bodyPr>
          <a:lstStyle/>
          <a:p>
            <a:r>
              <a:rPr lang="en-US" dirty="0">
                <a:solidFill>
                  <a:schemeClr val="bg1"/>
                </a:solidFill>
              </a:rPr>
              <a:t>The cities were built ‘anew’ and highways connecting the cities</a:t>
            </a:r>
          </a:p>
        </p:txBody>
      </p:sp>
      <p:grpSp>
        <p:nvGrpSpPr>
          <p:cNvPr id="7" name="Group 6"/>
          <p:cNvGrpSpPr/>
          <p:nvPr/>
        </p:nvGrpSpPr>
        <p:grpSpPr>
          <a:xfrm>
            <a:off x="1828800" y="2743200"/>
            <a:ext cx="1766454" cy="3429000"/>
            <a:chOff x="1219201" y="762000"/>
            <a:chExt cx="2590799" cy="5029199"/>
          </a:xfrm>
        </p:grpSpPr>
        <p:grpSp>
          <p:nvGrpSpPr>
            <p:cNvPr id="8" name="Group 174"/>
            <p:cNvGrpSpPr/>
            <p:nvPr/>
          </p:nvGrpSpPr>
          <p:grpSpPr>
            <a:xfrm>
              <a:off x="1371600" y="762000"/>
              <a:ext cx="1462184" cy="1096403"/>
              <a:chOff x="1542694" y="221690"/>
              <a:chExt cx="1462184" cy="1096403"/>
            </a:xfrm>
          </p:grpSpPr>
          <p:sp>
            <p:nvSpPr>
              <p:cNvPr id="84" name="Moon 83"/>
              <p:cNvSpPr/>
              <p:nvPr/>
            </p:nvSpPr>
            <p:spPr>
              <a:xfrm rot="5047018">
                <a:off x="2012204" y="-247820"/>
                <a:ext cx="435375" cy="1374395"/>
              </a:xfrm>
              <a:prstGeom prst="moon">
                <a:avLst>
                  <a:gd name="adj" fmla="val 46802"/>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4501360">
                <a:off x="2026422" y="-70707"/>
                <a:ext cx="435375" cy="1374395"/>
              </a:xfrm>
              <a:prstGeom prst="moon">
                <a:avLst>
                  <a:gd name="adj" fmla="val 46802"/>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3653622">
                <a:off x="2012620" y="65874"/>
                <a:ext cx="435375" cy="1374395"/>
              </a:xfrm>
              <a:prstGeom prst="moon">
                <a:avLst>
                  <a:gd name="adj" fmla="val 4680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2346640">
                <a:off x="2203887" y="273715"/>
                <a:ext cx="272410" cy="1044378"/>
              </a:xfrm>
              <a:prstGeom prst="moon">
                <a:avLst>
                  <a:gd name="adj" fmla="val 46802"/>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688877">
                <a:off x="2493312" y="20686"/>
                <a:ext cx="246134" cy="776998"/>
              </a:xfrm>
              <a:prstGeom prst="moon">
                <a:avLst>
                  <a:gd name="adj" fmla="val 71751"/>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7122876">
                <a:off x="2493311" y="173087"/>
                <a:ext cx="246134" cy="776998"/>
              </a:xfrm>
              <a:prstGeom prst="moon">
                <a:avLst>
                  <a:gd name="adj" fmla="val 7175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6164412">
                <a:off x="2340406" y="198214"/>
                <a:ext cx="246134" cy="776998"/>
              </a:xfrm>
              <a:prstGeom prst="moon">
                <a:avLst>
                  <a:gd name="adj" fmla="val 71751"/>
                </a:avLst>
              </a:prstGeom>
              <a:solidFill>
                <a:srgbClr val="2E5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2362200" y="1066800"/>
              <a:ext cx="533400" cy="170329"/>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p:cNvSpPr/>
            <p:nvPr/>
          </p:nvSpPr>
          <p:spPr>
            <a:xfrm>
              <a:off x="1880506" y="1356039"/>
              <a:ext cx="1587135" cy="2425543"/>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915480">
              <a:off x="3302044" y="3474190"/>
              <a:ext cx="507956"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145143">
              <a:off x="1423465" y="3462468"/>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3145143">
              <a:off x="2202280" y="5088477"/>
              <a:ext cx="545747"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594148">
              <a:off x="2635924" y="5047721"/>
              <a:ext cx="545747" cy="85969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942167" y="3902859"/>
              <a:ext cx="1521004" cy="158330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778885">
              <a:off x="1661188" y="2485128"/>
              <a:ext cx="859151" cy="157829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27387">
              <a:off x="2747161" y="2466361"/>
              <a:ext cx="859151" cy="157829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0800000">
              <a:off x="1911959" y="2629449"/>
              <a:ext cx="1521004" cy="14553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0800000">
              <a:off x="2415923" y="2575509"/>
              <a:ext cx="529045" cy="60638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51401" y="1423376"/>
              <a:ext cx="1058090" cy="14553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2012767" y="1295400"/>
              <a:ext cx="1322612" cy="606386"/>
            </a:xfrm>
            <a:prstGeom prst="cloud">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6"/>
            <p:cNvGrpSpPr/>
            <p:nvPr/>
          </p:nvGrpSpPr>
          <p:grpSpPr>
            <a:xfrm>
              <a:off x="1880506" y="1477316"/>
              <a:ext cx="1587135" cy="303193"/>
              <a:chOff x="4495800" y="2283502"/>
              <a:chExt cx="3429000" cy="1907498"/>
            </a:xfrm>
          </p:grpSpPr>
          <p:sp>
            <p:nvSpPr>
              <p:cNvPr id="69" name="Rounded Rectangle 50"/>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33"/>
              <p:cNvGrpSpPr/>
              <p:nvPr/>
            </p:nvGrpSpPr>
            <p:grpSpPr>
              <a:xfrm rot="10800000">
                <a:off x="4952438" y="3202898"/>
                <a:ext cx="2396490" cy="954941"/>
                <a:chOff x="3276600" y="6130228"/>
                <a:chExt cx="2819400" cy="700290"/>
              </a:xfrm>
            </p:grpSpPr>
            <p:sp>
              <p:nvSpPr>
                <p:cNvPr id="78" name="Left-Right-Up Arrow 77"/>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Right-Up Arrow 78"/>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eft-Right-Up Arrow 79"/>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6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33"/>
              <p:cNvGrpSpPr/>
              <p:nvPr/>
            </p:nvGrpSpPr>
            <p:grpSpPr>
              <a:xfrm>
                <a:off x="4970489" y="2283502"/>
                <a:ext cx="2396490" cy="954941"/>
                <a:chOff x="3276600" y="6130228"/>
                <a:chExt cx="2819400" cy="700290"/>
              </a:xfrm>
            </p:grpSpPr>
            <p:sp>
              <p:nvSpPr>
                <p:cNvPr id="72" name="Left-Right-Up Arrow 71"/>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eft-Right-Up Arrow 72"/>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Up Arrow 73"/>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69"/>
            <p:cNvGrpSpPr/>
            <p:nvPr/>
          </p:nvGrpSpPr>
          <p:grpSpPr>
            <a:xfrm>
              <a:off x="1998674" y="5332339"/>
              <a:ext cx="1319360" cy="135195"/>
              <a:chOff x="4495800" y="2283502"/>
              <a:chExt cx="3429000" cy="1907498"/>
            </a:xfrm>
          </p:grpSpPr>
          <p:sp>
            <p:nvSpPr>
              <p:cNvPr id="54" name="Rounded Rectangle 35"/>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33"/>
              <p:cNvGrpSpPr/>
              <p:nvPr/>
            </p:nvGrpSpPr>
            <p:grpSpPr>
              <a:xfrm rot="10800000">
                <a:off x="4952438" y="3202898"/>
                <a:ext cx="2396490" cy="954941"/>
                <a:chOff x="3276600" y="6130228"/>
                <a:chExt cx="2819400" cy="700290"/>
              </a:xfrm>
            </p:grpSpPr>
            <p:sp>
              <p:nvSpPr>
                <p:cNvPr id="63" name="Left-Right-Up Arrow 62"/>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4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33"/>
              <p:cNvGrpSpPr/>
              <p:nvPr/>
            </p:nvGrpSpPr>
            <p:grpSpPr>
              <a:xfrm>
                <a:off x="4970489" y="2283502"/>
                <a:ext cx="2396490" cy="954941"/>
                <a:chOff x="3276600" y="6130228"/>
                <a:chExt cx="2819400" cy="700290"/>
              </a:xfrm>
            </p:grpSpPr>
            <p:sp>
              <p:nvSpPr>
                <p:cNvPr id="57" name="Left-Right-Up Arrow 56"/>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85"/>
            <p:cNvGrpSpPr/>
            <p:nvPr/>
          </p:nvGrpSpPr>
          <p:grpSpPr>
            <a:xfrm>
              <a:off x="2251273" y="3980397"/>
              <a:ext cx="880296" cy="315121"/>
              <a:chOff x="4495800" y="2283502"/>
              <a:chExt cx="3429000" cy="1907498"/>
            </a:xfrm>
          </p:grpSpPr>
          <p:sp>
            <p:nvSpPr>
              <p:cNvPr id="39" name="Rounded Rectangle 20"/>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33"/>
              <p:cNvGrpSpPr/>
              <p:nvPr/>
            </p:nvGrpSpPr>
            <p:grpSpPr>
              <a:xfrm rot="10800000">
                <a:off x="4952438" y="3202898"/>
                <a:ext cx="2396490" cy="954941"/>
                <a:chOff x="3276600" y="6130228"/>
                <a:chExt cx="2819400" cy="700290"/>
              </a:xfrm>
            </p:grpSpPr>
            <p:sp>
              <p:nvSpPr>
                <p:cNvPr id="48" name="Left-Right-Up Arrow 47"/>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Up Arrow 48"/>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Up Arrow 49"/>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3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33"/>
              <p:cNvGrpSpPr/>
              <p:nvPr/>
            </p:nvGrpSpPr>
            <p:grpSpPr>
              <a:xfrm>
                <a:off x="4970489" y="2283502"/>
                <a:ext cx="2396490" cy="954941"/>
                <a:chOff x="3276600" y="6130228"/>
                <a:chExt cx="2819400" cy="700290"/>
              </a:xfrm>
            </p:grpSpPr>
            <p:sp>
              <p:nvSpPr>
                <p:cNvPr id="42" name="Left-Right-Up Arrow 41"/>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Up Arrow 42"/>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Up Arrow 43"/>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Chord 24"/>
            <p:cNvSpPr/>
            <p:nvPr/>
          </p:nvSpPr>
          <p:spPr>
            <a:xfrm rot="5638540">
              <a:off x="1888171" y="1010968"/>
              <a:ext cx="1586117" cy="1901623"/>
            </a:xfrm>
            <a:prstGeom prst="chord">
              <a:avLst>
                <a:gd name="adj1" fmla="val 7028511"/>
                <a:gd name="adj2" fmla="val 14086795"/>
              </a:avLst>
            </a:prstGeom>
            <a:solidFill>
              <a:srgbClr val="C4490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90"/>
            <p:cNvGrpSpPr/>
            <p:nvPr/>
          </p:nvGrpSpPr>
          <p:grpSpPr>
            <a:xfrm>
              <a:off x="2142565" y="2675964"/>
              <a:ext cx="1066800" cy="1187823"/>
              <a:chOff x="3827929" y="694764"/>
              <a:chExt cx="1066800" cy="1187823"/>
            </a:xfrm>
          </p:grpSpPr>
          <p:sp>
            <p:nvSpPr>
              <p:cNvPr id="27" name="Quad Arrow 26"/>
              <p:cNvSpPr/>
              <p:nvPr/>
            </p:nvSpPr>
            <p:spPr>
              <a:xfrm>
                <a:off x="3887965" y="1190256"/>
                <a:ext cx="942110" cy="692331"/>
              </a:xfrm>
              <a:prstGeom prst="quadArrow">
                <a:avLst>
                  <a:gd name="adj1" fmla="val 40147"/>
                  <a:gd name="adj2" fmla="val 22500"/>
                  <a:gd name="adj3" fmla="val 22500"/>
                </a:avLst>
              </a:prstGeom>
              <a:solidFill>
                <a:srgbClr val="B146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141963" y="1393882"/>
                <a:ext cx="420256" cy="71271"/>
              </a:xfrm>
              <a:prstGeom prst="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V="1">
                <a:off x="4155818" y="1600903"/>
                <a:ext cx="420256" cy="47513"/>
              </a:xfrm>
              <a:prstGeom prst="rect">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4211238" y="1444789"/>
                <a:ext cx="249382" cy="149327"/>
              </a:xfrm>
              <a:prstGeom prst="hexagon">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38765" y="1210619"/>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576075" y="1210619"/>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64875" y="1061293"/>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40729" y="1047717"/>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837165" y="884816"/>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59202" y="871241"/>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27929" y="708340"/>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40728" y="694764"/>
                <a:ext cx="235527" cy="173083"/>
              </a:xfrm>
              <a:prstGeom prst="ellipse">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0" name="Group 169"/>
          <p:cNvGrpSpPr/>
          <p:nvPr/>
        </p:nvGrpSpPr>
        <p:grpSpPr>
          <a:xfrm>
            <a:off x="3810000" y="2895600"/>
            <a:ext cx="1447800" cy="3276600"/>
            <a:chOff x="4053745" y="2286000"/>
            <a:chExt cx="1774955" cy="3733800"/>
          </a:xfrm>
        </p:grpSpPr>
        <p:grpSp>
          <p:nvGrpSpPr>
            <p:cNvPr id="92" name="Group 81"/>
            <p:cNvGrpSpPr/>
            <p:nvPr/>
          </p:nvGrpSpPr>
          <p:grpSpPr>
            <a:xfrm rot="1551832">
              <a:off x="4124322" y="2645171"/>
              <a:ext cx="527773" cy="1212898"/>
              <a:chOff x="3059021" y="1211708"/>
              <a:chExt cx="673977" cy="1548898"/>
            </a:xfrm>
          </p:grpSpPr>
          <p:sp>
            <p:nvSpPr>
              <p:cNvPr id="167" name="Moon 166"/>
              <p:cNvSpPr/>
              <p:nvPr/>
            </p:nvSpPr>
            <p:spPr>
              <a:xfrm rot="10359865">
                <a:off x="3367532" y="1312806"/>
                <a:ext cx="365466" cy="1447800"/>
              </a:xfrm>
              <a:prstGeom prst="moon">
                <a:avLst>
                  <a:gd name="adj" fmla="val 87500"/>
                </a:avLst>
              </a:prstGeom>
              <a:solidFill>
                <a:srgbClr val="5424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67"/>
              <p:cNvSpPr/>
              <p:nvPr/>
            </p:nvSpPr>
            <p:spPr>
              <a:xfrm rot="3379107">
                <a:off x="2930758" y="1535912"/>
                <a:ext cx="806483" cy="549957"/>
              </a:xfrm>
              <a:prstGeom prst="round2DiagRect">
                <a:avLst>
                  <a:gd name="adj1" fmla="val 16667"/>
                  <a:gd name="adj2" fmla="val 50000"/>
                </a:avLst>
              </a:prstGeom>
              <a:solidFill>
                <a:srgbClr val="5424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0411470">
                <a:off x="3278628" y="1211708"/>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2"/>
            <p:cNvSpPr/>
            <p:nvPr/>
          </p:nvSpPr>
          <p:spPr>
            <a:xfrm rot="1267050">
              <a:off x="4496207" y="5382364"/>
              <a:ext cx="412660" cy="62975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9394983">
              <a:off x="5021372" y="5390044"/>
              <a:ext cx="412660" cy="62975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a:off x="4431721" y="4300741"/>
              <a:ext cx="1119690" cy="1405926"/>
            </a:xfrm>
            <a:prstGeom prst="trapezoid">
              <a:avLst>
                <a:gd name="adj" fmla="val 24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80"/>
            <p:cNvGrpSpPr/>
            <p:nvPr/>
          </p:nvGrpSpPr>
          <p:grpSpPr>
            <a:xfrm rot="534492">
              <a:off x="5232000" y="2763360"/>
              <a:ext cx="529505" cy="1212898"/>
              <a:chOff x="3069443" y="1211708"/>
              <a:chExt cx="676190" cy="1548898"/>
            </a:xfrm>
          </p:grpSpPr>
          <p:sp>
            <p:nvSpPr>
              <p:cNvPr id="164" name="Moon 2"/>
              <p:cNvSpPr/>
              <p:nvPr/>
            </p:nvSpPr>
            <p:spPr>
              <a:xfrm rot="10359865">
                <a:off x="3367532" y="1312806"/>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3"/>
              <p:cNvSpPr/>
              <p:nvPr/>
            </p:nvSpPr>
            <p:spPr>
              <a:xfrm rot="2289138">
                <a:off x="3069443" y="1750317"/>
                <a:ext cx="676190" cy="549957"/>
              </a:xfrm>
              <a:prstGeom prst="round2DiagRect">
                <a:avLst>
                  <a:gd name="adj1" fmla="val 16667"/>
                  <a:gd name="adj2" fmla="val 50000"/>
                </a:avLst>
              </a:prstGeom>
              <a:solidFill>
                <a:srgbClr val="5424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4"/>
              <p:cNvSpPr/>
              <p:nvPr/>
            </p:nvSpPr>
            <p:spPr>
              <a:xfrm rot="20411470">
                <a:off x="3278628" y="1211708"/>
                <a:ext cx="365466" cy="1447800"/>
              </a:xfrm>
              <a:prstGeom prst="moon">
                <a:avLst>
                  <a:gd name="adj" fmla="val 875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Oval 2"/>
            <p:cNvSpPr/>
            <p:nvPr/>
          </p:nvSpPr>
          <p:spPr>
            <a:xfrm rot="20847300">
              <a:off x="5478781" y="4298603"/>
              <a:ext cx="349919" cy="5612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3"/>
            <p:cNvSpPr/>
            <p:nvPr/>
          </p:nvSpPr>
          <p:spPr>
            <a:xfrm rot="1301815">
              <a:off x="4053745" y="4388202"/>
              <a:ext cx="349919" cy="5612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327004">
              <a:off x="4221399" y="3302553"/>
              <a:ext cx="603231" cy="1405926"/>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4"/>
            <p:cNvSpPr/>
            <p:nvPr/>
          </p:nvSpPr>
          <p:spPr>
            <a:xfrm rot="19975199">
              <a:off x="5101257" y="3241292"/>
              <a:ext cx="603231" cy="1405926"/>
            </a:xfrm>
            <a:prstGeom prst="trapezoid">
              <a:avLst>
                <a:gd name="adj" fmla="val 3413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6"/>
            <p:cNvSpPr/>
            <p:nvPr/>
          </p:nvSpPr>
          <p:spPr>
            <a:xfrm rot="10800000">
              <a:off x="4526490" y="3479401"/>
              <a:ext cx="917637" cy="895051"/>
            </a:xfrm>
            <a:prstGeom prst="trapezoid">
              <a:avLst>
                <a:gd name="adj" fmla="val 13067"/>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4754640" y="3598741"/>
              <a:ext cx="413644" cy="5128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445760" y="2679868"/>
              <a:ext cx="1133730" cy="11337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103"/>
            <p:cNvSpPr/>
            <p:nvPr/>
          </p:nvSpPr>
          <p:spPr>
            <a:xfrm rot="18238105">
              <a:off x="4355156" y="2345670"/>
              <a:ext cx="656370" cy="537030"/>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rot="1074138">
              <a:off x="4900995" y="2452878"/>
              <a:ext cx="746564" cy="557086"/>
            </a:xfrm>
            <a:prstGeom prst="round2DiagRect">
              <a:avLst>
                <a:gd name="adj1" fmla="val 16667"/>
                <a:gd name="adj2" fmla="val 50000"/>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8"/>
            <p:cNvGrpSpPr/>
            <p:nvPr/>
          </p:nvGrpSpPr>
          <p:grpSpPr>
            <a:xfrm>
              <a:off x="4635300" y="4314781"/>
              <a:ext cx="709267" cy="596700"/>
              <a:chOff x="5181600" y="1219200"/>
              <a:chExt cx="1828800" cy="1538553"/>
            </a:xfrm>
          </p:grpSpPr>
          <p:sp>
            <p:nvSpPr>
              <p:cNvPr id="145" name="Down Arrow Callout 144"/>
              <p:cNvSpPr/>
              <p:nvPr/>
            </p:nvSpPr>
            <p:spPr>
              <a:xfrm>
                <a:off x="5181600" y="1219200"/>
                <a:ext cx="1828800" cy="1219200"/>
              </a:xfrm>
              <a:prstGeom prst="downArrowCallout">
                <a:avLst>
                  <a:gd name="adj1" fmla="val 50000"/>
                  <a:gd name="adj2" fmla="val 25000"/>
                  <a:gd name="adj3" fmla="val 40441"/>
                  <a:gd name="adj4" fmla="val 64977"/>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20"/>
              <p:cNvSpPr/>
              <p:nvPr/>
            </p:nvSpPr>
            <p:spPr>
              <a:xfrm>
                <a:off x="5867400" y="1828800"/>
                <a:ext cx="435429" cy="471753"/>
              </a:xfrm>
              <a:prstGeom prst="quadArrow">
                <a:avLst>
                  <a:gd name="adj1" fmla="val 27000"/>
                  <a:gd name="adj2" fmla="val 22500"/>
                  <a:gd name="adj3" fmla="val 22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21"/>
              <p:cNvSpPr/>
              <p:nvPr/>
            </p:nvSpPr>
            <p:spPr>
              <a:xfrm>
                <a:off x="6477000" y="1905000"/>
                <a:ext cx="435429" cy="471753"/>
              </a:xfrm>
              <a:prstGeom prst="quadArrow">
                <a:avLst>
                  <a:gd name="adj1" fmla="val 27000"/>
                  <a:gd name="adj2" fmla="val 22500"/>
                  <a:gd name="adj3" fmla="val 22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5334000" y="1905000"/>
                <a:ext cx="435429" cy="471753"/>
              </a:xfrm>
              <a:prstGeom prst="quadArrow">
                <a:avLst>
                  <a:gd name="adj1" fmla="val 27000"/>
                  <a:gd name="adj2" fmla="val 22500"/>
                  <a:gd name="adj3" fmla="val 22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19"/>
              <p:cNvSpPr/>
              <p:nvPr/>
            </p:nvSpPr>
            <p:spPr>
              <a:xfrm>
                <a:off x="5867400" y="2286000"/>
                <a:ext cx="435429" cy="471753"/>
              </a:xfrm>
              <a:prstGeom prst="quadArrow">
                <a:avLst>
                  <a:gd name="adj1" fmla="val 27000"/>
                  <a:gd name="adj2" fmla="val 22500"/>
                  <a:gd name="adj3" fmla="val 22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61"/>
            <p:cNvGrpSpPr/>
            <p:nvPr/>
          </p:nvGrpSpPr>
          <p:grpSpPr>
            <a:xfrm>
              <a:off x="4635300" y="4374451"/>
              <a:ext cx="705510" cy="129870"/>
              <a:chOff x="5486400" y="381000"/>
              <a:chExt cx="1600200" cy="381000"/>
            </a:xfrm>
          </p:grpSpPr>
          <p:sp>
            <p:nvSpPr>
              <p:cNvPr id="138"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5"/>
              <p:cNvGrpSpPr/>
              <p:nvPr/>
            </p:nvGrpSpPr>
            <p:grpSpPr>
              <a:xfrm>
                <a:off x="5562600" y="381000"/>
                <a:ext cx="1371600" cy="381000"/>
                <a:chOff x="4876800" y="-304800"/>
                <a:chExt cx="3048000" cy="1066800"/>
              </a:xfrm>
            </p:grpSpPr>
            <p:sp>
              <p:nvSpPr>
                <p:cNvPr id="140" name="Quad Arrow 18"/>
                <p:cNvSpPr/>
                <p:nvPr/>
              </p:nvSpPr>
              <p:spPr>
                <a:xfrm>
                  <a:off x="48768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58674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68580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142"/>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161"/>
            <p:cNvGrpSpPr/>
            <p:nvPr/>
          </p:nvGrpSpPr>
          <p:grpSpPr>
            <a:xfrm>
              <a:off x="4396620" y="2584350"/>
              <a:ext cx="1253070" cy="298350"/>
              <a:chOff x="5486400" y="381000"/>
              <a:chExt cx="1600200" cy="381000"/>
            </a:xfrm>
          </p:grpSpPr>
          <p:sp>
            <p:nvSpPr>
              <p:cNvPr id="131" name="Rounded Rectangle 16"/>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55"/>
              <p:cNvGrpSpPr/>
              <p:nvPr/>
            </p:nvGrpSpPr>
            <p:grpSpPr>
              <a:xfrm>
                <a:off x="5562600" y="381000"/>
                <a:ext cx="1371600" cy="381000"/>
                <a:chOff x="4876800" y="-304800"/>
                <a:chExt cx="3048000" cy="1066800"/>
              </a:xfrm>
            </p:grpSpPr>
            <p:sp>
              <p:nvSpPr>
                <p:cNvPr id="133" name="Quad Arrow 18"/>
                <p:cNvSpPr/>
                <p:nvPr/>
              </p:nvSpPr>
              <p:spPr>
                <a:xfrm>
                  <a:off x="48768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33"/>
                <p:cNvSpPr/>
                <p:nvPr/>
              </p:nvSpPr>
              <p:spPr>
                <a:xfrm>
                  <a:off x="58674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a:off x="6858000" y="-304800"/>
                  <a:ext cx="1066800" cy="1066800"/>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Cloud 111"/>
            <p:cNvSpPr/>
            <p:nvPr/>
          </p:nvSpPr>
          <p:spPr>
            <a:xfrm>
              <a:off x="4635300" y="3539071"/>
              <a:ext cx="656370" cy="417690"/>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4845900" y="3599488"/>
              <a:ext cx="249210" cy="1431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extBox 170"/>
          <p:cNvSpPr txBox="1"/>
          <p:nvPr/>
        </p:nvSpPr>
        <p:spPr>
          <a:xfrm>
            <a:off x="4876800" y="1219201"/>
            <a:ext cx="1828800" cy="646331"/>
          </a:xfrm>
          <a:prstGeom prst="rect">
            <a:avLst/>
          </a:prstGeom>
          <a:noFill/>
        </p:spPr>
        <p:txBody>
          <a:bodyPr wrap="square" rtlCol="0">
            <a:spAutoFit/>
          </a:bodyPr>
          <a:lstStyle/>
          <a:p>
            <a:pPr algn="ctr"/>
            <a:r>
              <a:rPr lang="en-US" dirty="0">
                <a:solidFill>
                  <a:schemeClr val="bg1"/>
                </a:solidFill>
              </a:rPr>
              <a:t>There was order in the land</a:t>
            </a:r>
          </a:p>
        </p:txBody>
      </p:sp>
      <p:grpSp>
        <p:nvGrpSpPr>
          <p:cNvPr id="488" name="Group 487"/>
          <p:cNvGrpSpPr/>
          <p:nvPr/>
        </p:nvGrpSpPr>
        <p:grpSpPr>
          <a:xfrm>
            <a:off x="5943600" y="2209800"/>
            <a:ext cx="4572000" cy="4419600"/>
            <a:chOff x="4419600" y="2209800"/>
            <a:chExt cx="4572000" cy="4419600"/>
          </a:xfrm>
        </p:grpSpPr>
        <p:sp>
          <p:nvSpPr>
            <p:cNvPr id="486" name="Double Wave 485"/>
            <p:cNvSpPr/>
            <p:nvPr/>
          </p:nvSpPr>
          <p:spPr>
            <a:xfrm rot="14451936">
              <a:off x="4774471" y="5162082"/>
              <a:ext cx="2014602" cy="457200"/>
            </a:xfrm>
            <a:prstGeom prst="doubleWav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ouble Wave 486"/>
            <p:cNvSpPr/>
            <p:nvPr/>
          </p:nvSpPr>
          <p:spPr>
            <a:xfrm rot="18214151">
              <a:off x="5630204" y="3503171"/>
              <a:ext cx="1041669" cy="298278"/>
            </a:xfrm>
            <a:prstGeom prst="doubleWav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ouble Wave 484"/>
            <p:cNvSpPr/>
            <p:nvPr/>
          </p:nvSpPr>
          <p:spPr>
            <a:xfrm rot="15335430">
              <a:off x="6824754" y="3845150"/>
              <a:ext cx="1534239" cy="457200"/>
            </a:xfrm>
            <a:prstGeom prst="doubleWav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226"/>
            <p:cNvGrpSpPr/>
            <p:nvPr/>
          </p:nvGrpSpPr>
          <p:grpSpPr>
            <a:xfrm>
              <a:off x="5791200" y="2209800"/>
              <a:ext cx="3126015" cy="1219200"/>
              <a:chOff x="1447800" y="1066800"/>
              <a:chExt cx="5335815" cy="2133600"/>
            </a:xfrm>
          </p:grpSpPr>
          <p:grpSp>
            <p:nvGrpSpPr>
              <p:cNvPr id="173" name="Group 58"/>
              <p:cNvGrpSpPr/>
              <p:nvPr/>
            </p:nvGrpSpPr>
            <p:grpSpPr>
              <a:xfrm>
                <a:off x="1447800" y="1295400"/>
                <a:ext cx="1158228" cy="1905000"/>
                <a:chOff x="1747738" y="1143000"/>
                <a:chExt cx="2675816" cy="5410200"/>
              </a:xfrm>
            </p:grpSpPr>
            <p:sp>
              <p:nvSpPr>
                <p:cNvPr id="340" name="Wave 17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Wave 17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2"/>
                <p:cNvGrpSpPr/>
                <p:nvPr/>
              </p:nvGrpSpPr>
              <p:grpSpPr>
                <a:xfrm>
                  <a:off x="2468899" y="3115235"/>
                  <a:ext cx="1004332" cy="932329"/>
                  <a:chOff x="3253121" y="1066802"/>
                  <a:chExt cx="2384351" cy="1922552"/>
                </a:xfrm>
                <a:solidFill>
                  <a:schemeClr val="bg2">
                    <a:lumMod val="50000"/>
                  </a:schemeClr>
                </a:solidFill>
              </p:grpSpPr>
              <p:sp>
                <p:nvSpPr>
                  <p:cNvPr id="388" name="Teardrop 387"/>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11"/>
                <p:cNvGrpSpPr/>
                <p:nvPr/>
              </p:nvGrpSpPr>
              <p:grpSpPr>
                <a:xfrm rot="3249924">
                  <a:off x="1735936" y="2283796"/>
                  <a:ext cx="1118259" cy="1094656"/>
                  <a:chOff x="3253123" y="1066800"/>
                  <a:chExt cx="2384352" cy="1922552"/>
                </a:xfrm>
              </p:grpSpPr>
              <p:sp>
                <p:nvSpPr>
                  <p:cNvPr id="380" name="Teardrop 379"/>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22"/>
                <p:cNvGrpSpPr/>
                <p:nvPr/>
              </p:nvGrpSpPr>
              <p:grpSpPr>
                <a:xfrm rot="5400000">
                  <a:off x="2045598" y="1154802"/>
                  <a:ext cx="1118259" cy="1094656"/>
                  <a:chOff x="3253123" y="1066800"/>
                  <a:chExt cx="2384352" cy="1922552"/>
                </a:xfrm>
              </p:grpSpPr>
              <p:sp>
                <p:nvSpPr>
                  <p:cNvPr id="372" name="Teardrop 371"/>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1"/>
                <p:cNvGrpSpPr/>
                <p:nvPr/>
              </p:nvGrpSpPr>
              <p:grpSpPr>
                <a:xfrm rot="18371763">
                  <a:off x="3184558" y="1293913"/>
                  <a:ext cx="1118259" cy="1094656"/>
                  <a:chOff x="3253123" y="1066800"/>
                  <a:chExt cx="2384352" cy="1922552"/>
                </a:xfrm>
              </p:grpSpPr>
              <p:sp>
                <p:nvSpPr>
                  <p:cNvPr id="364" name="Teardrop 363"/>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40"/>
                <p:cNvGrpSpPr/>
                <p:nvPr/>
              </p:nvGrpSpPr>
              <p:grpSpPr>
                <a:xfrm rot="19164313">
                  <a:off x="3150199" y="2320851"/>
                  <a:ext cx="1273355" cy="1253498"/>
                  <a:chOff x="3253123" y="1066800"/>
                  <a:chExt cx="2384352" cy="1922552"/>
                </a:xfrm>
              </p:grpSpPr>
              <p:sp>
                <p:nvSpPr>
                  <p:cNvPr id="356" name="Teardrop 18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49"/>
                <p:cNvGrpSpPr/>
                <p:nvPr/>
              </p:nvGrpSpPr>
              <p:grpSpPr>
                <a:xfrm rot="1063382">
                  <a:off x="2473119" y="2046587"/>
                  <a:ext cx="1069843" cy="895533"/>
                  <a:chOff x="3253123" y="1066800"/>
                  <a:chExt cx="2384352" cy="1922552"/>
                </a:xfrm>
              </p:grpSpPr>
              <p:sp>
                <p:nvSpPr>
                  <p:cNvPr id="348" name="Teardrop 17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7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18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18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18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18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18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18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54"/>
              <p:cNvGrpSpPr/>
              <p:nvPr/>
            </p:nvGrpSpPr>
            <p:grpSpPr>
              <a:xfrm>
                <a:off x="1600200" y="1295400"/>
                <a:ext cx="4419600" cy="1905000"/>
                <a:chOff x="1600200" y="1295400"/>
                <a:chExt cx="4419600" cy="1905000"/>
              </a:xfrm>
            </p:grpSpPr>
            <p:sp>
              <p:nvSpPr>
                <p:cNvPr id="289" name="Trapezoid 2"/>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4"/>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5"/>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6"/>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9"/>
                <p:cNvGrpSpPr/>
                <p:nvPr/>
              </p:nvGrpSpPr>
              <p:grpSpPr>
                <a:xfrm>
                  <a:off x="2362200" y="1676400"/>
                  <a:ext cx="381000" cy="457200"/>
                  <a:chOff x="2362200" y="1676400"/>
                  <a:chExt cx="381000" cy="457200"/>
                </a:xfrm>
              </p:grpSpPr>
              <p:sp>
                <p:nvSpPr>
                  <p:cNvPr id="338" name="Multiply 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10"/>
                <p:cNvGrpSpPr/>
                <p:nvPr/>
              </p:nvGrpSpPr>
              <p:grpSpPr>
                <a:xfrm>
                  <a:off x="2743200" y="1676400"/>
                  <a:ext cx="381000" cy="457200"/>
                  <a:chOff x="2362200" y="1676400"/>
                  <a:chExt cx="381000" cy="457200"/>
                </a:xfrm>
              </p:grpSpPr>
              <p:sp>
                <p:nvSpPr>
                  <p:cNvPr id="336" name="Multiply 11"/>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12"/>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3"/>
                <p:cNvGrpSpPr/>
                <p:nvPr/>
              </p:nvGrpSpPr>
              <p:grpSpPr>
                <a:xfrm>
                  <a:off x="3124200" y="1676400"/>
                  <a:ext cx="381000" cy="457200"/>
                  <a:chOff x="2362200" y="1676400"/>
                  <a:chExt cx="381000" cy="457200"/>
                </a:xfrm>
              </p:grpSpPr>
              <p:sp>
                <p:nvSpPr>
                  <p:cNvPr id="334" name="Multiply 14"/>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15"/>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6"/>
                <p:cNvGrpSpPr/>
                <p:nvPr/>
              </p:nvGrpSpPr>
              <p:grpSpPr>
                <a:xfrm>
                  <a:off x="3505200" y="1676400"/>
                  <a:ext cx="381000" cy="457200"/>
                  <a:chOff x="2362200" y="1676400"/>
                  <a:chExt cx="381000" cy="457200"/>
                </a:xfrm>
              </p:grpSpPr>
              <p:sp>
                <p:nvSpPr>
                  <p:cNvPr id="332" name="Multiply 1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1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19"/>
                <p:cNvGrpSpPr/>
                <p:nvPr/>
              </p:nvGrpSpPr>
              <p:grpSpPr>
                <a:xfrm>
                  <a:off x="3886200" y="1676400"/>
                  <a:ext cx="381000" cy="457200"/>
                  <a:chOff x="2362200" y="1676400"/>
                  <a:chExt cx="381000" cy="457200"/>
                </a:xfrm>
              </p:grpSpPr>
              <p:sp>
                <p:nvSpPr>
                  <p:cNvPr id="330" name="Multiply 20"/>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21"/>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2"/>
                <p:cNvGrpSpPr/>
                <p:nvPr/>
              </p:nvGrpSpPr>
              <p:grpSpPr>
                <a:xfrm>
                  <a:off x="4267200" y="1676400"/>
                  <a:ext cx="381000" cy="457200"/>
                  <a:chOff x="2362200" y="1676400"/>
                  <a:chExt cx="381000" cy="457200"/>
                </a:xfrm>
              </p:grpSpPr>
              <p:sp>
                <p:nvSpPr>
                  <p:cNvPr id="328" name="Multiply 32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5"/>
                <p:cNvGrpSpPr/>
                <p:nvPr/>
              </p:nvGrpSpPr>
              <p:grpSpPr>
                <a:xfrm>
                  <a:off x="4648200" y="1676400"/>
                  <a:ext cx="381000" cy="457200"/>
                  <a:chOff x="2362200" y="1676400"/>
                  <a:chExt cx="381000" cy="457200"/>
                </a:xfrm>
              </p:grpSpPr>
              <p:sp>
                <p:nvSpPr>
                  <p:cNvPr id="326" name="Multiply 325"/>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8"/>
                <p:cNvGrpSpPr/>
                <p:nvPr/>
              </p:nvGrpSpPr>
              <p:grpSpPr>
                <a:xfrm>
                  <a:off x="5001491" y="1676400"/>
                  <a:ext cx="381000" cy="457200"/>
                  <a:chOff x="2362200" y="1676400"/>
                  <a:chExt cx="381000" cy="457200"/>
                </a:xfrm>
              </p:grpSpPr>
              <p:sp>
                <p:nvSpPr>
                  <p:cNvPr id="324" name="Multiply 323"/>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Rounded Rectangle 300"/>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301"/>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3" name="Group 33"/>
                <p:cNvGrpSpPr/>
                <p:nvPr/>
              </p:nvGrpSpPr>
              <p:grpSpPr>
                <a:xfrm>
                  <a:off x="3643746" y="1828800"/>
                  <a:ext cx="304800" cy="535709"/>
                  <a:chOff x="2362200" y="1676400"/>
                  <a:chExt cx="381000" cy="457200"/>
                </a:xfrm>
              </p:grpSpPr>
              <p:sp>
                <p:nvSpPr>
                  <p:cNvPr id="322" name="Multiply 321"/>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Rounded Rectangle 303"/>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304"/>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8"/>
                <p:cNvGrpSpPr/>
                <p:nvPr/>
              </p:nvGrpSpPr>
              <p:grpSpPr>
                <a:xfrm>
                  <a:off x="3657600" y="1295400"/>
                  <a:ext cx="304800" cy="535709"/>
                  <a:chOff x="2362200" y="1676400"/>
                  <a:chExt cx="381000" cy="457200"/>
                </a:xfrm>
              </p:grpSpPr>
              <p:sp>
                <p:nvSpPr>
                  <p:cNvPr id="320" name="Multiply 319"/>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7" name="Trapezoid 306"/>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Collate 311"/>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Flowchart: Collate 312"/>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4" name="Group 48"/>
                <p:cNvGrpSpPr/>
                <p:nvPr/>
              </p:nvGrpSpPr>
              <p:grpSpPr>
                <a:xfrm>
                  <a:off x="3352800" y="2286000"/>
                  <a:ext cx="304800" cy="365760"/>
                  <a:chOff x="2362200" y="1676400"/>
                  <a:chExt cx="381000" cy="457200"/>
                </a:xfrm>
              </p:grpSpPr>
              <p:sp>
                <p:nvSpPr>
                  <p:cNvPr id="318" name="Multiply 317"/>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51"/>
                <p:cNvGrpSpPr/>
                <p:nvPr/>
              </p:nvGrpSpPr>
              <p:grpSpPr>
                <a:xfrm>
                  <a:off x="3962400" y="2286000"/>
                  <a:ext cx="304800" cy="365760"/>
                  <a:chOff x="2362200" y="1676400"/>
                  <a:chExt cx="381000" cy="457200"/>
                </a:xfrm>
              </p:grpSpPr>
              <p:sp>
                <p:nvSpPr>
                  <p:cNvPr id="316" name="Multiply 315"/>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58"/>
              <p:cNvGrpSpPr/>
              <p:nvPr/>
            </p:nvGrpSpPr>
            <p:grpSpPr>
              <a:xfrm flipH="1">
                <a:off x="5257800" y="1676400"/>
                <a:ext cx="926582" cy="1524000"/>
                <a:chOff x="1747738" y="1143000"/>
                <a:chExt cx="2675816" cy="5410200"/>
              </a:xfrm>
            </p:grpSpPr>
            <p:sp>
              <p:nvSpPr>
                <p:cNvPr id="233" name="Wave 23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Wave 23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2"/>
                <p:cNvGrpSpPr/>
                <p:nvPr/>
              </p:nvGrpSpPr>
              <p:grpSpPr>
                <a:xfrm>
                  <a:off x="2468899" y="3115235"/>
                  <a:ext cx="1004332" cy="932329"/>
                  <a:chOff x="3253121" y="1066802"/>
                  <a:chExt cx="2384351" cy="1922552"/>
                </a:xfrm>
                <a:solidFill>
                  <a:schemeClr val="bg2">
                    <a:lumMod val="50000"/>
                  </a:schemeClr>
                </a:solidFill>
              </p:grpSpPr>
              <p:sp>
                <p:nvSpPr>
                  <p:cNvPr id="281" name="Teardrop 28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1"/>
                <p:cNvGrpSpPr/>
                <p:nvPr/>
              </p:nvGrpSpPr>
              <p:grpSpPr>
                <a:xfrm rot="3249924">
                  <a:off x="1735936" y="2283796"/>
                  <a:ext cx="1118259" cy="1094656"/>
                  <a:chOff x="3253123" y="1066800"/>
                  <a:chExt cx="2384352" cy="1922552"/>
                </a:xfrm>
              </p:grpSpPr>
              <p:sp>
                <p:nvSpPr>
                  <p:cNvPr id="273" name="Teardrop 27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2"/>
                <p:cNvGrpSpPr/>
                <p:nvPr/>
              </p:nvGrpSpPr>
              <p:grpSpPr>
                <a:xfrm rot="5400000">
                  <a:off x="2045598" y="1154802"/>
                  <a:ext cx="1118259" cy="1094656"/>
                  <a:chOff x="3253123" y="1066800"/>
                  <a:chExt cx="2384352" cy="1922552"/>
                </a:xfrm>
              </p:grpSpPr>
              <p:sp>
                <p:nvSpPr>
                  <p:cNvPr id="265" name="Teardrop 26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31"/>
                <p:cNvGrpSpPr/>
                <p:nvPr/>
              </p:nvGrpSpPr>
              <p:grpSpPr>
                <a:xfrm rot="18371763">
                  <a:off x="3184558" y="1293913"/>
                  <a:ext cx="1118259" cy="1094656"/>
                  <a:chOff x="3253123" y="1066800"/>
                  <a:chExt cx="2384352" cy="1922552"/>
                </a:xfrm>
              </p:grpSpPr>
              <p:sp>
                <p:nvSpPr>
                  <p:cNvPr id="257" name="Teardrop 25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26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40"/>
                <p:cNvGrpSpPr/>
                <p:nvPr/>
              </p:nvGrpSpPr>
              <p:grpSpPr>
                <a:xfrm rot="19164313">
                  <a:off x="3150199" y="2320851"/>
                  <a:ext cx="1273355" cy="1253498"/>
                  <a:chOff x="3253123" y="1066800"/>
                  <a:chExt cx="2384352" cy="1922552"/>
                </a:xfrm>
              </p:grpSpPr>
              <p:sp>
                <p:nvSpPr>
                  <p:cNvPr id="249" name="Teardrop 24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49"/>
                <p:cNvGrpSpPr/>
                <p:nvPr/>
              </p:nvGrpSpPr>
              <p:grpSpPr>
                <a:xfrm rot="1063382">
                  <a:off x="2473119" y="2046587"/>
                  <a:ext cx="1069843" cy="895533"/>
                  <a:chOff x="3253123" y="1066800"/>
                  <a:chExt cx="2384352" cy="1922552"/>
                </a:xfrm>
              </p:grpSpPr>
              <p:sp>
                <p:nvSpPr>
                  <p:cNvPr id="241" name="Teardrop 6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6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6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6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6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6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58"/>
              <p:cNvGrpSpPr/>
              <p:nvPr/>
            </p:nvGrpSpPr>
            <p:grpSpPr>
              <a:xfrm>
                <a:off x="5486400" y="1066800"/>
                <a:ext cx="1297215" cy="2133600"/>
                <a:chOff x="1747738" y="1143000"/>
                <a:chExt cx="2675816" cy="5410200"/>
              </a:xfrm>
            </p:grpSpPr>
            <p:sp>
              <p:nvSpPr>
                <p:cNvPr id="177" name="Wave 176"/>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Wave 177"/>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2"/>
                <p:cNvGrpSpPr/>
                <p:nvPr/>
              </p:nvGrpSpPr>
              <p:grpSpPr>
                <a:xfrm>
                  <a:off x="2468899" y="3115235"/>
                  <a:ext cx="1004332" cy="932329"/>
                  <a:chOff x="3253121" y="1066802"/>
                  <a:chExt cx="2384351" cy="1922552"/>
                </a:xfrm>
                <a:solidFill>
                  <a:schemeClr val="bg2">
                    <a:lumMod val="50000"/>
                  </a:schemeClr>
                </a:solidFill>
              </p:grpSpPr>
              <p:sp>
                <p:nvSpPr>
                  <p:cNvPr id="225" name="Teardrop 224"/>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1"/>
                <p:cNvGrpSpPr/>
                <p:nvPr/>
              </p:nvGrpSpPr>
              <p:grpSpPr>
                <a:xfrm rot="3249924">
                  <a:off x="1735936" y="2283796"/>
                  <a:ext cx="1118259" cy="1094656"/>
                  <a:chOff x="3253123" y="1066800"/>
                  <a:chExt cx="2384352" cy="1922552"/>
                </a:xfrm>
              </p:grpSpPr>
              <p:sp>
                <p:nvSpPr>
                  <p:cNvPr id="217" name="Teardrop 21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2"/>
                <p:cNvGrpSpPr/>
                <p:nvPr/>
              </p:nvGrpSpPr>
              <p:grpSpPr>
                <a:xfrm rot="5400000">
                  <a:off x="2045598" y="1154802"/>
                  <a:ext cx="1118259" cy="1094656"/>
                  <a:chOff x="3253123" y="1066800"/>
                  <a:chExt cx="2384352" cy="1922552"/>
                </a:xfrm>
              </p:grpSpPr>
              <p:sp>
                <p:nvSpPr>
                  <p:cNvPr id="209" name="Teardrop 20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31"/>
                <p:cNvGrpSpPr/>
                <p:nvPr/>
              </p:nvGrpSpPr>
              <p:grpSpPr>
                <a:xfrm rot="18371763">
                  <a:off x="3184558" y="1293913"/>
                  <a:ext cx="1118259" cy="1094656"/>
                  <a:chOff x="3253123" y="1066800"/>
                  <a:chExt cx="2384352" cy="1922552"/>
                </a:xfrm>
              </p:grpSpPr>
              <p:sp>
                <p:nvSpPr>
                  <p:cNvPr id="201" name="Teardrop 20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40"/>
                <p:cNvGrpSpPr/>
                <p:nvPr/>
              </p:nvGrpSpPr>
              <p:grpSpPr>
                <a:xfrm rot="19164313">
                  <a:off x="3150199" y="2320851"/>
                  <a:ext cx="1273355" cy="1253498"/>
                  <a:chOff x="3253123" y="1066800"/>
                  <a:chExt cx="2384352" cy="1922552"/>
                </a:xfrm>
              </p:grpSpPr>
              <p:sp>
                <p:nvSpPr>
                  <p:cNvPr id="193" name="Teardrop 19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49"/>
                <p:cNvGrpSpPr/>
                <p:nvPr/>
              </p:nvGrpSpPr>
              <p:grpSpPr>
                <a:xfrm rot="1063382">
                  <a:off x="2473119" y="2046587"/>
                  <a:ext cx="1069843" cy="895533"/>
                  <a:chOff x="3253123" y="1066800"/>
                  <a:chExt cx="2384352" cy="1922552"/>
                </a:xfrm>
              </p:grpSpPr>
              <p:sp>
                <p:nvSpPr>
                  <p:cNvPr id="185" name="Teardrop 18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6" name="Group 395"/>
            <p:cNvGrpSpPr/>
            <p:nvPr/>
          </p:nvGrpSpPr>
          <p:grpSpPr>
            <a:xfrm>
              <a:off x="4419600" y="3733800"/>
              <a:ext cx="2057400" cy="1066800"/>
              <a:chOff x="5810794" y="0"/>
              <a:chExt cx="2392679" cy="1408612"/>
            </a:xfrm>
          </p:grpSpPr>
          <p:sp>
            <p:nvSpPr>
              <p:cNvPr id="397" name="Rounded Rectangle 396"/>
              <p:cNvSpPr/>
              <p:nvPr/>
            </p:nvSpPr>
            <p:spPr>
              <a:xfrm>
                <a:off x="6172200" y="0"/>
                <a:ext cx="1600200" cy="222069"/>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11"/>
              <p:cNvSpPr/>
              <p:nvPr/>
            </p:nvSpPr>
            <p:spPr>
              <a:xfrm>
                <a:off x="6096000" y="457200"/>
                <a:ext cx="1782212" cy="690041"/>
              </a:xfrm>
              <a:prstGeom prst="roundRect">
                <a:avLst>
                  <a:gd name="adj" fmla="val 501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6019800" y="1143000"/>
                <a:ext cx="1905000" cy="76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0" name="Group 575"/>
              <p:cNvGrpSpPr/>
              <p:nvPr/>
            </p:nvGrpSpPr>
            <p:grpSpPr>
              <a:xfrm>
                <a:off x="6172200" y="457200"/>
                <a:ext cx="304800" cy="685800"/>
                <a:chOff x="4419600" y="2514600"/>
                <a:chExt cx="533400" cy="990600"/>
              </a:xfrm>
            </p:grpSpPr>
            <p:grpSp>
              <p:nvGrpSpPr>
                <p:cNvPr id="435" name="Group 564"/>
                <p:cNvGrpSpPr/>
                <p:nvPr/>
              </p:nvGrpSpPr>
              <p:grpSpPr>
                <a:xfrm>
                  <a:off x="4500154" y="2560319"/>
                  <a:ext cx="346166" cy="888274"/>
                  <a:chOff x="6629400" y="2362200"/>
                  <a:chExt cx="685800" cy="3429000"/>
                </a:xfrm>
              </p:grpSpPr>
              <p:sp>
                <p:nvSpPr>
                  <p:cNvPr id="438" name="Rounded Rectangle 437"/>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6" name="Trapezoid 435"/>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575"/>
              <p:cNvGrpSpPr/>
              <p:nvPr/>
            </p:nvGrpSpPr>
            <p:grpSpPr>
              <a:xfrm>
                <a:off x="6781800" y="457200"/>
                <a:ext cx="304800" cy="685800"/>
                <a:chOff x="4419600" y="2514600"/>
                <a:chExt cx="533400" cy="990600"/>
              </a:xfrm>
            </p:grpSpPr>
            <p:grpSp>
              <p:nvGrpSpPr>
                <p:cNvPr id="429" name="Group 564"/>
                <p:cNvGrpSpPr/>
                <p:nvPr/>
              </p:nvGrpSpPr>
              <p:grpSpPr>
                <a:xfrm>
                  <a:off x="4500154" y="2560319"/>
                  <a:ext cx="346166" cy="888274"/>
                  <a:chOff x="6629400" y="2362200"/>
                  <a:chExt cx="685800" cy="3429000"/>
                </a:xfrm>
              </p:grpSpPr>
              <p:sp>
                <p:nvSpPr>
                  <p:cNvPr id="432" name="Rounded Rectangle 431"/>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Trapezoid 429"/>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Trapezoid 430"/>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575"/>
              <p:cNvGrpSpPr/>
              <p:nvPr/>
            </p:nvGrpSpPr>
            <p:grpSpPr>
              <a:xfrm>
                <a:off x="7315200" y="457200"/>
                <a:ext cx="304800" cy="685800"/>
                <a:chOff x="4419600" y="2514600"/>
                <a:chExt cx="533400" cy="990600"/>
              </a:xfrm>
            </p:grpSpPr>
            <p:grpSp>
              <p:nvGrpSpPr>
                <p:cNvPr id="423" name="Group 564"/>
                <p:cNvGrpSpPr/>
                <p:nvPr/>
              </p:nvGrpSpPr>
              <p:grpSpPr>
                <a:xfrm>
                  <a:off x="4500154" y="2560319"/>
                  <a:ext cx="346166" cy="888274"/>
                  <a:chOff x="6629400" y="2362200"/>
                  <a:chExt cx="685800" cy="3429000"/>
                </a:xfrm>
              </p:grpSpPr>
              <p:sp>
                <p:nvSpPr>
                  <p:cNvPr id="426" name="Rounded Rectangle 425"/>
                  <p:cNvSpPr/>
                  <p:nvPr/>
                </p:nvSpPr>
                <p:spPr>
                  <a:xfrm rot="16200000">
                    <a:off x="50292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ounded Rectangle 426"/>
                  <p:cNvSpPr/>
                  <p:nvPr/>
                </p:nvSpPr>
                <p:spPr>
                  <a:xfrm rot="16200000">
                    <a:off x="52578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16200000">
                    <a:off x="5486400" y="3962400"/>
                    <a:ext cx="34290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Trapezoid 423"/>
                <p:cNvSpPr/>
                <p:nvPr/>
              </p:nvSpPr>
              <p:spPr>
                <a:xfrm>
                  <a:off x="4419600" y="33528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Trapezoid 424"/>
                <p:cNvSpPr/>
                <p:nvPr/>
              </p:nvSpPr>
              <p:spPr>
                <a:xfrm rot="10800000">
                  <a:off x="4419600" y="2514600"/>
                  <a:ext cx="533400" cy="1524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3" name="Rounded Rectangle 402"/>
              <p:cNvSpPr/>
              <p:nvPr/>
            </p:nvSpPr>
            <p:spPr>
              <a:xfrm>
                <a:off x="5867400" y="1219200"/>
                <a:ext cx="2209800" cy="76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a:off x="5810794" y="1280160"/>
                <a:ext cx="2392679" cy="12845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65"/>
              <p:cNvGrpSpPr/>
              <p:nvPr/>
            </p:nvGrpSpPr>
            <p:grpSpPr>
              <a:xfrm>
                <a:off x="5943600" y="304801"/>
                <a:ext cx="2133600" cy="152400"/>
                <a:chOff x="1447799" y="3505200"/>
                <a:chExt cx="2063364" cy="609600"/>
              </a:xfrm>
              <a:solidFill>
                <a:schemeClr val="bg1">
                  <a:lumMod val="75000"/>
                </a:schemeClr>
              </a:solidFill>
            </p:grpSpPr>
            <p:sp>
              <p:nvSpPr>
                <p:cNvPr id="415" name="Rounded Rectangle 414"/>
                <p:cNvSpPr/>
                <p:nvPr/>
              </p:nvSpPr>
              <p:spPr>
                <a:xfrm>
                  <a:off x="1447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a:off x="19050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24384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2971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rot="10800000">
                  <a:off x="1447799" y="3505200"/>
                  <a:ext cx="6858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ed Rectangle 419"/>
                <p:cNvSpPr/>
                <p:nvPr/>
              </p:nvSpPr>
              <p:spPr>
                <a:xfrm rot="10800000">
                  <a:off x="2133599" y="3505200"/>
                  <a:ext cx="457199"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10800000">
                  <a:off x="3124200" y="3505200"/>
                  <a:ext cx="3810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rot="10800000">
                  <a:off x="2590800" y="35052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65"/>
              <p:cNvGrpSpPr/>
              <p:nvPr/>
            </p:nvGrpSpPr>
            <p:grpSpPr>
              <a:xfrm>
                <a:off x="6161315" y="191588"/>
                <a:ext cx="1676400" cy="115389"/>
                <a:chOff x="1447799" y="3505200"/>
                <a:chExt cx="2063364" cy="609600"/>
              </a:xfrm>
              <a:solidFill>
                <a:schemeClr val="bg1">
                  <a:lumMod val="75000"/>
                </a:schemeClr>
              </a:solidFill>
            </p:grpSpPr>
            <p:sp>
              <p:nvSpPr>
                <p:cNvPr id="407" name="Rounded Rectangle 406"/>
                <p:cNvSpPr/>
                <p:nvPr/>
              </p:nvSpPr>
              <p:spPr>
                <a:xfrm>
                  <a:off x="1447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a:off x="19050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ed Rectangle 408"/>
                <p:cNvSpPr/>
                <p:nvPr/>
              </p:nvSpPr>
              <p:spPr>
                <a:xfrm>
                  <a:off x="24384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p:cNvSpPr/>
                <p:nvPr/>
              </p:nvSpPr>
              <p:spPr>
                <a:xfrm>
                  <a:off x="2971800" y="38100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rot="10800000">
                  <a:off x="1447799" y="3505200"/>
                  <a:ext cx="6858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rot="10800000">
                  <a:off x="2133599" y="3505200"/>
                  <a:ext cx="457199"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10800000">
                  <a:off x="3124200" y="3505200"/>
                  <a:ext cx="381000"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rot="10800000">
                  <a:off x="2590800" y="3505200"/>
                  <a:ext cx="539363" cy="304800"/>
                </a:xfrm>
                <a:prstGeom prst="roundRect">
                  <a:avLst>
                    <a:gd name="adj" fmla="val 501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1" name="Group 440"/>
            <p:cNvGrpSpPr/>
            <p:nvPr/>
          </p:nvGrpSpPr>
          <p:grpSpPr>
            <a:xfrm>
              <a:off x="5943600" y="4648200"/>
              <a:ext cx="3048000" cy="1981200"/>
              <a:chOff x="6096000" y="2209800"/>
              <a:chExt cx="3048000" cy="1981200"/>
            </a:xfrm>
          </p:grpSpPr>
          <p:sp>
            <p:nvSpPr>
              <p:cNvPr id="442" name="Rounded Rectangle 8"/>
              <p:cNvSpPr/>
              <p:nvPr/>
            </p:nvSpPr>
            <p:spPr>
              <a:xfrm>
                <a:off x="7010399" y="2209800"/>
                <a:ext cx="1258389" cy="193766"/>
              </a:xfrm>
              <a:prstGeom prst="roundRect">
                <a:avLst>
                  <a:gd name="adj" fmla="val 10173"/>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660"/>
              <p:cNvGrpSpPr/>
              <p:nvPr/>
            </p:nvGrpSpPr>
            <p:grpSpPr>
              <a:xfrm>
                <a:off x="6096000" y="3886200"/>
                <a:ext cx="3048000" cy="228600"/>
                <a:chOff x="1295400" y="6400800"/>
                <a:chExt cx="3048000" cy="228600"/>
              </a:xfrm>
            </p:grpSpPr>
            <p:sp>
              <p:nvSpPr>
                <p:cNvPr id="480" name="Rounded Rectangle 479"/>
                <p:cNvSpPr/>
                <p:nvPr/>
              </p:nvSpPr>
              <p:spPr>
                <a:xfrm>
                  <a:off x="16002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22860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29718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36576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1295400" y="6400800"/>
                  <a:ext cx="304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661"/>
              <p:cNvGrpSpPr/>
              <p:nvPr/>
            </p:nvGrpSpPr>
            <p:grpSpPr>
              <a:xfrm>
                <a:off x="6248400" y="3657600"/>
                <a:ext cx="2743200" cy="228600"/>
                <a:chOff x="1600200" y="6400800"/>
                <a:chExt cx="2743200" cy="228600"/>
              </a:xfrm>
            </p:grpSpPr>
            <p:sp>
              <p:nvSpPr>
                <p:cNvPr id="476" name="Rounded Rectangle 475"/>
                <p:cNvSpPr/>
                <p:nvPr/>
              </p:nvSpPr>
              <p:spPr>
                <a:xfrm>
                  <a:off x="16002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a:off x="22860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ed Rectangle 477"/>
                <p:cNvSpPr/>
                <p:nvPr/>
              </p:nvSpPr>
              <p:spPr>
                <a:xfrm>
                  <a:off x="29718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a:off x="3657600" y="6400800"/>
                  <a:ext cx="685800" cy="228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477"/>
              <p:cNvGrpSpPr/>
              <p:nvPr/>
            </p:nvGrpSpPr>
            <p:grpSpPr>
              <a:xfrm flipH="1">
                <a:off x="8458200" y="3581400"/>
                <a:ext cx="457200" cy="609600"/>
                <a:chOff x="4629955" y="2016365"/>
                <a:chExt cx="2524349" cy="2403235"/>
              </a:xfrm>
            </p:grpSpPr>
            <p:sp>
              <p:nvSpPr>
                <p:cNvPr id="469" name="Freeform 468"/>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Freeform 469"/>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Freeform 470"/>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Freeform 471"/>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Oval 472"/>
                <p:cNvSpPr/>
                <p:nvPr/>
              </p:nvSpPr>
              <p:spPr>
                <a:xfrm rot="2596225">
                  <a:off x="5136037" y="3455344"/>
                  <a:ext cx="870754" cy="506016"/>
                </a:xfrm>
                <a:prstGeom prst="ellipse">
                  <a:avLst/>
                </a:prstGeom>
                <a:solidFill>
                  <a:srgbClr val="DBD4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122"/>
              <p:cNvGrpSpPr/>
              <p:nvPr/>
            </p:nvGrpSpPr>
            <p:grpSpPr>
              <a:xfrm>
                <a:off x="6858000" y="3581400"/>
                <a:ext cx="457200" cy="609600"/>
                <a:chOff x="4629955" y="2016365"/>
                <a:chExt cx="2524349" cy="2403235"/>
              </a:xfrm>
            </p:grpSpPr>
            <p:sp>
              <p:nvSpPr>
                <p:cNvPr id="462" name="Freeform 461"/>
                <p:cNvSpPr/>
                <p:nvPr/>
              </p:nvSpPr>
              <p:spPr>
                <a:xfrm>
                  <a:off x="4876800" y="3276600"/>
                  <a:ext cx="1295400" cy="8477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Freeform 124"/>
                <p:cNvSpPr/>
                <p:nvPr/>
              </p:nvSpPr>
              <p:spPr>
                <a:xfrm rot="1392903">
                  <a:off x="5858904" y="3507233"/>
                  <a:ext cx="1295400" cy="6096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Freeform 125"/>
                <p:cNvSpPr/>
                <p:nvPr/>
              </p:nvSpPr>
              <p:spPr>
                <a:xfrm rot="1392903">
                  <a:off x="4629955" y="3561877"/>
                  <a:ext cx="849862" cy="855242"/>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6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Freeform 126"/>
                <p:cNvSpPr/>
                <p:nvPr/>
              </p:nvSpPr>
              <p:spPr>
                <a:xfrm>
                  <a:off x="5334000" y="3886200"/>
                  <a:ext cx="1295400" cy="533400"/>
                </a:xfrm>
                <a:custGeom>
                  <a:avLst/>
                  <a:gdLst>
                    <a:gd name="connsiteX0" fmla="*/ 404735 w 1588958"/>
                    <a:gd name="connsiteY0" fmla="*/ 16971 h 695300"/>
                    <a:gd name="connsiteX1" fmla="*/ 404735 w 1588958"/>
                    <a:gd name="connsiteY1" fmla="*/ 16971 h 695300"/>
                    <a:gd name="connsiteX2" fmla="*/ 239843 w 1588958"/>
                    <a:gd name="connsiteY2" fmla="*/ 46952 h 695300"/>
                    <a:gd name="connsiteX3" fmla="*/ 179882 w 1588958"/>
                    <a:gd name="connsiteY3" fmla="*/ 76932 h 695300"/>
                    <a:gd name="connsiteX4" fmla="*/ 89941 w 1588958"/>
                    <a:gd name="connsiteY4" fmla="*/ 151883 h 695300"/>
                    <a:gd name="connsiteX5" fmla="*/ 29981 w 1588958"/>
                    <a:gd name="connsiteY5" fmla="*/ 241824 h 695300"/>
                    <a:gd name="connsiteX6" fmla="*/ 0 w 1588958"/>
                    <a:gd name="connsiteY6" fmla="*/ 346755 h 695300"/>
                    <a:gd name="connsiteX7" fmla="*/ 14991 w 1588958"/>
                    <a:gd name="connsiteY7" fmla="*/ 466676 h 695300"/>
                    <a:gd name="connsiteX8" fmla="*/ 104932 w 1588958"/>
                    <a:gd name="connsiteY8" fmla="*/ 526637 h 695300"/>
                    <a:gd name="connsiteX9" fmla="*/ 239843 w 1588958"/>
                    <a:gd name="connsiteY9" fmla="*/ 586597 h 695300"/>
                    <a:gd name="connsiteX10" fmla="*/ 359764 w 1588958"/>
                    <a:gd name="connsiteY10" fmla="*/ 601588 h 695300"/>
                    <a:gd name="connsiteX11" fmla="*/ 404735 w 1588958"/>
                    <a:gd name="connsiteY11" fmla="*/ 616578 h 695300"/>
                    <a:gd name="connsiteX12" fmla="*/ 1244184 w 1588958"/>
                    <a:gd name="connsiteY12" fmla="*/ 616578 h 695300"/>
                    <a:gd name="connsiteX13" fmla="*/ 1379095 w 1588958"/>
                    <a:gd name="connsiteY13" fmla="*/ 601588 h 695300"/>
                    <a:gd name="connsiteX14" fmla="*/ 1424066 w 1588958"/>
                    <a:gd name="connsiteY14" fmla="*/ 556617 h 695300"/>
                    <a:gd name="connsiteX15" fmla="*/ 1469036 w 1588958"/>
                    <a:gd name="connsiteY15" fmla="*/ 541627 h 695300"/>
                    <a:gd name="connsiteX16" fmla="*/ 1514007 w 1588958"/>
                    <a:gd name="connsiteY16" fmla="*/ 511647 h 695300"/>
                    <a:gd name="connsiteX17" fmla="*/ 1543987 w 1588958"/>
                    <a:gd name="connsiteY17" fmla="*/ 466676 h 695300"/>
                    <a:gd name="connsiteX18" fmla="*/ 1573968 w 1588958"/>
                    <a:gd name="connsiteY18" fmla="*/ 436696 h 695300"/>
                    <a:gd name="connsiteX19" fmla="*/ 1588958 w 1588958"/>
                    <a:gd name="connsiteY19" fmla="*/ 391725 h 695300"/>
                    <a:gd name="connsiteX20" fmla="*/ 1573968 w 1588958"/>
                    <a:gd name="connsiteY20" fmla="*/ 211843 h 695300"/>
                    <a:gd name="connsiteX21" fmla="*/ 1558977 w 1588958"/>
                    <a:gd name="connsiteY21" fmla="*/ 166873 h 695300"/>
                    <a:gd name="connsiteX22" fmla="*/ 1484027 w 1588958"/>
                    <a:gd name="connsiteY22" fmla="*/ 91922 h 695300"/>
                    <a:gd name="connsiteX23" fmla="*/ 1424066 w 1588958"/>
                    <a:gd name="connsiteY23" fmla="*/ 61942 h 695300"/>
                    <a:gd name="connsiteX24" fmla="*/ 1319135 w 1588958"/>
                    <a:gd name="connsiteY24" fmla="*/ 31961 h 695300"/>
                    <a:gd name="connsiteX25" fmla="*/ 1139253 w 1588958"/>
                    <a:gd name="connsiteY25" fmla="*/ 1981 h 695300"/>
                    <a:gd name="connsiteX26" fmla="*/ 299804 w 1588958"/>
                    <a:gd name="connsiteY26" fmla="*/ 16971 h 695300"/>
                    <a:gd name="connsiteX27" fmla="*/ 299804 w 1588958"/>
                    <a:gd name="connsiteY27" fmla="*/ 31961 h 695300"/>
                    <a:gd name="connsiteX28" fmla="*/ 239843 w 1588958"/>
                    <a:gd name="connsiteY28" fmla="*/ 31961 h 695300"/>
                    <a:gd name="connsiteX29" fmla="*/ 284813 w 1588958"/>
                    <a:gd name="connsiteY29" fmla="*/ 31961 h 695300"/>
                    <a:gd name="connsiteX30" fmla="*/ 224853 w 1588958"/>
                    <a:gd name="connsiteY30" fmla="*/ 31961 h 695300"/>
                    <a:gd name="connsiteX31" fmla="*/ 224853 w 1588958"/>
                    <a:gd name="connsiteY31" fmla="*/ 76932 h 695300"/>
                    <a:gd name="connsiteX32" fmla="*/ 299804 w 1588958"/>
                    <a:gd name="connsiteY32" fmla="*/ 31961 h 6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958" h="695300">
                      <a:moveTo>
                        <a:pt x="404735" y="16971"/>
                      </a:moveTo>
                      <a:lnTo>
                        <a:pt x="404735" y="16971"/>
                      </a:lnTo>
                      <a:cubicBezTo>
                        <a:pt x="349771" y="26965"/>
                        <a:pt x="293822" y="32558"/>
                        <a:pt x="239843" y="46952"/>
                      </a:cubicBezTo>
                      <a:cubicBezTo>
                        <a:pt x="218251" y="52710"/>
                        <a:pt x="199284" y="65845"/>
                        <a:pt x="179882" y="76932"/>
                      </a:cubicBezTo>
                      <a:cubicBezTo>
                        <a:pt x="145238" y="96728"/>
                        <a:pt x="114743" y="119994"/>
                        <a:pt x="89941" y="151883"/>
                      </a:cubicBezTo>
                      <a:cubicBezTo>
                        <a:pt x="67820" y="180325"/>
                        <a:pt x="41375" y="207641"/>
                        <a:pt x="29981" y="241824"/>
                      </a:cubicBezTo>
                      <a:cubicBezTo>
                        <a:pt x="8476" y="306339"/>
                        <a:pt x="18823" y="271465"/>
                        <a:pt x="0" y="346755"/>
                      </a:cubicBezTo>
                      <a:cubicBezTo>
                        <a:pt x="4997" y="386729"/>
                        <a:pt x="1224" y="428817"/>
                        <a:pt x="14991" y="466676"/>
                      </a:cubicBezTo>
                      <a:cubicBezTo>
                        <a:pt x="32728" y="515453"/>
                        <a:pt x="68476" y="510434"/>
                        <a:pt x="104932" y="526637"/>
                      </a:cubicBezTo>
                      <a:cubicBezTo>
                        <a:pt x="137068" y="540920"/>
                        <a:pt x="196986" y="578805"/>
                        <a:pt x="239843" y="586597"/>
                      </a:cubicBezTo>
                      <a:cubicBezTo>
                        <a:pt x="279478" y="593804"/>
                        <a:pt x="319790" y="596591"/>
                        <a:pt x="359764" y="601588"/>
                      </a:cubicBezTo>
                      <a:cubicBezTo>
                        <a:pt x="374754" y="606585"/>
                        <a:pt x="389542" y="612237"/>
                        <a:pt x="404735" y="616578"/>
                      </a:cubicBezTo>
                      <a:cubicBezTo>
                        <a:pt x="680266" y="695300"/>
                        <a:pt x="905117" y="623098"/>
                        <a:pt x="1244184" y="616578"/>
                      </a:cubicBezTo>
                      <a:cubicBezTo>
                        <a:pt x="1289154" y="611581"/>
                        <a:pt x="1336170" y="615896"/>
                        <a:pt x="1379095" y="601588"/>
                      </a:cubicBezTo>
                      <a:cubicBezTo>
                        <a:pt x="1399207" y="594884"/>
                        <a:pt x="1406427" y="568376"/>
                        <a:pt x="1424066" y="556617"/>
                      </a:cubicBezTo>
                      <a:cubicBezTo>
                        <a:pt x="1437213" y="547852"/>
                        <a:pt x="1454903" y="548693"/>
                        <a:pt x="1469036" y="541627"/>
                      </a:cubicBezTo>
                      <a:cubicBezTo>
                        <a:pt x="1485150" y="533570"/>
                        <a:pt x="1499017" y="521640"/>
                        <a:pt x="1514007" y="511647"/>
                      </a:cubicBezTo>
                      <a:cubicBezTo>
                        <a:pt x="1524000" y="496657"/>
                        <a:pt x="1532732" y="480744"/>
                        <a:pt x="1543987" y="466676"/>
                      </a:cubicBezTo>
                      <a:cubicBezTo>
                        <a:pt x="1552816" y="455640"/>
                        <a:pt x="1566697" y="448815"/>
                        <a:pt x="1573968" y="436696"/>
                      </a:cubicBezTo>
                      <a:cubicBezTo>
                        <a:pt x="1582098" y="423147"/>
                        <a:pt x="1583961" y="406715"/>
                        <a:pt x="1588958" y="391725"/>
                      </a:cubicBezTo>
                      <a:cubicBezTo>
                        <a:pt x="1583961" y="331764"/>
                        <a:pt x="1581920" y="271484"/>
                        <a:pt x="1573968" y="211843"/>
                      </a:cubicBezTo>
                      <a:cubicBezTo>
                        <a:pt x="1571880" y="196181"/>
                        <a:pt x="1568458" y="179514"/>
                        <a:pt x="1558977" y="166873"/>
                      </a:cubicBezTo>
                      <a:cubicBezTo>
                        <a:pt x="1537778" y="138607"/>
                        <a:pt x="1515629" y="107723"/>
                        <a:pt x="1484027" y="91922"/>
                      </a:cubicBezTo>
                      <a:cubicBezTo>
                        <a:pt x="1464040" y="81929"/>
                        <a:pt x="1444605" y="70744"/>
                        <a:pt x="1424066" y="61942"/>
                      </a:cubicBezTo>
                      <a:cubicBezTo>
                        <a:pt x="1388131" y="46542"/>
                        <a:pt x="1357160" y="42826"/>
                        <a:pt x="1319135" y="31961"/>
                      </a:cubicBezTo>
                      <a:cubicBezTo>
                        <a:pt x="1207275" y="0"/>
                        <a:pt x="1358489" y="26340"/>
                        <a:pt x="1139253" y="1981"/>
                      </a:cubicBezTo>
                      <a:cubicBezTo>
                        <a:pt x="659792" y="25954"/>
                        <a:pt x="939509" y="16971"/>
                        <a:pt x="299804" y="16971"/>
                      </a:cubicBezTo>
                      <a:lnTo>
                        <a:pt x="299804" y="31961"/>
                      </a:lnTo>
                      <a:lnTo>
                        <a:pt x="239843" y="31961"/>
                      </a:lnTo>
                      <a:lnTo>
                        <a:pt x="284813" y="31961"/>
                      </a:lnTo>
                      <a:lnTo>
                        <a:pt x="224853" y="31961"/>
                      </a:lnTo>
                      <a:lnTo>
                        <a:pt x="224853" y="76932"/>
                      </a:lnTo>
                      <a:lnTo>
                        <a:pt x="299804" y="31961"/>
                      </a:lnTo>
                    </a:path>
                  </a:pathLst>
                </a:custGeom>
                <a:solidFill>
                  <a:schemeClr val="bg1">
                    <a:lumMod val="7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Oval 465"/>
                <p:cNvSpPr/>
                <p:nvPr/>
              </p:nvSpPr>
              <p:spPr>
                <a:xfrm rot="2596225">
                  <a:off x="5136037" y="3455344"/>
                  <a:ext cx="870754" cy="506016"/>
                </a:xfrm>
                <a:prstGeom prst="ellipse">
                  <a:avLst/>
                </a:prstGeom>
                <a:solidFill>
                  <a:srgbClr val="DBD4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p:cNvSpPr/>
                <p:nvPr/>
              </p:nvSpPr>
              <p:spPr>
                <a:xfrm>
                  <a:off x="5791200" y="2057400"/>
                  <a:ext cx="304800" cy="18288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522435">
                  <a:off x="5855684" y="2016365"/>
                  <a:ext cx="609600" cy="1905000"/>
                </a:xfrm>
                <a:prstGeom prst="moon">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679"/>
              <p:cNvGrpSpPr/>
              <p:nvPr/>
            </p:nvGrpSpPr>
            <p:grpSpPr>
              <a:xfrm>
                <a:off x="6324600" y="3276600"/>
                <a:ext cx="2590800" cy="381000"/>
                <a:chOff x="3810000" y="4495800"/>
                <a:chExt cx="2590800" cy="609600"/>
              </a:xfrm>
              <a:solidFill>
                <a:schemeClr val="bg1">
                  <a:lumMod val="75000"/>
                </a:schemeClr>
              </a:solidFill>
            </p:grpSpPr>
            <p:sp>
              <p:nvSpPr>
                <p:cNvPr id="458" name="Rounded Rectangle 457"/>
                <p:cNvSpPr/>
                <p:nvPr/>
              </p:nvSpPr>
              <p:spPr>
                <a:xfrm>
                  <a:off x="3810000" y="4953000"/>
                  <a:ext cx="25908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3962400" y="4800600"/>
                  <a:ext cx="23622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a:off x="4038600" y="4648200"/>
                  <a:ext cx="22098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a:off x="4191000" y="4495800"/>
                  <a:ext cx="19050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Trapezoid 447"/>
              <p:cNvSpPr/>
              <p:nvPr/>
            </p:nvSpPr>
            <p:spPr>
              <a:xfrm>
                <a:off x="6705600" y="2590800"/>
                <a:ext cx="1905000" cy="6858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9" name="Group 141"/>
              <p:cNvGrpSpPr/>
              <p:nvPr/>
            </p:nvGrpSpPr>
            <p:grpSpPr>
              <a:xfrm>
                <a:off x="6781800" y="2362200"/>
                <a:ext cx="1744476" cy="370024"/>
                <a:chOff x="402787" y="2353717"/>
                <a:chExt cx="1450671" cy="428853"/>
              </a:xfrm>
              <a:solidFill>
                <a:schemeClr val="bg1">
                  <a:lumMod val="75000"/>
                </a:schemeClr>
              </a:solidFill>
            </p:grpSpPr>
            <p:sp>
              <p:nvSpPr>
                <p:cNvPr id="451" name="Rounded Rectangle 450"/>
                <p:cNvSpPr/>
                <p:nvPr/>
              </p:nvSpPr>
              <p:spPr>
                <a:xfrm>
                  <a:off x="1301000" y="2353717"/>
                  <a:ext cx="381788" cy="214479"/>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402787"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4"/>
                <p:cNvSpPr/>
                <p:nvPr/>
              </p:nvSpPr>
              <p:spPr>
                <a:xfrm>
                  <a:off x="762072"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ed Rectangle 45"/>
                <p:cNvSpPr/>
                <p:nvPr/>
              </p:nvSpPr>
              <p:spPr>
                <a:xfrm>
                  <a:off x="1121357"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ed Rectangle 46"/>
                <p:cNvSpPr/>
                <p:nvPr/>
              </p:nvSpPr>
              <p:spPr>
                <a:xfrm>
                  <a:off x="1480642" y="2568144"/>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7"/>
                <p:cNvSpPr/>
                <p:nvPr/>
              </p:nvSpPr>
              <p:spPr>
                <a:xfrm>
                  <a:off x="582430" y="2353718"/>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ed Rectangle 48"/>
                <p:cNvSpPr/>
                <p:nvPr/>
              </p:nvSpPr>
              <p:spPr>
                <a:xfrm>
                  <a:off x="941715" y="2353718"/>
                  <a:ext cx="372816" cy="214426"/>
                </a:xfrm>
                <a:prstGeom prst="roundRect">
                  <a:avLst>
                    <a:gd name="adj"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 name="Rounded Rectangle 13"/>
              <p:cNvSpPr/>
              <p:nvPr/>
            </p:nvSpPr>
            <p:spPr>
              <a:xfrm>
                <a:off x="7546086" y="2934613"/>
                <a:ext cx="216026" cy="333021"/>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53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B88993-6446-4F54-BD0E-2E0DB4E4E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3" name="TextBox 2"/>
          <p:cNvSpPr txBox="1"/>
          <p:nvPr/>
        </p:nvSpPr>
        <p:spPr>
          <a:xfrm>
            <a:off x="138820" y="6488668"/>
            <a:ext cx="8229600" cy="369332"/>
          </a:xfrm>
          <a:prstGeom prst="rect">
            <a:avLst/>
          </a:prstGeom>
          <a:noFill/>
        </p:spPr>
        <p:txBody>
          <a:bodyPr wrap="square" rtlCol="0">
            <a:spAutoFit/>
          </a:bodyPr>
          <a:lstStyle/>
          <a:p>
            <a:r>
              <a:rPr lang="en-US" dirty="0">
                <a:solidFill>
                  <a:schemeClr val="bg1"/>
                </a:solidFill>
              </a:rPr>
              <a:t>3 Nephi 6:10-13</a:t>
            </a:r>
          </a:p>
        </p:txBody>
      </p:sp>
      <p:sp>
        <p:nvSpPr>
          <p:cNvPr id="4" name="TextBox 3"/>
          <p:cNvSpPr txBox="1"/>
          <p:nvPr/>
        </p:nvSpPr>
        <p:spPr>
          <a:xfrm>
            <a:off x="1905000" y="0"/>
            <a:ext cx="8229600" cy="1107996"/>
          </a:xfrm>
          <a:prstGeom prst="rect">
            <a:avLst/>
          </a:prstGeom>
          <a:noFill/>
        </p:spPr>
        <p:txBody>
          <a:bodyPr wrap="square" rtlCol="0">
            <a:spAutoFit/>
          </a:bodyPr>
          <a:lstStyle/>
          <a:p>
            <a:pPr algn="ctr"/>
            <a:r>
              <a:rPr lang="en-US" sz="6600" dirty="0">
                <a:solidFill>
                  <a:schemeClr val="bg1"/>
                </a:solidFill>
                <a:latin typeface="Arial" panose="020B0604020202020204" pitchFamily="34" charset="0"/>
              </a:rPr>
              <a:t>Great Are the Riches</a:t>
            </a:r>
          </a:p>
        </p:txBody>
      </p:sp>
      <p:sp>
        <p:nvSpPr>
          <p:cNvPr id="5" name="TextBox 4"/>
          <p:cNvSpPr txBox="1"/>
          <p:nvPr/>
        </p:nvSpPr>
        <p:spPr>
          <a:xfrm>
            <a:off x="937787" y="1159599"/>
            <a:ext cx="3505200" cy="3354765"/>
          </a:xfrm>
          <a:prstGeom prst="rect">
            <a:avLst/>
          </a:prstGeom>
          <a:noFill/>
        </p:spPr>
        <p:txBody>
          <a:bodyPr wrap="square" rtlCol="0">
            <a:spAutoFit/>
          </a:bodyPr>
          <a:lstStyle/>
          <a:p>
            <a:pPr algn="ctr"/>
            <a:r>
              <a:rPr lang="en-US" sz="3600" dirty="0">
                <a:solidFill>
                  <a:srgbClr val="FFFF00"/>
                </a:solidFill>
              </a:rPr>
              <a:t>Prideful</a:t>
            </a:r>
          </a:p>
          <a:p>
            <a:endParaRPr lang="en-US" sz="1600" dirty="0">
              <a:solidFill>
                <a:schemeClr val="bg1"/>
              </a:solidFill>
            </a:endParaRPr>
          </a:p>
          <a:p>
            <a:r>
              <a:rPr lang="en-US" sz="1600" dirty="0">
                <a:solidFill>
                  <a:schemeClr val="bg1"/>
                </a:solidFill>
              </a:rPr>
              <a:t>Some were lifted up unto pride and boastings because of their exceedingly great riches, yea, even unto great persecutions</a:t>
            </a:r>
          </a:p>
          <a:p>
            <a:pPr fontAlgn="base"/>
            <a:endParaRPr lang="en-US" sz="1600" dirty="0">
              <a:solidFill>
                <a:schemeClr val="bg1"/>
              </a:solidFill>
            </a:endParaRPr>
          </a:p>
          <a:p>
            <a:pPr fontAlgn="base"/>
            <a:r>
              <a:rPr lang="en-US" sz="1600" dirty="0">
                <a:solidFill>
                  <a:schemeClr val="bg1"/>
                </a:solidFill>
              </a:rPr>
              <a:t>Some did receive great</a:t>
            </a:r>
            <a:r>
              <a:rPr lang="en-US" sz="1600" baseline="30000" dirty="0">
                <a:solidFill>
                  <a:schemeClr val="bg1"/>
                </a:solidFill>
              </a:rPr>
              <a:t> </a:t>
            </a:r>
            <a:r>
              <a:rPr lang="en-US" sz="1600" dirty="0">
                <a:solidFill>
                  <a:schemeClr val="bg1"/>
                </a:solidFill>
              </a:rPr>
              <a:t>learning because of their riches</a:t>
            </a:r>
          </a:p>
          <a:p>
            <a:pPr fontAlgn="base"/>
            <a:endParaRPr lang="en-US" sz="1600" dirty="0">
              <a:solidFill>
                <a:schemeClr val="bg1"/>
              </a:solidFill>
            </a:endParaRPr>
          </a:p>
          <a:p>
            <a:pPr fontAlgn="base"/>
            <a:r>
              <a:rPr lang="en-US" sz="1600" dirty="0">
                <a:solidFill>
                  <a:schemeClr val="bg1"/>
                </a:solidFill>
              </a:rPr>
              <a:t>Some did return railing for railing</a:t>
            </a:r>
          </a:p>
          <a:p>
            <a:endParaRPr lang="en-US" sz="1600" dirty="0">
              <a:solidFill>
                <a:schemeClr val="bg1"/>
              </a:solidFill>
            </a:endParaRPr>
          </a:p>
        </p:txBody>
      </p:sp>
      <p:sp>
        <p:nvSpPr>
          <p:cNvPr id="6" name="TextBox 5"/>
          <p:cNvSpPr txBox="1"/>
          <p:nvPr/>
        </p:nvSpPr>
        <p:spPr>
          <a:xfrm>
            <a:off x="7947434" y="1155827"/>
            <a:ext cx="3048000" cy="5078313"/>
          </a:xfrm>
          <a:prstGeom prst="rect">
            <a:avLst/>
          </a:prstGeom>
          <a:noFill/>
        </p:spPr>
        <p:txBody>
          <a:bodyPr wrap="square" rtlCol="0">
            <a:spAutoFit/>
          </a:bodyPr>
          <a:lstStyle/>
          <a:p>
            <a:pPr algn="ctr"/>
            <a:r>
              <a:rPr lang="en-US" sz="3600" dirty="0">
                <a:solidFill>
                  <a:srgbClr val="FFFF00"/>
                </a:solidFill>
              </a:rPr>
              <a:t>Humble</a:t>
            </a:r>
          </a:p>
          <a:p>
            <a:endParaRPr lang="en-US" dirty="0">
              <a:solidFill>
                <a:schemeClr val="bg1"/>
              </a:solidFill>
            </a:endParaRPr>
          </a:p>
          <a:p>
            <a:r>
              <a:rPr lang="en-US" dirty="0">
                <a:solidFill>
                  <a:schemeClr val="bg1"/>
                </a:solidFill>
              </a:rPr>
              <a:t>Some were exceedingly humble</a:t>
            </a:r>
          </a:p>
          <a:p>
            <a:endParaRPr lang="en-US" dirty="0">
              <a:solidFill>
                <a:schemeClr val="bg1"/>
              </a:solidFill>
            </a:endParaRPr>
          </a:p>
          <a:p>
            <a:r>
              <a:rPr lang="en-US" dirty="0">
                <a:solidFill>
                  <a:schemeClr val="bg1"/>
                </a:solidFill>
              </a:rPr>
              <a:t>Some were</a:t>
            </a:r>
            <a:r>
              <a:rPr lang="en-US" baseline="30000" dirty="0">
                <a:solidFill>
                  <a:schemeClr val="bg1"/>
                </a:solidFill>
              </a:rPr>
              <a:t> </a:t>
            </a:r>
            <a:r>
              <a:rPr lang="en-US" dirty="0">
                <a:solidFill>
                  <a:schemeClr val="bg1"/>
                </a:solidFill>
              </a:rPr>
              <a:t>ignorant because of their poverty </a:t>
            </a:r>
          </a:p>
          <a:p>
            <a:endParaRPr lang="en-US" dirty="0">
              <a:solidFill>
                <a:schemeClr val="bg1"/>
              </a:solidFill>
            </a:endParaRPr>
          </a:p>
          <a:p>
            <a:r>
              <a:rPr lang="en-US" dirty="0">
                <a:solidFill>
                  <a:schemeClr val="bg1"/>
                </a:solidFill>
              </a:rPr>
              <a:t>Some would receive railing (angry criticizing) and persecution and all manner of afflictions </a:t>
            </a:r>
          </a:p>
          <a:p>
            <a:endParaRPr lang="en-US" dirty="0">
              <a:solidFill>
                <a:schemeClr val="bg1"/>
              </a:solidFill>
            </a:endParaRPr>
          </a:p>
          <a:p>
            <a:r>
              <a:rPr lang="en-US" dirty="0">
                <a:solidFill>
                  <a:schemeClr val="bg1"/>
                </a:solidFill>
              </a:rPr>
              <a:t>Some would not turn and revile again, but were humble and penitent before God</a:t>
            </a:r>
          </a:p>
        </p:txBody>
      </p:sp>
      <p:sp>
        <p:nvSpPr>
          <p:cNvPr id="7" name="TextBox 6"/>
          <p:cNvSpPr txBox="1"/>
          <p:nvPr/>
        </p:nvSpPr>
        <p:spPr>
          <a:xfrm>
            <a:off x="2819400" y="4724400"/>
            <a:ext cx="4114800" cy="1569660"/>
          </a:xfrm>
          <a:prstGeom prst="rect">
            <a:avLst/>
          </a:prstGeom>
          <a:noFill/>
        </p:spPr>
        <p:txBody>
          <a:bodyPr wrap="square" rtlCol="0">
            <a:spAutoFit/>
          </a:bodyPr>
          <a:lstStyle/>
          <a:p>
            <a:r>
              <a:rPr lang="en-US" sz="2400" dirty="0">
                <a:solidFill>
                  <a:srgbClr val="FFFF00"/>
                </a:solidFill>
              </a:rPr>
              <a:t>People began to be distinguished by ranks, according to their riches and their chances for learning</a:t>
            </a:r>
          </a:p>
        </p:txBody>
      </p:sp>
      <p:pic>
        <p:nvPicPr>
          <p:cNvPr id="10" name="Picture 9">
            <a:extLst>
              <a:ext uri="{FF2B5EF4-FFF2-40B4-BE49-F238E27FC236}">
                <a16:creationId xmlns:a16="http://schemas.microsoft.com/office/drawing/2014/main" id="{66730668-F447-4231-AF69-07F7E1B70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45" y="1077927"/>
            <a:ext cx="2590988" cy="2045517"/>
          </a:xfrm>
          <a:prstGeom prst="rect">
            <a:avLst/>
          </a:prstGeom>
        </p:spPr>
      </p:pic>
    </p:spTree>
    <p:extLst>
      <p:ext uri="{BB962C8B-B14F-4D97-AF65-F5344CB8AC3E}">
        <p14:creationId xmlns:p14="http://schemas.microsoft.com/office/powerpoint/2010/main" val="31013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6A3DCD82-DD5B-4E17-ACA0-162EA76BC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3" name="TextBox 2"/>
          <p:cNvSpPr txBox="1"/>
          <p:nvPr/>
        </p:nvSpPr>
        <p:spPr>
          <a:xfrm>
            <a:off x="175034" y="6425294"/>
            <a:ext cx="8229600" cy="369332"/>
          </a:xfrm>
          <a:prstGeom prst="rect">
            <a:avLst/>
          </a:prstGeom>
          <a:noFill/>
        </p:spPr>
        <p:txBody>
          <a:bodyPr wrap="square" rtlCol="0">
            <a:spAutoFit/>
          </a:bodyPr>
          <a:lstStyle/>
          <a:p>
            <a:r>
              <a:rPr lang="en-US" dirty="0">
                <a:solidFill>
                  <a:schemeClr val="bg1"/>
                </a:solidFill>
              </a:rPr>
              <a:t>3 Nephi 6:10-14</a:t>
            </a:r>
          </a:p>
        </p:txBody>
      </p:sp>
      <p:sp>
        <p:nvSpPr>
          <p:cNvPr id="4" name="TextBox 3"/>
          <p:cNvSpPr txBox="1"/>
          <p:nvPr/>
        </p:nvSpPr>
        <p:spPr>
          <a:xfrm>
            <a:off x="297711" y="0"/>
            <a:ext cx="11727711" cy="1107996"/>
          </a:xfrm>
          <a:prstGeom prst="rect">
            <a:avLst/>
          </a:prstGeom>
          <a:noFill/>
        </p:spPr>
        <p:txBody>
          <a:bodyPr wrap="square" rtlCol="0">
            <a:spAutoFit/>
          </a:bodyPr>
          <a:lstStyle/>
          <a:p>
            <a:pPr algn="ctr"/>
            <a:r>
              <a:rPr lang="en-US" sz="6600" dirty="0">
                <a:solidFill>
                  <a:schemeClr val="bg1"/>
                </a:solidFill>
                <a:latin typeface="Arial" panose="020B0604020202020204" pitchFamily="34" charset="0"/>
              </a:rPr>
              <a:t>Equality VS Inequality</a:t>
            </a:r>
          </a:p>
        </p:txBody>
      </p:sp>
      <p:sp>
        <p:nvSpPr>
          <p:cNvPr id="6" name="TextBox 5"/>
          <p:cNvSpPr txBox="1"/>
          <p:nvPr/>
        </p:nvSpPr>
        <p:spPr>
          <a:xfrm>
            <a:off x="7764101" y="1667346"/>
            <a:ext cx="3048000" cy="3970318"/>
          </a:xfrm>
          <a:prstGeom prst="rect">
            <a:avLst/>
          </a:prstGeom>
          <a:noFill/>
        </p:spPr>
        <p:txBody>
          <a:bodyPr wrap="square" rtlCol="0">
            <a:spAutoFit/>
          </a:bodyPr>
          <a:lstStyle/>
          <a:p>
            <a:r>
              <a:rPr lang="en-US" dirty="0">
                <a:solidFill>
                  <a:schemeClr val="bg1"/>
                </a:solidFill>
              </a:rPr>
              <a:t>Inequality—</a:t>
            </a:r>
          </a:p>
          <a:p>
            <a:endParaRPr lang="en-US" dirty="0">
              <a:solidFill>
                <a:schemeClr val="bg1"/>
              </a:solidFill>
            </a:endParaRPr>
          </a:p>
          <a:p>
            <a:r>
              <a:rPr lang="en-US" dirty="0">
                <a:solidFill>
                  <a:schemeClr val="bg1"/>
                </a:solidFill>
              </a:rPr>
              <a:t>“It’s the unbalanced distribution of power and control over wealth and innovation, government and culture, society and neighborhoods…</a:t>
            </a:r>
          </a:p>
          <a:p>
            <a:endParaRPr lang="en-US" dirty="0">
              <a:solidFill>
                <a:schemeClr val="bg1"/>
              </a:solidFill>
            </a:endParaRPr>
          </a:p>
          <a:p>
            <a:r>
              <a:rPr lang="en-US" dirty="0">
                <a:solidFill>
                  <a:schemeClr val="bg1"/>
                </a:solidFill>
              </a:rPr>
              <a:t>…The same top end that gets the money also controls the …ways of defining morality, culture, and public life…”</a:t>
            </a:r>
          </a:p>
          <a:p>
            <a:r>
              <a:rPr lang="en-US" dirty="0">
                <a:solidFill>
                  <a:schemeClr val="bg1"/>
                </a:solidFill>
              </a:rPr>
              <a:t>--</a:t>
            </a:r>
            <a:r>
              <a:rPr lang="en-US" dirty="0" err="1">
                <a:solidFill>
                  <a:schemeClr val="bg1"/>
                </a:solidFill>
              </a:rPr>
              <a:t>R.R.Reno</a:t>
            </a:r>
            <a:endParaRPr lang="en-US" dirty="0">
              <a:solidFill>
                <a:schemeClr val="bg1"/>
              </a:solidFill>
            </a:endParaRPr>
          </a:p>
        </p:txBody>
      </p:sp>
      <p:sp>
        <p:nvSpPr>
          <p:cNvPr id="7" name="TextBox 6"/>
          <p:cNvSpPr txBox="1"/>
          <p:nvPr/>
        </p:nvSpPr>
        <p:spPr>
          <a:xfrm>
            <a:off x="1218445" y="1739019"/>
            <a:ext cx="3733800" cy="3970318"/>
          </a:xfrm>
          <a:prstGeom prst="rect">
            <a:avLst/>
          </a:prstGeom>
          <a:noFill/>
        </p:spPr>
        <p:txBody>
          <a:bodyPr wrap="square" rtlCol="0">
            <a:spAutoFit/>
          </a:bodyPr>
          <a:lstStyle/>
          <a:p>
            <a:r>
              <a:rPr lang="en-US" dirty="0">
                <a:solidFill>
                  <a:schemeClr val="bg1"/>
                </a:solidFill>
              </a:rPr>
              <a:t>“Equity and justice are chief among the laws that rule the kingdom of heaven”</a:t>
            </a:r>
          </a:p>
          <a:p>
            <a:r>
              <a:rPr lang="en-US" sz="1200" dirty="0">
                <a:solidFill>
                  <a:schemeClr val="bg1"/>
                </a:solidFill>
              </a:rPr>
              <a:t>JFM and RLM</a:t>
            </a:r>
          </a:p>
          <a:p>
            <a:endParaRPr lang="en-US" dirty="0">
              <a:solidFill>
                <a:schemeClr val="bg1"/>
              </a:solidFill>
            </a:endParaRPr>
          </a:p>
          <a:p>
            <a:r>
              <a:rPr lang="en-US" dirty="0">
                <a:solidFill>
                  <a:schemeClr val="bg1"/>
                </a:solidFill>
              </a:rPr>
              <a:t>“Nevertheless, in your temporal things you shall be equal, and this not grudgingly, otherwise the abundance of the manifestations of the Spirit shall be withheld.” D&amp;C 70:14</a:t>
            </a:r>
          </a:p>
          <a:p>
            <a:endParaRPr lang="en-US" dirty="0">
              <a:solidFill>
                <a:schemeClr val="bg1"/>
              </a:solidFill>
            </a:endParaRPr>
          </a:p>
          <a:p>
            <a:r>
              <a:rPr lang="en-US" dirty="0">
                <a:solidFill>
                  <a:schemeClr val="bg1"/>
                </a:solidFill>
              </a:rPr>
              <a:t>“For if ye are not equal in earthly things ye cannot be equal in obtaining heavenly things.” D&amp;C 78:6</a:t>
            </a:r>
          </a:p>
        </p:txBody>
      </p:sp>
      <p:grpSp>
        <p:nvGrpSpPr>
          <p:cNvPr id="11" name="Group 10"/>
          <p:cNvGrpSpPr/>
          <p:nvPr/>
        </p:nvGrpSpPr>
        <p:grpSpPr>
          <a:xfrm>
            <a:off x="4876801" y="1447801"/>
            <a:ext cx="2042495" cy="1576037"/>
            <a:chOff x="762000" y="685800"/>
            <a:chExt cx="6587913" cy="5083387"/>
          </a:xfrm>
        </p:grpSpPr>
        <p:sp>
          <p:nvSpPr>
            <p:cNvPr id="12" name="Oval 11"/>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3130973" y="4899660"/>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
            <p:cNvGrpSpPr/>
            <p:nvPr/>
          </p:nvGrpSpPr>
          <p:grpSpPr>
            <a:xfrm flipH="1">
              <a:off x="3799840" y="685800"/>
              <a:ext cx="601980" cy="4615180"/>
              <a:chOff x="4038600" y="0"/>
              <a:chExt cx="685800" cy="5867400"/>
            </a:xfrm>
          </p:grpSpPr>
          <p:sp>
            <p:nvSpPr>
              <p:cNvPr id="43" name="Isosceles Triangle 42"/>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5"/>
            <p:cNvGrpSpPr/>
            <p:nvPr/>
          </p:nvGrpSpPr>
          <p:grpSpPr>
            <a:xfrm flipH="1">
              <a:off x="5410200" y="1524000"/>
              <a:ext cx="1939713" cy="2431625"/>
              <a:chOff x="1066800" y="2258995"/>
              <a:chExt cx="2209800" cy="2770205"/>
            </a:xfrm>
          </p:grpSpPr>
          <p:sp>
            <p:nvSpPr>
              <p:cNvPr id="31" name="Oval 30"/>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4"/>
              <p:cNvGrpSpPr/>
              <p:nvPr/>
            </p:nvGrpSpPr>
            <p:grpSpPr>
              <a:xfrm rot="1206892">
                <a:off x="1673878" y="2258995"/>
                <a:ext cx="240914" cy="2243809"/>
                <a:chOff x="1524000" y="685800"/>
                <a:chExt cx="990600" cy="6400800"/>
              </a:xfrm>
            </p:grpSpPr>
            <p:sp>
              <p:nvSpPr>
                <p:cNvPr id="39" name="Donut 38"/>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19"/>
              <p:cNvGrpSpPr/>
              <p:nvPr/>
            </p:nvGrpSpPr>
            <p:grpSpPr>
              <a:xfrm rot="20393108" flipH="1">
                <a:off x="2283479" y="2258995"/>
                <a:ext cx="240914" cy="2243809"/>
                <a:chOff x="1524000" y="685800"/>
                <a:chExt cx="990600" cy="6400800"/>
              </a:xfrm>
            </p:grpSpPr>
            <p:sp>
              <p:nvSpPr>
                <p:cNvPr id="35" name="Donut 3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33"/>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6"/>
            <p:cNvGrpSpPr/>
            <p:nvPr/>
          </p:nvGrpSpPr>
          <p:grpSpPr>
            <a:xfrm flipH="1">
              <a:off x="762000" y="1524000"/>
              <a:ext cx="1939713" cy="2431625"/>
              <a:chOff x="1066800" y="2258995"/>
              <a:chExt cx="2209800" cy="2770205"/>
            </a:xfrm>
          </p:grpSpPr>
          <p:sp>
            <p:nvSpPr>
              <p:cNvPr id="19" name="Oval 18"/>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4"/>
              <p:cNvGrpSpPr/>
              <p:nvPr/>
            </p:nvGrpSpPr>
            <p:grpSpPr>
              <a:xfrm rot="1206892">
                <a:off x="1673878" y="2258995"/>
                <a:ext cx="240914" cy="2243809"/>
                <a:chOff x="1524000" y="685800"/>
                <a:chExt cx="990600" cy="6400800"/>
              </a:xfrm>
            </p:grpSpPr>
            <p:sp>
              <p:nvSpPr>
                <p:cNvPr id="27" name="Donut 26"/>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9"/>
              <p:cNvGrpSpPr/>
              <p:nvPr/>
            </p:nvGrpSpPr>
            <p:grpSpPr>
              <a:xfrm rot="20393108" flipH="1">
                <a:off x="2283479" y="2258995"/>
                <a:ext cx="240914" cy="2243809"/>
                <a:chOff x="1524000" y="685800"/>
                <a:chExt cx="990600" cy="6400800"/>
              </a:xfrm>
            </p:grpSpPr>
            <p:sp>
              <p:nvSpPr>
                <p:cNvPr id="23" name="Donut 22"/>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Oval 21"/>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219201" y="3276599"/>
              <a:ext cx="1371599" cy="2084691"/>
            </a:xfrm>
            <a:prstGeom prst="rect">
              <a:avLst/>
            </a:prstGeom>
            <a:noFill/>
          </p:spPr>
          <p:txBody>
            <a:bodyPr wrap="square" rtlCol="0">
              <a:spAutoFit/>
            </a:bodyPr>
            <a:lstStyle/>
            <a:p>
              <a:endParaRPr lang="en-US" sz="3600" dirty="0"/>
            </a:p>
          </p:txBody>
        </p:sp>
      </p:grpSp>
      <p:grpSp>
        <p:nvGrpSpPr>
          <p:cNvPr id="49" name="Group 48"/>
          <p:cNvGrpSpPr/>
          <p:nvPr/>
        </p:nvGrpSpPr>
        <p:grpSpPr>
          <a:xfrm>
            <a:off x="5334000" y="4800601"/>
            <a:ext cx="1843978" cy="1537673"/>
            <a:chOff x="1066800" y="1066800"/>
            <a:chExt cx="6096000" cy="5083387"/>
          </a:xfrm>
        </p:grpSpPr>
        <p:grpSp>
          <p:nvGrpSpPr>
            <p:cNvPr id="50" name="Group 46"/>
            <p:cNvGrpSpPr/>
            <p:nvPr/>
          </p:nvGrpSpPr>
          <p:grpSpPr>
            <a:xfrm>
              <a:off x="1066800" y="1066800"/>
              <a:ext cx="6019800" cy="5083387"/>
              <a:chOff x="1066800" y="609600"/>
              <a:chExt cx="6858000" cy="5791200"/>
            </a:xfrm>
          </p:grpSpPr>
          <p:sp>
            <p:nvSpPr>
              <p:cNvPr id="53" name="Oval 52"/>
              <p:cNvSpPr/>
              <p:nvPr/>
            </p:nvSpPr>
            <p:spPr>
              <a:xfrm>
                <a:off x="3124200" y="5410200"/>
                <a:ext cx="2611582" cy="990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4256811">
                <a:off x="4273388" y="-1090276"/>
                <a:ext cx="292423" cy="5542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276600" y="54102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3"/>
              <p:cNvGrpSpPr/>
              <p:nvPr/>
            </p:nvGrpSpPr>
            <p:grpSpPr>
              <a:xfrm>
                <a:off x="4038600" y="609600"/>
                <a:ext cx="685800" cy="5257800"/>
                <a:chOff x="4038600" y="0"/>
                <a:chExt cx="685800" cy="5867400"/>
              </a:xfrm>
            </p:grpSpPr>
            <p:sp>
              <p:nvSpPr>
                <p:cNvPr id="83" name="Isosceles Triangle 82"/>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5"/>
              <p:cNvGrpSpPr/>
              <p:nvPr/>
            </p:nvGrpSpPr>
            <p:grpSpPr>
              <a:xfrm>
                <a:off x="1066800" y="2258995"/>
                <a:ext cx="2209800" cy="2770205"/>
                <a:chOff x="1066800" y="2258995"/>
                <a:chExt cx="2209800" cy="2770205"/>
              </a:xfrm>
            </p:grpSpPr>
            <p:sp>
              <p:nvSpPr>
                <p:cNvPr id="71" name="Oval 70"/>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4"/>
                <p:cNvGrpSpPr/>
                <p:nvPr/>
              </p:nvGrpSpPr>
              <p:grpSpPr>
                <a:xfrm rot="1206892">
                  <a:off x="1673878" y="2258995"/>
                  <a:ext cx="240914" cy="2243809"/>
                  <a:chOff x="1524000" y="685800"/>
                  <a:chExt cx="990600" cy="6400800"/>
                </a:xfrm>
              </p:grpSpPr>
              <p:sp>
                <p:nvSpPr>
                  <p:cNvPr id="79" name="Donut 78"/>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 name="Group 19"/>
                <p:cNvGrpSpPr/>
                <p:nvPr/>
              </p:nvGrpSpPr>
              <p:grpSpPr>
                <a:xfrm rot="20393108" flipH="1">
                  <a:off x="2283479" y="2258995"/>
                  <a:ext cx="240914" cy="2243809"/>
                  <a:chOff x="1524000" y="685800"/>
                  <a:chExt cx="990600" cy="6400800"/>
                </a:xfrm>
              </p:grpSpPr>
              <p:sp>
                <p:nvSpPr>
                  <p:cNvPr id="75" name="Donut 7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4" name="Oval 73"/>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6"/>
              <p:cNvGrpSpPr/>
              <p:nvPr/>
            </p:nvGrpSpPr>
            <p:grpSpPr>
              <a:xfrm>
                <a:off x="5715000" y="685800"/>
                <a:ext cx="2209800" cy="2770205"/>
                <a:chOff x="1066800" y="2258995"/>
                <a:chExt cx="2209800" cy="2770205"/>
              </a:xfrm>
            </p:grpSpPr>
            <p:sp>
              <p:nvSpPr>
                <p:cNvPr id="59" name="Oval 58"/>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14"/>
                <p:cNvGrpSpPr/>
                <p:nvPr/>
              </p:nvGrpSpPr>
              <p:grpSpPr>
                <a:xfrm rot="1206892">
                  <a:off x="1673878" y="2258995"/>
                  <a:ext cx="240914" cy="2243809"/>
                  <a:chOff x="1524000" y="685800"/>
                  <a:chExt cx="990600" cy="6400800"/>
                </a:xfrm>
              </p:grpSpPr>
              <p:sp>
                <p:nvSpPr>
                  <p:cNvPr id="67" name="Donut 66"/>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67"/>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19"/>
                <p:cNvGrpSpPr/>
                <p:nvPr/>
              </p:nvGrpSpPr>
              <p:grpSpPr>
                <a:xfrm rot="20393108" flipH="1">
                  <a:off x="2283479" y="2258995"/>
                  <a:ext cx="240914" cy="2243809"/>
                  <a:chOff x="1524000" y="685800"/>
                  <a:chExt cx="990600" cy="6400800"/>
                </a:xfrm>
              </p:grpSpPr>
              <p:sp>
                <p:nvSpPr>
                  <p:cNvPr id="63" name="Donut 62"/>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Oval 61"/>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p:cNvSpPr txBox="1"/>
            <p:nvPr/>
          </p:nvSpPr>
          <p:spPr>
            <a:xfrm>
              <a:off x="5105399" y="2895599"/>
              <a:ext cx="2057401" cy="1220973"/>
            </a:xfrm>
            <a:prstGeom prst="rect">
              <a:avLst/>
            </a:prstGeom>
            <a:noFill/>
          </p:spPr>
          <p:txBody>
            <a:bodyPr wrap="square" rtlCol="0">
              <a:spAutoFit/>
            </a:bodyPr>
            <a:lstStyle/>
            <a:p>
              <a:pPr algn="ctr"/>
              <a:endParaRPr lang="en-US" dirty="0">
                <a:latin typeface="Narkisim" pitchFamily="34" charset="-79"/>
                <a:cs typeface="Narkisim" pitchFamily="34" charset="-79"/>
              </a:endParaRPr>
            </a:p>
          </p:txBody>
        </p:sp>
        <p:sp>
          <p:nvSpPr>
            <p:cNvPr id="52" name="TextBox 51"/>
            <p:cNvSpPr txBox="1"/>
            <p:nvPr/>
          </p:nvSpPr>
          <p:spPr>
            <a:xfrm>
              <a:off x="1066800" y="4267202"/>
              <a:ext cx="2057401" cy="1220973"/>
            </a:xfrm>
            <a:prstGeom prst="rect">
              <a:avLst/>
            </a:prstGeom>
            <a:noFill/>
          </p:spPr>
          <p:txBody>
            <a:bodyPr wrap="square" rtlCol="0">
              <a:spAutoFit/>
            </a:bodyPr>
            <a:lstStyle/>
            <a:p>
              <a:pPr algn="ctr"/>
              <a:endParaRPr lang="en-US" dirty="0">
                <a:latin typeface="Narkisim" pitchFamily="34" charset="-79"/>
                <a:cs typeface="Narkisim" pitchFamily="34" charset="-79"/>
              </a:endParaRPr>
            </a:p>
          </p:txBody>
        </p:sp>
      </p:grpSp>
    </p:spTree>
    <p:extLst>
      <p:ext uri="{BB962C8B-B14F-4D97-AF65-F5344CB8AC3E}">
        <p14:creationId xmlns:p14="http://schemas.microsoft.com/office/powerpoint/2010/main" val="40908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0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1D6C0E03-7018-48EB-9F0A-8913B01AE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3" name="TextBox 2"/>
          <p:cNvSpPr txBox="1"/>
          <p:nvPr/>
        </p:nvSpPr>
        <p:spPr>
          <a:xfrm>
            <a:off x="193141" y="6488668"/>
            <a:ext cx="8229600" cy="369332"/>
          </a:xfrm>
          <a:prstGeom prst="rect">
            <a:avLst/>
          </a:prstGeom>
          <a:noFill/>
        </p:spPr>
        <p:txBody>
          <a:bodyPr wrap="square" rtlCol="0">
            <a:spAutoFit/>
          </a:bodyPr>
          <a:lstStyle/>
          <a:p>
            <a:r>
              <a:rPr lang="en-US" dirty="0">
                <a:solidFill>
                  <a:schemeClr val="bg1"/>
                </a:solidFill>
              </a:rPr>
              <a:t>3 Nephi 6:15</a:t>
            </a:r>
          </a:p>
        </p:txBody>
      </p:sp>
      <p:sp>
        <p:nvSpPr>
          <p:cNvPr id="4" name="TextBox 3"/>
          <p:cNvSpPr txBox="1"/>
          <p:nvPr/>
        </p:nvSpPr>
        <p:spPr>
          <a:xfrm>
            <a:off x="1905000" y="0"/>
            <a:ext cx="8229600" cy="1107996"/>
          </a:xfrm>
          <a:prstGeom prst="rect">
            <a:avLst/>
          </a:prstGeom>
          <a:noFill/>
        </p:spPr>
        <p:txBody>
          <a:bodyPr wrap="square" rtlCol="0">
            <a:spAutoFit/>
          </a:bodyPr>
          <a:lstStyle/>
          <a:p>
            <a:pPr algn="ctr"/>
            <a:r>
              <a:rPr lang="en-US" sz="6600" dirty="0">
                <a:solidFill>
                  <a:schemeClr val="bg1"/>
                </a:solidFill>
                <a:latin typeface="Arial" panose="020B0604020202020204" pitchFamily="34" charset="0"/>
              </a:rPr>
              <a:t>Satan Strikes Again</a:t>
            </a:r>
          </a:p>
        </p:txBody>
      </p:sp>
      <p:sp>
        <p:nvSpPr>
          <p:cNvPr id="7" name="TextBox 6"/>
          <p:cNvSpPr txBox="1"/>
          <p:nvPr/>
        </p:nvSpPr>
        <p:spPr>
          <a:xfrm>
            <a:off x="1752600" y="1295401"/>
            <a:ext cx="3733800" cy="4247317"/>
          </a:xfrm>
          <a:prstGeom prst="rect">
            <a:avLst/>
          </a:prstGeom>
          <a:noFill/>
        </p:spPr>
        <p:txBody>
          <a:bodyPr wrap="square" rtlCol="0">
            <a:spAutoFit/>
          </a:bodyPr>
          <a:lstStyle/>
          <a:p>
            <a:r>
              <a:rPr lang="en-US" dirty="0">
                <a:solidFill>
                  <a:schemeClr val="bg1"/>
                </a:solidFill>
              </a:rPr>
              <a:t>With great power</a:t>
            </a:r>
          </a:p>
          <a:p>
            <a:endParaRPr lang="en-US" dirty="0">
              <a:solidFill>
                <a:schemeClr val="bg1"/>
              </a:solidFill>
            </a:endParaRPr>
          </a:p>
          <a:p>
            <a:r>
              <a:rPr lang="en-US" dirty="0">
                <a:solidFill>
                  <a:schemeClr val="bg1"/>
                </a:solidFill>
              </a:rPr>
              <a:t>Stirring up the people</a:t>
            </a:r>
          </a:p>
          <a:p>
            <a:endParaRPr lang="en-US" dirty="0">
              <a:solidFill>
                <a:schemeClr val="bg1"/>
              </a:solidFill>
            </a:endParaRPr>
          </a:p>
          <a:p>
            <a:r>
              <a:rPr lang="en-US" dirty="0">
                <a:solidFill>
                  <a:schemeClr val="bg1"/>
                </a:solidFill>
              </a:rPr>
              <a:t>Puffing them up with pride and authority</a:t>
            </a:r>
          </a:p>
          <a:p>
            <a:endParaRPr lang="en-US" dirty="0">
              <a:solidFill>
                <a:schemeClr val="bg1"/>
              </a:solidFill>
            </a:endParaRPr>
          </a:p>
          <a:p>
            <a:r>
              <a:rPr lang="en-US" dirty="0">
                <a:solidFill>
                  <a:schemeClr val="bg1"/>
                </a:solidFill>
              </a:rPr>
              <a:t>Tempting them to seek for power, riches, and the vain things of the world</a:t>
            </a:r>
          </a:p>
          <a:p>
            <a:endParaRPr lang="en-US" dirty="0">
              <a:solidFill>
                <a:schemeClr val="bg1"/>
              </a:solidFill>
            </a:endParaRPr>
          </a:p>
          <a:p>
            <a:r>
              <a:rPr lang="en-US" dirty="0">
                <a:solidFill>
                  <a:schemeClr val="bg1"/>
                </a:solidFill>
              </a:rPr>
              <a:t>He leads them away to do “all manner of iniquity”</a:t>
            </a:r>
          </a:p>
          <a:p>
            <a:endParaRPr lang="en-US" dirty="0">
              <a:solidFill>
                <a:schemeClr val="bg1"/>
              </a:solidFill>
            </a:endParaRPr>
          </a:p>
          <a:p>
            <a:r>
              <a:rPr lang="en-US" dirty="0">
                <a:solidFill>
                  <a:schemeClr val="bg1"/>
                </a:solidFill>
              </a:rPr>
              <a:t>Peace is destroyed</a:t>
            </a:r>
          </a:p>
        </p:txBody>
      </p:sp>
      <p:grpSp>
        <p:nvGrpSpPr>
          <p:cNvPr id="67" name="Group 66"/>
          <p:cNvGrpSpPr/>
          <p:nvPr/>
        </p:nvGrpSpPr>
        <p:grpSpPr>
          <a:xfrm>
            <a:off x="5715000" y="1524000"/>
            <a:ext cx="4800600" cy="3417332"/>
            <a:chOff x="4191000" y="1524000"/>
            <a:chExt cx="4800600" cy="3417332"/>
          </a:xfrm>
        </p:grpSpPr>
        <p:sp>
          <p:nvSpPr>
            <p:cNvPr id="8" name="Isosceles Triangle 7"/>
            <p:cNvSpPr/>
            <p:nvPr/>
          </p:nvSpPr>
          <p:spPr>
            <a:xfrm>
              <a:off x="4800600" y="1981200"/>
              <a:ext cx="3505200" cy="2895600"/>
            </a:xfrm>
            <a:prstGeom prst="triangl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5867400" y="1524000"/>
              <a:ext cx="1295400" cy="369332"/>
            </a:xfrm>
            <a:prstGeom prst="rect">
              <a:avLst/>
            </a:prstGeom>
            <a:solidFill>
              <a:srgbClr val="FFC000"/>
            </a:solidFill>
          </p:spPr>
          <p:txBody>
            <a:bodyPr wrap="square" rtlCol="0">
              <a:spAutoFit/>
            </a:bodyPr>
            <a:lstStyle/>
            <a:p>
              <a:pPr algn="ctr"/>
              <a:r>
                <a:rPr lang="en-US" dirty="0"/>
                <a:t>Power</a:t>
              </a:r>
            </a:p>
          </p:txBody>
        </p:sp>
        <p:sp>
          <p:nvSpPr>
            <p:cNvPr id="10" name="TextBox 9"/>
            <p:cNvSpPr txBox="1"/>
            <p:nvPr/>
          </p:nvSpPr>
          <p:spPr>
            <a:xfrm>
              <a:off x="7696200" y="4572000"/>
              <a:ext cx="1295400" cy="369332"/>
            </a:xfrm>
            <a:prstGeom prst="rect">
              <a:avLst/>
            </a:prstGeom>
            <a:solidFill>
              <a:srgbClr val="FFC000"/>
            </a:solidFill>
          </p:spPr>
          <p:txBody>
            <a:bodyPr wrap="square" rtlCol="0">
              <a:spAutoFit/>
            </a:bodyPr>
            <a:lstStyle/>
            <a:p>
              <a:pPr algn="ctr"/>
              <a:r>
                <a:rPr lang="en-US" dirty="0"/>
                <a:t>Authority</a:t>
              </a:r>
            </a:p>
          </p:txBody>
        </p:sp>
        <p:sp>
          <p:nvSpPr>
            <p:cNvPr id="11" name="TextBox 10"/>
            <p:cNvSpPr txBox="1"/>
            <p:nvPr/>
          </p:nvSpPr>
          <p:spPr>
            <a:xfrm>
              <a:off x="4191000" y="4572000"/>
              <a:ext cx="1295400" cy="369332"/>
            </a:xfrm>
            <a:prstGeom prst="rect">
              <a:avLst/>
            </a:prstGeom>
            <a:solidFill>
              <a:srgbClr val="FFC000"/>
            </a:solidFill>
          </p:spPr>
          <p:txBody>
            <a:bodyPr wrap="square" rtlCol="0">
              <a:spAutoFit/>
            </a:bodyPr>
            <a:lstStyle/>
            <a:p>
              <a:pPr algn="ctr"/>
              <a:r>
                <a:rPr lang="en-US" dirty="0"/>
                <a:t>Riches</a:t>
              </a:r>
            </a:p>
          </p:txBody>
        </p:sp>
      </p:grpSp>
      <p:sp>
        <p:nvSpPr>
          <p:cNvPr id="12" name="TextBox 11"/>
          <p:cNvSpPr txBox="1"/>
          <p:nvPr/>
        </p:nvSpPr>
        <p:spPr>
          <a:xfrm>
            <a:off x="5410200" y="5103675"/>
            <a:ext cx="4495800" cy="1661993"/>
          </a:xfrm>
          <a:prstGeom prst="rect">
            <a:avLst/>
          </a:prstGeom>
          <a:noFill/>
        </p:spPr>
        <p:txBody>
          <a:bodyPr wrap="square" rtlCol="0">
            <a:spAutoFit/>
          </a:bodyPr>
          <a:lstStyle/>
          <a:p>
            <a:pPr algn="ctr"/>
            <a:r>
              <a:rPr lang="en-US" dirty="0">
                <a:solidFill>
                  <a:schemeClr val="bg1"/>
                </a:solidFill>
              </a:rPr>
              <a:t>“How ironic it is that this threesome make so many susceptible to the wiles of the adversary when each of the three could be used to such a marvelous effect in the cause of righteousness!”</a:t>
            </a:r>
          </a:p>
          <a:p>
            <a:pPr algn="ctr"/>
            <a:r>
              <a:rPr lang="en-US" sz="1200" dirty="0">
                <a:solidFill>
                  <a:schemeClr val="bg1"/>
                </a:solidFill>
              </a:rPr>
              <a:t>JFM and RLM</a:t>
            </a:r>
          </a:p>
        </p:txBody>
      </p:sp>
      <p:grpSp>
        <p:nvGrpSpPr>
          <p:cNvPr id="13" name="Group 64"/>
          <p:cNvGrpSpPr/>
          <p:nvPr/>
        </p:nvGrpSpPr>
        <p:grpSpPr>
          <a:xfrm>
            <a:off x="7467600" y="2286000"/>
            <a:ext cx="1281022" cy="2514600"/>
            <a:chOff x="6014594" y="3657600"/>
            <a:chExt cx="1281022" cy="2514600"/>
          </a:xfrm>
        </p:grpSpPr>
        <p:sp>
          <p:nvSpPr>
            <p:cNvPr id="14" name="Oval 13"/>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23"/>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88"/>
            <p:cNvGrpSpPr/>
            <p:nvPr/>
          </p:nvGrpSpPr>
          <p:grpSpPr>
            <a:xfrm>
              <a:off x="6773719" y="4511615"/>
              <a:ext cx="178160" cy="1493964"/>
              <a:chOff x="6629400" y="1447800"/>
              <a:chExt cx="806264" cy="3603319"/>
            </a:xfrm>
          </p:grpSpPr>
          <p:grpSp>
            <p:nvGrpSpPr>
              <p:cNvPr id="56" name="Group 79"/>
              <p:cNvGrpSpPr/>
              <p:nvPr/>
            </p:nvGrpSpPr>
            <p:grpSpPr>
              <a:xfrm>
                <a:off x="6629400" y="1447800"/>
                <a:ext cx="713825" cy="1174911"/>
                <a:chOff x="6629400" y="1447800"/>
                <a:chExt cx="713825" cy="1174911"/>
              </a:xfrm>
            </p:grpSpPr>
            <p:sp>
              <p:nvSpPr>
                <p:cNvPr id="65" name="Regular Pentagon 6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gular Pentagon 6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80"/>
              <p:cNvGrpSpPr/>
              <p:nvPr/>
            </p:nvGrpSpPr>
            <p:grpSpPr>
              <a:xfrm>
                <a:off x="6645639" y="2683240"/>
                <a:ext cx="713825" cy="1174911"/>
                <a:chOff x="6629400" y="1447800"/>
                <a:chExt cx="713825" cy="1174911"/>
              </a:xfrm>
            </p:grpSpPr>
            <p:sp>
              <p:nvSpPr>
                <p:cNvPr id="63"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3"/>
              <p:cNvGrpSpPr/>
              <p:nvPr/>
            </p:nvGrpSpPr>
            <p:grpSpPr>
              <a:xfrm>
                <a:off x="6721839" y="3876208"/>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Quad Arrow 58"/>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89"/>
            <p:cNvGrpSpPr/>
            <p:nvPr/>
          </p:nvGrpSpPr>
          <p:grpSpPr>
            <a:xfrm>
              <a:off x="6346711" y="4511615"/>
              <a:ext cx="178160" cy="1493964"/>
              <a:chOff x="6629400" y="1447800"/>
              <a:chExt cx="806264" cy="3603319"/>
            </a:xfrm>
          </p:grpSpPr>
          <p:grpSp>
            <p:nvGrpSpPr>
              <p:cNvPr id="45" name="Group 79"/>
              <p:cNvGrpSpPr/>
              <p:nvPr/>
            </p:nvGrpSpPr>
            <p:grpSpPr>
              <a:xfrm>
                <a:off x="6629400" y="1447800"/>
                <a:ext cx="713825" cy="1174911"/>
                <a:chOff x="6629400" y="1447800"/>
                <a:chExt cx="713825" cy="1174911"/>
              </a:xfrm>
            </p:grpSpPr>
            <p:sp>
              <p:nvSpPr>
                <p:cNvPr id="54" name="Regular Pentagon 53"/>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54"/>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80"/>
              <p:cNvGrpSpPr/>
              <p:nvPr/>
            </p:nvGrpSpPr>
            <p:grpSpPr>
              <a:xfrm>
                <a:off x="6645639" y="2683240"/>
                <a:ext cx="713825" cy="1174911"/>
                <a:chOff x="6629400" y="1447800"/>
                <a:chExt cx="713825" cy="1174911"/>
              </a:xfrm>
            </p:grpSpPr>
            <p:sp>
              <p:nvSpPr>
                <p:cNvPr id="52" name="Regular Pentagon 5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3"/>
              <p:cNvGrpSpPr/>
              <p:nvPr/>
            </p:nvGrpSpPr>
            <p:grpSpPr>
              <a:xfrm>
                <a:off x="6721839" y="3876208"/>
                <a:ext cx="713825" cy="1174911"/>
                <a:chOff x="6629400" y="1447800"/>
                <a:chExt cx="713825" cy="1174911"/>
              </a:xfrm>
            </p:grpSpPr>
            <p:sp>
              <p:nvSpPr>
                <p:cNvPr id="50" name="Regular Pentagon 4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gular Pentagon 5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Quad Arrow 47"/>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01"/>
            <p:cNvGrpSpPr/>
            <p:nvPr/>
          </p:nvGrpSpPr>
          <p:grpSpPr>
            <a:xfrm rot="16355409">
              <a:off x="6559288" y="3284183"/>
              <a:ext cx="209602" cy="1100863"/>
              <a:chOff x="6629400" y="1447800"/>
              <a:chExt cx="806264" cy="3603319"/>
            </a:xfrm>
          </p:grpSpPr>
          <p:grpSp>
            <p:nvGrpSpPr>
              <p:cNvPr id="34" name="Group 79"/>
              <p:cNvGrpSpPr/>
              <p:nvPr/>
            </p:nvGrpSpPr>
            <p:grpSpPr>
              <a:xfrm>
                <a:off x="6629400" y="1447800"/>
                <a:ext cx="713825" cy="1174911"/>
                <a:chOff x="6629400" y="1447800"/>
                <a:chExt cx="713825" cy="1174911"/>
              </a:xfrm>
            </p:grpSpPr>
            <p:sp>
              <p:nvSpPr>
                <p:cNvPr id="43" name="Regular Pentagon 4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4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0"/>
              <p:cNvGrpSpPr/>
              <p:nvPr/>
            </p:nvGrpSpPr>
            <p:grpSpPr>
              <a:xfrm>
                <a:off x="6645639" y="2683240"/>
                <a:ext cx="713825" cy="1174911"/>
                <a:chOff x="6629400" y="1447800"/>
                <a:chExt cx="713825" cy="1174911"/>
              </a:xfrm>
            </p:grpSpPr>
            <p:sp>
              <p:nvSpPr>
                <p:cNvPr id="41" name="Regular Pentagon 4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3"/>
              <p:cNvGrpSpPr/>
              <p:nvPr/>
            </p:nvGrpSpPr>
            <p:grpSpPr>
              <a:xfrm>
                <a:off x="6721839" y="3876208"/>
                <a:ext cx="713825" cy="1174911"/>
                <a:chOff x="6629400" y="1447800"/>
                <a:chExt cx="713825" cy="1174911"/>
              </a:xfrm>
            </p:grpSpPr>
            <p:sp>
              <p:nvSpPr>
                <p:cNvPr id="39" name="Regular Pentagon 3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gular Pentagon 3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ad Arrow 3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Moon 31"/>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5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F176E1B-6FF4-4A8A-B1DB-2A128E5FF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4" name="TextBox 3"/>
          <p:cNvSpPr txBox="1"/>
          <p:nvPr/>
        </p:nvSpPr>
        <p:spPr>
          <a:xfrm>
            <a:off x="180753" y="1"/>
            <a:ext cx="11770242" cy="1015663"/>
          </a:xfrm>
          <a:prstGeom prst="rect">
            <a:avLst/>
          </a:prstGeom>
          <a:noFill/>
        </p:spPr>
        <p:txBody>
          <a:bodyPr wrap="square" rtlCol="0">
            <a:spAutoFit/>
          </a:bodyPr>
          <a:lstStyle/>
          <a:p>
            <a:pPr algn="ctr"/>
            <a:r>
              <a:rPr lang="en-US" sz="6000" dirty="0">
                <a:solidFill>
                  <a:schemeClr val="bg1"/>
                </a:solidFill>
                <a:latin typeface="Arial" panose="020B0604020202020204" pitchFamily="34" charset="0"/>
              </a:rPr>
              <a:t>Pride VS The Holy Ghost</a:t>
            </a:r>
          </a:p>
        </p:txBody>
      </p:sp>
      <p:sp>
        <p:nvSpPr>
          <p:cNvPr id="6" name="TextBox 5"/>
          <p:cNvSpPr txBox="1"/>
          <p:nvPr/>
        </p:nvSpPr>
        <p:spPr>
          <a:xfrm>
            <a:off x="1905000" y="1066801"/>
            <a:ext cx="4191000" cy="2954655"/>
          </a:xfrm>
          <a:prstGeom prst="rect">
            <a:avLst/>
          </a:prstGeom>
          <a:noFill/>
        </p:spPr>
        <p:txBody>
          <a:bodyPr wrap="square" rtlCol="0">
            <a:spAutoFit/>
          </a:bodyPr>
          <a:lstStyle/>
          <a:p>
            <a:pPr fontAlgn="base"/>
            <a:r>
              <a:rPr lang="en-US" sz="3200" dirty="0">
                <a:solidFill>
                  <a:srgbClr val="FFFF00"/>
                </a:solidFill>
              </a:rPr>
              <a:t>Why is it dangerous to no longer listen for the voice of the Spirit? </a:t>
            </a:r>
          </a:p>
          <a:p>
            <a:pPr fontAlgn="base"/>
            <a:endParaRPr lang="en-US" dirty="0">
              <a:solidFill>
                <a:schemeClr val="bg1"/>
              </a:solidFill>
            </a:endParaRPr>
          </a:p>
          <a:p>
            <a:pPr fontAlgn="base"/>
            <a:r>
              <a:rPr lang="en-US" dirty="0">
                <a:solidFill>
                  <a:schemeClr val="bg1"/>
                </a:solidFill>
              </a:rPr>
              <a:t>When we ignore the whisperings of the Holy Ghost, we are more susceptible to the temptations of the devil</a:t>
            </a:r>
          </a:p>
          <a:p>
            <a:endParaRPr lang="en-US" dirty="0">
              <a:solidFill>
                <a:schemeClr val="bg1"/>
              </a:solidFill>
            </a:endParaRPr>
          </a:p>
        </p:txBody>
      </p:sp>
      <p:sp>
        <p:nvSpPr>
          <p:cNvPr id="7" name="TextBox 6"/>
          <p:cNvSpPr txBox="1"/>
          <p:nvPr/>
        </p:nvSpPr>
        <p:spPr>
          <a:xfrm>
            <a:off x="5791200" y="3657601"/>
            <a:ext cx="4419600" cy="1661993"/>
          </a:xfrm>
          <a:prstGeom prst="rect">
            <a:avLst/>
          </a:prstGeom>
          <a:noFill/>
        </p:spPr>
        <p:txBody>
          <a:bodyPr wrap="square" rtlCol="0">
            <a:spAutoFit/>
          </a:bodyPr>
          <a:lstStyle/>
          <a:p>
            <a:pPr fontAlgn="base"/>
            <a:r>
              <a:rPr lang="en-US" dirty="0">
                <a:solidFill>
                  <a:schemeClr val="bg1"/>
                </a:solidFill>
              </a:rPr>
              <a:t>“Pride creates a noise within us which makes the quiet voice of the Spirit hard to hear. And soon, in our vanity, we no longer even listen for it. We can come quickly to think we don’t need it” </a:t>
            </a:r>
          </a:p>
          <a:p>
            <a:pPr fontAlgn="base"/>
            <a:r>
              <a:rPr lang="en-US" sz="1200" dirty="0">
                <a:solidFill>
                  <a:schemeClr val="bg1"/>
                </a:solidFill>
              </a:rPr>
              <a:t>President Henry B. </a:t>
            </a:r>
            <a:r>
              <a:rPr lang="en-US" sz="1200" dirty="0" err="1">
                <a:solidFill>
                  <a:schemeClr val="bg1"/>
                </a:solidFill>
              </a:rPr>
              <a:t>Erying</a:t>
            </a:r>
            <a:endParaRPr lang="en-US" sz="1200" dirty="0">
              <a:solidFill>
                <a:schemeClr val="bg1"/>
              </a:solidFill>
            </a:endParaRPr>
          </a:p>
        </p:txBody>
      </p:sp>
      <p:pic>
        <p:nvPicPr>
          <p:cNvPr id="5" name="Picture 4">
            <a:extLst>
              <a:ext uri="{FF2B5EF4-FFF2-40B4-BE49-F238E27FC236}">
                <a16:creationId xmlns:a16="http://schemas.microsoft.com/office/drawing/2014/main" id="{5313CCFB-EE00-47F3-A12B-BB0EC986C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106" y="1215799"/>
            <a:ext cx="3100246" cy="2313260"/>
          </a:xfrm>
          <a:prstGeom prst="rect">
            <a:avLst/>
          </a:prstGeom>
        </p:spPr>
      </p:pic>
      <p:pic>
        <p:nvPicPr>
          <p:cNvPr id="31" name="Picture 30">
            <a:extLst>
              <a:ext uri="{FF2B5EF4-FFF2-40B4-BE49-F238E27FC236}">
                <a16:creationId xmlns:a16="http://schemas.microsoft.com/office/drawing/2014/main" id="{60160FD4-BC8D-4877-97DC-F9A6A4C77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368" y="4013189"/>
            <a:ext cx="3333750" cy="2209800"/>
          </a:xfrm>
          <a:prstGeom prst="rect">
            <a:avLst/>
          </a:prstGeom>
        </p:spPr>
      </p:pic>
    </p:spTree>
    <p:extLst>
      <p:ext uri="{BB962C8B-B14F-4D97-AF65-F5344CB8AC3E}">
        <p14:creationId xmlns:p14="http://schemas.microsoft.com/office/powerpoint/2010/main" val="23491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181">
            <a:extLst>
              <a:ext uri="{FF2B5EF4-FFF2-40B4-BE49-F238E27FC236}">
                <a16:creationId xmlns:a16="http://schemas.microsoft.com/office/drawing/2014/main" id="{2E87F229-DF24-4C26-8A7D-0D26E98E9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87" name="Rectangle 86"/>
          <p:cNvSpPr/>
          <p:nvPr/>
        </p:nvSpPr>
        <p:spPr>
          <a:xfrm>
            <a:off x="289710" y="1235045"/>
            <a:ext cx="8320136" cy="5016758"/>
          </a:xfrm>
          <a:prstGeom prst="rect">
            <a:avLst/>
          </a:prstGeom>
        </p:spPr>
        <p:txBody>
          <a:bodyPr wrap="square">
            <a:spAutoFit/>
          </a:bodyPr>
          <a:lstStyle/>
          <a:p>
            <a:pPr fontAlgn="base"/>
            <a:r>
              <a:rPr lang="en-US" sz="2000" dirty="0">
                <a:solidFill>
                  <a:schemeClr val="bg1"/>
                </a:solidFill>
              </a:rPr>
              <a:t>He was the son of </a:t>
            </a:r>
            <a:r>
              <a:rPr lang="en-US" sz="2000" dirty="0" err="1">
                <a:solidFill>
                  <a:schemeClr val="bg1"/>
                </a:solidFill>
              </a:rPr>
              <a:t>Lachoneus</a:t>
            </a:r>
            <a:r>
              <a:rPr lang="en-US" sz="2000" dirty="0">
                <a:solidFill>
                  <a:schemeClr val="bg1"/>
                </a:solidFill>
              </a:rPr>
              <a:t>, the chief judge, and succeeded his father in about AD 30</a:t>
            </a:r>
          </a:p>
          <a:p>
            <a:pPr fontAlgn="base"/>
            <a:endParaRPr lang="en-US" sz="2000" dirty="0">
              <a:solidFill>
                <a:schemeClr val="bg1"/>
              </a:solidFill>
            </a:endParaRPr>
          </a:p>
          <a:p>
            <a:pPr fontAlgn="base"/>
            <a:r>
              <a:rPr lang="en-US" sz="2000" dirty="0">
                <a:solidFill>
                  <a:schemeClr val="bg1"/>
                </a:solidFill>
              </a:rPr>
              <a:t>This was a time that the lawyers and judges of high rank became prideful and corrupt in which they put prophets to death </a:t>
            </a:r>
          </a:p>
          <a:p>
            <a:pPr fontAlgn="base"/>
            <a:endParaRPr lang="en-US" sz="2000" dirty="0">
              <a:solidFill>
                <a:schemeClr val="bg1"/>
              </a:solidFill>
            </a:endParaRPr>
          </a:p>
          <a:p>
            <a:pPr fontAlgn="base"/>
            <a:r>
              <a:rPr lang="en-US" sz="2000" dirty="0">
                <a:solidFill>
                  <a:schemeClr val="bg1"/>
                </a:solidFill>
              </a:rPr>
              <a:t>The lawyers and judges also wanted to replace </a:t>
            </a:r>
            <a:r>
              <a:rPr lang="en-US" sz="2000" dirty="0" err="1">
                <a:solidFill>
                  <a:schemeClr val="bg1"/>
                </a:solidFill>
              </a:rPr>
              <a:t>Lachoneus</a:t>
            </a:r>
            <a:r>
              <a:rPr lang="en-US" sz="2000" dirty="0">
                <a:solidFill>
                  <a:schemeClr val="bg1"/>
                </a:solidFill>
              </a:rPr>
              <a:t> II with a king</a:t>
            </a:r>
          </a:p>
          <a:p>
            <a:pPr fontAlgn="base"/>
            <a:endParaRPr lang="en-US" sz="2000" dirty="0">
              <a:solidFill>
                <a:schemeClr val="bg1"/>
              </a:solidFill>
            </a:endParaRPr>
          </a:p>
          <a:p>
            <a:pPr fontAlgn="base"/>
            <a:r>
              <a:rPr lang="en-US" sz="2000" dirty="0">
                <a:solidFill>
                  <a:schemeClr val="bg1"/>
                </a:solidFill>
              </a:rPr>
              <a:t>With secret oaths and covenants, the wicked leaders murdered </a:t>
            </a:r>
            <a:r>
              <a:rPr lang="en-US" sz="2000" dirty="0" err="1">
                <a:solidFill>
                  <a:schemeClr val="bg1"/>
                </a:solidFill>
              </a:rPr>
              <a:t>Lachoneus</a:t>
            </a:r>
            <a:r>
              <a:rPr lang="en-US" sz="2000" dirty="0">
                <a:solidFill>
                  <a:schemeClr val="bg1"/>
                </a:solidFill>
              </a:rPr>
              <a:t> II</a:t>
            </a:r>
          </a:p>
          <a:p>
            <a:pPr fontAlgn="base"/>
            <a:endParaRPr lang="en-US" sz="2000" dirty="0">
              <a:solidFill>
                <a:schemeClr val="bg1"/>
              </a:solidFill>
            </a:endParaRPr>
          </a:p>
          <a:p>
            <a:pPr fontAlgn="base"/>
            <a:r>
              <a:rPr lang="en-US" sz="2000" dirty="0">
                <a:solidFill>
                  <a:schemeClr val="bg1"/>
                </a:solidFill>
              </a:rPr>
              <a:t>Thereafter, the government disintegrated and the people separated themselves into self-governing tribes</a:t>
            </a:r>
          </a:p>
          <a:p>
            <a:pPr fontAlgn="base"/>
            <a:endParaRPr lang="en-US" sz="2000" dirty="0">
              <a:solidFill>
                <a:schemeClr val="bg1"/>
              </a:solidFill>
            </a:endParaRPr>
          </a:p>
          <a:p>
            <a:pPr fontAlgn="base"/>
            <a:r>
              <a:rPr lang="en-US" sz="2000" dirty="0">
                <a:solidFill>
                  <a:schemeClr val="bg1"/>
                </a:solidFill>
              </a:rPr>
              <a:t>These dissenters eventually died when the Savior appeared to the Nephites in AD 33 – AD 34</a:t>
            </a:r>
          </a:p>
          <a:p>
            <a:pPr fontAlgn="base"/>
            <a:endParaRPr lang="en-US" sz="2000" dirty="0">
              <a:solidFill>
                <a:schemeClr val="bg1"/>
              </a:solidFill>
            </a:endParaRPr>
          </a:p>
        </p:txBody>
      </p:sp>
      <p:sp>
        <p:nvSpPr>
          <p:cNvPr id="88" name="TextBox 87"/>
          <p:cNvSpPr txBox="1"/>
          <p:nvPr/>
        </p:nvSpPr>
        <p:spPr>
          <a:xfrm>
            <a:off x="1905000" y="1"/>
            <a:ext cx="8229600" cy="1015663"/>
          </a:xfrm>
          <a:prstGeom prst="rect">
            <a:avLst/>
          </a:prstGeom>
          <a:noFill/>
        </p:spPr>
        <p:txBody>
          <a:bodyPr wrap="square" rtlCol="0">
            <a:spAutoFit/>
          </a:bodyPr>
          <a:lstStyle/>
          <a:p>
            <a:pPr algn="ctr"/>
            <a:r>
              <a:rPr lang="en-US" sz="6000" dirty="0" err="1">
                <a:solidFill>
                  <a:schemeClr val="bg1"/>
                </a:solidFill>
                <a:latin typeface="Arial" panose="020B0604020202020204" pitchFamily="34" charset="0"/>
              </a:rPr>
              <a:t>Lachoneus</a:t>
            </a:r>
            <a:r>
              <a:rPr lang="en-US" sz="6000" dirty="0">
                <a:solidFill>
                  <a:schemeClr val="bg1"/>
                </a:solidFill>
                <a:latin typeface="Arial" panose="020B0604020202020204" pitchFamily="34" charset="0"/>
              </a:rPr>
              <a:t> II</a:t>
            </a:r>
          </a:p>
        </p:txBody>
      </p:sp>
      <p:grpSp>
        <p:nvGrpSpPr>
          <p:cNvPr id="89" name="Group 88"/>
          <p:cNvGrpSpPr/>
          <p:nvPr/>
        </p:nvGrpSpPr>
        <p:grpSpPr>
          <a:xfrm>
            <a:off x="8578159" y="1487787"/>
            <a:ext cx="2133599" cy="4038600"/>
            <a:chOff x="4419601" y="1219200"/>
            <a:chExt cx="2590799" cy="4571999"/>
          </a:xfrm>
        </p:grpSpPr>
        <p:sp>
          <p:nvSpPr>
            <p:cNvPr id="90" name="Oval 89"/>
            <p:cNvSpPr/>
            <p:nvPr/>
          </p:nvSpPr>
          <p:spPr>
            <a:xfrm>
              <a:off x="5029200" y="1219200"/>
              <a:ext cx="1676400" cy="1752600"/>
            </a:xfrm>
            <a:prstGeom prst="ellips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8915480">
              <a:off x="6502444" y="3474190"/>
              <a:ext cx="507956" cy="7883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145143">
              <a:off x="4623865" y="3462468"/>
              <a:ext cx="451169" cy="8596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3145143">
              <a:off x="5402680" y="5088477"/>
              <a:ext cx="545747" cy="859698"/>
            </a:xfrm>
            <a:prstGeom prst="ellipse">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594148">
              <a:off x="5836324" y="5047721"/>
              <a:ext cx="545747" cy="859698"/>
            </a:xfrm>
            <a:prstGeom prst="ellipse">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5142567" y="3902859"/>
              <a:ext cx="1521004" cy="1583302"/>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778885">
              <a:off x="4861588" y="2485128"/>
              <a:ext cx="859151" cy="1578296"/>
            </a:xfrm>
            <a:prstGeom prst="trapezoi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027387">
              <a:off x="5947561" y="2466361"/>
              <a:ext cx="859151" cy="1578296"/>
            </a:xfrm>
            <a:prstGeom prst="trapezoid">
              <a:avLst/>
            </a:prstGeom>
            <a:solidFill>
              <a:srgbClr val="A474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0800000">
              <a:off x="5112359" y="2590800"/>
              <a:ext cx="1521004" cy="1493975"/>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0800000">
              <a:off x="5616323" y="2575509"/>
              <a:ext cx="529045" cy="60638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351801" y="1423376"/>
              <a:ext cx="1058090" cy="14553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69"/>
            <p:cNvGrpSpPr/>
            <p:nvPr/>
          </p:nvGrpSpPr>
          <p:grpSpPr>
            <a:xfrm>
              <a:off x="5199074" y="5332339"/>
              <a:ext cx="1319360" cy="135195"/>
              <a:chOff x="4495800" y="2283502"/>
              <a:chExt cx="3429000" cy="1907498"/>
            </a:xfrm>
          </p:grpSpPr>
          <p:sp>
            <p:nvSpPr>
              <p:cNvPr id="166" name="Rounded Rectangle 165"/>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33"/>
              <p:cNvGrpSpPr/>
              <p:nvPr/>
            </p:nvGrpSpPr>
            <p:grpSpPr>
              <a:xfrm rot="10800000">
                <a:off x="4952438" y="3202898"/>
                <a:ext cx="2396490" cy="954941"/>
                <a:chOff x="3276600" y="6130228"/>
                <a:chExt cx="2819400" cy="700290"/>
              </a:xfrm>
            </p:grpSpPr>
            <p:sp>
              <p:nvSpPr>
                <p:cNvPr id="175" name="Left-Right-Up Arrow 174"/>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33"/>
              <p:cNvGrpSpPr/>
              <p:nvPr/>
            </p:nvGrpSpPr>
            <p:grpSpPr>
              <a:xfrm>
                <a:off x="4970489" y="2283502"/>
                <a:ext cx="2396490" cy="954941"/>
                <a:chOff x="3276600" y="6130228"/>
                <a:chExt cx="2819400" cy="700290"/>
              </a:xfrm>
            </p:grpSpPr>
            <p:sp>
              <p:nvSpPr>
                <p:cNvPr id="169" name="Left-Right-Up Arrow 168"/>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85"/>
            <p:cNvGrpSpPr/>
            <p:nvPr/>
          </p:nvGrpSpPr>
          <p:grpSpPr>
            <a:xfrm>
              <a:off x="5451672" y="3980397"/>
              <a:ext cx="949127" cy="210603"/>
              <a:chOff x="4495800" y="2283502"/>
              <a:chExt cx="3429000" cy="1907498"/>
            </a:xfrm>
          </p:grpSpPr>
          <p:sp>
            <p:nvSpPr>
              <p:cNvPr id="151" name="Rounded Rectangle 150"/>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33"/>
              <p:cNvGrpSpPr/>
              <p:nvPr/>
            </p:nvGrpSpPr>
            <p:grpSpPr>
              <a:xfrm rot="10800000">
                <a:off x="4952438" y="3202898"/>
                <a:ext cx="2396490" cy="954941"/>
                <a:chOff x="3276600" y="6130228"/>
                <a:chExt cx="2819400" cy="700290"/>
              </a:xfrm>
            </p:grpSpPr>
            <p:sp>
              <p:nvSpPr>
                <p:cNvPr id="160" name="Left-Right-Up Arrow 159"/>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Left-Right-Up Arrow 160"/>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33"/>
              <p:cNvGrpSpPr/>
              <p:nvPr/>
            </p:nvGrpSpPr>
            <p:grpSpPr>
              <a:xfrm>
                <a:off x="4970489" y="2283502"/>
                <a:ext cx="2396490" cy="954941"/>
                <a:chOff x="3276600" y="6130228"/>
                <a:chExt cx="2819400" cy="700290"/>
              </a:xfrm>
            </p:grpSpPr>
            <p:sp>
              <p:nvSpPr>
                <p:cNvPr id="154" name="Left-Right-Up Arrow 153"/>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eft-Right-Up Arrow 154"/>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Up Arrow 155"/>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p:cNvSpPr/>
            <p:nvPr/>
          </p:nvSpPr>
          <p:spPr>
            <a:xfrm>
              <a:off x="5181600" y="1219200"/>
              <a:ext cx="1371600" cy="838200"/>
            </a:xfrm>
            <a:prstGeom prst="ellipse">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66"/>
            <p:cNvGrpSpPr/>
            <p:nvPr/>
          </p:nvGrpSpPr>
          <p:grpSpPr>
            <a:xfrm>
              <a:off x="5080906" y="1524000"/>
              <a:ext cx="1587135" cy="256509"/>
              <a:chOff x="4495800" y="2283502"/>
              <a:chExt cx="3429000" cy="1907498"/>
            </a:xfrm>
          </p:grpSpPr>
          <p:sp>
            <p:nvSpPr>
              <p:cNvPr id="136" name="Rounded Rectangle 135"/>
              <p:cNvSpPr/>
              <p:nvPr/>
            </p:nvSpPr>
            <p:spPr>
              <a:xfrm>
                <a:off x="4495800" y="2286000"/>
                <a:ext cx="3429000" cy="19050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3"/>
              <p:cNvGrpSpPr/>
              <p:nvPr/>
            </p:nvGrpSpPr>
            <p:grpSpPr>
              <a:xfrm rot="10800000">
                <a:off x="4952438" y="3202898"/>
                <a:ext cx="2396490" cy="954941"/>
                <a:chOff x="3276600" y="6130228"/>
                <a:chExt cx="2819400" cy="700290"/>
              </a:xfrm>
            </p:grpSpPr>
            <p:sp>
              <p:nvSpPr>
                <p:cNvPr id="145" name="Left-Right-Up Arrow 144"/>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Up Arrow 146"/>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3"/>
              <p:cNvGrpSpPr/>
              <p:nvPr/>
            </p:nvGrpSpPr>
            <p:grpSpPr>
              <a:xfrm>
                <a:off x="4970489" y="2283502"/>
                <a:ext cx="2396490" cy="954941"/>
                <a:chOff x="3276600" y="6130228"/>
                <a:chExt cx="2819400" cy="700290"/>
              </a:xfrm>
            </p:grpSpPr>
            <p:sp>
              <p:nvSpPr>
                <p:cNvPr id="139" name="Left-Right-Up Arrow 138"/>
                <p:cNvSpPr/>
                <p:nvPr/>
              </p:nvSpPr>
              <p:spPr>
                <a:xfrm>
                  <a:off x="32766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a:off x="4272362" y="6130228"/>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eft-Right-Up Arrow 140"/>
                <p:cNvSpPr/>
                <p:nvPr/>
              </p:nvSpPr>
              <p:spPr>
                <a:xfrm>
                  <a:off x="5334000" y="6137223"/>
                  <a:ext cx="762000" cy="685800"/>
                </a:xfrm>
                <a:prstGeom prst="leftRightUpArrow">
                  <a:avLst>
                    <a:gd name="adj1" fmla="val 46858"/>
                    <a:gd name="adj2" fmla="val 25000"/>
                    <a:gd name="adj3" fmla="val 250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4528442" y="633134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63"/>
            <p:cNvGrpSpPr/>
            <p:nvPr/>
          </p:nvGrpSpPr>
          <p:grpSpPr>
            <a:xfrm>
              <a:off x="5387788" y="2788024"/>
              <a:ext cx="941294" cy="1212698"/>
              <a:chOff x="7458636" y="770965"/>
              <a:chExt cx="1093694" cy="1409040"/>
            </a:xfrm>
          </p:grpSpPr>
          <p:grpSp>
            <p:nvGrpSpPr>
              <p:cNvPr id="106" name="Group 135"/>
              <p:cNvGrpSpPr/>
              <p:nvPr/>
            </p:nvGrpSpPr>
            <p:grpSpPr>
              <a:xfrm>
                <a:off x="7620000" y="1295400"/>
                <a:ext cx="793567" cy="727663"/>
                <a:chOff x="7620000" y="1295400"/>
                <a:chExt cx="793567" cy="727663"/>
              </a:xfrm>
            </p:grpSpPr>
            <p:sp>
              <p:nvSpPr>
                <p:cNvPr id="134" name="Left-Right-Up Arrow 133"/>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36"/>
              <p:cNvGrpSpPr/>
              <p:nvPr/>
            </p:nvGrpSpPr>
            <p:grpSpPr>
              <a:xfrm>
                <a:off x="7503458" y="1237129"/>
                <a:ext cx="304800" cy="279487"/>
                <a:chOff x="7620000" y="1295400"/>
                <a:chExt cx="793567" cy="727663"/>
              </a:xfrm>
            </p:grpSpPr>
            <p:sp>
              <p:nvSpPr>
                <p:cNvPr id="132" name="Left-Right-Up Arrow 131"/>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39"/>
              <p:cNvGrpSpPr/>
              <p:nvPr/>
            </p:nvGrpSpPr>
            <p:grpSpPr>
              <a:xfrm>
                <a:off x="8234082" y="1246094"/>
                <a:ext cx="304800" cy="279487"/>
                <a:chOff x="7620000" y="1295400"/>
                <a:chExt cx="793567" cy="727663"/>
              </a:xfrm>
            </p:grpSpPr>
            <p:sp>
              <p:nvSpPr>
                <p:cNvPr id="130" name="Left-Right-Up Arrow 129"/>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42"/>
              <p:cNvGrpSpPr/>
              <p:nvPr/>
            </p:nvGrpSpPr>
            <p:grpSpPr>
              <a:xfrm>
                <a:off x="7696200" y="1828800"/>
                <a:ext cx="304800" cy="279487"/>
                <a:chOff x="7620000" y="1295400"/>
                <a:chExt cx="793567" cy="727663"/>
              </a:xfrm>
            </p:grpSpPr>
            <p:sp>
              <p:nvSpPr>
                <p:cNvPr id="128" name="Left-Right-Up Arrow 127"/>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45"/>
              <p:cNvGrpSpPr/>
              <p:nvPr/>
            </p:nvGrpSpPr>
            <p:grpSpPr>
              <a:xfrm>
                <a:off x="7906870" y="1900518"/>
                <a:ext cx="304800" cy="279487"/>
                <a:chOff x="7620000" y="1295400"/>
                <a:chExt cx="793567" cy="727663"/>
              </a:xfrm>
            </p:grpSpPr>
            <p:sp>
              <p:nvSpPr>
                <p:cNvPr id="126" name="Left-Right-Up Arrow 125"/>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48"/>
              <p:cNvGrpSpPr/>
              <p:nvPr/>
            </p:nvGrpSpPr>
            <p:grpSpPr>
              <a:xfrm>
                <a:off x="8113059" y="1819836"/>
                <a:ext cx="304800" cy="279487"/>
                <a:chOff x="7620000" y="1295400"/>
                <a:chExt cx="793567" cy="727663"/>
              </a:xfrm>
            </p:grpSpPr>
            <p:sp>
              <p:nvSpPr>
                <p:cNvPr id="124" name="Left-Right-Up Arrow 123"/>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51"/>
              <p:cNvGrpSpPr/>
              <p:nvPr/>
            </p:nvGrpSpPr>
            <p:grpSpPr>
              <a:xfrm>
                <a:off x="7476564" y="1004047"/>
                <a:ext cx="304800" cy="279487"/>
                <a:chOff x="7620000" y="1295400"/>
                <a:chExt cx="793567" cy="727663"/>
              </a:xfrm>
            </p:grpSpPr>
            <p:sp>
              <p:nvSpPr>
                <p:cNvPr id="122" name="Left-Right-Up Arrow 121"/>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54"/>
              <p:cNvGrpSpPr/>
              <p:nvPr/>
            </p:nvGrpSpPr>
            <p:grpSpPr>
              <a:xfrm>
                <a:off x="8247529" y="1013012"/>
                <a:ext cx="304800" cy="279487"/>
                <a:chOff x="7620000" y="1295400"/>
                <a:chExt cx="793567" cy="727663"/>
              </a:xfrm>
            </p:grpSpPr>
            <p:sp>
              <p:nvSpPr>
                <p:cNvPr id="120" name="Left-Right-Up Arrow 119"/>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57"/>
              <p:cNvGrpSpPr/>
              <p:nvPr/>
            </p:nvGrpSpPr>
            <p:grpSpPr>
              <a:xfrm rot="756928">
                <a:off x="7458636" y="779929"/>
                <a:ext cx="304800" cy="279487"/>
                <a:chOff x="7620000" y="1295400"/>
                <a:chExt cx="793567" cy="727663"/>
              </a:xfrm>
            </p:grpSpPr>
            <p:sp>
              <p:nvSpPr>
                <p:cNvPr id="118" name="Left-Right-Up Arrow 117"/>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60"/>
              <p:cNvGrpSpPr/>
              <p:nvPr/>
            </p:nvGrpSpPr>
            <p:grpSpPr>
              <a:xfrm rot="20720426">
                <a:off x="8247530" y="770965"/>
                <a:ext cx="304800" cy="279487"/>
                <a:chOff x="7620000" y="1295400"/>
                <a:chExt cx="793567" cy="727663"/>
              </a:xfrm>
            </p:grpSpPr>
            <p:sp>
              <p:nvSpPr>
                <p:cNvPr id="116" name="Left-Right-Up Arrow 115"/>
                <p:cNvSpPr/>
                <p:nvPr/>
              </p:nvSpPr>
              <p:spPr>
                <a:xfrm rot="10800000">
                  <a:off x="7620000" y="1295400"/>
                  <a:ext cx="793567" cy="727663"/>
                </a:xfrm>
                <a:prstGeom prst="leftRightUpArrow">
                  <a:avLst>
                    <a:gd name="adj1" fmla="val 46858"/>
                    <a:gd name="adj2" fmla="val 21721"/>
                    <a:gd name="adj3" fmla="val 25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888942" y="1349188"/>
                  <a:ext cx="268940" cy="479612"/>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1" name="Rectangle 180"/>
          <p:cNvSpPr/>
          <p:nvPr/>
        </p:nvSpPr>
        <p:spPr>
          <a:xfrm>
            <a:off x="10750237" y="6369867"/>
            <a:ext cx="1268617" cy="369332"/>
          </a:xfrm>
          <a:prstGeom prst="rect">
            <a:avLst/>
          </a:prstGeom>
        </p:spPr>
        <p:txBody>
          <a:bodyPr wrap="none">
            <a:spAutoFit/>
          </a:bodyPr>
          <a:lstStyle/>
          <a:p>
            <a:r>
              <a:rPr lang="en-US" dirty="0">
                <a:solidFill>
                  <a:schemeClr val="bg1"/>
                </a:solidFill>
              </a:rPr>
              <a:t>Who’s Who</a:t>
            </a:r>
          </a:p>
        </p:txBody>
      </p:sp>
    </p:spTree>
    <p:extLst>
      <p:ext uri="{BB962C8B-B14F-4D97-AF65-F5344CB8AC3E}">
        <p14:creationId xmlns:p14="http://schemas.microsoft.com/office/powerpoint/2010/main" val="30000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Effect transition="in" filter="wipe(down)">
                                      <p:cBhvr>
                                        <p:cTn id="9" dur="580">
                                          <p:stCondLst>
                                            <p:cond delay="0"/>
                                          </p:stCondLst>
                                        </p:cTn>
                                        <p:tgtEl>
                                          <p:spTgt spid="89"/>
                                        </p:tgtEl>
                                      </p:cBhvr>
                                    </p:animEffect>
                                    <p:anim calcmode="lin" valueType="num">
                                      <p:cBhvr>
                                        <p:cTn id="10"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15" dur="26">
                                          <p:stCondLst>
                                            <p:cond delay="650"/>
                                          </p:stCondLst>
                                        </p:cTn>
                                        <p:tgtEl>
                                          <p:spTgt spid="89"/>
                                        </p:tgtEl>
                                      </p:cBhvr>
                                      <p:to x="100000" y="60000"/>
                                    </p:animScale>
                                    <p:animScale>
                                      <p:cBhvr>
                                        <p:cTn id="16" dur="166" decel="50000">
                                          <p:stCondLst>
                                            <p:cond delay="676"/>
                                          </p:stCondLst>
                                        </p:cTn>
                                        <p:tgtEl>
                                          <p:spTgt spid="89"/>
                                        </p:tgtEl>
                                      </p:cBhvr>
                                      <p:to x="100000" y="100000"/>
                                    </p:animScale>
                                    <p:animScale>
                                      <p:cBhvr>
                                        <p:cTn id="17" dur="26">
                                          <p:stCondLst>
                                            <p:cond delay="1312"/>
                                          </p:stCondLst>
                                        </p:cTn>
                                        <p:tgtEl>
                                          <p:spTgt spid="89"/>
                                        </p:tgtEl>
                                      </p:cBhvr>
                                      <p:to x="100000" y="80000"/>
                                    </p:animScale>
                                    <p:animScale>
                                      <p:cBhvr>
                                        <p:cTn id="18" dur="166" decel="50000">
                                          <p:stCondLst>
                                            <p:cond delay="1338"/>
                                          </p:stCondLst>
                                        </p:cTn>
                                        <p:tgtEl>
                                          <p:spTgt spid="89"/>
                                        </p:tgtEl>
                                      </p:cBhvr>
                                      <p:to x="100000" y="100000"/>
                                    </p:animScale>
                                    <p:animScale>
                                      <p:cBhvr>
                                        <p:cTn id="19" dur="26">
                                          <p:stCondLst>
                                            <p:cond delay="1642"/>
                                          </p:stCondLst>
                                        </p:cTn>
                                        <p:tgtEl>
                                          <p:spTgt spid="89"/>
                                        </p:tgtEl>
                                      </p:cBhvr>
                                      <p:to x="100000" y="90000"/>
                                    </p:animScale>
                                    <p:animScale>
                                      <p:cBhvr>
                                        <p:cTn id="20" dur="166" decel="50000">
                                          <p:stCondLst>
                                            <p:cond delay="1668"/>
                                          </p:stCondLst>
                                        </p:cTn>
                                        <p:tgtEl>
                                          <p:spTgt spid="89"/>
                                        </p:tgtEl>
                                      </p:cBhvr>
                                      <p:to x="100000" y="100000"/>
                                    </p:animScale>
                                    <p:animScale>
                                      <p:cBhvr>
                                        <p:cTn id="21" dur="26">
                                          <p:stCondLst>
                                            <p:cond delay="1808"/>
                                          </p:stCondLst>
                                        </p:cTn>
                                        <p:tgtEl>
                                          <p:spTgt spid="89"/>
                                        </p:tgtEl>
                                      </p:cBhvr>
                                      <p:to x="100000" y="95000"/>
                                    </p:animScale>
                                    <p:animScale>
                                      <p:cBhvr>
                                        <p:cTn id="22" dur="166" decel="50000">
                                          <p:stCondLst>
                                            <p:cond delay="1834"/>
                                          </p:stCondLst>
                                        </p:cTn>
                                        <p:tgtEl>
                                          <p:spTgt spid="8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F676CEC-2F98-4AA8-BC05-80B7FD409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grpSp>
        <p:nvGrpSpPr>
          <p:cNvPr id="3" name="Group 75"/>
          <p:cNvGrpSpPr/>
          <p:nvPr/>
        </p:nvGrpSpPr>
        <p:grpSpPr>
          <a:xfrm>
            <a:off x="6477000" y="4876801"/>
            <a:ext cx="3911600" cy="1796447"/>
            <a:chOff x="228600" y="1600200"/>
            <a:chExt cx="4445000" cy="1371600"/>
          </a:xfrm>
        </p:grpSpPr>
        <p:grpSp>
          <p:nvGrpSpPr>
            <p:cNvPr id="4" name="Group 66"/>
            <p:cNvGrpSpPr/>
            <p:nvPr/>
          </p:nvGrpSpPr>
          <p:grpSpPr>
            <a:xfrm>
              <a:off x="228600" y="1600200"/>
              <a:ext cx="4445000" cy="1371600"/>
              <a:chOff x="965200" y="2286000"/>
              <a:chExt cx="7264400" cy="2743200"/>
            </a:xfrm>
          </p:grpSpPr>
          <p:grpSp>
            <p:nvGrpSpPr>
              <p:cNvPr id="5" name="Group 18"/>
              <p:cNvGrpSpPr/>
              <p:nvPr/>
            </p:nvGrpSpPr>
            <p:grpSpPr>
              <a:xfrm>
                <a:off x="965200" y="2286000"/>
                <a:ext cx="7264400" cy="2743200"/>
                <a:chOff x="965200" y="2286000"/>
                <a:chExt cx="7327900" cy="2743200"/>
              </a:xfrm>
            </p:grpSpPr>
            <p:sp>
              <p:nvSpPr>
                <p:cNvPr id="70" name="Rectangle 6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1" idx="1"/>
                  <a:endCxn id="7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1117601" y="2514600"/>
                <a:ext cx="7010400" cy="704969"/>
              </a:xfrm>
              <a:prstGeom prst="rect">
                <a:avLst/>
              </a:prstGeom>
              <a:noFill/>
            </p:spPr>
            <p:txBody>
              <a:bodyPr wrap="square" rtlCol="0">
                <a:spAutoFit/>
              </a:bodyPr>
              <a:lstStyle/>
              <a:p>
                <a:endParaRPr lang="en-US" sz="2400" dirty="0">
                  <a:solidFill>
                    <a:schemeClr val="bg1"/>
                  </a:solidFill>
                </a:endParaRPr>
              </a:p>
            </p:txBody>
          </p:sp>
        </p:grpSp>
        <p:sp>
          <p:nvSpPr>
            <p:cNvPr id="75" name="Rectangle 74"/>
            <p:cNvSpPr/>
            <p:nvPr/>
          </p:nvSpPr>
          <p:spPr>
            <a:xfrm>
              <a:off x="685800" y="1658379"/>
              <a:ext cx="3581400" cy="1198446"/>
            </a:xfrm>
            <a:prstGeom prst="rect">
              <a:avLst/>
            </a:prstGeom>
          </p:spPr>
          <p:txBody>
            <a:bodyPr wrap="square">
              <a:spAutoFit/>
            </a:bodyPr>
            <a:lstStyle/>
            <a:p>
              <a:pPr algn="ctr"/>
              <a:r>
                <a:rPr lang="en-US" sz="2400" b="1" dirty="0">
                  <a:solidFill>
                    <a:schemeClr val="bg1"/>
                  </a:solidFill>
                </a:rPr>
                <a:t>We can choose to be humble and faithful regardless of our circumstances</a:t>
              </a:r>
              <a:endParaRPr lang="en-US" sz="2400" dirty="0">
                <a:solidFill>
                  <a:schemeClr val="bg1"/>
                </a:solidFill>
              </a:endParaRPr>
            </a:p>
          </p:txBody>
        </p:sp>
      </p:grpSp>
      <p:grpSp>
        <p:nvGrpSpPr>
          <p:cNvPr id="6" name="Group 85"/>
          <p:cNvGrpSpPr/>
          <p:nvPr/>
        </p:nvGrpSpPr>
        <p:grpSpPr>
          <a:xfrm>
            <a:off x="6553200" y="304800"/>
            <a:ext cx="3835400" cy="1981200"/>
            <a:chOff x="4343400" y="4495800"/>
            <a:chExt cx="3835400" cy="1981200"/>
          </a:xfrm>
        </p:grpSpPr>
        <p:grpSp>
          <p:nvGrpSpPr>
            <p:cNvPr id="8" name="Group 18"/>
            <p:cNvGrpSpPr/>
            <p:nvPr/>
          </p:nvGrpSpPr>
          <p:grpSpPr>
            <a:xfrm>
              <a:off x="4343400" y="4495800"/>
              <a:ext cx="3835400" cy="1981200"/>
              <a:chOff x="965200" y="2286000"/>
              <a:chExt cx="7327900" cy="2743200"/>
            </a:xfrm>
          </p:grpSpPr>
          <p:sp>
            <p:nvSpPr>
              <p:cNvPr id="80" name="Rectangle 7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1" idx="1"/>
                <a:endCxn id="8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419600" y="4648200"/>
              <a:ext cx="3733800" cy="1569660"/>
            </a:xfrm>
            <a:prstGeom prst="rect">
              <a:avLst/>
            </a:prstGeom>
            <a:noFill/>
          </p:spPr>
          <p:txBody>
            <a:bodyPr wrap="square" rtlCol="0">
              <a:spAutoFit/>
            </a:bodyPr>
            <a:lstStyle/>
            <a:p>
              <a:pPr algn="ctr"/>
              <a:r>
                <a:rPr lang="en-US" sz="2400" b="1" dirty="0">
                  <a:solidFill>
                    <a:schemeClr val="bg1"/>
                  </a:solidFill>
                </a:rPr>
                <a:t>When we are prideful, we allow Satan greater power to tempt us and lead us to commit more sin.</a:t>
              </a:r>
              <a:r>
                <a:rPr lang="en-US" sz="2400" dirty="0">
                  <a:solidFill>
                    <a:schemeClr val="bg1"/>
                  </a:solidFill>
                </a:rPr>
                <a:t> </a:t>
              </a:r>
            </a:p>
          </p:txBody>
        </p:sp>
      </p:grpSp>
      <p:sp>
        <p:nvSpPr>
          <p:cNvPr id="87" name="Rectangle 86"/>
          <p:cNvSpPr/>
          <p:nvPr/>
        </p:nvSpPr>
        <p:spPr>
          <a:xfrm>
            <a:off x="421741" y="489643"/>
            <a:ext cx="4648200" cy="4524315"/>
          </a:xfrm>
          <a:prstGeom prst="rect">
            <a:avLst/>
          </a:prstGeom>
        </p:spPr>
        <p:txBody>
          <a:bodyPr wrap="square">
            <a:spAutoFit/>
          </a:bodyPr>
          <a:lstStyle/>
          <a:p>
            <a:pPr fontAlgn="base"/>
            <a:r>
              <a:rPr lang="en-US" sz="1600" dirty="0">
                <a:solidFill>
                  <a:schemeClr val="bg1"/>
                </a:solidFill>
              </a:rPr>
              <a:t>“The proud make every man their adversary by pitting their intellects, opinions, works, wealth, talents, or any other worldly measuring device against others. </a:t>
            </a:r>
          </a:p>
          <a:p>
            <a:pPr fontAlgn="base"/>
            <a:endParaRPr lang="en-US" sz="1600" dirty="0">
              <a:solidFill>
                <a:schemeClr val="bg1"/>
              </a:solidFill>
            </a:endParaRPr>
          </a:p>
          <a:p>
            <a:pPr fontAlgn="base"/>
            <a:r>
              <a:rPr lang="en-US" sz="1600" dirty="0">
                <a:solidFill>
                  <a:schemeClr val="bg1"/>
                </a:solidFill>
              </a:rPr>
              <a:t>In the words of C. S. Lewis: ‘Pride gets no pleasure out of having something, only out of having more of it than the next man. … It is the comparison that makes you proud: the pleasure of being above the rest. Once the element of competition has gone, pride has gone.’</a:t>
            </a:r>
          </a:p>
          <a:p>
            <a:pPr fontAlgn="base"/>
            <a:endParaRPr lang="en-US" sz="1600" dirty="0">
              <a:solidFill>
                <a:schemeClr val="bg1"/>
              </a:solidFill>
            </a:endParaRPr>
          </a:p>
          <a:p>
            <a:pPr fontAlgn="base"/>
            <a:r>
              <a:rPr lang="en-US" sz="1600" dirty="0">
                <a:solidFill>
                  <a:schemeClr val="bg1"/>
                </a:solidFill>
              </a:rPr>
              <a:t>“…Pride adversely affects all our relationships—our relationship with God and His servants, between husband and wife, parent and child, employer and employee, teacher and student, and all mankind. Our degree of pride determines how we treat our God and our brothers and sisters”</a:t>
            </a:r>
          </a:p>
          <a:p>
            <a:pPr fontAlgn="base"/>
            <a:r>
              <a:rPr lang="en-US" sz="1600" dirty="0">
                <a:solidFill>
                  <a:schemeClr val="bg1"/>
                </a:solidFill>
              </a:rPr>
              <a:t> Ezra Taft Benson </a:t>
            </a:r>
          </a:p>
          <a:p>
            <a:pPr fontAlgn="base"/>
            <a:endParaRPr lang="en-US" sz="1600" dirty="0">
              <a:solidFill>
                <a:schemeClr val="bg1"/>
              </a:solidFill>
            </a:endParaRPr>
          </a:p>
        </p:txBody>
      </p:sp>
      <p:pic>
        <p:nvPicPr>
          <p:cNvPr id="23" name="Picture 22" descr="Ezra t benson.jpg"/>
          <p:cNvPicPr>
            <a:picLocks noChangeAspect="1"/>
          </p:cNvPicPr>
          <p:nvPr/>
        </p:nvPicPr>
        <p:blipFill>
          <a:blip r:embed="rId3" cstate="print"/>
          <a:stretch>
            <a:fillRect/>
          </a:stretch>
        </p:blipFill>
        <p:spPr>
          <a:xfrm>
            <a:off x="2215836" y="4624057"/>
            <a:ext cx="700174" cy="990600"/>
          </a:xfrm>
          <a:prstGeom prst="rect">
            <a:avLst/>
          </a:prstGeom>
        </p:spPr>
      </p:pic>
      <p:pic>
        <p:nvPicPr>
          <p:cNvPr id="10" name="Picture 9">
            <a:extLst>
              <a:ext uri="{FF2B5EF4-FFF2-40B4-BE49-F238E27FC236}">
                <a16:creationId xmlns:a16="http://schemas.microsoft.com/office/drawing/2014/main" id="{43957AAF-CAB9-4134-8C31-02364B5E6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752" y="2457969"/>
            <a:ext cx="1895475" cy="2105025"/>
          </a:xfrm>
          <a:prstGeom prst="rect">
            <a:avLst/>
          </a:prstGeom>
        </p:spPr>
      </p:pic>
    </p:spTree>
    <p:extLst>
      <p:ext uri="{BB962C8B-B14F-4D97-AF65-F5344CB8AC3E}">
        <p14:creationId xmlns:p14="http://schemas.microsoft.com/office/powerpoint/2010/main" val="30945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9B6458-4612-4E85-AF12-1395EEEFC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4790"/>
          </a:xfrm>
          <a:prstGeom prst="rect">
            <a:avLst/>
          </a:prstGeom>
        </p:spPr>
      </p:pic>
      <p:sp>
        <p:nvSpPr>
          <p:cNvPr id="9" name="TextBox 8"/>
          <p:cNvSpPr txBox="1"/>
          <p:nvPr/>
        </p:nvSpPr>
        <p:spPr>
          <a:xfrm>
            <a:off x="2133600" y="152400"/>
            <a:ext cx="1752600" cy="369332"/>
          </a:xfrm>
          <a:prstGeom prst="rect">
            <a:avLst/>
          </a:prstGeom>
          <a:noFill/>
        </p:spPr>
        <p:txBody>
          <a:bodyPr wrap="square" rtlCol="0">
            <a:spAutoFit/>
          </a:bodyPr>
          <a:lstStyle/>
          <a:p>
            <a:r>
              <a:rPr lang="en-US" dirty="0">
                <a:solidFill>
                  <a:schemeClr val="bg1"/>
                </a:solidFill>
              </a:rPr>
              <a:t>3 Nephi 6:19-24</a:t>
            </a:r>
          </a:p>
        </p:txBody>
      </p:sp>
      <p:cxnSp>
        <p:nvCxnSpPr>
          <p:cNvPr id="11" name="Straight Arrow Connector 10"/>
          <p:cNvCxnSpPr/>
          <p:nvPr/>
        </p:nvCxnSpPr>
        <p:spPr>
          <a:xfrm>
            <a:off x="1752600" y="685800"/>
            <a:ext cx="8534400" cy="0"/>
          </a:xfrm>
          <a:prstGeom prst="straightConnector1">
            <a:avLst/>
          </a:prstGeom>
          <a:ln w="381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19270" y="5236677"/>
            <a:ext cx="4572000" cy="1200329"/>
          </a:xfrm>
          <a:prstGeom prst="rect">
            <a:avLst/>
          </a:prstGeom>
        </p:spPr>
        <p:txBody>
          <a:bodyPr>
            <a:spAutoFit/>
          </a:bodyPr>
          <a:lstStyle/>
          <a:p>
            <a:pPr algn="ctr" fontAlgn="base"/>
            <a:r>
              <a:rPr lang="en-US" sz="2400" b="1" dirty="0">
                <a:solidFill>
                  <a:srgbClr val="FFFF00"/>
                </a:solidFill>
              </a:rPr>
              <a:t>Secret combinations destroyed the Nephite government, and the people divided into tribes</a:t>
            </a:r>
          </a:p>
        </p:txBody>
      </p:sp>
      <p:sp>
        <p:nvSpPr>
          <p:cNvPr id="13" name="TextBox 12"/>
          <p:cNvSpPr txBox="1"/>
          <p:nvPr/>
        </p:nvSpPr>
        <p:spPr>
          <a:xfrm>
            <a:off x="4419600" y="152400"/>
            <a:ext cx="1905000" cy="369332"/>
          </a:xfrm>
          <a:prstGeom prst="rect">
            <a:avLst/>
          </a:prstGeom>
          <a:noFill/>
        </p:spPr>
        <p:txBody>
          <a:bodyPr wrap="square" rtlCol="0">
            <a:spAutoFit/>
          </a:bodyPr>
          <a:lstStyle/>
          <a:p>
            <a:r>
              <a:rPr lang="en-US" dirty="0">
                <a:solidFill>
                  <a:schemeClr val="bg1"/>
                </a:solidFill>
              </a:rPr>
              <a:t>3 Nephi 6:25-30</a:t>
            </a:r>
          </a:p>
        </p:txBody>
      </p:sp>
      <p:sp>
        <p:nvSpPr>
          <p:cNvPr id="14" name="TextBox 13"/>
          <p:cNvSpPr txBox="1"/>
          <p:nvPr/>
        </p:nvSpPr>
        <p:spPr>
          <a:xfrm>
            <a:off x="6477000" y="152400"/>
            <a:ext cx="1981200" cy="369332"/>
          </a:xfrm>
          <a:prstGeom prst="rect">
            <a:avLst/>
          </a:prstGeom>
          <a:noFill/>
        </p:spPr>
        <p:txBody>
          <a:bodyPr wrap="square" rtlCol="0">
            <a:spAutoFit/>
          </a:bodyPr>
          <a:lstStyle/>
          <a:p>
            <a:r>
              <a:rPr lang="en-US" dirty="0">
                <a:solidFill>
                  <a:schemeClr val="bg1"/>
                </a:solidFill>
              </a:rPr>
              <a:t>3 Nephi 7:1-8</a:t>
            </a:r>
          </a:p>
        </p:txBody>
      </p:sp>
      <p:sp>
        <p:nvSpPr>
          <p:cNvPr id="15" name="TextBox 14"/>
          <p:cNvSpPr txBox="1"/>
          <p:nvPr/>
        </p:nvSpPr>
        <p:spPr>
          <a:xfrm>
            <a:off x="8382000" y="152400"/>
            <a:ext cx="1752600" cy="369332"/>
          </a:xfrm>
          <a:prstGeom prst="rect">
            <a:avLst/>
          </a:prstGeom>
          <a:noFill/>
        </p:spPr>
        <p:txBody>
          <a:bodyPr wrap="square" rtlCol="0">
            <a:spAutoFit/>
          </a:bodyPr>
          <a:lstStyle/>
          <a:p>
            <a:r>
              <a:rPr lang="en-US" dirty="0">
                <a:solidFill>
                  <a:schemeClr val="bg1"/>
                </a:solidFill>
              </a:rPr>
              <a:t>3 Nephi 7:9-14</a:t>
            </a:r>
          </a:p>
        </p:txBody>
      </p:sp>
      <p:grpSp>
        <p:nvGrpSpPr>
          <p:cNvPr id="21" name="Group 20">
            <a:extLst>
              <a:ext uri="{FF2B5EF4-FFF2-40B4-BE49-F238E27FC236}">
                <a16:creationId xmlns:a16="http://schemas.microsoft.com/office/drawing/2014/main" id="{8554088C-5261-4A7C-9ECB-2493F04C53A5}"/>
              </a:ext>
            </a:extLst>
          </p:cNvPr>
          <p:cNvGrpSpPr/>
          <p:nvPr/>
        </p:nvGrpSpPr>
        <p:grpSpPr>
          <a:xfrm>
            <a:off x="1659803" y="1223113"/>
            <a:ext cx="2995139" cy="2354328"/>
            <a:chOff x="1659803" y="1223113"/>
            <a:chExt cx="2995139" cy="2354328"/>
          </a:xfrm>
        </p:grpSpPr>
        <p:sp>
          <p:nvSpPr>
            <p:cNvPr id="17" name="Rectangle 16">
              <a:extLst>
                <a:ext uri="{FF2B5EF4-FFF2-40B4-BE49-F238E27FC236}">
                  <a16:creationId xmlns:a16="http://schemas.microsoft.com/office/drawing/2014/main" id="{B24BFC8B-3E69-41E1-8F9C-BA4E07B367C0}"/>
                </a:ext>
              </a:extLst>
            </p:cNvPr>
            <p:cNvSpPr/>
            <p:nvPr/>
          </p:nvSpPr>
          <p:spPr>
            <a:xfrm>
              <a:off x="1659803" y="3315831"/>
              <a:ext cx="998991" cy="261610"/>
            </a:xfrm>
            <a:prstGeom prst="rect">
              <a:avLst/>
            </a:prstGeom>
          </p:spPr>
          <p:txBody>
            <a:bodyPr wrap="none">
              <a:spAutoFit/>
            </a:bodyPr>
            <a:lstStyle/>
            <a:p>
              <a:r>
                <a:rPr lang="en-US" sz="1100" dirty="0" err="1">
                  <a:solidFill>
                    <a:schemeClr val="bg1"/>
                  </a:solidFill>
                </a:rPr>
                <a:t>Vasili</a:t>
              </a:r>
              <a:r>
                <a:rPr lang="en-US" sz="1100" dirty="0">
                  <a:solidFill>
                    <a:schemeClr val="bg1"/>
                  </a:solidFill>
                </a:rPr>
                <a:t> </a:t>
              </a:r>
              <a:r>
                <a:rPr lang="en-US" sz="1100" dirty="0" err="1">
                  <a:solidFill>
                    <a:schemeClr val="bg1"/>
                  </a:solidFill>
                </a:rPr>
                <a:t>Golinsky</a:t>
              </a:r>
              <a:endParaRPr lang="en-US" sz="1100" dirty="0">
                <a:solidFill>
                  <a:schemeClr val="bg1"/>
                </a:solidFill>
              </a:endParaRPr>
            </a:p>
          </p:txBody>
        </p:sp>
        <p:pic>
          <p:nvPicPr>
            <p:cNvPr id="6" name="Picture 5">
              <a:extLst>
                <a:ext uri="{FF2B5EF4-FFF2-40B4-BE49-F238E27FC236}">
                  <a16:creationId xmlns:a16="http://schemas.microsoft.com/office/drawing/2014/main" id="{4DCAAB8B-B401-48C3-BE7F-5B03E790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211" y="1223113"/>
              <a:ext cx="2925731" cy="2105181"/>
            </a:xfrm>
            <a:prstGeom prst="rect">
              <a:avLst/>
            </a:prstGeom>
          </p:spPr>
        </p:pic>
      </p:grpSp>
      <p:pic>
        <p:nvPicPr>
          <p:cNvPr id="8" name="Picture 7">
            <a:extLst>
              <a:ext uri="{FF2B5EF4-FFF2-40B4-BE49-F238E27FC236}">
                <a16:creationId xmlns:a16="http://schemas.microsoft.com/office/drawing/2014/main" id="{6EE879B1-57F3-46DC-B230-48246A03F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977" y="2749853"/>
            <a:ext cx="2228850" cy="1676400"/>
          </a:xfrm>
          <a:prstGeom prst="rect">
            <a:avLst/>
          </a:prstGeom>
        </p:spPr>
      </p:pic>
      <p:pic>
        <p:nvPicPr>
          <p:cNvPr id="18" name="Picture 17">
            <a:extLst>
              <a:ext uri="{FF2B5EF4-FFF2-40B4-BE49-F238E27FC236}">
                <a16:creationId xmlns:a16="http://schemas.microsoft.com/office/drawing/2014/main" id="{BD75C244-DA61-45AD-94E3-DDF8B4AA62D2}"/>
              </a:ext>
            </a:extLst>
          </p:cNvPr>
          <p:cNvPicPr>
            <a:picLocks noChangeAspect="1"/>
          </p:cNvPicPr>
          <p:nvPr/>
        </p:nvPicPr>
        <p:blipFill rotWithShape="1">
          <a:blip r:embed="rId5">
            <a:extLst>
              <a:ext uri="{28A0092B-C50C-407E-A947-70E740481C1C}">
                <a14:useLocalDpi xmlns:a14="http://schemas.microsoft.com/office/drawing/2010/main" val="0"/>
              </a:ext>
            </a:extLst>
          </a:blip>
          <a:srcRect r="3608"/>
          <a:stretch/>
        </p:blipFill>
        <p:spPr>
          <a:xfrm>
            <a:off x="6347904" y="4191754"/>
            <a:ext cx="2499436" cy="1677825"/>
          </a:xfrm>
          <a:prstGeom prst="rect">
            <a:avLst/>
          </a:prstGeom>
        </p:spPr>
      </p:pic>
      <p:pic>
        <p:nvPicPr>
          <p:cNvPr id="20" name="Picture 19">
            <a:extLst>
              <a:ext uri="{FF2B5EF4-FFF2-40B4-BE49-F238E27FC236}">
                <a16:creationId xmlns:a16="http://schemas.microsoft.com/office/drawing/2014/main" id="{37C45DCA-ADE0-49BD-A9EF-AC971747DB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3754" y="5241089"/>
            <a:ext cx="2318361" cy="1505549"/>
          </a:xfrm>
          <a:prstGeom prst="rect">
            <a:avLst/>
          </a:prstGeom>
        </p:spPr>
      </p:pic>
    </p:spTree>
    <p:extLst>
      <p:ext uri="{BB962C8B-B14F-4D97-AF65-F5344CB8AC3E}">
        <p14:creationId xmlns:p14="http://schemas.microsoft.com/office/powerpoint/2010/main" val="375511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1986</Words>
  <Application>Microsoft Office PowerPoint</Application>
  <PresentationFormat>Widescreen</PresentationFormat>
  <Paragraphs>210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Narkisim</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2017-10-25T14:13:45Z</dcterms:created>
  <dcterms:modified xsi:type="dcterms:W3CDTF">2020-06-15T15:02:14Z</dcterms:modified>
</cp:coreProperties>
</file>