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Harrington" panose="04040505050A020207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95E6-0684-4258-9044-EC95A1EF4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99343D-4CA5-41E6-A824-DA3633ABB8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56DA73-E493-479D-9FBD-7DEFCB69DAE1}"/>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B0C3DB89-E894-4405-A369-3E5E1D721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A782F-ADA7-41EE-8BB6-180DA0207958}"/>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76473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9D83-589A-4E64-9C99-CC7D092F99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6EF370-B966-4DA3-8EA0-AAC39DEFB9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65184-951C-474F-A6B8-A2B4B189E4B0}"/>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8FB4F4A3-6716-4778-8AEE-8CB137E77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27FEB-E17C-464E-9274-85EF2B92A7EE}"/>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30399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42771-CF68-4DF1-83A5-58027718EF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93D71-37E7-47DD-81D5-920E62BF1F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8459-D172-4F42-B188-65C2D1C72C48}"/>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C847FFF4-A291-48B5-B97C-817BE0EC4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B1B26-C083-4FF1-BD79-824486F976A6}"/>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74548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0E5A-743F-46A8-8A7F-7C6835ED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57593-163E-4807-AEF5-1BDD01BCDE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C6C56-A0DE-4809-84C0-1CE6B8F34586}"/>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E5DFFD92-B58D-42F2-9B64-B5E010B2F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0DE76-0329-4B85-B913-D083DFF2B68F}"/>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142949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482F-132E-4BFA-947B-3942BBC53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DA5E52-04DC-423A-8C7E-88E5C873A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A8A82-3D71-4EF5-8F02-2BB73BD77435}"/>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C90B7018-DAB9-475E-8447-643C09C21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78EFF-6D19-4F37-B03A-AF1C388F0C41}"/>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65208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DFA3-E4CC-4356-881F-0EB2D67A8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95739-7A42-4CCB-870C-EC2BDB5A23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1DB6DC-B358-4C52-9CD1-0093C9FAC3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EF2EBD-7A77-4626-88A0-776F817D3B9D}"/>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6" name="Footer Placeholder 5">
            <a:extLst>
              <a:ext uri="{FF2B5EF4-FFF2-40B4-BE49-F238E27FC236}">
                <a16:creationId xmlns:a16="http://schemas.microsoft.com/office/drawing/2014/main" id="{073AFE74-149B-4A06-ABE3-A591AB1F0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91E93-B5B0-4192-84BC-E7CABE58F4FC}"/>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4905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471A-E316-49F3-9259-F46980E04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6F2837-10C9-4FC4-BE10-AA9BE2620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05A674-5460-4221-B3CC-DDAEB06775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A6E60F-5864-4F7B-8F21-463874E5B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603327-7EDC-4391-8328-64CEC4ED80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72E8A-4CB8-44C4-B014-F3118821646B}"/>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8" name="Footer Placeholder 7">
            <a:extLst>
              <a:ext uri="{FF2B5EF4-FFF2-40B4-BE49-F238E27FC236}">
                <a16:creationId xmlns:a16="http://schemas.microsoft.com/office/drawing/2014/main" id="{49390421-CA46-417B-A897-24C9CDB50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0279D6-9EE4-48F3-AF75-A5D46180E190}"/>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46606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5C09-B9E6-4563-A32A-349DC77E07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0AB63-7DC7-4500-9C89-D436247790C2}"/>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4" name="Footer Placeholder 3">
            <a:extLst>
              <a:ext uri="{FF2B5EF4-FFF2-40B4-BE49-F238E27FC236}">
                <a16:creationId xmlns:a16="http://schemas.microsoft.com/office/drawing/2014/main" id="{C8174F13-7BFB-4ECF-8C36-E953749850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104CF6-C107-409A-8D0A-F826617B7A95}"/>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330538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DDDAB-E968-4DB3-BE72-A5FF315DB5F2}"/>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3" name="Footer Placeholder 2">
            <a:extLst>
              <a:ext uri="{FF2B5EF4-FFF2-40B4-BE49-F238E27FC236}">
                <a16:creationId xmlns:a16="http://schemas.microsoft.com/office/drawing/2014/main" id="{1DB7471B-DB67-480E-A3FB-A5046B0BE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1529DF-F0CD-484A-A47C-C5F136218C40}"/>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346935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F079-BA04-4AA6-810C-0DDC4E3DF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2FA54-7B58-4745-8ACC-A254487BB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C407F-D2C4-41E1-B77D-ADDC3DB20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01DE3-C7F5-42FD-BD32-952519F7586E}"/>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6" name="Footer Placeholder 5">
            <a:extLst>
              <a:ext uri="{FF2B5EF4-FFF2-40B4-BE49-F238E27FC236}">
                <a16:creationId xmlns:a16="http://schemas.microsoft.com/office/drawing/2014/main" id="{91935E25-DA57-4A95-A77E-61A2717FD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35CB8-84B2-4884-A06D-7A0D7658F227}"/>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216181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FE69-1247-4CB3-BF03-731AE64C3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3926FD-1030-4718-BEE8-ED9839F57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AFE8A-51F1-4D9E-8B4B-C02E69C68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72FF81-AAE1-4828-9803-E618DCEBF09A}"/>
              </a:ext>
            </a:extLst>
          </p:cNvPr>
          <p:cNvSpPr>
            <a:spLocks noGrp="1"/>
          </p:cNvSpPr>
          <p:nvPr>
            <p:ph type="dt" sz="half" idx="10"/>
          </p:nvPr>
        </p:nvSpPr>
        <p:spPr/>
        <p:txBody>
          <a:bodyPr/>
          <a:lstStyle/>
          <a:p>
            <a:fld id="{4FBA3BC7-9FDC-4595-8755-B9245C4F7A62}" type="datetimeFigureOut">
              <a:rPr lang="en-US" smtClean="0"/>
              <a:t>6/15/2020</a:t>
            </a:fld>
            <a:endParaRPr lang="en-US"/>
          </a:p>
        </p:txBody>
      </p:sp>
      <p:sp>
        <p:nvSpPr>
          <p:cNvPr id="6" name="Footer Placeholder 5">
            <a:extLst>
              <a:ext uri="{FF2B5EF4-FFF2-40B4-BE49-F238E27FC236}">
                <a16:creationId xmlns:a16="http://schemas.microsoft.com/office/drawing/2014/main" id="{376C0935-1A9D-47C5-9FFC-179274A07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08752-0EA3-45F7-886B-C3373020F0C9}"/>
              </a:ext>
            </a:extLst>
          </p:cNvPr>
          <p:cNvSpPr>
            <a:spLocks noGrp="1"/>
          </p:cNvSpPr>
          <p:nvPr>
            <p:ph type="sldNum" sz="quarter" idx="12"/>
          </p:nvPr>
        </p:nvSpPr>
        <p:spPr/>
        <p:txBody>
          <a:bodyPr/>
          <a:lstStyle/>
          <a:p>
            <a:fld id="{31A5B561-A0BF-4E20-80C0-7A7E91F2C1AC}" type="slidenum">
              <a:rPr lang="en-US" smtClean="0"/>
              <a:t>‹#›</a:t>
            </a:fld>
            <a:endParaRPr lang="en-US"/>
          </a:p>
        </p:txBody>
      </p:sp>
    </p:spTree>
    <p:extLst>
      <p:ext uri="{BB962C8B-B14F-4D97-AF65-F5344CB8AC3E}">
        <p14:creationId xmlns:p14="http://schemas.microsoft.com/office/powerpoint/2010/main" val="382333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4415B-D97E-42AA-B3AD-67872D3EC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DBA37C-D74C-4008-B544-FD8BD073F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C2A38-D8E7-4375-87F4-B35A1741F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A3BC7-9FDC-4595-8755-B9245C4F7A62}" type="datetimeFigureOut">
              <a:rPr lang="en-US" smtClean="0"/>
              <a:t>6/15/2020</a:t>
            </a:fld>
            <a:endParaRPr lang="en-US"/>
          </a:p>
        </p:txBody>
      </p:sp>
      <p:sp>
        <p:nvSpPr>
          <p:cNvPr id="5" name="Footer Placeholder 4">
            <a:extLst>
              <a:ext uri="{FF2B5EF4-FFF2-40B4-BE49-F238E27FC236}">
                <a16:creationId xmlns:a16="http://schemas.microsoft.com/office/drawing/2014/main" id="{4A071E3A-0880-4961-8644-86511195D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19364B-8EA1-48A3-9AD0-E0636C1B5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5B561-A0BF-4E20-80C0-7A7E91F2C1AC}" type="slidenum">
              <a:rPr lang="en-US" smtClean="0"/>
              <a:t>‹#›</a:t>
            </a:fld>
            <a:endParaRPr lang="en-US"/>
          </a:p>
        </p:txBody>
      </p:sp>
    </p:spTree>
    <p:extLst>
      <p:ext uri="{BB962C8B-B14F-4D97-AF65-F5344CB8AC3E}">
        <p14:creationId xmlns:p14="http://schemas.microsoft.com/office/powerpoint/2010/main" val="66078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568789-8C87-4284-9ADD-37E700E43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86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7046" cy="6555641"/>
          </a:xfrm>
          <a:prstGeom prst="rect">
            <a:avLst/>
          </a:prstGeom>
          <a:ln>
            <a:solidFill>
              <a:schemeClr val="tx1"/>
            </a:solidFill>
          </a:ln>
        </p:spPr>
        <p:txBody>
          <a:bodyPr wrap="square">
            <a:spAutoFit/>
          </a:bodyPr>
          <a:lstStyle/>
          <a:p>
            <a:r>
              <a:rPr lang="en-US" sz="1400" dirty="0"/>
              <a:t>Russell M. Nelson: “My concern is that contention is becoming accepted as a way of life. From what we see and hear in the media, the classroom, and the workplace, all are now infected to some degree with contention. How easy it is, yet how wrong it is, to allow habits of contention to pervade matters of spiritual significance, because contention is forbidden by divine decree:</a:t>
            </a:r>
          </a:p>
          <a:p>
            <a:endParaRPr lang="en-US" sz="1400" dirty="0"/>
          </a:p>
          <a:p>
            <a:pPr fontAlgn="base"/>
            <a:r>
              <a:rPr lang="en-US" sz="1400" dirty="0"/>
              <a:t>Divine doctrine of the Church is the prime target of attack by the spiritually contentious. Well do I remember a friend who would routinely sow seeds of contention in Church classes. His assaults would invariably be preceded by this predictable comment: “let me play the role of devil’s advocate.” Recently he passed away. One day he will stand before the Lord in judgment. Then, I wonder, will my friend’s predictable comment again be repeated?</a:t>
            </a:r>
          </a:p>
          <a:p>
            <a:pPr fontAlgn="base"/>
            <a:r>
              <a:rPr lang="en-US" sz="1400" dirty="0"/>
              <a:t>Such contentious spirits are not new. In an epistle to Timothy, the Apostle Paul gave this warning, “that the name of God and his doctrine be not blasphemed.” (1 Tim. 6:1.)</a:t>
            </a:r>
          </a:p>
          <a:p>
            <a:pPr fontAlgn="base"/>
            <a:r>
              <a:rPr lang="en-US" sz="1400" dirty="0"/>
              <a:t>“If any man teach otherwise, and consent not to wholesome words, even the words of our Lord Jesus Christ, and to [his] doctrine … doting about questions and </a:t>
            </a:r>
            <a:r>
              <a:rPr lang="en-US" sz="1400" dirty="0" err="1"/>
              <a:t>strifes</a:t>
            </a:r>
            <a:r>
              <a:rPr lang="en-US" sz="1400" dirty="0"/>
              <a:t> of words, … supposing that gain is godliness: from such withdraw thyself.” (1 Tim. 6:3–5; see also Isa. 29:21; 2 Ne. 27:32;D&amp;C 19:30 ; D&amp;C 38:41; D&amp;C 60:14.)</a:t>
            </a:r>
          </a:p>
          <a:p>
            <a:pPr fontAlgn="base"/>
            <a:r>
              <a:rPr lang="en-US" sz="1400" dirty="0"/>
              <a:t>Dissecting doctrine in a controversial way in order to draw attention to oneself is not pleasing to the Lord. He declared:</a:t>
            </a:r>
          </a:p>
          <a:p>
            <a:pPr fontAlgn="base"/>
            <a:r>
              <a:rPr lang="en-US" sz="1400" dirty="0"/>
              <a:t>“Bring to light the true points of my doctrine, yea, and the only doctrine which is in me.”</a:t>
            </a:r>
          </a:p>
          <a:p>
            <a:pPr fontAlgn="base"/>
            <a:r>
              <a:rPr lang="en-US" sz="1400" dirty="0"/>
              <a:t>Ensign May 1989 THE CANKER OF CONTENTION</a:t>
            </a:r>
          </a:p>
          <a:p>
            <a:pPr fontAlgn="base"/>
            <a:endParaRPr lang="en-US" sz="1400" dirty="0"/>
          </a:p>
          <a:p>
            <a:pPr fontAlgn="base"/>
            <a:r>
              <a:rPr lang="en-US" sz="1400" dirty="0"/>
              <a:t>PS the whole article is great</a:t>
            </a:r>
          </a:p>
          <a:p>
            <a:endParaRPr lang="en-US" sz="1400" dirty="0"/>
          </a:p>
        </p:txBody>
      </p:sp>
      <p:sp>
        <p:nvSpPr>
          <p:cNvPr id="3" name="Rectangle 2">
            <a:extLst>
              <a:ext uri="{FF2B5EF4-FFF2-40B4-BE49-F238E27FC236}">
                <a16:creationId xmlns:a16="http://schemas.microsoft.com/office/drawing/2014/main" id="{95F2532A-B401-4241-8119-46B956BEEF55}"/>
              </a:ext>
            </a:extLst>
          </p:cNvPr>
          <p:cNvSpPr/>
          <p:nvPr/>
        </p:nvSpPr>
        <p:spPr>
          <a:xfrm>
            <a:off x="5247992" y="0"/>
            <a:ext cx="6944008" cy="1569660"/>
          </a:xfrm>
          <a:prstGeom prst="rect">
            <a:avLst/>
          </a:prstGeom>
          <a:ln>
            <a:solidFill>
              <a:schemeClr val="tx1"/>
            </a:solidFill>
          </a:ln>
        </p:spPr>
        <p:txBody>
          <a:bodyPr wrap="square">
            <a:spAutoFit/>
          </a:bodyPr>
          <a:lstStyle/>
          <a:p>
            <a:r>
              <a:rPr lang="en-US" sz="1200" b="1" i="0" dirty="0">
                <a:effectLst/>
                <a:latin typeface="Open Sans"/>
              </a:rPr>
              <a:t>Authority to Baptize 3 Nephi 11:19-22:</a:t>
            </a:r>
          </a:p>
          <a:p>
            <a:r>
              <a:rPr lang="en-US" sz="1200" b="0" i="0" dirty="0">
                <a:effectLst/>
                <a:latin typeface="Open Sans"/>
              </a:rPr>
              <a:t>“Although these Nephites had authority to baptize in the old Mosaic dispensation, Christ invited Nephi forward to affirm his priesthood authority to baptize in the new gospel dispensation, and perhaps to ordain him to the apostleship at the same time [see </a:t>
            </a:r>
            <a:r>
              <a:rPr lang="en-US" sz="1200" dirty="0">
                <a:latin typeface="Open Sans"/>
              </a:rPr>
              <a:t>3 Nephi 11:18–21</a:t>
            </a:r>
            <a:r>
              <a:rPr lang="en-US" sz="1200" b="0" i="0" dirty="0">
                <a:effectLst/>
                <a:latin typeface="Open Sans"/>
              </a:rPr>
              <a:t>; </a:t>
            </a:r>
            <a:r>
              <a:rPr lang="en-US" sz="1200" b="0" i="1" dirty="0">
                <a:effectLst/>
                <a:latin typeface="Open Sans"/>
              </a:rPr>
              <a:t>History of the Church,</a:t>
            </a:r>
            <a:r>
              <a:rPr lang="en-US" sz="1200" b="0" i="0" dirty="0">
                <a:effectLst/>
                <a:latin typeface="Open Sans"/>
              </a:rPr>
              <a:t> 4:538; </a:t>
            </a:r>
            <a:r>
              <a:rPr lang="en-US" sz="1200" dirty="0">
                <a:latin typeface="Open Sans"/>
              </a:rPr>
              <a:t>D&amp;C 20:38</a:t>
            </a:r>
            <a:r>
              <a:rPr lang="en-US" sz="1200" b="0" i="0" dirty="0">
                <a:effectLst/>
                <a:latin typeface="Open Sans"/>
              </a:rPr>
              <a:t>]. Then he called another group forward, instructing them how to baptize and noting that there would be ‘no disputations’ among them on this crucial doctrine” (Jeffrey R. Holland, </a:t>
            </a:r>
            <a:r>
              <a:rPr lang="en-US" sz="1200" b="0" i="1" dirty="0">
                <a:effectLst/>
                <a:latin typeface="Open Sans"/>
              </a:rPr>
              <a:t>Christ and the New Covenant: The Messianic Message of the </a:t>
            </a:r>
            <a:r>
              <a:rPr lang="en-US" sz="1200" i="1" dirty="0">
                <a:latin typeface="Open Sans"/>
              </a:rPr>
              <a:t>Book of Mormon</a:t>
            </a:r>
            <a:r>
              <a:rPr lang="en-US" sz="1200" b="0" i="0" dirty="0">
                <a:effectLst/>
                <a:latin typeface="Open Sans"/>
              </a:rPr>
              <a:t> [1997], 259–60).</a:t>
            </a:r>
            <a:endParaRPr lang="en-US" sz="1200" dirty="0"/>
          </a:p>
        </p:txBody>
      </p:sp>
      <p:sp>
        <p:nvSpPr>
          <p:cNvPr id="4" name="Rectangle 3">
            <a:extLst>
              <a:ext uri="{FF2B5EF4-FFF2-40B4-BE49-F238E27FC236}">
                <a16:creationId xmlns:a16="http://schemas.microsoft.com/office/drawing/2014/main" id="{44AF270A-9BA5-42B8-855A-2B98130F18CE}"/>
              </a:ext>
            </a:extLst>
          </p:cNvPr>
          <p:cNvSpPr/>
          <p:nvPr/>
        </p:nvSpPr>
        <p:spPr>
          <a:xfrm>
            <a:off x="5247992" y="1573794"/>
            <a:ext cx="6944008" cy="1569660"/>
          </a:xfrm>
          <a:prstGeom prst="rect">
            <a:avLst/>
          </a:prstGeom>
          <a:ln>
            <a:solidFill>
              <a:schemeClr val="tx1"/>
            </a:solidFill>
          </a:ln>
        </p:spPr>
        <p:txBody>
          <a:bodyPr wrap="square">
            <a:spAutoFit/>
          </a:bodyPr>
          <a:lstStyle/>
          <a:p>
            <a:r>
              <a:rPr lang="en-US" sz="1200" b="1" i="0" dirty="0">
                <a:effectLst/>
                <a:latin typeface="Open Sans"/>
              </a:rPr>
              <a:t>Contention 3 Nephi 11:28:</a:t>
            </a:r>
          </a:p>
          <a:p>
            <a:r>
              <a:rPr lang="en-US" sz="1200" b="0" i="0" dirty="0">
                <a:effectLst/>
                <a:latin typeface="Open Sans"/>
              </a:rPr>
              <a:t>“</a:t>
            </a:r>
            <a:r>
              <a:rPr lang="en-US" sz="1200" dirty="0"/>
              <a:t>“Because … power resides in the Spirit of the Lord, we must never become contentious when we are discussing our faith. As almost every missionary learns, Bible bashing always drives the Spirit away. The Savior has said, ‘He that hath the spirit of contention is not of me’ (3 Nephi 11:29). More regrettable than the Church being accused of not being Christian is when Church members react to such accusations in an un-Christlike way! May our conversations with others always be marked by the fruits of the Spirit—‘love, joy, peace, longsuffering, gentleness, goodness, faith, meekness, [and] temperance’ (Galatians 5:22–23)” (Robert D. Hales, “Christian Courage: The Price of Discipleship,”</a:t>
            </a:r>
            <a:r>
              <a:rPr lang="en-US" sz="1200" i="1" dirty="0"/>
              <a:t> Ensign</a:t>
            </a:r>
            <a:r>
              <a:rPr lang="en-US" sz="1200" dirty="0"/>
              <a:t> or </a:t>
            </a:r>
            <a:r>
              <a:rPr lang="en-US" sz="1200" i="1" dirty="0"/>
              <a:t>Liahona,</a:t>
            </a:r>
            <a:r>
              <a:rPr lang="en-US" sz="1200" dirty="0"/>
              <a:t> Nov. 2008, 73)</a:t>
            </a:r>
          </a:p>
        </p:txBody>
      </p:sp>
      <p:sp>
        <p:nvSpPr>
          <p:cNvPr id="5" name="Rectangle 4">
            <a:extLst>
              <a:ext uri="{FF2B5EF4-FFF2-40B4-BE49-F238E27FC236}">
                <a16:creationId xmlns:a16="http://schemas.microsoft.com/office/drawing/2014/main" id="{A55EA6BE-0CA0-47A6-84EA-FDFF7F289380}"/>
              </a:ext>
            </a:extLst>
          </p:cNvPr>
          <p:cNvSpPr/>
          <p:nvPr/>
        </p:nvSpPr>
        <p:spPr>
          <a:xfrm>
            <a:off x="5257800" y="3124200"/>
            <a:ext cx="6944008" cy="1200329"/>
          </a:xfrm>
          <a:prstGeom prst="rect">
            <a:avLst/>
          </a:prstGeom>
          <a:ln>
            <a:solidFill>
              <a:schemeClr val="tx1"/>
            </a:solidFill>
          </a:ln>
        </p:spPr>
        <p:txBody>
          <a:bodyPr wrap="square">
            <a:spAutoFit/>
          </a:bodyPr>
          <a:lstStyle/>
          <a:p>
            <a:r>
              <a:rPr lang="en-US" sz="1200" b="1" i="0" dirty="0">
                <a:effectLst/>
                <a:latin typeface="Open Sans"/>
              </a:rPr>
              <a:t>Baptism 3 Nephi 11:30-34:</a:t>
            </a:r>
          </a:p>
          <a:p>
            <a:r>
              <a:rPr lang="en-US" sz="1200" b="0" i="0" dirty="0">
                <a:solidFill>
                  <a:srgbClr val="333333"/>
                </a:solidFill>
                <a:effectLst/>
                <a:latin typeface="Open Sans"/>
              </a:rPr>
              <a:t>“Baptism is a sign to God, to angels, and to heaven that we do the will of God, and there is no other way beneath the heavens whereby God hath ordained for man to come to Him to be saved, and enter into the kingdom of God, except faith in Jesus Christ, repentance, and baptism for the remission of sins, and any other course is in vain; then you have the promise of the gift of the </a:t>
            </a:r>
            <a:r>
              <a:rPr lang="en-US" sz="1200" dirty="0">
                <a:solidFill>
                  <a:srgbClr val="2F393A"/>
                </a:solidFill>
                <a:latin typeface="Open Sans"/>
              </a:rPr>
              <a:t>Holy Ghost</a:t>
            </a:r>
            <a:r>
              <a:rPr lang="en-US" sz="1200" b="0" i="0" dirty="0">
                <a:solidFill>
                  <a:srgbClr val="333333"/>
                </a:solidFill>
                <a:effectLst/>
                <a:latin typeface="Open Sans"/>
              </a:rPr>
              <a:t> (</a:t>
            </a:r>
            <a:r>
              <a:rPr lang="en-US" sz="1200" b="0" i="1" dirty="0">
                <a:solidFill>
                  <a:srgbClr val="333333"/>
                </a:solidFill>
                <a:effectLst/>
                <a:latin typeface="Open Sans"/>
              </a:rPr>
              <a:t>Teachings of Presidents of the Church: Joseph Smith</a:t>
            </a:r>
            <a:r>
              <a:rPr lang="en-US" sz="1200" b="0" i="0" dirty="0">
                <a:solidFill>
                  <a:srgbClr val="333333"/>
                </a:solidFill>
                <a:effectLst/>
                <a:latin typeface="Open Sans"/>
              </a:rPr>
              <a:t>[2007], </a:t>
            </a:r>
            <a:r>
              <a:rPr lang="en-US" sz="1200" dirty="0">
                <a:solidFill>
                  <a:srgbClr val="0091BC"/>
                </a:solidFill>
                <a:latin typeface="Open Sans"/>
              </a:rPr>
              <a:t>91</a:t>
            </a:r>
            <a:r>
              <a:rPr lang="en-US" sz="1200" b="0" i="0" dirty="0">
                <a:solidFill>
                  <a:srgbClr val="333333"/>
                </a:solidFill>
                <a:effectLst/>
                <a:latin typeface="Open Sans"/>
              </a:rPr>
              <a:t>).</a:t>
            </a:r>
            <a:endParaRPr lang="en-US" sz="1200" dirty="0"/>
          </a:p>
        </p:txBody>
      </p:sp>
    </p:spTree>
    <p:extLst>
      <p:ext uri="{BB962C8B-B14F-4D97-AF65-F5344CB8AC3E}">
        <p14:creationId xmlns:p14="http://schemas.microsoft.com/office/powerpoint/2010/main" val="382225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3760B6E-C4C1-46A2-AE3D-F5894D0164A5}"/>
              </a:ext>
            </a:extLst>
          </p:cNvPr>
          <p:cNvGrpSpPr/>
          <p:nvPr/>
        </p:nvGrpSpPr>
        <p:grpSpPr>
          <a:xfrm>
            <a:off x="0" y="-1"/>
            <a:ext cx="12192000" cy="6863587"/>
            <a:chOff x="0" y="-1"/>
            <a:chExt cx="12192000" cy="6863587"/>
          </a:xfrm>
        </p:grpSpPr>
        <p:pic>
          <p:nvPicPr>
            <p:cNvPr id="26" name="Picture 25">
              <a:extLst>
                <a:ext uri="{FF2B5EF4-FFF2-40B4-BE49-F238E27FC236}">
                  <a16:creationId xmlns:a16="http://schemas.microsoft.com/office/drawing/2014/main" id="{1B6B2249-0CA0-4998-B0F2-B408244D4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27" name="Picture 26">
              <a:extLst>
                <a:ext uri="{FF2B5EF4-FFF2-40B4-BE49-F238E27FC236}">
                  <a16:creationId xmlns:a16="http://schemas.microsoft.com/office/drawing/2014/main" id="{D95D9C98-CBB6-402D-82EA-3C47F8EB5D1A}"/>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28" name="Picture 27">
              <a:extLst>
                <a:ext uri="{FF2B5EF4-FFF2-40B4-BE49-F238E27FC236}">
                  <a16:creationId xmlns:a16="http://schemas.microsoft.com/office/drawing/2014/main" id="{E5CAD7C0-BC13-4B33-B022-ACEDBF196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5" name="TextBox 4"/>
          <p:cNvSpPr txBox="1"/>
          <p:nvPr/>
        </p:nvSpPr>
        <p:spPr>
          <a:xfrm>
            <a:off x="681085" y="6488668"/>
            <a:ext cx="2209800" cy="369332"/>
          </a:xfrm>
          <a:prstGeom prst="rect">
            <a:avLst/>
          </a:prstGeom>
          <a:noFill/>
        </p:spPr>
        <p:txBody>
          <a:bodyPr wrap="square" rtlCol="0">
            <a:spAutoFit/>
          </a:bodyPr>
          <a:lstStyle/>
          <a:p>
            <a:r>
              <a:rPr lang="en-US" dirty="0">
                <a:solidFill>
                  <a:schemeClr val="bg1"/>
                </a:solidFill>
              </a:rPr>
              <a:t>3 Nephi 11:18-22</a:t>
            </a:r>
          </a:p>
        </p:txBody>
      </p:sp>
      <p:sp>
        <p:nvSpPr>
          <p:cNvPr id="16" name="Rectangle 15"/>
          <p:cNvSpPr/>
          <p:nvPr/>
        </p:nvSpPr>
        <p:spPr>
          <a:xfrm>
            <a:off x="2286000" y="838200"/>
            <a:ext cx="4572000" cy="369332"/>
          </a:xfrm>
          <a:prstGeom prst="rect">
            <a:avLst/>
          </a:prstGeom>
        </p:spPr>
        <p:txBody>
          <a:bodyPr>
            <a:spAutoFit/>
          </a:bodyPr>
          <a:lstStyle/>
          <a:p>
            <a:r>
              <a:rPr lang="en-US" dirty="0">
                <a:solidFill>
                  <a:schemeClr val="bg1"/>
                </a:solidFill>
              </a:rPr>
              <a:t>Who has the power baptize?</a:t>
            </a:r>
          </a:p>
        </p:txBody>
      </p:sp>
      <p:sp>
        <p:nvSpPr>
          <p:cNvPr id="14" name="TextBox 13"/>
          <p:cNvSpPr txBox="1"/>
          <p:nvPr/>
        </p:nvSpPr>
        <p:spPr>
          <a:xfrm>
            <a:off x="2340321" y="0"/>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The Power to Baptize</a:t>
            </a:r>
          </a:p>
        </p:txBody>
      </p:sp>
      <p:grpSp>
        <p:nvGrpSpPr>
          <p:cNvPr id="10" name="Group 9"/>
          <p:cNvGrpSpPr/>
          <p:nvPr/>
        </p:nvGrpSpPr>
        <p:grpSpPr>
          <a:xfrm>
            <a:off x="5791200" y="1143001"/>
            <a:ext cx="3987800" cy="1505883"/>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04010" y="2424810"/>
              <a:ext cx="7010399" cy="2186586"/>
            </a:xfrm>
            <a:prstGeom prst="rect">
              <a:avLst/>
            </a:prstGeom>
            <a:noFill/>
          </p:spPr>
          <p:txBody>
            <a:bodyPr wrap="square" rtlCol="0">
              <a:spAutoFit/>
            </a:bodyPr>
            <a:lstStyle/>
            <a:p>
              <a:pPr algn="ctr"/>
              <a:r>
                <a:rPr lang="en-US" sz="2400" dirty="0">
                  <a:solidFill>
                    <a:schemeClr val="bg1"/>
                  </a:solidFill>
                </a:rPr>
                <a:t>Baptism must be performed by a person who holds proper authority</a:t>
              </a:r>
            </a:p>
          </p:txBody>
        </p:sp>
      </p:grpSp>
      <p:sp>
        <p:nvSpPr>
          <p:cNvPr id="21" name="Rectangle 20"/>
          <p:cNvSpPr/>
          <p:nvPr/>
        </p:nvSpPr>
        <p:spPr>
          <a:xfrm>
            <a:off x="1041149" y="3200400"/>
            <a:ext cx="5816851" cy="1415772"/>
          </a:xfrm>
          <a:prstGeom prst="rect">
            <a:avLst/>
          </a:prstGeom>
        </p:spPr>
        <p:txBody>
          <a:bodyPr wrap="square">
            <a:spAutoFit/>
          </a:bodyPr>
          <a:lstStyle/>
          <a:p>
            <a:r>
              <a:rPr lang="en-US" dirty="0">
                <a:solidFill>
                  <a:schemeClr val="bg1"/>
                </a:solidFill>
              </a:rPr>
              <a:t>Aaronic Priesthood, or Melchizedek Priesthood</a:t>
            </a:r>
          </a:p>
          <a:p>
            <a:endParaRPr lang="en-US" dirty="0">
              <a:solidFill>
                <a:schemeClr val="bg1"/>
              </a:solidFill>
            </a:endParaRPr>
          </a:p>
          <a:p>
            <a:r>
              <a:rPr lang="en-US" dirty="0">
                <a:solidFill>
                  <a:schemeClr val="bg1"/>
                </a:solidFill>
              </a:rPr>
              <a:t>“The priest’s duty is to preach, teach, expound, exhort, and baptize, and administer the sacrament,”</a:t>
            </a:r>
          </a:p>
          <a:p>
            <a:r>
              <a:rPr lang="en-US" sz="1400" dirty="0">
                <a:solidFill>
                  <a:schemeClr val="bg1"/>
                </a:solidFill>
              </a:rPr>
              <a:t>D&amp;C 20:46</a:t>
            </a:r>
          </a:p>
        </p:txBody>
      </p:sp>
      <p:sp>
        <p:nvSpPr>
          <p:cNvPr id="22" name="Rectangle 21"/>
          <p:cNvSpPr/>
          <p:nvPr/>
        </p:nvSpPr>
        <p:spPr>
          <a:xfrm>
            <a:off x="5172545" y="4753071"/>
            <a:ext cx="6108073" cy="1415772"/>
          </a:xfrm>
          <a:prstGeom prst="rect">
            <a:avLst/>
          </a:prstGeom>
        </p:spPr>
        <p:txBody>
          <a:bodyPr wrap="square">
            <a:spAutoFit/>
          </a:bodyPr>
          <a:lstStyle/>
          <a:p>
            <a:pPr fontAlgn="base"/>
            <a:r>
              <a:rPr lang="en-US" i="1" dirty="0">
                <a:solidFill>
                  <a:schemeClr val="bg1"/>
                </a:solidFill>
              </a:rPr>
              <a:t>“The duty of the elders, priests, teachers, deacons, and members of the church of Christ</a:t>
            </a:r>
            <a:r>
              <a:rPr lang="en-US" dirty="0">
                <a:solidFill>
                  <a:schemeClr val="bg1"/>
                </a:solidFill>
              </a:rPr>
              <a:t>—An apostle is an elder, and it is his calling to baptize;</a:t>
            </a:r>
          </a:p>
          <a:p>
            <a:pPr fontAlgn="base"/>
            <a:r>
              <a:rPr lang="en-US" dirty="0">
                <a:solidFill>
                  <a:schemeClr val="bg1"/>
                </a:solidFill>
              </a:rPr>
              <a:t>And to ordain other elders, priests, teachers, and deacons;”</a:t>
            </a:r>
          </a:p>
          <a:p>
            <a:pPr fontAlgn="base"/>
            <a:r>
              <a:rPr lang="en-US" sz="1400" dirty="0">
                <a:solidFill>
                  <a:schemeClr val="bg1"/>
                </a:solidFill>
              </a:rPr>
              <a:t>D&amp;C 20:38-39</a:t>
            </a:r>
          </a:p>
        </p:txBody>
      </p:sp>
      <p:pic>
        <p:nvPicPr>
          <p:cNvPr id="23" name="Picture 22" descr="DSC00113.JPG"/>
          <p:cNvPicPr>
            <a:picLocks noChangeAspect="1"/>
          </p:cNvPicPr>
          <p:nvPr/>
        </p:nvPicPr>
        <p:blipFill>
          <a:blip r:embed="rId4" cstate="print"/>
          <a:stretch>
            <a:fillRect/>
          </a:stretch>
        </p:blipFill>
        <p:spPr>
          <a:xfrm>
            <a:off x="7245790" y="2819400"/>
            <a:ext cx="2235200" cy="1676400"/>
          </a:xfrm>
          <a:prstGeom prst="rect">
            <a:avLst/>
          </a:prstGeom>
        </p:spPr>
      </p:pic>
      <p:pic>
        <p:nvPicPr>
          <p:cNvPr id="3" name="Picture 2">
            <a:extLst>
              <a:ext uri="{FF2B5EF4-FFF2-40B4-BE49-F238E27FC236}">
                <a16:creationId xmlns:a16="http://schemas.microsoft.com/office/drawing/2014/main" id="{94A7375A-E8C7-4A47-87A1-9A135BE85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847" y="1372872"/>
            <a:ext cx="1362075" cy="1685925"/>
          </a:xfrm>
          <a:prstGeom prst="rect">
            <a:avLst/>
          </a:prstGeom>
        </p:spPr>
      </p:pic>
      <p:pic>
        <p:nvPicPr>
          <p:cNvPr id="29" name="Picture 28">
            <a:extLst>
              <a:ext uri="{FF2B5EF4-FFF2-40B4-BE49-F238E27FC236}">
                <a16:creationId xmlns:a16="http://schemas.microsoft.com/office/drawing/2014/main" id="{A8232E86-6E2F-41F4-B90A-85DCAEFCCA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444" y="4983136"/>
            <a:ext cx="1724025" cy="1428750"/>
          </a:xfrm>
          <a:prstGeom prst="rect">
            <a:avLst/>
          </a:prstGeom>
        </p:spPr>
      </p:pic>
    </p:spTree>
    <p:extLst>
      <p:ext uri="{BB962C8B-B14F-4D97-AF65-F5344CB8AC3E}">
        <p14:creationId xmlns:p14="http://schemas.microsoft.com/office/powerpoint/2010/main" val="7792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68B5240-56C2-4F81-A289-CE4FE5793233}"/>
              </a:ext>
            </a:extLst>
          </p:cNvPr>
          <p:cNvGrpSpPr/>
          <p:nvPr/>
        </p:nvGrpSpPr>
        <p:grpSpPr>
          <a:xfrm>
            <a:off x="0" y="-1"/>
            <a:ext cx="12192000" cy="6863587"/>
            <a:chOff x="0" y="-1"/>
            <a:chExt cx="12192000" cy="6863587"/>
          </a:xfrm>
        </p:grpSpPr>
        <p:pic>
          <p:nvPicPr>
            <p:cNvPr id="29" name="Picture 28">
              <a:extLst>
                <a:ext uri="{FF2B5EF4-FFF2-40B4-BE49-F238E27FC236}">
                  <a16:creationId xmlns:a16="http://schemas.microsoft.com/office/drawing/2014/main" id="{A5E4811D-5BC5-44DE-8FDA-746E845D5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30" name="Picture 29">
              <a:extLst>
                <a:ext uri="{FF2B5EF4-FFF2-40B4-BE49-F238E27FC236}">
                  <a16:creationId xmlns:a16="http://schemas.microsoft.com/office/drawing/2014/main" id="{2F9EDE23-921D-4899-AE67-2ECB462C210E}"/>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31" name="Picture 30">
              <a:extLst>
                <a:ext uri="{FF2B5EF4-FFF2-40B4-BE49-F238E27FC236}">
                  <a16:creationId xmlns:a16="http://schemas.microsoft.com/office/drawing/2014/main" id="{386DED73-B32C-49B8-82A2-6830AFFB5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5" name="TextBox 4"/>
          <p:cNvSpPr txBox="1"/>
          <p:nvPr/>
        </p:nvSpPr>
        <p:spPr>
          <a:xfrm>
            <a:off x="626764" y="6565811"/>
            <a:ext cx="2209800" cy="369332"/>
          </a:xfrm>
          <a:prstGeom prst="rect">
            <a:avLst/>
          </a:prstGeom>
          <a:noFill/>
        </p:spPr>
        <p:txBody>
          <a:bodyPr wrap="square" rtlCol="0">
            <a:spAutoFit/>
          </a:bodyPr>
          <a:lstStyle/>
          <a:p>
            <a:r>
              <a:rPr lang="en-US" dirty="0">
                <a:solidFill>
                  <a:schemeClr val="bg1"/>
                </a:solidFill>
              </a:rPr>
              <a:t>3 Nephi 11:25</a:t>
            </a:r>
          </a:p>
        </p:txBody>
      </p:sp>
      <p:sp>
        <p:nvSpPr>
          <p:cNvPr id="16" name="Rectangle 15"/>
          <p:cNvSpPr/>
          <p:nvPr/>
        </p:nvSpPr>
        <p:spPr>
          <a:xfrm>
            <a:off x="3345255" y="2050611"/>
            <a:ext cx="3276600" cy="646331"/>
          </a:xfrm>
          <a:prstGeom prst="rect">
            <a:avLst/>
          </a:prstGeom>
        </p:spPr>
        <p:txBody>
          <a:bodyPr wrap="square">
            <a:spAutoFit/>
          </a:bodyPr>
          <a:lstStyle/>
          <a:p>
            <a:r>
              <a:rPr lang="en-US" dirty="0">
                <a:solidFill>
                  <a:srgbClr val="FFFF00"/>
                </a:solidFill>
              </a:rPr>
              <a:t>What if the words are spoken incorrectly?</a:t>
            </a:r>
          </a:p>
        </p:txBody>
      </p:sp>
      <p:sp>
        <p:nvSpPr>
          <p:cNvPr id="14" name="TextBox 13"/>
          <p:cNvSpPr txBox="1"/>
          <p:nvPr/>
        </p:nvSpPr>
        <p:spPr>
          <a:xfrm>
            <a:off x="2267894" y="0"/>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The Baptismal Words</a:t>
            </a:r>
          </a:p>
        </p:txBody>
      </p:sp>
      <p:grpSp>
        <p:nvGrpSpPr>
          <p:cNvPr id="3" name="Group 9"/>
          <p:cNvGrpSpPr/>
          <p:nvPr/>
        </p:nvGrpSpPr>
        <p:grpSpPr>
          <a:xfrm>
            <a:off x="5834958" y="3057809"/>
            <a:ext cx="3987800" cy="1505883"/>
            <a:chOff x="965200" y="2286000"/>
            <a:chExt cx="7264400" cy="2743200"/>
          </a:xfrm>
        </p:grpSpPr>
        <p:grpSp>
          <p:nvGrpSpPr>
            <p:cNvPr id="7"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0"/>
              <a:ext cx="7010399" cy="1513790"/>
            </a:xfrm>
            <a:prstGeom prst="rect">
              <a:avLst/>
            </a:prstGeom>
            <a:noFill/>
          </p:spPr>
          <p:txBody>
            <a:bodyPr wrap="square" rtlCol="0">
              <a:spAutoFit/>
            </a:bodyPr>
            <a:lstStyle/>
            <a:p>
              <a:r>
                <a:rPr lang="en-US" sz="2400" dirty="0">
                  <a:solidFill>
                    <a:schemeClr val="bg1"/>
                  </a:solidFill>
                </a:rPr>
                <a:t>Baptism must be done in the manner set forth by the Lord</a:t>
              </a:r>
            </a:p>
          </p:txBody>
        </p:sp>
      </p:grpSp>
      <p:sp>
        <p:nvSpPr>
          <p:cNvPr id="21" name="Rectangle 20"/>
          <p:cNvSpPr/>
          <p:nvPr/>
        </p:nvSpPr>
        <p:spPr>
          <a:xfrm>
            <a:off x="2222626" y="887240"/>
            <a:ext cx="4572000" cy="1138773"/>
          </a:xfrm>
          <a:prstGeom prst="rect">
            <a:avLst/>
          </a:prstGeom>
        </p:spPr>
        <p:txBody>
          <a:bodyPr>
            <a:spAutoFit/>
          </a:bodyPr>
          <a:lstStyle/>
          <a:p>
            <a:r>
              <a:rPr lang="en-US" dirty="0">
                <a:solidFill>
                  <a:schemeClr val="bg1"/>
                </a:solidFill>
              </a:rPr>
              <a:t>“Having authority given me of Jesus Christ, I baptize you in the name of the Father, and of the Son, and of the Holy Ghost, Amen.</a:t>
            </a:r>
          </a:p>
          <a:p>
            <a:r>
              <a:rPr lang="en-US" sz="1400" dirty="0">
                <a:solidFill>
                  <a:schemeClr val="bg1"/>
                </a:solidFill>
              </a:rPr>
              <a:t>D&amp;C 20:46</a:t>
            </a:r>
          </a:p>
        </p:txBody>
      </p:sp>
      <p:sp>
        <p:nvSpPr>
          <p:cNvPr id="23" name="Rectangle 22"/>
          <p:cNvSpPr/>
          <p:nvPr/>
        </p:nvSpPr>
        <p:spPr>
          <a:xfrm>
            <a:off x="2036275" y="3037437"/>
            <a:ext cx="3429000" cy="923330"/>
          </a:xfrm>
          <a:prstGeom prst="rect">
            <a:avLst/>
          </a:prstGeom>
        </p:spPr>
        <p:txBody>
          <a:bodyPr wrap="square">
            <a:spAutoFit/>
          </a:bodyPr>
          <a:lstStyle/>
          <a:p>
            <a:r>
              <a:rPr lang="en-US" dirty="0">
                <a:solidFill>
                  <a:srgbClr val="FFFF00"/>
                </a:solidFill>
              </a:rPr>
              <a:t>Why is it important that baptisms be performed precisely in the manner set forth by the Lord?</a:t>
            </a:r>
          </a:p>
        </p:txBody>
      </p:sp>
      <p:sp>
        <p:nvSpPr>
          <p:cNvPr id="24" name="Rectangle 23"/>
          <p:cNvSpPr/>
          <p:nvPr/>
        </p:nvSpPr>
        <p:spPr>
          <a:xfrm>
            <a:off x="2667000" y="4724400"/>
            <a:ext cx="5181600" cy="369332"/>
          </a:xfrm>
          <a:prstGeom prst="rect">
            <a:avLst/>
          </a:prstGeom>
        </p:spPr>
        <p:txBody>
          <a:bodyPr wrap="square">
            <a:spAutoFit/>
          </a:bodyPr>
          <a:lstStyle/>
          <a:p>
            <a:r>
              <a:rPr lang="en-US" dirty="0">
                <a:solidFill>
                  <a:srgbClr val="FFFF00"/>
                </a:solidFill>
              </a:rPr>
              <a:t>What other ordinances are done in a set manner?</a:t>
            </a:r>
          </a:p>
        </p:txBody>
      </p:sp>
      <p:sp>
        <p:nvSpPr>
          <p:cNvPr id="25" name="Rectangle 24"/>
          <p:cNvSpPr/>
          <p:nvPr/>
        </p:nvSpPr>
        <p:spPr>
          <a:xfrm>
            <a:off x="3810000" y="5943601"/>
            <a:ext cx="4572000" cy="646331"/>
          </a:xfrm>
          <a:prstGeom prst="rect">
            <a:avLst/>
          </a:prstGeom>
        </p:spPr>
        <p:txBody>
          <a:bodyPr>
            <a:spAutoFit/>
          </a:bodyPr>
          <a:lstStyle/>
          <a:p>
            <a:r>
              <a:rPr lang="en-US" dirty="0">
                <a:solidFill>
                  <a:schemeClr val="bg1"/>
                </a:solidFill>
              </a:rPr>
              <a:t>Sacrament Blessing of water and bread</a:t>
            </a:r>
          </a:p>
          <a:p>
            <a:r>
              <a:rPr lang="en-US" dirty="0">
                <a:solidFill>
                  <a:schemeClr val="bg1"/>
                </a:solidFill>
              </a:rPr>
              <a:t>All Temple Ordinances</a:t>
            </a:r>
          </a:p>
        </p:txBody>
      </p:sp>
      <p:pic>
        <p:nvPicPr>
          <p:cNvPr id="27" name="Picture 26" descr="DSCN1688.JPG"/>
          <p:cNvPicPr>
            <a:picLocks noChangeAspect="1"/>
          </p:cNvPicPr>
          <p:nvPr/>
        </p:nvPicPr>
        <p:blipFill>
          <a:blip r:embed="rId4" cstate="print"/>
          <a:stretch>
            <a:fillRect/>
          </a:stretch>
        </p:blipFill>
        <p:spPr>
          <a:xfrm>
            <a:off x="8234127" y="4751561"/>
            <a:ext cx="1197864" cy="1597152"/>
          </a:xfrm>
          <a:prstGeom prst="rect">
            <a:avLst/>
          </a:prstGeom>
        </p:spPr>
      </p:pic>
      <p:pic>
        <p:nvPicPr>
          <p:cNvPr id="11" name="Picture 10">
            <a:extLst>
              <a:ext uri="{FF2B5EF4-FFF2-40B4-BE49-F238E27FC236}">
                <a16:creationId xmlns:a16="http://schemas.microsoft.com/office/drawing/2014/main" id="{00619B87-6F56-48F4-8F28-3CA0F0E75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557" y="854562"/>
            <a:ext cx="1609725" cy="2143125"/>
          </a:xfrm>
          <a:prstGeom prst="rect">
            <a:avLst/>
          </a:prstGeom>
        </p:spPr>
      </p:pic>
      <p:pic>
        <p:nvPicPr>
          <p:cNvPr id="22" name="Picture 21">
            <a:extLst>
              <a:ext uri="{FF2B5EF4-FFF2-40B4-BE49-F238E27FC236}">
                <a16:creationId xmlns:a16="http://schemas.microsoft.com/office/drawing/2014/main" id="{D91A9253-CBB5-435F-9E47-C4180A255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879" y="4280973"/>
            <a:ext cx="1628775" cy="2181225"/>
          </a:xfrm>
          <a:prstGeom prst="rect">
            <a:avLst/>
          </a:prstGeom>
        </p:spPr>
      </p:pic>
    </p:spTree>
    <p:extLst>
      <p:ext uri="{BB962C8B-B14F-4D97-AF65-F5344CB8AC3E}">
        <p14:creationId xmlns:p14="http://schemas.microsoft.com/office/powerpoint/2010/main" val="7779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CD0B80-D741-4D6C-B4C6-46AB9996C284}"/>
              </a:ext>
            </a:extLst>
          </p:cNvPr>
          <p:cNvGrpSpPr/>
          <p:nvPr/>
        </p:nvGrpSpPr>
        <p:grpSpPr>
          <a:xfrm>
            <a:off x="0" y="-1"/>
            <a:ext cx="12192000" cy="6863587"/>
            <a:chOff x="0" y="-1"/>
            <a:chExt cx="12192000" cy="6863587"/>
          </a:xfrm>
        </p:grpSpPr>
        <p:pic>
          <p:nvPicPr>
            <p:cNvPr id="13" name="Picture 12">
              <a:extLst>
                <a:ext uri="{FF2B5EF4-FFF2-40B4-BE49-F238E27FC236}">
                  <a16:creationId xmlns:a16="http://schemas.microsoft.com/office/drawing/2014/main" id="{AB5F513E-9510-4248-966D-E0184D3E0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507CB40D-B1FC-429E-B68C-484115388930}"/>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16" name="Picture 15">
              <a:extLst>
                <a:ext uri="{FF2B5EF4-FFF2-40B4-BE49-F238E27FC236}">
                  <a16:creationId xmlns:a16="http://schemas.microsoft.com/office/drawing/2014/main" id="{85F3E532-E5BC-4254-8E53-08817A201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14" name="TextBox 13"/>
          <p:cNvSpPr txBox="1"/>
          <p:nvPr/>
        </p:nvSpPr>
        <p:spPr>
          <a:xfrm>
            <a:off x="2258839" y="0"/>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Rebaptism</a:t>
            </a:r>
          </a:p>
        </p:txBody>
      </p:sp>
      <p:sp>
        <p:nvSpPr>
          <p:cNvPr id="21" name="Rectangle 20"/>
          <p:cNvSpPr/>
          <p:nvPr/>
        </p:nvSpPr>
        <p:spPr>
          <a:xfrm>
            <a:off x="1276539" y="762000"/>
            <a:ext cx="5048061" cy="2862322"/>
          </a:xfrm>
          <a:prstGeom prst="rect">
            <a:avLst/>
          </a:prstGeom>
        </p:spPr>
        <p:txBody>
          <a:bodyPr wrap="square">
            <a:spAutoFit/>
          </a:bodyPr>
          <a:lstStyle/>
          <a:p>
            <a:r>
              <a:rPr lang="en-US" dirty="0">
                <a:solidFill>
                  <a:schemeClr val="bg1"/>
                </a:solidFill>
              </a:rPr>
              <a:t>“There is nothing strange in the fact that when the Lord came to the Nephites, Nephi was baptized and so was everybody else although they had been baptized before. The Church among the Nephites before the coming of Christ was not in its fulness and was under the law of Moses. The Savior restored the fulness and gave them all the ordinances and blessing of the gospel. Therefore, it actually became a new organization, and through baptism they came into it.</a:t>
            </a:r>
          </a:p>
        </p:txBody>
      </p:sp>
      <p:sp>
        <p:nvSpPr>
          <p:cNvPr id="24" name="Rectangle 23"/>
          <p:cNvSpPr/>
          <p:nvPr/>
        </p:nvSpPr>
        <p:spPr>
          <a:xfrm>
            <a:off x="5057870" y="4229477"/>
            <a:ext cx="5334000" cy="2308324"/>
          </a:xfrm>
          <a:prstGeom prst="rect">
            <a:avLst/>
          </a:prstGeom>
        </p:spPr>
        <p:txBody>
          <a:bodyPr wrap="square">
            <a:spAutoFit/>
          </a:bodyPr>
          <a:lstStyle/>
          <a:p>
            <a:r>
              <a:rPr lang="en-US" dirty="0">
                <a:solidFill>
                  <a:schemeClr val="bg1"/>
                </a:solidFill>
              </a:rPr>
              <a:t>The Prophet Joseph Smith and Oliver </a:t>
            </a:r>
            <a:r>
              <a:rPr lang="en-US" dirty="0" err="1">
                <a:solidFill>
                  <a:schemeClr val="bg1"/>
                </a:solidFill>
              </a:rPr>
              <a:t>Cowdery</a:t>
            </a:r>
            <a:r>
              <a:rPr lang="en-US" dirty="0">
                <a:solidFill>
                  <a:schemeClr val="bg1"/>
                </a:solidFill>
              </a:rPr>
              <a:t> were baptized by command of the Angel John the Baptist. Several others were baptized before the organization of the church, However, on the day the Church was organized, all who had been previously baptized were baptized again, not for the remission of sins, but for entrance into the Church.”</a:t>
            </a:r>
          </a:p>
          <a:p>
            <a:r>
              <a:rPr lang="en-US" sz="1400" dirty="0">
                <a:solidFill>
                  <a:schemeClr val="bg1"/>
                </a:solidFill>
              </a:rPr>
              <a:t>Joseph Fielding Smith</a:t>
            </a:r>
          </a:p>
        </p:txBody>
      </p:sp>
      <p:pic>
        <p:nvPicPr>
          <p:cNvPr id="5" name="Picture 4">
            <a:extLst>
              <a:ext uri="{FF2B5EF4-FFF2-40B4-BE49-F238E27FC236}">
                <a16:creationId xmlns:a16="http://schemas.microsoft.com/office/drawing/2014/main" id="{3EBADD70-D75C-4C6C-BDE6-531C3BF8B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310" y="857438"/>
            <a:ext cx="4632524" cy="3044605"/>
          </a:xfrm>
          <a:prstGeom prst="rect">
            <a:avLst/>
          </a:prstGeom>
        </p:spPr>
      </p:pic>
      <p:pic>
        <p:nvPicPr>
          <p:cNvPr id="10" name="Picture 9">
            <a:extLst>
              <a:ext uri="{FF2B5EF4-FFF2-40B4-BE49-F238E27FC236}">
                <a16:creationId xmlns:a16="http://schemas.microsoft.com/office/drawing/2014/main" id="{4508F956-F184-49B0-8A59-FACD59672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686" y="3799848"/>
            <a:ext cx="2829963" cy="2829963"/>
          </a:xfrm>
          <a:prstGeom prst="rect">
            <a:avLst/>
          </a:prstGeom>
        </p:spPr>
      </p:pic>
    </p:spTree>
    <p:extLst>
      <p:ext uri="{BB962C8B-B14F-4D97-AF65-F5344CB8AC3E}">
        <p14:creationId xmlns:p14="http://schemas.microsoft.com/office/powerpoint/2010/main" val="1365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C5E4DE8-8184-4C72-BE57-6122248504C6}"/>
              </a:ext>
            </a:extLst>
          </p:cNvPr>
          <p:cNvGrpSpPr/>
          <p:nvPr/>
        </p:nvGrpSpPr>
        <p:grpSpPr>
          <a:xfrm>
            <a:off x="0" y="-1"/>
            <a:ext cx="12192000" cy="6863587"/>
            <a:chOff x="0" y="-1"/>
            <a:chExt cx="12192000" cy="6863587"/>
          </a:xfrm>
        </p:grpSpPr>
        <p:pic>
          <p:nvPicPr>
            <p:cNvPr id="25" name="Picture 24">
              <a:extLst>
                <a:ext uri="{FF2B5EF4-FFF2-40B4-BE49-F238E27FC236}">
                  <a16:creationId xmlns:a16="http://schemas.microsoft.com/office/drawing/2014/main" id="{87CDA877-E354-4643-9D3F-F37258DAE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27" name="Picture 26">
              <a:extLst>
                <a:ext uri="{FF2B5EF4-FFF2-40B4-BE49-F238E27FC236}">
                  <a16:creationId xmlns:a16="http://schemas.microsoft.com/office/drawing/2014/main" id="{1F11C579-FFAA-4DFE-9520-7A3A1BC2BB92}"/>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28" name="Picture 27">
              <a:extLst>
                <a:ext uri="{FF2B5EF4-FFF2-40B4-BE49-F238E27FC236}">
                  <a16:creationId xmlns:a16="http://schemas.microsoft.com/office/drawing/2014/main" id="{FAC15AA7-F680-4117-86D6-820A9194A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5" name="TextBox 4"/>
          <p:cNvSpPr txBox="1"/>
          <p:nvPr/>
        </p:nvSpPr>
        <p:spPr>
          <a:xfrm>
            <a:off x="9788871" y="6488668"/>
            <a:ext cx="2209800" cy="369332"/>
          </a:xfrm>
          <a:prstGeom prst="rect">
            <a:avLst/>
          </a:prstGeom>
          <a:noFill/>
        </p:spPr>
        <p:txBody>
          <a:bodyPr wrap="square" rtlCol="0">
            <a:spAutoFit/>
          </a:bodyPr>
          <a:lstStyle/>
          <a:p>
            <a:r>
              <a:rPr lang="en-US" dirty="0">
                <a:solidFill>
                  <a:schemeClr val="bg1"/>
                </a:solidFill>
              </a:rPr>
              <a:t>3 Nephi 11:25-30</a:t>
            </a:r>
          </a:p>
        </p:txBody>
      </p:sp>
      <p:sp>
        <p:nvSpPr>
          <p:cNvPr id="16" name="Rectangle 15"/>
          <p:cNvSpPr/>
          <p:nvPr/>
        </p:nvSpPr>
        <p:spPr>
          <a:xfrm>
            <a:off x="1068309" y="2895600"/>
            <a:ext cx="5865891" cy="1200329"/>
          </a:xfrm>
          <a:prstGeom prst="rect">
            <a:avLst/>
          </a:prstGeom>
        </p:spPr>
        <p:txBody>
          <a:bodyPr wrap="square">
            <a:spAutoFit/>
          </a:bodyPr>
          <a:lstStyle/>
          <a:p>
            <a:r>
              <a:rPr lang="en-US" dirty="0">
                <a:solidFill>
                  <a:srgbClr val="FFFF00"/>
                </a:solidFill>
              </a:rPr>
              <a:t>Why is it important to avoid contention when discussing the gospel with others?</a:t>
            </a:r>
          </a:p>
          <a:p>
            <a:endParaRPr lang="en-US" dirty="0">
              <a:solidFill>
                <a:srgbClr val="FFFF00"/>
              </a:solidFill>
            </a:endParaRPr>
          </a:p>
          <a:p>
            <a:r>
              <a:rPr lang="en-US" dirty="0">
                <a:solidFill>
                  <a:srgbClr val="FFFF00"/>
                </a:solidFill>
              </a:rPr>
              <a:t>Why is arguing the wrong way to teach the gospel?</a:t>
            </a:r>
          </a:p>
        </p:txBody>
      </p:sp>
      <p:sp>
        <p:nvSpPr>
          <p:cNvPr id="14" name="TextBox 13"/>
          <p:cNvSpPr txBox="1"/>
          <p:nvPr/>
        </p:nvSpPr>
        <p:spPr>
          <a:xfrm>
            <a:off x="2367482" y="0"/>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Contention is of the Devil</a:t>
            </a:r>
          </a:p>
        </p:txBody>
      </p:sp>
      <p:grpSp>
        <p:nvGrpSpPr>
          <p:cNvPr id="3" name="Group 9"/>
          <p:cNvGrpSpPr/>
          <p:nvPr/>
        </p:nvGrpSpPr>
        <p:grpSpPr>
          <a:xfrm>
            <a:off x="5410200" y="1143001"/>
            <a:ext cx="3987800" cy="1505883"/>
            <a:chOff x="965200" y="2286000"/>
            <a:chExt cx="7264400" cy="2743200"/>
          </a:xfrm>
        </p:grpSpPr>
        <p:grpSp>
          <p:nvGrpSpPr>
            <p:cNvPr id="7"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17600" y="2514600"/>
              <a:ext cx="7010399" cy="1513790"/>
            </a:xfrm>
            <a:prstGeom prst="rect">
              <a:avLst/>
            </a:prstGeom>
            <a:noFill/>
          </p:spPr>
          <p:txBody>
            <a:bodyPr wrap="square" rtlCol="0">
              <a:spAutoFit/>
            </a:bodyPr>
            <a:lstStyle/>
            <a:p>
              <a:r>
                <a:rPr lang="en-US" sz="2400" dirty="0">
                  <a:solidFill>
                    <a:schemeClr val="bg1"/>
                  </a:solidFill>
                </a:rPr>
                <a:t>The spirit of contention is not of God, but is of the devil</a:t>
              </a:r>
            </a:p>
          </p:txBody>
        </p:sp>
      </p:grpSp>
      <p:sp>
        <p:nvSpPr>
          <p:cNvPr id="21" name="Rectangle 20"/>
          <p:cNvSpPr/>
          <p:nvPr/>
        </p:nvSpPr>
        <p:spPr>
          <a:xfrm>
            <a:off x="2286000" y="914400"/>
            <a:ext cx="2819400" cy="1477328"/>
          </a:xfrm>
          <a:prstGeom prst="rect">
            <a:avLst/>
          </a:prstGeom>
        </p:spPr>
        <p:txBody>
          <a:bodyPr wrap="square">
            <a:spAutoFit/>
          </a:bodyPr>
          <a:lstStyle/>
          <a:p>
            <a:r>
              <a:rPr lang="en-US" dirty="0">
                <a:solidFill>
                  <a:schemeClr val="bg1"/>
                </a:solidFill>
              </a:rPr>
              <a:t>Thought:</a:t>
            </a:r>
          </a:p>
          <a:p>
            <a:r>
              <a:rPr lang="en-US" dirty="0">
                <a:solidFill>
                  <a:schemeClr val="bg1"/>
                </a:solidFill>
              </a:rPr>
              <a:t>There must have been an argument over how baptism was preformed by the Nephites.</a:t>
            </a:r>
          </a:p>
        </p:txBody>
      </p:sp>
      <p:sp>
        <p:nvSpPr>
          <p:cNvPr id="23" name="Rectangle 22"/>
          <p:cNvSpPr/>
          <p:nvPr/>
        </p:nvSpPr>
        <p:spPr>
          <a:xfrm>
            <a:off x="7042087" y="4454306"/>
            <a:ext cx="3352800" cy="1200329"/>
          </a:xfrm>
          <a:prstGeom prst="rect">
            <a:avLst/>
          </a:prstGeom>
        </p:spPr>
        <p:txBody>
          <a:bodyPr wrap="square">
            <a:spAutoFit/>
          </a:bodyPr>
          <a:lstStyle/>
          <a:p>
            <a:pPr fontAlgn="base"/>
            <a:r>
              <a:rPr lang="en-US" dirty="0">
                <a:solidFill>
                  <a:schemeClr val="bg1"/>
                </a:solidFill>
              </a:rPr>
              <a:t>“When there is contention, the Spirit of the Lord will depart, regardless of who is at fault”</a:t>
            </a:r>
          </a:p>
          <a:p>
            <a:pPr fontAlgn="base"/>
            <a:r>
              <a:rPr lang="en-US" dirty="0">
                <a:solidFill>
                  <a:schemeClr val="bg1"/>
                </a:solidFill>
              </a:rPr>
              <a:t> </a:t>
            </a:r>
            <a:r>
              <a:rPr lang="en-US" sz="1400" dirty="0">
                <a:solidFill>
                  <a:schemeClr val="bg1"/>
                </a:solidFill>
              </a:rPr>
              <a:t>President James E. Faust</a:t>
            </a:r>
          </a:p>
        </p:txBody>
      </p:sp>
      <p:sp>
        <p:nvSpPr>
          <p:cNvPr id="22" name="Rectangle 21"/>
          <p:cNvSpPr/>
          <p:nvPr/>
        </p:nvSpPr>
        <p:spPr>
          <a:xfrm>
            <a:off x="1566250" y="5645022"/>
            <a:ext cx="4901697" cy="1107996"/>
          </a:xfrm>
          <a:prstGeom prst="rect">
            <a:avLst/>
          </a:prstGeom>
        </p:spPr>
        <p:txBody>
          <a:bodyPr wrap="square">
            <a:spAutoFit/>
          </a:bodyPr>
          <a:lstStyle/>
          <a:p>
            <a:pPr fontAlgn="base"/>
            <a:r>
              <a:rPr lang="en-US" dirty="0">
                <a:solidFill>
                  <a:schemeClr val="bg1"/>
                </a:solidFill>
              </a:rPr>
              <a:t>“It matters not to Satan what the contention is all about…it only matters that contention and conflict be created in the hearts of men.” </a:t>
            </a:r>
          </a:p>
          <a:p>
            <a:pPr fontAlgn="base"/>
            <a:r>
              <a:rPr lang="en-US" sz="1200" dirty="0">
                <a:solidFill>
                  <a:schemeClr val="bg1"/>
                </a:solidFill>
              </a:rPr>
              <a:t>JFM and RLM</a:t>
            </a:r>
          </a:p>
        </p:txBody>
      </p:sp>
      <p:pic>
        <p:nvPicPr>
          <p:cNvPr id="11" name="Picture 10">
            <a:extLst>
              <a:ext uri="{FF2B5EF4-FFF2-40B4-BE49-F238E27FC236}">
                <a16:creationId xmlns:a16="http://schemas.microsoft.com/office/drawing/2014/main" id="{1A63F19A-11BA-46AF-AFC7-E84E24C7FA44}"/>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851776" y="2904276"/>
            <a:ext cx="2019300" cy="1447800"/>
          </a:xfrm>
          <a:prstGeom prst="rect">
            <a:avLst/>
          </a:prstGeom>
        </p:spPr>
      </p:pic>
      <p:pic>
        <p:nvPicPr>
          <p:cNvPr id="29" name="Picture 28">
            <a:extLst>
              <a:ext uri="{FF2B5EF4-FFF2-40B4-BE49-F238E27FC236}">
                <a16:creationId xmlns:a16="http://schemas.microsoft.com/office/drawing/2014/main" id="{F28669EE-22CB-488C-92B4-17C6526E7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378" y="4097311"/>
            <a:ext cx="2066925" cy="1371600"/>
          </a:xfrm>
          <a:prstGeom prst="rect">
            <a:avLst/>
          </a:prstGeom>
        </p:spPr>
      </p:pic>
      <p:pic>
        <p:nvPicPr>
          <p:cNvPr id="4" name="Picture 3">
            <a:extLst>
              <a:ext uri="{FF2B5EF4-FFF2-40B4-BE49-F238E27FC236}">
                <a16:creationId xmlns:a16="http://schemas.microsoft.com/office/drawing/2014/main" id="{9539878A-A00C-48CF-87B4-B09CF650BC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1137" y="4409209"/>
            <a:ext cx="1192356" cy="1436573"/>
          </a:xfrm>
          <a:prstGeom prst="rect">
            <a:avLst/>
          </a:prstGeom>
        </p:spPr>
      </p:pic>
    </p:spTree>
    <p:extLst>
      <p:ext uri="{BB962C8B-B14F-4D97-AF65-F5344CB8AC3E}">
        <p14:creationId xmlns:p14="http://schemas.microsoft.com/office/powerpoint/2010/main" val="6242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CD578B-C1FA-48D1-A1BD-18CF23DF5D32}"/>
              </a:ext>
            </a:extLst>
          </p:cNvPr>
          <p:cNvGrpSpPr/>
          <p:nvPr/>
        </p:nvGrpSpPr>
        <p:grpSpPr>
          <a:xfrm>
            <a:off x="0" y="-1"/>
            <a:ext cx="12192000" cy="6863587"/>
            <a:chOff x="0" y="-1"/>
            <a:chExt cx="12192000" cy="6863587"/>
          </a:xfrm>
        </p:grpSpPr>
        <p:pic>
          <p:nvPicPr>
            <p:cNvPr id="15" name="Picture 14">
              <a:extLst>
                <a:ext uri="{FF2B5EF4-FFF2-40B4-BE49-F238E27FC236}">
                  <a16:creationId xmlns:a16="http://schemas.microsoft.com/office/drawing/2014/main" id="{33BF815C-8182-48C8-B80E-5D6348EEE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7" name="Picture 16">
              <a:extLst>
                <a:ext uri="{FF2B5EF4-FFF2-40B4-BE49-F238E27FC236}">
                  <a16:creationId xmlns:a16="http://schemas.microsoft.com/office/drawing/2014/main" id="{6563ADEF-0B16-494D-8057-00AD0C6C48E2}"/>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18" name="Picture 17">
              <a:extLst>
                <a:ext uri="{FF2B5EF4-FFF2-40B4-BE49-F238E27FC236}">
                  <a16:creationId xmlns:a16="http://schemas.microsoft.com/office/drawing/2014/main" id="{1904BEC5-1B9D-491B-8F40-B91D8DA9B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16" name="Rectangle 15"/>
          <p:cNvSpPr/>
          <p:nvPr/>
        </p:nvSpPr>
        <p:spPr>
          <a:xfrm>
            <a:off x="2133600" y="1143001"/>
            <a:ext cx="4572000" cy="2031325"/>
          </a:xfrm>
          <a:prstGeom prst="rect">
            <a:avLst/>
          </a:prstGeom>
        </p:spPr>
        <p:txBody>
          <a:bodyPr>
            <a:spAutoFit/>
          </a:bodyPr>
          <a:lstStyle/>
          <a:p>
            <a:pPr fontAlgn="base"/>
            <a:r>
              <a:rPr lang="en-US" dirty="0">
                <a:solidFill>
                  <a:schemeClr val="bg1"/>
                </a:solidFill>
              </a:rPr>
              <a:t>“What can we do to combat this canker of contention? </a:t>
            </a:r>
          </a:p>
          <a:p>
            <a:pPr fontAlgn="base"/>
            <a:endParaRPr lang="en-US" dirty="0">
              <a:solidFill>
                <a:schemeClr val="bg1"/>
              </a:solidFill>
            </a:endParaRPr>
          </a:p>
          <a:p>
            <a:pPr fontAlgn="base"/>
            <a:r>
              <a:rPr lang="en-US" dirty="0">
                <a:solidFill>
                  <a:schemeClr val="bg1"/>
                </a:solidFill>
              </a:rPr>
              <a:t>What steps may each of us take to supplant the spirit of contention with a spirit of personal peace?</a:t>
            </a:r>
          </a:p>
          <a:p>
            <a:pPr fontAlgn="base"/>
            <a:endParaRPr lang="en-US" dirty="0">
              <a:solidFill>
                <a:schemeClr val="bg1"/>
              </a:solidFill>
            </a:endParaRPr>
          </a:p>
        </p:txBody>
      </p:sp>
      <p:sp>
        <p:nvSpPr>
          <p:cNvPr id="14" name="TextBox 13"/>
          <p:cNvSpPr txBox="1"/>
          <p:nvPr/>
        </p:nvSpPr>
        <p:spPr>
          <a:xfrm>
            <a:off x="1996289" y="0"/>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Steps for Personal Peace</a:t>
            </a:r>
          </a:p>
        </p:txBody>
      </p:sp>
      <p:sp>
        <p:nvSpPr>
          <p:cNvPr id="24" name="Rectangle 23"/>
          <p:cNvSpPr/>
          <p:nvPr/>
        </p:nvSpPr>
        <p:spPr>
          <a:xfrm>
            <a:off x="5564279" y="3395632"/>
            <a:ext cx="5135579" cy="3077766"/>
          </a:xfrm>
          <a:prstGeom prst="rect">
            <a:avLst/>
          </a:prstGeom>
        </p:spPr>
        <p:txBody>
          <a:bodyPr wrap="square">
            <a:spAutoFit/>
          </a:bodyPr>
          <a:lstStyle/>
          <a:p>
            <a:pPr fontAlgn="base"/>
            <a:r>
              <a:rPr lang="en-US" dirty="0">
                <a:solidFill>
                  <a:schemeClr val="bg1"/>
                </a:solidFill>
              </a:rPr>
              <a:t>Show compassionate concern for others. </a:t>
            </a:r>
          </a:p>
          <a:p>
            <a:pPr fontAlgn="base"/>
            <a:endParaRPr lang="en-US" dirty="0">
              <a:solidFill>
                <a:schemeClr val="bg1"/>
              </a:solidFill>
            </a:endParaRPr>
          </a:p>
          <a:p>
            <a:pPr fontAlgn="base"/>
            <a:r>
              <a:rPr lang="en-US" dirty="0">
                <a:solidFill>
                  <a:schemeClr val="bg1"/>
                </a:solidFill>
              </a:rPr>
              <a:t>Control the tongue, the pen, and the word processor. </a:t>
            </a:r>
          </a:p>
          <a:p>
            <a:pPr fontAlgn="base"/>
            <a:endParaRPr lang="en-US" dirty="0">
              <a:solidFill>
                <a:schemeClr val="bg1"/>
              </a:solidFill>
            </a:endParaRPr>
          </a:p>
          <a:p>
            <a:pPr fontAlgn="base"/>
            <a:r>
              <a:rPr lang="en-US" dirty="0">
                <a:solidFill>
                  <a:schemeClr val="bg1"/>
                </a:solidFill>
              </a:rPr>
              <a:t>Whenever tempted to dispute, remember this proverb: </a:t>
            </a:r>
          </a:p>
          <a:p>
            <a:pPr fontAlgn="base"/>
            <a:endParaRPr lang="en-US" dirty="0">
              <a:solidFill>
                <a:schemeClr val="bg1"/>
              </a:solidFill>
            </a:endParaRPr>
          </a:p>
          <a:p>
            <a:pPr fontAlgn="base"/>
            <a:r>
              <a:rPr lang="en-US" dirty="0">
                <a:solidFill>
                  <a:schemeClr val="bg1"/>
                </a:solidFill>
              </a:rPr>
              <a:t>“He that is void of wisdom </a:t>
            </a:r>
            <a:r>
              <a:rPr lang="en-US" dirty="0" err="1">
                <a:solidFill>
                  <a:schemeClr val="bg1"/>
                </a:solidFill>
              </a:rPr>
              <a:t>despiseth</a:t>
            </a:r>
            <a:r>
              <a:rPr lang="en-US" dirty="0">
                <a:solidFill>
                  <a:schemeClr val="bg1"/>
                </a:solidFill>
              </a:rPr>
              <a:t> his </a:t>
            </a:r>
            <a:r>
              <a:rPr lang="en-US" dirty="0" err="1">
                <a:solidFill>
                  <a:schemeClr val="bg1"/>
                </a:solidFill>
              </a:rPr>
              <a:t>neighbour</a:t>
            </a:r>
            <a:r>
              <a:rPr lang="en-US" dirty="0">
                <a:solidFill>
                  <a:schemeClr val="bg1"/>
                </a:solidFill>
              </a:rPr>
              <a:t>: but a man of understanding </a:t>
            </a:r>
            <a:r>
              <a:rPr lang="en-US" dirty="0" err="1">
                <a:solidFill>
                  <a:schemeClr val="bg1"/>
                </a:solidFill>
              </a:rPr>
              <a:t>holdeth</a:t>
            </a:r>
            <a:r>
              <a:rPr lang="en-US" dirty="0">
                <a:solidFill>
                  <a:schemeClr val="bg1"/>
                </a:solidFill>
              </a:rPr>
              <a:t> his peace.” (Prov. 11:12; ).</a:t>
            </a:r>
          </a:p>
          <a:p>
            <a:pPr fontAlgn="base"/>
            <a:r>
              <a:rPr lang="en-US" sz="1400" dirty="0">
                <a:solidFill>
                  <a:schemeClr val="bg1"/>
                </a:solidFill>
              </a:rPr>
              <a:t>Russell M. Nelson</a:t>
            </a:r>
          </a:p>
        </p:txBody>
      </p:sp>
      <p:pic>
        <p:nvPicPr>
          <p:cNvPr id="5" name="Picture 4">
            <a:extLst>
              <a:ext uri="{FF2B5EF4-FFF2-40B4-BE49-F238E27FC236}">
                <a16:creationId xmlns:a16="http://schemas.microsoft.com/office/drawing/2014/main" id="{EC6B18C9-C7BF-4B02-916B-00D7F39C6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927" y="752333"/>
            <a:ext cx="2935349" cy="2302667"/>
          </a:xfrm>
          <a:prstGeom prst="rect">
            <a:avLst/>
          </a:prstGeom>
        </p:spPr>
      </p:pic>
      <p:pic>
        <p:nvPicPr>
          <p:cNvPr id="10" name="Picture 9">
            <a:extLst>
              <a:ext uri="{FF2B5EF4-FFF2-40B4-BE49-F238E27FC236}">
                <a16:creationId xmlns:a16="http://schemas.microsoft.com/office/drawing/2014/main" id="{1BD9D431-37F1-4B89-90DC-163362870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277" y="3110483"/>
            <a:ext cx="2066925" cy="1371600"/>
          </a:xfrm>
          <a:prstGeom prst="rect">
            <a:avLst/>
          </a:prstGeom>
        </p:spPr>
      </p:pic>
      <p:pic>
        <p:nvPicPr>
          <p:cNvPr id="12" name="Picture 11">
            <a:extLst>
              <a:ext uri="{FF2B5EF4-FFF2-40B4-BE49-F238E27FC236}">
                <a16:creationId xmlns:a16="http://schemas.microsoft.com/office/drawing/2014/main" id="{8EDDAE40-AC27-41E9-A704-0B096A3CE9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243" y="4695835"/>
            <a:ext cx="1905000" cy="1905000"/>
          </a:xfrm>
          <a:prstGeom prst="rect">
            <a:avLst/>
          </a:prstGeom>
        </p:spPr>
      </p:pic>
      <p:pic>
        <p:nvPicPr>
          <p:cNvPr id="3" name="Picture 2">
            <a:extLst>
              <a:ext uri="{FF2B5EF4-FFF2-40B4-BE49-F238E27FC236}">
                <a16:creationId xmlns:a16="http://schemas.microsoft.com/office/drawing/2014/main" id="{8B6A1FCB-32F5-4AFC-A3DB-1B2A21E767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5372" y="5243945"/>
            <a:ext cx="1219200" cy="1524000"/>
          </a:xfrm>
          <a:prstGeom prst="rect">
            <a:avLst/>
          </a:prstGeom>
        </p:spPr>
      </p:pic>
    </p:spTree>
    <p:extLst>
      <p:ext uri="{BB962C8B-B14F-4D97-AF65-F5344CB8AC3E}">
        <p14:creationId xmlns:p14="http://schemas.microsoft.com/office/powerpoint/2010/main" val="12583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 presetClass="entr" presetSubtype="0" fill="hold" nodeType="withEffect">
                                  <p:stCondLst>
                                    <p:cond delay="0"/>
                                  </p:stCondLst>
                                  <p:childTnLst>
                                    <p:set>
                                      <p:cBhvr>
                                        <p:cTn id="35" dur="1" fill="hold">
                                          <p:stCondLst>
                                            <p:cond delay="0"/>
                                          </p:stCondLst>
                                        </p:cTn>
                                        <p:tgtEl>
                                          <p:spTgt spid="24">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49A2419-04C4-450F-B26A-C298482C04FB}"/>
              </a:ext>
            </a:extLst>
          </p:cNvPr>
          <p:cNvPicPr>
            <a:picLocks noChangeAspect="1"/>
          </p:cNvPicPr>
          <p:nvPr/>
        </p:nvPicPr>
        <p:blipFill rotWithShape="1">
          <a:blip r:embed="rId2">
            <a:extLst>
              <a:ext uri="{28A0092B-C50C-407E-A947-70E740481C1C}">
                <a14:useLocalDpi xmlns:a14="http://schemas.microsoft.com/office/drawing/2010/main" val="0"/>
              </a:ext>
            </a:extLst>
          </a:blip>
          <a:srcRect l="5970" t="6448" r="18012" b="65822"/>
          <a:stretch/>
        </p:blipFill>
        <p:spPr>
          <a:xfrm rot="16200000">
            <a:off x="-2246796" y="2246796"/>
            <a:ext cx="6858000" cy="2364408"/>
          </a:xfrm>
          <a:prstGeom prst="rect">
            <a:avLst/>
          </a:prstGeom>
        </p:spPr>
      </p:pic>
      <p:pic>
        <p:nvPicPr>
          <p:cNvPr id="3" name="Picture 2">
            <a:extLst>
              <a:ext uri="{FF2B5EF4-FFF2-40B4-BE49-F238E27FC236}">
                <a16:creationId xmlns:a16="http://schemas.microsoft.com/office/drawing/2014/main" id="{5A4DFFA3-E876-472C-B18A-E3C07DADE48D}"/>
              </a:ext>
            </a:extLst>
          </p:cNvPr>
          <p:cNvPicPr>
            <a:picLocks noChangeAspect="1"/>
          </p:cNvPicPr>
          <p:nvPr/>
        </p:nvPicPr>
        <p:blipFill rotWithShape="1">
          <a:blip r:embed="rId2">
            <a:extLst>
              <a:ext uri="{28A0092B-C50C-407E-A947-70E740481C1C}">
                <a14:useLocalDpi xmlns:a14="http://schemas.microsoft.com/office/drawing/2010/main" val="0"/>
              </a:ext>
            </a:extLst>
          </a:blip>
          <a:srcRect l="5970" t="6448" r="1592" b="10251"/>
          <a:stretch/>
        </p:blipFill>
        <p:spPr>
          <a:xfrm>
            <a:off x="2329645" y="0"/>
            <a:ext cx="9862355" cy="6858000"/>
          </a:xfrm>
          <a:prstGeom prst="rect">
            <a:avLst/>
          </a:prstGeom>
        </p:spPr>
      </p:pic>
      <p:sp>
        <p:nvSpPr>
          <p:cNvPr id="14" name="TextBox 13"/>
          <p:cNvSpPr txBox="1"/>
          <p:nvPr/>
        </p:nvSpPr>
        <p:spPr>
          <a:xfrm>
            <a:off x="2438400" y="1"/>
            <a:ext cx="7924800" cy="830997"/>
          </a:xfrm>
          <a:prstGeom prst="rect">
            <a:avLst/>
          </a:prstGeom>
          <a:noFill/>
        </p:spPr>
        <p:txBody>
          <a:bodyPr wrap="square" rtlCol="0">
            <a:spAutoFit/>
          </a:bodyPr>
          <a:lstStyle/>
          <a:p>
            <a:pPr algn="ctr"/>
            <a:r>
              <a:rPr lang="en-US" sz="4800" dirty="0">
                <a:solidFill>
                  <a:schemeClr val="bg1"/>
                </a:solidFill>
                <a:latin typeface="Harrington" pitchFamily="82" charset="0"/>
              </a:rPr>
              <a:t>“This is My Doctrine”</a:t>
            </a:r>
          </a:p>
        </p:txBody>
      </p:sp>
      <p:sp>
        <p:nvSpPr>
          <p:cNvPr id="16" name="Rectangle 15"/>
          <p:cNvSpPr/>
          <p:nvPr/>
        </p:nvSpPr>
        <p:spPr>
          <a:xfrm>
            <a:off x="6154271" y="847165"/>
            <a:ext cx="3067050" cy="584775"/>
          </a:xfrm>
          <a:prstGeom prst="rect">
            <a:avLst/>
          </a:prstGeom>
        </p:spPr>
        <p:txBody>
          <a:bodyPr wrap="square">
            <a:spAutoFit/>
          </a:bodyPr>
          <a:lstStyle/>
          <a:p>
            <a:pPr fontAlgn="base"/>
            <a:r>
              <a:rPr lang="en-US" sz="3200" dirty="0">
                <a:solidFill>
                  <a:schemeClr val="accent5">
                    <a:lumMod val="60000"/>
                    <a:lumOff val="40000"/>
                  </a:schemeClr>
                </a:solidFill>
              </a:rPr>
              <a:t>Consequences</a:t>
            </a:r>
          </a:p>
        </p:txBody>
      </p:sp>
      <p:sp>
        <p:nvSpPr>
          <p:cNvPr id="24" name="Rectangle 23"/>
          <p:cNvSpPr/>
          <p:nvPr/>
        </p:nvSpPr>
        <p:spPr>
          <a:xfrm>
            <a:off x="3886200" y="847165"/>
            <a:ext cx="1752600" cy="584775"/>
          </a:xfrm>
          <a:prstGeom prst="rect">
            <a:avLst/>
          </a:prstGeom>
        </p:spPr>
        <p:txBody>
          <a:bodyPr wrap="square">
            <a:spAutoFit/>
          </a:bodyPr>
          <a:lstStyle/>
          <a:p>
            <a:pPr fontAlgn="base"/>
            <a:r>
              <a:rPr lang="en-US" sz="3200" dirty="0">
                <a:solidFill>
                  <a:schemeClr val="accent5">
                    <a:lumMod val="60000"/>
                    <a:lumOff val="40000"/>
                  </a:schemeClr>
                </a:solidFill>
              </a:rPr>
              <a:t>Actions</a:t>
            </a:r>
          </a:p>
        </p:txBody>
      </p:sp>
      <p:sp>
        <p:nvSpPr>
          <p:cNvPr id="10" name="Rectangle 9"/>
          <p:cNvSpPr/>
          <p:nvPr/>
        </p:nvSpPr>
        <p:spPr>
          <a:xfrm>
            <a:off x="1600200" y="1349188"/>
            <a:ext cx="2209800" cy="369332"/>
          </a:xfrm>
          <a:prstGeom prst="rect">
            <a:avLst/>
          </a:prstGeom>
        </p:spPr>
        <p:txBody>
          <a:bodyPr wrap="square">
            <a:spAutoFit/>
          </a:bodyPr>
          <a:lstStyle/>
          <a:p>
            <a:r>
              <a:rPr lang="it-IT" i="1" dirty="0">
                <a:solidFill>
                  <a:srgbClr val="FFFF00"/>
                </a:solidFill>
              </a:rPr>
              <a:t>3 Nephi 11:32–34</a:t>
            </a:r>
            <a:endParaRPr lang="en-US" dirty="0">
              <a:solidFill>
                <a:srgbClr val="FFFF00"/>
              </a:solidFill>
            </a:endParaRPr>
          </a:p>
        </p:txBody>
      </p:sp>
      <p:sp>
        <p:nvSpPr>
          <p:cNvPr id="11" name="Rectangle 10"/>
          <p:cNvSpPr/>
          <p:nvPr/>
        </p:nvSpPr>
        <p:spPr>
          <a:xfrm>
            <a:off x="1600200" y="2967317"/>
            <a:ext cx="2133600" cy="369332"/>
          </a:xfrm>
          <a:prstGeom prst="rect">
            <a:avLst/>
          </a:prstGeom>
        </p:spPr>
        <p:txBody>
          <a:bodyPr wrap="square">
            <a:spAutoFit/>
          </a:bodyPr>
          <a:lstStyle/>
          <a:p>
            <a:r>
              <a:rPr lang="it-IT" i="1" dirty="0">
                <a:solidFill>
                  <a:srgbClr val="FFFF00"/>
                </a:solidFill>
              </a:rPr>
              <a:t>Nephi 11:35–36</a:t>
            </a:r>
            <a:endParaRPr lang="en-US" dirty="0">
              <a:solidFill>
                <a:srgbClr val="FFFF00"/>
              </a:solidFill>
            </a:endParaRPr>
          </a:p>
        </p:txBody>
      </p:sp>
      <p:sp>
        <p:nvSpPr>
          <p:cNvPr id="12" name="Rectangle 11"/>
          <p:cNvSpPr/>
          <p:nvPr/>
        </p:nvSpPr>
        <p:spPr>
          <a:xfrm>
            <a:off x="1600200" y="4047564"/>
            <a:ext cx="2133600" cy="369332"/>
          </a:xfrm>
          <a:prstGeom prst="rect">
            <a:avLst/>
          </a:prstGeom>
        </p:spPr>
        <p:txBody>
          <a:bodyPr wrap="square">
            <a:spAutoFit/>
          </a:bodyPr>
          <a:lstStyle/>
          <a:p>
            <a:r>
              <a:rPr lang="it-IT" i="1" dirty="0">
                <a:solidFill>
                  <a:srgbClr val="FFFF00"/>
                </a:solidFill>
              </a:rPr>
              <a:t>3 Nephi 11:37–38</a:t>
            </a:r>
            <a:endParaRPr lang="en-US" dirty="0">
              <a:solidFill>
                <a:srgbClr val="FFFF00"/>
              </a:solidFill>
            </a:endParaRPr>
          </a:p>
        </p:txBody>
      </p:sp>
      <p:sp>
        <p:nvSpPr>
          <p:cNvPr id="13" name="Rectangle 12"/>
          <p:cNvSpPr/>
          <p:nvPr/>
        </p:nvSpPr>
        <p:spPr>
          <a:xfrm>
            <a:off x="1524000" y="5266764"/>
            <a:ext cx="2133600" cy="369332"/>
          </a:xfrm>
          <a:prstGeom prst="rect">
            <a:avLst/>
          </a:prstGeom>
        </p:spPr>
        <p:txBody>
          <a:bodyPr wrap="square">
            <a:spAutoFit/>
          </a:bodyPr>
          <a:lstStyle/>
          <a:p>
            <a:r>
              <a:rPr lang="it-IT" i="1" dirty="0">
                <a:solidFill>
                  <a:srgbClr val="FFFF00"/>
                </a:solidFill>
              </a:rPr>
              <a:t> 3 Nephi 11:39–40</a:t>
            </a:r>
            <a:endParaRPr lang="en-US" dirty="0">
              <a:solidFill>
                <a:srgbClr val="FFFF00"/>
              </a:solidFill>
            </a:endParaRPr>
          </a:p>
        </p:txBody>
      </p:sp>
      <p:sp>
        <p:nvSpPr>
          <p:cNvPr id="15" name="Rectangle 14"/>
          <p:cNvSpPr/>
          <p:nvPr/>
        </p:nvSpPr>
        <p:spPr>
          <a:xfrm>
            <a:off x="3693459" y="1371599"/>
            <a:ext cx="2590800" cy="1477328"/>
          </a:xfrm>
          <a:prstGeom prst="rect">
            <a:avLst/>
          </a:prstGeom>
        </p:spPr>
        <p:txBody>
          <a:bodyPr wrap="square">
            <a:spAutoFit/>
          </a:bodyPr>
          <a:lstStyle/>
          <a:p>
            <a:r>
              <a:rPr lang="it-IT" dirty="0">
                <a:solidFill>
                  <a:schemeClr val="bg1"/>
                </a:solidFill>
              </a:rPr>
              <a:t>Believe in Him and be baptized</a:t>
            </a:r>
          </a:p>
          <a:p>
            <a:endParaRPr lang="it-IT" dirty="0">
              <a:solidFill>
                <a:schemeClr val="bg1"/>
              </a:solidFill>
            </a:endParaRPr>
          </a:p>
          <a:p>
            <a:r>
              <a:rPr lang="it-IT" dirty="0">
                <a:solidFill>
                  <a:schemeClr val="bg1"/>
                </a:solidFill>
              </a:rPr>
              <a:t>Believe not and not be baptized</a:t>
            </a:r>
            <a:endParaRPr lang="en-US" dirty="0">
              <a:solidFill>
                <a:schemeClr val="bg1"/>
              </a:solidFill>
            </a:endParaRPr>
          </a:p>
        </p:txBody>
      </p:sp>
      <p:sp>
        <p:nvSpPr>
          <p:cNvPr id="17" name="Rectangle 16"/>
          <p:cNvSpPr/>
          <p:nvPr/>
        </p:nvSpPr>
        <p:spPr>
          <a:xfrm>
            <a:off x="6154271" y="1380565"/>
            <a:ext cx="2590800" cy="1200329"/>
          </a:xfrm>
          <a:prstGeom prst="rect">
            <a:avLst/>
          </a:prstGeom>
        </p:spPr>
        <p:txBody>
          <a:bodyPr wrap="square">
            <a:spAutoFit/>
          </a:bodyPr>
          <a:lstStyle/>
          <a:p>
            <a:r>
              <a:rPr lang="it-IT" dirty="0">
                <a:solidFill>
                  <a:schemeClr val="bg1"/>
                </a:solidFill>
              </a:rPr>
              <a:t>Be saved and inherit the kingdom of God</a:t>
            </a:r>
          </a:p>
          <a:p>
            <a:endParaRPr lang="it-IT" dirty="0">
              <a:solidFill>
                <a:schemeClr val="bg1"/>
              </a:solidFill>
            </a:endParaRPr>
          </a:p>
          <a:p>
            <a:r>
              <a:rPr lang="it-IT" dirty="0">
                <a:solidFill>
                  <a:schemeClr val="bg1"/>
                </a:solidFill>
              </a:rPr>
              <a:t>Shall be damned</a:t>
            </a:r>
            <a:endParaRPr lang="en-US" dirty="0">
              <a:solidFill>
                <a:schemeClr val="bg1"/>
              </a:solidFill>
            </a:endParaRPr>
          </a:p>
        </p:txBody>
      </p:sp>
      <p:sp>
        <p:nvSpPr>
          <p:cNvPr id="18" name="Rectangle 17"/>
          <p:cNvSpPr/>
          <p:nvPr/>
        </p:nvSpPr>
        <p:spPr>
          <a:xfrm>
            <a:off x="3711388" y="2940423"/>
            <a:ext cx="2590800" cy="646331"/>
          </a:xfrm>
          <a:prstGeom prst="rect">
            <a:avLst/>
          </a:prstGeom>
        </p:spPr>
        <p:txBody>
          <a:bodyPr wrap="square">
            <a:spAutoFit/>
          </a:bodyPr>
          <a:lstStyle/>
          <a:p>
            <a:r>
              <a:rPr lang="it-IT" dirty="0">
                <a:solidFill>
                  <a:schemeClr val="bg1"/>
                </a:solidFill>
              </a:rPr>
              <a:t>Believe in Him and the Father</a:t>
            </a:r>
          </a:p>
        </p:txBody>
      </p:sp>
      <p:sp>
        <p:nvSpPr>
          <p:cNvPr id="19" name="Rectangle 18"/>
          <p:cNvSpPr/>
          <p:nvPr/>
        </p:nvSpPr>
        <p:spPr>
          <a:xfrm>
            <a:off x="6145307" y="2935940"/>
            <a:ext cx="2590800" cy="923330"/>
          </a:xfrm>
          <a:prstGeom prst="rect">
            <a:avLst/>
          </a:prstGeom>
        </p:spPr>
        <p:txBody>
          <a:bodyPr wrap="square">
            <a:spAutoFit/>
          </a:bodyPr>
          <a:lstStyle/>
          <a:p>
            <a:r>
              <a:rPr lang="it-IT" dirty="0">
                <a:solidFill>
                  <a:schemeClr val="bg1"/>
                </a:solidFill>
              </a:rPr>
              <a:t>Will be visted with fire and with the Holy Ghost</a:t>
            </a:r>
          </a:p>
          <a:p>
            <a:endParaRPr lang="it-IT" dirty="0">
              <a:solidFill>
                <a:schemeClr val="bg1"/>
              </a:solidFill>
            </a:endParaRPr>
          </a:p>
        </p:txBody>
      </p:sp>
      <p:sp>
        <p:nvSpPr>
          <p:cNvPr id="20" name="Rectangle 19"/>
          <p:cNvSpPr/>
          <p:nvPr/>
        </p:nvSpPr>
        <p:spPr>
          <a:xfrm>
            <a:off x="3675530" y="4007223"/>
            <a:ext cx="2590800" cy="923330"/>
          </a:xfrm>
          <a:prstGeom prst="rect">
            <a:avLst/>
          </a:prstGeom>
        </p:spPr>
        <p:txBody>
          <a:bodyPr wrap="square">
            <a:spAutoFit/>
          </a:bodyPr>
          <a:lstStyle/>
          <a:p>
            <a:r>
              <a:rPr lang="it-IT" dirty="0">
                <a:solidFill>
                  <a:schemeClr val="bg1"/>
                </a:solidFill>
              </a:rPr>
              <a:t>Repent, be baptized in my name, become as a little child</a:t>
            </a:r>
            <a:endParaRPr lang="en-US" dirty="0">
              <a:solidFill>
                <a:schemeClr val="bg1"/>
              </a:solidFill>
            </a:endParaRPr>
          </a:p>
        </p:txBody>
      </p:sp>
      <p:sp>
        <p:nvSpPr>
          <p:cNvPr id="21" name="Rectangle 20"/>
          <p:cNvSpPr/>
          <p:nvPr/>
        </p:nvSpPr>
        <p:spPr>
          <a:xfrm>
            <a:off x="6154271" y="4047565"/>
            <a:ext cx="2590800" cy="646331"/>
          </a:xfrm>
          <a:prstGeom prst="rect">
            <a:avLst/>
          </a:prstGeom>
        </p:spPr>
        <p:txBody>
          <a:bodyPr wrap="square">
            <a:spAutoFit/>
          </a:bodyPr>
          <a:lstStyle/>
          <a:p>
            <a:r>
              <a:rPr lang="it-IT" dirty="0">
                <a:solidFill>
                  <a:schemeClr val="bg1"/>
                </a:solidFill>
              </a:rPr>
              <a:t>Inherit the kingdom of God</a:t>
            </a:r>
            <a:endParaRPr lang="en-US" dirty="0">
              <a:solidFill>
                <a:schemeClr val="bg1"/>
              </a:solidFill>
            </a:endParaRPr>
          </a:p>
        </p:txBody>
      </p:sp>
      <p:sp>
        <p:nvSpPr>
          <p:cNvPr id="22" name="Rectangle 21"/>
          <p:cNvSpPr/>
          <p:nvPr/>
        </p:nvSpPr>
        <p:spPr>
          <a:xfrm>
            <a:off x="3671047" y="5165518"/>
            <a:ext cx="2590800" cy="1754326"/>
          </a:xfrm>
          <a:prstGeom prst="rect">
            <a:avLst/>
          </a:prstGeom>
        </p:spPr>
        <p:txBody>
          <a:bodyPr wrap="square">
            <a:spAutoFit/>
          </a:bodyPr>
          <a:lstStyle/>
          <a:p>
            <a:r>
              <a:rPr lang="it-IT" dirty="0">
                <a:solidFill>
                  <a:schemeClr val="bg1"/>
                </a:solidFill>
              </a:rPr>
              <a:t>Build upon my rock</a:t>
            </a:r>
          </a:p>
          <a:p>
            <a:endParaRPr lang="it-IT" dirty="0">
              <a:solidFill>
                <a:schemeClr val="bg1"/>
              </a:solidFill>
            </a:endParaRPr>
          </a:p>
          <a:p>
            <a:endParaRPr lang="it-IT" dirty="0">
              <a:solidFill>
                <a:schemeClr val="bg1"/>
              </a:solidFill>
            </a:endParaRPr>
          </a:p>
          <a:p>
            <a:r>
              <a:rPr lang="it-IT" dirty="0">
                <a:solidFill>
                  <a:schemeClr val="bg1"/>
                </a:solidFill>
              </a:rPr>
              <a:t>Do not seek to alter my doctrines—false teachings</a:t>
            </a:r>
            <a:endParaRPr lang="en-US" dirty="0">
              <a:solidFill>
                <a:schemeClr val="bg1"/>
              </a:solidFill>
            </a:endParaRPr>
          </a:p>
        </p:txBody>
      </p:sp>
      <p:sp>
        <p:nvSpPr>
          <p:cNvPr id="23" name="Rectangle 22"/>
          <p:cNvSpPr/>
          <p:nvPr/>
        </p:nvSpPr>
        <p:spPr>
          <a:xfrm>
            <a:off x="6154271" y="5127811"/>
            <a:ext cx="2590800" cy="1477328"/>
          </a:xfrm>
          <a:prstGeom prst="rect">
            <a:avLst/>
          </a:prstGeom>
        </p:spPr>
        <p:txBody>
          <a:bodyPr wrap="square">
            <a:spAutoFit/>
          </a:bodyPr>
          <a:lstStyle/>
          <a:p>
            <a:r>
              <a:rPr lang="it-IT" dirty="0">
                <a:solidFill>
                  <a:schemeClr val="bg1"/>
                </a:solidFill>
              </a:rPr>
              <a:t>The gates of hell shall</a:t>
            </a:r>
          </a:p>
          <a:p>
            <a:r>
              <a:rPr lang="it-IT" dirty="0">
                <a:solidFill>
                  <a:schemeClr val="bg1"/>
                </a:solidFill>
              </a:rPr>
              <a:t>not prevai against them</a:t>
            </a:r>
          </a:p>
          <a:p>
            <a:endParaRPr lang="it-IT" dirty="0">
              <a:solidFill>
                <a:schemeClr val="bg1"/>
              </a:solidFill>
            </a:endParaRPr>
          </a:p>
          <a:p>
            <a:r>
              <a:rPr lang="it-IT" dirty="0">
                <a:solidFill>
                  <a:schemeClr val="bg1"/>
                </a:solidFill>
              </a:rPr>
              <a:t>Floods come and beat upon them</a:t>
            </a:r>
            <a:endParaRPr lang="en-US" dirty="0">
              <a:solidFill>
                <a:schemeClr val="bg1"/>
              </a:solidFill>
            </a:endParaRPr>
          </a:p>
        </p:txBody>
      </p:sp>
      <p:sp>
        <p:nvSpPr>
          <p:cNvPr id="4" name="Rectangle 3">
            <a:extLst>
              <a:ext uri="{FF2B5EF4-FFF2-40B4-BE49-F238E27FC236}">
                <a16:creationId xmlns:a16="http://schemas.microsoft.com/office/drawing/2014/main" id="{F47D8C9F-170B-4493-BDCA-9C15B6AC4FC2}"/>
              </a:ext>
            </a:extLst>
          </p:cNvPr>
          <p:cNvSpPr/>
          <p:nvPr/>
        </p:nvSpPr>
        <p:spPr>
          <a:xfrm>
            <a:off x="8987073" y="5094899"/>
            <a:ext cx="3014804" cy="1477328"/>
          </a:xfrm>
          <a:prstGeom prst="rect">
            <a:avLst/>
          </a:prstGeom>
          <a:solidFill>
            <a:schemeClr val="tx2">
              <a:lumMod val="50000"/>
            </a:schemeClr>
          </a:solidFill>
        </p:spPr>
        <p:txBody>
          <a:bodyPr wrap="square">
            <a:spAutoFit/>
          </a:bodyPr>
          <a:lstStyle/>
          <a:p>
            <a:r>
              <a:rPr lang="en-US" b="1" i="0" dirty="0">
                <a:solidFill>
                  <a:srgbClr val="FFFF00"/>
                </a:solidFill>
                <a:effectLst/>
                <a:latin typeface="Open Sans"/>
              </a:rPr>
              <a:t>To enter the kingdom of God, we must repent, believe in Jesus Christ, be baptized, and receive the Holy Ghost</a:t>
            </a:r>
            <a:endParaRPr lang="en-US" dirty="0">
              <a:solidFill>
                <a:srgbClr val="FFFF00"/>
              </a:solidFill>
            </a:endParaRPr>
          </a:p>
        </p:txBody>
      </p:sp>
    </p:spTree>
    <p:extLst>
      <p:ext uri="{BB962C8B-B14F-4D97-AF65-F5344CB8AC3E}">
        <p14:creationId xmlns:p14="http://schemas.microsoft.com/office/powerpoint/2010/main" val="23278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7E35CF-23F0-4CE7-B297-85F12A68AD56}"/>
              </a:ext>
            </a:extLst>
          </p:cNvPr>
          <p:cNvGrpSpPr/>
          <p:nvPr/>
        </p:nvGrpSpPr>
        <p:grpSpPr>
          <a:xfrm>
            <a:off x="0" y="-1"/>
            <a:ext cx="12192000" cy="6863587"/>
            <a:chOff x="0" y="-1"/>
            <a:chExt cx="12192000" cy="6863587"/>
          </a:xfrm>
        </p:grpSpPr>
        <p:pic>
          <p:nvPicPr>
            <p:cNvPr id="14" name="Picture 13">
              <a:extLst>
                <a:ext uri="{FF2B5EF4-FFF2-40B4-BE49-F238E27FC236}">
                  <a16:creationId xmlns:a16="http://schemas.microsoft.com/office/drawing/2014/main" id="{241AEAE0-BDD0-4ED7-AB1B-F63996C3F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5" name="Picture 14">
              <a:extLst>
                <a:ext uri="{FF2B5EF4-FFF2-40B4-BE49-F238E27FC236}">
                  <a16:creationId xmlns:a16="http://schemas.microsoft.com/office/drawing/2014/main" id="{BD87CDD9-5FCA-419A-8CE2-1C4EE3340A78}"/>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18" name="Picture 17">
              <a:extLst>
                <a:ext uri="{FF2B5EF4-FFF2-40B4-BE49-F238E27FC236}">
                  <a16:creationId xmlns:a16="http://schemas.microsoft.com/office/drawing/2014/main" id="{54BDA487-CABB-4BFF-9CC8-7180167D5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16" name="Rectangle 15"/>
          <p:cNvSpPr/>
          <p:nvPr/>
        </p:nvSpPr>
        <p:spPr>
          <a:xfrm>
            <a:off x="4876800" y="152400"/>
            <a:ext cx="5334000" cy="3970318"/>
          </a:xfrm>
          <a:prstGeom prst="rect">
            <a:avLst/>
          </a:prstGeom>
        </p:spPr>
        <p:txBody>
          <a:bodyPr wrap="square">
            <a:spAutoFit/>
          </a:bodyPr>
          <a:lstStyle/>
          <a:p>
            <a:pPr fontAlgn="base"/>
            <a:r>
              <a:rPr lang="en-US" dirty="0">
                <a:solidFill>
                  <a:schemeClr val="bg1"/>
                </a:solidFill>
              </a:rPr>
              <a:t>“And who is a false teacher, a false minister, a false prophet? </a:t>
            </a:r>
          </a:p>
          <a:p>
            <a:pPr fontAlgn="base"/>
            <a:endParaRPr lang="en-US" dirty="0">
              <a:solidFill>
                <a:schemeClr val="bg1"/>
              </a:solidFill>
            </a:endParaRPr>
          </a:p>
          <a:p>
            <a:pPr fontAlgn="base"/>
            <a:r>
              <a:rPr lang="en-US" dirty="0">
                <a:solidFill>
                  <a:schemeClr val="bg1"/>
                </a:solidFill>
              </a:rPr>
              <a:t>Anyone who does not teach the truth, minister the elements of true religion, or prophesy truly of that which is yet to be. </a:t>
            </a:r>
          </a:p>
          <a:p>
            <a:pPr fontAlgn="base"/>
            <a:endParaRPr lang="en-US" dirty="0">
              <a:solidFill>
                <a:schemeClr val="bg1"/>
              </a:solidFill>
            </a:endParaRPr>
          </a:p>
          <a:p>
            <a:pPr fontAlgn="base"/>
            <a:r>
              <a:rPr lang="en-US" dirty="0">
                <a:solidFill>
                  <a:schemeClr val="bg1"/>
                </a:solidFill>
              </a:rPr>
              <a:t>... A true preacher is one who belongs to the true Church, believes the true gospel, holds that priesthood which is in fact the power of God delegated to man on earth, and who receives revelation from the one true Spirit Being who is the Holy Ghost…”</a:t>
            </a:r>
          </a:p>
          <a:p>
            <a:pPr fontAlgn="base"/>
            <a:r>
              <a:rPr lang="en-US" sz="1200" dirty="0">
                <a:solidFill>
                  <a:schemeClr val="bg1"/>
                </a:solidFill>
              </a:rPr>
              <a:t>Bruce R. McConkie</a:t>
            </a:r>
          </a:p>
          <a:p>
            <a:pPr fontAlgn="base"/>
            <a:endParaRPr lang="en-US" dirty="0">
              <a:solidFill>
                <a:schemeClr val="bg1"/>
              </a:solidFill>
            </a:endParaRPr>
          </a:p>
        </p:txBody>
      </p:sp>
      <p:sp>
        <p:nvSpPr>
          <p:cNvPr id="17" name="TextBox 16"/>
          <p:cNvSpPr txBox="1"/>
          <p:nvPr/>
        </p:nvSpPr>
        <p:spPr>
          <a:xfrm>
            <a:off x="2514600" y="4495801"/>
            <a:ext cx="1676400" cy="307777"/>
          </a:xfrm>
          <a:prstGeom prst="rect">
            <a:avLst/>
          </a:prstGeom>
          <a:noFill/>
        </p:spPr>
        <p:txBody>
          <a:bodyPr wrap="square" rtlCol="0">
            <a:spAutoFit/>
          </a:bodyPr>
          <a:lstStyle/>
          <a:p>
            <a:r>
              <a:rPr lang="en-US" sz="1400" dirty="0">
                <a:solidFill>
                  <a:schemeClr val="bg1"/>
                </a:solidFill>
              </a:rPr>
              <a:t>See Galatians 1:6-8</a:t>
            </a:r>
          </a:p>
        </p:txBody>
      </p:sp>
      <p:pic>
        <p:nvPicPr>
          <p:cNvPr id="5" name="Picture 4">
            <a:extLst>
              <a:ext uri="{FF2B5EF4-FFF2-40B4-BE49-F238E27FC236}">
                <a16:creationId xmlns:a16="http://schemas.microsoft.com/office/drawing/2014/main" id="{D68C37F9-0CA0-4728-91C2-6E14DDF47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854" y="331301"/>
            <a:ext cx="2932925" cy="3391628"/>
          </a:xfrm>
          <a:prstGeom prst="rect">
            <a:avLst/>
          </a:prstGeom>
        </p:spPr>
      </p:pic>
      <p:pic>
        <p:nvPicPr>
          <p:cNvPr id="10" name="Picture 9">
            <a:extLst>
              <a:ext uri="{FF2B5EF4-FFF2-40B4-BE49-F238E27FC236}">
                <a16:creationId xmlns:a16="http://schemas.microsoft.com/office/drawing/2014/main" id="{0F309A22-4FAF-40FF-B06E-959377309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884" y="3889882"/>
            <a:ext cx="4191000" cy="2619375"/>
          </a:xfrm>
          <a:prstGeom prst="rect">
            <a:avLst/>
          </a:prstGeom>
        </p:spPr>
      </p:pic>
      <p:pic>
        <p:nvPicPr>
          <p:cNvPr id="12" name="Picture 11">
            <a:extLst>
              <a:ext uri="{FF2B5EF4-FFF2-40B4-BE49-F238E27FC236}">
                <a16:creationId xmlns:a16="http://schemas.microsoft.com/office/drawing/2014/main" id="{8C6F9C35-37D4-4E15-942D-FC8841AF3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5217" y="5091735"/>
            <a:ext cx="1485900" cy="1638300"/>
          </a:xfrm>
          <a:prstGeom prst="rect">
            <a:avLst/>
          </a:prstGeom>
        </p:spPr>
      </p:pic>
      <p:pic>
        <p:nvPicPr>
          <p:cNvPr id="20" name="Picture 19">
            <a:extLst>
              <a:ext uri="{FF2B5EF4-FFF2-40B4-BE49-F238E27FC236}">
                <a16:creationId xmlns:a16="http://schemas.microsoft.com/office/drawing/2014/main" id="{9B1FA357-A170-42AD-B9B4-49266F8862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7127" y="4836781"/>
            <a:ext cx="2286000" cy="1905000"/>
          </a:xfrm>
          <a:prstGeom prst="rect">
            <a:avLst/>
          </a:prstGeom>
        </p:spPr>
      </p:pic>
      <p:pic>
        <p:nvPicPr>
          <p:cNvPr id="3" name="Picture 2">
            <a:extLst>
              <a:ext uri="{FF2B5EF4-FFF2-40B4-BE49-F238E27FC236}">
                <a16:creationId xmlns:a16="http://schemas.microsoft.com/office/drawing/2014/main" id="{C11C82EC-2950-4EA2-9631-6D83AEBE67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9583" y="116032"/>
            <a:ext cx="1197280" cy="1671204"/>
          </a:xfrm>
          <a:prstGeom prst="rect">
            <a:avLst/>
          </a:prstGeom>
        </p:spPr>
      </p:pic>
    </p:spTree>
    <p:extLst>
      <p:ext uri="{BB962C8B-B14F-4D97-AF65-F5344CB8AC3E}">
        <p14:creationId xmlns:p14="http://schemas.microsoft.com/office/powerpoint/2010/main" val="26509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A0C065-4675-443C-992B-F0B682B1E40A}"/>
              </a:ext>
            </a:extLst>
          </p:cNvPr>
          <p:cNvGrpSpPr/>
          <p:nvPr/>
        </p:nvGrpSpPr>
        <p:grpSpPr>
          <a:xfrm>
            <a:off x="0" y="-1"/>
            <a:ext cx="12192000" cy="6863587"/>
            <a:chOff x="0" y="-1"/>
            <a:chExt cx="12192000" cy="6863587"/>
          </a:xfrm>
        </p:grpSpPr>
        <p:pic>
          <p:nvPicPr>
            <p:cNvPr id="9" name="Picture 8">
              <a:extLst>
                <a:ext uri="{FF2B5EF4-FFF2-40B4-BE49-F238E27FC236}">
                  <a16:creationId xmlns:a16="http://schemas.microsoft.com/office/drawing/2014/main" id="{BDC95D42-33BF-447D-9C3C-E27D8F33B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6348" cy="6858000"/>
            </a:xfrm>
            <a:prstGeom prst="rect">
              <a:avLst/>
            </a:prstGeom>
          </p:spPr>
        </p:pic>
        <p:pic>
          <p:nvPicPr>
            <p:cNvPr id="10" name="Picture 9">
              <a:extLst>
                <a:ext uri="{FF2B5EF4-FFF2-40B4-BE49-F238E27FC236}">
                  <a16:creationId xmlns:a16="http://schemas.microsoft.com/office/drawing/2014/main" id="{3A89A2A8-988B-4FD9-8914-FF3ACAACD5AE}"/>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8900" y="-1"/>
              <a:ext cx="11025750" cy="6863587"/>
            </a:xfrm>
            <a:prstGeom prst="rect">
              <a:avLst/>
            </a:prstGeom>
          </p:spPr>
        </p:pic>
        <p:pic>
          <p:nvPicPr>
            <p:cNvPr id="11" name="Picture 10">
              <a:extLst>
                <a:ext uri="{FF2B5EF4-FFF2-40B4-BE49-F238E27FC236}">
                  <a16:creationId xmlns:a16="http://schemas.microsoft.com/office/drawing/2014/main" id="{4E6F615C-F3B0-471A-8F49-EDBE53646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652" y="0"/>
              <a:ext cx="596348" cy="6858000"/>
            </a:xfrm>
            <a:prstGeom prst="rect">
              <a:avLst/>
            </a:prstGeom>
          </p:spPr>
        </p:pic>
      </p:grpSp>
      <p:sp>
        <p:nvSpPr>
          <p:cNvPr id="6" name="Rectangle 5"/>
          <p:cNvSpPr/>
          <p:nvPr/>
        </p:nvSpPr>
        <p:spPr>
          <a:xfrm>
            <a:off x="766527" y="268586"/>
            <a:ext cx="7924800" cy="5078313"/>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dirty="0">
                <a:solidFill>
                  <a:schemeClr val="bg1"/>
                </a:solidFill>
              </a:rPr>
              <a:t>Everyday Example: When Beliefs Are Questioned (12:52)</a:t>
            </a:r>
          </a:p>
          <a:p>
            <a:endParaRPr lang="en-US" dirty="0">
              <a:solidFill>
                <a:schemeClr val="bg1"/>
              </a:solidFill>
            </a:endParaRPr>
          </a:p>
          <a:p>
            <a:r>
              <a:rPr lang="en-US" dirty="0">
                <a:solidFill>
                  <a:schemeClr val="bg1"/>
                </a:solidFill>
              </a:rPr>
              <a:t>Joseph Fielding Smith </a:t>
            </a:r>
            <a:r>
              <a:rPr lang="en-US" i="1" dirty="0">
                <a:solidFill>
                  <a:schemeClr val="bg1"/>
                </a:solidFill>
              </a:rPr>
              <a:t>answers to Gospel Question </a:t>
            </a:r>
            <a:r>
              <a:rPr lang="en-US" dirty="0">
                <a:solidFill>
                  <a:schemeClr val="bg1"/>
                </a:solidFill>
              </a:rPr>
              <a:t> 3:205-6 see also 4:96-97</a:t>
            </a:r>
          </a:p>
          <a:p>
            <a:endParaRPr lang="en-US" dirty="0">
              <a:solidFill>
                <a:schemeClr val="bg1"/>
              </a:solidFill>
            </a:endParaRPr>
          </a:p>
          <a:p>
            <a:r>
              <a:rPr lang="en-US" dirty="0">
                <a:solidFill>
                  <a:schemeClr val="bg1"/>
                </a:solidFill>
              </a:rPr>
              <a:t>President James E. Faust  “What I Want My Son to Know before He Leaves on His Mission,” </a:t>
            </a:r>
            <a:r>
              <a:rPr lang="en-US" i="1" dirty="0">
                <a:solidFill>
                  <a:schemeClr val="bg1"/>
                </a:solidFill>
              </a:rPr>
              <a:t>Ensign,</a:t>
            </a:r>
            <a:r>
              <a:rPr lang="en-US" dirty="0">
                <a:solidFill>
                  <a:schemeClr val="bg1"/>
                </a:solidFill>
              </a:rPr>
              <a:t> May 1996, 41).</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4 pg. 57</a:t>
            </a:r>
          </a:p>
          <a:p>
            <a:endParaRPr lang="en-US" dirty="0">
              <a:solidFill>
                <a:schemeClr val="bg1"/>
              </a:solidFill>
            </a:endParaRPr>
          </a:p>
          <a:p>
            <a:r>
              <a:rPr lang="en-US" dirty="0">
                <a:solidFill>
                  <a:schemeClr val="bg1"/>
                </a:solidFill>
              </a:rPr>
              <a:t>Russell M. Nelson Ensign May 1989 </a:t>
            </a:r>
            <a:r>
              <a:rPr lang="en-US" i="1" dirty="0">
                <a:solidFill>
                  <a:schemeClr val="bg1"/>
                </a:solidFill>
              </a:rPr>
              <a:t>THE CANKER OF CONTENTION</a:t>
            </a:r>
          </a:p>
          <a:p>
            <a:endParaRPr lang="en-US" i="1" dirty="0">
              <a:solidFill>
                <a:schemeClr val="bg1"/>
              </a:solidFill>
            </a:endParaRPr>
          </a:p>
          <a:p>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2:457-59</a:t>
            </a:r>
            <a:endParaRPr lang="en-US" i="1" dirty="0">
              <a:solidFill>
                <a:schemeClr val="bg1"/>
              </a:solidFill>
            </a:endParaRPr>
          </a:p>
          <a:p>
            <a:endParaRPr lang="en-US" dirty="0">
              <a:solidFill>
                <a:schemeClr val="bg1"/>
              </a:solidFill>
            </a:endParaRPr>
          </a:p>
          <a:p>
            <a:endParaRPr lang="en-US" dirty="0">
              <a:solidFill>
                <a:schemeClr val="bg1"/>
              </a:solidFill>
            </a:endParaRPr>
          </a:p>
        </p:txBody>
      </p:sp>
      <p:sp>
        <p:nvSpPr>
          <p:cNvPr id="12" name="Footer Placeholder 14">
            <a:extLst>
              <a:ext uri="{FF2B5EF4-FFF2-40B4-BE49-F238E27FC236}">
                <a16:creationId xmlns:a16="http://schemas.microsoft.com/office/drawing/2014/main" id="{D0B1203B-96D6-4FCF-BC66-295EDB104886}"/>
              </a:ext>
            </a:extLst>
          </p:cNvPr>
          <p:cNvSpPr>
            <a:spLocks noGrp="1"/>
          </p:cNvSpPr>
          <p:nvPr/>
        </p:nvSpPr>
        <p:spPr>
          <a:xfrm>
            <a:off x="550753" y="656376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14" name="Picture 13">
            <a:extLst>
              <a:ext uri="{FF2B5EF4-FFF2-40B4-BE49-F238E27FC236}">
                <a16:creationId xmlns:a16="http://schemas.microsoft.com/office/drawing/2014/main" id="{D6D0C27D-D8F8-4412-8498-8DDAA08E0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336" y="3506707"/>
            <a:ext cx="2360502" cy="3147336"/>
          </a:xfrm>
          <a:prstGeom prst="rect">
            <a:avLst/>
          </a:prstGeom>
        </p:spPr>
      </p:pic>
      <p:grpSp>
        <p:nvGrpSpPr>
          <p:cNvPr id="15" name="Group 14">
            <a:extLst>
              <a:ext uri="{FF2B5EF4-FFF2-40B4-BE49-F238E27FC236}">
                <a16:creationId xmlns:a16="http://schemas.microsoft.com/office/drawing/2014/main" id="{BCADDEF9-112E-41A1-9E3A-2DE0B16E7C40}"/>
              </a:ext>
            </a:extLst>
          </p:cNvPr>
          <p:cNvGrpSpPr/>
          <p:nvPr/>
        </p:nvGrpSpPr>
        <p:grpSpPr>
          <a:xfrm>
            <a:off x="6301212" y="636787"/>
            <a:ext cx="737904" cy="934678"/>
            <a:chOff x="7543800" y="3810000"/>
            <a:chExt cx="1143000" cy="1447800"/>
          </a:xfrm>
        </p:grpSpPr>
        <p:sp>
          <p:nvSpPr>
            <p:cNvPr id="16" name="Trapezoid 15">
              <a:extLst>
                <a:ext uri="{FF2B5EF4-FFF2-40B4-BE49-F238E27FC236}">
                  <a16:creationId xmlns:a16="http://schemas.microsoft.com/office/drawing/2014/main" id="{C1A38F37-0C78-4F16-A8FC-FB612168EFC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9">
              <a:extLst>
                <a:ext uri="{FF2B5EF4-FFF2-40B4-BE49-F238E27FC236}">
                  <a16:creationId xmlns:a16="http://schemas.microsoft.com/office/drawing/2014/main" id="{C9EB1F5D-725C-4C5A-AF99-A27C8391D596}"/>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80">
              <a:extLst>
                <a:ext uri="{FF2B5EF4-FFF2-40B4-BE49-F238E27FC236}">
                  <a16:creationId xmlns:a16="http://schemas.microsoft.com/office/drawing/2014/main" id="{74994EB4-8010-4BA4-BE65-84BA383A664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81">
              <a:extLst>
                <a:ext uri="{FF2B5EF4-FFF2-40B4-BE49-F238E27FC236}">
                  <a16:creationId xmlns:a16="http://schemas.microsoft.com/office/drawing/2014/main" id="{CB7F9709-2DB5-456B-B9E1-C5729371458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EC62F32-73BA-4552-9E30-0F8E53150AB6}"/>
                </a:ext>
              </a:extLst>
            </p:cNvPr>
            <p:cNvGrpSpPr/>
            <p:nvPr/>
          </p:nvGrpSpPr>
          <p:grpSpPr>
            <a:xfrm>
              <a:off x="7924800" y="3810000"/>
              <a:ext cx="645353" cy="610017"/>
              <a:chOff x="7924800" y="5867400"/>
              <a:chExt cx="645353" cy="610017"/>
            </a:xfrm>
          </p:grpSpPr>
          <p:grpSp>
            <p:nvGrpSpPr>
              <p:cNvPr id="28" name="Group 13">
                <a:extLst>
                  <a:ext uri="{FF2B5EF4-FFF2-40B4-BE49-F238E27FC236}">
                    <a16:creationId xmlns:a16="http://schemas.microsoft.com/office/drawing/2014/main" id="{CDFC474C-3F0D-4FBE-9F48-2AF70DB98557}"/>
                  </a:ext>
                </a:extLst>
              </p:cNvPr>
              <p:cNvGrpSpPr/>
              <p:nvPr/>
            </p:nvGrpSpPr>
            <p:grpSpPr>
              <a:xfrm>
                <a:off x="7924800" y="5867400"/>
                <a:ext cx="645353" cy="610017"/>
                <a:chOff x="3037563" y="3121795"/>
                <a:chExt cx="1250371" cy="1224010"/>
              </a:xfrm>
            </p:grpSpPr>
            <p:sp>
              <p:nvSpPr>
                <p:cNvPr id="30" name="Oval 29">
                  <a:extLst>
                    <a:ext uri="{FF2B5EF4-FFF2-40B4-BE49-F238E27FC236}">
                      <a16:creationId xmlns:a16="http://schemas.microsoft.com/office/drawing/2014/main" id="{AE8359E5-B37C-4E32-BFDA-63F4E1B362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04575B-68F0-4F69-AD7C-92555EFB0C9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3605864-1353-4FE7-83C2-7CEACBA4A13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C27B879-1A90-45B3-B8E9-0F87888CF19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08F039F3-F15D-45E8-B02E-9F93DD887C9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588D380-C480-4783-8BBB-0515913C7B02}"/>
                </a:ext>
              </a:extLst>
            </p:cNvPr>
            <p:cNvGrpSpPr/>
            <p:nvPr/>
          </p:nvGrpSpPr>
          <p:grpSpPr>
            <a:xfrm>
              <a:off x="7543800" y="4038600"/>
              <a:ext cx="403070" cy="381000"/>
              <a:chOff x="7924800" y="5867400"/>
              <a:chExt cx="645353" cy="610017"/>
            </a:xfrm>
          </p:grpSpPr>
          <p:grpSp>
            <p:nvGrpSpPr>
              <p:cNvPr id="22" name="Group 13">
                <a:extLst>
                  <a:ext uri="{FF2B5EF4-FFF2-40B4-BE49-F238E27FC236}">
                    <a16:creationId xmlns:a16="http://schemas.microsoft.com/office/drawing/2014/main" id="{1CEBE36D-CE54-479A-9D04-53758892A98F}"/>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D1AA4970-6B7E-41D5-BC5E-1B491EBE614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E45594-9EA6-4351-A887-3C3666FB7A8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EEEDB18-B34B-426A-BEF8-E7AB400C4F0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032CBF-1F3C-4DB0-AE65-756177A739F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28216225-390E-4591-8BCF-B9FECF86023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621689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1639</Words>
  <Application>Microsoft Office PowerPoint</Application>
  <PresentationFormat>Widescreen</PresentationFormat>
  <Paragraphs>113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Open Sans</vt:lpstr>
      <vt:lpstr>Calibri Light</vt:lpstr>
      <vt:lpstr>Arial</vt:lpstr>
      <vt:lpstr>Harrington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2017-10-27T16:08:50Z</dcterms:created>
  <dcterms:modified xsi:type="dcterms:W3CDTF">2020-06-15T15:06:35Z</dcterms:modified>
</cp:coreProperties>
</file>