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86" r:id="rId23"/>
    <p:sldId id="279" r:id="rId24"/>
    <p:sldId id="280" r:id="rId25"/>
    <p:sldId id="281" r:id="rId26"/>
    <p:sldId id="282" r:id="rId27"/>
    <p:sldId id="283" r:id="rId28"/>
    <p:sldId id="284" r:id="rId29"/>
    <p:sldId id="285" r:id="rId30"/>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alifornian FB" panose="0207040306080B030204" pitchFamily="18" charset="0"/>
      <p:regular r:id="rId37"/>
      <p:bold r:id="rId38"/>
      <p:italic r:id="rId39"/>
    </p:embeddedFont>
    <p:embeddedFont>
      <p:font typeface="Lucida Sans" panose="020B0602030504020204" pitchFamily="34" charset="0"/>
      <p:regular r:id="rId40"/>
      <p:bold r:id="rId41"/>
      <p:italic r:id="rId42"/>
      <p:boldItalic r:id="rId43"/>
    </p:embeddedFont>
    <p:embeddedFont>
      <p:font typeface="Poor Richard" panose="02080502050505020702" pitchFamily="18" charset="0"/>
      <p:regular r:id="rId44"/>
    </p:embeddedFont>
    <p:embeddedFont>
      <p:font typeface="Tempus Sans ITC" panose="04020404030D07020202" pitchFamily="82"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DCDC7-1EDC-4610-8706-3DD429307B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044844-05C7-4C40-9B81-08C92C68C6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DB845-8C3F-4439-AF01-BD9C8C0D7727}"/>
              </a:ext>
            </a:extLst>
          </p:cNvPr>
          <p:cNvSpPr>
            <a:spLocks noGrp="1"/>
          </p:cNvSpPr>
          <p:nvPr>
            <p:ph type="dt" sz="half" idx="10"/>
          </p:nvPr>
        </p:nvSpPr>
        <p:spPr/>
        <p:txBody>
          <a:bodyPr/>
          <a:lstStyle/>
          <a:p>
            <a:fld id="{359B06F9-D088-4FED-AF3E-D607D292CEC6}" type="datetimeFigureOut">
              <a:rPr lang="en-US" smtClean="0"/>
              <a:t>6/11/2020</a:t>
            </a:fld>
            <a:endParaRPr lang="en-US"/>
          </a:p>
        </p:txBody>
      </p:sp>
      <p:sp>
        <p:nvSpPr>
          <p:cNvPr id="5" name="Footer Placeholder 4">
            <a:extLst>
              <a:ext uri="{FF2B5EF4-FFF2-40B4-BE49-F238E27FC236}">
                <a16:creationId xmlns:a16="http://schemas.microsoft.com/office/drawing/2014/main" id="{84CBBB07-20F6-4A4A-9E26-2541EF225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4A4AA-49AE-409B-9634-F9CE95D97E61}"/>
              </a:ext>
            </a:extLst>
          </p:cNvPr>
          <p:cNvSpPr>
            <a:spLocks noGrp="1"/>
          </p:cNvSpPr>
          <p:nvPr>
            <p:ph type="sldNum" sz="quarter" idx="12"/>
          </p:nvPr>
        </p:nvSpPr>
        <p:spPr/>
        <p:txBody>
          <a:bodyPr/>
          <a:lstStyle/>
          <a:p>
            <a:fld id="{0A9525EB-EC10-4363-8576-5BE1F6CAFDA0}" type="slidenum">
              <a:rPr lang="en-US" smtClean="0"/>
              <a:t>‹#›</a:t>
            </a:fld>
            <a:endParaRPr lang="en-US"/>
          </a:p>
        </p:txBody>
      </p:sp>
    </p:spTree>
    <p:extLst>
      <p:ext uri="{BB962C8B-B14F-4D97-AF65-F5344CB8AC3E}">
        <p14:creationId xmlns:p14="http://schemas.microsoft.com/office/powerpoint/2010/main" val="286590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F580-2DB4-4B10-954B-E2E527CBE8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49FB13-17E9-4507-A3D5-5BD0B4B188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FA56-A8D2-4AB1-9A69-6637DF2836F0}"/>
              </a:ext>
            </a:extLst>
          </p:cNvPr>
          <p:cNvSpPr>
            <a:spLocks noGrp="1"/>
          </p:cNvSpPr>
          <p:nvPr>
            <p:ph type="dt" sz="half" idx="10"/>
          </p:nvPr>
        </p:nvSpPr>
        <p:spPr/>
        <p:txBody>
          <a:bodyPr/>
          <a:lstStyle/>
          <a:p>
            <a:fld id="{359B06F9-D088-4FED-AF3E-D607D292CEC6}" type="datetimeFigureOut">
              <a:rPr lang="en-US" smtClean="0"/>
              <a:t>6/11/2020</a:t>
            </a:fld>
            <a:endParaRPr lang="en-US"/>
          </a:p>
        </p:txBody>
      </p:sp>
      <p:sp>
        <p:nvSpPr>
          <p:cNvPr id="5" name="Footer Placeholder 4">
            <a:extLst>
              <a:ext uri="{FF2B5EF4-FFF2-40B4-BE49-F238E27FC236}">
                <a16:creationId xmlns:a16="http://schemas.microsoft.com/office/drawing/2014/main" id="{81697373-C7F2-4B26-B333-4E030C862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586D7-B508-4CB7-9805-BB8768FFF0F1}"/>
              </a:ext>
            </a:extLst>
          </p:cNvPr>
          <p:cNvSpPr>
            <a:spLocks noGrp="1"/>
          </p:cNvSpPr>
          <p:nvPr>
            <p:ph type="sldNum" sz="quarter" idx="12"/>
          </p:nvPr>
        </p:nvSpPr>
        <p:spPr/>
        <p:txBody>
          <a:bodyPr/>
          <a:lstStyle/>
          <a:p>
            <a:fld id="{0A9525EB-EC10-4363-8576-5BE1F6CAFDA0}" type="slidenum">
              <a:rPr lang="en-US" smtClean="0"/>
              <a:t>‹#›</a:t>
            </a:fld>
            <a:endParaRPr lang="en-US"/>
          </a:p>
        </p:txBody>
      </p:sp>
    </p:spTree>
    <p:extLst>
      <p:ext uri="{BB962C8B-B14F-4D97-AF65-F5344CB8AC3E}">
        <p14:creationId xmlns:p14="http://schemas.microsoft.com/office/powerpoint/2010/main" val="416928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0BCE1E-7FD7-4E83-9444-0755C1B491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BD93B3-4043-40CC-ADC8-406DBB4DD8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C0B3-11D8-4399-8C3E-234B16882616}"/>
              </a:ext>
            </a:extLst>
          </p:cNvPr>
          <p:cNvSpPr>
            <a:spLocks noGrp="1"/>
          </p:cNvSpPr>
          <p:nvPr>
            <p:ph type="dt" sz="half" idx="10"/>
          </p:nvPr>
        </p:nvSpPr>
        <p:spPr/>
        <p:txBody>
          <a:bodyPr/>
          <a:lstStyle/>
          <a:p>
            <a:fld id="{359B06F9-D088-4FED-AF3E-D607D292CEC6}" type="datetimeFigureOut">
              <a:rPr lang="en-US" smtClean="0"/>
              <a:t>6/11/2020</a:t>
            </a:fld>
            <a:endParaRPr lang="en-US"/>
          </a:p>
        </p:txBody>
      </p:sp>
      <p:sp>
        <p:nvSpPr>
          <p:cNvPr id="5" name="Footer Placeholder 4">
            <a:extLst>
              <a:ext uri="{FF2B5EF4-FFF2-40B4-BE49-F238E27FC236}">
                <a16:creationId xmlns:a16="http://schemas.microsoft.com/office/drawing/2014/main" id="{497E2376-F4A9-40BD-A967-B72119A70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FCF7D-BB4E-4CA8-BDC4-D70FC842C376}"/>
              </a:ext>
            </a:extLst>
          </p:cNvPr>
          <p:cNvSpPr>
            <a:spLocks noGrp="1"/>
          </p:cNvSpPr>
          <p:nvPr>
            <p:ph type="sldNum" sz="quarter" idx="12"/>
          </p:nvPr>
        </p:nvSpPr>
        <p:spPr/>
        <p:txBody>
          <a:bodyPr/>
          <a:lstStyle/>
          <a:p>
            <a:fld id="{0A9525EB-EC10-4363-8576-5BE1F6CAFDA0}" type="slidenum">
              <a:rPr lang="en-US" smtClean="0"/>
              <a:t>‹#›</a:t>
            </a:fld>
            <a:endParaRPr lang="en-US"/>
          </a:p>
        </p:txBody>
      </p:sp>
    </p:spTree>
    <p:extLst>
      <p:ext uri="{BB962C8B-B14F-4D97-AF65-F5344CB8AC3E}">
        <p14:creationId xmlns:p14="http://schemas.microsoft.com/office/powerpoint/2010/main" val="71312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24A7-4E23-4046-BD3A-00626A0E8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BAA9A-6847-4F0A-A52F-20958644B0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8416B-FA5D-4156-B6B5-4B4098EAEE54}"/>
              </a:ext>
            </a:extLst>
          </p:cNvPr>
          <p:cNvSpPr>
            <a:spLocks noGrp="1"/>
          </p:cNvSpPr>
          <p:nvPr>
            <p:ph type="dt" sz="half" idx="10"/>
          </p:nvPr>
        </p:nvSpPr>
        <p:spPr/>
        <p:txBody>
          <a:bodyPr/>
          <a:lstStyle/>
          <a:p>
            <a:fld id="{359B06F9-D088-4FED-AF3E-D607D292CEC6}" type="datetimeFigureOut">
              <a:rPr lang="en-US" smtClean="0"/>
              <a:t>6/11/2020</a:t>
            </a:fld>
            <a:endParaRPr lang="en-US"/>
          </a:p>
        </p:txBody>
      </p:sp>
      <p:sp>
        <p:nvSpPr>
          <p:cNvPr id="5" name="Footer Placeholder 4">
            <a:extLst>
              <a:ext uri="{FF2B5EF4-FFF2-40B4-BE49-F238E27FC236}">
                <a16:creationId xmlns:a16="http://schemas.microsoft.com/office/drawing/2014/main" id="{C5C6C5B8-AA00-4BC9-959A-7BBAF1F38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3CA51-F572-4F4F-9E45-E3157A979EEF}"/>
              </a:ext>
            </a:extLst>
          </p:cNvPr>
          <p:cNvSpPr>
            <a:spLocks noGrp="1"/>
          </p:cNvSpPr>
          <p:nvPr>
            <p:ph type="sldNum" sz="quarter" idx="12"/>
          </p:nvPr>
        </p:nvSpPr>
        <p:spPr/>
        <p:txBody>
          <a:bodyPr/>
          <a:lstStyle/>
          <a:p>
            <a:fld id="{0A9525EB-EC10-4363-8576-5BE1F6CAFDA0}" type="slidenum">
              <a:rPr lang="en-US" smtClean="0"/>
              <a:t>‹#›</a:t>
            </a:fld>
            <a:endParaRPr lang="en-US"/>
          </a:p>
        </p:txBody>
      </p:sp>
    </p:spTree>
    <p:extLst>
      <p:ext uri="{BB962C8B-B14F-4D97-AF65-F5344CB8AC3E}">
        <p14:creationId xmlns:p14="http://schemas.microsoft.com/office/powerpoint/2010/main" val="414882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F211-9AA8-40C4-906C-F481DD8481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5E81C2-D786-4D20-A536-947505494D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E6F8B1-CEC4-430A-9D8E-01F41F804638}"/>
              </a:ext>
            </a:extLst>
          </p:cNvPr>
          <p:cNvSpPr>
            <a:spLocks noGrp="1"/>
          </p:cNvSpPr>
          <p:nvPr>
            <p:ph type="dt" sz="half" idx="10"/>
          </p:nvPr>
        </p:nvSpPr>
        <p:spPr/>
        <p:txBody>
          <a:bodyPr/>
          <a:lstStyle/>
          <a:p>
            <a:fld id="{359B06F9-D088-4FED-AF3E-D607D292CEC6}" type="datetimeFigureOut">
              <a:rPr lang="en-US" smtClean="0"/>
              <a:t>6/11/2020</a:t>
            </a:fld>
            <a:endParaRPr lang="en-US"/>
          </a:p>
        </p:txBody>
      </p:sp>
      <p:sp>
        <p:nvSpPr>
          <p:cNvPr id="5" name="Footer Placeholder 4">
            <a:extLst>
              <a:ext uri="{FF2B5EF4-FFF2-40B4-BE49-F238E27FC236}">
                <a16:creationId xmlns:a16="http://schemas.microsoft.com/office/drawing/2014/main" id="{0DE4C3DD-0B12-4F5D-9C6E-C7CA2A0E3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E6501-494C-468F-82E6-40CA68E96944}"/>
              </a:ext>
            </a:extLst>
          </p:cNvPr>
          <p:cNvSpPr>
            <a:spLocks noGrp="1"/>
          </p:cNvSpPr>
          <p:nvPr>
            <p:ph type="sldNum" sz="quarter" idx="12"/>
          </p:nvPr>
        </p:nvSpPr>
        <p:spPr/>
        <p:txBody>
          <a:bodyPr/>
          <a:lstStyle/>
          <a:p>
            <a:fld id="{0A9525EB-EC10-4363-8576-5BE1F6CAFDA0}" type="slidenum">
              <a:rPr lang="en-US" smtClean="0"/>
              <a:t>‹#›</a:t>
            </a:fld>
            <a:endParaRPr lang="en-US"/>
          </a:p>
        </p:txBody>
      </p:sp>
    </p:spTree>
    <p:extLst>
      <p:ext uri="{BB962C8B-B14F-4D97-AF65-F5344CB8AC3E}">
        <p14:creationId xmlns:p14="http://schemas.microsoft.com/office/powerpoint/2010/main" val="334520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5EC9-7544-4C1A-8529-C0B912C5A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74F6B4-233F-48EF-8334-3DB0119290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249501-EF2C-4C50-8931-C1493F63A6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0F554-B17C-4F76-8167-7887AFF43FFF}"/>
              </a:ext>
            </a:extLst>
          </p:cNvPr>
          <p:cNvSpPr>
            <a:spLocks noGrp="1"/>
          </p:cNvSpPr>
          <p:nvPr>
            <p:ph type="dt" sz="half" idx="10"/>
          </p:nvPr>
        </p:nvSpPr>
        <p:spPr/>
        <p:txBody>
          <a:bodyPr/>
          <a:lstStyle/>
          <a:p>
            <a:fld id="{359B06F9-D088-4FED-AF3E-D607D292CEC6}" type="datetimeFigureOut">
              <a:rPr lang="en-US" smtClean="0"/>
              <a:t>6/11/2020</a:t>
            </a:fld>
            <a:endParaRPr lang="en-US"/>
          </a:p>
        </p:txBody>
      </p:sp>
      <p:sp>
        <p:nvSpPr>
          <p:cNvPr id="6" name="Footer Placeholder 5">
            <a:extLst>
              <a:ext uri="{FF2B5EF4-FFF2-40B4-BE49-F238E27FC236}">
                <a16:creationId xmlns:a16="http://schemas.microsoft.com/office/drawing/2014/main" id="{A7F93F63-EB37-4E4E-A833-65138EF51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4E9EA-5B46-4509-BFE7-2FB38426FF65}"/>
              </a:ext>
            </a:extLst>
          </p:cNvPr>
          <p:cNvSpPr>
            <a:spLocks noGrp="1"/>
          </p:cNvSpPr>
          <p:nvPr>
            <p:ph type="sldNum" sz="quarter" idx="12"/>
          </p:nvPr>
        </p:nvSpPr>
        <p:spPr/>
        <p:txBody>
          <a:bodyPr/>
          <a:lstStyle/>
          <a:p>
            <a:fld id="{0A9525EB-EC10-4363-8576-5BE1F6CAFDA0}" type="slidenum">
              <a:rPr lang="en-US" smtClean="0"/>
              <a:t>‹#›</a:t>
            </a:fld>
            <a:endParaRPr lang="en-US"/>
          </a:p>
        </p:txBody>
      </p:sp>
    </p:spTree>
    <p:extLst>
      <p:ext uri="{BB962C8B-B14F-4D97-AF65-F5344CB8AC3E}">
        <p14:creationId xmlns:p14="http://schemas.microsoft.com/office/powerpoint/2010/main" val="60357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3DD2-F77E-445F-B2CB-7BF0659523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8EB4F1-E9B1-4CE1-A743-D64EA8B8B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835726-E9C4-4C7D-B165-50C39E8737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8E472F-36BE-46A8-8AE3-642336A20D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C47217-BE74-4E11-ADB0-5B9AFCE995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2FB001-DB99-4AC7-8EEC-34D49B217767}"/>
              </a:ext>
            </a:extLst>
          </p:cNvPr>
          <p:cNvSpPr>
            <a:spLocks noGrp="1"/>
          </p:cNvSpPr>
          <p:nvPr>
            <p:ph type="dt" sz="half" idx="10"/>
          </p:nvPr>
        </p:nvSpPr>
        <p:spPr/>
        <p:txBody>
          <a:bodyPr/>
          <a:lstStyle/>
          <a:p>
            <a:fld id="{359B06F9-D088-4FED-AF3E-D607D292CEC6}" type="datetimeFigureOut">
              <a:rPr lang="en-US" smtClean="0"/>
              <a:t>6/11/2020</a:t>
            </a:fld>
            <a:endParaRPr lang="en-US"/>
          </a:p>
        </p:txBody>
      </p:sp>
      <p:sp>
        <p:nvSpPr>
          <p:cNvPr id="8" name="Footer Placeholder 7">
            <a:extLst>
              <a:ext uri="{FF2B5EF4-FFF2-40B4-BE49-F238E27FC236}">
                <a16:creationId xmlns:a16="http://schemas.microsoft.com/office/drawing/2014/main" id="{4988EC5E-4907-41AE-92EE-3E7328C1C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2AE853-20DF-4ABF-9ED2-41E8E0A0D6F4}"/>
              </a:ext>
            </a:extLst>
          </p:cNvPr>
          <p:cNvSpPr>
            <a:spLocks noGrp="1"/>
          </p:cNvSpPr>
          <p:nvPr>
            <p:ph type="sldNum" sz="quarter" idx="12"/>
          </p:nvPr>
        </p:nvSpPr>
        <p:spPr/>
        <p:txBody>
          <a:bodyPr/>
          <a:lstStyle/>
          <a:p>
            <a:fld id="{0A9525EB-EC10-4363-8576-5BE1F6CAFDA0}" type="slidenum">
              <a:rPr lang="en-US" smtClean="0"/>
              <a:t>‹#›</a:t>
            </a:fld>
            <a:endParaRPr lang="en-US"/>
          </a:p>
        </p:txBody>
      </p:sp>
    </p:spTree>
    <p:extLst>
      <p:ext uri="{BB962C8B-B14F-4D97-AF65-F5344CB8AC3E}">
        <p14:creationId xmlns:p14="http://schemas.microsoft.com/office/powerpoint/2010/main" val="24033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9762-6183-47FD-BC7E-538154B9FD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F9A39-F3A9-434F-B429-E8CB858B777E}"/>
              </a:ext>
            </a:extLst>
          </p:cNvPr>
          <p:cNvSpPr>
            <a:spLocks noGrp="1"/>
          </p:cNvSpPr>
          <p:nvPr>
            <p:ph type="dt" sz="half" idx="10"/>
          </p:nvPr>
        </p:nvSpPr>
        <p:spPr/>
        <p:txBody>
          <a:bodyPr/>
          <a:lstStyle/>
          <a:p>
            <a:fld id="{359B06F9-D088-4FED-AF3E-D607D292CEC6}" type="datetimeFigureOut">
              <a:rPr lang="en-US" smtClean="0"/>
              <a:t>6/11/2020</a:t>
            </a:fld>
            <a:endParaRPr lang="en-US"/>
          </a:p>
        </p:txBody>
      </p:sp>
      <p:sp>
        <p:nvSpPr>
          <p:cNvPr id="4" name="Footer Placeholder 3">
            <a:extLst>
              <a:ext uri="{FF2B5EF4-FFF2-40B4-BE49-F238E27FC236}">
                <a16:creationId xmlns:a16="http://schemas.microsoft.com/office/drawing/2014/main" id="{7F5C58F5-A3CB-498C-B4D6-55DFA5D728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457CA3-4032-46A6-A9F7-38F67096A288}"/>
              </a:ext>
            </a:extLst>
          </p:cNvPr>
          <p:cNvSpPr>
            <a:spLocks noGrp="1"/>
          </p:cNvSpPr>
          <p:nvPr>
            <p:ph type="sldNum" sz="quarter" idx="12"/>
          </p:nvPr>
        </p:nvSpPr>
        <p:spPr/>
        <p:txBody>
          <a:bodyPr/>
          <a:lstStyle/>
          <a:p>
            <a:fld id="{0A9525EB-EC10-4363-8576-5BE1F6CAFDA0}" type="slidenum">
              <a:rPr lang="en-US" smtClean="0"/>
              <a:t>‹#›</a:t>
            </a:fld>
            <a:endParaRPr lang="en-US"/>
          </a:p>
        </p:txBody>
      </p:sp>
    </p:spTree>
    <p:extLst>
      <p:ext uri="{BB962C8B-B14F-4D97-AF65-F5344CB8AC3E}">
        <p14:creationId xmlns:p14="http://schemas.microsoft.com/office/powerpoint/2010/main" val="2616059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60DDB-9C11-413D-BB0F-3AE77D57DDDA}"/>
              </a:ext>
            </a:extLst>
          </p:cNvPr>
          <p:cNvSpPr>
            <a:spLocks noGrp="1"/>
          </p:cNvSpPr>
          <p:nvPr>
            <p:ph type="dt" sz="half" idx="10"/>
          </p:nvPr>
        </p:nvSpPr>
        <p:spPr/>
        <p:txBody>
          <a:bodyPr/>
          <a:lstStyle/>
          <a:p>
            <a:fld id="{359B06F9-D088-4FED-AF3E-D607D292CEC6}" type="datetimeFigureOut">
              <a:rPr lang="en-US" smtClean="0"/>
              <a:t>6/11/2020</a:t>
            </a:fld>
            <a:endParaRPr lang="en-US"/>
          </a:p>
        </p:txBody>
      </p:sp>
      <p:sp>
        <p:nvSpPr>
          <p:cNvPr id="3" name="Footer Placeholder 2">
            <a:extLst>
              <a:ext uri="{FF2B5EF4-FFF2-40B4-BE49-F238E27FC236}">
                <a16:creationId xmlns:a16="http://schemas.microsoft.com/office/drawing/2014/main" id="{D6580699-9F11-4223-BD54-B4F2F70835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6951C8-C167-4553-8FDE-70031DBD38C6}"/>
              </a:ext>
            </a:extLst>
          </p:cNvPr>
          <p:cNvSpPr>
            <a:spLocks noGrp="1"/>
          </p:cNvSpPr>
          <p:nvPr>
            <p:ph type="sldNum" sz="quarter" idx="12"/>
          </p:nvPr>
        </p:nvSpPr>
        <p:spPr/>
        <p:txBody>
          <a:bodyPr/>
          <a:lstStyle/>
          <a:p>
            <a:fld id="{0A9525EB-EC10-4363-8576-5BE1F6CAFDA0}" type="slidenum">
              <a:rPr lang="en-US" smtClean="0"/>
              <a:t>‹#›</a:t>
            </a:fld>
            <a:endParaRPr lang="en-US"/>
          </a:p>
        </p:txBody>
      </p:sp>
    </p:spTree>
    <p:extLst>
      <p:ext uri="{BB962C8B-B14F-4D97-AF65-F5344CB8AC3E}">
        <p14:creationId xmlns:p14="http://schemas.microsoft.com/office/powerpoint/2010/main" val="130178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9119-4568-48B5-9509-EF9FFED3C2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D3AC6F-55B4-4D6A-87B9-6A121419FD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6F9735-B521-43A0-ACB8-D78AA8C92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89CE2F-B83E-4F4F-BB3C-86E6E6951B22}"/>
              </a:ext>
            </a:extLst>
          </p:cNvPr>
          <p:cNvSpPr>
            <a:spLocks noGrp="1"/>
          </p:cNvSpPr>
          <p:nvPr>
            <p:ph type="dt" sz="half" idx="10"/>
          </p:nvPr>
        </p:nvSpPr>
        <p:spPr/>
        <p:txBody>
          <a:bodyPr/>
          <a:lstStyle/>
          <a:p>
            <a:fld id="{359B06F9-D088-4FED-AF3E-D607D292CEC6}" type="datetimeFigureOut">
              <a:rPr lang="en-US" smtClean="0"/>
              <a:t>6/11/2020</a:t>
            </a:fld>
            <a:endParaRPr lang="en-US"/>
          </a:p>
        </p:txBody>
      </p:sp>
      <p:sp>
        <p:nvSpPr>
          <p:cNvPr id="6" name="Footer Placeholder 5">
            <a:extLst>
              <a:ext uri="{FF2B5EF4-FFF2-40B4-BE49-F238E27FC236}">
                <a16:creationId xmlns:a16="http://schemas.microsoft.com/office/drawing/2014/main" id="{884E10DE-6BF7-4316-A145-05E9A33CC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68B88-416F-4439-82E8-8C1BA8BDF426}"/>
              </a:ext>
            </a:extLst>
          </p:cNvPr>
          <p:cNvSpPr>
            <a:spLocks noGrp="1"/>
          </p:cNvSpPr>
          <p:nvPr>
            <p:ph type="sldNum" sz="quarter" idx="12"/>
          </p:nvPr>
        </p:nvSpPr>
        <p:spPr/>
        <p:txBody>
          <a:bodyPr/>
          <a:lstStyle/>
          <a:p>
            <a:fld id="{0A9525EB-EC10-4363-8576-5BE1F6CAFDA0}" type="slidenum">
              <a:rPr lang="en-US" smtClean="0"/>
              <a:t>‹#›</a:t>
            </a:fld>
            <a:endParaRPr lang="en-US"/>
          </a:p>
        </p:txBody>
      </p:sp>
    </p:spTree>
    <p:extLst>
      <p:ext uri="{BB962C8B-B14F-4D97-AF65-F5344CB8AC3E}">
        <p14:creationId xmlns:p14="http://schemas.microsoft.com/office/powerpoint/2010/main" val="328381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C7AA-8FA8-4A78-ABC9-0711B365F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F7D514-5E4A-45FA-80C3-DED9D1E6D2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1EA3E2-3262-43A9-961F-37CC4E78E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27F634-9A27-4A3C-BF03-8CC96F491F0C}"/>
              </a:ext>
            </a:extLst>
          </p:cNvPr>
          <p:cNvSpPr>
            <a:spLocks noGrp="1"/>
          </p:cNvSpPr>
          <p:nvPr>
            <p:ph type="dt" sz="half" idx="10"/>
          </p:nvPr>
        </p:nvSpPr>
        <p:spPr/>
        <p:txBody>
          <a:bodyPr/>
          <a:lstStyle/>
          <a:p>
            <a:fld id="{359B06F9-D088-4FED-AF3E-D607D292CEC6}" type="datetimeFigureOut">
              <a:rPr lang="en-US" smtClean="0"/>
              <a:t>6/11/2020</a:t>
            </a:fld>
            <a:endParaRPr lang="en-US"/>
          </a:p>
        </p:txBody>
      </p:sp>
      <p:sp>
        <p:nvSpPr>
          <p:cNvPr id="6" name="Footer Placeholder 5">
            <a:extLst>
              <a:ext uri="{FF2B5EF4-FFF2-40B4-BE49-F238E27FC236}">
                <a16:creationId xmlns:a16="http://schemas.microsoft.com/office/drawing/2014/main" id="{8B7A925A-FB6A-483D-A723-D5D424046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1C4EAE-53C3-4E74-B61C-EA3D5FC76ECE}"/>
              </a:ext>
            </a:extLst>
          </p:cNvPr>
          <p:cNvSpPr>
            <a:spLocks noGrp="1"/>
          </p:cNvSpPr>
          <p:nvPr>
            <p:ph type="sldNum" sz="quarter" idx="12"/>
          </p:nvPr>
        </p:nvSpPr>
        <p:spPr/>
        <p:txBody>
          <a:bodyPr/>
          <a:lstStyle/>
          <a:p>
            <a:fld id="{0A9525EB-EC10-4363-8576-5BE1F6CAFDA0}" type="slidenum">
              <a:rPr lang="en-US" smtClean="0"/>
              <a:t>‹#›</a:t>
            </a:fld>
            <a:endParaRPr lang="en-US"/>
          </a:p>
        </p:txBody>
      </p:sp>
    </p:spTree>
    <p:extLst>
      <p:ext uri="{BB962C8B-B14F-4D97-AF65-F5344CB8AC3E}">
        <p14:creationId xmlns:p14="http://schemas.microsoft.com/office/powerpoint/2010/main" val="240088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D521AF-A0DA-422D-99E6-0EA4AFA2FC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78C646-07A8-40CD-9455-0C52CCF52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49604-84A1-4BEA-9B08-95BEA7C44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B06F9-D088-4FED-AF3E-D607D292CEC6}" type="datetimeFigureOut">
              <a:rPr lang="en-US" smtClean="0"/>
              <a:t>6/11/2020</a:t>
            </a:fld>
            <a:endParaRPr lang="en-US"/>
          </a:p>
        </p:txBody>
      </p:sp>
      <p:sp>
        <p:nvSpPr>
          <p:cNvPr id="5" name="Footer Placeholder 4">
            <a:extLst>
              <a:ext uri="{FF2B5EF4-FFF2-40B4-BE49-F238E27FC236}">
                <a16:creationId xmlns:a16="http://schemas.microsoft.com/office/drawing/2014/main" id="{A7CB0C44-93CB-45C3-B6DD-CAA495C23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4E8317-569D-4736-966F-73865E645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525EB-EC10-4363-8576-5BE1F6CAFDA0}" type="slidenum">
              <a:rPr lang="en-US" smtClean="0"/>
              <a:t>‹#›</a:t>
            </a:fld>
            <a:endParaRPr lang="en-US"/>
          </a:p>
        </p:txBody>
      </p:sp>
    </p:spTree>
    <p:extLst>
      <p:ext uri="{BB962C8B-B14F-4D97-AF65-F5344CB8AC3E}">
        <p14:creationId xmlns:p14="http://schemas.microsoft.com/office/powerpoint/2010/main" val="227538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bondwithkarla.com/6-ways-help-kids-good-influence-friends/" TargetMode="External"/><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wikihow.com/Control-Your-Temper"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7D4F2CA-52BF-46E3-A478-B46695B26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2197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7C1101-F31E-4A0A-9D03-17C1D4FAD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905000" y="1"/>
            <a:ext cx="8534400" cy="646331"/>
          </a:xfrm>
          <a:prstGeom prst="rect">
            <a:avLst/>
          </a:prstGeom>
          <a:noFill/>
        </p:spPr>
        <p:txBody>
          <a:bodyPr wrap="square" rtlCol="0">
            <a:spAutoFit/>
          </a:bodyPr>
          <a:lstStyle/>
          <a:p>
            <a:pPr algn="ctr"/>
            <a:r>
              <a:rPr lang="en-US" sz="3600" dirty="0">
                <a:solidFill>
                  <a:schemeClr val="bg1"/>
                </a:solidFill>
                <a:latin typeface="Poor Richard" pitchFamily="18" charset="0"/>
              </a:rPr>
              <a:t>The Higher Law—Luke 6:27-30</a:t>
            </a:r>
          </a:p>
        </p:txBody>
      </p:sp>
      <p:sp>
        <p:nvSpPr>
          <p:cNvPr id="5" name="TextBox 4"/>
          <p:cNvSpPr txBox="1"/>
          <p:nvPr/>
        </p:nvSpPr>
        <p:spPr>
          <a:xfrm>
            <a:off x="1828800" y="762001"/>
            <a:ext cx="9144000" cy="6740307"/>
          </a:xfrm>
          <a:prstGeom prst="rect">
            <a:avLst/>
          </a:prstGeom>
          <a:noFill/>
        </p:spPr>
        <p:txBody>
          <a:bodyPr wrap="square" rtlCol="0">
            <a:spAutoFit/>
          </a:bodyPr>
          <a:lstStyle/>
          <a:p>
            <a:r>
              <a:rPr lang="en-US" sz="2400" dirty="0">
                <a:solidFill>
                  <a:schemeClr val="bg1"/>
                </a:solidFill>
              </a:rPr>
              <a:t>Love your enemies</a:t>
            </a:r>
          </a:p>
          <a:p>
            <a:endParaRPr lang="en-US" sz="2400" dirty="0">
              <a:solidFill>
                <a:schemeClr val="bg1"/>
              </a:solidFill>
            </a:endParaRPr>
          </a:p>
          <a:p>
            <a:r>
              <a:rPr lang="en-US" sz="2400" dirty="0">
                <a:solidFill>
                  <a:schemeClr val="bg1"/>
                </a:solidFill>
              </a:rPr>
              <a:t>Do good to them which hate you</a:t>
            </a:r>
          </a:p>
          <a:p>
            <a:endParaRPr lang="en-US" sz="2400" dirty="0">
              <a:solidFill>
                <a:schemeClr val="bg1"/>
              </a:solidFill>
            </a:endParaRPr>
          </a:p>
          <a:p>
            <a:r>
              <a:rPr lang="en-US" sz="2400" dirty="0">
                <a:solidFill>
                  <a:schemeClr val="bg1"/>
                </a:solidFill>
              </a:rPr>
              <a:t>Bless them that curse you</a:t>
            </a:r>
          </a:p>
          <a:p>
            <a:endParaRPr lang="en-US" sz="2400" dirty="0">
              <a:solidFill>
                <a:schemeClr val="bg1"/>
              </a:solidFill>
            </a:endParaRPr>
          </a:p>
          <a:p>
            <a:r>
              <a:rPr lang="en-US" sz="2400" dirty="0">
                <a:solidFill>
                  <a:schemeClr val="bg1"/>
                </a:solidFill>
              </a:rPr>
              <a:t>Pray for them which despitefully use you</a:t>
            </a:r>
          </a:p>
          <a:p>
            <a:r>
              <a:rPr lang="en-US" sz="2400" dirty="0">
                <a:solidFill>
                  <a:schemeClr val="bg1"/>
                </a:solidFill>
              </a:rPr>
              <a:t>Unto him that </a:t>
            </a:r>
            <a:r>
              <a:rPr lang="en-US" sz="2400" dirty="0" err="1">
                <a:solidFill>
                  <a:schemeClr val="bg1"/>
                </a:solidFill>
              </a:rPr>
              <a:t>smiteth</a:t>
            </a:r>
            <a:r>
              <a:rPr lang="en-US" sz="2400" dirty="0">
                <a:solidFill>
                  <a:schemeClr val="bg1"/>
                </a:solidFill>
              </a:rPr>
              <a:t> thee on the one cheek offer also the other</a:t>
            </a:r>
          </a:p>
          <a:p>
            <a:endParaRPr lang="en-US" sz="2400" dirty="0">
              <a:solidFill>
                <a:schemeClr val="bg1"/>
              </a:solidFill>
            </a:endParaRPr>
          </a:p>
          <a:p>
            <a:r>
              <a:rPr lang="en-US" sz="2400" dirty="0">
                <a:solidFill>
                  <a:schemeClr val="bg1"/>
                </a:solidFill>
              </a:rPr>
              <a:t>Him that </a:t>
            </a:r>
            <a:r>
              <a:rPr lang="en-US" sz="2400" dirty="0" err="1">
                <a:solidFill>
                  <a:schemeClr val="bg1"/>
                </a:solidFill>
              </a:rPr>
              <a:t>taketh</a:t>
            </a:r>
            <a:r>
              <a:rPr lang="en-US" sz="2400" dirty="0">
                <a:solidFill>
                  <a:schemeClr val="bg1"/>
                </a:solidFill>
              </a:rPr>
              <a:t> away thy cloak forbid not to take thy coat also</a:t>
            </a:r>
          </a:p>
          <a:p>
            <a:endParaRPr lang="en-US" sz="2400" dirty="0">
              <a:solidFill>
                <a:schemeClr val="bg1"/>
              </a:solidFill>
            </a:endParaRPr>
          </a:p>
          <a:p>
            <a:r>
              <a:rPr lang="en-US" sz="2400" dirty="0">
                <a:solidFill>
                  <a:schemeClr val="bg1"/>
                </a:solidFill>
              </a:rPr>
              <a:t>Give to every man that </a:t>
            </a:r>
            <a:r>
              <a:rPr lang="en-US" sz="2400" dirty="0" err="1">
                <a:solidFill>
                  <a:schemeClr val="bg1"/>
                </a:solidFill>
              </a:rPr>
              <a:t>asketh</a:t>
            </a:r>
            <a:r>
              <a:rPr lang="en-US" sz="2400" dirty="0">
                <a:solidFill>
                  <a:schemeClr val="bg1"/>
                </a:solidFill>
              </a:rPr>
              <a:t> of thee</a:t>
            </a:r>
          </a:p>
          <a:p>
            <a:endParaRPr lang="en-US" sz="2400" dirty="0">
              <a:solidFill>
                <a:schemeClr val="bg1"/>
              </a:solidFill>
            </a:endParaRPr>
          </a:p>
          <a:p>
            <a:r>
              <a:rPr lang="en-US" sz="2400" dirty="0">
                <a:solidFill>
                  <a:schemeClr val="bg1"/>
                </a:solidFill>
              </a:rPr>
              <a:t>As ye would that men should do to you, do ye also to them likewise.</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pic>
        <p:nvPicPr>
          <p:cNvPr id="3" name="Picture 2">
            <a:extLst>
              <a:ext uri="{FF2B5EF4-FFF2-40B4-BE49-F238E27FC236}">
                <a16:creationId xmlns:a16="http://schemas.microsoft.com/office/drawing/2014/main" id="{8D1DA250-261A-4B99-ACF5-47C01AF78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398" y="832354"/>
            <a:ext cx="3741815" cy="2254105"/>
          </a:xfrm>
          <a:prstGeom prst="rect">
            <a:avLst/>
          </a:prstGeom>
        </p:spPr>
      </p:pic>
    </p:spTree>
    <p:extLst>
      <p:ext uri="{BB962C8B-B14F-4D97-AF65-F5344CB8AC3E}">
        <p14:creationId xmlns:p14="http://schemas.microsoft.com/office/powerpoint/2010/main" val="216036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E6CE3B-D40C-44A3-A67B-B0FA314DE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Thou </a:t>
            </a:r>
            <a:r>
              <a:rPr lang="en-US" sz="5400" dirty="0" err="1">
                <a:solidFill>
                  <a:schemeClr val="bg1"/>
                </a:solidFill>
                <a:latin typeface="Poor Richard" panose="02080502050505020702" pitchFamily="18" charset="0"/>
              </a:rPr>
              <a:t>Shalt</a:t>
            </a:r>
            <a:r>
              <a:rPr lang="en-US" sz="5400" dirty="0">
                <a:solidFill>
                  <a:schemeClr val="bg1"/>
                </a:solidFill>
                <a:latin typeface="Poor Richard" panose="02080502050505020702" pitchFamily="18" charset="0"/>
              </a:rPr>
              <a:t> Not Kill</a:t>
            </a:r>
          </a:p>
        </p:txBody>
      </p:sp>
      <p:sp>
        <p:nvSpPr>
          <p:cNvPr id="2050" name="AutoShape 2"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02606" y="6488668"/>
            <a:ext cx="2438400" cy="369332"/>
          </a:xfrm>
          <a:prstGeom prst="rect">
            <a:avLst/>
          </a:prstGeom>
          <a:noFill/>
        </p:spPr>
        <p:txBody>
          <a:bodyPr wrap="square" rtlCol="0">
            <a:spAutoFit/>
          </a:bodyPr>
          <a:lstStyle/>
          <a:p>
            <a:r>
              <a:rPr lang="en-US" dirty="0">
                <a:solidFill>
                  <a:schemeClr val="bg1"/>
                </a:solidFill>
              </a:rPr>
              <a:t>3 Nephi 12:21</a:t>
            </a:r>
          </a:p>
        </p:txBody>
      </p:sp>
      <p:sp>
        <p:nvSpPr>
          <p:cNvPr id="12" name="Rectangle 11"/>
          <p:cNvSpPr/>
          <p:nvPr/>
        </p:nvSpPr>
        <p:spPr>
          <a:xfrm>
            <a:off x="3948820" y="977775"/>
            <a:ext cx="4495800" cy="4247317"/>
          </a:xfrm>
          <a:prstGeom prst="rect">
            <a:avLst/>
          </a:prstGeom>
        </p:spPr>
        <p:txBody>
          <a:bodyPr wrap="square">
            <a:spAutoFit/>
          </a:bodyPr>
          <a:lstStyle/>
          <a:p>
            <a:r>
              <a:rPr lang="en-US" dirty="0">
                <a:solidFill>
                  <a:srgbClr val="FFFF00"/>
                </a:solidFill>
              </a:rPr>
              <a:t>…or have thoughts of it	</a:t>
            </a:r>
          </a:p>
          <a:p>
            <a:endParaRPr lang="en-US" dirty="0">
              <a:solidFill>
                <a:schemeClr val="bg1"/>
              </a:solidFill>
            </a:endParaRPr>
          </a:p>
          <a:p>
            <a:r>
              <a:rPr lang="en-US" dirty="0">
                <a:solidFill>
                  <a:schemeClr val="bg1"/>
                </a:solidFill>
              </a:rPr>
              <a:t>“The prohibition against murder remained intact. People still were forbidden from wanton shedding of men’s blood.</a:t>
            </a:r>
          </a:p>
          <a:p>
            <a:endParaRPr lang="en-US" dirty="0">
              <a:solidFill>
                <a:schemeClr val="bg1"/>
              </a:solidFill>
            </a:endParaRPr>
          </a:p>
          <a:p>
            <a:r>
              <a:rPr lang="en-US" dirty="0">
                <a:solidFill>
                  <a:schemeClr val="bg1"/>
                </a:solidFill>
              </a:rPr>
              <a:t>One must require control over one’s emotions and avoid anger…(see </a:t>
            </a:r>
            <a:r>
              <a:rPr lang="en-US" dirty="0" err="1">
                <a:solidFill>
                  <a:schemeClr val="bg1"/>
                </a:solidFill>
              </a:rPr>
              <a:t>wikihow</a:t>
            </a:r>
            <a:r>
              <a:rPr lang="en-US" dirty="0">
                <a:solidFill>
                  <a:schemeClr val="bg1"/>
                </a:solidFill>
              </a:rPr>
              <a:t> article)</a:t>
            </a:r>
          </a:p>
          <a:p>
            <a:endParaRPr lang="en-US" dirty="0">
              <a:solidFill>
                <a:schemeClr val="bg1"/>
              </a:solidFill>
            </a:endParaRPr>
          </a:p>
          <a:p>
            <a:r>
              <a:rPr lang="en-US" dirty="0">
                <a:solidFill>
                  <a:schemeClr val="bg1"/>
                </a:solidFill>
              </a:rPr>
              <a:t>Bite your tongue</a:t>
            </a:r>
          </a:p>
          <a:p>
            <a:endParaRPr lang="en-US" dirty="0">
              <a:solidFill>
                <a:schemeClr val="bg1"/>
              </a:solidFill>
            </a:endParaRPr>
          </a:p>
          <a:p>
            <a:r>
              <a:rPr lang="en-US" dirty="0">
                <a:solidFill>
                  <a:schemeClr val="bg1"/>
                </a:solidFill>
              </a:rPr>
              <a:t>Stifle angry impulses</a:t>
            </a:r>
          </a:p>
          <a:p>
            <a:endParaRPr lang="en-US" dirty="0">
              <a:solidFill>
                <a:schemeClr val="bg1"/>
              </a:solidFill>
            </a:endParaRPr>
          </a:p>
          <a:p>
            <a:r>
              <a:rPr lang="en-US" dirty="0">
                <a:solidFill>
                  <a:schemeClr val="bg1"/>
                </a:solidFill>
              </a:rPr>
              <a:t>Throttle temper tantrums</a:t>
            </a:r>
          </a:p>
          <a:p>
            <a:endParaRPr lang="en-US" dirty="0">
              <a:solidFill>
                <a:schemeClr val="bg1"/>
              </a:solidFill>
            </a:endParaRPr>
          </a:p>
        </p:txBody>
      </p:sp>
      <p:pic>
        <p:nvPicPr>
          <p:cNvPr id="5" name="Picture 4">
            <a:extLst>
              <a:ext uri="{FF2B5EF4-FFF2-40B4-BE49-F238E27FC236}">
                <a16:creationId xmlns:a16="http://schemas.microsoft.com/office/drawing/2014/main" id="{2AC597F2-96B3-4042-B066-F57D3722F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92" y="1827716"/>
            <a:ext cx="2165900" cy="2849868"/>
          </a:xfrm>
          <a:prstGeom prst="rect">
            <a:avLst/>
          </a:prstGeom>
        </p:spPr>
      </p:pic>
      <p:pic>
        <p:nvPicPr>
          <p:cNvPr id="7" name="Picture 6">
            <a:extLst>
              <a:ext uri="{FF2B5EF4-FFF2-40B4-BE49-F238E27FC236}">
                <a16:creationId xmlns:a16="http://schemas.microsoft.com/office/drawing/2014/main" id="{32821A46-F3EF-4A80-9915-02712296D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9129" y="3928715"/>
            <a:ext cx="3626672" cy="2426076"/>
          </a:xfrm>
          <a:prstGeom prst="rect">
            <a:avLst/>
          </a:prstGeom>
        </p:spPr>
      </p:pic>
    </p:spTree>
    <p:extLst>
      <p:ext uri="{BB962C8B-B14F-4D97-AF65-F5344CB8AC3E}">
        <p14:creationId xmlns:p14="http://schemas.microsoft.com/office/powerpoint/2010/main" val="265046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 presetClass="entr" presetSubtype="0" fill="hold" nodeType="withEffect">
                                  <p:stCondLst>
                                    <p:cond delay="0"/>
                                  </p:stCondLst>
                                  <p:childTnLst>
                                    <p:set>
                                      <p:cBhvr>
                                        <p:cTn id="28"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694C796-A803-490D-9A02-E2538EFD4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Forgive Your Brother</a:t>
            </a:r>
          </a:p>
        </p:txBody>
      </p:sp>
      <p:sp>
        <p:nvSpPr>
          <p:cNvPr id="2050" name="AutoShape 2"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38819" y="6407187"/>
            <a:ext cx="2438400" cy="369332"/>
          </a:xfrm>
          <a:prstGeom prst="rect">
            <a:avLst/>
          </a:prstGeom>
          <a:noFill/>
        </p:spPr>
        <p:txBody>
          <a:bodyPr wrap="square" rtlCol="0">
            <a:spAutoFit/>
          </a:bodyPr>
          <a:lstStyle/>
          <a:p>
            <a:r>
              <a:rPr lang="en-US" dirty="0">
                <a:solidFill>
                  <a:schemeClr val="bg1"/>
                </a:solidFill>
              </a:rPr>
              <a:t>3 Nephi 12:22-26</a:t>
            </a:r>
          </a:p>
        </p:txBody>
      </p:sp>
      <p:sp>
        <p:nvSpPr>
          <p:cNvPr id="8" name="Rectangle 7"/>
          <p:cNvSpPr/>
          <p:nvPr/>
        </p:nvSpPr>
        <p:spPr>
          <a:xfrm>
            <a:off x="796705" y="865361"/>
            <a:ext cx="5533931" cy="5262979"/>
          </a:xfrm>
          <a:prstGeom prst="rect">
            <a:avLst/>
          </a:prstGeom>
        </p:spPr>
        <p:txBody>
          <a:bodyPr wrap="square">
            <a:spAutoFit/>
          </a:bodyPr>
          <a:lstStyle/>
          <a:p>
            <a:endParaRPr lang="en-US" dirty="0">
              <a:solidFill>
                <a:schemeClr val="bg1"/>
              </a:solidFill>
            </a:endParaRPr>
          </a:p>
          <a:p>
            <a:r>
              <a:rPr lang="en-US" dirty="0">
                <a:solidFill>
                  <a:srgbClr val="FFFF00"/>
                </a:solidFill>
              </a:rPr>
              <a:t>…and be responsible for him/her</a:t>
            </a:r>
          </a:p>
          <a:p>
            <a:endParaRPr lang="en-US" dirty="0">
              <a:solidFill>
                <a:schemeClr val="bg1"/>
              </a:solidFill>
            </a:endParaRPr>
          </a:p>
          <a:p>
            <a:r>
              <a:rPr lang="en-US" dirty="0">
                <a:solidFill>
                  <a:schemeClr val="bg1"/>
                </a:solidFill>
              </a:rPr>
              <a:t>The obligation of seeking peace</a:t>
            </a:r>
          </a:p>
          <a:p>
            <a:endParaRPr lang="en-US" dirty="0">
              <a:solidFill>
                <a:schemeClr val="bg1"/>
              </a:solidFill>
            </a:endParaRPr>
          </a:p>
          <a:p>
            <a:r>
              <a:rPr lang="en-US" dirty="0">
                <a:solidFill>
                  <a:schemeClr val="bg1"/>
                </a:solidFill>
              </a:rPr>
              <a:t>Resolving differences peaceably</a:t>
            </a:r>
          </a:p>
          <a:p>
            <a:endParaRPr lang="en-US" dirty="0">
              <a:solidFill>
                <a:schemeClr val="bg1"/>
              </a:solidFill>
            </a:endParaRPr>
          </a:p>
          <a:p>
            <a:r>
              <a:rPr lang="en-US" dirty="0">
                <a:solidFill>
                  <a:schemeClr val="bg1"/>
                </a:solidFill>
              </a:rPr>
              <a:t>Becoming peacemakers even if we are not responsible for the misunderstanding</a:t>
            </a:r>
          </a:p>
          <a:p>
            <a:endParaRPr lang="en-US" dirty="0">
              <a:solidFill>
                <a:schemeClr val="bg1"/>
              </a:solidFill>
            </a:endParaRPr>
          </a:p>
          <a:p>
            <a:r>
              <a:rPr lang="en-US" dirty="0">
                <a:solidFill>
                  <a:schemeClr val="bg1"/>
                </a:solidFill>
              </a:rPr>
              <a:t>“Am I my brother’s keeper” (Genesis 4:9)</a:t>
            </a:r>
          </a:p>
          <a:p>
            <a:endParaRPr lang="en-US" dirty="0">
              <a:solidFill>
                <a:schemeClr val="bg1"/>
              </a:solidFill>
            </a:endParaRPr>
          </a:p>
          <a:p>
            <a:r>
              <a:rPr lang="en-US" dirty="0">
                <a:solidFill>
                  <a:schemeClr val="bg1"/>
                </a:solidFill>
              </a:rPr>
              <a:t>Avoid law suits— </a:t>
            </a:r>
          </a:p>
          <a:p>
            <a:r>
              <a:rPr lang="en-US" dirty="0">
                <a:solidFill>
                  <a:schemeClr val="bg1"/>
                </a:solidFill>
              </a:rPr>
              <a:t>“…It is more important that they (apostles and missionaries) suffer legal wrongs than that their ministries be hindered or halted by legal processes.” </a:t>
            </a:r>
          </a:p>
          <a:p>
            <a:r>
              <a:rPr lang="en-US" sz="1200" dirty="0">
                <a:solidFill>
                  <a:schemeClr val="bg1"/>
                </a:solidFill>
              </a:rPr>
              <a:t>Bruce R. McConkie</a:t>
            </a:r>
          </a:p>
          <a:p>
            <a:endParaRPr lang="en-US" dirty="0">
              <a:solidFill>
                <a:schemeClr val="bg1"/>
              </a:solidFill>
            </a:endParaRPr>
          </a:p>
          <a:p>
            <a:endParaRPr lang="en-US" dirty="0">
              <a:solidFill>
                <a:schemeClr val="bg1"/>
              </a:solidFill>
            </a:endParaRPr>
          </a:p>
        </p:txBody>
      </p:sp>
      <p:sp>
        <p:nvSpPr>
          <p:cNvPr id="10" name="Rectangle 9"/>
          <p:cNvSpPr/>
          <p:nvPr/>
        </p:nvSpPr>
        <p:spPr>
          <a:xfrm>
            <a:off x="6629400" y="1066800"/>
            <a:ext cx="3505200" cy="923330"/>
          </a:xfrm>
          <a:prstGeom prst="rect">
            <a:avLst/>
          </a:prstGeom>
        </p:spPr>
        <p:txBody>
          <a:bodyPr wrap="square">
            <a:spAutoFit/>
          </a:bodyPr>
          <a:lstStyle/>
          <a:p>
            <a:r>
              <a:rPr lang="en-US" dirty="0" err="1">
                <a:solidFill>
                  <a:schemeClr val="bg1"/>
                </a:solidFill>
              </a:rPr>
              <a:t>Raca</a:t>
            </a:r>
            <a:r>
              <a:rPr lang="en-US" dirty="0">
                <a:solidFill>
                  <a:schemeClr val="bg1"/>
                </a:solidFill>
              </a:rPr>
              <a:t>—Aramaic word meaning literally “empty head,” a statement of derision and abuse</a:t>
            </a:r>
          </a:p>
        </p:txBody>
      </p:sp>
      <p:sp>
        <p:nvSpPr>
          <p:cNvPr id="13" name="Rectangle 12"/>
          <p:cNvSpPr/>
          <p:nvPr/>
        </p:nvSpPr>
        <p:spPr>
          <a:xfrm>
            <a:off x="8211493" y="4991477"/>
            <a:ext cx="3657600" cy="1384995"/>
          </a:xfrm>
          <a:prstGeom prst="rect">
            <a:avLst/>
          </a:prstGeom>
        </p:spPr>
        <p:txBody>
          <a:bodyPr wrap="square">
            <a:spAutoFit/>
          </a:bodyPr>
          <a:lstStyle/>
          <a:p>
            <a:pPr fontAlgn="base"/>
            <a:r>
              <a:rPr lang="en-US" sz="1400" i="1" dirty="0">
                <a:solidFill>
                  <a:srgbClr val="FFFF00"/>
                </a:solidFill>
              </a:rPr>
              <a:t>“Then came Peter to him, and said, Lord, how oft shall my brother sin against me, and I forgive him? till seven times?</a:t>
            </a:r>
          </a:p>
          <a:p>
            <a:pPr fontAlgn="base"/>
            <a:r>
              <a:rPr lang="en-US" sz="1400" i="1" dirty="0">
                <a:solidFill>
                  <a:srgbClr val="FFFF00"/>
                </a:solidFill>
              </a:rPr>
              <a:t> Jesus </a:t>
            </a:r>
            <a:r>
              <a:rPr lang="en-US" sz="1400" i="1" dirty="0" err="1">
                <a:solidFill>
                  <a:srgbClr val="FFFF00"/>
                </a:solidFill>
              </a:rPr>
              <a:t>saith</a:t>
            </a:r>
            <a:r>
              <a:rPr lang="en-US" sz="1400" i="1" dirty="0">
                <a:solidFill>
                  <a:srgbClr val="FFFF00"/>
                </a:solidFill>
              </a:rPr>
              <a:t> unto him, I say not unto thee, Until seven times: but, Until seventy times seven.”</a:t>
            </a:r>
          </a:p>
          <a:p>
            <a:pPr fontAlgn="base"/>
            <a:r>
              <a:rPr lang="en-US" sz="1400" i="1" dirty="0">
                <a:solidFill>
                  <a:srgbClr val="FFFF00"/>
                </a:solidFill>
              </a:rPr>
              <a:t>Matthew 18:21-22</a:t>
            </a:r>
          </a:p>
        </p:txBody>
      </p:sp>
      <p:pic>
        <p:nvPicPr>
          <p:cNvPr id="5" name="Picture 4">
            <a:extLst>
              <a:ext uri="{FF2B5EF4-FFF2-40B4-BE49-F238E27FC236}">
                <a16:creationId xmlns:a16="http://schemas.microsoft.com/office/drawing/2014/main" id="{A4BE2A20-5F20-43F3-AA74-BB3DA737B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690" y="2021563"/>
            <a:ext cx="2809875" cy="2362200"/>
          </a:xfrm>
          <a:prstGeom prst="rect">
            <a:avLst/>
          </a:prstGeom>
        </p:spPr>
      </p:pic>
      <p:pic>
        <p:nvPicPr>
          <p:cNvPr id="7" name="Picture 6">
            <a:extLst>
              <a:ext uri="{FF2B5EF4-FFF2-40B4-BE49-F238E27FC236}">
                <a16:creationId xmlns:a16="http://schemas.microsoft.com/office/drawing/2014/main" id="{B8B73E99-E193-44C2-AC20-38BFB81AEFE6}"/>
              </a:ext>
            </a:extLst>
          </p:cNvPr>
          <p:cNvPicPr>
            <a:picLocks noChangeAspect="1"/>
          </p:cNvPicPr>
          <p:nvPr/>
        </p:nvPicPr>
        <p:blipFill rotWithShape="1">
          <a:blip r:embed="rId4">
            <a:extLst>
              <a:ext uri="{28A0092B-C50C-407E-A947-70E740481C1C}">
                <a14:useLocalDpi xmlns:a14="http://schemas.microsoft.com/office/drawing/2010/main" val="0"/>
              </a:ext>
            </a:extLst>
          </a:blip>
          <a:srcRect l="6812"/>
          <a:stretch/>
        </p:blipFill>
        <p:spPr>
          <a:xfrm>
            <a:off x="6292159" y="4433940"/>
            <a:ext cx="1611517" cy="2340440"/>
          </a:xfrm>
          <a:prstGeom prst="rect">
            <a:avLst/>
          </a:prstGeom>
        </p:spPr>
      </p:pic>
      <p:pic>
        <p:nvPicPr>
          <p:cNvPr id="14" name="Picture 13">
            <a:extLst>
              <a:ext uri="{FF2B5EF4-FFF2-40B4-BE49-F238E27FC236}">
                <a16:creationId xmlns:a16="http://schemas.microsoft.com/office/drawing/2014/main" id="{330E1A04-769B-482B-A7F8-E5E516291E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97" y="70353"/>
            <a:ext cx="773328" cy="1079437"/>
          </a:xfrm>
          <a:prstGeom prst="rect">
            <a:avLst/>
          </a:prstGeom>
        </p:spPr>
      </p:pic>
    </p:spTree>
    <p:extLst>
      <p:ext uri="{BB962C8B-B14F-4D97-AF65-F5344CB8AC3E}">
        <p14:creationId xmlns:p14="http://schemas.microsoft.com/office/powerpoint/2010/main" val="33345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11" end="1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xEl>
                                              <p:pRg st="12" end="1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49DDCC-5BFD-424A-8C33-A2E8F95FC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Do Not Commit Adultery</a:t>
            </a:r>
          </a:p>
        </p:txBody>
      </p:sp>
      <p:sp>
        <p:nvSpPr>
          <p:cNvPr id="2050" name="AutoShape 2"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02605" y="6488668"/>
            <a:ext cx="2438400" cy="369332"/>
          </a:xfrm>
          <a:prstGeom prst="rect">
            <a:avLst/>
          </a:prstGeom>
          <a:noFill/>
        </p:spPr>
        <p:txBody>
          <a:bodyPr wrap="square" rtlCol="0">
            <a:spAutoFit/>
          </a:bodyPr>
          <a:lstStyle/>
          <a:p>
            <a:r>
              <a:rPr lang="en-US" dirty="0">
                <a:solidFill>
                  <a:schemeClr val="bg1"/>
                </a:solidFill>
              </a:rPr>
              <a:t>3 Nephi 12:27-32</a:t>
            </a:r>
          </a:p>
        </p:txBody>
      </p:sp>
      <p:sp>
        <p:nvSpPr>
          <p:cNvPr id="8" name="Rectangle 7"/>
          <p:cNvSpPr/>
          <p:nvPr/>
        </p:nvSpPr>
        <p:spPr>
          <a:xfrm>
            <a:off x="1158844" y="838200"/>
            <a:ext cx="5470556" cy="2862322"/>
          </a:xfrm>
          <a:prstGeom prst="rect">
            <a:avLst/>
          </a:prstGeom>
        </p:spPr>
        <p:txBody>
          <a:bodyPr wrap="square">
            <a:spAutoFit/>
          </a:bodyPr>
          <a:lstStyle/>
          <a:p>
            <a:endParaRPr lang="en-US" dirty="0">
              <a:solidFill>
                <a:schemeClr val="bg1"/>
              </a:solidFill>
            </a:endParaRPr>
          </a:p>
          <a:p>
            <a:r>
              <a:rPr lang="en-US" dirty="0">
                <a:solidFill>
                  <a:srgbClr val="FFFF00"/>
                </a:solidFill>
              </a:rPr>
              <a:t>…even in your thoughts</a:t>
            </a:r>
            <a:endParaRPr lang="en-US" dirty="0">
              <a:solidFill>
                <a:schemeClr val="bg1"/>
              </a:solidFill>
            </a:endParaRPr>
          </a:p>
          <a:p>
            <a:endParaRPr lang="en-US" dirty="0">
              <a:solidFill>
                <a:schemeClr val="bg1"/>
              </a:solidFill>
            </a:endParaRPr>
          </a:p>
          <a:p>
            <a:pPr fontAlgn="base"/>
            <a:r>
              <a:rPr lang="en-US" dirty="0">
                <a:solidFill>
                  <a:schemeClr val="bg1"/>
                </a:solidFill>
              </a:rPr>
              <a:t>“Thou </a:t>
            </a:r>
            <a:r>
              <a:rPr lang="en-US" dirty="0" err="1">
                <a:solidFill>
                  <a:schemeClr val="bg1"/>
                </a:solidFill>
              </a:rPr>
              <a:t>shalt</a:t>
            </a:r>
            <a:r>
              <a:rPr lang="en-US" dirty="0">
                <a:solidFill>
                  <a:schemeClr val="bg1"/>
                </a:solidFill>
              </a:rPr>
              <a:t> love thy wife with all thy heart, and </a:t>
            </a:r>
            <a:r>
              <a:rPr lang="en-US" dirty="0" err="1">
                <a:solidFill>
                  <a:schemeClr val="bg1"/>
                </a:solidFill>
              </a:rPr>
              <a:t>shalt</a:t>
            </a:r>
            <a:r>
              <a:rPr lang="en-US" dirty="0">
                <a:solidFill>
                  <a:schemeClr val="bg1"/>
                </a:solidFill>
              </a:rPr>
              <a:t> cleave unto her and none else.</a:t>
            </a:r>
          </a:p>
          <a:p>
            <a:pPr fontAlgn="base"/>
            <a:endParaRPr lang="en-US" dirty="0">
              <a:solidFill>
                <a:schemeClr val="bg1"/>
              </a:solidFill>
            </a:endParaRPr>
          </a:p>
          <a:p>
            <a:pPr fontAlgn="base"/>
            <a:r>
              <a:rPr lang="en-US" dirty="0">
                <a:solidFill>
                  <a:schemeClr val="bg1"/>
                </a:solidFill>
              </a:rPr>
              <a:t>And he that </a:t>
            </a:r>
            <a:r>
              <a:rPr lang="en-US" dirty="0" err="1">
                <a:solidFill>
                  <a:schemeClr val="bg1"/>
                </a:solidFill>
              </a:rPr>
              <a:t>looketh</a:t>
            </a:r>
            <a:r>
              <a:rPr lang="en-US" dirty="0">
                <a:solidFill>
                  <a:schemeClr val="bg1"/>
                </a:solidFill>
              </a:rPr>
              <a:t> upon a woman to lust after her shall deny the faith, and shall not have the Spirit; and if he repents not he shall be cast out.”</a:t>
            </a:r>
          </a:p>
          <a:p>
            <a:pPr fontAlgn="base"/>
            <a:r>
              <a:rPr lang="en-US" dirty="0">
                <a:solidFill>
                  <a:schemeClr val="bg1"/>
                </a:solidFill>
              </a:rPr>
              <a:t>D&amp;C 42:22-23</a:t>
            </a:r>
          </a:p>
        </p:txBody>
      </p:sp>
      <p:sp>
        <p:nvSpPr>
          <p:cNvPr id="11" name="Rectangle 10"/>
          <p:cNvSpPr/>
          <p:nvPr/>
        </p:nvSpPr>
        <p:spPr>
          <a:xfrm>
            <a:off x="6449839" y="4547858"/>
            <a:ext cx="3962400" cy="2031325"/>
          </a:xfrm>
          <a:prstGeom prst="rect">
            <a:avLst/>
          </a:prstGeom>
        </p:spPr>
        <p:txBody>
          <a:bodyPr wrap="square">
            <a:spAutoFit/>
          </a:bodyPr>
          <a:lstStyle/>
          <a:p>
            <a:r>
              <a:rPr lang="en-US" dirty="0">
                <a:solidFill>
                  <a:schemeClr val="bg1"/>
                </a:solidFill>
              </a:rPr>
              <a:t>“And verily I say unto you, as I have said before, he that</a:t>
            </a:r>
            <a:r>
              <a:rPr lang="en-US" baseline="30000" dirty="0">
                <a:solidFill>
                  <a:schemeClr val="bg1"/>
                </a:solidFill>
              </a:rPr>
              <a:t> </a:t>
            </a:r>
            <a:r>
              <a:rPr lang="en-US" dirty="0" err="1">
                <a:solidFill>
                  <a:schemeClr val="bg1"/>
                </a:solidFill>
              </a:rPr>
              <a:t>looketh</a:t>
            </a:r>
            <a:r>
              <a:rPr lang="en-US" dirty="0">
                <a:solidFill>
                  <a:schemeClr val="bg1"/>
                </a:solidFill>
              </a:rPr>
              <a:t> on a woman to lust after her, or if any shall commit</a:t>
            </a:r>
            <a:r>
              <a:rPr lang="en-US" baseline="30000" dirty="0">
                <a:solidFill>
                  <a:schemeClr val="bg1"/>
                </a:solidFill>
              </a:rPr>
              <a:t> </a:t>
            </a:r>
            <a:r>
              <a:rPr lang="en-US" dirty="0">
                <a:solidFill>
                  <a:schemeClr val="bg1"/>
                </a:solidFill>
              </a:rPr>
              <a:t>adultery in their hearts, they shall not have the Spirit, but shall deny the faith and shall fear.”</a:t>
            </a:r>
          </a:p>
          <a:p>
            <a:r>
              <a:rPr lang="en-US" dirty="0">
                <a:solidFill>
                  <a:schemeClr val="bg1"/>
                </a:solidFill>
              </a:rPr>
              <a:t>D&amp;C 63:16</a:t>
            </a:r>
          </a:p>
        </p:txBody>
      </p:sp>
      <p:sp>
        <p:nvSpPr>
          <p:cNvPr id="12" name="Rectangle 11"/>
          <p:cNvSpPr/>
          <p:nvPr/>
        </p:nvSpPr>
        <p:spPr>
          <a:xfrm>
            <a:off x="6477000" y="1143000"/>
            <a:ext cx="3962400" cy="1107996"/>
          </a:xfrm>
          <a:prstGeom prst="rect">
            <a:avLst/>
          </a:prstGeom>
        </p:spPr>
        <p:txBody>
          <a:bodyPr wrap="square">
            <a:spAutoFit/>
          </a:bodyPr>
          <a:lstStyle/>
          <a:p>
            <a:r>
              <a:rPr lang="en-US" dirty="0">
                <a:solidFill>
                  <a:schemeClr val="bg1"/>
                </a:solidFill>
              </a:rPr>
              <a:t>In the Old World, carnal and fallen men had begun to take advantage of the divorce laws in their culture. </a:t>
            </a:r>
          </a:p>
          <a:p>
            <a:r>
              <a:rPr lang="en-US" sz="1200" dirty="0">
                <a:solidFill>
                  <a:schemeClr val="bg1"/>
                </a:solidFill>
              </a:rPr>
              <a:t>JFM and RLM</a:t>
            </a:r>
          </a:p>
        </p:txBody>
      </p:sp>
      <p:pic>
        <p:nvPicPr>
          <p:cNvPr id="15" name="Picture 14" descr="image-61.jpg"/>
          <p:cNvPicPr>
            <a:picLocks noChangeAspect="1"/>
          </p:cNvPicPr>
          <p:nvPr/>
        </p:nvPicPr>
        <p:blipFill>
          <a:blip r:embed="rId3" cstate="print"/>
          <a:srcRect l="4110" b="11089"/>
          <a:stretch>
            <a:fillRect/>
          </a:stretch>
        </p:blipFill>
        <p:spPr>
          <a:xfrm>
            <a:off x="2208291" y="3917134"/>
            <a:ext cx="2851136" cy="2286000"/>
          </a:xfrm>
          <a:prstGeom prst="rect">
            <a:avLst/>
          </a:prstGeom>
        </p:spPr>
      </p:pic>
      <p:pic>
        <p:nvPicPr>
          <p:cNvPr id="5" name="Picture 4">
            <a:extLst>
              <a:ext uri="{FF2B5EF4-FFF2-40B4-BE49-F238E27FC236}">
                <a16:creationId xmlns:a16="http://schemas.microsoft.com/office/drawing/2014/main" id="{B2929384-CDB1-4CC7-8BC6-6C9988CE7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315" y="2122979"/>
            <a:ext cx="1429175" cy="2198731"/>
          </a:xfrm>
          <a:prstGeom prst="rect">
            <a:avLst/>
          </a:prstGeom>
        </p:spPr>
      </p:pic>
      <p:pic>
        <p:nvPicPr>
          <p:cNvPr id="16" name="Picture 15">
            <a:extLst>
              <a:ext uri="{FF2B5EF4-FFF2-40B4-BE49-F238E27FC236}">
                <a16:creationId xmlns:a16="http://schemas.microsoft.com/office/drawing/2014/main" id="{FA0397F9-02DF-474D-B0E6-E5DB3F6D7728}"/>
              </a:ext>
            </a:extLst>
          </p:cNvPr>
          <p:cNvPicPr>
            <a:picLocks noChangeAspect="1"/>
          </p:cNvPicPr>
          <p:nvPr/>
        </p:nvPicPr>
        <p:blipFill rotWithShape="1">
          <a:blip r:embed="rId5">
            <a:extLst>
              <a:ext uri="{28A0092B-C50C-407E-A947-70E740481C1C}">
                <a14:useLocalDpi xmlns:a14="http://schemas.microsoft.com/office/drawing/2010/main" val="0"/>
              </a:ext>
            </a:extLst>
          </a:blip>
          <a:srcRect t="2586" b="5475"/>
          <a:stretch/>
        </p:blipFill>
        <p:spPr>
          <a:xfrm>
            <a:off x="10737408" y="235391"/>
            <a:ext cx="1158845" cy="778176"/>
          </a:xfrm>
          <a:prstGeom prst="rect">
            <a:avLst/>
          </a:prstGeom>
        </p:spPr>
      </p:pic>
    </p:spTree>
    <p:extLst>
      <p:ext uri="{BB962C8B-B14F-4D97-AF65-F5344CB8AC3E}">
        <p14:creationId xmlns:p14="http://schemas.microsoft.com/office/powerpoint/2010/main" val="15965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2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C09F60-6623-493A-AE9E-7562893B8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Rectangle 1"/>
          <p:cNvSpPr/>
          <p:nvPr/>
        </p:nvSpPr>
        <p:spPr>
          <a:xfrm>
            <a:off x="305554" y="170507"/>
            <a:ext cx="4953000" cy="3539430"/>
          </a:xfrm>
          <a:prstGeom prst="rect">
            <a:avLst/>
          </a:prstGeom>
        </p:spPr>
        <p:txBody>
          <a:bodyPr wrap="square">
            <a:spAutoFit/>
          </a:bodyPr>
          <a:lstStyle/>
          <a:p>
            <a:pPr fontAlgn="base"/>
            <a:r>
              <a:rPr lang="en-US" sz="1600" dirty="0">
                <a:solidFill>
                  <a:schemeClr val="bg1"/>
                </a:solidFill>
              </a:rPr>
              <a:t>“Why is lust such a deadly sin? Well, in addition to the completely Spirit-destroying impact it has upon our souls, I think it is a sin because it defiles the highest and holiest relationship God gives us in mortality—the love that a man and a woman have for each other and the desire that couple has to bring children into a family intended to be forever. … Love makes us instinctively reach out to God and other people. Lust, on the other hand, is anything but godly and celebrates self-indulgence.</a:t>
            </a:r>
          </a:p>
          <a:p>
            <a:pPr fontAlgn="base"/>
            <a:r>
              <a:rPr lang="en-US" sz="1600" dirty="0">
                <a:solidFill>
                  <a:schemeClr val="bg1"/>
                </a:solidFill>
              </a:rPr>
              <a:t>Love comes with open </a:t>
            </a:r>
          </a:p>
          <a:p>
            <a:pPr fontAlgn="base"/>
            <a:r>
              <a:rPr lang="en-US" sz="1600" dirty="0">
                <a:solidFill>
                  <a:schemeClr val="bg1"/>
                </a:solidFill>
              </a:rPr>
              <a:t>hands and open heart; </a:t>
            </a:r>
          </a:p>
          <a:p>
            <a:pPr fontAlgn="base"/>
            <a:r>
              <a:rPr lang="en-US" sz="1600" dirty="0">
                <a:solidFill>
                  <a:schemeClr val="bg1"/>
                </a:solidFill>
              </a:rPr>
              <a:t>lust comes with only an </a:t>
            </a:r>
          </a:p>
          <a:p>
            <a:pPr fontAlgn="base"/>
            <a:r>
              <a:rPr lang="en-US" sz="1600" dirty="0">
                <a:solidFill>
                  <a:schemeClr val="bg1"/>
                </a:solidFill>
              </a:rPr>
              <a:t>open appetite” </a:t>
            </a:r>
          </a:p>
          <a:p>
            <a:pPr fontAlgn="base"/>
            <a:r>
              <a:rPr lang="en-US" sz="1600" dirty="0">
                <a:solidFill>
                  <a:schemeClr val="bg1"/>
                </a:solidFill>
              </a:rPr>
              <a:t>Elder Jeffrey R. Holland</a:t>
            </a:r>
          </a:p>
        </p:txBody>
      </p:sp>
      <p:pic>
        <p:nvPicPr>
          <p:cNvPr id="4" name="Picture 3" descr="Jeffrey R. Holland.jpg"/>
          <p:cNvPicPr>
            <a:picLocks noChangeAspect="1"/>
          </p:cNvPicPr>
          <p:nvPr/>
        </p:nvPicPr>
        <p:blipFill>
          <a:blip r:embed="rId3" cstate="print"/>
          <a:stretch>
            <a:fillRect/>
          </a:stretch>
        </p:blipFill>
        <p:spPr>
          <a:xfrm>
            <a:off x="3031403" y="2514600"/>
            <a:ext cx="854075" cy="1066800"/>
          </a:xfrm>
          <a:prstGeom prst="rect">
            <a:avLst/>
          </a:prstGeom>
        </p:spPr>
      </p:pic>
      <p:sp>
        <p:nvSpPr>
          <p:cNvPr id="5" name="Rectangle 4"/>
          <p:cNvSpPr/>
          <p:nvPr/>
        </p:nvSpPr>
        <p:spPr>
          <a:xfrm>
            <a:off x="5615412" y="3319604"/>
            <a:ext cx="5429816" cy="3293209"/>
          </a:xfrm>
          <a:prstGeom prst="rect">
            <a:avLst/>
          </a:prstGeom>
        </p:spPr>
        <p:txBody>
          <a:bodyPr wrap="square">
            <a:spAutoFit/>
          </a:bodyPr>
          <a:lstStyle/>
          <a:p>
            <a:r>
              <a:rPr lang="en-US" sz="1600" dirty="0">
                <a:solidFill>
                  <a:schemeClr val="bg1"/>
                </a:solidFill>
              </a:rPr>
              <a:t>Personal Actions to avoid this kind of sin:</a:t>
            </a:r>
          </a:p>
          <a:p>
            <a:endParaRPr lang="en-US" sz="1600" dirty="0">
              <a:solidFill>
                <a:schemeClr val="bg1"/>
              </a:solidFill>
            </a:endParaRPr>
          </a:p>
          <a:p>
            <a:r>
              <a:rPr lang="en-US" sz="1600" dirty="0">
                <a:solidFill>
                  <a:schemeClr val="bg1"/>
                </a:solidFill>
              </a:rPr>
              <a:t>Start by separating yourself from people, materials, and circumstances that will harm you. </a:t>
            </a:r>
          </a:p>
          <a:p>
            <a:endParaRPr lang="en-US" sz="1600" dirty="0">
              <a:solidFill>
                <a:schemeClr val="bg1"/>
              </a:solidFill>
            </a:endParaRPr>
          </a:p>
          <a:p>
            <a:r>
              <a:rPr lang="en-US" sz="1600" dirty="0">
                <a:solidFill>
                  <a:schemeClr val="bg1"/>
                </a:solidFill>
              </a:rPr>
              <a:t>Acknowledge that people bound by the chains of true addictions often need more help than self-help, and that may include you. </a:t>
            </a:r>
          </a:p>
          <a:p>
            <a:endParaRPr lang="en-US" sz="1600" dirty="0">
              <a:solidFill>
                <a:schemeClr val="bg1"/>
              </a:solidFill>
            </a:endParaRPr>
          </a:p>
          <a:p>
            <a:r>
              <a:rPr lang="en-US" sz="1600" dirty="0">
                <a:solidFill>
                  <a:schemeClr val="bg1"/>
                </a:solidFill>
              </a:rPr>
              <a:t>Along with filters on computers and a lock on affections, remember that the only real control in life is self-control. </a:t>
            </a:r>
          </a:p>
          <a:p>
            <a:endParaRPr lang="en-US" sz="1600" dirty="0">
              <a:solidFill>
                <a:schemeClr val="bg1"/>
              </a:solidFill>
            </a:endParaRPr>
          </a:p>
          <a:p>
            <a:r>
              <a:rPr lang="en-US" sz="1600" dirty="0">
                <a:solidFill>
                  <a:schemeClr val="bg1"/>
                </a:solidFill>
              </a:rPr>
              <a:t>Cultivate and be where the Spirit of the Lord is.</a:t>
            </a:r>
          </a:p>
        </p:txBody>
      </p:sp>
      <p:pic>
        <p:nvPicPr>
          <p:cNvPr id="7" name="Picture 6">
            <a:extLst>
              <a:ext uri="{FF2B5EF4-FFF2-40B4-BE49-F238E27FC236}">
                <a16:creationId xmlns:a16="http://schemas.microsoft.com/office/drawing/2014/main" id="{903DE891-A4A2-449D-9D55-640877DB7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394" y="277357"/>
            <a:ext cx="4249706" cy="2854889"/>
          </a:xfrm>
          <a:prstGeom prst="rect">
            <a:avLst/>
          </a:prstGeom>
        </p:spPr>
      </p:pic>
      <p:pic>
        <p:nvPicPr>
          <p:cNvPr id="11" name="Picture 10">
            <a:extLst>
              <a:ext uri="{FF2B5EF4-FFF2-40B4-BE49-F238E27FC236}">
                <a16:creationId xmlns:a16="http://schemas.microsoft.com/office/drawing/2014/main" id="{D2C7D1CB-BBFB-4817-880E-545F9C4B80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651" y="4214252"/>
            <a:ext cx="2847975" cy="2133600"/>
          </a:xfrm>
          <a:prstGeom prst="rect">
            <a:avLst/>
          </a:prstGeom>
        </p:spPr>
      </p:pic>
    </p:spTree>
    <p:extLst>
      <p:ext uri="{BB962C8B-B14F-4D97-AF65-F5344CB8AC3E}">
        <p14:creationId xmlns:p14="http://schemas.microsoft.com/office/powerpoint/2010/main" val="36739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FB67F7-A964-4502-8066-C45FE35ED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Do Not Lie</a:t>
            </a:r>
          </a:p>
        </p:txBody>
      </p:sp>
      <p:sp>
        <p:nvSpPr>
          <p:cNvPr id="2050" name="AutoShape 2"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20713" y="6488668"/>
            <a:ext cx="2438400" cy="369332"/>
          </a:xfrm>
          <a:prstGeom prst="rect">
            <a:avLst/>
          </a:prstGeom>
          <a:noFill/>
        </p:spPr>
        <p:txBody>
          <a:bodyPr wrap="square" rtlCol="0">
            <a:spAutoFit/>
          </a:bodyPr>
          <a:lstStyle/>
          <a:p>
            <a:r>
              <a:rPr lang="en-US" dirty="0">
                <a:solidFill>
                  <a:schemeClr val="bg1"/>
                </a:solidFill>
              </a:rPr>
              <a:t>3 Nephi 12:23-37</a:t>
            </a:r>
          </a:p>
        </p:txBody>
      </p:sp>
      <p:sp>
        <p:nvSpPr>
          <p:cNvPr id="8" name="Rectangle 7"/>
          <p:cNvSpPr/>
          <p:nvPr/>
        </p:nvSpPr>
        <p:spPr>
          <a:xfrm>
            <a:off x="1752600" y="838200"/>
            <a:ext cx="4876800" cy="2862322"/>
          </a:xfrm>
          <a:prstGeom prst="rect">
            <a:avLst/>
          </a:prstGeom>
        </p:spPr>
        <p:txBody>
          <a:bodyPr wrap="square">
            <a:spAutoFit/>
          </a:bodyPr>
          <a:lstStyle/>
          <a:p>
            <a:r>
              <a:rPr lang="en-US" dirty="0">
                <a:solidFill>
                  <a:schemeClr val="bg1"/>
                </a:solidFill>
              </a:rPr>
              <a:t>…</a:t>
            </a:r>
            <a:r>
              <a:rPr lang="en-US" dirty="0">
                <a:solidFill>
                  <a:srgbClr val="FFFF00"/>
                </a:solidFill>
              </a:rPr>
              <a:t>especially under oath</a:t>
            </a:r>
            <a:endParaRPr lang="en-US" dirty="0">
              <a:solidFill>
                <a:schemeClr val="bg1"/>
              </a:solidFill>
            </a:endParaRPr>
          </a:p>
          <a:p>
            <a:endParaRPr lang="en-US" dirty="0">
              <a:solidFill>
                <a:schemeClr val="bg1"/>
              </a:solidFill>
            </a:endParaRPr>
          </a:p>
          <a:p>
            <a:pPr fontAlgn="base"/>
            <a:r>
              <a:rPr lang="en-US" dirty="0">
                <a:solidFill>
                  <a:schemeClr val="bg1"/>
                </a:solidFill>
              </a:rPr>
              <a:t>From the beginning of time the oath was the most sacred, solemn attestation a person could make to affirm a statement or his word on a matter. </a:t>
            </a:r>
          </a:p>
          <a:p>
            <a:pPr fontAlgn="base"/>
            <a:endParaRPr lang="en-US" dirty="0">
              <a:solidFill>
                <a:schemeClr val="bg1"/>
              </a:solidFill>
            </a:endParaRPr>
          </a:p>
          <a:p>
            <a:pPr fontAlgn="base"/>
            <a:r>
              <a:rPr lang="en-US" dirty="0">
                <a:solidFill>
                  <a:schemeClr val="bg1"/>
                </a:solidFill>
              </a:rPr>
              <a:t>We believe in being honest…true—trustworthy</a:t>
            </a:r>
          </a:p>
          <a:p>
            <a:pPr fontAlgn="base"/>
            <a:endParaRPr lang="en-US" dirty="0">
              <a:solidFill>
                <a:schemeClr val="bg1"/>
              </a:solidFill>
            </a:endParaRPr>
          </a:p>
          <a:p>
            <a:pPr fontAlgn="base"/>
            <a:endParaRPr lang="en-US" dirty="0">
              <a:solidFill>
                <a:schemeClr val="bg1"/>
              </a:solidFill>
            </a:endParaRPr>
          </a:p>
          <a:p>
            <a:endParaRPr lang="en-US" dirty="0">
              <a:solidFill>
                <a:schemeClr val="bg1"/>
              </a:solidFill>
            </a:endParaRPr>
          </a:p>
        </p:txBody>
      </p:sp>
      <p:sp>
        <p:nvSpPr>
          <p:cNvPr id="12" name="Rectangle 11"/>
          <p:cNvSpPr/>
          <p:nvPr/>
        </p:nvSpPr>
        <p:spPr>
          <a:xfrm>
            <a:off x="7010400" y="1524000"/>
            <a:ext cx="3505200" cy="923330"/>
          </a:xfrm>
          <a:prstGeom prst="rect">
            <a:avLst/>
          </a:prstGeom>
        </p:spPr>
        <p:txBody>
          <a:bodyPr wrap="square">
            <a:spAutoFit/>
          </a:bodyPr>
          <a:lstStyle/>
          <a:p>
            <a:r>
              <a:rPr lang="en-US" dirty="0">
                <a:solidFill>
                  <a:schemeClr val="bg1"/>
                </a:solidFill>
              </a:rPr>
              <a:t>The oath, over time, had been misused—referring to secret combinations</a:t>
            </a:r>
            <a:endParaRPr lang="en-US" sz="1200" dirty="0">
              <a:solidFill>
                <a:schemeClr val="bg1"/>
              </a:solidFill>
            </a:endParaRPr>
          </a:p>
        </p:txBody>
      </p:sp>
      <p:pic>
        <p:nvPicPr>
          <p:cNvPr id="5" name="Picture 4">
            <a:extLst>
              <a:ext uri="{FF2B5EF4-FFF2-40B4-BE49-F238E27FC236}">
                <a16:creationId xmlns:a16="http://schemas.microsoft.com/office/drawing/2014/main" id="{D1DDB79A-1480-425B-9EA9-57594ED2C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944" y="3068559"/>
            <a:ext cx="3810000" cy="2857500"/>
          </a:xfrm>
          <a:prstGeom prst="rect">
            <a:avLst/>
          </a:prstGeom>
        </p:spPr>
      </p:pic>
      <p:pic>
        <p:nvPicPr>
          <p:cNvPr id="7" name="Picture 6">
            <a:extLst>
              <a:ext uri="{FF2B5EF4-FFF2-40B4-BE49-F238E27FC236}">
                <a16:creationId xmlns:a16="http://schemas.microsoft.com/office/drawing/2014/main" id="{9C7A24AA-11FA-4DFE-AC64-2EF4E1F8B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5121" y="3013536"/>
            <a:ext cx="3333750" cy="2362200"/>
          </a:xfrm>
          <a:prstGeom prst="rect">
            <a:avLst/>
          </a:prstGeom>
        </p:spPr>
      </p:pic>
    </p:spTree>
    <p:extLst>
      <p:ext uri="{BB962C8B-B14F-4D97-AF65-F5344CB8AC3E}">
        <p14:creationId xmlns:p14="http://schemas.microsoft.com/office/powerpoint/2010/main" val="49202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3C8053-190F-4439-9F92-7249AE912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Turn the Other Cheek</a:t>
            </a:r>
          </a:p>
        </p:txBody>
      </p:sp>
      <p:sp>
        <p:nvSpPr>
          <p:cNvPr id="2050" name="AutoShape 2"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0" y="6488668"/>
            <a:ext cx="2438400" cy="369332"/>
          </a:xfrm>
          <a:prstGeom prst="rect">
            <a:avLst/>
          </a:prstGeom>
          <a:noFill/>
        </p:spPr>
        <p:txBody>
          <a:bodyPr wrap="square" rtlCol="0">
            <a:spAutoFit/>
          </a:bodyPr>
          <a:lstStyle/>
          <a:p>
            <a:r>
              <a:rPr lang="en-US" dirty="0">
                <a:solidFill>
                  <a:schemeClr val="bg1"/>
                </a:solidFill>
              </a:rPr>
              <a:t>3 Nephi 12:38-42</a:t>
            </a:r>
          </a:p>
        </p:txBody>
      </p:sp>
      <p:sp>
        <p:nvSpPr>
          <p:cNvPr id="8" name="Rectangle 7"/>
          <p:cNvSpPr/>
          <p:nvPr/>
        </p:nvSpPr>
        <p:spPr>
          <a:xfrm>
            <a:off x="1752600" y="838200"/>
            <a:ext cx="4876800" cy="1938992"/>
          </a:xfrm>
          <a:prstGeom prst="rect">
            <a:avLst/>
          </a:prstGeom>
        </p:spPr>
        <p:txBody>
          <a:bodyPr wrap="square">
            <a:spAutoFit/>
          </a:bodyPr>
          <a:lstStyle/>
          <a:p>
            <a:r>
              <a:rPr lang="en-US" dirty="0">
                <a:solidFill>
                  <a:srgbClr val="FFFF00"/>
                </a:solidFill>
              </a:rPr>
              <a:t>…and avoid confrontations and counterattacks </a:t>
            </a:r>
          </a:p>
          <a:p>
            <a:endParaRPr lang="en-US" dirty="0">
              <a:solidFill>
                <a:schemeClr val="bg1"/>
              </a:solidFill>
            </a:endParaRPr>
          </a:p>
          <a:p>
            <a:r>
              <a:rPr lang="en-US" dirty="0">
                <a:solidFill>
                  <a:schemeClr val="bg1"/>
                </a:solidFill>
              </a:rPr>
              <a:t>“Though the Saints are in no way called upon to become the doormats of society, yet they are directed here to avoid reviling or striking back at an enemy.”</a:t>
            </a:r>
          </a:p>
          <a:p>
            <a:r>
              <a:rPr lang="en-US" sz="1200" dirty="0">
                <a:solidFill>
                  <a:schemeClr val="bg1"/>
                </a:solidFill>
              </a:rPr>
              <a:t>JFM and RLM</a:t>
            </a:r>
          </a:p>
        </p:txBody>
      </p:sp>
      <p:sp>
        <p:nvSpPr>
          <p:cNvPr id="10" name="Rectangle 9"/>
          <p:cNvSpPr/>
          <p:nvPr/>
        </p:nvSpPr>
        <p:spPr>
          <a:xfrm>
            <a:off x="5562600" y="4121727"/>
            <a:ext cx="5524500" cy="1754326"/>
          </a:xfrm>
          <a:prstGeom prst="rect">
            <a:avLst/>
          </a:prstGeom>
        </p:spPr>
        <p:txBody>
          <a:bodyPr wrap="square">
            <a:spAutoFit/>
          </a:bodyPr>
          <a:lstStyle/>
          <a:p>
            <a:pPr fontAlgn="base"/>
            <a:r>
              <a:rPr lang="en-US" dirty="0">
                <a:solidFill>
                  <a:schemeClr val="bg1"/>
                </a:solidFill>
              </a:rPr>
              <a:t>“And unto him that </a:t>
            </a:r>
            <a:r>
              <a:rPr lang="en-US" dirty="0" err="1">
                <a:solidFill>
                  <a:schemeClr val="bg1"/>
                </a:solidFill>
              </a:rPr>
              <a:t>smiteth</a:t>
            </a:r>
            <a:r>
              <a:rPr lang="en-US" dirty="0">
                <a:solidFill>
                  <a:schemeClr val="bg1"/>
                </a:solidFill>
              </a:rPr>
              <a:t> thee on the </a:t>
            </a:r>
            <a:r>
              <a:rPr lang="en-US" i="1" dirty="0">
                <a:solidFill>
                  <a:schemeClr val="bg1"/>
                </a:solidFill>
              </a:rPr>
              <a:t>one</a:t>
            </a:r>
            <a:r>
              <a:rPr lang="en-US" dirty="0">
                <a:solidFill>
                  <a:schemeClr val="bg1"/>
                </a:solidFill>
              </a:rPr>
              <a:t> cheek offer also the other; and him that </a:t>
            </a:r>
            <a:r>
              <a:rPr lang="en-US" dirty="0" err="1">
                <a:solidFill>
                  <a:schemeClr val="bg1"/>
                </a:solidFill>
              </a:rPr>
              <a:t>taketh</a:t>
            </a:r>
            <a:r>
              <a:rPr lang="en-US" dirty="0">
                <a:solidFill>
                  <a:schemeClr val="bg1"/>
                </a:solidFill>
              </a:rPr>
              <a:t> away thy cloak forbid not </a:t>
            </a:r>
            <a:r>
              <a:rPr lang="en-US" i="1" dirty="0">
                <a:solidFill>
                  <a:schemeClr val="bg1"/>
                </a:solidFill>
              </a:rPr>
              <a:t>to take thy</a:t>
            </a:r>
            <a:r>
              <a:rPr lang="en-US" dirty="0">
                <a:solidFill>
                  <a:schemeClr val="bg1"/>
                </a:solidFill>
              </a:rPr>
              <a:t> coat also.</a:t>
            </a:r>
          </a:p>
          <a:p>
            <a:pPr fontAlgn="base"/>
            <a:r>
              <a:rPr lang="en-US" dirty="0">
                <a:solidFill>
                  <a:schemeClr val="bg1"/>
                </a:solidFill>
              </a:rPr>
              <a:t>Give to every man that </a:t>
            </a:r>
            <a:r>
              <a:rPr lang="en-US" dirty="0" err="1">
                <a:solidFill>
                  <a:schemeClr val="bg1"/>
                </a:solidFill>
              </a:rPr>
              <a:t>asketh</a:t>
            </a:r>
            <a:r>
              <a:rPr lang="en-US" dirty="0">
                <a:solidFill>
                  <a:schemeClr val="bg1"/>
                </a:solidFill>
              </a:rPr>
              <a:t> of thee; and of him that </a:t>
            </a:r>
            <a:r>
              <a:rPr lang="en-US" dirty="0" err="1">
                <a:solidFill>
                  <a:schemeClr val="bg1"/>
                </a:solidFill>
              </a:rPr>
              <a:t>taketh</a:t>
            </a:r>
            <a:r>
              <a:rPr lang="en-US" dirty="0">
                <a:solidFill>
                  <a:schemeClr val="bg1"/>
                </a:solidFill>
              </a:rPr>
              <a:t> away thy goods ask </a:t>
            </a:r>
            <a:r>
              <a:rPr lang="en-US" i="1" dirty="0">
                <a:solidFill>
                  <a:schemeClr val="bg1"/>
                </a:solidFill>
              </a:rPr>
              <a:t>them</a:t>
            </a:r>
            <a:r>
              <a:rPr lang="en-US" dirty="0">
                <a:solidFill>
                  <a:schemeClr val="bg1"/>
                </a:solidFill>
              </a:rPr>
              <a:t> not again.”</a:t>
            </a:r>
          </a:p>
          <a:p>
            <a:pPr fontAlgn="base"/>
            <a:r>
              <a:rPr lang="en-US" dirty="0">
                <a:solidFill>
                  <a:schemeClr val="bg1"/>
                </a:solidFill>
              </a:rPr>
              <a:t>Luke 6:29-30</a:t>
            </a:r>
          </a:p>
        </p:txBody>
      </p:sp>
      <p:pic>
        <p:nvPicPr>
          <p:cNvPr id="5" name="Picture 4">
            <a:extLst>
              <a:ext uri="{FF2B5EF4-FFF2-40B4-BE49-F238E27FC236}">
                <a16:creationId xmlns:a16="http://schemas.microsoft.com/office/drawing/2014/main" id="{C5C4BF60-BF9D-4828-B5BA-843BD3DA2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541" y="958582"/>
            <a:ext cx="2514600" cy="2695575"/>
          </a:xfrm>
          <a:prstGeom prst="rect">
            <a:avLst/>
          </a:prstGeom>
        </p:spPr>
      </p:pic>
      <p:pic>
        <p:nvPicPr>
          <p:cNvPr id="7" name="Picture 6">
            <a:extLst>
              <a:ext uri="{FF2B5EF4-FFF2-40B4-BE49-F238E27FC236}">
                <a16:creationId xmlns:a16="http://schemas.microsoft.com/office/drawing/2014/main" id="{AD51F504-EA5D-44CF-B0BC-AD74564EB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679" y="2398655"/>
            <a:ext cx="2286000" cy="1371600"/>
          </a:xfrm>
          <a:prstGeom prst="rect">
            <a:avLst/>
          </a:prstGeom>
        </p:spPr>
      </p:pic>
      <p:pic>
        <p:nvPicPr>
          <p:cNvPr id="13" name="Picture 12">
            <a:extLst>
              <a:ext uri="{FF2B5EF4-FFF2-40B4-BE49-F238E27FC236}">
                <a16:creationId xmlns:a16="http://schemas.microsoft.com/office/drawing/2014/main" id="{AFECE335-A67B-4784-8C8C-214F51E57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281" y="4185068"/>
            <a:ext cx="2905125" cy="2057400"/>
          </a:xfrm>
          <a:prstGeom prst="rect">
            <a:avLst/>
          </a:prstGeom>
        </p:spPr>
      </p:pic>
      <p:pic>
        <p:nvPicPr>
          <p:cNvPr id="19" name="Picture 18">
            <a:extLst>
              <a:ext uri="{FF2B5EF4-FFF2-40B4-BE49-F238E27FC236}">
                <a16:creationId xmlns:a16="http://schemas.microsoft.com/office/drawing/2014/main" id="{EE1BEDB7-D3EC-4018-9ECA-66415CC0D0A0}"/>
              </a:ext>
            </a:extLst>
          </p:cNvPr>
          <p:cNvPicPr>
            <a:picLocks noChangeAspect="1"/>
          </p:cNvPicPr>
          <p:nvPr/>
        </p:nvPicPr>
        <p:blipFill rotWithShape="1">
          <a:blip r:embed="rId6">
            <a:extLst>
              <a:ext uri="{28A0092B-C50C-407E-A947-70E740481C1C}">
                <a14:useLocalDpi xmlns:a14="http://schemas.microsoft.com/office/drawing/2010/main" val="0"/>
              </a:ext>
            </a:extLst>
          </a:blip>
          <a:srcRect t="2586" b="5475"/>
          <a:stretch/>
        </p:blipFill>
        <p:spPr>
          <a:xfrm>
            <a:off x="255337" y="190124"/>
            <a:ext cx="1356180" cy="910688"/>
          </a:xfrm>
          <a:prstGeom prst="rect">
            <a:avLst/>
          </a:prstGeom>
        </p:spPr>
      </p:pic>
    </p:spTree>
    <p:extLst>
      <p:ext uri="{BB962C8B-B14F-4D97-AF65-F5344CB8AC3E}">
        <p14:creationId xmlns:p14="http://schemas.microsoft.com/office/powerpoint/2010/main" val="319818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1B668F3-81E0-45CE-ADB7-03207BC61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Love Your Enemies</a:t>
            </a:r>
          </a:p>
        </p:txBody>
      </p:sp>
      <p:sp>
        <p:nvSpPr>
          <p:cNvPr id="2050" name="AutoShape 2"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0" y="6488668"/>
            <a:ext cx="2438400" cy="369332"/>
          </a:xfrm>
          <a:prstGeom prst="rect">
            <a:avLst/>
          </a:prstGeom>
          <a:noFill/>
        </p:spPr>
        <p:txBody>
          <a:bodyPr wrap="square" rtlCol="0">
            <a:spAutoFit/>
          </a:bodyPr>
          <a:lstStyle/>
          <a:p>
            <a:r>
              <a:rPr lang="en-US" dirty="0">
                <a:solidFill>
                  <a:schemeClr val="bg1"/>
                </a:solidFill>
              </a:rPr>
              <a:t>3 Nephi 12:43-46</a:t>
            </a:r>
          </a:p>
        </p:txBody>
      </p:sp>
      <p:sp>
        <p:nvSpPr>
          <p:cNvPr id="11" name="Rectangle 10"/>
          <p:cNvSpPr/>
          <p:nvPr/>
        </p:nvSpPr>
        <p:spPr>
          <a:xfrm>
            <a:off x="200685" y="686554"/>
            <a:ext cx="6118634" cy="2308324"/>
          </a:xfrm>
          <a:prstGeom prst="rect">
            <a:avLst/>
          </a:prstGeom>
        </p:spPr>
        <p:txBody>
          <a:bodyPr wrap="square">
            <a:spAutoFit/>
          </a:bodyPr>
          <a:lstStyle/>
          <a:p>
            <a:pPr fontAlgn="base"/>
            <a:r>
              <a:rPr lang="en-US" dirty="0">
                <a:solidFill>
                  <a:srgbClr val="FFFF00"/>
                </a:solidFill>
              </a:rPr>
              <a:t>…no matter how bad the situation is</a:t>
            </a:r>
          </a:p>
          <a:p>
            <a:pPr fontAlgn="base"/>
            <a:endParaRPr lang="en-US" dirty="0">
              <a:solidFill>
                <a:schemeClr val="bg1"/>
              </a:solidFill>
            </a:endParaRPr>
          </a:p>
          <a:p>
            <a:pPr fontAlgn="base"/>
            <a:r>
              <a:rPr lang="en-US" dirty="0">
                <a:solidFill>
                  <a:schemeClr val="bg1"/>
                </a:solidFill>
              </a:rPr>
              <a:t>“Thou </a:t>
            </a:r>
            <a:r>
              <a:rPr lang="en-US" dirty="0" err="1">
                <a:solidFill>
                  <a:schemeClr val="bg1"/>
                </a:solidFill>
              </a:rPr>
              <a:t>shalt</a:t>
            </a:r>
            <a:r>
              <a:rPr lang="en-US" dirty="0">
                <a:solidFill>
                  <a:schemeClr val="bg1"/>
                </a:solidFill>
              </a:rPr>
              <a:t> not hate thy brother in </a:t>
            </a:r>
            <a:r>
              <a:rPr lang="en-US" dirty="0" err="1">
                <a:solidFill>
                  <a:schemeClr val="bg1"/>
                </a:solidFill>
              </a:rPr>
              <a:t>thine</a:t>
            </a:r>
            <a:r>
              <a:rPr lang="en-US" dirty="0">
                <a:solidFill>
                  <a:schemeClr val="bg1"/>
                </a:solidFill>
              </a:rPr>
              <a:t> heart: thou </a:t>
            </a:r>
            <a:r>
              <a:rPr lang="en-US" dirty="0" err="1">
                <a:solidFill>
                  <a:schemeClr val="bg1"/>
                </a:solidFill>
              </a:rPr>
              <a:t>shalt</a:t>
            </a:r>
            <a:r>
              <a:rPr lang="en-US" dirty="0">
                <a:solidFill>
                  <a:schemeClr val="bg1"/>
                </a:solidFill>
              </a:rPr>
              <a:t> in any wise rebuke thy </a:t>
            </a:r>
            <a:r>
              <a:rPr lang="en-US" dirty="0" err="1">
                <a:solidFill>
                  <a:schemeClr val="bg1"/>
                </a:solidFill>
              </a:rPr>
              <a:t>neighbour</a:t>
            </a:r>
            <a:r>
              <a:rPr lang="en-US" dirty="0">
                <a:solidFill>
                  <a:schemeClr val="bg1"/>
                </a:solidFill>
              </a:rPr>
              <a:t>, and not suffer sin upon him.</a:t>
            </a:r>
          </a:p>
          <a:p>
            <a:pPr fontAlgn="base"/>
            <a:r>
              <a:rPr lang="en-US" dirty="0">
                <a:solidFill>
                  <a:schemeClr val="bg1"/>
                </a:solidFill>
              </a:rPr>
              <a:t> Thou </a:t>
            </a:r>
            <a:r>
              <a:rPr lang="en-US" dirty="0" err="1">
                <a:solidFill>
                  <a:schemeClr val="bg1"/>
                </a:solidFill>
              </a:rPr>
              <a:t>shalt</a:t>
            </a:r>
            <a:r>
              <a:rPr lang="en-US" dirty="0">
                <a:solidFill>
                  <a:schemeClr val="bg1"/>
                </a:solidFill>
              </a:rPr>
              <a:t> not avenge, nor bear any grudge against the children of thy people, but thou </a:t>
            </a:r>
            <a:r>
              <a:rPr lang="en-US" dirty="0" err="1">
                <a:solidFill>
                  <a:schemeClr val="bg1"/>
                </a:solidFill>
              </a:rPr>
              <a:t>shalt</a:t>
            </a:r>
            <a:r>
              <a:rPr lang="en-US" dirty="0">
                <a:solidFill>
                  <a:schemeClr val="bg1"/>
                </a:solidFill>
              </a:rPr>
              <a:t> love thy </a:t>
            </a:r>
            <a:r>
              <a:rPr lang="en-US" dirty="0" err="1">
                <a:solidFill>
                  <a:schemeClr val="bg1"/>
                </a:solidFill>
              </a:rPr>
              <a:t>neighbour</a:t>
            </a:r>
            <a:r>
              <a:rPr lang="en-US" dirty="0">
                <a:solidFill>
                  <a:schemeClr val="bg1"/>
                </a:solidFill>
              </a:rPr>
              <a:t> as thyself: I </a:t>
            </a:r>
            <a:r>
              <a:rPr lang="en-US" i="1" dirty="0">
                <a:solidFill>
                  <a:schemeClr val="bg1"/>
                </a:solidFill>
              </a:rPr>
              <a:t>am</a:t>
            </a:r>
            <a:r>
              <a:rPr lang="en-US" dirty="0">
                <a:solidFill>
                  <a:schemeClr val="bg1"/>
                </a:solidFill>
              </a:rPr>
              <a:t> the </a:t>
            </a:r>
            <a:r>
              <a:rPr lang="en-US" cap="small" dirty="0">
                <a:solidFill>
                  <a:schemeClr val="bg1"/>
                </a:solidFill>
              </a:rPr>
              <a:t>Lord</a:t>
            </a:r>
            <a:r>
              <a:rPr lang="en-US" dirty="0">
                <a:solidFill>
                  <a:schemeClr val="bg1"/>
                </a:solidFill>
              </a:rPr>
              <a:t>.”</a:t>
            </a:r>
          </a:p>
          <a:p>
            <a:pPr fontAlgn="base"/>
            <a:r>
              <a:rPr lang="en-US" dirty="0">
                <a:solidFill>
                  <a:schemeClr val="bg1"/>
                </a:solidFill>
              </a:rPr>
              <a:t>Leviticus 19:17-18</a:t>
            </a:r>
          </a:p>
        </p:txBody>
      </p:sp>
      <p:sp>
        <p:nvSpPr>
          <p:cNvPr id="13" name="Rectangle 12"/>
          <p:cNvSpPr/>
          <p:nvPr/>
        </p:nvSpPr>
        <p:spPr>
          <a:xfrm>
            <a:off x="6324600" y="2590801"/>
            <a:ext cx="5453958" cy="1107996"/>
          </a:xfrm>
          <a:prstGeom prst="rect">
            <a:avLst/>
          </a:prstGeom>
        </p:spPr>
        <p:txBody>
          <a:bodyPr wrap="square">
            <a:spAutoFit/>
          </a:bodyPr>
          <a:lstStyle/>
          <a:p>
            <a:pPr fontAlgn="base"/>
            <a:r>
              <a:rPr lang="en-US" dirty="0">
                <a:solidFill>
                  <a:schemeClr val="bg1"/>
                </a:solidFill>
              </a:rPr>
              <a:t>“The followers of Christ is not just to tolerate or avoid his enemies…He bids us to do away with our enemies by making friends of them.”</a:t>
            </a:r>
          </a:p>
          <a:p>
            <a:pPr fontAlgn="base"/>
            <a:r>
              <a:rPr lang="en-US" sz="1200" dirty="0">
                <a:solidFill>
                  <a:schemeClr val="bg1"/>
                </a:solidFill>
              </a:rPr>
              <a:t>JFM and RLM</a:t>
            </a:r>
          </a:p>
        </p:txBody>
      </p:sp>
      <p:sp>
        <p:nvSpPr>
          <p:cNvPr id="14" name="Rectangle 13"/>
          <p:cNvSpPr/>
          <p:nvPr/>
        </p:nvSpPr>
        <p:spPr>
          <a:xfrm>
            <a:off x="570368" y="5268363"/>
            <a:ext cx="5466030" cy="1200329"/>
          </a:xfrm>
          <a:prstGeom prst="rect">
            <a:avLst/>
          </a:prstGeom>
        </p:spPr>
        <p:txBody>
          <a:bodyPr wrap="square">
            <a:spAutoFit/>
          </a:bodyPr>
          <a:lstStyle/>
          <a:p>
            <a:r>
              <a:rPr lang="en-US" dirty="0" err="1">
                <a:solidFill>
                  <a:schemeClr val="bg1"/>
                </a:solidFill>
              </a:rPr>
              <a:t>Zenos</a:t>
            </a:r>
            <a:r>
              <a:rPr lang="en-US" dirty="0">
                <a:solidFill>
                  <a:schemeClr val="bg1"/>
                </a:solidFill>
              </a:rPr>
              <a:t>: “…yea, thou </a:t>
            </a:r>
            <a:r>
              <a:rPr lang="en-US" dirty="0" err="1">
                <a:solidFill>
                  <a:schemeClr val="bg1"/>
                </a:solidFill>
              </a:rPr>
              <a:t>wast</a:t>
            </a:r>
            <a:r>
              <a:rPr lang="en-US" dirty="0">
                <a:solidFill>
                  <a:schemeClr val="bg1"/>
                </a:solidFill>
              </a:rPr>
              <a:t> merciful when I prayed concerning those who were mine enemies, and thou didst turn them to me.”</a:t>
            </a:r>
          </a:p>
          <a:p>
            <a:r>
              <a:rPr lang="en-US" dirty="0">
                <a:solidFill>
                  <a:schemeClr val="bg1"/>
                </a:solidFill>
              </a:rPr>
              <a:t>Alma 33:4</a:t>
            </a:r>
          </a:p>
        </p:txBody>
      </p:sp>
      <p:sp>
        <p:nvSpPr>
          <p:cNvPr id="15" name="Rectangle 14"/>
          <p:cNvSpPr/>
          <p:nvPr/>
        </p:nvSpPr>
        <p:spPr>
          <a:xfrm>
            <a:off x="6681456" y="4390177"/>
            <a:ext cx="5160475" cy="2031325"/>
          </a:xfrm>
          <a:prstGeom prst="rect">
            <a:avLst/>
          </a:prstGeom>
        </p:spPr>
        <p:txBody>
          <a:bodyPr wrap="square">
            <a:spAutoFit/>
          </a:bodyPr>
          <a:lstStyle/>
          <a:p>
            <a:pPr fontAlgn="base"/>
            <a:r>
              <a:rPr lang="en-US" dirty="0">
                <a:solidFill>
                  <a:schemeClr val="bg1"/>
                </a:solidFill>
              </a:rPr>
              <a:t>We need to:</a:t>
            </a:r>
          </a:p>
          <a:p>
            <a:pPr fontAlgn="base"/>
            <a:r>
              <a:rPr lang="en-US" dirty="0">
                <a:solidFill>
                  <a:schemeClr val="bg1"/>
                </a:solidFill>
              </a:rPr>
              <a:t>Act in loving and kind ways toward our enemies</a:t>
            </a:r>
          </a:p>
          <a:p>
            <a:pPr fontAlgn="base"/>
            <a:endParaRPr lang="en-US" dirty="0">
              <a:solidFill>
                <a:schemeClr val="bg1"/>
              </a:solidFill>
            </a:endParaRPr>
          </a:p>
          <a:p>
            <a:pPr fontAlgn="base"/>
            <a:r>
              <a:rPr lang="en-US" dirty="0">
                <a:solidFill>
                  <a:schemeClr val="bg1"/>
                </a:solidFill>
              </a:rPr>
              <a:t>Pray for them and asking for help in forgiving them</a:t>
            </a:r>
          </a:p>
          <a:p>
            <a:pPr fontAlgn="base"/>
            <a:endParaRPr lang="en-US" dirty="0">
              <a:solidFill>
                <a:schemeClr val="bg1"/>
              </a:solidFill>
            </a:endParaRPr>
          </a:p>
          <a:p>
            <a:pPr fontAlgn="base"/>
            <a:r>
              <a:rPr lang="en-US" dirty="0">
                <a:solidFill>
                  <a:schemeClr val="bg1"/>
                </a:solidFill>
              </a:rPr>
              <a:t>Be an example to them that have offended us in any manner</a:t>
            </a:r>
          </a:p>
        </p:txBody>
      </p:sp>
      <p:pic>
        <p:nvPicPr>
          <p:cNvPr id="5" name="Picture 4">
            <a:extLst>
              <a:ext uri="{FF2B5EF4-FFF2-40B4-BE49-F238E27FC236}">
                <a16:creationId xmlns:a16="http://schemas.microsoft.com/office/drawing/2014/main" id="{E8F688EB-5C71-46D8-9C0C-A5CB74DCD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788" y="855269"/>
            <a:ext cx="3487092" cy="1525603"/>
          </a:xfrm>
          <a:prstGeom prst="rect">
            <a:avLst/>
          </a:prstGeom>
        </p:spPr>
      </p:pic>
      <p:pic>
        <p:nvPicPr>
          <p:cNvPr id="7" name="Picture 6">
            <a:extLst>
              <a:ext uri="{FF2B5EF4-FFF2-40B4-BE49-F238E27FC236}">
                <a16:creationId xmlns:a16="http://schemas.microsoft.com/office/drawing/2014/main" id="{E61EE0E4-A505-4C72-85DB-076EDA70D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2909" y="2537097"/>
            <a:ext cx="3448050" cy="2590800"/>
          </a:xfrm>
          <a:prstGeom prst="rect">
            <a:avLst/>
          </a:prstGeom>
        </p:spPr>
      </p:pic>
    </p:spTree>
    <p:extLst>
      <p:ext uri="{BB962C8B-B14F-4D97-AF65-F5344CB8AC3E}">
        <p14:creationId xmlns:p14="http://schemas.microsoft.com/office/powerpoint/2010/main" val="152232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2000"/>
                                        <p:tgtEl>
                                          <p:spTgt spid="13">
                                            <p:txEl>
                                              <p:pRg st="0" end="0"/>
                                            </p:txEl>
                                          </p:spTgt>
                                        </p:tgtEl>
                                      </p:cBhvr>
                                    </p:animEffect>
                                    <p:set>
                                      <p:cBhvr>
                                        <p:cTn id="23" dur="1" fill="hold">
                                          <p:stCondLst>
                                            <p:cond delay="1999"/>
                                          </p:stCondLst>
                                        </p:cTn>
                                        <p:tgtEl>
                                          <p:spTgt spid="13">
                                            <p:txEl>
                                              <p:pRg st="0" end="0"/>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000"/>
                                        <p:tgtEl>
                                          <p:spTgt spid="13">
                                            <p:txEl>
                                              <p:pRg st="1" end="1"/>
                                            </p:txEl>
                                          </p:spTgt>
                                        </p:tgtEl>
                                      </p:cBhvr>
                                    </p:animEffect>
                                    <p:set>
                                      <p:cBhvr>
                                        <p:cTn id="26" dur="1" fill="hold">
                                          <p:stCondLst>
                                            <p:cond delay="1999"/>
                                          </p:stCondLst>
                                        </p:cTn>
                                        <p:tgtEl>
                                          <p:spTgt spid="13">
                                            <p:txEl>
                                              <p:pRg st="1" end="1"/>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2000"/>
                                        <p:tgtEl>
                                          <p:spTgt spid="11">
                                            <p:txEl>
                                              <p:pRg st="0" end="0"/>
                                            </p:txEl>
                                          </p:spTgt>
                                        </p:tgtEl>
                                      </p:cBhvr>
                                    </p:animEffect>
                                    <p:set>
                                      <p:cBhvr>
                                        <p:cTn id="29" dur="1" fill="hold">
                                          <p:stCondLst>
                                            <p:cond delay="1999"/>
                                          </p:stCondLst>
                                        </p:cTn>
                                        <p:tgtEl>
                                          <p:spTgt spid="11">
                                            <p:txEl>
                                              <p:pRg st="0" end="0"/>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2000"/>
                                        <p:tgtEl>
                                          <p:spTgt spid="11">
                                            <p:txEl>
                                              <p:pRg st="2" end="2"/>
                                            </p:txEl>
                                          </p:spTgt>
                                        </p:tgtEl>
                                      </p:cBhvr>
                                    </p:animEffect>
                                    <p:set>
                                      <p:cBhvr>
                                        <p:cTn id="32" dur="1" fill="hold">
                                          <p:stCondLst>
                                            <p:cond delay="1999"/>
                                          </p:stCondLst>
                                        </p:cTn>
                                        <p:tgtEl>
                                          <p:spTgt spid="11">
                                            <p:txEl>
                                              <p:pRg st="2" end="2"/>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2000"/>
                                        <p:tgtEl>
                                          <p:spTgt spid="11">
                                            <p:txEl>
                                              <p:pRg st="3" end="3"/>
                                            </p:txEl>
                                          </p:spTgt>
                                        </p:tgtEl>
                                      </p:cBhvr>
                                    </p:animEffect>
                                    <p:set>
                                      <p:cBhvr>
                                        <p:cTn id="35" dur="1" fill="hold">
                                          <p:stCondLst>
                                            <p:cond delay="1999"/>
                                          </p:stCondLst>
                                        </p:cTn>
                                        <p:tgtEl>
                                          <p:spTgt spid="11">
                                            <p:txEl>
                                              <p:pRg st="3" end="3"/>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2000"/>
                                        <p:tgtEl>
                                          <p:spTgt spid="11">
                                            <p:txEl>
                                              <p:pRg st="4" end="4"/>
                                            </p:txEl>
                                          </p:spTgt>
                                        </p:tgtEl>
                                      </p:cBhvr>
                                    </p:animEffect>
                                    <p:set>
                                      <p:cBhvr>
                                        <p:cTn id="38" dur="1" fill="hold">
                                          <p:stCondLst>
                                            <p:cond delay="1999"/>
                                          </p:stCondLst>
                                        </p:cTn>
                                        <p:tgtEl>
                                          <p:spTgt spid="11">
                                            <p:txEl>
                                              <p:pRg st="4" end="4"/>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3" grpId="0" build="allAtOnce"/>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E11295E-62FE-40AD-A150-F7E7E14EE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184087" y="6488668"/>
            <a:ext cx="2438400" cy="369332"/>
          </a:xfrm>
          <a:prstGeom prst="rect">
            <a:avLst/>
          </a:prstGeom>
          <a:noFill/>
        </p:spPr>
        <p:txBody>
          <a:bodyPr wrap="square" rtlCol="0">
            <a:spAutoFit/>
          </a:bodyPr>
          <a:lstStyle/>
          <a:p>
            <a:r>
              <a:rPr lang="en-US" dirty="0">
                <a:solidFill>
                  <a:schemeClr val="bg1"/>
                </a:solidFill>
              </a:rPr>
              <a:t>3 Nephi 12:48</a:t>
            </a:r>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oor Richard" panose="02080502050505020702" pitchFamily="18" charset="0"/>
              </a:rPr>
              <a:t>Being Perfect</a:t>
            </a:r>
          </a:p>
        </p:txBody>
      </p:sp>
      <p:grpSp>
        <p:nvGrpSpPr>
          <p:cNvPr id="5" name="Group 4"/>
          <p:cNvGrpSpPr/>
          <p:nvPr/>
        </p:nvGrpSpPr>
        <p:grpSpPr>
          <a:xfrm>
            <a:off x="181778" y="1129553"/>
            <a:ext cx="2823972" cy="1447800"/>
            <a:chOff x="965200" y="2286000"/>
            <a:chExt cx="7264400" cy="2743200"/>
          </a:xfrm>
        </p:grpSpPr>
        <p:grpSp>
          <p:nvGrpSpPr>
            <p:cNvPr id="6" name="Group 18"/>
            <p:cNvGrpSpPr/>
            <p:nvPr/>
          </p:nvGrpSpPr>
          <p:grpSpPr>
            <a:xfrm>
              <a:off x="965200" y="2286000"/>
              <a:ext cx="7264400" cy="2743200"/>
              <a:chOff x="965200" y="2286000"/>
              <a:chExt cx="7327900" cy="2743200"/>
            </a:xfrm>
          </p:grpSpPr>
          <p:sp>
            <p:nvSpPr>
              <p:cNvPr id="8" name="Rectangle 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1"/>
                <a:endCxn id="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117600" y="2514600"/>
              <a:ext cx="7010399" cy="1574521"/>
            </a:xfrm>
            <a:prstGeom prst="rect">
              <a:avLst/>
            </a:prstGeom>
            <a:noFill/>
          </p:spPr>
          <p:txBody>
            <a:bodyPr wrap="square" rtlCol="0">
              <a:spAutoFit/>
            </a:bodyPr>
            <a:lstStyle/>
            <a:p>
              <a:pPr algn="ctr"/>
              <a:r>
                <a:rPr lang="en-US" sz="2400" dirty="0">
                  <a:solidFill>
                    <a:schemeClr val="bg1"/>
                  </a:solidFill>
                </a:rPr>
                <a:t>Does Heavenly Father expect us to be perfect?</a:t>
              </a:r>
            </a:p>
          </p:txBody>
        </p:sp>
      </p:grpSp>
      <p:grpSp>
        <p:nvGrpSpPr>
          <p:cNvPr id="14" name="Group 13"/>
          <p:cNvGrpSpPr/>
          <p:nvPr/>
        </p:nvGrpSpPr>
        <p:grpSpPr>
          <a:xfrm>
            <a:off x="9053464" y="1104523"/>
            <a:ext cx="3013043" cy="1778252"/>
            <a:chOff x="965200" y="2240138"/>
            <a:chExt cx="7264400" cy="2789062"/>
          </a:xfrm>
        </p:grpSpPr>
        <p:grpSp>
          <p:nvGrpSpPr>
            <p:cNvPr id="15" name="Group 18"/>
            <p:cNvGrpSpPr/>
            <p:nvPr/>
          </p:nvGrpSpPr>
          <p:grpSpPr>
            <a:xfrm>
              <a:off x="965200" y="2286000"/>
              <a:ext cx="7264400" cy="2743200"/>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183083" y="2240138"/>
              <a:ext cx="7010398" cy="2274308"/>
            </a:xfrm>
            <a:prstGeom prst="rect">
              <a:avLst/>
            </a:prstGeom>
            <a:noFill/>
          </p:spPr>
          <p:txBody>
            <a:bodyPr wrap="square" rtlCol="0">
              <a:spAutoFit/>
            </a:bodyPr>
            <a:lstStyle/>
            <a:p>
              <a:pPr algn="ctr"/>
              <a:r>
                <a:rPr lang="en-US" sz="2400" dirty="0">
                  <a:solidFill>
                    <a:schemeClr val="bg1"/>
                  </a:solidFill>
                </a:rPr>
                <a:t>Do we need to become perfect in this life to enter the celestial kingdom?</a:t>
              </a:r>
            </a:p>
          </p:txBody>
        </p:sp>
      </p:grpSp>
      <p:grpSp>
        <p:nvGrpSpPr>
          <p:cNvPr id="22" name="Group 21"/>
          <p:cNvGrpSpPr/>
          <p:nvPr/>
        </p:nvGrpSpPr>
        <p:grpSpPr>
          <a:xfrm>
            <a:off x="1029831" y="4157804"/>
            <a:ext cx="3886200" cy="990600"/>
            <a:chOff x="965200" y="2286000"/>
            <a:chExt cx="7264400" cy="2743200"/>
          </a:xfrm>
        </p:grpSpPr>
        <p:grpSp>
          <p:nvGrpSpPr>
            <p:cNvPr id="23" name="Group 18"/>
            <p:cNvGrpSpPr/>
            <p:nvPr/>
          </p:nvGrpSpPr>
          <p:grpSpPr>
            <a:xfrm>
              <a:off x="965200" y="2286000"/>
              <a:ext cx="7264400" cy="2743200"/>
              <a:chOff x="965200" y="2286000"/>
              <a:chExt cx="7327900" cy="2743200"/>
            </a:xfrm>
          </p:grpSpPr>
          <p:sp>
            <p:nvSpPr>
              <p:cNvPr id="25" name="Rectangle 2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1"/>
                <a:endCxn id="2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117601" y="2514600"/>
              <a:ext cx="7010398" cy="1278457"/>
            </a:xfrm>
            <a:prstGeom prst="rect">
              <a:avLst/>
            </a:prstGeom>
            <a:noFill/>
          </p:spPr>
          <p:txBody>
            <a:bodyPr wrap="square" rtlCol="0">
              <a:spAutoFit/>
            </a:bodyPr>
            <a:lstStyle/>
            <a:p>
              <a:pPr algn="ctr"/>
              <a:r>
                <a:rPr lang="en-US" sz="2400" dirty="0">
                  <a:solidFill>
                    <a:schemeClr val="bg1"/>
                  </a:solidFill>
                </a:rPr>
                <a:t>Can we ever be perfect?</a:t>
              </a:r>
            </a:p>
          </p:txBody>
        </p:sp>
      </p:grpSp>
      <p:sp>
        <p:nvSpPr>
          <p:cNvPr id="2050" name="AutoShape 2"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 name="Rectangle 32"/>
          <p:cNvSpPr/>
          <p:nvPr/>
        </p:nvSpPr>
        <p:spPr>
          <a:xfrm>
            <a:off x="5364178" y="5190735"/>
            <a:ext cx="5436605" cy="1200329"/>
          </a:xfrm>
          <a:prstGeom prst="rect">
            <a:avLst/>
          </a:prstGeom>
        </p:spPr>
        <p:txBody>
          <a:bodyPr wrap="square">
            <a:spAutoFit/>
          </a:bodyPr>
          <a:lstStyle/>
          <a:p>
            <a:r>
              <a:rPr lang="en-US" dirty="0">
                <a:solidFill>
                  <a:schemeClr val="bg1"/>
                </a:solidFill>
              </a:rPr>
              <a:t>Heavenly Father does not expect us to become perfect during our mortal lives but that as we diligently strive to keep the commandments and as we rely upon the Atonement, we can ultimately be perfected.</a:t>
            </a:r>
          </a:p>
        </p:txBody>
      </p:sp>
      <p:pic>
        <p:nvPicPr>
          <p:cNvPr id="30" name="Picture 29">
            <a:extLst>
              <a:ext uri="{FF2B5EF4-FFF2-40B4-BE49-F238E27FC236}">
                <a16:creationId xmlns:a16="http://schemas.microsoft.com/office/drawing/2014/main" id="{9E54A90B-BD46-48BF-A01A-E6E2C0E59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766" y="975935"/>
            <a:ext cx="5798697" cy="2787983"/>
          </a:xfrm>
          <a:prstGeom prst="rect">
            <a:avLst/>
          </a:prstGeom>
        </p:spPr>
      </p:pic>
    </p:spTree>
    <p:extLst>
      <p:ext uri="{BB962C8B-B14F-4D97-AF65-F5344CB8AC3E}">
        <p14:creationId xmlns:p14="http://schemas.microsoft.com/office/powerpoint/2010/main" val="58368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B15ABE9-5224-44B0-B166-BA69166D0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oor Richard" panose="02080502050505020702" pitchFamily="18" charset="0"/>
              </a:rPr>
              <a:t>Doctrinal Mastery</a:t>
            </a:r>
          </a:p>
        </p:txBody>
      </p:sp>
      <p:sp>
        <p:nvSpPr>
          <p:cNvPr id="2050" name="AutoShape 2"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5486400" y="2133601"/>
            <a:ext cx="4495800" cy="1815882"/>
          </a:xfrm>
          <a:prstGeom prst="rect">
            <a:avLst/>
          </a:prstGeom>
        </p:spPr>
        <p:txBody>
          <a:bodyPr wrap="square">
            <a:spAutoFit/>
          </a:bodyPr>
          <a:lstStyle/>
          <a:p>
            <a:r>
              <a:rPr lang="en-US" sz="2800" dirty="0">
                <a:solidFill>
                  <a:schemeClr val="bg1"/>
                </a:solidFill>
              </a:rPr>
              <a:t>“Therefore I would that ye should be perfect even as I, or your Father who is in heaven is perfect.”</a:t>
            </a:r>
          </a:p>
        </p:txBody>
      </p:sp>
      <p:grpSp>
        <p:nvGrpSpPr>
          <p:cNvPr id="3" name="Group 32"/>
          <p:cNvGrpSpPr/>
          <p:nvPr/>
        </p:nvGrpSpPr>
        <p:grpSpPr>
          <a:xfrm>
            <a:off x="452672" y="1710261"/>
            <a:ext cx="3323595" cy="3362697"/>
            <a:chOff x="2571981" y="2667000"/>
            <a:chExt cx="3886200" cy="3931920"/>
          </a:xfrm>
        </p:grpSpPr>
        <p:grpSp>
          <p:nvGrpSpPr>
            <p:cNvPr id="5" name="Group 13"/>
            <p:cNvGrpSpPr/>
            <p:nvPr/>
          </p:nvGrpSpPr>
          <p:grpSpPr>
            <a:xfrm>
              <a:off x="3048000" y="2667000"/>
              <a:ext cx="2971800" cy="3931920"/>
              <a:chOff x="152400" y="152400"/>
              <a:chExt cx="4953000" cy="6553200"/>
            </a:xfrm>
          </p:grpSpPr>
          <p:sp>
            <p:nvSpPr>
              <p:cNvPr id="38" name="Rounded Rectangle 37"/>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2571981" y="3897549"/>
              <a:ext cx="3886200" cy="611788"/>
            </a:xfrm>
            <a:prstGeom prst="rect">
              <a:avLst/>
            </a:prstGeom>
            <a:noFill/>
          </p:spPr>
          <p:txBody>
            <a:bodyPr wrap="square" rtlCol="0">
              <a:spAutoFit/>
            </a:bodyPr>
            <a:lstStyle/>
            <a:p>
              <a:pPr algn="ctr"/>
              <a:r>
                <a:rPr lang="en-US" sz="2800" dirty="0">
                  <a:solidFill>
                    <a:srgbClr val="FFC000"/>
                  </a:solidFill>
                  <a:latin typeface="Californian FB" pitchFamily="18" charset="0"/>
                </a:rPr>
                <a:t>3 Nephi 12:48</a:t>
              </a:r>
            </a:p>
          </p:txBody>
        </p:sp>
        <p:sp>
          <p:nvSpPr>
            <p:cNvPr id="36" name="TextBox 35"/>
            <p:cNvSpPr txBox="1"/>
            <p:nvPr/>
          </p:nvSpPr>
          <p:spPr>
            <a:xfrm>
              <a:off x="3124200" y="5257800"/>
              <a:ext cx="2667000" cy="64701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7" name="Straight Connector 3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Right Arrow 40"/>
          <p:cNvSpPr/>
          <p:nvPr/>
        </p:nvSpPr>
        <p:spPr>
          <a:xfrm>
            <a:off x="3978998" y="2725093"/>
            <a:ext cx="1295400" cy="914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42A82D9-4BAF-4C52-BBA5-6534218C1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729" y="3958628"/>
            <a:ext cx="3328657" cy="2496493"/>
          </a:xfrm>
          <a:prstGeom prst="ellipse">
            <a:avLst/>
          </a:prstGeom>
          <a:ln>
            <a:noFill/>
          </a:ln>
          <a:effectLst>
            <a:softEdge rad="112500"/>
          </a:effectLst>
        </p:spPr>
      </p:pic>
    </p:spTree>
    <p:extLst>
      <p:ext uri="{BB962C8B-B14F-4D97-AF65-F5344CB8AC3E}">
        <p14:creationId xmlns:p14="http://schemas.microsoft.com/office/powerpoint/2010/main" val="327113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250" fill="hold"/>
                                        <p:tgtEl>
                                          <p:spTgt spid="41"/>
                                        </p:tgtEl>
                                        <p:attrNameLst>
                                          <p:attrName>ppt_x</p:attrName>
                                        </p:attrNameLst>
                                      </p:cBhvr>
                                      <p:tavLst>
                                        <p:tav tm="0">
                                          <p:val>
                                            <p:strVal val="0-#ppt_w/2"/>
                                          </p:val>
                                        </p:tav>
                                        <p:tav tm="100000">
                                          <p:val>
                                            <p:strVal val="#ppt_x"/>
                                          </p:val>
                                        </p:tav>
                                      </p:tavLst>
                                    </p:anim>
                                    <p:anim calcmode="lin" valueType="num">
                                      <p:cBhvr additive="base">
                                        <p:cTn id="12" dur="125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0-#ppt_w/2"/>
                                          </p:val>
                                        </p:tav>
                                        <p:tav tm="100000">
                                          <p:val>
                                            <p:strVal val="#ppt_x"/>
                                          </p:val>
                                        </p:tav>
                                      </p:tavLst>
                                    </p:anim>
                                    <p:anim calcmode="lin" valueType="num">
                                      <p:cBhvr additive="base">
                                        <p:cTn id="16" dur="12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E7C993-B03D-4C01-9A28-18CB4C422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oor Richard" panose="02080502050505020702" pitchFamily="18" charset="0"/>
              </a:rPr>
              <a:t>The Beatitudes </a:t>
            </a:r>
          </a:p>
        </p:txBody>
      </p:sp>
      <p:sp>
        <p:nvSpPr>
          <p:cNvPr id="5" name="Rectangle 4"/>
          <p:cNvSpPr/>
          <p:nvPr/>
        </p:nvSpPr>
        <p:spPr>
          <a:xfrm>
            <a:off x="881958" y="1079626"/>
            <a:ext cx="4572000" cy="923330"/>
          </a:xfrm>
          <a:prstGeom prst="rect">
            <a:avLst/>
          </a:prstGeom>
        </p:spPr>
        <p:txBody>
          <a:bodyPr>
            <a:spAutoFit/>
          </a:bodyPr>
          <a:lstStyle/>
          <a:p>
            <a:r>
              <a:rPr lang="en-US" dirty="0">
                <a:solidFill>
                  <a:schemeClr val="bg1"/>
                </a:solidFill>
              </a:rPr>
              <a:t>The term </a:t>
            </a:r>
            <a:r>
              <a:rPr lang="en-US" i="1" dirty="0">
                <a:solidFill>
                  <a:schemeClr val="bg1"/>
                </a:solidFill>
              </a:rPr>
              <a:t>beatitude</a:t>
            </a:r>
            <a:r>
              <a:rPr lang="en-US" dirty="0">
                <a:solidFill>
                  <a:schemeClr val="bg1"/>
                </a:solidFill>
              </a:rPr>
              <a:t> comes from the Latin adjective </a:t>
            </a:r>
            <a:r>
              <a:rPr lang="en-US" i="1" dirty="0" err="1">
                <a:solidFill>
                  <a:schemeClr val="bg1"/>
                </a:solidFill>
              </a:rPr>
              <a:t>beātitūdō</a:t>
            </a:r>
            <a:r>
              <a:rPr lang="en-US" dirty="0">
                <a:solidFill>
                  <a:schemeClr val="bg1"/>
                </a:solidFill>
              </a:rPr>
              <a:t> which means "happy", "fortunate", or "blissful“</a:t>
            </a:r>
          </a:p>
        </p:txBody>
      </p:sp>
      <p:sp>
        <p:nvSpPr>
          <p:cNvPr id="6" name="Rectangle 5"/>
          <p:cNvSpPr/>
          <p:nvPr/>
        </p:nvSpPr>
        <p:spPr>
          <a:xfrm>
            <a:off x="1075853" y="2765080"/>
            <a:ext cx="6172200" cy="3693319"/>
          </a:xfrm>
          <a:prstGeom prst="rect">
            <a:avLst/>
          </a:prstGeom>
        </p:spPr>
        <p:txBody>
          <a:bodyPr wrap="square">
            <a:spAutoFit/>
          </a:bodyPr>
          <a:lstStyle/>
          <a:p>
            <a:r>
              <a:rPr lang="en-US" dirty="0">
                <a:solidFill>
                  <a:schemeClr val="bg1"/>
                </a:solidFill>
              </a:rPr>
              <a:t>The Beatitudes describe 8 blessings in the </a:t>
            </a:r>
          </a:p>
          <a:p>
            <a:r>
              <a:rPr lang="en-US" dirty="0">
                <a:solidFill>
                  <a:schemeClr val="bg1"/>
                </a:solidFill>
              </a:rPr>
              <a:t>Sermon on the Mount in Matthew.</a:t>
            </a:r>
          </a:p>
          <a:p>
            <a:r>
              <a:rPr lang="en-US" dirty="0">
                <a:solidFill>
                  <a:schemeClr val="bg1"/>
                </a:solidFill>
              </a:rPr>
              <a:t>Each Beatitude consists of two phrases: </a:t>
            </a:r>
          </a:p>
          <a:p>
            <a:r>
              <a:rPr lang="en-US" dirty="0">
                <a:solidFill>
                  <a:schemeClr val="bg1"/>
                </a:solidFill>
              </a:rPr>
              <a:t>the condition and the result. </a:t>
            </a:r>
          </a:p>
          <a:p>
            <a:endParaRPr lang="en-US" dirty="0">
              <a:solidFill>
                <a:schemeClr val="bg1"/>
              </a:solidFill>
            </a:endParaRPr>
          </a:p>
          <a:p>
            <a:r>
              <a:rPr lang="en-US" dirty="0">
                <a:solidFill>
                  <a:schemeClr val="bg1"/>
                </a:solidFill>
              </a:rPr>
              <a:t>In almost every case the condition is from familiar Old Testament context, but Jesus teaches a new interpretation.</a:t>
            </a:r>
          </a:p>
          <a:p>
            <a:endParaRPr lang="en-US" dirty="0">
              <a:solidFill>
                <a:schemeClr val="bg1"/>
              </a:solidFill>
            </a:endParaRPr>
          </a:p>
          <a:p>
            <a:r>
              <a:rPr lang="en-US" dirty="0">
                <a:solidFill>
                  <a:schemeClr val="bg1"/>
                </a:solidFill>
              </a:rPr>
              <a:t>Together, the Beatitudes present a new set of Christian ideals that focus on a spirit of love and humility different in orientation than the usual force and exaction taken. They echo the highest ideals of the teachings of Jesus on mercy, spirituality, and compassion.--</a:t>
            </a:r>
            <a:r>
              <a:rPr lang="en-US" dirty="0" err="1">
                <a:solidFill>
                  <a:schemeClr val="bg1"/>
                </a:solidFill>
              </a:rPr>
              <a:t>wikipedia</a:t>
            </a:r>
            <a:endParaRPr lang="en-US" dirty="0">
              <a:solidFill>
                <a:schemeClr val="bg1"/>
              </a:solidFill>
            </a:endParaRPr>
          </a:p>
        </p:txBody>
      </p:sp>
      <p:pic>
        <p:nvPicPr>
          <p:cNvPr id="8" name="Picture 7">
            <a:extLst>
              <a:ext uri="{FF2B5EF4-FFF2-40B4-BE49-F238E27FC236}">
                <a16:creationId xmlns:a16="http://schemas.microsoft.com/office/drawing/2014/main" id="{569C4F8E-7B0B-4580-BF8C-7688AC476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92" y="1059255"/>
            <a:ext cx="5447168" cy="3042796"/>
          </a:xfrm>
          <a:prstGeom prst="rect">
            <a:avLst/>
          </a:prstGeom>
        </p:spPr>
      </p:pic>
    </p:spTree>
    <p:extLst>
      <p:ext uri="{BB962C8B-B14F-4D97-AF65-F5344CB8AC3E}">
        <p14:creationId xmlns:p14="http://schemas.microsoft.com/office/powerpoint/2010/main" val="167477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1549B3B2-6CAF-4AB7-888F-FDE32DE43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2616451" y="778598"/>
            <a:ext cx="8030424" cy="5786199"/>
          </a:xfrm>
          <a:prstGeom prst="rect">
            <a:avLst/>
          </a:prstGeom>
          <a:noFill/>
        </p:spPr>
        <p:txBody>
          <a:bodyPr wrap="square" rtlCol="0">
            <a:spAutoFit/>
          </a:bodyPr>
          <a:lstStyle/>
          <a:p>
            <a:pPr fontAlgn="base"/>
            <a:r>
              <a:rPr lang="en-US" sz="3200" dirty="0">
                <a:solidFill>
                  <a:schemeClr val="bg1"/>
                </a:solidFill>
              </a:rPr>
              <a:t> “We need not be dismayed if our earnest efforts toward perfection now seem so arduous [difficult] and endless. </a:t>
            </a:r>
          </a:p>
          <a:p>
            <a:pPr fontAlgn="base"/>
            <a:endParaRPr lang="en-US" sz="3200" dirty="0">
              <a:solidFill>
                <a:schemeClr val="bg1"/>
              </a:solidFill>
            </a:endParaRPr>
          </a:p>
          <a:p>
            <a:pPr fontAlgn="base"/>
            <a:r>
              <a:rPr lang="en-US" sz="3200" dirty="0">
                <a:solidFill>
                  <a:schemeClr val="bg1"/>
                </a:solidFill>
              </a:rPr>
              <a:t>Perfection is pending. </a:t>
            </a:r>
          </a:p>
          <a:p>
            <a:pPr fontAlgn="base"/>
            <a:endParaRPr lang="en-US" sz="3200" dirty="0">
              <a:solidFill>
                <a:schemeClr val="bg1"/>
              </a:solidFill>
            </a:endParaRPr>
          </a:p>
          <a:p>
            <a:pPr fontAlgn="base"/>
            <a:r>
              <a:rPr lang="en-US" sz="3200" dirty="0">
                <a:solidFill>
                  <a:schemeClr val="bg1"/>
                </a:solidFill>
              </a:rPr>
              <a:t>It can come in full only after the Resurrection and only through the Lord. </a:t>
            </a:r>
          </a:p>
          <a:p>
            <a:pPr fontAlgn="base"/>
            <a:endParaRPr lang="en-US" sz="3200" dirty="0">
              <a:solidFill>
                <a:schemeClr val="bg1"/>
              </a:solidFill>
            </a:endParaRPr>
          </a:p>
          <a:p>
            <a:pPr fontAlgn="base"/>
            <a:r>
              <a:rPr lang="en-US" sz="3200" dirty="0">
                <a:solidFill>
                  <a:schemeClr val="bg1"/>
                </a:solidFill>
              </a:rPr>
              <a:t>It awaits all who love him and keep his commandments” </a:t>
            </a:r>
          </a:p>
          <a:p>
            <a:pPr fontAlgn="base"/>
            <a:r>
              <a:rPr lang="en-US" dirty="0">
                <a:solidFill>
                  <a:schemeClr val="bg1"/>
                </a:solidFill>
              </a:rPr>
              <a:t>Elder Russell M. Nelson</a:t>
            </a:r>
          </a:p>
        </p:txBody>
      </p:sp>
      <p:pic>
        <p:nvPicPr>
          <p:cNvPr id="25" name="Picture 24" descr="russell m. nelson.jpg"/>
          <p:cNvPicPr>
            <a:picLocks noChangeAspect="1"/>
          </p:cNvPicPr>
          <p:nvPr/>
        </p:nvPicPr>
        <p:blipFill>
          <a:blip r:embed="rId3" cstate="print"/>
          <a:stretch>
            <a:fillRect/>
          </a:stretch>
        </p:blipFill>
        <p:spPr>
          <a:xfrm>
            <a:off x="407406" y="350822"/>
            <a:ext cx="1219200" cy="1524000"/>
          </a:xfrm>
          <a:prstGeom prst="rect">
            <a:avLst/>
          </a:prstGeom>
        </p:spPr>
      </p:pic>
    </p:spTree>
    <p:extLst>
      <p:ext uri="{BB962C8B-B14F-4D97-AF65-F5344CB8AC3E}">
        <p14:creationId xmlns:p14="http://schemas.microsoft.com/office/powerpoint/2010/main" val="15401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A46EC1-F86D-4083-BCEA-AF08C6DD3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298764" y="117693"/>
            <a:ext cx="10402432"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i="1" dirty="0">
                <a:solidFill>
                  <a:schemeClr val="bg1"/>
                </a:solidFill>
              </a:rPr>
              <a:t>Videos:</a:t>
            </a:r>
          </a:p>
          <a:p>
            <a:r>
              <a:rPr lang="en-US" i="1" dirty="0">
                <a:solidFill>
                  <a:schemeClr val="bg1"/>
                </a:solidFill>
              </a:rPr>
              <a:t>Come Join With Us (0:00 -2:18) </a:t>
            </a:r>
          </a:p>
          <a:p>
            <a:r>
              <a:rPr lang="en-US" i="1" dirty="0">
                <a:solidFill>
                  <a:schemeClr val="bg1"/>
                </a:solidFill>
              </a:rPr>
              <a:t>Salt of the Earth (1:06)</a:t>
            </a:r>
          </a:p>
          <a:p>
            <a:r>
              <a:rPr lang="en-US" dirty="0">
                <a:solidFill>
                  <a:schemeClr val="bg1"/>
                </a:solidFill>
              </a:rPr>
              <a:t>Be Ye Therefore Perfect (0:47)</a:t>
            </a:r>
          </a:p>
          <a:p>
            <a:endParaRPr lang="en-US" dirty="0">
              <a:solidFill>
                <a:schemeClr val="bg1"/>
              </a:solidFill>
            </a:endParaRPr>
          </a:p>
          <a:p>
            <a:r>
              <a:rPr lang="en-US" dirty="0">
                <a:solidFill>
                  <a:schemeClr val="bg1"/>
                </a:solidFill>
              </a:rPr>
              <a:t>Russell M. Nelson (“Perfection Pending,” </a:t>
            </a:r>
            <a:r>
              <a:rPr lang="en-US" i="1" dirty="0">
                <a:solidFill>
                  <a:schemeClr val="bg1"/>
                </a:solidFill>
              </a:rPr>
              <a:t>Ensign,</a:t>
            </a:r>
            <a:r>
              <a:rPr lang="en-US" dirty="0">
                <a:solidFill>
                  <a:schemeClr val="bg1"/>
                </a:solidFill>
              </a:rPr>
              <a:t> Nov. 1995, 88).</a:t>
            </a:r>
          </a:p>
          <a:p>
            <a:endParaRPr lang="en-US" dirty="0">
              <a:solidFill>
                <a:schemeClr val="bg1"/>
              </a:solidFill>
            </a:endParaRPr>
          </a:p>
          <a:p>
            <a:r>
              <a:rPr lang="en-US" dirty="0">
                <a:solidFill>
                  <a:schemeClr val="bg1"/>
                </a:solidFill>
              </a:rPr>
              <a:t>Wikipedia-- http://en.wikipedia.org/wiki/Beatitudes</a:t>
            </a:r>
          </a:p>
          <a:p>
            <a:endParaRPr lang="en-US" dirty="0">
              <a:solidFill>
                <a:schemeClr val="bg1"/>
              </a:solidFill>
            </a:endParaRPr>
          </a:p>
          <a:p>
            <a:r>
              <a:rPr lang="en-US" dirty="0">
                <a:solidFill>
                  <a:schemeClr val="bg1"/>
                </a:solidFill>
              </a:rPr>
              <a:t>Elder Carlos E. </a:t>
            </a:r>
            <a:r>
              <a:rPr lang="en-US" dirty="0" err="1">
                <a:solidFill>
                  <a:schemeClr val="bg1"/>
                </a:solidFill>
              </a:rPr>
              <a:t>Asay</a:t>
            </a:r>
            <a:r>
              <a:rPr lang="en-US" dirty="0">
                <a:solidFill>
                  <a:schemeClr val="bg1"/>
                </a:solidFill>
              </a:rPr>
              <a:t> (CR, April 1980) </a:t>
            </a:r>
          </a:p>
          <a:p>
            <a:endParaRPr lang="en-US" dirty="0">
              <a:solidFill>
                <a:schemeClr val="bg1"/>
              </a:solidFill>
            </a:endParaRPr>
          </a:p>
          <a:p>
            <a:pPr fontAlgn="base"/>
            <a:r>
              <a:rPr lang="en-US" dirty="0">
                <a:solidFill>
                  <a:schemeClr val="bg1"/>
                </a:solidFill>
              </a:rPr>
              <a:t>Robert C. Oaks </a:t>
            </a:r>
            <a:r>
              <a:rPr lang="en-US" i="1" dirty="0">
                <a:solidFill>
                  <a:schemeClr val="bg1"/>
                </a:solidFill>
              </a:rPr>
              <a:t>Sharing the Gospel </a:t>
            </a:r>
            <a:r>
              <a:rPr lang="en-US" dirty="0">
                <a:solidFill>
                  <a:schemeClr val="bg1"/>
                </a:solidFill>
              </a:rPr>
              <a:t>Oct. 2000 Gen. Conf.</a:t>
            </a:r>
          </a:p>
          <a:p>
            <a:pPr fontAlgn="base"/>
            <a:endParaRPr lang="en-US" dirty="0">
              <a:solidFill>
                <a:schemeClr val="bg1"/>
              </a:solidFill>
            </a:endParaRPr>
          </a:p>
          <a:p>
            <a:pPr fontAlgn="base"/>
            <a:r>
              <a:rPr lang="en-US" dirty="0">
                <a:solidFill>
                  <a:schemeClr val="bg1"/>
                </a:solidFill>
              </a:rPr>
              <a:t>Bruce R. McConkie </a:t>
            </a:r>
            <a:r>
              <a:rPr lang="en-US" i="1" dirty="0">
                <a:solidFill>
                  <a:schemeClr val="bg1"/>
                </a:solidFill>
              </a:rPr>
              <a:t>Doctrinal New Testament Commentary </a:t>
            </a:r>
            <a:r>
              <a:rPr lang="en-US" dirty="0">
                <a:solidFill>
                  <a:schemeClr val="bg1"/>
                </a:solidFill>
              </a:rPr>
              <a:t>1:223</a:t>
            </a:r>
          </a:p>
          <a:p>
            <a:pPr fontAlgn="base"/>
            <a:endParaRPr lang="en-US" dirty="0">
              <a:solidFill>
                <a:schemeClr val="bg1"/>
              </a:solidFill>
            </a:endParaRPr>
          </a:p>
          <a:p>
            <a:pPr fontAlgn="base"/>
            <a:r>
              <a:rPr lang="en-US" dirty="0">
                <a:solidFill>
                  <a:schemeClr val="bg1"/>
                </a:solidFill>
              </a:rPr>
              <a:t>Joseph Fielding McConkie and Robert L. Millet </a:t>
            </a:r>
            <a:r>
              <a:rPr lang="en-US" i="1" dirty="0">
                <a:solidFill>
                  <a:schemeClr val="bg1"/>
                </a:solidFill>
              </a:rPr>
              <a:t>Doctrinal Commentary of the Book of Mormon </a:t>
            </a:r>
            <a:r>
              <a:rPr lang="en-US" dirty="0">
                <a:solidFill>
                  <a:schemeClr val="bg1"/>
                </a:solidFill>
              </a:rPr>
              <a:t>Vol. 4 pgs. 69-77</a:t>
            </a:r>
          </a:p>
          <a:p>
            <a:pPr fontAlgn="base"/>
            <a:endParaRPr lang="en-US" dirty="0">
              <a:solidFill>
                <a:schemeClr val="bg1"/>
              </a:solidFill>
            </a:endParaRPr>
          </a:p>
          <a:p>
            <a:pPr fontAlgn="base"/>
            <a:r>
              <a:rPr lang="en-US" dirty="0">
                <a:solidFill>
                  <a:schemeClr val="bg1"/>
                </a:solidFill>
              </a:rPr>
              <a:t>Elder Jeffrey R. Holland (“Place No More for the Enemy of My Soul,”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2010, 44–45).</a:t>
            </a:r>
          </a:p>
          <a:p>
            <a:pPr fontAlgn="base"/>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9" name="Group 8">
            <a:extLst>
              <a:ext uri="{FF2B5EF4-FFF2-40B4-BE49-F238E27FC236}">
                <a16:creationId xmlns:a16="http://schemas.microsoft.com/office/drawing/2014/main" id="{1A827632-010C-470E-8468-D99DF798BF1F}"/>
              </a:ext>
            </a:extLst>
          </p:cNvPr>
          <p:cNvGrpSpPr/>
          <p:nvPr/>
        </p:nvGrpSpPr>
        <p:grpSpPr>
          <a:xfrm>
            <a:off x="3567066" y="770299"/>
            <a:ext cx="812549" cy="1013234"/>
            <a:chOff x="7543800" y="3810000"/>
            <a:chExt cx="1143000" cy="1447800"/>
          </a:xfrm>
        </p:grpSpPr>
        <p:sp>
          <p:nvSpPr>
            <p:cNvPr id="10" name="Trapezoid 9">
              <a:extLst>
                <a:ext uri="{FF2B5EF4-FFF2-40B4-BE49-F238E27FC236}">
                  <a16:creationId xmlns:a16="http://schemas.microsoft.com/office/drawing/2014/main" id="{52BC27FC-DC9F-4E71-951A-90F76C6AF4F9}"/>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5">
              <a:extLst>
                <a:ext uri="{FF2B5EF4-FFF2-40B4-BE49-F238E27FC236}">
                  <a16:creationId xmlns:a16="http://schemas.microsoft.com/office/drawing/2014/main" id="{19CFA60E-10C1-40C2-AF76-F2C8B54D0857}"/>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6">
              <a:extLst>
                <a:ext uri="{FF2B5EF4-FFF2-40B4-BE49-F238E27FC236}">
                  <a16:creationId xmlns:a16="http://schemas.microsoft.com/office/drawing/2014/main" id="{37E0C44D-231E-44C8-AAC1-73014234CCDC}"/>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7">
              <a:extLst>
                <a:ext uri="{FF2B5EF4-FFF2-40B4-BE49-F238E27FC236}">
                  <a16:creationId xmlns:a16="http://schemas.microsoft.com/office/drawing/2014/main" id="{C4B3DCB6-45F5-4E45-A01C-AC3B5880A2E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2">
              <a:extLst>
                <a:ext uri="{FF2B5EF4-FFF2-40B4-BE49-F238E27FC236}">
                  <a16:creationId xmlns:a16="http://schemas.microsoft.com/office/drawing/2014/main" id="{074B1E18-B74F-4326-9230-15EE1AB35F05}"/>
                </a:ext>
              </a:extLst>
            </p:cNvPr>
            <p:cNvGrpSpPr/>
            <p:nvPr/>
          </p:nvGrpSpPr>
          <p:grpSpPr>
            <a:xfrm>
              <a:off x="7924800" y="3810000"/>
              <a:ext cx="645353" cy="610017"/>
              <a:chOff x="7924800" y="5867400"/>
              <a:chExt cx="645353" cy="610017"/>
            </a:xfrm>
          </p:grpSpPr>
          <p:grpSp>
            <p:nvGrpSpPr>
              <p:cNvPr id="22" name="Group 13">
                <a:extLst>
                  <a:ext uri="{FF2B5EF4-FFF2-40B4-BE49-F238E27FC236}">
                    <a16:creationId xmlns:a16="http://schemas.microsoft.com/office/drawing/2014/main" id="{E0BC537A-43B4-4F79-828F-04F46F7277E6}"/>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682581ED-F05D-45FA-936C-09AFA0C6F5B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93E0667-91EA-461F-AB1A-4F5A617EF36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9098E7E-85EA-4DE8-BAC9-821AC2770D1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D2C7E4E-6531-40DB-A9F5-ECAE1D543F0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71D485B3-9208-4219-B1B1-6E3EF52728C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33">
              <a:extLst>
                <a:ext uri="{FF2B5EF4-FFF2-40B4-BE49-F238E27FC236}">
                  <a16:creationId xmlns:a16="http://schemas.microsoft.com/office/drawing/2014/main" id="{52D83C24-B952-4EF4-9E7A-E4A6170FE192}"/>
                </a:ext>
              </a:extLst>
            </p:cNvPr>
            <p:cNvGrpSpPr/>
            <p:nvPr/>
          </p:nvGrpSpPr>
          <p:grpSpPr>
            <a:xfrm>
              <a:off x="7543800" y="4038600"/>
              <a:ext cx="403070" cy="381000"/>
              <a:chOff x="7924800" y="5867400"/>
              <a:chExt cx="645353" cy="610017"/>
            </a:xfrm>
          </p:grpSpPr>
          <p:grpSp>
            <p:nvGrpSpPr>
              <p:cNvPr id="16" name="Group 13">
                <a:extLst>
                  <a:ext uri="{FF2B5EF4-FFF2-40B4-BE49-F238E27FC236}">
                    <a16:creationId xmlns:a16="http://schemas.microsoft.com/office/drawing/2014/main" id="{F11C994D-D672-4803-8D18-2F51FF484E8F}"/>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D26983AB-4ECB-45A2-8D83-EBF4F2613D1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B7BFC3A-A291-42F7-9BB0-E8D061389B4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EFB7D72-C820-42F2-A4ED-F269FB9C782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7748456-89D3-4BD9-A77D-FC160DFCE15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50F4D39E-8CB5-41C7-86BF-E1F9890A839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Footer Placeholder 14">
            <a:extLst>
              <a:ext uri="{FF2B5EF4-FFF2-40B4-BE49-F238E27FC236}">
                <a16:creationId xmlns:a16="http://schemas.microsoft.com/office/drawing/2014/main" id="{B68F7015-DC12-4FB7-8273-E489CE7F9A39}"/>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862141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ED6E6D-8A60-49C8-B842-37C34293B4AA}"/>
              </a:ext>
            </a:extLst>
          </p:cNvPr>
          <p:cNvGraphicFramePr>
            <a:graphicFrameLocks noGrp="1"/>
          </p:cNvGraphicFramePr>
          <p:nvPr>
            <p:extLst>
              <p:ext uri="{D42A27DB-BD31-4B8C-83A1-F6EECF244321}">
                <p14:modId xmlns:p14="http://schemas.microsoft.com/office/powerpoint/2010/main" val="513905756"/>
              </p:ext>
            </p:extLst>
          </p:nvPr>
        </p:nvGraphicFramePr>
        <p:xfrm>
          <a:off x="139826" y="67817"/>
          <a:ext cx="11910336" cy="3135630"/>
        </p:xfrm>
        <a:graphic>
          <a:graphicData uri="http://schemas.openxmlformats.org/drawingml/2006/table">
            <a:tbl>
              <a:tblPr firstRow="1" bandRow="1">
                <a:tableStyleId>{5940675A-B579-460E-94D1-54222C63F5DA}</a:tableStyleId>
              </a:tblPr>
              <a:tblGrid>
                <a:gridCol w="2232182">
                  <a:extLst>
                    <a:ext uri="{9D8B030D-6E8A-4147-A177-3AD203B41FA5}">
                      <a16:colId xmlns:a16="http://schemas.microsoft.com/office/drawing/2014/main" val="1018605235"/>
                    </a:ext>
                  </a:extLst>
                </a:gridCol>
                <a:gridCol w="2290527">
                  <a:extLst>
                    <a:ext uri="{9D8B030D-6E8A-4147-A177-3AD203B41FA5}">
                      <a16:colId xmlns:a16="http://schemas.microsoft.com/office/drawing/2014/main" val="767905789"/>
                    </a:ext>
                  </a:extLst>
                </a:gridCol>
                <a:gridCol w="7387627">
                  <a:extLst>
                    <a:ext uri="{9D8B030D-6E8A-4147-A177-3AD203B41FA5}">
                      <a16:colId xmlns:a16="http://schemas.microsoft.com/office/drawing/2014/main" val="2821882928"/>
                    </a:ext>
                  </a:extLst>
                </a:gridCol>
              </a:tblGrid>
              <a:tr h="370840">
                <a:tc>
                  <a:txBody>
                    <a:bodyPr/>
                    <a:lstStyle/>
                    <a:p>
                      <a:pPr algn="l" fontAlgn="base"/>
                      <a:r>
                        <a:rPr lang="en-US" b="0" i="0" cap="all" dirty="0">
                          <a:solidFill>
                            <a:schemeClr val="tx1"/>
                          </a:solidFill>
                          <a:effectLst/>
                          <a:latin typeface="Lucida Sans" panose="020B0602030504020204" pitchFamily="34" charset="0"/>
                        </a:rPr>
                        <a:t>WHAT WAS THE TRADITIONAL UNDERSTANDING IN THE LAW OF MOSES?</a:t>
                      </a:r>
                    </a:p>
                  </a:txBody>
                  <a:tcPr marL="95250" marR="95250" marT="66675" marB="66675" anchor="b"/>
                </a:tc>
                <a:tc>
                  <a:txBody>
                    <a:bodyPr/>
                    <a:lstStyle/>
                    <a:p>
                      <a:pPr algn="l" fontAlgn="base"/>
                      <a:r>
                        <a:rPr lang="en-US" b="0" i="0" cap="all" dirty="0">
                          <a:solidFill>
                            <a:schemeClr val="tx1"/>
                          </a:solidFill>
                          <a:effectLst/>
                          <a:latin typeface="Lucida Sans" panose="020B0602030504020204" pitchFamily="34" charset="0"/>
                        </a:rPr>
                        <a:t>HOW DID THE SAVIOR COUNSEL THE NEPHITES TO LIVE?</a:t>
                      </a:r>
                    </a:p>
                  </a:txBody>
                  <a:tcPr marL="95250" marR="95250" marT="66675" marB="66675" anchor="b"/>
                </a:tc>
                <a:tc>
                  <a:txBody>
                    <a:bodyPr/>
                    <a:lstStyle/>
                    <a:p>
                      <a:pPr algn="l" fontAlgn="base"/>
                      <a:r>
                        <a:rPr lang="en-US" b="0" i="0" cap="all">
                          <a:solidFill>
                            <a:schemeClr val="tx1"/>
                          </a:solidFill>
                          <a:effectLst/>
                          <a:latin typeface="Lucida Sans" panose="020B0602030504020204" pitchFamily="34" charset="0"/>
                        </a:rPr>
                        <a:t>WHAT MIGHT A YOUNG MAN OR WOMAN DO TO FOLLOW THE SAVIOR’S TEACHING TODAY?</a:t>
                      </a:r>
                    </a:p>
                  </a:txBody>
                  <a:tcPr marL="95250" marR="95250" marT="66675" marB="66675" anchor="b"/>
                </a:tc>
                <a:extLst>
                  <a:ext uri="{0D108BD9-81ED-4DB2-BD59-A6C34878D82A}">
                    <a16:rowId xmlns:a16="http://schemas.microsoft.com/office/drawing/2014/main" val="3568630727"/>
                  </a:ext>
                </a:extLst>
              </a:tr>
              <a:tr h="370840">
                <a:tc>
                  <a:txBody>
                    <a:bodyPr/>
                    <a:lstStyle/>
                    <a:p>
                      <a:pPr algn="l" fontAlgn="base"/>
                      <a:r>
                        <a:rPr lang="en-US" u="none" strike="noStrike" dirty="0">
                          <a:solidFill>
                            <a:schemeClr val="tx1"/>
                          </a:solidFill>
                          <a:effectLst/>
                        </a:rPr>
                        <a:t>3 Nephi 12:21</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3 Nephi 12:22–26</a:t>
                      </a:r>
                      <a:endParaRPr lang="en-US" dirty="0">
                        <a:solidFill>
                          <a:schemeClr val="tx1"/>
                        </a:solidFill>
                        <a:effectLst/>
                      </a:endParaRPr>
                    </a:p>
                  </a:txBody>
                  <a:tcPr marL="95250" marR="95250" marT="66675" marB="66675" anchor="ctr"/>
                </a:tc>
                <a:tc>
                  <a:txBody>
                    <a:bodyPr/>
                    <a:lstStyle/>
                    <a:p>
                      <a:pPr algn="l" fontAlgn="ctr"/>
                      <a:r>
                        <a:rPr lang="en-US">
                          <a:solidFill>
                            <a:schemeClr val="tx1"/>
                          </a:solidFill>
                          <a:effectLst/>
                        </a:rPr>
                        <a:t> </a:t>
                      </a:r>
                    </a:p>
                  </a:txBody>
                  <a:tcPr marL="95250" marR="95250" marT="66675" marB="66675" anchor="ctr"/>
                </a:tc>
                <a:extLst>
                  <a:ext uri="{0D108BD9-81ED-4DB2-BD59-A6C34878D82A}">
                    <a16:rowId xmlns:a16="http://schemas.microsoft.com/office/drawing/2014/main" val="3628180257"/>
                  </a:ext>
                </a:extLst>
              </a:tr>
              <a:tr h="370840">
                <a:tc>
                  <a:txBody>
                    <a:bodyPr/>
                    <a:lstStyle/>
                    <a:p>
                      <a:pPr algn="l" fontAlgn="base"/>
                      <a:r>
                        <a:rPr lang="en-US" u="none" strike="noStrike" dirty="0">
                          <a:solidFill>
                            <a:schemeClr val="tx1"/>
                          </a:solidFill>
                          <a:effectLst/>
                        </a:rPr>
                        <a:t>3 Nephi 12:27</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3 Nephi 12:28–30</a:t>
                      </a:r>
                      <a:endParaRPr lang="en-US" dirty="0">
                        <a:solidFill>
                          <a:schemeClr val="tx1"/>
                        </a:solidFill>
                        <a:effectLst/>
                      </a:endParaRPr>
                    </a:p>
                  </a:txBody>
                  <a:tcPr marL="95250" marR="95250" marT="66675" marB="66675" anchor="ctr"/>
                </a:tc>
                <a:tc>
                  <a:txBody>
                    <a:bodyPr/>
                    <a:lstStyle/>
                    <a:p>
                      <a:pPr algn="l" fontAlgn="ctr"/>
                      <a:r>
                        <a:rPr lang="en-US">
                          <a:solidFill>
                            <a:schemeClr val="tx1"/>
                          </a:solidFill>
                          <a:effectLst/>
                        </a:rPr>
                        <a:t> </a:t>
                      </a:r>
                    </a:p>
                  </a:txBody>
                  <a:tcPr marL="95250" marR="95250" marT="66675" marB="66675" anchor="ctr"/>
                </a:tc>
                <a:extLst>
                  <a:ext uri="{0D108BD9-81ED-4DB2-BD59-A6C34878D82A}">
                    <a16:rowId xmlns:a16="http://schemas.microsoft.com/office/drawing/2014/main" val="402569468"/>
                  </a:ext>
                </a:extLst>
              </a:tr>
              <a:tr h="370840">
                <a:tc>
                  <a:txBody>
                    <a:bodyPr/>
                    <a:lstStyle/>
                    <a:p>
                      <a:pPr algn="l" fontAlgn="base"/>
                      <a:r>
                        <a:rPr lang="en-US" u="none" strike="noStrike" dirty="0">
                          <a:solidFill>
                            <a:schemeClr val="tx1"/>
                          </a:solidFill>
                          <a:effectLst/>
                        </a:rPr>
                        <a:t>3 Nephi 12:38</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3 Nephi 12:39–42</a:t>
                      </a:r>
                      <a:endParaRPr lang="en-US" dirty="0">
                        <a:solidFill>
                          <a:schemeClr val="tx1"/>
                        </a:solidFill>
                        <a:effectLst/>
                      </a:endParaRPr>
                    </a:p>
                  </a:txBody>
                  <a:tcPr marL="95250" marR="95250" marT="66675" marB="66675" anchor="ctr"/>
                </a:tc>
                <a:tc>
                  <a:txBody>
                    <a:bodyPr/>
                    <a:lstStyle/>
                    <a:p>
                      <a:pPr algn="l" fontAlgn="ctr"/>
                      <a:r>
                        <a:rPr lang="en-US">
                          <a:solidFill>
                            <a:schemeClr val="tx1"/>
                          </a:solidFill>
                          <a:effectLst/>
                        </a:rPr>
                        <a:t> </a:t>
                      </a:r>
                    </a:p>
                  </a:txBody>
                  <a:tcPr marL="95250" marR="95250" marT="66675" marB="66675" anchor="ctr"/>
                </a:tc>
                <a:extLst>
                  <a:ext uri="{0D108BD9-81ED-4DB2-BD59-A6C34878D82A}">
                    <a16:rowId xmlns:a16="http://schemas.microsoft.com/office/drawing/2014/main" val="3664259329"/>
                  </a:ext>
                </a:extLst>
              </a:tr>
              <a:tr h="370840">
                <a:tc>
                  <a:txBody>
                    <a:bodyPr/>
                    <a:lstStyle/>
                    <a:p>
                      <a:pPr algn="l" fontAlgn="base"/>
                      <a:r>
                        <a:rPr lang="en-US" u="none" strike="noStrike" dirty="0">
                          <a:solidFill>
                            <a:schemeClr val="tx1"/>
                          </a:solidFill>
                          <a:effectLst/>
                        </a:rPr>
                        <a:t>3 Nephi 12:43</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3 Nephi 12:44–45</a:t>
                      </a:r>
                      <a:endParaRPr lang="en-US" dirty="0">
                        <a:solidFill>
                          <a:schemeClr val="tx1"/>
                        </a:solidFill>
                        <a:effectLst/>
                      </a:endParaRPr>
                    </a:p>
                  </a:txBody>
                  <a:tcPr marL="95250" marR="95250" marT="66675" marB="66675" anchor="ctr"/>
                </a:tc>
                <a:tc>
                  <a:txBody>
                    <a:bodyPr/>
                    <a:lstStyle/>
                    <a:p>
                      <a:pPr algn="l" fontAlgn="ctr"/>
                      <a:r>
                        <a:rPr lang="en-US" dirty="0">
                          <a:solidFill>
                            <a:schemeClr val="tx1"/>
                          </a:solidFill>
                          <a:effectLst/>
                        </a:rPr>
                        <a:t> </a:t>
                      </a:r>
                    </a:p>
                  </a:txBody>
                  <a:tcPr marL="95250" marR="95250" marT="66675" marB="66675" anchor="ctr"/>
                </a:tc>
                <a:extLst>
                  <a:ext uri="{0D108BD9-81ED-4DB2-BD59-A6C34878D82A}">
                    <a16:rowId xmlns:a16="http://schemas.microsoft.com/office/drawing/2014/main" val="3665595472"/>
                  </a:ext>
                </a:extLst>
              </a:tr>
            </a:tbl>
          </a:graphicData>
        </a:graphic>
      </p:graphicFrame>
      <p:graphicFrame>
        <p:nvGraphicFramePr>
          <p:cNvPr id="3" name="Table 2">
            <a:extLst>
              <a:ext uri="{FF2B5EF4-FFF2-40B4-BE49-F238E27FC236}">
                <a16:creationId xmlns:a16="http://schemas.microsoft.com/office/drawing/2014/main" id="{7FCCF2BE-D648-49DB-A2BC-7D7406F9D079}"/>
              </a:ext>
            </a:extLst>
          </p:cNvPr>
          <p:cNvGraphicFramePr>
            <a:graphicFrameLocks noGrp="1"/>
          </p:cNvGraphicFramePr>
          <p:nvPr>
            <p:extLst>
              <p:ext uri="{D42A27DB-BD31-4B8C-83A1-F6EECF244321}">
                <p14:modId xmlns:p14="http://schemas.microsoft.com/office/powerpoint/2010/main" val="1599377174"/>
              </p:ext>
            </p:extLst>
          </p:nvPr>
        </p:nvGraphicFramePr>
        <p:xfrm>
          <a:off x="129263" y="3216914"/>
          <a:ext cx="11910336" cy="3135630"/>
        </p:xfrm>
        <a:graphic>
          <a:graphicData uri="http://schemas.openxmlformats.org/drawingml/2006/table">
            <a:tbl>
              <a:tblPr firstRow="1" bandRow="1">
                <a:tableStyleId>{5940675A-B579-460E-94D1-54222C63F5DA}</a:tableStyleId>
              </a:tblPr>
              <a:tblGrid>
                <a:gridCol w="2232182">
                  <a:extLst>
                    <a:ext uri="{9D8B030D-6E8A-4147-A177-3AD203B41FA5}">
                      <a16:colId xmlns:a16="http://schemas.microsoft.com/office/drawing/2014/main" val="1018605235"/>
                    </a:ext>
                  </a:extLst>
                </a:gridCol>
                <a:gridCol w="2290527">
                  <a:extLst>
                    <a:ext uri="{9D8B030D-6E8A-4147-A177-3AD203B41FA5}">
                      <a16:colId xmlns:a16="http://schemas.microsoft.com/office/drawing/2014/main" val="767905789"/>
                    </a:ext>
                  </a:extLst>
                </a:gridCol>
                <a:gridCol w="7387627">
                  <a:extLst>
                    <a:ext uri="{9D8B030D-6E8A-4147-A177-3AD203B41FA5}">
                      <a16:colId xmlns:a16="http://schemas.microsoft.com/office/drawing/2014/main" val="2821882928"/>
                    </a:ext>
                  </a:extLst>
                </a:gridCol>
              </a:tblGrid>
              <a:tr h="370840">
                <a:tc>
                  <a:txBody>
                    <a:bodyPr/>
                    <a:lstStyle/>
                    <a:p>
                      <a:pPr algn="l" fontAlgn="base"/>
                      <a:r>
                        <a:rPr lang="en-US" b="0" i="0" cap="all" dirty="0">
                          <a:solidFill>
                            <a:schemeClr val="tx1"/>
                          </a:solidFill>
                          <a:effectLst/>
                          <a:latin typeface="Lucida Sans" panose="020B0602030504020204" pitchFamily="34" charset="0"/>
                        </a:rPr>
                        <a:t>WHAT WAS THE TRADITIONAL UNDERSTANDING IN THE LAW OF MOSES?</a:t>
                      </a:r>
                    </a:p>
                  </a:txBody>
                  <a:tcPr marL="95250" marR="95250" marT="66675" marB="66675" anchor="b"/>
                </a:tc>
                <a:tc>
                  <a:txBody>
                    <a:bodyPr/>
                    <a:lstStyle/>
                    <a:p>
                      <a:pPr algn="l" fontAlgn="base"/>
                      <a:r>
                        <a:rPr lang="en-US" b="0" i="0" cap="all" dirty="0">
                          <a:solidFill>
                            <a:schemeClr val="tx1"/>
                          </a:solidFill>
                          <a:effectLst/>
                          <a:latin typeface="Lucida Sans" panose="020B0602030504020204" pitchFamily="34" charset="0"/>
                        </a:rPr>
                        <a:t>HOW DID THE SAVIOR COUNSEL THE NEPHITES TO LIVE?</a:t>
                      </a:r>
                    </a:p>
                  </a:txBody>
                  <a:tcPr marL="95250" marR="95250" marT="66675" marB="66675" anchor="b"/>
                </a:tc>
                <a:tc>
                  <a:txBody>
                    <a:bodyPr/>
                    <a:lstStyle/>
                    <a:p>
                      <a:pPr algn="l" fontAlgn="base"/>
                      <a:r>
                        <a:rPr lang="en-US" b="0" i="0" cap="all">
                          <a:solidFill>
                            <a:schemeClr val="tx1"/>
                          </a:solidFill>
                          <a:effectLst/>
                          <a:latin typeface="Lucida Sans" panose="020B0602030504020204" pitchFamily="34" charset="0"/>
                        </a:rPr>
                        <a:t>WHAT MIGHT A YOUNG MAN OR WOMAN DO TO FOLLOW THE SAVIOR’S TEACHING TODAY?</a:t>
                      </a:r>
                    </a:p>
                  </a:txBody>
                  <a:tcPr marL="95250" marR="95250" marT="66675" marB="66675" anchor="b"/>
                </a:tc>
                <a:extLst>
                  <a:ext uri="{0D108BD9-81ED-4DB2-BD59-A6C34878D82A}">
                    <a16:rowId xmlns:a16="http://schemas.microsoft.com/office/drawing/2014/main" val="3568630727"/>
                  </a:ext>
                </a:extLst>
              </a:tr>
              <a:tr h="370840">
                <a:tc>
                  <a:txBody>
                    <a:bodyPr/>
                    <a:lstStyle/>
                    <a:p>
                      <a:pPr algn="l" fontAlgn="base"/>
                      <a:r>
                        <a:rPr lang="en-US" u="none" strike="noStrike" dirty="0">
                          <a:solidFill>
                            <a:schemeClr val="tx1"/>
                          </a:solidFill>
                          <a:effectLst/>
                        </a:rPr>
                        <a:t>3 Nephi 12:21</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3 Nephi 12:22–26</a:t>
                      </a:r>
                      <a:endParaRPr lang="en-US" dirty="0">
                        <a:solidFill>
                          <a:schemeClr val="tx1"/>
                        </a:solidFill>
                        <a:effectLst/>
                      </a:endParaRPr>
                    </a:p>
                  </a:txBody>
                  <a:tcPr marL="95250" marR="95250" marT="66675" marB="66675" anchor="ctr"/>
                </a:tc>
                <a:tc>
                  <a:txBody>
                    <a:bodyPr/>
                    <a:lstStyle/>
                    <a:p>
                      <a:pPr algn="l" fontAlgn="ctr"/>
                      <a:r>
                        <a:rPr lang="en-US">
                          <a:solidFill>
                            <a:schemeClr val="tx1"/>
                          </a:solidFill>
                          <a:effectLst/>
                        </a:rPr>
                        <a:t> </a:t>
                      </a:r>
                    </a:p>
                  </a:txBody>
                  <a:tcPr marL="95250" marR="95250" marT="66675" marB="66675" anchor="ctr"/>
                </a:tc>
                <a:extLst>
                  <a:ext uri="{0D108BD9-81ED-4DB2-BD59-A6C34878D82A}">
                    <a16:rowId xmlns:a16="http://schemas.microsoft.com/office/drawing/2014/main" val="3628180257"/>
                  </a:ext>
                </a:extLst>
              </a:tr>
              <a:tr h="370840">
                <a:tc>
                  <a:txBody>
                    <a:bodyPr/>
                    <a:lstStyle/>
                    <a:p>
                      <a:pPr algn="l" fontAlgn="base"/>
                      <a:r>
                        <a:rPr lang="en-US" u="none" strike="noStrike" dirty="0">
                          <a:solidFill>
                            <a:schemeClr val="tx1"/>
                          </a:solidFill>
                          <a:effectLst/>
                        </a:rPr>
                        <a:t>3 Nephi 12:27</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3 Nephi 12:28–30</a:t>
                      </a:r>
                      <a:endParaRPr lang="en-US" dirty="0">
                        <a:solidFill>
                          <a:schemeClr val="tx1"/>
                        </a:solidFill>
                        <a:effectLst/>
                      </a:endParaRPr>
                    </a:p>
                  </a:txBody>
                  <a:tcPr marL="95250" marR="95250" marT="66675" marB="66675" anchor="ctr"/>
                </a:tc>
                <a:tc>
                  <a:txBody>
                    <a:bodyPr/>
                    <a:lstStyle/>
                    <a:p>
                      <a:pPr algn="l" fontAlgn="ctr"/>
                      <a:r>
                        <a:rPr lang="en-US">
                          <a:solidFill>
                            <a:schemeClr val="tx1"/>
                          </a:solidFill>
                          <a:effectLst/>
                        </a:rPr>
                        <a:t> </a:t>
                      </a:r>
                    </a:p>
                  </a:txBody>
                  <a:tcPr marL="95250" marR="95250" marT="66675" marB="66675" anchor="ctr"/>
                </a:tc>
                <a:extLst>
                  <a:ext uri="{0D108BD9-81ED-4DB2-BD59-A6C34878D82A}">
                    <a16:rowId xmlns:a16="http://schemas.microsoft.com/office/drawing/2014/main" val="402569468"/>
                  </a:ext>
                </a:extLst>
              </a:tr>
              <a:tr h="370840">
                <a:tc>
                  <a:txBody>
                    <a:bodyPr/>
                    <a:lstStyle/>
                    <a:p>
                      <a:pPr algn="l" fontAlgn="base"/>
                      <a:r>
                        <a:rPr lang="en-US" u="none" strike="noStrike" dirty="0">
                          <a:solidFill>
                            <a:schemeClr val="tx1"/>
                          </a:solidFill>
                          <a:effectLst/>
                        </a:rPr>
                        <a:t>3 Nephi 12:38</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3 Nephi 12:39–42</a:t>
                      </a:r>
                      <a:endParaRPr lang="en-US" dirty="0">
                        <a:solidFill>
                          <a:schemeClr val="tx1"/>
                        </a:solidFill>
                        <a:effectLst/>
                      </a:endParaRPr>
                    </a:p>
                  </a:txBody>
                  <a:tcPr marL="95250" marR="95250" marT="66675" marB="66675" anchor="ctr"/>
                </a:tc>
                <a:tc>
                  <a:txBody>
                    <a:bodyPr/>
                    <a:lstStyle/>
                    <a:p>
                      <a:pPr algn="l" fontAlgn="ctr"/>
                      <a:r>
                        <a:rPr lang="en-US">
                          <a:solidFill>
                            <a:schemeClr val="tx1"/>
                          </a:solidFill>
                          <a:effectLst/>
                        </a:rPr>
                        <a:t> </a:t>
                      </a:r>
                    </a:p>
                  </a:txBody>
                  <a:tcPr marL="95250" marR="95250" marT="66675" marB="66675" anchor="ctr"/>
                </a:tc>
                <a:extLst>
                  <a:ext uri="{0D108BD9-81ED-4DB2-BD59-A6C34878D82A}">
                    <a16:rowId xmlns:a16="http://schemas.microsoft.com/office/drawing/2014/main" val="3664259329"/>
                  </a:ext>
                </a:extLst>
              </a:tr>
              <a:tr h="370840">
                <a:tc>
                  <a:txBody>
                    <a:bodyPr/>
                    <a:lstStyle/>
                    <a:p>
                      <a:pPr algn="l" fontAlgn="base"/>
                      <a:r>
                        <a:rPr lang="en-US" u="none" strike="noStrike" dirty="0">
                          <a:solidFill>
                            <a:schemeClr val="tx1"/>
                          </a:solidFill>
                          <a:effectLst/>
                        </a:rPr>
                        <a:t>3 Nephi 12:43</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3 Nephi 12:44–45</a:t>
                      </a:r>
                      <a:endParaRPr lang="en-US" dirty="0">
                        <a:solidFill>
                          <a:schemeClr val="tx1"/>
                        </a:solidFill>
                        <a:effectLst/>
                      </a:endParaRPr>
                    </a:p>
                  </a:txBody>
                  <a:tcPr marL="95250" marR="95250" marT="66675" marB="66675" anchor="ctr"/>
                </a:tc>
                <a:tc>
                  <a:txBody>
                    <a:bodyPr/>
                    <a:lstStyle/>
                    <a:p>
                      <a:pPr algn="l" fontAlgn="ctr"/>
                      <a:r>
                        <a:rPr lang="en-US" dirty="0">
                          <a:solidFill>
                            <a:schemeClr val="tx1"/>
                          </a:solidFill>
                          <a:effectLst/>
                        </a:rPr>
                        <a:t> </a:t>
                      </a:r>
                    </a:p>
                  </a:txBody>
                  <a:tcPr marL="95250" marR="95250" marT="66675" marB="66675" anchor="ctr"/>
                </a:tc>
                <a:extLst>
                  <a:ext uri="{0D108BD9-81ED-4DB2-BD59-A6C34878D82A}">
                    <a16:rowId xmlns:a16="http://schemas.microsoft.com/office/drawing/2014/main" val="3665595472"/>
                  </a:ext>
                </a:extLst>
              </a:tr>
            </a:tbl>
          </a:graphicData>
        </a:graphic>
      </p:graphicFrame>
    </p:spTree>
    <p:extLst>
      <p:ext uri="{BB962C8B-B14F-4D97-AF65-F5344CB8AC3E}">
        <p14:creationId xmlns:p14="http://schemas.microsoft.com/office/powerpoint/2010/main" val="61652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5036" y="439272"/>
            <a:ext cx="8839200" cy="6401753"/>
          </a:xfrm>
          <a:prstGeom prst="rect">
            <a:avLst/>
          </a:prstGeom>
          <a:noFill/>
        </p:spPr>
        <p:txBody>
          <a:bodyPr wrap="square" rtlCol="0">
            <a:spAutoFit/>
          </a:bodyPr>
          <a:lstStyle/>
          <a:p>
            <a:r>
              <a:rPr lang="en-US" sz="1400" b="1" dirty="0"/>
              <a:t>The poor in spirit who come unto me</a:t>
            </a:r>
            <a:r>
              <a:rPr lang="en-US" sz="1200" dirty="0"/>
              <a:t>		Those who are poor in spirit—who are broken in spirit, sad of spirit or depressed, or those who are sin-laden and thereby spiritually bankrupt—cannot be saved on their own. The words “who come unto me” in the Bountiful sermon complete the intended message. There is no virtue in being broken or in being a spiritual beggar, except to the degree that we come unto the Lord. “Ye, come unto Christ, and be perfected in him.” (Moroni 10:32)</a:t>
            </a:r>
          </a:p>
          <a:p>
            <a:endParaRPr lang="en-US" sz="1200" dirty="0"/>
          </a:p>
          <a:p>
            <a:r>
              <a:rPr lang="en-US" sz="1200" b="1" dirty="0"/>
              <a:t>All they that mourn	</a:t>
            </a:r>
            <a:r>
              <a:rPr lang="en-US" sz="1200" dirty="0"/>
              <a:t>One is not an heir of heavenly approbation who simply spends his or her days mourning. There are, however, certain kinds of mourning which are commanded and thus commended. Those who mourn for their sins—and more important, who, like Nephi, mourn because of their fallen nature. (see 2 Nephi 4:17-35) –and subsequently turn to Christ with full purpose of heart come to know the comfort and peace of forgiveness. The Saints who mourn with those that mourn—and who thus fulfill their covenantal obligations …shall in time gain eternal life. Those who mourn because of the cost of Christian discipleship, who face the challenges of a cynical and skeptical world head on, who “suffer his cross and bear the shame of the world” (Jacob 1:8), shall eventually find rest with him who mourned as none other has in time or in eternity.</a:t>
            </a:r>
          </a:p>
          <a:p>
            <a:endParaRPr lang="en-US" sz="1200" dirty="0"/>
          </a:p>
          <a:p>
            <a:r>
              <a:rPr lang="en-US" sz="1200" b="1" dirty="0"/>
              <a:t>The meek	</a:t>
            </a:r>
            <a:r>
              <a:rPr lang="en-US" sz="1200" dirty="0"/>
              <a:t>“They are the ones who willingly conform to the gospel standards, thus submitting their wills to the will of the Lord. They are not fearful, the spiritless, the time. Rather, the most forceful dynamic personality who ever lived…said of Himself, ‘I am meek and lowly in heart.’ “—Bruce R. McConkie </a:t>
            </a:r>
            <a:r>
              <a:rPr lang="en-US" sz="1200" i="1" dirty="0"/>
              <a:t>Mormon Doctrine </a:t>
            </a:r>
            <a:r>
              <a:rPr lang="en-US" sz="1200" dirty="0"/>
              <a:t>p. 474. Meekness is not just humility…Meekness may involve…the ability to be in control emotionally.  The meek person is one who feels little or not attachment to this world’s trappings. </a:t>
            </a:r>
          </a:p>
          <a:p>
            <a:endParaRPr lang="en-US" sz="1200" b="1" dirty="0"/>
          </a:p>
          <a:p>
            <a:r>
              <a:rPr lang="en-US" sz="1200" b="1" dirty="0"/>
              <a:t>Inherit the earth </a:t>
            </a:r>
            <a:r>
              <a:rPr lang="en-US" sz="1200" dirty="0"/>
              <a:t>	A modern revelation declared that “the resurrection from the dead is the redemption of the soul. And the redemption of the soul is through him that </a:t>
            </a:r>
            <a:r>
              <a:rPr lang="en-US" sz="1200" dirty="0" err="1"/>
              <a:t>quickeneth</a:t>
            </a:r>
            <a:r>
              <a:rPr lang="en-US" sz="1200" dirty="0"/>
              <a:t> all things, in whose bosom it is decreed that the poor and the meek of the earth shall inherit it.’ (D&amp;C 88:16-17)</a:t>
            </a:r>
          </a:p>
          <a:p>
            <a:endParaRPr lang="en-US" sz="1200" b="1" dirty="0"/>
          </a:p>
          <a:p>
            <a:r>
              <a:rPr lang="en-US" sz="1200" b="1" dirty="0"/>
              <a:t>Hunger and thirst after righteousness	</a:t>
            </a:r>
            <a:r>
              <a:rPr lang="en-US" sz="1200" dirty="0"/>
              <a:t>To hunger and thirst after righteousness is to yearn with all one’s soul for the things of the Spirit; to crave that goodness of character…to want more than anything else to enjoy the fruit of the Spirit, the gifts and sings and wonders which always accompany faith. …To have an eye single to the glory of God….to trust completely in the Savior, to rely wholly upon his mercy and grace, to yield one’s heart unto God.</a:t>
            </a:r>
          </a:p>
          <a:p>
            <a:endParaRPr lang="en-US" sz="1200" b="1" dirty="0"/>
          </a:p>
          <a:p>
            <a:r>
              <a:rPr lang="en-US" sz="1200" b="1" dirty="0"/>
              <a:t>Filled with the Holy Ghost</a:t>
            </a:r>
            <a:r>
              <a:rPr lang="en-US" sz="1200" dirty="0"/>
              <a:t>	The Spirit of God sanctifies—it cleanses and purges filth and dross out of the human soul as though by fire. The Spirit does far more, however, than remove uncleanness. It also fill. It fills one with a holy element, with a sacred presence that motivated the person to a godly walk and goodly worlds. </a:t>
            </a:r>
          </a:p>
          <a:p>
            <a:endParaRPr lang="en-US" sz="1200" b="1" dirty="0"/>
          </a:p>
          <a:p>
            <a:r>
              <a:rPr lang="en-US" sz="1200" b="1" dirty="0"/>
              <a:t>The merciful</a:t>
            </a:r>
            <a:r>
              <a:rPr lang="en-US" sz="1200" dirty="0"/>
              <a:t>	To the degree that we are merciful with others, God will be merciful with us. We shall be judged according to the judgment we render (JST Matthew 7:1-2) </a:t>
            </a:r>
            <a:endParaRPr lang="en-US" sz="1200" b="1" dirty="0"/>
          </a:p>
          <a:p>
            <a:endParaRPr lang="en-US" sz="1200" b="1" dirty="0"/>
          </a:p>
        </p:txBody>
      </p:sp>
      <p:sp>
        <p:nvSpPr>
          <p:cNvPr id="3" name="TextBox 2"/>
          <p:cNvSpPr txBox="1"/>
          <p:nvPr/>
        </p:nvSpPr>
        <p:spPr>
          <a:xfrm>
            <a:off x="1524000" y="0"/>
            <a:ext cx="9144000" cy="369332"/>
          </a:xfrm>
          <a:prstGeom prst="rect">
            <a:avLst/>
          </a:prstGeom>
          <a:noFill/>
        </p:spPr>
        <p:txBody>
          <a:bodyPr wrap="square" rtlCol="0">
            <a:spAutoFit/>
          </a:bodyPr>
          <a:lstStyle/>
          <a:p>
            <a:pPr algn="ctr"/>
            <a:r>
              <a:rPr lang="en-US" dirty="0"/>
              <a:t>The Beatitudes 3 Nephi 12:3-12</a:t>
            </a:r>
          </a:p>
        </p:txBody>
      </p:sp>
    </p:spTree>
    <p:extLst>
      <p:ext uri="{BB962C8B-B14F-4D97-AF65-F5344CB8AC3E}">
        <p14:creationId xmlns:p14="http://schemas.microsoft.com/office/powerpoint/2010/main" val="3826377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52401"/>
            <a:ext cx="8839200" cy="5770811"/>
          </a:xfrm>
          <a:prstGeom prst="rect">
            <a:avLst/>
          </a:prstGeom>
          <a:noFill/>
        </p:spPr>
        <p:txBody>
          <a:bodyPr wrap="square" rtlCol="0">
            <a:spAutoFit/>
          </a:bodyPr>
          <a:lstStyle/>
          <a:p>
            <a:r>
              <a:rPr lang="en-US" sz="1400" b="1" dirty="0"/>
              <a:t>The pure in heart	</a:t>
            </a:r>
            <a:r>
              <a:rPr lang="en-US" sz="1400" dirty="0"/>
              <a:t>When we manage to live in such a way that our actions are above reproach, we are said to have clean hands. When we live in such a way that our desires are appropriate and are but reflected by our righteous actions, then we are said to be pure in heart. To be pure in heart is to be single, focused, riveted, aligned with the ways and will of the Almighty. It is to have no desires but desires for righteousness. When a Latter-day Saint is pure in heart, he seeks to build up and establish the cause of Zion: Zion is the pure in heart (see D&amp;C 97:21)</a:t>
            </a:r>
          </a:p>
          <a:p>
            <a:endParaRPr lang="en-US" sz="1400" b="1" dirty="0"/>
          </a:p>
          <a:p>
            <a:r>
              <a:rPr lang="en-US" sz="1400" b="1" dirty="0"/>
              <a:t>They shall see God</a:t>
            </a:r>
            <a:r>
              <a:rPr lang="en-US" sz="1400" dirty="0"/>
              <a:t>	In a metaphorical sense, a faithful person comes to “see God” as he or she begins to see more clearly the hand of God in all things. …In the ultimate sense, one who through the sanctifying powers of the Spirit, acquires true sainthood and therefore become pure in heart, is entitled to see the Lord face to face. </a:t>
            </a:r>
          </a:p>
          <a:p>
            <a:endParaRPr lang="en-US" sz="1400" b="1" dirty="0"/>
          </a:p>
          <a:p>
            <a:r>
              <a:rPr lang="en-US" sz="1400" b="1" dirty="0"/>
              <a:t>The peacemakers 	</a:t>
            </a:r>
            <a:r>
              <a:rPr lang="en-US" sz="1400" dirty="0"/>
              <a:t>The Lord commissions his servants to do all they can to establish peace on earth. Treaties and agreements and armistices are to applauded, but the only ultimate peace in the world will come through the power of Jesus Christ. Jesus Christ is the Prince of Peace. His message, the gospel of salvation, is a message of peace. He brings peace—but not as the world does (see John 14:27)—to those who will receive him, come unto him, obey him follow him and submit to him. He remits sin, and that brings peace. He steadies the troubled souls, which brings peace. He comforts the bereaved, which brings peace. He offers heavenly perspective, which brings peace. His spirit teaches the “peaceable things of the kingdom” (D&amp;C 39:6) In addition, those whom he calls and sends forth in his name are peacemaker; these are they which bear glad tiding, which publish peace, even the message that God reigns (see Mosiah 15:13-18)</a:t>
            </a:r>
          </a:p>
          <a:p>
            <a:r>
              <a:rPr lang="en-US" sz="1400" b="1" dirty="0"/>
              <a:t>	</a:t>
            </a:r>
            <a:r>
              <a:rPr lang="en-US" sz="1100" dirty="0"/>
              <a:t>“The peace the gospel brings is not just the absence of war. It is the opposite of war. Gospel peace is the opposite of any conflict, armed 	or unarmed. It is the opposite of national or ethnic hostilities, of civil or family strife…By preaching righteousness, our missionaries seek 	to treat the causes of war. They preach repentance form personal corruption, greed, and oppression because only by individual 	reformation can we overcome corruption and oppression by groups or nations. By inviting all to repent and come unto Christ, our 	missionaries ware working for peace in this world by changing the hearts and behavior of individual men and women” </a:t>
            </a:r>
          </a:p>
          <a:p>
            <a:r>
              <a:rPr lang="en-US" sz="1100" dirty="0"/>
              <a:t>	(</a:t>
            </a:r>
            <a:r>
              <a:rPr lang="en-US" sz="1100" dirty="0" err="1"/>
              <a:t>Dallin</a:t>
            </a:r>
            <a:r>
              <a:rPr lang="en-US" sz="1100" dirty="0"/>
              <a:t> H. Oaks CR April 1990)</a:t>
            </a:r>
          </a:p>
          <a:p>
            <a:endParaRPr lang="en-US" sz="1100" b="1" dirty="0"/>
          </a:p>
          <a:p>
            <a:r>
              <a:rPr lang="en-US" sz="1100" b="1" dirty="0"/>
              <a:t>Joseph Fielding McConkie and Robert L. Millet Doctrinal Commentary on the Book of Mormon Vol. 4 pgs. 65-68</a:t>
            </a:r>
          </a:p>
          <a:p>
            <a:endParaRPr lang="en-US" sz="1200" b="1" dirty="0"/>
          </a:p>
        </p:txBody>
      </p:sp>
    </p:spTree>
    <p:extLst>
      <p:ext uri="{BB962C8B-B14F-4D97-AF65-F5344CB8AC3E}">
        <p14:creationId xmlns:p14="http://schemas.microsoft.com/office/powerpoint/2010/main" val="3738569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
            <a:ext cx="8915400" cy="7417415"/>
          </a:xfrm>
          <a:prstGeom prst="rect">
            <a:avLst/>
          </a:prstGeom>
          <a:noFill/>
        </p:spPr>
        <p:txBody>
          <a:bodyPr wrap="square" rtlCol="0">
            <a:spAutoFit/>
          </a:bodyPr>
          <a:lstStyle/>
          <a:p>
            <a:pPr algn="ctr"/>
            <a:r>
              <a:rPr lang="en-US" sz="2800" dirty="0"/>
              <a:t>Matthew Chapter 5: 3-11</a:t>
            </a:r>
          </a:p>
          <a:p>
            <a:pPr algn="ctr"/>
            <a:r>
              <a:rPr lang="en-US" sz="2800" dirty="0"/>
              <a:t>  The Beatitudes</a:t>
            </a:r>
          </a:p>
          <a:p>
            <a:pPr algn="ctr"/>
            <a:endParaRPr lang="en-US" sz="2400" dirty="0"/>
          </a:p>
          <a:p>
            <a:pPr marL="514350" indent="-514350">
              <a:buAutoNum type="arabicPeriod"/>
            </a:pPr>
            <a:r>
              <a:rPr lang="en-US" sz="2400" dirty="0"/>
              <a:t>Blessed are the poor in spirit</a:t>
            </a:r>
          </a:p>
          <a:p>
            <a:pPr marL="514350" indent="-514350">
              <a:buAutoNum type="arabicPeriod"/>
            </a:pPr>
            <a:endParaRPr lang="en-US" sz="2400" dirty="0"/>
          </a:p>
          <a:p>
            <a:pPr marL="514350" indent="-514350">
              <a:buAutoNum type="arabicPeriod"/>
            </a:pPr>
            <a:r>
              <a:rPr lang="en-US" sz="2400" dirty="0"/>
              <a:t>Blessed are they that morn</a:t>
            </a:r>
          </a:p>
          <a:p>
            <a:pPr marL="514350" indent="-514350">
              <a:buAutoNum type="arabicPeriod"/>
            </a:pPr>
            <a:endParaRPr lang="en-US" sz="2400" dirty="0"/>
          </a:p>
          <a:p>
            <a:pPr marL="514350" indent="-514350">
              <a:buAutoNum type="arabicPeriod"/>
            </a:pPr>
            <a:r>
              <a:rPr lang="en-US" sz="2400" dirty="0"/>
              <a:t>Blessed are the meek</a:t>
            </a:r>
          </a:p>
          <a:p>
            <a:pPr marL="514350" indent="-514350">
              <a:buAutoNum type="arabicPeriod"/>
            </a:pPr>
            <a:endParaRPr lang="en-US" sz="2400" dirty="0"/>
          </a:p>
          <a:p>
            <a:pPr marL="514350" indent="-514350">
              <a:buAutoNum type="arabicPeriod"/>
            </a:pPr>
            <a:r>
              <a:rPr lang="en-US" sz="2400" dirty="0"/>
              <a:t>Blessed are they which do hunger and thirst after righteousness</a:t>
            </a:r>
          </a:p>
          <a:p>
            <a:pPr marL="514350" indent="-514350">
              <a:buAutoNum type="arabicPeriod"/>
            </a:pPr>
            <a:endParaRPr lang="en-US" sz="2400" dirty="0"/>
          </a:p>
          <a:p>
            <a:pPr marL="514350" indent="-514350">
              <a:buAutoNum type="arabicPeriod"/>
            </a:pPr>
            <a:r>
              <a:rPr lang="en-US" sz="2400" dirty="0"/>
              <a:t>Blessed are the merciful</a:t>
            </a:r>
          </a:p>
          <a:p>
            <a:pPr marL="514350" indent="-514350">
              <a:buAutoNum type="arabicPeriod"/>
            </a:pPr>
            <a:endParaRPr lang="en-US" sz="2400" dirty="0"/>
          </a:p>
          <a:p>
            <a:pPr marL="514350" indent="-514350">
              <a:buAutoNum type="arabicPeriod"/>
            </a:pPr>
            <a:r>
              <a:rPr lang="en-US" sz="2400" dirty="0"/>
              <a:t>Blessed are the pure in heart</a:t>
            </a:r>
          </a:p>
          <a:p>
            <a:pPr marL="514350" indent="-514350">
              <a:buAutoNum type="arabicPeriod"/>
            </a:pPr>
            <a:endParaRPr lang="en-US" sz="2400" dirty="0"/>
          </a:p>
          <a:p>
            <a:pPr marL="514350" indent="-514350">
              <a:buAutoNum type="arabicPeriod"/>
            </a:pPr>
            <a:r>
              <a:rPr lang="en-US" sz="2400" dirty="0"/>
              <a:t>Blessed are the peacemakers</a:t>
            </a:r>
          </a:p>
          <a:p>
            <a:pPr marL="514350" indent="-514350">
              <a:buAutoNum type="arabicPeriod"/>
            </a:pPr>
            <a:endParaRPr lang="en-US" sz="2400" dirty="0"/>
          </a:p>
          <a:p>
            <a:pPr marL="514350" indent="-514350">
              <a:buAutoNum type="arabicPeriod"/>
            </a:pPr>
            <a:r>
              <a:rPr lang="en-US" sz="2400" dirty="0"/>
              <a:t>Blessed are they which are persecuted</a:t>
            </a:r>
          </a:p>
          <a:p>
            <a:endParaRPr lang="en-US" dirty="0"/>
          </a:p>
          <a:p>
            <a:endParaRPr lang="en-US" dirty="0"/>
          </a:p>
        </p:txBody>
      </p:sp>
    </p:spTree>
    <p:extLst>
      <p:ext uri="{BB962C8B-B14F-4D97-AF65-F5344CB8AC3E}">
        <p14:creationId xmlns:p14="http://schemas.microsoft.com/office/powerpoint/2010/main" val="2940451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86000"/>
            <a:ext cx="8534400" cy="4385816"/>
          </a:xfrm>
          <a:prstGeom prst="rect">
            <a:avLst/>
          </a:prstGeom>
        </p:spPr>
        <p:txBody>
          <a:bodyPr wrap="square">
            <a:spAutoFit/>
          </a:bodyPr>
          <a:lstStyle/>
          <a:p>
            <a:pPr fontAlgn="base"/>
            <a:r>
              <a:rPr lang="en-US" sz="900" b="1" dirty="0"/>
              <a:t>Establish Communication</a:t>
            </a:r>
          </a:p>
          <a:p>
            <a:pPr fontAlgn="base"/>
            <a:r>
              <a:rPr lang="en-US" sz="900" dirty="0"/>
              <a:t>Spend time with your child both inside and outside of the home, and establish communication to form a strong relationship that will carry into their social life. Children who have a closer relationship with their family succeed outside of the home by having more self-confidence and respect for both themselves and others.</a:t>
            </a:r>
          </a:p>
          <a:p>
            <a:pPr fontAlgn="base"/>
            <a:endParaRPr lang="en-US" sz="900" b="1" dirty="0"/>
          </a:p>
          <a:p>
            <a:pPr fontAlgn="base"/>
            <a:r>
              <a:rPr lang="en-US" sz="900" b="1" dirty="0"/>
              <a:t>Teach the Dangers of Drugs and Alcohol</a:t>
            </a:r>
          </a:p>
          <a:p>
            <a:pPr fontAlgn="base"/>
            <a:r>
              <a:rPr lang="en-US" sz="900" dirty="0"/>
              <a:t>Children are often exposed to or offered drugs or alcohol as early as middle school, making it important to communicate the dangers at an early age. Discuss the consequences and how drugs or alcohol can often lead to jail time, addictions, and even poverty. It’s important that your children know how to deal with friends and peers struggle with addictions to drugs or alcohol as well. It’s nearly impossible to avoid someone at school who uses these substances, so teaching them how to help others and deal with it is essential.</a:t>
            </a:r>
          </a:p>
          <a:p>
            <a:pPr fontAlgn="base"/>
            <a:endParaRPr lang="en-US" sz="900" dirty="0"/>
          </a:p>
          <a:p>
            <a:pPr fontAlgn="base"/>
            <a:r>
              <a:rPr lang="en-US" sz="900" b="1" dirty="0"/>
              <a:t>Monitor Entertainment</a:t>
            </a:r>
          </a:p>
          <a:p>
            <a:pPr fontAlgn="base"/>
            <a:r>
              <a:rPr lang="en-US" sz="900" dirty="0"/>
              <a:t>The media is often the first place that children hear curse words, view mature scenes, and are overly exposed to adult content. Block certain channels on the television, while also monitoring their Internet use on a consistent basis.  It’s also important to know what your children are doing on their social media accounts, if they have any. Although you can’t control everything they see and do on the internet, setting filters to block obscene material is crucial. The more they are exposed to questionable content, the more normal it becomes for them. Children who are positive influences on their friends aren’t exposed to many of the things teenagers are seeing and talking about at school. They typically don’t want to associate with those things.</a:t>
            </a:r>
          </a:p>
          <a:p>
            <a:pPr fontAlgn="base"/>
            <a:endParaRPr lang="en-US" sz="900" dirty="0"/>
          </a:p>
          <a:p>
            <a:pPr fontAlgn="base"/>
            <a:r>
              <a:rPr lang="en-US" sz="900" b="1" dirty="0"/>
              <a:t>Practice Discipline</a:t>
            </a:r>
          </a:p>
          <a:p>
            <a:pPr fontAlgn="base"/>
            <a:r>
              <a:rPr lang="en-US" sz="900" dirty="0"/>
              <a:t>Discipline is often difficult to establish in the home for parents who may have been raised in a strict environment and want to provide their children with freedom. However, the most rebellious children are often those who were never raised with rules, making it important to establish guidelines in and out of the home. By learning to respect authority inside of the home, they’ll be able to practice it in school.</a:t>
            </a:r>
          </a:p>
          <a:p>
            <a:pPr fontAlgn="base"/>
            <a:endParaRPr lang="en-US" sz="900" b="1" dirty="0"/>
          </a:p>
          <a:p>
            <a:pPr fontAlgn="base"/>
            <a:r>
              <a:rPr lang="en-US" sz="900" b="1" dirty="0"/>
              <a:t>Teach Respect</a:t>
            </a:r>
          </a:p>
          <a:p>
            <a:pPr fontAlgn="base"/>
            <a:r>
              <a:rPr lang="en-US" sz="900" dirty="0"/>
              <a:t>Children commonly model what they see their parents doing, which makes it important to watch your own behavior with your own friends. Avoid gossiping or slandering other people in the home, and show your child what it means to be a friend by serving those you’re around. If your children learn to respect their peers, they will get respect from them in return.</a:t>
            </a:r>
          </a:p>
          <a:p>
            <a:pPr fontAlgn="base"/>
            <a:endParaRPr lang="en-US" sz="900" b="1" dirty="0"/>
          </a:p>
          <a:p>
            <a:pPr fontAlgn="base"/>
            <a:r>
              <a:rPr lang="en-US" sz="900" b="1" dirty="0"/>
              <a:t>Serve in the Community</a:t>
            </a:r>
          </a:p>
          <a:p>
            <a:pPr fontAlgn="base"/>
            <a:r>
              <a:rPr lang="en-US" sz="900" dirty="0"/>
              <a:t>By establishing a routine of helping others or volunteering in the community as a family, it will naturally teach your children gratitude and the importance of living a selfless life. They’ll be able to help those in need, which will change their perspective on their role in school and amongst their friends in a positive way.</a:t>
            </a:r>
          </a:p>
          <a:p>
            <a:pPr fontAlgn="base"/>
            <a:r>
              <a:rPr lang="en-US" sz="900" dirty="0"/>
              <a:t>Knowing that your children are setting good examples for their friends can make raising your children much easier. Follow these steps, and you will give your children the tools they need to make good decisions and choose good friends.</a:t>
            </a:r>
          </a:p>
        </p:txBody>
      </p:sp>
      <p:pic>
        <p:nvPicPr>
          <p:cNvPr id="3" name="Picture 2" descr="Good Influence On Friends"/>
          <p:cNvPicPr>
            <a:picLocks noChangeAspect="1" noChangeArrowheads="1"/>
          </p:cNvPicPr>
          <p:nvPr/>
        </p:nvPicPr>
        <p:blipFill>
          <a:blip r:embed="rId2" cstate="print"/>
          <a:srcRect/>
          <a:stretch>
            <a:fillRect/>
          </a:stretch>
        </p:blipFill>
        <p:spPr bwMode="auto">
          <a:xfrm>
            <a:off x="7467600" y="685800"/>
            <a:ext cx="2400300" cy="1600200"/>
          </a:xfrm>
          <a:prstGeom prst="rect">
            <a:avLst/>
          </a:prstGeom>
          <a:noFill/>
        </p:spPr>
      </p:pic>
      <p:sp>
        <p:nvSpPr>
          <p:cNvPr id="4" name="Rectangle 3"/>
          <p:cNvSpPr/>
          <p:nvPr/>
        </p:nvSpPr>
        <p:spPr>
          <a:xfrm>
            <a:off x="1524000" y="0"/>
            <a:ext cx="4572000" cy="1077218"/>
          </a:xfrm>
          <a:prstGeom prst="rect">
            <a:avLst/>
          </a:prstGeom>
        </p:spPr>
        <p:txBody>
          <a:bodyPr>
            <a:spAutoFit/>
          </a:bodyPr>
          <a:lstStyle/>
          <a:p>
            <a:pPr lvl="0" fontAlgn="base">
              <a:spcBef>
                <a:spcPct val="0"/>
              </a:spcBef>
              <a:spcAft>
                <a:spcPct val="0"/>
              </a:spcAft>
            </a:pPr>
            <a:r>
              <a:rPr lang="en-US" sz="1600" dirty="0">
                <a:solidFill>
                  <a:srgbClr val="000000"/>
                </a:solidFill>
                <a:latin typeface="Poor Richard" panose="02080502050505020702" pitchFamily="18" charset="0"/>
                <a:cs typeface="Arial" pitchFamily="34" charset="0"/>
              </a:rPr>
              <a:t>6 Ways To Help Your Kids Be A Good Influence On Their Friends</a:t>
            </a:r>
          </a:p>
          <a:p>
            <a:pPr lvl="0" eaLnBrk="0" fontAlgn="base" hangingPunct="0">
              <a:spcBef>
                <a:spcPct val="0"/>
              </a:spcBef>
              <a:spcAft>
                <a:spcPct val="0"/>
              </a:spcAft>
            </a:pPr>
            <a:r>
              <a:rPr lang="en-US" sz="1600" dirty="0">
                <a:latin typeface="Lucida Grande"/>
                <a:cs typeface="Arial" pitchFamily="34" charset="0"/>
              </a:rPr>
              <a:t>BY KARLA BOND</a:t>
            </a:r>
            <a:endParaRPr lang="en-US" sz="1600" dirty="0">
              <a:latin typeface="Arial" pitchFamily="34" charset="0"/>
              <a:cs typeface="Arial" pitchFamily="34" charset="0"/>
            </a:endParaRPr>
          </a:p>
          <a:p>
            <a:pPr lvl="0" eaLnBrk="0" fontAlgn="base" hangingPunct="0">
              <a:spcBef>
                <a:spcPct val="0"/>
              </a:spcBef>
              <a:spcAft>
                <a:spcPct val="0"/>
              </a:spcAft>
            </a:pPr>
            <a:r>
              <a:rPr lang="en-US" sz="1600" dirty="0">
                <a:solidFill>
                  <a:srgbClr val="000000"/>
                </a:solidFill>
                <a:latin typeface="Poor Richard" panose="02080502050505020702" pitchFamily="18" charset="0"/>
                <a:cs typeface="Arial" pitchFamily="34" charset="0"/>
              </a:rPr>
              <a:t>                                    </a:t>
            </a:r>
            <a:endParaRPr lang="en-US" sz="1600" dirty="0"/>
          </a:p>
        </p:txBody>
      </p:sp>
      <p:sp>
        <p:nvSpPr>
          <p:cNvPr id="6" name="TextBox 5"/>
          <p:cNvSpPr txBox="1"/>
          <p:nvPr/>
        </p:nvSpPr>
        <p:spPr>
          <a:xfrm>
            <a:off x="3581400" y="838200"/>
            <a:ext cx="3886200" cy="1477328"/>
          </a:xfrm>
          <a:prstGeom prst="rect">
            <a:avLst/>
          </a:prstGeom>
          <a:noFill/>
        </p:spPr>
        <p:txBody>
          <a:bodyPr wrap="square" rtlCol="0">
            <a:spAutoFit/>
          </a:bodyPr>
          <a:lstStyle/>
          <a:p>
            <a:r>
              <a:rPr lang="en-US" sz="1000" dirty="0"/>
              <a:t>Many parents are concerned with who their kids are hanging out with, often unaware that their own children are the ones who are the bad influence. It’s important to incorporate certain values in the home to ensure that your children are a positive influence on their friends. Children who set good examples to others often learn how to be that way from their parents. Here are some ways you can help your kids be a good influence, which will keep them from making bad decisions that can affect them long-term:</a:t>
            </a:r>
          </a:p>
          <a:p>
            <a:endParaRPr lang="en-US" sz="1000" dirty="0"/>
          </a:p>
        </p:txBody>
      </p:sp>
      <p:sp>
        <p:nvSpPr>
          <p:cNvPr id="7" name="Rectangle 6"/>
          <p:cNvSpPr/>
          <p:nvPr/>
        </p:nvSpPr>
        <p:spPr>
          <a:xfrm>
            <a:off x="6096000" y="6596390"/>
            <a:ext cx="4572000" cy="261610"/>
          </a:xfrm>
          <a:prstGeom prst="rect">
            <a:avLst/>
          </a:prstGeom>
        </p:spPr>
        <p:txBody>
          <a:bodyPr>
            <a:spAutoFit/>
          </a:bodyPr>
          <a:lstStyle/>
          <a:p>
            <a:r>
              <a:rPr lang="en-US" sz="1100" dirty="0">
                <a:hlinkClick r:id="rId3"/>
              </a:rPr>
              <a:t>http://bondwithkarla.com/6-ways-help-kids-good-influence-friends/</a:t>
            </a:r>
            <a:endParaRPr lang="en-US" sz="1100" dirty="0"/>
          </a:p>
        </p:txBody>
      </p:sp>
      <p:sp>
        <p:nvSpPr>
          <p:cNvPr id="8" name="TextBox 7"/>
          <p:cNvSpPr txBox="1"/>
          <p:nvPr/>
        </p:nvSpPr>
        <p:spPr>
          <a:xfrm>
            <a:off x="7162800" y="0"/>
            <a:ext cx="2743200" cy="369332"/>
          </a:xfrm>
          <a:prstGeom prst="rect">
            <a:avLst/>
          </a:prstGeom>
          <a:noFill/>
        </p:spPr>
        <p:txBody>
          <a:bodyPr wrap="square" rtlCol="0">
            <a:spAutoFit/>
          </a:bodyPr>
          <a:lstStyle/>
          <a:p>
            <a:r>
              <a:rPr lang="en-US" dirty="0"/>
              <a:t>For Parents:</a:t>
            </a:r>
          </a:p>
        </p:txBody>
      </p:sp>
    </p:spTree>
    <p:extLst>
      <p:ext uri="{BB962C8B-B14F-4D97-AF65-F5344CB8AC3E}">
        <p14:creationId xmlns:p14="http://schemas.microsoft.com/office/powerpoint/2010/main" val="48286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52401"/>
            <a:ext cx="8610600" cy="6494085"/>
          </a:xfrm>
          <a:prstGeom prst="rect">
            <a:avLst/>
          </a:prstGeom>
        </p:spPr>
        <p:txBody>
          <a:bodyPr wrap="square">
            <a:spAutoFit/>
          </a:bodyPr>
          <a:lstStyle/>
          <a:p>
            <a:r>
              <a:rPr lang="en-US" sz="2000" b="1" dirty="0"/>
              <a:t>How to Control Your Temper</a:t>
            </a:r>
          </a:p>
          <a:p>
            <a:r>
              <a:rPr lang="en-US" sz="1200" dirty="0"/>
              <a:t>Edited by </a:t>
            </a:r>
            <a:r>
              <a:rPr lang="en-US" sz="1200" dirty="0" err="1"/>
              <a:t>Flickety</a:t>
            </a:r>
            <a:r>
              <a:rPr lang="en-US" sz="1200" dirty="0"/>
              <a:t>, Sondra C, Ben Rubenstein, Dave Crosby and 46 others</a:t>
            </a:r>
          </a:p>
          <a:p>
            <a:endParaRPr lang="en-US" sz="1200" dirty="0"/>
          </a:p>
          <a:p>
            <a:r>
              <a:rPr lang="en-US" sz="1200" dirty="0"/>
              <a:t>1. </a:t>
            </a:r>
            <a:r>
              <a:rPr lang="en-US" sz="1200" b="1" dirty="0"/>
              <a:t>Remember that the reward for patience is happiness.</a:t>
            </a:r>
          </a:p>
          <a:p>
            <a:endParaRPr lang="en-US" sz="1200" b="1" dirty="0"/>
          </a:p>
          <a:p>
            <a:r>
              <a:rPr lang="en-US" sz="1200" b="1" dirty="0"/>
              <a:t>2. Realize that things can be handled well at all times; it's just a matter of what kind of attitude you put into it.</a:t>
            </a:r>
            <a:r>
              <a:rPr lang="en-US" sz="1200" dirty="0"/>
              <a:t> Take deep breaths.</a:t>
            </a:r>
          </a:p>
          <a:p>
            <a:endParaRPr lang="en-US" sz="1200" dirty="0"/>
          </a:p>
          <a:p>
            <a:r>
              <a:rPr lang="en-US" sz="1200" b="1" dirty="0"/>
              <a:t>3. Get away from situations where your anger might get the better of you, such as when someone is teasing you.</a:t>
            </a:r>
            <a:r>
              <a:rPr lang="en-US" sz="1200" dirty="0"/>
              <a:t> Ignore the other person and walk away. If you must, do this a few times until the person gets the hint that you will not tolerate it. It's okay to use your words or body language to tell somebody you will not tolerate how they are treating you, as long as you respond to them in a calm and matter of fact manner, without being overtly hurtful or trying to embarrass them as they have you. It's never okay to hit somebody for making fun of you.</a:t>
            </a:r>
          </a:p>
          <a:p>
            <a:endParaRPr lang="en-US" sz="1200" dirty="0"/>
          </a:p>
          <a:p>
            <a:r>
              <a:rPr lang="en-US" sz="1200" b="1" dirty="0"/>
              <a:t>4. Realize that no one likes to be around people who get angry easily, and act abusive.</a:t>
            </a:r>
            <a:r>
              <a:rPr lang="en-US" sz="1200" dirty="0"/>
              <a:t> The only way you can change the situation is by starting with yourself.</a:t>
            </a:r>
          </a:p>
          <a:p>
            <a:endParaRPr lang="en-US" sz="1200" dirty="0"/>
          </a:p>
          <a:p>
            <a:r>
              <a:rPr lang="en-US" sz="1200" b="1" dirty="0"/>
              <a:t>5. Be considerate of others, and ultimately, yourself.</a:t>
            </a:r>
            <a:r>
              <a:rPr lang="en-US" sz="1200" dirty="0"/>
              <a:t> The way you react will ultimately affect your surroundings. If you have to rebuke someone for doing something wrong, you can always do it calmly, in a private place. This method is always better for everyone in the long run.</a:t>
            </a:r>
          </a:p>
          <a:p>
            <a:endParaRPr lang="en-US" sz="1200" dirty="0"/>
          </a:p>
          <a:p>
            <a:r>
              <a:rPr lang="en-US" sz="1200" b="1" dirty="0"/>
              <a:t>6. If you are angry and you are standing, sit down; if you are sitting, lie down.</a:t>
            </a:r>
          </a:p>
          <a:p>
            <a:endParaRPr lang="en-US" sz="1200" b="1" dirty="0"/>
          </a:p>
          <a:p>
            <a:r>
              <a:rPr lang="en-US" sz="1200" b="1" dirty="0"/>
              <a:t>7. Remember, 5 seconds stand between you and logic.</a:t>
            </a:r>
            <a:r>
              <a:rPr lang="en-US" sz="1200" dirty="0"/>
              <a:t> Count to 5, and remember that logic always beats anger.</a:t>
            </a:r>
          </a:p>
          <a:p>
            <a:endParaRPr lang="en-US" sz="1200" dirty="0"/>
          </a:p>
          <a:p>
            <a:r>
              <a:rPr lang="en-US" sz="1200" b="1" dirty="0"/>
              <a:t>8. Stop talking to that person for a few minutes to whom you are angry and take deep breath around 5-7 times.</a:t>
            </a:r>
            <a:r>
              <a:rPr lang="en-US" sz="1200" dirty="0"/>
              <a:t> Try breathing slowly in through your nose, and out through your mouth. This will calm you down.</a:t>
            </a:r>
          </a:p>
          <a:p>
            <a:endParaRPr lang="en-US" sz="1200" dirty="0"/>
          </a:p>
          <a:p>
            <a:r>
              <a:rPr lang="en-US" sz="1200" b="1" dirty="0"/>
              <a:t>9. Take a deep breath.</a:t>
            </a:r>
          </a:p>
          <a:p>
            <a:endParaRPr lang="en-US" sz="1200" b="1" dirty="0"/>
          </a:p>
          <a:p>
            <a:r>
              <a:rPr lang="en-US" sz="1200" b="1" dirty="0"/>
              <a:t>10. Think about the good things that person has done for you.</a:t>
            </a:r>
            <a:r>
              <a:rPr lang="en-US" sz="1200" dirty="0"/>
              <a:t> What bad have you done to them? Chances are, you've done at least something to them to make them resentful towards you. Make sure you have a clear conscience-then speak.</a:t>
            </a:r>
          </a:p>
          <a:p>
            <a:endParaRPr lang="en-US" sz="1200" dirty="0"/>
          </a:p>
          <a:p>
            <a:r>
              <a:rPr lang="en-US" sz="1200" dirty="0">
                <a:hlinkClick r:id="rId2"/>
              </a:rPr>
              <a:t>http://www.wikihow.com/Control-Your-Temper</a:t>
            </a:r>
            <a:endParaRPr lang="en-US" sz="1200" dirty="0"/>
          </a:p>
          <a:p>
            <a:endParaRPr lang="en-US" sz="1200" dirty="0"/>
          </a:p>
        </p:txBody>
      </p:sp>
    </p:spTree>
    <p:extLst>
      <p:ext uri="{BB962C8B-B14F-4D97-AF65-F5344CB8AC3E}">
        <p14:creationId xmlns:p14="http://schemas.microsoft.com/office/powerpoint/2010/main" val="3107374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9087" y="537755"/>
            <a:ext cx="7010400" cy="5816977"/>
          </a:xfrm>
          <a:prstGeom prst="rect">
            <a:avLst/>
          </a:prstGeom>
          <a:ln>
            <a:solidFill>
              <a:schemeClr val="tx1"/>
            </a:solidFill>
          </a:ln>
        </p:spPr>
        <p:txBody>
          <a:bodyPr wrap="square">
            <a:spAutoFit/>
          </a:bodyPr>
          <a:lstStyle/>
          <a:p>
            <a:r>
              <a:rPr lang="en-US" sz="1200" b="1" dirty="0"/>
              <a:t>Salt 3 Nephi 12:13:</a:t>
            </a:r>
          </a:p>
          <a:p>
            <a:endParaRPr lang="en-US" sz="1200" b="1" dirty="0"/>
          </a:p>
          <a:p>
            <a:r>
              <a:rPr lang="en-US" sz="1200" dirty="0"/>
              <a:t>In ancient days, salt was used as payment. Ezra 4:14 refers to this, using an idiom we don’t relate to in our day: </a:t>
            </a:r>
            <a:r>
              <a:rPr lang="en-US" sz="1200" i="1" dirty="0"/>
              <a:t>“Now because we are in the </a:t>
            </a:r>
            <a:r>
              <a:rPr lang="en-US" sz="1200" i="1" u="sng" dirty="0"/>
              <a:t>service</a:t>
            </a:r>
            <a:r>
              <a:rPr lang="en-US" sz="1200" i="1" dirty="0"/>
              <a:t> of the palace…”</a:t>
            </a:r>
            <a:r>
              <a:rPr lang="en-US" sz="1200" dirty="0"/>
              <a:t> The word “service” is sometimes translated “maintenance,” but a literal translation would be, “Now because we eat the salt of the palace,” meaning the king provided their salary. It could be it just refers to their dependence on the king or that he actually paid them with salt. The Latin word for a Roman’s salt ration is where we get our word “salary.” Slaves were exchanged for salt, from which came the expression that someone is “not worth his salt.”</a:t>
            </a:r>
          </a:p>
          <a:p>
            <a:r>
              <a:rPr lang="en-US" sz="1200" dirty="0"/>
              <a:t>In the days of </a:t>
            </a:r>
            <a:r>
              <a:rPr lang="en-US" sz="1200" i="1" dirty="0" err="1"/>
              <a:t>Yeshua</a:t>
            </a:r>
            <a:r>
              <a:rPr lang="en-US" sz="1200" dirty="0"/>
              <a:t> and Second Temple times, King Herod held a monopoly on salt coming from the Dead Sea, which supplied the priests with the salt needed for Temple ritual. Earlier, in Ezra’s time, it was the king of Persia who supplied the salt (Ezra 7:21–22). The worshipper, in fact, was not required to supply the salt for the sacrifices. Salt, as well as wood and oil, were provided by the Temple and kept in special chambers on the Temple compound. Other cultures of the time used salt in their religious rituals as well…and still do. In my search on salt through the Internet, I came across an article a Japanese man wrote, showing the similarities between some Japanese traditions and Jewish traditions. Here are some fascinating facts concerning salt in both cultures (my comments in brackets):</a:t>
            </a:r>
          </a:p>
          <a:p>
            <a:r>
              <a:rPr lang="en-US" sz="1200" dirty="0"/>
              <a:t>Japanese have the custom to use salt for sanctification. People sometimes sow the Samurai: a woman threw salt on the place where a man she hated left. This custom is the same as that of the ancient Israelites. After Abimelech captured an enemy city, </a:t>
            </a:r>
            <a:r>
              <a:rPr lang="en-US" sz="1200" i="1" dirty="0"/>
              <a:t>“he sowed it with salt”</a:t>
            </a:r>
            <a:r>
              <a:rPr lang="en-US" sz="1200" dirty="0"/>
              <a:t> (Judges 9:45). We Japanese quickly interpret this to mean to cleanse and sanctify the city. [Josephus mentions such a thing also: “and when he had overthrown the city to the very foundations, for it was not able to bear a siege, and had sown its ruins with salt, he proceeded on with his army” (Antiquities, V, 7). Rather than sanctifying the ground, some say it was used as a means to curse the ground of the enemy and make it unproductive.]</a:t>
            </a:r>
          </a:p>
          <a:p>
            <a:r>
              <a:rPr lang="en-US" sz="1200" dirty="0"/>
              <a:t>I hear that when Jews move to a new house, they sow it with salt to sanctify it and cleanse it. This is true also in Japan. In Japanese-style restaurants, they usually place salt near the entrance. [In 18th–century Scotland, Scots would carry a salt box into a new house!] Jews use salt for Kosher meat. [Salt draws the blood from the meat. It’s done in accordance with God’s command not to eat blood (Lev. 17:10–12).] All </a:t>
            </a:r>
            <a:r>
              <a:rPr lang="en-US" sz="1200" i="1" dirty="0"/>
              <a:t>Kosher</a:t>
            </a:r>
            <a:r>
              <a:rPr lang="en-US" sz="1200" dirty="0"/>
              <a:t> meat is purified with salt and all meals start with bread and salt.</a:t>
            </a:r>
          </a:p>
          <a:p>
            <a:r>
              <a:rPr lang="en-US" sz="1200" dirty="0"/>
              <a:t>Several commentators point out that the </a:t>
            </a:r>
            <a:r>
              <a:rPr lang="en-US" sz="1200" i="1" dirty="0"/>
              <a:t>“salt of the covenant”</a:t>
            </a:r>
            <a:r>
              <a:rPr lang="en-US" sz="1200" dirty="0"/>
              <a:t> mentioned in Leviticus 2:13 follows the prohibition of using leaven and honey (vs. 11). Both honey and leaven cause “corruption” or fermentation. Salt did not, but purified and preserved, or was “incorruptible.”  Bridge for Peace.com</a:t>
            </a:r>
          </a:p>
        </p:txBody>
      </p:sp>
      <p:pic>
        <p:nvPicPr>
          <p:cNvPr id="1026" name="Picture 2" descr="http://i1.wp.com/static.bridgesforpeace.com/img/made/images/content/itl/TLWEB0606-19_141_263_80.jpg?resize=141%2C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1" y="533400"/>
            <a:ext cx="1343025" cy="25050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30192" y="3038476"/>
            <a:ext cx="1426994" cy="230832"/>
          </a:xfrm>
          <a:prstGeom prst="rect">
            <a:avLst/>
          </a:prstGeom>
        </p:spPr>
        <p:txBody>
          <a:bodyPr wrap="none">
            <a:spAutoFit/>
          </a:bodyPr>
          <a:lstStyle/>
          <a:p>
            <a:r>
              <a:rPr lang="en-US" sz="900" i="1" dirty="0">
                <a:solidFill>
                  <a:srgbClr val="000000"/>
                </a:solidFill>
                <a:latin typeface="Poor Richard" panose="02080502050505020702" pitchFamily="18" charset="0"/>
              </a:rPr>
              <a:t>Salt Cave near the Dead Sea </a:t>
            </a:r>
            <a:endParaRPr lang="en-US" sz="900" dirty="0"/>
          </a:p>
        </p:txBody>
      </p:sp>
      <p:sp>
        <p:nvSpPr>
          <p:cNvPr id="4" name="TextBox 3"/>
          <p:cNvSpPr txBox="1"/>
          <p:nvPr/>
        </p:nvSpPr>
        <p:spPr>
          <a:xfrm>
            <a:off x="3491687" y="140119"/>
            <a:ext cx="3505200" cy="369332"/>
          </a:xfrm>
          <a:prstGeom prst="rect">
            <a:avLst/>
          </a:prstGeom>
          <a:noFill/>
        </p:spPr>
        <p:txBody>
          <a:bodyPr wrap="square" rtlCol="0">
            <a:spAutoFit/>
          </a:bodyPr>
          <a:lstStyle/>
          <a:p>
            <a:r>
              <a:rPr lang="en-US" dirty="0"/>
              <a:t>Something of Interest</a:t>
            </a:r>
          </a:p>
        </p:txBody>
      </p:sp>
    </p:spTree>
    <p:extLst>
      <p:ext uri="{BB962C8B-B14F-4D97-AF65-F5344CB8AC3E}">
        <p14:creationId xmlns:p14="http://schemas.microsoft.com/office/powerpoint/2010/main" val="950519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DDB06A-9A07-4980-B64B-1309FA06F586}"/>
              </a:ext>
            </a:extLst>
          </p:cNvPr>
          <p:cNvSpPr/>
          <p:nvPr/>
        </p:nvSpPr>
        <p:spPr>
          <a:xfrm>
            <a:off x="0" y="0"/>
            <a:ext cx="6953061" cy="5816977"/>
          </a:xfrm>
          <a:prstGeom prst="rect">
            <a:avLst/>
          </a:prstGeom>
          <a:ln>
            <a:solidFill>
              <a:schemeClr val="tx1"/>
            </a:solidFill>
          </a:ln>
        </p:spPr>
        <p:txBody>
          <a:bodyPr wrap="square">
            <a:spAutoFit/>
          </a:bodyPr>
          <a:lstStyle/>
          <a:p>
            <a:r>
              <a:rPr lang="en-US" sz="1200" b="0" i="0" dirty="0">
                <a:effectLst/>
                <a:latin typeface="Arial" panose="020B0604020202020204" pitchFamily="34" charset="0"/>
              </a:rPr>
              <a:t>To </a:t>
            </a:r>
            <a:r>
              <a:rPr lang="en-US" sz="1200" b="1" i="0" dirty="0">
                <a:effectLst/>
                <a:latin typeface="Arial" panose="020B0604020202020204" pitchFamily="34" charset="0"/>
              </a:rPr>
              <a:t>cross one's fingers</a:t>
            </a:r>
            <a:r>
              <a:rPr lang="en-US" sz="1200" b="0" i="0" dirty="0">
                <a:effectLst/>
                <a:latin typeface="Arial" panose="020B0604020202020204" pitchFamily="34" charset="0"/>
              </a:rPr>
              <a:t> is a </a:t>
            </a:r>
            <a:r>
              <a:rPr lang="en-US" sz="1200" dirty="0">
                <a:latin typeface="Arial" panose="020B0604020202020204" pitchFamily="34" charset="0"/>
              </a:rPr>
              <a:t>hand gesture</a:t>
            </a:r>
            <a:r>
              <a:rPr lang="en-US" sz="1200" b="0" i="0" dirty="0">
                <a:effectLst/>
                <a:latin typeface="Arial" panose="020B0604020202020204" pitchFamily="34" charset="0"/>
              </a:rPr>
              <a:t> commonly used to wish for luck. Occasionally it is interpreted as an attempt to </a:t>
            </a:r>
            <a:r>
              <a:rPr lang="en-US" sz="1200" dirty="0">
                <a:latin typeface="Arial" panose="020B0604020202020204" pitchFamily="34" charset="0"/>
              </a:rPr>
              <a:t>implore</a:t>
            </a:r>
            <a:r>
              <a:rPr lang="en-US" sz="1200" b="0" i="0" dirty="0">
                <a:effectLst/>
                <a:latin typeface="Arial" panose="020B0604020202020204" pitchFamily="34" charset="0"/>
              </a:rPr>
              <a:t> God for protection. The gesture is referred to by the common expressions "cross your fingers", "keep your fingers crossed", or just "fingers crossed". Some people, mostly children, also use the gesture to excuse their telling of a </a:t>
            </a:r>
            <a:r>
              <a:rPr lang="en-US" sz="1200" dirty="0">
                <a:latin typeface="Arial" panose="020B0604020202020204" pitchFamily="34" charset="0"/>
              </a:rPr>
              <a:t>white lie</a:t>
            </a:r>
            <a:r>
              <a:rPr lang="en-US" sz="1200" b="0" i="0" dirty="0">
                <a:effectLst/>
                <a:latin typeface="Arial" panose="020B0604020202020204" pitchFamily="34" charset="0"/>
              </a:rPr>
              <a:t>. By extension, a similar belief is that crossing one's fingers invalidates a promise being made.</a:t>
            </a:r>
          </a:p>
          <a:p>
            <a:r>
              <a:rPr lang="en-US" sz="1200" dirty="0"/>
              <a:t>The origin of the gesture traces back to the biblical Kingdom of Israel. Courts of Mosaic law would often render verdicts with the phrase "May God have mercy upon your soul" in order to reaffirm God's supreme authority over the law. Most judges felt that while they could pass a sentence of death upon a person, they personally did not have the authority to destroy souls and that only God had the authority to do that. As a result, some judges would cross their fingers whenever they said the phrase as a result of concern for the criminal's soul as they said it as a prayer.</a:t>
            </a:r>
          </a:p>
          <a:p>
            <a:r>
              <a:rPr lang="en-US" sz="1200" dirty="0"/>
              <a:t>Common usage of the gesture traces back to the early centuries of the Catholic Church. Common use of crossed fingers is found in the Christians who would cross their fingers in order to invoke the power associated with Christ's cross for protection, when faced with evil. Moreover, Christians, when persecuted by the Romans, used the symbol of crossed fingers in order to recognize one another and assemble for Holy Mass. "When they were persecuted in Rome, Christians would secretly come together with the sign of the fish, and they would hold up their crossed fingers, as a Sign of the crossed emblem that had once been on the vestments of the army of Barabbas. It became a custom everywhere, for Christians when meeting, to make the sign of a cross by crossing their fingers." In 16th century England, people continued to cross fingers or make the sign of the cross in order to ward off evil, as well as when people coughed or sneezed.</a:t>
            </a:r>
          </a:p>
          <a:p>
            <a:r>
              <a:rPr lang="en-US" sz="1200" dirty="0"/>
              <a:t>This superstition thus became popular among many early European Christian cultures. In some places, a comrade or well-wisher placed his index finger over the index finger of the person making the wish, the two fingers forming a cross. The one person makes the wish, the other empathizes and supports. Over centuries, the custom was simplified, so that a person could wish on his own, by crossing his index and middle fingers to form an X. But traces remain—two people hooking index fingers as a sign of greeting or agreement is still common in some circles today.</a:t>
            </a:r>
          </a:p>
          <a:p>
            <a:r>
              <a:rPr lang="en-US" sz="1200" dirty="0"/>
              <a:t>Charles </a:t>
            </a:r>
            <a:r>
              <a:rPr lang="en-US" sz="1200" dirty="0" err="1"/>
              <a:t>Panati</a:t>
            </a:r>
            <a:r>
              <a:rPr lang="en-US" sz="1200" dirty="0"/>
              <a:t> believes that the act of crossing one's fingers as a sign of luck or making a wish traces back to pre-Christian times, speculating that the cross was a symbol of unity and benign spirits dwelt at the intersection point. A wish made on a cross was a way of "anchoring" the wish at the intersection of the cross until the wish was fulfilled. </a:t>
            </a:r>
            <a:r>
              <a:rPr lang="en-US" sz="1200" dirty="0" err="1"/>
              <a:t>wikipedia</a:t>
            </a:r>
            <a:endParaRPr lang="en-US" sz="1200" dirty="0"/>
          </a:p>
        </p:txBody>
      </p:sp>
      <p:sp>
        <p:nvSpPr>
          <p:cNvPr id="3" name="TextBox 2">
            <a:extLst>
              <a:ext uri="{FF2B5EF4-FFF2-40B4-BE49-F238E27FC236}">
                <a16:creationId xmlns:a16="http://schemas.microsoft.com/office/drawing/2014/main" id="{88F35BC1-85A1-4059-BCFB-D541A9CDD232}"/>
              </a:ext>
            </a:extLst>
          </p:cNvPr>
          <p:cNvSpPr txBox="1"/>
          <p:nvPr/>
        </p:nvSpPr>
        <p:spPr>
          <a:xfrm>
            <a:off x="7767873" y="72428"/>
            <a:ext cx="3014804" cy="369332"/>
          </a:xfrm>
          <a:prstGeom prst="rect">
            <a:avLst/>
          </a:prstGeom>
          <a:noFill/>
        </p:spPr>
        <p:txBody>
          <a:bodyPr wrap="square" rtlCol="0">
            <a:spAutoFit/>
          </a:bodyPr>
          <a:lstStyle/>
          <a:p>
            <a:r>
              <a:rPr lang="en-US" dirty="0"/>
              <a:t>Something of Interest</a:t>
            </a:r>
          </a:p>
        </p:txBody>
      </p:sp>
    </p:spTree>
    <p:extLst>
      <p:ext uri="{BB962C8B-B14F-4D97-AF65-F5344CB8AC3E}">
        <p14:creationId xmlns:p14="http://schemas.microsoft.com/office/powerpoint/2010/main" val="412242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C79EB5-BC06-455D-9663-1D854C395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6705600" y="609600"/>
            <a:ext cx="3962400" cy="369332"/>
          </a:xfrm>
          <a:prstGeom prst="rect">
            <a:avLst/>
          </a:prstGeom>
          <a:noFill/>
        </p:spPr>
        <p:txBody>
          <a:bodyPr wrap="square" rtlCol="0">
            <a:spAutoFit/>
          </a:bodyPr>
          <a:lstStyle/>
          <a:p>
            <a:pPr algn="r"/>
            <a:r>
              <a:rPr lang="en-US" dirty="0">
                <a:solidFill>
                  <a:schemeClr val="bg1"/>
                </a:solidFill>
              </a:rPr>
              <a:t>-- Harold B. Lee</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Poor Richard" panose="02080502050505020702" pitchFamily="18" charset="0"/>
              </a:rPr>
              <a:t>A Constitution for a perfect life</a:t>
            </a:r>
          </a:p>
        </p:txBody>
      </p:sp>
      <p:sp>
        <p:nvSpPr>
          <p:cNvPr id="5" name="Rectangle 4"/>
          <p:cNvSpPr/>
          <p:nvPr/>
        </p:nvSpPr>
        <p:spPr>
          <a:xfrm>
            <a:off x="1828800" y="914401"/>
            <a:ext cx="6019800" cy="1200329"/>
          </a:xfrm>
          <a:prstGeom prst="rect">
            <a:avLst/>
          </a:prstGeom>
        </p:spPr>
        <p:txBody>
          <a:bodyPr wrap="square">
            <a:spAutoFit/>
          </a:bodyPr>
          <a:lstStyle/>
          <a:p>
            <a:r>
              <a:rPr lang="en-US" sz="2000" dirty="0">
                <a:solidFill>
                  <a:srgbClr val="FFFF00"/>
                </a:solidFill>
              </a:rPr>
              <a:t>“(The Beatitudes) not only set forth the blessed or happy life but also describe the kind of person our Savior was and is.”</a:t>
            </a:r>
          </a:p>
          <a:p>
            <a:r>
              <a:rPr lang="en-US" sz="1200" dirty="0">
                <a:solidFill>
                  <a:srgbClr val="FFFF00"/>
                </a:solidFill>
              </a:rPr>
              <a:t>JFM and RLM</a:t>
            </a:r>
          </a:p>
        </p:txBody>
      </p:sp>
      <p:pic>
        <p:nvPicPr>
          <p:cNvPr id="8" name="Picture 7">
            <a:extLst>
              <a:ext uri="{FF2B5EF4-FFF2-40B4-BE49-F238E27FC236}">
                <a16:creationId xmlns:a16="http://schemas.microsoft.com/office/drawing/2014/main" id="{9476AE7F-06E1-48F0-A5EE-FF173141D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830" y="1955313"/>
            <a:ext cx="5004821" cy="4078244"/>
          </a:xfrm>
          <a:prstGeom prst="rect">
            <a:avLst/>
          </a:prstGeom>
        </p:spPr>
      </p:pic>
      <p:grpSp>
        <p:nvGrpSpPr>
          <p:cNvPr id="10" name="Group 3">
            <a:extLst>
              <a:ext uri="{FF2B5EF4-FFF2-40B4-BE49-F238E27FC236}">
                <a16:creationId xmlns:a16="http://schemas.microsoft.com/office/drawing/2014/main" id="{D69087FC-A64F-4473-82A2-4AB5DCE1F2A0}"/>
              </a:ext>
            </a:extLst>
          </p:cNvPr>
          <p:cNvGrpSpPr/>
          <p:nvPr/>
        </p:nvGrpSpPr>
        <p:grpSpPr>
          <a:xfrm>
            <a:off x="9510665" y="4135074"/>
            <a:ext cx="2031972" cy="2301261"/>
            <a:chOff x="71718" y="1120588"/>
            <a:chExt cx="3070535" cy="4572000"/>
          </a:xfrm>
        </p:grpSpPr>
        <p:grpSp>
          <p:nvGrpSpPr>
            <p:cNvPr id="11" name="Group 13">
              <a:extLst>
                <a:ext uri="{FF2B5EF4-FFF2-40B4-BE49-F238E27FC236}">
                  <a16:creationId xmlns:a16="http://schemas.microsoft.com/office/drawing/2014/main" id="{585DC213-6C54-4944-8F15-F3B6B90D0822}"/>
                </a:ext>
              </a:extLst>
            </p:cNvPr>
            <p:cNvGrpSpPr/>
            <p:nvPr/>
          </p:nvGrpSpPr>
          <p:grpSpPr>
            <a:xfrm>
              <a:off x="71718" y="1120588"/>
              <a:ext cx="3048000" cy="4572000"/>
              <a:chOff x="838200" y="1066800"/>
              <a:chExt cx="2438400" cy="3352800"/>
            </a:xfrm>
          </p:grpSpPr>
          <p:sp>
            <p:nvSpPr>
              <p:cNvPr id="13" name="Rounded Rectangle 61">
                <a:extLst>
                  <a:ext uri="{FF2B5EF4-FFF2-40B4-BE49-F238E27FC236}">
                    <a16:creationId xmlns:a16="http://schemas.microsoft.com/office/drawing/2014/main" id="{3FA8010D-A8AE-427C-822D-05E988A8370B}"/>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
                <a:extLst>
                  <a:ext uri="{FF2B5EF4-FFF2-40B4-BE49-F238E27FC236}">
                    <a16:creationId xmlns:a16="http://schemas.microsoft.com/office/drawing/2014/main" id="{9A4BECD3-5AB5-4C32-A6DA-93A3C392F5A5}"/>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
                <a:extLst>
                  <a:ext uri="{FF2B5EF4-FFF2-40B4-BE49-F238E27FC236}">
                    <a16:creationId xmlns:a16="http://schemas.microsoft.com/office/drawing/2014/main" id="{679C1BF9-8251-47F1-99B7-61DA583FC84A}"/>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4">
                <a:extLst>
                  <a:ext uri="{FF2B5EF4-FFF2-40B4-BE49-F238E27FC236}">
                    <a16:creationId xmlns:a16="http://schemas.microsoft.com/office/drawing/2014/main" id="{1868E5B0-AC01-4449-B320-2799ED4643A0}"/>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5">
                <a:extLst>
                  <a:ext uri="{FF2B5EF4-FFF2-40B4-BE49-F238E27FC236}">
                    <a16:creationId xmlns:a16="http://schemas.microsoft.com/office/drawing/2014/main" id="{2172D231-514A-4F75-BCEA-564A646E67A0}"/>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6">
                <a:extLst>
                  <a:ext uri="{FF2B5EF4-FFF2-40B4-BE49-F238E27FC236}">
                    <a16:creationId xmlns:a16="http://schemas.microsoft.com/office/drawing/2014/main" id="{507C3B99-AF54-46B5-B990-5390B902194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7">
                <a:extLst>
                  <a:ext uri="{FF2B5EF4-FFF2-40B4-BE49-F238E27FC236}">
                    <a16:creationId xmlns:a16="http://schemas.microsoft.com/office/drawing/2014/main" id="{E9E0B994-CCA3-4338-99F3-DB503B93A840}"/>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laque 8">
                <a:extLst>
                  <a:ext uri="{FF2B5EF4-FFF2-40B4-BE49-F238E27FC236}">
                    <a16:creationId xmlns:a16="http://schemas.microsoft.com/office/drawing/2014/main" id="{1118DFB3-827D-4581-BF16-799C6FEC5DAC}"/>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aque 9">
                <a:extLst>
                  <a:ext uri="{FF2B5EF4-FFF2-40B4-BE49-F238E27FC236}">
                    <a16:creationId xmlns:a16="http://schemas.microsoft.com/office/drawing/2014/main" id="{BF2B5238-6080-4F18-9009-F6D850BDA807}"/>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que 10">
                <a:extLst>
                  <a:ext uri="{FF2B5EF4-FFF2-40B4-BE49-F238E27FC236}">
                    <a16:creationId xmlns:a16="http://schemas.microsoft.com/office/drawing/2014/main" id="{D174FB20-BB06-4DD5-AB07-3D0D1BD0F1C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ED31B5B4-7553-4116-A2F0-F100EBA5613E}"/>
                </a:ext>
              </a:extLst>
            </p:cNvPr>
            <p:cNvSpPr txBox="1"/>
            <p:nvPr/>
          </p:nvSpPr>
          <p:spPr>
            <a:xfrm>
              <a:off x="762598" y="1254182"/>
              <a:ext cx="2379655" cy="3485384"/>
            </a:xfrm>
            <a:prstGeom prst="rect">
              <a:avLst/>
            </a:prstGeom>
            <a:noFill/>
          </p:spPr>
          <p:txBody>
            <a:bodyPr wrap="square" rtlCol="0">
              <a:spAutoFit/>
            </a:bodyPr>
            <a:lstStyle/>
            <a:p>
              <a:pPr algn="ctr"/>
              <a:r>
                <a:rPr lang="en-US" b="1" dirty="0"/>
                <a:t>We are blessed as we come unto Jesus Christ and follow His teachings</a:t>
              </a:r>
              <a:endParaRPr lang="en-US" sz="1600" b="1" dirty="0">
                <a:solidFill>
                  <a:schemeClr val="bg2">
                    <a:lumMod val="25000"/>
                  </a:schemeClr>
                </a:solidFill>
                <a:latin typeface="Tempus Sans ITC" pitchFamily="82" charset="0"/>
              </a:endParaRPr>
            </a:p>
          </p:txBody>
        </p:sp>
      </p:grpSp>
      <p:pic>
        <p:nvPicPr>
          <p:cNvPr id="23" name="Picture 22">
            <a:extLst>
              <a:ext uri="{FF2B5EF4-FFF2-40B4-BE49-F238E27FC236}">
                <a16:creationId xmlns:a16="http://schemas.microsoft.com/office/drawing/2014/main" id="{8F0EA83F-EDEA-4670-8660-7F10855AAE4B}"/>
              </a:ext>
            </a:extLst>
          </p:cNvPr>
          <p:cNvPicPr>
            <a:picLocks noChangeAspect="1"/>
          </p:cNvPicPr>
          <p:nvPr/>
        </p:nvPicPr>
        <p:blipFill rotWithShape="1">
          <a:blip r:embed="rId4">
            <a:extLst>
              <a:ext uri="{28A0092B-C50C-407E-A947-70E740481C1C}">
                <a14:useLocalDpi xmlns:a14="http://schemas.microsoft.com/office/drawing/2010/main" val="0"/>
              </a:ext>
            </a:extLst>
          </a:blip>
          <a:srcRect t="2586" b="5475"/>
          <a:stretch/>
        </p:blipFill>
        <p:spPr>
          <a:xfrm>
            <a:off x="246283" y="5423026"/>
            <a:ext cx="1754534" cy="1178187"/>
          </a:xfrm>
          <a:prstGeom prst="rect">
            <a:avLst/>
          </a:prstGeom>
        </p:spPr>
      </p:pic>
      <p:pic>
        <p:nvPicPr>
          <p:cNvPr id="25" name="Picture 24">
            <a:extLst>
              <a:ext uri="{FF2B5EF4-FFF2-40B4-BE49-F238E27FC236}">
                <a16:creationId xmlns:a16="http://schemas.microsoft.com/office/drawing/2014/main" id="{F1B84064-7A5B-45D8-9293-D27D56D8DB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6333" y="108204"/>
            <a:ext cx="1097280" cy="1383792"/>
          </a:xfrm>
          <a:prstGeom prst="rect">
            <a:avLst/>
          </a:prstGeom>
        </p:spPr>
      </p:pic>
    </p:spTree>
    <p:extLst>
      <p:ext uri="{BB962C8B-B14F-4D97-AF65-F5344CB8AC3E}">
        <p14:creationId xmlns:p14="http://schemas.microsoft.com/office/powerpoint/2010/main" val="171703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6414620-342B-4A78-B7AB-B9CEB00AD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8229600" y="0"/>
            <a:ext cx="2438400" cy="369332"/>
          </a:xfrm>
          <a:prstGeom prst="rect">
            <a:avLst/>
          </a:prstGeom>
          <a:noFill/>
        </p:spPr>
        <p:txBody>
          <a:bodyPr wrap="square" rtlCol="0">
            <a:spAutoFit/>
          </a:bodyPr>
          <a:lstStyle/>
          <a:p>
            <a:r>
              <a:rPr lang="en-US" dirty="0">
                <a:solidFill>
                  <a:schemeClr val="bg1"/>
                </a:solidFill>
              </a:rPr>
              <a:t>3 Nephi 12:3-10</a:t>
            </a:r>
          </a:p>
        </p:txBody>
      </p:sp>
      <p:sp>
        <p:nvSpPr>
          <p:cNvPr id="26" name="TextBox 25"/>
          <p:cNvSpPr txBox="1"/>
          <p:nvPr/>
        </p:nvSpPr>
        <p:spPr>
          <a:xfrm>
            <a:off x="1752600" y="117694"/>
            <a:ext cx="4585447" cy="7048083"/>
          </a:xfrm>
          <a:prstGeom prst="rect">
            <a:avLst/>
          </a:prstGeom>
          <a:noFill/>
        </p:spPr>
        <p:txBody>
          <a:bodyPr wrap="square" rtlCol="0">
            <a:spAutoFit/>
          </a:bodyPr>
          <a:lstStyle/>
          <a:p>
            <a:pPr fontAlgn="base"/>
            <a:r>
              <a:rPr lang="en-US" sz="3200" dirty="0">
                <a:solidFill>
                  <a:srgbClr val="FFFF00"/>
                </a:solidFill>
              </a:rPr>
              <a:t>The Condition</a:t>
            </a:r>
          </a:p>
          <a:p>
            <a:pPr fontAlgn="base"/>
            <a:r>
              <a:rPr lang="en-US" sz="2000" dirty="0">
                <a:solidFill>
                  <a:schemeClr val="bg1"/>
                </a:solidFill>
              </a:rPr>
              <a:t>Blessed are the poor in spirit who come unto me</a:t>
            </a:r>
          </a:p>
          <a:p>
            <a:pPr fontAlgn="base"/>
            <a:r>
              <a:rPr lang="en-US" sz="2000" dirty="0">
                <a:solidFill>
                  <a:schemeClr val="bg1"/>
                </a:solidFill>
              </a:rPr>
              <a:t> </a:t>
            </a:r>
          </a:p>
          <a:p>
            <a:pPr fontAlgn="base"/>
            <a:r>
              <a:rPr lang="en-US" sz="2000" dirty="0">
                <a:solidFill>
                  <a:schemeClr val="bg1"/>
                </a:solidFill>
              </a:rPr>
              <a:t>Blessed are all they that mourn</a:t>
            </a:r>
          </a:p>
          <a:p>
            <a:pPr fontAlgn="base"/>
            <a:endParaRPr lang="en-US" sz="2000" dirty="0">
              <a:solidFill>
                <a:schemeClr val="bg1"/>
              </a:solidFill>
            </a:endParaRPr>
          </a:p>
          <a:p>
            <a:pPr fontAlgn="base"/>
            <a:r>
              <a:rPr lang="en-US" sz="2000" dirty="0">
                <a:solidFill>
                  <a:schemeClr val="bg1"/>
                </a:solidFill>
              </a:rPr>
              <a:t>Blessed are the meek</a:t>
            </a:r>
          </a:p>
          <a:p>
            <a:pPr fontAlgn="base"/>
            <a:endParaRPr lang="en-US" sz="2000" dirty="0">
              <a:solidFill>
                <a:schemeClr val="bg1"/>
              </a:solidFill>
            </a:endParaRPr>
          </a:p>
          <a:p>
            <a:pPr fontAlgn="base"/>
            <a:r>
              <a:rPr lang="en-US" sz="2000" dirty="0">
                <a:solidFill>
                  <a:schemeClr val="bg1"/>
                </a:solidFill>
              </a:rPr>
              <a:t> Blessed are all they who </a:t>
            </a:r>
          </a:p>
          <a:p>
            <a:pPr fontAlgn="base"/>
            <a:r>
              <a:rPr lang="en-US" sz="2000" dirty="0">
                <a:solidFill>
                  <a:schemeClr val="bg1"/>
                </a:solidFill>
              </a:rPr>
              <a:t>do hunger and thirst after</a:t>
            </a:r>
            <a:r>
              <a:rPr lang="en-US" sz="2000" baseline="30000" dirty="0">
                <a:solidFill>
                  <a:schemeClr val="bg1"/>
                </a:solidFill>
              </a:rPr>
              <a:t> </a:t>
            </a:r>
          </a:p>
          <a:p>
            <a:pPr fontAlgn="base"/>
            <a:r>
              <a:rPr lang="en-US" sz="2000" dirty="0">
                <a:solidFill>
                  <a:schemeClr val="bg1"/>
                </a:solidFill>
              </a:rPr>
              <a:t>righteousness</a:t>
            </a:r>
          </a:p>
          <a:p>
            <a:pPr fontAlgn="base"/>
            <a:endParaRPr lang="en-US" sz="2000" dirty="0">
              <a:solidFill>
                <a:schemeClr val="bg1"/>
              </a:solidFill>
            </a:endParaRPr>
          </a:p>
          <a:p>
            <a:pPr fontAlgn="base"/>
            <a:r>
              <a:rPr lang="en-US" sz="2000" dirty="0">
                <a:solidFill>
                  <a:schemeClr val="bg1"/>
                </a:solidFill>
              </a:rPr>
              <a:t> Blessed are the merciful</a:t>
            </a:r>
          </a:p>
          <a:p>
            <a:pPr fontAlgn="base"/>
            <a:endParaRPr lang="en-US" sz="2000" dirty="0">
              <a:solidFill>
                <a:schemeClr val="bg1"/>
              </a:solidFill>
            </a:endParaRPr>
          </a:p>
          <a:p>
            <a:pPr fontAlgn="base"/>
            <a:r>
              <a:rPr lang="en-US" sz="2000" dirty="0">
                <a:solidFill>
                  <a:schemeClr val="bg1"/>
                </a:solidFill>
              </a:rPr>
              <a:t> Blessed are all the pure in heart</a:t>
            </a:r>
          </a:p>
          <a:p>
            <a:pPr fontAlgn="base"/>
            <a:endParaRPr lang="en-US" sz="2000" dirty="0">
              <a:solidFill>
                <a:schemeClr val="bg1"/>
              </a:solidFill>
            </a:endParaRPr>
          </a:p>
          <a:p>
            <a:pPr fontAlgn="base"/>
            <a:r>
              <a:rPr lang="en-US" sz="2000" dirty="0">
                <a:solidFill>
                  <a:schemeClr val="bg1"/>
                </a:solidFill>
              </a:rPr>
              <a:t> Blessed are all the peacemakers</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 Blessed are all they who are persecuted for my name’s sake</a:t>
            </a:r>
          </a:p>
          <a:p>
            <a:pPr fontAlgn="base"/>
            <a:endParaRPr lang="en-US" sz="2000" dirty="0">
              <a:solidFill>
                <a:schemeClr val="bg1"/>
              </a:solidFill>
            </a:endParaRPr>
          </a:p>
        </p:txBody>
      </p:sp>
      <p:sp>
        <p:nvSpPr>
          <p:cNvPr id="27" name="TextBox 26"/>
          <p:cNvSpPr txBox="1"/>
          <p:nvPr/>
        </p:nvSpPr>
        <p:spPr>
          <a:xfrm>
            <a:off x="6104966" y="224119"/>
            <a:ext cx="4563035" cy="6678751"/>
          </a:xfrm>
          <a:prstGeom prst="rect">
            <a:avLst/>
          </a:prstGeom>
          <a:noFill/>
        </p:spPr>
        <p:txBody>
          <a:bodyPr wrap="square" rtlCol="0">
            <a:spAutoFit/>
          </a:bodyPr>
          <a:lstStyle/>
          <a:p>
            <a:pPr fontAlgn="base"/>
            <a:r>
              <a:rPr lang="en-US" sz="2800" dirty="0">
                <a:solidFill>
                  <a:srgbClr val="FFFF00"/>
                </a:solidFill>
              </a:rPr>
              <a:t>The Result</a:t>
            </a:r>
          </a:p>
          <a:p>
            <a:pPr fontAlgn="base"/>
            <a:r>
              <a:rPr lang="en-US" sz="2000" dirty="0">
                <a:solidFill>
                  <a:schemeClr val="bg1"/>
                </a:solidFill>
              </a:rPr>
              <a:t>For theirs is the kingdom of heaven.</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 For they shall be</a:t>
            </a:r>
            <a:r>
              <a:rPr lang="en-US" sz="2000" baseline="30000" dirty="0">
                <a:solidFill>
                  <a:schemeClr val="bg1"/>
                </a:solidFill>
              </a:rPr>
              <a:t> </a:t>
            </a:r>
            <a:r>
              <a:rPr lang="en-US" sz="2000" dirty="0">
                <a:solidFill>
                  <a:schemeClr val="bg1"/>
                </a:solidFill>
              </a:rPr>
              <a:t>comforted.</a:t>
            </a:r>
          </a:p>
          <a:p>
            <a:pPr fontAlgn="base"/>
            <a:endParaRPr lang="en-US" sz="2000" dirty="0">
              <a:solidFill>
                <a:schemeClr val="bg1"/>
              </a:solidFill>
            </a:endParaRPr>
          </a:p>
          <a:p>
            <a:pPr fontAlgn="base"/>
            <a:r>
              <a:rPr lang="en-US" sz="2000" dirty="0">
                <a:solidFill>
                  <a:schemeClr val="bg1"/>
                </a:solidFill>
              </a:rPr>
              <a:t> For they shall inherit the earth.</a:t>
            </a:r>
          </a:p>
          <a:p>
            <a:pPr fontAlgn="base"/>
            <a:endParaRPr lang="en-US" sz="2000" dirty="0">
              <a:solidFill>
                <a:schemeClr val="bg1"/>
              </a:solidFill>
            </a:endParaRPr>
          </a:p>
          <a:p>
            <a:pPr fontAlgn="base"/>
            <a:r>
              <a:rPr lang="en-US" sz="2000" dirty="0">
                <a:solidFill>
                  <a:schemeClr val="bg1"/>
                </a:solidFill>
              </a:rPr>
              <a:t> For they shall be filled with the Holy </a:t>
            </a:r>
          </a:p>
          <a:p>
            <a:pPr fontAlgn="base"/>
            <a:r>
              <a:rPr lang="en-US" sz="2000" dirty="0">
                <a:solidFill>
                  <a:schemeClr val="bg1"/>
                </a:solidFill>
              </a:rPr>
              <a:t>Ghost.</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 For they shall obtain mercy.</a:t>
            </a:r>
          </a:p>
          <a:p>
            <a:pPr fontAlgn="base"/>
            <a:endParaRPr lang="en-US" sz="2000" dirty="0">
              <a:solidFill>
                <a:schemeClr val="bg1"/>
              </a:solidFill>
            </a:endParaRPr>
          </a:p>
          <a:p>
            <a:pPr fontAlgn="base"/>
            <a:r>
              <a:rPr lang="en-US" sz="2000" dirty="0">
                <a:solidFill>
                  <a:schemeClr val="bg1"/>
                </a:solidFill>
              </a:rPr>
              <a:t> For they shall see God.</a:t>
            </a:r>
          </a:p>
          <a:p>
            <a:pPr fontAlgn="base"/>
            <a:endParaRPr lang="en-US" sz="2000" dirty="0">
              <a:solidFill>
                <a:schemeClr val="bg1"/>
              </a:solidFill>
            </a:endParaRPr>
          </a:p>
          <a:p>
            <a:pPr fontAlgn="base"/>
            <a:r>
              <a:rPr lang="en-US" sz="2000" dirty="0">
                <a:solidFill>
                  <a:schemeClr val="bg1"/>
                </a:solidFill>
              </a:rPr>
              <a:t> For they shall be called the children of God.</a:t>
            </a:r>
          </a:p>
          <a:p>
            <a:pPr fontAlgn="base"/>
            <a:endParaRPr lang="en-US" sz="2000" dirty="0">
              <a:solidFill>
                <a:schemeClr val="bg1"/>
              </a:solidFill>
            </a:endParaRPr>
          </a:p>
          <a:p>
            <a:pPr fontAlgn="base"/>
            <a:r>
              <a:rPr lang="en-US" sz="2000" dirty="0">
                <a:solidFill>
                  <a:schemeClr val="bg1"/>
                </a:solidFill>
              </a:rPr>
              <a:t> For theirs is the kingdom of heaven.</a:t>
            </a:r>
          </a:p>
          <a:p>
            <a:pPr fontAlgn="base"/>
            <a:endParaRPr lang="en-US" sz="2000" dirty="0">
              <a:solidFill>
                <a:schemeClr val="bg1"/>
              </a:solidFill>
            </a:endParaRPr>
          </a:p>
        </p:txBody>
      </p:sp>
      <p:sp>
        <p:nvSpPr>
          <p:cNvPr id="28" name="Right Arrow 27"/>
          <p:cNvSpPr/>
          <p:nvPr/>
        </p:nvSpPr>
        <p:spPr>
          <a:xfrm>
            <a:off x="5257800" y="762000"/>
            <a:ext cx="685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5266765" y="1676400"/>
            <a:ext cx="685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5284694" y="2250141"/>
            <a:ext cx="685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5275729" y="2877671"/>
            <a:ext cx="685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5289177" y="4065494"/>
            <a:ext cx="685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329519" y="4715435"/>
            <a:ext cx="685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5311591" y="5351929"/>
            <a:ext cx="685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5302624" y="6172200"/>
            <a:ext cx="685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1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8"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 fill="hold"/>
                                        <p:tgtEl>
                                          <p:spTgt spid="28"/>
                                        </p:tgtEl>
                                        <p:attrNameLst>
                                          <p:attrName>ppt_x</p:attrName>
                                        </p:attrNameLst>
                                      </p:cBhvr>
                                      <p:tavLst>
                                        <p:tav tm="0">
                                          <p:val>
                                            <p:strVal val="0-#ppt_w/2"/>
                                          </p:val>
                                        </p:tav>
                                        <p:tav tm="100000">
                                          <p:val>
                                            <p:strVal val="#ppt_x"/>
                                          </p:val>
                                        </p:tav>
                                      </p:tavLst>
                                    </p:anim>
                                    <p:anim calcmode="lin" valueType="num">
                                      <p:cBhvr additive="base">
                                        <p:cTn id="12" dur="2000" fill="hold"/>
                                        <p:tgtEl>
                                          <p:spTgt spid="28"/>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7"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2000" fill="hold"/>
                                        <p:tgtEl>
                                          <p:spTgt spid="29"/>
                                        </p:tgtEl>
                                        <p:attrNameLst>
                                          <p:attrName>ppt_x</p:attrName>
                                        </p:attrNameLst>
                                      </p:cBhvr>
                                      <p:tavLst>
                                        <p:tav tm="0">
                                          <p:val>
                                            <p:strVal val="0-#ppt_w/2"/>
                                          </p:val>
                                        </p:tav>
                                        <p:tav tm="100000">
                                          <p:val>
                                            <p:strVal val="#ppt_x"/>
                                          </p:val>
                                        </p:tav>
                                      </p:tavLst>
                                    </p:anim>
                                    <p:anim calcmode="lin" valueType="num">
                                      <p:cBhvr additive="base">
                                        <p:cTn id="24" dur="2000" fill="hold"/>
                                        <p:tgtEl>
                                          <p:spTgt spid="29"/>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2000" fill="hold"/>
                                        <p:tgtEl>
                                          <p:spTgt spid="30"/>
                                        </p:tgtEl>
                                        <p:attrNameLst>
                                          <p:attrName>ppt_x</p:attrName>
                                        </p:attrNameLst>
                                      </p:cBhvr>
                                      <p:tavLst>
                                        <p:tav tm="0">
                                          <p:val>
                                            <p:strVal val="0-#ppt_w/2"/>
                                          </p:val>
                                        </p:tav>
                                        <p:tav tm="100000">
                                          <p:val>
                                            <p:strVal val="#ppt_x"/>
                                          </p:val>
                                        </p:tav>
                                      </p:tavLst>
                                    </p:anim>
                                    <p:anim calcmode="lin" valueType="num">
                                      <p:cBhvr additive="base">
                                        <p:cTn id="36" dur="2000" fill="hold"/>
                                        <p:tgtEl>
                                          <p:spTgt spid="30"/>
                                        </p:tgtEl>
                                        <p:attrNameLst>
                                          <p:attrName>ppt_y</p:attrName>
                                        </p:attrNameLst>
                                      </p:cBhvr>
                                      <p:tavLst>
                                        <p:tav tm="0">
                                          <p:val>
                                            <p:strVal val="#ppt_y"/>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7" presetClass="entr" presetSubtype="8"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2000" fill="hold"/>
                                        <p:tgtEl>
                                          <p:spTgt spid="31"/>
                                        </p:tgtEl>
                                        <p:attrNameLst>
                                          <p:attrName>ppt_x</p:attrName>
                                        </p:attrNameLst>
                                      </p:cBhvr>
                                      <p:tavLst>
                                        <p:tav tm="0">
                                          <p:val>
                                            <p:strVal val="0-#ppt_w/2"/>
                                          </p:val>
                                        </p:tav>
                                        <p:tav tm="100000">
                                          <p:val>
                                            <p:strVal val="#ppt_x"/>
                                          </p:val>
                                        </p:tav>
                                      </p:tavLst>
                                    </p:anim>
                                    <p:anim calcmode="lin" valueType="num">
                                      <p:cBhvr additive="base">
                                        <p:cTn id="52" dur="2000" fill="hold"/>
                                        <p:tgtEl>
                                          <p:spTgt spid="31"/>
                                        </p:tgtEl>
                                        <p:attrNameLst>
                                          <p:attrName>ppt_y</p:attrName>
                                        </p:attrNameLst>
                                      </p:cBhvr>
                                      <p:tavLst>
                                        <p:tav tm="0">
                                          <p:val>
                                            <p:strVal val="#ppt_y"/>
                                          </p:val>
                                        </p:tav>
                                        <p:tav tm="100000">
                                          <p:val>
                                            <p:strVal val="#ppt_y"/>
                                          </p:val>
                                        </p:tav>
                                      </p:tavLst>
                                    </p:anim>
                                  </p:childTnLst>
                                </p:cTn>
                              </p:par>
                              <p:par>
                                <p:cTn id="53" presetID="1" presetClass="entr" presetSubtype="0" fill="hold" nodeType="withEffect">
                                  <p:stCondLst>
                                    <p:cond delay="0"/>
                                  </p:stCondLst>
                                  <p:childTnLst>
                                    <p:set>
                                      <p:cBhvr>
                                        <p:cTn id="54" dur="1" fill="hold">
                                          <p:stCondLst>
                                            <p:cond delay="0"/>
                                          </p:stCondLst>
                                        </p:cTn>
                                        <p:tgtEl>
                                          <p:spTgt spid="27">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6">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7" presetClass="entr" presetSubtype="8"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2000" fill="hold"/>
                                        <p:tgtEl>
                                          <p:spTgt spid="32"/>
                                        </p:tgtEl>
                                        <p:attrNameLst>
                                          <p:attrName>ppt_x</p:attrName>
                                        </p:attrNameLst>
                                      </p:cBhvr>
                                      <p:tavLst>
                                        <p:tav tm="0">
                                          <p:val>
                                            <p:strVal val="0-#ppt_w/2"/>
                                          </p:val>
                                        </p:tav>
                                        <p:tav tm="100000">
                                          <p:val>
                                            <p:strVal val="#ppt_x"/>
                                          </p:val>
                                        </p:tav>
                                      </p:tavLst>
                                    </p:anim>
                                    <p:anim calcmode="lin" valueType="num">
                                      <p:cBhvr additive="base">
                                        <p:cTn id="66" dur="2000" fill="hold"/>
                                        <p:tgtEl>
                                          <p:spTgt spid="32"/>
                                        </p:tgtEl>
                                        <p:attrNameLst>
                                          <p:attrName>ppt_y</p:attrName>
                                        </p:attrNameLst>
                                      </p:cBhvr>
                                      <p:tavLst>
                                        <p:tav tm="0">
                                          <p:val>
                                            <p:strVal val="#ppt_y"/>
                                          </p:val>
                                        </p:tav>
                                        <p:tav tm="100000">
                                          <p:val>
                                            <p:strVal val="#ppt_y"/>
                                          </p:val>
                                        </p:tav>
                                      </p:tavLst>
                                    </p:anim>
                                  </p:childTnLst>
                                </p:cTn>
                              </p:par>
                              <p:par>
                                <p:cTn id="67" presetID="1" presetClass="entr" presetSubtype="0" fill="hold" nodeType="withEffect">
                                  <p:stCondLst>
                                    <p:cond delay="0"/>
                                  </p:stCondLst>
                                  <p:childTnLst>
                                    <p:set>
                                      <p:cBhvr>
                                        <p:cTn id="68" dur="1" fill="hold">
                                          <p:stCondLst>
                                            <p:cond delay="0"/>
                                          </p:stCondLst>
                                        </p:cTn>
                                        <p:tgtEl>
                                          <p:spTgt spid="27">
                                            <p:txEl>
                                              <p:pRg st="12" end="1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6">
                                            <p:txEl>
                                              <p:pRg st="13" end="1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7" presetClass="entr" presetSubtype="8"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2000" fill="hold"/>
                                        <p:tgtEl>
                                          <p:spTgt spid="33"/>
                                        </p:tgtEl>
                                        <p:attrNameLst>
                                          <p:attrName>ppt_x</p:attrName>
                                        </p:attrNameLst>
                                      </p:cBhvr>
                                      <p:tavLst>
                                        <p:tav tm="0">
                                          <p:val>
                                            <p:strVal val="0-#ppt_w/2"/>
                                          </p:val>
                                        </p:tav>
                                        <p:tav tm="100000">
                                          <p:val>
                                            <p:strVal val="#ppt_x"/>
                                          </p:val>
                                        </p:tav>
                                      </p:tavLst>
                                    </p:anim>
                                    <p:anim calcmode="lin" valueType="num">
                                      <p:cBhvr additive="base">
                                        <p:cTn id="78" dur="2000" fill="hold"/>
                                        <p:tgtEl>
                                          <p:spTgt spid="33"/>
                                        </p:tgtEl>
                                        <p:attrNameLst>
                                          <p:attrName>ppt_y</p:attrName>
                                        </p:attrNameLst>
                                      </p:cBhvr>
                                      <p:tavLst>
                                        <p:tav tm="0">
                                          <p:val>
                                            <p:strVal val="#ppt_y"/>
                                          </p:val>
                                        </p:tav>
                                        <p:tav tm="100000">
                                          <p:val>
                                            <p:strVal val="#ppt_y"/>
                                          </p:val>
                                        </p:tav>
                                      </p:tavLst>
                                    </p:anim>
                                  </p:childTnLst>
                                </p:cTn>
                              </p:par>
                              <p:par>
                                <p:cTn id="79" presetID="1" presetClass="entr" presetSubtype="0" fill="hold" nodeType="withEffect">
                                  <p:stCondLst>
                                    <p:cond delay="0"/>
                                  </p:stCondLst>
                                  <p:childTnLst>
                                    <p:set>
                                      <p:cBhvr>
                                        <p:cTn id="80" dur="1" fill="hold">
                                          <p:stCondLst>
                                            <p:cond delay="0"/>
                                          </p:stCondLst>
                                        </p:cTn>
                                        <p:tgtEl>
                                          <p:spTgt spid="27">
                                            <p:txEl>
                                              <p:pRg st="14" end="1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6">
                                            <p:txEl>
                                              <p:pRg st="15" end="15"/>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7" presetClass="entr" presetSubtype="8"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additive="base">
                                        <p:cTn id="89" dur="2000" fill="hold"/>
                                        <p:tgtEl>
                                          <p:spTgt spid="34"/>
                                        </p:tgtEl>
                                        <p:attrNameLst>
                                          <p:attrName>ppt_x</p:attrName>
                                        </p:attrNameLst>
                                      </p:cBhvr>
                                      <p:tavLst>
                                        <p:tav tm="0">
                                          <p:val>
                                            <p:strVal val="0-#ppt_w/2"/>
                                          </p:val>
                                        </p:tav>
                                        <p:tav tm="100000">
                                          <p:val>
                                            <p:strVal val="#ppt_x"/>
                                          </p:val>
                                        </p:tav>
                                      </p:tavLst>
                                    </p:anim>
                                    <p:anim calcmode="lin" valueType="num">
                                      <p:cBhvr additive="base">
                                        <p:cTn id="90" dur="2000" fill="hold"/>
                                        <p:tgtEl>
                                          <p:spTgt spid="34"/>
                                        </p:tgtEl>
                                        <p:attrNameLst>
                                          <p:attrName>ppt_y</p:attrName>
                                        </p:attrNameLst>
                                      </p:cBhvr>
                                      <p:tavLst>
                                        <p:tav tm="0">
                                          <p:val>
                                            <p:strVal val="#ppt_y"/>
                                          </p:val>
                                        </p:tav>
                                        <p:tav tm="100000">
                                          <p:val>
                                            <p:strVal val="#ppt_y"/>
                                          </p:val>
                                        </p:tav>
                                      </p:tavLst>
                                    </p:anim>
                                  </p:childTnLst>
                                </p:cTn>
                              </p:par>
                              <p:par>
                                <p:cTn id="91" presetID="1" presetClass="entr" presetSubtype="0" fill="hold" nodeType="withEffect">
                                  <p:stCondLst>
                                    <p:cond delay="0"/>
                                  </p:stCondLst>
                                  <p:childTnLst>
                                    <p:set>
                                      <p:cBhvr>
                                        <p:cTn id="92" dur="1" fill="hold">
                                          <p:stCondLst>
                                            <p:cond delay="0"/>
                                          </p:stCondLst>
                                        </p:cTn>
                                        <p:tgtEl>
                                          <p:spTgt spid="27">
                                            <p:txEl>
                                              <p:pRg st="16" end="16"/>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6">
                                            <p:txEl>
                                              <p:pRg st="18" end="18"/>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additive="base">
                                        <p:cTn id="101" dur="2000" fill="hold"/>
                                        <p:tgtEl>
                                          <p:spTgt spid="35"/>
                                        </p:tgtEl>
                                        <p:attrNameLst>
                                          <p:attrName>ppt_x</p:attrName>
                                        </p:attrNameLst>
                                      </p:cBhvr>
                                      <p:tavLst>
                                        <p:tav tm="0">
                                          <p:val>
                                            <p:strVal val="0-#ppt_w/2"/>
                                          </p:val>
                                        </p:tav>
                                        <p:tav tm="100000">
                                          <p:val>
                                            <p:strVal val="#ppt_x"/>
                                          </p:val>
                                        </p:tav>
                                      </p:tavLst>
                                    </p:anim>
                                    <p:anim calcmode="lin" valueType="num">
                                      <p:cBhvr additive="base">
                                        <p:cTn id="102" dur="2000" fill="hold"/>
                                        <p:tgtEl>
                                          <p:spTgt spid="35"/>
                                        </p:tgtEl>
                                        <p:attrNameLst>
                                          <p:attrName>ppt_y</p:attrName>
                                        </p:attrNameLst>
                                      </p:cBhvr>
                                      <p:tavLst>
                                        <p:tav tm="0">
                                          <p:val>
                                            <p:strVal val="#ppt_y"/>
                                          </p:val>
                                        </p:tav>
                                        <p:tav tm="100000">
                                          <p:val>
                                            <p:strVal val="#ppt_y"/>
                                          </p:val>
                                        </p:tav>
                                      </p:tavLst>
                                    </p:anim>
                                  </p:childTnLst>
                                </p:cTn>
                              </p:par>
                              <p:par>
                                <p:cTn id="103" presetID="1" presetClass="entr" presetSubtype="0" fill="hold" nodeType="withEffect">
                                  <p:stCondLst>
                                    <p:cond delay="0"/>
                                  </p:stCondLst>
                                  <p:childTnLst>
                                    <p:set>
                                      <p:cBhvr>
                                        <p:cTn id="104" dur="1" fill="hold">
                                          <p:stCondLst>
                                            <p:cond delay="0"/>
                                          </p:stCondLst>
                                        </p:cTn>
                                        <p:tgtEl>
                                          <p:spTgt spid="2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0D0B07-90E4-4FCC-B671-7C6F52E9C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The Salt of the Earth</a:t>
            </a:r>
          </a:p>
        </p:txBody>
      </p:sp>
      <p:sp>
        <p:nvSpPr>
          <p:cNvPr id="2050" name="AutoShape 2"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905347" y="990600"/>
            <a:ext cx="5419253" cy="2862322"/>
          </a:xfrm>
          <a:prstGeom prst="rect">
            <a:avLst/>
          </a:prstGeom>
        </p:spPr>
        <p:txBody>
          <a:bodyPr wrap="square">
            <a:spAutoFit/>
          </a:bodyPr>
          <a:lstStyle/>
          <a:p>
            <a:r>
              <a:rPr lang="en-US" dirty="0">
                <a:solidFill>
                  <a:schemeClr val="bg1"/>
                </a:solidFill>
              </a:rPr>
              <a:t>“The Saints are asked to stand as a spice, a seasoning, a flavor among the bland and often tasteless elements of the world. Because they are there, things are better; like salt, the people of the Lord are empowered to bring out the best in others…</a:t>
            </a:r>
          </a:p>
          <a:p>
            <a:endParaRPr lang="en-US" dirty="0">
              <a:solidFill>
                <a:schemeClr val="bg1"/>
              </a:solidFill>
            </a:endParaRPr>
          </a:p>
          <a:p>
            <a:r>
              <a:rPr lang="en-US" dirty="0">
                <a:solidFill>
                  <a:schemeClr val="bg1"/>
                </a:solidFill>
              </a:rPr>
              <a:t>In reality we can only make a difference if we are different. Not necessarily strange. Different. Indeed disciples of Christ are to stand in stark contrast to those who conform, concede, and thereby compromise.” </a:t>
            </a:r>
          </a:p>
        </p:txBody>
      </p:sp>
      <p:sp>
        <p:nvSpPr>
          <p:cNvPr id="45" name="TextBox 44"/>
          <p:cNvSpPr txBox="1"/>
          <p:nvPr/>
        </p:nvSpPr>
        <p:spPr>
          <a:xfrm>
            <a:off x="6324600" y="3048001"/>
            <a:ext cx="4343400" cy="3662541"/>
          </a:xfrm>
          <a:prstGeom prst="rect">
            <a:avLst/>
          </a:prstGeom>
          <a:noFill/>
        </p:spPr>
        <p:txBody>
          <a:bodyPr wrap="square" rtlCol="0">
            <a:spAutoFit/>
          </a:bodyPr>
          <a:lstStyle/>
          <a:p>
            <a:pPr fontAlgn="base"/>
            <a:r>
              <a:rPr lang="en-US" sz="2000" dirty="0">
                <a:solidFill>
                  <a:schemeClr val="bg1"/>
                </a:solidFill>
              </a:rPr>
              <a:t>Salt is a healing medium. </a:t>
            </a:r>
          </a:p>
          <a:p>
            <a:pPr fontAlgn="base"/>
            <a:endParaRPr lang="en-US" sz="2000" dirty="0">
              <a:solidFill>
                <a:schemeClr val="bg1"/>
              </a:solidFill>
            </a:endParaRPr>
          </a:p>
          <a:p>
            <a:pPr fontAlgn="base"/>
            <a:r>
              <a:rPr lang="en-US" sz="2000" dirty="0">
                <a:solidFill>
                  <a:schemeClr val="bg1"/>
                </a:solidFill>
              </a:rPr>
              <a:t>Salt is a preservative. It preserves food from corruption.</a:t>
            </a:r>
          </a:p>
          <a:p>
            <a:pPr fontAlgn="base"/>
            <a:endParaRPr lang="en-US" sz="2000" dirty="0">
              <a:solidFill>
                <a:schemeClr val="bg1"/>
              </a:solidFill>
            </a:endParaRPr>
          </a:p>
          <a:p>
            <a:pPr fontAlgn="base"/>
            <a:r>
              <a:rPr lang="en-US" sz="2000" dirty="0">
                <a:solidFill>
                  <a:schemeClr val="bg1"/>
                </a:solidFill>
              </a:rPr>
              <a:t> “Salt will not lose its savor with age. Savor is lost through mixture and contamination…Flavor and quality flee a man when he contaminates his mind…”  </a:t>
            </a:r>
          </a:p>
          <a:p>
            <a:pPr fontAlgn="base"/>
            <a:r>
              <a:rPr lang="en-US" sz="1200" dirty="0">
                <a:solidFill>
                  <a:schemeClr val="bg1"/>
                </a:solidFill>
              </a:rPr>
              <a:t>Elder Carlos E. </a:t>
            </a:r>
            <a:r>
              <a:rPr lang="en-US" sz="1200" dirty="0" err="1">
                <a:solidFill>
                  <a:schemeClr val="bg1"/>
                </a:solidFill>
              </a:rPr>
              <a:t>Asay</a:t>
            </a:r>
            <a:endParaRPr lang="en-US" sz="1200" dirty="0">
              <a:solidFill>
                <a:schemeClr val="bg1"/>
              </a:solidFill>
            </a:endParaRPr>
          </a:p>
          <a:p>
            <a:pPr fontAlgn="base"/>
            <a:endParaRPr lang="en-US" sz="2000" dirty="0">
              <a:solidFill>
                <a:schemeClr val="bg1"/>
              </a:solidFill>
            </a:endParaRPr>
          </a:p>
          <a:p>
            <a:pPr fontAlgn="base"/>
            <a:r>
              <a:rPr lang="en-US" sz="2000" dirty="0">
                <a:solidFill>
                  <a:schemeClr val="bg1"/>
                </a:solidFill>
              </a:rPr>
              <a:t>(See D&amp;C 103:9-10)</a:t>
            </a:r>
          </a:p>
        </p:txBody>
      </p:sp>
      <p:sp>
        <p:nvSpPr>
          <p:cNvPr id="9" name="TextBox 8"/>
          <p:cNvSpPr txBox="1"/>
          <p:nvPr/>
        </p:nvSpPr>
        <p:spPr>
          <a:xfrm>
            <a:off x="84499" y="6488668"/>
            <a:ext cx="3962400" cy="369332"/>
          </a:xfrm>
          <a:prstGeom prst="rect">
            <a:avLst/>
          </a:prstGeom>
          <a:noFill/>
        </p:spPr>
        <p:txBody>
          <a:bodyPr wrap="square" rtlCol="0">
            <a:spAutoFit/>
          </a:bodyPr>
          <a:lstStyle/>
          <a:p>
            <a:r>
              <a:rPr lang="en-US" dirty="0">
                <a:solidFill>
                  <a:schemeClr val="bg1"/>
                </a:solidFill>
              </a:rPr>
              <a:t>3 Nephi 12:13 </a:t>
            </a:r>
            <a:r>
              <a:rPr lang="en-US" sz="1200" dirty="0">
                <a:solidFill>
                  <a:schemeClr val="bg1"/>
                </a:solidFill>
              </a:rPr>
              <a:t>JFM and RLM</a:t>
            </a:r>
          </a:p>
        </p:txBody>
      </p:sp>
      <p:pic>
        <p:nvPicPr>
          <p:cNvPr id="5" name="Picture 4">
            <a:extLst>
              <a:ext uri="{FF2B5EF4-FFF2-40B4-BE49-F238E27FC236}">
                <a16:creationId xmlns:a16="http://schemas.microsoft.com/office/drawing/2014/main" id="{96327FD4-1C57-49C1-BF85-183977B50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650" y="912466"/>
            <a:ext cx="3146220" cy="2099633"/>
          </a:xfrm>
          <a:prstGeom prst="rect">
            <a:avLst/>
          </a:prstGeom>
        </p:spPr>
      </p:pic>
      <p:pic>
        <p:nvPicPr>
          <p:cNvPr id="7" name="Picture 6">
            <a:extLst>
              <a:ext uri="{FF2B5EF4-FFF2-40B4-BE49-F238E27FC236}">
                <a16:creationId xmlns:a16="http://schemas.microsoft.com/office/drawing/2014/main" id="{01B1AACF-232D-4791-A1B4-8B10D18CA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941" y="4119326"/>
            <a:ext cx="3313687" cy="2200181"/>
          </a:xfrm>
          <a:prstGeom prst="rect">
            <a:avLst/>
          </a:prstGeom>
        </p:spPr>
      </p:pic>
      <p:pic>
        <p:nvPicPr>
          <p:cNvPr id="12" name="Picture 11">
            <a:extLst>
              <a:ext uri="{FF2B5EF4-FFF2-40B4-BE49-F238E27FC236}">
                <a16:creationId xmlns:a16="http://schemas.microsoft.com/office/drawing/2014/main" id="{A29AEFDC-295B-4A86-A350-E24634F355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2137" y="5217105"/>
            <a:ext cx="1090330" cy="1441241"/>
          </a:xfrm>
          <a:prstGeom prst="rect">
            <a:avLst/>
          </a:prstGeom>
        </p:spPr>
      </p:pic>
      <p:pic>
        <p:nvPicPr>
          <p:cNvPr id="19" name="Picture 18">
            <a:extLst>
              <a:ext uri="{FF2B5EF4-FFF2-40B4-BE49-F238E27FC236}">
                <a16:creationId xmlns:a16="http://schemas.microsoft.com/office/drawing/2014/main" id="{E03C0F22-35AA-4555-B696-BD064F2C6CBC}"/>
              </a:ext>
            </a:extLst>
          </p:cNvPr>
          <p:cNvPicPr>
            <a:picLocks noChangeAspect="1"/>
          </p:cNvPicPr>
          <p:nvPr/>
        </p:nvPicPr>
        <p:blipFill rotWithShape="1">
          <a:blip r:embed="rId6">
            <a:extLst>
              <a:ext uri="{28A0092B-C50C-407E-A947-70E740481C1C}">
                <a14:useLocalDpi xmlns:a14="http://schemas.microsoft.com/office/drawing/2010/main" val="0"/>
              </a:ext>
            </a:extLst>
          </a:blip>
          <a:srcRect t="2586" b="5475"/>
          <a:stretch/>
        </p:blipFill>
        <p:spPr>
          <a:xfrm>
            <a:off x="173856" y="108642"/>
            <a:ext cx="1321260" cy="887239"/>
          </a:xfrm>
          <a:prstGeom prst="rect">
            <a:avLst/>
          </a:prstGeom>
        </p:spPr>
      </p:pic>
    </p:spTree>
    <p:extLst>
      <p:ext uri="{BB962C8B-B14F-4D97-AF65-F5344CB8AC3E}">
        <p14:creationId xmlns:p14="http://schemas.microsoft.com/office/powerpoint/2010/main" val="85672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5">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B347BA1-6A06-447B-A411-8D6FA7736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3" name="Rectangle 22"/>
          <p:cNvSpPr/>
          <p:nvPr/>
        </p:nvSpPr>
        <p:spPr>
          <a:xfrm>
            <a:off x="1905000" y="152400"/>
            <a:ext cx="8382000" cy="1477328"/>
          </a:xfrm>
          <a:prstGeom prst="rect">
            <a:avLst/>
          </a:prstGeom>
        </p:spPr>
        <p:txBody>
          <a:bodyPr wrap="square">
            <a:spAutoFit/>
          </a:bodyPr>
          <a:lstStyle/>
          <a:p>
            <a:pPr algn="ctr"/>
            <a:r>
              <a:rPr lang="en-US" sz="3600" dirty="0">
                <a:solidFill>
                  <a:srgbClr val="FFFF00"/>
                </a:solidFill>
              </a:rPr>
              <a:t>In what ways can we, as followers of </a:t>
            </a:r>
          </a:p>
          <a:p>
            <a:pPr algn="ctr"/>
            <a:r>
              <a:rPr lang="en-US" sz="3600" dirty="0">
                <a:solidFill>
                  <a:srgbClr val="FFFF00"/>
                </a:solidFill>
              </a:rPr>
              <a:t>Jesus Christ, be like salt? </a:t>
            </a:r>
          </a:p>
          <a:p>
            <a:pPr algn="ctr"/>
            <a:endParaRPr lang="en-US" dirty="0">
              <a:solidFill>
                <a:schemeClr val="bg1"/>
              </a:solidFill>
            </a:endParaRPr>
          </a:p>
        </p:txBody>
      </p:sp>
      <p:sp>
        <p:nvSpPr>
          <p:cNvPr id="24" name="Rectangle 23"/>
          <p:cNvSpPr/>
          <p:nvPr/>
        </p:nvSpPr>
        <p:spPr>
          <a:xfrm>
            <a:off x="5389075" y="1831818"/>
            <a:ext cx="3048000" cy="2677656"/>
          </a:xfrm>
          <a:prstGeom prst="rect">
            <a:avLst/>
          </a:prstGeom>
        </p:spPr>
        <p:txBody>
          <a:bodyPr wrap="square">
            <a:spAutoFit/>
          </a:bodyPr>
          <a:lstStyle/>
          <a:p>
            <a:pPr algn="ctr"/>
            <a:r>
              <a:rPr lang="en-US" sz="2800" dirty="0">
                <a:solidFill>
                  <a:srgbClr val="00B0F0"/>
                </a:solidFill>
              </a:rPr>
              <a:t>We are to help preserve or save people and to improve the world by influencing others for good.</a:t>
            </a:r>
          </a:p>
        </p:txBody>
      </p:sp>
      <p:pic>
        <p:nvPicPr>
          <p:cNvPr id="29" name="Picture 28">
            <a:extLst>
              <a:ext uri="{FF2B5EF4-FFF2-40B4-BE49-F238E27FC236}">
                <a16:creationId xmlns:a16="http://schemas.microsoft.com/office/drawing/2014/main" id="{8C03B3E0-1877-4413-AD79-2588A5EFC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325" y="2302975"/>
            <a:ext cx="3688722" cy="2459148"/>
          </a:xfrm>
          <a:prstGeom prst="rect">
            <a:avLst/>
          </a:prstGeom>
        </p:spPr>
      </p:pic>
    </p:spTree>
    <p:extLst>
      <p:ext uri="{BB962C8B-B14F-4D97-AF65-F5344CB8AC3E}">
        <p14:creationId xmlns:p14="http://schemas.microsoft.com/office/powerpoint/2010/main" val="324824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5AA76BA-1016-4CFB-BDE6-818F195F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To Be The Light</a:t>
            </a:r>
          </a:p>
        </p:txBody>
      </p:sp>
      <p:sp>
        <p:nvSpPr>
          <p:cNvPr id="2050" name="AutoShape 2"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331206" y="838200"/>
            <a:ext cx="4495800" cy="1754326"/>
          </a:xfrm>
          <a:prstGeom prst="rect">
            <a:avLst/>
          </a:prstGeom>
        </p:spPr>
        <p:txBody>
          <a:bodyPr wrap="square">
            <a:spAutoFit/>
          </a:bodyPr>
          <a:lstStyle/>
          <a:p>
            <a:pPr algn="ctr"/>
            <a:r>
              <a:rPr lang="en-US" dirty="0">
                <a:solidFill>
                  <a:schemeClr val="bg1"/>
                </a:solidFill>
              </a:rPr>
              <a:t>Let our light shine.</a:t>
            </a:r>
          </a:p>
          <a:p>
            <a:pPr algn="ctr"/>
            <a:endParaRPr lang="en-US" dirty="0">
              <a:solidFill>
                <a:schemeClr val="bg1"/>
              </a:solidFill>
            </a:endParaRPr>
          </a:p>
          <a:p>
            <a:pPr algn="ctr"/>
            <a:r>
              <a:rPr lang="en-US" dirty="0">
                <a:solidFill>
                  <a:schemeClr val="bg1"/>
                </a:solidFill>
              </a:rPr>
              <a:t>To stand as beacons.</a:t>
            </a:r>
          </a:p>
          <a:p>
            <a:pPr algn="ctr"/>
            <a:endParaRPr lang="en-US" dirty="0">
              <a:solidFill>
                <a:schemeClr val="bg1"/>
              </a:solidFill>
            </a:endParaRPr>
          </a:p>
          <a:p>
            <a:pPr algn="ctr"/>
            <a:r>
              <a:rPr lang="en-US" dirty="0">
                <a:solidFill>
                  <a:schemeClr val="bg1"/>
                </a:solidFill>
              </a:rPr>
              <a:t>To certify our discipleship by teaching and living the gospel.</a:t>
            </a:r>
          </a:p>
        </p:txBody>
      </p:sp>
      <p:sp>
        <p:nvSpPr>
          <p:cNvPr id="45" name="TextBox 44"/>
          <p:cNvSpPr txBox="1"/>
          <p:nvPr/>
        </p:nvSpPr>
        <p:spPr>
          <a:xfrm>
            <a:off x="7208820" y="1295401"/>
            <a:ext cx="4705539" cy="1015663"/>
          </a:xfrm>
          <a:prstGeom prst="rect">
            <a:avLst/>
          </a:prstGeom>
          <a:noFill/>
        </p:spPr>
        <p:txBody>
          <a:bodyPr wrap="square" rtlCol="0">
            <a:spAutoFit/>
          </a:bodyPr>
          <a:lstStyle/>
          <a:p>
            <a:pPr algn="ctr" fontAlgn="base"/>
            <a:r>
              <a:rPr lang="en-US" sz="2000" dirty="0">
                <a:solidFill>
                  <a:schemeClr val="bg1"/>
                </a:solidFill>
              </a:rPr>
              <a:t>We can allow our light to shine through our testimonies, our witnesses of the truthfulness.</a:t>
            </a:r>
          </a:p>
        </p:txBody>
      </p:sp>
      <p:sp>
        <p:nvSpPr>
          <p:cNvPr id="9" name="TextBox 8"/>
          <p:cNvSpPr txBox="1"/>
          <p:nvPr/>
        </p:nvSpPr>
        <p:spPr>
          <a:xfrm>
            <a:off x="156927" y="6488668"/>
            <a:ext cx="2438400" cy="369332"/>
          </a:xfrm>
          <a:prstGeom prst="rect">
            <a:avLst/>
          </a:prstGeom>
          <a:noFill/>
        </p:spPr>
        <p:txBody>
          <a:bodyPr wrap="square" rtlCol="0">
            <a:spAutoFit/>
          </a:bodyPr>
          <a:lstStyle/>
          <a:p>
            <a:r>
              <a:rPr lang="en-US" dirty="0">
                <a:solidFill>
                  <a:schemeClr val="bg1"/>
                </a:solidFill>
              </a:rPr>
              <a:t>3 Nephi 12:14-16</a:t>
            </a:r>
          </a:p>
        </p:txBody>
      </p:sp>
      <p:pic>
        <p:nvPicPr>
          <p:cNvPr id="5" name="Picture 4">
            <a:extLst>
              <a:ext uri="{FF2B5EF4-FFF2-40B4-BE49-F238E27FC236}">
                <a16:creationId xmlns:a16="http://schemas.microsoft.com/office/drawing/2014/main" id="{07FF9F97-075C-4E3F-9D1F-902787E26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29" y="2833923"/>
            <a:ext cx="4223253" cy="2806420"/>
          </a:xfrm>
          <a:prstGeom prst="rect">
            <a:avLst/>
          </a:prstGeom>
        </p:spPr>
      </p:pic>
      <p:pic>
        <p:nvPicPr>
          <p:cNvPr id="7" name="Picture 6">
            <a:extLst>
              <a:ext uri="{FF2B5EF4-FFF2-40B4-BE49-F238E27FC236}">
                <a16:creationId xmlns:a16="http://schemas.microsoft.com/office/drawing/2014/main" id="{FA869E9C-3FF4-4D64-B7DD-8E18DA6F6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223" y="3801565"/>
            <a:ext cx="2462689" cy="2814502"/>
          </a:xfrm>
          <a:prstGeom prst="rect">
            <a:avLst/>
          </a:prstGeom>
        </p:spPr>
      </p:pic>
      <p:pic>
        <p:nvPicPr>
          <p:cNvPr id="10" name="Picture 9">
            <a:extLst>
              <a:ext uri="{FF2B5EF4-FFF2-40B4-BE49-F238E27FC236}">
                <a16:creationId xmlns:a16="http://schemas.microsoft.com/office/drawing/2014/main" id="{9A79A204-39DC-4508-9A86-ED4394585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251" y="3081954"/>
            <a:ext cx="2658475" cy="3488749"/>
          </a:xfrm>
          <a:prstGeom prst="rect">
            <a:avLst/>
          </a:prstGeom>
        </p:spPr>
      </p:pic>
      <p:sp>
        <p:nvSpPr>
          <p:cNvPr id="11" name="Rectangle 10">
            <a:extLst>
              <a:ext uri="{FF2B5EF4-FFF2-40B4-BE49-F238E27FC236}">
                <a16:creationId xmlns:a16="http://schemas.microsoft.com/office/drawing/2014/main" id="{D0855753-36B7-4E8E-BB27-DCA68F39CA6F}"/>
              </a:ext>
            </a:extLst>
          </p:cNvPr>
          <p:cNvSpPr/>
          <p:nvPr/>
        </p:nvSpPr>
        <p:spPr>
          <a:xfrm>
            <a:off x="5169527" y="2873142"/>
            <a:ext cx="2693099" cy="923330"/>
          </a:xfrm>
          <a:prstGeom prst="rect">
            <a:avLst/>
          </a:prstGeom>
        </p:spPr>
        <p:txBody>
          <a:bodyPr wrap="square">
            <a:spAutoFit/>
          </a:bodyPr>
          <a:lstStyle/>
          <a:p>
            <a:pPr algn="ctr" fontAlgn="base"/>
            <a:r>
              <a:rPr lang="en-US" dirty="0">
                <a:solidFill>
                  <a:schemeClr val="bg1"/>
                </a:solidFill>
              </a:rPr>
              <a:t>We allow our light to shine through our service to one another</a:t>
            </a:r>
          </a:p>
        </p:txBody>
      </p:sp>
    </p:spTree>
    <p:extLst>
      <p:ext uri="{BB962C8B-B14F-4D97-AF65-F5344CB8AC3E}">
        <p14:creationId xmlns:p14="http://schemas.microsoft.com/office/powerpoint/2010/main" val="355822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84CF6AC-2D86-42CE-B26E-54240C2C1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Rectangle 3"/>
          <p:cNvSpPr/>
          <p:nvPr/>
        </p:nvSpPr>
        <p:spPr>
          <a:xfrm>
            <a:off x="1676400" y="0"/>
            <a:ext cx="4572000" cy="1077218"/>
          </a:xfrm>
          <a:prstGeom prst="rect">
            <a:avLst/>
          </a:prstGeom>
        </p:spPr>
        <p:txBody>
          <a:bodyPr wrap="square">
            <a:spAutoFit/>
          </a:bodyPr>
          <a:lstStyle/>
          <a:p>
            <a:pPr fontAlgn="base"/>
            <a:r>
              <a:rPr lang="en-US" sz="3200" dirty="0">
                <a:solidFill>
                  <a:srgbClr val="FFFF00"/>
                </a:solidFill>
              </a:rPr>
              <a:t>Why do some people cover their light?</a:t>
            </a:r>
          </a:p>
        </p:txBody>
      </p:sp>
      <p:grpSp>
        <p:nvGrpSpPr>
          <p:cNvPr id="5" name="Group 4"/>
          <p:cNvGrpSpPr/>
          <p:nvPr/>
        </p:nvGrpSpPr>
        <p:grpSpPr>
          <a:xfrm>
            <a:off x="7387628" y="2925024"/>
            <a:ext cx="3124200" cy="1134264"/>
            <a:chOff x="965200" y="2286000"/>
            <a:chExt cx="7264400" cy="2743200"/>
          </a:xfrm>
        </p:grpSpPr>
        <p:grpSp>
          <p:nvGrpSpPr>
            <p:cNvPr id="6" name="Group 18"/>
            <p:cNvGrpSpPr/>
            <p:nvPr/>
          </p:nvGrpSpPr>
          <p:grpSpPr>
            <a:xfrm>
              <a:off x="965200" y="2286000"/>
              <a:ext cx="7264400" cy="2743200"/>
              <a:chOff x="965200" y="2286000"/>
              <a:chExt cx="7327900" cy="2743200"/>
            </a:xfrm>
          </p:grpSpPr>
          <p:sp>
            <p:nvSpPr>
              <p:cNvPr id="8" name="Rectangle 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1"/>
                <a:endCxn id="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104010" y="2430379"/>
              <a:ext cx="7010399" cy="2009753"/>
            </a:xfrm>
            <a:prstGeom prst="rect">
              <a:avLst/>
            </a:prstGeom>
            <a:noFill/>
          </p:spPr>
          <p:txBody>
            <a:bodyPr wrap="square" rtlCol="0">
              <a:spAutoFit/>
            </a:bodyPr>
            <a:lstStyle/>
            <a:p>
              <a:pPr algn="ctr"/>
              <a:r>
                <a:rPr lang="en-US" sz="1600" dirty="0">
                  <a:solidFill>
                    <a:schemeClr val="bg1"/>
                  </a:solidFill>
                </a:rPr>
                <a:t>As we set a righteous example, we can help others glorify Heavenly Father</a:t>
              </a:r>
            </a:p>
          </p:txBody>
        </p:sp>
      </p:grpSp>
      <p:sp>
        <p:nvSpPr>
          <p:cNvPr id="13" name="Rectangle 12"/>
          <p:cNvSpPr/>
          <p:nvPr/>
        </p:nvSpPr>
        <p:spPr>
          <a:xfrm>
            <a:off x="1752600" y="2743200"/>
            <a:ext cx="5562600" cy="1077218"/>
          </a:xfrm>
          <a:prstGeom prst="rect">
            <a:avLst/>
          </a:prstGeom>
        </p:spPr>
        <p:txBody>
          <a:bodyPr wrap="square">
            <a:spAutoFit/>
          </a:bodyPr>
          <a:lstStyle/>
          <a:p>
            <a:pPr fontAlgn="base"/>
            <a:r>
              <a:rPr lang="en-US" sz="3200" dirty="0">
                <a:solidFill>
                  <a:srgbClr val="FFFF00"/>
                </a:solidFill>
              </a:rPr>
              <a:t>Why does the Savior want us to let our light shine? </a:t>
            </a:r>
          </a:p>
        </p:txBody>
      </p:sp>
      <p:sp>
        <p:nvSpPr>
          <p:cNvPr id="14" name="TextBox 13"/>
          <p:cNvSpPr txBox="1"/>
          <p:nvPr/>
        </p:nvSpPr>
        <p:spPr>
          <a:xfrm>
            <a:off x="0" y="6488668"/>
            <a:ext cx="2438400" cy="369332"/>
          </a:xfrm>
          <a:prstGeom prst="rect">
            <a:avLst/>
          </a:prstGeom>
          <a:noFill/>
        </p:spPr>
        <p:txBody>
          <a:bodyPr wrap="square" rtlCol="0">
            <a:spAutoFit/>
          </a:bodyPr>
          <a:lstStyle/>
          <a:p>
            <a:r>
              <a:rPr lang="en-US" dirty="0">
                <a:solidFill>
                  <a:schemeClr val="bg1"/>
                </a:solidFill>
              </a:rPr>
              <a:t>3 Nephi 12:14-16</a:t>
            </a:r>
          </a:p>
        </p:txBody>
      </p:sp>
      <p:sp>
        <p:nvSpPr>
          <p:cNvPr id="16" name="TextBox 15"/>
          <p:cNvSpPr txBox="1"/>
          <p:nvPr/>
        </p:nvSpPr>
        <p:spPr>
          <a:xfrm>
            <a:off x="1032096" y="1081135"/>
            <a:ext cx="5868154" cy="1477328"/>
          </a:xfrm>
          <a:prstGeom prst="rect">
            <a:avLst/>
          </a:prstGeom>
          <a:noFill/>
        </p:spPr>
        <p:txBody>
          <a:bodyPr wrap="square" rtlCol="0">
            <a:spAutoFit/>
          </a:bodyPr>
          <a:lstStyle/>
          <a:p>
            <a:r>
              <a:rPr lang="en-US" dirty="0">
                <a:solidFill>
                  <a:schemeClr val="bg1"/>
                </a:solidFill>
              </a:rPr>
              <a:t>Fear of rejection?</a:t>
            </a:r>
          </a:p>
          <a:p>
            <a:r>
              <a:rPr lang="en-US" dirty="0">
                <a:solidFill>
                  <a:schemeClr val="bg1"/>
                </a:solidFill>
              </a:rPr>
              <a:t>Fear of losing a friend?</a:t>
            </a:r>
          </a:p>
          <a:p>
            <a:r>
              <a:rPr lang="en-US" dirty="0">
                <a:solidFill>
                  <a:schemeClr val="bg1"/>
                </a:solidFill>
              </a:rPr>
              <a:t>Not quite certain of gospel principles?</a:t>
            </a:r>
          </a:p>
          <a:p>
            <a:r>
              <a:rPr lang="en-US" dirty="0">
                <a:solidFill>
                  <a:schemeClr val="bg1"/>
                </a:solidFill>
              </a:rPr>
              <a:t>Fear of inadequacy of knowledge of scriptures? </a:t>
            </a:r>
          </a:p>
          <a:p>
            <a:r>
              <a:rPr lang="en-US" dirty="0">
                <a:solidFill>
                  <a:schemeClr val="bg1"/>
                </a:solidFill>
              </a:rPr>
              <a:t>PS—you don’t have to a scriptorian to share your beliefs</a:t>
            </a:r>
          </a:p>
        </p:txBody>
      </p:sp>
      <p:sp>
        <p:nvSpPr>
          <p:cNvPr id="17" name="Rectangle 16"/>
          <p:cNvSpPr/>
          <p:nvPr/>
        </p:nvSpPr>
        <p:spPr>
          <a:xfrm>
            <a:off x="1023041" y="4095265"/>
            <a:ext cx="7297094" cy="2308324"/>
          </a:xfrm>
          <a:prstGeom prst="rect">
            <a:avLst/>
          </a:prstGeom>
        </p:spPr>
        <p:txBody>
          <a:bodyPr wrap="square">
            <a:spAutoFit/>
          </a:bodyPr>
          <a:lstStyle/>
          <a:p>
            <a:pPr fontAlgn="base"/>
            <a:r>
              <a:rPr lang="en-US" dirty="0">
                <a:solidFill>
                  <a:schemeClr val="bg1"/>
                </a:solidFill>
              </a:rPr>
              <a:t>Regarding Member –missionary work:</a:t>
            </a:r>
          </a:p>
          <a:p>
            <a:pPr fontAlgn="base"/>
            <a:endParaRPr lang="en-US" dirty="0">
              <a:solidFill>
                <a:schemeClr val="bg1"/>
              </a:solidFill>
            </a:endParaRPr>
          </a:p>
          <a:p>
            <a:pPr fontAlgn="base"/>
            <a:r>
              <a:rPr lang="en-US" dirty="0">
                <a:solidFill>
                  <a:schemeClr val="bg1"/>
                </a:solidFill>
              </a:rPr>
              <a:t>1. Identify prayerfully your friends and neighbors who would be the most receptive to the gospel message.</a:t>
            </a:r>
          </a:p>
          <a:p>
            <a:pPr fontAlgn="base"/>
            <a:r>
              <a:rPr lang="en-US" dirty="0">
                <a:solidFill>
                  <a:schemeClr val="bg1"/>
                </a:solidFill>
              </a:rPr>
              <a:t>2. Introduce the identified individuals to the missionaries.</a:t>
            </a:r>
          </a:p>
          <a:p>
            <a:pPr fontAlgn="base"/>
            <a:r>
              <a:rPr lang="en-US" dirty="0">
                <a:solidFill>
                  <a:schemeClr val="bg1"/>
                </a:solidFill>
              </a:rPr>
              <a:t>3. Involve yourself in the teaching of the gospel, preferably in your home.</a:t>
            </a:r>
          </a:p>
          <a:p>
            <a:pPr fontAlgn="base"/>
            <a:r>
              <a:rPr lang="en-US" dirty="0">
                <a:solidFill>
                  <a:schemeClr val="bg1"/>
                </a:solidFill>
              </a:rPr>
              <a:t>4. Integrate your friends and any other new members into the Church by being attentive and helpful.</a:t>
            </a:r>
          </a:p>
        </p:txBody>
      </p:sp>
      <p:pic>
        <p:nvPicPr>
          <p:cNvPr id="15" name="Picture 14">
            <a:extLst>
              <a:ext uri="{FF2B5EF4-FFF2-40B4-BE49-F238E27FC236}">
                <a16:creationId xmlns:a16="http://schemas.microsoft.com/office/drawing/2014/main" id="{61BCE997-8FC4-49AE-82C0-A91554947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141" y="483227"/>
            <a:ext cx="2955392" cy="1970261"/>
          </a:xfrm>
          <a:prstGeom prst="rect">
            <a:avLst/>
          </a:prstGeom>
        </p:spPr>
      </p:pic>
      <p:pic>
        <p:nvPicPr>
          <p:cNvPr id="20" name="Picture 19">
            <a:extLst>
              <a:ext uri="{FF2B5EF4-FFF2-40B4-BE49-F238E27FC236}">
                <a16:creationId xmlns:a16="http://schemas.microsoft.com/office/drawing/2014/main" id="{10D2CE0E-1D49-41BF-A000-A8814BE539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3565" y="4361837"/>
            <a:ext cx="1609442" cy="2011803"/>
          </a:xfrm>
          <a:prstGeom prst="rect">
            <a:avLst/>
          </a:prstGeom>
        </p:spPr>
      </p:pic>
    </p:spTree>
    <p:extLst>
      <p:ext uri="{BB962C8B-B14F-4D97-AF65-F5344CB8AC3E}">
        <p14:creationId xmlns:p14="http://schemas.microsoft.com/office/powerpoint/2010/main" val="382769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2000"/>
                                        <p:tgtEl>
                                          <p:spTgt spid="16">
                                            <p:txEl>
                                              <p:pRg st="0" end="0"/>
                                            </p:txEl>
                                          </p:spTgt>
                                        </p:tgtEl>
                                      </p:cBhvr>
                                    </p:animEffect>
                                    <p:set>
                                      <p:cBhvr>
                                        <p:cTn id="27" dur="1" fill="hold">
                                          <p:stCondLst>
                                            <p:cond delay="1999"/>
                                          </p:stCondLst>
                                        </p:cTn>
                                        <p:tgtEl>
                                          <p:spTgt spid="16">
                                            <p:txEl>
                                              <p:pRg st="0" end="0"/>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16">
                                            <p:txEl>
                                              <p:pRg st="1" end="1"/>
                                            </p:txEl>
                                          </p:spTgt>
                                        </p:tgtEl>
                                      </p:cBhvr>
                                    </p:animEffect>
                                    <p:set>
                                      <p:cBhvr>
                                        <p:cTn id="30" dur="1" fill="hold">
                                          <p:stCondLst>
                                            <p:cond delay="1999"/>
                                          </p:stCondLst>
                                        </p:cTn>
                                        <p:tgtEl>
                                          <p:spTgt spid="16">
                                            <p:txEl>
                                              <p:pRg st="1" end="1"/>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16">
                                            <p:txEl>
                                              <p:pRg st="2" end="2"/>
                                            </p:txEl>
                                          </p:spTgt>
                                        </p:tgtEl>
                                      </p:cBhvr>
                                    </p:animEffect>
                                    <p:set>
                                      <p:cBhvr>
                                        <p:cTn id="33" dur="1" fill="hold">
                                          <p:stCondLst>
                                            <p:cond delay="1999"/>
                                          </p:stCondLst>
                                        </p:cTn>
                                        <p:tgtEl>
                                          <p:spTgt spid="16">
                                            <p:txEl>
                                              <p:pRg st="2" end="2"/>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10" presetClass="exit" presetSubtype="0" fill="hold" nodeType="withEffect">
                                  <p:stCondLst>
                                    <p:cond delay="0"/>
                                  </p:stCondLst>
                                  <p:childTnLst>
                                    <p:animEffect transition="out" filter="fade">
                                      <p:cBhvr>
                                        <p:cTn id="39" dur="2000"/>
                                        <p:tgtEl>
                                          <p:spTgt spid="16">
                                            <p:txEl>
                                              <p:pRg st="3" end="3"/>
                                            </p:txEl>
                                          </p:spTgt>
                                        </p:tgtEl>
                                      </p:cBhvr>
                                    </p:animEffect>
                                    <p:set>
                                      <p:cBhvr>
                                        <p:cTn id="40" dur="1" fill="hold">
                                          <p:stCondLst>
                                            <p:cond delay="1999"/>
                                          </p:stCondLst>
                                        </p:cTn>
                                        <p:tgtEl>
                                          <p:spTgt spid="16">
                                            <p:txEl>
                                              <p:pRg st="3" end="3"/>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16">
                                            <p:txEl>
                                              <p:pRg st="4" end="4"/>
                                            </p:txEl>
                                          </p:spTgt>
                                        </p:tgtEl>
                                      </p:cBhvr>
                                    </p:animEffect>
                                    <p:set>
                                      <p:cBhvr>
                                        <p:cTn id="43" dur="1" fill="hold">
                                          <p:stCondLst>
                                            <p:cond delay="1999"/>
                                          </p:stCondLst>
                                        </p:cTn>
                                        <p:tgtEl>
                                          <p:spTgt spid="16">
                                            <p:txEl>
                                              <p:pRg st="4" end="4"/>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4">
                                            <p:txEl>
                                              <p:pRg st="0" end="0"/>
                                            </p:txEl>
                                          </p:spTgt>
                                        </p:tgtEl>
                                      </p:cBhvr>
                                    </p:animEffect>
                                    <p:set>
                                      <p:cBhvr>
                                        <p:cTn id="46"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7FBE45-77E6-48DF-8628-B825AA7C4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The Law</a:t>
            </a:r>
          </a:p>
        </p:txBody>
      </p:sp>
      <p:sp>
        <p:nvSpPr>
          <p:cNvPr id="2050" name="AutoShape 2"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UUExQUFRUXFxcUFhQVFBQUFhQXGBcbFxcYFxQYHSggGBolHBQYITEhJSkrLi4uFx8zODMsNygtLisBCgoKDg0OGhAQGywkHyQsLC0sLCwtLCw0LS0sLC0sLCwsLCwsLCwsLCwsLCwsLCwsLCwsLCwsLCwsLCwsLCwsLP/AABEIAJsBRAMBIgACEQEDEQH/xAAcAAABBQEBAQAAAAAAAAAAAAAAAwQFBgcCCAH/xABLEAACAQICBQcFCwoFBQEAAAABAgADEQQhBQYSMUEHEyJRYXGBMpGhsdEjJEJSU2JykrLB8BQVNENjc4KiwuEIM1ST0hYXo7PDg//EABoBAAIDAQEAAAAAAAAAAAAAAAABAgMEBQb/xAAsEQACAgIBAwIFAwUAAAAAAAAAAQIRAzEhBBJRMkETFHHR8GGBsSIjUqHB/9oADAMBAAIRAxEAPwDcYQhAAhCc1KgUXYgAbyTYDxMAOoRr+caPytP66+2H5xpfK0/rr7YrQ+1+B1CNvzjS+Vp/XX2w/OFL5Wn9dfbC0Ha/A5hG35fS+Vp/XX2xWlXVvJZW+iQfVCwpikIQjEEIQgAQhCABCEQq4ymps1RFPUWUHzEwGlYvCNfzjR+Vp/XX2z7+caXytP66+2K0Ha/A5hG35xpfK0/rr7YfnCl8rT+uvthaDtfgcwjcY6l8pT+uvtjiMGmghCEBBCEIAEIQgAQnNSoFF2IAG8kgAeJjf840flaf119sLGk2OoRt+caXytP66+2H5xpfK0/rr7YrQdr8DmEbfnCl8rT+uvth+X0vlaf119sLQdr8DmETpVlbyWVu4g+qKRiCEIQAIQhAAhCEACR2sA971O4esSRjDTv6PU+j98UtMlD1L6lCE+icxrpDSlKhbnWttXsLMxy7AJl4R1UnJ0h8J0I2xGNSmnOM1lsDfPO+4AbyeyRlLWugWsdtR8YqLegk+iDaWxxxzkrSJ9RLJqn+s/h++VukwIBBBBzBBuCDuIMsequ+p3L98shszZ/QywwhCXmAIQhAAhCEACUjWce+H7l+yJd5Sdaf0hu5fVK8ujR03r/YiZ0Jxe2ZyG8xto7S1KsSKbFioueiwy8RnKODfTatIfCdASIx+sVGkxQ7TMN4QXt2EkgXjrRelqVfyCbjMqwswHXbiO6Fq6G8c1Hua4JKnvE0GZ+sv6nKXYzD1PsfYQhLTKEIQgAQhCAEbrF+j1P4ftCUUS96wfo9TuHrEocoy7N3Tel/U6E6EYaQ0rSoWFVrFrkABmNhxsBlHGJxqU023ay5Z5533ADeTK7Rq7Zccb0ORO1EgKOtdAtY7aj4xUW9BJ9EsFMggEEEHMEG4IO4gwTT0KcJQ9Sosmqhyqd6/fJ+V/VX9Z/D/VLBNMNHNzethCEJIqCEIQAIQhAAjDTv6PV+iZ801pEUUFrbbHZRTxPEnsA+4cZVtI6wVQpp1tlUcbO2UNhfLeDke+QlJaLsWOUmmis6ZxVVKW1RXae4Ftktkd5sJQcXVqM7GoWL8doWI7LcO6aahHAg9o49soetg99VO0If5B7Jhyrizv8ARTXc41+4+1sqkphlvlzYbxIUfd6YzxODUYWjVA6bs4Y3OdiQMtw8mL6zHoYU/sV9QnzFfoGH/eVPW8jLb+n2LsfEIV5+5ZNSaxbDkH4LlR3EBvWxl91X8p+4euZ7qGfcqn7z+lZdtD6QWk7XBNxbK2R35k5DITTifCOV1sblJIt8JE4XTas4UrYHINe4ud18renjJaaU09HLlFx2EIQjIhCEIAEo+th98n6KyQx2sFUsxoBWRcgbXLW3neMr7usZyu47SQrvtll2xZGQKylbX3g7pVklao2YMUk7ZRtZsdiCzoQy0Q1gQjBXHC7nf3bopqXU2WrHqpbXmN5Oa0Z4Wp/Af51le1RPSrDrot6xMbVTR24yUunfFfiGmr2GWriESpdlba2syCbIzbxnvEV0NUNPFU7cKmx3gtsH0GfNVD76pd7f+tpxQyxQ/fj/ANkrWk/1NE+ZSXtX3NPAl8onor3D1Sh7QGZliTT6hAApuAAdohTllkBc+idCDSPOZ4uVUTsI3wWKFRdoZcCOIP49ccS0yNVwwhCEBBCEjtN6S5lBa3OMbIp49ZPYB6SBxg3Q0m3SPusH6PV+j94mYaaxVVKW1RXafaAtsl7A3ubDulm0lrBV2TTrbKq42dsobC/aDke+RCEcCD29fbM+R92jo9NF41yr5MxxdV2ZjULF+O1ke63Dulg1vqn3ut8ub2vE2H9Mj9aR76q/wn/xrHetOf5Of2KzHpSR3LUpY3+j/gQxeDVcNQqDynNQMbnOzEDLhYDhLZqVWLYex+C7KO7Jv6pWsZ+g4b6dQfzNJ/UQ+4v+8P2Fk8fEl9DP1HOF3/k/5Zoeq3lP3D1mWGVDQ+kVpM1wTcAZWsDvzJyGUmsJppXfZK2vkDe4udwOVvTN0ZKqODmhJybolYQhJmcIQhAAhCEAMwq6bqVsUdtQLkqqtfZp01JGee8nj9wET09i2pbBABRmVXRXuOkwUEdRuRfvM4OEC4zEo2ezUNuxG6ajzN6I30phqdKjsqLbVajl286u7zzPzydOFUqOqTyl62t75b6Keq0uKyqay6Nq1K5ZKbMNlRcWtcX65nnyjf0jSyc+DrWJvcsIf2P3J7Z1iD7wo/vn/rkhj9DvVwlFQLVaaL0TlfogMt+ByHmkGMBiiopc3U2Q20F2bAMcidrd6bSEk0zRjlGUUrXDf/fuWjURvcqn0x9kSRxeI5vEA5jaAsDc0ydxZhu2h0VHH7udXdHcxR2TYsx2mtuubCw7gBDWVE5pS3lF0RWsMiXDHfuyQ+iaIJ9qRzs808jaLIlY/CLcBmFCgnsEsmhceagKtfaXj1jt/GczDVM1efrqajPTGyAHO1bLOx8R55oeqjE86eAYIPAX++WwbsxZ0u0n4QhLjGErGvulHpUVRMucLK7/ABEAu1uokce/slnlQ5TKN8Mjj4FVdr6D3UjzlfNIy0Tx13KyG0fW5ykGsq5G3SKOANx77SFpYxnLBx00coW4OLAqbdzD0yQGjqbBGI8ndnuyytI0ODVrkfK2/wDHTlD0dNbEtYH961e4ehhIDU1/dag66LetZPaZpF6FRVBLFbADeTIbVDR9WnXLVKbKvNsLm2/aU29BlDX9SN2JpYJKxlqq3vmj3n7DQU++v/3/APpFcXoavQq7VFWKg7SMg2ivYV6xu3WMd6v6DqtWFSqpVVbbO1kzNe4y378zK1F6NMskOZ2qr7l10hc03sCTa4tcEEZgjtFr+E+aAxpamdktYZXsC5PW5bO5uDbfnnFlzlL0mCpqnD1Hplaq0wqkLmuypFhkcwd81nFfg07A4802vmRucHfl1n75a1NxeUGkzbNO9izlUuBa9zvtL/LcbMmdJMIQhLDOEy86bqVsUS6gFrhVbyadNSbXz3k8e/sE1CZRTwgXFYmm2ezUYD6BO0o8xEryWaemrudimnMU1PYyDIzBXRXuBtGwZerPeO3sjak850phkpUQqi161LLt5wbp8WUyN0dFN1qb30/cn2AI61lboYU/sR6l9sT1k0bWeuWSmzAquYta4HbJXSWiHq4WiALVaaL0TYX6IDLfde4Hm7ZncXydNZIpY23+UR+KPvCh+9qet5O6iN7jU/ef0rKsuAxTKtLm6mypLBStlBO87W70y8avaP5iiENixO01t1zYWHcABHjT7rK+plFY3G9u/wDdn3E4jYxA3jaAsDc0yd22Ru2tygb5YkrHiW4C5ChQd+4euVrWVE5tC2TF0RWAFxc7RzO7JD6IlqkavO11ao1SmCAA5vbo52Pj6ZoOY+TT9C481AVa+0trnr6pJSB1UYkVSdwYIP4Rf+qT0vjo5+RJSdBCEJIgERxmJWlTeo3kopc232UXNvNFpSeV3T4wuj6i/rK96FMfSB228FB8SvXACnHTzYnFVMQlPYDBAVvtGwXJict4tIvXLSZ28KinM4imz/RDqPWwivJ9XFWhZxbZOwDe20LZA9Z/tEde8NSw457a26paiKdPcqqj842QzuQCLnrGUsfSy5l7bL11EVFR9ycvFFMoH/Xz/IL/ALp/4zn/ALg1P9Ov+6f+MxfCn4NnzGPyaKrRVWlEra7OrACkhDJtgl2Bsb2yt2X7rnhO9La51KJUc0hvtHyjaysy/cJZ8vkSuiHzOPyX5GkBr+5GEBHyqf1SqDlHqj9RT+s8Zaa14q4imENOmtnWoLFibobgZ8IRg01ZCeaDi0i9amY/oBrXLZkgcfbeW7U7TT/llTCkDZ2ecvbpByAcz1FRbvEpWp+BanTfEMyphyXqI7NvpsdpbpvBF7WNjlGGhNb+Z0n+VEHmn9zqLa55qwANvjAqreBHGXfBcHb17FE8qmqR6AhEsNiFqIrowZGAZWGYIOYIisRSEofKfrEtNPyQIXaqgYtewpjbAU24naHZL5PPWtOtQxGmGdAGpoRhlHxwrWZvF7kHqCmOMe50NOnZacJjiqe6ZWHnlb1NxTVErs284hyO4pTI9Blrx+i6dWg67ZS4KlxYsAciAT5J88zirrOuGq16dGmHp850SXI8lFTqN7lL37YsvTThDk1Q6mDmvBfVMVUzPTygVP8ATr/un/hHOD14dw55lQVUvbbJBA33NsuHnmdYZt1Re+ox+S+q0WRpSMFrdUqKW5pBYXttN8V26vmW77jhI4cotXhQp27Wbd2yTwTjy0R+Yxv3NPQzO0xFtIVlO7nnNushvXY+qNhylVvkaXizxpoOrUxuIbYVedNbn9na2QUZStUBj1e5m1775PHibtMqyZo8NGm47SzU6IqqLGmQwLDLauNm445maPoXGmtQpVSLF0DEDcDxt2XmNa543msOMKWVqj7Je2ewoN8zxJI9Bl35KdaFxGGXDu3u9Fdmx+HTXJGHXYWB7RfjLPhuC52UZJqTtF7hCERWIY/FLSpvUbyUUubb7AXy7Zj66dbE4mpiFp7AcJdb7WQUAMTYXuLS3csOsAwuj3Qf5mI9xQdQIvUbwXLvZZROT+stWgA4tskIDu2wBlfrNrejqko4nkVR2Tx5FB2xHW/SR53CIp310L922qj0tJq8gde8PSw3uwbbql6ISnuVFpPzhsBc52ILHrGUgv8Ar5/kF/3T/wAJVmwSi0jVi6iDtsv6mKK0zr/uDU/06/7p/wCMkKuurqwUUkIKhwS7Xsd2VurM9QueErjhm9IsfUY/JelaLI0oOlddKlFgvNISbnNiMgzL93pjMco9UfqKf1njeGcXTF8fG/ctPKE5GFQjfzyW+q8V1Mx/uYa1y2ZIG8n77mUPTOu9XEKqtSpqFqJVGyWJJS9gb5WN5ddUMC1Kk1d2RKF3dHLXvSJLJ0OBANrGxlscMpR42UvNFSfguupemn/K6uFIGyBzl7dIObHM9RFvNL3MA1e1w5jSRxTAilUvTqLa5FPIKbDiCqnzgb5veHrq6q6EMrAMrDMEHMEGSca4M0nbsUhCEQjitVCKWY2VQWJ6gBcmeVNdtb6ukcQ1WoSKalhQp5WpIbWv842BY9Y6gJ6F5UcYaWisWwNiUFLLf7q60j6HM8rkZ+MY0SWj8U6pYOwG0WABIAJyv32yhWYtmST1k5k+M5pLkJ8qVbFR1kn2Sd8AJmnnPvNRyUvPtNbjtGRioB1oyiWWoxNgEWmD8NhnZE9JJ4AcPKVljq+3sfMTmz3hm9ok7q7a9QGy3XNzclFvYhF4uxKKPvNgYEJvytdmNuI6Rtu4+eXzf9tEF6mMqmUas9o/rpI3EiZ2WFkw2nKjYdaO17mrFiv0jfzXN53SqX/G+QOBq2Oe45SWw+X4/G/KT7m9kao3rkVxxfBPTY35qqyr2KwDj+YvNAmHcjOmRSxhoHdiFsOx6YZ1/lLjvtNxlctgZpy1a51MHSp4fDsVrV7lqg306S2B2epmJsDwCtxsZ5/w1Qh0KEqVIIIyII6vxwl45bsYamlaqndSSlSXu2BVPpqmUjBrnGhkjVxLkWZmI32JJF+6NHp33xYG3r804wr7Qv3yT5ASCTtFIuB8IbJA4g8PRFitj35ez8dsVCWguGA90jU5piL3vTaj0fIU7OSr17JBBPXf6KwLJLJrMFIoWsMr7C+TSXY6C34uQwY944WLQdRJbn9RDHoj6pjrQelWoVldDYg3v3gjzWJjausaUzmZQm07RPZaKmMZ2ZnJZixJPXfO/m9UndTtIGjjsNUBtaqit9FzsNfwYyo4eptAde6/q/HaZJI0ndiPWUTxNdaaM7GyqpZj1BRcnzCReqOmBi8HRr8XXpDqdSVfw2lMiuVfFmlorFFd7KtLwq1Fpt/K5lQHnzXPW2rpHENVqkhAWFGnlakhIsO1jYFjxI6gAGOj8U6oAHYC5YAMQATvtIwi58ZI0lyk48DPtUlsySesnMnxiBp598UqVLFR13PsixS8YDbmpKaOpFkqsx+ClMfHbfZE6slJJ4AcM2VrTW47dxk1q8F90DWXo5vmWVbgFaajeztsLlnu3mwluD1kJ6ILHV+c2fmIKZ71JvGNTKPFTI5byTbvJ6o3rrKp8tsmtDF3tLFQ05UeglIt7mjE7P0jfzAmVrEiOcDVsbHcRaKMmgasnqNS/wCN83XkYxxqYAoxvzVVkH0WAcel2HhMDw+X4/G/fNL5F9Mini2oHdXXLsekGYedS/mEb0I26EISsDLeX/SBTCYekGtzte7L8daaFrd20UPfaYLs9I9RzHcZrH+IqnV/KMI/6kU6gXsqbQZwe9QlvonqmUlc+zhGhjmnEMcfJPb+PXFVM5cXVvmgn0gffJgOaL3E7BsQeuwP3enLxjPCvHbLcERiJXRDlaykbANmszi4Xonpd48O8b5EYfyFPYIvQr9EMQCV3g7rrv8AD2xLDZIOwCSb4SFXNiNZJE44SaO6MjQDOAd185W0SGtFbgfjMf2sZJ4V8vRHGserdbAVUSqOjVRa1NutWF7HqZSdlh3HcRGGHNie2JAWXVTSAoYzD1TuSqhb6N7N6CZ6inlvVLBmtjMNTAvtVqYP0QwZ/MoY+E9L6aSocPWFHKqaVQUz+0KHY/mtCQjylrNjziMRiKpbaLVqjhhuKbZVQOwKFt2WjGhEcOhAKkEEcDkR8FgR13EXpQQxxw741wL2LDtPrixa2cRqLZx2qp86gyQEgbERSkbjtGR/HaLGIUmuJ0jWcdTZeO8fePNGIfaQq3TDr0QAlWyqM/LF2btP3cbmzGoMp1VfpgWGQY34na2d/wBWfKhzjk7YlwR+JTKR2HF2I68vHhJfFDKPdDapVcVQr1KAJagnOso+EoIuF+fa7AcdkjfaVtEiKwxsR1GSSNItGuL+P9x2GP6JvGgN65EceHwT0uNKqfFag2h6Q3mkb/iB0iUw2Gohrc5WZmXiy0kv5tp18bSR5D8GVwVSoR/mVm2T1qihftbYlM/xEU6oxeFc/wCTzTBP3gfaqDxXm/MZF7EZVs9I9W8d2+PKcbFc+zhHCmSQxDHHNT2/d/ePaL3EbVBdW+aL+O0vthhXjAeKbEHryP3enLxknoipsVQw2Adl+k4BCdBrt3gX6vNeRbLcERSlX6O1YEjeDuuu/wBIk4OpJkWrQjhx0F7h6onWSLUMkHYBOW3SBIhMcIrRXId3pG/7jHIw4aoAdxOckNY9XK2j6y0qoyqItam3WrD7Sm6sOy+4iRoBDDPl6JYdTdIChjcNVOYWqt+5ui3oY+aVfDmxIlm1MwZrY7DUwL3rUyfoqdt/5VMkhHqGEISsCG1t1bpY/DNh61wCQyOLbVNx5LrfjmR2gkcZimM5GtIU2tTahWXgwc0zb5yMMvAmehIR2BiWr3ItWJvjKyU1+JQu7sPpsAE8zQ5adCYfC4fDJQprTCq6BQOBamxLMc2YlMybkzbZjX+IGsPcE47JY9xNh6jGnYGNUDH9NpG0zaPUOV5JDPpbZLDgy3/iUZ+cW+rOx5IHdEMa11vxBFuy+R9ccGAj40MIl3HeJ8adYM9IRgeiNL6m0NKYHDLiCwqJTVqdamQHTaVb7wQQbLcHq4TPsVyH4lW9xxVB1v8ArFqUiB3LtgnzTWdScTzmAwzfslXxToH7Mm5W9gUfUHk6p6PY1Xqc9XI2Q2zspTB3hFuSSdxY8OAzveIQiAybX7kjOIrticE9Om7ktUo1LqjOfKZXUHZLbyCDc53F5UsLyPaRZgGFCmL5s1UnLrAVTf0eE9DQjsCgaq8mWGwStUqtz9bZI5xkASkNmxNOnnY/OJJ6rXN/PmlkC1mUblso7lAA9U9caUqBaNVjuWm7HuCkmeRdKm9Zz1k+uNaA6oNFqy3U237weojMemNaDRyr2ykkAJU2iGHxR4Z5zrtiGH8pwOvId+Z9Zi0AE6gvNX5BwRVrDgad2HXZgB6z5zMnYzTuRLFbOMK/Hpuo7wVb1IYAyY1h5EaTuz4OuaFyTzVRecpi/BGBDKOw7UjtD8ilfb984mkqA/qQ7uw6ruFCHts02yEhYDbR2BShSSlSUKiKFVRwA7eJ7ZG64as0tIYZqFW4zDJUABak43Mt+8gjiCRJuEQHnvGcjWkKbbKGhWXgwcobfORhl4EyY1e5FqpO1jKyot/8uhd2YdtRgAngG75tkI7AxDlr0NQw1HDpQprTCqybKj4JZWuTvYki5JzNpktAzYf8QNYFqKcQhY9xYgeozGqZtJAiSptE2bZLDgykjvAsfRbzT4hyvOMa11B7R6cj6DGA44AT40+mcPGB3gk90XvE9E6d1LoaTweHGILLVSmpStTI2lLKu1vBDA2Fx2ZWnnfBHpDvnqLU7E85gcM37JFPeo2T6VkZaAyLE8h+KVvcsTQdb73WpSIHcu2CfES/6g8nlPR5NVn56uRsh9nZWmp3hFuczxYnzZ3u0JGwCEIRAEIQgATz5y06R5zHsg3U1Wn422j6WM3HWPSy4XDVK7fAXIfGY5KPEkTyzprGtVqPUY7TOxZieJJJJ85kogRajfHGGbhG6PnOjlmIxneLyBHA2iuGqG2YPjOauZQ9v9JisYAZ9w5znBM+IYAegORzSwfDPQJ6VNiwHzG6u5r/AFhNCnn3kpxbrpCgqHywysCciuwWP2b94noKRlsQQhCRAIQhACtco2kOZ0dXbiy82O0ubH0X808u4s3N+2a/y2axbdRcKh6NPpP21CMvMp/mMxzEPvyk/YD6MjHTZi8bLmIphn+CYIYklQ7ZIBzPqFo9LRDCjo+LfaMUJjA+NLNqRpT8nxNGrwVxtfROTDzEyrkx3gnsY0Jnram4YBgbggEEbiDmDOpV+TPEvU0bQZzfJlU3v0Vcqt+4C3gJaJWwCEIRAEISL1m0wuEw1Sufgr0R8Zzko8/ovADDOWXSPO6QdBuphafiBc/zEzOlG+SemMY1R2djtMzFmJ3kkkk+cyMpvnJsBxhm4TjF5C3Ake2cHLOLVcyh7T9kwGdYaobZidmE5JjA7w56U3/ke0sKmFaiT0qTEgfMbP7V/OJ59QzQ+SbFuukKKocnV1YE712Cx781B8IPQjfoQhKwCEIQAIQhACH1vwtOpgsQtVdpBSd+ogopYEHgQQDPJtetnY/2nq3XpraOxlv9PV+wZ5LbdJLQHe1cxYGNqMcpGM+Llbqvl2RRam1mIVfJ8R6xOlFshGB8tOEO+LRFjACZ0BpZsPXo1hvpurd4B6Q8RceM9WowIBG45iePl3iettDG+Hon9lT+wIpCHkIQkACEIQAwLl4oU6eNRkFmekGqW+E20yg267L6BMu50TR+Xxj+clHAYdPtPMyIzkwHFM2nZHEb5wkXp74DOUrAZbiScp2ROQvSY8Qf6RFVjARqXi1F7GcVZ8pnfADduQnSxqYevQP6pw6/RqA5fWQn+KafMU/w/n3bEj9mn2j7ZtchLYghCEQBITXbC06mAxIqi6ik79RDIpZSDwIIEm5X+UFraNxhHyFT7Ma2B5UrVs7H+042rmcNuhSjGOQbz4uVr7r3HZkZ9WdVvJ8V+0IwPq1NrMT7afVFshOowEUO+Tmrel2w2JoVh+rqKx7VB6Q8VJHjIJjnF13iCEewAZ9jbRpvRpn5ifZEcysAhCE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488887" y="1318034"/>
            <a:ext cx="5813834" cy="1754326"/>
          </a:xfrm>
          <a:prstGeom prst="rect">
            <a:avLst/>
          </a:prstGeom>
        </p:spPr>
        <p:txBody>
          <a:bodyPr wrap="square">
            <a:spAutoFit/>
          </a:bodyPr>
          <a:lstStyle/>
          <a:p>
            <a:r>
              <a:rPr lang="en-US" dirty="0">
                <a:solidFill>
                  <a:schemeClr val="bg1"/>
                </a:solidFill>
              </a:rPr>
              <a:t>Jesus, as Jehovah, gave the law to Moses on Sinai.</a:t>
            </a:r>
          </a:p>
          <a:p>
            <a:endParaRPr lang="en-US" dirty="0">
              <a:solidFill>
                <a:schemeClr val="bg1"/>
              </a:solidFill>
            </a:endParaRPr>
          </a:p>
          <a:p>
            <a:r>
              <a:rPr lang="en-US" dirty="0">
                <a:solidFill>
                  <a:schemeClr val="bg1"/>
                </a:solidFill>
              </a:rPr>
              <a:t>He did not come to destroy the very system which he had set up and established among ancient Israel</a:t>
            </a:r>
          </a:p>
          <a:p>
            <a:endParaRPr lang="en-US" dirty="0">
              <a:solidFill>
                <a:schemeClr val="bg1"/>
              </a:solidFill>
            </a:endParaRPr>
          </a:p>
          <a:p>
            <a:r>
              <a:rPr lang="en-US" dirty="0">
                <a:solidFill>
                  <a:schemeClr val="bg1"/>
                </a:solidFill>
              </a:rPr>
              <a:t>He came to restore the gospel in it’s fulness…to a higher law</a:t>
            </a:r>
          </a:p>
        </p:txBody>
      </p:sp>
      <p:sp>
        <p:nvSpPr>
          <p:cNvPr id="9" name="TextBox 8"/>
          <p:cNvSpPr txBox="1"/>
          <p:nvPr/>
        </p:nvSpPr>
        <p:spPr>
          <a:xfrm>
            <a:off x="138819" y="6488668"/>
            <a:ext cx="2438400" cy="369332"/>
          </a:xfrm>
          <a:prstGeom prst="rect">
            <a:avLst/>
          </a:prstGeom>
          <a:noFill/>
        </p:spPr>
        <p:txBody>
          <a:bodyPr wrap="square" rtlCol="0">
            <a:spAutoFit/>
          </a:bodyPr>
          <a:lstStyle/>
          <a:p>
            <a:r>
              <a:rPr lang="en-US" dirty="0">
                <a:solidFill>
                  <a:schemeClr val="bg1"/>
                </a:solidFill>
              </a:rPr>
              <a:t>3 Nephi 12:17</a:t>
            </a:r>
          </a:p>
        </p:txBody>
      </p:sp>
      <p:pic>
        <p:nvPicPr>
          <p:cNvPr id="5" name="Picture 4">
            <a:extLst>
              <a:ext uri="{FF2B5EF4-FFF2-40B4-BE49-F238E27FC236}">
                <a16:creationId xmlns:a16="http://schemas.microsoft.com/office/drawing/2014/main" id="{33785C03-834D-4143-BF6A-214DDD99B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533" y="973059"/>
            <a:ext cx="5113840" cy="2960207"/>
          </a:xfrm>
          <a:prstGeom prst="rect">
            <a:avLst/>
          </a:prstGeom>
        </p:spPr>
      </p:pic>
      <p:sp>
        <p:nvSpPr>
          <p:cNvPr id="14" name="Rectangle 13">
            <a:extLst>
              <a:ext uri="{FF2B5EF4-FFF2-40B4-BE49-F238E27FC236}">
                <a16:creationId xmlns:a16="http://schemas.microsoft.com/office/drawing/2014/main" id="{D78546C4-B8B2-4FDF-A005-9C24BE95C691}"/>
              </a:ext>
            </a:extLst>
          </p:cNvPr>
          <p:cNvSpPr/>
          <p:nvPr/>
        </p:nvSpPr>
        <p:spPr>
          <a:xfrm>
            <a:off x="5693122" y="4657254"/>
            <a:ext cx="5813834" cy="954107"/>
          </a:xfrm>
          <a:prstGeom prst="rect">
            <a:avLst/>
          </a:prstGeom>
        </p:spPr>
        <p:txBody>
          <a:bodyPr wrap="square">
            <a:spAutoFit/>
          </a:bodyPr>
          <a:lstStyle/>
          <a:p>
            <a:pPr algn="ctr"/>
            <a:r>
              <a:rPr lang="en-US" sz="2800" dirty="0">
                <a:solidFill>
                  <a:schemeClr val="bg1"/>
                </a:solidFill>
              </a:rPr>
              <a:t>Did the Nephites have the Higher Law at this time?</a:t>
            </a:r>
          </a:p>
        </p:txBody>
      </p:sp>
      <p:pic>
        <p:nvPicPr>
          <p:cNvPr id="7" name="Picture 6">
            <a:extLst>
              <a:ext uri="{FF2B5EF4-FFF2-40B4-BE49-F238E27FC236}">
                <a16:creationId xmlns:a16="http://schemas.microsoft.com/office/drawing/2014/main" id="{25C79254-8FDC-4814-81E6-73517E054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963" y="3453245"/>
            <a:ext cx="4148941" cy="2978727"/>
          </a:xfrm>
          <a:prstGeom prst="rect">
            <a:avLst/>
          </a:prstGeom>
        </p:spPr>
      </p:pic>
    </p:spTree>
    <p:extLst>
      <p:ext uri="{BB962C8B-B14F-4D97-AF65-F5344CB8AC3E}">
        <p14:creationId xmlns:p14="http://schemas.microsoft.com/office/powerpoint/2010/main" val="7246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5739</Words>
  <Application>Microsoft Office PowerPoint</Application>
  <PresentationFormat>Widescreen</PresentationFormat>
  <Paragraphs>388</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Lucida Sans</vt:lpstr>
      <vt:lpstr>Arial</vt:lpstr>
      <vt:lpstr>Tempus Sans ITC</vt:lpstr>
      <vt:lpstr>Californian FB</vt:lpstr>
      <vt:lpstr>Calibri</vt:lpstr>
      <vt:lpstr>Poor Richard</vt:lpstr>
      <vt:lpstr>Calibri Light</vt:lpstr>
      <vt:lpstr>Lucida Grande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2017-10-30T14:36:45Z</dcterms:created>
  <dcterms:modified xsi:type="dcterms:W3CDTF">2020-06-11T16:59:30Z</dcterms:modified>
</cp:coreProperties>
</file>