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3" r:id="rId17"/>
    <p:sldId id="274" r:id="rId18"/>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Calibri Light" panose="020F0302020204030204" pitchFamily="34" charset="0"/>
      <p:regular r:id="rId23"/>
      <p:italic r:id="rId24"/>
    </p:embeddedFont>
    <p:embeddedFont>
      <p:font typeface="Californian FB" panose="0207040306080B030204" pitchFamily="18" charset="0"/>
      <p:regular r:id="rId25"/>
      <p:bold r:id="rId26"/>
      <p: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99" d="100"/>
          <a:sy n="99" d="100"/>
        </p:scale>
        <p:origin x="108"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DFB86-C720-4B20-95E4-38AE2084E1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3406C7E-90E3-446E-9F37-2991CE5674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977328-01F5-461C-8203-18113107C788}"/>
              </a:ext>
            </a:extLst>
          </p:cNvPr>
          <p:cNvSpPr>
            <a:spLocks noGrp="1"/>
          </p:cNvSpPr>
          <p:nvPr>
            <p:ph type="dt" sz="half" idx="10"/>
          </p:nvPr>
        </p:nvSpPr>
        <p:spPr/>
        <p:txBody>
          <a:bodyPr/>
          <a:lstStyle/>
          <a:p>
            <a:fld id="{C858D43F-DEAF-4170-A20F-A57567FDB440}" type="datetimeFigureOut">
              <a:rPr lang="en-US" smtClean="0"/>
              <a:t>6/11/2020</a:t>
            </a:fld>
            <a:endParaRPr lang="en-US"/>
          </a:p>
        </p:txBody>
      </p:sp>
      <p:sp>
        <p:nvSpPr>
          <p:cNvPr id="5" name="Footer Placeholder 4">
            <a:extLst>
              <a:ext uri="{FF2B5EF4-FFF2-40B4-BE49-F238E27FC236}">
                <a16:creationId xmlns:a16="http://schemas.microsoft.com/office/drawing/2014/main" id="{FBC9D904-685D-4940-929D-B2CEBF6AFE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945D63-97EF-4C4E-BD01-8AFEC0E76670}"/>
              </a:ext>
            </a:extLst>
          </p:cNvPr>
          <p:cNvSpPr>
            <a:spLocks noGrp="1"/>
          </p:cNvSpPr>
          <p:nvPr>
            <p:ph type="sldNum" sz="quarter" idx="12"/>
          </p:nvPr>
        </p:nvSpPr>
        <p:spPr/>
        <p:txBody>
          <a:bodyPr/>
          <a:lstStyle/>
          <a:p>
            <a:fld id="{84EF6D4D-CBFF-4274-A537-76845C38AAE4}" type="slidenum">
              <a:rPr lang="en-US" smtClean="0"/>
              <a:t>‹#›</a:t>
            </a:fld>
            <a:endParaRPr lang="en-US"/>
          </a:p>
        </p:txBody>
      </p:sp>
    </p:spTree>
    <p:extLst>
      <p:ext uri="{BB962C8B-B14F-4D97-AF65-F5344CB8AC3E}">
        <p14:creationId xmlns:p14="http://schemas.microsoft.com/office/powerpoint/2010/main" val="2722782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E934-1DEB-42F4-B75B-340240E7A4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FA59FB-5FB3-4C52-9DEF-BADB9327AFA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7B1922-C575-4031-837B-89323D0FBF02}"/>
              </a:ext>
            </a:extLst>
          </p:cNvPr>
          <p:cNvSpPr>
            <a:spLocks noGrp="1"/>
          </p:cNvSpPr>
          <p:nvPr>
            <p:ph type="dt" sz="half" idx="10"/>
          </p:nvPr>
        </p:nvSpPr>
        <p:spPr/>
        <p:txBody>
          <a:bodyPr/>
          <a:lstStyle/>
          <a:p>
            <a:fld id="{C858D43F-DEAF-4170-A20F-A57567FDB440}" type="datetimeFigureOut">
              <a:rPr lang="en-US" smtClean="0"/>
              <a:t>6/11/2020</a:t>
            </a:fld>
            <a:endParaRPr lang="en-US"/>
          </a:p>
        </p:txBody>
      </p:sp>
      <p:sp>
        <p:nvSpPr>
          <p:cNvPr id="5" name="Footer Placeholder 4">
            <a:extLst>
              <a:ext uri="{FF2B5EF4-FFF2-40B4-BE49-F238E27FC236}">
                <a16:creationId xmlns:a16="http://schemas.microsoft.com/office/drawing/2014/main" id="{E960C63E-8F3C-4EE3-917E-F4DDE86F6C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6A3A58-5A9F-47A0-BD9C-DB2DBA3E5A2C}"/>
              </a:ext>
            </a:extLst>
          </p:cNvPr>
          <p:cNvSpPr>
            <a:spLocks noGrp="1"/>
          </p:cNvSpPr>
          <p:nvPr>
            <p:ph type="sldNum" sz="quarter" idx="12"/>
          </p:nvPr>
        </p:nvSpPr>
        <p:spPr/>
        <p:txBody>
          <a:bodyPr/>
          <a:lstStyle/>
          <a:p>
            <a:fld id="{84EF6D4D-CBFF-4274-A537-76845C38AAE4}" type="slidenum">
              <a:rPr lang="en-US" smtClean="0"/>
              <a:t>‹#›</a:t>
            </a:fld>
            <a:endParaRPr lang="en-US"/>
          </a:p>
        </p:txBody>
      </p:sp>
    </p:spTree>
    <p:extLst>
      <p:ext uri="{BB962C8B-B14F-4D97-AF65-F5344CB8AC3E}">
        <p14:creationId xmlns:p14="http://schemas.microsoft.com/office/powerpoint/2010/main" val="3805463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DCE854-EC94-4076-9338-FCE3F343A30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B5591A1-ACDF-4464-A239-9DE5880F4E9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802D3F-E7E8-4497-95F0-54829F19CD8E}"/>
              </a:ext>
            </a:extLst>
          </p:cNvPr>
          <p:cNvSpPr>
            <a:spLocks noGrp="1"/>
          </p:cNvSpPr>
          <p:nvPr>
            <p:ph type="dt" sz="half" idx="10"/>
          </p:nvPr>
        </p:nvSpPr>
        <p:spPr/>
        <p:txBody>
          <a:bodyPr/>
          <a:lstStyle/>
          <a:p>
            <a:fld id="{C858D43F-DEAF-4170-A20F-A57567FDB440}" type="datetimeFigureOut">
              <a:rPr lang="en-US" smtClean="0"/>
              <a:t>6/11/2020</a:t>
            </a:fld>
            <a:endParaRPr lang="en-US"/>
          </a:p>
        </p:txBody>
      </p:sp>
      <p:sp>
        <p:nvSpPr>
          <p:cNvPr id="5" name="Footer Placeholder 4">
            <a:extLst>
              <a:ext uri="{FF2B5EF4-FFF2-40B4-BE49-F238E27FC236}">
                <a16:creationId xmlns:a16="http://schemas.microsoft.com/office/drawing/2014/main" id="{8F01659A-A8D2-4704-B170-7F7663870E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274EEE-D21B-45C3-8261-946EB11BE48E}"/>
              </a:ext>
            </a:extLst>
          </p:cNvPr>
          <p:cNvSpPr>
            <a:spLocks noGrp="1"/>
          </p:cNvSpPr>
          <p:nvPr>
            <p:ph type="sldNum" sz="quarter" idx="12"/>
          </p:nvPr>
        </p:nvSpPr>
        <p:spPr/>
        <p:txBody>
          <a:bodyPr/>
          <a:lstStyle/>
          <a:p>
            <a:fld id="{84EF6D4D-CBFF-4274-A537-76845C38AAE4}" type="slidenum">
              <a:rPr lang="en-US" smtClean="0"/>
              <a:t>‹#›</a:t>
            </a:fld>
            <a:endParaRPr lang="en-US"/>
          </a:p>
        </p:txBody>
      </p:sp>
    </p:spTree>
    <p:extLst>
      <p:ext uri="{BB962C8B-B14F-4D97-AF65-F5344CB8AC3E}">
        <p14:creationId xmlns:p14="http://schemas.microsoft.com/office/powerpoint/2010/main" val="2319050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38C78-AD37-4B17-B76F-C6EBFE370F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9D364E-4CB8-4A3B-AB1C-956104DDD2B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0EE178-7D3E-42CC-9BC2-DB5F78A3E6DE}"/>
              </a:ext>
            </a:extLst>
          </p:cNvPr>
          <p:cNvSpPr>
            <a:spLocks noGrp="1"/>
          </p:cNvSpPr>
          <p:nvPr>
            <p:ph type="dt" sz="half" idx="10"/>
          </p:nvPr>
        </p:nvSpPr>
        <p:spPr/>
        <p:txBody>
          <a:bodyPr/>
          <a:lstStyle/>
          <a:p>
            <a:fld id="{C858D43F-DEAF-4170-A20F-A57567FDB440}" type="datetimeFigureOut">
              <a:rPr lang="en-US" smtClean="0"/>
              <a:t>6/11/2020</a:t>
            </a:fld>
            <a:endParaRPr lang="en-US"/>
          </a:p>
        </p:txBody>
      </p:sp>
      <p:sp>
        <p:nvSpPr>
          <p:cNvPr id="5" name="Footer Placeholder 4">
            <a:extLst>
              <a:ext uri="{FF2B5EF4-FFF2-40B4-BE49-F238E27FC236}">
                <a16:creationId xmlns:a16="http://schemas.microsoft.com/office/drawing/2014/main" id="{FDC52692-508E-4869-8ACC-EA57EB6A60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E41271-ABE3-4B6E-8844-F92A772BE25F}"/>
              </a:ext>
            </a:extLst>
          </p:cNvPr>
          <p:cNvSpPr>
            <a:spLocks noGrp="1"/>
          </p:cNvSpPr>
          <p:nvPr>
            <p:ph type="sldNum" sz="quarter" idx="12"/>
          </p:nvPr>
        </p:nvSpPr>
        <p:spPr/>
        <p:txBody>
          <a:bodyPr/>
          <a:lstStyle/>
          <a:p>
            <a:fld id="{84EF6D4D-CBFF-4274-A537-76845C38AAE4}" type="slidenum">
              <a:rPr lang="en-US" smtClean="0"/>
              <a:t>‹#›</a:t>
            </a:fld>
            <a:endParaRPr lang="en-US"/>
          </a:p>
        </p:txBody>
      </p:sp>
    </p:spTree>
    <p:extLst>
      <p:ext uri="{BB962C8B-B14F-4D97-AF65-F5344CB8AC3E}">
        <p14:creationId xmlns:p14="http://schemas.microsoft.com/office/powerpoint/2010/main" val="3970568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230F0-CC5E-4F98-80E2-3702038C5F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04C6347-4C30-44EA-899B-B5AF937CCC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B3A419D-6430-49A5-A4F0-4A3B1CA89B5C}"/>
              </a:ext>
            </a:extLst>
          </p:cNvPr>
          <p:cNvSpPr>
            <a:spLocks noGrp="1"/>
          </p:cNvSpPr>
          <p:nvPr>
            <p:ph type="dt" sz="half" idx="10"/>
          </p:nvPr>
        </p:nvSpPr>
        <p:spPr/>
        <p:txBody>
          <a:bodyPr/>
          <a:lstStyle/>
          <a:p>
            <a:fld id="{C858D43F-DEAF-4170-A20F-A57567FDB440}" type="datetimeFigureOut">
              <a:rPr lang="en-US" smtClean="0"/>
              <a:t>6/11/2020</a:t>
            </a:fld>
            <a:endParaRPr lang="en-US"/>
          </a:p>
        </p:txBody>
      </p:sp>
      <p:sp>
        <p:nvSpPr>
          <p:cNvPr id="5" name="Footer Placeholder 4">
            <a:extLst>
              <a:ext uri="{FF2B5EF4-FFF2-40B4-BE49-F238E27FC236}">
                <a16:creationId xmlns:a16="http://schemas.microsoft.com/office/drawing/2014/main" id="{888DCF5D-A19D-447F-8AC9-8C9F5E217E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742BDA-DB42-4FD2-8FE9-2661B1530C1E}"/>
              </a:ext>
            </a:extLst>
          </p:cNvPr>
          <p:cNvSpPr>
            <a:spLocks noGrp="1"/>
          </p:cNvSpPr>
          <p:nvPr>
            <p:ph type="sldNum" sz="quarter" idx="12"/>
          </p:nvPr>
        </p:nvSpPr>
        <p:spPr/>
        <p:txBody>
          <a:bodyPr/>
          <a:lstStyle/>
          <a:p>
            <a:fld id="{84EF6D4D-CBFF-4274-A537-76845C38AAE4}" type="slidenum">
              <a:rPr lang="en-US" smtClean="0"/>
              <a:t>‹#›</a:t>
            </a:fld>
            <a:endParaRPr lang="en-US"/>
          </a:p>
        </p:txBody>
      </p:sp>
    </p:spTree>
    <p:extLst>
      <p:ext uri="{BB962C8B-B14F-4D97-AF65-F5344CB8AC3E}">
        <p14:creationId xmlns:p14="http://schemas.microsoft.com/office/powerpoint/2010/main" val="1602969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BFCF5-BA7C-4DDC-ADA5-B054DD79DD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4DEFD3-A12A-40DA-8BE5-340E64CE086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6BC5478-F7FF-4E4B-BE63-9795A64F10E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A582408-8BC1-4A0B-9DA6-28245DDAFF3E}"/>
              </a:ext>
            </a:extLst>
          </p:cNvPr>
          <p:cNvSpPr>
            <a:spLocks noGrp="1"/>
          </p:cNvSpPr>
          <p:nvPr>
            <p:ph type="dt" sz="half" idx="10"/>
          </p:nvPr>
        </p:nvSpPr>
        <p:spPr/>
        <p:txBody>
          <a:bodyPr/>
          <a:lstStyle/>
          <a:p>
            <a:fld id="{C858D43F-DEAF-4170-A20F-A57567FDB440}" type="datetimeFigureOut">
              <a:rPr lang="en-US" smtClean="0"/>
              <a:t>6/11/2020</a:t>
            </a:fld>
            <a:endParaRPr lang="en-US"/>
          </a:p>
        </p:txBody>
      </p:sp>
      <p:sp>
        <p:nvSpPr>
          <p:cNvPr id="6" name="Footer Placeholder 5">
            <a:extLst>
              <a:ext uri="{FF2B5EF4-FFF2-40B4-BE49-F238E27FC236}">
                <a16:creationId xmlns:a16="http://schemas.microsoft.com/office/drawing/2014/main" id="{EE334992-4446-4BC1-A7F0-B3160ECFFF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89F9AC-B7D2-4B7D-A531-01FE2366254C}"/>
              </a:ext>
            </a:extLst>
          </p:cNvPr>
          <p:cNvSpPr>
            <a:spLocks noGrp="1"/>
          </p:cNvSpPr>
          <p:nvPr>
            <p:ph type="sldNum" sz="quarter" idx="12"/>
          </p:nvPr>
        </p:nvSpPr>
        <p:spPr/>
        <p:txBody>
          <a:bodyPr/>
          <a:lstStyle/>
          <a:p>
            <a:fld id="{84EF6D4D-CBFF-4274-A537-76845C38AAE4}" type="slidenum">
              <a:rPr lang="en-US" smtClean="0"/>
              <a:t>‹#›</a:t>
            </a:fld>
            <a:endParaRPr lang="en-US"/>
          </a:p>
        </p:txBody>
      </p:sp>
    </p:spTree>
    <p:extLst>
      <p:ext uri="{BB962C8B-B14F-4D97-AF65-F5344CB8AC3E}">
        <p14:creationId xmlns:p14="http://schemas.microsoft.com/office/powerpoint/2010/main" val="3823427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BD61B-FFA2-4736-A557-4106BBBC8CE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1B8C159-4AAC-4E29-8900-81409CA502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ABE1057-E5F2-4D14-8056-0ADE6CE7352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6129FE7-0FFD-4BEE-B07C-FE36423679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F3CD3EC-DE9A-4BA5-B45B-1C0E3CF75F3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7B4A438-8CE0-45FE-8310-68636371CB55}"/>
              </a:ext>
            </a:extLst>
          </p:cNvPr>
          <p:cNvSpPr>
            <a:spLocks noGrp="1"/>
          </p:cNvSpPr>
          <p:nvPr>
            <p:ph type="dt" sz="half" idx="10"/>
          </p:nvPr>
        </p:nvSpPr>
        <p:spPr/>
        <p:txBody>
          <a:bodyPr/>
          <a:lstStyle/>
          <a:p>
            <a:fld id="{C858D43F-DEAF-4170-A20F-A57567FDB440}" type="datetimeFigureOut">
              <a:rPr lang="en-US" smtClean="0"/>
              <a:t>6/11/2020</a:t>
            </a:fld>
            <a:endParaRPr lang="en-US"/>
          </a:p>
        </p:txBody>
      </p:sp>
      <p:sp>
        <p:nvSpPr>
          <p:cNvPr id="8" name="Footer Placeholder 7">
            <a:extLst>
              <a:ext uri="{FF2B5EF4-FFF2-40B4-BE49-F238E27FC236}">
                <a16:creationId xmlns:a16="http://schemas.microsoft.com/office/drawing/2014/main" id="{15AD664E-8C9A-4941-BD62-9EAC187864B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64DD54-A74E-4367-922C-D5A38E63C7BE}"/>
              </a:ext>
            </a:extLst>
          </p:cNvPr>
          <p:cNvSpPr>
            <a:spLocks noGrp="1"/>
          </p:cNvSpPr>
          <p:nvPr>
            <p:ph type="sldNum" sz="quarter" idx="12"/>
          </p:nvPr>
        </p:nvSpPr>
        <p:spPr/>
        <p:txBody>
          <a:bodyPr/>
          <a:lstStyle/>
          <a:p>
            <a:fld id="{84EF6D4D-CBFF-4274-A537-76845C38AAE4}" type="slidenum">
              <a:rPr lang="en-US" smtClean="0"/>
              <a:t>‹#›</a:t>
            </a:fld>
            <a:endParaRPr lang="en-US"/>
          </a:p>
        </p:txBody>
      </p:sp>
    </p:spTree>
    <p:extLst>
      <p:ext uri="{BB962C8B-B14F-4D97-AF65-F5344CB8AC3E}">
        <p14:creationId xmlns:p14="http://schemas.microsoft.com/office/powerpoint/2010/main" val="2364968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28FCF-9004-4938-BEA8-C257417BAFF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A0C98B2-5D41-4AE7-8411-5A4507319AD6}"/>
              </a:ext>
            </a:extLst>
          </p:cNvPr>
          <p:cNvSpPr>
            <a:spLocks noGrp="1"/>
          </p:cNvSpPr>
          <p:nvPr>
            <p:ph type="dt" sz="half" idx="10"/>
          </p:nvPr>
        </p:nvSpPr>
        <p:spPr/>
        <p:txBody>
          <a:bodyPr/>
          <a:lstStyle/>
          <a:p>
            <a:fld id="{C858D43F-DEAF-4170-A20F-A57567FDB440}" type="datetimeFigureOut">
              <a:rPr lang="en-US" smtClean="0"/>
              <a:t>6/11/2020</a:t>
            </a:fld>
            <a:endParaRPr lang="en-US"/>
          </a:p>
        </p:txBody>
      </p:sp>
      <p:sp>
        <p:nvSpPr>
          <p:cNvPr id="4" name="Footer Placeholder 3">
            <a:extLst>
              <a:ext uri="{FF2B5EF4-FFF2-40B4-BE49-F238E27FC236}">
                <a16:creationId xmlns:a16="http://schemas.microsoft.com/office/drawing/2014/main" id="{272D3534-8C4C-4096-A682-F1726E9EBEF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12F7160-766B-4416-9D3D-21FC2CB442B4}"/>
              </a:ext>
            </a:extLst>
          </p:cNvPr>
          <p:cNvSpPr>
            <a:spLocks noGrp="1"/>
          </p:cNvSpPr>
          <p:nvPr>
            <p:ph type="sldNum" sz="quarter" idx="12"/>
          </p:nvPr>
        </p:nvSpPr>
        <p:spPr/>
        <p:txBody>
          <a:bodyPr/>
          <a:lstStyle/>
          <a:p>
            <a:fld id="{84EF6D4D-CBFF-4274-A537-76845C38AAE4}" type="slidenum">
              <a:rPr lang="en-US" smtClean="0"/>
              <a:t>‹#›</a:t>
            </a:fld>
            <a:endParaRPr lang="en-US"/>
          </a:p>
        </p:txBody>
      </p:sp>
    </p:spTree>
    <p:extLst>
      <p:ext uri="{BB962C8B-B14F-4D97-AF65-F5344CB8AC3E}">
        <p14:creationId xmlns:p14="http://schemas.microsoft.com/office/powerpoint/2010/main" val="2292289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2F48C9-8736-4B59-8DD4-F459BC33836B}"/>
              </a:ext>
            </a:extLst>
          </p:cNvPr>
          <p:cNvSpPr>
            <a:spLocks noGrp="1"/>
          </p:cNvSpPr>
          <p:nvPr>
            <p:ph type="dt" sz="half" idx="10"/>
          </p:nvPr>
        </p:nvSpPr>
        <p:spPr/>
        <p:txBody>
          <a:bodyPr/>
          <a:lstStyle/>
          <a:p>
            <a:fld id="{C858D43F-DEAF-4170-A20F-A57567FDB440}" type="datetimeFigureOut">
              <a:rPr lang="en-US" smtClean="0"/>
              <a:t>6/11/2020</a:t>
            </a:fld>
            <a:endParaRPr lang="en-US"/>
          </a:p>
        </p:txBody>
      </p:sp>
      <p:sp>
        <p:nvSpPr>
          <p:cNvPr id="3" name="Footer Placeholder 2">
            <a:extLst>
              <a:ext uri="{FF2B5EF4-FFF2-40B4-BE49-F238E27FC236}">
                <a16:creationId xmlns:a16="http://schemas.microsoft.com/office/drawing/2014/main" id="{19B8C9ED-4B62-4AEC-ABAE-2DF43F4206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0652E29-AB33-4463-8067-868C08A5F722}"/>
              </a:ext>
            </a:extLst>
          </p:cNvPr>
          <p:cNvSpPr>
            <a:spLocks noGrp="1"/>
          </p:cNvSpPr>
          <p:nvPr>
            <p:ph type="sldNum" sz="quarter" idx="12"/>
          </p:nvPr>
        </p:nvSpPr>
        <p:spPr/>
        <p:txBody>
          <a:bodyPr/>
          <a:lstStyle/>
          <a:p>
            <a:fld id="{84EF6D4D-CBFF-4274-A537-76845C38AAE4}" type="slidenum">
              <a:rPr lang="en-US" smtClean="0"/>
              <a:t>‹#›</a:t>
            </a:fld>
            <a:endParaRPr lang="en-US"/>
          </a:p>
        </p:txBody>
      </p:sp>
    </p:spTree>
    <p:extLst>
      <p:ext uri="{BB962C8B-B14F-4D97-AF65-F5344CB8AC3E}">
        <p14:creationId xmlns:p14="http://schemas.microsoft.com/office/powerpoint/2010/main" val="1842331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EECAA-5BCE-47A9-9720-73793B870A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3AEF454-6D79-4875-BD13-4E0333941B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2F358C3-1A63-49B3-9B1B-F780E9C645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091CBC8-7CAC-4A63-A77D-483F590C575C}"/>
              </a:ext>
            </a:extLst>
          </p:cNvPr>
          <p:cNvSpPr>
            <a:spLocks noGrp="1"/>
          </p:cNvSpPr>
          <p:nvPr>
            <p:ph type="dt" sz="half" idx="10"/>
          </p:nvPr>
        </p:nvSpPr>
        <p:spPr/>
        <p:txBody>
          <a:bodyPr/>
          <a:lstStyle/>
          <a:p>
            <a:fld id="{C858D43F-DEAF-4170-A20F-A57567FDB440}" type="datetimeFigureOut">
              <a:rPr lang="en-US" smtClean="0"/>
              <a:t>6/11/2020</a:t>
            </a:fld>
            <a:endParaRPr lang="en-US"/>
          </a:p>
        </p:txBody>
      </p:sp>
      <p:sp>
        <p:nvSpPr>
          <p:cNvPr id="6" name="Footer Placeholder 5">
            <a:extLst>
              <a:ext uri="{FF2B5EF4-FFF2-40B4-BE49-F238E27FC236}">
                <a16:creationId xmlns:a16="http://schemas.microsoft.com/office/drawing/2014/main" id="{B364683A-F111-4DDB-97A9-E146459A93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5E2B54-59B7-410F-9273-F51929386751}"/>
              </a:ext>
            </a:extLst>
          </p:cNvPr>
          <p:cNvSpPr>
            <a:spLocks noGrp="1"/>
          </p:cNvSpPr>
          <p:nvPr>
            <p:ph type="sldNum" sz="quarter" idx="12"/>
          </p:nvPr>
        </p:nvSpPr>
        <p:spPr/>
        <p:txBody>
          <a:bodyPr/>
          <a:lstStyle/>
          <a:p>
            <a:fld id="{84EF6D4D-CBFF-4274-A537-76845C38AAE4}" type="slidenum">
              <a:rPr lang="en-US" smtClean="0"/>
              <a:t>‹#›</a:t>
            </a:fld>
            <a:endParaRPr lang="en-US"/>
          </a:p>
        </p:txBody>
      </p:sp>
    </p:spTree>
    <p:extLst>
      <p:ext uri="{BB962C8B-B14F-4D97-AF65-F5344CB8AC3E}">
        <p14:creationId xmlns:p14="http://schemas.microsoft.com/office/powerpoint/2010/main" val="1590515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DC263-ECC8-4E29-9D5E-F20CB62B98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60955F1-B8ED-4944-8796-7CCAF213B6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9FC7A68-6477-4675-8F1D-FD94C2AE2E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0B4FA05-CF8B-4E75-B4D9-9CDA8683DD21}"/>
              </a:ext>
            </a:extLst>
          </p:cNvPr>
          <p:cNvSpPr>
            <a:spLocks noGrp="1"/>
          </p:cNvSpPr>
          <p:nvPr>
            <p:ph type="dt" sz="half" idx="10"/>
          </p:nvPr>
        </p:nvSpPr>
        <p:spPr/>
        <p:txBody>
          <a:bodyPr/>
          <a:lstStyle/>
          <a:p>
            <a:fld id="{C858D43F-DEAF-4170-A20F-A57567FDB440}" type="datetimeFigureOut">
              <a:rPr lang="en-US" smtClean="0"/>
              <a:t>6/11/2020</a:t>
            </a:fld>
            <a:endParaRPr lang="en-US"/>
          </a:p>
        </p:txBody>
      </p:sp>
      <p:sp>
        <p:nvSpPr>
          <p:cNvPr id="6" name="Footer Placeholder 5">
            <a:extLst>
              <a:ext uri="{FF2B5EF4-FFF2-40B4-BE49-F238E27FC236}">
                <a16:creationId xmlns:a16="http://schemas.microsoft.com/office/drawing/2014/main" id="{8F345928-0D9B-47A4-B177-7C0F51D50E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CEEB3C-D0CF-4FBE-87D7-C10B57B89D45}"/>
              </a:ext>
            </a:extLst>
          </p:cNvPr>
          <p:cNvSpPr>
            <a:spLocks noGrp="1"/>
          </p:cNvSpPr>
          <p:nvPr>
            <p:ph type="sldNum" sz="quarter" idx="12"/>
          </p:nvPr>
        </p:nvSpPr>
        <p:spPr/>
        <p:txBody>
          <a:bodyPr/>
          <a:lstStyle/>
          <a:p>
            <a:fld id="{84EF6D4D-CBFF-4274-A537-76845C38AAE4}" type="slidenum">
              <a:rPr lang="en-US" smtClean="0"/>
              <a:t>‹#›</a:t>
            </a:fld>
            <a:endParaRPr lang="en-US"/>
          </a:p>
        </p:txBody>
      </p:sp>
    </p:spTree>
    <p:extLst>
      <p:ext uri="{BB962C8B-B14F-4D97-AF65-F5344CB8AC3E}">
        <p14:creationId xmlns:p14="http://schemas.microsoft.com/office/powerpoint/2010/main" val="747146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5480CF-BDF0-4C79-B628-31716A1AEE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431B58-9632-47DF-A6EA-A69AADD490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FD64A0-BB2E-494B-AD9F-5AD7F62FB8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58D43F-DEAF-4170-A20F-A57567FDB440}" type="datetimeFigureOut">
              <a:rPr lang="en-US" smtClean="0"/>
              <a:t>6/11/2020</a:t>
            </a:fld>
            <a:endParaRPr lang="en-US"/>
          </a:p>
        </p:txBody>
      </p:sp>
      <p:sp>
        <p:nvSpPr>
          <p:cNvPr id="5" name="Footer Placeholder 4">
            <a:extLst>
              <a:ext uri="{FF2B5EF4-FFF2-40B4-BE49-F238E27FC236}">
                <a16:creationId xmlns:a16="http://schemas.microsoft.com/office/drawing/2014/main" id="{8E5F918A-06FD-4419-9939-42E7FEF89A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E6D2B28-3CC5-4C31-A80C-B67840321B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EF6D4D-CBFF-4274-A537-76845C38AAE4}" type="slidenum">
              <a:rPr lang="en-US" smtClean="0"/>
              <a:t>‹#›</a:t>
            </a:fld>
            <a:endParaRPr lang="en-US"/>
          </a:p>
        </p:txBody>
      </p:sp>
    </p:spTree>
    <p:extLst>
      <p:ext uri="{BB962C8B-B14F-4D97-AF65-F5344CB8AC3E}">
        <p14:creationId xmlns:p14="http://schemas.microsoft.com/office/powerpoint/2010/main" val="3086079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31.jpg"/><Relationship Id="rId4" Type="http://schemas.openxmlformats.org/officeDocument/2006/relationships/image" Target="../media/image3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4.jpg"/></Relationships>
</file>

<file path=ppt/slides/_rels/slide1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4.jpg"/></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7.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3.jpg"/><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gif"/></Relationships>
</file>

<file path=ppt/slides/_rels/slide8.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6EADF00-F1B1-49FF-8E25-8271B2CF4E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699E9113-B051-4193-856B-7FAAA458E3C4}"/>
              </a:ext>
            </a:extLst>
          </p:cNvPr>
          <p:cNvSpPr txBox="1"/>
          <p:nvPr/>
        </p:nvSpPr>
        <p:spPr>
          <a:xfrm>
            <a:off x="6096000" y="2734147"/>
            <a:ext cx="1282574" cy="369332"/>
          </a:xfrm>
          <a:prstGeom prst="rect">
            <a:avLst/>
          </a:prstGeom>
          <a:noFill/>
        </p:spPr>
        <p:txBody>
          <a:bodyPr wrap="square" rtlCol="0">
            <a:spAutoFit/>
          </a:bodyPr>
          <a:lstStyle/>
          <a:p>
            <a:r>
              <a:rPr lang="en-US">
                <a:solidFill>
                  <a:schemeClr val="bg1"/>
                </a:solidFill>
              </a:rPr>
              <a:t>3 Nephi 18</a:t>
            </a:r>
            <a:endParaRPr lang="en-US" dirty="0">
              <a:solidFill>
                <a:schemeClr val="bg1"/>
              </a:solidFill>
            </a:endParaRPr>
          </a:p>
        </p:txBody>
      </p:sp>
    </p:spTree>
    <p:extLst>
      <p:ext uri="{BB962C8B-B14F-4D97-AF65-F5344CB8AC3E}">
        <p14:creationId xmlns:p14="http://schemas.microsoft.com/office/powerpoint/2010/main" val="3314693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8B6B4E9-BAD0-4AF1-A695-F199797F8C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208230" y="325926"/>
            <a:ext cx="6936463" cy="6247864"/>
          </a:xfrm>
          <a:prstGeom prst="rect">
            <a:avLst/>
          </a:prstGeom>
        </p:spPr>
        <p:txBody>
          <a:bodyPr wrap="square">
            <a:spAutoFit/>
          </a:bodyPr>
          <a:lstStyle/>
          <a:p>
            <a:pPr fontAlgn="base"/>
            <a:r>
              <a:rPr lang="en-US" sz="1600" dirty="0">
                <a:solidFill>
                  <a:schemeClr val="bg1"/>
                </a:solidFill>
              </a:rPr>
              <a:t>“Family prayer is a powerful and sustaining influence. </a:t>
            </a:r>
          </a:p>
          <a:p>
            <a:pPr fontAlgn="base"/>
            <a:endParaRPr lang="en-US" sz="1600" dirty="0">
              <a:solidFill>
                <a:schemeClr val="bg1"/>
              </a:solidFill>
            </a:endParaRPr>
          </a:p>
          <a:p>
            <a:pPr fontAlgn="base"/>
            <a:r>
              <a:rPr lang="en-US" sz="1600" dirty="0">
                <a:solidFill>
                  <a:schemeClr val="bg1"/>
                </a:solidFill>
              </a:rPr>
              <a:t>During the dark days of World War II, a 500-pound bomb fell outside the little home of Brother </a:t>
            </a:r>
            <a:r>
              <a:rPr lang="en-US" sz="1600" dirty="0" err="1">
                <a:solidFill>
                  <a:schemeClr val="bg1"/>
                </a:solidFill>
              </a:rPr>
              <a:t>Patey</a:t>
            </a:r>
            <a:r>
              <a:rPr lang="en-US" sz="1600" dirty="0">
                <a:solidFill>
                  <a:schemeClr val="bg1"/>
                </a:solidFill>
              </a:rPr>
              <a:t>, a young father in Liverpool, England, but the bomb did not go off. </a:t>
            </a:r>
          </a:p>
          <a:p>
            <a:pPr fontAlgn="base"/>
            <a:endParaRPr lang="en-US" sz="1600" dirty="0">
              <a:solidFill>
                <a:schemeClr val="bg1"/>
              </a:solidFill>
            </a:endParaRPr>
          </a:p>
          <a:p>
            <a:pPr fontAlgn="base"/>
            <a:r>
              <a:rPr lang="en-US" sz="1600" dirty="0">
                <a:solidFill>
                  <a:schemeClr val="bg1"/>
                </a:solidFill>
              </a:rPr>
              <a:t>His wife had died, so he was rearing his five children alone. He gathered them together at this very anxious time for family prayer. They ‘all prayed … earnestly and when they had finished praying, the children said: “Daddy, we will be all right. We will be all right in our home tonight.”</a:t>
            </a:r>
          </a:p>
          <a:p>
            <a:pPr fontAlgn="base"/>
            <a:endParaRPr lang="en-US" sz="1600" dirty="0">
              <a:solidFill>
                <a:schemeClr val="bg1"/>
              </a:solidFill>
            </a:endParaRPr>
          </a:p>
          <a:p>
            <a:pPr fontAlgn="base"/>
            <a:endParaRPr lang="en-US" sz="1600" dirty="0">
              <a:solidFill>
                <a:schemeClr val="bg1"/>
              </a:solidFill>
            </a:endParaRPr>
          </a:p>
          <a:p>
            <a:pPr fontAlgn="base"/>
            <a:r>
              <a:rPr lang="en-US" sz="1600" dirty="0">
                <a:solidFill>
                  <a:schemeClr val="bg1"/>
                </a:solidFill>
              </a:rPr>
              <a:t>“‘And so they went to bed, imagine, with that terrific bomb lying just outside the door half submerged in the ground. If it had gone off it would have destroyed probably forty or fifty houses and killed two or three hundred people. …</a:t>
            </a:r>
          </a:p>
          <a:p>
            <a:pPr fontAlgn="base"/>
            <a:endParaRPr lang="en-US" sz="1600" dirty="0">
              <a:solidFill>
                <a:schemeClr val="bg1"/>
              </a:solidFill>
            </a:endParaRPr>
          </a:p>
          <a:p>
            <a:pPr fontAlgn="base"/>
            <a:r>
              <a:rPr lang="en-US" sz="1600" dirty="0">
                <a:solidFill>
                  <a:schemeClr val="bg1"/>
                </a:solidFill>
              </a:rPr>
              <a:t>“‘The next morning the … whole neighborhood was removed for forty-eight hours and the bomb was finally taken away. …</a:t>
            </a:r>
          </a:p>
          <a:p>
            <a:pPr fontAlgn="base"/>
            <a:r>
              <a:rPr lang="en-US" sz="1600" dirty="0">
                <a:solidFill>
                  <a:schemeClr val="bg1"/>
                </a:solidFill>
              </a:rPr>
              <a:t>“‘On the way back Brother </a:t>
            </a:r>
            <a:r>
              <a:rPr lang="en-US" sz="1600" dirty="0" err="1">
                <a:solidFill>
                  <a:schemeClr val="bg1"/>
                </a:solidFill>
              </a:rPr>
              <a:t>Patey</a:t>
            </a:r>
            <a:r>
              <a:rPr lang="en-US" sz="1600" dirty="0">
                <a:solidFill>
                  <a:schemeClr val="bg1"/>
                </a:solidFill>
              </a:rPr>
              <a:t> asked the foreman of the A.R.P. Squad: “Well, what did you find?”</a:t>
            </a:r>
          </a:p>
          <a:p>
            <a:pPr fontAlgn="base"/>
            <a:endParaRPr lang="en-US" sz="1600" dirty="0">
              <a:solidFill>
                <a:schemeClr val="bg1"/>
              </a:solidFill>
            </a:endParaRPr>
          </a:p>
          <a:p>
            <a:pPr fontAlgn="base"/>
            <a:r>
              <a:rPr lang="en-US" sz="1600" dirty="0">
                <a:solidFill>
                  <a:schemeClr val="bg1"/>
                </a:solidFill>
              </a:rPr>
              <a:t>“‘“Mr. </a:t>
            </a:r>
            <a:r>
              <a:rPr lang="en-US" sz="1600" dirty="0" err="1">
                <a:solidFill>
                  <a:schemeClr val="bg1"/>
                </a:solidFill>
              </a:rPr>
              <a:t>Patey</a:t>
            </a:r>
            <a:r>
              <a:rPr lang="en-US" sz="1600" dirty="0">
                <a:solidFill>
                  <a:schemeClr val="bg1"/>
                </a:solidFill>
              </a:rPr>
              <a:t>, we got at the bomb outside of your door and found it ready to explode at any moment. There was nothing wrong with it. We are puzzled why it did not go off.”’ </a:t>
            </a:r>
          </a:p>
          <a:p>
            <a:pPr fontAlgn="base"/>
            <a:r>
              <a:rPr lang="en-US" sz="1600" dirty="0">
                <a:solidFill>
                  <a:schemeClr val="bg1"/>
                </a:solidFill>
              </a:rPr>
              <a:t>James E. Faust</a:t>
            </a:r>
          </a:p>
        </p:txBody>
      </p:sp>
      <p:pic>
        <p:nvPicPr>
          <p:cNvPr id="13" name="Picture 12">
            <a:extLst>
              <a:ext uri="{FF2B5EF4-FFF2-40B4-BE49-F238E27FC236}">
                <a16:creationId xmlns:a16="http://schemas.microsoft.com/office/drawing/2014/main" id="{FC15B5B7-F360-47CE-A938-D4D4627158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1837" y="3595839"/>
            <a:ext cx="3927422" cy="2746002"/>
          </a:xfrm>
          <a:prstGeom prst="rect">
            <a:avLst/>
          </a:prstGeom>
        </p:spPr>
      </p:pic>
      <p:pic>
        <p:nvPicPr>
          <p:cNvPr id="15" name="Picture 14">
            <a:extLst>
              <a:ext uri="{FF2B5EF4-FFF2-40B4-BE49-F238E27FC236}">
                <a16:creationId xmlns:a16="http://schemas.microsoft.com/office/drawing/2014/main" id="{D2D40A0A-9FEC-4501-BD81-8BCCD75C82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3553" y="263305"/>
            <a:ext cx="3757188" cy="3005750"/>
          </a:xfrm>
          <a:prstGeom prst="rect">
            <a:avLst/>
          </a:prstGeom>
        </p:spPr>
      </p:pic>
      <p:pic>
        <p:nvPicPr>
          <p:cNvPr id="17" name="Picture 16">
            <a:extLst>
              <a:ext uri="{FF2B5EF4-FFF2-40B4-BE49-F238E27FC236}">
                <a16:creationId xmlns:a16="http://schemas.microsoft.com/office/drawing/2014/main" id="{0FA1E568-5E60-44D3-92AF-320475B5E7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65426" y="5978654"/>
            <a:ext cx="639683" cy="770703"/>
          </a:xfrm>
          <a:prstGeom prst="rect">
            <a:avLst/>
          </a:prstGeom>
        </p:spPr>
      </p:pic>
    </p:spTree>
    <p:extLst>
      <p:ext uri="{BB962C8B-B14F-4D97-AF65-F5344CB8AC3E}">
        <p14:creationId xmlns:p14="http://schemas.microsoft.com/office/powerpoint/2010/main" val="3433256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A1EE1F6-A0AC-47C9-962B-BF0F796995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5638800" y="914401"/>
            <a:ext cx="4572000" cy="5632311"/>
          </a:xfrm>
          <a:prstGeom prst="rect">
            <a:avLst/>
          </a:prstGeom>
        </p:spPr>
        <p:txBody>
          <a:bodyPr>
            <a:spAutoFit/>
          </a:bodyPr>
          <a:lstStyle/>
          <a:p>
            <a:pPr fontAlgn="base"/>
            <a:r>
              <a:rPr lang="en-US" sz="2400" dirty="0">
                <a:solidFill>
                  <a:schemeClr val="bg1"/>
                </a:solidFill>
              </a:rPr>
              <a:t>“Verily, verily, I say unto you, ye must watch and pray always, lest ye be tempted by the devil, and ye be led away captive by him.  </a:t>
            </a:r>
          </a:p>
          <a:p>
            <a:pPr fontAlgn="base"/>
            <a:endParaRPr lang="en-US" sz="2400" dirty="0">
              <a:solidFill>
                <a:schemeClr val="bg1"/>
              </a:solidFill>
            </a:endParaRPr>
          </a:p>
          <a:p>
            <a:pPr fontAlgn="base"/>
            <a:r>
              <a:rPr lang="en-US" sz="2400" dirty="0">
                <a:solidFill>
                  <a:schemeClr val="bg1"/>
                </a:solidFill>
              </a:rPr>
              <a:t>And whatsoever ye shall ask the Father in my name, which is right, believing that ye shall receive, behold it shall be given unto you.</a:t>
            </a:r>
          </a:p>
          <a:p>
            <a:pPr fontAlgn="base"/>
            <a:endParaRPr lang="en-US" sz="2400" dirty="0">
              <a:solidFill>
                <a:schemeClr val="bg1"/>
              </a:solidFill>
            </a:endParaRPr>
          </a:p>
          <a:p>
            <a:pPr fontAlgn="base"/>
            <a:r>
              <a:rPr lang="en-US" sz="2400" dirty="0">
                <a:solidFill>
                  <a:schemeClr val="bg1"/>
                </a:solidFill>
              </a:rPr>
              <a:t>Pray in your families unto the Father, always in my name, that your wives and your children may be blessed.”</a:t>
            </a:r>
          </a:p>
          <a:p>
            <a:endParaRPr lang="en-US" sz="2400" dirty="0">
              <a:solidFill>
                <a:schemeClr val="bg1"/>
              </a:solidFill>
            </a:endParaRPr>
          </a:p>
        </p:txBody>
      </p:sp>
      <p:sp>
        <p:nvSpPr>
          <p:cNvPr id="4" name="TextBox 3"/>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Arial" panose="020B0604020202020204" pitchFamily="34" charset="0"/>
                <a:cs typeface="Arial" panose="020B0604020202020204" pitchFamily="34" charset="0"/>
              </a:rPr>
              <a:t>Doctrinal Mastery</a:t>
            </a:r>
          </a:p>
        </p:txBody>
      </p:sp>
      <p:grpSp>
        <p:nvGrpSpPr>
          <p:cNvPr id="5" name="Group 4"/>
          <p:cNvGrpSpPr/>
          <p:nvPr/>
        </p:nvGrpSpPr>
        <p:grpSpPr>
          <a:xfrm>
            <a:off x="483121" y="1484769"/>
            <a:ext cx="2969760" cy="3570083"/>
            <a:chOff x="3048000" y="2667000"/>
            <a:chExt cx="2971800" cy="3931920"/>
          </a:xfrm>
        </p:grpSpPr>
        <p:grpSp>
          <p:nvGrpSpPr>
            <p:cNvPr id="6" name="Group 13"/>
            <p:cNvGrpSpPr/>
            <p:nvPr/>
          </p:nvGrpSpPr>
          <p:grpSpPr>
            <a:xfrm>
              <a:off x="3048000" y="2667000"/>
              <a:ext cx="2971800" cy="3931920"/>
              <a:chOff x="152400" y="152400"/>
              <a:chExt cx="4953000" cy="6553200"/>
            </a:xfrm>
          </p:grpSpPr>
          <p:sp>
            <p:nvSpPr>
              <p:cNvPr id="10" name="Rounded Rectangle 9"/>
              <p:cNvSpPr/>
              <p:nvPr/>
            </p:nvSpPr>
            <p:spPr>
              <a:xfrm>
                <a:off x="457200" y="152400"/>
                <a:ext cx="4648200"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304800" y="152400"/>
                <a:ext cx="4648200" cy="6553200"/>
              </a:xfrm>
              <a:prstGeom prst="roundRect">
                <a:avLst>
                  <a:gd name="adj" fmla="val 291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152400" y="152400"/>
                <a:ext cx="4648200"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207784" y="3823447"/>
              <a:ext cx="2618250" cy="508456"/>
            </a:xfrm>
            <a:prstGeom prst="rect">
              <a:avLst/>
            </a:prstGeom>
            <a:noFill/>
          </p:spPr>
          <p:txBody>
            <a:bodyPr wrap="square" rtlCol="0">
              <a:spAutoFit/>
            </a:bodyPr>
            <a:lstStyle/>
            <a:p>
              <a:pPr algn="ctr"/>
              <a:r>
                <a:rPr lang="en-US" sz="2400" dirty="0">
                  <a:solidFill>
                    <a:srgbClr val="FFC000"/>
                  </a:solidFill>
                  <a:latin typeface="Californian FB" pitchFamily="18" charset="0"/>
                </a:rPr>
                <a:t>3 Nephi 18:15, 20-21</a:t>
              </a:r>
            </a:p>
          </p:txBody>
        </p:sp>
        <p:sp>
          <p:nvSpPr>
            <p:cNvPr id="8" name="TextBox 7"/>
            <p:cNvSpPr txBox="1"/>
            <p:nvPr/>
          </p:nvSpPr>
          <p:spPr>
            <a:xfrm>
              <a:off x="3124200" y="5257800"/>
              <a:ext cx="2667001" cy="671899"/>
            </a:xfrm>
            <a:prstGeom prst="rect">
              <a:avLst/>
            </a:prstGeom>
            <a:noFill/>
          </p:spPr>
          <p:txBody>
            <a:bodyPr wrap="square" rtlCol="0">
              <a:spAutoFit/>
            </a:bodyPr>
            <a:lstStyle/>
            <a:p>
              <a:pPr algn="ctr"/>
              <a:endParaRPr lang="en-US" sz="1600" dirty="0">
                <a:solidFill>
                  <a:srgbClr val="FFC000"/>
                </a:solidFill>
                <a:latin typeface="Californian FB" pitchFamily="18" charset="0"/>
              </a:endParaRPr>
            </a:p>
          </p:txBody>
        </p:sp>
        <p:cxnSp>
          <p:nvCxnSpPr>
            <p:cNvPr id="9" name="Straight Connector 8"/>
            <p:cNvCxnSpPr/>
            <p:nvPr/>
          </p:nvCxnSpPr>
          <p:spPr>
            <a:xfrm flipV="1">
              <a:off x="3200400" y="2667000"/>
              <a:ext cx="0" cy="3886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Right Arrow 12"/>
          <p:cNvSpPr/>
          <p:nvPr/>
        </p:nvSpPr>
        <p:spPr>
          <a:xfrm>
            <a:off x="3793402" y="2971799"/>
            <a:ext cx="1464398" cy="640533"/>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4907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0-#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2000" fill="hold"/>
                                        <p:tgtEl>
                                          <p:spTgt spid="13"/>
                                        </p:tgtEl>
                                        <p:attrNameLst>
                                          <p:attrName>ppt_x</p:attrName>
                                        </p:attrNameLst>
                                      </p:cBhvr>
                                      <p:tavLst>
                                        <p:tav tm="0">
                                          <p:val>
                                            <p:strVal val="0-#ppt_w/2"/>
                                          </p:val>
                                        </p:tav>
                                        <p:tav tm="100000">
                                          <p:val>
                                            <p:strVal val="#ppt_x"/>
                                          </p:val>
                                        </p:tav>
                                      </p:tavLst>
                                    </p:anim>
                                    <p:anim calcmode="lin" valueType="num">
                                      <p:cBhvr additive="base">
                                        <p:cTn id="12" dur="2000" fill="hold"/>
                                        <p:tgtEl>
                                          <p:spTgt spid="13"/>
                                        </p:tgtEl>
                                        <p:attrNameLst>
                                          <p:attrName>ppt_y</p:attrName>
                                        </p:attrNameLst>
                                      </p:cBhvr>
                                      <p:tavLst>
                                        <p:tav tm="0">
                                          <p:val>
                                            <p:strVal val="#ppt_y"/>
                                          </p:val>
                                        </p:tav>
                                        <p:tav tm="100000">
                                          <p:val>
                                            <p:strVal val="#ppt_y"/>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80D6FA5-8FFE-4589-B88B-9ADEBE38DE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1752600" y="762001"/>
            <a:ext cx="2819400" cy="2062103"/>
          </a:xfrm>
          <a:prstGeom prst="rect">
            <a:avLst/>
          </a:prstGeom>
        </p:spPr>
        <p:txBody>
          <a:bodyPr wrap="square">
            <a:spAutoFit/>
          </a:bodyPr>
          <a:lstStyle/>
          <a:p>
            <a:pPr fontAlgn="base"/>
            <a:r>
              <a:rPr lang="en-US" sz="1600" dirty="0">
                <a:solidFill>
                  <a:schemeClr val="bg1"/>
                </a:solidFill>
              </a:rPr>
              <a:t>“Therefore, hold up your light that it may shine unto the world. Behold I am the light which ye shall hold up—that which ye have seen me do. Behold ye see that I have prayed unto the Father, and ye all have witnessed.”</a:t>
            </a:r>
          </a:p>
        </p:txBody>
      </p:sp>
      <p:sp>
        <p:nvSpPr>
          <p:cNvPr id="6" name="TextBox 5"/>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Arial" panose="020B0604020202020204" pitchFamily="34" charset="0"/>
                <a:cs typeface="Arial" panose="020B0604020202020204" pitchFamily="34" charset="0"/>
              </a:rPr>
              <a:t>Hold Up Your Light</a:t>
            </a:r>
          </a:p>
        </p:txBody>
      </p:sp>
      <p:sp>
        <p:nvSpPr>
          <p:cNvPr id="7" name="TextBox 6"/>
          <p:cNvSpPr txBox="1"/>
          <p:nvPr/>
        </p:nvSpPr>
        <p:spPr>
          <a:xfrm>
            <a:off x="0" y="6550223"/>
            <a:ext cx="1676400" cy="307777"/>
          </a:xfrm>
          <a:prstGeom prst="rect">
            <a:avLst/>
          </a:prstGeom>
          <a:noFill/>
        </p:spPr>
        <p:txBody>
          <a:bodyPr wrap="square" rtlCol="0">
            <a:spAutoFit/>
          </a:bodyPr>
          <a:lstStyle/>
          <a:p>
            <a:r>
              <a:rPr lang="en-US" sz="1400" dirty="0">
                <a:solidFill>
                  <a:schemeClr val="bg1"/>
                </a:solidFill>
              </a:rPr>
              <a:t>3 Nephi 18:15-24</a:t>
            </a:r>
          </a:p>
        </p:txBody>
      </p:sp>
      <p:sp>
        <p:nvSpPr>
          <p:cNvPr id="8" name="Rectangle 7"/>
          <p:cNvSpPr/>
          <p:nvPr/>
        </p:nvSpPr>
        <p:spPr>
          <a:xfrm>
            <a:off x="5791200" y="2133601"/>
            <a:ext cx="4572000" cy="1200329"/>
          </a:xfrm>
          <a:prstGeom prst="rect">
            <a:avLst/>
          </a:prstGeom>
        </p:spPr>
        <p:txBody>
          <a:bodyPr>
            <a:spAutoFit/>
          </a:bodyPr>
          <a:lstStyle/>
          <a:p>
            <a:r>
              <a:rPr lang="en-US" dirty="0">
                <a:solidFill>
                  <a:schemeClr val="bg1"/>
                </a:solidFill>
              </a:rPr>
              <a:t>“Let your light so shine before men, that they may see your good works, and glorify your Father which is in heaven.”</a:t>
            </a:r>
          </a:p>
          <a:p>
            <a:r>
              <a:rPr lang="en-US" dirty="0">
                <a:solidFill>
                  <a:schemeClr val="bg1"/>
                </a:solidFill>
              </a:rPr>
              <a:t>Matthew 5:16</a:t>
            </a:r>
          </a:p>
        </p:txBody>
      </p:sp>
      <p:sp>
        <p:nvSpPr>
          <p:cNvPr id="10" name="Rectangle 9"/>
          <p:cNvSpPr/>
          <p:nvPr/>
        </p:nvSpPr>
        <p:spPr>
          <a:xfrm>
            <a:off x="5181600" y="914400"/>
            <a:ext cx="4572000" cy="923330"/>
          </a:xfrm>
          <a:prstGeom prst="rect">
            <a:avLst/>
          </a:prstGeom>
        </p:spPr>
        <p:txBody>
          <a:bodyPr>
            <a:spAutoFit/>
          </a:bodyPr>
          <a:lstStyle/>
          <a:p>
            <a:r>
              <a:rPr lang="en-US" dirty="0">
                <a:solidFill>
                  <a:schemeClr val="bg1"/>
                </a:solidFill>
              </a:rPr>
              <a:t>“Ye are the light of the world. A city that is set on an hill cannot be hid.”</a:t>
            </a:r>
          </a:p>
          <a:p>
            <a:r>
              <a:rPr lang="en-US" dirty="0">
                <a:solidFill>
                  <a:schemeClr val="bg1"/>
                </a:solidFill>
              </a:rPr>
              <a:t>Matthew 5:14</a:t>
            </a:r>
          </a:p>
        </p:txBody>
      </p:sp>
      <p:sp>
        <p:nvSpPr>
          <p:cNvPr id="11" name="Rectangle 10"/>
          <p:cNvSpPr/>
          <p:nvPr/>
        </p:nvSpPr>
        <p:spPr>
          <a:xfrm>
            <a:off x="5486400" y="3657600"/>
            <a:ext cx="4572000" cy="2308324"/>
          </a:xfrm>
          <a:prstGeom prst="rect">
            <a:avLst/>
          </a:prstGeom>
        </p:spPr>
        <p:txBody>
          <a:bodyPr>
            <a:spAutoFit/>
          </a:bodyPr>
          <a:lstStyle/>
          <a:p>
            <a:r>
              <a:rPr lang="en-US" dirty="0">
                <a:solidFill>
                  <a:schemeClr val="bg1"/>
                </a:solidFill>
              </a:rPr>
              <a:t>Christ as the light in our lives:</a:t>
            </a:r>
          </a:p>
          <a:p>
            <a:endParaRPr lang="en-US" dirty="0">
              <a:solidFill>
                <a:schemeClr val="bg1"/>
              </a:solidFill>
            </a:endParaRPr>
          </a:p>
          <a:p>
            <a:r>
              <a:rPr lang="en-US" dirty="0">
                <a:solidFill>
                  <a:schemeClr val="bg1"/>
                </a:solidFill>
              </a:rPr>
              <a:t>Individually—By taking on His name—that it shine in our countenances</a:t>
            </a:r>
          </a:p>
          <a:p>
            <a:endParaRPr lang="en-US" dirty="0">
              <a:solidFill>
                <a:schemeClr val="bg1"/>
              </a:solidFill>
            </a:endParaRPr>
          </a:p>
          <a:p>
            <a:r>
              <a:rPr lang="en-US" dirty="0">
                <a:solidFill>
                  <a:schemeClr val="bg1"/>
                </a:solidFill>
              </a:rPr>
              <a:t>Institution of the Church—giving meaning to all that we do…all our ministering,  meetings and efforts to build up the kingdom of God</a:t>
            </a:r>
          </a:p>
        </p:txBody>
      </p:sp>
      <p:pic>
        <p:nvPicPr>
          <p:cNvPr id="5" name="Picture 4">
            <a:extLst>
              <a:ext uri="{FF2B5EF4-FFF2-40B4-BE49-F238E27FC236}">
                <a16:creationId xmlns:a16="http://schemas.microsoft.com/office/drawing/2014/main" id="{AD539A66-57DF-4DEA-B87D-9D523B92E7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80" y="3139640"/>
            <a:ext cx="3771920" cy="2826284"/>
          </a:xfrm>
          <a:prstGeom prst="rect">
            <a:avLst/>
          </a:prstGeom>
        </p:spPr>
      </p:pic>
    </p:spTree>
    <p:extLst>
      <p:ext uri="{BB962C8B-B14F-4D97-AF65-F5344CB8AC3E}">
        <p14:creationId xmlns:p14="http://schemas.microsoft.com/office/powerpoint/2010/main" val="1716062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87A75C1-5A3D-45F4-AB52-A74E793E25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823865" y="762000"/>
            <a:ext cx="3748135" cy="2554545"/>
          </a:xfrm>
          <a:prstGeom prst="rect">
            <a:avLst/>
          </a:prstGeom>
        </p:spPr>
        <p:txBody>
          <a:bodyPr wrap="square">
            <a:spAutoFit/>
          </a:bodyPr>
          <a:lstStyle/>
          <a:p>
            <a:pPr fontAlgn="base"/>
            <a:r>
              <a:rPr lang="en-US" sz="1600" dirty="0">
                <a:solidFill>
                  <a:schemeClr val="bg1"/>
                </a:solidFill>
              </a:rPr>
              <a:t>They are to:</a:t>
            </a:r>
          </a:p>
          <a:p>
            <a:pPr fontAlgn="base"/>
            <a:endParaRPr lang="en-US" sz="1600" dirty="0">
              <a:solidFill>
                <a:schemeClr val="bg1"/>
              </a:solidFill>
            </a:endParaRPr>
          </a:p>
          <a:p>
            <a:pPr fontAlgn="base"/>
            <a:r>
              <a:rPr lang="en-US" sz="1600" dirty="0">
                <a:solidFill>
                  <a:schemeClr val="bg1"/>
                </a:solidFill>
              </a:rPr>
              <a:t>“</a:t>
            </a:r>
            <a:r>
              <a:rPr lang="en-US" sz="1600" dirty="0" err="1">
                <a:solidFill>
                  <a:schemeClr val="bg1"/>
                </a:solidFill>
              </a:rPr>
              <a:t>fulfil</a:t>
            </a:r>
            <a:r>
              <a:rPr lang="en-US" sz="1600" dirty="0">
                <a:solidFill>
                  <a:schemeClr val="bg1"/>
                </a:solidFill>
              </a:rPr>
              <a:t> other commandments”</a:t>
            </a:r>
          </a:p>
          <a:p>
            <a:pPr fontAlgn="base"/>
            <a:endParaRPr lang="en-US" sz="1600" dirty="0">
              <a:solidFill>
                <a:schemeClr val="bg1"/>
              </a:solidFill>
            </a:endParaRPr>
          </a:p>
          <a:p>
            <a:pPr fontAlgn="base"/>
            <a:r>
              <a:rPr lang="en-US" sz="1600" dirty="0">
                <a:solidFill>
                  <a:schemeClr val="bg1"/>
                </a:solidFill>
              </a:rPr>
              <a:t>Do not partake of sacrament unworthily</a:t>
            </a:r>
          </a:p>
          <a:p>
            <a:pPr fontAlgn="base"/>
            <a:endParaRPr lang="en-US" sz="1600" dirty="0">
              <a:solidFill>
                <a:schemeClr val="bg1"/>
              </a:solidFill>
            </a:endParaRPr>
          </a:p>
          <a:p>
            <a:pPr fontAlgn="base"/>
            <a:r>
              <a:rPr lang="en-US" sz="1600" dirty="0">
                <a:solidFill>
                  <a:schemeClr val="bg1"/>
                </a:solidFill>
              </a:rPr>
              <a:t>Minister to them and pray for them who are unworthy, but do not cast them out</a:t>
            </a:r>
          </a:p>
          <a:p>
            <a:pPr fontAlgn="base"/>
            <a:endParaRPr lang="en-US" sz="1600" dirty="0">
              <a:solidFill>
                <a:schemeClr val="bg1"/>
              </a:solidFill>
            </a:endParaRPr>
          </a:p>
          <a:p>
            <a:pPr fontAlgn="base"/>
            <a:endParaRPr lang="en-US" sz="1600" dirty="0">
              <a:solidFill>
                <a:schemeClr val="bg1"/>
              </a:solidFill>
            </a:endParaRPr>
          </a:p>
        </p:txBody>
      </p:sp>
      <p:sp>
        <p:nvSpPr>
          <p:cNvPr id="6" name="TextBox 5"/>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Arial" panose="020B0604020202020204" pitchFamily="34" charset="0"/>
                <a:cs typeface="Arial" panose="020B0604020202020204" pitchFamily="34" charset="0"/>
              </a:rPr>
              <a:t>Instruction for the Disciples</a:t>
            </a:r>
          </a:p>
        </p:txBody>
      </p:sp>
      <p:sp>
        <p:nvSpPr>
          <p:cNvPr id="7" name="TextBox 6"/>
          <p:cNvSpPr txBox="1"/>
          <p:nvPr/>
        </p:nvSpPr>
        <p:spPr>
          <a:xfrm>
            <a:off x="0" y="6550223"/>
            <a:ext cx="1676400" cy="307777"/>
          </a:xfrm>
          <a:prstGeom prst="rect">
            <a:avLst/>
          </a:prstGeom>
          <a:noFill/>
        </p:spPr>
        <p:txBody>
          <a:bodyPr wrap="square" rtlCol="0">
            <a:spAutoFit/>
          </a:bodyPr>
          <a:lstStyle/>
          <a:p>
            <a:r>
              <a:rPr lang="en-US" sz="1400" dirty="0">
                <a:solidFill>
                  <a:schemeClr val="bg1"/>
                </a:solidFill>
              </a:rPr>
              <a:t>3 Nephi 18:26-34</a:t>
            </a:r>
          </a:p>
        </p:txBody>
      </p:sp>
      <p:sp>
        <p:nvSpPr>
          <p:cNvPr id="8" name="Rectangle 7"/>
          <p:cNvSpPr/>
          <p:nvPr/>
        </p:nvSpPr>
        <p:spPr>
          <a:xfrm>
            <a:off x="7149220" y="2034013"/>
            <a:ext cx="4572000" cy="4524315"/>
          </a:xfrm>
          <a:prstGeom prst="rect">
            <a:avLst/>
          </a:prstGeom>
        </p:spPr>
        <p:txBody>
          <a:bodyPr>
            <a:spAutoFit/>
          </a:bodyPr>
          <a:lstStyle/>
          <a:p>
            <a:r>
              <a:rPr lang="en-US" dirty="0">
                <a:solidFill>
                  <a:schemeClr val="bg1"/>
                </a:solidFill>
              </a:rPr>
              <a:t>“Forbidding someone from partaking of the sacrament on the grounds of person unworthiness is the responsibility of the “judge in Israel” who holds the key of the priesthood which direct priesthood ordinances. It is not the prerogative of members of the congregation to forbid anyone from partaking of the sacrament.</a:t>
            </a:r>
          </a:p>
          <a:p>
            <a:endParaRPr lang="en-US" dirty="0">
              <a:solidFill>
                <a:schemeClr val="bg1"/>
              </a:solidFill>
            </a:endParaRPr>
          </a:p>
          <a:p>
            <a:r>
              <a:rPr lang="en-US" dirty="0">
                <a:solidFill>
                  <a:schemeClr val="bg1"/>
                </a:solidFill>
              </a:rPr>
              <a:t>If they are aware of unworthiness, they may discuss it with the bishop or the appropriate priesthood leader, but it remains the right of the priesthood leader, through the spirit of discernment, to allow or disallow someone the blessing of the sacrament.”</a:t>
            </a:r>
          </a:p>
          <a:p>
            <a:r>
              <a:rPr lang="en-US" sz="1400" dirty="0">
                <a:solidFill>
                  <a:schemeClr val="bg1"/>
                </a:solidFill>
              </a:rPr>
              <a:t>JFM and RLM</a:t>
            </a:r>
          </a:p>
        </p:txBody>
      </p:sp>
      <p:sp>
        <p:nvSpPr>
          <p:cNvPr id="10" name="Rectangle 9"/>
          <p:cNvSpPr/>
          <p:nvPr/>
        </p:nvSpPr>
        <p:spPr>
          <a:xfrm>
            <a:off x="5181600" y="914400"/>
            <a:ext cx="4572000" cy="923330"/>
          </a:xfrm>
          <a:prstGeom prst="rect">
            <a:avLst/>
          </a:prstGeom>
        </p:spPr>
        <p:txBody>
          <a:bodyPr>
            <a:spAutoFit/>
          </a:bodyPr>
          <a:lstStyle/>
          <a:p>
            <a:r>
              <a:rPr lang="en-US" dirty="0">
                <a:solidFill>
                  <a:schemeClr val="bg1"/>
                </a:solidFill>
              </a:rPr>
              <a:t>“And now I go unto the Father, because it is expedient that I should go unto the Father for your sakes.”</a:t>
            </a:r>
          </a:p>
        </p:txBody>
      </p:sp>
      <p:pic>
        <p:nvPicPr>
          <p:cNvPr id="5" name="Picture 4">
            <a:extLst>
              <a:ext uri="{FF2B5EF4-FFF2-40B4-BE49-F238E27FC236}">
                <a16:creationId xmlns:a16="http://schemas.microsoft.com/office/drawing/2014/main" id="{5D84DA9F-98E0-4E82-BABC-A3A5AE5041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8045" y="3094352"/>
            <a:ext cx="5495925" cy="3095625"/>
          </a:xfrm>
          <a:prstGeom prst="rect">
            <a:avLst/>
          </a:prstGeom>
        </p:spPr>
      </p:pic>
      <p:pic>
        <p:nvPicPr>
          <p:cNvPr id="12" name="Picture 11">
            <a:extLst>
              <a:ext uri="{FF2B5EF4-FFF2-40B4-BE49-F238E27FC236}">
                <a16:creationId xmlns:a16="http://schemas.microsoft.com/office/drawing/2014/main" id="{1B13A4C8-A1D1-4AE2-813B-611D12934DEA}"/>
              </a:ext>
            </a:extLst>
          </p:cNvPr>
          <p:cNvPicPr>
            <a:picLocks noChangeAspect="1"/>
          </p:cNvPicPr>
          <p:nvPr/>
        </p:nvPicPr>
        <p:blipFill rotWithShape="1">
          <a:blip r:embed="rId4">
            <a:extLst>
              <a:ext uri="{28A0092B-C50C-407E-A947-70E740481C1C}">
                <a14:useLocalDpi xmlns:a14="http://schemas.microsoft.com/office/drawing/2010/main" val="0"/>
              </a:ext>
            </a:extLst>
          </a:blip>
          <a:srcRect t="2586" b="6363"/>
          <a:stretch/>
        </p:blipFill>
        <p:spPr>
          <a:xfrm>
            <a:off x="10230416" y="787652"/>
            <a:ext cx="1516125" cy="1008256"/>
          </a:xfrm>
          <a:prstGeom prst="rect">
            <a:avLst/>
          </a:prstGeom>
        </p:spPr>
      </p:pic>
    </p:spTree>
    <p:extLst>
      <p:ext uri="{BB962C8B-B14F-4D97-AF65-F5344CB8AC3E}">
        <p14:creationId xmlns:p14="http://schemas.microsoft.com/office/powerpoint/2010/main" val="3992772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B5EFE95-1E37-43D2-8BFD-928FDD8801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2438400" y="990600"/>
            <a:ext cx="2819400" cy="1631216"/>
          </a:xfrm>
          <a:prstGeom prst="rect">
            <a:avLst/>
          </a:prstGeom>
        </p:spPr>
        <p:txBody>
          <a:bodyPr wrap="square">
            <a:spAutoFit/>
          </a:bodyPr>
          <a:lstStyle/>
          <a:p>
            <a:pPr fontAlgn="base"/>
            <a:r>
              <a:rPr lang="en-US" sz="2000" dirty="0">
                <a:solidFill>
                  <a:schemeClr val="bg1"/>
                </a:solidFill>
              </a:rPr>
              <a:t>Touching---laying on of hands—setting apart or ordination</a:t>
            </a:r>
          </a:p>
          <a:p>
            <a:pPr fontAlgn="base"/>
            <a:endParaRPr lang="en-US" sz="2000" dirty="0">
              <a:solidFill>
                <a:schemeClr val="bg1"/>
              </a:solidFill>
            </a:endParaRPr>
          </a:p>
          <a:p>
            <a:pPr fontAlgn="base"/>
            <a:endParaRPr lang="en-US" sz="2000" dirty="0">
              <a:solidFill>
                <a:schemeClr val="bg1"/>
              </a:solidFill>
            </a:endParaRPr>
          </a:p>
        </p:txBody>
      </p:sp>
      <p:sp>
        <p:nvSpPr>
          <p:cNvPr id="6" name="TextBox 5"/>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Arial" panose="020B0604020202020204" pitchFamily="34" charset="0"/>
                <a:cs typeface="Arial" panose="020B0604020202020204" pitchFamily="34" charset="0"/>
              </a:rPr>
              <a:t>Ordaining the Twelve</a:t>
            </a:r>
          </a:p>
        </p:txBody>
      </p:sp>
      <p:sp>
        <p:nvSpPr>
          <p:cNvPr id="7" name="TextBox 6"/>
          <p:cNvSpPr txBox="1"/>
          <p:nvPr/>
        </p:nvSpPr>
        <p:spPr>
          <a:xfrm>
            <a:off x="0" y="6468742"/>
            <a:ext cx="1676400" cy="307777"/>
          </a:xfrm>
          <a:prstGeom prst="rect">
            <a:avLst/>
          </a:prstGeom>
          <a:noFill/>
        </p:spPr>
        <p:txBody>
          <a:bodyPr wrap="square" rtlCol="0">
            <a:spAutoFit/>
          </a:bodyPr>
          <a:lstStyle/>
          <a:p>
            <a:r>
              <a:rPr lang="en-US" sz="1400" dirty="0">
                <a:solidFill>
                  <a:schemeClr val="bg1"/>
                </a:solidFill>
              </a:rPr>
              <a:t>3 Nephi 18:36-38</a:t>
            </a:r>
          </a:p>
        </p:txBody>
      </p:sp>
      <p:sp>
        <p:nvSpPr>
          <p:cNvPr id="8" name="Rectangle 7"/>
          <p:cNvSpPr/>
          <p:nvPr/>
        </p:nvSpPr>
        <p:spPr>
          <a:xfrm>
            <a:off x="6606766" y="1222219"/>
            <a:ext cx="4936402" cy="4370427"/>
          </a:xfrm>
          <a:prstGeom prst="rect">
            <a:avLst/>
          </a:prstGeom>
        </p:spPr>
        <p:txBody>
          <a:bodyPr wrap="square">
            <a:spAutoFit/>
          </a:bodyPr>
          <a:lstStyle/>
          <a:p>
            <a:r>
              <a:rPr lang="en-US" sz="2400" dirty="0">
                <a:solidFill>
                  <a:schemeClr val="bg1"/>
                </a:solidFill>
              </a:rPr>
              <a:t>“As a result of the fulfillment of the law and as part of the establishment of a new dispensation and new Church, the Savior ordains and sets apart his disciples and gives them authority to confer the gift of the Holy Ghost and set in order the new organization. The words spoken by Christ to the Twelve—which were not heard by the multitude—were preserved.”</a:t>
            </a:r>
          </a:p>
          <a:p>
            <a:r>
              <a:rPr lang="en-US" sz="1400" dirty="0">
                <a:solidFill>
                  <a:schemeClr val="bg1"/>
                </a:solidFill>
              </a:rPr>
              <a:t>JFM and RLM</a:t>
            </a:r>
          </a:p>
        </p:txBody>
      </p:sp>
      <p:grpSp>
        <p:nvGrpSpPr>
          <p:cNvPr id="12" name="Group 11">
            <a:extLst>
              <a:ext uri="{FF2B5EF4-FFF2-40B4-BE49-F238E27FC236}">
                <a16:creationId xmlns:a16="http://schemas.microsoft.com/office/drawing/2014/main" id="{F7474382-5928-4AD2-8130-39FE169B728A}"/>
              </a:ext>
            </a:extLst>
          </p:cNvPr>
          <p:cNvGrpSpPr/>
          <p:nvPr/>
        </p:nvGrpSpPr>
        <p:grpSpPr>
          <a:xfrm>
            <a:off x="444708" y="2227152"/>
            <a:ext cx="5550813" cy="3574620"/>
            <a:chOff x="444708" y="2227152"/>
            <a:chExt cx="5550813" cy="3574620"/>
          </a:xfrm>
        </p:grpSpPr>
        <p:pic>
          <p:nvPicPr>
            <p:cNvPr id="11" name="Picture 10">
              <a:extLst>
                <a:ext uri="{FF2B5EF4-FFF2-40B4-BE49-F238E27FC236}">
                  <a16:creationId xmlns:a16="http://schemas.microsoft.com/office/drawing/2014/main" id="{E2FB0E78-8759-4148-8059-FF599A4118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708" y="2227152"/>
              <a:ext cx="5550813" cy="3385996"/>
            </a:xfrm>
            <a:prstGeom prst="rect">
              <a:avLst/>
            </a:prstGeom>
          </p:spPr>
        </p:pic>
        <p:sp>
          <p:nvSpPr>
            <p:cNvPr id="13" name="TextBox 12">
              <a:extLst>
                <a:ext uri="{FF2B5EF4-FFF2-40B4-BE49-F238E27FC236}">
                  <a16:creationId xmlns:a16="http://schemas.microsoft.com/office/drawing/2014/main" id="{DC3F80CC-7612-409F-973F-E94FE5B9A5E0}"/>
                </a:ext>
              </a:extLst>
            </p:cNvPr>
            <p:cNvSpPr txBox="1"/>
            <p:nvPr/>
          </p:nvSpPr>
          <p:spPr>
            <a:xfrm>
              <a:off x="532646" y="5570940"/>
              <a:ext cx="1676400" cy="230832"/>
            </a:xfrm>
            <a:prstGeom prst="rect">
              <a:avLst/>
            </a:prstGeom>
            <a:noFill/>
          </p:spPr>
          <p:txBody>
            <a:bodyPr wrap="square" rtlCol="0">
              <a:spAutoFit/>
            </a:bodyPr>
            <a:lstStyle/>
            <a:p>
              <a:r>
                <a:rPr lang="en-US" sz="900" dirty="0">
                  <a:solidFill>
                    <a:schemeClr val="bg1"/>
                  </a:solidFill>
                </a:rPr>
                <a:t>Jorge </a:t>
              </a:r>
              <a:r>
                <a:rPr lang="en-US" sz="900" dirty="0" err="1">
                  <a:solidFill>
                    <a:schemeClr val="bg1"/>
                  </a:solidFill>
                </a:rPr>
                <a:t>Cocco</a:t>
              </a:r>
              <a:endParaRPr lang="en-US" sz="900" dirty="0">
                <a:solidFill>
                  <a:schemeClr val="bg1"/>
                </a:solidFill>
              </a:endParaRPr>
            </a:p>
          </p:txBody>
        </p:sp>
      </p:grpSp>
      <p:sp>
        <p:nvSpPr>
          <p:cNvPr id="14" name="Rectangle 13">
            <a:extLst>
              <a:ext uri="{FF2B5EF4-FFF2-40B4-BE49-F238E27FC236}">
                <a16:creationId xmlns:a16="http://schemas.microsoft.com/office/drawing/2014/main" id="{78D67A12-25E3-4E0A-9820-CB3869B4102C}"/>
              </a:ext>
            </a:extLst>
          </p:cNvPr>
          <p:cNvSpPr/>
          <p:nvPr/>
        </p:nvSpPr>
        <p:spPr>
          <a:xfrm>
            <a:off x="4913490" y="5842678"/>
            <a:ext cx="2335063" cy="523220"/>
          </a:xfrm>
          <a:prstGeom prst="rect">
            <a:avLst/>
          </a:prstGeom>
        </p:spPr>
        <p:txBody>
          <a:bodyPr wrap="none">
            <a:spAutoFit/>
          </a:bodyPr>
          <a:lstStyle/>
          <a:p>
            <a:r>
              <a:rPr lang="en-US" sz="2800" dirty="0">
                <a:solidFill>
                  <a:srgbClr val="FFFF00"/>
                </a:solidFill>
              </a:rPr>
              <a:t>Read Moroni 2</a:t>
            </a:r>
          </a:p>
        </p:txBody>
      </p:sp>
      <p:pic>
        <p:nvPicPr>
          <p:cNvPr id="16" name="Picture 15">
            <a:extLst>
              <a:ext uri="{FF2B5EF4-FFF2-40B4-BE49-F238E27FC236}">
                <a16:creationId xmlns:a16="http://schemas.microsoft.com/office/drawing/2014/main" id="{91B2E540-2886-439F-A302-F8059E622B73}"/>
              </a:ext>
            </a:extLst>
          </p:cNvPr>
          <p:cNvPicPr>
            <a:picLocks noChangeAspect="1"/>
          </p:cNvPicPr>
          <p:nvPr/>
        </p:nvPicPr>
        <p:blipFill rotWithShape="1">
          <a:blip r:embed="rId4">
            <a:extLst>
              <a:ext uri="{28A0092B-C50C-407E-A947-70E740481C1C}">
                <a14:useLocalDpi xmlns:a14="http://schemas.microsoft.com/office/drawing/2010/main" val="0"/>
              </a:ext>
            </a:extLst>
          </a:blip>
          <a:srcRect t="2586" b="6363"/>
          <a:stretch/>
        </p:blipFill>
        <p:spPr>
          <a:xfrm>
            <a:off x="10357165" y="217283"/>
            <a:ext cx="1516125" cy="1008256"/>
          </a:xfrm>
          <a:prstGeom prst="rect">
            <a:avLst/>
          </a:prstGeom>
        </p:spPr>
      </p:pic>
    </p:spTree>
    <p:extLst>
      <p:ext uri="{BB962C8B-B14F-4D97-AF65-F5344CB8AC3E}">
        <p14:creationId xmlns:p14="http://schemas.microsoft.com/office/powerpoint/2010/main" val="1502885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0ED6CD4-ED00-4C9C-A794-F2CE14A83D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descr="https://d2d00szk9na1qq.cloudfront.net/Product/c9eb56d6-da24-440c-892d-774cf7454cf3/Images/Large_UK-138.jpg"/>
          <p:cNvPicPr>
            <a:picLocks noChangeAspect="1" noChangeArrowheads="1"/>
          </p:cNvPicPr>
          <p:nvPr/>
        </p:nvPicPr>
        <p:blipFill>
          <a:blip r:embed="rId3" cstate="print">
            <a:lum bright="-41000"/>
          </a:blip>
          <a:srcRect/>
          <a:stretch>
            <a:fillRect/>
          </a:stretch>
        </p:blipFill>
        <p:spPr bwMode="auto">
          <a:xfrm>
            <a:off x="1524000" y="1"/>
            <a:ext cx="9144000" cy="6868583"/>
          </a:xfrm>
          <a:prstGeom prst="rect">
            <a:avLst/>
          </a:prstGeom>
          <a:noFill/>
        </p:spPr>
      </p:pic>
      <p:sp>
        <p:nvSpPr>
          <p:cNvPr id="7" name="TextBox 6"/>
          <p:cNvSpPr txBox="1"/>
          <p:nvPr/>
        </p:nvSpPr>
        <p:spPr>
          <a:xfrm>
            <a:off x="93553" y="6550223"/>
            <a:ext cx="1676400" cy="307777"/>
          </a:xfrm>
          <a:prstGeom prst="rect">
            <a:avLst/>
          </a:prstGeom>
          <a:noFill/>
        </p:spPr>
        <p:txBody>
          <a:bodyPr wrap="square" rtlCol="0">
            <a:spAutoFit/>
          </a:bodyPr>
          <a:lstStyle/>
          <a:p>
            <a:r>
              <a:rPr lang="en-US" sz="1400" dirty="0">
                <a:solidFill>
                  <a:schemeClr val="bg1"/>
                </a:solidFill>
              </a:rPr>
              <a:t>3 Nephi 18:39</a:t>
            </a:r>
          </a:p>
        </p:txBody>
      </p:sp>
      <p:pic>
        <p:nvPicPr>
          <p:cNvPr id="12" name="Picture 11">
            <a:extLst>
              <a:ext uri="{FF2B5EF4-FFF2-40B4-BE49-F238E27FC236}">
                <a16:creationId xmlns:a16="http://schemas.microsoft.com/office/drawing/2014/main" id="{CAD667F1-3B65-4248-BEB5-120631F7CF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3454" y="0"/>
            <a:ext cx="9131300" cy="6858000"/>
          </a:xfrm>
          <a:prstGeom prst="rect">
            <a:avLst/>
          </a:prstGeom>
        </p:spPr>
      </p:pic>
      <p:sp>
        <p:nvSpPr>
          <p:cNvPr id="2" name="Rectangle 1"/>
          <p:cNvSpPr/>
          <p:nvPr/>
        </p:nvSpPr>
        <p:spPr>
          <a:xfrm>
            <a:off x="1752600" y="762001"/>
            <a:ext cx="2590800" cy="2585323"/>
          </a:xfrm>
          <a:prstGeom prst="rect">
            <a:avLst/>
          </a:prstGeom>
        </p:spPr>
        <p:txBody>
          <a:bodyPr wrap="square">
            <a:spAutoFit/>
          </a:bodyPr>
          <a:lstStyle/>
          <a:p>
            <a:pPr fontAlgn="base"/>
            <a:r>
              <a:rPr lang="en-US" dirty="0"/>
              <a:t>“And while they were overshadowed he departed from them, and ascended into heaven. And the disciples saw and did bear record that he ascended again into heaven.”</a:t>
            </a:r>
          </a:p>
          <a:p>
            <a:pPr fontAlgn="base"/>
            <a:endParaRPr lang="en-US" dirty="0"/>
          </a:p>
        </p:txBody>
      </p:sp>
      <p:sp>
        <p:nvSpPr>
          <p:cNvPr id="6" name="TextBox 5"/>
          <p:cNvSpPr txBox="1"/>
          <p:nvPr/>
        </p:nvSpPr>
        <p:spPr>
          <a:xfrm>
            <a:off x="1524000" y="1"/>
            <a:ext cx="9144000" cy="769441"/>
          </a:xfrm>
          <a:prstGeom prst="rect">
            <a:avLst/>
          </a:prstGeom>
          <a:noFill/>
        </p:spPr>
        <p:txBody>
          <a:bodyPr wrap="square" rtlCol="0">
            <a:spAutoFit/>
          </a:bodyPr>
          <a:lstStyle/>
          <a:p>
            <a:pPr algn="ctr"/>
            <a:r>
              <a:rPr lang="en-US" sz="4400" dirty="0">
                <a:latin typeface="Arial" panose="020B0604020202020204" pitchFamily="34" charset="0"/>
                <a:cs typeface="Arial" panose="020B0604020202020204" pitchFamily="34" charset="0"/>
              </a:rPr>
              <a:t>Day 1 of the Savior’s Visit</a:t>
            </a:r>
          </a:p>
        </p:txBody>
      </p:sp>
      <p:sp>
        <p:nvSpPr>
          <p:cNvPr id="8" name="Rectangle 7"/>
          <p:cNvSpPr/>
          <p:nvPr/>
        </p:nvSpPr>
        <p:spPr>
          <a:xfrm>
            <a:off x="6477000" y="1524000"/>
            <a:ext cx="3962400" cy="4801314"/>
          </a:xfrm>
          <a:prstGeom prst="rect">
            <a:avLst/>
          </a:prstGeom>
        </p:spPr>
        <p:txBody>
          <a:bodyPr wrap="square">
            <a:spAutoFit/>
          </a:bodyPr>
          <a:lstStyle/>
          <a:p>
            <a:pPr fontAlgn="base"/>
            <a:r>
              <a:rPr lang="en-US" dirty="0"/>
              <a:t>Compared with Acts 1:9-11</a:t>
            </a:r>
          </a:p>
          <a:p>
            <a:pPr fontAlgn="base"/>
            <a:endParaRPr lang="en-US" dirty="0"/>
          </a:p>
          <a:p>
            <a:pPr fontAlgn="base"/>
            <a:r>
              <a:rPr lang="en-US" dirty="0"/>
              <a:t>“And when he had spoken these things, while they beheld, he was taken up; and a cloud received him out of their sight.</a:t>
            </a:r>
          </a:p>
          <a:p>
            <a:pPr fontAlgn="base"/>
            <a:endParaRPr lang="en-US" dirty="0"/>
          </a:p>
          <a:p>
            <a:pPr fontAlgn="base"/>
            <a:r>
              <a:rPr lang="en-US" dirty="0"/>
              <a:t>And while they looked steadfastly toward heaven as he went up, behold, two men stood by them in white apparel;</a:t>
            </a:r>
          </a:p>
          <a:p>
            <a:pPr fontAlgn="base"/>
            <a:endParaRPr lang="en-US" dirty="0"/>
          </a:p>
          <a:p>
            <a:pPr fontAlgn="base"/>
            <a:r>
              <a:rPr lang="en-US" dirty="0"/>
              <a:t> Which also said, Ye men of Galilee, why stand ye gazing up into</a:t>
            </a:r>
            <a:r>
              <a:rPr lang="en-US" baseline="30000" dirty="0"/>
              <a:t> </a:t>
            </a:r>
            <a:r>
              <a:rPr lang="en-US" dirty="0"/>
              <a:t>heaven? this same Jesus, which is taken up from you into heaven, shall so come in like manner as ye have seen him go into heaven.”</a:t>
            </a:r>
          </a:p>
        </p:txBody>
      </p:sp>
    </p:spTree>
    <p:extLst>
      <p:ext uri="{BB962C8B-B14F-4D97-AF65-F5344CB8AC3E}">
        <p14:creationId xmlns:p14="http://schemas.microsoft.com/office/powerpoint/2010/main" val="1044969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AD5C34D1-5EBE-409B-B646-813C52F56A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108642" y="0"/>
            <a:ext cx="10559358" cy="6740307"/>
          </a:xfrm>
          <a:prstGeom prst="rect">
            <a:avLst/>
          </a:prstGeom>
        </p:spPr>
        <p:txBody>
          <a:bodyPr wrap="square">
            <a:spAutoFit/>
          </a:bodyPr>
          <a:lstStyle/>
          <a:p>
            <a:pPr fontAlgn="base"/>
            <a:r>
              <a:rPr lang="en-US" dirty="0">
                <a:solidFill>
                  <a:schemeClr val="bg1"/>
                </a:solidFill>
              </a:rPr>
              <a:t>Sources:</a:t>
            </a:r>
          </a:p>
          <a:p>
            <a:pPr fontAlgn="base"/>
            <a:endParaRPr lang="en-US" dirty="0">
              <a:solidFill>
                <a:schemeClr val="bg1"/>
              </a:solidFill>
            </a:endParaRPr>
          </a:p>
          <a:p>
            <a:pPr fontAlgn="base"/>
            <a:r>
              <a:rPr lang="en-US" dirty="0">
                <a:solidFill>
                  <a:schemeClr val="bg1"/>
                </a:solidFill>
              </a:rPr>
              <a:t>Video: Pray in You Families (1:58)</a:t>
            </a:r>
          </a:p>
          <a:p>
            <a:pPr fontAlgn="base"/>
            <a:r>
              <a:rPr lang="en-US" dirty="0">
                <a:solidFill>
                  <a:schemeClr val="bg1"/>
                </a:solidFill>
              </a:rPr>
              <a:t>Always Remember Him</a:t>
            </a:r>
          </a:p>
          <a:p>
            <a:pPr fontAlgn="base"/>
            <a:endParaRPr lang="en-US" dirty="0">
              <a:solidFill>
                <a:schemeClr val="bg1"/>
              </a:solidFill>
            </a:endParaRPr>
          </a:p>
          <a:p>
            <a:pPr fontAlgn="base"/>
            <a:r>
              <a:rPr lang="en-US" dirty="0">
                <a:solidFill>
                  <a:schemeClr val="bg1"/>
                </a:solidFill>
              </a:rPr>
              <a:t>Gerald Lund [Eric G. Anderson, “The Vertical Wilderness,” </a:t>
            </a:r>
            <a:r>
              <a:rPr lang="en-US" i="1" dirty="0">
                <a:solidFill>
                  <a:schemeClr val="bg1"/>
                </a:solidFill>
              </a:rPr>
              <a:t>Private Practice,</a:t>
            </a:r>
            <a:r>
              <a:rPr lang="en-US" dirty="0">
                <a:solidFill>
                  <a:schemeClr val="bg1"/>
                </a:solidFill>
              </a:rPr>
              <a:t> November 1979, 21; emphasis added]” (“The Grace and Mercy of Jesus Christ,” in </a:t>
            </a:r>
            <a:r>
              <a:rPr lang="en-US" i="1" dirty="0">
                <a:solidFill>
                  <a:schemeClr val="bg1"/>
                </a:solidFill>
              </a:rPr>
              <a:t>Jesus Christ: Son of God, Savior,</a:t>
            </a:r>
            <a:r>
              <a:rPr lang="en-US" dirty="0">
                <a:solidFill>
                  <a:schemeClr val="bg1"/>
                </a:solidFill>
              </a:rPr>
              <a:t> ed. Paul H. Peterson, Gary L. Hatch, and Laura D. Card [2002], 48).</a:t>
            </a:r>
          </a:p>
          <a:p>
            <a:pPr fontAlgn="base"/>
            <a:endParaRPr lang="en-US" dirty="0">
              <a:solidFill>
                <a:schemeClr val="bg1"/>
              </a:solidFill>
            </a:endParaRPr>
          </a:p>
          <a:p>
            <a:pPr fontAlgn="base"/>
            <a:r>
              <a:rPr lang="en-US" dirty="0">
                <a:solidFill>
                  <a:schemeClr val="bg1"/>
                </a:solidFill>
              </a:rPr>
              <a:t>Elder Marion G. Romney </a:t>
            </a:r>
            <a:r>
              <a:rPr lang="en-US" i="1" dirty="0">
                <a:solidFill>
                  <a:schemeClr val="bg1"/>
                </a:solidFill>
              </a:rPr>
              <a:t>Improvement Ira</a:t>
            </a:r>
            <a:r>
              <a:rPr lang="en-US" dirty="0">
                <a:solidFill>
                  <a:schemeClr val="bg1"/>
                </a:solidFill>
              </a:rPr>
              <a:t> May 1946 p. 315</a:t>
            </a:r>
          </a:p>
          <a:p>
            <a:pPr fontAlgn="base"/>
            <a:endParaRPr lang="en-US" dirty="0">
              <a:solidFill>
                <a:schemeClr val="bg1"/>
              </a:solidFill>
            </a:endParaRPr>
          </a:p>
          <a:p>
            <a:pPr fontAlgn="base"/>
            <a:r>
              <a:rPr lang="en-US" dirty="0">
                <a:solidFill>
                  <a:schemeClr val="bg1"/>
                </a:solidFill>
              </a:rPr>
              <a:t>Student Manual 121-122 pg. 419</a:t>
            </a:r>
          </a:p>
          <a:p>
            <a:pPr fontAlgn="base"/>
            <a:endParaRPr lang="en-US" dirty="0">
              <a:solidFill>
                <a:schemeClr val="bg1"/>
              </a:solidFill>
            </a:endParaRPr>
          </a:p>
          <a:p>
            <a:pPr fontAlgn="base"/>
            <a:r>
              <a:rPr lang="en-US" dirty="0">
                <a:solidFill>
                  <a:schemeClr val="bg1"/>
                </a:solidFill>
              </a:rPr>
              <a:t>David E. Sorensen </a:t>
            </a:r>
            <a:r>
              <a:rPr lang="en-US" i="1" dirty="0">
                <a:solidFill>
                  <a:schemeClr val="bg1"/>
                </a:solidFill>
              </a:rPr>
              <a:t>Prayer </a:t>
            </a:r>
            <a:r>
              <a:rPr lang="en-US" dirty="0">
                <a:solidFill>
                  <a:schemeClr val="bg1"/>
                </a:solidFill>
              </a:rPr>
              <a:t>Ensign May 1993</a:t>
            </a:r>
          </a:p>
          <a:p>
            <a:pPr fontAlgn="base"/>
            <a:endParaRPr lang="en-US" dirty="0">
              <a:solidFill>
                <a:schemeClr val="bg1"/>
              </a:solidFill>
            </a:endParaRPr>
          </a:p>
          <a:p>
            <a:pPr fontAlgn="base"/>
            <a:r>
              <a:rPr lang="en-US" dirty="0">
                <a:solidFill>
                  <a:schemeClr val="bg1"/>
                </a:solidFill>
              </a:rPr>
              <a:t>James E. Faust [Andre K. </a:t>
            </a:r>
            <a:r>
              <a:rPr lang="en-US" dirty="0" err="1">
                <a:solidFill>
                  <a:schemeClr val="bg1"/>
                </a:solidFill>
              </a:rPr>
              <a:t>Anastasiou</a:t>
            </a:r>
            <a:r>
              <a:rPr lang="en-US" dirty="0">
                <a:solidFill>
                  <a:schemeClr val="bg1"/>
                </a:solidFill>
              </a:rPr>
              <a:t>, in Conference Report, Oct. 1946, 26.] Miraculous things happen when families pray together” (“The Lifeline of Prayer,” </a:t>
            </a:r>
            <a:r>
              <a:rPr lang="en-US" i="1" dirty="0">
                <a:solidFill>
                  <a:schemeClr val="bg1"/>
                </a:solidFill>
              </a:rPr>
              <a:t>Ensign,</a:t>
            </a:r>
            <a:r>
              <a:rPr lang="en-US" dirty="0">
                <a:solidFill>
                  <a:schemeClr val="bg1"/>
                </a:solidFill>
              </a:rPr>
              <a:t> May 2002, 61).</a:t>
            </a:r>
          </a:p>
          <a:p>
            <a:pPr fontAlgn="base"/>
            <a:endParaRPr lang="en-US" dirty="0">
              <a:solidFill>
                <a:schemeClr val="bg1"/>
              </a:solidFill>
            </a:endParaRPr>
          </a:p>
          <a:p>
            <a:pPr fontAlgn="base"/>
            <a:r>
              <a:rPr lang="en-US" dirty="0">
                <a:solidFill>
                  <a:schemeClr val="bg1"/>
                </a:solidFill>
              </a:rPr>
              <a:t>World War II children image--A scene from "Lore," a film by director </a:t>
            </a:r>
            <a:r>
              <a:rPr lang="en-US" dirty="0" err="1">
                <a:solidFill>
                  <a:schemeClr val="bg1"/>
                </a:solidFill>
              </a:rPr>
              <a:t>Cate</a:t>
            </a:r>
            <a:r>
              <a:rPr lang="en-US" dirty="0">
                <a:solidFill>
                  <a:schemeClr val="bg1"/>
                </a:solidFill>
              </a:rPr>
              <a:t> </a:t>
            </a:r>
            <a:r>
              <a:rPr lang="en-US" dirty="0" err="1">
                <a:solidFill>
                  <a:schemeClr val="bg1"/>
                </a:solidFill>
              </a:rPr>
              <a:t>Shortland</a:t>
            </a:r>
            <a:r>
              <a:rPr lang="en-US" dirty="0">
                <a:solidFill>
                  <a:schemeClr val="bg1"/>
                </a:solidFill>
              </a:rPr>
              <a:t>. (Courtesy of Music Box Films )</a:t>
            </a:r>
          </a:p>
          <a:p>
            <a:pPr fontAlgn="base"/>
            <a:endParaRPr lang="en-US" dirty="0">
              <a:solidFill>
                <a:schemeClr val="bg1"/>
              </a:solidFill>
            </a:endParaRPr>
          </a:p>
          <a:p>
            <a:pPr fontAlgn="base"/>
            <a:r>
              <a:rPr lang="en-US" dirty="0">
                <a:solidFill>
                  <a:schemeClr val="bg1"/>
                </a:solidFill>
              </a:rPr>
              <a:t>Joseph Fielding McConkie and Robert L. Millet </a:t>
            </a:r>
            <a:r>
              <a:rPr lang="en-US" i="1" dirty="0">
                <a:solidFill>
                  <a:schemeClr val="bg1"/>
                </a:solidFill>
              </a:rPr>
              <a:t>Doctrinal Commentary on the Book of Mormon</a:t>
            </a:r>
            <a:endParaRPr lang="en-US" dirty="0">
              <a:solidFill>
                <a:schemeClr val="bg1"/>
              </a:solidFill>
            </a:endParaRPr>
          </a:p>
          <a:p>
            <a:pPr fontAlgn="base"/>
            <a:r>
              <a:rPr lang="en-US" dirty="0">
                <a:solidFill>
                  <a:schemeClr val="bg1"/>
                </a:solidFill>
              </a:rPr>
              <a:t>Vol. 4 pgs. 129-130,131</a:t>
            </a:r>
          </a:p>
          <a:p>
            <a:pPr fontAlgn="base"/>
            <a:endParaRPr lang="en-US" dirty="0">
              <a:solidFill>
                <a:schemeClr val="bg1"/>
              </a:solidFill>
            </a:endParaRPr>
          </a:p>
        </p:txBody>
      </p:sp>
      <p:sp>
        <p:nvSpPr>
          <p:cNvPr id="4" name="Footer Placeholder 14">
            <a:extLst>
              <a:ext uri="{FF2B5EF4-FFF2-40B4-BE49-F238E27FC236}">
                <a16:creationId xmlns:a16="http://schemas.microsoft.com/office/drawing/2014/main" id="{A93F6897-A36D-4A15-BD6B-C4D142F31EC5}"/>
              </a:ext>
            </a:extLst>
          </p:cNvPr>
          <p:cNvSpPr>
            <a:spLocks noGrp="1"/>
          </p:cNvSpPr>
          <p:nvPr/>
        </p:nvSpPr>
        <p:spPr>
          <a:xfrm>
            <a:off x="152400" y="6400800"/>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grpSp>
        <p:nvGrpSpPr>
          <p:cNvPr id="7" name="Group 6">
            <a:extLst>
              <a:ext uri="{FF2B5EF4-FFF2-40B4-BE49-F238E27FC236}">
                <a16:creationId xmlns:a16="http://schemas.microsoft.com/office/drawing/2014/main" id="{6426A0C8-4A49-44EE-AD69-BE192092BBAC}"/>
              </a:ext>
            </a:extLst>
          </p:cNvPr>
          <p:cNvGrpSpPr/>
          <p:nvPr/>
        </p:nvGrpSpPr>
        <p:grpSpPr>
          <a:xfrm>
            <a:off x="3486423" y="467679"/>
            <a:ext cx="442110" cy="580176"/>
            <a:chOff x="7543800" y="3810000"/>
            <a:chExt cx="1143000" cy="1447800"/>
          </a:xfrm>
        </p:grpSpPr>
        <p:sp>
          <p:nvSpPr>
            <p:cNvPr id="8" name="Trapezoid 7">
              <a:extLst>
                <a:ext uri="{FF2B5EF4-FFF2-40B4-BE49-F238E27FC236}">
                  <a16:creationId xmlns:a16="http://schemas.microsoft.com/office/drawing/2014/main" id="{75F899A9-D122-4B8A-B675-C08A073F61D0}"/>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73">
              <a:extLst>
                <a:ext uri="{FF2B5EF4-FFF2-40B4-BE49-F238E27FC236}">
                  <a16:creationId xmlns:a16="http://schemas.microsoft.com/office/drawing/2014/main" id="{2F3B12A7-0783-44B8-87F3-01694C46760C}"/>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74">
              <a:extLst>
                <a:ext uri="{FF2B5EF4-FFF2-40B4-BE49-F238E27FC236}">
                  <a16:creationId xmlns:a16="http://schemas.microsoft.com/office/drawing/2014/main" id="{08D3AC71-725C-499F-BB91-C05580FB750E}"/>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75">
              <a:extLst>
                <a:ext uri="{FF2B5EF4-FFF2-40B4-BE49-F238E27FC236}">
                  <a16:creationId xmlns:a16="http://schemas.microsoft.com/office/drawing/2014/main" id="{5A5D8FFF-98EC-40DC-B948-661A0E0AAABF}"/>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32">
              <a:extLst>
                <a:ext uri="{FF2B5EF4-FFF2-40B4-BE49-F238E27FC236}">
                  <a16:creationId xmlns:a16="http://schemas.microsoft.com/office/drawing/2014/main" id="{CBD2AE42-FED7-4B80-94FA-56D894217CC1}"/>
                </a:ext>
              </a:extLst>
            </p:cNvPr>
            <p:cNvGrpSpPr/>
            <p:nvPr/>
          </p:nvGrpSpPr>
          <p:grpSpPr>
            <a:xfrm>
              <a:off x="7924800" y="3810000"/>
              <a:ext cx="645353" cy="610017"/>
              <a:chOff x="7924800" y="5867400"/>
              <a:chExt cx="645353" cy="610017"/>
            </a:xfrm>
          </p:grpSpPr>
          <p:grpSp>
            <p:nvGrpSpPr>
              <p:cNvPr id="20" name="Group 13">
                <a:extLst>
                  <a:ext uri="{FF2B5EF4-FFF2-40B4-BE49-F238E27FC236}">
                    <a16:creationId xmlns:a16="http://schemas.microsoft.com/office/drawing/2014/main" id="{2D564FB5-FFB7-4B80-9056-B7789BE6752E}"/>
                  </a:ext>
                </a:extLst>
              </p:cNvPr>
              <p:cNvGrpSpPr/>
              <p:nvPr/>
            </p:nvGrpSpPr>
            <p:grpSpPr>
              <a:xfrm>
                <a:off x="7924800" y="5867400"/>
                <a:ext cx="645353" cy="610017"/>
                <a:chOff x="3037563" y="3121795"/>
                <a:chExt cx="1250371" cy="1224010"/>
              </a:xfrm>
            </p:grpSpPr>
            <p:sp>
              <p:nvSpPr>
                <p:cNvPr id="22" name="Oval 21">
                  <a:extLst>
                    <a:ext uri="{FF2B5EF4-FFF2-40B4-BE49-F238E27FC236}">
                      <a16:creationId xmlns:a16="http://schemas.microsoft.com/office/drawing/2014/main" id="{98F9FCD0-4AC7-4054-B51D-02333030FB9B}"/>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2954975-B0EE-489D-9FF5-0FE8DA5F1F61}"/>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A22DCBE-12D8-4126-BEB5-F7C5EAB50545}"/>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DECB4572-F69B-485C-9FA1-1D392E303C24}"/>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a:extLst>
                  <a:ext uri="{FF2B5EF4-FFF2-40B4-BE49-F238E27FC236}">
                    <a16:creationId xmlns:a16="http://schemas.microsoft.com/office/drawing/2014/main" id="{EB616115-7E6D-4A03-BFE7-82137D98BC51}"/>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33">
              <a:extLst>
                <a:ext uri="{FF2B5EF4-FFF2-40B4-BE49-F238E27FC236}">
                  <a16:creationId xmlns:a16="http://schemas.microsoft.com/office/drawing/2014/main" id="{D8659B7D-90F0-4CBF-8D3E-24FF749813FC}"/>
                </a:ext>
              </a:extLst>
            </p:cNvPr>
            <p:cNvGrpSpPr/>
            <p:nvPr/>
          </p:nvGrpSpPr>
          <p:grpSpPr>
            <a:xfrm>
              <a:off x="7543800" y="4038600"/>
              <a:ext cx="403070" cy="381000"/>
              <a:chOff x="7924800" y="5867400"/>
              <a:chExt cx="645353" cy="610017"/>
            </a:xfrm>
          </p:grpSpPr>
          <p:grpSp>
            <p:nvGrpSpPr>
              <p:cNvPr id="14" name="Group 13">
                <a:extLst>
                  <a:ext uri="{FF2B5EF4-FFF2-40B4-BE49-F238E27FC236}">
                    <a16:creationId xmlns:a16="http://schemas.microsoft.com/office/drawing/2014/main" id="{F85028F8-6CC7-4E98-AC2C-CCBBCC4B574D}"/>
                  </a:ext>
                </a:extLst>
              </p:cNvPr>
              <p:cNvGrpSpPr/>
              <p:nvPr/>
            </p:nvGrpSpPr>
            <p:grpSpPr>
              <a:xfrm>
                <a:off x="7924800" y="5867400"/>
                <a:ext cx="645353" cy="610017"/>
                <a:chOff x="3037563" y="3121795"/>
                <a:chExt cx="1250371" cy="1224010"/>
              </a:xfrm>
            </p:grpSpPr>
            <p:sp>
              <p:nvSpPr>
                <p:cNvPr id="16" name="Oval 15">
                  <a:extLst>
                    <a:ext uri="{FF2B5EF4-FFF2-40B4-BE49-F238E27FC236}">
                      <a16:creationId xmlns:a16="http://schemas.microsoft.com/office/drawing/2014/main" id="{5AA3AA05-18BD-462A-A068-F801AE2259A6}"/>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BB7D7D87-7856-4CA2-BCDE-C7F896E63F26}"/>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D6AB093-2965-4AA6-A68F-2FAAEC884D33}"/>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9E4CBAF2-9A6C-4822-8FE3-8875A3AD7078}"/>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Oval 14">
                <a:extLst>
                  <a:ext uri="{FF2B5EF4-FFF2-40B4-BE49-F238E27FC236}">
                    <a16:creationId xmlns:a16="http://schemas.microsoft.com/office/drawing/2014/main" id="{D804CE65-39EE-4F4A-8C50-BCFAA4D2E3EF}"/>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7447862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245952" y="181081"/>
            <a:ext cx="2892138" cy="6401753"/>
          </a:xfrm>
          <a:prstGeom prst="rect">
            <a:avLst/>
          </a:prstGeom>
          <a:noFill/>
          <a:ln w="9525">
            <a:solidFill>
              <a:schemeClr val="tx1"/>
            </a:solidFill>
            <a:miter lim="800000"/>
            <a:headEnd/>
            <a:tailEnd/>
          </a:ln>
          <a:effectLst/>
        </p:spPr>
        <p:txBody>
          <a:bodyPr vert="horz" wrap="none" lIns="91440" tIns="45720" rIns="91440" bIns="45720" numCol="1" anchor="ctr" anchorCtr="0" compatLnSpc="1">
            <a:prstTxWarp prst="textNoShape">
              <a:avLst/>
            </a:prstTxWarp>
            <a:spAutoFit/>
          </a:bodyPr>
          <a:lstStyle/>
          <a:p>
            <a:pPr indent="130175" fontAlgn="base">
              <a:spcBef>
                <a:spcPct val="0"/>
              </a:spcBef>
              <a:spcAft>
                <a:spcPct val="0"/>
              </a:spcAft>
            </a:pPr>
            <a:r>
              <a:rPr lang="en-US" sz="1000" b="1" dirty="0">
                <a:solidFill>
                  <a:srgbClr val="1A1512"/>
                </a:solidFill>
                <a:latin typeface="Times New Roman" pitchFamily="18" charset="0"/>
                <a:ea typeface="Times New Roman" pitchFamily="18" charset="0"/>
                <a:cs typeface="Times New Roman" pitchFamily="18" charset="0"/>
              </a:rPr>
              <a:t>President David O. McKay taught that when a </a:t>
            </a:r>
            <a:br>
              <a:rPr lang="en-US" sz="1000" b="1" dirty="0">
                <a:solidFill>
                  <a:srgbClr val="1A1512"/>
                </a:solidFill>
                <a:latin typeface="Times New Roman" pitchFamily="18" charset="0"/>
                <a:ea typeface="Times New Roman" pitchFamily="18" charset="0"/>
                <a:cs typeface="Times New Roman" pitchFamily="18" charset="0"/>
              </a:rPr>
            </a:br>
            <a:r>
              <a:rPr lang="en-US" sz="1000" b="1" dirty="0">
                <a:solidFill>
                  <a:srgbClr val="1A1512"/>
                </a:solidFill>
                <a:latin typeface="Times New Roman" pitchFamily="18" charset="0"/>
                <a:ea typeface="Times New Roman" pitchFamily="18" charset="0"/>
                <a:cs typeface="Times New Roman" pitchFamily="18" charset="0"/>
              </a:rPr>
              <a:t>spiritual price is paid, we can reap the blessings </a:t>
            </a:r>
            <a:br>
              <a:rPr lang="en-US" sz="1000" b="1" dirty="0">
                <a:solidFill>
                  <a:srgbClr val="1A1512"/>
                </a:solidFill>
                <a:latin typeface="Times New Roman" pitchFamily="18" charset="0"/>
                <a:ea typeface="Times New Roman" pitchFamily="18" charset="0"/>
                <a:cs typeface="Times New Roman" pitchFamily="18" charset="0"/>
              </a:rPr>
            </a:br>
            <a:r>
              <a:rPr lang="en-US" sz="1000" b="1" dirty="0">
                <a:solidFill>
                  <a:srgbClr val="1A1512"/>
                </a:solidFill>
                <a:latin typeface="Times New Roman" pitchFamily="18" charset="0"/>
                <a:ea typeface="Times New Roman" pitchFamily="18" charset="0"/>
                <a:cs typeface="Times New Roman" pitchFamily="18" charset="0"/>
              </a:rPr>
              <a:t>of being filled with the Spirit. </a:t>
            </a:r>
            <a:endParaRPr lang="en-US" sz="600" b="1" dirty="0">
              <a:latin typeface="Arial" pitchFamily="34" charset="0"/>
              <a:cs typeface="Arial" pitchFamily="34" charset="0"/>
            </a:endParaRPr>
          </a:p>
          <a:p>
            <a:pPr indent="130175" eaLnBrk="0" fontAlgn="base" hangingPunct="0">
              <a:spcBef>
                <a:spcPct val="0"/>
              </a:spcBef>
              <a:spcAft>
                <a:spcPct val="0"/>
              </a:spcAft>
            </a:pPr>
            <a:r>
              <a:rPr lang="en-US" sz="1000" dirty="0">
                <a:solidFill>
                  <a:srgbClr val="1A1512"/>
                </a:solidFill>
                <a:latin typeface="Times New Roman" pitchFamily="18" charset="0"/>
                <a:ea typeface="Times New Roman" pitchFamily="18" charset="0"/>
                <a:cs typeface="Times New Roman" pitchFamily="18" charset="0"/>
              </a:rPr>
              <a:t>"No more sacred ordinance is administered in </a:t>
            </a:r>
            <a:br>
              <a:rPr lang="en-US" sz="1000" dirty="0">
                <a:solidFill>
                  <a:srgbClr val="1A1512"/>
                </a:solidFill>
                <a:latin typeface="Times New Roman" pitchFamily="18" charset="0"/>
                <a:ea typeface="Times New Roman" pitchFamily="18" charset="0"/>
                <a:cs typeface="Times New Roman" pitchFamily="18" charset="0"/>
              </a:rPr>
            </a:br>
            <a:r>
              <a:rPr lang="en-US" sz="1000" dirty="0">
                <a:solidFill>
                  <a:srgbClr val="1A1512"/>
                </a:solidFill>
                <a:latin typeface="Times New Roman" pitchFamily="18" charset="0"/>
                <a:ea typeface="Times New Roman" pitchFamily="18" charset="0"/>
                <a:cs typeface="Times New Roman" pitchFamily="18" charset="0"/>
              </a:rPr>
              <a:t>the Church of Christ than the administration of </a:t>
            </a:r>
            <a:br>
              <a:rPr lang="en-US" sz="1000" dirty="0">
                <a:solidFill>
                  <a:srgbClr val="1A1512"/>
                </a:solidFill>
                <a:latin typeface="Times New Roman" pitchFamily="18" charset="0"/>
                <a:ea typeface="Times New Roman" pitchFamily="18" charset="0"/>
                <a:cs typeface="Times New Roman" pitchFamily="18" charset="0"/>
              </a:rPr>
            </a:br>
            <a:r>
              <a:rPr lang="en-US" sz="1000" dirty="0">
                <a:solidFill>
                  <a:srgbClr val="1A1512"/>
                </a:solidFill>
                <a:latin typeface="Times New Roman" pitchFamily="18" charset="0"/>
                <a:ea typeface="Times New Roman" pitchFamily="18" charset="0"/>
                <a:cs typeface="Times New Roman" pitchFamily="18" charset="0"/>
              </a:rPr>
              <a:t>the sacrament </a:t>
            </a:r>
            <a:r>
              <a:rPr lang="en-US" sz="1000" dirty="0">
                <a:solidFill>
                  <a:srgbClr val="3D3A37"/>
                </a:solidFill>
                <a:latin typeface="Times New Roman" pitchFamily="18" charset="0"/>
                <a:ea typeface="Times New Roman" pitchFamily="18" charset="0"/>
                <a:cs typeface="Times New Roman" pitchFamily="18" charset="0"/>
              </a:rPr>
              <a:t>.</a:t>
            </a:r>
            <a:r>
              <a:rPr lang="en-US" sz="1000" dirty="0">
                <a:solidFill>
                  <a:srgbClr val="1A1512"/>
                </a:solidFill>
                <a:latin typeface="Times New Roman" pitchFamily="18" charset="0"/>
                <a:ea typeface="Times New Roman" pitchFamily="18" charset="0"/>
                <a:cs typeface="Times New Roman" pitchFamily="18" charset="0"/>
              </a:rPr>
              <a:t>... </a:t>
            </a:r>
            <a:endParaRPr lang="en-US" sz="600" dirty="0">
              <a:latin typeface="Arial" pitchFamily="34" charset="0"/>
              <a:cs typeface="Arial" pitchFamily="34" charset="0"/>
            </a:endParaRPr>
          </a:p>
          <a:p>
            <a:pPr indent="130175" eaLnBrk="0" fontAlgn="base" hangingPunct="0">
              <a:spcBef>
                <a:spcPct val="0"/>
              </a:spcBef>
              <a:spcAft>
                <a:spcPct val="0"/>
              </a:spcAft>
            </a:pPr>
            <a:r>
              <a:rPr lang="en-US" sz="1000" dirty="0">
                <a:solidFill>
                  <a:srgbClr val="1A1512"/>
                </a:solidFill>
                <a:latin typeface="Times New Roman" pitchFamily="18" charset="0"/>
                <a:ea typeface="Times New Roman" pitchFamily="18" charset="0"/>
                <a:cs typeface="Times New Roman" pitchFamily="18" charset="0"/>
              </a:rPr>
              <a:t>"There are three things fundamentally </a:t>
            </a:r>
            <a:br>
              <a:rPr lang="en-US" sz="1000" dirty="0">
                <a:solidFill>
                  <a:srgbClr val="1A1512"/>
                </a:solidFill>
                <a:latin typeface="Times New Roman" pitchFamily="18" charset="0"/>
                <a:ea typeface="Times New Roman" pitchFamily="18" charset="0"/>
                <a:cs typeface="Times New Roman" pitchFamily="18" charset="0"/>
              </a:rPr>
            </a:br>
            <a:r>
              <a:rPr lang="en-US" sz="1000" dirty="0">
                <a:solidFill>
                  <a:srgbClr val="1A1512"/>
                </a:solidFill>
                <a:latin typeface="Times New Roman" pitchFamily="18" charset="0"/>
                <a:ea typeface="Times New Roman" pitchFamily="18" charset="0"/>
                <a:cs typeface="Times New Roman" pitchFamily="18" charset="0"/>
              </a:rPr>
              <a:t>important associated with the administration of </a:t>
            </a:r>
            <a:br>
              <a:rPr lang="en-US" sz="1000" dirty="0">
                <a:solidFill>
                  <a:srgbClr val="1A1512"/>
                </a:solidFill>
                <a:latin typeface="Times New Roman" pitchFamily="18" charset="0"/>
                <a:ea typeface="Times New Roman" pitchFamily="18" charset="0"/>
                <a:cs typeface="Times New Roman" pitchFamily="18" charset="0"/>
              </a:rPr>
            </a:br>
            <a:r>
              <a:rPr lang="en-US" sz="1000" dirty="0">
                <a:solidFill>
                  <a:srgbClr val="1A1512"/>
                </a:solidFill>
                <a:latin typeface="Times New Roman" pitchFamily="18" charset="0"/>
                <a:ea typeface="Times New Roman" pitchFamily="18" charset="0"/>
                <a:cs typeface="Times New Roman" pitchFamily="18" charset="0"/>
              </a:rPr>
              <a:t>the sacrament</a:t>
            </a:r>
            <a:r>
              <a:rPr lang="en-US" sz="1000" dirty="0">
                <a:solidFill>
                  <a:srgbClr val="000000"/>
                </a:solidFill>
                <a:latin typeface="Times New Roman" pitchFamily="18" charset="0"/>
                <a:ea typeface="Times New Roman" pitchFamily="18" charset="0"/>
                <a:cs typeface="Times New Roman" pitchFamily="18" charset="0"/>
              </a:rPr>
              <a:t>. </a:t>
            </a:r>
            <a:r>
              <a:rPr lang="en-US" sz="1000" dirty="0">
                <a:solidFill>
                  <a:srgbClr val="1A1512"/>
                </a:solidFill>
                <a:latin typeface="Times New Roman" pitchFamily="18" charset="0"/>
                <a:ea typeface="Times New Roman" pitchFamily="18" charset="0"/>
                <a:cs typeface="Times New Roman" pitchFamily="18" charset="0"/>
              </a:rPr>
              <a:t>The first is self-discernment. It is </a:t>
            </a:r>
            <a:br>
              <a:rPr lang="en-US" sz="1000" dirty="0">
                <a:solidFill>
                  <a:srgbClr val="1A1512"/>
                </a:solidFill>
                <a:latin typeface="Times New Roman" pitchFamily="18" charset="0"/>
                <a:ea typeface="Times New Roman" pitchFamily="18" charset="0"/>
                <a:cs typeface="Times New Roman" pitchFamily="18" charset="0"/>
              </a:rPr>
            </a:br>
            <a:r>
              <a:rPr lang="en-US" sz="1000" dirty="0">
                <a:solidFill>
                  <a:srgbClr val="1A1512"/>
                </a:solidFill>
                <a:latin typeface="Times New Roman" pitchFamily="18" charset="0"/>
                <a:ea typeface="Times New Roman" pitchFamily="18" charset="0"/>
                <a:cs typeface="Times New Roman" pitchFamily="18" charset="0"/>
              </a:rPr>
              <a:t>introspection</a:t>
            </a:r>
            <a:r>
              <a:rPr lang="en-US" sz="1000" dirty="0">
                <a:solidFill>
                  <a:srgbClr val="3D3A37"/>
                </a:solidFill>
                <a:latin typeface="Times New Roman" pitchFamily="18" charset="0"/>
                <a:ea typeface="Times New Roman" pitchFamily="18" charset="0"/>
                <a:cs typeface="Times New Roman" pitchFamily="18" charset="0"/>
              </a:rPr>
              <a:t>. </a:t>
            </a:r>
            <a:r>
              <a:rPr lang="en-US" sz="1000" dirty="0">
                <a:solidFill>
                  <a:srgbClr val="1A1512"/>
                </a:solidFill>
                <a:latin typeface="Times New Roman" pitchFamily="18" charset="0"/>
                <a:ea typeface="Times New Roman" pitchFamily="18" charset="0"/>
                <a:cs typeface="Times New Roman" pitchFamily="18" charset="0"/>
              </a:rPr>
              <a:t>'This do in remembrance of me</a:t>
            </a:r>
            <a:r>
              <a:rPr lang="en-US" sz="1000" dirty="0">
                <a:solidFill>
                  <a:srgbClr val="000000"/>
                </a:solidFill>
                <a:latin typeface="Times New Roman" pitchFamily="18" charset="0"/>
                <a:ea typeface="Times New Roman" pitchFamily="18" charset="0"/>
                <a:cs typeface="Times New Roman" pitchFamily="18" charset="0"/>
              </a:rPr>
              <a:t>,</a:t>
            </a:r>
            <a:r>
              <a:rPr lang="en-US" sz="1000" dirty="0">
                <a:solidFill>
                  <a:srgbClr val="1A1512"/>
                </a:solidFill>
                <a:latin typeface="Times New Roman" pitchFamily="18" charset="0"/>
                <a:ea typeface="Times New Roman" pitchFamily="18" charset="0"/>
                <a:cs typeface="Times New Roman" pitchFamily="18" charset="0"/>
              </a:rPr>
              <a:t>' </a:t>
            </a:r>
            <a:br>
              <a:rPr lang="en-US" sz="1000" dirty="0">
                <a:solidFill>
                  <a:srgbClr val="1A1512"/>
                </a:solidFill>
                <a:latin typeface="Times New Roman" pitchFamily="18" charset="0"/>
                <a:ea typeface="Times New Roman" pitchFamily="18" charset="0"/>
                <a:cs typeface="Times New Roman" pitchFamily="18" charset="0"/>
              </a:rPr>
            </a:br>
            <a:r>
              <a:rPr lang="en-US" sz="1000" dirty="0">
                <a:solidFill>
                  <a:srgbClr val="1A1512"/>
                </a:solidFill>
                <a:latin typeface="Times New Roman" pitchFamily="18" charset="0"/>
                <a:ea typeface="Times New Roman" pitchFamily="18" charset="0"/>
                <a:cs typeface="Times New Roman" pitchFamily="18" charset="0"/>
              </a:rPr>
              <a:t>but we should partake </a:t>
            </a:r>
            <a:r>
              <a:rPr lang="en-US" sz="1000" i="1" dirty="0">
                <a:solidFill>
                  <a:srgbClr val="1A1512"/>
                </a:solidFill>
                <a:latin typeface="Times New Roman" pitchFamily="18" charset="0"/>
                <a:ea typeface="Times New Roman" pitchFamily="18" charset="0"/>
                <a:cs typeface="Times New Roman" pitchFamily="18" charset="0"/>
              </a:rPr>
              <a:t>worthily, </a:t>
            </a:r>
            <a:r>
              <a:rPr lang="en-US" sz="1000" dirty="0">
                <a:solidFill>
                  <a:srgbClr val="1A1512"/>
                </a:solidFill>
                <a:latin typeface="Times New Roman" pitchFamily="18" charset="0"/>
                <a:ea typeface="Times New Roman" pitchFamily="18" charset="0"/>
                <a:cs typeface="Times New Roman" pitchFamily="18" charset="0"/>
              </a:rPr>
              <a:t>each one </a:t>
            </a:r>
            <a:br>
              <a:rPr lang="en-US" sz="1000" dirty="0">
                <a:solidFill>
                  <a:srgbClr val="1A1512"/>
                </a:solidFill>
                <a:latin typeface="Times New Roman" pitchFamily="18" charset="0"/>
                <a:ea typeface="Times New Roman" pitchFamily="18" charset="0"/>
                <a:cs typeface="Times New Roman" pitchFamily="18" charset="0"/>
              </a:rPr>
            </a:br>
            <a:r>
              <a:rPr lang="en-US" sz="1000" dirty="0">
                <a:solidFill>
                  <a:srgbClr val="1A1512"/>
                </a:solidFill>
                <a:latin typeface="Times New Roman" pitchFamily="18" charset="0"/>
                <a:ea typeface="Times New Roman" pitchFamily="18" charset="0"/>
                <a:cs typeface="Times New Roman" pitchFamily="18" charset="0"/>
              </a:rPr>
              <a:t>examining himself with respect to his worthiness</a:t>
            </a:r>
            <a:r>
              <a:rPr lang="en-US" sz="1000" dirty="0">
                <a:solidFill>
                  <a:srgbClr val="3D3A37"/>
                </a:solidFill>
                <a:latin typeface="Times New Roman" pitchFamily="18" charset="0"/>
                <a:ea typeface="Times New Roman" pitchFamily="18" charset="0"/>
                <a:cs typeface="Times New Roman" pitchFamily="18" charset="0"/>
              </a:rPr>
              <a:t>. </a:t>
            </a:r>
            <a:endParaRPr lang="en-US" sz="600" dirty="0">
              <a:latin typeface="Arial" pitchFamily="34" charset="0"/>
              <a:cs typeface="Arial" pitchFamily="34" charset="0"/>
            </a:endParaRPr>
          </a:p>
          <a:p>
            <a:pPr indent="130175" eaLnBrk="0" fontAlgn="base" hangingPunct="0">
              <a:spcBef>
                <a:spcPct val="0"/>
              </a:spcBef>
              <a:spcAft>
                <a:spcPct val="0"/>
              </a:spcAft>
            </a:pPr>
            <a:r>
              <a:rPr lang="en-US" sz="1000" dirty="0">
                <a:solidFill>
                  <a:srgbClr val="1A1512"/>
                </a:solidFill>
                <a:latin typeface="Times New Roman" pitchFamily="18" charset="0"/>
                <a:ea typeface="Times New Roman" pitchFamily="18" charset="0"/>
                <a:cs typeface="Times New Roman" pitchFamily="18" charset="0"/>
              </a:rPr>
              <a:t>"Secondly, there is a covenant made; a </a:t>
            </a:r>
            <a:r>
              <a:rPr lang="en-US" sz="1000" i="1" dirty="0">
                <a:solidFill>
                  <a:srgbClr val="1A1512"/>
                </a:solidFill>
                <a:latin typeface="Times New Roman" pitchFamily="18" charset="0"/>
                <a:ea typeface="Times New Roman" pitchFamily="18" charset="0"/>
                <a:cs typeface="Times New Roman" pitchFamily="18" charset="0"/>
              </a:rPr>
              <a:t>covenant </a:t>
            </a:r>
            <a:br>
              <a:rPr lang="en-US" sz="1000" i="1" dirty="0">
                <a:solidFill>
                  <a:srgbClr val="1A1512"/>
                </a:solidFill>
                <a:latin typeface="Times New Roman" pitchFamily="18" charset="0"/>
                <a:ea typeface="Times New Roman" pitchFamily="18" charset="0"/>
                <a:cs typeface="Times New Roman" pitchFamily="18" charset="0"/>
              </a:rPr>
            </a:br>
            <a:r>
              <a:rPr lang="en-US" sz="1000" dirty="0">
                <a:solidFill>
                  <a:srgbClr val="1A1512"/>
                </a:solidFill>
                <a:latin typeface="Times New Roman" pitchFamily="18" charset="0"/>
                <a:ea typeface="Times New Roman" pitchFamily="18" charset="0"/>
                <a:cs typeface="Times New Roman" pitchFamily="18" charset="0"/>
              </a:rPr>
              <a:t>even more than a promise ..</a:t>
            </a:r>
            <a:r>
              <a:rPr lang="en-US" sz="1000" dirty="0">
                <a:solidFill>
                  <a:srgbClr val="3D3A37"/>
                </a:solidFill>
                <a:latin typeface="Times New Roman" pitchFamily="18" charset="0"/>
                <a:ea typeface="Times New Roman" pitchFamily="18" charset="0"/>
                <a:cs typeface="Times New Roman" pitchFamily="18" charset="0"/>
              </a:rPr>
              <a:t>.. </a:t>
            </a:r>
            <a:endParaRPr lang="en-US" sz="600" dirty="0">
              <a:latin typeface="Arial" pitchFamily="34" charset="0"/>
              <a:cs typeface="Arial" pitchFamily="34" charset="0"/>
            </a:endParaRPr>
          </a:p>
          <a:p>
            <a:pPr indent="130175" eaLnBrk="0" fontAlgn="base" hangingPunct="0">
              <a:spcBef>
                <a:spcPct val="0"/>
              </a:spcBef>
              <a:spcAft>
                <a:spcPct val="0"/>
              </a:spcAft>
            </a:pPr>
            <a:r>
              <a:rPr lang="en-US" sz="1000" dirty="0">
                <a:solidFill>
                  <a:srgbClr val="1A1512"/>
                </a:solidFill>
                <a:latin typeface="Times New Roman" pitchFamily="18" charset="0"/>
                <a:ea typeface="Times New Roman" pitchFamily="18" charset="0"/>
                <a:cs typeface="Times New Roman" pitchFamily="18" charset="0"/>
              </a:rPr>
              <a:t>"Thirdly, there is another blessing, and that is </a:t>
            </a:r>
            <a:br>
              <a:rPr lang="en-US" sz="1000" dirty="0">
                <a:solidFill>
                  <a:srgbClr val="1A1512"/>
                </a:solidFill>
                <a:latin typeface="Times New Roman" pitchFamily="18" charset="0"/>
                <a:ea typeface="Times New Roman" pitchFamily="18" charset="0"/>
                <a:cs typeface="Times New Roman" pitchFamily="18" charset="0"/>
              </a:rPr>
            </a:br>
            <a:r>
              <a:rPr lang="en-US" sz="1000" dirty="0">
                <a:solidFill>
                  <a:srgbClr val="1A1512"/>
                </a:solidFill>
                <a:latin typeface="Times New Roman" pitchFamily="18" charset="0"/>
                <a:ea typeface="Times New Roman" pitchFamily="18" charset="0"/>
                <a:cs typeface="Times New Roman" pitchFamily="18" charset="0"/>
              </a:rPr>
              <a:t>a sense of close relationship with the Lord</a:t>
            </a:r>
            <a:r>
              <a:rPr lang="en-US" sz="1000" dirty="0">
                <a:solidFill>
                  <a:srgbClr val="3D3A37"/>
                </a:solidFill>
                <a:latin typeface="Times New Roman" pitchFamily="18" charset="0"/>
                <a:ea typeface="Times New Roman" pitchFamily="18" charset="0"/>
                <a:cs typeface="Times New Roman" pitchFamily="18" charset="0"/>
              </a:rPr>
              <a:t>. </a:t>
            </a:r>
            <a:r>
              <a:rPr lang="en-US" sz="1000" dirty="0">
                <a:solidFill>
                  <a:srgbClr val="1A1512"/>
                </a:solidFill>
                <a:latin typeface="Times New Roman" pitchFamily="18" charset="0"/>
                <a:ea typeface="Times New Roman" pitchFamily="18" charset="0"/>
                <a:cs typeface="Times New Roman" pitchFamily="18" charset="0"/>
              </a:rPr>
              <a:t>There </a:t>
            </a:r>
            <a:br>
              <a:rPr lang="en-US" sz="1000" dirty="0">
                <a:solidFill>
                  <a:srgbClr val="1A1512"/>
                </a:solidFill>
                <a:latin typeface="Times New Roman" pitchFamily="18" charset="0"/>
                <a:ea typeface="Times New Roman" pitchFamily="18" charset="0"/>
                <a:cs typeface="Times New Roman" pitchFamily="18" charset="0"/>
              </a:rPr>
            </a:br>
            <a:r>
              <a:rPr lang="en-US" sz="1000" dirty="0">
                <a:solidFill>
                  <a:srgbClr val="1A1512"/>
                </a:solidFill>
                <a:latin typeface="Times New Roman" pitchFamily="18" charset="0"/>
                <a:ea typeface="Times New Roman" pitchFamily="18" charset="0"/>
                <a:cs typeface="Times New Roman" pitchFamily="18" charset="0"/>
              </a:rPr>
              <a:t>is an opportunity to commune with oneself and </a:t>
            </a:r>
            <a:br>
              <a:rPr lang="en-US" sz="1000" dirty="0">
                <a:solidFill>
                  <a:srgbClr val="1A1512"/>
                </a:solidFill>
                <a:latin typeface="Times New Roman" pitchFamily="18" charset="0"/>
                <a:ea typeface="Times New Roman" pitchFamily="18" charset="0"/>
                <a:cs typeface="Times New Roman" pitchFamily="18" charset="0"/>
              </a:rPr>
            </a:br>
            <a:r>
              <a:rPr lang="en-US" sz="1000" dirty="0">
                <a:solidFill>
                  <a:srgbClr val="1A1512"/>
                </a:solidFill>
                <a:latin typeface="Times New Roman" pitchFamily="18" charset="0"/>
                <a:ea typeface="Times New Roman" pitchFamily="18" charset="0"/>
                <a:cs typeface="Times New Roman" pitchFamily="18" charset="0"/>
              </a:rPr>
              <a:t>to commune with the Lord </a:t>
            </a:r>
            <a:r>
              <a:rPr lang="en-US" sz="1000" dirty="0">
                <a:solidFill>
                  <a:srgbClr val="010000"/>
                </a:solidFill>
                <a:latin typeface="Times New Roman" pitchFamily="18" charset="0"/>
                <a:ea typeface="Times New Roman" pitchFamily="18" charset="0"/>
                <a:cs typeface="Times New Roman" pitchFamily="18" charset="0"/>
              </a:rPr>
              <a:t>.</a:t>
            </a:r>
            <a:r>
              <a:rPr lang="en-US" sz="1000" dirty="0">
                <a:solidFill>
                  <a:srgbClr val="3D3A37"/>
                </a:solidFill>
                <a:latin typeface="Times New Roman" pitchFamily="18" charset="0"/>
                <a:ea typeface="Times New Roman" pitchFamily="18" charset="0"/>
                <a:cs typeface="Times New Roman" pitchFamily="18" charset="0"/>
              </a:rPr>
              <a:t>.</a:t>
            </a:r>
            <a:r>
              <a:rPr lang="en-US" sz="1000" dirty="0">
                <a:solidFill>
                  <a:srgbClr val="1A1512"/>
                </a:solidFill>
                <a:latin typeface="Times New Roman" pitchFamily="18" charset="0"/>
                <a:ea typeface="Times New Roman" pitchFamily="18" charset="0"/>
                <a:cs typeface="Times New Roman" pitchFamily="18" charset="0"/>
              </a:rPr>
              <a:t>.. </a:t>
            </a:r>
            <a:endParaRPr lang="en-US" sz="600" dirty="0">
              <a:latin typeface="Arial" pitchFamily="34" charset="0"/>
              <a:cs typeface="Arial" pitchFamily="34" charset="0"/>
            </a:endParaRPr>
          </a:p>
          <a:p>
            <a:r>
              <a:rPr lang="en-US" sz="1000" dirty="0">
                <a:solidFill>
                  <a:srgbClr val="1A1512"/>
                </a:solidFill>
                <a:latin typeface="Times New Roman" pitchFamily="18" charset="0"/>
                <a:ea typeface="Times New Roman" pitchFamily="18" charset="0"/>
                <a:cs typeface="Times New Roman" pitchFamily="18" charset="0"/>
              </a:rPr>
              <a:t>"Brethren, we recommend that we surround </a:t>
            </a:r>
            <a:br>
              <a:rPr lang="en-US" sz="1000" dirty="0">
                <a:solidFill>
                  <a:srgbClr val="1A1512"/>
                </a:solidFill>
                <a:latin typeface="Times New Roman" pitchFamily="18" charset="0"/>
                <a:ea typeface="Times New Roman" pitchFamily="18" charset="0"/>
                <a:cs typeface="Times New Roman" pitchFamily="18" charset="0"/>
              </a:rPr>
            </a:br>
            <a:r>
              <a:rPr lang="en-US" sz="1000" dirty="0">
                <a:solidFill>
                  <a:srgbClr val="1A1512"/>
                </a:solidFill>
                <a:latin typeface="Times New Roman" pitchFamily="18" charset="0"/>
                <a:ea typeface="Times New Roman" pitchFamily="18" charset="0"/>
                <a:cs typeface="Times New Roman" pitchFamily="18" charset="0"/>
              </a:rPr>
              <a:t>this sacred ordinance with more reverence, with</a:t>
            </a:r>
          </a:p>
          <a:p>
            <a:r>
              <a:rPr lang="en-US" sz="1000" dirty="0">
                <a:solidFill>
                  <a:srgbClr val="1A1512"/>
                </a:solidFill>
                <a:latin typeface="Times New Roman" pitchFamily="18" charset="0"/>
                <a:ea typeface="Times New Roman" pitchFamily="18" charset="0"/>
                <a:cs typeface="Times New Roman" pitchFamily="18" charset="0"/>
              </a:rPr>
              <a:t> </a:t>
            </a:r>
            <a:r>
              <a:rPr lang="en-US" sz="1000" dirty="0"/>
              <a:t>perfect order, that each one who comes to the </a:t>
            </a:r>
            <a:br>
              <a:rPr lang="en-US" sz="1000" dirty="0"/>
            </a:br>
            <a:r>
              <a:rPr lang="en-US" sz="1000" dirty="0"/>
              <a:t>house of God may meditate upon his goodness </a:t>
            </a:r>
            <a:br>
              <a:rPr lang="en-US" sz="1000" dirty="0"/>
            </a:br>
            <a:r>
              <a:rPr lang="en-US" sz="1000" dirty="0"/>
              <a:t>and silently and prayerfully express appreciation </a:t>
            </a:r>
            <a:br>
              <a:rPr lang="en-US" sz="1000" dirty="0"/>
            </a:br>
            <a:r>
              <a:rPr lang="en-US" sz="1000" dirty="0"/>
              <a:t>for God's goodness. Let the sacrament hour be </a:t>
            </a:r>
            <a:br>
              <a:rPr lang="en-US" sz="1000" dirty="0"/>
            </a:br>
            <a:r>
              <a:rPr lang="en-US" sz="1000" dirty="0"/>
              <a:t>one experience of the day in which the worshiper </a:t>
            </a:r>
            <a:br>
              <a:rPr lang="en-US" sz="1000" dirty="0"/>
            </a:br>
            <a:r>
              <a:rPr lang="en-US" sz="1000" dirty="0"/>
              <a:t>tries at least to realize within himself that it is </a:t>
            </a:r>
            <a:br>
              <a:rPr lang="en-US" sz="1000" dirty="0"/>
            </a:br>
            <a:r>
              <a:rPr lang="en-US" sz="1000" dirty="0"/>
              <a:t>possible for him to commune with his God. </a:t>
            </a:r>
          </a:p>
          <a:p>
            <a:r>
              <a:rPr lang="en-US" sz="1000" dirty="0"/>
              <a:t>"Great events have happened in this Church </a:t>
            </a:r>
            <a:br>
              <a:rPr lang="en-US" sz="1000" dirty="0"/>
            </a:br>
            <a:r>
              <a:rPr lang="en-US" sz="1000" dirty="0"/>
              <a:t>because of such communion, because of the </a:t>
            </a:r>
            <a:br>
              <a:rPr lang="en-US" sz="1000" dirty="0"/>
            </a:br>
            <a:r>
              <a:rPr lang="en-US" sz="1000" dirty="0"/>
              <a:t>responsiveness of the soul to the inspiration of </a:t>
            </a:r>
            <a:br>
              <a:rPr lang="en-US" sz="1000" dirty="0"/>
            </a:br>
            <a:r>
              <a:rPr lang="en-US" sz="1000" dirty="0"/>
              <a:t>the Almighty. I know it is real. ... </a:t>
            </a:r>
          </a:p>
          <a:p>
            <a:r>
              <a:rPr lang="en-US" sz="1000" dirty="0"/>
              <a:t>"But the lesson I wish to leave tonight is: Let us </a:t>
            </a:r>
            <a:br>
              <a:rPr lang="en-US" sz="1000" dirty="0"/>
            </a:br>
            <a:r>
              <a:rPr lang="en-US" sz="1000" dirty="0"/>
              <a:t>make that sacrament hour one of the most </a:t>
            </a:r>
            <a:br>
              <a:rPr lang="en-US" sz="1000" dirty="0"/>
            </a:br>
            <a:r>
              <a:rPr lang="en-US" sz="1000" dirty="0"/>
              <a:t>impressive means of coming in contact with </a:t>
            </a:r>
            <a:br>
              <a:rPr lang="en-US" sz="1000" dirty="0"/>
            </a:br>
            <a:r>
              <a:rPr lang="en-US" sz="1000" dirty="0"/>
              <a:t>God's spirit. Let the Holy Ghost, to which we are </a:t>
            </a:r>
            <a:br>
              <a:rPr lang="en-US" sz="1000" dirty="0"/>
            </a:br>
            <a:r>
              <a:rPr lang="en-US" sz="1000" dirty="0"/>
              <a:t>entitled, lead us into his presence, and may we </a:t>
            </a:r>
            <a:br>
              <a:rPr lang="en-US" sz="1000" dirty="0"/>
            </a:br>
            <a:r>
              <a:rPr lang="en-US" sz="1000" dirty="0"/>
              <a:t>sense that nearness, and have a prayer offered in </a:t>
            </a:r>
            <a:br>
              <a:rPr lang="en-US" sz="1000" dirty="0"/>
            </a:br>
            <a:r>
              <a:rPr lang="en-US" sz="1000" dirty="0"/>
              <a:t>our hearts which he will hear." (David O. McKay </a:t>
            </a:r>
            <a:br>
              <a:rPr lang="en-US" sz="1000" dirty="0"/>
            </a:br>
            <a:r>
              <a:rPr lang="en-US" sz="1000" dirty="0"/>
              <a:t>in </a:t>
            </a:r>
            <a:r>
              <a:rPr lang="en-US" sz="1000" i="1" dirty="0"/>
              <a:t>CR, </a:t>
            </a:r>
            <a:r>
              <a:rPr lang="en-US" sz="1000" dirty="0"/>
              <a:t>Apr. 1946, pp. 112, 114, 116.) </a:t>
            </a:r>
          </a:p>
          <a:p>
            <a:r>
              <a:rPr lang="en-US" sz="1000" dirty="0"/>
              <a:t>Student Manual 121-122 pg. 418</a:t>
            </a:r>
          </a:p>
          <a:p>
            <a:pPr indent="130175" eaLnBrk="0" fontAlgn="base" hangingPunct="0">
              <a:spcBef>
                <a:spcPct val="0"/>
              </a:spcBef>
              <a:spcAft>
                <a:spcPct val="0"/>
              </a:spcAft>
            </a:pPr>
            <a:endParaRPr lang="en-US" sz="1000" dirty="0">
              <a:solidFill>
                <a:srgbClr val="1A1512"/>
              </a:solidFill>
              <a:latin typeface="Times New Roman" pitchFamily="18" charset="0"/>
              <a:ea typeface="Times New Roman" pitchFamily="18" charset="0"/>
              <a:cs typeface="Times New Roman" pitchFamily="18" charset="0"/>
            </a:endParaRPr>
          </a:p>
        </p:txBody>
      </p:sp>
      <p:sp>
        <p:nvSpPr>
          <p:cNvPr id="20482" name="Rectangle 2"/>
          <p:cNvSpPr>
            <a:spLocks noChangeArrowheads="1"/>
          </p:cNvSpPr>
          <p:nvPr/>
        </p:nvSpPr>
        <p:spPr bwMode="auto">
          <a:xfrm>
            <a:off x="3136271" y="183333"/>
            <a:ext cx="2971800" cy="6401753"/>
          </a:xfrm>
          <a:prstGeom prst="rect">
            <a:avLst/>
          </a:prstGeom>
          <a:no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indent="130175" fontAlgn="base">
              <a:spcBef>
                <a:spcPct val="0"/>
              </a:spcBef>
              <a:spcAft>
                <a:spcPct val="0"/>
              </a:spcAft>
            </a:pPr>
            <a:r>
              <a:rPr lang="en-US" sz="1000" b="1" dirty="0">
                <a:solidFill>
                  <a:srgbClr val="37312F"/>
                </a:solidFill>
                <a:latin typeface="Arial" pitchFamily="34" charset="0"/>
                <a:ea typeface="Times New Roman" pitchFamily="18" charset="0"/>
                <a:cs typeface="Arial" pitchFamily="34" charset="0"/>
              </a:rPr>
              <a:t>(43-4) 3 Nephi 18:22-32. What </a:t>
            </a:r>
            <a:br>
              <a:rPr lang="en-US" sz="1000" b="1" dirty="0">
                <a:solidFill>
                  <a:srgbClr val="37312F"/>
                </a:solidFill>
                <a:latin typeface="Arial" pitchFamily="34" charset="0"/>
                <a:ea typeface="Times New Roman" pitchFamily="18" charset="0"/>
                <a:cs typeface="Arial" pitchFamily="34" charset="0"/>
              </a:rPr>
            </a:br>
            <a:r>
              <a:rPr lang="en-US" sz="1000" b="1" dirty="0">
                <a:solidFill>
                  <a:srgbClr val="37312F"/>
                </a:solidFill>
                <a:latin typeface="Arial" pitchFamily="34" charset="0"/>
                <a:ea typeface="Times New Roman" pitchFamily="18" charset="0"/>
                <a:cs typeface="Arial" pitchFamily="34" charset="0"/>
              </a:rPr>
              <a:t>Does It Mean to Partake of the </a:t>
            </a:r>
            <a:br>
              <a:rPr lang="en-US" sz="1000" b="1" dirty="0">
                <a:solidFill>
                  <a:srgbClr val="37312F"/>
                </a:solidFill>
                <a:latin typeface="Arial" pitchFamily="34" charset="0"/>
                <a:ea typeface="Times New Roman" pitchFamily="18" charset="0"/>
                <a:cs typeface="Arial" pitchFamily="34" charset="0"/>
              </a:rPr>
            </a:br>
            <a:r>
              <a:rPr lang="en-US" sz="1000" b="1" dirty="0">
                <a:solidFill>
                  <a:srgbClr val="37312F"/>
                </a:solidFill>
                <a:latin typeface="Arial" pitchFamily="34" charset="0"/>
                <a:ea typeface="Times New Roman" pitchFamily="18" charset="0"/>
                <a:cs typeface="Arial" pitchFamily="34" charset="0"/>
              </a:rPr>
              <a:t>Sacrament Unworthily? </a:t>
            </a:r>
            <a:endParaRPr lang="en-US" sz="600" b="1" dirty="0">
              <a:latin typeface="Arial" pitchFamily="34" charset="0"/>
              <a:cs typeface="Arial" pitchFamily="34" charset="0"/>
            </a:endParaRPr>
          </a:p>
          <a:p>
            <a:pPr indent="130175" eaLnBrk="0" fontAlgn="base" hangingPunct="0">
              <a:spcBef>
                <a:spcPct val="0"/>
              </a:spcBef>
              <a:spcAft>
                <a:spcPct val="0"/>
              </a:spcAft>
            </a:pPr>
            <a:r>
              <a:rPr lang="en-US" sz="1000" dirty="0">
                <a:solidFill>
                  <a:srgbClr val="37312F"/>
                </a:solidFill>
                <a:latin typeface="Arial" pitchFamily="34" charset="0"/>
                <a:ea typeface="Times New Roman" pitchFamily="18" charset="0"/>
                <a:cs typeface="Arial" pitchFamily="34" charset="0"/>
              </a:rPr>
              <a:t>The sacrament is a very sacred ordinance and </a:t>
            </a:r>
            <a:br>
              <a:rPr lang="en-US" sz="1000" dirty="0">
                <a:solidFill>
                  <a:srgbClr val="37312F"/>
                </a:solidFill>
                <a:latin typeface="Arial" pitchFamily="34" charset="0"/>
                <a:ea typeface="Times New Roman" pitchFamily="18" charset="0"/>
                <a:cs typeface="Arial" pitchFamily="34" charset="0"/>
              </a:rPr>
            </a:br>
            <a:r>
              <a:rPr lang="en-US" sz="1000" dirty="0">
                <a:solidFill>
                  <a:srgbClr val="37312F"/>
                </a:solidFill>
                <a:latin typeface="Arial" pitchFamily="34" charset="0"/>
                <a:ea typeface="Times New Roman" pitchFamily="18" charset="0"/>
                <a:cs typeface="Arial" pitchFamily="34" charset="0"/>
              </a:rPr>
              <a:t>should be participated in only when one is </a:t>
            </a:r>
            <a:br>
              <a:rPr lang="en-US" sz="1000" dirty="0">
                <a:solidFill>
                  <a:srgbClr val="37312F"/>
                </a:solidFill>
                <a:latin typeface="Arial" pitchFamily="34" charset="0"/>
                <a:ea typeface="Times New Roman" pitchFamily="18" charset="0"/>
                <a:cs typeface="Arial" pitchFamily="34" charset="0"/>
              </a:rPr>
            </a:br>
            <a:r>
              <a:rPr lang="en-US" sz="1000" dirty="0">
                <a:solidFill>
                  <a:srgbClr val="37312F"/>
                </a:solidFill>
                <a:latin typeface="Arial" pitchFamily="34" charset="0"/>
                <a:ea typeface="Times New Roman" pitchFamily="18" charset="0"/>
                <a:cs typeface="Arial" pitchFamily="34" charset="0"/>
              </a:rPr>
              <a:t>striving sincerely to keep the covenants thereof. </a:t>
            </a:r>
            <a:br>
              <a:rPr lang="en-US" sz="1000" dirty="0">
                <a:solidFill>
                  <a:srgbClr val="37312F"/>
                </a:solidFill>
                <a:latin typeface="Arial" pitchFamily="34" charset="0"/>
                <a:ea typeface="Times New Roman" pitchFamily="18" charset="0"/>
                <a:cs typeface="Arial" pitchFamily="34" charset="0"/>
              </a:rPr>
            </a:br>
            <a:r>
              <a:rPr lang="en-US" sz="1000" dirty="0">
                <a:solidFill>
                  <a:srgbClr val="37312F"/>
                </a:solidFill>
                <a:latin typeface="Arial" pitchFamily="34" charset="0"/>
                <a:ea typeface="Times New Roman" pitchFamily="18" charset="0"/>
                <a:cs typeface="Arial" pitchFamily="34" charset="0"/>
              </a:rPr>
              <a:t>However, if one waits until he is totally free from </a:t>
            </a:r>
            <a:br>
              <a:rPr lang="en-US" sz="1000" dirty="0">
                <a:solidFill>
                  <a:srgbClr val="37312F"/>
                </a:solidFill>
                <a:latin typeface="Arial" pitchFamily="34" charset="0"/>
                <a:ea typeface="Times New Roman" pitchFamily="18" charset="0"/>
                <a:cs typeface="Arial" pitchFamily="34" charset="0"/>
              </a:rPr>
            </a:br>
            <a:r>
              <a:rPr lang="en-US" sz="1000" dirty="0">
                <a:solidFill>
                  <a:srgbClr val="37312F"/>
                </a:solidFill>
                <a:latin typeface="Arial" pitchFamily="34" charset="0"/>
                <a:ea typeface="Times New Roman" pitchFamily="18" charset="0"/>
                <a:cs typeface="Arial" pitchFamily="34" charset="0"/>
              </a:rPr>
              <a:t>sin, he will never partake of the sacrament. The </a:t>
            </a:r>
            <a:br>
              <a:rPr lang="en-US" sz="1000" dirty="0">
                <a:solidFill>
                  <a:srgbClr val="37312F"/>
                </a:solidFill>
                <a:latin typeface="Arial" pitchFamily="34" charset="0"/>
                <a:ea typeface="Times New Roman" pitchFamily="18" charset="0"/>
                <a:cs typeface="Arial" pitchFamily="34" charset="0"/>
              </a:rPr>
            </a:br>
            <a:r>
              <a:rPr lang="en-US" sz="1000" dirty="0">
                <a:solidFill>
                  <a:srgbClr val="37312F"/>
                </a:solidFill>
                <a:latin typeface="Arial" pitchFamily="34" charset="0"/>
                <a:ea typeface="Times New Roman" pitchFamily="18" charset="0"/>
                <a:cs typeface="Arial" pitchFamily="34" charset="0"/>
              </a:rPr>
              <a:t>sacrament is a source of spiritual power</a:t>
            </a:r>
            <a:r>
              <a:rPr lang="en-US" sz="1000" dirty="0">
                <a:solidFill>
                  <a:srgbClr val="000000"/>
                </a:solidFill>
                <a:latin typeface="Arial" pitchFamily="34" charset="0"/>
                <a:ea typeface="Times New Roman" pitchFamily="18" charset="0"/>
                <a:cs typeface="Arial" pitchFamily="34" charset="0"/>
              </a:rPr>
              <a:t>. </a:t>
            </a:r>
            <a:r>
              <a:rPr lang="en-US" sz="1000" dirty="0">
                <a:solidFill>
                  <a:srgbClr val="37312F"/>
                </a:solidFill>
                <a:latin typeface="Arial" pitchFamily="34" charset="0"/>
                <a:ea typeface="Times New Roman" pitchFamily="18" charset="0"/>
                <a:cs typeface="Arial" pitchFamily="34" charset="0"/>
              </a:rPr>
              <a:t>Not to </a:t>
            </a:r>
            <a:br>
              <a:rPr lang="en-US" sz="1000" dirty="0">
                <a:solidFill>
                  <a:srgbClr val="37312F"/>
                </a:solidFill>
                <a:latin typeface="Arial" pitchFamily="34" charset="0"/>
                <a:ea typeface="Times New Roman" pitchFamily="18" charset="0"/>
                <a:cs typeface="Arial" pitchFamily="34" charset="0"/>
              </a:rPr>
            </a:br>
            <a:r>
              <a:rPr lang="en-US" sz="1000" dirty="0">
                <a:solidFill>
                  <a:srgbClr val="37312F"/>
                </a:solidFill>
                <a:latin typeface="Arial" pitchFamily="34" charset="0"/>
                <a:ea typeface="Times New Roman" pitchFamily="18" charset="0"/>
                <a:cs typeface="Arial" pitchFamily="34" charset="0"/>
              </a:rPr>
              <a:t>partake cuts one off from that power and </a:t>
            </a:r>
            <a:br>
              <a:rPr lang="en-US" sz="1000" dirty="0">
                <a:solidFill>
                  <a:srgbClr val="37312F"/>
                </a:solidFill>
                <a:latin typeface="Arial" pitchFamily="34" charset="0"/>
                <a:ea typeface="Times New Roman" pitchFamily="18" charset="0"/>
                <a:cs typeface="Arial" pitchFamily="34" charset="0"/>
              </a:rPr>
            </a:br>
            <a:r>
              <a:rPr lang="en-US" sz="1000" dirty="0">
                <a:solidFill>
                  <a:srgbClr val="37312F"/>
                </a:solidFill>
                <a:latin typeface="Arial" pitchFamily="34" charset="0"/>
                <a:ea typeface="Times New Roman" pitchFamily="18" charset="0"/>
                <a:cs typeface="Arial" pitchFamily="34" charset="0"/>
              </a:rPr>
              <a:t>compounds the problem of becoming more </a:t>
            </a:r>
            <a:br>
              <a:rPr lang="en-US" sz="1000" dirty="0">
                <a:solidFill>
                  <a:srgbClr val="37312F"/>
                </a:solidFill>
                <a:latin typeface="Arial" pitchFamily="34" charset="0"/>
                <a:ea typeface="Times New Roman" pitchFamily="18" charset="0"/>
                <a:cs typeface="Arial" pitchFamily="34" charset="0"/>
              </a:rPr>
            </a:br>
            <a:r>
              <a:rPr lang="en-US" sz="1000" dirty="0">
                <a:solidFill>
                  <a:srgbClr val="37312F"/>
                </a:solidFill>
                <a:latin typeface="Arial" pitchFamily="34" charset="0"/>
                <a:ea typeface="Times New Roman" pitchFamily="18" charset="0"/>
                <a:cs typeface="Arial" pitchFamily="34" charset="0"/>
              </a:rPr>
              <a:t>worthy. However, sins of a serious nature may </a:t>
            </a:r>
            <a:br>
              <a:rPr lang="en-US" sz="1000" dirty="0">
                <a:solidFill>
                  <a:srgbClr val="37312F"/>
                </a:solidFill>
                <a:latin typeface="Arial" pitchFamily="34" charset="0"/>
                <a:ea typeface="Times New Roman" pitchFamily="18" charset="0"/>
                <a:cs typeface="Arial" pitchFamily="34" charset="0"/>
              </a:rPr>
            </a:br>
            <a:r>
              <a:rPr lang="en-US" sz="1000" dirty="0">
                <a:solidFill>
                  <a:srgbClr val="37312F"/>
                </a:solidFill>
                <a:latin typeface="Arial" pitchFamily="34" charset="0"/>
                <a:ea typeface="Times New Roman" pitchFamily="18" charset="0"/>
                <a:cs typeface="Arial" pitchFamily="34" charset="0"/>
              </a:rPr>
              <a:t>cause us to lose the privilege of partaking of the </a:t>
            </a:r>
            <a:br>
              <a:rPr lang="en-US" sz="1000" dirty="0">
                <a:solidFill>
                  <a:srgbClr val="37312F"/>
                </a:solidFill>
                <a:latin typeface="Arial" pitchFamily="34" charset="0"/>
                <a:ea typeface="Times New Roman" pitchFamily="18" charset="0"/>
                <a:cs typeface="Arial" pitchFamily="34" charset="0"/>
              </a:rPr>
            </a:br>
            <a:r>
              <a:rPr lang="en-US" sz="1000" dirty="0">
                <a:solidFill>
                  <a:srgbClr val="37312F"/>
                </a:solidFill>
                <a:latin typeface="Arial" pitchFamily="34" charset="0"/>
                <a:ea typeface="Times New Roman" pitchFamily="18" charset="0"/>
                <a:cs typeface="Arial" pitchFamily="34" charset="0"/>
              </a:rPr>
              <a:t>sacrament through </a:t>
            </a:r>
            <a:r>
              <a:rPr lang="en-US" sz="1000" dirty="0" err="1">
                <a:solidFill>
                  <a:srgbClr val="37312F"/>
                </a:solidFill>
                <a:latin typeface="Arial" pitchFamily="34" charset="0"/>
                <a:ea typeface="Times New Roman" pitchFamily="18" charset="0"/>
                <a:cs typeface="Arial" pitchFamily="34" charset="0"/>
              </a:rPr>
              <a:t>disfellowshipment</a:t>
            </a:r>
            <a:r>
              <a:rPr lang="en-US" sz="1000" dirty="0">
                <a:solidFill>
                  <a:srgbClr val="37312F"/>
                </a:solidFill>
                <a:latin typeface="Arial" pitchFamily="34" charset="0"/>
                <a:ea typeface="Times New Roman" pitchFamily="18" charset="0"/>
                <a:cs typeface="Arial" pitchFamily="34" charset="0"/>
              </a:rPr>
              <a:t> or </a:t>
            </a:r>
            <a:br>
              <a:rPr lang="en-US" sz="1000" dirty="0">
                <a:solidFill>
                  <a:srgbClr val="37312F"/>
                </a:solidFill>
                <a:latin typeface="Arial" pitchFamily="34" charset="0"/>
                <a:ea typeface="Times New Roman" pitchFamily="18" charset="0"/>
                <a:cs typeface="Arial" pitchFamily="34" charset="0"/>
              </a:rPr>
            </a:br>
            <a:r>
              <a:rPr lang="en-US" sz="1000" dirty="0">
                <a:solidFill>
                  <a:srgbClr val="37312F"/>
                </a:solidFill>
                <a:latin typeface="Arial" pitchFamily="34" charset="0"/>
                <a:ea typeface="Times New Roman" pitchFamily="18" charset="0"/>
                <a:cs typeface="Arial" pitchFamily="34" charset="0"/>
              </a:rPr>
              <a:t>excommunication. Generally, if a sin is serious </a:t>
            </a:r>
            <a:br>
              <a:rPr lang="en-US" sz="1000" dirty="0">
                <a:solidFill>
                  <a:srgbClr val="37312F"/>
                </a:solidFill>
                <a:latin typeface="Arial" pitchFamily="34" charset="0"/>
                <a:ea typeface="Times New Roman" pitchFamily="18" charset="0"/>
                <a:cs typeface="Arial" pitchFamily="34" charset="0"/>
              </a:rPr>
            </a:br>
            <a:r>
              <a:rPr lang="en-US" sz="1000" dirty="0">
                <a:solidFill>
                  <a:srgbClr val="37312F"/>
                </a:solidFill>
                <a:latin typeface="Arial" pitchFamily="34" charset="0"/>
                <a:ea typeface="Times New Roman" pitchFamily="18" charset="0"/>
                <a:cs typeface="Arial" pitchFamily="34" charset="0"/>
              </a:rPr>
              <a:t>enough to warrant one's not partaking of the </a:t>
            </a:r>
            <a:br>
              <a:rPr lang="en-US" sz="1000" dirty="0">
                <a:solidFill>
                  <a:srgbClr val="37312F"/>
                </a:solidFill>
                <a:latin typeface="Arial" pitchFamily="34" charset="0"/>
                <a:ea typeface="Times New Roman" pitchFamily="18" charset="0"/>
                <a:cs typeface="Arial" pitchFamily="34" charset="0"/>
              </a:rPr>
            </a:br>
            <a:r>
              <a:rPr lang="en-US" sz="1000" dirty="0">
                <a:solidFill>
                  <a:srgbClr val="37312F"/>
                </a:solidFill>
                <a:latin typeface="Arial" pitchFamily="34" charset="0"/>
                <a:ea typeface="Times New Roman" pitchFamily="18" charset="0"/>
                <a:cs typeface="Arial" pitchFamily="34" charset="0"/>
              </a:rPr>
              <a:t>sacrament for any length of time, it is probably </a:t>
            </a:r>
            <a:br>
              <a:rPr lang="en-US" sz="1000" dirty="0">
                <a:solidFill>
                  <a:srgbClr val="37312F"/>
                </a:solidFill>
                <a:latin typeface="Arial" pitchFamily="34" charset="0"/>
                <a:ea typeface="Times New Roman" pitchFamily="18" charset="0"/>
                <a:cs typeface="Arial" pitchFamily="34" charset="0"/>
              </a:rPr>
            </a:br>
            <a:r>
              <a:rPr lang="en-US" sz="1000" dirty="0">
                <a:solidFill>
                  <a:srgbClr val="37312F"/>
                </a:solidFill>
                <a:latin typeface="Arial" pitchFamily="34" charset="0"/>
                <a:ea typeface="Times New Roman" pitchFamily="18" charset="0"/>
                <a:cs typeface="Arial" pitchFamily="34" charset="0"/>
              </a:rPr>
              <a:t>serious enough to warrant a discussion of that </a:t>
            </a:r>
            <a:br>
              <a:rPr lang="en-US" sz="1000" dirty="0">
                <a:solidFill>
                  <a:srgbClr val="37312F"/>
                </a:solidFill>
                <a:latin typeface="Arial" pitchFamily="34" charset="0"/>
                <a:ea typeface="Times New Roman" pitchFamily="18" charset="0"/>
                <a:cs typeface="Arial" pitchFamily="34" charset="0"/>
              </a:rPr>
            </a:br>
            <a:r>
              <a:rPr lang="en-US" sz="1000" dirty="0">
                <a:solidFill>
                  <a:srgbClr val="37312F"/>
                </a:solidFill>
                <a:latin typeface="Arial" pitchFamily="34" charset="0"/>
                <a:ea typeface="Times New Roman" pitchFamily="18" charset="0"/>
                <a:cs typeface="Arial" pitchFamily="34" charset="0"/>
              </a:rPr>
              <a:t>transgression with priesthood leaders. As Elder </a:t>
            </a:r>
            <a:br>
              <a:rPr lang="en-US" sz="1000" dirty="0">
                <a:solidFill>
                  <a:srgbClr val="37312F"/>
                </a:solidFill>
                <a:latin typeface="Arial" pitchFamily="34" charset="0"/>
                <a:ea typeface="Times New Roman" pitchFamily="18" charset="0"/>
                <a:cs typeface="Arial" pitchFamily="34" charset="0"/>
              </a:rPr>
            </a:br>
            <a:r>
              <a:rPr lang="en-US" sz="1000" dirty="0">
                <a:solidFill>
                  <a:srgbClr val="37312F"/>
                </a:solidFill>
                <a:latin typeface="Arial" pitchFamily="34" charset="0"/>
                <a:ea typeface="Times New Roman" pitchFamily="18" charset="0"/>
                <a:cs typeface="Arial" pitchFamily="34" charset="0"/>
              </a:rPr>
              <a:t>Delbert L</a:t>
            </a:r>
            <a:r>
              <a:rPr lang="en-US" sz="1000" dirty="0">
                <a:solidFill>
                  <a:srgbClr val="000000"/>
                </a:solidFill>
                <a:latin typeface="Arial" pitchFamily="34" charset="0"/>
                <a:ea typeface="Times New Roman" pitchFamily="18" charset="0"/>
                <a:cs typeface="Arial" pitchFamily="34" charset="0"/>
              </a:rPr>
              <a:t>. </a:t>
            </a:r>
            <a:r>
              <a:rPr lang="en-US" sz="1000" dirty="0" err="1">
                <a:solidFill>
                  <a:srgbClr val="37312F"/>
                </a:solidFill>
                <a:latin typeface="Arial" pitchFamily="34" charset="0"/>
                <a:ea typeface="Times New Roman" pitchFamily="18" charset="0"/>
                <a:cs typeface="Arial" pitchFamily="34" charset="0"/>
              </a:rPr>
              <a:t>Stapley</a:t>
            </a:r>
            <a:r>
              <a:rPr lang="en-US" sz="1000" dirty="0">
                <a:solidFill>
                  <a:srgbClr val="37312F"/>
                </a:solidFill>
                <a:latin typeface="Arial" pitchFamily="34" charset="0"/>
                <a:ea typeface="Times New Roman" pitchFamily="18" charset="0"/>
                <a:cs typeface="Arial" pitchFamily="34" charset="0"/>
              </a:rPr>
              <a:t> explained, there is a way to </a:t>
            </a:r>
            <a:br>
              <a:rPr lang="en-US" sz="1000" dirty="0">
                <a:solidFill>
                  <a:srgbClr val="37312F"/>
                </a:solidFill>
                <a:latin typeface="Arial" pitchFamily="34" charset="0"/>
                <a:ea typeface="Times New Roman" pitchFamily="18" charset="0"/>
                <a:cs typeface="Arial" pitchFamily="34" charset="0"/>
              </a:rPr>
            </a:br>
            <a:r>
              <a:rPr lang="en-US" sz="1000" dirty="0">
                <a:solidFill>
                  <a:srgbClr val="37312F"/>
                </a:solidFill>
                <a:latin typeface="Arial" pitchFamily="34" charset="0"/>
                <a:ea typeface="Times New Roman" pitchFamily="18" charset="0"/>
                <a:cs typeface="Arial" pitchFamily="34" charset="0"/>
              </a:rPr>
              <a:t>become worthy to partake again even in the case </a:t>
            </a:r>
            <a:br>
              <a:rPr lang="en-US" sz="1000" dirty="0">
                <a:solidFill>
                  <a:srgbClr val="37312F"/>
                </a:solidFill>
                <a:latin typeface="Arial" pitchFamily="34" charset="0"/>
                <a:ea typeface="Times New Roman" pitchFamily="18" charset="0"/>
                <a:cs typeface="Arial" pitchFamily="34" charset="0"/>
              </a:rPr>
            </a:br>
            <a:r>
              <a:rPr lang="en-US" sz="1000" dirty="0">
                <a:solidFill>
                  <a:srgbClr val="37312F"/>
                </a:solidFill>
                <a:latin typeface="Arial" pitchFamily="34" charset="0"/>
                <a:ea typeface="Times New Roman" pitchFamily="18" charset="0"/>
                <a:cs typeface="Arial" pitchFamily="34" charset="0"/>
              </a:rPr>
              <a:t>of transgression. </a:t>
            </a:r>
            <a:endParaRPr lang="en-US" sz="1000" dirty="0">
              <a:solidFill>
                <a:srgbClr val="37312F"/>
              </a:solidFill>
              <a:latin typeface="Calibri" pitchFamily="34" charset="0"/>
              <a:ea typeface="Times New Roman" pitchFamily="18" charset="0"/>
              <a:cs typeface="Times New Roman" pitchFamily="18" charset="0"/>
            </a:endParaRPr>
          </a:p>
          <a:p>
            <a:pPr indent="130175" eaLnBrk="0" fontAlgn="base" hangingPunct="0">
              <a:spcBef>
                <a:spcPct val="0"/>
              </a:spcBef>
              <a:spcAft>
                <a:spcPct val="0"/>
              </a:spcAft>
            </a:pPr>
            <a:r>
              <a:rPr lang="en-US" sz="1000" dirty="0">
                <a:solidFill>
                  <a:srgbClr val="37312F"/>
                </a:solidFill>
                <a:latin typeface="Calibri" pitchFamily="34" charset="0"/>
                <a:ea typeface="Times New Roman" pitchFamily="18" charset="0"/>
                <a:cs typeface="Times New Roman" pitchFamily="18" charset="0"/>
              </a:rPr>
              <a:t>"Emphasizing as I have, the importance of </a:t>
            </a:r>
            <a:br>
              <a:rPr lang="en-US" sz="1000" dirty="0">
                <a:solidFill>
                  <a:srgbClr val="37312F"/>
                </a:solidFill>
                <a:latin typeface="Calibri" pitchFamily="34" charset="0"/>
                <a:ea typeface="Times New Roman" pitchFamily="18" charset="0"/>
                <a:cs typeface="Times New Roman" pitchFamily="18" charset="0"/>
              </a:rPr>
            </a:br>
            <a:r>
              <a:rPr lang="en-US" sz="1000" dirty="0">
                <a:solidFill>
                  <a:srgbClr val="37312F"/>
                </a:solidFill>
                <a:latin typeface="Calibri" pitchFamily="34" charset="0"/>
                <a:ea typeface="Times New Roman" pitchFamily="18" charset="0"/>
                <a:cs typeface="Times New Roman" pitchFamily="18" charset="0"/>
              </a:rPr>
              <a:t>worthiness in partaking of the sacrament of our </a:t>
            </a:r>
            <a:br>
              <a:rPr lang="en-US" sz="1000" dirty="0">
                <a:solidFill>
                  <a:srgbClr val="37312F"/>
                </a:solidFill>
                <a:latin typeface="Calibri" pitchFamily="34" charset="0"/>
                <a:ea typeface="Times New Roman" pitchFamily="18" charset="0"/>
                <a:cs typeface="Times New Roman" pitchFamily="18" charset="0"/>
              </a:rPr>
            </a:br>
            <a:r>
              <a:rPr lang="en-US" sz="1000" dirty="0">
                <a:solidFill>
                  <a:srgbClr val="37312F"/>
                </a:solidFill>
                <a:latin typeface="Calibri" pitchFamily="34" charset="0"/>
                <a:ea typeface="Times New Roman" pitchFamily="18" charset="0"/>
                <a:cs typeface="Times New Roman" pitchFamily="18" charset="0"/>
              </a:rPr>
              <a:t>Lord, maybe there are some of you, I hope not, </a:t>
            </a:r>
            <a:br>
              <a:rPr lang="en-US" sz="1000" dirty="0">
                <a:solidFill>
                  <a:srgbClr val="37312F"/>
                </a:solidFill>
                <a:latin typeface="Calibri" pitchFamily="34" charset="0"/>
                <a:ea typeface="Times New Roman" pitchFamily="18" charset="0"/>
                <a:cs typeface="Times New Roman" pitchFamily="18" charset="0"/>
              </a:rPr>
            </a:br>
            <a:r>
              <a:rPr lang="en-US" sz="1000" dirty="0">
                <a:solidFill>
                  <a:srgbClr val="37312F"/>
                </a:solidFill>
                <a:latin typeface="Calibri" pitchFamily="34" charset="0"/>
                <a:ea typeface="Times New Roman" pitchFamily="18" charset="0"/>
                <a:cs typeface="Times New Roman" pitchFamily="18" charset="0"/>
              </a:rPr>
              <a:t>that have a feeling you have been unworthily </a:t>
            </a:r>
            <a:br>
              <a:rPr lang="en-US" sz="1000" dirty="0">
                <a:solidFill>
                  <a:srgbClr val="37312F"/>
                </a:solidFill>
                <a:latin typeface="Calibri" pitchFamily="34" charset="0"/>
                <a:ea typeface="Times New Roman" pitchFamily="18" charset="0"/>
                <a:cs typeface="Times New Roman" pitchFamily="18" charset="0"/>
              </a:rPr>
            </a:br>
            <a:r>
              <a:rPr lang="en-US" sz="1000" dirty="0">
                <a:solidFill>
                  <a:srgbClr val="37312F"/>
                </a:solidFill>
                <a:latin typeface="Calibri" pitchFamily="34" charset="0"/>
                <a:ea typeface="Times New Roman" pitchFamily="18" charset="0"/>
                <a:cs typeface="Times New Roman" pitchFamily="18" charset="0"/>
              </a:rPr>
              <a:t>partaking. Remember, we have in the Church the </a:t>
            </a:r>
            <a:br>
              <a:rPr lang="en-US" sz="1000" dirty="0">
                <a:solidFill>
                  <a:srgbClr val="37312F"/>
                </a:solidFill>
                <a:latin typeface="Calibri" pitchFamily="34" charset="0"/>
                <a:ea typeface="Times New Roman" pitchFamily="18" charset="0"/>
                <a:cs typeface="Times New Roman" pitchFamily="18" charset="0"/>
              </a:rPr>
            </a:br>
            <a:r>
              <a:rPr lang="en-US" sz="1000" dirty="0">
                <a:solidFill>
                  <a:srgbClr val="37312F"/>
                </a:solidFill>
                <a:latin typeface="Calibri" pitchFamily="34" charset="0"/>
                <a:ea typeface="Times New Roman" pitchFamily="18" charset="0"/>
                <a:cs typeface="Times New Roman" pitchFamily="18" charset="0"/>
              </a:rPr>
              <a:t>principles of repentance, and of forgiveness. </a:t>
            </a:r>
          </a:p>
          <a:p>
            <a:r>
              <a:rPr lang="en-US" sz="1000" dirty="0"/>
              <a:t>Certainly one who truly repents with all their </a:t>
            </a:r>
            <a:br>
              <a:rPr lang="en-US" sz="1000" dirty="0"/>
            </a:br>
            <a:r>
              <a:rPr lang="en-US" sz="1000" dirty="0"/>
              <a:t>heart and [does] the works of righteousness can </a:t>
            </a:r>
            <a:br>
              <a:rPr lang="en-US" sz="1000" dirty="0"/>
            </a:br>
            <a:r>
              <a:rPr lang="en-US" sz="1000" dirty="0"/>
              <a:t>be forgiven and the Lord will remember their sins </a:t>
            </a:r>
            <a:br>
              <a:rPr lang="en-US" sz="1000" dirty="0"/>
            </a:br>
            <a:r>
              <a:rPr lang="en-US" sz="1000" dirty="0"/>
              <a:t>no more. Such an individual can reinstate himself </a:t>
            </a:r>
            <a:br>
              <a:rPr lang="en-US" sz="1000" dirty="0"/>
            </a:br>
            <a:r>
              <a:rPr lang="en-US" sz="1000" dirty="0"/>
              <a:t>[with the help and counsel of priesthood leaders] </a:t>
            </a:r>
            <a:br>
              <a:rPr lang="en-US" sz="1000" dirty="0"/>
            </a:br>
            <a:r>
              <a:rPr lang="en-US" sz="1000" dirty="0"/>
              <a:t>to worthily partake of the emblems of our Lord." </a:t>
            </a:r>
            <a:br>
              <a:rPr lang="en-US" sz="1000" dirty="0"/>
            </a:br>
            <a:r>
              <a:rPr lang="en-US" sz="1000" dirty="0"/>
              <a:t>(Delbert L. </a:t>
            </a:r>
            <a:r>
              <a:rPr lang="en-US" sz="1000" dirty="0" err="1"/>
              <a:t>Stapley</a:t>
            </a:r>
            <a:r>
              <a:rPr lang="en-US" sz="1000" dirty="0"/>
              <a:t>, </a:t>
            </a:r>
            <a:r>
              <a:rPr lang="en-US" sz="1000" i="1" dirty="0"/>
              <a:t>The Sacrament, </a:t>
            </a:r>
            <a:r>
              <a:rPr lang="en-US" sz="1000" dirty="0"/>
              <a:t>Brigham </a:t>
            </a:r>
            <a:br>
              <a:rPr lang="en-US" sz="1000" dirty="0"/>
            </a:br>
            <a:r>
              <a:rPr lang="en-US" sz="1000" dirty="0"/>
              <a:t>Young University Speeches of the Year, 8 May </a:t>
            </a:r>
            <a:br>
              <a:rPr lang="en-US" sz="1000" dirty="0"/>
            </a:br>
            <a:r>
              <a:rPr lang="en-US" sz="1000" dirty="0"/>
              <a:t>1956, p. 9.) </a:t>
            </a:r>
          </a:p>
          <a:p>
            <a:r>
              <a:rPr lang="en-US" sz="1000" dirty="0"/>
              <a:t>There are perhaps other ways of being </a:t>
            </a:r>
            <a:br>
              <a:rPr lang="en-US" sz="1000" dirty="0"/>
            </a:br>
            <a:r>
              <a:rPr lang="en-US" sz="1000" dirty="0"/>
              <a:t>unworthy besides those we normally think of as </a:t>
            </a:r>
            <a:br>
              <a:rPr lang="en-US" sz="1000" dirty="0"/>
            </a:br>
            <a:r>
              <a:rPr lang="en-US" sz="1000" dirty="0"/>
              <a:t>serious sins. In the Sermon on the Mount, Jesus </a:t>
            </a:r>
            <a:br>
              <a:rPr lang="en-US" sz="1000" dirty="0"/>
            </a:br>
            <a:r>
              <a:rPr lang="en-US" sz="1000" dirty="0"/>
              <a:t>taught: </a:t>
            </a:r>
            <a:endParaRPr lang="en-US" dirty="0">
              <a:latin typeface="Arial" pitchFamily="34" charset="0"/>
              <a:cs typeface="Arial" pitchFamily="34" charset="0"/>
            </a:endParaRPr>
          </a:p>
        </p:txBody>
      </p:sp>
      <p:sp>
        <p:nvSpPr>
          <p:cNvPr id="4" name="Rectangle 2"/>
          <p:cNvSpPr>
            <a:spLocks noChangeArrowheads="1"/>
          </p:cNvSpPr>
          <p:nvPr/>
        </p:nvSpPr>
        <p:spPr bwMode="auto">
          <a:xfrm>
            <a:off x="6113353" y="817384"/>
            <a:ext cx="2971800" cy="5755422"/>
          </a:xfrm>
          <a:prstGeom prst="rect">
            <a:avLst/>
          </a:prstGeom>
          <a:no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r>
              <a:rPr lang="en-US" sz="1000" dirty="0"/>
              <a:t>"Therefore if thou bring thy gift to the altar, </a:t>
            </a:r>
            <a:br>
              <a:rPr lang="en-US" sz="1000" dirty="0"/>
            </a:br>
            <a:r>
              <a:rPr lang="en-US" sz="1000" dirty="0"/>
              <a:t>and there </a:t>
            </a:r>
            <a:r>
              <a:rPr lang="en-US" sz="1000" dirty="0" err="1"/>
              <a:t>rememberest</a:t>
            </a:r>
            <a:r>
              <a:rPr lang="en-US" sz="1000" dirty="0"/>
              <a:t> that thy brother hath </a:t>
            </a:r>
            <a:br>
              <a:rPr lang="en-US" sz="1000" dirty="0"/>
            </a:br>
            <a:r>
              <a:rPr lang="en-US" sz="1000" dirty="0"/>
              <a:t>ought against thee; </a:t>
            </a:r>
          </a:p>
          <a:p>
            <a:r>
              <a:rPr lang="en-US" sz="1000" dirty="0"/>
              <a:t>"Leave there thy gift before the altar, and go </a:t>
            </a:r>
            <a:br>
              <a:rPr lang="en-US" sz="1000" dirty="0"/>
            </a:br>
            <a:r>
              <a:rPr lang="en-US" sz="1000" dirty="0"/>
              <a:t>thy way; first be reconciled to thy brother, and </a:t>
            </a:r>
            <a:br>
              <a:rPr lang="en-US" sz="1000" dirty="0"/>
            </a:br>
            <a:r>
              <a:rPr lang="en-US" sz="1000" dirty="0"/>
              <a:t>then come and offer thy gift." (Matthew 5:23,24.) </a:t>
            </a:r>
          </a:p>
          <a:p>
            <a:r>
              <a:rPr lang="en-US" sz="1000" dirty="0"/>
              <a:t>In giving that sermon to the Nephites, Jesus </a:t>
            </a:r>
            <a:br>
              <a:rPr lang="en-US" sz="1000" dirty="0"/>
            </a:br>
            <a:r>
              <a:rPr lang="en-US" sz="1000" dirty="0"/>
              <a:t>changed this particular admonition somewhat, </a:t>
            </a:r>
            <a:br>
              <a:rPr lang="en-US" sz="1000" dirty="0"/>
            </a:br>
            <a:r>
              <a:rPr lang="en-US" sz="1000" dirty="0"/>
              <a:t>saying: "If ye shall come unto me, or shall desire </a:t>
            </a:r>
            <a:br>
              <a:rPr lang="en-US" sz="1000" dirty="0"/>
            </a:br>
            <a:r>
              <a:rPr lang="en-US" sz="1000" dirty="0"/>
              <a:t>to come unto me, and </a:t>
            </a:r>
            <a:r>
              <a:rPr lang="en-US" sz="1000" dirty="0" err="1"/>
              <a:t>rememberest</a:t>
            </a:r>
            <a:r>
              <a:rPr lang="en-US" sz="1000" dirty="0"/>
              <a:t> that thy </a:t>
            </a:r>
          </a:p>
          <a:p>
            <a:r>
              <a:rPr lang="en-US" sz="1000" dirty="0"/>
              <a:t>brother hath aught against thee-Go thy way </a:t>
            </a:r>
            <a:br>
              <a:rPr lang="en-US" sz="1000" dirty="0"/>
            </a:br>
            <a:r>
              <a:rPr lang="en-US" sz="1000" dirty="0"/>
              <a:t>unto thy brother, and first be reconciled to thy </a:t>
            </a:r>
            <a:br>
              <a:rPr lang="en-US" sz="1000" dirty="0"/>
            </a:br>
            <a:r>
              <a:rPr lang="en-US" sz="1000" dirty="0"/>
              <a:t>brother, and then come unto me with full </a:t>
            </a:r>
            <a:br>
              <a:rPr lang="en-US" sz="1000" dirty="0"/>
            </a:br>
            <a:r>
              <a:rPr lang="en-US" sz="1000" dirty="0"/>
              <a:t>purpose of heart, and I will receive you." (3 </a:t>
            </a:r>
            <a:br>
              <a:rPr lang="en-US" sz="1000" dirty="0"/>
            </a:br>
            <a:r>
              <a:rPr lang="en-US" sz="1000" dirty="0"/>
              <a:t>Nephi 12:23,24.) </a:t>
            </a:r>
          </a:p>
          <a:p>
            <a:r>
              <a:rPr lang="en-US" sz="1000" dirty="0"/>
              <a:t>Occasionally there are Saints in the Church </a:t>
            </a:r>
            <a:br>
              <a:rPr lang="en-US" sz="1000" dirty="0"/>
            </a:br>
            <a:r>
              <a:rPr lang="en-US" sz="1000" dirty="0"/>
              <a:t>who have bitter or hostile feelings toward </a:t>
            </a:r>
            <a:br>
              <a:rPr lang="en-US" sz="1000" dirty="0"/>
            </a:br>
            <a:r>
              <a:rPr lang="en-US" sz="1000" dirty="0"/>
              <a:t>another ward member for some real or imagined </a:t>
            </a:r>
            <a:br>
              <a:rPr lang="en-US" sz="1000" dirty="0"/>
            </a:br>
            <a:r>
              <a:rPr lang="en-US" sz="1000" dirty="0"/>
              <a:t>offense. How can they come to the Lord with full </a:t>
            </a:r>
            <a:br>
              <a:rPr lang="en-US" sz="1000" dirty="0"/>
            </a:br>
            <a:r>
              <a:rPr lang="en-US" sz="1000" dirty="0"/>
              <a:t>purpose of heart when they are seething </a:t>
            </a:r>
            <a:br>
              <a:rPr lang="en-US" sz="1000" dirty="0"/>
            </a:br>
            <a:r>
              <a:rPr lang="en-US" sz="1000" dirty="0"/>
              <a:t>inwardly with enmity? Or what of the person </a:t>
            </a:r>
            <a:br>
              <a:rPr lang="en-US" sz="1000" dirty="0"/>
            </a:br>
            <a:r>
              <a:rPr lang="en-US" sz="1000" dirty="0"/>
              <a:t>who thoughtlessly partakes of the sacrament </a:t>
            </a:r>
            <a:br>
              <a:rPr lang="en-US" sz="1000" dirty="0"/>
            </a:br>
            <a:r>
              <a:rPr lang="en-US" sz="1000" dirty="0"/>
              <a:t>week after week without a serious contemplation </a:t>
            </a:r>
            <a:br>
              <a:rPr lang="en-US" sz="1000" dirty="0"/>
            </a:br>
            <a:r>
              <a:rPr lang="en-US" sz="1000" dirty="0"/>
              <a:t>of the covenants he is making? </a:t>
            </a:r>
          </a:p>
          <a:p>
            <a:r>
              <a:rPr lang="en-US" sz="1000" dirty="0"/>
              <a:t>The Lord said that he that eats and drinks </a:t>
            </a:r>
            <a:br>
              <a:rPr lang="en-US" sz="1000" dirty="0"/>
            </a:br>
            <a:r>
              <a:rPr lang="en-US" sz="1000" dirty="0"/>
              <a:t>unworthily eats and drinks "damnation to his </a:t>
            </a:r>
            <a:br>
              <a:rPr lang="en-US" sz="1000" dirty="0"/>
            </a:br>
            <a:r>
              <a:rPr lang="en-US" sz="1000" dirty="0"/>
              <a:t>soul." (3 Nephi 18:29.) </a:t>
            </a:r>
            <a:r>
              <a:rPr lang="en-US" sz="1000" i="1" dirty="0"/>
              <a:t>Damnation </a:t>
            </a:r>
            <a:r>
              <a:rPr lang="en-US" sz="1000" dirty="0"/>
              <a:t>is a scriptural </a:t>
            </a:r>
            <a:br>
              <a:rPr lang="en-US" sz="1000" dirty="0"/>
            </a:br>
            <a:r>
              <a:rPr lang="en-US" sz="1000" dirty="0"/>
              <a:t>term meaning stoppage or a halt in progress. As </a:t>
            </a:r>
            <a:br>
              <a:rPr lang="en-US" sz="1000" dirty="0"/>
            </a:br>
            <a:r>
              <a:rPr lang="en-US" sz="1000" dirty="0"/>
              <a:t>noted above, the sacrament can provide one of </a:t>
            </a:r>
            <a:br>
              <a:rPr lang="en-US" sz="1000" dirty="0"/>
            </a:br>
            <a:r>
              <a:rPr lang="en-US" sz="1000" dirty="0"/>
              <a:t>the most direct channels of spiritual power for </a:t>
            </a:r>
            <a:br>
              <a:rPr lang="en-US" sz="1000" dirty="0"/>
            </a:br>
            <a:r>
              <a:rPr lang="en-US" sz="1000" dirty="0"/>
              <a:t>mankind. To partake of those sacred emblems </a:t>
            </a:r>
            <a:br>
              <a:rPr lang="en-US" sz="1000" dirty="0"/>
            </a:br>
            <a:r>
              <a:rPr lang="en-US" sz="1000" dirty="0"/>
              <a:t>unworthily blocks that channel of power. </a:t>
            </a:r>
          </a:p>
          <a:p>
            <a:r>
              <a:rPr lang="en-US" sz="1000" dirty="0"/>
              <a:t>Student Manual 121-122 pg.420</a:t>
            </a:r>
          </a:p>
          <a:p>
            <a:pPr indent="130175" eaLnBrk="0" fontAlgn="base" hangingPunct="0">
              <a:spcBef>
                <a:spcPct val="0"/>
              </a:spcBef>
              <a:spcAft>
                <a:spcPct val="0"/>
              </a:spcAft>
            </a:pPr>
            <a:br>
              <a:rPr lang="en-US" sz="1000" dirty="0">
                <a:solidFill>
                  <a:srgbClr val="37312F"/>
                </a:solidFill>
                <a:latin typeface="Calibri" pitchFamily="34" charset="0"/>
                <a:ea typeface="Times New Roman" pitchFamily="18" charset="0"/>
                <a:cs typeface="Times New Roman" pitchFamily="18" charset="0"/>
              </a:rPr>
            </a:br>
            <a:br>
              <a:rPr lang="en-US" sz="1000" dirty="0">
                <a:solidFill>
                  <a:srgbClr val="37312F"/>
                </a:solidFill>
                <a:latin typeface="Calibri" pitchFamily="34" charset="0"/>
                <a:ea typeface="Times New Roman" pitchFamily="18" charset="0"/>
                <a:cs typeface="Times New Roman" pitchFamily="18" charset="0"/>
              </a:rPr>
            </a:br>
            <a:endParaRPr lang="en-US" dirty="0">
              <a:latin typeface="Arial" pitchFamily="34" charset="0"/>
              <a:cs typeface="Arial" pitchFamily="34" charset="0"/>
            </a:endParaRPr>
          </a:p>
        </p:txBody>
      </p:sp>
    </p:spTree>
    <p:extLst>
      <p:ext uri="{BB962C8B-B14F-4D97-AF65-F5344CB8AC3E}">
        <p14:creationId xmlns:p14="http://schemas.microsoft.com/office/powerpoint/2010/main" val="3099145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C1EB4F7-9BD7-44CE-B7D3-82C35403EE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497941" y="533401"/>
            <a:ext cx="7274459" cy="3693319"/>
          </a:xfrm>
          <a:prstGeom prst="rect">
            <a:avLst/>
          </a:prstGeom>
        </p:spPr>
        <p:txBody>
          <a:bodyPr wrap="square">
            <a:spAutoFit/>
          </a:bodyPr>
          <a:lstStyle/>
          <a:p>
            <a:pPr fontAlgn="base"/>
            <a:r>
              <a:rPr lang="en-US" dirty="0">
                <a:solidFill>
                  <a:schemeClr val="bg1"/>
                </a:solidFill>
              </a:rPr>
              <a:t>“Some time ago there was an interesting article about mountain climbing in a medical magazine. …</a:t>
            </a:r>
          </a:p>
          <a:p>
            <a:pPr fontAlgn="base"/>
            <a:endParaRPr lang="en-US" dirty="0">
              <a:solidFill>
                <a:schemeClr val="bg1"/>
              </a:solidFill>
            </a:endParaRPr>
          </a:p>
          <a:p>
            <a:pPr fontAlgn="base"/>
            <a:r>
              <a:rPr lang="en-US" dirty="0">
                <a:solidFill>
                  <a:schemeClr val="bg1"/>
                </a:solidFill>
              </a:rPr>
              <a:t>“The article was about a man named </a:t>
            </a:r>
            <a:r>
              <a:rPr lang="en-US" dirty="0" err="1">
                <a:solidFill>
                  <a:schemeClr val="bg1"/>
                </a:solidFill>
              </a:rPr>
              <a:t>Czenkusch</a:t>
            </a:r>
            <a:r>
              <a:rPr lang="en-US" dirty="0">
                <a:solidFill>
                  <a:schemeClr val="bg1"/>
                </a:solidFill>
              </a:rPr>
              <a:t>  (ZEN-</a:t>
            </a:r>
            <a:r>
              <a:rPr lang="en-US" dirty="0" err="1">
                <a:solidFill>
                  <a:schemeClr val="bg1"/>
                </a:solidFill>
              </a:rPr>
              <a:t>kush</a:t>
            </a:r>
            <a:r>
              <a:rPr lang="en-US" dirty="0">
                <a:solidFill>
                  <a:schemeClr val="bg1"/>
                </a:solidFill>
              </a:rPr>
              <a:t>) who runs a climbing school. … </a:t>
            </a:r>
            <a:r>
              <a:rPr lang="en-US" dirty="0" err="1">
                <a:solidFill>
                  <a:schemeClr val="bg1"/>
                </a:solidFill>
              </a:rPr>
              <a:t>Czenkusch</a:t>
            </a:r>
            <a:r>
              <a:rPr lang="en-US" dirty="0">
                <a:solidFill>
                  <a:schemeClr val="bg1"/>
                </a:solidFill>
              </a:rPr>
              <a:t> was describing to the interviewer the belay system in mountain climbing. </a:t>
            </a:r>
          </a:p>
          <a:p>
            <a:pPr fontAlgn="base"/>
            <a:endParaRPr lang="en-US" dirty="0">
              <a:solidFill>
                <a:schemeClr val="bg1"/>
              </a:solidFill>
            </a:endParaRPr>
          </a:p>
          <a:p>
            <a:pPr fontAlgn="base"/>
            <a:r>
              <a:rPr lang="en-US" dirty="0">
                <a:solidFill>
                  <a:schemeClr val="bg1"/>
                </a:solidFill>
              </a:rPr>
              <a:t>This is the system by which climbers protect themselves from falls. One climber gets in a safe position and secures the rope for the other climber, usually around his or her own body. </a:t>
            </a:r>
          </a:p>
          <a:p>
            <a:pPr fontAlgn="base"/>
            <a:endParaRPr lang="en-US" dirty="0">
              <a:solidFill>
                <a:schemeClr val="bg1"/>
              </a:solidFill>
            </a:endParaRPr>
          </a:p>
          <a:p>
            <a:pPr fontAlgn="base"/>
            <a:r>
              <a:rPr lang="en-US" dirty="0">
                <a:solidFill>
                  <a:schemeClr val="bg1"/>
                </a:solidFill>
              </a:rPr>
              <a:t>‘You’re on belay,’ means, ‘I’ve got you. If something happens, I will stop you from falling.’ It is an important part of mountain climbing…</a:t>
            </a:r>
          </a:p>
        </p:txBody>
      </p:sp>
      <p:pic>
        <p:nvPicPr>
          <p:cNvPr id="3" name="Picture 2">
            <a:extLst>
              <a:ext uri="{FF2B5EF4-FFF2-40B4-BE49-F238E27FC236}">
                <a16:creationId xmlns:a16="http://schemas.microsoft.com/office/drawing/2014/main" id="{B0ACC815-C329-454F-A463-642EC6AAD2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885" y="5466359"/>
            <a:ext cx="952500" cy="1266825"/>
          </a:xfrm>
          <a:prstGeom prst="rect">
            <a:avLst/>
          </a:prstGeom>
        </p:spPr>
      </p:pic>
      <p:pic>
        <p:nvPicPr>
          <p:cNvPr id="8" name="Picture 7">
            <a:extLst>
              <a:ext uri="{FF2B5EF4-FFF2-40B4-BE49-F238E27FC236}">
                <a16:creationId xmlns:a16="http://schemas.microsoft.com/office/drawing/2014/main" id="{14F0AEFC-5080-49CB-8162-B4BD22BA2E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98601" y="143628"/>
            <a:ext cx="2029344" cy="2997593"/>
          </a:xfrm>
          <a:prstGeom prst="rect">
            <a:avLst/>
          </a:prstGeom>
        </p:spPr>
      </p:pic>
      <p:pic>
        <p:nvPicPr>
          <p:cNvPr id="11" name="Picture 10">
            <a:extLst>
              <a:ext uri="{FF2B5EF4-FFF2-40B4-BE49-F238E27FC236}">
                <a16:creationId xmlns:a16="http://schemas.microsoft.com/office/drawing/2014/main" id="{3849819C-2370-44CB-B819-6AE5343F4A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76662" y="3129157"/>
            <a:ext cx="3981450" cy="3543300"/>
          </a:xfrm>
          <a:prstGeom prst="rect">
            <a:avLst/>
          </a:prstGeom>
        </p:spPr>
      </p:pic>
      <p:pic>
        <p:nvPicPr>
          <p:cNvPr id="13" name="Picture 12">
            <a:extLst>
              <a:ext uri="{FF2B5EF4-FFF2-40B4-BE49-F238E27FC236}">
                <a16:creationId xmlns:a16="http://schemas.microsoft.com/office/drawing/2014/main" id="{A646E867-06DE-4E2F-8AEE-69474E02A2F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32637" y="4395120"/>
            <a:ext cx="3241414" cy="2250982"/>
          </a:xfrm>
          <a:prstGeom prst="rect">
            <a:avLst/>
          </a:prstGeom>
        </p:spPr>
      </p:pic>
    </p:spTree>
    <p:extLst>
      <p:ext uri="{BB962C8B-B14F-4D97-AF65-F5344CB8AC3E}">
        <p14:creationId xmlns:p14="http://schemas.microsoft.com/office/powerpoint/2010/main" val="171741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xEl>
                                              <p:pRg st="4" end="4"/>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C605745-EEB0-4A9E-950A-2028D810C2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565404" y="220135"/>
            <a:ext cx="7696200" cy="3970318"/>
          </a:xfrm>
          <a:prstGeom prst="rect">
            <a:avLst/>
          </a:prstGeom>
        </p:spPr>
        <p:txBody>
          <a:bodyPr wrap="square">
            <a:spAutoFit/>
          </a:bodyPr>
          <a:lstStyle/>
          <a:p>
            <a:pPr fontAlgn="base"/>
            <a:r>
              <a:rPr lang="en-US" dirty="0">
                <a:solidFill>
                  <a:schemeClr val="bg1"/>
                </a:solidFill>
              </a:rPr>
              <a:t>...‘Belaying has brought </a:t>
            </a:r>
            <a:r>
              <a:rPr lang="en-US" dirty="0" err="1">
                <a:solidFill>
                  <a:schemeClr val="bg1"/>
                </a:solidFill>
              </a:rPr>
              <a:t>Czenkusch</a:t>
            </a:r>
            <a:r>
              <a:rPr lang="en-US" dirty="0">
                <a:solidFill>
                  <a:schemeClr val="bg1"/>
                </a:solidFill>
              </a:rPr>
              <a:t> his best and worst moments in climbing. </a:t>
            </a:r>
          </a:p>
          <a:p>
            <a:pPr fontAlgn="base"/>
            <a:endParaRPr lang="en-US" dirty="0">
              <a:solidFill>
                <a:schemeClr val="bg1"/>
              </a:solidFill>
            </a:endParaRPr>
          </a:p>
          <a:p>
            <a:pPr fontAlgn="base"/>
            <a:r>
              <a:rPr lang="en-US" dirty="0" err="1">
                <a:solidFill>
                  <a:schemeClr val="bg1"/>
                </a:solidFill>
              </a:rPr>
              <a:t>Czenkusch</a:t>
            </a:r>
            <a:r>
              <a:rPr lang="en-US" dirty="0">
                <a:solidFill>
                  <a:schemeClr val="bg1"/>
                </a:solidFill>
              </a:rPr>
              <a:t> once fell from a high precipice, yanking out three mechanical supports and pulling his </a:t>
            </a:r>
            <a:r>
              <a:rPr lang="en-US" dirty="0" err="1">
                <a:solidFill>
                  <a:schemeClr val="bg1"/>
                </a:solidFill>
              </a:rPr>
              <a:t>belayer</a:t>
            </a:r>
            <a:r>
              <a:rPr lang="en-US" dirty="0">
                <a:solidFill>
                  <a:schemeClr val="bg1"/>
                </a:solidFill>
              </a:rPr>
              <a:t> off a ledge. He was stopped, upside down, 10 feet from the ground when his spread-eagled </a:t>
            </a:r>
            <a:r>
              <a:rPr lang="en-US" dirty="0" err="1">
                <a:solidFill>
                  <a:schemeClr val="bg1"/>
                </a:solidFill>
              </a:rPr>
              <a:t>belayer</a:t>
            </a:r>
            <a:r>
              <a:rPr lang="en-US" dirty="0">
                <a:solidFill>
                  <a:schemeClr val="bg1"/>
                </a:solidFill>
              </a:rPr>
              <a:t> [Don] arrested the fall with the strength of his outstretched arms. </a:t>
            </a:r>
          </a:p>
          <a:p>
            <a:pPr fontAlgn="base"/>
            <a:endParaRPr lang="en-US" dirty="0">
              <a:solidFill>
                <a:schemeClr val="bg1"/>
              </a:solidFill>
            </a:endParaRPr>
          </a:p>
          <a:p>
            <a:pPr fontAlgn="base"/>
            <a:r>
              <a:rPr lang="en-US" dirty="0">
                <a:solidFill>
                  <a:schemeClr val="bg1"/>
                </a:solidFill>
              </a:rPr>
              <a:t>“Don saved my life,” says </a:t>
            </a:r>
            <a:r>
              <a:rPr lang="en-US" dirty="0" err="1">
                <a:solidFill>
                  <a:schemeClr val="bg1"/>
                </a:solidFill>
              </a:rPr>
              <a:t>Czenkusch</a:t>
            </a:r>
            <a:r>
              <a:rPr lang="en-US" dirty="0">
                <a:solidFill>
                  <a:schemeClr val="bg1"/>
                </a:solidFill>
              </a:rPr>
              <a:t>. </a:t>
            </a:r>
          </a:p>
          <a:p>
            <a:pPr fontAlgn="base"/>
            <a:endParaRPr lang="en-US" dirty="0">
              <a:solidFill>
                <a:schemeClr val="bg1"/>
              </a:solidFill>
            </a:endParaRPr>
          </a:p>
          <a:p>
            <a:pPr fontAlgn="base"/>
            <a:r>
              <a:rPr lang="en-US" dirty="0">
                <a:solidFill>
                  <a:schemeClr val="bg1"/>
                </a:solidFill>
              </a:rPr>
              <a:t>“How do you respond to a guy like that? Give him a used climbing rope for a Christmas present? </a:t>
            </a:r>
          </a:p>
          <a:p>
            <a:pPr fontAlgn="base"/>
            <a:endParaRPr lang="en-US" dirty="0">
              <a:solidFill>
                <a:schemeClr val="bg1"/>
              </a:solidFill>
            </a:endParaRPr>
          </a:p>
          <a:p>
            <a:pPr fontAlgn="base"/>
            <a:r>
              <a:rPr lang="en-US" dirty="0">
                <a:solidFill>
                  <a:schemeClr val="bg1"/>
                </a:solidFill>
              </a:rPr>
              <a:t>No, </a:t>
            </a:r>
            <a:r>
              <a:rPr lang="en-US" i="1" dirty="0">
                <a:solidFill>
                  <a:schemeClr val="bg1"/>
                </a:solidFill>
              </a:rPr>
              <a:t>you remember him. You always remember him</a:t>
            </a:r>
            <a:r>
              <a:rPr lang="en-US" dirty="0">
                <a:solidFill>
                  <a:schemeClr val="bg1"/>
                </a:solidFill>
              </a:rPr>
              <a:t>”’</a:t>
            </a:r>
          </a:p>
          <a:p>
            <a:pPr fontAlgn="base"/>
            <a:r>
              <a:rPr lang="en-US" dirty="0">
                <a:solidFill>
                  <a:schemeClr val="bg1"/>
                </a:solidFill>
              </a:rPr>
              <a:t>Gerald Lund</a:t>
            </a:r>
          </a:p>
        </p:txBody>
      </p:sp>
      <p:pic>
        <p:nvPicPr>
          <p:cNvPr id="10" name="Picture 9">
            <a:extLst>
              <a:ext uri="{FF2B5EF4-FFF2-40B4-BE49-F238E27FC236}">
                <a16:creationId xmlns:a16="http://schemas.microsoft.com/office/drawing/2014/main" id="{08067448-7FE0-4A50-8724-65D4142CD4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885" y="5466359"/>
            <a:ext cx="952500" cy="1266825"/>
          </a:xfrm>
          <a:prstGeom prst="rect">
            <a:avLst/>
          </a:prstGeom>
        </p:spPr>
      </p:pic>
      <p:pic>
        <p:nvPicPr>
          <p:cNvPr id="3" name="Picture 2">
            <a:extLst>
              <a:ext uri="{FF2B5EF4-FFF2-40B4-BE49-F238E27FC236}">
                <a16:creationId xmlns:a16="http://schemas.microsoft.com/office/drawing/2014/main" id="{AC0A8899-96A5-4224-BD8B-1BF81C1500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99017" y="228601"/>
            <a:ext cx="2841958" cy="3266357"/>
          </a:xfrm>
          <a:prstGeom prst="rect">
            <a:avLst/>
          </a:prstGeom>
        </p:spPr>
      </p:pic>
      <p:pic>
        <p:nvPicPr>
          <p:cNvPr id="6" name="Picture 5">
            <a:extLst>
              <a:ext uri="{FF2B5EF4-FFF2-40B4-BE49-F238E27FC236}">
                <a16:creationId xmlns:a16="http://schemas.microsoft.com/office/drawing/2014/main" id="{6E0B0096-6CB6-4932-B4A3-7EA9603E68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95432" y="4580534"/>
            <a:ext cx="2362200" cy="1771650"/>
          </a:xfrm>
          <a:prstGeom prst="rect">
            <a:avLst/>
          </a:prstGeom>
        </p:spPr>
      </p:pic>
      <p:pic>
        <p:nvPicPr>
          <p:cNvPr id="11" name="Picture 10">
            <a:extLst>
              <a:ext uri="{FF2B5EF4-FFF2-40B4-BE49-F238E27FC236}">
                <a16:creationId xmlns:a16="http://schemas.microsoft.com/office/drawing/2014/main" id="{FA976B0D-765A-4D5F-A762-B0CE2C410C8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74433" y="3723559"/>
            <a:ext cx="3409758" cy="2253908"/>
          </a:xfrm>
          <a:prstGeom prst="rect">
            <a:avLst/>
          </a:prstGeom>
        </p:spPr>
      </p:pic>
      <p:pic>
        <p:nvPicPr>
          <p:cNvPr id="13" name="Picture 12">
            <a:extLst>
              <a:ext uri="{FF2B5EF4-FFF2-40B4-BE49-F238E27FC236}">
                <a16:creationId xmlns:a16="http://schemas.microsoft.com/office/drawing/2014/main" id="{72049AF5-D7E2-4BA8-88FC-1F85DD31CD8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73123" y="4032250"/>
            <a:ext cx="1714500" cy="2571750"/>
          </a:xfrm>
          <a:prstGeom prst="rect">
            <a:avLst/>
          </a:prstGeom>
        </p:spPr>
      </p:pic>
    </p:spTree>
    <p:extLst>
      <p:ext uri="{BB962C8B-B14F-4D97-AF65-F5344CB8AC3E}">
        <p14:creationId xmlns:p14="http://schemas.microsoft.com/office/powerpoint/2010/main" val="2588794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
                                            <p:txEl>
                                              <p:pRg st="6" end="6"/>
                                            </p:txEl>
                                          </p:spTgt>
                                        </p:tgtEl>
                                        <p:attrNameLst>
                                          <p:attrName>style.visibility</p:attrName>
                                        </p:attrNameLst>
                                      </p:cBhvr>
                                      <p:to>
                                        <p:strVal val="visible"/>
                                      </p:to>
                                    </p:set>
                                  </p:childTnLst>
                                </p:cTn>
                              </p:par>
                              <p:par>
                                <p:cTn id="20" presetID="10"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par>
                                <p:cTn id="27" presetID="10"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par>
                                <p:cTn id="30" presetID="1" presetClass="entr" presetSubtype="0" fill="hold" nodeType="withEffect">
                                  <p:stCondLst>
                                    <p:cond delay="0"/>
                                  </p:stCondLst>
                                  <p:childTnLst>
                                    <p:set>
                                      <p:cBhvr>
                                        <p:cTn id="31"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5777312-8961-4454-9AAB-85F178EBD5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p:nvSpPr>
        <p:spPr>
          <a:xfrm>
            <a:off x="1524000" y="0"/>
            <a:ext cx="9144000" cy="1107996"/>
          </a:xfrm>
          <a:prstGeom prst="rect">
            <a:avLst/>
          </a:prstGeom>
          <a:noFill/>
        </p:spPr>
        <p:txBody>
          <a:bodyPr wrap="square" rtlCol="0">
            <a:spAutoFit/>
          </a:bodyPr>
          <a:lstStyle/>
          <a:p>
            <a:pPr algn="ctr"/>
            <a:r>
              <a:rPr lang="en-US" sz="6600" dirty="0">
                <a:solidFill>
                  <a:schemeClr val="bg1"/>
                </a:solidFill>
                <a:latin typeface="Arial" panose="020B0604020202020204" pitchFamily="34" charset="0"/>
                <a:cs typeface="Arial" panose="020B0604020202020204" pitchFamily="34" charset="0"/>
              </a:rPr>
              <a:t>Our Rescuer</a:t>
            </a:r>
          </a:p>
        </p:txBody>
      </p:sp>
      <p:sp>
        <p:nvSpPr>
          <p:cNvPr id="10" name="Rectangle 9"/>
          <p:cNvSpPr/>
          <p:nvPr/>
        </p:nvSpPr>
        <p:spPr>
          <a:xfrm>
            <a:off x="2057400" y="1066801"/>
            <a:ext cx="3505200" cy="830997"/>
          </a:xfrm>
          <a:prstGeom prst="rect">
            <a:avLst/>
          </a:prstGeom>
        </p:spPr>
        <p:txBody>
          <a:bodyPr wrap="square">
            <a:spAutoFit/>
          </a:bodyPr>
          <a:lstStyle/>
          <a:p>
            <a:pPr fontAlgn="base"/>
            <a:r>
              <a:rPr lang="en-US" sz="2400" dirty="0">
                <a:solidFill>
                  <a:srgbClr val="FFFF00"/>
                </a:solidFill>
              </a:rPr>
              <a:t>Who is our rescuer and how do we give thanks?</a:t>
            </a:r>
          </a:p>
        </p:txBody>
      </p:sp>
      <p:sp>
        <p:nvSpPr>
          <p:cNvPr id="11" name="TextBox 10"/>
          <p:cNvSpPr txBox="1"/>
          <p:nvPr/>
        </p:nvSpPr>
        <p:spPr>
          <a:xfrm>
            <a:off x="211248" y="6488668"/>
            <a:ext cx="1676400" cy="369332"/>
          </a:xfrm>
          <a:prstGeom prst="rect">
            <a:avLst/>
          </a:prstGeom>
          <a:noFill/>
        </p:spPr>
        <p:txBody>
          <a:bodyPr wrap="square" rtlCol="0">
            <a:spAutoFit/>
          </a:bodyPr>
          <a:lstStyle/>
          <a:p>
            <a:r>
              <a:rPr lang="en-US" dirty="0">
                <a:solidFill>
                  <a:schemeClr val="bg1"/>
                </a:solidFill>
              </a:rPr>
              <a:t>3 Nephi 18:1-7</a:t>
            </a:r>
          </a:p>
        </p:txBody>
      </p:sp>
      <p:sp>
        <p:nvSpPr>
          <p:cNvPr id="12" name="Rectangle 11"/>
          <p:cNvSpPr/>
          <p:nvPr/>
        </p:nvSpPr>
        <p:spPr>
          <a:xfrm>
            <a:off x="4908487" y="3837162"/>
            <a:ext cx="3886200" cy="1200329"/>
          </a:xfrm>
          <a:prstGeom prst="rect">
            <a:avLst/>
          </a:prstGeom>
        </p:spPr>
        <p:txBody>
          <a:bodyPr wrap="square">
            <a:spAutoFit/>
          </a:bodyPr>
          <a:lstStyle/>
          <a:p>
            <a:pPr algn="ctr" fontAlgn="base"/>
            <a:r>
              <a:rPr lang="en-US" dirty="0">
                <a:solidFill>
                  <a:schemeClr val="bg1"/>
                </a:solidFill>
              </a:rPr>
              <a:t>Jesus implements the sacrament to the Nephites as he did with His disciples at the Last Supper---in remembrance of Him who has rescued us from sin</a:t>
            </a:r>
          </a:p>
        </p:txBody>
      </p:sp>
      <p:pic>
        <p:nvPicPr>
          <p:cNvPr id="3" name="Picture 2">
            <a:extLst>
              <a:ext uri="{FF2B5EF4-FFF2-40B4-BE49-F238E27FC236}">
                <a16:creationId xmlns:a16="http://schemas.microsoft.com/office/drawing/2014/main" id="{8341992E-4464-453D-9ED5-98C79342ED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4900" y="2407655"/>
            <a:ext cx="2815864" cy="3754485"/>
          </a:xfrm>
          <a:prstGeom prst="rect">
            <a:avLst/>
          </a:prstGeom>
        </p:spPr>
      </p:pic>
      <p:pic>
        <p:nvPicPr>
          <p:cNvPr id="6" name="Picture 5">
            <a:extLst>
              <a:ext uri="{FF2B5EF4-FFF2-40B4-BE49-F238E27FC236}">
                <a16:creationId xmlns:a16="http://schemas.microsoft.com/office/drawing/2014/main" id="{DE616DBC-2AA8-4A4E-934D-379D98F213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8002" y="1090004"/>
            <a:ext cx="4524375" cy="2714625"/>
          </a:xfrm>
          <a:prstGeom prst="rect">
            <a:avLst/>
          </a:prstGeom>
        </p:spPr>
      </p:pic>
      <p:pic>
        <p:nvPicPr>
          <p:cNvPr id="8" name="Picture 7">
            <a:extLst>
              <a:ext uri="{FF2B5EF4-FFF2-40B4-BE49-F238E27FC236}">
                <a16:creationId xmlns:a16="http://schemas.microsoft.com/office/drawing/2014/main" id="{05E66D72-B3BB-4C2B-BFB5-EE92859E4C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06390" y="4445733"/>
            <a:ext cx="2838450" cy="2133600"/>
          </a:xfrm>
          <a:prstGeom prst="rect">
            <a:avLst/>
          </a:prstGeom>
        </p:spPr>
      </p:pic>
    </p:spTree>
    <p:extLst>
      <p:ext uri="{BB962C8B-B14F-4D97-AF65-F5344CB8AC3E}">
        <p14:creationId xmlns:p14="http://schemas.microsoft.com/office/powerpoint/2010/main" val="25241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D280EA8-FC13-4B3D-890E-8D87151717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6019800" y="4419600"/>
            <a:ext cx="3810000" cy="1569660"/>
          </a:xfrm>
          <a:prstGeom prst="rect">
            <a:avLst/>
          </a:prstGeom>
        </p:spPr>
        <p:txBody>
          <a:bodyPr wrap="square">
            <a:spAutoFit/>
          </a:bodyPr>
          <a:lstStyle/>
          <a:p>
            <a:pPr algn="ctr" fontAlgn="base"/>
            <a:r>
              <a:rPr lang="en-US" sz="2400" dirty="0">
                <a:solidFill>
                  <a:srgbClr val="FFFF00"/>
                </a:solidFill>
              </a:rPr>
              <a:t>How does partaking of the sacrament help us remember the Savior’s sacrifice in our behalf?</a:t>
            </a:r>
          </a:p>
        </p:txBody>
      </p:sp>
      <p:sp>
        <p:nvSpPr>
          <p:cNvPr id="9" name="TextBox 8"/>
          <p:cNvSpPr txBox="1"/>
          <p:nvPr/>
        </p:nvSpPr>
        <p:spPr>
          <a:xfrm>
            <a:off x="235390" y="0"/>
            <a:ext cx="11850986" cy="769441"/>
          </a:xfrm>
          <a:prstGeom prst="rect">
            <a:avLst/>
          </a:prstGeom>
          <a:noFill/>
        </p:spPr>
        <p:txBody>
          <a:bodyPr wrap="square" rtlCol="0">
            <a:spAutoFit/>
          </a:bodyPr>
          <a:lstStyle/>
          <a:p>
            <a:pPr algn="ctr"/>
            <a:r>
              <a:rPr lang="en-US" sz="4400" dirty="0">
                <a:solidFill>
                  <a:schemeClr val="bg1"/>
                </a:solidFill>
                <a:latin typeface="Arial" panose="020B0604020202020204" pitchFamily="34" charset="0"/>
                <a:cs typeface="Arial" panose="020B0604020202020204" pitchFamily="34" charset="0"/>
              </a:rPr>
              <a:t>Hunger and Thirst—Bread and Wine</a:t>
            </a:r>
          </a:p>
        </p:txBody>
      </p:sp>
      <p:sp>
        <p:nvSpPr>
          <p:cNvPr id="11" name="TextBox 10"/>
          <p:cNvSpPr txBox="1"/>
          <p:nvPr/>
        </p:nvSpPr>
        <p:spPr>
          <a:xfrm>
            <a:off x="0" y="6488668"/>
            <a:ext cx="1676400" cy="369332"/>
          </a:xfrm>
          <a:prstGeom prst="rect">
            <a:avLst/>
          </a:prstGeom>
          <a:noFill/>
        </p:spPr>
        <p:txBody>
          <a:bodyPr wrap="square" rtlCol="0">
            <a:spAutoFit/>
          </a:bodyPr>
          <a:lstStyle/>
          <a:p>
            <a:r>
              <a:rPr lang="en-US" dirty="0">
                <a:solidFill>
                  <a:schemeClr val="bg1"/>
                </a:solidFill>
              </a:rPr>
              <a:t>3 Nephi 18:1-4</a:t>
            </a:r>
          </a:p>
        </p:txBody>
      </p:sp>
      <p:sp>
        <p:nvSpPr>
          <p:cNvPr id="13" name="TextBox 12"/>
          <p:cNvSpPr txBox="1"/>
          <p:nvPr/>
        </p:nvSpPr>
        <p:spPr>
          <a:xfrm>
            <a:off x="1250133" y="870642"/>
            <a:ext cx="3048000" cy="3416320"/>
          </a:xfrm>
          <a:prstGeom prst="rect">
            <a:avLst/>
          </a:prstGeom>
          <a:noFill/>
        </p:spPr>
        <p:txBody>
          <a:bodyPr wrap="square" rtlCol="0">
            <a:spAutoFit/>
          </a:bodyPr>
          <a:lstStyle/>
          <a:p>
            <a:r>
              <a:rPr lang="en-US" dirty="0">
                <a:solidFill>
                  <a:schemeClr val="bg1"/>
                </a:solidFill>
              </a:rPr>
              <a:t>Hunger and thirst for the Spirit of Christ</a:t>
            </a:r>
          </a:p>
          <a:p>
            <a:endParaRPr lang="en-US" dirty="0">
              <a:solidFill>
                <a:schemeClr val="bg1"/>
              </a:solidFill>
            </a:endParaRPr>
          </a:p>
          <a:p>
            <a:r>
              <a:rPr lang="en-US" dirty="0">
                <a:solidFill>
                  <a:schemeClr val="bg1"/>
                </a:solidFill>
              </a:rPr>
              <a:t>We must come to the sacrament table hungry</a:t>
            </a:r>
          </a:p>
          <a:p>
            <a:endParaRPr lang="en-US" dirty="0">
              <a:solidFill>
                <a:schemeClr val="bg1"/>
              </a:solidFill>
            </a:endParaRPr>
          </a:p>
          <a:p>
            <a:r>
              <a:rPr lang="en-US" dirty="0">
                <a:solidFill>
                  <a:schemeClr val="bg1"/>
                </a:solidFill>
              </a:rPr>
              <a:t>We eat food to stimulate our physical bodies</a:t>
            </a:r>
          </a:p>
          <a:p>
            <a:endParaRPr lang="en-US" dirty="0">
              <a:solidFill>
                <a:schemeClr val="bg1"/>
              </a:solidFill>
            </a:endParaRPr>
          </a:p>
          <a:p>
            <a:r>
              <a:rPr lang="en-US" dirty="0">
                <a:solidFill>
                  <a:schemeClr val="bg1"/>
                </a:solidFill>
              </a:rPr>
              <a:t>It is also necessary for our spiritual body to receive spiritual strength</a:t>
            </a:r>
          </a:p>
        </p:txBody>
      </p:sp>
      <p:sp>
        <p:nvSpPr>
          <p:cNvPr id="14" name="TextBox 13"/>
          <p:cNvSpPr txBox="1"/>
          <p:nvPr/>
        </p:nvSpPr>
        <p:spPr>
          <a:xfrm>
            <a:off x="7911219" y="1218446"/>
            <a:ext cx="1981200" cy="2308324"/>
          </a:xfrm>
          <a:prstGeom prst="rect">
            <a:avLst/>
          </a:prstGeom>
          <a:noFill/>
        </p:spPr>
        <p:txBody>
          <a:bodyPr wrap="square" rtlCol="0">
            <a:spAutoFit/>
          </a:bodyPr>
          <a:lstStyle/>
          <a:p>
            <a:r>
              <a:rPr lang="en-US" dirty="0">
                <a:solidFill>
                  <a:schemeClr val="bg1"/>
                </a:solidFill>
              </a:rPr>
              <a:t>Bread and wine to always remember  Him</a:t>
            </a:r>
          </a:p>
          <a:p>
            <a:endParaRPr lang="en-US" dirty="0">
              <a:solidFill>
                <a:schemeClr val="bg1"/>
              </a:solidFill>
            </a:endParaRPr>
          </a:p>
          <a:p>
            <a:r>
              <a:rPr lang="en-US" dirty="0">
                <a:solidFill>
                  <a:schemeClr val="bg1"/>
                </a:solidFill>
              </a:rPr>
              <a:t>Symbols of body and flesh</a:t>
            </a:r>
          </a:p>
          <a:p>
            <a:endParaRPr lang="en-US" dirty="0">
              <a:solidFill>
                <a:schemeClr val="bg1"/>
              </a:solidFill>
            </a:endParaRPr>
          </a:p>
          <a:p>
            <a:r>
              <a:rPr lang="en-US" dirty="0">
                <a:solidFill>
                  <a:schemeClr val="bg1"/>
                </a:solidFill>
              </a:rPr>
              <a:t>A merciful blessing</a:t>
            </a:r>
          </a:p>
        </p:txBody>
      </p:sp>
      <p:pic>
        <p:nvPicPr>
          <p:cNvPr id="3" name="Picture 2">
            <a:extLst>
              <a:ext uri="{FF2B5EF4-FFF2-40B4-BE49-F238E27FC236}">
                <a16:creationId xmlns:a16="http://schemas.microsoft.com/office/drawing/2014/main" id="{ED41CC4B-76FC-43BA-9A77-879819770D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7347" y="914370"/>
            <a:ext cx="2057305" cy="2564774"/>
          </a:xfrm>
          <a:prstGeom prst="rect">
            <a:avLst/>
          </a:prstGeom>
        </p:spPr>
      </p:pic>
      <p:pic>
        <p:nvPicPr>
          <p:cNvPr id="7" name="Picture 6">
            <a:extLst>
              <a:ext uri="{FF2B5EF4-FFF2-40B4-BE49-F238E27FC236}">
                <a16:creationId xmlns:a16="http://schemas.microsoft.com/office/drawing/2014/main" id="{77BEC116-1C32-4D48-8581-3ADFB30B76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87988" y="4347884"/>
            <a:ext cx="2689770" cy="2157420"/>
          </a:xfrm>
          <a:prstGeom prst="rect">
            <a:avLst/>
          </a:prstGeom>
        </p:spPr>
      </p:pic>
    </p:spTree>
    <p:extLst>
      <p:ext uri="{BB962C8B-B14F-4D97-AF65-F5344CB8AC3E}">
        <p14:creationId xmlns:p14="http://schemas.microsoft.com/office/powerpoint/2010/main" val="3773531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80BCB326-CA61-43E0-8C85-C972D8F3FF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3" name="Group 22"/>
          <p:cNvGrpSpPr/>
          <p:nvPr/>
        </p:nvGrpSpPr>
        <p:grpSpPr>
          <a:xfrm>
            <a:off x="1981200" y="609600"/>
            <a:ext cx="3962400" cy="2772728"/>
            <a:chOff x="457200" y="457200"/>
            <a:chExt cx="3962400" cy="2772728"/>
          </a:xfrm>
        </p:grpSpPr>
        <p:grpSp>
          <p:nvGrpSpPr>
            <p:cNvPr id="3" name="Group 2"/>
            <p:cNvGrpSpPr/>
            <p:nvPr/>
          </p:nvGrpSpPr>
          <p:grpSpPr>
            <a:xfrm>
              <a:off x="457200" y="457200"/>
              <a:ext cx="3962400" cy="2590800"/>
              <a:chOff x="1143000" y="228600"/>
              <a:chExt cx="7086600" cy="3733800"/>
            </a:xfrm>
          </p:grpSpPr>
          <p:sp>
            <p:nvSpPr>
              <p:cNvPr id="4" name="Flowchart: Manual Operation 3"/>
              <p:cNvSpPr/>
              <p:nvPr/>
            </p:nvSpPr>
            <p:spPr>
              <a:xfrm>
                <a:off x="1524000" y="1752600"/>
                <a:ext cx="1143000" cy="1066800"/>
              </a:xfrm>
              <a:prstGeom prst="flowChartManualOperati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Manual Operation 4"/>
              <p:cNvSpPr/>
              <p:nvPr/>
            </p:nvSpPr>
            <p:spPr>
              <a:xfrm>
                <a:off x="2895600" y="1752600"/>
                <a:ext cx="1143000" cy="1066800"/>
              </a:xfrm>
              <a:prstGeom prst="flowChartManualOperati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Manual Operation 5"/>
              <p:cNvSpPr/>
              <p:nvPr/>
            </p:nvSpPr>
            <p:spPr>
              <a:xfrm>
                <a:off x="4191000" y="1752600"/>
                <a:ext cx="1143000" cy="1066800"/>
              </a:xfrm>
              <a:prstGeom prst="flowChartManualOperati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Manual Operation 6"/>
              <p:cNvSpPr/>
              <p:nvPr/>
            </p:nvSpPr>
            <p:spPr>
              <a:xfrm>
                <a:off x="5486400" y="1752600"/>
                <a:ext cx="1143000" cy="1066800"/>
              </a:xfrm>
              <a:prstGeom prst="flowChartManualOperati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Manual Operation 7"/>
              <p:cNvSpPr/>
              <p:nvPr/>
            </p:nvSpPr>
            <p:spPr>
              <a:xfrm>
                <a:off x="6781800" y="1752600"/>
                <a:ext cx="1143000" cy="1066800"/>
              </a:xfrm>
              <a:prstGeom prst="flowChartManualOperati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Block Arc 8"/>
              <p:cNvSpPr/>
              <p:nvPr/>
            </p:nvSpPr>
            <p:spPr>
              <a:xfrm>
                <a:off x="2133600" y="228600"/>
                <a:ext cx="4953000" cy="3733800"/>
              </a:xfrm>
              <a:prstGeom prst="blockArc">
                <a:avLst>
                  <a:gd name="adj1" fmla="val 10730320"/>
                  <a:gd name="adj2" fmla="val 41131"/>
                  <a:gd name="adj3" fmla="val 10235"/>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lowchart: Manual Operation 9"/>
              <p:cNvSpPr/>
              <p:nvPr/>
            </p:nvSpPr>
            <p:spPr>
              <a:xfrm>
                <a:off x="1219200" y="2362200"/>
                <a:ext cx="7010400" cy="1447800"/>
              </a:xfrm>
              <a:prstGeom prst="flowChartManualOperation">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1143000" y="2057400"/>
                <a:ext cx="7086600" cy="533400"/>
              </a:xfrm>
              <a:prstGeom prst="round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p:cNvSpPr/>
            <p:nvPr/>
          </p:nvSpPr>
          <p:spPr>
            <a:xfrm>
              <a:off x="1066800" y="1752600"/>
              <a:ext cx="2895600" cy="1477328"/>
            </a:xfrm>
            <a:prstGeom prst="rect">
              <a:avLst/>
            </a:prstGeom>
          </p:spPr>
          <p:txBody>
            <a:bodyPr wrap="square">
              <a:spAutoFit/>
            </a:bodyPr>
            <a:lstStyle/>
            <a:p>
              <a:pPr algn="ctr"/>
              <a:r>
                <a:rPr lang="en-US" b="1" dirty="0"/>
                <a:t>As we partake of the sacrament, we witness unto the Father that we will always remember Jesus Christ.</a:t>
              </a:r>
              <a:r>
                <a:rPr lang="en-US" dirty="0"/>
                <a:t> </a:t>
              </a:r>
            </a:p>
          </p:txBody>
        </p:sp>
      </p:grpSp>
      <p:grpSp>
        <p:nvGrpSpPr>
          <p:cNvPr id="24" name="Group 23"/>
          <p:cNvGrpSpPr/>
          <p:nvPr/>
        </p:nvGrpSpPr>
        <p:grpSpPr>
          <a:xfrm>
            <a:off x="6172200" y="3352800"/>
            <a:ext cx="3962400" cy="2590800"/>
            <a:chOff x="4648200" y="3352800"/>
            <a:chExt cx="3962400" cy="2590800"/>
          </a:xfrm>
        </p:grpSpPr>
        <p:grpSp>
          <p:nvGrpSpPr>
            <p:cNvPr id="13" name="Group 12"/>
            <p:cNvGrpSpPr/>
            <p:nvPr/>
          </p:nvGrpSpPr>
          <p:grpSpPr>
            <a:xfrm>
              <a:off x="4648200" y="3352800"/>
              <a:ext cx="3962400" cy="2590800"/>
              <a:chOff x="1143000" y="228600"/>
              <a:chExt cx="7086600" cy="3733800"/>
            </a:xfrm>
          </p:grpSpPr>
          <p:sp>
            <p:nvSpPr>
              <p:cNvPr id="14" name="Flowchart: Manual Operation 13"/>
              <p:cNvSpPr/>
              <p:nvPr/>
            </p:nvSpPr>
            <p:spPr>
              <a:xfrm>
                <a:off x="1524000" y="1752600"/>
                <a:ext cx="1143000" cy="1066800"/>
              </a:xfrm>
              <a:prstGeom prst="flowChartManualOperati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Manual Operation 14"/>
              <p:cNvSpPr/>
              <p:nvPr/>
            </p:nvSpPr>
            <p:spPr>
              <a:xfrm>
                <a:off x="2895600" y="1752600"/>
                <a:ext cx="1143000" cy="1066800"/>
              </a:xfrm>
              <a:prstGeom prst="flowChartManualOperati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anual Operation 15"/>
              <p:cNvSpPr/>
              <p:nvPr/>
            </p:nvSpPr>
            <p:spPr>
              <a:xfrm>
                <a:off x="4191000" y="1752600"/>
                <a:ext cx="1143000" cy="1066800"/>
              </a:xfrm>
              <a:prstGeom prst="flowChartManualOperati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nual Operation 16"/>
              <p:cNvSpPr/>
              <p:nvPr/>
            </p:nvSpPr>
            <p:spPr>
              <a:xfrm>
                <a:off x="5486400" y="1752600"/>
                <a:ext cx="1143000" cy="1066800"/>
              </a:xfrm>
              <a:prstGeom prst="flowChartManualOperati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Manual Operation 17"/>
              <p:cNvSpPr/>
              <p:nvPr/>
            </p:nvSpPr>
            <p:spPr>
              <a:xfrm>
                <a:off x="6781800" y="1752600"/>
                <a:ext cx="1143000" cy="1066800"/>
              </a:xfrm>
              <a:prstGeom prst="flowChartManualOperati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Block Arc 18"/>
              <p:cNvSpPr/>
              <p:nvPr/>
            </p:nvSpPr>
            <p:spPr>
              <a:xfrm>
                <a:off x="2133600" y="228600"/>
                <a:ext cx="4953000" cy="3733800"/>
              </a:xfrm>
              <a:prstGeom prst="blockArc">
                <a:avLst>
                  <a:gd name="adj1" fmla="val 10730320"/>
                  <a:gd name="adj2" fmla="val 41131"/>
                  <a:gd name="adj3" fmla="val 10235"/>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lowchart: Manual Operation 19"/>
              <p:cNvSpPr/>
              <p:nvPr/>
            </p:nvSpPr>
            <p:spPr>
              <a:xfrm>
                <a:off x="1219200" y="2362200"/>
                <a:ext cx="7010400" cy="1447800"/>
              </a:xfrm>
              <a:prstGeom prst="flowChartManualOperation">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1143000" y="2057400"/>
                <a:ext cx="7086600" cy="533400"/>
              </a:xfrm>
              <a:prstGeom prst="round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p:cNvSpPr/>
            <p:nvPr/>
          </p:nvSpPr>
          <p:spPr>
            <a:xfrm>
              <a:off x="5029200" y="4648200"/>
              <a:ext cx="3352800" cy="1200329"/>
            </a:xfrm>
            <a:prstGeom prst="rect">
              <a:avLst/>
            </a:prstGeom>
          </p:spPr>
          <p:txBody>
            <a:bodyPr wrap="square">
              <a:spAutoFit/>
            </a:bodyPr>
            <a:lstStyle/>
            <a:p>
              <a:pPr algn="ctr"/>
              <a:r>
                <a:rPr lang="en-US" b="1" dirty="0"/>
                <a:t>As we partake of the sacrament, we witness unto the Father that we are willing to do all that the Savior has commanded</a:t>
              </a:r>
              <a:endParaRPr lang="en-US" dirty="0"/>
            </a:p>
          </p:txBody>
        </p:sp>
      </p:grpSp>
      <p:sp>
        <p:nvSpPr>
          <p:cNvPr id="25" name="TextBox 24"/>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Arial" panose="020B0604020202020204" pitchFamily="34" charset="0"/>
                <a:cs typeface="Arial" panose="020B0604020202020204" pitchFamily="34" charset="0"/>
              </a:rPr>
              <a:t>A Full Participant</a:t>
            </a:r>
          </a:p>
        </p:txBody>
      </p:sp>
      <p:sp>
        <p:nvSpPr>
          <p:cNvPr id="27" name="TextBox 26"/>
          <p:cNvSpPr txBox="1"/>
          <p:nvPr/>
        </p:nvSpPr>
        <p:spPr>
          <a:xfrm>
            <a:off x="1905000" y="3810001"/>
            <a:ext cx="4114800" cy="2585323"/>
          </a:xfrm>
          <a:prstGeom prst="rect">
            <a:avLst/>
          </a:prstGeom>
          <a:noFill/>
        </p:spPr>
        <p:txBody>
          <a:bodyPr wrap="square" rtlCol="0">
            <a:spAutoFit/>
          </a:bodyPr>
          <a:lstStyle/>
          <a:p>
            <a:r>
              <a:rPr lang="en-US" dirty="0">
                <a:solidFill>
                  <a:schemeClr val="bg1"/>
                </a:solidFill>
              </a:rPr>
              <a:t>“Now partaking of the sacrament is not to be a mere passive experience. We are not to remember the Lord’s suffering and death only as we may remember some purely secular historical event. Participating in the sacrament service is meant to be a vital and a spiritualizing experience.”</a:t>
            </a:r>
          </a:p>
          <a:p>
            <a:r>
              <a:rPr lang="en-US" dirty="0">
                <a:solidFill>
                  <a:schemeClr val="bg1"/>
                </a:solidFill>
              </a:rPr>
              <a:t>Elder Marion G. Romney</a:t>
            </a:r>
          </a:p>
        </p:txBody>
      </p:sp>
      <p:sp>
        <p:nvSpPr>
          <p:cNvPr id="28" name="Rectangle 27"/>
          <p:cNvSpPr/>
          <p:nvPr/>
        </p:nvSpPr>
        <p:spPr>
          <a:xfrm>
            <a:off x="6934200" y="1219200"/>
            <a:ext cx="3200400" cy="1754326"/>
          </a:xfrm>
          <a:prstGeom prst="rect">
            <a:avLst/>
          </a:prstGeom>
        </p:spPr>
        <p:txBody>
          <a:bodyPr wrap="square">
            <a:spAutoFit/>
          </a:bodyPr>
          <a:lstStyle/>
          <a:p>
            <a:r>
              <a:rPr lang="en-US" dirty="0">
                <a:solidFill>
                  <a:schemeClr val="bg1"/>
                </a:solidFill>
              </a:rPr>
              <a:t>“…witness before the church that they have truly repented of all their sins, and are willing to take upon them the name of Jesus Christ,…</a:t>
            </a:r>
          </a:p>
          <a:p>
            <a:r>
              <a:rPr lang="en-US" dirty="0">
                <a:solidFill>
                  <a:schemeClr val="bg1"/>
                </a:solidFill>
              </a:rPr>
              <a:t>D&amp;C 20:37</a:t>
            </a:r>
          </a:p>
        </p:txBody>
      </p:sp>
      <p:pic>
        <p:nvPicPr>
          <p:cNvPr id="30" name="Picture 29">
            <a:extLst>
              <a:ext uri="{FF2B5EF4-FFF2-40B4-BE49-F238E27FC236}">
                <a16:creationId xmlns:a16="http://schemas.microsoft.com/office/drawing/2014/main" id="{F82947FB-4882-4B73-8D53-C4DF2C578C98}"/>
              </a:ext>
            </a:extLst>
          </p:cNvPr>
          <p:cNvPicPr>
            <a:picLocks noChangeAspect="1"/>
          </p:cNvPicPr>
          <p:nvPr/>
        </p:nvPicPr>
        <p:blipFill rotWithShape="1">
          <a:blip r:embed="rId3">
            <a:extLst>
              <a:ext uri="{28A0092B-C50C-407E-A947-70E740481C1C}">
                <a14:useLocalDpi xmlns:a14="http://schemas.microsoft.com/office/drawing/2010/main" val="0"/>
              </a:ext>
            </a:extLst>
          </a:blip>
          <a:srcRect b="3251"/>
          <a:stretch/>
        </p:blipFill>
        <p:spPr>
          <a:xfrm>
            <a:off x="437395" y="4284695"/>
            <a:ext cx="1104900" cy="1409936"/>
          </a:xfrm>
          <a:prstGeom prst="rect">
            <a:avLst/>
          </a:prstGeom>
        </p:spPr>
      </p:pic>
    </p:spTree>
    <p:extLst>
      <p:ext uri="{BB962C8B-B14F-4D97-AF65-F5344CB8AC3E}">
        <p14:creationId xmlns:p14="http://schemas.microsoft.com/office/powerpoint/2010/main" val="2676528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66">
            <a:extLst>
              <a:ext uri="{FF2B5EF4-FFF2-40B4-BE49-F238E27FC236}">
                <a16:creationId xmlns:a16="http://schemas.microsoft.com/office/drawing/2014/main" id="{30F9BC05-143F-4ECD-939E-0702A2681C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3" name="Group 2"/>
          <p:cNvGrpSpPr/>
          <p:nvPr/>
        </p:nvGrpSpPr>
        <p:grpSpPr>
          <a:xfrm>
            <a:off x="1981200" y="762000"/>
            <a:ext cx="1066800" cy="457200"/>
            <a:chOff x="1143000" y="228600"/>
            <a:chExt cx="7086600" cy="3733800"/>
          </a:xfrm>
        </p:grpSpPr>
        <p:sp>
          <p:nvSpPr>
            <p:cNvPr id="4" name="Flowchart: Manual Operation 3"/>
            <p:cNvSpPr/>
            <p:nvPr/>
          </p:nvSpPr>
          <p:spPr>
            <a:xfrm>
              <a:off x="1524000" y="1752600"/>
              <a:ext cx="1143000" cy="1066800"/>
            </a:xfrm>
            <a:prstGeom prst="flowChartManualOperati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Manual Operation 4"/>
            <p:cNvSpPr/>
            <p:nvPr/>
          </p:nvSpPr>
          <p:spPr>
            <a:xfrm>
              <a:off x="2895600" y="1752600"/>
              <a:ext cx="1143000" cy="1066800"/>
            </a:xfrm>
            <a:prstGeom prst="flowChartManualOperati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Manual Operation 5"/>
            <p:cNvSpPr/>
            <p:nvPr/>
          </p:nvSpPr>
          <p:spPr>
            <a:xfrm>
              <a:off x="4191000" y="1752600"/>
              <a:ext cx="1143000" cy="1066800"/>
            </a:xfrm>
            <a:prstGeom prst="flowChartManualOperati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Manual Operation 6"/>
            <p:cNvSpPr/>
            <p:nvPr/>
          </p:nvSpPr>
          <p:spPr>
            <a:xfrm>
              <a:off x="5486400" y="1752600"/>
              <a:ext cx="1143000" cy="1066800"/>
            </a:xfrm>
            <a:prstGeom prst="flowChartManualOperati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Manual Operation 7"/>
            <p:cNvSpPr/>
            <p:nvPr/>
          </p:nvSpPr>
          <p:spPr>
            <a:xfrm>
              <a:off x="6781800" y="1752600"/>
              <a:ext cx="1143000" cy="1066800"/>
            </a:xfrm>
            <a:prstGeom prst="flowChartManualOperati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Block Arc 8"/>
            <p:cNvSpPr/>
            <p:nvPr/>
          </p:nvSpPr>
          <p:spPr>
            <a:xfrm>
              <a:off x="2133600" y="228600"/>
              <a:ext cx="4953000" cy="3733800"/>
            </a:xfrm>
            <a:prstGeom prst="blockArc">
              <a:avLst>
                <a:gd name="adj1" fmla="val 10730320"/>
                <a:gd name="adj2" fmla="val 41131"/>
                <a:gd name="adj3" fmla="val 10235"/>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lowchart: Manual Operation 9"/>
            <p:cNvSpPr/>
            <p:nvPr/>
          </p:nvSpPr>
          <p:spPr>
            <a:xfrm>
              <a:off x="1219200" y="2362200"/>
              <a:ext cx="7010400" cy="1447800"/>
            </a:xfrm>
            <a:prstGeom prst="flowChartManualOperation">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1143000" y="2057400"/>
              <a:ext cx="7086600" cy="533400"/>
            </a:xfrm>
            <a:prstGeom prst="round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Arial" panose="020B0604020202020204" pitchFamily="34" charset="0"/>
                <a:cs typeface="Arial" panose="020B0604020202020204" pitchFamily="34" charset="0"/>
              </a:rPr>
              <a:t>Remembering Him</a:t>
            </a:r>
          </a:p>
        </p:txBody>
      </p:sp>
      <p:sp>
        <p:nvSpPr>
          <p:cNvPr id="28" name="Rectangle 27"/>
          <p:cNvSpPr/>
          <p:nvPr/>
        </p:nvSpPr>
        <p:spPr>
          <a:xfrm>
            <a:off x="3200400" y="762000"/>
            <a:ext cx="5257800" cy="5909310"/>
          </a:xfrm>
          <a:prstGeom prst="rect">
            <a:avLst/>
          </a:prstGeom>
        </p:spPr>
        <p:txBody>
          <a:bodyPr wrap="square">
            <a:spAutoFit/>
          </a:bodyPr>
          <a:lstStyle/>
          <a:p>
            <a:pPr marL="342900" indent="-342900"/>
            <a:r>
              <a:rPr lang="en-US" dirty="0">
                <a:solidFill>
                  <a:schemeClr val="bg1"/>
                </a:solidFill>
              </a:rPr>
              <a:t>	We remember the life of the Jesus and the model He set for us by His own life.</a:t>
            </a:r>
          </a:p>
          <a:p>
            <a:pPr marL="342900" indent="-342900">
              <a:buAutoNum type="arabicPeriod"/>
            </a:pPr>
            <a:endParaRPr lang="en-US" dirty="0">
              <a:solidFill>
                <a:schemeClr val="bg1"/>
              </a:solidFill>
            </a:endParaRPr>
          </a:p>
          <a:p>
            <a:pPr marL="342900" indent="-342900"/>
            <a:r>
              <a:rPr lang="en-US" dirty="0">
                <a:solidFill>
                  <a:schemeClr val="bg1"/>
                </a:solidFill>
              </a:rPr>
              <a:t>	We remember His atoning sacrifice made in our behalf through which He endured shame and incomprehensible pain in order to pay for our sins and bring about the Resurrection</a:t>
            </a:r>
          </a:p>
          <a:p>
            <a:pPr marL="342900" indent="-342900">
              <a:buAutoNum type="arabicPeriod"/>
            </a:pPr>
            <a:endParaRPr lang="en-US" dirty="0">
              <a:solidFill>
                <a:schemeClr val="bg1"/>
              </a:solidFill>
            </a:endParaRPr>
          </a:p>
          <a:p>
            <a:pPr marL="342900" indent="-342900"/>
            <a:r>
              <a:rPr lang="en-US" dirty="0">
                <a:solidFill>
                  <a:schemeClr val="bg1"/>
                </a:solidFill>
              </a:rPr>
              <a:t>	We remember the covenants we have made with Him and examine how well we are keeping those covenants.</a:t>
            </a:r>
          </a:p>
          <a:p>
            <a:pPr marL="342900" indent="-342900">
              <a:buAutoNum type="arabicPeriod"/>
            </a:pPr>
            <a:endParaRPr lang="en-US" dirty="0">
              <a:solidFill>
                <a:schemeClr val="bg1"/>
              </a:solidFill>
            </a:endParaRPr>
          </a:p>
          <a:p>
            <a:pPr marL="342900" indent="-342900"/>
            <a:r>
              <a:rPr lang="en-US" dirty="0">
                <a:solidFill>
                  <a:schemeClr val="bg1"/>
                </a:solidFill>
              </a:rPr>
              <a:t>	We remember him in our everyday life by asking ourselves:	</a:t>
            </a:r>
          </a:p>
          <a:p>
            <a:pPr marL="342900" indent="-342900"/>
            <a:r>
              <a:rPr lang="en-US" dirty="0">
                <a:solidFill>
                  <a:schemeClr val="bg1"/>
                </a:solidFill>
              </a:rPr>
              <a:t>	 “What would Jesus do in this situation?” or </a:t>
            </a:r>
          </a:p>
          <a:p>
            <a:pPr marL="342900" indent="-342900"/>
            <a:r>
              <a:rPr lang="en-US" dirty="0">
                <a:solidFill>
                  <a:schemeClr val="bg1"/>
                </a:solidFill>
              </a:rPr>
              <a:t>	“How would He respond to this challenge” or </a:t>
            </a:r>
          </a:p>
          <a:p>
            <a:pPr marL="342900" indent="-342900"/>
            <a:r>
              <a:rPr lang="en-US" dirty="0">
                <a:solidFill>
                  <a:schemeClr val="bg1"/>
                </a:solidFill>
              </a:rPr>
              <a:t>	“What would He say if he were here now?” </a:t>
            </a:r>
          </a:p>
          <a:p>
            <a:pPr marL="342900" indent="-342900"/>
            <a:endParaRPr lang="en-US" dirty="0">
              <a:solidFill>
                <a:schemeClr val="bg1"/>
              </a:solidFill>
            </a:endParaRPr>
          </a:p>
          <a:p>
            <a:pPr marL="342900" indent="-342900"/>
            <a:r>
              <a:rPr lang="en-US" dirty="0">
                <a:solidFill>
                  <a:schemeClr val="bg1"/>
                </a:solidFill>
              </a:rPr>
              <a:t>	We use Him as the constant standard by which we measure all of our own thoughts, words, and actions.</a:t>
            </a:r>
          </a:p>
        </p:txBody>
      </p:sp>
      <p:grpSp>
        <p:nvGrpSpPr>
          <p:cNvPr id="29" name="Group 2"/>
          <p:cNvGrpSpPr/>
          <p:nvPr/>
        </p:nvGrpSpPr>
        <p:grpSpPr>
          <a:xfrm>
            <a:off x="1963271" y="1497106"/>
            <a:ext cx="1066800" cy="457200"/>
            <a:chOff x="1143000" y="228600"/>
            <a:chExt cx="7086600" cy="3733800"/>
          </a:xfrm>
        </p:grpSpPr>
        <p:sp>
          <p:nvSpPr>
            <p:cNvPr id="30" name="Flowchart: Manual Operation 29"/>
            <p:cNvSpPr/>
            <p:nvPr/>
          </p:nvSpPr>
          <p:spPr>
            <a:xfrm>
              <a:off x="1524000" y="1752600"/>
              <a:ext cx="1143000" cy="1066800"/>
            </a:xfrm>
            <a:prstGeom prst="flowChartManualOperati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Manual Operation 30"/>
            <p:cNvSpPr/>
            <p:nvPr/>
          </p:nvSpPr>
          <p:spPr>
            <a:xfrm>
              <a:off x="2895600" y="1752600"/>
              <a:ext cx="1143000" cy="1066800"/>
            </a:xfrm>
            <a:prstGeom prst="flowChartManualOperati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Operation 31"/>
            <p:cNvSpPr/>
            <p:nvPr/>
          </p:nvSpPr>
          <p:spPr>
            <a:xfrm>
              <a:off x="4191000" y="1752600"/>
              <a:ext cx="1143000" cy="1066800"/>
            </a:xfrm>
            <a:prstGeom prst="flowChartManualOperati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Manual Operation 32"/>
            <p:cNvSpPr/>
            <p:nvPr/>
          </p:nvSpPr>
          <p:spPr>
            <a:xfrm>
              <a:off x="5486400" y="1752600"/>
              <a:ext cx="1143000" cy="1066800"/>
            </a:xfrm>
            <a:prstGeom prst="flowChartManualOperati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Manual Operation 33"/>
            <p:cNvSpPr/>
            <p:nvPr/>
          </p:nvSpPr>
          <p:spPr>
            <a:xfrm>
              <a:off x="6781800" y="1752600"/>
              <a:ext cx="1143000" cy="1066800"/>
            </a:xfrm>
            <a:prstGeom prst="flowChartManualOperati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Block Arc 34"/>
            <p:cNvSpPr/>
            <p:nvPr/>
          </p:nvSpPr>
          <p:spPr>
            <a:xfrm>
              <a:off x="2133600" y="228600"/>
              <a:ext cx="4953000" cy="3733800"/>
            </a:xfrm>
            <a:prstGeom prst="blockArc">
              <a:avLst>
                <a:gd name="adj1" fmla="val 10730320"/>
                <a:gd name="adj2" fmla="val 41131"/>
                <a:gd name="adj3" fmla="val 10235"/>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Flowchart: Manual Operation 35"/>
            <p:cNvSpPr/>
            <p:nvPr/>
          </p:nvSpPr>
          <p:spPr>
            <a:xfrm>
              <a:off x="1219200" y="2362200"/>
              <a:ext cx="7010400" cy="1447800"/>
            </a:xfrm>
            <a:prstGeom prst="flowChartManualOperation">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a:off x="1143000" y="2057400"/>
              <a:ext cx="7086600" cy="533400"/>
            </a:xfrm>
            <a:prstGeom prst="round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2"/>
          <p:cNvGrpSpPr/>
          <p:nvPr/>
        </p:nvGrpSpPr>
        <p:grpSpPr>
          <a:xfrm>
            <a:off x="2017059" y="2877670"/>
            <a:ext cx="1066800" cy="457200"/>
            <a:chOff x="1143000" y="228600"/>
            <a:chExt cx="7086600" cy="3733800"/>
          </a:xfrm>
        </p:grpSpPr>
        <p:sp>
          <p:nvSpPr>
            <p:cNvPr id="39" name="Flowchart: Manual Operation 38"/>
            <p:cNvSpPr/>
            <p:nvPr/>
          </p:nvSpPr>
          <p:spPr>
            <a:xfrm>
              <a:off x="1524000" y="1752600"/>
              <a:ext cx="1143000" cy="1066800"/>
            </a:xfrm>
            <a:prstGeom prst="flowChartManualOperati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Manual Operation 39"/>
            <p:cNvSpPr/>
            <p:nvPr/>
          </p:nvSpPr>
          <p:spPr>
            <a:xfrm>
              <a:off x="2895600" y="1752600"/>
              <a:ext cx="1143000" cy="1066800"/>
            </a:xfrm>
            <a:prstGeom prst="flowChartManualOperati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lowchart: Manual Operation 40"/>
            <p:cNvSpPr/>
            <p:nvPr/>
          </p:nvSpPr>
          <p:spPr>
            <a:xfrm>
              <a:off x="4191000" y="1752600"/>
              <a:ext cx="1143000" cy="1066800"/>
            </a:xfrm>
            <a:prstGeom prst="flowChartManualOperati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lowchart: Manual Operation 41"/>
            <p:cNvSpPr/>
            <p:nvPr/>
          </p:nvSpPr>
          <p:spPr>
            <a:xfrm>
              <a:off x="5486400" y="1752600"/>
              <a:ext cx="1143000" cy="1066800"/>
            </a:xfrm>
            <a:prstGeom prst="flowChartManualOperati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lowchart: Manual Operation 42"/>
            <p:cNvSpPr/>
            <p:nvPr/>
          </p:nvSpPr>
          <p:spPr>
            <a:xfrm>
              <a:off x="6781800" y="1752600"/>
              <a:ext cx="1143000" cy="1066800"/>
            </a:xfrm>
            <a:prstGeom prst="flowChartManualOperati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Block Arc 43"/>
            <p:cNvSpPr/>
            <p:nvPr/>
          </p:nvSpPr>
          <p:spPr>
            <a:xfrm>
              <a:off x="2133600" y="228600"/>
              <a:ext cx="4953000" cy="3733800"/>
            </a:xfrm>
            <a:prstGeom prst="blockArc">
              <a:avLst>
                <a:gd name="adj1" fmla="val 10730320"/>
                <a:gd name="adj2" fmla="val 41131"/>
                <a:gd name="adj3" fmla="val 10235"/>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Flowchart: Manual Operation 44"/>
            <p:cNvSpPr/>
            <p:nvPr/>
          </p:nvSpPr>
          <p:spPr>
            <a:xfrm>
              <a:off x="1219200" y="2362200"/>
              <a:ext cx="7010400" cy="1447800"/>
            </a:xfrm>
            <a:prstGeom prst="flowChartManualOperation">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a:off x="1143000" y="2057400"/>
              <a:ext cx="7086600" cy="533400"/>
            </a:xfrm>
            <a:prstGeom prst="round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2"/>
          <p:cNvGrpSpPr/>
          <p:nvPr/>
        </p:nvGrpSpPr>
        <p:grpSpPr>
          <a:xfrm>
            <a:off x="2017059" y="4007223"/>
            <a:ext cx="1066800" cy="457200"/>
            <a:chOff x="1143000" y="228600"/>
            <a:chExt cx="7086600" cy="3733800"/>
          </a:xfrm>
        </p:grpSpPr>
        <p:sp>
          <p:nvSpPr>
            <p:cNvPr id="48" name="Flowchart: Manual Operation 47"/>
            <p:cNvSpPr/>
            <p:nvPr/>
          </p:nvSpPr>
          <p:spPr>
            <a:xfrm>
              <a:off x="1524000" y="1752600"/>
              <a:ext cx="1143000" cy="1066800"/>
            </a:xfrm>
            <a:prstGeom prst="flowChartManualOperati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lowchart: Manual Operation 48"/>
            <p:cNvSpPr/>
            <p:nvPr/>
          </p:nvSpPr>
          <p:spPr>
            <a:xfrm>
              <a:off x="2895600" y="1752600"/>
              <a:ext cx="1143000" cy="1066800"/>
            </a:xfrm>
            <a:prstGeom prst="flowChartManualOperati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Manual Operation 49"/>
            <p:cNvSpPr/>
            <p:nvPr/>
          </p:nvSpPr>
          <p:spPr>
            <a:xfrm>
              <a:off x="4191000" y="1752600"/>
              <a:ext cx="1143000" cy="1066800"/>
            </a:xfrm>
            <a:prstGeom prst="flowChartManualOperati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lowchart: Manual Operation 50"/>
            <p:cNvSpPr/>
            <p:nvPr/>
          </p:nvSpPr>
          <p:spPr>
            <a:xfrm>
              <a:off x="5486400" y="1752600"/>
              <a:ext cx="1143000" cy="1066800"/>
            </a:xfrm>
            <a:prstGeom prst="flowChartManualOperati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lowchart: Manual Operation 51"/>
            <p:cNvSpPr/>
            <p:nvPr/>
          </p:nvSpPr>
          <p:spPr>
            <a:xfrm>
              <a:off x="6781800" y="1752600"/>
              <a:ext cx="1143000" cy="1066800"/>
            </a:xfrm>
            <a:prstGeom prst="flowChartManualOperati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Block Arc 52"/>
            <p:cNvSpPr/>
            <p:nvPr/>
          </p:nvSpPr>
          <p:spPr>
            <a:xfrm>
              <a:off x="2133600" y="228600"/>
              <a:ext cx="4953000" cy="3733800"/>
            </a:xfrm>
            <a:prstGeom prst="blockArc">
              <a:avLst>
                <a:gd name="adj1" fmla="val 10730320"/>
                <a:gd name="adj2" fmla="val 41131"/>
                <a:gd name="adj3" fmla="val 10235"/>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Flowchart: Manual Operation 53"/>
            <p:cNvSpPr/>
            <p:nvPr/>
          </p:nvSpPr>
          <p:spPr>
            <a:xfrm>
              <a:off x="1219200" y="2362200"/>
              <a:ext cx="7010400" cy="1447800"/>
            </a:xfrm>
            <a:prstGeom prst="flowChartManualOperation">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p:nvSpPr>
          <p:spPr>
            <a:xfrm>
              <a:off x="1143000" y="2057400"/>
              <a:ext cx="7086600" cy="533400"/>
            </a:xfrm>
            <a:prstGeom prst="round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2"/>
          <p:cNvGrpSpPr/>
          <p:nvPr/>
        </p:nvGrpSpPr>
        <p:grpSpPr>
          <a:xfrm>
            <a:off x="2057400" y="5638800"/>
            <a:ext cx="1066800" cy="457200"/>
            <a:chOff x="1143000" y="228600"/>
            <a:chExt cx="7086600" cy="3733800"/>
          </a:xfrm>
        </p:grpSpPr>
        <p:sp>
          <p:nvSpPr>
            <p:cNvPr id="57" name="Flowchart: Manual Operation 56"/>
            <p:cNvSpPr/>
            <p:nvPr/>
          </p:nvSpPr>
          <p:spPr>
            <a:xfrm>
              <a:off x="1524000" y="1752600"/>
              <a:ext cx="1143000" cy="1066800"/>
            </a:xfrm>
            <a:prstGeom prst="flowChartManualOperati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lowchart: Manual Operation 57"/>
            <p:cNvSpPr/>
            <p:nvPr/>
          </p:nvSpPr>
          <p:spPr>
            <a:xfrm>
              <a:off x="2895600" y="1752600"/>
              <a:ext cx="1143000" cy="1066800"/>
            </a:xfrm>
            <a:prstGeom prst="flowChartManualOperati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lowchart: Manual Operation 58"/>
            <p:cNvSpPr/>
            <p:nvPr/>
          </p:nvSpPr>
          <p:spPr>
            <a:xfrm>
              <a:off x="4191000" y="1752600"/>
              <a:ext cx="1143000" cy="1066800"/>
            </a:xfrm>
            <a:prstGeom prst="flowChartManualOperati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lowchart: Manual Operation 59"/>
            <p:cNvSpPr/>
            <p:nvPr/>
          </p:nvSpPr>
          <p:spPr>
            <a:xfrm>
              <a:off x="5486400" y="1752600"/>
              <a:ext cx="1143000" cy="1066800"/>
            </a:xfrm>
            <a:prstGeom prst="flowChartManualOperati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lowchart: Manual Operation 60"/>
            <p:cNvSpPr/>
            <p:nvPr/>
          </p:nvSpPr>
          <p:spPr>
            <a:xfrm>
              <a:off x="6781800" y="1752600"/>
              <a:ext cx="1143000" cy="1066800"/>
            </a:xfrm>
            <a:prstGeom prst="flowChartManualOperati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Block Arc 61"/>
            <p:cNvSpPr/>
            <p:nvPr/>
          </p:nvSpPr>
          <p:spPr>
            <a:xfrm>
              <a:off x="2133600" y="228600"/>
              <a:ext cx="4953000" cy="3733800"/>
            </a:xfrm>
            <a:prstGeom prst="blockArc">
              <a:avLst>
                <a:gd name="adj1" fmla="val 10730320"/>
                <a:gd name="adj2" fmla="val 41131"/>
                <a:gd name="adj3" fmla="val 10235"/>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Flowchart: Manual Operation 62"/>
            <p:cNvSpPr/>
            <p:nvPr/>
          </p:nvSpPr>
          <p:spPr>
            <a:xfrm>
              <a:off x="1219200" y="2362200"/>
              <a:ext cx="7010400" cy="1447800"/>
            </a:xfrm>
            <a:prstGeom prst="flowChartManualOperation">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p:nvSpPr>
          <p:spPr>
            <a:xfrm>
              <a:off x="1143000" y="2057400"/>
              <a:ext cx="7086600" cy="533400"/>
            </a:xfrm>
            <a:prstGeom prst="round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p:cNvSpPr txBox="1"/>
          <p:nvPr/>
        </p:nvSpPr>
        <p:spPr>
          <a:xfrm>
            <a:off x="138819" y="6550223"/>
            <a:ext cx="1676400" cy="307777"/>
          </a:xfrm>
          <a:prstGeom prst="rect">
            <a:avLst/>
          </a:prstGeom>
          <a:noFill/>
        </p:spPr>
        <p:txBody>
          <a:bodyPr wrap="square" rtlCol="0">
            <a:spAutoFit/>
          </a:bodyPr>
          <a:lstStyle/>
          <a:p>
            <a:r>
              <a:rPr lang="en-US" sz="1400" dirty="0">
                <a:solidFill>
                  <a:schemeClr val="bg1"/>
                </a:solidFill>
              </a:rPr>
              <a:t>Student Manual</a:t>
            </a:r>
          </a:p>
        </p:txBody>
      </p:sp>
      <p:pic>
        <p:nvPicPr>
          <p:cNvPr id="12" name="Picture 11">
            <a:extLst>
              <a:ext uri="{FF2B5EF4-FFF2-40B4-BE49-F238E27FC236}">
                <a16:creationId xmlns:a16="http://schemas.microsoft.com/office/drawing/2014/main" id="{C05010A0-3B92-4754-8891-9221586983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5247" y="158247"/>
            <a:ext cx="1019175" cy="1562100"/>
          </a:xfrm>
          <a:prstGeom prst="rect">
            <a:avLst/>
          </a:prstGeom>
        </p:spPr>
      </p:pic>
      <p:pic>
        <p:nvPicPr>
          <p:cNvPr id="15" name="Picture 14">
            <a:extLst>
              <a:ext uri="{FF2B5EF4-FFF2-40B4-BE49-F238E27FC236}">
                <a16:creationId xmlns:a16="http://schemas.microsoft.com/office/drawing/2014/main" id="{627332C1-21D3-4B39-83A2-2DF5C56EB9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01734" y="1824373"/>
            <a:ext cx="1638300" cy="1209675"/>
          </a:xfrm>
          <a:prstGeom prst="rect">
            <a:avLst/>
          </a:prstGeom>
        </p:spPr>
      </p:pic>
      <p:pic>
        <p:nvPicPr>
          <p:cNvPr id="17" name="Picture 16">
            <a:extLst>
              <a:ext uri="{FF2B5EF4-FFF2-40B4-BE49-F238E27FC236}">
                <a16:creationId xmlns:a16="http://schemas.microsoft.com/office/drawing/2014/main" id="{3FE40E0A-2762-46E8-B65E-5853EA369B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43166" y="3160235"/>
            <a:ext cx="1286090" cy="1841287"/>
          </a:xfrm>
          <a:prstGeom prst="rect">
            <a:avLst/>
          </a:prstGeom>
        </p:spPr>
      </p:pic>
      <p:pic>
        <p:nvPicPr>
          <p:cNvPr id="19" name="Picture 18">
            <a:extLst>
              <a:ext uri="{FF2B5EF4-FFF2-40B4-BE49-F238E27FC236}">
                <a16:creationId xmlns:a16="http://schemas.microsoft.com/office/drawing/2014/main" id="{6B09D393-FF6D-4BD4-B0E6-FE9F64451AD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96900" y="5214670"/>
            <a:ext cx="1911565" cy="1475841"/>
          </a:xfrm>
          <a:prstGeom prst="rect">
            <a:avLst/>
          </a:prstGeom>
        </p:spPr>
      </p:pic>
    </p:spTree>
    <p:extLst>
      <p:ext uri="{BB962C8B-B14F-4D97-AF65-F5344CB8AC3E}">
        <p14:creationId xmlns:p14="http://schemas.microsoft.com/office/powerpoint/2010/main" val="3975663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8">
                                            <p:txEl>
                                              <p:pRg st="2" end="2"/>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8">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par>
                                <p:cTn id="27" presetID="10"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8">
                                            <p:txEl>
                                              <p:pRg st="6" end="6"/>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28">
                                            <p:txEl>
                                              <p:pRg st="7" end="7"/>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28">
                                            <p:txEl>
                                              <p:pRg st="8" end="8"/>
                                            </p:txEl>
                                          </p:spTgt>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28">
                                            <p:txEl>
                                              <p:pRg st="9" end="9"/>
                                            </p:txEl>
                                          </p:spTgt>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47"/>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28">
                                            <p:txEl>
                                              <p:pRg st="11" end="11"/>
                                            </p:txEl>
                                          </p:spTgt>
                                        </p:tgtEl>
                                        <p:attrNameLst>
                                          <p:attrName>style.visibility</p:attrName>
                                        </p:attrNameLst>
                                      </p:cBhvr>
                                      <p:to>
                                        <p:strVal val="visible"/>
                                      </p:to>
                                    </p:set>
                                  </p:childTnLst>
                                </p:cTn>
                              </p:par>
                              <p:par>
                                <p:cTn id="46" presetID="10" presetClass="entr" presetSubtype="0" fill="hold" nodeType="withEffect">
                                  <p:stCondLst>
                                    <p:cond delay="0"/>
                                  </p:stCondLst>
                                  <p:childTnLst>
                                    <p:set>
                                      <p:cBhvr>
                                        <p:cTn id="47" dur="1" fill="hold">
                                          <p:stCondLst>
                                            <p:cond delay="0"/>
                                          </p:stCondLst>
                                        </p:cTn>
                                        <p:tgtEl>
                                          <p:spTgt spid="56"/>
                                        </p:tgtEl>
                                        <p:attrNameLst>
                                          <p:attrName>style.visibility</p:attrName>
                                        </p:attrNameLst>
                                      </p:cBhvr>
                                      <p:to>
                                        <p:strVal val="visible"/>
                                      </p:to>
                                    </p:set>
                                    <p:animEffect transition="in" filter="fade">
                                      <p:cBhvr>
                                        <p:cTn id="48" dur="2000"/>
                                        <p:tgtEl>
                                          <p:spTgt spid="56"/>
                                        </p:tgtEl>
                                      </p:cBhvr>
                                    </p:animEffect>
                                  </p:childTnLst>
                                </p:cTn>
                              </p:par>
                              <p:par>
                                <p:cTn id="49" presetID="10" presetClass="entr" presetSubtype="0" fill="hold"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4D96136-92CD-4858-90D9-8222A2CF3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Arial" panose="020B0604020202020204" pitchFamily="34" charset="0"/>
                <a:cs typeface="Arial" panose="020B0604020202020204" pitchFamily="34" charset="0"/>
              </a:rPr>
              <a:t>Submitting to the Will of the Lord</a:t>
            </a:r>
          </a:p>
        </p:txBody>
      </p:sp>
      <p:sp>
        <p:nvSpPr>
          <p:cNvPr id="5" name="TextBox 4"/>
          <p:cNvSpPr txBox="1"/>
          <p:nvPr/>
        </p:nvSpPr>
        <p:spPr>
          <a:xfrm>
            <a:off x="4816443" y="3295462"/>
            <a:ext cx="2942377" cy="923330"/>
          </a:xfrm>
          <a:prstGeom prst="rect">
            <a:avLst/>
          </a:prstGeom>
          <a:noFill/>
        </p:spPr>
        <p:txBody>
          <a:bodyPr wrap="square" rtlCol="0">
            <a:spAutoFit/>
          </a:bodyPr>
          <a:lstStyle/>
          <a:p>
            <a:r>
              <a:rPr lang="en-US" dirty="0">
                <a:solidFill>
                  <a:schemeClr val="bg1"/>
                </a:solidFill>
              </a:rPr>
              <a:t>We partake of the sacrament. We submit our whole selves to the will of God</a:t>
            </a:r>
          </a:p>
        </p:txBody>
      </p:sp>
      <p:sp>
        <p:nvSpPr>
          <p:cNvPr id="6" name="TextBox 5"/>
          <p:cNvSpPr txBox="1"/>
          <p:nvPr/>
        </p:nvSpPr>
        <p:spPr>
          <a:xfrm>
            <a:off x="3352800" y="994896"/>
            <a:ext cx="3048000" cy="954107"/>
          </a:xfrm>
          <a:prstGeom prst="rect">
            <a:avLst/>
          </a:prstGeom>
          <a:noFill/>
        </p:spPr>
        <p:txBody>
          <a:bodyPr wrap="square" rtlCol="0">
            <a:spAutoFit/>
          </a:bodyPr>
          <a:lstStyle/>
          <a:p>
            <a:pPr algn="ctr"/>
            <a:r>
              <a:rPr lang="en-US" sz="2800" dirty="0">
                <a:solidFill>
                  <a:srgbClr val="FFFF00"/>
                </a:solidFill>
              </a:rPr>
              <a:t>Where is our sacred alter?</a:t>
            </a:r>
          </a:p>
        </p:txBody>
      </p:sp>
      <p:sp>
        <p:nvSpPr>
          <p:cNvPr id="7" name="TextBox 6"/>
          <p:cNvSpPr txBox="1"/>
          <p:nvPr/>
        </p:nvSpPr>
        <p:spPr>
          <a:xfrm>
            <a:off x="6400800" y="2514601"/>
            <a:ext cx="2286000" cy="830997"/>
          </a:xfrm>
          <a:prstGeom prst="rect">
            <a:avLst/>
          </a:prstGeom>
          <a:noFill/>
        </p:spPr>
        <p:txBody>
          <a:bodyPr wrap="square" rtlCol="0">
            <a:spAutoFit/>
          </a:bodyPr>
          <a:lstStyle/>
          <a:p>
            <a:pPr algn="ctr"/>
            <a:r>
              <a:rPr lang="en-US" sz="2400" dirty="0">
                <a:solidFill>
                  <a:srgbClr val="FFFF00"/>
                </a:solidFill>
              </a:rPr>
              <a:t>What are we asked to do?</a:t>
            </a:r>
          </a:p>
        </p:txBody>
      </p:sp>
      <p:sp>
        <p:nvSpPr>
          <p:cNvPr id="8" name="TextBox 7"/>
          <p:cNvSpPr txBox="1"/>
          <p:nvPr/>
        </p:nvSpPr>
        <p:spPr>
          <a:xfrm>
            <a:off x="1905000" y="5257801"/>
            <a:ext cx="3048000" cy="1200329"/>
          </a:xfrm>
          <a:prstGeom prst="rect">
            <a:avLst/>
          </a:prstGeom>
          <a:noFill/>
        </p:spPr>
        <p:txBody>
          <a:bodyPr wrap="square" rtlCol="0">
            <a:spAutoFit/>
          </a:bodyPr>
          <a:lstStyle/>
          <a:p>
            <a:pPr algn="ctr"/>
            <a:r>
              <a:rPr lang="en-US" sz="2400" dirty="0">
                <a:solidFill>
                  <a:srgbClr val="FFFF00"/>
                </a:solidFill>
              </a:rPr>
              <a:t>What happens at the alter when the sacrament is over?</a:t>
            </a:r>
          </a:p>
        </p:txBody>
      </p:sp>
      <p:sp>
        <p:nvSpPr>
          <p:cNvPr id="9" name="TextBox 8"/>
          <p:cNvSpPr txBox="1"/>
          <p:nvPr/>
        </p:nvSpPr>
        <p:spPr>
          <a:xfrm>
            <a:off x="7620000" y="5257800"/>
            <a:ext cx="3048000" cy="1477328"/>
          </a:xfrm>
          <a:prstGeom prst="rect">
            <a:avLst/>
          </a:prstGeom>
          <a:noFill/>
        </p:spPr>
        <p:txBody>
          <a:bodyPr wrap="square" rtlCol="0">
            <a:spAutoFit/>
          </a:bodyPr>
          <a:lstStyle/>
          <a:p>
            <a:r>
              <a:rPr lang="en-US" dirty="0">
                <a:solidFill>
                  <a:schemeClr val="bg1"/>
                </a:solidFill>
              </a:rPr>
              <a:t>To Cover—Atonement </a:t>
            </a:r>
          </a:p>
          <a:p>
            <a:r>
              <a:rPr lang="en-US" dirty="0">
                <a:solidFill>
                  <a:schemeClr val="bg1"/>
                </a:solidFill>
              </a:rPr>
              <a:t>The Savior has covered for our sins and transgressions, our sorrows and trials, our afflictions and pain</a:t>
            </a:r>
          </a:p>
        </p:txBody>
      </p:sp>
      <p:sp>
        <p:nvSpPr>
          <p:cNvPr id="19" name="TextBox 18"/>
          <p:cNvSpPr txBox="1"/>
          <p:nvPr/>
        </p:nvSpPr>
        <p:spPr>
          <a:xfrm>
            <a:off x="2057400" y="2362201"/>
            <a:ext cx="1905000" cy="1200329"/>
          </a:xfrm>
          <a:prstGeom prst="rect">
            <a:avLst/>
          </a:prstGeom>
          <a:noFill/>
        </p:spPr>
        <p:txBody>
          <a:bodyPr wrap="square" rtlCol="0">
            <a:spAutoFit/>
          </a:bodyPr>
          <a:lstStyle/>
          <a:p>
            <a:pPr algn="ctr"/>
            <a:r>
              <a:rPr lang="en-US" sz="2400" dirty="0">
                <a:solidFill>
                  <a:srgbClr val="FFFF00"/>
                </a:solidFill>
              </a:rPr>
              <a:t>Who prepares the sacrament?</a:t>
            </a:r>
          </a:p>
        </p:txBody>
      </p:sp>
      <p:pic>
        <p:nvPicPr>
          <p:cNvPr id="10" name="Picture 9">
            <a:extLst>
              <a:ext uri="{FF2B5EF4-FFF2-40B4-BE49-F238E27FC236}">
                <a16:creationId xmlns:a16="http://schemas.microsoft.com/office/drawing/2014/main" id="{5682F883-0B17-4C99-ACB6-DFF06FB0BA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0871" y="777701"/>
            <a:ext cx="1828800" cy="1590675"/>
          </a:xfrm>
          <a:prstGeom prst="rect">
            <a:avLst/>
          </a:prstGeom>
        </p:spPr>
      </p:pic>
      <p:pic>
        <p:nvPicPr>
          <p:cNvPr id="12" name="Picture 11">
            <a:extLst>
              <a:ext uri="{FF2B5EF4-FFF2-40B4-BE49-F238E27FC236}">
                <a16:creationId xmlns:a16="http://schemas.microsoft.com/office/drawing/2014/main" id="{A086BFE2-6770-4DB9-9855-3B38E4DF5C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8910" y="765259"/>
            <a:ext cx="1924050" cy="1752600"/>
          </a:xfrm>
          <a:prstGeom prst="rect">
            <a:avLst/>
          </a:prstGeom>
        </p:spPr>
      </p:pic>
      <p:pic>
        <p:nvPicPr>
          <p:cNvPr id="14" name="Picture 13">
            <a:extLst>
              <a:ext uri="{FF2B5EF4-FFF2-40B4-BE49-F238E27FC236}">
                <a16:creationId xmlns:a16="http://schemas.microsoft.com/office/drawing/2014/main" id="{29BEC732-91F3-4158-BDAF-BA551E274A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89566" y="766725"/>
            <a:ext cx="3019425" cy="2266950"/>
          </a:xfrm>
          <a:prstGeom prst="rect">
            <a:avLst/>
          </a:prstGeom>
        </p:spPr>
      </p:pic>
      <p:pic>
        <p:nvPicPr>
          <p:cNvPr id="17" name="Picture 16">
            <a:extLst>
              <a:ext uri="{FF2B5EF4-FFF2-40B4-BE49-F238E27FC236}">
                <a16:creationId xmlns:a16="http://schemas.microsoft.com/office/drawing/2014/main" id="{8390C434-694F-46ED-8F6A-1D942E97175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88452" y="4246043"/>
            <a:ext cx="1809750" cy="2362200"/>
          </a:xfrm>
          <a:prstGeom prst="rect">
            <a:avLst/>
          </a:prstGeom>
        </p:spPr>
      </p:pic>
      <p:pic>
        <p:nvPicPr>
          <p:cNvPr id="21" name="Picture 20">
            <a:extLst>
              <a:ext uri="{FF2B5EF4-FFF2-40B4-BE49-F238E27FC236}">
                <a16:creationId xmlns:a16="http://schemas.microsoft.com/office/drawing/2014/main" id="{7507A100-E942-4E46-B103-2AEA0542EEC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95812" y="3556711"/>
            <a:ext cx="2286000" cy="1524000"/>
          </a:xfrm>
          <a:prstGeom prst="rect">
            <a:avLst/>
          </a:prstGeom>
        </p:spPr>
      </p:pic>
      <p:pic>
        <p:nvPicPr>
          <p:cNvPr id="23" name="Picture 22">
            <a:extLst>
              <a:ext uri="{FF2B5EF4-FFF2-40B4-BE49-F238E27FC236}">
                <a16:creationId xmlns:a16="http://schemas.microsoft.com/office/drawing/2014/main" id="{5D086E9D-5E83-4A3F-B3C3-3B2EAD9EBF0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02760" y="3539268"/>
            <a:ext cx="2533086" cy="1594047"/>
          </a:xfrm>
          <a:prstGeom prst="rect">
            <a:avLst/>
          </a:prstGeom>
        </p:spPr>
      </p:pic>
    </p:spTree>
    <p:extLst>
      <p:ext uri="{BB962C8B-B14F-4D97-AF65-F5344CB8AC3E}">
        <p14:creationId xmlns:p14="http://schemas.microsoft.com/office/powerpoint/2010/main" val="248534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par>
                                <p:cTn id="12" presetID="10" presetClass="entr" presetSubtype="0"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6"/>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10"/>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1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childTnLst>
                                </p:cTn>
                              </p:par>
                              <p:par>
                                <p:cTn id="34" presetID="1" presetClass="exit" presetSubtype="0" fill="hold" grpId="1" nodeType="withEffect">
                                  <p:stCondLst>
                                    <p:cond delay="0"/>
                                  </p:stCondLst>
                                  <p:childTnLst>
                                    <p:set>
                                      <p:cBhvr>
                                        <p:cTn id="35" dur="1" fill="hold">
                                          <p:stCondLst>
                                            <p:cond delay="0"/>
                                          </p:stCondLst>
                                        </p:cTn>
                                        <p:tgtEl>
                                          <p:spTgt spid="19"/>
                                        </p:tgtEl>
                                        <p:attrNameLst>
                                          <p:attrName>style.visibility</p:attrName>
                                        </p:attrNameLst>
                                      </p:cBhvr>
                                      <p:to>
                                        <p:strVal val="hidden"/>
                                      </p:to>
                                    </p:set>
                                  </p:childTnLst>
                                </p:cTn>
                              </p:par>
                              <p:par>
                                <p:cTn id="36" presetID="1" presetClass="exit" presetSubtype="0" fill="hold" nodeType="withEffect">
                                  <p:stCondLst>
                                    <p:cond delay="0"/>
                                  </p:stCondLst>
                                  <p:childTnLst>
                                    <p:set>
                                      <p:cBhvr>
                                        <p:cTn id="37" dur="1" fill="hold">
                                          <p:stCondLst>
                                            <p:cond delay="0"/>
                                          </p:stCondLst>
                                        </p:cTn>
                                        <p:tgtEl>
                                          <p:spTgt spid="12"/>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17"/>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childTnLst>
                                </p:cTn>
                              </p:par>
                              <p:par>
                                <p:cTn id="48" presetID="1" presetClass="exit" presetSubtype="0" fill="hold" grpId="1" nodeType="withEffect">
                                  <p:stCondLst>
                                    <p:cond delay="0"/>
                                  </p:stCondLst>
                                  <p:childTnLst>
                                    <p:set>
                                      <p:cBhvr>
                                        <p:cTn id="49" dur="1" fill="hold">
                                          <p:stCondLst>
                                            <p:cond delay="0"/>
                                          </p:stCondLst>
                                        </p:cTn>
                                        <p:tgtEl>
                                          <p:spTgt spid="7"/>
                                        </p:tgtEl>
                                        <p:attrNameLst>
                                          <p:attrName>style.visibility</p:attrName>
                                        </p:attrNameLst>
                                      </p:cBhvr>
                                      <p:to>
                                        <p:strVal val="hidden"/>
                                      </p:to>
                                    </p:set>
                                  </p:childTnLst>
                                </p:cTn>
                              </p:par>
                              <p:par>
                                <p:cTn id="50" presetID="1" presetClass="exit" presetSubtype="0" fill="hold" grpId="1" nodeType="withEffect">
                                  <p:stCondLst>
                                    <p:cond delay="0"/>
                                  </p:stCondLst>
                                  <p:childTnLst>
                                    <p:set>
                                      <p:cBhvr>
                                        <p:cTn id="51" dur="1" fill="hold">
                                          <p:stCondLst>
                                            <p:cond delay="0"/>
                                          </p:stCondLst>
                                        </p:cTn>
                                        <p:tgtEl>
                                          <p:spTgt spid="5"/>
                                        </p:tgtEl>
                                        <p:attrNameLst>
                                          <p:attrName>style.visibility</p:attrName>
                                        </p:attrNameLst>
                                      </p:cBhvr>
                                      <p:to>
                                        <p:strVal val="hidden"/>
                                      </p:to>
                                    </p:set>
                                  </p:childTnLst>
                                </p:cTn>
                              </p:par>
                              <p:par>
                                <p:cTn id="52" presetID="1" presetClass="exit" presetSubtype="0" fill="hold" nodeType="withEffect">
                                  <p:stCondLst>
                                    <p:cond delay="0"/>
                                  </p:stCondLst>
                                  <p:childTnLst>
                                    <p:set>
                                      <p:cBhvr>
                                        <p:cTn id="53" dur="1" fill="hold">
                                          <p:stCondLst>
                                            <p:cond delay="0"/>
                                          </p:stCondLst>
                                        </p:cTn>
                                        <p:tgtEl>
                                          <p:spTgt spid="17"/>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500"/>
                                        <p:tgtEl>
                                          <p:spTgt spid="9"/>
                                        </p:tgtEl>
                                      </p:cBhvr>
                                    </p:animEffect>
                                  </p:childTnLst>
                                </p:cTn>
                              </p:par>
                              <p:par>
                                <p:cTn id="59" presetID="10" presetClass="entr" presetSubtype="0" fill="hold" nodeType="with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500"/>
                                        <p:tgtEl>
                                          <p:spTgt spid="23"/>
                                        </p:tgtEl>
                                      </p:cBhvr>
                                    </p:animEffect>
                                  </p:childTnLst>
                                </p:cTn>
                              </p:par>
                              <p:par>
                                <p:cTn id="62" presetID="10" presetClass="entr" presetSubtype="0" fill="hold" nodeType="with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fade">
                                      <p:cBhvr>
                                        <p:cTn id="6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p:bldP spid="7" grpId="1"/>
      <p:bldP spid="8" grpId="0"/>
      <p:bldP spid="9" grpId="0"/>
      <p:bldP spid="19" grpId="0"/>
      <p:bldP spid="19"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A27D3B33-FCFC-41E9-B449-562A616522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5" name="TextBox 24"/>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Arial" panose="020B0604020202020204" pitchFamily="34" charset="0"/>
                <a:cs typeface="Arial" panose="020B0604020202020204" pitchFamily="34" charset="0"/>
              </a:rPr>
              <a:t>Pray Always</a:t>
            </a:r>
          </a:p>
        </p:txBody>
      </p:sp>
      <p:sp>
        <p:nvSpPr>
          <p:cNvPr id="28" name="Rectangle 27"/>
          <p:cNvSpPr/>
          <p:nvPr/>
        </p:nvSpPr>
        <p:spPr>
          <a:xfrm>
            <a:off x="1676400" y="762000"/>
            <a:ext cx="5257800" cy="5355312"/>
          </a:xfrm>
          <a:prstGeom prst="rect">
            <a:avLst/>
          </a:prstGeom>
        </p:spPr>
        <p:txBody>
          <a:bodyPr wrap="square">
            <a:spAutoFit/>
          </a:bodyPr>
          <a:lstStyle/>
          <a:p>
            <a:pPr marL="342900" indent="-342900"/>
            <a:r>
              <a:rPr lang="en-US" dirty="0">
                <a:solidFill>
                  <a:schemeClr val="bg1"/>
                </a:solidFill>
              </a:rPr>
              <a:t>“Prayer is an act of faith</a:t>
            </a:r>
          </a:p>
          <a:p>
            <a:pPr marL="342900" indent="-342900">
              <a:buAutoNum type="arabicPeriod"/>
            </a:pPr>
            <a:endParaRPr lang="en-US" dirty="0">
              <a:solidFill>
                <a:schemeClr val="bg1"/>
              </a:solidFill>
            </a:endParaRPr>
          </a:p>
          <a:p>
            <a:pPr marL="342900" indent="-342900"/>
            <a:r>
              <a:rPr lang="en-US" dirty="0">
                <a:solidFill>
                  <a:schemeClr val="bg1"/>
                </a:solidFill>
              </a:rPr>
              <a:t>Bible Dictionary: ‘The object of prayer is not to change the will of God, but to secure for ourselves and for others blessings that God is already willing to grant, but that are made conditional on our asking for them.’</a:t>
            </a:r>
          </a:p>
          <a:p>
            <a:pPr marL="342900" indent="-342900"/>
            <a:endParaRPr lang="en-US" dirty="0">
              <a:solidFill>
                <a:schemeClr val="bg1"/>
              </a:solidFill>
            </a:endParaRPr>
          </a:p>
          <a:p>
            <a:pPr marL="342900" indent="-342900"/>
            <a:r>
              <a:rPr lang="en-US" dirty="0">
                <a:solidFill>
                  <a:schemeClr val="bg1"/>
                </a:solidFill>
              </a:rPr>
              <a:t>	Surely, as our creator He knows our cares, our worries, our joys, our struggles without our informing Him. The reason our Heavenly Father asks us to pray cannot be that we are able to tell Him something He does not already know. Rather, the reason He asks us to pray is that the process of learning to communicate effectively with Him will shape and change our lives.”</a:t>
            </a:r>
          </a:p>
          <a:p>
            <a:pPr marL="342900" indent="-342900"/>
            <a:r>
              <a:rPr lang="en-US" dirty="0">
                <a:solidFill>
                  <a:schemeClr val="bg1"/>
                </a:solidFill>
              </a:rPr>
              <a:t>	David E. Sorensen</a:t>
            </a:r>
          </a:p>
          <a:p>
            <a:pPr marL="342900" indent="-342900"/>
            <a:endParaRPr lang="en-US" dirty="0">
              <a:solidFill>
                <a:schemeClr val="bg1"/>
              </a:solidFill>
            </a:endParaRPr>
          </a:p>
          <a:p>
            <a:pPr marL="342900" indent="-342900"/>
            <a:endParaRPr lang="en-US" dirty="0">
              <a:solidFill>
                <a:schemeClr val="bg1"/>
              </a:solidFill>
            </a:endParaRPr>
          </a:p>
        </p:txBody>
      </p:sp>
      <p:sp>
        <p:nvSpPr>
          <p:cNvPr id="70" name="TextBox 69"/>
          <p:cNvSpPr txBox="1"/>
          <p:nvPr/>
        </p:nvSpPr>
        <p:spPr>
          <a:xfrm>
            <a:off x="10515600" y="6550223"/>
            <a:ext cx="1676400" cy="307777"/>
          </a:xfrm>
          <a:prstGeom prst="rect">
            <a:avLst/>
          </a:prstGeom>
          <a:noFill/>
        </p:spPr>
        <p:txBody>
          <a:bodyPr wrap="square" rtlCol="0">
            <a:spAutoFit/>
          </a:bodyPr>
          <a:lstStyle/>
          <a:p>
            <a:r>
              <a:rPr lang="en-US" sz="1400" dirty="0">
                <a:solidFill>
                  <a:schemeClr val="bg1"/>
                </a:solidFill>
              </a:rPr>
              <a:t>Student Manual</a:t>
            </a:r>
          </a:p>
        </p:txBody>
      </p:sp>
      <p:pic>
        <p:nvPicPr>
          <p:cNvPr id="67" name="Picture 66" descr="121120_0012.jpg"/>
          <p:cNvPicPr>
            <a:picLocks noChangeAspect="1"/>
          </p:cNvPicPr>
          <p:nvPr/>
        </p:nvPicPr>
        <p:blipFill>
          <a:blip r:embed="rId3" cstate="print"/>
          <a:stretch>
            <a:fillRect/>
          </a:stretch>
        </p:blipFill>
        <p:spPr>
          <a:xfrm>
            <a:off x="7315199" y="1727200"/>
            <a:ext cx="4131733" cy="3098800"/>
          </a:xfrm>
          <a:prstGeom prst="rect">
            <a:avLst/>
          </a:prstGeom>
        </p:spPr>
      </p:pic>
      <p:sp>
        <p:nvSpPr>
          <p:cNvPr id="68" name="TextBox 67"/>
          <p:cNvSpPr txBox="1"/>
          <p:nvPr/>
        </p:nvSpPr>
        <p:spPr>
          <a:xfrm>
            <a:off x="138820" y="6550223"/>
            <a:ext cx="1676400" cy="307777"/>
          </a:xfrm>
          <a:prstGeom prst="rect">
            <a:avLst/>
          </a:prstGeom>
          <a:noFill/>
        </p:spPr>
        <p:txBody>
          <a:bodyPr wrap="square" rtlCol="0">
            <a:spAutoFit/>
          </a:bodyPr>
          <a:lstStyle/>
          <a:p>
            <a:r>
              <a:rPr lang="en-US" sz="1400" dirty="0">
                <a:solidFill>
                  <a:schemeClr val="bg1"/>
                </a:solidFill>
              </a:rPr>
              <a:t>3 Nephi 18:15-25</a:t>
            </a:r>
          </a:p>
        </p:txBody>
      </p:sp>
      <p:pic>
        <p:nvPicPr>
          <p:cNvPr id="4" name="Picture 3">
            <a:extLst>
              <a:ext uri="{FF2B5EF4-FFF2-40B4-BE49-F238E27FC236}">
                <a16:creationId xmlns:a16="http://schemas.microsoft.com/office/drawing/2014/main" id="{BB025B3C-DD57-4E15-95C1-E7D91C8C36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739" y="3396935"/>
            <a:ext cx="1019175" cy="1295400"/>
          </a:xfrm>
          <a:prstGeom prst="rect">
            <a:avLst/>
          </a:prstGeom>
        </p:spPr>
      </p:pic>
    </p:spTree>
    <p:extLst>
      <p:ext uri="{BB962C8B-B14F-4D97-AF65-F5344CB8AC3E}">
        <p14:creationId xmlns:p14="http://schemas.microsoft.com/office/powerpoint/2010/main" val="1335832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TotalTime>
  <Words>3024</Words>
  <Application>Microsoft Office PowerPoint</Application>
  <PresentationFormat>Widescreen</PresentationFormat>
  <Paragraphs>182</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Times New Roman</vt:lpstr>
      <vt:lpstr>Arial</vt:lpstr>
      <vt:lpstr>Californian FB</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12</cp:revision>
  <dcterms:created xsi:type="dcterms:W3CDTF">2017-11-06T02:38:51Z</dcterms:created>
  <dcterms:modified xsi:type="dcterms:W3CDTF">2020-06-11T16:54:11Z</dcterms:modified>
</cp:coreProperties>
</file>