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79" r:id="rId7"/>
    <p:sldId id="262" r:id="rId8"/>
    <p:sldId id="263" r:id="rId9"/>
    <p:sldId id="264" r:id="rId10"/>
    <p:sldId id="265" r:id="rId11"/>
    <p:sldId id="280" r:id="rId12"/>
    <p:sldId id="266" r:id="rId13"/>
    <p:sldId id="267" r:id="rId14"/>
    <p:sldId id="268" r:id="rId15"/>
    <p:sldId id="269" r:id="rId16"/>
    <p:sldId id="270" r:id="rId17"/>
    <p:sldId id="277" r:id="rId18"/>
    <p:sldId id="278" r:id="rId19"/>
    <p:sldId id="274" r:id="rId20"/>
    <p:sldId id="275" r:id="rId21"/>
    <p:sldId id="276" r:id="rId22"/>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Tempus Sans ITC" panose="04020404030D07020202" pitchFamily="8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97D"/>
    <a:srgbClr val="F3D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4399-5D84-42B6-82A1-FA8CCF41D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C85012-4DB6-44DC-8703-BB660D8B2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547327-E714-4CB7-972A-D6E0974DBDF8}"/>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878838A7-7470-490D-BC93-7D0F46240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1CD2F-9D4D-4DEB-AB89-0359F4C90A9A}"/>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77115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04B0-AD8F-40CA-A6B1-C724C63DA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B22115-E473-452D-AC18-F50A2849A8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123B8-0B18-4B2F-A75C-FCE6AF99313F}"/>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1418CAEB-2306-48BC-B27A-90E767508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6AEC5-EF37-4686-8624-773BF4A2FE83}"/>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137579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0FA30-8760-4F76-8709-594F13068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1F2068-6DDC-46ED-9023-A438EE8F9D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BB57A-CE6C-4AB1-9F3D-959D0BDF301F}"/>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F003420A-BDA8-4882-8BD2-0941EC268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BF34B-A159-447F-AEB9-20DBEF66F561}"/>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13895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5AD2-9A04-483B-88ED-BD9FDB56B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7B146-E9AA-4E57-8C61-B6379C9B87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8F212-114F-45DF-8227-DDCEB670AE5C}"/>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85FCA4A6-E2E8-4F53-8755-16E14678B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98DF9-BE34-4F91-90D0-6821E35B1336}"/>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189290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19C-A6D4-4C3C-854A-D5F56D6A8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768C1-0FFF-4DBA-A12E-4EF51EFC3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D0F5DB-4C2A-4B19-A653-A2AFCB8A8073}"/>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EEDCEB09-BE8B-42A2-81ED-8236CA3E8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82A36-F974-492C-B09C-1B6B90B921CA}"/>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140767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9959-37C4-4025-9ACB-50A7D7DDB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A8970-5961-4102-878D-6C22075CAB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1FF55-A477-401D-A499-61E6D1BCE3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431AC-B539-44A2-8E63-FECA568D25DF}"/>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6" name="Footer Placeholder 5">
            <a:extLst>
              <a:ext uri="{FF2B5EF4-FFF2-40B4-BE49-F238E27FC236}">
                <a16:creationId xmlns:a16="http://schemas.microsoft.com/office/drawing/2014/main" id="{6055A076-2480-4E1B-80CF-2369EB1C6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6E2F4-E774-45FA-A2C5-9157073C945A}"/>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286049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36BD-C189-4AF7-AAF9-92EF89F8A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743F07-1C9D-4D86-A0D6-D442A2AB5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3D5CE2-28B6-4B1A-AC97-50EE63D40F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83EA1-65DD-4E0D-B408-A65B961A0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53F6C-1F45-42D7-8FBA-067A4D5C15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F085FB-F131-4712-A092-12DB2D8BEF88}"/>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8" name="Footer Placeholder 7">
            <a:extLst>
              <a:ext uri="{FF2B5EF4-FFF2-40B4-BE49-F238E27FC236}">
                <a16:creationId xmlns:a16="http://schemas.microsoft.com/office/drawing/2014/main" id="{DBA050C4-AE26-432B-9B50-86F80132D1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A204B1-FFF2-4E46-AB57-A91B39983887}"/>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42596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D230-7F7D-4652-AEBE-49CB7BB9A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F26CD6-6597-446C-86BC-619760FFA356}"/>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4" name="Footer Placeholder 3">
            <a:extLst>
              <a:ext uri="{FF2B5EF4-FFF2-40B4-BE49-F238E27FC236}">
                <a16:creationId xmlns:a16="http://schemas.microsoft.com/office/drawing/2014/main" id="{78CA95CE-DABF-4B69-9DCE-DAB67AEC4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CA9F9-452E-475F-84A2-438541F7D3BA}"/>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70626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E592-C209-4676-BC5E-08D27F2026A0}"/>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3" name="Footer Placeholder 2">
            <a:extLst>
              <a:ext uri="{FF2B5EF4-FFF2-40B4-BE49-F238E27FC236}">
                <a16:creationId xmlns:a16="http://schemas.microsoft.com/office/drawing/2014/main" id="{AA9B98F5-4754-469E-8718-193AE52575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70E14B-6DF8-40AD-A63E-4B0CB7D838AF}"/>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121003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515F-ABBF-4E9B-8C6C-23D831EDF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D9549-966B-4506-81F7-E30E5C181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6121D-1DC4-4293-92B6-81451B14E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01D8D-94AD-45D9-9686-826F85FF07C5}"/>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6" name="Footer Placeholder 5">
            <a:extLst>
              <a:ext uri="{FF2B5EF4-FFF2-40B4-BE49-F238E27FC236}">
                <a16:creationId xmlns:a16="http://schemas.microsoft.com/office/drawing/2014/main" id="{F715213A-7759-41A5-9FE9-F3988D0FD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027BC-A593-454B-8798-DA676C37B7C4}"/>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218565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F741-987F-4D87-9A67-C31036DC5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4BDE8-DF25-4788-B800-85953ED34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B119DE-B36B-4BEE-8C50-B67C93E97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2BB50-E3FA-40E7-9470-3E38025F9F1A}"/>
              </a:ext>
            </a:extLst>
          </p:cNvPr>
          <p:cNvSpPr>
            <a:spLocks noGrp="1"/>
          </p:cNvSpPr>
          <p:nvPr>
            <p:ph type="dt" sz="half" idx="10"/>
          </p:nvPr>
        </p:nvSpPr>
        <p:spPr/>
        <p:txBody>
          <a:bodyPr/>
          <a:lstStyle/>
          <a:p>
            <a:fld id="{70E48CDB-FAFA-441A-9CA3-F824970733D6}" type="datetimeFigureOut">
              <a:rPr lang="en-US" smtClean="0"/>
              <a:t>6/11/2020</a:t>
            </a:fld>
            <a:endParaRPr lang="en-US"/>
          </a:p>
        </p:txBody>
      </p:sp>
      <p:sp>
        <p:nvSpPr>
          <p:cNvPr id="6" name="Footer Placeholder 5">
            <a:extLst>
              <a:ext uri="{FF2B5EF4-FFF2-40B4-BE49-F238E27FC236}">
                <a16:creationId xmlns:a16="http://schemas.microsoft.com/office/drawing/2014/main" id="{9A4B48D0-ED44-4F26-8B8A-E6EEBAB42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D416F-E1E6-40FE-9F78-6DC45BBCFF38}"/>
              </a:ext>
            </a:extLst>
          </p:cNvPr>
          <p:cNvSpPr>
            <a:spLocks noGrp="1"/>
          </p:cNvSpPr>
          <p:nvPr>
            <p:ph type="sldNum" sz="quarter" idx="12"/>
          </p:nvPr>
        </p:nvSpPr>
        <p:spPr/>
        <p:txBody>
          <a:bodyPr/>
          <a:lstStyle/>
          <a:p>
            <a:fld id="{D823EC84-0F9B-4F17-B641-F4A1F37D57F6}" type="slidenum">
              <a:rPr lang="en-US" smtClean="0"/>
              <a:t>‹#›</a:t>
            </a:fld>
            <a:endParaRPr lang="en-US"/>
          </a:p>
        </p:txBody>
      </p:sp>
    </p:spTree>
    <p:extLst>
      <p:ext uri="{BB962C8B-B14F-4D97-AF65-F5344CB8AC3E}">
        <p14:creationId xmlns:p14="http://schemas.microsoft.com/office/powerpoint/2010/main" val="31584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54616-AF46-4D61-9441-58BA89D33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62F2A-8647-46ED-B5AF-2626F974B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77972-9181-4F2C-A160-734488681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48CDB-FAFA-441A-9CA3-F824970733D6}" type="datetimeFigureOut">
              <a:rPr lang="en-US" smtClean="0"/>
              <a:t>6/11/2020</a:t>
            </a:fld>
            <a:endParaRPr lang="en-US"/>
          </a:p>
        </p:txBody>
      </p:sp>
      <p:sp>
        <p:nvSpPr>
          <p:cNvPr id="5" name="Footer Placeholder 4">
            <a:extLst>
              <a:ext uri="{FF2B5EF4-FFF2-40B4-BE49-F238E27FC236}">
                <a16:creationId xmlns:a16="http://schemas.microsoft.com/office/drawing/2014/main" id="{C1A6BF1A-ABC1-44C1-9283-2B12DD23A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BFAD86-D817-4ECD-82A3-852902DAA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3EC84-0F9B-4F17-B641-F4A1F37D57F6}" type="slidenum">
              <a:rPr lang="en-US" smtClean="0"/>
              <a:t>‹#›</a:t>
            </a:fld>
            <a:endParaRPr lang="en-US"/>
          </a:p>
        </p:txBody>
      </p:sp>
    </p:spTree>
    <p:extLst>
      <p:ext uri="{BB962C8B-B14F-4D97-AF65-F5344CB8AC3E}">
        <p14:creationId xmlns:p14="http://schemas.microsoft.com/office/powerpoint/2010/main" val="75439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C98CD-276D-4ECD-9E7A-418712291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48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1D0CF8-6A46-4D5C-89EE-2F54671019EB}"/>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The Scattered to be Gathered</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20:13</a:t>
            </a:r>
          </a:p>
        </p:txBody>
      </p:sp>
      <p:sp>
        <p:nvSpPr>
          <p:cNvPr id="9" name="Rectangle 8"/>
          <p:cNvSpPr/>
          <p:nvPr/>
        </p:nvSpPr>
        <p:spPr>
          <a:xfrm>
            <a:off x="342452" y="909918"/>
            <a:ext cx="5533913" cy="3600986"/>
          </a:xfrm>
          <a:prstGeom prst="rect">
            <a:avLst/>
          </a:prstGeom>
        </p:spPr>
        <p:txBody>
          <a:bodyPr wrap="square">
            <a:spAutoFit/>
          </a:bodyPr>
          <a:lstStyle/>
          <a:p>
            <a:r>
              <a:rPr lang="en-US" dirty="0"/>
              <a:t>“How is it that they shall be gathered?</a:t>
            </a:r>
          </a:p>
          <a:p>
            <a:endParaRPr lang="en-US" dirty="0"/>
          </a:p>
          <a:p>
            <a:r>
              <a:rPr lang="en-US" dirty="0"/>
              <a:t>By coming to the knowledge of the Lord their God, who hath redeemed them.</a:t>
            </a:r>
          </a:p>
          <a:p>
            <a:endParaRPr lang="en-US" dirty="0"/>
          </a:p>
          <a:p>
            <a:r>
              <a:rPr lang="en-US" dirty="0"/>
              <a:t>1</a:t>
            </a:r>
            <a:r>
              <a:rPr lang="en-US" baseline="30000" dirty="0"/>
              <a:t>st</a:t>
            </a:r>
            <a:r>
              <a:rPr lang="en-US" dirty="0"/>
              <a:t> spiritual to Christ—his gospel and His true Church</a:t>
            </a:r>
          </a:p>
          <a:p>
            <a:endParaRPr lang="en-US" dirty="0"/>
          </a:p>
          <a:p>
            <a:r>
              <a:rPr lang="en-US" dirty="0"/>
              <a:t>Salvation is not a place, but in a person, the person of Christ</a:t>
            </a:r>
          </a:p>
          <a:p>
            <a:endParaRPr lang="en-US" dirty="0"/>
          </a:p>
          <a:p>
            <a:r>
              <a:rPr lang="en-US" dirty="0"/>
              <a:t>We might find that prior to or during the Millennium there would be other scriptural records come forth.</a:t>
            </a:r>
          </a:p>
          <a:p>
            <a:r>
              <a:rPr lang="en-US" sz="1200" dirty="0"/>
              <a:t>JFM and RLM</a:t>
            </a:r>
          </a:p>
        </p:txBody>
      </p:sp>
      <p:sp>
        <p:nvSpPr>
          <p:cNvPr id="8" name="Rectangle 7"/>
          <p:cNvSpPr/>
          <p:nvPr/>
        </p:nvSpPr>
        <p:spPr>
          <a:xfrm>
            <a:off x="5948979" y="4246582"/>
            <a:ext cx="4284233" cy="2154436"/>
          </a:xfrm>
          <a:prstGeom prst="rect">
            <a:avLst/>
          </a:prstGeom>
        </p:spPr>
        <p:txBody>
          <a:bodyPr wrap="square">
            <a:spAutoFit/>
          </a:bodyPr>
          <a:lstStyle/>
          <a:p>
            <a:r>
              <a:rPr lang="en-US" sz="2000" dirty="0"/>
              <a:t>“…Lost books are among the treasures yet to come forth…there will also be many more nourishing and inspiring scriptures. </a:t>
            </a:r>
          </a:p>
          <a:p>
            <a:r>
              <a:rPr lang="en-US" sz="2000" dirty="0"/>
              <a:t>However, we must first feast worthily upon that which we already have!”</a:t>
            </a:r>
          </a:p>
          <a:p>
            <a:r>
              <a:rPr lang="en-US" sz="1400" dirty="0"/>
              <a:t>Neal A. Maxwell</a:t>
            </a:r>
          </a:p>
        </p:txBody>
      </p:sp>
      <p:pic>
        <p:nvPicPr>
          <p:cNvPr id="3" name="Picture 2">
            <a:extLst>
              <a:ext uri="{FF2B5EF4-FFF2-40B4-BE49-F238E27FC236}">
                <a16:creationId xmlns:a16="http://schemas.microsoft.com/office/drawing/2014/main" id="{95EE4097-A165-45F5-87B7-062100E4D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315" y="861684"/>
            <a:ext cx="2570629" cy="3141880"/>
          </a:xfrm>
          <a:prstGeom prst="rect">
            <a:avLst/>
          </a:prstGeom>
        </p:spPr>
      </p:pic>
      <p:pic>
        <p:nvPicPr>
          <p:cNvPr id="11" name="Picture 10">
            <a:extLst>
              <a:ext uri="{FF2B5EF4-FFF2-40B4-BE49-F238E27FC236}">
                <a16:creationId xmlns:a16="http://schemas.microsoft.com/office/drawing/2014/main" id="{4ACE270A-527C-4ED3-94FE-02F4910A9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06" y="4376146"/>
            <a:ext cx="3824409" cy="2372102"/>
          </a:xfrm>
          <a:prstGeom prst="rect">
            <a:avLst/>
          </a:prstGeom>
        </p:spPr>
      </p:pic>
      <p:pic>
        <p:nvPicPr>
          <p:cNvPr id="6" name="Picture 5">
            <a:extLst>
              <a:ext uri="{FF2B5EF4-FFF2-40B4-BE49-F238E27FC236}">
                <a16:creationId xmlns:a16="http://schemas.microsoft.com/office/drawing/2014/main" id="{A6A0B397-DD46-43A6-A184-5CC4F3D6137A}"/>
              </a:ext>
            </a:extLst>
          </p:cNvPr>
          <p:cNvPicPr>
            <a:picLocks noChangeAspect="1"/>
          </p:cNvPicPr>
          <p:nvPr/>
        </p:nvPicPr>
        <p:blipFill rotWithShape="1">
          <a:blip r:embed="rId4">
            <a:extLst>
              <a:ext uri="{28A0092B-C50C-407E-A947-70E740481C1C}">
                <a14:useLocalDpi xmlns:a14="http://schemas.microsoft.com/office/drawing/2010/main" val="0"/>
              </a:ext>
            </a:extLst>
          </a:blip>
          <a:srcRect t="2721" b="6679"/>
          <a:stretch/>
        </p:blipFill>
        <p:spPr>
          <a:xfrm>
            <a:off x="259978" y="107741"/>
            <a:ext cx="1272986" cy="842354"/>
          </a:xfrm>
          <a:prstGeom prst="rect">
            <a:avLst/>
          </a:prstGeom>
        </p:spPr>
      </p:pic>
      <p:pic>
        <p:nvPicPr>
          <p:cNvPr id="12" name="Picture 11">
            <a:extLst>
              <a:ext uri="{FF2B5EF4-FFF2-40B4-BE49-F238E27FC236}">
                <a16:creationId xmlns:a16="http://schemas.microsoft.com/office/drawing/2014/main" id="{5A807A13-6F66-4112-BF77-4C705D7FF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3223" y="4673416"/>
            <a:ext cx="1202196" cy="1504545"/>
          </a:xfrm>
          <a:prstGeom prst="rect">
            <a:avLst/>
          </a:prstGeom>
        </p:spPr>
      </p:pic>
      <p:grpSp>
        <p:nvGrpSpPr>
          <p:cNvPr id="13" name="Group 3">
            <a:extLst>
              <a:ext uri="{FF2B5EF4-FFF2-40B4-BE49-F238E27FC236}">
                <a16:creationId xmlns:a16="http://schemas.microsoft.com/office/drawing/2014/main" id="{237BB0E1-E9A5-42A9-8793-0F4BA521697E}"/>
              </a:ext>
            </a:extLst>
          </p:cNvPr>
          <p:cNvGrpSpPr/>
          <p:nvPr/>
        </p:nvGrpSpPr>
        <p:grpSpPr>
          <a:xfrm>
            <a:off x="9610164" y="1241604"/>
            <a:ext cx="2076795" cy="2301261"/>
            <a:chOff x="71718" y="1120588"/>
            <a:chExt cx="3138267" cy="4572000"/>
          </a:xfrm>
        </p:grpSpPr>
        <p:grpSp>
          <p:nvGrpSpPr>
            <p:cNvPr id="14" name="Group 13">
              <a:extLst>
                <a:ext uri="{FF2B5EF4-FFF2-40B4-BE49-F238E27FC236}">
                  <a16:creationId xmlns:a16="http://schemas.microsoft.com/office/drawing/2014/main" id="{480F1A2E-1AC0-470A-9881-6767B43031A1}"/>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8C011754-9777-4C28-9E1D-CAD660ECDF8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A68C80B8-FB07-413A-A0CC-46FF1ED4B56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82BBE1DD-7DA3-4C1B-A237-77DA4D3A276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0152AA3C-7A61-4312-94A2-06A7AB8D402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A217B764-5691-4F4B-BD84-1FAB0185C1C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B6D626BA-6FFE-436F-A6A3-C8996BCFB58A}"/>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00AADD4F-A9F8-4DAD-B32F-3F1B1A9DF532}"/>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293175F6-F873-4F04-AF08-F928331B480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58A25131-C23D-4FA5-A9FF-8ACECDED361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43365EA6-894C-4067-960A-410AB9CE8AB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EFA9276-6C22-425C-98BE-9224EC634470}"/>
                </a:ext>
              </a:extLst>
            </p:cNvPr>
            <p:cNvSpPr txBox="1"/>
            <p:nvPr/>
          </p:nvSpPr>
          <p:spPr>
            <a:xfrm>
              <a:off x="830330" y="1574772"/>
              <a:ext cx="2379655" cy="3485384"/>
            </a:xfrm>
            <a:prstGeom prst="rect">
              <a:avLst/>
            </a:prstGeom>
            <a:noFill/>
          </p:spPr>
          <p:txBody>
            <a:bodyPr wrap="square" rtlCol="0">
              <a:spAutoFit/>
            </a:bodyPr>
            <a:lstStyle/>
            <a:p>
              <a:pPr algn="ctr"/>
              <a:r>
                <a:rPr lang="en-US" b="1" dirty="0"/>
                <a:t>God will fulfill His covenant to gather the house of Israel in the last days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7756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 presetClass="entr" presetSubtype="0" fill="hold" nodeType="with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1D0CF8-6A46-4D5C-89EE-2F54671019EB}"/>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A Young Lion Among the Flocks of Sheep</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20:16-17</a:t>
            </a:r>
          </a:p>
        </p:txBody>
      </p:sp>
      <p:sp>
        <p:nvSpPr>
          <p:cNvPr id="9" name="Rectangle 8"/>
          <p:cNvSpPr/>
          <p:nvPr/>
        </p:nvSpPr>
        <p:spPr>
          <a:xfrm>
            <a:off x="485887" y="1367118"/>
            <a:ext cx="5090159" cy="5078313"/>
          </a:xfrm>
          <a:prstGeom prst="rect">
            <a:avLst/>
          </a:prstGeom>
        </p:spPr>
        <p:txBody>
          <a:bodyPr wrap="square">
            <a:spAutoFit/>
          </a:bodyPr>
          <a:lstStyle/>
          <a:p>
            <a:r>
              <a:rPr lang="en-US" i="1" dirty="0"/>
              <a:t>“These words of our Lord to the Nephites are quoted from Micah 5:8–9 and have reference to the desolations and ultimate burning that shall destroy the wicked at the Second Coming.</a:t>
            </a:r>
          </a:p>
          <a:p>
            <a:endParaRPr lang="en-US" i="1" dirty="0"/>
          </a:p>
          <a:p>
            <a:r>
              <a:rPr lang="en-US" i="1" dirty="0"/>
              <a:t>Except for a few who are the humble followers of Christ, the Gentiles will not repent. </a:t>
            </a:r>
          </a:p>
          <a:p>
            <a:endParaRPr lang="en-US" i="1" dirty="0"/>
          </a:p>
          <a:p>
            <a:r>
              <a:rPr lang="en-US" i="1" dirty="0"/>
              <a:t>They will revel in their abominations and sin against the restored gospel, and they will be burned by the brightness of our Lord’s coming while the righteous—here called the remnant of Jacob—shall abide the day. </a:t>
            </a:r>
          </a:p>
          <a:p>
            <a:endParaRPr lang="en-US" i="1" dirty="0"/>
          </a:p>
          <a:p>
            <a:r>
              <a:rPr lang="en-US" i="1" dirty="0"/>
              <a:t>And then, in the prophetic imagery, it will be as though the remnant of Israel overthrew their enemies as a young lion among the flocks of sheep.” </a:t>
            </a:r>
          </a:p>
          <a:p>
            <a:r>
              <a:rPr lang="en-US" i="1" dirty="0"/>
              <a:t>Bruce R. McConkie</a:t>
            </a:r>
            <a:endParaRPr lang="en-US" sz="1200" dirty="0"/>
          </a:p>
        </p:txBody>
      </p:sp>
      <p:pic>
        <p:nvPicPr>
          <p:cNvPr id="7" name="Picture 6">
            <a:extLst>
              <a:ext uri="{FF2B5EF4-FFF2-40B4-BE49-F238E27FC236}">
                <a16:creationId xmlns:a16="http://schemas.microsoft.com/office/drawing/2014/main" id="{D5F14E16-B9BA-494B-856A-B29716FD2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686" y="3578878"/>
            <a:ext cx="4286250" cy="2676525"/>
          </a:xfrm>
          <a:prstGeom prst="rect">
            <a:avLst/>
          </a:prstGeom>
        </p:spPr>
      </p:pic>
      <p:pic>
        <p:nvPicPr>
          <p:cNvPr id="27" name="Picture 26">
            <a:extLst>
              <a:ext uri="{FF2B5EF4-FFF2-40B4-BE49-F238E27FC236}">
                <a16:creationId xmlns:a16="http://schemas.microsoft.com/office/drawing/2014/main" id="{093079D9-5CDA-406F-A5F4-089F15BEC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624" y="840666"/>
            <a:ext cx="6355976" cy="2530473"/>
          </a:xfrm>
          <a:prstGeom prst="rect">
            <a:avLst/>
          </a:prstGeom>
        </p:spPr>
      </p:pic>
      <p:pic>
        <p:nvPicPr>
          <p:cNvPr id="28" name="Picture 27">
            <a:extLst>
              <a:ext uri="{FF2B5EF4-FFF2-40B4-BE49-F238E27FC236}">
                <a16:creationId xmlns:a16="http://schemas.microsoft.com/office/drawing/2014/main" id="{ECAD9F68-41E3-4ECB-A6C5-CDC72E1C0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47" y="88149"/>
            <a:ext cx="820220" cy="1144890"/>
          </a:xfrm>
          <a:prstGeom prst="rect">
            <a:avLst/>
          </a:prstGeom>
        </p:spPr>
      </p:pic>
    </p:spTree>
    <p:extLst>
      <p:ext uri="{BB962C8B-B14F-4D97-AF65-F5344CB8AC3E}">
        <p14:creationId xmlns:p14="http://schemas.microsoft.com/office/powerpoint/2010/main" val="23739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F0C37F-F381-4695-A241-58D150370D89}"/>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Sheaves, Horns, Hoofs, and Swords</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20:18-20 and </a:t>
            </a:r>
            <a:r>
              <a:rPr lang="en-US" sz="1200" dirty="0"/>
              <a:t>JFM and RLM</a:t>
            </a:r>
          </a:p>
        </p:txBody>
      </p:sp>
      <p:sp>
        <p:nvSpPr>
          <p:cNvPr id="9" name="Rectangle 8"/>
          <p:cNvSpPr/>
          <p:nvPr/>
        </p:nvSpPr>
        <p:spPr>
          <a:xfrm>
            <a:off x="1905000" y="914401"/>
            <a:ext cx="4114800" cy="1200329"/>
          </a:xfrm>
          <a:prstGeom prst="rect">
            <a:avLst/>
          </a:prstGeom>
        </p:spPr>
        <p:txBody>
          <a:bodyPr wrap="square">
            <a:spAutoFit/>
          </a:bodyPr>
          <a:lstStyle/>
          <a:p>
            <a:r>
              <a:rPr lang="en-US" dirty="0"/>
              <a:t>2</a:t>
            </a:r>
            <a:r>
              <a:rPr lang="en-US" baseline="30000" dirty="0"/>
              <a:t>nd</a:t>
            </a:r>
            <a:r>
              <a:rPr lang="en-US" dirty="0"/>
              <a:t> physical gathering—”The gathering of Israel during the thousand years of peace will be of a magnitude that is difficult for us in our present state to conceive.”</a:t>
            </a:r>
          </a:p>
        </p:txBody>
      </p:sp>
      <p:sp>
        <p:nvSpPr>
          <p:cNvPr id="8" name="Rectangle 7"/>
          <p:cNvSpPr/>
          <p:nvPr/>
        </p:nvSpPr>
        <p:spPr>
          <a:xfrm>
            <a:off x="6629400" y="990601"/>
            <a:ext cx="3429000" cy="1169551"/>
          </a:xfrm>
          <a:prstGeom prst="rect">
            <a:avLst/>
          </a:prstGeom>
        </p:spPr>
        <p:txBody>
          <a:bodyPr wrap="square">
            <a:spAutoFit/>
          </a:bodyPr>
          <a:lstStyle/>
          <a:p>
            <a:r>
              <a:rPr lang="en-US" sz="1400" dirty="0"/>
              <a:t>“…but the great body of the Jews who are there assembled will not receive Christ as their Redeemer until he comes himself and makes himself manifest unto them.”</a:t>
            </a:r>
          </a:p>
          <a:p>
            <a:r>
              <a:rPr lang="en-US" sz="1400" dirty="0"/>
              <a:t>Joseph Fielding Smith</a:t>
            </a:r>
          </a:p>
        </p:txBody>
      </p:sp>
      <p:sp>
        <p:nvSpPr>
          <p:cNvPr id="7" name="Rectangle 6"/>
          <p:cNvSpPr/>
          <p:nvPr/>
        </p:nvSpPr>
        <p:spPr>
          <a:xfrm>
            <a:off x="925158" y="4136315"/>
            <a:ext cx="3581400" cy="523220"/>
          </a:xfrm>
          <a:prstGeom prst="rect">
            <a:avLst/>
          </a:prstGeom>
        </p:spPr>
        <p:txBody>
          <a:bodyPr wrap="square">
            <a:spAutoFit/>
          </a:bodyPr>
          <a:lstStyle/>
          <a:p>
            <a:pPr fontAlgn="base"/>
            <a:r>
              <a:rPr lang="en-US" sz="2800" dirty="0">
                <a:latin typeface="Arial Narrow" pitchFamily="34" charset="0"/>
              </a:rPr>
              <a:t>Horn iron—hoofs brass</a:t>
            </a:r>
          </a:p>
        </p:txBody>
      </p:sp>
      <p:sp>
        <p:nvSpPr>
          <p:cNvPr id="10" name="Rectangle 9"/>
          <p:cNvSpPr/>
          <p:nvPr/>
        </p:nvSpPr>
        <p:spPr>
          <a:xfrm>
            <a:off x="841786" y="4713643"/>
            <a:ext cx="3429000" cy="2031325"/>
          </a:xfrm>
          <a:prstGeom prst="rect">
            <a:avLst/>
          </a:prstGeom>
        </p:spPr>
        <p:txBody>
          <a:bodyPr wrap="square">
            <a:spAutoFit/>
          </a:bodyPr>
          <a:lstStyle/>
          <a:p>
            <a:r>
              <a:rPr lang="en-US" sz="1400" dirty="0"/>
              <a:t>“Symbolic expressions of Might and power</a:t>
            </a:r>
          </a:p>
          <a:p>
            <a:r>
              <a:rPr lang="en-US" sz="1400" dirty="0"/>
              <a:t>The power of Christ and his destroying angels to cleanse the earth of all wicked persons and all wickedness,</a:t>
            </a:r>
          </a:p>
          <a:p>
            <a:endParaRPr lang="en-US" sz="1400" dirty="0"/>
          </a:p>
          <a:p>
            <a:r>
              <a:rPr lang="en-US" sz="1400" dirty="0"/>
              <a:t>Beat in pieces—those persons who have rejected the greater light of the gospel and gloried in their perversity.”</a:t>
            </a:r>
          </a:p>
          <a:p>
            <a:endParaRPr lang="en-US" sz="1400" dirty="0"/>
          </a:p>
        </p:txBody>
      </p:sp>
      <p:sp>
        <p:nvSpPr>
          <p:cNvPr id="11" name="Rectangle 10"/>
          <p:cNvSpPr/>
          <p:nvPr/>
        </p:nvSpPr>
        <p:spPr>
          <a:xfrm>
            <a:off x="6248400" y="2514600"/>
            <a:ext cx="3581400" cy="523220"/>
          </a:xfrm>
          <a:prstGeom prst="rect">
            <a:avLst/>
          </a:prstGeom>
        </p:spPr>
        <p:txBody>
          <a:bodyPr wrap="square">
            <a:spAutoFit/>
          </a:bodyPr>
          <a:lstStyle/>
          <a:p>
            <a:pPr fontAlgn="base"/>
            <a:r>
              <a:rPr lang="en-US" sz="2800" dirty="0">
                <a:latin typeface="Arial Narrow" pitchFamily="34" charset="0"/>
              </a:rPr>
              <a:t>Sword of Justice</a:t>
            </a:r>
          </a:p>
        </p:txBody>
      </p:sp>
      <p:sp>
        <p:nvSpPr>
          <p:cNvPr id="12" name="Rectangle 11"/>
          <p:cNvSpPr/>
          <p:nvPr/>
        </p:nvSpPr>
        <p:spPr>
          <a:xfrm>
            <a:off x="6553200" y="3200401"/>
            <a:ext cx="3429000" cy="954107"/>
          </a:xfrm>
          <a:prstGeom prst="rect">
            <a:avLst/>
          </a:prstGeom>
        </p:spPr>
        <p:txBody>
          <a:bodyPr wrap="square">
            <a:spAutoFit/>
          </a:bodyPr>
          <a:lstStyle/>
          <a:p>
            <a:r>
              <a:rPr lang="en-US" sz="1400" dirty="0"/>
              <a:t>Justice—wielded by the Almighty, shall fall upon the wayward and rebellious of all nations</a:t>
            </a:r>
          </a:p>
          <a:p>
            <a:endParaRPr lang="en-US" sz="1400" dirty="0"/>
          </a:p>
        </p:txBody>
      </p:sp>
      <p:pic>
        <p:nvPicPr>
          <p:cNvPr id="14" name="Picture 13" descr="Joseph Fielding Smith.jpg"/>
          <p:cNvPicPr>
            <a:picLocks noChangeAspect="1"/>
          </p:cNvPicPr>
          <p:nvPr/>
        </p:nvPicPr>
        <p:blipFill>
          <a:blip r:embed="rId2" cstate="print"/>
          <a:stretch>
            <a:fillRect/>
          </a:stretch>
        </p:blipFill>
        <p:spPr>
          <a:xfrm>
            <a:off x="8915401" y="1905001"/>
            <a:ext cx="808511" cy="1020135"/>
          </a:xfrm>
          <a:prstGeom prst="rect">
            <a:avLst/>
          </a:prstGeom>
        </p:spPr>
      </p:pic>
      <p:pic>
        <p:nvPicPr>
          <p:cNvPr id="3" name="Picture 2">
            <a:extLst>
              <a:ext uri="{FF2B5EF4-FFF2-40B4-BE49-F238E27FC236}">
                <a16:creationId xmlns:a16="http://schemas.microsoft.com/office/drawing/2014/main" id="{24B23A0E-F83A-419D-81E1-BB26E654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515" y="4298239"/>
            <a:ext cx="3019425" cy="2057400"/>
          </a:xfrm>
          <a:prstGeom prst="rect">
            <a:avLst/>
          </a:prstGeom>
        </p:spPr>
      </p:pic>
      <p:pic>
        <p:nvPicPr>
          <p:cNvPr id="17" name="Picture 16">
            <a:extLst>
              <a:ext uri="{FF2B5EF4-FFF2-40B4-BE49-F238E27FC236}">
                <a16:creationId xmlns:a16="http://schemas.microsoft.com/office/drawing/2014/main" id="{C94B71E1-8842-4177-8C23-F962FF613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034" y="3959150"/>
            <a:ext cx="2731603" cy="2084229"/>
          </a:xfrm>
          <a:prstGeom prst="rect">
            <a:avLst/>
          </a:prstGeom>
        </p:spPr>
      </p:pic>
      <p:pic>
        <p:nvPicPr>
          <p:cNvPr id="19" name="Picture 18">
            <a:extLst>
              <a:ext uri="{FF2B5EF4-FFF2-40B4-BE49-F238E27FC236}">
                <a16:creationId xmlns:a16="http://schemas.microsoft.com/office/drawing/2014/main" id="{E3F4108C-B5EA-4DE0-B771-859B78F79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656" y="2094147"/>
            <a:ext cx="2914650" cy="2124075"/>
          </a:xfrm>
          <a:prstGeom prst="rect">
            <a:avLst/>
          </a:prstGeom>
        </p:spPr>
      </p:pic>
      <p:pic>
        <p:nvPicPr>
          <p:cNvPr id="16" name="Picture 15">
            <a:extLst>
              <a:ext uri="{FF2B5EF4-FFF2-40B4-BE49-F238E27FC236}">
                <a16:creationId xmlns:a16="http://schemas.microsoft.com/office/drawing/2014/main" id="{8B0A0A0C-4E69-49A4-B489-89ED8A6C01B9}"/>
              </a:ext>
            </a:extLst>
          </p:cNvPr>
          <p:cNvPicPr>
            <a:picLocks noChangeAspect="1"/>
          </p:cNvPicPr>
          <p:nvPr/>
        </p:nvPicPr>
        <p:blipFill rotWithShape="1">
          <a:blip r:embed="rId6">
            <a:extLst>
              <a:ext uri="{28A0092B-C50C-407E-A947-70E740481C1C}">
                <a14:useLocalDpi xmlns:a14="http://schemas.microsoft.com/office/drawing/2010/main" val="0"/>
              </a:ext>
            </a:extLst>
          </a:blip>
          <a:srcRect t="2721" b="6679"/>
          <a:stretch/>
        </p:blipFill>
        <p:spPr>
          <a:xfrm>
            <a:off x="259978" y="107741"/>
            <a:ext cx="1272986" cy="842354"/>
          </a:xfrm>
          <a:prstGeom prst="rect">
            <a:avLst/>
          </a:prstGeom>
        </p:spPr>
      </p:pic>
    </p:spTree>
    <p:extLst>
      <p:ext uri="{BB962C8B-B14F-4D97-AF65-F5344CB8AC3E}">
        <p14:creationId xmlns:p14="http://schemas.microsoft.com/office/powerpoint/2010/main" val="33410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382D32-6486-4919-A706-34959F567ECD}"/>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The New Jerusalem</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20:18-20 and </a:t>
            </a:r>
            <a:r>
              <a:rPr lang="en-US" sz="1200" dirty="0"/>
              <a:t>JFM and RLM</a:t>
            </a:r>
          </a:p>
        </p:txBody>
      </p:sp>
      <p:sp>
        <p:nvSpPr>
          <p:cNvPr id="9" name="Rectangle 8"/>
          <p:cNvSpPr/>
          <p:nvPr/>
        </p:nvSpPr>
        <p:spPr>
          <a:xfrm>
            <a:off x="1775012" y="770965"/>
            <a:ext cx="9273988" cy="5355312"/>
          </a:xfrm>
          <a:prstGeom prst="rect">
            <a:avLst/>
          </a:prstGeom>
        </p:spPr>
        <p:txBody>
          <a:bodyPr wrap="square">
            <a:spAutoFit/>
          </a:bodyPr>
          <a:lstStyle/>
          <a:p>
            <a:pPr fontAlgn="base"/>
            <a:r>
              <a:rPr lang="en-US" dirty="0"/>
              <a:t>American Continent </a:t>
            </a:r>
          </a:p>
          <a:p>
            <a:pPr fontAlgn="base"/>
            <a:r>
              <a:rPr lang="en-US" dirty="0"/>
              <a:t>(Article of Faith 10):</a:t>
            </a:r>
          </a:p>
          <a:p>
            <a:pPr fontAlgn="base"/>
            <a:r>
              <a:rPr lang="en-US" dirty="0"/>
              <a:t>“Hearken, O ye elders of my </a:t>
            </a:r>
          </a:p>
          <a:p>
            <a:pPr fontAlgn="base"/>
            <a:r>
              <a:rPr lang="en-US" dirty="0"/>
              <a:t>church, </a:t>
            </a:r>
            <a:r>
              <a:rPr lang="en-US" dirty="0" err="1"/>
              <a:t>saith</a:t>
            </a:r>
            <a:r>
              <a:rPr lang="en-US" dirty="0"/>
              <a:t> the Lord your God, </a:t>
            </a:r>
          </a:p>
          <a:p>
            <a:pPr fontAlgn="base"/>
            <a:r>
              <a:rPr lang="en-US" dirty="0"/>
              <a:t>who have assembled yourselves </a:t>
            </a:r>
          </a:p>
          <a:p>
            <a:pPr fontAlgn="base"/>
            <a:r>
              <a:rPr lang="en-US" dirty="0"/>
              <a:t>together, according to my </a:t>
            </a:r>
          </a:p>
          <a:p>
            <a:pPr fontAlgn="base"/>
            <a:r>
              <a:rPr lang="en-US" dirty="0"/>
              <a:t>commandments, in this land, </a:t>
            </a:r>
          </a:p>
          <a:p>
            <a:pPr fontAlgn="base"/>
            <a:r>
              <a:rPr lang="en-US" dirty="0"/>
              <a:t>which is the land of Missouri, </a:t>
            </a:r>
          </a:p>
          <a:p>
            <a:pPr fontAlgn="base"/>
            <a:r>
              <a:rPr lang="en-US" dirty="0"/>
              <a:t>which is the land which I have </a:t>
            </a:r>
          </a:p>
          <a:p>
            <a:pPr fontAlgn="base"/>
            <a:r>
              <a:rPr lang="en-US" dirty="0"/>
              <a:t>appointed and consecrated for </a:t>
            </a:r>
          </a:p>
          <a:p>
            <a:pPr fontAlgn="base"/>
            <a:r>
              <a:rPr lang="en-US" dirty="0"/>
              <a:t>the gathering of the saints.</a:t>
            </a:r>
          </a:p>
          <a:p>
            <a:pPr fontAlgn="base"/>
            <a:r>
              <a:rPr lang="en-US" dirty="0"/>
              <a:t>Wherefore, this is the land of </a:t>
            </a:r>
          </a:p>
          <a:p>
            <a:pPr fontAlgn="base"/>
            <a:r>
              <a:rPr lang="en-US" dirty="0"/>
              <a:t>promise, and the place for the </a:t>
            </a:r>
          </a:p>
          <a:p>
            <a:pPr fontAlgn="base"/>
            <a:r>
              <a:rPr lang="en-US" dirty="0"/>
              <a:t>city of Zion.</a:t>
            </a:r>
          </a:p>
          <a:p>
            <a:pPr fontAlgn="base"/>
            <a:endParaRPr lang="en-US" dirty="0"/>
          </a:p>
          <a:p>
            <a:pPr fontAlgn="base"/>
            <a:r>
              <a:rPr lang="en-US" dirty="0"/>
              <a:t>And thus </a:t>
            </a:r>
            <a:r>
              <a:rPr lang="en-US" dirty="0" err="1"/>
              <a:t>saith</a:t>
            </a:r>
            <a:r>
              <a:rPr lang="en-US" dirty="0"/>
              <a:t> the Lord your God, if you will receive wisdom here is wisdom. Behold, the place which is now called Independence is the center place; and a spot for the temple is lying westward, upon a lot which is not far from the courthouse.”</a:t>
            </a:r>
          </a:p>
          <a:p>
            <a:pPr fontAlgn="base"/>
            <a:r>
              <a:rPr lang="en-US" dirty="0"/>
              <a:t>D&amp;C 57:1-3</a:t>
            </a:r>
          </a:p>
        </p:txBody>
      </p:sp>
      <p:sp>
        <p:nvSpPr>
          <p:cNvPr id="25602" name="AutoShape 2" descr="data:image/jpeg;base64,/9j/4AAQSkZJRgABAQAAAQABAAD/2wCEAAkGBhMSEBUUExQVFRUWGRkaGBgXGBkaHRgaGBgZIBgXHhgYHyYeGBojGhcXIC8gJCcqLCwsGB4xNTAqNSYrLCkBCQoKDgwOGg8PGiwkHSQpKSwsLCwsLCw0LCwqLCwsLCwsLCwsLCwsLCwsLCwpLCwsLCwsLCwsLCwsLCwsLCwsLP/AABEIAKgBKwMBIgACEQEDEQH/xAAcAAACAgMBAQAAAAAAAAAAAAAEBQIDAAEGBwj/xAA+EAABAgUCBAQDBgYCAgEFAAABAhEAAxIhMQRBBSJRYRNxgZEyofAGQrHB0eEHFBUjUmIW8XKCohczQ5Ky/8QAGgEAAwEBAQEAAAAAAAAAAAAAAQIDAAQFBv/EAC0RAAICAgICAQIFBAMBAAAAAAABAhEDIRIxE0FRImEEgZGx8DJxweEjQqEU/9oADAMBAAIRAxEAPwCPCdbKkEkMSXCrkkkD7oP3rY8ornfaMzpgVLC5gS9TA5ISQkM4JflI/KA585E5Lyh4ikBSQTUAldIL3NySomxtY7vEeF62TWUixCiSCTzHBJbLlr5Nsx8/kdxp7r+df6Kx07Ok4VrZctCQQkmYGKRci3KLOzMfbq0KftTxFIEkJqOQaLKPKGDWxV2+P1MpuulS1qWohSiLBQe97ABFTVDrvENdPM1RVKlFM4KAQVFuUBLnJFyycXY7EQeVtKKtfoBRrvsG4XpiuqdJAlk2KSSxLkpLB2FmbDAQfKROmpKikpCeWpKlAVfeBLuAU4UN0jctB+l0K5QSKkghDG/Ksmm7kuWD++2z/wCzsubLRN/thio0pcB/Q287D1hsWHnk+pa9Nb6/cTJPjHXfwxpwHQSEJFNC5jOtYAdRVcqcdSIciOa4Bw9ZmmcuYXwZaQUpSceSrAeRjoJk8JzH0WN/Ts8uS2XAxIRWlUbeKCFgjcQBjYMYxKNxF428AxKMeNPGPGMSjIi8beAY28ZGnjHjGNvGRqMeMY3GRqMeMY3GPGnjHjGNvHCfbjhGlXMOo1s2R4aJakSZUxQRVMyXW9RLhgE4BMdyY8i/iT9lh/OSZgCUyyVJTUFTAFKS6l+GE0hCWB5jck2NoSbopjWzySWgGqY4lpC8JchLkkAFTqKR3csNyY6P7P8A2RXNTOSEomS5JSpU1NTKcBpaFOOfmcg3bDO56lf8KV6dKZ/i+JUOZpQWU1EGpCCKQWqDqteOtRwocL0s5UiVN1M2cVFgSAEl6CUvTLCEUpJSATSLYaah7Z0yyr/qeJcTnrUpQWt0A8iUOZZs/K5+EGz33bDRHR6FZJplgEYUohOx5XWwBIuL7PHZyP4d6jUlExS9KhSEJeRK+4kKJpIch7qfuT2dqj7ByppSudOUkzHQWmSghDt4b/eJemzl7OztHNOX1UvY/JUeY6rUrWEJWfgTSkquaQ9qiPgSxYPuWe8VmQmkuQ+beTtdmt7x0P2k+zStOULTMrAHKsOywxcpABCQTUEpyRewEKNLqispluhKr8y8HzUA4AFhtAlL2h0X6lEvwklOGCSFg2JcKDC5YHNoWydNV8KgOtwGHW5csW+nh+rWUqvTQASlShU+Sktknb2frCLUhMxZMo74uDi5A6Z3ieNtjh/EdRp5nwSyFvzvZBKh/iGp5nAVawPQQknSaVFJKXBYsSR7gXjoZMomSUrCWIUVEEpKSkClQHRgAc743j/SdNtqFgeSfzYxo5Iw+l3+5mdJq9PLrE0LVKQkj4bpKgHDsTkhIcg7OIumLlMqYB4ZKrEf5lJJXd7vV/5XteAZ2mSiQooUkIQVMQsgrACX2e6iksbWAvFnD+IBQlqLpAZVixKgGw5BSSTl9mw8cHF1ab0Xb+xBEjUKmJSpPYLKUgpTgEOeVnPdlHpHb6Kd4FTqWS6QksDWQxaxLBLJS9v05XQ8SmKJUohSUktcuARyhk9AE5OSfVuNQpSTegpAIZSXSGdVmNJc3bzhlncNNLXwK4cgpXExKmoKlJ/1KzykmwLG4uoM1rG4AjvuGa10IqZKiHbHl5vmPKNRr5ctjLDMQCWDEqwzhv8AG1hkdYM4L9qpgqLJQT8KSXakkBLPZ03BtYgbQ/4bM8G3dfz0TzYvIj1sQpPEkKmHmdmazddz6ZhFI+1ijLIWCR8KlJ5T0UoAA4Lix2PaEvA+Mo8VJCqh/iQzXFiKiGYne18x6H/2RnTh+f2OaH4Zq1L8j02UGETeFI+0unoCjNQAS11AZxmL18akJDqnShj76d8bx3KUa7ONp/AweNvHOar7d6OWWM0K35AVN6iOZ1P8X9pemJL3qXan0GX/AAgeSPyFQk/R6U8bCo8p1X8Xp+E6ZIdw5UoserAXgMfxa1QlqBSisBgopNiN2geWI3jZ7HVGVR4pp/4nawFLrSpncKCA/mw6wZpP4nahK3PO+QqwHkWd4TzJG8TPYHjHjyr/AOrc5SU0ypQL3JKiCOjWbzvDaT/E95T+CDM6BfKc7s79oPnh8m8Uvg9AeMePL0fxcmJDKkJUp/8AMpbsBSp/cRWr+Mi6SBp012bnNObvYE22EHyxB45Hqjxjx5Mr+J+omIAFEo7kJc5LNVYYbeOU4hxucJtX8zOUS9/EVZ8gEG2TYCE88W6Q/glVs+hHiufqUoDrUlI6qIAsHOe0eHI/idrAgy/FLnCqUlXu37wl1XFpk8vOnTVkYqUSBbobC3SC81ejLEz3HjP250mlUEzJoKiHZAqIGxLYB26xnC/txo54dE9IIyFmg+ys+keBzl8rhDu2A7t2ilK+qKbdD+EL5GN4kfTqJoIcEEdrwHxjVqlyVKRLExQFklQSD1KlmyUgOSWNhgx896Lic2WQZcwy75SSn8IZarjU+ak1z5p6jxFUqHQpxAeeu0Dxfc9PR9q1r0s0+JKlzEDmmKCkyUBX+K1B5tIBLsxI224HW/xD1CZi5CZkolK/7c1VYVQoAqWoUsSwUWZ2LAWD+dcQ4oqdOK1FRsEsVk2TYDyZ7dzFWpSsHlBAcqCtw4Zn6NaA5Sa+GWjiS7O01n2g/mJ6VIWlGoKwEmWDK8QdWUQwZ7qpZm6QVo/tIsEy1qBUCzKIqUEkF1DHwuXcgsCHd48/BJPMSpsAvykkEkXsbeUPdJqgV3R4i1M6rOKUlLkswex/9e8cWbBBx3stHT0POI6fx5SlpQllrIABpCd2Kg1jd/IRy2oUEHllIKhanmJAO7WJsPnDTQ6eZLSKVpSFEEpKrhYcX/xJZmI2HlEOITJJnBKiVqAAWVgqpu7OjCWLJyGy8QxLhJx7X5jMWBE2ZWhCThJUAAyaQ1SjkOH9TAkrRywCVruPu05xuoi48oc/0iZLTWkilVTlLAJSQTcH4dgxFnAiE3QiYHxgFQSSou1ykDYvfoNzc9PmV6ejJC7QcSXLStJAIOXsWvhTPkgtj8YPk8YISB/aHYocj1aAtWlKqvDS4SACVMDb4iADzDfrC9TqLkuT1hnCM9tAZ1+j4h4y0eJLdCAotLNNNhSWc5KLWLsYaqpmTA2CHKS6XKQbKYYBwTho53h8p5BUCK0qLoCTXyAOzb8wyQzBsw64lIUKACFKUHJUuk4paos1j1Bwbxxzik9a9FtvYx4Rp/FS6Vy0mWUAy2+IqbHV1Kf5WzEk6ISCVqSxUSz2JClBwprOxBfzsIH4VrfFQHCUBKE1GmrB5QFEVfOznFocTlSlShLmu6gEhQN6Sz1C7OG8+XcxxzclKn0UikUcS4WKEqky78wLECoBiXfblV/20CcY0qSCQAZhSFFCZgs4uAknydnyO0G8O0vhkqWAFBYFTg1pbLYswt7m8WcW4bKUQSxVlNSQyQaSGI+G4Df9wiyNSSbHS1Yhnyp2mlhJJLUgAAskPY3Z1XHkI3wiaA7AGuoBadqXcmoU04u2Co7GIcV08yaHFwh2LqWAFGwJwDZrvmIcI06paJnxc6TS7ilTWNtjHdGnj32xFqWijXa6WsTKbGsUt94bliLHO+8A1Ehgad/P0eK+IaMy1AMXtak5I+ZzbtE9BoJk48jJH+zizEki2LN6x3pRjG719zjmpSlVbB6ik01MX9/KLNLOB3Pnf0Hzjc+SZZLl2F9un6/KBPEqYCxHS8V/qRKgsrL/ABE7Y/OKprsQF3i9NKDg4yXz1vGT5YUnoW6Ne8BSphorRYcx9f8AuNfzLOQXGz7RVMQkoAYhQF/1ijTTQohJyS37+UOlewUXDiOz/KLJWtLU9Ll9v3ixekKSaQlhsCLgjN4qVLI+47jms+P0Ea4vowYouHcekA6nVEKpbHTeNy5pAuSk9CCLM4+u4i5esAWk8pOH3Hv+UKtMwL/OqPLcDcth/wABGeJSWBJt0ZjDPTzqybuWZz0Oxb8YX8UUkqtZW/6fhBjK3VDejEahKviHkYO0aE1c5C09B9fhCpaklHT84noJ5S5KgGx/1BlHWgIeKASh0qASMW62DmAROmKyPVxAs/WOClnqG3ysIBGqUDk9ISGN0akHTdegKIUCFAi4+cXK1UwEgIUW6JLMwOTbBf1ELUhFySSQygd3HyZ22g0aozZXMtSlFRASWJuAX5QBTYDf5QkrXodRQLqdckOUp59iAw726xV4kwkqKQwuQehywGxuL9YacO4KmdMSkrDEsBuqm6gLAttj8LG8T4ClBKgTQEqCklwUkCxe9ac3zCPPCMuL7GUdHNmdUsFMsAthi/cvt+8PTqFKkqQWRXkC+Xt88QPoeFFJIKktM5AoF2JbLYNhf2MXeElJZK3IBJcsbUt3u49/ONOcW6A0Cha5RAVQU2soH4dwGw4s8OfsfrFsqWmWkIAUpy+FKexILsHAyTb057XyVqmOQpiWBuQwHTyg77N8ZnSVFUt1pICVjqlz+Dn2iWaHPG6qwrR0/GODpVKKkp6kBJISXQ4ObXSBSWe0c8dDQkoUopnOeYsUgWLMd3VY4yfPozrkzUoYKQoKrU4JSoCxO7F8JIvCxU7xiqqTWkJUk1NZLkAOq4IDXcYjgxTnHT6KV7Fw4EBpZ4ASqbLUFOQxYvUm+OUO0K9JwyctAUlCik4NPQt+UdLo5ylqIV4lChSFB7nCbfeNwGA6QEJRTZtRYn4VrSM9AQ3tHTDNJWmCiXC+LmWosyFgUgMFChRSVDmLqdh6fIvWTAZJSQorUWSp6hSkF6hYJKSW7gmA/EleOVJUiUuVV91guwIJzYORa5iX9SBSsgprblAYFza7j4Wu/VPeH48qaRS/TGM3VCTMIBXQGFKEhNqQR60s9nPoH6LiX2gl/wAqEukl0oSbEuVAsSOrMTaxEc5puHu38zMQEFqlOHKmqoraynUAVX6RuXw4SySFeICEsFYLEtlthg7gZeOTJCE2m+1/6PG1YXL0y08yUIWliVKUoqdSn2L0gMDfNIhkjXtQkoZZsxIIqNRFILkMxIvYAYeFnD/tFPlrJTLKkjkUwWQAagkk4chRDve2YhxbjNZAVVKQBy0ocBirqzcpIsNxvCSxSk6aCmlsaydLLRJWtKKQtNbpXUTUy1EhRN3QbedugmonpWkkBAcm5DApJL3LCoEP2BPWBtD9oUFamSpJFJCS90j2CSAcgXbs0NZWrllxMNyyiHLZbG5cgWd/V4RqUXtMrB/cB1yBaYsAFFwHAZgLEWCipKjbz6xbp6Aspc1EWT8XLykgAh826gkxemUFJA5VMTU9LpLjZmNg/vAuu0BJda1AvUi3KaU3L375ZveGUr02NJfAF9otFdKgmlyctkMxbp26RysuRcliySbhrEYjq9cp5aCrmLDmBd04BIHwk2t5dYHEgpkqXTYlhYZYl/8A4x6WDK4wp/2PPyxuVoS6iUVoDAk7+v5Wi7wml0kkqdISwNw/M/QCzeRxBK5f9qoA2f3HaKET6ik1EMHxl264v77RbmRKDohl1XwCWx1ECSFIqpSgA/5E4NsdMH3MPNZKWllFJcAF2LMTY+TmB1aBAVzJAe4LG3me7Q8cirYNkkS3N32B7WzEgEpVSAWYNf2vv+0VTZCvhd7FuzYf2N4ARLm1glKndnuw8ztb3EL/AFezJDTVaVKhdNTPk4HbpA8vhKUsXPT4huLF/rMSVPKkJdgGu23SJaNYVYufIC3fsRmFXJLsJOTo2JpU4OCcjr5vAur4UFGoKYixAFyfw9YKmEpQ71MQCwveBtWqdSF0mntt5+n4wYuV2mA1O4SKRSQkPdz+sTlcFDi4IbYhyeh73iemlKWObBu25wwH6tBeqkUynBIfB6Hc36tCvLJfTZhfM4fSSmlCgUkJqJSULLELFiXpSbbuYWfyJpCn5lqICQCTUPulWHNQO0N9NPIUKgCxsc3bN92ij+RV4iyB0LEjGRnvB5P2xkyrQCW1MwMgv8JJJISLWYsC6m77xOatAlAS+dvvNSUvV5E3LDqG6RanRTEIWxSpyC3q6RbJCvkPYf8Ao5UCok1C7PuPvYzC6buynJUZoOIhK0VpWoAAoC1Gx3IGAzFgOz9YezNUpCaxSAbsVKPMUggFLbhXlf1jm1cEUQ9KlKqcXdgf9dvYwfwvVJCTLmJSwPMo7HF+rXJGd9onmxxkuS38mTC9SjwpZUkLSSKi7sEm53vgWN9/IMcTkghMxKVEfAuhqSQAQrqzC/aB9drlLJl+ITKcApLAAILgksCAwBzg22gtSEoQpCUKQAoLSXNClBKqVFSsJuwAIdxkwihxj9XbGYCpQMwBKkqCbE/dIfN9jhxBOk1hkIoSoUC98lzcdMuAembCFes1ypiXJQCXKrMSRg9PTMLxbPt1joWLktgPTZpEuZMSQSEhKUUvyku1sEUux6wLN1QCudyLEE2dw9JA3v8AKOc0/DPHleIXUw3UC7FNsu7P3t3EE63Vc5qURzmolFiWcFrsOgfG+8ef4FdXb9lE2aXr1oUqWFAEEln/AMRa+9hGJ1ylB1SpL7upe1vulojxHi6VABSEm5Yt8NuhyMXBEVlOlLEhYJAJASm1haOmMVVtChkjgZ8UTGZKQe2AxOGwd/fJgLS6eVN+FZTckEikYLA92A+cPzNQUUJBKSLBTMQDuTtkesDTNHKVJLqSlfxJS4SRcUkg/dc9dxm0Tjmk9MKRub9mlFJSlRWQeVId2CXYPnmcMP0itGknzFUodIcJJeyScurJ5WPv1EKf+QT0KczSsAhyS9xtUm4+EWJ2h4rQFIChMJlkEqoykuS4SHpsz3dsxpKcP6mvsMqfRKaVaUKYhSOYKAPMSLC5UbulrOzdoEVq5cySHB8UlTKdQpAwLli1rM2esMNDxCUsjxAimW39ywUkFLAPgkip73IiHGdOgTCEJpYEqCsAOdugCRfF4mnTqS38jNasGnTCDLDu7Evc7tbDZHrG9foULQSglxTUG74e4DkBj6bNFMtAy4Uo/wCwJAZmYYD/ACguTJSUBCHen1UdyQMjPQ3h2+NNATDOE6wEKlJC0heFVAlyP8yGLBi+1LdII4hxAgplDw1qLkOeoZ6tiyVeg2eIaHW0bJZKSaCXJIAT8RBLG5D4p96eNGWpCAFlSkilUs3NBYlL3YsLdQbZiSink61/P5/kvvhdh/8AM1SFKIVgKbALZAqHw3e9rCB9bOQmUpKKWDWbYhnUUhwTy37jMa08xQlpF0AiyVkGrNssW2w9sQq1Wm8ZaCVEKlgeIkAUijKgT/iAMhrBrlo0Yrl9gZJNxLOMSVKSlCEugC7Bmck3bBuGPaAtLw9QSAUqYeuAT+Af2i7iHFxKmJWAhdUspBCiHBJFTpYpUEqI92MNtBxGXOTLVUEF1FSbBk4WC5c0lQLsMZsYtynCC1r/ACc3BSYAviKkgkuRSov0cbkdf06QBIK5qXV8KVXc8xB79jcesA6/i4VM/thkNS5u4O92zc+sGcP1SZR+JwwJJs3ZnvHQsbjG62c70WrkEXBBF/Pqkgbh2tGtLxpNSwoKUDs9rRperQolsYIBaxgNSahyfdLi128/PaMo2qkZhcvUJN7t6FyfR8jeC0ypaSVFWXOOgMJtFU4Cgpib+Ye3vG9XqywCn+R+7cfP1h3B8qTAF8T1ZQSkZ+Ji9n6RHS6qYpNy4J6ti3m36QpVq1KscDJEEIdJAT+mYo8f077MFT9epEwI6XBbrDbxAUAG4NmN/XyhRxRDykqNiks+ci4+QiWlmPcmwyQG2+f7RJwUopr0H0T4howgFSA4Z7H4T1v9XgZOoIAub59NrRfxBCqHSqqw7O5b68oFVpSCwNwWP6hvOKQpx2w+hhM1KfvE3YksPzt3iGnnEqYFwMXaoWb1F/aFstfiILlXK58+xP1mJJSfhHKeuPfr+0B40hSudxJalKblu5bchg5I2sPaLJupWnTitYLzH8M/EFMQVFwwBAbv7sDJQLJHxE3Nrdg+/wC0Q1+mZbFwWDEkb5JNzB4J0iqdF2jCg4SFsp0qAIDhrpJJu7fKJSvEKVcyykcuVEAf42+6L2wPW4MvVFLgH84n/Pq3zkNZvJoZxZhhL4SXCphCU2LncEtYb/tFHEdGC6pYUpLswBYYa4s7RBPEFlID2pIYO2Tc7VPuIhNnqAYFQN3AJYu92FnZhCqM0+wjHhOl/tVKUWStwksZYbKrl6rjbr6V6jiBmAoUkKpA5r2CWFxj17wrROUjBIcEZ2Ii+RxEgKFIJUkpJa7Fnv6RnjblbCiufMUtQdrBgzDHkznvmHen4KhSQQFHuVJB9nEKJchBH/3EgvhlGxyXAN32aH2mlyghPIg2GVMX3t5wmWTikkKPNO01NKaWTVSVOVBLJFIZgTUT/wDq3QwgkcVpqQlA8RgHLks4yLAWBGBntB/jlMsrlBXh2PwvSQGBLWDs/qYhxDhEwSxMnZ6pvYg5blUxHzEcsaT+r3+5WmKl8PleGlbus/GkhQpL2Yhd0swch7+zv7PT/DTzIUUkMpyWu4SkPm1QLGzwrAEsJpmJcsqzuxKSBcWLfjDjhkqWZKU1qQsKUXqSXqubAXskZGT0imd3Cn1YY9i7imgmImE0LEsgEO3KdwKSQQzEG0bGvSZgWxPRKlEmzqZwLAm58zuYcq40iSlYJVMAOSGKmQabl97MMDPU8wpX9xyVJJaxyHvZr+sJjbmvqX+zS10Ha/UicutCaGapnZySHvhRce0ZLcMEqITbD3IyMenrAo4giwG2QxNh657wTpVlSilTkdvkX9cwzjSr0JdjiTLVdXK9LAWAYD/5bZN4xGlIqUZSEgvZQKVClJ5+obIxaKNBOKVOhAZJIUTeqkppYkuTYl8HLw0TqApSmqoqJFZAcsWd/UX/AEjmk3EstpIE1ap85SVLmyky0LSUJp2OCd3ZR+sAcQ0kqZMJE1z98oZjzAMHJIsCWdrDLQy1SJazUAVWYMQNz1HlA3hJH3L7m5D/AIxbG/a1+hHJNp0KBwshayEIKcJKyT60/wCTd94En8KnKBDhjs7+jljHQFBYEBwcd/cRWqWRkR1RyM5Xkl0IJvDJx+6PQgfneKhopgCh4ZL28vKOhq7fXvFgQnr9e0P5mhebOfRJmsSpBIZj7N6RQgqRgKEdOqWnZXyMR8NPf2jLL9g8znvGJTcHOSfygc1ekdQJQ3eMElG6fn+0FZEvRvIjmRu7xYhWLk+9o6RCUD/8aPUP+MTUtvupT5JA+bRnl+wVOIslhcyWiWGpmLIJbBSxJ9iD7wf/AEx0FKbPjA8ge9vnE/EV1P15RFTnLnzeItt9aM8vwgDT8ImJUpyCKSxq+8MD3ien4XNAJqS+WKhfqIKEo9IxUs7sILk2DyfKAv6ErmNaEuBhVi+X/WNS+EhIIXMBdwWOwx0gmcaE1Kx2DwBrUmYgTEnlD1D/AF6wU5P2MpX6FeolBDgKSoPZQyGf1D9P0gULu5v+MTV0bez5bpECPp94uUILIJfr2jYQS7JcDNnbv29YkJZUkkJJbJALCJ6SYpB5bKIIu7MdiN36EQ1hB0qjfygrXSi5UWA6XD+T56m+8DolP6fXrAv2YihwRdj9e940FEA+v15Q7kcDqYXdqnFwxFvhBIJNoV62WAqlIuHfqfQ49oWORSdIKGXD/s5PmpC5VLC9QVTg5HkRHZcP10sSkiYidMW11snme73Pz3hGOMoQiWlBshKE0rSXuTVcHAFw/WHcj7VaQJAXdQs/VrA+wEeT+J8uTTjavVFIpL2cjqUpqKgQTymkjuWS/wB4AAB7dIJ1fGapCwsKExSwcEACw5QksBnp64hUdYXCSSQC7P17wz4V4ZUusFcunmIUElIfe3NbboD6ehONK2ugcgFayPDxUEm97c6m7EgEX73jcsqVZanSCC9nJGwByWe+BBk4iTpw65a/EpUkIN0LYuejNUCHyEtCnUa+56/h+kMvq6Rui/V65gAPhGwJbyvdzue8aJVMNRyd3wBgN6QEldVy79sQz0mj+EWubP367sBeC6igE9Dp73TbLu31vDVEk1BvMd326b3gnSafTGlC5yQyASQKVXAyNmLZcu79YNl8EY1KmCgh0lIcOCAEgv3zbeOLJlV7DRBjTc426Fw/Ld777xJGoRLTUQLW5lWJKjbonYZ+6IS8UnhSqHZjkEnIJLh/9vK0b1KEqpls5yDZIWXFy5LD1f5wFjtK/YylXQWvWgLBBDLK6aSX5Q7dB0e+Nork8RMx36lmcAdAzudwf2jXC/DFSCNkuchwN9rh+nyioSfiRgKuCSHSW/x3Lvfv6wUo20Sew6nlDsTv9b7+0bMr/URVoEUyy7Em1vX8vq0XK1FuuL7doaD3Rz5I+zQkdvn0jYR2+ukSruMP2PWN+M3K+bw9slRAAPiJpz8MWS51my+esTRNOR13B+usK5GoqKv9Ikmm3LEvGLPZvw/OK1akPYsPQN8412Gi1kixA7GJCWmwAfvGhPSx5wfOm59DGHWVWcD22xCbDRGhO7+8YEJ+jGvGSP8AFx0P08RTrALNbyg7ASKEvuPP9oVcflkpASCTbflG97XxiGyJqNgSRs37xJXGZUkc0ipJIBv8Kv8AIWyw3tfyEDnKO0rK40uW2chpRWlIWtYD8xawDi4AubdvSLtLwyWsTSZypbPSQOVYJNjggYzl/Y3V6nRrUwTMRcWRelLmp69mIa5Fz2hTrUIQogLUtNmBFJL5sNwbdCWMdKk5fK/ItVEdVw9MsNVWSeUpwoHCr3D2tfOYEVpWDqFrfPy8o6EcTSQFGSRSAxYmwOHsE4PTbpEuLzkz1cpFCcVFrjNtvO+e8aOSSdSQLEJFIISWIAcpUW/8SMO7RQpAAb8RmGGoXRUCbm5KSSTcgA7ZI8onoZcpcsha6VGoJJSGBAcczvd2bz7RVzpWYXLWSkbgBhf3zvFmil1BTOCgBTgObHA6detozW6QywAVJLgEU4v65EUkFqgd2srpc26MYZfUtDUNdBOCHUEuerl2Yfdsm2cvn13r+KS5ksgJAWpnUzYJZr4IPSBJk8qloASlKlE1Gsuog5UD8Pb5dl8qWVqZwGG/QeW8TWJN8n6MWrmjIc2uokkm3Q4irxoslacEZcuoMO1wR1FlP0aKDL84uqCSMzDfufOJTFFTOA4tYdIgshgQXO4iclINiTfp9XjANJljJi8yyojYbRciUErABt1L+vm0OZnBwUgkiqzJZipJIcg9neJyyJBEshgwOHdup/HaD5KmQpZsCWGfogXHygxXAJCMTVqtlIqNxYGzJDuHtiF05SJZUiozJQf4g3n83wzv3iXJT6GGP/IQsBNKGSLlnUwt8Vy2I3/yA0hAalVywF1BmDKsBl2jn0zRUfDwcYNrHGNoukz1MVEv28um0Z4Yr0KOJ0pMwJWVELJJNiG65eo+TNYQTqVyZayt/ESQEvkvu5Ja+CKW9YRI4itQCAQACWcAs4vzG/pBxTyfClTXLqd23A6xOUGuzWb0c9SlKanN2LO++W6fWL/BUsrKblIswsWve99hvAGn09waFAAu+3bfG8GaeUUucOX7G2bdj+MaWtoAb/Ll0FTsBdnyfujsG36+zXRoJTtazNYHpja/vAS5zhwLNZnDuSC4/KLEapKRg22fp+Uc25CTdBngKP3QC72d/doknSWuA/rtn8/eBBxBPfPXbaCdPxOW3MVD1v7wrU16IlsnTg2AALWiSdPcuEuYFOrl2pVMLdz+cVytez8yi9r7esDjJmtBa07EgD0sIqVwxz8SvaIKnpI+Mv3H08aVqWzMc9GMFKS6NomeCMDdXnaNHg9sKYeUVqnqdqhSdlDeITNStNqodeT5NoIPC0j7rZjf9JBazbbZipOsUA9n6Ofp4kOIm9gXyKlW+nhX5DaCE8LTUGcdbfLNor1HDORVKg7WcEh+7HpEf6kD9w+hPvG/6iG+FiMXF29IWsgdCXWfZu6qFB1XJIIwPhHUOMeUD8E4CSqpQqSbOXDO3Nm8dKOKbXvvYwDr+MoQoVGYKsU3dj8vOLRyZWuI3IScc1xSfBFYDi4fmO4Hr5wNoNSsFKV1UuXGGP8Ak/TO0NeOrQyVuVLUKUAh7nNnDFjmEmnmTCSFWKWBDOwLOWDubR0wpw6GW0dNrtBLMsLSuWtQYpSoZYvS3cOPUwg4wkiZdFIJJXQXYnmASFEYGz48miKdOCo1KpST91yA5sWPW1tmaH6OHpLKUsqATygguOr2yzXMTX/H27DdCTh/AjMVLJKQk3JGTe4JwekW66WmRNJFJ2PKmnZmF2V3+UHqASkJQoBQA+6btj/uOd1Wjmh1rZgS4wM7P16w8Lm9vQYyGWoRJo5DUggO6WKbl7EM4GCnIGOqLUWUyTYHIL36xfO1iiAmtkJLJywCs3ZyzebWHSF5N7f9946McHEo3YZptQCplhJcMColIBY3JSQT0uYiucl/gT6LV+sDERtMxuntD0AklFib9mFnfr5ROShTjL7Rmnm2KSTszN62/feNzSEGyqhsQG+TwQlh1Rr5rnB9foQSjjiywdyMP3y75dzAqkE4c7new8tokrTkAuMHYWvgvtcEdmibUX2A6JXGCiUkKCUgpsZVFTgul/8AUgb/ACMc5rVFa3LtboLbWjNLw9UxdIDW3x++IYT9EFqW7kIRYg2ASG9XufSEjGONhpsXylBPw2IPs7/pFcyYQXaz+/pDnhPCkKC6sNZQxnLHu4ja+GsgMkkFaamuO/8A/SRB5qxuDFmjKlqDJPZh+Frwzl6BQwW3PbrcbfpBGknGWhIupL+dJvcdMjzvENTxIAqCRdt8OP8AqJScm6SNVGjOVLYDmsM75t7mGfDdMpQFYKbguB18uxaFXDNQyAbE5KvMHtaG3C5oUsVzWOcG2WAB7XeIZbimJQTN0CwCwdIva3VrbYgbwD0+R6Q0TqEPzKLtfLXFs73jeo0KqRSSLd/TpEo5WuyEoChMgjo0YqUWaxaD+YAkmwPrFVWzWy5F4rzZOgVUktYj3jBJPX2PWCK8skMM7WilZA2te3SGUmaiM1BTn8oxZLDd/ponIlsLJe+LfW8bG7tkDs/SNYKKlKO47bxulWWz1eL5zA5v7sRECVMQSbYz7xuRqImYfXH0YiZvV+7QVp9MrlLgudz84waQlr/oMvdoHNGoGUW+Eu8R8ct9fQg9GlWnlFw9rbEddo2jQkoV/knYJ/WB5IoNCiRr0lVKSXF7Dv16wBxLTErBSV1Ka+AALvBkjgiZFRmLS5IpcNk7ehhNqVrM9VBJINkpf4Qd+wDHMdMKbuJRLeg3iOjMyklbFPYt5iN6iq73dmPlsesTHFSCKk8hsScgh3LDo0A8R14X8CgADbqfLpDRTdIysOkr5QNyN+v+LttmNo4mtDg9GDn5fKA9XNBkoKTzg83ft+3SBP54lilCRd3a9ssdhA4WPVjXS8fSzrZ7s1x8x1gLV8YqSG2Fx37du0BzFjDBjd7ewaBlI6d3eKLHG7MomlTHttGIsXEVtEgbxYoWzGLnH/WbdxFalpeztFspDu4OD2vt+dokdGveUt//ABV+kJaQaB0gu42ixJSBm8FaeWSf/ZsPYM5YXLQyXIrRdLkAAltnIB+usBzSGURVoJayukKICyzjfLecdDrkgy1FJCihDKbYi5SQfn/3AnCuHkuS4pA22Kkp39T/AOphiuTSVl7l09rdnZ7+v4wySTkPFaFnBwKqiP8AxOSDYN+PvDDUSz/eSAHLpIDgDqPkfUxvS6CmYkAJ3s4FzawJb0HWJ+ITMmJVykikkpbOLdjf0EJOVytDRWiEhAAA6IWDlwQl7P1b5ZjUqZsxZyBk0lncdf2faL5WnDFSS/KSzYf4g/oYq4XqUpmhUwqQQQQfiSxspCg3wqFnGHfyW7sdDDW8HKEoWSaKQp+nV/L84TjQmYsqJsuWSCLlLu3d7fPsY6n7QTwpJqJTKlBaZaWBVNmEkPTgS0sObe4HUBDQJ8Eqq5/DS7WKlAMwBN3CVe/eJQytRtiU3TYhnrCQEoSCliAVZLMATsTZ/WL9BqdMkDxCSpgyiHKWewSPU4OcQbqdEEBkrrCA/KkiwSLiq5LlrtgYxB2h+yyEypIl86lTl86clKXAG3JzIN7X9QZzjx3Yk4tbMVpjOkKmpQrkA5iw3Y03ZnNnHXtEpWrPhBTKe7A5P1eOn4uUyuGahKTRMrlIUGN1hQSSGey0IBHd94Tf8cUlQFZXyVgkvZSSUoCUu66gR3PQRxxmmt9Xr9Cbi29C9SioPTi57xIlWafiG2zfvE0fZ+eJksTHQJm+Wz93pUAntV0dus0fB9LLprKwqkuUqJSp3SbKLgvZr3AtdoeeSMfuTjhbORkpW90hj746RRNK6iVMQ/RmeO41/wBiwEImS1FQoUsgFgo4AfAuHaw9BHLyuEky1KUeY8pSAXSQFG4a4YZD79IWGaL2Z4JJC6ZOmJLBjlxnOLxBWsWSxS4HUDpGlaxtmb4iQcvjztE9FN8QgNLS9nU4GNyXpfrjyjprV0S4vonL4j/kgMO2/p62ijUzwFFNDJSWuN98WjoeBcKC1rlqTTSxU+GIN83Ypz/uIo4lwFaaprBUguRMB+IF7gZNhfoYkskOdDrFJxsRI1QFwGe3aNytUDcgpA7lu0WnUyg/KG2c4I/KLVrlqQkh0hYe2CQSC/qPwira+GToola4gWWr3B9IumcSKSASrq7j0ESMxApFO49X9bvaIqMoqekEHdPU4cHG0L9L7QaOb47xeYupC2CbM4Dm4Nj0JGICkgy5iVFBClA+RKrYG3WOh1ciXOSQgfCQUqJFm/K8am8OlgpUoklJDF826YzHVHJFLilQ1iyfo1zBUpYem6abAdAfzPWJy+ES5aQ/MTvURdv3hwlIIanOD+TwHrpKlAkBmByB5QFkb10DkxTNllIIUUlJDJUNmwS31nEJjUerC37QxGmmLLYFyww/llniUmQko5iXewDWzbz29I6k+JVaF4Nmu8aQHyfrpBapDG5jPCANSAW75+mg2EHmSgGyxwWz37xABrwVPmqXQk3SlICRsAc/N77wOiWSWgputjBUjVggpWwBAblfBLWHnntDWTx1SUgJmTGGLPv1cfhCibw9aWcNVh9414R2KwOz/lEpRjIKbR1kzhCvEyCgsRSS7K+9cWft3imbplSlpVLYqIcOxSpKkkUrSXcEOCOjs22RkcMcjb2dLih1oZCVLT4CSxVypKjYuQ1RY2Nne8R4poS4UAljhixOKlWOXHrGRkRtqYYJNM1K4f4ri4ZxawYAmsrwAAC5gTXz0BXgI/uIQUvWCCbC6V5T0u4AUS0ZGRTHK5NfAzjolwKcgmYACKTbNsjNrt9CD9XPWpCkKmEqKQlW5bqFZT8WHaNxkHIqkPBXEpma5Kk8wcBKQ97hDDG7nbq8alcVYsUmijNnJSHFnsATcg3AMajIDguhQgzZUxJXlghJASHJs+GBDW979aNLrf5afKUSspdITcsEVAKyNss25jUZCqK5cPRpRuPIYaniqlTK5alKUoTGQXJWEBUxPINhTV1cWYRbo+Las6aVVT4hPKGSCXmqKC74YFsfECcxkZCThFLr+bEUbH32x1stcrTplLpWJajXLPwGp7WukqSelmuHjzfX6iYZiUFSiEhyQlQdJVy8uLpCVWs56xkZG/DpR0GcEkjtJ2uXqOHS9NUPFlJMy6j/AHUoakVJLhRSpSQc1pfN4K4XOVVK8Qkk1qIW9gQjlWzghK1L7EFTRqMiOVJNxHUVKIu1+mNlrBAUSWDAB74GeZs2bzivV6AIBAYqCAuyAzYIIL7mMjIEZP8Acm4JyQw4PxVCSVJWAWIAHk/qHHlaGXDdEnVSFSB/aXzlKT8CysuuwPKSp2PV+pEZGRssOL0OoJo43/jCFVAhQmJJCw+CVEOz2Cfm0BjQWlqJ5g/KcEJOOgDH1v0EZGReGSUu2c7xoirUSfGSCVJJUmwIYAAAAWszDfpEEUCek/EipiCLs5ftZo1GR1caiv7EuKsCkpArZbD7qWcqBa1sRiUG3MFB8MRYn6eNxkO20LxQyTplsCfh+6xbHcj8vaJjScygZiWz0IvubgP08oyMjlUmx3BJkdPwK9VcsgmytwO4Lv6RR/xKtZEqw6gsCzhm6bvs0ZGQss84W0xljRHRfY5SlipQIBL3c0+vewgxHApKOVXKt8vgMds/jGRkDzTnKmyviilZLVyNPPpJASQwNIuwe1m73beBv6RKQoUoKrKL0k4ao7uAS0ZGRSTcNJjcFYdxzhmmQQ6rm4A2fYPkO/tCVSdK+SYyMi2GDcVbYk0k6o//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775CC7BE-2B7D-4D47-9584-A7CDD7754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597" y="1228500"/>
            <a:ext cx="5794313" cy="3262817"/>
          </a:xfrm>
          <a:prstGeom prst="rect">
            <a:avLst/>
          </a:prstGeom>
        </p:spPr>
      </p:pic>
      <p:pic>
        <p:nvPicPr>
          <p:cNvPr id="10" name="Picture 9">
            <a:extLst>
              <a:ext uri="{FF2B5EF4-FFF2-40B4-BE49-F238E27FC236}">
                <a16:creationId xmlns:a16="http://schemas.microsoft.com/office/drawing/2014/main" id="{C24A64AE-AF94-4B85-8EC8-D20FC0274DC0}"/>
              </a:ext>
            </a:extLst>
          </p:cNvPr>
          <p:cNvPicPr>
            <a:picLocks noChangeAspect="1"/>
          </p:cNvPicPr>
          <p:nvPr/>
        </p:nvPicPr>
        <p:blipFill rotWithShape="1">
          <a:blip r:embed="rId3">
            <a:extLst>
              <a:ext uri="{28A0092B-C50C-407E-A947-70E740481C1C}">
                <a14:useLocalDpi xmlns:a14="http://schemas.microsoft.com/office/drawing/2010/main" val="0"/>
              </a:ext>
            </a:extLst>
          </a:blip>
          <a:srcRect t="2721" b="6679"/>
          <a:stretch/>
        </p:blipFill>
        <p:spPr>
          <a:xfrm>
            <a:off x="251013" y="125670"/>
            <a:ext cx="1272986" cy="842354"/>
          </a:xfrm>
          <a:prstGeom prst="rect">
            <a:avLst/>
          </a:prstGeom>
        </p:spPr>
      </p:pic>
    </p:spTree>
    <p:extLst>
      <p:ext uri="{BB962C8B-B14F-4D97-AF65-F5344CB8AC3E}">
        <p14:creationId xmlns:p14="http://schemas.microsoft.com/office/powerpoint/2010/main" val="10294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C6C5B-1494-41D4-9D83-53F1822CDB4D}"/>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Jesus Testifies Himself</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20:23-24 and </a:t>
            </a:r>
            <a:r>
              <a:rPr lang="en-US" sz="1200" dirty="0"/>
              <a:t>JFM and RLM</a:t>
            </a:r>
          </a:p>
        </p:txBody>
      </p:sp>
      <p:sp>
        <p:nvSpPr>
          <p:cNvPr id="9" name="Rectangle 8"/>
          <p:cNvSpPr/>
          <p:nvPr/>
        </p:nvSpPr>
        <p:spPr>
          <a:xfrm>
            <a:off x="161365" y="609600"/>
            <a:ext cx="6454588" cy="2862322"/>
          </a:xfrm>
          <a:prstGeom prst="rect">
            <a:avLst/>
          </a:prstGeom>
        </p:spPr>
        <p:txBody>
          <a:bodyPr wrap="square">
            <a:spAutoFit/>
          </a:bodyPr>
          <a:lstStyle/>
          <a:p>
            <a:pPr fontAlgn="base"/>
            <a:r>
              <a:rPr lang="en-US" dirty="0"/>
              <a:t>The Prophets knew:</a:t>
            </a:r>
          </a:p>
          <a:p>
            <a:pPr fontAlgn="base"/>
            <a:endParaRPr lang="en-US" dirty="0"/>
          </a:p>
          <a:p>
            <a:pPr fontAlgn="base"/>
            <a:r>
              <a:rPr lang="en-US" dirty="0"/>
              <a:t>“For Moses truly said unto the fathers, A prophet shall the Lord your God raise up unto you of your brethren, like unto me; him shall ye hear in all things whatsoever he shall say unto you.</a:t>
            </a:r>
          </a:p>
          <a:p>
            <a:pPr fontAlgn="base"/>
            <a:r>
              <a:rPr lang="en-US" dirty="0"/>
              <a:t> And it shall come to pass, </a:t>
            </a:r>
            <a:r>
              <a:rPr lang="en-US" i="1" dirty="0"/>
              <a:t>that</a:t>
            </a:r>
            <a:r>
              <a:rPr lang="en-US" dirty="0"/>
              <a:t> every soul, which will not hear that prophet, shall be destroyed from among the people.</a:t>
            </a:r>
          </a:p>
          <a:p>
            <a:pPr fontAlgn="base"/>
            <a:r>
              <a:rPr lang="en-US" dirty="0"/>
              <a:t>Yea, and all the prophets from Samuel and those that follow after, as many as have spoken, have likewise foretold of these days.”</a:t>
            </a:r>
          </a:p>
          <a:p>
            <a:pPr fontAlgn="base"/>
            <a:r>
              <a:rPr lang="en-US" dirty="0"/>
              <a:t>Acts 3:22-24</a:t>
            </a:r>
          </a:p>
        </p:txBody>
      </p:sp>
      <p:sp>
        <p:nvSpPr>
          <p:cNvPr id="7" name="Rectangle 6"/>
          <p:cNvSpPr/>
          <p:nvPr/>
        </p:nvSpPr>
        <p:spPr>
          <a:xfrm>
            <a:off x="6003664" y="3606502"/>
            <a:ext cx="5410200" cy="2585323"/>
          </a:xfrm>
          <a:prstGeom prst="rect">
            <a:avLst/>
          </a:prstGeom>
        </p:spPr>
        <p:txBody>
          <a:bodyPr wrap="square">
            <a:spAutoFit/>
          </a:bodyPr>
          <a:lstStyle/>
          <a:p>
            <a:pPr fontAlgn="base"/>
            <a:r>
              <a:rPr lang="en-US" dirty="0"/>
              <a:t>Jehovah speaks through Moses:</a:t>
            </a:r>
          </a:p>
          <a:p>
            <a:pPr fontAlgn="base"/>
            <a:r>
              <a:rPr lang="en-US" dirty="0"/>
              <a:t>“I will raise them up a Prophet from among their brethren, like unto thee, and will put my words in his mouth; and he shall speak unto them all that I shall command him.</a:t>
            </a:r>
          </a:p>
          <a:p>
            <a:pPr fontAlgn="base"/>
            <a:r>
              <a:rPr lang="en-US" dirty="0"/>
              <a:t>And it shall come to pass, </a:t>
            </a:r>
            <a:r>
              <a:rPr lang="en-US" i="1" dirty="0"/>
              <a:t>that</a:t>
            </a:r>
            <a:r>
              <a:rPr lang="en-US" dirty="0"/>
              <a:t> whosoever will not hearken unto my words which he shall speak in my name, I will require </a:t>
            </a:r>
            <a:r>
              <a:rPr lang="en-US" i="1" dirty="0"/>
              <a:t>it</a:t>
            </a:r>
            <a:r>
              <a:rPr lang="en-US" dirty="0"/>
              <a:t> of him.”</a:t>
            </a:r>
          </a:p>
          <a:p>
            <a:pPr fontAlgn="base"/>
            <a:r>
              <a:rPr lang="en-US" dirty="0"/>
              <a:t>Deuteronomy 18:18-19</a:t>
            </a:r>
          </a:p>
        </p:txBody>
      </p:sp>
      <p:pic>
        <p:nvPicPr>
          <p:cNvPr id="3" name="Picture 2">
            <a:extLst>
              <a:ext uri="{FF2B5EF4-FFF2-40B4-BE49-F238E27FC236}">
                <a16:creationId xmlns:a16="http://schemas.microsoft.com/office/drawing/2014/main" id="{E7751753-54A9-4279-B31C-B6884E686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019" y="892828"/>
            <a:ext cx="2743200" cy="1952625"/>
          </a:xfrm>
          <a:prstGeom prst="rect">
            <a:avLst/>
          </a:prstGeom>
        </p:spPr>
      </p:pic>
      <p:pic>
        <p:nvPicPr>
          <p:cNvPr id="11" name="Picture 10">
            <a:extLst>
              <a:ext uri="{FF2B5EF4-FFF2-40B4-BE49-F238E27FC236}">
                <a16:creationId xmlns:a16="http://schemas.microsoft.com/office/drawing/2014/main" id="{6A5D8AC3-D40F-4EE5-9021-3C75B907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94" y="3506993"/>
            <a:ext cx="2939212" cy="3109249"/>
          </a:xfrm>
          <a:prstGeom prst="rect">
            <a:avLst/>
          </a:prstGeom>
        </p:spPr>
      </p:pic>
    </p:spTree>
    <p:extLst>
      <p:ext uri="{BB962C8B-B14F-4D97-AF65-F5344CB8AC3E}">
        <p14:creationId xmlns:p14="http://schemas.microsoft.com/office/powerpoint/2010/main" val="36401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75A516-A5BE-4A77-B210-3B35ABF4BE80}"/>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err="1">
                <a:latin typeface="Arial Narrow" pitchFamily="34" charset="0"/>
              </a:rPr>
              <a:t>Abrahamic</a:t>
            </a:r>
            <a:r>
              <a:rPr lang="en-US" sz="4400" dirty="0">
                <a:latin typeface="Arial Narrow" pitchFamily="34" charset="0"/>
              </a:rPr>
              <a:t> Covenant</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20:25-46</a:t>
            </a:r>
          </a:p>
        </p:txBody>
      </p:sp>
      <p:sp>
        <p:nvSpPr>
          <p:cNvPr id="9" name="Rectangle 8"/>
          <p:cNvSpPr/>
          <p:nvPr/>
        </p:nvSpPr>
        <p:spPr>
          <a:xfrm>
            <a:off x="6629400" y="3200400"/>
            <a:ext cx="3657600" cy="923330"/>
          </a:xfrm>
          <a:prstGeom prst="rect">
            <a:avLst/>
          </a:prstGeom>
        </p:spPr>
        <p:txBody>
          <a:bodyPr wrap="square">
            <a:spAutoFit/>
          </a:bodyPr>
          <a:lstStyle/>
          <a:p>
            <a:pPr algn="ctr" fontAlgn="base"/>
            <a:r>
              <a:rPr lang="en-US" dirty="0"/>
              <a:t> </a:t>
            </a:r>
            <a:r>
              <a:rPr lang="en-US" b="1" dirty="0"/>
              <a:t>As the seed of Abraham, we have a covenant responsibility to bless all the people of the earth.</a:t>
            </a:r>
            <a:r>
              <a:rPr lang="en-US" dirty="0"/>
              <a:t> </a:t>
            </a:r>
          </a:p>
        </p:txBody>
      </p:sp>
      <p:sp>
        <p:nvSpPr>
          <p:cNvPr id="7" name="Rectangle 6"/>
          <p:cNvSpPr/>
          <p:nvPr/>
        </p:nvSpPr>
        <p:spPr>
          <a:xfrm>
            <a:off x="1524000" y="685800"/>
            <a:ext cx="4953000" cy="5509200"/>
          </a:xfrm>
          <a:prstGeom prst="rect">
            <a:avLst/>
          </a:prstGeom>
        </p:spPr>
        <p:txBody>
          <a:bodyPr wrap="square">
            <a:spAutoFit/>
          </a:bodyPr>
          <a:lstStyle/>
          <a:p>
            <a:pPr fontAlgn="base"/>
            <a:r>
              <a:rPr lang="en-US" sz="1600" dirty="0"/>
              <a:t>Abraham made covenants with God when he received the gospel, when he was ordained a high priest, and when he entered into celestial marriage. In these covenants, God promised great blessings to Abraham and his family. These blessings, which extend to all of Abraham's seed, are called the </a:t>
            </a:r>
            <a:r>
              <a:rPr lang="en-US" sz="1600" dirty="0" err="1"/>
              <a:t>Abrahamic</a:t>
            </a:r>
            <a:r>
              <a:rPr lang="en-US" sz="1600" dirty="0"/>
              <a:t> covenant:</a:t>
            </a:r>
          </a:p>
          <a:p>
            <a:pPr fontAlgn="base"/>
            <a:endParaRPr lang="en-US" sz="1600" dirty="0"/>
          </a:p>
          <a:p>
            <a:pPr fontAlgn="base"/>
            <a:r>
              <a:rPr lang="en-US" sz="1600" dirty="0"/>
              <a:t>His posterity would be numerous</a:t>
            </a:r>
          </a:p>
          <a:p>
            <a:pPr fontAlgn="base"/>
            <a:endParaRPr lang="en-US" sz="1600" dirty="0"/>
          </a:p>
          <a:p>
            <a:pPr fontAlgn="base"/>
            <a:r>
              <a:rPr lang="en-US" sz="1600" dirty="0"/>
              <a:t>His seed, or descendants, would receive the gospel and bear the priesthood </a:t>
            </a:r>
          </a:p>
          <a:p>
            <a:pPr fontAlgn="base"/>
            <a:endParaRPr lang="en-US" sz="1600" dirty="0"/>
          </a:p>
          <a:p>
            <a:pPr fontAlgn="base"/>
            <a:r>
              <a:rPr lang="en-US" sz="1600" dirty="0"/>
              <a:t>Through the ministry of his seed, “all the families of the earth [would] be blessed, even with the blessings of the Gospel, which are the blessings of salvation, even of life eternal”</a:t>
            </a:r>
          </a:p>
          <a:p>
            <a:pPr fontAlgn="base"/>
            <a:endParaRPr lang="en-US" sz="1600" dirty="0"/>
          </a:p>
          <a:p>
            <a:pPr fontAlgn="base"/>
            <a:r>
              <a:rPr lang="en-US" sz="1600" dirty="0"/>
              <a:t>A person can receive all the blessings of the </a:t>
            </a:r>
            <a:r>
              <a:rPr lang="en-US" sz="1600" dirty="0" err="1"/>
              <a:t>Abrahamic</a:t>
            </a:r>
            <a:r>
              <a:rPr lang="en-US" sz="1600" dirty="0"/>
              <a:t> covenant—even if he or she is not a literal descendant of Abraham—by obeying the laws and ordinances of the gospel </a:t>
            </a:r>
          </a:p>
          <a:p>
            <a:pPr fontAlgn="base"/>
            <a:r>
              <a:rPr lang="en-US" sz="1600" dirty="0"/>
              <a:t>Study Guide—see also Bible Dictionary</a:t>
            </a:r>
          </a:p>
        </p:txBody>
      </p:sp>
      <p:pic>
        <p:nvPicPr>
          <p:cNvPr id="3" name="Picture 2">
            <a:extLst>
              <a:ext uri="{FF2B5EF4-FFF2-40B4-BE49-F238E27FC236}">
                <a16:creationId xmlns:a16="http://schemas.microsoft.com/office/drawing/2014/main" id="{298B164B-DCC9-428A-8F9F-C0021ACF7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016" y="803910"/>
            <a:ext cx="3105150" cy="2324100"/>
          </a:xfrm>
          <a:prstGeom prst="rect">
            <a:avLst/>
          </a:prstGeom>
        </p:spPr>
      </p:pic>
      <p:pic>
        <p:nvPicPr>
          <p:cNvPr id="11" name="Picture 10">
            <a:extLst>
              <a:ext uri="{FF2B5EF4-FFF2-40B4-BE49-F238E27FC236}">
                <a16:creationId xmlns:a16="http://schemas.microsoft.com/office/drawing/2014/main" id="{84483B2E-6361-4C22-A114-9A4C6D95B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055" y="4178738"/>
            <a:ext cx="3438525" cy="2286000"/>
          </a:xfrm>
          <a:prstGeom prst="rect">
            <a:avLst/>
          </a:prstGeom>
        </p:spPr>
      </p:pic>
    </p:spTree>
    <p:extLst>
      <p:ext uri="{BB962C8B-B14F-4D97-AF65-F5344CB8AC3E}">
        <p14:creationId xmlns:p14="http://schemas.microsoft.com/office/powerpoint/2010/main" val="209282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2D1635-B244-4651-9A6C-BEC177234316}"/>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nvGraphicFramePr>
        <p:xfrm>
          <a:off x="1676400" y="381000"/>
          <a:ext cx="8839200" cy="62179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457200">
                <a:tc>
                  <a:txBody>
                    <a:bodyPr/>
                    <a:lstStyle/>
                    <a:p>
                      <a:pPr algn="ctr"/>
                      <a:r>
                        <a:rPr lang="en-US" sz="1400" dirty="0"/>
                        <a:t>3 Nephi 20</a:t>
                      </a:r>
                    </a:p>
                    <a:p>
                      <a:endParaRPr lang="en-US" sz="1400" dirty="0"/>
                    </a:p>
                  </a:txBody>
                  <a:tcPr/>
                </a:tc>
                <a:tc>
                  <a:txBody>
                    <a:bodyPr/>
                    <a:lstStyle/>
                    <a:p>
                      <a:pPr algn="ctr"/>
                      <a:r>
                        <a:rPr lang="en-US" sz="1400" dirty="0"/>
                        <a:t>Isaiah 52</a:t>
                      </a:r>
                    </a:p>
                  </a:txBody>
                  <a:tcPr/>
                </a:tc>
                <a:tc>
                  <a:txBody>
                    <a:bodyPr/>
                    <a:lstStyle/>
                    <a:p>
                      <a:pPr algn="ctr"/>
                      <a:r>
                        <a:rPr lang="en-US" sz="1400" dirty="0"/>
                        <a:t>Today</a:t>
                      </a:r>
                    </a:p>
                  </a:txBody>
                  <a:tcPr/>
                </a:tc>
                <a:tc>
                  <a:txBody>
                    <a:bodyPr/>
                    <a:lstStyle/>
                    <a:p>
                      <a:pPr algn="ctr"/>
                      <a:r>
                        <a:rPr lang="en-US" sz="1400" dirty="0"/>
                        <a:t>Other references</a:t>
                      </a:r>
                    </a:p>
                  </a:txBody>
                  <a:tcPr/>
                </a:tc>
                <a:extLst>
                  <a:ext uri="{0D108BD9-81ED-4DB2-BD59-A6C34878D82A}">
                    <a16:rowId xmlns:a16="http://schemas.microsoft.com/office/drawing/2014/main" val="10000"/>
                  </a:ext>
                </a:extLst>
              </a:tr>
              <a:tr h="731520">
                <a:tc>
                  <a:txBody>
                    <a:bodyPr/>
                    <a:lstStyle/>
                    <a:p>
                      <a:pPr algn="ctr"/>
                      <a:r>
                        <a:rPr lang="en-US" sz="1400" dirty="0"/>
                        <a:t>Verses: 32-35</a:t>
                      </a:r>
                    </a:p>
                    <a:p>
                      <a:r>
                        <a:rPr lang="en-US" sz="1400" dirty="0"/>
                        <a:t>Watchmen</a:t>
                      </a:r>
                      <a:r>
                        <a:rPr lang="en-US" sz="1400" baseline="0" dirty="0"/>
                        <a:t> works as Lord’s messengers to share the peace and joy that the gospel message brings.</a:t>
                      </a:r>
                    </a:p>
                    <a:p>
                      <a:r>
                        <a:rPr lang="en-US" sz="1400" baseline="0" dirty="0"/>
                        <a:t>Bare His holy arm—power of God</a:t>
                      </a:r>
                      <a:endParaRPr lang="en-US" sz="1400" dirty="0"/>
                    </a:p>
                  </a:txBody>
                  <a:tcPr/>
                </a:tc>
                <a:tc>
                  <a:txBody>
                    <a:bodyPr/>
                    <a:lstStyle/>
                    <a:p>
                      <a:pPr algn="ctr"/>
                      <a:r>
                        <a:rPr lang="en-US" sz="1400" dirty="0"/>
                        <a:t>Verses: 8-10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Watchmen-sing-give</a:t>
                      </a:r>
                      <a:r>
                        <a:rPr lang="en-US" sz="1400" baseline="0" dirty="0"/>
                        <a:t> inheritance-bare His holy arm</a:t>
                      </a:r>
                      <a:endParaRPr lang="en-US" sz="1400" dirty="0"/>
                    </a:p>
                    <a:p>
                      <a:endParaRPr lang="en-US" sz="1400" dirty="0"/>
                    </a:p>
                  </a:txBody>
                  <a:tcPr/>
                </a:tc>
                <a:tc>
                  <a:txBody>
                    <a:bodyPr/>
                    <a:lstStyle/>
                    <a:p>
                      <a:r>
                        <a:rPr lang="en-US" sz="1400" dirty="0"/>
                        <a:t>These watchmen might be: Prophets, General Authorities, full-time missionaries, or local leaders and members. They all serve as Christ’s representatives as they take the joyous word to the world. Every member a missionary</a:t>
                      </a:r>
                    </a:p>
                  </a:txBody>
                  <a:tcPr/>
                </a:tc>
                <a:tc>
                  <a:txBody>
                    <a:bodyPr/>
                    <a:lstStyle/>
                    <a:p>
                      <a:r>
                        <a:rPr lang="en-US" sz="1400" dirty="0"/>
                        <a:t>D&amp;C 18:15</a:t>
                      </a:r>
                    </a:p>
                    <a:p>
                      <a:endParaRPr lang="en-US" sz="1400" dirty="0"/>
                    </a:p>
                    <a:p>
                      <a:r>
                        <a:rPr lang="en-US" sz="1400" dirty="0"/>
                        <a:t>D&amp;C 65:2</a:t>
                      </a:r>
                    </a:p>
                  </a:txBody>
                  <a:tcPr/>
                </a:tc>
                <a:extLst>
                  <a:ext uri="{0D108BD9-81ED-4DB2-BD59-A6C34878D82A}">
                    <a16:rowId xmlns:a16="http://schemas.microsoft.com/office/drawing/2014/main" val="10001"/>
                  </a:ext>
                </a:extLst>
              </a:tr>
              <a:tr h="731520">
                <a:tc>
                  <a:txBody>
                    <a:bodyPr/>
                    <a:lstStyle/>
                    <a:p>
                      <a:pPr algn="ctr"/>
                      <a:r>
                        <a:rPr lang="en-US" sz="1400" dirty="0"/>
                        <a:t>Verses: 36-38</a:t>
                      </a:r>
                    </a:p>
                    <a:p>
                      <a:r>
                        <a:rPr lang="en-US" sz="1400" dirty="0"/>
                        <a:t>A joyful future of Israel when only</a:t>
                      </a:r>
                      <a:r>
                        <a:rPr lang="en-US" sz="1400" baseline="0" dirty="0"/>
                        <a:t> the righteous and pure will dwell in Jerusalem. Put on the power and authority of the priesthood.</a:t>
                      </a:r>
                    </a:p>
                    <a:p>
                      <a:r>
                        <a:rPr lang="en-US" sz="1400" baseline="0" dirty="0"/>
                        <a:t>Redemption through Christ</a:t>
                      </a:r>
                      <a:endParaRPr lang="en-US" sz="1400" dirty="0"/>
                    </a:p>
                  </a:txBody>
                  <a:tcPr/>
                </a:tc>
                <a:tc>
                  <a:txBody>
                    <a:bodyPr/>
                    <a:lstStyle/>
                    <a:p>
                      <a:pPr algn="ctr"/>
                      <a:r>
                        <a:rPr lang="en-US" sz="1400" dirty="0"/>
                        <a:t>Verses: 1-3</a:t>
                      </a:r>
                    </a:p>
                    <a:p>
                      <a:r>
                        <a:rPr lang="en-US" sz="1400" dirty="0"/>
                        <a:t>Awake, shake off dust, put on thy strength.</a:t>
                      </a:r>
                    </a:p>
                    <a:p>
                      <a:r>
                        <a:rPr lang="en-US" sz="1400" dirty="0"/>
                        <a:t>Loose bands, </a:t>
                      </a:r>
                    </a:p>
                    <a:p>
                      <a:r>
                        <a:rPr lang="en-US" sz="1400" dirty="0"/>
                        <a:t>Redeemed without money..</a:t>
                      </a:r>
                    </a:p>
                  </a:txBody>
                  <a:tcPr/>
                </a:tc>
                <a:tc>
                  <a:txBody>
                    <a:bodyPr/>
                    <a:lstStyle/>
                    <a:p>
                      <a:r>
                        <a:rPr lang="en-US" sz="1400" dirty="0"/>
                        <a:t>Both our clothing and our behavior reveal to others the principles we represent…Spiritual Attire</a:t>
                      </a:r>
                    </a:p>
                    <a:p>
                      <a:r>
                        <a:rPr lang="en-US" sz="1400" dirty="0"/>
                        <a:t>Scattered Remnants</a:t>
                      </a:r>
                      <a:r>
                        <a:rPr lang="en-US" sz="1400" baseline="0" dirty="0"/>
                        <a:t> of Israel return to the Lord---spiritual freeing through the Atonement of Christ…as sinners we are indebted to the Lord for His mercy</a:t>
                      </a:r>
                      <a:endParaRPr lang="en-US" sz="1400" dirty="0"/>
                    </a:p>
                  </a:txBody>
                  <a:tcPr/>
                </a:tc>
                <a:tc>
                  <a:txBody>
                    <a:bodyPr/>
                    <a:lstStyle/>
                    <a:p>
                      <a:r>
                        <a:rPr lang="en-US" sz="1400" dirty="0"/>
                        <a:t>D&amp;C 27:15</a:t>
                      </a:r>
                    </a:p>
                    <a:p>
                      <a:endParaRPr lang="en-US" sz="1400" dirty="0"/>
                    </a:p>
                    <a:p>
                      <a:r>
                        <a:rPr lang="en-US" sz="1400" dirty="0"/>
                        <a:t>2 Nephi 9:14</a:t>
                      </a:r>
                    </a:p>
                    <a:p>
                      <a:endParaRPr lang="en-US" sz="1400" dirty="0"/>
                    </a:p>
                    <a:p>
                      <a:r>
                        <a:rPr lang="en-US" sz="1400" dirty="0"/>
                        <a:t>D&amp;C 113:9-10</a:t>
                      </a:r>
                    </a:p>
                  </a:txBody>
                  <a:tcPr/>
                </a:tc>
                <a:extLst>
                  <a:ext uri="{0D108BD9-81ED-4DB2-BD59-A6C34878D82A}">
                    <a16:rowId xmlns:a16="http://schemas.microsoft.com/office/drawing/2014/main" val="10002"/>
                  </a:ext>
                </a:extLst>
              </a:tr>
              <a:tr h="731520">
                <a:tc>
                  <a:txBody>
                    <a:bodyPr/>
                    <a:lstStyle/>
                    <a:p>
                      <a:pPr algn="ctr"/>
                      <a:r>
                        <a:rPr lang="en-US" sz="1400" dirty="0"/>
                        <a:t>Verses: 39-40</a:t>
                      </a:r>
                    </a:p>
                    <a:p>
                      <a:r>
                        <a:rPr lang="en-US" sz="1400" dirty="0"/>
                        <a:t>Standing on the Lord’s house to receive instruction</a:t>
                      </a:r>
                    </a:p>
                  </a:txBody>
                  <a:tcPr/>
                </a:tc>
                <a:tc>
                  <a:txBody>
                    <a:bodyPr/>
                    <a:lstStyle/>
                    <a:p>
                      <a:pPr algn="ctr"/>
                      <a:r>
                        <a:rPr lang="en-US" sz="1400" dirty="0"/>
                        <a:t>Verses: 6-7</a:t>
                      </a:r>
                    </a:p>
                    <a:p>
                      <a:r>
                        <a:rPr lang="en-US" sz="1400" dirty="0"/>
                        <a:t>I am—mountains of</a:t>
                      </a:r>
                      <a:r>
                        <a:rPr lang="en-US" sz="1400" baseline="0" dirty="0"/>
                        <a:t> thy feet—brings good tidings</a:t>
                      </a:r>
                      <a:endParaRPr lang="en-US" sz="1400" dirty="0"/>
                    </a:p>
                  </a:txBody>
                  <a:tcPr/>
                </a:tc>
                <a:tc>
                  <a:txBody>
                    <a:bodyPr/>
                    <a:lstStyle/>
                    <a:p>
                      <a:r>
                        <a:rPr lang="en-US" sz="1400" dirty="0"/>
                        <a:t>Going to the temple</a:t>
                      </a:r>
                      <a:r>
                        <a:rPr lang="en-US" sz="1400" baseline="0" dirty="0"/>
                        <a:t> of the Lord. Receiving instruction from the General Authorities and leaders at conference</a:t>
                      </a:r>
                      <a:endParaRPr lang="en-US" sz="1400" dirty="0"/>
                    </a:p>
                  </a:txBody>
                  <a:tcPr/>
                </a:tc>
                <a:tc>
                  <a:txBody>
                    <a:bodyPr/>
                    <a:lstStyle/>
                    <a:p>
                      <a:r>
                        <a:rPr lang="en-US" sz="1400" dirty="0"/>
                        <a:t>2 Nephi</a:t>
                      </a:r>
                      <a:r>
                        <a:rPr lang="en-US" sz="1400" baseline="0" dirty="0"/>
                        <a:t> 12:2</a:t>
                      </a:r>
                    </a:p>
                    <a:p>
                      <a:endParaRPr lang="en-US" sz="1400" baseline="0" dirty="0"/>
                    </a:p>
                    <a:p>
                      <a:r>
                        <a:rPr lang="en-US" sz="1400" baseline="0" dirty="0"/>
                        <a:t>Isaiah 2:2</a:t>
                      </a:r>
                      <a:endParaRPr lang="en-US" sz="1400" dirty="0"/>
                    </a:p>
                  </a:txBody>
                  <a:tcPr/>
                </a:tc>
                <a:extLst>
                  <a:ext uri="{0D108BD9-81ED-4DB2-BD59-A6C34878D82A}">
                    <a16:rowId xmlns:a16="http://schemas.microsoft.com/office/drawing/2014/main" val="10003"/>
                  </a:ext>
                </a:extLst>
              </a:tr>
              <a:tr h="731520">
                <a:tc>
                  <a:txBody>
                    <a:bodyPr/>
                    <a:lstStyle/>
                    <a:p>
                      <a:pPr algn="ctr"/>
                      <a:r>
                        <a:rPr lang="en-US" sz="1400" dirty="0"/>
                        <a:t>Verses: 41-45</a:t>
                      </a:r>
                    </a:p>
                    <a:p>
                      <a:r>
                        <a:rPr lang="en-US" sz="1400" dirty="0"/>
                        <a:t>They are called to repent after they receive the gospel blessing—if they refuse they will face God’s judgment</a:t>
                      </a:r>
                    </a:p>
                  </a:txBody>
                  <a:tcPr/>
                </a:tc>
                <a:tc>
                  <a:txBody>
                    <a:bodyPr/>
                    <a:lstStyle/>
                    <a:p>
                      <a:pPr algn="ctr"/>
                      <a:r>
                        <a:rPr lang="en-US" sz="1400" dirty="0"/>
                        <a:t>Verses: 11-15</a:t>
                      </a:r>
                    </a:p>
                    <a:p>
                      <a:r>
                        <a:rPr lang="en-US" sz="1400" dirty="0"/>
                        <a:t>Be clean (repent)—God</a:t>
                      </a:r>
                      <a:r>
                        <a:rPr lang="en-US" sz="1400" baseline="0" dirty="0"/>
                        <a:t> will be your rearward (prudent in judgment)—sprinkle many nations</a:t>
                      </a:r>
                      <a:endParaRPr lang="en-US" sz="1400" dirty="0"/>
                    </a:p>
                  </a:txBody>
                  <a:tcPr/>
                </a:tc>
                <a:tc>
                  <a:txBody>
                    <a:bodyPr/>
                    <a:lstStyle/>
                    <a:p>
                      <a:r>
                        <a:rPr lang="en-US" sz="1400" dirty="0"/>
                        <a:t>The need to</a:t>
                      </a:r>
                      <a:r>
                        <a:rPr lang="en-US" sz="1400" baseline="0" dirty="0"/>
                        <a:t> be clean and pure, virtuous in all things “We counsel you not to pollute your minds with degrading matter…” Ezra Taft Benson</a:t>
                      </a:r>
                    </a:p>
                    <a:p>
                      <a:r>
                        <a:rPr lang="en-US" sz="1400" baseline="0" dirty="0"/>
                        <a:t>Turn away from filth</a:t>
                      </a:r>
                    </a:p>
                    <a:p>
                      <a:r>
                        <a:rPr lang="en-US" sz="1400" baseline="0" dirty="0"/>
                        <a:t>We will be judged upon our actions with Jesus is our mediator</a:t>
                      </a:r>
                      <a:endParaRPr lang="en-US" sz="1400" dirty="0"/>
                    </a:p>
                  </a:txBody>
                  <a:tcPr/>
                </a:tc>
                <a:tc>
                  <a:txBody>
                    <a:bodyPr/>
                    <a:lstStyle/>
                    <a:p>
                      <a:r>
                        <a:rPr lang="en-US" sz="1200" dirty="0"/>
                        <a:t>2 Timothy</a:t>
                      </a:r>
                      <a:r>
                        <a:rPr lang="en-US" sz="1200" baseline="0" dirty="0"/>
                        <a:t> 2:20-22</a:t>
                      </a:r>
                    </a:p>
                    <a:p>
                      <a:endParaRPr lang="en-US" sz="1200" baseline="0" dirty="0"/>
                    </a:p>
                    <a:p>
                      <a:r>
                        <a:rPr lang="en-US" sz="1200" baseline="0" dirty="0"/>
                        <a:t>Revelation 18:4</a:t>
                      </a:r>
                    </a:p>
                    <a:p>
                      <a:endParaRPr lang="en-US" sz="1200" baseline="0" dirty="0"/>
                    </a:p>
                    <a:p>
                      <a:r>
                        <a:rPr lang="en-US" sz="1400" baseline="0" dirty="0"/>
                        <a:t>D&amp;C 101:94</a:t>
                      </a:r>
                    </a:p>
                    <a:p>
                      <a:endParaRPr lang="en-US" sz="1400" baseline="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057400" y="0"/>
            <a:ext cx="7239000" cy="369332"/>
          </a:xfrm>
          <a:prstGeom prst="rect">
            <a:avLst/>
          </a:prstGeom>
          <a:noFill/>
        </p:spPr>
        <p:txBody>
          <a:bodyPr wrap="square" rtlCol="0">
            <a:spAutoFit/>
          </a:bodyPr>
          <a:lstStyle/>
          <a:p>
            <a:r>
              <a:rPr lang="en-US" dirty="0"/>
              <a:t>Jesus quotes Isaiah  </a:t>
            </a:r>
            <a:r>
              <a:rPr lang="en-US" sz="1100" dirty="0"/>
              <a:t>Victor L. Ludlow </a:t>
            </a:r>
            <a:r>
              <a:rPr lang="en-US" sz="1100" i="1" dirty="0"/>
              <a:t>Unlocking Isaiah in the Book of Mormon </a:t>
            </a:r>
            <a:r>
              <a:rPr lang="en-US" sz="1100" dirty="0"/>
              <a:t> pgs.  231-240</a:t>
            </a:r>
          </a:p>
        </p:txBody>
      </p:sp>
    </p:spTree>
    <p:extLst>
      <p:ext uri="{BB962C8B-B14F-4D97-AF65-F5344CB8AC3E}">
        <p14:creationId xmlns:p14="http://schemas.microsoft.com/office/powerpoint/2010/main" val="181500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EF45DA-68FD-4405-9B1C-C62C33D72907}"/>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Will Surely Come to Pass</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20:46</a:t>
            </a:r>
          </a:p>
        </p:txBody>
      </p:sp>
      <p:sp>
        <p:nvSpPr>
          <p:cNvPr id="7" name="Rectangle 6"/>
          <p:cNvSpPr/>
          <p:nvPr/>
        </p:nvSpPr>
        <p:spPr>
          <a:xfrm>
            <a:off x="1828800" y="990601"/>
            <a:ext cx="4953000" cy="830997"/>
          </a:xfrm>
          <a:prstGeom prst="rect">
            <a:avLst/>
          </a:prstGeom>
        </p:spPr>
        <p:txBody>
          <a:bodyPr wrap="square">
            <a:spAutoFit/>
          </a:bodyPr>
          <a:lstStyle/>
          <a:p>
            <a:pPr fontAlgn="base"/>
            <a:r>
              <a:rPr lang="en-US" sz="1600" dirty="0"/>
              <a:t>When the words of Isaiah are fulfilled, then the Father’s covenant with His people will be fulfilled, and they will be established in their lands of Inheritance</a:t>
            </a:r>
          </a:p>
        </p:txBody>
      </p:sp>
      <p:sp>
        <p:nvSpPr>
          <p:cNvPr id="8" name="Rectangle 7"/>
          <p:cNvSpPr/>
          <p:nvPr/>
        </p:nvSpPr>
        <p:spPr>
          <a:xfrm>
            <a:off x="2209800" y="2209801"/>
            <a:ext cx="4953000" cy="2800767"/>
          </a:xfrm>
          <a:prstGeom prst="rect">
            <a:avLst/>
          </a:prstGeom>
        </p:spPr>
        <p:txBody>
          <a:bodyPr wrap="square">
            <a:spAutoFit/>
          </a:bodyPr>
          <a:lstStyle/>
          <a:p>
            <a:pPr fontAlgn="base"/>
            <a:r>
              <a:rPr lang="en-US" sz="1600" dirty="0"/>
              <a:t>As latter-day heirs of the covenants made with Abraham, we need to be involved in this marvelous work. </a:t>
            </a:r>
          </a:p>
          <a:p>
            <a:pPr fontAlgn="base"/>
            <a:endParaRPr lang="en-US" sz="1600" dirty="0"/>
          </a:p>
          <a:p>
            <a:pPr fontAlgn="base"/>
            <a:r>
              <a:rPr lang="en-US" sz="1600" dirty="0"/>
              <a:t>As pure messengers of truth, we share a wonderful opportunity for significant service while we build His kingdom of peace. </a:t>
            </a:r>
          </a:p>
          <a:p>
            <a:pPr fontAlgn="base"/>
            <a:endParaRPr lang="en-US" sz="1600" dirty="0"/>
          </a:p>
          <a:p>
            <a:pPr fontAlgn="base"/>
            <a:r>
              <a:rPr lang="en-US" sz="1600" dirty="0"/>
              <a:t>Our Savior’s instruction to us:</a:t>
            </a:r>
          </a:p>
          <a:p>
            <a:pPr fontAlgn="base"/>
            <a:endParaRPr lang="en-US" sz="1600" dirty="0"/>
          </a:p>
          <a:p>
            <a:pPr fontAlgn="base"/>
            <a:r>
              <a:rPr lang="en-US" sz="1600" dirty="0"/>
              <a:t>Understand the words of Isaiah that gives us incentive to work toward their fulfillment”</a:t>
            </a:r>
          </a:p>
        </p:txBody>
      </p:sp>
      <p:pic>
        <p:nvPicPr>
          <p:cNvPr id="3" name="Picture 2">
            <a:extLst>
              <a:ext uri="{FF2B5EF4-FFF2-40B4-BE49-F238E27FC236}">
                <a16:creationId xmlns:a16="http://schemas.microsoft.com/office/drawing/2014/main" id="{1A4ECCDA-9A55-4C6A-A395-4CD31A77B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22" y="4745786"/>
            <a:ext cx="1174824" cy="1762236"/>
          </a:xfrm>
          <a:prstGeom prst="rect">
            <a:avLst/>
          </a:prstGeom>
        </p:spPr>
      </p:pic>
      <p:pic>
        <p:nvPicPr>
          <p:cNvPr id="11" name="Picture 10">
            <a:extLst>
              <a:ext uri="{FF2B5EF4-FFF2-40B4-BE49-F238E27FC236}">
                <a16:creationId xmlns:a16="http://schemas.microsoft.com/office/drawing/2014/main" id="{4857671F-28CB-4776-9F58-52829BC7B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985" y="882416"/>
            <a:ext cx="2343150" cy="3048000"/>
          </a:xfrm>
          <a:prstGeom prst="rect">
            <a:avLst/>
          </a:prstGeom>
        </p:spPr>
      </p:pic>
      <p:pic>
        <p:nvPicPr>
          <p:cNvPr id="13" name="Picture 12">
            <a:extLst>
              <a:ext uri="{FF2B5EF4-FFF2-40B4-BE49-F238E27FC236}">
                <a16:creationId xmlns:a16="http://schemas.microsoft.com/office/drawing/2014/main" id="{14A17B80-9FAB-4CB4-A4C3-D249B40D9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232" y="4163340"/>
            <a:ext cx="2743200" cy="2057400"/>
          </a:xfrm>
          <a:prstGeom prst="rect">
            <a:avLst/>
          </a:prstGeom>
        </p:spPr>
      </p:pic>
    </p:spTree>
    <p:extLst>
      <p:ext uri="{BB962C8B-B14F-4D97-AF65-F5344CB8AC3E}">
        <p14:creationId xmlns:p14="http://schemas.microsoft.com/office/powerpoint/2010/main" val="19771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C4E161-3740-41F0-9B18-0FEE2892F4D4}"/>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Sharing the Gospel</a:t>
            </a:r>
          </a:p>
        </p:txBody>
      </p:sp>
      <p:sp>
        <p:nvSpPr>
          <p:cNvPr id="8" name="Rectangle 7"/>
          <p:cNvSpPr/>
          <p:nvPr/>
        </p:nvSpPr>
        <p:spPr>
          <a:xfrm>
            <a:off x="582707" y="1792940"/>
            <a:ext cx="5809129" cy="4524315"/>
          </a:xfrm>
          <a:prstGeom prst="rect">
            <a:avLst/>
          </a:prstGeom>
        </p:spPr>
        <p:txBody>
          <a:bodyPr wrap="square">
            <a:spAutoFit/>
          </a:bodyPr>
          <a:lstStyle/>
          <a:p>
            <a:pPr fontAlgn="base"/>
            <a:r>
              <a:rPr lang="en-US" sz="1600" dirty="0"/>
              <a:t>“You and I, today and always, are to bless all peoples in all the nations of the earth. You and I, today and always, are to bear witness of Jesus Christ and declare the message of the Restoration. You and I, today and always, are to invite all to receive the ordinances of salvation. Proclaiming the gospel is not a part-time priesthood obligation. </a:t>
            </a:r>
          </a:p>
          <a:p>
            <a:pPr fontAlgn="base"/>
            <a:endParaRPr lang="en-US" sz="1600" dirty="0"/>
          </a:p>
          <a:p>
            <a:pPr fontAlgn="base"/>
            <a:r>
              <a:rPr lang="en-US" sz="1600" dirty="0"/>
              <a:t>It is not simply an activity in which we engage for a limited time or an assignment we must complete as members of The Church of Jesus Christ of Latter-day Saints. Rather, missionary work is a manifestation of our spiritual identity and heritage. </a:t>
            </a:r>
          </a:p>
          <a:p>
            <a:pPr fontAlgn="base"/>
            <a:endParaRPr lang="en-US" sz="1600" dirty="0"/>
          </a:p>
          <a:p>
            <a:pPr fontAlgn="base"/>
            <a:r>
              <a:rPr lang="en-US" sz="1600" dirty="0"/>
              <a:t>We were foreordained in the premortal existence and born into mortality to fulfill the covenant and promise God made to Abraham. We are here upon the earth at this time to magnify the priesthood and to preach the gospel. That is who we are, and that is why we are here—today and always” </a:t>
            </a:r>
          </a:p>
          <a:p>
            <a:pPr fontAlgn="base"/>
            <a:r>
              <a:rPr lang="en-US" sz="1600" dirty="0"/>
              <a:t>Elder David A. </a:t>
            </a:r>
            <a:r>
              <a:rPr lang="en-US" sz="1600" dirty="0" err="1"/>
              <a:t>Bednar</a:t>
            </a:r>
            <a:endParaRPr lang="en-US" sz="1600" dirty="0"/>
          </a:p>
        </p:txBody>
      </p:sp>
      <p:pic>
        <p:nvPicPr>
          <p:cNvPr id="9" name="Picture 8" descr="100_1543.JPG"/>
          <p:cNvPicPr>
            <a:picLocks noChangeAspect="1"/>
          </p:cNvPicPr>
          <p:nvPr/>
        </p:nvPicPr>
        <p:blipFill>
          <a:blip r:embed="rId2" cstate="print"/>
          <a:stretch>
            <a:fillRect/>
          </a:stretch>
        </p:blipFill>
        <p:spPr>
          <a:xfrm>
            <a:off x="6470426" y="3403898"/>
            <a:ext cx="3995868" cy="2996901"/>
          </a:xfrm>
          <a:prstGeom prst="rect">
            <a:avLst/>
          </a:prstGeom>
        </p:spPr>
      </p:pic>
      <p:pic>
        <p:nvPicPr>
          <p:cNvPr id="3" name="Picture 2">
            <a:extLst>
              <a:ext uri="{FF2B5EF4-FFF2-40B4-BE49-F238E27FC236}">
                <a16:creationId xmlns:a16="http://schemas.microsoft.com/office/drawing/2014/main" id="{86D2B843-20F3-4E14-9FC2-B64D2E70A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940" y="955301"/>
            <a:ext cx="3004578" cy="2003052"/>
          </a:xfrm>
          <a:prstGeom prst="rect">
            <a:avLst/>
          </a:prstGeom>
        </p:spPr>
      </p:pic>
      <p:pic>
        <p:nvPicPr>
          <p:cNvPr id="5" name="Picture 4">
            <a:extLst>
              <a:ext uri="{FF2B5EF4-FFF2-40B4-BE49-F238E27FC236}">
                <a16:creationId xmlns:a16="http://schemas.microsoft.com/office/drawing/2014/main" id="{9E3E55A8-EFBB-4C1F-9B82-207D4F388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88" y="139513"/>
            <a:ext cx="1207989" cy="1518957"/>
          </a:xfrm>
          <a:prstGeom prst="rect">
            <a:avLst/>
          </a:prstGeom>
        </p:spPr>
      </p:pic>
    </p:spTree>
    <p:extLst>
      <p:ext uri="{BB962C8B-B14F-4D97-AF65-F5344CB8AC3E}">
        <p14:creationId xmlns:p14="http://schemas.microsoft.com/office/powerpoint/2010/main" val="19566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63982-9246-40A5-96B8-4C1924013863}"/>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43840" y="0"/>
            <a:ext cx="11718664" cy="6247864"/>
          </a:xfrm>
          <a:prstGeom prst="rect">
            <a:avLst/>
          </a:prstGeom>
          <a:noFill/>
        </p:spPr>
        <p:txBody>
          <a:bodyPr wrap="square" rtlCol="0">
            <a:spAutoFit/>
          </a:bodyPr>
          <a:lstStyle/>
          <a:p>
            <a:r>
              <a:rPr lang="en-US" sz="1600" dirty="0"/>
              <a:t>Sources:</a:t>
            </a:r>
          </a:p>
          <a:p>
            <a:r>
              <a:rPr lang="en-US" sz="1600" dirty="0"/>
              <a:t>Feeding Five Thousand art of Brian </a:t>
            </a:r>
            <a:r>
              <a:rPr lang="en-US" sz="1600" dirty="0" err="1"/>
              <a:t>Jekel</a:t>
            </a:r>
            <a:endParaRPr lang="en-US" sz="1600" dirty="0"/>
          </a:p>
          <a:p>
            <a:endParaRPr lang="en-US" sz="1600" dirty="0"/>
          </a:p>
          <a:p>
            <a:r>
              <a:rPr lang="en-US" sz="1600" i="1" dirty="0"/>
              <a:t>Stand Ye in Holy Places: Selected Sermons and Writings of President Harold B. Lee</a:t>
            </a:r>
            <a:r>
              <a:rPr lang="en-US" sz="1600" dirty="0"/>
              <a:t> (1976), 255.</a:t>
            </a:r>
          </a:p>
          <a:p>
            <a:endParaRPr lang="en-US" sz="1600" dirty="0"/>
          </a:p>
          <a:p>
            <a:pPr fontAlgn="base"/>
            <a:r>
              <a:rPr lang="en-US" sz="1600" dirty="0"/>
              <a:t>President Thomas S. Monson </a:t>
            </a:r>
            <a:r>
              <a:rPr lang="en-US" sz="1600" i="1" dirty="0"/>
              <a:t>Willing and Worthy to Serve </a:t>
            </a:r>
            <a:r>
              <a:rPr lang="en-US" sz="1600" dirty="0"/>
              <a:t>April 2012 Gen. Conf. and </a:t>
            </a:r>
            <a:r>
              <a:rPr lang="en-US" sz="1600" i="1" dirty="0"/>
              <a:t>Priesthood Power </a:t>
            </a:r>
            <a:r>
              <a:rPr lang="en-US" sz="1600" dirty="0"/>
              <a:t>May 2011 Gen. Conf.</a:t>
            </a:r>
          </a:p>
          <a:p>
            <a:pPr fontAlgn="base"/>
            <a:endParaRPr lang="en-US" sz="1600" dirty="0"/>
          </a:p>
          <a:p>
            <a:pPr fontAlgn="base"/>
            <a:r>
              <a:rPr lang="en-US" sz="1600" dirty="0"/>
              <a:t>James E. </a:t>
            </a:r>
            <a:r>
              <a:rPr lang="en-US" sz="1600" dirty="0" err="1"/>
              <a:t>Talmage</a:t>
            </a:r>
            <a:r>
              <a:rPr lang="en-US" sz="1600" dirty="0"/>
              <a:t> (</a:t>
            </a:r>
            <a:r>
              <a:rPr lang="en-US" sz="1600" i="1" dirty="0"/>
              <a:t>Jesus the Christ,</a:t>
            </a:r>
            <a:r>
              <a:rPr lang="en-US" sz="1600" dirty="0"/>
              <a:t>3rd ed. [1916], 342; italics added).</a:t>
            </a:r>
          </a:p>
          <a:p>
            <a:pPr fontAlgn="base"/>
            <a:endParaRPr lang="en-US" sz="1600" dirty="0"/>
          </a:p>
          <a:p>
            <a:pPr fontAlgn="base"/>
            <a:r>
              <a:rPr lang="en-US" sz="1600" dirty="0" err="1"/>
              <a:t>Dallin</a:t>
            </a:r>
            <a:r>
              <a:rPr lang="en-US" sz="1600" dirty="0"/>
              <a:t> H. Oaks (“Always Have His Spirit,” </a:t>
            </a:r>
            <a:r>
              <a:rPr lang="en-US" sz="1600" i="1" dirty="0"/>
              <a:t>Ensign,</a:t>
            </a:r>
            <a:r>
              <a:rPr lang="en-US" sz="1600" dirty="0"/>
              <a:t> Nov. 1996, 61).</a:t>
            </a:r>
          </a:p>
          <a:p>
            <a:pPr fontAlgn="base"/>
            <a:endParaRPr lang="en-US" sz="1600" dirty="0"/>
          </a:p>
          <a:p>
            <a:pPr fontAlgn="base"/>
            <a:r>
              <a:rPr lang="en-US" sz="1600" dirty="0"/>
              <a:t>Henry B. </a:t>
            </a:r>
            <a:r>
              <a:rPr lang="en-US" sz="1600" dirty="0" err="1"/>
              <a:t>Erying</a:t>
            </a:r>
            <a:r>
              <a:rPr lang="en-US" sz="1600" dirty="0"/>
              <a:t> </a:t>
            </a:r>
            <a:r>
              <a:rPr lang="en-US" sz="1600" i="1" dirty="0"/>
              <a:t>Prayer</a:t>
            </a:r>
            <a:r>
              <a:rPr lang="en-US" sz="1600" dirty="0"/>
              <a:t> Oct. 2001 Gen. Conf.</a:t>
            </a:r>
          </a:p>
          <a:p>
            <a:pPr fontAlgn="base"/>
            <a:endParaRPr lang="en-US" sz="1600" dirty="0"/>
          </a:p>
          <a:p>
            <a:pPr fontAlgn="base"/>
            <a:r>
              <a:rPr lang="en-US" sz="1600" dirty="0">
                <a:latin typeface="DistrictThin"/>
              </a:rPr>
              <a:t>Russell M. Nelson, “Worshiping at Sacrament Meeting,”</a:t>
            </a:r>
            <a:r>
              <a:rPr lang="en-US" sz="1600" i="1" dirty="0">
                <a:latin typeface="DistrictThin"/>
              </a:rPr>
              <a:t> Ensign,</a:t>
            </a:r>
            <a:r>
              <a:rPr lang="en-US" sz="1600" dirty="0">
                <a:latin typeface="DistrictThin"/>
              </a:rPr>
              <a:t> Aug. 2004, 27).</a:t>
            </a:r>
            <a:endParaRPr lang="en-US" sz="1600" dirty="0"/>
          </a:p>
          <a:p>
            <a:pPr fontAlgn="base"/>
            <a:endParaRPr lang="en-US" sz="1600" dirty="0"/>
          </a:p>
          <a:p>
            <a:pPr fontAlgn="base"/>
            <a:r>
              <a:rPr lang="en-US" sz="1600" dirty="0"/>
              <a:t>Victor L. Ludlow </a:t>
            </a:r>
            <a:r>
              <a:rPr lang="en-US" sz="1600" i="1" dirty="0"/>
              <a:t>Unlocking Isaiah in the Book of Mormon </a:t>
            </a:r>
            <a:r>
              <a:rPr lang="en-US" sz="1600" dirty="0"/>
              <a:t> pgs. 231, 241 (Chart 231-240)</a:t>
            </a:r>
          </a:p>
          <a:p>
            <a:pPr fontAlgn="base"/>
            <a:endParaRPr lang="en-US" sz="1600" dirty="0"/>
          </a:p>
          <a:p>
            <a:pPr fontAlgn="base"/>
            <a:r>
              <a:rPr lang="en-US" sz="1600" dirty="0"/>
              <a:t>Bruce R. McConkie </a:t>
            </a:r>
            <a:r>
              <a:rPr lang="en-US" sz="1600" i="1" dirty="0"/>
              <a:t>Mormon Doctrine </a:t>
            </a:r>
            <a:r>
              <a:rPr lang="en-US" sz="1600" dirty="0"/>
              <a:t> pg. 389; </a:t>
            </a:r>
            <a:r>
              <a:rPr lang="en-US" sz="1600" i="1" dirty="0"/>
              <a:t> The Millennial Messiah: The Second Coming of the Son of Man[1982], 248).</a:t>
            </a:r>
            <a:endParaRPr lang="en-US" sz="1600" dirty="0"/>
          </a:p>
          <a:p>
            <a:pPr fontAlgn="base"/>
            <a:endParaRPr lang="en-US" sz="1600" dirty="0"/>
          </a:p>
          <a:p>
            <a:pPr fontAlgn="base"/>
            <a:r>
              <a:rPr lang="en-US" sz="1600" dirty="0"/>
              <a:t>Joseph Fielding McConkie and Robert L. Millet </a:t>
            </a:r>
            <a:r>
              <a:rPr lang="en-US" sz="1600" i="1" dirty="0"/>
              <a:t>Doctrinal Commentary on the Book of Mormon </a:t>
            </a:r>
            <a:r>
              <a:rPr lang="en-US" sz="1600" dirty="0"/>
              <a:t>Vol. 4 pg. 139-40</a:t>
            </a:r>
          </a:p>
          <a:p>
            <a:pPr fontAlgn="base"/>
            <a:endParaRPr lang="en-US" sz="1600" dirty="0"/>
          </a:p>
          <a:p>
            <a:pPr fontAlgn="base"/>
            <a:r>
              <a:rPr lang="en-US" sz="1600" dirty="0"/>
              <a:t>Elder Neal A. Maxwell </a:t>
            </a:r>
            <a:r>
              <a:rPr lang="en-US" sz="1600" i="1" dirty="0"/>
              <a:t>God Will Yet Reveal </a:t>
            </a:r>
            <a:r>
              <a:rPr lang="en-US" sz="1600" dirty="0"/>
              <a:t>CR, October 1986 </a:t>
            </a:r>
          </a:p>
          <a:p>
            <a:pPr fontAlgn="base"/>
            <a:endParaRPr lang="en-US" sz="1600" dirty="0"/>
          </a:p>
          <a:p>
            <a:pPr fontAlgn="base"/>
            <a:r>
              <a:rPr lang="en-US" sz="1600" dirty="0"/>
              <a:t>Joseph Fielding Smith </a:t>
            </a:r>
            <a:r>
              <a:rPr lang="en-US" sz="1600" i="1" dirty="0"/>
              <a:t>Doctrines of Salvation </a:t>
            </a:r>
            <a:r>
              <a:rPr lang="en-US" sz="1600" dirty="0"/>
              <a:t>3:9</a:t>
            </a:r>
          </a:p>
          <a:p>
            <a:pPr fontAlgn="base"/>
            <a:r>
              <a:rPr lang="en-US" sz="1600" dirty="0"/>
              <a:t>Elder David A. </a:t>
            </a:r>
            <a:r>
              <a:rPr lang="en-US" sz="1600" dirty="0" err="1"/>
              <a:t>Bednar</a:t>
            </a:r>
            <a:r>
              <a:rPr lang="en-US" sz="1600" dirty="0"/>
              <a:t> (“Becoming a </a:t>
            </a:r>
            <a:r>
              <a:rPr lang="en-US" sz="1600" dirty="0" err="1"/>
              <a:t>Missionary,”</a:t>
            </a:r>
            <a:r>
              <a:rPr lang="en-US" sz="1600" i="1" dirty="0" err="1"/>
              <a:t>Ensign</a:t>
            </a:r>
            <a:r>
              <a:rPr lang="en-US" sz="1600" dirty="0"/>
              <a:t> or </a:t>
            </a:r>
            <a:r>
              <a:rPr lang="en-US" sz="1600" i="1" dirty="0"/>
              <a:t>Liahona,</a:t>
            </a:r>
            <a:r>
              <a:rPr lang="en-US" sz="1600" dirty="0"/>
              <a:t> Nov. 2005, 47).</a:t>
            </a:r>
          </a:p>
        </p:txBody>
      </p:sp>
      <p:sp>
        <p:nvSpPr>
          <p:cNvPr id="6" name="Footer Placeholder 14">
            <a:extLst>
              <a:ext uri="{FF2B5EF4-FFF2-40B4-BE49-F238E27FC236}">
                <a16:creationId xmlns:a16="http://schemas.microsoft.com/office/drawing/2014/main" id="{8FB783A8-C65F-4A97-AAC7-1D5DF21A872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1355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A Miraculous Sacrament</a:t>
            </a:r>
          </a:p>
        </p:txBody>
      </p:sp>
      <p:sp>
        <p:nvSpPr>
          <p:cNvPr id="5" name="TextBox 4"/>
          <p:cNvSpPr txBox="1"/>
          <p:nvPr/>
        </p:nvSpPr>
        <p:spPr>
          <a:xfrm>
            <a:off x="8915400" y="6488668"/>
            <a:ext cx="1752600" cy="369332"/>
          </a:xfrm>
          <a:prstGeom prst="rect">
            <a:avLst/>
          </a:prstGeom>
          <a:noFill/>
        </p:spPr>
        <p:txBody>
          <a:bodyPr wrap="square" rtlCol="0">
            <a:spAutoFit/>
          </a:bodyPr>
          <a:lstStyle/>
          <a:p>
            <a:r>
              <a:rPr lang="en-US" dirty="0"/>
              <a:t>3 Nephi 20:1-9</a:t>
            </a:r>
          </a:p>
        </p:txBody>
      </p:sp>
      <p:sp>
        <p:nvSpPr>
          <p:cNvPr id="7" name="TextBox 6"/>
          <p:cNvSpPr txBox="1"/>
          <p:nvPr/>
        </p:nvSpPr>
        <p:spPr>
          <a:xfrm>
            <a:off x="107577" y="918882"/>
            <a:ext cx="4742329" cy="1200329"/>
          </a:xfrm>
          <a:prstGeom prst="rect">
            <a:avLst/>
          </a:prstGeom>
          <a:noFill/>
        </p:spPr>
        <p:txBody>
          <a:bodyPr wrap="square" rtlCol="0">
            <a:spAutoFit/>
          </a:bodyPr>
          <a:lstStyle/>
          <a:p>
            <a:r>
              <a:rPr lang="en-US" dirty="0"/>
              <a:t>A Sacramental Ordinance:</a:t>
            </a:r>
          </a:p>
          <a:p>
            <a:endParaRPr lang="en-US" dirty="0"/>
          </a:p>
          <a:p>
            <a:r>
              <a:rPr lang="en-US" dirty="0"/>
              <a:t>‘there had been no bread, neither wine, brought by the disciples, neither by the multitude’</a:t>
            </a:r>
          </a:p>
        </p:txBody>
      </p:sp>
      <p:sp>
        <p:nvSpPr>
          <p:cNvPr id="8" name="TextBox 7"/>
          <p:cNvSpPr txBox="1"/>
          <p:nvPr/>
        </p:nvSpPr>
        <p:spPr>
          <a:xfrm>
            <a:off x="7239000" y="914401"/>
            <a:ext cx="3276600" cy="3139321"/>
          </a:xfrm>
          <a:prstGeom prst="rect">
            <a:avLst/>
          </a:prstGeom>
          <a:noFill/>
        </p:spPr>
        <p:txBody>
          <a:bodyPr wrap="square" rtlCol="0">
            <a:spAutoFit/>
          </a:bodyPr>
          <a:lstStyle/>
          <a:p>
            <a:r>
              <a:rPr lang="en-US" dirty="0"/>
              <a:t>Feeding 5,000—12 baskets full</a:t>
            </a:r>
          </a:p>
          <a:p>
            <a:endParaRPr lang="en-US" dirty="0"/>
          </a:p>
          <a:p>
            <a:r>
              <a:rPr lang="en-US" dirty="0"/>
              <a:t>“And he commanded the multitude to sit down on the grass, and took the five loaves, and the two fishes, and looking up to heaven, he blessed, and brake, and gave the loaves to </a:t>
            </a:r>
            <a:r>
              <a:rPr lang="en-US" i="1" dirty="0"/>
              <a:t>his</a:t>
            </a:r>
            <a:r>
              <a:rPr lang="en-US" dirty="0"/>
              <a:t> disciples, and the disciples to the multitude.”</a:t>
            </a:r>
          </a:p>
          <a:p>
            <a:r>
              <a:rPr lang="en-US" dirty="0"/>
              <a:t>Matthew 14:19</a:t>
            </a:r>
          </a:p>
        </p:txBody>
      </p:sp>
      <p:sp>
        <p:nvSpPr>
          <p:cNvPr id="9" name="Rectangle 8"/>
          <p:cNvSpPr/>
          <p:nvPr/>
        </p:nvSpPr>
        <p:spPr>
          <a:xfrm>
            <a:off x="551329" y="5032863"/>
            <a:ext cx="5714999" cy="1754326"/>
          </a:xfrm>
          <a:prstGeom prst="rect">
            <a:avLst/>
          </a:prstGeom>
        </p:spPr>
        <p:txBody>
          <a:bodyPr wrap="square">
            <a:spAutoFit/>
          </a:bodyPr>
          <a:lstStyle/>
          <a:p>
            <a:r>
              <a:rPr lang="en-US" dirty="0"/>
              <a:t>Feeding 4,000—7 baskets full</a:t>
            </a:r>
          </a:p>
          <a:p>
            <a:endParaRPr lang="en-US" dirty="0"/>
          </a:p>
          <a:p>
            <a:r>
              <a:rPr lang="en-US" dirty="0"/>
              <a:t>“And he took the seven loaves and the fishes, and gave thanks, and brake </a:t>
            </a:r>
            <a:r>
              <a:rPr lang="en-US" i="1" dirty="0"/>
              <a:t>them,</a:t>
            </a:r>
            <a:r>
              <a:rPr lang="en-US" dirty="0"/>
              <a:t> and gave to his disciples, and the disciples to the multitude.”</a:t>
            </a:r>
          </a:p>
          <a:p>
            <a:r>
              <a:rPr lang="en-US" dirty="0"/>
              <a:t>Matthew 15:36</a:t>
            </a:r>
          </a:p>
        </p:txBody>
      </p:sp>
      <p:sp>
        <p:nvSpPr>
          <p:cNvPr id="10" name="TextBox 9"/>
          <p:cNvSpPr txBox="1"/>
          <p:nvPr/>
        </p:nvSpPr>
        <p:spPr>
          <a:xfrm>
            <a:off x="6705600" y="4572000"/>
            <a:ext cx="3276600" cy="1754326"/>
          </a:xfrm>
          <a:prstGeom prst="rect">
            <a:avLst/>
          </a:prstGeom>
          <a:noFill/>
        </p:spPr>
        <p:txBody>
          <a:bodyPr wrap="square" rtlCol="0">
            <a:spAutoFit/>
          </a:bodyPr>
          <a:lstStyle/>
          <a:p>
            <a:pPr algn="ctr"/>
            <a:r>
              <a:rPr lang="en-US" sz="3600" dirty="0">
                <a:solidFill>
                  <a:schemeClr val="accent1">
                    <a:lumMod val="75000"/>
                  </a:schemeClr>
                </a:solidFill>
              </a:rPr>
              <a:t>What is the sacred nature of the Sacrament?</a:t>
            </a:r>
          </a:p>
        </p:txBody>
      </p:sp>
      <p:pic>
        <p:nvPicPr>
          <p:cNvPr id="3" name="Picture 2">
            <a:extLst>
              <a:ext uri="{FF2B5EF4-FFF2-40B4-BE49-F238E27FC236}">
                <a16:creationId xmlns:a16="http://schemas.microsoft.com/office/drawing/2014/main" id="{039A85B7-38D7-46FF-BA5B-D6043957A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686" y="810746"/>
            <a:ext cx="2133898" cy="1600423"/>
          </a:xfrm>
          <a:prstGeom prst="rect">
            <a:avLst/>
          </a:prstGeom>
        </p:spPr>
      </p:pic>
      <p:pic>
        <p:nvPicPr>
          <p:cNvPr id="12" name="Picture 11">
            <a:extLst>
              <a:ext uri="{FF2B5EF4-FFF2-40B4-BE49-F238E27FC236}">
                <a16:creationId xmlns:a16="http://schemas.microsoft.com/office/drawing/2014/main" id="{1D2DDFBD-064A-485B-B9B8-7FCA80DB4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918" y="2539205"/>
            <a:ext cx="3535521" cy="2364977"/>
          </a:xfrm>
          <a:prstGeom prst="rect">
            <a:avLst/>
          </a:prstGeom>
        </p:spPr>
      </p:pic>
      <p:grpSp>
        <p:nvGrpSpPr>
          <p:cNvPr id="11" name="Group 10">
            <a:extLst>
              <a:ext uri="{FF2B5EF4-FFF2-40B4-BE49-F238E27FC236}">
                <a16:creationId xmlns:a16="http://schemas.microsoft.com/office/drawing/2014/main" id="{5DB74AD6-3CC4-40F4-9915-4E5A790406C3}"/>
              </a:ext>
            </a:extLst>
          </p:cNvPr>
          <p:cNvGrpSpPr/>
          <p:nvPr/>
        </p:nvGrpSpPr>
        <p:grpSpPr>
          <a:xfrm flipH="1">
            <a:off x="10776009" y="1481302"/>
            <a:ext cx="1097648" cy="2359574"/>
            <a:chOff x="0" y="914400"/>
            <a:chExt cx="2281003" cy="4903390"/>
          </a:xfrm>
        </p:grpSpPr>
        <p:grpSp>
          <p:nvGrpSpPr>
            <p:cNvPr id="13" name="Group 161">
              <a:extLst>
                <a:ext uri="{FF2B5EF4-FFF2-40B4-BE49-F238E27FC236}">
                  <a16:creationId xmlns:a16="http://schemas.microsoft.com/office/drawing/2014/main" id="{03FAA694-E1AB-4196-98B3-A5B27B9C85A8}"/>
                </a:ext>
              </a:extLst>
            </p:cNvPr>
            <p:cNvGrpSpPr/>
            <p:nvPr/>
          </p:nvGrpSpPr>
          <p:grpSpPr>
            <a:xfrm>
              <a:off x="0" y="914400"/>
              <a:ext cx="2281003" cy="4903390"/>
              <a:chOff x="533400" y="381000"/>
              <a:chExt cx="2281003" cy="4903390"/>
            </a:xfrm>
          </p:grpSpPr>
          <p:sp>
            <p:nvSpPr>
              <p:cNvPr id="15" name="Cloud 14">
                <a:extLst>
                  <a:ext uri="{FF2B5EF4-FFF2-40B4-BE49-F238E27FC236}">
                    <a16:creationId xmlns:a16="http://schemas.microsoft.com/office/drawing/2014/main" id="{21007DEE-490E-4559-8D6F-1C77506405C2}"/>
                  </a:ext>
                </a:extLst>
              </p:cNvPr>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47">
                <a:extLst>
                  <a:ext uri="{FF2B5EF4-FFF2-40B4-BE49-F238E27FC236}">
                    <a16:creationId xmlns:a16="http://schemas.microsoft.com/office/drawing/2014/main" id="{3BB5E572-99B8-4E85-95DA-C82DF15E3F96}"/>
                  </a:ext>
                </a:extLst>
              </p:cNvPr>
              <p:cNvGrpSpPr/>
              <p:nvPr/>
            </p:nvGrpSpPr>
            <p:grpSpPr>
              <a:xfrm rot="2613352">
                <a:off x="991411" y="4510244"/>
                <a:ext cx="666047" cy="774146"/>
                <a:chOff x="6106804" y="4039302"/>
                <a:chExt cx="666047" cy="774146"/>
              </a:xfrm>
            </p:grpSpPr>
            <p:sp>
              <p:nvSpPr>
                <p:cNvPr id="63" name="Oval 62">
                  <a:extLst>
                    <a:ext uri="{FF2B5EF4-FFF2-40B4-BE49-F238E27FC236}">
                      <a16:creationId xmlns:a16="http://schemas.microsoft.com/office/drawing/2014/main" id="{408B4142-2F27-4723-948D-53996903F00A}"/>
                    </a:ext>
                  </a:extLst>
                </p:cNvPr>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26FC050-002A-47D8-B544-40C56CEDF53E}"/>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C5161DC-D775-4BBA-9889-9916FA224EC2}"/>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6">
                <a:extLst>
                  <a:ext uri="{FF2B5EF4-FFF2-40B4-BE49-F238E27FC236}">
                    <a16:creationId xmlns:a16="http://schemas.microsoft.com/office/drawing/2014/main" id="{8A4E3496-E749-48D7-9A9E-353260DAC713}"/>
                  </a:ext>
                </a:extLst>
              </p:cNvPr>
              <p:cNvGrpSpPr/>
              <p:nvPr/>
            </p:nvGrpSpPr>
            <p:grpSpPr>
              <a:xfrm>
                <a:off x="1708441" y="4507745"/>
                <a:ext cx="666047" cy="774146"/>
                <a:chOff x="6106804" y="4039302"/>
                <a:chExt cx="666047" cy="774146"/>
              </a:xfrm>
            </p:grpSpPr>
            <p:sp>
              <p:nvSpPr>
                <p:cNvPr id="60" name="Oval 43">
                  <a:extLst>
                    <a:ext uri="{FF2B5EF4-FFF2-40B4-BE49-F238E27FC236}">
                      <a16:creationId xmlns:a16="http://schemas.microsoft.com/office/drawing/2014/main" id="{88BECA30-2015-4A06-86B7-4652422F783F}"/>
                    </a:ext>
                  </a:extLst>
                </p:cNvPr>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4">
                  <a:extLst>
                    <a:ext uri="{FF2B5EF4-FFF2-40B4-BE49-F238E27FC236}">
                      <a16:creationId xmlns:a16="http://schemas.microsoft.com/office/drawing/2014/main" id="{6A0BA44B-B619-4E9A-A35E-AD15D3AF1968}"/>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45">
                  <a:extLst>
                    <a:ext uri="{FF2B5EF4-FFF2-40B4-BE49-F238E27FC236}">
                      <a16:creationId xmlns:a16="http://schemas.microsoft.com/office/drawing/2014/main" id="{36213B46-73B6-42E7-BED2-87E04A60CFA0}"/>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8537FA97-7910-4347-8BD5-8CA461BB2DEB}"/>
                  </a:ext>
                </a:extLst>
              </p:cNvPr>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85CC5-6CD3-470B-90E9-644F1727E5CC}"/>
                  </a:ext>
                </a:extLst>
              </p:cNvPr>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038E1B1-6DFF-4777-910D-012F704ED840}"/>
                  </a:ext>
                </a:extLst>
              </p:cNvPr>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E79BCFF1-A354-474B-8C1C-632741EF5D01}"/>
                  </a:ext>
                </a:extLst>
              </p:cNvPr>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552AC3E5-B738-42BD-9CC6-C23AD3BBA343}"/>
                  </a:ext>
                </a:extLst>
              </p:cNvPr>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04E86637-8D32-45C4-A5C4-F6B56D947512}"/>
                  </a:ext>
                </a:extLst>
              </p:cNvPr>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B4FF8DDC-8836-4FA0-8F26-89C96C1460AC}"/>
                  </a:ext>
                </a:extLst>
              </p:cNvPr>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1505549D-DE3F-4637-BA49-80F41C86D769}"/>
                  </a:ext>
                </a:extLst>
              </p:cNvPr>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3">
                <a:extLst>
                  <a:ext uri="{FF2B5EF4-FFF2-40B4-BE49-F238E27FC236}">
                    <a16:creationId xmlns:a16="http://schemas.microsoft.com/office/drawing/2014/main" id="{9FD11623-F95D-4121-8600-750AC0AD57DE}"/>
                  </a:ext>
                </a:extLst>
              </p:cNvPr>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a:extLst>
                  <a:ext uri="{FF2B5EF4-FFF2-40B4-BE49-F238E27FC236}">
                    <a16:creationId xmlns:a16="http://schemas.microsoft.com/office/drawing/2014/main" id="{9E00FA03-FCBB-4E6B-96A4-50C329C210F3}"/>
                  </a:ext>
                </a:extLst>
              </p:cNvPr>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6">
                <a:extLst>
                  <a:ext uri="{FF2B5EF4-FFF2-40B4-BE49-F238E27FC236}">
                    <a16:creationId xmlns:a16="http://schemas.microsoft.com/office/drawing/2014/main" id="{98C2F359-1883-4926-9E11-11621EDFF40F}"/>
                  </a:ext>
                </a:extLst>
              </p:cNvPr>
              <p:cNvGrpSpPr/>
              <p:nvPr/>
            </p:nvGrpSpPr>
            <p:grpSpPr>
              <a:xfrm rot="4901522">
                <a:off x="1193513" y="2786195"/>
                <a:ext cx="2047109" cy="485838"/>
                <a:chOff x="5029200" y="1371600"/>
                <a:chExt cx="6791793" cy="1933731"/>
              </a:xfrm>
            </p:grpSpPr>
            <p:grpSp>
              <p:nvGrpSpPr>
                <p:cNvPr id="48" name="Group 47">
                  <a:extLst>
                    <a:ext uri="{FF2B5EF4-FFF2-40B4-BE49-F238E27FC236}">
                      <a16:creationId xmlns:a16="http://schemas.microsoft.com/office/drawing/2014/main" id="{A6EB38A7-1D94-492F-A430-D1C20354D59F}"/>
                    </a:ext>
                  </a:extLst>
                </p:cNvPr>
                <p:cNvGrpSpPr/>
                <p:nvPr/>
              </p:nvGrpSpPr>
              <p:grpSpPr>
                <a:xfrm>
                  <a:off x="5029200" y="1371600"/>
                  <a:ext cx="1752600" cy="1905000"/>
                  <a:chOff x="5029200" y="1371600"/>
                  <a:chExt cx="1752600" cy="1905000"/>
                </a:xfrm>
              </p:grpSpPr>
              <p:sp>
                <p:nvSpPr>
                  <p:cNvPr id="58" name="4-Point Star 14">
                    <a:extLst>
                      <a:ext uri="{FF2B5EF4-FFF2-40B4-BE49-F238E27FC236}">
                        <a16:creationId xmlns:a16="http://schemas.microsoft.com/office/drawing/2014/main" id="{ADBD0CEF-C760-4BBF-A931-227DBDF8DD6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15">
                    <a:extLst>
                      <a:ext uri="{FF2B5EF4-FFF2-40B4-BE49-F238E27FC236}">
                        <a16:creationId xmlns:a16="http://schemas.microsoft.com/office/drawing/2014/main" id="{0E109855-4D3F-4B29-9E9F-5A5B73FAF3B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7">
                  <a:extLst>
                    <a:ext uri="{FF2B5EF4-FFF2-40B4-BE49-F238E27FC236}">
                      <a16:creationId xmlns:a16="http://schemas.microsoft.com/office/drawing/2014/main" id="{B09E2174-3107-40C6-983D-743158CDCE1C}"/>
                    </a:ext>
                  </a:extLst>
                </p:cNvPr>
                <p:cNvGrpSpPr/>
                <p:nvPr/>
              </p:nvGrpSpPr>
              <p:grpSpPr>
                <a:xfrm>
                  <a:off x="6713095" y="1400331"/>
                  <a:ext cx="1752600" cy="1905000"/>
                  <a:chOff x="5029200" y="1371600"/>
                  <a:chExt cx="1752600" cy="1905000"/>
                </a:xfrm>
              </p:grpSpPr>
              <p:sp>
                <p:nvSpPr>
                  <p:cNvPr id="56" name="4-Point Star 811">
                    <a:extLst>
                      <a:ext uri="{FF2B5EF4-FFF2-40B4-BE49-F238E27FC236}">
                        <a16:creationId xmlns:a16="http://schemas.microsoft.com/office/drawing/2014/main" id="{8066991E-1AB1-4EDE-AAF5-C5EC24D035D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812">
                    <a:extLst>
                      <a:ext uri="{FF2B5EF4-FFF2-40B4-BE49-F238E27FC236}">
                        <a16:creationId xmlns:a16="http://schemas.microsoft.com/office/drawing/2014/main" id="{6C0A609A-9D04-439C-9F2B-358BD8106CC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0">
                  <a:extLst>
                    <a:ext uri="{FF2B5EF4-FFF2-40B4-BE49-F238E27FC236}">
                      <a16:creationId xmlns:a16="http://schemas.microsoft.com/office/drawing/2014/main" id="{0EA228B9-E7AE-493D-AFFF-8103355D8D99}"/>
                    </a:ext>
                  </a:extLst>
                </p:cNvPr>
                <p:cNvGrpSpPr/>
                <p:nvPr/>
              </p:nvGrpSpPr>
              <p:grpSpPr>
                <a:xfrm>
                  <a:off x="8404486" y="1389088"/>
                  <a:ext cx="1752600" cy="1905000"/>
                  <a:chOff x="5029200" y="1371600"/>
                  <a:chExt cx="1752600" cy="1905000"/>
                </a:xfrm>
              </p:grpSpPr>
              <p:sp>
                <p:nvSpPr>
                  <p:cNvPr id="54" name="4-Point Star 809">
                    <a:extLst>
                      <a:ext uri="{FF2B5EF4-FFF2-40B4-BE49-F238E27FC236}">
                        <a16:creationId xmlns:a16="http://schemas.microsoft.com/office/drawing/2014/main" id="{6835FAD2-5639-41B5-8BC2-E8494907EE5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810">
                    <a:extLst>
                      <a:ext uri="{FF2B5EF4-FFF2-40B4-BE49-F238E27FC236}">
                        <a16:creationId xmlns:a16="http://schemas.microsoft.com/office/drawing/2014/main" id="{14E44102-28FB-4AD7-A390-E73C69B0DD8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3">
                  <a:extLst>
                    <a:ext uri="{FF2B5EF4-FFF2-40B4-BE49-F238E27FC236}">
                      <a16:creationId xmlns:a16="http://schemas.microsoft.com/office/drawing/2014/main" id="{9E2979BA-83F3-4C2D-B0CA-9EEE19363C95}"/>
                    </a:ext>
                  </a:extLst>
                </p:cNvPr>
                <p:cNvGrpSpPr/>
                <p:nvPr/>
              </p:nvGrpSpPr>
              <p:grpSpPr>
                <a:xfrm>
                  <a:off x="10068393" y="1389089"/>
                  <a:ext cx="1752600" cy="1905000"/>
                  <a:chOff x="5029200" y="1371600"/>
                  <a:chExt cx="1752600" cy="1905000"/>
                </a:xfrm>
              </p:grpSpPr>
              <p:sp>
                <p:nvSpPr>
                  <p:cNvPr id="52" name="4-Point Star 24">
                    <a:extLst>
                      <a:ext uri="{FF2B5EF4-FFF2-40B4-BE49-F238E27FC236}">
                        <a16:creationId xmlns:a16="http://schemas.microsoft.com/office/drawing/2014/main" id="{5199B240-2C23-4C64-AF48-C33BC1CBCBB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25">
                    <a:extLst>
                      <a:ext uri="{FF2B5EF4-FFF2-40B4-BE49-F238E27FC236}">
                        <a16:creationId xmlns:a16="http://schemas.microsoft.com/office/drawing/2014/main" id="{745BE5B6-6CC9-43E4-B9C5-8C2EE11263F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7">
                <a:extLst>
                  <a:ext uri="{FF2B5EF4-FFF2-40B4-BE49-F238E27FC236}">
                    <a16:creationId xmlns:a16="http://schemas.microsoft.com/office/drawing/2014/main" id="{B62645B2-9EE5-45C5-83C0-813A7F632559}"/>
                  </a:ext>
                </a:extLst>
              </p:cNvPr>
              <p:cNvGrpSpPr/>
              <p:nvPr/>
            </p:nvGrpSpPr>
            <p:grpSpPr>
              <a:xfrm rot="5946383">
                <a:off x="249488" y="2811691"/>
                <a:ext cx="1944170" cy="461165"/>
                <a:chOff x="5029200" y="1371600"/>
                <a:chExt cx="6791793" cy="1933731"/>
              </a:xfrm>
            </p:grpSpPr>
            <p:grpSp>
              <p:nvGrpSpPr>
                <p:cNvPr id="36" name="Group 16">
                  <a:extLst>
                    <a:ext uri="{FF2B5EF4-FFF2-40B4-BE49-F238E27FC236}">
                      <a16:creationId xmlns:a16="http://schemas.microsoft.com/office/drawing/2014/main" id="{5802D6C8-5DFE-44F5-B3AF-8184D8000EB6}"/>
                    </a:ext>
                  </a:extLst>
                </p:cNvPr>
                <p:cNvGrpSpPr/>
                <p:nvPr/>
              </p:nvGrpSpPr>
              <p:grpSpPr>
                <a:xfrm>
                  <a:off x="5029200" y="1371600"/>
                  <a:ext cx="1752600" cy="1905000"/>
                  <a:chOff x="5029200" y="1371600"/>
                  <a:chExt cx="1752600" cy="1905000"/>
                </a:xfrm>
              </p:grpSpPr>
              <p:sp>
                <p:nvSpPr>
                  <p:cNvPr id="46" name="4-Point Star 801">
                    <a:extLst>
                      <a:ext uri="{FF2B5EF4-FFF2-40B4-BE49-F238E27FC236}">
                        <a16:creationId xmlns:a16="http://schemas.microsoft.com/office/drawing/2014/main" id="{844E5660-2347-4137-872B-97E734055B7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Point Star 802">
                    <a:extLst>
                      <a:ext uri="{FF2B5EF4-FFF2-40B4-BE49-F238E27FC236}">
                        <a16:creationId xmlns:a16="http://schemas.microsoft.com/office/drawing/2014/main" id="{8176F761-FFA3-4FCB-B52F-E0D015185C7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7">
                  <a:extLst>
                    <a:ext uri="{FF2B5EF4-FFF2-40B4-BE49-F238E27FC236}">
                      <a16:creationId xmlns:a16="http://schemas.microsoft.com/office/drawing/2014/main" id="{74A79B87-5CCD-4DA9-8A29-D1E49A8CF120}"/>
                    </a:ext>
                  </a:extLst>
                </p:cNvPr>
                <p:cNvGrpSpPr/>
                <p:nvPr/>
              </p:nvGrpSpPr>
              <p:grpSpPr>
                <a:xfrm>
                  <a:off x="6713095" y="1400331"/>
                  <a:ext cx="1752600" cy="1905000"/>
                  <a:chOff x="5029200" y="1371600"/>
                  <a:chExt cx="1752600" cy="1905000"/>
                </a:xfrm>
              </p:grpSpPr>
              <p:sp>
                <p:nvSpPr>
                  <p:cNvPr id="44" name="4-Point Star 799">
                    <a:extLst>
                      <a:ext uri="{FF2B5EF4-FFF2-40B4-BE49-F238E27FC236}">
                        <a16:creationId xmlns:a16="http://schemas.microsoft.com/office/drawing/2014/main" id="{6A9E9690-099E-40A8-B14D-591EBB6459E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800">
                    <a:extLst>
                      <a:ext uri="{FF2B5EF4-FFF2-40B4-BE49-F238E27FC236}">
                        <a16:creationId xmlns:a16="http://schemas.microsoft.com/office/drawing/2014/main" id="{A9217C7B-A5CA-4A27-BA10-97C4707C25B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
                  <a:extLst>
                    <a:ext uri="{FF2B5EF4-FFF2-40B4-BE49-F238E27FC236}">
                      <a16:creationId xmlns:a16="http://schemas.microsoft.com/office/drawing/2014/main" id="{20659B81-5870-45A2-BF8B-6C11C2FAC989}"/>
                    </a:ext>
                  </a:extLst>
                </p:cNvPr>
                <p:cNvGrpSpPr/>
                <p:nvPr/>
              </p:nvGrpSpPr>
              <p:grpSpPr>
                <a:xfrm>
                  <a:off x="8404486" y="1389088"/>
                  <a:ext cx="1752600" cy="1905000"/>
                  <a:chOff x="5029200" y="1371600"/>
                  <a:chExt cx="1752600" cy="1905000"/>
                </a:xfrm>
              </p:grpSpPr>
              <p:sp>
                <p:nvSpPr>
                  <p:cNvPr id="42" name="4-Point Star 797">
                    <a:extLst>
                      <a:ext uri="{FF2B5EF4-FFF2-40B4-BE49-F238E27FC236}">
                        <a16:creationId xmlns:a16="http://schemas.microsoft.com/office/drawing/2014/main" id="{CDCC0CD1-5425-4264-8760-D28D0BC6716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798">
                    <a:extLst>
                      <a:ext uri="{FF2B5EF4-FFF2-40B4-BE49-F238E27FC236}">
                        <a16:creationId xmlns:a16="http://schemas.microsoft.com/office/drawing/2014/main" id="{39AAFE9C-EFED-4CCB-961F-9FEB8F87E71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3">
                  <a:extLst>
                    <a:ext uri="{FF2B5EF4-FFF2-40B4-BE49-F238E27FC236}">
                      <a16:creationId xmlns:a16="http://schemas.microsoft.com/office/drawing/2014/main" id="{F21BF44D-7CE2-4B75-9181-F03495AB1901}"/>
                    </a:ext>
                  </a:extLst>
                </p:cNvPr>
                <p:cNvGrpSpPr/>
                <p:nvPr/>
              </p:nvGrpSpPr>
              <p:grpSpPr>
                <a:xfrm>
                  <a:off x="10068393" y="1389089"/>
                  <a:ext cx="1752600" cy="1905000"/>
                  <a:chOff x="5029200" y="1371600"/>
                  <a:chExt cx="1752600" cy="1905000"/>
                </a:xfrm>
              </p:grpSpPr>
              <p:sp>
                <p:nvSpPr>
                  <p:cNvPr id="40" name="4-Point Star 795">
                    <a:extLst>
                      <a:ext uri="{FF2B5EF4-FFF2-40B4-BE49-F238E27FC236}">
                        <a16:creationId xmlns:a16="http://schemas.microsoft.com/office/drawing/2014/main" id="{2C3AE2B8-9939-45CD-93BB-A65E61CC767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796">
                    <a:extLst>
                      <a:ext uri="{FF2B5EF4-FFF2-40B4-BE49-F238E27FC236}">
                        <a16:creationId xmlns:a16="http://schemas.microsoft.com/office/drawing/2014/main" id="{48A65CB6-7B53-42B1-B760-03808958338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ounded Rectangle 785">
                <a:extLst>
                  <a:ext uri="{FF2B5EF4-FFF2-40B4-BE49-F238E27FC236}">
                    <a16:creationId xmlns:a16="http://schemas.microsoft.com/office/drawing/2014/main" id="{94A4448B-220D-4386-890A-8FD73D46011F}"/>
                  </a:ext>
                </a:extLst>
              </p:cNvPr>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786">
                <a:extLst>
                  <a:ext uri="{FF2B5EF4-FFF2-40B4-BE49-F238E27FC236}">
                    <a16:creationId xmlns:a16="http://schemas.microsoft.com/office/drawing/2014/main" id="{1A475C83-A5D0-4B6E-B58B-48B1DDBA363E}"/>
                  </a:ext>
                </a:extLst>
              </p:cNvPr>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DB4A59E1-D38E-4C0F-A847-926CDBF3851B}"/>
                  </a:ext>
                </a:extLst>
              </p:cNvPr>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a:extLst>
                  <a:ext uri="{FF2B5EF4-FFF2-40B4-BE49-F238E27FC236}">
                    <a16:creationId xmlns:a16="http://schemas.microsoft.com/office/drawing/2014/main" id="{EE561EC8-9DCA-4BBC-8D3A-45685CAAD3CD}"/>
                  </a:ext>
                </a:extLst>
              </p:cNvPr>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FA2DFD7C-C1FC-4471-A982-5253F46E5113}"/>
                  </a:ext>
                </a:extLst>
              </p:cNvPr>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F854001-5573-4BE6-8D29-E6A868D95DB0}"/>
                  </a:ext>
                </a:extLst>
              </p:cNvPr>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1FE42639-FA1D-4DC3-B29B-296BA5C1B666}"/>
                </a:ext>
              </a:extLst>
            </p:cNvPr>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8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76400" y="304800"/>
          <a:ext cx="8839200" cy="62179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457200">
                <a:tc>
                  <a:txBody>
                    <a:bodyPr/>
                    <a:lstStyle/>
                    <a:p>
                      <a:pPr algn="ctr"/>
                      <a:r>
                        <a:rPr lang="en-US" sz="1400" dirty="0"/>
                        <a:t>3 Nephi 20</a:t>
                      </a:r>
                    </a:p>
                    <a:p>
                      <a:endParaRPr lang="en-US" sz="1400" dirty="0"/>
                    </a:p>
                  </a:txBody>
                  <a:tcPr/>
                </a:tc>
                <a:tc>
                  <a:txBody>
                    <a:bodyPr/>
                    <a:lstStyle/>
                    <a:p>
                      <a:pPr algn="ctr"/>
                      <a:r>
                        <a:rPr lang="en-US" sz="1400" dirty="0"/>
                        <a:t>Isaiah 52</a:t>
                      </a:r>
                    </a:p>
                  </a:txBody>
                  <a:tcPr/>
                </a:tc>
                <a:tc>
                  <a:txBody>
                    <a:bodyPr/>
                    <a:lstStyle/>
                    <a:p>
                      <a:pPr algn="ctr"/>
                      <a:r>
                        <a:rPr lang="en-US" sz="1400" dirty="0"/>
                        <a:t>Today</a:t>
                      </a:r>
                    </a:p>
                  </a:txBody>
                  <a:tcPr/>
                </a:tc>
                <a:tc>
                  <a:txBody>
                    <a:bodyPr/>
                    <a:lstStyle/>
                    <a:p>
                      <a:pPr algn="ctr"/>
                      <a:r>
                        <a:rPr lang="en-US" sz="1400" dirty="0"/>
                        <a:t>Other references</a:t>
                      </a:r>
                    </a:p>
                  </a:txBody>
                  <a:tcPr/>
                </a:tc>
                <a:extLst>
                  <a:ext uri="{0D108BD9-81ED-4DB2-BD59-A6C34878D82A}">
                    <a16:rowId xmlns:a16="http://schemas.microsoft.com/office/drawing/2014/main" val="10000"/>
                  </a:ext>
                </a:extLst>
              </a:tr>
              <a:tr h="731520">
                <a:tc>
                  <a:txBody>
                    <a:bodyPr/>
                    <a:lstStyle/>
                    <a:p>
                      <a:pPr algn="ctr"/>
                      <a:r>
                        <a:rPr lang="en-US" sz="1400" dirty="0"/>
                        <a:t>Verses: 32-35</a:t>
                      </a:r>
                    </a:p>
                    <a:p>
                      <a:r>
                        <a:rPr lang="en-US" sz="1400" dirty="0"/>
                        <a:t>Watchmen</a:t>
                      </a:r>
                      <a:r>
                        <a:rPr lang="en-US" sz="1400" baseline="0" dirty="0"/>
                        <a:t> works as Lord’s messengers to share the peace and joy that the gospel message brings.</a:t>
                      </a:r>
                    </a:p>
                    <a:p>
                      <a:r>
                        <a:rPr lang="en-US" sz="1400" baseline="0" dirty="0"/>
                        <a:t>Bare His holy arm—power of God</a:t>
                      </a:r>
                      <a:endParaRPr lang="en-US" sz="1400" dirty="0"/>
                    </a:p>
                  </a:txBody>
                  <a:tcPr/>
                </a:tc>
                <a:tc>
                  <a:txBody>
                    <a:bodyPr/>
                    <a:lstStyle/>
                    <a:p>
                      <a:pPr algn="ctr"/>
                      <a:r>
                        <a:rPr lang="en-US" sz="1400" dirty="0"/>
                        <a:t>Verses: 8-10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Watchmen-sing-give</a:t>
                      </a:r>
                      <a:r>
                        <a:rPr lang="en-US" sz="1400" baseline="0" dirty="0"/>
                        <a:t> inheritance-bare His holy arm</a:t>
                      </a:r>
                      <a:endParaRPr lang="en-US" sz="1400" dirty="0"/>
                    </a:p>
                    <a:p>
                      <a:endParaRPr lang="en-US" sz="1400" dirty="0"/>
                    </a:p>
                  </a:txBody>
                  <a:tcPr/>
                </a:tc>
                <a:tc>
                  <a:txBody>
                    <a:bodyPr/>
                    <a:lstStyle/>
                    <a:p>
                      <a:r>
                        <a:rPr lang="en-US" sz="1400" dirty="0"/>
                        <a:t>These watchmen might be: Prophets, General Authorities, full-time missionaries, or local leaders and members. They all serve as Christ’s representatives as they take the joyous word to the world. Every member a missionary</a:t>
                      </a:r>
                    </a:p>
                  </a:txBody>
                  <a:tcPr/>
                </a:tc>
                <a:tc>
                  <a:txBody>
                    <a:bodyPr/>
                    <a:lstStyle/>
                    <a:p>
                      <a:r>
                        <a:rPr lang="en-US" sz="1400" dirty="0"/>
                        <a:t>D&amp;C 18:15</a:t>
                      </a:r>
                    </a:p>
                    <a:p>
                      <a:endParaRPr lang="en-US" sz="1400" dirty="0"/>
                    </a:p>
                    <a:p>
                      <a:r>
                        <a:rPr lang="en-US" sz="1400" dirty="0"/>
                        <a:t>D&amp;C 65:2</a:t>
                      </a:r>
                    </a:p>
                  </a:txBody>
                  <a:tcPr/>
                </a:tc>
                <a:extLst>
                  <a:ext uri="{0D108BD9-81ED-4DB2-BD59-A6C34878D82A}">
                    <a16:rowId xmlns:a16="http://schemas.microsoft.com/office/drawing/2014/main" val="10001"/>
                  </a:ext>
                </a:extLst>
              </a:tr>
              <a:tr h="731520">
                <a:tc>
                  <a:txBody>
                    <a:bodyPr/>
                    <a:lstStyle/>
                    <a:p>
                      <a:pPr algn="ctr"/>
                      <a:r>
                        <a:rPr lang="en-US" sz="1400" dirty="0"/>
                        <a:t>Verses: 36-38</a:t>
                      </a:r>
                    </a:p>
                    <a:p>
                      <a:r>
                        <a:rPr lang="en-US" sz="1400" dirty="0"/>
                        <a:t>A joyful future of Israel when only</a:t>
                      </a:r>
                      <a:r>
                        <a:rPr lang="en-US" sz="1400" baseline="0" dirty="0"/>
                        <a:t> the righteous and pure will dwell in Jerusalem. Put on the power and authority of the priesthood.</a:t>
                      </a:r>
                    </a:p>
                    <a:p>
                      <a:r>
                        <a:rPr lang="en-US" sz="1400" baseline="0" dirty="0"/>
                        <a:t>Redemption through Christ</a:t>
                      </a:r>
                      <a:endParaRPr lang="en-US" sz="1400" dirty="0"/>
                    </a:p>
                  </a:txBody>
                  <a:tcPr/>
                </a:tc>
                <a:tc>
                  <a:txBody>
                    <a:bodyPr/>
                    <a:lstStyle/>
                    <a:p>
                      <a:pPr algn="ctr"/>
                      <a:r>
                        <a:rPr lang="en-US" sz="1400" dirty="0"/>
                        <a:t>Verses: 1-3</a:t>
                      </a:r>
                    </a:p>
                    <a:p>
                      <a:r>
                        <a:rPr lang="en-US" sz="1400" dirty="0"/>
                        <a:t>Awake, shake off dust, put on thy strength.</a:t>
                      </a:r>
                    </a:p>
                    <a:p>
                      <a:r>
                        <a:rPr lang="en-US" sz="1400" dirty="0"/>
                        <a:t>Loose bands, </a:t>
                      </a:r>
                    </a:p>
                    <a:p>
                      <a:r>
                        <a:rPr lang="en-US" sz="1400" dirty="0"/>
                        <a:t>Redeemed without money..</a:t>
                      </a:r>
                    </a:p>
                  </a:txBody>
                  <a:tcPr/>
                </a:tc>
                <a:tc>
                  <a:txBody>
                    <a:bodyPr/>
                    <a:lstStyle/>
                    <a:p>
                      <a:r>
                        <a:rPr lang="en-US" sz="1400" dirty="0"/>
                        <a:t>Both our clothing and our behavior reveal to others the principles we represent…Spiritual Attire</a:t>
                      </a:r>
                    </a:p>
                    <a:p>
                      <a:r>
                        <a:rPr lang="en-US" sz="1400" dirty="0"/>
                        <a:t>Scattered Remnants</a:t>
                      </a:r>
                      <a:r>
                        <a:rPr lang="en-US" sz="1400" baseline="0" dirty="0"/>
                        <a:t> of Israel return to the Lord---spiritual freeing through the Atonement of Christ…as sinners we are indebted to the Lord for His mercy</a:t>
                      </a:r>
                      <a:endParaRPr lang="en-US" sz="1400" dirty="0"/>
                    </a:p>
                  </a:txBody>
                  <a:tcPr/>
                </a:tc>
                <a:tc>
                  <a:txBody>
                    <a:bodyPr/>
                    <a:lstStyle/>
                    <a:p>
                      <a:r>
                        <a:rPr lang="en-US" sz="1400" dirty="0"/>
                        <a:t>D&amp;C 27:15</a:t>
                      </a:r>
                    </a:p>
                    <a:p>
                      <a:endParaRPr lang="en-US" sz="1400" dirty="0"/>
                    </a:p>
                    <a:p>
                      <a:r>
                        <a:rPr lang="en-US" sz="1400" dirty="0"/>
                        <a:t>2 Nephi 9:14</a:t>
                      </a:r>
                    </a:p>
                    <a:p>
                      <a:endParaRPr lang="en-US" sz="1400" dirty="0"/>
                    </a:p>
                    <a:p>
                      <a:r>
                        <a:rPr lang="en-US" sz="1400" dirty="0"/>
                        <a:t>D&amp;C 113:9-10</a:t>
                      </a:r>
                    </a:p>
                  </a:txBody>
                  <a:tcPr/>
                </a:tc>
                <a:extLst>
                  <a:ext uri="{0D108BD9-81ED-4DB2-BD59-A6C34878D82A}">
                    <a16:rowId xmlns:a16="http://schemas.microsoft.com/office/drawing/2014/main" val="10002"/>
                  </a:ext>
                </a:extLst>
              </a:tr>
              <a:tr h="731520">
                <a:tc>
                  <a:txBody>
                    <a:bodyPr/>
                    <a:lstStyle/>
                    <a:p>
                      <a:pPr algn="ctr"/>
                      <a:r>
                        <a:rPr lang="en-US" sz="1400" dirty="0"/>
                        <a:t>Verses: 39-40</a:t>
                      </a:r>
                    </a:p>
                    <a:p>
                      <a:r>
                        <a:rPr lang="en-US" sz="1400" dirty="0"/>
                        <a:t>Standing on the Lord’s house to receive instruction</a:t>
                      </a:r>
                    </a:p>
                  </a:txBody>
                  <a:tcPr/>
                </a:tc>
                <a:tc>
                  <a:txBody>
                    <a:bodyPr/>
                    <a:lstStyle/>
                    <a:p>
                      <a:pPr algn="ctr"/>
                      <a:r>
                        <a:rPr lang="en-US" sz="1400" dirty="0"/>
                        <a:t>Verses: 6-7</a:t>
                      </a:r>
                    </a:p>
                    <a:p>
                      <a:r>
                        <a:rPr lang="en-US" sz="1400" dirty="0"/>
                        <a:t>I am—mountains of</a:t>
                      </a:r>
                      <a:r>
                        <a:rPr lang="en-US" sz="1400" baseline="0" dirty="0"/>
                        <a:t> thy feet—brings good tidings</a:t>
                      </a:r>
                      <a:endParaRPr lang="en-US" sz="1400" dirty="0"/>
                    </a:p>
                  </a:txBody>
                  <a:tcPr/>
                </a:tc>
                <a:tc>
                  <a:txBody>
                    <a:bodyPr/>
                    <a:lstStyle/>
                    <a:p>
                      <a:r>
                        <a:rPr lang="en-US" sz="1400" dirty="0"/>
                        <a:t>Going to the temple</a:t>
                      </a:r>
                      <a:r>
                        <a:rPr lang="en-US" sz="1400" baseline="0" dirty="0"/>
                        <a:t> of the Lord. Receiving instruction from the General Authorities and leaders at conference</a:t>
                      </a:r>
                      <a:endParaRPr lang="en-US" sz="1400" dirty="0"/>
                    </a:p>
                  </a:txBody>
                  <a:tcPr/>
                </a:tc>
                <a:tc>
                  <a:txBody>
                    <a:bodyPr/>
                    <a:lstStyle/>
                    <a:p>
                      <a:r>
                        <a:rPr lang="en-US" sz="1400" dirty="0"/>
                        <a:t>2 Nephi</a:t>
                      </a:r>
                      <a:r>
                        <a:rPr lang="en-US" sz="1400" baseline="0" dirty="0"/>
                        <a:t> 12:2</a:t>
                      </a:r>
                    </a:p>
                    <a:p>
                      <a:endParaRPr lang="en-US" sz="1400" baseline="0" dirty="0"/>
                    </a:p>
                    <a:p>
                      <a:r>
                        <a:rPr lang="en-US" sz="1400" baseline="0" dirty="0"/>
                        <a:t>Isaiah 2:2</a:t>
                      </a:r>
                      <a:endParaRPr lang="en-US" sz="1400" dirty="0"/>
                    </a:p>
                  </a:txBody>
                  <a:tcPr/>
                </a:tc>
                <a:extLst>
                  <a:ext uri="{0D108BD9-81ED-4DB2-BD59-A6C34878D82A}">
                    <a16:rowId xmlns:a16="http://schemas.microsoft.com/office/drawing/2014/main" val="10003"/>
                  </a:ext>
                </a:extLst>
              </a:tr>
              <a:tr h="731520">
                <a:tc>
                  <a:txBody>
                    <a:bodyPr/>
                    <a:lstStyle/>
                    <a:p>
                      <a:pPr algn="ctr"/>
                      <a:r>
                        <a:rPr lang="en-US" sz="1400" dirty="0"/>
                        <a:t>Verses: 41-45</a:t>
                      </a:r>
                    </a:p>
                    <a:p>
                      <a:r>
                        <a:rPr lang="en-US" sz="1400" dirty="0"/>
                        <a:t>They are called to repent after they receive the gospel blessing—if they refuse they will face God’s judgment</a:t>
                      </a:r>
                    </a:p>
                  </a:txBody>
                  <a:tcPr/>
                </a:tc>
                <a:tc>
                  <a:txBody>
                    <a:bodyPr/>
                    <a:lstStyle/>
                    <a:p>
                      <a:pPr algn="ctr"/>
                      <a:r>
                        <a:rPr lang="en-US" sz="1400" dirty="0"/>
                        <a:t>Verses: 11-15</a:t>
                      </a:r>
                    </a:p>
                    <a:p>
                      <a:r>
                        <a:rPr lang="en-US" sz="1400" dirty="0"/>
                        <a:t>Be clean (repent)—God</a:t>
                      </a:r>
                      <a:r>
                        <a:rPr lang="en-US" sz="1400" baseline="0" dirty="0"/>
                        <a:t> will be your rearward (prudent in judgment)—sprinkle many nations</a:t>
                      </a:r>
                      <a:endParaRPr lang="en-US" sz="1400" dirty="0"/>
                    </a:p>
                  </a:txBody>
                  <a:tcPr/>
                </a:tc>
                <a:tc>
                  <a:txBody>
                    <a:bodyPr/>
                    <a:lstStyle/>
                    <a:p>
                      <a:r>
                        <a:rPr lang="en-US" sz="1400" dirty="0"/>
                        <a:t>The need to</a:t>
                      </a:r>
                      <a:r>
                        <a:rPr lang="en-US" sz="1400" baseline="0" dirty="0"/>
                        <a:t> be clean and pure, virtuous in all things “We counsel you not to pollute your minds with degrading matter…” Ezra Taft Benson</a:t>
                      </a:r>
                    </a:p>
                    <a:p>
                      <a:r>
                        <a:rPr lang="en-US" sz="1400" baseline="0" dirty="0"/>
                        <a:t>Turn away from filth</a:t>
                      </a:r>
                    </a:p>
                    <a:p>
                      <a:r>
                        <a:rPr lang="en-US" sz="1400" baseline="0" dirty="0"/>
                        <a:t>We will be judged upon our actions with Jesus is our mediator</a:t>
                      </a:r>
                      <a:endParaRPr lang="en-US" sz="1400" dirty="0"/>
                    </a:p>
                  </a:txBody>
                  <a:tcPr/>
                </a:tc>
                <a:tc>
                  <a:txBody>
                    <a:bodyPr/>
                    <a:lstStyle/>
                    <a:p>
                      <a:r>
                        <a:rPr lang="en-US" sz="1200" dirty="0"/>
                        <a:t>2 Timothy</a:t>
                      </a:r>
                      <a:r>
                        <a:rPr lang="en-US" sz="1200" baseline="0" dirty="0"/>
                        <a:t> 2:20-22</a:t>
                      </a:r>
                    </a:p>
                    <a:p>
                      <a:endParaRPr lang="en-US" sz="1200" baseline="0" dirty="0"/>
                    </a:p>
                    <a:p>
                      <a:r>
                        <a:rPr lang="en-US" sz="1200" baseline="0" dirty="0"/>
                        <a:t>Revelation 18:4</a:t>
                      </a:r>
                    </a:p>
                    <a:p>
                      <a:endParaRPr lang="en-US" sz="1200" baseline="0" dirty="0"/>
                    </a:p>
                    <a:p>
                      <a:r>
                        <a:rPr lang="en-US" sz="1400" baseline="0" dirty="0"/>
                        <a:t>D&amp;C 101:94</a:t>
                      </a:r>
                    </a:p>
                    <a:p>
                      <a:endParaRPr lang="en-US" sz="1400" baseline="0"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2514600" y="0"/>
            <a:ext cx="7239000" cy="369332"/>
          </a:xfrm>
          <a:prstGeom prst="rect">
            <a:avLst/>
          </a:prstGeom>
          <a:noFill/>
        </p:spPr>
        <p:txBody>
          <a:bodyPr wrap="square" rtlCol="0">
            <a:spAutoFit/>
          </a:bodyPr>
          <a:lstStyle/>
          <a:p>
            <a:r>
              <a:rPr lang="en-US" dirty="0"/>
              <a:t>Jesus quotes Isaiah  </a:t>
            </a:r>
            <a:r>
              <a:rPr lang="en-US" sz="1100" dirty="0"/>
              <a:t>Victor L. Ludlow </a:t>
            </a:r>
            <a:r>
              <a:rPr lang="en-US" sz="1100" i="1" dirty="0"/>
              <a:t>Unlocking Isaiah in the Book of Mormon </a:t>
            </a:r>
            <a:r>
              <a:rPr lang="en-US" sz="1100" dirty="0"/>
              <a:t> pgs.  231-240</a:t>
            </a:r>
          </a:p>
        </p:txBody>
      </p:sp>
    </p:spTree>
    <p:extLst>
      <p:ext uri="{BB962C8B-B14F-4D97-AF65-F5344CB8AC3E}">
        <p14:creationId xmlns:p14="http://schemas.microsoft.com/office/powerpoint/2010/main" val="415331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648200" cy="3600986"/>
          </a:xfrm>
          <a:prstGeom prst="rect">
            <a:avLst/>
          </a:prstGeom>
        </p:spPr>
        <p:txBody>
          <a:bodyPr wrap="square">
            <a:spAutoFit/>
          </a:bodyPr>
          <a:lstStyle/>
          <a:p>
            <a:r>
              <a:rPr lang="en-US" sz="1200" dirty="0"/>
              <a:t>“Not many of the Jews…will believe in Christ before He comes. The Book of Mormon tells us that they shall begin to believe in him (2 Nephi 30:7-18), etc.). They are now beginning to believe in him. The Jews today look upon Christ as a great Rabbi. They have accepted him as one of the great teachers; they have said that, ‘He is Jew of Jew, the greatest Rabbi of them all’ as one has stated it. When the gospel was restored in 1830, if a Jew had mentioned the name of Christ in one of the synagogues, he would have been rebuked. Had a rabbi referred to him, the congregation would have arisen and left the building. As so, we see the sentiment has changed. Now I state this on Jewish authority that they are beginning to believe in Christ, and some of them are accepting the gospel. </a:t>
            </a:r>
          </a:p>
          <a:p>
            <a:r>
              <a:rPr lang="en-US" sz="1200" dirty="0"/>
              <a:t>“But in the main they will gather to Jerusalem, in their unbelief; the gospel will be preached to them; some of them will believe. Not all of the Gentiles have believed when the gospel has been proclaimed to them, but the great body of the Jews who are there assembled will not receive Christ as their Redeemer until he comes himself and makes himself manifest unto them.”</a:t>
            </a:r>
          </a:p>
          <a:p>
            <a:r>
              <a:rPr lang="en-US" sz="1200" dirty="0"/>
              <a:t>Joseph Fielding Smith  </a:t>
            </a:r>
            <a:r>
              <a:rPr lang="en-US" sz="1200" i="1" dirty="0"/>
              <a:t>Doctrines of Salvation 3:9</a:t>
            </a:r>
            <a:endParaRPr lang="en-US" sz="1200" dirty="0"/>
          </a:p>
        </p:txBody>
      </p:sp>
      <p:sp>
        <p:nvSpPr>
          <p:cNvPr id="4" name="Rectangle 3"/>
          <p:cNvSpPr/>
          <p:nvPr/>
        </p:nvSpPr>
        <p:spPr>
          <a:xfrm>
            <a:off x="0" y="0"/>
            <a:ext cx="457200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CFDB301-AB97-4BE1-97F3-CCAAEDB2EB4F}"/>
              </a:ext>
            </a:extLst>
          </p:cNvPr>
          <p:cNvGrpSpPr/>
          <p:nvPr/>
        </p:nvGrpSpPr>
        <p:grpSpPr>
          <a:xfrm>
            <a:off x="4580964" y="0"/>
            <a:ext cx="4572000" cy="1752600"/>
            <a:chOff x="6096000" y="0"/>
            <a:chExt cx="4572000" cy="1752600"/>
          </a:xfrm>
        </p:grpSpPr>
        <p:sp>
          <p:nvSpPr>
            <p:cNvPr id="3" name="Rectangle 2"/>
            <p:cNvSpPr/>
            <p:nvPr/>
          </p:nvSpPr>
          <p:spPr>
            <a:xfrm>
              <a:off x="6172200" y="0"/>
              <a:ext cx="4267200" cy="1569660"/>
            </a:xfrm>
            <a:prstGeom prst="rect">
              <a:avLst/>
            </a:prstGeom>
          </p:spPr>
          <p:txBody>
            <a:bodyPr wrap="square">
              <a:spAutoFit/>
            </a:bodyPr>
            <a:lstStyle/>
            <a:p>
              <a:r>
                <a:rPr lang="en-US" sz="1200" dirty="0"/>
                <a:t>“Zion, the New Jerusalem, on American soul? And we hasten to add, so also shall there be </a:t>
              </a:r>
              <a:r>
                <a:rPr lang="en-US" sz="1200" dirty="0" err="1"/>
                <a:t>Zions</a:t>
              </a:r>
              <a:r>
                <a:rPr lang="en-US" sz="1200" dirty="0"/>
                <a:t> in all lands and New </a:t>
              </a:r>
              <a:r>
                <a:rPr lang="en-US" sz="1200" dirty="0" err="1"/>
                <a:t>Jerusalems</a:t>
              </a:r>
              <a:r>
                <a:rPr lang="en-US" sz="1200" dirty="0"/>
                <a:t> in the mountains of the Lord in all the earth. But the American Zion shall be the capital city, the source whence the law shall go forth to govern all the earth. It shall be the city of the Great King. His throne shall be there, and from there he shall reign gloriously over all the earth.”</a:t>
              </a:r>
            </a:p>
            <a:p>
              <a:r>
                <a:rPr lang="en-US" sz="1200" dirty="0"/>
                <a:t>Bruce R. McConkie Millennial Messiah, pp. 301-2</a:t>
              </a:r>
            </a:p>
          </p:txBody>
        </p:sp>
        <p:sp>
          <p:nvSpPr>
            <p:cNvPr id="5" name="Rectangle 4"/>
            <p:cNvSpPr/>
            <p:nvPr/>
          </p:nvSpPr>
          <p:spPr>
            <a:xfrm>
              <a:off x="6096000" y="0"/>
              <a:ext cx="45720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3657600"/>
            <a:ext cx="4572000" cy="1938992"/>
          </a:xfrm>
          <a:prstGeom prst="rect">
            <a:avLst/>
          </a:prstGeom>
        </p:spPr>
        <p:txBody>
          <a:bodyPr>
            <a:spAutoFit/>
          </a:bodyPr>
          <a:lstStyle/>
          <a:p>
            <a:pPr fontAlgn="base"/>
            <a:r>
              <a:rPr lang="en-US" sz="1200" b="1" dirty="0"/>
              <a:t>3 Nephi 20:26. Children of the covenant</a:t>
            </a:r>
          </a:p>
          <a:p>
            <a:pPr fontAlgn="base"/>
            <a:r>
              <a:rPr lang="en-US" sz="1200" dirty="0"/>
              <a:t>Elder Russell M. Nelson of the Quorum of the Twelve Apostles spoke about the blessings of knowing that we are children of the covenant:</a:t>
            </a:r>
          </a:p>
          <a:p>
            <a:pPr fontAlgn="base"/>
            <a:r>
              <a:rPr lang="en-US" sz="1200" dirty="0"/>
              <a:t>“When we realize that we are children of the covenant, we know who we are and what God expects of us. His law is written in our hearts. He is our God and we are His people. Committed children of the covenant remain steadfast, even in the midst of adversity. When that doctrine is deeply implanted in our hearts, even the sting of death is soothed and our spiritual stamina is strengthened” (“Covenants,” </a:t>
            </a:r>
            <a:r>
              <a:rPr lang="en-US" sz="1200" i="1" dirty="0"/>
              <a:t>Ensign</a:t>
            </a:r>
            <a:r>
              <a:rPr lang="en-US" sz="1200" dirty="0"/>
              <a:t> or</a:t>
            </a:r>
            <a:r>
              <a:rPr lang="en-US" sz="1200" i="1" dirty="0"/>
              <a:t> Liahona,</a:t>
            </a:r>
            <a:r>
              <a:rPr lang="en-US" sz="1200" dirty="0"/>
              <a:t> Nov. 2011, 88).</a:t>
            </a:r>
          </a:p>
        </p:txBody>
      </p:sp>
      <p:sp>
        <p:nvSpPr>
          <p:cNvPr id="7" name="Rectangle 6"/>
          <p:cNvSpPr/>
          <p:nvPr/>
        </p:nvSpPr>
        <p:spPr>
          <a:xfrm>
            <a:off x="4598894" y="1752600"/>
            <a:ext cx="4572000" cy="2123658"/>
          </a:xfrm>
          <a:prstGeom prst="rect">
            <a:avLst/>
          </a:prstGeom>
        </p:spPr>
        <p:txBody>
          <a:bodyPr>
            <a:spAutoFit/>
          </a:bodyPr>
          <a:lstStyle/>
          <a:p>
            <a:pPr fontAlgn="base"/>
            <a:r>
              <a:rPr lang="en-US" sz="1100" b="1" dirty="0"/>
              <a:t>3 Nephi 20:26–27. Fulfill the </a:t>
            </a:r>
            <a:r>
              <a:rPr lang="en-US" sz="1100" b="1" dirty="0" err="1"/>
              <a:t>Abrahamic</a:t>
            </a:r>
            <a:r>
              <a:rPr lang="en-US" sz="1100" b="1" dirty="0"/>
              <a:t> covenant</a:t>
            </a:r>
          </a:p>
          <a:p>
            <a:pPr fontAlgn="base"/>
            <a:r>
              <a:rPr lang="en-US" sz="1100" dirty="0"/>
              <a:t>Elder Russell M. Nelson of the Quorum of the Twelve Apostles spoke of a way we can help fulfill the </a:t>
            </a:r>
            <a:r>
              <a:rPr lang="en-US" sz="1100" dirty="0" err="1"/>
              <a:t>Abrahamic</a:t>
            </a:r>
            <a:r>
              <a:rPr lang="en-US" sz="1100" dirty="0"/>
              <a:t> covenant:</a:t>
            </a:r>
          </a:p>
          <a:p>
            <a:pPr fontAlgn="base"/>
            <a:r>
              <a:rPr lang="en-US" sz="1100" dirty="0"/>
              <a:t>“Ours is the responsibility to help fulfill the </a:t>
            </a:r>
            <a:r>
              <a:rPr lang="en-US" sz="1100" dirty="0" err="1"/>
              <a:t>Abrahamic</a:t>
            </a:r>
            <a:r>
              <a:rPr lang="en-US" sz="1100" dirty="0"/>
              <a:t> covenant. Ours is the seed foreordained and prepared to bless all people of the world. That is why priesthood duty includes missionary work. After some 4,000 years of anticipation and preparation, this is the appointed day when the gospel is to be taken to the </a:t>
            </a:r>
            <a:r>
              <a:rPr lang="en-US" sz="1100" dirty="0" err="1"/>
              <a:t>kindreds</a:t>
            </a:r>
            <a:r>
              <a:rPr lang="en-US" sz="1100" dirty="0"/>
              <a:t> of the earth. This is the time of the promised gathering of Israel. And we get to participate! Isn’t that exciting? The Lord is counting on us and our sons—and He is profoundly grateful for our daughters—who worthily serve as missionaries in this great time of the gathering of Israel” (“Covenants,” </a:t>
            </a:r>
            <a:r>
              <a:rPr lang="en-US" sz="1100" i="1" dirty="0"/>
              <a:t>Ensign</a:t>
            </a:r>
            <a:r>
              <a:rPr lang="en-US" sz="1100" dirty="0"/>
              <a:t> or</a:t>
            </a:r>
            <a:r>
              <a:rPr lang="en-US" sz="1100" i="1" dirty="0"/>
              <a:t> Liahona,</a:t>
            </a:r>
            <a:r>
              <a:rPr lang="en-US" sz="1100" dirty="0"/>
              <a:t> Nov. 2011, 88).</a:t>
            </a:r>
          </a:p>
        </p:txBody>
      </p:sp>
      <p:sp>
        <p:nvSpPr>
          <p:cNvPr id="8" name="Rectangle 7"/>
          <p:cNvSpPr/>
          <p:nvPr/>
        </p:nvSpPr>
        <p:spPr>
          <a:xfrm>
            <a:off x="9152964" y="0"/>
            <a:ext cx="3039036" cy="1938992"/>
          </a:xfrm>
          <a:prstGeom prst="rect">
            <a:avLst/>
          </a:prstGeom>
          <a:ln>
            <a:solidFill>
              <a:schemeClr val="tx1"/>
            </a:solidFill>
          </a:ln>
        </p:spPr>
        <p:txBody>
          <a:bodyPr wrap="square">
            <a:spAutoFit/>
          </a:bodyPr>
          <a:lstStyle/>
          <a:p>
            <a:pPr fontAlgn="base"/>
            <a:r>
              <a:rPr lang="en-US" sz="1200" b="1" dirty="0"/>
              <a:t>A Person’s Identity 3 Nephi 20:10-46:</a:t>
            </a:r>
          </a:p>
          <a:p>
            <a:pPr fontAlgn="base"/>
            <a:r>
              <a:rPr lang="en-US" sz="1200" dirty="0"/>
              <a:t>“You may enjoy music, athletics, or be mechanically inclined, and someday you may work in a trade or a profession or in the arts. As important as such activities and occupations can be, they do not define who we are. First and foremost, we are spiritual beings. We are [children] of God and the seed of Abraham” (David A. Bednar, “Becoming a </a:t>
            </a:r>
            <a:r>
              <a:rPr lang="en-US" sz="1200" dirty="0" err="1"/>
              <a:t>Missionary,”</a:t>
            </a:r>
            <a:r>
              <a:rPr lang="en-US" sz="1200" i="1" dirty="0" err="1"/>
              <a:t>Ensign</a:t>
            </a:r>
            <a:r>
              <a:rPr lang="en-US" sz="1200" dirty="0"/>
              <a:t> or </a:t>
            </a:r>
            <a:r>
              <a:rPr lang="en-US" sz="1200" i="1" dirty="0"/>
              <a:t>Liahona,</a:t>
            </a:r>
            <a:r>
              <a:rPr lang="en-US" sz="1200" dirty="0"/>
              <a:t> Nov. 2005, 47).</a:t>
            </a:r>
          </a:p>
        </p:txBody>
      </p:sp>
      <p:sp>
        <p:nvSpPr>
          <p:cNvPr id="9" name="Rectangle 8"/>
          <p:cNvSpPr/>
          <p:nvPr/>
        </p:nvSpPr>
        <p:spPr>
          <a:xfrm>
            <a:off x="4563035" y="1743635"/>
            <a:ext cx="4572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581400"/>
            <a:ext cx="45720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7400" y="5791200"/>
            <a:ext cx="2209800" cy="369332"/>
          </a:xfrm>
          <a:prstGeom prst="rect">
            <a:avLst/>
          </a:prstGeom>
          <a:noFill/>
        </p:spPr>
        <p:txBody>
          <a:bodyPr wrap="square" rtlCol="0">
            <a:spAutoFit/>
          </a:bodyPr>
          <a:lstStyle/>
          <a:p>
            <a:r>
              <a:rPr lang="en-US" dirty="0"/>
              <a:t>Other Quotes</a:t>
            </a:r>
          </a:p>
        </p:txBody>
      </p:sp>
      <p:sp>
        <p:nvSpPr>
          <p:cNvPr id="13" name="Rectangle 12">
            <a:extLst>
              <a:ext uri="{FF2B5EF4-FFF2-40B4-BE49-F238E27FC236}">
                <a16:creationId xmlns:a16="http://schemas.microsoft.com/office/drawing/2014/main" id="{988F245F-50B3-4BEF-92A0-F0EA08BAF09C}"/>
              </a:ext>
            </a:extLst>
          </p:cNvPr>
          <p:cNvSpPr/>
          <p:nvPr/>
        </p:nvSpPr>
        <p:spPr>
          <a:xfrm>
            <a:off x="4571999" y="3877306"/>
            <a:ext cx="4580966" cy="2308324"/>
          </a:xfrm>
          <a:prstGeom prst="rect">
            <a:avLst/>
          </a:prstGeom>
          <a:ln>
            <a:solidFill>
              <a:schemeClr val="tx1"/>
            </a:solidFill>
          </a:ln>
        </p:spPr>
        <p:txBody>
          <a:bodyPr wrap="square">
            <a:spAutoFit/>
          </a:bodyPr>
          <a:lstStyle/>
          <a:p>
            <a:r>
              <a:rPr lang="en-US" sz="1200" b="1" i="1" dirty="0">
                <a:solidFill>
                  <a:srgbClr val="333333"/>
                </a:solidFill>
                <a:latin typeface="Helam Slab"/>
              </a:rPr>
              <a:t>“The gathering of Israel </a:t>
            </a:r>
            <a:r>
              <a:rPr lang="en-US" sz="1200" i="1" dirty="0">
                <a:solidFill>
                  <a:srgbClr val="333333"/>
                </a:solidFill>
                <a:latin typeface="Helam Slab"/>
              </a:rPr>
              <a:t>consists in believing and accepting and living in harmony with all that the Lord once offered his ancient chosen people. It consists of having faith in the Lord Jesus Christ, of repenting, of being baptized and receiving the gift of the Holy Ghost, and of keeping the commandments of God. It consists of believing the gospel, joining the Church, and coming into the kingdom. It consists of receiving the holy priesthood, being endowed in holy places with power from on high, and receiving all the blessings of Abraham, Isaac, and Jacob, through the ordinance of celestial marriage. And it may also consist of assembling to an appointed place or land of worship” (Bruce R. McConkie, A New Witness for the Articles of Faith[1985], 515).</a:t>
            </a:r>
            <a:endParaRPr lang="en-US" sz="1200" dirty="0"/>
          </a:p>
        </p:txBody>
      </p:sp>
    </p:spTree>
    <p:extLst>
      <p:ext uri="{BB962C8B-B14F-4D97-AF65-F5344CB8AC3E}">
        <p14:creationId xmlns:p14="http://schemas.microsoft.com/office/powerpoint/2010/main" val="166860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25EB6D-2DBA-4B7B-96B6-71BFFE7769B9}"/>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Worthy Aaronic Priesthood Holders</a:t>
            </a:r>
          </a:p>
        </p:txBody>
      </p:sp>
      <p:sp>
        <p:nvSpPr>
          <p:cNvPr id="5" name="TextBox 4"/>
          <p:cNvSpPr txBox="1"/>
          <p:nvPr/>
        </p:nvSpPr>
        <p:spPr>
          <a:xfrm>
            <a:off x="8915400" y="6488668"/>
            <a:ext cx="1752600" cy="369332"/>
          </a:xfrm>
          <a:prstGeom prst="rect">
            <a:avLst/>
          </a:prstGeom>
          <a:noFill/>
        </p:spPr>
        <p:txBody>
          <a:bodyPr wrap="square" rtlCol="0">
            <a:spAutoFit/>
          </a:bodyPr>
          <a:lstStyle/>
          <a:p>
            <a:r>
              <a:rPr lang="en-US" dirty="0"/>
              <a:t>3 Nephi 20:1-9</a:t>
            </a:r>
          </a:p>
        </p:txBody>
      </p:sp>
      <p:sp>
        <p:nvSpPr>
          <p:cNvPr id="7" name="TextBox 6"/>
          <p:cNvSpPr txBox="1"/>
          <p:nvPr/>
        </p:nvSpPr>
        <p:spPr>
          <a:xfrm>
            <a:off x="1828800" y="1295401"/>
            <a:ext cx="3276600" cy="1661993"/>
          </a:xfrm>
          <a:prstGeom prst="rect">
            <a:avLst/>
          </a:prstGeom>
          <a:noFill/>
        </p:spPr>
        <p:txBody>
          <a:bodyPr wrap="square" rtlCol="0">
            <a:spAutoFit/>
          </a:bodyPr>
          <a:lstStyle/>
          <a:p>
            <a:r>
              <a:rPr lang="en-US" dirty="0"/>
              <a:t>“When one becomes a holder of the priesthood, he becomes an agent of the Lord. He should think of his calling as though he were on the Lord’s errand.” </a:t>
            </a:r>
            <a:r>
              <a:rPr lang="en-US" sz="1200" dirty="0"/>
              <a:t>President Harold B. Lee</a:t>
            </a:r>
          </a:p>
        </p:txBody>
      </p:sp>
      <p:sp>
        <p:nvSpPr>
          <p:cNvPr id="8" name="TextBox 7"/>
          <p:cNvSpPr txBox="1"/>
          <p:nvPr/>
        </p:nvSpPr>
        <p:spPr>
          <a:xfrm>
            <a:off x="6172200" y="1447801"/>
            <a:ext cx="4038600" cy="3139321"/>
          </a:xfrm>
          <a:prstGeom prst="rect">
            <a:avLst/>
          </a:prstGeom>
          <a:noFill/>
        </p:spPr>
        <p:txBody>
          <a:bodyPr wrap="square" rtlCol="0">
            <a:spAutoFit/>
          </a:bodyPr>
          <a:lstStyle/>
          <a:p>
            <a:r>
              <a:rPr lang="en-US" dirty="0"/>
              <a:t>“In order to do so, each must be worthy. Let us have ready hands, clean hands, and willing hands, that we may participate in providing what our Heavenly Father would have others receive from Him. If we are not worthy, it is possible to lose the power of the priesthood; and if we lose it, we have lost the essence of exaltation. Let us be worthy to serve.”</a:t>
            </a:r>
          </a:p>
          <a:p>
            <a:r>
              <a:rPr lang="en-US" sz="1200" dirty="0"/>
              <a:t>President Thomas S. Monson</a:t>
            </a:r>
          </a:p>
        </p:txBody>
      </p:sp>
      <p:sp>
        <p:nvSpPr>
          <p:cNvPr id="10" name="TextBox 9"/>
          <p:cNvSpPr txBox="1"/>
          <p:nvPr/>
        </p:nvSpPr>
        <p:spPr>
          <a:xfrm>
            <a:off x="6172200" y="4572000"/>
            <a:ext cx="4495800" cy="1754326"/>
          </a:xfrm>
          <a:prstGeom prst="rect">
            <a:avLst/>
          </a:prstGeom>
          <a:noFill/>
        </p:spPr>
        <p:txBody>
          <a:bodyPr wrap="square" rtlCol="0">
            <a:spAutoFit/>
          </a:bodyPr>
          <a:lstStyle/>
          <a:p>
            <a:pPr algn="ctr"/>
            <a:r>
              <a:rPr lang="en-US" sz="3600" dirty="0">
                <a:solidFill>
                  <a:schemeClr val="accent1">
                    <a:lumMod val="75000"/>
                  </a:schemeClr>
                </a:solidFill>
              </a:rPr>
              <a:t>Who should or should not partake of the sacrament?</a:t>
            </a:r>
          </a:p>
        </p:txBody>
      </p:sp>
      <p:grpSp>
        <p:nvGrpSpPr>
          <p:cNvPr id="13" name="Group 12"/>
          <p:cNvGrpSpPr/>
          <p:nvPr/>
        </p:nvGrpSpPr>
        <p:grpSpPr>
          <a:xfrm>
            <a:off x="2052918" y="645459"/>
            <a:ext cx="8310282" cy="457200"/>
            <a:chOff x="528918" y="645459"/>
            <a:chExt cx="8310282" cy="457200"/>
          </a:xfrm>
        </p:grpSpPr>
        <p:sp>
          <p:nvSpPr>
            <p:cNvPr id="12" name="Rounded Rectangle 11"/>
            <p:cNvSpPr/>
            <p:nvPr/>
          </p:nvSpPr>
          <p:spPr>
            <a:xfrm>
              <a:off x="528918" y="645459"/>
              <a:ext cx="8077200" cy="4572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685800"/>
              <a:ext cx="8229600" cy="338554"/>
            </a:xfrm>
            <a:prstGeom prst="rect">
              <a:avLst/>
            </a:prstGeom>
          </p:spPr>
          <p:txBody>
            <a:bodyPr wrap="square">
              <a:spAutoFit/>
            </a:bodyPr>
            <a:lstStyle/>
            <a:p>
              <a:r>
                <a:rPr lang="en-US" sz="1600" dirty="0">
                  <a:solidFill>
                    <a:schemeClr val="bg1"/>
                  </a:solidFill>
                </a:rPr>
                <a:t>To be personally righteous and to stand approved in the sight of God and his appointed leaders.</a:t>
              </a:r>
            </a:p>
          </p:txBody>
        </p:sp>
      </p:grpSp>
      <p:pic>
        <p:nvPicPr>
          <p:cNvPr id="3" name="Picture 2">
            <a:extLst>
              <a:ext uri="{FF2B5EF4-FFF2-40B4-BE49-F238E27FC236}">
                <a16:creationId xmlns:a16="http://schemas.microsoft.com/office/drawing/2014/main" id="{9974CFB9-EB7C-49F2-B1F6-0C45247EF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21" y="3338681"/>
            <a:ext cx="4802694" cy="2491964"/>
          </a:xfrm>
          <a:prstGeom prst="rect">
            <a:avLst/>
          </a:prstGeom>
        </p:spPr>
      </p:pic>
      <p:pic>
        <p:nvPicPr>
          <p:cNvPr id="15" name="Picture 14" descr="Thomas S. Monson 1.jpg">
            <a:extLst>
              <a:ext uri="{FF2B5EF4-FFF2-40B4-BE49-F238E27FC236}">
                <a16:creationId xmlns:a16="http://schemas.microsoft.com/office/drawing/2014/main" id="{7CC0BF5D-86EE-44D5-A165-6D9C8573D346}"/>
              </a:ext>
            </a:extLst>
          </p:cNvPr>
          <p:cNvPicPr>
            <a:picLocks noChangeAspect="1"/>
          </p:cNvPicPr>
          <p:nvPr/>
        </p:nvPicPr>
        <p:blipFill>
          <a:blip r:embed="rId3" cstate="print"/>
          <a:stretch>
            <a:fillRect/>
          </a:stretch>
        </p:blipFill>
        <p:spPr>
          <a:xfrm>
            <a:off x="10534425" y="1543722"/>
            <a:ext cx="1269552" cy="1575995"/>
          </a:xfrm>
          <a:prstGeom prst="rect">
            <a:avLst/>
          </a:prstGeom>
        </p:spPr>
      </p:pic>
      <p:pic>
        <p:nvPicPr>
          <p:cNvPr id="6" name="Picture 5">
            <a:extLst>
              <a:ext uri="{FF2B5EF4-FFF2-40B4-BE49-F238E27FC236}">
                <a16:creationId xmlns:a16="http://schemas.microsoft.com/office/drawing/2014/main" id="{530D89CE-BF5B-4E44-B5E1-06895A2D2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84" y="1437222"/>
            <a:ext cx="1097280" cy="1383792"/>
          </a:xfrm>
          <a:prstGeom prst="rect">
            <a:avLst/>
          </a:prstGeom>
        </p:spPr>
      </p:pic>
    </p:spTree>
    <p:extLst>
      <p:ext uri="{BB962C8B-B14F-4D97-AF65-F5344CB8AC3E}">
        <p14:creationId xmlns:p14="http://schemas.microsoft.com/office/powerpoint/2010/main" val="150677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53F5D1-D6C2-49F7-81EE-E56A79600398}"/>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Worthy to Partake of the Sacrament</a:t>
            </a:r>
          </a:p>
        </p:txBody>
      </p:sp>
      <p:sp>
        <p:nvSpPr>
          <p:cNvPr id="5" name="TextBox 4"/>
          <p:cNvSpPr txBox="1"/>
          <p:nvPr/>
        </p:nvSpPr>
        <p:spPr>
          <a:xfrm>
            <a:off x="8915400" y="6488668"/>
            <a:ext cx="1752600" cy="369332"/>
          </a:xfrm>
          <a:prstGeom prst="rect">
            <a:avLst/>
          </a:prstGeom>
          <a:noFill/>
        </p:spPr>
        <p:txBody>
          <a:bodyPr wrap="square" rtlCol="0">
            <a:spAutoFit/>
          </a:bodyPr>
          <a:lstStyle/>
          <a:p>
            <a:r>
              <a:rPr lang="en-US" dirty="0"/>
              <a:t>3 Nephi 20:1-9</a:t>
            </a:r>
          </a:p>
        </p:txBody>
      </p:sp>
      <p:sp>
        <p:nvSpPr>
          <p:cNvPr id="13" name="TextBox 12"/>
          <p:cNvSpPr txBox="1"/>
          <p:nvPr/>
        </p:nvSpPr>
        <p:spPr>
          <a:xfrm>
            <a:off x="6324600" y="4495800"/>
            <a:ext cx="3657600" cy="1754326"/>
          </a:xfrm>
          <a:prstGeom prst="rect">
            <a:avLst/>
          </a:prstGeom>
          <a:noFill/>
        </p:spPr>
        <p:txBody>
          <a:bodyPr wrap="square" rtlCol="0">
            <a:spAutoFit/>
          </a:bodyPr>
          <a:lstStyle/>
          <a:p>
            <a:pPr algn="ctr"/>
            <a:r>
              <a:rPr lang="en-US" sz="3600" dirty="0">
                <a:solidFill>
                  <a:schemeClr val="accent1">
                    <a:lumMod val="75000"/>
                  </a:schemeClr>
                </a:solidFill>
              </a:rPr>
              <a:t>How do we qualify for the Savior’s Promises?</a:t>
            </a:r>
          </a:p>
        </p:txBody>
      </p:sp>
      <p:sp>
        <p:nvSpPr>
          <p:cNvPr id="15" name="Rectangle 14"/>
          <p:cNvSpPr/>
          <p:nvPr/>
        </p:nvSpPr>
        <p:spPr>
          <a:xfrm>
            <a:off x="1568824" y="1402976"/>
            <a:ext cx="4038600" cy="3662541"/>
          </a:xfrm>
          <a:prstGeom prst="rect">
            <a:avLst/>
          </a:prstGeom>
        </p:spPr>
        <p:txBody>
          <a:bodyPr wrap="square">
            <a:spAutoFit/>
          </a:bodyPr>
          <a:lstStyle/>
          <a:p>
            <a:r>
              <a:rPr lang="en-US" sz="1600" dirty="0"/>
              <a:t>Should there be anything amiss in your life, there is open to you a way out. </a:t>
            </a:r>
          </a:p>
          <a:p>
            <a:endParaRPr lang="en-US" sz="1600" dirty="0"/>
          </a:p>
          <a:p>
            <a:r>
              <a:rPr lang="en-US" sz="1600" dirty="0"/>
              <a:t>Cease any unrighteousness. </a:t>
            </a:r>
          </a:p>
          <a:p>
            <a:r>
              <a:rPr lang="en-US" sz="1600" dirty="0"/>
              <a:t>Talk with your bishop.</a:t>
            </a:r>
          </a:p>
          <a:p>
            <a:r>
              <a:rPr lang="en-US" sz="1600" dirty="0"/>
              <a:t>Whatever the problem, it can be worked out through proper repentance. </a:t>
            </a:r>
          </a:p>
          <a:p>
            <a:endParaRPr lang="en-US" sz="1600" dirty="0"/>
          </a:p>
          <a:p>
            <a:r>
              <a:rPr lang="en-US" sz="1600" dirty="0"/>
              <a:t>You can become clean once again. Said the Lord, speaking of those who repent, “Though your sins be as scarlet, they shall be as white as snow,” </a:t>
            </a:r>
            <a:r>
              <a:rPr lang="en-US" sz="1200" dirty="0"/>
              <a:t>(Isaiah 1:18)</a:t>
            </a:r>
          </a:p>
          <a:p>
            <a:r>
              <a:rPr lang="en-US" sz="1600" dirty="0"/>
              <a:t>“and I, the Lord, remember them no more.” </a:t>
            </a:r>
            <a:r>
              <a:rPr lang="en-US" sz="1200" dirty="0"/>
              <a:t>(D&amp;C 58:42)</a:t>
            </a:r>
          </a:p>
          <a:p>
            <a:r>
              <a:rPr lang="en-US" sz="1200" dirty="0"/>
              <a:t>President Thomas S. Monson</a:t>
            </a:r>
          </a:p>
        </p:txBody>
      </p:sp>
      <p:pic>
        <p:nvPicPr>
          <p:cNvPr id="17" name="Picture 16" descr="Thomas S. Monson 1.jpg"/>
          <p:cNvPicPr>
            <a:picLocks noChangeAspect="1"/>
          </p:cNvPicPr>
          <p:nvPr/>
        </p:nvPicPr>
        <p:blipFill>
          <a:blip r:embed="rId2" cstate="print"/>
          <a:stretch>
            <a:fillRect/>
          </a:stretch>
        </p:blipFill>
        <p:spPr>
          <a:xfrm>
            <a:off x="372036" y="1075765"/>
            <a:ext cx="880872" cy="1093496"/>
          </a:xfrm>
          <a:prstGeom prst="rect">
            <a:avLst/>
          </a:prstGeom>
        </p:spPr>
      </p:pic>
      <p:pic>
        <p:nvPicPr>
          <p:cNvPr id="3" name="Picture 2">
            <a:extLst>
              <a:ext uri="{FF2B5EF4-FFF2-40B4-BE49-F238E27FC236}">
                <a16:creationId xmlns:a16="http://schemas.microsoft.com/office/drawing/2014/main" id="{8F7D1481-F24E-4CBB-808C-DE2CF847D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251" y="802509"/>
            <a:ext cx="1910253" cy="2715242"/>
          </a:xfrm>
          <a:prstGeom prst="rect">
            <a:avLst/>
          </a:prstGeom>
        </p:spPr>
      </p:pic>
      <p:pic>
        <p:nvPicPr>
          <p:cNvPr id="8" name="Picture 7">
            <a:extLst>
              <a:ext uri="{FF2B5EF4-FFF2-40B4-BE49-F238E27FC236}">
                <a16:creationId xmlns:a16="http://schemas.microsoft.com/office/drawing/2014/main" id="{92F226A2-CA51-4D6A-8AB3-BEC106698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940" y="1636334"/>
            <a:ext cx="1875127" cy="2812691"/>
          </a:xfrm>
          <a:prstGeom prst="rect">
            <a:avLst/>
          </a:prstGeom>
        </p:spPr>
      </p:pic>
    </p:spTree>
    <p:extLst>
      <p:ext uri="{BB962C8B-B14F-4D97-AF65-F5344CB8AC3E}">
        <p14:creationId xmlns:p14="http://schemas.microsoft.com/office/powerpoint/2010/main" val="34964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18D80A-CF82-4E01-9A1F-8A4022835D72}"/>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The Promises</a:t>
            </a:r>
          </a:p>
        </p:txBody>
      </p:sp>
      <p:sp>
        <p:nvSpPr>
          <p:cNvPr id="5" name="TextBox 4"/>
          <p:cNvSpPr txBox="1"/>
          <p:nvPr/>
        </p:nvSpPr>
        <p:spPr>
          <a:xfrm>
            <a:off x="8915400" y="6488668"/>
            <a:ext cx="1752600" cy="369332"/>
          </a:xfrm>
          <a:prstGeom prst="rect">
            <a:avLst/>
          </a:prstGeom>
          <a:noFill/>
        </p:spPr>
        <p:txBody>
          <a:bodyPr wrap="square" rtlCol="0">
            <a:spAutoFit/>
          </a:bodyPr>
          <a:lstStyle/>
          <a:p>
            <a:r>
              <a:rPr lang="en-US" dirty="0"/>
              <a:t>3 Nephi 20:1-9</a:t>
            </a:r>
          </a:p>
        </p:txBody>
      </p:sp>
      <p:sp>
        <p:nvSpPr>
          <p:cNvPr id="7" name="TextBox 6"/>
          <p:cNvSpPr txBox="1"/>
          <p:nvPr/>
        </p:nvSpPr>
        <p:spPr>
          <a:xfrm>
            <a:off x="493059" y="1264023"/>
            <a:ext cx="5831541" cy="4185761"/>
          </a:xfrm>
          <a:prstGeom prst="rect">
            <a:avLst/>
          </a:prstGeom>
          <a:noFill/>
        </p:spPr>
        <p:txBody>
          <a:bodyPr wrap="square" rtlCol="0">
            <a:spAutoFit/>
          </a:bodyPr>
          <a:lstStyle/>
          <a:p>
            <a:pPr fontAlgn="base"/>
            <a:r>
              <a:rPr lang="en-US" dirty="0"/>
              <a:t>“Let us qualify ourselves for our Savior’s promise that by partaking of the sacrament we will ‘be filled’, which means that we will be ‘filled with the Spirit’. That Spirit—the Holy Ghost—is our comforter, our direction finder, our communicator, our interpreter, our witness, and our purifier—our infallible guide and sanctifier for our mortal journey toward eternal life.</a:t>
            </a:r>
          </a:p>
          <a:p>
            <a:pPr fontAlgn="base"/>
            <a:endParaRPr lang="en-US" dirty="0"/>
          </a:p>
          <a:p>
            <a:pPr fontAlgn="base"/>
            <a:r>
              <a:rPr lang="en-US" dirty="0"/>
              <a:t>“… Out of the seemingly small act of consciously and reverently renewing our baptismal covenants comes a renewal of the blessings of baptism by water and by the Spirit, that we may always have his Spirit to be with us. In this way all of us will be guided, and in this way all of us can be cleansed.” </a:t>
            </a:r>
          </a:p>
          <a:p>
            <a:pPr fontAlgn="base"/>
            <a:r>
              <a:rPr lang="en-US" sz="1400" dirty="0" err="1"/>
              <a:t>Dallin</a:t>
            </a:r>
            <a:r>
              <a:rPr lang="en-US" sz="1400" dirty="0"/>
              <a:t> H. Oaks</a:t>
            </a:r>
          </a:p>
        </p:txBody>
      </p:sp>
      <p:sp>
        <p:nvSpPr>
          <p:cNvPr id="13" name="TextBox 12"/>
          <p:cNvSpPr txBox="1"/>
          <p:nvPr/>
        </p:nvSpPr>
        <p:spPr>
          <a:xfrm>
            <a:off x="6781800" y="4419600"/>
            <a:ext cx="3657600" cy="1754326"/>
          </a:xfrm>
          <a:prstGeom prst="rect">
            <a:avLst/>
          </a:prstGeom>
          <a:noFill/>
        </p:spPr>
        <p:txBody>
          <a:bodyPr wrap="square" rtlCol="0">
            <a:spAutoFit/>
          </a:bodyPr>
          <a:lstStyle/>
          <a:p>
            <a:pPr algn="ctr"/>
            <a:r>
              <a:rPr lang="en-US" sz="3600" dirty="0">
                <a:solidFill>
                  <a:schemeClr val="accent1">
                    <a:lumMod val="75000"/>
                  </a:schemeClr>
                </a:solidFill>
              </a:rPr>
              <a:t>Where should our hearts be during sacrament?</a:t>
            </a:r>
          </a:p>
        </p:txBody>
      </p:sp>
      <p:pic>
        <p:nvPicPr>
          <p:cNvPr id="8" name="Picture 7" descr="Dallin H. Oaks.jpg"/>
          <p:cNvPicPr>
            <a:picLocks noChangeAspect="1"/>
          </p:cNvPicPr>
          <p:nvPr/>
        </p:nvPicPr>
        <p:blipFill>
          <a:blip r:embed="rId2" cstate="print"/>
          <a:stretch>
            <a:fillRect/>
          </a:stretch>
        </p:blipFill>
        <p:spPr>
          <a:xfrm>
            <a:off x="224117" y="125507"/>
            <a:ext cx="844506" cy="1052513"/>
          </a:xfrm>
          <a:prstGeom prst="rect">
            <a:avLst/>
          </a:prstGeom>
        </p:spPr>
      </p:pic>
      <p:pic>
        <p:nvPicPr>
          <p:cNvPr id="3" name="Picture 2">
            <a:extLst>
              <a:ext uri="{FF2B5EF4-FFF2-40B4-BE49-F238E27FC236}">
                <a16:creationId xmlns:a16="http://schemas.microsoft.com/office/drawing/2014/main" id="{FB60DF64-F719-4F53-AAC8-249229D5C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865" y="1010203"/>
            <a:ext cx="2107154" cy="3160731"/>
          </a:xfrm>
          <a:prstGeom prst="rect">
            <a:avLst/>
          </a:prstGeom>
        </p:spPr>
      </p:pic>
    </p:spTree>
    <p:extLst>
      <p:ext uri="{BB962C8B-B14F-4D97-AF65-F5344CB8AC3E}">
        <p14:creationId xmlns:p14="http://schemas.microsoft.com/office/powerpoint/2010/main" val="9482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18D80A-CF82-4E01-9A1F-8A4022835D72}"/>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3">
            <a:extLst>
              <a:ext uri="{FF2B5EF4-FFF2-40B4-BE49-F238E27FC236}">
                <a16:creationId xmlns:a16="http://schemas.microsoft.com/office/drawing/2014/main" id="{02E5959E-E974-40C2-91F9-93015F79CAFF}"/>
              </a:ext>
            </a:extLst>
          </p:cNvPr>
          <p:cNvGrpSpPr/>
          <p:nvPr/>
        </p:nvGrpSpPr>
        <p:grpSpPr>
          <a:xfrm>
            <a:off x="519952" y="470639"/>
            <a:ext cx="2031972" cy="2301261"/>
            <a:chOff x="71718" y="1120588"/>
            <a:chExt cx="3070535" cy="4572000"/>
          </a:xfrm>
        </p:grpSpPr>
        <p:grpSp>
          <p:nvGrpSpPr>
            <p:cNvPr id="11" name="Group 13">
              <a:extLst>
                <a:ext uri="{FF2B5EF4-FFF2-40B4-BE49-F238E27FC236}">
                  <a16:creationId xmlns:a16="http://schemas.microsoft.com/office/drawing/2014/main" id="{4600A3DD-8991-4680-89EC-D771EC23FB7A}"/>
                </a:ext>
              </a:extLst>
            </p:cNvPr>
            <p:cNvGrpSpPr/>
            <p:nvPr/>
          </p:nvGrpSpPr>
          <p:grpSpPr>
            <a:xfrm>
              <a:off x="71718" y="1120588"/>
              <a:ext cx="3048000" cy="4572000"/>
              <a:chOff x="838200" y="1066800"/>
              <a:chExt cx="2438400" cy="3352800"/>
            </a:xfrm>
          </p:grpSpPr>
          <p:sp>
            <p:nvSpPr>
              <p:cNvPr id="14" name="Rounded Rectangle 61">
                <a:extLst>
                  <a:ext uri="{FF2B5EF4-FFF2-40B4-BE49-F238E27FC236}">
                    <a16:creationId xmlns:a16="http://schemas.microsoft.com/office/drawing/2014/main" id="{3BD1DA44-6A08-458F-BEDD-39D9FA8587C6}"/>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C2853CB0-6F8B-46B0-B55E-E1411FFB40F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E44FE751-3A56-41AD-A8DF-6F894FC7078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a:extLst>
                  <a:ext uri="{FF2B5EF4-FFF2-40B4-BE49-F238E27FC236}">
                    <a16:creationId xmlns:a16="http://schemas.microsoft.com/office/drawing/2014/main" id="{365E3CA7-CE33-4013-A795-8A9FCAB86F4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a:extLst>
                  <a:ext uri="{FF2B5EF4-FFF2-40B4-BE49-F238E27FC236}">
                    <a16:creationId xmlns:a16="http://schemas.microsoft.com/office/drawing/2014/main" id="{0EC39F72-910F-4BA4-AFAA-7494CD32536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a:extLst>
                  <a:ext uri="{FF2B5EF4-FFF2-40B4-BE49-F238E27FC236}">
                    <a16:creationId xmlns:a16="http://schemas.microsoft.com/office/drawing/2014/main" id="{45E8878D-8843-4AE7-86A5-7A961F30802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a:extLst>
                  <a:ext uri="{FF2B5EF4-FFF2-40B4-BE49-F238E27FC236}">
                    <a16:creationId xmlns:a16="http://schemas.microsoft.com/office/drawing/2014/main" id="{943DCC93-A023-4D30-B0CE-C26F2EE694A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que 8">
                <a:extLst>
                  <a:ext uri="{FF2B5EF4-FFF2-40B4-BE49-F238E27FC236}">
                    <a16:creationId xmlns:a16="http://schemas.microsoft.com/office/drawing/2014/main" id="{3BC8702D-FE93-4CD7-9AD2-0A29E2A94FA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9">
                <a:extLst>
                  <a:ext uri="{FF2B5EF4-FFF2-40B4-BE49-F238E27FC236}">
                    <a16:creationId xmlns:a16="http://schemas.microsoft.com/office/drawing/2014/main" id="{665F3DB7-3FC1-4399-8ED4-A4F54083C97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10">
                <a:extLst>
                  <a:ext uri="{FF2B5EF4-FFF2-40B4-BE49-F238E27FC236}">
                    <a16:creationId xmlns:a16="http://schemas.microsoft.com/office/drawing/2014/main" id="{A818165E-FCC8-4832-A242-F53B9C8E6F8C}"/>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A0F87CA3-90F0-4CCE-9D98-5110F303A0E8}"/>
                </a:ext>
              </a:extLst>
            </p:cNvPr>
            <p:cNvSpPr txBox="1"/>
            <p:nvPr/>
          </p:nvSpPr>
          <p:spPr>
            <a:xfrm>
              <a:off x="762598" y="1254182"/>
              <a:ext cx="2379655" cy="4035708"/>
            </a:xfrm>
            <a:prstGeom prst="rect">
              <a:avLst/>
            </a:prstGeom>
            <a:noFill/>
          </p:spPr>
          <p:txBody>
            <a:bodyPr wrap="square" rtlCol="0">
              <a:spAutoFit/>
            </a:bodyPr>
            <a:lstStyle/>
            <a:p>
              <a:pPr algn="ctr"/>
              <a:r>
                <a:rPr lang="en-US" b="1" dirty="0"/>
                <a:t>As we prayerfully partake of the sacrament, we can be filled with the Holy Ghost</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94EBBEA3-536E-4A28-BA5C-FD6167FEE7D4}"/>
              </a:ext>
            </a:extLst>
          </p:cNvPr>
          <p:cNvSpPr/>
          <p:nvPr/>
        </p:nvSpPr>
        <p:spPr>
          <a:xfrm>
            <a:off x="3603812" y="807748"/>
            <a:ext cx="6096000" cy="1477328"/>
          </a:xfrm>
          <a:prstGeom prst="rect">
            <a:avLst/>
          </a:prstGeom>
        </p:spPr>
        <p:txBody>
          <a:bodyPr>
            <a:spAutoFit/>
          </a:bodyPr>
          <a:lstStyle/>
          <a:p>
            <a:r>
              <a:rPr lang="en-US" dirty="0">
                <a:latin typeface="DistrictThin"/>
              </a:rPr>
              <a:t>“[The period before sacrament meeting begins] is not a time for conversation or transmission of messages but a period of prayerful meditation as leaders and members prepare spiritually for the sacrament.” </a:t>
            </a:r>
          </a:p>
          <a:p>
            <a:r>
              <a:rPr lang="en-US" dirty="0">
                <a:latin typeface="DistrictThin"/>
              </a:rPr>
              <a:t>Russell M. Nelson</a:t>
            </a:r>
            <a:endParaRPr lang="en-US" dirty="0"/>
          </a:p>
        </p:txBody>
      </p:sp>
      <p:pic>
        <p:nvPicPr>
          <p:cNvPr id="24" name="Picture 23">
            <a:extLst>
              <a:ext uri="{FF2B5EF4-FFF2-40B4-BE49-F238E27FC236}">
                <a16:creationId xmlns:a16="http://schemas.microsoft.com/office/drawing/2014/main" id="{CBCC8F7C-0AB0-4045-AC56-CC138510C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091" y="525276"/>
            <a:ext cx="1320533" cy="1653148"/>
          </a:xfrm>
          <a:prstGeom prst="rect">
            <a:avLst/>
          </a:prstGeom>
        </p:spPr>
      </p:pic>
      <p:sp>
        <p:nvSpPr>
          <p:cNvPr id="25" name="Rectangle 24">
            <a:extLst>
              <a:ext uri="{FF2B5EF4-FFF2-40B4-BE49-F238E27FC236}">
                <a16:creationId xmlns:a16="http://schemas.microsoft.com/office/drawing/2014/main" id="{E821426B-F7D4-494F-8328-81B253F69DF1}"/>
              </a:ext>
            </a:extLst>
          </p:cNvPr>
          <p:cNvSpPr/>
          <p:nvPr/>
        </p:nvSpPr>
        <p:spPr>
          <a:xfrm>
            <a:off x="421340" y="3524054"/>
            <a:ext cx="6230471" cy="2677656"/>
          </a:xfrm>
          <a:prstGeom prst="rect">
            <a:avLst/>
          </a:prstGeom>
        </p:spPr>
        <p:txBody>
          <a:bodyPr wrap="square">
            <a:spAutoFit/>
          </a:bodyPr>
          <a:lstStyle/>
          <a:p>
            <a:pPr fontAlgn="base"/>
            <a:r>
              <a:rPr lang="en-US" sz="2400" dirty="0">
                <a:effectLst>
                  <a:glow rad="101600">
                    <a:schemeClr val="accent2">
                      <a:satMod val="175000"/>
                      <a:alpha val="40000"/>
                    </a:schemeClr>
                  </a:glow>
                  <a:innerShdw blurRad="63500" dist="50800" dir="16200000">
                    <a:prstClr val="black">
                      <a:alpha val="50000"/>
                    </a:prstClr>
                  </a:innerShdw>
                </a:effectLst>
                <a:latin typeface="Open Sans"/>
              </a:rPr>
              <a:t>Why do you think it is important to avoid talking or transmitting messages to others before or during the sacrament?</a:t>
            </a:r>
          </a:p>
          <a:p>
            <a:pPr fontAlgn="base"/>
            <a:endParaRPr lang="en-US" sz="2400" dirty="0">
              <a:effectLst>
                <a:glow rad="101600">
                  <a:schemeClr val="accent2">
                    <a:satMod val="175000"/>
                    <a:alpha val="40000"/>
                  </a:schemeClr>
                </a:glow>
                <a:innerShdw blurRad="63500" dist="50800" dir="16200000">
                  <a:prstClr val="black">
                    <a:alpha val="50000"/>
                  </a:prstClr>
                </a:innerShdw>
              </a:effectLst>
              <a:latin typeface="Open Sans"/>
            </a:endParaRPr>
          </a:p>
          <a:p>
            <a:pPr fontAlgn="base"/>
            <a:r>
              <a:rPr lang="en-US" sz="2400" dirty="0">
                <a:effectLst>
                  <a:glow rad="101600">
                    <a:schemeClr val="accent2">
                      <a:satMod val="175000"/>
                      <a:alpha val="40000"/>
                    </a:schemeClr>
                  </a:glow>
                  <a:innerShdw blurRad="63500" dist="50800" dir="16200000">
                    <a:prstClr val="black">
                      <a:alpha val="50000"/>
                    </a:prstClr>
                  </a:innerShdw>
                </a:effectLst>
                <a:latin typeface="Open Sans"/>
              </a:rPr>
              <a:t>How can praying before and during the sacrament help us to be filled with the Holy Ghost?</a:t>
            </a:r>
            <a:endParaRPr lang="en-US" sz="2400" b="0" i="0" dirty="0">
              <a:effectLst>
                <a:glow rad="101600">
                  <a:schemeClr val="accent2">
                    <a:satMod val="175000"/>
                    <a:alpha val="40000"/>
                  </a:schemeClr>
                </a:glow>
                <a:innerShdw blurRad="63500" dist="50800" dir="16200000">
                  <a:prstClr val="black">
                    <a:alpha val="50000"/>
                  </a:prstClr>
                </a:innerShdw>
              </a:effectLst>
              <a:latin typeface="Open Sans"/>
            </a:endParaRPr>
          </a:p>
        </p:txBody>
      </p:sp>
      <p:pic>
        <p:nvPicPr>
          <p:cNvPr id="27" name="Picture 26">
            <a:extLst>
              <a:ext uri="{FF2B5EF4-FFF2-40B4-BE49-F238E27FC236}">
                <a16:creationId xmlns:a16="http://schemas.microsoft.com/office/drawing/2014/main" id="{01BA75B6-B779-4650-AF3C-3732559A1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823" y="2976282"/>
            <a:ext cx="4357968" cy="3486374"/>
          </a:xfrm>
          <a:prstGeom prst="rect">
            <a:avLst/>
          </a:prstGeom>
        </p:spPr>
      </p:pic>
      <p:pic>
        <p:nvPicPr>
          <p:cNvPr id="28" name="Picture 27">
            <a:extLst>
              <a:ext uri="{FF2B5EF4-FFF2-40B4-BE49-F238E27FC236}">
                <a16:creationId xmlns:a16="http://schemas.microsoft.com/office/drawing/2014/main" id="{D5378D78-45AE-4E7B-994F-506E6DA76D57}"/>
              </a:ext>
            </a:extLst>
          </p:cNvPr>
          <p:cNvPicPr>
            <a:picLocks noChangeAspect="1"/>
          </p:cNvPicPr>
          <p:nvPr/>
        </p:nvPicPr>
        <p:blipFill rotWithShape="1">
          <a:blip r:embed="rId3">
            <a:extLst>
              <a:ext uri="{28A0092B-C50C-407E-A947-70E740481C1C}">
                <a14:useLocalDpi xmlns:a14="http://schemas.microsoft.com/office/drawing/2010/main" val="0"/>
              </a:ext>
            </a:extLst>
          </a:blip>
          <a:srcRect l="43404" t="-257"/>
          <a:stretch/>
        </p:blipFill>
        <p:spPr>
          <a:xfrm>
            <a:off x="8812305" y="2976282"/>
            <a:ext cx="2466415" cy="3477410"/>
          </a:xfrm>
          <a:prstGeom prst="rect">
            <a:avLst/>
          </a:prstGeom>
        </p:spPr>
      </p:pic>
    </p:spTree>
    <p:extLst>
      <p:ext uri="{BB962C8B-B14F-4D97-AF65-F5344CB8AC3E}">
        <p14:creationId xmlns:p14="http://schemas.microsoft.com/office/powerpoint/2010/main" val="36943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D62D3A-DCDC-49E9-8CE9-192AEFBB5923}"/>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Not Cease to Pray</a:t>
            </a:r>
          </a:p>
        </p:txBody>
      </p:sp>
      <p:sp>
        <p:nvSpPr>
          <p:cNvPr id="5" name="TextBox 4"/>
          <p:cNvSpPr txBox="1"/>
          <p:nvPr/>
        </p:nvSpPr>
        <p:spPr>
          <a:xfrm>
            <a:off x="8915400" y="6488668"/>
            <a:ext cx="1752600" cy="369332"/>
          </a:xfrm>
          <a:prstGeom prst="rect">
            <a:avLst/>
          </a:prstGeom>
          <a:noFill/>
        </p:spPr>
        <p:txBody>
          <a:bodyPr wrap="square" rtlCol="0">
            <a:spAutoFit/>
          </a:bodyPr>
          <a:lstStyle/>
          <a:p>
            <a:r>
              <a:rPr lang="en-US" dirty="0"/>
              <a:t>3 Nephi 20:1</a:t>
            </a:r>
          </a:p>
        </p:txBody>
      </p:sp>
      <p:sp>
        <p:nvSpPr>
          <p:cNvPr id="7" name="TextBox 6"/>
          <p:cNvSpPr txBox="1"/>
          <p:nvPr/>
        </p:nvSpPr>
        <p:spPr>
          <a:xfrm>
            <a:off x="1021080" y="861508"/>
            <a:ext cx="3505200" cy="1477328"/>
          </a:xfrm>
          <a:prstGeom prst="rect">
            <a:avLst/>
          </a:prstGeom>
          <a:noFill/>
        </p:spPr>
        <p:txBody>
          <a:bodyPr wrap="square" rtlCol="0">
            <a:spAutoFit/>
          </a:bodyPr>
          <a:lstStyle/>
          <a:p>
            <a:r>
              <a:rPr lang="en-US" dirty="0"/>
              <a:t>The sacramental prayers teach how to receive the constant companionship of the Holy Spirit. </a:t>
            </a:r>
          </a:p>
          <a:p>
            <a:r>
              <a:rPr lang="en-US" dirty="0"/>
              <a:t>When we partake... ...we open our mind and heart... </a:t>
            </a:r>
            <a:endParaRPr lang="en-US" sz="1200" dirty="0"/>
          </a:p>
        </p:txBody>
      </p:sp>
      <p:sp>
        <p:nvSpPr>
          <p:cNvPr id="9" name="Rectangle 8"/>
          <p:cNvSpPr/>
          <p:nvPr/>
        </p:nvSpPr>
        <p:spPr>
          <a:xfrm>
            <a:off x="5486400" y="990600"/>
            <a:ext cx="4572000" cy="1107996"/>
          </a:xfrm>
          <a:prstGeom prst="rect">
            <a:avLst/>
          </a:prstGeom>
        </p:spPr>
        <p:txBody>
          <a:bodyPr>
            <a:spAutoFit/>
          </a:bodyPr>
          <a:lstStyle/>
          <a:p>
            <a:r>
              <a:rPr lang="en-US" dirty="0"/>
              <a:t>The Heart and Mind:</a:t>
            </a:r>
          </a:p>
          <a:p>
            <a:r>
              <a:rPr lang="en-US" dirty="0"/>
              <a:t>A symbol of the mind and will of man and the figurative source of all emotions and feelings</a:t>
            </a:r>
          </a:p>
          <a:p>
            <a:r>
              <a:rPr lang="en-US" sz="1200" dirty="0"/>
              <a:t>Guide to the Scriptures</a:t>
            </a:r>
          </a:p>
        </p:txBody>
      </p:sp>
      <p:sp>
        <p:nvSpPr>
          <p:cNvPr id="11" name="Rectangle 10"/>
          <p:cNvSpPr/>
          <p:nvPr/>
        </p:nvSpPr>
        <p:spPr>
          <a:xfrm>
            <a:off x="3276600" y="5410201"/>
            <a:ext cx="4572000" cy="1200329"/>
          </a:xfrm>
          <a:prstGeom prst="rect">
            <a:avLst/>
          </a:prstGeom>
        </p:spPr>
        <p:txBody>
          <a:bodyPr>
            <a:spAutoFit/>
          </a:bodyPr>
          <a:lstStyle/>
          <a:p>
            <a:r>
              <a:rPr lang="en-US" dirty="0"/>
              <a:t>“Our hearts can only be drawn out to God when they are filled with love for Him and trust in His goodness…”</a:t>
            </a:r>
          </a:p>
          <a:p>
            <a:r>
              <a:rPr lang="en-US" dirty="0"/>
              <a:t>Henry B. Eyring</a:t>
            </a:r>
          </a:p>
        </p:txBody>
      </p:sp>
      <p:pic>
        <p:nvPicPr>
          <p:cNvPr id="3" name="Picture 2">
            <a:extLst>
              <a:ext uri="{FF2B5EF4-FFF2-40B4-BE49-F238E27FC236}">
                <a16:creationId xmlns:a16="http://schemas.microsoft.com/office/drawing/2014/main" id="{2507E64F-5396-4AAA-8A3C-E1BEF7420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70" y="2623873"/>
            <a:ext cx="2917564" cy="2265533"/>
          </a:xfrm>
          <a:prstGeom prst="rect">
            <a:avLst/>
          </a:prstGeom>
        </p:spPr>
      </p:pic>
      <p:pic>
        <p:nvPicPr>
          <p:cNvPr id="12" name="Picture 11">
            <a:extLst>
              <a:ext uri="{FF2B5EF4-FFF2-40B4-BE49-F238E27FC236}">
                <a16:creationId xmlns:a16="http://schemas.microsoft.com/office/drawing/2014/main" id="{A5DEEAF5-D3D6-4688-A867-DAE8D688C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047" y="2131593"/>
            <a:ext cx="4069649" cy="2949682"/>
          </a:xfrm>
          <a:prstGeom prst="rect">
            <a:avLst/>
          </a:prstGeom>
        </p:spPr>
      </p:pic>
      <p:pic>
        <p:nvPicPr>
          <p:cNvPr id="6" name="Picture 5">
            <a:extLst>
              <a:ext uri="{FF2B5EF4-FFF2-40B4-BE49-F238E27FC236}">
                <a16:creationId xmlns:a16="http://schemas.microsoft.com/office/drawing/2014/main" id="{75E528B4-0B58-451C-B6AB-B007005A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561" y="5271247"/>
            <a:ext cx="1100138" cy="1371600"/>
          </a:xfrm>
          <a:prstGeom prst="rect">
            <a:avLst/>
          </a:prstGeom>
        </p:spPr>
      </p:pic>
    </p:spTree>
    <p:extLst>
      <p:ext uri="{BB962C8B-B14F-4D97-AF65-F5344CB8AC3E}">
        <p14:creationId xmlns:p14="http://schemas.microsoft.com/office/powerpoint/2010/main" val="34559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9AD853-1488-4B35-B1C4-EAD10ADEF1F9}"/>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Christ Quotes Isaiah</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20:11</a:t>
            </a:r>
          </a:p>
        </p:txBody>
      </p:sp>
      <p:sp>
        <p:nvSpPr>
          <p:cNvPr id="9" name="Rectangle 8"/>
          <p:cNvSpPr/>
          <p:nvPr/>
        </p:nvSpPr>
        <p:spPr>
          <a:xfrm>
            <a:off x="1981200" y="914401"/>
            <a:ext cx="4114800" cy="2431435"/>
          </a:xfrm>
          <a:prstGeom prst="rect">
            <a:avLst/>
          </a:prstGeom>
        </p:spPr>
        <p:txBody>
          <a:bodyPr wrap="square">
            <a:spAutoFit/>
          </a:bodyPr>
          <a:lstStyle/>
          <a:p>
            <a:r>
              <a:rPr lang="en-US" sz="2400" dirty="0"/>
              <a:t>To the Nephites:</a:t>
            </a:r>
          </a:p>
          <a:p>
            <a:endParaRPr lang="en-US" sz="1600" dirty="0"/>
          </a:p>
          <a:p>
            <a:r>
              <a:rPr lang="en-US" sz="1600" dirty="0"/>
              <a:t>“Ye remember that I </a:t>
            </a:r>
            <a:r>
              <a:rPr lang="en-US" sz="1600" dirty="0" err="1"/>
              <a:t>spake</a:t>
            </a:r>
            <a:r>
              <a:rPr lang="en-US" sz="1600" dirty="0"/>
              <a:t> unto you, and said that when the</a:t>
            </a:r>
            <a:r>
              <a:rPr lang="en-US" sz="1600" baseline="30000" dirty="0"/>
              <a:t> </a:t>
            </a:r>
            <a:r>
              <a:rPr lang="en-US" sz="1600" dirty="0"/>
              <a:t>words of Isaiah should be fulfilled—behold they are written, </a:t>
            </a:r>
          </a:p>
          <a:p>
            <a:endParaRPr lang="en-US" sz="1600" dirty="0"/>
          </a:p>
          <a:p>
            <a:r>
              <a:rPr lang="en-US" sz="2400" dirty="0"/>
              <a:t>ye have them before you, therefore search them—”</a:t>
            </a:r>
          </a:p>
        </p:txBody>
      </p:sp>
      <p:sp>
        <p:nvSpPr>
          <p:cNvPr id="8" name="Rectangle 7"/>
          <p:cNvSpPr/>
          <p:nvPr/>
        </p:nvSpPr>
        <p:spPr>
          <a:xfrm>
            <a:off x="6324600" y="3352800"/>
            <a:ext cx="3429000" cy="2862322"/>
          </a:xfrm>
          <a:prstGeom prst="rect">
            <a:avLst/>
          </a:prstGeom>
        </p:spPr>
        <p:txBody>
          <a:bodyPr wrap="square">
            <a:spAutoFit/>
          </a:bodyPr>
          <a:lstStyle/>
          <a:p>
            <a:r>
              <a:rPr lang="en-US" sz="2800" dirty="0"/>
              <a:t>For us today:</a:t>
            </a:r>
          </a:p>
          <a:p>
            <a:endParaRPr lang="en-US" sz="2000" dirty="0"/>
          </a:p>
          <a:p>
            <a:r>
              <a:rPr lang="en-US" sz="2000" dirty="0"/>
              <a:t>“You Latter-day Saints have the words of Isaiah; they are written in the Bible, and many of them are in the Book of Mormon; therefore search them!”</a:t>
            </a:r>
          </a:p>
          <a:p>
            <a:r>
              <a:rPr lang="en-US" sz="1200" dirty="0"/>
              <a:t>Victor L. Ludlow</a:t>
            </a:r>
          </a:p>
        </p:txBody>
      </p:sp>
      <p:pic>
        <p:nvPicPr>
          <p:cNvPr id="3" name="Picture 2">
            <a:extLst>
              <a:ext uri="{FF2B5EF4-FFF2-40B4-BE49-F238E27FC236}">
                <a16:creationId xmlns:a16="http://schemas.microsoft.com/office/drawing/2014/main" id="{D111347A-CAC2-4D12-B5AC-E6A3C272B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10" y="769172"/>
            <a:ext cx="3417346" cy="2563010"/>
          </a:xfrm>
          <a:prstGeom prst="rect">
            <a:avLst/>
          </a:prstGeom>
        </p:spPr>
      </p:pic>
      <p:pic>
        <p:nvPicPr>
          <p:cNvPr id="11" name="Picture 10">
            <a:extLst>
              <a:ext uri="{FF2B5EF4-FFF2-40B4-BE49-F238E27FC236}">
                <a16:creationId xmlns:a16="http://schemas.microsoft.com/office/drawing/2014/main" id="{DD011A28-6436-41EE-9ED2-67C42AB1C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53" y="3533616"/>
            <a:ext cx="4454123" cy="3097922"/>
          </a:xfrm>
          <a:prstGeom prst="rect">
            <a:avLst/>
          </a:prstGeom>
        </p:spPr>
      </p:pic>
      <p:pic>
        <p:nvPicPr>
          <p:cNvPr id="6" name="Picture 5">
            <a:extLst>
              <a:ext uri="{FF2B5EF4-FFF2-40B4-BE49-F238E27FC236}">
                <a16:creationId xmlns:a16="http://schemas.microsoft.com/office/drawing/2014/main" id="{CA69131B-8A0F-4E73-9859-11A84EE38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738" y="3909172"/>
            <a:ext cx="952500" cy="1047750"/>
          </a:xfrm>
          <a:prstGeom prst="rect">
            <a:avLst/>
          </a:prstGeom>
        </p:spPr>
      </p:pic>
    </p:spTree>
    <p:extLst>
      <p:ext uri="{BB962C8B-B14F-4D97-AF65-F5344CB8AC3E}">
        <p14:creationId xmlns:p14="http://schemas.microsoft.com/office/powerpoint/2010/main" val="8665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D2850A-5EEF-4690-8FF6-0D793B667C11}"/>
              </a:ext>
            </a:extLst>
          </p:cNvPr>
          <p:cNvSpPr/>
          <p:nvPr/>
        </p:nvSpPr>
        <p:spPr>
          <a:xfrm>
            <a:off x="0" y="0"/>
            <a:ext cx="12192000" cy="6858000"/>
          </a:xfrm>
          <a:prstGeom prst="rect">
            <a:avLst/>
          </a:prstGeom>
          <a:gradFill flip="none" rotWithShape="1">
            <a:gsLst>
              <a:gs pos="58000">
                <a:srgbClr val="EFC97D"/>
              </a:gs>
              <a:gs pos="91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0" y="1"/>
            <a:ext cx="9144000" cy="769441"/>
          </a:xfrm>
          <a:prstGeom prst="rect">
            <a:avLst/>
          </a:prstGeom>
        </p:spPr>
        <p:txBody>
          <a:bodyPr wrap="square">
            <a:spAutoFit/>
          </a:bodyPr>
          <a:lstStyle/>
          <a:p>
            <a:pPr algn="ctr" fontAlgn="base"/>
            <a:r>
              <a:rPr lang="en-US" sz="4400" dirty="0">
                <a:latin typeface="Arial Narrow" pitchFamily="34" charset="0"/>
              </a:rPr>
              <a:t>The House of Israel</a:t>
            </a:r>
          </a:p>
        </p:txBody>
      </p:sp>
      <p:sp>
        <p:nvSpPr>
          <p:cNvPr id="5" name="TextBox 4"/>
          <p:cNvSpPr txBox="1"/>
          <p:nvPr/>
        </p:nvSpPr>
        <p:spPr>
          <a:xfrm>
            <a:off x="6934200" y="6488668"/>
            <a:ext cx="3733800" cy="369332"/>
          </a:xfrm>
          <a:prstGeom prst="rect">
            <a:avLst/>
          </a:prstGeom>
          <a:noFill/>
        </p:spPr>
        <p:txBody>
          <a:bodyPr wrap="square" rtlCol="0">
            <a:spAutoFit/>
          </a:bodyPr>
          <a:lstStyle/>
          <a:p>
            <a:pPr algn="r"/>
            <a:r>
              <a:rPr lang="en-US" dirty="0"/>
              <a:t>3 Nephi 20:11-12</a:t>
            </a:r>
          </a:p>
        </p:txBody>
      </p:sp>
      <p:sp>
        <p:nvSpPr>
          <p:cNvPr id="9" name="Rectangle 8"/>
          <p:cNvSpPr/>
          <p:nvPr/>
        </p:nvSpPr>
        <p:spPr>
          <a:xfrm>
            <a:off x="2057400" y="1066800"/>
            <a:ext cx="4114800" cy="2862322"/>
          </a:xfrm>
          <a:prstGeom prst="rect">
            <a:avLst/>
          </a:prstGeom>
        </p:spPr>
        <p:txBody>
          <a:bodyPr wrap="square">
            <a:spAutoFit/>
          </a:bodyPr>
          <a:lstStyle/>
          <a:p>
            <a:r>
              <a:rPr lang="en-US" dirty="0"/>
              <a:t>“By divine command the name [Israel] was applied to the 12 tribes collectively. (Gen 49:28; Ex. 3:36) Hundreds of millions of persons have thus been Israelites, heirs of the promises made to their fathers. This great host, called while on earth to be a peculiar people. Were also a separate and distinct group in the pre-existence.”</a:t>
            </a:r>
          </a:p>
          <a:p>
            <a:r>
              <a:rPr lang="en-US" sz="1200" dirty="0"/>
              <a:t>Bruce R. McConkie</a:t>
            </a:r>
          </a:p>
        </p:txBody>
      </p:sp>
      <p:sp>
        <p:nvSpPr>
          <p:cNvPr id="8" name="Rectangle 7"/>
          <p:cNvSpPr/>
          <p:nvPr/>
        </p:nvSpPr>
        <p:spPr>
          <a:xfrm>
            <a:off x="6477000" y="4267200"/>
            <a:ext cx="3429000" cy="1815882"/>
          </a:xfrm>
          <a:prstGeom prst="rect">
            <a:avLst/>
          </a:prstGeom>
        </p:spPr>
        <p:txBody>
          <a:bodyPr wrap="square">
            <a:spAutoFit/>
          </a:bodyPr>
          <a:lstStyle/>
          <a:p>
            <a:r>
              <a:rPr lang="en-US" sz="2000" dirty="0"/>
              <a:t>To be fulfilled in the last days:</a:t>
            </a:r>
          </a:p>
          <a:p>
            <a:r>
              <a:rPr lang="en-US" sz="2000" dirty="0"/>
              <a:t>“when the words of Isaiah are fulfilled, then God’s covenant with the house of Israel is fulfilled.”</a:t>
            </a:r>
          </a:p>
          <a:p>
            <a:r>
              <a:rPr lang="en-US" sz="1200" dirty="0"/>
              <a:t>Victor L. Ludlow</a:t>
            </a:r>
          </a:p>
        </p:txBody>
      </p:sp>
      <p:pic>
        <p:nvPicPr>
          <p:cNvPr id="3" name="Picture 2">
            <a:extLst>
              <a:ext uri="{FF2B5EF4-FFF2-40B4-BE49-F238E27FC236}">
                <a16:creationId xmlns:a16="http://schemas.microsoft.com/office/drawing/2014/main" id="{1AA4D632-BB0D-4A0C-8FF2-6B21D08EA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577" y="822802"/>
            <a:ext cx="2943336" cy="3064295"/>
          </a:xfrm>
          <a:prstGeom prst="rect">
            <a:avLst/>
          </a:prstGeom>
        </p:spPr>
      </p:pic>
      <p:pic>
        <p:nvPicPr>
          <p:cNvPr id="11" name="Picture 10">
            <a:extLst>
              <a:ext uri="{FF2B5EF4-FFF2-40B4-BE49-F238E27FC236}">
                <a16:creationId xmlns:a16="http://schemas.microsoft.com/office/drawing/2014/main" id="{32A106BA-9B64-4A8E-B494-91587C4E9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948" y="3849679"/>
            <a:ext cx="4659247" cy="2863496"/>
          </a:xfrm>
          <a:prstGeom prst="rect">
            <a:avLst/>
          </a:prstGeom>
        </p:spPr>
      </p:pic>
      <p:pic>
        <p:nvPicPr>
          <p:cNvPr id="6" name="Picture 5">
            <a:extLst>
              <a:ext uri="{FF2B5EF4-FFF2-40B4-BE49-F238E27FC236}">
                <a16:creationId xmlns:a16="http://schemas.microsoft.com/office/drawing/2014/main" id="{ADA79899-A912-4750-B26F-549A6AFEF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023097"/>
            <a:ext cx="1039906" cy="1451535"/>
          </a:xfrm>
          <a:prstGeom prst="rect">
            <a:avLst/>
          </a:prstGeom>
        </p:spPr>
      </p:pic>
      <p:pic>
        <p:nvPicPr>
          <p:cNvPr id="12" name="Picture 11">
            <a:extLst>
              <a:ext uri="{FF2B5EF4-FFF2-40B4-BE49-F238E27FC236}">
                <a16:creationId xmlns:a16="http://schemas.microsoft.com/office/drawing/2014/main" id="{9C6FC84E-E33A-446A-8878-82A9503DA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726" y="4516372"/>
            <a:ext cx="1134485" cy="1247933"/>
          </a:xfrm>
          <a:prstGeom prst="rect">
            <a:avLst/>
          </a:prstGeom>
        </p:spPr>
      </p:pic>
    </p:spTree>
    <p:extLst>
      <p:ext uri="{BB962C8B-B14F-4D97-AF65-F5344CB8AC3E}">
        <p14:creationId xmlns:p14="http://schemas.microsoft.com/office/powerpoint/2010/main" val="226318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4040</Words>
  <Application>Microsoft Office PowerPoint</Application>
  <PresentationFormat>Widescreen</PresentationFormat>
  <Paragraphs>309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DistrictThin</vt:lpstr>
      <vt:lpstr>Helam Slab</vt:lpstr>
      <vt:lpstr>Arial</vt:lpstr>
      <vt:lpstr>Tempus Sans ITC</vt:lpstr>
      <vt:lpstr>Open Sans</vt:lpstr>
      <vt:lpstr>Calibri</vt:lpstr>
      <vt:lpstr>Arial Narrow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2017-11-13T15:08:59Z</dcterms:created>
  <dcterms:modified xsi:type="dcterms:W3CDTF">2020-06-11T16:51:27Z</dcterms:modified>
</cp:coreProperties>
</file>