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9" r:id="rId16"/>
    <p:sldId id="271" r:id="rId17"/>
    <p:sldId id="272" r:id="rId18"/>
    <p:sldId id="273" r:id="rId19"/>
    <p:sldId id="274" r:id="rId20"/>
    <p:sldId id="276" r:id="rId21"/>
    <p:sldId id="277" r:id="rId22"/>
    <p:sldId id="278" r:id="rId23"/>
  </p:sldIdLst>
  <p:sldSz cx="12192000" cy="6858000"/>
  <p:notesSz cx="6858000" cy="9144000"/>
  <p:embeddedFontLst>
    <p:embeddedFont>
      <p:font typeface="Calibri" panose="020F0502020204030204" pitchFamily="34" charset="0"/>
      <p:regular r:id="rId24"/>
      <p:bold r:id="rId25"/>
      <p:italic r:id="rId26"/>
      <p:boldItalic r:id="rId27"/>
    </p:embeddedFont>
    <p:embeddedFont>
      <p:font typeface="Calibri Light" panose="020F0302020204030204" pitchFamily="34" charset="0"/>
      <p:regular r:id="rId28"/>
      <p:italic r:id="rId29"/>
    </p:embeddedFont>
    <p:embeddedFont>
      <p:font typeface="Californian FB" panose="0207040306080B030204" pitchFamily="18" charset="0"/>
      <p:regular r:id="rId30"/>
      <p:bold r:id="rId31"/>
      <p: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78" autoAdjust="0"/>
    <p:restoredTop sz="94660"/>
  </p:normalViewPr>
  <p:slideViewPr>
    <p:cSldViewPr snapToGrid="0">
      <p:cViewPr varScale="1">
        <p:scale>
          <a:sx n="101" d="100"/>
          <a:sy n="101" d="100"/>
        </p:scale>
        <p:origin x="120" y="3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5.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F1E21-305A-4F45-8BB3-12B5ACF375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6C71951-95E8-4C78-9BC1-40B2137C64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B6D860-5B5C-423E-B8BA-619569A2E52A}"/>
              </a:ext>
            </a:extLst>
          </p:cNvPr>
          <p:cNvSpPr>
            <a:spLocks noGrp="1"/>
          </p:cNvSpPr>
          <p:nvPr>
            <p:ph type="dt" sz="half" idx="10"/>
          </p:nvPr>
        </p:nvSpPr>
        <p:spPr/>
        <p:txBody>
          <a:bodyPr/>
          <a:lstStyle/>
          <a:p>
            <a:fld id="{F7919B9D-E9A3-4A5E-A38D-C6E537B6F7EA}" type="datetimeFigureOut">
              <a:rPr lang="en-US" smtClean="0"/>
              <a:t>6/11/2020</a:t>
            </a:fld>
            <a:endParaRPr lang="en-US"/>
          </a:p>
        </p:txBody>
      </p:sp>
      <p:sp>
        <p:nvSpPr>
          <p:cNvPr id="5" name="Footer Placeholder 4">
            <a:extLst>
              <a:ext uri="{FF2B5EF4-FFF2-40B4-BE49-F238E27FC236}">
                <a16:creationId xmlns:a16="http://schemas.microsoft.com/office/drawing/2014/main" id="{D0B9745C-5E4B-4542-AAEE-0E3C1F02BC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7BE3B2-2758-4A67-A144-914DFA679434}"/>
              </a:ext>
            </a:extLst>
          </p:cNvPr>
          <p:cNvSpPr>
            <a:spLocks noGrp="1"/>
          </p:cNvSpPr>
          <p:nvPr>
            <p:ph type="sldNum" sz="quarter" idx="12"/>
          </p:nvPr>
        </p:nvSpPr>
        <p:spPr/>
        <p:txBody>
          <a:bodyPr/>
          <a:lstStyle/>
          <a:p>
            <a:fld id="{6CD3A51B-B94C-44F6-B398-E64D7CD359D7}" type="slidenum">
              <a:rPr lang="en-US" smtClean="0"/>
              <a:t>‹#›</a:t>
            </a:fld>
            <a:endParaRPr lang="en-US"/>
          </a:p>
        </p:txBody>
      </p:sp>
    </p:spTree>
    <p:extLst>
      <p:ext uri="{BB962C8B-B14F-4D97-AF65-F5344CB8AC3E}">
        <p14:creationId xmlns:p14="http://schemas.microsoft.com/office/powerpoint/2010/main" val="2856335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11C91-A2B5-47A7-BFEF-974120380E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E82662B-E7A0-4C9B-96C0-5B064254B1C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8D2C05-9063-47CF-8FE0-1408F4B1F482}"/>
              </a:ext>
            </a:extLst>
          </p:cNvPr>
          <p:cNvSpPr>
            <a:spLocks noGrp="1"/>
          </p:cNvSpPr>
          <p:nvPr>
            <p:ph type="dt" sz="half" idx="10"/>
          </p:nvPr>
        </p:nvSpPr>
        <p:spPr/>
        <p:txBody>
          <a:bodyPr/>
          <a:lstStyle/>
          <a:p>
            <a:fld id="{F7919B9D-E9A3-4A5E-A38D-C6E537B6F7EA}" type="datetimeFigureOut">
              <a:rPr lang="en-US" smtClean="0"/>
              <a:t>6/11/2020</a:t>
            </a:fld>
            <a:endParaRPr lang="en-US"/>
          </a:p>
        </p:txBody>
      </p:sp>
      <p:sp>
        <p:nvSpPr>
          <p:cNvPr id="5" name="Footer Placeholder 4">
            <a:extLst>
              <a:ext uri="{FF2B5EF4-FFF2-40B4-BE49-F238E27FC236}">
                <a16:creationId xmlns:a16="http://schemas.microsoft.com/office/drawing/2014/main" id="{6C0A8326-8CBD-4517-B665-FFC721B30D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773451-024C-446E-9828-B6F89F5553BD}"/>
              </a:ext>
            </a:extLst>
          </p:cNvPr>
          <p:cNvSpPr>
            <a:spLocks noGrp="1"/>
          </p:cNvSpPr>
          <p:nvPr>
            <p:ph type="sldNum" sz="quarter" idx="12"/>
          </p:nvPr>
        </p:nvSpPr>
        <p:spPr/>
        <p:txBody>
          <a:bodyPr/>
          <a:lstStyle/>
          <a:p>
            <a:fld id="{6CD3A51B-B94C-44F6-B398-E64D7CD359D7}" type="slidenum">
              <a:rPr lang="en-US" smtClean="0"/>
              <a:t>‹#›</a:t>
            </a:fld>
            <a:endParaRPr lang="en-US"/>
          </a:p>
        </p:txBody>
      </p:sp>
    </p:spTree>
    <p:extLst>
      <p:ext uri="{BB962C8B-B14F-4D97-AF65-F5344CB8AC3E}">
        <p14:creationId xmlns:p14="http://schemas.microsoft.com/office/powerpoint/2010/main" val="2576803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DF4B2A-007F-4705-8433-B5B6D33E2F6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FC80E87-B422-4BFB-951F-11C4AC0B148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E9CCBA-ABB0-4579-B245-351F0E0E2A70}"/>
              </a:ext>
            </a:extLst>
          </p:cNvPr>
          <p:cNvSpPr>
            <a:spLocks noGrp="1"/>
          </p:cNvSpPr>
          <p:nvPr>
            <p:ph type="dt" sz="half" idx="10"/>
          </p:nvPr>
        </p:nvSpPr>
        <p:spPr/>
        <p:txBody>
          <a:bodyPr/>
          <a:lstStyle/>
          <a:p>
            <a:fld id="{F7919B9D-E9A3-4A5E-A38D-C6E537B6F7EA}" type="datetimeFigureOut">
              <a:rPr lang="en-US" smtClean="0"/>
              <a:t>6/11/2020</a:t>
            </a:fld>
            <a:endParaRPr lang="en-US"/>
          </a:p>
        </p:txBody>
      </p:sp>
      <p:sp>
        <p:nvSpPr>
          <p:cNvPr id="5" name="Footer Placeholder 4">
            <a:extLst>
              <a:ext uri="{FF2B5EF4-FFF2-40B4-BE49-F238E27FC236}">
                <a16:creationId xmlns:a16="http://schemas.microsoft.com/office/drawing/2014/main" id="{FBB1B6AA-4677-4018-B880-52D876D786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C28F05-2D33-4883-9386-AFC0957BB808}"/>
              </a:ext>
            </a:extLst>
          </p:cNvPr>
          <p:cNvSpPr>
            <a:spLocks noGrp="1"/>
          </p:cNvSpPr>
          <p:nvPr>
            <p:ph type="sldNum" sz="quarter" idx="12"/>
          </p:nvPr>
        </p:nvSpPr>
        <p:spPr/>
        <p:txBody>
          <a:bodyPr/>
          <a:lstStyle/>
          <a:p>
            <a:fld id="{6CD3A51B-B94C-44F6-B398-E64D7CD359D7}" type="slidenum">
              <a:rPr lang="en-US" smtClean="0"/>
              <a:t>‹#›</a:t>
            </a:fld>
            <a:endParaRPr lang="en-US"/>
          </a:p>
        </p:txBody>
      </p:sp>
    </p:spTree>
    <p:extLst>
      <p:ext uri="{BB962C8B-B14F-4D97-AF65-F5344CB8AC3E}">
        <p14:creationId xmlns:p14="http://schemas.microsoft.com/office/powerpoint/2010/main" val="1477359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54950-A857-458B-917A-988E6F5948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A7863A-1B81-4640-8D88-3EA7F158572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723F53-E4C0-4957-A3BF-46BE4F852A1F}"/>
              </a:ext>
            </a:extLst>
          </p:cNvPr>
          <p:cNvSpPr>
            <a:spLocks noGrp="1"/>
          </p:cNvSpPr>
          <p:nvPr>
            <p:ph type="dt" sz="half" idx="10"/>
          </p:nvPr>
        </p:nvSpPr>
        <p:spPr/>
        <p:txBody>
          <a:bodyPr/>
          <a:lstStyle/>
          <a:p>
            <a:fld id="{F7919B9D-E9A3-4A5E-A38D-C6E537B6F7EA}" type="datetimeFigureOut">
              <a:rPr lang="en-US" smtClean="0"/>
              <a:t>6/11/2020</a:t>
            </a:fld>
            <a:endParaRPr lang="en-US"/>
          </a:p>
        </p:txBody>
      </p:sp>
      <p:sp>
        <p:nvSpPr>
          <p:cNvPr id="5" name="Footer Placeholder 4">
            <a:extLst>
              <a:ext uri="{FF2B5EF4-FFF2-40B4-BE49-F238E27FC236}">
                <a16:creationId xmlns:a16="http://schemas.microsoft.com/office/drawing/2014/main" id="{8E261D2C-21AC-4D7C-8E99-A8B6762ED4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B43629-D2C5-4A63-85B5-D4070449887C}"/>
              </a:ext>
            </a:extLst>
          </p:cNvPr>
          <p:cNvSpPr>
            <a:spLocks noGrp="1"/>
          </p:cNvSpPr>
          <p:nvPr>
            <p:ph type="sldNum" sz="quarter" idx="12"/>
          </p:nvPr>
        </p:nvSpPr>
        <p:spPr/>
        <p:txBody>
          <a:bodyPr/>
          <a:lstStyle/>
          <a:p>
            <a:fld id="{6CD3A51B-B94C-44F6-B398-E64D7CD359D7}" type="slidenum">
              <a:rPr lang="en-US" smtClean="0"/>
              <a:t>‹#›</a:t>
            </a:fld>
            <a:endParaRPr lang="en-US"/>
          </a:p>
        </p:txBody>
      </p:sp>
    </p:spTree>
    <p:extLst>
      <p:ext uri="{BB962C8B-B14F-4D97-AF65-F5344CB8AC3E}">
        <p14:creationId xmlns:p14="http://schemas.microsoft.com/office/powerpoint/2010/main" val="138850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83FAA-2BC1-41B6-B667-C64DB524CBB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63FC73F-5BBF-47D2-8BC4-3F5DB8C3B3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2EAD3EF-B6DE-4CD0-9E38-14DA072ACF39}"/>
              </a:ext>
            </a:extLst>
          </p:cNvPr>
          <p:cNvSpPr>
            <a:spLocks noGrp="1"/>
          </p:cNvSpPr>
          <p:nvPr>
            <p:ph type="dt" sz="half" idx="10"/>
          </p:nvPr>
        </p:nvSpPr>
        <p:spPr/>
        <p:txBody>
          <a:bodyPr/>
          <a:lstStyle/>
          <a:p>
            <a:fld id="{F7919B9D-E9A3-4A5E-A38D-C6E537B6F7EA}" type="datetimeFigureOut">
              <a:rPr lang="en-US" smtClean="0"/>
              <a:t>6/11/2020</a:t>
            </a:fld>
            <a:endParaRPr lang="en-US"/>
          </a:p>
        </p:txBody>
      </p:sp>
      <p:sp>
        <p:nvSpPr>
          <p:cNvPr id="5" name="Footer Placeholder 4">
            <a:extLst>
              <a:ext uri="{FF2B5EF4-FFF2-40B4-BE49-F238E27FC236}">
                <a16:creationId xmlns:a16="http://schemas.microsoft.com/office/drawing/2014/main" id="{0F712609-3248-4EBE-9D8A-4574781956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70C734-6C15-4FE6-8887-9A739F8768C2}"/>
              </a:ext>
            </a:extLst>
          </p:cNvPr>
          <p:cNvSpPr>
            <a:spLocks noGrp="1"/>
          </p:cNvSpPr>
          <p:nvPr>
            <p:ph type="sldNum" sz="quarter" idx="12"/>
          </p:nvPr>
        </p:nvSpPr>
        <p:spPr/>
        <p:txBody>
          <a:bodyPr/>
          <a:lstStyle/>
          <a:p>
            <a:fld id="{6CD3A51B-B94C-44F6-B398-E64D7CD359D7}" type="slidenum">
              <a:rPr lang="en-US" smtClean="0"/>
              <a:t>‹#›</a:t>
            </a:fld>
            <a:endParaRPr lang="en-US"/>
          </a:p>
        </p:txBody>
      </p:sp>
    </p:spTree>
    <p:extLst>
      <p:ext uri="{BB962C8B-B14F-4D97-AF65-F5344CB8AC3E}">
        <p14:creationId xmlns:p14="http://schemas.microsoft.com/office/powerpoint/2010/main" val="2396241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1283B-8E0B-4F98-8E22-6C8DF426B5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F0A30F-509C-420E-B8EF-71D63FAFC21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4E923D5-1D5A-4E2C-9170-EDEF769794B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92AE208-667C-40F8-8333-0835041E9821}"/>
              </a:ext>
            </a:extLst>
          </p:cNvPr>
          <p:cNvSpPr>
            <a:spLocks noGrp="1"/>
          </p:cNvSpPr>
          <p:nvPr>
            <p:ph type="dt" sz="half" idx="10"/>
          </p:nvPr>
        </p:nvSpPr>
        <p:spPr/>
        <p:txBody>
          <a:bodyPr/>
          <a:lstStyle/>
          <a:p>
            <a:fld id="{F7919B9D-E9A3-4A5E-A38D-C6E537B6F7EA}" type="datetimeFigureOut">
              <a:rPr lang="en-US" smtClean="0"/>
              <a:t>6/11/2020</a:t>
            </a:fld>
            <a:endParaRPr lang="en-US"/>
          </a:p>
        </p:txBody>
      </p:sp>
      <p:sp>
        <p:nvSpPr>
          <p:cNvPr id="6" name="Footer Placeholder 5">
            <a:extLst>
              <a:ext uri="{FF2B5EF4-FFF2-40B4-BE49-F238E27FC236}">
                <a16:creationId xmlns:a16="http://schemas.microsoft.com/office/drawing/2014/main" id="{EADC0E9E-7705-4E1F-80C6-3CE0985FB8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DC779A-D199-43FC-95CA-EF2B6308928A}"/>
              </a:ext>
            </a:extLst>
          </p:cNvPr>
          <p:cNvSpPr>
            <a:spLocks noGrp="1"/>
          </p:cNvSpPr>
          <p:nvPr>
            <p:ph type="sldNum" sz="quarter" idx="12"/>
          </p:nvPr>
        </p:nvSpPr>
        <p:spPr/>
        <p:txBody>
          <a:bodyPr/>
          <a:lstStyle/>
          <a:p>
            <a:fld id="{6CD3A51B-B94C-44F6-B398-E64D7CD359D7}" type="slidenum">
              <a:rPr lang="en-US" smtClean="0"/>
              <a:t>‹#›</a:t>
            </a:fld>
            <a:endParaRPr lang="en-US"/>
          </a:p>
        </p:txBody>
      </p:sp>
    </p:spTree>
    <p:extLst>
      <p:ext uri="{BB962C8B-B14F-4D97-AF65-F5344CB8AC3E}">
        <p14:creationId xmlns:p14="http://schemas.microsoft.com/office/powerpoint/2010/main" val="2292367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3E052-48E6-4B84-AD32-4C0CAF819F7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4C7B397-6A96-407A-A1A7-D1920F23C9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460021D-34A1-426C-ABC9-E8004701904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EE170A-C0A8-4C74-AB8E-FA12DC2B5F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5AFA48D-5A72-455D-BB98-4A105366B8E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0809762-26CD-4172-B74B-90F798C4EAA5}"/>
              </a:ext>
            </a:extLst>
          </p:cNvPr>
          <p:cNvSpPr>
            <a:spLocks noGrp="1"/>
          </p:cNvSpPr>
          <p:nvPr>
            <p:ph type="dt" sz="half" idx="10"/>
          </p:nvPr>
        </p:nvSpPr>
        <p:spPr/>
        <p:txBody>
          <a:bodyPr/>
          <a:lstStyle/>
          <a:p>
            <a:fld id="{F7919B9D-E9A3-4A5E-A38D-C6E537B6F7EA}" type="datetimeFigureOut">
              <a:rPr lang="en-US" smtClean="0"/>
              <a:t>6/11/2020</a:t>
            </a:fld>
            <a:endParaRPr lang="en-US"/>
          </a:p>
        </p:txBody>
      </p:sp>
      <p:sp>
        <p:nvSpPr>
          <p:cNvPr id="8" name="Footer Placeholder 7">
            <a:extLst>
              <a:ext uri="{FF2B5EF4-FFF2-40B4-BE49-F238E27FC236}">
                <a16:creationId xmlns:a16="http://schemas.microsoft.com/office/drawing/2014/main" id="{AE86FA5D-AC2E-40D4-B367-E1E304A9CA0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55F8ECC-3222-46B4-B7EA-861A845BF203}"/>
              </a:ext>
            </a:extLst>
          </p:cNvPr>
          <p:cNvSpPr>
            <a:spLocks noGrp="1"/>
          </p:cNvSpPr>
          <p:nvPr>
            <p:ph type="sldNum" sz="quarter" idx="12"/>
          </p:nvPr>
        </p:nvSpPr>
        <p:spPr/>
        <p:txBody>
          <a:bodyPr/>
          <a:lstStyle/>
          <a:p>
            <a:fld id="{6CD3A51B-B94C-44F6-B398-E64D7CD359D7}" type="slidenum">
              <a:rPr lang="en-US" smtClean="0"/>
              <a:t>‹#›</a:t>
            </a:fld>
            <a:endParaRPr lang="en-US"/>
          </a:p>
        </p:txBody>
      </p:sp>
    </p:spTree>
    <p:extLst>
      <p:ext uri="{BB962C8B-B14F-4D97-AF65-F5344CB8AC3E}">
        <p14:creationId xmlns:p14="http://schemas.microsoft.com/office/powerpoint/2010/main" val="2187518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D985D-9E47-4D81-A008-13E7CD7DC6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1EBE6C8-752E-467D-B9D1-0495FDCE4AD6}"/>
              </a:ext>
            </a:extLst>
          </p:cNvPr>
          <p:cNvSpPr>
            <a:spLocks noGrp="1"/>
          </p:cNvSpPr>
          <p:nvPr>
            <p:ph type="dt" sz="half" idx="10"/>
          </p:nvPr>
        </p:nvSpPr>
        <p:spPr/>
        <p:txBody>
          <a:bodyPr/>
          <a:lstStyle/>
          <a:p>
            <a:fld id="{F7919B9D-E9A3-4A5E-A38D-C6E537B6F7EA}" type="datetimeFigureOut">
              <a:rPr lang="en-US" smtClean="0"/>
              <a:t>6/11/2020</a:t>
            </a:fld>
            <a:endParaRPr lang="en-US"/>
          </a:p>
        </p:txBody>
      </p:sp>
      <p:sp>
        <p:nvSpPr>
          <p:cNvPr id="4" name="Footer Placeholder 3">
            <a:extLst>
              <a:ext uri="{FF2B5EF4-FFF2-40B4-BE49-F238E27FC236}">
                <a16:creationId xmlns:a16="http://schemas.microsoft.com/office/drawing/2014/main" id="{3E83CD74-B775-4485-A242-6D8A752E66D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782A977-3052-461F-A0FF-BAF58721C6FC}"/>
              </a:ext>
            </a:extLst>
          </p:cNvPr>
          <p:cNvSpPr>
            <a:spLocks noGrp="1"/>
          </p:cNvSpPr>
          <p:nvPr>
            <p:ph type="sldNum" sz="quarter" idx="12"/>
          </p:nvPr>
        </p:nvSpPr>
        <p:spPr/>
        <p:txBody>
          <a:bodyPr/>
          <a:lstStyle/>
          <a:p>
            <a:fld id="{6CD3A51B-B94C-44F6-B398-E64D7CD359D7}" type="slidenum">
              <a:rPr lang="en-US" smtClean="0"/>
              <a:t>‹#›</a:t>
            </a:fld>
            <a:endParaRPr lang="en-US"/>
          </a:p>
        </p:txBody>
      </p:sp>
    </p:spTree>
    <p:extLst>
      <p:ext uri="{BB962C8B-B14F-4D97-AF65-F5344CB8AC3E}">
        <p14:creationId xmlns:p14="http://schemas.microsoft.com/office/powerpoint/2010/main" val="3442546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50E195-BB5B-47FA-9F95-E422FA13F78D}"/>
              </a:ext>
            </a:extLst>
          </p:cNvPr>
          <p:cNvSpPr>
            <a:spLocks noGrp="1"/>
          </p:cNvSpPr>
          <p:nvPr>
            <p:ph type="dt" sz="half" idx="10"/>
          </p:nvPr>
        </p:nvSpPr>
        <p:spPr/>
        <p:txBody>
          <a:bodyPr/>
          <a:lstStyle/>
          <a:p>
            <a:fld id="{F7919B9D-E9A3-4A5E-A38D-C6E537B6F7EA}" type="datetimeFigureOut">
              <a:rPr lang="en-US" smtClean="0"/>
              <a:t>6/11/2020</a:t>
            </a:fld>
            <a:endParaRPr lang="en-US"/>
          </a:p>
        </p:txBody>
      </p:sp>
      <p:sp>
        <p:nvSpPr>
          <p:cNvPr id="3" name="Footer Placeholder 2">
            <a:extLst>
              <a:ext uri="{FF2B5EF4-FFF2-40B4-BE49-F238E27FC236}">
                <a16:creationId xmlns:a16="http://schemas.microsoft.com/office/drawing/2014/main" id="{33EA70F0-C55B-4C76-9CD7-1A3BC219D65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7A9788-6193-4886-B563-F0678161DBB1}"/>
              </a:ext>
            </a:extLst>
          </p:cNvPr>
          <p:cNvSpPr>
            <a:spLocks noGrp="1"/>
          </p:cNvSpPr>
          <p:nvPr>
            <p:ph type="sldNum" sz="quarter" idx="12"/>
          </p:nvPr>
        </p:nvSpPr>
        <p:spPr/>
        <p:txBody>
          <a:bodyPr/>
          <a:lstStyle/>
          <a:p>
            <a:fld id="{6CD3A51B-B94C-44F6-B398-E64D7CD359D7}" type="slidenum">
              <a:rPr lang="en-US" smtClean="0"/>
              <a:t>‹#›</a:t>
            </a:fld>
            <a:endParaRPr lang="en-US"/>
          </a:p>
        </p:txBody>
      </p:sp>
    </p:spTree>
    <p:extLst>
      <p:ext uri="{BB962C8B-B14F-4D97-AF65-F5344CB8AC3E}">
        <p14:creationId xmlns:p14="http://schemas.microsoft.com/office/powerpoint/2010/main" val="376817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F85B4-E0CC-4519-BB93-A1479C3009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D7CFBF0-BDAC-4277-9C60-FF44B71A43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61066D9-935B-422B-BF1A-1A1948DFB2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7C88827-1502-424C-BDEC-464AE2FB24A6}"/>
              </a:ext>
            </a:extLst>
          </p:cNvPr>
          <p:cNvSpPr>
            <a:spLocks noGrp="1"/>
          </p:cNvSpPr>
          <p:nvPr>
            <p:ph type="dt" sz="half" idx="10"/>
          </p:nvPr>
        </p:nvSpPr>
        <p:spPr/>
        <p:txBody>
          <a:bodyPr/>
          <a:lstStyle/>
          <a:p>
            <a:fld id="{F7919B9D-E9A3-4A5E-A38D-C6E537B6F7EA}" type="datetimeFigureOut">
              <a:rPr lang="en-US" smtClean="0"/>
              <a:t>6/11/2020</a:t>
            </a:fld>
            <a:endParaRPr lang="en-US"/>
          </a:p>
        </p:txBody>
      </p:sp>
      <p:sp>
        <p:nvSpPr>
          <p:cNvPr id="6" name="Footer Placeholder 5">
            <a:extLst>
              <a:ext uri="{FF2B5EF4-FFF2-40B4-BE49-F238E27FC236}">
                <a16:creationId xmlns:a16="http://schemas.microsoft.com/office/drawing/2014/main" id="{7DB27F37-D7D7-459E-8419-EF407DC5BA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7A2E12-8924-48AE-89B1-29F908E4E877}"/>
              </a:ext>
            </a:extLst>
          </p:cNvPr>
          <p:cNvSpPr>
            <a:spLocks noGrp="1"/>
          </p:cNvSpPr>
          <p:nvPr>
            <p:ph type="sldNum" sz="quarter" idx="12"/>
          </p:nvPr>
        </p:nvSpPr>
        <p:spPr/>
        <p:txBody>
          <a:bodyPr/>
          <a:lstStyle/>
          <a:p>
            <a:fld id="{6CD3A51B-B94C-44F6-B398-E64D7CD359D7}" type="slidenum">
              <a:rPr lang="en-US" smtClean="0"/>
              <a:t>‹#›</a:t>
            </a:fld>
            <a:endParaRPr lang="en-US"/>
          </a:p>
        </p:txBody>
      </p:sp>
    </p:spTree>
    <p:extLst>
      <p:ext uri="{BB962C8B-B14F-4D97-AF65-F5344CB8AC3E}">
        <p14:creationId xmlns:p14="http://schemas.microsoft.com/office/powerpoint/2010/main" val="3746946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B9F35-BAC7-4E0A-A0E8-C21C06BAFB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74FCB14-D0AE-4220-BEAC-4ABFBFF295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17198F7-FF97-4857-ACF1-26EA0ED5C6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6D892D4-AA53-4CB3-9D32-D7502317C95B}"/>
              </a:ext>
            </a:extLst>
          </p:cNvPr>
          <p:cNvSpPr>
            <a:spLocks noGrp="1"/>
          </p:cNvSpPr>
          <p:nvPr>
            <p:ph type="dt" sz="half" idx="10"/>
          </p:nvPr>
        </p:nvSpPr>
        <p:spPr/>
        <p:txBody>
          <a:bodyPr/>
          <a:lstStyle/>
          <a:p>
            <a:fld id="{F7919B9D-E9A3-4A5E-A38D-C6E537B6F7EA}" type="datetimeFigureOut">
              <a:rPr lang="en-US" smtClean="0"/>
              <a:t>6/11/2020</a:t>
            </a:fld>
            <a:endParaRPr lang="en-US"/>
          </a:p>
        </p:txBody>
      </p:sp>
      <p:sp>
        <p:nvSpPr>
          <p:cNvPr id="6" name="Footer Placeholder 5">
            <a:extLst>
              <a:ext uri="{FF2B5EF4-FFF2-40B4-BE49-F238E27FC236}">
                <a16:creationId xmlns:a16="http://schemas.microsoft.com/office/drawing/2014/main" id="{638D28EB-ED9D-4BF5-84A0-7F5BE65E6D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E4F36A-6AB8-42B5-AA1E-007A2C338E0F}"/>
              </a:ext>
            </a:extLst>
          </p:cNvPr>
          <p:cNvSpPr>
            <a:spLocks noGrp="1"/>
          </p:cNvSpPr>
          <p:nvPr>
            <p:ph type="sldNum" sz="quarter" idx="12"/>
          </p:nvPr>
        </p:nvSpPr>
        <p:spPr/>
        <p:txBody>
          <a:bodyPr/>
          <a:lstStyle/>
          <a:p>
            <a:fld id="{6CD3A51B-B94C-44F6-B398-E64D7CD359D7}" type="slidenum">
              <a:rPr lang="en-US" smtClean="0"/>
              <a:t>‹#›</a:t>
            </a:fld>
            <a:endParaRPr lang="en-US"/>
          </a:p>
        </p:txBody>
      </p:sp>
    </p:spTree>
    <p:extLst>
      <p:ext uri="{BB962C8B-B14F-4D97-AF65-F5344CB8AC3E}">
        <p14:creationId xmlns:p14="http://schemas.microsoft.com/office/powerpoint/2010/main" val="62268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8D1D70-E3CD-42CF-82F4-A8AEEE11A9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6FF6BA9-BB27-4D58-A203-8B38A1F74A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0274BD-E98B-4F62-9553-508357F72A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919B9D-E9A3-4A5E-A38D-C6E537B6F7EA}" type="datetimeFigureOut">
              <a:rPr lang="en-US" smtClean="0"/>
              <a:t>6/11/2020</a:t>
            </a:fld>
            <a:endParaRPr lang="en-US"/>
          </a:p>
        </p:txBody>
      </p:sp>
      <p:sp>
        <p:nvSpPr>
          <p:cNvPr id="5" name="Footer Placeholder 4">
            <a:extLst>
              <a:ext uri="{FF2B5EF4-FFF2-40B4-BE49-F238E27FC236}">
                <a16:creationId xmlns:a16="http://schemas.microsoft.com/office/drawing/2014/main" id="{A34E199C-726D-4DD6-B258-3BF315AA83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540C2D7-66B0-43D1-B099-A0CE77A214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D3A51B-B94C-44F6-B398-E64D7CD359D7}" type="slidenum">
              <a:rPr lang="en-US" smtClean="0"/>
              <a:t>‹#›</a:t>
            </a:fld>
            <a:endParaRPr lang="en-US"/>
          </a:p>
        </p:txBody>
      </p:sp>
    </p:spTree>
    <p:extLst>
      <p:ext uri="{BB962C8B-B14F-4D97-AF65-F5344CB8AC3E}">
        <p14:creationId xmlns:p14="http://schemas.microsoft.com/office/powerpoint/2010/main" val="14797119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1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1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37.jp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9.jpg"/><Relationship Id="rId4" Type="http://schemas.openxmlformats.org/officeDocument/2006/relationships/image" Target="../media/image39.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hyperlink" Target="http://www.mormonnewsroom.org/style-guide" TargetMode="Externa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hyperlink" Target="http://en.wikipedia.org/wiki/Category:Christian_organizations_based_in_the_United_States"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hyperlink" Target="http://mashable.com/2011/09/05/startup-names/" TargetMode="External"/><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D1FC13B-DCE0-4E41-BC2A-545BF7423A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34594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F106C76-E8F6-46C6-BA78-DD85EF83E0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extBox 10"/>
          <p:cNvSpPr txBox="1"/>
          <p:nvPr/>
        </p:nvSpPr>
        <p:spPr>
          <a:xfrm>
            <a:off x="1524000" y="0"/>
            <a:ext cx="9144000" cy="923330"/>
          </a:xfrm>
          <a:prstGeom prst="rect">
            <a:avLst/>
          </a:prstGeom>
          <a:noFill/>
        </p:spPr>
        <p:txBody>
          <a:bodyPr wrap="square" rtlCol="0">
            <a:spAutoFit/>
          </a:bodyPr>
          <a:lstStyle/>
          <a:p>
            <a:pPr algn="ctr"/>
            <a:r>
              <a:rPr lang="en-US" sz="5400" dirty="0">
                <a:solidFill>
                  <a:schemeClr val="bg1"/>
                </a:solidFill>
                <a:latin typeface="Calibri" panose="020F0502020204030204" pitchFamily="34" charset="0"/>
              </a:rPr>
              <a:t>Principles of the Gospel</a:t>
            </a:r>
          </a:p>
        </p:txBody>
      </p:sp>
      <p:sp>
        <p:nvSpPr>
          <p:cNvPr id="7" name="Rectangle 6"/>
          <p:cNvSpPr/>
          <p:nvPr/>
        </p:nvSpPr>
        <p:spPr>
          <a:xfrm>
            <a:off x="1828800" y="1066800"/>
            <a:ext cx="3886200" cy="4801314"/>
          </a:xfrm>
          <a:prstGeom prst="rect">
            <a:avLst/>
          </a:prstGeom>
        </p:spPr>
        <p:txBody>
          <a:bodyPr wrap="square">
            <a:spAutoFit/>
          </a:bodyPr>
          <a:lstStyle/>
          <a:p>
            <a:pPr algn="just"/>
            <a:r>
              <a:rPr lang="en-US" dirty="0">
                <a:solidFill>
                  <a:schemeClr val="bg1"/>
                </a:solidFill>
              </a:rPr>
              <a:t>“the principles of the gospel –those things which allow us to partake of the powers of the atoning sacrifice</a:t>
            </a:r>
          </a:p>
          <a:p>
            <a:pPr algn="just"/>
            <a:endParaRPr lang="en-US" dirty="0">
              <a:solidFill>
                <a:schemeClr val="bg1"/>
              </a:solidFill>
            </a:endParaRPr>
          </a:p>
          <a:p>
            <a:pPr algn="just"/>
            <a:r>
              <a:rPr lang="en-US" dirty="0">
                <a:solidFill>
                  <a:schemeClr val="bg1"/>
                </a:solidFill>
              </a:rPr>
              <a:t>Faith</a:t>
            </a:r>
          </a:p>
          <a:p>
            <a:pPr algn="just"/>
            <a:endParaRPr lang="en-US" dirty="0">
              <a:solidFill>
                <a:schemeClr val="bg1"/>
              </a:solidFill>
            </a:endParaRPr>
          </a:p>
          <a:p>
            <a:pPr algn="just"/>
            <a:r>
              <a:rPr lang="en-US" dirty="0">
                <a:solidFill>
                  <a:schemeClr val="bg1"/>
                </a:solidFill>
              </a:rPr>
              <a:t>Repentance</a:t>
            </a:r>
          </a:p>
          <a:p>
            <a:pPr algn="just"/>
            <a:endParaRPr lang="en-US" dirty="0">
              <a:solidFill>
                <a:schemeClr val="bg1"/>
              </a:solidFill>
            </a:endParaRPr>
          </a:p>
          <a:p>
            <a:pPr algn="just"/>
            <a:r>
              <a:rPr lang="en-US" dirty="0">
                <a:solidFill>
                  <a:schemeClr val="bg1"/>
                </a:solidFill>
              </a:rPr>
              <a:t>Baptism</a:t>
            </a:r>
          </a:p>
          <a:p>
            <a:pPr algn="just"/>
            <a:endParaRPr lang="en-US" dirty="0">
              <a:solidFill>
                <a:schemeClr val="bg1"/>
              </a:solidFill>
            </a:endParaRPr>
          </a:p>
          <a:p>
            <a:pPr algn="just"/>
            <a:r>
              <a:rPr lang="en-US" dirty="0">
                <a:solidFill>
                  <a:schemeClr val="bg1"/>
                </a:solidFill>
              </a:rPr>
              <a:t>Reception of the Holy Ghost</a:t>
            </a:r>
          </a:p>
          <a:p>
            <a:pPr algn="just"/>
            <a:endParaRPr lang="en-US" dirty="0">
              <a:solidFill>
                <a:schemeClr val="bg1"/>
              </a:solidFill>
            </a:endParaRPr>
          </a:p>
          <a:p>
            <a:pPr algn="just"/>
            <a:r>
              <a:rPr lang="en-US" dirty="0">
                <a:solidFill>
                  <a:schemeClr val="bg1"/>
                </a:solidFill>
              </a:rPr>
              <a:t>Enduring to the end</a:t>
            </a:r>
          </a:p>
          <a:p>
            <a:pPr algn="just"/>
            <a:endParaRPr lang="en-US" dirty="0">
              <a:solidFill>
                <a:schemeClr val="bg1"/>
              </a:solidFill>
            </a:endParaRPr>
          </a:p>
          <a:p>
            <a:pPr algn="just"/>
            <a:r>
              <a:rPr lang="en-US" dirty="0">
                <a:solidFill>
                  <a:schemeClr val="bg1"/>
                </a:solidFill>
              </a:rPr>
              <a:t>Resurrection</a:t>
            </a:r>
          </a:p>
          <a:p>
            <a:pPr algn="just"/>
            <a:endParaRPr lang="en-US" dirty="0">
              <a:solidFill>
                <a:schemeClr val="bg1"/>
              </a:solidFill>
            </a:endParaRPr>
          </a:p>
          <a:p>
            <a:pPr algn="just"/>
            <a:r>
              <a:rPr lang="en-US" dirty="0">
                <a:solidFill>
                  <a:schemeClr val="bg1"/>
                </a:solidFill>
              </a:rPr>
              <a:t>Eternal judgments”</a:t>
            </a:r>
          </a:p>
        </p:txBody>
      </p:sp>
      <p:sp>
        <p:nvSpPr>
          <p:cNvPr id="8" name="Rectangle 7"/>
          <p:cNvSpPr/>
          <p:nvPr/>
        </p:nvSpPr>
        <p:spPr>
          <a:xfrm>
            <a:off x="6629400" y="1371601"/>
            <a:ext cx="3581400" cy="3139321"/>
          </a:xfrm>
          <a:prstGeom prst="rect">
            <a:avLst/>
          </a:prstGeom>
        </p:spPr>
        <p:txBody>
          <a:bodyPr wrap="square">
            <a:spAutoFit/>
          </a:bodyPr>
          <a:lstStyle/>
          <a:p>
            <a:pPr fontAlgn="base"/>
            <a:r>
              <a:rPr lang="en-US" dirty="0">
                <a:solidFill>
                  <a:schemeClr val="bg1"/>
                </a:solidFill>
              </a:rPr>
              <a:t>“Eternal life is not imposed on us against our will but is held out to us as a spiritual enticement and blessing.</a:t>
            </a:r>
          </a:p>
          <a:p>
            <a:pPr fontAlgn="base"/>
            <a:endParaRPr lang="en-US" dirty="0">
              <a:solidFill>
                <a:schemeClr val="bg1"/>
              </a:solidFill>
            </a:endParaRPr>
          </a:p>
          <a:p>
            <a:pPr fontAlgn="base"/>
            <a:r>
              <a:rPr lang="en-US" dirty="0">
                <a:solidFill>
                  <a:schemeClr val="bg1"/>
                </a:solidFill>
              </a:rPr>
              <a:t>We accept the Atonement and obtain the blessing of eternal life only through our own agency.</a:t>
            </a:r>
          </a:p>
          <a:p>
            <a:pPr fontAlgn="base"/>
            <a:endParaRPr lang="en-US" dirty="0">
              <a:solidFill>
                <a:schemeClr val="bg1"/>
              </a:solidFill>
            </a:endParaRPr>
          </a:p>
          <a:p>
            <a:pPr fontAlgn="base"/>
            <a:r>
              <a:rPr lang="en-US" dirty="0">
                <a:solidFill>
                  <a:schemeClr val="bg1"/>
                </a:solidFill>
              </a:rPr>
              <a:t>We are drawn unto Christ , not dragged”</a:t>
            </a:r>
          </a:p>
        </p:txBody>
      </p:sp>
      <p:sp>
        <p:nvSpPr>
          <p:cNvPr id="9" name="TextBox 8"/>
          <p:cNvSpPr txBox="1"/>
          <p:nvPr/>
        </p:nvSpPr>
        <p:spPr>
          <a:xfrm>
            <a:off x="0" y="6488668"/>
            <a:ext cx="4114800" cy="369332"/>
          </a:xfrm>
          <a:prstGeom prst="rect">
            <a:avLst/>
          </a:prstGeom>
          <a:noFill/>
        </p:spPr>
        <p:txBody>
          <a:bodyPr wrap="square" rtlCol="0">
            <a:spAutoFit/>
          </a:bodyPr>
          <a:lstStyle/>
          <a:p>
            <a:r>
              <a:rPr lang="en-US" dirty="0">
                <a:solidFill>
                  <a:schemeClr val="bg1"/>
                </a:solidFill>
              </a:rPr>
              <a:t>3 Nephi 27:14  JFM and RLM</a:t>
            </a:r>
          </a:p>
        </p:txBody>
      </p:sp>
      <p:pic>
        <p:nvPicPr>
          <p:cNvPr id="3" name="Picture 2">
            <a:extLst>
              <a:ext uri="{FF2B5EF4-FFF2-40B4-BE49-F238E27FC236}">
                <a16:creationId xmlns:a16="http://schemas.microsoft.com/office/drawing/2014/main" id="{56B6E761-8EBB-4419-A8CC-019CC3CE3D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6305" y="4509247"/>
            <a:ext cx="3818966" cy="2148168"/>
          </a:xfrm>
          <a:prstGeom prst="rect">
            <a:avLst/>
          </a:prstGeom>
        </p:spPr>
      </p:pic>
      <p:pic>
        <p:nvPicPr>
          <p:cNvPr id="12" name="Picture 11">
            <a:extLst>
              <a:ext uri="{FF2B5EF4-FFF2-40B4-BE49-F238E27FC236}">
                <a16:creationId xmlns:a16="http://schemas.microsoft.com/office/drawing/2014/main" id="{CF2F68A3-D163-4673-84DE-B3B7E53EA04D}"/>
              </a:ext>
            </a:extLst>
          </p:cNvPr>
          <p:cNvPicPr>
            <a:picLocks noChangeAspect="1"/>
          </p:cNvPicPr>
          <p:nvPr/>
        </p:nvPicPr>
        <p:blipFill rotWithShape="1">
          <a:blip r:embed="rId4">
            <a:extLst>
              <a:ext uri="{28A0092B-C50C-407E-A947-70E740481C1C}">
                <a14:useLocalDpi xmlns:a14="http://schemas.microsoft.com/office/drawing/2010/main" val="0"/>
              </a:ext>
            </a:extLst>
          </a:blip>
          <a:srcRect t="2746" b="8038"/>
          <a:stretch/>
        </p:blipFill>
        <p:spPr>
          <a:xfrm>
            <a:off x="308225" y="215756"/>
            <a:ext cx="1203628" cy="784295"/>
          </a:xfrm>
          <a:prstGeom prst="rect">
            <a:avLst/>
          </a:prstGeom>
        </p:spPr>
      </p:pic>
    </p:spTree>
    <p:extLst>
      <p:ext uri="{BB962C8B-B14F-4D97-AF65-F5344CB8AC3E}">
        <p14:creationId xmlns:p14="http://schemas.microsoft.com/office/powerpoint/2010/main" val="93812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par>
                                <p:cTn id="19" presetID="10"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CFA3B55-FD8C-4015-A5B1-39BD7F6818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extBox 10"/>
          <p:cNvSpPr txBox="1"/>
          <p:nvPr/>
        </p:nvSpPr>
        <p:spPr>
          <a:xfrm>
            <a:off x="1524000" y="0"/>
            <a:ext cx="9144000" cy="923330"/>
          </a:xfrm>
          <a:prstGeom prst="rect">
            <a:avLst/>
          </a:prstGeom>
          <a:noFill/>
        </p:spPr>
        <p:txBody>
          <a:bodyPr wrap="square" rtlCol="0">
            <a:spAutoFit/>
          </a:bodyPr>
          <a:lstStyle/>
          <a:p>
            <a:pPr algn="ctr"/>
            <a:r>
              <a:rPr lang="en-US" sz="5400" dirty="0">
                <a:solidFill>
                  <a:schemeClr val="bg1"/>
                </a:solidFill>
                <a:latin typeface="Calibri" panose="020F0502020204030204" pitchFamily="34" charset="0"/>
              </a:rPr>
              <a:t>The Foundation</a:t>
            </a:r>
          </a:p>
        </p:txBody>
      </p:sp>
      <p:sp>
        <p:nvSpPr>
          <p:cNvPr id="7" name="Rectangle 6"/>
          <p:cNvSpPr/>
          <p:nvPr/>
        </p:nvSpPr>
        <p:spPr>
          <a:xfrm>
            <a:off x="1752600" y="990601"/>
            <a:ext cx="4572000" cy="830997"/>
          </a:xfrm>
          <a:prstGeom prst="rect">
            <a:avLst/>
          </a:prstGeom>
        </p:spPr>
        <p:txBody>
          <a:bodyPr wrap="square">
            <a:spAutoFit/>
          </a:bodyPr>
          <a:lstStyle/>
          <a:p>
            <a:pPr fontAlgn="base"/>
            <a:r>
              <a:rPr lang="en-US" sz="2400" dirty="0">
                <a:solidFill>
                  <a:srgbClr val="FFFF00"/>
                </a:solidFill>
              </a:rPr>
              <a:t>What did Heavenly Father send Jesus Christ into the world to do?</a:t>
            </a:r>
          </a:p>
        </p:txBody>
      </p:sp>
      <p:sp>
        <p:nvSpPr>
          <p:cNvPr id="8" name="Rectangle 7"/>
          <p:cNvSpPr/>
          <p:nvPr/>
        </p:nvSpPr>
        <p:spPr>
          <a:xfrm>
            <a:off x="6400800" y="990600"/>
            <a:ext cx="3581400" cy="2308324"/>
          </a:xfrm>
          <a:prstGeom prst="rect">
            <a:avLst/>
          </a:prstGeom>
        </p:spPr>
        <p:txBody>
          <a:bodyPr wrap="square">
            <a:spAutoFit/>
          </a:bodyPr>
          <a:lstStyle/>
          <a:p>
            <a:pPr fontAlgn="base"/>
            <a:r>
              <a:rPr lang="en-US" dirty="0">
                <a:solidFill>
                  <a:schemeClr val="bg1"/>
                </a:solidFill>
              </a:rPr>
              <a:t>Draw men unto Him </a:t>
            </a:r>
          </a:p>
          <a:p>
            <a:pPr fontAlgn="base"/>
            <a:r>
              <a:rPr lang="en-US" dirty="0">
                <a:solidFill>
                  <a:schemeClr val="bg1"/>
                </a:solidFill>
              </a:rPr>
              <a:t>Lifted up –on the cross—and the Atonement symbolism…</a:t>
            </a:r>
          </a:p>
          <a:p>
            <a:pPr fontAlgn="base"/>
            <a:endParaRPr lang="en-US" dirty="0">
              <a:solidFill>
                <a:schemeClr val="bg1"/>
              </a:solidFill>
            </a:endParaRPr>
          </a:p>
          <a:p>
            <a:pPr fontAlgn="base"/>
            <a:r>
              <a:rPr lang="en-US" dirty="0">
                <a:solidFill>
                  <a:schemeClr val="bg1"/>
                </a:solidFill>
              </a:rPr>
              <a:t>An unconditional and universal redemption from the Fall (good or evil) and brought before the Father to be judge of their works</a:t>
            </a:r>
          </a:p>
        </p:txBody>
      </p:sp>
      <p:sp>
        <p:nvSpPr>
          <p:cNvPr id="9" name="TextBox 8"/>
          <p:cNvSpPr txBox="1"/>
          <p:nvPr/>
        </p:nvSpPr>
        <p:spPr>
          <a:xfrm>
            <a:off x="89647" y="6488668"/>
            <a:ext cx="4114800" cy="369332"/>
          </a:xfrm>
          <a:prstGeom prst="rect">
            <a:avLst/>
          </a:prstGeom>
          <a:noFill/>
        </p:spPr>
        <p:txBody>
          <a:bodyPr wrap="square" rtlCol="0">
            <a:spAutoFit/>
          </a:bodyPr>
          <a:lstStyle/>
          <a:p>
            <a:r>
              <a:rPr lang="en-US" dirty="0">
                <a:solidFill>
                  <a:schemeClr val="bg1"/>
                </a:solidFill>
              </a:rPr>
              <a:t>3 Nephi 27:14-15</a:t>
            </a:r>
          </a:p>
        </p:txBody>
      </p:sp>
      <p:sp>
        <p:nvSpPr>
          <p:cNvPr id="10" name="Rectangle 9"/>
          <p:cNvSpPr/>
          <p:nvPr/>
        </p:nvSpPr>
        <p:spPr>
          <a:xfrm>
            <a:off x="1676400" y="3276601"/>
            <a:ext cx="5867400" cy="461665"/>
          </a:xfrm>
          <a:prstGeom prst="rect">
            <a:avLst/>
          </a:prstGeom>
        </p:spPr>
        <p:txBody>
          <a:bodyPr wrap="square">
            <a:spAutoFit/>
          </a:bodyPr>
          <a:lstStyle/>
          <a:p>
            <a:pPr fontAlgn="base"/>
            <a:r>
              <a:rPr lang="en-US" sz="2400" dirty="0">
                <a:solidFill>
                  <a:srgbClr val="FFFF00"/>
                </a:solidFill>
              </a:rPr>
              <a:t>What is the foundation of the gospel? </a:t>
            </a:r>
            <a:r>
              <a:rPr lang="en-US" sz="2400" dirty="0">
                <a:solidFill>
                  <a:schemeClr val="bg1"/>
                </a:solidFill>
              </a:rPr>
              <a:t> </a:t>
            </a:r>
          </a:p>
        </p:txBody>
      </p:sp>
      <p:sp>
        <p:nvSpPr>
          <p:cNvPr id="13" name="Rectangle 12"/>
          <p:cNvSpPr/>
          <p:nvPr/>
        </p:nvSpPr>
        <p:spPr>
          <a:xfrm>
            <a:off x="2133600" y="3810000"/>
            <a:ext cx="3886200" cy="1477328"/>
          </a:xfrm>
          <a:prstGeom prst="rect">
            <a:avLst/>
          </a:prstGeom>
        </p:spPr>
        <p:txBody>
          <a:bodyPr wrap="square">
            <a:spAutoFit/>
          </a:bodyPr>
          <a:lstStyle/>
          <a:p>
            <a:pPr fontAlgn="base"/>
            <a:r>
              <a:rPr lang="en-US" dirty="0">
                <a:solidFill>
                  <a:schemeClr val="bg1"/>
                </a:solidFill>
              </a:rPr>
              <a:t> The foundation of the gospel is that Jesus Christ did the will of His Father in accomplishing the Atonement. </a:t>
            </a:r>
          </a:p>
          <a:p>
            <a:pPr fontAlgn="base"/>
            <a:endParaRPr lang="en-US" dirty="0">
              <a:solidFill>
                <a:schemeClr val="bg1"/>
              </a:solidFill>
            </a:endParaRPr>
          </a:p>
          <a:p>
            <a:pPr algn="just"/>
            <a:endParaRPr lang="en-US" dirty="0">
              <a:solidFill>
                <a:schemeClr val="bg1"/>
              </a:solidFill>
            </a:endParaRPr>
          </a:p>
        </p:txBody>
      </p:sp>
      <p:sp>
        <p:nvSpPr>
          <p:cNvPr id="14" name="Rectangle 13"/>
          <p:cNvSpPr/>
          <p:nvPr/>
        </p:nvSpPr>
        <p:spPr>
          <a:xfrm>
            <a:off x="6477000" y="4038601"/>
            <a:ext cx="3886200" cy="1200329"/>
          </a:xfrm>
          <a:prstGeom prst="rect">
            <a:avLst/>
          </a:prstGeom>
        </p:spPr>
        <p:txBody>
          <a:bodyPr wrap="square">
            <a:spAutoFit/>
          </a:bodyPr>
          <a:lstStyle/>
          <a:p>
            <a:pPr fontAlgn="base"/>
            <a:r>
              <a:rPr lang="en-US" sz="2400" dirty="0">
                <a:solidFill>
                  <a:srgbClr val="FFFF00"/>
                </a:solidFill>
              </a:rPr>
              <a:t>Because the Savior fulfilled the will of His Father, what will happen for all mankind? </a:t>
            </a:r>
            <a:endParaRPr lang="en-US" sz="2400" dirty="0">
              <a:solidFill>
                <a:schemeClr val="bg1"/>
              </a:solidFill>
            </a:endParaRPr>
          </a:p>
        </p:txBody>
      </p:sp>
      <p:sp>
        <p:nvSpPr>
          <p:cNvPr id="15" name="Rectangle 14"/>
          <p:cNvSpPr/>
          <p:nvPr/>
        </p:nvSpPr>
        <p:spPr>
          <a:xfrm>
            <a:off x="6400800" y="5257800"/>
            <a:ext cx="3886200" cy="923330"/>
          </a:xfrm>
          <a:prstGeom prst="rect">
            <a:avLst/>
          </a:prstGeom>
        </p:spPr>
        <p:txBody>
          <a:bodyPr wrap="square">
            <a:spAutoFit/>
          </a:bodyPr>
          <a:lstStyle/>
          <a:p>
            <a:pPr fontAlgn="base"/>
            <a:r>
              <a:rPr lang="en-US" dirty="0">
                <a:solidFill>
                  <a:schemeClr val="bg1"/>
                </a:solidFill>
              </a:rPr>
              <a:t>We will be lifted up before Him to be judged of our works</a:t>
            </a:r>
          </a:p>
          <a:p>
            <a:pPr algn="just"/>
            <a:endParaRPr lang="en-US" dirty="0">
              <a:solidFill>
                <a:schemeClr val="bg1"/>
              </a:solidFill>
            </a:endParaRPr>
          </a:p>
        </p:txBody>
      </p:sp>
      <p:pic>
        <p:nvPicPr>
          <p:cNvPr id="3" name="Picture 2">
            <a:extLst>
              <a:ext uri="{FF2B5EF4-FFF2-40B4-BE49-F238E27FC236}">
                <a16:creationId xmlns:a16="http://schemas.microsoft.com/office/drawing/2014/main" id="{28D9D70C-6A6C-4359-8608-FF2354FB21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6695" y="1839725"/>
            <a:ext cx="2495550" cy="1457325"/>
          </a:xfrm>
          <a:prstGeom prst="rect">
            <a:avLst/>
          </a:prstGeom>
        </p:spPr>
      </p:pic>
      <p:pic>
        <p:nvPicPr>
          <p:cNvPr id="6" name="Picture 5">
            <a:extLst>
              <a:ext uri="{FF2B5EF4-FFF2-40B4-BE49-F238E27FC236}">
                <a16:creationId xmlns:a16="http://schemas.microsoft.com/office/drawing/2014/main" id="{0C1EB2F4-93B6-4810-992F-2438C042AF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08016" y="4875271"/>
            <a:ext cx="2604406" cy="1470591"/>
          </a:xfrm>
          <a:prstGeom prst="rect">
            <a:avLst/>
          </a:prstGeom>
        </p:spPr>
      </p:pic>
    </p:spTree>
    <p:extLst>
      <p:ext uri="{BB962C8B-B14F-4D97-AF65-F5344CB8AC3E}">
        <p14:creationId xmlns:p14="http://schemas.microsoft.com/office/powerpoint/2010/main" val="4096609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3"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ED8BEC0-884F-45CE-9C0B-A96A9469F1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extBox 10"/>
          <p:cNvSpPr txBox="1"/>
          <p:nvPr/>
        </p:nvSpPr>
        <p:spPr>
          <a:xfrm>
            <a:off x="1524000" y="0"/>
            <a:ext cx="9144000" cy="923330"/>
          </a:xfrm>
          <a:prstGeom prst="rect">
            <a:avLst/>
          </a:prstGeom>
          <a:noFill/>
        </p:spPr>
        <p:txBody>
          <a:bodyPr wrap="square" rtlCol="0">
            <a:spAutoFit/>
          </a:bodyPr>
          <a:lstStyle/>
          <a:p>
            <a:pPr algn="ctr"/>
            <a:r>
              <a:rPr lang="en-US" sz="5400" dirty="0">
                <a:solidFill>
                  <a:schemeClr val="bg1"/>
                </a:solidFill>
                <a:latin typeface="Calibri" panose="020F0502020204030204" pitchFamily="34" charset="0"/>
              </a:rPr>
              <a:t>To Stand Before God</a:t>
            </a:r>
          </a:p>
        </p:txBody>
      </p:sp>
      <p:sp>
        <p:nvSpPr>
          <p:cNvPr id="9" name="TextBox 8"/>
          <p:cNvSpPr txBox="1"/>
          <p:nvPr/>
        </p:nvSpPr>
        <p:spPr>
          <a:xfrm>
            <a:off x="197223" y="6488668"/>
            <a:ext cx="4114800" cy="369332"/>
          </a:xfrm>
          <a:prstGeom prst="rect">
            <a:avLst/>
          </a:prstGeom>
          <a:noFill/>
        </p:spPr>
        <p:txBody>
          <a:bodyPr wrap="square" rtlCol="0">
            <a:spAutoFit/>
          </a:bodyPr>
          <a:lstStyle/>
          <a:p>
            <a:r>
              <a:rPr lang="en-US" dirty="0">
                <a:solidFill>
                  <a:schemeClr val="bg1"/>
                </a:solidFill>
              </a:rPr>
              <a:t>3 Nephi 27:17-19</a:t>
            </a:r>
          </a:p>
        </p:txBody>
      </p:sp>
      <p:sp>
        <p:nvSpPr>
          <p:cNvPr id="14" name="Rectangle 13"/>
          <p:cNvSpPr/>
          <p:nvPr/>
        </p:nvSpPr>
        <p:spPr>
          <a:xfrm>
            <a:off x="5791200" y="3048001"/>
            <a:ext cx="4724400" cy="3139321"/>
          </a:xfrm>
          <a:prstGeom prst="rect">
            <a:avLst/>
          </a:prstGeom>
        </p:spPr>
        <p:txBody>
          <a:bodyPr wrap="square">
            <a:spAutoFit/>
          </a:bodyPr>
          <a:lstStyle/>
          <a:p>
            <a:pPr fontAlgn="base"/>
            <a:endParaRPr lang="en-US" dirty="0">
              <a:solidFill>
                <a:schemeClr val="bg1"/>
              </a:solidFill>
            </a:endParaRPr>
          </a:p>
          <a:p>
            <a:pPr fontAlgn="base"/>
            <a:r>
              <a:rPr lang="en-US" dirty="0">
                <a:solidFill>
                  <a:schemeClr val="bg1"/>
                </a:solidFill>
              </a:rPr>
              <a:t>“The ‘good news’ [is] that death and hell [can] be escaped, that mistakes and sins [can] be overcome, that there [is] hope, that there [is] help, that the insoluble [is] solved, that the enemy [has] been conquered. The good news [is] that </a:t>
            </a:r>
            <a:r>
              <a:rPr lang="en-US" i="1" dirty="0">
                <a:solidFill>
                  <a:schemeClr val="bg1"/>
                </a:solidFill>
              </a:rPr>
              <a:t>everyone’s</a:t>
            </a:r>
            <a:r>
              <a:rPr lang="en-US" dirty="0">
                <a:solidFill>
                  <a:schemeClr val="bg1"/>
                </a:solidFill>
              </a:rPr>
              <a:t> tomb [will] one day be empty, that </a:t>
            </a:r>
            <a:r>
              <a:rPr lang="en-US" i="1" dirty="0">
                <a:solidFill>
                  <a:schemeClr val="bg1"/>
                </a:solidFill>
              </a:rPr>
              <a:t>everyone’s </a:t>
            </a:r>
            <a:r>
              <a:rPr lang="en-US" dirty="0">
                <a:solidFill>
                  <a:schemeClr val="bg1"/>
                </a:solidFill>
              </a:rPr>
              <a:t>soul [can] again be pure, that </a:t>
            </a:r>
            <a:r>
              <a:rPr lang="en-US" i="1" dirty="0">
                <a:solidFill>
                  <a:schemeClr val="bg1"/>
                </a:solidFill>
              </a:rPr>
              <a:t>every</a:t>
            </a:r>
            <a:r>
              <a:rPr lang="en-US" dirty="0">
                <a:solidFill>
                  <a:schemeClr val="bg1"/>
                </a:solidFill>
              </a:rPr>
              <a:t> child of God [can] again return to the Father who gave them life”</a:t>
            </a:r>
          </a:p>
          <a:p>
            <a:pPr fontAlgn="base"/>
            <a:r>
              <a:rPr lang="en-US" dirty="0">
                <a:solidFill>
                  <a:schemeClr val="bg1"/>
                </a:solidFill>
              </a:rPr>
              <a:t> Elder Jeffrey R. Holland</a:t>
            </a:r>
          </a:p>
        </p:txBody>
      </p:sp>
      <p:grpSp>
        <p:nvGrpSpPr>
          <p:cNvPr id="16" name="Group 15"/>
          <p:cNvGrpSpPr/>
          <p:nvPr/>
        </p:nvGrpSpPr>
        <p:grpSpPr>
          <a:xfrm>
            <a:off x="1828800" y="838201"/>
            <a:ext cx="3200400" cy="1566975"/>
            <a:chOff x="685800" y="4495800"/>
            <a:chExt cx="3200400" cy="1566975"/>
          </a:xfrm>
        </p:grpSpPr>
        <p:sp>
          <p:nvSpPr>
            <p:cNvPr id="12" name="Rectangle 11"/>
            <p:cNvSpPr/>
            <p:nvPr/>
          </p:nvSpPr>
          <p:spPr>
            <a:xfrm>
              <a:off x="685800" y="4495800"/>
              <a:ext cx="3200400" cy="1524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70965" y="4585447"/>
              <a:ext cx="3048000" cy="1477328"/>
            </a:xfrm>
            <a:prstGeom prst="rect">
              <a:avLst/>
            </a:prstGeom>
          </p:spPr>
          <p:txBody>
            <a:bodyPr wrap="square">
              <a:spAutoFit/>
            </a:bodyPr>
            <a:lstStyle/>
            <a:p>
              <a:pPr algn="ctr" fontAlgn="base"/>
              <a:r>
                <a:rPr lang="en-US" b="1" dirty="0">
                  <a:solidFill>
                    <a:schemeClr val="bg1"/>
                  </a:solidFill>
                </a:rPr>
                <a:t>If we repent, are baptized, and endure to the end, we will be guiltless when we stand before God to be judged</a:t>
              </a:r>
              <a:endParaRPr lang="en-US" dirty="0">
                <a:solidFill>
                  <a:schemeClr val="bg1"/>
                </a:solidFill>
              </a:endParaRPr>
            </a:p>
          </p:txBody>
        </p:sp>
      </p:grpSp>
      <p:sp>
        <p:nvSpPr>
          <p:cNvPr id="17" name="Rectangle 16"/>
          <p:cNvSpPr/>
          <p:nvPr/>
        </p:nvSpPr>
        <p:spPr>
          <a:xfrm>
            <a:off x="5791200" y="1447801"/>
            <a:ext cx="4572000" cy="1200329"/>
          </a:xfrm>
          <a:prstGeom prst="rect">
            <a:avLst/>
          </a:prstGeom>
        </p:spPr>
        <p:txBody>
          <a:bodyPr>
            <a:spAutoFit/>
          </a:bodyPr>
          <a:lstStyle/>
          <a:p>
            <a:pPr fontAlgn="base"/>
            <a:r>
              <a:rPr lang="en-US" sz="2400" dirty="0">
                <a:solidFill>
                  <a:srgbClr val="FFFF00"/>
                </a:solidFill>
              </a:rPr>
              <a:t>What good news is there for us as we think about standing before the Lord to be judged?</a:t>
            </a:r>
          </a:p>
        </p:txBody>
      </p:sp>
      <p:pic>
        <p:nvPicPr>
          <p:cNvPr id="3" name="Picture 2">
            <a:extLst>
              <a:ext uri="{FF2B5EF4-FFF2-40B4-BE49-F238E27FC236}">
                <a16:creationId xmlns:a16="http://schemas.microsoft.com/office/drawing/2014/main" id="{24EA9BEB-6139-4DD1-A9DA-46B06FB902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124" y="3016167"/>
            <a:ext cx="4580404" cy="3051210"/>
          </a:xfrm>
          <a:prstGeom prst="rect">
            <a:avLst/>
          </a:prstGeom>
        </p:spPr>
      </p:pic>
      <p:pic>
        <p:nvPicPr>
          <p:cNvPr id="6" name="Picture 5">
            <a:extLst>
              <a:ext uri="{FF2B5EF4-FFF2-40B4-BE49-F238E27FC236}">
                <a16:creationId xmlns:a16="http://schemas.microsoft.com/office/drawing/2014/main" id="{83B174C0-E2D6-4D9C-AAED-4092A199CD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80977" y="5368013"/>
            <a:ext cx="983127" cy="1227996"/>
          </a:xfrm>
          <a:prstGeom prst="rect">
            <a:avLst/>
          </a:prstGeom>
        </p:spPr>
      </p:pic>
    </p:spTree>
    <p:extLst>
      <p:ext uri="{BB962C8B-B14F-4D97-AF65-F5344CB8AC3E}">
        <p14:creationId xmlns:p14="http://schemas.microsoft.com/office/powerpoint/2010/main" val="3206010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EA580BBE-5DC5-41E6-850D-2015735E11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extBox 10"/>
          <p:cNvSpPr txBox="1"/>
          <p:nvPr/>
        </p:nvSpPr>
        <p:spPr>
          <a:xfrm>
            <a:off x="1524000" y="0"/>
            <a:ext cx="9144000" cy="923330"/>
          </a:xfrm>
          <a:prstGeom prst="rect">
            <a:avLst/>
          </a:prstGeom>
          <a:noFill/>
        </p:spPr>
        <p:txBody>
          <a:bodyPr wrap="square" rtlCol="0">
            <a:spAutoFit/>
          </a:bodyPr>
          <a:lstStyle/>
          <a:p>
            <a:pPr algn="ctr"/>
            <a:r>
              <a:rPr lang="en-US" sz="5400" dirty="0">
                <a:solidFill>
                  <a:schemeClr val="bg1"/>
                </a:solidFill>
                <a:latin typeface="Calibri" panose="020F0502020204030204" pitchFamily="34" charset="0"/>
              </a:rPr>
              <a:t>The Savior’s Invitation</a:t>
            </a:r>
          </a:p>
        </p:txBody>
      </p:sp>
      <p:sp>
        <p:nvSpPr>
          <p:cNvPr id="9" name="TextBox 8"/>
          <p:cNvSpPr txBox="1"/>
          <p:nvPr/>
        </p:nvSpPr>
        <p:spPr>
          <a:xfrm>
            <a:off x="208908" y="6488668"/>
            <a:ext cx="4114800" cy="369332"/>
          </a:xfrm>
          <a:prstGeom prst="rect">
            <a:avLst/>
          </a:prstGeom>
          <a:noFill/>
        </p:spPr>
        <p:txBody>
          <a:bodyPr wrap="square" rtlCol="0">
            <a:spAutoFit/>
          </a:bodyPr>
          <a:lstStyle/>
          <a:p>
            <a:r>
              <a:rPr lang="en-US" dirty="0">
                <a:solidFill>
                  <a:schemeClr val="bg1"/>
                </a:solidFill>
              </a:rPr>
              <a:t>3 Nephi 27:20-21</a:t>
            </a:r>
          </a:p>
        </p:txBody>
      </p:sp>
      <p:sp>
        <p:nvSpPr>
          <p:cNvPr id="10" name="Rectangle 9"/>
          <p:cNvSpPr/>
          <p:nvPr/>
        </p:nvSpPr>
        <p:spPr>
          <a:xfrm>
            <a:off x="1752600" y="838201"/>
            <a:ext cx="4724400" cy="646331"/>
          </a:xfrm>
          <a:prstGeom prst="rect">
            <a:avLst/>
          </a:prstGeom>
        </p:spPr>
        <p:txBody>
          <a:bodyPr wrap="square">
            <a:spAutoFit/>
          </a:bodyPr>
          <a:lstStyle/>
          <a:p>
            <a:pPr fontAlgn="base"/>
            <a:r>
              <a:rPr lang="en-US" dirty="0">
                <a:solidFill>
                  <a:schemeClr val="bg1"/>
                </a:solidFill>
              </a:rPr>
              <a:t>Repent and be baptized—sanctified—cleansed from the effects of sin—spiritually renewed</a:t>
            </a:r>
          </a:p>
        </p:txBody>
      </p:sp>
      <p:sp>
        <p:nvSpPr>
          <p:cNvPr id="13" name="Rectangle 12"/>
          <p:cNvSpPr/>
          <p:nvPr/>
        </p:nvSpPr>
        <p:spPr>
          <a:xfrm>
            <a:off x="5410200" y="1676401"/>
            <a:ext cx="4724400" cy="646331"/>
          </a:xfrm>
          <a:prstGeom prst="rect">
            <a:avLst/>
          </a:prstGeom>
        </p:spPr>
        <p:txBody>
          <a:bodyPr wrap="square">
            <a:spAutoFit/>
          </a:bodyPr>
          <a:lstStyle/>
          <a:p>
            <a:pPr fontAlgn="base"/>
            <a:r>
              <a:rPr lang="en-US" dirty="0">
                <a:solidFill>
                  <a:schemeClr val="bg1"/>
                </a:solidFill>
              </a:rPr>
              <a:t>Receive the Holy Ghost---the constant companion</a:t>
            </a:r>
          </a:p>
        </p:txBody>
      </p:sp>
      <p:sp>
        <p:nvSpPr>
          <p:cNvPr id="15" name="Rectangle 14"/>
          <p:cNvSpPr/>
          <p:nvPr/>
        </p:nvSpPr>
        <p:spPr>
          <a:xfrm>
            <a:off x="2133600" y="2667001"/>
            <a:ext cx="4724400" cy="646331"/>
          </a:xfrm>
          <a:prstGeom prst="rect">
            <a:avLst/>
          </a:prstGeom>
        </p:spPr>
        <p:txBody>
          <a:bodyPr wrap="square">
            <a:spAutoFit/>
          </a:bodyPr>
          <a:lstStyle/>
          <a:p>
            <a:pPr fontAlgn="base"/>
            <a:r>
              <a:rPr lang="en-US" dirty="0">
                <a:solidFill>
                  <a:schemeClr val="bg1"/>
                </a:solidFill>
              </a:rPr>
              <a:t>Stand spotless before me at the last day—Prepare to enter into the presence of God</a:t>
            </a:r>
          </a:p>
        </p:txBody>
      </p:sp>
      <p:sp>
        <p:nvSpPr>
          <p:cNvPr id="16" name="Rectangle 15"/>
          <p:cNvSpPr/>
          <p:nvPr/>
        </p:nvSpPr>
        <p:spPr>
          <a:xfrm>
            <a:off x="5486400" y="3505201"/>
            <a:ext cx="4724400" cy="646331"/>
          </a:xfrm>
          <a:prstGeom prst="rect">
            <a:avLst/>
          </a:prstGeom>
        </p:spPr>
        <p:txBody>
          <a:bodyPr wrap="square">
            <a:spAutoFit/>
          </a:bodyPr>
          <a:lstStyle/>
          <a:p>
            <a:pPr fontAlgn="base"/>
            <a:r>
              <a:rPr lang="en-US" dirty="0">
                <a:solidFill>
                  <a:schemeClr val="bg1"/>
                </a:solidFill>
              </a:rPr>
              <a:t>Know of these things—be one of faith and righteousness</a:t>
            </a:r>
          </a:p>
        </p:txBody>
      </p:sp>
      <p:sp>
        <p:nvSpPr>
          <p:cNvPr id="18" name="Rectangle 17"/>
          <p:cNvSpPr/>
          <p:nvPr/>
        </p:nvSpPr>
        <p:spPr>
          <a:xfrm>
            <a:off x="5486400" y="4191001"/>
            <a:ext cx="4724400" cy="646331"/>
          </a:xfrm>
          <a:prstGeom prst="rect">
            <a:avLst/>
          </a:prstGeom>
        </p:spPr>
        <p:txBody>
          <a:bodyPr wrap="square">
            <a:spAutoFit/>
          </a:bodyPr>
          <a:lstStyle/>
          <a:p>
            <a:pPr fontAlgn="base"/>
            <a:r>
              <a:rPr lang="en-US" dirty="0">
                <a:solidFill>
                  <a:schemeClr val="bg1"/>
                </a:solidFill>
              </a:rPr>
              <a:t>Come to church and learn of Him—partake of the sacrament</a:t>
            </a:r>
          </a:p>
        </p:txBody>
      </p:sp>
      <p:sp>
        <p:nvSpPr>
          <p:cNvPr id="19" name="Rectangle 18"/>
          <p:cNvSpPr/>
          <p:nvPr/>
        </p:nvSpPr>
        <p:spPr>
          <a:xfrm>
            <a:off x="1828800" y="5334001"/>
            <a:ext cx="5715000" cy="646331"/>
          </a:xfrm>
          <a:prstGeom prst="rect">
            <a:avLst/>
          </a:prstGeom>
        </p:spPr>
        <p:txBody>
          <a:bodyPr wrap="square">
            <a:spAutoFit/>
          </a:bodyPr>
          <a:lstStyle/>
          <a:p>
            <a:pPr fontAlgn="base"/>
            <a:r>
              <a:rPr lang="en-US" dirty="0">
                <a:solidFill>
                  <a:schemeClr val="bg1"/>
                </a:solidFill>
              </a:rPr>
              <a:t>Be an example to all those around you as He is an example for us—thinking His thoughts, speaking His words</a:t>
            </a:r>
          </a:p>
        </p:txBody>
      </p:sp>
      <p:sp>
        <p:nvSpPr>
          <p:cNvPr id="20" name="Rectangle 19"/>
          <p:cNvSpPr/>
          <p:nvPr/>
        </p:nvSpPr>
        <p:spPr>
          <a:xfrm>
            <a:off x="4953000" y="6211669"/>
            <a:ext cx="5715000" cy="369332"/>
          </a:xfrm>
          <a:prstGeom prst="rect">
            <a:avLst/>
          </a:prstGeom>
        </p:spPr>
        <p:txBody>
          <a:bodyPr wrap="square">
            <a:spAutoFit/>
          </a:bodyPr>
          <a:lstStyle/>
          <a:p>
            <a:pPr fontAlgn="base"/>
            <a:r>
              <a:rPr lang="en-US" dirty="0">
                <a:solidFill>
                  <a:srgbClr val="FFFF00"/>
                </a:solidFill>
              </a:rPr>
              <a:t>Read D&amp;C 76:40-42</a:t>
            </a:r>
          </a:p>
        </p:txBody>
      </p:sp>
      <p:pic>
        <p:nvPicPr>
          <p:cNvPr id="3" name="Picture 2">
            <a:extLst>
              <a:ext uri="{FF2B5EF4-FFF2-40B4-BE49-F238E27FC236}">
                <a16:creationId xmlns:a16="http://schemas.microsoft.com/office/drawing/2014/main" id="{C9316962-7203-4499-B3CE-6AA26A1247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8706" y="1456206"/>
            <a:ext cx="2142564" cy="1205192"/>
          </a:xfrm>
          <a:prstGeom prst="rect">
            <a:avLst/>
          </a:prstGeom>
        </p:spPr>
      </p:pic>
      <p:pic>
        <p:nvPicPr>
          <p:cNvPr id="6" name="Picture 5">
            <a:extLst>
              <a:ext uri="{FF2B5EF4-FFF2-40B4-BE49-F238E27FC236}">
                <a16:creationId xmlns:a16="http://schemas.microsoft.com/office/drawing/2014/main" id="{6E4F3C58-32E5-41E7-987C-D47834FE88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72295" y="1229565"/>
            <a:ext cx="1323975" cy="1781175"/>
          </a:xfrm>
          <a:prstGeom prst="rect">
            <a:avLst/>
          </a:prstGeom>
        </p:spPr>
      </p:pic>
      <p:pic>
        <p:nvPicPr>
          <p:cNvPr id="8" name="Picture 7">
            <a:extLst>
              <a:ext uri="{FF2B5EF4-FFF2-40B4-BE49-F238E27FC236}">
                <a16:creationId xmlns:a16="http://schemas.microsoft.com/office/drawing/2014/main" id="{D9CCE3F0-533A-4C2A-8465-7770F9DDB4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43835" y="3373372"/>
            <a:ext cx="1501149" cy="1815077"/>
          </a:xfrm>
          <a:prstGeom prst="rect">
            <a:avLst/>
          </a:prstGeom>
        </p:spPr>
      </p:pic>
      <p:pic>
        <p:nvPicPr>
          <p:cNvPr id="14" name="Picture 13">
            <a:extLst>
              <a:ext uri="{FF2B5EF4-FFF2-40B4-BE49-F238E27FC236}">
                <a16:creationId xmlns:a16="http://schemas.microsoft.com/office/drawing/2014/main" id="{E2A79563-A0B0-4CAA-8BE8-A3E9A20CEA7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97906" y="4966129"/>
            <a:ext cx="2124318" cy="1699454"/>
          </a:xfrm>
          <a:prstGeom prst="rect">
            <a:avLst/>
          </a:prstGeom>
        </p:spPr>
      </p:pic>
    </p:spTree>
    <p:extLst>
      <p:ext uri="{BB962C8B-B14F-4D97-AF65-F5344CB8AC3E}">
        <p14:creationId xmlns:p14="http://schemas.microsoft.com/office/powerpoint/2010/main" val="3682726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0"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childTnLst>
                                </p:cTn>
                              </p:par>
                              <p:par>
                                <p:cTn id="36" presetID="10" presetClass="entr" presetSubtype="0" fill="hold"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5" grpId="0"/>
      <p:bldP spid="16" grpId="0"/>
      <p:bldP spid="18" grpId="0"/>
      <p:bldP spid="19"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1A342B6-F91A-456B-AD40-2ED05C30B7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extBox 10"/>
          <p:cNvSpPr txBox="1"/>
          <p:nvPr/>
        </p:nvSpPr>
        <p:spPr>
          <a:xfrm>
            <a:off x="1524000" y="0"/>
            <a:ext cx="9144000" cy="923330"/>
          </a:xfrm>
          <a:prstGeom prst="rect">
            <a:avLst/>
          </a:prstGeom>
          <a:noFill/>
        </p:spPr>
        <p:txBody>
          <a:bodyPr wrap="square" rtlCol="0">
            <a:spAutoFit/>
          </a:bodyPr>
          <a:lstStyle/>
          <a:p>
            <a:pPr algn="ctr"/>
            <a:r>
              <a:rPr lang="en-US" sz="5400" dirty="0">
                <a:solidFill>
                  <a:schemeClr val="bg1"/>
                </a:solidFill>
                <a:latin typeface="Calibri" panose="020F0502020204030204" pitchFamily="34" charset="0"/>
              </a:rPr>
              <a:t>Judgment of the Twelve</a:t>
            </a:r>
          </a:p>
        </p:txBody>
      </p:sp>
      <p:sp>
        <p:nvSpPr>
          <p:cNvPr id="9" name="TextBox 8"/>
          <p:cNvSpPr txBox="1"/>
          <p:nvPr/>
        </p:nvSpPr>
        <p:spPr>
          <a:xfrm>
            <a:off x="89647" y="6488668"/>
            <a:ext cx="4114800" cy="369332"/>
          </a:xfrm>
          <a:prstGeom prst="rect">
            <a:avLst/>
          </a:prstGeom>
          <a:noFill/>
        </p:spPr>
        <p:txBody>
          <a:bodyPr wrap="square" rtlCol="0">
            <a:spAutoFit/>
          </a:bodyPr>
          <a:lstStyle/>
          <a:p>
            <a:r>
              <a:rPr lang="en-US" dirty="0">
                <a:solidFill>
                  <a:schemeClr val="bg1"/>
                </a:solidFill>
              </a:rPr>
              <a:t>3 Nephi 27:27</a:t>
            </a:r>
          </a:p>
        </p:txBody>
      </p:sp>
      <p:sp>
        <p:nvSpPr>
          <p:cNvPr id="21" name="Rectangle 20"/>
          <p:cNvSpPr/>
          <p:nvPr/>
        </p:nvSpPr>
        <p:spPr>
          <a:xfrm>
            <a:off x="1524000" y="1066801"/>
            <a:ext cx="4724400" cy="2585323"/>
          </a:xfrm>
          <a:prstGeom prst="rect">
            <a:avLst/>
          </a:prstGeom>
        </p:spPr>
        <p:txBody>
          <a:bodyPr wrap="square">
            <a:spAutoFit/>
          </a:bodyPr>
          <a:lstStyle/>
          <a:p>
            <a:pPr fontAlgn="base"/>
            <a:r>
              <a:rPr lang="en-US" dirty="0">
                <a:solidFill>
                  <a:schemeClr val="bg1"/>
                </a:solidFill>
              </a:rPr>
              <a:t>“The Nephite twelve along with Jesus' original Twelve, probably coupled with all who have held keys of the priesthood, will be involved in  judging the righteous of the house of Israel.</a:t>
            </a:r>
          </a:p>
          <a:p>
            <a:pPr fontAlgn="base"/>
            <a:endParaRPr lang="en-US" dirty="0">
              <a:solidFill>
                <a:schemeClr val="bg1"/>
              </a:solidFill>
            </a:endParaRPr>
          </a:p>
          <a:p>
            <a:pPr fontAlgn="base"/>
            <a:r>
              <a:rPr lang="en-US" dirty="0">
                <a:solidFill>
                  <a:schemeClr val="bg1"/>
                </a:solidFill>
              </a:rPr>
              <a:t>How these Nephite Twelve and all the others will be involved in judging of the righteous has not been fully revealed”</a:t>
            </a:r>
          </a:p>
          <a:p>
            <a:pPr fontAlgn="base"/>
            <a:r>
              <a:rPr lang="en-US" sz="1400" dirty="0">
                <a:solidFill>
                  <a:schemeClr val="bg1"/>
                </a:solidFill>
              </a:rPr>
              <a:t>JFM and RLM</a:t>
            </a:r>
          </a:p>
        </p:txBody>
      </p:sp>
      <p:sp>
        <p:nvSpPr>
          <p:cNvPr id="22" name="Rectangle 21"/>
          <p:cNvSpPr/>
          <p:nvPr/>
        </p:nvSpPr>
        <p:spPr>
          <a:xfrm>
            <a:off x="6477000" y="1676400"/>
            <a:ext cx="3733800" cy="1815882"/>
          </a:xfrm>
          <a:prstGeom prst="rect">
            <a:avLst/>
          </a:prstGeom>
        </p:spPr>
        <p:txBody>
          <a:bodyPr wrap="square">
            <a:spAutoFit/>
          </a:bodyPr>
          <a:lstStyle/>
          <a:p>
            <a:r>
              <a:rPr lang="en-US" sz="1600" dirty="0">
                <a:solidFill>
                  <a:schemeClr val="bg1"/>
                </a:solidFill>
              </a:rPr>
              <a:t>“And Jesus said unto them, Verily I say unto you, That ye which have followed me, in the regeneration when the Son of man shall sit in the throne of his glory, ye also shall sit upon twelve thrones, judging the twelve tribes of Israel.”</a:t>
            </a:r>
          </a:p>
          <a:p>
            <a:r>
              <a:rPr lang="en-US" sz="1600" dirty="0">
                <a:solidFill>
                  <a:schemeClr val="bg1"/>
                </a:solidFill>
              </a:rPr>
              <a:t>Matthew 19:28</a:t>
            </a:r>
          </a:p>
        </p:txBody>
      </p:sp>
      <p:sp>
        <p:nvSpPr>
          <p:cNvPr id="12" name="Rectangle 11"/>
          <p:cNvSpPr/>
          <p:nvPr/>
        </p:nvSpPr>
        <p:spPr>
          <a:xfrm>
            <a:off x="1308847" y="3962401"/>
            <a:ext cx="5625353" cy="2308324"/>
          </a:xfrm>
          <a:prstGeom prst="rect">
            <a:avLst/>
          </a:prstGeom>
        </p:spPr>
        <p:txBody>
          <a:bodyPr wrap="square">
            <a:spAutoFit/>
          </a:bodyPr>
          <a:lstStyle/>
          <a:p>
            <a:r>
              <a:rPr lang="en-US" sz="1600" dirty="0">
                <a:solidFill>
                  <a:schemeClr val="bg1"/>
                </a:solidFill>
              </a:rPr>
              <a:t>“And again, verily, verily, I say unto you, and it hath gone forth in a firm decree, by the will of the Father, that mine apostles, the Twelve which were with me in my ministry at Jerusalem, shall stand at my right hand at the day of my coming in a pillar of fire, being clothed with robes of righteousness, with crowns upon their heads, in glory even as I am, to judge the whole house of Israel, even as many as have loved me and kept my commandments, and none else.”</a:t>
            </a:r>
          </a:p>
          <a:p>
            <a:r>
              <a:rPr lang="en-US" sz="1600" dirty="0">
                <a:solidFill>
                  <a:schemeClr val="bg1"/>
                </a:solidFill>
              </a:rPr>
              <a:t>D&amp;C 29:12</a:t>
            </a:r>
          </a:p>
        </p:txBody>
      </p:sp>
      <p:pic>
        <p:nvPicPr>
          <p:cNvPr id="3" name="Picture 2">
            <a:extLst>
              <a:ext uri="{FF2B5EF4-FFF2-40B4-BE49-F238E27FC236}">
                <a16:creationId xmlns:a16="http://schemas.microsoft.com/office/drawing/2014/main" id="{3B69E5A9-0C4C-40EF-AB67-4F00995011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6537" y="3808409"/>
            <a:ext cx="4984938" cy="2492469"/>
          </a:xfrm>
          <a:prstGeom prst="rect">
            <a:avLst/>
          </a:prstGeom>
        </p:spPr>
      </p:pic>
      <p:pic>
        <p:nvPicPr>
          <p:cNvPr id="6" name="Picture 5">
            <a:extLst>
              <a:ext uri="{FF2B5EF4-FFF2-40B4-BE49-F238E27FC236}">
                <a16:creationId xmlns:a16="http://schemas.microsoft.com/office/drawing/2014/main" id="{E7D82AF5-EDA2-4D40-8580-074E1C0F4CB3}"/>
              </a:ext>
            </a:extLst>
          </p:cNvPr>
          <p:cNvPicPr>
            <a:picLocks noChangeAspect="1"/>
          </p:cNvPicPr>
          <p:nvPr/>
        </p:nvPicPr>
        <p:blipFill rotWithShape="1">
          <a:blip r:embed="rId4">
            <a:extLst>
              <a:ext uri="{28A0092B-C50C-407E-A947-70E740481C1C}">
                <a14:useLocalDpi xmlns:a14="http://schemas.microsoft.com/office/drawing/2010/main" val="0"/>
              </a:ext>
            </a:extLst>
          </a:blip>
          <a:srcRect t="2746" b="8038"/>
          <a:stretch/>
        </p:blipFill>
        <p:spPr>
          <a:xfrm>
            <a:off x="308225" y="215756"/>
            <a:ext cx="1203628" cy="784295"/>
          </a:xfrm>
          <a:prstGeom prst="rect">
            <a:avLst/>
          </a:prstGeom>
        </p:spPr>
      </p:pic>
    </p:spTree>
    <p:extLst>
      <p:ext uri="{BB962C8B-B14F-4D97-AF65-F5344CB8AC3E}">
        <p14:creationId xmlns:p14="http://schemas.microsoft.com/office/powerpoint/2010/main" val="2303623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1A342B6-F91A-456B-AD40-2ED05C30B7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extBox 10"/>
          <p:cNvSpPr txBox="1"/>
          <p:nvPr/>
        </p:nvSpPr>
        <p:spPr>
          <a:xfrm>
            <a:off x="1524000" y="0"/>
            <a:ext cx="9144000" cy="923330"/>
          </a:xfrm>
          <a:prstGeom prst="rect">
            <a:avLst/>
          </a:prstGeom>
          <a:noFill/>
        </p:spPr>
        <p:txBody>
          <a:bodyPr wrap="square" rtlCol="0">
            <a:spAutoFit/>
          </a:bodyPr>
          <a:lstStyle/>
          <a:p>
            <a:pPr algn="ctr"/>
            <a:r>
              <a:rPr lang="en-US" sz="5400" dirty="0">
                <a:solidFill>
                  <a:schemeClr val="bg1"/>
                </a:solidFill>
                <a:latin typeface="Calibri" panose="020F0502020204030204" pitchFamily="34" charset="0"/>
              </a:rPr>
              <a:t>Doctrinal Mastery</a:t>
            </a:r>
          </a:p>
        </p:txBody>
      </p:sp>
      <p:sp>
        <p:nvSpPr>
          <p:cNvPr id="21" name="Rectangle 20"/>
          <p:cNvSpPr/>
          <p:nvPr/>
        </p:nvSpPr>
        <p:spPr>
          <a:xfrm>
            <a:off x="6239839" y="1683251"/>
            <a:ext cx="4724400" cy="3970318"/>
          </a:xfrm>
          <a:prstGeom prst="rect">
            <a:avLst/>
          </a:prstGeom>
        </p:spPr>
        <p:txBody>
          <a:bodyPr wrap="square">
            <a:spAutoFit/>
          </a:bodyPr>
          <a:lstStyle/>
          <a:p>
            <a:pPr fontAlgn="base"/>
            <a:r>
              <a:rPr lang="en-US" sz="2800" dirty="0">
                <a:solidFill>
                  <a:schemeClr val="bg1"/>
                </a:solidFill>
              </a:rPr>
              <a:t>Now this is the commandment: Repent, all ye ends of the earth, and come unto me and be baptized in my name, that ye may be sanctified by the reception of the Holy Ghost, that ye may stand spotless before me at the last day.</a:t>
            </a:r>
          </a:p>
        </p:txBody>
      </p:sp>
      <p:grpSp>
        <p:nvGrpSpPr>
          <p:cNvPr id="13" name="Group 12">
            <a:extLst>
              <a:ext uri="{FF2B5EF4-FFF2-40B4-BE49-F238E27FC236}">
                <a16:creationId xmlns:a16="http://schemas.microsoft.com/office/drawing/2014/main" id="{E9136F0D-232A-480F-836C-815318C6924F}"/>
              </a:ext>
            </a:extLst>
          </p:cNvPr>
          <p:cNvGrpSpPr/>
          <p:nvPr/>
        </p:nvGrpSpPr>
        <p:grpSpPr>
          <a:xfrm>
            <a:off x="804937" y="1489298"/>
            <a:ext cx="3090305" cy="4088713"/>
            <a:chOff x="3048000" y="2667000"/>
            <a:chExt cx="2971800" cy="3931920"/>
          </a:xfrm>
        </p:grpSpPr>
        <p:grpSp>
          <p:nvGrpSpPr>
            <p:cNvPr id="14" name="Group 13">
              <a:extLst>
                <a:ext uri="{FF2B5EF4-FFF2-40B4-BE49-F238E27FC236}">
                  <a16:creationId xmlns:a16="http://schemas.microsoft.com/office/drawing/2014/main" id="{913DCA88-78BB-4247-B078-5741CDC28C86}"/>
                </a:ext>
              </a:extLst>
            </p:cNvPr>
            <p:cNvGrpSpPr/>
            <p:nvPr/>
          </p:nvGrpSpPr>
          <p:grpSpPr>
            <a:xfrm>
              <a:off x="3048000" y="2667000"/>
              <a:ext cx="2971800" cy="3931920"/>
              <a:chOff x="152400" y="152400"/>
              <a:chExt cx="4953000" cy="6553200"/>
            </a:xfrm>
          </p:grpSpPr>
          <p:sp>
            <p:nvSpPr>
              <p:cNvPr id="18" name="Rounded Rectangle 70">
                <a:extLst>
                  <a:ext uri="{FF2B5EF4-FFF2-40B4-BE49-F238E27FC236}">
                    <a16:creationId xmlns:a16="http://schemas.microsoft.com/office/drawing/2014/main" id="{9F9134ED-37F2-4FE4-9A62-1DC88F74C50D}"/>
                  </a:ext>
                </a:extLst>
              </p:cNvPr>
              <p:cNvSpPr/>
              <p:nvPr/>
            </p:nvSpPr>
            <p:spPr>
              <a:xfrm>
                <a:off x="457200" y="152400"/>
                <a:ext cx="4648200"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71">
                <a:extLst>
                  <a:ext uri="{FF2B5EF4-FFF2-40B4-BE49-F238E27FC236}">
                    <a16:creationId xmlns:a16="http://schemas.microsoft.com/office/drawing/2014/main" id="{97007D07-FA20-440B-BF6E-EB39CF4913CA}"/>
                  </a:ext>
                </a:extLst>
              </p:cNvPr>
              <p:cNvSpPr/>
              <p:nvPr/>
            </p:nvSpPr>
            <p:spPr>
              <a:xfrm>
                <a:off x="304800" y="152400"/>
                <a:ext cx="4648200" cy="6553200"/>
              </a:xfrm>
              <a:prstGeom prst="roundRect">
                <a:avLst>
                  <a:gd name="adj" fmla="val 291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72">
                <a:extLst>
                  <a:ext uri="{FF2B5EF4-FFF2-40B4-BE49-F238E27FC236}">
                    <a16:creationId xmlns:a16="http://schemas.microsoft.com/office/drawing/2014/main" id="{7CD284A8-2567-4E4A-BCF8-5A585662008D}"/>
                  </a:ext>
                </a:extLst>
              </p:cNvPr>
              <p:cNvSpPr/>
              <p:nvPr/>
            </p:nvSpPr>
            <p:spPr>
              <a:xfrm>
                <a:off x="152400" y="152400"/>
                <a:ext cx="4648200"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4177B746-EC4F-4BF8-B26F-19868564F859}"/>
                </a:ext>
              </a:extLst>
            </p:cNvPr>
            <p:cNvSpPr txBox="1"/>
            <p:nvPr/>
          </p:nvSpPr>
          <p:spPr>
            <a:xfrm>
              <a:off x="3271828" y="4001290"/>
              <a:ext cx="2549084" cy="503156"/>
            </a:xfrm>
            <a:prstGeom prst="rect">
              <a:avLst/>
            </a:prstGeom>
            <a:noFill/>
          </p:spPr>
          <p:txBody>
            <a:bodyPr wrap="square" rtlCol="0">
              <a:spAutoFit/>
            </a:bodyPr>
            <a:lstStyle/>
            <a:p>
              <a:pPr algn="ctr"/>
              <a:r>
                <a:rPr lang="en-US" sz="2800" dirty="0">
                  <a:solidFill>
                    <a:srgbClr val="FFC000"/>
                  </a:solidFill>
                  <a:latin typeface="Californian FB" pitchFamily="18" charset="0"/>
                </a:rPr>
                <a:t>3 Nephi 27:20</a:t>
              </a:r>
            </a:p>
          </p:txBody>
        </p:sp>
        <p:sp>
          <p:nvSpPr>
            <p:cNvPr id="16" name="TextBox 15">
              <a:extLst>
                <a:ext uri="{FF2B5EF4-FFF2-40B4-BE49-F238E27FC236}">
                  <a16:creationId xmlns:a16="http://schemas.microsoft.com/office/drawing/2014/main" id="{6BD31603-172F-400A-A704-A1D5F231E2AC}"/>
                </a:ext>
              </a:extLst>
            </p:cNvPr>
            <p:cNvSpPr txBox="1"/>
            <p:nvPr/>
          </p:nvSpPr>
          <p:spPr>
            <a:xfrm>
              <a:off x="3124200" y="5257800"/>
              <a:ext cx="2667000" cy="338554"/>
            </a:xfrm>
            <a:prstGeom prst="rect">
              <a:avLst/>
            </a:prstGeom>
            <a:noFill/>
          </p:spPr>
          <p:txBody>
            <a:bodyPr wrap="square" rtlCol="0">
              <a:spAutoFit/>
            </a:bodyPr>
            <a:lstStyle/>
            <a:p>
              <a:pPr algn="ctr"/>
              <a:endParaRPr lang="en-US" sz="1600" dirty="0">
                <a:solidFill>
                  <a:srgbClr val="FFC000"/>
                </a:solidFill>
                <a:latin typeface="Californian FB" pitchFamily="18" charset="0"/>
              </a:endParaRPr>
            </a:p>
          </p:txBody>
        </p:sp>
        <p:cxnSp>
          <p:nvCxnSpPr>
            <p:cNvPr id="17" name="Straight Connector 16">
              <a:extLst>
                <a:ext uri="{FF2B5EF4-FFF2-40B4-BE49-F238E27FC236}">
                  <a16:creationId xmlns:a16="http://schemas.microsoft.com/office/drawing/2014/main" id="{10C37B3E-1128-40CC-823C-1A06B986D7A0}"/>
                </a:ext>
              </a:extLst>
            </p:cNvPr>
            <p:cNvCxnSpPr/>
            <p:nvPr/>
          </p:nvCxnSpPr>
          <p:spPr>
            <a:xfrm flipV="1">
              <a:off x="3200400" y="2667000"/>
              <a:ext cx="0" cy="3886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Arrow: Right 1">
            <a:extLst>
              <a:ext uri="{FF2B5EF4-FFF2-40B4-BE49-F238E27FC236}">
                <a16:creationId xmlns:a16="http://schemas.microsoft.com/office/drawing/2014/main" id="{9E595D97-C75C-4A8F-A968-260DE30093BB}"/>
              </a:ext>
            </a:extLst>
          </p:cNvPr>
          <p:cNvSpPr/>
          <p:nvPr/>
        </p:nvSpPr>
        <p:spPr>
          <a:xfrm>
            <a:off x="4458984" y="2897312"/>
            <a:ext cx="1530850" cy="945223"/>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5571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250" fill="hold"/>
                                        <p:tgtEl>
                                          <p:spTgt spid="13"/>
                                        </p:tgtEl>
                                        <p:attrNameLst>
                                          <p:attrName>ppt_x</p:attrName>
                                        </p:attrNameLst>
                                      </p:cBhvr>
                                      <p:tavLst>
                                        <p:tav tm="0">
                                          <p:val>
                                            <p:strVal val="0-#ppt_w/2"/>
                                          </p:val>
                                        </p:tav>
                                        <p:tav tm="100000">
                                          <p:val>
                                            <p:strVal val="#ppt_x"/>
                                          </p:val>
                                        </p:tav>
                                      </p:tavLst>
                                    </p:anim>
                                    <p:anim calcmode="lin" valueType="num">
                                      <p:cBhvr additive="base">
                                        <p:cTn id="8" dur="125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250" fill="hold"/>
                                        <p:tgtEl>
                                          <p:spTgt spid="2"/>
                                        </p:tgtEl>
                                        <p:attrNameLst>
                                          <p:attrName>ppt_x</p:attrName>
                                        </p:attrNameLst>
                                      </p:cBhvr>
                                      <p:tavLst>
                                        <p:tav tm="0">
                                          <p:val>
                                            <p:strVal val="0-#ppt_w/2"/>
                                          </p:val>
                                        </p:tav>
                                        <p:tav tm="100000">
                                          <p:val>
                                            <p:strVal val="#ppt_x"/>
                                          </p:val>
                                        </p:tav>
                                      </p:tavLst>
                                    </p:anim>
                                    <p:anim calcmode="lin" valueType="num">
                                      <p:cBhvr additive="base">
                                        <p:cTn id="12" dur="1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1250" fill="hold"/>
                                        <p:tgtEl>
                                          <p:spTgt spid="21"/>
                                        </p:tgtEl>
                                        <p:attrNameLst>
                                          <p:attrName>ppt_x</p:attrName>
                                        </p:attrNameLst>
                                      </p:cBhvr>
                                      <p:tavLst>
                                        <p:tav tm="0">
                                          <p:val>
                                            <p:strVal val="0-#ppt_w/2"/>
                                          </p:val>
                                        </p:tav>
                                        <p:tav tm="100000">
                                          <p:val>
                                            <p:strVal val="#ppt_x"/>
                                          </p:val>
                                        </p:tav>
                                      </p:tavLst>
                                    </p:anim>
                                    <p:anim calcmode="lin" valueType="num">
                                      <p:cBhvr additive="base">
                                        <p:cTn id="16" dur="125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74117B1-F37A-4184-8905-20F826FDAC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extBox 10"/>
          <p:cNvSpPr txBox="1"/>
          <p:nvPr/>
        </p:nvSpPr>
        <p:spPr>
          <a:xfrm>
            <a:off x="1524000" y="0"/>
            <a:ext cx="9144000" cy="923330"/>
          </a:xfrm>
          <a:prstGeom prst="rect">
            <a:avLst/>
          </a:prstGeom>
          <a:noFill/>
        </p:spPr>
        <p:txBody>
          <a:bodyPr wrap="square" rtlCol="0">
            <a:spAutoFit/>
          </a:bodyPr>
          <a:lstStyle/>
          <a:p>
            <a:pPr algn="ctr"/>
            <a:r>
              <a:rPr lang="en-US" sz="5400" dirty="0">
                <a:solidFill>
                  <a:schemeClr val="bg1"/>
                </a:solidFill>
                <a:latin typeface="Calibri" panose="020F0502020204030204" pitchFamily="34" charset="0"/>
              </a:rPr>
              <a:t>Even As He Is</a:t>
            </a:r>
          </a:p>
        </p:txBody>
      </p:sp>
      <p:sp>
        <p:nvSpPr>
          <p:cNvPr id="9" name="TextBox 8"/>
          <p:cNvSpPr txBox="1"/>
          <p:nvPr/>
        </p:nvSpPr>
        <p:spPr>
          <a:xfrm>
            <a:off x="152400" y="6488668"/>
            <a:ext cx="4114800" cy="369332"/>
          </a:xfrm>
          <a:prstGeom prst="rect">
            <a:avLst/>
          </a:prstGeom>
          <a:noFill/>
        </p:spPr>
        <p:txBody>
          <a:bodyPr wrap="square" rtlCol="0">
            <a:spAutoFit/>
          </a:bodyPr>
          <a:lstStyle/>
          <a:p>
            <a:r>
              <a:rPr lang="en-US" dirty="0">
                <a:solidFill>
                  <a:schemeClr val="bg1"/>
                </a:solidFill>
              </a:rPr>
              <a:t>3 Nephi 27:27</a:t>
            </a:r>
          </a:p>
        </p:txBody>
      </p:sp>
      <p:sp>
        <p:nvSpPr>
          <p:cNvPr id="10" name="Rectangle 9"/>
          <p:cNvSpPr/>
          <p:nvPr/>
        </p:nvSpPr>
        <p:spPr>
          <a:xfrm>
            <a:off x="1828800" y="914400"/>
            <a:ext cx="4724400" cy="1754326"/>
          </a:xfrm>
          <a:prstGeom prst="rect">
            <a:avLst/>
          </a:prstGeom>
        </p:spPr>
        <p:txBody>
          <a:bodyPr wrap="square">
            <a:spAutoFit/>
          </a:bodyPr>
          <a:lstStyle/>
          <a:p>
            <a:pPr fontAlgn="base"/>
            <a:r>
              <a:rPr lang="en-US" dirty="0">
                <a:solidFill>
                  <a:schemeClr val="bg1"/>
                </a:solidFill>
              </a:rPr>
              <a:t>The Savior gave instructions to His twelve Nephite disciples and taught them about their responsibilities. </a:t>
            </a:r>
          </a:p>
          <a:p>
            <a:pPr fontAlgn="base"/>
            <a:endParaRPr lang="en-US" dirty="0">
              <a:solidFill>
                <a:schemeClr val="bg1"/>
              </a:solidFill>
            </a:endParaRPr>
          </a:p>
          <a:p>
            <a:pPr fontAlgn="base"/>
            <a:r>
              <a:rPr lang="en-US" dirty="0">
                <a:solidFill>
                  <a:schemeClr val="bg1"/>
                </a:solidFill>
              </a:rPr>
              <a:t>He gave the disciples to help them fulfill their role as judges of the people.</a:t>
            </a:r>
          </a:p>
        </p:txBody>
      </p:sp>
      <p:grpSp>
        <p:nvGrpSpPr>
          <p:cNvPr id="12" name="Group 11"/>
          <p:cNvGrpSpPr/>
          <p:nvPr/>
        </p:nvGrpSpPr>
        <p:grpSpPr>
          <a:xfrm>
            <a:off x="6705600" y="3962400"/>
            <a:ext cx="3200400" cy="1601036"/>
            <a:chOff x="685800" y="4495800"/>
            <a:chExt cx="3200400" cy="1601036"/>
          </a:xfrm>
        </p:grpSpPr>
        <p:sp>
          <p:nvSpPr>
            <p:cNvPr id="14" name="Rectangle 13"/>
            <p:cNvSpPr/>
            <p:nvPr/>
          </p:nvSpPr>
          <p:spPr>
            <a:xfrm>
              <a:off x="685800" y="4495800"/>
              <a:ext cx="3200400" cy="1524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4071" y="4527176"/>
              <a:ext cx="3048000" cy="1569660"/>
            </a:xfrm>
            <a:prstGeom prst="rect">
              <a:avLst/>
            </a:prstGeom>
          </p:spPr>
          <p:txBody>
            <a:bodyPr wrap="square">
              <a:spAutoFit/>
            </a:bodyPr>
            <a:lstStyle/>
            <a:p>
              <a:pPr algn="ctr" fontAlgn="base"/>
              <a:r>
                <a:rPr lang="en-US" sz="2400" b="1" dirty="0">
                  <a:solidFill>
                    <a:schemeClr val="bg1"/>
                  </a:solidFill>
                </a:rPr>
                <a:t>The Lord expects His disciples to do His works and become as He is</a:t>
              </a:r>
              <a:endParaRPr lang="en-US" sz="2400" dirty="0">
                <a:solidFill>
                  <a:schemeClr val="bg1"/>
                </a:solidFill>
              </a:endParaRPr>
            </a:p>
          </p:txBody>
        </p:sp>
      </p:grpSp>
      <p:pic>
        <p:nvPicPr>
          <p:cNvPr id="3" name="Picture 2">
            <a:extLst>
              <a:ext uri="{FF2B5EF4-FFF2-40B4-BE49-F238E27FC236}">
                <a16:creationId xmlns:a16="http://schemas.microsoft.com/office/drawing/2014/main" id="{76A7CCB7-F7E7-47CC-86D4-C03A73BB64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6460" y="2872373"/>
            <a:ext cx="4510928" cy="3114688"/>
          </a:xfrm>
          <a:prstGeom prst="rect">
            <a:avLst/>
          </a:prstGeom>
        </p:spPr>
      </p:pic>
    </p:spTree>
    <p:extLst>
      <p:ext uri="{BB962C8B-B14F-4D97-AF65-F5344CB8AC3E}">
        <p14:creationId xmlns:p14="http://schemas.microsoft.com/office/powerpoint/2010/main" val="2636008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87858CC-462C-42F9-A271-CA7134750C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p:nvSpPr>
        <p:spPr>
          <a:xfrm>
            <a:off x="1524000" y="6488668"/>
            <a:ext cx="4114800" cy="369332"/>
          </a:xfrm>
          <a:prstGeom prst="rect">
            <a:avLst/>
          </a:prstGeom>
          <a:noFill/>
        </p:spPr>
        <p:txBody>
          <a:bodyPr wrap="square" rtlCol="0">
            <a:spAutoFit/>
          </a:bodyPr>
          <a:lstStyle/>
          <a:p>
            <a:r>
              <a:rPr lang="en-US" dirty="0">
                <a:solidFill>
                  <a:schemeClr val="bg1"/>
                </a:solidFill>
              </a:rPr>
              <a:t>3 Nephi 27:27</a:t>
            </a:r>
          </a:p>
        </p:txBody>
      </p:sp>
      <p:sp>
        <p:nvSpPr>
          <p:cNvPr id="10" name="Rectangle 9"/>
          <p:cNvSpPr/>
          <p:nvPr/>
        </p:nvSpPr>
        <p:spPr>
          <a:xfrm>
            <a:off x="1828800" y="914400"/>
            <a:ext cx="4724400" cy="4154984"/>
          </a:xfrm>
          <a:prstGeom prst="rect">
            <a:avLst/>
          </a:prstGeom>
        </p:spPr>
        <p:txBody>
          <a:bodyPr wrap="square">
            <a:spAutoFit/>
          </a:bodyPr>
          <a:lstStyle/>
          <a:p>
            <a:pPr algn="just" fontAlgn="base"/>
            <a:r>
              <a:rPr lang="en-US" sz="2400" dirty="0">
                <a:solidFill>
                  <a:schemeClr val="bg1"/>
                </a:solidFill>
              </a:rPr>
              <a:t> ”That man is greatest and most blessed and joyful whose life most closely fits the pattern of the Christ. This has nothing to do with earthly wealth, power, or prestige. The only true test of greatness, blessedness, joyfulness is how close a life can come to being like the Master, Jesus Christ. He is the right way, the full truth, and the abundant life”</a:t>
            </a:r>
          </a:p>
          <a:p>
            <a:pPr algn="just" fontAlgn="base"/>
            <a:r>
              <a:rPr lang="en-US" dirty="0">
                <a:solidFill>
                  <a:schemeClr val="bg1"/>
                </a:solidFill>
              </a:rPr>
              <a:t>President Ezra Taft Benson</a:t>
            </a:r>
          </a:p>
        </p:txBody>
      </p:sp>
      <p:pic>
        <p:nvPicPr>
          <p:cNvPr id="12" name="Picture 11" descr="Ezra t benson.jpg"/>
          <p:cNvPicPr>
            <a:picLocks noChangeAspect="1"/>
          </p:cNvPicPr>
          <p:nvPr/>
        </p:nvPicPr>
        <p:blipFill>
          <a:blip r:embed="rId3" cstate="print"/>
          <a:stretch>
            <a:fillRect/>
          </a:stretch>
        </p:blipFill>
        <p:spPr>
          <a:xfrm>
            <a:off x="7239000" y="1600200"/>
            <a:ext cx="1895856" cy="2682240"/>
          </a:xfrm>
          <a:prstGeom prst="rect">
            <a:avLst/>
          </a:prstGeom>
        </p:spPr>
      </p:pic>
    </p:spTree>
    <p:extLst>
      <p:ext uri="{BB962C8B-B14F-4D97-AF65-F5344CB8AC3E}">
        <p14:creationId xmlns:p14="http://schemas.microsoft.com/office/powerpoint/2010/main" val="42910760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63F09DF-1415-405C-83AA-DCE6034DE2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extBox 10"/>
          <p:cNvSpPr txBox="1"/>
          <p:nvPr/>
        </p:nvSpPr>
        <p:spPr>
          <a:xfrm>
            <a:off x="1524000" y="0"/>
            <a:ext cx="9144000" cy="923330"/>
          </a:xfrm>
          <a:prstGeom prst="rect">
            <a:avLst/>
          </a:prstGeom>
          <a:noFill/>
        </p:spPr>
        <p:txBody>
          <a:bodyPr wrap="square" rtlCol="0">
            <a:spAutoFit/>
          </a:bodyPr>
          <a:lstStyle/>
          <a:p>
            <a:pPr algn="ctr"/>
            <a:r>
              <a:rPr lang="en-US" sz="5400" dirty="0">
                <a:solidFill>
                  <a:schemeClr val="bg1"/>
                </a:solidFill>
                <a:latin typeface="Calibri" panose="020F0502020204030204" pitchFamily="34" charset="0"/>
              </a:rPr>
              <a:t>A Generation</a:t>
            </a:r>
          </a:p>
        </p:txBody>
      </p:sp>
      <p:sp>
        <p:nvSpPr>
          <p:cNvPr id="9" name="TextBox 8"/>
          <p:cNvSpPr txBox="1"/>
          <p:nvPr/>
        </p:nvSpPr>
        <p:spPr>
          <a:xfrm>
            <a:off x="89647" y="6488668"/>
            <a:ext cx="4114800" cy="369332"/>
          </a:xfrm>
          <a:prstGeom prst="rect">
            <a:avLst/>
          </a:prstGeom>
          <a:noFill/>
        </p:spPr>
        <p:txBody>
          <a:bodyPr wrap="square" rtlCol="0">
            <a:spAutoFit/>
          </a:bodyPr>
          <a:lstStyle/>
          <a:p>
            <a:r>
              <a:rPr lang="en-US" dirty="0">
                <a:solidFill>
                  <a:schemeClr val="bg1"/>
                </a:solidFill>
              </a:rPr>
              <a:t>3 Nephi 27:30-33</a:t>
            </a:r>
          </a:p>
        </p:txBody>
      </p:sp>
      <p:sp>
        <p:nvSpPr>
          <p:cNvPr id="10" name="Rectangle 9"/>
          <p:cNvSpPr/>
          <p:nvPr/>
        </p:nvSpPr>
        <p:spPr>
          <a:xfrm>
            <a:off x="1676400" y="762001"/>
            <a:ext cx="4191000" cy="2585323"/>
          </a:xfrm>
          <a:prstGeom prst="rect">
            <a:avLst/>
          </a:prstGeom>
        </p:spPr>
        <p:txBody>
          <a:bodyPr wrap="square">
            <a:spAutoFit/>
          </a:bodyPr>
          <a:lstStyle/>
          <a:p>
            <a:pPr fontAlgn="base"/>
            <a:r>
              <a:rPr lang="en-US" dirty="0">
                <a:solidFill>
                  <a:schemeClr val="bg1"/>
                </a:solidFill>
              </a:rPr>
              <a:t>“But behold, it </a:t>
            </a:r>
            <a:r>
              <a:rPr lang="en-US" dirty="0" err="1">
                <a:solidFill>
                  <a:schemeClr val="bg1"/>
                </a:solidFill>
              </a:rPr>
              <a:t>sorroweth</a:t>
            </a:r>
            <a:r>
              <a:rPr lang="en-US" dirty="0">
                <a:solidFill>
                  <a:schemeClr val="bg1"/>
                </a:solidFill>
              </a:rPr>
              <a:t> me because of the fourth generation from this generation, for they are led away captive by him even as was the son of perdition; for they will sell me for silver and for gold, and for that which moth doth corrupt and which thieves can break through and steal. And in that day will I visit them, even in turning their works upon their own heads.”</a:t>
            </a:r>
          </a:p>
        </p:txBody>
      </p:sp>
      <p:sp>
        <p:nvSpPr>
          <p:cNvPr id="12" name="Rectangle 11"/>
          <p:cNvSpPr/>
          <p:nvPr/>
        </p:nvSpPr>
        <p:spPr>
          <a:xfrm>
            <a:off x="5746375" y="3361766"/>
            <a:ext cx="6033247" cy="3323987"/>
          </a:xfrm>
          <a:prstGeom prst="rect">
            <a:avLst/>
          </a:prstGeom>
        </p:spPr>
        <p:txBody>
          <a:bodyPr wrap="square">
            <a:spAutoFit/>
          </a:bodyPr>
          <a:lstStyle/>
          <a:p>
            <a:pPr fontAlgn="base"/>
            <a:r>
              <a:rPr lang="en-US" dirty="0">
                <a:solidFill>
                  <a:schemeClr val="bg1"/>
                </a:solidFill>
              </a:rPr>
              <a:t>Generation—a length of time that it takes for a people to reproduce itself…somewhere around fourth years.</a:t>
            </a:r>
          </a:p>
          <a:p>
            <a:pPr fontAlgn="base"/>
            <a:endParaRPr lang="en-US" dirty="0">
              <a:solidFill>
                <a:schemeClr val="bg1"/>
              </a:solidFill>
            </a:endParaRPr>
          </a:p>
          <a:p>
            <a:pPr fontAlgn="base"/>
            <a:r>
              <a:rPr lang="en-US" dirty="0">
                <a:solidFill>
                  <a:schemeClr val="bg1"/>
                </a:solidFill>
              </a:rPr>
              <a:t>“since of measuring time by the lives of men, a generation, since the </a:t>
            </a:r>
            <a:r>
              <a:rPr lang="en-US" dirty="0" err="1">
                <a:solidFill>
                  <a:schemeClr val="bg1"/>
                </a:solidFill>
              </a:rPr>
              <a:t>Abrahamic</a:t>
            </a:r>
            <a:r>
              <a:rPr lang="en-US" dirty="0">
                <a:solidFill>
                  <a:schemeClr val="bg1"/>
                </a:solidFill>
              </a:rPr>
              <a:t> day, has been about 100 years. </a:t>
            </a:r>
          </a:p>
          <a:p>
            <a:pPr fontAlgn="base"/>
            <a:endParaRPr lang="en-US" dirty="0">
              <a:solidFill>
                <a:schemeClr val="bg1"/>
              </a:solidFill>
            </a:endParaRPr>
          </a:p>
          <a:p>
            <a:pPr fontAlgn="base"/>
            <a:r>
              <a:rPr lang="en-US" dirty="0">
                <a:solidFill>
                  <a:schemeClr val="bg1"/>
                </a:solidFill>
              </a:rPr>
              <a:t>From a generation from the time of Adam to the flood would have been nearly  1000 years. </a:t>
            </a:r>
          </a:p>
          <a:p>
            <a:pPr fontAlgn="base"/>
            <a:endParaRPr lang="en-US" dirty="0">
              <a:solidFill>
                <a:schemeClr val="bg1"/>
              </a:solidFill>
            </a:endParaRPr>
          </a:p>
          <a:p>
            <a:pPr fontAlgn="base"/>
            <a:r>
              <a:rPr lang="en-US" dirty="0">
                <a:solidFill>
                  <a:schemeClr val="bg1"/>
                </a:solidFill>
              </a:rPr>
              <a:t>A generation may be measured in terms of the life of the oldest persons who live in a particular period</a:t>
            </a:r>
          </a:p>
          <a:p>
            <a:pPr fontAlgn="base"/>
            <a:r>
              <a:rPr lang="en-US" sz="1200" dirty="0">
                <a:solidFill>
                  <a:schemeClr val="bg1"/>
                </a:solidFill>
              </a:rPr>
              <a:t>Bruce R. McConkie</a:t>
            </a:r>
          </a:p>
        </p:txBody>
      </p:sp>
      <p:pic>
        <p:nvPicPr>
          <p:cNvPr id="3" name="Picture 2">
            <a:extLst>
              <a:ext uri="{FF2B5EF4-FFF2-40B4-BE49-F238E27FC236}">
                <a16:creationId xmlns:a16="http://schemas.microsoft.com/office/drawing/2014/main" id="{B63A2F0F-3F9C-4098-963D-7005A88726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3259" y="779930"/>
            <a:ext cx="3417235" cy="2485262"/>
          </a:xfrm>
          <a:prstGeom prst="rect">
            <a:avLst/>
          </a:prstGeom>
        </p:spPr>
      </p:pic>
      <p:pic>
        <p:nvPicPr>
          <p:cNvPr id="6" name="Picture 5">
            <a:extLst>
              <a:ext uri="{FF2B5EF4-FFF2-40B4-BE49-F238E27FC236}">
                <a16:creationId xmlns:a16="http://schemas.microsoft.com/office/drawing/2014/main" id="{ED732087-86AB-4BA4-AC4E-9AC99B18C7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1259" y="3386513"/>
            <a:ext cx="3890007" cy="3005323"/>
          </a:xfrm>
          <a:prstGeom prst="rect">
            <a:avLst/>
          </a:prstGeom>
        </p:spPr>
      </p:pic>
      <p:pic>
        <p:nvPicPr>
          <p:cNvPr id="8" name="Picture 7">
            <a:extLst>
              <a:ext uri="{FF2B5EF4-FFF2-40B4-BE49-F238E27FC236}">
                <a16:creationId xmlns:a16="http://schemas.microsoft.com/office/drawing/2014/main" id="{4C975976-43CC-4364-901A-B3A55FE4BF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68010" y="180012"/>
            <a:ext cx="753438" cy="1051674"/>
          </a:xfrm>
          <a:prstGeom prst="rect">
            <a:avLst/>
          </a:prstGeom>
        </p:spPr>
      </p:pic>
    </p:spTree>
    <p:extLst>
      <p:ext uri="{BB962C8B-B14F-4D97-AF65-F5344CB8AC3E}">
        <p14:creationId xmlns:p14="http://schemas.microsoft.com/office/powerpoint/2010/main" val="4014590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81C494F-5439-4213-84DA-35AE985E3A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extBox 10"/>
          <p:cNvSpPr txBox="1"/>
          <p:nvPr/>
        </p:nvSpPr>
        <p:spPr>
          <a:xfrm>
            <a:off x="1524000" y="0"/>
            <a:ext cx="9144000" cy="923330"/>
          </a:xfrm>
          <a:prstGeom prst="rect">
            <a:avLst/>
          </a:prstGeom>
          <a:noFill/>
        </p:spPr>
        <p:txBody>
          <a:bodyPr wrap="square" rtlCol="0">
            <a:spAutoFit/>
          </a:bodyPr>
          <a:lstStyle/>
          <a:p>
            <a:pPr algn="ctr"/>
            <a:r>
              <a:rPr lang="en-US" sz="5400" dirty="0">
                <a:solidFill>
                  <a:schemeClr val="bg1"/>
                </a:solidFill>
                <a:latin typeface="Calibri" panose="020F0502020204030204" pitchFamily="34" charset="0"/>
              </a:rPr>
              <a:t>200 Years After the Savior’s Visit</a:t>
            </a:r>
          </a:p>
        </p:txBody>
      </p:sp>
      <p:sp>
        <p:nvSpPr>
          <p:cNvPr id="9" name="TextBox 8"/>
          <p:cNvSpPr txBox="1"/>
          <p:nvPr/>
        </p:nvSpPr>
        <p:spPr>
          <a:xfrm>
            <a:off x="98612" y="6488668"/>
            <a:ext cx="4114800" cy="369332"/>
          </a:xfrm>
          <a:prstGeom prst="rect">
            <a:avLst/>
          </a:prstGeom>
          <a:noFill/>
        </p:spPr>
        <p:txBody>
          <a:bodyPr wrap="square" rtlCol="0">
            <a:spAutoFit/>
          </a:bodyPr>
          <a:lstStyle/>
          <a:p>
            <a:r>
              <a:rPr lang="en-US" dirty="0">
                <a:solidFill>
                  <a:schemeClr val="bg1"/>
                </a:solidFill>
              </a:rPr>
              <a:t>3 Nephi 27:32</a:t>
            </a:r>
          </a:p>
        </p:txBody>
      </p:sp>
      <p:sp>
        <p:nvSpPr>
          <p:cNvPr id="10" name="Rectangle 9"/>
          <p:cNvSpPr/>
          <p:nvPr/>
        </p:nvSpPr>
        <p:spPr>
          <a:xfrm>
            <a:off x="1531655" y="873304"/>
            <a:ext cx="5468471" cy="2246769"/>
          </a:xfrm>
          <a:prstGeom prst="rect">
            <a:avLst/>
          </a:prstGeom>
        </p:spPr>
        <p:txBody>
          <a:bodyPr wrap="square">
            <a:spAutoFit/>
          </a:bodyPr>
          <a:lstStyle/>
          <a:p>
            <a:pPr fontAlgn="base"/>
            <a:r>
              <a:rPr lang="en-US" dirty="0">
                <a:solidFill>
                  <a:schemeClr val="bg1"/>
                </a:solidFill>
              </a:rPr>
              <a:t>“…Mormon speaks …in reference to the people who turned away with their eyes open, who turned against the truth some 200 years following the coming of Christ. The people rebelled; Mormon speaks about them and their condition beyond the power of redemption because of their wickedness and the hardness of their hearts, which the sprit of the Lord could no penetrate.”</a:t>
            </a:r>
          </a:p>
          <a:p>
            <a:pPr fontAlgn="base"/>
            <a:r>
              <a:rPr lang="en-US" sz="1400" dirty="0">
                <a:solidFill>
                  <a:schemeClr val="bg1"/>
                </a:solidFill>
              </a:rPr>
              <a:t>Joseph Fielding Smith</a:t>
            </a:r>
          </a:p>
        </p:txBody>
      </p:sp>
      <p:sp>
        <p:nvSpPr>
          <p:cNvPr id="7" name="Rectangle 6"/>
          <p:cNvSpPr/>
          <p:nvPr/>
        </p:nvSpPr>
        <p:spPr>
          <a:xfrm>
            <a:off x="5715000" y="3962400"/>
            <a:ext cx="4572000" cy="2308324"/>
          </a:xfrm>
          <a:prstGeom prst="rect">
            <a:avLst/>
          </a:prstGeom>
        </p:spPr>
        <p:txBody>
          <a:bodyPr>
            <a:spAutoFit/>
          </a:bodyPr>
          <a:lstStyle/>
          <a:p>
            <a:r>
              <a:rPr lang="en-US" dirty="0">
                <a:solidFill>
                  <a:schemeClr val="bg1"/>
                </a:solidFill>
              </a:rPr>
              <a:t>At the end of the Book of Mormon, Moroni figuratively looks out over the last remnant of his people. He knew their extinction could have been avoided if they had not forgotten God’s holy word and lost the Spirit of the Lord. Is it any wonder that Moroni writes personally to us, to you and to me, pleading for us to claim the blessings of the scriptures.</a:t>
            </a:r>
          </a:p>
        </p:txBody>
      </p:sp>
      <p:sp>
        <p:nvSpPr>
          <p:cNvPr id="8" name="Rectangle 7"/>
          <p:cNvSpPr/>
          <p:nvPr/>
        </p:nvSpPr>
        <p:spPr>
          <a:xfrm>
            <a:off x="7454757" y="2662721"/>
            <a:ext cx="3581400" cy="1200329"/>
          </a:xfrm>
          <a:prstGeom prst="rect">
            <a:avLst/>
          </a:prstGeom>
        </p:spPr>
        <p:txBody>
          <a:bodyPr wrap="square">
            <a:spAutoFit/>
          </a:bodyPr>
          <a:lstStyle/>
          <a:p>
            <a:r>
              <a:rPr lang="en-US" dirty="0">
                <a:solidFill>
                  <a:schemeClr val="bg1"/>
                </a:solidFill>
              </a:rPr>
              <a:t>“Behold, four hundred years have passed away since the coming of our Lord and Savior.”</a:t>
            </a:r>
          </a:p>
          <a:p>
            <a:r>
              <a:rPr lang="en-US" dirty="0">
                <a:solidFill>
                  <a:schemeClr val="bg1"/>
                </a:solidFill>
              </a:rPr>
              <a:t>Moroni 8:6</a:t>
            </a:r>
          </a:p>
        </p:txBody>
      </p:sp>
      <p:pic>
        <p:nvPicPr>
          <p:cNvPr id="3" name="Picture 2">
            <a:extLst>
              <a:ext uri="{FF2B5EF4-FFF2-40B4-BE49-F238E27FC236}">
                <a16:creationId xmlns:a16="http://schemas.microsoft.com/office/drawing/2014/main" id="{F2955C6B-BCE7-4E40-BC31-6D2F3A8AA9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6432" y="935503"/>
            <a:ext cx="2028825" cy="1524000"/>
          </a:xfrm>
          <a:prstGeom prst="rect">
            <a:avLst/>
          </a:prstGeom>
        </p:spPr>
      </p:pic>
      <p:pic>
        <p:nvPicPr>
          <p:cNvPr id="6" name="Picture 5">
            <a:extLst>
              <a:ext uri="{FF2B5EF4-FFF2-40B4-BE49-F238E27FC236}">
                <a16:creationId xmlns:a16="http://schemas.microsoft.com/office/drawing/2014/main" id="{FB936D4F-8354-4EAB-BCCE-1DC4814BEA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3929" y="3154714"/>
            <a:ext cx="2503235" cy="3357705"/>
          </a:xfrm>
          <a:prstGeom prst="rect">
            <a:avLst/>
          </a:prstGeom>
        </p:spPr>
      </p:pic>
      <p:pic>
        <p:nvPicPr>
          <p:cNvPr id="14" name="Picture 13">
            <a:extLst>
              <a:ext uri="{FF2B5EF4-FFF2-40B4-BE49-F238E27FC236}">
                <a16:creationId xmlns:a16="http://schemas.microsoft.com/office/drawing/2014/main" id="{F148C43A-29FF-47F7-8C81-2BE236A46F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5672" y="206500"/>
            <a:ext cx="1078349" cy="1396269"/>
          </a:xfrm>
          <a:prstGeom prst="rect">
            <a:avLst/>
          </a:prstGeom>
        </p:spPr>
      </p:pic>
    </p:spTree>
    <p:extLst>
      <p:ext uri="{BB962C8B-B14F-4D97-AF65-F5344CB8AC3E}">
        <p14:creationId xmlns:p14="http://schemas.microsoft.com/office/powerpoint/2010/main" val="3415660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1BC101C-3ACA-4D52-9837-2FE40BE925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25506" y="6488668"/>
            <a:ext cx="2362200" cy="369332"/>
          </a:xfrm>
          <a:prstGeom prst="rect">
            <a:avLst/>
          </a:prstGeom>
          <a:noFill/>
        </p:spPr>
        <p:txBody>
          <a:bodyPr wrap="square" rtlCol="0">
            <a:spAutoFit/>
          </a:bodyPr>
          <a:lstStyle/>
          <a:p>
            <a:r>
              <a:rPr lang="en-US" dirty="0">
                <a:solidFill>
                  <a:schemeClr val="bg1"/>
                </a:solidFill>
              </a:rPr>
              <a:t>3 Nephi 27:1-3</a:t>
            </a:r>
          </a:p>
        </p:txBody>
      </p:sp>
      <p:sp>
        <p:nvSpPr>
          <p:cNvPr id="6" name="TextBox 5"/>
          <p:cNvSpPr txBox="1"/>
          <p:nvPr/>
        </p:nvSpPr>
        <p:spPr>
          <a:xfrm>
            <a:off x="1676400" y="0"/>
            <a:ext cx="8763000" cy="769441"/>
          </a:xfrm>
          <a:prstGeom prst="rect">
            <a:avLst/>
          </a:prstGeom>
          <a:noFill/>
        </p:spPr>
        <p:txBody>
          <a:bodyPr wrap="square" rtlCol="0">
            <a:spAutoFit/>
          </a:bodyPr>
          <a:lstStyle/>
          <a:p>
            <a:pPr algn="ctr"/>
            <a:r>
              <a:rPr lang="en-US" sz="4400" dirty="0">
                <a:solidFill>
                  <a:schemeClr val="bg1"/>
                </a:solidFill>
                <a:latin typeface="Calibri" panose="020F0502020204030204" pitchFamily="34" charset="0"/>
              </a:rPr>
              <a:t>Jesus Returns a Third Time</a:t>
            </a:r>
          </a:p>
        </p:txBody>
      </p:sp>
      <p:sp>
        <p:nvSpPr>
          <p:cNvPr id="9" name="Rectangle 8"/>
          <p:cNvSpPr/>
          <p:nvPr/>
        </p:nvSpPr>
        <p:spPr>
          <a:xfrm>
            <a:off x="5638800" y="1219201"/>
            <a:ext cx="4572000" cy="646331"/>
          </a:xfrm>
          <a:prstGeom prst="rect">
            <a:avLst/>
          </a:prstGeom>
        </p:spPr>
        <p:txBody>
          <a:bodyPr>
            <a:spAutoFit/>
          </a:bodyPr>
          <a:lstStyle/>
          <a:p>
            <a:r>
              <a:rPr lang="en-US" dirty="0">
                <a:solidFill>
                  <a:schemeClr val="bg1"/>
                </a:solidFill>
              </a:rPr>
              <a:t>Spiritually—Fasting and Praying</a:t>
            </a:r>
          </a:p>
          <a:p>
            <a:r>
              <a:rPr lang="en-US" dirty="0">
                <a:solidFill>
                  <a:schemeClr val="bg1"/>
                </a:solidFill>
              </a:rPr>
              <a:t>This is a process for receiving revelation</a:t>
            </a:r>
          </a:p>
        </p:txBody>
      </p:sp>
      <p:sp>
        <p:nvSpPr>
          <p:cNvPr id="10" name="Rectangle 9"/>
          <p:cNvSpPr/>
          <p:nvPr/>
        </p:nvSpPr>
        <p:spPr>
          <a:xfrm>
            <a:off x="1676400" y="1219201"/>
            <a:ext cx="3276600" cy="3139321"/>
          </a:xfrm>
          <a:prstGeom prst="rect">
            <a:avLst/>
          </a:prstGeom>
        </p:spPr>
        <p:txBody>
          <a:bodyPr wrap="square">
            <a:spAutoFit/>
          </a:bodyPr>
          <a:lstStyle/>
          <a:p>
            <a:r>
              <a:rPr lang="en-US" dirty="0">
                <a:solidFill>
                  <a:schemeClr val="bg1"/>
                </a:solidFill>
              </a:rPr>
              <a:t>The Twelve were seeking answers from the Lord on what to call themselves</a:t>
            </a:r>
          </a:p>
          <a:p>
            <a:endParaRPr lang="en-US" dirty="0">
              <a:solidFill>
                <a:schemeClr val="bg1"/>
              </a:solidFill>
            </a:endParaRPr>
          </a:p>
          <a:p>
            <a:r>
              <a:rPr lang="en-US" dirty="0">
                <a:solidFill>
                  <a:schemeClr val="bg1"/>
                </a:solidFill>
              </a:rPr>
              <a:t>There had been disputations (verbal controversy) among themselves</a:t>
            </a:r>
          </a:p>
          <a:p>
            <a:endParaRPr lang="en-US" dirty="0">
              <a:solidFill>
                <a:schemeClr val="bg1"/>
              </a:solidFill>
            </a:endParaRPr>
          </a:p>
          <a:p>
            <a:r>
              <a:rPr lang="en-US" dirty="0">
                <a:solidFill>
                  <a:schemeClr val="bg1"/>
                </a:solidFill>
              </a:rPr>
              <a:t>They were deeply troubled and spiritually turned to their Lord for direction</a:t>
            </a:r>
          </a:p>
        </p:txBody>
      </p:sp>
      <p:sp>
        <p:nvSpPr>
          <p:cNvPr id="11" name="Rectangle 10"/>
          <p:cNvSpPr/>
          <p:nvPr/>
        </p:nvSpPr>
        <p:spPr>
          <a:xfrm>
            <a:off x="5661212" y="4325470"/>
            <a:ext cx="4572000" cy="2308324"/>
          </a:xfrm>
          <a:prstGeom prst="rect">
            <a:avLst/>
          </a:prstGeom>
        </p:spPr>
        <p:txBody>
          <a:bodyPr>
            <a:spAutoFit/>
          </a:bodyPr>
          <a:lstStyle/>
          <a:p>
            <a:r>
              <a:rPr lang="en-US" sz="2400" dirty="0">
                <a:solidFill>
                  <a:srgbClr val="FFFF00"/>
                </a:solidFill>
              </a:rPr>
              <a:t>Jesus’ response:</a:t>
            </a:r>
          </a:p>
          <a:p>
            <a:endParaRPr lang="en-US" sz="2400" dirty="0">
              <a:solidFill>
                <a:srgbClr val="FFFF00"/>
              </a:solidFill>
            </a:endParaRPr>
          </a:p>
          <a:p>
            <a:r>
              <a:rPr lang="en-US" sz="2400" dirty="0">
                <a:solidFill>
                  <a:srgbClr val="FFFF00"/>
                </a:solidFill>
              </a:rPr>
              <a:t>“Have they not read the scriptures, which ye must take upon you the name of Christ, which is my name?...”</a:t>
            </a:r>
          </a:p>
        </p:txBody>
      </p:sp>
      <p:pic>
        <p:nvPicPr>
          <p:cNvPr id="3" name="Picture 2">
            <a:extLst>
              <a:ext uri="{FF2B5EF4-FFF2-40B4-BE49-F238E27FC236}">
                <a16:creationId xmlns:a16="http://schemas.microsoft.com/office/drawing/2014/main" id="{DC24824C-B3F5-4A84-89BD-A2B924E055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1067" y="1852893"/>
            <a:ext cx="2947427" cy="2352882"/>
          </a:xfrm>
          <a:prstGeom prst="rect">
            <a:avLst/>
          </a:prstGeom>
        </p:spPr>
      </p:pic>
      <p:pic>
        <p:nvPicPr>
          <p:cNvPr id="8" name="Picture 7">
            <a:extLst>
              <a:ext uri="{FF2B5EF4-FFF2-40B4-BE49-F238E27FC236}">
                <a16:creationId xmlns:a16="http://schemas.microsoft.com/office/drawing/2014/main" id="{80821E8D-7855-4069-9B3D-382D34E8F2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47365" y="4414260"/>
            <a:ext cx="2871774" cy="2201693"/>
          </a:xfrm>
          <a:prstGeom prst="rect">
            <a:avLst/>
          </a:prstGeom>
        </p:spPr>
      </p:pic>
    </p:spTree>
    <p:extLst>
      <p:ext uri="{BB962C8B-B14F-4D97-AF65-F5344CB8AC3E}">
        <p14:creationId xmlns:p14="http://schemas.microsoft.com/office/powerpoint/2010/main" val="292315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par>
                                <p:cTn id="26" presetID="10" presetClass="entr" presetSubtype="0"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58C950D-5461-4A27-A47F-34A0DBA452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403412" y="197225"/>
            <a:ext cx="8915400" cy="6740307"/>
          </a:xfrm>
          <a:prstGeom prst="rect">
            <a:avLst/>
          </a:prstGeom>
          <a:noFill/>
        </p:spPr>
        <p:txBody>
          <a:bodyPr wrap="square" rtlCol="0">
            <a:spAutoFit/>
          </a:bodyPr>
          <a:lstStyle/>
          <a:p>
            <a:r>
              <a:rPr lang="en-US" sz="1600" dirty="0">
                <a:solidFill>
                  <a:schemeClr val="bg1"/>
                </a:solidFill>
              </a:rPr>
              <a:t>Sources:  </a:t>
            </a:r>
          </a:p>
          <a:p>
            <a:r>
              <a:rPr lang="en-US" sz="1600" dirty="0">
                <a:solidFill>
                  <a:schemeClr val="bg1"/>
                </a:solidFill>
              </a:rPr>
              <a:t>Video: Gospel is Good News (1:33)</a:t>
            </a:r>
          </a:p>
          <a:p>
            <a:endParaRPr lang="en-US" sz="1600" dirty="0">
              <a:solidFill>
                <a:schemeClr val="bg1"/>
              </a:solidFill>
            </a:endParaRPr>
          </a:p>
          <a:p>
            <a:r>
              <a:rPr lang="en-US" sz="1600" dirty="0">
                <a:solidFill>
                  <a:schemeClr val="bg1"/>
                </a:solidFill>
              </a:rPr>
              <a:t>Joseph Fielding Smith </a:t>
            </a:r>
            <a:r>
              <a:rPr lang="en-US" sz="1600" i="1" dirty="0">
                <a:solidFill>
                  <a:schemeClr val="bg1"/>
                </a:solidFill>
              </a:rPr>
              <a:t>Answer to Gospel Questions </a:t>
            </a:r>
            <a:r>
              <a:rPr lang="en-US" sz="1600" dirty="0">
                <a:solidFill>
                  <a:schemeClr val="bg1"/>
                </a:solidFill>
              </a:rPr>
              <a:t>4:174-175. </a:t>
            </a:r>
            <a:r>
              <a:rPr lang="en-US" sz="1600" i="1" dirty="0">
                <a:solidFill>
                  <a:schemeClr val="bg1"/>
                </a:solidFill>
              </a:rPr>
              <a:t>Doctrines of Salvation </a:t>
            </a:r>
            <a:r>
              <a:rPr lang="en-US" sz="1600" dirty="0">
                <a:solidFill>
                  <a:schemeClr val="bg1"/>
                </a:solidFill>
              </a:rPr>
              <a:t>2:194-195</a:t>
            </a:r>
          </a:p>
          <a:p>
            <a:endParaRPr lang="en-US" sz="1600" dirty="0">
              <a:solidFill>
                <a:schemeClr val="bg1"/>
              </a:solidFill>
            </a:endParaRPr>
          </a:p>
          <a:p>
            <a:r>
              <a:rPr lang="en-US" sz="1600" dirty="0">
                <a:solidFill>
                  <a:schemeClr val="bg1"/>
                </a:solidFill>
              </a:rPr>
              <a:t>Style Guide - </a:t>
            </a:r>
            <a:r>
              <a:rPr lang="en-US" sz="1600" dirty="0">
                <a:hlinkClick r:id="rId3"/>
              </a:rPr>
              <a:t>http://www.mormonnewsroom.org/style-guide</a:t>
            </a:r>
            <a:endParaRPr lang="en-US" sz="1600" dirty="0"/>
          </a:p>
          <a:p>
            <a:endParaRPr lang="en-US" sz="1600" dirty="0">
              <a:solidFill>
                <a:schemeClr val="bg1"/>
              </a:solidFill>
            </a:endParaRPr>
          </a:p>
          <a:p>
            <a:r>
              <a:rPr lang="en-US" sz="1600" dirty="0">
                <a:solidFill>
                  <a:schemeClr val="bg1"/>
                </a:solidFill>
              </a:rPr>
              <a:t>Boyd K. Packer (“Guided by the Holy Spirit,” </a:t>
            </a:r>
            <a:r>
              <a:rPr lang="en-US" sz="1600" i="1" dirty="0">
                <a:solidFill>
                  <a:schemeClr val="bg1"/>
                </a:solidFill>
              </a:rPr>
              <a:t>Liahona</a:t>
            </a:r>
            <a:r>
              <a:rPr lang="en-US" sz="1600" dirty="0">
                <a:solidFill>
                  <a:schemeClr val="bg1"/>
                </a:solidFill>
              </a:rPr>
              <a:t> and </a:t>
            </a:r>
            <a:r>
              <a:rPr lang="en-US" sz="1600" i="1" dirty="0">
                <a:solidFill>
                  <a:schemeClr val="bg1"/>
                </a:solidFill>
              </a:rPr>
              <a:t>Ensign,</a:t>
            </a:r>
            <a:r>
              <a:rPr lang="en-US" sz="1600" dirty="0">
                <a:solidFill>
                  <a:schemeClr val="bg1"/>
                </a:solidFill>
              </a:rPr>
              <a:t> May 2011, 30).</a:t>
            </a:r>
          </a:p>
          <a:p>
            <a:endParaRPr lang="en-US" sz="1600" dirty="0">
              <a:solidFill>
                <a:schemeClr val="bg1"/>
              </a:solidFill>
            </a:endParaRPr>
          </a:p>
          <a:p>
            <a:r>
              <a:rPr lang="en-US" sz="1600" dirty="0" err="1">
                <a:solidFill>
                  <a:schemeClr val="bg1"/>
                </a:solidFill>
              </a:rPr>
              <a:t>LeGrand</a:t>
            </a:r>
            <a:r>
              <a:rPr lang="en-US" sz="1600" dirty="0">
                <a:solidFill>
                  <a:schemeClr val="bg1"/>
                </a:solidFill>
              </a:rPr>
              <a:t> Richards </a:t>
            </a:r>
            <a:r>
              <a:rPr lang="en-US" sz="1600" i="1" dirty="0">
                <a:solidFill>
                  <a:schemeClr val="bg1"/>
                </a:solidFill>
              </a:rPr>
              <a:t>A Marvelous Work and a Wonder </a:t>
            </a:r>
            <a:r>
              <a:rPr lang="en-US" sz="1600" dirty="0">
                <a:solidFill>
                  <a:schemeClr val="bg1"/>
                </a:solidFill>
              </a:rPr>
              <a:t>pgs. 134-136</a:t>
            </a:r>
          </a:p>
          <a:p>
            <a:endParaRPr lang="en-US" sz="1600" dirty="0">
              <a:solidFill>
                <a:schemeClr val="bg1"/>
              </a:solidFill>
            </a:endParaRPr>
          </a:p>
          <a:p>
            <a:r>
              <a:rPr lang="en-US" sz="1600" dirty="0">
                <a:solidFill>
                  <a:schemeClr val="bg1"/>
                </a:solidFill>
              </a:rPr>
              <a:t>Student Manual of Religion 121-122 of the Book of Mormon</a:t>
            </a:r>
          </a:p>
          <a:p>
            <a:endParaRPr lang="en-US" sz="1600" dirty="0">
              <a:solidFill>
                <a:schemeClr val="bg1"/>
              </a:solidFill>
            </a:endParaRPr>
          </a:p>
          <a:p>
            <a:r>
              <a:rPr lang="en-US" sz="1600" dirty="0">
                <a:solidFill>
                  <a:schemeClr val="bg1"/>
                </a:solidFill>
              </a:rPr>
              <a:t>Joseph Fielding McConkie and Robert L. Millet </a:t>
            </a:r>
            <a:r>
              <a:rPr lang="en-US" sz="1600" i="1" dirty="0">
                <a:solidFill>
                  <a:schemeClr val="bg1"/>
                </a:solidFill>
              </a:rPr>
              <a:t>Doctrinal Commentary on the Book of Mormon </a:t>
            </a:r>
            <a:r>
              <a:rPr lang="en-US" sz="1600" dirty="0">
                <a:solidFill>
                  <a:schemeClr val="bg1"/>
                </a:solidFill>
              </a:rPr>
              <a:t> Vol. 4 pg. 178</a:t>
            </a:r>
          </a:p>
          <a:p>
            <a:endParaRPr lang="en-US" sz="1600" dirty="0">
              <a:solidFill>
                <a:schemeClr val="bg1"/>
              </a:solidFill>
            </a:endParaRPr>
          </a:p>
          <a:p>
            <a:r>
              <a:rPr lang="en-US" sz="1600" dirty="0">
                <a:solidFill>
                  <a:schemeClr val="bg1"/>
                </a:solidFill>
              </a:rPr>
              <a:t>Elder Jeffrey R. Holland (“Missionary Work and the Atonement,” </a:t>
            </a:r>
            <a:r>
              <a:rPr lang="en-US" sz="1600" i="1" dirty="0">
                <a:solidFill>
                  <a:schemeClr val="bg1"/>
                </a:solidFill>
              </a:rPr>
              <a:t>Ensign, </a:t>
            </a:r>
            <a:r>
              <a:rPr lang="en-US" sz="1600" dirty="0">
                <a:solidFill>
                  <a:schemeClr val="bg1"/>
                </a:solidFill>
              </a:rPr>
              <a:t>Mar. 2001, 8, 10).</a:t>
            </a:r>
          </a:p>
          <a:p>
            <a:endParaRPr lang="en-US" sz="1600" dirty="0">
              <a:solidFill>
                <a:schemeClr val="bg1"/>
              </a:solidFill>
            </a:endParaRPr>
          </a:p>
          <a:p>
            <a:r>
              <a:rPr lang="en-US" sz="1600" dirty="0">
                <a:solidFill>
                  <a:schemeClr val="bg1"/>
                </a:solidFill>
              </a:rPr>
              <a:t>President Ezra Taft Benson (“Jesus Christ—Gifts and Expectations” [BYU devotional address, Dec. 10, 1974], 1, speeches.byu.edu</a:t>
            </a:r>
          </a:p>
          <a:p>
            <a:endParaRPr lang="en-US" sz="1600" dirty="0">
              <a:solidFill>
                <a:schemeClr val="bg1"/>
              </a:solidFill>
            </a:endParaRPr>
          </a:p>
          <a:p>
            <a:r>
              <a:rPr lang="en-US" sz="1600" dirty="0">
                <a:solidFill>
                  <a:schemeClr val="bg1"/>
                </a:solidFill>
              </a:rPr>
              <a:t>Bruce R. McConkie </a:t>
            </a:r>
            <a:r>
              <a:rPr lang="en-US" sz="1600" i="1" dirty="0">
                <a:solidFill>
                  <a:schemeClr val="bg1"/>
                </a:solidFill>
              </a:rPr>
              <a:t>Mormon Doctrine </a:t>
            </a:r>
            <a:r>
              <a:rPr lang="en-US" sz="1600" dirty="0">
                <a:solidFill>
                  <a:schemeClr val="bg1"/>
                </a:solidFill>
              </a:rPr>
              <a:t>pg. 310 see Gen. 5, D&amp;C 45:30-31; 84:4-5; 5:8-10</a:t>
            </a:r>
          </a:p>
          <a:p>
            <a:endParaRPr lang="en-US" sz="1600" dirty="0">
              <a:solidFill>
                <a:schemeClr val="bg1"/>
              </a:solidFill>
            </a:endParaRPr>
          </a:p>
          <a:p>
            <a:pPr fontAlgn="base"/>
            <a:r>
              <a:rPr lang="en-US" sz="1600" dirty="0">
                <a:solidFill>
                  <a:schemeClr val="bg1"/>
                </a:solidFill>
              </a:rPr>
              <a:t>Robert D. Hales Holy Scriptures: The Power of God unto Our Salvation Oct. 2006 Gen. Conf.</a:t>
            </a:r>
          </a:p>
          <a:p>
            <a:pPr fontAlgn="base"/>
            <a:endParaRPr lang="en-US" sz="1600" dirty="0">
              <a:solidFill>
                <a:schemeClr val="bg1"/>
              </a:solidFill>
            </a:endParaRPr>
          </a:p>
          <a:p>
            <a:endParaRPr lang="en-US" sz="1600" dirty="0">
              <a:solidFill>
                <a:schemeClr val="bg1"/>
              </a:solidFill>
            </a:endParaRPr>
          </a:p>
          <a:p>
            <a:endParaRPr lang="en-US" sz="1600" dirty="0">
              <a:solidFill>
                <a:schemeClr val="bg1"/>
              </a:solidFill>
            </a:endParaRPr>
          </a:p>
        </p:txBody>
      </p:sp>
      <p:sp>
        <p:nvSpPr>
          <p:cNvPr id="6" name="Footer Placeholder 14">
            <a:extLst>
              <a:ext uri="{FF2B5EF4-FFF2-40B4-BE49-F238E27FC236}">
                <a16:creationId xmlns:a16="http://schemas.microsoft.com/office/drawing/2014/main" id="{0883408E-AEF7-4C2F-97FA-9EDB07CB13FB}"/>
              </a:ext>
            </a:extLst>
          </p:cNvPr>
          <p:cNvSpPr>
            <a:spLocks noGrp="1"/>
          </p:cNvSpPr>
          <p:nvPr/>
        </p:nvSpPr>
        <p:spPr>
          <a:xfrm>
            <a:off x="152400" y="6400800"/>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grpSp>
        <p:nvGrpSpPr>
          <p:cNvPr id="9" name="Group 8">
            <a:extLst>
              <a:ext uri="{FF2B5EF4-FFF2-40B4-BE49-F238E27FC236}">
                <a16:creationId xmlns:a16="http://schemas.microsoft.com/office/drawing/2014/main" id="{6393C346-DE24-431C-B72E-84B05035C0D8}"/>
              </a:ext>
            </a:extLst>
          </p:cNvPr>
          <p:cNvGrpSpPr/>
          <p:nvPr/>
        </p:nvGrpSpPr>
        <p:grpSpPr>
          <a:xfrm>
            <a:off x="3550022" y="192741"/>
            <a:ext cx="546847" cy="692673"/>
            <a:chOff x="7543800" y="3810000"/>
            <a:chExt cx="1143000" cy="1447800"/>
          </a:xfrm>
        </p:grpSpPr>
        <p:sp>
          <p:nvSpPr>
            <p:cNvPr id="11" name="Trapezoid 10">
              <a:extLst>
                <a:ext uri="{FF2B5EF4-FFF2-40B4-BE49-F238E27FC236}">
                  <a16:creationId xmlns:a16="http://schemas.microsoft.com/office/drawing/2014/main" id="{64583B16-5E0B-4C5E-993F-3847937048A0}"/>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4">
              <a:extLst>
                <a:ext uri="{FF2B5EF4-FFF2-40B4-BE49-F238E27FC236}">
                  <a16:creationId xmlns:a16="http://schemas.microsoft.com/office/drawing/2014/main" id="{8D9CFCBE-021F-4D33-99C5-18561EDD6D65}"/>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5">
              <a:extLst>
                <a:ext uri="{FF2B5EF4-FFF2-40B4-BE49-F238E27FC236}">
                  <a16:creationId xmlns:a16="http://schemas.microsoft.com/office/drawing/2014/main" id="{FCFBB236-B8CE-4485-9DC4-D096865B130F}"/>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6">
              <a:extLst>
                <a:ext uri="{FF2B5EF4-FFF2-40B4-BE49-F238E27FC236}">
                  <a16:creationId xmlns:a16="http://schemas.microsoft.com/office/drawing/2014/main" id="{E4B05A69-8FD9-41E3-A9AA-35054FD078AB}"/>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32">
              <a:extLst>
                <a:ext uri="{FF2B5EF4-FFF2-40B4-BE49-F238E27FC236}">
                  <a16:creationId xmlns:a16="http://schemas.microsoft.com/office/drawing/2014/main" id="{4B33BA65-380F-4DF5-965A-9EEC83ABD4D7}"/>
                </a:ext>
              </a:extLst>
            </p:cNvPr>
            <p:cNvGrpSpPr/>
            <p:nvPr/>
          </p:nvGrpSpPr>
          <p:grpSpPr>
            <a:xfrm>
              <a:off x="7924800" y="3810000"/>
              <a:ext cx="645353" cy="610017"/>
              <a:chOff x="7924800" y="5867400"/>
              <a:chExt cx="645353" cy="610017"/>
            </a:xfrm>
          </p:grpSpPr>
          <p:grpSp>
            <p:nvGrpSpPr>
              <p:cNvPr id="23" name="Group 13">
                <a:extLst>
                  <a:ext uri="{FF2B5EF4-FFF2-40B4-BE49-F238E27FC236}">
                    <a16:creationId xmlns:a16="http://schemas.microsoft.com/office/drawing/2014/main" id="{996B1590-F7C7-40FB-91C3-54AD6E59AFDD}"/>
                  </a:ext>
                </a:extLst>
              </p:cNvPr>
              <p:cNvGrpSpPr/>
              <p:nvPr/>
            </p:nvGrpSpPr>
            <p:grpSpPr>
              <a:xfrm>
                <a:off x="7924800" y="5867400"/>
                <a:ext cx="645353" cy="610017"/>
                <a:chOff x="3037563" y="3121795"/>
                <a:chExt cx="1250371" cy="1224010"/>
              </a:xfrm>
            </p:grpSpPr>
            <p:sp>
              <p:nvSpPr>
                <p:cNvPr id="25" name="Oval 24">
                  <a:extLst>
                    <a:ext uri="{FF2B5EF4-FFF2-40B4-BE49-F238E27FC236}">
                      <a16:creationId xmlns:a16="http://schemas.microsoft.com/office/drawing/2014/main" id="{F181BA76-8908-4C57-8C76-8F5AF4B6905C}"/>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B88834D-EDB7-41D1-8C0F-C2D9FDD76770}"/>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5E6F06D1-DA51-4B64-BC3E-F136717889C7}"/>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6745DAA2-1DD6-4DF7-85FD-15EB9894B9E5}"/>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Oval 23">
                <a:extLst>
                  <a:ext uri="{FF2B5EF4-FFF2-40B4-BE49-F238E27FC236}">
                    <a16:creationId xmlns:a16="http://schemas.microsoft.com/office/drawing/2014/main" id="{889F409E-ECE9-4E40-B34E-97B24ED75D5C}"/>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33">
              <a:extLst>
                <a:ext uri="{FF2B5EF4-FFF2-40B4-BE49-F238E27FC236}">
                  <a16:creationId xmlns:a16="http://schemas.microsoft.com/office/drawing/2014/main" id="{1026E210-C533-4598-8B3E-4157B518E2A0}"/>
                </a:ext>
              </a:extLst>
            </p:cNvPr>
            <p:cNvGrpSpPr/>
            <p:nvPr/>
          </p:nvGrpSpPr>
          <p:grpSpPr>
            <a:xfrm>
              <a:off x="7543800" y="4038600"/>
              <a:ext cx="403070" cy="381000"/>
              <a:chOff x="7924800" y="5867400"/>
              <a:chExt cx="645353" cy="610017"/>
            </a:xfrm>
          </p:grpSpPr>
          <p:grpSp>
            <p:nvGrpSpPr>
              <p:cNvPr id="17" name="Group 13">
                <a:extLst>
                  <a:ext uri="{FF2B5EF4-FFF2-40B4-BE49-F238E27FC236}">
                    <a16:creationId xmlns:a16="http://schemas.microsoft.com/office/drawing/2014/main" id="{23469A1E-C472-41E7-9099-74567BB5FB4A}"/>
                  </a:ext>
                </a:extLst>
              </p:cNvPr>
              <p:cNvGrpSpPr/>
              <p:nvPr/>
            </p:nvGrpSpPr>
            <p:grpSpPr>
              <a:xfrm>
                <a:off x="7924800" y="5867400"/>
                <a:ext cx="645353" cy="610017"/>
                <a:chOff x="3037563" y="3121795"/>
                <a:chExt cx="1250371" cy="1224010"/>
              </a:xfrm>
            </p:grpSpPr>
            <p:sp>
              <p:nvSpPr>
                <p:cNvPr id="19" name="Oval 18">
                  <a:extLst>
                    <a:ext uri="{FF2B5EF4-FFF2-40B4-BE49-F238E27FC236}">
                      <a16:creationId xmlns:a16="http://schemas.microsoft.com/office/drawing/2014/main" id="{286EA510-F548-447D-8D67-1A6303AB2D69}"/>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9C608402-BF38-48D0-B7C9-CD6059F7E411}"/>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C7F6FE3F-CD90-481B-B444-C13217C9F4EF}"/>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587908-9CF1-4F01-9B21-0B016DD3893C}"/>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Oval 17">
                <a:extLst>
                  <a:ext uri="{FF2B5EF4-FFF2-40B4-BE49-F238E27FC236}">
                    <a16:creationId xmlns:a16="http://schemas.microsoft.com/office/drawing/2014/main" id="{0D991156-6079-49EE-A541-9F3314F1D131}"/>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7964040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6400" y="304800"/>
            <a:ext cx="4572000" cy="5724644"/>
          </a:xfrm>
          <a:prstGeom prst="rect">
            <a:avLst/>
          </a:prstGeom>
        </p:spPr>
        <p:txBody>
          <a:bodyPr wrap="square">
            <a:spAutoFit/>
          </a:bodyPr>
          <a:lstStyle/>
          <a:p>
            <a:pPr fontAlgn="base"/>
            <a:r>
              <a:rPr lang="en-US" sz="1200" dirty="0"/>
              <a:t>The official name of the Church is The Church of Jesus Christ of Latter-day Saints. This full name was given by revelation from God to Joseph Smith in (April 26, )1838. (D&amp;C 115:3-4)</a:t>
            </a:r>
          </a:p>
          <a:p>
            <a:pPr fontAlgn="base"/>
            <a:r>
              <a:rPr lang="en-US" sz="1200" dirty="0"/>
              <a:t>While the term "Mormon Church" has long been publicly applied to the Church as a nickname, it is not an authorized title, and the Church discourages its use.</a:t>
            </a:r>
          </a:p>
          <a:p>
            <a:pPr fontAlgn="base"/>
            <a:r>
              <a:rPr lang="en-US" sz="1200" dirty="0"/>
              <a:t>When writing about the Church, please follow these guidelines:</a:t>
            </a:r>
          </a:p>
          <a:p>
            <a:pPr fontAlgn="base"/>
            <a:r>
              <a:rPr lang="en-US" sz="1200" dirty="0"/>
              <a:t>In the first reference, the full name of the Church is preferred: "The Church of Jesus Christ of Latter-day Saints."</a:t>
            </a:r>
          </a:p>
          <a:p>
            <a:pPr fontAlgn="base"/>
            <a:r>
              <a:rPr lang="en-US" sz="1200" dirty="0"/>
              <a:t>Please avoid the use of "Mormon Church," "LDS Church" or the "Church of the Latter-day Saints."</a:t>
            </a:r>
          </a:p>
          <a:p>
            <a:pPr fontAlgn="base"/>
            <a:r>
              <a:rPr lang="en-US" sz="1200" dirty="0"/>
              <a:t>When a shortened reference is needed, the terms "the Church" or "the Church of Jesus Christ" are encouraged.</a:t>
            </a:r>
          </a:p>
          <a:p>
            <a:pPr fontAlgn="base"/>
            <a:r>
              <a:rPr lang="en-US" sz="1200" dirty="0"/>
              <a:t>When referring to Church members, the term "Latter-day Saints" is preferred, though "Mormons" is acceptable.</a:t>
            </a:r>
          </a:p>
          <a:p>
            <a:pPr fontAlgn="base"/>
            <a:r>
              <a:rPr lang="en-US" sz="1200" dirty="0"/>
              <a:t>"Mormon" is correctly used in proper names such as the Book of Mormon, Mormon Tabernacle Choir or Mormon Trail, or when used as an adjective in such expressions as "Mormon pioneers."</a:t>
            </a:r>
          </a:p>
          <a:p>
            <a:pPr fontAlgn="base"/>
            <a:r>
              <a:rPr lang="en-US" sz="1200" dirty="0"/>
              <a:t>The term "Mormonism" is acceptable in describing the combination of doctrine, culture and lifestyle unique to The Church of Jesus Christ of Latter-day Saints.</a:t>
            </a:r>
          </a:p>
          <a:p>
            <a:pPr fontAlgn="base"/>
            <a:r>
              <a:rPr lang="en-US" sz="1200" dirty="0"/>
              <a:t>When referring to people or organizations that practice polygamy, the terms "Mormons," "Mormon fundamentalist," "Mormon dissidents," etc. are incorrect. The Associated Press Stylebook notes: "The term </a:t>
            </a:r>
            <a:r>
              <a:rPr lang="en-US" sz="1200" i="1" dirty="0"/>
              <a:t>Mormon</a:t>
            </a:r>
            <a:r>
              <a:rPr lang="en-US" sz="1200" dirty="0"/>
              <a:t> is not properly applied to the other … churches that resulted from the split after [Joseph] Smith's death.“</a:t>
            </a:r>
          </a:p>
          <a:p>
            <a:pPr fontAlgn="base"/>
            <a:endParaRPr lang="en-US" sz="1200" dirty="0"/>
          </a:p>
          <a:p>
            <a:pPr fontAlgn="base"/>
            <a:r>
              <a:rPr lang="en-US" sz="1050" dirty="0"/>
              <a:t>Style Guide--</a:t>
            </a:r>
            <a:r>
              <a:rPr lang="en-US" sz="1050" cap="all" dirty="0"/>
              <a:t> STYLE GUIDE NOTE:</a:t>
            </a:r>
            <a:r>
              <a:rPr lang="en-US" sz="1050" dirty="0"/>
              <a:t> When reporting about The Church of Jesus Christ of Latter-day Saints, please use the complete name of the Church in the first reference. For more information on the use of the name of the Church, go to our online style guide.</a:t>
            </a:r>
          </a:p>
        </p:txBody>
      </p:sp>
      <p:sp>
        <p:nvSpPr>
          <p:cNvPr id="5" name="Rectangle 4"/>
          <p:cNvSpPr/>
          <p:nvPr/>
        </p:nvSpPr>
        <p:spPr>
          <a:xfrm>
            <a:off x="6400800" y="86917"/>
            <a:ext cx="4114800" cy="5447645"/>
          </a:xfrm>
          <a:prstGeom prst="rect">
            <a:avLst/>
          </a:prstGeom>
        </p:spPr>
        <p:txBody>
          <a:bodyPr wrap="square">
            <a:spAutoFit/>
          </a:bodyPr>
          <a:lstStyle/>
          <a:p>
            <a:r>
              <a:rPr lang="en-US" sz="1200" dirty="0"/>
              <a:t>Churches established in 1830’s:</a:t>
            </a:r>
          </a:p>
          <a:p>
            <a:r>
              <a:rPr lang="en-US" sz="1200" dirty="0"/>
              <a:t>Baltimore Hebrew Congregation</a:t>
            </a:r>
          </a:p>
          <a:p>
            <a:r>
              <a:rPr lang="en-US" sz="1200" dirty="0"/>
              <a:t>Baptist State Convention of North Carolina</a:t>
            </a:r>
          </a:p>
          <a:p>
            <a:r>
              <a:rPr lang="en-US" sz="1200" dirty="0"/>
              <a:t>Brothers of Our Lady of Lourdes</a:t>
            </a:r>
            <a:endParaRPr lang="en-US" sz="1200" b="1" dirty="0"/>
          </a:p>
          <a:p>
            <a:r>
              <a:rPr lang="en-US" sz="1200" dirty="0"/>
              <a:t>Cathedral Church of St. Paul (Burlington, Vermont)</a:t>
            </a:r>
          </a:p>
          <a:p>
            <a:r>
              <a:rPr lang="en-US" sz="1200" dirty="0"/>
              <a:t>Cathedral of the Immaculate Conception (Burlington, Vermont)</a:t>
            </a:r>
          </a:p>
          <a:p>
            <a:r>
              <a:rPr lang="en-US" sz="1200" dirty="0"/>
              <a:t>Cathedral of the Immaculate Conception (Syracuse, New York)</a:t>
            </a:r>
          </a:p>
          <a:p>
            <a:r>
              <a:rPr lang="en-US" sz="1200" dirty="0"/>
              <a:t>Church of Christ (Latter Day Saints) The Church of Jesus Christ of Latter-day Saints</a:t>
            </a:r>
          </a:p>
          <a:p>
            <a:r>
              <a:rPr lang="en-US" sz="1200" dirty="0"/>
              <a:t>Churches of God General Conference (</a:t>
            </a:r>
            <a:r>
              <a:rPr lang="en-US" sz="1200" dirty="0" err="1"/>
              <a:t>Winebrenner</a:t>
            </a:r>
            <a:r>
              <a:rPr lang="en-US" sz="1200" dirty="0"/>
              <a:t>)</a:t>
            </a:r>
          </a:p>
          <a:p>
            <a:r>
              <a:rPr lang="en-US" sz="1200" dirty="0"/>
              <a:t>Community of Christ</a:t>
            </a:r>
            <a:endParaRPr lang="en-US" sz="1200" b="1" dirty="0"/>
          </a:p>
          <a:p>
            <a:r>
              <a:rPr lang="en-US" sz="1200" dirty="0"/>
              <a:t>First Unitarian Church (Cincinnati, Ohio)</a:t>
            </a:r>
            <a:endParaRPr lang="en-US" sz="1200" b="1" dirty="0"/>
          </a:p>
          <a:p>
            <a:r>
              <a:rPr lang="en-US" sz="1200" dirty="0" err="1"/>
              <a:t>Kolel</a:t>
            </a:r>
            <a:r>
              <a:rPr lang="en-US" sz="1200" dirty="0"/>
              <a:t> </a:t>
            </a:r>
            <a:r>
              <a:rPr lang="en-US" sz="1200" dirty="0" err="1"/>
              <a:t>Chibas</a:t>
            </a:r>
            <a:r>
              <a:rPr lang="en-US" sz="1200" dirty="0"/>
              <a:t> </a:t>
            </a:r>
            <a:r>
              <a:rPr lang="en-US" sz="1200" dirty="0" err="1"/>
              <a:t>Yerushalayim</a:t>
            </a:r>
            <a:endParaRPr lang="en-US" sz="1200" b="1" dirty="0"/>
          </a:p>
          <a:p>
            <a:r>
              <a:rPr lang="en-US" sz="1200" dirty="0"/>
              <a:t>Netherlands Reformed Congregations</a:t>
            </a:r>
            <a:endParaRPr lang="en-US" sz="1200" b="1" dirty="0"/>
          </a:p>
          <a:p>
            <a:r>
              <a:rPr lang="en-US" sz="1200" i="1" dirty="0"/>
              <a:t>Remonstrant Synod of Ulster</a:t>
            </a:r>
          </a:p>
          <a:p>
            <a:r>
              <a:rPr lang="en-US" sz="1200" dirty="0"/>
              <a:t>St. Andrew's Church (Toronto)</a:t>
            </a:r>
          </a:p>
          <a:p>
            <a:r>
              <a:rPr lang="en-US" sz="1200" dirty="0"/>
              <a:t>St. John the Evangelist's Church (Manhattan)</a:t>
            </a:r>
          </a:p>
          <a:p>
            <a:r>
              <a:rPr lang="en-US" sz="1200" dirty="0"/>
              <a:t>St. Stephen's Episcopal Church (Olean, New York)</a:t>
            </a:r>
            <a:endParaRPr lang="en-US" sz="1200" b="1" dirty="0"/>
          </a:p>
          <a:p>
            <a:r>
              <a:rPr lang="en-US" sz="1200" dirty="0"/>
              <a:t>United Methodist Church of the Highlands</a:t>
            </a:r>
            <a:endParaRPr lang="en-US" sz="1200" b="1" dirty="0"/>
          </a:p>
          <a:p>
            <a:r>
              <a:rPr lang="en-US" sz="1200" dirty="0"/>
              <a:t>Zion Episcopal Church (Douglaston, New York)</a:t>
            </a:r>
          </a:p>
          <a:p>
            <a:r>
              <a:rPr lang="en-US" sz="1200" dirty="0"/>
              <a:t>From Wikipedia, the free encyclopedia</a:t>
            </a:r>
          </a:p>
          <a:p>
            <a:r>
              <a:rPr lang="en-US" sz="1200" dirty="0"/>
              <a:t>Not mentioned because they were established earlier</a:t>
            </a:r>
          </a:p>
          <a:p>
            <a:r>
              <a:rPr lang="en-US" sz="1200" dirty="0"/>
              <a:t>Catholic        Methodist</a:t>
            </a:r>
          </a:p>
          <a:p>
            <a:r>
              <a:rPr lang="en-US" sz="1200" dirty="0"/>
              <a:t>Presbyterian</a:t>
            </a:r>
          </a:p>
          <a:p>
            <a:r>
              <a:rPr lang="en-US" sz="1200" dirty="0"/>
              <a:t>Baptist and  many others</a:t>
            </a:r>
          </a:p>
          <a:p>
            <a:endParaRPr lang="en-US" sz="1200" dirty="0"/>
          </a:p>
          <a:p>
            <a:r>
              <a:rPr lang="en-US" sz="1200" dirty="0"/>
              <a:t> </a:t>
            </a:r>
          </a:p>
          <a:p>
            <a:endParaRPr lang="en-US" sz="1200" dirty="0"/>
          </a:p>
          <a:p>
            <a:endParaRPr lang="en-US" sz="1200" dirty="0"/>
          </a:p>
        </p:txBody>
      </p:sp>
      <p:sp>
        <p:nvSpPr>
          <p:cNvPr id="8" name="Rectangle 7"/>
          <p:cNvSpPr/>
          <p:nvPr/>
        </p:nvSpPr>
        <p:spPr>
          <a:xfrm>
            <a:off x="6172200" y="4724400"/>
            <a:ext cx="4267200" cy="1477328"/>
          </a:xfrm>
          <a:prstGeom prst="rect">
            <a:avLst/>
          </a:prstGeom>
        </p:spPr>
        <p:txBody>
          <a:bodyPr wrap="square">
            <a:spAutoFit/>
          </a:bodyPr>
          <a:lstStyle/>
          <a:p>
            <a:r>
              <a:rPr lang="en-US" dirty="0"/>
              <a:t>Under the Category: Christian organizations based in the United States from Wikipedia…The Church of Jesus Christ of Latter-day Saints is </a:t>
            </a:r>
            <a:r>
              <a:rPr lang="en-US" u="sng" dirty="0"/>
              <a:t>not</a:t>
            </a:r>
            <a:r>
              <a:rPr lang="en-US" dirty="0"/>
              <a:t> on their list…</a:t>
            </a:r>
          </a:p>
          <a:p>
            <a:r>
              <a:rPr lang="en-US" dirty="0"/>
              <a:t>Why is that?</a:t>
            </a:r>
          </a:p>
        </p:txBody>
      </p:sp>
      <p:sp>
        <p:nvSpPr>
          <p:cNvPr id="9" name="Rectangle 8"/>
          <p:cNvSpPr/>
          <p:nvPr/>
        </p:nvSpPr>
        <p:spPr>
          <a:xfrm>
            <a:off x="3276600" y="6400801"/>
            <a:ext cx="7391400" cy="307777"/>
          </a:xfrm>
          <a:prstGeom prst="rect">
            <a:avLst/>
          </a:prstGeom>
        </p:spPr>
        <p:txBody>
          <a:bodyPr wrap="square">
            <a:spAutoFit/>
          </a:bodyPr>
          <a:lstStyle/>
          <a:p>
            <a:r>
              <a:rPr lang="en-US" sz="1400" dirty="0">
                <a:hlinkClick r:id="rId2"/>
              </a:rPr>
              <a:t>http://en.wikipedia.org/wiki/Category:Christian_organizations_based_in_the_United_States</a:t>
            </a:r>
            <a:endParaRPr lang="en-US" sz="1400" dirty="0"/>
          </a:p>
        </p:txBody>
      </p:sp>
      <p:sp>
        <p:nvSpPr>
          <p:cNvPr id="10" name="Rectangle 9"/>
          <p:cNvSpPr/>
          <p:nvPr/>
        </p:nvSpPr>
        <p:spPr>
          <a:xfrm>
            <a:off x="1676400" y="228600"/>
            <a:ext cx="4495800" cy="5867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72200" y="0"/>
            <a:ext cx="4343400" cy="6096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71079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4572000" cy="2492990"/>
          </a:xfrm>
          <a:prstGeom prst="rect">
            <a:avLst/>
          </a:prstGeom>
          <a:ln>
            <a:solidFill>
              <a:schemeClr val="tx1"/>
            </a:solidFill>
          </a:ln>
        </p:spPr>
        <p:txBody>
          <a:bodyPr>
            <a:spAutoFit/>
          </a:bodyPr>
          <a:lstStyle/>
          <a:p>
            <a:r>
              <a:rPr lang="en-US" sz="1200" b="1" dirty="0"/>
              <a:t>3 Nephi 27:4-5</a:t>
            </a:r>
          </a:p>
          <a:p>
            <a:endParaRPr lang="en-US" sz="1200" dirty="0"/>
          </a:p>
          <a:p>
            <a:r>
              <a:rPr lang="en-US" sz="1200" dirty="0"/>
              <a:t>“I say that we need to teach our people to find their answers in the scriptures. If only each of us would be wise enough to say that we aren’t able to answer any question unless we can find a doctrinal answer in the scriptures! And if we hear someone teaching something that is contrary to what is in the scriptures, each of us may know whether the things spoken are false—it is as simple as that. But the unfortunate thing is that so many of us are not reading the scriptures. We do not know what is in them, and therefore we speculate about the things that we ought to have found in the scriptures themselves. I think that therein is one of our biggest dangers of today.”</a:t>
            </a:r>
          </a:p>
          <a:p>
            <a:r>
              <a:rPr lang="en-US" sz="1200" dirty="0"/>
              <a:t>Harold B. Lee </a:t>
            </a:r>
            <a:r>
              <a:rPr lang="en-US" sz="1200" i="1" dirty="0"/>
              <a:t>Find the Answers in the Scripture </a:t>
            </a:r>
            <a:r>
              <a:rPr lang="en-US" sz="1200" dirty="0"/>
              <a:t> Ensign December 1972</a:t>
            </a:r>
          </a:p>
        </p:txBody>
      </p:sp>
      <p:sp>
        <p:nvSpPr>
          <p:cNvPr id="34817" name="Rectangle 1"/>
          <p:cNvSpPr>
            <a:spLocks noChangeArrowheads="1"/>
          </p:cNvSpPr>
          <p:nvPr/>
        </p:nvSpPr>
        <p:spPr bwMode="auto">
          <a:xfrm>
            <a:off x="-1" y="2496671"/>
            <a:ext cx="4580965" cy="3046988"/>
          </a:xfrm>
          <a:prstGeom prst="rect">
            <a:avLst/>
          </a:prstGeom>
          <a:no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indent="139700" fontAlgn="base">
              <a:spcBef>
                <a:spcPct val="0"/>
              </a:spcBef>
              <a:spcAft>
                <a:spcPct val="0"/>
              </a:spcAft>
            </a:pPr>
            <a:r>
              <a:rPr lang="en-US" sz="1600" dirty="0">
                <a:solidFill>
                  <a:srgbClr val="241F1D"/>
                </a:solidFill>
                <a:latin typeface="Times New Roman" pitchFamily="18" charset="0"/>
                <a:ea typeface="Times New Roman" pitchFamily="18" charset="0"/>
                <a:cs typeface="Times New Roman" pitchFamily="18" charset="0"/>
              </a:rPr>
              <a:t>"The </a:t>
            </a:r>
            <a:r>
              <a:rPr lang="en-US" sz="1600" i="1" dirty="0">
                <a:solidFill>
                  <a:srgbClr val="241F1D"/>
                </a:solidFill>
                <a:latin typeface="Times New Roman" pitchFamily="18" charset="0"/>
                <a:ea typeface="Times New Roman" pitchFamily="18" charset="0"/>
                <a:cs typeface="Times New Roman" pitchFamily="18" charset="0"/>
              </a:rPr>
              <a:t>fulness of the </a:t>
            </a:r>
            <a:r>
              <a:rPr lang="en-US" sz="1600" i="1" dirty="0">
                <a:solidFill>
                  <a:srgbClr val="403836"/>
                </a:solidFill>
                <a:latin typeface="Times New Roman" pitchFamily="18" charset="0"/>
                <a:ea typeface="Times New Roman" pitchFamily="18" charset="0"/>
                <a:cs typeface="Times New Roman" pitchFamily="18" charset="0"/>
              </a:rPr>
              <a:t>g</a:t>
            </a:r>
            <a:r>
              <a:rPr lang="en-US" sz="1600" i="1" dirty="0">
                <a:solidFill>
                  <a:srgbClr val="241F1D"/>
                </a:solidFill>
                <a:latin typeface="Times New Roman" pitchFamily="18" charset="0"/>
                <a:ea typeface="Times New Roman" pitchFamily="18" charset="0"/>
                <a:cs typeface="Times New Roman" pitchFamily="18" charset="0"/>
              </a:rPr>
              <a:t>osp</a:t>
            </a:r>
            <a:r>
              <a:rPr lang="en-US" sz="1600" i="1" dirty="0">
                <a:solidFill>
                  <a:srgbClr val="403836"/>
                </a:solidFill>
                <a:latin typeface="Times New Roman" pitchFamily="18" charset="0"/>
                <a:ea typeface="Times New Roman" pitchFamily="18" charset="0"/>
                <a:cs typeface="Times New Roman" pitchFamily="18" charset="0"/>
              </a:rPr>
              <a:t>e</a:t>
            </a:r>
            <a:r>
              <a:rPr lang="en-US" sz="1600" i="1" dirty="0">
                <a:solidFill>
                  <a:srgbClr val="241F1D"/>
                </a:solidFill>
                <a:latin typeface="Times New Roman" pitchFamily="18" charset="0"/>
                <a:ea typeface="Times New Roman" pitchFamily="18" charset="0"/>
                <a:cs typeface="Times New Roman" pitchFamily="18" charset="0"/>
              </a:rPr>
              <a:t>l </a:t>
            </a:r>
            <a:r>
              <a:rPr lang="en-US" sz="1600" dirty="0">
                <a:solidFill>
                  <a:srgbClr val="241F1D"/>
                </a:solidFill>
                <a:latin typeface="Times New Roman" pitchFamily="18" charset="0"/>
                <a:ea typeface="Times New Roman" pitchFamily="18" charset="0"/>
                <a:cs typeface="Times New Roman" pitchFamily="18" charset="0"/>
              </a:rPr>
              <a:t>consists in those la</a:t>
            </a:r>
            <a:r>
              <a:rPr lang="en-US" sz="1600" dirty="0">
                <a:solidFill>
                  <a:srgbClr val="403836"/>
                </a:solidFill>
                <a:latin typeface="Times New Roman" pitchFamily="18" charset="0"/>
                <a:ea typeface="Times New Roman" pitchFamily="18" charset="0"/>
                <a:cs typeface="Times New Roman" pitchFamily="18" charset="0"/>
              </a:rPr>
              <a:t>w</a:t>
            </a:r>
            <a:r>
              <a:rPr lang="en-US" sz="1600" dirty="0">
                <a:solidFill>
                  <a:srgbClr val="241F1D"/>
                </a:solidFill>
                <a:latin typeface="Times New Roman" pitchFamily="18" charset="0"/>
                <a:ea typeface="Times New Roman" pitchFamily="18" charset="0"/>
                <a:cs typeface="Times New Roman" pitchFamily="18" charset="0"/>
              </a:rPr>
              <a:t>s</a:t>
            </a:r>
            <a:r>
              <a:rPr lang="en-US" sz="1600" dirty="0">
                <a:solidFill>
                  <a:srgbClr val="403836"/>
                </a:solidFill>
                <a:latin typeface="Times New Roman" pitchFamily="18" charset="0"/>
                <a:ea typeface="Times New Roman" pitchFamily="18" charset="0"/>
                <a:cs typeface="Times New Roman" pitchFamily="18" charset="0"/>
              </a:rPr>
              <a:t>, </a:t>
            </a:r>
            <a:br>
              <a:rPr lang="en-US" sz="1600" dirty="0">
                <a:solidFill>
                  <a:srgbClr val="403836"/>
                </a:solidFill>
                <a:latin typeface="Times New Roman" pitchFamily="18" charset="0"/>
                <a:ea typeface="Times New Roman" pitchFamily="18" charset="0"/>
                <a:cs typeface="Times New Roman" pitchFamily="18" charset="0"/>
              </a:rPr>
            </a:br>
            <a:r>
              <a:rPr lang="en-US" sz="1600" dirty="0">
                <a:solidFill>
                  <a:srgbClr val="241F1D"/>
                </a:solidFill>
                <a:latin typeface="Times New Roman" pitchFamily="18" charset="0"/>
                <a:ea typeface="Times New Roman" pitchFamily="18" charset="0"/>
                <a:cs typeface="Times New Roman" pitchFamily="18" charset="0"/>
              </a:rPr>
              <a:t>doctrines, ordinance</a:t>
            </a:r>
            <a:r>
              <a:rPr lang="en-US" sz="1600" dirty="0">
                <a:solidFill>
                  <a:srgbClr val="403836"/>
                </a:solidFill>
                <a:latin typeface="Times New Roman" pitchFamily="18" charset="0"/>
                <a:ea typeface="Times New Roman" pitchFamily="18" charset="0"/>
                <a:cs typeface="Times New Roman" pitchFamily="18" charset="0"/>
              </a:rPr>
              <a:t>s, p</a:t>
            </a:r>
            <a:r>
              <a:rPr lang="en-US" sz="1600" dirty="0">
                <a:solidFill>
                  <a:srgbClr val="241F1D"/>
                </a:solidFill>
                <a:latin typeface="Times New Roman" pitchFamily="18" charset="0"/>
                <a:ea typeface="Times New Roman" pitchFamily="18" charset="0"/>
                <a:cs typeface="Times New Roman" pitchFamily="18" charset="0"/>
              </a:rPr>
              <a:t>o</a:t>
            </a:r>
            <a:r>
              <a:rPr lang="en-US" sz="1600" dirty="0">
                <a:solidFill>
                  <a:srgbClr val="403836"/>
                </a:solidFill>
                <a:latin typeface="Times New Roman" pitchFamily="18" charset="0"/>
                <a:ea typeface="Times New Roman" pitchFamily="18" charset="0"/>
                <a:cs typeface="Times New Roman" pitchFamily="18" charset="0"/>
              </a:rPr>
              <a:t>w</a:t>
            </a:r>
            <a:r>
              <a:rPr lang="en-US" sz="1600" dirty="0">
                <a:solidFill>
                  <a:srgbClr val="241F1D"/>
                </a:solidFill>
                <a:latin typeface="Times New Roman" pitchFamily="18" charset="0"/>
                <a:ea typeface="Times New Roman" pitchFamily="18" charset="0"/>
                <a:cs typeface="Times New Roman" pitchFamily="18" charset="0"/>
              </a:rPr>
              <a:t>e</a:t>
            </a:r>
            <a:r>
              <a:rPr lang="en-US" sz="1600" dirty="0">
                <a:solidFill>
                  <a:srgbClr val="403836"/>
                </a:solidFill>
                <a:latin typeface="Times New Roman" pitchFamily="18" charset="0"/>
                <a:ea typeface="Times New Roman" pitchFamily="18" charset="0"/>
                <a:cs typeface="Times New Roman" pitchFamily="18" charset="0"/>
              </a:rPr>
              <a:t>rs</a:t>
            </a:r>
            <a:r>
              <a:rPr lang="en-US" sz="1600" dirty="0">
                <a:solidFill>
                  <a:srgbClr val="241F1D"/>
                </a:solidFill>
                <a:latin typeface="Times New Roman" pitchFamily="18" charset="0"/>
                <a:ea typeface="Times New Roman" pitchFamily="18" charset="0"/>
                <a:cs typeface="Times New Roman" pitchFamily="18" charset="0"/>
              </a:rPr>
              <a:t>, a</a:t>
            </a:r>
            <a:r>
              <a:rPr lang="en-US" sz="1600" dirty="0">
                <a:solidFill>
                  <a:srgbClr val="403836"/>
                </a:solidFill>
                <a:latin typeface="Times New Roman" pitchFamily="18" charset="0"/>
                <a:ea typeface="Times New Roman" pitchFamily="18" charset="0"/>
                <a:cs typeface="Times New Roman" pitchFamily="18" charset="0"/>
              </a:rPr>
              <a:t>nd </a:t>
            </a:r>
            <a:r>
              <a:rPr lang="en-US" sz="1600" dirty="0">
                <a:solidFill>
                  <a:srgbClr val="241F1D"/>
                </a:solidFill>
                <a:latin typeface="Times New Roman" pitchFamily="18" charset="0"/>
                <a:ea typeface="Times New Roman" pitchFamily="18" charset="0"/>
                <a:cs typeface="Times New Roman" pitchFamily="18" charset="0"/>
              </a:rPr>
              <a:t>au</a:t>
            </a:r>
            <a:r>
              <a:rPr lang="en-US" sz="1600" dirty="0">
                <a:solidFill>
                  <a:srgbClr val="403836"/>
                </a:solidFill>
                <a:latin typeface="Times New Roman" pitchFamily="18" charset="0"/>
                <a:ea typeface="Times New Roman" pitchFamily="18" charset="0"/>
                <a:cs typeface="Times New Roman" pitchFamily="18" charset="0"/>
              </a:rPr>
              <a:t>t</a:t>
            </a:r>
            <a:r>
              <a:rPr lang="en-US" sz="1600" dirty="0">
                <a:solidFill>
                  <a:srgbClr val="241F1D"/>
                </a:solidFill>
                <a:latin typeface="Times New Roman" pitchFamily="18" charset="0"/>
                <a:ea typeface="Times New Roman" pitchFamily="18" charset="0"/>
                <a:cs typeface="Times New Roman" pitchFamily="18" charset="0"/>
              </a:rPr>
              <a:t>hori</a:t>
            </a:r>
            <a:r>
              <a:rPr lang="en-US" sz="1600" dirty="0">
                <a:solidFill>
                  <a:srgbClr val="403836"/>
                </a:solidFill>
                <a:latin typeface="Times New Roman" pitchFamily="18" charset="0"/>
                <a:ea typeface="Times New Roman" pitchFamily="18" charset="0"/>
                <a:cs typeface="Times New Roman" pitchFamily="18" charset="0"/>
              </a:rPr>
              <a:t>tie</a:t>
            </a:r>
            <a:r>
              <a:rPr lang="en-US" sz="1600" dirty="0">
                <a:solidFill>
                  <a:srgbClr val="241F1D"/>
                </a:solidFill>
                <a:latin typeface="Times New Roman" pitchFamily="18" charset="0"/>
                <a:ea typeface="Times New Roman" pitchFamily="18" charset="0"/>
                <a:cs typeface="Times New Roman" pitchFamily="18" charset="0"/>
              </a:rPr>
              <a:t>s </a:t>
            </a:r>
            <a:br>
              <a:rPr lang="en-US" sz="1600" dirty="0">
                <a:solidFill>
                  <a:srgbClr val="241F1D"/>
                </a:solidFill>
                <a:latin typeface="Times New Roman" pitchFamily="18" charset="0"/>
                <a:ea typeface="Times New Roman" pitchFamily="18" charset="0"/>
                <a:cs typeface="Times New Roman" pitchFamily="18" charset="0"/>
              </a:rPr>
            </a:br>
            <a:r>
              <a:rPr lang="en-US" sz="1600" dirty="0">
                <a:solidFill>
                  <a:srgbClr val="241F1D"/>
                </a:solidFill>
                <a:latin typeface="Times New Roman" pitchFamily="18" charset="0"/>
                <a:ea typeface="Times New Roman" pitchFamily="18" charset="0"/>
                <a:cs typeface="Times New Roman" pitchFamily="18" charset="0"/>
              </a:rPr>
              <a:t>needed to enable men t</a:t>
            </a:r>
            <a:r>
              <a:rPr lang="en-US" sz="1600" dirty="0">
                <a:solidFill>
                  <a:srgbClr val="403836"/>
                </a:solidFill>
                <a:latin typeface="Times New Roman" pitchFamily="18" charset="0"/>
                <a:ea typeface="Times New Roman" pitchFamily="18" charset="0"/>
                <a:cs typeface="Times New Roman" pitchFamily="18" charset="0"/>
              </a:rPr>
              <a:t>o </a:t>
            </a:r>
            <a:r>
              <a:rPr lang="en-US" sz="1600" dirty="0">
                <a:solidFill>
                  <a:srgbClr val="241F1D"/>
                </a:solidFill>
                <a:latin typeface="Times New Roman" pitchFamily="18" charset="0"/>
                <a:ea typeface="Times New Roman" pitchFamily="18" charset="0"/>
                <a:cs typeface="Times New Roman" pitchFamily="18" charset="0"/>
              </a:rPr>
              <a:t>g</a:t>
            </a:r>
            <a:r>
              <a:rPr lang="en-US" sz="1600" dirty="0">
                <a:solidFill>
                  <a:srgbClr val="403836"/>
                </a:solidFill>
                <a:latin typeface="Times New Roman" pitchFamily="18" charset="0"/>
                <a:ea typeface="Times New Roman" pitchFamily="18" charset="0"/>
                <a:cs typeface="Times New Roman" pitchFamily="18" charset="0"/>
              </a:rPr>
              <a:t>a</a:t>
            </a:r>
            <a:r>
              <a:rPr lang="en-US" sz="1600" dirty="0">
                <a:solidFill>
                  <a:srgbClr val="241F1D"/>
                </a:solidFill>
                <a:latin typeface="Times New Roman" pitchFamily="18" charset="0"/>
                <a:ea typeface="Times New Roman" pitchFamily="18" charset="0"/>
                <a:cs typeface="Times New Roman" pitchFamily="18" charset="0"/>
              </a:rPr>
              <a:t>in th</a:t>
            </a:r>
            <a:r>
              <a:rPr lang="en-US" sz="1600" dirty="0">
                <a:solidFill>
                  <a:srgbClr val="403836"/>
                </a:solidFill>
                <a:latin typeface="Times New Roman" pitchFamily="18" charset="0"/>
                <a:ea typeface="Times New Roman" pitchFamily="18" charset="0"/>
                <a:cs typeface="Times New Roman" pitchFamily="18" charset="0"/>
              </a:rPr>
              <a:t>e f</a:t>
            </a:r>
            <a:r>
              <a:rPr lang="en-US" sz="1600" dirty="0">
                <a:solidFill>
                  <a:srgbClr val="241F1D"/>
                </a:solidFill>
                <a:latin typeface="Times New Roman" pitchFamily="18" charset="0"/>
                <a:ea typeface="Times New Roman" pitchFamily="18" charset="0"/>
                <a:cs typeface="Times New Roman" pitchFamily="18" charset="0"/>
              </a:rPr>
              <a:t>ulness of </a:t>
            </a:r>
            <a:br>
              <a:rPr lang="en-US" sz="1600" dirty="0">
                <a:solidFill>
                  <a:srgbClr val="241F1D"/>
                </a:solidFill>
                <a:latin typeface="Times New Roman" pitchFamily="18" charset="0"/>
                <a:ea typeface="Times New Roman" pitchFamily="18" charset="0"/>
                <a:cs typeface="Times New Roman" pitchFamily="18" charset="0"/>
              </a:rPr>
            </a:br>
            <a:r>
              <a:rPr lang="en-US" sz="1600" dirty="0">
                <a:solidFill>
                  <a:srgbClr val="241F1D"/>
                </a:solidFill>
                <a:latin typeface="Times New Roman" pitchFamily="18" charset="0"/>
                <a:ea typeface="Times New Roman" pitchFamily="18" charset="0"/>
                <a:cs typeface="Times New Roman" pitchFamily="18" charset="0"/>
              </a:rPr>
              <a:t>salvation. Those who have the go</a:t>
            </a:r>
            <a:r>
              <a:rPr lang="en-US" sz="1600" dirty="0">
                <a:solidFill>
                  <a:srgbClr val="403836"/>
                </a:solidFill>
                <a:latin typeface="Times New Roman" pitchFamily="18" charset="0"/>
                <a:ea typeface="Times New Roman" pitchFamily="18" charset="0"/>
                <a:cs typeface="Times New Roman" pitchFamily="18" charset="0"/>
              </a:rPr>
              <a:t>s</a:t>
            </a:r>
            <a:r>
              <a:rPr lang="en-US" sz="1600" dirty="0">
                <a:solidFill>
                  <a:srgbClr val="241F1D"/>
                </a:solidFill>
                <a:latin typeface="Times New Roman" pitchFamily="18" charset="0"/>
                <a:ea typeface="Times New Roman" pitchFamily="18" charset="0"/>
                <a:cs typeface="Times New Roman" pitchFamily="18" charset="0"/>
              </a:rPr>
              <a:t>pel f</a:t>
            </a:r>
            <a:r>
              <a:rPr lang="en-US" sz="1600" dirty="0">
                <a:solidFill>
                  <a:srgbClr val="403836"/>
                </a:solidFill>
                <a:latin typeface="Times New Roman" pitchFamily="18" charset="0"/>
                <a:ea typeface="Times New Roman" pitchFamily="18" charset="0"/>
                <a:cs typeface="Times New Roman" pitchFamily="18" charset="0"/>
              </a:rPr>
              <a:t>u</a:t>
            </a:r>
            <a:r>
              <a:rPr lang="en-US" sz="1600" dirty="0">
                <a:solidFill>
                  <a:srgbClr val="241F1D"/>
                </a:solidFill>
                <a:latin typeface="Times New Roman" pitchFamily="18" charset="0"/>
                <a:ea typeface="Times New Roman" pitchFamily="18" charset="0"/>
                <a:cs typeface="Times New Roman" pitchFamily="18" charset="0"/>
              </a:rPr>
              <a:t>lness </a:t>
            </a:r>
            <a:r>
              <a:rPr lang="en-US" sz="1600" dirty="0">
                <a:solidFill>
                  <a:srgbClr val="403836"/>
                </a:solidFill>
                <a:latin typeface="Times New Roman" pitchFamily="18" charset="0"/>
                <a:ea typeface="Times New Roman" pitchFamily="18" charset="0"/>
                <a:cs typeface="Times New Roman" pitchFamily="18" charset="0"/>
              </a:rPr>
              <a:t>d</a:t>
            </a:r>
            <a:r>
              <a:rPr lang="en-US" sz="1600" dirty="0">
                <a:solidFill>
                  <a:srgbClr val="241F1D"/>
                </a:solidFill>
                <a:latin typeface="Times New Roman" pitchFamily="18" charset="0"/>
                <a:ea typeface="Times New Roman" pitchFamily="18" charset="0"/>
                <a:cs typeface="Times New Roman" pitchFamily="18" charset="0"/>
              </a:rPr>
              <a:t>o </a:t>
            </a:r>
            <a:br>
              <a:rPr lang="en-US" sz="1600" dirty="0">
                <a:solidFill>
                  <a:srgbClr val="241F1D"/>
                </a:solidFill>
                <a:latin typeface="Times New Roman" pitchFamily="18" charset="0"/>
                <a:ea typeface="Times New Roman" pitchFamily="18" charset="0"/>
                <a:cs typeface="Times New Roman" pitchFamily="18" charset="0"/>
              </a:rPr>
            </a:br>
            <a:r>
              <a:rPr lang="en-US" sz="1600" dirty="0">
                <a:solidFill>
                  <a:srgbClr val="241F1D"/>
                </a:solidFill>
                <a:latin typeface="Times New Roman" pitchFamily="18" charset="0"/>
                <a:ea typeface="Times New Roman" pitchFamily="18" charset="0"/>
                <a:cs typeface="Times New Roman" pitchFamily="18" charset="0"/>
              </a:rPr>
              <a:t>not necessarily enjo</a:t>
            </a:r>
            <a:r>
              <a:rPr lang="en-US" sz="1600" dirty="0">
                <a:solidFill>
                  <a:srgbClr val="403836"/>
                </a:solidFill>
                <a:latin typeface="Times New Roman" pitchFamily="18" charset="0"/>
                <a:ea typeface="Times New Roman" pitchFamily="18" charset="0"/>
                <a:cs typeface="Times New Roman" pitchFamily="18" charset="0"/>
              </a:rPr>
              <a:t>y </a:t>
            </a:r>
            <a:r>
              <a:rPr lang="en-US" sz="1600" dirty="0">
                <a:solidFill>
                  <a:srgbClr val="241F1D"/>
                </a:solidFill>
                <a:latin typeface="Times New Roman" pitchFamily="18" charset="0"/>
                <a:ea typeface="Times New Roman" pitchFamily="18" charset="0"/>
                <a:cs typeface="Times New Roman" pitchFamily="18" charset="0"/>
              </a:rPr>
              <a:t>the </a:t>
            </a:r>
            <a:r>
              <a:rPr lang="en-US" sz="1600" dirty="0">
                <a:solidFill>
                  <a:srgbClr val="403836"/>
                </a:solidFill>
                <a:latin typeface="Times New Roman" pitchFamily="18" charset="0"/>
                <a:ea typeface="Times New Roman" pitchFamily="18" charset="0"/>
                <a:cs typeface="Times New Roman" pitchFamily="18" charset="0"/>
              </a:rPr>
              <a:t>fu</a:t>
            </a:r>
            <a:r>
              <a:rPr lang="en-US" sz="1600" dirty="0">
                <a:solidFill>
                  <a:srgbClr val="241F1D"/>
                </a:solidFill>
                <a:latin typeface="Times New Roman" pitchFamily="18" charset="0"/>
                <a:ea typeface="Times New Roman" pitchFamily="18" charset="0"/>
                <a:cs typeface="Times New Roman" pitchFamily="18" charset="0"/>
              </a:rPr>
              <a:t>lne</a:t>
            </a:r>
            <a:r>
              <a:rPr lang="en-US" sz="1600" dirty="0">
                <a:solidFill>
                  <a:srgbClr val="403836"/>
                </a:solidFill>
                <a:latin typeface="Times New Roman" pitchFamily="18" charset="0"/>
                <a:ea typeface="Times New Roman" pitchFamily="18" charset="0"/>
                <a:cs typeface="Times New Roman" pitchFamily="18" charset="0"/>
              </a:rPr>
              <a:t>ss </a:t>
            </a:r>
            <a:r>
              <a:rPr lang="en-US" sz="1600" dirty="0">
                <a:solidFill>
                  <a:srgbClr val="241F1D"/>
                </a:solidFill>
                <a:latin typeface="Times New Roman" pitchFamily="18" charset="0"/>
                <a:ea typeface="Times New Roman" pitchFamily="18" charset="0"/>
                <a:cs typeface="Times New Roman" pitchFamily="18" charset="0"/>
              </a:rPr>
              <a:t>of go</a:t>
            </a:r>
            <a:r>
              <a:rPr lang="en-US" sz="1600" dirty="0">
                <a:solidFill>
                  <a:srgbClr val="403836"/>
                </a:solidFill>
                <a:latin typeface="Times New Roman" pitchFamily="18" charset="0"/>
                <a:ea typeface="Times New Roman" pitchFamily="18" charset="0"/>
                <a:cs typeface="Times New Roman" pitchFamily="18" charset="0"/>
              </a:rPr>
              <a:t>s</a:t>
            </a:r>
            <a:r>
              <a:rPr lang="en-US" sz="1600" dirty="0">
                <a:solidFill>
                  <a:srgbClr val="241F1D"/>
                </a:solidFill>
                <a:latin typeface="Times New Roman" pitchFamily="18" charset="0"/>
                <a:ea typeface="Times New Roman" pitchFamily="18" charset="0"/>
                <a:cs typeface="Times New Roman" pitchFamily="18" charset="0"/>
              </a:rPr>
              <a:t>pel </a:t>
            </a:r>
            <a:br>
              <a:rPr lang="en-US" sz="1600" dirty="0">
                <a:solidFill>
                  <a:srgbClr val="241F1D"/>
                </a:solidFill>
                <a:latin typeface="Times New Roman" pitchFamily="18" charset="0"/>
                <a:ea typeface="Times New Roman" pitchFamily="18" charset="0"/>
                <a:cs typeface="Times New Roman" pitchFamily="18" charset="0"/>
              </a:rPr>
            </a:br>
            <a:r>
              <a:rPr lang="en-US" sz="1600" dirty="0">
                <a:solidFill>
                  <a:srgbClr val="403836"/>
                </a:solidFill>
                <a:latin typeface="Times New Roman" pitchFamily="18" charset="0"/>
                <a:ea typeface="Times New Roman" pitchFamily="18" charset="0"/>
                <a:cs typeface="Times New Roman" pitchFamily="18" charset="0"/>
              </a:rPr>
              <a:t>k</a:t>
            </a:r>
            <a:r>
              <a:rPr lang="en-US" sz="1600" dirty="0">
                <a:solidFill>
                  <a:srgbClr val="241F1D"/>
                </a:solidFill>
                <a:latin typeface="Times New Roman" pitchFamily="18" charset="0"/>
                <a:ea typeface="Times New Roman" pitchFamily="18" charset="0"/>
                <a:cs typeface="Times New Roman" pitchFamily="18" charset="0"/>
              </a:rPr>
              <a:t>nowledge or understand all of </a:t>
            </a:r>
            <a:r>
              <a:rPr lang="en-US" sz="1600" dirty="0">
                <a:solidFill>
                  <a:srgbClr val="403836"/>
                </a:solidFill>
                <a:latin typeface="Times New Roman" pitchFamily="18" charset="0"/>
                <a:ea typeface="Times New Roman" pitchFamily="18" charset="0"/>
                <a:cs typeface="Times New Roman" pitchFamily="18" charset="0"/>
              </a:rPr>
              <a:t>t</a:t>
            </a:r>
            <a:r>
              <a:rPr lang="en-US" sz="1600" dirty="0">
                <a:solidFill>
                  <a:srgbClr val="241F1D"/>
                </a:solidFill>
                <a:latin typeface="Times New Roman" pitchFamily="18" charset="0"/>
                <a:ea typeface="Times New Roman" pitchFamily="18" charset="0"/>
                <a:cs typeface="Times New Roman" pitchFamily="18" charset="0"/>
              </a:rPr>
              <a:t>he doc</a:t>
            </a:r>
            <a:r>
              <a:rPr lang="en-US" sz="1600" dirty="0">
                <a:solidFill>
                  <a:srgbClr val="403836"/>
                </a:solidFill>
                <a:latin typeface="Times New Roman" pitchFamily="18" charset="0"/>
                <a:ea typeface="Times New Roman" pitchFamily="18" charset="0"/>
                <a:cs typeface="Times New Roman" pitchFamily="18" charset="0"/>
              </a:rPr>
              <a:t>t</a:t>
            </a:r>
            <a:r>
              <a:rPr lang="en-US" sz="1600" dirty="0">
                <a:solidFill>
                  <a:srgbClr val="241F1D"/>
                </a:solidFill>
                <a:latin typeface="Times New Roman" pitchFamily="18" charset="0"/>
                <a:ea typeface="Times New Roman" pitchFamily="18" charset="0"/>
                <a:cs typeface="Times New Roman" pitchFamily="18" charset="0"/>
              </a:rPr>
              <a:t>rines o</a:t>
            </a:r>
            <a:r>
              <a:rPr lang="en-US" sz="1600" dirty="0">
                <a:solidFill>
                  <a:srgbClr val="403836"/>
                </a:solidFill>
                <a:latin typeface="Times New Roman" pitchFamily="18" charset="0"/>
                <a:ea typeface="Times New Roman" pitchFamily="18" charset="0"/>
                <a:cs typeface="Times New Roman" pitchFamily="18" charset="0"/>
              </a:rPr>
              <a:t>f </a:t>
            </a:r>
            <a:br>
              <a:rPr lang="en-US" sz="1600" dirty="0">
                <a:solidFill>
                  <a:srgbClr val="403836"/>
                </a:solidFill>
                <a:latin typeface="Times New Roman" pitchFamily="18" charset="0"/>
                <a:ea typeface="Times New Roman" pitchFamily="18" charset="0"/>
                <a:cs typeface="Times New Roman" pitchFamily="18" charset="0"/>
              </a:rPr>
            </a:br>
            <a:r>
              <a:rPr lang="en-US" sz="1600" dirty="0">
                <a:solidFill>
                  <a:srgbClr val="241F1D"/>
                </a:solidFill>
                <a:latin typeface="Times New Roman" pitchFamily="18" charset="0"/>
                <a:ea typeface="Times New Roman" pitchFamily="18" charset="0"/>
                <a:cs typeface="Times New Roman" pitchFamily="18" charset="0"/>
              </a:rPr>
              <a:t>the pl</a:t>
            </a:r>
            <a:r>
              <a:rPr lang="en-US" sz="1600" dirty="0">
                <a:solidFill>
                  <a:srgbClr val="403836"/>
                </a:solidFill>
                <a:latin typeface="Times New Roman" pitchFamily="18" charset="0"/>
                <a:ea typeface="Times New Roman" pitchFamily="18" charset="0"/>
                <a:cs typeface="Times New Roman" pitchFamily="18" charset="0"/>
              </a:rPr>
              <a:t>a</a:t>
            </a:r>
            <a:r>
              <a:rPr lang="en-US" sz="1600" dirty="0">
                <a:solidFill>
                  <a:srgbClr val="241F1D"/>
                </a:solidFill>
                <a:latin typeface="Times New Roman" pitchFamily="18" charset="0"/>
                <a:ea typeface="Times New Roman" pitchFamily="18" charset="0"/>
                <a:cs typeface="Times New Roman" pitchFamily="18" charset="0"/>
              </a:rPr>
              <a:t>n of sal</a:t>
            </a:r>
            <a:r>
              <a:rPr lang="en-US" sz="1600" dirty="0">
                <a:solidFill>
                  <a:srgbClr val="403836"/>
                </a:solidFill>
                <a:latin typeface="Times New Roman" pitchFamily="18" charset="0"/>
                <a:ea typeface="Times New Roman" pitchFamily="18" charset="0"/>
                <a:cs typeface="Times New Roman" pitchFamily="18" charset="0"/>
              </a:rPr>
              <a:t>v</a:t>
            </a:r>
            <a:r>
              <a:rPr lang="en-US" sz="1600" dirty="0">
                <a:solidFill>
                  <a:srgbClr val="241F1D"/>
                </a:solidFill>
                <a:latin typeface="Times New Roman" pitchFamily="18" charset="0"/>
                <a:ea typeface="Times New Roman" pitchFamily="18" charset="0"/>
                <a:cs typeface="Times New Roman" pitchFamily="18" charset="0"/>
              </a:rPr>
              <a:t>atio</a:t>
            </a:r>
            <a:r>
              <a:rPr lang="en-US" sz="1600" dirty="0">
                <a:solidFill>
                  <a:srgbClr val="403836"/>
                </a:solidFill>
                <a:latin typeface="Times New Roman" pitchFamily="18" charset="0"/>
                <a:ea typeface="Times New Roman" pitchFamily="18" charset="0"/>
                <a:cs typeface="Times New Roman" pitchFamily="18" charset="0"/>
              </a:rPr>
              <a:t>n</a:t>
            </a:r>
            <a:r>
              <a:rPr lang="en-US" sz="1600" dirty="0">
                <a:solidFill>
                  <a:srgbClr val="241F1D"/>
                </a:solidFill>
                <a:latin typeface="Times New Roman" pitchFamily="18" charset="0"/>
                <a:ea typeface="Times New Roman" pitchFamily="18" charset="0"/>
                <a:cs typeface="Times New Roman" pitchFamily="18" charset="0"/>
              </a:rPr>
              <a:t>. But the</a:t>
            </a:r>
            <a:r>
              <a:rPr lang="en-US" sz="1600" dirty="0">
                <a:solidFill>
                  <a:srgbClr val="403836"/>
                </a:solidFill>
                <a:latin typeface="Times New Roman" pitchFamily="18" charset="0"/>
                <a:ea typeface="Times New Roman" pitchFamily="18" charset="0"/>
                <a:cs typeface="Times New Roman" pitchFamily="18" charset="0"/>
              </a:rPr>
              <a:t>y d</a:t>
            </a:r>
            <a:r>
              <a:rPr lang="en-US" sz="1600" dirty="0">
                <a:solidFill>
                  <a:srgbClr val="241F1D"/>
                </a:solidFill>
                <a:latin typeface="Times New Roman" pitchFamily="18" charset="0"/>
                <a:ea typeface="Times New Roman" pitchFamily="18" charset="0"/>
                <a:cs typeface="Times New Roman" pitchFamily="18" charset="0"/>
              </a:rPr>
              <a:t>o ha</a:t>
            </a:r>
            <a:r>
              <a:rPr lang="en-US" sz="1600" dirty="0">
                <a:solidFill>
                  <a:srgbClr val="403836"/>
                </a:solidFill>
                <a:latin typeface="Times New Roman" pitchFamily="18" charset="0"/>
                <a:ea typeface="Times New Roman" pitchFamily="18" charset="0"/>
                <a:cs typeface="Times New Roman" pitchFamily="18" charset="0"/>
              </a:rPr>
              <a:t>v</a:t>
            </a:r>
            <a:r>
              <a:rPr lang="en-US" sz="1600" dirty="0">
                <a:solidFill>
                  <a:srgbClr val="241F1D"/>
                </a:solidFill>
                <a:latin typeface="Times New Roman" pitchFamily="18" charset="0"/>
                <a:ea typeface="Times New Roman" pitchFamily="18" charset="0"/>
                <a:cs typeface="Times New Roman" pitchFamily="18" charset="0"/>
              </a:rPr>
              <a:t>e the </a:t>
            </a:r>
            <a:br>
              <a:rPr lang="en-US" sz="1600" dirty="0">
                <a:solidFill>
                  <a:srgbClr val="241F1D"/>
                </a:solidFill>
                <a:latin typeface="Times New Roman" pitchFamily="18" charset="0"/>
                <a:ea typeface="Times New Roman" pitchFamily="18" charset="0"/>
                <a:cs typeface="Times New Roman" pitchFamily="18" charset="0"/>
              </a:rPr>
            </a:br>
            <a:r>
              <a:rPr lang="en-US" sz="1600" dirty="0">
                <a:solidFill>
                  <a:srgbClr val="403836"/>
                </a:solidFill>
                <a:latin typeface="Times New Roman" pitchFamily="18" charset="0"/>
                <a:ea typeface="Times New Roman" pitchFamily="18" charset="0"/>
                <a:cs typeface="Times New Roman" pitchFamily="18" charset="0"/>
              </a:rPr>
              <a:t>f</a:t>
            </a:r>
            <a:r>
              <a:rPr lang="en-US" sz="1600" dirty="0">
                <a:solidFill>
                  <a:srgbClr val="241F1D"/>
                </a:solidFill>
                <a:latin typeface="Times New Roman" pitchFamily="18" charset="0"/>
                <a:ea typeface="Times New Roman" pitchFamily="18" charset="0"/>
                <a:cs typeface="Times New Roman" pitchFamily="18" charset="0"/>
              </a:rPr>
              <a:t>ulness of the priesthood </a:t>
            </a:r>
            <a:r>
              <a:rPr lang="en-US" sz="1600" dirty="0">
                <a:solidFill>
                  <a:srgbClr val="403836"/>
                </a:solidFill>
                <a:latin typeface="Times New Roman" pitchFamily="18" charset="0"/>
                <a:ea typeface="Times New Roman" pitchFamily="18" charset="0"/>
                <a:cs typeface="Times New Roman" pitchFamily="18" charset="0"/>
              </a:rPr>
              <a:t>a</a:t>
            </a:r>
            <a:r>
              <a:rPr lang="en-US" sz="1600" dirty="0">
                <a:solidFill>
                  <a:srgbClr val="241F1D"/>
                </a:solidFill>
                <a:latin typeface="Times New Roman" pitchFamily="18" charset="0"/>
                <a:ea typeface="Times New Roman" pitchFamily="18" charset="0"/>
                <a:cs typeface="Times New Roman" pitchFamily="18" charset="0"/>
              </a:rPr>
              <a:t>nd sealing power b</a:t>
            </a:r>
            <a:r>
              <a:rPr lang="en-US" sz="1600" dirty="0">
                <a:solidFill>
                  <a:srgbClr val="403836"/>
                </a:solidFill>
                <a:latin typeface="Times New Roman" pitchFamily="18" charset="0"/>
                <a:ea typeface="Times New Roman" pitchFamily="18" charset="0"/>
                <a:cs typeface="Times New Roman" pitchFamily="18" charset="0"/>
              </a:rPr>
              <a:t>y </a:t>
            </a:r>
            <a:br>
              <a:rPr lang="en-US" sz="1600" dirty="0">
                <a:solidFill>
                  <a:srgbClr val="403836"/>
                </a:solidFill>
                <a:latin typeface="Times New Roman" pitchFamily="18" charset="0"/>
                <a:ea typeface="Times New Roman" pitchFamily="18" charset="0"/>
                <a:cs typeface="Times New Roman" pitchFamily="18" charset="0"/>
              </a:rPr>
            </a:br>
            <a:r>
              <a:rPr lang="en-US" sz="1600" dirty="0">
                <a:solidFill>
                  <a:srgbClr val="241F1D"/>
                </a:solidFill>
                <a:latin typeface="Times New Roman" pitchFamily="18" charset="0"/>
                <a:ea typeface="Times New Roman" pitchFamily="18" charset="0"/>
                <a:cs typeface="Times New Roman" pitchFamily="18" charset="0"/>
              </a:rPr>
              <a:t>which men can be sealed up unto eternal li</a:t>
            </a:r>
            <a:r>
              <a:rPr lang="en-US" sz="1600" dirty="0">
                <a:solidFill>
                  <a:srgbClr val="403836"/>
                </a:solidFill>
                <a:latin typeface="Times New Roman" pitchFamily="18" charset="0"/>
                <a:ea typeface="Times New Roman" pitchFamily="18" charset="0"/>
                <a:cs typeface="Times New Roman" pitchFamily="18" charset="0"/>
              </a:rPr>
              <a:t>f</a:t>
            </a:r>
            <a:r>
              <a:rPr lang="en-US" sz="1600" dirty="0">
                <a:solidFill>
                  <a:srgbClr val="241F1D"/>
                </a:solidFill>
                <a:latin typeface="Times New Roman" pitchFamily="18" charset="0"/>
                <a:ea typeface="Times New Roman" pitchFamily="18" charset="0"/>
                <a:cs typeface="Times New Roman" pitchFamily="18" charset="0"/>
              </a:rPr>
              <a:t>e. </a:t>
            </a:r>
            <a:r>
              <a:rPr lang="en-US" sz="1600" i="1" dirty="0">
                <a:solidFill>
                  <a:srgbClr val="241F1D"/>
                </a:solidFill>
                <a:latin typeface="Times New Roman" pitchFamily="18" charset="0"/>
                <a:ea typeface="Times New Roman" pitchFamily="18" charset="0"/>
                <a:cs typeface="Times New Roman" pitchFamily="18" charset="0"/>
              </a:rPr>
              <a:t>Th</a:t>
            </a:r>
            <a:r>
              <a:rPr lang="en-US" sz="1600" i="1" dirty="0">
                <a:solidFill>
                  <a:srgbClr val="403836"/>
                </a:solidFill>
                <a:latin typeface="Times New Roman" pitchFamily="18" charset="0"/>
                <a:ea typeface="Times New Roman" pitchFamily="18" charset="0"/>
                <a:cs typeface="Times New Roman" pitchFamily="18" charset="0"/>
              </a:rPr>
              <a:t>e </a:t>
            </a:r>
            <a:br>
              <a:rPr lang="en-US" sz="1600" i="1" dirty="0">
                <a:solidFill>
                  <a:srgbClr val="403836"/>
                </a:solidFill>
                <a:latin typeface="Times New Roman" pitchFamily="18" charset="0"/>
                <a:ea typeface="Times New Roman" pitchFamily="18" charset="0"/>
                <a:cs typeface="Times New Roman" pitchFamily="18" charset="0"/>
              </a:rPr>
            </a:br>
            <a:r>
              <a:rPr lang="en-US" sz="1600" i="1" dirty="0">
                <a:solidFill>
                  <a:srgbClr val="241F1D"/>
                </a:solidFill>
                <a:latin typeface="Times New Roman" pitchFamily="18" charset="0"/>
                <a:ea typeface="Times New Roman" pitchFamily="18" charset="0"/>
                <a:cs typeface="Times New Roman" pitchFamily="18" charset="0"/>
              </a:rPr>
              <a:t>fulness of the gospel gro</a:t>
            </a:r>
            <a:r>
              <a:rPr lang="en-US" sz="1600" i="1" dirty="0">
                <a:solidFill>
                  <a:srgbClr val="403836"/>
                </a:solidFill>
                <a:latin typeface="Times New Roman" pitchFamily="18" charset="0"/>
                <a:ea typeface="Times New Roman" pitchFamily="18" charset="0"/>
                <a:cs typeface="Times New Roman" pitchFamily="18" charset="0"/>
              </a:rPr>
              <a:t>w</a:t>
            </a:r>
            <a:r>
              <a:rPr lang="en-US" sz="1600" i="1" dirty="0">
                <a:solidFill>
                  <a:srgbClr val="241F1D"/>
                </a:solidFill>
                <a:latin typeface="Times New Roman" pitchFamily="18" charset="0"/>
                <a:ea typeface="Times New Roman" pitchFamily="18" charset="0"/>
                <a:cs typeface="Times New Roman" pitchFamily="18" charset="0"/>
              </a:rPr>
              <a:t>s out of the fulness of th</a:t>
            </a:r>
            <a:r>
              <a:rPr lang="en-US" sz="1600" i="1" dirty="0">
                <a:solidFill>
                  <a:srgbClr val="403836"/>
                </a:solidFill>
                <a:latin typeface="Times New Roman" pitchFamily="18" charset="0"/>
                <a:ea typeface="Times New Roman" pitchFamily="18" charset="0"/>
                <a:cs typeface="Times New Roman" pitchFamily="18" charset="0"/>
              </a:rPr>
              <a:t>e </a:t>
            </a:r>
            <a:br>
              <a:rPr lang="en-US" sz="1600" i="1" dirty="0">
                <a:solidFill>
                  <a:srgbClr val="403836"/>
                </a:solidFill>
                <a:latin typeface="Times New Roman" pitchFamily="18" charset="0"/>
                <a:ea typeface="Times New Roman" pitchFamily="18" charset="0"/>
                <a:cs typeface="Times New Roman" pitchFamily="18" charset="0"/>
              </a:rPr>
            </a:br>
            <a:r>
              <a:rPr lang="en-US" sz="1600" i="1" dirty="0">
                <a:solidFill>
                  <a:srgbClr val="241F1D"/>
                </a:solidFill>
                <a:latin typeface="Times New Roman" pitchFamily="18" charset="0"/>
                <a:ea typeface="Times New Roman" pitchFamily="18" charset="0"/>
                <a:cs typeface="Times New Roman" pitchFamily="18" charset="0"/>
              </a:rPr>
              <a:t>sealing power and not out of the fulness of gospel </a:t>
            </a:r>
            <a:br>
              <a:rPr lang="en-US" sz="1600" i="1" dirty="0">
                <a:solidFill>
                  <a:srgbClr val="241F1D"/>
                </a:solidFill>
                <a:latin typeface="Times New Roman" pitchFamily="18" charset="0"/>
                <a:ea typeface="Times New Roman" pitchFamily="18" charset="0"/>
                <a:cs typeface="Times New Roman" pitchFamily="18" charset="0"/>
              </a:rPr>
            </a:br>
            <a:r>
              <a:rPr lang="en-US" sz="1600" i="1" dirty="0">
                <a:solidFill>
                  <a:srgbClr val="241F1D"/>
                </a:solidFill>
                <a:latin typeface="Times New Roman" pitchFamily="18" charset="0"/>
                <a:ea typeface="Times New Roman" pitchFamily="18" charset="0"/>
                <a:cs typeface="Times New Roman" pitchFamily="18" charset="0"/>
              </a:rPr>
              <a:t>knowledge. (Mormon Doctr</a:t>
            </a:r>
            <a:r>
              <a:rPr lang="en-US" sz="1600" i="1" dirty="0">
                <a:solidFill>
                  <a:srgbClr val="403836"/>
                </a:solidFill>
                <a:latin typeface="Times New Roman" pitchFamily="18" charset="0"/>
                <a:ea typeface="Times New Roman" pitchFamily="18" charset="0"/>
                <a:cs typeface="Times New Roman" pitchFamily="18" charset="0"/>
              </a:rPr>
              <a:t>in</a:t>
            </a:r>
            <a:r>
              <a:rPr lang="en-US" sz="1600" i="1" dirty="0">
                <a:solidFill>
                  <a:srgbClr val="241F1D"/>
                </a:solidFill>
                <a:latin typeface="Times New Roman" pitchFamily="18" charset="0"/>
                <a:ea typeface="Times New Roman" pitchFamily="18" charset="0"/>
                <a:cs typeface="Times New Roman" pitchFamily="18" charset="0"/>
              </a:rPr>
              <a:t>e</a:t>
            </a:r>
            <a:r>
              <a:rPr lang="en-US" sz="1600" i="1" dirty="0">
                <a:solidFill>
                  <a:srgbClr val="403836"/>
                </a:solidFill>
                <a:latin typeface="Times New Roman" pitchFamily="18" charset="0"/>
                <a:ea typeface="Times New Roman" pitchFamily="18" charset="0"/>
                <a:cs typeface="Times New Roman" pitchFamily="18" charset="0"/>
              </a:rPr>
              <a:t>, </a:t>
            </a:r>
            <a:r>
              <a:rPr lang="en-US" sz="1600" dirty="0">
                <a:solidFill>
                  <a:srgbClr val="241F1D"/>
                </a:solidFill>
                <a:latin typeface="Times New Roman" pitchFamily="18" charset="0"/>
                <a:ea typeface="Times New Roman" pitchFamily="18" charset="0"/>
                <a:cs typeface="Times New Roman" pitchFamily="18" charset="0"/>
              </a:rPr>
              <a:t>pp</a:t>
            </a:r>
            <a:r>
              <a:rPr lang="en-US" sz="1600" dirty="0">
                <a:solidFill>
                  <a:srgbClr val="403836"/>
                </a:solidFill>
                <a:latin typeface="Times New Roman" pitchFamily="18" charset="0"/>
                <a:ea typeface="Times New Roman" pitchFamily="18" charset="0"/>
                <a:cs typeface="Times New Roman" pitchFamily="18" charset="0"/>
              </a:rPr>
              <a:t>. 33</a:t>
            </a:r>
            <a:r>
              <a:rPr lang="en-US" sz="1600" dirty="0">
                <a:solidFill>
                  <a:srgbClr val="241F1D"/>
                </a:solidFill>
                <a:latin typeface="Times New Roman" pitchFamily="18" charset="0"/>
                <a:ea typeface="Times New Roman" pitchFamily="18" charset="0"/>
                <a:cs typeface="Times New Roman" pitchFamily="18" charset="0"/>
              </a:rPr>
              <a:t>2-33.) </a:t>
            </a:r>
            <a:endParaRPr lang="en-US" sz="1600" dirty="0">
              <a:latin typeface="Arial" pitchFamily="34" charset="0"/>
              <a:cs typeface="Arial" pitchFamily="34" charset="0"/>
            </a:endParaRPr>
          </a:p>
        </p:txBody>
      </p:sp>
      <p:sp>
        <p:nvSpPr>
          <p:cNvPr id="4" name="Rectangle 3">
            <a:extLst>
              <a:ext uri="{FF2B5EF4-FFF2-40B4-BE49-F238E27FC236}">
                <a16:creationId xmlns:a16="http://schemas.microsoft.com/office/drawing/2014/main" id="{5C173FF7-32F7-438A-A0AB-5F65645A7122}"/>
              </a:ext>
            </a:extLst>
          </p:cNvPr>
          <p:cNvSpPr/>
          <p:nvPr/>
        </p:nvSpPr>
        <p:spPr>
          <a:xfrm>
            <a:off x="4580964" y="0"/>
            <a:ext cx="3581400" cy="4185761"/>
          </a:xfrm>
          <a:prstGeom prst="rect">
            <a:avLst/>
          </a:prstGeom>
          <a:ln>
            <a:solidFill>
              <a:schemeClr val="tx1"/>
            </a:solidFill>
          </a:ln>
        </p:spPr>
        <p:txBody>
          <a:bodyPr wrap="square">
            <a:spAutoFit/>
          </a:bodyPr>
          <a:lstStyle/>
          <a:p>
            <a:pPr indent="130175" fontAlgn="base">
              <a:spcBef>
                <a:spcPct val="0"/>
              </a:spcBef>
              <a:spcAft>
                <a:spcPct val="0"/>
              </a:spcAft>
            </a:pPr>
            <a:r>
              <a:rPr lang="en-US" b="1" dirty="0">
                <a:solidFill>
                  <a:srgbClr val="403836"/>
                </a:solidFill>
                <a:latin typeface="Times New Roman" pitchFamily="18" charset="0"/>
                <a:ea typeface="Times New Roman" pitchFamily="18" charset="0"/>
                <a:cs typeface="Times New Roman" pitchFamily="18" charset="0"/>
              </a:rPr>
              <a:t>TH</a:t>
            </a:r>
            <a:r>
              <a:rPr lang="en-US" b="1" dirty="0">
                <a:solidFill>
                  <a:srgbClr val="241F1D"/>
                </a:solidFill>
                <a:latin typeface="Times New Roman" pitchFamily="18" charset="0"/>
                <a:ea typeface="Times New Roman" pitchFamily="18" charset="0"/>
                <a:cs typeface="Times New Roman" pitchFamily="18" charset="0"/>
              </a:rPr>
              <a:t>E</a:t>
            </a:r>
            <a:r>
              <a:rPr lang="en-US" b="1" dirty="0">
                <a:solidFill>
                  <a:srgbClr val="403836"/>
                </a:solidFill>
                <a:latin typeface="Times New Roman" pitchFamily="18" charset="0"/>
                <a:ea typeface="Times New Roman" pitchFamily="18" charset="0"/>
                <a:cs typeface="Times New Roman" pitchFamily="18" charset="0"/>
              </a:rPr>
              <a:t>RE IS A BASIC </a:t>
            </a:r>
            <a:br>
              <a:rPr lang="en-US" b="1" dirty="0">
                <a:solidFill>
                  <a:srgbClr val="403836"/>
                </a:solidFill>
                <a:latin typeface="Times New Roman" pitchFamily="18" charset="0"/>
                <a:ea typeface="Times New Roman" pitchFamily="18" charset="0"/>
                <a:cs typeface="Times New Roman" pitchFamily="18" charset="0"/>
              </a:rPr>
            </a:br>
            <a:r>
              <a:rPr lang="en-US" b="1" dirty="0">
                <a:solidFill>
                  <a:srgbClr val="403836"/>
                </a:solidFill>
                <a:latin typeface="Times New Roman" pitchFamily="18" charset="0"/>
                <a:ea typeface="Times New Roman" pitchFamily="18" charset="0"/>
                <a:cs typeface="Times New Roman" pitchFamily="18" charset="0"/>
              </a:rPr>
              <a:t>DO</a:t>
            </a:r>
            <a:r>
              <a:rPr lang="en-US" b="1" dirty="0">
                <a:solidFill>
                  <a:srgbClr val="241F1D"/>
                </a:solidFill>
                <a:latin typeface="Times New Roman" pitchFamily="18" charset="0"/>
                <a:ea typeface="Times New Roman" pitchFamily="18" charset="0"/>
                <a:cs typeface="Times New Roman" pitchFamily="18" charset="0"/>
              </a:rPr>
              <a:t>C</a:t>
            </a:r>
            <a:r>
              <a:rPr lang="en-US" b="1" dirty="0">
                <a:solidFill>
                  <a:srgbClr val="403836"/>
                </a:solidFill>
                <a:latin typeface="Times New Roman" pitchFamily="18" charset="0"/>
                <a:ea typeface="Times New Roman" pitchFamily="18" charset="0"/>
                <a:cs typeface="Times New Roman" pitchFamily="18" charset="0"/>
              </a:rPr>
              <a:t>TRIN</a:t>
            </a:r>
            <a:r>
              <a:rPr lang="en-US" b="1" dirty="0">
                <a:solidFill>
                  <a:srgbClr val="241F1D"/>
                </a:solidFill>
                <a:latin typeface="Times New Roman" pitchFamily="18" charset="0"/>
                <a:ea typeface="Times New Roman" pitchFamily="18" charset="0"/>
                <a:cs typeface="Times New Roman" pitchFamily="18" charset="0"/>
              </a:rPr>
              <a:t>E </a:t>
            </a:r>
            <a:r>
              <a:rPr lang="en-US" b="1" dirty="0">
                <a:solidFill>
                  <a:srgbClr val="403836"/>
                </a:solidFill>
                <a:latin typeface="Times New Roman" pitchFamily="18" charset="0"/>
                <a:ea typeface="Times New Roman" pitchFamily="18" charset="0"/>
                <a:cs typeface="Times New Roman" pitchFamily="18" charset="0"/>
              </a:rPr>
              <a:t>ONE MUST </a:t>
            </a:r>
            <a:br>
              <a:rPr lang="en-US" b="1" dirty="0">
                <a:solidFill>
                  <a:srgbClr val="403836"/>
                </a:solidFill>
                <a:latin typeface="Times New Roman" pitchFamily="18" charset="0"/>
                <a:ea typeface="Times New Roman" pitchFamily="18" charset="0"/>
                <a:cs typeface="Times New Roman" pitchFamily="18" charset="0"/>
              </a:rPr>
            </a:br>
            <a:r>
              <a:rPr lang="en-US" b="1" dirty="0">
                <a:solidFill>
                  <a:srgbClr val="241F1D"/>
                </a:solidFill>
                <a:latin typeface="Times New Roman" pitchFamily="18" charset="0"/>
                <a:ea typeface="Times New Roman" pitchFamily="18" charset="0"/>
                <a:cs typeface="Times New Roman" pitchFamily="18" charset="0"/>
              </a:rPr>
              <a:t>UN</a:t>
            </a:r>
            <a:r>
              <a:rPr lang="en-US" b="1" dirty="0">
                <a:solidFill>
                  <a:srgbClr val="403836"/>
                </a:solidFill>
                <a:latin typeface="Times New Roman" pitchFamily="18" charset="0"/>
                <a:ea typeface="Times New Roman" pitchFamily="18" charset="0"/>
                <a:cs typeface="Times New Roman" pitchFamily="18" charset="0"/>
              </a:rPr>
              <a:t>D</a:t>
            </a:r>
            <a:r>
              <a:rPr lang="en-US" b="1" dirty="0">
                <a:solidFill>
                  <a:srgbClr val="241F1D"/>
                </a:solidFill>
                <a:latin typeface="Times New Roman" pitchFamily="18" charset="0"/>
                <a:ea typeface="Times New Roman" pitchFamily="18" charset="0"/>
                <a:cs typeface="Times New Roman" pitchFamily="18" charset="0"/>
              </a:rPr>
              <a:t>E</a:t>
            </a:r>
            <a:r>
              <a:rPr lang="en-US" b="1" dirty="0">
                <a:solidFill>
                  <a:srgbClr val="403836"/>
                </a:solidFill>
                <a:latin typeface="Times New Roman" pitchFamily="18" charset="0"/>
                <a:ea typeface="Times New Roman" pitchFamily="18" charset="0"/>
                <a:cs typeface="Times New Roman" pitchFamily="18" charset="0"/>
              </a:rPr>
              <a:t>R</a:t>
            </a:r>
            <a:r>
              <a:rPr lang="en-US" b="1" dirty="0">
                <a:solidFill>
                  <a:srgbClr val="241F1D"/>
                </a:solidFill>
                <a:latin typeface="Times New Roman" pitchFamily="18" charset="0"/>
                <a:ea typeface="Times New Roman" pitchFamily="18" charset="0"/>
                <a:cs typeface="Times New Roman" pitchFamily="18" charset="0"/>
              </a:rPr>
              <a:t>S</a:t>
            </a:r>
            <a:r>
              <a:rPr lang="en-US" b="1" dirty="0">
                <a:solidFill>
                  <a:srgbClr val="403836"/>
                </a:solidFill>
                <a:latin typeface="Times New Roman" pitchFamily="18" charset="0"/>
                <a:ea typeface="Times New Roman" pitchFamily="18" charset="0"/>
                <a:cs typeface="Times New Roman" pitchFamily="18" charset="0"/>
              </a:rPr>
              <a:t>TA</a:t>
            </a:r>
            <a:r>
              <a:rPr lang="en-US" b="1" dirty="0">
                <a:solidFill>
                  <a:srgbClr val="241F1D"/>
                </a:solidFill>
                <a:latin typeface="Times New Roman" pitchFamily="18" charset="0"/>
                <a:ea typeface="Times New Roman" pitchFamily="18" charset="0"/>
                <a:cs typeface="Times New Roman" pitchFamily="18" charset="0"/>
              </a:rPr>
              <a:t>N</a:t>
            </a:r>
            <a:r>
              <a:rPr lang="en-US" b="1" dirty="0">
                <a:solidFill>
                  <a:srgbClr val="403836"/>
                </a:solidFill>
                <a:latin typeface="Times New Roman" pitchFamily="18" charset="0"/>
                <a:ea typeface="Times New Roman" pitchFamily="18" charset="0"/>
                <a:cs typeface="Times New Roman" pitchFamily="18" charset="0"/>
              </a:rPr>
              <a:t>D AND OB</a:t>
            </a:r>
            <a:r>
              <a:rPr lang="en-US" b="1" dirty="0">
                <a:solidFill>
                  <a:srgbClr val="241F1D"/>
                </a:solidFill>
                <a:latin typeface="Times New Roman" pitchFamily="18" charset="0"/>
                <a:ea typeface="Times New Roman" pitchFamily="18" charset="0"/>
                <a:cs typeface="Times New Roman" pitchFamily="18" charset="0"/>
              </a:rPr>
              <a:t>E</a:t>
            </a:r>
            <a:r>
              <a:rPr lang="en-US" b="1" dirty="0">
                <a:solidFill>
                  <a:srgbClr val="403836"/>
                </a:solidFill>
                <a:latin typeface="Times New Roman" pitchFamily="18" charset="0"/>
                <a:ea typeface="Times New Roman" pitchFamily="18" charset="0"/>
                <a:cs typeface="Times New Roman" pitchFamily="18" charset="0"/>
              </a:rPr>
              <a:t>Y </a:t>
            </a:r>
            <a:br>
              <a:rPr lang="en-US" b="1" dirty="0">
                <a:solidFill>
                  <a:srgbClr val="403836"/>
                </a:solidFill>
                <a:latin typeface="Times New Roman" pitchFamily="18" charset="0"/>
                <a:ea typeface="Times New Roman" pitchFamily="18" charset="0"/>
                <a:cs typeface="Times New Roman" pitchFamily="18" charset="0"/>
              </a:rPr>
            </a:br>
            <a:r>
              <a:rPr lang="en-US" b="1" dirty="0">
                <a:solidFill>
                  <a:srgbClr val="403836"/>
                </a:solidFill>
                <a:latin typeface="Times New Roman" pitchFamily="18" charset="0"/>
                <a:ea typeface="Times New Roman" pitchFamily="18" charset="0"/>
                <a:cs typeface="Times New Roman" pitchFamily="18" charset="0"/>
              </a:rPr>
              <a:t>I</a:t>
            </a:r>
            <a:r>
              <a:rPr lang="en-US" b="1" dirty="0">
                <a:solidFill>
                  <a:srgbClr val="241F1D"/>
                </a:solidFill>
                <a:latin typeface="Times New Roman" pitchFamily="18" charset="0"/>
                <a:ea typeface="Times New Roman" pitchFamily="18" charset="0"/>
                <a:cs typeface="Times New Roman" pitchFamily="18" charset="0"/>
              </a:rPr>
              <a:t>N </a:t>
            </a:r>
            <a:r>
              <a:rPr lang="en-US" b="1" dirty="0">
                <a:solidFill>
                  <a:srgbClr val="403836"/>
                </a:solidFill>
                <a:latin typeface="Times New Roman" pitchFamily="18" charset="0"/>
                <a:ea typeface="Times New Roman" pitchFamily="18" charset="0"/>
                <a:cs typeface="Times New Roman" pitchFamily="18" charset="0"/>
              </a:rPr>
              <a:t>ORD</a:t>
            </a:r>
            <a:r>
              <a:rPr lang="en-US" b="1" dirty="0">
                <a:solidFill>
                  <a:srgbClr val="241F1D"/>
                </a:solidFill>
                <a:latin typeface="Times New Roman" pitchFamily="18" charset="0"/>
                <a:ea typeface="Times New Roman" pitchFamily="18" charset="0"/>
                <a:cs typeface="Times New Roman" pitchFamily="18" charset="0"/>
              </a:rPr>
              <a:t>E</a:t>
            </a:r>
            <a:r>
              <a:rPr lang="en-US" b="1" dirty="0">
                <a:solidFill>
                  <a:srgbClr val="403836"/>
                </a:solidFill>
                <a:latin typeface="Times New Roman" pitchFamily="18" charset="0"/>
                <a:ea typeface="Times New Roman" pitchFamily="18" charset="0"/>
                <a:cs typeface="Times New Roman" pitchFamily="18" charset="0"/>
              </a:rPr>
              <a:t>R TO B</a:t>
            </a:r>
            <a:r>
              <a:rPr lang="en-US" b="1" dirty="0">
                <a:solidFill>
                  <a:srgbClr val="241F1D"/>
                </a:solidFill>
                <a:latin typeface="Times New Roman" pitchFamily="18" charset="0"/>
                <a:ea typeface="Times New Roman" pitchFamily="18" charset="0"/>
                <a:cs typeface="Times New Roman" pitchFamily="18" charset="0"/>
              </a:rPr>
              <a:t>E </a:t>
            </a:r>
            <a:r>
              <a:rPr lang="en-US" b="1" dirty="0">
                <a:solidFill>
                  <a:srgbClr val="403836"/>
                </a:solidFill>
                <a:latin typeface="Times New Roman" pitchFamily="18" charset="0"/>
                <a:ea typeface="Times New Roman" pitchFamily="18" charset="0"/>
                <a:cs typeface="Times New Roman" pitchFamily="18" charset="0"/>
              </a:rPr>
              <a:t>SAVED </a:t>
            </a:r>
            <a:endParaRPr lang="en-US" dirty="0">
              <a:latin typeface="Arial" pitchFamily="34" charset="0"/>
              <a:cs typeface="Arial" pitchFamily="34" charset="0"/>
            </a:endParaRPr>
          </a:p>
          <a:p>
            <a:pPr indent="130175" eaLnBrk="0" fontAlgn="base" hangingPunct="0">
              <a:spcBef>
                <a:spcPct val="0"/>
              </a:spcBef>
              <a:spcAft>
                <a:spcPct val="0"/>
              </a:spcAft>
            </a:pPr>
            <a:r>
              <a:rPr lang="en-US" dirty="0">
                <a:solidFill>
                  <a:srgbClr val="403836"/>
                </a:solidFill>
                <a:latin typeface="Times New Roman" pitchFamily="18" charset="0"/>
                <a:ea typeface="Times New Roman" pitchFamily="18" charset="0"/>
                <a:cs typeface="Times New Roman" pitchFamily="18" charset="0"/>
              </a:rPr>
              <a:t>P</a:t>
            </a:r>
            <a:r>
              <a:rPr lang="en-US" sz="1400" dirty="0">
                <a:solidFill>
                  <a:srgbClr val="403836"/>
                </a:solidFill>
                <a:latin typeface="Times New Roman" pitchFamily="18" charset="0"/>
                <a:ea typeface="Times New Roman" pitchFamily="18" charset="0"/>
                <a:cs typeface="Times New Roman" pitchFamily="18" charset="0"/>
              </a:rPr>
              <a:t>erhaps no two people, without a </a:t>
            </a:r>
            <a:r>
              <a:rPr lang="en-US" sz="1400" dirty="0">
                <a:solidFill>
                  <a:srgbClr val="605856"/>
                </a:solidFill>
                <a:latin typeface="Times New Roman" pitchFamily="18" charset="0"/>
                <a:ea typeface="Times New Roman" pitchFamily="18" charset="0"/>
                <a:cs typeface="Times New Roman" pitchFamily="18" charset="0"/>
              </a:rPr>
              <a:t>p</a:t>
            </a:r>
            <a:r>
              <a:rPr lang="en-US" sz="1400" dirty="0">
                <a:solidFill>
                  <a:srgbClr val="403836"/>
                </a:solidFill>
                <a:latin typeface="Times New Roman" pitchFamily="18" charset="0"/>
                <a:ea typeface="Times New Roman" pitchFamily="18" charset="0"/>
                <a:cs typeface="Times New Roman" pitchFamily="18" charset="0"/>
              </a:rPr>
              <a:t>re</a:t>
            </a:r>
            <a:r>
              <a:rPr lang="en-US" sz="1400" dirty="0">
                <a:solidFill>
                  <a:srgbClr val="241F1D"/>
                </a:solidFill>
                <a:latin typeface="Times New Roman" pitchFamily="18" charset="0"/>
                <a:ea typeface="Times New Roman" pitchFamily="18" charset="0"/>
                <a:cs typeface="Times New Roman" pitchFamily="18" charset="0"/>
              </a:rPr>
              <a:t>vi</a:t>
            </a:r>
            <a:r>
              <a:rPr lang="en-US" sz="1400" dirty="0">
                <a:solidFill>
                  <a:srgbClr val="403836"/>
                </a:solidFill>
                <a:latin typeface="Times New Roman" pitchFamily="18" charset="0"/>
                <a:ea typeface="Times New Roman" pitchFamily="18" charset="0"/>
                <a:cs typeface="Times New Roman" pitchFamily="18" charset="0"/>
              </a:rPr>
              <a:t>ous </a:t>
            </a:r>
            <a:br>
              <a:rPr lang="en-US" sz="1400" dirty="0">
                <a:solidFill>
                  <a:srgbClr val="403836"/>
                </a:solidFill>
                <a:latin typeface="Times New Roman" pitchFamily="18" charset="0"/>
                <a:ea typeface="Times New Roman" pitchFamily="18" charset="0"/>
                <a:cs typeface="Times New Roman" pitchFamily="18" charset="0"/>
              </a:rPr>
            </a:br>
            <a:r>
              <a:rPr lang="en-US" sz="1400" dirty="0">
                <a:solidFill>
                  <a:srgbClr val="403836"/>
                </a:solidFill>
                <a:latin typeface="Times New Roman" pitchFamily="18" charset="0"/>
                <a:ea typeface="Times New Roman" pitchFamily="18" charset="0"/>
                <a:cs typeface="Times New Roman" pitchFamily="18" charset="0"/>
              </a:rPr>
              <a:t>discussion</a:t>
            </a:r>
            <a:r>
              <a:rPr lang="en-US" sz="1400" dirty="0">
                <a:solidFill>
                  <a:srgbClr val="241F1D"/>
                </a:solidFill>
                <a:latin typeface="Times New Roman" pitchFamily="18" charset="0"/>
                <a:ea typeface="Times New Roman" pitchFamily="18" charset="0"/>
                <a:cs typeface="Times New Roman" pitchFamily="18" charset="0"/>
              </a:rPr>
              <a:t>, </a:t>
            </a:r>
            <a:r>
              <a:rPr lang="en-US" sz="1400" dirty="0">
                <a:solidFill>
                  <a:srgbClr val="403836"/>
                </a:solidFill>
                <a:latin typeface="Times New Roman" pitchFamily="18" charset="0"/>
                <a:ea typeface="Times New Roman" pitchFamily="18" charset="0"/>
                <a:cs typeface="Times New Roman" pitchFamily="18" charset="0"/>
              </a:rPr>
              <a:t>would come up with identical lists </a:t>
            </a:r>
            <a:br>
              <a:rPr lang="en-US" sz="1400" dirty="0">
                <a:solidFill>
                  <a:srgbClr val="403836"/>
                </a:solidFill>
                <a:latin typeface="Times New Roman" pitchFamily="18" charset="0"/>
                <a:ea typeface="Times New Roman" pitchFamily="18" charset="0"/>
                <a:cs typeface="Times New Roman" pitchFamily="18" charset="0"/>
              </a:rPr>
            </a:br>
            <a:r>
              <a:rPr lang="en-US" sz="1400" dirty="0">
                <a:solidFill>
                  <a:srgbClr val="403836"/>
                </a:solidFill>
                <a:latin typeface="Times New Roman" pitchFamily="18" charset="0"/>
                <a:ea typeface="Times New Roman" pitchFamily="18" charset="0"/>
                <a:cs typeface="Times New Roman" pitchFamily="18" charset="0"/>
              </a:rPr>
              <a:t>of doctrines from the text of 3 Nephi 27:13-22. </a:t>
            </a:r>
            <a:br>
              <a:rPr lang="en-US" sz="1400" dirty="0">
                <a:solidFill>
                  <a:srgbClr val="403836"/>
                </a:solidFill>
                <a:latin typeface="Times New Roman" pitchFamily="18" charset="0"/>
                <a:ea typeface="Times New Roman" pitchFamily="18" charset="0"/>
                <a:cs typeface="Times New Roman" pitchFamily="18" charset="0"/>
              </a:rPr>
            </a:br>
            <a:r>
              <a:rPr lang="en-US" sz="1400" dirty="0">
                <a:solidFill>
                  <a:srgbClr val="403836"/>
                </a:solidFill>
                <a:latin typeface="Times New Roman" pitchFamily="18" charset="0"/>
                <a:ea typeface="Times New Roman" pitchFamily="18" charset="0"/>
                <a:cs typeface="Times New Roman" pitchFamily="18" charset="0"/>
              </a:rPr>
              <a:t>But th</a:t>
            </a:r>
            <a:r>
              <a:rPr lang="en-US" sz="1400" dirty="0">
                <a:solidFill>
                  <a:srgbClr val="241F1D"/>
                </a:solidFill>
                <a:latin typeface="Times New Roman" pitchFamily="18" charset="0"/>
                <a:ea typeface="Times New Roman" pitchFamily="18" charset="0"/>
                <a:cs typeface="Times New Roman" pitchFamily="18" charset="0"/>
              </a:rPr>
              <a:t>e</a:t>
            </a:r>
            <a:r>
              <a:rPr lang="en-US" sz="1400" dirty="0">
                <a:solidFill>
                  <a:srgbClr val="403836"/>
                </a:solidFill>
                <a:latin typeface="Times New Roman" pitchFamily="18" charset="0"/>
                <a:ea typeface="Times New Roman" pitchFamily="18" charset="0"/>
                <a:cs typeface="Times New Roman" pitchFamily="18" charset="0"/>
              </a:rPr>
              <a:t>ir lists would comprehend or cov</a:t>
            </a:r>
            <a:r>
              <a:rPr lang="en-US" sz="1400" dirty="0">
                <a:solidFill>
                  <a:srgbClr val="241F1D"/>
                </a:solidFill>
                <a:latin typeface="Times New Roman" pitchFamily="18" charset="0"/>
                <a:ea typeface="Times New Roman" pitchFamily="18" charset="0"/>
                <a:cs typeface="Times New Roman" pitchFamily="18" charset="0"/>
              </a:rPr>
              <a:t>e</a:t>
            </a:r>
            <a:r>
              <a:rPr lang="en-US" sz="1400" dirty="0">
                <a:solidFill>
                  <a:srgbClr val="403836"/>
                </a:solidFill>
                <a:latin typeface="Times New Roman" pitchFamily="18" charset="0"/>
                <a:ea typeface="Times New Roman" pitchFamily="18" charset="0"/>
                <a:cs typeface="Times New Roman" pitchFamily="18" charset="0"/>
              </a:rPr>
              <a:t>r the </a:t>
            </a:r>
            <a:br>
              <a:rPr lang="en-US" sz="1400" dirty="0">
                <a:solidFill>
                  <a:srgbClr val="403836"/>
                </a:solidFill>
                <a:latin typeface="Times New Roman" pitchFamily="18" charset="0"/>
                <a:ea typeface="Times New Roman" pitchFamily="18" charset="0"/>
                <a:cs typeface="Times New Roman" pitchFamily="18" charset="0"/>
              </a:rPr>
            </a:br>
            <a:r>
              <a:rPr lang="en-US" sz="1400" dirty="0">
                <a:solidFill>
                  <a:srgbClr val="403836"/>
                </a:solidFill>
                <a:latin typeface="Times New Roman" pitchFamily="18" charset="0"/>
                <a:ea typeface="Times New Roman" pitchFamily="18" charset="0"/>
                <a:cs typeface="Times New Roman" pitchFamily="18" charset="0"/>
              </a:rPr>
              <a:t>same ideas if carefully and thoroughly done. It </a:t>
            </a:r>
            <a:br>
              <a:rPr lang="en-US" sz="1400" dirty="0">
                <a:solidFill>
                  <a:srgbClr val="403836"/>
                </a:solidFill>
                <a:latin typeface="Times New Roman" pitchFamily="18" charset="0"/>
                <a:ea typeface="Times New Roman" pitchFamily="18" charset="0"/>
                <a:cs typeface="Times New Roman" pitchFamily="18" charset="0"/>
              </a:rPr>
            </a:br>
            <a:r>
              <a:rPr lang="en-US" sz="1400" dirty="0">
                <a:solidFill>
                  <a:srgbClr val="403836"/>
                </a:solidFill>
                <a:latin typeface="Times New Roman" pitchFamily="18" charset="0"/>
                <a:ea typeface="Times New Roman" pitchFamily="18" charset="0"/>
                <a:cs typeface="Times New Roman" pitchFamily="18" charset="0"/>
              </a:rPr>
              <a:t>may be th</a:t>
            </a:r>
            <a:r>
              <a:rPr lang="en-US" sz="1400" dirty="0">
                <a:solidFill>
                  <a:srgbClr val="241F1D"/>
                </a:solidFill>
                <a:latin typeface="Times New Roman" pitchFamily="18" charset="0"/>
                <a:ea typeface="Times New Roman" pitchFamily="18" charset="0"/>
                <a:cs typeface="Times New Roman" pitchFamily="18" charset="0"/>
              </a:rPr>
              <a:t>a</a:t>
            </a:r>
            <a:r>
              <a:rPr lang="en-US" sz="1400" dirty="0">
                <a:solidFill>
                  <a:srgbClr val="403836"/>
                </a:solidFill>
                <a:latin typeface="Times New Roman" pitchFamily="18" charset="0"/>
                <a:ea typeface="Times New Roman" pitchFamily="18" charset="0"/>
                <a:cs typeface="Times New Roman" pitchFamily="18" charset="0"/>
              </a:rPr>
              <a:t>t in place of a short list of doctrines</a:t>
            </a:r>
            <a:r>
              <a:rPr lang="en-US" sz="1400" dirty="0">
                <a:solidFill>
                  <a:srgbClr val="241F1D"/>
                </a:solidFill>
                <a:latin typeface="Times New Roman" pitchFamily="18" charset="0"/>
                <a:ea typeface="Times New Roman" pitchFamily="18" charset="0"/>
                <a:cs typeface="Times New Roman" pitchFamily="18" charset="0"/>
              </a:rPr>
              <a:t>, </a:t>
            </a:r>
            <a:br>
              <a:rPr lang="en-US" sz="1400" dirty="0">
                <a:solidFill>
                  <a:srgbClr val="241F1D"/>
                </a:solidFill>
                <a:latin typeface="Times New Roman" pitchFamily="18" charset="0"/>
                <a:ea typeface="Times New Roman" pitchFamily="18" charset="0"/>
                <a:cs typeface="Times New Roman" pitchFamily="18" charset="0"/>
              </a:rPr>
            </a:br>
            <a:r>
              <a:rPr lang="en-US" sz="1400" dirty="0">
                <a:solidFill>
                  <a:srgbClr val="403836"/>
                </a:solidFill>
                <a:latin typeface="Times New Roman" pitchFamily="18" charset="0"/>
                <a:ea typeface="Times New Roman" pitchFamily="18" charset="0"/>
                <a:cs typeface="Times New Roman" pitchFamily="18" charset="0"/>
              </a:rPr>
              <a:t>they would </a:t>
            </a:r>
            <a:r>
              <a:rPr lang="en-US" sz="1400" dirty="0">
                <a:solidFill>
                  <a:srgbClr val="241F1D"/>
                </a:solidFill>
                <a:latin typeface="Times New Roman" pitchFamily="18" charset="0"/>
                <a:ea typeface="Times New Roman" pitchFamily="18" charset="0"/>
                <a:cs typeface="Times New Roman" pitchFamily="18" charset="0"/>
              </a:rPr>
              <a:t>c</a:t>
            </a:r>
            <a:r>
              <a:rPr lang="en-US" sz="1400" dirty="0">
                <a:solidFill>
                  <a:srgbClr val="403836"/>
                </a:solidFill>
                <a:latin typeface="Times New Roman" pitchFamily="18" charset="0"/>
                <a:ea typeface="Times New Roman" pitchFamily="18" charset="0"/>
                <a:cs typeface="Times New Roman" pitchFamily="18" charset="0"/>
              </a:rPr>
              <a:t>ome up with a longer list of </a:t>
            </a:r>
            <a:br>
              <a:rPr lang="en-US" sz="1400" dirty="0">
                <a:solidFill>
                  <a:srgbClr val="403836"/>
                </a:solidFill>
                <a:latin typeface="Times New Roman" pitchFamily="18" charset="0"/>
                <a:ea typeface="Times New Roman" pitchFamily="18" charset="0"/>
                <a:cs typeface="Times New Roman" pitchFamily="18" charset="0"/>
              </a:rPr>
            </a:br>
            <a:r>
              <a:rPr lang="en-US" sz="1400" dirty="0">
                <a:solidFill>
                  <a:srgbClr val="403836"/>
                </a:solidFill>
                <a:latin typeface="Times New Roman" pitchFamily="18" charset="0"/>
                <a:ea typeface="Times New Roman" pitchFamily="18" charset="0"/>
                <a:cs typeface="Times New Roman" pitchFamily="18" charset="0"/>
              </a:rPr>
              <a:t>ordinances and precepts</a:t>
            </a:r>
            <a:r>
              <a:rPr lang="en-US" sz="1400" dirty="0">
                <a:solidFill>
                  <a:srgbClr val="241F1D"/>
                </a:solidFill>
                <a:latin typeface="Times New Roman" pitchFamily="18" charset="0"/>
                <a:ea typeface="Times New Roman" pitchFamily="18" charset="0"/>
                <a:cs typeface="Times New Roman" pitchFamily="18" charset="0"/>
              </a:rPr>
              <a:t>. </a:t>
            </a:r>
            <a:r>
              <a:rPr lang="en-US" sz="1400" dirty="0">
                <a:solidFill>
                  <a:srgbClr val="403836"/>
                </a:solidFill>
                <a:latin typeface="Times New Roman" pitchFamily="18" charset="0"/>
                <a:ea typeface="Times New Roman" pitchFamily="18" charset="0"/>
                <a:cs typeface="Times New Roman" pitchFamily="18" charset="0"/>
              </a:rPr>
              <a:t>These could be </a:t>
            </a:r>
            <a:br>
              <a:rPr lang="en-US" sz="1400" dirty="0">
                <a:solidFill>
                  <a:srgbClr val="403836"/>
                </a:solidFill>
                <a:latin typeface="Times New Roman" pitchFamily="18" charset="0"/>
                <a:ea typeface="Times New Roman" pitchFamily="18" charset="0"/>
                <a:cs typeface="Times New Roman" pitchFamily="18" charset="0"/>
              </a:rPr>
            </a:br>
            <a:r>
              <a:rPr lang="en-US" sz="1400" dirty="0">
                <a:solidFill>
                  <a:srgbClr val="403836"/>
                </a:solidFill>
                <a:latin typeface="Times New Roman" pitchFamily="18" charset="0"/>
                <a:ea typeface="Times New Roman" pitchFamily="18" charset="0"/>
                <a:cs typeface="Times New Roman" pitchFamily="18" charset="0"/>
              </a:rPr>
              <a:t>collected in</a:t>
            </a:r>
            <a:r>
              <a:rPr lang="en-US" sz="1400" dirty="0">
                <a:solidFill>
                  <a:srgbClr val="241F1D"/>
                </a:solidFill>
                <a:latin typeface="Times New Roman" pitchFamily="18" charset="0"/>
                <a:ea typeface="Times New Roman" pitchFamily="18" charset="0"/>
                <a:cs typeface="Times New Roman" pitchFamily="18" charset="0"/>
              </a:rPr>
              <a:t>t</a:t>
            </a:r>
            <a:r>
              <a:rPr lang="en-US" sz="1400" dirty="0">
                <a:solidFill>
                  <a:srgbClr val="403836"/>
                </a:solidFill>
                <a:latin typeface="Times New Roman" pitchFamily="18" charset="0"/>
                <a:ea typeface="Times New Roman" pitchFamily="18" charset="0"/>
                <a:cs typeface="Times New Roman" pitchFamily="18" charset="0"/>
              </a:rPr>
              <a:t>o or placed under eight main </a:t>
            </a:r>
            <a:br>
              <a:rPr lang="en-US" sz="1400" dirty="0">
                <a:solidFill>
                  <a:srgbClr val="403836"/>
                </a:solidFill>
                <a:latin typeface="Times New Roman" pitchFamily="18" charset="0"/>
                <a:ea typeface="Times New Roman" pitchFamily="18" charset="0"/>
                <a:cs typeface="Times New Roman" pitchFamily="18" charset="0"/>
              </a:rPr>
            </a:br>
            <a:r>
              <a:rPr lang="en-US" sz="1400" dirty="0">
                <a:solidFill>
                  <a:srgbClr val="403836"/>
                </a:solidFill>
                <a:latin typeface="Times New Roman" pitchFamily="18" charset="0"/>
                <a:ea typeface="Times New Roman" pitchFamily="18" charset="0"/>
                <a:cs typeface="Times New Roman" pitchFamily="18" charset="0"/>
              </a:rPr>
              <a:t>headings commonly called doctrines. The </a:t>
            </a:r>
            <a:br>
              <a:rPr lang="en-US" sz="1400" dirty="0">
                <a:solidFill>
                  <a:srgbClr val="403836"/>
                </a:solidFill>
                <a:latin typeface="Times New Roman" pitchFamily="18" charset="0"/>
                <a:ea typeface="Times New Roman" pitchFamily="18" charset="0"/>
                <a:cs typeface="Times New Roman" pitchFamily="18" charset="0"/>
              </a:rPr>
            </a:br>
            <a:r>
              <a:rPr lang="en-US" sz="1400" dirty="0">
                <a:solidFill>
                  <a:srgbClr val="403836"/>
                </a:solidFill>
                <a:latin typeface="Times New Roman" pitchFamily="18" charset="0"/>
                <a:ea typeface="Times New Roman" pitchFamily="18" charset="0"/>
                <a:cs typeface="Times New Roman" pitchFamily="18" charset="0"/>
              </a:rPr>
              <a:t>following diagram lists these eight principl</a:t>
            </a:r>
            <a:r>
              <a:rPr lang="en-US" sz="1400" dirty="0">
                <a:solidFill>
                  <a:srgbClr val="241F1D"/>
                </a:solidFill>
                <a:latin typeface="Times New Roman" pitchFamily="18" charset="0"/>
                <a:ea typeface="Times New Roman" pitchFamily="18" charset="0"/>
                <a:cs typeface="Times New Roman" pitchFamily="18" charset="0"/>
              </a:rPr>
              <a:t>es </a:t>
            </a:r>
            <a:br>
              <a:rPr lang="en-US" sz="1400" dirty="0">
                <a:solidFill>
                  <a:srgbClr val="241F1D"/>
                </a:solidFill>
                <a:latin typeface="Times New Roman" pitchFamily="18" charset="0"/>
                <a:ea typeface="Times New Roman" pitchFamily="18" charset="0"/>
                <a:cs typeface="Times New Roman" pitchFamily="18" charset="0"/>
              </a:rPr>
            </a:br>
            <a:r>
              <a:rPr lang="en-US" sz="1400" dirty="0">
                <a:solidFill>
                  <a:srgbClr val="403836"/>
                </a:solidFill>
                <a:latin typeface="Times New Roman" pitchFamily="18" charset="0"/>
                <a:ea typeface="Times New Roman" pitchFamily="18" charset="0"/>
                <a:cs typeface="Times New Roman" pitchFamily="18" charset="0"/>
              </a:rPr>
              <a:t>and illustrat</a:t>
            </a:r>
            <a:r>
              <a:rPr lang="en-US" sz="1400" dirty="0">
                <a:solidFill>
                  <a:srgbClr val="241F1D"/>
                </a:solidFill>
                <a:latin typeface="Times New Roman" pitchFamily="18" charset="0"/>
                <a:ea typeface="Times New Roman" pitchFamily="18" charset="0"/>
                <a:cs typeface="Times New Roman" pitchFamily="18" charset="0"/>
              </a:rPr>
              <a:t>es </a:t>
            </a:r>
            <a:r>
              <a:rPr lang="en-US" sz="1400" dirty="0">
                <a:solidFill>
                  <a:srgbClr val="403836"/>
                </a:solidFill>
                <a:latin typeface="Times New Roman" pitchFamily="18" charset="0"/>
                <a:ea typeface="Times New Roman" pitchFamily="18" charset="0"/>
                <a:cs typeface="Times New Roman" pitchFamily="18" charset="0"/>
              </a:rPr>
              <a:t>their interrelationships</a:t>
            </a:r>
            <a:r>
              <a:rPr lang="en-US" dirty="0">
                <a:solidFill>
                  <a:srgbClr val="241F1D"/>
                </a:solidFill>
                <a:latin typeface="Times New Roman" pitchFamily="18" charset="0"/>
                <a:ea typeface="Times New Roman" pitchFamily="18" charset="0"/>
                <a:cs typeface="Times New Roman" pitchFamily="18" charset="0"/>
              </a:rPr>
              <a:t>. </a:t>
            </a:r>
          </a:p>
          <a:p>
            <a:pPr indent="130175" eaLnBrk="0" fontAlgn="base" hangingPunct="0">
              <a:spcBef>
                <a:spcPct val="0"/>
              </a:spcBef>
              <a:spcAft>
                <a:spcPct val="0"/>
              </a:spcAft>
            </a:pPr>
            <a:r>
              <a:rPr lang="en-US" dirty="0">
                <a:solidFill>
                  <a:srgbClr val="241F1D"/>
                </a:solidFill>
                <a:latin typeface="Times New Roman" pitchFamily="18" charset="0"/>
                <a:cs typeface="Times New Roman" pitchFamily="18" charset="0"/>
              </a:rPr>
              <a:t>Student Manual—pg 446</a:t>
            </a:r>
            <a:endParaRPr lang="en-US" dirty="0">
              <a:latin typeface="Arial" pitchFamily="34" charset="0"/>
              <a:cs typeface="Arial" pitchFamily="34" charset="0"/>
            </a:endParaRPr>
          </a:p>
        </p:txBody>
      </p:sp>
      <p:sp>
        <p:nvSpPr>
          <p:cNvPr id="5" name="Rectangle 1">
            <a:extLst>
              <a:ext uri="{FF2B5EF4-FFF2-40B4-BE49-F238E27FC236}">
                <a16:creationId xmlns:a16="http://schemas.microsoft.com/office/drawing/2014/main" id="{F867917F-CA43-4CC5-A1FD-E0029B5DB23D}"/>
              </a:ext>
            </a:extLst>
          </p:cNvPr>
          <p:cNvSpPr>
            <a:spLocks noChangeArrowheads="1"/>
          </p:cNvSpPr>
          <p:nvPr/>
        </p:nvSpPr>
        <p:spPr bwMode="auto">
          <a:xfrm>
            <a:off x="8157882" y="0"/>
            <a:ext cx="3971365" cy="6001643"/>
          </a:xfrm>
          <a:prstGeom prst="rect">
            <a:avLst/>
          </a:prstGeom>
          <a:no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indent="130175" algn="ctr" eaLnBrk="0" fontAlgn="base" hangingPunct="0">
              <a:spcBef>
                <a:spcPct val="0"/>
              </a:spcBef>
              <a:spcAft>
                <a:spcPct val="0"/>
              </a:spcAft>
            </a:pPr>
            <a:r>
              <a:rPr lang="en-US" sz="1600" dirty="0">
                <a:solidFill>
                  <a:srgbClr val="403836"/>
                </a:solidFill>
                <a:latin typeface="Times New Roman" pitchFamily="18" charset="0"/>
                <a:ea typeface="Times New Roman" pitchFamily="18" charset="0"/>
                <a:cs typeface="Times New Roman" pitchFamily="18" charset="0"/>
              </a:rPr>
              <a:t>THE ATONEMENT OF CHRI</a:t>
            </a:r>
            <a:r>
              <a:rPr lang="en-US" sz="1600" dirty="0">
                <a:solidFill>
                  <a:srgbClr val="241F1D"/>
                </a:solidFill>
                <a:latin typeface="Times New Roman" pitchFamily="18" charset="0"/>
                <a:ea typeface="Times New Roman" pitchFamily="18" charset="0"/>
                <a:cs typeface="Times New Roman" pitchFamily="18" charset="0"/>
              </a:rPr>
              <a:t>S</a:t>
            </a:r>
            <a:r>
              <a:rPr lang="en-US" sz="1600" dirty="0">
                <a:solidFill>
                  <a:srgbClr val="403836"/>
                </a:solidFill>
                <a:latin typeface="Times New Roman" pitchFamily="18" charset="0"/>
                <a:ea typeface="Times New Roman" pitchFamily="18" charset="0"/>
                <a:cs typeface="Times New Roman" pitchFamily="18" charset="0"/>
              </a:rPr>
              <a:t>T </a:t>
            </a:r>
            <a:br>
              <a:rPr lang="en-US" sz="1600" dirty="0">
                <a:solidFill>
                  <a:srgbClr val="403836"/>
                </a:solidFill>
                <a:latin typeface="Times New Roman" pitchFamily="18" charset="0"/>
                <a:ea typeface="Times New Roman" pitchFamily="18" charset="0"/>
                <a:cs typeface="Times New Roman" pitchFamily="18" charset="0"/>
              </a:rPr>
            </a:br>
            <a:r>
              <a:rPr lang="en-US" sz="1600" dirty="0">
                <a:solidFill>
                  <a:srgbClr val="403836"/>
                </a:solidFill>
                <a:latin typeface="Times New Roman" pitchFamily="18" charset="0"/>
                <a:ea typeface="Times New Roman" pitchFamily="18" charset="0"/>
                <a:cs typeface="Times New Roman" pitchFamily="18" charset="0"/>
              </a:rPr>
              <a:t>(pays for the sins </a:t>
            </a:r>
            <a:endParaRPr lang="en-US" sz="1600" dirty="0">
              <a:latin typeface="Arial" pitchFamily="34" charset="0"/>
              <a:cs typeface="Arial" pitchFamily="34" charset="0"/>
            </a:endParaRPr>
          </a:p>
          <a:p>
            <a:pPr indent="130175" algn="ctr" eaLnBrk="0" fontAlgn="base" hangingPunct="0">
              <a:spcBef>
                <a:spcPct val="0"/>
              </a:spcBef>
              <a:spcAft>
                <a:spcPct val="0"/>
              </a:spcAft>
            </a:pPr>
            <a:r>
              <a:rPr lang="en-US" sz="1600" dirty="0">
                <a:solidFill>
                  <a:srgbClr val="403836"/>
                </a:solidFill>
                <a:latin typeface="Times New Roman" pitchFamily="18" charset="0"/>
                <a:ea typeface="Times New Roman" pitchFamily="18" charset="0"/>
                <a:cs typeface="Times New Roman" pitchFamily="18" charset="0"/>
              </a:rPr>
              <a:t>of the truly penitent </a:t>
            </a:r>
            <a:endParaRPr lang="en-US" sz="1600" dirty="0">
              <a:latin typeface="Arial" pitchFamily="34" charset="0"/>
              <a:cs typeface="Arial" pitchFamily="34" charset="0"/>
            </a:endParaRPr>
          </a:p>
          <a:p>
            <a:pPr indent="130175" algn="ctr" eaLnBrk="0" fontAlgn="base" hangingPunct="0">
              <a:spcBef>
                <a:spcPct val="0"/>
              </a:spcBef>
              <a:spcAft>
                <a:spcPct val="0"/>
              </a:spcAft>
            </a:pPr>
            <a:r>
              <a:rPr lang="en-US" sz="1600" dirty="0">
                <a:solidFill>
                  <a:srgbClr val="403836"/>
                </a:solidFill>
                <a:latin typeface="Times New Roman" pitchFamily="18" charset="0"/>
                <a:ea typeface="Times New Roman" pitchFamily="18" charset="0"/>
                <a:cs typeface="Times New Roman" pitchFamily="18" charset="0"/>
              </a:rPr>
              <a:t>and brings about) </a:t>
            </a:r>
            <a:endParaRPr lang="en-US" sz="1600" dirty="0">
              <a:latin typeface="Arial" pitchFamily="34" charset="0"/>
              <a:cs typeface="Arial" pitchFamily="34" charset="0"/>
            </a:endParaRPr>
          </a:p>
          <a:p>
            <a:pPr indent="130175" algn="ctr" eaLnBrk="0" fontAlgn="base" hangingPunct="0">
              <a:spcBef>
                <a:spcPct val="0"/>
              </a:spcBef>
              <a:spcAft>
                <a:spcPct val="0"/>
              </a:spcAft>
            </a:pPr>
            <a:r>
              <a:rPr lang="en-US" sz="1600" dirty="0">
                <a:solidFill>
                  <a:srgbClr val="403836"/>
                </a:solidFill>
                <a:latin typeface="Times New Roman" pitchFamily="18" charset="0"/>
                <a:ea typeface="Times New Roman" pitchFamily="18" charset="0"/>
                <a:cs typeface="Times New Roman" pitchFamily="18" charset="0"/>
              </a:rPr>
              <a:t>THE RESURRECTION </a:t>
            </a:r>
            <a:br>
              <a:rPr lang="en-US" sz="1600" dirty="0">
                <a:solidFill>
                  <a:srgbClr val="403836"/>
                </a:solidFill>
                <a:latin typeface="Times New Roman" pitchFamily="18" charset="0"/>
                <a:ea typeface="Times New Roman" pitchFamily="18" charset="0"/>
                <a:cs typeface="Times New Roman" pitchFamily="18" charset="0"/>
              </a:rPr>
            </a:br>
            <a:r>
              <a:rPr lang="en-US" sz="1600" dirty="0">
                <a:solidFill>
                  <a:srgbClr val="403836"/>
                </a:solidFill>
                <a:latin typeface="Times New Roman" pitchFamily="18" charset="0"/>
                <a:ea typeface="Times New Roman" pitchFamily="18" charset="0"/>
                <a:cs typeface="Times New Roman" pitchFamily="18" charset="0"/>
              </a:rPr>
              <a:t>(of all men) </a:t>
            </a:r>
            <a:endParaRPr lang="en-US" sz="1600" dirty="0">
              <a:latin typeface="Arial" pitchFamily="34" charset="0"/>
              <a:cs typeface="Arial" pitchFamily="34" charset="0"/>
            </a:endParaRPr>
          </a:p>
          <a:p>
            <a:pPr indent="130175" algn="ctr" eaLnBrk="0" fontAlgn="base" hangingPunct="0">
              <a:spcBef>
                <a:spcPct val="0"/>
              </a:spcBef>
              <a:spcAft>
                <a:spcPct val="0"/>
              </a:spcAft>
            </a:pPr>
            <a:r>
              <a:rPr lang="en-US" sz="1600" dirty="0">
                <a:solidFill>
                  <a:srgbClr val="403836"/>
                </a:solidFill>
                <a:latin typeface="Times New Roman" pitchFamily="18" charset="0"/>
                <a:ea typeface="Times New Roman" pitchFamily="18" charset="0"/>
                <a:cs typeface="Times New Roman" pitchFamily="18" charset="0"/>
              </a:rPr>
              <a:t>A UNIVERSAL JUDGMENT </a:t>
            </a:r>
            <a:br>
              <a:rPr lang="en-US" sz="1600" dirty="0">
                <a:solidFill>
                  <a:srgbClr val="403836"/>
                </a:solidFill>
                <a:latin typeface="Times New Roman" pitchFamily="18" charset="0"/>
                <a:ea typeface="Times New Roman" pitchFamily="18" charset="0"/>
                <a:cs typeface="Times New Roman" pitchFamily="18" charset="0"/>
              </a:rPr>
            </a:br>
            <a:r>
              <a:rPr lang="en-US" sz="1600" dirty="0">
                <a:solidFill>
                  <a:srgbClr val="403836"/>
                </a:solidFill>
                <a:latin typeface="Times New Roman" pitchFamily="18" charset="0"/>
                <a:ea typeface="Times New Roman" pitchFamily="18" charset="0"/>
                <a:cs typeface="Times New Roman" pitchFamily="18" charset="0"/>
              </a:rPr>
              <a:t>(in the flesh) </a:t>
            </a:r>
            <a:endParaRPr lang="en-US" sz="1600" dirty="0">
              <a:latin typeface="Arial" pitchFamily="34" charset="0"/>
              <a:cs typeface="Arial" pitchFamily="34" charset="0"/>
            </a:endParaRPr>
          </a:p>
          <a:p>
            <a:pPr indent="130175" algn="ctr" eaLnBrk="0" fontAlgn="base" hangingPunct="0">
              <a:spcBef>
                <a:spcPct val="0"/>
              </a:spcBef>
              <a:spcAft>
                <a:spcPct val="0"/>
              </a:spcAft>
            </a:pPr>
            <a:r>
              <a:rPr lang="en-US" sz="1600" dirty="0">
                <a:solidFill>
                  <a:srgbClr val="403836"/>
                </a:solidFill>
                <a:latin typeface="Times New Roman" pitchFamily="18" charset="0"/>
                <a:ea typeface="Times New Roman" pitchFamily="18" charset="0"/>
                <a:cs typeface="Times New Roman" pitchFamily="18" charset="0"/>
              </a:rPr>
              <a:t>by which the blessings </a:t>
            </a:r>
            <a:br>
              <a:rPr lang="en-US" sz="1600" dirty="0">
                <a:solidFill>
                  <a:srgbClr val="403836"/>
                </a:solidFill>
                <a:latin typeface="Times New Roman" pitchFamily="18" charset="0"/>
                <a:ea typeface="Times New Roman" pitchFamily="18" charset="0"/>
                <a:cs typeface="Times New Roman" pitchFamily="18" charset="0"/>
              </a:rPr>
            </a:br>
            <a:r>
              <a:rPr lang="en-US" sz="1600" dirty="0">
                <a:solidFill>
                  <a:srgbClr val="403836"/>
                </a:solidFill>
                <a:latin typeface="Times New Roman" pitchFamily="18" charset="0"/>
                <a:ea typeface="Times New Roman" pitchFamily="18" charset="0"/>
                <a:cs typeface="Times New Roman" pitchFamily="18" charset="0"/>
              </a:rPr>
              <a:t>of eternal life are </a:t>
            </a:r>
            <a:br>
              <a:rPr lang="en-US" sz="1600" dirty="0">
                <a:solidFill>
                  <a:srgbClr val="403836"/>
                </a:solidFill>
                <a:latin typeface="Times New Roman" pitchFamily="18" charset="0"/>
                <a:ea typeface="Times New Roman" pitchFamily="18" charset="0"/>
                <a:cs typeface="Times New Roman" pitchFamily="18" charset="0"/>
              </a:rPr>
            </a:br>
            <a:r>
              <a:rPr lang="en-US" sz="1600" dirty="0">
                <a:solidFill>
                  <a:srgbClr val="403836"/>
                </a:solidFill>
                <a:latin typeface="Times New Roman" pitchFamily="18" charset="0"/>
                <a:ea typeface="Times New Roman" pitchFamily="18" charset="0"/>
                <a:cs typeface="Times New Roman" pitchFamily="18" charset="0"/>
              </a:rPr>
              <a:t>accorded to those who </a:t>
            </a:r>
            <a:endParaRPr lang="en-US" sz="1600" dirty="0">
              <a:latin typeface="Arial" pitchFamily="34" charset="0"/>
              <a:cs typeface="Arial" pitchFamily="34" charset="0"/>
            </a:endParaRPr>
          </a:p>
          <a:p>
            <a:pPr indent="130175" algn="ctr" eaLnBrk="0" fontAlgn="base" hangingPunct="0">
              <a:spcBef>
                <a:spcPct val="0"/>
              </a:spcBef>
              <a:spcAft>
                <a:spcPct val="0"/>
              </a:spcAft>
            </a:pPr>
            <a:r>
              <a:rPr lang="en-US" sz="1600" dirty="0">
                <a:solidFill>
                  <a:srgbClr val="403836"/>
                </a:solidFill>
                <a:latin typeface="Times New Roman" pitchFamily="18" charset="0"/>
                <a:ea typeface="Times New Roman" pitchFamily="18" charset="0"/>
                <a:cs typeface="Times New Roman" pitchFamily="18" charset="0"/>
              </a:rPr>
              <a:t>exercise FAITH </a:t>
            </a:r>
            <a:r>
              <a:rPr lang="en-US" sz="1600" dirty="0">
                <a:solidFill>
                  <a:srgbClr val="605856"/>
                </a:solidFill>
                <a:latin typeface="Times New Roman" pitchFamily="18" charset="0"/>
                <a:ea typeface="Times New Roman" pitchFamily="18" charset="0"/>
                <a:cs typeface="Times New Roman" pitchFamily="18" charset="0"/>
              </a:rPr>
              <a:t>I</a:t>
            </a:r>
            <a:r>
              <a:rPr lang="en-US" sz="1600" dirty="0">
                <a:solidFill>
                  <a:srgbClr val="403836"/>
                </a:solidFill>
                <a:latin typeface="Times New Roman" pitchFamily="18" charset="0"/>
                <a:ea typeface="Times New Roman" pitchFamily="18" charset="0"/>
                <a:cs typeface="Times New Roman" pitchFamily="18" charset="0"/>
              </a:rPr>
              <a:t>N CHRIST </a:t>
            </a:r>
            <a:br>
              <a:rPr lang="en-US" sz="1600" dirty="0">
                <a:solidFill>
                  <a:srgbClr val="403836"/>
                </a:solidFill>
                <a:latin typeface="Times New Roman" pitchFamily="18" charset="0"/>
                <a:ea typeface="Times New Roman" pitchFamily="18" charset="0"/>
                <a:cs typeface="Times New Roman" pitchFamily="18" charset="0"/>
              </a:rPr>
            </a:br>
            <a:r>
              <a:rPr lang="en-US" sz="1600" dirty="0">
                <a:solidFill>
                  <a:srgbClr val="403836"/>
                </a:solidFill>
                <a:latin typeface="Times New Roman" pitchFamily="18" charset="0"/>
                <a:ea typeface="Times New Roman" pitchFamily="18" charset="0"/>
                <a:cs typeface="Times New Roman" pitchFamily="18" charset="0"/>
              </a:rPr>
              <a:t>sufficiently that they </a:t>
            </a:r>
            <a:endParaRPr lang="en-US" sz="1600" dirty="0">
              <a:latin typeface="Arial" pitchFamily="34" charset="0"/>
              <a:cs typeface="Arial" pitchFamily="34" charset="0"/>
            </a:endParaRPr>
          </a:p>
          <a:p>
            <a:pPr indent="130175" algn="ctr" eaLnBrk="0" fontAlgn="base" hangingPunct="0">
              <a:spcBef>
                <a:spcPct val="0"/>
              </a:spcBef>
              <a:spcAft>
                <a:spcPct val="0"/>
              </a:spcAft>
            </a:pPr>
            <a:r>
              <a:rPr lang="en-US" sz="1600" dirty="0">
                <a:solidFill>
                  <a:srgbClr val="403836"/>
                </a:solidFill>
                <a:latin typeface="Times New Roman" pitchFamily="18" charset="0"/>
                <a:ea typeface="Times New Roman" pitchFamily="18" charset="0"/>
                <a:cs typeface="Times New Roman" pitchFamily="18" charset="0"/>
              </a:rPr>
              <a:t>REPENT of all their sins </a:t>
            </a:r>
            <a:endParaRPr lang="en-US" sz="1600" dirty="0">
              <a:latin typeface="Arial" pitchFamily="34" charset="0"/>
              <a:cs typeface="Arial" pitchFamily="34" charset="0"/>
            </a:endParaRPr>
          </a:p>
          <a:p>
            <a:pPr indent="130175" algn="ctr" eaLnBrk="0" fontAlgn="base" hangingPunct="0">
              <a:spcBef>
                <a:spcPct val="0"/>
              </a:spcBef>
              <a:spcAft>
                <a:spcPct val="0"/>
              </a:spcAft>
            </a:pPr>
            <a:r>
              <a:rPr lang="en-US" sz="1600" dirty="0">
                <a:solidFill>
                  <a:srgbClr val="403836"/>
                </a:solidFill>
                <a:latin typeface="Times New Roman" pitchFamily="18" charset="0"/>
                <a:ea typeface="Times New Roman" pitchFamily="18" charset="0"/>
                <a:cs typeface="Times New Roman" pitchFamily="18" charset="0"/>
              </a:rPr>
              <a:t>and fully consummate their repentance </a:t>
            </a:r>
            <a:br>
              <a:rPr lang="en-US" sz="1600" dirty="0">
                <a:solidFill>
                  <a:srgbClr val="403836"/>
                </a:solidFill>
                <a:latin typeface="Times New Roman" pitchFamily="18" charset="0"/>
                <a:ea typeface="Times New Roman" pitchFamily="18" charset="0"/>
                <a:cs typeface="Times New Roman" pitchFamily="18" charset="0"/>
              </a:rPr>
            </a:br>
            <a:r>
              <a:rPr lang="en-US" sz="1600" dirty="0">
                <a:solidFill>
                  <a:srgbClr val="403836"/>
                </a:solidFill>
                <a:latin typeface="Times New Roman" pitchFamily="18" charset="0"/>
                <a:ea typeface="Times New Roman" pitchFamily="18" charset="0"/>
                <a:cs typeface="Times New Roman" pitchFamily="18" charset="0"/>
              </a:rPr>
              <a:t>in that they </a:t>
            </a:r>
            <a:endParaRPr lang="en-US" sz="1600" dirty="0">
              <a:latin typeface="Arial" pitchFamily="34" charset="0"/>
              <a:cs typeface="Arial" pitchFamily="34" charset="0"/>
            </a:endParaRPr>
          </a:p>
          <a:p>
            <a:pPr indent="130175" algn="ctr" eaLnBrk="0" fontAlgn="base" hangingPunct="0">
              <a:spcBef>
                <a:spcPct val="0"/>
              </a:spcBef>
              <a:spcAft>
                <a:spcPct val="0"/>
              </a:spcAft>
            </a:pPr>
            <a:r>
              <a:rPr lang="en-US" sz="1600" dirty="0">
                <a:solidFill>
                  <a:srgbClr val="403836"/>
                </a:solidFill>
                <a:latin typeface="Times New Roman" pitchFamily="18" charset="0"/>
                <a:ea typeface="Times New Roman" pitchFamily="18" charset="0"/>
                <a:cs typeface="Times New Roman" pitchFamily="18" charset="0"/>
              </a:rPr>
              <a:t>enter the covenant of BAPTISM </a:t>
            </a:r>
            <a:br>
              <a:rPr lang="en-US" sz="1600" dirty="0">
                <a:solidFill>
                  <a:srgbClr val="403836"/>
                </a:solidFill>
                <a:latin typeface="Times New Roman" pitchFamily="18" charset="0"/>
                <a:ea typeface="Times New Roman" pitchFamily="18" charset="0"/>
                <a:cs typeface="Times New Roman" pitchFamily="18" charset="0"/>
              </a:rPr>
            </a:br>
            <a:r>
              <a:rPr lang="en-US" sz="1600" dirty="0">
                <a:solidFill>
                  <a:srgbClr val="403836"/>
                </a:solidFill>
                <a:latin typeface="Times New Roman" pitchFamily="18" charset="0"/>
                <a:ea typeface="Times New Roman" pitchFamily="18" charset="0"/>
                <a:cs typeface="Times New Roman" pitchFamily="18" charset="0"/>
              </a:rPr>
              <a:t>and thereafter </a:t>
            </a:r>
            <a:endParaRPr lang="en-US" sz="1600" dirty="0">
              <a:latin typeface="Arial" pitchFamily="34" charset="0"/>
              <a:cs typeface="Arial" pitchFamily="34" charset="0"/>
            </a:endParaRPr>
          </a:p>
          <a:p>
            <a:pPr indent="130175" algn="ctr" eaLnBrk="0" fontAlgn="base" hangingPunct="0">
              <a:spcBef>
                <a:spcPct val="0"/>
              </a:spcBef>
              <a:spcAft>
                <a:spcPct val="0"/>
              </a:spcAft>
            </a:pPr>
            <a:r>
              <a:rPr lang="en-US" sz="1600" dirty="0">
                <a:solidFill>
                  <a:srgbClr val="403836"/>
                </a:solidFill>
                <a:latin typeface="Times New Roman" pitchFamily="18" charset="0"/>
                <a:ea typeface="Times New Roman" pitchFamily="18" charset="0"/>
                <a:cs typeface="Times New Roman" pitchFamily="18" charset="0"/>
              </a:rPr>
              <a:t>receive the GIFT OF THE </a:t>
            </a:r>
            <a:br>
              <a:rPr lang="en-US" sz="1600" dirty="0">
                <a:solidFill>
                  <a:srgbClr val="403836"/>
                </a:solidFill>
                <a:latin typeface="Times New Roman" pitchFamily="18" charset="0"/>
                <a:ea typeface="Times New Roman" pitchFamily="18" charset="0"/>
                <a:cs typeface="Times New Roman" pitchFamily="18" charset="0"/>
              </a:rPr>
            </a:br>
            <a:r>
              <a:rPr lang="en-US" sz="1600" dirty="0">
                <a:solidFill>
                  <a:srgbClr val="403836"/>
                </a:solidFill>
                <a:latin typeface="Times New Roman" pitchFamily="18" charset="0"/>
                <a:ea typeface="Times New Roman" pitchFamily="18" charset="0"/>
                <a:cs typeface="Times New Roman" pitchFamily="18" charset="0"/>
              </a:rPr>
              <a:t>HOLY GHOST </a:t>
            </a:r>
            <a:endParaRPr lang="en-US" sz="1600" dirty="0">
              <a:latin typeface="Arial" pitchFamily="34" charset="0"/>
              <a:cs typeface="Arial" pitchFamily="34" charset="0"/>
            </a:endParaRPr>
          </a:p>
          <a:p>
            <a:pPr indent="130175" algn="ctr" eaLnBrk="0" fontAlgn="base" hangingPunct="0">
              <a:spcBef>
                <a:spcPct val="0"/>
              </a:spcBef>
              <a:spcAft>
                <a:spcPct val="0"/>
              </a:spcAft>
            </a:pPr>
            <a:r>
              <a:rPr lang="en-US" sz="1600" dirty="0">
                <a:solidFill>
                  <a:srgbClr val="403836"/>
                </a:solidFill>
                <a:latin typeface="Times New Roman" pitchFamily="18" charset="0"/>
                <a:ea typeface="Times New Roman" pitchFamily="18" charset="0"/>
                <a:cs typeface="Times New Roman" pitchFamily="18" charset="0"/>
              </a:rPr>
              <a:t>and subsequently maintain </a:t>
            </a:r>
            <a:br>
              <a:rPr lang="en-US" sz="1600" dirty="0">
                <a:solidFill>
                  <a:srgbClr val="403836"/>
                </a:solidFill>
                <a:latin typeface="Times New Roman" pitchFamily="18" charset="0"/>
                <a:ea typeface="Times New Roman" pitchFamily="18" charset="0"/>
                <a:cs typeface="Times New Roman" pitchFamily="18" charset="0"/>
              </a:rPr>
            </a:br>
            <a:r>
              <a:rPr lang="en-US" sz="1600" dirty="0">
                <a:solidFill>
                  <a:srgbClr val="403836"/>
                </a:solidFill>
                <a:latin typeface="Times New Roman" pitchFamily="18" charset="0"/>
                <a:ea typeface="Times New Roman" pitchFamily="18" charset="0"/>
                <a:cs typeface="Times New Roman" pitchFamily="18" charset="0"/>
              </a:rPr>
              <a:t>this spiritual capacity </a:t>
            </a:r>
            <a:endParaRPr lang="en-US" sz="1600" dirty="0">
              <a:latin typeface="Arial" pitchFamily="34" charset="0"/>
              <a:cs typeface="Arial" pitchFamily="34" charset="0"/>
            </a:endParaRPr>
          </a:p>
          <a:p>
            <a:pPr indent="130175" algn="ctr" eaLnBrk="0" fontAlgn="base" hangingPunct="0">
              <a:spcBef>
                <a:spcPct val="0"/>
              </a:spcBef>
              <a:spcAft>
                <a:spcPct val="0"/>
              </a:spcAft>
            </a:pPr>
            <a:r>
              <a:rPr lang="en-US" sz="1600" dirty="0">
                <a:solidFill>
                  <a:srgbClr val="403836"/>
                </a:solidFill>
                <a:latin typeface="Times New Roman" pitchFamily="18" charset="0"/>
                <a:ea typeface="Times New Roman" pitchFamily="18" charset="0"/>
                <a:cs typeface="Times New Roman" pitchFamily="18" charset="0"/>
              </a:rPr>
              <a:t>in that they </a:t>
            </a:r>
            <a:endParaRPr lang="en-US" sz="1600" dirty="0">
              <a:solidFill>
                <a:srgbClr val="403836"/>
              </a:solidFill>
              <a:latin typeface="Arial" pitchFamily="34" charset="0"/>
              <a:ea typeface="Times New Roman" pitchFamily="18" charset="0"/>
              <a:cs typeface="Arial" pitchFamily="34" charset="0"/>
            </a:endParaRPr>
          </a:p>
          <a:p>
            <a:pPr indent="130175" algn="ctr" eaLnBrk="0" fontAlgn="base" hangingPunct="0">
              <a:spcBef>
                <a:spcPct val="0"/>
              </a:spcBef>
              <a:spcAft>
                <a:spcPct val="0"/>
              </a:spcAft>
            </a:pPr>
            <a:r>
              <a:rPr lang="en-US" sz="1600" dirty="0">
                <a:solidFill>
                  <a:srgbClr val="403836"/>
                </a:solidFill>
                <a:latin typeface="Arial" pitchFamily="34" charset="0"/>
                <a:ea typeface="Times New Roman" pitchFamily="18" charset="0"/>
                <a:cs typeface="Arial" pitchFamily="34" charset="0"/>
              </a:rPr>
              <a:t>ENDURE in faithfulness TO THE END</a:t>
            </a:r>
            <a:r>
              <a:rPr lang="en-US" sz="1600" dirty="0">
                <a:latin typeface="Arial" pitchFamily="34" charset="0"/>
                <a:cs typeface="Arial" pitchFamily="34" charset="0"/>
              </a:rPr>
              <a:t> </a:t>
            </a:r>
          </a:p>
        </p:txBody>
      </p:sp>
    </p:spTree>
    <p:extLst>
      <p:ext uri="{BB962C8B-B14F-4D97-AF65-F5344CB8AC3E}">
        <p14:creationId xmlns:p14="http://schemas.microsoft.com/office/powerpoint/2010/main" val="2133487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3D17275-AEFA-4738-B2C3-6800486B69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extBox 10"/>
          <p:cNvSpPr txBox="1"/>
          <p:nvPr/>
        </p:nvSpPr>
        <p:spPr>
          <a:xfrm>
            <a:off x="1524000" y="1"/>
            <a:ext cx="9144000" cy="584775"/>
          </a:xfrm>
          <a:prstGeom prst="rect">
            <a:avLst/>
          </a:prstGeom>
          <a:noFill/>
        </p:spPr>
        <p:txBody>
          <a:bodyPr wrap="square" rtlCol="0">
            <a:spAutoFit/>
          </a:bodyPr>
          <a:lstStyle/>
          <a:p>
            <a:pPr algn="ctr"/>
            <a:r>
              <a:rPr lang="en-US" sz="3200" dirty="0">
                <a:solidFill>
                  <a:schemeClr val="bg1"/>
                </a:solidFill>
                <a:latin typeface="Calibri" panose="020F0502020204030204" pitchFamily="34" charset="0"/>
              </a:rPr>
              <a:t>What Team Logo Best Represents Its Name?</a:t>
            </a:r>
          </a:p>
        </p:txBody>
      </p:sp>
      <p:pic>
        <p:nvPicPr>
          <p:cNvPr id="21" name="Picture 20">
            <a:extLst>
              <a:ext uri="{FF2B5EF4-FFF2-40B4-BE49-F238E27FC236}">
                <a16:creationId xmlns:a16="http://schemas.microsoft.com/office/drawing/2014/main" id="{D7B09C2C-7C63-475B-BFA4-F1C7F95D59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070" y="965948"/>
            <a:ext cx="2319618" cy="2319618"/>
          </a:xfrm>
          <a:prstGeom prst="rect">
            <a:avLst/>
          </a:prstGeom>
        </p:spPr>
      </p:pic>
      <p:pic>
        <p:nvPicPr>
          <p:cNvPr id="29" name="Picture 28">
            <a:extLst>
              <a:ext uri="{FF2B5EF4-FFF2-40B4-BE49-F238E27FC236}">
                <a16:creationId xmlns:a16="http://schemas.microsoft.com/office/drawing/2014/main" id="{DDDE78DB-3372-4D02-A463-83BAF1F6ED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21944" y="941014"/>
            <a:ext cx="2143125" cy="2143125"/>
          </a:xfrm>
          <a:prstGeom prst="rect">
            <a:avLst/>
          </a:prstGeom>
        </p:spPr>
      </p:pic>
      <p:sp>
        <p:nvSpPr>
          <p:cNvPr id="35" name="TextBox 34">
            <a:extLst>
              <a:ext uri="{FF2B5EF4-FFF2-40B4-BE49-F238E27FC236}">
                <a16:creationId xmlns:a16="http://schemas.microsoft.com/office/drawing/2014/main" id="{4E9AB7BF-47FE-4CE0-B2DD-8783BC891E81}"/>
              </a:ext>
            </a:extLst>
          </p:cNvPr>
          <p:cNvSpPr txBox="1"/>
          <p:nvPr/>
        </p:nvSpPr>
        <p:spPr>
          <a:xfrm>
            <a:off x="896470" y="3254189"/>
            <a:ext cx="1945342" cy="369332"/>
          </a:xfrm>
          <a:prstGeom prst="rect">
            <a:avLst/>
          </a:prstGeom>
          <a:noFill/>
        </p:spPr>
        <p:txBody>
          <a:bodyPr wrap="square" rtlCol="0">
            <a:spAutoFit/>
          </a:bodyPr>
          <a:lstStyle/>
          <a:p>
            <a:r>
              <a:rPr lang="en-US" dirty="0">
                <a:solidFill>
                  <a:schemeClr val="bg1"/>
                </a:solidFill>
              </a:rPr>
              <a:t>Arizona Cardinals</a:t>
            </a:r>
          </a:p>
        </p:txBody>
      </p:sp>
      <p:sp>
        <p:nvSpPr>
          <p:cNvPr id="36" name="TextBox 35">
            <a:extLst>
              <a:ext uri="{FF2B5EF4-FFF2-40B4-BE49-F238E27FC236}">
                <a16:creationId xmlns:a16="http://schemas.microsoft.com/office/drawing/2014/main" id="{564EAE6D-7964-48D2-BA40-116C7BC1647C}"/>
              </a:ext>
            </a:extLst>
          </p:cNvPr>
          <p:cNvSpPr txBox="1"/>
          <p:nvPr/>
        </p:nvSpPr>
        <p:spPr>
          <a:xfrm>
            <a:off x="7434258" y="3067138"/>
            <a:ext cx="2232213" cy="369332"/>
          </a:xfrm>
          <a:prstGeom prst="rect">
            <a:avLst/>
          </a:prstGeom>
          <a:noFill/>
        </p:spPr>
        <p:txBody>
          <a:bodyPr wrap="square" rtlCol="0">
            <a:spAutoFit/>
          </a:bodyPr>
          <a:lstStyle/>
          <a:p>
            <a:r>
              <a:rPr lang="en-US" dirty="0">
                <a:solidFill>
                  <a:schemeClr val="bg1"/>
                </a:solidFill>
              </a:rPr>
              <a:t>Cricket Ireland</a:t>
            </a:r>
          </a:p>
        </p:txBody>
      </p:sp>
      <p:sp>
        <p:nvSpPr>
          <p:cNvPr id="37" name="TextBox 36">
            <a:extLst>
              <a:ext uri="{FF2B5EF4-FFF2-40B4-BE49-F238E27FC236}">
                <a16:creationId xmlns:a16="http://schemas.microsoft.com/office/drawing/2014/main" id="{32E26DC7-AD07-4F66-A99D-90445BE76741}"/>
              </a:ext>
            </a:extLst>
          </p:cNvPr>
          <p:cNvSpPr txBox="1"/>
          <p:nvPr/>
        </p:nvSpPr>
        <p:spPr>
          <a:xfrm>
            <a:off x="9762563" y="3191436"/>
            <a:ext cx="2232213" cy="646331"/>
          </a:xfrm>
          <a:prstGeom prst="rect">
            <a:avLst/>
          </a:prstGeom>
          <a:noFill/>
        </p:spPr>
        <p:txBody>
          <a:bodyPr wrap="square" rtlCol="0">
            <a:spAutoFit/>
          </a:bodyPr>
          <a:lstStyle/>
          <a:p>
            <a:pPr algn="ctr"/>
            <a:r>
              <a:rPr lang="en-US" dirty="0">
                <a:solidFill>
                  <a:schemeClr val="bg1"/>
                </a:solidFill>
              </a:rPr>
              <a:t>German National Football Team</a:t>
            </a:r>
          </a:p>
        </p:txBody>
      </p:sp>
      <p:pic>
        <p:nvPicPr>
          <p:cNvPr id="2048" name="Picture 2047">
            <a:extLst>
              <a:ext uri="{FF2B5EF4-FFF2-40B4-BE49-F238E27FC236}">
                <a16:creationId xmlns:a16="http://schemas.microsoft.com/office/drawing/2014/main" id="{88822539-DD82-4186-8CA0-D41A5D3C25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31797" y="3835438"/>
            <a:ext cx="2468270" cy="2190589"/>
          </a:xfrm>
          <a:prstGeom prst="rect">
            <a:avLst/>
          </a:prstGeom>
        </p:spPr>
      </p:pic>
      <p:sp>
        <p:nvSpPr>
          <p:cNvPr id="40" name="TextBox 39">
            <a:extLst>
              <a:ext uri="{FF2B5EF4-FFF2-40B4-BE49-F238E27FC236}">
                <a16:creationId xmlns:a16="http://schemas.microsoft.com/office/drawing/2014/main" id="{9B04177A-83D1-4AFD-A3B8-89CCD8453F9B}"/>
              </a:ext>
            </a:extLst>
          </p:cNvPr>
          <p:cNvSpPr txBox="1"/>
          <p:nvPr/>
        </p:nvSpPr>
        <p:spPr>
          <a:xfrm>
            <a:off x="5111090" y="6062559"/>
            <a:ext cx="1945342" cy="369332"/>
          </a:xfrm>
          <a:prstGeom prst="rect">
            <a:avLst/>
          </a:prstGeom>
          <a:noFill/>
        </p:spPr>
        <p:txBody>
          <a:bodyPr wrap="square" rtlCol="0">
            <a:spAutoFit/>
          </a:bodyPr>
          <a:lstStyle/>
          <a:p>
            <a:r>
              <a:rPr lang="en-US" dirty="0">
                <a:solidFill>
                  <a:schemeClr val="bg1"/>
                </a:solidFill>
              </a:rPr>
              <a:t>Ramona Bulldogs</a:t>
            </a:r>
          </a:p>
        </p:txBody>
      </p:sp>
      <p:sp>
        <p:nvSpPr>
          <p:cNvPr id="45" name="TextBox 44">
            <a:extLst>
              <a:ext uri="{FF2B5EF4-FFF2-40B4-BE49-F238E27FC236}">
                <a16:creationId xmlns:a16="http://schemas.microsoft.com/office/drawing/2014/main" id="{033F167C-504F-480E-A97F-A94DAE36466A}"/>
              </a:ext>
            </a:extLst>
          </p:cNvPr>
          <p:cNvSpPr txBox="1"/>
          <p:nvPr/>
        </p:nvSpPr>
        <p:spPr>
          <a:xfrm>
            <a:off x="1539610" y="6116348"/>
            <a:ext cx="1945342" cy="369332"/>
          </a:xfrm>
          <a:prstGeom prst="rect">
            <a:avLst/>
          </a:prstGeom>
          <a:noFill/>
        </p:spPr>
        <p:txBody>
          <a:bodyPr wrap="square" rtlCol="0">
            <a:spAutoFit/>
          </a:bodyPr>
          <a:lstStyle/>
          <a:p>
            <a:r>
              <a:rPr lang="en-US" dirty="0">
                <a:solidFill>
                  <a:schemeClr val="bg1"/>
                </a:solidFill>
              </a:rPr>
              <a:t>New York Yankees</a:t>
            </a:r>
          </a:p>
        </p:txBody>
      </p:sp>
      <p:pic>
        <p:nvPicPr>
          <p:cNvPr id="2056" name="Picture 2055">
            <a:extLst>
              <a:ext uri="{FF2B5EF4-FFF2-40B4-BE49-F238E27FC236}">
                <a16:creationId xmlns:a16="http://schemas.microsoft.com/office/drawing/2014/main" id="{5E273EAC-D069-4C93-93DD-44C6FF8E3A5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71012" y="3884437"/>
            <a:ext cx="3245224" cy="2103987"/>
          </a:xfrm>
          <a:prstGeom prst="rect">
            <a:avLst/>
          </a:prstGeom>
        </p:spPr>
      </p:pic>
      <p:sp>
        <p:nvSpPr>
          <p:cNvPr id="48" name="TextBox 47">
            <a:extLst>
              <a:ext uri="{FF2B5EF4-FFF2-40B4-BE49-F238E27FC236}">
                <a16:creationId xmlns:a16="http://schemas.microsoft.com/office/drawing/2014/main" id="{E475E6A4-5A68-4AEE-A455-4ACEE8D1EE0D}"/>
              </a:ext>
            </a:extLst>
          </p:cNvPr>
          <p:cNvSpPr txBox="1"/>
          <p:nvPr/>
        </p:nvSpPr>
        <p:spPr>
          <a:xfrm>
            <a:off x="8836982" y="6061450"/>
            <a:ext cx="1945342" cy="369332"/>
          </a:xfrm>
          <a:prstGeom prst="rect">
            <a:avLst/>
          </a:prstGeom>
          <a:noFill/>
        </p:spPr>
        <p:txBody>
          <a:bodyPr wrap="square" rtlCol="0">
            <a:spAutoFit/>
          </a:bodyPr>
          <a:lstStyle/>
          <a:p>
            <a:r>
              <a:rPr lang="en-US" dirty="0">
                <a:solidFill>
                  <a:schemeClr val="bg1"/>
                </a:solidFill>
              </a:rPr>
              <a:t>BYU University</a:t>
            </a:r>
          </a:p>
        </p:txBody>
      </p:sp>
      <p:grpSp>
        <p:nvGrpSpPr>
          <p:cNvPr id="2060" name="Group 2059">
            <a:extLst>
              <a:ext uri="{FF2B5EF4-FFF2-40B4-BE49-F238E27FC236}">
                <a16:creationId xmlns:a16="http://schemas.microsoft.com/office/drawing/2014/main" id="{9F31199A-EE05-42AD-9614-D68BD7C55455}"/>
              </a:ext>
            </a:extLst>
          </p:cNvPr>
          <p:cNvGrpSpPr/>
          <p:nvPr/>
        </p:nvGrpSpPr>
        <p:grpSpPr>
          <a:xfrm>
            <a:off x="3687940" y="1073168"/>
            <a:ext cx="2905125" cy="2143125"/>
            <a:chOff x="3687940" y="1073168"/>
            <a:chExt cx="2905125" cy="2143125"/>
          </a:xfrm>
        </p:grpSpPr>
        <p:pic>
          <p:nvPicPr>
            <p:cNvPr id="2058" name="Picture 2057">
              <a:extLst>
                <a:ext uri="{FF2B5EF4-FFF2-40B4-BE49-F238E27FC236}">
                  <a16:creationId xmlns:a16="http://schemas.microsoft.com/office/drawing/2014/main" id="{144B4B85-6B3E-4683-9876-D91C882B3A8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87940" y="1073168"/>
              <a:ext cx="2905125" cy="2143125"/>
            </a:xfrm>
            <a:prstGeom prst="rect">
              <a:avLst/>
            </a:prstGeom>
          </p:spPr>
        </p:pic>
        <p:sp>
          <p:nvSpPr>
            <p:cNvPr id="2059" name="Rectangle 2058">
              <a:extLst>
                <a:ext uri="{FF2B5EF4-FFF2-40B4-BE49-F238E27FC236}">
                  <a16:creationId xmlns:a16="http://schemas.microsoft.com/office/drawing/2014/main" id="{1E6FB67D-F860-4A07-9406-2FDF4F6ADA3F}"/>
                </a:ext>
              </a:extLst>
            </p:cNvPr>
            <p:cNvSpPr/>
            <p:nvPr/>
          </p:nvSpPr>
          <p:spPr>
            <a:xfrm>
              <a:off x="4119937" y="2465798"/>
              <a:ext cx="2126751" cy="55480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F4155D2-9BCE-4B87-A868-9E142E8EF06E}"/>
              </a:ext>
            </a:extLst>
          </p:cNvPr>
          <p:cNvSpPr txBox="1"/>
          <p:nvPr/>
        </p:nvSpPr>
        <p:spPr>
          <a:xfrm>
            <a:off x="4224389" y="3156081"/>
            <a:ext cx="1945342" cy="646331"/>
          </a:xfrm>
          <a:prstGeom prst="rect">
            <a:avLst/>
          </a:prstGeom>
          <a:noFill/>
        </p:spPr>
        <p:txBody>
          <a:bodyPr wrap="square" rtlCol="0">
            <a:spAutoFit/>
          </a:bodyPr>
          <a:lstStyle/>
          <a:p>
            <a:pPr algn="ctr"/>
            <a:r>
              <a:rPr lang="en-US" dirty="0">
                <a:solidFill>
                  <a:schemeClr val="bg1"/>
                </a:solidFill>
              </a:rPr>
              <a:t>New Zealand All Black Rugby</a:t>
            </a:r>
          </a:p>
        </p:txBody>
      </p:sp>
      <p:pic>
        <p:nvPicPr>
          <p:cNvPr id="2062" name="Picture 2061">
            <a:extLst>
              <a:ext uri="{FF2B5EF4-FFF2-40B4-BE49-F238E27FC236}">
                <a16:creationId xmlns:a16="http://schemas.microsoft.com/office/drawing/2014/main" id="{5103A9AC-1AA4-4B0F-9E7F-C8D05A1D876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24954" y="1080499"/>
            <a:ext cx="2268876" cy="2268876"/>
          </a:xfrm>
          <a:prstGeom prst="rect">
            <a:avLst/>
          </a:prstGeom>
        </p:spPr>
      </p:pic>
      <p:pic>
        <p:nvPicPr>
          <p:cNvPr id="2064" name="Picture 2063">
            <a:extLst>
              <a:ext uri="{FF2B5EF4-FFF2-40B4-BE49-F238E27FC236}">
                <a16:creationId xmlns:a16="http://schemas.microsoft.com/office/drawing/2014/main" id="{EE7AC485-82B8-4926-9A6B-EF77ECCFE0D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25447" y="4000822"/>
            <a:ext cx="2667000" cy="2000250"/>
          </a:xfrm>
          <a:prstGeom prst="rect">
            <a:avLst/>
          </a:prstGeom>
        </p:spPr>
      </p:pic>
    </p:spTree>
    <p:extLst>
      <p:ext uri="{BB962C8B-B14F-4D97-AF65-F5344CB8AC3E}">
        <p14:creationId xmlns:p14="http://schemas.microsoft.com/office/powerpoint/2010/main" val="102034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1000"/>
                                        <p:tgtEl>
                                          <p:spTgt spid="40"/>
                                        </p:tgtEl>
                                      </p:cBhvr>
                                    </p:animEffect>
                                    <p:anim calcmode="lin" valueType="num">
                                      <p:cBhvr>
                                        <p:cTn id="13" dur="1000" fill="hold"/>
                                        <p:tgtEl>
                                          <p:spTgt spid="40"/>
                                        </p:tgtEl>
                                        <p:attrNameLst>
                                          <p:attrName>ppt_x</p:attrName>
                                        </p:attrNameLst>
                                      </p:cBhvr>
                                      <p:tavLst>
                                        <p:tav tm="0">
                                          <p:val>
                                            <p:strVal val="#ppt_x"/>
                                          </p:val>
                                        </p:tav>
                                        <p:tav tm="100000">
                                          <p:val>
                                            <p:strVal val="#ppt_x"/>
                                          </p:val>
                                        </p:tav>
                                      </p:tavLst>
                                    </p:anim>
                                    <p:anim calcmode="lin" valueType="num">
                                      <p:cBhvr>
                                        <p:cTn id="14" dur="1000" fill="hold"/>
                                        <p:tgtEl>
                                          <p:spTgt spid="4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1000"/>
                                        <p:tgtEl>
                                          <p:spTgt spid="45"/>
                                        </p:tgtEl>
                                      </p:cBhvr>
                                    </p:animEffect>
                                    <p:anim calcmode="lin" valueType="num">
                                      <p:cBhvr>
                                        <p:cTn id="18" dur="1000" fill="hold"/>
                                        <p:tgtEl>
                                          <p:spTgt spid="45"/>
                                        </p:tgtEl>
                                        <p:attrNameLst>
                                          <p:attrName>ppt_x</p:attrName>
                                        </p:attrNameLst>
                                      </p:cBhvr>
                                      <p:tavLst>
                                        <p:tav tm="0">
                                          <p:val>
                                            <p:strVal val="#ppt_x"/>
                                          </p:val>
                                        </p:tav>
                                        <p:tav tm="100000">
                                          <p:val>
                                            <p:strVal val="#ppt_x"/>
                                          </p:val>
                                        </p:tav>
                                      </p:tavLst>
                                    </p:anim>
                                    <p:anim calcmode="lin" valueType="num">
                                      <p:cBhvr>
                                        <p:cTn id="19" dur="1000" fill="hold"/>
                                        <p:tgtEl>
                                          <p:spTgt spid="4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1000"/>
                                        <p:tgtEl>
                                          <p:spTgt spid="36"/>
                                        </p:tgtEl>
                                      </p:cBhvr>
                                    </p:animEffect>
                                    <p:anim calcmode="lin" valueType="num">
                                      <p:cBhvr>
                                        <p:cTn id="23" dur="1000" fill="hold"/>
                                        <p:tgtEl>
                                          <p:spTgt spid="36"/>
                                        </p:tgtEl>
                                        <p:attrNameLst>
                                          <p:attrName>ppt_x</p:attrName>
                                        </p:attrNameLst>
                                      </p:cBhvr>
                                      <p:tavLst>
                                        <p:tav tm="0">
                                          <p:val>
                                            <p:strVal val="#ppt_x"/>
                                          </p:val>
                                        </p:tav>
                                        <p:tav tm="100000">
                                          <p:val>
                                            <p:strVal val="#ppt_x"/>
                                          </p:val>
                                        </p:tav>
                                      </p:tavLst>
                                    </p:anim>
                                    <p:anim calcmode="lin" valueType="num">
                                      <p:cBhvr>
                                        <p:cTn id="24" dur="1000" fill="hold"/>
                                        <p:tgtEl>
                                          <p:spTgt spid="3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fade">
                                      <p:cBhvr>
                                        <p:cTn id="32" dur="1000"/>
                                        <p:tgtEl>
                                          <p:spTgt spid="48"/>
                                        </p:tgtEl>
                                      </p:cBhvr>
                                    </p:animEffect>
                                    <p:anim calcmode="lin" valueType="num">
                                      <p:cBhvr>
                                        <p:cTn id="33" dur="1000" fill="hold"/>
                                        <p:tgtEl>
                                          <p:spTgt spid="48"/>
                                        </p:tgtEl>
                                        <p:attrNameLst>
                                          <p:attrName>ppt_x</p:attrName>
                                        </p:attrNameLst>
                                      </p:cBhvr>
                                      <p:tavLst>
                                        <p:tav tm="0">
                                          <p:val>
                                            <p:strVal val="#ppt_x"/>
                                          </p:val>
                                        </p:tav>
                                        <p:tav tm="100000">
                                          <p:val>
                                            <p:strVal val="#ppt_x"/>
                                          </p:val>
                                        </p:tav>
                                      </p:tavLst>
                                    </p:anim>
                                    <p:anim calcmode="lin" valueType="num">
                                      <p:cBhvr>
                                        <p:cTn id="34" dur="1000" fill="hold"/>
                                        <p:tgtEl>
                                          <p:spTgt spid="4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fade">
                                      <p:cBhvr>
                                        <p:cTn id="37" dur="1000"/>
                                        <p:tgtEl>
                                          <p:spTgt spid="52"/>
                                        </p:tgtEl>
                                      </p:cBhvr>
                                    </p:animEffect>
                                    <p:anim calcmode="lin" valueType="num">
                                      <p:cBhvr>
                                        <p:cTn id="38" dur="1000" fill="hold"/>
                                        <p:tgtEl>
                                          <p:spTgt spid="52"/>
                                        </p:tgtEl>
                                        <p:attrNameLst>
                                          <p:attrName>ppt_x</p:attrName>
                                        </p:attrNameLst>
                                      </p:cBhvr>
                                      <p:tavLst>
                                        <p:tav tm="0">
                                          <p:val>
                                            <p:strVal val="#ppt_x"/>
                                          </p:val>
                                        </p:tav>
                                        <p:tav tm="100000">
                                          <p:val>
                                            <p:strVal val="#ppt_x"/>
                                          </p:val>
                                        </p:tav>
                                      </p:tavLst>
                                    </p:anim>
                                    <p:anim calcmode="lin" valueType="num">
                                      <p:cBhvr>
                                        <p:cTn id="39"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P spid="40" grpId="0"/>
      <p:bldP spid="45" grpId="0"/>
      <p:bldP spid="48" grpId="0"/>
      <p:bldP spid="5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4B29FD6-D55F-4393-88F8-4D4E84CA07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6172200" y="990601"/>
            <a:ext cx="4038600" cy="5078313"/>
          </a:xfrm>
          <a:prstGeom prst="rect">
            <a:avLst/>
          </a:prstGeom>
        </p:spPr>
        <p:txBody>
          <a:bodyPr wrap="square">
            <a:spAutoFit/>
          </a:bodyPr>
          <a:lstStyle/>
          <a:p>
            <a:r>
              <a:rPr lang="en-US" dirty="0">
                <a:solidFill>
                  <a:schemeClr val="bg1"/>
                </a:solidFill>
              </a:rPr>
              <a:t>The name Twitter was picked out of a hat. A small group of employees from </a:t>
            </a:r>
            <a:r>
              <a:rPr lang="en-US" dirty="0" err="1">
                <a:solidFill>
                  <a:schemeClr val="bg1"/>
                </a:solidFill>
              </a:rPr>
              <a:t>Odeo</a:t>
            </a:r>
            <a:r>
              <a:rPr lang="en-US" dirty="0">
                <a:solidFill>
                  <a:schemeClr val="bg1"/>
                </a:solidFill>
              </a:rPr>
              <a:t>, the San Francisco podcasting startup where Twitter initially began, had a brainstorming session. </a:t>
            </a:r>
          </a:p>
          <a:p>
            <a:endParaRPr lang="en-US" dirty="0">
              <a:solidFill>
                <a:schemeClr val="bg1"/>
              </a:solidFill>
            </a:endParaRPr>
          </a:p>
          <a:p>
            <a:r>
              <a:rPr lang="en-US" dirty="0">
                <a:solidFill>
                  <a:schemeClr val="bg1"/>
                </a:solidFill>
              </a:rPr>
              <a:t>They were trying to come up with names that fit with the theme of a mobile phone buzzing an update in your pocket.</a:t>
            </a:r>
          </a:p>
          <a:p>
            <a:endParaRPr lang="en-US" dirty="0">
              <a:solidFill>
                <a:schemeClr val="bg1"/>
              </a:solidFill>
            </a:endParaRPr>
          </a:p>
          <a:p>
            <a:r>
              <a:rPr lang="en-US" dirty="0">
                <a:solidFill>
                  <a:schemeClr val="bg1"/>
                </a:solidFill>
              </a:rPr>
              <a:t>After narrowing down the options (which included Jitter and Twitter), they wrote them down, put them in a hat, and let fate decide. </a:t>
            </a:r>
          </a:p>
          <a:p>
            <a:endParaRPr lang="en-US" dirty="0">
              <a:solidFill>
                <a:schemeClr val="bg1"/>
              </a:solidFill>
            </a:endParaRPr>
          </a:p>
          <a:p>
            <a:r>
              <a:rPr lang="en-US" dirty="0">
                <a:solidFill>
                  <a:schemeClr val="bg1"/>
                </a:solidFill>
              </a:rPr>
              <a:t>Fate decided on Twitter (because clearly asking someone if they saw your latest "jeep" is just weird).</a:t>
            </a:r>
          </a:p>
        </p:txBody>
      </p:sp>
      <p:sp>
        <p:nvSpPr>
          <p:cNvPr id="6" name="TextBox 5"/>
          <p:cNvSpPr txBox="1"/>
          <p:nvPr/>
        </p:nvSpPr>
        <p:spPr>
          <a:xfrm>
            <a:off x="1676400" y="0"/>
            <a:ext cx="8763000" cy="769441"/>
          </a:xfrm>
          <a:prstGeom prst="rect">
            <a:avLst/>
          </a:prstGeom>
          <a:noFill/>
        </p:spPr>
        <p:txBody>
          <a:bodyPr wrap="square" rtlCol="0">
            <a:spAutoFit/>
          </a:bodyPr>
          <a:lstStyle/>
          <a:p>
            <a:pPr algn="ctr"/>
            <a:r>
              <a:rPr lang="en-US" sz="4400" dirty="0">
                <a:solidFill>
                  <a:schemeClr val="bg1"/>
                </a:solidFill>
                <a:latin typeface="Calibri" panose="020F0502020204030204" pitchFamily="34" charset="0"/>
              </a:rPr>
              <a:t>Let Fate Decide?</a:t>
            </a:r>
          </a:p>
        </p:txBody>
      </p:sp>
      <p:grpSp>
        <p:nvGrpSpPr>
          <p:cNvPr id="8" name="Group 7"/>
          <p:cNvGrpSpPr/>
          <p:nvPr/>
        </p:nvGrpSpPr>
        <p:grpSpPr>
          <a:xfrm>
            <a:off x="2971800" y="6324600"/>
            <a:ext cx="5943600" cy="381000"/>
            <a:chOff x="1371600" y="6477000"/>
            <a:chExt cx="5943600" cy="381000"/>
          </a:xfrm>
        </p:grpSpPr>
        <p:sp>
          <p:nvSpPr>
            <p:cNvPr id="7" name="Rectangle 6"/>
            <p:cNvSpPr/>
            <p:nvPr/>
          </p:nvSpPr>
          <p:spPr>
            <a:xfrm>
              <a:off x="1371600" y="6477000"/>
              <a:ext cx="5029200" cy="3810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447800" y="6488668"/>
              <a:ext cx="5867400" cy="369332"/>
            </a:xfrm>
            <a:prstGeom prst="rect">
              <a:avLst/>
            </a:prstGeom>
          </p:spPr>
          <p:txBody>
            <a:bodyPr wrap="square">
              <a:spAutoFit/>
            </a:bodyPr>
            <a:lstStyle/>
            <a:p>
              <a:r>
                <a:rPr lang="en-US" dirty="0">
                  <a:hlinkClick r:id="rId3"/>
                </a:rPr>
                <a:t>http://mashable.com/2011/09/05/startup-names/</a:t>
              </a:r>
              <a:endParaRPr lang="en-US" dirty="0"/>
            </a:p>
          </p:txBody>
        </p:sp>
      </p:grpSp>
      <p:pic>
        <p:nvPicPr>
          <p:cNvPr id="10" name="Picture 9">
            <a:extLst>
              <a:ext uri="{FF2B5EF4-FFF2-40B4-BE49-F238E27FC236}">
                <a16:creationId xmlns:a16="http://schemas.microsoft.com/office/drawing/2014/main" id="{FF6FCD8C-670D-4206-86F5-2BD2087B75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872" y="1574426"/>
            <a:ext cx="4476750" cy="3009900"/>
          </a:xfrm>
          <a:prstGeom prst="rect">
            <a:avLst/>
          </a:prstGeom>
        </p:spPr>
      </p:pic>
    </p:spTree>
    <p:extLst>
      <p:ext uri="{BB962C8B-B14F-4D97-AF65-F5344CB8AC3E}">
        <p14:creationId xmlns:p14="http://schemas.microsoft.com/office/powerpoint/2010/main" val="1799178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719B157-C744-4161-BB39-62940D1FDE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extBox 10"/>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Calibri" panose="020F0502020204030204" pitchFamily="34" charset="0"/>
              </a:rPr>
              <a:t>What is in a Name?</a:t>
            </a:r>
          </a:p>
        </p:txBody>
      </p:sp>
      <p:sp>
        <p:nvSpPr>
          <p:cNvPr id="20" name="Rectangle 19"/>
          <p:cNvSpPr/>
          <p:nvPr/>
        </p:nvSpPr>
        <p:spPr>
          <a:xfrm>
            <a:off x="2209800" y="4495800"/>
            <a:ext cx="3200400" cy="1524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362200" y="4648201"/>
            <a:ext cx="2895600" cy="1200329"/>
          </a:xfrm>
          <a:prstGeom prst="rect">
            <a:avLst/>
          </a:prstGeom>
        </p:spPr>
        <p:txBody>
          <a:bodyPr wrap="square">
            <a:spAutoFit/>
          </a:bodyPr>
          <a:lstStyle/>
          <a:p>
            <a:pPr algn="ctr"/>
            <a:r>
              <a:rPr lang="en-US" b="1" dirty="0">
                <a:solidFill>
                  <a:schemeClr val="bg1"/>
                </a:solidFill>
              </a:rPr>
              <a:t>The true Church of Jesus Christ must be called by His name and be built upon His gospel</a:t>
            </a:r>
            <a:endParaRPr lang="en-US" dirty="0">
              <a:solidFill>
                <a:schemeClr val="bg1"/>
              </a:solidFill>
            </a:endParaRPr>
          </a:p>
        </p:txBody>
      </p:sp>
      <p:sp>
        <p:nvSpPr>
          <p:cNvPr id="10" name="Rectangle 9"/>
          <p:cNvSpPr/>
          <p:nvPr/>
        </p:nvSpPr>
        <p:spPr>
          <a:xfrm>
            <a:off x="5943600" y="4572000"/>
            <a:ext cx="4572000" cy="1477328"/>
          </a:xfrm>
          <a:prstGeom prst="rect">
            <a:avLst/>
          </a:prstGeom>
        </p:spPr>
        <p:txBody>
          <a:bodyPr>
            <a:spAutoFit/>
          </a:bodyPr>
          <a:lstStyle/>
          <a:p>
            <a:pPr fontAlgn="base"/>
            <a:r>
              <a:rPr lang="en-US" dirty="0">
                <a:solidFill>
                  <a:schemeClr val="bg1"/>
                </a:solidFill>
              </a:rPr>
              <a:t>The official name of the Church is The Church of Jesus Christ of Latter-day Saints. This full name was given by revelation from God to Joseph Smith on April 26,1838. </a:t>
            </a:r>
          </a:p>
          <a:p>
            <a:pPr fontAlgn="base"/>
            <a:r>
              <a:rPr lang="en-US" dirty="0">
                <a:solidFill>
                  <a:schemeClr val="bg1"/>
                </a:solidFill>
              </a:rPr>
              <a:t>(D&amp;C 115:3-4)</a:t>
            </a:r>
          </a:p>
        </p:txBody>
      </p:sp>
      <p:pic>
        <p:nvPicPr>
          <p:cNvPr id="5" name="Picture 4">
            <a:extLst>
              <a:ext uri="{FF2B5EF4-FFF2-40B4-BE49-F238E27FC236}">
                <a16:creationId xmlns:a16="http://schemas.microsoft.com/office/drawing/2014/main" id="{A598446E-3B42-4F6D-8402-5C1CE5EFEC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799" y="741537"/>
            <a:ext cx="8343495" cy="3411838"/>
          </a:xfrm>
          <a:prstGeom prst="rect">
            <a:avLst/>
          </a:prstGeom>
        </p:spPr>
      </p:pic>
    </p:spTree>
    <p:extLst>
      <p:ext uri="{BB962C8B-B14F-4D97-AF65-F5344CB8AC3E}">
        <p14:creationId xmlns:p14="http://schemas.microsoft.com/office/powerpoint/2010/main" val="3417119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69A46B0-8627-4A5C-BC37-FC3F465D55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extBox 10"/>
          <p:cNvSpPr txBox="1"/>
          <p:nvPr/>
        </p:nvSpPr>
        <p:spPr>
          <a:xfrm>
            <a:off x="161365" y="1"/>
            <a:ext cx="10506635" cy="769441"/>
          </a:xfrm>
          <a:prstGeom prst="rect">
            <a:avLst/>
          </a:prstGeom>
          <a:noFill/>
        </p:spPr>
        <p:txBody>
          <a:bodyPr wrap="square" rtlCol="0">
            <a:spAutoFit/>
          </a:bodyPr>
          <a:lstStyle/>
          <a:p>
            <a:pPr algn="ctr"/>
            <a:r>
              <a:rPr lang="en-US" sz="4400" dirty="0">
                <a:solidFill>
                  <a:schemeClr val="bg1"/>
                </a:solidFill>
                <a:latin typeface="Calibri" panose="020F0502020204030204" pitchFamily="34" charset="0"/>
              </a:rPr>
              <a:t>The Church Should Be Called In His Name</a:t>
            </a:r>
          </a:p>
        </p:txBody>
      </p:sp>
      <p:sp>
        <p:nvSpPr>
          <p:cNvPr id="21" name="Rectangle 20"/>
          <p:cNvSpPr/>
          <p:nvPr/>
        </p:nvSpPr>
        <p:spPr>
          <a:xfrm>
            <a:off x="1905000" y="1143001"/>
            <a:ext cx="2895600" cy="2031325"/>
          </a:xfrm>
          <a:prstGeom prst="rect">
            <a:avLst/>
          </a:prstGeom>
        </p:spPr>
        <p:txBody>
          <a:bodyPr wrap="square">
            <a:spAutoFit/>
          </a:bodyPr>
          <a:lstStyle/>
          <a:p>
            <a:pPr algn="just"/>
            <a:r>
              <a:rPr lang="en-US" dirty="0">
                <a:solidFill>
                  <a:schemeClr val="bg1"/>
                </a:solidFill>
              </a:rPr>
              <a:t>“Therefore, whatsoever ye shall do, ye shall do it in my name; therefore ye shall call the church in my name; and ye shall call upon the Father in my name that he will bless the church for my sake.”</a:t>
            </a:r>
            <a:endParaRPr lang="en-US" b="1" dirty="0">
              <a:solidFill>
                <a:schemeClr val="bg1"/>
              </a:solidFill>
            </a:endParaRPr>
          </a:p>
        </p:txBody>
      </p:sp>
      <p:sp>
        <p:nvSpPr>
          <p:cNvPr id="22" name="TextBox 21"/>
          <p:cNvSpPr txBox="1"/>
          <p:nvPr/>
        </p:nvSpPr>
        <p:spPr>
          <a:xfrm>
            <a:off x="161365" y="6488668"/>
            <a:ext cx="2362200" cy="369332"/>
          </a:xfrm>
          <a:prstGeom prst="rect">
            <a:avLst/>
          </a:prstGeom>
          <a:noFill/>
        </p:spPr>
        <p:txBody>
          <a:bodyPr wrap="square" rtlCol="0">
            <a:spAutoFit/>
          </a:bodyPr>
          <a:lstStyle/>
          <a:p>
            <a:r>
              <a:rPr lang="en-US" dirty="0">
                <a:solidFill>
                  <a:schemeClr val="bg1"/>
                </a:solidFill>
              </a:rPr>
              <a:t>3 Nephi 27:7</a:t>
            </a:r>
          </a:p>
        </p:txBody>
      </p:sp>
      <p:sp>
        <p:nvSpPr>
          <p:cNvPr id="23" name="Rectangle 22"/>
          <p:cNvSpPr/>
          <p:nvPr/>
        </p:nvSpPr>
        <p:spPr>
          <a:xfrm>
            <a:off x="5486400" y="914401"/>
            <a:ext cx="4724400" cy="3693319"/>
          </a:xfrm>
          <a:prstGeom prst="rect">
            <a:avLst/>
          </a:prstGeom>
        </p:spPr>
        <p:txBody>
          <a:bodyPr wrap="square">
            <a:spAutoFit/>
          </a:bodyPr>
          <a:lstStyle/>
          <a:p>
            <a:pPr algn="just"/>
            <a:r>
              <a:rPr lang="en-US" dirty="0">
                <a:solidFill>
                  <a:schemeClr val="bg1"/>
                </a:solidFill>
              </a:rPr>
              <a:t>“The Matter of the name his Church should bear was of great importance to the Savior. Not only was this name reveled to Joseph Smith…, but also in reporting the visit of Jesus to the Nephites in America, following his ascension, when he had organized his Church among them, the Book of Mormon records their inquiry and the Lord’s rely as to what the name of his Church should be…</a:t>
            </a:r>
          </a:p>
          <a:p>
            <a:pPr algn="just"/>
            <a:endParaRPr lang="en-US" dirty="0">
              <a:solidFill>
                <a:schemeClr val="bg1"/>
              </a:solidFill>
            </a:endParaRPr>
          </a:p>
          <a:p>
            <a:pPr algn="just"/>
            <a:r>
              <a:rPr lang="en-US" dirty="0">
                <a:solidFill>
                  <a:schemeClr val="bg1"/>
                </a:solidFill>
              </a:rPr>
              <a:t>Thus the name of the Church was not obtained through study or research, but by revelation direct from the Lord…</a:t>
            </a:r>
            <a:endParaRPr lang="en-US" b="1" dirty="0">
              <a:solidFill>
                <a:schemeClr val="bg1"/>
              </a:solidFill>
            </a:endParaRPr>
          </a:p>
        </p:txBody>
      </p:sp>
      <p:sp>
        <p:nvSpPr>
          <p:cNvPr id="24" name="Rectangle 23"/>
          <p:cNvSpPr/>
          <p:nvPr/>
        </p:nvSpPr>
        <p:spPr>
          <a:xfrm>
            <a:off x="5257800" y="5029200"/>
            <a:ext cx="4724400" cy="1415772"/>
          </a:xfrm>
          <a:prstGeom prst="rect">
            <a:avLst/>
          </a:prstGeom>
        </p:spPr>
        <p:txBody>
          <a:bodyPr wrap="square">
            <a:spAutoFit/>
          </a:bodyPr>
          <a:lstStyle/>
          <a:p>
            <a:pPr algn="just"/>
            <a:r>
              <a:rPr lang="en-US" dirty="0">
                <a:solidFill>
                  <a:schemeClr val="bg1"/>
                </a:solidFill>
              </a:rPr>
              <a:t>“…does it not seem incredible that of all the churches in the world, there was not one that bore his name when the Lord restored his Church in this dispensation?”</a:t>
            </a:r>
          </a:p>
          <a:p>
            <a:pPr algn="just"/>
            <a:r>
              <a:rPr lang="en-US" sz="1400" dirty="0" err="1">
                <a:solidFill>
                  <a:schemeClr val="bg1"/>
                </a:solidFill>
              </a:rPr>
              <a:t>LeGrand</a:t>
            </a:r>
            <a:r>
              <a:rPr lang="en-US" sz="1400" dirty="0">
                <a:solidFill>
                  <a:schemeClr val="bg1"/>
                </a:solidFill>
              </a:rPr>
              <a:t> Richards</a:t>
            </a:r>
          </a:p>
        </p:txBody>
      </p:sp>
      <p:pic>
        <p:nvPicPr>
          <p:cNvPr id="3" name="Picture 2">
            <a:extLst>
              <a:ext uri="{FF2B5EF4-FFF2-40B4-BE49-F238E27FC236}">
                <a16:creationId xmlns:a16="http://schemas.microsoft.com/office/drawing/2014/main" id="{CB7C2154-EE31-4403-BCE2-D3CC4D63EE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331" y="3225893"/>
            <a:ext cx="4124325" cy="3095625"/>
          </a:xfrm>
          <a:prstGeom prst="rect">
            <a:avLst/>
          </a:prstGeom>
        </p:spPr>
      </p:pic>
      <p:pic>
        <p:nvPicPr>
          <p:cNvPr id="6" name="Picture 5">
            <a:extLst>
              <a:ext uri="{FF2B5EF4-FFF2-40B4-BE49-F238E27FC236}">
                <a16:creationId xmlns:a16="http://schemas.microsoft.com/office/drawing/2014/main" id="{B9820105-BD41-4F94-A94F-505BB4FD94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75075" y="182687"/>
            <a:ext cx="1334933" cy="1625564"/>
          </a:xfrm>
          <a:prstGeom prst="rect">
            <a:avLst/>
          </a:prstGeom>
        </p:spPr>
      </p:pic>
    </p:spTree>
    <p:extLst>
      <p:ext uri="{BB962C8B-B14F-4D97-AF65-F5344CB8AC3E}">
        <p14:creationId xmlns:p14="http://schemas.microsoft.com/office/powerpoint/2010/main" val="3915302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xEl>
                                              <p:pRg st="0" end="0"/>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3">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8686DDA-018F-4FB9-A6BB-A3F06FA223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extBox 10"/>
          <p:cNvSpPr txBox="1"/>
          <p:nvPr/>
        </p:nvSpPr>
        <p:spPr>
          <a:xfrm>
            <a:off x="1524000" y="0"/>
            <a:ext cx="9144000" cy="923330"/>
          </a:xfrm>
          <a:prstGeom prst="rect">
            <a:avLst/>
          </a:prstGeom>
          <a:noFill/>
        </p:spPr>
        <p:txBody>
          <a:bodyPr wrap="square" rtlCol="0">
            <a:spAutoFit/>
          </a:bodyPr>
          <a:lstStyle/>
          <a:p>
            <a:pPr algn="ctr"/>
            <a:r>
              <a:rPr lang="en-US" sz="5400" dirty="0">
                <a:solidFill>
                  <a:schemeClr val="bg1"/>
                </a:solidFill>
                <a:latin typeface="Calibri" panose="020F0502020204030204" pitchFamily="34" charset="0"/>
              </a:rPr>
              <a:t>Mormon Nickname</a:t>
            </a:r>
          </a:p>
        </p:txBody>
      </p:sp>
      <p:sp>
        <p:nvSpPr>
          <p:cNvPr id="21" name="Rectangle 20"/>
          <p:cNvSpPr/>
          <p:nvPr/>
        </p:nvSpPr>
        <p:spPr>
          <a:xfrm>
            <a:off x="6530789" y="1039906"/>
            <a:ext cx="3733800" cy="2862322"/>
          </a:xfrm>
          <a:prstGeom prst="rect">
            <a:avLst/>
          </a:prstGeom>
        </p:spPr>
        <p:txBody>
          <a:bodyPr wrap="square">
            <a:spAutoFit/>
          </a:bodyPr>
          <a:lstStyle/>
          <a:p>
            <a:pPr algn="just"/>
            <a:r>
              <a:rPr lang="en-US" dirty="0">
                <a:solidFill>
                  <a:schemeClr val="bg1"/>
                </a:solidFill>
              </a:rPr>
              <a:t>“While there can be no disgrace nor condemnation in being called ‘Mormons,’ and the Church, the ‘Mormon Church,’ the fact remains, and this we should all emphasize, that we belong to the Church of Jesus Christ of Latter-day Saints, the name the Lord has given by which we are to be known and called.”</a:t>
            </a:r>
          </a:p>
          <a:p>
            <a:pPr algn="just"/>
            <a:r>
              <a:rPr lang="en-US" sz="1400" dirty="0">
                <a:solidFill>
                  <a:schemeClr val="bg1"/>
                </a:solidFill>
              </a:rPr>
              <a:t>Joseph Fielding Smith</a:t>
            </a:r>
          </a:p>
        </p:txBody>
      </p:sp>
      <p:sp>
        <p:nvSpPr>
          <p:cNvPr id="10" name="Rectangle 9"/>
          <p:cNvSpPr/>
          <p:nvPr/>
        </p:nvSpPr>
        <p:spPr>
          <a:xfrm>
            <a:off x="654423" y="676836"/>
            <a:ext cx="3505200" cy="1754326"/>
          </a:xfrm>
          <a:prstGeom prst="rect">
            <a:avLst/>
          </a:prstGeom>
        </p:spPr>
        <p:txBody>
          <a:bodyPr wrap="square">
            <a:spAutoFit/>
          </a:bodyPr>
          <a:lstStyle/>
          <a:p>
            <a:pPr fontAlgn="base"/>
            <a:r>
              <a:rPr lang="en-US" dirty="0">
                <a:solidFill>
                  <a:schemeClr val="bg1"/>
                </a:solidFill>
              </a:rPr>
              <a:t>The official name of the Church is The Church of Jesus Christ of Latter-day Saints. This full name was given by revelation from God to Joseph Smith in 1838.</a:t>
            </a:r>
          </a:p>
          <a:p>
            <a:pPr fontAlgn="base"/>
            <a:r>
              <a:rPr lang="en-US" sz="1400" dirty="0">
                <a:solidFill>
                  <a:schemeClr val="bg1"/>
                </a:solidFill>
              </a:rPr>
              <a:t>Style Guide</a:t>
            </a:r>
          </a:p>
        </p:txBody>
      </p:sp>
      <p:sp>
        <p:nvSpPr>
          <p:cNvPr id="12" name="Rectangle 11"/>
          <p:cNvSpPr/>
          <p:nvPr/>
        </p:nvSpPr>
        <p:spPr>
          <a:xfrm>
            <a:off x="2209800" y="4800600"/>
            <a:ext cx="3886200" cy="1477328"/>
          </a:xfrm>
          <a:prstGeom prst="rect">
            <a:avLst/>
          </a:prstGeom>
        </p:spPr>
        <p:txBody>
          <a:bodyPr wrap="square">
            <a:spAutoFit/>
          </a:bodyPr>
          <a:lstStyle/>
          <a:p>
            <a:r>
              <a:rPr lang="en-US" dirty="0">
                <a:solidFill>
                  <a:schemeClr val="bg1"/>
                </a:solidFill>
              </a:rPr>
              <a:t>“… in obedience to revelation, we call ourselves The Church of Jesus Christ of Latter-day Saints rather than the Mormon Church” </a:t>
            </a:r>
          </a:p>
          <a:p>
            <a:r>
              <a:rPr lang="en-US" dirty="0">
                <a:solidFill>
                  <a:schemeClr val="bg1"/>
                </a:solidFill>
              </a:rPr>
              <a:t>Boyd K. Packer</a:t>
            </a:r>
          </a:p>
        </p:txBody>
      </p:sp>
      <p:pic>
        <p:nvPicPr>
          <p:cNvPr id="3" name="Picture 2">
            <a:extLst>
              <a:ext uri="{FF2B5EF4-FFF2-40B4-BE49-F238E27FC236}">
                <a16:creationId xmlns:a16="http://schemas.microsoft.com/office/drawing/2014/main" id="{B098AD66-8015-4D28-9582-252C028104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8629" y="2326341"/>
            <a:ext cx="2514600" cy="1828800"/>
          </a:xfrm>
          <a:prstGeom prst="rect">
            <a:avLst/>
          </a:prstGeom>
        </p:spPr>
      </p:pic>
      <p:pic>
        <p:nvPicPr>
          <p:cNvPr id="6" name="Picture 5">
            <a:extLst>
              <a:ext uri="{FF2B5EF4-FFF2-40B4-BE49-F238E27FC236}">
                <a16:creationId xmlns:a16="http://schemas.microsoft.com/office/drawing/2014/main" id="{E6A906F6-0C0B-4944-AAC8-C880D72739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65245" y="4185426"/>
            <a:ext cx="3644312" cy="2261987"/>
          </a:xfrm>
          <a:prstGeom prst="rect">
            <a:avLst/>
          </a:prstGeom>
        </p:spPr>
      </p:pic>
      <p:pic>
        <p:nvPicPr>
          <p:cNvPr id="8" name="Picture 7">
            <a:extLst>
              <a:ext uri="{FF2B5EF4-FFF2-40B4-BE49-F238E27FC236}">
                <a16:creationId xmlns:a16="http://schemas.microsoft.com/office/drawing/2014/main" id="{D9B4BC22-9E45-42AA-91CF-5414414495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0014" y="4946740"/>
            <a:ext cx="1134598" cy="1414056"/>
          </a:xfrm>
          <a:prstGeom prst="rect">
            <a:avLst/>
          </a:prstGeom>
        </p:spPr>
      </p:pic>
      <p:pic>
        <p:nvPicPr>
          <p:cNvPr id="14" name="Picture 13">
            <a:extLst>
              <a:ext uri="{FF2B5EF4-FFF2-40B4-BE49-F238E27FC236}">
                <a16:creationId xmlns:a16="http://schemas.microsoft.com/office/drawing/2014/main" id="{A4BFE05D-C4EE-4B1D-A017-7E0B0BF033D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15946" y="227049"/>
            <a:ext cx="1096070" cy="1419214"/>
          </a:xfrm>
          <a:prstGeom prst="rect">
            <a:avLst/>
          </a:prstGeom>
        </p:spPr>
      </p:pic>
    </p:spTree>
    <p:extLst>
      <p:ext uri="{BB962C8B-B14F-4D97-AF65-F5344CB8AC3E}">
        <p14:creationId xmlns:p14="http://schemas.microsoft.com/office/powerpoint/2010/main" val="37803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387CA414-F4E1-4607-9167-799B3F8F12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extBox 10"/>
          <p:cNvSpPr txBox="1"/>
          <p:nvPr/>
        </p:nvSpPr>
        <p:spPr>
          <a:xfrm>
            <a:off x="1524000" y="0"/>
            <a:ext cx="9144000" cy="923330"/>
          </a:xfrm>
          <a:prstGeom prst="rect">
            <a:avLst/>
          </a:prstGeom>
          <a:noFill/>
        </p:spPr>
        <p:txBody>
          <a:bodyPr wrap="square" rtlCol="0">
            <a:spAutoFit/>
          </a:bodyPr>
          <a:lstStyle/>
          <a:p>
            <a:pPr algn="ctr"/>
            <a:r>
              <a:rPr lang="en-US" sz="5400" dirty="0">
                <a:solidFill>
                  <a:schemeClr val="bg1"/>
                </a:solidFill>
                <a:latin typeface="Calibri" panose="020F0502020204030204" pitchFamily="34" charset="0"/>
              </a:rPr>
              <a:t>Built Upon His Gospel</a:t>
            </a:r>
          </a:p>
        </p:txBody>
      </p:sp>
      <p:sp>
        <p:nvSpPr>
          <p:cNvPr id="7" name="Rectangle 6"/>
          <p:cNvSpPr/>
          <p:nvPr/>
        </p:nvSpPr>
        <p:spPr>
          <a:xfrm>
            <a:off x="1981200" y="1524000"/>
            <a:ext cx="2895600" cy="923330"/>
          </a:xfrm>
          <a:prstGeom prst="rect">
            <a:avLst/>
          </a:prstGeom>
        </p:spPr>
        <p:txBody>
          <a:bodyPr wrap="square">
            <a:spAutoFit/>
          </a:bodyPr>
          <a:lstStyle/>
          <a:p>
            <a:pPr algn="ctr"/>
            <a:r>
              <a:rPr lang="en-US" b="1" dirty="0">
                <a:solidFill>
                  <a:schemeClr val="bg1"/>
                </a:solidFill>
              </a:rPr>
              <a:t>Gospel = “good news”</a:t>
            </a:r>
            <a:r>
              <a:rPr lang="en-US" dirty="0">
                <a:solidFill>
                  <a:schemeClr val="bg1"/>
                </a:solidFill>
              </a:rPr>
              <a:t> about Christ, his kingdom, and salvation through Him</a:t>
            </a:r>
            <a:endParaRPr lang="en-US" b="1" dirty="0">
              <a:solidFill>
                <a:schemeClr val="bg1"/>
              </a:solidFill>
            </a:endParaRPr>
          </a:p>
        </p:txBody>
      </p:sp>
      <p:sp>
        <p:nvSpPr>
          <p:cNvPr id="8" name="Rectangle 7"/>
          <p:cNvSpPr/>
          <p:nvPr/>
        </p:nvSpPr>
        <p:spPr>
          <a:xfrm>
            <a:off x="6100483" y="1201271"/>
            <a:ext cx="5383306" cy="5693866"/>
          </a:xfrm>
          <a:prstGeom prst="rect">
            <a:avLst/>
          </a:prstGeom>
        </p:spPr>
        <p:txBody>
          <a:bodyPr wrap="square">
            <a:spAutoFit/>
          </a:bodyPr>
          <a:lstStyle/>
          <a:p>
            <a:pPr algn="just"/>
            <a:r>
              <a:rPr lang="en-US" sz="2800" dirty="0">
                <a:solidFill>
                  <a:schemeClr val="bg1"/>
                </a:solidFill>
              </a:rPr>
              <a:t>“Both in and out of the church people quite commonly refer to “the gospel” when describing or alluding to all of a churches religious teachings. </a:t>
            </a:r>
          </a:p>
          <a:p>
            <a:pPr algn="just"/>
            <a:endParaRPr lang="en-US" sz="2800" dirty="0">
              <a:solidFill>
                <a:schemeClr val="bg1"/>
              </a:solidFill>
            </a:endParaRPr>
          </a:p>
          <a:p>
            <a:pPr algn="just"/>
            <a:r>
              <a:rPr lang="en-US" sz="2800" dirty="0">
                <a:solidFill>
                  <a:schemeClr val="bg1"/>
                </a:solidFill>
              </a:rPr>
              <a:t>This probably is the most common use of the word. The reason we use the word this way is that there really isn’t another suitable single word that will say what we are trying to say.”</a:t>
            </a:r>
          </a:p>
          <a:p>
            <a:pPr algn="just"/>
            <a:r>
              <a:rPr lang="en-US" dirty="0">
                <a:solidFill>
                  <a:schemeClr val="bg1"/>
                </a:solidFill>
              </a:rPr>
              <a:t>Student Manual</a:t>
            </a:r>
          </a:p>
        </p:txBody>
      </p:sp>
      <p:sp>
        <p:nvSpPr>
          <p:cNvPr id="9" name="TextBox 8"/>
          <p:cNvSpPr txBox="1"/>
          <p:nvPr/>
        </p:nvSpPr>
        <p:spPr>
          <a:xfrm>
            <a:off x="116541" y="6488668"/>
            <a:ext cx="2362200" cy="369332"/>
          </a:xfrm>
          <a:prstGeom prst="rect">
            <a:avLst/>
          </a:prstGeom>
          <a:noFill/>
        </p:spPr>
        <p:txBody>
          <a:bodyPr wrap="square" rtlCol="0">
            <a:spAutoFit/>
          </a:bodyPr>
          <a:lstStyle/>
          <a:p>
            <a:r>
              <a:rPr lang="en-US" dirty="0">
                <a:solidFill>
                  <a:schemeClr val="bg1"/>
                </a:solidFill>
              </a:rPr>
              <a:t>3 Nephi 27:10</a:t>
            </a:r>
          </a:p>
        </p:txBody>
      </p:sp>
      <p:pic>
        <p:nvPicPr>
          <p:cNvPr id="3" name="Picture 2">
            <a:extLst>
              <a:ext uri="{FF2B5EF4-FFF2-40B4-BE49-F238E27FC236}">
                <a16:creationId xmlns:a16="http://schemas.microsoft.com/office/drawing/2014/main" id="{7FBDC53F-167D-4B01-818B-3369830CDC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1530" y="2617694"/>
            <a:ext cx="2976282" cy="3756211"/>
          </a:xfrm>
          <a:prstGeom prst="rect">
            <a:avLst/>
          </a:prstGeom>
        </p:spPr>
      </p:pic>
    </p:spTree>
    <p:extLst>
      <p:ext uri="{BB962C8B-B14F-4D97-AF65-F5344CB8AC3E}">
        <p14:creationId xmlns:p14="http://schemas.microsoft.com/office/powerpoint/2010/main" val="3054374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040AF93-1C78-48C1-B055-DCF9E4AC18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extBox 10"/>
          <p:cNvSpPr txBox="1"/>
          <p:nvPr/>
        </p:nvSpPr>
        <p:spPr>
          <a:xfrm>
            <a:off x="1524000" y="0"/>
            <a:ext cx="9144000" cy="923330"/>
          </a:xfrm>
          <a:prstGeom prst="rect">
            <a:avLst/>
          </a:prstGeom>
          <a:noFill/>
        </p:spPr>
        <p:txBody>
          <a:bodyPr wrap="square" rtlCol="0">
            <a:spAutoFit/>
          </a:bodyPr>
          <a:lstStyle/>
          <a:p>
            <a:pPr algn="ctr"/>
            <a:r>
              <a:rPr lang="en-US" sz="5400" dirty="0">
                <a:solidFill>
                  <a:schemeClr val="bg1"/>
                </a:solidFill>
                <a:latin typeface="Calibri" panose="020F0502020204030204" pitchFamily="34" charset="0"/>
              </a:rPr>
              <a:t>What is His Gospel?</a:t>
            </a:r>
          </a:p>
        </p:txBody>
      </p:sp>
      <p:sp>
        <p:nvSpPr>
          <p:cNvPr id="7" name="Rectangle 6"/>
          <p:cNvSpPr/>
          <p:nvPr/>
        </p:nvSpPr>
        <p:spPr>
          <a:xfrm>
            <a:off x="1057835" y="905436"/>
            <a:ext cx="3886200" cy="2031325"/>
          </a:xfrm>
          <a:prstGeom prst="rect">
            <a:avLst/>
          </a:prstGeom>
        </p:spPr>
        <p:txBody>
          <a:bodyPr wrap="square">
            <a:spAutoFit/>
          </a:bodyPr>
          <a:lstStyle/>
          <a:p>
            <a:pPr algn="just"/>
            <a:r>
              <a:rPr lang="en-US" dirty="0">
                <a:solidFill>
                  <a:schemeClr val="bg1"/>
                </a:solidFill>
              </a:rPr>
              <a:t>“The gospel is truly the life, mission, teaching, atoning sacrifice, death, and resurrection of Christ…the “good news” and “glad tidings” of the gospel are found in Christ—in his atonement—not just in his teachings.”</a:t>
            </a:r>
          </a:p>
          <a:p>
            <a:pPr algn="just"/>
            <a:r>
              <a:rPr lang="en-US" sz="1400" dirty="0">
                <a:solidFill>
                  <a:schemeClr val="bg1"/>
                </a:solidFill>
              </a:rPr>
              <a:t>JFM and RLM</a:t>
            </a:r>
          </a:p>
        </p:txBody>
      </p:sp>
      <p:sp>
        <p:nvSpPr>
          <p:cNvPr id="8" name="Rectangle 7"/>
          <p:cNvSpPr/>
          <p:nvPr/>
        </p:nvSpPr>
        <p:spPr>
          <a:xfrm>
            <a:off x="6629400" y="1371601"/>
            <a:ext cx="3581400" cy="4247317"/>
          </a:xfrm>
          <a:prstGeom prst="rect">
            <a:avLst/>
          </a:prstGeom>
        </p:spPr>
        <p:txBody>
          <a:bodyPr wrap="square">
            <a:spAutoFit/>
          </a:bodyPr>
          <a:lstStyle/>
          <a:p>
            <a:pPr fontAlgn="base"/>
            <a:r>
              <a:rPr lang="en-US" dirty="0">
                <a:solidFill>
                  <a:schemeClr val="bg1"/>
                </a:solidFill>
              </a:rPr>
              <a:t>“And this is the gospel, the glad tidings, which the voice out of the heavens bore record unto us—</a:t>
            </a:r>
          </a:p>
          <a:p>
            <a:pPr fontAlgn="base"/>
            <a:endParaRPr lang="en-US" dirty="0">
              <a:solidFill>
                <a:schemeClr val="bg1"/>
              </a:solidFill>
            </a:endParaRPr>
          </a:p>
          <a:p>
            <a:pPr fontAlgn="base"/>
            <a:r>
              <a:rPr lang="en-US" dirty="0">
                <a:solidFill>
                  <a:schemeClr val="bg1"/>
                </a:solidFill>
              </a:rPr>
              <a:t>That he came into the world, even Jesus, to be crucified for the world, and to bear the sins of the world, and to sanctify the world, and to cleanse it from all unrighteousness;</a:t>
            </a:r>
          </a:p>
          <a:p>
            <a:pPr fontAlgn="base"/>
            <a:endParaRPr lang="en-US" dirty="0">
              <a:solidFill>
                <a:schemeClr val="bg1"/>
              </a:solidFill>
            </a:endParaRPr>
          </a:p>
          <a:p>
            <a:pPr fontAlgn="base"/>
            <a:r>
              <a:rPr lang="en-US" dirty="0">
                <a:solidFill>
                  <a:schemeClr val="bg1"/>
                </a:solidFill>
              </a:rPr>
              <a:t>That through him all might be saved whom the Father had put into his power and made by him;”</a:t>
            </a:r>
          </a:p>
          <a:p>
            <a:pPr fontAlgn="base"/>
            <a:r>
              <a:rPr lang="en-US" dirty="0">
                <a:solidFill>
                  <a:schemeClr val="bg1"/>
                </a:solidFill>
              </a:rPr>
              <a:t>D&amp;C 76:40-42</a:t>
            </a:r>
          </a:p>
        </p:txBody>
      </p:sp>
      <p:sp>
        <p:nvSpPr>
          <p:cNvPr id="9" name="TextBox 8"/>
          <p:cNvSpPr txBox="1"/>
          <p:nvPr/>
        </p:nvSpPr>
        <p:spPr>
          <a:xfrm>
            <a:off x="80682" y="6416950"/>
            <a:ext cx="2362200" cy="369332"/>
          </a:xfrm>
          <a:prstGeom prst="rect">
            <a:avLst/>
          </a:prstGeom>
          <a:noFill/>
        </p:spPr>
        <p:txBody>
          <a:bodyPr wrap="square" rtlCol="0">
            <a:spAutoFit/>
          </a:bodyPr>
          <a:lstStyle/>
          <a:p>
            <a:r>
              <a:rPr lang="en-US" dirty="0">
                <a:solidFill>
                  <a:schemeClr val="bg1"/>
                </a:solidFill>
              </a:rPr>
              <a:t>3 Nephi 27:13-15</a:t>
            </a:r>
          </a:p>
        </p:txBody>
      </p:sp>
      <p:pic>
        <p:nvPicPr>
          <p:cNvPr id="3" name="Picture 2">
            <a:extLst>
              <a:ext uri="{FF2B5EF4-FFF2-40B4-BE49-F238E27FC236}">
                <a16:creationId xmlns:a16="http://schemas.microsoft.com/office/drawing/2014/main" id="{77C1DA31-95CE-48DC-983F-D39291A901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8071" y="2900033"/>
            <a:ext cx="3751300" cy="3079425"/>
          </a:xfrm>
          <a:prstGeom prst="rect">
            <a:avLst/>
          </a:prstGeom>
        </p:spPr>
      </p:pic>
      <p:pic>
        <p:nvPicPr>
          <p:cNvPr id="14" name="Picture 13">
            <a:extLst>
              <a:ext uri="{FF2B5EF4-FFF2-40B4-BE49-F238E27FC236}">
                <a16:creationId xmlns:a16="http://schemas.microsoft.com/office/drawing/2014/main" id="{CD0231EE-75E5-49A8-BA80-24EFB429F7AE}"/>
              </a:ext>
            </a:extLst>
          </p:cNvPr>
          <p:cNvPicPr>
            <a:picLocks noChangeAspect="1"/>
          </p:cNvPicPr>
          <p:nvPr/>
        </p:nvPicPr>
        <p:blipFill rotWithShape="1">
          <a:blip r:embed="rId4">
            <a:extLst>
              <a:ext uri="{28A0092B-C50C-407E-A947-70E740481C1C}">
                <a14:useLocalDpi xmlns:a14="http://schemas.microsoft.com/office/drawing/2010/main" val="0"/>
              </a:ext>
            </a:extLst>
          </a:blip>
          <a:srcRect t="2746" b="8038"/>
          <a:stretch/>
        </p:blipFill>
        <p:spPr>
          <a:xfrm>
            <a:off x="277402" y="143837"/>
            <a:ext cx="1203628" cy="784295"/>
          </a:xfrm>
          <a:prstGeom prst="rect">
            <a:avLst/>
          </a:prstGeom>
        </p:spPr>
      </p:pic>
    </p:spTree>
    <p:extLst>
      <p:ext uri="{BB962C8B-B14F-4D97-AF65-F5344CB8AC3E}">
        <p14:creationId xmlns:p14="http://schemas.microsoft.com/office/powerpoint/2010/main" val="1960072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TotalTime>
  <Words>3384</Words>
  <Application>Microsoft Office PowerPoint</Application>
  <PresentationFormat>Widescreen</PresentationFormat>
  <Paragraphs>241</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Times New Roman</vt:lpstr>
      <vt:lpstr>Arial</vt:lpstr>
      <vt:lpstr>Californian FB</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12</cp:revision>
  <dcterms:created xsi:type="dcterms:W3CDTF">2017-11-18T14:44:41Z</dcterms:created>
  <dcterms:modified xsi:type="dcterms:W3CDTF">2020-06-11T16:45:43Z</dcterms:modified>
</cp:coreProperties>
</file>