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57" r:id="rId3"/>
    <p:sldId id="258" r:id="rId4"/>
    <p:sldId id="259"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3" r:id="rId20"/>
    <p:sldId id="284" r:id="rId21"/>
    <p:sldId id="281" r:id="rId22"/>
    <p:sldId id="282" r:id="rId23"/>
    <p:sldId id="262" r:id="rId24"/>
  </p:sldIdLst>
  <p:sldSz cx="12192000" cy="6858000"/>
  <p:notesSz cx="6858000" cy="9144000"/>
  <p:embeddedFontLst>
    <p:embeddedFont>
      <p:font typeface="Algerian" panose="04020705040A02060702" pitchFamily="8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lonna MT" panose="04020805060202030203" pitchFamily="8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6" autoAdjust="0"/>
    <p:restoredTop sz="94660"/>
  </p:normalViewPr>
  <p:slideViewPr>
    <p:cSldViewPr snapToGrid="0">
      <p:cViewPr varScale="1">
        <p:scale>
          <a:sx n="97" d="100"/>
          <a:sy n="97" d="100"/>
        </p:scale>
        <p:origin x="9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4FFC-4799-4809-9B4A-622A0BF9A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25B7A8-3684-4907-8FA3-23F923215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4B0068-54D3-410B-B3B9-5723529A73A8}"/>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E88FB812-1DB1-45B4-B12E-27B144BC3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F2A2E-A411-4F99-9171-B4997FBE096F}"/>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2615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CB98-A3BA-427B-80AA-8A7BC6D982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CDEDF0-91E2-4FB5-B0CB-3086B1CFE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0B320-F409-4DE1-8752-21C77440A705}"/>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9BA055FF-94EA-45F4-A8DC-FCB2468C3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30619-F8AC-4394-8023-87B37FB5C2C9}"/>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412109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E8285-1EB4-4C83-A767-C2A63CCDF7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DA4B2-370D-4A35-A530-17895E1890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F7F60-F766-4224-89B5-3CB7679C54C8}"/>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36F57B4C-3717-4E7D-AA8F-9E81DFE6D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03639-A42B-4FCF-BCD6-1068B88413AE}"/>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281243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98A1-D128-4EF4-A609-A560E64A2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B350D-28D3-4D35-8954-AE2FE784C8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BC712-3E6F-4985-B5FC-6E41D5AECD98}"/>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58065B8D-1120-4BF4-8A40-1228DD464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8A553-56F7-4DC9-AF36-71BC6DC88592}"/>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145174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F13D-029D-43AC-AB94-086B632F3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8E12C-B108-493C-8ED6-ACC37389C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E76DEE-A7F0-4C1F-B88B-005E136FA07A}"/>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177BC1A8-CA17-43DD-A26F-D2B3567B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03B91-6A76-403A-98EC-B1021E83E940}"/>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264465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8BAC-6F05-4471-88F9-73F5737AF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2B613-B560-488B-8845-75A6F1561A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85E69-F865-4C82-9DFD-8812BEB494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01567-A2AE-4DD6-BCFE-BD80462AA61E}"/>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6" name="Footer Placeholder 5">
            <a:extLst>
              <a:ext uri="{FF2B5EF4-FFF2-40B4-BE49-F238E27FC236}">
                <a16:creationId xmlns:a16="http://schemas.microsoft.com/office/drawing/2014/main" id="{2D9E18B2-BAB4-4149-A3AB-CD87B3B7A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E60E7-01A2-46AC-B15E-01D854CEB212}"/>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14494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A975-A3EC-4926-87DF-EF275F534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BD632-893A-4D77-BF2D-92CD5689F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26D869-C6AF-4D38-AEE9-79C43C8A8A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CC4B1-1EB7-46C8-B283-6D954FD61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B5F963-0F01-4AA6-9A79-D5E1CDD931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537D4-6993-4A75-9D1E-1B7FA9FEBE4D}"/>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8" name="Footer Placeholder 7">
            <a:extLst>
              <a:ext uri="{FF2B5EF4-FFF2-40B4-BE49-F238E27FC236}">
                <a16:creationId xmlns:a16="http://schemas.microsoft.com/office/drawing/2014/main" id="{46E78965-5E43-4AE9-B6B5-01003E1B6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AE655-427B-4BD6-B3ED-6BB71F94DA7B}"/>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199840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6E68-E2EB-44C0-BE2A-945E6EF2AD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8972D-62E3-4FFA-95A6-5C79E800384E}"/>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4" name="Footer Placeholder 3">
            <a:extLst>
              <a:ext uri="{FF2B5EF4-FFF2-40B4-BE49-F238E27FC236}">
                <a16:creationId xmlns:a16="http://schemas.microsoft.com/office/drawing/2014/main" id="{B4507254-C461-417B-8A05-25325FEE2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EA216-7B4B-44FC-B70F-8B3B7E9FB9D5}"/>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381185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FC689-EF30-450F-A217-7AF31619EDC7}"/>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3" name="Footer Placeholder 2">
            <a:extLst>
              <a:ext uri="{FF2B5EF4-FFF2-40B4-BE49-F238E27FC236}">
                <a16:creationId xmlns:a16="http://schemas.microsoft.com/office/drawing/2014/main" id="{455CB38C-10AD-4A10-A82D-3F6E8D5266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5E60C3-BE4C-486C-8CAD-A228073F0A15}"/>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200739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2A4E-2FA2-4DA4-A01E-F72607CCB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5FF4B5-A4D1-41D9-8E41-872F0F19D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58F180-0C52-4990-984B-A2423F094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E46EBB-3211-4197-A81E-E9DEE97A733D}"/>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6" name="Footer Placeholder 5">
            <a:extLst>
              <a:ext uri="{FF2B5EF4-FFF2-40B4-BE49-F238E27FC236}">
                <a16:creationId xmlns:a16="http://schemas.microsoft.com/office/drawing/2014/main" id="{6350D712-02BD-488E-9372-8C642FD52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6AFAD-A893-45BB-89E3-1FD6504F9933}"/>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256970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E0A4-B9D4-4254-B445-21F4FB4E3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8101B-78E6-469E-BDB5-51171A17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AF6F3-A442-46ED-887D-67566F8EC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7E2F34-8ACC-4742-917C-780EDD099FAA}"/>
              </a:ext>
            </a:extLst>
          </p:cNvPr>
          <p:cNvSpPr>
            <a:spLocks noGrp="1"/>
          </p:cNvSpPr>
          <p:nvPr>
            <p:ph type="dt" sz="half" idx="10"/>
          </p:nvPr>
        </p:nvSpPr>
        <p:spPr/>
        <p:txBody>
          <a:bodyPr/>
          <a:lstStyle/>
          <a:p>
            <a:fld id="{A3EDAC84-4F30-42D9-A2EA-72353ADF1EF8}" type="datetimeFigureOut">
              <a:rPr lang="en-US" smtClean="0"/>
              <a:t>6/11/2020</a:t>
            </a:fld>
            <a:endParaRPr lang="en-US"/>
          </a:p>
        </p:txBody>
      </p:sp>
      <p:sp>
        <p:nvSpPr>
          <p:cNvPr id="6" name="Footer Placeholder 5">
            <a:extLst>
              <a:ext uri="{FF2B5EF4-FFF2-40B4-BE49-F238E27FC236}">
                <a16:creationId xmlns:a16="http://schemas.microsoft.com/office/drawing/2014/main" id="{AAE8687B-4B80-4CE2-B889-8FF740AA9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48905-F01C-4A13-962D-8BD307609961}"/>
              </a:ext>
            </a:extLst>
          </p:cNvPr>
          <p:cNvSpPr>
            <a:spLocks noGrp="1"/>
          </p:cNvSpPr>
          <p:nvPr>
            <p:ph type="sldNum" sz="quarter" idx="12"/>
          </p:nvPr>
        </p:nvSpPr>
        <p:spPr/>
        <p:txBody>
          <a:bodyPr/>
          <a:lstStyle/>
          <a:p>
            <a:fld id="{03D47A3C-B5B7-4475-B68C-D45C0F8F18A8}" type="slidenum">
              <a:rPr lang="en-US" smtClean="0"/>
              <a:t>‹#›</a:t>
            </a:fld>
            <a:endParaRPr lang="en-US"/>
          </a:p>
        </p:txBody>
      </p:sp>
    </p:spTree>
    <p:extLst>
      <p:ext uri="{BB962C8B-B14F-4D97-AF65-F5344CB8AC3E}">
        <p14:creationId xmlns:p14="http://schemas.microsoft.com/office/powerpoint/2010/main" val="15880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4617B-C5E0-4EE2-B030-FBA14354D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E73A0C-08A7-4591-A9CC-475FB3123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B8D9B-520B-488B-BDD1-CF4C9777F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DAC84-4F30-42D9-A2EA-72353ADF1EF8}" type="datetimeFigureOut">
              <a:rPr lang="en-US" smtClean="0"/>
              <a:t>6/11/2020</a:t>
            </a:fld>
            <a:endParaRPr lang="en-US"/>
          </a:p>
        </p:txBody>
      </p:sp>
      <p:sp>
        <p:nvSpPr>
          <p:cNvPr id="5" name="Footer Placeholder 4">
            <a:extLst>
              <a:ext uri="{FF2B5EF4-FFF2-40B4-BE49-F238E27FC236}">
                <a16:creationId xmlns:a16="http://schemas.microsoft.com/office/drawing/2014/main" id="{63A390C0-A45E-45A3-9AC1-FA2DBDF56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96856-F527-4A06-BAFA-A5ADA490D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47A3C-B5B7-4475-B68C-D45C0F8F18A8}" type="slidenum">
              <a:rPr lang="en-US" smtClean="0"/>
              <a:t>‹#›</a:t>
            </a:fld>
            <a:endParaRPr lang="en-US"/>
          </a:p>
        </p:txBody>
      </p:sp>
    </p:spTree>
    <p:extLst>
      <p:ext uri="{BB962C8B-B14F-4D97-AF65-F5344CB8AC3E}">
        <p14:creationId xmlns:p14="http://schemas.microsoft.com/office/powerpoint/2010/main" val="56432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8.jpe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EF75A13-A11E-4417-967B-759A478F0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11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8D821E-E53F-4A78-987F-00CCE804F60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357467" y="762001"/>
            <a:ext cx="6348133" cy="2677656"/>
          </a:xfrm>
          <a:prstGeom prst="rect">
            <a:avLst/>
          </a:prstGeom>
          <a:noFill/>
        </p:spPr>
        <p:txBody>
          <a:bodyPr wrap="square" rtlCol="0">
            <a:spAutoFit/>
          </a:bodyPr>
          <a:lstStyle/>
          <a:p>
            <a:r>
              <a:rPr lang="en-US" sz="2400" i="1" dirty="0">
                <a:solidFill>
                  <a:schemeClr val="bg1"/>
                </a:solidFill>
              </a:rPr>
              <a:t>“And blessed be he that shall bring this thing to light; for it shall be brought out of darkness unto light, according to the word of God; yea, it shall be brought out of the earth, and it shall shine forth out of darkness, and come unto the knowledge of the people; and it shall be done by the power of God.”</a:t>
            </a:r>
            <a:endParaRPr lang="en-US" sz="2400" b="1" i="1" dirty="0">
              <a:solidFill>
                <a:schemeClr val="bg1"/>
              </a:solidFill>
            </a:endParaRPr>
          </a:p>
        </p:txBody>
      </p:sp>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Blessed Is He</a:t>
            </a:r>
          </a:p>
        </p:txBody>
      </p:sp>
      <p:sp>
        <p:nvSpPr>
          <p:cNvPr id="10" name="TextBox 9"/>
          <p:cNvSpPr txBox="1"/>
          <p:nvPr/>
        </p:nvSpPr>
        <p:spPr>
          <a:xfrm>
            <a:off x="114300" y="6477000"/>
            <a:ext cx="1981200" cy="381000"/>
          </a:xfrm>
          <a:prstGeom prst="rect">
            <a:avLst/>
          </a:prstGeom>
          <a:noFill/>
        </p:spPr>
        <p:txBody>
          <a:bodyPr wrap="square" rtlCol="0">
            <a:spAutoFit/>
          </a:bodyPr>
          <a:lstStyle/>
          <a:p>
            <a:r>
              <a:rPr lang="en-US" dirty="0">
                <a:solidFill>
                  <a:schemeClr val="bg1"/>
                </a:solidFill>
              </a:rPr>
              <a:t>Moroni 8:16</a:t>
            </a:r>
          </a:p>
        </p:txBody>
      </p:sp>
      <p:pic>
        <p:nvPicPr>
          <p:cNvPr id="4" name="Picture 3">
            <a:extLst>
              <a:ext uri="{FF2B5EF4-FFF2-40B4-BE49-F238E27FC236}">
                <a16:creationId xmlns:a16="http://schemas.microsoft.com/office/drawing/2014/main" id="{7B5B9EAF-9B12-412D-AC0E-60A7E89FC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209" y="559311"/>
            <a:ext cx="2857500" cy="2790825"/>
          </a:xfrm>
          <a:prstGeom prst="rect">
            <a:avLst/>
          </a:prstGeom>
        </p:spPr>
      </p:pic>
      <p:pic>
        <p:nvPicPr>
          <p:cNvPr id="8" name="Picture 7">
            <a:extLst>
              <a:ext uri="{FF2B5EF4-FFF2-40B4-BE49-F238E27FC236}">
                <a16:creationId xmlns:a16="http://schemas.microsoft.com/office/drawing/2014/main" id="{438D1BA8-25D6-4877-A3DA-00556052C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510" y="3864165"/>
            <a:ext cx="3656444" cy="2742333"/>
          </a:xfrm>
          <a:prstGeom prst="rect">
            <a:avLst/>
          </a:prstGeom>
        </p:spPr>
      </p:pic>
      <p:pic>
        <p:nvPicPr>
          <p:cNvPr id="12" name="Picture 11">
            <a:extLst>
              <a:ext uri="{FF2B5EF4-FFF2-40B4-BE49-F238E27FC236}">
                <a16:creationId xmlns:a16="http://schemas.microsoft.com/office/drawing/2014/main" id="{A08CC095-FE2B-4414-A663-C8BF0AE48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6421" y="4113016"/>
            <a:ext cx="3713141" cy="1982104"/>
          </a:xfrm>
          <a:prstGeom prst="rect">
            <a:avLst/>
          </a:prstGeom>
        </p:spPr>
      </p:pic>
      <p:pic>
        <p:nvPicPr>
          <p:cNvPr id="14" name="Picture 13">
            <a:extLst>
              <a:ext uri="{FF2B5EF4-FFF2-40B4-BE49-F238E27FC236}">
                <a16:creationId xmlns:a16="http://schemas.microsoft.com/office/drawing/2014/main" id="{7AC1E44E-2AFC-457B-8B6D-61D6ED563067}"/>
              </a:ext>
            </a:extLst>
          </p:cNvPr>
          <p:cNvPicPr>
            <a:picLocks noChangeAspect="1"/>
          </p:cNvPicPr>
          <p:nvPr/>
        </p:nvPicPr>
        <p:blipFill rotWithShape="1">
          <a:blip r:embed="rId7">
            <a:extLst>
              <a:ext uri="{28A0092B-C50C-407E-A947-70E740481C1C}">
                <a14:useLocalDpi xmlns:a14="http://schemas.microsoft.com/office/drawing/2010/main" val="0"/>
              </a:ext>
            </a:extLst>
          </a:blip>
          <a:srcRect r="16525" b="5557"/>
          <a:stretch/>
        </p:blipFill>
        <p:spPr>
          <a:xfrm>
            <a:off x="357467" y="3562011"/>
            <a:ext cx="3337576" cy="2246769"/>
          </a:xfrm>
          <a:prstGeom prst="rect">
            <a:avLst/>
          </a:prstGeom>
        </p:spPr>
      </p:pic>
    </p:spTree>
    <p:extLst>
      <p:ext uri="{BB962C8B-B14F-4D97-AF65-F5344CB8AC3E}">
        <p14:creationId xmlns:p14="http://schemas.microsoft.com/office/powerpoint/2010/main" val="217824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DA3C2B-2476-43BE-919D-1F33C6CE2F9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Those Who Criticize or Condemn</a:t>
            </a:r>
          </a:p>
        </p:txBody>
      </p:sp>
      <p:sp>
        <p:nvSpPr>
          <p:cNvPr id="10" name="TextBox 9"/>
          <p:cNvSpPr txBox="1"/>
          <p:nvPr/>
        </p:nvSpPr>
        <p:spPr>
          <a:xfrm>
            <a:off x="76200" y="6433167"/>
            <a:ext cx="1981200" cy="381000"/>
          </a:xfrm>
          <a:prstGeom prst="rect">
            <a:avLst/>
          </a:prstGeom>
          <a:noFill/>
        </p:spPr>
        <p:txBody>
          <a:bodyPr wrap="square" rtlCol="0">
            <a:spAutoFit/>
          </a:bodyPr>
          <a:lstStyle/>
          <a:p>
            <a:r>
              <a:rPr lang="en-US" dirty="0">
                <a:solidFill>
                  <a:schemeClr val="bg1"/>
                </a:solidFill>
              </a:rPr>
              <a:t>Moroni 8:17</a:t>
            </a:r>
          </a:p>
        </p:txBody>
      </p:sp>
      <p:sp>
        <p:nvSpPr>
          <p:cNvPr id="8" name="TextBox 7"/>
          <p:cNvSpPr txBox="1"/>
          <p:nvPr/>
        </p:nvSpPr>
        <p:spPr>
          <a:xfrm>
            <a:off x="1343891" y="1014056"/>
            <a:ext cx="4953000" cy="1169551"/>
          </a:xfrm>
          <a:prstGeom prst="rect">
            <a:avLst/>
          </a:prstGeom>
          <a:noFill/>
        </p:spPr>
        <p:txBody>
          <a:bodyPr wrap="square" rtlCol="0">
            <a:spAutoFit/>
          </a:bodyPr>
          <a:lstStyle/>
          <a:p>
            <a:r>
              <a:rPr lang="en-US" sz="2000" dirty="0">
                <a:solidFill>
                  <a:schemeClr val="bg1"/>
                </a:solidFill>
              </a:rPr>
              <a:t>“Moroni assured us that if there were faults in this record they were the faults of men.”</a:t>
            </a:r>
          </a:p>
          <a:p>
            <a:r>
              <a:rPr lang="en-US" sz="1200" dirty="0">
                <a:solidFill>
                  <a:schemeClr val="bg1"/>
                </a:solidFill>
              </a:rPr>
              <a:t>Student Manual</a:t>
            </a:r>
          </a:p>
          <a:p>
            <a:endParaRPr lang="en-US" b="1" dirty="0">
              <a:solidFill>
                <a:schemeClr val="bg1"/>
              </a:solidFill>
            </a:endParaRPr>
          </a:p>
        </p:txBody>
      </p:sp>
      <p:sp>
        <p:nvSpPr>
          <p:cNvPr id="9" name="Rectangle 8"/>
          <p:cNvSpPr/>
          <p:nvPr/>
        </p:nvSpPr>
        <p:spPr>
          <a:xfrm>
            <a:off x="4727864" y="3243233"/>
            <a:ext cx="4572000" cy="2862322"/>
          </a:xfrm>
          <a:prstGeom prst="rect">
            <a:avLst/>
          </a:prstGeom>
        </p:spPr>
        <p:txBody>
          <a:bodyPr>
            <a:spAutoFit/>
          </a:bodyPr>
          <a:lstStyle/>
          <a:p>
            <a:r>
              <a:rPr lang="en-US" sz="2000" i="1" dirty="0">
                <a:solidFill>
                  <a:schemeClr val="bg1"/>
                </a:solidFill>
              </a:rPr>
              <a:t>“And if they are not the words of Christ, judge ye—for Christ will show unto you, with power and great glory, that they are his words, at the last day; and you and I shall stand face to face before his bar; and ye shall know that I have been commanded of him to write these things, notwithstanding my weakness.”</a:t>
            </a:r>
          </a:p>
          <a:p>
            <a:r>
              <a:rPr lang="en-US" sz="2000" i="1" dirty="0">
                <a:solidFill>
                  <a:schemeClr val="bg1"/>
                </a:solidFill>
              </a:rPr>
              <a:t>2 Nephi 33:11</a:t>
            </a:r>
          </a:p>
        </p:txBody>
      </p:sp>
      <p:pic>
        <p:nvPicPr>
          <p:cNvPr id="4" name="Picture 3">
            <a:extLst>
              <a:ext uri="{FF2B5EF4-FFF2-40B4-BE49-F238E27FC236}">
                <a16:creationId xmlns:a16="http://schemas.microsoft.com/office/drawing/2014/main" id="{2459C1F9-1343-4031-855A-3494AE5D3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864" y="762001"/>
            <a:ext cx="3654136" cy="2095261"/>
          </a:xfrm>
          <a:prstGeom prst="rect">
            <a:avLst/>
          </a:prstGeom>
        </p:spPr>
      </p:pic>
      <p:pic>
        <p:nvPicPr>
          <p:cNvPr id="6" name="Picture 5">
            <a:extLst>
              <a:ext uri="{FF2B5EF4-FFF2-40B4-BE49-F238E27FC236}">
                <a16:creationId xmlns:a16="http://schemas.microsoft.com/office/drawing/2014/main" id="{B330A768-FC95-4EE1-A563-9CAB0128B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014" y="2588062"/>
            <a:ext cx="3124200" cy="3124200"/>
          </a:xfrm>
          <a:prstGeom prst="rect">
            <a:avLst/>
          </a:prstGeom>
        </p:spPr>
      </p:pic>
    </p:spTree>
    <p:extLst>
      <p:ext uri="{BB962C8B-B14F-4D97-AF65-F5344CB8AC3E}">
        <p14:creationId xmlns:p14="http://schemas.microsoft.com/office/powerpoint/2010/main" val="326473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A5CAB5-2696-4BA7-916A-B93EB2BFE4B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270164" y="957340"/>
            <a:ext cx="3048000" cy="461665"/>
          </a:xfrm>
          <a:prstGeom prst="rect">
            <a:avLst/>
          </a:prstGeom>
          <a:noFill/>
        </p:spPr>
        <p:txBody>
          <a:bodyPr wrap="square" rtlCol="0">
            <a:spAutoFit/>
          </a:bodyPr>
          <a:lstStyle/>
          <a:p>
            <a:r>
              <a:rPr lang="en-US" sz="2400" b="1" i="1" dirty="0">
                <a:solidFill>
                  <a:schemeClr val="bg1"/>
                </a:solidFill>
              </a:rPr>
              <a:t>Do not seek for signs</a:t>
            </a:r>
          </a:p>
        </p:txBody>
      </p:sp>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Moroni’s Warnings and Advice</a:t>
            </a:r>
          </a:p>
        </p:txBody>
      </p:sp>
      <p:sp>
        <p:nvSpPr>
          <p:cNvPr id="10" name="TextBox 9"/>
          <p:cNvSpPr txBox="1"/>
          <p:nvPr/>
        </p:nvSpPr>
        <p:spPr>
          <a:xfrm>
            <a:off x="0" y="6474767"/>
            <a:ext cx="1981200" cy="381000"/>
          </a:xfrm>
          <a:prstGeom prst="rect">
            <a:avLst/>
          </a:prstGeom>
          <a:noFill/>
        </p:spPr>
        <p:txBody>
          <a:bodyPr wrap="square" rtlCol="0">
            <a:spAutoFit/>
          </a:bodyPr>
          <a:lstStyle/>
          <a:p>
            <a:r>
              <a:rPr lang="en-US" dirty="0">
                <a:solidFill>
                  <a:schemeClr val="bg1"/>
                </a:solidFill>
              </a:rPr>
              <a:t>Moroni 8:18-23</a:t>
            </a:r>
          </a:p>
        </p:txBody>
      </p:sp>
      <p:sp>
        <p:nvSpPr>
          <p:cNvPr id="9" name="Rectangle 8"/>
          <p:cNvSpPr/>
          <p:nvPr/>
        </p:nvSpPr>
        <p:spPr>
          <a:xfrm>
            <a:off x="3588328" y="836269"/>
            <a:ext cx="6483927" cy="1631216"/>
          </a:xfrm>
          <a:prstGeom prst="rect">
            <a:avLst/>
          </a:prstGeom>
        </p:spPr>
        <p:txBody>
          <a:bodyPr wrap="square">
            <a:spAutoFit/>
          </a:bodyPr>
          <a:lstStyle/>
          <a:p>
            <a:r>
              <a:rPr lang="en-US" sz="2000" b="1" i="1" dirty="0">
                <a:solidFill>
                  <a:srgbClr val="FFFF00"/>
                </a:solidFill>
              </a:rPr>
              <a:t>“Yea, signs come by faith, unto mighty works, for without faith no man </a:t>
            </a:r>
            <a:r>
              <a:rPr lang="en-US" sz="2000" b="1" i="1" dirty="0" err="1">
                <a:solidFill>
                  <a:srgbClr val="FFFF00"/>
                </a:solidFill>
              </a:rPr>
              <a:t>pleaseth</a:t>
            </a:r>
            <a:r>
              <a:rPr lang="en-US" sz="2000" b="1" i="1" dirty="0">
                <a:solidFill>
                  <a:srgbClr val="FFFF00"/>
                </a:solidFill>
              </a:rPr>
              <a:t> God; and with whom God is angry he is not well pleased; wherefore, unto such he </a:t>
            </a:r>
            <a:r>
              <a:rPr lang="en-US" sz="2000" b="1" i="1" dirty="0" err="1">
                <a:solidFill>
                  <a:srgbClr val="FFFF00"/>
                </a:solidFill>
              </a:rPr>
              <a:t>showeth</a:t>
            </a:r>
            <a:r>
              <a:rPr lang="en-US" sz="2000" b="1" i="1" dirty="0">
                <a:solidFill>
                  <a:srgbClr val="FFFF00"/>
                </a:solidFill>
              </a:rPr>
              <a:t> no signs, only in </a:t>
            </a:r>
            <a:r>
              <a:rPr lang="en-US" sz="2000" b="1" i="1" baseline="30000" dirty="0">
                <a:solidFill>
                  <a:srgbClr val="FFFF00"/>
                </a:solidFill>
              </a:rPr>
              <a:t>c </a:t>
            </a:r>
            <a:r>
              <a:rPr lang="en-US" sz="2000" b="1" i="1" dirty="0">
                <a:solidFill>
                  <a:srgbClr val="FFFF00"/>
                </a:solidFill>
              </a:rPr>
              <a:t>wrath unto their condemnation.”</a:t>
            </a:r>
          </a:p>
          <a:p>
            <a:r>
              <a:rPr lang="en-US" sz="2000" b="1" i="1" dirty="0">
                <a:solidFill>
                  <a:srgbClr val="FFFF00"/>
                </a:solidFill>
              </a:rPr>
              <a:t>D&amp;C 63:11</a:t>
            </a:r>
          </a:p>
        </p:txBody>
      </p:sp>
      <p:sp>
        <p:nvSpPr>
          <p:cNvPr id="11" name="TextBox 10"/>
          <p:cNvSpPr txBox="1"/>
          <p:nvPr/>
        </p:nvSpPr>
        <p:spPr>
          <a:xfrm>
            <a:off x="1524000" y="2549812"/>
            <a:ext cx="2743200" cy="830997"/>
          </a:xfrm>
          <a:prstGeom prst="rect">
            <a:avLst/>
          </a:prstGeom>
          <a:noFill/>
        </p:spPr>
        <p:txBody>
          <a:bodyPr wrap="square" rtlCol="0">
            <a:spAutoFit/>
          </a:bodyPr>
          <a:lstStyle/>
          <a:p>
            <a:pPr algn="ctr"/>
            <a:r>
              <a:rPr lang="en-US" sz="2400" b="1" i="1" dirty="0">
                <a:solidFill>
                  <a:schemeClr val="bg1"/>
                </a:solidFill>
              </a:rPr>
              <a:t>Judgment is up to the Lord, not men</a:t>
            </a:r>
          </a:p>
        </p:txBody>
      </p:sp>
      <p:sp>
        <p:nvSpPr>
          <p:cNvPr id="12" name="Rectangle 11"/>
          <p:cNvSpPr/>
          <p:nvPr/>
        </p:nvSpPr>
        <p:spPr>
          <a:xfrm>
            <a:off x="4800600" y="2629423"/>
            <a:ext cx="6483927" cy="1323439"/>
          </a:xfrm>
          <a:prstGeom prst="rect">
            <a:avLst/>
          </a:prstGeom>
        </p:spPr>
        <p:txBody>
          <a:bodyPr wrap="square">
            <a:spAutoFit/>
          </a:bodyPr>
          <a:lstStyle/>
          <a:p>
            <a:r>
              <a:rPr lang="en-US" sz="2000" b="1" i="1" dirty="0">
                <a:solidFill>
                  <a:srgbClr val="FFFF00"/>
                </a:solidFill>
              </a:rPr>
              <a:t>“Now it is better that a man should be judged of God than of man, for the judgments of God are always just, but the judgments of </a:t>
            </a:r>
            <a:r>
              <a:rPr lang="en-US" sz="2000" b="1" i="1" dirty="0" err="1">
                <a:solidFill>
                  <a:srgbClr val="FFFF00"/>
                </a:solidFill>
              </a:rPr>
              <a:t>manare</a:t>
            </a:r>
            <a:r>
              <a:rPr lang="en-US" sz="2000" b="1" i="1" dirty="0">
                <a:solidFill>
                  <a:srgbClr val="FFFF00"/>
                </a:solidFill>
              </a:rPr>
              <a:t> not always just.”</a:t>
            </a:r>
          </a:p>
          <a:p>
            <a:r>
              <a:rPr lang="en-US" sz="2000" b="1" i="1" dirty="0">
                <a:solidFill>
                  <a:srgbClr val="FFFF00"/>
                </a:solidFill>
              </a:rPr>
              <a:t>Mosiah 29:12</a:t>
            </a:r>
          </a:p>
        </p:txBody>
      </p:sp>
      <p:sp>
        <p:nvSpPr>
          <p:cNvPr id="13" name="TextBox 12"/>
          <p:cNvSpPr txBox="1"/>
          <p:nvPr/>
        </p:nvSpPr>
        <p:spPr>
          <a:xfrm>
            <a:off x="-6927" y="4719562"/>
            <a:ext cx="2743200" cy="461665"/>
          </a:xfrm>
          <a:prstGeom prst="rect">
            <a:avLst/>
          </a:prstGeom>
          <a:noFill/>
        </p:spPr>
        <p:txBody>
          <a:bodyPr wrap="square" rtlCol="0">
            <a:spAutoFit/>
          </a:bodyPr>
          <a:lstStyle/>
          <a:p>
            <a:pPr algn="ctr"/>
            <a:r>
              <a:rPr lang="en-US" sz="2400" b="1" i="1" dirty="0">
                <a:solidFill>
                  <a:schemeClr val="bg1"/>
                </a:solidFill>
              </a:rPr>
              <a:t>Study Isaiah</a:t>
            </a:r>
          </a:p>
        </p:txBody>
      </p:sp>
      <p:sp>
        <p:nvSpPr>
          <p:cNvPr id="14" name="Rectangle 13"/>
          <p:cNvSpPr/>
          <p:nvPr/>
        </p:nvSpPr>
        <p:spPr>
          <a:xfrm>
            <a:off x="3131126" y="4577221"/>
            <a:ext cx="6483927" cy="1323439"/>
          </a:xfrm>
          <a:prstGeom prst="rect">
            <a:avLst/>
          </a:prstGeom>
        </p:spPr>
        <p:txBody>
          <a:bodyPr wrap="square">
            <a:spAutoFit/>
          </a:bodyPr>
          <a:lstStyle/>
          <a:p>
            <a:r>
              <a:rPr lang="en-US" sz="2000" b="1" i="1" dirty="0">
                <a:solidFill>
                  <a:srgbClr val="FFFF00"/>
                </a:solidFill>
              </a:rPr>
              <a:t>“Ye remember that I </a:t>
            </a:r>
            <a:r>
              <a:rPr lang="en-US" sz="2000" b="1" i="1" dirty="0" err="1">
                <a:solidFill>
                  <a:srgbClr val="FFFF00"/>
                </a:solidFill>
              </a:rPr>
              <a:t>spake</a:t>
            </a:r>
            <a:r>
              <a:rPr lang="en-US" sz="2000" b="1" i="1" dirty="0">
                <a:solidFill>
                  <a:srgbClr val="FFFF00"/>
                </a:solidFill>
              </a:rPr>
              <a:t> unto you, and said that when the</a:t>
            </a:r>
            <a:r>
              <a:rPr lang="en-US" sz="2000" b="1" i="1" baseline="30000" dirty="0">
                <a:solidFill>
                  <a:srgbClr val="FFFF00"/>
                </a:solidFill>
              </a:rPr>
              <a:t> </a:t>
            </a:r>
            <a:r>
              <a:rPr lang="en-US" sz="2000" b="1" i="1" dirty="0">
                <a:solidFill>
                  <a:srgbClr val="FFFF00"/>
                </a:solidFill>
              </a:rPr>
              <a:t>words of Isaiah should be fulfilled—behold they are written, ye have them before you, therefore search them—”</a:t>
            </a:r>
          </a:p>
          <a:p>
            <a:r>
              <a:rPr lang="en-US" sz="2000" b="1" i="1" dirty="0">
                <a:solidFill>
                  <a:srgbClr val="FFFF00"/>
                </a:solidFill>
              </a:rPr>
              <a:t>3 Nephi 20:11</a:t>
            </a:r>
          </a:p>
        </p:txBody>
      </p:sp>
      <p:sp>
        <p:nvSpPr>
          <p:cNvPr id="15" name="Right Arrow 14"/>
          <p:cNvSpPr/>
          <p:nvPr/>
        </p:nvSpPr>
        <p:spPr>
          <a:xfrm>
            <a:off x="1641764" y="1490739"/>
            <a:ext cx="16764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895600" y="3388011"/>
            <a:ext cx="16764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288473" y="5176761"/>
            <a:ext cx="16764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3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DE831A-508C-49B2-9E5B-3076BB4611F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10" name="TextBox 9"/>
          <p:cNvSpPr txBox="1"/>
          <p:nvPr/>
        </p:nvSpPr>
        <p:spPr>
          <a:xfrm>
            <a:off x="96982" y="6488668"/>
            <a:ext cx="1981200" cy="369332"/>
          </a:xfrm>
          <a:prstGeom prst="rect">
            <a:avLst/>
          </a:prstGeom>
          <a:noFill/>
        </p:spPr>
        <p:txBody>
          <a:bodyPr wrap="square" rtlCol="0">
            <a:spAutoFit/>
          </a:bodyPr>
          <a:lstStyle/>
          <a:p>
            <a:r>
              <a:rPr lang="en-US" dirty="0">
                <a:solidFill>
                  <a:schemeClr val="bg1"/>
                </a:solidFill>
              </a:rPr>
              <a:t>Moroni 8:23-25</a:t>
            </a:r>
          </a:p>
        </p:txBody>
      </p:sp>
      <p:sp>
        <p:nvSpPr>
          <p:cNvPr id="18" name="Rectangle 17"/>
          <p:cNvSpPr/>
          <p:nvPr/>
        </p:nvSpPr>
        <p:spPr>
          <a:xfrm>
            <a:off x="1838805" y="463259"/>
            <a:ext cx="4779817" cy="5632311"/>
          </a:xfrm>
          <a:prstGeom prst="rect">
            <a:avLst/>
          </a:prstGeom>
        </p:spPr>
        <p:txBody>
          <a:bodyPr wrap="square">
            <a:spAutoFit/>
          </a:bodyPr>
          <a:lstStyle/>
          <a:p>
            <a:pPr fontAlgn="base"/>
            <a:r>
              <a:rPr lang="en-US" sz="2000" dirty="0">
                <a:solidFill>
                  <a:schemeClr val="bg1"/>
                </a:solidFill>
              </a:rPr>
              <a:t>“The truth is, simply, that he was a prophet of God—nothing more and not one whit less!</a:t>
            </a:r>
          </a:p>
          <a:p>
            <a:pPr fontAlgn="base"/>
            <a:r>
              <a:rPr lang="en-US" sz="2000" dirty="0">
                <a:solidFill>
                  <a:schemeClr val="bg1"/>
                </a:solidFill>
              </a:rPr>
              <a:t>The scriptures did not come so much from Joseph Smith as they did through him. He was a conduit through which the revelations were given. …</a:t>
            </a:r>
          </a:p>
          <a:p>
            <a:pPr fontAlgn="base"/>
            <a:endParaRPr lang="en-US" sz="2000" dirty="0">
              <a:solidFill>
                <a:schemeClr val="bg1"/>
              </a:solidFill>
            </a:endParaRPr>
          </a:p>
          <a:p>
            <a:pPr fontAlgn="base"/>
            <a:r>
              <a:rPr lang="en-US" sz="2000" dirty="0">
                <a:solidFill>
                  <a:schemeClr val="bg1"/>
                </a:solidFill>
              </a:rPr>
              <a:t>The Prophet Joseph Smith was an unschooled farm boy. To read some of his early letters in the original shows him to be somewhat unpolished in spelling and grammar and in expression.</a:t>
            </a:r>
          </a:p>
          <a:p>
            <a:pPr fontAlgn="base"/>
            <a:endParaRPr lang="en-US" sz="2000" dirty="0">
              <a:solidFill>
                <a:schemeClr val="bg1"/>
              </a:solidFill>
            </a:endParaRPr>
          </a:p>
          <a:p>
            <a:pPr fontAlgn="base"/>
            <a:r>
              <a:rPr lang="en-US" sz="2000" dirty="0">
                <a:solidFill>
                  <a:schemeClr val="bg1"/>
                </a:solidFill>
              </a:rPr>
              <a:t>“That the revelations came through him in any form of literary refinement is nothing short of a miracle.”</a:t>
            </a:r>
          </a:p>
          <a:p>
            <a:pPr fontAlgn="base"/>
            <a:r>
              <a:rPr lang="en-US" sz="2000" dirty="0">
                <a:solidFill>
                  <a:schemeClr val="bg1"/>
                </a:solidFill>
              </a:rPr>
              <a:t>President Boyd K. Packer</a:t>
            </a:r>
          </a:p>
        </p:txBody>
      </p:sp>
      <p:pic>
        <p:nvPicPr>
          <p:cNvPr id="7" name="Picture 6" descr="boyd k. packer.jpg"/>
          <p:cNvPicPr>
            <a:picLocks noChangeAspect="1"/>
          </p:cNvPicPr>
          <p:nvPr/>
        </p:nvPicPr>
        <p:blipFill>
          <a:blip r:embed="rId4" cstate="print"/>
          <a:stretch>
            <a:fillRect/>
          </a:stretch>
        </p:blipFill>
        <p:spPr>
          <a:xfrm>
            <a:off x="96982" y="117764"/>
            <a:ext cx="1027929" cy="1281113"/>
          </a:xfrm>
          <a:prstGeom prst="rect">
            <a:avLst/>
          </a:prstGeom>
        </p:spPr>
      </p:pic>
      <p:pic>
        <p:nvPicPr>
          <p:cNvPr id="3" name="Picture 2">
            <a:extLst>
              <a:ext uri="{FF2B5EF4-FFF2-40B4-BE49-F238E27FC236}">
                <a16:creationId xmlns:a16="http://schemas.microsoft.com/office/drawing/2014/main" id="{6B5C5B3C-28CF-4C58-B3A8-959F2DAC9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2517" y="609601"/>
            <a:ext cx="3906247" cy="5472113"/>
          </a:xfrm>
          <a:prstGeom prst="rect">
            <a:avLst/>
          </a:prstGeom>
        </p:spPr>
      </p:pic>
    </p:spTree>
    <p:extLst>
      <p:ext uri="{BB962C8B-B14F-4D97-AF65-F5344CB8AC3E}">
        <p14:creationId xmlns:p14="http://schemas.microsoft.com/office/powerpoint/2010/main" val="2891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86A1B0-2228-475F-9894-00A54476582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Ancient Saints Pray </a:t>
            </a:r>
          </a:p>
        </p:txBody>
      </p:sp>
      <p:sp>
        <p:nvSpPr>
          <p:cNvPr id="10" name="TextBox 9"/>
          <p:cNvSpPr txBox="1"/>
          <p:nvPr/>
        </p:nvSpPr>
        <p:spPr>
          <a:xfrm>
            <a:off x="138546" y="6405623"/>
            <a:ext cx="1981200" cy="381000"/>
          </a:xfrm>
          <a:prstGeom prst="rect">
            <a:avLst/>
          </a:prstGeom>
          <a:noFill/>
        </p:spPr>
        <p:txBody>
          <a:bodyPr wrap="square" rtlCol="0">
            <a:spAutoFit/>
          </a:bodyPr>
          <a:lstStyle/>
          <a:p>
            <a:r>
              <a:rPr lang="en-US" dirty="0">
                <a:solidFill>
                  <a:schemeClr val="bg1"/>
                </a:solidFill>
              </a:rPr>
              <a:t>Moroni 8:24</a:t>
            </a:r>
          </a:p>
        </p:txBody>
      </p:sp>
      <p:sp>
        <p:nvSpPr>
          <p:cNvPr id="9" name="Rectangle 8"/>
          <p:cNvSpPr/>
          <p:nvPr/>
        </p:nvSpPr>
        <p:spPr>
          <a:xfrm>
            <a:off x="6629401" y="969139"/>
            <a:ext cx="4572000" cy="2862322"/>
          </a:xfrm>
          <a:prstGeom prst="rect">
            <a:avLst/>
          </a:prstGeom>
        </p:spPr>
        <p:txBody>
          <a:bodyPr>
            <a:spAutoFit/>
          </a:bodyPr>
          <a:lstStyle/>
          <a:p>
            <a:r>
              <a:rPr lang="en-US" i="1" dirty="0">
                <a:solidFill>
                  <a:schemeClr val="bg1"/>
                </a:solidFill>
              </a:rPr>
              <a:t>“And he </a:t>
            </a:r>
            <a:r>
              <a:rPr lang="en-US" i="1" dirty="0" err="1">
                <a:solidFill>
                  <a:schemeClr val="bg1"/>
                </a:solidFill>
              </a:rPr>
              <a:t>knoweth</a:t>
            </a:r>
            <a:r>
              <a:rPr lang="en-US" i="1" dirty="0">
                <a:solidFill>
                  <a:schemeClr val="bg1"/>
                </a:solidFill>
              </a:rPr>
              <a:t> their prayers, that they were in behalf of their brethren. And he </a:t>
            </a:r>
            <a:r>
              <a:rPr lang="en-US" i="1" dirty="0" err="1">
                <a:solidFill>
                  <a:schemeClr val="bg1"/>
                </a:solidFill>
              </a:rPr>
              <a:t>knoweth</a:t>
            </a:r>
            <a:r>
              <a:rPr lang="en-US" i="1" dirty="0">
                <a:solidFill>
                  <a:schemeClr val="bg1"/>
                </a:solidFill>
              </a:rPr>
              <a:t> their faith, for in his name could they remove mountains; and in his name could they cause the earth to shake; and by the power of his word did they cause</a:t>
            </a:r>
            <a:r>
              <a:rPr lang="en-US" i="1" baseline="30000" dirty="0">
                <a:solidFill>
                  <a:schemeClr val="bg1"/>
                </a:solidFill>
              </a:rPr>
              <a:t> </a:t>
            </a:r>
            <a:r>
              <a:rPr lang="en-US" i="1" dirty="0">
                <a:solidFill>
                  <a:schemeClr val="bg1"/>
                </a:solidFill>
              </a:rPr>
              <a:t>prisons to tumble to the earth; yea, even the fiery furnace could not harm them, neither wild beasts nor poisonous serpents, because of the power of his word.”</a:t>
            </a:r>
          </a:p>
          <a:p>
            <a:endParaRPr lang="en-US" i="1" dirty="0">
              <a:solidFill>
                <a:schemeClr val="bg1"/>
              </a:solidFill>
            </a:endParaRPr>
          </a:p>
        </p:txBody>
      </p:sp>
      <p:sp>
        <p:nvSpPr>
          <p:cNvPr id="18" name="Rectangle 17"/>
          <p:cNvSpPr/>
          <p:nvPr/>
        </p:nvSpPr>
        <p:spPr>
          <a:xfrm>
            <a:off x="1544783" y="4449203"/>
            <a:ext cx="4572000" cy="1754326"/>
          </a:xfrm>
          <a:prstGeom prst="rect">
            <a:avLst/>
          </a:prstGeom>
        </p:spPr>
        <p:txBody>
          <a:bodyPr>
            <a:spAutoFit/>
          </a:bodyPr>
          <a:lstStyle/>
          <a:p>
            <a:r>
              <a:rPr lang="en-US" i="1" dirty="0">
                <a:solidFill>
                  <a:schemeClr val="bg1"/>
                </a:solidFill>
              </a:rPr>
              <a:t>To the Lamanites: </a:t>
            </a:r>
          </a:p>
          <a:p>
            <a:r>
              <a:rPr lang="en-US" i="1" dirty="0">
                <a:solidFill>
                  <a:schemeClr val="bg1"/>
                </a:solidFill>
              </a:rPr>
              <a:t>“Now, this is not all—their faith in their prayers was that this gospel should be made known also, if it were possible that other nations should possess this land;”</a:t>
            </a:r>
          </a:p>
          <a:p>
            <a:r>
              <a:rPr lang="en-US" i="1" dirty="0">
                <a:solidFill>
                  <a:schemeClr val="bg1"/>
                </a:solidFill>
              </a:rPr>
              <a:t>D&amp;C 10:46</a:t>
            </a:r>
          </a:p>
        </p:txBody>
      </p:sp>
      <p:pic>
        <p:nvPicPr>
          <p:cNvPr id="3" name="Picture 2">
            <a:extLst>
              <a:ext uri="{FF2B5EF4-FFF2-40B4-BE49-F238E27FC236}">
                <a16:creationId xmlns:a16="http://schemas.microsoft.com/office/drawing/2014/main" id="{68DFD4C8-D44B-45EF-873C-6BD3764B1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56" y="3613133"/>
            <a:ext cx="4818506" cy="3171675"/>
          </a:xfrm>
          <a:prstGeom prst="rect">
            <a:avLst/>
          </a:prstGeom>
        </p:spPr>
      </p:pic>
      <p:pic>
        <p:nvPicPr>
          <p:cNvPr id="5" name="Picture 4">
            <a:extLst>
              <a:ext uri="{FF2B5EF4-FFF2-40B4-BE49-F238E27FC236}">
                <a16:creationId xmlns:a16="http://schemas.microsoft.com/office/drawing/2014/main" id="{7EC15C85-06B7-4B53-A1C6-7958CD2A3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905" y="887655"/>
            <a:ext cx="4489140" cy="3025290"/>
          </a:xfrm>
          <a:prstGeom prst="rect">
            <a:avLst/>
          </a:prstGeom>
        </p:spPr>
      </p:pic>
    </p:spTree>
    <p:extLst>
      <p:ext uri="{BB962C8B-B14F-4D97-AF65-F5344CB8AC3E}">
        <p14:creationId xmlns:p14="http://schemas.microsoft.com/office/powerpoint/2010/main" val="25168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0101A6-8F74-4AAE-AEF7-ACEBF08DBCF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Moroni’s Vision of the Future</a:t>
            </a:r>
          </a:p>
        </p:txBody>
      </p:sp>
      <p:sp>
        <p:nvSpPr>
          <p:cNvPr id="10" name="TextBox 9"/>
          <p:cNvSpPr txBox="1"/>
          <p:nvPr/>
        </p:nvSpPr>
        <p:spPr>
          <a:xfrm>
            <a:off x="0" y="6469529"/>
            <a:ext cx="1981200" cy="381000"/>
          </a:xfrm>
          <a:prstGeom prst="rect">
            <a:avLst/>
          </a:prstGeom>
          <a:noFill/>
        </p:spPr>
        <p:txBody>
          <a:bodyPr wrap="square" rtlCol="0">
            <a:spAutoFit/>
          </a:bodyPr>
          <a:lstStyle/>
          <a:p>
            <a:r>
              <a:rPr lang="en-US" dirty="0">
                <a:solidFill>
                  <a:schemeClr val="bg1"/>
                </a:solidFill>
              </a:rPr>
              <a:t>Moroni 8:25</a:t>
            </a:r>
          </a:p>
        </p:txBody>
      </p:sp>
      <p:sp>
        <p:nvSpPr>
          <p:cNvPr id="9" name="Rectangle 8"/>
          <p:cNvSpPr/>
          <p:nvPr/>
        </p:nvSpPr>
        <p:spPr>
          <a:xfrm>
            <a:off x="1981200" y="914400"/>
            <a:ext cx="4572000" cy="1938992"/>
          </a:xfrm>
          <a:prstGeom prst="rect">
            <a:avLst/>
          </a:prstGeom>
        </p:spPr>
        <p:txBody>
          <a:bodyPr>
            <a:spAutoFit/>
          </a:bodyPr>
          <a:lstStyle/>
          <a:p>
            <a:r>
              <a:rPr lang="en-US" dirty="0">
                <a:solidFill>
                  <a:schemeClr val="bg1"/>
                </a:solidFill>
              </a:rPr>
              <a:t>“The Ancients Prayer for Joseph Smith. They knew of him. They were aware of his noble and vital mission in the earth. They looked to the time of the coming of the “Choice seer” of the Lord.”</a:t>
            </a:r>
          </a:p>
          <a:p>
            <a:r>
              <a:rPr lang="en-US" sz="1200" dirty="0">
                <a:solidFill>
                  <a:schemeClr val="bg1"/>
                </a:solidFill>
              </a:rPr>
              <a:t>JFM and RLM</a:t>
            </a:r>
          </a:p>
          <a:p>
            <a:endParaRPr lang="en-US" dirty="0">
              <a:solidFill>
                <a:schemeClr val="bg1"/>
              </a:solidFill>
            </a:endParaRPr>
          </a:p>
        </p:txBody>
      </p:sp>
      <p:sp>
        <p:nvSpPr>
          <p:cNvPr id="18" name="Rectangle 17"/>
          <p:cNvSpPr/>
          <p:nvPr/>
        </p:nvSpPr>
        <p:spPr>
          <a:xfrm>
            <a:off x="4401416" y="3989337"/>
            <a:ext cx="4572000" cy="2308324"/>
          </a:xfrm>
          <a:prstGeom prst="rect">
            <a:avLst/>
          </a:prstGeom>
        </p:spPr>
        <p:txBody>
          <a:bodyPr>
            <a:spAutoFit/>
          </a:bodyPr>
          <a:lstStyle/>
          <a:p>
            <a:r>
              <a:rPr lang="en-US" dirty="0">
                <a:solidFill>
                  <a:schemeClr val="bg1"/>
                </a:solidFill>
              </a:rPr>
              <a:t>Lehi to Jacob, Joseph of Egypt about Joseph Smith in the latter days:</a:t>
            </a:r>
          </a:p>
          <a:p>
            <a:endParaRPr lang="en-US" dirty="0">
              <a:solidFill>
                <a:schemeClr val="bg1"/>
              </a:solidFill>
            </a:endParaRPr>
          </a:p>
          <a:p>
            <a:r>
              <a:rPr lang="en-US" dirty="0">
                <a:solidFill>
                  <a:schemeClr val="bg1"/>
                </a:solidFill>
              </a:rPr>
              <a:t>“A seer shall the Lord my God raise up, who shall be a choice seer unto the fruit of my loins.”</a:t>
            </a:r>
          </a:p>
          <a:p>
            <a:endParaRPr lang="en-US" i="1" dirty="0">
              <a:solidFill>
                <a:schemeClr val="bg1"/>
              </a:solidFill>
            </a:endParaRPr>
          </a:p>
          <a:p>
            <a:r>
              <a:rPr lang="en-US" i="1" dirty="0">
                <a:solidFill>
                  <a:schemeClr val="bg1"/>
                </a:solidFill>
              </a:rPr>
              <a:t>See 2 Nephi 3</a:t>
            </a:r>
          </a:p>
        </p:txBody>
      </p:sp>
      <p:pic>
        <p:nvPicPr>
          <p:cNvPr id="3" name="Picture 2">
            <a:extLst>
              <a:ext uri="{FF2B5EF4-FFF2-40B4-BE49-F238E27FC236}">
                <a16:creationId xmlns:a16="http://schemas.microsoft.com/office/drawing/2014/main" id="{87E62D1F-0129-4B39-B457-519D48A93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759" y="747501"/>
            <a:ext cx="4010788" cy="2681498"/>
          </a:xfrm>
          <a:prstGeom prst="rect">
            <a:avLst/>
          </a:prstGeom>
        </p:spPr>
      </p:pic>
      <p:pic>
        <p:nvPicPr>
          <p:cNvPr id="5" name="Picture 4">
            <a:extLst>
              <a:ext uri="{FF2B5EF4-FFF2-40B4-BE49-F238E27FC236}">
                <a16:creationId xmlns:a16="http://schemas.microsoft.com/office/drawing/2014/main" id="{5D2A30E2-CA6F-4CC0-A1D6-F1EC72F249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983" y="3086100"/>
            <a:ext cx="2457450" cy="2857500"/>
          </a:xfrm>
          <a:prstGeom prst="rect">
            <a:avLst/>
          </a:prstGeom>
        </p:spPr>
      </p:pic>
    </p:spTree>
    <p:extLst>
      <p:ext uri="{BB962C8B-B14F-4D97-AF65-F5344CB8AC3E}">
        <p14:creationId xmlns:p14="http://schemas.microsoft.com/office/powerpoint/2010/main" val="428052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B25D-9CBC-4699-825D-E8F07C47091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10" name="TextBox 9"/>
          <p:cNvSpPr txBox="1"/>
          <p:nvPr/>
        </p:nvSpPr>
        <p:spPr>
          <a:xfrm>
            <a:off x="190500" y="6433439"/>
            <a:ext cx="1981200" cy="381000"/>
          </a:xfrm>
          <a:prstGeom prst="rect">
            <a:avLst/>
          </a:prstGeom>
          <a:noFill/>
        </p:spPr>
        <p:txBody>
          <a:bodyPr wrap="square" rtlCol="0">
            <a:spAutoFit/>
          </a:bodyPr>
          <a:lstStyle/>
          <a:p>
            <a:r>
              <a:rPr lang="en-US" dirty="0">
                <a:solidFill>
                  <a:schemeClr val="bg1"/>
                </a:solidFill>
              </a:rPr>
              <a:t>Moroni 8:26-41</a:t>
            </a:r>
          </a:p>
        </p:txBody>
      </p:sp>
      <p:sp>
        <p:nvSpPr>
          <p:cNvPr id="9" name="Rectangle 8"/>
          <p:cNvSpPr/>
          <p:nvPr/>
        </p:nvSpPr>
        <p:spPr>
          <a:xfrm>
            <a:off x="692727" y="1905001"/>
            <a:ext cx="6393873" cy="3416320"/>
          </a:xfrm>
          <a:prstGeom prst="rect">
            <a:avLst/>
          </a:prstGeom>
        </p:spPr>
        <p:txBody>
          <a:bodyPr wrap="square">
            <a:spAutoFit/>
          </a:bodyPr>
          <a:lstStyle/>
          <a:p>
            <a:r>
              <a:rPr lang="en-US" dirty="0">
                <a:solidFill>
                  <a:schemeClr val="bg1"/>
                </a:solidFill>
              </a:rPr>
              <a:t>In a day that miracles are done away</a:t>
            </a:r>
          </a:p>
          <a:p>
            <a:endParaRPr lang="en-US" dirty="0">
              <a:solidFill>
                <a:schemeClr val="bg1"/>
              </a:solidFill>
            </a:endParaRPr>
          </a:p>
          <a:p>
            <a:r>
              <a:rPr lang="en-US" dirty="0">
                <a:solidFill>
                  <a:schemeClr val="bg1"/>
                </a:solidFill>
              </a:rPr>
              <a:t>The blood of saints shall cry unto the Lord</a:t>
            </a:r>
          </a:p>
          <a:p>
            <a:endParaRPr lang="en-US" dirty="0">
              <a:solidFill>
                <a:schemeClr val="bg1"/>
              </a:solidFill>
            </a:endParaRPr>
          </a:p>
          <a:p>
            <a:r>
              <a:rPr lang="en-US" dirty="0">
                <a:solidFill>
                  <a:schemeClr val="bg1"/>
                </a:solidFill>
              </a:rPr>
              <a:t>Envying of them who belong to their churches</a:t>
            </a:r>
          </a:p>
          <a:p>
            <a:endParaRPr lang="en-US" dirty="0">
              <a:solidFill>
                <a:schemeClr val="bg1"/>
              </a:solidFill>
            </a:endParaRPr>
          </a:p>
          <a:p>
            <a:r>
              <a:rPr lang="en-US" dirty="0">
                <a:solidFill>
                  <a:schemeClr val="bg1"/>
                </a:solidFill>
              </a:rPr>
              <a:t>A time period between opening of the heaven and the millennial era would be a time of war, hatred and natural disaster</a:t>
            </a:r>
          </a:p>
          <a:p>
            <a:endParaRPr lang="en-US" dirty="0">
              <a:solidFill>
                <a:schemeClr val="bg1"/>
              </a:solidFill>
            </a:endParaRPr>
          </a:p>
          <a:p>
            <a:r>
              <a:rPr lang="en-US" dirty="0">
                <a:solidFill>
                  <a:schemeClr val="bg1"/>
                </a:solidFill>
              </a:rPr>
              <a:t>Great pollutions—the wicked ways of men—murders, robbing, lying, </a:t>
            </a:r>
            <a:r>
              <a:rPr lang="en-US" dirty="0" err="1">
                <a:solidFill>
                  <a:schemeClr val="bg1"/>
                </a:solidFill>
              </a:rPr>
              <a:t>deceivings</a:t>
            </a:r>
            <a:endParaRPr lang="en-US" dirty="0">
              <a:solidFill>
                <a:schemeClr val="bg1"/>
              </a:solidFill>
            </a:endParaRPr>
          </a:p>
          <a:p>
            <a:endParaRPr lang="en-US" dirty="0">
              <a:solidFill>
                <a:schemeClr val="bg1"/>
              </a:solidFill>
            </a:endParaRPr>
          </a:p>
        </p:txBody>
      </p:sp>
      <p:grpSp>
        <p:nvGrpSpPr>
          <p:cNvPr id="11" name="Group 10"/>
          <p:cNvGrpSpPr/>
          <p:nvPr/>
        </p:nvGrpSpPr>
        <p:grpSpPr>
          <a:xfrm>
            <a:off x="380072" y="216478"/>
            <a:ext cx="5029200" cy="1600200"/>
            <a:chOff x="965200" y="2286000"/>
            <a:chExt cx="7264400" cy="2743200"/>
          </a:xfrm>
        </p:grpSpPr>
        <p:grpSp>
          <p:nvGrpSpPr>
            <p:cNvPr id="12" name="Group 18"/>
            <p:cNvGrpSpPr/>
            <p:nvPr/>
          </p:nvGrpSpPr>
          <p:grpSpPr>
            <a:xfrm>
              <a:off x="965200" y="2286000"/>
              <a:ext cx="7264400" cy="2743200"/>
              <a:chOff x="965200" y="2286000"/>
              <a:chExt cx="7327900" cy="2743200"/>
            </a:xfrm>
          </p:grpSpPr>
          <p:sp>
            <p:nvSpPr>
              <p:cNvPr id="14" name="Rectangle 13"/>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17600" y="2514600"/>
              <a:ext cx="7010400" cy="2057707"/>
            </a:xfrm>
            <a:prstGeom prst="rect">
              <a:avLst/>
            </a:prstGeom>
            <a:noFill/>
          </p:spPr>
          <p:txBody>
            <a:bodyPr wrap="square" rtlCol="0">
              <a:spAutoFit/>
            </a:bodyPr>
            <a:lstStyle/>
            <a:p>
              <a:pPr algn="ctr"/>
              <a:r>
                <a:rPr lang="en-US" sz="2400" dirty="0">
                  <a:solidFill>
                    <a:schemeClr val="bg1"/>
                  </a:solidFill>
                </a:rPr>
                <a:t>The Book of Mormon will come forth by the power of God during a day of great wickedness</a:t>
              </a:r>
            </a:p>
          </p:txBody>
        </p:sp>
      </p:grpSp>
      <p:sp>
        <p:nvSpPr>
          <p:cNvPr id="20" name="Rectangle 19"/>
          <p:cNvSpPr/>
          <p:nvPr/>
        </p:nvSpPr>
        <p:spPr>
          <a:xfrm>
            <a:off x="6096000" y="5410201"/>
            <a:ext cx="4572000" cy="1200329"/>
          </a:xfrm>
          <a:prstGeom prst="rect">
            <a:avLst/>
          </a:prstGeom>
        </p:spPr>
        <p:txBody>
          <a:bodyPr>
            <a:spAutoFit/>
          </a:bodyPr>
          <a:lstStyle/>
          <a:p>
            <a:r>
              <a:rPr lang="en-US" dirty="0">
                <a:solidFill>
                  <a:schemeClr val="bg1"/>
                </a:solidFill>
              </a:rPr>
              <a:t>A day when men and women are thoughtless and careless about their bodies, dress, manners, appearance, and care of the earth</a:t>
            </a:r>
          </a:p>
          <a:p>
            <a:endParaRPr lang="en-US" dirty="0">
              <a:solidFill>
                <a:schemeClr val="bg1"/>
              </a:solidFill>
            </a:endParaRPr>
          </a:p>
        </p:txBody>
      </p:sp>
      <p:pic>
        <p:nvPicPr>
          <p:cNvPr id="3" name="Picture 2">
            <a:extLst>
              <a:ext uri="{FF2B5EF4-FFF2-40B4-BE49-F238E27FC236}">
                <a16:creationId xmlns:a16="http://schemas.microsoft.com/office/drawing/2014/main" id="{DE3A6E13-B1A4-4A3B-A209-508612299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408" y="2921021"/>
            <a:ext cx="1762125" cy="2400300"/>
          </a:xfrm>
          <a:prstGeom prst="rect">
            <a:avLst/>
          </a:prstGeom>
        </p:spPr>
      </p:pic>
      <p:pic>
        <p:nvPicPr>
          <p:cNvPr id="5" name="Picture 4">
            <a:extLst>
              <a:ext uri="{FF2B5EF4-FFF2-40B4-BE49-F238E27FC236}">
                <a16:creationId xmlns:a16="http://schemas.microsoft.com/office/drawing/2014/main" id="{E463939F-AD37-4049-B62B-0EC612F8F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529829"/>
            <a:ext cx="2299720" cy="3063890"/>
          </a:xfrm>
          <a:prstGeom prst="rect">
            <a:avLst/>
          </a:prstGeom>
        </p:spPr>
      </p:pic>
      <p:pic>
        <p:nvPicPr>
          <p:cNvPr id="21" name="Picture 20">
            <a:extLst>
              <a:ext uri="{FF2B5EF4-FFF2-40B4-BE49-F238E27FC236}">
                <a16:creationId xmlns:a16="http://schemas.microsoft.com/office/drawing/2014/main" id="{7856894B-9BC7-4FA0-AA0F-B5DAC5755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8871" y="4887260"/>
            <a:ext cx="2046258" cy="1620912"/>
          </a:xfrm>
          <a:prstGeom prst="rect">
            <a:avLst/>
          </a:prstGeom>
        </p:spPr>
      </p:pic>
    </p:spTree>
    <p:extLst>
      <p:ext uri="{BB962C8B-B14F-4D97-AF65-F5344CB8AC3E}">
        <p14:creationId xmlns:p14="http://schemas.microsoft.com/office/powerpoint/2010/main" val="13062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060D70-83CF-43C4-8F5E-58EB5278C0A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10" name="TextBox 9"/>
          <p:cNvSpPr txBox="1"/>
          <p:nvPr/>
        </p:nvSpPr>
        <p:spPr>
          <a:xfrm>
            <a:off x="213247" y="6488668"/>
            <a:ext cx="1981200" cy="369332"/>
          </a:xfrm>
          <a:prstGeom prst="rect">
            <a:avLst/>
          </a:prstGeom>
          <a:noFill/>
        </p:spPr>
        <p:txBody>
          <a:bodyPr wrap="square" rtlCol="0">
            <a:spAutoFit/>
          </a:bodyPr>
          <a:lstStyle/>
          <a:p>
            <a:r>
              <a:rPr lang="en-US" dirty="0">
                <a:solidFill>
                  <a:schemeClr val="bg1"/>
                </a:solidFill>
              </a:rPr>
              <a:t>Moroni 8:37-39</a:t>
            </a:r>
          </a:p>
        </p:txBody>
      </p:sp>
      <p:sp>
        <p:nvSpPr>
          <p:cNvPr id="21" name="Rectangle 20"/>
          <p:cNvSpPr/>
          <p:nvPr/>
        </p:nvSpPr>
        <p:spPr>
          <a:xfrm>
            <a:off x="5334000" y="838200"/>
            <a:ext cx="4572000" cy="4801314"/>
          </a:xfrm>
          <a:prstGeom prst="rect">
            <a:avLst/>
          </a:prstGeom>
        </p:spPr>
        <p:txBody>
          <a:bodyPr>
            <a:spAutoFit/>
          </a:bodyPr>
          <a:lstStyle/>
          <a:p>
            <a:pPr fontAlgn="base"/>
            <a:r>
              <a:rPr lang="en-US" dirty="0">
                <a:solidFill>
                  <a:schemeClr val="bg1"/>
                </a:solidFill>
              </a:rPr>
              <a:t>“The purpose, promises, and principles that reinforce our work of caring for the poor and needy extend far beyond the bounds of mortality. </a:t>
            </a:r>
          </a:p>
          <a:p>
            <a:pPr fontAlgn="base"/>
            <a:endParaRPr lang="en-US" dirty="0">
              <a:solidFill>
                <a:schemeClr val="bg1"/>
              </a:solidFill>
            </a:endParaRPr>
          </a:p>
          <a:p>
            <a:pPr fontAlgn="base"/>
            <a:r>
              <a:rPr lang="en-US" dirty="0">
                <a:solidFill>
                  <a:schemeClr val="bg1"/>
                </a:solidFill>
              </a:rPr>
              <a:t>This sacred work is not only to benefit and bless those who suffer or are in need. As sons and daughters of God, we cannot inherit the full measure of eternal life without being fully invested in caring for each other while we are here on earth. </a:t>
            </a:r>
          </a:p>
          <a:p>
            <a:pPr fontAlgn="base"/>
            <a:endParaRPr lang="en-US" dirty="0">
              <a:solidFill>
                <a:schemeClr val="bg1"/>
              </a:solidFill>
            </a:endParaRPr>
          </a:p>
          <a:p>
            <a:pPr fontAlgn="base"/>
            <a:r>
              <a:rPr lang="en-US" dirty="0">
                <a:solidFill>
                  <a:schemeClr val="bg1"/>
                </a:solidFill>
              </a:rPr>
              <a:t>It is in the benevolent practice of sacrifice and giving of ourselves to others that we learn the celestial principles of sacrifice and consecration” </a:t>
            </a:r>
          </a:p>
          <a:p>
            <a:pPr fontAlgn="base"/>
            <a:r>
              <a:rPr lang="en-US" sz="1200" dirty="0">
                <a:solidFill>
                  <a:schemeClr val="bg1"/>
                </a:solidFill>
              </a:rPr>
              <a:t>Bishop H. David Burton</a:t>
            </a:r>
          </a:p>
        </p:txBody>
      </p:sp>
      <p:pic>
        <p:nvPicPr>
          <p:cNvPr id="35844" name="Picture 4" descr="https://www.lds.org/bc/content/shared/content/images/leaders/h-david-burton-large.jpg"/>
          <p:cNvPicPr>
            <a:picLocks noChangeAspect="1" noChangeArrowheads="1"/>
          </p:cNvPicPr>
          <p:nvPr/>
        </p:nvPicPr>
        <p:blipFill>
          <a:blip r:embed="rId4" cstate="print"/>
          <a:srcRect/>
          <a:stretch>
            <a:fillRect/>
          </a:stretch>
        </p:blipFill>
        <p:spPr bwMode="auto">
          <a:xfrm>
            <a:off x="7924801" y="5105400"/>
            <a:ext cx="1283043" cy="1600200"/>
          </a:xfrm>
          <a:prstGeom prst="rect">
            <a:avLst/>
          </a:prstGeom>
          <a:noFill/>
        </p:spPr>
      </p:pic>
      <p:pic>
        <p:nvPicPr>
          <p:cNvPr id="3" name="Picture 2">
            <a:extLst>
              <a:ext uri="{FF2B5EF4-FFF2-40B4-BE49-F238E27FC236}">
                <a16:creationId xmlns:a16="http://schemas.microsoft.com/office/drawing/2014/main" id="{7C15C9DF-2A01-41BD-B1F2-05F68AD3F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25" y="510885"/>
            <a:ext cx="2835339" cy="2268271"/>
          </a:xfrm>
          <a:prstGeom prst="rect">
            <a:avLst/>
          </a:prstGeom>
        </p:spPr>
      </p:pic>
      <p:pic>
        <p:nvPicPr>
          <p:cNvPr id="5" name="Picture 4">
            <a:extLst>
              <a:ext uri="{FF2B5EF4-FFF2-40B4-BE49-F238E27FC236}">
                <a16:creationId xmlns:a16="http://schemas.microsoft.com/office/drawing/2014/main" id="{42A73AA3-F21D-4F3B-A184-7EAE706E3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312" y="3429000"/>
            <a:ext cx="3048000" cy="2409825"/>
          </a:xfrm>
          <a:prstGeom prst="rect">
            <a:avLst/>
          </a:prstGeom>
        </p:spPr>
      </p:pic>
    </p:spTree>
    <p:extLst>
      <p:ext uri="{BB962C8B-B14F-4D97-AF65-F5344CB8AC3E}">
        <p14:creationId xmlns:p14="http://schemas.microsoft.com/office/powerpoint/2010/main" val="22168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19CD4C-89D5-4E7E-8509-4BBEEE9030C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10" name="TextBox 9"/>
          <p:cNvSpPr txBox="1"/>
          <p:nvPr/>
        </p:nvSpPr>
        <p:spPr>
          <a:xfrm>
            <a:off x="188434" y="6366164"/>
            <a:ext cx="1981200" cy="369332"/>
          </a:xfrm>
          <a:prstGeom prst="rect">
            <a:avLst/>
          </a:prstGeom>
          <a:noFill/>
        </p:spPr>
        <p:txBody>
          <a:bodyPr wrap="square" rtlCol="0">
            <a:spAutoFit/>
          </a:bodyPr>
          <a:lstStyle/>
          <a:p>
            <a:r>
              <a:rPr lang="en-US" dirty="0">
                <a:solidFill>
                  <a:schemeClr val="bg1"/>
                </a:solidFill>
              </a:rPr>
              <a:t>Moroni 8:37-39</a:t>
            </a:r>
          </a:p>
        </p:txBody>
      </p:sp>
      <p:sp>
        <p:nvSpPr>
          <p:cNvPr id="9" name="Rectangle 8"/>
          <p:cNvSpPr/>
          <p:nvPr/>
        </p:nvSpPr>
        <p:spPr>
          <a:xfrm>
            <a:off x="650367" y="674703"/>
            <a:ext cx="5181600" cy="5016758"/>
          </a:xfrm>
          <a:prstGeom prst="rect">
            <a:avLst/>
          </a:prstGeom>
        </p:spPr>
        <p:txBody>
          <a:bodyPr wrap="square">
            <a:spAutoFit/>
          </a:bodyPr>
          <a:lstStyle/>
          <a:p>
            <a:r>
              <a:rPr lang="en-US" sz="2000" dirty="0">
                <a:solidFill>
                  <a:schemeClr val="bg1"/>
                </a:solidFill>
              </a:rPr>
              <a:t>“This prophecy is a solemn warning, not just to the Christian world in general but also to the Latter-day Saints, particularly those in the United States. </a:t>
            </a:r>
          </a:p>
          <a:p>
            <a:endParaRPr lang="en-US" sz="2000" dirty="0">
              <a:solidFill>
                <a:schemeClr val="bg1"/>
              </a:solidFill>
            </a:endParaRPr>
          </a:p>
          <a:p>
            <a:r>
              <a:rPr lang="en-US" sz="2000" dirty="0">
                <a:solidFill>
                  <a:schemeClr val="bg1"/>
                </a:solidFill>
              </a:rPr>
              <a:t>The Saints of God need to labor day and night to retain purity of heart and thus propriety in their dealing with God and one another.</a:t>
            </a:r>
          </a:p>
          <a:p>
            <a:endParaRPr lang="en-US" sz="2000" dirty="0">
              <a:solidFill>
                <a:schemeClr val="bg1"/>
              </a:solidFill>
            </a:endParaRPr>
          </a:p>
          <a:p>
            <a:r>
              <a:rPr lang="en-US" sz="2000" dirty="0">
                <a:solidFill>
                  <a:schemeClr val="bg1"/>
                </a:solidFill>
              </a:rPr>
              <a:t> Zion can only be established among a people who are pure in heart, a people who search out the poor and needy, who see to those needs, and who focus their attention, their loyalties, and their time on people and on things which have eternal relevance and worth.”</a:t>
            </a:r>
          </a:p>
          <a:p>
            <a:r>
              <a:rPr lang="en-US" sz="2000" dirty="0">
                <a:solidFill>
                  <a:schemeClr val="bg1"/>
                </a:solidFill>
              </a:rPr>
              <a:t>JFM and RLM</a:t>
            </a:r>
          </a:p>
        </p:txBody>
      </p:sp>
      <p:pic>
        <p:nvPicPr>
          <p:cNvPr id="3" name="Picture 2">
            <a:extLst>
              <a:ext uri="{FF2B5EF4-FFF2-40B4-BE49-F238E27FC236}">
                <a16:creationId xmlns:a16="http://schemas.microsoft.com/office/drawing/2014/main" id="{25CB62A5-809E-404D-A540-C08DB0A69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208" y="387928"/>
            <a:ext cx="4369245" cy="2923308"/>
          </a:xfrm>
          <a:prstGeom prst="rect">
            <a:avLst/>
          </a:prstGeom>
        </p:spPr>
      </p:pic>
      <p:pic>
        <p:nvPicPr>
          <p:cNvPr id="5" name="Picture 4">
            <a:extLst>
              <a:ext uri="{FF2B5EF4-FFF2-40B4-BE49-F238E27FC236}">
                <a16:creationId xmlns:a16="http://schemas.microsoft.com/office/drawing/2014/main" id="{DDEAD1DC-0B38-42EE-BA01-A2FF96F3D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468" y="4045527"/>
            <a:ext cx="4714078" cy="2431472"/>
          </a:xfrm>
          <a:prstGeom prst="rect">
            <a:avLst/>
          </a:prstGeom>
        </p:spPr>
      </p:pic>
    </p:spTree>
    <p:extLst>
      <p:ext uri="{BB962C8B-B14F-4D97-AF65-F5344CB8AC3E}">
        <p14:creationId xmlns:p14="http://schemas.microsoft.com/office/powerpoint/2010/main" val="387026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EF2CFB-6B80-4C3F-8C57-029E6D3926E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645" r="24091" b="17980"/>
          <a:stretch/>
        </p:blipFill>
        <p:spPr>
          <a:xfrm>
            <a:off x="0" y="0"/>
            <a:ext cx="12192000" cy="6858000"/>
          </a:xfrm>
          <a:prstGeom prst="rect">
            <a:avLst/>
          </a:prstGeom>
        </p:spPr>
      </p:pic>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All Will Be Fulfilled</a:t>
            </a:r>
          </a:p>
        </p:txBody>
      </p:sp>
      <p:sp>
        <p:nvSpPr>
          <p:cNvPr id="9" name="Rectangle 8"/>
          <p:cNvSpPr/>
          <p:nvPr/>
        </p:nvSpPr>
        <p:spPr>
          <a:xfrm>
            <a:off x="3678382" y="776042"/>
            <a:ext cx="4572000" cy="954107"/>
          </a:xfrm>
          <a:prstGeom prst="rect">
            <a:avLst/>
          </a:prstGeom>
        </p:spPr>
        <p:txBody>
          <a:bodyPr>
            <a:spAutoFit/>
          </a:bodyPr>
          <a:lstStyle/>
          <a:p>
            <a:pPr algn="ctr"/>
            <a:r>
              <a:rPr lang="en-US" sz="2800" b="1" dirty="0">
                <a:solidFill>
                  <a:srgbClr val="FFFF00"/>
                </a:solidFill>
              </a:rPr>
              <a:t> The revelations of God will all be fulfilled.</a:t>
            </a:r>
          </a:p>
        </p:txBody>
      </p:sp>
      <p:sp>
        <p:nvSpPr>
          <p:cNvPr id="2" name="Rectangle 1">
            <a:extLst>
              <a:ext uri="{FF2B5EF4-FFF2-40B4-BE49-F238E27FC236}">
                <a16:creationId xmlns:a16="http://schemas.microsoft.com/office/drawing/2014/main" id="{ED244437-5350-4EE5-9CA8-0BC0A0B1B7D7}"/>
              </a:ext>
            </a:extLst>
          </p:cNvPr>
          <p:cNvSpPr/>
          <p:nvPr/>
        </p:nvSpPr>
        <p:spPr>
          <a:xfrm>
            <a:off x="3144982" y="2141446"/>
            <a:ext cx="6493537" cy="3416320"/>
          </a:xfrm>
          <a:prstGeom prst="rect">
            <a:avLst/>
          </a:prstGeom>
        </p:spPr>
        <p:txBody>
          <a:bodyPr wrap="square">
            <a:spAutoFit/>
          </a:bodyPr>
          <a:lstStyle/>
          <a:p>
            <a:r>
              <a:rPr lang="en-US" sz="2400" dirty="0">
                <a:solidFill>
                  <a:schemeClr val="bg1"/>
                </a:solidFill>
                <a:latin typeface="DistrictThin"/>
              </a:rPr>
              <a:t>“If they saw our day, and chose those things which would be of greatest worth to us, is not that how we should study the Book of Mormon? </a:t>
            </a:r>
          </a:p>
          <a:p>
            <a:endParaRPr lang="en-US" sz="2400" dirty="0">
              <a:solidFill>
                <a:schemeClr val="bg1"/>
              </a:solidFill>
              <a:latin typeface="DistrictThin"/>
            </a:endParaRPr>
          </a:p>
          <a:p>
            <a:r>
              <a:rPr lang="en-US" sz="2400" dirty="0">
                <a:solidFill>
                  <a:schemeClr val="bg1"/>
                </a:solidFill>
                <a:latin typeface="DistrictThin"/>
              </a:rPr>
              <a:t>We should constantly ask ourselves, ‘Why did the Lord inspire Mormon (or Moroni or Alma) to include that in his record? What lesson can I learn from that to help me live in this day and age?’” </a:t>
            </a:r>
          </a:p>
          <a:p>
            <a:r>
              <a:rPr lang="en-US" sz="2400" dirty="0">
                <a:solidFill>
                  <a:schemeClr val="bg1"/>
                </a:solidFill>
                <a:latin typeface="DistrictThin"/>
              </a:rPr>
              <a:t>Ezra Taft Benson</a:t>
            </a:r>
            <a:endParaRPr lang="en-US" sz="2400" dirty="0">
              <a:solidFill>
                <a:schemeClr val="bg1"/>
              </a:solidFill>
            </a:endParaRPr>
          </a:p>
        </p:txBody>
      </p:sp>
      <p:pic>
        <p:nvPicPr>
          <p:cNvPr id="6" name="Picture 5">
            <a:extLst>
              <a:ext uri="{FF2B5EF4-FFF2-40B4-BE49-F238E27FC236}">
                <a16:creationId xmlns:a16="http://schemas.microsoft.com/office/drawing/2014/main" id="{C2499F13-DD3F-43F3-90D3-193A37AA5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520" y="2384548"/>
            <a:ext cx="2337816" cy="3657600"/>
          </a:xfrm>
          <a:prstGeom prst="rect">
            <a:avLst/>
          </a:prstGeom>
        </p:spPr>
      </p:pic>
      <p:pic>
        <p:nvPicPr>
          <p:cNvPr id="12" name="Picture 11" descr="Ezra t benson.jpg">
            <a:extLst>
              <a:ext uri="{FF2B5EF4-FFF2-40B4-BE49-F238E27FC236}">
                <a16:creationId xmlns:a16="http://schemas.microsoft.com/office/drawing/2014/main" id="{78931438-C3B8-4D4D-A2E7-32BA9EAEBDB4}"/>
              </a:ext>
            </a:extLst>
          </p:cNvPr>
          <p:cNvPicPr>
            <a:picLocks noChangeAspect="1"/>
          </p:cNvPicPr>
          <p:nvPr/>
        </p:nvPicPr>
        <p:blipFill>
          <a:blip r:embed="rId5" cstate="print"/>
          <a:stretch>
            <a:fillRect/>
          </a:stretch>
        </p:blipFill>
        <p:spPr>
          <a:xfrm>
            <a:off x="10651391" y="193964"/>
            <a:ext cx="1324945" cy="1874520"/>
          </a:xfrm>
          <a:prstGeom prst="rect">
            <a:avLst/>
          </a:prstGeom>
        </p:spPr>
      </p:pic>
      <p:pic>
        <p:nvPicPr>
          <p:cNvPr id="8" name="Picture 7">
            <a:extLst>
              <a:ext uri="{FF2B5EF4-FFF2-40B4-BE49-F238E27FC236}">
                <a16:creationId xmlns:a16="http://schemas.microsoft.com/office/drawing/2014/main" id="{EDBAEFE5-C91F-45A5-A854-841B8226B9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84" y="2331120"/>
            <a:ext cx="2714564" cy="3556289"/>
          </a:xfrm>
          <a:prstGeom prst="rect">
            <a:avLst/>
          </a:prstGeom>
        </p:spPr>
      </p:pic>
    </p:spTree>
    <p:extLst>
      <p:ext uri="{BB962C8B-B14F-4D97-AF65-F5344CB8AC3E}">
        <p14:creationId xmlns:p14="http://schemas.microsoft.com/office/powerpoint/2010/main" val="38442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374D06C6-D581-465A-B398-55A978A970F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108195" y="6393780"/>
            <a:ext cx="3810000" cy="369332"/>
          </a:xfrm>
          <a:prstGeom prst="rect">
            <a:avLst/>
          </a:prstGeom>
          <a:noFill/>
        </p:spPr>
        <p:txBody>
          <a:bodyPr wrap="square" rtlCol="0">
            <a:spAutoFit/>
          </a:bodyPr>
          <a:lstStyle/>
          <a:p>
            <a:r>
              <a:rPr lang="en-US" dirty="0">
                <a:solidFill>
                  <a:schemeClr val="bg1"/>
                </a:solidFill>
              </a:rPr>
              <a:t>Mormon 8</a:t>
            </a:r>
          </a:p>
        </p:txBody>
      </p:sp>
      <p:sp>
        <p:nvSpPr>
          <p:cNvPr id="4" name="TextBox 3"/>
          <p:cNvSpPr txBox="1"/>
          <p:nvPr/>
        </p:nvSpPr>
        <p:spPr>
          <a:xfrm>
            <a:off x="1524000" y="152401"/>
            <a:ext cx="9296400" cy="646331"/>
          </a:xfrm>
          <a:prstGeom prst="rect">
            <a:avLst/>
          </a:prstGeom>
          <a:noFill/>
        </p:spPr>
        <p:txBody>
          <a:bodyPr wrap="square" rtlCol="0">
            <a:spAutoFit/>
          </a:bodyPr>
          <a:lstStyle/>
          <a:p>
            <a:pPr algn="ctr"/>
            <a:r>
              <a:rPr lang="en-US" sz="3600" dirty="0">
                <a:solidFill>
                  <a:schemeClr val="bg1"/>
                </a:solidFill>
                <a:latin typeface="Algerian" pitchFamily="82" charset="0"/>
              </a:rPr>
              <a:t>Moroni Remains Alone</a:t>
            </a:r>
          </a:p>
        </p:txBody>
      </p:sp>
      <p:sp>
        <p:nvSpPr>
          <p:cNvPr id="5" name="TextBox 4"/>
          <p:cNvSpPr txBox="1"/>
          <p:nvPr/>
        </p:nvSpPr>
        <p:spPr>
          <a:xfrm>
            <a:off x="1752600" y="1219200"/>
            <a:ext cx="2209800" cy="923330"/>
          </a:xfrm>
          <a:prstGeom prst="rect">
            <a:avLst/>
          </a:prstGeom>
          <a:noFill/>
        </p:spPr>
        <p:txBody>
          <a:bodyPr wrap="square" rtlCol="0">
            <a:spAutoFit/>
          </a:bodyPr>
          <a:lstStyle/>
          <a:p>
            <a:r>
              <a:rPr lang="en-US" dirty="0">
                <a:solidFill>
                  <a:schemeClr val="bg1"/>
                </a:solidFill>
              </a:rPr>
              <a:t>Alone to witness and write the destruction of his people</a:t>
            </a:r>
          </a:p>
        </p:txBody>
      </p:sp>
      <p:sp>
        <p:nvSpPr>
          <p:cNvPr id="19" name="TextBox 18"/>
          <p:cNvSpPr txBox="1"/>
          <p:nvPr/>
        </p:nvSpPr>
        <p:spPr>
          <a:xfrm>
            <a:off x="5410199" y="990601"/>
            <a:ext cx="5506495" cy="2031325"/>
          </a:xfrm>
          <a:prstGeom prst="rect">
            <a:avLst/>
          </a:prstGeom>
          <a:noFill/>
        </p:spPr>
        <p:txBody>
          <a:bodyPr wrap="square" rtlCol="0">
            <a:spAutoFit/>
          </a:bodyPr>
          <a:lstStyle/>
          <a:p>
            <a:r>
              <a:rPr lang="en-US" dirty="0">
                <a:solidFill>
                  <a:schemeClr val="bg1"/>
                </a:solidFill>
              </a:rPr>
              <a:t>He knew that his words would come forth in the last days that give a special meaning to the Lamanites of our day, whom he called “the remnant of this people who are spared,…”</a:t>
            </a:r>
          </a:p>
          <a:p>
            <a:endParaRPr lang="en-US" dirty="0">
              <a:solidFill>
                <a:schemeClr val="bg1"/>
              </a:solidFill>
            </a:endParaRPr>
          </a:p>
          <a:p>
            <a:r>
              <a:rPr lang="en-US" dirty="0">
                <a:solidFill>
                  <a:schemeClr val="bg1"/>
                </a:solidFill>
              </a:rPr>
              <a:t>The Lamanites of today are descendants of great Book of Mormon leaders. Therefore, they are the house of Israel.</a:t>
            </a:r>
          </a:p>
        </p:txBody>
      </p:sp>
      <p:grpSp>
        <p:nvGrpSpPr>
          <p:cNvPr id="54" name="Group 53"/>
          <p:cNvGrpSpPr/>
          <p:nvPr/>
        </p:nvGrpSpPr>
        <p:grpSpPr>
          <a:xfrm>
            <a:off x="1524000" y="3505200"/>
            <a:ext cx="9220200" cy="3048000"/>
            <a:chOff x="0" y="3505200"/>
            <a:chExt cx="9220200" cy="3048000"/>
          </a:xfrm>
        </p:grpSpPr>
        <p:sp>
          <p:nvSpPr>
            <p:cNvPr id="53" name="Rectangle 52"/>
            <p:cNvSpPr/>
            <p:nvPr/>
          </p:nvSpPr>
          <p:spPr>
            <a:xfrm>
              <a:off x="0" y="3505200"/>
              <a:ext cx="9144000" cy="3048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0" y="3581400"/>
              <a:ext cx="9220200" cy="2943999"/>
              <a:chOff x="0" y="1447800"/>
              <a:chExt cx="9220200" cy="2943999"/>
            </a:xfrm>
          </p:grpSpPr>
          <p:cxnSp>
            <p:nvCxnSpPr>
              <p:cNvPr id="21" name="Straight Connector 20"/>
              <p:cNvCxnSpPr/>
              <p:nvPr/>
            </p:nvCxnSpPr>
            <p:spPr>
              <a:xfrm>
                <a:off x="0" y="2514600"/>
                <a:ext cx="91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19"/>
              <p:cNvGrpSpPr/>
              <p:nvPr/>
            </p:nvGrpSpPr>
            <p:grpSpPr>
              <a:xfrm>
                <a:off x="883023" y="1837764"/>
                <a:ext cx="748554" cy="1349190"/>
                <a:chOff x="883023" y="1837764"/>
                <a:chExt cx="748554" cy="1349190"/>
              </a:xfrm>
            </p:grpSpPr>
            <p:cxnSp>
              <p:nvCxnSpPr>
                <p:cNvPr id="51" name="Straight Connector 3"/>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13"/>
              <p:cNvGrpSpPr/>
              <p:nvPr/>
            </p:nvGrpSpPr>
            <p:grpSpPr>
              <a:xfrm>
                <a:off x="1869141" y="1846728"/>
                <a:ext cx="748554" cy="1349190"/>
                <a:chOff x="1035423" y="1990164"/>
                <a:chExt cx="748554" cy="1349190"/>
              </a:xfrm>
            </p:grpSpPr>
            <p:cxnSp>
              <p:nvCxnSpPr>
                <p:cNvPr id="49" name="Straight Connector 48"/>
                <p:cNvCxnSpPr/>
                <p:nvPr/>
              </p:nvCxnSpPr>
              <p:spPr>
                <a:xfrm flipH="1" flipV="1">
                  <a:off x="1035424" y="19901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035423" y="26535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2514600" y="2514600"/>
                <a:ext cx="381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0"/>
              <p:cNvGrpSpPr/>
              <p:nvPr/>
            </p:nvGrpSpPr>
            <p:grpSpPr>
              <a:xfrm>
                <a:off x="6257364" y="1846729"/>
                <a:ext cx="748554" cy="1349190"/>
                <a:chOff x="883023" y="1837764"/>
                <a:chExt cx="748554" cy="1349190"/>
              </a:xfrm>
            </p:grpSpPr>
            <p:cxnSp>
              <p:nvCxnSpPr>
                <p:cNvPr id="47" name="Straight Connector 46"/>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6979024" y="3173506"/>
                <a:ext cx="990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956612" y="1855694"/>
                <a:ext cx="2196353" cy="896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152400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48400" y="25146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951694" y="2743200"/>
                <a:ext cx="13448" cy="1084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2209800"/>
                <a:ext cx="838200" cy="369332"/>
              </a:xfrm>
              <a:prstGeom prst="rect">
                <a:avLst/>
              </a:prstGeom>
              <a:noFill/>
            </p:spPr>
            <p:txBody>
              <a:bodyPr wrap="square" rtlCol="0">
                <a:spAutoFit/>
              </a:bodyPr>
              <a:lstStyle/>
              <a:p>
                <a:r>
                  <a:rPr lang="en-US" dirty="0"/>
                  <a:t>Lehi</a:t>
                </a:r>
              </a:p>
            </p:txBody>
          </p:sp>
          <p:sp>
            <p:nvSpPr>
              <p:cNvPr id="32" name="TextBox 31"/>
              <p:cNvSpPr txBox="1"/>
              <p:nvPr/>
            </p:nvSpPr>
            <p:spPr>
              <a:xfrm>
                <a:off x="0" y="2590800"/>
                <a:ext cx="838200" cy="646331"/>
              </a:xfrm>
              <a:prstGeom prst="rect">
                <a:avLst/>
              </a:prstGeom>
              <a:noFill/>
            </p:spPr>
            <p:txBody>
              <a:bodyPr wrap="square" rtlCol="0">
                <a:spAutoFit/>
              </a:bodyPr>
              <a:lstStyle/>
              <a:p>
                <a:r>
                  <a:rPr lang="en-US" sz="1200" dirty="0"/>
                  <a:t>Of the House of Israel</a:t>
                </a:r>
              </a:p>
            </p:txBody>
          </p:sp>
          <p:sp>
            <p:nvSpPr>
              <p:cNvPr id="33" name="TextBox 32"/>
              <p:cNvSpPr txBox="1"/>
              <p:nvPr/>
            </p:nvSpPr>
            <p:spPr>
              <a:xfrm>
                <a:off x="1295400" y="1447800"/>
                <a:ext cx="1219200" cy="369332"/>
              </a:xfrm>
              <a:prstGeom prst="rect">
                <a:avLst/>
              </a:prstGeom>
              <a:noFill/>
            </p:spPr>
            <p:txBody>
              <a:bodyPr wrap="square" rtlCol="0">
                <a:spAutoFit/>
              </a:bodyPr>
              <a:lstStyle/>
              <a:p>
                <a:r>
                  <a:rPr lang="en-US" dirty="0"/>
                  <a:t>Lamanites</a:t>
                </a:r>
              </a:p>
            </p:txBody>
          </p:sp>
          <p:sp>
            <p:nvSpPr>
              <p:cNvPr id="34" name="TextBox 33"/>
              <p:cNvSpPr txBox="1"/>
              <p:nvPr/>
            </p:nvSpPr>
            <p:spPr>
              <a:xfrm>
                <a:off x="1295400" y="3200400"/>
                <a:ext cx="1371600" cy="369332"/>
              </a:xfrm>
              <a:prstGeom prst="rect">
                <a:avLst/>
              </a:prstGeom>
              <a:noFill/>
            </p:spPr>
            <p:txBody>
              <a:bodyPr wrap="square" rtlCol="0">
                <a:spAutoFit/>
              </a:bodyPr>
              <a:lstStyle/>
              <a:p>
                <a:r>
                  <a:rPr lang="en-US" dirty="0"/>
                  <a:t>Nephites</a:t>
                </a:r>
              </a:p>
            </p:txBody>
          </p:sp>
          <p:sp>
            <p:nvSpPr>
              <p:cNvPr id="35" name="TextBox 34"/>
              <p:cNvSpPr txBox="1"/>
              <p:nvPr/>
            </p:nvSpPr>
            <p:spPr>
              <a:xfrm>
                <a:off x="2590800" y="1676400"/>
                <a:ext cx="2667000" cy="276999"/>
              </a:xfrm>
              <a:prstGeom prst="rect">
                <a:avLst/>
              </a:prstGeom>
              <a:noFill/>
            </p:spPr>
            <p:txBody>
              <a:bodyPr wrap="square" rtlCol="0">
                <a:spAutoFit/>
              </a:bodyPr>
              <a:lstStyle/>
              <a:p>
                <a:r>
                  <a:rPr lang="en-US" sz="1200" dirty="0"/>
                  <a:t>The Lord visited the American continent</a:t>
                </a:r>
              </a:p>
            </p:txBody>
          </p:sp>
          <p:sp>
            <p:nvSpPr>
              <p:cNvPr id="36" name="TextBox 35"/>
              <p:cNvSpPr txBox="1"/>
              <p:nvPr/>
            </p:nvSpPr>
            <p:spPr>
              <a:xfrm>
                <a:off x="2590800" y="2971800"/>
                <a:ext cx="2667000" cy="646331"/>
              </a:xfrm>
              <a:prstGeom prst="rect">
                <a:avLst/>
              </a:prstGeom>
              <a:noFill/>
            </p:spPr>
            <p:txBody>
              <a:bodyPr wrap="square" rtlCol="0">
                <a:spAutoFit/>
              </a:bodyPr>
              <a:lstStyle/>
              <a:p>
                <a:r>
                  <a:rPr lang="en-US" sz="1200" dirty="0"/>
                  <a:t>No Lamanites or Nephites; all were called children of Christ</a:t>
                </a:r>
              </a:p>
              <a:p>
                <a:r>
                  <a:rPr lang="en-US" sz="1200" dirty="0"/>
                  <a:t>(4 Nephi 1:17)</a:t>
                </a:r>
              </a:p>
            </p:txBody>
          </p:sp>
          <p:sp>
            <p:nvSpPr>
              <p:cNvPr id="37" name="TextBox 36"/>
              <p:cNvSpPr txBox="1"/>
              <p:nvPr/>
            </p:nvSpPr>
            <p:spPr>
              <a:xfrm>
                <a:off x="2286000" y="3581400"/>
                <a:ext cx="609600" cy="276999"/>
              </a:xfrm>
              <a:prstGeom prst="rect">
                <a:avLst/>
              </a:prstGeom>
              <a:noFill/>
            </p:spPr>
            <p:txBody>
              <a:bodyPr wrap="square" rtlCol="0">
                <a:spAutoFit/>
              </a:bodyPr>
              <a:lstStyle/>
              <a:p>
                <a:r>
                  <a:rPr lang="en-US" sz="1200" b="1" dirty="0"/>
                  <a:t>AD 34</a:t>
                </a:r>
              </a:p>
            </p:txBody>
          </p:sp>
          <p:sp>
            <p:nvSpPr>
              <p:cNvPr id="38" name="TextBox 37"/>
              <p:cNvSpPr txBox="1"/>
              <p:nvPr/>
            </p:nvSpPr>
            <p:spPr>
              <a:xfrm>
                <a:off x="3581400" y="2514600"/>
                <a:ext cx="2667000" cy="276999"/>
              </a:xfrm>
              <a:prstGeom prst="rect">
                <a:avLst/>
              </a:prstGeom>
              <a:noFill/>
            </p:spPr>
            <p:txBody>
              <a:bodyPr wrap="square" rtlCol="0">
                <a:spAutoFit/>
              </a:bodyPr>
              <a:lstStyle/>
              <a:p>
                <a:pPr algn="r"/>
                <a:r>
                  <a:rPr lang="en-US" sz="1200" dirty="0"/>
                  <a:t>Great wickedness begins again</a:t>
                </a:r>
              </a:p>
            </p:txBody>
          </p:sp>
          <p:sp>
            <p:nvSpPr>
              <p:cNvPr id="39" name="TextBox 38"/>
              <p:cNvSpPr txBox="1"/>
              <p:nvPr/>
            </p:nvSpPr>
            <p:spPr>
              <a:xfrm>
                <a:off x="6705600" y="1981200"/>
                <a:ext cx="2438400" cy="646331"/>
              </a:xfrm>
              <a:prstGeom prst="rect">
                <a:avLst/>
              </a:prstGeom>
              <a:noFill/>
            </p:spPr>
            <p:txBody>
              <a:bodyPr wrap="square" rtlCol="0">
                <a:spAutoFit/>
              </a:bodyPr>
              <a:lstStyle/>
              <a:p>
                <a:r>
                  <a:rPr lang="en-US" sz="1200" dirty="0"/>
                  <a:t>   The Lamanites today are descendants of the people who lived after the appearance of Christ</a:t>
                </a:r>
              </a:p>
            </p:txBody>
          </p:sp>
          <p:sp>
            <p:nvSpPr>
              <p:cNvPr id="40" name="TextBox 39"/>
              <p:cNvSpPr txBox="1"/>
              <p:nvPr/>
            </p:nvSpPr>
            <p:spPr>
              <a:xfrm>
                <a:off x="7162800" y="1447800"/>
                <a:ext cx="1371600" cy="369332"/>
              </a:xfrm>
              <a:prstGeom prst="rect">
                <a:avLst/>
              </a:prstGeom>
              <a:noFill/>
            </p:spPr>
            <p:txBody>
              <a:bodyPr wrap="square" rtlCol="0">
                <a:spAutoFit/>
              </a:bodyPr>
              <a:lstStyle/>
              <a:p>
                <a:r>
                  <a:rPr lang="en-US" dirty="0"/>
                  <a:t>Lamanites</a:t>
                </a:r>
              </a:p>
            </p:txBody>
          </p:sp>
          <p:sp>
            <p:nvSpPr>
              <p:cNvPr id="41" name="TextBox 40"/>
              <p:cNvSpPr txBox="1"/>
              <p:nvPr/>
            </p:nvSpPr>
            <p:spPr>
              <a:xfrm>
                <a:off x="6858000" y="3200400"/>
                <a:ext cx="1371600" cy="369332"/>
              </a:xfrm>
              <a:prstGeom prst="rect">
                <a:avLst/>
              </a:prstGeom>
              <a:noFill/>
            </p:spPr>
            <p:txBody>
              <a:bodyPr wrap="square" rtlCol="0">
                <a:spAutoFit/>
              </a:bodyPr>
              <a:lstStyle/>
              <a:p>
                <a:r>
                  <a:rPr lang="en-US" dirty="0"/>
                  <a:t>Nephites</a:t>
                </a:r>
              </a:p>
            </p:txBody>
          </p:sp>
          <p:sp>
            <p:nvSpPr>
              <p:cNvPr id="42" name="TextBox 41"/>
              <p:cNvSpPr txBox="1"/>
              <p:nvPr/>
            </p:nvSpPr>
            <p:spPr>
              <a:xfrm>
                <a:off x="8001000" y="2971800"/>
                <a:ext cx="1219200" cy="646331"/>
              </a:xfrm>
              <a:prstGeom prst="rect">
                <a:avLst/>
              </a:prstGeom>
              <a:noFill/>
            </p:spPr>
            <p:txBody>
              <a:bodyPr wrap="square" rtlCol="0">
                <a:spAutoFit/>
              </a:bodyPr>
              <a:lstStyle/>
              <a:p>
                <a:r>
                  <a:rPr lang="en-US" sz="1200" dirty="0"/>
                  <a:t>Destroyed in approximately AD 400</a:t>
                </a:r>
              </a:p>
            </p:txBody>
          </p:sp>
          <p:sp>
            <p:nvSpPr>
              <p:cNvPr id="43" name="TextBox 42"/>
              <p:cNvSpPr txBox="1"/>
              <p:nvPr/>
            </p:nvSpPr>
            <p:spPr>
              <a:xfrm>
                <a:off x="6019800" y="4114800"/>
                <a:ext cx="990600" cy="276999"/>
              </a:xfrm>
              <a:prstGeom prst="rect">
                <a:avLst/>
              </a:prstGeom>
              <a:noFill/>
            </p:spPr>
            <p:txBody>
              <a:bodyPr wrap="square" rtlCol="0">
                <a:spAutoFit/>
              </a:bodyPr>
              <a:lstStyle/>
              <a:p>
                <a:r>
                  <a:rPr lang="en-US" sz="1200" b="1" dirty="0"/>
                  <a:t>AD 201</a:t>
                </a:r>
              </a:p>
            </p:txBody>
          </p:sp>
          <p:sp>
            <p:nvSpPr>
              <p:cNvPr id="44" name="TextBox 43"/>
              <p:cNvSpPr txBox="1"/>
              <p:nvPr/>
            </p:nvSpPr>
            <p:spPr>
              <a:xfrm>
                <a:off x="7620000" y="3810000"/>
                <a:ext cx="990600" cy="276999"/>
              </a:xfrm>
              <a:prstGeom prst="rect">
                <a:avLst/>
              </a:prstGeom>
              <a:noFill/>
            </p:spPr>
            <p:txBody>
              <a:bodyPr wrap="square" rtlCol="0">
                <a:spAutoFit/>
              </a:bodyPr>
              <a:lstStyle/>
              <a:p>
                <a:r>
                  <a:rPr lang="en-US" sz="1200" b="1" dirty="0"/>
                  <a:t>AD 400</a:t>
                </a:r>
              </a:p>
            </p:txBody>
          </p:sp>
          <p:cxnSp>
            <p:nvCxnSpPr>
              <p:cNvPr id="45" name="Straight Connector 44"/>
              <p:cNvCxnSpPr/>
              <p:nvPr/>
            </p:nvCxnSpPr>
            <p:spPr>
              <a:xfrm>
                <a:off x="914400" y="19050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9600" y="3505200"/>
                <a:ext cx="914400" cy="276999"/>
              </a:xfrm>
              <a:prstGeom prst="rect">
                <a:avLst/>
              </a:prstGeom>
              <a:noFill/>
            </p:spPr>
            <p:txBody>
              <a:bodyPr wrap="square" rtlCol="0">
                <a:spAutoFit/>
              </a:bodyPr>
              <a:lstStyle/>
              <a:p>
                <a:r>
                  <a:rPr lang="en-US" sz="1200" b="1" dirty="0"/>
                  <a:t>BC 600</a:t>
                </a:r>
              </a:p>
            </p:txBody>
          </p:sp>
        </p:grpSp>
      </p:grpSp>
      <p:grpSp>
        <p:nvGrpSpPr>
          <p:cNvPr id="55" name="Group 54"/>
          <p:cNvGrpSpPr/>
          <p:nvPr/>
        </p:nvGrpSpPr>
        <p:grpSpPr>
          <a:xfrm>
            <a:off x="3962400" y="990600"/>
            <a:ext cx="1015584" cy="2362200"/>
            <a:chOff x="1600200" y="4114800"/>
            <a:chExt cx="1981200" cy="4648200"/>
          </a:xfrm>
        </p:grpSpPr>
        <p:grpSp>
          <p:nvGrpSpPr>
            <p:cNvPr id="56" name="Group 285"/>
            <p:cNvGrpSpPr/>
            <p:nvPr/>
          </p:nvGrpSpPr>
          <p:grpSpPr>
            <a:xfrm rot="17194410">
              <a:off x="2602773" y="8085383"/>
              <a:ext cx="509454" cy="722914"/>
              <a:chOff x="4934260" y="5008578"/>
              <a:chExt cx="373811" cy="553131"/>
            </a:xfrm>
          </p:grpSpPr>
          <p:sp>
            <p:nvSpPr>
              <p:cNvPr id="79" name="Oval 78"/>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84"/>
            <p:cNvGrpSpPr/>
            <p:nvPr/>
          </p:nvGrpSpPr>
          <p:grpSpPr>
            <a:xfrm>
              <a:off x="2057400" y="8077200"/>
              <a:ext cx="533400" cy="685800"/>
              <a:chOff x="4934260" y="5008578"/>
              <a:chExt cx="373811" cy="553131"/>
            </a:xfrm>
          </p:grpSpPr>
          <p:sp>
            <p:nvSpPr>
              <p:cNvPr id="77" name="Oval 7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1"/>
            <p:cNvGrpSpPr/>
            <p:nvPr/>
          </p:nvGrpSpPr>
          <p:grpSpPr>
            <a:xfrm>
              <a:off x="1600200" y="5638800"/>
              <a:ext cx="1981200" cy="2743200"/>
              <a:chOff x="4419600" y="2060454"/>
              <a:chExt cx="3045502" cy="4187946"/>
            </a:xfrm>
          </p:grpSpPr>
          <p:sp>
            <p:nvSpPr>
              <p:cNvPr id="68" name="Oval 67"/>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ounded Rectangle 58"/>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8610600" y="685801"/>
            <a:ext cx="1524000" cy="307777"/>
          </a:xfrm>
          <a:prstGeom prst="rect">
            <a:avLst/>
          </a:prstGeom>
          <a:noFill/>
        </p:spPr>
        <p:txBody>
          <a:bodyPr wrap="square" rtlCol="0">
            <a:spAutoFit/>
          </a:bodyPr>
          <a:lstStyle/>
          <a:p>
            <a:r>
              <a:rPr lang="en-US" sz="1400" b="1" dirty="0">
                <a:solidFill>
                  <a:schemeClr val="bg1"/>
                </a:solidFill>
              </a:rPr>
              <a:t>AD 400-421</a:t>
            </a:r>
          </a:p>
        </p:txBody>
      </p:sp>
    </p:spTree>
    <p:extLst>
      <p:ext uri="{BB962C8B-B14F-4D97-AF65-F5344CB8AC3E}">
        <p14:creationId xmlns:p14="http://schemas.microsoft.com/office/powerpoint/2010/main" val="16409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dissolv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0101A6-8F74-4AAE-AEF7-ACEBF08DBCF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645" r="24091" b="17980"/>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D244437-5350-4EE5-9CA8-0BC0A0B1B7D7}"/>
              </a:ext>
            </a:extLst>
          </p:cNvPr>
          <p:cNvSpPr/>
          <p:nvPr/>
        </p:nvSpPr>
        <p:spPr>
          <a:xfrm>
            <a:off x="762001" y="670584"/>
            <a:ext cx="9254836" cy="3970318"/>
          </a:xfrm>
          <a:prstGeom prst="rect">
            <a:avLst/>
          </a:prstGeom>
        </p:spPr>
        <p:txBody>
          <a:bodyPr wrap="square">
            <a:spAutoFit/>
          </a:bodyPr>
          <a:lstStyle/>
          <a:p>
            <a:r>
              <a:rPr lang="en-US" sz="3600" dirty="0">
                <a:solidFill>
                  <a:schemeClr val="bg1"/>
                </a:solidFill>
              </a:rPr>
              <a:t>“I implore each of us to prayerfully study and ponder the Book of Mormon each day. As we do so, we will be in a position to hear the voice of the Spirit, to resist temptation, to overcome doubt and fear, and to receive heaven’s help in our lives. I so testify with all my heart.”</a:t>
            </a:r>
          </a:p>
          <a:p>
            <a:r>
              <a:rPr lang="en-US" sz="3600" dirty="0">
                <a:solidFill>
                  <a:schemeClr val="bg1"/>
                </a:solidFill>
              </a:rPr>
              <a:t>Thomas S. Monson</a:t>
            </a:r>
          </a:p>
        </p:txBody>
      </p:sp>
      <p:pic>
        <p:nvPicPr>
          <p:cNvPr id="7" name="Picture 6">
            <a:extLst>
              <a:ext uri="{FF2B5EF4-FFF2-40B4-BE49-F238E27FC236}">
                <a16:creationId xmlns:a16="http://schemas.microsoft.com/office/drawing/2014/main" id="{977B704E-B44D-4455-BC93-042D77131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909" y="3567545"/>
            <a:ext cx="2391090" cy="2805546"/>
          </a:xfrm>
          <a:prstGeom prst="rect">
            <a:avLst/>
          </a:prstGeom>
        </p:spPr>
      </p:pic>
    </p:spTree>
    <p:extLst>
      <p:ext uri="{BB962C8B-B14F-4D97-AF65-F5344CB8AC3E}">
        <p14:creationId xmlns:p14="http://schemas.microsoft.com/office/powerpoint/2010/main" val="56372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B26F9B-591E-417C-8A66-4FCE3EB0505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2" name="Rectangle 1"/>
          <p:cNvSpPr/>
          <p:nvPr/>
        </p:nvSpPr>
        <p:spPr>
          <a:xfrm>
            <a:off x="302420" y="38836"/>
            <a:ext cx="11321544" cy="5539978"/>
          </a:xfrm>
          <a:prstGeom prst="rect">
            <a:avLst/>
          </a:prstGeom>
        </p:spPr>
        <p:txBody>
          <a:bodyPr wrap="square">
            <a:spAutoFit/>
          </a:bodyPr>
          <a:lstStyle/>
          <a:p>
            <a:pPr fontAlgn="base"/>
            <a:r>
              <a:rPr lang="en-US" dirty="0">
                <a:solidFill>
                  <a:schemeClr val="bg1"/>
                </a:solidFill>
              </a:rPr>
              <a:t>Sources:</a:t>
            </a:r>
          </a:p>
          <a:p>
            <a:pPr fontAlgn="base"/>
            <a:r>
              <a:rPr lang="en-US" dirty="0">
                <a:solidFill>
                  <a:schemeClr val="bg1"/>
                </a:solidFill>
              </a:rPr>
              <a:t> Video: Prepared For Our Day (2:48)</a:t>
            </a:r>
          </a:p>
          <a:p>
            <a:pPr fontAlgn="base"/>
            <a:endParaRPr lang="en-US" dirty="0">
              <a:solidFill>
                <a:schemeClr val="bg1"/>
              </a:solidFill>
            </a:endParaRPr>
          </a:p>
          <a:p>
            <a:r>
              <a:rPr lang="en-US" dirty="0">
                <a:solidFill>
                  <a:schemeClr val="bg1"/>
                </a:solidFill>
              </a:rPr>
              <a:t>President Thomas S. Monson(“Dare to Stand Alone,”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60, 67). ; “The Power of the Book of Mormon,”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2017, 87</a:t>
            </a:r>
          </a:p>
          <a:p>
            <a:pPr fontAlgn="base"/>
            <a:endParaRPr lang="en-US" dirty="0">
              <a:solidFill>
                <a:schemeClr val="bg1"/>
              </a:solidFill>
            </a:endParaRPr>
          </a:p>
          <a:p>
            <a:pPr fontAlgn="base"/>
            <a:r>
              <a:rPr lang="en-US" dirty="0">
                <a:solidFill>
                  <a:schemeClr val="bg1"/>
                </a:solidFill>
              </a:rPr>
              <a:t>President Ezra Taft Benson(“The Book of Mormon—Keystone of Our Religion,” </a:t>
            </a:r>
            <a:r>
              <a:rPr lang="en-US" i="1" dirty="0">
                <a:solidFill>
                  <a:schemeClr val="bg1"/>
                </a:solidFill>
              </a:rPr>
              <a:t>Ensign,</a:t>
            </a:r>
            <a:r>
              <a:rPr lang="en-US" dirty="0">
                <a:solidFill>
                  <a:schemeClr val="bg1"/>
                </a:solidFill>
              </a:rPr>
              <a:t> Nov. 1986, 4).</a:t>
            </a:r>
          </a:p>
          <a:p>
            <a:pPr fontAlgn="base"/>
            <a:endParaRPr lang="en-US" dirty="0">
              <a:solidFill>
                <a:schemeClr val="bg1"/>
              </a:solidFill>
            </a:endParaRPr>
          </a:p>
          <a:p>
            <a:pPr fontAlgn="base"/>
            <a:r>
              <a:rPr lang="en-US" dirty="0">
                <a:solidFill>
                  <a:schemeClr val="bg1"/>
                </a:solidFill>
              </a:rPr>
              <a:t>Joseph Fielding Smith (as cited by) </a:t>
            </a:r>
            <a:r>
              <a:rPr lang="en-US" i="1" dirty="0">
                <a:solidFill>
                  <a:schemeClr val="bg1"/>
                </a:solidFill>
              </a:rPr>
              <a:t>Essentials in Church History</a:t>
            </a:r>
            <a:r>
              <a:rPr lang="en-US" dirty="0">
                <a:solidFill>
                  <a:schemeClr val="bg1"/>
                </a:solidFill>
              </a:rPr>
              <a:t> pg. 49</a:t>
            </a:r>
          </a:p>
          <a:p>
            <a:pPr fontAlgn="base"/>
            <a:endParaRPr lang="en-US" dirty="0">
              <a:solidFill>
                <a:schemeClr val="bg1"/>
              </a:solidFill>
            </a:endParaRPr>
          </a:p>
          <a:p>
            <a:pPr fontAlgn="base"/>
            <a:r>
              <a:rPr lang="en-US" dirty="0">
                <a:solidFill>
                  <a:schemeClr val="bg1"/>
                </a:solidFill>
              </a:rPr>
              <a:t>Student Manual Religion 121-122 Book of Mormon pg. 471</a:t>
            </a:r>
          </a:p>
          <a:p>
            <a:pPr fontAlgn="base"/>
            <a:endParaRPr lang="en-US" dirty="0">
              <a:solidFill>
                <a:schemeClr val="bg1"/>
              </a:solidFill>
            </a:endParaRPr>
          </a:p>
          <a:p>
            <a:pPr fontAlgn="base"/>
            <a:r>
              <a:rPr lang="en-US" dirty="0">
                <a:solidFill>
                  <a:schemeClr val="bg1"/>
                </a:solidFill>
              </a:rPr>
              <a:t>President Boyd K. Packer (“We Believe All That God Has Revealed,” </a:t>
            </a:r>
            <a:r>
              <a:rPr lang="en-US" i="1" dirty="0">
                <a:solidFill>
                  <a:schemeClr val="bg1"/>
                </a:solidFill>
              </a:rPr>
              <a:t>Ensign,</a:t>
            </a:r>
            <a:r>
              <a:rPr lang="en-US" dirty="0">
                <a:solidFill>
                  <a:schemeClr val="bg1"/>
                </a:solidFill>
              </a:rPr>
              <a:t> May 1974, 94).</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a:t>
            </a:r>
            <a:r>
              <a:rPr lang="en-US" dirty="0" err="1">
                <a:solidFill>
                  <a:schemeClr val="bg1"/>
                </a:solidFill>
              </a:rPr>
              <a:t>Vol</a:t>
            </a:r>
            <a:r>
              <a:rPr lang="en-US" dirty="0">
                <a:solidFill>
                  <a:schemeClr val="bg1"/>
                </a:solidFill>
              </a:rPr>
              <a:t> 4 pgs. 246, 250</a:t>
            </a:r>
          </a:p>
          <a:p>
            <a:pPr fontAlgn="base"/>
            <a:endParaRPr lang="en-US" dirty="0">
              <a:solidFill>
                <a:schemeClr val="bg1"/>
              </a:solidFill>
            </a:endParaRPr>
          </a:p>
          <a:p>
            <a:pPr fontAlgn="base"/>
            <a:r>
              <a:rPr lang="en-US" dirty="0">
                <a:solidFill>
                  <a:schemeClr val="bg1"/>
                </a:solidFill>
              </a:rPr>
              <a:t>Bishop H. David Burton (“The Sanctifying Work of Welfare,”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81–82).</a:t>
            </a:r>
          </a:p>
          <a:p>
            <a:pPr fontAlgn="base"/>
            <a:endParaRPr lang="en-US" dirty="0">
              <a:solidFill>
                <a:schemeClr val="bg1"/>
              </a:solidFill>
            </a:endParaRPr>
          </a:p>
          <a:p>
            <a:pPr fontAlgn="base"/>
            <a:endParaRPr lang="en-US" dirty="0">
              <a:solidFill>
                <a:schemeClr val="bg1"/>
              </a:solidFill>
            </a:endParaRPr>
          </a:p>
        </p:txBody>
      </p:sp>
      <p:grpSp>
        <p:nvGrpSpPr>
          <p:cNvPr id="6" name="Group 5">
            <a:extLst>
              <a:ext uri="{FF2B5EF4-FFF2-40B4-BE49-F238E27FC236}">
                <a16:creationId xmlns:a16="http://schemas.microsoft.com/office/drawing/2014/main" id="{19CC1D24-2E45-4C0E-B4AE-E443503F3046}"/>
              </a:ext>
            </a:extLst>
          </p:cNvPr>
          <p:cNvGrpSpPr/>
          <p:nvPr/>
        </p:nvGrpSpPr>
        <p:grpSpPr>
          <a:xfrm>
            <a:off x="3859392" y="183792"/>
            <a:ext cx="522107" cy="661335"/>
            <a:chOff x="7543800" y="3810000"/>
            <a:chExt cx="1143000" cy="1447800"/>
          </a:xfrm>
        </p:grpSpPr>
        <p:sp>
          <p:nvSpPr>
            <p:cNvPr id="7" name="Trapezoid 6">
              <a:extLst>
                <a:ext uri="{FF2B5EF4-FFF2-40B4-BE49-F238E27FC236}">
                  <a16:creationId xmlns:a16="http://schemas.microsoft.com/office/drawing/2014/main" id="{0FAE5ED2-C7F1-4B50-8458-FC2CE885B806}"/>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6">
              <a:extLst>
                <a:ext uri="{FF2B5EF4-FFF2-40B4-BE49-F238E27FC236}">
                  <a16:creationId xmlns:a16="http://schemas.microsoft.com/office/drawing/2014/main" id="{7FC80EA9-A208-4838-B158-5D04CDC4CE6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
              <a:extLst>
                <a:ext uri="{FF2B5EF4-FFF2-40B4-BE49-F238E27FC236}">
                  <a16:creationId xmlns:a16="http://schemas.microsoft.com/office/drawing/2014/main" id="{ECE1056F-838E-4C46-8CA1-61A04180A43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DAF5455C-D180-46EE-A693-5ACEE7980E3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a:extLst>
                <a:ext uri="{FF2B5EF4-FFF2-40B4-BE49-F238E27FC236}">
                  <a16:creationId xmlns:a16="http://schemas.microsoft.com/office/drawing/2014/main" id="{E7A50134-0414-43A8-8C55-053578277CCA}"/>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7D9CD5D2-1EE8-42F4-8112-F7B69456131D}"/>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ACE0950A-14C9-4576-9F62-2B54AEFDF8C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077B7BD-F652-4D25-8755-A830D181404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5CDB00-19EA-400A-A7A1-19305CEADAE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015BE3-D8B1-417C-AD06-441B7D94C39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FD22C56-6CBD-4D71-8EE1-814A11A9667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a:extLst>
                <a:ext uri="{FF2B5EF4-FFF2-40B4-BE49-F238E27FC236}">
                  <a16:creationId xmlns:a16="http://schemas.microsoft.com/office/drawing/2014/main" id="{001AC880-0C1B-4700-ABB9-AADCE36B760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78C00388-0BC1-402A-A797-9F9F41AA8E46}"/>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D1642A53-0596-4F3F-A11F-396C3BFB43D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90E5821-1963-40D5-B3F9-70B603021D6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09C980-01E9-4799-9C63-77F65A1BCA7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EC0793-CF55-46B0-ADBD-54D6E7368CD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11444BEA-C4F4-4193-814D-6D15BC7ABCF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3673490-FADF-4FFB-B796-C7E21D98BB83}"/>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2010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2784764" y="-1895534"/>
            <a:ext cx="6040582" cy="10649069"/>
          </a:xfrm>
          <a:prstGeom prst="rect">
            <a:avLst/>
          </a:prstGeom>
          <a:noFill/>
        </p:spPr>
        <p:txBody>
          <a:bodyPr wrap="square" numCol="1" rtlCol="0">
            <a:spAutoFit/>
          </a:bodyPr>
          <a:lstStyle/>
          <a:p>
            <a:r>
              <a:rPr lang="en-US" sz="1400" dirty="0"/>
              <a:t>Some events which prophesied are outlined below.</a:t>
            </a:r>
          </a:p>
          <a:p>
            <a:endParaRPr lang="en-US" sz="1400" dirty="0"/>
          </a:p>
          <a:p>
            <a:endParaRPr lang="en-US" sz="1400" dirty="0"/>
          </a:p>
          <a:p>
            <a:pPr marL="342900" indent="-342900">
              <a:buAutoNum type="alphaUcPeriod"/>
            </a:pPr>
            <a:r>
              <a:rPr lang="en-US" sz="1400" dirty="0"/>
              <a:t>The Book of Mormon accurately </a:t>
            </a:r>
            <a:br>
              <a:rPr lang="en-US" sz="1400" dirty="0"/>
            </a:br>
            <a:r>
              <a:rPr lang="en-US" sz="1400" dirty="0"/>
              <a:t>describes the conditions of the Christian </a:t>
            </a:r>
            <a:br>
              <a:rPr lang="en-US" sz="1400" dirty="0"/>
            </a:br>
            <a:r>
              <a:rPr lang="en-US" sz="1400" dirty="0"/>
              <a:t>world at the time of its publication and </a:t>
            </a:r>
            <a:br>
              <a:rPr lang="en-US" sz="1400" dirty="0"/>
            </a:br>
            <a:r>
              <a:rPr lang="en-US" sz="1400" dirty="0"/>
              <a:t>shortly thereafter (</a:t>
            </a:r>
            <a:r>
              <a:rPr lang="en-US" sz="1400" dirty="0" err="1"/>
              <a:t>vss</a:t>
            </a:r>
            <a:r>
              <a:rPr lang="en-US" sz="1400" dirty="0"/>
              <a:t>, 26-33). </a:t>
            </a:r>
          </a:p>
          <a:p>
            <a:pPr marL="342900" indent="-342900"/>
            <a:endParaRPr lang="en-US" sz="1400" dirty="0"/>
          </a:p>
          <a:p>
            <a:pPr lvl="0"/>
            <a:r>
              <a:rPr lang="en-US" sz="1400" dirty="0"/>
              <a:t>1. Religious apostasy and perversion </a:t>
            </a:r>
          </a:p>
          <a:p>
            <a:pPr lvl="0"/>
            <a:r>
              <a:rPr lang="en-US" sz="1400" dirty="0"/>
              <a:t>2.Absence of divine power of miracles among the people </a:t>
            </a:r>
          </a:p>
          <a:p>
            <a:pPr lvl="0"/>
            <a:r>
              <a:rPr lang="en-US" sz="1400" dirty="0"/>
              <a:t>3.Persecution of the Saints </a:t>
            </a:r>
          </a:p>
          <a:p>
            <a:pPr lvl="0"/>
            <a:r>
              <a:rPr lang="en-US" sz="1400" dirty="0"/>
              <a:t>4.Crime, violence, and widespread iniquity </a:t>
            </a:r>
          </a:p>
          <a:p>
            <a:pPr lvl="0"/>
            <a:r>
              <a:rPr lang="en-US" sz="1400" dirty="0"/>
              <a:t>5.Warfare </a:t>
            </a:r>
          </a:p>
          <a:p>
            <a:pPr lvl="0"/>
            <a:r>
              <a:rPr lang="en-US" sz="1400" dirty="0"/>
              <a:t>6.Natural disasters </a:t>
            </a:r>
          </a:p>
          <a:p>
            <a:pPr lvl="0"/>
            <a:r>
              <a:rPr lang="en-US" sz="1400" dirty="0"/>
              <a:t>7.Great evil among the people </a:t>
            </a:r>
          </a:p>
          <a:p>
            <a:pPr lvl="0"/>
            <a:r>
              <a:rPr lang="en-US" sz="1400" dirty="0"/>
              <a:t>8.Perversion of the churches for money and gain </a:t>
            </a:r>
          </a:p>
          <a:p>
            <a:pPr lvl="0"/>
            <a:endParaRPr lang="en-US" sz="1400" dirty="0"/>
          </a:p>
          <a:p>
            <a:pPr lvl="0"/>
            <a:r>
              <a:rPr lang="en-US" sz="1400" dirty="0"/>
              <a:t>B. Next the Book of Mormon examines the </a:t>
            </a:r>
            <a:br>
              <a:rPr lang="en-US" sz="1400" dirty="0"/>
            </a:br>
            <a:r>
              <a:rPr lang="en-US" sz="1400" dirty="0"/>
              <a:t>conditions of a day a little later "when </a:t>
            </a:r>
            <a:br>
              <a:rPr lang="en-US" sz="1400" dirty="0"/>
            </a:br>
            <a:r>
              <a:rPr lang="en-US" sz="1400" dirty="0"/>
              <a:t>these things [ the above prophecies] shall </a:t>
            </a:r>
            <a:br>
              <a:rPr lang="en-US" sz="1400" dirty="0"/>
            </a:br>
            <a:r>
              <a:rPr lang="en-US" sz="1400" dirty="0"/>
              <a:t>come forth among you." (Mormon 8:34.) </a:t>
            </a:r>
            <a:br>
              <a:rPr lang="en-US" sz="1400" dirty="0"/>
            </a:br>
            <a:r>
              <a:rPr lang="en-US" sz="1400" dirty="0"/>
              <a:t>And here, accurately depicted, are </a:t>
            </a:r>
            <a:br>
              <a:rPr lang="en-US" sz="1400" dirty="0"/>
            </a:br>
            <a:r>
              <a:rPr lang="en-US" sz="1400" dirty="0"/>
              <a:t>conditions present today. (See Mormon </a:t>
            </a:r>
            <a:br>
              <a:rPr lang="en-US" sz="1400" dirty="0"/>
            </a:br>
            <a:r>
              <a:rPr lang="en-US" sz="1400" dirty="0"/>
              <a:t>8;35-40.) </a:t>
            </a:r>
          </a:p>
          <a:p>
            <a:pPr lvl="0"/>
            <a:r>
              <a:rPr lang="en-US" sz="1400" dirty="0"/>
              <a:t>1.People will become fashionable, status I </a:t>
            </a:r>
            <a:br>
              <a:rPr lang="en-US" sz="1400" dirty="0"/>
            </a:br>
            <a:r>
              <a:rPr lang="en-US" sz="1400" dirty="0"/>
              <a:t>conscious, and competitive. </a:t>
            </a:r>
          </a:p>
          <a:p>
            <a:pPr lvl="0"/>
            <a:r>
              <a:rPr lang="en-US" sz="1400" dirty="0"/>
              <a:t>2.Common vices will be vanity, </a:t>
            </a:r>
            <a:br>
              <a:rPr lang="en-US" sz="1400" dirty="0"/>
            </a:br>
            <a:r>
              <a:rPr lang="en-US" sz="1400" dirty="0"/>
              <a:t>intolerance, and lack of charity. </a:t>
            </a:r>
          </a:p>
          <a:p>
            <a:pPr lvl="0"/>
            <a:r>
              <a:rPr lang="en-US" sz="1400" dirty="0"/>
              <a:t>3.People will ignore the needs of the </a:t>
            </a:r>
            <a:br>
              <a:rPr lang="en-US" sz="1400" dirty="0"/>
            </a:br>
            <a:r>
              <a:rPr lang="en-US" sz="1400" dirty="0"/>
              <a:t>poor. </a:t>
            </a:r>
          </a:p>
          <a:p>
            <a:pPr lvl="0"/>
            <a:r>
              <a:rPr lang="en-US" sz="1400" dirty="0"/>
              <a:t>4.There will be hypocrites who use </a:t>
            </a:r>
            <a:br>
              <a:rPr lang="en-US" sz="1400" dirty="0"/>
            </a:br>
            <a:r>
              <a:rPr lang="en-US" sz="1400" dirty="0"/>
              <a:t>religion to get gain. </a:t>
            </a:r>
          </a:p>
          <a:p>
            <a:pPr lvl="0"/>
            <a:r>
              <a:rPr lang="en-US" sz="1400" dirty="0"/>
              <a:t>5.Some will be ashamed to be known as </a:t>
            </a:r>
            <a:br>
              <a:rPr lang="en-US" sz="1400" dirty="0"/>
            </a:br>
            <a:r>
              <a:rPr lang="en-US" sz="1400" dirty="0"/>
              <a:t>disciples of Christ. </a:t>
            </a:r>
          </a:p>
          <a:p>
            <a:pPr lvl="0"/>
            <a:r>
              <a:rPr lang="en-US" sz="1400" dirty="0"/>
              <a:t>6.Some will not respond to the needs of </a:t>
            </a:r>
            <a:br>
              <a:rPr lang="en-US" sz="1400" dirty="0"/>
            </a:br>
            <a:r>
              <a:rPr lang="en-US" sz="1400" dirty="0"/>
              <a:t>their less fortunate brothers and </a:t>
            </a:r>
            <a:br>
              <a:rPr lang="en-US" sz="1400" dirty="0"/>
            </a:br>
            <a:r>
              <a:rPr lang="en-US" sz="1400" dirty="0"/>
              <a:t>sisters. </a:t>
            </a:r>
          </a:p>
          <a:p>
            <a:pPr lvl="0"/>
            <a:endParaRPr lang="en-US" sz="1400" dirty="0"/>
          </a:p>
          <a:p>
            <a:pPr lvl="0"/>
            <a:r>
              <a:rPr lang="en-US" sz="1400" dirty="0"/>
              <a:t>C. But all is not gloom and darkness. After </a:t>
            </a:r>
            <a:br>
              <a:rPr lang="en-US" sz="1400" dirty="0"/>
            </a:br>
            <a:r>
              <a:rPr lang="en-US" sz="1400" dirty="0"/>
              <a:t>having denounced the disbelief of </a:t>
            </a:r>
            <a:br>
              <a:rPr lang="en-US" sz="1400" dirty="0"/>
            </a:br>
            <a:r>
              <a:rPr lang="en-US" sz="1400" dirty="0"/>
              <a:t>latter-day gentiles, Moroni cites the </a:t>
            </a:r>
            <a:br>
              <a:rPr lang="en-US" sz="1400" dirty="0"/>
            </a:br>
            <a:r>
              <a:rPr lang="en-US" sz="1400" dirty="0"/>
              <a:t>promises of the Lord that signs and </a:t>
            </a:r>
            <a:br>
              <a:rPr lang="en-US" sz="1400" dirty="0"/>
            </a:br>
            <a:r>
              <a:rPr lang="en-US" sz="1400" dirty="0"/>
              <a:t>miracles will follow the true and faithful. </a:t>
            </a:r>
            <a:br>
              <a:rPr lang="en-US" sz="1400" dirty="0"/>
            </a:br>
            <a:r>
              <a:rPr lang="en-US" sz="1400" dirty="0"/>
              <a:t>(Read Mormon 9:24, 25.) What is the </a:t>
            </a:r>
            <a:br>
              <a:rPr lang="en-US" sz="1400" dirty="0"/>
            </a:br>
            <a:r>
              <a:rPr lang="en-US" sz="1400" dirty="0"/>
              <a:t>promise to the righteous of the latter </a:t>
            </a:r>
            <a:br>
              <a:rPr lang="en-US" sz="1400" dirty="0"/>
            </a:br>
            <a:r>
              <a:rPr lang="en-US" sz="1400" dirty="0"/>
              <a:t>days? </a:t>
            </a:r>
          </a:p>
          <a:p>
            <a:pPr lvl="0"/>
            <a:r>
              <a:rPr lang="en-US" sz="1400" dirty="0"/>
              <a:t>Student Manual Religion 121-122 Book of Mormon </a:t>
            </a:r>
            <a:r>
              <a:rPr lang="en-US" sz="1400" dirty="0" err="1"/>
              <a:t>pg</a:t>
            </a:r>
            <a:r>
              <a:rPr lang="en-US" sz="1400" dirty="0"/>
              <a:t> 475</a:t>
            </a:r>
          </a:p>
          <a:p>
            <a:pPr lvl="0"/>
            <a:endParaRPr lang="en-US" sz="1400" dirty="0"/>
          </a:p>
          <a:p>
            <a:endParaRPr lang="en-US" sz="1400" dirty="0"/>
          </a:p>
        </p:txBody>
      </p:sp>
    </p:spTree>
    <p:extLst>
      <p:ext uri="{BB962C8B-B14F-4D97-AF65-F5344CB8AC3E}">
        <p14:creationId xmlns:p14="http://schemas.microsoft.com/office/powerpoint/2010/main" val="420248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13FAA6-3F8D-42DE-8F32-F1C135E433A8}"/>
              </a:ext>
            </a:extLst>
          </p:cNvPr>
          <p:cNvGrpSpPr/>
          <p:nvPr/>
        </p:nvGrpSpPr>
        <p:grpSpPr>
          <a:xfrm>
            <a:off x="1115291" y="0"/>
            <a:ext cx="9725891" cy="3311237"/>
            <a:chOff x="1288473" y="235527"/>
            <a:chExt cx="9725891" cy="3311237"/>
          </a:xfrm>
        </p:grpSpPr>
        <p:grpSp>
          <p:nvGrpSpPr>
            <p:cNvPr id="57" name="Group 56"/>
            <p:cNvGrpSpPr/>
            <p:nvPr/>
          </p:nvGrpSpPr>
          <p:grpSpPr>
            <a:xfrm>
              <a:off x="1620982" y="485001"/>
              <a:ext cx="9220200" cy="2943999"/>
              <a:chOff x="0" y="1447800"/>
              <a:chExt cx="9220200" cy="2943999"/>
            </a:xfrm>
          </p:grpSpPr>
          <p:cxnSp>
            <p:nvCxnSpPr>
              <p:cNvPr id="3" name="Straight Connector 2"/>
              <p:cNvCxnSpPr/>
              <p:nvPr/>
            </p:nvCxnSpPr>
            <p:spPr>
              <a:xfrm>
                <a:off x="0" y="2514600"/>
                <a:ext cx="91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83023" y="1837764"/>
                <a:ext cx="748554" cy="1349190"/>
                <a:chOff x="883023" y="1837764"/>
                <a:chExt cx="748554" cy="1349190"/>
              </a:xfrm>
            </p:grpSpPr>
            <p:cxnSp>
              <p:nvCxnSpPr>
                <p:cNvPr id="4" name="Straight Connector 3"/>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869141" y="1846728"/>
                <a:ext cx="748554" cy="1349190"/>
                <a:chOff x="1035423" y="1990164"/>
                <a:chExt cx="748554" cy="1349190"/>
              </a:xfrm>
            </p:grpSpPr>
            <p:cxnSp>
              <p:nvCxnSpPr>
                <p:cNvPr id="12" name="Straight Connector 11"/>
                <p:cNvCxnSpPr/>
                <p:nvPr/>
              </p:nvCxnSpPr>
              <p:spPr>
                <a:xfrm flipH="1" flipV="1">
                  <a:off x="1035424" y="19901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35423" y="26535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2514600" y="2514600"/>
                <a:ext cx="381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257364" y="1846729"/>
                <a:ext cx="748554" cy="1349190"/>
                <a:chOff x="883023" y="1837764"/>
                <a:chExt cx="748554" cy="1349190"/>
              </a:xfrm>
            </p:grpSpPr>
            <p:cxnSp>
              <p:nvCxnSpPr>
                <p:cNvPr id="22" name="Straight Connector 21"/>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6979024" y="3173506"/>
                <a:ext cx="990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956612" y="1855694"/>
                <a:ext cx="2196353" cy="896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90800" y="152400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248400" y="25146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951694" y="2743200"/>
                <a:ext cx="13448" cy="1084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0" y="2209800"/>
                <a:ext cx="838200" cy="369332"/>
              </a:xfrm>
              <a:prstGeom prst="rect">
                <a:avLst/>
              </a:prstGeom>
              <a:noFill/>
            </p:spPr>
            <p:txBody>
              <a:bodyPr wrap="square" rtlCol="0">
                <a:spAutoFit/>
              </a:bodyPr>
              <a:lstStyle/>
              <a:p>
                <a:r>
                  <a:rPr lang="en-US" dirty="0"/>
                  <a:t>Lehi</a:t>
                </a:r>
              </a:p>
            </p:txBody>
          </p:sp>
          <p:sp>
            <p:nvSpPr>
              <p:cNvPr id="42" name="TextBox 41"/>
              <p:cNvSpPr txBox="1"/>
              <p:nvPr/>
            </p:nvSpPr>
            <p:spPr>
              <a:xfrm>
                <a:off x="0" y="2590800"/>
                <a:ext cx="838200" cy="646331"/>
              </a:xfrm>
              <a:prstGeom prst="rect">
                <a:avLst/>
              </a:prstGeom>
              <a:noFill/>
            </p:spPr>
            <p:txBody>
              <a:bodyPr wrap="square" rtlCol="0">
                <a:spAutoFit/>
              </a:bodyPr>
              <a:lstStyle/>
              <a:p>
                <a:r>
                  <a:rPr lang="en-US" sz="1200" dirty="0"/>
                  <a:t>Of the House of Israel</a:t>
                </a:r>
              </a:p>
            </p:txBody>
          </p:sp>
          <p:sp>
            <p:nvSpPr>
              <p:cNvPr id="43" name="TextBox 42"/>
              <p:cNvSpPr txBox="1"/>
              <p:nvPr/>
            </p:nvSpPr>
            <p:spPr>
              <a:xfrm>
                <a:off x="1295400" y="1447800"/>
                <a:ext cx="1219200" cy="369332"/>
              </a:xfrm>
              <a:prstGeom prst="rect">
                <a:avLst/>
              </a:prstGeom>
              <a:noFill/>
            </p:spPr>
            <p:txBody>
              <a:bodyPr wrap="square" rtlCol="0">
                <a:spAutoFit/>
              </a:bodyPr>
              <a:lstStyle/>
              <a:p>
                <a:r>
                  <a:rPr lang="en-US" dirty="0"/>
                  <a:t>Lamanites</a:t>
                </a:r>
              </a:p>
            </p:txBody>
          </p:sp>
          <p:sp>
            <p:nvSpPr>
              <p:cNvPr id="44" name="TextBox 43"/>
              <p:cNvSpPr txBox="1"/>
              <p:nvPr/>
            </p:nvSpPr>
            <p:spPr>
              <a:xfrm>
                <a:off x="1295400" y="3200400"/>
                <a:ext cx="1371600" cy="369332"/>
              </a:xfrm>
              <a:prstGeom prst="rect">
                <a:avLst/>
              </a:prstGeom>
              <a:noFill/>
            </p:spPr>
            <p:txBody>
              <a:bodyPr wrap="square" rtlCol="0">
                <a:spAutoFit/>
              </a:bodyPr>
              <a:lstStyle/>
              <a:p>
                <a:r>
                  <a:rPr lang="en-US" dirty="0"/>
                  <a:t>Nephites</a:t>
                </a:r>
              </a:p>
            </p:txBody>
          </p:sp>
          <p:sp>
            <p:nvSpPr>
              <p:cNvPr id="45" name="TextBox 44"/>
              <p:cNvSpPr txBox="1"/>
              <p:nvPr/>
            </p:nvSpPr>
            <p:spPr>
              <a:xfrm>
                <a:off x="2590800" y="1676400"/>
                <a:ext cx="2667000" cy="276999"/>
              </a:xfrm>
              <a:prstGeom prst="rect">
                <a:avLst/>
              </a:prstGeom>
              <a:noFill/>
            </p:spPr>
            <p:txBody>
              <a:bodyPr wrap="square" rtlCol="0">
                <a:spAutoFit/>
              </a:bodyPr>
              <a:lstStyle/>
              <a:p>
                <a:r>
                  <a:rPr lang="en-US" sz="1200" dirty="0"/>
                  <a:t>The Lord visited the American continent</a:t>
                </a:r>
              </a:p>
            </p:txBody>
          </p:sp>
          <p:sp>
            <p:nvSpPr>
              <p:cNvPr id="46" name="TextBox 45"/>
              <p:cNvSpPr txBox="1"/>
              <p:nvPr/>
            </p:nvSpPr>
            <p:spPr>
              <a:xfrm>
                <a:off x="2590800" y="2971800"/>
                <a:ext cx="2667000" cy="646331"/>
              </a:xfrm>
              <a:prstGeom prst="rect">
                <a:avLst/>
              </a:prstGeom>
              <a:noFill/>
            </p:spPr>
            <p:txBody>
              <a:bodyPr wrap="square" rtlCol="0">
                <a:spAutoFit/>
              </a:bodyPr>
              <a:lstStyle/>
              <a:p>
                <a:r>
                  <a:rPr lang="en-US" sz="1200" dirty="0"/>
                  <a:t>No Lamanites or Nephites; all were called children of Christ</a:t>
                </a:r>
              </a:p>
              <a:p>
                <a:r>
                  <a:rPr lang="en-US" sz="1200" dirty="0"/>
                  <a:t>(4 Nephi 1:17)</a:t>
                </a:r>
              </a:p>
            </p:txBody>
          </p:sp>
          <p:sp>
            <p:nvSpPr>
              <p:cNvPr id="47" name="TextBox 46"/>
              <p:cNvSpPr txBox="1"/>
              <p:nvPr/>
            </p:nvSpPr>
            <p:spPr>
              <a:xfrm>
                <a:off x="2286000" y="3581400"/>
                <a:ext cx="609600" cy="276999"/>
              </a:xfrm>
              <a:prstGeom prst="rect">
                <a:avLst/>
              </a:prstGeom>
              <a:noFill/>
            </p:spPr>
            <p:txBody>
              <a:bodyPr wrap="square" rtlCol="0">
                <a:spAutoFit/>
              </a:bodyPr>
              <a:lstStyle/>
              <a:p>
                <a:r>
                  <a:rPr lang="en-US" sz="1200" b="1" dirty="0"/>
                  <a:t>AD 34</a:t>
                </a:r>
              </a:p>
            </p:txBody>
          </p:sp>
          <p:sp>
            <p:nvSpPr>
              <p:cNvPr id="48" name="TextBox 47"/>
              <p:cNvSpPr txBox="1"/>
              <p:nvPr/>
            </p:nvSpPr>
            <p:spPr>
              <a:xfrm>
                <a:off x="3581400" y="2514600"/>
                <a:ext cx="2667000" cy="276999"/>
              </a:xfrm>
              <a:prstGeom prst="rect">
                <a:avLst/>
              </a:prstGeom>
              <a:noFill/>
            </p:spPr>
            <p:txBody>
              <a:bodyPr wrap="square" rtlCol="0">
                <a:spAutoFit/>
              </a:bodyPr>
              <a:lstStyle/>
              <a:p>
                <a:pPr algn="r"/>
                <a:r>
                  <a:rPr lang="en-US" sz="1200" dirty="0"/>
                  <a:t>Great wickedness begins again</a:t>
                </a:r>
              </a:p>
            </p:txBody>
          </p:sp>
          <p:sp>
            <p:nvSpPr>
              <p:cNvPr id="49" name="TextBox 48"/>
              <p:cNvSpPr txBox="1"/>
              <p:nvPr/>
            </p:nvSpPr>
            <p:spPr>
              <a:xfrm>
                <a:off x="6705600" y="1981200"/>
                <a:ext cx="2438400" cy="646331"/>
              </a:xfrm>
              <a:prstGeom prst="rect">
                <a:avLst/>
              </a:prstGeom>
              <a:noFill/>
            </p:spPr>
            <p:txBody>
              <a:bodyPr wrap="square" rtlCol="0">
                <a:spAutoFit/>
              </a:bodyPr>
              <a:lstStyle/>
              <a:p>
                <a:r>
                  <a:rPr lang="en-US" sz="1200" dirty="0"/>
                  <a:t>   The Lamanites today are descendants of the people who lived after the appearance of Christ</a:t>
                </a:r>
              </a:p>
            </p:txBody>
          </p:sp>
          <p:sp>
            <p:nvSpPr>
              <p:cNvPr id="50" name="TextBox 49"/>
              <p:cNvSpPr txBox="1"/>
              <p:nvPr/>
            </p:nvSpPr>
            <p:spPr>
              <a:xfrm>
                <a:off x="7162800" y="1447800"/>
                <a:ext cx="1371600" cy="369332"/>
              </a:xfrm>
              <a:prstGeom prst="rect">
                <a:avLst/>
              </a:prstGeom>
              <a:noFill/>
            </p:spPr>
            <p:txBody>
              <a:bodyPr wrap="square" rtlCol="0">
                <a:spAutoFit/>
              </a:bodyPr>
              <a:lstStyle/>
              <a:p>
                <a:r>
                  <a:rPr lang="en-US" dirty="0"/>
                  <a:t>Lamanites</a:t>
                </a:r>
              </a:p>
            </p:txBody>
          </p:sp>
          <p:sp>
            <p:nvSpPr>
              <p:cNvPr id="51" name="TextBox 50"/>
              <p:cNvSpPr txBox="1"/>
              <p:nvPr/>
            </p:nvSpPr>
            <p:spPr>
              <a:xfrm>
                <a:off x="6858000" y="3200400"/>
                <a:ext cx="1371600" cy="369332"/>
              </a:xfrm>
              <a:prstGeom prst="rect">
                <a:avLst/>
              </a:prstGeom>
              <a:noFill/>
            </p:spPr>
            <p:txBody>
              <a:bodyPr wrap="square" rtlCol="0">
                <a:spAutoFit/>
              </a:bodyPr>
              <a:lstStyle/>
              <a:p>
                <a:r>
                  <a:rPr lang="en-US" dirty="0"/>
                  <a:t>Nephites</a:t>
                </a:r>
              </a:p>
            </p:txBody>
          </p:sp>
          <p:sp>
            <p:nvSpPr>
              <p:cNvPr id="52" name="TextBox 51"/>
              <p:cNvSpPr txBox="1"/>
              <p:nvPr/>
            </p:nvSpPr>
            <p:spPr>
              <a:xfrm>
                <a:off x="8001000" y="2971800"/>
                <a:ext cx="1219200" cy="646331"/>
              </a:xfrm>
              <a:prstGeom prst="rect">
                <a:avLst/>
              </a:prstGeom>
              <a:noFill/>
            </p:spPr>
            <p:txBody>
              <a:bodyPr wrap="square" rtlCol="0">
                <a:spAutoFit/>
              </a:bodyPr>
              <a:lstStyle/>
              <a:p>
                <a:r>
                  <a:rPr lang="en-US" sz="1200" dirty="0"/>
                  <a:t>Destroyed in approximately AD 400</a:t>
                </a:r>
              </a:p>
            </p:txBody>
          </p:sp>
          <p:sp>
            <p:nvSpPr>
              <p:cNvPr id="53" name="TextBox 52"/>
              <p:cNvSpPr txBox="1"/>
              <p:nvPr/>
            </p:nvSpPr>
            <p:spPr>
              <a:xfrm>
                <a:off x="6019800" y="4114800"/>
                <a:ext cx="990600" cy="276999"/>
              </a:xfrm>
              <a:prstGeom prst="rect">
                <a:avLst/>
              </a:prstGeom>
              <a:noFill/>
            </p:spPr>
            <p:txBody>
              <a:bodyPr wrap="square" rtlCol="0">
                <a:spAutoFit/>
              </a:bodyPr>
              <a:lstStyle/>
              <a:p>
                <a:r>
                  <a:rPr lang="en-US" sz="1200" b="1" dirty="0"/>
                  <a:t>AD 201</a:t>
                </a:r>
              </a:p>
            </p:txBody>
          </p:sp>
          <p:sp>
            <p:nvSpPr>
              <p:cNvPr id="54" name="TextBox 53"/>
              <p:cNvSpPr txBox="1"/>
              <p:nvPr/>
            </p:nvSpPr>
            <p:spPr>
              <a:xfrm>
                <a:off x="7620000" y="3810000"/>
                <a:ext cx="990600" cy="276999"/>
              </a:xfrm>
              <a:prstGeom prst="rect">
                <a:avLst/>
              </a:prstGeom>
              <a:noFill/>
            </p:spPr>
            <p:txBody>
              <a:bodyPr wrap="square" rtlCol="0">
                <a:spAutoFit/>
              </a:bodyPr>
              <a:lstStyle/>
              <a:p>
                <a:r>
                  <a:rPr lang="en-US" sz="1200" b="1" dirty="0"/>
                  <a:t>AD 400</a:t>
                </a:r>
              </a:p>
            </p:txBody>
          </p:sp>
          <p:cxnSp>
            <p:nvCxnSpPr>
              <p:cNvPr id="55" name="Straight Connector 54"/>
              <p:cNvCxnSpPr/>
              <p:nvPr/>
            </p:nvCxnSpPr>
            <p:spPr>
              <a:xfrm>
                <a:off x="914400" y="19050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9600" y="3505200"/>
                <a:ext cx="914400" cy="276999"/>
              </a:xfrm>
              <a:prstGeom prst="rect">
                <a:avLst/>
              </a:prstGeom>
              <a:noFill/>
            </p:spPr>
            <p:txBody>
              <a:bodyPr wrap="square" rtlCol="0">
                <a:spAutoFit/>
              </a:bodyPr>
              <a:lstStyle/>
              <a:p>
                <a:r>
                  <a:rPr lang="en-US" sz="1200" b="1" dirty="0"/>
                  <a:t>BC 600</a:t>
                </a:r>
              </a:p>
            </p:txBody>
          </p:sp>
        </p:grpSp>
        <p:sp>
          <p:nvSpPr>
            <p:cNvPr id="2" name="Rectangle 1">
              <a:extLst>
                <a:ext uri="{FF2B5EF4-FFF2-40B4-BE49-F238E27FC236}">
                  <a16:creationId xmlns:a16="http://schemas.microsoft.com/office/drawing/2014/main" id="{876632A2-24B8-43EC-BBE4-17EC5A413906}"/>
                </a:ext>
              </a:extLst>
            </p:cNvPr>
            <p:cNvSpPr/>
            <p:nvPr/>
          </p:nvSpPr>
          <p:spPr>
            <a:xfrm>
              <a:off x="1288473" y="235527"/>
              <a:ext cx="9725891" cy="3311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53811A2E-B8B0-4CA6-BFD8-C5D6292476A1}"/>
              </a:ext>
            </a:extLst>
          </p:cNvPr>
          <p:cNvGrpSpPr/>
          <p:nvPr/>
        </p:nvGrpSpPr>
        <p:grpSpPr>
          <a:xfrm>
            <a:off x="1115291" y="3311829"/>
            <a:ext cx="9725891" cy="3311237"/>
            <a:chOff x="1288473" y="235527"/>
            <a:chExt cx="9725891" cy="3311237"/>
          </a:xfrm>
        </p:grpSpPr>
        <p:grpSp>
          <p:nvGrpSpPr>
            <p:cNvPr id="88" name="Group 87">
              <a:extLst>
                <a:ext uri="{FF2B5EF4-FFF2-40B4-BE49-F238E27FC236}">
                  <a16:creationId xmlns:a16="http://schemas.microsoft.com/office/drawing/2014/main" id="{91A277B5-53FF-4420-979A-9785AEDF8937}"/>
                </a:ext>
              </a:extLst>
            </p:cNvPr>
            <p:cNvGrpSpPr/>
            <p:nvPr/>
          </p:nvGrpSpPr>
          <p:grpSpPr>
            <a:xfrm>
              <a:off x="1620982" y="485001"/>
              <a:ext cx="9220200" cy="2943999"/>
              <a:chOff x="0" y="1447800"/>
              <a:chExt cx="9220200" cy="2943999"/>
            </a:xfrm>
          </p:grpSpPr>
          <p:cxnSp>
            <p:nvCxnSpPr>
              <p:cNvPr id="90" name="Straight Connector 89">
                <a:extLst>
                  <a:ext uri="{FF2B5EF4-FFF2-40B4-BE49-F238E27FC236}">
                    <a16:creationId xmlns:a16="http://schemas.microsoft.com/office/drawing/2014/main" id="{E13159FA-6FE2-4E4D-A814-DFFA3B36505B}"/>
                  </a:ext>
                </a:extLst>
              </p:cNvPr>
              <p:cNvCxnSpPr/>
              <p:nvPr/>
            </p:nvCxnSpPr>
            <p:spPr>
              <a:xfrm>
                <a:off x="0" y="2514600"/>
                <a:ext cx="91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9F331F3-E3E9-475F-B06B-21D5336B4E35}"/>
                  </a:ext>
                </a:extLst>
              </p:cNvPr>
              <p:cNvGrpSpPr/>
              <p:nvPr/>
            </p:nvGrpSpPr>
            <p:grpSpPr>
              <a:xfrm>
                <a:off x="883023" y="1837764"/>
                <a:ext cx="748554" cy="1349190"/>
                <a:chOff x="883023" y="1837764"/>
                <a:chExt cx="748554" cy="1349190"/>
              </a:xfrm>
            </p:grpSpPr>
            <p:cxnSp>
              <p:nvCxnSpPr>
                <p:cNvPr id="120" name="Straight Connector 119">
                  <a:extLst>
                    <a:ext uri="{FF2B5EF4-FFF2-40B4-BE49-F238E27FC236}">
                      <a16:creationId xmlns:a16="http://schemas.microsoft.com/office/drawing/2014/main" id="{831CFAA0-A588-421F-A657-9974147652CE}"/>
                    </a:ext>
                  </a:extLst>
                </p:cNvPr>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1ECCD4-C171-4300-A675-A69407868F83}"/>
                    </a:ext>
                  </a:extLst>
                </p:cNvPr>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5F4156D0-9681-4E69-BEB0-07D2D1AE3A92}"/>
                  </a:ext>
                </a:extLst>
              </p:cNvPr>
              <p:cNvGrpSpPr/>
              <p:nvPr/>
            </p:nvGrpSpPr>
            <p:grpSpPr>
              <a:xfrm>
                <a:off x="1869141" y="1846728"/>
                <a:ext cx="748554" cy="1349190"/>
                <a:chOff x="1035423" y="1990164"/>
                <a:chExt cx="748554" cy="1349190"/>
              </a:xfrm>
            </p:grpSpPr>
            <p:cxnSp>
              <p:nvCxnSpPr>
                <p:cNvPr id="118" name="Straight Connector 117">
                  <a:extLst>
                    <a:ext uri="{FF2B5EF4-FFF2-40B4-BE49-F238E27FC236}">
                      <a16:creationId xmlns:a16="http://schemas.microsoft.com/office/drawing/2014/main" id="{3F177CFA-3330-48C6-8CB2-546E68A0EA16}"/>
                    </a:ext>
                  </a:extLst>
                </p:cNvPr>
                <p:cNvCxnSpPr/>
                <p:nvPr/>
              </p:nvCxnSpPr>
              <p:spPr>
                <a:xfrm flipH="1" flipV="1">
                  <a:off x="1035424" y="19901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AABC9A-90A5-433E-8277-2E55B001E6C3}"/>
                    </a:ext>
                  </a:extLst>
                </p:cNvPr>
                <p:cNvCxnSpPr/>
                <p:nvPr/>
              </p:nvCxnSpPr>
              <p:spPr>
                <a:xfrm flipV="1">
                  <a:off x="1035423" y="26535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3277B353-9007-463D-A259-3FFAA0747B67}"/>
                  </a:ext>
                </a:extLst>
              </p:cNvPr>
              <p:cNvCxnSpPr/>
              <p:nvPr/>
            </p:nvCxnSpPr>
            <p:spPr>
              <a:xfrm>
                <a:off x="2514600" y="2514600"/>
                <a:ext cx="381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566FDA63-FB09-4788-9A0D-553CDAF05C44}"/>
                  </a:ext>
                </a:extLst>
              </p:cNvPr>
              <p:cNvGrpSpPr/>
              <p:nvPr/>
            </p:nvGrpSpPr>
            <p:grpSpPr>
              <a:xfrm>
                <a:off x="6257364" y="1846729"/>
                <a:ext cx="748554" cy="1349190"/>
                <a:chOff x="883023" y="1837764"/>
                <a:chExt cx="748554" cy="1349190"/>
              </a:xfrm>
            </p:grpSpPr>
            <p:cxnSp>
              <p:nvCxnSpPr>
                <p:cNvPr id="116" name="Straight Connector 115">
                  <a:extLst>
                    <a:ext uri="{FF2B5EF4-FFF2-40B4-BE49-F238E27FC236}">
                      <a16:creationId xmlns:a16="http://schemas.microsoft.com/office/drawing/2014/main" id="{35FB44D5-E9E1-4B76-8F18-B1EE019C96C4}"/>
                    </a:ext>
                  </a:extLst>
                </p:cNvPr>
                <p:cNvCxnSpPr/>
                <p:nvPr/>
              </p:nvCxnSpPr>
              <p:spPr>
                <a:xfrm flipV="1">
                  <a:off x="883024" y="1837764"/>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B5F899A-FA60-4566-9240-94B7FDCB3028}"/>
                    </a:ext>
                  </a:extLst>
                </p:cNvPr>
                <p:cNvCxnSpPr/>
                <p:nvPr/>
              </p:nvCxnSpPr>
              <p:spPr>
                <a:xfrm flipH="1" flipV="1">
                  <a:off x="883023" y="2501152"/>
                  <a:ext cx="748553" cy="6858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63ECF533-7080-4921-95F4-E730F39D08A6}"/>
                  </a:ext>
                </a:extLst>
              </p:cNvPr>
              <p:cNvCxnSpPr/>
              <p:nvPr/>
            </p:nvCxnSpPr>
            <p:spPr>
              <a:xfrm>
                <a:off x="6979024" y="3173506"/>
                <a:ext cx="990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8E1251A-8987-4138-B307-144E088DA79A}"/>
                  </a:ext>
                </a:extLst>
              </p:cNvPr>
              <p:cNvCxnSpPr/>
              <p:nvPr/>
            </p:nvCxnSpPr>
            <p:spPr>
              <a:xfrm flipV="1">
                <a:off x="6956612" y="1855694"/>
                <a:ext cx="2196353" cy="896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BABAF95-3955-4CB4-850B-FD6C6A089325}"/>
                  </a:ext>
                </a:extLst>
              </p:cNvPr>
              <p:cNvCxnSpPr/>
              <p:nvPr/>
            </p:nvCxnSpPr>
            <p:spPr>
              <a:xfrm>
                <a:off x="2590800" y="152400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9C0DBE2-B96C-441D-B92C-7EC5B8EEE53C}"/>
                  </a:ext>
                </a:extLst>
              </p:cNvPr>
              <p:cNvCxnSpPr/>
              <p:nvPr/>
            </p:nvCxnSpPr>
            <p:spPr>
              <a:xfrm>
                <a:off x="6248400" y="25146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6E51F-2EE2-4A21-9420-8585DA13A509}"/>
                  </a:ext>
                </a:extLst>
              </p:cNvPr>
              <p:cNvCxnSpPr/>
              <p:nvPr/>
            </p:nvCxnSpPr>
            <p:spPr>
              <a:xfrm flipH="1">
                <a:off x="7951694" y="2743200"/>
                <a:ext cx="13448" cy="1084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8E9A3AB9-D8C9-42BB-882C-ECB91D98C332}"/>
                  </a:ext>
                </a:extLst>
              </p:cNvPr>
              <p:cNvSpPr txBox="1"/>
              <p:nvPr/>
            </p:nvSpPr>
            <p:spPr>
              <a:xfrm>
                <a:off x="0" y="2209800"/>
                <a:ext cx="838200" cy="369332"/>
              </a:xfrm>
              <a:prstGeom prst="rect">
                <a:avLst/>
              </a:prstGeom>
              <a:noFill/>
            </p:spPr>
            <p:txBody>
              <a:bodyPr wrap="square" rtlCol="0">
                <a:spAutoFit/>
              </a:bodyPr>
              <a:lstStyle/>
              <a:p>
                <a:r>
                  <a:rPr lang="en-US" dirty="0"/>
                  <a:t>Lehi</a:t>
                </a:r>
              </a:p>
            </p:txBody>
          </p:sp>
          <p:sp>
            <p:nvSpPr>
              <p:cNvPr id="101" name="TextBox 100">
                <a:extLst>
                  <a:ext uri="{FF2B5EF4-FFF2-40B4-BE49-F238E27FC236}">
                    <a16:creationId xmlns:a16="http://schemas.microsoft.com/office/drawing/2014/main" id="{7A530959-9662-4DB5-9DE6-A4A8011A95C1}"/>
                  </a:ext>
                </a:extLst>
              </p:cNvPr>
              <p:cNvSpPr txBox="1"/>
              <p:nvPr/>
            </p:nvSpPr>
            <p:spPr>
              <a:xfrm>
                <a:off x="0" y="2590800"/>
                <a:ext cx="838200" cy="646331"/>
              </a:xfrm>
              <a:prstGeom prst="rect">
                <a:avLst/>
              </a:prstGeom>
              <a:noFill/>
            </p:spPr>
            <p:txBody>
              <a:bodyPr wrap="square" rtlCol="0">
                <a:spAutoFit/>
              </a:bodyPr>
              <a:lstStyle/>
              <a:p>
                <a:r>
                  <a:rPr lang="en-US" sz="1200" dirty="0"/>
                  <a:t>Of the House of Israel</a:t>
                </a:r>
              </a:p>
            </p:txBody>
          </p:sp>
          <p:sp>
            <p:nvSpPr>
              <p:cNvPr id="102" name="TextBox 101">
                <a:extLst>
                  <a:ext uri="{FF2B5EF4-FFF2-40B4-BE49-F238E27FC236}">
                    <a16:creationId xmlns:a16="http://schemas.microsoft.com/office/drawing/2014/main" id="{DD7090F9-FB9C-478A-826E-B402310B6826}"/>
                  </a:ext>
                </a:extLst>
              </p:cNvPr>
              <p:cNvSpPr txBox="1"/>
              <p:nvPr/>
            </p:nvSpPr>
            <p:spPr>
              <a:xfrm>
                <a:off x="1295400" y="1447800"/>
                <a:ext cx="1219200" cy="369332"/>
              </a:xfrm>
              <a:prstGeom prst="rect">
                <a:avLst/>
              </a:prstGeom>
              <a:noFill/>
            </p:spPr>
            <p:txBody>
              <a:bodyPr wrap="square" rtlCol="0">
                <a:spAutoFit/>
              </a:bodyPr>
              <a:lstStyle/>
              <a:p>
                <a:r>
                  <a:rPr lang="en-US" dirty="0"/>
                  <a:t>Lamanites</a:t>
                </a:r>
              </a:p>
            </p:txBody>
          </p:sp>
          <p:sp>
            <p:nvSpPr>
              <p:cNvPr id="103" name="TextBox 102">
                <a:extLst>
                  <a:ext uri="{FF2B5EF4-FFF2-40B4-BE49-F238E27FC236}">
                    <a16:creationId xmlns:a16="http://schemas.microsoft.com/office/drawing/2014/main" id="{3254361F-C06C-42A4-B92C-AB386780AA9F}"/>
                  </a:ext>
                </a:extLst>
              </p:cNvPr>
              <p:cNvSpPr txBox="1"/>
              <p:nvPr/>
            </p:nvSpPr>
            <p:spPr>
              <a:xfrm>
                <a:off x="1295400" y="3200400"/>
                <a:ext cx="1371600" cy="369332"/>
              </a:xfrm>
              <a:prstGeom prst="rect">
                <a:avLst/>
              </a:prstGeom>
              <a:noFill/>
            </p:spPr>
            <p:txBody>
              <a:bodyPr wrap="square" rtlCol="0">
                <a:spAutoFit/>
              </a:bodyPr>
              <a:lstStyle/>
              <a:p>
                <a:r>
                  <a:rPr lang="en-US" dirty="0"/>
                  <a:t>Nephites</a:t>
                </a:r>
              </a:p>
            </p:txBody>
          </p:sp>
          <p:sp>
            <p:nvSpPr>
              <p:cNvPr id="104" name="TextBox 103">
                <a:extLst>
                  <a:ext uri="{FF2B5EF4-FFF2-40B4-BE49-F238E27FC236}">
                    <a16:creationId xmlns:a16="http://schemas.microsoft.com/office/drawing/2014/main" id="{B0DD5EC1-5321-4F4F-8BFB-CCF981FDEF98}"/>
                  </a:ext>
                </a:extLst>
              </p:cNvPr>
              <p:cNvSpPr txBox="1"/>
              <p:nvPr/>
            </p:nvSpPr>
            <p:spPr>
              <a:xfrm>
                <a:off x="2590800" y="1676400"/>
                <a:ext cx="2667000" cy="276999"/>
              </a:xfrm>
              <a:prstGeom prst="rect">
                <a:avLst/>
              </a:prstGeom>
              <a:noFill/>
            </p:spPr>
            <p:txBody>
              <a:bodyPr wrap="square" rtlCol="0">
                <a:spAutoFit/>
              </a:bodyPr>
              <a:lstStyle/>
              <a:p>
                <a:r>
                  <a:rPr lang="en-US" sz="1200" dirty="0"/>
                  <a:t>The Lord visited the American continent</a:t>
                </a:r>
              </a:p>
            </p:txBody>
          </p:sp>
          <p:sp>
            <p:nvSpPr>
              <p:cNvPr id="105" name="TextBox 104">
                <a:extLst>
                  <a:ext uri="{FF2B5EF4-FFF2-40B4-BE49-F238E27FC236}">
                    <a16:creationId xmlns:a16="http://schemas.microsoft.com/office/drawing/2014/main" id="{F8DEC5B4-05F9-4377-BD01-7CF4A1BD258F}"/>
                  </a:ext>
                </a:extLst>
              </p:cNvPr>
              <p:cNvSpPr txBox="1"/>
              <p:nvPr/>
            </p:nvSpPr>
            <p:spPr>
              <a:xfrm>
                <a:off x="2590800" y="2971800"/>
                <a:ext cx="2667000" cy="646331"/>
              </a:xfrm>
              <a:prstGeom prst="rect">
                <a:avLst/>
              </a:prstGeom>
              <a:noFill/>
            </p:spPr>
            <p:txBody>
              <a:bodyPr wrap="square" rtlCol="0">
                <a:spAutoFit/>
              </a:bodyPr>
              <a:lstStyle/>
              <a:p>
                <a:r>
                  <a:rPr lang="en-US" sz="1200" dirty="0"/>
                  <a:t>No Lamanites or Nephites; all were called children of Christ</a:t>
                </a:r>
              </a:p>
              <a:p>
                <a:r>
                  <a:rPr lang="en-US" sz="1200" dirty="0"/>
                  <a:t>(4 Nephi 1:17)</a:t>
                </a:r>
              </a:p>
            </p:txBody>
          </p:sp>
          <p:sp>
            <p:nvSpPr>
              <p:cNvPr id="106" name="TextBox 105">
                <a:extLst>
                  <a:ext uri="{FF2B5EF4-FFF2-40B4-BE49-F238E27FC236}">
                    <a16:creationId xmlns:a16="http://schemas.microsoft.com/office/drawing/2014/main" id="{B298E0E5-EDA0-4C28-932E-FA17A1E32499}"/>
                  </a:ext>
                </a:extLst>
              </p:cNvPr>
              <p:cNvSpPr txBox="1"/>
              <p:nvPr/>
            </p:nvSpPr>
            <p:spPr>
              <a:xfrm>
                <a:off x="2286000" y="3581400"/>
                <a:ext cx="609600" cy="276999"/>
              </a:xfrm>
              <a:prstGeom prst="rect">
                <a:avLst/>
              </a:prstGeom>
              <a:noFill/>
            </p:spPr>
            <p:txBody>
              <a:bodyPr wrap="square" rtlCol="0">
                <a:spAutoFit/>
              </a:bodyPr>
              <a:lstStyle/>
              <a:p>
                <a:r>
                  <a:rPr lang="en-US" sz="1200" b="1" dirty="0"/>
                  <a:t>AD 34</a:t>
                </a:r>
              </a:p>
            </p:txBody>
          </p:sp>
          <p:sp>
            <p:nvSpPr>
              <p:cNvPr id="107" name="TextBox 106">
                <a:extLst>
                  <a:ext uri="{FF2B5EF4-FFF2-40B4-BE49-F238E27FC236}">
                    <a16:creationId xmlns:a16="http://schemas.microsoft.com/office/drawing/2014/main" id="{7D347C6D-04B8-4C2B-A253-29A52AB4C4E3}"/>
                  </a:ext>
                </a:extLst>
              </p:cNvPr>
              <p:cNvSpPr txBox="1"/>
              <p:nvPr/>
            </p:nvSpPr>
            <p:spPr>
              <a:xfrm>
                <a:off x="3581400" y="2514600"/>
                <a:ext cx="2667000" cy="276999"/>
              </a:xfrm>
              <a:prstGeom prst="rect">
                <a:avLst/>
              </a:prstGeom>
              <a:noFill/>
            </p:spPr>
            <p:txBody>
              <a:bodyPr wrap="square" rtlCol="0">
                <a:spAutoFit/>
              </a:bodyPr>
              <a:lstStyle/>
              <a:p>
                <a:pPr algn="r"/>
                <a:r>
                  <a:rPr lang="en-US" sz="1200" dirty="0"/>
                  <a:t>Great wickedness begins again</a:t>
                </a:r>
              </a:p>
            </p:txBody>
          </p:sp>
          <p:sp>
            <p:nvSpPr>
              <p:cNvPr id="108" name="TextBox 107">
                <a:extLst>
                  <a:ext uri="{FF2B5EF4-FFF2-40B4-BE49-F238E27FC236}">
                    <a16:creationId xmlns:a16="http://schemas.microsoft.com/office/drawing/2014/main" id="{295C0FEB-BB7B-4CE9-BD6B-A46351838525}"/>
                  </a:ext>
                </a:extLst>
              </p:cNvPr>
              <p:cNvSpPr txBox="1"/>
              <p:nvPr/>
            </p:nvSpPr>
            <p:spPr>
              <a:xfrm>
                <a:off x="6705600" y="1981200"/>
                <a:ext cx="2438400" cy="646331"/>
              </a:xfrm>
              <a:prstGeom prst="rect">
                <a:avLst/>
              </a:prstGeom>
              <a:noFill/>
            </p:spPr>
            <p:txBody>
              <a:bodyPr wrap="square" rtlCol="0">
                <a:spAutoFit/>
              </a:bodyPr>
              <a:lstStyle/>
              <a:p>
                <a:r>
                  <a:rPr lang="en-US" sz="1200" dirty="0"/>
                  <a:t>   The Lamanites today are descendants of the people who lived after the appearance of Christ</a:t>
                </a:r>
              </a:p>
            </p:txBody>
          </p:sp>
          <p:sp>
            <p:nvSpPr>
              <p:cNvPr id="109" name="TextBox 108">
                <a:extLst>
                  <a:ext uri="{FF2B5EF4-FFF2-40B4-BE49-F238E27FC236}">
                    <a16:creationId xmlns:a16="http://schemas.microsoft.com/office/drawing/2014/main" id="{523BD005-4353-4E66-A823-F19E303150F8}"/>
                  </a:ext>
                </a:extLst>
              </p:cNvPr>
              <p:cNvSpPr txBox="1"/>
              <p:nvPr/>
            </p:nvSpPr>
            <p:spPr>
              <a:xfrm>
                <a:off x="7162800" y="1447800"/>
                <a:ext cx="1371600" cy="369332"/>
              </a:xfrm>
              <a:prstGeom prst="rect">
                <a:avLst/>
              </a:prstGeom>
              <a:noFill/>
            </p:spPr>
            <p:txBody>
              <a:bodyPr wrap="square" rtlCol="0">
                <a:spAutoFit/>
              </a:bodyPr>
              <a:lstStyle/>
              <a:p>
                <a:r>
                  <a:rPr lang="en-US" dirty="0"/>
                  <a:t>Lamanites</a:t>
                </a:r>
              </a:p>
            </p:txBody>
          </p:sp>
          <p:sp>
            <p:nvSpPr>
              <p:cNvPr id="110" name="TextBox 109">
                <a:extLst>
                  <a:ext uri="{FF2B5EF4-FFF2-40B4-BE49-F238E27FC236}">
                    <a16:creationId xmlns:a16="http://schemas.microsoft.com/office/drawing/2014/main" id="{B9D34853-1CD6-4EDC-B226-7AE912345745}"/>
                  </a:ext>
                </a:extLst>
              </p:cNvPr>
              <p:cNvSpPr txBox="1"/>
              <p:nvPr/>
            </p:nvSpPr>
            <p:spPr>
              <a:xfrm>
                <a:off x="6858000" y="3200400"/>
                <a:ext cx="1371600" cy="369332"/>
              </a:xfrm>
              <a:prstGeom prst="rect">
                <a:avLst/>
              </a:prstGeom>
              <a:noFill/>
            </p:spPr>
            <p:txBody>
              <a:bodyPr wrap="square" rtlCol="0">
                <a:spAutoFit/>
              </a:bodyPr>
              <a:lstStyle/>
              <a:p>
                <a:r>
                  <a:rPr lang="en-US" dirty="0"/>
                  <a:t>Nephites</a:t>
                </a:r>
              </a:p>
            </p:txBody>
          </p:sp>
          <p:sp>
            <p:nvSpPr>
              <p:cNvPr id="111" name="TextBox 110">
                <a:extLst>
                  <a:ext uri="{FF2B5EF4-FFF2-40B4-BE49-F238E27FC236}">
                    <a16:creationId xmlns:a16="http://schemas.microsoft.com/office/drawing/2014/main" id="{284D9A36-CE05-489E-9734-5F423CF332DF}"/>
                  </a:ext>
                </a:extLst>
              </p:cNvPr>
              <p:cNvSpPr txBox="1"/>
              <p:nvPr/>
            </p:nvSpPr>
            <p:spPr>
              <a:xfrm>
                <a:off x="8001000" y="2971800"/>
                <a:ext cx="1219200" cy="646331"/>
              </a:xfrm>
              <a:prstGeom prst="rect">
                <a:avLst/>
              </a:prstGeom>
              <a:noFill/>
            </p:spPr>
            <p:txBody>
              <a:bodyPr wrap="square" rtlCol="0">
                <a:spAutoFit/>
              </a:bodyPr>
              <a:lstStyle/>
              <a:p>
                <a:r>
                  <a:rPr lang="en-US" sz="1200" dirty="0"/>
                  <a:t>Destroyed in approximately AD 400</a:t>
                </a:r>
              </a:p>
            </p:txBody>
          </p:sp>
          <p:sp>
            <p:nvSpPr>
              <p:cNvPr id="112" name="TextBox 111">
                <a:extLst>
                  <a:ext uri="{FF2B5EF4-FFF2-40B4-BE49-F238E27FC236}">
                    <a16:creationId xmlns:a16="http://schemas.microsoft.com/office/drawing/2014/main" id="{CFBD1560-6DB3-406E-95EB-10034498C85A}"/>
                  </a:ext>
                </a:extLst>
              </p:cNvPr>
              <p:cNvSpPr txBox="1"/>
              <p:nvPr/>
            </p:nvSpPr>
            <p:spPr>
              <a:xfrm>
                <a:off x="6019800" y="4114800"/>
                <a:ext cx="990600" cy="276999"/>
              </a:xfrm>
              <a:prstGeom prst="rect">
                <a:avLst/>
              </a:prstGeom>
              <a:noFill/>
            </p:spPr>
            <p:txBody>
              <a:bodyPr wrap="square" rtlCol="0">
                <a:spAutoFit/>
              </a:bodyPr>
              <a:lstStyle/>
              <a:p>
                <a:r>
                  <a:rPr lang="en-US" sz="1200" b="1" dirty="0"/>
                  <a:t>AD 201</a:t>
                </a:r>
              </a:p>
            </p:txBody>
          </p:sp>
          <p:sp>
            <p:nvSpPr>
              <p:cNvPr id="113" name="TextBox 112">
                <a:extLst>
                  <a:ext uri="{FF2B5EF4-FFF2-40B4-BE49-F238E27FC236}">
                    <a16:creationId xmlns:a16="http://schemas.microsoft.com/office/drawing/2014/main" id="{B0BBA4A5-E8D8-4AA5-9AB9-DBF4EE6EF3D2}"/>
                  </a:ext>
                </a:extLst>
              </p:cNvPr>
              <p:cNvSpPr txBox="1"/>
              <p:nvPr/>
            </p:nvSpPr>
            <p:spPr>
              <a:xfrm>
                <a:off x="7620000" y="3810000"/>
                <a:ext cx="990600" cy="276999"/>
              </a:xfrm>
              <a:prstGeom prst="rect">
                <a:avLst/>
              </a:prstGeom>
              <a:noFill/>
            </p:spPr>
            <p:txBody>
              <a:bodyPr wrap="square" rtlCol="0">
                <a:spAutoFit/>
              </a:bodyPr>
              <a:lstStyle/>
              <a:p>
                <a:r>
                  <a:rPr lang="en-US" sz="1200" b="1" dirty="0"/>
                  <a:t>AD 400</a:t>
                </a:r>
              </a:p>
            </p:txBody>
          </p:sp>
          <p:cxnSp>
            <p:nvCxnSpPr>
              <p:cNvPr id="114" name="Straight Connector 113">
                <a:extLst>
                  <a:ext uri="{FF2B5EF4-FFF2-40B4-BE49-F238E27FC236}">
                    <a16:creationId xmlns:a16="http://schemas.microsoft.com/office/drawing/2014/main" id="{3DB77139-DD6D-461A-9364-7B610624889D}"/>
                  </a:ext>
                </a:extLst>
              </p:cNvPr>
              <p:cNvCxnSpPr/>
              <p:nvPr/>
            </p:nvCxnSpPr>
            <p:spPr>
              <a:xfrm>
                <a:off x="914400" y="1905000"/>
                <a:ext cx="26894" cy="1582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75A01EF1-40FA-449B-9C7E-5B131232A64D}"/>
                  </a:ext>
                </a:extLst>
              </p:cNvPr>
              <p:cNvSpPr txBox="1"/>
              <p:nvPr/>
            </p:nvSpPr>
            <p:spPr>
              <a:xfrm>
                <a:off x="609600" y="3505200"/>
                <a:ext cx="914400" cy="276999"/>
              </a:xfrm>
              <a:prstGeom prst="rect">
                <a:avLst/>
              </a:prstGeom>
              <a:noFill/>
            </p:spPr>
            <p:txBody>
              <a:bodyPr wrap="square" rtlCol="0">
                <a:spAutoFit/>
              </a:bodyPr>
              <a:lstStyle/>
              <a:p>
                <a:r>
                  <a:rPr lang="en-US" sz="1200" b="1" dirty="0"/>
                  <a:t>BC 600</a:t>
                </a:r>
              </a:p>
            </p:txBody>
          </p:sp>
        </p:grpSp>
        <p:sp>
          <p:nvSpPr>
            <p:cNvPr id="89" name="Rectangle 88">
              <a:extLst>
                <a:ext uri="{FF2B5EF4-FFF2-40B4-BE49-F238E27FC236}">
                  <a16:creationId xmlns:a16="http://schemas.microsoft.com/office/drawing/2014/main" id="{8881B02F-D222-44E7-B526-9B7AAC88B8A7}"/>
                </a:ext>
              </a:extLst>
            </p:cNvPr>
            <p:cNvSpPr/>
            <p:nvPr/>
          </p:nvSpPr>
          <p:spPr>
            <a:xfrm>
              <a:off x="1288473" y="235527"/>
              <a:ext cx="9725891" cy="3311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71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4E3DF93-E62D-4117-8F6B-B6CD56F324A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62345" y="6438036"/>
            <a:ext cx="3810000" cy="369332"/>
          </a:xfrm>
          <a:prstGeom prst="rect">
            <a:avLst/>
          </a:prstGeom>
          <a:noFill/>
        </p:spPr>
        <p:txBody>
          <a:bodyPr wrap="square" rtlCol="0">
            <a:spAutoFit/>
          </a:bodyPr>
          <a:lstStyle/>
          <a:p>
            <a:r>
              <a:rPr lang="en-US" dirty="0">
                <a:solidFill>
                  <a:schemeClr val="bg1"/>
                </a:solidFill>
              </a:rPr>
              <a:t>Mormon 8:1-3</a:t>
            </a:r>
          </a:p>
        </p:txBody>
      </p:sp>
      <p:sp>
        <p:nvSpPr>
          <p:cNvPr id="4" name="TextBox 3"/>
          <p:cNvSpPr txBox="1"/>
          <p:nvPr/>
        </p:nvSpPr>
        <p:spPr>
          <a:xfrm>
            <a:off x="1524000" y="152401"/>
            <a:ext cx="9296400" cy="646331"/>
          </a:xfrm>
          <a:prstGeom prst="rect">
            <a:avLst/>
          </a:prstGeom>
          <a:noFill/>
        </p:spPr>
        <p:txBody>
          <a:bodyPr wrap="square" rtlCol="0">
            <a:spAutoFit/>
          </a:bodyPr>
          <a:lstStyle/>
          <a:p>
            <a:pPr algn="ctr"/>
            <a:r>
              <a:rPr lang="en-US" sz="3600" dirty="0">
                <a:solidFill>
                  <a:schemeClr val="bg1"/>
                </a:solidFill>
                <a:latin typeface="Algerian" pitchFamily="82" charset="0"/>
              </a:rPr>
              <a:t>Challenging Your Faith</a:t>
            </a:r>
          </a:p>
        </p:txBody>
      </p:sp>
      <p:grpSp>
        <p:nvGrpSpPr>
          <p:cNvPr id="9" name="Group 8"/>
          <p:cNvGrpSpPr/>
          <p:nvPr/>
        </p:nvGrpSpPr>
        <p:grpSpPr>
          <a:xfrm>
            <a:off x="5029200" y="1600200"/>
            <a:ext cx="5029200" cy="1524000"/>
            <a:chOff x="965200" y="2286000"/>
            <a:chExt cx="7264400" cy="2743200"/>
          </a:xfrm>
        </p:grpSpPr>
        <p:grpSp>
          <p:nvGrpSpPr>
            <p:cNvPr id="10"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495795"/>
            </a:xfrm>
            <a:prstGeom prst="rect">
              <a:avLst/>
            </a:prstGeom>
            <a:noFill/>
          </p:spPr>
          <p:txBody>
            <a:bodyPr wrap="square" rtlCol="0">
              <a:spAutoFit/>
            </a:bodyPr>
            <a:lstStyle/>
            <a:p>
              <a:pPr algn="ctr"/>
              <a:r>
                <a:rPr lang="en-US" sz="2400" dirty="0">
                  <a:solidFill>
                    <a:schemeClr val="bg1"/>
                  </a:solidFill>
                </a:rPr>
                <a:t>Even when you are alone you can choose to remain faithful</a:t>
              </a:r>
            </a:p>
          </p:txBody>
        </p:sp>
      </p:grpSp>
      <p:grpSp>
        <p:nvGrpSpPr>
          <p:cNvPr id="26" name="Group 25"/>
          <p:cNvGrpSpPr/>
          <p:nvPr/>
        </p:nvGrpSpPr>
        <p:grpSpPr>
          <a:xfrm>
            <a:off x="1905000" y="4343400"/>
            <a:ext cx="5029200" cy="1524000"/>
            <a:chOff x="381000" y="4343400"/>
            <a:chExt cx="5029200" cy="1524000"/>
          </a:xfrm>
        </p:grpSpPr>
        <p:grpSp>
          <p:nvGrpSpPr>
            <p:cNvPr id="18" name="Group 18"/>
            <p:cNvGrpSpPr/>
            <p:nvPr/>
          </p:nvGrpSpPr>
          <p:grpSpPr>
            <a:xfrm>
              <a:off x="381000" y="4343400"/>
              <a:ext cx="5029200" cy="1524000"/>
              <a:chOff x="965200" y="2286000"/>
              <a:chExt cx="7327900" cy="2743200"/>
            </a:xfrm>
          </p:grpSpPr>
          <p:sp>
            <p:nvSpPr>
              <p:cNvPr id="20" name="Rectangle 1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1"/>
                <a:endCxn id="2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33400" y="4495800"/>
              <a:ext cx="4572000" cy="1200329"/>
            </a:xfrm>
            <a:prstGeom prst="rect">
              <a:avLst/>
            </a:prstGeom>
          </p:spPr>
          <p:txBody>
            <a:bodyPr>
              <a:spAutoFit/>
            </a:bodyPr>
            <a:lstStyle/>
            <a:p>
              <a:pPr algn="ctr"/>
              <a:r>
                <a:rPr lang="en-US" sz="2400" dirty="0">
                  <a:solidFill>
                    <a:schemeClr val="bg1"/>
                  </a:solidFill>
                </a:rPr>
                <a:t>If we are faithful to God in lonely or difficult circumstances, He will help us remain faithful. </a:t>
              </a:r>
            </a:p>
          </p:txBody>
        </p:sp>
      </p:grpSp>
      <p:pic>
        <p:nvPicPr>
          <p:cNvPr id="32" name="Picture 31" descr="IMG_0246.JPG"/>
          <p:cNvPicPr>
            <a:picLocks noChangeAspect="1"/>
          </p:cNvPicPr>
          <p:nvPr/>
        </p:nvPicPr>
        <p:blipFill>
          <a:blip r:embed="rId4" cstate="print"/>
          <a:srcRect t="31111" r="64167"/>
          <a:stretch>
            <a:fillRect/>
          </a:stretch>
        </p:blipFill>
        <p:spPr>
          <a:xfrm>
            <a:off x="2362200" y="1066800"/>
            <a:ext cx="2057400" cy="2966484"/>
          </a:xfrm>
          <a:prstGeom prst="rect">
            <a:avLst/>
          </a:prstGeom>
        </p:spPr>
      </p:pic>
      <p:pic>
        <p:nvPicPr>
          <p:cNvPr id="33" name="Picture 32" descr="1998 Figi0024.jpg"/>
          <p:cNvPicPr>
            <a:picLocks noChangeAspect="1"/>
          </p:cNvPicPr>
          <p:nvPr/>
        </p:nvPicPr>
        <p:blipFill>
          <a:blip r:embed="rId5" cstate="print"/>
          <a:stretch>
            <a:fillRect/>
          </a:stretch>
        </p:blipFill>
        <p:spPr>
          <a:xfrm flipH="1">
            <a:off x="7086600" y="3886200"/>
            <a:ext cx="3423840" cy="2133600"/>
          </a:xfrm>
          <a:prstGeom prst="rect">
            <a:avLst/>
          </a:prstGeom>
        </p:spPr>
      </p:pic>
    </p:spTree>
    <p:extLst>
      <p:ext uri="{BB962C8B-B14F-4D97-AF65-F5344CB8AC3E}">
        <p14:creationId xmlns:p14="http://schemas.microsoft.com/office/powerpoint/2010/main" val="19136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CA72F1-D40A-4651-87EF-7BDDD303E3C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152954" y="6351193"/>
            <a:ext cx="3810000" cy="369332"/>
          </a:xfrm>
          <a:prstGeom prst="rect">
            <a:avLst/>
          </a:prstGeom>
          <a:noFill/>
        </p:spPr>
        <p:txBody>
          <a:bodyPr wrap="square" rtlCol="0">
            <a:spAutoFit/>
          </a:bodyPr>
          <a:lstStyle/>
          <a:p>
            <a:r>
              <a:rPr lang="en-US" dirty="0">
                <a:solidFill>
                  <a:schemeClr val="bg1"/>
                </a:solidFill>
              </a:rPr>
              <a:t>Mormon 8:10-11</a:t>
            </a:r>
          </a:p>
        </p:txBody>
      </p:sp>
      <p:sp>
        <p:nvSpPr>
          <p:cNvPr id="26" name="Rectangle 25"/>
          <p:cNvSpPr/>
          <p:nvPr/>
        </p:nvSpPr>
        <p:spPr>
          <a:xfrm>
            <a:off x="1364673" y="934106"/>
            <a:ext cx="5874327" cy="5324535"/>
          </a:xfrm>
          <a:prstGeom prst="rect">
            <a:avLst/>
          </a:prstGeom>
        </p:spPr>
        <p:txBody>
          <a:bodyPr wrap="square">
            <a:spAutoFit/>
          </a:bodyPr>
          <a:lstStyle/>
          <a:p>
            <a:pPr fontAlgn="base"/>
            <a:r>
              <a:rPr lang="en-US" sz="2000" dirty="0">
                <a:solidFill>
                  <a:schemeClr val="bg1"/>
                </a:solidFill>
              </a:rPr>
              <a:t>“As we go about living from day to day, it is almost inevitable that our faith will be challenged. </a:t>
            </a:r>
          </a:p>
          <a:p>
            <a:pPr fontAlgn="base"/>
            <a:endParaRPr lang="en-US" sz="2000" dirty="0">
              <a:solidFill>
                <a:schemeClr val="bg1"/>
              </a:solidFill>
            </a:endParaRPr>
          </a:p>
          <a:p>
            <a:pPr fontAlgn="base"/>
            <a:r>
              <a:rPr lang="en-US" sz="2000" dirty="0">
                <a:solidFill>
                  <a:schemeClr val="bg1"/>
                </a:solidFill>
              </a:rPr>
              <a:t>We may at times find ourselves surrounded by others and yet standing in the minority or even standing alone concerning what is acceptable and what is not. </a:t>
            </a:r>
          </a:p>
          <a:p>
            <a:pPr fontAlgn="base"/>
            <a:endParaRPr lang="en-US" sz="2000" dirty="0">
              <a:solidFill>
                <a:schemeClr val="bg1"/>
              </a:solidFill>
            </a:endParaRPr>
          </a:p>
          <a:p>
            <a:pPr fontAlgn="base"/>
            <a:r>
              <a:rPr lang="en-US" sz="2000" dirty="0">
                <a:solidFill>
                  <a:schemeClr val="bg1"/>
                </a:solidFill>
              </a:rPr>
              <a:t>Do we have the moral courage to stand firm for our beliefs, even if by so doing we must stand alone? … </a:t>
            </a:r>
          </a:p>
          <a:p>
            <a:pPr fontAlgn="base"/>
            <a:endParaRPr lang="en-US" sz="2000" dirty="0">
              <a:solidFill>
                <a:schemeClr val="bg1"/>
              </a:solidFill>
            </a:endParaRPr>
          </a:p>
          <a:p>
            <a:pPr fontAlgn="base"/>
            <a:r>
              <a:rPr lang="en-US" sz="2000" dirty="0">
                <a:solidFill>
                  <a:schemeClr val="bg1"/>
                </a:solidFill>
              </a:rPr>
              <a:t>May we ever be courageous and prepared to stand for what we believe, and if we must stand alone in the process, may we do so courageously, strengthened by the knowledge that in reality we are never alone when we stand with our Father in Heaven”</a:t>
            </a:r>
          </a:p>
          <a:p>
            <a:pPr fontAlgn="base"/>
            <a:r>
              <a:rPr lang="en-US" sz="2000" dirty="0">
                <a:solidFill>
                  <a:schemeClr val="bg1"/>
                </a:solidFill>
              </a:rPr>
              <a:t> President Thomas S. Monson</a:t>
            </a:r>
          </a:p>
          <a:p>
            <a:pPr fontAlgn="base"/>
            <a:endParaRPr lang="en-US" sz="2000" dirty="0">
              <a:solidFill>
                <a:schemeClr val="bg1"/>
              </a:solidFill>
            </a:endParaRPr>
          </a:p>
        </p:txBody>
      </p:sp>
      <p:pic>
        <p:nvPicPr>
          <p:cNvPr id="27" name="Picture 26" descr="IMG_20111229_121235.jpg"/>
          <p:cNvPicPr>
            <a:picLocks noChangeAspect="1"/>
          </p:cNvPicPr>
          <p:nvPr/>
        </p:nvPicPr>
        <p:blipFill>
          <a:blip r:embed="rId4" cstate="print"/>
          <a:stretch>
            <a:fillRect/>
          </a:stretch>
        </p:blipFill>
        <p:spPr>
          <a:xfrm>
            <a:off x="8222673" y="1590769"/>
            <a:ext cx="3138054" cy="4184072"/>
          </a:xfrm>
          <a:prstGeom prst="rect">
            <a:avLst/>
          </a:prstGeom>
        </p:spPr>
      </p:pic>
      <p:pic>
        <p:nvPicPr>
          <p:cNvPr id="29" name="Picture 28" descr="Thomas S. Monson 1.jpg"/>
          <p:cNvPicPr>
            <a:picLocks noChangeAspect="1"/>
          </p:cNvPicPr>
          <p:nvPr/>
        </p:nvPicPr>
        <p:blipFill>
          <a:blip r:embed="rId5" cstate="print"/>
          <a:stretch>
            <a:fillRect/>
          </a:stretch>
        </p:blipFill>
        <p:spPr>
          <a:xfrm>
            <a:off x="167363" y="137475"/>
            <a:ext cx="1170709" cy="1453294"/>
          </a:xfrm>
          <a:prstGeom prst="rect">
            <a:avLst/>
          </a:prstGeom>
        </p:spPr>
      </p:pic>
    </p:spTree>
    <p:extLst>
      <p:ext uri="{BB962C8B-B14F-4D97-AF65-F5344CB8AC3E}">
        <p14:creationId xmlns:p14="http://schemas.microsoft.com/office/powerpoint/2010/main" val="132392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1" presetClass="entr" presetSubtype="0" fill="hold" nodeType="withEffect">
                                  <p:stCondLst>
                                    <p:cond delay="0"/>
                                  </p:stCondLst>
                                  <p:childTnLst>
                                    <p:set>
                                      <p:cBhvr>
                                        <p:cTn id="19"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F9C0D-B518-4736-B0ED-05579C0A2CC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304799" y="195679"/>
            <a:ext cx="6830291" cy="5693866"/>
          </a:xfrm>
          <a:prstGeom prst="rect">
            <a:avLst/>
          </a:prstGeom>
          <a:noFill/>
        </p:spPr>
        <p:txBody>
          <a:bodyPr wrap="square" rtlCol="0">
            <a:spAutoFit/>
          </a:bodyPr>
          <a:lstStyle/>
          <a:p>
            <a:r>
              <a:rPr lang="en-US" sz="2800" b="1" dirty="0">
                <a:solidFill>
                  <a:schemeClr val="bg1"/>
                </a:solidFill>
              </a:rPr>
              <a:t>“I would like to speak about one of the most significant gifts given to the world in modern times. The gift I am thinking of is more important than any of the inventions that have come out of the industrial and technological revolutions.</a:t>
            </a:r>
          </a:p>
          <a:p>
            <a:r>
              <a:rPr lang="en-US" sz="2800" b="1" dirty="0">
                <a:solidFill>
                  <a:schemeClr val="bg1"/>
                </a:solidFill>
              </a:rPr>
              <a:t>This is a gift of greater value to mankind than even the many wonderful advances we have seen in modern medicine. It is of greater worth to mankind than the development of flight or space travel. I speak of the gift of …”</a:t>
            </a:r>
          </a:p>
          <a:p>
            <a:r>
              <a:rPr lang="en-US" sz="2800" b="1" dirty="0">
                <a:solidFill>
                  <a:schemeClr val="bg1"/>
                </a:solidFill>
              </a:rPr>
              <a:t> </a:t>
            </a:r>
            <a:r>
              <a:rPr lang="en-US" sz="1600" b="1" dirty="0">
                <a:solidFill>
                  <a:schemeClr val="bg1"/>
                </a:solidFill>
              </a:rPr>
              <a:t>President Ezra Taft Benson</a:t>
            </a:r>
          </a:p>
        </p:txBody>
      </p:sp>
      <p:pic>
        <p:nvPicPr>
          <p:cNvPr id="35" name="Picture 34" descr="Ezra t benson.jpg"/>
          <p:cNvPicPr>
            <a:picLocks noChangeAspect="1"/>
          </p:cNvPicPr>
          <p:nvPr/>
        </p:nvPicPr>
        <p:blipFill>
          <a:blip r:embed="rId4" cstate="print"/>
          <a:stretch>
            <a:fillRect/>
          </a:stretch>
        </p:blipFill>
        <p:spPr>
          <a:xfrm>
            <a:off x="7467601" y="4876800"/>
            <a:ext cx="1324945" cy="1874520"/>
          </a:xfrm>
          <a:prstGeom prst="rect">
            <a:avLst/>
          </a:prstGeom>
        </p:spPr>
      </p:pic>
    </p:spTree>
    <p:extLst>
      <p:ext uri="{BB962C8B-B14F-4D97-AF65-F5344CB8AC3E}">
        <p14:creationId xmlns:p14="http://schemas.microsoft.com/office/powerpoint/2010/main" val="17529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02926A-0CDB-414B-80D3-67BF7E9AC2C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3900055" y="276596"/>
            <a:ext cx="5791200" cy="3354765"/>
          </a:xfrm>
          <a:prstGeom prst="rect">
            <a:avLst/>
          </a:prstGeom>
          <a:noFill/>
        </p:spPr>
        <p:txBody>
          <a:bodyPr wrap="square" rtlCol="0">
            <a:spAutoFit/>
          </a:bodyPr>
          <a:lstStyle/>
          <a:p>
            <a:r>
              <a:rPr lang="en-US" sz="2800" b="1" dirty="0">
                <a:solidFill>
                  <a:schemeClr val="bg1"/>
                </a:solidFill>
              </a:rPr>
              <a:t>“And whoso </a:t>
            </a:r>
            <a:r>
              <a:rPr lang="en-US" sz="2800" b="1" dirty="0" err="1">
                <a:solidFill>
                  <a:schemeClr val="bg1"/>
                </a:solidFill>
              </a:rPr>
              <a:t>receiveth</a:t>
            </a:r>
            <a:r>
              <a:rPr lang="en-US" sz="2800" b="1" dirty="0">
                <a:solidFill>
                  <a:schemeClr val="bg1"/>
                </a:solidFill>
              </a:rPr>
              <a:t> this record, and shall not condemn it because of the imperfections which are in it, the same shall know of greater things than these. Behold, I am Moroni; and were it possible, I would make all things known unto you.”</a:t>
            </a:r>
          </a:p>
          <a:p>
            <a:endParaRPr lang="en-US" sz="1600" b="1" dirty="0">
              <a:solidFill>
                <a:schemeClr val="bg1"/>
              </a:solidFill>
            </a:endParaRPr>
          </a:p>
        </p:txBody>
      </p:sp>
      <p:sp>
        <p:nvSpPr>
          <p:cNvPr id="24" name="TextBox 23"/>
          <p:cNvSpPr txBox="1"/>
          <p:nvPr/>
        </p:nvSpPr>
        <p:spPr>
          <a:xfrm>
            <a:off x="152400" y="6477000"/>
            <a:ext cx="1981200" cy="381000"/>
          </a:xfrm>
          <a:prstGeom prst="rect">
            <a:avLst/>
          </a:prstGeom>
          <a:noFill/>
        </p:spPr>
        <p:txBody>
          <a:bodyPr wrap="square" rtlCol="0">
            <a:spAutoFit/>
          </a:bodyPr>
          <a:lstStyle/>
          <a:p>
            <a:r>
              <a:rPr lang="en-US" dirty="0">
                <a:solidFill>
                  <a:schemeClr val="bg1"/>
                </a:solidFill>
              </a:rPr>
              <a:t>Moroni 8:12</a:t>
            </a:r>
          </a:p>
        </p:txBody>
      </p:sp>
      <p:pic>
        <p:nvPicPr>
          <p:cNvPr id="4" name="Picture 3">
            <a:extLst>
              <a:ext uri="{FF2B5EF4-FFF2-40B4-BE49-F238E27FC236}">
                <a16:creationId xmlns:a16="http://schemas.microsoft.com/office/drawing/2014/main" id="{E877F3FD-6E95-4309-8D4D-9202F30DA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471" y="3403257"/>
            <a:ext cx="4398819" cy="3178147"/>
          </a:xfrm>
          <a:prstGeom prst="rect">
            <a:avLst/>
          </a:prstGeom>
        </p:spPr>
      </p:pic>
      <p:pic>
        <p:nvPicPr>
          <p:cNvPr id="8" name="Picture 7">
            <a:extLst>
              <a:ext uri="{FF2B5EF4-FFF2-40B4-BE49-F238E27FC236}">
                <a16:creationId xmlns:a16="http://schemas.microsoft.com/office/drawing/2014/main" id="{21440E48-B00A-46C2-96A9-53A15EE69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87" y="1250607"/>
            <a:ext cx="3019425" cy="4305300"/>
          </a:xfrm>
          <a:prstGeom prst="rect">
            <a:avLst/>
          </a:prstGeom>
        </p:spPr>
      </p:pic>
    </p:spTree>
    <p:extLst>
      <p:ext uri="{BB962C8B-B14F-4D97-AF65-F5344CB8AC3E}">
        <p14:creationId xmlns:p14="http://schemas.microsoft.com/office/powerpoint/2010/main" val="33892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22D237-6A99-4EEF-8A71-5211E7E279D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865673" y="862280"/>
            <a:ext cx="7072745" cy="2369880"/>
          </a:xfrm>
          <a:prstGeom prst="rect">
            <a:avLst/>
          </a:prstGeom>
          <a:noFill/>
        </p:spPr>
        <p:txBody>
          <a:bodyPr wrap="square" rtlCol="0">
            <a:spAutoFit/>
          </a:bodyPr>
          <a:lstStyle/>
          <a:p>
            <a:pPr algn="ctr"/>
            <a:r>
              <a:rPr lang="en-US" sz="2400" b="1" dirty="0">
                <a:solidFill>
                  <a:srgbClr val="FFFF00"/>
                </a:solidFill>
              </a:rPr>
              <a:t>The Lord’s commandment is that no one was to use the plates to get gain.</a:t>
            </a:r>
          </a:p>
          <a:p>
            <a:endParaRPr lang="en-US" sz="2000" b="1" dirty="0">
              <a:solidFill>
                <a:schemeClr val="bg1"/>
              </a:solidFill>
            </a:endParaRPr>
          </a:p>
          <a:p>
            <a:r>
              <a:rPr lang="en-US" sz="2000" b="1" dirty="0">
                <a:solidFill>
                  <a:schemeClr val="bg1"/>
                </a:solidFill>
              </a:rPr>
              <a:t>“During his third appearance to Joseph Smith Moroni told Joseph that Satan would tempt him to use the plates for the purpose of getting rich.”</a:t>
            </a:r>
          </a:p>
          <a:p>
            <a:r>
              <a:rPr lang="en-US" sz="2000" b="1" dirty="0">
                <a:solidFill>
                  <a:schemeClr val="bg1"/>
                </a:solidFill>
              </a:rPr>
              <a:t>Joseph Smith—History 1:46</a:t>
            </a:r>
          </a:p>
        </p:txBody>
      </p:sp>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Records Are Not There To Get Gain</a:t>
            </a:r>
          </a:p>
        </p:txBody>
      </p:sp>
      <p:sp>
        <p:nvSpPr>
          <p:cNvPr id="25" name="TextBox 24"/>
          <p:cNvSpPr txBox="1"/>
          <p:nvPr/>
        </p:nvSpPr>
        <p:spPr>
          <a:xfrm>
            <a:off x="5507183" y="3902837"/>
            <a:ext cx="4267200" cy="2862322"/>
          </a:xfrm>
          <a:prstGeom prst="rect">
            <a:avLst/>
          </a:prstGeom>
          <a:noFill/>
        </p:spPr>
        <p:txBody>
          <a:bodyPr wrap="square" rtlCol="0">
            <a:spAutoFit/>
          </a:bodyPr>
          <a:lstStyle/>
          <a:p>
            <a:r>
              <a:rPr lang="en-US" b="1" dirty="0">
                <a:solidFill>
                  <a:schemeClr val="bg1"/>
                </a:solidFill>
              </a:rPr>
              <a:t>“Later, when Joseph Smith went to the hill to obtain the plates, he was beset by conflicting emotions. The adversary sorely tempted him to desire the plates to relieve his family’s poor financial situation. </a:t>
            </a:r>
          </a:p>
          <a:p>
            <a:r>
              <a:rPr lang="en-US" b="1" dirty="0">
                <a:solidFill>
                  <a:schemeClr val="bg1"/>
                </a:solidFill>
              </a:rPr>
              <a:t>When the Prophet attempted to get the plates, he was forbidden to do so because, as Moroni stated, “You have not kept the commandments of the Lord.”</a:t>
            </a:r>
          </a:p>
          <a:p>
            <a:r>
              <a:rPr lang="en-US" sz="1200" b="1" dirty="0">
                <a:solidFill>
                  <a:schemeClr val="bg1"/>
                </a:solidFill>
              </a:rPr>
              <a:t>Joseph Fielding Smith</a:t>
            </a:r>
          </a:p>
        </p:txBody>
      </p:sp>
      <p:sp>
        <p:nvSpPr>
          <p:cNvPr id="28" name="TextBox 27"/>
          <p:cNvSpPr txBox="1"/>
          <p:nvPr/>
        </p:nvSpPr>
        <p:spPr>
          <a:xfrm>
            <a:off x="0" y="6494680"/>
            <a:ext cx="1981200" cy="381000"/>
          </a:xfrm>
          <a:prstGeom prst="rect">
            <a:avLst/>
          </a:prstGeom>
          <a:noFill/>
        </p:spPr>
        <p:txBody>
          <a:bodyPr wrap="square" rtlCol="0">
            <a:spAutoFit/>
          </a:bodyPr>
          <a:lstStyle/>
          <a:p>
            <a:r>
              <a:rPr lang="en-US" dirty="0">
                <a:solidFill>
                  <a:schemeClr val="bg1"/>
                </a:solidFill>
              </a:rPr>
              <a:t>Moroni 8:14</a:t>
            </a:r>
          </a:p>
        </p:txBody>
      </p:sp>
      <p:pic>
        <p:nvPicPr>
          <p:cNvPr id="4" name="Picture 3">
            <a:extLst>
              <a:ext uri="{FF2B5EF4-FFF2-40B4-BE49-F238E27FC236}">
                <a16:creationId xmlns:a16="http://schemas.microsoft.com/office/drawing/2014/main" id="{09B85C77-468A-498B-BBC9-C10AAD358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587" y="761999"/>
            <a:ext cx="1933575" cy="3048000"/>
          </a:xfrm>
          <a:prstGeom prst="rect">
            <a:avLst/>
          </a:prstGeom>
        </p:spPr>
      </p:pic>
      <p:pic>
        <p:nvPicPr>
          <p:cNvPr id="6" name="Picture 5">
            <a:extLst>
              <a:ext uri="{FF2B5EF4-FFF2-40B4-BE49-F238E27FC236}">
                <a16:creationId xmlns:a16="http://schemas.microsoft.com/office/drawing/2014/main" id="{27DDA73C-B9FE-4C1B-9DAA-A57218481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31" y="3201887"/>
            <a:ext cx="4294576" cy="3390455"/>
          </a:xfrm>
          <a:prstGeom prst="rect">
            <a:avLst/>
          </a:prstGeom>
        </p:spPr>
      </p:pic>
    </p:spTree>
    <p:extLst>
      <p:ext uri="{BB962C8B-B14F-4D97-AF65-F5344CB8AC3E}">
        <p14:creationId xmlns:p14="http://schemas.microsoft.com/office/powerpoint/2010/main" val="9767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D01076-3E10-4088-9F9C-6787C7DB1B5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228600" y="760899"/>
            <a:ext cx="6172200" cy="3416320"/>
          </a:xfrm>
          <a:prstGeom prst="rect">
            <a:avLst/>
          </a:prstGeom>
          <a:noFill/>
        </p:spPr>
        <p:txBody>
          <a:bodyPr wrap="square" rtlCol="0">
            <a:spAutoFit/>
          </a:bodyPr>
          <a:lstStyle/>
          <a:p>
            <a:r>
              <a:rPr lang="en-US" sz="2400" b="1" dirty="0">
                <a:solidFill>
                  <a:srgbClr val="FFFF00"/>
                </a:solidFill>
              </a:rPr>
              <a:t>Monetarily the plates are of little worth to mortal man</a:t>
            </a:r>
          </a:p>
          <a:p>
            <a:endParaRPr lang="en-US" sz="2400" b="1" dirty="0">
              <a:solidFill>
                <a:srgbClr val="FFFF00"/>
              </a:solidFill>
            </a:endParaRPr>
          </a:p>
          <a:p>
            <a:r>
              <a:rPr lang="en-US" sz="2400" b="1" dirty="0">
                <a:solidFill>
                  <a:srgbClr val="FFFF00"/>
                </a:solidFill>
              </a:rPr>
              <a:t>However, eternally the message in the Book of Mormon is vital and indispensable</a:t>
            </a:r>
          </a:p>
          <a:p>
            <a:endParaRPr lang="en-US" sz="2400" b="1" dirty="0">
              <a:solidFill>
                <a:srgbClr val="FFFF00"/>
              </a:solidFill>
            </a:endParaRPr>
          </a:p>
          <a:p>
            <a:r>
              <a:rPr lang="en-US" sz="2400" b="1" dirty="0">
                <a:solidFill>
                  <a:srgbClr val="FFFF00"/>
                </a:solidFill>
              </a:rPr>
              <a:t>It is up to us to decide whether we accept or reject the message contained in the Book of Mormon</a:t>
            </a:r>
            <a:endParaRPr lang="en-US" sz="2400" b="1" dirty="0">
              <a:solidFill>
                <a:schemeClr val="bg1"/>
              </a:solidFill>
            </a:endParaRPr>
          </a:p>
        </p:txBody>
      </p:sp>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The Records Are of Great Worth</a:t>
            </a:r>
          </a:p>
        </p:txBody>
      </p:sp>
      <p:sp>
        <p:nvSpPr>
          <p:cNvPr id="10" name="TextBox 9"/>
          <p:cNvSpPr txBox="1"/>
          <p:nvPr/>
        </p:nvSpPr>
        <p:spPr>
          <a:xfrm>
            <a:off x="228600" y="6476999"/>
            <a:ext cx="1981200" cy="381000"/>
          </a:xfrm>
          <a:prstGeom prst="rect">
            <a:avLst/>
          </a:prstGeom>
          <a:noFill/>
        </p:spPr>
        <p:txBody>
          <a:bodyPr wrap="square" rtlCol="0">
            <a:spAutoFit/>
          </a:bodyPr>
          <a:lstStyle/>
          <a:p>
            <a:r>
              <a:rPr lang="en-US" dirty="0"/>
              <a:t>Moroni 8:14</a:t>
            </a:r>
          </a:p>
        </p:txBody>
      </p:sp>
      <p:sp>
        <p:nvSpPr>
          <p:cNvPr id="12" name="TextBox 11"/>
          <p:cNvSpPr txBox="1"/>
          <p:nvPr/>
        </p:nvSpPr>
        <p:spPr>
          <a:xfrm>
            <a:off x="3581400" y="4267200"/>
            <a:ext cx="5334000" cy="1815882"/>
          </a:xfrm>
          <a:prstGeom prst="rect">
            <a:avLst/>
          </a:prstGeom>
          <a:noFill/>
        </p:spPr>
        <p:txBody>
          <a:bodyPr wrap="square" rtlCol="0">
            <a:spAutoFit/>
          </a:bodyPr>
          <a:lstStyle/>
          <a:p>
            <a:pPr algn="ctr"/>
            <a:r>
              <a:rPr lang="en-US" sz="4000" b="1" dirty="0"/>
              <a:t>So:</a:t>
            </a:r>
          </a:p>
          <a:p>
            <a:pPr algn="ctr"/>
            <a:r>
              <a:rPr lang="en-US" sz="2400" b="1" dirty="0"/>
              <a:t>What is written is of more worth to the souls of men that the plates that they are made on</a:t>
            </a:r>
          </a:p>
        </p:txBody>
      </p:sp>
      <p:pic>
        <p:nvPicPr>
          <p:cNvPr id="4" name="Picture 3">
            <a:extLst>
              <a:ext uri="{FF2B5EF4-FFF2-40B4-BE49-F238E27FC236}">
                <a16:creationId xmlns:a16="http://schemas.microsoft.com/office/drawing/2014/main" id="{47478B84-1261-470E-818A-A38332CD7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906510"/>
            <a:ext cx="4762936" cy="3063341"/>
          </a:xfrm>
          <a:prstGeom prst="rect">
            <a:avLst/>
          </a:prstGeom>
        </p:spPr>
      </p:pic>
    </p:spTree>
    <p:extLst>
      <p:ext uri="{BB962C8B-B14F-4D97-AF65-F5344CB8AC3E}">
        <p14:creationId xmlns:p14="http://schemas.microsoft.com/office/powerpoint/2010/main" val="28837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A61D4604-C159-467C-9C70-DB55BE52487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7980"/>
          <a:stretch/>
        </p:blipFill>
        <p:spPr>
          <a:xfrm>
            <a:off x="0" y="0"/>
            <a:ext cx="12192000" cy="6858000"/>
          </a:xfrm>
          <a:prstGeom prst="rect">
            <a:avLst/>
          </a:prstGeom>
        </p:spPr>
      </p:pic>
      <p:sp>
        <p:nvSpPr>
          <p:cNvPr id="3" name="TextBox 2"/>
          <p:cNvSpPr txBox="1"/>
          <p:nvPr/>
        </p:nvSpPr>
        <p:spPr>
          <a:xfrm>
            <a:off x="1752600" y="762000"/>
            <a:ext cx="4953000" cy="1631216"/>
          </a:xfrm>
          <a:prstGeom prst="rect">
            <a:avLst/>
          </a:prstGeom>
          <a:noFill/>
        </p:spPr>
        <p:txBody>
          <a:bodyPr wrap="square" rtlCol="0">
            <a:spAutoFit/>
          </a:bodyPr>
          <a:lstStyle/>
          <a:p>
            <a:r>
              <a:rPr lang="en-US" sz="2000" dirty="0">
                <a:solidFill>
                  <a:schemeClr val="bg1"/>
                </a:solidFill>
              </a:rPr>
              <a:t>“For none can have power to bring it to light save it be given him of God; for God wills that it shall be done with an eye single to his glory, or the welfare of the ancient and long dispersed covenant people of the Lord.”</a:t>
            </a:r>
            <a:endParaRPr lang="en-US" b="1" dirty="0">
              <a:solidFill>
                <a:schemeClr val="bg1"/>
              </a:solidFill>
            </a:endParaRPr>
          </a:p>
        </p:txBody>
      </p:sp>
      <p:sp>
        <p:nvSpPr>
          <p:cNvPr id="24" name="TextBox 2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olonna MT" pitchFamily="82" charset="0"/>
              </a:rPr>
              <a:t>None Can Have the Power—A Seer </a:t>
            </a:r>
          </a:p>
        </p:txBody>
      </p:sp>
      <p:sp>
        <p:nvSpPr>
          <p:cNvPr id="25" name="TextBox 24"/>
          <p:cNvSpPr txBox="1"/>
          <p:nvPr/>
        </p:nvSpPr>
        <p:spPr>
          <a:xfrm>
            <a:off x="3033172" y="3648463"/>
            <a:ext cx="5749680" cy="2677656"/>
          </a:xfrm>
          <a:prstGeom prst="rect">
            <a:avLst/>
          </a:prstGeom>
          <a:noFill/>
        </p:spPr>
        <p:txBody>
          <a:bodyPr wrap="square" rtlCol="0">
            <a:spAutoFit/>
          </a:bodyPr>
          <a:lstStyle/>
          <a:p>
            <a:r>
              <a:rPr lang="en-US" sz="2400" b="1" dirty="0">
                <a:solidFill>
                  <a:schemeClr val="bg1"/>
                </a:solidFill>
              </a:rPr>
              <a:t>Ammon to King Limhi:</a:t>
            </a:r>
          </a:p>
          <a:p>
            <a:r>
              <a:rPr lang="en-US" i="1" dirty="0">
                <a:solidFill>
                  <a:schemeClr val="bg1"/>
                </a:solidFill>
              </a:rPr>
              <a:t>“O king, of a man that can translate the records; for he has wherewith that he can look, and translate all records that are of ancient date; and it is a gift from God. And the things are called interpreters, and no man can look in them except he be commanded, lest he should look for that he ought not and he should perish. And whosoever is commanded to look in them, the same is called </a:t>
            </a:r>
            <a:r>
              <a:rPr lang="en-US" i="1" u="sng" dirty="0">
                <a:solidFill>
                  <a:schemeClr val="bg1"/>
                </a:solidFill>
              </a:rPr>
              <a:t>seer</a:t>
            </a:r>
            <a:r>
              <a:rPr lang="en-US" i="1" dirty="0">
                <a:solidFill>
                  <a:schemeClr val="bg1"/>
                </a:solidFill>
              </a:rPr>
              <a:t>.”</a:t>
            </a:r>
          </a:p>
          <a:p>
            <a:r>
              <a:rPr lang="en-US" b="1" dirty="0">
                <a:solidFill>
                  <a:schemeClr val="bg1"/>
                </a:solidFill>
              </a:rPr>
              <a:t>Mosiah 8:13</a:t>
            </a:r>
          </a:p>
        </p:txBody>
      </p:sp>
      <p:sp>
        <p:nvSpPr>
          <p:cNvPr id="10" name="TextBox 9"/>
          <p:cNvSpPr txBox="1"/>
          <p:nvPr/>
        </p:nvSpPr>
        <p:spPr>
          <a:xfrm>
            <a:off x="152401" y="6458799"/>
            <a:ext cx="1981200" cy="381000"/>
          </a:xfrm>
          <a:prstGeom prst="rect">
            <a:avLst/>
          </a:prstGeom>
          <a:noFill/>
        </p:spPr>
        <p:txBody>
          <a:bodyPr wrap="square" rtlCol="0">
            <a:spAutoFit/>
          </a:bodyPr>
          <a:lstStyle/>
          <a:p>
            <a:r>
              <a:rPr lang="en-US" dirty="0">
                <a:solidFill>
                  <a:schemeClr val="bg1"/>
                </a:solidFill>
              </a:rPr>
              <a:t>Moroni 8:15</a:t>
            </a:r>
          </a:p>
        </p:txBody>
      </p:sp>
      <p:grpSp>
        <p:nvGrpSpPr>
          <p:cNvPr id="9" name="Group 8"/>
          <p:cNvGrpSpPr/>
          <p:nvPr/>
        </p:nvGrpSpPr>
        <p:grpSpPr>
          <a:xfrm>
            <a:off x="9386113" y="3232897"/>
            <a:ext cx="1484922" cy="3189146"/>
            <a:chOff x="3048000" y="304800"/>
            <a:chExt cx="2667000" cy="5727879"/>
          </a:xfrm>
        </p:grpSpPr>
        <p:sp>
          <p:nvSpPr>
            <p:cNvPr id="12" name="Cloud 11"/>
            <p:cNvSpPr/>
            <p:nvPr/>
          </p:nvSpPr>
          <p:spPr>
            <a:xfrm rot="1518698" flipH="1">
              <a:off x="3367041" y="642725"/>
              <a:ext cx="892274" cy="193290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659987">
              <a:off x="4743825" y="538534"/>
              <a:ext cx="791319" cy="188635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67923" y="3685266"/>
              <a:ext cx="547077" cy="7886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8000" y="3526884"/>
              <a:ext cx="547077" cy="8747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14775"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81500"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60091" y="2135508"/>
              <a:ext cx="538107" cy="68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63462" y="735289"/>
              <a:ext cx="1641231" cy="1744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0"/>
            <p:cNvGrpSpPr/>
            <p:nvPr/>
          </p:nvGrpSpPr>
          <p:grpSpPr>
            <a:xfrm>
              <a:off x="3731846" y="304800"/>
              <a:ext cx="1504462" cy="947074"/>
              <a:chOff x="4953000" y="1219200"/>
              <a:chExt cx="1676400" cy="838200"/>
            </a:xfrm>
          </p:grpSpPr>
          <p:sp>
            <p:nvSpPr>
              <p:cNvPr id="44" name="Rounded Rectangle 4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34"/>
            <p:cNvGrpSpPr/>
            <p:nvPr/>
          </p:nvGrpSpPr>
          <p:grpSpPr>
            <a:xfrm>
              <a:off x="3714750" y="914400"/>
              <a:ext cx="1466850" cy="457200"/>
              <a:chOff x="1143000" y="5778709"/>
              <a:chExt cx="4934266" cy="1079291"/>
            </a:xfrm>
          </p:grpSpPr>
          <p:sp>
            <p:nvSpPr>
              <p:cNvPr id="38" name="Quad Arrow 37"/>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248755" y="3261986"/>
            <a:ext cx="1353845" cy="2971800"/>
            <a:chOff x="2971800" y="685800"/>
            <a:chExt cx="1353845" cy="2971800"/>
          </a:xfrm>
        </p:grpSpPr>
        <p:sp>
          <p:nvSpPr>
            <p:cNvPr id="49" name="Oval 48"/>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Extract 57"/>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entagon 61"/>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520A577-AF47-40F6-9537-D1B58155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9374" y="749183"/>
            <a:ext cx="2158452" cy="2758732"/>
          </a:xfrm>
          <a:prstGeom prst="rect">
            <a:avLst/>
          </a:prstGeom>
        </p:spPr>
      </p:pic>
      <p:sp>
        <p:nvSpPr>
          <p:cNvPr id="5" name="Rectangle 4">
            <a:extLst>
              <a:ext uri="{FF2B5EF4-FFF2-40B4-BE49-F238E27FC236}">
                <a16:creationId xmlns:a16="http://schemas.microsoft.com/office/drawing/2014/main" id="{DAF4758E-A979-4609-8323-2BEB21F7A1A3}"/>
              </a:ext>
            </a:extLst>
          </p:cNvPr>
          <p:cNvSpPr/>
          <p:nvPr/>
        </p:nvSpPr>
        <p:spPr>
          <a:xfrm>
            <a:off x="2647556" y="2615655"/>
            <a:ext cx="4236268" cy="646331"/>
          </a:xfrm>
          <a:prstGeom prst="rect">
            <a:avLst/>
          </a:prstGeom>
        </p:spPr>
        <p:txBody>
          <a:bodyPr wrap="square">
            <a:spAutoFit/>
          </a:bodyPr>
          <a:lstStyle/>
          <a:p>
            <a:pPr algn="ctr"/>
            <a:r>
              <a:rPr lang="en-US" b="1" dirty="0">
                <a:solidFill>
                  <a:srgbClr val="FFFF00"/>
                </a:solidFill>
                <a:latin typeface="Open Sans"/>
              </a:rPr>
              <a:t>Joseph Smith brought forth the Book of Mormon by the power of God</a:t>
            </a:r>
            <a:endParaRPr lang="en-US" dirty="0">
              <a:solidFill>
                <a:srgbClr val="FFFF00"/>
              </a:solidFill>
            </a:endParaRPr>
          </a:p>
        </p:txBody>
      </p:sp>
    </p:spTree>
    <p:extLst>
      <p:ext uri="{BB962C8B-B14F-4D97-AF65-F5344CB8AC3E}">
        <p14:creationId xmlns:p14="http://schemas.microsoft.com/office/powerpoint/2010/main" val="20361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2616</Words>
  <Application>Microsoft Office PowerPoint</Application>
  <PresentationFormat>Widescreen</PresentationFormat>
  <Paragraphs>216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DistrictThin</vt:lpstr>
      <vt:lpstr>Colonna MT</vt:lpstr>
      <vt:lpstr>Arial</vt:lpstr>
      <vt:lpstr>Calibri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15</cp:revision>
  <dcterms:created xsi:type="dcterms:W3CDTF">2017-11-28T21:20:11Z</dcterms:created>
  <dcterms:modified xsi:type="dcterms:W3CDTF">2020-06-11T16:26:38Z</dcterms:modified>
</cp:coreProperties>
</file>