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Lucida Calligraphy" panose="03010101010101010101" pitchFamily="66" charset="0"/>
      <p:regular r:id="rId23"/>
    </p:embeddedFont>
    <p:embeddedFont>
      <p:font typeface="Tempus Sans ITC" panose="04020404030D07020202" pitchFamily="8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7" autoAdjust="0"/>
    <p:restoredTop sz="94660"/>
  </p:normalViewPr>
  <p:slideViewPr>
    <p:cSldViewPr snapToGrid="0">
      <p:cViewPr varScale="1">
        <p:scale>
          <a:sx n="99" d="100"/>
          <a:sy n="99" d="100"/>
        </p:scale>
        <p:origin x="10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DAF6-9511-4CDC-BECD-F213DEBCC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96C52B-196D-4491-A29F-D9CE8E486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6D6363-63E5-4E23-8B50-1AECFDDDFA1F}"/>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389249AB-E29D-4DA8-8FA3-F9FD7D44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29ED8-AE4B-437D-9BF4-E761FAD809A6}"/>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58218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E8E4-E9CC-4C15-82DB-6FA572547A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70D393-E0BE-4964-8861-4ADBE4C317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E3422-1B5C-4D36-93E1-BB35BABBBE8E}"/>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0AF696A7-A0AC-426C-A455-70A0C777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22618-0290-49A8-B1E1-473A83076260}"/>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29545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2F97C-21A5-4D66-BE43-905C55958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992F6-9C6A-43E2-9710-B6831FB826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D8116-2AE6-48FB-8896-3019D6178007}"/>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BB92275A-A63A-40EB-B75E-DEFE84A36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3172B-8F91-442B-B490-CE769576FE1D}"/>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354199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4067-59FD-4ED7-BA4E-E94CD1671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611FC-7D03-4D1D-B44C-719AA54B01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D4BFE-C1FA-4190-A951-223D0CDE3D78}"/>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3FE903BA-63E7-42BD-8CB5-7D873E9FC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5B7DF-19EA-4595-8656-3536CCFD398D}"/>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189929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E4DE-2483-40AD-97A7-60415B4761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8C4CD4-E615-4095-9F2C-EA828639F2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E31323-A3C9-4462-8D04-B83FDB372568}"/>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65A1BE47-97B3-4EAE-A166-487E52BF5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AEBAF-AFFE-4D89-AE95-DDACE6FFE945}"/>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332481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F8BF-2CCF-4D8F-B816-7A2BFD6C6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0499DA-9CF8-4284-B76E-FFA2137E7C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94C3D4-786F-48E9-89BA-92BEA81D15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3D426-336F-4F79-B388-2D114ACD258B}"/>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6" name="Footer Placeholder 5">
            <a:extLst>
              <a:ext uri="{FF2B5EF4-FFF2-40B4-BE49-F238E27FC236}">
                <a16:creationId xmlns:a16="http://schemas.microsoft.com/office/drawing/2014/main" id="{7A29897E-5657-426B-A969-DA830EE86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A109E-2BD1-4F56-BC3E-0B30AF716E8A}"/>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2615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C5C4-BF46-4BDF-99E9-F27B465D3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F0B4E-EEBE-4D05-8C36-5CF246BD1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C00FC8-9CA7-453A-912F-29C9AFFB03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BB89CF-78F8-4B7E-A936-5DFEA2EC1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41C8A-3054-4000-BD93-7A54FEBB7C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C5D50-F7B0-4F5B-8BAB-65A18F711D2C}"/>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8" name="Footer Placeholder 7">
            <a:extLst>
              <a:ext uri="{FF2B5EF4-FFF2-40B4-BE49-F238E27FC236}">
                <a16:creationId xmlns:a16="http://schemas.microsoft.com/office/drawing/2014/main" id="{68F04BC8-A3A9-48CD-80F2-F22F0A88D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F0846-E2FD-42DF-8790-D7C1CF2648B0}"/>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222712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D905-1899-470B-A194-EC89EA4572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497138-D7F9-4635-98B9-4962A66689C0}"/>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4" name="Footer Placeholder 3">
            <a:extLst>
              <a:ext uri="{FF2B5EF4-FFF2-40B4-BE49-F238E27FC236}">
                <a16:creationId xmlns:a16="http://schemas.microsoft.com/office/drawing/2014/main" id="{ADEA3D90-5E31-41FE-8513-F0B0BBF8EB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93B0B-C4DA-4483-8C72-4016F5AB1B97}"/>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14765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F351B0-D093-4A3B-B397-F76D661D4DD2}"/>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3" name="Footer Placeholder 2">
            <a:extLst>
              <a:ext uri="{FF2B5EF4-FFF2-40B4-BE49-F238E27FC236}">
                <a16:creationId xmlns:a16="http://schemas.microsoft.com/office/drawing/2014/main" id="{06E1C95F-F28C-4119-ACE4-FAA5769348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AF5F8D-CFCE-4F7F-B617-903009FA9AEB}"/>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88282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C0BB-EC1D-4710-B6DF-F41DEC9D1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A54B8-1B2F-454C-B446-207FDF51C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B3958-C90E-4443-AFF9-400C707D7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3F8C95-DD2F-415A-9BA5-7098C1430A5C}"/>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6" name="Footer Placeholder 5">
            <a:extLst>
              <a:ext uri="{FF2B5EF4-FFF2-40B4-BE49-F238E27FC236}">
                <a16:creationId xmlns:a16="http://schemas.microsoft.com/office/drawing/2014/main" id="{04EB5F63-8676-4AB5-9058-304FC9B1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7952B-14CF-4407-949F-13B54DDC768B}"/>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178479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B257-BA93-47EF-8AFF-EA9D5C6C7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D643B3-B7EC-44A0-B5BF-EA15D3300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63650-0D9A-472E-A5EB-135DA841C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525013-5F68-439B-89C5-6186F1421D53}"/>
              </a:ext>
            </a:extLst>
          </p:cNvPr>
          <p:cNvSpPr>
            <a:spLocks noGrp="1"/>
          </p:cNvSpPr>
          <p:nvPr>
            <p:ph type="dt" sz="half" idx="10"/>
          </p:nvPr>
        </p:nvSpPr>
        <p:spPr/>
        <p:txBody>
          <a:bodyPr/>
          <a:lstStyle/>
          <a:p>
            <a:fld id="{5566E0AD-9A2F-469B-8E59-83762B6FF59E}" type="datetimeFigureOut">
              <a:rPr lang="en-US" smtClean="0"/>
              <a:t>6/11/2020</a:t>
            </a:fld>
            <a:endParaRPr lang="en-US"/>
          </a:p>
        </p:txBody>
      </p:sp>
      <p:sp>
        <p:nvSpPr>
          <p:cNvPr id="6" name="Footer Placeholder 5">
            <a:extLst>
              <a:ext uri="{FF2B5EF4-FFF2-40B4-BE49-F238E27FC236}">
                <a16:creationId xmlns:a16="http://schemas.microsoft.com/office/drawing/2014/main" id="{5D585CF4-C34F-4907-8B4A-4E2A46930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6090F-C076-4636-90B7-48F7D076C5B0}"/>
              </a:ext>
            </a:extLst>
          </p:cNvPr>
          <p:cNvSpPr>
            <a:spLocks noGrp="1"/>
          </p:cNvSpPr>
          <p:nvPr>
            <p:ph type="sldNum" sz="quarter" idx="12"/>
          </p:nvPr>
        </p:nvSpPr>
        <p:spPr/>
        <p:txBody>
          <a:bodyPr/>
          <a:lstStyle/>
          <a:p>
            <a:fld id="{B5F1CA65-A062-4548-B9E6-2329535DB41F}" type="slidenum">
              <a:rPr lang="en-US" smtClean="0"/>
              <a:t>‹#›</a:t>
            </a:fld>
            <a:endParaRPr lang="en-US"/>
          </a:p>
        </p:txBody>
      </p:sp>
    </p:spTree>
    <p:extLst>
      <p:ext uri="{BB962C8B-B14F-4D97-AF65-F5344CB8AC3E}">
        <p14:creationId xmlns:p14="http://schemas.microsoft.com/office/powerpoint/2010/main" val="418150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37A47-3A59-4C62-8D97-E8531E32D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E05D8D-90C0-48C4-9971-6BADAD71B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B8040-BC48-49B4-AC72-576FE0CC70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6E0AD-9A2F-469B-8E59-83762B6FF59E}" type="datetimeFigureOut">
              <a:rPr lang="en-US" smtClean="0"/>
              <a:t>6/11/2020</a:t>
            </a:fld>
            <a:endParaRPr lang="en-US"/>
          </a:p>
        </p:txBody>
      </p:sp>
      <p:sp>
        <p:nvSpPr>
          <p:cNvPr id="5" name="Footer Placeholder 4">
            <a:extLst>
              <a:ext uri="{FF2B5EF4-FFF2-40B4-BE49-F238E27FC236}">
                <a16:creationId xmlns:a16="http://schemas.microsoft.com/office/drawing/2014/main" id="{61E8555D-AFC3-43DA-9BA9-4AC25E29F1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61CAC2-9D7B-4299-96C8-627B70DCC1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CA65-A062-4548-B9E6-2329535DB41F}" type="slidenum">
              <a:rPr lang="en-US" smtClean="0"/>
              <a:t>‹#›</a:t>
            </a:fld>
            <a:endParaRPr lang="en-US"/>
          </a:p>
        </p:txBody>
      </p:sp>
    </p:spTree>
    <p:extLst>
      <p:ext uri="{BB962C8B-B14F-4D97-AF65-F5344CB8AC3E}">
        <p14:creationId xmlns:p14="http://schemas.microsoft.com/office/powerpoint/2010/main" val="1939241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A8AAE07-65C6-4645-96DA-248A654B8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917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9A3AC6-5654-4F48-9270-D14769F90E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8100" y="6402114"/>
            <a:ext cx="4495800" cy="369332"/>
          </a:xfrm>
          <a:prstGeom prst="rect">
            <a:avLst/>
          </a:prstGeom>
          <a:noFill/>
        </p:spPr>
        <p:txBody>
          <a:bodyPr wrap="square" rtlCol="0">
            <a:spAutoFit/>
          </a:bodyPr>
          <a:lstStyle/>
          <a:p>
            <a:r>
              <a:rPr lang="en-US" dirty="0">
                <a:solidFill>
                  <a:schemeClr val="bg1"/>
                </a:solidFill>
              </a:rPr>
              <a:t>Mormon 9:27-31  Student Manual</a:t>
            </a:r>
          </a:p>
        </p:txBody>
      </p:sp>
      <p:sp>
        <p:nvSpPr>
          <p:cNvPr id="9" name="TextBox 8"/>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Counsel to the latter-day readers:</a:t>
            </a:r>
          </a:p>
        </p:txBody>
      </p:sp>
      <p:sp>
        <p:nvSpPr>
          <p:cNvPr id="10" name="TextBox 9"/>
          <p:cNvSpPr txBox="1"/>
          <p:nvPr/>
        </p:nvSpPr>
        <p:spPr>
          <a:xfrm>
            <a:off x="321450" y="603627"/>
            <a:ext cx="5943600" cy="3693319"/>
          </a:xfrm>
          <a:prstGeom prst="rect">
            <a:avLst/>
          </a:prstGeom>
          <a:noFill/>
        </p:spPr>
        <p:txBody>
          <a:bodyPr wrap="square" rtlCol="0">
            <a:spAutoFit/>
          </a:bodyPr>
          <a:lstStyle/>
          <a:p>
            <a:r>
              <a:rPr lang="en-US" dirty="0">
                <a:solidFill>
                  <a:schemeClr val="bg1"/>
                </a:solidFill>
              </a:rPr>
              <a:t>Doubt not but be believing (vs. 27)</a:t>
            </a:r>
          </a:p>
          <a:p>
            <a:endParaRPr lang="en-US" dirty="0">
              <a:solidFill>
                <a:schemeClr val="bg1"/>
              </a:solidFill>
            </a:endParaRPr>
          </a:p>
          <a:p>
            <a:r>
              <a:rPr lang="en-US" dirty="0">
                <a:solidFill>
                  <a:schemeClr val="bg1"/>
                </a:solidFill>
              </a:rPr>
              <a:t>Come unto the Lord with all your heart (vs. 27)</a:t>
            </a:r>
          </a:p>
          <a:p>
            <a:endParaRPr lang="en-US" dirty="0">
              <a:solidFill>
                <a:schemeClr val="bg1"/>
              </a:solidFill>
            </a:endParaRPr>
          </a:p>
          <a:p>
            <a:r>
              <a:rPr lang="en-US" dirty="0">
                <a:solidFill>
                  <a:schemeClr val="bg1"/>
                </a:solidFill>
              </a:rPr>
              <a:t>Strip yourself of all uncleanness (vs.28)</a:t>
            </a:r>
          </a:p>
          <a:p>
            <a:endParaRPr lang="en-US" dirty="0">
              <a:solidFill>
                <a:schemeClr val="bg1"/>
              </a:solidFill>
            </a:endParaRPr>
          </a:p>
          <a:p>
            <a:r>
              <a:rPr lang="en-US" dirty="0">
                <a:solidFill>
                  <a:schemeClr val="bg1"/>
                </a:solidFill>
              </a:rPr>
              <a:t>Pray for the strength to meet temptation (vs. 28)</a:t>
            </a:r>
          </a:p>
          <a:p>
            <a:endParaRPr lang="en-US" dirty="0">
              <a:solidFill>
                <a:schemeClr val="bg1"/>
              </a:solidFill>
            </a:endParaRPr>
          </a:p>
          <a:p>
            <a:r>
              <a:rPr lang="en-US" dirty="0">
                <a:solidFill>
                  <a:schemeClr val="bg1"/>
                </a:solidFill>
              </a:rPr>
              <a:t>Do not be baptized unworthily (vs. 29)</a:t>
            </a:r>
          </a:p>
          <a:p>
            <a:endParaRPr lang="en-US" dirty="0">
              <a:solidFill>
                <a:schemeClr val="bg1"/>
              </a:solidFill>
            </a:endParaRPr>
          </a:p>
          <a:p>
            <a:r>
              <a:rPr lang="en-US" dirty="0">
                <a:solidFill>
                  <a:schemeClr val="bg1"/>
                </a:solidFill>
              </a:rPr>
              <a:t>Do not partake of the sacrament unworthily (vs. 29)</a:t>
            </a:r>
          </a:p>
          <a:p>
            <a:endParaRPr lang="en-US" dirty="0">
              <a:solidFill>
                <a:schemeClr val="bg1"/>
              </a:solidFill>
            </a:endParaRPr>
          </a:p>
          <a:p>
            <a:r>
              <a:rPr lang="en-US" dirty="0">
                <a:solidFill>
                  <a:schemeClr val="bg1"/>
                </a:solidFill>
              </a:rPr>
              <a:t>Endure to the end (v.29)</a:t>
            </a:r>
          </a:p>
        </p:txBody>
      </p:sp>
      <p:pic>
        <p:nvPicPr>
          <p:cNvPr id="6" name="Picture 5" descr="DSC00113.JPG"/>
          <p:cNvPicPr>
            <a:picLocks noChangeAspect="1"/>
          </p:cNvPicPr>
          <p:nvPr/>
        </p:nvPicPr>
        <p:blipFill>
          <a:blip r:embed="rId4" cstate="print"/>
          <a:srcRect l="24194" t="3226" r="17742"/>
          <a:stretch>
            <a:fillRect/>
          </a:stretch>
        </p:blipFill>
        <p:spPr>
          <a:xfrm>
            <a:off x="9899766" y="4296946"/>
            <a:ext cx="1828800" cy="2286000"/>
          </a:xfrm>
          <a:prstGeom prst="rect">
            <a:avLst/>
          </a:prstGeom>
        </p:spPr>
      </p:pic>
      <p:pic>
        <p:nvPicPr>
          <p:cNvPr id="5" name="Picture 4">
            <a:extLst>
              <a:ext uri="{FF2B5EF4-FFF2-40B4-BE49-F238E27FC236}">
                <a16:creationId xmlns:a16="http://schemas.microsoft.com/office/drawing/2014/main" id="{5E3F7AAD-8BF1-4B5A-98ED-6960B8924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125" y="760068"/>
            <a:ext cx="2241156" cy="2909888"/>
          </a:xfrm>
          <a:prstGeom prst="rect">
            <a:avLst/>
          </a:prstGeom>
        </p:spPr>
      </p:pic>
      <p:pic>
        <p:nvPicPr>
          <p:cNvPr id="12" name="Picture 11">
            <a:extLst>
              <a:ext uri="{FF2B5EF4-FFF2-40B4-BE49-F238E27FC236}">
                <a16:creationId xmlns:a16="http://schemas.microsoft.com/office/drawing/2014/main" id="{49F24594-DD73-46C6-96DC-64E935F91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0800" y="4133152"/>
            <a:ext cx="3695700" cy="2257425"/>
          </a:xfrm>
          <a:prstGeom prst="rect">
            <a:avLst/>
          </a:prstGeom>
        </p:spPr>
      </p:pic>
      <p:pic>
        <p:nvPicPr>
          <p:cNvPr id="14" name="Picture 13">
            <a:extLst>
              <a:ext uri="{FF2B5EF4-FFF2-40B4-BE49-F238E27FC236}">
                <a16:creationId xmlns:a16="http://schemas.microsoft.com/office/drawing/2014/main" id="{E1A2FDCC-72AD-425C-AD7B-891B41F2E6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300" y="4133152"/>
            <a:ext cx="1828800" cy="2261652"/>
          </a:xfrm>
          <a:prstGeom prst="rect">
            <a:avLst/>
          </a:prstGeom>
        </p:spPr>
      </p:pic>
    </p:spTree>
    <p:extLst>
      <p:ext uri="{BB962C8B-B14F-4D97-AF65-F5344CB8AC3E}">
        <p14:creationId xmlns:p14="http://schemas.microsoft.com/office/powerpoint/2010/main" val="22926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10" end="10"/>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FC5953-58D6-47B3-96ED-34414051CE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8612" y="6461492"/>
            <a:ext cx="4495800" cy="369332"/>
          </a:xfrm>
          <a:prstGeom prst="rect">
            <a:avLst/>
          </a:prstGeom>
          <a:noFill/>
        </p:spPr>
        <p:txBody>
          <a:bodyPr wrap="square" rtlCol="0">
            <a:spAutoFit/>
          </a:bodyPr>
          <a:lstStyle/>
          <a:p>
            <a:r>
              <a:rPr lang="en-US" dirty="0">
                <a:solidFill>
                  <a:schemeClr val="bg1"/>
                </a:solidFill>
              </a:rPr>
              <a:t>Mormon 9:21-37</a:t>
            </a:r>
          </a:p>
        </p:txBody>
      </p:sp>
      <p:sp>
        <p:nvSpPr>
          <p:cNvPr id="9" name="TextBox 8"/>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Promise</a:t>
            </a:r>
          </a:p>
        </p:txBody>
      </p:sp>
      <p:sp>
        <p:nvSpPr>
          <p:cNvPr id="10" name="TextBox 9"/>
          <p:cNvSpPr txBox="1"/>
          <p:nvPr/>
        </p:nvSpPr>
        <p:spPr>
          <a:xfrm>
            <a:off x="1752600" y="685800"/>
            <a:ext cx="4876800" cy="1815882"/>
          </a:xfrm>
          <a:prstGeom prst="rect">
            <a:avLst/>
          </a:prstGeom>
          <a:noFill/>
        </p:spPr>
        <p:txBody>
          <a:bodyPr wrap="square" rtlCol="0">
            <a:spAutoFit/>
          </a:bodyPr>
          <a:lstStyle/>
          <a:p>
            <a:pPr algn="ctr"/>
            <a:r>
              <a:rPr lang="en-US" sz="2800" b="1" dirty="0">
                <a:solidFill>
                  <a:schemeClr val="bg1"/>
                </a:solidFill>
              </a:rPr>
              <a:t>If we pray in faith and in the name of Christ, Heavenly Father will give us whatever we ask for.</a:t>
            </a:r>
            <a:endParaRPr lang="en-US" sz="2800" dirty="0">
              <a:solidFill>
                <a:schemeClr val="bg1"/>
              </a:solidFill>
            </a:endParaRPr>
          </a:p>
        </p:txBody>
      </p:sp>
      <p:sp>
        <p:nvSpPr>
          <p:cNvPr id="6" name="Rectangle 5"/>
          <p:cNvSpPr/>
          <p:nvPr/>
        </p:nvSpPr>
        <p:spPr>
          <a:xfrm>
            <a:off x="4289612" y="3573646"/>
            <a:ext cx="5540188" cy="1815882"/>
          </a:xfrm>
          <a:prstGeom prst="rect">
            <a:avLst/>
          </a:prstGeom>
        </p:spPr>
        <p:txBody>
          <a:bodyPr wrap="square">
            <a:spAutoFit/>
          </a:bodyPr>
          <a:lstStyle/>
          <a:p>
            <a:r>
              <a:rPr lang="en-US" sz="2800" baseline="30000" dirty="0">
                <a:solidFill>
                  <a:schemeClr val="bg1"/>
                </a:solidFill>
              </a:rPr>
              <a:t>“…</a:t>
            </a:r>
            <a:r>
              <a:rPr lang="en-US" sz="2800" dirty="0">
                <a:solidFill>
                  <a:schemeClr val="bg1"/>
                </a:solidFill>
              </a:rPr>
              <a:t>whatsoever he shall ask the Father in the name of Christ it shall be granted him; and this promise is unto all,…”</a:t>
            </a:r>
          </a:p>
        </p:txBody>
      </p:sp>
      <p:sp>
        <p:nvSpPr>
          <p:cNvPr id="16" name="Rectangle 15"/>
          <p:cNvSpPr/>
          <p:nvPr/>
        </p:nvSpPr>
        <p:spPr>
          <a:xfrm>
            <a:off x="5257800" y="5475476"/>
            <a:ext cx="5181600" cy="923330"/>
          </a:xfrm>
          <a:prstGeom prst="rect">
            <a:avLst/>
          </a:prstGeom>
          <a:solidFill>
            <a:srgbClr val="FFFF99"/>
          </a:solidFill>
        </p:spPr>
        <p:txBody>
          <a:bodyPr wrap="square">
            <a:spAutoFit/>
          </a:bodyPr>
          <a:lstStyle/>
          <a:p>
            <a:r>
              <a:rPr lang="en-US" i="1" dirty="0">
                <a:solidFill>
                  <a:srgbClr val="FF0000"/>
                </a:solidFill>
              </a:rPr>
              <a:t>¶Ask, and it shall be given you; seek, and ye shall find; knock, and it shall be opened unto you:”</a:t>
            </a:r>
          </a:p>
          <a:p>
            <a:r>
              <a:rPr lang="en-US" i="1" dirty="0">
                <a:solidFill>
                  <a:srgbClr val="FF0000"/>
                </a:solidFill>
              </a:rPr>
              <a:t>Matthew 7:7</a:t>
            </a:r>
          </a:p>
        </p:txBody>
      </p:sp>
      <p:grpSp>
        <p:nvGrpSpPr>
          <p:cNvPr id="8" name="Group 7">
            <a:extLst>
              <a:ext uri="{FF2B5EF4-FFF2-40B4-BE49-F238E27FC236}">
                <a16:creationId xmlns:a16="http://schemas.microsoft.com/office/drawing/2014/main" id="{15EF6C09-6B90-4A02-93F0-ADE76220D55B}"/>
              </a:ext>
            </a:extLst>
          </p:cNvPr>
          <p:cNvGrpSpPr/>
          <p:nvPr/>
        </p:nvGrpSpPr>
        <p:grpSpPr>
          <a:xfrm>
            <a:off x="772039" y="2503234"/>
            <a:ext cx="2838559" cy="3847058"/>
            <a:chOff x="1114876" y="2479536"/>
            <a:chExt cx="2838559" cy="3847058"/>
          </a:xfrm>
        </p:grpSpPr>
        <p:pic>
          <p:nvPicPr>
            <p:cNvPr id="5" name="Picture 4">
              <a:extLst>
                <a:ext uri="{FF2B5EF4-FFF2-40B4-BE49-F238E27FC236}">
                  <a16:creationId xmlns:a16="http://schemas.microsoft.com/office/drawing/2014/main" id="{05DFC173-281A-4A03-AE9F-E190E534B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25" y="2479536"/>
              <a:ext cx="2800910" cy="3668448"/>
            </a:xfrm>
            <a:prstGeom prst="rect">
              <a:avLst/>
            </a:prstGeom>
          </p:spPr>
        </p:pic>
        <p:sp>
          <p:nvSpPr>
            <p:cNvPr id="7" name="Rectangle 6">
              <a:extLst>
                <a:ext uri="{FF2B5EF4-FFF2-40B4-BE49-F238E27FC236}">
                  <a16:creationId xmlns:a16="http://schemas.microsoft.com/office/drawing/2014/main" id="{402864A6-BA78-436E-9B6F-275E3BEE2E8A}"/>
                </a:ext>
              </a:extLst>
            </p:cNvPr>
            <p:cNvSpPr/>
            <p:nvPr/>
          </p:nvSpPr>
          <p:spPr>
            <a:xfrm>
              <a:off x="1114876" y="6064984"/>
              <a:ext cx="797013" cy="261610"/>
            </a:xfrm>
            <a:prstGeom prst="rect">
              <a:avLst/>
            </a:prstGeom>
          </p:spPr>
          <p:txBody>
            <a:bodyPr wrap="none">
              <a:spAutoFit/>
            </a:bodyPr>
            <a:lstStyle/>
            <a:p>
              <a:r>
                <a:rPr lang="en-US" sz="1100" dirty="0">
                  <a:solidFill>
                    <a:schemeClr val="bg1"/>
                  </a:solidFill>
                </a:rPr>
                <a:t>Del Parson</a:t>
              </a:r>
              <a:endParaRPr lang="en-US" sz="1100" dirty="0"/>
            </a:p>
          </p:txBody>
        </p:sp>
      </p:grpSp>
      <p:grpSp>
        <p:nvGrpSpPr>
          <p:cNvPr id="15" name="Group 14">
            <a:extLst>
              <a:ext uri="{FF2B5EF4-FFF2-40B4-BE49-F238E27FC236}">
                <a16:creationId xmlns:a16="http://schemas.microsoft.com/office/drawing/2014/main" id="{D1AF3F53-A3EC-43BF-AC06-3C218896A0A9}"/>
              </a:ext>
            </a:extLst>
          </p:cNvPr>
          <p:cNvGrpSpPr/>
          <p:nvPr/>
        </p:nvGrpSpPr>
        <p:grpSpPr>
          <a:xfrm>
            <a:off x="8727693" y="161925"/>
            <a:ext cx="2209800" cy="3454546"/>
            <a:chOff x="8727693" y="161925"/>
            <a:chExt cx="2209800" cy="3454546"/>
          </a:xfrm>
        </p:grpSpPr>
        <p:sp>
          <p:nvSpPr>
            <p:cNvPr id="12" name="Rectangle 11">
              <a:extLst>
                <a:ext uri="{FF2B5EF4-FFF2-40B4-BE49-F238E27FC236}">
                  <a16:creationId xmlns:a16="http://schemas.microsoft.com/office/drawing/2014/main" id="{0B645D79-B2B1-4B34-BFD0-01C84471C32F}"/>
                </a:ext>
              </a:extLst>
            </p:cNvPr>
            <p:cNvSpPr/>
            <p:nvPr/>
          </p:nvSpPr>
          <p:spPr>
            <a:xfrm>
              <a:off x="8790551" y="3354861"/>
              <a:ext cx="1083951" cy="261610"/>
            </a:xfrm>
            <a:prstGeom prst="rect">
              <a:avLst/>
            </a:prstGeom>
          </p:spPr>
          <p:txBody>
            <a:bodyPr wrap="none">
              <a:spAutoFit/>
            </a:bodyPr>
            <a:lstStyle/>
            <a:p>
              <a:r>
                <a:rPr lang="en-US" sz="1100" dirty="0">
                  <a:solidFill>
                    <a:schemeClr val="bg1"/>
                  </a:solidFill>
                </a:rPr>
                <a:t>Brooks Crandell</a:t>
              </a:r>
              <a:endParaRPr lang="en-US" sz="1100" dirty="0"/>
            </a:p>
          </p:txBody>
        </p:sp>
        <p:pic>
          <p:nvPicPr>
            <p:cNvPr id="14" name="Picture 13">
              <a:extLst>
                <a:ext uri="{FF2B5EF4-FFF2-40B4-BE49-F238E27FC236}">
                  <a16:creationId xmlns:a16="http://schemas.microsoft.com/office/drawing/2014/main" id="{CB7FEF43-EC43-4023-9C7C-12D4FBF86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693" y="161925"/>
              <a:ext cx="2209800" cy="3267075"/>
            </a:xfrm>
            <a:prstGeom prst="rect">
              <a:avLst/>
            </a:prstGeom>
          </p:spPr>
        </p:pic>
      </p:grpSp>
    </p:spTree>
    <p:extLst>
      <p:ext uri="{BB962C8B-B14F-4D97-AF65-F5344CB8AC3E}">
        <p14:creationId xmlns:p14="http://schemas.microsoft.com/office/powerpoint/2010/main" val="5393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C5ECD8-78CA-4201-9C68-6A886E2C8D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7407" y="6450656"/>
            <a:ext cx="4495800" cy="369332"/>
          </a:xfrm>
          <a:prstGeom prst="rect">
            <a:avLst/>
          </a:prstGeom>
          <a:noFill/>
        </p:spPr>
        <p:txBody>
          <a:bodyPr wrap="square" rtlCol="0">
            <a:spAutoFit/>
          </a:bodyPr>
          <a:lstStyle/>
          <a:p>
            <a:r>
              <a:rPr lang="en-US" dirty="0">
                <a:solidFill>
                  <a:schemeClr val="bg1"/>
                </a:solidFill>
              </a:rPr>
              <a:t>Mormon 9:21-37</a:t>
            </a:r>
          </a:p>
        </p:txBody>
      </p:sp>
      <p:sp>
        <p:nvSpPr>
          <p:cNvPr id="7" name="TextBox 6"/>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Promise to the Disciples</a:t>
            </a:r>
          </a:p>
        </p:txBody>
      </p:sp>
      <p:sp>
        <p:nvSpPr>
          <p:cNvPr id="8" name="Rectangle 7"/>
          <p:cNvSpPr/>
          <p:nvPr/>
        </p:nvSpPr>
        <p:spPr>
          <a:xfrm>
            <a:off x="2057400" y="838200"/>
            <a:ext cx="4572000" cy="707886"/>
          </a:xfrm>
          <a:prstGeom prst="rect">
            <a:avLst/>
          </a:prstGeom>
        </p:spPr>
        <p:txBody>
          <a:bodyPr>
            <a:spAutoFit/>
          </a:bodyPr>
          <a:lstStyle/>
          <a:p>
            <a:r>
              <a:rPr lang="en-US" sz="4000" baseline="30000" dirty="0">
                <a:solidFill>
                  <a:schemeClr val="bg1"/>
                </a:solidFill>
              </a:rPr>
              <a:t>Those who tarry---</a:t>
            </a:r>
            <a:endParaRPr lang="en-US" sz="4000" dirty="0">
              <a:solidFill>
                <a:schemeClr val="bg1"/>
              </a:solidFill>
            </a:endParaRPr>
          </a:p>
        </p:txBody>
      </p:sp>
      <p:sp>
        <p:nvSpPr>
          <p:cNvPr id="11" name="TextBox 10"/>
          <p:cNvSpPr txBox="1"/>
          <p:nvPr/>
        </p:nvSpPr>
        <p:spPr>
          <a:xfrm>
            <a:off x="340099" y="1839394"/>
            <a:ext cx="4495800" cy="3416320"/>
          </a:xfrm>
          <a:prstGeom prst="rect">
            <a:avLst/>
          </a:prstGeom>
          <a:noFill/>
        </p:spPr>
        <p:txBody>
          <a:bodyPr wrap="square" rtlCol="0">
            <a:spAutoFit/>
          </a:bodyPr>
          <a:lstStyle/>
          <a:p>
            <a:r>
              <a:rPr lang="en-US" dirty="0">
                <a:solidFill>
                  <a:schemeClr val="bg1"/>
                </a:solidFill>
              </a:rPr>
              <a:t>Go and preach– and those who believe are to be baptized and saved</a:t>
            </a:r>
          </a:p>
          <a:p>
            <a:endParaRPr lang="en-US" dirty="0">
              <a:solidFill>
                <a:schemeClr val="bg1"/>
              </a:solidFill>
            </a:endParaRPr>
          </a:p>
          <a:p>
            <a:r>
              <a:rPr lang="en-US" dirty="0">
                <a:solidFill>
                  <a:schemeClr val="bg1"/>
                </a:solidFill>
              </a:rPr>
              <a:t>They shall cast out devils</a:t>
            </a:r>
          </a:p>
          <a:p>
            <a:endParaRPr lang="en-US" dirty="0">
              <a:solidFill>
                <a:schemeClr val="bg1"/>
              </a:solidFill>
            </a:endParaRPr>
          </a:p>
          <a:p>
            <a:r>
              <a:rPr lang="en-US" dirty="0">
                <a:solidFill>
                  <a:schemeClr val="bg1"/>
                </a:solidFill>
              </a:rPr>
              <a:t>They shall speak in new tongues</a:t>
            </a:r>
          </a:p>
          <a:p>
            <a:endParaRPr lang="en-US" dirty="0">
              <a:solidFill>
                <a:schemeClr val="bg1"/>
              </a:solidFill>
            </a:endParaRPr>
          </a:p>
          <a:p>
            <a:r>
              <a:rPr lang="en-US" dirty="0">
                <a:solidFill>
                  <a:schemeClr val="bg1"/>
                </a:solidFill>
              </a:rPr>
              <a:t>They will not be hurt</a:t>
            </a:r>
          </a:p>
          <a:p>
            <a:endParaRPr lang="en-US" dirty="0">
              <a:solidFill>
                <a:schemeClr val="bg1"/>
              </a:solidFill>
            </a:endParaRPr>
          </a:p>
          <a:p>
            <a:r>
              <a:rPr lang="en-US" dirty="0">
                <a:solidFill>
                  <a:schemeClr val="bg1"/>
                </a:solidFill>
              </a:rPr>
              <a:t>They shall heal the sick</a:t>
            </a:r>
          </a:p>
          <a:p>
            <a:endParaRPr lang="en-US" dirty="0">
              <a:solidFill>
                <a:schemeClr val="bg1"/>
              </a:solidFill>
            </a:endParaRPr>
          </a:p>
          <a:p>
            <a:endParaRPr lang="en-US" dirty="0">
              <a:solidFill>
                <a:schemeClr val="bg1"/>
              </a:solidFill>
            </a:endParaRPr>
          </a:p>
        </p:txBody>
      </p:sp>
      <p:pic>
        <p:nvPicPr>
          <p:cNvPr id="12" name="Picture 11" descr="100_0820.JPG"/>
          <p:cNvPicPr>
            <a:picLocks noChangeAspect="1"/>
          </p:cNvPicPr>
          <p:nvPr/>
        </p:nvPicPr>
        <p:blipFill>
          <a:blip r:embed="rId4" cstate="print"/>
          <a:srcRect l="8602" t="16129"/>
          <a:stretch>
            <a:fillRect/>
          </a:stretch>
        </p:blipFill>
        <p:spPr>
          <a:xfrm>
            <a:off x="3131429" y="3940564"/>
            <a:ext cx="2149764" cy="2630300"/>
          </a:xfrm>
          <a:prstGeom prst="rect">
            <a:avLst/>
          </a:prstGeom>
        </p:spPr>
      </p:pic>
      <p:pic>
        <p:nvPicPr>
          <p:cNvPr id="5" name="Picture 4">
            <a:extLst>
              <a:ext uri="{FF2B5EF4-FFF2-40B4-BE49-F238E27FC236}">
                <a16:creationId xmlns:a16="http://schemas.microsoft.com/office/drawing/2014/main" id="{81AEEDCA-026C-4F26-91CE-EF6160522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815" y="578396"/>
            <a:ext cx="3138768" cy="2354076"/>
          </a:xfrm>
          <a:prstGeom prst="rect">
            <a:avLst/>
          </a:prstGeom>
        </p:spPr>
      </p:pic>
      <p:pic>
        <p:nvPicPr>
          <p:cNvPr id="9" name="Picture 8">
            <a:extLst>
              <a:ext uri="{FF2B5EF4-FFF2-40B4-BE49-F238E27FC236}">
                <a16:creationId xmlns:a16="http://schemas.microsoft.com/office/drawing/2014/main" id="{4CC5B70C-7E61-406E-824A-1D6665FA0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925" y="3475239"/>
            <a:ext cx="2321719" cy="3095625"/>
          </a:xfrm>
          <a:prstGeom prst="rect">
            <a:avLst/>
          </a:prstGeom>
        </p:spPr>
      </p:pic>
      <p:pic>
        <p:nvPicPr>
          <p:cNvPr id="14" name="Picture 13">
            <a:extLst>
              <a:ext uri="{FF2B5EF4-FFF2-40B4-BE49-F238E27FC236}">
                <a16:creationId xmlns:a16="http://schemas.microsoft.com/office/drawing/2014/main" id="{83A61462-D397-4691-8F84-63883059F1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650" y="3187076"/>
            <a:ext cx="2733056" cy="3416320"/>
          </a:xfrm>
          <a:prstGeom prst="rect">
            <a:avLst/>
          </a:prstGeom>
        </p:spPr>
      </p:pic>
    </p:spTree>
    <p:extLst>
      <p:ext uri="{BB962C8B-B14F-4D97-AF65-F5344CB8AC3E}">
        <p14:creationId xmlns:p14="http://schemas.microsoft.com/office/powerpoint/2010/main" val="10902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03515-D353-458E-AECF-E476462579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361" name="Rectangle 1"/>
          <p:cNvSpPr>
            <a:spLocks noChangeArrowheads="1"/>
          </p:cNvSpPr>
          <p:nvPr/>
        </p:nvSpPr>
        <p:spPr bwMode="auto">
          <a:xfrm>
            <a:off x="1752600" y="762000"/>
            <a:ext cx="67818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"Moroni's statement in Mormon 9:32-34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pertains to the plates of Mormon and does not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necessarily pertain to the small plates of Nephi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from which we get the first 132 pages in our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present Book of Mormon. </a:t>
            </a:r>
          </a:p>
        </p:txBody>
      </p:sp>
      <p:sp>
        <p:nvSpPr>
          <p:cNvPr id="4" name="TextBox 3"/>
          <p:cNvSpPr txBox="1"/>
          <p:nvPr/>
        </p:nvSpPr>
        <p:spPr>
          <a:xfrm>
            <a:off x="158418" y="6405889"/>
            <a:ext cx="2040176" cy="369332"/>
          </a:xfrm>
          <a:prstGeom prst="rect">
            <a:avLst/>
          </a:prstGeom>
          <a:noFill/>
        </p:spPr>
        <p:txBody>
          <a:bodyPr wrap="square" rtlCol="0">
            <a:spAutoFit/>
          </a:bodyPr>
          <a:lstStyle/>
          <a:p>
            <a:r>
              <a:rPr lang="en-US" dirty="0">
                <a:solidFill>
                  <a:schemeClr val="bg1"/>
                </a:solidFill>
              </a:rPr>
              <a:t>Mormon 9:32-37</a:t>
            </a:r>
          </a:p>
        </p:txBody>
      </p:sp>
      <p:sp>
        <p:nvSpPr>
          <p:cNvPr id="5" name="TextBox 4"/>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Did the Nephites Speak Hebrew?</a:t>
            </a:r>
          </a:p>
        </p:txBody>
      </p:sp>
      <p:sp>
        <p:nvSpPr>
          <p:cNvPr id="6" name="Rectangle 1"/>
          <p:cNvSpPr>
            <a:spLocks noChangeArrowheads="1"/>
          </p:cNvSpPr>
          <p:nvPr/>
        </p:nvSpPr>
        <p:spPr bwMode="auto">
          <a:xfrm>
            <a:off x="5029200" y="3358552"/>
            <a:ext cx="6345476"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Concerning the script of the plates of Mormon, Moroni says: ' ... We have written this record according to our knowledge, in the characters which are called among us the reformed Egyptian, being handed down and altered by us, according to our manner of speech.' (Mormon 9:32.) </a:t>
            </a:r>
          </a:p>
          <a:p>
            <a:pPr indent="133350" eaLnBrk="0" fontAlgn="base" hangingPunct="0">
              <a:spcBef>
                <a:spcPct val="0"/>
              </a:spcBef>
              <a:spcAft>
                <a:spcPct val="0"/>
              </a:spcAft>
            </a:pPr>
            <a:endParaRPr lang="en-US" dirty="0">
              <a:solidFill>
                <a:schemeClr val="bg1"/>
              </a:solidFill>
              <a:ea typeface="Times New Roman" pitchFamily="18" charset="0"/>
              <a:cs typeface="Times New Roman" pitchFamily="18" charset="0"/>
            </a:endParaRPr>
          </a:p>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He seems to indicate in the following verse that the Nephites are still speaking a version of Hebrew, for he admits that 'if our plates had been sufficiently large we should have written in Hebrew; but the Hebrew hath been altered by us also.' (Mormon 9:33.)"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(Ludlow, </a:t>
            </a:r>
            <a:r>
              <a:rPr lang="en-US" i="1" dirty="0">
                <a:solidFill>
                  <a:schemeClr val="bg1"/>
                </a:solidFill>
                <a:ea typeface="Times New Roman" pitchFamily="18" charset="0"/>
                <a:cs typeface="Times New Roman" pitchFamily="18" charset="0"/>
              </a:rPr>
              <a:t>Companion, </a:t>
            </a:r>
            <a:r>
              <a:rPr lang="en-US" dirty="0">
                <a:solidFill>
                  <a:schemeClr val="bg1"/>
                </a:solidFill>
                <a:ea typeface="Times New Roman" pitchFamily="18" charset="0"/>
                <a:cs typeface="Times New Roman" pitchFamily="18" charset="0"/>
              </a:rPr>
              <a:t>p. 307.) </a:t>
            </a:r>
            <a:endParaRPr lang="en-US" dirty="0">
              <a:solidFill>
                <a:schemeClr val="bg1"/>
              </a:solidFill>
              <a:cs typeface="Arial" pitchFamily="34" charset="0"/>
            </a:endParaRPr>
          </a:p>
        </p:txBody>
      </p:sp>
      <p:pic>
        <p:nvPicPr>
          <p:cNvPr id="7" name="Picture 6">
            <a:extLst>
              <a:ext uri="{FF2B5EF4-FFF2-40B4-BE49-F238E27FC236}">
                <a16:creationId xmlns:a16="http://schemas.microsoft.com/office/drawing/2014/main" id="{85EBA3B1-41A0-414A-88F0-CD9204310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12" y="2694618"/>
            <a:ext cx="4069976" cy="3255981"/>
          </a:xfrm>
          <a:prstGeom prst="rect">
            <a:avLst/>
          </a:prstGeom>
        </p:spPr>
      </p:pic>
      <p:pic>
        <p:nvPicPr>
          <p:cNvPr id="10" name="Picture 9">
            <a:extLst>
              <a:ext uri="{FF2B5EF4-FFF2-40B4-BE49-F238E27FC236}">
                <a16:creationId xmlns:a16="http://schemas.microsoft.com/office/drawing/2014/main" id="{470528F3-644F-431A-9B74-EC772B2D1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738" y="748553"/>
            <a:ext cx="4371975" cy="2305050"/>
          </a:xfrm>
          <a:prstGeom prst="rect">
            <a:avLst/>
          </a:prstGeom>
        </p:spPr>
      </p:pic>
      <p:pic>
        <p:nvPicPr>
          <p:cNvPr id="12" name="Picture 11">
            <a:extLst>
              <a:ext uri="{FF2B5EF4-FFF2-40B4-BE49-F238E27FC236}">
                <a16:creationId xmlns:a16="http://schemas.microsoft.com/office/drawing/2014/main" id="{49D6DF44-5971-4980-87C3-5D3392F06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18" y="203968"/>
            <a:ext cx="1171655" cy="1288821"/>
          </a:xfrm>
          <a:prstGeom prst="rect">
            <a:avLst/>
          </a:prstGeom>
        </p:spPr>
      </p:pic>
    </p:spTree>
    <p:extLst>
      <p:ext uri="{BB962C8B-B14F-4D97-AF65-F5344CB8AC3E}">
        <p14:creationId xmlns:p14="http://schemas.microsoft.com/office/powerpoint/2010/main" val="2046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291DB-FBBD-43E6-A203-3CC60CBFF3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4105" y="281762"/>
            <a:ext cx="9144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a:t>
            </a:r>
            <a:r>
              <a:rPr lang="en-US" dirty="0">
                <a:solidFill>
                  <a:schemeClr val="bg1"/>
                </a:solidFill>
              </a:rPr>
              <a:t> ed. Bruce R. McConkie, 3 vols. [1954–56], 2:195–96; italics in original removed).</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pg. 252</a:t>
            </a:r>
          </a:p>
          <a:p>
            <a:endParaRPr lang="en-US" dirty="0">
              <a:solidFill>
                <a:schemeClr val="bg1"/>
              </a:solidFill>
            </a:endParaRPr>
          </a:p>
          <a:p>
            <a:r>
              <a:rPr lang="en-US" dirty="0">
                <a:solidFill>
                  <a:schemeClr val="bg1"/>
                </a:solidFill>
              </a:rPr>
              <a:t>Sister Sydney S. Reynolds (“A God of Miracles,” </a:t>
            </a:r>
            <a:r>
              <a:rPr lang="en-US" i="1" dirty="0">
                <a:solidFill>
                  <a:schemeClr val="bg1"/>
                </a:solidFill>
              </a:rPr>
              <a:t>Ensign,</a:t>
            </a:r>
            <a:r>
              <a:rPr lang="en-US" dirty="0">
                <a:solidFill>
                  <a:schemeClr val="bg1"/>
                </a:solidFill>
              </a:rPr>
              <a:t> May 2001, 12).</a:t>
            </a:r>
          </a:p>
          <a:p>
            <a:endParaRPr lang="en-US" dirty="0">
              <a:solidFill>
                <a:schemeClr val="bg1"/>
              </a:solidFill>
            </a:endParaRPr>
          </a:p>
          <a:p>
            <a:r>
              <a:rPr lang="en-US" dirty="0">
                <a:solidFill>
                  <a:schemeClr val="bg1"/>
                </a:solidFill>
                <a:ea typeface="Times New Roman" pitchFamily="18" charset="0"/>
                <a:cs typeface="Times New Roman" pitchFamily="18" charset="0"/>
              </a:rPr>
              <a:t>(Ludlow, </a:t>
            </a:r>
            <a:r>
              <a:rPr lang="en-US" i="1" dirty="0">
                <a:solidFill>
                  <a:schemeClr val="bg1"/>
                </a:solidFill>
                <a:ea typeface="Times New Roman" pitchFamily="18" charset="0"/>
                <a:cs typeface="Times New Roman" pitchFamily="18" charset="0"/>
              </a:rPr>
              <a:t>Companion, </a:t>
            </a:r>
            <a:r>
              <a:rPr lang="en-US" dirty="0">
                <a:solidFill>
                  <a:schemeClr val="bg1"/>
                </a:solidFill>
                <a:ea typeface="Times New Roman" pitchFamily="18" charset="0"/>
                <a:cs typeface="Times New Roman" pitchFamily="18" charset="0"/>
              </a:rPr>
              <a:t>p. 307.) Religion 121-122 Book of Mormon Student Manual pg. 472</a:t>
            </a:r>
          </a:p>
          <a:p>
            <a:endParaRPr lang="en-US" dirty="0">
              <a:solidFill>
                <a:schemeClr val="bg1"/>
              </a:solidFill>
              <a:cs typeface="Times New Roman" pitchFamily="18" charset="0"/>
            </a:endParaRPr>
          </a:p>
          <a:p>
            <a:r>
              <a:rPr lang="en-US" dirty="0">
                <a:solidFill>
                  <a:schemeClr val="bg1"/>
                </a:solidFill>
                <a:cs typeface="Times New Roman" pitchFamily="18" charset="0"/>
              </a:rPr>
              <a:t>Plates of gold (an interesting article    http://www.bmaf.org/articles/plates_of_gold__johnson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F79F3273-5F53-4156-AFA7-2361568D9427}"/>
              </a:ext>
            </a:extLst>
          </p:cNvPr>
          <p:cNvSpPr>
            <a:spLocks noGrp="1"/>
          </p:cNvSpPr>
          <p:nvPr/>
        </p:nvSpPr>
        <p:spPr>
          <a:xfrm>
            <a:off x="151981" y="64554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1254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6C0FB-97C7-4508-A968-7AA010DEFCE2}"/>
              </a:ext>
            </a:extLst>
          </p:cNvPr>
          <p:cNvSpPr/>
          <p:nvPr/>
        </p:nvSpPr>
        <p:spPr>
          <a:xfrm>
            <a:off x="0" y="0"/>
            <a:ext cx="3146612" cy="6771084"/>
          </a:xfrm>
          <a:prstGeom prst="rect">
            <a:avLst/>
          </a:prstGeom>
          <a:ln>
            <a:solidFill>
              <a:schemeClr val="tx1"/>
            </a:solidFill>
          </a:ln>
        </p:spPr>
        <p:txBody>
          <a:bodyPr wrap="square">
            <a:spAutoFit/>
          </a:bodyPr>
          <a:lstStyle/>
          <a:p>
            <a:pPr fontAlgn="base"/>
            <a:r>
              <a:rPr lang="en-US" sz="1400" b="0" i="0" dirty="0">
                <a:solidFill>
                  <a:srgbClr val="333333"/>
                </a:solidFill>
                <a:effectLst/>
                <a:latin typeface="Open Sans"/>
              </a:rPr>
              <a:t>“</a:t>
            </a:r>
            <a:r>
              <a:rPr lang="en-US" sz="1400" b="1" i="0" dirty="0">
                <a:solidFill>
                  <a:srgbClr val="333333"/>
                </a:solidFill>
                <a:effectLst/>
                <a:latin typeface="Open Sans"/>
              </a:rPr>
              <a:t>Many miracles </a:t>
            </a:r>
            <a:r>
              <a:rPr lang="en-US" sz="1400" b="0" i="0" dirty="0">
                <a:solidFill>
                  <a:srgbClr val="333333"/>
                </a:solidFill>
                <a:effectLst/>
                <a:latin typeface="Open Sans"/>
              </a:rPr>
              <a:t>happen every day in the work of our Church and in the lives of our members. Many of you have witnessed miracles, perhaps more than you realize.</a:t>
            </a:r>
          </a:p>
          <a:p>
            <a:pPr fontAlgn="base"/>
            <a:r>
              <a:rPr lang="en-US" sz="1400" b="0" i="0" dirty="0">
                <a:solidFill>
                  <a:srgbClr val="333333"/>
                </a:solidFill>
                <a:effectLst/>
                <a:latin typeface="Open Sans"/>
              </a:rPr>
              <a:t>“A miracle has been defined as ‘a beneficial event brought about through divine power that mortals do not understand and of themselves cannot duplicate’ [</a:t>
            </a:r>
            <a:r>
              <a:rPr lang="en-US" sz="1400" b="0" i="1" dirty="0">
                <a:solidFill>
                  <a:srgbClr val="333333"/>
                </a:solidFill>
                <a:effectLst/>
                <a:latin typeface="Open Sans"/>
              </a:rPr>
              <a:t>Encyclopedia of Mormonism</a:t>
            </a:r>
            <a:r>
              <a:rPr lang="en-US" sz="1400" b="0" i="0" dirty="0">
                <a:solidFill>
                  <a:srgbClr val="333333"/>
                </a:solidFill>
                <a:effectLst/>
                <a:latin typeface="Open Sans"/>
              </a:rPr>
              <a:t> (1992), “Miracles,” 2:908]. The idea that events are brought about through divine power is rejected by most irreligious people and even by some who are religious. …</a:t>
            </a:r>
          </a:p>
          <a:p>
            <a:pPr fontAlgn="base"/>
            <a:r>
              <a:rPr lang="en-US" sz="1400" dirty="0"/>
              <a:t>“… Miracles worked by the power of the priesthood are always present in the true Church of Jesus Christ [see George Q. Cannon, </a:t>
            </a:r>
            <a:r>
              <a:rPr lang="en-US" sz="1400" i="1" dirty="0"/>
              <a:t>Gospel Truth,</a:t>
            </a:r>
            <a:r>
              <a:rPr lang="en-US" sz="1400" dirty="0"/>
              <a:t> sel. </a:t>
            </a:r>
            <a:r>
              <a:rPr lang="en-US" sz="1400" dirty="0" err="1"/>
              <a:t>Jerreld</a:t>
            </a:r>
            <a:r>
              <a:rPr lang="en-US" sz="1400" dirty="0"/>
              <a:t> L. </a:t>
            </a:r>
            <a:r>
              <a:rPr lang="en-US" sz="1400" dirty="0" err="1"/>
              <a:t>Newquist</a:t>
            </a:r>
            <a:r>
              <a:rPr lang="en-US" sz="1400" dirty="0"/>
              <a:t> (1987), 151–52]. The Book of Mormon teaches that ‘God has provided a means that man, through faith, might work mighty miracles’ (Mosiah 8:18). The ‘means’ provided is priesthood power (see James 5:14–15; D&amp;C 42:43–48), and that power works miracles through faith (see Ether 12:12; Moro. 7:37)” (Dallin H. Oaks, “Miracles,”</a:t>
            </a:r>
            <a:r>
              <a:rPr lang="en-US" sz="1400" i="1" dirty="0"/>
              <a:t> Ensign,</a:t>
            </a:r>
            <a:r>
              <a:rPr lang="en-US" sz="1400" dirty="0"/>
              <a:t> June 2001, 6, 8).</a:t>
            </a:r>
            <a:endParaRPr lang="en-US" sz="1400" b="0" i="0" dirty="0">
              <a:solidFill>
                <a:srgbClr val="333333"/>
              </a:solidFill>
              <a:effectLst/>
              <a:latin typeface="Open Sans"/>
            </a:endParaRPr>
          </a:p>
        </p:txBody>
      </p:sp>
      <p:sp>
        <p:nvSpPr>
          <p:cNvPr id="3" name="Rectangle 2">
            <a:extLst>
              <a:ext uri="{FF2B5EF4-FFF2-40B4-BE49-F238E27FC236}">
                <a16:creationId xmlns:a16="http://schemas.microsoft.com/office/drawing/2014/main" id="{202ABCC5-D7E9-41AE-A633-7E66F0423FF2}"/>
              </a:ext>
            </a:extLst>
          </p:cNvPr>
          <p:cNvSpPr/>
          <p:nvPr/>
        </p:nvSpPr>
        <p:spPr>
          <a:xfrm>
            <a:off x="3177989" y="0"/>
            <a:ext cx="5508811" cy="6771084"/>
          </a:xfrm>
          <a:prstGeom prst="rect">
            <a:avLst/>
          </a:prstGeom>
          <a:ln>
            <a:solidFill>
              <a:schemeClr val="tx1"/>
            </a:solidFill>
          </a:ln>
        </p:spPr>
        <p:txBody>
          <a:bodyPr wrap="square">
            <a:spAutoFit/>
          </a:bodyPr>
          <a:lstStyle/>
          <a:p>
            <a:pPr fontAlgn="base"/>
            <a:r>
              <a:rPr lang="en-US" sz="1400" b="1" i="0" dirty="0">
                <a:effectLst/>
                <a:latin typeface="Open Sans"/>
              </a:rPr>
              <a:t>Hebrew and Egyptian:</a:t>
            </a:r>
          </a:p>
          <a:p>
            <a:pPr fontAlgn="base"/>
            <a:r>
              <a:rPr lang="en-US" sz="1400" b="0" i="0" dirty="0">
                <a:effectLst/>
                <a:latin typeface="Open Sans"/>
              </a:rPr>
              <a:t>Moroni stated that he had the ability to write in at least two languages: Hebrew and reformed Egyptian. He noted that if the “plates had been sufficiently large,” he would have written in Hebrew; however, those who kept the record used “reformed Egyptian” due to the lack of space (see </a:t>
            </a:r>
            <a:r>
              <a:rPr lang="en-US" sz="1400" dirty="0">
                <a:latin typeface="Open Sans"/>
              </a:rPr>
              <a:t>Mormon 9:32–33</a:t>
            </a:r>
            <a:r>
              <a:rPr lang="en-US" sz="1400" b="0" i="0" dirty="0">
                <a:effectLst/>
                <a:latin typeface="Open Sans"/>
              </a:rPr>
              <a:t>). Previously in the Book of Mormon, both Nephi and King Benjamin acknowledged their use of Egyptian. Nephi stated that he wrote in “the language of the Egyptians” when he engraved the small plates (</a:t>
            </a:r>
            <a:r>
              <a:rPr lang="en-US" sz="1400" dirty="0">
                <a:latin typeface="Open Sans"/>
              </a:rPr>
              <a:t>1 Nephi 1:2</a:t>
            </a:r>
            <a:r>
              <a:rPr lang="en-US" sz="1400" b="0" i="0" dirty="0">
                <a:effectLst/>
                <a:latin typeface="Open Sans"/>
              </a:rPr>
              <a:t>).</a:t>
            </a:r>
          </a:p>
          <a:p>
            <a:pPr fontAlgn="base"/>
            <a:r>
              <a:rPr lang="en-US" sz="1400" b="0" i="0" dirty="0">
                <a:effectLst/>
                <a:latin typeface="Open Sans"/>
              </a:rPr>
              <a:t>When speaking to his sons about the importance of the brass plates, King Benjamin noted that Lehi could read the record because he had “been taught in the language of the Egyptians” (</a:t>
            </a:r>
            <a:r>
              <a:rPr lang="en-US" sz="1400" dirty="0">
                <a:latin typeface="Open Sans"/>
              </a:rPr>
              <a:t>Mosiah 1:4</a:t>
            </a:r>
            <a:r>
              <a:rPr lang="en-US" sz="1400" b="0" i="0" dirty="0">
                <a:effectLst/>
                <a:latin typeface="Open Sans"/>
              </a:rPr>
              <a:t>). Therefore, we understand that Lehi taught both the gospel and the Egyptian language “to his children, that thereby they could teach them to their children” (</a:t>
            </a:r>
            <a:r>
              <a:rPr lang="en-US" sz="1400" dirty="0">
                <a:latin typeface="Open Sans"/>
              </a:rPr>
              <a:t>Mosiah 1:4</a:t>
            </a:r>
            <a:r>
              <a:rPr lang="en-US" sz="1400" b="0" i="0" dirty="0">
                <a:effectLst/>
                <a:latin typeface="Open Sans"/>
              </a:rPr>
              <a:t>). Evidently, this pattern continued through the generations of record keepers who followed until Moroni learned the language from his father. However, Moroni acknowledged that he wrote in “reformed Egyptian” that had been “handed down and altered … according to [their] manner of speech” (</a:t>
            </a:r>
            <a:r>
              <a:rPr lang="en-US" sz="1400" dirty="0">
                <a:latin typeface="Open Sans"/>
              </a:rPr>
              <a:t>Mormon 9:32</a:t>
            </a:r>
            <a:r>
              <a:rPr lang="en-US" sz="1400" b="0" i="0" dirty="0">
                <a:effectLst/>
                <a:latin typeface="Open Sans"/>
              </a:rPr>
              <a:t>), </a:t>
            </a:r>
          </a:p>
          <a:p>
            <a:pPr fontAlgn="base"/>
            <a:r>
              <a:rPr lang="en-US" sz="1400" dirty="0"/>
              <a:t>indicating that some adaptations in the use of the language had occurred over the thousand years since the time of Lehi. This could explain why Moroni concluded with the comment that “none other people </a:t>
            </a:r>
            <a:r>
              <a:rPr lang="en-US" sz="1400" dirty="0" err="1"/>
              <a:t>knoweth</a:t>
            </a:r>
            <a:r>
              <a:rPr lang="en-US" sz="1400" dirty="0"/>
              <a:t> our language” but that God had “prepared means for” the eventual interpretation and translation of the record (Mormon 9:34).</a:t>
            </a:r>
          </a:p>
          <a:p>
            <a:pPr fontAlgn="base"/>
            <a:r>
              <a:rPr lang="en-US" sz="1400" dirty="0"/>
              <a:t>Egyptian was commonly used in Lehi’s day, especially by merchants and traders who traveled widely throughout the region around Jerusalem. If, as some have suggested, Lehi’s profession required him to travel throughout the region, he likely would have made sure his sons learned the language of the Egyptians to support the family occupation.</a:t>
            </a:r>
            <a:endParaRPr lang="en-US" sz="1400" b="0" i="0" dirty="0">
              <a:effectLst/>
              <a:latin typeface="Open Sans"/>
            </a:endParaRPr>
          </a:p>
        </p:txBody>
      </p:sp>
    </p:spTree>
    <p:extLst>
      <p:ext uri="{BB962C8B-B14F-4D97-AF65-F5344CB8AC3E}">
        <p14:creationId xmlns:p14="http://schemas.microsoft.com/office/powerpoint/2010/main" val="203755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CDE25-7F8F-4A0F-8E74-A7288AF8A7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8953" y="6425949"/>
            <a:ext cx="2438400" cy="381000"/>
          </a:xfrm>
          <a:prstGeom prst="rect">
            <a:avLst/>
          </a:prstGeom>
          <a:noFill/>
        </p:spPr>
        <p:txBody>
          <a:bodyPr wrap="square" rtlCol="0">
            <a:spAutoFit/>
          </a:bodyPr>
          <a:lstStyle/>
          <a:p>
            <a:r>
              <a:rPr lang="en-US" dirty="0">
                <a:solidFill>
                  <a:schemeClr val="bg1"/>
                </a:solidFill>
              </a:rPr>
              <a:t>Mormon 9:1-6</a:t>
            </a:r>
          </a:p>
        </p:txBody>
      </p:sp>
      <p:sp>
        <p:nvSpPr>
          <p:cNvPr id="5" name="Rectangle 4"/>
          <p:cNvSpPr/>
          <p:nvPr/>
        </p:nvSpPr>
        <p:spPr>
          <a:xfrm>
            <a:off x="2209800" y="381001"/>
            <a:ext cx="7772400" cy="2585323"/>
          </a:xfrm>
          <a:prstGeom prst="rect">
            <a:avLst/>
          </a:prstGeom>
        </p:spPr>
        <p:txBody>
          <a:bodyPr wrap="square">
            <a:spAutoFit/>
          </a:bodyPr>
          <a:lstStyle/>
          <a:p>
            <a:pPr fontAlgn="base"/>
            <a:r>
              <a:rPr lang="en-US" dirty="0">
                <a:solidFill>
                  <a:schemeClr val="bg1"/>
                </a:solidFill>
              </a:rPr>
              <a:t>“There can be no salvation without repentance. A man cannot enter into the kingdom of God in his sins. It would be a very inconsistent thing for a man to come into the presence of the Father and to dwell in God’s presence in his sins. …</a:t>
            </a:r>
          </a:p>
          <a:p>
            <a:pPr fontAlgn="base"/>
            <a:r>
              <a:rPr lang="en-US" dirty="0">
                <a:solidFill>
                  <a:schemeClr val="bg1"/>
                </a:solidFill>
              </a:rPr>
              <a:t>“I think there are a great many people upon the earth, many of them perhaps in the Church—at least some in the Church—who have an idea they can go through this life doing as they please, violating the commandments of the Lord and yet eventually they are going to come into his presence. They think they are going to repent, perhaps in the spirit world.</a:t>
            </a:r>
          </a:p>
          <a:p>
            <a:pPr fontAlgn="base"/>
            <a:endParaRPr lang="en-US" dirty="0">
              <a:solidFill>
                <a:schemeClr val="bg1"/>
              </a:solidFill>
            </a:endParaRPr>
          </a:p>
        </p:txBody>
      </p:sp>
      <p:sp>
        <p:nvSpPr>
          <p:cNvPr id="7" name="Rectangle 6"/>
          <p:cNvSpPr/>
          <p:nvPr/>
        </p:nvSpPr>
        <p:spPr>
          <a:xfrm>
            <a:off x="533400" y="3523130"/>
            <a:ext cx="4572000" cy="2585323"/>
          </a:xfrm>
          <a:prstGeom prst="rect">
            <a:avLst/>
          </a:prstGeom>
        </p:spPr>
        <p:txBody>
          <a:bodyPr>
            <a:spAutoFit/>
          </a:bodyPr>
          <a:lstStyle/>
          <a:p>
            <a:pPr fontAlgn="base"/>
            <a:r>
              <a:rPr lang="en-US" dirty="0">
                <a:solidFill>
                  <a:schemeClr val="bg1"/>
                </a:solidFill>
              </a:rPr>
              <a:t>“They ought to read these words of Moroni [quoting Mormon 9:3–5].</a:t>
            </a:r>
          </a:p>
          <a:p>
            <a:pPr fontAlgn="base"/>
            <a:r>
              <a:rPr lang="en-US" dirty="0">
                <a:solidFill>
                  <a:schemeClr val="bg1"/>
                </a:solidFill>
              </a:rPr>
              <a:t>“Do you think that a man whose life has been filled with corruption, who has been rebellious against God, who has not had the spirit of repentance, would be happy or comfortable should he be permitted to come into the presence of God?” </a:t>
            </a:r>
          </a:p>
          <a:p>
            <a:pPr fontAlgn="base"/>
            <a:r>
              <a:rPr lang="en-US" sz="1200" dirty="0">
                <a:solidFill>
                  <a:schemeClr val="bg1"/>
                </a:solidFill>
              </a:rPr>
              <a:t>Joseph Fielding Smith</a:t>
            </a:r>
          </a:p>
        </p:txBody>
      </p:sp>
      <p:pic>
        <p:nvPicPr>
          <p:cNvPr id="9" name="Picture 8">
            <a:extLst>
              <a:ext uri="{FF2B5EF4-FFF2-40B4-BE49-F238E27FC236}">
                <a16:creationId xmlns:a16="http://schemas.microsoft.com/office/drawing/2014/main" id="{B49B965E-48BA-483A-B562-118A5CE7D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2875521"/>
            <a:ext cx="3830739" cy="3665723"/>
          </a:xfrm>
          <a:prstGeom prst="rect">
            <a:avLst/>
          </a:prstGeom>
        </p:spPr>
      </p:pic>
      <p:grpSp>
        <p:nvGrpSpPr>
          <p:cNvPr id="10" name="Group 3">
            <a:extLst>
              <a:ext uri="{FF2B5EF4-FFF2-40B4-BE49-F238E27FC236}">
                <a16:creationId xmlns:a16="http://schemas.microsoft.com/office/drawing/2014/main" id="{D2A46221-FB67-4D85-9248-24CB94A7B146}"/>
              </a:ext>
            </a:extLst>
          </p:cNvPr>
          <p:cNvGrpSpPr/>
          <p:nvPr/>
        </p:nvGrpSpPr>
        <p:grpSpPr>
          <a:xfrm>
            <a:off x="9220200" y="3301598"/>
            <a:ext cx="2438400" cy="3503453"/>
            <a:chOff x="71718" y="1120588"/>
            <a:chExt cx="3070535" cy="5820275"/>
          </a:xfrm>
        </p:grpSpPr>
        <p:grpSp>
          <p:nvGrpSpPr>
            <p:cNvPr id="11" name="Group 13">
              <a:extLst>
                <a:ext uri="{FF2B5EF4-FFF2-40B4-BE49-F238E27FC236}">
                  <a16:creationId xmlns:a16="http://schemas.microsoft.com/office/drawing/2014/main" id="{9867A6F8-A6F6-468C-BF74-14B7537A5AEB}"/>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EFB3309D-422C-4C6B-AD11-E797CD43608A}"/>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1040C0AE-9BBE-46B4-B27B-16CC1EC5E403}"/>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14272466-EBB0-4134-A9C8-A7E098DAB002}"/>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40DD3486-BBA2-4428-A270-DA43680B187E}"/>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9DEDF8A6-FF29-457F-B11A-2D9420248CB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71297FBB-872A-48F5-851A-6E2F6102DA2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9751EDB0-F94F-4664-ABC6-E6EEAE0CA19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BA64029A-742A-4E11-8F91-F967D2C52EF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9585EA12-1861-44BA-91A8-0E4C4493B37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45A803B7-2F83-44B0-81B6-1E4EBEE8227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07D1D59-33E4-445E-A5F6-EDD9B8025404}"/>
                </a:ext>
              </a:extLst>
            </p:cNvPr>
            <p:cNvSpPr txBox="1"/>
            <p:nvPr/>
          </p:nvSpPr>
          <p:spPr>
            <a:xfrm>
              <a:off x="762598" y="1254182"/>
              <a:ext cx="2379655" cy="5686681"/>
            </a:xfrm>
            <a:prstGeom prst="rect">
              <a:avLst/>
            </a:prstGeom>
            <a:noFill/>
          </p:spPr>
          <p:txBody>
            <a:bodyPr wrap="square" rtlCol="0">
              <a:spAutoFit/>
            </a:bodyPr>
            <a:lstStyle/>
            <a:p>
              <a:pPr algn="ctr"/>
              <a:r>
                <a:rPr lang="en-US" b="1" dirty="0"/>
                <a:t>Those who turn from their unbelief to the Lord can be cleansed from their sins through the Atonement of Jesus Christ</a:t>
              </a:r>
              <a:endParaRPr lang="en-US" sz="1600" b="1" dirty="0">
                <a:solidFill>
                  <a:schemeClr val="bg2">
                    <a:lumMod val="25000"/>
                  </a:schemeClr>
                </a:solidFill>
                <a:latin typeface="Tempus Sans ITC" pitchFamily="82" charset="0"/>
              </a:endParaRPr>
            </a:p>
          </p:txBody>
        </p:sp>
      </p:grpSp>
      <p:pic>
        <p:nvPicPr>
          <p:cNvPr id="24" name="Picture 23">
            <a:extLst>
              <a:ext uri="{FF2B5EF4-FFF2-40B4-BE49-F238E27FC236}">
                <a16:creationId xmlns:a16="http://schemas.microsoft.com/office/drawing/2014/main" id="{A84E702A-65C3-48AE-82DE-AE22826B6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56" y="252694"/>
            <a:ext cx="1573586" cy="2037512"/>
          </a:xfrm>
          <a:prstGeom prst="rect">
            <a:avLst/>
          </a:prstGeom>
        </p:spPr>
      </p:pic>
    </p:spTree>
    <p:extLst>
      <p:ext uri="{BB962C8B-B14F-4D97-AF65-F5344CB8AC3E}">
        <p14:creationId xmlns:p14="http://schemas.microsoft.com/office/powerpoint/2010/main" val="2411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BB93F8-53C7-4CD8-B89E-BAAB70014BE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83655"/>
            <a:ext cx="2438400" cy="381000"/>
          </a:xfrm>
          <a:prstGeom prst="rect">
            <a:avLst/>
          </a:prstGeom>
          <a:noFill/>
        </p:spPr>
        <p:txBody>
          <a:bodyPr wrap="square" rtlCol="0">
            <a:spAutoFit/>
          </a:bodyPr>
          <a:lstStyle/>
          <a:p>
            <a:r>
              <a:rPr lang="en-US" dirty="0">
                <a:solidFill>
                  <a:schemeClr val="bg1"/>
                </a:solidFill>
              </a:rPr>
              <a:t>Mormon 9:1-6</a:t>
            </a:r>
          </a:p>
        </p:txBody>
      </p:sp>
      <p:sp>
        <p:nvSpPr>
          <p:cNvPr id="5" name="Rectangle 4"/>
          <p:cNvSpPr/>
          <p:nvPr/>
        </p:nvSpPr>
        <p:spPr>
          <a:xfrm>
            <a:off x="5385064" y="5381587"/>
            <a:ext cx="4901936" cy="1200329"/>
          </a:xfrm>
          <a:prstGeom prst="rect">
            <a:avLst/>
          </a:prstGeom>
          <a:solidFill>
            <a:srgbClr val="FFFF99"/>
          </a:solidFill>
        </p:spPr>
        <p:txBody>
          <a:bodyPr wrap="square">
            <a:spAutoFit/>
          </a:bodyPr>
          <a:lstStyle/>
          <a:p>
            <a:pPr algn="ctr" fontAlgn="base"/>
            <a:r>
              <a:rPr lang="en-US" sz="2400" b="1" dirty="0">
                <a:solidFill>
                  <a:srgbClr val="FF0000"/>
                </a:solidFill>
                <a:effectLst/>
              </a:rPr>
              <a:t>Why do we need to repent of our sins today and not wait until the Judgment? </a:t>
            </a:r>
          </a:p>
        </p:txBody>
      </p:sp>
      <p:sp>
        <p:nvSpPr>
          <p:cNvPr id="8" name="Rectangle 7"/>
          <p:cNvSpPr/>
          <p:nvPr/>
        </p:nvSpPr>
        <p:spPr>
          <a:xfrm>
            <a:off x="349624" y="762000"/>
            <a:ext cx="6508376" cy="2585323"/>
          </a:xfrm>
          <a:prstGeom prst="rect">
            <a:avLst/>
          </a:prstGeom>
        </p:spPr>
        <p:txBody>
          <a:bodyPr wrap="square">
            <a:spAutoFit/>
          </a:bodyPr>
          <a:lstStyle/>
          <a:p>
            <a:pPr fontAlgn="base"/>
            <a:r>
              <a:rPr lang="en-US" dirty="0">
                <a:solidFill>
                  <a:schemeClr val="bg1"/>
                </a:solidFill>
              </a:rPr>
              <a:t>The day of your visitation = The day the Lord visits the earth (The Millennium)</a:t>
            </a:r>
          </a:p>
          <a:p>
            <a:pPr fontAlgn="base"/>
            <a:endParaRPr lang="en-US" dirty="0">
              <a:solidFill>
                <a:schemeClr val="bg1"/>
              </a:solidFill>
            </a:endParaRPr>
          </a:p>
          <a:p>
            <a:pPr fontAlgn="base"/>
            <a:r>
              <a:rPr lang="en-US" dirty="0">
                <a:solidFill>
                  <a:schemeClr val="bg1"/>
                </a:solidFill>
              </a:rPr>
              <a:t>The elements shall melt with fervent heat = The bodies of those who are in the </a:t>
            </a:r>
            <a:r>
              <a:rPr lang="en-US" dirty="0" err="1">
                <a:solidFill>
                  <a:schemeClr val="bg1"/>
                </a:solidFill>
              </a:rPr>
              <a:t>telestial</a:t>
            </a:r>
            <a:r>
              <a:rPr lang="en-US" dirty="0">
                <a:solidFill>
                  <a:schemeClr val="bg1"/>
                </a:solidFill>
              </a:rPr>
              <a:t> or lower status will be consumed in the fires of glory and their spirits sent immediately to hell in the spirit world…They will remain for a time until the second resurrection at the end of the Millennium. </a:t>
            </a:r>
          </a:p>
          <a:p>
            <a:pPr fontAlgn="base"/>
            <a:endParaRPr lang="en-US" dirty="0">
              <a:solidFill>
                <a:schemeClr val="bg1"/>
              </a:solidFill>
            </a:endParaRPr>
          </a:p>
        </p:txBody>
      </p:sp>
      <p:sp>
        <p:nvSpPr>
          <p:cNvPr id="9" name="TextBox 8"/>
          <p:cNvSpPr txBox="1"/>
          <p:nvPr/>
        </p:nvSpPr>
        <p:spPr>
          <a:xfrm>
            <a:off x="14478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Those Who Reject Christ</a:t>
            </a:r>
          </a:p>
        </p:txBody>
      </p:sp>
      <p:grpSp>
        <p:nvGrpSpPr>
          <p:cNvPr id="12" name="Group 11">
            <a:extLst>
              <a:ext uri="{FF2B5EF4-FFF2-40B4-BE49-F238E27FC236}">
                <a16:creationId xmlns:a16="http://schemas.microsoft.com/office/drawing/2014/main" id="{45B2A451-A388-44B1-A67C-4597ECEA0419}"/>
              </a:ext>
            </a:extLst>
          </p:cNvPr>
          <p:cNvGrpSpPr/>
          <p:nvPr/>
        </p:nvGrpSpPr>
        <p:grpSpPr>
          <a:xfrm>
            <a:off x="7005470" y="762000"/>
            <a:ext cx="4122625" cy="2437588"/>
            <a:chOff x="7005470" y="762000"/>
            <a:chExt cx="4122625" cy="2437588"/>
          </a:xfrm>
        </p:grpSpPr>
        <p:pic>
          <p:nvPicPr>
            <p:cNvPr id="6" name="Picture 5">
              <a:extLst>
                <a:ext uri="{FF2B5EF4-FFF2-40B4-BE49-F238E27FC236}">
                  <a16:creationId xmlns:a16="http://schemas.microsoft.com/office/drawing/2014/main" id="{0A092332-E888-4604-9905-F7C7D8CCB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105" y="762000"/>
              <a:ext cx="4018990" cy="2250319"/>
            </a:xfrm>
            <a:prstGeom prst="rect">
              <a:avLst/>
            </a:prstGeom>
          </p:spPr>
        </p:pic>
        <p:sp>
          <p:nvSpPr>
            <p:cNvPr id="7" name="Rectangle 6">
              <a:extLst>
                <a:ext uri="{FF2B5EF4-FFF2-40B4-BE49-F238E27FC236}">
                  <a16:creationId xmlns:a16="http://schemas.microsoft.com/office/drawing/2014/main" id="{25240907-352C-4BE2-BEC2-12B9905873E4}"/>
                </a:ext>
              </a:extLst>
            </p:cNvPr>
            <p:cNvSpPr/>
            <p:nvPr/>
          </p:nvSpPr>
          <p:spPr>
            <a:xfrm>
              <a:off x="7005470" y="2953367"/>
              <a:ext cx="817853" cy="246221"/>
            </a:xfrm>
            <a:prstGeom prst="rect">
              <a:avLst/>
            </a:prstGeom>
          </p:spPr>
          <p:txBody>
            <a:bodyPr wrap="none">
              <a:spAutoFit/>
            </a:bodyPr>
            <a:lstStyle/>
            <a:p>
              <a:r>
                <a:rPr lang="en-US" sz="1000" dirty="0">
                  <a:solidFill>
                    <a:schemeClr val="bg1"/>
                  </a:solidFill>
                </a:rPr>
                <a:t>Ron </a:t>
              </a:r>
              <a:r>
                <a:rPr lang="en-US" sz="1000" dirty="0" err="1">
                  <a:solidFill>
                    <a:schemeClr val="bg1"/>
                  </a:solidFill>
                </a:rPr>
                <a:t>DiCiann</a:t>
              </a:r>
              <a:endParaRPr lang="en-US" sz="1000" dirty="0"/>
            </a:p>
          </p:txBody>
        </p:sp>
      </p:grpSp>
      <p:pic>
        <p:nvPicPr>
          <p:cNvPr id="1026" name="Picture 2" descr="Image result for fire gif">
            <a:extLst>
              <a:ext uri="{FF2B5EF4-FFF2-40B4-BE49-F238E27FC236}">
                <a16:creationId xmlns:a16="http://schemas.microsoft.com/office/drawing/2014/main" id="{75258464-DB58-4AF8-862D-F568FD5DD2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8120" y="3592519"/>
            <a:ext cx="2668758" cy="25355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28564AC-CA3B-470B-AE17-62EC0349B42E}"/>
              </a:ext>
            </a:extLst>
          </p:cNvPr>
          <p:cNvSpPr/>
          <p:nvPr/>
        </p:nvSpPr>
        <p:spPr>
          <a:xfrm>
            <a:off x="4217499" y="3569501"/>
            <a:ext cx="7272134" cy="1754326"/>
          </a:xfrm>
          <a:prstGeom prst="rect">
            <a:avLst/>
          </a:prstGeom>
        </p:spPr>
        <p:txBody>
          <a:bodyPr wrap="square">
            <a:spAutoFit/>
          </a:bodyPr>
          <a:lstStyle/>
          <a:p>
            <a:pPr fontAlgn="base"/>
            <a:r>
              <a:rPr lang="en-US" dirty="0">
                <a:solidFill>
                  <a:schemeClr val="bg1"/>
                </a:solidFill>
              </a:rPr>
              <a:t>Ye shall be brought to stand before the Lamb of God = Judgment Day</a:t>
            </a:r>
          </a:p>
          <a:p>
            <a:pPr fontAlgn="base"/>
            <a:endParaRPr lang="en-US" dirty="0">
              <a:solidFill>
                <a:schemeClr val="bg1"/>
              </a:solidFill>
            </a:endParaRPr>
          </a:p>
          <a:p>
            <a:pPr fontAlgn="base"/>
            <a:r>
              <a:rPr lang="en-US" dirty="0">
                <a:solidFill>
                  <a:schemeClr val="bg1"/>
                </a:solidFill>
              </a:rPr>
              <a:t>When your souls are racked with a consciousness of guilt = eternal torment, pains of hell, become extinct in body and soul (Alma 36:12-16)</a:t>
            </a:r>
          </a:p>
          <a:p>
            <a:pPr fontAlgn="base"/>
            <a:endParaRPr lang="en-US" dirty="0">
              <a:solidFill>
                <a:schemeClr val="bg1"/>
              </a:solidFill>
            </a:endParaRPr>
          </a:p>
          <a:p>
            <a:pPr fontAlgn="base"/>
            <a:r>
              <a:rPr lang="en-US" dirty="0">
                <a:solidFill>
                  <a:schemeClr val="bg1"/>
                </a:solidFill>
              </a:rPr>
              <a:t>A flame of unquenchable fire = inner torment</a:t>
            </a:r>
          </a:p>
        </p:txBody>
      </p:sp>
    </p:spTree>
    <p:extLst>
      <p:ext uri="{BB962C8B-B14F-4D97-AF65-F5344CB8AC3E}">
        <p14:creationId xmlns:p14="http://schemas.microsoft.com/office/powerpoint/2010/main" val="31592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F7B69-44DA-471A-846E-F2BA619C2B0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8600" y="6417771"/>
            <a:ext cx="2438400" cy="381000"/>
          </a:xfrm>
          <a:prstGeom prst="rect">
            <a:avLst/>
          </a:prstGeom>
          <a:noFill/>
        </p:spPr>
        <p:txBody>
          <a:bodyPr wrap="square" rtlCol="0">
            <a:spAutoFit/>
          </a:bodyPr>
          <a:lstStyle/>
          <a:p>
            <a:r>
              <a:rPr lang="en-US" dirty="0">
                <a:solidFill>
                  <a:schemeClr val="bg1"/>
                </a:solidFill>
              </a:rPr>
              <a:t>Mormon 9:1-5</a:t>
            </a:r>
          </a:p>
        </p:txBody>
      </p:sp>
      <p:sp>
        <p:nvSpPr>
          <p:cNvPr id="8" name="Rectangle 7"/>
          <p:cNvSpPr/>
          <p:nvPr/>
        </p:nvSpPr>
        <p:spPr>
          <a:xfrm>
            <a:off x="1447800" y="1490620"/>
            <a:ext cx="5190985" cy="4062651"/>
          </a:xfrm>
          <a:prstGeom prst="rect">
            <a:avLst/>
          </a:prstGeom>
        </p:spPr>
        <p:txBody>
          <a:bodyPr wrap="square">
            <a:spAutoFit/>
          </a:bodyPr>
          <a:lstStyle/>
          <a:p>
            <a:pPr fontAlgn="base"/>
            <a:r>
              <a:rPr lang="en-US" sz="2400" dirty="0">
                <a:solidFill>
                  <a:schemeClr val="bg1"/>
                </a:solidFill>
              </a:rPr>
              <a:t>Moroni’s plea is that all people – including those who have to that point rejected Christ—come unto Christ now, in the light of day, partake of his goodness and grace, be cleansed by his atoning blood, and come to know the sweet joy of his redemption; all this that the final day of judgment may be glorious and great rather than awful and terrible.”</a:t>
            </a:r>
          </a:p>
          <a:p>
            <a:pPr fontAlgn="base"/>
            <a:r>
              <a:rPr lang="en-US" dirty="0">
                <a:solidFill>
                  <a:schemeClr val="bg1"/>
                </a:solidFill>
              </a:rPr>
              <a:t>JFM and RLM</a:t>
            </a:r>
          </a:p>
        </p:txBody>
      </p:sp>
      <p:sp>
        <p:nvSpPr>
          <p:cNvPr id="9" name="TextBox 8"/>
          <p:cNvSpPr txBox="1"/>
          <p:nvPr/>
        </p:nvSpPr>
        <p:spPr>
          <a:xfrm>
            <a:off x="14478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Moroni’s Plea</a:t>
            </a:r>
          </a:p>
        </p:txBody>
      </p:sp>
      <p:pic>
        <p:nvPicPr>
          <p:cNvPr id="5" name="Picture 4">
            <a:extLst>
              <a:ext uri="{FF2B5EF4-FFF2-40B4-BE49-F238E27FC236}">
                <a16:creationId xmlns:a16="http://schemas.microsoft.com/office/drawing/2014/main" id="{9794FBDF-6892-4B3C-A253-4C57DFB09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277" y="970428"/>
            <a:ext cx="3945566" cy="5121089"/>
          </a:xfrm>
          <a:prstGeom prst="rect">
            <a:avLst/>
          </a:prstGeom>
        </p:spPr>
      </p:pic>
      <p:pic>
        <p:nvPicPr>
          <p:cNvPr id="10" name="Picture 9">
            <a:extLst>
              <a:ext uri="{FF2B5EF4-FFF2-40B4-BE49-F238E27FC236}">
                <a16:creationId xmlns:a16="http://schemas.microsoft.com/office/drawing/2014/main" id="{ED4C9B5B-F4A2-4E20-AF09-476522509BD4}"/>
              </a:ext>
            </a:extLst>
          </p:cNvPr>
          <p:cNvPicPr>
            <a:picLocks noChangeAspect="1"/>
          </p:cNvPicPr>
          <p:nvPr/>
        </p:nvPicPr>
        <p:blipFill rotWithShape="1">
          <a:blip r:embed="rId5">
            <a:extLst>
              <a:ext uri="{28A0092B-C50C-407E-A947-70E740481C1C}">
                <a14:useLocalDpi xmlns:a14="http://schemas.microsoft.com/office/drawing/2010/main" val="0"/>
              </a:ext>
            </a:extLst>
          </a:blip>
          <a:srcRect t="2502" b="7779"/>
          <a:stretch/>
        </p:blipFill>
        <p:spPr>
          <a:xfrm>
            <a:off x="228600" y="170452"/>
            <a:ext cx="1477496" cy="968189"/>
          </a:xfrm>
          <a:prstGeom prst="rect">
            <a:avLst/>
          </a:prstGeom>
        </p:spPr>
      </p:pic>
    </p:spTree>
    <p:extLst>
      <p:ext uri="{BB962C8B-B14F-4D97-AF65-F5344CB8AC3E}">
        <p14:creationId xmlns:p14="http://schemas.microsoft.com/office/powerpoint/2010/main" val="344498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334D3-2192-4C64-9F37-4DDE08E4899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99999" y="384146"/>
            <a:ext cx="6553200" cy="5909310"/>
          </a:xfrm>
          <a:prstGeom prst="rect">
            <a:avLst/>
          </a:prstGeom>
        </p:spPr>
        <p:txBody>
          <a:bodyPr wrap="square">
            <a:spAutoFit/>
          </a:bodyPr>
          <a:lstStyle/>
          <a:p>
            <a:r>
              <a:rPr lang="en-US" dirty="0">
                <a:solidFill>
                  <a:schemeClr val="bg1"/>
                </a:solidFill>
              </a:rPr>
              <a:t>An important element in the work of Jesus Christ, being not only divine acts, but forming also a part of the divine teaching. Christianity is founded on the greatest of all miracles, the Resurrection of our Lord. </a:t>
            </a:r>
          </a:p>
          <a:p>
            <a:endParaRPr lang="en-US" dirty="0">
              <a:solidFill>
                <a:schemeClr val="bg1"/>
              </a:solidFill>
            </a:endParaRPr>
          </a:p>
          <a:p>
            <a:r>
              <a:rPr lang="en-US" dirty="0">
                <a:solidFill>
                  <a:schemeClr val="bg1"/>
                </a:solidFill>
              </a:rPr>
              <a:t>If that be admitted, other miracles cease to be improbable. Miracles should not be regarded as deviations from the ordinary course of nature so much as manifestations of divine or spiritual power. Some lower law was in each case superseded by the action of a higher. </a:t>
            </a:r>
          </a:p>
          <a:p>
            <a:endParaRPr lang="en-US" dirty="0">
              <a:solidFill>
                <a:schemeClr val="bg1"/>
              </a:solidFill>
            </a:endParaRPr>
          </a:p>
          <a:p>
            <a:r>
              <a:rPr lang="en-US" dirty="0">
                <a:solidFill>
                  <a:schemeClr val="bg1"/>
                </a:solidFill>
              </a:rPr>
              <a:t>They were intended to be a proof to the Jews that Jesus was the Christ (Matt. 11:4–5; John 2:11;10:25; 20:30–31). Many of them were also symbolic, teaching such divine truths as the result of sin and the cure of sin; the value of faith; the curse of impurity; and the law of love. </a:t>
            </a:r>
          </a:p>
          <a:p>
            <a:endParaRPr lang="en-US" dirty="0">
              <a:solidFill>
                <a:schemeClr val="bg1"/>
              </a:solidFill>
            </a:endParaRPr>
          </a:p>
          <a:p>
            <a:r>
              <a:rPr lang="en-US" dirty="0">
                <a:solidFill>
                  <a:schemeClr val="bg1"/>
                </a:solidFill>
              </a:rPr>
              <a:t>The miracles of healing also show how the law of love is to deal with the actual facts of life. Miracles were and are a response to faith and its best encouragement. They were never wrought without prayer, felt need, and faith.</a:t>
            </a:r>
          </a:p>
          <a:p>
            <a:r>
              <a:rPr lang="en-US" dirty="0">
                <a:solidFill>
                  <a:schemeClr val="bg1"/>
                </a:solidFill>
              </a:rPr>
              <a:t>Bible Dictionary</a:t>
            </a:r>
          </a:p>
        </p:txBody>
      </p:sp>
      <p:pic>
        <p:nvPicPr>
          <p:cNvPr id="10" name="Picture 9">
            <a:extLst>
              <a:ext uri="{FF2B5EF4-FFF2-40B4-BE49-F238E27FC236}">
                <a16:creationId xmlns:a16="http://schemas.microsoft.com/office/drawing/2014/main" id="{B5C163F6-CC74-4D7F-BC06-8DFA68E9A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556" y="1168409"/>
            <a:ext cx="1962150" cy="2333625"/>
          </a:xfrm>
          <a:prstGeom prst="rect">
            <a:avLst/>
          </a:prstGeom>
        </p:spPr>
      </p:pic>
      <p:pic>
        <p:nvPicPr>
          <p:cNvPr id="12" name="Picture 11">
            <a:extLst>
              <a:ext uri="{FF2B5EF4-FFF2-40B4-BE49-F238E27FC236}">
                <a16:creationId xmlns:a16="http://schemas.microsoft.com/office/drawing/2014/main" id="{95A6FD36-0925-4F11-9E48-B16A53DAB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1386" y="384146"/>
            <a:ext cx="1713379" cy="2153962"/>
          </a:xfrm>
          <a:prstGeom prst="rect">
            <a:avLst/>
          </a:prstGeom>
        </p:spPr>
      </p:pic>
      <p:pic>
        <p:nvPicPr>
          <p:cNvPr id="14" name="Picture 13">
            <a:extLst>
              <a:ext uri="{FF2B5EF4-FFF2-40B4-BE49-F238E27FC236}">
                <a16:creationId xmlns:a16="http://schemas.microsoft.com/office/drawing/2014/main" id="{40BBD7DB-6C47-4493-B39C-F9B7B7DE9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323" y="3803126"/>
            <a:ext cx="2802393" cy="2022725"/>
          </a:xfrm>
          <a:prstGeom prst="rect">
            <a:avLst/>
          </a:prstGeom>
        </p:spPr>
      </p:pic>
      <p:grpSp>
        <p:nvGrpSpPr>
          <p:cNvPr id="15" name="Group 3">
            <a:extLst>
              <a:ext uri="{FF2B5EF4-FFF2-40B4-BE49-F238E27FC236}">
                <a16:creationId xmlns:a16="http://schemas.microsoft.com/office/drawing/2014/main" id="{3075C701-168C-4214-A639-423C1E3DE61A}"/>
              </a:ext>
            </a:extLst>
          </p:cNvPr>
          <p:cNvGrpSpPr/>
          <p:nvPr/>
        </p:nvGrpSpPr>
        <p:grpSpPr>
          <a:xfrm>
            <a:off x="9757789" y="4034315"/>
            <a:ext cx="2262208" cy="3395146"/>
            <a:chOff x="71718" y="1120588"/>
            <a:chExt cx="3072758" cy="5777905"/>
          </a:xfrm>
        </p:grpSpPr>
        <p:grpSp>
          <p:nvGrpSpPr>
            <p:cNvPr id="16" name="Group 13">
              <a:extLst>
                <a:ext uri="{FF2B5EF4-FFF2-40B4-BE49-F238E27FC236}">
                  <a16:creationId xmlns:a16="http://schemas.microsoft.com/office/drawing/2014/main" id="{51665363-87B5-4BAB-9F5A-E4DC5C87757E}"/>
                </a:ext>
              </a:extLst>
            </p:cNvPr>
            <p:cNvGrpSpPr/>
            <p:nvPr/>
          </p:nvGrpSpPr>
          <p:grpSpPr>
            <a:xfrm>
              <a:off x="71718" y="1120588"/>
              <a:ext cx="3048000" cy="4572000"/>
              <a:chOff x="838200" y="1066800"/>
              <a:chExt cx="2438400" cy="3352800"/>
            </a:xfrm>
          </p:grpSpPr>
          <p:sp>
            <p:nvSpPr>
              <p:cNvPr id="18" name="Rounded Rectangle 61">
                <a:extLst>
                  <a:ext uri="{FF2B5EF4-FFF2-40B4-BE49-F238E27FC236}">
                    <a16:creationId xmlns:a16="http://schemas.microsoft.com/office/drawing/2014/main" id="{9CC1C3D7-B430-416E-8085-EBD00E3E346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
                <a:extLst>
                  <a:ext uri="{FF2B5EF4-FFF2-40B4-BE49-F238E27FC236}">
                    <a16:creationId xmlns:a16="http://schemas.microsoft.com/office/drawing/2014/main" id="{CE71549B-E6C5-4A91-BA62-8858107285C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a:extLst>
                  <a:ext uri="{FF2B5EF4-FFF2-40B4-BE49-F238E27FC236}">
                    <a16:creationId xmlns:a16="http://schemas.microsoft.com/office/drawing/2014/main" id="{329D7C82-80CA-457D-8CDB-7DBA3DB18BC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a:extLst>
                  <a:ext uri="{FF2B5EF4-FFF2-40B4-BE49-F238E27FC236}">
                    <a16:creationId xmlns:a16="http://schemas.microsoft.com/office/drawing/2014/main" id="{4F6D9D80-29E3-414E-A010-F706A269A5A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a:extLst>
                  <a:ext uri="{FF2B5EF4-FFF2-40B4-BE49-F238E27FC236}">
                    <a16:creationId xmlns:a16="http://schemas.microsoft.com/office/drawing/2014/main" id="{99327206-003F-4D1C-B1F7-D305900AA84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a:extLst>
                  <a:ext uri="{FF2B5EF4-FFF2-40B4-BE49-F238E27FC236}">
                    <a16:creationId xmlns:a16="http://schemas.microsoft.com/office/drawing/2014/main" id="{BAB7C221-910B-4BE0-8523-AAFE6364875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a:extLst>
                  <a:ext uri="{FF2B5EF4-FFF2-40B4-BE49-F238E27FC236}">
                    <a16:creationId xmlns:a16="http://schemas.microsoft.com/office/drawing/2014/main" id="{10EA3D80-F839-45A4-8DFA-0F5B122A437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a:extLst>
                  <a:ext uri="{FF2B5EF4-FFF2-40B4-BE49-F238E27FC236}">
                    <a16:creationId xmlns:a16="http://schemas.microsoft.com/office/drawing/2014/main" id="{93B2EB15-6CAB-46BC-8C1F-8E1C5CD28E52}"/>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a:extLst>
                  <a:ext uri="{FF2B5EF4-FFF2-40B4-BE49-F238E27FC236}">
                    <a16:creationId xmlns:a16="http://schemas.microsoft.com/office/drawing/2014/main" id="{A677EE13-BC3E-4065-993F-1EFB2502488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a:extLst>
                  <a:ext uri="{FF2B5EF4-FFF2-40B4-BE49-F238E27FC236}">
                    <a16:creationId xmlns:a16="http://schemas.microsoft.com/office/drawing/2014/main" id="{059B368F-3788-4396-BA8F-D773E817392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3ACBADC-C498-4139-85C6-A961EB63CBCA}"/>
                </a:ext>
              </a:extLst>
            </p:cNvPr>
            <p:cNvSpPr txBox="1"/>
            <p:nvPr/>
          </p:nvSpPr>
          <p:spPr>
            <a:xfrm>
              <a:off x="764822" y="1211812"/>
              <a:ext cx="2379654" cy="5686681"/>
            </a:xfrm>
            <a:prstGeom prst="rect">
              <a:avLst/>
            </a:prstGeom>
            <a:noFill/>
          </p:spPr>
          <p:txBody>
            <a:bodyPr wrap="square" rtlCol="0">
              <a:spAutoFit/>
            </a:bodyPr>
            <a:lstStyle/>
            <a:p>
              <a:pPr algn="ctr"/>
              <a:r>
                <a:rPr lang="en-US" b="1" dirty="0"/>
                <a:t>God has always performed miracles, and because He is unchangeable, He still works miracles according to our faith.</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5856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35453E-5205-4D57-B3C1-D6F31843C1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5847" y="6397318"/>
            <a:ext cx="2438400" cy="381000"/>
          </a:xfrm>
          <a:prstGeom prst="rect">
            <a:avLst/>
          </a:prstGeom>
          <a:noFill/>
        </p:spPr>
        <p:txBody>
          <a:bodyPr wrap="square" rtlCol="0">
            <a:spAutoFit/>
          </a:bodyPr>
          <a:lstStyle/>
          <a:p>
            <a:r>
              <a:rPr lang="en-US" dirty="0">
                <a:solidFill>
                  <a:schemeClr val="bg1"/>
                </a:solidFill>
              </a:rPr>
              <a:t>Mormon 9:7-26</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a:t>
            </a:r>
          </a:p>
        </p:txBody>
      </p:sp>
      <p:sp>
        <p:nvSpPr>
          <p:cNvPr id="7" name="Rectangle 1"/>
          <p:cNvSpPr>
            <a:spLocks noChangeArrowheads="1"/>
          </p:cNvSpPr>
          <p:nvPr/>
        </p:nvSpPr>
        <p:spPr bwMode="auto">
          <a:xfrm>
            <a:off x="1676400" y="914401"/>
            <a:ext cx="8839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dirty="0">
                <a:solidFill>
                  <a:schemeClr val="bg1"/>
                </a:solidFill>
                <a:ea typeface="Times New Roman" pitchFamily="18" charset="0"/>
                <a:cs typeface="Times New Roman" pitchFamily="18" charset="0"/>
              </a:rPr>
              <a:t>Moroni Speaks to Those Who Say That God Is Not a God of Miracles</a:t>
            </a:r>
          </a:p>
          <a:p>
            <a:pPr fontAlgn="base">
              <a:spcBef>
                <a:spcPct val="0"/>
              </a:spcBef>
              <a:spcAft>
                <a:spcPct val="0"/>
              </a:spcAft>
            </a:pPr>
            <a:r>
              <a:rPr lang="en-US" sz="2400" dirty="0">
                <a:solidFill>
                  <a:schemeClr val="bg1"/>
                </a:solidFill>
                <a:ea typeface="Times New Roman" pitchFamily="18" charset="0"/>
                <a:cs typeface="Times New Roman" pitchFamily="18" charset="0"/>
              </a:rPr>
              <a:t> </a:t>
            </a:r>
            <a:endParaRPr lang="en-US" sz="2400" dirty="0">
              <a:solidFill>
                <a:schemeClr val="bg1"/>
              </a:solidFill>
              <a:cs typeface="Arial" pitchFamily="34" charset="0"/>
            </a:endParaRPr>
          </a:p>
        </p:txBody>
      </p:sp>
      <p:sp>
        <p:nvSpPr>
          <p:cNvPr id="10" name="Rectangle 1"/>
          <p:cNvSpPr>
            <a:spLocks noChangeArrowheads="1"/>
          </p:cNvSpPr>
          <p:nvPr/>
        </p:nvSpPr>
        <p:spPr bwMode="auto">
          <a:xfrm>
            <a:off x="4239439" y="4871714"/>
            <a:ext cx="371312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Creation of Heaven and Earth (vs. 17)</a:t>
            </a:r>
          </a:p>
        </p:txBody>
      </p:sp>
      <p:sp>
        <p:nvSpPr>
          <p:cNvPr id="11" name="Rectangle 1"/>
          <p:cNvSpPr>
            <a:spLocks noChangeArrowheads="1"/>
          </p:cNvSpPr>
          <p:nvPr/>
        </p:nvSpPr>
        <p:spPr bwMode="auto">
          <a:xfrm>
            <a:off x="361950" y="5181601"/>
            <a:ext cx="3124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Creation of Man</a:t>
            </a:r>
          </a:p>
          <a:p>
            <a:pPr algn="ctr" fontAlgn="base">
              <a:spcBef>
                <a:spcPct val="0"/>
              </a:spcBef>
              <a:spcAft>
                <a:spcPct val="0"/>
              </a:spcAft>
            </a:pPr>
            <a:r>
              <a:rPr lang="en-US" sz="2000" dirty="0">
                <a:solidFill>
                  <a:schemeClr val="bg1"/>
                </a:solidFill>
                <a:ea typeface="Times New Roman" pitchFamily="18" charset="0"/>
                <a:cs typeface="Times New Roman" pitchFamily="18" charset="0"/>
              </a:rPr>
              <a:t>(vs. 17)</a:t>
            </a:r>
          </a:p>
        </p:txBody>
      </p:sp>
      <p:sp>
        <p:nvSpPr>
          <p:cNvPr id="12" name="Rectangle 1"/>
          <p:cNvSpPr>
            <a:spLocks noChangeArrowheads="1"/>
          </p:cNvSpPr>
          <p:nvPr/>
        </p:nvSpPr>
        <p:spPr bwMode="auto">
          <a:xfrm>
            <a:off x="8575174" y="5381655"/>
            <a:ext cx="3124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Scriptural Testimonies of the Miracles of Jesus and His Apostles (vs. 18)</a:t>
            </a:r>
          </a:p>
        </p:txBody>
      </p:sp>
      <p:pic>
        <p:nvPicPr>
          <p:cNvPr id="5" name="Picture 4">
            <a:extLst>
              <a:ext uri="{FF2B5EF4-FFF2-40B4-BE49-F238E27FC236}">
                <a16:creationId xmlns:a16="http://schemas.microsoft.com/office/drawing/2014/main" id="{6EDF5975-D8F8-4535-965C-330602B0A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68" y="2316548"/>
            <a:ext cx="1886841" cy="2577797"/>
          </a:xfrm>
          <a:prstGeom prst="rect">
            <a:avLst/>
          </a:prstGeom>
        </p:spPr>
      </p:pic>
      <p:pic>
        <p:nvPicPr>
          <p:cNvPr id="8" name="Picture 7">
            <a:extLst>
              <a:ext uri="{FF2B5EF4-FFF2-40B4-BE49-F238E27FC236}">
                <a16:creationId xmlns:a16="http://schemas.microsoft.com/office/drawing/2014/main" id="{55240B0F-4E77-4942-848E-D0BBE42195CD}"/>
              </a:ext>
            </a:extLst>
          </p:cNvPr>
          <p:cNvPicPr>
            <a:picLocks noChangeAspect="1"/>
          </p:cNvPicPr>
          <p:nvPr/>
        </p:nvPicPr>
        <p:blipFill rotWithShape="1">
          <a:blip r:embed="rId5">
            <a:extLst>
              <a:ext uri="{28A0092B-C50C-407E-A947-70E740481C1C}">
                <a14:useLocalDpi xmlns:a14="http://schemas.microsoft.com/office/drawing/2010/main" val="0"/>
              </a:ext>
            </a:extLst>
          </a:blip>
          <a:srcRect l="3523" t="3264" r="3404" b="3326"/>
          <a:stretch/>
        </p:blipFill>
        <p:spPr>
          <a:xfrm>
            <a:off x="4370295" y="1519518"/>
            <a:ext cx="3455894" cy="3106270"/>
          </a:xfrm>
          <a:prstGeom prst="rect">
            <a:avLst/>
          </a:prstGeom>
        </p:spPr>
      </p:pic>
      <p:pic>
        <p:nvPicPr>
          <p:cNvPr id="15" name="Picture 14">
            <a:extLst>
              <a:ext uri="{FF2B5EF4-FFF2-40B4-BE49-F238E27FC236}">
                <a16:creationId xmlns:a16="http://schemas.microsoft.com/office/drawing/2014/main" id="{640CE61A-62EE-4847-A726-7486AB60A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2294573"/>
            <a:ext cx="3753373" cy="3002698"/>
          </a:xfrm>
          <a:prstGeom prst="rect">
            <a:avLst/>
          </a:prstGeom>
        </p:spPr>
      </p:pic>
    </p:spTree>
    <p:extLst>
      <p:ext uri="{BB962C8B-B14F-4D97-AF65-F5344CB8AC3E}">
        <p14:creationId xmlns:p14="http://schemas.microsoft.com/office/powerpoint/2010/main" val="153185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EF926D-91D4-46CE-BB90-CEA2D0362D9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6188" y="6477000"/>
            <a:ext cx="2438400" cy="381000"/>
          </a:xfrm>
          <a:prstGeom prst="rect">
            <a:avLst/>
          </a:prstGeom>
          <a:noFill/>
        </p:spPr>
        <p:txBody>
          <a:bodyPr wrap="square" rtlCol="0">
            <a:spAutoFit/>
          </a:bodyPr>
          <a:lstStyle/>
          <a:p>
            <a:r>
              <a:rPr lang="en-US" dirty="0">
                <a:solidFill>
                  <a:schemeClr val="bg1"/>
                </a:solidFill>
              </a:rPr>
              <a:t>Mormon 9:7-26</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 Cease When We:</a:t>
            </a:r>
          </a:p>
        </p:txBody>
      </p:sp>
      <p:sp>
        <p:nvSpPr>
          <p:cNvPr id="7" name="Rectangle 1"/>
          <p:cNvSpPr>
            <a:spLocks noChangeArrowheads="1"/>
          </p:cNvSpPr>
          <p:nvPr/>
        </p:nvSpPr>
        <p:spPr bwMode="auto">
          <a:xfrm>
            <a:off x="0" y="1353501"/>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Dwindle in unbelief</a:t>
            </a:r>
            <a:endParaRPr lang="en-US" sz="2400" dirty="0">
              <a:solidFill>
                <a:schemeClr val="bg1"/>
              </a:solidFill>
              <a:cs typeface="Arial" pitchFamily="34" charset="0"/>
            </a:endParaRPr>
          </a:p>
        </p:txBody>
      </p:sp>
      <p:sp>
        <p:nvSpPr>
          <p:cNvPr id="11" name="Rectangle 1">
            <a:extLst>
              <a:ext uri="{FF2B5EF4-FFF2-40B4-BE49-F238E27FC236}">
                <a16:creationId xmlns:a16="http://schemas.microsoft.com/office/drawing/2014/main" id="{88F76F17-17BD-4AAC-8D06-1EE5A5329635}"/>
              </a:ext>
            </a:extLst>
          </p:cNvPr>
          <p:cNvSpPr>
            <a:spLocks noChangeArrowheads="1"/>
          </p:cNvSpPr>
          <p:nvPr/>
        </p:nvSpPr>
        <p:spPr bwMode="auto">
          <a:xfrm>
            <a:off x="4152900" y="3948376"/>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Depart from the right way</a:t>
            </a:r>
            <a:endParaRPr lang="en-US" sz="2400" dirty="0">
              <a:solidFill>
                <a:schemeClr val="bg1"/>
              </a:solidFill>
              <a:cs typeface="Arial" pitchFamily="34" charset="0"/>
            </a:endParaRPr>
          </a:p>
        </p:txBody>
      </p:sp>
      <p:sp>
        <p:nvSpPr>
          <p:cNvPr id="12" name="Rectangle 1">
            <a:extLst>
              <a:ext uri="{FF2B5EF4-FFF2-40B4-BE49-F238E27FC236}">
                <a16:creationId xmlns:a16="http://schemas.microsoft.com/office/drawing/2014/main" id="{6DEC91C9-F92E-402A-91DB-E42CE513C20F}"/>
              </a:ext>
            </a:extLst>
          </p:cNvPr>
          <p:cNvSpPr>
            <a:spLocks noChangeArrowheads="1"/>
          </p:cNvSpPr>
          <p:nvPr/>
        </p:nvSpPr>
        <p:spPr bwMode="auto">
          <a:xfrm>
            <a:off x="8039100" y="2030811"/>
            <a:ext cx="3886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Know not the God in whom we should trust </a:t>
            </a:r>
            <a:endParaRPr 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7230CF54-83D4-45E8-A8F6-DBE3FC107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47" y="2294209"/>
            <a:ext cx="3308333" cy="3308333"/>
          </a:xfrm>
          <a:prstGeom prst="rect">
            <a:avLst/>
          </a:prstGeom>
        </p:spPr>
      </p:pic>
      <p:pic>
        <p:nvPicPr>
          <p:cNvPr id="8" name="Picture 7">
            <a:extLst>
              <a:ext uri="{FF2B5EF4-FFF2-40B4-BE49-F238E27FC236}">
                <a16:creationId xmlns:a16="http://schemas.microsoft.com/office/drawing/2014/main" id="{0AFAA9DE-A2E1-4141-B0E7-6443450CA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047" y="1038660"/>
            <a:ext cx="3787228" cy="2511097"/>
          </a:xfrm>
          <a:prstGeom prst="rect">
            <a:avLst/>
          </a:prstGeom>
        </p:spPr>
      </p:pic>
      <p:pic>
        <p:nvPicPr>
          <p:cNvPr id="14" name="Picture 13">
            <a:extLst>
              <a:ext uri="{FF2B5EF4-FFF2-40B4-BE49-F238E27FC236}">
                <a16:creationId xmlns:a16="http://schemas.microsoft.com/office/drawing/2014/main" id="{3BFD5866-7CAF-4A6B-96C3-6B8D03B1E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350" y="2861808"/>
            <a:ext cx="2381250" cy="3469456"/>
          </a:xfrm>
          <a:prstGeom prst="rect">
            <a:avLst/>
          </a:prstGeom>
        </p:spPr>
      </p:pic>
    </p:spTree>
    <p:extLst>
      <p:ext uri="{BB962C8B-B14F-4D97-AF65-F5344CB8AC3E}">
        <p14:creationId xmlns:p14="http://schemas.microsoft.com/office/powerpoint/2010/main" val="31136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4F685E-489F-4474-A913-D3C2AEB4A35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8612" y="6488668"/>
            <a:ext cx="4495800" cy="369332"/>
          </a:xfrm>
          <a:prstGeom prst="rect">
            <a:avLst/>
          </a:prstGeom>
          <a:noFill/>
        </p:spPr>
        <p:txBody>
          <a:bodyPr wrap="square" rtlCol="0">
            <a:spAutoFit/>
          </a:bodyPr>
          <a:lstStyle/>
          <a:p>
            <a:r>
              <a:rPr lang="en-US" dirty="0">
                <a:solidFill>
                  <a:schemeClr val="bg1"/>
                </a:solidFill>
              </a:rPr>
              <a:t>Mormon 9:7-26  Student Manual</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 Can happen When We:</a:t>
            </a:r>
          </a:p>
        </p:txBody>
      </p:sp>
      <p:sp>
        <p:nvSpPr>
          <p:cNvPr id="7" name="Rectangle 1"/>
          <p:cNvSpPr>
            <a:spLocks noChangeArrowheads="1"/>
          </p:cNvSpPr>
          <p:nvPr/>
        </p:nvSpPr>
        <p:spPr bwMode="auto">
          <a:xfrm>
            <a:off x="19766" y="1721988"/>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Increase our faith</a:t>
            </a:r>
          </a:p>
        </p:txBody>
      </p:sp>
      <p:sp>
        <p:nvSpPr>
          <p:cNvPr id="11" name="Rectangle 1">
            <a:extLst>
              <a:ext uri="{FF2B5EF4-FFF2-40B4-BE49-F238E27FC236}">
                <a16:creationId xmlns:a16="http://schemas.microsoft.com/office/drawing/2014/main" id="{84D5B0B8-2411-4918-A1CF-C6BAE40CAF3B}"/>
              </a:ext>
            </a:extLst>
          </p:cNvPr>
          <p:cNvSpPr>
            <a:spLocks noChangeArrowheads="1"/>
          </p:cNvSpPr>
          <p:nvPr/>
        </p:nvSpPr>
        <p:spPr bwMode="auto">
          <a:xfrm>
            <a:off x="3682242" y="3671818"/>
            <a:ext cx="433443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Live in the right way, or keep God’s commandments</a:t>
            </a:r>
            <a:endParaRPr lang="en-US" sz="2400" dirty="0">
              <a:solidFill>
                <a:schemeClr val="bg1"/>
              </a:solidFill>
              <a:cs typeface="Arial" pitchFamily="34" charset="0"/>
            </a:endParaRPr>
          </a:p>
        </p:txBody>
      </p:sp>
      <p:sp>
        <p:nvSpPr>
          <p:cNvPr id="12" name="Rectangle 1">
            <a:extLst>
              <a:ext uri="{FF2B5EF4-FFF2-40B4-BE49-F238E27FC236}">
                <a16:creationId xmlns:a16="http://schemas.microsoft.com/office/drawing/2014/main" id="{BE7229F1-F4D7-439C-98F6-C8BE067A0184}"/>
              </a:ext>
            </a:extLst>
          </p:cNvPr>
          <p:cNvSpPr>
            <a:spLocks noChangeArrowheads="1"/>
          </p:cNvSpPr>
          <p:nvPr/>
        </p:nvSpPr>
        <p:spPr bwMode="auto">
          <a:xfrm>
            <a:off x="7698151" y="4956792"/>
            <a:ext cx="43344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Come to know and trust in God</a:t>
            </a:r>
            <a:endParaRPr 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193A946B-FCB0-47AB-84CB-CFDE3CA81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39" y="1050178"/>
            <a:ext cx="3400425" cy="2266950"/>
          </a:xfrm>
          <a:prstGeom prst="rect">
            <a:avLst/>
          </a:prstGeom>
        </p:spPr>
      </p:pic>
      <p:pic>
        <p:nvPicPr>
          <p:cNvPr id="8" name="Picture 7">
            <a:extLst>
              <a:ext uri="{FF2B5EF4-FFF2-40B4-BE49-F238E27FC236}">
                <a16:creationId xmlns:a16="http://schemas.microsoft.com/office/drawing/2014/main" id="{23184E1E-9EDF-42B5-A31E-7FEC32DF0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798" y="1933530"/>
            <a:ext cx="3517368" cy="2638026"/>
          </a:xfrm>
          <a:prstGeom prst="rect">
            <a:avLst/>
          </a:prstGeom>
        </p:spPr>
      </p:pic>
      <p:pic>
        <p:nvPicPr>
          <p:cNvPr id="14" name="Picture 13">
            <a:extLst>
              <a:ext uri="{FF2B5EF4-FFF2-40B4-BE49-F238E27FC236}">
                <a16:creationId xmlns:a16="http://schemas.microsoft.com/office/drawing/2014/main" id="{161F6F70-7011-4469-A1B0-7A7305783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67" y="2479117"/>
            <a:ext cx="3206466" cy="2376557"/>
          </a:xfrm>
          <a:prstGeom prst="rect">
            <a:avLst/>
          </a:prstGeom>
        </p:spPr>
      </p:pic>
    </p:spTree>
    <p:extLst>
      <p:ext uri="{BB962C8B-B14F-4D97-AF65-F5344CB8AC3E}">
        <p14:creationId xmlns:p14="http://schemas.microsoft.com/office/powerpoint/2010/main" val="23851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D4720E-0718-477C-9122-238CCBB829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81000" y="152400"/>
            <a:ext cx="3276600" cy="1200329"/>
          </a:xfrm>
          <a:prstGeom prst="rect">
            <a:avLst/>
          </a:prstGeom>
          <a:solidFill>
            <a:srgbClr val="FFFF99"/>
          </a:solidFill>
        </p:spPr>
        <p:txBody>
          <a:bodyPr wrap="square">
            <a:spAutoFit/>
          </a:bodyPr>
          <a:lstStyle/>
          <a:p>
            <a:pPr algn="ctr"/>
            <a:r>
              <a:rPr lang="en-US" b="1" dirty="0">
                <a:solidFill>
                  <a:srgbClr val="FF0000"/>
                </a:solidFill>
              </a:rPr>
              <a:t>God has always performed miracles, and because He is unchangeable, He still works miracles according to our faith.</a:t>
            </a:r>
            <a:endParaRPr lang="en-US" dirty="0">
              <a:solidFill>
                <a:srgbClr val="FF0000"/>
              </a:solidFill>
            </a:endParaRPr>
          </a:p>
        </p:txBody>
      </p:sp>
      <p:sp>
        <p:nvSpPr>
          <p:cNvPr id="4" name="Rectangle 3"/>
          <p:cNvSpPr/>
          <p:nvPr/>
        </p:nvSpPr>
        <p:spPr>
          <a:xfrm>
            <a:off x="6096000" y="435834"/>
            <a:ext cx="5885329" cy="5355312"/>
          </a:xfrm>
          <a:prstGeom prst="rect">
            <a:avLst/>
          </a:prstGeom>
        </p:spPr>
        <p:txBody>
          <a:bodyPr wrap="square">
            <a:spAutoFit/>
          </a:bodyPr>
          <a:lstStyle/>
          <a:p>
            <a:pPr fontAlgn="base"/>
            <a:r>
              <a:rPr lang="en-US" dirty="0">
                <a:solidFill>
                  <a:schemeClr val="bg1"/>
                </a:solidFill>
              </a:rPr>
              <a:t>“I have learned … that the Lord will help us in every aspect of our lives when we are trying to serve Him and do His will.</a:t>
            </a:r>
          </a:p>
          <a:p>
            <a:pPr fontAlgn="base"/>
            <a:endParaRPr lang="en-US" dirty="0">
              <a:solidFill>
                <a:schemeClr val="bg1"/>
              </a:solidFill>
            </a:endParaRPr>
          </a:p>
          <a:p>
            <a:pPr fontAlgn="base"/>
            <a:r>
              <a:rPr lang="en-US" dirty="0">
                <a:solidFill>
                  <a:schemeClr val="bg1"/>
                </a:solidFill>
              </a:rPr>
              <a:t>“I believe that all of us can bear witness to these small miracles. We know children who pray for help to find a lost item and find it. We know of young people who gather the courage to stand as a witness of God and feel His sustaining hand. </a:t>
            </a:r>
          </a:p>
          <a:p>
            <a:pPr fontAlgn="base"/>
            <a:endParaRPr lang="en-US" dirty="0">
              <a:solidFill>
                <a:schemeClr val="bg1"/>
              </a:solidFill>
            </a:endParaRPr>
          </a:p>
          <a:p>
            <a:pPr fontAlgn="base"/>
            <a:r>
              <a:rPr lang="en-US" dirty="0">
                <a:solidFill>
                  <a:schemeClr val="bg1"/>
                </a:solidFill>
              </a:rPr>
              <a:t>We know friends who pay their tithing with the last of their money and then, through a miracle, find themselves able to pay their tuition or their rent or somehow obtain food for their family. </a:t>
            </a:r>
          </a:p>
          <a:p>
            <a:pPr fontAlgn="base"/>
            <a:endParaRPr lang="en-US" dirty="0">
              <a:solidFill>
                <a:schemeClr val="bg1"/>
              </a:solidFill>
            </a:endParaRPr>
          </a:p>
          <a:p>
            <a:pPr fontAlgn="base"/>
            <a:r>
              <a:rPr lang="en-US" dirty="0">
                <a:solidFill>
                  <a:schemeClr val="bg1"/>
                </a:solidFill>
              </a:rPr>
              <a:t>We can share experiences of prayers answered and priesthood blessings that gave courage, brought comfort, or restored health. These daily miracles acquaint us with the hand of the Lord in our lives” </a:t>
            </a:r>
          </a:p>
          <a:p>
            <a:pPr fontAlgn="base"/>
            <a:r>
              <a:rPr lang="en-US" dirty="0">
                <a:solidFill>
                  <a:schemeClr val="bg1"/>
                </a:solidFill>
              </a:rPr>
              <a:t> </a:t>
            </a:r>
            <a:r>
              <a:rPr lang="en-US" sz="1200" dirty="0">
                <a:solidFill>
                  <a:schemeClr val="bg1"/>
                </a:solidFill>
              </a:rPr>
              <a:t>Sister Sydney S. Reynolds</a:t>
            </a:r>
          </a:p>
        </p:txBody>
      </p:sp>
      <p:pic>
        <p:nvPicPr>
          <p:cNvPr id="6" name="Picture 5">
            <a:extLst>
              <a:ext uri="{FF2B5EF4-FFF2-40B4-BE49-F238E27FC236}">
                <a16:creationId xmlns:a16="http://schemas.microsoft.com/office/drawing/2014/main" id="{379F9CB8-0337-40EC-8414-18C3BD7E8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387" y="1630466"/>
            <a:ext cx="2733675" cy="2381250"/>
          </a:xfrm>
          <a:prstGeom prst="rect">
            <a:avLst/>
          </a:prstGeom>
        </p:spPr>
      </p:pic>
      <p:pic>
        <p:nvPicPr>
          <p:cNvPr id="9" name="Picture 8">
            <a:extLst>
              <a:ext uri="{FF2B5EF4-FFF2-40B4-BE49-F238E27FC236}">
                <a16:creationId xmlns:a16="http://schemas.microsoft.com/office/drawing/2014/main" id="{8DDDD4F9-D6D9-4755-9C25-1D4A5F8DB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724" y="4578158"/>
            <a:ext cx="1927417" cy="1927417"/>
          </a:xfrm>
          <a:prstGeom prst="rect">
            <a:avLst/>
          </a:prstGeom>
        </p:spPr>
      </p:pic>
      <p:pic>
        <p:nvPicPr>
          <p:cNvPr id="11" name="Picture 10">
            <a:extLst>
              <a:ext uri="{FF2B5EF4-FFF2-40B4-BE49-F238E27FC236}">
                <a16:creationId xmlns:a16="http://schemas.microsoft.com/office/drawing/2014/main" id="{44DAEF2F-9041-44C6-BDF6-63F41695E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870994"/>
            <a:ext cx="2160494" cy="3634581"/>
          </a:xfrm>
          <a:prstGeom prst="rect">
            <a:avLst/>
          </a:prstGeom>
        </p:spPr>
      </p:pic>
      <p:pic>
        <p:nvPicPr>
          <p:cNvPr id="13" name="Picture 12">
            <a:extLst>
              <a:ext uri="{FF2B5EF4-FFF2-40B4-BE49-F238E27FC236}">
                <a16:creationId xmlns:a16="http://schemas.microsoft.com/office/drawing/2014/main" id="{7658715C-E45D-4E96-B233-2AC33DCDB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812" y="5263283"/>
            <a:ext cx="1119188" cy="1486033"/>
          </a:xfrm>
          <a:prstGeom prst="rect">
            <a:avLst/>
          </a:prstGeom>
        </p:spPr>
      </p:pic>
    </p:spTree>
    <p:extLst>
      <p:ext uri="{BB962C8B-B14F-4D97-AF65-F5344CB8AC3E}">
        <p14:creationId xmlns:p14="http://schemas.microsoft.com/office/powerpoint/2010/main" val="40607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2036</Words>
  <Application>Microsoft Office PowerPoint</Application>
  <PresentationFormat>Widescreen</PresentationFormat>
  <Paragraphs>123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Lucida Calligraphy</vt:lpstr>
      <vt:lpstr>Arial</vt:lpstr>
      <vt:lpstr>Tempus Sans ITC</vt:lpstr>
      <vt:lpstr>Calibri</vt:lpstr>
      <vt:lpstr>Open 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brad.blau@cox.net</dc:creator>
  <cp:lastModifiedBy>lynda blau</cp:lastModifiedBy>
  <cp:revision>10</cp:revision>
  <dcterms:created xsi:type="dcterms:W3CDTF">2017-11-30T02:15:46Z</dcterms:created>
  <dcterms:modified xsi:type="dcterms:W3CDTF">2020-06-11T16:25:50Z</dcterms:modified>
</cp:coreProperties>
</file>