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65" r:id="rId4"/>
    <p:sldId id="258" r:id="rId5"/>
    <p:sldId id="267" r:id="rId6"/>
    <p:sldId id="266" r:id="rId7"/>
    <p:sldId id="275" r:id="rId8"/>
    <p:sldId id="268" r:id="rId9"/>
    <p:sldId id="269" r:id="rId10"/>
    <p:sldId id="271" r:id="rId11"/>
    <p:sldId id="270" r:id="rId12"/>
    <p:sldId id="272" r:id="rId13"/>
    <p:sldId id="273" r:id="rId14"/>
    <p:sldId id="276" r:id="rId15"/>
    <p:sldId id="274" r:id="rId16"/>
    <p:sldId id="260" r:id="rId17"/>
    <p:sldId id="261" r:id="rId18"/>
    <p:sldId id="262" r:id="rId19"/>
    <p:sldId id="263"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1" d="100"/>
          <a:sy n="61" d="100"/>
        </p:scale>
        <p:origin x="72" y="1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88290-35DB-4DDE-B03C-1D98739434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F4339D-FE2C-4DA2-93FE-7C5A75A2C5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82992B-4660-47B1-B02D-1352C2FB8406}"/>
              </a:ext>
            </a:extLst>
          </p:cNvPr>
          <p:cNvSpPr>
            <a:spLocks noGrp="1"/>
          </p:cNvSpPr>
          <p:nvPr>
            <p:ph type="dt" sz="half" idx="10"/>
          </p:nvPr>
        </p:nvSpPr>
        <p:spPr/>
        <p:txBody>
          <a:bodyPr/>
          <a:lstStyle/>
          <a:p>
            <a:fld id="{0E4FBC9E-D617-4408-8892-48D65833EB9D}" type="datetimeFigureOut">
              <a:rPr lang="en-US" smtClean="0"/>
              <a:t>6/27/2020</a:t>
            </a:fld>
            <a:endParaRPr lang="en-US"/>
          </a:p>
        </p:txBody>
      </p:sp>
      <p:sp>
        <p:nvSpPr>
          <p:cNvPr id="5" name="Footer Placeholder 4">
            <a:extLst>
              <a:ext uri="{FF2B5EF4-FFF2-40B4-BE49-F238E27FC236}">
                <a16:creationId xmlns:a16="http://schemas.microsoft.com/office/drawing/2014/main" id="{78288110-1875-4129-BA43-2A274DB38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5F985-0523-4917-989B-1A9987B4CFE3}"/>
              </a:ext>
            </a:extLst>
          </p:cNvPr>
          <p:cNvSpPr>
            <a:spLocks noGrp="1"/>
          </p:cNvSpPr>
          <p:nvPr>
            <p:ph type="sldNum" sz="quarter" idx="12"/>
          </p:nvPr>
        </p:nvSpPr>
        <p:spPr/>
        <p:txBody>
          <a:bodyPr/>
          <a:lstStyle/>
          <a:p>
            <a:fld id="{647917EE-0734-4585-AEF6-82FA8F72687A}" type="slidenum">
              <a:rPr lang="en-US" smtClean="0"/>
              <a:t>‹#›</a:t>
            </a:fld>
            <a:endParaRPr lang="en-US"/>
          </a:p>
        </p:txBody>
      </p:sp>
    </p:spTree>
    <p:extLst>
      <p:ext uri="{BB962C8B-B14F-4D97-AF65-F5344CB8AC3E}">
        <p14:creationId xmlns:p14="http://schemas.microsoft.com/office/powerpoint/2010/main" val="908062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2DB51-577B-4AE1-8955-495FB94139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63F7BC-7398-4954-9571-BD9C5F9E5C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7DD9C1-FEDF-42E4-82DF-6213E8DBB0C4}"/>
              </a:ext>
            </a:extLst>
          </p:cNvPr>
          <p:cNvSpPr>
            <a:spLocks noGrp="1"/>
          </p:cNvSpPr>
          <p:nvPr>
            <p:ph type="dt" sz="half" idx="10"/>
          </p:nvPr>
        </p:nvSpPr>
        <p:spPr/>
        <p:txBody>
          <a:bodyPr/>
          <a:lstStyle/>
          <a:p>
            <a:fld id="{0E4FBC9E-D617-4408-8892-48D65833EB9D}" type="datetimeFigureOut">
              <a:rPr lang="en-US" smtClean="0"/>
              <a:t>6/27/2020</a:t>
            </a:fld>
            <a:endParaRPr lang="en-US"/>
          </a:p>
        </p:txBody>
      </p:sp>
      <p:sp>
        <p:nvSpPr>
          <p:cNvPr id="5" name="Footer Placeholder 4">
            <a:extLst>
              <a:ext uri="{FF2B5EF4-FFF2-40B4-BE49-F238E27FC236}">
                <a16:creationId xmlns:a16="http://schemas.microsoft.com/office/drawing/2014/main" id="{0129682E-FD90-491C-9AC6-0461A2006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B4BF9-837C-4642-B4D9-74FB63A2F9C1}"/>
              </a:ext>
            </a:extLst>
          </p:cNvPr>
          <p:cNvSpPr>
            <a:spLocks noGrp="1"/>
          </p:cNvSpPr>
          <p:nvPr>
            <p:ph type="sldNum" sz="quarter" idx="12"/>
          </p:nvPr>
        </p:nvSpPr>
        <p:spPr/>
        <p:txBody>
          <a:bodyPr/>
          <a:lstStyle/>
          <a:p>
            <a:fld id="{647917EE-0734-4585-AEF6-82FA8F72687A}" type="slidenum">
              <a:rPr lang="en-US" smtClean="0"/>
              <a:t>‹#›</a:t>
            </a:fld>
            <a:endParaRPr lang="en-US"/>
          </a:p>
        </p:txBody>
      </p:sp>
    </p:spTree>
    <p:extLst>
      <p:ext uri="{BB962C8B-B14F-4D97-AF65-F5344CB8AC3E}">
        <p14:creationId xmlns:p14="http://schemas.microsoft.com/office/powerpoint/2010/main" val="1489199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E339A5-E334-4ECA-BD49-31999DD7D1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519DD6-50C6-433F-8871-58922E7219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B3A642-6B14-42EA-882A-ED071DA3106D}"/>
              </a:ext>
            </a:extLst>
          </p:cNvPr>
          <p:cNvSpPr>
            <a:spLocks noGrp="1"/>
          </p:cNvSpPr>
          <p:nvPr>
            <p:ph type="dt" sz="half" idx="10"/>
          </p:nvPr>
        </p:nvSpPr>
        <p:spPr/>
        <p:txBody>
          <a:bodyPr/>
          <a:lstStyle/>
          <a:p>
            <a:fld id="{0E4FBC9E-D617-4408-8892-48D65833EB9D}" type="datetimeFigureOut">
              <a:rPr lang="en-US" smtClean="0"/>
              <a:t>6/27/2020</a:t>
            </a:fld>
            <a:endParaRPr lang="en-US"/>
          </a:p>
        </p:txBody>
      </p:sp>
      <p:sp>
        <p:nvSpPr>
          <p:cNvPr id="5" name="Footer Placeholder 4">
            <a:extLst>
              <a:ext uri="{FF2B5EF4-FFF2-40B4-BE49-F238E27FC236}">
                <a16:creationId xmlns:a16="http://schemas.microsoft.com/office/drawing/2014/main" id="{A2B10A23-C513-4CF2-8FF7-C0FE6F832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66181-3F57-4E82-B444-D2B4D30E4209}"/>
              </a:ext>
            </a:extLst>
          </p:cNvPr>
          <p:cNvSpPr>
            <a:spLocks noGrp="1"/>
          </p:cNvSpPr>
          <p:nvPr>
            <p:ph type="sldNum" sz="quarter" idx="12"/>
          </p:nvPr>
        </p:nvSpPr>
        <p:spPr/>
        <p:txBody>
          <a:bodyPr/>
          <a:lstStyle/>
          <a:p>
            <a:fld id="{647917EE-0734-4585-AEF6-82FA8F72687A}" type="slidenum">
              <a:rPr lang="en-US" smtClean="0"/>
              <a:t>‹#›</a:t>
            </a:fld>
            <a:endParaRPr lang="en-US"/>
          </a:p>
        </p:txBody>
      </p:sp>
    </p:spTree>
    <p:extLst>
      <p:ext uri="{BB962C8B-B14F-4D97-AF65-F5344CB8AC3E}">
        <p14:creationId xmlns:p14="http://schemas.microsoft.com/office/powerpoint/2010/main" val="355920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EF1C-096C-47DF-8AB8-CFE359F7E7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12C10-4E9B-482B-A9E4-C5CE45F7D3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7F438-EC95-4F69-B6CA-754AB136FAC3}"/>
              </a:ext>
            </a:extLst>
          </p:cNvPr>
          <p:cNvSpPr>
            <a:spLocks noGrp="1"/>
          </p:cNvSpPr>
          <p:nvPr>
            <p:ph type="dt" sz="half" idx="10"/>
          </p:nvPr>
        </p:nvSpPr>
        <p:spPr/>
        <p:txBody>
          <a:bodyPr/>
          <a:lstStyle/>
          <a:p>
            <a:fld id="{0E4FBC9E-D617-4408-8892-48D65833EB9D}" type="datetimeFigureOut">
              <a:rPr lang="en-US" smtClean="0"/>
              <a:t>6/27/2020</a:t>
            </a:fld>
            <a:endParaRPr lang="en-US"/>
          </a:p>
        </p:txBody>
      </p:sp>
      <p:sp>
        <p:nvSpPr>
          <p:cNvPr id="5" name="Footer Placeholder 4">
            <a:extLst>
              <a:ext uri="{FF2B5EF4-FFF2-40B4-BE49-F238E27FC236}">
                <a16:creationId xmlns:a16="http://schemas.microsoft.com/office/drawing/2014/main" id="{4C339E1A-4DA1-4884-B83D-BE2A4804F0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F5599-7442-48FA-87AD-5AC5465B5836}"/>
              </a:ext>
            </a:extLst>
          </p:cNvPr>
          <p:cNvSpPr>
            <a:spLocks noGrp="1"/>
          </p:cNvSpPr>
          <p:nvPr>
            <p:ph type="sldNum" sz="quarter" idx="12"/>
          </p:nvPr>
        </p:nvSpPr>
        <p:spPr/>
        <p:txBody>
          <a:bodyPr/>
          <a:lstStyle/>
          <a:p>
            <a:fld id="{647917EE-0734-4585-AEF6-82FA8F72687A}" type="slidenum">
              <a:rPr lang="en-US" smtClean="0"/>
              <a:t>‹#›</a:t>
            </a:fld>
            <a:endParaRPr lang="en-US"/>
          </a:p>
        </p:txBody>
      </p:sp>
    </p:spTree>
    <p:extLst>
      <p:ext uri="{BB962C8B-B14F-4D97-AF65-F5344CB8AC3E}">
        <p14:creationId xmlns:p14="http://schemas.microsoft.com/office/powerpoint/2010/main" val="2114281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E789D-748F-4290-BAAE-B3C43903D0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173BAE-4BE7-485E-A1E9-856C1BF235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FDE59A-85DB-4BF7-AE23-FED620E8F7CA}"/>
              </a:ext>
            </a:extLst>
          </p:cNvPr>
          <p:cNvSpPr>
            <a:spLocks noGrp="1"/>
          </p:cNvSpPr>
          <p:nvPr>
            <p:ph type="dt" sz="half" idx="10"/>
          </p:nvPr>
        </p:nvSpPr>
        <p:spPr/>
        <p:txBody>
          <a:bodyPr/>
          <a:lstStyle/>
          <a:p>
            <a:fld id="{0E4FBC9E-D617-4408-8892-48D65833EB9D}" type="datetimeFigureOut">
              <a:rPr lang="en-US" smtClean="0"/>
              <a:t>6/27/2020</a:t>
            </a:fld>
            <a:endParaRPr lang="en-US"/>
          </a:p>
        </p:txBody>
      </p:sp>
      <p:sp>
        <p:nvSpPr>
          <p:cNvPr id="5" name="Footer Placeholder 4">
            <a:extLst>
              <a:ext uri="{FF2B5EF4-FFF2-40B4-BE49-F238E27FC236}">
                <a16:creationId xmlns:a16="http://schemas.microsoft.com/office/drawing/2014/main" id="{A257F5D5-42F8-471B-8BA5-224E47D3A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2F77DE-43FB-4C40-BD32-9F8E4F3E8D81}"/>
              </a:ext>
            </a:extLst>
          </p:cNvPr>
          <p:cNvSpPr>
            <a:spLocks noGrp="1"/>
          </p:cNvSpPr>
          <p:nvPr>
            <p:ph type="sldNum" sz="quarter" idx="12"/>
          </p:nvPr>
        </p:nvSpPr>
        <p:spPr/>
        <p:txBody>
          <a:bodyPr/>
          <a:lstStyle/>
          <a:p>
            <a:fld id="{647917EE-0734-4585-AEF6-82FA8F72687A}" type="slidenum">
              <a:rPr lang="en-US" smtClean="0"/>
              <a:t>‹#›</a:t>
            </a:fld>
            <a:endParaRPr lang="en-US"/>
          </a:p>
        </p:txBody>
      </p:sp>
    </p:spTree>
    <p:extLst>
      <p:ext uri="{BB962C8B-B14F-4D97-AF65-F5344CB8AC3E}">
        <p14:creationId xmlns:p14="http://schemas.microsoft.com/office/powerpoint/2010/main" val="2403500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5DDBF-FB18-46A3-B9E3-6D4422FB6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5F03FF-9570-4620-80BE-2ECCC5C607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1FD3FE-698B-4D63-B6A7-43AC4F41F0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E32E7B-C415-447F-8041-FD9B4CC494A5}"/>
              </a:ext>
            </a:extLst>
          </p:cNvPr>
          <p:cNvSpPr>
            <a:spLocks noGrp="1"/>
          </p:cNvSpPr>
          <p:nvPr>
            <p:ph type="dt" sz="half" idx="10"/>
          </p:nvPr>
        </p:nvSpPr>
        <p:spPr/>
        <p:txBody>
          <a:bodyPr/>
          <a:lstStyle/>
          <a:p>
            <a:fld id="{0E4FBC9E-D617-4408-8892-48D65833EB9D}" type="datetimeFigureOut">
              <a:rPr lang="en-US" smtClean="0"/>
              <a:t>6/27/2020</a:t>
            </a:fld>
            <a:endParaRPr lang="en-US"/>
          </a:p>
        </p:txBody>
      </p:sp>
      <p:sp>
        <p:nvSpPr>
          <p:cNvPr id="6" name="Footer Placeholder 5">
            <a:extLst>
              <a:ext uri="{FF2B5EF4-FFF2-40B4-BE49-F238E27FC236}">
                <a16:creationId xmlns:a16="http://schemas.microsoft.com/office/drawing/2014/main" id="{29917BFF-12F0-4CDC-9DB3-747A4B5E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1870F5-1D7F-41AE-BC15-4DBEBEA1F050}"/>
              </a:ext>
            </a:extLst>
          </p:cNvPr>
          <p:cNvSpPr>
            <a:spLocks noGrp="1"/>
          </p:cNvSpPr>
          <p:nvPr>
            <p:ph type="sldNum" sz="quarter" idx="12"/>
          </p:nvPr>
        </p:nvSpPr>
        <p:spPr/>
        <p:txBody>
          <a:bodyPr/>
          <a:lstStyle/>
          <a:p>
            <a:fld id="{647917EE-0734-4585-AEF6-82FA8F72687A}" type="slidenum">
              <a:rPr lang="en-US" smtClean="0"/>
              <a:t>‹#›</a:t>
            </a:fld>
            <a:endParaRPr lang="en-US"/>
          </a:p>
        </p:txBody>
      </p:sp>
    </p:spTree>
    <p:extLst>
      <p:ext uri="{BB962C8B-B14F-4D97-AF65-F5344CB8AC3E}">
        <p14:creationId xmlns:p14="http://schemas.microsoft.com/office/powerpoint/2010/main" val="2843494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9831B-E148-4D5B-BD4F-342B1B5FDC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7090E9-7999-406F-B67D-12E1F702C0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356FB2-0014-4B95-965F-F61025ED18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8D41BC-6C78-43B7-98A7-7B2B346B84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835CDA-DBF4-43AE-8B3D-045B7256CF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65458A-9FCE-4782-8DEB-3F0EA1422032}"/>
              </a:ext>
            </a:extLst>
          </p:cNvPr>
          <p:cNvSpPr>
            <a:spLocks noGrp="1"/>
          </p:cNvSpPr>
          <p:nvPr>
            <p:ph type="dt" sz="half" idx="10"/>
          </p:nvPr>
        </p:nvSpPr>
        <p:spPr/>
        <p:txBody>
          <a:bodyPr/>
          <a:lstStyle/>
          <a:p>
            <a:fld id="{0E4FBC9E-D617-4408-8892-48D65833EB9D}" type="datetimeFigureOut">
              <a:rPr lang="en-US" smtClean="0"/>
              <a:t>6/27/2020</a:t>
            </a:fld>
            <a:endParaRPr lang="en-US"/>
          </a:p>
        </p:txBody>
      </p:sp>
      <p:sp>
        <p:nvSpPr>
          <p:cNvPr id="8" name="Footer Placeholder 7">
            <a:extLst>
              <a:ext uri="{FF2B5EF4-FFF2-40B4-BE49-F238E27FC236}">
                <a16:creationId xmlns:a16="http://schemas.microsoft.com/office/drawing/2014/main" id="{CA793604-6DB4-4D80-A428-2F8C463871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194821-9B46-4E1B-AB59-87364D4B51C4}"/>
              </a:ext>
            </a:extLst>
          </p:cNvPr>
          <p:cNvSpPr>
            <a:spLocks noGrp="1"/>
          </p:cNvSpPr>
          <p:nvPr>
            <p:ph type="sldNum" sz="quarter" idx="12"/>
          </p:nvPr>
        </p:nvSpPr>
        <p:spPr/>
        <p:txBody>
          <a:bodyPr/>
          <a:lstStyle/>
          <a:p>
            <a:fld id="{647917EE-0734-4585-AEF6-82FA8F72687A}" type="slidenum">
              <a:rPr lang="en-US" smtClean="0"/>
              <a:t>‹#›</a:t>
            </a:fld>
            <a:endParaRPr lang="en-US"/>
          </a:p>
        </p:txBody>
      </p:sp>
    </p:spTree>
    <p:extLst>
      <p:ext uri="{BB962C8B-B14F-4D97-AF65-F5344CB8AC3E}">
        <p14:creationId xmlns:p14="http://schemas.microsoft.com/office/powerpoint/2010/main" val="2412607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3D941-8B33-4793-8567-7E5E7044E0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B72-A0FC-4642-94C1-E3AD8CCC68E9}"/>
              </a:ext>
            </a:extLst>
          </p:cNvPr>
          <p:cNvSpPr>
            <a:spLocks noGrp="1"/>
          </p:cNvSpPr>
          <p:nvPr>
            <p:ph type="dt" sz="half" idx="10"/>
          </p:nvPr>
        </p:nvSpPr>
        <p:spPr/>
        <p:txBody>
          <a:bodyPr/>
          <a:lstStyle/>
          <a:p>
            <a:fld id="{0E4FBC9E-D617-4408-8892-48D65833EB9D}" type="datetimeFigureOut">
              <a:rPr lang="en-US" smtClean="0"/>
              <a:t>6/27/2020</a:t>
            </a:fld>
            <a:endParaRPr lang="en-US"/>
          </a:p>
        </p:txBody>
      </p:sp>
      <p:sp>
        <p:nvSpPr>
          <p:cNvPr id="4" name="Footer Placeholder 3">
            <a:extLst>
              <a:ext uri="{FF2B5EF4-FFF2-40B4-BE49-F238E27FC236}">
                <a16:creationId xmlns:a16="http://schemas.microsoft.com/office/drawing/2014/main" id="{655A8A77-ED94-48A3-946C-FA33873E6E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614A54-916C-4B41-AFAB-C36E082F8E72}"/>
              </a:ext>
            </a:extLst>
          </p:cNvPr>
          <p:cNvSpPr>
            <a:spLocks noGrp="1"/>
          </p:cNvSpPr>
          <p:nvPr>
            <p:ph type="sldNum" sz="quarter" idx="12"/>
          </p:nvPr>
        </p:nvSpPr>
        <p:spPr/>
        <p:txBody>
          <a:bodyPr/>
          <a:lstStyle/>
          <a:p>
            <a:fld id="{647917EE-0734-4585-AEF6-82FA8F72687A}" type="slidenum">
              <a:rPr lang="en-US" smtClean="0"/>
              <a:t>‹#›</a:t>
            </a:fld>
            <a:endParaRPr lang="en-US"/>
          </a:p>
        </p:txBody>
      </p:sp>
    </p:spTree>
    <p:extLst>
      <p:ext uri="{BB962C8B-B14F-4D97-AF65-F5344CB8AC3E}">
        <p14:creationId xmlns:p14="http://schemas.microsoft.com/office/powerpoint/2010/main" val="290689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E6DE01-D1CF-4B93-9338-C19FD421C6CA}"/>
              </a:ext>
            </a:extLst>
          </p:cNvPr>
          <p:cNvSpPr>
            <a:spLocks noGrp="1"/>
          </p:cNvSpPr>
          <p:nvPr>
            <p:ph type="dt" sz="half" idx="10"/>
          </p:nvPr>
        </p:nvSpPr>
        <p:spPr/>
        <p:txBody>
          <a:bodyPr/>
          <a:lstStyle/>
          <a:p>
            <a:fld id="{0E4FBC9E-D617-4408-8892-48D65833EB9D}" type="datetimeFigureOut">
              <a:rPr lang="en-US" smtClean="0"/>
              <a:t>6/27/2020</a:t>
            </a:fld>
            <a:endParaRPr lang="en-US"/>
          </a:p>
        </p:txBody>
      </p:sp>
      <p:sp>
        <p:nvSpPr>
          <p:cNvPr id="3" name="Footer Placeholder 2">
            <a:extLst>
              <a:ext uri="{FF2B5EF4-FFF2-40B4-BE49-F238E27FC236}">
                <a16:creationId xmlns:a16="http://schemas.microsoft.com/office/drawing/2014/main" id="{3FEDBFB2-332A-4E52-B43C-DF733A0236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CC45F2-6256-4D33-97D0-9AEB29A58B86}"/>
              </a:ext>
            </a:extLst>
          </p:cNvPr>
          <p:cNvSpPr>
            <a:spLocks noGrp="1"/>
          </p:cNvSpPr>
          <p:nvPr>
            <p:ph type="sldNum" sz="quarter" idx="12"/>
          </p:nvPr>
        </p:nvSpPr>
        <p:spPr/>
        <p:txBody>
          <a:bodyPr/>
          <a:lstStyle/>
          <a:p>
            <a:fld id="{647917EE-0734-4585-AEF6-82FA8F72687A}" type="slidenum">
              <a:rPr lang="en-US" smtClean="0"/>
              <a:t>‹#›</a:t>
            </a:fld>
            <a:endParaRPr lang="en-US"/>
          </a:p>
        </p:txBody>
      </p:sp>
    </p:spTree>
    <p:extLst>
      <p:ext uri="{BB962C8B-B14F-4D97-AF65-F5344CB8AC3E}">
        <p14:creationId xmlns:p14="http://schemas.microsoft.com/office/powerpoint/2010/main" val="25910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2A67A-9FE4-49D4-8519-3C5553C136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6FFD1F-2EBF-49FA-8D5E-837FBD29F5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0B98AF-C0FF-438C-BB70-33043756EA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45972B-44CA-4786-B5AA-F1D472344F74}"/>
              </a:ext>
            </a:extLst>
          </p:cNvPr>
          <p:cNvSpPr>
            <a:spLocks noGrp="1"/>
          </p:cNvSpPr>
          <p:nvPr>
            <p:ph type="dt" sz="half" idx="10"/>
          </p:nvPr>
        </p:nvSpPr>
        <p:spPr/>
        <p:txBody>
          <a:bodyPr/>
          <a:lstStyle/>
          <a:p>
            <a:fld id="{0E4FBC9E-D617-4408-8892-48D65833EB9D}" type="datetimeFigureOut">
              <a:rPr lang="en-US" smtClean="0"/>
              <a:t>6/27/2020</a:t>
            </a:fld>
            <a:endParaRPr lang="en-US"/>
          </a:p>
        </p:txBody>
      </p:sp>
      <p:sp>
        <p:nvSpPr>
          <p:cNvPr id="6" name="Footer Placeholder 5">
            <a:extLst>
              <a:ext uri="{FF2B5EF4-FFF2-40B4-BE49-F238E27FC236}">
                <a16:creationId xmlns:a16="http://schemas.microsoft.com/office/drawing/2014/main" id="{CD1E002B-1B7A-4BE4-9BB6-C39F17F2C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97D010-0014-4F84-8D94-064F66912CF6}"/>
              </a:ext>
            </a:extLst>
          </p:cNvPr>
          <p:cNvSpPr>
            <a:spLocks noGrp="1"/>
          </p:cNvSpPr>
          <p:nvPr>
            <p:ph type="sldNum" sz="quarter" idx="12"/>
          </p:nvPr>
        </p:nvSpPr>
        <p:spPr/>
        <p:txBody>
          <a:bodyPr/>
          <a:lstStyle/>
          <a:p>
            <a:fld id="{647917EE-0734-4585-AEF6-82FA8F72687A}" type="slidenum">
              <a:rPr lang="en-US" smtClean="0"/>
              <a:t>‹#›</a:t>
            </a:fld>
            <a:endParaRPr lang="en-US"/>
          </a:p>
        </p:txBody>
      </p:sp>
    </p:spTree>
    <p:extLst>
      <p:ext uri="{BB962C8B-B14F-4D97-AF65-F5344CB8AC3E}">
        <p14:creationId xmlns:p14="http://schemas.microsoft.com/office/powerpoint/2010/main" val="3154614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FA2AF-093F-453B-B9D0-F6F5AE6E19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B1A128-448A-4815-9BBD-1CA7934504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D5276C-15AA-4BC7-8212-BA1BC6A281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7C446-5F13-4719-9FEC-BADAD0A0EA4B}"/>
              </a:ext>
            </a:extLst>
          </p:cNvPr>
          <p:cNvSpPr>
            <a:spLocks noGrp="1"/>
          </p:cNvSpPr>
          <p:nvPr>
            <p:ph type="dt" sz="half" idx="10"/>
          </p:nvPr>
        </p:nvSpPr>
        <p:spPr/>
        <p:txBody>
          <a:bodyPr/>
          <a:lstStyle/>
          <a:p>
            <a:fld id="{0E4FBC9E-D617-4408-8892-48D65833EB9D}" type="datetimeFigureOut">
              <a:rPr lang="en-US" smtClean="0"/>
              <a:t>6/27/2020</a:t>
            </a:fld>
            <a:endParaRPr lang="en-US"/>
          </a:p>
        </p:txBody>
      </p:sp>
      <p:sp>
        <p:nvSpPr>
          <p:cNvPr id="6" name="Footer Placeholder 5">
            <a:extLst>
              <a:ext uri="{FF2B5EF4-FFF2-40B4-BE49-F238E27FC236}">
                <a16:creationId xmlns:a16="http://schemas.microsoft.com/office/drawing/2014/main" id="{6C8C6549-1236-4438-9C5A-C64AFB2F98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E6D6C5-8F22-40A0-A874-28A5019E36CC}"/>
              </a:ext>
            </a:extLst>
          </p:cNvPr>
          <p:cNvSpPr>
            <a:spLocks noGrp="1"/>
          </p:cNvSpPr>
          <p:nvPr>
            <p:ph type="sldNum" sz="quarter" idx="12"/>
          </p:nvPr>
        </p:nvSpPr>
        <p:spPr/>
        <p:txBody>
          <a:bodyPr/>
          <a:lstStyle/>
          <a:p>
            <a:fld id="{647917EE-0734-4585-AEF6-82FA8F72687A}" type="slidenum">
              <a:rPr lang="en-US" smtClean="0"/>
              <a:t>‹#›</a:t>
            </a:fld>
            <a:endParaRPr lang="en-US"/>
          </a:p>
        </p:txBody>
      </p:sp>
    </p:spTree>
    <p:extLst>
      <p:ext uri="{BB962C8B-B14F-4D97-AF65-F5344CB8AC3E}">
        <p14:creationId xmlns:p14="http://schemas.microsoft.com/office/powerpoint/2010/main" val="214406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801673-8A70-43D1-8EE4-B793E71C13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71884E-4820-45D9-9193-1B8DE829A5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C241E-71E4-431F-A2E3-3BAAD48E8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FBC9E-D617-4408-8892-48D65833EB9D}" type="datetimeFigureOut">
              <a:rPr lang="en-US" smtClean="0"/>
              <a:t>6/27/2020</a:t>
            </a:fld>
            <a:endParaRPr lang="en-US"/>
          </a:p>
        </p:txBody>
      </p:sp>
      <p:sp>
        <p:nvSpPr>
          <p:cNvPr id="5" name="Footer Placeholder 4">
            <a:extLst>
              <a:ext uri="{FF2B5EF4-FFF2-40B4-BE49-F238E27FC236}">
                <a16:creationId xmlns:a16="http://schemas.microsoft.com/office/drawing/2014/main" id="{9C7ED463-643E-477D-A792-4054A97E4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D9E92E-1F8B-47AD-8FA7-5E2730E535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917EE-0734-4585-AEF6-82FA8F72687A}" type="slidenum">
              <a:rPr lang="en-US" smtClean="0"/>
              <a:t>‹#›</a:t>
            </a:fld>
            <a:endParaRPr lang="en-US"/>
          </a:p>
        </p:txBody>
      </p:sp>
    </p:spTree>
    <p:extLst>
      <p:ext uri="{BB962C8B-B14F-4D97-AF65-F5344CB8AC3E}">
        <p14:creationId xmlns:p14="http://schemas.microsoft.com/office/powerpoint/2010/main" val="831800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nephicode.blogspot.com/2010/12/where-jaredites-traveled.html" TargetMode="External"/><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nephicode.blogspot.com/2010/12/where-jaredites-traveled.html" TargetMode="External"/><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hyperlink" Target="http://nephicode.blogspot.com/2010/12/where-jaredites-traveled.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Phosphorescence" TargetMode="External"/><Relationship Id="rId2" Type="http://schemas.openxmlformats.org/officeDocument/2006/relationships/hyperlink" Target="http://en.wikipedia.org/wiki/Fluorescenc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45523A6-4FC1-4EE4-A3EB-576FB1DCE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D6907B-0DEE-4408-9293-5E3683B6FB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886200" y="769442"/>
            <a:ext cx="4572000" cy="1200329"/>
          </a:xfrm>
          <a:prstGeom prst="rect">
            <a:avLst/>
          </a:prstGeom>
        </p:spPr>
        <p:txBody>
          <a:bodyPr>
            <a:spAutoFit/>
          </a:bodyPr>
          <a:lstStyle/>
          <a:p>
            <a:pPr algn="ctr" fontAlgn="base"/>
            <a:r>
              <a:rPr lang="en-US" dirty="0">
                <a:solidFill>
                  <a:schemeClr val="bg1"/>
                </a:solidFill>
              </a:rPr>
              <a:t>“In a language that cannot be read”</a:t>
            </a:r>
          </a:p>
          <a:p>
            <a:pPr algn="ctr" fontAlgn="base"/>
            <a:endParaRPr lang="en-US" dirty="0">
              <a:solidFill>
                <a:schemeClr val="bg1"/>
              </a:solidFill>
            </a:endParaRPr>
          </a:p>
          <a:p>
            <a:pPr algn="ctr" fontAlgn="base"/>
            <a:r>
              <a:rPr lang="en-US" dirty="0">
                <a:solidFill>
                  <a:schemeClr val="bg1"/>
                </a:solidFill>
              </a:rPr>
              <a:t>Possibly </a:t>
            </a:r>
            <a:r>
              <a:rPr lang="en-US" dirty="0" err="1">
                <a:solidFill>
                  <a:schemeClr val="bg1"/>
                </a:solidFill>
              </a:rPr>
              <a:t>Adamic</a:t>
            </a:r>
            <a:r>
              <a:rPr lang="en-US" dirty="0">
                <a:solidFill>
                  <a:schemeClr val="bg1"/>
                </a:solidFill>
              </a:rPr>
              <a:t>—the language of Adam or the language of God</a:t>
            </a:r>
          </a:p>
        </p:txBody>
      </p:sp>
      <p:sp>
        <p:nvSpPr>
          <p:cNvPr id="4" name="TextBox 3"/>
          <p:cNvSpPr txBox="1"/>
          <p:nvPr/>
        </p:nvSpPr>
        <p:spPr>
          <a:xfrm>
            <a:off x="1524000" y="6488668"/>
            <a:ext cx="4343400" cy="369332"/>
          </a:xfrm>
          <a:prstGeom prst="rect">
            <a:avLst/>
          </a:prstGeom>
          <a:noFill/>
        </p:spPr>
        <p:txBody>
          <a:bodyPr wrap="square" rtlCol="0">
            <a:spAutoFit/>
          </a:bodyPr>
          <a:lstStyle/>
          <a:p>
            <a:r>
              <a:rPr lang="en-US" dirty="0">
                <a:solidFill>
                  <a:schemeClr val="bg1"/>
                </a:solidFill>
              </a:rPr>
              <a:t>Ether 3:22	</a:t>
            </a:r>
          </a:p>
        </p:txBody>
      </p:sp>
      <p:sp>
        <p:nvSpPr>
          <p:cNvPr id="7" name="TextBox 6"/>
          <p:cNvSpPr txBox="1"/>
          <p:nvPr/>
        </p:nvSpPr>
        <p:spPr>
          <a:xfrm>
            <a:off x="1752600" y="1"/>
            <a:ext cx="8763000" cy="769441"/>
          </a:xfrm>
          <a:prstGeom prst="rect">
            <a:avLst/>
          </a:prstGeom>
          <a:noFill/>
        </p:spPr>
        <p:txBody>
          <a:bodyPr wrap="square" rtlCol="0">
            <a:spAutoFit/>
          </a:bodyPr>
          <a:lstStyle/>
          <a:p>
            <a:pPr algn="ctr"/>
            <a:r>
              <a:rPr lang="en-US" sz="4400" dirty="0">
                <a:solidFill>
                  <a:schemeClr val="bg1"/>
                </a:solidFill>
                <a:ea typeface="Arial Unicode MS" pitchFamily="34" charset="-128"/>
                <a:cs typeface="Arial Unicode MS" pitchFamily="34" charset="-128"/>
              </a:rPr>
              <a:t>Write These Things</a:t>
            </a:r>
          </a:p>
        </p:txBody>
      </p:sp>
      <p:pic>
        <p:nvPicPr>
          <p:cNvPr id="6" name="Picture 5">
            <a:extLst>
              <a:ext uri="{FF2B5EF4-FFF2-40B4-BE49-F238E27FC236}">
                <a16:creationId xmlns:a16="http://schemas.microsoft.com/office/drawing/2014/main" id="{E6B72905-5DDE-45CF-BDF9-6759674C5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287" y="2171700"/>
            <a:ext cx="3952875" cy="2514600"/>
          </a:xfrm>
          <a:prstGeom prst="rect">
            <a:avLst/>
          </a:prstGeom>
        </p:spPr>
      </p:pic>
      <p:pic>
        <p:nvPicPr>
          <p:cNvPr id="10" name="Picture 9">
            <a:extLst>
              <a:ext uri="{FF2B5EF4-FFF2-40B4-BE49-F238E27FC236}">
                <a16:creationId xmlns:a16="http://schemas.microsoft.com/office/drawing/2014/main" id="{724F8508-772E-4A87-A9D7-00A22CF56C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0226" y="3596330"/>
            <a:ext cx="4115374" cy="307700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4590CB-242D-472A-816F-67AC22D451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676400" y="914400"/>
            <a:ext cx="4572000" cy="3970318"/>
          </a:xfrm>
          <a:prstGeom prst="rect">
            <a:avLst/>
          </a:prstGeom>
        </p:spPr>
        <p:txBody>
          <a:bodyPr>
            <a:spAutoFit/>
          </a:bodyPr>
          <a:lstStyle/>
          <a:p>
            <a:pPr fontAlgn="base"/>
            <a:r>
              <a:rPr lang="en-US" dirty="0">
                <a:solidFill>
                  <a:schemeClr val="bg1"/>
                </a:solidFill>
              </a:rPr>
              <a:t>The two stones that the Lord gave to the brother of Jared were part of what is called a </a:t>
            </a:r>
            <a:r>
              <a:rPr lang="en-US" dirty="0" err="1">
                <a:solidFill>
                  <a:schemeClr val="bg1"/>
                </a:solidFill>
              </a:rPr>
              <a:t>Urim</a:t>
            </a:r>
            <a:r>
              <a:rPr lang="en-US" dirty="0">
                <a:solidFill>
                  <a:schemeClr val="bg1"/>
                </a:solidFill>
              </a:rPr>
              <a:t> and </a:t>
            </a:r>
            <a:r>
              <a:rPr lang="en-US" dirty="0" err="1">
                <a:solidFill>
                  <a:schemeClr val="bg1"/>
                </a:solidFill>
              </a:rPr>
              <a:t>Thummim</a:t>
            </a:r>
            <a:r>
              <a:rPr lang="en-US" dirty="0">
                <a:solidFill>
                  <a:schemeClr val="bg1"/>
                </a:solidFill>
              </a:rPr>
              <a:t>. </a:t>
            </a:r>
          </a:p>
          <a:p>
            <a:pPr fontAlgn="base"/>
            <a:endParaRPr lang="en-US" dirty="0">
              <a:solidFill>
                <a:schemeClr val="bg1"/>
              </a:solidFill>
            </a:endParaRPr>
          </a:p>
          <a:p>
            <a:pPr fontAlgn="base"/>
            <a:r>
              <a:rPr lang="en-US" dirty="0">
                <a:solidFill>
                  <a:schemeClr val="bg1"/>
                </a:solidFill>
              </a:rPr>
              <a:t>The scriptures refer to more than one </a:t>
            </a:r>
            <a:r>
              <a:rPr lang="en-US" dirty="0" err="1">
                <a:solidFill>
                  <a:schemeClr val="bg1"/>
                </a:solidFill>
              </a:rPr>
              <a:t>Urim</a:t>
            </a:r>
            <a:r>
              <a:rPr lang="en-US" dirty="0">
                <a:solidFill>
                  <a:schemeClr val="bg1"/>
                </a:solidFill>
              </a:rPr>
              <a:t> and </a:t>
            </a:r>
            <a:r>
              <a:rPr lang="en-US" dirty="0" err="1">
                <a:solidFill>
                  <a:schemeClr val="bg1"/>
                </a:solidFill>
              </a:rPr>
              <a:t>Thummim</a:t>
            </a:r>
            <a:r>
              <a:rPr lang="en-US" dirty="0">
                <a:solidFill>
                  <a:schemeClr val="bg1"/>
                </a:solidFill>
              </a:rPr>
              <a:t>, but we are informed that Joseph Smith had the one used by the brother of Jared.</a:t>
            </a:r>
          </a:p>
          <a:p>
            <a:pPr fontAlgn="base"/>
            <a:endParaRPr lang="en-US" dirty="0">
              <a:solidFill>
                <a:schemeClr val="bg1"/>
              </a:solidFill>
            </a:endParaRPr>
          </a:p>
          <a:p>
            <a:pPr fontAlgn="base"/>
            <a:r>
              <a:rPr lang="en-US" dirty="0">
                <a:solidFill>
                  <a:schemeClr val="bg1"/>
                </a:solidFill>
              </a:rPr>
              <a:t> In Joseph Smith—History 1:35, the Prophet Joseph provides a partial description of this </a:t>
            </a:r>
            <a:r>
              <a:rPr lang="en-US" dirty="0" err="1">
                <a:solidFill>
                  <a:schemeClr val="bg1"/>
                </a:solidFill>
              </a:rPr>
              <a:t>Urim</a:t>
            </a:r>
            <a:r>
              <a:rPr lang="en-US" dirty="0">
                <a:solidFill>
                  <a:schemeClr val="bg1"/>
                </a:solidFill>
              </a:rPr>
              <a:t> and </a:t>
            </a:r>
            <a:r>
              <a:rPr lang="en-US" dirty="0" err="1">
                <a:solidFill>
                  <a:schemeClr val="bg1"/>
                </a:solidFill>
              </a:rPr>
              <a:t>Thummim</a:t>
            </a:r>
            <a:r>
              <a:rPr lang="en-US" dirty="0">
                <a:solidFill>
                  <a:schemeClr val="bg1"/>
                </a:solidFill>
              </a:rPr>
              <a:t>. He used it in translating the Book of Mormon and in obtaining other revelations.</a:t>
            </a:r>
          </a:p>
        </p:txBody>
      </p:sp>
      <p:sp>
        <p:nvSpPr>
          <p:cNvPr id="4" name="TextBox 3"/>
          <p:cNvSpPr txBox="1"/>
          <p:nvPr/>
        </p:nvSpPr>
        <p:spPr>
          <a:xfrm>
            <a:off x="1524000" y="6488668"/>
            <a:ext cx="4343400" cy="369332"/>
          </a:xfrm>
          <a:prstGeom prst="rect">
            <a:avLst/>
          </a:prstGeom>
          <a:noFill/>
        </p:spPr>
        <p:txBody>
          <a:bodyPr wrap="square" rtlCol="0">
            <a:spAutoFit/>
          </a:bodyPr>
          <a:lstStyle/>
          <a:p>
            <a:r>
              <a:rPr lang="en-US" dirty="0">
                <a:solidFill>
                  <a:schemeClr val="bg1"/>
                </a:solidFill>
              </a:rPr>
              <a:t>Ether 3:23-24	</a:t>
            </a:r>
          </a:p>
        </p:txBody>
      </p:sp>
      <p:sp>
        <p:nvSpPr>
          <p:cNvPr id="5" name="TextBox 4"/>
          <p:cNvSpPr txBox="1"/>
          <p:nvPr/>
        </p:nvSpPr>
        <p:spPr>
          <a:xfrm>
            <a:off x="1752600" y="1"/>
            <a:ext cx="8763000" cy="769441"/>
          </a:xfrm>
          <a:prstGeom prst="rect">
            <a:avLst/>
          </a:prstGeom>
          <a:noFill/>
        </p:spPr>
        <p:txBody>
          <a:bodyPr wrap="square" rtlCol="0">
            <a:spAutoFit/>
          </a:bodyPr>
          <a:lstStyle/>
          <a:p>
            <a:pPr algn="ctr"/>
            <a:r>
              <a:rPr lang="en-US" sz="4400" dirty="0">
                <a:solidFill>
                  <a:schemeClr val="bg1"/>
                </a:solidFill>
                <a:ea typeface="Arial Unicode MS" pitchFamily="34" charset="-128"/>
                <a:cs typeface="Arial Unicode MS" pitchFamily="34" charset="-128"/>
              </a:rPr>
              <a:t>“These Two Stones”</a:t>
            </a:r>
          </a:p>
        </p:txBody>
      </p:sp>
      <p:pic>
        <p:nvPicPr>
          <p:cNvPr id="8" name="Picture 7">
            <a:extLst>
              <a:ext uri="{FF2B5EF4-FFF2-40B4-BE49-F238E27FC236}">
                <a16:creationId xmlns:a16="http://schemas.microsoft.com/office/drawing/2014/main" id="{045D32FA-7D3B-4F41-957F-53E97F045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450" y="4884719"/>
            <a:ext cx="3771900" cy="1209675"/>
          </a:xfrm>
          <a:prstGeom prst="rect">
            <a:avLst/>
          </a:prstGeom>
        </p:spPr>
      </p:pic>
      <p:sp>
        <p:nvSpPr>
          <p:cNvPr id="7" name="Rectangle 6"/>
          <p:cNvSpPr/>
          <p:nvPr/>
        </p:nvSpPr>
        <p:spPr>
          <a:xfrm>
            <a:off x="6477000" y="760513"/>
            <a:ext cx="4038600" cy="4031873"/>
          </a:xfrm>
          <a:prstGeom prst="rect">
            <a:avLst/>
          </a:prstGeom>
        </p:spPr>
        <p:txBody>
          <a:bodyPr wrap="square">
            <a:spAutoFit/>
          </a:bodyPr>
          <a:lstStyle/>
          <a:p>
            <a:r>
              <a:rPr lang="en-US" sz="1600" dirty="0">
                <a:solidFill>
                  <a:schemeClr val="bg1"/>
                </a:solidFill>
              </a:rPr>
              <a:t>“Now, behold, I say unto you, that because you delivered up those writings which you had power given unto you to translate by the means of the </a:t>
            </a:r>
            <a:r>
              <a:rPr lang="en-US" sz="1600" dirty="0" err="1">
                <a:solidFill>
                  <a:schemeClr val="bg1"/>
                </a:solidFill>
              </a:rPr>
              <a:t>Urim</a:t>
            </a:r>
            <a:r>
              <a:rPr lang="en-US" sz="1600" dirty="0">
                <a:solidFill>
                  <a:schemeClr val="bg1"/>
                </a:solidFill>
              </a:rPr>
              <a:t> and </a:t>
            </a:r>
            <a:r>
              <a:rPr lang="en-US" sz="1600" dirty="0" err="1">
                <a:solidFill>
                  <a:schemeClr val="bg1"/>
                </a:solidFill>
              </a:rPr>
              <a:t>Thummim</a:t>
            </a:r>
            <a:r>
              <a:rPr lang="en-US" sz="1600" dirty="0">
                <a:solidFill>
                  <a:schemeClr val="bg1"/>
                </a:solidFill>
              </a:rPr>
              <a:t>, into the hands of a wicked man, you have lost them.”</a:t>
            </a:r>
          </a:p>
          <a:p>
            <a:r>
              <a:rPr lang="en-US" sz="1600" dirty="0">
                <a:solidFill>
                  <a:schemeClr val="bg1"/>
                </a:solidFill>
              </a:rPr>
              <a:t>D&amp;C 10:1</a:t>
            </a:r>
          </a:p>
          <a:p>
            <a:endParaRPr lang="en-US" sz="1600" dirty="0">
              <a:solidFill>
                <a:schemeClr val="bg1"/>
              </a:solidFill>
            </a:endParaRPr>
          </a:p>
          <a:p>
            <a:r>
              <a:rPr lang="en-US" sz="1600" dirty="0">
                <a:solidFill>
                  <a:schemeClr val="bg1"/>
                </a:solidFill>
              </a:rPr>
              <a:t>“…you shall have a view of the plates, and also of the breastplate, the sword of Laban, the</a:t>
            </a:r>
            <a:r>
              <a:rPr lang="en-US" sz="1600" baseline="30000" dirty="0">
                <a:solidFill>
                  <a:schemeClr val="bg1"/>
                </a:solidFill>
              </a:rPr>
              <a:t> </a:t>
            </a:r>
            <a:r>
              <a:rPr lang="en-US" sz="1600" dirty="0" err="1">
                <a:solidFill>
                  <a:schemeClr val="bg1"/>
                </a:solidFill>
              </a:rPr>
              <a:t>Urim</a:t>
            </a:r>
            <a:r>
              <a:rPr lang="en-US" sz="1600" dirty="0">
                <a:solidFill>
                  <a:schemeClr val="bg1"/>
                </a:solidFill>
              </a:rPr>
              <a:t> and </a:t>
            </a:r>
            <a:r>
              <a:rPr lang="en-US" sz="1600" dirty="0" err="1">
                <a:solidFill>
                  <a:schemeClr val="bg1"/>
                </a:solidFill>
              </a:rPr>
              <a:t>Thummim</a:t>
            </a:r>
            <a:r>
              <a:rPr lang="en-US" sz="1600" dirty="0">
                <a:solidFill>
                  <a:schemeClr val="bg1"/>
                </a:solidFill>
              </a:rPr>
              <a:t>, which were given to the brother of Jared upon the mount, when he talked with the Lord face to face, and the miraculous directors which were given to Lehi while in the wilderness, on the borders of the Red Sea.”</a:t>
            </a:r>
          </a:p>
          <a:p>
            <a:r>
              <a:rPr lang="en-US" sz="1600" dirty="0">
                <a:solidFill>
                  <a:schemeClr val="bg1"/>
                </a:solidFill>
              </a:rPr>
              <a:t>D&amp;C 17:1</a:t>
            </a:r>
          </a:p>
        </p:txBody>
      </p:sp>
      <p:pic>
        <p:nvPicPr>
          <p:cNvPr id="13" name="Picture 12">
            <a:extLst>
              <a:ext uri="{FF2B5EF4-FFF2-40B4-BE49-F238E27FC236}">
                <a16:creationId xmlns:a16="http://schemas.microsoft.com/office/drawing/2014/main" id="{1541AC68-D256-44C1-8DA3-268EE3F97A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4740" y="4562033"/>
            <a:ext cx="3070860" cy="19817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C3E0A22-A182-48C8-8FD7-537FC5B40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828800" y="914400"/>
            <a:ext cx="2819400" cy="1569660"/>
          </a:xfrm>
          <a:prstGeom prst="rect">
            <a:avLst/>
          </a:prstGeom>
        </p:spPr>
        <p:txBody>
          <a:bodyPr wrap="square">
            <a:spAutoFit/>
          </a:bodyPr>
          <a:lstStyle/>
          <a:p>
            <a:pPr fontAlgn="base"/>
            <a:r>
              <a:rPr lang="en-US" sz="1600" dirty="0">
                <a:solidFill>
                  <a:schemeClr val="bg1"/>
                </a:solidFill>
              </a:rPr>
              <a:t>“King Mosiah possessed ‘two stones which were fastened into the two rims of a bow,’ called by the Nephites </a:t>
            </a:r>
            <a:r>
              <a:rPr lang="en-US" sz="1600" i="1" dirty="0">
                <a:solidFill>
                  <a:schemeClr val="bg1"/>
                </a:solidFill>
              </a:rPr>
              <a:t>Interpreters, </a:t>
            </a:r>
            <a:r>
              <a:rPr lang="en-US" sz="1600" dirty="0">
                <a:solidFill>
                  <a:schemeClr val="bg1"/>
                </a:solidFill>
              </a:rPr>
              <a:t>with which he translated the Jaredite record. </a:t>
            </a:r>
          </a:p>
        </p:txBody>
      </p:sp>
      <p:sp>
        <p:nvSpPr>
          <p:cNvPr id="4" name="TextBox 3"/>
          <p:cNvSpPr txBox="1"/>
          <p:nvPr/>
        </p:nvSpPr>
        <p:spPr>
          <a:xfrm>
            <a:off x="1524000" y="6488668"/>
            <a:ext cx="4343400" cy="369332"/>
          </a:xfrm>
          <a:prstGeom prst="rect">
            <a:avLst/>
          </a:prstGeom>
          <a:noFill/>
        </p:spPr>
        <p:txBody>
          <a:bodyPr wrap="square" rtlCol="0">
            <a:spAutoFit/>
          </a:bodyPr>
          <a:lstStyle/>
          <a:p>
            <a:r>
              <a:rPr lang="en-US" dirty="0">
                <a:solidFill>
                  <a:schemeClr val="bg1"/>
                </a:solidFill>
              </a:rPr>
              <a:t>Joseph Fielding Smith	</a:t>
            </a:r>
          </a:p>
        </p:txBody>
      </p:sp>
      <p:sp>
        <p:nvSpPr>
          <p:cNvPr id="7" name="TextBox 6"/>
          <p:cNvSpPr txBox="1"/>
          <p:nvPr/>
        </p:nvSpPr>
        <p:spPr>
          <a:xfrm>
            <a:off x="1752600" y="1"/>
            <a:ext cx="8763000" cy="769441"/>
          </a:xfrm>
          <a:prstGeom prst="rect">
            <a:avLst/>
          </a:prstGeom>
          <a:noFill/>
        </p:spPr>
        <p:txBody>
          <a:bodyPr wrap="square" rtlCol="0">
            <a:spAutoFit/>
          </a:bodyPr>
          <a:lstStyle/>
          <a:p>
            <a:pPr algn="ctr"/>
            <a:r>
              <a:rPr lang="en-US" sz="4400" dirty="0">
                <a:solidFill>
                  <a:schemeClr val="bg1"/>
                </a:solidFill>
                <a:ea typeface="Arial Unicode MS" pitchFamily="34" charset="-128"/>
                <a:cs typeface="Arial Unicode MS" pitchFamily="34" charset="-128"/>
              </a:rPr>
              <a:t>Interpreters</a:t>
            </a:r>
          </a:p>
        </p:txBody>
      </p:sp>
      <p:sp>
        <p:nvSpPr>
          <p:cNvPr id="8" name="Rectangle 7"/>
          <p:cNvSpPr/>
          <p:nvPr/>
        </p:nvSpPr>
        <p:spPr>
          <a:xfrm>
            <a:off x="7138780" y="927557"/>
            <a:ext cx="2991678" cy="2062103"/>
          </a:xfrm>
          <a:prstGeom prst="rect">
            <a:avLst/>
          </a:prstGeom>
        </p:spPr>
        <p:txBody>
          <a:bodyPr wrap="square">
            <a:spAutoFit/>
          </a:bodyPr>
          <a:lstStyle/>
          <a:p>
            <a:r>
              <a:rPr lang="en-US" sz="1600" dirty="0">
                <a:solidFill>
                  <a:schemeClr val="bg1"/>
                </a:solidFill>
              </a:rPr>
              <a:t>“And now Limhi was again filled with joy on learning from the mouth of Ammon that king Mosiah had a gift from God, whereby he could interpret such engravings; yea, and Ammon also did rejoice.”</a:t>
            </a:r>
            <a:br>
              <a:rPr lang="en-US" sz="1600" dirty="0">
                <a:solidFill>
                  <a:schemeClr val="bg1"/>
                </a:solidFill>
              </a:rPr>
            </a:br>
            <a:r>
              <a:rPr lang="en-US" sz="1600" dirty="0">
                <a:solidFill>
                  <a:schemeClr val="bg1"/>
                </a:solidFill>
              </a:rPr>
              <a:t>Mosiah 21:28</a:t>
            </a:r>
          </a:p>
        </p:txBody>
      </p:sp>
      <p:sp>
        <p:nvSpPr>
          <p:cNvPr id="9" name="Rectangle 8"/>
          <p:cNvSpPr/>
          <p:nvPr/>
        </p:nvSpPr>
        <p:spPr>
          <a:xfrm>
            <a:off x="1981201" y="3657600"/>
            <a:ext cx="2206487" cy="2308324"/>
          </a:xfrm>
          <a:prstGeom prst="rect">
            <a:avLst/>
          </a:prstGeom>
        </p:spPr>
        <p:txBody>
          <a:bodyPr wrap="square">
            <a:spAutoFit/>
          </a:bodyPr>
          <a:lstStyle/>
          <a:p>
            <a:r>
              <a:rPr lang="en-US" sz="1600" dirty="0">
                <a:solidFill>
                  <a:schemeClr val="bg1"/>
                </a:solidFill>
              </a:rPr>
              <a:t>Mosiah had this gift before the people of Limhi discovered the record of Ether. </a:t>
            </a:r>
          </a:p>
          <a:p>
            <a:r>
              <a:rPr lang="en-US" sz="1600" dirty="0">
                <a:solidFill>
                  <a:schemeClr val="bg1"/>
                </a:solidFill>
              </a:rPr>
              <a:t>They may have been received when the ‘large stone’ was brought to Mosiah with engravings upon it. </a:t>
            </a:r>
          </a:p>
        </p:txBody>
      </p:sp>
      <p:sp>
        <p:nvSpPr>
          <p:cNvPr id="10" name="Rectangle 9"/>
          <p:cNvSpPr/>
          <p:nvPr/>
        </p:nvSpPr>
        <p:spPr>
          <a:xfrm>
            <a:off x="7010401" y="3962401"/>
            <a:ext cx="3248439" cy="2554545"/>
          </a:xfrm>
          <a:prstGeom prst="rect">
            <a:avLst/>
          </a:prstGeom>
        </p:spPr>
        <p:txBody>
          <a:bodyPr wrap="square">
            <a:spAutoFit/>
          </a:bodyPr>
          <a:lstStyle/>
          <a:p>
            <a:r>
              <a:rPr lang="en-US" sz="1600" dirty="0">
                <a:solidFill>
                  <a:schemeClr val="bg1"/>
                </a:solidFill>
              </a:rPr>
              <a:t>“And it came to pass in the days of Mosiah, there was a large</a:t>
            </a:r>
            <a:r>
              <a:rPr lang="en-US" sz="1600" baseline="30000" dirty="0">
                <a:solidFill>
                  <a:schemeClr val="bg1"/>
                </a:solidFill>
              </a:rPr>
              <a:t> </a:t>
            </a:r>
            <a:r>
              <a:rPr lang="en-US" sz="1600" dirty="0">
                <a:solidFill>
                  <a:schemeClr val="bg1"/>
                </a:solidFill>
              </a:rPr>
              <a:t>stone brought unto him with engravings on it; and he did</a:t>
            </a:r>
            <a:r>
              <a:rPr lang="en-US" sz="1600" baseline="30000" dirty="0">
                <a:solidFill>
                  <a:schemeClr val="bg1"/>
                </a:solidFill>
              </a:rPr>
              <a:t> </a:t>
            </a:r>
            <a:r>
              <a:rPr lang="en-US" sz="1600" dirty="0">
                <a:solidFill>
                  <a:schemeClr val="bg1"/>
                </a:solidFill>
              </a:rPr>
              <a:t>interpret the engravings by the gift and power of God.”</a:t>
            </a:r>
          </a:p>
          <a:p>
            <a:r>
              <a:rPr lang="en-US" sz="1600" dirty="0">
                <a:solidFill>
                  <a:schemeClr val="bg1"/>
                </a:solidFill>
              </a:rPr>
              <a:t>Omni 1:20</a:t>
            </a:r>
          </a:p>
          <a:p>
            <a:endParaRPr lang="en-US" sz="1600" dirty="0">
              <a:solidFill>
                <a:schemeClr val="bg1"/>
              </a:solidFill>
            </a:endParaRPr>
          </a:p>
          <a:p>
            <a:r>
              <a:rPr lang="en-US" sz="1600" dirty="0" err="1">
                <a:solidFill>
                  <a:schemeClr val="bg1"/>
                </a:solidFill>
              </a:rPr>
              <a:t>Coriantumr</a:t>
            </a:r>
            <a:r>
              <a:rPr lang="en-US" sz="1600" dirty="0">
                <a:solidFill>
                  <a:schemeClr val="bg1"/>
                </a:solidFill>
              </a:rPr>
              <a:t> was discovered by the people of Zarahemla</a:t>
            </a:r>
          </a:p>
        </p:txBody>
      </p:sp>
      <p:pic>
        <p:nvPicPr>
          <p:cNvPr id="6" name="Picture 5">
            <a:extLst>
              <a:ext uri="{FF2B5EF4-FFF2-40B4-BE49-F238E27FC236}">
                <a16:creationId xmlns:a16="http://schemas.microsoft.com/office/drawing/2014/main" id="{851E9334-14D9-48C2-8EEF-FE4CADE5B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493" y="927557"/>
            <a:ext cx="2171700" cy="2790825"/>
          </a:xfrm>
          <a:prstGeom prst="rect">
            <a:avLst/>
          </a:prstGeom>
        </p:spPr>
      </p:pic>
      <p:pic>
        <p:nvPicPr>
          <p:cNvPr id="13" name="Picture 12">
            <a:extLst>
              <a:ext uri="{FF2B5EF4-FFF2-40B4-BE49-F238E27FC236}">
                <a16:creationId xmlns:a16="http://schemas.microsoft.com/office/drawing/2014/main" id="{2779FDBE-68F1-4691-93F2-0F5DF36538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494" y="3938451"/>
            <a:ext cx="2066925" cy="2495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3401A6-1E26-4A16-AB00-06100BD76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828800" y="914401"/>
            <a:ext cx="2819400" cy="1323439"/>
          </a:xfrm>
          <a:prstGeom prst="rect">
            <a:avLst/>
          </a:prstGeom>
        </p:spPr>
        <p:txBody>
          <a:bodyPr wrap="square">
            <a:spAutoFit/>
          </a:bodyPr>
          <a:lstStyle/>
          <a:p>
            <a:pPr fontAlgn="base"/>
            <a:r>
              <a:rPr lang="en-US" sz="1600" dirty="0">
                <a:solidFill>
                  <a:schemeClr val="bg1"/>
                </a:solidFill>
              </a:rPr>
              <a:t>“…or two stones, given to the Brother of Jared were those in the possession of Mosiah appears evident from </a:t>
            </a:r>
            <a:r>
              <a:rPr lang="en-US" sz="1600" i="1" dirty="0">
                <a:solidFill>
                  <a:schemeClr val="bg1"/>
                </a:solidFill>
              </a:rPr>
              <a:t>Book of Mormon </a:t>
            </a:r>
            <a:r>
              <a:rPr lang="en-US" sz="1600" dirty="0">
                <a:solidFill>
                  <a:schemeClr val="bg1"/>
                </a:solidFill>
              </a:rPr>
              <a:t> teachings.”</a:t>
            </a:r>
          </a:p>
        </p:txBody>
      </p:sp>
      <p:sp>
        <p:nvSpPr>
          <p:cNvPr id="4" name="TextBox 3"/>
          <p:cNvSpPr txBox="1"/>
          <p:nvPr/>
        </p:nvSpPr>
        <p:spPr>
          <a:xfrm>
            <a:off x="1524000" y="6488668"/>
            <a:ext cx="4343400" cy="369332"/>
          </a:xfrm>
          <a:prstGeom prst="rect">
            <a:avLst/>
          </a:prstGeom>
          <a:noFill/>
        </p:spPr>
        <p:txBody>
          <a:bodyPr wrap="square" rtlCol="0">
            <a:spAutoFit/>
          </a:bodyPr>
          <a:lstStyle/>
          <a:p>
            <a:r>
              <a:rPr lang="en-US" dirty="0">
                <a:solidFill>
                  <a:schemeClr val="bg1"/>
                </a:solidFill>
              </a:rPr>
              <a:t>Joseph Fielding Smith	</a:t>
            </a:r>
          </a:p>
        </p:txBody>
      </p:sp>
      <p:sp>
        <p:nvSpPr>
          <p:cNvPr id="7" name="TextBox 6"/>
          <p:cNvSpPr txBox="1"/>
          <p:nvPr/>
        </p:nvSpPr>
        <p:spPr>
          <a:xfrm>
            <a:off x="1752600" y="1"/>
            <a:ext cx="8763000" cy="769441"/>
          </a:xfrm>
          <a:prstGeom prst="rect">
            <a:avLst/>
          </a:prstGeom>
          <a:noFill/>
        </p:spPr>
        <p:txBody>
          <a:bodyPr wrap="square" rtlCol="0">
            <a:spAutoFit/>
          </a:bodyPr>
          <a:lstStyle/>
          <a:p>
            <a:pPr algn="ctr"/>
            <a:r>
              <a:rPr lang="en-US" sz="4400" dirty="0" err="1">
                <a:solidFill>
                  <a:schemeClr val="bg1"/>
                </a:solidFill>
                <a:ea typeface="Arial Unicode MS" pitchFamily="34" charset="-128"/>
                <a:cs typeface="Arial Unicode MS" pitchFamily="34" charset="-128"/>
              </a:rPr>
              <a:t>Urim</a:t>
            </a:r>
            <a:r>
              <a:rPr lang="en-US" sz="4400" dirty="0">
                <a:solidFill>
                  <a:schemeClr val="bg1"/>
                </a:solidFill>
                <a:ea typeface="Arial Unicode MS" pitchFamily="34" charset="-128"/>
                <a:cs typeface="Arial Unicode MS" pitchFamily="34" charset="-128"/>
              </a:rPr>
              <a:t> and </a:t>
            </a:r>
            <a:r>
              <a:rPr lang="en-US" sz="4400" dirty="0" err="1">
                <a:solidFill>
                  <a:schemeClr val="bg1"/>
                </a:solidFill>
                <a:ea typeface="Arial Unicode MS" pitchFamily="34" charset="-128"/>
                <a:cs typeface="Arial Unicode MS" pitchFamily="34" charset="-128"/>
              </a:rPr>
              <a:t>Thummin</a:t>
            </a:r>
            <a:endParaRPr lang="en-US" sz="4400" dirty="0">
              <a:solidFill>
                <a:schemeClr val="bg1"/>
              </a:solidFill>
              <a:ea typeface="Arial Unicode MS" pitchFamily="34" charset="-128"/>
              <a:cs typeface="Arial Unicode MS" pitchFamily="34" charset="-128"/>
            </a:endParaRPr>
          </a:p>
        </p:txBody>
      </p:sp>
      <p:sp>
        <p:nvSpPr>
          <p:cNvPr id="8" name="Rectangle 7"/>
          <p:cNvSpPr/>
          <p:nvPr/>
        </p:nvSpPr>
        <p:spPr>
          <a:xfrm>
            <a:off x="6781800" y="990601"/>
            <a:ext cx="2991678" cy="1323439"/>
          </a:xfrm>
          <a:prstGeom prst="rect">
            <a:avLst/>
          </a:prstGeom>
        </p:spPr>
        <p:txBody>
          <a:bodyPr wrap="square">
            <a:spAutoFit/>
          </a:bodyPr>
          <a:lstStyle/>
          <a:p>
            <a:r>
              <a:rPr lang="en-US" sz="1600" dirty="0">
                <a:solidFill>
                  <a:schemeClr val="bg1"/>
                </a:solidFill>
              </a:rPr>
              <a:t>“The Brother of Jared was commanded to seal up his writing of the vision he had when Christ appeared to him, so that they could not be read by his people.”</a:t>
            </a:r>
          </a:p>
        </p:txBody>
      </p:sp>
      <p:sp>
        <p:nvSpPr>
          <p:cNvPr id="9" name="Rectangle 8"/>
          <p:cNvSpPr/>
          <p:nvPr/>
        </p:nvSpPr>
        <p:spPr>
          <a:xfrm>
            <a:off x="2209800" y="4724401"/>
            <a:ext cx="2667000" cy="1323439"/>
          </a:xfrm>
          <a:prstGeom prst="rect">
            <a:avLst/>
          </a:prstGeom>
        </p:spPr>
        <p:txBody>
          <a:bodyPr wrap="square">
            <a:spAutoFit/>
          </a:bodyPr>
          <a:lstStyle/>
          <a:p>
            <a:r>
              <a:rPr lang="en-US" sz="1600" dirty="0">
                <a:solidFill>
                  <a:schemeClr val="bg1"/>
                </a:solidFill>
              </a:rPr>
              <a:t>“This vision was recorded in a language which was confounded, for it was not to go forth until after the resurrection of Christ.”</a:t>
            </a:r>
          </a:p>
        </p:txBody>
      </p:sp>
      <p:sp>
        <p:nvSpPr>
          <p:cNvPr id="10" name="Rectangle 9"/>
          <p:cNvSpPr/>
          <p:nvPr/>
        </p:nvSpPr>
        <p:spPr>
          <a:xfrm>
            <a:off x="6705601" y="4724400"/>
            <a:ext cx="3248439" cy="1569660"/>
          </a:xfrm>
          <a:prstGeom prst="rect">
            <a:avLst/>
          </a:prstGeom>
        </p:spPr>
        <p:txBody>
          <a:bodyPr wrap="square">
            <a:spAutoFit/>
          </a:bodyPr>
          <a:lstStyle/>
          <a:p>
            <a:r>
              <a:rPr lang="en-US" sz="1600" dirty="0">
                <a:solidFill>
                  <a:schemeClr val="bg1"/>
                </a:solidFill>
              </a:rPr>
              <a:t>“The </a:t>
            </a:r>
            <a:r>
              <a:rPr lang="en-US" sz="1600" dirty="0" err="1">
                <a:solidFill>
                  <a:schemeClr val="bg1"/>
                </a:solidFill>
              </a:rPr>
              <a:t>Urim</a:t>
            </a:r>
            <a:r>
              <a:rPr lang="en-US" sz="1600" dirty="0">
                <a:solidFill>
                  <a:schemeClr val="bg1"/>
                </a:solidFill>
              </a:rPr>
              <a:t> and </a:t>
            </a:r>
            <a:r>
              <a:rPr lang="en-US" sz="1600" dirty="0" err="1">
                <a:solidFill>
                  <a:schemeClr val="bg1"/>
                </a:solidFill>
              </a:rPr>
              <a:t>Thummim</a:t>
            </a:r>
            <a:r>
              <a:rPr lang="en-US" sz="1600" dirty="0">
                <a:solidFill>
                  <a:schemeClr val="bg1"/>
                </a:solidFill>
              </a:rPr>
              <a:t> were also sealed up so that they could not be used for the purpose of interpreting those sacred writings of this vision, until such time as the Lord should grant to man to interpret them.”</a:t>
            </a:r>
          </a:p>
        </p:txBody>
      </p:sp>
      <p:pic>
        <p:nvPicPr>
          <p:cNvPr id="6" name="Picture 5">
            <a:extLst>
              <a:ext uri="{FF2B5EF4-FFF2-40B4-BE49-F238E27FC236}">
                <a16:creationId xmlns:a16="http://schemas.microsoft.com/office/drawing/2014/main" id="{2387D3DC-6733-4C44-B472-6CCF4ACB6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873" y="2724465"/>
            <a:ext cx="2324100" cy="1552575"/>
          </a:xfrm>
          <a:prstGeom prst="rect">
            <a:avLst/>
          </a:prstGeom>
        </p:spPr>
      </p:pic>
      <p:pic>
        <p:nvPicPr>
          <p:cNvPr id="13" name="Picture 12">
            <a:extLst>
              <a:ext uri="{FF2B5EF4-FFF2-40B4-BE49-F238E27FC236}">
                <a16:creationId xmlns:a16="http://schemas.microsoft.com/office/drawing/2014/main" id="{19B9D1A2-E211-4C35-B606-B2E3D31603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3127" y="1859496"/>
            <a:ext cx="2097862" cy="2793012"/>
          </a:xfrm>
          <a:prstGeom prst="rect">
            <a:avLst/>
          </a:prstGeom>
        </p:spPr>
      </p:pic>
      <p:pic>
        <p:nvPicPr>
          <p:cNvPr id="15" name="Picture 14">
            <a:extLst>
              <a:ext uri="{FF2B5EF4-FFF2-40B4-BE49-F238E27FC236}">
                <a16:creationId xmlns:a16="http://schemas.microsoft.com/office/drawing/2014/main" id="{F3ACA4E7-5B37-4F31-9D79-79777F6985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6277" y="2745562"/>
            <a:ext cx="2609850" cy="1666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4590CB-242D-472A-816F-67AC22D451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752600" y="1"/>
            <a:ext cx="8763000" cy="769441"/>
          </a:xfrm>
          <a:prstGeom prst="rect">
            <a:avLst/>
          </a:prstGeom>
          <a:noFill/>
        </p:spPr>
        <p:txBody>
          <a:bodyPr wrap="square" rtlCol="0">
            <a:spAutoFit/>
          </a:bodyPr>
          <a:lstStyle/>
          <a:p>
            <a:pPr algn="ctr"/>
            <a:r>
              <a:rPr lang="en-US" sz="4400" dirty="0">
                <a:solidFill>
                  <a:schemeClr val="bg1"/>
                </a:solidFill>
                <a:ea typeface="Arial Unicode MS" pitchFamily="34" charset="-128"/>
                <a:cs typeface="Arial Unicode MS" pitchFamily="34" charset="-128"/>
              </a:rPr>
              <a:t>How Many Stones?</a:t>
            </a:r>
          </a:p>
        </p:txBody>
      </p:sp>
      <p:pic>
        <p:nvPicPr>
          <p:cNvPr id="2050" name="Picture 2" descr="Related image">
            <a:extLst>
              <a:ext uri="{FF2B5EF4-FFF2-40B4-BE49-F238E27FC236}">
                <a16:creationId xmlns:a16="http://schemas.microsoft.com/office/drawing/2014/main" id="{E00EF1C7-CF82-4063-BC70-A6CC7FBEDF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1738" y="1143000"/>
            <a:ext cx="7328525" cy="4876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1AAA046-EB1E-43DB-A917-D31107522E47}"/>
              </a:ext>
            </a:extLst>
          </p:cNvPr>
          <p:cNvSpPr txBox="1"/>
          <p:nvPr/>
        </p:nvSpPr>
        <p:spPr>
          <a:xfrm>
            <a:off x="1770017" y="5890619"/>
            <a:ext cx="8763000" cy="769441"/>
          </a:xfrm>
          <a:prstGeom prst="rect">
            <a:avLst/>
          </a:prstGeom>
          <a:noFill/>
        </p:spPr>
        <p:txBody>
          <a:bodyPr wrap="square" rtlCol="0">
            <a:spAutoFit/>
          </a:bodyPr>
          <a:lstStyle/>
          <a:p>
            <a:pPr algn="ctr"/>
            <a:r>
              <a:rPr lang="en-US" sz="4400" dirty="0">
                <a:solidFill>
                  <a:schemeClr val="bg1"/>
                </a:solidFill>
                <a:latin typeface="Arial Unicode MS" pitchFamily="34" charset="-128"/>
                <a:ea typeface="Arial Unicode MS" pitchFamily="34" charset="-128"/>
                <a:cs typeface="Arial Unicode MS" pitchFamily="34" charset="-128"/>
              </a:rPr>
              <a:t>18</a:t>
            </a:r>
          </a:p>
        </p:txBody>
      </p:sp>
      <p:sp>
        <p:nvSpPr>
          <p:cNvPr id="3" name="Rectangle 2">
            <a:extLst>
              <a:ext uri="{FF2B5EF4-FFF2-40B4-BE49-F238E27FC236}">
                <a16:creationId xmlns:a16="http://schemas.microsoft.com/office/drawing/2014/main" id="{150E5D2F-0C66-4419-95DB-375B9361A398}"/>
              </a:ext>
            </a:extLst>
          </p:cNvPr>
          <p:cNvSpPr/>
          <p:nvPr/>
        </p:nvSpPr>
        <p:spPr>
          <a:xfrm>
            <a:off x="7013731" y="6016765"/>
            <a:ext cx="3654268" cy="646331"/>
          </a:xfrm>
          <a:prstGeom prst="rect">
            <a:avLst/>
          </a:prstGeom>
        </p:spPr>
        <p:txBody>
          <a:bodyPr wrap="square">
            <a:spAutoFit/>
          </a:bodyPr>
          <a:lstStyle/>
          <a:p>
            <a:r>
              <a:rPr lang="en-US" i="1" dirty="0">
                <a:solidFill>
                  <a:srgbClr val="FFFF00"/>
                </a:solidFill>
                <a:latin typeface="Palatino"/>
              </a:rPr>
              <a:t>And behold, these two stones will I give unto thee, Ether 3 :23</a:t>
            </a:r>
            <a:endParaRPr lang="en-US" i="1" dirty="0">
              <a:solidFill>
                <a:srgbClr val="FFFF00"/>
              </a:solidFill>
            </a:endParaRPr>
          </a:p>
        </p:txBody>
      </p:sp>
      <p:sp>
        <p:nvSpPr>
          <p:cNvPr id="6" name="Rectangle 5">
            <a:extLst>
              <a:ext uri="{FF2B5EF4-FFF2-40B4-BE49-F238E27FC236}">
                <a16:creationId xmlns:a16="http://schemas.microsoft.com/office/drawing/2014/main" id="{290D0645-BF7A-484D-9FCC-CD32A4F6C2F3}"/>
              </a:ext>
            </a:extLst>
          </p:cNvPr>
          <p:cNvSpPr/>
          <p:nvPr/>
        </p:nvSpPr>
        <p:spPr>
          <a:xfrm>
            <a:off x="2015260" y="6013729"/>
            <a:ext cx="4034377" cy="646331"/>
          </a:xfrm>
          <a:prstGeom prst="rect">
            <a:avLst/>
          </a:prstGeom>
        </p:spPr>
        <p:txBody>
          <a:bodyPr wrap="square">
            <a:spAutoFit/>
          </a:bodyPr>
          <a:lstStyle/>
          <a:p>
            <a:r>
              <a:rPr lang="en-US" i="1" dirty="0">
                <a:solidFill>
                  <a:srgbClr val="FFFF00"/>
                </a:solidFill>
                <a:latin typeface="Palatino"/>
              </a:rPr>
              <a:t>…and did molten out of a rock sixteen small stones… Ether 3:1</a:t>
            </a:r>
            <a:endParaRPr lang="en-US" i="1" dirty="0">
              <a:solidFill>
                <a:srgbClr val="FFFF00"/>
              </a:solidFill>
            </a:endParaRPr>
          </a:p>
        </p:txBody>
      </p:sp>
    </p:spTree>
    <p:extLst>
      <p:ext uri="{BB962C8B-B14F-4D97-AF65-F5344CB8AC3E}">
        <p14:creationId xmlns:p14="http://schemas.microsoft.com/office/powerpoint/2010/main" val="94733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C953CD-F308-4441-B453-B17012D63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133600" y="1143000"/>
            <a:ext cx="5562600" cy="2677656"/>
          </a:xfrm>
          <a:prstGeom prst="rect">
            <a:avLst/>
          </a:prstGeom>
        </p:spPr>
        <p:txBody>
          <a:bodyPr wrap="square">
            <a:spAutoFit/>
          </a:bodyPr>
          <a:lstStyle/>
          <a:p>
            <a:r>
              <a:rPr lang="en-US" sz="2800" dirty="0">
                <a:solidFill>
                  <a:schemeClr val="bg1"/>
                </a:solidFill>
              </a:rPr>
              <a:t>“And it came to pass that the Lord commanded him that he should seal up the two stones which he had received, and show them not, until the Lord should show them unto the children of</a:t>
            </a:r>
            <a:r>
              <a:rPr lang="en-US" sz="2800" baseline="30000" dirty="0">
                <a:solidFill>
                  <a:schemeClr val="bg1"/>
                </a:solidFill>
              </a:rPr>
              <a:t> </a:t>
            </a:r>
            <a:r>
              <a:rPr lang="en-US" sz="2800" dirty="0">
                <a:solidFill>
                  <a:schemeClr val="bg1"/>
                </a:solidFill>
              </a:rPr>
              <a:t>men.”</a:t>
            </a:r>
          </a:p>
        </p:txBody>
      </p:sp>
      <p:sp>
        <p:nvSpPr>
          <p:cNvPr id="4" name="TextBox 3"/>
          <p:cNvSpPr txBox="1"/>
          <p:nvPr/>
        </p:nvSpPr>
        <p:spPr>
          <a:xfrm>
            <a:off x="1524000" y="6488668"/>
            <a:ext cx="4343400" cy="369332"/>
          </a:xfrm>
          <a:prstGeom prst="rect">
            <a:avLst/>
          </a:prstGeom>
          <a:noFill/>
        </p:spPr>
        <p:txBody>
          <a:bodyPr wrap="square" rtlCol="0">
            <a:spAutoFit/>
          </a:bodyPr>
          <a:lstStyle/>
          <a:p>
            <a:r>
              <a:rPr lang="en-US" dirty="0">
                <a:solidFill>
                  <a:schemeClr val="bg1"/>
                </a:solidFill>
              </a:rPr>
              <a:t>Ether 3:27-28	</a:t>
            </a:r>
          </a:p>
        </p:txBody>
      </p:sp>
      <p:sp>
        <p:nvSpPr>
          <p:cNvPr id="5" name="TextBox 4"/>
          <p:cNvSpPr txBox="1"/>
          <p:nvPr/>
        </p:nvSpPr>
        <p:spPr>
          <a:xfrm>
            <a:off x="1752600" y="1"/>
            <a:ext cx="8763000" cy="769441"/>
          </a:xfrm>
          <a:prstGeom prst="rect">
            <a:avLst/>
          </a:prstGeom>
          <a:noFill/>
        </p:spPr>
        <p:txBody>
          <a:bodyPr wrap="square" rtlCol="0">
            <a:spAutoFit/>
          </a:bodyPr>
          <a:lstStyle/>
          <a:p>
            <a:pPr algn="ctr"/>
            <a:r>
              <a:rPr lang="en-US" sz="4400" dirty="0">
                <a:solidFill>
                  <a:schemeClr val="bg1"/>
                </a:solidFill>
                <a:ea typeface="Arial Unicode MS" pitchFamily="34" charset="-128"/>
                <a:cs typeface="Arial Unicode MS" pitchFamily="34" charset="-128"/>
              </a:rPr>
              <a:t>In The Lord’s Own Due Time</a:t>
            </a:r>
          </a:p>
        </p:txBody>
      </p:sp>
      <p:pic>
        <p:nvPicPr>
          <p:cNvPr id="8" name="Picture 7">
            <a:extLst>
              <a:ext uri="{FF2B5EF4-FFF2-40B4-BE49-F238E27FC236}">
                <a16:creationId xmlns:a16="http://schemas.microsoft.com/office/drawing/2014/main" id="{5EF07700-34D3-4922-A010-7723105BA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364" y="3623277"/>
            <a:ext cx="4391025" cy="29241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B8D62D-4512-499E-B74D-4FEBB2E18B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2910" y="458590"/>
            <a:ext cx="8839200" cy="424731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Spencer W. Kimball Conf. Report April 1963 pp. 63-64</a:t>
            </a:r>
          </a:p>
          <a:p>
            <a:endParaRPr lang="en-US" dirty="0">
              <a:solidFill>
                <a:schemeClr val="bg1"/>
              </a:solidFill>
            </a:endParaRPr>
          </a:p>
          <a:p>
            <a:r>
              <a:rPr lang="en-US" dirty="0">
                <a:solidFill>
                  <a:schemeClr val="bg1"/>
                </a:solidFill>
              </a:rPr>
              <a:t>Joseph Fielding Smith  </a:t>
            </a:r>
            <a:r>
              <a:rPr lang="en-US" i="1" dirty="0">
                <a:solidFill>
                  <a:schemeClr val="bg1"/>
                </a:solidFill>
              </a:rPr>
              <a:t>Questions and Answers </a:t>
            </a:r>
            <a:r>
              <a:rPr lang="en-US" dirty="0">
                <a:solidFill>
                  <a:schemeClr val="bg1"/>
                </a:solidFill>
              </a:rPr>
              <a:t>2:124-25 and  (Interpreters)--</a:t>
            </a:r>
            <a:r>
              <a:rPr lang="en-US" i="1" dirty="0">
                <a:solidFill>
                  <a:schemeClr val="bg1"/>
                </a:solidFill>
              </a:rPr>
              <a:t>Doctrines of Salvation </a:t>
            </a:r>
            <a:r>
              <a:rPr lang="en-US" dirty="0">
                <a:solidFill>
                  <a:schemeClr val="bg1"/>
                </a:solidFill>
              </a:rPr>
              <a:t>3:223-24</a:t>
            </a:r>
          </a:p>
          <a:p>
            <a:endParaRPr lang="en-US" dirty="0">
              <a:solidFill>
                <a:schemeClr val="bg1"/>
              </a:solidFill>
            </a:endParaRPr>
          </a:p>
          <a:p>
            <a:r>
              <a:rPr lang="en-US" dirty="0">
                <a:solidFill>
                  <a:schemeClr val="bg1"/>
                </a:solidFill>
              </a:rPr>
              <a:t>Elder Jeffrey R. Holland (</a:t>
            </a:r>
            <a:r>
              <a:rPr lang="en-US" i="1" dirty="0">
                <a:solidFill>
                  <a:schemeClr val="bg1"/>
                </a:solidFill>
              </a:rPr>
              <a:t>Christ and the New Covenant: The Messianic Message of the Book of Mormon</a:t>
            </a:r>
            <a:r>
              <a:rPr lang="en-US" dirty="0">
                <a:solidFill>
                  <a:schemeClr val="bg1"/>
                </a:solidFill>
              </a:rPr>
              <a:t> [1997], 19–20, 23 ).</a:t>
            </a:r>
          </a:p>
          <a:p>
            <a:endParaRPr lang="en-US" dirty="0">
              <a:solidFill>
                <a:schemeClr val="bg1"/>
              </a:solidFill>
            </a:endParaRPr>
          </a:p>
          <a:p>
            <a:r>
              <a:rPr lang="en-US" dirty="0">
                <a:solidFill>
                  <a:schemeClr val="bg1"/>
                </a:solidFill>
              </a:rPr>
              <a:t>Elder Cecil O. Samuelson (“The Brother of Jared,” in </a:t>
            </a:r>
            <a:r>
              <a:rPr lang="en-US" i="1" dirty="0">
                <a:solidFill>
                  <a:schemeClr val="bg1"/>
                </a:solidFill>
              </a:rPr>
              <a:t>Heroes from the Book of Mormon</a:t>
            </a:r>
            <a:r>
              <a:rPr lang="en-US" dirty="0">
                <a:solidFill>
                  <a:schemeClr val="bg1"/>
                </a:solidFill>
              </a:rPr>
              <a:t> [1995], 185).</a:t>
            </a:r>
          </a:p>
          <a:p>
            <a:endParaRPr lang="en-US" dirty="0">
              <a:solidFill>
                <a:schemeClr val="bg1"/>
              </a:solidFill>
            </a:endParaRPr>
          </a:p>
          <a:p>
            <a:r>
              <a:rPr lang="en-US" dirty="0">
                <a:solidFill>
                  <a:schemeClr val="bg1"/>
                </a:solidFill>
              </a:rPr>
              <a:t>Brother of Jared and Stones artwork by (Nathan Florence, 2002)</a:t>
            </a:r>
          </a:p>
          <a:p>
            <a:endParaRPr lang="en-US" dirty="0">
              <a:solidFill>
                <a:schemeClr val="bg1"/>
              </a:solidFill>
            </a:endParaRPr>
          </a:p>
        </p:txBody>
      </p:sp>
      <p:sp>
        <p:nvSpPr>
          <p:cNvPr id="6" name="Footer Placeholder 14">
            <a:extLst>
              <a:ext uri="{FF2B5EF4-FFF2-40B4-BE49-F238E27FC236}">
                <a16:creationId xmlns:a16="http://schemas.microsoft.com/office/drawing/2014/main" id="{C4440C05-4264-4770-A790-B75C25A23838}"/>
              </a:ext>
            </a:extLst>
          </p:cNvPr>
          <p:cNvSpPr>
            <a:spLocks noGrp="1"/>
          </p:cNvSpPr>
          <p:nvPr/>
        </p:nvSpPr>
        <p:spPr>
          <a:xfrm>
            <a:off x="5080317" y="643600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solidFill>
              </a:rPr>
              <a:t>Presentation by ©http://fashionsbylynda.com/blog/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nephiproject.com/images/JarediteBarge06_1-1.jpg"/>
          <p:cNvPicPr>
            <a:picLocks noChangeAspect="1" noChangeArrowheads="1"/>
          </p:cNvPicPr>
          <p:nvPr/>
        </p:nvPicPr>
        <p:blipFill>
          <a:blip r:embed="rId2" cstate="print"/>
          <a:srcRect/>
          <a:stretch>
            <a:fillRect/>
          </a:stretch>
        </p:blipFill>
        <p:spPr bwMode="auto">
          <a:xfrm>
            <a:off x="1752600" y="228601"/>
            <a:ext cx="5162550" cy="5810251"/>
          </a:xfrm>
          <a:prstGeom prst="rect">
            <a:avLst/>
          </a:prstGeom>
          <a:noFill/>
        </p:spPr>
      </p:pic>
      <p:sp>
        <p:nvSpPr>
          <p:cNvPr id="3" name="Rectangle 2"/>
          <p:cNvSpPr/>
          <p:nvPr/>
        </p:nvSpPr>
        <p:spPr>
          <a:xfrm>
            <a:off x="7010400" y="304800"/>
            <a:ext cx="3352800" cy="5724644"/>
          </a:xfrm>
          <a:prstGeom prst="rect">
            <a:avLst/>
          </a:prstGeom>
        </p:spPr>
        <p:txBody>
          <a:bodyPr wrap="square">
            <a:spAutoFit/>
          </a:bodyPr>
          <a:lstStyle/>
          <a:p>
            <a:r>
              <a:rPr lang="en-US" dirty="0"/>
              <a:t>Where the Jaredites Traveled</a:t>
            </a:r>
          </a:p>
          <a:p>
            <a:r>
              <a:rPr lang="en-US" sz="1200" dirty="0"/>
              <a:t>Recently, someone sent me the following from an internet site regarding the Jaredites who: “were directed by the Lord to "go forth into the wilderness, yea into that quarter where there never had man been" (Ether 2:5). They built barges on which to cross "many waters." They continued until they came to "that great sea which </a:t>
            </a:r>
            <a:r>
              <a:rPr lang="en-US" sz="1200" dirty="0" err="1"/>
              <a:t>divideth</a:t>
            </a:r>
            <a:r>
              <a:rPr lang="en-US" sz="1200" dirty="0"/>
              <a:t> the lands." They remained on the seashore for four years during which time they constructed eight vessels for crossing the sea. How far they traveled we can only guess. That guess places the terminus of their land journey on the Pacific shores of the Asian continent. From there the prevailing winds "never cease to blow towards the promised land."</a:t>
            </a:r>
            <a:br>
              <a:rPr lang="en-US" sz="1200" dirty="0"/>
            </a:br>
            <a:br>
              <a:rPr lang="en-US" sz="1200" dirty="0"/>
            </a:br>
            <a:r>
              <a:rPr lang="en-US" sz="1200" dirty="0"/>
              <a:t>First of all, a few comments on the above statement: </a:t>
            </a:r>
          </a:p>
          <a:p>
            <a:r>
              <a:rPr lang="en-US" sz="1200" dirty="0"/>
              <a:t>1. They did not build their barges during the four years they stayed on the seashore after reaching it. “And it came to pass at the end of four years that the Lord came again unto the brother of Jared, and stood in a cloud and talked with him (Ether 2:14) and “And the Lord said: Go to work and build, after the manner of barges which ye have hitherto built” (Ether 2:16). Obviously, they did not begin building the barges until after the four year period—which might have taken them another year to complete and ready all their supplies.</a:t>
            </a:r>
            <a:br>
              <a:rPr lang="en-US" sz="1200" dirty="0"/>
            </a:br>
            <a:endParaRPr lang="en-US" sz="1200" dirty="0"/>
          </a:p>
        </p:txBody>
      </p:sp>
      <p:sp>
        <p:nvSpPr>
          <p:cNvPr id="4" name="Rectangle 3"/>
          <p:cNvSpPr/>
          <p:nvPr/>
        </p:nvSpPr>
        <p:spPr>
          <a:xfrm>
            <a:off x="1524000" y="6488668"/>
            <a:ext cx="9144000" cy="369332"/>
          </a:xfrm>
          <a:prstGeom prst="rect">
            <a:avLst/>
          </a:prstGeom>
        </p:spPr>
        <p:txBody>
          <a:bodyPr wrap="square">
            <a:spAutoFit/>
          </a:bodyPr>
          <a:lstStyle/>
          <a:p>
            <a:r>
              <a:rPr lang="en-US" dirty="0">
                <a:hlinkClick r:id="rId3"/>
              </a:rPr>
              <a:t>http://nephicode.blogspot.com/2010/12/where-jaredites-traveled.html</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1.bp.blogspot.com/_KZpgJQWbveU/TQeizy5IYKI/AAAAAAAAA7k/fWLs8ybuL0g/s1600/279A-Image%2BMap%2BSteppes.jpg"/>
          <p:cNvPicPr>
            <a:picLocks noChangeAspect="1" noChangeArrowheads="1"/>
          </p:cNvPicPr>
          <p:nvPr/>
        </p:nvPicPr>
        <p:blipFill>
          <a:blip r:embed="rId2" cstate="print"/>
          <a:srcRect/>
          <a:stretch>
            <a:fillRect/>
          </a:stretch>
        </p:blipFill>
        <p:spPr bwMode="auto">
          <a:xfrm>
            <a:off x="5410200" y="1"/>
            <a:ext cx="4800600" cy="3200401"/>
          </a:xfrm>
          <a:prstGeom prst="rect">
            <a:avLst/>
          </a:prstGeom>
          <a:noFill/>
        </p:spPr>
      </p:pic>
      <p:sp>
        <p:nvSpPr>
          <p:cNvPr id="3" name="Rectangle 2"/>
          <p:cNvSpPr/>
          <p:nvPr/>
        </p:nvSpPr>
        <p:spPr>
          <a:xfrm>
            <a:off x="1524000" y="6488668"/>
            <a:ext cx="9144000" cy="369332"/>
          </a:xfrm>
          <a:prstGeom prst="rect">
            <a:avLst/>
          </a:prstGeom>
        </p:spPr>
        <p:txBody>
          <a:bodyPr wrap="square">
            <a:spAutoFit/>
          </a:bodyPr>
          <a:lstStyle/>
          <a:p>
            <a:r>
              <a:rPr lang="en-US" dirty="0">
                <a:hlinkClick r:id="rId3"/>
              </a:rPr>
              <a:t>http://nephicode.blogspot.com/2010/12/where-jaredites-traveled.html</a:t>
            </a:r>
            <a:endParaRPr lang="en-US" dirty="0"/>
          </a:p>
        </p:txBody>
      </p:sp>
      <p:sp>
        <p:nvSpPr>
          <p:cNvPr id="4" name="Rectangle 3"/>
          <p:cNvSpPr/>
          <p:nvPr/>
        </p:nvSpPr>
        <p:spPr>
          <a:xfrm>
            <a:off x="1752600" y="152401"/>
            <a:ext cx="3200400" cy="4708981"/>
          </a:xfrm>
          <a:prstGeom prst="rect">
            <a:avLst/>
          </a:prstGeom>
        </p:spPr>
        <p:txBody>
          <a:bodyPr wrap="square">
            <a:spAutoFit/>
          </a:bodyPr>
          <a:lstStyle/>
          <a:p>
            <a:r>
              <a:rPr lang="en-US" sz="1200" dirty="0"/>
              <a:t>2. The “prevailing winds” do not blow out into the Pacific Ocean from the “Pacific shores of the Asian continent.” In fact, along the shore, those winds blow north into the Sea of Japan, or south into the Taiwan Straits. Out in the Pacific, they blow in toward land, moving all the way from the bulge of Peru westerly across the Pacific, then turn southward and blow toward Indonesia, then turn eastward in the Southern Ocean and blow toward South America in what is called the South Equatorial Current.</a:t>
            </a:r>
          </a:p>
          <a:p>
            <a:endParaRPr lang="en-US" sz="1200" dirty="0"/>
          </a:p>
          <a:p>
            <a:r>
              <a:rPr lang="en-US" sz="1200" dirty="0"/>
              <a:t>3. Winds that “never cease to blow towards the promised land” from the Pacific shores of the Asian continent would actually blow south in the South Equatorial Current gyre as mentioned in #2 above.</a:t>
            </a:r>
          </a:p>
          <a:p>
            <a:endParaRPr lang="en-US" sz="1200" dirty="0"/>
          </a:p>
          <a:p>
            <a:r>
              <a:rPr lang="en-US" sz="1200" dirty="0" err="1"/>
              <a:t>Nibley</a:t>
            </a:r>
            <a:r>
              <a:rPr lang="en-US" sz="1200" dirty="0"/>
              <a:t> has the Jaredites crossing the Steppes (green) from Mesopotamia to the Pacific Ocean. Look how much more economically in time, effort, and travel it would have been to take them down the Persian Gulf shore, across the water hole trail, to where Lehi called Bountiful</a:t>
            </a:r>
            <a:br>
              <a:rPr lang="en-US" sz="1200" dirty="0"/>
            </a:br>
            <a:endParaRPr lang="en-US" sz="1200" dirty="0"/>
          </a:p>
        </p:txBody>
      </p:sp>
      <p:sp>
        <p:nvSpPr>
          <p:cNvPr id="5" name="Rectangle 4"/>
          <p:cNvSpPr/>
          <p:nvPr/>
        </p:nvSpPr>
        <p:spPr>
          <a:xfrm>
            <a:off x="5486400" y="3429000"/>
            <a:ext cx="4572000" cy="2677656"/>
          </a:xfrm>
          <a:prstGeom prst="rect">
            <a:avLst/>
          </a:prstGeom>
        </p:spPr>
        <p:txBody>
          <a:bodyPr>
            <a:spAutoFit/>
          </a:bodyPr>
          <a:lstStyle/>
          <a:p>
            <a:r>
              <a:rPr lang="en-US" sz="1200" dirty="0"/>
              <a:t>4. The eastern Steppes of Asia, and down through China near present-day Beijing, which is the only way to get from the Mesopotamia to the Pacific Ocean, would not have been considered “that quarter where there never had man been” since those eastern lands along China’s eastern shore were occupied during the time of the Jaredites by Japheth's descendants.</a:t>
            </a:r>
            <a:br>
              <a:rPr lang="en-US" sz="1200" dirty="0"/>
            </a:br>
            <a:br>
              <a:rPr lang="en-US" sz="1200" dirty="0"/>
            </a:br>
            <a:r>
              <a:rPr lang="en-US" sz="1200" dirty="0"/>
              <a:t>5. By going across the Steppes, which the above would have to suggest, and the course Hugh </a:t>
            </a:r>
            <a:r>
              <a:rPr lang="en-US" sz="1200" dirty="0" err="1"/>
              <a:t>Nibley</a:t>
            </a:r>
            <a:r>
              <a:rPr lang="en-US" sz="1200" dirty="0"/>
              <a:t> suggested, would not have encountered “many waters” along the way. </a:t>
            </a:r>
            <a:r>
              <a:rPr lang="en-US" sz="1200" dirty="0" err="1"/>
              <a:t>Nibley</a:t>
            </a:r>
            <a:r>
              <a:rPr lang="en-US" sz="1200" dirty="0"/>
              <a:t> had to invent such waterways by saying that there were lakes along this route left over from the last ice age, but that is merely supposition, not provable by any modern knowledge.</a:t>
            </a:r>
            <a:br>
              <a:rPr lang="en-US" sz="1200" dirty="0"/>
            </a:b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52401"/>
            <a:ext cx="4572000" cy="4893647"/>
          </a:xfrm>
          <a:prstGeom prst="rect">
            <a:avLst/>
          </a:prstGeom>
        </p:spPr>
        <p:txBody>
          <a:bodyPr>
            <a:spAutoFit/>
          </a:bodyPr>
          <a:lstStyle/>
          <a:p>
            <a:r>
              <a:rPr lang="en-US" sz="1200" dirty="0"/>
              <a:t>6. There simply is no “sea in the wilderness” in the mid- to eastern portion of the Steppes along the path this direction would have had to go. A sea in the wilderness suggests a very large body of water, and since the word “yam” meaning sea in the Hebrew language (</a:t>
            </a:r>
            <a:r>
              <a:rPr lang="en-US" sz="1200" dirty="0" err="1"/>
              <a:t>yamha</a:t>
            </a:r>
            <a:r>
              <a:rPr lang="en-US" sz="1200" dirty="0"/>
              <a:t> means lake) was used specifically for salt water bodies of water, almost always attached to the ocean directly or through some narrow passage (Persian Sea, Red Sea, Mediterranean Sea—the Sea of Galilee was actually called Lake </a:t>
            </a:r>
            <a:r>
              <a:rPr lang="en-US" sz="1200" dirty="0" err="1"/>
              <a:t>Gennesaret</a:t>
            </a:r>
            <a:r>
              <a:rPr lang="en-US" sz="1200" dirty="0"/>
              <a:t>, and the Sea of Death (Dead Sea) was a descriptive term originally, not a name).</a:t>
            </a:r>
          </a:p>
          <a:p>
            <a:endParaRPr lang="en-US" sz="1200" dirty="0"/>
          </a:p>
          <a:p>
            <a:r>
              <a:rPr lang="en-US" sz="1200" dirty="0"/>
              <a:t>7. Such a route would have taken the Jaredites over a series of mountains at the eastern end of the Steppes that separate the Steppes from the Gobi Desert and the eastern lands of China. Those mountain passes (only two existed anciently) are higher than the pass Hannibal used to cross the Alps where he lost half his experienced soldiers and most of his elephants despite having engineers to make roads for him. No Jaredite colony of men, women, and children, as well as animals, bees, and fish, could have possibly made such a crossing that even today is so dangerous that even with modern clothing, warmers, maps, etc., usually proves fatal to many in the trek.</a:t>
            </a:r>
            <a:br>
              <a:rPr lang="en-US" sz="1200" dirty="0"/>
            </a:br>
            <a:br>
              <a:rPr lang="en-US" sz="1200" dirty="0"/>
            </a:br>
            <a:r>
              <a:rPr lang="en-US" sz="1200" dirty="0"/>
              <a:t>Thus, we can see that such flippant and arbitrary routes as some claim simply because they look at a map, are actually impossible routes, especially for the Jaredites to have taken with families and animal entourage.</a:t>
            </a:r>
            <a:br>
              <a:rPr lang="en-US" sz="1200" dirty="0"/>
            </a:br>
            <a:endParaRPr lang="en-US" sz="1200" dirty="0"/>
          </a:p>
        </p:txBody>
      </p:sp>
      <p:pic>
        <p:nvPicPr>
          <p:cNvPr id="21506" name="Picture 2" descr="http://3.bp.blogspot.com/_KZpgJQWbveU/TQejVOwJnEI/AAAAAAAAA70/AjENVQVwDOg/s1600/279B-Image%2BHigh%2BMountains.jpg"/>
          <p:cNvPicPr>
            <a:picLocks noChangeAspect="1" noChangeArrowheads="1"/>
          </p:cNvPicPr>
          <p:nvPr/>
        </p:nvPicPr>
        <p:blipFill>
          <a:blip r:embed="rId2" cstate="print"/>
          <a:srcRect/>
          <a:stretch>
            <a:fillRect/>
          </a:stretch>
        </p:blipFill>
        <p:spPr bwMode="auto">
          <a:xfrm>
            <a:off x="6477000" y="457201"/>
            <a:ext cx="2743200" cy="1838325"/>
          </a:xfrm>
          <a:prstGeom prst="rect">
            <a:avLst/>
          </a:prstGeom>
          <a:noFill/>
        </p:spPr>
      </p:pic>
      <p:pic>
        <p:nvPicPr>
          <p:cNvPr id="21508" name="Picture 4" descr="http://2.bp.blogspot.com/_KZpgJQWbveU/TVQFxB_LTmI/AAAAAAAABJ0/YcGuKpBKkyM/s1600/40B-Image%2BOcean%2BCurrents.jpg"/>
          <p:cNvPicPr>
            <a:picLocks noChangeAspect="1" noChangeArrowheads="1"/>
          </p:cNvPicPr>
          <p:nvPr/>
        </p:nvPicPr>
        <p:blipFill>
          <a:blip r:embed="rId3" cstate="print"/>
          <a:srcRect/>
          <a:stretch>
            <a:fillRect/>
          </a:stretch>
        </p:blipFill>
        <p:spPr bwMode="auto">
          <a:xfrm>
            <a:off x="6400800" y="3810000"/>
            <a:ext cx="4158482" cy="2590800"/>
          </a:xfrm>
          <a:prstGeom prst="rect">
            <a:avLst/>
          </a:prstGeom>
          <a:noFill/>
        </p:spPr>
      </p:pic>
      <p:sp>
        <p:nvSpPr>
          <p:cNvPr id="5" name="TextBox 4"/>
          <p:cNvSpPr txBox="1"/>
          <p:nvPr/>
        </p:nvSpPr>
        <p:spPr>
          <a:xfrm>
            <a:off x="4876800" y="5257801"/>
            <a:ext cx="1371600" cy="646331"/>
          </a:xfrm>
          <a:prstGeom prst="rect">
            <a:avLst/>
          </a:prstGeom>
          <a:noFill/>
        </p:spPr>
        <p:txBody>
          <a:bodyPr wrap="square" rtlCol="0">
            <a:spAutoFit/>
          </a:bodyPr>
          <a:lstStyle/>
          <a:p>
            <a:pPr algn="ctr"/>
            <a:r>
              <a:rPr lang="en-US" dirty="0"/>
              <a:t>Possible route</a:t>
            </a:r>
          </a:p>
        </p:txBody>
      </p:sp>
      <p:sp>
        <p:nvSpPr>
          <p:cNvPr id="6" name="Rectangle 5"/>
          <p:cNvSpPr/>
          <p:nvPr/>
        </p:nvSpPr>
        <p:spPr>
          <a:xfrm>
            <a:off x="1524000" y="6488668"/>
            <a:ext cx="9144000" cy="369332"/>
          </a:xfrm>
          <a:prstGeom prst="rect">
            <a:avLst/>
          </a:prstGeom>
        </p:spPr>
        <p:txBody>
          <a:bodyPr wrap="square">
            <a:spAutoFit/>
          </a:bodyPr>
          <a:lstStyle/>
          <a:p>
            <a:r>
              <a:rPr lang="en-US" dirty="0">
                <a:hlinkClick r:id="rId4"/>
              </a:rPr>
              <a:t>http://nephicode.blogspot.com/2010/12/where-jaredites-traveled.html</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602D9E-3468-4DD4-AF99-5176BC97A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6488668"/>
            <a:ext cx="1905000" cy="369332"/>
          </a:xfrm>
          <a:prstGeom prst="rect">
            <a:avLst/>
          </a:prstGeom>
          <a:noFill/>
        </p:spPr>
        <p:txBody>
          <a:bodyPr wrap="square" rtlCol="0">
            <a:spAutoFit/>
          </a:bodyPr>
          <a:lstStyle/>
          <a:p>
            <a:r>
              <a:rPr lang="en-US" dirty="0">
                <a:solidFill>
                  <a:schemeClr val="bg1"/>
                </a:solidFill>
              </a:rPr>
              <a:t>Ether 3:1</a:t>
            </a:r>
          </a:p>
        </p:txBody>
      </p:sp>
      <p:sp>
        <p:nvSpPr>
          <p:cNvPr id="6" name="TextBox 5"/>
          <p:cNvSpPr txBox="1"/>
          <p:nvPr/>
        </p:nvSpPr>
        <p:spPr>
          <a:xfrm>
            <a:off x="1752600" y="0"/>
            <a:ext cx="8763000" cy="1107996"/>
          </a:xfrm>
          <a:prstGeom prst="rect">
            <a:avLst/>
          </a:prstGeom>
          <a:noFill/>
        </p:spPr>
        <p:txBody>
          <a:bodyPr wrap="square" rtlCol="0">
            <a:spAutoFit/>
          </a:bodyPr>
          <a:lstStyle/>
          <a:p>
            <a:pPr algn="ctr"/>
            <a:r>
              <a:rPr lang="en-US" sz="6600" dirty="0">
                <a:solidFill>
                  <a:schemeClr val="bg1"/>
                </a:solidFill>
                <a:ea typeface="Arial Unicode MS" pitchFamily="34" charset="-128"/>
                <a:cs typeface="Arial Unicode MS" pitchFamily="34" charset="-128"/>
              </a:rPr>
              <a:t>Mount </a:t>
            </a:r>
            <a:r>
              <a:rPr lang="en-US" sz="6600" dirty="0" err="1">
                <a:solidFill>
                  <a:schemeClr val="bg1"/>
                </a:solidFill>
                <a:ea typeface="Arial Unicode MS" pitchFamily="34" charset="-128"/>
                <a:cs typeface="Arial Unicode MS" pitchFamily="34" charset="-128"/>
              </a:rPr>
              <a:t>Shelem</a:t>
            </a:r>
            <a:endParaRPr lang="en-US" sz="6600" dirty="0">
              <a:solidFill>
                <a:schemeClr val="bg1"/>
              </a:solidFill>
              <a:ea typeface="Arial Unicode MS" pitchFamily="34" charset="-128"/>
              <a:cs typeface="Arial Unicode MS" pitchFamily="34" charset="-128"/>
            </a:endParaRPr>
          </a:p>
        </p:txBody>
      </p:sp>
      <p:sp>
        <p:nvSpPr>
          <p:cNvPr id="7" name="TextBox 6"/>
          <p:cNvSpPr txBox="1"/>
          <p:nvPr/>
        </p:nvSpPr>
        <p:spPr>
          <a:xfrm>
            <a:off x="2133600" y="1524001"/>
            <a:ext cx="3733800" cy="1384995"/>
          </a:xfrm>
          <a:prstGeom prst="rect">
            <a:avLst/>
          </a:prstGeom>
          <a:noFill/>
        </p:spPr>
        <p:txBody>
          <a:bodyPr wrap="square" rtlCol="0">
            <a:spAutoFit/>
          </a:bodyPr>
          <a:lstStyle/>
          <a:p>
            <a:r>
              <a:rPr lang="en-US" sz="2800" dirty="0">
                <a:solidFill>
                  <a:schemeClr val="bg1"/>
                </a:solidFill>
              </a:rPr>
              <a:t>The brother of Jared went to great effort to prepare the stones.</a:t>
            </a:r>
          </a:p>
        </p:txBody>
      </p:sp>
      <p:pic>
        <p:nvPicPr>
          <p:cNvPr id="8" name="Picture 7">
            <a:extLst>
              <a:ext uri="{FF2B5EF4-FFF2-40B4-BE49-F238E27FC236}">
                <a16:creationId xmlns:a16="http://schemas.microsoft.com/office/drawing/2014/main" id="{643CF60D-1E5E-4256-A820-951D99D6C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926" y="1036960"/>
            <a:ext cx="2286000" cy="2905489"/>
          </a:xfrm>
          <a:prstGeom prst="rect">
            <a:avLst/>
          </a:prstGeom>
        </p:spPr>
      </p:pic>
      <p:pic>
        <p:nvPicPr>
          <p:cNvPr id="11" name="Picture 10">
            <a:extLst>
              <a:ext uri="{FF2B5EF4-FFF2-40B4-BE49-F238E27FC236}">
                <a16:creationId xmlns:a16="http://schemas.microsoft.com/office/drawing/2014/main" id="{8A9E7DB9-8D8D-4DBF-B7A4-4670261142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931" y="3655781"/>
            <a:ext cx="3538538" cy="2360877"/>
          </a:xfrm>
          <a:prstGeom prst="rect">
            <a:avLst/>
          </a:prstGeom>
        </p:spPr>
      </p:pic>
      <p:pic>
        <p:nvPicPr>
          <p:cNvPr id="13" name="Picture 12">
            <a:extLst>
              <a:ext uri="{FF2B5EF4-FFF2-40B4-BE49-F238E27FC236}">
                <a16:creationId xmlns:a16="http://schemas.microsoft.com/office/drawing/2014/main" id="{14A5F58C-69F9-4A56-ACB0-3459BA7727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8626" y="5094328"/>
            <a:ext cx="2619375" cy="1743075"/>
          </a:xfrm>
          <a:prstGeom prst="rect">
            <a:avLst/>
          </a:prstGeom>
        </p:spPr>
      </p:pic>
      <p:sp>
        <p:nvSpPr>
          <p:cNvPr id="10" name="Rectangle 9"/>
          <p:cNvSpPr/>
          <p:nvPr/>
        </p:nvSpPr>
        <p:spPr>
          <a:xfrm>
            <a:off x="4724400" y="3962400"/>
            <a:ext cx="3962400" cy="1754326"/>
          </a:xfrm>
          <a:prstGeom prst="rect">
            <a:avLst/>
          </a:prstGeom>
        </p:spPr>
        <p:txBody>
          <a:bodyPr wrap="square">
            <a:spAutoFit/>
          </a:bodyPr>
          <a:lstStyle/>
          <a:p>
            <a:r>
              <a:rPr lang="en-US" dirty="0">
                <a:solidFill>
                  <a:schemeClr val="bg1"/>
                </a:solidFill>
              </a:rPr>
              <a:t>“… and did molten out of a rock sixteen small stones; and they were white and clear, even as transparent glass; and he did carry them in his hands upon the top of the mount, and cried again unto the Lord, saying:”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066800"/>
            <a:ext cx="8763000" cy="4339650"/>
          </a:xfrm>
          <a:prstGeom prst="rect">
            <a:avLst/>
          </a:prstGeom>
        </p:spPr>
        <p:txBody>
          <a:bodyPr wrap="square">
            <a:spAutoFit/>
          </a:bodyPr>
          <a:lstStyle/>
          <a:p>
            <a:r>
              <a:rPr lang="en-US" sz="1200" dirty="0"/>
              <a:t>Many rocks and minerals can absorb incoming photons and release light. The emitted light is of longer wavelength/lower energy than the absorbed light, again due to conservation of energy (some energy of the absorbed photon is lost to heat; the rest is emitted as a lower energy photon). The absorbed light excites electrons in the fluorescent material to a higher energy level, which can then fall back down to the ground energy level and emit light in the process. The most familiar fluorescent objects are those that absorb ultraviolet light and emit visible light. Common fluorescent objects include highlighters, white clothes, and cat urine - they glow readily under a </a:t>
            </a:r>
            <a:r>
              <a:rPr lang="en-US" sz="1200" dirty="0" err="1"/>
              <a:t>blacklight</a:t>
            </a:r>
            <a:r>
              <a:rPr lang="en-US" sz="1200" dirty="0"/>
              <a:t>. Some common fluorescent minerals include many types of calcite, </a:t>
            </a:r>
            <a:r>
              <a:rPr lang="en-US" sz="1200" dirty="0" err="1"/>
              <a:t>willemite</a:t>
            </a:r>
            <a:r>
              <a:rPr lang="en-US" sz="1200" dirty="0"/>
              <a:t>, some agate, </a:t>
            </a:r>
            <a:r>
              <a:rPr lang="en-US" sz="1200" dirty="0" err="1"/>
              <a:t>sodalite</a:t>
            </a:r>
            <a:r>
              <a:rPr lang="en-US" sz="1200" dirty="0"/>
              <a:t>, rubies, and fluorite ("fluorescence" is named after fluorite). Fluorescence is often due to impurities in minerals (or lack thereof) and therefore varies - a sample of calcite from one locality might fluoresce yellow, that from another locality might glow pink, and that from a third locality might not fluoresce at all. There are a few exceptions - some minerals containing the </a:t>
            </a:r>
            <a:r>
              <a:rPr lang="en-US" sz="1200" dirty="0" err="1"/>
              <a:t>uranyl</a:t>
            </a:r>
            <a:r>
              <a:rPr lang="en-US" sz="1200" dirty="0"/>
              <a:t> ion (</a:t>
            </a:r>
            <a:r>
              <a:rPr lang="en-US" sz="1200" dirty="0" err="1"/>
              <a:t>eg</a:t>
            </a:r>
            <a:r>
              <a:rPr lang="en-US" sz="1200" dirty="0"/>
              <a:t>. </a:t>
            </a:r>
            <a:r>
              <a:rPr lang="en-US" sz="1200" dirty="0" err="1"/>
              <a:t>autunite</a:t>
            </a:r>
            <a:r>
              <a:rPr lang="en-US" sz="1200" dirty="0"/>
              <a:t>) are always fluorescent. </a:t>
            </a:r>
            <a:br>
              <a:rPr lang="en-US" sz="1200" dirty="0"/>
            </a:br>
            <a:br>
              <a:rPr lang="en-US" sz="1200" dirty="0"/>
            </a:br>
            <a:r>
              <a:rPr lang="en-US" sz="1200" dirty="0"/>
              <a:t>Fluorescence involves light being absorbed and then emitted very quickly (for pure fluorescence, the emission lasts a few nanoseconds after the excitation light is turned off). However, some materials - notably glow-in the-dark toys - will keep glowing long after the excitation light is turned off. This is due to a related phenomenon called phosphorescence. Phosphorescent minerals do exist as well, but they are rarer than fluorescent ones. Much fluorescent calcite will exhibit short phosphorescence - not really what you'd call glow in the dark, but you can certainly see the glow fading out after turning off the </a:t>
            </a:r>
            <a:r>
              <a:rPr lang="en-US" sz="1200" dirty="0" err="1"/>
              <a:t>blacklight</a:t>
            </a:r>
            <a:r>
              <a:rPr lang="en-US" sz="1200" dirty="0"/>
              <a:t>. The most spectacular phosphorescence I've seen from a mineral is in </a:t>
            </a:r>
            <a:r>
              <a:rPr lang="en-US" sz="1200" dirty="0" err="1"/>
              <a:t>sphalerite</a:t>
            </a:r>
            <a:r>
              <a:rPr lang="en-US" sz="1200" dirty="0"/>
              <a:t> (zinc sulfide) from Franklin, New Jersey, which can keep glowing for a minute or two (interestingly, zinc sulfide containing traces of other metals is used in glow-in-the-dark toys). </a:t>
            </a:r>
            <a:br>
              <a:rPr lang="en-US" sz="1200" dirty="0"/>
            </a:br>
            <a:br>
              <a:rPr lang="en-US" sz="1200" dirty="0"/>
            </a:br>
            <a:r>
              <a:rPr lang="en-US" sz="1200" dirty="0"/>
              <a:t>On a side note, some phosphors will glow when excited by radiation, as </a:t>
            </a:r>
            <a:r>
              <a:rPr lang="en-US" sz="1200" dirty="0" err="1"/>
              <a:t>Rickster</a:t>
            </a:r>
            <a:r>
              <a:rPr lang="en-US" sz="1200" dirty="0"/>
              <a:t> notes. Glowing watch dials in the past were made by mixing radium bromide with a zinc sulfide phosphor. Note that it is unlikely that you would get a strongly radioactive source next to a good phosphor in nature, so radioactive rocks don't glow. Finally fluorite has an unusual property - when exposed to radiation from nearby radioactive minerals, fluorite will develop numerous crystal defects, often turning dark purple or black. When heated, some irradiated fluorite will emit light ("</a:t>
            </a:r>
            <a:r>
              <a:rPr lang="en-US" sz="1200" dirty="0" err="1"/>
              <a:t>thermoluminescence</a:t>
            </a:r>
            <a:r>
              <a:rPr lang="en-US" sz="1200" dirty="0"/>
              <a:t>") and become colorless again.</a:t>
            </a:r>
          </a:p>
        </p:txBody>
      </p:sp>
      <p:sp>
        <p:nvSpPr>
          <p:cNvPr id="3" name="Rectangle 2"/>
          <p:cNvSpPr/>
          <p:nvPr/>
        </p:nvSpPr>
        <p:spPr>
          <a:xfrm>
            <a:off x="1828800" y="5562601"/>
            <a:ext cx="4572000" cy="646331"/>
          </a:xfrm>
          <a:prstGeom prst="rect">
            <a:avLst/>
          </a:prstGeom>
        </p:spPr>
        <p:txBody>
          <a:bodyPr>
            <a:spAutoFit/>
          </a:bodyPr>
          <a:lstStyle/>
          <a:p>
            <a:r>
              <a:rPr lang="en-US" sz="1200" b="1" dirty="0"/>
              <a:t>Source:</a:t>
            </a:r>
          </a:p>
          <a:p>
            <a:r>
              <a:rPr lang="en-US" sz="1200" dirty="0">
                <a:hlinkClick r:id="rId2"/>
              </a:rPr>
              <a:t>http://en.wikipedia.org/wiki/Fluorescenc...</a:t>
            </a:r>
            <a:r>
              <a:rPr lang="en-US" sz="1200" dirty="0"/>
              <a:t> </a:t>
            </a:r>
            <a:br>
              <a:rPr lang="en-US" sz="1200" dirty="0"/>
            </a:br>
            <a:r>
              <a:rPr lang="en-US" sz="1200" dirty="0">
                <a:hlinkClick r:id="rId3"/>
              </a:rPr>
              <a:t>http://en.wikipedia.org/wiki/Phosphoresc...</a:t>
            </a:r>
            <a:endParaRPr lang="en-US" sz="1200" dirty="0"/>
          </a:p>
        </p:txBody>
      </p:sp>
      <p:sp>
        <p:nvSpPr>
          <p:cNvPr id="4" name="TextBox 3"/>
          <p:cNvSpPr txBox="1"/>
          <p:nvPr/>
        </p:nvSpPr>
        <p:spPr>
          <a:xfrm>
            <a:off x="1828800" y="533400"/>
            <a:ext cx="5791200" cy="369332"/>
          </a:xfrm>
          <a:prstGeom prst="rect">
            <a:avLst/>
          </a:prstGeom>
          <a:noFill/>
        </p:spPr>
        <p:txBody>
          <a:bodyPr wrap="square" rtlCol="0">
            <a:spAutoFit/>
          </a:bodyPr>
          <a:lstStyle/>
          <a:p>
            <a:r>
              <a:rPr lang="en-US" dirty="0"/>
              <a:t>Do Rocks Glow in the Dark?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CBE9BF1-5E23-4C1F-BD74-F3A8FAFAF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6400800"/>
            <a:ext cx="1905000" cy="369332"/>
          </a:xfrm>
          <a:prstGeom prst="rect">
            <a:avLst/>
          </a:prstGeom>
          <a:noFill/>
        </p:spPr>
        <p:txBody>
          <a:bodyPr wrap="square" rtlCol="0">
            <a:spAutoFit/>
          </a:bodyPr>
          <a:lstStyle/>
          <a:p>
            <a:r>
              <a:rPr lang="en-US" dirty="0">
                <a:solidFill>
                  <a:schemeClr val="bg1"/>
                </a:solidFill>
              </a:rPr>
              <a:t>Ether 3:1</a:t>
            </a:r>
          </a:p>
        </p:txBody>
      </p:sp>
      <p:sp>
        <p:nvSpPr>
          <p:cNvPr id="6" name="TextBox 5"/>
          <p:cNvSpPr txBox="1"/>
          <p:nvPr/>
        </p:nvSpPr>
        <p:spPr>
          <a:xfrm>
            <a:off x="2362200" y="0"/>
            <a:ext cx="7543800" cy="1107996"/>
          </a:xfrm>
          <a:prstGeom prst="rect">
            <a:avLst/>
          </a:prstGeom>
          <a:noFill/>
        </p:spPr>
        <p:txBody>
          <a:bodyPr wrap="square" rtlCol="0">
            <a:spAutoFit/>
          </a:bodyPr>
          <a:lstStyle/>
          <a:p>
            <a:pPr algn="ctr"/>
            <a:r>
              <a:rPr lang="en-US" sz="6600" dirty="0">
                <a:solidFill>
                  <a:schemeClr val="bg1"/>
                </a:solidFill>
                <a:ea typeface="Arial Unicode MS" pitchFamily="34" charset="-128"/>
                <a:cs typeface="Arial Unicode MS" pitchFamily="34" charset="-128"/>
              </a:rPr>
              <a:t>8 Vessels</a:t>
            </a:r>
          </a:p>
        </p:txBody>
      </p:sp>
      <p:sp>
        <p:nvSpPr>
          <p:cNvPr id="8" name="TextBox 7"/>
          <p:cNvSpPr txBox="1"/>
          <p:nvPr/>
        </p:nvSpPr>
        <p:spPr>
          <a:xfrm>
            <a:off x="1688307" y="857499"/>
            <a:ext cx="4495800" cy="4431983"/>
          </a:xfrm>
          <a:prstGeom prst="rect">
            <a:avLst/>
          </a:prstGeom>
          <a:noFill/>
        </p:spPr>
        <p:txBody>
          <a:bodyPr wrap="square" rtlCol="0">
            <a:spAutoFit/>
          </a:bodyPr>
          <a:lstStyle/>
          <a:p>
            <a:r>
              <a:rPr lang="en-US" dirty="0">
                <a:solidFill>
                  <a:schemeClr val="bg1"/>
                </a:solidFill>
              </a:rPr>
              <a:t>“This first recorded ocean crossing was about forty centuries ago, of seaworthy, ocean-going vessels without known sails, engines, oars, or rudders—eight barges like and near contemporary with Noah’s ark, long as a tree, tight as a dish, peaked at the end like a gravy boat, corked at top ad bottom, illuminated by molten stones, perhaps with radium or some other substance not yet rediscovered by our scientists. </a:t>
            </a:r>
          </a:p>
          <a:p>
            <a:endParaRPr lang="en-US" dirty="0">
              <a:solidFill>
                <a:schemeClr val="bg1"/>
              </a:solidFill>
            </a:endParaRPr>
          </a:p>
          <a:p>
            <a:r>
              <a:rPr lang="en-US" dirty="0">
                <a:solidFill>
                  <a:schemeClr val="bg1"/>
                </a:solidFill>
              </a:rPr>
              <a:t>Light and like a fowl upon the water, this fleet of barges was driven by winds and ocean currents, landing at a common point in North America probably on the west shores.” </a:t>
            </a:r>
          </a:p>
          <a:p>
            <a:r>
              <a:rPr lang="en-US" sz="1200" dirty="0">
                <a:solidFill>
                  <a:schemeClr val="bg1"/>
                </a:solidFill>
              </a:rPr>
              <a:t>Spencer W. Kimball</a:t>
            </a:r>
          </a:p>
        </p:txBody>
      </p:sp>
      <p:sp>
        <p:nvSpPr>
          <p:cNvPr id="11270" name="AutoShape 6" descr="data:image/jpeg;base64,/9j/4AAQSkZJRgABAQAAAQABAAD/2wBDAAkGBwgHBgkIBwgKCgkLDRYPDQwMDRsUFRAWIB0iIiAdHx8kKDQsJCYxJx8fLT0tMTU3Ojo6Iys/RD84QzQ5Ojf/2wBDAQoKCg0MDRoPDxo3JR8lNzc3Nzc3Nzc3Nzc3Nzc3Nzc3Nzc3Nzc3Nzc3Nzc3Nzc3Nzc3Nzc3Nzc3Nzc3Nzc3Nzf/wAARCACYAOwDASIAAhEBAxEB/8QAGwAAAgMBAQEAAAAAAAAAAAAABAUAAwYCAQf/xAA9EAACAQMDAQcDAQUHBAIDAAABAgMABBEFEiExBhMiQVFhcRQygUIVI5GhsQckM1JywdEWQ2LhU/A0RPH/xAAZAQADAQEBAAAAAAAAAAAAAAABAgMABAX/xAAnEQACAgICAgICAQUAAAAAAAAAAQIRITEDEgRBE1EiYTIjUnGBkf/aAAwDAQACEQMRAD8ARQSkH1APUcZFMrO52+JSWHoaXSRBVJUDGRXMMh73wdeldko2c8ZVs1EdwrjJby6VY0+1dpPUUojBZAcqj+WOhojc20g4I/zCpNFLOp4y3IOTjqaVS2/iPUGmXe5GB09a5njU+NRnjmirRmkzPXavAxBDD3AqtZGXxHIz5nyp1LGkqkPgH1pTPavCx4JUc561VSIONHqXLKvTjrx5VJLoN5jAHSqdwQYyM1xJEHAJI60kkmPF0GW+oLuEZOB7UwjZJU64HvSFYSMswx7Z60XZSMJChc4pdDJh5gKsSTlevIxVQYOMYHpijXKtHtJJJ4xih4bSVLSe9VAxjI2oOpNPHIGqKo4JJNRS1jBMr4OBztFOLmEWD/TWoE12vL8ZAorslaj6KXVJFZrqfKqTxtQeQpmLuytEMUMKvIepOCfkmta0CjL29rdQRia8kVNwyU6tRMuwjwK3PrTs2kV5GHfCtjoK4fTozt7uNRxzz1oWNQgaJiRyAcdTQtxazSx71UkD7sDpWlSxjicvJgDPGelD39x30ZhjGFx1AwKaLwK1ZnEjeNtr5DN0xRKr5uvt80SbSXb3hXcB1I8qEd9shzyvlRtgqge4MinAPXyNKr0SPuwQpPWncrK+DHGzHHOfWhnsXdQxGOeAaZSoVxEYmMbqrZ3L5g4prY3RCeEkx+YoW608oQx4NCtIYCFlVtvIwOjUzdi9WjQd9DJwMnPQVfEVEecnI6Uk0+4QnIGCvkTTNHzyRgHnn1pWaxlE+G8PXzridYjKS3XzqmESS4249M0fHpysuWIJPUlqSh0LcA7sjOPWqniCsrITk9RTG5tCDwOPMGgJo2UZHTyUeVMmFotglwcMc/PrRa3JI25GOrHFI3WcnPeKFx68ivO8ePrNu452gnFJJI0ZM0EU6EDxLtrm7uVjYqOcjrSO2vRyjNjaevrV4lEsZfPPuaRbKJh0kiSKC2MCvMZTaTyelDMCqqzEDI45zXnfIABuBK+eaNmopurEj7MEknoelBzwyqVAB+KOecZIByfUVzE25sgEn0xWuxaKI7OWTwnnafOjbexKjpzn1oiF8kg4U4ogZCk5x+awaB5PCcY6e9aPSbaO2047mJFzypxg46Ut0jTo9RRrm6Zu4V8JGg5k+T6VrYLeNpRJdSJEijgeQHpRiCTFEun3j2q2VrG0VsmNhzgkeeTVx0/T4bdUkdGkYHB65q+/1K+vont9OhENvyvfP1Ye1IXsZraMNcPxGOPF5U9VHs8Cdm3SVjizSO2gTu17xzwGbj+VU3d5cQpKQEbZyQD0FL9D1pdRu57e4jKS2327GyhH/NNYYIRBPLIEUN/iF/MVOPJGeikoSj/IRPcXmpXUcItXWPzOePnNOIbKC2XxkSsOSc+EUHJrFo2IIpS69NkSYz+aMaLLLJPNtUcdyPOn6taFUkwYRi8dyJF2A4wBgUr1I/Rr3dqoC5P3DJJptf3IjdbewidTnBAQ9PXNCS28pZUmUkZIzihG9sOGL7WNic4zxz7mjBGuQCoGfWqXgkhYnJCZ/NWW8wHAbcR60LNVHk2nxupyvOeD5Um1HSDs8HOK0XeNtGFzVUg3NtIINGzNWYKa2ms5t5DAeePKm1i5YIznAI6U01HTzNHnj+pNLobdbc429KpeCVNDmyKLwGHHNNYh4fu6nzpHAURQ4OTgsadWYSeAOzhSfImptjoDuryKXHdliw68cUpmmKyJySHyFRRuZj7CnOrynSLYyEQyyzZWNmTbtPuaU6XqGm2aF7mdmvW5dwNxHsD6VyeTzPjfWKtnVwcSmuzJb2aPMEnCQPjLd543/I+1aPudLtLeylllmm2qM5LbensKHa9N3KTp2mzztjdvdCE+fc17+x9Y1CbZf7o1cbhJMwWNB648zXA4eRyO3o6r4orAht7dp++upiYXkcuinoQelWWcD3M+y2ilmY9VQdDWwa3sbSBEkuo5e5UBdsec1baRxzHdDcmNDyY5B3Y/lXtQhUcnly5F2wI7bTEikP1twqsMZjQ9Pk0Brt5plkO5RPEfNW3YHv70+vNFtmvXk+teKMg/uY0LDnnrS82PZqKDbLa3cuDzLnB+anFcssKKKuXElmQnsO5uYhJaEkZwT70e95Bbq0TOvehcnnBpnbDTHt2h0mwtlVRkNLKQx9zQTWUd9MsM9jbZGAdr5yfxVfi5HHGGR+WCf6Fb6jDbMTd7QxOAo5H5NP8AQtGv9aiWRAYrVx4ZWP3fAp3ovZawif6u9022Z1P7qPaST7nNbK3hcxbYoY4UVcAAYUVOKlH+WSjqWhVpen2WmQLbNHI/drxI+ACfiqW1i1mm7mCAS4/yjAoqbT7UXLPMZbyY9EZzsAoWLTZppmaeNI4icLHD4cUVQrspm1FVba0agkkKFbJrLa5JNPqVzpUfhl+lYxEnrJ15/FaOWaxhn7qHu2mXjAGSMVgbyWe5uJdSidnuFlMh9cZ6fwrm8uVQOnxEnK2K7bTNWsFF3BKQGX9HJZ/TFN7DtVcd29rrds7x9GZMh19yKbadqEMi/UAAQS4J6eB/9v8AmmFzbWV9Gyzxo5I4kDgEV5a8jrL8sHozgpLIqtUglIutHmjutvPcsdpq+ye6vtWBvn7mNOSvQUrvOy0ltD9RYTlrgeJxEdrfj1+KotteuIXEOrr3sQ4MwGGX/UOor0uLzW1nJwcnhK/wwbGXWljkWGFGlJODtHlVa3ZknmMsohjQYVWU8n1zShXY4lsZzJGx3K6EZPt704sbe+vo1uzcgoRgRFRxj1rt+SPIrizkcZQdSQludW06LKy3JYnljtNcW7xzIJ7VmaOToyqeaeG2hbcJLEsRwSeN34omO1h7kILNkiUfp4ArRT9hc16EfeSD7YpCB5gVyL8qSkq7T/5DFNY7Xe7C3JbBHhWUEj8V5NYylQssKyMDyrOAcVTpFifIwFWUgHOP9VA3sNvOrss4QgfaPM0xkSOJdktrPER0J5yKHlGnx+EwzAH9WOD/AArdPoV8ioWW7IiEmRFA6kmr0vYUBBuI+vka7kmsFG1VL5PhjSDdgfmuREwA26fPg+sIo/ExPlRqb+zgkiCOplGc7ZelI9ShWxnUxQod/wClKOvNY7O92HfVprl/8yJnNLbntN2etypit7ney+GXOAT6e1NGWbaDJWqTLV/awi3W8NyikeWTj8UbY2qqnfahLJCfuL3JwKzj6/DfYab6y2C8Aq5P5zTSzXs9eyq11czSyAA+JiQfwao2v8EY7+wy57QaNACkMRvSOvdoQB+TSKftdeSymO0srdI1OArgs1O9T0fs7O2601h4pUHCBNwPtQOm6bphuGe7vt0inKxiAjOPLNKnx1l2P/Ub+iWna+YLtubJH2cbg5HHxRVu9trFz3Nvpju7+I7CenyeKunuy8Ihs7ZI1VuXkClj/wCqL0uLVJiHinlKqeMEBcenFDWY4DV4lki9lraDx3scZQLkYfJJ9OKljo0ttI09rb/TxL1Oev8AGn9tp11IN98Y1CcjnAB96CvNd0sX72N3eBZE59FHtU/lldXY644r1Qx0N7eCMvP4rk5DSkZGKNuL6LuiwLs36VYcY+BWLue02nwyKLGN7uJsh3gPKke1Ut2luWXFqbePBwpkUg/kUj43LI/yJYNrqMczWEZjmjgbGQgwNx+az9xd3NspURzzu48RU8Ae1ZXWdU1K8kX6+yinCrhXWQjb8VNOtbidFjEd46EcgynH8qaHF/cLKdvA+0m0R5ppFjw7KzFc5IOPOsnpgkaFJYVYlQeg4bnkGvpWjwvZ2cW6CG0DEKCxwDn+ZNVW+j6PphuYoTI7XL7jGT9p9vauPzeJ8tKPo7PFmuO7PnSiWzd7q3j32j57+Iryvqcf1ppDcrHEXhcPbMAcAZK59/SutdnW11naB3bY4XHDHzxS0q1oZLnT03RnxSwLyMebKP6ivFkr/FnqKWE/RoLO5O4N4iPUjFc6po0WpgyFxC5GGdFHjx0zQlncxyoLqyfen6owM4Ht/wAUQ2sd14eO7H6iCalGM4OkM6Znr3TLrSSZIN8QZvvi5jc+6+VFaJ2tZJjaXMhhmHhOcEZ9VP8AzTibVbWaFoJXf974fApBpLedlkmSSWwYTK45ikPX/SfWuqHPn8sMnKCayNo51tTPPdrcXju2UYNgY/8AvlSca7HJePKLi8sJd2RubfH+RSm31S/0WSO1kDTqwybeT7kXyHzTmW6stUt+9gtEyThwPvU/Fe143kxb68n/AE8nyvFnFduPRe2kR3p+sinjmkc7naCTbz8UFdxyI3dXMzqw5UM5BoRLF4x31o7sCesZxj5FEx3VxIojuQJlXhRIPF/GvV64/R5Lmm6dplsM2qxxbra8kmx0QvvGK6i1fVzxMiZ8t0Z4r22soJwXiea0lHOV6Gupzc2wJl1RXTHVSpNI1FPQal9nsuparKBtmVSePBHiuDFrDHLSy5/1GgP2tcK+yJppG8jtAFG28HaO5j71LdgpPG7ANBpBS/YXP/Z/CsrGHV4Yz5rj/wB1XJ2Is7YAz30MikcpG/OfXmtSumRrEbiOGLux90hbOPmlrTac8m1CrH/NEpI/pXMuSb0dLjFLIDp/Zy2jAW2uZZAeRHLtZavuNMsbRs3a20ef0oSG/FdskM06lYHZui5bFGpZ21t+/ktot4OcySg7T+azcwLq9IHgMXd/3LT5pBnoIuRVkveKoEmmshPUuQuKMWfW79kNlAwt1OGbIGf+RVtzZzqm67+ntx+qRmzj8mgpVsbrejPSWjyNu2EL0OTnj2rQ6MGtbVITuVQcoDy3PoKSX2oWdvGPoZZbvBy2xMDj3riDtDpTw+P6qaXHMa9R7VRytCJU9jDtndT/AEaQWiyLNceDazZGM8sxHQ1k5NFikOx7oLqKnJWXJSX4NPG7QQd4Po7BkKnJW4zn+FW/t6xmgZb3ToY5jkq+ODRguvoE/wAvYtsdQstPBju7Nrd8YZlTgn2NXz3VjdRmNAk6suSCw3CjbfVI57RooIbEAjldpb+tSOxeYf8A49mEPTCYP8aZtWLUqozoLWsm06hJCnlC7Z/rT631W+iVO41NABgg5UD813caRFcZM0Fv0yWx5D3pC+j27Rt9Ebe4hDZ5ba6+3uKDakBJx2P31ffcKb+/giwc7wc5+BTfS9W06R9sVxmUnO6U8sPYVjLfRyVI7j7z0U5xWg0bRGtWUrCN+fE0mAT8c1NpMtCUrHHai1sr42paFppwuIyFxz60ju7GJIl+nIWWIZJQ9ceYrVXheTTSZ2MUaDaWjOWPtWM1C5s4IwkRHfOftV892o6fn2rw/J4YqTZ7PBNyikCGxFxMLzS3SC+P3IDiKf2/8WryHUra6la1uY2tL5eHjlGAff8A91bbNFc3aorIJn52jhZPf2NEXWjS6qTHLayNInCXKrh4/k+YrihJyxJHQ8Zs8/aJslEV8mY2ICu2M/g+YqfXW9rc97a3EZx9yk5H8q5tOzut20TJq72x09RuEpO7IHnj1pnaS2zpHb6VbGZ5BneyeLHqB/zTy4lHZlNPQJJp+ma5a9+kJhnLE97gh1P+4rMaho9/p96r2xUtglrhfscDnxCvor24s4DJqLqgXzxyfal80tjeRGGQb42P27MfxoR5ZQdM1Xkx2lalDqJ2K4s7zI5A8Lj19/602/ZM7tm4vT6qVTnFBaz2eRizaZbuYSdxQfdG3qv/ABVek61JYk2ersdvGybHK+x9K9Tx/McFV2ji8nw48itLIxi07TlXbLPeTKp8SkYFSG60G1LyLpkjBegbpQt1Pq4ZYoXjEcmSsijIaommyyJnU7x38woAVQK9eEu6u8Hj8icHVZGun9pNNaXdc6fawRc7VQbpDW1sRptxbLL3DkNyCDwRXyWedFvFg0y17+fOF2rnH/NbTRdJ7bnT4yl/DbqeREyglaHJxpezcfJKtGLOv6vq6SyvHOUU7dtudqD8CmnZ+3v0RHi1SBomX/CkwGQ+hzQWniW1kzEoEznEjJJtB98UfDhZpZHhgZzwWlf+mKGlSQW+2zTxCGbcr20VzIMACOTGD7kVJbfS7OYy3cAecc/TQrvP5PlSGC/+ibdEu49MKvdxD89TQqXOs69etHpjtJ5ExLtjX5PnUqbZRSSQd2h7SXmoxiC3S5sMHK90MgD8Vi9Qg1a5Ia6nuLyMHjcSR/CvpWjdjJNPVptT1UyO4xsyNoPzTMadawcxRBCP1A5DU8eqM1KR8zte6mt0iWR7SVONrAhTXcmnJ4TdQkkc9/Dwa1GtdnbnUZVeJ44CF5B5BPxSi47P69bR4t5oJB/49f4VarVog4tMDi1qfTpVjWWO5iOAFul8Q+GprLqgmjDyWES7T4tzAqfg0jjkktpBHfoHYnDPLH09qbGws2hMv0gMfn3b8Urils3dsI73RzGr3lq1mD/3FyB/KiIr3s/bpmHWJjxjCqWpPdv3C9zCjsjL/hucihbeaa3bd3UaZ5AMWRTfG2sMX5Uno11prGnOhghaac9cy8Bh/tVhl0abDfRLEVP2pHnn1zmkUGuXcSDbDand0KwjP5o2TV9RaFY0ubGJjyQYRmkXHIp8iYa09nD/AINuXBJ5KkAfwNX2WroiARW1ujjP6cn+dAaZdahFcf36+tUjbqAFyfetBHeaOFAle3kPVmYZI+MUk1W0VjK9MN0/VYby1kW4gQgnHd4AFcf9P6OQ0k4gELuDEO7C7D7H1oVrnTRKstkY2IOSNvSrDcC+AMk4kK9ABnH4rnlxRk7ovDlcQxNP0mBi1rHEkpAG9ANxHzQt/wBoILWFoIFZ3X9O3Jq7SrCVrhi5fu9uQzJjNXw6TDFLLPqVwtwCSUjVdqqPT1NcvNxzf4xwdHHNbkJbWC71eMFy0Mecs7HcMe3kKJmvLLQ43aFUiX9TkZeQ03u7tY7aPuQqxsOExjP4rH6vpyXV1Dd3OpLBGqkdzs3Fm8+Kk/HfHDstlI8ynKnozs3aGW+v3/bEM0KBi0WwcKPX/wDtazS7SOGw+quJV7phvVpF2nHqaMsdCsCnfHebZQCyv9znyHsPasn2+vL67URWhVYgcyZPkOg+K5nxxv8AbOhTbwht+1Yp8/TsZIBkZBwDWf1vTIJoneyhUP1dNxbvR7k+dKrTtHZrAlve27xsOrx8Ef8ANOrO4W5VXtLiOdeuCQj/AMD1qLhy8eS6cWI9M1GbSJFt7vvDZuPAjffH7/Fae20vTrpVmEs08bnIHe4BFItasC06GFZEuZ3VMyJkEHjHPlXmmKLWPUdNtpndLZO8MjDGxwcYFd/i+Q41Xs4/L4IzTb2a+Kf6X9zplrbWiKPFIPFIaEf6lmJW8nAPq2KH07chKm77wuM5AxzRHcwgDvZlL+ZzXq72eMpP0J7mz7QXLFLKyjjh8u8IBauV7LaxcEGS/ht5APFF3oOyqm1bUtfczRxjT7eHnvgSTn/UaJ0js4utXY+hhuLk5zc3kshCH2HrVKe3gP462L5tO03SryGTUtVN4m4hoEbIB9a+kaDBqF7ZI89vDpun5DRRxDxyL7+maCsezWg6HfKv04u70cspXKr/ABpxrHaW20u1X9pvFCWYKoU5x6Z9KjOX0XhHBXq82lQrGt9GEiQ58T8H3PrXh17ShAgtZrUxHwqwfgn2rPapYJ2sk3rcqunpkb4h4yR/LFBiy0LQrXMypIqjlimWNMopq7N2rBsJEY7OPDjPFcXNsohMSugkYZXvBwKwcXb+WbURBDGyWaOAZH6Y9DTTUO00Qv1gXhGGd+M4HzQpgtDO+0KFxm5eF16vGqct+axfaKyvkPc6XpL26I2e87wnePithbzR3Fqskc4kXJyd2QDVixMylTN16HPWrQn6kTlFej5gk+uadu72RmbzSRcjFNtJ7Wvb3MX7QtO7HTvYRuI/BrXSlElELrbTEjq6+VC3fZu2k2ypp1uwzlxE5Dfii0vQmi6DtBp9wPDqWmybuiXUXdNn0pp9Nps1uD3OnmUj7e9GPwazkXZfTLm72/QMox900wyvvjzqo6Tq9l+4t9XhSEdFMYOB/CptP0xu0faH8mjLDIrNoELLn7xLkUZBbQwoVWyt4mP6jGScVn4/+pktjBNqQkjx4dkeP5gV3bXmvJGFKtlB+tS2azU/ZrjeEaBFuCxWC1GBxnuwAaNt4b2IB5Xgt4z1G0A1nG1zXYlAEO4Dkjjn4zXkOvX0zFJo7qN8+Srj+NCpfQVOJrTqVzG3cIYWVj4WYk7R6nyqtZtPa6jWa6aect+geGs/36uMziWQnnDNxXsd1EZFitLXMxyVCqeam4j/ACM1z3Vo7gAI+3y9DVSWAupXMndGI85VOVz6Ut07TbxpC+oLHbR9cA+I/NNLj9yWMDMYsYVVPAqco9sMpGTWQLVXgsYGO9lSEYUZ6n/c18s1vXLiSd4MqkRPIK4Hxmtr2xvLq3i7yC4SHwHcsy8Zx618he6kYmWSYCU5LK/Rvg1zz4UpHZwSclYRepDKwZeHzyB0pc6shyheMjzQ9K3PYrso+rWU99fo6xyeGFF8v/KmGudnLXS9ONvpttvnkfwl+Wz80OyhUdlXJNmEsLrU54p3mvJBBbrkkknJ9B7007EWdzqmqtbvK0VqP3szMpy/pXuv2wsorXSlGZFPeXBPmx8q3fZXQbaz0mPv5f73KN0rbsY9B+BW4oxcroXm5GoUEHsrbOAY74oPcYNcp2Y0vBF1q4WQHGParbrRrrObK8lRW6DORXlr2ekeMmaznd9xyzHGa9BNv2eQ4L6E90mg6O6rqFxJqc5IHcxnEaEe1UaT2k1bUNfSzs5xa2zkqIoYwCq+WPek+idltR1q2ItIkBRwzM5wQDWt0u/PZtO5vNMtbf6dCGvpZAWkb2ppvGcmhbeMI0d3drpOnytLKHmAz3jDxHHma+F9pNbF3rkskmLi03ZMW44Oep+a02o/2jQ3V7OlzaG5tXyrMvhyD6VkLCLTp9XASYraM3KSDnHpSQXtlm6yWWmrTafIW0O+njjJyYmBwvt71fd9rdXeRxPJhXHI2cH8VsoNM0JlUW3coyjOFYDHzWN1nVLK8na1+kB2EhZ0OD/7FVqP+yfZt6wSTtBPPpbW81nblWOTJGm1qVz6pdKiKHyijjPXHoaM061hT/EvIlVjgqzeVDavBp6TlbWVmwOcDIB9qLSrZo1ZruwuqSyQukyp9ND4pFH3Y9ceYr6XFp1vJbq57qSNvEpPofIGvh9hBe6b3d5CXQjlJIxn8EVq+yvb+fSn+l1Da1ux3A4BCH2Hl8VKSaG/F+z6EuiCScRwtDEpOQMZNd3mnW1opMpkLj0yopHF2wvLufvbY2RhbhWQEkfI8qsj1/U3lCTR2048gy4BHz5VkpsW4IuMjMdkdgZVPQ7xmq9sHIZGib/LvFFRqbo5m02W2YfrRwQ3xXkmkmNi4lLAjjf5e1VT+ybj7R5pzo0zwfUSqCOocDFOInuIFELLEbcDO4sSTSFIp4ZCpJ49IAcj5ol753UQTLdsg6BFCg1OVt4Hi62MGaYCSUxWzw+hXcTVIZop+/t7TdYsPH4Muh9QPMV08629n/eolt//AIgrkk/IFX2DMzK9rdRPhfFG+ePcGk1sdIltf6ecNDcRN5DdAR/WiPqFaUeMhAMkxx7cD2oS4tY5Y5V4iaQZJhfaW/jSlfqLR1j33bowPEkG/n1yDTJXoN0amS/srO1aeSRcbN2W5Yj4oKTWY3Cz2zd4rDBijTlqRfspo7j9o6hqDuzfbF3OMD0200iu/qchbdrJAd0bIwV/yKXqlsLkzq7tLrWEEd/p9t3RGXEz848h80sb+znRrzUEu2YCNcZt42G3j/amF5ILmcbpQn+cdC1Wt3cIVVaOEL0xkUryGM3HQykjjtUS0so1SIJglf04oEWkAhaYSCaQHwP1VT7e9CTfWXVvJDa38Wxv1L1H5qaRZnTLTuZ5hJI7fcx60j4ovL2FcsrEP/TVk2tLc3Re4uWPeLDI2N3oacC25wbB1TqxZulW3mkTzxh1MSujblmBIb458qT67rOo2ANlcd3JFJHxMqkE/FUhxqqiJPlbdsOn1Cyj7ovcgbmKr3L8g0VaMskZYy3DgtwS/lXzrStKtLlnla8e3lBPDDK/Nau0utQt4REtnBMq9HCkZFX+KiXy2KNX7euUMGlNFaRkZchQC3xWM1GSe9mE95mVeqmRjgV1rMGn6bcpHYXP1hUeJtoABpei3N7KFck+56KPit0S0ByZSWt4J2Xu90bdcHyorT+zkurN3unho4geXk4C/miEXTrHD3KfVSn/ALZP9a4udfubvbDIfp7Ef/rweHI9DTtJbGi29DeGw0iwsZP2jqcchI2loW8Qx5CkkepaZZTs+mWjTuRhfqP+KX3ojuZE7i3FvGo+0tuz71dbRKJBFbRlnI+7HWsrsNJIsisLm9uS8uxC53FUGAPYCncOgW1mgub91SJedrHBPwPOqxrmn6JHttkNxd4wzH7Qfmkd3c6jrEpu5s7M9SMItK90gKMpZeDU6Jqkn7VkkjTNiTsZHHRfLj1qdpbTSbu6jjCGzvXGZAoyg9M+hpJDqv7Jt1isplkmZtzybc7T7UZBfxy25hZgXlOZJJDzk+ZNagU0L4rG/wBLulMVwFI6OjZBFaGDtPqNoO7vdPinGMh1OC3/ALpJNZ3+mjvdm+Bhx5o49jR2n3sF+yQRqu9iP3W/kEf5a1JbDbZruzvaW11ZtsNwbSZBlopgenqKe2upxwA77+K6d2wu5CAtYG7RxIFaIBo+VJGyZPz0NNbLWLkqEnnimAAGXURyY/PBrOH0BzSZvoppZgrB7cAjrEck/ivLhVXAWDvmxyQSKyzzQqBNpt2sMyclncfkGu4Na1WIoZrCSeAgs0scgYt8H0qdMbsvZow67gBYLuz+tulGyS3KESYVE27e5x4fnIrKXXaQd1kWLRuQMG5kAorS+0Z1GRU/c25j68b93pjPSlaklZlNXRoLl2ii3zQxxSMBiQDcKEjvnUElRJGp5eFyD+RVmpTXF0qAyqqqACFGAfzQ0N0hfuu5GM/pX+tKrYzlkveeKQM5jDFBkM3Jocyh517u4MeR0lHBq5LWRpZF+pihVjxjmu5LS2LA3V4rgDk7P6GimDLBLuGOZv77C0n+V424q1A9zH9NayzIy9N2GOKZ6baaNa949sWdiOdzE8fFVXd7YRwfUW0tugXO51YdPSsqYer2LoOzF1PLl9QiBx41jXB/lRdt2djtZu9u7zvkBwUP/wB61ldW7R/TiS701gwMeTKJQofH6cVipe2eqySmdGCl+qHJAqqhJsW4o+5WEtgxle1MpSLwFZM7fwKukOnzwKktujx5yNy5Ga+admO2Et7m2vgIYVBPee9LJ+2OqJNLZjaFZyEc/p9Pmp/DKw/LE+qtbWqjvFs4u7Y7O7KjlaIt4YAhxbHG7jAr4ke2msh0YTt3SMu5ivAI8jW+se2txLbq8drIwPmGGM03xzQveLPlkOkswLzDap6E8Cgr/UgF7my8uGlHp7VKldEl6F4oqWWLrW+mtJGe2fErgqXIB4qgbpZCoyW6salSkZ0PQbCiBA0soRFH3Hqfgeddtez3f900yHukJ8TD73+T6VKlZu8CpVHsXQaZb24LXkqvKOkUfJ/NEG3uL1l3+CEcInkoqVKdEZSYFcNaWu9EXvpM9c+EUPbwzXblVRnzyQPKpUpVsduo2g0a5d6dH9ED3tp+qCXkD49KViZXLPGixndkbTytSpSPdFY/xsbWnavUolVJ5I7lF4xOoJx80+s9R0jU4xDHMtvM45hn5Rj6A+VSpSybjo3SMnkeWek21mwd9KvV3DxGMCVGHsasmv8AQATE9vMDn7Wcx4/FSpRt1ZHqrqga41/s/ZkGDTUmkHq+8D5rqT+04wWvc2+lwLPkAPsAAHxUqUOtq2FOnQwh/tMgvNMMb20Md+m0qrL4X9aqk/tBsihNxbTQ3H/xY4P5qVKEVWhpO8CaHt8wuX723KqWwjK3Cj1NaKa/e8td0cyAuPA6nj+IqVKrFInLQp/Z31EkaX+qXNvIB5t4Xz6GlFzoYtblvqZ5rm1OcLDJjFSpWT/QqboqTR45Zw1rMJEHWF8qwHuKvZbK3VoruykhJOA45FSpVYu8kpbAVH0jvNYTq2PujxkMPcVfFC+oj6q1UCSM/vIj5e4qVKrHKFegyDU7WOSa11OzVFlIV2jPBPrTCPQtK2A2mvmCI8iMt0qVK5uSTQ8Fa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2" name="AutoShape 8" descr="data:image/jpeg;base64,/9j/4AAQSkZJRgABAQAAAQABAAD/2wBDAAkGBwgHBgkIBwgKCgkLDRYPDQwMDRsUFRAWIB0iIiAdHx8kKDQsJCYxJx8fLT0tMTU3Ojo6Iys/RD84QzQ5Ojf/2wBDAQoKCg0MDRoPDxo3JR8lNzc3Nzc3Nzc3Nzc3Nzc3Nzc3Nzc3Nzc3Nzc3Nzc3Nzc3Nzc3Nzc3Nzc3Nzc3Nzc3Nzf/wAARCACYAOwDASIAAhEBAxEB/8QAGwAAAgMBAQEAAAAAAAAAAAAABAUAAwYCAQf/xAA9EAACAQMDAQcDAQUHBAIDAAABAgMABBEFEiExBhMiQVFhcRQygUIVI5GhsQckM1JywdEWQ2LhU/A0RPH/xAAZAQADAQEBAAAAAAAAAAAAAAABAgMABAX/xAAnEQACAgICAgICAQUAAAAAAAAAAQIRITEDEgRBE1EiYTIjUnGBkf/aAAwDAQACEQMRAD8ARQSkH1APUcZFMrO52+JSWHoaXSRBVJUDGRXMMh73wdeldko2c8ZVs1EdwrjJby6VY0+1dpPUUojBZAcqj+WOhojc20g4I/zCpNFLOp4y3IOTjqaVS2/iPUGmXe5GB09a5njU+NRnjmirRmkzPXavAxBDD3AqtZGXxHIz5nyp1LGkqkPgH1pTPavCx4JUc561VSIONHqXLKvTjrx5VJLoN5jAHSqdwQYyM1xJEHAJI60kkmPF0GW+oLuEZOB7UwjZJU64HvSFYSMswx7Z60XZSMJChc4pdDJh5gKsSTlevIxVQYOMYHpijXKtHtJJJ4xih4bSVLSe9VAxjI2oOpNPHIGqKo4JJNRS1jBMr4OBztFOLmEWD/TWoE12vL8ZAorslaj6KXVJFZrqfKqTxtQeQpmLuytEMUMKvIepOCfkmta0CjL29rdQRia8kVNwyU6tRMuwjwK3PrTs2kV5GHfCtjoK4fTozt7uNRxzz1oWNQgaJiRyAcdTQtxazSx71UkD7sDpWlSxjicvJgDPGelD39x30ZhjGFx1AwKaLwK1ZnEjeNtr5DN0xRKr5uvt80SbSXb3hXcB1I8qEd9shzyvlRtgqge4MinAPXyNKr0SPuwQpPWncrK+DHGzHHOfWhnsXdQxGOeAaZSoVxEYmMbqrZ3L5g4prY3RCeEkx+YoW608oQx4NCtIYCFlVtvIwOjUzdi9WjQd9DJwMnPQVfEVEecnI6Uk0+4QnIGCvkTTNHzyRgHnn1pWaxlE+G8PXzridYjKS3XzqmESS4249M0fHpysuWIJPUlqSh0LcA7sjOPWqniCsrITk9RTG5tCDwOPMGgJo2UZHTyUeVMmFotglwcMc/PrRa3JI25GOrHFI3WcnPeKFx68ivO8ePrNu452gnFJJI0ZM0EU6EDxLtrm7uVjYqOcjrSO2vRyjNjaevrV4lEsZfPPuaRbKJh0kiSKC2MCvMZTaTyelDMCqqzEDI45zXnfIABuBK+eaNmopurEj7MEknoelBzwyqVAB+KOecZIByfUVzE25sgEn0xWuxaKI7OWTwnnafOjbexKjpzn1oiF8kg4U4ogZCk5x+awaB5PCcY6e9aPSbaO2047mJFzypxg46Ut0jTo9RRrm6Zu4V8JGg5k+T6VrYLeNpRJdSJEijgeQHpRiCTFEun3j2q2VrG0VsmNhzgkeeTVx0/T4bdUkdGkYHB65q+/1K+vont9OhENvyvfP1Ye1IXsZraMNcPxGOPF5U9VHs8Cdm3SVjizSO2gTu17xzwGbj+VU3d5cQpKQEbZyQD0FL9D1pdRu57e4jKS2327GyhH/NNYYIRBPLIEUN/iF/MVOPJGeikoSj/IRPcXmpXUcItXWPzOePnNOIbKC2XxkSsOSc+EUHJrFo2IIpS69NkSYz+aMaLLLJPNtUcdyPOn6taFUkwYRi8dyJF2A4wBgUr1I/Rr3dqoC5P3DJJptf3IjdbewidTnBAQ9PXNCS28pZUmUkZIzihG9sOGL7WNic4zxz7mjBGuQCoGfWqXgkhYnJCZ/NWW8wHAbcR60LNVHk2nxupyvOeD5Um1HSDs8HOK0XeNtGFzVUg3NtIINGzNWYKa2ms5t5DAeePKm1i5YIznAI6U01HTzNHnj+pNLobdbc429KpeCVNDmyKLwGHHNNYh4fu6nzpHAURQ4OTgsadWYSeAOzhSfImptjoDuryKXHdliw68cUpmmKyJySHyFRRuZj7CnOrynSLYyEQyyzZWNmTbtPuaU6XqGm2aF7mdmvW5dwNxHsD6VyeTzPjfWKtnVwcSmuzJb2aPMEnCQPjLd543/I+1aPudLtLeylllmm2qM5LbensKHa9N3KTp2mzztjdvdCE+fc17+x9Y1CbZf7o1cbhJMwWNB648zXA4eRyO3o6r4orAht7dp++upiYXkcuinoQelWWcD3M+y2ilmY9VQdDWwa3sbSBEkuo5e5UBdsec1baRxzHdDcmNDyY5B3Y/lXtQhUcnly5F2wI7bTEikP1twqsMZjQ9Pk0Brt5plkO5RPEfNW3YHv70+vNFtmvXk+teKMg/uY0LDnnrS82PZqKDbLa3cuDzLnB+anFcssKKKuXElmQnsO5uYhJaEkZwT70e95Bbq0TOvehcnnBpnbDTHt2h0mwtlVRkNLKQx9zQTWUd9MsM9jbZGAdr5yfxVfi5HHGGR+WCf6Fb6jDbMTd7QxOAo5H5NP8AQtGv9aiWRAYrVx4ZWP3fAp3ovZawif6u9022Z1P7qPaST7nNbK3hcxbYoY4UVcAAYUVOKlH+WSjqWhVpen2WmQLbNHI/drxI+ACfiqW1i1mm7mCAS4/yjAoqbT7UXLPMZbyY9EZzsAoWLTZppmaeNI4icLHD4cUVQrspm1FVba0agkkKFbJrLa5JNPqVzpUfhl+lYxEnrJ15/FaOWaxhn7qHu2mXjAGSMVgbyWe5uJdSidnuFlMh9cZ6fwrm8uVQOnxEnK2K7bTNWsFF3BKQGX9HJZ/TFN7DtVcd29rrds7x9GZMh19yKbadqEMi/UAAQS4J6eB/9v8AmmFzbWV9Gyzxo5I4kDgEV5a8jrL8sHozgpLIqtUglIutHmjutvPcsdpq+ye6vtWBvn7mNOSvQUrvOy0ltD9RYTlrgeJxEdrfj1+KotteuIXEOrr3sQ4MwGGX/UOor0uLzW1nJwcnhK/wwbGXWljkWGFGlJODtHlVa3ZknmMsohjQYVWU8n1zShXY4lsZzJGx3K6EZPt704sbe+vo1uzcgoRgRFRxj1rt+SPIrizkcZQdSQludW06LKy3JYnljtNcW7xzIJ7VmaOToyqeaeG2hbcJLEsRwSeN34omO1h7kILNkiUfp4ArRT9hc16EfeSD7YpCB5gVyL8qSkq7T/5DFNY7Xe7C3JbBHhWUEj8V5NYylQssKyMDyrOAcVTpFifIwFWUgHOP9VA3sNvOrss4QgfaPM0xkSOJdktrPER0J5yKHlGnx+EwzAH9WOD/AArdPoV8ioWW7IiEmRFA6kmr0vYUBBuI+vka7kmsFG1VL5PhjSDdgfmuREwA26fPg+sIo/ExPlRqb+zgkiCOplGc7ZelI9ShWxnUxQod/wClKOvNY7O92HfVprl/8yJnNLbntN2etypit7ney+GXOAT6e1NGWbaDJWqTLV/awi3W8NyikeWTj8UbY2qqnfahLJCfuL3JwKzj6/DfYab6y2C8Aq5P5zTSzXs9eyq11czSyAA+JiQfwao2v8EY7+wy57QaNACkMRvSOvdoQB+TSKftdeSymO0srdI1OArgs1O9T0fs7O2601h4pUHCBNwPtQOm6bphuGe7vt0inKxiAjOPLNKnx1l2P/Ub+iWna+YLtubJH2cbg5HHxRVu9trFz3Nvpju7+I7CenyeKunuy8Ihs7ZI1VuXkClj/wCqL0uLVJiHinlKqeMEBcenFDWY4DV4lki9lraDx3scZQLkYfJJ9OKljo0ttI09rb/TxL1Oev8AGn9tp11IN98Y1CcjnAB96CvNd0sX72N3eBZE59FHtU/lldXY644r1Qx0N7eCMvP4rk5DSkZGKNuL6LuiwLs36VYcY+BWLue02nwyKLGN7uJsh3gPKke1Ut2luWXFqbePBwpkUg/kUj43LI/yJYNrqMczWEZjmjgbGQgwNx+az9xd3NspURzzu48RU8Ae1ZXWdU1K8kX6+yinCrhXWQjb8VNOtbidFjEd46EcgynH8qaHF/cLKdvA+0m0R5ppFjw7KzFc5IOPOsnpgkaFJYVYlQeg4bnkGvpWjwvZ2cW6CG0DEKCxwDn+ZNVW+j6PphuYoTI7XL7jGT9p9vauPzeJ8tKPo7PFmuO7PnSiWzd7q3j32j57+Iryvqcf1ppDcrHEXhcPbMAcAZK59/SutdnW11naB3bY4XHDHzxS0q1oZLnT03RnxSwLyMebKP6ivFkr/FnqKWE/RoLO5O4N4iPUjFc6po0WpgyFxC5GGdFHjx0zQlncxyoLqyfen6owM4Ht/wAUQ2sd14eO7H6iCalGM4OkM6Znr3TLrSSZIN8QZvvi5jc+6+VFaJ2tZJjaXMhhmHhOcEZ9VP8AzTibVbWaFoJXf974fApBpLedlkmSSWwYTK45ikPX/SfWuqHPn8sMnKCayNo51tTPPdrcXju2UYNgY/8AvlSca7HJePKLi8sJd2RubfH+RSm31S/0WSO1kDTqwybeT7kXyHzTmW6stUt+9gtEyThwPvU/Fe143kxb68n/AE8nyvFnFduPRe2kR3p+sinjmkc7naCTbz8UFdxyI3dXMzqw5UM5BoRLF4x31o7sCesZxj5FEx3VxIojuQJlXhRIPF/GvV64/R5Lmm6dplsM2qxxbra8kmx0QvvGK6i1fVzxMiZ8t0Z4r22soJwXiea0lHOV6Gupzc2wJl1RXTHVSpNI1FPQal9nsuparKBtmVSePBHiuDFrDHLSy5/1GgP2tcK+yJppG8jtAFG28HaO5j71LdgpPG7ANBpBS/YXP/Z/CsrGHV4Yz5rj/wB1XJ2Is7YAz30MikcpG/OfXmtSumRrEbiOGLux90hbOPmlrTac8m1CrH/NEpI/pXMuSb0dLjFLIDp/Zy2jAW2uZZAeRHLtZavuNMsbRs3a20ef0oSG/FdskM06lYHZui5bFGpZ21t+/ktot4OcySg7T+azcwLq9IHgMXd/3LT5pBnoIuRVkveKoEmmshPUuQuKMWfW79kNlAwt1OGbIGf+RVtzZzqm67+ntx+qRmzj8mgpVsbrejPSWjyNu2EL0OTnj2rQ6MGtbVITuVQcoDy3PoKSX2oWdvGPoZZbvBy2xMDj3riDtDpTw+P6qaXHMa9R7VRytCJU9jDtndT/AEaQWiyLNceDazZGM8sxHQ1k5NFikOx7oLqKnJWXJSX4NPG7QQd4Po7BkKnJW4zn+FW/t6xmgZb3ToY5jkq+ODRguvoE/wAvYtsdQstPBju7Nrd8YZlTgn2NXz3VjdRmNAk6suSCw3CjbfVI57RooIbEAjldpb+tSOxeYf8A49mEPTCYP8aZtWLUqozoLWsm06hJCnlC7Z/rT631W+iVO41NABgg5UD813caRFcZM0Fv0yWx5D3pC+j27Rt9Ebe4hDZ5ba6+3uKDakBJx2P31ffcKb+/giwc7wc5+BTfS9W06R9sVxmUnO6U8sPYVjLfRyVI7j7z0U5xWg0bRGtWUrCN+fE0mAT8c1NpMtCUrHHai1sr42paFppwuIyFxz60ju7GJIl+nIWWIZJQ9ceYrVXheTTSZ2MUaDaWjOWPtWM1C5s4IwkRHfOftV892o6fn2rw/J4YqTZ7PBNyikCGxFxMLzS3SC+P3IDiKf2/8WryHUra6la1uY2tL5eHjlGAff8A91bbNFc3aorIJn52jhZPf2NEXWjS6qTHLayNInCXKrh4/k+YrihJyxJHQ8Zs8/aJslEV8mY2ICu2M/g+YqfXW9rc97a3EZx9yk5H8q5tOzut20TJq72x09RuEpO7IHnj1pnaS2zpHb6VbGZ5BneyeLHqB/zTy4lHZlNPQJJp+ma5a9+kJhnLE97gh1P+4rMaho9/p96r2xUtglrhfscDnxCvor24s4DJqLqgXzxyfal80tjeRGGQb42P27MfxoR5ZQdM1Xkx2lalDqJ2K4s7zI5A8Lj19/602/ZM7tm4vT6qVTnFBaz2eRizaZbuYSdxQfdG3qv/ABVek61JYk2ersdvGybHK+x9K9Tx/McFV2ji8nw48itLIxi07TlXbLPeTKp8SkYFSG60G1LyLpkjBegbpQt1Pq4ZYoXjEcmSsijIaommyyJnU7x38woAVQK9eEu6u8Hj8icHVZGun9pNNaXdc6fawRc7VQbpDW1sRptxbLL3DkNyCDwRXyWedFvFg0y17+fOF2rnH/NbTRdJ7bnT4yl/DbqeREyglaHJxpezcfJKtGLOv6vq6SyvHOUU7dtudqD8CmnZ+3v0RHi1SBomX/CkwGQ+hzQWniW1kzEoEznEjJJtB98UfDhZpZHhgZzwWlf+mKGlSQW+2zTxCGbcr20VzIMACOTGD7kVJbfS7OYy3cAecc/TQrvP5PlSGC/+ibdEu49MKvdxD89TQqXOs69etHpjtJ5ExLtjX5PnUqbZRSSQd2h7SXmoxiC3S5sMHK90MgD8Vi9Qg1a5Ia6nuLyMHjcSR/CvpWjdjJNPVptT1UyO4xsyNoPzTMadawcxRBCP1A5DU8eqM1KR8zte6mt0iWR7SVONrAhTXcmnJ4TdQkkc9/Dwa1GtdnbnUZVeJ44CF5B5BPxSi47P69bR4t5oJB/49f4VarVog4tMDi1qfTpVjWWO5iOAFul8Q+GprLqgmjDyWES7T4tzAqfg0jjkktpBHfoHYnDPLH09qbGws2hMv0gMfn3b8Urils3dsI73RzGr3lq1mD/3FyB/KiIr3s/bpmHWJjxjCqWpPdv3C9zCjsjL/hucihbeaa3bd3UaZ5AMWRTfG2sMX5Uno11prGnOhghaac9cy8Bh/tVhl0abDfRLEVP2pHnn1zmkUGuXcSDbDand0KwjP5o2TV9RaFY0ubGJjyQYRmkXHIp8iYa09nD/AINuXBJ5KkAfwNX2WroiARW1ujjP6cn+dAaZdahFcf36+tUjbqAFyfetBHeaOFAle3kPVmYZI+MUk1W0VjK9MN0/VYby1kW4gQgnHd4AFcf9P6OQ0k4gELuDEO7C7D7H1oVrnTRKstkY2IOSNvSrDcC+AMk4kK9ABnH4rnlxRk7ovDlcQxNP0mBi1rHEkpAG9ANxHzQt/wBoILWFoIFZ3X9O3Jq7SrCVrhi5fu9uQzJjNXw6TDFLLPqVwtwCSUjVdqqPT1NcvNxzf4xwdHHNbkJbWC71eMFy0Mecs7HcMe3kKJmvLLQ43aFUiX9TkZeQ03u7tY7aPuQqxsOExjP4rH6vpyXV1Dd3OpLBGqkdzs3Fm8+Kk/HfHDstlI8ynKnozs3aGW+v3/bEM0KBi0WwcKPX/wDtazS7SOGw+quJV7phvVpF2nHqaMsdCsCnfHebZQCyv9znyHsPasn2+vL67URWhVYgcyZPkOg+K5nxxv8AbOhTbwht+1Yp8/TsZIBkZBwDWf1vTIJoneyhUP1dNxbvR7k+dKrTtHZrAlve27xsOrx8Ef8ANOrO4W5VXtLiOdeuCQj/AMD1qLhy8eS6cWI9M1GbSJFt7vvDZuPAjffH7/Fae20vTrpVmEs08bnIHe4BFItasC06GFZEuZ3VMyJkEHjHPlXmmKLWPUdNtpndLZO8MjDGxwcYFd/i+Q41Xs4/L4IzTb2a+Kf6X9zplrbWiKPFIPFIaEf6lmJW8nAPq2KH07chKm77wuM5AxzRHcwgDvZlL+ZzXq72eMpP0J7mz7QXLFLKyjjh8u8IBauV7LaxcEGS/ht5APFF3oOyqm1bUtfczRxjT7eHnvgSTn/UaJ0js4utXY+hhuLk5zc3kshCH2HrVKe3gP462L5tO03SryGTUtVN4m4hoEbIB9a+kaDBqF7ZI89vDpun5DRRxDxyL7+maCsezWg6HfKv04u70cspXKr/ABpxrHaW20u1X9pvFCWYKoU5x6Z9KjOX0XhHBXq82lQrGt9GEiQ58T8H3PrXh17ShAgtZrUxHwqwfgn2rPapYJ2sk3rcqunpkb4h4yR/LFBiy0LQrXMypIqjlimWNMopq7N2rBsJEY7OPDjPFcXNsohMSugkYZXvBwKwcXb+WbURBDGyWaOAZH6Y9DTTUO00Qv1gXhGGd+M4HzQpgtDO+0KFxm5eF16vGqct+axfaKyvkPc6XpL26I2e87wnePithbzR3Fqskc4kXJyd2QDVixMylTN16HPWrQn6kTlFej5gk+uadu72RmbzSRcjFNtJ7Wvb3MX7QtO7HTvYRuI/BrXSlElELrbTEjq6+VC3fZu2k2ypp1uwzlxE5Dfii0vQmi6DtBp9wPDqWmybuiXUXdNn0pp9Nps1uD3OnmUj7e9GPwazkXZfTLm72/QMox900wyvvjzqo6Tq9l+4t9XhSEdFMYOB/CptP0xu0faH8mjLDIrNoELLn7xLkUZBbQwoVWyt4mP6jGScVn4/+pktjBNqQkjx4dkeP5gV3bXmvJGFKtlB+tS2azU/ZrjeEaBFuCxWC1GBxnuwAaNt4b2IB5Xgt4z1G0A1nG1zXYlAEO4Dkjjn4zXkOvX0zFJo7qN8+Srj+NCpfQVOJrTqVzG3cIYWVj4WYk7R6nyqtZtPa6jWa6aect+geGs/36uMziWQnnDNxXsd1EZFitLXMxyVCqeam4j/ACM1z3Vo7gAI+3y9DVSWAupXMndGI85VOVz6Ut07TbxpC+oLHbR9cA+I/NNLj9yWMDMYsYVVPAqco9sMpGTWQLVXgsYGO9lSEYUZ6n/c18s1vXLiSd4MqkRPIK4Hxmtr2xvLq3i7yC4SHwHcsy8Zx618he6kYmWSYCU5LK/Rvg1zz4UpHZwSclYRepDKwZeHzyB0pc6shyheMjzQ9K3PYrso+rWU99fo6xyeGFF8v/KmGudnLXS9ONvpttvnkfwl+Wz80OyhUdlXJNmEsLrU54p3mvJBBbrkkknJ9B7007EWdzqmqtbvK0VqP3szMpy/pXuv2wsorXSlGZFPeXBPmx8q3fZXQbaz0mPv5f73KN0rbsY9B+BW4oxcroXm5GoUEHsrbOAY74oPcYNcp2Y0vBF1q4WQHGParbrRrrObK8lRW6DORXlr2ekeMmaznd9xyzHGa9BNv2eQ4L6E90mg6O6rqFxJqc5IHcxnEaEe1UaT2k1bUNfSzs5xa2zkqIoYwCq+WPek+idltR1q2ItIkBRwzM5wQDWt0u/PZtO5vNMtbf6dCGvpZAWkb2ppvGcmhbeMI0d3drpOnytLKHmAz3jDxHHma+F9pNbF3rkskmLi03ZMW44Oep+a02o/2jQ3V7OlzaG5tXyrMvhyD6VkLCLTp9XASYraM3KSDnHpSQXtlm6yWWmrTafIW0O+njjJyYmBwvt71fd9rdXeRxPJhXHI2cH8VsoNM0JlUW3coyjOFYDHzWN1nVLK8na1+kB2EhZ0OD/7FVqP+yfZt6wSTtBPPpbW81nblWOTJGm1qVz6pdKiKHyijjPXHoaM061hT/EvIlVjgqzeVDavBp6TlbWVmwOcDIB9qLSrZo1ZruwuqSyQukyp9ND4pFH3Y9ceYr6XFp1vJbq57qSNvEpPofIGvh9hBe6b3d5CXQjlJIxn8EVq+yvb+fSn+l1Da1ux3A4BCH2Hl8VKSaG/F+z6EuiCScRwtDEpOQMZNd3mnW1opMpkLj0yopHF2wvLufvbY2RhbhWQEkfI8qsj1/U3lCTR2048gy4BHz5VkpsW4IuMjMdkdgZVPQ7xmq9sHIZGib/LvFFRqbo5m02W2YfrRwQ3xXkmkmNi4lLAjjf5e1VT+ybj7R5pzo0zwfUSqCOocDFOInuIFELLEbcDO4sSTSFIp4ZCpJ49IAcj5ol753UQTLdsg6BFCg1OVt4Hi62MGaYCSUxWzw+hXcTVIZop+/t7TdYsPH4Muh9QPMV08629n/eolt//AIgrkk/IFX2DMzK9rdRPhfFG+ePcGk1sdIltf6ecNDcRN5DdAR/WiPqFaUeMhAMkxx7cD2oS4tY5Y5V4iaQZJhfaW/jSlfqLR1j33bowPEkG/n1yDTJXoN0amS/srO1aeSRcbN2W5Yj4oKTWY3Cz2zd4rDBijTlqRfspo7j9o6hqDuzfbF3OMD0200iu/qchbdrJAd0bIwV/yKXqlsLkzq7tLrWEEd/p9t3RGXEz848h80sb+znRrzUEu2YCNcZt42G3j/amF5ILmcbpQn+cdC1Wt3cIVVaOEL0xkUryGM3HQykjjtUS0so1SIJglf04oEWkAhaYSCaQHwP1VT7e9CTfWXVvJDa38Wxv1L1H5qaRZnTLTuZ5hJI7fcx60j4ovL2FcsrEP/TVk2tLc3Re4uWPeLDI2N3oacC25wbB1TqxZulW3mkTzxh1MSujblmBIb458qT67rOo2ANlcd3JFJHxMqkE/FUhxqqiJPlbdsOn1Cyj7ovcgbmKr3L8g0VaMskZYy3DgtwS/lXzrStKtLlnla8e3lBPDDK/Nau0utQt4REtnBMq9HCkZFX+KiXy2KNX7euUMGlNFaRkZchQC3xWM1GSe9mE95mVeqmRjgV1rMGn6bcpHYXP1hUeJtoABpei3N7KFck+56KPit0S0ByZSWt4J2Xu90bdcHyorT+zkurN3unho4geXk4C/miEXTrHD3KfVSn/ALZP9a4udfubvbDIfp7Ef/rweHI9DTtJbGi29DeGw0iwsZP2jqcchI2loW8Qx5CkkepaZZTs+mWjTuRhfqP+KX3ojuZE7i3FvGo+0tuz71dbRKJBFbRlnI+7HWsrsNJIsisLm9uS8uxC53FUGAPYCncOgW1mgub91SJedrHBPwPOqxrmn6JHttkNxd4wzH7Qfmkd3c6jrEpu5s7M9SMItK90gKMpZeDU6Jqkn7VkkjTNiTsZHHRfLj1qdpbTSbu6jjCGzvXGZAoyg9M+hpJDqv7Jt1isplkmZtzybc7T7UZBfxy25hZgXlOZJJDzk+ZNagU0L4rG/wBLulMVwFI6OjZBFaGDtPqNoO7vdPinGMh1OC3/ALpJNZ3+mjvdm+Bhx5o49jR2n3sF+yQRqu9iP3W/kEf5a1JbDbZruzvaW11ZtsNwbSZBlopgenqKe2upxwA77+K6d2wu5CAtYG7RxIFaIBo+VJGyZPz0NNbLWLkqEnnimAAGXURyY/PBrOH0BzSZvoppZgrB7cAjrEck/ivLhVXAWDvmxyQSKyzzQqBNpt2sMyclncfkGu4Na1WIoZrCSeAgs0scgYt8H0qdMbsvZow67gBYLuz+tulGyS3KESYVE27e5x4fnIrKXXaQd1kWLRuQMG5kAorS+0Z1GRU/c25j68b93pjPSlaklZlNXRoLl2ii3zQxxSMBiQDcKEjvnUElRJGp5eFyD+RVmpTXF0qAyqqqACFGAfzQ0N0hfuu5GM/pX+tKrYzlkveeKQM5jDFBkM3Jocyh517u4MeR0lHBq5LWRpZF+pihVjxjmu5LS2LA3V4rgDk7P6GimDLBLuGOZv77C0n+V424q1A9zH9NayzIy9N2GOKZ6baaNa949sWdiOdzE8fFVXd7YRwfUW0tugXO51YdPSsqYer2LoOzF1PLl9QiBx41jXB/lRdt2djtZu9u7zvkBwUP/wB61ldW7R/TiS701gwMeTKJQofH6cVipe2eqySmdGCl+qHJAqqhJsW4o+5WEtgxle1MpSLwFZM7fwKukOnzwKktujx5yNy5Ga+admO2Et7m2vgIYVBPee9LJ+2OqJNLZjaFZyEc/p9Pmp/DKw/LE+qtbWqjvFs4u7Y7O7KjlaIt4YAhxbHG7jAr4ke2msh0YTt3SMu5ivAI8jW+se2txLbq8drIwPmGGM03xzQveLPlkOkswLzDap6E8Cgr/UgF7my8uGlHp7VKldEl6F4oqWWLrW+mtJGe2fErgqXIB4qgbpZCoyW6salSkZ0PQbCiBA0soRFH3Hqfgeddtez3f900yHukJ8TD73+T6VKlZu8CpVHsXQaZb24LXkqvKOkUfJ/NEG3uL1l3+CEcInkoqVKdEZSYFcNaWu9EXvpM9c+EUPbwzXblVRnzyQPKpUpVsduo2g0a5d6dH9ED3tp+qCXkD49KViZXLPGixndkbTytSpSPdFY/xsbWnavUolVJ5I7lF4xOoJx80+s9R0jU4xDHMtvM45hn5Rj6A+VSpSybjo3SMnkeWek21mwd9KvV3DxGMCVGHsasmv8AQATE9vMDn7Wcx4/FSpRt1ZHqrqga41/s/ZkGDTUmkHq+8D5rqT+04wWvc2+lwLPkAPsAAHxUqUOtq2FOnQwh/tMgvNMMb20Md+m0qrL4X9aqk/tBsihNxbTQ3H/xY4P5qVKEVWhpO8CaHt8wuX723KqWwjK3Cj1NaKa/e8td0cyAuPA6nj+IqVKrFInLQp/Z31EkaX+qXNvIB5t4Xz6GlFzoYtblvqZ5rm1OcLDJjFSpWT/QqboqTR45Zw1rMJEHWF8qwHuKvZbK3VoruykhJOA45FSpVYu8kpbAVH0jvNYTq2PujxkMPcVfFC+oj6q1UCSM/vIj5e4qVKrHKFegyDU7WOSa11OzVFlIV2jPBPrTCPQtK2A2mvmCI8iMt0qVK5uSTQ8Fa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58B6AFF3-F340-4E00-BBF1-2241642AC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3541" y="3984869"/>
            <a:ext cx="3209925" cy="2567940"/>
          </a:xfrm>
          <a:prstGeom prst="rect">
            <a:avLst/>
          </a:prstGeom>
        </p:spPr>
      </p:pic>
      <p:pic>
        <p:nvPicPr>
          <p:cNvPr id="10" name="Picture 9">
            <a:extLst>
              <a:ext uri="{FF2B5EF4-FFF2-40B4-BE49-F238E27FC236}">
                <a16:creationId xmlns:a16="http://schemas.microsoft.com/office/drawing/2014/main" id="{9C564D85-4C32-47E5-A20C-BDBBC3F95F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4125" y="1019695"/>
            <a:ext cx="3810000" cy="2447925"/>
          </a:xfrm>
          <a:prstGeom prst="rect">
            <a:avLst/>
          </a:prstGeom>
        </p:spPr>
      </p:pic>
      <p:pic>
        <p:nvPicPr>
          <p:cNvPr id="12" name="Picture 11">
            <a:extLst>
              <a:ext uri="{FF2B5EF4-FFF2-40B4-BE49-F238E27FC236}">
                <a16:creationId xmlns:a16="http://schemas.microsoft.com/office/drawing/2014/main" id="{5BE7B0D9-8B6D-49E0-ACCD-1C6E70EC35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9300" y="5097250"/>
            <a:ext cx="3324503" cy="16657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53C9CE-7484-4BA5-BDF1-55E101ABB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6488668"/>
            <a:ext cx="1905000" cy="369332"/>
          </a:xfrm>
          <a:prstGeom prst="rect">
            <a:avLst/>
          </a:prstGeom>
          <a:noFill/>
        </p:spPr>
        <p:txBody>
          <a:bodyPr wrap="square" rtlCol="0">
            <a:spAutoFit/>
          </a:bodyPr>
          <a:lstStyle/>
          <a:p>
            <a:r>
              <a:rPr lang="en-US" dirty="0">
                <a:solidFill>
                  <a:schemeClr val="bg1"/>
                </a:solidFill>
              </a:rPr>
              <a:t>Ether 3:2-5</a:t>
            </a:r>
          </a:p>
        </p:txBody>
      </p:sp>
      <p:sp>
        <p:nvSpPr>
          <p:cNvPr id="6" name="TextBox 5"/>
          <p:cNvSpPr txBox="1"/>
          <p:nvPr/>
        </p:nvSpPr>
        <p:spPr>
          <a:xfrm>
            <a:off x="1752600" y="0"/>
            <a:ext cx="8763000" cy="1107996"/>
          </a:xfrm>
          <a:prstGeom prst="rect">
            <a:avLst/>
          </a:prstGeom>
          <a:noFill/>
        </p:spPr>
        <p:txBody>
          <a:bodyPr wrap="square" rtlCol="0">
            <a:spAutoFit/>
          </a:bodyPr>
          <a:lstStyle/>
          <a:p>
            <a:pPr algn="ctr"/>
            <a:r>
              <a:rPr lang="en-US" sz="6600" dirty="0">
                <a:solidFill>
                  <a:schemeClr val="bg1"/>
                </a:solidFill>
                <a:ea typeface="Arial Unicode MS" pitchFamily="34" charset="-128"/>
                <a:cs typeface="Arial Unicode MS" pitchFamily="34" charset="-128"/>
              </a:rPr>
              <a:t>Understanding God</a:t>
            </a:r>
          </a:p>
        </p:txBody>
      </p:sp>
      <p:sp>
        <p:nvSpPr>
          <p:cNvPr id="7" name="TextBox 6"/>
          <p:cNvSpPr txBox="1"/>
          <p:nvPr/>
        </p:nvSpPr>
        <p:spPr>
          <a:xfrm>
            <a:off x="2667000" y="1295400"/>
            <a:ext cx="2133600" cy="923330"/>
          </a:xfrm>
          <a:prstGeom prst="rect">
            <a:avLst/>
          </a:prstGeom>
          <a:noFill/>
        </p:spPr>
        <p:txBody>
          <a:bodyPr wrap="square" rtlCol="0">
            <a:spAutoFit/>
          </a:bodyPr>
          <a:lstStyle/>
          <a:p>
            <a:r>
              <a:rPr lang="en-US" dirty="0">
                <a:solidFill>
                  <a:schemeClr val="bg1"/>
                </a:solidFill>
              </a:rPr>
              <a:t>The brother of Jared understood the Doctrine of the Fall</a:t>
            </a:r>
          </a:p>
        </p:txBody>
      </p:sp>
      <p:sp>
        <p:nvSpPr>
          <p:cNvPr id="8" name="Rectangle 7"/>
          <p:cNvSpPr/>
          <p:nvPr/>
        </p:nvSpPr>
        <p:spPr>
          <a:xfrm>
            <a:off x="5486400" y="3733800"/>
            <a:ext cx="4572000" cy="1938992"/>
          </a:xfrm>
          <a:prstGeom prst="rect">
            <a:avLst/>
          </a:prstGeom>
        </p:spPr>
        <p:txBody>
          <a:bodyPr>
            <a:spAutoFit/>
          </a:bodyPr>
          <a:lstStyle/>
          <a:p>
            <a:r>
              <a:rPr lang="en-US" sz="2000" dirty="0">
                <a:solidFill>
                  <a:schemeClr val="bg1"/>
                </a:solidFill>
              </a:rPr>
              <a:t>“…because of the fall our natures have become evil continually; nevertheless, O Lord, thou hast given us a commandment that we must call upon thee, that from thee we may receive according to our desires.”</a:t>
            </a:r>
          </a:p>
        </p:txBody>
      </p:sp>
      <p:sp>
        <p:nvSpPr>
          <p:cNvPr id="9" name="TextBox 8"/>
          <p:cNvSpPr txBox="1"/>
          <p:nvPr/>
        </p:nvSpPr>
        <p:spPr>
          <a:xfrm>
            <a:off x="6324600" y="1828800"/>
            <a:ext cx="3200400" cy="923330"/>
          </a:xfrm>
          <a:prstGeom prst="rect">
            <a:avLst/>
          </a:prstGeom>
          <a:noFill/>
        </p:spPr>
        <p:txBody>
          <a:bodyPr wrap="square" rtlCol="0">
            <a:spAutoFit/>
          </a:bodyPr>
          <a:lstStyle/>
          <a:p>
            <a:r>
              <a:rPr lang="en-US" dirty="0">
                <a:solidFill>
                  <a:schemeClr val="bg1"/>
                </a:solidFill>
              </a:rPr>
              <a:t>He also understood the character and attributes of God:</a:t>
            </a:r>
          </a:p>
          <a:p>
            <a:r>
              <a:rPr lang="en-US" dirty="0">
                <a:solidFill>
                  <a:schemeClr val="bg1"/>
                </a:solidFill>
              </a:rPr>
              <a:t>All-powerful</a:t>
            </a:r>
          </a:p>
        </p:txBody>
      </p:sp>
      <p:pic>
        <p:nvPicPr>
          <p:cNvPr id="3" name="Picture 2">
            <a:extLst>
              <a:ext uri="{FF2B5EF4-FFF2-40B4-BE49-F238E27FC236}">
                <a16:creationId xmlns:a16="http://schemas.microsoft.com/office/drawing/2014/main" id="{9DE9CF36-459A-49BC-877A-58F3A320F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476" y="2486799"/>
            <a:ext cx="2524125" cy="373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AEA6E4-4CC8-40B5-BED9-81D02808B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057400" y="838201"/>
            <a:ext cx="4572000" cy="3693319"/>
          </a:xfrm>
          <a:prstGeom prst="rect">
            <a:avLst/>
          </a:prstGeom>
        </p:spPr>
        <p:txBody>
          <a:bodyPr>
            <a:spAutoFit/>
          </a:bodyPr>
          <a:lstStyle/>
          <a:p>
            <a:pPr fontAlgn="base"/>
            <a:r>
              <a:rPr lang="en-US" dirty="0">
                <a:solidFill>
                  <a:schemeClr val="bg1"/>
                </a:solidFill>
              </a:rPr>
              <a:t>“It is a basic premise of Latter-day Saint theology that God ‘</a:t>
            </a:r>
            <a:r>
              <a:rPr lang="en-US" dirty="0" err="1">
                <a:solidFill>
                  <a:schemeClr val="bg1"/>
                </a:solidFill>
              </a:rPr>
              <a:t>knoweth</a:t>
            </a:r>
            <a:r>
              <a:rPr lang="en-US" dirty="0">
                <a:solidFill>
                  <a:schemeClr val="bg1"/>
                </a:solidFill>
              </a:rPr>
              <a:t> all things, and there is not anything save he knows it.’ [2 Nephi 9:20.] </a:t>
            </a:r>
          </a:p>
          <a:p>
            <a:pPr fontAlgn="base"/>
            <a:endParaRPr lang="en-US" dirty="0">
              <a:solidFill>
                <a:schemeClr val="bg1"/>
              </a:solidFill>
            </a:endParaRPr>
          </a:p>
          <a:p>
            <a:pPr fontAlgn="base"/>
            <a:r>
              <a:rPr lang="en-US" dirty="0">
                <a:solidFill>
                  <a:schemeClr val="bg1"/>
                </a:solidFill>
              </a:rPr>
              <a:t>The scriptures, both ancient and modern, are replete with this assertion of omniscience. Nevertheless, God has frequently asked questions of mortals, usually as a way to test their faith, measure their honesty, or develop their knowledge” </a:t>
            </a:r>
          </a:p>
          <a:p>
            <a:pPr fontAlgn="base"/>
            <a:endParaRPr lang="en-US" dirty="0">
              <a:solidFill>
                <a:schemeClr val="bg1"/>
              </a:solidFill>
            </a:endParaRPr>
          </a:p>
          <a:p>
            <a:pPr fontAlgn="base"/>
            <a:r>
              <a:rPr lang="en-US" dirty="0">
                <a:solidFill>
                  <a:schemeClr val="bg1"/>
                </a:solidFill>
              </a:rPr>
              <a:t>Elder Jeffrey R. Holland</a:t>
            </a:r>
          </a:p>
        </p:txBody>
      </p:sp>
      <p:pic>
        <p:nvPicPr>
          <p:cNvPr id="4" name="Picture 3" descr="Jeffrey R. Holland.jpg"/>
          <p:cNvPicPr>
            <a:picLocks noChangeAspect="1"/>
          </p:cNvPicPr>
          <p:nvPr/>
        </p:nvPicPr>
        <p:blipFill>
          <a:blip r:embed="rId3" cstate="print"/>
          <a:stretch>
            <a:fillRect/>
          </a:stretch>
        </p:blipFill>
        <p:spPr>
          <a:xfrm>
            <a:off x="4724400" y="3962400"/>
            <a:ext cx="1863436" cy="2327564"/>
          </a:xfrm>
          <a:prstGeom prst="rect">
            <a:avLst/>
          </a:prstGeom>
        </p:spPr>
      </p:pic>
      <p:grpSp>
        <p:nvGrpSpPr>
          <p:cNvPr id="7" name="Group 6">
            <a:extLst>
              <a:ext uri="{FF2B5EF4-FFF2-40B4-BE49-F238E27FC236}">
                <a16:creationId xmlns:a16="http://schemas.microsoft.com/office/drawing/2014/main" id="{5B2BCB56-5ABE-4647-A69B-10E8C3A492D8}"/>
              </a:ext>
            </a:extLst>
          </p:cNvPr>
          <p:cNvGrpSpPr/>
          <p:nvPr/>
        </p:nvGrpSpPr>
        <p:grpSpPr>
          <a:xfrm>
            <a:off x="7770381" y="1692765"/>
            <a:ext cx="2164760" cy="2669344"/>
            <a:chOff x="6246381" y="1692765"/>
            <a:chExt cx="2164760" cy="2669344"/>
          </a:xfrm>
        </p:grpSpPr>
        <p:sp>
          <p:nvSpPr>
            <p:cNvPr id="5" name="Freeform 7">
              <a:extLst>
                <a:ext uri="{FF2B5EF4-FFF2-40B4-BE49-F238E27FC236}">
                  <a16:creationId xmlns:a16="http://schemas.microsoft.com/office/drawing/2014/main" id="{99BBC5A3-21B3-41D1-BC4D-E951AC5213FF}"/>
                </a:ext>
              </a:extLst>
            </p:cNvPr>
            <p:cNvSpPr/>
            <p:nvPr/>
          </p:nvSpPr>
          <p:spPr>
            <a:xfrm rot="11422546">
              <a:off x="6287528" y="1692765"/>
              <a:ext cx="2123613" cy="2669344"/>
            </a:xfrm>
            <a:custGeom>
              <a:avLst/>
              <a:gdLst>
                <a:gd name="connsiteX0" fmla="*/ 44824 w 542345"/>
                <a:gd name="connsiteY0" fmla="*/ 430306 h 430306"/>
                <a:gd name="connsiteX1" fmla="*/ 44824 w 542345"/>
                <a:gd name="connsiteY1" fmla="*/ 430306 h 430306"/>
                <a:gd name="connsiteX2" fmla="*/ 17929 w 542345"/>
                <a:gd name="connsiteY2" fmla="*/ 358588 h 430306"/>
                <a:gd name="connsiteX3" fmla="*/ 8965 w 542345"/>
                <a:gd name="connsiteY3" fmla="*/ 331694 h 430306"/>
                <a:gd name="connsiteX4" fmla="*/ 0 w 542345"/>
                <a:gd name="connsiteY4" fmla="*/ 259976 h 430306"/>
                <a:gd name="connsiteX5" fmla="*/ 8965 w 542345"/>
                <a:gd name="connsiteY5" fmla="*/ 134470 h 430306"/>
                <a:gd name="connsiteX6" fmla="*/ 17929 w 542345"/>
                <a:gd name="connsiteY6" fmla="*/ 107576 h 430306"/>
                <a:gd name="connsiteX7" fmla="*/ 71718 w 542345"/>
                <a:gd name="connsiteY7" fmla="*/ 62753 h 430306"/>
                <a:gd name="connsiteX8" fmla="*/ 125506 w 542345"/>
                <a:gd name="connsiteY8" fmla="*/ 44823 h 430306"/>
                <a:gd name="connsiteX9" fmla="*/ 152400 w 542345"/>
                <a:gd name="connsiteY9" fmla="*/ 35859 h 430306"/>
                <a:gd name="connsiteX10" fmla="*/ 179294 w 542345"/>
                <a:gd name="connsiteY10" fmla="*/ 26894 h 430306"/>
                <a:gd name="connsiteX11" fmla="*/ 224118 w 542345"/>
                <a:gd name="connsiteY11" fmla="*/ 17929 h 430306"/>
                <a:gd name="connsiteX12" fmla="*/ 251012 w 542345"/>
                <a:gd name="connsiteY12" fmla="*/ 8964 h 430306"/>
                <a:gd name="connsiteX13" fmla="*/ 340659 w 542345"/>
                <a:gd name="connsiteY13" fmla="*/ 0 h 430306"/>
                <a:gd name="connsiteX14" fmla="*/ 448235 w 542345"/>
                <a:gd name="connsiteY14" fmla="*/ 8964 h 430306"/>
                <a:gd name="connsiteX15" fmla="*/ 502024 w 542345"/>
                <a:gd name="connsiteY15" fmla="*/ 26894 h 430306"/>
                <a:gd name="connsiteX16" fmla="*/ 510988 w 542345"/>
                <a:gd name="connsiteY16" fmla="*/ 53788 h 430306"/>
                <a:gd name="connsiteX17" fmla="*/ 528918 w 542345"/>
                <a:gd name="connsiteY17" fmla="*/ 71717 h 430306"/>
                <a:gd name="connsiteX18" fmla="*/ 537882 w 542345"/>
                <a:gd name="connsiteY18" fmla="*/ 134470 h 430306"/>
                <a:gd name="connsiteX19" fmla="*/ 519953 w 542345"/>
                <a:gd name="connsiteY19" fmla="*/ 304800 h 430306"/>
                <a:gd name="connsiteX20" fmla="*/ 502024 w 542345"/>
                <a:gd name="connsiteY20" fmla="*/ 331694 h 430306"/>
                <a:gd name="connsiteX21" fmla="*/ 439271 w 542345"/>
                <a:gd name="connsiteY21" fmla="*/ 349623 h 430306"/>
                <a:gd name="connsiteX22" fmla="*/ 421341 w 542345"/>
                <a:gd name="connsiteY22" fmla="*/ 367553 h 430306"/>
                <a:gd name="connsiteX23" fmla="*/ 358588 w 542345"/>
                <a:gd name="connsiteY23" fmla="*/ 385482 h 430306"/>
                <a:gd name="connsiteX24" fmla="*/ 268941 w 542345"/>
                <a:gd name="connsiteY24" fmla="*/ 403412 h 430306"/>
                <a:gd name="connsiteX25" fmla="*/ 242047 w 542345"/>
                <a:gd name="connsiteY25" fmla="*/ 412376 h 430306"/>
                <a:gd name="connsiteX26" fmla="*/ 44824 w 542345"/>
                <a:gd name="connsiteY26" fmla="*/ 430306 h 4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2345" h="430306">
                  <a:moveTo>
                    <a:pt x="44824" y="430306"/>
                  </a:moveTo>
                  <a:lnTo>
                    <a:pt x="44824" y="430306"/>
                  </a:lnTo>
                  <a:cubicBezTo>
                    <a:pt x="35859" y="406400"/>
                    <a:pt x="26654" y="382583"/>
                    <a:pt x="17929" y="358588"/>
                  </a:cubicBezTo>
                  <a:cubicBezTo>
                    <a:pt x="14700" y="349707"/>
                    <a:pt x="10655" y="340991"/>
                    <a:pt x="8965" y="331694"/>
                  </a:cubicBezTo>
                  <a:cubicBezTo>
                    <a:pt x="4655" y="307991"/>
                    <a:pt x="2988" y="283882"/>
                    <a:pt x="0" y="259976"/>
                  </a:cubicBezTo>
                  <a:cubicBezTo>
                    <a:pt x="2988" y="218141"/>
                    <a:pt x="4065" y="176125"/>
                    <a:pt x="8965" y="134470"/>
                  </a:cubicBezTo>
                  <a:cubicBezTo>
                    <a:pt x="10069" y="125085"/>
                    <a:pt x="12687" y="115438"/>
                    <a:pt x="17929" y="107576"/>
                  </a:cubicBezTo>
                  <a:cubicBezTo>
                    <a:pt x="26818" y="94243"/>
                    <a:pt x="56051" y="69716"/>
                    <a:pt x="71718" y="62753"/>
                  </a:cubicBezTo>
                  <a:cubicBezTo>
                    <a:pt x="88988" y="55077"/>
                    <a:pt x="107577" y="50799"/>
                    <a:pt x="125506" y="44823"/>
                  </a:cubicBezTo>
                  <a:lnTo>
                    <a:pt x="152400" y="35859"/>
                  </a:lnTo>
                  <a:cubicBezTo>
                    <a:pt x="161365" y="32871"/>
                    <a:pt x="170028" y="28747"/>
                    <a:pt x="179294" y="26894"/>
                  </a:cubicBezTo>
                  <a:cubicBezTo>
                    <a:pt x="194235" y="23906"/>
                    <a:pt x="209336" y="21625"/>
                    <a:pt x="224118" y="17929"/>
                  </a:cubicBezTo>
                  <a:cubicBezTo>
                    <a:pt x="233285" y="15637"/>
                    <a:pt x="241672" y="10401"/>
                    <a:pt x="251012" y="8964"/>
                  </a:cubicBezTo>
                  <a:cubicBezTo>
                    <a:pt x="280694" y="4398"/>
                    <a:pt x="310777" y="2988"/>
                    <a:pt x="340659" y="0"/>
                  </a:cubicBezTo>
                  <a:cubicBezTo>
                    <a:pt x="376518" y="2988"/>
                    <a:pt x="412742" y="3048"/>
                    <a:pt x="448235" y="8964"/>
                  </a:cubicBezTo>
                  <a:cubicBezTo>
                    <a:pt x="466877" y="12071"/>
                    <a:pt x="502024" y="26894"/>
                    <a:pt x="502024" y="26894"/>
                  </a:cubicBezTo>
                  <a:cubicBezTo>
                    <a:pt x="505012" y="35859"/>
                    <a:pt x="506126" y="45685"/>
                    <a:pt x="510988" y="53788"/>
                  </a:cubicBezTo>
                  <a:cubicBezTo>
                    <a:pt x="515337" y="61036"/>
                    <a:pt x="526245" y="63699"/>
                    <a:pt x="528918" y="71717"/>
                  </a:cubicBezTo>
                  <a:cubicBezTo>
                    <a:pt x="535600" y="91763"/>
                    <a:pt x="534894" y="113552"/>
                    <a:pt x="537882" y="134470"/>
                  </a:cubicBezTo>
                  <a:cubicBezTo>
                    <a:pt x="537059" y="147641"/>
                    <a:pt x="542345" y="260015"/>
                    <a:pt x="519953" y="304800"/>
                  </a:cubicBezTo>
                  <a:cubicBezTo>
                    <a:pt x="515135" y="314437"/>
                    <a:pt x="510437" y="324963"/>
                    <a:pt x="502024" y="331694"/>
                  </a:cubicBezTo>
                  <a:cubicBezTo>
                    <a:pt x="496177" y="336371"/>
                    <a:pt x="441616" y="349037"/>
                    <a:pt x="439271" y="349623"/>
                  </a:cubicBezTo>
                  <a:cubicBezTo>
                    <a:pt x="433294" y="355600"/>
                    <a:pt x="428589" y="363204"/>
                    <a:pt x="421341" y="367553"/>
                  </a:cubicBezTo>
                  <a:cubicBezTo>
                    <a:pt x="411574" y="373413"/>
                    <a:pt x="366042" y="383352"/>
                    <a:pt x="358588" y="385482"/>
                  </a:cubicBezTo>
                  <a:cubicBezTo>
                    <a:pt x="296001" y="403365"/>
                    <a:pt x="376037" y="388112"/>
                    <a:pt x="268941" y="403412"/>
                  </a:cubicBezTo>
                  <a:cubicBezTo>
                    <a:pt x="259976" y="406400"/>
                    <a:pt x="251402" y="411040"/>
                    <a:pt x="242047" y="412376"/>
                  </a:cubicBezTo>
                  <a:cubicBezTo>
                    <a:pt x="158458" y="424317"/>
                    <a:pt x="77694" y="427318"/>
                    <a:pt x="44824" y="430306"/>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74B07AA-24BE-484B-9161-8AA61AE1BD5E}"/>
                </a:ext>
              </a:extLst>
            </p:cNvPr>
            <p:cNvSpPr/>
            <p:nvPr/>
          </p:nvSpPr>
          <p:spPr>
            <a:xfrm>
              <a:off x="6246381" y="2150274"/>
              <a:ext cx="2091534" cy="1754326"/>
            </a:xfrm>
            <a:prstGeom prst="rect">
              <a:avLst/>
            </a:prstGeom>
          </p:spPr>
          <p:txBody>
            <a:bodyPr wrap="square">
              <a:spAutoFit/>
            </a:bodyPr>
            <a:lstStyle/>
            <a:p>
              <a:pPr algn="ctr"/>
              <a:r>
                <a:rPr lang="en-US" dirty="0">
                  <a:latin typeface="Open Sans"/>
                </a:rPr>
                <a:t> </a:t>
              </a:r>
              <a:r>
                <a:rPr lang="en-US" b="1" dirty="0">
                  <a:latin typeface="Open Sans"/>
                </a:rPr>
                <a:t>As we humbly call upon the Lord, He will bless us according to our faith and His will</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CE81C5-AB40-4940-9589-B3933915E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6488669"/>
            <a:ext cx="4343400" cy="646331"/>
          </a:xfrm>
          <a:prstGeom prst="rect">
            <a:avLst/>
          </a:prstGeom>
          <a:noFill/>
        </p:spPr>
        <p:txBody>
          <a:bodyPr wrap="square" rtlCol="0">
            <a:spAutoFit/>
          </a:bodyPr>
          <a:lstStyle/>
          <a:p>
            <a:r>
              <a:rPr lang="en-US" dirty="0">
                <a:solidFill>
                  <a:schemeClr val="bg1"/>
                </a:solidFill>
              </a:rPr>
              <a:t>Ether 3:6-20	Joseph Fielding Smith	</a:t>
            </a:r>
          </a:p>
        </p:txBody>
      </p:sp>
      <p:sp>
        <p:nvSpPr>
          <p:cNvPr id="6" name="TextBox 5"/>
          <p:cNvSpPr txBox="1"/>
          <p:nvPr/>
        </p:nvSpPr>
        <p:spPr>
          <a:xfrm>
            <a:off x="1752600" y="1"/>
            <a:ext cx="8763000" cy="769441"/>
          </a:xfrm>
          <a:prstGeom prst="rect">
            <a:avLst/>
          </a:prstGeom>
          <a:noFill/>
        </p:spPr>
        <p:txBody>
          <a:bodyPr wrap="square" rtlCol="0">
            <a:spAutoFit/>
          </a:bodyPr>
          <a:lstStyle/>
          <a:p>
            <a:pPr algn="ctr"/>
            <a:r>
              <a:rPr lang="en-US" sz="4400" dirty="0">
                <a:solidFill>
                  <a:schemeClr val="bg1"/>
                </a:solidFill>
                <a:ea typeface="Arial Unicode MS" pitchFamily="34" charset="-128"/>
                <a:cs typeface="Arial Unicode MS" pitchFamily="34" charset="-128"/>
              </a:rPr>
              <a:t>Conversation With The Lord</a:t>
            </a:r>
          </a:p>
        </p:txBody>
      </p:sp>
      <p:sp>
        <p:nvSpPr>
          <p:cNvPr id="7" name="TextBox 6"/>
          <p:cNvSpPr txBox="1"/>
          <p:nvPr/>
        </p:nvSpPr>
        <p:spPr>
          <a:xfrm>
            <a:off x="2057400" y="1143000"/>
            <a:ext cx="3733800" cy="1477328"/>
          </a:xfrm>
          <a:prstGeom prst="rect">
            <a:avLst/>
          </a:prstGeom>
          <a:noFill/>
        </p:spPr>
        <p:txBody>
          <a:bodyPr wrap="square" rtlCol="0">
            <a:spAutoFit/>
          </a:bodyPr>
          <a:lstStyle/>
          <a:p>
            <a:r>
              <a:rPr lang="en-US" dirty="0">
                <a:solidFill>
                  <a:schemeClr val="bg1"/>
                </a:solidFill>
              </a:rPr>
              <a:t>“It is true that the Savior appeared to the Prophets before the flood, but it is evident that he did not reveal himself in the fulness as he did to the Brother of Jared.”</a:t>
            </a:r>
          </a:p>
        </p:txBody>
      </p:sp>
      <p:sp>
        <p:nvSpPr>
          <p:cNvPr id="8" name="Rectangle 7"/>
          <p:cNvSpPr/>
          <p:nvPr/>
        </p:nvSpPr>
        <p:spPr>
          <a:xfrm>
            <a:off x="5562600" y="4724400"/>
            <a:ext cx="4572000" cy="1754326"/>
          </a:xfrm>
          <a:prstGeom prst="rect">
            <a:avLst/>
          </a:prstGeom>
        </p:spPr>
        <p:txBody>
          <a:bodyPr>
            <a:spAutoFit/>
          </a:bodyPr>
          <a:lstStyle/>
          <a:p>
            <a:r>
              <a:rPr lang="en-US" dirty="0">
                <a:solidFill>
                  <a:schemeClr val="bg1"/>
                </a:solidFill>
              </a:rPr>
              <a:t>“…The Brother of Jared knew that the Lord was there, but evidently he did not understand that the Lord had a body apparently of flesh and bones. Through his great faith he was able to see the finger of the Lord when the Lord touched the stones.”</a:t>
            </a:r>
          </a:p>
        </p:txBody>
      </p:sp>
      <p:sp>
        <p:nvSpPr>
          <p:cNvPr id="9" name="TextBox 8"/>
          <p:cNvSpPr txBox="1"/>
          <p:nvPr/>
        </p:nvSpPr>
        <p:spPr>
          <a:xfrm>
            <a:off x="1828800" y="3276600"/>
            <a:ext cx="3810000" cy="1477328"/>
          </a:xfrm>
          <a:prstGeom prst="rect">
            <a:avLst/>
          </a:prstGeom>
          <a:noFill/>
        </p:spPr>
        <p:txBody>
          <a:bodyPr wrap="square" rtlCol="0">
            <a:spAutoFit/>
          </a:bodyPr>
          <a:lstStyle/>
          <a:p>
            <a:r>
              <a:rPr lang="en-US" dirty="0">
                <a:solidFill>
                  <a:schemeClr val="bg1"/>
                </a:solidFill>
              </a:rPr>
              <a:t>“Talking ‘face to face,’ as stated in this revelation, does not mean that the Lord did not appear in a cloud; or, that his body was partially hidden from the view of the prophet.” </a:t>
            </a:r>
          </a:p>
        </p:txBody>
      </p:sp>
      <p:pic>
        <p:nvPicPr>
          <p:cNvPr id="3" name="Picture 2">
            <a:extLst>
              <a:ext uri="{FF2B5EF4-FFF2-40B4-BE49-F238E27FC236}">
                <a16:creationId xmlns:a16="http://schemas.microsoft.com/office/drawing/2014/main" id="{00238DC5-004E-401D-BBD3-3E07FE422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9733" y="810839"/>
            <a:ext cx="2807426" cy="36365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CE81C5-AB40-4940-9589-B3933915E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52600" y="0"/>
            <a:ext cx="8763000" cy="1446550"/>
          </a:xfrm>
          <a:prstGeom prst="rect">
            <a:avLst/>
          </a:prstGeom>
          <a:noFill/>
        </p:spPr>
        <p:txBody>
          <a:bodyPr wrap="square" rtlCol="0">
            <a:spAutoFit/>
          </a:bodyPr>
          <a:lstStyle/>
          <a:p>
            <a:pPr algn="ctr"/>
            <a:r>
              <a:rPr lang="en-US" sz="4400" dirty="0">
                <a:solidFill>
                  <a:schemeClr val="bg1"/>
                </a:solidFill>
                <a:ea typeface="Arial Unicode MS" pitchFamily="34" charset="-128"/>
                <a:cs typeface="Arial Unicode MS" pitchFamily="34" charset="-128"/>
              </a:rPr>
              <a:t>What Did The Brother of Jared Learn About Christ?</a:t>
            </a:r>
          </a:p>
        </p:txBody>
      </p:sp>
      <p:grpSp>
        <p:nvGrpSpPr>
          <p:cNvPr id="29" name="Group 28">
            <a:extLst>
              <a:ext uri="{FF2B5EF4-FFF2-40B4-BE49-F238E27FC236}">
                <a16:creationId xmlns:a16="http://schemas.microsoft.com/office/drawing/2014/main" id="{E7AEDF34-BD6D-40E4-8C33-BABD125FC610}"/>
              </a:ext>
            </a:extLst>
          </p:cNvPr>
          <p:cNvGrpSpPr/>
          <p:nvPr/>
        </p:nvGrpSpPr>
        <p:grpSpPr>
          <a:xfrm>
            <a:off x="7190557" y="1332409"/>
            <a:ext cx="1524000" cy="3858716"/>
            <a:chOff x="5666557" y="1332409"/>
            <a:chExt cx="1524000" cy="3858716"/>
          </a:xfrm>
        </p:grpSpPr>
        <p:sp>
          <p:nvSpPr>
            <p:cNvPr id="13" name="TextBox 12">
              <a:extLst>
                <a:ext uri="{FF2B5EF4-FFF2-40B4-BE49-F238E27FC236}">
                  <a16:creationId xmlns:a16="http://schemas.microsoft.com/office/drawing/2014/main" id="{AF91A810-61E3-4884-8184-8279A6F690EE}"/>
                </a:ext>
              </a:extLst>
            </p:cNvPr>
            <p:cNvSpPr txBox="1"/>
            <p:nvPr/>
          </p:nvSpPr>
          <p:spPr>
            <a:xfrm>
              <a:off x="5666557" y="1332409"/>
              <a:ext cx="1524000" cy="2308324"/>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t>Ether 3:17</a:t>
              </a:r>
            </a:p>
            <a:p>
              <a:pPr algn="ctr"/>
              <a:endParaRPr lang="en-US" dirty="0"/>
            </a:p>
            <a:p>
              <a:pPr algn="ctr"/>
              <a:r>
                <a:rPr lang="en-US" b="1" dirty="0"/>
                <a:t>Jesus Christ’s physical body is in the likeness of His spirit body</a:t>
              </a:r>
              <a:r>
                <a:rPr lang="en-US" dirty="0"/>
                <a:t> 	</a:t>
              </a:r>
            </a:p>
          </p:txBody>
        </p:sp>
        <p:pic>
          <p:nvPicPr>
            <p:cNvPr id="16" name="Picture 15">
              <a:extLst>
                <a:ext uri="{FF2B5EF4-FFF2-40B4-BE49-F238E27FC236}">
                  <a16:creationId xmlns:a16="http://schemas.microsoft.com/office/drawing/2014/main" id="{DDFE0C3A-1354-442D-879B-4FA0AAFBEE8B}"/>
                </a:ext>
              </a:extLst>
            </p:cNvPr>
            <p:cNvPicPr>
              <a:picLocks noChangeAspect="1"/>
            </p:cNvPicPr>
            <p:nvPr/>
          </p:nvPicPr>
          <p:blipFill rotWithShape="1">
            <a:blip r:embed="rId3">
              <a:extLst>
                <a:ext uri="{28A0092B-C50C-407E-A947-70E740481C1C}">
                  <a14:useLocalDpi xmlns:a14="http://schemas.microsoft.com/office/drawing/2010/main" val="0"/>
                </a:ext>
              </a:extLst>
            </a:blip>
            <a:srcRect l="20787" t="8520"/>
            <a:stretch/>
          </p:blipFill>
          <p:spPr>
            <a:xfrm>
              <a:off x="5666742" y="3812629"/>
              <a:ext cx="1523815" cy="1378496"/>
            </a:xfrm>
            <a:prstGeom prst="rect">
              <a:avLst/>
            </a:prstGeom>
          </p:spPr>
        </p:pic>
      </p:grpSp>
      <p:grpSp>
        <p:nvGrpSpPr>
          <p:cNvPr id="28" name="Group 27">
            <a:extLst>
              <a:ext uri="{FF2B5EF4-FFF2-40B4-BE49-F238E27FC236}">
                <a16:creationId xmlns:a16="http://schemas.microsoft.com/office/drawing/2014/main" id="{D32938D9-A87D-47E5-96D6-8EE32B52CF92}"/>
              </a:ext>
            </a:extLst>
          </p:cNvPr>
          <p:cNvGrpSpPr/>
          <p:nvPr/>
        </p:nvGrpSpPr>
        <p:grpSpPr>
          <a:xfrm>
            <a:off x="5323112" y="1332410"/>
            <a:ext cx="1748570" cy="5134843"/>
            <a:chOff x="3799112" y="1332409"/>
            <a:chExt cx="1748570" cy="5134843"/>
          </a:xfrm>
        </p:grpSpPr>
        <p:sp>
          <p:nvSpPr>
            <p:cNvPr id="12" name="TextBox 11">
              <a:extLst>
                <a:ext uri="{FF2B5EF4-FFF2-40B4-BE49-F238E27FC236}">
                  <a16:creationId xmlns:a16="http://schemas.microsoft.com/office/drawing/2014/main" id="{EAF6C01A-44FE-4F30-A4A9-64150B284B2F}"/>
                </a:ext>
              </a:extLst>
            </p:cNvPr>
            <p:cNvSpPr txBox="1"/>
            <p:nvPr/>
          </p:nvSpPr>
          <p:spPr>
            <a:xfrm>
              <a:off x="3865516" y="1332409"/>
              <a:ext cx="1524000" cy="2585323"/>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t>Ether 3:16</a:t>
              </a:r>
            </a:p>
            <a:p>
              <a:pPr algn="ctr"/>
              <a:endParaRPr lang="en-US" dirty="0"/>
            </a:p>
            <a:p>
              <a:pPr algn="ctr"/>
              <a:r>
                <a:rPr lang="en-US" b="1" dirty="0"/>
                <a:t>Jesus Christ showed Himself in the spirit before He was born in the flesh</a:t>
              </a:r>
              <a:r>
                <a:rPr lang="en-US" dirty="0"/>
                <a:t>	</a:t>
              </a:r>
            </a:p>
          </p:txBody>
        </p:sp>
        <p:pic>
          <p:nvPicPr>
            <p:cNvPr id="20" name="Picture 19">
              <a:extLst>
                <a:ext uri="{FF2B5EF4-FFF2-40B4-BE49-F238E27FC236}">
                  <a16:creationId xmlns:a16="http://schemas.microsoft.com/office/drawing/2014/main" id="{2E0EA634-DB0C-403B-8109-E9A5D5A13A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9112" y="4120671"/>
              <a:ext cx="1748570" cy="2346581"/>
            </a:xfrm>
            <a:prstGeom prst="rect">
              <a:avLst/>
            </a:prstGeom>
          </p:spPr>
        </p:pic>
      </p:grpSp>
      <p:grpSp>
        <p:nvGrpSpPr>
          <p:cNvPr id="30" name="Group 29">
            <a:extLst>
              <a:ext uri="{FF2B5EF4-FFF2-40B4-BE49-F238E27FC236}">
                <a16:creationId xmlns:a16="http://schemas.microsoft.com/office/drawing/2014/main" id="{62A0B0D7-DA11-4654-8808-8A93A7877E8D}"/>
              </a:ext>
            </a:extLst>
          </p:cNvPr>
          <p:cNvGrpSpPr/>
          <p:nvPr/>
        </p:nvGrpSpPr>
        <p:grpSpPr>
          <a:xfrm>
            <a:off x="8991600" y="1304107"/>
            <a:ext cx="1524000" cy="3732609"/>
            <a:chOff x="7467600" y="1304106"/>
            <a:chExt cx="1524000" cy="3732609"/>
          </a:xfrm>
        </p:grpSpPr>
        <p:sp>
          <p:nvSpPr>
            <p:cNvPr id="14" name="TextBox 13">
              <a:extLst>
                <a:ext uri="{FF2B5EF4-FFF2-40B4-BE49-F238E27FC236}">
                  <a16:creationId xmlns:a16="http://schemas.microsoft.com/office/drawing/2014/main" id="{E6104F96-6965-4B2A-9E17-3BF62CFF8DCD}"/>
                </a:ext>
              </a:extLst>
            </p:cNvPr>
            <p:cNvSpPr txBox="1"/>
            <p:nvPr/>
          </p:nvSpPr>
          <p:spPr>
            <a:xfrm>
              <a:off x="7467600" y="1304106"/>
              <a:ext cx="1524000" cy="2308324"/>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t>Ether 3:18</a:t>
              </a:r>
            </a:p>
            <a:p>
              <a:pPr algn="ctr"/>
              <a:endParaRPr lang="en-US" dirty="0"/>
            </a:p>
            <a:p>
              <a:pPr algn="ctr"/>
              <a:r>
                <a:rPr lang="en-US" b="1" dirty="0"/>
                <a:t>Jesus Christ ministers to people to help them know that He is God</a:t>
              </a:r>
              <a:r>
                <a:rPr lang="en-US" dirty="0"/>
                <a:t>	</a:t>
              </a:r>
            </a:p>
          </p:txBody>
        </p:sp>
        <p:pic>
          <p:nvPicPr>
            <p:cNvPr id="22" name="Picture 21">
              <a:extLst>
                <a:ext uri="{FF2B5EF4-FFF2-40B4-BE49-F238E27FC236}">
                  <a16:creationId xmlns:a16="http://schemas.microsoft.com/office/drawing/2014/main" id="{2530422C-4A93-46B9-8F3B-2F7F8B1535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1267" y="3849640"/>
              <a:ext cx="1436665" cy="1187075"/>
            </a:xfrm>
            <a:prstGeom prst="rect">
              <a:avLst/>
            </a:prstGeom>
          </p:spPr>
        </p:pic>
      </p:grpSp>
      <p:grpSp>
        <p:nvGrpSpPr>
          <p:cNvPr id="27" name="Group 26">
            <a:extLst>
              <a:ext uri="{FF2B5EF4-FFF2-40B4-BE49-F238E27FC236}">
                <a16:creationId xmlns:a16="http://schemas.microsoft.com/office/drawing/2014/main" id="{0F6135AE-85C1-4A1B-A47A-D03C4EB97D20}"/>
              </a:ext>
            </a:extLst>
          </p:cNvPr>
          <p:cNvGrpSpPr/>
          <p:nvPr/>
        </p:nvGrpSpPr>
        <p:grpSpPr>
          <a:xfrm>
            <a:off x="3483490" y="1332410"/>
            <a:ext cx="1711180" cy="2849067"/>
            <a:chOff x="1959490" y="1332409"/>
            <a:chExt cx="1711180" cy="2849067"/>
          </a:xfrm>
        </p:grpSpPr>
        <p:sp>
          <p:nvSpPr>
            <p:cNvPr id="11" name="TextBox 10">
              <a:extLst>
                <a:ext uri="{FF2B5EF4-FFF2-40B4-BE49-F238E27FC236}">
                  <a16:creationId xmlns:a16="http://schemas.microsoft.com/office/drawing/2014/main" id="{00AEA0E4-DF7C-484D-98FA-2E22A1535545}"/>
                </a:ext>
              </a:extLst>
            </p:cNvPr>
            <p:cNvSpPr txBox="1"/>
            <p:nvPr/>
          </p:nvSpPr>
          <p:spPr>
            <a:xfrm>
              <a:off x="2064475" y="1332409"/>
              <a:ext cx="1524000" cy="1477328"/>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t>Ether 3:15</a:t>
              </a:r>
            </a:p>
            <a:p>
              <a:pPr algn="ctr"/>
              <a:endParaRPr lang="en-US" dirty="0"/>
            </a:p>
            <a:p>
              <a:pPr algn="ctr"/>
              <a:r>
                <a:rPr lang="en-US" b="1" dirty="0"/>
                <a:t>God created us in His own image</a:t>
              </a:r>
              <a:r>
                <a:rPr lang="en-US" dirty="0"/>
                <a:t> 	</a:t>
              </a:r>
            </a:p>
          </p:txBody>
        </p:sp>
        <p:pic>
          <p:nvPicPr>
            <p:cNvPr id="24" name="Picture 23">
              <a:extLst>
                <a:ext uri="{FF2B5EF4-FFF2-40B4-BE49-F238E27FC236}">
                  <a16:creationId xmlns:a16="http://schemas.microsoft.com/office/drawing/2014/main" id="{69E1F910-B29F-4BEA-B7B7-80B1E2A306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9490" y="2887824"/>
              <a:ext cx="1711180" cy="1293652"/>
            </a:xfrm>
            <a:prstGeom prst="rect">
              <a:avLst/>
            </a:prstGeom>
          </p:spPr>
        </p:pic>
      </p:grpSp>
      <p:grpSp>
        <p:nvGrpSpPr>
          <p:cNvPr id="32" name="Group 31">
            <a:extLst>
              <a:ext uri="{FF2B5EF4-FFF2-40B4-BE49-F238E27FC236}">
                <a16:creationId xmlns:a16="http://schemas.microsoft.com/office/drawing/2014/main" id="{F4968FE8-691C-421F-B81B-3DC62BFAD178}"/>
              </a:ext>
            </a:extLst>
          </p:cNvPr>
          <p:cNvGrpSpPr/>
          <p:nvPr/>
        </p:nvGrpSpPr>
        <p:grpSpPr>
          <a:xfrm>
            <a:off x="1552304" y="1336764"/>
            <a:ext cx="1925140" cy="4031786"/>
            <a:chOff x="28304" y="1336764"/>
            <a:chExt cx="1925140" cy="4031786"/>
          </a:xfrm>
        </p:grpSpPr>
        <p:sp>
          <p:nvSpPr>
            <p:cNvPr id="5" name="TextBox 4"/>
            <p:cNvSpPr txBox="1"/>
            <p:nvPr/>
          </p:nvSpPr>
          <p:spPr>
            <a:xfrm>
              <a:off x="263434" y="1336764"/>
              <a:ext cx="1524000" cy="2585323"/>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t>Ether 3:14	</a:t>
              </a:r>
            </a:p>
            <a:p>
              <a:pPr algn="ctr"/>
              <a:endParaRPr lang="en-US" dirty="0"/>
            </a:p>
            <a:p>
              <a:pPr algn="ctr"/>
              <a:r>
                <a:rPr lang="en-US" b="1" dirty="0"/>
                <a:t>Jesus Christ was prepared from the foundation of the world to redeem us</a:t>
              </a:r>
              <a:endParaRPr lang="en-US" dirty="0"/>
            </a:p>
          </p:txBody>
        </p:sp>
        <p:pic>
          <p:nvPicPr>
            <p:cNvPr id="26" name="Picture 25">
              <a:extLst>
                <a:ext uri="{FF2B5EF4-FFF2-40B4-BE49-F238E27FC236}">
                  <a16:creationId xmlns:a16="http://schemas.microsoft.com/office/drawing/2014/main" id="{08E060A5-6F0D-4363-8647-72054A1868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04" y="4144620"/>
              <a:ext cx="1925140" cy="1223930"/>
            </a:xfrm>
            <a:prstGeom prst="rect">
              <a:avLst/>
            </a:prstGeom>
          </p:spPr>
        </p:pic>
      </p:grpSp>
      <p:sp>
        <p:nvSpPr>
          <p:cNvPr id="31" name="Rectangle 30">
            <a:extLst>
              <a:ext uri="{FF2B5EF4-FFF2-40B4-BE49-F238E27FC236}">
                <a16:creationId xmlns:a16="http://schemas.microsoft.com/office/drawing/2014/main" id="{57B8038F-45CC-4FF3-9814-3306B807E74F}"/>
              </a:ext>
            </a:extLst>
          </p:cNvPr>
          <p:cNvSpPr/>
          <p:nvPr/>
        </p:nvSpPr>
        <p:spPr>
          <a:xfrm>
            <a:off x="3865516" y="5969472"/>
            <a:ext cx="4572000" cy="646331"/>
          </a:xfrm>
          <a:prstGeom prst="rect">
            <a:avLst/>
          </a:prstGeom>
        </p:spPr>
        <p:txBody>
          <a:bodyPr>
            <a:spAutoFit/>
          </a:bodyPr>
          <a:lstStyle/>
          <a:p>
            <a:pPr algn="ctr"/>
            <a:r>
              <a:rPr lang="en-US" dirty="0">
                <a:solidFill>
                  <a:srgbClr val="FFFF00"/>
                </a:solidFill>
                <a:latin typeface="Open Sans"/>
              </a:rPr>
              <a:t> </a:t>
            </a:r>
            <a:r>
              <a:rPr lang="en-US" b="1" dirty="0">
                <a:solidFill>
                  <a:srgbClr val="FFFF00"/>
                </a:solidFill>
                <a:latin typeface="Open Sans"/>
              </a:rPr>
              <a:t>As we exercise faith in Jesus Christ, we will come to know Him better.</a:t>
            </a:r>
            <a:endParaRPr lang="en-US" dirty="0">
              <a:solidFill>
                <a:srgbClr val="FFFF00"/>
              </a:solidFill>
            </a:endParaRPr>
          </a:p>
        </p:txBody>
      </p:sp>
    </p:spTree>
    <p:extLst>
      <p:ext uri="{BB962C8B-B14F-4D97-AF65-F5344CB8AC3E}">
        <p14:creationId xmlns:p14="http://schemas.microsoft.com/office/powerpoint/2010/main" val="254921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2B5B36-585A-45CC-9D46-780F09407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5410200" y="304800"/>
            <a:ext cx="4648200" cy="6463308"/>
          </a:xfrm>
          <a:prstGeom prst="rect">
            <a:avLst/>
          </a:prstGeom>
        </p:spPr>
        <p:txBody>
          <a:bodyPr wrap="square">
            <a:spAutoFit/>
          </a:bodyPr>
          <a:lstStyle/>
          <a:p>
            <a:pPr fontAlgn="base"/>
            <a:r>
              <a:rPr lang="en-US" dirty="0">
                <a:solidFill>
                  <a:schemeClr val="bg1"/>
                </a:solidFill>
              </a:rPr>
              <a:t>“Christ was saying to the brother of Jared, ‘Never have I showed myself unto man </a:t>
            </a:r>
            <a:r>
              <a:rPr lang="en-US" i="1" dirty="0">
                <a:solidFill>
                  <a:schemeClr val="bg1"/>
                </a:solidFill>
              </a:rPr>
              <a:t>in this manner, without my volition, driven solely by the faith of the beholder.’</a:t>
            </a:r>
            <a:r>
              <a:rPr lang="en-US" dirty="0">
                <a:solidFill>
                  <a:schemeClr val="bg1"/>
                </a:solidFill>
              </a:rPr>
              <a:t> As a rule, prophets are </a:t>
            </a:r>
            <a:r>
              <a:rPr lang="en-US" i="1" dirty="0">
                <a:solidFill>
                  <a:schemeClr val="bg1"/>
                </a:solidFill>
              </a:rPr>
              <a:t>invited</a:t>
            </a:r>
            <a:r>
              <a:rPr lang="en-US" dirty="0">
                <a:solidFill>
                  <a:schemeClr val="bg1"/>
                </a:solidFill>
              </a:rPr>
              <a:t> into the presence of the Lord, are bidden to enter his presence by him and only with his sanction. </a:t>
            </a:r>
          </a:p>
          <a:p>
            <a:pPr fontAlgn="base"/>
            <a:endParaRPr lang="en-US" dirty="0">
              <a:solidFill>
                <a:schemeClr val="bg1"/>
              </a:solidFill>
            </a:endParaRPr>
          </a:p>
          <a:p>
            <a:pPr fontAlgn="base"/>
            <a:r>
              <a:rPr lang="en-US" dirty="0">
                <a:solidFill>
                  <a:schemeClr val="bg1"/>
                </a:solidFill>
              </a:rPr>
              <a:t>The brother of Jared, on the other hand, seems to have thrust himself through the veil, not as an unwelcome guest but perhaps technically as an uninvited one. … </a:t>
            </a:r>
          </a:p>
          <a:p>
            <a:pPr fontAlgn="base"/>
            <a:endParaRPr lang="en-US" dirty="0">
              <a:solidFill>
                <a:schemeClr val="bg1"/>
              </a:solidFill>
            </a:endParaRPr>
          </a:p>
          <a:p>
            <a:pPr fontAlgn="base"/>
            <a:r>
              <a:rPr lang="en-US" dirty="0">
                <a:solidFill>
                  <a:schemeClr val="bg1"/>
                </a:solidFill>
              </a:rPr>
              <a:t>Obviously the Lord himself was linking unprecedented faith with this unprecedented vision. If the vision itself was not unique, then it had to be the faith and how the vision was obtained that was so unparalleled. The only way that faith could be so remarkable was its ability to take the prophet, uninvited, where others had been able to go only with God’s bidding” </a:t>
            </a:r>
          </a:p>
          <a:p>
            <a:pPr fontAlgn="base"/>
            <a:r>
              <a:rPr lang="en-US" sz="1200" dirty="0">
                <a:solidFill>
                  <a:schemeClr val="bg1"/>
                </a:solidFill>
              </a:rPr>
              <a:t>Jeffrey R. Holland</a:t>
            </a:r>
          </a:p>
        </p:txBody>
      </p:sp>
      <p:sp>
        <p:nvSpPr>
          <p:cNvPr id="4" name="TextBox 3"/>
          <p:cNvSpPr txBox="1"/>
          <p:nvPr/>
        </p:nvSpPr>
        <p:spPr>
          <a:xfrm>
            <a:off x="1524000" y="6488668"/>
            <a:ext cx="4343400" cy="369332"/>
          </a:xfrm>
          <a:prstGeom prst="rect">
            <a:avLst/>
          </a:prstGeom>
          <a:noFill/>
        </p:spPr>
        <p:txBody>
          <a:bodyPr wrap="square" rtlCol="0">
            <a:spAutoFit/>
          </a:bodyPr>
          <a:lstStyle/>
          <a:p>
            <a:r>
              <a:rPr lang="en-US" dirty="0">
                <a:solidFill>
                  <a:schemeClr val="bg1"/>
                </a:solidFill>
              </a:rPr>
              <a:t>Ether 3:15	</a:t>
            </a:r>
          </a:p>
        </p:txBody>
      </p:sp>
      <p:grpSp>
        <p:nvGrpSpPr>
          <p:cNvPr id="11" name="Group 10">
            <a:extLst>
              <a:ext uri="{FF2B5EF4-FFF2-40B4-BE49-F238E27FC236}">
                <a16:creationId xmlns:a16="http://schemas.microsoft.com/office/drawing/2014/main" id="{57173304-CC7E-4FC2-8298-1108ED8EDB6E}"/>
              </a:ext>
            </a:extLst>
          </p:cNvPr>
          <p:cNvGrpSpPr/>
          <p:nvPr/>
        </p:nvGrpSpPr>
        <p:grpSpPr>
          <a:xfrm>
            <a:off x="1724758" y="1905000"/>
            <a:ext cx="3463192" cy="2776210"/>
            <a:chOff x="200758" y="1905000"/>
            <a:chExt cx="3463192" cy="2776210"/>
          </a:xfrm>
        </p:grpSpPr>
        <p:grpSp>
          <p:nvGrpSpPr>
            <p:cNvPr id="8" name="Group 7">
              <a:extLst>
                <a:ext uri="{FF2B5EF4-FFF2-40B4-BE49-F238E27FC236}">
                  <a16:creationId xmlns:a16="http://schemas.microsoft.com/office/drawing/2014/main" id="{3612657E-817E-4484-B6A5-F4F95B048DD9}"/>
                </a:ext>
              </a:extLst>
            </p:cNvPr>
            <p:cNvGrpSpPr/>
            <p:nvPr/>
          </p:nvGrpSpPr>
          <p:grpSpPr>
            <a:xfrm>
              <a:off x="381000" y="1905000"/>
              <a:ext cx="3282950" cy="2514600"/>
              <a:chOff x="381000" y="1905000"/>
              <a:chExt cx="3282950" cy="2514600"/>
            </a:xfrm>
          </p:grpSpPr>
          <p:pic>
            <p:nvPicPr>
              <p:cNvPr id="7" name="Picture 6">
                <a:extLst>
                  <a:ext uri="{FF2B5EF4-FFF2-40B4-BE49-F238E27FC236}">
                    <a16:creationId xmlns:a16="http://schemas.microsoft.com/office/drawing/2014/main" id="{721B97AB-3F14-4083-933E-661B28B11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905000"/>
                <a:ext cx="3282950" cy="2514600"/>
              </a:xfrm>
              <a:prstGeom prst="rect">
                <a:avLst/>
              </a:prstGeom>
            </p:spPr>
          </p:pic>
          <p:pic>
            <p:nvPicPr>
              <p:cNvPr id="9" name="Picture 8">
                <a:extLst>
                  <a:ext uri="{FF2B5EF4-FFF2-40B4-BE49-F238E27FC236}">
                    <a16:creationId xmlns:a16="http://schemas.microsoft.com/office/drawing/2014/main" id="{FC7CBB45-3AC4-487C-BEC4-22362283DCF1}"/>
                  </a:ext>
                </a:extLst>
              </p:cNvPr>
              <p:cNvPicPr>
                <a:picLocks noChangeAspect="1"/>
              </p:cNvPicPr>
              <p:nvPr/>
            </p:nvPicPr>
            <p:blipFill rotWithShape="1">
              <a:blip r:embed="rId3">
                <a:extLst>
                  <a:ext uri="{28A0092B-C50C-407E-A947-70E740481C1C}">
                    <a14:useLocalDpi xmlns:a14="http://schemas.microsoft.com/office/drawing/2010/main" val="0"/>
                  </a:ext>
                </a:extLst>
              </a:blip>
              <a:srcRect l="97" t="6333" r="58124" b="84576"/>
              <a:stretch/>
            </p:blipFill>
            <p:spPr>
              <a:xfrm>
                <a:off x="420189" y="1981200"/>
                <a:ext cx="960120" cy="160020"/>
              </a:xfrm>
              <a:prstGeom prst="rect">
                <a:avLst/>
              </a:prstGeom>
            </p:spPr>
          </p:pic>
        </p:grpSp>
        <p:sp>
          <p:nvSpPr>
            <p:cNvPr id="10" name="Rectangle 9">
              <a:extLst>
                <a:ext uri="{FF2B5EF4-FFF2-40B4-BE49-F238E27FC236}">
                  <a16:creationId xmlns:a16="http://schemas.microsoft.com/office/drawing/2014/main" id="{27C522B2-2A34-438C-9B54-F32E82051486}"/>
                </a:ext>
              </a:extLst>
            </p:cNvPr>
            <p:cNvSpPr/>
            <p:nvPr/>
          </p:nvSpPr>
          <p:spPr>
            <a:xfrm>
              <a:off x="200758" y="4419600"/>
              <a:ext cx="1156086" cy="261610"/>
            </a:xfrm>
            <a:prstGeom prst="rect">
              <a:avLst/>
            </a:prstGeom>
          </p:spPr>
          <p:txBody>
            <a:bodyPr wrap="none">
              <a:spAutoFit/>
            </a:bodyPr>
            <a:lstStyle/>
            <a:p>
              <a:pPr fontAlgn="base"/>
              <a:r>
                <a:rPr lang="en-US" sz="1100" dirty="0">
                  <a:solidFill>
                    <a:schemeClr val="bg1"/>
                  </a:solidFill>
                </a:rPr>
                <a:t>James H. </a:t>
              </a:r>
              <a:r>
                <a:rPr lang="en-US" sz="1100" dirty="0" err="1">
                  <a:solidFill>
                    <a:schemeClr val="bg1"/>
                  </a:solidFill>
                </a:rPr>
                <a:t>Fullmer</a:t>
              </a:r>
              <a:endParaRPr lang="en-US" sz="1100"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10" presetClass="exit" presetSubtype="0" fill="hold" nodeType="withEffect">
                                  <p:stCondLst>
                                    <p:cond delay="0"/>
                                  </p:stCondLst>
                                  <p:childTnLst>
                                    <p:animEffect transition="out" filter="fade">
                                      <p:cBhvr>
                                        <p:cTn id="11" dur="500"/>
                                        <p:tgtEl>
                                          <p:spTgt spid="2">
                                            <p:txEl>
                                              <p:pRg st="0" end="0"/>
                                            </p:txEl>
                                          </p:spTgt>
                                        </p:tgtEl>
                                      </p:cBhvr>
                                    </p:animEffect>
                                    <p:set>
                                      <p:cBhvr>
                                        <p:cTn id="12"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par>
                                <p:cTn id="21" presetID="10" presetClass="exit" presetSubtype="0" fill="hold" nodeType="withEffect">
                                  <p:stCondLst>
                                    <p:cond delay="0"/>
                                  </p:stCondLst>
                                  <p:childTnLst>
                                    <p:animEffect transition="out" filter="fade">
                                      <p:cBhvr>
                                        <p:cTn id="22" dur="500"/>
                                        <p:tgtEl>
                                          <p:spTgt spid="2">
                                            <p:txEl>
                                              <p:pRg st="2" end="2"/>
                                            </p:txEl>
                                          </p:spTgt>
                                        </p:tgtEl>
                                      </p:cBhvr>
                                    </p:animEffect>
                                    <p:set>
                                      <p:cBhvr>
                                        <p:cTn id="23" dur="1" fill="hold">
                                          <p:stCondLst>
                                            <p:cond delay="499"/>
                                          </p:stCondLst>
                                        </p:cTn>
                                        <p:tgtEl>
                                          <p:spTgt spid="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FDC76F2-0B8C-4330-82FD-DDE3A73DE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889760" y="1413064"/>
            <a:ext cx="5273040" cy="4431983"/>
          </a:xfrm>
          <a:prstGeom prst="rect">
            <a:avLst/>
          </a:prstGeom>
        </p:spPr>
        <p:txBody>
          <a:bodyPr wrap="square">
            <a:spAutoFit/>
          </a:bodyPr>
          <a:lstStyle/>
          <a:p>
            <a:pPr fontAlgn="base"/>
            <a:r>
              <a:rPr lang="en-US" dirty="0">
                <a:solidFill>
                  <a:schemeClr val="bg1"/>
                </a:solidFill>
              </a:rPr>
              <a:t>“Nowhere in the scriptures is a clearer account given of the nature of the spirit body of the Lord Jesus Christ and, indeed, of the characteristics of our own spirits. </a:t>
            </a:r>
          </a:p>
          <a:p>
            <a:pPr fontAlgn="base"/>
            <a:endParaRPr lang="en-US" dirty="0">
              <a:solidFill>
                <a:schemeClr val="bg1"/>
              </a:solidFill>
            </a:endParaRPr>
          </a:p>
          <a:p>
            <a:pPr fontAlgn="base"/>
            <a:r>
              <a:rPr lang="en-US" dirty="0">
                <a:solidFill>
                  <a:schemeClr val="bg1"/>
                </a:solidFill>
              </a:rPr>
              <a:t>The brother of Jared not only saw the finger of the </a:t>
            </a:r>
            <a:r>
              <a:rPr lang="en-US" dirty="0" err="1">
                <a:solidFill>
                  <a:schemeClr val="bg1"/>
                </a:solidFill>
              </a:rPr>
              <a:t>antemortal</a:t>
            </a:r>
            <a:r>
              <a:rPr lang="en-US" dirty="0">
                <a:solidFill>
                  <a:schemeClr val="bg1"/>
                </a:solidFill>
              </a:rPr>
              <a:t> Jesus Christ but indeed perceived His entire spirit body (see Ether 3:6, 13). </a:t>
            </a:r>
          </a:p>
          <a:p>
            <a:pPr fontAlgn="base"/>
            <a:endParaRPr lang="en-US" dirty="0">
              <a:solidFill>
                <a:schemeClr val="bg1"/>
              </a:solidFill>
            </a:endParaRPr>
          </a:p>
          <a:p>
            <a:pPr fontAlgn="base"/>
            <a:r>
              <a:rPr lang="en-US" dirty="0">
                <a:solidFill>
                  <a:schemeClr val="bg1"/>
                </a:solidFill>
              </a:rPr>
              <a:t>Understanding the premortal godhood of Jesus Christ together with our own spiritual identities prior to our births in the flesh is a great blessing and advantage. These insights breaching traditional boundaries were the direct result of the brother of Jared’s non-</a:t>
            </a:r>
            <a:r>
              <a:rPr lang="en-US" dirty="0" err="1">
                <a:solidFill>
                  <a:schemeClr val="bg1"/>
                </a:solidFill>
              </a:rPr>
              <a:t>boundaried</a:t>
            </a:r>
            <a:r>
              <a:rPr lang="en-US" dirty="0">
                <a:solidFill>
                  <a:schemeClr val="bg1"/>
                </a:solidFill>
              </a:rPr>
              <a:t> faith” </a:t>
            </a:r>
          </a:p>
          <a:p>
            <a:pPr fontAlgn="base"/>
            <a:r>
              <a:rPr lang="en-US" sz="1200" dirty="0">
                <a:solidFill>
                  <a:schemeClr val="bg1"/>
                </a:solidFill>
              </a:rPr>
              <a:t>Elder Cecil O. Samuelson</a:t>
            </a:r>
          </a:p>
        </p:txBody>
      </p:sp>
      <p:sp>
        <p:nvSpPr>
          <p:cNvPr id="4" name="TextBox 3"/>
          <p:cNvSpPr txBox="1"/>
          <p:nvPr/>
        </p:nvSpPr>
        <p:spPr>
          <a:xfrm>
            <a:off x="1524000" y="6488668"/>
            <a:ext cx="4343400" cy="369332"/>
          </a:xfrm>
          <a:prstGeom prst="rect">
            <a:avLst/>
          </a:prstGeom>
          <a:noFill/>
        </p:spPr>
        <p:txBody>
          <a:bodyPr wrap="square" rtlCol="0">
            <a:spAutoFit/>
          </a:bodyPr>
          <a:lstStyle/>
          <a:p>
            <a:r>
              <a:rPr lang="en-US" dirty="0">
                <a:solidFill>
                  <a:schemeClr val="bg1"/>
                </a:solidFill>
              </a:rPr>
              <a:t>Ether 3:16	</a:t>
            </a:r>
          </a:p>
        </p:txBody>
      </p:sp>
      <p:sp>
        <p:nvSpPr>
          <p:cNvPr id="7" name="TextBox 6"/>
          <p:cNvSpPr txBox="1"/>
          <p:nvPr/>
        </p:nvSpPr>
        <p:spPr>
          <a:xfrm>
            <a:off x="1752600" y="1"/>
            <a:ext cx="8763000" cy="769441"/>
          </a:xfrm>
          <a:prstGeom prst="rect">
            <a:avLst/>
          </a:prstGeom>
          <a:noFill/>
        </p:spPr>
        <p:txBody>
          <a:bodyPr wrap="square" rtlCol="0">
            <a:spAutoFit/>
          </a:bodyPr>
          <a:lstStyle/>
          <a:p>
            <a:pPr algn="ctr"/>
            <a:r>
              <a:rPr lang="en-US" sz="4400" dirty="0">
                <a:solidFill>
                  <a:schemeClr val="bg1"/>
                </a:solidFill>
                <a:ea typeface="Arial Unicode MS" pitchFamily="34" charset="-128"/>
                <a:cs typeface="Arial Unicode MS" pitchFamily="34" charset="-128"/>
              </a:rPr>
              <a:t>The Finger of the Lord</a:t>
            </a:r>
          </a:p>
        </p:txBody>
      </p:sp>
      <p:pic>
        <p:nvPicPr>
          <p:cNvPr id="6" name="Picture 5">
            <a:extLst>
              <a:ext uri="{FF2B5EF4-FFF2-40B4-BE49-F238E27FC236}">
                <a16:creationId xmlns:a16="http://schemas.microsoft.com/office/drawing/2014/main" id="{9CF9BC22-FD73-4FFC-BE58-0FEC35638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102" y="250329"/>
            <a:ext cx="781050" cy="1038225"/>
          </a:xfrm>
          <a:prstGeom prst="rect">
            <a:avLst/>
          </a:prstGeom>
        </p:spPr>
      </p:pic>
      <p:pic>
        <p:nvPicPr>
          <p:cNvPr id="9" name="Picture 8">
            <a:extLst>
              <a:ext uri="{FF2B5EF4-FFF2-40B4-BE49-F238E27FC236}">
                <a16:creationId xmlns:a16="http://schemas.microsoft.com/office/drawing/2014/main" id="{3B366C92-16DE-44AE-985D-E461CFCAD1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6877" y="962054"/>
            <a:ext cx="2352675" cy="2590800"/>
          </a:xfrm>
          <a:prstGeom prst="rect">
            <a:avLst/>
          </a:prstGeom>
        </p:spPr>
      </p:pic>
      <p:pic>
        <p:nvPicPr>
          <p:cNvPr id="12" name="Picture 11">
            <a:extLst>
              <a:ext uri="{FF2B5EF4-FFF2-40B4-BE49-F238E27FC236}">
                <a16:creationId xmlns:a16="http://schemas.microsoft.com/office/drawing/2014/main" id="{143A08A6-8300-4503-842B-9ECB59C2FA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1614" y="3745468"/>
            <a:ext cx="2743200"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3100</Words>
  <Application>Microsoft Office PowerPoint</Application>
  <PresentationFormat>Widescreen</PresentationFormat>
  <Paragraphs>132</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Unicode MS</vt:lpstr>
      <vt:lpstr>Calibri</vt:lpstr>
      <vt:lpstr>Calibri Light</vt:lpstr>
      <vt:lpstr>Open Sans</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cp:revision>
  <dcterms:created xsi:type="dcterms:W3CDTF">2020-06-27T18:29:21Z</dcterms:created>
  <dcterms:modified xsi:type="dcterms:W3CDTF">2020-06-27T18:32:44Z</dcterms:modified>
</cp:coreProperties>
</file>