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lifornian FB" panose="0207040306080B030204" pitchFamily="18" charset="0"/>
      <p:regular r:id="rId23"/>
      <p:bold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6"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BD34-312F-4076-BBE9-DD18A7C5F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757794-807C-4490-A8CF-938AEA7F6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DCE2D0-E1B3-41CE-856A-051D6CE332FB}"/>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5" name="Footer Placeholder 4">
            <a:extLst>
              <a:ext uri="{FF2B5EF4-FFF2-40B4-BE49-F238E27FC236}">
                <a16:creationId xmlns:a16="http://schemas.microsoft.com/office/drawing/2014/main" id="{FCC09FF6-2267-450B-A68C-EADFD907A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7B042-7F7D-401F-8FAF-C8D64A086699}"/>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202329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A695-11B0-4697-AD20-7296C0541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27FFAD-D4F9-425C-BE2C-30D78CC3AF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A385E-02CC-476D-8793-7C871CF699B3}"/>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5" name="Footer Placeholder 4">
            <a:extLst>
              <a:ext uri="{FF2B5EF4-FFF2-40B4-BE49-F238E27FC236}">
                <a16:creationId xmlns:a16="http://schemas.microsoft.com/office/drawing/2014/main" id="{D6DFBC6D-4FE3-4637-8BDA-8A909B613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F1508-B879-4BF4-B794-527FD126A939}"/>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235949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94F4E-A2C7-420B-8CF0-5F612C8044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90A0BC-9FEF-4BA5-9E33-919C0CA077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35F0-26AD-4245-910E-E86B7A211535}"/>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5" name="Footer Placeholder 4">
            <a:extLst>
              <a:ext uri="{FF2B5EF4-FFF2-40B4-BE49-F238E27FC236}">
                <a16:creationId xmlns:a16="http://schemas.microsoft.com/office/drawing/2014/main" id="{E899680B-C6E9-4BCC-8C2F-DA2435FA9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97477-8516-4B1F-8560-966D65FB522F}"/>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382945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090E-6A45-46AB-AEE1-43A8EA12F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0B878-FE4E-48C3-88DA-2A5B038473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3DFAE-D8EB-454F-8DD7-FC79D94F91DA}"/>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5" name="Footer Placeholder 4">
            <a:extLst>
              <a:ext uri="{FF2B5EF4-FFF2-40B4-BE49-F238E27FC236}">
                <a16:creationId xmlns:a16="http://schemas.microsoft.com/office/drawing/2014/main" id="{81252A9D-3740-4D6D-BD72-50EDF7CB3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8E70A-8A86-468F-8D67-A13F950EF568}"/>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295289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9F321-CD4E-4F3B-909D-94D447A0C9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C1A1A-9E55-4181-9FC1-668956707C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0803AD-9B0E-49D4-986C-B8D243EB0846}"/>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5" name="Footer Placeholder 4">
            <a:extLst>
              <a:ext uri="{FF2B5EF4-FFF2-40B4-BE49-F238E27FC236}">
                <a16:creationId xmlns:a16="http://schemas.microsoft.com/office/drawing/2014/main" id="{E67705C2-3F3E-4251-B71E-FDDF297DE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86748-3E68-4148-BB20-DA06D871541D}"/>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401284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EE9-549C-485E-8087-DEC3DF54D5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B9139C-2146-4B0C-9B3C-B03E3F7E8C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4B0B8B-DCEF-4A4D-978E-21936AD87A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8DEDE7-E3DD-4B6F-A5A4-2C7844734E77}"/>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6" name="Footer Placeholder 5">
            <a:extLst>
              <a:ext uri="{FF2B5EF4-FFF2-40B4-BE49-F238E27FC236}">
                <a16:creationId xmlns:a16="http://schemas.microsoft.com/office/drawing/2014/main" id="{1E1A8B84-6E54-4C44-8CAB-AA49A7420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5069E-55AE-4A0E-A1C8-AA83ABC04947}"/>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276618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69D5-B6AF-46B7-AF2F-7425AD2E36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D939D3-9582-4428-B292-81DA893C0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AB37C5-6E7F-4665-8A85-660956E6BF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E9D8F1-9642-401E-8AD2-B2FEA225F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0E409E-5E5B-497E-85BE-7E0E4EB3BC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38F1BB-28C0-4C55-AA1E-F8A60AB172B2}"/>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8" name="Footer Placeholder 7">
            <a:extLst>
              <a:ext uri="{FF2B5EF4-FFF2-40B4-BE49-F238E27FC236}">
                <a16:creationId xmlns:a16="http://schemas.microsoft.com/office/drawing/2014/main" id="{97F3E6CB-5D53-4D2F-A27E-98AE776B1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17DEDE-4D98-4705-ABC5-F950139DB610}"/>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218640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48BD-B7F7-4259-B99D-27A278B5DD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AD97A0-36D9-430B-B07C-45A82473B00F}"/>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4" name="Footer Placeholder 3">
            <a:extLst>
              <a:ext uri="{FF2B5EF4-FFF2-40B4-BE49-F238E27FC236}">
                <a16:creationId xmlns:a16="http://schemas.microsoft.com/office/drawing/2014/main" id="{1ECD84AA-649E-4EB7-85FC-A992E4AE9A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B95206-EE76-49DF-9DE3-5537C1AF2543}"/>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48340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0D7F16-0B1C-43A9-A9A1-764FDD196225}"/>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3" name="Footer Placeholder 2">
            <a:extLst>
              <a:ext uri="{FF2B5EF4-FFF2-40B4-BE49-F238E27FC236}">
                <a16:creationId xmlns:a16="http://schemas.microsoft.com/office/drawing/2014/main" id="{2F22EDF3-B488-4811-8A01-0D3C1DE178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DFE061-5AA1-40A4-98B4-4A311B5EF1F7}"/>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254663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1AF1-B24F-43B1-8718-13CC76AF4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441A91-9629-4DAB-837A-E465A81EE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21B25D-2ED4-41E5-B584-019F23274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D7D31C-CADE-4CA4-A420-3C0600D2CEB6}"/>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6" name="Footer Placeholder 5">
            <a:extLst>
              <a:ext uri="{FF2B5EF4-FFF2-40B4-BE49-F238E27FC236}">
                <a16:creationId xmlns:a16="http://schemas.microsoft.com/office/drawing/2014/main" id="{A409C8A8-BA9A-435D-8880-F4DBE664E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1F614-06EA-40CE-B537-7393E0C904EB}"/>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388348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400B-8162-4531-A8BD-F57B7DA38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2ADB4A-FFA1-4C7E-ADDE-BADB93CC7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9D238A-D0BC-43C3-8D11-6232C21A4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D91124-48F3-41ED-A8F6-CC0E2968128C}"/>
              </a:ext>
            </a:extLst>
          </p:cNvPr>
          <p:cNvSpPr>
            <a:spLocks noGrp="1"/>
          </p:cNvSpPr>
          <p:nvPr>
            <p:ph type="dt" sz="half" idx="10"/>
          </p:nvPr>
        </p:nvSpPr>
        <p:spPr/>
        <p:txBody>
          <a:bodyPr/>
          <a:lstStyle/>
          <a:p>
            <a:fld id="{C1187B55-0431-4E63-B1ED-8F84D647F539}" type="datetimeFigureOut">
              <a:rPr lang="en-US" smtClean="0"/>
              <a:t>6/11/2020</a:t>
            </a:fld>
            <a:endParaRPr lang="en-US"/>
          </a:p>
        </p:txBody>
      </p:sp>
      <p:sp>
        <p:nvSpPr>
          <p:cNvPr id="6" name="Footer Placeholder 5">
            <a:extLst>
              <a:ext uri="{FF2B5EF4-FFF2-40B4-BE49-F238E27FC236}">
                <a16:creationId xmlns:a16="http://schemas.microsoft.com/office/drawing/2014/main" id="{54FC0AAD-0DFB-427E-86BF-401F20087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DBCFB-EFBE-44C7-8EBB-7BAABF55F524}"/>
              </a:ext>
            </a:extLst>
          </p:cNvPr>
          <p:cNvSpPr>
            <a:spLocks noGrp="1"/>
          </p:cNvSpPr>
          <p:nvPr>
            <p:ph type="sldNum" sz="quarter" idx="12"/>
          </p:nvPr>
        </p:nvSpPr>
        <p:spPr/>
        <p:txBody>
          <a:bodyPr/>
          <a:lstStyle/>
          <a:p>
            <a:fld id="{10CC6101-2F27-4F11-AF7F-D7AD45065E2C}" type="slidenum">
              <a:rPr lang="en-US" smtClean="0"/>
              <a:t>‹#›</a:t>
            </a:fld>
            <a:endParaRPr lang="en-US"/>
          </a:p>
        </p:txBody>
      </p:sp>
    </p:spTree>
    <p:extLst>
      <p:ext uri="{BB962C8B-B14F-4D97-AF65-F5344CB8AC3E}">
        <p14:creationId xmlns:p14="http://schemas.microsoft.com/office/powerpoint/2010/main" val="186921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43A17-FA5B-4659-98D8-EB55E2F466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0A4FE3-97E9-453E-A302-D5C43405A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08CD7-8255-4256-B4BE-9D9FE17A0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87B55-0431-4E63-B1ED-8F84D647F539}" type="datetimeFigureOut">
              <a:rPr lang="en-US" smtClean="0"/>
              <a:t>6/11/2020</a:t>
            </a:fld>
            <a:endParaRPr lang="en-US"/>
          </a:p>
        </p:txBody>
      </p:sp>
      <p:sp>
        <p:nvSpPr>
          <p:cNvPr id="5" name="Footer Placeholder 4">
            <a:extLst>
              <a:ext uri="{FF2B5EF4-FFF2-40B4-BE49-F238E27FC236}">
                <a16:creationId xmlns:a16="http://schemas.microsoft.com/office/drawing/2014/main" id="{65B03E98-713B-4294-B910-79273DB82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2AA81-A409-4281-9178-0F125A813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C6101-2F27-4F11-AF7F-D7AD45065E2C}" type="slidenum">
              <a:rPr lang="en-US" smtClean="0"/>
              <a:t>‹#›</a:t>
            </a:fld>
            <a:endParaRPr lang="en-US"/>
          </a:p>
        </p:txBody>
      </p:sp>
    </p:spTree>
    <p:extLst>
      <p:ext uri="{BB962C8B-B14F-4D97-AF65-F5344CB8AC3E}">
        <p14:creationId xmlns:p14="http://schemas.microsoft.com/office/powerpoint/2010/main" val="339181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06FA08-C6A8-417F-8E91-E38E5B73D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972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95C9BD-5E7E-448E-BFA6-BB23FC293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Kingdom Prepared For Him</a:t>
            </a:r>
          </a:p>
        </p:txBody>
      </p:sp>
      <p:sp>
        <p:nvSpPr>
          <p:cNvPr id="2" name="Rectangle 1"/>
          <p:cNvSpPr/>
          <p:nvPr/>
        </p:nvSpPr>
        <p:spPr>
          <a:xfrm>
            <a:off x="299999" y="758955"/>
            <a:ext cx="5280530" cy="3477875"/>
          </a:xfrm>
          <a:prstGeom prst="rect">
            <a:avLst/>
          </a:prstGeom>
        </p:spPr>
        <p:txBody>
          <a:bodyPr wrap="square">
            <a:spAutoFit/>
          </a:bodyPr>
          <a:lstStyle/>
          <a:p>
            <a:pPr fontAlgn="base"/>
            <a:r>
              <a:rPr lang="en-US" sz="1600" dirty="0">
                <a:solidFill>
                  <a:schemeClr val="bg1"/>
                </a:solidFill>
              </a:rPr>
              <a:t>“Those who kept the statues and commandments of God in their first estate, who were true and faithful to every trust in the premortal existence, were promised certain blessings, in life and everlasting continuation of the family…</a:t>
            </a:r>
          </a:p>
          <a:p>
            <a:pPr fontAlgn="base"/>
            <a:endParaRPr lang="en-US" sz="1600" dirty="0">
              <a:solidFill>
                <a:schemeClr val="bg1"/>
              </a:solidFill>
            </a:endParaRPr>
          </a:p>
          <a:p>
            <a:pPr fontAlgn="base"/>
            <a:r>
              <a:rPr lang="en-US" sz="1600" dirty="0">
                <a:solidFill>
                  <a:schemeClr val="bg1"/>
                </a:solidFill>
              </a:rPr>
              <a:t>When they come to earth, receive the gospel and its attendant covenants and ordinances, and live in such a manner as to merit the gifts and blessings of the Spirit, they qualify in time to receive unconditionally what they had been promised before they came here. </a:t>
            </a:r>
          </a:p>
          <a:p>
            <a:pPr fontAlgn="base"/>
            <a:endParaRPr lang="en-US" sz="1600" dirty="0">
              <a:solidFill>
                <a:schemeClr val="bg1"/>
              </a:solidFill>
            </a:endParaRPr>
          </a:p>
          <a:p>
            <a:pPr fontAlgn="base"/>
            <a:r>
              <a:rPr lang="en-US" sz="1600" dirty="0">
                <a:solidFill>
                  <a:schemeClr val="bg1"/>
                </a:solidFill>
              </a:rPr>
              <a:t>That is to say, their calling and election to eternal life—which had its origin in the first estate—is made sure.”</a:t>
            </a:r>
          </a:p>
          <a:p>
            <a:pPr fontAlgn="base"/>
            <a:r>
              <a:rPr lang="en-US" sz="1200" dirty="0">
                <a:solidFill>
                  <a:schemeClr val="bg1"/>
                </a:solidFill>
              </a:rPr>
              <a:t>JFM and RLM</a:t>
            </a:r>
          </a:p>
        </p:txBody>
      </p:sp>
      <p:sp>
        <p:nvSpPr>
          <p:cNvPr id="17" name="TextBox 16"/>
          <p:cNvSpPr txBox="1"/>
          <p:nvPr/>
        </p:nvSpPr>
        <p:spPr>
          <a:xfrm>
            <a:off x="76200" y="6427590"/>
            <a:ext cx="1676400" cy="381000"/>
          </a:xfrm>
          <a:prstGeom prst="rect">
            <a:avLst/>
          </a:prstGeom>
          <a:noFill/>
        </p:spPr>
        <p:txBody>
          <a:bodyPr wrap="square" rtlCol="0">
            <a:spAutoFit/>
          </a:bodyPr>
          <a:lstStyle/>
          <a:p>
            <a:r>
              <a:rPr lang="en-US" dirty="0">
                <a:solidFill>
                  <a:schemeClr val="bg1"/>
                </a:solidFill>
              </a:rPr>
              <a:t>Ether 4:19</a:t>
            </a:r>
          </a:p>
        </p:txBody>
      </p:sp>
      <p:sp>
        <p:nvSpPr>
          <p:cNvPr id="12" name="Rectangle 11"/>
          <p:cNvSpPr/>
          <p:nvPr/>
        </p:nvSpPr>
        <p:spPr>
          <a:xfrm>
            <a:off x="6437619" y="4113719"/>
            <a:ext cx="5643601" cy="2215991"/>
          </a:xfrm>
          <a:prstGeom prst="rect">
            <a:avLst/>
          </a:prstGeom>
        </p:spPr>
        <p:txBody>
          <a:bodyPr wrap="square">
            <a:spAutoFit/>
          </a:bodyPr>
          <a:lstStyle/>
          <a:p>
            <a:pPr algn="ctr"/>
            <a:r>
              <a:rPr lang="en-US" sz="2400" dirty="0">
                <a:solidFill>
                  <a:schemeClr val="bg1"/>
                </a:solidFill>
              </a:rPr>
              <a:t>Calling and Election Sure: </a:t>
            </a:r>
          </a:p>
          <a:p>
            <a:r>
              <a:rPr lang="en-US" dirty="0">
                <a:solidFill>
                  <a:schemeClr val="bg1"/>
                </a:solidFill>
              </a:rPr>
              <a:t>Righteous followers of Christ can become numbered among the elect who gain the assurance of exaltation. This calling and election begins with repentance and baptism. It becomes complete when they “press forward, feasting upon the word of Christ, and endure to the end” </a:t>
            </a:r>
          </a:p>
          <a:p>
            <a:r>
              <a:rPr lang="en-US" sz="1200" dirty="0">
                <a:solidFill>
                  <a:schemeClr val="bg1"/>
                </a:solidFill>
              </a:rPr>
              <a:t>(2 Ne. 31:19–20). (2 Pet. 1:4–11; D&amp;C 131:5–6). </a:t>
            </a:r>
          </a:p>
          <a:p>
            <a:r>
              <a:rPr lang="en-US" sz="1200" dirty="0">
                <a:solidFill>
                  <a:schemeClr val="bg1"/>
                </a:solidFill>
              </a:rPr>
              <a:t>Guide to the Scriptures</a:t>
            </a:r>
          </a:p>
        </p:txBody>
      </p:sp>
      <p:pic>
        <p:nvPicPr>
          <p:cNvPr id="6" name="Picture 5">
            <a:extLst>
              <a:ext uri="{FF2B5EF4-FFF2-40B4-BE49-F238E27FC236}">
                <a16:creationId xmlns:a16="http://schemas.microsoft.com/office/drawing/2014/main" id="{389F4CEF-0744-45A0-B57F-79D1C5A59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920" y="762965"/>
            <a:ext cx="2857500" cy="2857500"/>
          </a:xfrm>
          <a:prstGeom prst="rect">
            <a:avLst/>
          </a:prstGeom>
        </p:spPr>
      </p:pic>
      <p:pic>
        <p:nvPicPr>
          <p:cNvPr id="8" name="Picture 7">
            <a:extLst>
              <a:ext uri="{FF2B5EF4-FFF2-40B4-BE49-F238E27FC236}">
                <a16:creationId xmlns:a16="http://schemas.microsoft.com/office/drawing/2014/main" id="{E2844BA3-5C64-4E3C-B760-9E5C904F2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264" y="4328474"/>
            <a:ext cx="3005659" cy="2001236"/>
          </a:xfrm>
          <a:prstGeom prst="rect">
            <a:avLst/>
          </a:prstGeom>
        </p:spPr>
      </p:pic>
    </p:spTree>
    <p:extLst>
      <p:ext uri="{BB962C8B-B14F-4D97-AF65-F5344CB8AC3E}">
        <p14:creationId xmlns:p14="http://schemas.microsoft.com/office/powerpoint/2010/main" val="53234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A346ED-CE43-4AEF-BFD6-D2222951A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Touch Not</a:t>
            </a:r>
          </a:p>
        </p:txBody>
      </p:sp>
      <p:sp>
        <p:nvSpPr>
          <p:cNvPr id="17" name="TextBox 16"/>
          <p:cNvSpPr txBox="1"/>
          <p:nvPr/>
        </p:nvSpPr>
        <p:spPr>
          <a:xfrm>
            <a:off x="165847" y="6324600"/>
            <a:ext cx="1676400" cy="381000"/>
          </a:xfrm>
          <a:prstGeom prst="rect">
            <a:avLst/>
          </a:prstGeom>
          <a:noFill/>
        </p:spPr>
        <p:txBody>
          <a:bodyPr wrap="square" rtlCol="0">
            <a:spAutoFit/>
          </a:bodyPr>
          <a:lstStyle/>
          <a:p>
            <a:r>
              <a:rPr lang="en-US" dirty="0">
                <a:solidFill>
                  <a:schemeClr val="bg1"/>
                </a:solidFill>
              </a:rPr>
              <a:t>Ether 5</a:t>
            </a:r>
          </a:p>
        </p:txBody>
      </p:sp>
      <p:sp>
        <p:nvSpPr>
          <p:cNvPr id="12" name="Rectangle 11"/>
          <p:cNvSpPr/>
          <p:nvPr/>
        </p:nvSpPr>
        <p:spPr>
          <a:xfrm>
            <a:off x="618565" y="914401"/>
            <a:ext cx="5858435" cy="923330"/>
          </a:xfrm>
          <a:prstGeom prst="rect">
            <a:avLst/>
          </a:prstGeom>
        </p:spPr>
        <p:txBody>
          <a:bodyPr wrap="square">
            <a:spAutoFit/>
          </a:bodyPr>
          <a:lstStyle/>
          <a:p>
            <a:r>
              <a:rPr lang="en-US" dirty="0">
                <a:solidFill>
                  <a:schemeClr val="bg1"/>
                </a:solidFill>
              </a:rPr>
              <a:t>Moroni to Joseph Smith:</a:t>
            </a:r>
          </a:p>
          <a:p>
            <a:r>
              <a:rPr lang="en-US" dirty="0">
                <a:solidFill>
                  <a:schemeClr val="bg1"/>
                </a:solidFill>
              </a:rPr>
              <a:t>A specific charge to Joseph Smith that he is not to translate or touch the sealed portions of the record. </a:t>
            </a:r>
          </a:p>
        </p:txBody>
      </p:sp>
      <p:sp>
        <p:nvSpPr>
          <p:cNvPr id="8" name="Rectangle 7"/>
          <p:cNvSpPr/>
          <p:nvPr/>
        </p:nvSpPr>
        <p:spPr>
          <a:xfrm>
            <a:off x="4442012" y="2552700"/>
            <a:ext cx="3572435" cy="1754326"/>
          </a:xfrm>
          <a:prstGeom prst="rect">
            <a:avLst/>
          </a:prstGeom>
        </p:spPr>
        <p:txBody>
          <a:bodyPr wrap="square">
            <a:spAutoFit/>
          </a:bodyPr>
          <a:lstStyle/>
          <a:p>
            <a:r>
              <a:rPr lang="en-US" dirty="0">
                <a:solidFill>
                  <a:schemeClr val="bg1"/>
                </a:solidFill>
              </a:rPr>
              <a:t>“Touch not the things which are sealed, for I will bring them forth in mine own due time; for I will show unto the children of men that I am able to do mine own work.”</a:t>
            </a:r>
          </a:p>
          <a:p>
            <a:r>
              <a:rPr lang="en-US" dirty="0">
                <a:solidFill>
                  <a:schemeClr val="bg1"/>
                </a:solidFill>
              </a:rPr>
              <a:t>2 Nephi 27:21</a:t>
            </a:r>
          </a:p>
        </p:txBody>
      </p:sp>
      <p:sp>
        <p:nvSpPr>
          <p:cNvPr id="9" name="Rectangle 8"/>
          <p:cNvSpPr/>
          <p:nvPr/>
        </p:nvSpPr>
        <p:spPr>
          <a:xfrm>
            <a:off x="3667125" y="5209162"/>
            <a:ext cx="4572000" cy="923330"/>
          </a:xfrm>
          <a:prstGeom prst="rect">
            <a:avLst/>
          </a:prstGeom>
        </p:spPr>
        <p:txBody>
          <a:bodyPr>
            <a:spAutoFit/>
          </a:bodyPr>
          <a:lstStyle/>
          <a:p>
            <a:r>
              <a:rPr lang="en-US" dirty="0">
                <a:solidFill>
                  <a:schemeClr val="bg1"/>
                </a:solidFill>
              </a:rPr>
              <a:t>However: </a:t>
            </a:r>
          </a:p>
          <a:p>
            <a:r>
              <a:rPr lang="en-US" dirty="0">
                <a:solidFill>
                  <a:schemeClr val="bg1"/>
                </a:solidFill>
              </a:rPr>
              <a:t>He may show the plates to those who assist him in bringing forth the work</a:t>
            </a:r>
          </a:p>
        </p:txBody>
      </p:sp>
      <p:pic>
        <p:nvPicPr>
          <p:cNvPr id="5" name="Picture 4">
            <a:extLst>
              <a:ext uri="{FF2B5EF4-FFF2-40B4-BE49-F238E27FC236}">
                <a16:creationId xmlns:a16="http://schemas.microsoft.com/office/drawing/2014/main" id="{AB98C4F6-4D18-4BE6-9A67-8ABED873F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02142"/>
            <a:ext cx="2288680" cy="3053716"/>
          </a:xfrm>
          <a:prstGeom prst="rect">
            <a:avLst/>
          </a:prstGeom>
        </p:spPr>
      </p:pic>
      <p:pic>
        <p:nvPicPr>
          <p:cNvPr id="7" name="Picture 6">
            <a:extLst>
              <a:ext uri="{FF2B5EF4-FFF2-40B4-BE49-F238E27FC236}">
                <a16:creationId xmlns:a16="http://schemas.microsoft.com/office/drawing/2014/main" id="{C6A914BF-2B75-4352-BD47-BA3741A0E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125" y="2743200"/>
            <a:ext cx="2962275" cy="3924300"/>
          </a:xfrm>
          <a:prstGeom prst="rect">
            <a:avLst/>
          </a:prstGeom>
        </p:spPr>
      </p:pic>
    </p:spTree>
    <p:extLst>
      <p:ext uri="{BB962C8B-B14F-4D97-AF65-F5344CB8AC3E}">
        <p14:creationId xmlns:p14="http://schemas.microsoft.com/office/powerpoint/2010/main" val="16807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4CE9C06-FF87-4448-9EA0-0837E5F51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Three Witnesses</a:t>
            </a:r>
          </a:p>
        </p:txBody>
      </p:sp>
      <p:sp>
        <p:nvSpPr>
          <p:cNvPr id="17" name="TextBox 16"/>
          <p:cNvSpPr txBox="1"/>
          <p:nvPr/>
        </p:nvSpPr>
        <p:spPr>
          <a:xfrm>
            <a:off x="203200" y="6356390"/>
            <a:ext cx="1676400" cy="381000"/>
          </a:xfrm>
          <a:prstGeom prst="rect">
            <a:avLst/>
          </a:prstGeom>
          <a:noFill/>
        </p:spPr>
        <p:txBody>
          <a:bodyPr wrap="square" rtlCol="0">
            <a:spAutoFit/>
          </a:bodyPr>
          <a:lstStyle/>
          <a:p>
            <a:r>
              <a:rPr lang="en-US" dirty="0">
                <a:solidFill>
                  <a:schemeClr val="bg1"/>
                </a:solidFill>
              </a:rPr>
              <a:t>Ether 5</a:t>
            </a:r>
          </a:p>
        </p:txBody>
      </p:sp>
      <p:sp>
        <p:nvSpPr>
          <p:cNvPr id="12" name="Rectangle 11"/>
          <p:cNvSpPr/>
          <p:nvPr/>
        </p:nvSpPr>
        <p:spPr>
          <a:xfrm>
            <a:off x="1689100" y="972801"/>
            <a:ext cx="3733800" cy="5262979"/>
          </a:xfrm>
          <a:prstGeom prst="rect">
            <a:avLst/>
          </a:prstGeom>
        </p:spPr>
        <p:txBody>
          <a:bodyPr wrap="square">
            <a:spAutoFit/>
          </a:bodyPr>
          <a:lstStyle/>
          <a:p>
            <a:pPr fontAlgn="base"/>
            <a:r>
              <a:rPr lang="en-US" dirty="0">
                <a:solidFill>
                  <a:schemeClr val="bg1"/>
                </a:solidFill>
              </a:rPr>
              <a:t>“The Three Witnesses never denied their testimony of the Book of Mormon. They could not because they knew it was true. </a:t>
            </a:r>
          </a:p>
          <a:p>
            <a:pPr fontAlgn="base"/>
            <a:endParaRPr lang="en-US" dirty="0">
              <a:solidFill>
                <a:schemeClr val="bg1"/>
              </a:solidFill>
            </a:endParaRPr>
          </a:p>
          <a:p>
            <a:pPr fontAlgn="base"/>
            <a:r>
              <a:rPr lang="en-US" dirty="0">
                <a:solidFill>
                  <a:schemeClr val="bg1"/>
                </a:solidFill>
              </a:rPr>
              <a:t>They made sacrifices and faced difficulties beyond what most people ever know. Oliver </a:t>
            </a:r>
            <a:r>
              <a:rPr lang="en-US" dirty="0" err="1">
                <a:solidFill>
                  <a:schemeClr val="bg1"/>
                </a:solidFill>
              </a:rPr>
              <a:t>Cowdery</a:t>
            </a:r>
            <a:r>
              <a:rPr lang="en-US" dirty="0">
                <a:solidFill>
                  <a:schemeClr val="bg1"/>
                </a:solidFill>
              </a:rPr>
              <a:t> gave the same testimony about the divine origin of the Book of Mormon as he lay dying. </a:t>
            </a:r>
          </a:p>
          <a:p>
            <a:pPr fontAlgn="base"/>
            <a:endParaRPr lang="en-US" dirty="0">
              <a:solidFill>
                <a:schemeClr val="bg1"/>
              </a:solidFill>
            </a:endParaRPr>
          </a:p>
          <a:p>
            <a:pPr fontAlgn="base"/>
            <a:r>
              <a:rPr lang="en-US" dirty="0">
                <a:solidFill>
                  <a:schemeClr val="bg1"/>
                </a:solidFill>
              </a:rPr>
              <a:t>… That they continued to affirm what they saw and heard in that marvelous experience, during long periods of estrangement from the Church and from Joseph, makes their testimony more powerful” </a:t>
            </a:r>
          </a:p>
          <a:p>
            <a:pPr fontAlgn="base"/>
            <a:r>
              <a:rPr lang="en-US" sz="1200" dirty="0">
                <a:solidFill>
                  <a:schemeClr val="bg1"/>
                </a:solidFill>
              </a:rPr>
              <a:t>President Henry B. </a:t>
            </a:r>
            <a:r>
              <a:rPr lang="en-US" sz="1200" dirty="0" err="1">
                <a:solidFill>
                  <a:schemeClr val="bg1"/>
                </a:solidFill>
              </a:rPr>
              <a:t>Eyring</a:t>
            </a:r>
            <a:endParaRPr lang="en-US" sz="1200" dirty="0">
              <a:solidFill>
                <a:schemeClr val="bg1"/>
              </a:solidFill>
            </a:endParaRPr>
          </a:p>
        </p:txBody>
      </p:sp>
      <p:pic>
        <p:nvPicPr>
          <p:cNvPr id="5" name="Picture 4">
            <a:extLst>
              <a:ext uri="{FF2B5EF4-FFF2-40B4-BE49-F238E27FC236}">
                <a16:creationId xmlns:a16="http://schemas.microsoft.com/office/drawing/2014/main" id="{27655D98-44BE-49F1-B32F-A6D120416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066" y="1435004"/>
            <a:ext cx="5609640" cy="3072695"/>
          </a:xfrm>
          <a:prstGeom prst="rect">
            <a:avLst/>
          </a:prstGeom>
        </p:spPr>
      </p:pic>
      <p:pic>
        <p:nvPicPr>
          <p:cNvPr id="7" name="Picture 6">
            <a:extLst>
              <a:ext uri="{FF2B5EF4-FFF2-40B4-BE49-F238E27FC236}">
                <a16:creationId xmlns:a16="http://schemas.microsoft.com/office/drawing/2014/main" id="{191C78A2-D361-41B9-8706-EAE427528B93}"/>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37312" y="234518"/>
            <a:ext cx="1071546" cy="1335953"/>
          </a:xfrm>
          <a:prstGeom prst="rect">
            <a:avLst/>
          </a:prstGeom>
        </p:spPr>
      </p:pic>
    </p:spTree>
    <p:extLst>
      <p:ext uri="{BB962C8B-B14F-4D97-AF65-F5344CB8AC3E}">
        <p14:creationId xmlns:p14="http://schemas.microsoft.com/office/powerpoint/2010/main" val="5504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706AE-55E9-4BD3-9221-E0BBDD577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82388" y="0"/>
            <a:ext cx="90678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rgbClr val="FFFF00"/>
                </a:solidFill>
              </a:rPr>
              <a:t>Suggested Hymn: 281 </a:t>
            </a:r>
            <a:r>
              <a:rPr lang="en-US" i="1" dirty="0">
                <a:solidFill>
                  <a:srgbClr val="FFFF00"/>
                </a:solidFill>
              </a:rPr>
              <a:t>Help Me Teach with Inspiration</a:t>
            </a:r>
          </a:p>
          <a:p>
            <a:endParaRPr lang="en-US" dirty="0">
              <a:solidFill>
                <a:schemeClr val="bg1"/>
              </a:solidFill>
            </a:endParaRPr>
          </a:p>
          <a:p>
            <a:r>
              <a:rPr lang="en-US" dirty="0">
                <a:solidFill>
                  <a:schemeClr val="bg1"/>
                </a:solidFill>
              </a:rPr>
              <a:t>Joseph Fielding Smith Conference Report Oct. 1961, pp. 9-20</a:t>
            </a:r>
          </a:p>
          <a:p>
            <a:endParaRPr lang="en-US" dirty="0">
              <a:solidFill>
                <a:schemeClr val="bg1"/>
              </a:solidFill>
            </a:endParaRPr>
          </a:p>
          <a:p>
            <a:pPr fontAlgn="base"/>
            <a:r>
              <a:rPr lang="en-US" dirty="0">
                <a:solidFill>
                  <a:schemeClr val="bg1"/>
                </a:solidFill>
              </a:rPr>
              <a:t>Elder L. Lionel Kendrick </a:t>
            </a:r>
            <a:r>
              <a:rPr lang="en-US" i="1" dirty="0">
                <a:solidFill>
                  <a:schemeClr val="bg1"/>
                </a:solidFill>
              </a:rPr>
              <a:t>Personal Revelation </a:t>
            </a:r>
            <a:r>
              <a:rPr lang="en-US" dirty="0">
                <a:solidFill>
                  <a:schemeClr val="bg1"/>
                </a:solidFill>
              </a:rPr>
              <a:t>Sept. 1999 Ensign</a:t>
            </a:r>
          </a:p>
          <a:p>
            <a:pPr fontAlgn="base"/>
            <a:endParaRPr lang="en-US" dirty="0">
              <a:solidFill>
                <a:schemeClr val="bg1"/>
              </a:solidFill>
            </a:endParaRPr>
          </a:p>
          <a:p>
            <a:pPr fontAlgn="base"/>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4 pgs. 282-284</a:t>
            </a:r>
          </a:p>
          <a:p>
            <a:pPr fontAlgn="base"/>
            <a:endParaRPr lang="en-US" dirty="0">
              <a:solidFill>
                <a:schemeClr val="bg1"/>
              </a:solidFill>
            </a:endParaRPr>
          </a:p>
          <a:p>
            <a:pPr fontAlgn="base"/>
            <a:r>
              <a:rPr lang="en-US" dirty="0">
                <a:solidFill>
                  <a:schemeClr val="bg1"/>
                </a:solidFill>
              </a:rPr>
              <a:t>Student Manual Religion 121-122 of the Book of Mormon pg. 481</a:t>
            </a:r>
          </a:p>
          <a:p>
            <a:pPr fontAlgn="base"/>
            <a:endParaRPr lang="en-US" dirty="0">
              <a:solidFill>
                <a:schemeClr val="bg1"/>
              </a:solidFill>
            </a:endParaRPr>
          </a:p>
          <a:p>
            <a:pPr fontAlgn="base"/>
            <a:r>
              <a:rPr lang="en-US" dirty="0">
                <a:solidFill>
                  <a:schemeClr val="bg1"/>
                </a:solidFill>
              </a:rPr>
              <a:t>President Henry B. </a:t>
            </a:r>
            <a:r>
              <a:rPr lang="en-US" dirty="0" err="1">
                <a:solidFill>
                  <a:schemeClr val="bg1"/>
                </a:solidFill>
              </a:rPr>
              <a:t>Eyring</a:t>
            </a:r>
            <a:r>
              <a:rPr lang="en-US" dirty="0">
                <a:solidFill>
                  <a:schemeClr val="bg1"/>
                </a:solidFill>
              </a:rPr>
              <a:t> (“An Enduring Testimony of the Mission of the Prophet Joseph,”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2003, 90).</a:t>
            </a:r>
          </a:p>
          <a:p>
            <a:pPr fontAlgn="base"/>
            <a:endParaRPr lang="en-US" dirty="0">
              <a:solidFill>
                <a:schemeClr val="bg1"/>
              </a:solidFill>
            </a:endParaRPr>
          </a:p>
          <a:p>
            <a:endParaRPr lang="en-US" dirty="0">
              <a:solidFill>
                <a:schemeClr val="bg1"/>
              </a:solidFill>
            </a:endParaRPr>
          </a:p>
        </p:txBody>
      </p:sp>
      <p:pic>
        <p:nvPicPr>
          <p:cNvPr id="6" name="Picture 2" descr="http://www.churchleaders.com/files/article_images/child_prayer_320426869.jpg"/>
          <p:cNvPicPr>
            <a:picLocks noChangeAspect="1" noChangeArrowheads="1"/>
          </p:cNvPicPr>
          <p:nvPr/>
        </p:nvPicPr>
        <p:blipFill>
          <a:blip r:embed="rId3" cstate="print">
            <a:grayscl/>
          </a:blip>
          <a:srcRect/>
          <a:stretch>
            <a:fillRect/>
          </a:stretch>
        </p:blipFill>
        <p:spPr bwMode="auto">
          <a:xfrm>
            <a:off x="5791201" y="4419600"/>
            <a:ext cx="3152775" cy="2105026"/>
          </a:xfrm>
          <a:prstGeom prst="rect">
            <a:avLst/>
          </a:prstGeom>
          <a:noFill/>
        </p:spPr>
      </p:pic>
    </p:spTree>
    <p:extLst>
      <p:ext uri="{BB962C8B-B14F-4D97-AF65-F5344CB8AC3E}">
        <p14:creationId xmlns:p14="http://schemas.microsoft.com/office/powerpoint/2010/main" val="298759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533" y="214491"/>
            <a:ext cx="3962400" cy="6186309"/>
          </a:xfrm>
          <a:prstGeom prst="rect">
            <a:avLst/>
          </a:prstGeom>
          <a:ln>
            <a:solidFill>
              <a:schemeClr val="tx1"/>
            </a:solidFill>
          </a:ln>
        </p:spPr>
        <p:txBody>
          <a:bodyPr wrap="square">
            <a:spAutoFit/>
          </a:bodyPr>
          <a:lstStyle/>
          <a:p>
            <a:pPr fontAlgn="base"/>
            <a:r>
              <a:rPr lang="en-US" sz="1200" dirty="0"/>
              <a:t>President James E. Faust of the First Presidency said:</a:t>
            </a:r>
          </a:p>
          <a:p>
            <a:pPr fontAlgn="base"/>
            <a:r>
              <a:rPr lang="en-US" sz="1200" dirty="0"/>
              <a:t>“As a young Aaronic Priesthood boy, I received a firsthand confirmation of the remarkable testimony of the Three Witnesses concerning the truthfulness of the Book of Mormon. My stake president was President Henry D. Moyle, and his father was James H. Moyle. In the summertime Brother James H. Moyle would visit his family, and he would worship with us in our little ward in the southeast of the Salt Lake Valley.</a:t>
            </a:r>
          </a:p>
          <a:p>
            <a:pPr fontAlgn="base"/>
            <a:r>
              <a:rPr lang="en-US" sz="1200" dirty="0"/>
              <a:t>“One Sunday, Brother James H. Moyle shared with us a singular experience. As a young man he went to the University of Michigan to study law. As he was finishing his studies, his father told him that David </a:t>
            </a:r>
            <a:r>
              <a:rPr lang="en-US" sz="1200" dirty="0" err="1"/>
              <a:t>Whitmer</a:t>
            </a:r>
            <a:r>
              <a:rPr lang="en-US" sz="1200" dirty="0"/>
              <a:t>, one of the witnesses of the Book of Mormon, was still alive. The father suggested to his son that he stop on his way back to Salt Lake City to visit with David </a:t>
            </a:r>
            <a:r>
              <a:rPr lang="en-US" sz="1200" dirty="0" err="1"/>
              <a:t>Whitmer</a:t>
            </a:r>
            <a:r>
              <a:rPr lang="en-US" sz="1200" dirty="0"/>
              <a:t> face-to-face. Brother Moyle’s purpose was to ask him about his testimony concerning the golden plates and the Book of Mormon.</a:t>
            </a:r>
          </a:p>
          <a:p>
            <a:pPr fontAlgn="base"/>
            <a:r>
              <a:rPr lang="en-US" sz="1200" dirty="0"/>
              <a:t>“During that visit, Brother Moyle said to David </a:t>
            </a:r>
            <a:r>
              <a:rPr lang="en-US" sz="1200" dirty="0" err="1"/>
              <a:t>Whitmer</a:t>
            </a:r>
            <a:r>
              <a:rPr lang="en-US" sz="1200" dirty="0"/>
              <a:t>: ‘Sir, you are an old man, and I’m a young man. I have been studying about witnesses and testimonies. Please tell me the truth concerning your testimony as one of the witnesses of the Book of Mormon.’ David </a:t>
            </a:r>
            <a:r>
              <a:rPr lang="en-US" sz="1200" dirty="0" err="1"/>
              <a:t>Whitmer</a:t>
            </a:r>
            <a:r>
              <a:rPr lang="en-US" sz="1200" dirty="0"/>
              <a:t> then told this young man: ‘Yes, I held the golden plates in my hands, and they were shown to us by an angel. My testimony concerning the Book of Mormon is true.’ David </a:t>
            </a:r>
            <a:r>
              <a:rPr lang="en-US" sz="1200" dirty="0" err="1"/>
              <a:t>Whitmer</a:t>
            </a:r>
            <a:r>
              <a:rPr lang="en-US" sz="1200" dirty="0"/>
              <a:t> was out of the Church, but he never denied his testimony of the angel’s visitation, of handling the golden plates, or of the truthfulness of the Book of Mormon. Hearing with my own ears this remarkable experience directly from Brother Moyle’s lips had a powerful, confirming effect upon my growing testimony. Having heard it, I felt it was binding upon me” (“A Growing Testimony,” </a:t>
            </a:r>
            <a:r>
              <a:rPr lang="en-US" sz="1200" i="1" dirty="0"/>
              <a:t>Ensign,</a:t>
            </a:r>
            <a:r>
              <a:rPr lang="en-US" sz="1200" dirty="0"/>
              <a:t> Nov. 2000, 54).</a:t>
            </a:r>
          </a:p>
        </p:txBody>
      </p:sp>
      <p:pic>
        <p:nvPicPr>
          <p:cNvPr id="28674" name="Picture 2" descr="http://ve.torontopubliclibrary.ca/collected_works/images/book_of_mormon_p589_44.jpg"/>
          <p:cNvPicPr>
            <a:picLocks noChangeAspect="1" noChangeArrowheads="1"/>
          </p:cNvPicPr>
          <p:nvPr/>
        </p:nvPicPr>
        <p:blipFill>
          <a:blip r:embed="rId2" cstate="print"/>
          <a:srcRect/>
          <a:stretch>
            <a:fillRect/>
          </a:stretch>
        </p:blipFill>
        <p:spPr bwMode="auto">
          <a:xfrm>
            <a:off x="4411134" y="110067"/>
            <a:ext cx="4164795" cy="5943600"/>
          </a:xfrm>
          <a:prstGeom prst="rect">
            <a:avLst/>
          </a:prstGeom>
          <a:noFill/>
        </p:spPr>
      </p:pic>
      <p:sp>
        <p:nvSpPr>
          <p:cNvPr id="3" name="Rectangle 2">
            <a:extLst>
              <a:ext uri="{FF2B5EF4-FFF2-40B4-BE49-F238E27FC236}">
                <a16:creationId xmlns:a16="http://schemas.microsoft.com/office/drawing/2014/main" id="{CB4CE56E-E8C0-4B3D-A043-853CE421B2A1}"/>
              </a:ext>
            </a:extLst>
          </p:cNvPr>
          <p:cNvSpPr/>
          <p:nvPr/>
        </p:nvSpPr>
        <p:spPr>
          <a:xfrm>
            <a:off x="8779130" y="863306"/>
            <a:ext cx="3048000" cy="4185761"/>
          </a:xfrm>
          <a:prstGeom prst="rect">
            <a:avLst/>
          </a:prstGeom>
          <a:ln>
            <a:solidFill>
              <a:schemeClr val="tx1"/>
            </a:solidFill>
          </a:ln>
        </p:spPr>
        <p:txBody>
          <a:bodyPr wrap="square">
            <a:spAutoFit/>
          </a:bodyPr>
          <a:lstStyle/>
          <a:p>
            <a:r>
              <a:rPr lang="en-US" sz="1400" b="1" dirty="0">
                <a:latin typeface="Open Sans"/>
              </a:rPr>
              <a:t>The Witnesses:</a:t>
            </a:r>
          </a:p>
          <a:p>
            <a:r>
              <a:rPr lang="en-US" sz="1400" dirty="0">
                <a:latin typeface="Open Sans"/>
              </a:rPr>
              <a:t>I</a:t>
            </a:r>
            <a:r>
              <a:rPr lang="en-US" sz="1400" b="0" i="0" dirty="0">
                <a:effectLst/>
                <a:latin typeface="Open Sans"/>
              </a:rPr>
              <a:t>n the late 1830s a spirit of faultfinding spread among the members of the Church. During this period, many Saints left the Church, including the Three Witnesses. Although David Whitmer never returned, Oliver Cowdery and Martin Harris later rejoined the Church. But even while the Three Witnesses were not members of the Church, none of them ever denied the experience they had had with the golden plates, and they continued to testify that the Book of Mormon is the word of God. (See </a:t>
            </a:r>
            <a:r>
              <a:rPr lang="en-US" sz="1400" dirty="0">
                <a:latin typeface="Open Sans"/>
              </a:rPr>
              <a:t>Dallin H. Oaks</a:t>
            </a:r>
            <a:r>
              <a:rPr lang="en-US" sz="1400" b="0" i="0" dirty="0">
                <a:effectLst/>
                <a:latin typeface="Open Sans"/>
              </a:rPr>
              <a:t> </a:t>
            </a:r>
            <a:r>
              <a:rPr lang="en-US" sz="1400" dirty="0">
                <a:latin typeface="Open Sans"/>
              </a:rPr>
              <a:t>“The Witness: Martin Harris,”</a:t>
            </a:r>
            <a:r>
              <a:rPr lang="en-US" sz="1400" i="1" dirty="0">
                <a:latin typeface="Open Sans"/>
              </a:rPr>
              <a:t> </a:t>
            </a:r>
            <a:r>
              <a:rPr lang="en-US" sz="1400" b="0" i="1" dirty="0">
                <a:effectLst/>
                <a:latin typeface="Open Sans"/>
              </a:rPr>
              <a:t>Ensign,</a:t>
            </a:r>
            <a:r>
              <a:rPr lang="en-US" sz="1400" b="0" i="0" dirty="0">
                <a:effectLst/>
                <a:latin typeface="Open Sans"/>
              </a:rPr>
              <a:t> May 1999, 36–37.)</a:t>
            </a:r>
            <a:endParaRPr lang="en-US" sz="1400" dirty="0"/>
          </a:p>
        </p:txBody>
      </p:sp>
    </p:spTree>
    <p:extLst>
      <p:ext uri="{BB962C8B-B14F-4D97-AF65-F5344CB8AC3E}">
        <p14:creationId xmlns:p14="http://schemas.microsoft.com/office/powerpoint/2010/main" val="416387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utlm.org/images/bomplates_eofmp196.gif"/>
          <p:cNvPicPr>
            <a:picLocks noChangeAspect="1" noChangeArrowheads="1"/>
          </p:cNvPicPr>
          <p:nvPr/>
        </p:nvPicPr>
        <p:blipFill>
          <a:blip r:embed="rId2" cstate="print"/>
          <a:srcRect/>
          <a:stretch>
            <a:fillRect/>
          </a:stretch>
        </p:blipFill>
        <p:spPr bwMode="auto">
          <a:xfrm>
            <a:off x="1622611" y="107576"/>
            <a:ext cx="8915400" cy="6576420"/>
          </a:xfrm>
          <a:prstGeom prst="rect">
            <a:avLst/>
          </a:prstGeom>
          <a:noFill/>
        </p:spPr>
      </p:pic>
      <p:sp>
        <p:nvSpPr>
          <p:cNvPr id="5" name="5-Point Star 4"/>
          <p:cNvSpPr/>
          <p:nvPr/>
        </p:nvSpPr>
        <p:spPr>
          <a:xfrm>
            <a:off x="7391400" y="1752600"/>
            <a:ext cx="685800" cy="609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35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28873F-C23A-4E1C-A490-141DA89E4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6018" y="6389757"/>
            <a:ext cx="1676400" cy="381000"/>
          </a:xfrm>
          <a:prstGeom prst="rect">
            <a:avLst/>
          </a:prstGeom>
          <a:noFill/>
        </p:spPr>
        <p:txBody>
          <a:bodyPr wrap="square" rtlCol="0">
            <a:spAutoFit/>
          </a:bodyPr>
          <a:lstStyle/>
          <a:p>
            <a:r>
              <a:rPr lang="en-US" dirty="0">
                <a:solidFill>
                  <a:schemeClr val="bg1"/>
                </a:solidFill>
              </a:rPr>
              <a:t>Ether 4:1-5</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fornian FB" pitchFamily="18" charset="0"/>
              </a:rPr>
              <a:t>Putting Out of Reach</a:t>
            </a:r>
          </a:p>
        </p:txBody>
      </p:sp>
      <p:sp>
        <p:nvSpPr>
          <p:cNvPr id="7" name="Rectangle 6"/>
          <p:cNvSpPr/>
          <p:nvPr/>
        </p:nvSpPr>
        <p:spPr>
          <a:xfrm>
            <a:off x="1524000" y="1724680"/>
            <a:ext cx="4572000" cy="923330"/>
          </a:xfrm>
          <a:prstGeom prst="rect">
            <a:avLst/>
          </a:prstGeom>
        </p:spPr>
        <p:txBody>
          <a:bodyPr>
            <a:spAutoFit/>
          </a:bodyPr>
          <a:lstStyle/>
          <a:p>
            <a:r>
              <a:rPr lang="en-US" dirty="0">
                <a:solidFill>
                  <a:schemeClr val="bg1"/>
                </a:solidFill>
              </a:rPr>
              <a:t>Truths of the gospel are valuable to the Lord. He wants to share all of them with us, but He waits until we are ready to receive them. </a:t>
            </a:r>
          </a:p>
        </p:txBody>
      </p:sp>
      <p:sp>
        <p:nvSpPr>
          <p:cNvPr id="8" name="Rectangle 7"/>
          <p:cNvSpPr/>
          <p:nvPr/>
        </p:nvSpPr>
        <p:spPr>
          <a:xfrm>
            <a:off x="5562600" y="4419600"/>
            <a:ext cx="4572000" cy="1754326"/>
          </a:xfrm>
          <a:prstGeom prst="rect">
            <a:avLst/>
          </a:prstGeom>
        </p:spPr>
        <p:txBody>
          <a:bodyPr>
            <a:spAutoFit/>
          </a:bodyPr>
          <a:lstStyle/>
          <a:p>
            <a:r>
              <a:rPr lang="en-US" dirty="0">
                <a:solidFill>
                  <a:schemeClr val="bg1"/>
                </a:solidFill>
              </a:rPr>
              <a:t>“…and they were forbidden to come unto the children of men until after that he should be lifted up upon the cross; and for this cause did king Mosiah keep them, that they should not come unto the world until after Christ should show himself unto his people.”</a:t>
            </a:r>
          </a:p>
        </p:txBody>
      </p:sp>
      <p:sp>
        <p:nvSpPr>
          <p:cNvPr id="9" name="TextBox 8"/>
          <p:cNvSpPr txBox="1"/>
          <p:nvPr/>
        </p:nvSpPr>
        <p:spPr>
          <a:xfrm>
            <a:off x="3048000" y="914400"/>
            <a:ext cx="6477000" cy="400110"/>
          </a:xfrm>
          <a:prstGeom prst="rect">
            <a:avLst/>
          </a:prstGeom>
          <a:noFill/>
        </p:spPr>
        <p:txBody>
          <a:bodyPr wrap="square" rtlCol="0">
            <a:spAutoFit/>
          </a:bodyPr>
          <a:lstStyle/>
          <a:p>
            <a:pPr algn="ctr"/>
            <a:r>
              <a:rPr lang="en-US" sz="2000" dirty="0">
                <a:solidFill>
                  <a:schemeClr val="bg1"/>
                </a:solidFill>
              </a:rPr>
              <a:t>Sealing up the record of the Brother of Jared</a:t>
            </a:r>
          </a:p>
        </p:txBody>
      </p:sp>
      <p:pic>
        <p:nvPicPr>
          <p:cNvPr id="3" name="Picture 2">
            <a:extLst>
              <a:ext uri="{FF2B5EF4-FFF2-40B4-BE49-F238E27FC236}">
                <a16:creationId xmlns:a16="http://schemas.microsoft.com/office/drawing/2014/main" id="{BCD588BC-E7BD-49FF-AB2B-1AD0BBBDC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442" y="3058180"/>
            <a:ext cx="3308757" cy="3115746"/>
          </a:xfrm>
          <a:prstGeom prst="rect">
            <a:avLst/>
          </a:prstGeom>
        </p:spPr>
      </p:pic>
      <p:pic>
        <p:nvPicPr>
          <p:cNvPr id="12" name="Picture 11">
            <a:extLst>
              <a:ext uri="{FF2B5EF4-FFF2-40B4-BE49-F238E27FC236}">
                <a16:creationId xmlns:a16="http://schemas.microsoft.com/office/drawing/2014/main" id="{ED4FE84E-0609-42BE-84FF-9FB2409DE83E}"/>
              </a:ext>
            </a:extLst>
          </p:cNvPr>
          <p:cNvPicPr>
            <a:picLocks noChangeAspect="1"/>
          </p:cNvPicPr>
          <p:nvPr/>
        </p:nvPicPr>
        <p:blipFill rotWithShape="1">
          <a:blip r:embed="rId4">
            <a:extLst>
              <a:ext uri="{28A0092B-C50C-407E-A947-70E740481C1C}">
                <a14:useLocalDpi xmlns:a14="http://schemas.microsoft.com/office/drawing/2010/main" val="0"/>
              </a:ext>
            </a:extLst>
          </a:blip>
          <a:srcRect r="38761"/>
          <a:stretch/>
        </p:blipFill>
        <p:spPr>
          <a:xfrm>
            <a:off x="7010400" y="1752600"/>
            <a:ext cx="2684930" cy="2126411"/>
          </a:xfrm>
          <a:prstGeom prst="rect">
            <a:avLst/>
          </a:prstGeom>
        </p:spPr>
      </p:pic>
    </p:spTree>
    <p:extLst>
      <p:ext uri="{BB962C8B-B14F-4D97-AF65-F5344CB8AC3E}">
        <p14:creationId xmlns:p14="http://schemas.microsoft.com/office/powerpoint/2010/main" val="13917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C1E2FF-3053-44FE-867B-98A0F8972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When Will We Receive the Records?</a:t>
            </a:r>
          </a:p>
        </p:txBody>
      </p:sp>
      <p:sp>
        <p:nvSpPr>
          <p:cNvPr id="2" name="Rectangle 1"/>
          <p:cNvSpPr/>
          <p:nvPr/>
        </p:nvSpPr>
        <p:spPr>
          <a:xfrm>
            <a:off x="3315823" y="1451723"/>
            <a:ext cx="3344137" cy="4401205"/>
          </a:xfrm>
          <a:prstGeom prst="rect">
            <a:avLst/>
          </a:prstGeom>
        </p:spPr>
        <p:txBody>
          <a:bodyPr wrap="square">
            <a:spAutoFit/>
          </a:bodyPr>
          <a:lstStyle/>
          <a:p>
            <a:r>
              <a:rPr lang="en-US" sz="2000" dirty="0">
                <a:solidFill>
                  <a:schemeClr val="bg1"/>
                </a:solidFill>
              </a:rPr>
              <a:t>“But the words which are sealed he shall not deliver, neither shall he deliver the book. For the book shall be sealed by the power of God, and the revelation which was sealed shall be kept in the book until the own due time of the Lord, that they may come forth; for behold, they reveal all things from the foundation of the world unto the end thereof.”</a:t>
            </a:r>
          </a:p>
          <a:p>
            <a:r>
              <a:rPr lang="en-US" sz="2000" dirty="0">
                <a:solidFill>
                  <a:schemeClr val="bg1"/>
                </a:solidFill>
              </a:rPr>
              <a:t>2 Nephi 27:10</a:t>
            </a:r>
          </a:p>
        </p:txBody>
      </p:sp>
      <p:pic>
        <p:nvPicPr>
          <p:cNvPr id="5" name="Picture 4" descr="http://www.utlm.org/images/bomplates_eofmp196.gif"/>
          <p:cNvPicPr>
            <a:picLocks noChangeAspect="1" noChangeArrowheads="1"/>
          </p:cNvPicPr>
          <p:nvPr/>
        </p:nvPicPr>
        <p:blipFill>
          <a:blip r:embed="rId3" cstate="print"/>
          <a:srcRect l="53595" t="16903" r="18200" b="26321"/>
          <a:stretch>
            <a:fillRect/>
          </a:stretch>
        </p:blipFill>
        <p:spPr bwMode="auto">
          <a:xfrm>
            <a:off x="443753" y="1451723"/>
            <a:ext cx="2514600" cy="3733800"/>
          </a:xfrm>
          <a:prstGeom prst="rect">
            <a:avLst/>
          </a:prstGeom>
          <a:noFill/>
        </p:spPr>
      </p:pic>
      <p:pic>
        <p:nvPicPr>
          <p:cNvPr id="9" name="Picture 8">
            <a:extLst>
              <a:ext uri="{FF2B5EF4-FFF2-40B4-BE49-F238E27FC236}">
                <a16:creationId xmlns:a16="http://schemas.microsoft.com/office/drawing/2014/main" id="{C27E10F8-3A41-4C7E-8C40-6823CE123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6178" y="4518212"/>
            <a:ext cx="3125103" cy="2093819"/>
          </a:xfrm>
          <a:prstGeom prst="rect">
            <a:avLst/>
          </a:prstGeom>
        </p:spPr>
      </p:pic>
      <p:pic>
        <p:nvPicPr>
          <p:cNvPr id="10" name="Picture 9">
            <a:extLst>
              <a:ext uri="{FF2B5EF4-FFF2-40B4-BE49-F238E27FC236}">
                <a16:creationId xmlns:a16="http://schemas.microsoft.com/office/drawing/2014/main" id="{3665988F-87D5-4347-B23D-93D4FA4E5416}"/>
              </a:ext>
            </a:extLst>
          </p:cNvPr>
          <p:cNvPicPr>
            <a:picLocks noChangeAspect="1"/>
          </p:cNvPicPr>
          <p:nvPr/>
        </p:nvPicPr>
        <p:blipFill rotWithShape="1">
          <a:blip r:embed="rId5">
            <a:extLst>
              <a:ext uri="{28A0092B-C50C-407E-A947-70E740481C1C}">
                <a14:useLocalDpi xmlns:a14="http://schemas.microsoft.com/office/drawing/2010/main" val="0"/>
              </a:ext>
            </a:extLst>
          </a:blip>
          <a:srcRect l="63079" t="1533"/>
          <a:stretch/>
        </p:blipFill>
        <p:spPr>
          <a:xfrm>
            <a:off x="6938381" y="1321031"/>
            <a:ext cx="2071148" cy="2679003"/>
          </a:xfrm>
          <a:prstGeom prst="rect">
            <a:avLst/>
          </a:prstGeom>
        </p:spPr>
      </p:pic>
    </p:spTree>
    <p:extLst>
      <p:ext uri="{BB962C8B-B14F-4D97-AF65-F5344CB8AC3E}">
        <p14:creationId xmlns:p14="http://schemas.microsoft.com/office/powerpoint/2010/main" val="112975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0F2D49-B5D2-49BB-BACD-5AA5FA335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Probation</a:t>
            </a:r>
          </a:p>
        </p:txBody>
      </p:sp>
      <p:sp>
        <p:nvSpPr>
          <p:cNvPr id="2" name="Rectangle 1"/>
          <p:cNvSpPr/>
          <p:nvPr/>
        </p:nvSpPr>
        <p:spPr>
          <a:xfrm>
            <a:off x="699820" y="500892"/>
            <a:ext cx="3200400" cy="2031325"/>
          </a:xfrm>
          <a:prstGeom prst="rect">
            <a:avLst/>
          </a:prstGeom>
        </p:spPr>
        <p:txBody>
          <a:bodyPr wrap="square">
            <a:spAutoFit/>
          </a:bodyPr>
          <a:lstStyle/>
          <a:p>
            <a:r>
              <a:rPr lang="en-US" dirty="0">
                <a:solidFill>
                  <a:schemeClr val="bg1"/>
                </a:solidFill>
              </a:rPr>
              <a:t>“Now the Lord has placed us on probation as members of the church. He has given us the Book of Mormon, which is the lesser part, to build up our faith through our obedience to the counsels which it contains…</a:t>
            </a:r>
          </a:p>
        </p:txBody>
      </p:sp>
      <p:sp>
        <p:nvSpPr>
          <p:cNvPr id="7" name="Rectangle 6"/>
          <p:cNvSpPr/>
          <p:nvPr/>
        </p:nvSpPr>
        <p:spPr>
          <a:xfrm>
            <a:off x="1162050" y="3476409"/>
            <a:ext cx="3200400" cy="1200329"/>
          </a:xfrm>
          <a:prstGeom prst="rect">
            <a:avLst/>
          </a:prstGeom>
        </p:spPr>
        <p:txBody>
          <a:bodyPr wrap="square">
            <a:spAutoFit/>
          </a:bodyPr>
          <a:lstStyle/>
          <a:p>
            <a:r>
              <a:rPr lang="en-US" sz="3600" dirty="0">
                <a:solidFill>
                  <a:srgbClr val="FFFF00"/>
                </a:solidFill>
              </a:rPr>
              <a:t>How are we doing so far?</a:t>
            </a:r>
          </a:p>
        </p:txBody>
      </p:sp>
      <p:sp>
        <p:nvSpPr>
          <p:cNvPr id="8" name="Rectangle 7"/>
          <p:cNvSpPr/>
          <p:nvPr/>
        </p:nvSpPr>
        <p:spPr>
          <a:xfrm>
            <a:off x="4498041" y="4158275"/>
            <a:ext cx="4038600" cy="2308324"/>
          </a:xfrm>
          <a:prstGeom prst="rect">
            <a:avLst/>
          </a:prstGeom>
        </p:spPr>
        <p:txBody>
          <a:bodyPr wrap="square">
            <a:spAutoFit/>
          </a:bodyPr>
          <a:lstStyle/>
          <a:p>
            <a:r>
              <a:rPr lang="en-US" dirty="0">
                <a:solidFill>
                  <a:schemeClr val="bg1"/>
                </a:solidFill>
              </a:rPr>
              <a:t>…and when we ourselves, members of the Church, are willing to keep the commandments as they have been given to us and show our faith as the Nephites did for a short period of time, then the Lord is ready to bring forth the other record and give it to us, but we are not ready now to receive it.”</a:t>
            </a:r>
          </a:p>
        </p:txBody>
      </p:sp>
      <p:sp>
        <p:nvSpPr>
          <p:cNvPr id="9" name="Rectangle 8"/>
          <p:cNvSpPr/>
          <p:nvPr/>
        </p:nvSpPr>
        <p:spPr>
          <a:xfrm>
            <a:off x="9219079" y="3883750"/>
            <a:ext cx="3200400" cy="646331"/>
          </a:xfrm>
          <a:prstGeom prst="rect">
            <a:avLst/>
          </a:prstGeom>
        </p:spPr>
        <p:txBody>
          <a:bodyPr wrap="square">
            <a:spAutoFit/>
          </a:bodyPr>
          <a:lstStyle/>
          <a:p>
            <a:r>
              <a:rPr lang="en-US" sz="3600" dirty="0">
                <a:solidFill>
                  <a:srgbClr val="FFFF00"/>
                </a:solidFill>
              </a:rPr>
              <a:t>Why?</a:t>
            </a:r>
          </a:p>
        </p:txBody>
      </p:sp>
      <p:sp>
        <p:nvSpPr>
          <p:cNvPr id="10" name="Rectangle 9"/>
          <p:cNvSpPr/>
          <p:nvPr/>
        </p:nvSpPr>
        <p:spPr>
          <a:xfrm>
            <a:off x="8662649" y="1109218"/>
            <a:ext cx="3200400" cy="1754326"/>
          </a:xfrm>
          <a:prstGeom prst="rect">
            <a:avLst/>
          </a:prstGeom>
        </p:spPr>
        <p:txBody>
          <a:bodyPr wrap="square">
            <a:spAutoFit/>
          </a:bodyPr>
          <a:lstStyle/>
          <a:p>
            <a:r>
              <a:rPr lang="en-US" dirty="0">
                <a:solidFill>
                  <a:schemeClr val="bg1"/>
                </a:solidFill>
              </a:rPr>
              <a:t>Because we have not lived up to the requirements in this probationary state in the reading of the record which had been given to us and in following its counsels.”</a:t>
            </a:r>
          </a:p>
        </p:txBody>
      </p:sp>
      <p:sp>
        <p:nvSpPr>
          <p:cNvPr id="11" name="Right Arrow 10"/>
          <p:cNvSpPr/>
          <p:nvPr/>
        </p:nvSpPr>
        <p:spPr>
          <a:xfrm>
            <a:off x="3436377" y="4702548"/>
            <a:ext cx="8382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9402489" y="3233174"/>
            <a:ext cx="8382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9097344">
            <a:off x="8736117" y="4702549"/>
            <a:ext cx="8382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909728" y="2748527"/>
            <a:ext cx="8382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http://universalfreepress.com/wp-content/uploads/2013/10/television-lowers-IQ.gif"/>
          <p:cNvPicPr>
            <a:picLocks noChangeAspect="1" noChangeArrowheads="1" noCrop="1"/>
          </p:cNvPicPr>
          <p:nvPr/>
        </p:nvPicPr>
        <p:blipFill>
          <a:blip r:embed="rId3" cstate="print"/>
          <a:srcRect/>
          <a:stretch>
            <a:fillRect/>
          </a:stretch>
        </p:blipFill>
        <p:spPr bwMode="auto">
          <a:xfrm>
            <a:off x="4230686" y="903882"/>
            <a:ext cx="4103013" cy="2572525"/>
          </a:xfrm>
          <a:prstGeom prst="rect">
            <a:avLst/>
          </a:prstGeom>
          <a:noFill/>
        </p:spPr>
      </p:pic>
      <p:sp>
        <p:nvSpPr>
          <p:cNvPr id="5" name="Rectangle 4">
            <a:extLst>
              <a:ext uri="{FF2B5EF4-FFF2-40B4-BE49-F238E27FC236}">
                <a16:creationId xmlns:a16="http://schemas.microsoft.com/office/drawing/2014/main" id="{697193A5-F6AD-45F7-8FC3-BBDC2E13A619}"/>
              </a:ext>
            </a:extLst>
          </p:cNvPr>
          <p:cNvSpPr/>
          <p:nvPr/>
        </p:nvSpPr>
        <p:spPr>
          <a:xfrm>
            <a:off x="9849922" y="6414148"/>
            <a:ext cx="2209259" cy="369332"/>
          </a:xfrm>
          <a:prstGeom prst="rect">
            <a:avLst/>
          </a:prstGeom>
        </p:spPr>
        <p:txBody>
          <a:bodyPr wrap="none">
            <a:spAutoFit/>
          </a:bodyPr>
          <a:lstStyle/>
          <a:p>
            <a:r>
              <a:rPr lang="en-US" dirty="0">
                <a:solidFill>
                  <a:schemeClr val="bg1"/>
                </a:solidFill>
              </a:rPr>
              <a:t>Joseph Fielding Smith</a:t>
            </a:r>
          </a:p>
        </p:txBody>
      </p:sp>
      <p:pic>
        <p:nvPicPr>
          <p:cNvPr id="16" name="Picture 15">
            <a:extLst>
              <a:ext uri="{FF2B5EF4-FFF2-40B4-BE49-F238E27FC236}">
                <a16:creationId xmlns:a16="http://schemas.microsoft.com/office/drawing/2014/main" id="{751944B1-AF1C-44E4-9495-D90D48AA8A07}"/>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0580640" y="4736357"/>
            <a:ext cx="1254892" cy="1583354"/>
          </a:xfrm>
          <a:prstGeom prst="rect">
            <a:avLst/>
          </a:prstGeom>
        </p:spPr>
      </p:pic>
    </p:spTree>
    <p:extLst>
      <p:ext uri="{BB962C8B-B14F-4D97-AF65-F5344CB8AC3E}">
        <p14:creationId xmlns:p14="http://schemas.microsoft.com/office/powerpoint/2010/main" val="101525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0-#ppt_w/2"/>
                                          </p:val>
                                        </p:tav>
                                        <p:tav tm="100000">
                                          <p:val>
                                            <p:strVal val="#ppt_x"/>
                                          </p:val>
                                        </p:tav>
                                      </p:tavLst>
                                    </p:anim>
                                    <p:anim calcmode="lin" valueType="num">
                                      <p:cBhvr additive="base">
                                        <p:cTn id="24"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500" fill="hold"/>
                                        <p:tgtEl>
                                          <p:spTgt spid="13"/>
                                        </p:tgtEl>
                                        <p:attrNameLst>
                                          <p:attrName>ppt_x</p:attrName>
                                        </p:attrNameLst>
                                      </p:cBhvr>
                                      <p:tavLst>
                                        <p:tav tm="0">
                                          <p:val>
                                            <p:strVal val="0-#ppt_w/2"/>
                                          </p:val>
                                        </p:tav>
                                        <p:tav tm="100000">
                                          <p:val>
                                            <p:strVal val="#ppt_x"/>
                                          </p:val>
                                        </p:tav>
                                      </p:tavLst>
                                    </p:anim>
                                    <p:anim calcmode="lin" valueType="num">
                                      <p:cBhvr additive="base">
                                        <p:cTn id="37" dur="1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500" fill="hold"/>
                                        <p:tgtEl>
                                          <p:spTgt spid="9"/>
                                        </p:tgtEl>
                                        <p:attrNameLst>
                                          <p:attrName>ppt_x</p:attrName>
                                        </p:attrNameLst>
                                      </p:cBhvr>
                                      <p:tavLst>
                                        <p:tav tm="0">
                                          <p:val>
                                            <p:strVal val="0-#ppt_w/2"/>
                                          </p:val>
                                        </p:tav>
                                        <p:tav tm="100000">
                                          <p:val>
                                            <p:strVal val="#ppt_x"/>
                                          </p:val>
                                        </p:tav>
                                      </p:tavLst>
                                    </p:anim>
                                    <p:anim calcmode="lin" valueType="num">
                                      <p:cBhvr additive="base">
                                        <p:cTn id="41"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457869-4272-4BEF-AC84-E88A7A346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To Receive Revelation</a:t>
            </a:r>
          </a:p>
        </p:txBody>
      </p:sp>
      <p:sp>
        <p:nvSpPr>
          <p:cNvPr id="2" name="Rectangle 1"/>
          <p:cNvSpPr/>
          <p:nvPr/>
        </p:nvSpPr>
        <p:spPr>
          <a:xfrm>
            <a:off x="714376" y="918882"/>
            <a:ext cx="3200400" cy="3416320"/>
          </a:xfrm>
          <a:prstGeom prst="rect">
            <a:avLst/>
          </a:prstGeom>
        </p:spPr>
        <p:txBody>
          <a:bodyPr wrap="square">
            <a:spAutoFit/>
          </a:bodyPr>
          <a:lstStyle/>
          <a:p>
            <a:r>
              <a:rPr lang="en-US" dirty="0">
                <a:solidFill>
                  <a:schemeClr val="bg1"/>
                </a:solidFill>
              </a:rPr>
              <a:t>We must:</a:t>
            </a:r>
          </a:p>
          <a:p>
            <a:endParaRPr lang="en-US" dirty="0">
              <a:solidFill>
                <a:schemeClr val="bg1"/>
              </a:solidFill>
            </a:endParaRPr>
          </a:p>
          <a:p>
            <a:r>
              <a:rPr lang="en-US" dirty="0">
                <a:solidFill>
                  <a:schemeClr val="bg1"/>
                </a:solidFill>
              </a:rPr>
              <a:t>Repent—come clean before the Lord..in all things</a:t>
            </a:r>
          </a:p>
          <a:p>
            <a:endParaRPr lang="en-US" dirty="0">
              <a:solidFill>
                <a:schemeClr val="bg1"/>
              </a:solidFill>
            </a:endParaRPr>
          </a:p>
          <a:p>
            <a:r>
              <a:rPr lang="en-US" dirty="0">
                <a:solidFill>
                  <a:schemeClr val="bg1"/>
                </a:solidFill>
              </a:rPr>
              <a:t>Exercise Faith</a:t>
            </a:r>
          </a:p>
          <a:p>
            <a:endParaRPr lang="en-US" dirty="0">
              <a:solidFill>
                <a:schemeClr val="bg1"/>
              </a:solidFill>
            </a:endParaRPr>
          </a:p>
          <a:p>
            <a:r>
              <a:rPr lang="en-US" dirty="0">
                <a:solidFill>
                  <a:schemeClr val="bg1"/>
                </a:solidFill>
              </a:rPr>
              <a:t>Be sanctified in Him</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7" name="Rectangle 6"/>
          <p:cNvSpPr/>
          <p:nvPr/>
        </p:nvSpPr>
        <p:spPr>
          <a:xfrm>
            <a:off x="7219950" y="1169015"/>
            <a:ext cx="4572000" cy="3693319"/>
          </a:xfrm>
          <a:prstGeom prst="rect">
            <a:avLst/>
          </a:prstGeom>
        </p:spPr>
        <p:txBody>
          <a:bodyPr>
            <a:spAutoFit/>
          </a:bodyPr>
          <a:lstStyle/>
          <a:p>
            <a:r>
              <a:rPr lang="en-US" b="1" dirty="0">
                <a:solidFill>
                  <a:schemeClr val="bg1"/>
                </a:solidFill>
              </a:rPr>
              <a:t>Sanctification</a:t>
            </a:r>
            <a:r>
              <a:rPr lang="en-US" dirty="0">
                <a:solidFill>
                  <a:schemeClr val="bg1"/>
                </a:solidFill>
              </a:rPr>
              <a:t> is the act or process of acquiring sanctity, of being made or becoming holy.</a:t>
            </a:r>
            <a:r>
              <a:rPr lang="en-US" baseline="30000" dirty="0">
                <a:solidFill>
                  <a:schemeClr val="bg1"/>
                </a:solidFill>
              </a:rPr>
              <a:t> </a:t>
            </a:r>
            <a:r>
              <a:rPr lang="en-US" dirty="0">
                <a:solidFill>
                  <a:schemeClr val="bg1"/>
                </a:solidFill>
              </a:rPr>
              <a:t>"Sanctity" is an ancient concept widespread among religions, a property of a thing or person sacred or set apart within the religion, from temple vessels to days of the week, to a human believer who achieves this state. To sanctify is literally "to set apart for special use or purpose", figuratively "to make holy or sacred", and etymologically from the Latin verb </a:t>
            </a:r>
            <a:r>
              <a:rPr lang="en-US" i="1" dirty="0" err="1">
                <a:solidFill>
                  <a:schemeClr val="bg1"/>
                </a:solidFill>
              </a:rPr>
              <a:t>sanctificare</a:t>
            </a:r>
            <a:r>
              <a:rPr lang="en-US" dirty="0">
                <a:solidFill>
                  <a:schemeClr val="bg1"/>
                </a:solidFill>
              </a:rPr>
              <a:t> which in turn is from </a:t>
            </a:r>
            <a:r>
              <a:rPr lang="en-US" i="1" dirty="0" err="1">
                <a:solidFill>
                  <a:schemeClr val="bg1"/>
                </a:solidFill>
              </a:rPr>
              <a:t>sanctus</a:t>
            </a:r>
            <a:r>
              <a:rPr lang="en-US" dirty="0">
                <a:solidFill>
                  <a:schemeClr val="bg1"/>
                </a:solidFill>
              </a:rPr>
              <a:t> "holy" and </a:t>
            </a:r>
            <a:r>
              <a:rPr lang="en-US" i="1" dirty="0" err="1">
                <a:solidFill>
                  <a:schemeClr val="bg1"/>
                </a:solidFill>
              </a:rPr>
              <a:t>facere</a:t>
            </a:r>
            <a:r>
              <a:rPr lang="en-US" dirty="0">
                <a:solidFill>
                  <a:schemeClr val="bg1"/>
                </a:solidFill>
              </a:rPr>
              <a:t> "to make".</a:t>
            </a:r>
          </a:p>
          <a:p>
            <a:r>
              <a:rPr lang="en-US" sz="1200" dirty="0">
                <a:solidFill>
                  <a:schemeClr val="bg1"/>
                </a:solidFill>
              </a:rPr>
              <a:t>Wikipedia</a:t>
            </a:r>
          </a:p>
        </p:txBody>
      </p:sp>
      <p:sp>
        <p:nvSpPr>
          <p:cNvPr id="9" name="TextBox 8"/>
          <p:cNvSpPr txBox="1"/>
          <p:nvPr/>
        </p:nvSpPr>
        <p:spPr>
          <a:xfrm>
            <a:off x="257177" y="6360320"/>
            <a:ext cx="1676400" cy="381000"/>
          </a:xfrm>
          <a:prstGeom prst="rect">
            <a:avLst/>
          </a:prstGeom>
          <a:noFill/>
        </p:spPr>
        <p:txBody>
          <a:bodyPr wrap="square" rtlCol="0">
            <a:spAutoFit/>
          </a:bodyPr>
          <a:lstStyle/>
          <a:p>
            <a:r>
              <a:rPr lang="en-US" dirty="0">
                <a:solidFill>
                  <a:schemeClr val="bg1"/>
                </a:solidFill>
              </a:rPr>
              <a:t>Ether 4:6-7</a:t>
            </a:r>
          </a:p>
        </p:txBody>
      </p:sp>
      <p:pic>
        <p:nvPicPr>
          <p:cNvPr id="6" name="Picture 5">
            <a:extLst>
              <a:ext uri="{FF2B5EF4-FFF2-40B4-BE49-F238E27FC236}">
                <a16:creationId xmlns:a16="http://schemas.microsoft.com/office/drawing/2014/main" id="{8313917B-0CE7-46E5-91D9-8A312DB4F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1" y="1141142"/>
            <a:ext cx="1981199" cy="2971799"/>
          </a:xfrm>
          <a:prstGeom prst="rect">
            <a:avLst/>
          </a:prstGeom>
        </p:spPr>
      </p:pic>
      <p:pic>
        <p:nvPicPr>
          <p:cNvPr id="11" name="Picture 10">
            <a:extLst>
              <a:ext uri="{FF2B5EF4-FFF2-40B4-BE49-F238E27FC236}">
                <a16:creationId xmlns:a16="http://schemas.microsoft.com/office/drawing/2014/main" id="{214CB7BA-19B4-4375-93E8-ED4D68554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99" y="3560671"/>
            <a:ext cx="4034540" cy="2682969"/>
          </a:xfrm>
          <a:prstGeom prst="rect">
            <a:avLst/>
          </a:prstGeom>
        </p:spPr>
      </p:pic>
      <p:pic>
        <p:nvPicPr>
          <p:cNvPr id="13" name="Picture 12">
            <a:extLst>
              <a:ext uri="{FF2B5EF4-FFF2-40B4-BE49-F238E27FC236}">
                <a16:creationId xmlns:a16="http://schemas.microsoft.com/office/drawing/2014/main" id="{FAD720AE-D178-4FE1-B936-1B4A05F4451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296835" y="4862335"/>
            <a:ext cx="3374091" cy="1878985"/>
          </a:xfrm>
          <a:prstGeom prst="rect">
            <a:avLst/>
          </a:prstGeom>
        </p:spPr>
      </p:pic>
    </p:spTree>
    <p:extLst>
      <p:ext uri="{BB962C8B-B14F-4D97-AF65-F5344CB8AC3E}">
        <p14:creationId xmlns:p14="http://schemas.microsoft.com/office/powerpoint/2010/main" val="14468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D9E574-03E3-4457-AA13-2BB80A94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To Receive Revelation</a:t>
            </a:r>
          </a:p>
        </p:txBody>
      </p:sp>
      <p:sp>
        <p:nvSpPr>
          <p:cNvPr id="2" name="Rectangle 1"/>
          <p:cNvSpPr/>
          <p:nvPr/>
        </p:nvSpPr>
        <p:spPr>
          <a:xfrm>
            <a:off x="1139673" y="854046"/>
            <a:ext cx="3581400" cy="2031325"/>
          </a:xfrm>
          <a:prstGeom prst="rect">
            <a:avLst/>
          </a:prstGeom>
        </p:spPr>
        <p:txBody>
          <a:bodyPr wrap="square">
            <a:spAutoFit/>
          </a:bodyPr>
          <a:lstStyle/>
          <a:p>
            <a:pPr fontAlgn="base"/>
            <a:r>
              <a:rPr lang="en-US" dirty="0">
                <a:solidFill>
                  <a:schemeClr val="bg1"/>
                </a:solidFill>
              </a:rPr>
              <a:t>Why do you think we need to repent and become clean in order to receive additional revelation?</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8" name="Rectangle 17"/>
          <p:cNvSpPr/>
          <p:nvPr/>
        </p:nvSpPr>
        <p:spPr>
          <a:xfrm>
            <a:off x="1667145" y="4839746"/>
            <a:ext cx="4572000" cy="1661993"/>
          </a:xfrm>
          <a:prstGeom prst="rect">
            <a:avLst/>
          </a:prstGeom>
        </p:spPr>
        <p:txBody>
          <a:bodyPr>
            <a:spAutoFit/>
          </a:bodyPr>
          <a:lstStyle/>
          <a:p>
            <a:r>
              <a:rPr lang="en-US" dirty="0">
                <a:solidFill>
                  <a:schemeClr val="bg1"/>
                </a:solidFill>
              </a:rPr>
              <a:t>To properly prepare to receive personal revelation, we must repent, ask through prayer, be obedient, search the scriptures, fast, think pure thoughts, and develop a spirit of reverence.”</a:t>
            </a:r>
          </a:p>
          <a:p>
            <a:r>
              <a:rPr lang="en-US" sz="1200" dirty="0">
                <a:solidFill>
                  <a:schemeClr val="bg1"/>
                </a:solidFill>
              </a:rPr>
              <a:t>Elder L. Lionel Kendrick</a:t>
            </a:r>
          </a:p>
        </p:txBody>
      </p:sp>
      <p:grpSp>
        <p:nvGrpSpPr>
          <p:cNvPr id="21" name="Group 20"/>
          <p:cNvGrpSpPr/>
          <p:nvPr/>
        </p:nvGrpSpPr>
        <p:grpSpPr>
          <a:xfrm>
            <a:off x="6842997" y="655186"/>
            <a:ext cx="2871428" cy="4377735"/>
            <a:chOff x="4572000" y="1295400"/>
            <a:chExt cx="2438400" cy="3606769"/>
          </a:xfrm>
        </p:grpSpPr>
        <p:grpSp>
          <p:nvGrpSpPr>
            <p:cNvPr id="14" name="Group 13"/>
            <p:cNvGrpSpPr/>
            <p:nvPr/>
          </p:nvGrpSpPr>
          <p:grpSpPr>
            <a:xfrm>
              <a:off x="4572000" y="1295400"/>
              <a:ext cx="2438400" cy="3606769"/>
              <a:chOff x="4572000" y="1778032"/>
              <a:chExt cx="2438400" cy="3606769"/>
            </a:xfrm>
          </p:grpSpPr>
          <p:sp>
            <p:nvSpPr>
              <p:cNvPr id="9" name="Rectangle 8"/>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0" name="Picture 19" descr="saying 1.jpg"/>
            <p:cNvPicPr>
              <a:picLocks noChangeAspect="1"/>
            </p:cNvPicPr>
            <p:nvPr/>
          </p:nvPicPr>
          <p:blipFill>
            <a:blip r:embed="rId3" cstate="print"/>
            <a:stretch>
              <a:fillRect/>
            </a:stretch>
          </p:blipFill>
          <p:spPr>
            <a:xfrm>
              <a:off x="4724400" y="1981200"/>
              <a:ext cx="2209800" cy="1295400"/>
            </a:xfrm>
            <a:prstGeom prst="rect">
              <a:avLst/>
            </a:prstGeom>
          </p:spPr>
        </p:pic>
      </p:grpSp>
      <p:pic>
        <p:nvPicPr>
          <p:cNvPr id="19" name="Picture 18" descr="Family-0330b.jpg"/>
          <p:cNvPicPr>
            <a:picLocks noChangeAspect="1"/>
          </p:cNvPicPr>
          <p:nvPr/>
        </p:nvPicPr>
        <p:blipFill>
          <a:blip r:embed="rId4" cstate="print">
            <a:grayscl/>
          </a:blip>
          <a:srcRect l="20000" t="10000" r="20000" b="50000"/>
          <a:stretch>
            <a:fillRect/>
          </a:stretch>
        </p:blipFill>
        <p:spPr>
          <a:xfrm>
            <a:off x="9321339" y="4263479"/>
            <a:ext cx="2286000" cy="2286000"/>
          </a:xfrm>
          <a:prstGeom prst="rect">
            <a:avLst/>
          </a:prstGeom>
        </p:spPr>
      </p:pic>
      <p:pic>
        <p:nvPicPr>
          <p:cNvPr id="6" name="Picture 5">
            <a:extLst>
              <a:ext uri="{FF2B5EF4-FFF2-40B4-BE49-F238E27FC236}">
                <a16:creationId xmlns:a16="http://schemas.microsoft.com/office/drawing/2014/main" id="{FBC72E38-281B-451E-A269-0C0742069F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0550" y="1883155"/>
            <a:ext cx="4290357" cy="2842551"/>
          </a:xfrm>
          <a:prstGeom prst="rect">
            <a:avLst/>
          </a:prstGeom>
        </p:spPr>
      </p:pic>
      <p:pic>
        <p:nvPicPr>
          <p:cNvPr id="3074" name="Picture 2" descr="Image result for Elder L. Lionel Kendrick">
            <a:extLst>
              <a:ext uri="{FF2B5EF4-FFF2-40B4-BE49-F238E27FC236}">
                <a16:creationId xmlns:a16="http://schemas.microsoft.com/office/drawing/2014/main" id="{FE52FE02-9C8E-40BC-B766-DC5B1379F0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868" y="4759792"/>
            <a:ext cx="13716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4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92FC7B-C1C3-4EDD-BA16-C6A8741D5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God Reveals Himself</a:t>
            </a:r>
          </a:p>
        </p:txBody>
      </p:sp>
      <p:sp>
        <p:nvSpPr>
          <p:cNvPr id="2" name="Rectangle 1"/>
          <p:cNvSpPr/>
          <p:nvPr/>
        </p:nvSpPr>
        <p:spPr>
          <a:xfrm>
            <a:off x="776885" y="1066800"/>
            <a:ext cx="4633315" cy="1754326"/>
          </a:xfrm>
          <a:prstGeom prst="rect">
            <a:avLst/>
          </a:prstGeom>
        </p:spPr>
        <p:txBody>
          <a:bodyPr wrap="square">
            <a:spAutoFit/>
          </a:bodyPr>
          <a:lstStyle/>
          <a:p>
            <a:pPr fontAlgn="base"/>
            <a:r>
              <a:rPr lang="en-US" dirty="0">
                <a:solidFill>
                  <a:schemeClr val="bg1"/>
                </a:solidFill>
              </a:rPr>
              <a:t>“God reveals himself to the humble, to those who know their weakness and their limits, who gladly acknowledge them, and who earnestly open themselves to further light and knowledge from him who is eternal.”</a:t>
            </a:r>
          </a:p>
          <a:p>
            <a:pPr fontAlgn="base"/>
            <a:r>
              <a:rPr lang="en-US" dirty="0">
                <a:solidFill>
                  <a:schemeClr val="bg1"/>
                </a:solidFill>
              </a:rPr>
              <a:t>JFM and RLM</a:t>
            </a:r>
          </a:p>
        </p:txBody>
      </p:sp>
      <p:sp>
        <p:nvSpPr>
          <p:cNvPr id="17" name="TextBox 16"/>
          <p:cNvSpPr txBox="1"/>
          <p:nvPr/>
        </p:nvSpPr>
        <p:spPr>
          <a:xfrm>
            <a:off x="152400" y="6379310"/>
            <a:ext cx="1676400" cy="381000"/>
          </a:xfrm>
          <a:prstGeom prst="rect">
            <a:avLst/>
          </a:prstGeom>
          <a:noFill/>
        </p:spPr>
        <p:txBody>
          <a:bodyPr wrap="square" rtlCol="0">
            <a:spAutoFit/>
          </a:bodyPr>
          <a:lstStyle/>
          <a:p>
            <a:r>
              <a:rPr lang="en-US" dirty="0">
                <a:solidFill>
                  <a:schemeClr val="bg1"/>
                </a:solidFill>
              </a:rPr>
              <a:t>Ether 4:8-15</a:t>
            </a:r>
          </a:p>
        </p:txBody>
      </p:sp>
      <p:sp>
        <p:nvSpPr>
          <p:cNvPr id="20" name="Rectangle 19"/>
          <p:cNvSpPr/>
          <p:nvPr/>
        </p:nvSpPr>
        <p:spPr>
          <a:xfrm>
            <a:off x="5872162" y="2821126"/>
            <a:ext cx="4572000" cy="3293209"/>
          </a:xfrm>
          <a:prstGeom prst="rect">
            <a:avLst/>
          </a:prstGeom>
        </p:spPr>
        <p:txBody>
          <a:bodyPr>
            <a:spAutoFit/>
          </a:bodyPr>
          <a:lstStyle/>
          <a:p>
            <a:pPr algn="ctr" fontAlgn="base"/>
            <a:r>
              <a:rPr lang="en-US" sz="2800" dirty="0">
                <a:solidFill>
                  <a:schemeClr val="bg1"/>
                </a:solidFill>
              </a:rPr>
              <a:t>Veil</a:t>
            </a:r>
          </a:p>
          <a:p>
            <a:pPr fontAlgn="base"/>
            <a:r>
              <a:rPr lang="en-US" dirty="0">
                <a:solidFill>
                  <a:srgbClr val="FFFF00"/>
                </a:solidFill>
              </a:rPr>
              <a:t>What kind of veil did the Lord refer to? </a:t>
            </a:r>
          </a:p>
          <a:p>
            <a:pPr fontAlgn="base"/>
            <a:endParaRPr lang="en-US" dirty="0">
              <a:solidFill>
                <a:schemeClr val="bg1"/>
              </a:solidFill>
            </a:endParaRPr>
          </a:p>
          <a:p>
            <a:pPr fontAlgn="base"/>
            <a:r>
              <a:rPr lang="en-US" dirty="0">
                <a:solidFill>
                  <a:schemeClr val="bg1"/>
                </a:solidFill>
              </a:rPr>
              <a:t>A “veil of unbelief”</a:t>
            </a:r>
          </a:p>
          <a:p>
            <a:pPr fontAlgn="base"/>
            <a:endParaRPr lang="en-US" dirty="0">
              <a:solidFill>
                <a:schemeClr val="bg1"/>
              </a:solidFill>
            </a:endParaRPr>
          </a:p>
          <a:p>
            <a:pPr fontAlgn="base"/>
            <a:r>
              <a:rPr lang="en-US" dirty="0">
                <a:solidFill>
                  <a:srgbClr val="FFFF00"/>
                </a:solidFill>
              </a:rPr>
              <a:t>How is unbelief like a veil?</a:t>
            </a:r>
          </a:p>
          <a:p>
            <a:pPr fontAlgn="base"/>
            <a:endParaRPr lang="en-US" dirty="0">
              <a:solidFill>
                <a:schemeClr val="bg1"/>
              </a:solidFill>
            </a:endParaRPr>
          </a:p>
          <a:p>
            <a:pPr fontAlgn="base"/>
            <a:r>
              <a:rPr lang="en-US" dirty="0">
                <a:solidFill>
                  <a:schemeClr val="bg1"/>
                </a:solidFill>
              </a:rPr>
              <a:t>The word </a:t>
            </a:r>
            <a:r>
              <a:rPr lang="en-US" i="1" dirty="0">
                <a:solidFill>
                  <a:schemeClr val="bg1"/>
                </a:solidFill>
              </a:rPr>
              <a:t>rend</a:t>
            </a:r>
            <a:r>
              <a:rPr lang="en-US" dirty="0">
                <a:solidFill>
                  <a:schemeClr val="bg1"/>
                </a:solidFill>
              </a:rPr>
              <a:t> means to tear or divide.</a:t>
            </a:r>
          </a:p>
          <a:p>
            <a:pPr fontAlgn="base"/>
            <a:endParaRPr lang="en-US" dirty="0">
              <a:solidFill>
                <a:schemeClr val="bg1"/>
              </a:solidFill>
            </a:endParaRPr>
          </a:p>
          <a:p>
            <a:pPr fontAlgn="base"/>
            <a:r>
              <a:rPr lang="en-US" dirty="0">
                <a:solidFill>
                  <a:schemeClr val="bg1"/>
                </a:solidFill>
              </a:rPr>
              <a:t> </a:t>
            </a:r>
            <a:r>
              <a:rPr lang="en-US" dirty="0">
                <a:solidFill>
                  <a:srgbClr val="FFFF00"/>
                </a:solidFill>
              </a:rPr>
              <a:t>What do you think it means to “rend [the] veil of unbelief”?</a:t>
            </a:r>
          </a:p>
        </p:txBody>
      </p:sp>
      <p:pic>
        <p:nvPicPr>
          <p:cNvPr id="13" name="Picture 12">
            <a:extLst>
              <a:ext uri="{FF2B5EF4-FFF2-40B4-BE49-F238E27FC236}">
                <a16:creationId xmlns:a16="http://schemas.microsoft.com/office/drawing/2014/main" id="{F7C50580-C0FA-4044-B1E9-65F81100D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762" y="2821126"/>
            <a:ext cx="3038475" cy="3810000"/>
          </a:xfrm>
          <a:prstGeom prst="rect">
            <a:avLst/>
          </a:prstGeom>
        </p:spPr>
      </p:pic>
      <p:pic>
        <p:nvPicPr>
          <p:cNvPr id="15" name="Picture 14">
            <a:extLst>
              <a:ext uri="{FF2B5EF4-FFF2-40B4-BE49-F238E27FC236}">
                <a16:creationId xmlns:a16="http://schemas.microsoft.com/office/drawing/2014/main" id="{58772C33-A7C0-4059-B54A-BD2D4CF7F186}"/>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3895" b="10040"/>
          <a:stretch/>
        </p:blipFill>
        <p:spPr>
          <a:xfrm>
            <a:off x="9676077" y="294594"/>
            <a:ext cx="1983845" cy="1247055"/>
          </a:xfrm>
          <a:prstGeom prst="rect">
            <a:avLst/>
          </a:prstGeom>
        </p:spPr>
      </p:pic>
    </p:spTree>
    <p:extLst>
      <p:ext uri="{BB962C8B-B14F-4D97-AF65-F5344CB8AC3E}">
        <p14:creationId xmlns:p14="http://schemas.microsoft.com/office/powerpoint/2010/main" val="12071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52B4EB8-CCEB-4FCC-9DC1-A15DE4919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Exercising Faith By:</a:t>
            </a:r>
          </a:p>
        </p:txBody>
      </p:sp>
      <p:sp>
        <p:nvSpPr>
          <p:cNvPr id="2" name="Rectangle 1"/>
          <p:cNvSpPr/>
          <p:nvPr/>
        </p:nvSpPr>
        <p:spPr>
          <a:xfrm>
            <a:off x="1752600" y="914401"/>
            <a:ext cx="4572000" cy="2585323"/>
          </a:xfrm>
          <a:prstGeom prst="rect">
            <a:avLst/>
          </a:prstGeom>
        </p:spPr>
        <p:txBody>
          <a:bodyPr wrap="square">
            <a:spAutoFit/>
          </a:bodyPr>
          <a:lstStyle/>
          <a:p>
            <a:pPr fontAlgn="base"/>
            <a:r>
              <a:rPr lang="en-US" dirty="0">
                <a:solidFill>
                  <a:schemeClr val="bg1"/>
                </a:solidFill>
              </a:rPr>
              <a:t> </a:t>
            </a:r>
            <a:r>
              <a:rPr lang="en-US" i="1" dirty="0">
                <a:solidFill>
                  <a:schemeClr val="bg1"/>
                </a:solidFill>
              </a:rPr>
              <a:t>personal scripture study</a:t>
            </a:r>
          </a:p>
          <a:p>
            <a:pPr fontAlgn="base"/>
            <a:endParaRPr lang="en-US" i="1" dirty="0">
              <a:solidFill>
                <a:schemeClr val="bg1"/>
              </a:solidFill>
            </a:endParaRPr>
          </a:p>
          <a:p>
            <a:pPr fontAlgn="base"/>
            <a:r>
              <a:rPr lang="en-US" i="1" dirty="0">
                <a:solidFill>
                  <a:schemeClr val="bg1"/>
                </a:solidFill>
              </a:rPr>
              <a:t> following promptings from the Holy Ghost</a:t>
            </a:r>
          </a:p>
          <a:p>
            <a:pPr fontAlgn="base"/>
            <a:endParaRPr lang="en-US" i="1" dirty="0">
              <a:solidFill>
                <a:schemeClr val="bg1"/>
              </a:solidFill>
            </a:endParaRPr>
          </a:p>
          <a:p>
            <a:pPr fontAlgn="base"/>
            <a:r>
              <a:rPr lang="en-US" i="1" dirty="0">
                <a:solidFill>
                  <a:schemeClr val="bg1"/>
                </a:solidFill>
              </a:rPr>
              <a:t> following local Church leaders</a:t>
            </a:r>
          </a:p>
          <a:p>
            <a:pPr fontAlgn="base"/>
            <a:endParaRPr lang="en-US" i="1" dirty="0">
              <a:solidFill>
                <a:schemeClr val="bg1"/>
              </a:solidFill>
            </a:endParaRPr>
          </a:p>
          <a:p>
            <a:pPr fontAlgn="base"/>
            <a:r>
              <a:rPr lang="en-US" i="1" dirty="0">
                <a:solidFill>
                  <a:schemeClr val="bg1"/>
                </a:solidFill>
              </a:rPr>
              <a:t> studying the scriptures in church and seminary</a:t>
            </a:r>
          </a:p>
          <a:p>
            <a:pPr fontAlgn="base"/>
            <a:endParaRPr lang="en-US" i="1" dirty="0">
              <a:solidFill>
                <a:schemeClr val="bg1"/>
              </a:solidFill>
            </a:endParaRPr>
          </a:p>
          <a:p>
            <a:pPr fontAlgn="base"/>
            <a:r>
              <a:rPr lang="en-US" i="1" dirty="0">
                <a:solidFill>
                  <a:schemeClr val="bg1"/>
                </a:solidFill>
              </a:rPr>
              <a:t> following the words of latter-day prophets.</a:t>
            </a:r>
            <a:endParaRPr lang="en-US" dirty="0">
              <a:solidFill>
                <a:schemeClr val="bg1"/>
              </a:solidFill>
            </a:endParaRPr>
          </a:p>
        </p:txBody>
      </p:sp>
      <p:sp>
        <p:nvSpPr>
          <p:cNvPr id="17" name="TextBox 16"/>
          <p:cNvSpPr txBox="1"/>
          <p:nvPr/>
        </p:nvSpPr>
        <p:spPr>
          <a:xfrm>
            <a:off x="154371" y="6335711"/>
            <a:ext cx="1676400" cy="381000"/>
          </a:xfrm>
          <a:prstGeom prst="rect">
            <a:avLst/>
          </a:prstGeom>
          <a:noFill/>
        </p:spPr>
        <p:txBody>
          <a:bodyPr wrap="square" rtlCol="0">
            <a:spAutoFit/>
          </a:bodyPr>
          <a:lstStyle/>
          <a:p>
            <a:r>
              <a:rPr lang="en-US" dirty="0">
                <a:solidFill>
                  <a:schemeClr val="bg1"/>
                </a:solidFill>
              </a:rPr>
              <a:t>Ether 4:11</a:t>
            </a:r>
          </a:p>
        </p:txBody>
      </p:sp>
      <p:grpSp>
        <p:nvGrpSpPr>
          <p:cNvPr id="22" name="Group 21"/>
          <p:cNvGrpSpPr/>
          <p:nvPr/>
        </p:nvGrpSpPr>
        <p:grpSpPr>
          <a:xfrm>
            <a:off x="6155786" y="3138241"/>
            <a:ext cx="2438400" cy="3606769"/>
            <a:chOff x="990601" y="2590800"/>
            <a:chExt cx="2438400" cy="3606769"/>
          </a:xfrm>
        </p:grpSpPr>
        <p:grpSp>
          <p:nvGrpSpPr>
            <p:cNvPr id="13" name="Group 13"/>
            <p:cNvGrpSpPr/>
            <p:nvPr/>
          </p:nvGrpSpPr>
          <p:grpSpPr>
            <a:xfrm>
              <a:off x="990601" y="2590800"/>
              <a:ext cx="2438400" cy="3606769"/>
              <a:chOff x="4572000" y="1778032"/>
              <a:chExt cx="2438400" cy="3606769"/>
            </a:xfrm>
          </p:grpSpPr>
          <p:sp>
            <p:nvSpPr>
              <p:cNvPr id="15" name="Rectangle 14"/>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1" name="Picture 20" descr="saying 2.jpg"/>
            <p:cNvPicPr>
              <a:picLocks noChangeAspect="1"/>
            </p:cNvPicPr>
            <p:nvPr/>
          </p:nvPicPr>
          <p:blipFill>
            <a:blip r:embed="rId3" cstate="print"/>
            <a:stretch>
              <a:fillRect/>
            </a:stretch>
          </p:blipFill>
          <p:spPr>
            <a:xfrm>
              <a:off x="1066801" y="3200400"/>
              <a:ext cx="2286000" cy="1524000"/>
            </a:xfrm>
            <a:prstGeom prst="rect">
              <a:avLst/>
            </a:prstGeom>
          </p:spPr>
        </p:pic>
      </p:grpSp>
      <p:pic>
        <p:nvPicPr>
          <p:cNvPr id="6" name="Picture 5">
            <a:extLst>
              <a:ext uri="{FF2B5EF4-FFF2-40B4-BE49-F238E27FC236}">
                <a16:creationId xmlns:a16="http://schemas.microsoft.com/office/drawing/2014/main" id="{8AF6A8A2-DF97-413B-932A-9914653D3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213" y="936739"/>
            <a:ext cx="2610641" cy="2088513"/>
          </a:xfrm>
          <a:prstGeom prst="rect">
            <a:avLst/>
          </a:prstGeom>
        </p:spPr>
      </p:pic>
      <p:pic>
        <p:nvPicPr>
          <p:cNvPr id="8" name="Picture 7">
            <a:extLst>
              <a:ext uri="{FF2B5EF4-FFF2-40B4-BE49-F238E27FC236}">
                <a16:creationId xmlns:a16="http://schemas.microsoft.com/office/drawing/2014/main" id="{44462EFF-E075-4790-A1DB-6347AFFC62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750387"/>
            <a:ext cx="3874007" cy="2585323"/>
          </a:xfrm>
          <a:prstGeom prst="rect">
            <a:avLst/>
          </a:prstGeom>
        </p:spPr>
      </p:pic>
      <p:pic>
        <p:nvPicPr>
          <p:cNvPr id="10" name="Picture 9">
            <a:extLst>
              <a:ext uri="{FF2B5EF4-FFF2-40B4-BE49-F238E27FC236}">
                <a16:creationId xmlns:a16="http://schemas.microsoft.com/office/drawing/2014/main" id="{BB52B050-DAA0-48BC-BE1A-149FFAC61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1966" y="3295961"/>
            <a:ext cx="2632067" cy="3212299"/>
          </a:xfrm>
          <a:prstGeom prst="rect">
            <a:avLst/>
          </a:prstGeom>
        </p:spPr>
      </p:pic>
    </p:spTree>
    <p:extLst>
      <p:ext uri="{BB962C8B-B14F-4D97-AF65-F5344CB8AC3E}">
        <p14:creationId xmlns:p14="http://schemas.microsoft.com/office/powerpoint/2010/main" val="14872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7A7B6EE-2D12-4763-8B72-66E68C102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fornian FB" pitchFamily="18" charset="0"/>
              </a:rPr>
              <a:t>All To Be Revealed</a:t>
            </a:r>
          </a:p>
        </p:txBody>
      </p:sp>
      <p:sp>
        <p:nvSpPr>
          <p:cNvPr id="2" name="Rectangle 1"/>
          <p:cNvSpPr/>
          <p:nvPr/>
        </p:nvSpPr>
        <p:spPr>
          <a:xfrm>
            <a:off x="760931" y="769442"/>
            <a:ext cx="4572000" cy="1754326"/>
          </a:xfrm>
          <a:prstGeom prst="rect">
            <a:avLst/>
          </a:prstGeom>
        </p:spPr>
        <p:txBody>
          <a:bodyPr wrap="square">
            <a:spAutoFit/>
          </a:bodyPr>
          <a:lstStyle/>
          <a:p>
            <a:pPr fontAlgn="base"/>
            <a:r>
              <a:rPr lang="en-US" dirty="0">
                <a:solidFill>
                  <a:schemeClr val="bg1"/>
                </a:solidFill>
              </a:rPr>
              <a:t>“And then shall my revelations which I have caused to be written by my servant John be unfolded in the eyes of all the people. Remember, when ye see these things, ye shall know that the time is at hand that they shall be made manifest in very deed.”</a:t>
            </a:r>
          </a:p>
        </p:txBody>
      </p:sp>
      <p:sp>
        <p:nvSpPr>
          <p:cNvPr id="17" name="TextBox 16"/>
          <p:cNvSpPr txBox="1"/>
          <p:nvPr/>
        </p:nvSpPr>
        <p:spPr>
          <a:xfrm>
            <a:off x="219635" y="6386394"/>
            <a:ext cx="1676400" cy="381000"/>
          </a:xfrm>
          <a:prstGeom prst="rect">
            <a:avLst/>
          </a:prstGeom>
          <a:noFill/>
        </p:spPr>
        <p:txBody>
          <a:bodyPr wrap="square" rtlCol="0">
            <a:spAutoFit/>
          </a:bodyPr>
          <a:lstStyle/>
          <a:p>
            <a:r>
              <a:rPr lang="en-US" dirty="0">
                <a:solidFill>
                  <a:schemeClr val="bg1"/>
                </a:solidFill>
              </a:rPr>
              <a:t>Ether 4:16</a:t>
            </a:r>
          </a:p>
        </p:txBody>
      </p:sp>
      <p:sp>
        <p:nvSpPr>
          <p:cNvPr id="10" name="Rectangle 9"/>
          <p:cNvSpPr/>
          <p:nvPr/>
        </p:nvSpPr>
        <p:spPr>
          <a:xfrm>
            <a:off x="3352800" y="3289259"/>
            <a:ext cx="4800600" cy="1384995"/>
          </a:xfrm>
          <a:prstGeom prst="rect">
            <a:avLst/>
          </a:prstGeom>
        </p:spPr>
        <p:txBody>
          <a:bodyPr wrap="square">
            <a:spAutoFit/>
          </a:bodyPr>
          <a:lstStyle/>
          <a:p>
            <a:pPr fontAlgn="base"/>
            <a:r>
              <a:rPr lang="en-US" dirty="0">
                <a:solidFill>
                  <a:schemeClr val="bg1"/>
                </a:solidFill>
              </a:rPr>
              <a:t>“Adam, Enoch, Abraham, and John the Revelator all saw the panoramic vision. And that which Nephi say, but which was to be written by John [1 Nephi 14:18-28], shall be shown forth.”</a:t>
            </a:r>
          </a:p>
          <a:p>
            <a:pPr fontAlgn="base"/>
            <a:r>
              <a:rPr lang="en-US" sz="1200" dirty="0">
                <a:solidFill>
                  <a:schemeClr val="bg1"/>
                </a:solidFill>
              </a:rPr>
              <a:t>JFM and RLM</a:t>
            </a:r>
          </a:p>
        </p:txBody>
      </p:sp>
      <p:sp>
        <p:nvSpPr>
          <p:cNvPr id="11" name="Rectangle 10"/>
          <p:cNvSpPr/>
          <p:nvPr/>
        </p:nvSpPr>
        <p:spPr>
          <a:xfrm>
            <a:off x="4910672" y="4874904"/>
            <a:ext cx="4191000" cy="1661993"/>
          </a:xfrm>
          <a:prstGeom prst="rect">
            <a:avLst/>
          </a:prstGeom>
        </p:spPr>
        <p:txBody>
          <a:bodyPr wrap="square">
            <a:spAutoFit/>
          </a:bodyPr>
          <a:lstStyle/>
          <a:p>
            <a:pPr fontAlgn="base"/>
            <a:r>
              <a:rPr lang="en-US" dirty="0">
                <a:solidFill>
                  <a:schemeClr val="bg1"/>
                </a:solidFill>
              </a:rPr>
              <a:t>“Nephi refers to the book of Revelation found in our present Bible. The sealed portion evidently describes the same general things and thus will help us more fully understand John’s revelation”</a:t>
            </a:r>
          </a:p>
          <a:p>
            <a:pPr fontAlgn="base"/>
            <a:r>
              <a:rPr lang="en-US" sz="1200" dirty="0">
                <a:solidFill>
                  <a:schemeClr val="bg1"/>
                </a:solidFill>
              </a:rPr>
              <a:t>Student Manual</a:t>
            </a:r>
          </a:p>
        </p:txBody>
      </p:sp>
      <p:pic>
        <p:nvPicPr>
          <p:cNvPr id="6" name="Picture 5">
            <a:extLst>
              <a:ext uri="{FF2B5EF4-FFF2-40B4-BE49-F238E27FC236}">
                <a16:creationId xmlns:a16="http://schemas.microsoft.com/office/drawing/2014/main" id="{B9FDA828-E385-40F1-BBEA-8F28685AA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197" y="769442"/>
            <a:ext cx="3419475" cy="2359828"/>
          </a:xfrm>
          <a:prstGeom prst="rect">
            <a:avLst/>
          </a:prstGeom>
        </p:spPr>
      </p:pic>
      <p:pic>
        <p:nvPicPr>
          <p:cNvPr id="8" name="Picture 7">
            <a:extLst>
              <a:ext uri="{FF2B5EF4-FFF2-40B4-BE49-F238E27FC236}">
                <a16:creationId xmlns:a16="http://schemas.microsoft.com/office/drawing/2014/main" id="{C6072DEC-90C1-4C3B-BFE2-DA51E71C8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31" y="2817674"/>
            <a:ext cx="1830938" cy="2746407"/>
          </a:xfrm>
          <a:prstGeom prst="rect">
            <a:avLst/>
          </a:prstGeom>
        </p:spPr>
      </p:pic>
      <p:pic>
        <p:nvPicPr>
          <p:cNvPr id="13" name="Picture 12">
            <a:extLst>
              <a:ext uri="{FF2B5EF4-FFF2-40B4-BE49-F238E27FC236}">
                <a16:creationId xmlns:a16="http://schemas.microsoft.com/office/drawing/2014/main" id="{F037AEE3-8E6D-42A1-8CBA-2261965BD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160" y="2992767"/>
            <a:ext cx="2695679" cy="3599572"/>
          </a:xfrm>
          <a:prstGeom prst="rect">
            <a:avLst/>
          </a:prstGeom>
        </p:spPr>
      </p:pic>
    </p:spTree>
    <p:extLst>
      <p:ext uri="{BB962C8B-B14F-4D97-AF65-F5344CB8AC3E}">
        <p14:creationId xmlns:p14="http://schemas.microsoft.com/office/powerpoint/2010/main" val="3312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1782</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Open Sans</vt:lpstr>
      <vt:lpstr>Arial</vt:lpstr>
      <vt:lpstr>Californian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9</cp:revision>
  <dcterms:created xsi:type="dcterms:W3CDTF">2017-12-03T21:16:55Z</dcterms:created>
  <dcterms:modified xsi:type="dcterms:W3CDTF">2020-06-11T16:17:06Z</dcterms:modified>
</cp:coreProperties>
</file>