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57" r:id="rId4"/>
    <p:sldId id="258" r:id="rId5"/>
    <p:sldId id="259" r:id="rId6"/>
    <p:sldId id="260" r:id="rId7"/>
    <p:sldId id="261" r:id="rId8"/>
    <p:sldId id="262" r:id="rId9"/>
    <p:sldId id="263" r:id="rId10"/>
    <p:sldId id="264" r:id="rId11"/>
    <p:sldId id="265" r:id="rId12"/>
    <p:sldId id="267" r:id="rId13"/>
  </p:sldIdLst>
  <p:sldSz cx="12192000" cy="6858000"/>
  <p:notesSz cx="6858000" cy="9144000"/>
  <p:embeddedFontLst>
    <p:embeddedFont>
      <p:font typeface="Berlin Sans FB" panose="020E0602020502020306" pitchFamily="34" charset="0"/>
      <p:regular r:id="rId14"/>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lifornian FB" panose="0207040306080B030204" pitchFamily="18" charset="0"/>
      <p:regular r:id="rId22"/>
      <p:bold r:id="rId23"/>
      <p:italic r:id="rId24"/>
    </p:embeddedFont>
    <p:embeddedFont>
      <p:font typeface="Tahoma" panose="020B06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1459-E4E8-428A-9C1C-44D72A8E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57582-20AE-4935-AE11-FF5D68CD5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2E642-1792-4DCF-9B16-A371B7614345}"/>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CB4775C7-A616-41F1-865D-533D58F27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86975-171E-4CEF-8FB2-3D730E98ACFB}"/>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51594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17AF-FB2D-4E88-9665-AD35109694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7F6DA-7E4D-4D96-A154-87E2BFE092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53408-4D88-4A41-807D-8EF4F3935107}"/>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88BFB4C8-5E43-42C2-B385-EA0B0C938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5419F-CDCA-438F-9A4F-526D9E1280D5}"/>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260405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F5906-D798-4A9D-955E-26E130CF42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ED7AC-70BC-4CE2-B83D-A494147287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A8882-BD85-4E40-B59C-50272FE38205}"/>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BBCF1AB2-BF2C-4AE6-A25C-053DDAC6B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0565F-5C06-4E9F-A837-1FF3390C2B7F}"/>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146285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3056-E5C4-459A-8621-A31C8A6D5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49C7F-3CEE-4D01-A0F1-E622C10962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87798-683B-42F5-AAC7-8B981ED14D26}"/>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9254A37A-58A0-4D1E-BCD3-DFE71109C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F318-883C-49EB-BDB0-F98321280C15}"/>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153078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03B7-1AE7-4AFE-B05F-A2DB3E941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DD058-61D7-4E0E-B21F-CC2ACA8E2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4A60B8-245E-45C1-BFED-6BDAA12FACB1}"/>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70E34D51-22E3-47CF-8AA6-0C9F5A53B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844E2-1501-499B-BC49-027FDEC62A59}"/>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134380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8F84-B97B-49AD-8FC3-F54B2AF9A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13953-4BC5-4B0E-BBF9-D35C70C162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DD3015-A783-4664-9B3D-8E9DCC0F48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501D6-A1E4-4C3E-80FF-64CAD56381CD}"/>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6" name="Footer Placeholder 5">
            <a:extLst>
              <a:ext uri="{FF2B5EF4-FFF2-40B4-BE49-F238E27FC236}">
                <a16:creationId xmlns:a16="http://schemas.microsoft.com/office/drawing/2014/main" id="{44B6F70A-9946-4191-A195-0EAD4630D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555E0-8604-456D-B25A-FF2CCC0FE5BD}"/>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138217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2960-0B8C-41B6-9380-C5075653BB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0F8F1-A8D7-43EB-AEEB-2CF3A1753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8802D0-728B-49DE-AFCB-9C685F8D5D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B773D-73A3-488F-BE42-F05FFDA32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F21EAC-B0C5-4E43-8C3F-7FD31CBDCA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F58E5-364B-47DF-9423-C10D3CBEA143}"/>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8" name="Footer Placeholder 7">
            <a:extLst>
              <a:ext uri="{FF2B5EF4-FFF2-40B4-BE49-F238E27FC236}">
                <a16:creationId xmlns:a16="http://schemas.microsoft.com/office/drawing/2014/main" id="{C126FEB6-67CB-40DD-9996-BDC016D45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BFB41E-AE29-4408-9CB8-ECEF8A572531}"/>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341999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EBB0-31CA-4006-81ED-C2AF128C9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71EB9-8FAE-4B76-A910-E5DE54F6CE78}"/>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4" name="Footer Placeholder 3">
            <a:extLst>
              <a:ext uri="{FF2B5EF4-FFF2-40B4-BE49-F238E27FC236}">
                <a16:creationId xmlns:a16="http://schemas.microsoft.com/office/drawing/2014/main" id="{36EA029C-43B3-48E9-9201-970679890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6C047-C67D-4C1E-91F1-263584792551}"/>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379549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257FC-BA34-4BE8-A5AA-875462ACC269}"/>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3" name="Footer Placeholder 2">
            <a:extLst>
              <a:ext uri="{FF2B5EF4-FFF2-40B4-BE49-F238E27FC236}">
                <a16:creationId xmlns:a16="http://schemas.microsoft.com/office/drawing/2014/main" id="{D2080359-1F9A-4D3F-8ED1-175079D7D1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3EC1F0-4AF4-4147-9CBF-CFB14E47525D}"/>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281378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FBC6-C241-4AE0-8236-B1560CF79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A6892-E032-43FC-B267-54C534D3C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34C26-303B-4D76-A786-E3309C46A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A05072-9B2D-4F1F-BA52-635C8B91C58B}"/>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6" name="Footer Placeholder 5">
            <a:extLst>
              <a:ext uri="{FF2B5EF4-FFF2-40B4-BE49-F238E27FC236}">
                <a16:creationId xmlns:a16="http://schemas.microsoft.com/office/drawing/2014/main" id="{E31DF294-2051-49C0-A7EE-A0BDBC380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A1D72-4618-4C08-B0A3-BF9CF0A8497E}"/>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306837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E746-FD64-4190-9DFC-CAC805A9A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B992C-4423-4551-BDFC-72E860F64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3DD742-F603-43EC-8962-9146A94A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0AFAE-F847-49C7-90C6-AC3127152E2D}"/>
              </a:ext>
            </a:extLst>
          </p:cNvPr>
          <p:cNvSpPr>
            <a:spLocks noGrp="1"/>
          </p:cNvSpPr>
          <p:nvPr>
            <p:ph type="dt" sz="half" idx="10"/>
          </p:nvPr>
        </p:nvSpPr>
        <p:spPr/>
        <p:txBody>
          <a:bodyPr/>
          <a:lstStyle/>
          <a:p>
            <a:fld id="{DF33F255-1938-43BF-8151-CD3F59FF7B94}" type="datetimeFigureOut">
              <a:rPr lang="en-US" smtClean="0"/>
              <a:t>6/11/2020</a:t>
            </a:fld>
            <a:endParaRPr lang="en-US"/>
          </a:p>
        </p:txBody>
      </p:sp>
      <p:sp>
        <p:nvSpPr>
          <p:cNvPr id="6" name="Footer Placeholder 5">
            <a:extLst>
              <a:ext uri="{FF2B5EF4-FFF2-40B4-BE49-F238E27FC236}">
                <a16:creationId xmlns:a16="http://schemas.microsoft.com/office/drawing/2014/main" id="{46F5B1EE-5789-4D4F-B39A-DAADB8C83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D1529-D834-4C1F-AF27-FEB523574E3C}"/>
              </a:ext>
            </a:extLst>
          </p:cNvPr>
          <p:cNvSpPr>
            <a:spLocks noGrp="1"/>
          </p:cNvSpPr>
          <p:nvPr>
            <p:ph type="sldNum" sz="quarter" idx="12"/>
          </p:nvPr>
        </p:nvSpPr>
        <p:spPr/>
        <p:txBody>
          <a:bodyPr/>
          <a:lstStyle/>
          <a:p>
            <a:fld id="{F0FF97DB-6255-429E-8602-7F16A905624F}" type="slidenum">
              <a:rPr lang="en-US" smtClean="0"/>
              <a:t>‹#›</a:t>
            </a:fld>
            <a:endParaRPr lang="en-US"/>
          </a:p>
        </p:txBody>
      </p:sp>
    </p:spTree>
    <p:extLst>
      <p:ext uri="{BB962C8B-B14F-4D97-AF65-F5344CB8AC3E}">
        <p14:creationId xmlns:p14="http://schemas.microsoft.com/office/powerpoint/2010/main" val="364357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A9D82-4D24-4F89-8FD3-095F9D209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AFE5D9-B8F0-4E33-9F48-AE110D7F8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18EB3-50CC-45CE-9732-21FD1DBFD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3F255-1938-43BF-8151-CD3F59FF7B94}" type="datetimeFigureOut">
              <a:rPr lang="en-US" smtClean="0"/>
              <a:t>6/11/2020</a:t>
            </a:fld>
            <a:endParaRPr lang="en-US"/>
          </a:p>
        </p:txBody>
      </p:sp>
      <p:sp>
        <p:nvSpPr>
          <p:cNvPr id="5" name="Footer Placeholder 4">
            <a:extLst>
              <a:ext uri="{FF2B5EF4-FFF2-40B4-BE49-F238E27FC236}">
                <a16:creationId xmlns:a16="http://schemas.microsoft.com/office/drawing/2014/main" id="{9F2EC255-2CB0-4852-898C-0700ADB8B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51D3B-83BE-4E12-87AC-DF3466A78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F97DB-6255-429E-8602-7F16A905624F}" type="slidenum">
              <a:rPr lang="en-US" smtClean="0"/>
              <a:t>‹#›</a:t>
            </a:fld>
            <a:endParaRPr lang="en-US"/>
          </a:p>
        </p:txBody>
      </p:sp>
    </p:spTree>
    <p:extLst>
      <p:ext uri="{BB962C8B-B14F-4D97-AF65-F5344CB8AC3E}">
        <p14:creationId xmlns:p14="http://schemas.microsoft.com/office/powerpoint/2010/main" val="100492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219C93A-0982-461A-8762-AA2FB0AB1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35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AB2B0-2F08-4FF6-AE60-8BCADC4B3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Trial of Your Faith</a:t>
            </a:r>
          </a:p>
        </p:txBody>
      </p:sp>
      <p:sp>
        <p:nvSpPr>
          <p:cNvPr id="5" name="Rectangle 4"/>
          <p:cNvSpPr/>
          <p:nvPr/>
        </p:nvSpPr>
        <p:spPr>
          <a:xfrm>
            <a:off x="4953000" y="990600"/>
            <a:ext cx="5410200" cy="5078313"/>
          </a:xfrm>
          <a:prstGeom prst="rect">
            <a:avLst/>
          </a:prstGeom>
        </p:spPr>
        <p:txBody>
          <a:bodyPr wrap="square">
            <a:spAutoFit/>
          </a:bodyPr>
          <a:lstStyle/>
          <a:p>
            <a:pPr fontAlgn="base"/>
            <a:r>
              <a:rPr lang="en-US" sz="2400" dirty="0"/>
              <a:t>“You can learn to use faith more effectively by applying this principle taught by Moroni: ‘… ye receive no witness until after the </a:t>
            </a:r>
            <a:r>
              <a:rPr lang="en-US" sz="2400" i="1" dirty="0"/>
              <a:t>trial of your faith</a:t>
            </a:r>
            <a:r>
              <a:rPr lang="en-US" sz="2400" dirty="0"/>
              <a:t>’. </a:t>
            </a:r>
          </a:p>
          <a:p>
            <a:pPr fontAlgn="base"/>
            <a:endParaRPr lang="en-US" sz="2400" dirty="0"/>
          </a:p>
          <a:p>
            <a:pPr fontAlgn="base"/>
            <a:r>
              <a:rPr lang="en-US" sz="2400" dirty="0"/>
              <a:t>Thus, every time you </a:t>
            </a:r>
            <a:r>
              <a:rPr lang="en-US" sz="2400" i="1" dirty="0"/>
              <a:t>try your faith,</a:t>
            </a:r>
            <a:r>
              <a:rPr lang="en-US" sz="2400" dirty="0"/>
              <a:t> that is, act in worthiness on an impression, you will receive the confirming evidence of the Spirit. </a:t>
            </a:r>
          </a:p>
          <a:p>
            <a:pPr fontAlgn="base"/>
            <a:endParaRPr lang="en-US" sz="2400" dirty="0"/>
          </a:p>
          <a:p>
            <a:pPr fontAlgn="base"/>
            <a:r>
              <a:rPr lang="en-US" sz="2400" dirty="0"/>
              <a:t>Those feelings will fortify your faith. As you repeat that pattern, your faith will become stronger” </a:t>
            </a:r>
          </a:p>
          <a:p>
            <a:pPr fontAlgn="base"/>
            <a:r>
              <a:rPr lang="en-US" sz="1200" dirty="0"/>
              <a:t>Richard G. Scott</a:t>
            </a:r>
          </a:p>
        </p:txBody>
      </p:sp>
      <p:sp>
        <p:nvSpPr>
          <p:cNvPr id="14" name="TextBox 13"/>
          <p:cNvSpPr txBox="1"/>
          <p:nvPr/>
        </p:nvSpPr>
        <p:spPr>
          <a:xfrm>
            <a:off x="198403" y="6488668"/>
            <a:ext cx="2286000" cy="369332"/>
          </a:xfrm>
          <a:prstGeom prst="rect">
            <a:avLst/>
          </a:prstGeom>
          <a:noFill/>
        </p:spPr>
        <p:txBody>
          <a:bodyPr wrap="square" rtlCol="0">
            <a:spAutoFit/>
          </a:bodyPr>
          <a:lstStyle/>
          <a:p>
            <a:r>
              <a:rPr lang="en-US" dirty="0"/>
              <a:t>Ether 12:6</a:t>
            </a:r>
          </a:p>
        </p:txBody>
      </p:sp>
      <p:pic>
        <p:nvPicPr>
          <p:cNvPr id="9" name="Picture 8" descr="Richard G. Scott.jpg"/>
          <p:cNvPicPr>
            <a:picLocks noChangeAspect="1"/>
          </p:cNvPicPr>
          <p:nvPr/>
        </p:nvPicPr>
        <p:blipFill>
          <a:blip r:embed="rId3" cstate="print"/>
          <a:stretch>
            <a:fillRect/>
          </a:stretch>
        </p:blipFill>
        <p:spPr>
          <a:xfrm>
            <a:off x="10564547" y="106680"/>
            <a:ext cx="1408176" cy="1767840"/>
          </a:xfrm>
          <a:prstGeom prst="rect">
            <a:avLst/>
          </a:prstGeom>
        </p:spPr>
      </p:pic>
      <p:pic>
        <p:nvPicPr>
          <p:cNvPr id="3" name="Picture 2">
            <a:extLst>
              <a:ext uri="{FF2B5EF4-FFF2-40B4-BE49-F238E27FC236}">
                <a16:creationId xmlns:a16="http://schemas.microsoft.com/office/drawing/2014/main" id="{B1F9BD03-806A-4272-9B1A-1956741AD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29" y="1482299"/>
            <a:ext cx="3611597" cy="2995572"/>
          </a:xfrm>
          <a:prstGeom prst="rect">
            <a:avLst/>
          </a:prstGeom>
        </p:spPr>
      </p:pic>
    </p:spTree>
    <p:extLst>
      <p:ext uri="{BB962C8B-B14F-4D97-AF65-F5344CB8AC3E}">
        <p14:creationId xmlns:p14="http://schemas.microsoft.com/office/powerpoint/2010/main" val="10761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5149E7-AF9E-4E1A-8BDE-F85881977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Faith Precedes A Miracle</a:t>
            </a:r>
          </a:p>
        </p:txBody>
      </p:sp>
      <p:sp>
        <p:nvSpPr>
          <p:cNvPr id="5" name="Rectangle 4"/>
          <p:cNvSpPr/>
          <p:nvPr/>
        </p:nvSpPr>
        <p:spPr>
          <a:xfrm>
            <a:off x="4343400" y="685801"/>
            <a:ext cx="5410200" cy="646331"/>
          </a:xfrm>
          <a:prstGeom prst="rect">
            <a:avLst/>
          </a:prstGeom>
        </p:spPr>
        <p:txBody>
          <a:bodyPr wrap="square">
            <a:spAutoFit/>
          </a:bodyPr>
          <a:lstStyle/>
          <a:p>
            <a:pPr fontAlgn="base"/>
            <a:r>
              <a:rPr lang="en-US" sz="2400" dirty="0"/>
              <a:t>Moroni provides examples: match </a:t>
            </a:r>
          </a:p>
          <a:p>
            <a:pPr fontAlgn="base"/>
            <a:endParaRPr lang="en-US" sz="1200" dirty="0"/>
          </a:p>
        </p:txBody>
      </p:sp>
      <p:sp>
        <p:nvSpPr>
          <p:cNvPr id="14" name="TextBox 13"/>
          <p:cNvSpPr txBox="1"/>
          <p:nvPr/>
        </p:nvSpPr>
        <p:spPr>
          <a:xfrm>
            <a:off x="152400" y="6442502"/>
            <a:ext cx="2286000" cy="369332"/>
          </a:xfrm>
          <a:prstGeom prst="rect">
            <a:avLst/>
          </a:prstGeom>
          <a:noFill/>
        </p:spPr>
        <p:txBody>
          <a:bodyPr wrap="square" rtlCol="0">
            <a:spAutoFit/>
          </a:bodyPr>
          <a:lstStyle/>
          <a:p>
            <a:r>
              <a:rPr lang="en-US" dirty="0"/>
              <a:t>Ether 12:7-22</a:t>
            </a:r>
          </a:p>
        </p:txBody>
      </p:sp>
      <p:sp>
        <p:nvSpPr>
          <p:cNvPr id="8" name="Rectangle 7"/>
          <p:cNvSpPr/>
          <p:nvPr/>
        </p:nvSpPr>
        <p:spPr>
          <a:xfrm>
            <a:off x="1752600" y="1225689"/>
            <a:ext cx="4572000" cy="5909310"/>
          </a:xfrm>
          <a:prstGeom prst="rect">
            <a:avLst/>
          </a:prstGeom>
        </p:spPr>
        <p:txBody>
          <a:bodyPr>
            <a:spAutoFit/>
          </a:bodyPr>
          <a:lstStyle/>
          <a:p>
            <a:r>
              <a:rPr lang="en-US" dirty="0"/>
              <a:t>1. The faith of Alma and </a:t>
            </a:r>
            <a:r>
              <a:rPr lang="en-US" dirty="0" err="1"/>
              <a:t>Amulek</a:t>
            </a:r>
            <a:endParaRPr lang="en-US" dirty="0"/>
          </a:p>
          <a:p>
            <a:endParaRPr lang="en-US" dirty="0"/>
          </a:p>
          <a:p>
            <a:r>
              <a:rPr lang="en-US" dirty="0"/>
              <a:t>2. The faith of Nephi and Lehi</a:t>
            </a:r>
          </a:p>
          <a:p>
            <a:endParaRPr lang="en-US" dirty="0"/>
          </a:p>
          <a:p>
            <a:endParaRPr lang="en-US" dirty="0"/>
          </a:p>
          <a:p>
            <a:r>
              <a:rPr lang="en-US" dirty="0"/>
              <a:t>3. The faith of Ammon</a:t>
            </a:r>
          </a:p>
          <a:p>
            <a:endParaRPr lang="en-US" dirty="0"/>
          </a:p>
          <a:p>
            <a:r>
              <a:rPr lang="en-US" dirty="0"/>
              <a:t>4. The faith of the three disciples to not taste death</a:t>
            </a:r>
          </a:p>
          <a:p>
            <a:endParaRPr lang="en-US" dirty="0"/>
          </a:p>
          <a:p>
            <a:r>
              <a:rPr lang="en-US" dirty="0"/>
              <a:t>5. The faith of the brother of Jared</a:t>
            </a:r>
          </a:p>
          <a:p>
            <a:endParaRPr lang="en-US" dirty="0"/>
          </a:p>
          <a:p>
            <a:r>
              <a:rPr lang="en-US" dirty="0"/>
              <a:t>6. The faith of the fathers that the record be preserved for the Jews and the Gentiles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Rectangle 15"/>
          <p:cNvSpPr/>
          <p:nvPr/>
        </p:nvSpPr>
        <p:spPr>
          <a:xfrm>
            <a:off x="7086600" y="1219201"/>
            <a:ext cx="3276600" cy="5632311"/>
          </a:xfrm>
          <a:prstGeom prst="rect">
            <a:avLst/>
          </a:prstGeom>
        </p:spPr>
        <p:txBody>
          <a:bodyPr wrap="square">
            <a:spAutoFit/>
          </a:bodyPr>
          <a:lstStyle/>
          <a:p>
            <a:r>
              <a:rPr lang="en-US" dirty="0"/>
              <a:t>__a. Helaman 5:45; 3 Nephi 9:20</a:t>
            </a:r>
          </a:p>
          <a:p>
            <a:endParaRPr lang="en-US" dirty="0"/>
          </a:p>
          <a:p>
            <a:r>
              <a:rPr lang="en-US" dirty="0"/>
              <a:t>__b. 3 Nephi 28; Mormon 8:10-         11</a:t>
            </a:r>
          </a:p>
          <a:p>
            <a:endParaRPr lang="en-US" dirty="0"/>
          </a:p>
          <a:p>
            <a:r>
              <a:rPr lang="en-US" dirty="0"/>
              <a:t>__c. Ether 3:4-6, 25-26</a:t>
            </a:r>
          </a:p>
          <a:p>
            <a:endParaRPr lang="en-US" dirty="0"/>
          </a:p>
          <a:p>
            <a:r>
              <a:rPr lang="en-US" dirty="0"/>
              <a:t>__d. Alma 14:26-29</a:t>
            </a:r>
          </a:p>
          <a:p>
            <a:endParaRPr lang="en-US" dirty="0"/>
          </a:p>
          <a:p>
            <a:endParaRPr lang="en-US" dirty="0"/>
          </a:p>
          <a:p>
            <a:r>
              <a:rPr lang="en-US" dirty="0"/>
              <a:t>__e. </a:t>
            </a:r>
            <a:r>
              <a:rPr lang="en-US" dirty="0" err="1"/>
              <a:t>Enos</a:t>
            </a:r>
            <a:r>
              <a:rPr lang="en-US" dirty="0"/>
              <a:t> 1:12-13; 15-18</a:t>
            </a:r>
          </a:p>
          <a:p>
            <a:endParaRPr lang="en-US" dirty="0"/>
          </a:p>
          <a:p>
            <a:r>
              <a:rPr lang="en-US" dirty="0"/>
              <a:t>__f. Alma 17:29-39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2" name="TextBox 21"/>
          <p:cNvSpPr txBox="1"/>
          <p:nvPr/>
        </p:nvSpPr>
        <p:spPr>
          <a:xfrm>
            <a:off x="7100047" y="3003177"/>
            <a:ext cx="457200" cy="461665"/>
          </a:xfrm>
          <a:prstGeom prst="rect">
            <a:avLst/>
          </a:prstGeom>
          <a:noFill/>
        </p:spPr>
        <p:txBody>
          <a:bodyPr wrap="square" rtlCol="0">
            <a:spAutoFit/>
          </a:bodyPr>
          <a:lstStyle/>
          <a:p>
            <a:r>
              <a:rPr lang="en-US" sz="2400" b="1" dirty="0">
                <a:solidFill>
                  <a:srgbClr val="FF0000"/>
                </a:solidFill>
              </a:rPr>
              <a:t>1</a:t>
            </a:r>
          </a:p>
        </p:txBody>
      </p:sp>
      <p:sp>
        <p:nvSpPr>
          <p:cNvPr id="23" name="TextBox 22"/>
          <p:cNvSpPr txBox="1"/>
          <p:nvPr/>
        </p:nvSpPr>
        <p:spPr>
          <a:xfrm>
            <a:off x="7086600" y="1120589"/>
            <a:ext cx="457200" cy="461665"/>
          </a:xfrm>
          <a:prstGeom prst="rect">
            <a:avLst/>
          </a:prstGeom>
          <a:noFill/>
        </p:spPr>
        <p:txBody>
          <a:bodyPr wrap="square" rtlCol="0">
            <a:spAutoFit/>
          </a:bodyPr>
          <a:lstStyle/>
          <a:p>
            <a:r>
              <a:rPr lang="en-US" sz="2400" b="1" dirty="0">
                <a:solidFill>
                  <a:srgbClr val="FF0000"/>
                </a:solidFill>
              </a:rPr>
              <a:t>2</a:t>
            </a:r>
          </a:p>
        </p:txBody>
      </p:sp>
      <p:sp>
        <p:nvSpPr>
          <p:cNvPr id="24" name="TextBox 23"/>
          <p:cNvSpPr txBox="1"/>
          <p:nvPr/>
        </p:nvSpPr>
        <p:spPr>
          <a:xfrm>
            <a:off x="7086600" y="4419601"/>
            <a:ext cx="457200" cy="461665"/>
          </a:xfrm>
          <a:prstGeom prst="rect">
            <a:avLst/>
          </a:prstGeom>
          <a:noFill/>
        </p:spPr>
        <p:txBody>
          <a:bodyPr wrap="square" rtlCol="0">
            <a:spAutoFit/>
          </a:bodyPr>
          <a:lstStyle/>
          <a:p>
            <a:r>
              <a:rPr lang="en-US" sz="2400" b="1" dirty="0">
                <a:solidFill>
                  <a:srgbClr val="FF0000"/>
                </a:solidFill>
              </a:rPr>
              <a:t>3</a:t>
            </a:r>
          </a:p>
        </p:txBody>
      </p:sp>
      <p:sp>
        <p:nvSpPr>
          <p:cNvPr id="25" name="TextBox 24"/>
          <p:cNvSpPr txBox="1"/>
          <p:nvPr/>
        </p:nvSpPr>
        <p:spPr>
          <a:xfrm>
            <a:off x="7086600" y="1676401"/>
            <a:ext cx="457200" cy="461665"/>
          </a:xfrm>
          <a:prstGeom prst="rect">
            <a:avLst/>
          </a:prstGeom>
          <a:noFill/>
        </p:spPr>
        <p:txBody>
          <a:bodyPr wrap="square" rtlCol="0">
            <a:spAutoFit/>
          </a:bodyPr>
          <a:lstStyle/>
          <a:p>
            <a:r>
              <a:rPr lang="en-US" sz="2400" b="1" dirty="0">
                <a:solidFill>
                  <a:srgbClr val="FF0000"/>
                </a:solidFill>
              </a:rPr>
              <a:t>4</a:t>
            </a:r>
          </a:p>
        </p:txBody>
      </p:sp>
      <p:sp>
        <p:nvSpPr>
          <p:cNvPr id="26" name="TextBox 25"/>
          <p:cNvSpPr txBox="1"/>
          <p:nvPr/>
        </p:nvSpPr>
        <p:spPr>
          <a:xfrm>
            <a:off x="7122459" y="2510119"/>
            <a:ext cx="457200" cy="461665"/>
          </a:xfrm>
          <a:prstGeom prst="rect">
            <a:avLst/>
          </a:prstGeom>
          <a:noFill/>
        </p:spPr>
        <p:txBody>
          <a:bodyPr wrap="square" rtlCol="0">
            <a:spAutoFit/>
          </a:bodyPr>
          <a:lstStyle/>
          <a:p>
            <a:r>
              <a:rPr lang="en-US" sz="2400" b="1" dirty="0">
                <a:solidFill>
                  <a:srgbClr val="FF0000"/>
                </a:solidFill>
              </a:rPr>
              <a:t>5</a:t>
            </a:r>
          </a:p>
        </p:txBody>
      </p:sp>
      <p:sp>
        <p:nvSpPr>
          <p:cNvPr id="27" name="TextBox 26"/>
          <p:cNvSpPr txBox="1"/>
          <p:nvPr/>
        </p:nvSpPr>
        <p:spPr>
          <a:xfrm>
            <a:off x="7100047" y="3872753"/>
            <a:ext cx="457200" cy="461665"/>
          </a:xfrm>
          <a:prstGeom prst="rect">
            <a:avLst/>
          </a:prstGeom>
          <a:noFill/>
        </p:spPr>
        <p:txBody>
          <a:bodyPr wrap="square" rtlCol="0">
            <a:spAutoFit/>
          </a:bodyPr>
          <a:lstStyle/>
          <a:p>
            <a:r>
              <a:rPr lang="en-US" sz="2400" b="1" dirty="0">
                <a:solidFill>
                  <a:srgbClr val="FF0000"/>
                </a:solidFill>
              </a:rPr>
              <a:t>6</a:t>
            </a:r>
          </a:p>
        </p:txBody>
      </p:sp>
    </p:spTree>
    <p:extLst>
      <p:ext uri="{BB962C8B-B14F-4D97-AF65-F5344CB8AC3E}">
        <p14:creationId xmlns:p14="http://schemas.microsoft.com/office/powerpoint/2010/main" val="20827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A748B-1CFE-4332-BE8A-05748C7A0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 y="105522"/>
            <a:ext cx="9144000" cy="3416320"/>
          </a:xfrm>
          <a:prstGeom prst="rect">
            <a:avLst/>
          </a:prstGeom>
          <a:noFill/>
        </p:spPr>
        <p:txBody>
          <a:bodyPr wrap="square" rtlCol="0">
            <a:spAutoFit/>
          </a:bodyPr>
          <a:lstStyle/>
          <a:p>
            <a:r>
              <a:rPr lang="en-US" dirty="0"/>
              <a:t>Sources:</a:t>
            </a:r>
          </a:p>
          <a:p>
            <a:endParaRPr lang="en-US" dirty="0"/>
          </a:p>
          <a:p>
            <a:endParaRPr lang="en-US" dirty="0">
              <a:solidFill>
                <a:srgbClr val="FF0000"/>
              </a:solidFill>
            </a:endParaRPr>
          </a:p>
          <a:p>
            <a:pPr fontAlgn="base"/>
            <a:r>
              <a:rPr lang="en-US" dirty="0"/>
              <a:t>M. Russell Ballard Anchor Your Soul March 1993 Ensign</a:t>
            </a:r>
          </a:p>
          <a:p>
            <a:pPr fontAlgn="base"/>
            <a:endParaRPr lang="en-US" dirty="0"/>
          </a:p>
          <a:p>
            <a:pPr fontAlgn="base"/>
            <a:r>
              <a:rPr lang="en-US" dirty="0"/>
              <a:t>Ezra Taft Benson </a:t>
            </a:r>
            <a:r>
              <a:rPr lang="en-US" i="1" dirty="0"/>
              <a:t>Teachings of </a:t>
            </a:r>
            <a:r>
              <a:rPr lang="en-US" dirty="0"/>
              <a:t>pg. 71</a:t>
            </a:r>
          </a:p>
          <a:p>
            <a:pPr fontAlgn="base"/>
            <a:endParaRPr lang="en-US" dirty="0"/>
          </a:p>
          <a:p>
            <a:pPr fontAlgn="base"/>
            <a:r>
              <a:rPr lang="en-US" dirty="0"/>
              <a:t>Joseph Fielding McConkie and Robert L. Millet </a:t>
            </a:r>
            <a:r>
              <a:rPr lang="en-US" i="1" dirty="0"/>
              <a:t>Doctrinal Commentary on the Book of Mormon </a:t>
            </a:r>
            <a:r>
              <a:rPr lang="en-US" dirty="0"/>
              <a:t>Vol. 4 pg. 295</a:t>
            </a:r>
          </a:p>
          <a:p>
            <a:pPr fontAlgn="base"/>
            <a:endParaRPr lang="en-US" dirty="0"/>
          </a:p>
          <a:p>
            <a:pPr fontAlgn="base"/>
            <a:r>
              <a:rPr lang="en-US" dirty="0"/>
              <a:t>Richard G. Scott (“The Sustaining Power of Faith in Times of Uncertainty and Testing,” </a:t>
            </a:r>
            <a:r>
              <a:rPr lang="en-US" i="1" dirty="0"/>
              <a:t>Ensign</a:t>
            </a:r>
            <a:r>
              <a:rPr lang="en-US" dirty="0"/>
              <a:t> or </a:t>
            </a:r>
            <a:r>
              <a:rPr lang="en-US" i="1" dirty="0"/>
              <a:t>Liahona,</a:t>
            </a:r>
            <a:r>
              <a:rPr lang="en-US" dirty="0"/>
              <a:t> May 2003, 76).</a:t>
            </a:r>
          </a:p>
        </p:txBody>
      </p:sp>
      <p:sp>
        <p:nvSpPr>
          <p:cNvPr id="4" name="Footer Placeholder 14">
            <a:extLst>
              <a:ext uri="{FF2B5EF4-FFF2-40B4-BE49-F238E27FC236}">
                <a16:creationId xmlns:a16="http://schemas.microsoft.com/office/drawing/2014/main" id="{A2BEE389-4B36-4248-B3BF-CACE437B5794}"/>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98925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167195-4DF9-478D-8FC1-83933489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i="1" dirty="0">
                <a:latin typeface="Berlin Sans FB" pitchFamily="34" charset="0"/>
              </a:rPr>
              <a:t>Boat Without An Anchor</a:t>
            </a:r>
          </a:p>
        </p:txBody>
      </p:sp>
      <p:sp>
        <p:nvSpPr>
          <p:cNvPr id="5" name="Rectangle 4"/>
          <p:cNvSpPr/>
          <p:nvPr/>
        </p:nvSpPr>
        <p:spPr>
          <a:xfrm>
            <a:off x="1326777" y="1438836"/>
            <a:ext cx="4572000" cy="3170099"/>
          </a:xfrm>
          <a:prstGeom prst="rect">
            <a:avLst/>
          </a:prstGeom>
        </p:spPr>
        <p:txBody>
          <a:bodyPr>
            <a:spAutoFit/>
          </a:bodyPr>
          <a:lstStyle/>
          <a:p>
            <a:pPr fontAlgn="base"/>
            <a:r>
              <a:rPr lang="en-US" sz="2000" b="1" dirty="0">
                <a:latin typeface="Tahoma" pitchFamily="34" charset="0"/>
                <a:ea typeface="Tahoma" pitchFamily="34" charset="0"/>
                <a:cs typeface="Tahoma" pitchFamily="34" charset="0"/>
              </a:rPr>
              <a:t>Why is it important for a boat to have an anchor?</a:t>
            </a:r>
          </a:p>
          <a:p>
            <a:pPr fontAlgn="base"/>
            <a:endParaRPr lang="en-US" sz="2000" b="1" dirty="0">
              <a:latin typeface="Tahoma" pitchFamily="34" charset="0"/>
              <a:ea typeface="Tahoma" pitchFamily="34" charset="0"/>
              <a:cs typeface="Tahoma" pitchFamily="34" charset="0"/>
            </a:endParaRPr>
          </a:p>
          <a:p>
            <a:pPr fontAlgn="base"/>
            <a:endParaRPr lang="en-US" sz="2000" b="1" dirty="0">
              <a:latin typeface="Tahoma" pitchFamily="34" charset="0"/>
              <a:ea typeface="Tahoma" pitchFamily="34" charset="0"/>
              <a:cs typeface="Tahoma" pitchFamily="34" charset="0"/>
            </a:endParaRPr>
          </a:p>
          <a:p>
            <a:pPr fontAlgn="base"/>
            <a:r>
              <a:rPr lang="en-US" sz="2000" b="1" dirty="0">
                <a:latin typeface="Tahoma" pitchFamily="34" charset="0"/>
                <a:ea typeface="Tahoma" pitchFamily="34" charset="0"/>
                <a:cs typeface="Tahoma" pitchFamily="34" charset="0"/>
              </a:rPr>
              <a:t>What dangers or difficulties might a boat encounter if it does not have an anchor?</a:t>
            </a:r>
          </a:p>
          <a:p>
            <a:pPr fontAlgn="base"/>
            <a:endParaRPr lang="en-US" sz="2000" b="1" dirty="0">
              <a:latin typeface="Tahoma" pitchFamily="34" charset="0"/>
              <a:ea typeface="Tahoma" pitchFamily="34" charset="0"/>
              <a:cs typeface="Tahoma" pitchFamily="34" charset="0"/>
            </a:endParaRPr>
          </a:p>
          <a:p>
            <a:pPr fontAlgn="base"/>
            <a:r>
              <a:rPr lang="en-US" sz="2000" b="1" dirty="0">
                <a:latin typeface="Tahoma" pitchFamily="34" charset="0"/>
                <a:ea typeface="Tahoma" pitchFamily="34" charset="0"/>
                <a:cs typeface="Tahoma" pitchFamily="34" charset="0"/>
              </a:rPr>
              <a:t>What influence do waves have on a boat? </a:t>
            </a:r>
          </a:p>
        </p:txBody>
      </p:sp>
      <p:pic>
        <p:nvPicPr>
          <p:cNvPr id="3" name="Picture 2">
            <a:extLst>
              <a:ext uri="{FF2B5EF4-FFF2-40B4-BE49-F238E27FC236}">
                <a16:creationId xmlns:a16="http://schemas.microsoft.com/office/drawing/2014/main" id="{8E811322-3483-4F0E-88F9-E73BF6656083}"/>
              </a:ext>
            </a:extLst>
          </p:cNvPr>
          <p:cNvPicPr>
            <a:picLocks noChangeAspect="1"/>
          </p:cNvPicPr>
          <p:nvPr/>
        </p:nvPicPr>
        <p:blipFill rotWithShape="1">
          <a:blip r:embed="rId3">
            <a:extLst>
              <a:ext uri="{28A0092B-C50C-407E-A947-70E740481C1C}">
                <a14:useLocalDpi xmlns:a14="http://schemas.microsoft.com/office/drawing/2010/main" val="0"/>
              </a:ext>
            </a:extLst>
          </a:blip>
          <a:srcRect l="18306" t="-907" r="17478" b="-1"/>
          <a:stretch/>
        </p:blipFill>
        <p:spPr>
          <a:xfrm>
            <a:off x="6293225" y="2395498"/>
            <a:ext cx="5407975" cy="3385529"/>
          </a:xfrm>
          <a:prstGeom prst="rect">
            <a:avLst/>
          </a:prstGeom>
        </p:spPr>
      </p:pic>
    </p:spTree>
    <p:extLst>
      <p:ext uri="{BB962C8B-B14F-4D97-AF65-F5344CB8AC3E}">
        <p14:creationId xmlns:p14="http://schemas.microsoft.com/office/powerpoint/2010/main" val="73297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E176F8-854A-4087-BCF3-C0ECE0B9A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i="1" dirty="0">
                <a:latin typeface="Berlin Sans FB" pitchFamily="34" charset="0"/>
              </a:rPr>
              <a:t>Life</a:t>
            </a:r>
          </a:p>
        </p:txBody>
      </p:sp>
      <p:grpSp>
        <p:nvGrpSpPr>
          <p:cNvPr id="7" name="Group 64"/>
          <p:cNvGrpSpPr/>
          <p:nvPr/>
        </p:nvGrpSpPr>
        <p:grpSpPr>
          <a:xfrm>
            <a:off x="2209800" y="1143000"/>
            <a:ext cx="2438400" cy="3200400"/>
            <a:chOff x="5181600" y="2057400"/>
            <a:chExt cx="2438400" cy="3200400"/>
          </a:xfrm>
        </p:grpSpPr>
        <p:sp>
          <p:nvSpPr>
            <p:cNvPr id="8" name="Right Triangle 7"/>
            <p:cNvSpPr/>
            <p:nvPr/>
          </p:nvSpPr>
          <p:spPr>
            <a:xfrm>
              <a:off x="6248400" y="2362200"/>
              <a:ext cx="1143000" cy="19812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flipH="1">
              <a:off x="5486400" y="2590800"/>
              <a:ext cx="609600" cy="167640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172200" y="2057400"/>
              <a:ext cx="76200" cy="3124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a:off x="5181600" y="4648200"/>
              <a:ext cx="2438400" cy="609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64" name="AutoShape 4" descr="data:image/jpeg;base64,/9j/4AAQSkZJRgABAQAAAQABAAD/2wCEAAkGBxQTEhUUExQVFhUXFxcZGBgYGBwcGxccGBwYGhwXGBgcHCgiGBwnHhwcITEhJSkrLi4uGB8zODMsNygtLisBCgoKDg0OGxAQGy8kICQsLC0sLCwsLCw0LywsLCwsLCwsLCwsLCwsLCwsLCwsLCwsLCwsLCwsLCwsLCwsLCwsLP/AABEIAK8BHwMBEQACEQEDEQH/xAAcAAABBQEBAQAAAAAAAAAAAAAFAQIDBAYHAAj/xABSEAACAQIDBAUHBgkKBAUFAAABAgMEEQASIQUGMUETIlFhcTJCgZGhscEUI1JictEHFTOCkpOy0vAWJENTY4OiwtPhRFRzozRks8PxhIWV4uP/xAAbAQACAwEBAQAAAAAAAAAAAAABAwACBAUGB//EADsRAAECAgYIBQQBBAIDAQEAAAEAAgMRBBIhMUFRBRNhcYGRofAUIrHB0TJCUuEjFTNi8STSQ1Nyggb/2gAMAwEAAhEDEQA/AOlZO7GhYEoXEUXjHqDrpfmba9o4HEkpakKnMDmNgCCulje2p0vp8cSSM01pNTmsBcBSSOsTytyN9Lc8FC9eZMWCoUOcSFVbKoNmzITmPcA3A9vLFrZXISE5T4pkFEzqwkscxawyDRQzZeqb8Vy9U37DfW4As8yJMnCrh1UfRzRaZVdAFCsWFxYm5cEC5y5eZzEE3F7ATc3ajVY68yWS3wkSPqzhsoqIXTyeqx6OxDZRcflFa5YmzHTU4U6+W1Ph2srbCDwWu3hnWagqbxAARkkHN1lAV2BIUMDbMpygkEG1yMEtJBKW14a4AGYsVPdZgaGlItrBF7EUH241MAqhc+MSHu3lUt5t446XLGFMs7/k4VF2a/An6K9/cbcMF7g3fgFIUN77ZyAvKyU1LJVV6Q1Cg9GizyLc2TS3Q6NkILlSbC+UAXOuOLpSO6DDJnabBsn+l2KJUc3yCzbitrFAFFgABwsBb0AcseTLyTMlbg1eNuwYEzmjMBVqqqVAScoA8MMa1xuJSYkYNWZr96oQxUXZtbqgJItxuANPTjpQqBGesjor3Yc7FWo9syVCloIWfW1hluSCAeBNuN9bcDa9jjYzRUQ4pb3Fo8zgFfipNpHhTog+vL8Apw8aHzcleKaPuPJTGk2kv9HAf73748H+ig/d6qeOA+48h8qM1e0E40kT/ZlW/tUYW7QTsH980xtPb+XRQPvcY9KqimiH0goZR4nTGWLoaO36Xev7WllJDriCjGytvUs/5KRb/RIyt6jrjmxaPHhfWCniM3GxEioPIYz1nDFNnNUtobKSVSGUerDoVIewzBSIkKtdeufbX2HJSsWjGeM+XG2tx9VuPxHfwx6GhaRDrHLK6+q+w4FD6UGIfKKf52E6PG+rL2jxHb7xjtMFUV4doxCo41jUiWHArfbMmiqocyhWUixBA9II7cOaWuExcuc8PhukVndrbpZbtTsUPNCSUbu1vb03HhijoAvZYtMOlE2PtWYjomLMq5op04oSbG3Nb+u3C1iLjCWtts8pWoxLJm1qt0G3yrZJ1sRpmA4eI+Iw9lJqmrFHFLfR5itDK0aMCLixBGh7cbRJYzMIdtjZ4lW3AjySOXj3YVGgiIJJ0KKWGaFbC2m8UnQyHhopPLuvzB5HGBjnNNRy0RobXNrtWzEt9bn14YsK7HcYy2rfYluMGRQmF64wULEtsRFNManiFNiDrY2PEHuPYcSakkjlQQpIBa+UE6m2psOdsSalVUKqtVHKspvpkC9ZnuDoBbTUEDXWx4Wwa8lNUCJhVQvTx5pLRpGzlshLq4CaOrsinq5j5ujpzygkVi4KwaGHNPqlMokLMI4gGCOdFzeTd7karINOd1FraFqkzRDQ269ZbbdPHUOqnKAY26KYMZOgLjowFkmyNILnOUsSQwCg5SRUGdhTCKoLmhXN1NryALS1aATICkmpIYDMA/k2IYAHjf5xdLNca2uL7JW4rmvhiGKwPlN3exAK3b4oTPRIRmQ5oCFTyZASIkQHy78LgAZrkEABqVy3yC/BN1DYsojjIY7SMt6i3B2WWqaupkIaQOY73JCsQGkyliSQt1QEm9lwyG2RJO5JpUSs1rWiQvl6Kzs2ErtWuLDR44SneFVFPqOmPO6fB8u/2XR0cZwhuPqtCxx5wLes3treRY3EEKGaobQIvI/WPL+OGOlQ9HRKQZ3BZosYAe/d6F1+zZ2lWGd0MylZJgM2WAEMUVWBHXsQ1r6HKbkWC+lotAhw7G4XlY3xgwVpWm6d/wCkV3S3PWrQSsClHf5qIaGex/KztxYE6hTyxsJGVmXuUjzzsvxOWwLo1Ns6KMABVAAsFAsAOwDAL3FUEFjbXWlOnqo4hc5UB7bLf7zgW4lWErmDks3V78wZikXSzOpIKxRO1iOIzEBQeWrYs0A3WoO1gvkN6Bbd35lhW70gF/JWaSMO/wBmJA7Hx4DtxHGoJmzj8IMh6yysD/8An3MlTpt4K6dcy7ORUtxaUoLduoGnoxgfpiDDMp2804aPrWifASWP2xWUzMQ1MiyA8aacPY+KqBf04e2kQ4wtYfRMbCiw7K3P/ZUdBvbNTmx6R4+yVbOPSNG9mOdSdHQn2tBCeyY+k+4W+2FvJDUjqtZuanj/AB/GuODSKJEgm25PbGE5OsKIV9IJFI58sIhvLDNSLCDxtXNKqE0dRmItDIcso5LfzvRx9ePWaOpc8Vhc3WNqm8XfCsQTGgqc39C5+cA4C/CQeHuv3Y65FR1YXG8e6SRrmSxF3wt+6BxfQ9/bhzSufcszvBsbpAGXqypqj9lvNbtX7zisSHWtF60wYtWw3G9ZTacAqELBck0Zs6nip7O9TyOEOAitlcR3yK2Q3ap2YKZs+ZoESUXanktmHOJuB9F/4vxkGIWCf2+iMRoiEt+4dVozqPdjoLEgW3KDMuZfLXVT4a2+I78Z6RCrtmLwtMCJVMjcUW3frOkiVu7XxHHGUOmJpcZlVxC7zkGM81qqr3RYNZCqlEWJWRqJejxKylVNSEAkgC5tc9tuF/454E0ZFMgkzXujKVZlGYcbecv1TiTUIknrL1S5Vha4sV61tOA7PuwJqwao9oVaILFiGYAL1b9Zr5fKst9CcrEaA4ldEQ1VXZQK9J09i0aqrgZAG+byvx0sygqnLpJBrmtis1cBYOnSVa+nkJsxg+TuhJy/Nm4VZeiyxurkAqQSDmUHLYizJmYCrEDQJm5Fd9qbLSyVDH56KEZWRRmDoGbqMR1ULG7rbrKg4Ww902+YG1Y4XmJhysJXMd04A9YTJdpVzOWJvdtM1xa5N3Gt+XfgwB/Jber0l0oNl3suibjyrlqAFy/zmUMLk3JCEtr9K+a3K9uWGgX7ysMYyc3/AOQqu8UUkdRDUx2KoHjmW9s0bZTmU8MwKjja9lFxjDpOieIg2Xjv9LRo6PVcWHG5BN497lLLDAzFSVEksYuVVzYZL8WN/hqeHAoOjpkOijcM11IkQHGxdE/BxuXHSxCR1vM/WZjq1zrlv2D33OPSOIhtqN4rJCZrDrHXYBYKvdpBtRxfpGnrF7+oCigfmhRh8IfwmW1Z6Qf+Q2d1i6Nsatih2bTyMypEtNCcxOgBRdfbw5k4QDO1OIkJYrPVW2qqojeaL+Z0UalnqZVzSuo/qojcC/AXuTccDizpNFvJVhsrGy3bh+1kt1N3DXSNVTNIYieoJJGZ2CnRpGJ6x7uF+AxeGxsqzhuCrFiuadWw7ytXtzacdJGscKqrN1Y1FtSeAA0ue7DIsQQ2F7ys0KFrX1RxKF7C3cEIapq2ElQQWkdtQgAJKoOwDs448VTNIRaVEqMuNg2r0MGitY20WDDu8oO/SbStLKWjpvMhv5VibSOBobi1gbga2449Jo7RcOA2sRN2feHriubTKcZ1WqxKlNTr5KKBzNvjwx1/pGQXPFd5QifeWlNxlDDnlS/tA+OFGMzNObR4t6GfJqeZs9FKEmGuQ6Zu6x/3xmiQYcYeXknB0RglFExmtJutvRnPQzdSVdCDzty8ceXp1AMIlzbvRbGRKt5mMCiO8+y1mjY2vpr9/oxmokcw3oR2f+Rqx2zSZoXgk1kg0B+knL1Wt6se3osQRYfdyxRRUcHi4+q0O41eSjU7eVDbL3ofJ9Wo8MuLsMvLl6LPSWW1xj6o/Uxi2NAWYFY7eKhKH5Qg6yCzgf0kfMeI4jw8MJjNl528VtgPn5DjdsKF7CkTPLTmzI/XUcirgHT3+nCZisRx5psQGqH4ixTbOYxu1Ox8kXjPah4DxHDGijv+w4Xbv0qRBWFccd6tVC40pYQ3Yfzc0kXI9dfA6H1HHPeKjyOKfE8zA7gvo8jGKa0yXrYKEkoGIpJLY4k0ZFKFOJMKSKXKf4tgTCIaUlBMXUsUeOxIs4AJA84C9wv2gDpwxUlMDZKaSOPy2CGy+UbeTb6R5WPtPbgKyA7VjVZrFQsbEOEQflGBzzO6gBLsOqWkItlzA+UMRFc53o2k2YuEaP5MVkIKgHMQgyq5Zusliua1mKqdb3D4bDVLxgkRYjQ4QyL0Y3qq1qdjvOMzLlzkCwYasuVrAWy5gGta4DaWNix/0iaRDsikASWW+SrDT0tfGc0eeWOoIJ06ZwQ/LyW6hNuSjWwxggUyrTnw3YyI5WrRGgV6OJYeyO7HkWGqZBf+cAyA+bmiCLYd5UknuQY7EpP3+oXGieaEDi0y4H9qLezaj/8Ah6fKZ5NLHzVN8z2Omgvx4adowil0lsFhJ77wTaJR65rm4dSsvsTZnz9HkF6b5SE6T+udFN3H9mvkr6fRjokN9YRIl5uGQl658ltjOsc2dsve5fRsa2VQOwYYTMlaWiTQFyjeumSiq52lOWGqcyqTwLkKJEA5m9j6caKPEABaVjpcFzyHN3J34PaeSsywygrS0KrHkPGaQ5svSdirEVBTtJubG2Fk1U1rQ8243/HFEPwx1J+TdAoGUxtIeQBEkMMQI+1MXHYYlwoCZT3ODQApX6OjpUUuiIqhczEKNB2nw9uOjMVrcFxTWc2y0utXOBvHA1f056Sfo0IiSKMsQ7EXfUjzbj0Dsxx9Lh0dtRjgBiSZd2rr0FggtmRaiG3tv1VTA0UNDVR5yvXI6wUEE5RbRjYa8tccWi0aDR4oe+K0ywHJbYkVzxIBQPtqVEy/IauNVAA+bJAAFgNOGPTs0lRnWBw5j5XHdQIk5n3VDYb0ksplqpVeUHqQyjIsY70Y2dr95HDnoGMc2IazjuHd6EYRIYqwxZicT8LSR7bll6tHTPMo0z6RxDlYO2jW+rfDi8XNE/RZtQB/cMup5IdvFRVMiXn2cGIuRJBMpkQ9oGXM3h3YW6Z+3kU2FUafLElsIsWTpyam6m61UWqORlLgeZIOTDt7/HCi0RgWm/u9aj/Fb9p6bQtnuht7p0KSaSpowPdpwx5On0QwXTFy0w3S8p4IBvRAaSqSdR1Do3ep4j0cu+2OromlmUjgkvhznD4hehlEFbFIPJc9Ee8Pqp/St68egiWPDs1klXhFuVq3z6jDWrAhs8d76cQcXTAVzKtU09WijgjAKe2NjcD0AlfRjnPFSIBl6FdZn8kInP1RnehchjnXjGwB71bQj+O3Fy6oQ/JIgeabDiiBIYXHAi4x0lnuQTaL9G6S8MuZW8GBI9vvxlpIlJy0QvMC1fTfRY5FZb6gS9HgzQqhKI8SalVLkxJoyXguIpJRVk4iUu17C3C3PxIHt7hckDARkn1wURSZlLjI11HFhY3Atrr68FFUoNnI8dw0qKyxlUzX6MoVZWUMCLgqG1Bvc3BvbEUUFZFIkYtHHkhPUN9ciBSpZrgqvV62W5uBZWHGKLk282hljYBJJW6YSO/VdOpIylVkdVALMRfrBYrai+NEFxkRPbJZo7BWaZbJ5Ijsaq6GoaGY5qPaC/NlnFw7oFaK181iCFDWtqgvfD3NkauGHx7rIx5c2t9wsPsUX3Ip0EVVs6WLqxOVKliRKkii7rcXUE9Yi5yl9DwA8lpiG+FHbGbz2hdujPD2yWb3izUIkR+r0fWpWDD5xQF6tiSRlZgpBFrc9MehoVPbSYFb7h6rmRqKWRrB5XWHvrvVSi2UZmAAdTV3eaRj84KdTolrnK0l1By6BQoPHXPBaaXSS4/Szq7PhcFaK8QIUxuC0u91YtNTR5Bl6OSLo40GrCIhyii3kgKGJ7F4646z5Nke+5Ln0es9xBxF+3Dqui0G3YXpflOcdEIzIW7FAzH1DGSI2qV1IL6zdq57T0r11Q20KkfNqSlJFe6oin8r3knW/f3AB8KHVMzesVMjTaQ25aL8GE4aKtJVUy10wY3PWskRzsSTqe6wsBphEQ+YrZRwNW2WQWR3z2m20Z2SjCmm6LoZJ3W6sRIJLwajPYgDMRbjbkcYaRTocC8zOXdyYW1jIWyQnaVBRQHpK2R6ia1wJGLtbuiBsq+OmOaKVTaWf47Bn+/hWbCZDFvIWJKLbtRIv8zpY4o+TSGw/QT78a4egnxPNFeT3tmeiTEpjIdg6K109bxeogTuWEn2s+NY0BRwLSeaQdIu+0KhLvHKpsKyByOQp2Y/9pzhD9EUJv3FNbSoxvYqlbvLKwtNSx1C/wDRlT2SIw9NxjP/AE+C0zgxpcf9J4jE3t9Cm7J29Cn/AIWdqVucE5LwE9lyT0d+0MD3Y0Q4tMo/1Cu3Zfyx4c0mJChxLwtnsresNIIaiMwTN5Kk5o5e+KTg3hx1546tGpcOkCbTaufGo74VotCq767BWZOnh6s8eqsOJtxVu0Y1Fs9+CXCihpl9pwWIrJspirohY6CZfDqm/eDp6MYqdR2xoU8/XuxbIRIJhnh3tWn3ghWpo8410v8AfjytGcYEeRWp5rNDxgsNUSF6MX8uLqHuyEWP6Fte449hWrwQclnAlF39+q6RsGt6anjkPFl632l6re0HGiE6YmubFZUeQnyjXDlULnm/lN86jAalXH6PWHvOMtJbMg7106G7ykHYilcgmpm70J9Nrj2jFHCYSWGpECqbvy5oFB4rdT6OHstjXR3Thie5GOJPMku0KYOCp4H4EHDHtDhIoMcWmYX0njzk12JL2CCUJJb4M0E4YM1E4Yk0ZKE1NpOjyP5ObPl6nG2XN9LnbsxJqSU2BWUqqpVVLKyKkfSAtZyGtkHV1IsdbEtrYWU63KgmspJe2ifIVZRExccbHOBcFQCRzKn1DniVlCFlNv7ARYHE5iOck9K8gjfpM5kREJyrlzZiVHEEjzQTZr7bECM1h1pVDGimyQzGNGhKgdVrMGJXiWzFwVJtlJQWAxsghr2kE293Ln0ovhuD2iwX8c+71LRbw/J5FzRZJ45UWpQf0lO91WaBUCq4VmW/VvZQTa7YwU6i66CYeOG9aoEbzVxaD3JM36qBXVtFTAfNhWlfUEEFitwQSGUqmhGhDDHKgQ/BQIjyQTdMd7U6K4xHgDdzv6Ipuyc9VWsfNlSMDsWONdAOWuuO3odgbQ2nErl6RP8AKG4ALN7dnaoqXbXIJ0pEtyUHNO3Z1mGS/ZpzxvFrp7Ze6W0VGS2Fx9uV6jraZxK1HSyMKeQo1QnFIczZ8gI1UPl1Xlm5AmyojmteGDHD4TYBLm13X2yOchjuzXVdqRBAqKLKoygdw0GGwzO1ZqVZIBc4pukqJaqGN7UbzhpcuhmcIiNHmvrGCtzbiTbUY4ulaY2CS1h8x6Lo0RrzDDTZ8K7UGWZxTUTpGEOWV1F2jA5JplU8tTm7gLE4tHaN138sbvac9ydHjiAA1t6GbwbFijanpYgfnXZ5pCbvIIgDZ3OpuzA9nVGPTNhNbJjRZ8LlsjOdWiON13FS1Na2cU1MoZwBmPBYx9Yjn9Uam44YpTKdDorazr8lINHdEMziiNLuejDNVM0zccp0QeCcPXmPfjyNK0zHjGwyC7kGgtYJnvilr9oRU5EMUReS1xFEo0HIudFjXvPoBxSjUOPSzMcyqRXw4QtVH5VXNqsdLH3MzufWuUY7EPQII87j0+D6rE6nwxcFU2i8ri1RQwTjm0UlnHeocXv3BsW/o8WFbBiHd3JWbS4LrCEDESsjRU5aVB1mo5+pNGfpQm1ww49W/eDhLg9j5xhVd+QuP/0PngU6UxMGY75o9upvTmIglYvcWjkbRntxjmHKVe3zhrx49ui0gvFV965lJo4HnZdiPcbPRDpKQJNUU/mOOkTwbRh6D78aqoNZhxUrTa1+IsVjcWa8ctM/GM2H2T5J+Hox4/ScIw4of3MLosk6YzCzFXD0clREeDxsR4pcfsnHdoEQPhEbEk3NORWu3GqLxFe6Nx3CRBf/ABo59OOhBOHfdixUoeae8cj8I9UDXGlZgsZvjH14T2uR+krD4YpEEy3f7FbKObHbvdLu91qdAfogfDGYXBGNY8oVu4uQvH9WNvTbK3tXDqJZMbk2kWydvRWpXGtZwu51e3BnMVPG1RMNGCECOI/20x6sZ4dUZnsbhSMeZawldwlN+T7SbXpaGP6nQzSW7uk6dM3jkGGVAq2qlFvPIkxp5adpZF4vR/OovA2lUkNTub3CsTccCcAsyUmitLt2JnWNhJDI3kJMhjL87RserIQNSqkkcxipaQiCEVvik1aS9fAUXsCaipTbPUsHUshzh2yG2cjSz6aju7z24tWQkn1yKUJJVSqsQ5APRm3li/Zx9GACiQhUOzpJbF5LJm8kSSM1shRx0j5WW+oK20Ive98XMQA2KoasH+EenzxmqjjDtTy+ScxUKCQrECSwtlcZTqNLgZtXQ3SIVHCYWY2hUQ1ESCsUpG4HyesQsyKxUK6MWYslyGzRsRqWtbRsaxJwk87j3csDmuY6tCG9vvt3qzudHKdozdO6vJFAkauvksnVylT9m3rx5/TLNVCDBi6fuuhRniI5rth9gtHsFBFtCpUsPnikgWxuB0ZBe9rEZkIIvcXGlr26GhY1ajBuXfuFj0jBE609nNZaFmWja1ulM0jIrHVnMpZQNdWsQRe4vluDwx1C4NhTnj7rMGzjW3Vbd0kS2vSpRbN+Tm8lVVuuWx6zylkbpL9itlt29UcyRwoMR9IpJeLh+1ua2TZn/QyRHeHel3pUhZTHWyt0BTS6OwKmXQnqX1B7+7HXixxChufkO/0sgg6x4naL9+Q+UlaE2fQuYwPmY7Jfm56qk9vWIJ8ceMh1qXSAHfcbd3+l2QwQ2zRvcXYwp6QDi7As7HUsx1Yk8yT7hj3JaGSYFwQ4xC6IeG5ZPfaoMMsdRa4VJUt9Z8hT0XWxwx7qknbwlUZusaW7j8oluVsvo4Q7au/WYniSdST6b48JpOlGNGK9DQoIArnsJd6N7IKdGCyxNKNFTMD1iQOta9gOJ7gcVolAiRXiYIbmU6PHaBJtu5YyHeFReOCWMMTmkqJ9OkY8WC6eAzEAAWAx7aFUhtDIcgAuDEhuea8SZ2Dv0RiPZdUwDCtYg8CsUZQ+Fr3Hpw8NJ+70WYxIYsqdSmyGrh1kCToOJjGSQd+QnK3oIwfONqI1TrrDtuUNRDBWJfjbQONHjYe1SOw4JayIEWufBd3asXtWKWOYrIfnBYrINDKAbq1/pg8+N7g3vc8x8IwTIXLpQ3tiNmOPfea0b7T6cUlTpmzNFKB2kG47gSFYdxGOgx9aq7gsRhVC+HxCds9+h2io5SqVPiBmHuI9OOPpmDNrjuPsVoozptGxV/wgwZJUkHPj4MLHGPRUUyITS3zludqvbht1VPbCq/qpHH+fHooOB2eiwUu87/ULWz8MaliCx29mr04/tfcrYq+9u/2WyBc7co92T82B2Fx6nbGfvqrRr0LotKq3asy/oSvb2YvR/q5+qbEth8vRGpF0xtWYLpu222Zs1bRVBpJV8mKncuzknyWpmLK1zzKg66MMefXaSRbWmqEy1VUaePmYKaoieRfryyKywi3Exk9zjEURzY2wqfoUNFUSrGB1Gin6VO/qvnjJvx0vriIqHbcFY0TRSU1LXRnX8q1O2huOqySLmGlnV114AYilqAbBqJGkcVddJQ2AWOkadGlFuMjS1EeaUE9UWBHVvdr4qWjJBEqTb9SJejgX8YxDRqhCkRjI0yMxtDO3/TK24EDS63Q8lYErS7N2ok2YC6uhAkjfR4yeAZbnQ8QwJVhqCcJcC29WFqnqoi6FczLfTMpsR4HADpIyVGpk6CNjI/SBm4yMEUBtArMRZV77Wu1gBcDBaa7pCxA2BD5KOV1R6dzGroCqMxQQEhSrBEQh8oveJiFPbxOBrGiYcFKpwTNuJHM5Yi6IsizMR5KDpUJU3vp87wDXKAEeSwu15aBPG5Aia5Jt+GopSYolkTppWVUVbpUNIFTrq4BVrpojZrdrXLNva6sNqylknTMpdQk3TjNLtP5Mz5gEaG44dIoWR1U8wrFhr3Y5emIc4Exgf0nUZ03gnua129sRQR1Ss4NMXkKrezgoRqvA2Ntfol9RxHN0NS9VGqG53r+/haKbAERizO5tCKmvlnzF4YnYxZuRlN7C/DKtx+aMdvSMYshkA3zl3vsXNY0kNab7J8LvlS7L2ma/ajyA3gp7tENLCw6ND6Tmk7iBjRo2j6tgBvvO899FSnRarJDGxO2wc216W40WIG9uLEyjU87C2KaaMoDhsHqqaOEmz/y+FY3pnlrVmp6RQyU4z1EnItGcwhQ8yCLk8rW8eVomgOb/AMh/Ae/JdSkxxMQhiugbtVQkgUjs1HZ4/wAcsemi3zXEg2AsOCw/4Sp4kiKOyZmZLITqVzrmYLxNhc37sCO7+EgX4KlFY4RTIWCfoqmzKKo2mM0jPDScEjTqtKBzY8k9ZPqxzaDoqFCFd9pWqk0tw8gtOWA4YnetdQbsUtOt1ijQAcbC+nMsdfbjrAgWNCxEvdbEKzm0N6aRiUigkqbaExqCg7i7WB9BODrcBbuVvDvFpNXefZAn2hTIxcQ1VE3N1XqH7QXMrfnKcAubiCNskwMiESmHbO/lE6LeRbXkaOSP+vi4L/1Y7kx/a4doGLB2IMx3elOgHASOR9iqe8WzjCTVwa6AyoOEifSHeBqDgOEvOOO1XgvrDVv4bChu9kKzUolXUoA6t2qbXHgRY+IGKxmh7J8U2jOLIlU42LIUk5UZdbO0cg8VYj16kegYxwXYbQtsQA25TC0+3my1FNJ/axH1FcX0m2cPgR0Wehm0hHPwhUuamLc1OPLaNfKLLNbIljmlAvwfzHMo5ATL6+gce0Nj10A2Dj7LDTBfw91v5OGNi5qxe8/5emH15PYuKO+pneC2QPodw9VFu8LKw7JJP2zhBEnHeVeLbLcFQdbVa971HtJbF4P1jirm2GeCLycMbVnC61s7dHoL9DWVUeY3bKtLdjYDU/JrnQD/AOSceSFJccF39WERXYz261ZWN350X9iMYniHKVAh7bk0/S9N0lSJSAC6zujNa9sxS2biePbiviXKVArqbvgCwqa0f/Uux/xE4HiXo1Aqe2Nz1qU6OWqq2S4OUtG2oNwQWiJB8DieJchUCfQbqiFcsVXWIutlDxlVvySNoiiDuUAYHinI1Fa2dsPo5uneoqJ3CGNelMYCqxViAIo0vqo43tytc4o+kOcJSUDJFXxSqJTLdsxXLa+luqeFr+aOdhdrDrG9NcZSVqtqsZ8DWIyVLaUDuBka3leey2JtZ7pq2XXqHRr620xaHGY0+YTVS0m5CaiB4pHlLQokjgynKSXVRbrrkOY9GCCQVy6kkquXBERrxVaCTKxSRF6y+z6yL5cls4jQSOsa2Ma3IsVOVc5u7kKpax8kNmBbq0axk3GZWOkTPlHckH2VR9PA9RlXpflM0mijiHykDlmIW9+Z48TjW6GHwpLnmkaukW3SARqLaUbUrVF1tGspdbHKjqSWQLxABGUaeQeGuPHPD20p0MtHmsuwOIyPuvRNkYc53LMwFaPZLtETmqHZImOhIlLKrEWFiIVLcBrjsPbrqU2HgO/WS5jTKs9O3CgWN6hEBJzIrmxAQIGyi9iGv4jyhYGxI78MyeQBiubShWhtcTwztSb700vS0rwN86XaJV11LjRtOFtbnlcHlhdLgtiAA94qUKJVDgbhaukbI2bDs2iCdUKqFpGawB06xa+nb6/DAAmdg7mmucWisbz2AuQnb88Qk+QEx0xYJExU3JPmxBjrrc3I4a2GLycWyF2GfD5RqtrAxPqlbL37vQ6r2Gc8KSlnlnfNLIWJIX6JJ1JOvWvxUYBggFrc71ZseYc4XC5d32XS5UAsAFAAA5C3AYZEdbILFBZZWK53+EnbyyTR0SuejILTCO7MwHkwgKCRci7d1sJiPayx5kMfhaYTSQXgXWD5WLrN5ih6KGNEC6DMwsv6JsO+7eOD4oSlDFm2xMbRZ+Z5S0slVKdKyEH6KFW9lvicXbrHfeOCDhCaPoPFUtqUNTGekIUkamWIZW78wW1x26HC4kOI3zdQmQ3w3eXoUX3L26b/ACabyJAeiPIE+aPqnXwN+2wvAizMikUqDZXbhem0J/m1TCf6JpkA+rqR8fVhjTIOblNR/wBbXZyWXpYTeK/KUL68rffjnsFWKG7lteQQdy0u9eiwH+0TGynCcLn6LJRPqO5bDe1b0snhjxVCsjNW6N9IWB3GntOi8iT+w/3Y9jRzbJZaW3ykrpp4Y3YLkrGbf1q6cdiyn2WwHfW3itkKyG7gmbD4yf8AVb4HCHfUd6tEuG5U64/zxPty/sA/HBhfWOPorj+0eHqiM3DG5IC7DXb40cWhnRm+jHeRvSsYYj048E18R30tPGz1XpZBCD+Eumvboqu30uh09WbN7MMqRTlzQ4KeT8IlIou3TjxgkFvEkAe3FRDinLmoSExfwl0NrlpQP+i5/ZBxbUxdnNCsE1/wm0fmiocfSEJAHjnKn2YhgxJYDihWVmm/CDQObdMyH68Uij9LLl9uFugxhhPdJWmFDV7/ANEjFllllOW2WNHK8b3BYBM3K+bEEKMRKQG8j9lAlt6HN+FKLXLSVR7L9EL+Pzht7cXFFfi4dfgIawZJi/hGkYXShN/rTgD/ANM3wTR2i9/T9qB5yTKTfi0pkqKRo2AVLxsZiyMbtbRcmWwY6HNwHDF9TOGWtftkRK3fapMznJRbU38gY3QzSxl0JQ02gC2P9MMp1HAZSbg5gRraHBIbJwAMjbW+FRzrb0zdPbofaKllmjZ1kjIlVIyzOFkRljjuFBWI6k3JZTds2nUowDW1fk+qyx2ztXqOiWOaqgKhQj51AszGM5rleaB2uWS2vU10BxshtDhfcufSohYLAPNjusWS3t+YkrFp1+blhRpQsimMZiVLoqgg2tYlW0LWtocZI1HZFcIkvptHeS2UeI+G3VvMzd0mjG8sR/F2zyPIV6Yv4GIKCfziPXjHQz/zXT7tUt1JVWgb5PWTgu0fyhowj5brc2sDfQNmza8LaG11x2yHNeZG/v5CxeV8EEidWdmf+rCtZsDZ/TbSeV9UpIwiDsll6znuITKPzsSIZu6KtHbJgnjadwu6pu1aRtq1nQFmFJAQZV4dK+hUX5qBrbwOulhIC+4dT+lcE2OH1Ou2DPeUH2/letCIFWGmiVYlFrBnJzuQOBICjXu7cOZ9RrG1LP8Aam3HFZneDaOSojK3ZwUOReLBS+htw8oHXswuNFbDdWOH7TIMMmGcAf0iu3NqVc0XSVs/ySmPCCHy5PqFuLm3LhzIGOLE0iYj6kAVjncB3w4rXDgACzmfhY53kkUpTQmGnOlhYNIO2SQ6v4DTxxogUJ5k9/mOdwG4e6L4jGm+1Mj2SycYCR9sH7hjeIDh9vVKMUO+7okFPE5K5MrDzTdWHfbn48MCq0mRFqk3ttmiuytpNG6xSsXR+qjt5SNyRzzB7f4DGPLSAbkqJDDgXNsIvQ7bdD0LOqdWwE0R+gQwDgd17G3hjJSG6uIC3FOgvrgT3H2S020M4rpACBImYDsY3Uj1th7HzrnMIPh1dWMlCg+cVe2pY+hFUfHCC3/l8vX9K32E7PdH9tw55aRO2VSfBQCfZhuk31IBO/0SaLeSj++M1qZ/snHkaC2cYb1sjH6QsHu9HkracdqA+uJviMeuhCT294JEYzhO7xXUA3VxuC5OKx+1WvWJ3QOfW4GJ/wCQbj7LWz+0d4Tdga9J/wBRvcuEO+o7/ZWiYbkPrXvWRn+0nH6Iy/DAhH+QcUwD+I7gic/DG9ZwkjqZbHoqaS32Qq+NhdvUCceMLW/c8ev6XfMYIpSbGqZBmFRTqRxVQzMvcxYgqfQMU1kNtlU+irXfeJKKqoK6G+ZUnQ/RuGt33GvqxYOguuJBQ1jheEH+WRqevA8bdjroe4Wvf/bDNW83OBRrtwRikkmdQ8VPKykXBAVQR2gSMpI9GM7w1pk5w6n0CvWmoKnaYGkkckb3AGaJ9SeVwpF79hxcQibiDxQ1gUaQyakwsovYFyiXPgWvfxGDIHH1PsqawKX59TrTTnstkt7XHrwJN/IdUdYF6rWpAzGKRQOZaPTws+hwW1DZWnz+EDEUdK1RbMsUxPYVHsJYAjwNsE1AbSO+ClbamV1ZOovLBIn1jHcc/OUtkGuouAbAm9hZjA0iQI75KjinbO2iX4dHc5Wz9ZpU6Fo2WVCtwWS+YFjYpFICQAMaoU2mZKC2G0ZJKmnjrqZbVERvPDa5KspZhHfXIxIksPKABGqgHcDVNZqyPAeNW9Ct5aXpyHvrkmppdAMqtmaOQjO2WzqNLnyrXBGXDJzAccZgrMyHqnmGMCHDbK9LTyfKdkPBE5aWFVCsoNn6MlkW/IvGrLlvowIPK/Eex8Gk677ceP7XTYJtLUPrVFXTRzR9bq2aO+kim2ZLfTBF1PaLc8ejIDgHDsd9VyGuMJ5Y6z2Oa234OkK7NaUsWeVpJCxJJYFiqkk6k5QOOEskS1Ni2NfLYOn+0z8GMypFOGNmNbOhvxZiRl/w+wYDyAOJ9VZgJdZ+I9FhtrTFK+oiju0sgRhaxVGVFAEgJ8kEBjofNsLnRdLpLYALjzysw2qUZk4QrXCyWdqtLS0+y4OllvJM/k38uRuPE+So4k9/MkX8uYkanxaosaL9nyV0Www0VncAs5s3PWSmoqTmsbIvmLbkq8lHtOpvj01AocOG2wWeu0rJSoxHlCbtfa7M5jhYKF0Z+d/or9+NcSKSarOJSocIAVn8kFnhkOvSOT3sf4GM7mOP3FPa9owHJQR1htllzMt9G8+M9qnj+aeNsUEQkSfd1HeSaWCc239CrnSdLEysQWXS458ww/jli4NZpBSSKjgRcUT3iqekSB+bU8rN6UUn/EMVpZmxh3JcBtVzhtHqguzj1VTnIQPQJFY/sYMG0hufynxRaTl8K/spM9UnYDK/rYoPdgwvPSHO77tSohqwuXytBEc+0Il5RRu58W6o9hxj03ElDqoUZvlnmfRWt/5fmCo55R6yMcTRjJxE95/kGxAUiy19N9i3qVxj1YH8jVlnOC5b0N1fRjWL1z8VkKs3q3+rAo/SYn4YAM4h3LWP7Q3pd2ho/fK/vA+GM5+o70YuG5CWF6qI99Q/oZ3I94xIQ/kbxTjZDPBE9oy5Vv2WxucZBZ2CZUc1bJUO2WpkuGuG6UKoUjQIsINnFuOW1jrxx5MBrGjy9PWeC7AiNAtVvaUwbMylIyoJBhVlaPTi0gTOw5mxXQeSeS4YIvB448Jy9d6AcCm0G0FgJCyu4ZVMiGTogWJPzgeTK5vrotuHWY6YERjni0S2ynwxA7kFZ0RpuXqipSYgsjSA5ljVWkVAdCWdgWLG44xnUX0OC1rmiw77j8DmEA+VoUdLXzU/UWVyiizALqpa7HKHVQra3F83HXkMXcxj/MRI95TsRMRpF1qnqtoJMiqrxRmQEOY0YvKCPJeQ6nTje9+N9MUa0sJMiZZm7ggHDEJtFtCeJGiV0LgEI/E2OoRnlFhxOUXA10zWtiRITIhDnCzL3kOvsoX5L1FUTRjL12YlyVzsqi1iSWVgGuNRmyjrcSOJe1rrbuE/b0nuVnFv2ptRtAkjLCIJlNpMq5JFsB1UYLZL6flDY8rjXBbDLfK90xh+8TwVJiak2PtaeNzG8kjX1yD52YXOjgsCuU88pYX4c7ViwmOFZoG82D/fJXc8GUgpNq7WmzxlDKVtcK8LIXcg5orIgK/RDA/WuL5cWbChgECWFtnuT+7tqADZGabXZro0NJBckiS0QeS5AZkdG64Uo1iwBBJID3wWCTaznmVwt77wQaG4ons7ahgZZ4QkTdVGRyy3QELknW5yqERnUi5S+pIONlHjFswbRnZ3xkkxIYeEu8216ZoRU0Kyx1UhUGNYjlteR2cmwAVryEHXORfKCmZNJMj5ce7QlNYSJPwx+ChOwN4Go3F4AY6c9G5TVkU9WR+Fz86pIYEaZgb5gRnpVEMWGW5d8kwRQSCOG39rQ1myDG0lVQlpYJBnanRWzXclXMdyLoR0l1ANmUrYeaih0wwgIVJEsju2/NhUiwq4rMsMlo/wZV8ctCYlzDo2kjIbyhqWAI8G9muuOs02AjBY3ttcw4298UMrNtDZktRKxDLIi9FHb+nQyXuwFgDcXJN+zydDFEjPA+qXRiXADFtnDPh7oHuJRBYpK2oa7Pmldz9EEm/pN207hyx5PSkd0WKITd3ErrwYY4BDNtbOlrXR3FpJKeoqVTnHEi2giHezHMx5lh2Y7lFobYEMMF952lZn0mbicAQPlDNm1YSizLxyNb7Vz8cdVjpQZjJZYja0aRzVg7LQRxwSqgLXEUyizCTjlc9pOvGza6A4rqwAGHgdqGsJJe3iNmzuxB6LVbt5QJU+IxVhmEx9hsVGeHrTAcMmbwIKn7/XigZMvGyfJOa6xu+SSlGSRwPJy39l/icLYKrii81mhSTzloE7kWFe83zSHwACr6cZ4jtY9rBgFGtquPP4TNlHrNJ5sSMR9pi2Ue0+rGqFYS/L3Qi3BufstDujTcZD2ADwXn6WJOG0SHVaXHFZqS77QiO56dLPUTciwQeCjl6/Zjz2mo031R3gtUJsgG7J81HvlJmliTtkH+HX34GiWWzVHHzOKqVq/wA+pu7P7sekl/I3is7T/E7gtiW6noxoF6xYrGwtmmqX+sE/Vrb33wIQtcdq2Osa0d2qbdyS0Jf60repmOM07ztPqpFHmlu9EOhS1Qg+jDY+N1HwOGQR5xu+Fdx8h3pN6ZLREdpA+PwxelOlDsUowm+1ddrdv00gtJXURHZLSr7pHHuxwBEdkusWDEoS1Ls5iCKvYvppacf+8MW1j/xUqtzV+jECD5mu2Ov2KanHuqMDWO/FSoM1J+K4pjd6jY0x76KJj6xU3xDGdkoGDNX6Tdt060MeyfFdnkE/nLUHE1+xTV7UUWimP5SDZ7f3Ti/rBtga4ZKasoXtPdzOb/ivZsmnESNEx9Ipvjg65uKhhlBKjdVL9bYbHS14NoWW3ZZpEv6sWERirq9ijqN3onZnbZG0ekOpc1isxNgPKec30A4g8MQvYb0KmxUV3FAQrHDWopv1TJEDc88xpb377+nFSYZMyjUKZS/g7S5MlLtMX+hPQEEeBK+7FtZDQ1RyRCr3CpFjufxpFwF2ane2YgAEKSMtyNL254M4ZNiBh5hAKvdFtHSWcxhQyl6V7AdU5uqXUBgbWK5Tla4HMBrBcq1LVTlWnp5GzGQOrxF2K9GGW4lCPC4VgC+VlCqg+bBCnTGuCJSfgClRhNpYLyClp5Y4qmRywylrOcy5ejnYyI9r3brS5Ra/VDE6C+NjHgO2XH1HuFhcxzoYBEjeOFh9ijUlNUQENSSBCPMdcyMupCHmFuxI4kXsthphVJ0dCjhCFTSPr593pE3jeOY1L0skcpCrMqMhimy5iJFYsD0lha1rnqDU2By0aBFovkda30WiIYccTafMLkP3+2lFUdHHBYgCpnkF7kNHH1cw1tqeHDq6aY2GrIBt1p6JMNrw4uiWGwDmilbaPZUi20RY0PeFMak2ZdRx7Qe0648iyGBpBsyDMk2YG3quwDKCZIptSeKn21DmuBNA0IbzVGa4Hd1gBf6w4c/V1vMNy5QZ/GRtnwkub1uxT0kqqZI3UzSPEQVSPL1kIzKIxH0nU1b6OFAnA5p5IAExlvM7CpNs7wJLTRBf/EFkcqo0jZDqe65Gg1NmxofGDmAC+xZ4cAsiGf02odTJkTrHUksx7zqcFgkLVZxmbFUmPzbtzmIVfsjS/qufSMXIqwS7F9g3K4+oD8b96rGNnlaNNWYhfALxv3DGGLEDASU0SDQTgpK6RSbJrHCpVT9Jjxb0n3YXRWEBz3X9yCkjjeVbNGVhig8+Zg7dygaA+HvBxsqEMEPE3pRfN5fgLFo69vk9K2XRiMqjx6oxqiOEOGSMFkYK8S1Ht1tnCCnVeYFz4nU+2+PBUuLrYs104dxfms9VDpKxfqLf0uT+77ceg0VDkyaxPdJhOZUe0R/Pabwl9wx2R9beKoz+07gtPVyhYix4AEn0a4dOQJWRom6SxmzyVpWkbi2Zz4sS2JCshz4rY+2JIblPszSiXvS36envOMg+nvFF/wDd7wUNIc08zdmVfe3xGNUH6idyD7GAJu0spliVuF2J8ApHvIxSk21QjCmGkhaCPZUy6x1tV+szj1HGR2jqO7DoEwaTjN7KRqevHCrDjskgQ+22FHRULD3+U0aWfiPT4VaSOu5xUEn2o7H4YodFkfS48/0mDSbDeOn7SCJ/P2ZRsfqFV96nCzo2Ng880waRgG9o5J/SEarsiMN2pMie1QDiv9OpA+89PlW/qFHyHX4VqGvnA0opl7htKcD1K1hg/wBPpH5dAgdIUf8AHqU41M/E0c7d34zn+JxDQKR+fQIDSFGy6lSx7TlAt8gqR4bRkv6+kvhf9PpV9foEwaQouXql/Gb/APJV3/5GX/WxPAUv8hyCHj6Jl1K9+MZB/wAPtFf/ALg2nrlwfBUsYjkPlDx1E28z8J8O3aogWSvAtZSlYhzC5OZi7OGaxAuLDqjTXFzQ45AlLviq+Mo4JmT1+FM28VSwsErjpa5q4ha442Ua6EHhrcduKtoVINs28v2rOplHFhn1+FDNtmpezNTzv1g+m0JVS4OZcsa5tFIFhc8BhrqDHnNrgOAKWKdR7iCUM2x/xKinJYmNY8sskmYosio4ZyGCeQcsi2tGxU9bF4MOJDbJxnP3zCESLDeZtw9r5HFPrU6/Q1xjRixjjkRieqqJ1ZEdmPRMAACdAUIGUqLamgN8jufsVic5z5RWW5t3ZJKOSalKxTMJIMxWIWu4axyx3crkB1sTcjS1sWFey0EYWoShuJNrXSts79lZm3taMkSUcqMLFjmGRQTa5e1rX0vhjqQWmThJJbRK4m10xuUFLXCatjY5V6SnljUKSbNmzWz2FzlHIDgePHFWvrRLclZzKkKzAgqWjrBHDJQVzFFdWSOdvJdWva7cAynkewenzmkKBEhRxHhCds5d5rqUakNiNl2FYeviq44oqyqiSQRGNNA6M3VRyXj1yvbUZxfqlQMuY9hjw8T9RJIcws+lC9uVHVNJPVSugUuA0jutojmA0hQyOyhguckKRxuBcvM1ITZGZEuH7sWX+XxC9gAddFU6XPAacOWHB7W2D0VSx7jMp4haTrSdSIam+hYDt+iPbjQyCX+Z9jfVUrBtjbSoJJix6S2vkwpbj32xnjRqxrmwC75V2skKvMpGjMa9FH1pXNpHH/pqfax7vVz2MMV1YizAZnNXnO03DuauU9Ig0YjooNZG+m51CDt1tcdlhzx0mtAGwX78u9yS55JnibtyK7Dpi7tUSCxPAHzV5L48zh0JhnXdefRJiuAFRqsSKamrSPikXzj/AGuCL8fRjmaYpOrh1Bj36K8CHJs8+ythWHJEfDHkWCs9bonlhrI7vrnkkk7XNvBer8L+nHs6FDqQwFzY5kAFHtI/z6nA+jJ7h92NbfrbxUZ/ZdwVrfapy0pUcXsg9PH2A4vGMmEZ2KlFbOJPK1CdtrkpQg5qB67KMMi2QiBkmQrYk1LUAJFDH2svqj6/+TGY3gIttcT3b/tVdgi6s/02ZvRew9gxpo48s8zNSNfLJDdtEvOEBsMmp7Lm/wDlHrwiOK8UN2J0Lyw621HBNSA3aglQ9sclv2XGON4KmN+mJzHwSrh7c+p9wrce1aMcGr4j9pm9+fAlpNmIPP8ASBZDdgOilXa0I8naEo7poAfaEU4sKXpBv1QweKo6BCNw75p347bza6ib7SOv+fDBpGkD6oJ74qhorNvfBWV2hMeE2zz/AHjj2ZDif1ci+E7l+0PCMz75JTLVHg9F4h5G/wDbwDpof+t3fFTw0Mfckjp6s+VV0i9wVj7yMKdptwuhnvirCjwc+v6VldnVH/OQ+iEf6mEnTsT/ANat4aFn1TvxbVcquD9T/wD0wP6+/wDBTwsLPr+kklBVKLmqg5/0LcgWPkyX4An0YuzTcSIarYc+KsKIy8Hr+kr7NrOU9Pe5JvG9yTqSSZDck63xVun5WVFHURpMyev6VV9nVtmHSU5Fhm+bcgBrooJz6A5co+zbsw5mmCWFwZYL+PFA0adpnz/SRaatQE3hJzXzFpAoHXL3W5BLMwbMTcZNNCcBmmocxIHco6CHTrAzOKROmDxmoeML08NhGHu92Uk5jplyK3AgnKDqBrugUwR3ASkTbI37DuQMEMYTM2A/tdPbdqlqI3hQOGiexLaMCOqGUi2XyNDoSAG1DBiWRKthuTosGsa7TJ2a5lv1sCpp4ielV4ncXZhoCSMjKUFlYMAAVyr2g6sWz8vkNmWSUPr/AJG25jFXNnVUcgjjrCvSPFfKw6sgNgWGbiLqQCoAIJILcmwzXJBMzlhwWWOx0MAwxIZ424FXK7d+EIChKlQ/RlQXKlhqypZtQBe4F1CkgjXBcxgtNiXCpEUuqgT2SCoPT1gULMiTrrrGEHSWylQ6vpr1h1bWJU3NiCTrNh9/ZWYaPaZkH0PBUJ9iLFGJBRxswAYsxEYRgFOoF8+tz1RyItYAssMIaZsn3sT3RWueAyJLn6lCKpiatbSxOrI0emVlWNbKqoxBvplUNfNY6BLDFGhrnAm7ktDi5jSLzzPexWdo1kTR5+kQqki3W5uxFzoLaqCBw4kjs62oxQXif054LPDgkNJxwGO1Zat2l0jWsSvJfpHta3BR2e3CaRSjF8ou9d60Q4VQbe7k+nibNdvLYaKvlW7uSL3+3Gcwqx8/JQuErLu+ZV+kpDn6KOxlI67+bAn1e/3njYY1MYS6qL8dgSnOEqxuwGZVmOmWVlVB8xGeoP6xucjHn3f72w4NDjZ9Iu27UsuLRM/Ub9mxFdq1SwRX58h2seAxaJEENsylQ2GI6SKbmbKMcWeT8pIc7+J4D0DT148LpGk66KZXLqwmi8XYL2+df0cRA8o2CjtZtF+/B0dB1kRLjmbg3iVX2BS9HEB2ADHsGCQXMiurOQeRs20Yx9GNz69MXb/cG4pt0E7wo96ZelqYYRwTrt48v478F3me0ZWowBVhudnYoNvPmeJO119mp92GRzYBtRgiUzsTd4ZSCAOOQgfalIUH1BsZjMmQ7mrQRZ3grtHEEQAcAAPVjoNEhIJLjMzQKFc9RK3Yco9A1xmYJxXO4LS4yhtC6OKBe71YqufXKY2yUP0cGamsKb+JE7FxJlTWFNbYEZ4ovqxJo60qvJuvCfMGBIZKwjuzVc7nQHzAMCo3JW8S/NOO6KcnkHgzD44oYMM4KeJcmndTsnn/AFjffivhoP4hHxJyHJMXdk3Pz0+nMyH7yR6bYAo8GZFVWMaQBkLVId3nH/ETfp/7YBokA3tVRSNgSHYk/Kqm/TwPAUb8Aj4jYo22RU3BFS9xexIRiL8bEi4xU6OoxsqoikDL1TTSVth/OX806ooKkWbQ5RqraXGlxcEjFIejoDTWAkd6aaQ1pst5pkVPUxg3l6gQplWIDMrGNWSNshVSAA19LZLc7YsKK1j5smTvuxCY2KC0l1x65yXU9zNqrMiwiQlFWbMrBT0qZiis1j1CwIJAFs0co7cLLSbVqrAWEp1ZDTTU7RdInySUrFEpVi3Sy2bW4zXYtmzE2IdfJyksWOqlCKys3bgsBWbNhhjFNW2+bIRGckORlcq0bAC9stsq2Izrx4tpbVEmkWYHvFYH1zN7Sawvbf2EJlpJYVdEmYo+UxOxV8pzFRGwLdGwJXRxft4DEc8j7uYTGMDyZtExYZGV+UvRWY6qs+dRaozsVISwETRtmcLmS97lY3JU+SQAwuRczeZCdu4etqoYcBsyWWAyn+kIbZ80mdqqOqkKKD1pFZASQFzAWyqSbXtxIPAEGsRxH1dT7BOhNa4eSQ3D5Q3aG0gI4soAnKurqFIyqSChGt9Ray2tZVbXMcUbGIJsB9kzVCQw91Ump56mQuYsgNtFQRotgF6qk2F7XNr3JJ54qGOdfNF0Vjcu9yvx7OEK3dkjHMg3b9Nhp4Bb4cG1Rl3ms5iVjYJ95K1SUTMpKDoIeLSv5bDmVDagfWY4eyCSJ3DM99SlueAbbTkO/RTxwqy9DCpWG92J8uY9rE65e48ewDQsABFVt3U79nruVS4g1nX+iKRxrGtzyxcyASiS4obsGnNdVdIR81Ger3t9L0fdjzWlqbISGPp+10IUKQDBeb9y6JIoUW7BjywtK3OAY1c/2lUfKauw1SE38XP3D3nHrNFUeoysb1zIjrC44+i0B6keOxsWG8rI7IqAaqonbyUXKD3Dj+z7cSFa9zsrFriiUNrM7VBsdi8kk7DVzfwHIYbBE5uz7CkWwBgwToh0lWOxFJ9LaD2XxWMZvAyU+mHvUP5arZraISB+b1ffm9eKwW1n1su/lWJqQ5ZotUyBVJPAAk+jGwmV6QBMrNSTFIc3nO1/Wc3uxkLyyHPE+9q1htZ8sAtIJKwcJ0PjH9xxNW/Pos38R+3qlWurh50LfpD4HEqv2dVKsHapRtatH9HEfz//ANcST8hzQ1cLM8k8bfqhxplPhIP3cST8uqGqh/l0Ui70SjyqWT0Mp+OB5vxPRDUNwcE9d7/pU84/NB9xwJnIqeGycFJ/LCLmso8Y2+AxK2w8ih4Z2Y5pRvhB2t6Y3HwxK3cip4Z/ZCd/LCn+n/hOJWGaHhn5JV3spz/SriV25hTwz8k47x05I+fjHdmtzU8iOwjW4sx0vYgEgkWqzYT2girOfRSHeGm/rov08WrNzS9S/IpH29Ti1pVPVUtews/WzKupuoGWxOpucBhJnWkmRIIsqz2qrLt6nFyJVYkakHLrlJCkMSLKxCmwF1UkakHFRWvmNxTTBbYJGwXjHmhSbUpUDSiU9PlyghmUiyvZwwZ1NmAJFlLmU2VRwVNwNh4znPgtFQFtomLLJXHYVqtl72zr0iJNI3R2zyP14kOU3zGFHzK7hwpV82gFmJOKlxdKYG4IiA1oMnEbZ9hUazeuSdTdWkZkzDNE4VWcFsl+mBFgejUooDKbknXAbWtkLMlHQ22GZmMQM0LpKepboo0AZcjBkVNUW+ZjFmkCySJGhIZ8o61jmOoLq7RMmQwtUbq3OkBM42S+E+l2YqKQOByNGTkvCcwZ7DJlZXA8k8MoF2F7sEEzBnvSzSmyIluxVaSmp0TIzFwCDldmbOWYBixByqQBmu3G1hY4tUaCLJ7VQRIjmm2WQkok2lApCxAkg3CQqTrYrmyiy3szDMeTHFptLvKLdiFWIW+Y2bVdFPO/JYAebHO/q0VT68aGwXm02dT8JVZjdvQKJlp4GubzT8s3Wf0DyYx36Yt/HDNlp75KfyPGQ75qRKeWdg0mi6EJ5oI5n6Z7z6AMCRcZv5IVmsEmoqIFjHfi6VMlZmrd6yYU8N8t+uw4Afx6/Xjk6QpzYbDl6rfAgy80rTcumbG2WlPEEUcBjw8eM6K+sV14MEQxM3oHvntjoYmK6uxCqO1m4ff6MbdH0bWxBkslIfWNXnuQXd7Z+RVB1PFj2sdSfbj2jGhgAC5UZ9YzVneWt6OJ2+iLDvJ0GI4yE1WCys4BYmJSIEhHlSnO/culr+Nh6jizGyYGZ2nvatjiC8uysCPRxiOLssMagJLMTWcqWzJOjglqDxa7D3IP4+ljEXXuz7Cc8TcGd7VLsGlyx5m8ptT8MbILKrbb0uM+s6xRbbkuBGPPOv2RqfgPTgRrRVz9MVaEJGtl6plBD0k2Y+TELAcizDX1L78VaK754D1RearJYlGzsSqH/ERn+7P72GamJ+Q5ftI10L8TzTfxTU/18f6o/vYOpifkOX7U1sP8TzS/iio/5iP9Uf38TUxPyHL9qa2H+J5/pIdk1HKeM/3Z/fxNS/8AIcv2prYf4nn+ko2ZVD+kiP5p/exNU/Mcv2prIeRS/Iqsf1J9Y+GJqn7OqleHtSGjq/6uI/nkf5cAw35DmfhSvCzPL9qN6ao/5YN9l0+LDFS14+3qFYOh/l0KZ8kn50Teh4/3sVk78T0+UazPzHVNakfnRSepD7mwPN+J6fKkx+YTGTKRmpJctxmtCxIFxmI5E2vYEgXtqMVcSBYDyKs2RNruoURcEnLSTEXNrwuDa+lwAQDbiLnxOA0ki0HkUXNAP1DmE3P/AOUl/Uv+7icDyKkv8hzC8J+ylmv29C3xGJM4A8lKv+Q5qZKibzKSbVjYCPXrN1UUXLNxCjiT3nFZva2ZB5AI1GudIOG6c15KmrupWmc2KmzLYGxvZrMDY6jQg2Y6i+AWveJhp32IjVsMi4bl6OKuOnRFQQAQ0gsQoIUEFzcKCQoN8oJAtc4LaO/8eoUdGhn7vVSnZdU4s7RAdhJa3oCW9uGijRDfL1StbDFon3xVlNh3jKyylnLA51DXUAEFAGcqQSQblb6YuKI6cy7kP9qeIaBJre+CgNFRRHr2duyR8xP5gsPZiGHAbfadtvT9IV4zrrN3yrUO0DbLT05A7coiX2jMf0cXESzyN9v30VDDxe73T/xbPJ+UkKg+bH1fW3lH1jwxUhzvqPKz9qV2N+kc+5IhQbDSMaKB7z3k88RrQ25LfFLr1bndIlucFUE3FZOeolrJDFBfLfrydncO045VP0g2E2XZ/W1dCDBqyJFuS3u7uxI6WPKg15nmT3nHi6TSXx3TcuvBhVfMb1fqqiw9+EMZMq0WKGhc4nqPldSZOMUJKp2M54t3gcBj2ejKLqYdY3rjxnkDafRaKnTIlzxx0lhNpWJ3urg8ixeavXk7zyX1ftDCnEFwBuvPfd63Udkml3AJux4CzF24k+ruHcMbWDE3qkQi4Kxt57qsQOrsF9HM+q+BFMmyzsQgi2scEzaK5nip10VbO47hoo/jswpjazgOPwrNMml53IpIQq9gAxtSBas0anNnmPDgo+qOHpPH04yl8wXnsLVVlJiIhmihRUF5X1t3+UxPdx9mLgmGwZ++KXIPeSbgtJ/IqnB0DDwdx8cDUw8upWfxcTsKT+SMfKSYeEr/AH4Orbt5lDxLshyCRt0+yoqB/fNg1Np5lTxP+I5Ly7rOOFTUemW/vBwQ2X3Hmp4gfiOST+Tkw8mqmHjkP+XEk78z0+FNczFo6pV2LVjhV+uJDifyfn0Cmthfh1KcNkVfOpX9So/zYM4n5dENZC/HqmnYdUeNW3oRB/lwPOfvPII62H+HUrw3cm51c3oy/u4lV35Hp8Ka9v4BMk3dqfNrZR9pVPuIxUsfg8oiPDxYEw7CrQNKsse8Bfg2JVifl3yKmthfj30TfxbtDnLf+8T402B/Ln1H/VGvAy6H/sl/Fm0DwmC95dD7BT4M42fp/wBVK8DL1+VMuzK8A3qIzpw6O5PdfqjBDo35Dl/pVL4GDTzUi7MqiNahAb+bF2Hiuex5XBIB4Yge97bTfhIIudDY6QE5YgqNtj1XD5Sbd0UQ/wAuLef8ug+ENbDvq9SmLsSo51D+pB7lxPN+R6fCmtZ+I6p53fc+VNKf71h+zbALZ3k81NcBcByTk3Wj867faZm/aJwKjd+9DxDsFfpdjRR+SgHgAPdiwkLAqOiOdeVcWFRwAxFSaUsBiIIPtfeGOEasL+30Dnij4jWXlPhwHPNgQOnpKivbUNFD2nymHYByHfjhU7SrWCq3vf8AC6EGABYLT0W82PsiOnQKgAA/j0nvx5SNHfFdNy6UKCGWm9TVVYFHEADmcUZDLipEjBoXPt4t5GqG+T0xJzaM/K3O3d3+gY9FQNHFpDni3AZbVhe+fnfcMEV2Ns5YkVRwUad55sfHHoAJCQXNiPLjNQ7wbVWFLnwUcye7ALgBMq0GEXmSwtHE0jl34sb/AO/h2YMCHM13d94LdEcGiqFqqRQq43ALE60oZDIGmeVvIiFh3sdT6h78ZXmbt3ZTpSaGi8qxsiI9aVvKc38ByH8duHwmSEziqRDc0YKttupLWhXyn8ruX/fFYzp+QXn0V4LZec4eqqtGC6RjyQbt4LqfgMUNrg0dgdyVgZAuRagGdjM3MWQdi9vpOvhbEcaxmlOsFXmtd+O/7Co/Vk+6+L6xqy6naOajbeJBxiqP1En7uBrm7eRR1BzHMJn8qI/6uo/Uv92Jrm7eSnh3ZjmEh3pi+jP+pk/dxNc3byKPhnbOYUbb2QjiJv1L/dia5u3kUfDP2cwmDfGDtf8AVP8Au4mvZn0KnhX9kJrb6QjlL+rb4jA8RDH+ij4R+zmE5N9IT5sv6pvuwPEQ+wgaI/ZzTv5ZRf1c/wCqbE8QzbyU8K7Mc0p3uTlFUHwhbE8QzbyU8K7Mc1H/ACuJ4UlWf7r/AHwPENyKPhc3Dmnfypb/AJOq9Kge84Ij/wCJQ8MPzCUbzsf+EqP8H72DrT+J6KeHH5jqlG8rc6Sp9Cqf82Jrth6KeHH5BOO8hHGmq/1X++DrhkeSGo/yHNM/lUnOCqHjF/via4ZHkj4c5jmnDeiLms48YX+AOJrW7eRQ8O7ZzCcN6qbnJl+2rJ+0Bg61maHhomXupl3ggPCWM+DD78HWNOIQ1DxgVHNvFAvGRf0h9+AYjBeURAecELqd8o+EYaRuxAffhT6VDaE5tEdebFUHy6qNgOhQ9mrevgPZjl0jS7Wiw8loZAYLhWPRHNjbnwxHPJ85JxuxzG/bft78eepGkYsWwWBbGwpjzHgFovlCILCwxgqOcU7WMhiQQGu3sjFwhMrDiI7ED7Tmyr68dGj6KjRbhLekPpBWQrdoVFcxRLCO/WtfIPtOfLP1QLe/Hdouj2QvptOeA3d8Uhzg3zOR/Yux0hWy6k+Ux4t9w7sdNrQwWLFFil5tU+2dqxwJdj4KOLHsH34q5wF6EKE55kFg5neok6SXhyXkB2Du7e3Bhwi81nLbMQxVailFT6+ONgCQ4qba1VkSw1PADtJ0AwIjqrZoQ21iqaRXyU44L1pT9Jjrb+O7CITZmWV6Y517+SvbSrlhQaXJ0VRxY/djRFiBg24BLhwy8odTQlAXfWRtWPZ3eAwpjS0Tdeb0xzgTIXBQUCGV7DjIct+yNfKPpPwwsGwnOzgFd/lFuHqi28VR0UYWPRiQq27tT7BgPJAsvSoLazplHm3yYcaKf0LfGAUxhxHNL8IPzCibfX/yk4/u/wDfDBSoefUKeD/yCb/LQA/kZR4gj/KcXFKYf9hTwhzC9/LX+yP/AHP9LA8SzsqeE2+nyl/lp/ZH/uf6WB4pnZCnhNvp8prb6r/Ut/j/ANLB8S1Hwhz75pBvovKFv8X+nieIZkp4Q5980876DlA59D/6eJ4hnZQ8J/l6fKYN9Tzp5PzcxPtQD24niWdkI+E/yHfFSrvlf/h6j1L8WxPFQ1Xwv+QThvcf+Wm/wfvYHjIanhf8h1Sje7tgn9SfvYPi4eaHhdo6p673pzjmHjGT+zfB8VDzQ8KcxzTjvjH2P+qf93FvEQs1PCu7ISjfBfov+qf93E8RC/JTwruyExt7uyOVvCFviBiviYIxU8KcxzUZ3mmbyadvF2VfcSfZhbqdBCt4duLkhq62QaRxr6Gf4LjNE0pDCY2jtwme+KhfdSaY3lZR3COMe0qW9uMMTTAwC0shPFw6lWqXciBNWGbxJPv09mMT9JxXfTYm6t2JV0ilpxqY0A8BhM48Y4lUlDnn1VZ96lPVp4pJe8LZf0jjZB0NSIlrrEXRw3YoH2hWPx6OFe2+cj3KPTfHTg6Chg+czWd1K2z6IPW1EZ0d5KlhxBa0Y+1ayD1Xx0YdEo0H6W2qoMR1t3fNT02yXmAMtkjGojUFQfzTr6WF+4aHDvqEsFR0QM+m059+yPQQKosAABwA4DEnKwLOSTaUL27vEkAyjrPyUe9jyHtwt8QN3p0GAX24LH2eZ+kmNzyHIDkAOQxaFBJ8z1rLg0VWIpTQX1PDkMbAFncUQWyi/PFgJJZtWeqa281wL5NFHa55+AFzjHEfWfVGHr+lrayTLcfT9olCwgS7dZ3PDznJ7P4sMaBKE3b6pBBiOsuCbT0hLdLKbueA5IOwffgNYZ13X+iLn2VW3Krtiewyg2LaX7BzPqxSK6Qln6Yq8JuKN7BoOij6RhZnAsD5qDgvjzPee7CxaUmK+sZDsodUP0lQeyNbfnPqfULDF2ib93umDys3rrZiB5Y+bTK7FQFIKFTyHqxNYUNQ0p3yBOwerE1rlPDsySGgj7B6sTWOU8PDySfiyPsHqwda5DwrMl78WR/RHqxNc7NTwsPJJ+KYvoL6sTXvzU8LDyXvxbF9BfVia5+anh4eS8KOEeYvqxNZEzQ1ULJI0EP0V9WCHPzQLIWSjNPD9H2YNeJmq6uFkmmmi+gPUMGu/NAsh5KI0sX0B6sWrvzVCyHkkaKIcgPRiBzypVhhQSVdOvEj9E/dhghRXXeqrXgj/SHVO9lFHxJ9EZ+7Dm0CkOu9VYPYbh6Kod+6TgiSOe5VH7RGHN0VSHYjmrF7R9vovHe2V/yVKfGSVR7FvjZC0BEd9Tkp9KA7P6VaWur5ODwxfZUsfW2OhD//AJ+GPqM++CzupY2+nyo22XK/5apkbtC9Ue843Q9FUeHgkOpM7hzT12fTwgsVBtxZrsfXja1jYYsEkuu99k0Pn3tjHVhQuToPNF/TrhRpLbhamiiOvdYoWoKupPzpCLyUNoPELfN4XHiMUOsdfYFYPhQ/ptR7ZWxkhA85hwNgAv2VHA95udeOCGgWJESKXlXZpwB78FLAWQ2tvM8h6On04guf8oPvOFklxqsWyHADRWfyQqmoQOs3WY8z2+n3nDocAMtNpTHxCbESipeGNEkkuV2NbC5wUsoNtraNuquht6r/ABxmjxqoqi9aIMKdpVemjEADMM0jaKvjyv7zgQ2CCJm1xV3O1hkLgitHRkHpJTmkPqUdi92HMbI1nX93JL3iVVtylqZrAnFiVVomh+79F8omMr+QnLtPIeF9fVjACXurYJ8V2rZVF5Wk2rVZEZj2E+rDxZasjGzMkE2RCQmZvKclz4n/AGwyEJNtxtToptkML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http://www.clubofthewaves.com/images/feature/heather.jpg"/>
          <p:cNvPicPr>
            <a:picLocks noChangeAspect="1" noChangeArrowheads="1"/>
          </p:cNvPicPr>
          <p:nvPr/>
        </p:nvPicPr>
        <p:blipFill>
          <a:blip r:embed="rId3" cstate="print"/>
          <a:srcRect/>
          <a:stretch>
            <a:fillRect/>
          </a:stretch>
        </p:blipFill>
        <p:spPr bwMode="auto">
          <a:xfrm>
            <a:off x="5486401" y="1828800"/>
            <a:ext cx="4614873" cy="2819400"/>
          </a:xfrm>
          <a:prstGeom prst="rect">
            <a:avLst/>
          </a:prstGeom>
          <a:noFill/>
        </p:spPr>
      </p:pic>
      <p:sp>
        <p:nvSpPr>
          <p:cNvPr id="14" name="Rectangle 13"/>
          <p:cNvSpPr/>
          <p:nvPr/>
        </p:nvSpPr>
        <p:spPr>
          <a:xfrm>
            <a:off x="5638800" y="5029201"/>
            <a:ext cx="4572000" cy="954107"/>
          </a:xfrm>
          <a:prstGeom prst="rect">
            <a:avLst/>
          </a:prstGeom>
        </p:spPr>
        <p:txBody>
          <a:bodyPr>
            <a:spAutoFit/>
          </a:bodyPr>
          <a:lstStyle/>
          <a:p>
            <a:r>
              <a:rPr lang="en-US" sz="2800" i="1" dirty="0"/>
              <a:t>social pressures, adversity, false teachings, or wickedness</a:t>
            </a:r>
          </a:p>
        </p:txBody>
      </p:sp>
      <p:sp>
        <p:nvSpPr>
          <p:cNvPr id="15" name="Rectangle 14"/>
          <p:cNvSpPr/>
          <p:nvPr/>
        </p:nvSpPr>
        <p:spPr>
          <a:xfrm>
            <a:off x="2057400" y="4495800"/>
            <a:ext cx="2971800" cy="2308324"/>
          </a:xfrm>
          <a:prstGeom prst="rect">
            <a:avLst/>
          </a:prstGeom>
        </p:spPr>
        <p:txBody>
          <a:bodyPr wrap="square">
            <a:spAutoFit/>
          </a:bodyPr>
          <a:lstStyle/>
          <a:p>
            <a:r>
              <a:rPr lang="en-US" dirty="0"/>
              <a:t>“...even as chaff is driven before the wind, or as a vessel is tossed about upon the waves, without sail or anchor, or without anything wherewith to steer her; and even as she is, so are they.”</a:t>
            </a:r>
          </a:p>
          <a:p>
            <a:r>
              <a:rPr lang="en-US" dirty="0"/>
              <a:t>Mormon 5:18</a:t>
            </a:r>
          </a:p>
        </p:txBody>
      </p:sp>
    </p:spTree>
    <p:extLst>
      <p:ext uri="{BB962C8B-B14F-4D97-AF65-F5344CB8AC3E}">
        <p14:creationId xmlns:p14="http://schemas.microsoft.com/office/powerpoint/2010/main" val="346031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1811C0-02ED-4785-BC4B-07BE437DE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i="1" dirty="0">
                <a:latin typeface="Berlin Sans FB" pitchFamily="34" charset="0"/>
              </a:rPr>
              <a:t>Spiritual Anchors</a:t>
            </a:r>
          </a:p>
        </p:txBody>
      </p:sp>
      <p:sp>
        <p:nvSpPr>
          <p:cNvPr id="5" name="Rectangle 4"/>
          <p:cNvSpPr/>
          <p:nvPr/>
        </p:nvSpPr>
        <p:spPr>
          <a:xfrm>
            <a:off x="121024" y="914401"/>
            <a:ext cx="6432176" cy="2862322"/>
          </a:xfrm>
          <a:prstGeom prst="rect">
            <a:avLst/>
          </a:prstGeom>
        </p:spPr>
        <p:txBody>
          <a:bodyPr wrap="square">
            <a:spAutoFit/>
          </a:bodyPr>
          <a:lstStyle/>
          <a:p>
            <a:pPr fontAlgn="base"/>
            <a:r>
              <a:rPr lang="en-US" sz="2000" dirty="0"/>
              <a:t>Just as ships need anchors to keep them from drifting away on the open seas, people need spiritual anchors in their lives if they are to remain steadfast and not drift into the sea of temptation and sin. </a:t>
            </a:r>
          </a:p>
          <a:p>
            <a:pPr fontAlgn="base"/>
            <a:endParaRPr lang="en-US" sz="2000" dirty="0"/>
          </a:p>
          <a:p>
            <a:pPr fontAlgn="base"/>
            <a:r>
              <a:rPr lang="en-US" sz="2000" dirty="0"/>
              <a:t>Faith in God and in his Son, the Lord Jesus Christ, is the main anchor we must have in our lives to hold us fast during times of social turbulence and wickedness that seem to be everywhere today. </a:t>
            </a:r>
          </a:p>
        </p:txBody>
      </p:sp>
      <p:sp>
        <p:nvSpPr>
          <p:cNvPr id="7" name="Rectangle 6"/>
          <p:cNvSpPr/>
          <p:nvPr/>
        </p:nvSpPr>
        <p:spPr>
          <a:xfrm>
            <a:off x="7058305" y="3827373"/>
            <a:ext cx="4388224" cy="2431435"/>
          </a:xfrm>
          <a:prstGeom prst="rect">
            <a:avLst/>
          </a:prstGeom>
        </p:spPr>
        <p:txBody>
          <a:bodyPr wrap="square">
            <a:spAutoFit/>
          </a:bodyPr>
          <a:lstStyle/>
          <a:p>
            <a:pPr fontAlgn="base"/>
            <a:r>
              <a:rPr lang="en-US" sz="2000" dirty="0"/>
              <a:t>This faith must be more than that of the generic dictionary variety. Our faith, for it to be meaningful and effective and to hold us fast, must be centered in Jesus Christ, in his life, in his atonement, and in the restoration of his gospel to the earth in the last days.”</a:t>
            </a:r>
          </a:p>
          <a:p>
            <a:pPr fontAlgn="base"/>
            <a:r>
              <a:rPr lang="en-US" sz="1200" dirty="0">
                <a:latin typeface="Tahoma" pitchFamily="34" charset="0"/>
                <a:ea typeface="Tahoma" pitchFamily="34" charset="0"/>
                <a:cs typeface="Tahoma" pitchFamily="34" charset="0"/>
              </a:rPr>
              <a:t>Elder M. Russell Ballard</a:t>
            </a:r>
          </a:p>
        </p:txBody>
      </p:sp>
      <p:pic>
        <p:nvPicPr>
          <p:cNvPr id="3" name="Picture 2">
            <a:extLst>
              <a:ext uri="{FF2B5EF4-FFF2-40B4-BE49-F238E27FC236}">
                <a16:creationId xmlns:a16="http://schemas.microsoft.com/office/drawing/2014/main" id="{5858968C-D66E-498D-9833-479DFEDD0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783" y="1168239"/>
            <a:ext cx="3957268" cy="2548241"/>
          </a:xfrm>
          <a:prstGeom prst="rect">
            <a:avLst/>
          </a:prstGeom>
        </p:spPr>
      </p:pic>
      <p:pic>
        <p:nvPicPr>
          <p:cNvPr id="8" name="Picture 7">
            <a:extLst>
              <a:ext uri="{FF2B5EF4-FFF2-40B4-BE49-F238E27FC236}">
                <a16:creationId xmlns:a16="http://schemas.microsoft.com/office/drawing/2014/main" id="{A92F2271-E3DB-4B34-A46A-854B88221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299" y="3581400"/>
            <a:ext cx="3900535" cy="2923382"/>
          </a:xfrm>
          <a:prstGeom prst="rect">
            <a:avLst/>
          </a:prstGeom>
        </p:spPr>
      </p:pic>
    </p:spTree>
    <p:extLst>
      <p:ext uri="{BB962C8B-B14F-4D97-AF65-F5344CB8AC3E}">
        <p14:creationId xmlns:p14="http://schemas.microsoft.com/office/powerpoint/2010/main" val="6938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55C5C9-93E9-47FD-BD47-5DADC6A35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By Faith All Things Are Fulfilled</a:t>
            </a:r>
          </a:p>
        </p:txBody>
      </p:sp>
      <p:sp>
        <p:nvSpPr>
          <p:cNvPr id="5" name="Rectangle 4"/>
          <p:cNvSpPr/>
          <p:nvPr/>
        </p:nvSpPr>
        <p:spPr>
          <a:xfrm>
            <a:off x="382961" y="1091892"/>
            <a:ext cx="4527176" cy="4585871"/>
          </a:xfrm>
          <a:prstGeom prst="rect">
            <a:avLst/>
          </a:prstGeom>
        </p:spPr>
        <p:txBody>
          <a:bodyPr wrap="square">
            <a:spAutoFit/>
          </a:bodyPr>
          <a:lstStyle/>
          <a:p>
            <a:pPr fontAlgn="base"/>
            <a:r>
              <a:rPr lang="en-US" sz="3200" i="1" dirty="0"/>
              <a:t>Ether Spoke of:</a:t>
            </a:r>
          </a:p>
          <a:p>
            <a:pPr fontAlgn="base"/>
            <a:endParaRPr lang="en-US" sz="2000" dirty="0"/>
          </a:p>
          <a:p>
            <a:pPr fontAlgn="base"/>
            <a:r>
              <a:rPr lang="en-US" sz="2000" dirty="0"/>
              <a:t>Hope for a better world—love our fellowmen with greater compassion</a:t>
            </a:r>
          </a:p>
          <a:p>
            <a:pPr fontAlgn="base"/>
            <a:endParaRPr lang="en-US" sz="2000" dirty="0"/>
          </a:p>
          <a:p>
            <a:pPr fontAlgn="base"/>
            <a:r>
              <a:rPr lang="en-US" sz="2000" dirty="0"/>
              <a:t>Hope for a place at the right hand of God</a:t>
            </a:r>
          </a:p>
          <a:p>
            <a:pPr fontAlgn="base"/>
            <a:endParaRPr lang="en-US" sz="2000" dirty="0"/>
          </a:p>
          <a:p>
            <a:pPr fontAlgn="base"/>
            <a:r>
              <a:rPr lang="en-US" sz="2000" dirty="0"/>
              <a:t>Faith making it an anchor to the souls of men</a:t>
            </a:r>
          </a:p>
          <a:p>
            <a:pPr fontAlgn="base"/>
            <a:r>
              <a:rPr lang="en-US" sz="2000" dirty="0"/>
              <a:t>Faith which makes them steadfast</a:t>
            </a:r>
          </a:p>
          <a:p>
            <a:pPr fontAlgn="base"/>
            <a:r>
              <a:rPr lang="en-US" sz="2000" dirty="0"/>
              <a:t>Faith which bring good works—to do good</a:t>
            </a:r>
          </a:p>
          <a:p>
            <a:pPr fontAlgn="base"/>
            <a:endParaRPr lang="en-US" sz="2000" dirty="0"/>
          </a:p>
          <a:p>
            <a:pPr fontAlgn="base"/>
            <a:r>
              <a:rPr lang="en-US" sz="2000" dirty="0"/>
              <a:t>Which leads to the glory of God</a:t>
            </a:r>
          </a:p>
        </p:txBody>
      </p:sp>
      <p:sp>
        <p:nvSpPr>
          <p:cNvPr id="11" name="TextBox 10"/>
          <p:cNvSpPr txBox="1"/>
          <p:nvPr/>
        </p:nvSpPr>
        <p:spPr>
          <a:xfrm>
            <a:off x="152400" y="6488667"/>
            <a:ext cx="2286000" cy="369332"/>
          </a:xfrm>
          <a:prstGeom prst="rect">
            <a:avLst/>
          </a:prstGeom>
          <a:noFill/>
        </p:spPr>
        <p:txBody>
          <a:bodyPr wrap="square" rtlCol="0">
            <a:spAutoFit/>
          </a:bodyPr>
          <a:lstStyle/>
          <a:p>
            <a:r>
              <a:rPr lang="en-US" dirty="0"/>
              <a:t>Ether 12:3-4</a:t>
            </a:r>
          </a:p>
        </p:txBody>
      </p:sp>
      <p:sp>
        <p:nvSpPr>
          <p:cNvPr id="12" name="TextBox 11"/>
          <p:cNvSpPr txBox="1"/>
          <p:nvPr/>
        </p:nvSpPr>
        <p:spPr>
          <a:xfrm>
            <a:off x="7848600" y="4800600"/>
            <a:ext cx="2922494" cy="1477328"/>
          </a:xfrm>
          <a:prstGeom prst="rect">
            <a:avLst/>
          </a:prstGeom>
          <a:noFill/>
        </p:spPr>
        <p:txBody>
          <a:bodyPr wrap="square" rtlCol="0">
            <a:spAutoFit/>
          </a:bodyPr>
          <a:lstStyle/>
          <a:p>
            <a:r>
              <a:rPr lang="en-US" dirty="0"/>
              <a:t>“True Repentance is based on and flows from faith in the Lord Jesus Christ, there is no other way.”</a:t>
            </a:r>
          </a:p>
          <a:p>
            <a:r>
              <a:rPr lang="en-US" dirty="0"/>
              <a:t>Ezra Taft Benson</a:t>
            </a:r>
          </a:p>
        </p:txBody>
      </p:sp>
      <p:sp>
        <p:nvSpPr>
          <p:cNvPr id="13" name="TextBox 12"/>
          <p:cNvSpPr txBox="1"/>
          <p:nvPr/>
        </p:nvSpPr>
        <p:spPr>
          <a:xfrm>
            <a:off x="7696200" y="1143000"/>
            <a:ext cx="4112838" cy="2031325"/>
          </a:xfrm>
          <a:prstGeom prst="rect">
            <a:avLst/>
          </a:prstGeom>
          <a:noFill/>
        </p:spPr>
        <p:txBody>
          <a:bodyPr wrap="square" rtlCol="0">
            <a:spAutoFit/>
          </a:bodyPr>
          <a:lstStyle/>
          <a:p>
            <a:r>
              <a:rPr lang="en-US" dirty="0"/>
              <a:t>Hope that saves is born of faith in the Lord Jesus Christ.</a:t>
            </a:r>
          </a:p>
          <a:p>
            <a:endParaRPr lang="en-US" dirty="0"/>
          </a:p>
          <a:p>
            <a:r>
              <a:rPr lang="en-US" dirty="0"/>
              <a:t>Hope is not merely wishful thinking.</a:t>
            </a:r>
          </a:p>
          <a:p>
            <a:endParaRPr lang="en-US" dirty="0"/>
          </a:p>
          <a:p>
            <a:r>
              <a:rPr lang="en-US" dirty="0"/>
              <a:t>Hope comes from trusting in and following the Savior.</a:t>
            </a:r>
          </a:p>
        </p:txBody>
      </p:sp>
      <p:pic>
        <p:nvPicPr>
          <p:cNvPr id="3" name="Picture 2">
            <a:extLst>
              <a:ext uri="{FF2B5EF4-FFF2-40B4-BE49-F238E27FC236}">
                <a16:creationId xmlns:a16="http://schemas.microsoft.com/office/drawing/2014/main" id="{C489750C-F0C7-4F60-B618-8278469DD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089" y="1922890"/>
            <a:ext cx="2633821" cy="2739597"/>
          </a:xfrm>
          <a:prstGeom prst="rect">
            <a:avLst/>
          </a:prstGeom>
        </p:spPr>
      </p:pic>
    </p:spTree>
    <p:extLst>
      <p:ext uri="{BB962C8B-B14F-4D97-AF65-F5344CB8AC3E}">
        <p14:creationId xmlns:p14="http://schemas.microsoft.com/office/powerpoint/2010/main" val="15735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64F46C-0F4B-4F3D-BC6A-F0F0BB624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9282" y="838200"/>
            <a:ext cx="5634318" cy="1200329"/>
          </a:xfrm>
          <a:prstGeom prst="rect">
            <a:avLst/>
          </a:prstGeom>
        </p:spPr>
        <p:txBody>
          <a:bodyPr wrap="square">
            <a:spAutoFit/>
          </a:bodyPr>
          <a:lstStyle/>
          <a:p>
            <a:pPr fontAlgn="base"/>
            <a:r>
              <a:rPr lang="en-US" sz="2400" b="1" dirty="0"/>
              <a:t>Faith</a:t>
            </a:r>
            <a:r>
              <a:rPr lang="en-US" sz="2400" dirty="0"/>
              <a:t> is a principle of action and power. Whenever we work toward a worthy goal,</a:t>
            </a:r>
            <a:br>
              <a:rPr lang="en-US" sz="2400" dirty="0"/>
            </a:br>
            <a:r>
              <a:rPr lang="en-US" sz="2400" dirty="0"/>
              <a:t>we exercise </a:t>
            </a:r>
            <a:r>
              <a:rPr lang="en-US" sz="2400" b="1" dirty="0"/>
              <a:t>faith</a:t>
            </a:r>
            <a:r>
              <a:rPr lang="en-US" sz="2400" dirty="0"/>
              <a:t>. </a:t>
            </a:r>
          </a:p>
        </p:txBody>
      </p:sp>
      <p:sp>
        <p:nvSpPr>
          <p:cNvPr id="11" name="TextBox 10"/>
          <p:cNvSpPr txBox="1"/>
          <p:nvPr/>
        </p:nvSpPr>
        <p:spPr>
          <a:xfrm>
            <a:off x="152400" y="6421904"/>
            <a:ext cx="2286000" cy="369332"/>
          </a:xfrm>
          <a:prstGeom prst="rect">
            <a:avLst/>
          </a:prstGeom>
          <a:noFill/>
        </p:spPr>
        <p:txBody>
          <a:bodyPr wrap="square" rtlCol="0">
            <a:spAutoFit/>
          </a:bodyPr>
          <a:lstStyle/>
          <a:p>
            <a:r>
              <a:rPr lang="en-US" dirty="0"/>
              <a:t>Ether 12:3-4</a:t>
            </a:r>
          </a:p>
        </p:txBody>
      </p:sp>
      <p:sp>
        <p:nvSpPr>
          <p:cNvPr id="13" name="TextBox 12"/>
          <p:cNvSpPr txBox="1"/>
          <p:nvPr/>
        </p:nvSpPr>
        <p:spPr>
          <a:xfrm>
            <a:off x="5867400" y="1066801"/>
            <a:ext cx="4343400" cy="5078313"/>
          </a:xfrm>
          <a:prstGeom prst="rect">
            <a:avLst/>
          </a:prstGeom>
          <a:noFill/>
        </p:spPr>
        <p:txBody>
          <a:bodyPr wrap="square" rtlCol="0">
            <a:spAutoFit/>
          </a:bodyPr>
          <a:lstStyle/>
          <a:p>
            <a:r>
              <a:rPr lang="en-US" dirty="0"/>
              <a:t>“Blessed art thou because of thy </a:t>
            </a:r>
            <a:r>
              <a:rPr lang="en-US" b="1" dirty="0"/>
              <a:t>exceeding faith</a:t>
            </a:r>
            <a:r>
              <a:rPr lang="en-US" dirty="0"/>
              <a:t>; I say unto thee, woman, there has not been such </a:t>
            </a:r>
            <a:r>
              <a:rPr lang="en-US" b="1" dirty="0"/>
              <a:t>great faith</a:t>
            </a:r>
            <a:r>
              <a:rPr lang="en-US" dirty="0"/>
              <a:t> among all the people of the Nephites.” </a:t>
            </a:r>
          </a:p>
          <a:p>
            <a:r>
              <a:rPr lang="en-US" dirty="0"/>
              <a:t>Alma 19:10</a:t>
            </a:r>
          </a:p>
          <a:p>
            <a:endParaRPr lang="en-US" dirty="0"/>
          </a:p>
          <a:p>
            <a:r>
              <a:rPr lang="en-US" dirty="0"/>
              <a:t>“Now ye see that this is the </a:t>
            </a:r>
            <a:r>
              <a:rPr lang="en-US" b="1" dirty="0"/>
              <a:t>true faith </a:t>
            </a:r>
            <a:r>
              <a:rPr lang="en-US" dirty="0"/>
              <a:t>of God;” Alma 44:4</a:t>
            </a:r>
          </a:p>
          <a:p>
            <a:endParaRPr lang="en-US" dirty="0"/>
          </a:p>
          <a:p>
            <a:r>
              <a:rPr lang="en-US" dirty="0"/>
              <a:t>“For if there be </a:t>
            </a:r>
            <a:r>
              <a:rPr lang="en-US" b="1" dirty="0"/>
              <a:t>no faith</a:t>
            </a:r>
            <a:r>
              <a:rPr lang="en-US" dirty="0"/>
              <a:t> among the children of men God can do no miracle among them” Ether 12:12</a:t>
            </a:r>
          </a:p>
          <a:p>
            <a:endParaRPr lang="en-US" dirty="0"/>
          </a:p>
          <a:p>
            <a:r>
              <a:rPr lang="en-US" dirty="0"/>
              <a:t>“…thus they did retain a </a:t>
            </a:r>
            <a:r>
              <a:rPr lang="en-US" b="1" dirty="0"/>
              <a:t>hope through faith” </a:t>
            </a:r>
            <a:r>
              <a:rPr lang="en-US" dirty="0"/>
              <a:t>Alma 25:16</a:t>
            </a:r>
          </a:p>
          <a:p>
            <a:endParaRPr lang="en-US" dirty="0"/>
          </a:p>
          <a:p>
            <a:r>
              <a:rPr lang="en-US" dirty="0"/>
              <a:t>“Do ye </a:t>
            </a:r>
            <a:r>
              <a:rPr lang="en-US" b="1" dirty="0"/>
              <a:t>exercise faith</a:t>
            </a:r>
            <a:r>
              <a:rPr lang="en-US" dirty="0"/>
              <a:t> in the redemption of him who created you?” Alma 5:15</a:t>
            </a:r>
          </a:p>
        </p:txBody>
      </p:sp>
      <p:sp>
        <p:nvSpPr>
          <p:cNvPr id="10" name="Rectangle 9"/>
          <p:cNvSpPr/>
          <p:nvPr/>
        </p:nvSpPr>
        <p:spPr>
          <a:xfrm>
            <a:off x="5257800" y="6251193"/>
            <a:ext cx="5410200" cy="461665"/>
          </a:xfrm>
          <a:prstGeom prst="rect">
            <a:avLst/>
          </a:prstGeom>
        </p:spPr>
        <p:txBody>
          <a:bodyPr wrap="square">
            <a:spAutoFit/>
          </a:bodyPr>
          <a:lstStyle/>
          <a:p>
            <a:pPr fontAlgn="base"/>
            <a:r>
              <a:rPr lang="en-US" sz="2400" b="1" dirty="0"/>
              <a:t>What kind of Faith should we have?</a:t>
            </a:r>
            <a:endParaRPr lang="en-US" sz="2400" dirty="0"/>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Degrees of Faith</a:t>
            </a:r>
          </a:p>
        </p:txBody>
      </p:sp>
      <p:pic>
        <p:nvPicPr>
          <p:cNvPr id="3" name="Picture 2">
            <a:extLst>
              <a:ext uri="{FF2B5EF4-FFF2-40B4-BE49-F238E27FC236}">
                <a16:creationId xmlns:a16="http://schemas.microsoft.com/office/drawing/2014/main" id="{D2A25189-0168-463D-92A3-CF3A90ED5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142771"/>
            <a:ext cx="2704571" cy="4212369"/>
          </a:xfrm>
          <a:prstGeom prst="rect">
            <a:avLst/>
          </a:prstGeom>
        </p:spPr>
      </p:pic>
    </p:spTree>
    <p:extLst>
      <p:ext uri="{BB962C8B-B14F-4D97-AF65-F5344CB8AC3E}">
        <p14:creationId xmlns:p14="http://schemas.microsoft.com/office/powerpoint/2010/main" val="38180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FC391C-468C-44A6-9355-C26CFE81F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Spiritually Blind Jaredites</a:t>
            </a:r>
          </a:p>
        </p:txBody>
      </p:sp>
      <p:sp>
        <p:nvSpPr>
          <p:cNvPr id="5" name="Rectangle 4"/>
          <p:cNvSpPr/>
          <p:nvPr/>
        </p:nvSpPr>
        <p:spPr>
          <a:xfrm>
            <a:off x="706177" y="1235811"/>
            <a:ext cx="4229100" cy="3970318"/>
          </a:xfrm>
          <a:prstGeom prst="rect">
            <a:avLst/>
          </a:prstGeom>
        </p:spPr>
        <p:txBody>
          <a:bodyPr wrap="square">
            <a:spAutoFit/>
          </a:bodyPr>
          <a:lstStyle/>
          <a:p>
            <a:pPr fontAlgn="base"/>
            <a:r>
              <a:rPr lang="en-US" sz="2400" dirty="0"/>
              <a:t>“Moroni informs us that their disbelief was because “they saw them not.” This is an age-old rejection of the spiritual workings of God. The world states that ‘seeing is believing.’ </a:t>
            </a:r>
          </a:p>
          <a:p>
            <a:pPr fontAlgn="base"/>
            <a:endParaRPr lang="en-US" sz="2400" dirty="0"/>
          </a:p>
          <a:p>
            <a:pPr fontAlgn="base"/>
            <a:r>
              <a:rPr lang="en-US" sz="2400" dirty="0"/>
              <a:t>Such logic…defies the workings of god and denies the words of prophets.  </a:t>
            </a:r>
          </a:p>
          <a:p>
            <a:pPr fontAlgn="base"/>
            <a:r>
              <a:rPr lang="en-US" sz="1200" dirty="0"/>
              <a:t>JFM and RLM</a:t>
            </a:r>
          </a:p>
        </p:txBody>
      </p:sp>
      <p:sp>
        <p:nvSpPr>
          <p:cNvPr id="14" name="TextBox 13"/>
          <p:cNvSpPr txBox="1"/>
          <p:nvPr/>
        </p:nvSpPr>
        <p:spPr>
          <a:xfrm>
            <a:off x="138953" y="6441940"/>
            <a:ext cx="2286000" cy="369332"/>
          </a:xfrm>
          <a:prstGeom prst="rect">
            <a:avLst/>
          </a:prstGeom>
          <a:noFill/>
        </p:spPr>
        <p:txBody>
          <a:bodyPr wrap="square" rtlCol="0">
            <a:spAutoFit/>
          </a:bodyPr>
          <a:lstStyle/>
          <a:p>
            <a:r>
              <a:rPr lang="en-US" dirty="0"/>
              <a:t>Ether 12:5-6</a:t>
            </a:r>
          </a:p>
        </p:txBody>
      </p:sp>
      <p:sp>
        <p:nvSpPr>
          <p:cNvPr id="15" name="Rectangle 14"/>
          <p:cNvSpPr/>
          <p:nvPr/>
        </p:nvSpPr>
        <p:spPr>
          <a:xfrm>
            <a:off x="5943600" y="4267201"/>
            <a:ext cx="4572000" cy="2031325"/>
          </a:xfrm>
          <a:prstGeom prst="rect">
            <a:avLst/>
          </a:prstGeom>
        </p:spPr>
        <p:txBody>
          <a:bodyPr>
            <a:spAutoFit/>
          </a:bodyPr>
          <a:lstStyle/>
          <a:p>
            <a:r>
              <a:rPr lang="en-US" dirty="0"/>
              <a:t>Those who need seeing proof say: </a:t>
            </a:r>
          </a:p>
          <a:p>
            <a:endParaRPr lang="en-US" dirty="0"/>
          </a:p>
          <a:p>
            <a:r>
              <a:rPr lang="en-US" dirty="0"/>
              <a:t>“How do ye know of their surety? Behold, ye cannot know of things which ye do not see; therefore ye cannot know that there shall be a Christ.”</a:t>
            </a:r>
          </a:p>
          <a:p>
            <a:r>
              <a:rPr lang="en-US" dirty="0"/>
              <a:t>Alma 30:15</a:t>
            </a:r>
          </a:p>
        </p:txBody>
      </p:sp>
      <p:sp>
        <p:nvSpPr>
          <p:cNvPr id="16" name="Rectangle 15"/>
          <p:cNvSpPr/>
          <p:nvPr/>
        </p:nvSpPr>
        <p:spPr>
          <a:xfrm>
            <a:off x="8724900" y="1566674"/>
            <a:ext cx="2590800" cy="1754326"/>
          </a:xfrm>
          <a:prstGeom prst="rect">
            <a:avLst/>
          </a:prstGeom>
        </p:spPr>
        <p:txBody>
          <a:bodyPr wrap="square">
            <a:spAutoFit/>
          </a:bodyPr>
          <a:lstStyle/>
          <a:p>
            <a:r>
              <a:rPr lang="en-US" dirty="0"/>
              <a:t>“Now faith is the substance of things hoped for, the evidence of things not seen.”</a:t>
            </a:r>
          </a:p>
          <a:p>
            <a:r>
              <a:rPr lang="en-US" dirty="0"/>
              <a:t>Hebrews 11:1</a:t>
            </a:r>
          </a:p>
        </p:txBody>
      </p:sp>
      <p:pic>
        <p:nvPicPr>
          <p:cNvPr id="3" name="Picture 2">
            <a:extLst>
              <a:ext uri="{FF2B5EF4-FFF2-40B4-BE49-F238E27FC236}">
                <a16:creationId xmlns:a16="http://schemas.microsoft.com/office/drawing/2014/main" id="{A959F287-2D04-415F-BA9A-5971252A6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914" y="1281111"/>
            <a:ext cx="2619375" cy="2619375"/>
          </a:xfrm>
          <a:prstGeom prst="rect">
            <a:avLst/>
          </a:prstGeom>
        </p:spPr>
      </p:pic>
    </p:spTree>
    <p:extLst>
      <p:ext uri="{BB962C8B-B14F-4D97-AF65-F5344CB8AC3E}">
        <p14:creationId xmlns:p14="http://schemas.microsoft.com/office/powerpoint/2010/main" val="38715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4B2CC1-CC40-44FA-BA0E-19DD1B53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323439"/>
          </a:xfrm>
          <a:prstGeom prst="rect">
            <a:avLst/>
          </a:prstGeom>
          <a:noFill/>
        </p:spPr>
        <p:txBody>
          <a:bodyPr wrap="square" rtlCol="0">
            <a:spAutoFit/>
          </a:bodyPr>
          <a:lstStyle/>
          <a:p>
            <a:pPr algn="ctr"/>
            <a:r>
              <a:rPr lang="en-US" sz="4000" i="1" dirty="0">
                <a:latin typeface="Berlin Sans FB" pitchFamily="34" charset="0"/>
              </a:rPr>
              <a:t>People Can Receive a Spiritual Witness of Jesus Christ through:</a:t>
            </a:r>
          </a:p>
        </p:txBody>
      </p:sp>
      <p:sp>
        <p:nvSpPr>
          <p:cNvPr id="14" name="TextBox 13"/>
          <p:cNvSpPr txBox="1"/>
          <p:nvPr/>
        </p:nvSpPr>
        <p:spPr>
          <a:xfrm>
            <a:off x="76200" y="6488668"/>
            <a:ext cx="2286000" cy="369332"/>
          </a:xfrm>
          <a:prstGeom prst="rect">
            <a:avLst/>
          </a:prstGeom>
          <a:noFill/>
        </p:spPr>
        <p:txBody>
          <a:bodyPr wrap="square" rtlCol="0">
            <a:spAutoFit/>
          </a:bodyPr>
          <a:lstStyle/>
          <a:p>
            <a:r>
              <a:rPr lang="en-US" dirty="0"/>
              <a:t>Ether 12:5-6</a:t>
            </a:r>
          </a:p>
        </p:txBody>
      </p:sp>
      <p:pic>
        <p:nvPicPr>
          <p:cNvPr id="3" name="Picture 2">
            <a:extLst>
              <a:ext uri="{FF2B5EF4-FFF2-40B4-BE49-F238E27FC236}">
                <a16:creationId xmlns:a16="http://schemas.microsoft.com/office/drawing/2014/main" id="{4F5BF1E5-0ACF-4D3E-BC53-31C633572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889521"/>
            <a:ext cx="8997432" cy="5599146"/>
          </a:xfrm>
          <a:prstGeom prst="rect">
            <a:avLst/>
          </a:prstGeom>
        </p:spPr>
      </p:pic>
    </p:spTree>
    <p:extLst>
      <p:ext uri="{BB962C8B-B14F-4D97-AF65-F5344CB8AC3E}">
        <p14:creationId xmlns:p14="http://schemas.microsoft.com/office/powerpoint/2010/main" val="217005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6B0DBB6-2EF0-4376-9FE4-332EF4D91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i="1" dirty="0">
                <a:latin typeface="Berlin Sans FB" pitchFamily="34" charset="0"/>
              </a:rPr>
              <a:t>Doctrinal Mastery</a:t>
            </a:r>
          </a:p>
        </p:txBody>
      </p:sp>
      <p:sp>
        <p:nvSpPr>
          <p:cNvPr id="5" name="Rectangle 4"/>
          <p:cNvSpPr/>
          <p:nvPr/>
        </p:nvSpPr>
        <p:spPr>
          <a:xfrm>
            <a:off x="4953000" y="1905000"/>
            <a:ext cx="5410200" cy="3539430"/>
          </a:xfrm>
          <a:prstGeom prst="rect">
            <a:avLst/>
          </a:prstGeom>
        </p:spPr>
        <p:txBody>
          <a:bodyPr wrap="square">
            <a:spAutoFit/>
          </a:bodyPr>
          <a:lstStyle/>
          <a:p>
            <a:pPr fontAlgn="base"/>
            <a:r>
              <a:rPr lang="en-US" sz="2800" dirty="0"/>
              <a:t> ”And now, I, Moroni, would speak somewhat concerning these things; I would show unto the world that faith is things which are</a:t>
            </a:r>
            <a:r>
              <a:rPr lang="en-US" sz="2800" baseline="30000" dirty="0"/>
              <a:t> </a:t>
            </a:r>
            <a:r>
              <a:rPr lang="en-US" sz="2800" dirty="0"/>
              <a:t>hoped for and not seen; wherefore, dispute not because ye see not, for ye receive no witness until after the trial of your faith.”</a:t>
            </a:r>
          </a:p>
        </p:txBody>
      </p:sp>
      <p:grpSp>
        <p:nvGrpSpPr>
          <p:cNvPr id="10" name="Group 9"/>
          <p:cNvGrpSpPr/>
          <p:nvPr/>
        </p:nvGrpSpPr>
        <p:grpSpPr>
          <a:xfrm>
            <a:off x="417172" y="1717788"/>
            <a:ext cx="3432856" cy="3402106"/>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646084" y="3823447"/>
              <a:ext cx="3886200" cy="746985"/>
            </a:xfrm>
            <a:prstGeom prst="rect">
              <a:avLst/>
            </a:prstGeom>
            <a:noFill/>
          </p:spPr>
          <p:txBody>
            <a:bodyPr wrap="square" rtlCol="0">
              <a:spAutoFit/>
            </a:bodyPr>
            <a:lstStyle/>
            <a:p>
              <a:pPr algn="ctr"/>
              <a:r>
                <a:rPr lang="en-US" sz="3600" dirty="0">
                  <a:solidFill>
                    <a:srgbClr val="FFC000"/>
                  </a:solidFill>
                  <a:latin typeface="Californian FB" pitchFamily="18" charset="0"/>
                </a:rPr>
                <a:t>Ether 12:6</a:t>
              </a:r>
            </a:p>
          </p:txBody>
        </p:sp>
        <p:sp>
          <p:nvSpPr>
            <p:cNvPr id="13" name="TextBox 12"/>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3962400" y="2819400"/>
            <a:ext cx="914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4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980</Words>
  <Application>Microsoft Office PowerPoint</Application>
  <PresentationFormat>Widescreen</PresentationFormat>
  <Paragraphs>130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Berlin Sans FB</vt:lpstr>
      <vt:lpstr>Tahoma</vt:lpstr>
      <vt:lpstr>Arial</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7</cp:revision>
  <dcterms:created xsi:type="dcterms:W3CDTF">2017-12-05T15:29:23Z</dcterms:created>
  <dcterms:modified xsi:type="dcterms:W3CDTF">2020-06-11T16:12:39Z</dcterms:modified>
</cp:coreProperties>
</file>