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Lst>
  <p:sldSz cx="12192000" cy="6858000"/>
  <p:notesSz cx="6858000" cy="9144000"/>
  <p:embeddedFontLst>
    <p:embeddedFont>
      <p:font typeface="Bookman Old Style" panose="02050604050505020204" pitchFamily="18"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alifornian FB" panose="0207040306080B030204" pitchFamily="18" charset="0"/>
      <p:regular r:id="rId29"/>
      <p:bold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99" d="100"/>
          <a:sy n="9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7D07-24E9-4988-B5F3-926DCB58A4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CA23F3-45D5-495D-8312-A6C313E20A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0314E7-1CCF-471C-AA20-17B26380B313}"/>
              </a:ext>
            </a:extLst>
          </p:cNvPr>
          <p:cNvSpPr>
            <a:spLocks noGrp="1"/>
          </p:cNvSpPr>
          <p:nvPr>
            <p:ph type="dt" sz="half" idx="10"/>
          </p:nvPr>
        </p:nvSpPr>
        <p:spPr/>
        <p:txBody>
          <a:bodyPr/>
          <a:lstStyle/>
          <a:p>
            <a:fld id="{47798B54-A6AB-4567-B553-0277CA6A4480}" type="datetimeFigureOut">
              <a:rPr lang="en-US" smtClean="0"/>
              <a:t>6/11/2020</a:t>
            </a:fld>
            <a:endParaRPr lang="en-US"/>
          </a:p>
        </p:txBody>
      </p:sp>
      <p:sp>
        <p:nvSpPr>
          <p:cNvPr id="5" name="Footer Placeholder 4">
            <a:extLst>
              <a:ext uri="{FF2B5EF4-FFF2-40B4-BE49-F238E27FC236}">
                <a16:creationId xmlns:a16="http://schemas.microsoft.com/office/drawing/2014/main" id="{E7FA22B9-98E9-4405-B327-3E3D272FA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7407B-295F-4DFB-9B3C-F1C43EBF4E9C}"/>
              </a:ext>
            </a:extLst>
          </p:cNvPr>
          <p:cNvSpPr>
            <a:spLocks noGrp="1"/>
          </p:cNvSpPr>
          <p:nvPr>
            <p:ph type="sldNum" sz="quarter" idx="12"/>
          </p:nvPr>
        </p:nvSpPr>
        <p:spPr/>
        <p:txBody>
          <a:bodyPr/>
          <a:lstStyle/>
          <a:p>
            <a:fld id="{EFAF5FB2-B135-4970-BDCA-B66CFCD83698}" type="slidenum">
              <a:rPr lang="en-US" smtClean="0"/>
              <a:t>‹#›</a:t>
            </a:fld>
            <a:endParaRPr lang="en-US"/>
          </a:p>
        </p:txBody>
      </p:sp>
    </p:spTree>
    <p:extLst>
      <p:ext uri="{BB962C8B-B14F-4D97-AF65-F5344CB8AC3E}">
        <p14:creationId xmlns:p14="http://schemas.microsoft.com/office/powerpoint/2010/main" val="72533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6A48-8499-443D-94B6-457640B1E0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83DF7C-D575-4692-BF67-6FCE0DB581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9D8B7-A433-4051-8AB4-4EF32FF77C61}"/>
              </a:ext>
            </a:extLst>
          </p:cNvPr>
          <p:cNvSpPr>
            <a:spLocks noGrp="1"/>
          </p:cNvSpPr>
          <p:nvPr>
            <p:ph type="dt" sz="half" idx="10"/>
          </p:nvPr>
        </p:nvSpPr>
        <p:spPr/>
        <p:txBody>
          <a:bodyPr/>
          <a:lstStyle/>
          <a:p>
            <a:fld id="{47798B54-A6AB-4567-B553-0277CA6A4480}" type="datetimeFigureOut">
              <a:rPr lang="en-US" smtClean="0"/>
              <a:t>6/11/2020</a:t>
            </a:fld>
            <a:endParaRPr lang="en-US"/>
          </a:p>
        </p:txBody>
      </p:sp>
      <p:sp>
        <p:nvSpPr>
          <p:cNvPr id="5" name="Footer Placeholder 4">
            <a:extLst>
              <a:ext uri="{FF2B5EF4-FFF2-40B4-BE49-F238E27FC236}">
                <a16:creationId xmlns:a16="http://schemas.microsoft.com/office/drawing/2014/main" id="{34E3395B-BF7F-4F45-970C-1E930F414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944B9C-A2D0-4381-869D-2FE1CA3AAB2A}"/>
              </a:ext>
            </a:extLst>
          </p:cNvPr>
          <p:cNvSpPr>
            <a:spLocks noGrp="1"/>
          </p:cNvSpPr>
          <p:nvPr>
            <p:ph type="sldNum" sz="quarter" idx="12"/>
          </p:nvPr>
        </p:nvSpPr>
        <p:spPr/>
        <p:txBody>
          <a:bodyPr/>
          <a:lstStyle/>
          <a:p>
            <a:fld id="{EFAF5FB2-B135-4970-BDCA-B66CFCD83698}" type="slidenum">
              <a:rPr lang="en-US" smtClean="0"/>
              <a:t>‹#›</a:t>
            </a:fld>
            <a:endParaRPr lang="en-US"/>
          </a:p>
        </p:txBody>
      </p:sp>
    </p:spTree>
    <p:extLst>
      <p:ext uri="{BB962C8B-B14F-4D97-AF65-F5344CB8AC3E}">
        <p14:creationId xmlns:p14="http://schemas.microsoft.com/office/powerpoint/2010/main" val="1648905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017248-8FE6-4437-B4B4-80870A8706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35E2B1-1C13-4E74-8A81-3DFC302798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2EE07-09A2-4F2E-BB7D-9663EC301F05}"/>
              </a:ext>
            </a:extLst>
          </p:cNvPr>
          <p:cNvSpPr>
            <a:spLocks noGrp="1"/>
          </p:cNvSpPr>
          <p:nvPr>
            <p:ph type="dt" sz="half" idx="10"/>
          </p:nvPr>
        </p:nvSpPr>
        <p:spPr/>
        <p:txBody>
          <a:bodyPr/>
          <a:lstStyle/>
          <a:p>
            <a:fld id="{47798B54-A6AB-4567-B553-0277CA6A4480}" type="datetimeFigureOut">
              <a:rPr lang="en-US" smtClean="0"/>
              <a:t>6/11/2020</a:t>
            </a:fld>
            <a:endParaRPr lang="en-US"/>
          </a:p>
        </p:txBody>
      </p:sp>
      <p:sp>
        <p:nvSpPr>
          <p:cNvPr id="5" name="Footer Placeholder 4">
            <a:extLst>
              <a:ext uri="{FF2B5EF4-FFF2-40B4-BE49-F238E27FC236}">
                <a16:creationId xmlns:a16="http://schemas.microsoft.com/office/drawing/2014/main" id="{A64D9016-7108-4D2A-B3F4-BBC920A826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F4F9B-5F2E-4692-8722-078DE438A4F4}"/>
              </a:ext>
            </a:extLst>
          </p:cNvPr>
          <p:cNvSpPr>
            <a:spLocks noGrp="1"/>
          </p:cNvSpPr>
          <p:nvPr>
            <p:ph type="sldNum" sz="quarter" idx="12"/>
          </p:nvPr>
        </p:nvSpPr>
        <p:spPr/>
        <p:txBody>
          <a:bodyPr/>
          <a:lstStyle/>
          <a:p>
            <a:fld id="{EFAF5FB2-B135-4970-BDCA-B66CFCD83698}" type="slidenum">
              <a:rPr lang="en-US" smtClean="0"/>
              <a:t>‹#›</a:t>
            </a:fld>
            <a:endParaRPr lang="en-US"/>
          </a:p>
        </p:txBody>
      </p:sp>
    </p:spTree>
    <p:extLst>
      <p:ext uri="{BB962C8B-B14F-4D97-AF65-F5344CB8AC3E}">
        <p14:creationId xmlns:p14="http://schemas.microsoft.com/office/powerpoint/2010/main" val="1502536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1F3F-F26D-4FC2-AE74-EF8C3AA131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5E767A-BD21-44C2-B527-331C85542F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39221-DF28-4033-82CD-D337FA2052B3}"/>
              </a:ext>
            </a:extLst>
          </p:cNvPr>
          <p:cNvSpPr>
            <a:spLocks noGrp="1"/>
          </p:cNvSpPr>
          <p:nvPr>
            <p:ph type="dt" sz="half" idx="10"/>
          </p:nvPr>
        </p:nvSpPr>
        <p:spPr/>
        <p:txBody>
          <a:bodyPr/>
          <a:lstStyle/>
          <a:p>
            <a:fld id="{47798B54-A6AB-4567-B553-0277CA6A4480}" type="datetimeFigureOut">
              <a:rPr lang="en-US" smtClean="0"/>
              <a:t>6/11/2020</a:t>
            </a:fld>
            <a:endParaRPr lang="en-US"/>
          </a:p>
        </p:txBody>
      </p:sp>
      <p:sp>
        <p:nvSpPr>
          <p:cNvPr id="5" name="Footer Placeholder 4">
            <a:extLst>
              <a:ext uri="{FF2B5EF4-FFF2-40B4-BE49-F238E27FC236}">
                <a16:creationId xmlns:a16="http://schemas.microsoft.com/office/drawing/2014/main" id="{E796EEEC-8313-4056-B39E-EEA0C00F1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3FA51-DF69-40F8-9FB0-F2A4D7BF537A}"/>
              </a:ext>
            </a:extLst>
          </p:cNvPr>
          <p:cNvSpPr>
            <a:spLocks noGrp="1"/>
          </p:cNvSpPr>
          <p:nvPr>
            <p:ph type="sldNum" sz="quarter" idx="12"/>
          </p:nvPr>
        </p:nvSpPr>
        <p:spPr/>
        <p:txBody>
          <a:bodyPr/>
          <a:lstStyle/>
          <a:p>
            <a:fld id="{EFAF5FB2-B135-4970-BDCA-B66CFCD83698}" type="slidenum">
              <a:rPr lang="en-US" smtClean="0"/>
              <a:t>‹#›</a:t>
            </a:fld>
            <a:endParaRPr lang="en-US"/>
          </a:p>
        </p:txBody>
      </p:sp>
    </p:spTree>
    <p:extLst>
      <p:ext uri="{BB962C8B-B14F-4D97-AF65-F5344CB8AC3E}">
        <p14:creationId xmlns:p14="http://schemas.microsoft.com/office/powerpoint/2010/main" val="221785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E323-2B13-4DB1-97EB-989D66D06A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B240A9-501B-41AB-9D55-A66D57BC0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558DB8-AC18-40B1-BE45-D675DF76A36F}"/>
              </a:ext>
            </a:extLst>
          </p:cNvPr>
          <p:cNvSpPr>
            <a:spLocks noGrp="1"/>
          </p:cNvSpPr>
          <p:nvPr>
            <p:ph type="dt" sz="half" idx="10"/>
          </p:nvPr>
        </p:nvSpPr>
        <p:spPr/>
        <p:txBody>
          <a:bodyPr/>
          <a:lstStyle/>
          <a:p>
            <a:fld id="{47798B54-A6AB-4567-B553-0277CA6A4480}" type="datetimeFigureOut">
              <a:rPr lang="en-US" smtClean="0"/>
              <a:t>6/11/2020</a:t>
            </a:fld>
            <a:endParaRPr lang="en-US"/>
          </a:p>
        </p:txBody>
      </p:sp>
      <p:sp>
        <p:nvSpPr>
          <p:cNvPr id="5" name="Footer Placeholder 4">
            <a:extLst>
              <a:ext uri="{FF2B5EF4-FFF2-40B4-BE49-F238E27FC236}">
                <a16:creationId xmlns:a16="http://schemas.microsoft.com/office/drawing/2014/main" id="{98C0426E-B2E5-4C0D-B92F-A163BFE41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CF731-A594-45B6-B76C-E3ED0D245D7C}"/>
              </a:ext>
            </a:extLst>
          </p:cNvPr>
          <p:cNvSpPr>
            <a:spLocks noGrp="1"/>
          </p:cNvSpPr>
          <p:nvPr>
            <p:ph type="sldNum" sz="quarter" idx="12"/>
          </p:nvPr>
        </p:nvSpPr>
        <p:spPr/>
        <p:txBody>
          <a:bodyPr/>
          <a:lstStyle/>
          <a:p>
            <a:fld id="{EFAF5FB2-B135-4970-BDCA-B66CFCD83698}" type="slidenum">
              <a:rPr lang="en-US" smtClean="0"/>
              <a:t>‹#›</a:t>
            </a:fld>
            <a:endParaRPr lang="en-US"/>
          </a:p>
        </p:txBody>
      </p:sp>
    </p:spTree>
    <p:extLst>
      <p:ext uri="{BB962C8B-B14F-4D97-AF65-F5344CB8AC3E}">
        <p14:creationId xmlns:p14="http://schemas.microsoft.com/office/powerpoint/2010/main" val="63015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495D-617A-4A34-BDDC-395438DAED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C88D07-0AB8-4D9A-A059-5EBDE949F4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AE3EBE-06F5-44AB-9ABF-324BE4193C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97437A-5949-4B57-A12C-C7BBE70A7C81}"/>
              </a:ext>
            </a:extLst>
          </p:cNvPr>
          <p:cNvSpPr>
            <a:spLocks noGrp="1"/>
          </p:cNvSpPr>
          <p:nvPr>
            <p:ph type="dt" sz="half" idx="10"/>
          </p:nvPr>
        </p:nvSpPr>
        <p:spPr/>
        <p:txBody>
          <a:bodyPr/>
          <a:lstStyle/>
          <a:p>
            <a:fld id="{47798B54-A6AB-4567-B553-0277CA6A4480}" type="datetimeFigureOut">
              <a:rPr lang="en-US" smtClean="0"/>
              <a:t>6/11/2020</a:t>
            </a:fld>
            <a:endParaRPr lang="en-US"/>
          </a:p>
        </p:txBody>
      </p:sp>
      <p:sp>
        <p:nvSpPr>
          <p:cNvPr id="6" name="Footer Placeholder 5">
            <a:extLst>
              <a:ext uri="{FF2B5EF4-FFF2-40B4-BE49-F238E27FC236}">
                <a16:creationId xmlns:a16="http://schemas.microsoft.com/office/drawing/2014/main" id="{7FD3F01F-640C-49DA-81AE-4F98F0365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B3E5B8-8C8B-4393-B217-097E4EC197A7}"/>
              </a:ext>
            </a:extLst>
          </p:cNvPr>
          <p:cNvSpPr>
            <a:spLocks noGrp="1"/>
          </p:cNvSpPr>
          <p:nvPr>
            <p:ph type="sldNum" sz="quarter" idx="12"/>
          </p:nvPr>
        </p:nvSpPr>
        <p:spPr/>
        <p:txBody>
          <a:bodyPr/>
          <a:lstStyle/>
          <a:p>
            <a:fld id="{EFAF5FB2-B135-4970-BDCA-B66CFCD83698}" type="slidenum">
              <a:rPr lang="en-US" smtClean="0"/>
              <a:t>‹#›</a:t>
            </a:fld>
            <a:endParaRPr lang="en-US"/>
          </a:p>
        </p:txBody>
      </p:sp>
    </p:spTree>
    <p:extLst>
      <p:ext uri="{BB962C8B-B14F-4D97-AF65-F5344CB8AC3E}">
        <p14:creationId xmlns:p14="http://schemas.microsoft.com/office/powerpoint/2010/main" val="14078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1AC4-3D08-4C4B-9529-FE79120E22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9FEA9D-8FF9-4FF0-98AC-C50C60D642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DFE041-1721-4B31-A900-C54E76923E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A41B9B-8494-43EF-ADE9-3E89C6C674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70C281-7528-47F9-B890-6805513A8E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022EAC-0B1A-4237-A5E9-D37F3AFAA611}"/>
              </a:ext>
            </a:extLst>
          </p:cNvPr>
          <p:cNvSpPr>
            <a:spLocks noGrp="1"/>
          </p:cNvSpPr>
          <p:nvPr>
            <p:ph type="dt" sz="half" idx="10"/>
          </p:nvPr>
        </p:nvSpPr>
        <p:spPr/>
        <p:txBody>
          <a:bodyPr/>
          <a:lstStyle/>
          <a:p>
            <a:fld id="{47798B54-A6AB-4567-B553-0277CA6A4480}" type="datetimeFigureOut">
              <a:rPr lang="en-US" smtClean="0"/>
              <a:t>6/11/2020</a:t>
            </a:fld>
            <a:endParaRPr lang="en-US"/>
          </a:p>
        </p:txBody>
      </p:sp>
      <p:sp>
        <p:nvSpPr>
          <p:cNvPr id="8" name="Footer Placeholder 7">
            <a:extLst>
              <a:ext uri="{FF2B5EF4-FFF2-40B4-BE49-F238E27FC236}">
                <a16:creationId xmlns:a16="http://schemas.microsoft.com/office/drawing/2014/main" id="{9532E23B-1FF7-4F06-82E1-30F281FDD9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2A313A-AB12-4B9F-BFA4-27D1B7E4EBAA}"/>
              </a:ext>
            </a:extLst>
          </p:cNvPr>
          <p:cNvSpPr>
            <a:spLocks noGrp="1"/>
          </p:cNvSpPr>
          <p:nvPr>
            <p:ph type="sldNum" sz="quarter" idx="12"/>
          </p:nvPr>
        </p:nvSpPr>
        <p:spPr/>
        <p:txBody>
          <a:bodyPr/>
          <a:lstStyle/>
          <a:p>
            <a:fld id="{EFAF5FB2-B135-4970-BDCA-B66CFCD83698}" type="slidenum">
              <a:rPr lang="en-US" smtClean="0"/>
              <a:t>‹#›</a:t>
            </a:fld>
            <a:endParaRPr lang="en-US"/>
          </a:p>
        </p:txBody>
      </p:sp>
    </p:spTree>
    <p:extLst>
      <p:ext uri="{BB962C8B-B14F-4D97-AF65-F5344CB8AC3E}">
        <p14:creationId xmlns:p14="http://schemas.microsoft.com/office/powerpoint/2010/main" val="105765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486A-255F-424E-B751-D438CC02C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52B278-40DE-44EC-B6C7-BB5C96BFFD58}"/>
              </a:ext>
            </a:extLst>
          </p:cNvPr>
          <p:cNvSpPr>
            <a:spLocks noGrp="1"/>
          </p:cNvSpPr>
          <p:nvPr>
            <p:ph type="dt" sz="half" idx="10"/>
          </p:nvPr>
        </p:nvSpPr>
        <p:spPr/>
        <p:txBody>
          <a:bodyPr/>
          <a:lstStyle/>
          <a:p>
            <a:fld id="{47798B54-A6AB-4567-B553-0277CA6A4480}" type="datetimeFigureOut">
              <a:rPr lang="en-US" smtClean="0"/>
              <a:t>6/11/2020</a:t>
            </a:fld>
            <a:endParaRPr lang="en-US"/>
          </a:p>
        </p:txBody>
      </p:sp>
      <p:sp>
        <p:nvSpPr>
          <p:cNvPr id="4" name="Footer Placeholder 3">
            <a:extLst>
              <a:ext uri="{FF2B5EF4-FFF2-40B4-BE49-F238E27FC236}">
                <a16:creationId xmlns:a16="http://schemas.microsoft.com/office/drawing/2014/main" id="{C060E102-439B-4E19-A811-3026032859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3F61E-35D2-408D-813C-828061C780FD}"/>
              </a:ext>
            </a:extLst>
          </p:cNvPr>
          <p:cNvSpPr>
            <a:spLocks noGrp="1"/>
          </p:cNvSpPr>
          <p:nvPr>
            <p:ph type="sldNum" sz="quarter" idx="12"/>
          </p:nvPr>
        </p:nvSpPr>
        <p:spPr/>
        <p:txBody>
          <a:bodyPr/>
          <a:lstStyle/>
          <a:p>
            <a:fld id="{EFAF5FB2-B135-4970-BDCA-B66CFCD83698}" type="slidenum">
              <a:rPr lang="en-US" smtClean="0"/>
              <a:t>‹#›</a:t>
            </a:fld>
            <a:endParaRPr lang="en-US"/>
          </a:p>
        </p:txBody>
      </p:sp>
    </p:spTree>
    <p:extLst>
      <p:ext uri="{BB962C8B-B14F-4D97-AF65-F5344CB8AC3E}">
        <p14:creationId xmlns:p14="http://schemas.microsoft.com/office/powerpoint/2010/main" val="334008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9F944-D0B7-4BA0-B3BF-FE5134388D70}"/>
              </a:ext>
            </a:extLst>
          </p:cNvPr>
          <p:cNvSpPr>
            <a:spLocks noGrp="1"/>
          </p:cNvSpPr>
          <p:nvPr>
            <p:ph type="dt" sz="half" idx="10"/>
          </p:nvPr>
        </p:nvSpPr>
        <p:spPr/>
        <p:txBody>
          <a:bodyPr/>
          <a:lstStyle/>
          <a:p>
            <a:fld id="{47798B54-A6AB-4567-B553-0277CA6A4480}" type="datetimeFigureOut">
              <a:rPr lang="en-US" smtClean="0"/>
              <a:t>6/11/2020</a:t>
            </a:fld>
            <a:endParaRPr lang="en-US"/>
          </a:p>
        </p:txBody>
      </p:sp>
      <p:sp>
        <p:nvSpPr>
          <p:cNvPr id="3" name="Footer Placeholder 2">
            <a:extLst>
              <a:ext uri="{FF2B5EF4-FFF2-40B4-BE49-F238E27FC236}">
                <a16:creationId xmlns:a16="http://schemas.microsoft.com/office/drawing/2014/main" id="{8EC57F7D-56A6-4F6B-B7B6-961B507AFE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CD369B-C762-40AB-A2D8-84316557EEDA}"/>
              </a:ext>
            </a:extLst>
          </p:cNvPr>
          <p:cNvSpPr>
            <a:spLocks noGrp="1"/>
          </p:cNvSpPr>
          <p:nvPr>
            <p:ph type="sldNum" sz="quarter" idx="12"/>
          </p:nvPr>
        </p:nvSpPr>
        <p:spPr/>
        <p:txBody>
          <a:bodyPr/>
          <a:lstStyle/>
          <a:p>
            <a:fld id="{EFAF5FB2-B135-4970-BDCA-B66CFCD83698}" type="slidenum">
              <a:rPr lang="en-US" smtClean="0"/>
              <a:t>‹#›</a:t>
            </a:fld>
            <a:endParaRPr lang="en-US"/>
          </a:p>
        </p:txBody>
      </p:sp>
    </p:spTree>
    <p:extLst>
      <p:ext uri="{BB962C8B-B14F-4D97-AF65-F5344CB8AC3E}">
        <p14:creationId xmlns:p14="http://schemas.microsoft.com/office/powerpoint/2010/main" val="94109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4DE7-6132-485C-9347-264F2E23F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0BDB48-7C8A-480C-B8CC-2C2034BE83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46DBBB-8C1E-4909-ABB5-ED455F203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8A5249-D8F8-4DB8-A8B5-3927CED141F0}"/>
              </a:ext>
            </a:extLst>
          </p:cNvPr>
          <p:cNvSpPr>
            <a:spLocks noGrp="1"/>
          </p:cNvSpPr>
          <p:nvPr>
            <p:ph type="dt" sz="half" idx="10"/>
          </p:nvPr>
        </p:nvSpPr>
        <p:spPr/>
        <p:txBody>
          <a:bodyPr/>
          <a:lstStyle/>
          <a:p>
            <a:fld id="{47798B54-A6AB-4567-B553-0277CA6A4480}" type="datetimeFigureOut">
              <a:rPr lang="en-US" smtClean="0"/>
              <a:t>6/11/2020</a:t>
            </a:fld>
            <a:endParaRPr lang="en-US"/>
          </a:p>
        </p:txBody>
      </p:sp>
      <p:sp>
        <p:nvSpPr>
          <p:cNvPr id="6" name="Footer Placeholder 5">
            <a:extLst>
              <a:ext uri="{FF2B5EF4-FFF2-40B4-BE49-F238E27FC236}">
                <a16:creationId xmlns:a16="http://schemas.microsoft.com/office/drawing/2014/main" id="{03040D17-831E-4D70-A8A3-4D8492CFB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53977-B27B-41D7-B200-B7F4D570E8DC}"/>
              </a:ext>
            </a:extLst>
          </p:cNvPr>
          <p:cNvSpPr>
            <a:spLocks noGrp="1"/>
          </p:cNvSpPr>
          <p:nvPr>
            <p:ph type="sldNum" sz="quarter" idx="12"/>
          </p:nvPr>
        </p:nvSpPr>
        <p:spPr/>
        <p:txBody>
          <a:bodyPr/>
          <a:lstStyle/>
          <a:p>
            <a:fld id="{EFAF5FB2-B135-4970-BDCA-B66CFCD83698}" type="slidenum">
              <a:rPr lang="en-US" smtClean="0"/>
              <a:t>‹#›</a:t>
            </a:fld>
            <a:endParaRPr lang="en-US"/>
          </a:p>
        </p:txBody>
      </p:sp>
    </p:spTree>
    <p:extLst>
      <p:ext uri="{BB962C8B-B14F-4D97-AF65-F5344CB8AC3E}">
        <p14:creationId xmlns:p14="http://schemas.microsoft.com/office/powerpoint/2010/main" val="193687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CAA2-659A-41D0-80EF-B928143DB1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BB31E5-D6AB-472D-9955-969476DC2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4C1316-4756-41E1-BA78-16ED64B77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0624D4-DC2E-4B04-8811-D7A18A34C851}"/>
              </a:ext>
            </a:extLst>
          </p:cNvPr>
          <p:cNvSpPr>
            <a:spLocks noGrp="1"/>
          </p:cNvSpPr>
          <p:nvPr>
            <p:ph type="dt" sz="half" idx="10"/>
          </p:nvPr>
        </p:nvSpPr>
        <p:spPr/>
        <p:txBody>
          <a:bodyPr/>
          <a:lstStyle/>
          <a:p>
            <a:fld id="{47798B54-A6AB-4567-B553-0277CA6A4480}" type="datetimeFigureOut">
              <a:rPr lang="en-US" smtClean="0"/>
              <a:t>6/11/2020</a:t>
            </a:fld>
            <a:endParaRPr lang="en-US"/>
          </a:p>
        </p:txBody>
      </p:sp>
      <p:sp>
        <p:nvSpPr>
          <p:cNvPr id="6" name="Footer Placeholder 5">
            <a:extLst>
              <a:ext uri="{FF2B5EF4-FFF2-40B4-BE49-F238E27FC236}">
                <a16:creationId xmlns:a16="http://schemas.microsoft.com/office/drawing/2014/main" id="{4CD40BE3-E594-408B-B799-F75FD34CF8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F4DFD2-BB2E-404D-AB9D-02BA27A9F394}"/>
              </a:ext>
            </a:extLst>
          </p:cNvPr>
          <p:cNvSpPr>
            <a:spLocks noGrp="1"/>
          </p:cNvSpPr>
          <p:nvPr>
            <p:ph type="sldNum" sz="quarter" idx="12"/>
          </p:nvPr>
        </p:nvSpPr>
        <p:spPr/>
        <p:txBody>
          <a:bodyPr/>
          <a:lstStyle/>
          <a:p>
            <a:fld id="{EFAF5FB2-B135-4970-BDCA-B66CFCD83698}" type="slidenum">
              <a:rPr lang="en-US" smtClean="0"/>
              <a:t>‹#›</a:t>
            </a:fld>
            <a:endParaRPr lang="en-US"/>
          </a:p>
        </p:txBody>
      </p:sp>
    </p:spTree>
    <p:extLst>
      <p:ext uri="{BB962C8B-B14F-4D97-AF65-F5344CB8AC3E}">
        <p14:creationId xmlns:p14="http://schemas.microsoft.com/office/powerpoint/2010/main" val="129878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87CAD-786C-4A08-8A29-44B8FD9556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A44017-57FD-4598-B463-6B627C62C5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EE97E-3F36-44B5-AAE3-EBDC9EC579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98B54-A6AB-4567-B553-0277CA6A4480}" type="datetimeFigureOut">
              <a:rPr lang="en-US" smtClean="0"/>
              <a:t>6/11/2020</a:t>
            </a:fld>
            <a:endParaRPr lang="en-US"/>
          </a:p>
        </p:txBody>
      </p:sp>
      <p:sp>
        <p:nvSpPr>
          <p:cNvPr id="5" name="Footer Placeholder 4">
            <a:extLst>
              <a:ext uri="{FF2B5EF4-FFF2-40B4-BE49-F238E27FC236}">
                <a16:creationId xmlns:a16="http://schemas.microsoft.com/office/drawing/2014/main" id="{9D8D4846-42E9-4C92-9950-3FE44945E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61228C-4638-4C19-A858-C86FFB002B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F5FB2-B135-4970-BDCA-B66CFCD83698}" type="slidenum">
              <a:rPr lang="en-US" smtClean="0"/>
              <a:t>‹#›</a:t>
            </a:fld>
            <a:endParaRPr lang="en-US"/>
          </a:p>
        </p:txBody>
      </p:sp>
    </p:spTree>
    <p:extLst>
      <p:ext uri="{BB962C8B-B14F-4D97-AF65-F5344CB8AC3E}">
        <p14:creationId xmlns:p14="http://schemas.microsoft.com/office/powerpoint/2010/main" val="2663256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008D00-F363-44F7-86BB-DD7323D56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50701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21D171-0D6F-4215-9EE4-75CF62CBA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w8PDw8MDQ8PDA0NDw8NDA0NDw8NDQwMFBQWFhQRFBQYHCggGBolHBQUITEhJSkrLi4uFx8zODMsNygtLisBCgoKDAwMDwwMDiwZHxkrLCsrKysrKysrKysrLCsrKysrKyssKysrKysrKysrKysrKysrKysrKysrKysrKysrK//AABEIAOEA4QMBIgACEQEDEQH/xAAXAAEBAQEAAAAAAAAAAAAAAAAAAQIH/8QAFhABAQEAAAAAAAAAAAAAAAAAAAER/8QAFgEBAQEAAAAAAAAAAAAAAAAAAAQB/8QAFBEBAAAAAAAAAAAAAAAAAAAAAP/aAAwDAQACEQMRAD8A6aAxKAAAAAAAABQAAAAAAAFBFAEFARQAAAABAgAAAAAACooCCpQAABQEAAgQBQAAAAAAAAAQAAUBBUBQQFEUAAAAAAEBQQgoAAAAAAAAAAIACkEgBABQAAAAAAAAAAAAAAAAAAAAABUBFQBQQFRQEUQFAAAAAAAAAAAAAAFQAAAFBAAQUBFEBQAAAAAAAAAAAAAAAAAURQEAAUBAARQAAAAAAAAAAAABUFoICggAAAAqAqKgKACCgMqAAAAAAAAAAAAKCLQARUBRFBFABFQFgICggLqKAgAAAAAAAAACoAoAAAAAIqKAAAAAioCgAajQDIAAAAAAAAACooAAAAAAIoAAAAAIqAoAAoDIAAAAAAACooAAAABQAAAAAAAAAAAABRAEAAAAAAAAVAFAAAAAAFQAAAAAAAAAAFABkAAAAAFQAFAARQAAAUBAAAAAAAAAAAAABAAVAAVAAABUUAAAAAFBBQEAAAAAAAAABcDAGQAAACgBQAFABQBCAAAAAAQAFAEUASKACAAA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2438400" y="990601"/>
            <a:ext cx="7239000" cy="2585323"/>
          </a:xfrm>
          <a:prstGeom prst="rect">
            <a:avLst/>
          </a:prstGeom>
          <a:noFill/>
        </p:spPr>
        <p:txBody>
          <a:bodyPr wrap="square" rtlCol="0">
            <a:spAutoFit/>
          </a:bodyPr>
          <a:lstStyle/>
          <a:p>
            <a:pPr fontAlgn="base"/>
            <a:r>
              <a:rPr lang="en-US" dirty="0"/>
              <a:t>“When we read in the scriptures of man’s ‘weakness,’ this term includes the … weakness inherent in the general human condition in which the flesh has such an incessant [or constant] impact upon the spirit </a:t>
            </a:r>
            <a:r>
              <a:rPr lang="en-US" sz="1200" dirty="0"/>
              <a:t>(see Ether 12:28–29). </a:t>
            </a:r>
          </a:p>
          <a:p>
            <a:pPr fontAlgn="base"/>
            <a:endParaRPr lang="en-US" dirty="0"/>
          </a:p>
          <a:p>
            <a:pPr fontAlgn="base"/>
            <a:r>
              <a:rPr lang="en-US" dirty="0"/>
              <a:t>Weakness likewise includes, however, our specific, individual weaknesses, which we are expected to overcome. </a:t>
            </a:r>
          </a:p>
          <a:p>
            <a:pPr fontAlgn="base"/>
            <a:r>
              <a:rPr lang="en-US" sz="1200" dirty="0"/>
              <a:t>(see D&amp;C 66:3; Jacob 4:7). </a:t>
            </a:r>
          </a:p>
          <a:p>
            <a:pPr fontAlgn="base"/>
            <a:endParaRPr lang="en-US" dirty="0"/>
          </a:p>
          <a:p>
            <a:pPr fontAlgn="base"/>
            <a:r>
              <a:rPr lang="en-US" dirty="0"/>
              <a:t>Life has a way of exposing these weaknesses” </a:t>
            </a:r>
            <a:r>
              <a:rPr lang="en-US" sz="1100" dirty="0"/>
              <a:t>Neal A. Maxwell</a:t>
            </a:r>
          </a:p>
        </p:txBody>
      </p:sp>
      <p:sp>
        <p:nvSpPr>
          <p:cNvPr id="5" name="TextBox 4"/>
          <p:cNvSpPr txBox="1"/>
          <p:nvPr/>
        </p:nvSpPr>
        <p:spPr>
          <a:xfrm>
            <a:off x="117475" y="6435210"/>
            <a:ext cx="3429000" cy="369332"/>
          </a:xfrm>
          <a:prstGeom prst="rect">
            <a:avLst/>
          </a:prstGeom>
          <a:noFill/>
        </p:spPr>
        <p:txBody>
          <a:bodyPr wrap="square" rtlCol="0">
            <a:spAutoFit/>
          </a:bodyPr>
          <a:lstStyle/>
          <a:p>
            <a:r>
              <a:rPr lang="en-US" dirty="0"/>
              <a:t>Ether 12:28-29</a:t>
            </a:r>
            <a:endParaRPr lang="en-US" sz="1200" dirty="0"/>
          </a:p>
        </p:txBody>
      </p:sp>
      <p:pic>
        <p:nvPicPr>
          <p:cNvPr id="27650" name="Picture 2" descr="http://www.smartbloggerz.com/wp-content/uploads/2011/09/Strengths-And-Weaknesses.png"/>
          <p:cNvPicPr>
            <a:picLocks noChangeAspect="1" noChangeArrowheads="1"/>
          </p:cNvPicPr>
          <p:nvPr/>
        </p:nvPicPr>
        <p:blipFill>
          <a:blip r:embed="rId3" cstate="print"/>
          <a:srcRect/>
          <a:stretch>
            <a:fillRect/>
          </a:stretch>
        </p:blipFill>
        <p:spPr bwMode="auto">
          <a:xfrm>
            <a:off x="3124200" y="3581401"/>
            <a:ext cx="6819900" cy="2800351"/>
          </a:xfrm>
          <a:prstGeom prst="rect">
            <a:avLst/>
          </a:prstGeom>
          <a:noFill/>
        </p:spPr>
      </p:pic>
      <p:pic>
        <p:nvPicPr>
          <p:cNvPr id="8" name="Picture 7" descr="Neil A. Maxwell.jpg">
            <a:extLst>
              <a:ext uri="{FF2B5EF4-FFF2-40B4-BE49-F238E27FC236}">
                <a16:creationId xmlns:a16="http://schemas.microsoft.com/office/drawing/2014/main" id="{BCE5B321-3131-493B-ADCC-45D3C61BB0B6}"/>
              </a:ext>
            </a:extLst>
          </p:cNvPr>
          <p:cNvPicPr>
            <a:picLocks noChangeAspect="1"/>
          </p:cNvPicPr>
          <p:nvPr/>
        </p:nvPicPr>
        <p:blipFill>
          <a:blip r:embed="rId4" cstate="print"/>
          <a:stretch>
            <a:fillRect/>
          </a:stretch>
        </p:blipFill>
        <p:spPr>
          <a:xfrm>
            <a:off x="10380133" y="160338"/>
            <a:ext cx="1535926" cy="1922207"/>
          </a:xfrm>
          <a:prstGeom prst="rect">
            <a:avLst/>
          </a:prstGeom>
        </p:spPr>
      </p:pic>
    </p:spTree>
    <p:extLst>
      <p:ext uri="{BB962C8B-B14F-4D97-AF65-F5344CB8AC3E}">
        <p14:creationId xmlns:p14="http://schemas.microsoft.com/office/powerpoint/2010/main" val="423148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2F37E4-CFC8-4B16-9DC8-EA41B9302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w8PDw8MDQ8PDA0NDw8NDA0NDw8NDQwMFBQWFhQRFBQYHCggGBolHBQUITEhJSkrLi4uFx8zODMsNygtLisBCgoKDAwMDwwMDiwZHxkrLCsrKysrKysrKysrLCsrKysrKyssKysrKysrKysrKysrKysrKysrKysrKysrKysrK//AABEIAOEA4QMBIgACEQEDEQH/xAAXAAEBAQEAAAAAAAAAAAAAAAAAAQIH/8QAFhABAQEAAAAAAAAAAAAAAAAAAAER/8QAFgEBAQEAAAAAAAAAAAAAAAAAAAQB/8QAFBEBAAAAAAAAAAAAAAAAAAAAAP/aAAwDAQACEQMRAD8A6aAxKAAAAAAAABQAAAAAAAFBFAEFARQAAAABAgAAAAAACooCCpQAABQEAAgQBQAAAAAAAAAQAAUBBUBQQFEUAAAAAAEBQQgoAAAAAAAAAAIACkEgBABQAAAAAAAAAAAAAAAAAAAAABUBFQBQQFRQEUQFAAAAAAAAAAAAAAFQAAAFBAAQUBFEBQAAAAAAAAAAAAAAAAAURQEAAUBAARQAAAAAAAAAAAABUFoICggAAAAqAqKgKACCgMqAAAAAAAAAAAAKCLQARUBRFBFABFQFgICggLqKAgAAAAAAAAACoAoAAAAAIqKAAAAAioCgAajQDIAAAAAAAAACooAAAAAAIoAAAAAIqAoAAoDIAAAAAAACooAAAABQAAAAAAAAAAAABRAEAAAAAAAAVAFAAAAAAFQAAAAAAAAAAFABkAAAAAFQAFAARQAAAUBAAAAAAAAAAAAABAAVAAVAAABUUAAAAAFBBQEAAAAAAAAABcDAGQAAACgBQAFABQBCAAAAAAQAFAEUASKACAAA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14300" y="6488667"/>
            <a:ext cx="3429000" cy="369332"/>
          </a:xfrm>
          <a:prstGeom prst="rect">
            <a:avLst/>
          </a:prstGeom>
          <a:noFill/>
        </p:spPr>
        <p:txBody>
          <a:bodyPr wrap="square" rtlCol="0">
            <a:spAutoFit/>
          </a:bodyPr>
          <a:lstStyle/>
          <a:p>
            <a:r>
              <a:rPr lang="en-US" dirty="0"/>
              <a:t>Ether 12:28-29</a:t>
            </a:r>
            <a:endParaRPr lang="en-US" sz="1200" dirty="0"/>
          </a:p>
        </p:txBody>
      </p:sp>
      <p:sp>
        <p:nvSpPr>
          <p:cNvPr id="6" name="TextBox 5"/>
          <p:cNvSpPr txBox="1"/>
          <p:nvPr/>
        </p:nvSpPr>
        <p:spPr>
          <a:xfrm>
            <a:off x="1524000" y="1"/>
            <a:ext cx="9144000" cy="646331"/>
          </a:xfrm>
          <a:prstGeom prst="rect">
            <a:avLst/>
          </a:prstGeom>
          <a:noFill/>
        </p:spPr>
        <p:txBody>
          <a:bodyPr wrap="square" rtlCol="0">
            <a:spAutoFit/>
          </a:bodyPr>
          <a:lstStyle/>
          <a:p>
            <a:pPr algn="ctr"/>
            <a:r>
              <a:rPr lang="en-US" sz="3600" dirty="0">
                <a:latin typeface="Bookman Old Style" pitchFamily="18" charset="0"/>
              </a:rPr>
              <a:t>Faith</a:t>
            </a:r>
          </a:p>
        </p:txBody>
      </p:sp>
      <p:sp>
        <p:nvSpPr>
          <p:cNvPr id="7" name="TextBox 6"/>
          <p:cNvSpPr txBox="1"/>
          <p:nvPr/>
        </p:nvSpPr>
        <p:spPr>
          <a:xfrm>
            <a:off x="1828800" y="838201"/>
            <a:ext cx="4419600" cy="1092607"/>
          </a:xfrm>
          <a:prstGeom prst="rect">
            <a:avLst/>
          </a:prstGeom>
          <a:noFill/>
        </p:spPr>
        <p:txBody>
          <a:bodyPr wrap="square" rtlCol="0">
            <a:spAutoFit/>
          </a:bodyPr>
          <a:lstStyle/>
          <a:p>
            <a:pPr fontAlgn="base"/>
            <a:r>
              <a:rPr lang="en-US" dirty="0"/>
              <a:t>“The Savior taught that a person with faith the size of a mustard seed can have power to move a mountain.”</a:t>
            </a:r>
          </a:p>
          <a:p>
            <a:pPr fontAlgn="base"/>
            <a:r>
              <a:rPr lang="en-US" sz="1100" dirty="0"/>
              <a:t>Matthew 17:20</a:t>
            </a:r>
          </a:p>
        </p:txBody>
      </p:sp>
      <p:sp>
        <p:nvSpPr>
          <p:cNvPr id="10" name="TextBox 9"/>
          <p:cNvSpPr txBox="1"/>
          <p:nvPr/>
        </p:nvSpPr>
        <p:spPr>
          <a:xfrm>
            <a:off x="5791200" y="2438400"/>
            <a:ext cx="4419600" cy="3862596"/>
          </a:xfrm>
          <a:prstGeom prst="rect">
            <a:avLst/>
          </a:prstGeom>
          <a:noFill/>
        </p:spPr>
        <p:txBody>
          <a:bodyPr wrap="square" rtlCol="0">
            <a:spAutoFit/>
          </a:bodyPr>
          <a:lstStyle/>
          <a:p>
            <a:pPr fontAlgn="base"/>
            <a:r>
              <a:rPr lang="en-US" dirty="0"/>
              <a:t>“Adversity can increase faith or instead can cause the troubling roots of bitterness to spring up…One’s life, therefore, cannot be both faith-filed and stress-free.</a:t>
            </a:r>
          </a:p>
          <a:p>
            <a:pPr fontAlgn="base"/>
            <a:endParaRPr lang="en-US" dirty="0"/>
          </a:p>
          <a:p>
            <a:pPr fontAlgn="base"/>
            <a:r>
              <a:rPr lang="en-US" dirty="0"/>
              <a:t>Therefore, how can you and I really expect to glide naively through life, as if to say, “Lord, give me experience, but not grief, not sorrow, not pain, not opposition, not betrayal, and certainly not to be forsaken. Keep from me, Lord, all those experiences which made Thee what Thou art! Then let me come and dwell with Thee and fully share Thy joy!”</a:t>
            </a:r>
          </a:p>
          <a:p>
            <a:pPr fontAlgn="base"/>
            <a:r>
              <a:rPr lang="en-US" sz="1100" dirty="0"/>
              <a:t>Neal A. Maxwell</a:t>
            </a:r>
          </a:p>
        </p:txBody>
      </p:sp>
      <p:pic>
        <p:nvPicPr>
          <p:cNvPr id="13" name="Picture 12" descr="Neil A. Maxwell.jpg"/>
          <p:cNvPicPr>
            <a:picLocks noChangeAspect="1"/>
          </p:cNvPicPr>
          <p:nvPr/>
        </p:nvPicPr>
        <p:blipFill>
          <a:blip r:embed="rId3" cstate="print"/>
          <a:stretch>
            <a:fillRect/>
          </a:stretch>
        </p:blipFill>
        <p:spPr>
          <a:xfrm>
            <a:off x="10210800" y="192820"/>
            <a:ext cx="1535926" cy="1922207"/>
          </a:xfrm>
          <a:prstGeom prst="rect">
            <a:avLst/>
          </a:prstGeom>
        </p:spPr>
      </p:pic>
      <p:pic>
        <p:nvPicPr>
          <p:cNvPr id="3" name="Picture 2">
            <a:extLst>
              <a:ext uri="{FF2B5EF4-FFF2-40B4-BE49-F238E27FC236}">
                <a16:creationId xmlns:a16="http://schemas.microsoft.com/office/drawing/2014/main" id="{E1C2A5FF-1143-49BB-AFC0-5D690A86F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3477" y="2157203"/>
            <a:ext cx="2573046" cy="3862596"/>
          </a:xfrm>
          <a:prstGeom prst="rect">
            <a:avLst/>
          </a:prstGeom>
        </p:spPr>
      </p:pic>
    </p:spTree>
    <p:extLst>
      <p:ext uri="{BB962C8B-B14F-4D97-AF65-F5344CB8AC3E}">
        <p14:creationId xmlns:p14="http://schemas.microsoft.com/office/powerpoint/2010/main" val="217618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4F6598D-F850-4BE3-B734-F7B790948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w8PDw8MDQ8PDA0NDw8NDA0NDw8NDQwMFBQWFhQRFBQYHCggGBolHBQUITEhJSkrLi4uFx8zODMsNygtLisBCgoKDAwMDwwMDiwZHxkrLCsrKysrKysrKysrLCsrKysrKyssKysrKysrKysrKysrKysrKysrKysrKysrKysrK//AABEIAOEA4QMBIgACEQEDEQH/xAAXAAEBAQEAAAAAAAAAAAAAAAAAAQIH/8QAFhABAQEAAAAAAAAAAAAAAAAAAAER/8QAFgEBAQEAAAAAAAAAAAAAAAAAAAQB/8QAFBEBAAAAAAAAAAAAAAAAAAAAAP/aAAwDAQACEQMRAD8A6aAxKAAAAAAAABQAAAAAAAFBFAEFARQAAAABAgAAAAAACooCCpQAABQEAAgQBQAAAAAAAAAQAAUBBUBQQFEUAAAAAAEBQQgoAAAAAAAAAAIACkEgBABQAAAAAAAAAAAAAAAAAAAAABUBFQBQQFRQEUQFAAAAAAAAAAAAAAFQAAAFBAAQUBFEBQAAAAAAAAAAAAAAAAAURQEAAUBAARQAAAAAAAAAAAABUFoICggAAAAqAqKgKACCgMqAAAAAAAAAAAAKCLQARUBRFBFABFQFgICggLqKAgAAAAAAAAACoAoAAAAAIqKAAAAAioCgAajQDIAAAAAAAAACooAAAAAAIoAAAAAIqAoAAoDIAAAAAAACooAAAABQAAAAAAAAAAAABRAEAAAAAAAAVAFAAAAAAFQAAAAAAAAAAFABkAAAAAFQAFAARQAAAUBAAAAAAAAAAAAABAAVAAVAAABUUAAAAAFBBQEAAAAAAAAABcDAGQAAACgBQAFABQBCAAAAAAQAFAEUASKACAAA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828800" y="533400"/>
            <a:ext cx="4419600" cy="815608"/>
          </a:xfrm>
          <a:prstGeom prst="rect">
            <a:avLst/>
          </a:prstGeom>
          <a:noFill/>
        </p:spPr>
        <p:txBody>
          <a:bodyPr wrap="square" rtlCol="0">
            <a:spAutoFit/>
          </a:bodyPr>
          <a:lstStyle/>
          <a:p>
            <a:pPr fontAlgn="base"/>
            <a:r>
              <a:rPr lang="en-US" dirty="0"/>
              <a:t> Paul said  Hope is for things that are not seen that are true.</a:t>
            </a:r>
          </a:p>
          <a:p>
            <a:pPr fontAlgn="base"/>
            <a:r>
              <a:rPr lang="en-US" sz="1100" dirty="0"/>
              <a:t>Romans 8:24</a:t>
            </a:r>
          </a:p>
        </p:txBody>
      </p:sp>
      <p:sp>
        <p:nvSpPr>
          <p:cNvPr id="5" name="TextBox 4"/>
          <p:cNvSpPr txBox="1"/>
          <p:nvPr/>
        </p:nvSpPr>
        <p:spPr>
          <a:xfrm>
            <a:off x="85165" y="6436786"/>
            <a:ext cx="3429000" cy="369332"/>
          </a:xfrm>
          <a:prstGeom prst="rect">
            <a:avLst/>
          </a:prstGeom>
          <a:noFill/>
        </p:spPr>
        <p:txBody>
          <a:bodyPr wrap="square" rtlCol="0">
            <a:spAutoFit/>
          </a:bodyPr>
          <a:lstStyle/>
          <a:p>
            <a:r>
              <a:rPr lang="en-US" dirty="0"/>
              <a:t>Ether 12:32  </a:t>
            </a:r>
            <a:r>
              <a:rPr lang="en-US" sz="1200" dirty="0"/>
              <a:t>Neal A. Maxwell</a:t>
            </a:r>
          </a:p>
        </p:txBody>
      </p:sp>
      <p:sp>
        <p:nvSpPr>
          <p:cNvPr id="6" name="TextBox 5"/>
          <p:cNvSpPr txBox="1"/>
          <p:nvPr/>
        </p:nvSpPr>
        <p:spPr>
          <a:xfrm>
            <a:off x="1524000" y="1"/>
            <a:ext cx="9144000" cy="646331"/>
          </a:xfrm>
          <a:prstGeom prst="rect">
            <a:avLst/>
          </a:prstGeom>
          <a:noFill/>
        </p:spPr>
        <p:txBody>
          <a:bodyPr wrap="square" rtlCol="0">
            <a:spAutoFit/>
          </a:bodyPr>
          <a:lstStyle/>
          <a:p>
            <a:pPr algn="ctr"/>
            <a:r>
              <a:rPr lang="en-US" sz="3600" dirty="0">
                <a:latin typeface="Bookman Old Style" pitchFamily="18" charset="0"/>
              </a:rPr>
              <a:t>Hope</a:t>
            </a:r>
          </a:p>
        </p:txBody>
      </p:sp>
      <p:sp>
        <p:nvSpPr>
          <p:cNvPr id="7" name="TextBox 6"/>
          <p:cNvSpPr txBox="1"/>
          <p:nvPr/>
        </p:nvSpPr>
        <p:spPr>
          <a:xfrm>
            <a:off x="7315200" y="822619"/>
            <a:ext cx="4419600" cy="1200329"/>
          </a:xfrm>
          <a:prstGeom prst="rect">
            <a:avLst/>
          </a:prstGeom>
          <a:noFill/>
        </p:spPr>
        <p:txBody>
          <a:bodyPr wrap="square" rtlCol="0">
            <a:spAutoFit/>
          </a:bodyPr>
          <a:lstStyle/>
          <a:p>
            <a:pPr fontAlgn="base"/>
            <a:r>
              <a:rPr lang="en-US" dirty="0"/>
              <a:t>“(Hope is the) great realties of the resurrection, eternal life, a better world, and Christ’s triumphant second coming—things as they really will be.” Jacob 4:13</a:t>
            </a:r>
          </a:p>
        </p:txBody>
      </p:sp>
      <p:sp>
        <p:nvSpPr>
          <p:cNvPr id="8" name="TextBox 7"/>
          <p:cNvSpPr txBox="1"/>
          <p:nvPr/>
        </p:nvSpPr>
        <p:spPr>
          <a:xfrm>
            <a:off x="1524000" y="3506284"/>
            <a:ext cx="3276600" cy="1754326"/>
          </a:xfrm>
          <a:prstGeom prst="rect">
            <a:avLst/>
          </a:prstGeom>
          <a:noFill/>
        </p:spPr>
        <p:txBody>
          <a:bodyPr wrap="square" rtlCol="0">
            <a:spAutoFit/>
          </a:bodyPr>
          <a:lstStyle/>
          <a:p>
            <a:pPr fontAlgn="base"/>
            <a:r>
              <a:rPr lang="en-US" dirty="0"/>
              <a:t>“Hope is not quite knowledge. Yet, being at the border of knowledge, we can see through “glass darkly” enough of the future to affect how we live today.”</a:t>
            </a:r>
          </a:p>
        </p:txBody>
      </p:sp>
      <p:sp>
        <p:nvSpPr>
          <p:cNvPr id="9" name="TextBox 8"/>
          <p:cNvSpPr txBox="1"/>
          <p:nvPr/>
        </p:nvSpPr>
        <p:spPr>
          <a:xfrm>
            <a:off x="5105400" y="5638800"/>
            <a:ext cx="4419600" cy="923330"/>
          </a:xfrm>
          <a:prstGeom prst="rect">
            <a:avLst/>
          </a:prstGeom>
          <a:noFill/>
        </p:spPr>
        <p:txBody>
          <a:bodyPr wrap="square" rtlCol="0">
            <a:spAutoFit/>
          </a:bodyPr>
          <a:lstStyle/>
          <a:p>
            <a:pPr fontAlgn="base"/>
            <a:r>
              <a:rPr lang="en-US" dirty="0"/>
              <a:t>“Christian’s hope draws on reliable witnesses from the past.”—Revelations from through the prophets.</a:t>
            </a:r>
          </a:p>
        </p:txBody>
      </p:sp>
      <p:pic>
        <p:nvPicPr>
          <p:cNvPr id="3" name="Picture 2">
            <a:extLst>
              <a:ext uri="{FF2B5EF4-FFF2-40B4-BE49-F238E27FC236}">
                <a16:creationId xmlns:a16="http://schemas.microsoft.com/office/drawing/2014/main" id="{0AC1AFA8-F81A-4E0C-9C14-72A9476FF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7247" y="1018581"/>
            <a:ext cx="1295400" cy="2009775"/>
          </a:xfrm>
          <a:prstGeom prst="rect">
            <a:avLst/>
          </a:prstGeom>
        </p:spPr>
      </p:pic>
      <p:pic>
        <p:nvPicPr>
          <p:cNvPr id="10" name="Picture 9">
            <a:extLst>
              <a:ext uri="{FF2B5EF4-FFF2-40B4-BE49-F238E27FC236}">
                <a16:creationId xmlns:a16="http://schemas.microsoft.com/office/drawing/2014/main" id="{81A0EE9C-1F90-443F-8997-64A9CCA2B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2477" y="2965149"/>
            <a:ext cx="1938923" cy="2585231"/>
          </a:xfrm>
          <a:prstGeom prst="rect">
            <a:avLst/>
          </a:prstGeom>
        </p:spPr>
      </p:pic>
      <p:pic>
        <p:nvPicPr>
          <p:cNvPr id="4" name="Picture 3">
            <a:extLst>
              <a:ext uri="{FF2B5EF4-FFF2-40B4-BE49-F238E27FC236}">
                <a16:creationId xmlns:a16="http://schemas.microsoft.com/office/drawing/2014/main" id="{3903C9A4-A622-4C0C-A1C5-62553CA470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7964" y="5361800"/>
            <a:ext cx="959115" cy="1200330"/>
          </a:xfrm>
          <a:prstGeom prst="rect">
            <a:avLst/>
          </a:prstGeom>
        </p:spPr>
      </p:pic>
    </p:spTree>
    <p:extLst>
      <p:ext uri="{BB962C8B-B14F-4D97-AF65-F5344CB8AC3E}">
        <p14:creationId xmlns:p14="http://schemas.microsoft.com/office/powerpoint/2010/main" val="362995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755E35-B151-4B29-A7F8-D988AEEAD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w8PDw8MDQ8PDA0NDw8NDA0NDw8NDQwMFBQWFhQRFBQYHCggGBolHBQUITEhJSkrLi4uFx8zODMsNygtLisBCgoKDAwMDwwMDiwZHxkrLCsrKysrKysrKysrLCsrKysrKyssKysrKysrKysrKysrKysrKysrKysrKysrKysrK//AABEIAOEA4QMBIgACEQEDEQH/xAAXAAEBAQEAAAAAAAAAAAAAAAAAAQIH/8QAFhABAQEAAAAAAAAAAAAAAAAAAAER/8QAFgEBAQEAAAAAAAAAAAAAAAAAAAQB/8QAFBEBAAAAAAAAAAAAAAAAAAAAAP/aAAwDAQACEQMRAD8A6aAxKAAAAAAAABQAAAAAAAFBFAEFARQAAAABAgAAAAAACooCCpQAABQEAAgQBQAAAAAAAAAQAAUBBUBQQFEUAAAAAAEBQQgoAAAAAAAAAAIACkEgBABQAAAAAAAAAAAAAAAAAAAAABUBFQBQQFRQEUQFAAAAAAAAAAAAAAFQAAAFBAAQUBFEBQAAAAAAAAAAAAAAAAAURQEAAUBAARQAAAAAAAAAAAABUFoICggAAAAqAqKgKACCgMqAAAAAAAAAAAAKCLQARUBRFBFABFQFgICggLqKAgAAAAAAAAACoAoAAAAAIqKAAAAAioCgAajQDIAAAAAAAAACooAAAAAAIoAAAAAIqAoAAoDIAAAAAAACooAAAABQAAAAAAAAAAAABRAEAAAAAAAAVAFAAAAAAFQAAAAAAAAAAFABkAAAAAFQAFAARQAAAUBAAAAAAAAAAAAABAAVAAVAAABUUAAAAAFBBQEAAAAAAAAABcDAGQAAACgBQAFABQBCAAAAAAQAFAEUASKACAAA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905000" y="1066800"/>
            <a:ext cx="4419600" cy="1938992"/>
          </a:xfrm>
          <a:prstGeom prst="rect">
            <a:avLst/>
          </a:prstGeom>
          <a:noFill/>
        </p:spPr>
        <p:txBody>
          <a:bodyPr wrap="square" rtlCol="0">
            <a:spAutoFit/>
          </a:bodyPr>
          <a:lstStyle/>
          <a:p>
            <a:pPr fontAlgn="base"/>
            <a:r>
              <a:rPr lang="en-US" dirty="0"/>
              <a:t>“Charity is the pure love of Christ. It is the love that Christ has for the children of men and that the children of men should have for one another. It is the highest, noblest, and strongest kind of love and the most joyous to the soul.”</a:t>
            </a:r>
          </a:p>
          <a:p>
            <a:pPr fontAlgn="base"/>
            <a:r>
              <a:rPr lang="en-US" sz="1200" dirty="0"/>
              <a:t>1 Nephi 11:23</a:t>
            </a:r>
          </a:p>
        </p:txBody>
      </p:sp>
      <p:sp>
        <p:nvSpPr>
          <p:cNvPr id="5" name="TextBox 4"/>
          <p:cNvSpPr txBox="1"/>
          <p:nvPr/>
        </p:nvSpPr>
        <p:spPr>
          <a:xfrm>
            <a:off x="0" y="6514236"/>
            <a:ext cx="3429000" cy="369332"/>
          </a:xfrm>
          <a:prstGeom prst="rect">
            <a:avLst/>
          </a:prstGeom>
          <a:noFill/>
        </p:spPr>
        <p:txBody>
          <a:bodyPr wrap="square" rtlCol="0">
            <a:spAutoFit/>
          </a:bodyPr>
          <a:lstStyle/>
          <a:p>
            <a:r>
              <a:rPr lang="en-US" dirty="0"/>
              <a:t>Ether 12:35</a:t>
            </a:r>
            <a:endParaRPr lang="en-US" sz="1200" dirty="0"/>
          </a:p>
        </p:txBody>
      </p:sp>
      <p:sp>
        <p:nvSpPr>
          <p:cNvPr id="6" name="TextBox 5"/>
          <p:cNvSpPr txBox="1"/>
          <p:nvPr/>
        </p:nvSpPr>
        <p:spPr>
          <a:xfrm>
            <a:off x="1524000" y="1"/>
            <a:ext cx="9144000" cy="646331"/>
          </a:xfrm>
          <a:prstGeom prst="rect">
            <a:avLst/>
          </a:prstGeom>
          <a:noFill/>
        </p:spPr>
        <p:txBody>
          <a:bodyPr wrap="square" rtlCol="0">
            <a:spAutoFit/>
          </a:bodyPr>
          <a:lstStyle/>
          <a:p>
            <a:pPr algn="ctr"/>
            <a:r>
              <a:rPr lang="en-US" sz="3600" dirty="0">
                <a:latin typeface="Bookman Old Style" pitchFamily="18" charset="0"/>
              </a:rPr>
              <a:t>Charity</a:t>
            </a:r>
          </a:p>
        </p:txBody>
      </p:sp>
      <p:sp>
        <p:nvSpPr>
          <p:cNvPr id="7" name="Rectangle 6"/>
          <p:cNvSpPr/>
          <p:nvPr/>
        </p:nvSpPr>
        <p:spPr>
          <a:xfrm>
            <a:off x="5486400" y="3733800"/>
            <a:ext cx="4572000" cy="1938992"/>
          </a:xfrm>
          <a:prstGeom prst="rect">
            <a:avLst/>
          </a:prstGeom>
        </p:spPr>
        <p:txBody>
          <a:bodyPr>
            <a:spAutoFit/>
          </a:bodyPr>
          <a:lstStyle/>
          <a:p>
            <a:r>
              <a:rPr lang="en-US" dirty="0"/>
              <a:t>“Charity </a:t>
            </a:r>
            <a:r>
              <a:rPr lang="en-US" dirty="0" err="1"/>
              <a:t>suffereth</a:t>
            </a:r>
            <a:r>
              <a:rPr lang="en-US" dirty="0"/>
              <a:t> long, and is kind, and </a:t>
            </a:r>
            <a:r>
              <a:rPr lang="en-US" dirty="0" err="1"/>
              <a:t>envieth</a:t>
            </a:r>
            <a:r>
              <a:rPr lang="en-US" dirty="0"/>
              <a:t> not, and is not puffed up, </a:t>
            </a:r>
            <a:r>
              <a:rPr lang="en-US" dirty="0" err="1"/>
              <a:t>seeketh</a:t>
            </a:r>
            <a:r>
              <a:rPr lang="en-US" dirty="0"/>
              <a:t> not her own, is not easily provoked, thinketh no evil, and </a:t>
            </a:r>
            <a:r>
              <a:rPr lang="en-US" dirty="0" err="1"/>
              <a:t>rejoiceth</a:t>
            </a:r>
            <a:r>
              <a:rPr lang="en-US" dirty="0"/>
              <a:t> not in iniquity but </a:t>
            </a:r>
            <a:r>
              <a:rPr lang="en-US" dirty="0" err="1"/>
              <a:t>rejoiceth</a:t>
            </a:r>
            <a:r>
              <a:rPr lang="en-US" dirty="0"/>
              <a:t> in the truth, </a:t>
            </a:r>
            <a:r>
              <a:rPr lang="en-US" dirty="0" err="1"/>
              <a:t>beareth</a:t>
            </a:r>
            <a:r>
              <a:rPr lang="en-US" dirty="0"/>
              <a:t> all things, believeth all things, </a:t>
            </a:r>
            <a:r>
              <a:rPr lang="en-US" dirty="0" err="1"/>
              <a:t>hopeth</a:t>
            </a:r>
            <a:r>
              <a:rPr lang="en-US" dirty="0"/>
              <a:t> all things, </a:t>
            </a:r>
            <a:r>
              <a:rPr lang="en-US" dirty="0" err="1"/>
              <a:t>endureth</a:t>
            </a:r>
            <a:r>
              <a:rPr lang="en-US" dirty="0"/>
              <a:t> all things.” </a:t>
            </a:r>
            <a:r>
              <a:rPr lang="en-US" sz="1200" dirty="0"/>
              <a:t>(Moroni 7:45; see also 1 Corinthians 13:4-7).</a:t>
            </a:r>
          </a:p>
        </p:txBody>
      </p:sp>
      <p:pic>
        <p:nvPicPr>
          <p:cNvPr id="3" name="Picture 2">
            <a:extLst>
              <a:ext uri="{FF2B5EF4-FFF2-40B4-BE49-F238E27FC236}">
                <a16:creationId xmlns:a16="http://schemas.microsoft.com/office/drawing/2014/main" id="{249F8C5C-81B1-4BB4-959A-F7DDB3093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303" y="657132"/>
            <a:ext cx="3469951" cy="2758328"/>
          </a:xfrm>
          <a:prstGeom prst="rect">
            <a:avLst/>
          </a:prstGeom>
        </p:spPr>
      </p:pic>
      <p:pic>
        <p:nvPicPr>
          <p:cNvPr id="8" name="Picture 7">
            <a:extLst>
              <a:ext uri="{FF2B5EF4-FFF2-40B4-BE49-F238E27FC236}">
                <a16:creationId xmlns:a16="http://schemas.microsoft.com/office/drawing/2014/main" id="{30E22F45-0295-412D-9DCF-C7E890411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746" y="3317209"/>
            <a:ext cx="2928237" cy="2337867"/>
          </a:xfrm>
          <a:prstGeom prst="rect">
            <a:avLst/>
          </a:prstGeom>
        </p:spPr>
      </p:pic>
    </p:spTree>
    <p:extLst>
      <p:ext uri="{BB962C8B-B14F-4D97-AF65-F5344CB8AC3E}">
        <p14:creationId xmlns:p14="http://schemas.microsoft.com/office/powerpoint/2010/main" val="425965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897DE3-57FE-46C7-9700-335FF8405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w8PDw8MDQ8PDA0NDw8NDA0NDw8NDQwMFBQWFhQRFBQYHCggGBolHBQUITEhJSkrLi4uFx8zODMsNygtLisBCgoKDAwMDwwMDiwZHxkrLCsrKysrKysrKysrLCsrKysrKyssKysrKysrKysrKysrKysrKysrKysrKysrKysrK//AABEIAOEA4QMBIgACEQEDEQH/xAAXAAEBAQEAAAAAAAAAAAAAAAAAAQIH/8QAFhABAQEAAAAAAAAAAAAAAAAAAAER/8QAFgEBAQEAAAAAAAAAAAAAAAAAAAQB/8QAFBEBAAAAAAAAAAAAAAAAAAAAAP/aAAwDAQACEQMRAD8A6aAxKAAAAAAAABQAAAAAAAFBFAEFARQAAAABAgAAAAAACooCCpQAABQEAAgQBQAAAAAAAAAQAAUBBUBQQFEUAAAAAAEBQQgoAAAAAAAAAAIACkEgBABQAAAAAAAAAAAAAAAAAAAAABUBFQBQQFRQEUQFAAAAAAAAAAAAAAFQAAAFBAAQUBFEBQAAAAAAAAAAAAAAAAAURQEAAUBAARQAAAAAAAAAAAABUFoICggAAAAqAqKgKACCgMqAAAAAAAAAAAAKCLQARUBRFBFABFQFgICggLqKAgAAAAAAAAACoAoAAAAAIqKAAAAAioCgAajQDIAAAAAAAAACooAAAAAAIoAAAAAIqAoAAoDIAAAAAAACooAAAABQAAAAAAAAAAAABRAEAAAAAAAAVAFAAAAAAFQAAAAAAAAAAFABkAAAAAFQAFAARQAAAUBAAAAAAAAAAAAABAAVAAVAAABUUAAAAAFBBQEAAAAAAAAABcDAGQAAACgBQAFABQBCAAAAAAQAFAEUASKACAAA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828800" y="762000"/>
            <a:ext cx="4419600" cy="1754326"/>
          </a:xfrm>
          <a:prstGeom prst="rect">
            <a:avLst/>
          </a:prstGeom>
          <a:noFill/>
        </p:spPr>
        <p:txBody>
          <a:bodyPr wrap="square" rtlCol="0">
            <a:spAutoFit/>
          </a:bodyPr>
          <a:lstStyle/>
          <a:p>
            <a:pPr fontAlgn="base"/>
            <a:r>
              <a:rPr lang="en-US" dirty="0"/>
              <a:t>Moroni bids farewell to the Gentiles for whom he had prayed and for whom his record was intended. </a:t>
            </a:r>
          </a:p>
          <a:p>
            <a:pPr fontAlgn="base"/>
            <a:endParaRPr lang="en-US" dirty="0"/>
          </a:p>
          <a:p>
            <a:pPr fontAlgn="base"/>
            <a:r>
              <a:rPr lang="en-US" dirty="0"/>
              <a:t>He also bade farewell to the Nephites and the Lamanites.</a:t>
            </a:r>
          </a:p>
        </p:txBody>
      </p:sp>
      <p:sp>
        <p:nvSpPr>
          <p:cNvPr id="5" name="TextBox 4"/>
          <p:cNvSpPr txBox="1"/>
          <p:nvPr/>
        </p:nvSpPr>
        <p:spPr>
          <a:xfrm>
            <a:off x="8965" y="6488667"/>
            <a:ext cx="3429000" cy="369332"/>
          </a:xfrm>
          <a:prstGeom prst="rect">
            <a:avLst/>
          </a:prstGeom>
          <a:noFill/>
        </p:spPr>
        <p:txBody>
          <a:bodyPr wrap="square" rtlCol="0">
            <a:spAutoFit/>
          </a:bodyPr>
          <a:lstStyle/>
          <a:p>
            <a:r>
              <a:rPr lang="en-US" dirty="0"/>
              <a:t>Ether 12:38-41</a:t>
            </a:r>
            <a:endParaRPr lang="en-US" sz="1200" dirty="0"/>
          </a:p>
        </p:txBody>
      </p:sp>
      <p:sp>
        <p:nvSpPr>
          <p:cNvPr id="6" name="TextBox 5"/>
          <p:cNvSpPr txBox="1"/>
          <p:nvPr/>
        </p:nvSpPr>
        <p:spPr>
          <a:xfrm>
            <a:off x="1524000" y="1"/>
            <a:ext cx="9144000" cy="646331"/>
          </a:xfrm>
          <a:prstGeom prst="rect">
            <a:avLst/>
          </a:prstGeom>
          <a:noFill/>
        </p:spPr>
        <p:txBody>
          <a:bodyPr wrap="square" rtlCol="0">
            <a:spAutoFit/>
          </a:bodyPr>
          <a:lstStyle/>
          <a:p>
            <a:pPr algn="ctr"/>
            <a:r>
              <a:rPr lang="en-US" sz="3600" dirty="0">
                <a:latin typeface="Bookman Old Style" pitchFamily="18" charset="0"/>
              </a:rPr>
              <a:t>Time is Running Out— </a:t>
            </a:r>
            <a:r>
              <a:rPr lang="en-US" sz="2400" dirty="0">
                <a:latin typeface="Bookman Old Style" pitchFamily="18" charset="0"/>
              </a:rPr>
              <a:t>for me also</a:t>
            </a:r>
          </a:p>
        </p:txBody>
      </p:sp>
      <p:sp>
        <p:nvSpPr>
          <p:cNvPr id="7" name="Rectangle 6"/>
          <p:cNvSpPr/>
          <p:nvPr/>
        </p:nvSpPr>
        <p:spPr>
          <a:xfrm>
            <a:off x="5607424" y="2828025"/>
            <a:ext cx="5822576" cy="3785652"/>
          </a:xfrm>
          <a:prstGeom prst="rect">
            <a:avLst/>
          </a:prstGeom>
        </p:spPr>
        <p:txBody>
          <a:bodyPr wrap="square">
            <a:spAutoFit/>
          </a:bodyPr>
          <a:lstStyle/>
          <a:p>
            <a:r>
              <a:rPr lang="en-US" sz="2400" b="1" dirty="0"/>
              <a:t>Moroni’s final testimony:</a:t>
            </a:r>
          </a:p>
          <a:p>
            <a:pPr fontAlgn="base"/>
            <a:r>
              <a:rPr lang="en-US" dirty="0"/>
              <a:t>“And then shall ye know that I have seen Jesus, and that he hath talked with me face to face, and that he told me in plain humility, even as a man </a:t>
            </a:r>
            <a:r>
              <a:rPr lang="en-US" dirty="0" err="1"/>
              <a:t>telleth</a:t>
            </a:r>
            <a:r>
              <a:rPr lang="en-US" dirty="0"/>
              <a:t> another in mine own language, concerning these things;</a:t>
            </a:r>
          </a:p>
          <a:p>
            <a:pPr fontAlgn="base"/>
            <a:r>
              <a:rPr lang="en-US" dirty="0"/>
              <a:t>And only a few have I written, because of my weakness in writing.</a:t>
            </a:r>
          </a:p>
          <a:p>
            <a:pPr fontAlgn="base"/>
            <a:r>
              <a:rPr lang="en-US" dirty="0"/>
              <a:t>And now, I would commend you to seek this Jesus of whom the prophets and apostles have written, that the grace of God the Father, and also the Lord Jesus Christ, and the Holy Ghost, which </a:t>
            </a:r>
            <a:r>
              <a:rPr lang="en-US" dirty="0" err="1"/>
              <a:t>beareth</a:t>
            </a:r>
            <a:r>
              <a:rPr lang="en-US" dirty="0"/>
              <a:t> record of them, may be and abide in you forever. Amen.”</a:t>
            </a:r>
          </a:p>
          <a:p>
            <a:endParaRPr lang="en-US" dirty="0"/>
          </a:p>
        </p:txBody>
      </p:sp>
      <p:pic>
        <p:nvPicPr>
          <p:cNvPr id="3" name="Picture 2">
            <a:extLst>
              <a:ext uri="{FF2B5EF4-FFF2-40B4-BE49-F238E27FC236}">
                <a16:creationId xmlns:a16="http://schemas.microsoft.com/office/drawing/2014/main" id="{F84DEEE2-7FA7-48EB-9200-4799BF5D3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671" y="629841"/>
            <a:ext cx="1933575" cy="1905000"/>
          </a:xfrm>
          <a:prstGeom prst="rect">
            <a:avLst/>
          </a:prstGeom>
        </p:spPr>
      </p:pic>
      <p:pic>
        <p:nvPicPr>
          <p:cNvPr id="8" name="Picture 7">
            <a:extLst>
              <a:ext uri="{FF2B5EF4-FFF2-40B4-BE49-F238E27FC236}">
                <a16:creationId xmlns:a16="http://schemas.microsoft.com/office/drawing/2014/main" id="{32BE6EA7-7820-403F-913B-2CBFB3966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342" y="2631994"/>
            <a:ext cx="2927658" cy="3932307"/>
          </a:xfrm>
          <a:prstGeom prst="rect">
            <a:avLst/>
          </a:prstGeom>
        </p:spPr>
      </p:pic>
    </p:spTree>
    <p:extLst>
      <p:ext uri="{BB962C8B-B14F-4D97-AF65-F5344CB8AC3E}">
        <p14:creationId xmlns:p14="http://schemas.microsoft.com/office/powerpoint/2010/main" val="225689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139E7B-2658-41F9-8A3C-5E51A039A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w8PDw8MDQ8PDA0NDw8NDA0NDw8NDQwMFBQWFhQRFBQYHCggGBolHBQUITEhJSkrLi4uFx8zODMsNygtLisBCgoKDAwMDwwMDiwZHxkrLCsrKysrKysrKysrLCsrKysrKyssKysrKysrKysrKysrKysrKysrKysrKysrKysrK//AABEIAOEA4QMBIgACEQEDEQH/xAAXAAEBAQEAAAAAAAAAAAAAAAAAAQIH/8QAFhABAQEAAAAAAAAAAAAAAAAAAAER/8QAFgEBAQEAAAAAAAAAAAAAAAAAAAQB/8QAFBEBAAAAAAAAAAAAAAAAAAAAAP/aAAwDAQACEQMRAD8A6aAxKAAAAAAAABQAAAAAAAFBFAEFARQAAAABAgAAAAAACooCCpQAABQEAAgQBQAAAAAAAAAQAAUBBUBQQFEUAAAAAAEBQQgoAAAAAAAAAAIACkEgBABQAAAAAAAAAAAAAAAAAAAAABUBFQBQQFRQEUQFAAAAAAAAAAAAAAFQAAAFBAAQUBFEBQAAAAAAAAAAAAAAAAAURQEAAUBAARQAAAAAAAAAAAABUFoICggAAAAqAqKgKACCgMqAAAAAAAAAAAAKCLQARUBRFBFABFQFgICggLqKAgAAAAAAAAACoAoAAAAAIqKAAAAAioCgAajQDIAAAAAAAAACooAAAAAAIoAAAAAIqAoAAoDIAAAAAAACooAAAABQAAAAAAAAAAAABRAEAAAAAAAAVAFAAAAAAFQAAAAAAAAAAFABkAAAAAFQAFAARQAAAUBAAAAAAAAAAAAABAAVAAVAAABUUAAAAAFBBQEAAAAAAAAABcDAGQAAACgBQAFABQBCAAAAAAQAFAEUASKACAAA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828800" y="762000"/>
            <a:ext cx="4419600" cy="5247590"/>
          </a:xfrm>
          <a:prstGeom prst="rect">
            <a:avLst/>
          </a:prstGeom>
          <a:noFill/>
        </p:spPr>
        <p:txBody>
          <a:bodyPr wrap="square" rtlCol="0">
            <a:spAutoFit/>
          </a:bodyPr>
          <a:lstStyle/>
          <a:p>
            <a:pPr fontAlgn="base"/>
            <a:r>
              <a:rPr lang="en-US" dirty="0"/>
              <a:t>“Each of us who have made covenants with God face challenges unique to us. But each of us shares some common assurances. Our Heavenly Father knows us and our circumstances and even what faces us in the future. </a:t>
            </a:r>
          </a:p>
          <a:p>
            <a:pPr fontAlgn="base"/>
            <a:endParaRPr lang="en-US" dirty="0"/>
          </a:p>
          <a:p>
            <a:pPr fontAlgn="base"/>
            <a:r>
              <a:rPr lang="en-US" dirty="0"/>
              <a:t>His Beloved Son, Jesus Christ, our Savior, has suffered and paid for our sins and those of all the people we will ever meet. </a:t>
            </a:r>
          </a:p>
          <a:p>
            <a:pPr fontAlgn="base"/>
            <a:endParaRPr lang="en-US" dirty="0"/>
          </a:p>
          <a:p>
            <a:pPr fontAlgn="base"/>
            <a:r>
              <a:rPr lang="en-US" dirty="0"/>
              <a:t>He has perfect understanding of the feelings, the suffering, the trials, and the needs of every individual. </a:t>
            </a:r>
          </a:p>
          <a:p>
            <a:pPr fontAlgn="base"/>
            <a:endParaRPr lang="en-US" dirty="0"/>
          </a:p>
          <a:p>
            <a:pPr fontAlgn="base"/>
            <a:r>
              <a:rPr lang="en-US" dirty="0"/>
              <a:t>Because of that, a way will be prepared for us to keep our covenants, however difficult that may now appear, if we go forward in faith.</a:t>
            </a:r>
          </a:p>
          <a:p>
            <a:pPr fontAlgn="base"/>
            <a:r>
              <a:rPr lang="en-US" sz="1100" dirty="0"/>
              <a:t>Henry B. </a:t>
            </a:r>
            <a:r>
              <a:rPr lang="en-US" sz="1100" dirty="0" err="1"/>
              <a:t>Eyring</a:t>
            </a:r>
            <a:endParaRPr lang="en-US" sz="1100" dirty="0"/>
          </a:p>
        </p:txBody>
      </p:sp>
      <p:sp>
        <p:nvSpPr>
          <p:cNvPr id="5" name="TextBox 4"/>
          <p:cNvSpPr txBox="1"/>
          <p:nvPr/>
        </p:nvSpPr>
        <p:spPr>
          <a:xfrm>
            <a:off x="114300" y="6424892"/>
            <a:ext cx="3429000" cy="369332"/>
          </a:xfrm>
          <a:prstGeom prst="rect">
            <a:avLst/>
          </a:prstGeom>
          <a:noFill/>
        </p:spPr>
        <p:txBody>
          <a:bodyPr wrap="square" rtlCol="0">
            <a:spAutoFit/>
          </a:bodyPr>
          <a:lstStyle/>
          <a:p>
            <a:r>
              <a:rPr lang="en-US" dirty="0"/>
              <a:t>Ether 12:35</a:t>
            </a:r>
            <a:endParaRPr lang="en-US" sz="1200" dirty="0"/>
          </a:p>
        </p:txBody>
      </p:sp>
      <p:sp>
        <p:nvSpPr>
          <p:cNvPr id="6" name="TextBox 5"/>
          <p:cNvSpPr txBox="1"/>
          <p:nvPr/>
        </p:nvSpPr>
        <p:spPr>
          <a:xfrm>
            <a:off x="1524000" y="1"/>
            <a:ext cx="9144000" cy="646331"/>
          </a:xfrm>
          <a:prstGeom prst="rect">
            <a:avLst/>
          </a:prstGeom>
          <a:noFill/>
        </p:spPr>
        <p:txBody>
          <a:bodyPr wrap="square" rtlCol="0">
            <a:spAutoFit/>
          </a:bodyPr>
          <a:lstStyle/>
          <a:p>
            <a:pPr algn="ctr"/>
            <a:r>
              <a:rPr lang="en-US" sz="3600" dirty="0">
                <a:latin typeface="Bookman Old Style" pitchFamily="18" charset="0"/>
              </a:rPr>
              <a:t>Go Forward In Faith</a:t>
            </a:r>
          </a:p>
        </p:txBody>
      </p:sp>
      <p:pic>
        <p:nvPicPr>
          <p:cNvPr id="3" name="Picture 2">
            <a:extLst>
              <a:ext uri="{FF2B5EF4-FFF2-40B4-BE49-F238E27FC236}">
                <a16:creationId xmlns:a16="http://schemas.microsoft.com/office/drawing/2014/main" id="{BA0AAB55-FAF4-4DBB-BCAB-ADBDD30F4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591" y="646332"/>
            <a:ext cx="1952625" cy="2466975"/>
          </a:xfrm>
          <a:prstGeom prst="rect">
            <a:avLst/>
          </a:prstGeom>
        </p:spPr>
      </p:pic>
      <p:pic>
        <p:nvPicPr>
          <p:cNvPr id="7" name="Picture 6">
            <a:extLst>
              <a:ext uri="{FF2B5EF4-FFF2-40B4-BE49-F238E27FC236}">
                <a16:creationId xmlns:a16="http://schemas.microsoft.com/office/drawing/2014/main" id="{AD4F5FAA-2D84-48AA-A0D0-5D265CF31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368" y="3616259"/>
            <a:ext cx="2400300" cy="1781175"/>
          </a:xfrm>
          <a:prstGeom prst="rect">
            <a:avLst/>
          </a:prstGeom>
        </p:spPr>
      </p:pic>
      <p:pic>
        <p:nvPicPr>
          <p:cNvPr id="11" name="Picture 10">
            <a:extLst>
              <a:ext uri="{FF2B5EF4-FFF2-40B4-BE49-F238E27FC236}">
                <a16:creationId xmlns:a16="http://schemas.microsoft.com/office/drawing/2014/main" id="{6BDF394D-53E0-4D2D-B30F-E215C7E515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5733" y="4853736"/>
            <a:ext cx="2102379" cy="1690802"/>
          </a:xfrm>
          <a:prstGeom prst="rect">
            <a:avLst/>
          </a:prstGeom>
        </p:spPr>
      </p:pic>
      <p:pic>
        <p:nvPicPr>
          <p:cNvPr id="4" name="Picture 3">
            <a:extLst>
              <a:ext uri="{FF2B5EF4-FFF2-40B4-BE49-F238E27FC236}">
                <a16:creationId xmlns:a16="http://schemas.microsoft.com/office/drawing/2014/main" id="{3AF6213D-77B0-42AF-8281-DE537C5DE4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21" y="160338"/>
            <a:ext cx="1408176" cy="1755648"/>
          </a:xfrm>
          <a:prstGeom prst="rect">
            <a:avLst/>
          </a:prstGeom>
        </p:spPr>
      </p:pic>
    </p:spTree>
    <p:extLst>
      <p:ext uri="{BB962C8B-B14F-4D97-AF65-F5344CB8AC3E}">
        <p14:creationId xmlns:p14="http://schemas.microsoft.com/office/powerpoint/2010/main" val="273605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xEl>
                                              <p:pRg st="7" end="7"/>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A669D5F-21F9-4D3E-944E-8137583E6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w8PDw8MDQ8PDA0NDw8NDA0NDw8NDQwMFBQWFhQRFBQYHCggGBolHBQUITEhJSkrLi4uFx8zODMsNygtLisBCgoKDAwMDwwMDiwZHxkrLCsrKysrKysrKysrLCsrKysrKyssKysrKysrKysrKysrKysrKysrKysrKysrKysrK//AABEIAOEA4QMBIgACEQEDEQH/xAAXAAEBAQEAAAAAAAAAAAAAAAAAAQIH/8QAFhABAQEAAAAAAAAAAAAAAAAAAAER/8QAFgEBAQEAAAAAAAAAAAAAAAAAAAQB/8QAFBEBAAAAAAAAAAAAAAAAAAAAAP/aAAwDAQACEQMRAD8A6aAxKAAAAAAAABQAAAAAAAFBFAEFARQAAAABAgAAAAAACooCCpQAABQEAAgQBQAAAAAAAAAQAAUBBUBQQFEUAAAAAAEBQQgoAAAAAAAAAAIACkEgBABQAAAAAAAAAAAAAAAAAAAAABUBFQBQQFRQEUQFAAAAAAAAAAAAAAFQAAAFBAAQUBFEBQAAAAAAAAAAAAAAAAAURQEAAUBAARQAAAAAAAAAAAABUFoICggAAAAqAqKgKACCgMqAAAAAAAAAAAAKCLQARUBRFBFABFQFgICggLqKAgAAAAAAAAACoAoAAAAAIqKAAAAAioCgAajQDIAAAAAAAAACooAAAAAAIoAAAAAIqAoAAoDIAAAAAAACooAAAABQAAAAAAAAAAAABRAEAAAAAAAAVAFAAAAAAFQAAAAAAAAAAFABkAAAAAFQAFAARQAAAUBAAAAAAAAAAAAABAAVAAVAAABUUAAAAAFBBQEAAAAAAAAABcDAGQAAACgBQAFABQBCAAAAAAQAFAEUASKACAAA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260554" y="160338"/>
            <a:ext cx="9144000" cy="3970318"/>
          </a:xfrm>
          <a:prstGeom prst="rect">
            <a:avLst/>
          </a:prstGeom>
          <a:noFill/>
        </p:spPr>
        <p:txBody>
          <a:bodyPr wrap="square" rtlCol="0">
            <a:spAutoFit/>
          </a:bodyPr>
          <a:lstStyle/>
          <a:p>
            <a:r>
              <a:rPr lang="en-US" dirty="0"/>
              <a:t>Sources:</a:t>
            </a:r>
          </a:p>
          <a:p>
            <a:endParaRPr lang="en-US" dirty="0"/>
          </a:p>
          <a:p>
            <a:r>
              <a:rPr lang="en-US" dirty="0"/>
              <a:t>Joseph Fielding McConkie and Robert L. Millet </a:t>
            </a:r>
            <a:r>
              <a:rPr lang="en-US" i="1" dirty="0"/>
              <a:t>Doctrinal Commentary on the Book of Mormon </a:t>
            </a:r>
            <a:r>
              <a:rPr lang="en-US" dirty="0"/>
              <a:t>Vol. 4 pg. 300</a:t>
            </a:r>
          </a:p>
          <a:p>
            <a:endParaRPr lang="en-US" dirty="0"/>
          </a:p>
          <a:p>
            <a:r>
              <a:rPr lang="en-US" dirty="0"/>
              <a:t>C.S. Lewis </a:t>
            </a:r>
            <a:r>
              <a:rPr lang="en-US" i="1" dirty="0"/>
              <a:t>Mere Christianity</a:t>
            </a:r>
            <a:r>
              <a:rPr lang="en-US" dirty="0"/>
              <a:t> p. 174</a:t>
            </a:r>
          </a:p>
          <a:p>
            <a:endParaRPr lang="en-US" dirty="0"/>
          </a:p>
          <a:p>
            <a:pPr fontAlgn="base"/>
            <a:r>
              <a:rPr lang="en-US" dirty="0"/>
              <a:t>Neal A. Maxwell (</a:t>
            </a:r>
            <a:r>
              <a:rPr lang="en-US" i="1" dirty="0"/>
              <a:t>Lord, Increase Our Faith</a:t>
            </a:r>
            <a:r>
              <a:rPr lang="en-US" dirty="0"/>
              <a:t> [1994], 84).</a:t>
            </a:r>
          </a:p>
          <a:p>
            <a:pPr fontAlgn="base"/>
            <a:r>
              <a:rPr lang="en-US" dirty="0"/>
              <a:t>	 “Lest Ye Be Wearied and Faint in Your Minds” May Ensign 1991</a:t>
            </a:r>
          </a:p>
          <a:p>
            <a:pPr fontAlgn="base"/>
            <a:r>
              <a:rPr lang="en-US" dirty="0"/>
              <a:t>	 </a:t>
            </a:r>
            <a:r>
              <a:rPr lang="en-US" i="1" dirty="0"/>
              <a:t>Notwithstanding My Weakness </a:t>
            </a:r>
            <a:r>
              <a:rPr lang="en-US" dirty="0"/>
              <a:t>pg. 40-41</a:t>
            </a:r>
          </a:p>
          <a:p>
            <a:pPr fontAlgn="base"/>
            <a:endParaRPr lang="en-US" dirty="0"/>
          </a:p>
          <a:p>
            <a:pPr fontAlgn="base"/>
            <a:r>
              <a:rPr lang="en-US" dirty="0"/>
              <a:t>Henry B. </a:t>
            </a:r>
            <a:r>
              <a:rPr lang="en-US" dirty="0" err="1"/>
              <a:t>Eyring</a:t>
            </a:r>
            <a:r>
              <a:rPr lang="en-US" dirty="0"/>
              <a:t> </a:t>
            </a:r>
            <a:r>
              <a:rPr lang="en-US" i="1" dirty="0"/>
              <a:t>Witnesses for God </a:t>
            </a:r>
            <a:r>
              <a:rPr lang="en-US" dirty="0"/>
              <a:t>Nov. 1996 Ensign</a:t>
            </a:r>
          </a:p>
          <a:p>
            <a:pPr fontAlgn="base"/>
            <a:endParaRPr lang="en-US" dirty="0"/>
          </a:p>
          <a:p>
            <a:endParaRPr lang="en-US" dirty="0"/>
          </a:p>
        </p:txBody>
      </p:sp>
      <p:sp>
        <p:nvSpPr>
          <p:cNvPr id="8" name="Rectangle 7"/>
          <p:cNvSpPr/>
          <p:nvPr/>
        </p:nvSpPr>
        <p:spPr>
          <a:xfrm>
            <a:off x="6019800" y="5410200"/>
            <a:ext cx="2246128" cy="369332"/>
          </a:xfrm>
          <a:prstGeom prst="rect">
            <a:avLst/>
          </a:prstGeom>
        </p:spPr>
        <p:txBody>
          <a:bodyPr wrap="none">
            <a:spAutoFit/>
          </a:bodyPr>
          <a:lstStyle/>
          <a:p>
            <a:r>
              <a:rPr lang="en-US" dirty="0"/>
              <a:t>The Will of God (3:03)</a:t>
            </a:r>
          </a:p>
        </p:txBody>
      </p:sp>
      <p:grpSp>
        <p:nvGrpSpPr>
          <p:cNvPr id="9" name="Group 8"/>
          <p:cNvGrpSpPr/>
          <p:nvPr/>
        </p:nvGrpSpPr>
        <p:grpSpPr>
          <a:xfrm>
            <a:off x="8458200" y="4724400"/>
            <a:ext cx="1143000" cy="1447800"/>
            <a:chOff x="7543800" y="3810000"/>
            <a:chExt cx="1143000" cy="1447800"/>
          </a:xfrm>
        </p:grpSpPr>
        <p:sp>
          <p:nvSpPr>
            <p:cNvPr id="10" name="Trapezoid 9"/>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2"/>
            <p:cNvGrpSpPr/>
            <p:nvPr/>
          </p:nvGrpSpPr>
          <p:grpSpPr>
            <a:xfrm>
              <a:off x="7924800" y="3810000"/>
              <a:ext cx="645353" cy="610017"/>
              <a:chOff x="7924800" y="5867400"/>
              <a:chExt cx="645353" cy="610017"/>
            </a:xfrm>
          </p:grpSpPr>
          <p:grpSp>
            <p:nvGrpSpPr>
              <p:cNvPr id="22" name="Group 13"/>
              <p:cNvGrpSpPr/>
              <p:nvPr/>
            </p:nvGrpSpPr>
            <p:grpSpPr>
              <a:xfrm>
                <a:off x="7924800" y="5867400"/>
                <a:ext cx="645353" cy="610017"/>
                <a:chOff x="3037563" y="3121795"/>
                <a:chExt cx="1250371" cy="1224010"/>
              </a:xfrm>
            </p:grpSpPr>
            <p:sp>
              <p:nvSpPr>
                <p:cNvPr id="24" name="Oval 2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33"/>
            <p:cNvGrpSpPr/>
            <p:nvPr/>
          </p:nvGrpSpPr>
          <p:grpSpPr>
            <a:xfrm>
              <a:off x="7543800" y="4038600"/>
              <a:ext cx="403070" cy="381000"/>
              <a:chOff x="7924800" y="5867400"/>
              <a:chExt cx="645353" cy="610017"/>
            </a:xfrm>
          </p:grpSpPr>
          <p:grpSp>
            <p:nvGrpSpPr>
              <p:cNvPr id="16" name="Group 13"/>
              <p:cNvGrpSpPr/>
              <p:nvPr/>
            </p:nvGrpSpPr>
            <p:grpSpPr>
              <a:xfrm>
                <a:off x="7924800" y="5867400"/>
                <a:ext cx="645353" cy="610017"/>
                <a:chOff x="3037563" y="3121795"/>
                <a:chExt cx="1250371" cy="1224010"/>
              </a:xfrm>
            </p:grpSpPr>
            <p:sp>
              <p:nvSpPr>
                <p:cNvPr id="18" name="Oval 1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Footer Placeholder 14">
            <a:extLst>
              <a:ext uri="{FF2B5EF4-FFF2-40B4-BE49-F238E27FC236}">
                <a16:creationId xmlns:a16="http://schemas.microsoft.com/office/drawing/2014/main" id="{63AEDB12-C7BB-4A6B-8282-9AA847C6BD57}"/>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3256183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w8PDw8MDQ8PDA0NDw8NDA0NDw8NDQwMFBQWFhQRFBQYHCggGBolHBQUITEhJSkrLi4uFx8zODMsNygtLisBCgoKDAwMDwwMDiwZHxkrLCsrKysrKysrKysrLCsrKysrKyssKysrKysrKysrKysrKysrKysrKysrKysrKysrK//AABEIAOEA4QMBIgACEQEDEQH/xAAXAAEBAQEAAAAAAAAAAAAAAAAAAQIH/8QAFhABAQEAAAAAAAAAAAAAAAAAAAER/8QAFgEBAQEAAAAAAAAAAAAAAAAAAAQB/8QAFBEBAAAAAAAAAAAAAAAAAAAAAP/aAAwDAQACEQMRAD8A6aAxKAAAAAAAABQAAAAAAAFBFAEFARQAAAABAgAAAAAACooCCpQAABQEAAgQBQAAAAAAAAAQAAUBBUBQQFEUAAAAAAEBQQgoAAAAAAAAAAIACkEgBABQAAAAAAAAAAAAAAAAAAAAABUBFQBQQFRQEUQFAAAAAAAAAAAAAAFQAAAFBAAQUBFEBQAAAAAAAAAAAAAAAAAURQEAAUBAARQAAAAAAAAAAAABUFoICggAAAAqAqKgKACCgMqAAAAAAAAAAAAKCLQARUBRFBFABFQFgICggLqKAgAAAAAAAAACoAoAAAAAIqKAAAAAioCgAajQDIAAAAAAAAACooAAAAAAIoAAAAAIqAoAAoDIAAAAAAACooAAAABQAAAAAAAAAAAABRAEAAAAAAAAVAFAAAAAAFQAAAAAAAAAAFABkAAAAAFQAFAARQAAAUBAAAAAAAAAAAAABAAVAAVAAABUUAAAAAFBBQEAAAAAAAAABcDAGQAAACgBQAFABQBCAAAAAAQAFAEUASKACAAA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752600" y="333137"/>
            <a:ext cx="8686800" cy="7478970"/>
          </a:xfrm>
          <a:prstGeom prst="rect">
            <a:avLst/>
          </a:prstGeom>
          <a:noFill/>
        </p:spPr>
        <p:txBody>
          <a:bodyPr wrap="square" rtlCol="0">
            <a:spAutoFit/>
          </a:bodyPr>
          <a:lstStyle/>
          <a:p>
            <a:pPr marL="342900" indent="-342900" fontAlgn="base">
              <a:buAutoNum type="arabicPeriod"/>
            </a:pPr>
            <a:r>
              <a:rPr lang="en-US" sz="1200" dirty="0"/>
              <a:t>We can distinguish more clearly between divine discontent and the devils dissonance, between dissatisfaction with self and disdain for self. </a:t>
            </a:r>
          </a:p>
          <a:p>
            <a:pPr marL="342900" indent="-342900" fontAlgn="base">
              <a:buAutoNum type="arabicPeriod"/>
            </a:pPr>
            <a:endParaRPr lang="en-US" sz="1200" dirty="0"/>
          </a:p>
          <a:p>
            <a:pPr marL="342900" indent="-342900" fontAlgn="base">
              <a:buAutoNum type="arabicPeriod"/>
            </a:pPr>
            <a:r>
              <a:rPr lang="en-US" sz="1200" dirty="0"/>
              <a:t>We can contemplate how far we have already come in the climb along the pathway to perfection; it is usually much further that we acknowledge, and such reflections restore resolve.</a:t>
            </a:r>
          </a:p>
          <a:p>
            <a:pPr marL="342900" indent="-342900" fontAlgn="base">
              <a:buAutoNum type="arabicPeriod"/>
            </a:pPr>
            <a:endParaRPr lang="en-US" sz="1200" dirty="0"/>
          </a:p>
          <a:p>
            <a:pPr marL="342900" indent="-342900" fontAlgn="base">
              <a:buAutoNum type="arabicPeriod"/>
            </a:pPr>
            <a:r>
              <a:rPr lang="en-US" sz="1200" dirty="0"/>
              <a:t>We can accept help as well as gladly give it. In the economy of heaven, God does not send thunder if a still, small voice is enough, or a prophet if a priest can do the job.</a:t>
            </a:r>
          </a:p>
          <a:p>
            <a:pPr marL="342900" indent="-342900" fontAlgn="base">
              <a:buAutoNum type="arabicPeriod"/>
            </a:pPr>
            <a:endParaRPr lang="en-US" sz="1200" dirty="0"/>
          </a:p>
          <a:p>
            <a:pPr marL="342900" indent="-342900" fontAlgn="base">
              <a:buAutoNum type="arabicPeriod"/>
            </a:pPr>
            <a:r>
              <a:rPr lang="en-US" sz="1200" dirty="0"/>
              <a:t>We can make allowance more than we sometimes do for the agency of others…Often our best effort is not fully effectual because of someone else’s worst effort.</a:t>
            </a:r>
          </a:p>
          <a:p>
            <a:pPr marL="342900" indent="-342900" fontAlgn="base">
              <a:buAutoNum type="arabicPeriod"/>
            </a:pPr>
            <a:endParaRPr lang="en-US" sz="1200" dirty="0"/>
          </a:p>
          <a:p>
            <a:pPr marL="342900" indent="-342900" fontAlgn="base">
              <a:buAutoNum type="arabicPeriod"/>
            </a:pPr>
            <a:r>
              <a:rPr lang="en-US" sz="1200" dirty="0"/>
              <a:t>We can write down and then act upon a few of those otherwise transient resolutions for self-improvement that are like a pebble in one’s shoe.</a:t>
            </a:r>
          </a:p>
          <a:p>
            <a:pPr marL="342900" indent="-342900" fontAlgn="base">
              <a:buAutoNum type="arabicPeriod"/>
            </a:pPr>
            <a:endParaRPr lang="en-US" sz="1200" dirty="0"/>
          </a:p>
          <a:p>
            <a:pPr marL="342900" indent="-342900" fontAlgn="base">
              <a:buAutoNum type="arabicPeriod"/>
            </a:pPr>
            <a:r>
              <a:rPr lang="en-US" sz="1200" dirty="0"/>
              <a:t>We can honestly acknowledge, in those moments of wonderment about our mattering, that if we were to die today, we would be genuinely and deeply missed. </a:t>
            </a:r>
          </a:p>
          <a:p>
            <a:pPr marL="342900" indent="-342900" fontAlgn="base">
              <a:buAutoNum type="arabicPeriod"/>
            </a:pPr>
            <a:endParaRPr lang="en-US" sz="1200" dirty="0"/>
          </a:p>
          <a:p>
            <a:pPr marL="342900" indent="-342900" fontAlgn="base">
              <a:buAutoNum type="arabicPeriod"/>
            </a:pPr>
            <a:r>
              <a:rPr lang="en-US" sz="1200" dirty="0"/>
              <a:t>We can put our hand to the plow, looking neither back nor around, comparatively. </a:t>
            </a:r>
          </a:p>
          <a:p>
            <a:pPr marL="342900" indent="-342900" fontAlgn="base">
              <a:buAutoNum type="arabicPeriod"/>
            </a:pPr>
            <a:endParaRPr lang="en-US" sz="1200" dirty="0"/>
          </a:p>
          <a:p>
            <a:pPr marL="342900" indent="-342900" fontAlgn="base">
              <a:buAutoNum type="arabicPeriod"/>
            </a:pPr>
            <a:r>
              <a:rPr lang="en-US" sz="1200" dirty="0"/>
              <a:t>We can make quiet but more honest inventories of our strengths….Self-contempt is of Satan. We should learn from our mistakes.</a:t>
            </a:r>
          </a:p>
          <a:p>
            <a:pPr marL="342900" indent="-342900" fontAlgn="base">
              <a:buAutoNum type="arabicPeriod"/>
            </a:pPr>
            <a:endParaRPr lang="en-US" sz="1200" dirty="0"/>
          </a:p>
          <a:p>
            <a:pPr marL="342900" indent="-342900" fontAlgn="base">
              <a:buAutoNum type="arabicPeriod"/>
            </a:pPr>
            <a:r>
              <a:rPr lang="en-US" sz="1200" dirty="0"/>
              <a:t>We can add to each other’s storehouse of self esteem. (—a compliment goes a long way).</a:t>
            </a:r>
          </a:p>
          <a:p>
            <a:pPr marL="342900" indent="-342900" fontAlgn="base">
              <a:buAutoNum type="arabicPeriod"/>
            </a:pPr>
            <a:endParaRPr lang="en-US" sz="1200" dirty="0"/>
          </a:p>
          <a:p>
            <a:pPr marL="342900" indent="-342900" fontAlgn="base">
              <a:buAutoNum type="arabicPeriod"/>
            </a:pPr>
            <a:r>
              <a:rPr lang="en-US" sz="1200" dirty="0"/>
              <a:t>We can also keep moving. Crosses are easier to carry when we keep moving….Feet are made to move forward.</a:t>
            </a:r>
          </a:p>
          <a:p>
            <a:pPr marL="342900" indent="-342900" fontAlgn="base">
              <a:buAutoNum type="arabicPeriod"/>
            </a:pPr>
            <a:endParaRPr lang="en-US" sz="1200" dirty="0"/>
          </a:p>
          <a:p>
            <a:pPr marL="342900" indent="-342900" fontAlgn="base">
              <a:buAutoNum type="arabicPeriod"/>
            </a:pPr>
            <a:r>
              <a:rPr lang="en-US" sz="1200" dirty="0"/>
              <a:t>We can know that when we have truly given what we have, it is like paying a full tithe, it is, in that respect, all that was asked. </a:t>
            </a:r>
          </a:p>
          <a:p>
            <a:pPr marL="342900" indent="-342900" fontAlgn="base">
              <a:buAutoNum type="arabicPeriod"/>
            </a:pPr>
            <a:endParaRPr lang="en-US" sz="1200" dirty="0"/>
          </a:p>
          <a:p>
            <a:pPr marL="342900" indent="-342900" fontAlgn="base">
              <a:buAutoNum type="arabicPeriod"/>
            </a:pPr>
            <a:r>
              <a:rPr lang="en-US" sz="1200" dirty="0"/>
              <a:t>We can allow for the reality that God is still more concerned with growth than with geography. (exploring your own possibilities). </a:t>
            </a:r>
          </a:p>
          <a:p>
            <a:pPr marL="342900" indent="-342900" fontAlgn="base">
              <a:buAutoNum type="arabicPeriod"/>
            </a:pPr>
            <a:endParaRPr lang="en-US" sz="1200" dirty="0"/>
          </a:p>
          <a:p>
            <a:pPr marL="342900" indent="-342900" fontAlgn="base">
              <a:buAutoNum type="arabicPeriod"/>
            </a:pPr>
            <a:r>
              <a:rPr lang="en-US" sz="1200" dirty="0"/>
              <a:t>We can learn that at the center of our agency is our freedom to form a healthy attitude toward whatever circumstances we are placed in. The strong Spirit can drive weak flesh beyond where the body first agrees to go! </a:t>
            </a:r>
          </a:p>
          <a:p>
            <a:pPr marL="342900" indent="-342900" fontAlgn="base">
              <a:buAutoNum type="arabicPeriod"/>
            </a:pPr>
            <a:endParaRPr lang="en-US" sz="1200" dirty="0"/>
          </a:p>
          <a:p>
            <a:pPr marL="342900" indent="-342900" fontAlgn="base">
              <a:buAutoNum type="arabicPeriod"/>
            </a:pPr>
            <a:r>
              <a:rPr lang="en-US" sz="1200" dirty="0"/>
              <a:t>Finally, we can accept this stunning, irrevocable truth: Our Lord can lift us from deep despair and cradle us midst any care. We cannot tell Him anything about either aloneness or nearness.  (Neal A. Maxwell </a:t>
            </a:r>
            <a:r>
              <a:rPr lang="en-US" sz="1200" i="1" dirty="0"/>
              <a:t>Not Withstanding My Weakness </a:t>
            </a:r>
            <a:r>
              <a:rPr lang="en-US" sz="1200" dirty="0"/>
              <a:t>pgs. 9-11</a:t>
            </a:r>
          </a:p>
          <a:p>
            <a:pPr marL="342900" indent="-342900" fontAlgn="base">
              <a:buAutoNum type="arabicPeriod"/>
            </a:pPr>
            <a:endParaRPr lang="en-US" sz="1200" dirty="0"/>
          </a:p>
          <a:p>
            <a:pPr marL="342900" indent="-342900" fontAlgn="base">
              <a:buAutoNum type="arabicPeriod"/>
            </a:pPr>
            <a:endParaRPr lang="en-US" sz="1200" dirty="0"/>
          </a:p>
          <a:p>
            <a:pPr marL="342900" indent="-342900" fontAlgn="base">
              <a:buAutoNum type="arabicPeriod"/>
            </a:pPr>
            <a:endParaRPr lang="en-US" sz="1200" dirty="0"/>
          </a:p>
          <a:p>
            <a:pPr marL="342900" indent="-342900" fontAlgn="base">
              <a:buAutoNum type="arabicPeriod"/>
            </a:pPr>
            <a:endParaRPr lang="en-US" sz="1200" dirty="0"/>
          </a:p>
          <a:p>
            <a:pPr marL="342900" indent="-342900" fontAlgn="base">
              <a:buAutoNum type="arabicPeriod"/>
            </a:pPr>
            <a:endParaRPr lang="en-US" sz="1200" dirty="0"/>
          </a:p>
        </p:txBody>
      </p:sp>
      <p:sp>
        <p:nvSpPr>
          <p:cNvPr id="5" name="TextBox 4"/>
          <p:cNvSpPr txBox="1"/>
          <p:nvPr/>
        </p:nvSpPr>
        <p:spPr>
          <a:xfrm>
            <a:off x="1524000" y="1"/>
            <a:ext cx="9144000" cy="307777"/>
          </a:xfrm>
          <a:prstGeom prst="rect">
            <a:avLst/>
          </a:prstGeom>
          <a:noFill/>
        </p:spPr>
        <p:txBody>
          <a:bodyPr wrap="square" rtlCol="0">
            <a:spAutoFit/>
          </a:bodyPr>
          <a:lstStyle/>
          <a:p>
            <a:pPr algn="ctr"/>
            <a:r>
              <a:rPr lang="en-US" sz="1400" dirty="0">
                <a:latin typeface="Bookman Old Style" pitchFamily="18" charset="0"/>
              </a:rPr>
              <a:t>What else can we do to manage these vexing feeling of inadequacy?</a:t>
            </a:r>
          </a:p>
        </p:txBody>
      </p:sp>
    </p:spTree>
    <p:extLst>
      <p:ext uri="{BB962C8B-B14F-4D97-AF65-F5344CB8AC3E}">
        <p14:creationId xmlns:p14="http://schemas.microsoft.com/office/powerpoint/2010/main" val="191779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2212C4A-17FA-4947-852A-B11C0F099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w8PDw8MDQ8PDA0NDw8NDA0NDw8NDQwMFBQWFhQRFBQYHCggGBolHBQUITEhJSkrLi4uFx8zODMsNygtLisBCgoKDAwMDwwMDiwZHxkrLCsrKysrKysrKysrLCsrKysrKyssKysrKysrKysrKysrKysrKysrKysrKysrKysrK//AABEIAOEA4QMBIgACEQEDEQH/xAAXAAEBAQEAAAAAAAAAAAAAAAAAAQIH/8QAFhABAQEAAAAAAAAAAAAAAAAAAAER/8QAFgEBAQEAAAAAAAAAAAAAAAAAAAQB/8QAFBEBAAAAAAAAAAAAAAAAAAAAAP/aAAwDAQACEQMRAD8A6aAxKAAAAAAAABQAAAAAAAFBFAEFARQAAAABAgAAAAAACooCCpQAABQEAAgQBQAAAAAAAAAQAAUBBUBQQFEUAAAAAAEBQQgoAAAAAAAAAAIACkEgBABQAAAAAAAAAAAAAAAAAAAAABUBFQBQQFRQEUQFAAAAAAAAAAAAAAFQAAAFBAAQUBFEBQAAAAAAAAAAAAAAAAAURQEAAUBAARQAAAAAAAAAAAABUFoICggAAAAqAqKgKACCgMqAAAAAAAAAAAAKCLQARUBRFBFABFQFgICggLqKAgAAAAAAAAACoAoAAAAAIqKAAAAAioCgAajQDIAAAAAAAAACooAAAAAAIoAAAAAIqAoAAoDIAAAAAAACooAAAABQAAAAAAAAAAAABRAEAAAAAAAAVAFAAAAAAFQAAAAAAAAAAFABkAAAAAFQAFAARQAAAUBAAAAAAAAAAAAABAAVAAVAAABUUAAAAAFBBQEAAAAAAAAABcDAGQAAACgBQAFABQBCAAAAAAQAFAEUASKACAAA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524000" y="6488668"/>
            <a:ext cx="3429000" cy="369332"/>
          </a:xfrm>
          <a:prstGeom prst="rect">
            <a:avLst/>
          </a:prstGeom>
          <a:noFill/>
        </p:spPr>
        <p:txBody>
          <a:bodyPr wrap="square" rtlCol="0">
            <a:spAutoFit/>
          </a:bodyPr>
          <a:lstStyle/>
          <a:p>
            <a:r>
              <a:rPr lang="en-US" dirty="0"/>
              <a:t>Ether 12:23-26   </a:t>
            </a:r>
            <a:r>
              <a:rPr lang="en-US" sz="1200" dirty="0"/>
              <a:t>JFM and RLM</a:t>
            </a:r>
          </a:p>
        </p:txBody>
      </p:sp>
      <p:sp>
        <p:nvSpPr>
          <p:cNvPr id="7" name="TextBox 6"/>
          <p:cNvSpPr txBox="1"/>
          <p:nvPr/>
        </p:nvSpPr>
        <p:spPr>
          <a:xfrm>
            <a:off x="1524000" y="1"/>
            <a:ext cx="9144000" cy="646331"/>
          </a:xfrm>
          <a:prstGeom prst="rect">
            <a:avLst/>
          </a:prstGeom>
          <a:noFill/>
        </p:spPr>
        <p:txBody>
          <a:bodyPr wrap="square" rtlCol="0">
            <a:spAutoFit/>
          </a:bodyPr>
          <a:lstStyle/>
          <a:p>
            <a:pPr algn="ctr"/>
            <a:r>
              <a:rPr lang="en-US" sz="3600" dirty="0">
                <a:latin typeface="Bookman Old Style" pitchFamily="18" charset="0"/>
              </a:rPr>
              <a:t>Changing Weaknesses to Strength</a:t>
            </a:r>
          </a:p>
        </p:txBody>
      </p:sp>
      <p:sp>
        <p:nvSpPr>
          <p:cNvPr id="8" name="TextBox 7"/>
          <p:cNvSpPr txBox="1"/>
          <p:nvPr/>
        </p:nvSpPr>
        <p:spPr>
          <a:xfrm>
            <a:off x="2438400" y="1143000"/>
            <a:ext cx="1295400" cy="369332"/>
          </a:xfrm>
          <a:prstGeom prst="rect">
            <a:avLst/>
          </a:prstGeom>
          <a:noFill/>
        </p:spPr>
        <p:txBody>
          <a:bodyPr wrap="square" rtlCol="0">
            <a:spAutoFit/>
          </a:bodyPr>
          <a:lstStyle/>
          <a:p>
            <a:r>
              <a:rPr lang="en-US" dirty="0"/>
              <a:t>Weakness</a:t>
            </a:r>
          </a:p>
        </p:txBody>
      </p:sp>
      <p:sp>
        <p:nvSpPr>
          <p:cNvPr id="9" name="TextBox 8"/>
          <p:cNvSpPr txBox="1"/>
          <p:nvPr/>
        </p:nvSpPr>
        <p:spPr>
          <a:xfrm>
            <a:off x="7543800" y="1066801"/>
            <a:ext cx="1295400" cy="461665"/>
          </a:xfrm>
          <a:prstGeom prst="rect">
            <a:avLst/>
          </a:prstGeom>
          <a:noFill/>
        </p:spPr>
        <p:txBody>
          <a:bodyPr wrap="square" rtlCol="0">
            <a:spAutoFit/>
          </a:bodyPr>
          <a:lstStyle/>
          <a:p>
            <a:r>
              <a:rPr lang="en-US" sz="2400" dirty="0"/>
              <a:t>Strength</a:t>
            </a:r>
          </a:p>
        </p:txBody>
      </p:sp>
      <p:sp>
        <p:nvSpPr>
          <p:cNvPr id="10" name="TextBox 9"/>
          <p:cNvSpPr txBox="1"/>
          <p:nvPr/>
        </p:nvSpPr>
        <p:spPr>
          <a:xfrm>
            <a:off x="1676400" y="3886200"/>
            <a:ext cx="3733800" cy="1477328"/>
          </a:xfrm>
          <a:prstGeom prst="rect">
            <a:avLst/>
          </a:prstGeom>
          <a:noFill/>
        </p:spPr>
        <p:txBody>
          <a:bodyPr wrap="square" rtlCol="0">
            <a:spAutoFit/>
          </a:bodyPr>
          <a:lstStyle/>
          <a:p>
            <a:r>
              <a:rPr lang="en-US" dirty="0"/>
              <a:t>Moroni…feared that the words he recorded in the Nephite record would be ridiculed and/or rejected by later readers because of his weakness in writing. </a:t>
            </a:r>
          </a:p>
        </p:txBody>
      </p:sp>
      <p:sp>
        <p:nvSpPr>
          <p:cNvPr id="11" name="TextBox 10"/>
          <p:cNvSpPr txBox="1"/>
          <p:nvPr/>
        </p:nvSpPr>
        <p:spPr>
          <a:xfrm>
            <a:off x="6629400" y="3886201"/>
            <a:ext cx="3352800" cy="1200329"/>
          </a:xfrm>
          <a:prstGeom prst="rect">
            <a:avLst/>
          </a:prstGeom>
          <a:noFill/>
        </p:spPr>
        <p:txBody>
          <a:bodyPr wrap="square" rtlCol="0">
            <a:spAutoFit/>
          </a:bodyPr>
          <a:lstStyle/>
          <a:p>
            <a:r>
              <a:rPr lang="en-US" dirty="0"/>
              <a:t>Moroni… prayed that the Lord would, through the great power of his Spirit, compensate for their weaknesses in writing. </a:t>
            </a:r>
          </a:p>
        </p:txBody>
      </p:sp>
      <p:sp>
        <p:nvSpPr>
          <p:cNvPr id="12" name="TextBox 11"/>
          <p:cNvSpPr txBox="1"/>
          <p:nvPr/>
        </p:nvSpPr>
        <p:spPr>
          <a:xfrm>
            <a:off x="4495800" y="5334000"/>
            <a:ext cx="3352800" cy="1477328"/>
          </a:xfrm>
          <a:prstGeom prst="rect">
            <a:avLst/>
          </a:prstGeom>
          <a:noFill/>
        </p:spPr>
        <p:txBody>
          <a:bodyPr wrap="square" rtlCol="0">
            <a:spAutoFit/>
          </a:bodyPr>
          <a:lstStyle/>
          <a:p>
            <a:r>
              <a:rPr lang="en-US" dirty="0"/>
              <a:t>…the Lord assured [Moroni] that the unbelieving, mocking Gentiles could not gain advantage over the meek and humble believers of the Nephite record.</a:t>
            </a:r>
          </a:p>
        </p:txBody>
      </p:sp>
      <p:sp>
        <p:nvSpPr>
          <p:cNvPr id="13" name="Right Arrow 12"/>
          <p:cNvSpPr/>
          <p:nvPr/>
        </p:nvSpPr>
        <p:spPr>
          <a:xfrm>
            <a:off x="5257800" y="2286000"/>
            <a:ext cx="1371600" cy="4572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13F5C3A-C37D-4F51-881C-4D6FD9AF4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51696"/>
            <a:ext cx="2819400" cy="1757979"/>
          </a:xfrm>
          <a:prstGeom prst="rect">
            <a:avLst/>
          </a:prstGeom>
        </p:spPr>
      </p:pic>
      <p:pic>
        <p:nvPicPr>
          <p:cNvPr id="5" name="Picture 4">
            <a:extLst>
              <a:ext uri="{FF2B5EF4-FFF2-40B4-BE49-F238E27FC236}">
                <a16:creationId xmlns:a16="http://schemas.microsoft.com/office/drawing/2014/main" id="{7865ABD1-0A9A-4AC6-8D2C-0DF944700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900" y="1628479"/>
            <a:ext cx="2781300" cy="2085975"/>
          </a:xfrm>
          <a:prstGeom prst="rect">
            <a:avLst/>
          </a:prstGeom>
        </p:spPr>
      </p:pic>
    </p:spTree>
    <p:extLst>
      <p:ext uri="{BB962C8B-B14F-4D97-AF65-F5344CB8AC3E}">
        <p14:creationId xmlns:p14="http://schemas.microsoft.com/office/powerpoint/2010/main" val="305587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530344-3F29-450B-857E-79907BF8C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w8PDw8MDQ8PDA0NDw8NDA0NDw8NDQwMFBQWFhQRFBQYHCggGBolHBQUITEhJSkrLi4uFx8zODMsNygtLisBCgoKDAwMDwwMDiwZHxkrLCsrKysrKysrKysrLCsrKysrKyssKysrKysrKysrKysrKysrKysrKysrKysrKysrK//AABEIAOEA4QMBIgACEQEDEQH/xAAXAAEBAQEAAAAAAAAAAAAAAAAAAQIH/8QAFhABAQEAAAAAAAAAAAAAAAAAAAER/8QAFgEBAQEAAAAAAAAAAAAAAAAAAAQB/8QAFBEBAAAAAAAAAAAAAAAAAAAAAP/aAAwDAQACEQMRAD8A6aAxKAAAAAAAABQAAAAAAAFBFAEFARQAAAABAgAAAAAACooCCpQAABQEAAgQBQAAAAAAAAAQAAUBBUBQQFEUAAAAAAEBQQgoAAAAAAAAAAIACkEgBABQAAAAAAAAAAAAAAAAAAAAABUBFQBQQFRQEUQFAAAAAAAAAAAAAAFQAAAFBAAQUBFEBQAAAAAAAAAAAAAAAAAURQEAAUBAARQAAAAAAAAAAAABUFoICggAAAAqAqKgKACCgMqAAAAAAAAAAAAKCLQARUBRFBFABFQFgICggLqKAgAAAAAAAAACoAoAAAAAIqKAAAAAioCgAajQDIAAAAAAAAACooAAAAAAIoAAAAAIqAoAAoDIAAAAAAACooAAAABQAAAAAAAAAAAABRAEAAAAAAAAVAFAAAAAAFQAAAAAAAAAAFABkAAAAAFQAFAARQAAAUBAAAAAAAAAAAAABAAVAAVAAABUUAAAAAFBBQEAAAAAAAAABcDAGQAAACgBQAFABQBCAAAAAAQAFAEUASKACAAA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6511140"/>
            <a:ext cx="3429000" cy="369332"/>
          </a:xfrm>
          <a:prstGeom prst="rect">
            <a:avLst/>
          </a:prstGeom>
          <a:noFill/>
        </p:spPr>
        <p:txBody>
          <a:bodyPr wrap="square" rtlCol="0">
            <a:spAutoFit/>
          </a:bodyPr>
          <a:lstStyle/>
          <a:p>
            <a:r>
              <a:rPr lang="en-US" dirty="0"/>
              <a:t>Ether 12:23-26   </a:t>
            </a:r>
            <a:r>
              <a:rPr lang="en-US" sz="1200" dirty="0"/>
              <a:t>JFM and RLM</a:t>
            </a:r>
          </a:p>
        </p:txBody>
      </p:sp>
      <p:sp>
        <p:nvSpPr>
          <p:cNvPr id="7" name="TextBox 6"/>
          <p:cNvSpPr txBox="1"/>
          <p:nvPr/>
        </p:nvSpPr>
        <p:spPr>
          <a:xfrm>
            <a:off x="1524000" y="1"/>
            <a:ext cx="9144000" cy="646331"/>
          </a:xfrm>
          <a:prstGeom prst="rect">
            <a:avLst/>
          </a:prstGeom>
          <a:noFill/>
        </p:spPr>
        <p:txBody>
          <a:bodyPr wrap="square" rtlCol="0">
            <a:spAutoFit/>
          </a:bodyPr>
          <a:lstStyle/>
          <a:p>
            <a:pPr algn="ctr"/>
            <a:r>
              <a:rPr lang="en-US" sz="3600" dirty="0">
                <a:latin typeface="Bookman Old Style" pitchFamily="18" charset="0"/>
              </a:rPr>
              <a:t>Mortal Men</a:t>
            </a:r>
          </a:p>
        </p:txBody>
      </p:sp>
      <p:sp>
        <p:nvSpPr>
          <p:cNvPr id="10" name="TextBox 9"/>
          <p:cNvSpPr txBox="1"/>
          <p:nvPr/>
        </p:nvSpPr>
        <p:spPr>
          <a:xfrm>
            <a:off x="2335720" y="862354"/>
            <a:ext cx="5559027" cy="2031325"/>
          </a:xfrm>
          <a:prstGeom prst="rect">
            <a:avLst/>
          </a:prstGeom>
          <a:noFill/>
        </p:spPr>
        <p:txBody>
          <a:bodyPr wrap="square" rtlCol="0">
            <a:spAutoFit/>
          </a:bodyPr>
          <a:lstStyle/>
          <a:p>
            <a:r>
              <a:rPr lang="en-US" dirty="0"/>
              <a:t>“Even though the Book of Mormon was written and abridged by mortal men who had mortal frailties and weaknesses, the power and Spirit of God transforms this book that fools may perceive as “weak”—as a foolish fantasy—into an inspired volume of scripture that can and does convince Jew and Gentile that Jesus is indeed the Christ. “</a:t>
            </a:r>
          </a:p>
        </p:txBody>
      </p:sp>
      <p:sp>
        <p:nvSpPr>
          <p:cNvPr id="12" name="TextBox 11"/>
          <p:cNvSpPr txBox="1"/>
          <p:nvPr/>
        </p:nvSpPr>
        <p:spPr>
          <a:xfrm>
            <a:off x="6620934" y="3979448"/>
            <a:ext cx="4665133" cy="2554545"/>
          </a:xfrm>
          <a:prstGeom prst="rect">
            <a:avLst/>
          </a:prstGeom>
          <a:noFill/>
        </p:spPr>
        <p:txBody>
          <a:bodyPr wrap="square" rtlCol="0">
            <a:spAutoFit/>
          </a:bodyPr>
          <a:lstStyle/>
          <a:p>
            <a:pPr algn="ctr"/>
            <a:r>
              <a:rPr lang="en-US" sz="2000" i="1" dirty="0">
                <a:solidFill>
                  <a:srgbClr val="C00000"/>
                </a:solidFill>
              </a:rPr>
              <a:t>The Gospel is Preached by the Weak and the Simple </a:t>
            </a:r>
          </a:p>
          <a:p>
            <a:r>
              <a:rPr lang="en-US" sz="2000" dirty="0"/>
              <a:t>Paul wrote: “But God hath chosen the foolish things of the world to confound the wise; and God hath chosen the weak things of the world to confound the things which are mighty;”</a:t>
            </a:r>
          </a:p>
          <a:p>
            <a:r>
              <a:rPr lang="en-US" sz="2000" dirty="0"/>
              <a:t>1 Corinthians 1:27</a:t>
            </a:r>
          </a:p>
        </p:txBody>
      </p:sp>
      <p:pic>
        <p:nvPicPr>
          <p:cNvPr id="3" name="Picture 2">
            <a:extLst>
              <a:ext uri="{FF2B5EF4-FFF2-40B4-BE49-F238E27FC236}">
                <a16:creationId xmlns:a16="http://schemas.microsoft.com/office/drawing/2014/main" id="{C839794D-BC00-45CA-B8E8-7AF749FB7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9468" y="608179"/>
            <a:ext cx="2670923" cy="2647391"/>
          </a:xfrm>
          <a:prstGeom prst="rect">
            <a:avLst/>
          </a:prstGeom>
        </p:spPr>
      </p:pic>
      <p:pic>
        <p:nvPicPr>
          <p:cNvPr id="5" name="Picture 4">
            <a:extLst>
              <a:ext uri="{FF2B5EF4-FFF2-40B4-BE49-F238E27FC236}">
                <a16:creationId xmlns:a16="http://schemas.microsoft.com/office/drawing/2014/main" id="{C2F4FBCE-2749-43E3-B852-B772548D9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487" y="2990862"/>
            <a:ext cx="4518751" cy="3325913"/>
          </a:xfrm>
          <a:prstGeom prst="rect">
            <a:avLst/>
          </a:prstGeom>
        </p:spPr>
      </p:pic>
      <p:pic>
        <p:nvPicPr>
          <p:cNvPr id="4" name="Picture 3">
            <a:extLst>
              <a:ext uri="{FF2B5EF4-FFF2-40B4-BE49-F238E27FC236}">
                <a16:creationId xmlns:a16="http://schemas.microsoft.com/office/drawing/2014/main" id="{B8B6241B-4FE3-4025-8315-B43BF4E8F80A}"/>
              </a:ext>
            </a:extLst>
          </p:cNvPr>
          <p:cNvPicPr>
            <a:picLocks noChangeAspect="1"/>
          </p:cNvPicPr>
          <p:nvPr/>
        </p:nvPicPr>
        <p:blipFill rotWithShape="1">
          <a:blip r:embed="rId5">
            <a:extLst>
              <a:ext uri="{28A0092B-C50C-407E-A947-70E740481C1C}">
                <a14:useLocalDpi xmlns:a14="http://schemas.microsoft.com/office/drawing/2010/main" val="0"/>
              </a:ext>
            </a:extLst>
          </a:blip>
          <a:srcRect l="3280" t="3063" b="7217"/>
          <a:stretch/>
        </p:blipFill>
        <p:spPr>
          <a:xfrm>
            <a:off x="170658" y="185946"/>
            <a:ext cx="1746346" cy="1183174"/>
          </a:xfrm>
          <a:prstGeom prst="rect">
            <a:avLst/>
          </a:prstGeom>
        </p:spPr>
      </p:pic>
    </p:spTree>
    <p:extLst>
      <p:ext uri="{BB962C8B-B14F-4D97-AF65-F5344CB8AC3E}">
        <p14:creationId xmlns:p14="http://schemas.microsoft.com/office/powerpoint/2010/main" val="196116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922E45D-500D-4288-B105-217F33756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w8PDw8MDQ8PDA0NDw8NDA0NDw8NDQwMFBQWFhQRFBQYHCggGBolHBQUITEhJSkrLi4uFx8zODMsNygtLisBCgoKDAwMDwwMDiwZHxkrLCsrKysrKysrKysrLCsrKysrKyssKysrKysrKysrKysrKysrKysrKysrKysrKysrK//AABEIAOEA4QMBIgACEQEDEQH/xAAXAAEBAQEAAAAAAAAAAAAAAAAAAQIH/8QAFhABAQEAAAAAAAAAAAAAAAAAAAER/8QAFgEBAQEAAAAAAAAAAAAAAAAAAAQB/8QAFBEBAAAAAAAAAAAAAAAAAAAAAP/aAAwDAQACEQMRAD8A6aAxKAAAAAAAABQAAAAAAAFBFAEFARQAAAABAgAAAAAACooCCpQAABQEAAgQBQAAAAAAAAAQAAUBBUBQQFEUAAAAAAEBQQgoAAAAAAAAAAIACkEgBABQAAAAAAAAAAAAAAAAAAAAABUBFQBQQFRQEUQFAAAAAAAAAAAAAAFQAAAFBAAQUBFEBQAAAAAAAAAAAAAAAAAURQEAAUBAARQAAAAAAAAAAAABUFoICggAAAAqAqKgKACCgMqAAAAAAAAAAAAKCLQARUBRFBFABFQFgICggLqKAgAAAAAAAAACoAoAAAAAIqKAAAAAioCgAajQDIAAAAAAAAACooAAAAAAIoAAAAAIqAoAAoDIAAAAAAACooAAAABQAAAAAAAAAAAABRAEAAAAAAAAVAFAAAAAAFQAAAAAAAAAAFABkAAAAAFQAFAARQAAAUBAAAAAAAAAAAAABAAVAAVAAABUUAAAAAFBBQEAAAAAAAAABcDAGQAAACgBQAFABQBCAAAAAAQAFAEUASKACAAA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53334" y="6462237"/>
            <a:ext cx="3429000" cy="369332"/>
          </a:xfrm>
          <a:prstGeom prst="rect">
            <a:avLst/>
          </a:prstGeom>
          <a:noFill/>
        </p:spPr>
        <p:txBody>
          <a:bodyPr wrap="square" rtlCol="0">
            <a:spAutoFit/>
          </a:bodyPr>
          <a:lstStyle/>
          <a:p>
            <a:r>
              <a:rPr lang="en-US" dirty="0"/>
              <a:t>Ether 12:23-27   </a:t>
            </a:r>
            <a:r>
              <a:rPr lang="en-US" sz="1200" dirty="0"/>
              <a:t>JFM and RLM</a:t>
            </a:r>
          </a:p>
        </p:txBody>
      </p:sp>
      <p:sp>
        <p:nvSpPr>
          <p:cNvPr id="7" name="TextBox 6"/>
          <p:cNvSpPr txBox="1"/>
          <p:nvPr/>
        </p:nvSpPr>
        <p:spPr>
          <a:xfrm>
            <a:off x="1524000" y="1"/>
            <a:ext cx="9144000" cy="646331"/>
          </a:xfrm>
          <a:prstGeom prst="rect">
            <a:avLst/>
          </a:prstGeom>
          <a:noFill/>
        </p:spPr>
        <p:txBody>
          <a:bodyPr wrap="square" rtlCol="0">
            <a:spAutoFit/>
          </a:bodyPr>
          <a:lstStyle/>
          <a:p>
            <a:pPr algn="ctr"/>
            <a:r>
              <a:rPr lang="en-US" sz="3600" dirty="0">
                <a:latin typeface="Bookman Old Style" pitchFamily="18" charset="0"/>
              </a:rPr>
              <a:t>In My Weakness—Being Mortal</a:t>
            </a:r>
          </a:p>
        </p:txBody>
      </p:sp>
      <p:sp>
        <p:nvSpPr>
          <p:cNvPr id="10" name="TextBox 9"/>
          <p:cNvSpPr txBox="1"/>
          <p:nvPr/>
        </p:nvSpPr>
        <p:spPr>
          <a:xfrm>
            <a:off x="5372052" y="461667"/>
            <a:ext cx="3733800" cy="369332"/>
          </a:xfrm>
          <a:prstGeom prst="rect">
            <a:avLst/>
          </a:prstGeom>
          <a:noFill/>
        </p:spPr>
        <p:txBody>
          <a:bodyPr wrap="square" rtlCol="0">
            <a:spAutoFit/>
          </a:bodyPr>
          <a:lstStyle/>
          <a:p>
            <a:r>
              <a:rPr lang="en-US" dirty="0"/>
              <a:t>Prophets of God:</a:t>
            </a:r>
          </a:p>
        </p:txBody>
      </p:sp>
      <p:sp>
        <p:nvSpPr>
          <p:cNvPr id="12" name="TextBox 11"/>
          <p:cNvSpPr txBox="1"/>
          <p:nvPr/>
        </p:nvSpPr>
        <p:spPr>
          <a:xfrm>
            <a:off x="1001739" y="1092876"/>
            <a:ext cx="5284694" cy="1661993"/>
          </a:xfrm>
          <a:prstGeom prst="rect">
            <a:avLst/>
          </a:prstGeom>
          <a:noFill/>
        </p:spPr>
        <p:txBody>
          <a:bodyPr wrap="square" rtlCol="0">
            <a:spAutoFit/>
          </a:bodyPr>
          <a:lstStyle/>
          <a:p>
            <a:pPr fontAlgn="base"/>
            <a:r>
              <a:rPr lang="en-US" dirty="0"/>
              <a:t>Nephi: “…O wretched man that I am! Yea, my heart </a:t>
            </a:r>
            <a:r>
              <a:rPr lang="en-US" dirty="0" err="1"/>
              <a:t>sorroweth</a:t>
            </a:r>
            <a:r>
              <a:rPr lang="en-US" dirty="0"/>
              <a:t> because of my flesh; my soul </a:t>
            </a:r>
            <a:r>
              <a:rPr lang="en-US" dirty="0" err="1"/>
              <a:t>grieveth</a:t>
            </a:r>
            <a:r>
              <a:rPr lang="en-US" dirty="0"/>
              <a:t> because of mine iniquities.</a:t>
            </a:r>
          </a:p>
          <a:p>
            <a:pPr fontAlgn="base"/>
            <a:r>
              <a:rPr lang="en-US" dirty="0"/>
              <a:t>I am encompassed about, because of the temptations and the sins which do so easily beset me.”</a:t>
            </a:r>
          </a:p>
          <a:p>
            <a:pPr fontAlgn="base"/>
            <a:r>
              <a:rPr lang="en-US" sz="1200" dirty="0"/>
              <a:t>2 Nephi 4:17-18</a:t>
            </a:r>
          </a:p>
        </p:txBody>
      </p:sp>
      <p:sp>
        <p:nvSpPr>
          <p:cNvPr id="8" name="Rectangle 7"/>
          <p:cNvSpPr/>
          <p:nvPr/>
        </p:nvSpPr>
        <p:spPr>
          <a:xfrm>
            <a:off x="5867400" y="3886200"/>
            <a:ext cx="4572000" cy="2862322"/>
          </a:xfrm>
          <a:prstGeom prst="rect">
            <a:avLst/>
          </a:prstGeom>
        </p:spPr>
        <p:txBody>
          <a:bodyPr>
            <a:spAutoFit/>
          </a:bodyPr>
          <a:lstStyle/>
          <a:p>
            <a:pPr fontAlgn="base"/>
            <a:r>
              <a:rPr lang="en-US" dirty="0"/>
              <a:t>Paul:</a:t>
            </a:r>
          </a:p>
          <a:p>
            <a:pPr fontAlgn="base"/>
            <a:r>
              <a:rPr lang="en-US" dirty="0"/>
              <a:t> “Now then it is no more I that do it, but sin that </a:t>
            </a:r>
            <a:r>
              <a:rPr lang="en-US" dirty="0" err="1"/>
              <a:t>dwelleth</a:t>
            </a:r>
            <a:r>
              <a:rPr lang="en-US" dirty="0"/>
              <a:t> in me.</a:t>
            </a:r>
          </a:p>
          <a:p>
            <a:pPr fontAlgn="base"/>
            <a:r>
              <a:rPr lang="en-US" dirty="0"/>
              <a:t>For I know that in me (that is, in my flesh,) </a:t>
            </a:r>
            <a:r>
              <a:rPr lang="en-US" dirty="0" err="1"/>
              <a:t>dwelleth</a:t>
            </a:r>
            <a:r>
              <a:rPr lang="en-US" dirty="0"/>
              <a:t> no good thing: for to will is present with me; but </a:t>
            </a:r>
            <a:r>
              <a:rPr lang="en-US" i="1" dirty="0"/>
              <a:t>how</a:t>
            </a:r>
            <a:r>
              <a:rPr lang="en-US" dirty="0"/>
              <a:t> to perform that which is good I find not.</a:t>
            </a:r>
          </a:p>
          <a:p>
            <a:pPr fontAlgn="base"/>
            <a:r>
              <a:rPr lang="en-US" dirty="0"/>
              <a:t>For the good that I would I do not: but the evil which I would not, that I do.”</a:t>
            </a:r>
          </a:p>
          <a:p>
            <a:pPr fontAlgn="base"/>
            <a:r>
              <a:rPr lang="en-US" sz="1200" dirty="0"/>
              <a:t>Romans 7:17-19</a:t>
            </a:r>
          </a:p>
        </p:txBody>
      </p:sp>
      <p:pic>
        <p:nvPicPr>
          <p:cNvPr id="3" name="Picture 2">
            <a:extLst>
              <a:ext uri="{FF2B5EF4-FFF2-40B4-BE49-F238E27FC236}">
                <a16:creationId xmlns:a16="http://schemas.microsoft.com/office/drawing/2014/main" id="{7FDA3A2F-9C28-4C26-9BBC-20379F5A4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336" y="2895600"/>
            <a:ext cx="2865501" cy="3480067"/>
          </a:xfrm>
          <a:prstGeom prst="rect">
            <a:avLst/>
          </a:prstGeom>
        </p:spPr>
      </p:pic>
      <p:pic>
        <p:nvPicPr>
          <p:cNvPr id="5" name="Picture 4">
            <a:extLst>
              <a:ext uri="{FF2B5EF4-FFF2-40B4-BE49-F238E27FC236}">
                <a16:creationId xmlns:a16="http://schemas.microsoft.com/office/drawing/2014/main" id="{26FB5595-9C9B-41D1-8DFE-AA3F8EB20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5165" y="978911"/>
            <a:ext cx="3429000" cy="2626434"/>
          </a:xfrm>
          <a:prstGeom prst="rect">
            <a:avLst/>
          </a:prstGeom>
        </p:spPr>
      </p:pic>
    </p:spTree>
    <p:extLst>
      <p:ext uri="{BB962C8B-B14F-4D97-AF65-F5344CB8AC3E}">
        <p14:creationId xmlns:p14="http://schemas.microsoft.com/office/powerpoint/2010/main" val="200528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F43D8E-0349-41B9-A562-4962E3E14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w8PDw8MDQ8PDA0NDw8NDA0NDw8NDQwMFBQWFhQRFBQYHCggGBolHBQUITEhJSkrLi4uFx8zODMsNygtLisBCgoKDAwMDwwMDiwZHxkrLCsrKysrKysrKysrLCsrKysrKyssKysrKysrKysrKysrKysrKysrKysrKysrKysrK//AABEIAOEA4QMBIgACEQEDEQH/xAAXAAEBAQEAAAAAAAAAAAAAAAAAAQIH/8QAFhABAQEAAAAAAAAAAAAAAAAAAAER/8QAFgEBAQEAAAAAAAAAAAAAAAAAAAQB/8QAFBEBAAAAAAAAAAAAAAAAAAAAAP/aAAwDAQACEQMRAD8A6aAxKAAAAAAAABQAAAAAAAFBFAEFARQAAAABAgAAAAAACooCCpQAABQEAAgQBQAAAAAAAAAQAAUBBUBQQFEUAAAAAAEBQQgoAAAAAAAAAAIACkEgBABQAAAAAAAAAAAAAAAAAAAAABUBFQBQQFRQEUQFAAAAAAAAAAAAAAFQAAAFBAAQUBFEBQAAAAAAAAAAAAAAAAAURQEAAUBAARQAAAAAAAAAAAABUFoICggAAAAqAqKgKACCgMqAAAAAAAAAAAAKCLQARUBRFBFABFQFgICggLqKAgAAAAAAAAACoAoAAAAAIqKAAAAAioCgAajQDIAAAAAAAAACooAAAAAAIoAAAAAIqAoAAoDIAAAAAAACooAAAABQAAAAAAAAAAAABRAEAAAAAAAAVAFAAAAAAFQAAAAAAAAAAFABkAAAAAFQAFAARQAAAUBAAAAAAAAAAAAABAAVAAVAAABUUAAAAAFBBQEAAAAAAAAABcDAGQAAACgBQAFABQBCAAAAAAQAFAEUASKACAAA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676400" y="228600"/>
            <a:ext cx="4419600" cy="6463308"/>
          </a:xfrm>
          <a:prstGeom prst="rect">
            <a:avLst/>
          </a:prstGeom>
          <a:noFill/>
        </p:spPr>
        <p:txBody>
          <a:bodyPr wrap="square" rtlCol="0">
            <a:spAutoFit/>
          </a:bodyPr>
          <a:lstStyle/>
          <a:p>
            <a:pPr fontAlgn="base"/>
            <a:r>
              <a:rPr lang="en-US" dirty="0"/>
              <a:t>“When a man turns to Christ and seems to be getting on pretty well (in the sense that some of his bad habits are now corrected), he often feels that it would now be natural if things went fairly smoothly. </a:t>
            </a:r>
          </a:p>
          <a:p>
            <a:pPr fontAlgn="base"/>
            <a:endParaRPr lang="en-US" dirty="0"/>
          </a:p>
          <a:p>
            <a:pPr fontAlgn="base"/>
            <a:r>
              <a:rPr lang="en-US" dirty="0"/>
              <a:t>When troubles come along—illnesses, money troubles, new kinds of temptation—he is disappointed. </a:t>
            </a:r>
          </a:p>
          <a:p>
            <a:pPr fontAlgn="base"/>
            <a:endParaRPr lang="en-US" dirty="0"/>
          </a:p>
          <a:p>
            <a:pPr fontAlgn="base"/>
            <a:r>
              <a:rPr lang="en-US" dirty="0"/>
              <a:t>These things, he feels, might have been necessary to rouse him and make him repent in his bad old days; but why now? </a:t>
            </a:r>
          </a:p>
          <a:p>
            <a:pPr fontAlgn="base"/>
            <a:endParaRPr lang="en-US" dirty="0"/>
          </a:p>
          <a:p>
            <a:pPr fontAlgn="base"/>
            <a:r>
              <a:rPr lang="en-US" dirty="0"/>
              <a:t>Because God is forcing him on, or up, to a higher level: putting him into situations where he will have to be very much braver, or more patient, or more loving, that he ever dreamed of before. It sees to us all unnecessary, but that is because we have not yet had the slightest notion of the tremendous thing He means to make of us.”</a:t>
            </a:r>
          </a:p>
          <a:p>
            <a:pPr fontAlgn="base"/>
            <a:r>
              <a:rPr lang="en-US" sz="1400" dirty="0"/>
              <a:t>C.S. Lewis</a:t>
            </a:r>
          </a:p>
        </p:txBody>
      </p:sp>
      <p:pic>
        <p:nvPicPr>
          <p:cNvPr id="3" name="Picture 2">
            <a:extLst>
              <a:ext uri="{FF2B5EF4-FFF2-40B4-BE49-F238E27FC236}">
                <a16:creationId xmlns:a16="http://schemas.microsoft.com/office/drawing/2014/main" id="{48D5FA5E-770B-446F-A682-D99488556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098" y="160338"/>
            <a:ext cx="2057400" cy="2057400"/>
          </a:xfrm>
          <a:prstGeom prst="rect">
            <a:avLst/>
          </a:prstGeom>
        </p:spPr>
      </p:pic>
      <p:pic>
        <p:nvPicPr>
          <p:cNvPr id="5" name="Picture 4">
            <a:extLst>
              <a:ext uri="{FF2B5EF4-FFF2-40B4-BE49-F238E27FC236}">
                <a16:creationId xmlns:a16="http://schemas.microsoft.com/office/drawing/2014/main" id="{9738EBE7-05C2-4C95-BFD3-014901DBA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598" y="2719789"/>
            <a:ext cx="2743200" cy="2390775"/>
          </a:xfrm>
          <a:prstGeom prst="rect">
            <a:avLst/>
          </a:prstGeom>
        </p:spPr>
      </p:pic>
      <p:pic>
        <p:nvPicPr>
          <p:cNvPr id="7" name="Picture 6">
            <a:extLst>
              <a:ext uri="{FF2B5EF4-FFF2-40B4-BE49-F238E27FC236}">
                <a16:creationId xmlns:a16="http://schemas.microsoft.com/office/drawing/2014/main" id="{BFE78148-FE6A-4A3B-83E2-24F818B1F8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4000" y="2870288"/>
            <a:ext cx="2538798" cy="3808197"/>
          </a:xfrm>
          <a:prstGeom prst="rect">
            <a:avLst/>
          </a:prstGeom>
        </p:spPr>
      </p:pic>
      <p:pic>
        <p:nvPicPr>
          <p:cNvPr id="10" name="Picture 9">
            <a:extLst>
              <a:ext uri="{FF2B5EF4-FFF2-40B4-BE49-F238E27FC236}">
                <a16:creationId xmlns:a16="http://schemas.microsoft.com/office/drawing/2014/main" id="{7360D952-78A2-432E-9CEB-7E1279729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113" y="160338"/>
            <a:ext cx="1143000" cy="1657350"/>
          </a:xfrm>
          <a:prstGeom prst="rect">
            <a:avLst/>
          </a:prstGeom>
        </p:spPr>
      </p:pic>
    </p:spTree>
    <p:extLst>
      <p:ext uri="{BB962C8B-B14F-4D97-AF65-F5344CB8AC3E}">
        <p14:creationId xmlns:p14="http://schemas.microsoft.com/office/powerpoint/2010/main" val="384177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xEl>
                                              <p:pRg st="7" end="7"/>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1413F41-0FB9-4BEB-B02A-6A98A6EAC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w8PDw8MDQ8PDA0NDw8NDA0NDw8NDQwMFBQWFhQRFBQYHCggGBolHBQUITEhJSkrLi4uFx8zODMsNygtLisBCgoKDAwMDwwMDiwZHxkrLCsrKysrKysrKysrLCsrKysrKyssKysrKysrKysrKysrKysrKysrKysrKysrKysrK//AABEIAOEA4QMBIgACEQEDEQH/xAAXAAEBAQEAAAAAAAAAAAAAAAAAAQIH/8QAFhABAQEAAAAAAAAAAAAAAAAAAAER/8QAFgEBAQEAAAAAAAAAAAAAAAAAAAQB/8QAFBEBAAAAAAAAAAAAAAAAAAAAAP/aAAwDAQACEQMRAD8A6aAxKAAAAAAAABQAAAAAAAFBFAEFARQAAAABAgAAAAAACooCCpQAABQEAAgQBQAAAAAAAAAQAAUBBUBQQFEUAAAAAAEBQQgoAAAAAAAAAAIACkEgBABQAAAAAAAAAAAAAAAAAAAAABUBFQBQQFRQEUQFAAAAAAAAAAAAAAFQAAAFBAAQUBFEBQAAAAAAAAAAAAAAAAAURQEAAUBAARQAAAAAAAAAAAABUFoICggAAAAqAqKgKACCgMqAAAAAAAAAAAAKCLQARUBRFBFABFQFgICggLqKAgAAAAAAAAACoAoAAAAAIqKAAAAAioCgAajQDIAAAAAAAAACooAAAAAAIoAAAAAIqAoAAoDIAAAAAAACooAAAABQAAAAAAAAAAAABRAEAAAAAAAAVAFAAAAAAFQAAAAAAAAAAFABkAAAAAFQAFAARQAAAUBAAAAAAAAAAAAABAAVAAVAAABUUAAAAAFBBQEAAAAAAAAABcDAGQAAACgBQAFABQBCAAAAAAQAFAEUASKACAAA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5943600" y="1447801"/>
            <a:ext cx="4419600" cy="4154984"/>
          </a:xfrm>
          <a:prstGeom prst="rect">
            <a:avLst/>
          </a:prstGeom>
          <a:noFill/>
        </p:spPr>
        <p:txBody>
          <a:bodyPr wrap="square" rtlCol="0">
            <a:spAutoFit/>
          </a:bodyPr>
          <a:lstStyle/>
          <a:p>
            <a:pPr fontAlgn="base"/>
            <a:r>
              <a:rPr lang="en-US" sz="2400" dirty="0"/>
              <a:t>“And if men come unto me I will show unto them their</a:t>
            </a:r>
            <a:r>
              <a:rPr lang="en-US" sz="2400" baseline="30000" dirty="0"/>
              <a:t> </a:t>
            </a:r>
            <a:r>
              <a:rPr lang="en-US" sz="2400" dirty="0"/>
              <a:t>weakness. I give unto men weakness that they may be humble; and my grace is sufficient for all men that humble themselves before me; for if they humble themselves before me, and have faith in me, then will I make weak things become strong unto them.”</a:t>
            </a:r>
          </a:p>
        </p:txBody>
      </p:sp>
      <p:sp>
        <p:nvSpPr>
          <p:cNvPr id="5" name="TextBox 4"/>
          <p:cNvSpPr txBox="1"/>
          <p:nvPr/>
        </p:nvSpPr>
        <p:spPr>
          <a:xfrm>
            <a:off x="1524000" y="1"/>
            <a:ext cx="9144000" cy="646331"/>
          </a:xfrm>
          <a:prstGeom prst="rect">
            <a:avLst/>
          </a:prstGeom>
          <a:noFill/>
        </p:spPr>
        <p:txBody>
          <a:bodyPr wrap="square" rtlCol="0">
            <a:spAutoFit/>
          </a:bodyPr>
          <a:lstStyle/>
          <a:p>
            <a:pPr algn="ctr"/>
            <a:r>
              <a:rPr lang="en-US" sz="3600" dirty="0">
                <a:latin typeface="Bookman Old Style" pitchFamily="18" charset="0"/>
              </a:rPr>
              <a:t>Doctrinal Mastery</a:t>
            </a:r>
          </a:p>
        </p:txBody>
      </p:sp>
      <p:grpSp>
        <p:nvGrpSpPr>
          <p:cNvPr id="6" name="Group 5"/>
          <p:cNvGrpSpPr/>
          <p:nvPr/>
        </p:nvGrpSpPr>
        <p:grpSpPr>
          <a:xfrm>
            <a:off x="1156447" y="1680882"/>
            <a:ext cx="3636023" cy="3523130"/>
            <a:chOff x="2646084" y="2667000"/>
            <a:chExt cx="3886200" cy="3931920"/>
          </a:xfrm>
        </p:grpSpPr>
        <p:grpSp>
          <p:nvGrpSpPr>
            <p:cNvPr id="7" name="Group 13"/>
            <p:cNvGrpSpPr/>
            <p:nvPr/>
          </p:nvGrpSpPr>
          <p:grpSpPr>
            <a:xfrm>
              <a:off x="3048000" y="2667000"/>
              <a:ext cx="2971800" cy="3931920"/>
              <a:chOff x="152400" y="152400"/>
              <a:chExt cx="4953000" cy="6553200"/>
            </a:xfrm>
          </p:grpSpPr>
          <p:sp>
            <p:nvSpPr>
              <p:cNvPr id="11" name="Rounded Rectangle 10"/>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46084" y="3823447"/>
              <a:ext cx="3886200" cy="790022"/>
            </a:xfrm>
            <a:prstGeom prst="rect">
              <a:avLst/>
            </a:prstGeom>
            <a:noFill/>
          </p:spPr>
          <p:txBody>
            <a:bodyPr wrap="square" rtlCol="0">
              <a:spAutoFit/>
            </a:bodyPr>
            <a:lstStyle/>
            <a:p>
              <a:pPr algn="ctr"/>
              <a:r>
                <a:rPr lang="en-US" sz="4000" dirty="0">
                  <a:solidFill>
                    <a:srgbClr val="FFC000"/>
                  </a:solidFill>
                  <a:latin typeface="Californian FB" pitchFamily="18" charset="0"/>
                </a:rPr>
                <a:t>Ether 12:27</a:t>
              </a:r>
            </a:p>
          </p:txBody>
        </p:sp>
        <p:sp>
          <p:nvSpPr>
            <p:cNvPr id="9" name="TextBox 8"/>
            <p:cNvSpPr txBox="1"/>
            <p:nvPr/>
          </p:nvSpPr>
          <p:spPr>
            <a:xfrm>
              <a:off x="3124200" y="5257800"/>
              <a:ext cx="2667001" cy="671899"/>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0" name="Straight Connector 9"/>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ight Arrow 14"/>
          <p:cNvSpPr/>
          <p:nvPr/>
        </p:nvSpPr>
        <p:spPr>
          <a:xfrm>
            <a:off x="4419600" y="2895600"/>
            <a:ext cx="1143000" cy="6096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30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000" fill="hold"/>
                                        <p:tgtEl>
                                          <p:spTgt spid="15"/>
                                        </p:tgtEl>
                                        <p:attrNameLst>
                                          <p:attrName>ppt_x</p:attrName>
                                        </p:attrNameLst>
                                      </p:cBhvr>
                                      <p:tavLst>
                                        <p:tav tm="0">
                                          <p:val>
                                            <p:strVal val="0-#ppt_w/2"/>
                                          </p:val>
                                        </p:tav>
                                        <p:tav tm="100000">
                                          <p:val>
                                            <p:strVal val="#ppt_x"/>
                                          </p:val>
                                        </p:tav>
                                      </p:tavLst>
                                    </p:anim>
                                    <p:anim calcmode="lin" valueType="num">
                                      <p:cBhvr additive="base">
                                        <p:cTn id="12" dur="2000" fill="hold"/>
                                        <p:tgtEl>
                                          <p:spTgt spid="1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C6B7A8-0DBF-4EE8-BDC4-93E4AA6C4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w8PDw8MDQ8PDA0NDw8NDA0NDw8NDQwMFBQWFhQRFBQYHCggGBolHBQUITEhJSkrLi4uFx8zODMsNygtLisBCgoKDAwMDwwMDiwZHxkrLCsrKysrKysrKysrLCsrKysrKyssKysrKysrKysrKysrKysrKysrKysrKysrKysrK//AABEIAOEA4QMBIgACEQEDEQH/xAAXAAEBAQEAAAAAAAAAAAAAAAAAAQIH/8QAFhABAQEAAAAAAAAAAAAAAAAAAAER/8QAFgEBAQEAAAAAAAAAAAAAAAAAAAQB/8QAFBEBAAAAAAAAAAAAAAAAAAAAAP/aAAwDAQACEQMRAD8A6aAxKAAAAAAAABQAAAAAAAFBFAEFARQAAAABAgAAAAAACooCCpQAABQEAAgQBQAAAAAAAAAQAAUBBUBQQFEUAAAAAAEBQQgoAAAAAAAAAAIACkEgBABQAAAAAAAAAAAAAAAAAAAAABUBFQBQQFRQEUQFAAAAAAAAAAAAAAFQAAAFBAAQUBFEBQAAAAAAAAAAAAAAAAAURQEAAUBAARQAAAAAAAAAAAABUFoICggAAAAqAqKgKACCgMqAAAAAAAAAAAAKCLQARUBRFBFABFQFgICggLqKAgAAAAAAAAACoAoAAAAAIqKAAAAAioCgAajQDIAAAAAAAAACooAAAAAAIoAAAAAIqAoAAoDIAAAAAAACooAAAABQAAAAAAAAAAAABRAEAAAAAAAAVAFAAAAAAFQAAAAAAAAAAFABkAAAAAFQAFAARQAAAUBAAAAAAAAAAAAABAAVAAVAAABUUAAAAAFBBQEAAAAAAAAABcDAGQAAACgBQAFABQBCAAAAAAQAFAEUASKACAAA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905000" y="1447801"/>
            <a:ext cx="4419600" cy="1200329"/>
          </a:xfrm>
          <a:prstGeom prst="rect">
            <a:avLst/>
          </a:prstGeom>
          <a:noFill/>
        </p:spPr>
        <p:txBody>
          <a:bodyPr wrap="square" rtlCol="0">
            <a:spAutoFit/>
          </a:bodyPr>
          <a:lstStyle/>
          <a:p>
            <a:pPr fontAlgn="base"/>
            <a:r>
              <a:rPr lang="en-US" dirty="0"/>
              <a:t>“To have real faith is to trust in Christ’s love and in God’s plan. While God cannot save us in our sins; he has the will and power to save us in our weaknesses”</a:t>
            </a:r>
            <a:endParaRPr lang="en-US" sz="1400" dirty="0"/>
          </a:p>
        </p:txBody>
      </p:sp>
      <p:sp>
        <p:nvSpPr>
          <p:cNvPr id="5" name="TextBox 4"/>
          <p:cNvSpPr txBox="1"/>
          <p:nvPr/>
        </p:nvSpPr>
        <p:spPr>
          <a:xfrm>
            <a:off x="1524000" y="1"/>
            <a:ext cx="9144000" cy="646331"/>
          </a:xfrm>
          <a:prstGeom prst="rect">
            <a:avLst/>
          </a:prstGeom>
          <a:noFill/>
        </p:spPr>
        <p:txBody>
          <a:bodyPr wrap="square" rtlCol="0">
            <a:spAutoFit/>
          </a:bodyPr>
          <a:lstStyle/>
          <a:p>
            <a:pPr algn="ctr"/>
            <a:r>
              <a:rPr lang="en-US" sz="3600" dirty="0">
                <a:latin typeface="Bookman Old Style" pitchFamily="18" charset="0"/>
              </a:rPr>
              <a:t>Saved in Our Weaknesses</a:t>
            </a:r>
          </a:p>
        </p:txBody>
      </p:sp>
      <p:sp>
        <p:nvSpPr>
          <p:cNvPr id="6" name="Rectangle 5"/>
          <p:cNvSpPr/>
          <p:nvPr/>
        </p:nvSpPr>
        <p:spPr>
          <a:xfrm>
            <a:off x="5943600" y="3810000"/>
            <a:ext cx="4572000" cy="2862322"/>
          </a:xfrm>
          <a:prstGeom prst="rect">
            <a:avLst/>
          </a:prstGeom>
        </p:spPr>
        <p:txBody>
          <a:bodyPr>
            <a:spAutoFit/>
          </a:bodyPr>
          <a:lstStyle/>
          <a:p>
            <a:pPr fontAlgn="base"/>
            <a:r>
              <a:rPr lang="en-US" dirty="0"/>
              <a:t>“And he said unto me, My grace is sufficient for thee: for my</a:t>
            </a:r>
            <a:r>
              <a:rPr lang="en-US" baseline="30000" dirty="0"/>
              <a:t> </a:t>
            </a:r>
            <a:r>
              <a:rPr lang="en-US" dirty="0"/>
              <a:t>strength is made perfect in weakness. Most gladly therefore will I rather glory in my infirmities, that the power of Christ may rest upon me.</a:t>
            </a:r>
          </a:p>
          <a:p>
            <a:pPr fontAlgn="base"/>
            <a:r>
              <a:rPr lang="en-US" dirty="0"/>
              <a:t>Therefore I take pleasure in infirmities, in reproaches, in necessities, in persecutions, in distresses for Christ’s sake: for when I am weak, then am I strong.”</a:t>
            </a:r>
          </a:p>
          <a:p>
            <a:pPr fontAlgn="base"/>
            <a:r>
              <a:rPr lang="en-US" sz="1200" dirty="0"/>
              <a:t>2 Corinthians 12:9-10</a:t>
            </a:r>
          </a:p>
        </p:txBody>
      </p:sp>
      <p:sp>
        <p:nvSpPr>
          <p:cNvPr id="7" name="TextBox 6"/>
          <p:cNvSpPr txBox="1"/>
          <p:nvPr/>
        </p:nvSpPr>
        <p:spPr>
          <a:xfrm>
            <a:off x="117475" y="6487656"/>
            <a:ext cx="3429000" cy="369332"/>
          </a:xfrm>
          <a:prstGeom prst="rect">
            <a:avLst/>
          </a:prstGeom>
          <a:noFill/>
        </p:spPr>
        <p:txBody>
          <a:bodyPr wrap="square" rtlCol="0">
            <a:spAutoFit/>
          </a:bodyPr>
          <a:lstStyle/>
          <a:p>
            <a:r>
              <a:rPr lang="en-US" dirty="0"/>
              <a:t>Ether 12:27-28</a:t>
            </a:r>
            <a:endParaRPr lang="en-US" sz="1200" dirty="0"/>
          </a:p>
        </p:txBody>
      </p:sp>
      <p:pic>
        <p:nvPicPr>
          <p:cNvPr id="3" name="Picture 2">
            <a:extLst>
              <a:ext uri="{FF2B5EF4-FFF2-40B4-BE49-F238E27FC236}">
                <a16:creationId xmlns:a16="http://schemas.microsoft.com/office/drawing/2014/main" id="{DDF22961-A705-4AC6-A8CD-98904293E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977" y="674594"/>
            <a:ext cx="4419601" cy="2946401"/>
          </a:xfrm>
          <a:prstGeom prst="rect">
            <a:avLst/>
          </a:prstGeom>
        </p:spPr>
      </p:pic>
      <p:pic>
        <p:nvPicPr>
          <p:cNvPr id="8" name="Picture 7">
            <a:extLst>
              <a:ext uri="{FF2B5EF4-FFF2-40B4-BE49-F238E27FC236}">
                <a16:creationId xmlns:a16="http://schemas.microsoft.com/office/drawing/2014/main" id="{9A2A6666-9EB6-4A8B-900E-5C198170F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24" y="3257000"/>
            <a:ext cx="4862793" cy="2673384"/>
          </a:xfrm>
          <a:prstGeom prst="rect">
            <a:avLst/>
          </a:prstGeom>
        </p:spPr>
      </p:pic>
    </p:spTree>
    <p:extLst>
      <p:ext uri="{BB962C8B-B14F-4D97-AF65-F5344CB8AC3E}">
        <p14:creationId xmlns:p14="http://schemas.microsoft.com/office/powerpoint/2010/main" val="261820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445C2DC-B4D3-4DC0-9A8D-C413971E0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w8PDw8MDQ8PDA0NDw8NDA0NDw8NDQwMFBQWFhQRFBQYHCggGBolHBQUITEhJSkrLi4uFx8zODMsNygtLisBCgoKDAwMDwwMDiwZHxkrLCsrKysrKysrKysrLCsrKysrKyssKysrKysrKysrKysrKysrKysrKysrKysrKysrK//AABEIAOEA4QMBIgACEQEDEQH/xAAXAAEBAQEAAAAAAAAAAAAAAAAAAQIH/8QAFhABAQEAAAAAAAAAAAAAAAAAAAER/8QAFgEBAQEAAAAAAAAAAAAAAAAAAAQB/8QAFBEBAAAAAAAAAAAAAAAAAAAAAP/aAAwDAQACEQMRAD8A6aAxKAAAAAAAABQAAAAAAAFBFAEFARQAAAABAgAAAAAACooCCpQAABQEAAgQBQAAAAAAAAAQAAUBBUBQQFEUAAAAAAEBQQgoAAAAAAAAAAIACkEgBABQAAAAAAAAAAAAAAAAAAAAABUBFQBQQFRQEUQFAAAAAAAAAAAAAAFQAAAFBAAQUBFEBQAAAAAAAAAAAAAAAAAURQEAAUBAARQAAAAAAAAAAAABUFoICggAAAAqAqKgKACCgMqAAAAAAAAAAAAKCLQARUBRFBFABFQFgICggLqKAgAAAAAAAAACoAoAAAAAIqKAAAAAioCgAajQDIAAAAAAAAACooAAAAAAIoAAAAAIqAoAAoDIAAAAAAACooAAAABQAAAAAAAAAAAABRAEAAAAAAAAVAFAAAAAAFQAAAAAAAAAAFABkAAAAAFQAFAARQAAAUBAAAAAAAAAAAAABAAVAAVAAABUUAAAAAFBBQEAAAAAAAAABcDAGQAAACgBQAFABQBCAAAAAAQAFAEUASKACAAA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1752600" y="609600"/>
            <a:ext cx="5029200" cy="1524000"/>
            <a:chOff x="965200" y="2286000"/>
            <a:chExt cx="7264400" cy="2743200"/>
          </a:xfrm>
        </p:grpSpPr>
        <p:grpSp>
          <p:nvGrpSpPr>
            <p:cNvPr id="6" name="Group 18"/>
            <p:cNvGrpSpPr/>
            <p:nvPr/>
          </p:nvGrpSpPr>
          <p:grpSpPr>
            <a:xfrm>
              <a:off x="965200" y="2286000"/>
              <a:ext cx="7264400" cy="2743200"/>
              <a:chOff x="965200" y="2286000"/>
              <a:chExt cx="7327900" cy="2743200"/>
            </a:xfrm>
          </p:grpSpPr>
          <p:sp>
            <p:nvSpPr>
              <p:cNvPr id="8" name="Rectangle 7"/>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9" idx="1"/>
                <a:endCxn id="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117600" y="2514600"/>
              <a:ext cx="7010400" cy="1495795"/>
            </a:xfrm>
            <a:prstGeom prst="rect">
              <a:avLst/>
            </a:prstGeom>
            <a:noFill/>
          </p:spPr>
          <p:txBody>
            <a:bodyPr wrap="square" rtlCol="0">
              <a:spAutoFit/>
            </a:bodyPr>
            <a:lstStyle/>
            <a:p>
              <a:pPr algn="ctr"/>
              <a:r>
                <a:rPr lang="en-US" sz="2400" dirty="0">
                  <a:solidFill>
                    <a:schemeClr val="bg1"/>
                  </a:solidFill>
                </a:rPr>
                <a:t>If we come unto Jesus Christ, then He will show us our weakness</a:t>
              </a:r>
            </a:p>
          </p:txBody>
        </p:sp>
      </p:grpSp>
      <p:grpSp>
        <p:nvGrpSpPr>
          <p:cNvPr id="14" name="Group 13"/>
          <p:cNvGrpSpPr/>
          <p:nvPr/>
        </p:nvGrpSpPr>
        <p:grpSpPr>
          <a:xfrm>
            <a:off x="5257800" y="2667000"/>
            <a:ext cx="5029200" cy="1524000"/>
            <a:chOff x="965200" y="2286000"/>
            <a:chExt cx="7264400" cy="2743200"/>
          </a:xfrm>
        </p:grpSpPr>
        <p:grpSp>
          <p:nvGrpSpPr>
            <p:cNvPr id="15" name="Group 18"/>
            <p:cNvGrpSpPr/>
            <p:nvPr/>
          </p:nvGrpSpPr>
          <p:grpSpPr>
            <a:xfrm>
              <a:off x="965200" y="2286000"/>
              <a:ext cx="7264400" cy="2743200"/>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117600" y="2514600"/>
              <a:ext cx="7010400" cy="2160592"/>
            </a:xfrm>
            <a:prstGeom prst="rect">
              <a:avLst/>
            </a:prstGeom>
            <a:noFill/>
          </p:spPr>
          <p:txBody>
            <a:bodyPr wrap="square" rtlCol="0">
              <a:spAutoFit/>
            </a:bodyPr>
            <a:lstStyle/>
            <a:p>
              <a:pPr algn="ctr"/>
              <a:r>
                <a:rPr lang="en-US" sz="2400" dirty="0">
                  <a:solidFill>
                    <a:schemeClr val="bg1"/>
                  </a:solidFill>
                </a:rPr>
                <a:t>If we humble ourselves and exercise faith in the Lord, then He will make weak things become strong unto us</a:t>
              </a:r>
            </a:p>
          </p:txBody>
        </p:sp>
      </p:grpSp>
      <p:sp>
        <p:nvSpPr>
          <p:cNvPr id="22" name="TextBox 21"/>
          <p:cNvSpPr txBox="1"/>
          <p:nvPr/>
        </p:nvSpPr>
        <p:spPr>
          <a:xfrm>
            <a:off x="0" y="6506407"/>
            <a:ext cx="3429000" cy="369332"/>
          </a:xfrm>
          <a:prstGeom prst="rect">
            <a:avLst/>
          </a:prstGeom>
          <a:noFill/>
        </p:spPr>
        <p:txBody>
          <a:bodyPr wrap="square" rtlCol="0">
            <a:spAutoFit/>
          </a:bodyPr>
          <a:lstStyle/>
          <a:p>
            <a:r>
              <a:rPr lang="en-US" dirty="0"/>
              <a:t>Ether 12:26-27</a:t>
            </a:r>
            <a:endParaRPr lang="en-US" sz="1200" dirty="0"/>
          </a:p>
        </p:txBody>
      </p:sp>
      <p:grpSp>
        <p:nvGrpSpPr>
          <p:cNvPr id="23" name="Group 22"/>
          <p:cNvGrpSpPr/>
          <p:nvPr/>
        </p:nvGrpSpPr>
        <p:grpSpPr>
          <a:xfrm>
            <a:off x="1828800" y="4724400"/>
            <a:ext cx="5029200" cy="1524000"/>
            <a:chOff x="965200" y="2286000"/>
            <a:chExt cx="7264400" cy="2743200"/>
          </a:xfrm>
        </p:grpSpPr>
        <p:grpSp>
          <p:nvGrpSpPr>
            <p:cNvPr id="24" name="Group 18"/>
            <p:cNvGrpSpPr/>
            <p:nvPr/>
          </p:nvGrpSpPr>
          <p:grpSpPr>
            <a:xfrm>
              <a:off x="965200" y="2286000"/>
              <a:ext cx="7264400" cy="2743200"/>
              <a:chOff x="965200" y="2286000"/>
              <a:chExt cx="7327900" cy="2743200"/>
            </a:xfrm>
          </p:grpSpPr>
          <p:sp>
            <p:nvSpPr>
              <p:cNvPr id="26" name="Rectangle 25"/>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1"/>
                <a:endCxn id="2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117600" y="2514600"/>
              <a:ext cx="7010400" cy="2160592"/>
            </a:xfrm>
            <a:prstGeom prst="rect">
              <a:avLst/>
            </a:prstGeom>
            <a:noFill/>
          </p:spPr>
          <p:txBody>
            <a:bodyPr wrap="square" rtlCol="0">
              <a:spAutoFit/>
            </a:bodyPr>
            <a:lstStyle/>
            <a:p>
              <a:pPr algn="ctr"/>
              <a:r>
                <a:rPr lang="en-US" sz="2400" dirty="0">
                  <a:solidFill>
                    <a:schemeClr val="bg1"/>
                  </a:solidFill>
                </a:rPr>
                <a:t>If we are meek, we can receive the Lord’s grace to help us overlook the weaknesses of others</a:t>
              </a:r>
            </a:p>
          </p:txBody>
        </p:sp>
      </p:grpSp>
      <p:pic>
        <p:nvPicPr>
          <p:cNvPr id="3" name="Picture 2">
            <a:extLst>
              <a:ext uri="{FF2B5EF4-FFF2-40B4-BE49-F238E27FC236}">
                <a16:creationId xmlns:a16="http://schemas.microsoft.com/office/drawing/2014/main" id="{7FEBDF84-2296-408D-8BFD-856537C4D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712" y="223243"/>
            <a:ext cx="2743200" cy="2209800"/>
          </a:xfrm>
          <a:prstGeom prst="rect">
            <a:avLst/>
          </a:prstGeom>
        </p:spPr>
      </p:pic>
      <p:pic>
        <p:nvPicPr>
          <p:cNvPr id="12" name="Picture 11">
            <a:extLst>
              <a:ext uri="{FF2B5EF4-FFF2-40B4-BE49-F238E27FC236}">
                <a16:creationId xmlns:a16="http://schemas.microsoft.com/office/drawing/2014/main" id="{03DFA3F6-04E7-45A6-A4FF-7A8C82233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247900"/>
            <a:ext cx="1866900" cy="2286000"/>
          </a:xfrm>
          <a:prstGeom prst="rect">
            <a:avLst/>
          </a:prstGeom>
        </p:spPr>
      </p:pic>
      <p:pic>
        <p:nvPicPr>
          <p:cNvPr id="33" name="Picture 32">
            <a:extLst>
              <a:ext uri="{FF2B5EF4-FFF2-40B4-BE49-F238E27FC236}">
                <a16:creationId xmlns:a16="http://schemas.microsoft.com/office/drawing/2014/main" id="{D6BCCAB2-21DC-4529-B71F-E57D0F3142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6700" y="4380034"/>
            <a:ext cx="1790700" cy="2286000"/>
          </a:xfrm>
          <a:prstGeom prst="rect">
            <a:avLst/>
          </a:prstGeom>
        </p:spPr>
      </p:pic>
    </p:spTree>
    <p:extLst>
      <p:ext uri="{BB962C8B-B14F-4D97-AF65-F5344CB8AC3E}">
        <p14:creationId xmlns:p14="http://schemas.microsoft.com/office/powerpoint/2010/main" val="29580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CA1725-EEBF-482F-A303-BEE50905D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w8PDw8MDQ8PDA0NDw8NDA0NDw8NDQwMFBQWFhQRFBQYHCggGBolHBQUITEhJSkrLi4uFx8zODMsNygtLisBCgoKDAwMDwwMDiwZHxkrLCsrKysrKysrKysrLCsrKysrKyssKysrKysrKysrKysrKysrKysrKysrKysrKysrK//AABEIAOEA4QMBIgACEQEDEQH/xAAXAAEBAQEAAAAAAAAAAAAAAAAAAQIH/8QAFhABAQEAAAAAAAAAAAAAAAAAAAER/8QAFgEBAQEAAAAAAAAAAAAAAAAAAAQB/8QAFBEBAAAAAAAAAAAAAAAAAAAAAP/aAAwDAQACEQMRAD8A6aAxKAAAAAAAABQAAAAAAAFBFAEFARQAAAABAgAAAAAACooCCpQAABQEAAgQBQAAAAAAAAAQAAUBBUBQQFEUAAAAAAEBQQgoAAAAAAAAAAIACkEgBABQAAAAAAAAAAAAAAAAAAAAABUBFQBQQFRQEUQFAAAAAAAAAAAAAAFQAAAFBAAQUBFEBQAAAAAAAAAAAAAAAAAURQEAAUBAARQAAAAAAAAAAAABUFoICggAAAAqAqKgKACCgMqAAAAAAAAAAAAKCLQARUBRFBFABFQFgICggLqKAgAAAAAAAAACoAoAAAAAIqKAAAAAioCgAajQDIAAAAAAAAACooAAAAAAIoAAAAAIqAoAAoDIAAAAAAACooAAAABQAAAAAAAAAAAABRAEAAAAAAAAVAFAAAAAAFQAAAAAAAAAAFABkAAAAAFQAFAARQAAAUBAAAAAAAAAAAAABAAVAAVAAABUUAAAAAFBBQEAAAAAAAAABcDAGQAAACgBQAFABQBCAAAAAAQAFAEUASKACAAA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1524000" y="1"/>
            <a:ext cx="9144000" cy="646331"/>
          </a:xfrm>
          <a:prstGeom prst="rect">
            <a:avLst/>
          </a:prstGeom>
          <a:noFill/>
        </p:spPr>
        <p:txBody>
          <a:bodyPr wrap="square" rtlCol="0">
            <a:spAutoFit/>
          </a:bodyPr>
          <a:lstStyle/>
          <a:p>
            <a:pPr algn="ctr"/>
            <a:r>
              <a:rPr lang="en-US" sz="3600" dirty="0">
                <a:latin typeface="Bookman Old Style" pitchFamily="18" charset="0"/>
              </a:rPr>
              <a:t>Come Unto Jesus Christ</a:t>
            </a:r>
          </a:p>
        </p:txBody>
      </p:sp>
      <p:sp>
        <p:nvSpPr>
          <p:cNvPr id="24" name="Rectangle 23"/>
          <p:cNvSpPr/>
          <p:nvPr/>
        </p:nvSpPr>
        <p:spPr>
          <a:xfrm>
            <a:off x="491767" y="781368"/>
            <a:ext cx="7001933" cy="6247864"/>
          </a:xfrm>
          <a:prstGeom prst="rect">
            <a:avLst/>
          </a:prstGeom>
        </p:spPr>
        <p:txBody>
          <a:bodyPr wrap="square">
            <a:spAutoFit/>
          </a:bodyPr>
          <a:lstStyle/>
          <a:p>
            <a:pPr fontAlgn="base"/>
            <a:r>
              <a:rPr lang="en-US" sz="2000" dirty="0">
                <a:solidFill>
                  <a:srgbClr val="C00000"/>
                </a:solidFill>
              </a:rPr>
              <a:t>What are some things we can do to “come unto Jesus Christ”?</a:t>
            </a:r>
          </a:p>
          <a:p>
            <a:pPr fontAlgn="base"/>
            <a:endParaRPr lang="en-US" sz="2000" dirty="0">
              <a:solidFill>
                <a:srgbClr val="C00000"/>
              </a:solidFill>
            </a:endParaRPr>
          </a:p>
          <a:p>
            <a:pPr fontAlgn="base"/>
            <a:r>
              <a:rPr lang="en-US" sz="2000" dirty="0"/>
              <a:t>Pray, fast, repent, study the scriptures, participate in temple worship, serve others, and seek to develop Christ like attributes.</a:t>
            </a:r>
          </a:p>
          <a:p>
            <a:pPr fontAlgn="base"/>
            <a:endParaRPr lang="en-US" sz="2000" dirty="0"/>
          </a:p>
          <a:p>
            <a:pPr fontAlgn="base"/>
            <a:r>
              <a:rPr lang="en-US" sz="2000" dirty="0">
                <a:solidFill>
                  <a:srgbClr val="C00000"/>
                </a:solidFill>
              </a:rPr>
              <a:t>What does the second principle imply will happen if we choose not to humble ourselves and exercise faith in Jesus Christ?</a:t>
            </a:r>
          </a:p>
          <a:p>
            <a:pPr fontAlgn="base"/>
            <a:endParaRPr lang="en-US" sz="2000" dirty="0">
              <a:solidFill>
                <a:srgbClr val="C00000"/>
              </a:solidFill>
            </a:endParaRPr>
          </a:p>
          <a:p>
            <a:pPr fontAlgn="base"/>
            <a:r>
              <a:rPr lang="en-US" sz="2000" dirty="0"/>
              <a:t>Our weaknesses will remain because we have refused the Lord’s grace to help us overcome them.</a:t>
            </a:r>
          </a:p>
          <a:p>
            <a:pPr fontAlgn="base"/>
            <a:endParaRPr lang="en-US" sz="2000" dirty="0">
              <a:solidFill>
                <a:srgbClr val="C00000"/>
              </a:solidFill>
            </a:endParaRPr>
          </a:p>
          <a:p>
            <a:pPr fontAlgn="base"/>
            <a:r>
              <a:rPr lang="en-US" sz="2000" dirty="0">
                <a:solidFill>
                  <a:srgbClr val="C00000"/>
                </a:solidFill>
              </a:rPr>
              <a:t>What do you think is meant by the phrase “my grace is sufficient for all … that humble themselves before me”?</a:t>
            </a:r>
          </a:p>
          <a:p>
            <a:pPr fontAlgn="base"/>
            <a:endParaRPr lang="en-US" sz="2000" dirty="0">
              <a:solidFill>
                <a:srgbClr val="C00000"/>
              </a:solidFill>
            </a:endParaRPr>
          </a:p>
          <a:p>
            <a:pPr fontAlgn="base"/>
            <a:r>
              <a:rPr lang="en-US" sz="2000" dirty="0"/>
              <a:t>Grace is a “divine means of help or strength, given through the bounteous mercy and love of Jesus Christ. This enabling power, or assistance, will never run out—no matter how many people draw upon it.</a:t>
            </a:r>
            <a:endParaRPr lang="en-US" sz="2000" dirty="0">
              <a:solidFill>
                <a:srgbClr val="C00000"/>
              </a:solidFill>
            </a:endParaRPr>
          </a:p>
          <a:p>
            <a:pPr fontAlgn="base"/>
            <a:endParaRPr lang="en-US" sz="2000" dirty="0"/>
          </a:p>
          <a:p>
            <a:pPr fontAlgn="base"/>
            <a:endParaRPr lang="en-US" sz="2000" dirty="0"/>
          </a:p>
        </p:txBody>
      </p:sp>
      <p:sp>
        <p:nvSpPr>
          <p:cNvPr id="25" name="TextBox 24"/>
          <p:cNvSpPr txBox="1"/>
          <p:nvPr/>
        </p:nvSpPr>
        <p:spPr>
          <a:xfrm>
            <a:off x="0" y="6475234"/>
            <a:ext cx="3429000" cy="369332"/>
          </a:xfrm>
          <a:prstGeom prst="rect">
            <a:avLst/>
          </a:prstGeom>
          <a:noFill/>
        </p:spPr>
        <p:txBody>
          <a:bodyPr wrap="square" rtlCol="0">
            <a:spAutoFit/>
          </a:bodyPr>
          <a:lstStyle/>
          <a:p>
            <a:r>
              <a:rPr lang="en-US" dirty="0"/>
              <a:t>Ether 12:27</a:t>
            </a:r>
            <a:endParaRPr lang="en-US" sz="1200" dirty="0"/>
          </a:p>
        </p:txBody>
      </p:sp>
      <p:pic>
        <p:nvPicPr>
          <p:cNvPr id="3" name="Picture 2">
            <a:extLst>
              <a:ext uri="{FF2B5EF4-FFF2-40B4-BE49-F238E27FC236}">
                <a16:creationId xmlns:a16="http://schemas.microsoft.com/office/drawing/2014/main" id="{03C0F9A0-F6E5-4B30-A5DF-FB9B04184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25" y="988795"/>
            <a:ext cx="3911250" cy="4880409"/>
          </a:xfrm>
          <a:prstGeom prst="rect">
            <a:avLst/>
          </a:prstGeom>
        </p:spPr>
      </p:pic>
    </p:spTree>
    <p:extLst>
      <p:ext uri="{BB962C8B-B14F-4D97-AF65-F5344CB8AC3E}">
        <p14:creationId xmlns:p14="http://schemas.microsoft.com/office/powerpoint/2010/main" val="25495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2222</Words>
  <Application>Microsoft Office PowerPoint</Application>
  <PresentationFormat>Widescreen</PresentationFormat>
  <Paragraphs>148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Bookman Old Style</vt:lpstr>
      <vt:lpstr>Arial</vt:lpstr>
      <vt:lpstr>Californian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7</cp:revision>
  <dcterms:created xsi:type="dcterms:W3CDTF">2017-12-05T15:51:57Z</dcterms:created>
  <dcterms:modified xsi:type="dcterms:W3CDTF">2020-06-11T16:10:55Z</dcterms:modified>
</cp:coreProperties>
</file>