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9" r:id="rId3"/>
    <p:sldId id="28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 id="273" r:id="rId20"/>
    <p:sldId id="274" r:id="rId21"/>
    <p:sldId id="281" r:id="rId22"/>
    <p:sldId id="276" r:id="rId23"/>
    <p:sldId id="277" r:id="rId24"/>
    <p:sldId id="278"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stellar" panose="020A0402060406010301"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EE00-A82C-46AA-AB64-67B61E23CA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A8345-7309-47D0-975F-7AB4F22C1F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6350DF-448B-454A-B928-0F20E58D3B1D}"/>
              </a:ext>
            </a:extLst>
          </p:cNvPr>
          <p:cNvSpPr>
            <a:spLocks noGrp="1"/>
          </p:cNvSpPr>
          <p:nvPr>
            <p:ph type="dt" sz="half" idx="10"/>
          </p:nvPr>
        </p:nvSpPr>
        <p:spPr/>
        <p:txBody>
          <a:bodyPr/>
          <a:lstStyle/>
          <a:p>
            <a:fld id="{7753C9D8-E83B-4DE9-ACD6-6CB05155A777}" type="datetimeFigureOut">
              <a:rPr lang="en-US" smtClean="0"/>
              <a:t>6/11/2020</a:t>
            </a:fld>
            <a:endParaRPr lang="en-US"/>
          </a:p>
        </p:txBody>
      </p:sp>
      <p:sp>
        <p:nvSpPr>
          <p:cNvPr id="5" name="Footer Placeholder 4">
            <a:extLst>
              <a:ext uri="{FF2B5EF4-FFF2-40B4-BE49-F238E27FC236}">
                <a16:creationId xmlns:a16="http://schemas.microsoft.com/office/drawing/2014/main" id="{3D6357BB-08E5-4285-A281-578B53054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CA56E-C92A-4CA9-8553-310E81CB2ADA}"/>
              </a:ext>
            </a:extLst>
          </p:cNvPr>
          <p:cNvSpPr>
            <a:spLocks noGrp="1"/>
          </p:cNvSpPr>
          <p:nvPr>
            <p:ph type="sldNum" sz="quarter" idx="12"/>
          </p:nvPr>
        </p:nvSpPr>
        <p:spPr/>
        <p:txBody>
          <a:bodyPr/>
          <a:lstStyle/>
          <a:p>
            <a:fld id="{C0CF8EE0-46EC-4B44-8976-1581C62C5356}" type="slidenum">
              <a:rPr lang="en-US" smtClean="0"/>
              <a:t>‹#›</a:t>
            </a:fld>
            <a:endParaRPr lang="en-US"/>
          </a:p>
        </p:txBody>
      </p:sp>
    </p:spTree>
    <p:extLst>
      <p:ext uri="{BB962C8B-B14F-4D97-AF65-F5344CB8AC3E}">
        <p14:creationId xmlns:p14="http://schemas.microsoft.com/office/powerpoint/2010/main" val="337547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0A3F-ACB9-4A10-A713-63826CF35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B698C-80F1-4752-ABE5-464B956978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19B2D-1535-4784-9410-D1ED0A97A927}"/>
              </a:ext>
            </a:extLst>
          </p:cNvPr>
          <p:cNvSpPr>
            <a:spLocks noGrp="1"/>
          </p:cNvSpPr>
          <p:nvPr>
            <p:ph type="dt" sz="half" idx="10"/>
          </p:nvPr>
        </p:nvSpPr>
        <p:spPr/>
        <p:txBody>
          <a:bodyPr/>
          <a:lstStyle/>
          <a:p>
            <a:fld id="{7753C9D8-E83B-4DE9-ACD6-6CB05155A777}" type="datetimeFigureOut">
              <a:rPr lang="en-US" smtClean="0"/>
              <a:t>6/11/2020</a:t>
            </a:fld>
            <a:endParaRPr lang="en-US"/>
          </a:p>
        </p:txBody>
      </p:sp>
      <p:sp>
        <p:nvSpPr>
          <p:cNvPr id="5" name="Footer Placeholder 4">
            <a:extLst>
              <a:ext uri="{FF2B5EF4-FFF2-40B4-BE49-F238E27FC236}">
                <a16:creationId xmlns:a16="http://schemas.microsoft.com/office/drawing/2014/main" id="{0657302E-CB61-4B50-9575-AF1472554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493C4-5769-4FEA-9CF2-8C337D91C7DD}"/>
              </a:ext>
            </a:extLst>
          </p:cNvPr>
          <p:cNvSpPr>
            <a:spLocks noGrp="1"/>
          </p:cNvSpPr>
          <p:nvPr>
            <p:ph type="sldNum" sz="quarter" idx="12"/>
          </p:nvPr>
        </p:nvSpPr>
        <p:spPr/>
        <p:txBody>
          <a:bodyPr/>
          <a:lstStyle/>
          <a:p>
            <a:fld id="{C0CF8EE0-46EC-4B44-8976-1581C62C5356}" type="slidenum">
              <a:rPr lang="en-US" smtClean="0"/>
              <a:t>‹#›</a:t>
            </a:fld>
            <a:endParaRPr lang="en-US"/>
          </a:p>
        </p:txBody>
      </p:sp>
    </p:spTree>
    <p:extLst>
      <p:ext uri="{BB962C8B-B14F-4D97-AF65-F5344CB8AC3E}">
        <p14:creationId xmlns:p14="http://schemas.microsoft.com/office/powerpoint/2010/main" val="155010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6742D8-E2A1-4D06-801F-137EBC4584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0FC3CA-6877-4ED7-868E-FC63DFC952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01925-BB8C-4258-863A-ABFE185D975C}"/>
              </a:ext>
            </a:extLst>
          </p:cNvPr>
          <p:cNvSpPr>
            <a:spLocks noGrp="1"/>
          </p:cNvSpPr>
          <p:nvPr>
            <p:ph type="dt" sz="half" idx="10"/>
          </p:nvPr>
        </p:nvSpPr>
        <p:spPr/>
        <p:txBody>
          <a:bodyPr/>
          <a:lstStyle/>
          <a:p>
            <a:fld id="{7753C9D8-E83B-4DE9-ACD6-6CB05155A777}" type="datetimeFigureOut">
              <a:rPr lang="en-US" smtClean="0"/>
              <a:t>6/11/2020</a:t>
            </a:fld>
            <a:endParaRPr lang="en-US"/>
          </a:p>
        </p:txBody>
      </p:sp>
      <p:sp>
        <p:nvSpPr>
          <p:cNvPr id="5" name="Footer Placeholder 4">
            <a:extLst>
              <a:ext uri="{FF2B5EF4-FFF2-40B4-BE49-F238E27FC236}">
                <a16:creationId xmlns:a16="http://schemas.microsoft.com/office/drawing/2014/main" id="{5705E7BB-78C7-4E8D-BF4D-6289B55AA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07EA9-4872-473A-83AE-FAA30F0163AB}"/>
              </a:ext>
            </a:extLst>
          </p:cNvPr>
          <p:cNvSpPr>
            <a:spLocks noGrp="1"/>
          </p:cNvSpPr>
          <p:nvPr>
            <p:ph type="sldNum" sz="quarter" idx="12"/>
          </p:nvPr>
        </p:nvSpPr>
        <p:spPr/>
        <p:txBody>
          <a:bodyPr/>
          <a:lstStyle/>
          <a:p>
            <a:fld id="{C0CF8EE0-46EC-4B44-8976-1581C62C5356}" type="slidenum">
              <a:rPr lang="en-US" smtClean="0"/>
              <a:t>‹#›</a:t>
            </a:fld>
            <a:endParaRPr lang="en-US"/>
          </a:p>
        </p:txBody>
      </p:sp>
    </p:spTree>
    <p:extLst>
      <p:ext uri="{BB962C8B-B14F-4D97-AF65-F5344CB8AC3E}">
        <p14:creationId xmlns:p14="http://schemas.microsoft.com/office/powerpoint/2010/main" val="132277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D82EE-A61D-45DE-8CD0-1B209AEF88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37A6C-DD55-48A4-B40A-A4A9FC5896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B1051-437D-4927-8463-814B78A18B3E}"/>
              </a:ext>
            </a:extLst>
          </p:cNvPr>
          <p:cNvSpPr>
            <a:spLocks noGrp="1"/>
          </p:cNvSpPr>
          <p:nvPr>
            <p:ph type="dt" sz="half" idx="10"/>
          </p:nvPr>
        </p:nvSpPr>
        <p:spPr/>
        <p:txBody>
          <a:bodyPr/>
          <a:lstStyle/>
          <a:p>
            <a:fld id="{7753C9D8-E83B-4DE9-ACD6-6CB05155A777}" type="datetimeFigureOut">
              <a:rPr lang="en-US" smtClean="0"/>
              <a:t>6/11/2020</a:t>
            </a:fld>
            <a:endParaRPr lang="en-US"/>
          </a:p>
        </p:txBody>
      </p:sp>
      <p:sp>
        <p:nvSpPr>
          <p:cNvPr id="5" name="Footer Placeholder 4">
            <a:extLst>
              <a:ext uri="{FF2B5EF4-FFF2-40B4-BE49-F238E27FC236}">
                <a16:creationId xmlns:a16="http://schemas.microsoft.com/office/drawing/2014/main" id="{C4636DBF-C846-450F-B267-DF80F0BC5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A0B36-9002-43B6-A483-00A7DB336A76}"/>
              </a:ext>
            </a:extLst>
          </p:cNvPr>
          <p:cNvSpPr>
            <a:spLocks noGrp="1"/>
          </p:cNvSpPr>
          <p:nvPr>
            <p:ph type="sldNum" sz="quarter" idx="12"/>
          </p:nvPr>
        </p:nvSpPr>
        <p:spPr/>
        <p:txBody>
          <a:bodyPr/>
          <a:lstStyle/>
          <a:p>
            <a:fld id="{C0CF8EE0-46EC-4B44-8976-1581C62C5356}" type="slidenum">
              <a:rPr lang="en-US" smtClean="0"/>
              <a:t>‹#›</a:t>
            </a:fld>
            <a:endParaRPr lang="en-US"/>
          </a:p>
        </p:txBody>
      </p:sp>
    </p:spTree>
    <p:extLst>
      <p:ext uri="{BB962C8B-B14F-4D97-AF65-F5344CB8AC3E}">
        <p14:creationId xmlns:p14="http://schemas.microsoft.com/office/powerpoint/2010/main" val="55881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3562-89E6-4E1F-9FCD-350CE6DD80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B402D2-F025-486B-A84A-4E45C5AB77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56254C-A145-4047-8CC4-7235B99398B9}"/>
              </a:ext>
            </a:extLst>
          </p:cNvPr>
          <p:cNvSpPr>
            <a:spLocks noGrp="1"/>
          </p:cNvSpPr>
          <p:nvPr>
            <p:ph type="dt" sz="half" idx="10"/>
          </p:nvPr>
        </p:nvSpPr>
        <p:spPr/>
        <p:txBody>
          <a:bodyPr/>
          <a:lstStyle/>
          <a:p>
            <a:fld id="{7753C9D8-E83B-4DE9-ACD6-6CB05155A777}" type="datetimeFigureOut">
              <a:rPr lang="en-US" smtClean="0"/>
              <a:t>6/11/2020</a:t>
            </a:fld>
            <a:endParaRPr lang="en-US"/>
          </a:p>
        </p:txBody>
      </p:sp>
      <p:sp>
        <p:nvSpPr>
          <p:cNvPr id="5" name="Footer Placeholder 4">
            <a:extLst>
              <a:ext uri="{FF2B5EF4-FFF2-40B4-BE49-F238E27FC236}">
                <a16:creationId xmlns:a16="http://schemas.microsoft.com/office/drawing/2014/main" id="{2FB241F9-7B1F-46E8-8DD9-721A17868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04CFE-5DB1-44F7-AD6E-28F30C6EFB42}"/>
              </a:ext>
            </a:extLst>
          </p:cNvPr>
          <p:cNvSpPr>
            <a:spLocks noGrp="1"/>
          </p:cNvSpPr>
          <p:nvPr>
            <p:ph type="sldNum" sz="quarter" idx="12"/>
          </p:nvPr>
        </p:nvSpPr>
        <p:spPr/>
        <p:txBody>
          <a:bodyPr/>
          <a:lstStyle/>
          <a:p>
            <a:fld id="{C0CF8EE0-46EC-4B44-8976-1581C62C5356}" type="slidenum">
              <a:rPr lang="en-US" smtClean="0"/>
              <a:t>‹#›</a:t>
            </a:fld>
            <a:endParaRPr lang="en-US"/>
          </a:p>
        </p:txBody>
      </p:sp>
    </p:spTree>
    <p:extLst>
      <p:ext uri="{BB962C8B-B14F-4D97-AF65-F5344CB8AC3E}">
        <p14:creationId xmlns:p14="http://schemas.microsoft.com/office/powerpoint/2010/main" val="1496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D96F-A1A4-453E-8DEB-5A7255CA1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BC9000-1CC0-4408-AFEF-EE728841A4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3F0B4-7032-4BA4-A644-FB5BD143BF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073A5A-DFCB-4D09-89C7-1274FD8E270B}"/>
              </a:ext>
            </a:extLst>
          </p:cNvPr>
          <p:cNvSpPr>
            <a:spLocks noGrp="1"/>
          </p:cNvSpPr>
          <p:nvPr>
            <p:ph type="dt" sz="half" idx="10"/>
          </p:nvPr>
        </p:nvSpPr>
        <p:spPr/>
        <p:txBody>
          <a:bodyPr/>
          <a:lstStyle/>
          <a:p>
            <a:fld id="{7753C9D8-E83B-4DE9-ACD6-6CB05155A777}" type="datetimeFigureOut">
              <a:rPr lang="en-US" smtClean="0"/>
              <a:t>6/11/2020</a:t>
            </a:fld>
            <a:endParaRPr lang="en-US"/>
          </a:p>
        </p:txBody>
      </p:sp>
      <p:sp>
        <p:nvSpPr>
          <p:cNvPr id="6" name="Footer Placeholder 5">
            <a:extLst>
              <a:ext uri="{FF2B5EF4-FFF2-40B4-BE49-F238E27FC236}">
                <a16:creationId xmlns:a16="http://schemas.microsoft.com/office/drawing/2014/main" id="{B12A81D3-437F-49A2-96DF-D01986F0F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87D64D-3E40-4C56-9EBA-8861BBF2E7A1}"/>
              </a:ext>
            </a:extLst>
          </p:cNvPr>
          <p:cNvSpPr>
            <a:spLocks noGrp="1"/>
          </p:cNvSpPr>
          <p:nvPr>
            <p:ph type="sldNum" sz="quarter" idx="12"/>
          </p:nvPr>
        </p:nvSpPr>
        <p:spPr/>
        <p:txBody>
          <a:bodyPr/>
          <a:lstStyle/>
          <a:p>
            <a:fld id="{C0CF8EE0-46EC-4B44-8976-1581C62C5356}" type="slidenum">
              <a:rPr lang="en-US" smtClean="0"/>
              <a:t>‹#›</a:t>
            </a:fld>
            <a:endParaRPr lang="en-US"/>
          </a:p>
        </p:txBody>
      </p:sp>
    </p:spTree>
    <p:extLst>
      <p:ext uri="{BB962C8B-B14F-4D97-AF65-F5344CB8AC3E}">
        <p14:creationId xmlns:p14="http://schemas.microsoft.com/office/powerpoint/2010/main" val="136124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F9CF-3B8C-486B-9FB4-0BC81E3451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5CEA3A-5EEE-421D-8E52-87F93A543B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5D8817-050B-4BFD-B614-613368A913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54C608-76FA-4BB6-BFDD-2D52AE2CB7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06A3C8-7391-4682-A8C3-E67B84A3EE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F19F57-E826-4650-A0F6-AFF313CCA113}"/>
              </a:ext>
            </a:extLst>
          </p:cNvPr>
          <p:cNvSpPr>
            <a:spLocks noGrp="1"/>
          </p:cNvSpPr>
          <p:nvPr>
            <p:ph type="dt" sz="half" idx="10"/>
          </p:nvPr>
        </p:nvSpPr>
        <p:spPr/>
        <p:txBody>
          <a:bodyPr/>
          <a:lstStyle/>
          <a:p>
            <a:fld id="{7753C9D8-E83B-4DE9-ACD6-6CB05155A777}" type="datetimeFigureOut">
              <a:rPr lang="en-US" smtClean="0"/>
              <a:t>6/11/2020</a:t>
            </a:fld>
            <a:endParaRPr lang="en-US"/>
          </a:p>
        </p:txBody>
      </p:sp>
      <p:sp>
        <p:nvSpPr>
          <p:cNvPr id="8" name="Footer Placeholder 7">
            <a:extLst>
              <a:ext uri="{FF2B5EF4-FFF2-40B4-BE49-F238E27FC236}">
                <a16:creationId xmlns:a16="http://schemas.microsoft.com/office/drawing/2014/main" id="{6F813A27-CF3B-4C16-BA39-8EDF4DA4FB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023B20-9091-41A3-AEE6-87774BBF7D47}"/>
              </a:ext>
            </a:extLst>
          </p:cNvPr>
          <p:cNvSpPr>
            <a:spLocks noGrp="1"/>
          </p:cNvSpPr>
          <p:nvPr>
            <p:ph type="sldNum" sz="quarter" idx="12"/>
          </p:nvPr>
        </p:nvSpPr>
        <p:spPr/>
        <p:txBody>
          <a:bodyPr/>
          <a:lstStyle/>
          <a:p>
            <a:fld id="{C0CF8EE0-46EC-4B44-8976-1581C62C5356}" type="slidenum">
              <a:rPr lang="en-US" smtClean="0"/>
              <a:t>‹#›</a:t>
            </a:fld>
            <a:endParaRPr lang="en-US"/>
          </a:p>
        </p:txBody>
      </p:sp>
    </p:spTree>
    <p:extLst>
      <p:ext uri="{BB962C8B-B14F-4D97-AF65-F5344CB8AC3E}">
        <p14:creationId xmlns:p14="http://schemas.microsoft.com/office/powerpoint/2010/main" val="303811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217C-4732-4325-96E2-DEB9834D89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C2DE4E-5DFD-4F1C-A3ED-52B24AC575DD}"/>
              </a:ext>
            </a:extLst>
          </p:cNvPr>
          <p:cNvSpPr>
            <a:spLocks noGrp="1"/>
          </p:cNvSpPr>
          <p:nvPr>
            <p:ph type="dt" sz="half" idx="10"/>
          </p:nvPr>
        </p:nvSpPr>
        <p:spPr/>
        <p:txBody>
          <a:bodyPr/>
          <a:lstStyle/>
          <a:p>
            <a:fld id="{7753C9D8-E83B-4DE9-ACD6-6CB05155A777}" type="datetimeFigureOut">
              <a:rPr lang="en-US" smtClean="0"/>
              <a:t>6/11/2020</a:t>
            </a:fld>
            <a:endParaRPr lang="en-US"/>
          </a:p>
        </p:txBody>
      </p:sp>
      <p:sp>
        <p:nvSpPr>
          <p:cNvPr id="4" name="Footer Placeholder 3">
            <a:extLst>
              <a:ext uri="{FF2B5EF4-FFF2-40B4-BE49-F238E27FC236}">
                <a16:creationId xmlns:a16="http://schemas.microsoft.com/office/drawing/2014/main" id="{1616ADF2-E7D5-4E3F-803A-D26097A100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A9013F-2337-4539-8137-9D72B06C004E}"/>
              </a:ext>
            </a:extLst>
          </p:cNvPr>
          <p:cNvSpPr>
            <a:spLocks noGrp="1"/>
          </p:cNvSpPr>
          <p:nvPr>
            <p:ph type="sldNum" sz="quarter" idx="12"/>
          </p:nvPr>
        </p:nvSpPr>
        <p:spPr/>
        <p:txBody>
          <a:bodyPr/>
          <a:lstStyle/>
          <a:p>
            <a:fld id="{C0CF8EE0-46EC-4B44-8976-1581C62C5356}" type="slidenum">
              <a:rPr lang="en-US" smtClean="0"/>
              <a:t>‹#›</a:t>
            </a:fld>
            <a:endParaRPr lang="en-US"/>
          </a:p>
        </p:txBody>
      </p:sp>
    </p:spTree>
    <p:extLst>
      <p:ext uri="{BB962C8B-B14F-4D97-AF65-F5344CB8AC3E}">
        <p14:creationId xmlns:p14="http://schemas.microsoft.com/office/powerpoint/2010/main" val="296818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DA5F4-54AA-4618-BBA4-7ABF5AF44632}"/>
              </a:ext>
            </a:extLst>
          </p:cNvPr>
          <p:cNvSpPr>
            <a:spLocks noGrp="1"/>
          </p:cNvSpPr>
          <p:nvPr>
            <p:ph type="dt" sz="half" idx="10"/>
          </p:nvPr>
        </p:nvSpPr>
        <p:spPr/>
        <p:txBody>
          <a:bodyPr/>
          <a:lstStyle/>
          <a:p>
            <a:fld id="{7753C9D8-E83B-4DE9-ACD6-6CB05155A777}" type="datetimeFigureOut">
              <a:rPr lang="en-US" smtClean="0"/>
              <a:t>6/11/2020</a:t>
            </a:fld>
            <a:endParaRPr lang="en-US"/>
          </a:p>
        </p:txBody>
      </p:sp>
      <p:sp>
        <p:nvSpPr>
          <p:cNvPr id="3" name="Footer Placeholder 2">
            <a:extLst>
              <a:ext uri="{FF2B5EF4-FFF2-40B4-BE49-F238E27FC236}">
                <a16:creationId xmlns:a16="http://schemas.microsoft.com/office/drawing/2014/main" id="{7BBD34A7-32DD-41FE-AB1A-EF58C20946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6DB97E-C4F3-4E37-8604-1442D7ED06DD}"/>
              </a:ext>
            </a:extLst>
          </p:cNvPr>
          <p:cNvSpPr>
            <a:spLocks noGrp="1"/>
          </p:cNvSpPr>
          <p:nvPr>
            <p:ph type="sldNum" sz="quarter" idx="12"/>
          </p:nvPr>
        </p:nvSpPr>
        <p:spPr/>
        <p:txBody>
          <a:bodyPr/>
          <a:lstStyle/>
          <a:p>
            <a:fld id="{C0CF8EE0-46EC-4B44-8976-1581C62C5356}" type="slidenum">
              <a:rPr lang="en-US" smtClean="0"/>
              <a:t>‹#›</a:t>
            </a:fld>
            <a:endParaRPr lang="en-US"/>
          </a:p>
        </p:txBody>
      </p:sp>
    </p:spTree>
    <p:extLst>
      <p:ext uri="{BB962C8B-B14F-4D97-AF65-F5344CB8AC3E}">
        <p14:creationId xmlns:p14="http://schemas.microsoft.com/office/powerpoint/2010/main" val="177760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7606-27D9-40A1-8D50-42F1746B4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8D5C9C-AF7D-4CF6-BEEF-277D909EC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E2691-79BF-4CCB-9275-1FD54FB62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7A9B63-3920-40B6-90F4-87BE5F38A443}"/>
              </a:ext>
            </a:extLst>
          </p:cNvPr>
          <p:cNvSpPr>
            <a:spLocks noGrp="1"/>
          </p:cNvSpPr>
          <p:nvPr>
            <p:ph type="dt" sz="half" idx="10"/>
          </p:nvPr>
        </p:nvSpPr>
        <p:spPr/>
        <p:txBody>
          <a:bodyPr/>
          <a:lstStyle/>
          <a:p>
            <a:fld id="{7753C9D8-E83B-4DE9-ACD6-6CB05155A777}" type="datetimeFigureOut">
              <a:rPr lang="en-US" smtClean="0"/>
              <a:t>6/11/2020</a:t>
            </a:fld>
            <a:endParaRPr lang="en-US"/>
          </a:p>
        </p:txBody>
      </p:sp>
      <p:sp>
        <p:nvSpPr>
          <p:cNvPr id="6" name="Footer Placeholder 5">
            <a:extLst>
              <a:ext uri="{FF2B5EF4-FFF2-40B4-BE49-F238E27FC236}">
                <a16:creationId xmlns:a16="http://schemas.microsoft.com/office/drawing/2014/main" id="{B23C41E1-6BA9-46A6-8887-39100B9EEA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454A9-6519-4B64-91F1-C8E17D9459F0}"/>
              </a:ext>
            </a:extLst>
          </p:cNvPr>
          <p:cNvSpPr>
            <a:spLocks noGrp="1"/>
          </p:cNvSpPr>
          <p:nvPr>
            <p:ph type="sldNum" sz="quarter" idx="12"/>
          </p:nvPr>
        </p:nvSpPr>
        <p:spPr/>
        <p:txBody>
          <a:bodyPr/>
          <a:lstStyle/>
          <a:p>
            <a:fld id="{C0CF8EE0-46EC-4B44-8976-1581C62C5356}" type="slidenum">
              <a:rPr lang="en-US" smtClean="0"/>
              <a:t>‹#›</a:t>
            </a:fld>
            <a:endParaRPr lang="en-US"/>
          </a:p>
        </p:txBody>
      </p:sp>
    </p:spTree>
    <p:extLst>
      <p:ext uri="{BB962C8B-B14F-4D97-AF65-F5344CB8AC3E}">
        <p14:creationId xmlns:p14="http://schemas.microsoft.com/office/powerpoint/2010/main" val="13425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2C8ED-BBD9-440C-85F0-43529B659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4DE838-6E01-41D7-AB7C-EE0541408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44561-7778-4DDF-8A6D-EFDEC3735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9EDD6A-DE3F-4936-95BD-6A6D6FE0CE22}"/>
              </a:ext>
            </a:extLst>
          </p:cNvPr>
          <p:cNvSpPr>
            <a:spLocks noGrp="1"/>
          </p:cNvSpPr>
          <p:nvPr>
            <p:ph type="dt" sz="half" idx="10"/>
          </p:nvPr>
        </p:nvSpPr>
        <p:spPr/>
        <p:txBody>
          <a:bodyPr/>
          <a:lstStyle/>
          <a:p>
            <a:fld id="{7753C9D8-E83B-4DE9-ACD6-6CB05155A777}" type="datetimeFigureOut">
              <a:rPr lang="en-US" smtClean="0"/>
              <a:t>6/11/2020</a:t>
            </a:fld>
            <a:endParaRPr lang="en-US"/>
          </a:p>
        </p:txBody>
      </p:sp>
      <p:sp>
        <p:nvSpPr>
          <p:cNvPr id="6" name="Footer Placeholder 5">
            <a:extLst>
              <a:ext uri="{FF2B5EF4-FFF2-40B4-BE49-F238E27FC236}">
                <a16:creationId xmlns:a16="http://schemas.microsoft.com/office/drawing/2014/main" id="{84D6AB29-3A9B-4B9D-9463-81A8A5120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6FE112-4FE6-47F9-8DBF-7985A03F2D6A}"/>
              </a:ext>
            </a:extLst>
          </p:cNvPr>
          <p:cNvSpPr>
            <a:spLocks noGrp="1"/>
          </p:cNvSpPr>
          <p:nvPr>
            <p:ph type="sldNum" sz="quarter" idx="12"/>
          </p:nvPr>
        </p:nvSpPr>
        <p:spPr/>
        <p:txBody>
          <a:bodyPr/>
          <a:lstStyle/>
          <a:p>
            <a:fld id="{C0CF8EE0-46EC-4B44-8976-1581C62C5356}" type="slidenum">
              <a:rPr lang="en-US" smtClean="0"/>
              <a:t>‹#›</a:t>
            </a:fld>
            <a:endParaRPr lang="en-US"/>
          </a:p>
        </p:txBody>
      </p:sp>
    </p:spTree>
    <p:extLst>
      <p:ext uri="{BB962C8B-B14F-4D97-AF65-F5344CB8AC3E}">
        <p14:creationId xmlns:p14="http://schemas.microsoft.com/office/powerpoint/2010/main" val="3603840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2F53CF-28FE-46D2-976D-F2B0979C6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841E67-2502-405F-956F-D44A76F4F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F3B2E-B92E-4B69-B108-AD5A6C9E9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3C9D8-E83B-4DE9-ACD6-6CB05155A777}" type="datetimeFigureOut">
              <a:rPr lang="en-US" smtClean="0"/>
              <a:t>6/11/2020</a:t>
            </a:fld>
            <a:endParaRPr lang="en-US"/>
          </a:p>
        </p:txBody>
      </p:sp>
      <p:sp>
        <p:nvSpPr>
          <p:cNvPr id="5" name="Footer Placeholder 4">
            <a:extLst>
              <a:ext uri="{FF2B5EF4-FFF2-40B4-BE49-F238E27FC236}">
                <a16:creationId xmlns:a16="http://schemas.microsoft.com/office/drawing/2014/main" id="{3F8BCAC1-1C59-4A53-BA8C-BFF41CA41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00A63D-B57F-42DE-8D99-5802D60BD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F8EE0-46EC-4B44-8976-1581C62C5356}" type="slidenum">
              <a:rPr lang="en-US" smtClean="0"/>
              <a:t>‹#›</a:t>
            </a:fld>
            <a:endParaRPr lang="en-US"/>
          </a:p>
        </p:txBody>
      </p:sp>
    </p:spTree>
    <p:extLst>
      <p:ext uri="{BB962C8B-B14F-4D97-AF65-F5344CB8AC3E}">
        <p14:creationId xmlns:p14="http://schemas.microsoft.com/office/powerpoint/2010/main" val="2795456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7F512E-72AB-4BA5-9905-FE4B2DBE7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8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BB897B2E-39D0-4E6E-85FB-1BB505117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8037782" y="6434613"/>
            <a:ext cx="3886200" cy="369332"/>
          </a:xfrm>
          <a:prstGeom prst="rect">
            <a:avLst/>
          </a:prstGeom>
          <a:noFill/>
        </p:spPr>
        <p:txBody>
          <a:bodyPr wrap="square" rtlCol="0">
            <a:spAutoFit/>
          </a:bodyPr>
          <a:lstStyle/>
          <a:p>
            <a:pPr algn="r"/>
            <a:r>
              <a:rPr lang="en-US" b="1" dirty="0">
                <a:solidFill>
                  <a:schemeClr val="bg1"/>
                </a:solidFill>
              </a:rPr>
              <a:t>Who’s Who</a:t>
            </a:r>
            <a:endParaRPr lang="en-US" sz="1200" b="1" dirty="0">
              <a:solidFill>
                <a:schemeClr val="bg1"/>
              </a:solidFill>
            </a:endParaRPr>
          </a:p>
        </p:txBody>
      </p:sp>
      <p:sp>
        <p:nvSpPr>
          <p:cNvPr id="7" name="TextBox 6"/>
          <p:cNvSpPr txBox="1"/>
          <p:nvPr/>
        </p:nvSpPr>
        <p:spPr>
          <a:xfrm>
            <a:off x="1752600" y="1"/>
            <a:ext cx="8610600" cy="769441"/>
          </a:xfrm>
          <a:prstGeom prst="rect">
            <a:avLst/>
          </a:prstGeom>
          <a:noFill/>
        </p:spPr>
        <p:txBody>
          <a:bodyPr wrap="square" rtlCol="0">
            <a:spAutoFit/>
          </a:bodyPr>
          <a:lstStyle/>
          <a:p>
            <a:pPr algn="ctr"/>
            <a:r>
              <a:rPr lang="en-US" sz="4400" b="1" dirty="0" err="1">
                <a:solidFill>
                  <a:schemeClr val="bg1"/>
                </a:solidFill>
                <a:latin typeface="Castellar" pitchFamily="18" charset="0"/>
              </a:rPr>
              <a:t>Coriantumr</a:t>
            </a:r>
            <a:endParaRPr lang="en-US" sz="4400" b="1" dirty="0">
              <a:solidFill>
                <a:schemeClr val="bg1"/>
              </a:solidFill>
              <a:latin typeface="Castellar" pitchFamily="18" charset="0"/>
            </a:endParaRPr>
          </a:p>
        </p:txBody>
      </p:sp>
      <p:sp>
        <p:nvSpPr>
          <p:cNvPr id="10" name="Rectangle 9"/>
          <p:cNvSpPr/>
          <p:nvPr/>
        </p:nvSpPr>
        <p:spPr>
          <a:xfrm>
            <a:off x="203249" y="816895"/>
            <a:ext cx="8763102" cy="6186309"/>
          </a:xfrm>
          <a:prstGeom prst="rect">
            <a:avLst/>
          </a:prstGeom>
        </p:spPr>
        <p:txBody>
          <a:bodyPr wrap="square">
            <a:spAutoFit/>
          </a:bodyPr>
          <a:lstStyle/>
          <a:p>
            <a:r>
              <a:rPr lang="en-US" b="1" dirty="0">
                <a:solidFill>
                  <a:schemeClr val="bg1"/>
                </a:solidFill>
              </a:rPr>
              <a:t>He was the last of the Jaredite Kings until around 500 BC</a:t>
            </a:r>
          </a:p>
          <a:p>
            <a:endParaRPr lang="en-US" b="1" dirty="0">
              <a:solidFill>
                <a:schemeClr val="bg1"/>
              </a:solidFill>
            </a:endParaRPr>
          </a:p>
          <a:p>
            <a:r>
              <a:rPr lang="en-US" b="1" dirty="0">
                <a:solidFill>
                  <a:schemeClr val="bg1"/>
                </a:solidFill>
              </a:rPr>
              <a:t>There was great wickedness during his reign</a:t>
            </a:r>
          </a:p>
          <a:p>
            <a:endParaRPr lang="en-US" b="1" dirty="0">
              <a:solidFill>
                <a:schemeClr val="bg1"/>
              </a:solidFill>
            </a:endParaRPr>
          </a:p>
          <a:p>
            <a:r>
              <a:rPr lang="en-US" b="1" dirty="0">
                <a:solidFill>
                  <a:schemeClr val="bg1"/>
                </a:solidFill>
              </a:rPr>
              <a:t>He studied in all arts of war and all the ‘cunning of the world’</a:t>
            </a:r>
          </a:p>
          <a:p>
            <a:endParaRPr lang="en-US" b="1" dirty="0">
              <a:solidFill>
                <a:schemeClr val="bg1"/>
              </a:solidFill>
            </a:endParaRPr>
          </a:p>
          <a:p>
            <a:r>
              <a:rPr lang="en-US" b="1" dirty="0">
                <a:solidFill>
                  <a:schemeClr val="bg1"/>
                </a:solidFill>
              </a:rPr>
              <a:t>He faced constant attacked from rival factions</a:t>
            </a:r>
          </a:p>
          <a:p>
            <a:endParaRPr lang="en-US" b="1" dirty="0">
              <a:solidFill>
                <a:schemeClr val="bg1"/>
              </a:solidFill>
            </a:endParaRPr>
          </a:p>
          <a:p>
            <a:r>
              <a:rPr lang="en-US" b="1" dirty="0">
                <a:solidFill>
                  <a:schemeClr val="bg1"/>
                </a:solidFill>
              </a:rPr>
              <a:t>He and his household rejected Ether’s words and attempted to slay Ether</a:t>
            </a:r>
          </a:p>
          <a:p>
            <a:endParaRPr lang="en-US" b="1" dirty="0">
              <a:solidFill>
                <a:schemeClr val="bg1"/>
              </a:solidFill>
            </a:endParaRPr>
          </a:p>
          <a:p>
            <a:r>
              <a:rPr lang="en-US" b="1" dirty="0">
                <a:solidFill>
                  <a:schemeClr val="bg1"/>
                </a:solidFill>
              </a:rPr>
              <a:t>Many, many Jaredites were slain and </a:t>
            </a:r>
            <a:r>
              <a:rPr lang="en-US" b="1" dirty="0" err="1">
                <a:solidFill>
                  <a:schemeClr val="bg1"/>
                </a:solidFill>
              </a:rPr>
              <a:t>Coriantumr</a:t>
            </a:r>
            <a:r>
              <a:rPr lang="en-US" b="1" dirty="0">
                <a:solidFill>
                  <a:schemeClr val="bg1"/>
                </a:solidFill>
              </a:rPr>
              <a:t> felt remorse and began to repent</a:t>
            </a:r>
          </a:p>
          <a:p>
            <a:endParaRPr lang="en-US" b="1" dirty="0">
              <a:solidFill>
                <a:schemeClr val="bg1"/>
              </a:solidFill>
            </a:endParaRPr>
          </a:p>
          <a:p>
            <a:r>
              <a:rPr lang="en-US" b="1" dirty="0">
                <a:solidFill>
                  <a:schemeClr val="bg1"/>
                </a:solidFill>
              </a:rPr>
              <a:t>His penitence was short-lived and the Jaredite nation was destroyed leaving </a:t>
            </a:r>
            <a:r>
              <a:rPr lang="en-US" b="1" dirty="0" err="1">
                <a:solidFill>
                  <a:schemeClr val="bg1"/>
                </a:solidFill>
              </a:rPr>
              <a:t>Coriantumr</a:t>
            </a:r>
            <a:r>
              <a:rPr lang="en-US" b="1" dirty="0">
                <a:solidFill>
                  <a:schemeClr val="bg1"/>
                </a:solidFill>
              </a:rPr>
              <a:t> the sole survivor, except for Ether, wandering until he was discovered</a:t>
            </a:r>
          </a:p>
          <a:p>
            <a:endParaRPr lang="en-US" b="1" dirty="0">
              <a:solidFill>
                <a:schemeClr val="bg1"/>
              </a:solidFill>
            </a:endParaRPr>
          </a:p>
          <a:p>
            <a:r>
              <a:rPr lang="en-US" b="1" dirty="0">
                <a:solidFill>
                  <a:schemeClr val="bg1"/>
                </a:solidFill>
              </a:rPr>
              <a:t>Ether prophesied that </a:t>
            </a:r>
            <a:r>
              <a:rPr lang="en-US" b="1" dirty="0" err="1">
                <a:solidFill>
                  <a:schemeClr val="bg1"/>
                </a:solidFill>
              </a:rPr>
              <a:t>Coriantumr</a:t>
            </a:r>
            <a:r>
              <a:rPr lang="en-US" b="1" dirty="0">
                <a:solidFill>
                  <a:schemeClr val="bg1"/>
                </a:solidFill>
              </a:rPr>
              <a:t> would come among the very people—the descendants of the Mulekites in Zarahemla—who after their eventual union with Mosiah I and his people from the land of Nephite sometime in the period of 279 BC to 130 BC </a:t>
            </a:r>
          </a:p>
          <a:p>
            <a:endParaRPr lang="en-US" b="1" dirty="0">
              <a:solidFill>
                <a:schemeClr val="bg1"/>
              </a:solidFill>
            </a:endParaRPr>
          </a:p>
          <a:p>
            <a:r>
              <a:rPr lang="en-US" b="1" dirty="0">
                <a:solidFill>
                  <a:schemeClr val="bg1"/>
                </a:solidFill>
              </a:rPr>
              <a:t>He dwelt with the Nephites for “9 moons” </a:t>
            </a:r>
          </a:p>
          <a:p>
            <a:endParaRPr lang="en-US" b="1" dirty="0">
              <a:solidFill>
                <a:schemeClr val="bg1"/>
              </a:solidFill>
            </a:endParaRPr>
          </a:p>
          <a:p>
            <a:endParaRPr lang="en-US" b="1" dirty="0">
              <a:solidFill>
                <a:schemeClr val="bg1"/>
              </a:solidFill>
            </a:endParaRPr>
          </a:p>
        </p:txBody>
      </p:sp>
      <p:grpSp>
        <p:nvGrpSpPr>
          <p:cNvPr id="8" name="Group 7"/>
          <p:cNvGrpSpPr/>
          <p:nvPr/>
        </p:nvGrpSpPr>
        <p:grpSpPr>
          <a:xfrm>
            <a:off x="9220200" y="963763"/>
            <a:ext cx="2286000" cy="4930473"/>
            <a:chOff x="762000" y="1752600"/>
            <a:chExt cx="1904282" cy="3733799"/>
          </a:xfrm>
        </p:grpSpPr>
        <p:sp>
          <p:nvSpPr>
            <p:cNvPr id="12" name="Double Wave 11"/>
            <p:cNvSpPr/>
            <p:nvPr/>
          </p:nvSpPr>
          <p:spPr>
            <a:xfrm rot="4853557">
              <a:off x="670179" y="2668980"/>
              <a:ext cx="1295400" cy="609600"/>
            </a:xfrm>
            <a:prstGeom prst="doubleWave">
              <a:avLst>
                <a:gd name="adj1" fmla="val 10661"/>
                <a:gd name="adj2" fmla="val 10000"/>
              </a:avLst>
            </a:prstGeom>
            <a:solidFill>
              <a:srgbClr val="913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uble Wave 12"/>
            <p:cNvSpPr/>
            <p:nvPr/>
          </p:nvSpPr>
          <p:spPr>
            <a:xfrm rot="16746443" flipH="1">
              <a:off x="1584579" y="2668980"/>
              <a:ext cx="1295400" cy="609600"/>
            </a:xfrm>
            <a:prstGeom prst="doubleWave">
              <a:avLst>
                <a:gd name="adj1" fmla="val 10661"/>
                <a:gd name="adj2" fmla="val 10000"/>
              </a:avLst>
            </a:prstGeom>
            <a:solidFill>
              <a:srgbClr val="913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905227">
              <a:off x="762000" y="4258116"/>
              <a:ext cx="529005" cy="2976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323083" flipH="1">
              <a:off x="2137277" y="4324927"/>
              <a:ext cx="529005" cy="2867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217087" flipH="1">
              <a:off x="990449" y="3245704"/>
              <a:ext cx="473830" cy="1241017"/>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382913">
              <a:off x="1939439" y="3406471"/>
              <a:ext cx="515791" cy="11202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49721" flipH="1">
              <a:off x="1674907" y="5149613"/>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649721" flipH="1">
              <a:off x="1263427" y="5149613"/>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flipH="1">
              <a:off x="1109011" y="3355709"/>
              <a:ext cx="1146297" cy="1867546"/>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flipH="1">
              <a:off x="1524000" y="3581400"/>
              <a:ext cx="382099" cy="35268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flipH="1">
              <a:off x="1198964" y="2259543"/>
              <a:ext cx="1056344" cy="13702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a:off x="1219200" y="2209800"/>
              <a:ext cx="533400" cy="533400"/>
            </a:xfrm>
            <a:prstGeom prst="round2DiagRect">
              <a:avLst>
                <a:gd name="adj1" fmla="val 50000"/>
                <a:gd name="adj2" fmla="val 0"/>
              </a:avLst>
            </a:prstGeom>
            <a:solidFill>
              <a:srgbClr val="913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4485393">
              <a:off x="1737138" y="2194338"/>
              <a:ext cx="533400" cy="533400"/>
            </a:xfrm>
            <a:prstGeom prst="round2DiagRect">
              <a:avLst>
                <a:gd name="adj1" fmla="val 50000"/>
                <a:gd name="adj2" fmla="val 0"/>
              </a:avLst>
            </a:prstGeom>
            <a:solidFill>
              <a:srgbClr val="913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8923193">
              <a:off x="1066800" y="2402540"/>
              <a:ext cx="609600" cy="228600"/>
            </a:xfrm>
            <a:prstGeom prst="ellipse">
              <a:avLst/>
            </a:prstGeom>
            <a:solidFill>
              <a:srgbClr val="913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587249">
              <a:off x="1918447" y="2447364"/>
              <a:ext cx="609600" cy="228600"/>
            </a:xfrm>
            <a:prstGeom prst="ellipse">
              <a:avLst/>
            </a:prstGeom>
            <a:solidFill>
              <a:srgbClr val="913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98"/>
            <p:cNvGrpSpPr/>
            <p:nvPr/>
          </p:nvGrpSpPr>
          <p:grpSpPr>
            <a:xfrm>
              <a:off x="1219200" y="3507106"/>
              <a:ext cx="990600" cy="1205340"/>
              <a:chOff x="3505200" y="2611590"/>
              <a:chExt cx="1143000" cy="1808010"/>
            </a:xfrm>
          </p:grpSpPr>
          <p:sp>
            <p:nvSpPr>
              <p:cNvPr id="52" name="Donut 51"/>
              <p:cNvSpPr/>
              <p:nvPr/>
            </p:nvSpPr>
            <p:spPr>
              <a:xfrm rot="20181405">
                <a:off x="3684494" y="2617694"/>
                <a:ext cx="277906" cy="533400"/>
              </a:xfrm>
              <a:prstGeom prst="donu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rot="1352410">
                <a:off x="4206524" y="2611590"/>
                <a:ext cx="266424" cy="533400"/>
              </a:xfrm>
              <a:prstGeom prst="donu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 name="Group 292"/>
              <p:cNvGrpSpPr/>
              <p:nvPr/>
            </p:nvGrpSpPr>
            <p:grpSpPr>
              <a:xfrm>
                <a:off x="3505200" y="3048000"/>
                <a:ext cx="1143000" cy="1371600"/>
                <a:chOff x="3505200" y="3048000"/>
                <a:chExt cx="1143000" cy="1371600"/>
              </a:xfrm>
            </p:grpSpPr>
            <p:sp>
              <p:nvSpPr>
                <p:cNvPr id="55" name="Hexagon 54"/>
                <p:cNvSpPr/>
                <p:nvPr/>
              </p:nvSpPr>
              <p:spPr>
                <a:xfrm>
                  <a:off x="3505200" y="3048000"/>
                  <a:ext cx="1143000" cy="137160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a:off x="3657600" y="3200400"/>
                  <a:ext cx="825500" cy="990600"/>
                </a:xfrm>
                <a:prstGeom prst="hex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a:off x="3810000" y="3294530"/>
                  <a:ext cx="533400" cy="667871"/>
                </a:xfrm>
                <a:prstGeom prst="quad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318"/>
            <p:cNvGrpSpPr/>
            <p:nvPr/>
          </p:nvGrpSpPr>
          <p:grpSpPr>
            <a:xfrm>
              <a:off x="2362200" y="1752600"/>
              <a:ext cx="228600" cy="3581400"/>
              <a:chOff x="2362200" y="1752600"/>
              <a:chExt cx="304800" cy="3581400"/>
            </a:xfrm>
          </p:grpSpPr>
          <p:sp>
            <p:nvSpPr>
              <p:cNvPr id="48" name="Pentagon 47"/>
              <p:cNvSpPr/>
              <p:nvPr/>
            </p:nvSpPr>
            <p:spPr>
              <a:xfrm rot="16200000">
                <a:off x="2171700" y="2019300"/>
                <a:ext cx="685800" cy="152400"/>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438400" y="2438400"/>
                <a:ext cx="152400" cy="2895600"/>
              </a:xfrm>
              <a:prstGeom prst="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2362200" y="2362200"/>
                <a:ext cx="304800" cy="152400"/>
              </a:xfrm>
              <a:prstGeom prst="roundRect">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2362200" y="2438400"/>
                <a:ext cx="304800" cy="152400"/>
              </a:xfrm>
              <a:prstGeom prst="roundRect">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rot="2323083" flipH="1">
              <a:off x="2429582" y="4400045"/>
              <a:ext cx="221634" cy="1153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352"/>
            <p:cNvGrpSpPr/>
            <p:nvPr/>
          </p:nvGrpSpPr>
          <p:grpSpPr>
            <a:xfrm>
              <a:off x="1066800" y="2133600"/>
              <a:ext cx="1295400" cy="576100"/>
              <a:chOff x="3886200" y="2075329"/>
              <a:chExt cx="1447800" cy="995082"/>
            </a:xfrm>
          </p:grpSpPr>
          <p:grpSp>
            <p:nvGrpSpPr>
              <p:cNvPr id="31" name="Group 349"/>
              <p:cNvGrpSpPr/>
              <p:nvPr/>
            </p:nvGrpSpPr>
            <p:grpSpPr>
              <a:xfrm>
                <a:off x="4253752" y="2075329"/>
                <a:ext cx="715433" cy="660400"/>
                <a:chOff x="3352800" y="2667000"/>
                <a:chExt cx="715433" cy="660400"/>
              </a:xfrm>
            </p:grpSpPr>
            <p:sp>
              <p:nvSpPr>
                <p:cNvPr id="46" name="Hexagon 45"/>
                <p:cNvSpPr/>
                <p:nvPr/>
              </p:nvSpPr>
              <p:spPr>
                <a:xfrm>
                  <a:off x="3352800" y="2667000"/>
                  <a:ext cx="715433" cy="660400"/>
                </a:xfrm>
                <a:prstGeom prst="hex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a:off x="3505200" y="2743200"/>
                  <a:ext cx="381000" cy="533400"/>
                </a:xfrm>
                <a:prstGeom prst="plus">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48"/>
              <p:cNvGrpSpPr/>
              <p:nvPr/>
            </p:nvGrpSpPr>
            <p:grpSpPr>
              <a:xfrm>
                <a:off x="3886200" y="2667000"/>
                <a:ext cx="1447800" cy="403411"/>
                <a:chOff x="3276600" y="2568389"/>
                <a:chExt cx="2743200" cy="838200"/>
              </a:xfrm>
            </p:grpSpPr>
            <p:sp>
              <p:nvSpPr>
                <p:cNvPr id="33" name="Rounded Rectangle 32"/>
                <p:cNvSpPr/>
                <p:nvPr/>
              </p:nvSpPr>
              <p:spPr>
                <a:xfrm>
                  <a:off x="3276600" y="2568389"/>
                  <a:ext cx="2743200" cy="83820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24"/>
                <p:cNvGrpSpPr/>
                <p:nvPr/>
              </p:nvGrpSpPr>
              <p:grpSpPr>
                <a:xfrm>
                  <a:off x="3352800" y="2667000"/>
                  <a:ext cx="715433" cy="660400"/>
                  <a:chOff x="3352800" y="2667000"/>
                  <a:chExt cx="715433" cy="660400"/>
                </a:xfrm>
              </p:grpSpPr>
              <p:sp>
                <p:nvSpPr>
                  <p:cNvPr id="44" name="Hexagon 43"/>
                  <p:cNvSpPr/>
                  <p:nvPr/>
                </p:nvSpPr>
                <p:spPr>
                  <a:xfrm>
                    <a:off x="3352800" y="2667000"/>
                    <a:ext cx="715433" cy="660400"/>
                  </a:xfrm>
                  <a:prstGeom prst="hex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3505200" y="2743200"/>
                    <a:ext cx="381000" cy="533400"/>
                  </a:xfrm>
                  <a:prstGeom prst="plus">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25"/>
                <p:cNvGrpSpPr/>
                <p:nvPr/>
              </p:nvGrpSpPr>
              <p:grpSpPr>
                <a:xfrm>
                  <a:off x="4007224" y="2671482"/>
                  <a:ext cx="715433" cy="660400"/>
                  <a:chOff x="3352800" y="2667000"/>
                  <a:chExt cx="715433" cy="660400"/>
                </a:xfrm>
              </p:grpSpPr>
              <p:sp>
                <p:nvSpPr>
                  <p:cNvPr id="42" name="Hexagon 41"/>
                  <p:cNvSpPr/>
                  <p:nvPr/>
                </p:nvSpPr>
                <p:spPr>
                  <a:xfrm>
                    <a:off x="3352800" y="2667000"/>
                    <a:ext cx="715433" cy="660400"/>
                  </a:xfrm>
                  <a:prstGeom prst="hex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3505200" y="2743200"/>
                    <a:ext cx="381000" cy="533400"/>
                  </a:xfrm>
                  <a:prstGeom prst="plus">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39"/>
                <p:cNvGrpSpPr/>
                <p:nvPr/>
              </p:nvGrpSpPr>
              <p:grpSpPr>
                <a:xfrm>
                  <a:off x="4652683" y="2644588"/>
                  <a:ext cx="715433" cy="660400"/>
                  <a:chOff x="3352800" y="2667000"/>
                  <a:chExt cx="715433" cy="660400"/>
                </a:xfrm>
              </p:grpSpPr>
              <p:sp>
                <p:nvSpPr>
                  <p:cNvPr id="40" name="Hexagon 39"/>
                  <p:cNvSpPr/>
                  <p:nvPr/>
                </p:nvSpPr>
                <p:spPr>
                  <a:xfrm>
                    <a:off x="3352800" y="2667000"/>
                    <a:ext cx="715433" cy="660400"/>
                  </a:xfrm>
                  <a:prstGeom prst="hex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3505200" y="2743200"/>
                    <a:ext cx="381000" cy="533400"/>
                  </a:xfrm>
                  <a:prstGeom prst="plus">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42"/>
                <p:cNvGrpSpPr/>
                <p:nvPr/>
              </p:nvGrpSpPr>
              <p:grpSpPr>
                <a:xfrm>
                  <a:off x="5284695" y="2649070"/>
                  <a:ext cx="715433" cy="660400"/>
                  <a:chOff x="3352800" y="2667000"/>
                  <a:chExt cx="715433" cy="660400"/>
                </a:xfrm>
              </p:grpSpPr>
              <p:sp>
                <p:nvSpPr>
                  <p:cNvPr id="38" name="Hexagon 37"/>
                  <p:cNvSpPr/>
                  <p:nvPr/>
                </p:nvSpPr>
                <p:spPr>
                  <a:xfrm>
                    <a:off x="3352800" y="2667000"/>
                    <a:ext cx="715433" cy="660400"/>
                  </a:xfrm>
                  <a:prstGeom prst="hex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3505200" y="2743200"/>
                    <a:ext cx="381000" cy="533400"/>
                  </a:xfrm>
                  <a:prstGeom prst="plus">
                    <a:avLst/>
                  </a:prstGeom>
                  <a:solidFill>
                    <a:srgbClr val="A58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165580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96B6B8F3-0C63-41AB-BFDB-243F8EBC7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8203456" y="6462615"/>
            <a:ext cx="3886200" cy="369332"/>
          </a:xfrm>
          <a:prstGeom prst="rect">
            <a:avLst/>
          </a:prstGeom>
          <a:noFill/>
        </p:spPr>
        <p:txBody>
          <a:bodyPr wrap="square" rtlCol="0">
            <a:spAutoFit/>
          </a:bodyPr>
          <a:lstStyle/>
          <a:p>
            <a:pPr algn="r"/>
            <a:r>
              <a:rPr lang="en-US" b="1" dirty="0">
                <a:solidFill>
                  <a:schemeClr val="bg1"/>
                </a:solidFill>
              </a:rPr>
              <a:t>Who’s Who</a:t>
            </a:r>
            <a:endParaRPr lang="en-US" sz="1200" b="1" dirty="0">
              <a:solidFill>
                <a:schemeClr val="bg1"/>
              </a:solidFill>
            </a:endParaRPr>
          </a:p>
        </p:txBody>
      </p:sp>
      <p:sp>
        <p:nvSpPr>
          <p:cNvPr id="7" name="TextBox 6"/>
          <p:cNvSpPr txBox="1"/>
          <p:nvPr/>
        </p:nvSpPr>
        <p:spPr>
          <a:xfrm>
            <a:off x="1752600" y="1"/>
            <a:ext cx="8610600" cy="769441"/>
          </a:xfrm>
          <a:prstGeom prst="rect">
            <a:avLst/>
          </a:prstGeom>
          <a:noFill/>
        </p:spPr>
        <p:txBody>
          <a:bodyPr wrap="square" rtlCol="0">
            <a:spAutoFit/>
          </a:bodyPr>
          <a:lstStyle/>
          <a:p>
            <a:pPr algn="ctr"/>
            <a:r>
              <a:rPr lang="en-US" sz="4400" b="1" dirty="0">
                <a:solidFill>
                  <a:schemeClr val="bg1"/>
                </a:solidFill>
                <a:latin typeface="Castellar" pitchFamily="18" charset="0"/>
              </a:rPr>
              <a:t>Shared</a:t>
            </a:r>
          </a:p>
        </p:txBody>
      </p:sp>
      <p:sp>
        <p:nvSpPr>
          <p:cNvPr id="10" name="Rectangle 9"/>
          <p:cNvSpPr/>
          <p:nvPr/>
        </p:nvSpPr>
        <p:spPr>
          <a:xfrm>
            <a:off x="81886" y="1092858"/>
            <a:ext cx="8823070" cy="5324535"/>
          </a:xfrm>
          <a:prstGeom prst="rect">
            <a:avLst/>
          </a:prstGeom>
        </p:spPr>
        <p:txBody>
          <a:bodyPr wrap="square">
            <a:spAutoFit/>
          </a:bodyPr>
          <a:lstStyle/>
          <a:p>
            <a:r>
              <a:rPr lang="en-US" sz="2000" b="1" dirty="0">
                <a:solidFill>
                  <a:schemeClr val="bg1"/>
                </a:solidFill>
              </a:rPr>
              <a:t>He was a military figure who contended with </a:t>
            </a:r>
            <a:r>
              <a:rPr lang="en-US" sz="2000" b="1" dirty="0" err="1">
                <a:solidFill>
                  <a:schemeClr val="bg1"/>
                </a:solidFill>
              </a:rPr>
              <a:t>Coriantumr</a:t>
            </a:r>
            <a:r>
              <a:rPr lang="en-US" sz="2000" b="1" dirty="0">
                <a:solidFill>
                  <a:schemeClr val="bg1"/>
                </a:solidFill>
              </a:rPr>
              <a:t>, the last of the Jaredite kings.</a:t>
            </a:r>
          </a:p>
          <a:p>
            <a:endParaRPr lang="en-US" sz="2000" b="1" dirty="0">
              <a:solidFill>
                <a:schemeClr val="bg1"/>
              </a:solidFill>
            </a:endParaRPr>
          </a:p>
          <a:p>
            <a:r>
              <a:rPr lang="en-US" sz="2000" b="1" dirty="0">
                <a:solidFill>
                  <a:schemeClr val="bg1"/>
                </a:solidFill>
              </a:rPr>
              <a:t>He defeated </a:t>
            </a:r>
            <a:r>
              <a:rPr lang="en-US" sz="2000" b="1" dirty="0" err="1">
                <a:solidFill>
                  <a:schemeClr val="bg1"/>
                </a:solidFill>
              </a:rPr>
              <a:t>Coriantumr</a:t>
            </a:r>
            <a:r>
              <a:rPr lang="en-US" sz="2000" b="1" dirty="0">
                <a:solidFill>
                  <a:schemeClr val="bg1"/>
                </a:solidFill>
              </a:rPr>
              <a:t> and placed him in captivity</a:t>
            </a:r>
          </a:p>
          <a:p>
            <a:endParaRPr lang="en-US" sz="2000" b="1" dirty="0">
              <a:solidFill>
                <a:schemeClr val="bg1"/>
              </a:solidFill>
            </a:endParaRPr>
          </a:p>
          <a:p>
            <a:r>
              <a:rPr lang="en-US" sz="2000" b="1" dirty="0" err="1">
                <a:solidFill>
                  <a:schemeClr val="bg1"/>
                </a:solidFill>
              </a:rPr>
              <a:t>Coriantumr’s</a:t>
            </a:r>
            <a:r>
              <a:rPr lang="en-US" sz="2000" b="1" dirty="0">
                <a:solidFill>
                  <a:schemeClr val="bg1"/>
                </a:solidFill>
              </a:rPr>
              <a:t> sons rescued him and returned him to power</a:t>
            </a:r>
          </a:p>
          <a:p>
            <a:endParaRPr lang="en-US" sz="2000" b="1" dirty="0">
              <a:solidFill>
                <a:schemeClr val="bg1"/>
              </a:solidFill>
            </a:endParaRPr>
          </a:p>
          <a:p>
            <a:r>
              <a:rPr lang="en-US" sz="2000" b="1" dirty="0">
                <a:solidFill>
                  <a:schemeClr val="bg1"/>
                </a:solidFill>
              </a:rPr>
              <a:t>Shared and </a:t>
            </a:r>
            <a:r>
              <a:rPr lang="en-US" sz="2000" b="1" dirty="0" err="1">
                <a:solidFill>
                  <a:schemeClr val="bg1"/>
                </a:solidFill>
              </a:rPr>
              <a:t>Coriantumr</a:t>
            </a:r>
            <a:r>
              <a:rPr lang="en-US" sz="2000" b="1" dirty="0">
                <a:solidFill>
                  <a:schemeClr val="bg1"/>
                </a:solidFill>
              </a:rPr>
              <a:t> came up against one another in repeated battles until Shared was finally slain in the valley of </a:t>
            </a:r>
            <a:r>
              <a:rPr lang="en-US" sz="2000" b="1" dirty="0" err="1">
                <a:solidFill>
                  <a:schemeClr val="bg1"/>
                </a:solidFill>
              </a:rPr>
              <a:t>Gilgal</a:t>
            </a:r>
            <a:endParaRPr lang="en-US" sz="2000" b="1" dirty="0">
              <a:solidFill>
                <a:schemeClr val="bg1"/>
              </a:solidFill>
            </a:endParaRPr>
          </a:p>
          <a:p>
            <a:endParaRPr lang="en-US" sz="2000" b="1" dirty="0">
              <a:solidFill>
                <a:schemeClr val="bg1"/>
              </a:solidFill>
            </a:endParaRPr>
          </a:p>
          <a:p>
            <a:r>
              <a:rPr lang="en-US" sz="2000" b="1" dirty="0" err="1">
                <a:solidFill>
                  <a:schemeClr val="bg1"/>
                </a:solidFill>
              </a:rPr>
              <a:t>Coriantumr</a:t>
            </a:r>
            <a:r>
              <a:rPr lang="en-US" sz="2000" b="1" dirty="0">
                <a:solidFill>
                  <a:schemeClr val="bg1"/>
                </a:solidFill>
              </a:rPr>
              <a:t> suffered wounds in his thigh so he did not battle for 2 years</a:t>
            </a:r>
          </a:p>
          <a:p>
            <a:endParaRPr lang="en-US" sz="2000" b="1" dirty="0">
              <a:solidFill>
                <a:schemeClr val="bg1"/>
              </a:solidFill>
            </a:endParaRPr>
          </a:p>
          <a:p>
            <a:r>
              <a:rPr lang="en-US" sz="2000" b="1" dirty="0" err="1">
                <a:solidFill>
                  <a:schemeClr val="bg1"/>
                </a:solidFill>
              </a:rPr>
              <a:t>Shared’s</a:t>
            </a:r>
            <a:r>
              <a:rPr lang="en-US" sz="2000" b="1" dirty="0">
                <a:solidFill>
                  <a:schemeClr val="bg1"/>
                </a:solidFill>
              </a:rPr>
              <a:t> actions proved to be the prelude to the final catastrophic events that brought about the fulfillment of Ether’s prophecy on the extinction of the Jaredite nation</a:t>
            </a:r>
          </a:p>
          <a:p>
            <a:endParaRPr lang="en-US" sz="2000" b="1" dirty="0">
              <a:solidFill>
                <a:schemeClr val="bg1"/>
              </a:solidFill>
            </a:endParaRPr>
          </a:p>
          <a:p>
            <a:endParaRPr lang="en-US" sz="2000" b="1" dirty="0">
              <a:solidFill>
                <a:schemeClr val="bg1"/>
              </a:solidFill>
            </a:endParaRPr>
          </a:p>
        </p:txBody>
      </p:sp>
      <p:grpSp>
        <p:nvGrpSpPr>
          <p:cNvPr id="54" name="Group 53"/>
          <p:cNvGrpSpPr/>
          <p:nvPr/>
        </p:nvGrpSpPr>
        <p:grpSpPr>
          <a:xfrm>
            <a:off x="9242611" y="1581218"/>
            <a:ext cx="1752600" cy="4095674"/>
            <a:chOff x="4572000" y="1011363"/>
            <a:chExt cx="1295400" cy="3027237"/>
          </a:xfrm>
        </p:grpSpPr>
        <p:grpSp>
          <p:nvGrpSpPr>
            <p:cNvPr id="58" name="Group 92"/>
            <p:cNvGrpSpPr/>
            <p:nvPr/>
          </p:nvGrpSpPr>
          <p:grpSpPr>
            <a:xfrm rot="18516258">
              <a:off x="5271000" y="3426319"/>
              <a:ext cx="298288" cy="581221"/>
              <a:chOff x="1868610" y="5305338"/>
              <a:chExt cx="371850" cy="649600"/>
            </a:xfrm>
          </p:grpSpPr>
          <p:grpSp>
            <p:nvGrpSpPr>
              <p:cNvPr id="93" name="Group 85"/>
              <p:cNvGrpSpPr/>
              <p:nvPr/>
            </p:nvGrpSpPr>
            <p:grpSpPr>
              <a:xfrm rot="1439608">
                <a:off x="1868610" y="5305338"/>
                <a:ext cx="371850" cy="649600"/>
                <a:chOff x="1828800" y="4343400"/>
                <a:chExt cx="371850" cy="649600"/>
              </a:xfrm>
            </p:grpSpPr>
            <p:sp>
              <p:nvSpPr>
                <p:cNvPr id="97" name="Oval 96"/>
                <p:cNvSpPr/>
                <p:nvPr/>
              </p:nvSpPr>
              <p:spPr>
                <a:xfrm>
                  <a:off x="1828800" y="4419600"/>
                  <a:ext cx="371850" cy="573400"/>
                </a:xfrm>
                <a:prstGeom prst="ellipse">
                  <a:avLst/>
                </a:prstGeom>
                <a:solidFill>
                  <a:srgbClr val="3E1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828800" y="4343400"/>
                  <a:ext cx="371850" cy="57340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0"/>
              <p:cNvGrpSpPr/>
              <p:nvPr/>
            </p:nvGrpSpPr>
            <p:grpSpPr>
              <a:xfrm rot="1471343">
                <a:off x="1913952" y="5370362"/>
                <a:ext cx="277495" cy="470630"/>
                <a:chOff x="2407751" y="4191000"/>
                <a:chExt cx="411649" cy="698154"/>
              </a:xfrm>
            </p:grpSpPr>
            <p:sp>
              <p:nvSpPr>
                <p:cNvPr id="95" name="Moon 94"/>
                <p:cNvSpPr/>
                <p:nvPr/>
              </p:nvSpPr>
              <p:spPr>
                <a:xfrm>
                  <a:off x="2590800" y="4191000"/>
                  <a:ext cx="228600" cy="685800"/>
                </a:xfrm>
                <a:prstGeom prst="moon">
                  <a:avLst/>
                </a:prstGeom>
                <a:solidFill>
                  <a:srgbClr val="3E1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0331238">
                  <a:off x="2407751" y="4203354"/>
                  <a:ext cx="228600" cy="685800"/>
                </a:xfrm>
                <a:prstGeom prst="moon">
                  <a:avLst/>
                </a:prstGeom>
                <a:solidFill>
                  <a:srgbClr val="3E1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138"/>
            <p:cNvGrpSpPr/>
            <p:nvPr/>
          </p:nvGrpSpPr>
          <p:grpSpPr>
            <a:xfrm>
              <a:off x="4844716" y="3517509"/>
              <a:ext cx="332708" cy="521091"/>
              <a:chOff x="1868610" y="5305338"/>
              <a:chExt cx="371850" cy="649600"/>
            </a:xfrm>
          </p:grpSpPr>
          <p:grpSp>
            <p:nvGrpSpPr>
              <p:cNvPr id="87" name="Group 85"/>
              <p:cNvGrpSpPr/>
              <p:nvPr/>
            </p:nvGrpSpPr>
            <p:grpSpPr>
              <a:xfrm rot="1439608">
                <a:off x="1868610" y="5305338"/>
                <a:ext cx="371850" cy="649600"/>
                <a:chOff x="1828800" y="4343400"/>
                <a:chExt cx="371850" cy="649600"/>
              </a:xfrm>
            </p:grpSpPr>
            <p:sp>
              <p:nvSpPr>
                <p:cNvPr id="91" name="Oval 348"/>
                <p:cNvSpPr/>
                <p:nvPr/>
              </p:nvSpPr>
              <p:spPr>
                <a:xfrm>
                  <a:off x="1828800" y="4419600"/>
                  <a:ext cx="371850" cy="573400"/>
                </a:xfrm>
                <a:prstGeom prst="ellipse">
                  <a:avLst/>
                </a:prstGeom>
                <a:solidFill>
                  <a:srgbClr val="3E1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828800" y="4343400"/>
                  <a:ext cx="371850" cy="573400"/>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90"/>
              <p:cNvGrpSpPr/>
              <p:nvPr/>
            </p:nvGrpSpPr>
            <p:grpSpPr>
              <a:xfrm rot="1471343">
                <a:off x="1913952" y="5370362"/>
                <a:ext cx="277495" cy="470630"/>
                <a:chOff x="2407751" y="4191000"/>
                <a:chExt cx="411649" cy="698154"/>
              </a:xfrm>
            </p:grpSpPr>
            <p:sp>
              <p:nvSpPr>
                <p:cNvPr id="89" name="Moon 88"/>
                <p:cNvSpPr/>
                <p:nvPr/>
              </p:nvSpPr>
              <p:spPr>
                <a:xfrm>
                  <a:off x="2590800" y="4191000"/>
                  <a:ext cx="228600" cy="685800"/>
                </a:xfrm>
                <a:prstGeom prst="moon">
                  <a:avLst/>
                </a:prstGeom>
                <a:solidFill>
                  <a:srgbClr val="3E1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347"/>
                <p:cNvSpPr/>
                <p:nvPr/>
              </p:nvSpPr>
              <p:spPr>
                <a:xfrm rot="10331238">
                  <a:off x="2407751" y="4203354"/>
                  <a:ext cx="228600" cy="685800"/>
                </a:xfrm>
                <a:prstGeom prst="moon">
                  <a:avLst/>
                </a:prstGeom>
                <a:solidFill>
                  <a:srgbClr val="3E1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302"/>
            <p:cNvSpPr/>
            <p:nvPr/>
          </p:nvSpPr>
          <p:spPr>
            <a:xfrm>
              <a:off x="5526505" y="2661752"/>
              <a:ext cx="332708" cy="459965"/>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303"/>
            <p:cNvSpPr/>
            <p:nvPr/>
          </p:nvSpPr>
          <p:spPr>
            <a:xfrm>
              <a:off x="4572000" y="2661752"/>
              <a:ext cx="332708" cy="459965"/>
            </a:xfrm>
            <a:prstGeom prst="ellipse">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304"/>
            <p:cNvSpPr/>
            <p:nvPr/>
          </p:nvSpPr>
          <p:spPr>
            <a:xfrm>
              <a:off x="4708358" y="3028505"/>
              <a:ext cx="1022684" cy="672380"/>
            </a:xfrm>
            <a:prstGeom prst="trapezoid">
              <a:avLst>
                <a:gd name="adj" fmla="val 20960"/>
              </a:avLst>
            </a:prstGeom>
            <a:solidFill>
              <a:srgbClr val="D4A97E"/>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305"/>
            <p:cNvSpPr/>
            <p:nvPr/>
          </p:nvSpPr>
          <p:spPr>
            <a:xfrm rot="20952297">
              <a:off x="5390147" y="1928246"/>
              <a:ext cx="477253" cy="1039133"/>
            </a:xfrm>
            <a:prstGeom prst="trapezoid">
              <a:avLst/>
            </a:prstGeom>
            <a:solidFill>
              <a:schemeClr val="accent2">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306"/>
            <p:cNvSpPr/>
            <p:nvPr/>
          </p:nvSpPr>
          <p:spPr>
            <a:xfrm rot="470395">
              <a:off x="4580640" y="1891447"/>
              <a:ext cx="477253" cy="1039133"/>
            </a:xfrm>
            <a:prstGeom prst="trapezoid">
              <a:avLst/>
            </a:prstGeom>
            <a:solidFill>
              <a:schemeClr val="accent2">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2"/>
            <p:cNvSpPr/>
            <p:nvPr/>
          </p:nvSpPr>
          <p:spPr>
            <a:xfrm>
              <a:off x="4835520" y="1805996"/>
              <a:ext cx="744609" cy="1222509"/>
            </a:xfrm>
            <a:prstGeom prst="rect">
              <a:avLst/>
            </a:prstGeom>
            <a:solidFill>
              <a:schemeClr val="accent2">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Extract 4"/>
            <p:cNvSpPr/>
            <p:nvPr/>
          </p:nvSpPr>
          <p:spPr>
            <a:xfrm rot="10800000">
              <a:off x="5032015" y="1945984"/>
              <a:ext cx="328449" cy="327825"/>
            </a:xfrm>
            <a:prstGeom prst="flowChartExtra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67" name="Group 113"/>
            <p:cNvGrpSpPr/>
            <p:nvPr/>
          </p:nvGrpSpPr>
          <p:grpSpPr>
            <a:xfrm>
              <a:off x="4844716" y="2845129"/>
              <a:ext cx="749968" cy="183376"/>
              <a:chOff x="1524000" y="5181600"/>
              <a:chExt cx="1219200" cy="381000"/>
            </a:xfrm>
          </p:grpSpPr>
          <p:sp>
            <p:nvSpPr>
              <p:cNvPr id="73" name="Rounded Rectangle 318"/>
              <p:cNvSpPr/>
              <p:nvPr/>
            </p:nvSpPr>
            <p:spPr>
              <a:xfrm>
                <a:off x="1524000" y="5181600"/>
                <a:ext cx="1219200" cy="381000"/>
              </a:xfrm>
              <a:prstGeom prst="roundRect">
                <a:avLst/>
              </a:prstGeom>
              <a:solidFill>
                <a:srgbClr val="E7D65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00"/>
              <p:cNvGrpSpPr/>
              <p:nvPr/>
            </p:nvGrpSpPr>
            <p:grpSpPr>
              <a:xfrm>
                <a:off x="1524000" y="5257800"/>
                <a:ext cx="1219200" cy="269548"/>
                <a:chOff x="2667000" y="3186545"/>
                <a:chExt cx="3008746" cy="1080655"/>
              </a:xfrm>
            </p:grpSpPr>
            <p:grpSp>
              <p:nvGrpSpPr>
                <p:cNvPr id="75" name="Group 39"/>
                <p:cNvGrpSpPr/>
                <p:nvPr/>
              </p:nvGrpSpPr>
              <p:grpSpPr>
                <a:xfrm>
                  <a:off x="2667000" y="3200400"/>
                  <a:ext cx="990600" cy="1066800"/>
                  <a:chOff x="2667000" y="3200400"/>
                  <a:chExt cx="990600" cy="1066800"/>
                </a:xfrm>
              </p:grpSpPr>
              <p:sp>
                <p:nvSpPr>
                  <p:cNvPr id="84" name="Cross 83"/>
                  <p:cNvSpPr/>
                  <p:nvPr/>
                </p:nvSpPr>
                <p:spPr>
                  <a:xfrm>
                    <a:off x="2667000" y="3200400"/>
                    <a:ext cx="990600" cy="1066800"/>
                  </a:xfrm>
                  <a:prstGeom prst="plus">
                    <a:avLst>
                      <a:gd name="adj" fmla="val 36189"/>
                    </a:avLst>
                  </a:prstGeom>
                  <a:solidFill>
                    <a:srgbClr val="CD8B2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ross 84"/>
                  <p:cNvSpPr/>
                  <p:nvPr/>
                </p:nvSpPr>
                <p:spPr>
                  <a:xfrm>
                    <a:off x="3024909" y="3523673"/>
                    <a:ext cx="304800" cy="381000"/>
                  </a:xfrm>
                  <a:prstGeom prst="plus">
                    <a:avLst/>
                  </a:prstGeom>
                  <a:solidFill>
                    <a:schemeClr val="accent6">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331"/>
                  <p:cNvSpPr/>
                  <p:nvPr/>
                </p:nvSpPr>
                <p:spPr>
                  <a:xfrm>
                    <a:off x="3121891" y="3639127"/>
                    <a:ext cx="110836" cy="120073"/>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40"/>
                <p:cNvGrpSpPr/>
                <p:nvPr/>
              </p:nvGrpSpPr>
              <p:grpSpPr>
                <a:xfrm>
                  <a:off x="3687618" y="3198091"/>
                  <a:ext cx="990600" cy="1066800"/>
                  <a:chOff x="2667000" y="3200400"/>
                  <a:chExt cx="990600" cy="1066800"/>
                </a:xfrm>
              </p:grpSpPr>
              <p:sp>
                <p:nvSpPr>
                  <p:cNvPr id="81" name="Cross 80"/>
                  <p:cNvSpPr/>
                  <p:nvPr/>
                </p:nvSpPr>
                <p:spPr>
                  <a:xfrm>
                    <a:off x="2667000" y="3200400"/>
                    <a:ext cx="990600" cy="1066800"/>
                  </a:xfrm>
                  <a:prstGeom prst="plus">
                    <a:avLst>
                      <a:gd name="adj" fmla="val 36189"/>
                    </a:avLst>
                  </a:prstGeom>
                  <a:solidFill>
                    <a:srgbClr val="CD8B2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ross 81"/>
                  <p:cNvSpPr/>
                  <p:nvPr/>
                </p:nvSpPr>
                <p:spPr>
                  <a:xfrm>
                    <a:off x="3024909" y="3523673"/>
                    <a:ext cx="304800" cy="381000"/>
                  </a:xfrm>
                  <a:prstGeom prst="plus">
                    <a:avLst/>
                  </a:prstGeom>
                  <a:solidFill>
                    <a:schemeClr val="accent6">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121891" y="3639127"/>
                    <a:ext cx="110836" cy="120073"/>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44"/>
                <p:cNvGrpSpPr/>
                <p:nvPr/>
              </p:nvGrpSpPr>
              <p:grpSpPr>
                <a:xfrm>
                  <a:off x="4685146" y="3186545"/>
                  <a:ext cx="990600" cy="1066800"/>
                  <a:chOff x="2667000" y="3200400"/>
                  <a:chExt cx="990600" cy="1066800"/>
                </a:xfrm>
              </p:grpSpPr>
              <p:sp>
                <p:nvSpPr>
                  <p:cNvPr id="78" name="Cross 77"/>
                  <p:cNvSpPr/>
                  <p:nvPr/>
                </p:nvSpPr>
                <p:spPr>
                  <a:xfrm>
                    <a:off x="2667000" y="3200400"/>
                    <a:ext cx="990600" cy="1066800"/>
                  </a:xfrm>
                  <a:prstGeom prst="plus">
                    <a:avLst>
                      <a:gd name="adj" fmla="val 36189"/>
                    </a:avLst>
                  </a:prstGeom>
                  <a:solidFill>
                    <a:srgbClr val="CD8B2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ross 78"/>
                  <p:cNvSpPr/>
                  <p:nvPr/>
                </p:nvSpPr>
                <p:spPr>
                  <a:xfrm>
                    <a:off x="3024909" y="3523673"/>
                    <a:ext cx="304800" cy="381000"/>
                  </a:xfrm>
                  <a:prstGeom prst="plus">
                    <a:avLst/>
                  </a:prstGeom>
                  <a:solidFill>
                    <a:schemeClr val="accent6">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121891" y="3639127"/>
                    <a:ext cx="110836" cy="120073"/>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8" name="Regular Pentagon 67"/>
            <p:cNvSpPr/>
            <p:nvPr/>
          </p:nvSpPr>
          <p:spPr>
            <a:xfrm rot="10800000">
              <a:off x="4863353" y="1402977"/>
              <a:ext cx="685800" cy="6858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3"/>
            <p:cNvSpPr/>
            <p:nvPr/>
          </p:nvSpPr>
          <p:spPr>
            <a:xfrm rot="20835976" flipH="1">
              <a:off x="5344042" y="1219841"/>
              <a:ext cx="496098" cy="892138"/>
            </a:xfrm>
            <a:prstGeom prst="cloud">
              <a:avLst/>
            </a:prstGeom>
            <a:solidFill>
              <a:srgbClr val="99663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5"/>
            <p:cNvSpPr/>
            <p:nvPr/>
          </p:nvSpPr>
          <p:spPr>
            <a:xfrm rot="764024">
              <a:off x="4572000" y="1215415"/>
              <a:ext cx="451814" cy="892138"/>
            </a:xfrm>
            <a:prstGeom prst="cloud">
              <a:avLst/>
            </a:prstGeom>
            <a:solidFill>
              <a:srgbClr val="99663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
            <p:cNvSpPr/>
            <p:nvPr/>
          </p:nvSpPr>
          <p:spPr>
            <a:xfrm rot="16200000" flipH="1">
              <a:off x="5007284" y="754566"/>
              <a:ext cx="424827" cy="938422"/>
            </a:xfrm>
            <a:prstGeom prst="cloud">
              <a:avLst/>
            </a:prstGeom>
            <a:solidFill>
              <a:srgbClr val="99663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315"/>
            <p:cNvSpPr/>
            <p:nvPr/>
          </p:nvSpPr>
          <p:spPr>
            <a:xfrm>
              <a:off x="4709347" y="1150161"/>
              <a:ext cx="964700" cy="216224"/>
            </a:xfrm>
            <a:prstGeom prst="roundRect">
              <a:avLst/>
            </a:prstGeom>
            <a:solidFill>
              <a:srgbClr val="F9EBA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935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animEffect transition="in" filter="wipe(down)">
                                      <p:cBhvr>
                                        <p:cTn id="9" dur="580">
                                          <p:stCondLst>
                                            <p:cond delay="0"/>
                                          </p:stCondLst>
                                        </p:cTn>
                                        <p:tgtEl>
                                          <p:spTgt spid="54"/>
                                        </p:tgtEl>
                                      </p:cBhvr>
                                    </p:animEffect>
                                    <p:anim calcmode="lin" valueType="num">
                                      <p:cBhvr>
                                        <p:cTn id="10"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5" dur="26">
                                          <p:stCondLst>
                                            <p:cond delay="650"/>
                                          </p:stCondLst>
                                        </p:cTn>
                                        <p:tgtEl>
                                          <p:spTgt spid="54"/>
                                        </p:tgtEl>
                                      </p:cBhvr>
                                      <p:to x="100000" y="60000"/>
                                    </p:animScale>
                                    <p:animScale>
                                      <p:cBhvr>
                                        <p:cTn id="16" dur="166" decel="50000">
                                          <p:stCondLst>
                                            <p:cond delay="676"/>
                                          </p:stCondLst>
                                        </p:cTn>
                                        <p:tgtEl>
                                          <p:spTgt spid="54"/>
                                        </p:tgtEl>
                                      </p:cBhvr>
                                      <p:to x="100000" y="100000"/>
                                    </p:animScale>
                                    <p:animScale>
                                      <p:cBhvr>
                                        <p:cTn id="17" dur="26">
                                          <p:stCondLst>
                                            <p:cond delay="1312"/>
                                          </p:stCondLst>
                                        </p:cTn>
                                        <p:tgtEl>
                                          <p:spTgt spid="54"/>
                                        </p:tgtEl>
                                      </p:cBhvr>
                                      <p:to x="100000" y="80000"/>
                                    </p:animScale>
                                    <p:animScale>
                                      <p:cBhvr>
                                        <p:cTn id="18" dur="166" decel="50000">
                                          <p:stCondLst>
                                            <p:cond delay="1338"/>
                                          </p:stCondLst>
                                        </p:cTn>
                                        <p:tgtEl>
                                          <p:spTgt spid="54"/>
                                        </p:tgtEl>
                                      </p:cBhvr>
                                      <p:to x="100000" y="100000"/>
                                    </p:animScale>
                                    <p:animScale>
                                      <p:cBhvr>
                                        <p:cTn id="19" dur="26">
                                          <p:stCondLst>
                                            <p:cond delay="1642"/>
                                          </p:stCondLst>
                                        </p:cTn>
                                        <p:tgtEl>
                                          <p:spTgt spid="54"/>
                                        </p:tgtEl>
                                      </p:cBhvr>
                                      <p:to x="100000" y="90000"/>
                                    </p:animScale>
                                    <p:animScale>
                                      <p:cBhvr>
                                        <p:cTn id="20" dur="166" decel="50000">
                                          <p:stCondLst>
                                            <p:cond delay="1668"/>
                                          </p:stCondLst>
                                        </p:cTn>
                                        <p:tgtEl>
                                          <p:spTgt spid="54"/>
                                        </p:tgtEl>
                                      </p:cBhvr>
                                      <p:to x="100000" y="100000"/>
                                    </p:animScale>
                                    <p:animScale>
                                      <p:cBhvr>
                                        <p:cTn id="21" dur="26">
                                          <p:stCondLst>
                                            <p:cond delay="1808"/>
                                          </p:stCondLst>
                                        </p:cTn>
                                        <p:tgtEl>
                                          <p:spTgt spid="54"/>
                                        </p:tgtEl>
                                      </p:cBhvr>
                                      <p:to x="100000" y="95000"/>
                                    </p:animScale>
                                    <p:animScale>
                                      <p:cBhvr>
                                        <p:cTn id="22" dur="166" decel="50000">
                                          <p:stCondLst>
                                            <p:cond delay="1834"/>
                                          </p:stCondLst>
                                        </p:cTn>
                                        <p:tgtEl>
                                          <p:spTgt spid="5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04B715B2-792E-4EEF-98D0-368FE663F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8007151" y="6378723"/>
            <a:ext cx="3886200" cy="369332"/>
          </a:xfrm>
          <a:prstGeom prst="rect">
            <a:avLst/>
          </a:prstGeom>
          <a:noFill/>
        </p:spPr>
        <p:txBody>
          <a:bodyPr wrap="square" rtlCol="0">
            <a:spAutoFit/>
          </a:bodyPr>
          <a:lstStyle/>
          <a:p>
            <a:pPr algn="r"/>
            <a:r>
              <a:rPr lang="en-US" b="1" dirty="0">
                <a:solidFill>
                  <a:schemeClr val="bg1"/>
                </a:solidFill>
              </a:rPr>
              <a:t>Who’s Who</a:t>
            </a:r>
            <a:endParaRPr lang="en-US" sz="1200" b="1" dirty="0">
              <a:solidFill>
                <a:schemeClr val="bg1"/>
              </a:solidFill>
            </a:endParaRPr>
          </a:p>
        </p:txBody>
      </p:sp>
      <p:sp>
        <p:nvSpPr>
          <p:cNvPr id="7" name="TextBox 6"/>
          <p:cNvSpPr txBox="1"/>
          <p:nvPr/>
        </p:nvSpPr>
        <p:spPr>
          <a:xfrm>
            <a:off x="1752600" y="1"/>
            <a:ext cx="8610600" cy="769441"/>
          </a:xfrm>
          <a:prstGeom prst="rect">
            <a:avLst/>
          </a:prstGeom>
          <a:noFill/>
        </p:spPr>
        <p:txBody>
          <a:bodyPr wrap="square" rtlCol="0">
            <a:spAutoFit/>
          </a:bodyPr>
          <a:lstStyle/>
          <a:p>
            <a:pPr algn="ctr"/>
            <a:r>
              <a:rPr lang="en-US" sz="4400" b="1" dirty="0" err="1">
                <a:solidFill>
                  <a:schemeClr val="bg1"/>
                </a:solidFill>
                <a:latin typeface="Castellar" pitchFamily="18" charset="0"/>
              </a:rPr>
              <a:t>Shiz</a:t>
            </a:r>
            <a:endParaRPr lang="en-US" sz="4400" b="1" dirty="0">
              <a:solidFill>
                <a:schemeClr val="bg1"/>
              </a:solidFill>
              <a:latin typeface="Castellar" pitchFamily="18" charset="0"/>
            </a:endParaRPr>
          </a:p>
        </p:txBody>
      </p:sp>
      <p:sp>
        <p:nvSpPr>
          <p:cNvPr id="10" name="Rectangle 9"/>
          <p:cNvSpPr/>
          <p:nvPr/>
        </p:nvSpPr>
        <p:spPr>
          <a:xfrm>
            <a:off x="134471" y="993107"/>
            <a:ext cx="8539187" cy="5632311"/>
          </a:xfrm>
          <a:prstGeom prst="rect">
            <a:avLst/>
          </a:prstGeom>
        </p:spPr>
        <p:txBody>
          <a:bodyPr wrap="square">
            <a:spAutoFit/>
          </a:bodyPr>
          <a:lstStyle/>
          <a:p>
            <a:r>
              <a:rPr lang="en-US" b="1" dirty="0">
                <a:solidFill>
                  <a:schemeClr val="bg1"/>
                </a:solidFill>
              </a:rPr>
              <a:t>He was the final contender with the Jaredite king</a:t>
            </a:r>
          </a:p>
          <a:p>
            <a:endParaRPr lang="en-US" b="1" dirty="0">
              <a:solidFill>
                <a:schemeClr val="bg1"/>
              </a:solidFill>
            </a:endParaRPr>
          </a:p>
          <a:p>
            <a:r>
              <a:rPr lang="en-US" b="1" dirty="0">
                <a:solidFill>
                  <a:schemeClr val="bg1"/>
                </a:solidFill>
              </a:rPr>
              <a:t>He was enraged over the death of his brother, Lib, at the hands of </a:t>
            </a:r>
            <a:r>
              <a:rPr lang="en-US" b="1" dirty="0" err="1">
                <a:solidFill>
                  <a:schemeClr val="bg1"/>
                </a:solidFill>
              </a:rPr>
              <a:t>Coriantumr</a:t>
            </a:r>
            <a:endParaRPr lang="en-US" b="1" dirty="0">
              <a:solidFill>
                <a:schemeClr val="bg1"/>
              </a:solidFill>
            </a:endParaRPr>
          </a:p>
          <a:p>
            <a:endParaRPr lang="en-US" b="1" dirty="0">
              <a:solidFill>
                <a:schemeClr val="bg1"/>
              </a:solidFill>
            </a:endParaRPr>
          </a:p>
          <a:p>
            <a:r>
              <a:rPr lang="en-US" b="1" dirty="0">
                <a:solidFill>
                  <a:schemeClr val="bg1"/>
                </a:solidFill>
              </a:rPr>
              <a:t>He vowed to seek revenge</a:t>
            </a:r>
          </a:p>
          <a:p>
            <a:endParaRPr lang="en-US" b="1" dirty="0">
              <a:solidFill>
                <a:schemeClr val="bg1"/>
              </a:solidFill>
            </a:endParaRPr>
          </a:p>
          <a:p>
            <a:r>
              <a:rPr lang="en-US" b="1" dirty="0">
                <a:solidFill>
                  <a:schemeClr val="bg1"/>
                </a:solidFill>
              </a:rPr>
              <a:t>The land became strewn with the carcasses of the dead and the stench was polluting the air</a:t>
            </a:r>
          </a:p>
          <a:p>
            <a:endParaRPr lang="en-US" b="1" dirty="0">
              <a:solidFill>
                <a:schemeClr val="bg1"/>
              </a:solidFill>
            </a:endParaRPr>
          </a:p>
          <a:p>
            <a:r>
              <a:rPr lang="en-US" b="1" dirty="0">
                <a:solidFill>
                  <a:schemeClr val="bg1"/>
                </a:solidFill>
              </a:rPr>
              <a:t>He received  2 separate petitions (at different times) from </a:t>
            </a:r>
            <a:r>
              <a:rPr lang="en-US" b="1" dirty="0" err="1">
                <a:solidFill>
                  <a:schemeClr val="bg1"/>
                </a:solidFill>
              </a:rPr>
              <a:t>Coriantumr</a:t>
            </a:r>
            <a:r>
              <a:rPr lang="en-US" b="1" dirty="0">
                <a:solidFill>
                  <a:schemeClr val="bg1"/>
                </a:solidFill>
              </a:rPr>
              <a:t> to accept an offer of peace and that </a:t>
            </a:r>
            <a:r>
              <a:rPr lang="en-US" b="1" dirty="0" err="1">
                <a:solidFill>
                  <a:schemeClr val="bg1"/>
                </a:solidFill>
              </a:rPr>
              <a:t>Coriantumr</a:t>
            </a:r>
            <a:r>
              <a:rPr lang="en-US" b="1" dirty="0">
                <a:solidFill>
                  <a:schemeClr val="bg1"/>
                </a:solidFill>
              </a:rPr>
              <a:t> would relinquish his kingdom to save the lives of his people</a:t>
            </a:r>
          </a:p>
          <a:p>
            <a:endParaRPr lang="en-US" b="1" dirty="0">
              <a:solidFill>
                <a:schemeClr val="bg1"/>
              </a:solidFill>
            </a:endParaRPr>
          </a:p>
          <a:p>
            <a:r>
              <a:rPr lang="en-US" b="1" dirty="0">
                <a:solidFill>
                  <a:schemeClr val="bg1"/>
                </a:solidFill>
              </a:rPr>
              <a:t>He refused and the battles continued and </a:t>
            </a:r>
            <a:r>
              <a:rPr lang="en-US" b="1" dirty="0" err="1">
                <a:solidFill>
                  <a:schemeClr val="bg1"/>
                </a:solidFill>
              </a:rPr>
              <a:t>Coriantumr</a:t>
            </a:r>
            <a:r>
              <a:rPr lang="en-US" b="1" dirty="0">
                <a:solidFill>
                  <a:schemeClr val="bg1"/>
                </a:solidFill>
              </a:rPr>
              <a:t> was wounded again at the hill Ramah</a:t>
            </a:r>
          </a:p>
          <a:p>
            <a:endParaRPr lang="en-US" b="1" dirty="0">
              <a:solidFill>
                <a:schemeClr val="bg1"/>
              </a:solidFill>
            </a:endParaRPr>
          </a:p>
          <a:p>
            <a:r>
              <a:rPr lang="en-US" b="1" dirty="0">
                <a:solidFill>
                  <a:schemeClr val="bg1"/>
                </a:solidFill>
              </a:rPr>
              <a:t>During the battle, </a:t>
            </a:r>
            <a:r>
              <a:rPr lang="en-US" b="1" dirty="0" err="1">
                <a:solidFill>
                  <a:schemeClr val="bg1"/>
                </a:solidFill>
              </a:rPr>
              <a:t>Shiz</a:t>
            </a:r>
            <a:r>
              <a:rPr lang="en-US" b="1" dirty="0">
                <a:solidFill>
                  <a:schemeClr val="bg1"/>
                </a:solidFill>
              </a:rPr>
              <a:t> fainted because of loss of blood and </a:t>
            </a:r>
            <a:r>
              <a:rPr lang="en-US" b="1" dirty="0" err="1">
                <a:solidFill>
                  <a:schemeClr val="bg1"/>
                </a:solidFill>
              </a:rPr>
              <a:t>Coriantumr</a:t>
            </a:r>
            <a:r>
              <a:rPr lang="en-US" b="1" dirty="0">
                <a:solidFill>
                  <a:schemeClr val="bg1"/>
                </a:solidFill>
              </a:rPr>
              <a:t> beheaded him leaving </a:t>
            </a:r>
            <a:r>
              <a:rPr lang="en-US" b="1" dirty="0" err="1">
                <a:solidFill>
                  <a:schemeClr val="bg1"/>
                </a:solidFill>
              </a:rPr>
              <a:t>Coriantumr</a:t>
            </a:r>
            <a:r>
              <a:rPr lang="en-US" b="1" dirty="0">
                <a:solidFill>
                  <a:schemeClr val="bg1"/>
                </a:solidFill>
              </a:rPr>
              <a:t> and Ether the only ones remaining alive</a:t>
            </a:r>
          </a:p>
          <a:p>
            <a:endParaRPr lang="en-US" b="1" dirty="0">
              <a:solidFill>
                <a:schemeClr val="bg1"/>
              </a:solidFill>
            </a:endParaRPr>
          </a:p>
          <a:p>
            <a:endParaRPr lang="en-US" b="1" dirty="0">
              <a:solidFill>
                <a:schemeClr val="bg1"/>
              </a:solidFill>
            </a:endParaRPr>
          </a:p>
        </p:txBody>
      </p:sp>
      <p:grpSp>
        <p:nvGrpSpPr>
          <p:cNvPr id="54" name="Group 53"/>
          <p:cNvGrpSpPr/>
          <p:nvPr/>
        </p:nvGrpSpPr>
        <p:grpSpPr>
          <a:xfrm>
            <a:off x="9296185" y="1447064"/>
            <a:ext cx="2134029" cy="3963871"/>
            <a:chOff x="6539230" y="1752600"/>
            <a:chExt cx="2134029" cy="3963871"/>
          </a:xfrm>
        </p:grpSpPr>
        <p:sp>
          <p:nvSpPr>
            <p:cNvPr id="58" name="Oval 57"/>
            <p:cNvSpPr/>
            <p:nvPr/>
          </p:nvSpPr>
          <p:spPr>
            <a:xfrm rot="20950279">
              <a:off x="7101013" y="5372440"/>
              <a:ext cx="441820" cy="34403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0950279">
              <a:off x="7558213" y="5372440"/>
              <a:ext cx="441820" cy="34403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rot="19405997">
              <a:off x="6539230" y="1888416"/>
              <a:ext cx="1448229" cy="145482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9405997">
              <a:off x="7225030" y="2040817"/>
              <a:ext cx="1448229" cy="145482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7671173" flipH="1">
              <a:off x="6669216" y="4242565"/>
              <a:ext cx="490389" cy="340807"/>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571469" flipH="1">
              <a:off x="6919614" y="3026384"/>
              <a:ext cx="584913" cy="1451136"/>
            </a:xfrm>
            <a:prstGeom prst="trapezoid">
              <a:avLst>
                <a:gd name="adj" fmla="val 30356"/>
              </a:avLst>
            </a:prstGeom>
            <a:solidFill>
              <a:srgbClr val="C44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6945426" y="3056830"/>
              <a:ext cx="1255692" cy="2429570"/>
            </a:xfrm>
            <a:prstGeom prst="trapezoid">
              <a:avLst>
                <a:gd name="adj" fmla="val 33441"/>
              </a:avLst>
            </a:prstGeom>
            <a:solidFill>
              <a:srgbClr val="C44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3718254" flipH="1">
              <a:off x="8022073" y="4239861"/>
              <a:ext cx="488018" cy="340807"/>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20175942" flipH="1">
              <a:off x="7740205" y="3038186"/>
              <a:ext cx="642900" cy="1489661"/>
            </a:xfrm>
            <a:prstGeom prst="trapezoid">
              <a:avLst>
                <a:gd name="adj" fmla="val 45365"/>
              </a:avLst>
            </a:prstGeom>
            <a:solidFill>
              <a:srgbClr val="C44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gular Pentagon 66"/>
            <p:cNvSpPr/>
            <p:nvPr/>
          </p:nvSpPr>
          <p:spPr>
            <a:xfrm rot="10800000">
              <a:off x="6858000" y="2057400"/>
              <a:ext cx="1420084" cy="1453728"/>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a:off x="6934200" y="1752600"/>
              <a:ext cx="1207072" cy="62302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78"/>
            <p:cNvGrpSpPr/>
            <p:nvPr/>
          </p:nvGrpSpPr>
          <p:grpSpPr>
            <a:xfrm rot="2570505">
              <a:off x="6669690" y="1927697"/>
              <a:ext cx="324646" cy="969152"/>
              <a:chOff x="4876800" y="2209800"/>
              <a:chExt cx="721689" cy="2209800"/>
            </a:xfrm>
          </p:grpSpPr>
          <p:sp>
            <p:nvSpPr>
              <p:cNvPr id="95" name="Moon 94"/>
              <p:cNvSpPr/>
              <p:nvPr/>
            </p:nvSpPr>
            <p:spPr>
              <a:xfrm>
                <a:off x="4876800" y="2209800"/>
                <a:ext cx="457200" cy="2057400"/>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20540578">
                <a:off x="5029200" y="2362200"/>
                <a:ext cx="457200" cy="2057400"/>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0085338">
                <a:off x="5141289" y="2285249"/>
                <a:ext cx="457200" cy="2057400"/>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79"/>
            <p:cNvGrpSpPr/>
            <p:nvPr/>
          </p:nvGrpSpPr>
          <p:grpSpPr>
            <a:xfrm rot="19276754" flipH="1">
              <a:off x="8175720" y="1930077"/>
              <a:ext cx="324646" cy="969152"/>
              <a:chOff x="4876800" y="2209800"/>
              <a:chExt cx="721689" cy="2209800"/>
            </a:xfrm>
          </p:grpSpPr>
          <p:sp>
            <p:nvSpPr>
              <p:cNvPr id="92" name="Moon 91"/>
              <p:cNvSpPr/>
              <p:nvPr/>
            </p:nvSpPr>
            <p:spPr>
              <a:xfrm>
                <a:off x="4876800" y="2209800"/>
                <a:ext cx="457200" cy="2057400"/>
              </a:xfrm>
              <a:prstGeom prst="mo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20540578">
                <a:off x="5029200" y="2362200"/>
                <a:ext cx="457200" cy="2057400"/>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20085338">
                <a:off x="5141289" y="2285249"/>
                <a:ext cx="457200" cy="2057400"/>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16"/>
            <p:cNvGrpSpPr/>
            <p:nvPr/>
          </p:nvGrpSpPr>
          <p:grpSpPr>
            <a:xfrm>
              <a:off x="7192076" y="3375212"/>
              <a:ext cx="737207" cy="1600200"/>
              <a:chOff x="6228370" y="152400"/>
              <a:chExt cx="737207" cy="1600200"/>
            </a:xfrm>
          </p:grpSpPr>
          <p:sp>
            <p:nvSpPr>
              <p:cNvPr id="82" name="Trapezoid 81"/>
              <p:cNvSpPr/>
              <p:nvPr/>
            </p:nvSpPr>
            <p:spPr>
              <a:xfrm rot="604733">
                <a:off x="6228370" y="1289464"/>
                <a:ext cx="228600" cy="457200"/>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6405282" y="1295400"/>
                <a:ext cx="228600" cy="457200"/>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1206393">
                <a:off x="6575612" y="1295400"/>
                <a:ext cx="228600" cy="457200"/>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20834089">
                <a:off x="6736977" y="1268505"/>
                <a:ext cx="228600" cy="457200"/>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11"/>
              <p:cNvGrpSpPr/>
              <p:nvPr/>
            </p:nvGrpSpPr>
            <p:grpSpPr>
              <a:xfrm>
                <a:off x="6248400" y="152400"/>
                <a:ext cx="685800" cy="1219200"/>
                <a:chOff x="6172200" y="381000"/>
                <a:chExt cx="685800" cy="1219200"/>
              </a:xfrm>
            </p:grpSpPr>
            <p:grpSp>
              <p:nvGrpSpPr>
                <p:cNvPr id="87" name="Group 208"/>
                <p:cNvGrpSpPr/>
                <p:nvPr/>
              </p:nvGrpSpPr>
              <p:grpSpPr>
                <a:xfrm>
                  <a:off x="6172200" y="838200"/>
                  <a:ext cx="685800" cy="762000"/>
                  <a:chOff x="6324600" y="533400"/>
                  <a:chExt cx="685800" cy="762000"/>
                </a:xfrm>
              </p:grpSpPr>
              <p:sp>
                <p:nvSpPr>
                  <p:cNvPr id="90" name="Trapezoid 89"/>
                  <p:cNvSpPr/>
                  <p:nvPr/>
                </p:nvSpPr>
                <p:spPr>
                  <a:xfrm>
                    <a:off x="6324600" y="5334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90"/>
                  <p:cNvSpPr/>
                  <p:nvPr/>
                </p:nvSpPr>
                <p:spPr>
                  <a:xfrm>
                    <a:off x="6477000" y="609600"/>
                    <a:ext cx="381000" cy="609600"/>
                  </a:xfrm>
                  <a:prstGeom prst="quadArrow">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Oval 87"/>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 name="Rounded Rectangle 315"/>
            <p:cNvSpPr/>
            <p:nvPr/>
          </p:nvSpPr>
          <p:spPr>
            <a:xfrm>
              <a:off x="6858000" y="2057400"/>
              <a:ext cx="1219200" cy="152400"/>
            </a:xfrm>
            <a:prstGeom prst="roundRect">
              <a:avLst/>
            </a:prstGeom>
            <a:solidFill>
              <a:srgbClr val="C4490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225"/>
            <p:cNvGrpSpPr/>
            <p:nvPr/>
          </p:nvGrpSpPr>
          <p:grpSpPr>
            <a:xfrm rot="20084424">
              <a:off x="6857741" y="3813394"/>
              <a:ext cx="437745" cy="1882588"/>
              <a:chOff x="3599329" y="3810000"/>
              <a:chExt cx="685800" cy="2949388"/>
            </a:xfrm>
          </p:grpSpPr>
          <p:sp>
            <p:nvSpPr>
              <p:cNvPr id="75" name="Cross 74"/>
              <p:cNvSpPr/>
              <p:nvPr/>
            </p:nvSpPr>
            <p:spPr>
              <a:xfrm>
                <a:off x="3599329" y="5015753"/>
                <a:ext cx="685800" cy="685800"/>
              </a:xfrm>
              <a:prstGeom prst="plus">
                <a:avLst>
                  <a:gd name="adj" fmla="val 31536"/>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810000" y="3810000"/>
                <a:ext cx="228600" cy="1219200"/>
              </a:xfrm>
              <a:prstGeom prst="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76"/>
              <p:cNvSpPr/>
              <p:nvPr/>
            </p:nvSpPr>
            <p:spPr>
              <a:xfrm rot="5400000">
                <a:off x="3330388" y="6019800"/>
                <a:ext cx="1219200" cy="259976"/>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315"/>
              <p:cNvSpPr/>
              <p:nvPr/>
            </p:nvSpPr>
            <p:spPr>
              <a:xfrm>
                <a:off x="3790465" y="4915338"/>
                <a:ext cx="324335" cy="104897"/>
              </a:xfrm>
              <a:prstGeom prst="roundRect">
                <a:avLst/>
              </a:prstGeom>
              <a:solidFill>
                <a:srgbClr val="F9EBA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315"/>
              <p:cNvSpPr/>
              <p:nvPr/>
            </p:nvSpPr>
            <p:spPr>
              <a:xfrm>
                <a:off x="3781500" y="5013950"/>
                <a:ext cx="324335" cy="104897"/>
              </a:xfrm>
              <a:prstGeom prst="roundRect">
                <a:avLst/>
              </a:prstGeom>
              <a:solidFill>
                <a:srgbClr val="F9EBA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315"/>
              <p:cNvSpPr/>
              <p:nvPr/>
            </p:nvSpPr>
            <p:spPr>
              <a:xfrm>
                <a:off x="3781500" y="5121526"/>
                <a:ext cx="324335" cy="104897"/>
              </a:xfrm>
              <a:prstGeom prst="roundRect">
                <a:avLst/>
              </a:prstGeom>
              <a:solidFill>
                <a:srgbClr val="F9EBA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315"/>
              <p:cNvSpPr/>
              <p:nvPr/>
            </p:nvSpPr>
            <p:spPr>
              <a:xfrm>
                <a:off x="3781500" y="5480115"/>
                <a:ext cx="324335" cy="104897"/>
              </a:xfrm>
              <a:prstGeom prst="roundRect">
                <a:avLst/>
              </a:prstGeom>
              <a:solidFill>
                <a:srgbClr val="F9EBA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p:nvPr/>
          </p:nvSpPr>
          <p:spPr>
            <a:xfrm rot="7671173" flipH="1">
              <a:off x="6880180" y="4386031"/>
              <a:ext cx="178120" cy="143339"/>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882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animEffect transition="in" filter="wipe(down)">
                                      <p:cBhvr>
                                        <p:cTn id="9" dur="580">
                                          <p:stCondLst>
                                            <p:cond delay="0"/>
                                          </p:stCondLst>
                                        </p:cTn>
                                        <p:tgtEl>
                                          <p:spTgt spid="54"/>
                                        </p:tgtEl>
                                      </p:cBhvr>
                                    </p:animEffect>
                                    <p:anim calcmode="lin" valueType="num">
                                      <p:cBhvr>
                                        <p:cTn id="10"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5" dur="26">
                                          <p:stCondLst>
                                            <p:cond delay="650"/>
                                          </p:stCondLst>
                                        </p:cTn>
                                        <p:tgtEl>
                                          <p:spTgt spid="54"/>
                                        </p:tgtEl>
                                      </p:cBhvr>
                                      <p:to x="100000" y="60000"/>
                                    </p:animScale>
                                    <p:animScale>
                                      <p:cBhvr>
                                        <p:cTn id="16" dur="166" decel="50000">
                                          <p:stCondLst>
                                            <p:cond delay="676"/>
                                          </p:stCondLst>
                                        </p:cTn>
                                        <p:tgtEl>
                                          <p:spTgt spid="54"/>
                                        </p:tgtEl>
                                      </p:cBhvr>
                                      <p:to x="100000" y="100000"/>
                                    </p:animScale>
                                    <p:animScale>
                                      <p:cBhvr>
                                        <p:cTn id="17" dur="26">
                                          <p:stCondLst>
                                            <p:cond delay="1312"/>
                                          </p:stCondLst>
                                        </p:cTn>
                                        <p:tgtEl>
                                          <p:spTgt spid="54"/>
                                        </p:tgtEl>
                                      </p:cBhvr>
                                      <p:to x="100000" y="80000"/>
                                    </p:animScale>
                                    <p:animScale>
                                      <p:cBhvr>
                                        <p:cTn id="18" dur="166" decel="50000">
                                          <p:stCondLst>
                                            <p:cond delay="1338"/>
                                          </p:stCondLst>
                                        </p:cTn>
                                        <p:tgtEl>
                                          <p:spTgt spid="54"/>
                                        </p:tgtEl>
                                      </p:cBhvr>
                                      <p:to x="100000" y="100000"/>
                                    </p:animScale>
                                    <p:animScale>
                                      <p:cBhvr>
                                        <p:cTn id="19" dur="26">
                                          <p:stCondLst>
                                            <p:cond delay="1642"/>
                                          </p:stCondLst>
                                        </p:cTn>
                                        <p:tgtEl>
                                          <p:spTgt spid="54"/>
                                        </p:tgtEl>
                                      </p:cBhvr>
                                      <p:to x="100000" y="90000"/>
                                    </p:animScale>
                                    <p:animScale>
                                      <p:cBhvr>
                                        <p:cTn id="20" dur="166" decel="50000">
                                          <p:stCondLst>
                                            <p:cond delay="1668"/>
                                          </p:stCondLst>
                                        </p:cTn>
                                        <p:tgtEl>
                                          <p:spTgt spid="54"/>
                                        </p:tgtEl>
                                      </p:cBhvr>
                                      <p:to x="100000" y="100000"/>
                                    </p:animScale>
                                    <p:animScale>
                                      <p:cBhvr>
                                        <p:cTn id="21" dur="26">
                                          <p:stCondLst>
                                            <p:cond delay="1808"/>
                                          </p:stCondLst>
                                        </p:cTn>
                                        <p:tgtEl>
                                          <p:spTgt spid="54"/>
                                        </p:tgtEl>
                                      </p:cBhvr>
                                      <p:to x="100000" y="95000"/>
                                    </p:animScale>
                                    <p:animScale>
                                      <p:cBhvr>
                                        <p:cTn id="22" dur="166" decel="50000">
                                          <p:stCondLst>
                                            <p:cond delay="1834"/>
                                          </p:stCondLst>
                                        </p:cTn>
                                        <p:tgtEl>
                                          <p:spTgt spid="5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1C50BCC-AB34-4DB3-A4B1-3D4FAEFA5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32230" y="6488668"/>
            <a:ext cx="3886200" cy="369332"/>
          </a:xfrm>
          <a:prstGeom prst="rect">
            <a:avLst/>
          </a:prstGeom>
          <a:noFill/>
        </p:spPr>
        <p:txBody>
          <a:bodyPr wrap="square" rtlCol="0">
            <a:spAutoFit/>
          </a:bodyPr>
          <a:lstStyle/>
          <a:p>
            <a:r>
              <a:rPr lang="en-US" b="1" dirty="0">
                <a:solidFill>
                  <a:schemeClr val="bg1"/>
                </a:solidFill>
              </a:rPr>
              <a:t>Ether 13:13-31; 14:1-31</a:t>
            </a:r>
            <a:endParaRPr lang="en-US" sz="1200" b="1" dirty="0">
              <a:solidFill>
                <a:schemeClr val="bg1"/>
              </a:solidFill>
            </a:endParaRPr>
          </a:p>
        </p:txBody>
      </p:sp>
      <p:sp>
        <p:nvSpPr>
          <p:cNvPr id="7" name="TextBox 6"/>
          <p:cNvSpPr txBox="1"/>
          <p:nvPr/>
        </p:nvSpPr>
        <p:spPr>
          <a:xfrm>
            <a:off x="1752600" y="1"/>
            <a:ext cx="8610600" cy="646331"/>
          </a:xfrm>
          <a:prstGeom prst="rect">
            <a:avLst/>
          </a:prstGeom>
          <a:noFill/>
        </p:spPr>
        <p:txBody>
          <a:bodyPr wrap="square" rtlCol="0">
            <a:spAutoFit/>
          </a:bodyPr>
          <a:lstStyle/>
          <a:p>
            <a:pPr algn="ctr"/>
            <a:r>
              <a:rPr lang="en-US" sz="3600" b="1" dirty="0">
                <a:solidFill>
                  <a:schemeClr val="bg1"/>
                </a:solidFill>
                <a:latin typeface="Castellar" pitchFamily="18" charset="0"/>
              </a:rPr>
              <a:t>Recognition of prophecy</a:t>
            </a:r>
          </a:p>
        </p:txBody>
      </p:sp>
      <p:sp>
        <p:nvSpPr>
          <p:cNvPr id="10" name="Rectangle 9"/>
          <p:cNvSpPr/>
          <p:nvPr/>
        </p:nvSpPr>
        <p:spPr>
          <a:xfrm>
            <a:off x="1828800" y="1066801"/>
            <a:ext cx="3581400" cy="1323439"/>
          </a:xfrm>
          <a:prstGeom prst="rect">
            <a:avLst/>
          </a:prstGeom>
        </p:spPr>
        <p:txBody>
          <a:bodyPr wrap="square">
            <a:spAutoFit/>
          </a:bodyPr>
          <a:lstStyle/>
          <a:p>
            <a:r>
              <a:rPr lang="en-US" sz="2000" b="1" dirty="0">
                <a:solidFill>
                  <a:schemeClr val="bg1"/>
                </a:solidFill>
              </a:rPr>
              <a:t>After </a:t>
            </a:r>
            <a:r>
              <a:rPr lang="en-US" sz="2000" b="1" dirty="0" err="1">
                <a:solidFill>
                  <a:schemeClr val="bg1"/>
                </a:solidFill>
              </a:rPr>
              <a:t>Coriantumr</a:t>
            </a:r>
            <a:r>
              <a:rPr lang="en-US" sz="2000" b="1" dirty="0">
                <a:solidFill>
                  <a:schemeClr val="bg1"/>
                </a:solidFill>
              </a:rPr>
              <a:t> suffered the wound in his thigh and was recovering he began to remember the words of Ether</a:t>
            </a:r>
          </a:p>
        </p:txBody>
      </p:sp>
      <p:sp>
        <p:nvSpPr>
          <p:cNvPr id="9" name="Rectangle 8"/>
          <p:cNvSpPr/>
          <p:nvPr/>
        </p:nvSpPr>
        <p:spPr>
          <a:xfrm>
            <a:off x="5181600" y="3657600"/>
            <a:ext cx="4953000" cy="3046988"/>
          </a:xfrm>
          <a:prstGeom prst="rect">
            <a:avLst/>
          </a:prstGeom>
        </p:spPr>
        <p:txBody>
          <a:bodyPr wrap="square">
            <a:spAutoFit/>
          </a:bodyPr>
          <a:lstStyle/>
          <a:p>
            <a:r>
              <a:rPr lang="en-US" sz="2000" b="1" dirty="0">
                <a:solidFill>
                  <a:schemeClr val="bg1"/>
                </a:solidFill>
              </a:rPr>
              <a:t>“There is no salvation in merely recognizing the fulfillment of prophecy. Such recognition, however, may serve as a catalyst…, to the recognition of other workings of God and as a spiritual awakening of the soul that will lead one to call upon the Lord. </a:t>
            </a:r>
          </a:p>
          <a:p>
            <a:endParaRPr lang="en-US" sz="2000" b="1" dirty="0">
              <a:solidFill>
                <a:schemeClr val="bg1"/>
              </a:solidFill>
            </a:endParaRPr>
          </a:p>
          <a:p>
            <a:r>
              <a:rPr lang="en-US" sz="2000" b="1" dirty="0">
                <a:solidFill>
                  <a:schemeClr val="bg1"/>
                </a:solidFill>
              </a:rPr>
              <a:t>Perhaps Coriantumr had gone to the “point of no return.”</a:t>
            </a:r>
          </a:p>
          <a:p>
            <a:r>
              <a:rPr lang="en-US" sz="1200" b="1" dirty="0">
                <a:solidFill>
                  <a:schemeClr val="bg1"/>
                </a:solidFill>
              </a:rPr>
              <a:t>JFM and RLM</a:t>
            </a:r>
          </a:p>
        </p:txBody>
      </p:sp>
      <p:pic>
        <p:nvPicPr>
          <p:cNvPr id="4" name="Picture 3">
            <a:extLst>
              <a:ext uri="{FF2B5EF4-FFF2-40B4-BE49-F238E27FC236}">
                <a16:creationId xmlns:a16="http://schemas.microsoft.com/office/drawing/2014/main" id="{3FE86C4A-6AE8-4603-B83C-416792AEB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560" y="816878"/>
            <a:ext cx="4005263" cy="2670175"/>
          </a:xfrm>
          <a:prstGeom prst="rect">
            <a:avLst/>
          </a:prstGeom>
        </p:spPr>
      </p:pic>
      <p:pic>
        <p:nvPicPr>
          <p:cNvPr id="8" name="Picture 7">
            <a:extLst>
              <a:ext uri="{FF2B5EF4-FFF2-40B4-BE49-F238E27FC236}">
                <a16:creationId xmlns:a16="http://schemas.microsoft.com/office/drawing/2014/main" id="{153371F9-5A4D-4768-BFBB-2C3EF466D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99" y="2909620"/>
            <a:ext cx="4437508" cy="2496098"/>
          </a:xfrm>
          <a:prstGeom prst="rect">
            <a:avLst/>
          </a:prstGeom>
        </p:spPr>
      </p:pic>
      <p:pic>
        <p:nvPicPr>
          <p:cNvPr id="11" name="Picture 10">
            <a:extLst>
              <a:ext uri="{FF2B5EF4-FFF2-40B4-BE49-F238E27FC236}">
                <a16:creationId xmlns:a16="http://schemas.microsoft.com/office/drawing/2014/main" id="{3849319A-1B11-48B8-9A7D-E84CC9AB549F}"/>
              </a:ext>
            </a:extLst>
          </p:cNvPr>
          <p:cNvPicPr>
            <a:picLocks noChangeAspect="1"/>
          </p:cNvPicPr>
          <p:nvPr/>
        </p:nvPicPr>
        <p:blipFill rotWithShape="1">
          <a:blip r:embed="rId5">
            <a:extLst>
              <a:ext uri="{28A0092B-C50C-407E-A947-70E740481C1C}">
                <a14:useLocalDpi xmlns:a14="http://schemas.microsoft.com/office/drawing/2010/main" val="0"/>
              </a:ext>
            </a:extLst>
          </a:blip>
          <a:srcRect t="3101" b="4630"/>
          <a:stretch/>
        </p:blipFill>
        <p:spPr>
          <a:xfrm>
            <a:off x="10702636" y="5839691"/>
            <a:ext cx="1329603" cy="896029"/>
          </a:xfrm>
          <a:prstGeom prst="rect">
            <a:avLst/>
          </a:prstGeom>
        </p:spPr>
      </p:pic>
    </p:spTree>
    <p:extLst>
      <p:ext uri="{BB962C8B-B14F-4D97-AF65-F5344CB8AC3E}">
        <p14:creationId xmlns:p14="http://schemas.microsoft.com/office/powerpoint/2010/main" val="44227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ADF4DC-A175-437D-AF59-9C04CF71D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6481705"/>
            <a:ext cx="3886200" cy="369332"/>
          </a:xfrm>
          <a:prstGeom prst="rect">
            <a:avLst/>
          </a:prstGeom>
          <a:noFill/>
        </p:spPr>
        <p:txBody>
          <a:bodyPr wrap="square" rtlCol="0">
            <a:spAutoFit/>
          </a:bodyPr>
          <a:lstStyle/>
          <a:p>
            <a:r>
              <a:rPr lang="en-US" b="1" dirty="0">
                <a:solidFill>
                  <a:schemeClr val="bg1"/>
                </a:solidFill>
              </a:rPr>
              <a:t>Ether 15:11-13</a:t>
            </a:r>
            <a:endParaRPr lang="en-US" sz="1200" b="1" dirty="0">
              <a:solidFill>
                <a:schemeClr val="bg1"/>
              </a:solidFill>
            </a:endParaRPr>
          </a:p>
        </p:txBody>
      </p:sp>
      <p:sp>
        <p:nvSpPr>
          <p:cNvPr id="7" name="TextBox 6"/>
          <p:cNvSpPr txBox="1"/>
          <p:nvPr/>
        </p:nvSpPr>
        <p:spPr>
          <a:xfrm>
            <a:off x="1752600" y="1"/>
            <a:ext cx="8610600" cy="646331"/>
          </a:xfrm>
          <a:prstGeom prst="rect">
            <a:avLst/>
          </a:prstGeom>
          <a:noFill/>
        </p:spPr>
        <p:txBody>
          <a:bodyPr wrap="square" rtlCol="0">
            <a:spAutoFit/>
          </a:bodyPr>
          <a:lstStyle/>
          <a:p>
            <a:pPr algn="ctr"/>
            <a:r>
              <a:rPr lang="en-US" sz="3600" b="1" dirty="0">
                <a:solidFill>
                  <a:schemeClr val="bg1"/>
                </a:solidFill>
                <a:latin typeface="Castellar" pitchFamily="18" charset="0"/>
              </a:rPr>
              <a:t>The Hill Ramah</a:t>
            </a:r>
          </a:p>
        </p:txBody>
      </p:sp>
      <p:sp>
        <p:nvSpPr>
          <p:cNvPr id="10" name="Rectangle 9"/>
          <p:cNvSpPr/>
          <p:nvPr/>
        </p:nvSpPr>
        <p:spPr>
          <a:xfrm>
            <a:off x="1752600" y="1066800"/>
            <a:ext cx="2469776" cy="1323439"/>
          </a:xfrm>
          <a:prstGeom prst="rect">
            <a:avLst/>
          </a:prstGeom>
        </p:spPr>
        <p:txBody>
          <a:bodyPr wrap="square">
            <a:spAutoFit/>
          </a:bodyPr>
          <a:lstStyle/>
          <a:p>
            <a:r>
              <a:rPr lang="en-US" sz="2000" b="1" dirty="0">
                <a:solidFill>
                  <a:schemeClr val="bg1"/>
                </a:solidFill>
              </a:rPr>
              <a:t>Ether watched the battles for 4 years but did not participate </a:t>
            </a:r>
          </a:p>
        </p:txBody>
      </p:sp>
      <p:sp>
        <p:nvSpPr>
          <p:cNvPr id="9" name="Rectangle 8"/>
          <p:cNvSpPr/>
          <p:nvPr/>
        </p:nvSpPr>
        <p:spPr>
          <a:xfrm>
            <a:off x="8059272" y="1066800"/>
            <a:ext cx="2971800" cy="1015663"/>
          </a:xfrm>
          <a:prstGeom prst="rect">
            <a:avLst/>
          </a:prstGeom>
        </p:spPr>
        <p:txBody>
          <a:bodyPr wrap="square">
            <a:spAutoFit/>
          </a:bodyPr>
          <a:lstStyle/>
          <a:p>
            <a:r>
              <a:rPr lang="en-US" sz="2000" b="1" dirty="0">
                <a:solidFill>
                  <a:schemeClr val="bg1"/>
                </a:solidFill>
              </a:rPr>
              <a:t>Years later the Nephites would battle in the same area called Cumorah</a:t>
            </a:r>
            <a:endParaRPr lang="en-US" sz="1200" b="1" dirty="0">
              <a:solidFill>
                <a:schemeClr val="bg1"/>
              </a:solidFill>
            </a:endParaRPr>
          </a:p>
        </p:txBody>
      </p:sp>
      <p:sp>
        <p:nvSpPr>
          <p:cNvPr id="8" name="Rectangle 7"/>
          <p:cNvSpPr/>
          <p:nvPr/>
        </p:nvSpPr>
        <p:spPr>
          <a:xfrm>
            <a:off x="1864659" y="3190360"/>
            <a:ext cx="4419600" cy="3139321"/>
          </a:xfrm>
          <a:prstGeom prst="rect">
            <a:avLst/>
          </a:prstGeom>
        </p:spPr>
        <p:txBody>
          <a:bodyPr wrap="square">
            <a:spAutoFit/>
          </a:bodyPr>
          <a:lstStyle/>
          <a:p>
            <a:r>
              <a:rPr lang="en-US" b="1" dirty="0">
                <a:solidFill>
                  <a:schemeClr val="bg1"/>
                </a:solidFill>
              </a:rPr>
              <a:t>“Moroni notes that this hill, which was a sacred site to him, was the same Cumorah where his father, Mormon had deposited the sacred plates. We do not know whether this hill had any other significance to the Jaredite, but it may not be totally unreasonable to suggest that Ether, under the inspiration of the Lord, may have likewise secreted his plates away there in a similar manner as did Mormon.”</a:t>
            </a:r>
          </a:p>
          <a:p>
            <a:r>
              <a:rPr lang="en-US" sz="1200" b="1" dirty="0">
                <a:solidFill>
                  <a:schemeClr val="bg1"/>
                </a:solidFill>
              </a:rPr>
              <a:t>JFM and RLM</a:t>
            </a:r>
          </a:p>
        </p:txBody>
      </p:sp>
      <p:pic>
        <p:nvPicPr>
          <p:cNvPr id="4" name="Picture 3">
            <a:extLst>
              <a:ext uri="{FF2B5EF4-FFF2-40B4-BE49-F238E27FC236}">
                <a16:creationId xmlns:a16="http://schemas.microsoft.com/office/drawing/2014/main" id="{0656CE67-93C8-4BCA-9C46-A149D3625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724" y="646332"/>
            <a:ext cx="3124200" cy="2333625"/>
          </a:xfrm>
          <a:prstGeom prst="rect">
            <a:avLst/>
          </a:prstGeom>
        </p:spPr>
      </p:pic>
      <p:pic>
        <p:nvPicPr>
          <p:cNvPr id="13" name="Picture 12">
            <a:extLst>
              <a:ext uri="{FF2B5EF4-FFF2-40B4-BE49-F238E27FC236}">
                <a16:creationId xmlns:a16="http://schemas.microsoft.com/office/drawing/2014/main" id="{9C891E29-7B90-4410-995E-5DC5E906C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264" y="4185918"/>
            <a:ext cx="4985873" cy="2143763"/>
          </a:xfrm>
          <a:prstGeom prst="rect">
            <a:avLst/>
          </a:prstGeom>
        </p:spPr>
      </p:pic>
      <p:pic>
        <p:nvPicPr>
          <p:cNvPr id="11" name="Picture 10">
            <a:extLst>
              <a:ext uri="{FF2B5EF4-FFF2-40B4-BE49-F238E27FC236}">
                <a16:creationId xmlns:a16="http://schemas.microsoft.com/office/drawing/2014/main" id="{4274F185-12D8-4B09-BA3E-36DFD73E3F0B}"/>
              </a:ext>
            </a:extLst>
          </p:cNvPr>
          <p:cNvPicPr>
            <a:picLocks noChangeAspect="1"/>
          </p:cNvPicPr>
          <p:nvPr/>
        </p:nvPicPr>
        <p:blipFill rotWithShape="1">
          <a:blip r:embed="rId5">
            <a:extLst>
              <a:ext uri="{28A0092B-C50C-407E-A947-70E740481C1C}">
                <a14:useLocalDpi xmlns:a14="http://schemas.microsoft.com/office/drawing/2010/main" val="0"/>
              </a:ext>
            </a:extLst>
          </a:blip>
          <a:srcRect t="3101" b="4630"/>
          <a:stretch/>
        </p:blipFill>
        <p:spPr>
          <a:xfrm>
            <a:off x="259773" y="5392881"/>
            <a:ext cx="1329603" cy="896029"/>
          </a:xfrm>
          <a:prstGeom prst="rect">
            <a:avLst/>
          </a:prstGeom>
        </p:spPr>
      </p:pic>
    </p:spTree>
    <p:extLst>
      <p:ext uri="{BB962C8B-B14F-4D97-AF65-F5344CB8AC3E}">
        <p14:creationId xmlns:p14="http://schemas.microsoft.com/office/powerpoint/2010/main" val="21320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9EBD339-46AF-4E57-989C-9B6BCD50B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06188" y="6435272"/>
            <a:ext cx="3886200" cy="369332"/>
          </a:xfrm>
          <a:prstGeom prst="rect">
            <a:avLst/>
          </a:prstGeom>
          <a:noFill/>
        </p:spPr>
        <p:txBody>
          <a:bodyPr wrap="square" rtlCol="0">
            <a:spAutoFit/>
          </a:bodyPr>
          <a:lstStyle/>
          <a:p>
            <a:r>
              <a:rPr lang="en-US" b="1" dirty="0">
                <a:solidFill>
                  <a:schemeClr val="bg1"/>
                </a:solidFill>
              </a:rPr>
              <a:t>Ether 15:15-17</a:t>
            </a:r>
            <a:endParaRPr lang="en-US" sz="1200" b="1" dirty="0">
              <a:solidFill>
                <a:schemeClr val="bg1"/>
              </a:solidFill>
            </a:endParaRPr>
          </a:p>
        </p:txBody>
      </p:sp>
      <p:sp>
        <p:nvSpPr>
          <p:cNvPr id="7" name="TextBox 6"/>
          <p:cNvSpPr txBox="1"/>
          <p:nvPr/>
        </p:nvSpPr>
        <p:spPr>
          <a:xfrm>
            <a:off x="1752600" y="1"/>
            <a:ext cx="8610600" cy="646331"/>
          </a:xfrm>
          <a:prstGeom prst="rect">
            <a:avLst/>
          </a:prstGeom>
          <a:noFill/>
        </p:spPr>
        <p:txBody>
          <a:bodyPr wrap="square" rtlCol="0">
            <a:spAutoFit/>
          </a:bodyPr>
          <a:lstStyle/>
          <a:p>
            <a:pPr algn="ctr"/>
            <a:r>
              <a:rPr lang="en-US" sz="3600" b="1" dirty="0">
                <a:solidFill>
                  <a:schemeClr val="bg1"/>
                </a:solidFill>
                <a:latin typeface="Castellar" pitchFamily="18" charset="0"/>
              </a:rPr>
              <a:t>Women and children</a:t>
            </a:r>
          </a:p>
        </p:txBody>
      </p:sp>
      <p:sp>
        <p:nvSpPr>
          <p:cNvPr id="10" name="Rectangle 9"/>
          <p:cNvSpPr/>
          <p:nvPr/>
        </p:nvSpPr>
        <p:spPr>
          <a:xfrm>
            <a:off x="874059" y="1066800"/>
            <a:ext cx="6373906" cy="1938992"/>
          </a:xfrm>
          <a:prstGeom prst="rect">
            <a:avLst/>
          </a:prstGeom>
        </p:spPr>
        <p:txBody>
          <a:bodyPr wrap="square">
            <a:spAutoFit/>
          </a:bodyPr>
          <a:lstStyle/>
          <a:p>
            <a:r>
              <a:rPr lang="en-US" sz="2400" b="1" dirty="0">
                <a:solidFill>
                  <a:schemeClr val="bg1"/>
                </a:solidFill>
              </a:rPr>
              <a:t>Where were the women and children?</a:t>
            </a:r>
          </a:p>
          <a:p>
            <a:endParaRPr lang="en-US" sz="2400" b="1" dirty="0">
              <a:solidFill>
                <a:schemeClr val="bg1"/>
              </a:solidFill>
            </a:endParaRPr>
          </a:p>
          <a:p>
            <a:r>
              <a:rPr lang="en-US" sz="2400" b="1" dirty="0">
                <a:solidFill>
                  <a:schemeClr val="bg1"/>
                </a:solidFill>
              </a:rPr>
              <a:t>They were equipped with weapons and armor</a:t>
            </a:r>
          </a:p>
          <a:p>
            <a:endParaRPr lang="en-US" sz="2400" b="1" dirty="0">
              <a:solidFill>
                <a:schemeClr val="bg1"/>
              </a:solidFill>
            </a:endParaRPr>
          </a:p>
          <a:p>
            <a:r>
              <a:rPr lang="en-US" sz="2400" b="1" dirty="0">
                <a:solidFill>
                  <a:schemeClr val="bg1"/>
                </a:solidFill>
              </a:rPr>
              <a:t>All were fighting</a:t>
            </a:r>
          </a:p>
        </p:txBody>
      </p:sp>
      <p:sp>
        <p:nvSpPr>
          <p:cNvPr id="9" name="Rectangle 8"/>
          <p:cNvSpPr/>
          <p:nvPr/>
        </p:nvSpPr>
        <p:spPr>
          <a:xfrm>
            <a:off x="5943599" y="4953000"/>
            <a:ext cx="5041965" cy="1077218"/>
          </a:xfrm>
          <a:prstGeom prst="rect">
            <a:avLst/>
          </a:prstGeom>
        </p:spPr>
        <p:txBody>
          <a:bodyPr wrap="square">
            <a:spAutoFit/>
          </a:bodyPr>
          <a:lstStyle/>
          <a:p>
            <a:r>
              <a:rPr lang="en-US" sz="3200" b="1" dirty="0">
                <a:solidFill>
                  <a:schemeClr val="bg1"/>
                </a:solidFill>
              </a:rPr>
              <a:t>They ended their days with ‘</a:t>
            </a:r>
            <a:r>
              <a:rPr lang="en-US" sz="3200" b="1" dirty="0" err="1">
                <a:solidFill>
                  <a:schemeClr val="bg1"/>
                </a:solidFill>
              </a:rPr>
              <a:t>howlings</a:t>
            </a:r>
            <a:r>
              <a:rPr lang="en-US" sz="3200" b="1" dirty="0">
                <a:solidFill>
                  <a:schemeClr val="bg1"/>
                </a:solidFill>
              </a:rPr>
              <a:t> and lamentations’</a:t>
            </a:r>
          </a:p>
        </p:txBody>
      </p:sp>
      <p:pic>
        <p:nvPicPr>
          <p:cNvPr id="4" name="Picture 3">
            <a:extLst>
              <a:ext uri="{FF2B5EF4-FFF2-40B4-BE49-F238E27FC236}">
                <a16:creationId xmlns:a16="http://schemas.microsoft.com/office/drawing/2014/main" id="{224F7952-E20C-4F2C-838B-46CEA0022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408" y="972609"/>
            <a:ext cx="3867150" cy="2790825"/>
          </a:xfrm>
          <a:prstGeom prst="rect">
            <a:avLst/>
          </a:prstGeom>
        </p:spPr>
      </p:pic>
      <p:pic>
        <p:nvPicPr>
          <p:cNvPr id="8" name="Picture 7">
            <a:extLst>
              <a:ext uri="{FF2B5EF4-FFF2-40B4-BE49-F238E27FC236}">
                <a16:creationId xmlns:a16="http://schemas.microsoft.com/office/drawing/2014/main" id="{EF0D8BEE-DD66-474F-8A99-841B1AB51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044" y="3169697"/>
            <a:ext cx="2748402" cy="3265574"/>
          </a:xfrm>
          <a:prstGeom prst="rect">
            <a:avLst/>
          </a:prstGeom>
        </p:spPr>
      </p:pic>
    </p:spTree>
    <p:extLst>
      <p:ext uri="{BB962C8B-B14F-4D97-AF65-F5344CB8AC3E}">
        <p14:creationId xmlns:p14="http://schemas.microsoft.com/office/powerpoint/2010/main" val="46257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41BFD1D-5E29-4B00-99D7-28465D8AA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200" y="6376214"/>
            <a:ext cx="3886200" cy="369332"/>
          </a:xfrm>
          <a:prstGeom prst="rect">
            <a:avLst/>
          </a:prstGeom>
          <a:noFill/>
        </p:spPr>
        <p:txBody>
          <a:bodyPr wrap="square" rtlCol="0">
            <a:spAutoFit/>
          </a:bodyPr>
          <a:lstStyle/>
          <a:p>
            <a:r>
              <a:rPr lang="en-US" b="1" dirty="0">
                <a:solidFill>
                  <a:schemeClr val="bg1"/>
                </a:solidFill>
              </a:rPr>
              <a:t>Ether 15:18-19</a:t>
            </a:r>
            <a:endParaRPr lang="en-US" sz="1200" b="1" dirty="0">
              <a:solidFill>
                <a:schemeClr val="bg1"/>
              </a:solidFill>
            </a:endParaRPr>
          </a:p>
        </p:txBody>
      </p:sp>
      <p:sp>
        <p:nvSpPr>
          <p:cNvPr id="7" name="TextBox 6"/>
          <p:cNvSpPr txBox="1"/>
          <p:nvPr/>
        </p:nvSpPr>
        <p:spPr>
          <a:xfrm>
            <a:off x="1752600" y="1"/>
            <a:ext cx="8610600" cy="646331"/>
          </a:xfrm>
          <a:prstGeom prst="rect">
            <a:avLst/>
          </a:prstGeom>
          <a:noFill/>
        </p:spPr>
        <p:txBody>
          <a:bodyPr wrap="square" rtlCol="0">
            <a:spAutoFit/>
          </a:bodyPr>
          <a:lstStyle/>
          <a:p>
            <a:pPr algn="ctr"/>
            <a:r>
              <a:rPr lang="en-US" sz="3600" b="1" dirty="0">
                <a:solidFill>
                  <a:schemeClr val="bg1"/>
                </a:solidFill>
                <a:latin typeface="Castellar" pitchFamily="18" charset="0"/>
              </a:rPr>
              <a:t>Spirit of the Lord Ceases</a:t>
            </a:r>
          </a:p>
        </p:txBody>
      </p:sp>
      <p:sp>
        <p:nvSpPr>
          <p:cNvPr id="10" name="Rectangle 9"/>
          <p:cNvSpPr/>
          <p:nvPr/>
        </p:nvSpPr>
        <p:spPr>
          <a:xfrm>
            <a:off x="1752600" y="762001"/>
            <a:ext cx="4419600" cy="2554545"/>
          </a:xfrm>
          <a:prstGeom prst="rect">
            <a:avLst/>
          </a:prstGeom>
        </p:spPr>
        <p:txBody>
          <a:bodyPr wrap="square">
            <a:spAutoFit/>
          </a:bodyPr>
          <a:lstStyle/>
          <a:p>
            <a:r>
              <a:rPr lang="en-US" sz="2000" b="1" dirty="0">
                <a:solidFill>
                  <a:schemeClr val="bg1"/>
                </a:solidFill>
              </a:rPr>
              <a:t>“But behold, the Spirit of the Lord had ceased striving with them, and Satan had full power over the hearts of the people; for they were given up unto the hardness of their hearts, and the blindness of their minds that they might be destroyed; wherefore they went again to battle.”</a:t>
            </a:r>
          </a:p>
        </p:txBody>
      </p:sp>
      <p:sp>
        <p:nvSpPr>
          <p:cNvPr id="9" name="Rectangle 8"/>
          <p:cNvSpPr/>
          <p:nvPr/>
        </p:nvSpPr>
        <p:spPr>
          <a:xfrm>
            <a:off x="7032811" y="1006614"/>
            <a:ext cx="3810000" cy="2062103"/>
          </a:xfrm>
          <a:prstGeom prst="rect">
            <a:avLst/>
          </a:prstGeom>
        </p:spPr>
        <p:txBody>
          <a:bodyPr wrap="square">
            <a:spAutoFit/>
          </a:bodyPr>
          <a:lstStyle/>
          <a:p>
            <a:pPr algn="ctr"/>
            <a:r>
              <a:rPr lang="en-US" sz="3200" b="1" dirty="0">
                <a:solidFill>
                  <a:srgbClr val="FFFF00"/>
                </a:solidFill>
              </a:rPr>
              <a:t>They were no longer being influenced by righteousness</a:t>
            </a:r>
          </a:p>
          <a:p>
            <a:pPr algn="ctr"/>
            <a:endParaRPr lang="en-US" sz="3200" b="1" dirty="0">
              <a:solidFill>
                <a:srgbClr val="FFFF00"/>
              </a:solidFill>
            </a:endParaRPr>
          </a:p>
        </p:txBody>
      </p:sp>
      <p:sp>
        <p:nvSpPr>
          <p:cNvPr id="12" name="Rectangle 11"/>
          <p:cNvSpPr/>
          <p:nvPr/>
        </p:nvSpPr>
        <p:spPr>
          <a:xfrm>
            <a:off x="4572000" y="3962401"/>
            <a:ext cx="2362200" cy="2246769"/>
          </a:xfrm>
          <a:prstGeom prst="rect">
            <a:avLst/>
          </a:prstGeom>
        </p:spPr>
        <p:txBody>
          <a:bodyPr wrap="square">
            <a:spAutoFit/>
          </a:bodyPr>
          <a:lstStyle/>
          <a:p>
            <a:r>
              <a:rPr lang="en-US" sz="2000" b="1" dirty="0">
                <a:solidFill>
                  <a:schemeClr val="bg1"/>
                </a:solidFill>
              </a:rPr>
              <a:t>Because of this desensitization they became bound by the chains of their own sinfulness and the day of grace had passed for them</a:t>
            </a:r>
            <a:endParaRPr lang="en-US" sz="1200" b="1" dirty="0">
              <a:solidFill>
                <a:schemeClr val="bg1"/>
              </a:solidFill>
            </a:endParaRPr>
          </a:p>
        </p:txBody>
      </p:sp>
      <p:pic>
        <p:nvPicPr>
          <p:cNvPr id="4" name="Picture 3">
            <a:extLst>
              <a:ext uri="{FF2B5EF4-FFF2-40B4-BE49-F238E27FC236}">
                <a16:creationId xmlns:a16="http://schemas.microsoft.com/office/drawing/2014/main" id="{3565E71B-689D-4954-8AB6-A062FC542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465" y="3429000"/>
            <a:ext cx="2514600" cy="2514600"/>
          </a:xfrm>
          <a:prstGeom prst="rect">
            <a:avLst/>
          </a:prstGeom>
        </p:spPr>
      </p:pic>
      <p:pic>
        <p:nvPicPr>
          <p:cNvPr id="8" name="Picture 7">
            <a:extLst>
              <a:ext uri="{FF2B5EF4-FFF2-40B4-BE49-F238E27FC236}">
                <a16:creationId xmlns:a16="http://schemas.microsoft.com/office/drawing/2014/main" id="{955D18F1-82EC-4C97-AEE8-6CDFFC20E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570" y="3429000"/>
            <a:ext cx="4031651" cy="2702867"/>
          </a:xfrm>
          <a:prstGeom prst="rect">
            <a:avLst/>
          </a:prstGeom>
        </p:spPr>
      </p:pic>
    </p:spTree>
    <p:extLst>
      <p:ext uri="{BB962C8B-B14F-4D97-AF65-F5344CB8AC3E}">
        <p14:creationId xmlns:p14="http://schemas.microsoft.com/office/powerpoint/2010/main" val="142496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89D0551-5279-435C-85FA-31ED5C8D5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200" y="6472111"/>
            <a:ext cx="3886200" cy="369332"/>
          </a:xfrm>
          <a:prstGeom prst="rect">
            <a:avLst/>
          </a:prstGeom>
          <a:noFill/>
        </p:spPr>
        <p:txBody>
          <a:bodyPr wrap="square" rtlCol="0">
            <a:spAutoFit/>
          </a:bodyPr>
          <a:lstStyle/>
          <a:p>
            <a:r>
              <a:rPr lang="en-US" b="1" dirty="0">
                <a:solidFill>
                  <a:schemeClr val="bg1"/>
                </a:solidFill>
              </a:rPr>
              <a:t>Ether 15:22  </a:t>
            </a:r>
            <a:r>
              <a:rPr lang="en-US" sz="1200" b="1" dirty="0">
                <a:solidFill>
                  <a:schemeClr val="bg1"/>
                </a:solidFill>
              </a:rPr>
              <a:t>JFM and RLM</a:t>
            </a:r>
          </a:p>
        </p:txBody>
      </p:sp>
      <p:sp>
        <p:nvSpPr>
          <p:cNvPr id="7" name="TextBox 6"/>
          <p:cNvSpPr txBox="1"/>
          <p:nvPr/>
        </p:nvSpPr>
        <p:spPr>
          <a:xfrm>
            <a:off x="1752600" y="1"/>
            <a:ext cx="8610600" cy="646331"/>
          </a:xfrm>
          <a:prstGeom prst="rect">
            <a:avLst/>
          </a:prstGeom>
          <a:noFill/>
        </p:spPr>
        <p:txBody>
          <a:bodyPr wrap="square" rtlCol="0">
            <a:spAutoFit/>
          </a:bodyPr>
          <a:lstStyle/>
          <a:p>
            <a:pPr algn="ctr"/>
            <a:r>
              <a:rPr lang="en-US" sz="3600" b="1" dirty="0">
                <a:solidFill>
                  <a:schemeClr val="bg1"/>
                </a:solidFill>
                <a:latin typeface="Castellar" pitchFamily="18" charset="0"/>
              </a:rPr>
              <a:t>Irrational Thinking</a:t>
            </a:r>
          </a:p>
        </p:txBody>
      </p:sp>
      <p:sp>
        <p:nvSpPr>
          <p:cNvPr id="10" name="Rectangle 9"/>
          <p:cNvSpPr/>
          <p:nvPr/>
        </p:nvSpPr>
        <p:spPr>
          <a:xfrm>
            <a:off x="1752600" y="1066800"/>
            <a:ext cx="4419600" cy="1938992"/>
          </a:xfrm>
          <a:prstGeom prst="rect">
            <a:avLst/>
          </a:prstGeom>
        </p:spPr>
        <p:txBody>
          <a:bodyPr wrap="square">
            <a:spAutoFit/>
          </a:bodyPr>
          <a:lstStyle/>
          <a:p>
            <a:r>
              <a:rPr lang="en-US" sz="2000" b="1" dirty="0">
                <a:solidFill>
                  <a:schemeClr val="bg1"/>
                </a:solidFill>
              </a:rPr>
              <a:t>Just as a person who is inebriated with alcohol suffers from dulled senses and slowed reactions, so also does a person whose intense anger produces an emotional intoxication and hence irrational thinking and actions. </a:t>
            </a:r>
          </a:p>
        </p:txBody>
      </p:sp>
      <p:sp>
        <p:nvSpPr>
          <p:cNvPr id="9" name="Rectangle 8"/>
          <p:cNvSpPr/>
          <p:nvPr/>
        </p:nvSpPr>
        <p:spPr>
          <a:xfrm>
            <a:off x="4894118" y="3498273"/>
            <a:ext cx="5430982" cy="1631216"/>
          </a:xfrm>
          <a:prstGeom prst="rect">
            <a:avLst/>
          </a:prstGeom>
        </p:spPr>
        <p:txBody>
          <a:bodyPr wrap="square">
            <a:spAutoFit/>
          </a:bodyPr>
          <a:lstStyle/>
          <a:p>
            <a:r>
              <a:rPr lang="en-US" sz="2000" b="1" dirty="0">
                <a:solidFill>
                  <a:schemeClr val="bg1"/>
                </a:solidFill>
              </a:rPr>
              <a:t>Because anger and contention are of the devil, the clear thinking that comes from the guidance of the Spirit disappears where these prevail. Compassion and consideration for others is swallowed up by selfishness and self-indulgence. </a:t>
            </a:r>
            <a:endParaRPr lang="en-US" sz="1200" b="1" dirty="0">
              <a:solidFill>
                <a:schemeClr val="bg1"/>
              </a:solidFill>
            </a:endParaRPr>
          </a:p>
        </p:txBody>
      </p:sp>
      <p:pic>
        <p:nvPicPr>
          <p:cNvPr id="4" name="Picture 3">
            <a:extLst>
              <a:ext uri="{FF2B5EF4-FFF2-40B4-BE49-F238E27FC236}">
                <a16:creationId xmlns:a16="http://schemas.microsoft.com/office/drawing/2014/main" id="{BDEAC2C1-A5C1-40A3-A8DD-6F199542A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503" y="3735289"/>
            <a:ext cx="3206794" cy="1938992"/>
          </a:xfrm>
          <a:prstGeom prst="rect">
            <a:avLst/>
          </a:prstGeom>
        </p:spPr>
      </p:pic>
      <p:pic>
        <p:nvPicPr>
          <p:cNvPr id="8" name="Picture 7">
            <a:extLst>
              <a:ext uri="{FF2B5EF4-FFF2-40B4-BE49-F238E27FC236}">
                <a16:creationId xmlns:a16="http://schemas.microsoft.com/office/drawing/2014/main" id="{0FDC9860-DCA9-4090-AC8E-67FB0B20A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4843" y="800100"/>
            <a:ext cx="3343275" cy="2514600"/>
          </a:xfrm>
          <a:prstGeom prst="rect">
            <a:avLst/>
          </a:prstGeom>
        </p:spPr>
      </p:pic>
      <p:pic>
        <p:nvPicPr>
          <p:cNvPr id="11" name="Picture 10">
            <a:extLst>
              <a:ext uri="{FF2B5EF4-FFF2-40B4-BE49-F238E27FC236}">
                <a16:creationId xmlns:a16="http://schemas.microsoft.com/office/drawing/2014/main" id="{81072F0E-1E33-4048-A442-38002B498C82}"/>
              </a:ext>
            </a:extLst>
          </p:cNvPr>
          <p:cNvPicPr>
            <a:picLocks noChangeAspect="1"/>
          </p:cNvPicPr>
          <p:nvPr/>
        </p:nvPicPr>
        <p:blipFill rotWithShape="1">
          <a:blip r:embed="rId5">
            <a:extLst>
              <a:ext uri="{28A0092B-C50C-407E-A947-70E740481C1C}">
                <a14:useLocalDpi xmlns:a14="http://schemas.microsoft.com/office/drawing/2010/main" val="0"/>
              </a:ext>
            </a:extLst>
          </a:blip>
          <a:srcRect t="3101" b="4630"/>
          <a:stretch/>
        </p:blipFill>
        <p:spPr>
          <a:xfrm>
            <a:off x="187036" y="145473"/>
            <a:ext cx="1329603" cy="896029"/>
          </a:xfrm>
          <a:prstGeom prst="rect">
            <a:avLst/>
          </a:prstGeom>
        </p:spPr>
      </p:pic>
      <p:grpSp>
        <p:nvGrpSpPr>
          <p:cNvPr id="13" name="Group 12">
            <a:extLst>
              <a:ext uri="{FF2B5EF4-FFF2-40B4-BE49-F238E27FC236}">
                <a16:creationId xmlns:a16="http://schemas.microsoft.com/office/drawing/2014/main" id="{BBC9872B-7C49-40D3-9029-1B27150CE87A}"/>
              </a:ext>
            </a:extLst>
          </p:cNvPr>
          <p:cNvGrpSpPr/>
          <p:nvPr/>
        </p:nvGrpSpPr>
        <p:grpSpPr>
          <a:xfrm>
            <a:off x="4821383" y="5029196"/>
            <a:ext cx="6172203" cy="1828804"/>
            <a:chOff x="838199" y="761999"/>
            <a:chExt cx="6172203" cy="1828804"/>
          </a:xfrm>
        </p:grpSpPr>
        <p:grpSp>
          <p:nvGrpSpPr>
            <p:cNvPr id="14" name="Group 13">
              <a:extLst>
                <a:ext uri="{FF2B5EF4-FFF2-40B4-BE49-F238E27FC236}">
                  <a16:creationId xmlns:a16="http://schemas.microsoft.com/office/drawing/2014/main" id="{DF8FFF4B-3931-4C35-94EE-1ECDA1A4443D}"/>
                </a:ext>
              </a:extLst>
            </p:cNvPr>
            <p:cNvGrpSpPr/>
            <p:nvPr/>
          </p:nvGrpSpPr>
          <p:grpSpPr>
            <a:xfrm rot="5400000">
              <a:off x="3009899" y="-1409701"/>
              <a:ext cx="1828804" cy="6172203"/>
              <a:chOff x="2460171" y="1371602"/>
              <a:chExt cx="348344" cy="5454503"/>
            </a:xfrm>
          </p:grpSpPr>
          <p:sp>
            <p:nvSpPr>
              <p:cNvPr id="16" name="Pentagon 5">
                <a:extLst>
                  <a:ext uri="{FF2B5EF4-FFF2-40B4-BE49-F238E27FC236}">
                    <a16:creationId xmlns:a16="http://schemas.microsoft.com/office/drawing/2014/main" id="{73D34135-2CFD-4B47-8BE0-F741A1F4A73E}"/>
                  </a:ext>
                </a:extLst>
              </p:cNvPr>
              <p:cNvSpPr/>
              <p:nvPr/>
            </p:nvSpPr>
            <p:spPr>
              <a:xfrm rot="16200000">
                <a:off x="655124" y="3263735"/>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1CA5BA-CB56-49BE-860F-416649E3B49D}"/>
                  </a:ext>
                </a:extLst>
              </p:cNvPr>
              <p:cNvSpPr/>
              <p:nvPr/>
            </p:nvSpPr>
            <p:spPr>
              <a:xfrm>
                <a:off x="2532743" y="5791201"/>
                <a:ext cx="188686" cy="1034904"/>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a:extLst>
                  <a:ext uri="{FF2B5EF4-FFF2-40B4-BE49-F238E27FC236}">
                    <a16:creationId xmlns:a16="http://schemas.microsoft.com/office/drawing/2014/main" id="{0029CF2E-CDBC-4A8B-BDC6-1B83F4E53112}"/>
                  </a:ext>
                </a:extLst>
              </p:cNvPr>
              <p:cNvSpPr/>
              <p:nvPr/>
            </p:nvSpPr>
            <p:spPr>
              <a:xfrm>
                <a:off x="2460172" y="5181601"/>
                <a:ext cx="348343"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8">
                <a:extLst>
                  <a:ext uri="{FF2B5EF4-FFF2-40B4-BE49-F238E27FC236}">
                    <a16:creationId xmlns:a16="http://schemas.microsoft.com/office/drawing/2014/main" id="{8FFDC91B-577F-4BAE-A48C-5E6FE636CBF0}"/>
                  </a:ext>
                </a:extLst>
              </p:cNvPr>
              <p:cNvSpPr/>
              <p:nvPr/>
            </p:nvSpPr>
            <p:spPr>
              <a:xfrm>
                <a:off x="2460171" y="5257802"/>
                <a:ext cx="330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9">
                <a:extLst>
                  <a:ext uri="{FF2B5EF4-FFF2-40B4-BE49-F238E27FC236}">
                    <a16:creationId xmlns:a16="http://schemas.microsoft.com/office/drawing/2014/main" id="{503FD695-EB15-49D2-8A09-C180F49C132A}"/>
                  </a:ext>
                </a:extLst>
              </p:cNvPr>
              <p:cNvSpPr/>
              <p:nvPr/>
            </p:nvSpPr>
            <p:spPr>
              <a:xfrm>
                <a:off x="2518229" y="5029202"/>
                <a:ext cx="213096" cy="3691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Rectangle 14">
              <a:extLst>
                <a:ext uri="{FF2B5EF4-FFF2-40B4-BE49-F238E27FC236}">
                  <a16:creationId xmlns:a16="http://schemas.microsoft.com/office/drawing/2014/main" id="{014D959B-A16A-4349-AAE2-FEFD9BFF32E3}"/>
                </a:ext>
              </a:extLst>
            </p:cNvPr>
            <p:cNvSpPr/>
            <p:nvPr/>
          </p:nvSpPr>
          <p:spPr>
            <a:xfrm>
              <a:off x="2912918" y="1264227"/>
              <a:ext cx="3671452" cy="923330"/>
            </a:xfrm>
            <a:prstGeom prst="rect">
              <a:avLst/>
            </a:prstGeom>
          </p:spPr>
          <p:txBody>
            <a:bodyPr wrap="square">
              <a:spAutoFit/>
            </a:bodyPr>
            <a:lstStyle/>
            <a:p>
              <a:pPr algn="ctr"/>
              <a:r>
                <a:rPr lang="en-US" b="1" dirty="0"/>
                <a:t>Anger and vengeance can lead us to make choices that hurt ourselves and others.</a:t>
              </a:r>
              <a:endParaRPr lang="en-US" sz="1600" dirty="0"/>
            </a:p>
          </p:txBody>
        </p:sp>
      </p:grpSp>
    </p:spTree>
    <p:extLst>
      <p:ext uri="{BB962C8B-B14F-4D97-AF65-F5344CB8AC3E}">
        <p14:creationId xmlns:p14="http://schemas.microsoft.com/office/powerpoint/2010/main" val="395258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0-#ppt_w/2"/>
                                          </p:val>
                                        </p:tav>
                                        <p:tav tm="100000">
                                          <p:val>
                                            <p:strVal val="#ppt_x"/>
                                          </p:val>
                                        </p:tav>
                                      </p:tavLst>
                                    </p:anim>
                                    <p:anim calcmode="lin" valueType="num">
                                      <p:cBhvr additive="base">
                                        <p:cTn id="1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8CFC972-51F2-4828-B3C3-DCFF4B6E4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p:cNvGrpSpPr/>
          <p:nvPr/>
        </p:nvGrpSpPr>
        <p:grpSpPr>
          <a:xfrm>
            <a:off x="1828801" y="152400"/>
            <a:ext cx="6172203" cy="1828804"/>
            <a:chOff x="838199" y="761999"/>
            <a:chExt cx="6172203" cy="1828804"/>
          </a:xfrm>
        </p:grpSpPr>
        <p:grpSp>
          <p:nvGrpSpPr>
            <p:cNvPr id="5" name="Group 4"/>
            <p:cNvGrpSpPr/>
            <p:nvPr/>
          </p:nvGrpSpPr>
          <p:grpSpPr>
            <a:xfrm rot="5400000">
              <a:off x="3009899" y="-1409701"/>
              <a:ext cx="1828804" cy="6172203"/>
              <a:chOff x="2460171" y="1371602"/>
              <a:chExt cx="348344" cy="5454503"/>
            </a:xfrm>
          </p:grpSpPr>
          <p:sp>
            <p:nvSpPr>
              <p:cNvPr id="6" name="Pentagon 5"/>
              <p:cNvSpPr/>
              <p:nvPr/>
            </p:nvSpPr>
            <p:spPr>
              <a:xfrm rot="16200000">
                <a:off x="655124" y="3263735"/>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32743" y="5791201"/>
                <a:ext cx="188686" cy="1034904"/>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a:off x="2460172" y="5181601"/>
                <a:ext cx="348343"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nut 8"/>
              <p:cNvSpPr/>
              <p:nvPr/>
            </p:nvSpPr>
            <p:spPr>
              <a:xfrm>
                <a:off x="2460171" y="5257802"/>
                <a:ext cx="330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2518229" y="5029202"/>
                <a:ext cx="213096" cy="3691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Rectangle 3"/>
            <p:cNvSpPr/>
            <p:nvPr/>
          </p:nvSpPr>
          <p:spPr>
            <a:xfrm>
              <a:off x="2819400" y="1295400"/>
              <a:ext cx="3810000" cy="830997"/>
            </a:xfrm>
            <a:prstGeom prst="rect">
              <a:avLst/>
            </a:prstGeom>
          </p:spPr>
          <p:txBody>
            <a:bodyPr wrap="square">
              <a:spAutoFit/>
            </a:bodyPr>
            <a:lstStyle/>
            <a:p>
              <a:r>
                <a:rPr lang="en-US" sz="1600" b="1" i="1" dirty="0"/>
                <a:t>If we reject the Lord’s warnings to repent, His Spirit will withdraw and Satan will gain power over our hearts.</a:t>
              </a:r>
              <a:endParaRPr lang="en-US" sz="1600" dirty="0"/>
            </a:p>
          </p:txBody>
        </p:sp>
      </p:grpSp>
      <p:sp>
        <p:nvSpPr>
          <p:cNvPr id="11" name="Rectangle 10"/>
          <p:cNvSpPr/>
          <p:nvPr/>
        </p:nvSpPr>
        <p:spPr>
          <a:xfrm>
            <a:off x="2362200" y="1828800"/>
            <a:ext cx="7696200" cy="3231654"/>
          </a:xfrm>
          <a:prstGeom prst="rect">
            <a:avLst/>
          </a:prstGeom>
        </p:spPr>
        <p:txBody>
          <a:bodyPr wrap="square">
            <a:spAutoFit/>
          </a:bodyPr>
          <a:lstStyle/>
          <a:p>
            <a:pPr fontAlgn="base"/>
            <a:endParaRPr lang="en-US" sz="1600" b="1" dirty="0">
              <a:solidFill>
                <a:schemeClr val="bg1"/>
              </a:solidFill>
            </a:endParaRPr>
          </a:p>
          <a:p>
            <a:pPr fontAlgn="base"/>
            <a:r>
              <a:rPr lang="en-US" sz="1600" b="1" dirty="0">
                <a:solidFill>
                  <a:schemeClr val="bg1"/>
                </a:solidFill>
              </a:rPr>
              <a:t>“We need not become paralyzed with fear of Satan’s power. He can have no power over us unless we permit it. He is really a coward, and if we stand firm, he will retreat. …</a:t>
            </a:r>
          </a:p>
          <a:p>
            <a:pPr fontAlgn="base"/>
            <a:endParaRPr lang="en-US" sz="1600" b="1" dirty="0">
              <a:solidFill>
                <a:schemeClr val="bg1"/>
              </a:solidFill>
            </a:endParaRPr>
          </a:p>
          <a:p>
            <a:pPr fontAlgn="base"/>
            <a:r>
              <a:rPr lang="en-US" sz="1600" b="1" dirty="0">
                <a:solidFill>
                  <a:schemeClr val="bg1"/>
                </a:solidFill>
              </a:rPr>
              <a:t>“We have heard comedians and others justify or explain their misdeeds by saying, ‘The devil made me do it.’ I do not really think the devil can make us do anything. Certainly he can tempt and he can deceive, but he has no authority over us which we do not give him.</a:t>
            </a:r>
          </a:p>
          <a:p>
            <a:pPr fontAlgn="base"/>
            <a:endParaRPr lang="en-US" sz="1600" b="1" dirty="0">
              <a:solidFill>
                <a:schemeClr val="bg1"/>
              </a:solidFill>
            </a:endParaRPr>
          </a:p>
          <a:p>
            <a:pPr fontAlgn="base"/>
            <a:r>
              <a:rPr lang="en-US" sz="1600" b="1" dirty="0">
                <a:solidFill>
                  <a:schemeClr val="bg1"/>
                </a:solidFill>
              </a:rPr>
              <a:t>“The power to resist Satan may be stronger than we realize. The Prophet Joseph Smith taught: ‘All beings who have bodies have power over those who have not. The devil has no power over us only as we permit him. The moment we revolt at anything which comes from God, the devil takes power.’</a:t>
            </a:r>
            <a:endParaRPr lang="en-US" sz="1200" b="1" dirty="0">
              <a:solidFill>
                <a:schemeClr val="bg1"/>
              </a:solidFill>
            </a:endParaRPr>
          </a:p>
          <a:p>
            <a:pPr fontAlgn="base"/>
            <a:r>
              <a:rPr lang="en-US" sz="1200" b="1" dirty="0">
                <a:solidFill>
                  <a:schemeClr val="bg1"/>
                </a:solidFill>
              </a:rPr>
              <a:t>James E. Faust</a:t>
            </a:r>
          </a:p>
        </p:txBody>
      </p:sp>
      <p:grpSp>
        <p:nvGrpSpPr>
          <p:cNvPr id="14" name="Group 13"/>
          <p:cNvGrpSpPr/>
          <p:nvPr/>
        </p:nvGrpSpPr>
        <p:grpSpPr>
          <a:xfrm flipH="1">
            <a:off x="4191001" y="4876800"/>
            <a:ext cx="6172203" cy="1828804"/>
            <a:chOff x="838199" y="761999"/>
            <a:chExt cx="6172203" cy="1828804"/>
          </a:xfrm>
        </p:grpSpPr>
        <p:grpSp>
          <p:nvGrpSpPr>
            <p:cNvPr id="15" name="Group 4"/>
            <p:cNvGrpSpPr/>
            <p:nvPr/>
          </p:nvGrpSpPr>
          <p:grpSpPr>
            <a:xfrm rot="5400000">
              <a:off x="3009899" y="-1409701"/>
              <a:ext cx="1828804" cy="6172203"/>
              <a:chOff x="2460171" y="1371602"/>
              <a:chExt cx="348344" cy="5454503"/>
            </a:xfrm>
          </p:grpSpPr>
          <p:sp>
            <p:nvSpPr>
              <p:cNvPr id="17" name="Pentagon 16"/>
              <p:cNvSpPr/>
              <p:nvPr/>
            </p:nvSpPr>
            <p:spPr>
              <a:xfrm rot="16200000">
                <a:off x="655124" y="3263735"/>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532743" y="5791201"/>
                <a:ext cx="188686" cy="1034904"/>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2460172" y="5181601"/>
                <a:ext cx="348343"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2460171" y="5257802"/>
                <a:ext cx="330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2518229" y="5029202"/>
                <a:ext cx="213096" cy="3691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Rectangle 15"/>
            <p:cNvSpPr/>
            <p:nvPr/>
          </p:nvSpPr>
          <p:spPr>
            <a:xfrm>
              <a:off x="2819400" y="1295400"/>
              <a:ext cx="3810000" cy="830997"/>
            </a:xfrm>
            <a:prstGeom prst="rect">
              <a:avLst/>
            </a:prstGeom>
          </p:spPr>
          <p:txBody>
            <a:bodyPr wrap="square">
              <a:spAutoFit/>
            </a:bodyPr>
            <a:lstStyle/>
            <a:p>
              <a:pPr fontAlgn="base"/>
              <a:r>
                <a:rPr lang="en-US" sz="1600" b="1" i="1" dirty="0"/>
                <a:t>While the devil has great power to tempt and deceive us, he cannot overpower our agency unless WE yield to his influence. </a:t>
              </a:r>
            </a:p>
          </p:txBody>
        </p:sp>
      </p:grpSp>
      <p:pic>
        <p:nvPicPr>
          <p:cNvPr id="3" name="Picture 2">
            <a:extLst>
              <a:ext uri="{FF2B5EF4-FFF2-40B4-BE49-F238E27FC236}">
                <a16:creationId xmlns:a16="http://schemas.microsoft.com/office/drawing/2014/main" id="{A4098C8E-5E7C-49C6-B4C5-493E892EC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16" y="2684318"/>
            <a:ext cx="1581150" cy="1905000"/>
          </a:xfrm>
          <a:prstGeom prst="rect">
            <a:avLst/>
          </a:prstGeom>
        </p:spPr>
      </p:pic>
    </p:spTree>
    <p:extLst>
      <p:ext uri="{BB962C8B-B14F-4D97-AF65-F5344CB8AC3E}">
        <p14:creationId xmlns:p14="http://schemas.microsoft.com/office/powerpoint/2010/main" val="315270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1+#ppt_w/2"/>
                                          </p:val>
                                        </p:tav>
                                        <p:tav tm="100000">
                                          <p:val>
                                            <p:strVal val="#ppt_x"/>
                                          </p:val>
                                        </p:tav>
                                      </p:tavLst>
                                    </p:anim>
                                    <p:anim calcmode="lin" valueType="num">
                                      <p:cBhvr additive="base">
                                        <p:cTn id="3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879CA7-3FE6-4E42-BD71-BF6FE5137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67369" y="6419022"/>
            <a:ext cx="3886200" cy="369332"/>
          </a:xfrm>
          <a:prstGeom prst="rect">
            <a:avLst/>
          </a:prstGeom>
          <a:noFill/>
        </p:spPr>
        <p:txBody>
          <a:bodyPr wrap="square" rtlCol="0">
            <a:spAutoFit/>
          </a:bodyPr>
          <a:lstStyle/>
          <a:p>
            <a:r>
              <a:rPr lang="en-US" b="1" dirty="0">
                <a:solidFill>
                  <a:schemeClr val="bg1"/>
                </a:solidFill>
              </a:rPr>
              <a:t>Ether 15:22</a:t>
            </a:r>
            <a:endParaRPr lang="en-US" sz="1200" b="1" dirty="0">
              <a:solidFill>
                <a:schemeClr val="bg1"/>
              </a:solidFill>
            </a:endParaRPr>
          </a:p>
        </p:txBody>
      </p:sp>
      <p:sp>
        <p:nvSpPr>
          <p:cNvPr id="10" name="Rectangle 9"/>
          <p:cNvSpPr/>
          <p:nvPr/>
        </p:nvSpPr>
        <p:spPr>
          <a:xfrm>
            <a:off x="4946073" y="381000"/>
            <a:ext cx="5569527" cy="2123658"/>
          </a:xfrm>
          <a:prstGeom prst="rect">
            <a:avLst/>
          </a:prstGeom>
        </p:spPr>
        <p:txBody>
          <a:bodyPr wrap="square">
            <a:spAutoFit/>
          </a:bodyPr>
          <a:lstStyle/>
          <a:p>
            <a:pPr fontAlgn="base"/>
            <a:r>
              <a:rPr lang="en-US" sz="2000" b="1" dirty="0">
                <a:solidFill>
                  <a:schemeClr val="bg1"/>
                </a:solidFill>
              </a:rPr>
              <a:t>“When someone has hurt us or those we care about, that pain can almost be overwhelming. It can feel as if the pain or the injustice is the most important thing in the world and that we have no choice but to seek vengeance. But Christ, the Prince of Peace, teaches us a better way.”</a:t>
            </a:r>
          </a:p>
          <a:p>
            <a:pPr fontAlgn="base"/>
            <a:endParaRPr lang="en-US" sz="1200" b="1" dirty="0">
              <a:solidFill>
                <a:schemeClr val="bg1"/>
              </a:solidFill>
            </a:endParaRPr>
          </a:p>
        </p:txBody>
      </p:sp>
      <p:pic>
        <p:nvPicPr>
          <p:cNvPr id="4" name="Picture 3">
            <a:extLst>
              <a:ext uri="{FF2B5EF4-FFF2-40B4-BE49-F238E27FC236}">
                <a16:creationId xmlns:a16="http://schemas.microsoft.com/office/drawing/2014/main" id="{3CB1301D-70DA-43CB-8DAB-37E12CC95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681" y="2739509"/>
            <a:ext cx="5238750" cy="3933825"/>
          </a:xfrm>
          <a:prstGeom prst="rect">
            <a:avLst/>
          </a:prstGeom>
        </p:spPr>
      </p:pic>
      <p:pic>
        <p:nvPicPr>
          <p:cNvPr id="7" name="Picture 6">
            <a:extLst>
              <a:ext uri="{FF2B5EF4-FFF2-40B4-BE49-F238E27FC236}">
                <a16:creationId xmlns:a16="http://schemas.microsoft.com/office/drawing/2014/main" id="{5253594A-7705-4FD4-B123-5BA908814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819" y="369331"/>
            <a:ext cx="3333750" cy="2600325"/>
          </a:xfrm>
          <a:prstGeom prst="rect">
            <a:avLst/>
          </a:prstGeom>
        </p:spPr>
      </p:pic>
      <p:sp>
        <p:nvSpPr>
          <p:cNvPr id="9" name="Rectangle 8">
            <a:extLst>
              <a:ext uri="{FF2B5EF4-FFF2-40B4-BE49-F238E27FC236}">
                <a16:creationId xmlns:a16="http://schemas.microsoft.com/office/drawing/2014/main" id="{E5740686-FD6A-425C-ABBF-70460DA8153D}"/>
              </a:ext>
            </a:extLst>
          </p:cNvPr>
          <p:cNvSpPr/>
          <p:nvPr/>
        </p:nvSpPr>
        <p:spPr>
          <a:xfrm>
            <a:off x="719819" y="3022849"/>
            <a:ext cx="5090431" cy="3308598"/>
          </a:xfrm>
          <a:prstGeom prst="rect">
            <a:avLst/>
          </a:prstGeom>
        </p:spPr>
        <p:txBody>
          <a:bodyPr wrap="square">
            <a:spAutoFit/>
          </a:bodyPr>
          <a:lstStyle/>
          <a:p>
            <a:pPr fontAlgn="base"/>
            <a:endParaRPr lang="en-US" b="1" dirty="0">
              <a:solidFill>
                <a:schemeClr val="bg1"/>
              </a:solidFill>
            </a:endParaRPr>
          </a:p>
          <a:p>
            <a:pPr fontAlgn="base"/>
            <a:r>
              <a:rPr lang="en-US" b="1" dirty="0">
                <a:solidFill>
                  <a:schemeClr val="bg1"/>
                </a:solidFill>
              </a:rPr>
              <a:t>It can be very difficult to forgive someone the harm they’ve done us, but when we do, we open ourselves up to a better future. No longer does someone else’s wrongdoing control our course. </a:t>
            </a:r>
          </a:p>
          <a:p>
            <a:pPr fontAlgn="base"/>
            <a:endParaRPr lang="en-US" b="1" dirty="0">
              <a:solidFill>
                <a:schemeClr val="bg1"/>
              </a:solidFill>
            </a:endParaRPr>
          </a:p>
          <a:p>
            <a:pPr fontAlgn="base"/>
            <a:r>
              <a:rPr lang="en-US" b="1" dirty="0">
                <a:solidFill>
                  <a:schemeClr val="bg1"/>
                </a:solidFill>
              </a:rPr>
              <a:t>When we forgive others, it frees us to choose how we will live our own lives. Forgiveness means that problems of the past no longer dictate our destinies, and we can focus on the future with God’s love in our hearts.” </a:t>
            </a:r>
          </a:p>
          <a:p>
            <a:pPr fontAlgn="base"/>
            <a:r>
              <a:rPr lang="en-US" sz="1100" b="1" dirty="0">
                <a:solidFill>
                  <a:schemeClr val="bg1"/>
                </a:solidFill>
              </a:rPr>
              <a:t>Elder David E. Sorensen</a:t>
            </a:r>
            <a:endParaRPr lang="en-US" dirty="0"/>
          </a:p>
        </p:txBody>
      </p:sp>
      <p:pic>
        <p:nvPicPr>
          <p:cNvPr id="3" name="Picture 2">
            <a:extLst>
              <a:ext uri="{FF2B5EF4-FFF2-40B4-BE49-F238E27FC236}">
                <a16:creationId xmlns:a16="http://schemas.microsoft.com/office/drawing/2014/main" id="{C501F137-3CD3-4C0E-9603-5879B9C54D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4195" y="187469"/>
            <a:ext cx="952500" cy="1266825"/>
          </a:xfrm>
          <a:prstGeom prst="rect">
            <a:avLst/>
          </a:prstGeom>
        </p:spPr>
      </p:pic>
    </p:spTree>
    <p:extLst>
      <p:ext uri="{BB962C8B-B14F-4D97-AF65-F5344CB8AC3E}">
        <p14:creationId xmlns:p14="http://schemas.microsoft.com/office/powerpoint/2010/main" val="4047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D643E9-256F-4758-9513-AE60D2A87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0"/>
            <a:ext cx="8610600" cy="923330"/>
          </a:xfrm>
          <a:prstGeom prst="rect">
            <a:avLst/>
          </a:prstGeom>
          <a:noFill/>
        </p:spPr>
        <p:txBody>
          <a:bodyPr wrap="square" rtlCol="0">
            <a:spAutoFit/>
          </a:bodyPr>
          <a:lstStyle/>
          <a:p>
            <a:pPr algn="ctr"/>
            <a:r>
              <a:rPr lang="en-US" sz="5400" b="1" dirty="0">
                <a:solidFill>
                  <a:schemeClr val="bg1"/>
                </a:solidFill>
                <a:latin typeface="Castellar" pitchFamily="18" charset="0"/>
              </a:rPr>
              <a:t>Name of A City</a:t>
            </a:r>
          </a:p>
        </p:txBody>
      </p:sp>
      <p:sp>
        <p:nvSpPr>
          <p:cNvPr id="2" name="Rectangle 1">
            <a:extLst>
              <a:ext uri="{FF2B5EF4-FFF2-40B4-BE49-F238E27FC236}">
                <a16:creationId xmlns:a16="http://schemas.microsoft.com/office/drawing/2014/main" id="{ECD0923E-56CD-445C-A9C5-2AD3C92C0EFD}"/>
              </a:ext>
            </a:extLst>
          </p:cNvPr>
          <p:cNvSpPr/>
          <p:nvPr/>
        </p:nvSpPr>
        <p:spPr>
          <a:xfrm>
            <a:off x="1750555" y="709092"/>
            <a:ext cx="1481019" cy="369332"/>
          </a:xfrm>
          <a:prstGeom prst="rect">
            <a:avLst/>
          </a:prstGeom>
        </p:spPr>
        <p:txBody>
          <a:bodyPr wrap="square">
            <a:spAutoFit/>
          </a:bodyPr>
          <a:lstStyle/>
          <a:p>
            <a:r>
              <a:rPr lang="en-US" dirty="0">
                <a:solidFill>
                  <a:schemeClr val="bg1"/>
                </a:solidFill>
                <a:latin typeface="Open Sans"/>
              </a:rPr>
              <a:t>City of Light</a:t>
            </a:r>
            <a:endParaRPr lang="en-US" dirty="0">
              <a:solidFill>
                <a:schemeClr val="bg1"/>
              </a:solidFill>
            </a:endParaRPr>
          </a:p>
        </p:txBody>
      </p:sp>
      <p:sp>
        <p:nvSpPr>
          <p:cNvPr id="14" name="Rectangle 13">
            <a:extLst>
              <a:ext uri="{FF2B5EF4-FFF2-40B4-BE49-F238E27FC236}">
                <a16:creationId xmlns:a16="http://schemas.microsoft.com/office/drawing/2014/main" id="{980DDADF-D5B7-494B-8C39-9B1AA37E3623}"/>
              </a:ext>
            </a:extLst>
          </p:cNvPr>
          <p:cNvSpPr/>
          <p:nvPr/>
        </p:nvSpPr>
        <p:spPr>
          <a:xfrm>
            <a:off x="8519391" y="767975"/>
            <a:ext cx="1829955" cy="369332"/>
          </a:xfrm>
          <a:prstGeom prst="rect">
            <a:avLst/>
          </a:prstGeom>
        </p:spPr>
        <p:txBody>
          <a:bodyPr wrap="square">
            <a:spAutoFit/>
          </a:bodyPr>
          <a:lstStyle/>
          <a:p>
            <a:r>
              <a:rPr lang="en-US" dirty="0">
                <a:solidFill>
                  <a:schemeClr val="bg1"/>
                </a:solidFill>
                <a:latin typeface="Open Sans"/>
              </a:rPr>
              <a:t>The Eternal City</a:t>
            </a:r>
            <a:endParaRPr lang="en-US" dirty="0">
              <a:solidFill>
                <a:schemeClr val="bg1"/>
              </a:solidFill>
            </a:endParaRPr>
          </a:p>
        </p:txBody>
      </p:sp>
      <p:sp>
        <p:nvSpPr>
          <p:cNvPr id="15" name="Rectangle 14">
            <a:extLst>
              <a:ext uri="{FF2B5EF4-FFF2-40B4-BE49-F238E27FC236}">
                <a16:creationId xmlns:a16="http://schemas.microsoft.com/office/drawing/2014/main" id="{BDF0CCA9-FFF4-4107-B800-1B76ED8DB18E}"/>
              </a:ext>
            </a:extLst>
          </p:cNvPr>
          <p:cNvSpPr/>
          <p:nvPr/>
        </p:nvSpPr>
        <p:spPr>
          <a:xfrm>
            <a:off x="1472047" y="3933737"/>
            <a:ext cx="1759526" cy="369332"/>
          </a:xfrm>
          <a:prstGeom prst="rect">
            <a:avLst/>
          </a:prstGeom>
        </p:spPr>
        <p:txBody>
          <a:bodyPr wrap="square">
            <a:spAutoFit/>
          </a:bodyPr>
          <a:lstStyle/>
          <a:p>
            <a:r>
              <a:rPr lang="en-US" dirty="0">
                <a:solidFill>
                  <a:schemeClr val="bg1"/>
                </a:solidFill>
                <a:latin typeface="Open Sans"/>
              </a:rPr>
              <a:t>The Windy City</a:t>
            </a:r>
            <a:endParaRPr lang="en-US" dirty="0">
              <a:solidFill>
                <a:schemeClr val="bg1"/>
              </a:solidFill>
            </a:endParaRPr>
          </a:p>
        </p:txBody>
      </p:sp>
      <p:sp>
        <p:nvSpPr>
          <p:cNvPr id="16" name="Rectangle 15">
            <a:extLst>
              <a:ext uri="{FF2B5EF4-FFF2-40B4-BE49-F238E27FC236}">
                <a16:creationId xmlns:a16="http://schemas.microsoft.com/office/drawing/2014/main" id="{67D694FD-BFF8-4770-BF76-561DCB33D8E4}"/>
              </a:ext>
            </a:extLst>
          </p:cNvPr>
          <p:cNvSpPr/>
          <p:nvPr/>
        </p:nvSpPr>
        <p:spPr>
          <a:xfrm>
            <a:off x="8593281" y="4238538"/>
            <a:ext cx="2583873" cy="369332"/>
          </a:xfrm>
          <a:prstGeom prst="rect">
            <a:avLst/>
          </a:prstGeom>
        </p:spPr>
        <p:txBody>
          <a:bodyPr wrap="square">
            <a:spAutoFit/>
          </a:bodyPr>
          <a:lstStyle/>
          <a:p>
            <a:r>
              <a:rPr lang="en-US" dirty="0">
                <a:solidFill>
                  <a:schemeClr val="bg1"/>
                </a:solidFill>
                <a:latin typeface="Open Sans"/>
              </a:rPr>
              <a:t>The Pearl of the Orient </a:t>
            </a:r>
            <a:endParaRPr lang="en-US" dirty="0">
              <a:solidFill>
                <a:schemeClr val="bg1"/>
              </a:solidFill>
            </a:endParaRPr>
          </a:p>
        </p:txBody>
      </p:sp>
      <p:sp>
        <p:nvSpPr>
          <p:cNvPr id="17" name="Rectangle 16">
            <a:extLst>
              <a:ext uri="{FF2B5EF4-FFF2-40B4-BE49-F238E27FC236}">
                <a16:creationId xmlns:a16="http://schemas.microsoft.com/office/drawing/2014/main" id="{1F92AAC3-DAE4-4E4F-8F3F-E132359DED6F}"/>
              </a:ext>
            </a:extLst>
          </p:cNvPr>
          <p:cNvSpPr/>
          <p:nvPr/>
        </p:nvSpPr>
        <p:spPr>
          <a:xfrm>
            <a:off x="5108863" y="3097952"/>
            <a:ext cx="2216727" cy="369332"/>
          </a:xfrm>
          <a:prstGeom prst="rect">
            <a:avLst/>
          </a:prstGeom>
        </p:spPr>
        <p:txBody>
          <a:bodyPr wrap="square">
            <a:spAutoFit/>
          </a:bodyPr>
          <a:lstStyle/>
          <a:p>
            <a:r>
              <a:rPr lang="en-US" dirty="0">
                <a:solidFill>
                  <a:schemeClr val="bg1"/>
                </a:solidFill>
                <a:latin typeface="Open Sans"/>
              </a:rPr>
              <a:t>The City of Palaces</a:t>
            </a:r>
            <a:endParaRPr lang="en-US" dirty="0">
              <a:solidFill>
                <a:schemeClr val="bg1"/>
              </a:solidFill>
            </a:endParaRPr>
          </a:p>
        </p:txBody>
      </p:sp>
      <p:grpSp>
        <p:nvGrpSpPr>
          <p:cNvPr id="19" name="Group 18">
            <a:extLst>
              <a:ext uri="{FF2B5EF4-FFF2-40B4-BE49-F238E27FC236}">
                <a16:creationId xmlns:a16="http://schemas.microsoft.com/office/drawing/2014/main" id="{D187FAC1-5A24-403A-BDB8-7EC63A0F2E44}"/>
              </a:ext>
            </a:extLst>
          </p:cNvPr>
          <p:cNvGrpSpPr/>
          <p:nvPr/>
        </p:nvGrpSpPr>
        <p:grpSpPr>
          <a:xfrm>
            <a:off x="405247" y="1139104"/>
            <a:ext cx="4113068" cy="2564755"/>
            <a:chOff x="446810" y="1648258"/>
            <a:chExt cx="4113068" cy="2564755"/>
          </a:xfrm>
        </p:grpSpPr>
        <p:pic>
          <p:nvPicPr>
            <p:cNvPr id="1026" name="Picture 2" descr="Image result for paris gif">
              <a:extLst>
                <a:ext uri="{FF2B5EF4-FFF2-40B4-BE49-F238E27FC236}">
                  <a16:creationId xmlns:a16="http://schemas.microsoft.com/office/drawing/2014/main" id="{39049521-3B10-4DBF-94C3-3909807CB59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6810" y="1648258"/>
              <a:ext cx="4113068" cy="219637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CF905A6-3784-45D9-B72A-991D42C09E5C}"/>
                </a:ext>
              </a:extLst>
            </p:cNvPr>
            <p:cNvSpPr/>
            <p:nvPr/>
          </p:nvSpPr>
          <p:spPr>
            <a:xfrm>
              <a:off x="1663962" y="3843681"/>
              <a:ext cx="1681911" cy="369332"/>
            </a:xfrm>
            <a:prstGeom prst="rect">
              <a:avLst/>
            </a:prstGeom>
          </p:spPr>
          <p:txBody>
            <a:bodyPr wrap="square">
              <a:spAutoFit/>
            </a:bodyPr>
            <a:lstStyle/>
            <a:p>
              <a:r>
                <a:rPr lang="en-US" dirty="0">
                  <a:solidFill>
                    <a:schemeClr val="bg1"/>
                  </a:solidFill>
                  <a:latin typeface="Open Sans"/>
                </a:rPr>
                <a:t>(Paris, France)</a:t>
              </a:r>
              <a:endParaRPr lang="en-US" dirty="0">
                <a:solidFill>
                  <a:schemeClr val="bg1"/>
                </a:solidFill>
              </a:endParaRPr>
            </a:p>
          </p:txBody>
        </p:sp>
      </p:grpSp>
      <p:grpSp>
        <p:nvGrpSpPr>
          <p:cNvPr id="20" name="Group 19">
            <a:extLst>
              <a:ext uri="{FF2B5EF4-FFF2-40B4-BE49-F238E27FC236}">
                <a16:creationId xmlns:a16="http://schemas.microsoft.com/office/drawing/2014/main" id="{0F7BA8F0-C99A-4298-A096-5CDF77BFA657}"/>
              </a:ext>
            </a:extLst>
          </p:cNvPr>
          <p:cNvGrpSpPr/>
          <p:nvPr/>
        </p:nvGrpSpPr>
        <p:grpSpPr>
          <a:xfrm>
            <a:off x="7700821" y="1158587"/>
            <a:ext cx="3278908" cy="2205698"/>
            <a:chOff x="7700821" y="1771650"/>
            <a:chExt cx="3278908" cy="2205698"/>
          </a:xfrm>
        </p:grpSpPr>
        <p:pic>
          <p:nvPicPr>
            <p:cNvPr id="1028" name="Picture 4" descr="Image result for Rome gif">
              <a:extLst>
                <a:ext uri="{FF2B5EF4-FFF2-40B4-BE49-F238E27FC236}">
                  <a16:creationId xmlns:a16="http://schemas.microsoft.com/office/drawing/2014/main" id="{9F90F15B-D9A3-458A-8D1D-245BAB412C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00821" y="1771650"/>
              <a:ext cx="3278908" cy="18443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96B619D-A994-4C44-8DE0-D46257BBB586}"/>
                </a:ext>
              </a:extLst>
            </p:cNvPr>
            <p:cNvSpPr/>
            <p:nvPr/>
          </p:nvSpPr>
          <p:spPr>
            <a:xfrm>
              <a:off x="8698905" y="3608016"/>
              <a:ext cx="1444370" cy="369332"/>
            </a:xfrm>
            <a:prstGeom prst="rect">
              <a:avLst/>
            </a:prstGeom>
          </p:spPr>
          <p:txBody>
            <a:bodyPr wrap="none">
              <a:spAutoFit/>
            </a:bodyPr>
            <a:lstStyle/>
            <a:p>
              <a:r>
                <a:rPr lang="en-US" dirty="0">
                  <a:solidFill>
                    <a:schemeClr val="bg1"/>
                  </a:solidFill>
                  <a:latin typeface="Open Sans"/>
                </a:rPr>
                <a:t>(Rome, Italy)</a:t>
              </a:r>
              <a:endParaRPr lang="en-US" dirty="0"/>
            </a:p>
          </p:txBody>
        </p:sp>
      </p:grpSp>
      <p:grpSp>
        <p:nvGrpSpPr>
          <p:cNvPr id="26" name="Group 25">
            <a:extLst>
              <a:ext uri="{FF2B5EF4-FFF2-40B4-BE49-F238E27FC236}">
                <a16:creationId xmlns:a16="http://schemas.microsoft.com/office/drawing/2014/main" id="{BC2E03D0-08B8-46CF-B761-B0FBBD2DF8E6}"/>
              </a:ext>
            </a:extLst>
          </p:cNvPr>
          <p:cNvGrpSpPr/>
          <p:nvPr/>
        </p:nvGrpSpPr>
        <p:grpSpPr>
          <a:xfrm>
            <a:off x="835112" y="4252479"/>
            <a:ext cx="3227358" cy="2605521"/>
            <a:chOff x="835112" y="4252479"/>
            <a:chExt cx="3227358" cy="2605521"/>
          </a:xfrm>
        </p:grpSpPr>
        <p:pic>
          <p:nvPicPr>
            <p:cNvPr id="1030" name="Picture 6" descr="Related image">
              <a:extLst>
                <a:ext uri="{FF2B5EF4-FFF2-40B4-BE49-F238E27FC236}">
                  <a16:creationId xmlns:a16="http://schemas.microsoft.com/office/drawing/2014/main" id="{6E61C752-64D3-4E26-92CD-6B787264222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84827" y="4252479"/>
              <a:ext cx="3113942" cy="242887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AD19BE9B-BBEC-47CF-A3B5-295BB962E54F}"/>
                </a:ext>
              </a:extLst>
            </p:cNvPr>
            <p:cNvSpPr/>
            <p:nvPr/>
          </p:nvSpPr>
          <p:spPr>
            <a:xfrm>
              <a:off x="835112" y="6488668"/>
              <a:ext cx="3227358" cy="369332"/>
            </a:xfrm>
            <a:prstGeom prst="rect">
              <a:avLst/>
            </a:prstGeom>
          </p:spPr>
          <p:txBody>
            <a:bodyPr wrap="none">
              <a:spAutoFit/>
            </a:bodyPr>
            <a:lstStyle/>
            <a:p>
              <a:r>
                <a:rPr lang="en-US" dirty="0">
                  <a:solidFill>
                    <a:schemeClr val="bg1"/>
                  </a:solidFill>
                  <a:latin typeface="Open Sans"/>
                </a:rPr>
                <a:t>Chicago, Illinois, United States</a:t>
              </a:r>
              <a:endParaRPr lang="en-US" dirty="0"/>
            </a:p>
          </p:txBody>
        </p:sp>
      </p:grpSp>
      <p:grpSp>
        <p:nvGrpSpPr>
          <p:cNvPr id="25" name="Group 24">
            <a:extLst>
              <a:ext uri="{FF2B5EF4-FFF2-40B4-BE49-F238E27FC236}">
                <a16:creationId xmlns:a16="http://schemas.microsoft.com/office/drawing/2014/main" id="{CE1FFA8F-7EF3-4969-8C87-1B4DE5E1CECA}"/>
              </a:ext>
            </a:extLst>
          </p:cNvPr>
          <p:cNvGrpSpPr/>
          <p:nvPr/>
        </p:nvGrpSpPr>
        <p:grpSpPr>
          <a:xfrm>
            <a:off x="8115301" y="4658591"/>
            <a:ext cx="3444586" cy="1885311"/>
            <a:chOff x="8115301" y="4658591"/>
            <a:chExt cx="3444586" cy="1885311"/>
          </a:xfrm>
        </p:grpSpPr>
        <p:pic>
          <p:nvPicPr>
            <p:cNvPr id="1032" name="Picture 8" descr="Related image">
              <a:extLst>
                <a:ext uri="{FF2B5EF4-FFF2-40B4-BE49-F238E27FC236}">
                  <a16:creationId xmlns:a16="http://schemas.microsoft.com/office/drawing/2014/main" id="{CD0ECD8D-15F3-4C84-BD1F-0CDEA3AE5A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5301" y="4658591"/>
              <a:ext cx="3444586" cy="147362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579E787A-25D5-4F68-9D85-5958266BC8C0}"/>
                </a:ext>
              </a:extLst>
            </p:cNvPr>
            <p:cNvSpPr/>
            <p:nvPr/>
          </p:nvSpPr>
          <p:spPr>
            <a:xfrm>
              <a:off x="8992042" y="6174570"/>
              <a:ext cx="2084225" cy="369332"/>
            </a:xfrm>
            <a:prstGeom prst="rect">
              <a:avLst/>
            </a:prstGeom>
          </p:spPr>
          <p:txBody>
            <a:bodyPr wrap="none">
              <a:spAutoFit/>
            </a:bodyPr>
            <a:lstStyle/>
            <a:p>
              <a:r>
                <a:rPr lang="en-US" dirty="0">
                  <a:solidFill>
                    <a:schemeClr val="bg1"/>
                  </a:solidFill>
                  <a:latin typeface="Open Sans"/>
                </a:rPr>
                <a:t>Manila, Philippines</a:t>
              </a:r>
              <a:endParaRPr lang="en-US" dirty="0"/>
            </a:p>
          </p:txBody>
        </p:sp>
      </p:grpSp>
      <p:grpSp>
        <p:nvGrpSpPr>
          <p:cNvPr id="24" name="Group 23">
            <a:extLst>
              <a:ext uri="{FF2B5EF4-FFF2-40B4-BE49-F238E27FC236}">
                <a16:creationId xmlns:a16="http://schemas.microsoft.com/office/drawing/2014/main" id="{EA1E6738-3BAD-444D-AAB6-6B8D78437B16}"/>
              </a:ext>
            </a:extLst>
          </p:cNvPr>
          <p:cNvGrpSpPr/>
          <p:nvPr/>
        </p:nvGrpSpPr>
        <p:grpSpPr>
          <a:xfrm>
            <a:off x="4540827" y="3571010"/>
            <a:ext cx="3356264" cy="2245528"/>
            <a:chOff x="4540827" y="3571010"/>
            <a:chExt cx="3356264" cy="2245528"/>
          </a:xfrm>
        </p:grpSpPr>
        <p:pic>
          <p:nvPicPr>
            <p:cNvPr id="1034" name="Picture 10" descr="Related image">
              <a:extLst>
                <a:ext uri="{FF2B5EF4-FFF2-40B4-BE49-F238E27FC236}">
                  <a16:creationId xmlns:a16="http://schemas.microsoft.com/office/drawing/2014/main" id="{37114925-4CA1-4AF4-8AC7-6EDAD7A5C4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827" y="3571010"/>
              <a:ext cx="3356264" cy="188789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AF0853DD-2A10-4F6F-BFBC-E996F191D67C}"/>
                </a:ext>
              </a:extLst>
            </p:cNvPr>
            <p:cNvSpPr/>
            <p:nvPr/>
          </p:nvSpPr>
          <p:spPr>
            <a:xfrm>
              <a:off x="5162562" y="5447206"/>
              <a:ext cx="2199385" cy="369332"/>
            </a:xfrm>
            <a:prstGeom prst="rect">
              <a:avLst/>
            </a:prstGeom>
          </p:spPr>
          <p:txBody>
            <a:bodyPr wrap="none">
              <a:spAutoFit/>
            </a:bodyPr>
            <a:lstStyle/>
            <a:p>
              <a:r>
                <a:rPr lang="en-US" dirty="0">
                  <a:solidFill>
                    <a:schemeClr val="bg1"/>
                  </a:solidFill>
                  <a:latin typeface="Open Sans"/>
                </a:rPr>
                <a:t>Mexico City, Mexico</a:t>
              </a:r>
              <a:endParaRPr lang="en-US" dirty="0"/>
            </a:p>
          </p:txBody>
        </p:sp>
      </p:grpSp>
    </p:spTree>
    <p:extLst>
      <p:ext uri="{BB962C8B-B14F-4D97-AF65-F5344CB8AC3E}">
        <p14:creationId xmlns:p14="http://schemas.microsoft.com/office/powerpoint/2010/main" val="300973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657241-70CB-4859-8971-8A1429261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200" y="6424820"/>
            <a:ext cx="3886200" cy="369332"/>
          </a:xfrm>
          <a:prstGeom prst="rect">
            <a:avLst/>
          </a:prstGeom>
          <a:noFill/>
        </p:spPr>
        <p:txBody>
          <a:bodyPr wrap="square" rtlCol="0">
            <a:spAutoFit/>
          </a:bodyPr>
          <a:lstStyle/>
          <a:p>
            <a:r>
              <a:rPr lang="en-US" b="1" dirty="0">
                <a:solidFill>
                  <a:schemeClr val="bg1"/>
                </a:solidFill>
              </a:rPr>
              <a:t>Ether 15:32-34</a:t>
            </a:r>
            <a:endParaRPr lang="en-US" sz="1200" b="1" dirty="0">
              <a:solidFill>
                <a:schemeClr val="bg1"/>
              </a:solidFill>
            </a:endParaRPr>
          </a:p>
        </p:txBody>
      </p:sp>
      <p:sp>
        <p:nvSpPr>
          <p:cNvPr id="7" name="TextBox 6"/>
          <p:cNvSpPr txBox="1"/>
          <p:nvPr/>
        </p:nvSpPr>
        <p:spPr>
          <a:xfrm>
            <a:off x="1752600" y="1"/>
            <a:ext cx="8610600" cy="646331"/>
          </a:xfrm>
          <a:prstGeom prst="rect">
            <a:avLst/>
          </a:prstGeom>
          <a:noFill/>
        </p:spPr>
        <p:txBody>
          <a:bodyPr wrap="square" rtlCol="0">
            <a:spAutoFit/>
          </a:bodyPr>
          <a:lstStyle/>
          <a:p>
            <a:pPr algn="ctr"/>
            <a:r>
              <a:rPr lang="en-US" sz="3600" b="1" dirty="0">
                <a:solidFill>
                  <a:schemeClr val="bg1"/>
                </a:solidFill>
                <a:latin typeface="Castellar" pitchFamily="18" charset="0"/>
              </a:rPr>
              <a:t>The Lone Survivors</a:t>
            </a:r>
          </a:p>
        </p:txBody>
      </p:sp>
      <p:sp>
        <p:nvSpPr>
          <p:cNvPr id="10" name="Rectangle 9"/>
          <p:cNvSpPr/>
          <p:nvPr/>
        </p:nvSpPr>
        <p:spPr>
          <a:xfrm>
            <a:off x="1752600" y="820398"/>
            <a:ext cx="4419600" cy="1015663"/>
          </a:xfrm>
          <a:prstGeom prst="rect">
            <a:avLst/>
          </a:prstGeom>
        </p:spPr>
        <p:txBody>
          <a:bodyPr wrap="square">
            <a:spAutoFit/>
          </a:bodyPr>
          <a:lstStyle/>
          <a:p>
            <a:r>
              <a:rPr lang="en-US" sz="2000" b="1" dirty="0" err="1">
                <a:solidFill>
                  <a:schemeClr val="bg1"/>
                </a:solidFill>
              </a:rPr>
              <a:t>Coriantumr</a:t>
            </a:r>
            <a:r>
              <a:rPr lang="en-US" sz="2000" b="1" dirty="0">
                <a:solidFill>
                  <a:schemeClr val="bg1"/>
                </a:solidFill>
              </a:rPr>
              <a:t> did not die of his wounds but was left to see the full destruction of the Jaredite nation</a:t>
            </a:r>
          </a:p>
        </p:txBody>
      </p:sp>
      <p:sp>
        <p:nvSpPr>
          <p:cNvPr id="9" name="Rectangle 8"/>
          <p:cNvSpPr/>
          <p:nvPr/>
        </p:nvSpPr>
        <p:spPr>
          <a:xfrm>
            <a:off x="4360853" y="3495239"/>
            <a:ext cx="6618952" cy="1323439"/>
          </a:xfrm>
          <a:prstGeom prst="rect">
            <a:avLst/>
          </a:prstGeom>
        </p:spPr>
        <p:txBody>
          <a:bodyPr wrap="square">
            <a:spAutoFit/>
          </a:bodyPr>
          <a:lstStyle/>
          <a:p>
            <a:r>
              <a:rPr lang="en-US" sz="2000" b="1" dirty="0">
                <a:solidFill>
                  <a:schemeClr val="bg1"/>
                </a:solidFill>
              </a:rPr>
              <a:t>Ether was commanded by the Lord to complete the records and hide them so the records could be found in the future.</a:t>
            </a:r>
          </a:p>
          <a:p>
            <a:endParaRPr lang="en-US" sz="2000" b="1" dirty="0">
              <a:solidFill>
                <a:schemeClr val="bg1"/>
              </a:solidFill>
            </a:endParaRPr>
          </a:p>
          <a:p>
            <a:r>
              <a:rPr lang="en-US" sz="2000" b="1" dirty="0">
                <a:solidFill>
                  <a:schemeClr val="bg1"/>
                </a:solidFill>
              </a:rPr>
              <a:t>Ether’s fate is not known </a:t>
            </a:r>
            <a:endParaRPr lang="en-US" sz="1200" b="1" dirty="0">
              <a:solidFill>
                <a:schemeClr val="bg1"/>
              </a:solidFill>
            </a:endParaRPr>
          </a:p>
        </p:txBody>
      </p:sp>
      <p:sp>
        <p:nvSpPr>
          <p:cNvPr id="8" name="Rectangle 7"/>
          <p:cNvSpPr/>
          <p:nvPr/>
        </p:nvSpPr>
        <p:spPr>
          <a:xfrm>
            <a:off x="3594847" y="5618047"/>
            <a:ext cx="4191000" cy="707886"/>
          </a:xfrm>
          <a:prstGeom prst="rect">
            <a:avLst/>
          </a:prstGeom>
        </p:spPr>
        <p:txBody>
          <a:bodyPr wrap="square">
            <a:spAutoFit/>
          </a:bodyPr>
          <a:lstStyle/>
          <a:p>
            <a:r>
              <a:rPr lang="en-US" sz="2000" b="1" dirty="0">
                <a:solidFill>
                  <a:schemeClr val="bg1"/>
                </a:solidFill>
              </a:rPr>
              <a:t>Moroni only recorded a hundredth part of Ether’s account</a:t>
            </a:r>
            <a:endParaRPr lang="en-US" sz="1200" b="1" dirty="0">
              <a:solidFill>
                <a:schemeClr val="bg1"/>
              </a:solidFill>
            </a:endParaRPr>
          </a:p>
        </p:txBody>
      </p:sp>
      <p:pic>
        <p:nvPicPr>
          <p:cNvPr id="15" name="Picture 14">
            <a:extLst>
              <a:ext uri="{FF2B5EF4-FFF2-40B4-BE49-F238E27FC236}">
                <a16:creationId xmlns:a16="http://schemas.microsoft.com/office/drawing/2014/main" id="{E23A764B-4327-4FD1-8EEA-A0F7DD073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439" y="4317660"/>
            <a:ext cx="2372886" cy="2190356"/>
          </a:xfrm>
          <a:prstGeom prst="rect">
            <a:avLst/>
          </a:prstGeom>
        </p:spPr>
      </p:pic>
      <p:grpSp>
        <p:nvGrpSpPr>
          <p:cNvPr id="18" name="Group 17">
            <a:extLst>
              <a:ext uri="{FF2B5EF4-FFF2-40B4-BE49-F238E27FC236}">
                <a16:creationId xmlns:a16="http://schemas.microsoft.com/office/drawing/2014/main" id="{110C8B75-6F13-4AB0-9E94-1A47B37BE8D2}"/>
              </a:ext>
            </a:extLst>
          </p:cNvPr>
          <p:cNvGrpSpPr/>
          <p:nvPr/>
        </p:nvGrpSpPr>
        <p:grpSpPr>
          <a:xfrm>
            <a:off x="1613647" y="2166365"/>
            <a:ext cx="2580916" cy="3263739"/>
            <a:chOff x="1613647" y="2166365"/>
            <a:chExt cx="2580916" cy="3263739"/>
          </a:xfrm>
        </p:grpSpPr>
        <p:grpSp>
          <p:nvGrpSpPr>
            <p:cNvPr id="17" name="Group 16">
              <a:extLst>
                <a:ext uri="{FF2B5EF4-FFF2-40B4-BE49-F238E27FC236}">
                  <a16:creationId xmlns:a16="http://schemas.microsoft.com/office/drawing/2014/main" id="{3AC86AD9-27F2-4422-B1BB-C1720324FD19}"/>
                </a:ext>
              </a:extLst>
            </p:cNvPr>
            <p:cNvGrpSpPr/>
            <p:nvPr/>
          </p:nvGrpSpPr>
          <p:grpSpPr>
            <a:xfrm>
              <a:off x="1622813" y="2166365"/>
              <a:ext cx="2571750" cy="3048000"/>
              <a:chOff x="2319978" y="2240269"/>
              <a:chExt cx="2571750" cy="3048000"/>
            </a:xfrm>
          </p:grpSpPr>
          <p:pic>
            <p:nvPicPr>
              <p:cNvPr id="13" name="Picture 12">
                <a:extLst>
                  <a:ext uri="{FF2B5EF4-FFF2-40B4-BE49-F238E27FC236}">
                    <a16:creationId xmlns:a16="http://schemas.microsoft.com/office/drawing/2014/main" id="{43E14C44-958C-4B8D-9C5C-06EFD5B14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978" y="2240269"/>
                <a:ext cx="2571750" cy="3048000"/>
              </a:xfrm>
              <a:prstGeom prst="rect">
                <a:avLst/>
              </a:prstGeom>
            </p:spPr>
          </p:pic>
          <p:pic>
            <p:nvPicPr>
              <p:cNvPr id="21" name="Picture 20">
                <a:extLst>
                  <a:ext uri="{FF2B5EF4-FFF2-40B4-BE49-F238E27FC236}">
                    <a16:creationId xmlns:a16="http://schemas.microsoft.com/office/drawing/2014/main" id="{F2CFBF7B-F004-4529-BEE7-8E6185BF8DD3}"/>
                  </a:ext>
                </a:extLst>
              </p:cNvPr>
              <p:cNvPicPr>
                <a:picLocks noChangeAspect="1"/>
              </p:cNvPicPr>
              <p:nvPr/>
            </p:nvPicPr>
            <p:blipFill rotWithShape="1">
              <a:blip r:embed="rId4">
                <a:extLst>
                  <a:ext uri="{28A0092B-C50C-407E-A947-70E740481C1C}">
                    <a14:useLocalDpi xmlns:a14="http://schemas.microsoft.com/office/drawing/2010/main" val="0"/>
                  </a:ext>
                </a:extLst>
              </a:blip>
              <a:srcRect r="75352" b="96382"/>
              <a:stretch/>
            </p:blipFill>
            <p:spPr>
              <a:xfrm>
                <a:off x="4076700" y="2342157"/>
                <a:ext cx="633893" cy="110264"/>
              </a:xfrm>
              <a:prstGeom prst="rect">
                <a:avLst/>
              </a:prstGeom>
            </p:spPr>
          </p:pic>
        </p:grpSp>
        <p:sp>
          <p:nvSpPr>
            <p:cNvPr id="23" name="TextBox 22">
              <a:extLst>
                <a:ext uri="{FF2B5EF4-FFF2-40B4-BE49-F238E27FC236}">
                  <a16:creationId xmlns:a16="http://schemas.microsoft.com/office/drawing/2014/main" id="{B36E8AD4-6A15-4444-B946-E5545FCB287A}"/>
                </a:ext>
              </a:extLst>
            </p:cNvPr>
            <p:cNvSpPr txBox="1"/>
            <p:nvPr/>
          </p:nvSpPr>
          <p:spPr>
            <a:xfrm>
              <a:off x="1613647" y="5153105"/>
              <a:ext cx="1981200" cy="276999"/>
            </a:xfrm>
            <a:prstGeom prst="rect">
              <a:avLst/>
            </a:prstGeom>
            <a:noFill/>
          </p:spPr>
          <p:txBody>
            <a:bodyPr wrap="square" rtlCol="0">
              <a:spAutoFit/>
            </a:bodyPr>
            <a:lstStyle/>
            <a:p>
              <a:r>
                <a:rPr lang="en-US" sz="1200" b="1" dirty="0">
                  <a:solidFill>
                    <a:schemeClr val="bg1"/>
                  </a:solidFill>
                </a:rPr>
                <a:t>James H. </a:t>
              </a:r>
              <a:r>
                <a:rPr lang="en-US" sz="1200" b="1" dirty="0" err="1">
                  <a:solidFill>
                    <a:schemeClr val="bg1"/>
                  </a:solidFill>
                </a:rPr>
                <a:t>Fullmer</a:t>
              </a:r>
              <a:endParaRPr lang="en-US" sz="1200" b="1" dirty="0">
                <a:solidFill>
                  <a:schemeClr val="bg1"/>
                </a:solidFill>
              </a:endParaRPr>
            </a:p>
          </p:txBody>
        </p:sp>
      </p:grpSp>
      <p:grpSp>
        <p:nvGrpSpPr>
          <p:cNvPr id="20" name="Group 19">
            <a:extLst>
              <a:ext uri="{FF2B5EF4-FFF2-40B4-BE49-F238E27FC236}">
                <a16:creationId xmlns:a16="http://schemas.microsoft.com/office/drawing/2014/main" id="{01378C82-9BB1-4126-A5C4-69E37BB3DB57}"/>
              </a:ext>
            </a:extLst>
          </p:cNvPr>
          <p:cNvGrpSpPr/>
          <p:nvPr/>
        </p:nvGrpSpPr>
        <p:grpSpPr>
          <a:xfrm>
            <a:off x="6407925" y="545272"/>
            <a:ext cx="2133939" cy="2788602"/>
            <a:chOff x="6407925" y="545272"/>
            <a:chExt cx="2133939" cy="2788602"/>
          </a:xfrm>
        </p:grpSpPr>
        <p:grpSp>
          <p:nvGrpSpPr>
            <p:cNvPr id="16" name="Group 15">
              <a:extLst>
                <a:ext uri="{FF2B5EF4-FFF2-40B4-BE49-F238E27FC236}">
                  <a16:creationId xmlns:a16="http://schemas.microsoft.com/office/drawing/2014/main" id="{251510DC-A57B-43F6-85C9-B85FF5E15DBF}"/>
                </a:ext>
              </a:extLst>
            </p:cNvPr>
            <p:cNvGrpSpPr/>
            <p:nvPr/>
          </p:nvGrpSpPr>
          <p:grpSpPr>
            <a:xfrm>
              <a:off x="6444122" y="545272"/>
              <a:ext cx="2097742" cy="2581579"/>
              <a:chOff x="7649517" y="659162"/>
              <a:chExt cx="1866900" cy="2209800"/>
            </a:xfrm>
          </p:grpSpPr>
          <p:pic>
            <p:nvPicPr>
              <p:cNvPr id="4" name="Picture 3">
                <a:extLst>
                  <a:ext uri="{FF2B5EF4-FFF2-40B4-BE49-F238E27FC236}">
                    <a16:creationId xmlns:a16="http://schemas.microsoft.com/office/drawing/2014/main" id="{4CB8DDAF-FE69-4074-B034-75D6834FC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9517" y="659162"/>
                <a:ext cx="1866900" cy="2209800"/>
              </a:xfrm>
              <a:prstGeom prst="rect">
                <a:avLst/>
              </a:prstGeom>
            </p:spPr>
          </p:pic>
          <p:pic>
            <p:nvPicPr>
              <p:cNvPr id="19" name="Picture 18">
                <a:extLst>
                  <a:ext uri="{FF2B5EF4-FFF2-40B4-BE49-F238E27FC236}">
                    <a16:creationId xmlns:a16="http://schemas.microsoft.com/office/drawing/2014/main" id="{2409ADF5-0709-43FA-A469-E9DE41B01513}"/>
                  </a:ext>
                </a:extLst>
              </p:cNvPr>
              <p:cNvPicPr>
                <a:picLocks noChangeAspect="1"/>
              </p:cNvPicPr>
              <p:nvPr/>
            </p:nvPicPr>
            <p:blipFill rotWithShape="1">
              <a:blip r:embed="rId5">
                <a:extLst>
                  <a:ext uri="{28A0092B-C50C-407E-A947-70E740481C1C}">
                    <a14:useLocalDpi xmlns:a14="http://schemas.microsoft.com/office/drawing/2010/main" val="0"/>
                  </a:ext>
                </a:extLst>
              </a:blip>
              <a:srcRect r="58364" b="92912"/>
              <a:stretch/>
            </p:blipFill>
            <p:spPr>
              <a:xfrm>
                <a:off x="8932675" y="691773"/>
                <a:ext cx="583742" cy="117623"/>
              </a:xfrm>
              <a:prstGeom prst="rect">
                <a:avLst/>
              </a:prstGeom>
            </p:spPr>
          </p:pic>
        </p:grpSp>
        <p:sp>
          <p:nvSpPr>
            <p:cNvPr id="25" name="TextBox 24">
              <a:extLst>
                <a:ext uri="{FF2B5EF4-FFF2-40B4-BE49-F238E27FC236}">
                  <a16:creationId xmlns:a16="http://schemas.microsoft.com/office/drawing/2014/main" id="{FFFF39C1-F9C7-435B-98ED-848E64688779}"/>
                </a:ext>
              </a:extLst>
            </p:cNvPr>
            <p:cNvSpPr txBox="1"/>
            <p:nvPr/>
          </p:nvSpPr>
          <p:spPr>
            <a:xfrm>
              <a:off x="6407925" y="3056875"/>
              <a:ext cx="1981200" cy="276999"/>
            </a:xfrm>
            <a:prstGeom prst="rect">
              <a:avLst/>
            </a:prstGeom>
            <a:noFill/>
          </p:spPr>
          <p:txBody>
            <a:bodyPr wrap="square" rtlCol="0">
              <a:spAutoFit/>
            </a:bodyPr>
            <a:lstStyle/>
            <a:p>
              <a:r>
                <a:rPr lang="en-US" sz="1200" b="1" dirty="0">
                  <a:solidFill>
                    <a:schemeClr val="bg1"/>
                  </a:solidFill>
                </a:rPr>
                <a:t>James H. </a:t>
              </a:r>
              <a:r>
                <a:rPr lang="en-US" sz="1200" b="1" dirty="0" err="1">
                  <a:solidFill>
                    <a:schemeClr val="bg1"/>
                  </a:solidFill>
                </a:rPr>
                <a:t>Fullmer</a:t>
              </a:r>
              <a:endParaRPr lang="en-US" sz="1200" b="1" dirty="0">
                <a:solidFill>
                  <a:schemeClr val="bg1"/>
                </a:solidFill>
              </a:endParaRPr>
            </a:p>
          </p:txBody>
        </p:sp>
      </p:grpSp>
    </p:spTree>
    <p:extLst>
      <p:ext uri="{BB962C8B-B14F-4D97-AF65-F5344CB8AC3E}">
        <p14:creationId xmlns:p14="http://schemas.microsoft.com/office/powerpoint/2010/main" val="42696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657241-70CB-4859-8971-8A1429261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6200" y="6424820"/>
            <a:ext cx="3886200" cy="369332"/>
          </a:xfrm>
          <a:prstGeom prst="rect">
            <a:avLst/>
          </a:prstGeom>
          <a:noFill/>
        </p:spPr>
        <p:txBody>
          <a:bodyPr wrap="square" rtlCol="0">
            <a:spAutoFit/>
          </a:bodyPr>
          <a:lstStyle/>
          <a:p>
            <a:r>
              <a:rPr lang="en-US" b="1" dirty="0">
                <a:solidFill>
                  <a:schemeClr val="bg1"/>
                </a:solidFill>
              </a:rPr>
              <a:t>Ether 15:32-34; Moses 7:18</a:t>
            </a:r>
            <a:endParaRPr lang="en-US" sz="1200" b="1" dirty="0">
              <a:solidFill>
                <a:schemeClr val="bg1"/>
              </a:solidFill>
            </a:endParaRPr>
          </a:p>
        </p:txBody>
      </p:sp>
      <p:sp>
        <p:nvSpPr>
          <p:cNvPr id="7" name="TextBox 6"/>
          <p:cNvSpPr txBox="1"/>
          <p:nvPr/>
        </p:nvSpPr>
        <p:spPr>
          <a:xfrm>
            <a:off x="1752600" y="1"/>
            <a:ext cx="8610600" cy="646331"/>
          </a:xfrm>
          <a:prstGeom prst="rect">
            <a:avLst/>
          </a:prstGeom>
          <a:noFill/>
        </p:spPr>
        <p:txBody>
          <a:bodyPr wrap="square" rtlCol="0">
            <a:spAutoFit/>
          </a:bodyPr>
          <a:lstStyle/>
          <a:p>
            <a:pPr algn="ctr"/>
            <a:r>
              <a:rPr lang="en-US" sz="3600" b="1" dirty="0">
                <a:solidFill>
                  <a:schemeClr val="bg1"/>
                </a:solidFill>
                <a:latin typeface="Castellar" pitchFamily="18" charset="0"/>
              </a:rPr>
              <a:t>Zion is Zion</a:t>
            </a:r>
          </a:p>
        </p:txBody>
      </p:sp>
      <p:sp>
        <p:nvSpPr>
          <p:cNvPr id="8" name="Rectangle 7"/>
          <p:cNvSpPr/>
          <p:nvPr/>
        </p:nvSpPr>
        <p:spPr>
          <a:xfrm>
            <a:off x="415228" y="505719"/>
            <a:ext cx="4191000" cy="3046988"/>
          </a:xfrm>
          <a:prstGeom prst="rect">
            <a:avLst/>
          </a:prstGeom>
        </p:spPr>
        <p:txBody>
          <a:bodyPr wrap="square">
            <a:spAutoFit/>
          </a:bodyPr>
          <a:lstStyle/>
          <a:p>
            <a:r>
              <a:rPr lang="en-US" i="1" dirty="0">
                <a:solidFill>
                  <a:schemeClr val="bg1"/>
                </a:solidFill>
              </a:rPr>
              <a:t>“Zion is Zion because of the character, attributes, and faithfulness of her citizens. Remember, ‘the Lord called his people Zion, because they were of one heart and one mind, and dwelt in righteousness; and there was no poor among them’ </a:t>
            </a:r>
          </a:p>
          <a:p>
            <a:endParaRPr lang="en-US" i="1" dirty="0">
              <a:solidFill>
                <a:schemeClr val="bg1"/>
              </a:solidFill>
            </a:endParaRPr>
          </a:p>
          <a:p>
            <a:r>
              <a:rPr lang="en-US" i="1" dirty="0">
                <a:solidFill>
                  <a:schemeClr val="bg1"/>
                </a:solidFill>
              </a:rPr>
              <a:t>If we would establish Zion in our homes, branches, wards, and stakes, we must rise to this standard. </a:t>
            </a:r>
          </a:p>
          <a:p>
            <a:endParaRPr lang="en-US" sz="1200" b="1" dirty="0">
              <a:solidFill>
                <a:schemeClr val="bg1"/>
              </a:solidFill>
            </a:endParaRPr>
          </a:p>
        </p:txBody>
      </p:sp>
      <p:sp>
        <p:nvSpPr>
          <p:cNvPr id="2" name="Rectangle 1">
            <a:extLst>
              <a:ext uri="{FF2B5EF4-FFF2-40B4-BE49-F238E27FC236}">
                <a16:creationId xmlns:a16="http://schemas.microsoft.com/office/drawing/2014/main" id="{A3BD1E49-BC18-4216-B1A5-53DA6E6844B6}"/>
              </a:ext>
            </a:extLst>
          </p:cNvPr>
          <p:cNvSpPr/>
          <p:nvPr/>
        </p:nvSpPr>
        <p:spPr>
          <a:xfrm>
            <a:off x="6930737" y="3604737"/>
            <a:ext cx="5122718" cy="2862322"/>
          </a:xfrm>
          <a:prstGeom prst="rect">
            <a:avLst/>
          </a:prstGeom>
        </p:spPr>
        <p:txBody>
          <a:bodyPr wrap="square">
            <a:spAutoFit/>
          </a:bodyPr>
          <a:lstStyle/>
          <a:p>
            <a:r>
              <a:rPr lang="en-US" i="1" dirty="0">
                <a:solidFill>
                  <a:schemeClr val="bg1"/>
                </a:solidFill>
              </a:rPr>
              <a:t>It will be necessary:</a:t>
            </a:r>
          </a:p>
          <a:p>
            <a:endParaRPr lang="en-US" i="1" dirty="0">
              <a:solidFill>
                <a:schemeClr val="bg1"/>
              </a:solidFill>
            </a:endParaRPr>
          </a:p>
          <a:p>
            <a:r>
              <a:rPr lang="en-US" i="1" dirty="0">
                <a:solidFill>
                  <a:schemeClr val="bg1"/>
                </a:solidFill>
              </a:rPr>
              <a:t>(1) to become unified in one heart and one mind; </a:t>
            </a:r>
          </a:p>
          <a:p>
            <a:endParaRPr lang="en-US" i="1" dirty="0">
              <a:solidFill>
                <a:schemeClr val="bg1"/>
              </a:solidFill>
            </a:endParaRPr>
          </a:p>
          <a:p>
            <a:r>
              <a:rPr lang="en-US" i="1" dirty="0">
                <a:solidFill>
                  <a:schemeClr val="bg1"/>
                </a:solidFill>
              </a:rPr>
              <a:t>(2) to become, individually and collectively, a holy people; and</a:t>
            </a:r>
          </a:p>
          <a:p>
            <a:endParaRPr lang="en-US" i="1" dirty="0">
              <a:solidFill>
                <a:schemeClr val="bg1"/>
              </a:solidFill>
            </a:endParaRPr>
          </a:p>
          <a:p>
            <a:r>
              <a:rPr lang="en-US" i="1" dirty="0">
                <a:solidFill>
                  <a:schemeClr val="bg1"/>
                </a:solidFill>
              </a:rPr>
              <a:t>(3) to care for the poor and needy with such effectiveness that we eliminate poverty among us.” </a:t>
            </a:r>
          </a:p>
          <a:p>
            <a:r>
              <a:rPr lang="en-US" i="1" dirty="0">
                <a:solidFill>
                  <a:schemeClr val="bg1"/>
                </a:solidFill>
              </a:rPr>
              <a:t>D. Todd Christofferson</a:t>
            </a:r>
            <a:endParaRPr lang="en-US" dirty="0"/>
          </a:p>
        </p:txBody>
      </p:sp>
      <p:pic>
        <p:nvPicPr>
          <p:cNvPr id="5" name="Picture 4">
            <a:extLst>
              <a:ext uri="{FF2B5EF4-FFF2-40B4-BE49-F238E27FC236}">
                <a16:creationId xmlns:a16="http://schemas.microsoft.com/office/drawing/2014/main" id="{A35EBBFB-D507-4BCD-BDFC-D5B7BA660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069" y="135515"/>
            <a:ext cx="952500" cy="1266825"/>
          </a:xfrm>
          <a:prstGeom prst="rect">
            <a:avLst/>
          </a:prstGeom>
        </p:spPr>
      </p:pic>
      <p:pic>
        <p:nvPicPr>
          <p:cNvPr id="14" name="Picture 13">
            <a:extLst>
              <a:ext uri="{FF2B5EF4-FFF2-40B4-BE49-F238E27FC236}">
                <a16:creationId xmlns:a16="http://schemas.microsoft.com/office/drawing/2014/main" id="{6BE4BDF3-8773-4081-997A-F015D383DC7A}"/>
              </a:ext>
            </a:extLst>
          </p:cNvPr>
          <p:cNvPicPr>
            <a:picLocks noChangeAspect="1"/>
          </p:cNvPicPr>
          <p:nvPr/>
        </p:nvPicPr>
        <p:blipFill rotWithShape="1">
          <a:blip r:embed="rId4">
            <a:extLst>
              <a:ext uri="{28A0092B-C50C-407E-A947-70E740481C1C}">
                <a14:useLocalDpi xmlns:a14="http://schemas.microsoft.com/office/drawing/2010/main" val="0"/>
              </a:ext>
            </a:extLst>
          </a:blip>
          <a:srcRect t="7557" b="6875"/>
          <a:stretch/>
        </p:blipFill>
        <p:spPr>
          <a:xfrm>
            <a:off x="5372100" y="665019"/>
            <a:ext cx="3065318" cy="2622937"/>
          </a:xfrm>
          <a:prstGeom prst="rect">
            <a:avLst/>
          </a:prstGeom>
          <a:ln w="88900" cap="sq" cmpd="thickThin">
            <a:solidFill>
              <a:srgbClr val="000000"/>
            </a:solidFill>
            <a:prstDash val="solid"/>
            <a:miter lim="800000"/>
          </a:ln>
          <a:effectLst>
            <a:innerShdw blurRad="76200">
              <a:srgbClr val="000000"/>
            </a:innerShdw>
          </a:effectLst>
        </p:spPr>
      </p:pic>
      <p:pic>
        <p:nvPicPr>
          <p:cNvPr id="24" name="Picture 23">
            <a:extLst>
              <a:ext uri="{FF2B5EF4-FFF2-40B4-BE49-F238E27FC236}">
                <a16:creationId xmlns:a16="http://schemas.microsoft.com/office/drawing/2014/main" id="{1275D8EF-DC55-41A7-9755-257C44B143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1182" y="3644898"/>
            <a:ext cx="2766291" cy="276629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8763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76CD8C-FAD4-4B87-B2F2-283845726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40659" y="215153"/>
            <a:ext cx="9144000" cy="4524315"/>
          </a:xfrm>
          <a:prstGeom prst="rect">
            <a:avLst/>
          </a:prstGeom>
          <a:noFill/>
        </p:spPr>
        <p:txBody>
          <a:bodyPr wrap="square" rtlCol="0">
            <a:spAutoFit/>
          </a:bodyPr>
          <a:lstStyle/>
          <a:p>
            <a:r>
              <a:rPr lang="en-US" b="1" dirty="0">
                <a:solidFill>
                  <a:schemeClr val="bg1"/>
                </a:solidFill>
              </a:rPr>
              <a:t>Sources:</a:t>
            </a:r>
          </a:p>
          <a:p>
            <a:endParaRPr lang="en-US" b="1" dirty="0">
              <a:solidFill>
                <a:schemeClr val="bg1"/>
              </a:solidFill>
            </a:endParaRPr>
          </a:p>
          <a:p>
            <a:r>
              <a:rPr lang="en-US" b="1" dirty="0">
                <a:solidFill>
                  <a:schemeClr val="bg1"/>
                </a:solidFill>
              </a:rPr>
              <a:t>Joseph Fielding McConkie and Robert L. Millet </a:t>
            </a:r>
            <a:r>
              <a:rPr lang="en-US" b="1" i="1" dirty="0">
                <a:solidFill>
                  <a:schemeClr val="bg1"/>
                </a:solidFill>
              </a:rPr>
              <a:t>Doctrinal Commentary on the Book of Mormon </a:t>
            </a:r>
            <a:r>
              <a:rPr lang="en-US" b="1" dirty="0">
                <a:solidFill>
                  <a:schemeClr val="bg1"/>
                </a:solidFill>
              </a:rPr>
              <a:t> Vol. 4 pg. 307, 316-317</a:t>
            </a:r>
          </a:p>
          <a:p>
            <a:endParaRPr lang="en-US" b="1" dirty="0">
              <a:solidFill>
                <a:schemeClr val="bg1"/>
              </a:solidFill>
            </a:endParaRPr>
          </a:p>
          <a:p>
            <a:r>
              <a:rPr lang="en-US" b="1" dirty="0">
                <a:solidFill>
                  <a:schemeClr val="bg1"/>
                </a:solidFill>
              </a:rPr>
              <a:t>Bruce R. McConkie </a:t>
            </a:r>
            <a:r>
              <a:rPr lang="en-US" b="1" i="1" dirty="0">
                <a:solidFill>
                  <a:schemeClr val="bg1"/>
                </a:solidFill>
              </a:rPr>
              <a:t>Millennial Messiah </a:t>
            </a:r>
            <a:r>
              <a:rPr lang="en-US" b="1" dirty="0">
                <a:solidFill>
                  <a:schemeClr val="bg1"/>
                </a:solidFill>
              </a:rPr>
              <a:t>pg. 302-309</a:t>
            </a:r>
          </a:p>
          <a:p>
            <a:r>
              <a:rPr lang="en-US" b="1" dirty="0">
                <a:solidFill>
                  <a:schemeClr val="bg1"/>
                </a:solidFill>
              </a:rPr>
              <a:t>	</a:t>
            </a:r>
            <a:r>
              <a:rPr lang="en-US" b="1" i="1" dirty="0">
                <a:solidFill>
                  <a:schemeClr val="bg1"/>
                </a:solidFill>
              </a:rPr>
              <a:t>Doctrinal New Testament Commentary </a:t>
            </a:r>
            <a:r>
              <a:rPr lang="en-US" b="1" dirty="0">
                <a:solidFill>
                  <a:schemeClr val="bg1"/>
                </a:solidFill>
              </a:rPr>
              <a:t>3:580</a:t>
            </a:r>
          </a:p>
          <a:p>
            <a:endParaRPr lang="en-US" b="1" dirty="0">
              <a:solidFill>
                <a:schemeClr val="bg1"/>
              </a:solidFill>
            </a:endParaRPr>
          </a:p>
          <a:p>
            <a:r>
              <a:rPr lang="en-US" b="1" dirty="0">
                <a:solidFill>
                  <a:schemeClr val="bg1"/>
                </a:solidFill>
              </a:rPr>
              <a:t>The Book of Mormon Who’s Who by Ed J. Pinegar and Richard J. Allen pg. 42-43, 169, 173-74</a:t>
            </a:r>
          </a:p>
          <a:p>
            <a:endParaRPr lang="en-US" b="1" dirty="0">
              <a:solidFill>
                <a:schemeClr val="bg1"/>
              </a:solidFill>
            </a:endParaRPr>
          </a:p>
          <a:p>
            <a:r>
              <a:rPr lang="en-US" dirty="0">
                <a:solidFill>
                  <a:schemeClr val="bg1"/>
                </a:solidFill>
              </a:rPr>
              <a:t>(</a:t>
            </a:r>
            <a:r>
              <a:rPr lang="en-US" i="1" dirty="0">
                <a:solidFill>
                  <a:schemeClr val="bg1"/>
                </a:solidFill>
              </a:rPr>
              <a:t>Teachings of the Prophet Joseph Smith,</a:t>
            </a:r>
            <a:r>
              <a:rPr lang="en-US" dirty="0">
                <a:solidFill>
                  <a:schemeClr val="bg1"/>
                </a:solidFill>
              </a:rPr>
              <a:t> sel. Joseph Fielding Smith, Salt Lake City: Deseret Book Co., 1938, p. 181)” James E. Faust (“The Great Imitator,” </a:t>
            </a:r>
            <a:r>
              <a:rPr lang="en-US" i="1" dirty="0">
                <a:solidFill>
                  <a:schemeClr val="bg1"/>
                </a:solidFill>
              </a:rPr>
              <a:t>Ensign,</a:t>
            </a:r>
            <a:r>
              <a:rPr lang="en-US" dirty="0">
                <a:solidFill>
                  <a:schemeClr val="bg1"/>
                </a:solidFill>
              </a:rPr>
              <a:t> Nov. 1987, 35).</a:t>
            </a:r>
          </a:p>
          <a:p>
            <a:endParaRPr lang="en-US" dirty="0">
              <a:solidFill>
                <a:schemeClr val="bg1"/>
              </a:solidFill>
            </a:endParaRPr>
          </a:p>
          <a:p>
            <a:r>
              <a:rPr lang="en-US" dirty="0">
                <a:solidFill>
                  <a:schemeClr val="bg1"/>
                </a:solidFill>
              </a:rPr>
              <a:t>David E. Sorensen (“Forgiveness Will Change Bitterness to Love,”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2003, 12).</a:t>
            </a:r>
          </a:p>
          <a:p>
            <a:r>
              <a:rPr lang="en-US" i="1" dirty="0">
                <a:solidFill>
                  <a:schemeClr val="bg1"/>
                </a:solidFill>
              </a:rPr>
              <a:t>D. Todd Christofferson, “Come to Zion,” Ensign or Liahona, Nov. 2008, 38).</a:t>
            </a:r>
            <a:endParaRPr lang="en-US" dirty="0">
              <a:solidFill>
                <a:schemeClr val="bg1"/>
              </a:solidFill>
            </a:endParaRPr>
          </a:p>
        </p:txBody>
      </p:sp>
      <p:sp>
        <p:nvSpPr>
          <p:cNvPr id="6" name="Footer Placeholder 14">
            <a:extLst>
              <a:ext uri="{FF2B5EF4-FFF2-40B4-BE49-F238E27FC236}">
                <a16:creationId xmlns:a16="http://schemas.microsoft.com/office/drawing/2014/main" id="{31BB5093-5025-4DE8-A2DA-DCC1736F8E9C}"/>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097845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0726625-6A66-4FC8-910A-73FA8B413602}"/>
              </a:ext>
            </a:extLst>
          </p:cNvPr>
          <p:cNvGrpSpPr/>
          <p:nvPr/>
        </p:nvGrpSpPr>
        <p:grpSpPr>
          <a:xfrm>
            <a:off x="0" y="0"/>
            <a:ext cx="3948546" cy="6873808"/>
            <a:chOff x="0" y="0"/>
            <a:chExt cx="3948546" cy="6873808"/>
          </a:xfrm>
        </p:grpSpPr>
        <p:sp>
          <p:nvSpPr>
            <p:cNvPr id="16385" name="Rectangle 1"/>
            <p:cNvSpPr>
              <a:spLocks noChangeArrowheads="1"/>
            </p:cNvSpPr>
            <p:nvPr/>
          </p:nvSpPr>
          <p:spPr bwMode="auto">
            <a:xfrm>
              <a:off x="290946" y="10391"/>
              <a:ext cx="36576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23825" fontAlgn="base">
                <a:spcBef>
                  <a:spcPct val="0"/>
                </a:spcBef>
                <a:spcAft>
                  <a:spcPct val="0"/>
                </a:spcAft>
              </a:pPr>
              <a:r>
                <a:rPr lang="en-US" sz="1100" dirty="0">
                  <a:solidFill>
                    <a:srgbClr val="48403E"/>
                  </a:solidFill>
                  <a:latin typeface="Times New Roman" pitchFamily="18" charset="0"/>
                  <a:ea typeface="Times New Roman" pitchFamily="18" charset="0"/>
                  <a:cs typeface="Times New Roman" pitchFamily="18" charset="0"/>
                </a:rPr>
                <a:t>President Joseph Fielding Smith has written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the following about the New Jerusalem. </a:t>
              </a:r>
              <a:endParaRPr lang="en-US" sz="1100" dirty="0">
                <a:latin typeface="Arial" pitchFamily="34" charset="0"/>
                <a:cs typeface="Arial" pitchFamily="34" charset="0"/>
              </a:endParaRPr>
            </a:p>
            <a:p>
              <a:pPr indent="127000" eaLnBrk="0" fontAlgn="base" hangingPunct="0">
                <a:spcBef>
                  <a:spcPct val="0"/>
                </a:spcBef>
                <a:spcAft>
                  <a:spcPct val="0"/>
                </a:spcAft>
              </a:pPr>
              <a:r>
                <a:rPr lang="en-US" sz="1100" dirty="0">
                  <a:solidFill>
                    <a:srgbClr val="48403E"/>
                  </a:solidFill>
                  <a:latin typeface="Times New Roman" pitchFamily="18" charset="0"/>
                  <a:ea typeface="Times New Roman" pitchFamily="18" charset="0"/>
                  <a:cs typeface="Times New Roman" pitchFamily="18" charset="0"/>
                </a:rPr>
                <a:t>"The prevailing notion in the world is that this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[the New Jerusalem] is the city of Jerusalem, the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ancient city of the Jews which in the day of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regeneration will be renewed, but this is not the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case. We read in the Book of Ether that the Lord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revealed to him many of the same things which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were seen by John. Ether, as members of the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Church will know, was the last of the prophets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among the Jaredites, and the Lord had revealed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to him much concerning the history of the Jews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and their city of Jerusalem which stood </a:t>
              </a:r>
              <a:r>
                <a:rPr lang="en-US" sz="1100" dirty="0">
                  <a:solidFill>
                    <a:srgbClr val="292421"/>
                  </a:solidFill>
                  <a:latin typeface="Times New Roman" pitchFamily="18" charset="0"/>
                  <a:ea typeface="Times New Roman" pitchFamily="18" charset="0"/>
                  <a:cs typeface="Times New Roman" pitchFamily="18" charset="0"/>
                </a:rPr>
                <a:t>i</a:t>
              </a:r>
              <a:r>
                <a:rPr lang="en-US" sz="1100" dirty="0">
                  <a:solidFill>
                    <a:srgbClr val="48403E"/>
                  </a:solidFill>
                  <a:latin typeface="Times New Roman" pitchFamily="18" charset="0"/>
                  <a:ea typeface="Times New Roman" pitchFamily="18" charset="0"/>
                  <a:cs typeface="Times New Roman" pitchFamily="18" charset="0"/>
                </a:rPr>
                <a:t>n the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days of the ministry of our Savior. In his vision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in many respects similar to that given to John, </a:t>
              </a:r>
              <a:r>
                <a:rPr lang="en-US" sz="1100" dirty="0">
                  <a:solidFill>
                    <a:srgbClr val="292421"/>
                  </a:solidFill>
                  <a:latin typeface="Times New Roman" pitchFamily="18" charset="0"/>
                  <a:ea typeface="Times New Roman" pitchFamily="18" charset="0"/>
                  <a:cs typeface="Times New Roman" pitchFamily="18" charset="0"/>
                </a:rPr>
                <a:t>' </a:t>
              </a:r>
              <a:br>
                <a:rPr lang="en-US" sz="1100" dirty="0">
                  <a:solidFill>
                    <a:srgbClr val="292421"/>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Enoch saw the old city of Jerusalem and also the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new city which has not yet been built, and he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wrote of them as follows: [Ether 13:2</a:t>
              </a:r>
              <a:r>
                <a:rPr lang="en-US" sz="1100" dirty="0">
                  <a:solidFill>
                    <a:srgbClr val="292421"/>
                  </a:solidFill>
                  <a:latin typeface="Times New Roman" pitchFamily="18" charset="0"/>
                  <a:ea typeface="Times New Roman" pitchFamily="18" charset="0"/>
                  <a:cs typeface="Times New Roman" pitchFamily="18" charset="0"/>
                </a:rPr>
                <a:t>-</a:t>
              </a:r>
              <a:r>
                <a:rPr lang="en-US" sz="1100" dirty="0">
                  <a:solidFill>
                    <a:srgbClr val="48403E"/>
                  </a:solidFill>
                  <a:latin typeface="Times New Roman" pitchFamily="18" charset="0"/>
                  <a:ea typeface="Times New Roman" pitchFamily="18" charset="0"/>
                  <a:cs typeface="Times New Roman" pitchFamily="18" charset="0"/>
                </a:rPr>
                <a:t>11 is then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cited</a:t>
              </a:r>
              <a:r>
                <a:rPr lang="en-US" sz="1100" dirty="0">
                  <a:solidFill>
                    <a:srgbClr val="292421"/>
                  </a:solidFill>
                  <a:latin typeface="Times New Roman" pitchFamily="18" charset="0"/>
                  <a:ea typeface="Times New Roman" pitchFamily="18" charset="0"/>
                  <a:cs typeface="Times New Roman" pitchFamily="18" charset="0"/>
                </a:rPr>
                <a:t>.</a:t>
              </a:r>
              <a:r>
                <a:rPr lang="en-US" sz="1100" dirty="0">
                  <a:solidFill>
                    <a:srgbClr val="48403E"/>
                  </a:solidFill>
                  <a:latin typeface="Times New Roman" pitchFamily="18" charset="0"/>
                  <a:ea typeface="Times New Roman" pitchFamily="18" charset="0"/>
                  <a:cs typeface="Times New Roman" pitchFamily="18" charset="0"/>
                </a:rPr>
                <a:t>] </a:t>
              </a:r>
              <a:endParaRPr lang="en-US" sz="1100" dirty="0">
                <a:latin typeface="Arial" pitchFamily="34" charset="0"/>
                <a:cs typeface="Arial" pitchFamily="34" charset="0"/>
              </a:endParaRPr>
            </a:p>
            <a:p>
              <a:pPr indent="127000" eaLnBrk="0" fontAlgn="base" hangingPunct="0">
                <a:spcBef>
                  <a:spcPct val="0"/>
                </a:spcBef>
                <a:spcAft>
                  <a:spcPct val="0"/>
                </a:spcAft>
              </a:pPr>
              <a:r>
                <a:rPr lang="en-US" sz="1100" dirty="0">
                  <a:solidFill>
                    <a:srgbClr val="48403E"/>
                  </a:solidFill>
                  <a:latin typeface="Times New Roman" pitchFamily="18" charset="0"/>
                  <a:ea typeface="Times New Roman" pitchFamily="18" charset="0"/>
                  <a:cs typeface="Times New Roman" pitchFamily="18" charset="0"/>
                </a:rPr>
                <a:t>"In the day of regeneration, when all things are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made new, there will be three great cities that wil</a:t>
              </a:r>
              <a:r>
                <a:rPr lang="en-US" sz="1100" dirty="0">
                  <a:solidFill>
                    <a:srgbClr val="292421"/>
                  </a:solidFill>
                  <a:latin typeface="Times New Roman" pitchFamily="18" charset="0"/>
                  <a:ea typeface="Times New Roman" pitchFamily="18" charset="0"/>
                  <a:cs typeface="Times New Roman" pitchFamily="18" charset="0"/>
                </a:rPr>
                <a:t>l </a:t>
              </a:r>
              <a:br>
                <a:rPr lang="en-US" sz="1100" dirty="0">
                  <a:solidFill>
                    <a:srgbClr val="292421"/>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be holy. One will be the Jerusalem of old which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shall be rebuilt according to the prophecy of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Ezekiel</a:t>
              </a:r>
              <a:r>
                <a:rPr lang="en-US" sz="1100" dirty="0">
                  <a:solidFill>
                    <a:srgbClr val="000000"/>
                  </a:solidFill>
                  <a:latin typeface="Times New Roman" pitchFamily="18" charset="0"/>
                  <a:ea typeface="Times New Roman" pitchFamily="18" charset="0"/>
                  <a:cs typeface="Times New Roman" pitchFamily="18" charset="0"/>
                </a:rPr>
                <a:t>. </a:t>
              </a:r>
              <a:r>
                <a:rPr lang="en-US" sz="1100" dirty="0">
                  <a:solidFill>
                    <a:srgbClr val="48403E"/>
                  </a:solidFill>
                  <a:latin typeface="Times New Roman" pitchFamily="18" charset="0"/>
                  <a:ea typeface="Times New Roman" pitchFamily="18" charset="0"/>
                  <a:cs typeface="Times New Roman" pitchFamily="18" charset="0"/>
                </a:rPr>
                <a:t>One will be the city of Zion, or of Enoch</a:t>
              </a:r>
              <a:r>
                <a:rPr lang="en-US" sz="1100" dirty="0">
                  <a:solidFill>
                    <a:srgbClr val="292421"/>
                  </a:solidFill>
                  <a:latin typeface="Times New Roman" pitchFamily="18" charset="0"/>
                  <a:ea typeface="Times New Roman" pitchFamily="18" charset="0"/>
                  <a:cs typeface="Times New Roman" pitchFamily="18" charset="0"/>
                </a:rPr>
                <a:t>, </a:t>
              </a:r>
              <a:br>
                <a:rPr lang="en-US" sz="1100" dirty="0">
                  <a:solidFill>
                    <a:srgbClr val="292421"/>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which was taken from the earth when Enoch was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translated and which will be restored; and the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city Zion, or New Jerusalem, which is to be built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by the seed of Joseph on this the American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continent</a:t>
              </a:r>
              <a:r>
                <a:rPr lang="en-US" sz="1100" dirty="0">
                  <a:solidFill>
                    <a:srgbClr val="000000"/>
                  </a:solidFill>
                  <a:latin typeface="Times New Roman" pitchFamily="18" charset="0"/>
                  <a:ea typeface="Times New Roman" pitchFamily="18" charset="0"/>
                  <a:cs typeface="Times New Roman" pitchFamily="18" charset="0"/>
                </a:rPr>
                <a:t>. </a:t>
              </a:r>
              <a:r>
                <a:rPr lang="en-US" sz="1100" dirty="0">
                  <a:solidFill>
                    <a:srgbClr val="48403E"/>
                  </a:solidFill>
                  <a:latin typeface="Times New Roman" pitchFamily="18" charset="0"/>
                  <a:ea typeface="Times New Roman" pitchFamily="18" charset="0"/>
                  <a:cs typeface="Times New Roman" pitchFamily="18" charset="0"/>
                </a:rPr>
                <a:t>[He then cites Moses 7:62-64.] </a:t>
              </a:r>
              <a:endParaRPr lang="en-US" sz="1100" dirty="0">
                <a:latin typeface="Arial" pitchFamily="34" charset="0"/>
                <a:cs typeface="Arial" pitchFamily="34" charset="0"/>
              </a:endParaRPr>
            </a:p>
            <a:p>
              <a:pPr indent="127000" eaLnBrk="0" fontAlgn="base" hangingPunct="0">
                <a:spcBef>
                  <a:spcPct val="0"/>
                </a:spcBef>
                <a:spcAft>
                  <a:spcPct val="0"/>
                </a:spcAft>
              </a:pPr>
              <a:r>
                <a:rPr lang="en-US" sz="1100" dirty="0">
                  <a:solidFill>
                    <a:srgbClr val="48403E"/>
                  </a:solidFill>
                  <a:latin typeface="Times New Roman" pitchFamily="18" charset="0"/>
                  <a:ea typeface="Times New Roman" pitchFamily="18" charset="0"/>
                  <a:cs typeface="Times New Roman" pitchFamily="18" charset="0"/>
                </a:rPr>
                <a:t> " After the close of the millennia </a:t>
              </a:r>
              <a:r>
                <a:rPr lang="en-US" sz="1100" dirty="0">
                  <a:solidFill>
                    <a:srgbClr val="48403E"/>
                  </a:solidFill>
                  <a:latin typeface="Arial" pitchFamily="34" charset="0"/>
                  <a:ea typeface="Times New Roman" pitchFamily="18" charset="0"/>
                  <a:cs typeface="Arial" pitchFamily="34" charset="0"/>
                </a:rPr>
                <a:t>I </a:t>
              </a:r>
              <a:r>
                <a:rPr lang="en-US" sz="1100" dirty="0">
                  <a:solidFill>
                    <a:srgbClr val="48403E"/>
                  </a:solidFill>
                  <a:latin typeface="Times New Roman" pitchFamily="18" charset="0"/>
                  <a:ea typeface="Times New Roman" pitchFamily="18" charset="0"/>
                  <a:cs typeface="Times New Roman" pitchFamily="18" charset="0"/>
                </a:rPr>
                <a:t>reign we ar</a:t>
              </a:r>
              <a:r>
                <a:rPr lang="en-US" sz="1100" dirty="0">
                  <a:solidFill>
                    <a:srgbClr val="292421"/>
                  </a:solidFill>
                  <a:latin typeface="Times New Roman" pitchFamily="18" charset="0"/>
                  <a:ea typeface="Times New Roman" pitchFamily="18" charset="0"/>
                  <a:cs typeface="Times New Roman" pitchFamily="18" charset="0"/>
                </a:rPr>
                <a:t>e </a:t>
              </a:r>
              <a:br>
                <a:rPr lang="en-US" sz="1100" dirty="0">
                  <a:solidFill>
                    <a:srgbClr val="292421"/>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informed that Satan, who was bound during the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millennium, shall be loosed and go forth to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deceive the nations. Then will come the end</a:t>
              </a:r>
              <a:r>
                <a:rPr lang="en-US" sz="1100" dirty="0">
                  <a:solidFill>
                    <a:srgbClr val="77736F"/>
                  </a:solidFill>
                  <a:latin typeface="Times New Roman" pitchFamily="18" charset="0"/>
                  <a:ea typeface="Times New Roman" pitchFamily="18" charset="0"/>
                  <a:cs typeface="Times New Roman" pitchFamily="18" charset="0"/>
                </a:rPr>
                <a:t>. </a:t>
              </a:r>
              <a:r>
                <a:rPr lang="en-US" sz="1100" dirty="0">
                  <a:solidFill>
                    <a:srgbClr val="48403E"/>
                  </a:solidFill>
                  <a:latin typeface="Times New Roman" pitchFamily="18" charset="0"/>
                  <a:ea typeface="Times New Roman" pitchFamily="18" charset="0"/>
                  <a:cs typeface="Times New Roman" pitchFamily="18" charset="0"/>
                </a:rPr>
                <a:t>The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earth will die and be purified and receive its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resurrection. During this cleansing period th</a:t>
              </a:r>
              <a:r>
                <a:rPr lang="en-US" sz="1100" dirty="0">
                  <a:solidFill>
                    <a:srgbClr val="292421"/>
                  </a:solidFill>
                  <a:latin typeface="Times New Roman" pitchFamily="18" charset="0"/>
                  <a:ea typeface="Times New Roman" pitchFamily="18" charset="0"/>
                  <a:cs typeface="Times New Roman" pitchFamily="18" charset="0"/>
                </a:rPr>
                <a:t>e </a:t>
              </a:r>
              <a:br>
                <a:rPr lang="en-US" sz="1100" dirty="0">
                  <a:solidFill>
                    <a:srgbClr val="292421"/>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City Zion, or New Jerusalem, will be taken from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the earth; and when the earth is prepared for the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celestial glory., the city will come down according </a:t>
              </a:r>
              <a:br>
                <a:rPr lang="en-US" sz="1100" dirty="0">
                  <a:solidFill>
                    <a:srgbClr val="48403E"/>
                  </a:solidFill>
                  <a:latin typeface="Times New Roman" pitchFamily="18" charset="0"/>
                  <a:ea typeface="Times New Roman" pitchFamily="18" charset="0"/>
                  <a:cs typeface="Times New Roman" pitchFamily="18" charset="0"/>
                </a:rPr>
              </a:br>
              <a:r>
                <a:rPr lang="en-US" sz="1100" dirty="0">
                  <a:solidFill>
                    <a:srgbClr val="48403E"/>
                  </a:solidFill>
                  <a:latin typeface="Times New Roman" pitchFamily="18" charset="0"/>
                  <a:ea typeface="Times New Roman" pitchFamily="18" charset="0"/>
                  <a:cs typeface="Times New Roman" pitchFamily="18" charset="0"/>
                </a:rPr>
                <a:t>to the prediction m the Book of Revelation</a:t>
              </a:r>
              <a:r>
                <a:rPr lang="en-US" sz="1100" dirty="0">
                  <a:solidFill>
                    <a:srgbClr val="292421"/>
                  </a:solidFill>
                  <a:latin typeface="Times New Roman" pitchFamily="18" charset="0"/>
                  <a:ea typeface="Times New Roman" pitchFamily="18" charset="0"/>
                  <a:cs typeface="Times New Roman" pitchFamily="18" charset="0"/>
                </a:rPr>
                <a:t>.</a:t>
              </a:r>
              <a:r>
                <a:rPr lang="en-US" sz="1100" dirty="0">
                  <a:solidFill>
                    <a:srgbClr val="48403E"/>
                  </a:solidFill>
                  <a:latin typeface="Times New Roman" pitchFamily="18" charset="0"/>
                  <a:ea typeface="Times New Roman" pitchFamily="18" charset="0"/>
                  <a:cs typeface="Times New Roman" pitchFamily="18" charset="0"/>
                </a:rPr>
                <a:t>" </a:t>
              </a:r>
              <a:br>
                <a:rPr lang="en-US" sz="1100" dirty="0">
                  <a:solidFill>
                    <a:srgbClr val="48403E"/>
                  </a:solidFill>
                  <a:latin typeface="Times New Roman" pitchFamily="18" charset="0"/>
                  <a:ea typeface="Times New Roman" pitchFamily="18" charset="0"/>
                  <a:cs typeface="Times New Roman" pitchFamily="18" charset="0"/>
                </a:rPr>
              </a:br>
              <a:r>
                <a:rPr lang="en-US" sz="1100" i="1" dirty="0">
                  <a:solidFill>
                    <a:srgbClr val="48403E"/>
                  </a:solidFill>
                  <a:latin typeface="Times New Roman" pitchFamily="18" charset="0"/>
                  <a:ea typeface="Times New Roman" pitchFamily="18" charset="0"/>
                  <a:cs typeface="Times New Roman" pitchFamily="18" charset="0"/>
                </a:rPr>
                <a:t>(Answers to Gospel Questions, 2:103-6.) </a:t>
              </a:r>
              <a:endParaRPr lang="en-US" sz="1100" dirty="0">
                <a:latin typeface="Arial" pitchFamily="34" charset="0"/>
                <a:cs typeface="Arial" pitchFamily="34" charset="0"/>
              </a:endParaRPr>
            </a:p>
          </p:txBody>
        </p:sp>
        <p:sp>
          <p:nvSpPr>
            <p:cNvPr id="4" name="Rectangle 3"/>
            <p:cNvSpPr/>
            <p:nvPr/>
          </p:nvSpPr>
          <p:spPr>
            <a:xfrm>
              <a:off x="0" y="0"/>
              <a:ext cx="33528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A1E5FC95-8D10-4BED-96F7-5C33ED4A4D05}"/>
              </a:ext>
            </a:extLst>
          </p:cNvPr>
          <p:cNvGrpSpPr/>
          <p:nvPr/>
        </p:nvGrpSpPr>
        <p:grpSpPr>
          <a:xfrm>
            <a:off x="3387436" y="0"/>
            <a:ext cx="4572000" cy="4267200"/>
            <a:chOff x="3387436" y="0"/>
            <a:chExt cx="4572000" cy="4267200"/>
          </a:xfrm>
        </p:grpSpPr>
        <p:sp>
          <p:nvSpPr>
            <p:cNvPr id="3" name="TextBox 2"/>
            <p:cNvSpPr txBox="1"/>
            <p:nvPr/>
          </p:nvSpPr>
          <p:spPr>
            <a:xfrm>
              <a:off x="3609109" y="263236"/>
              <a:ext cx="4343400" cy="3970318"/>
            </a:xfrm>
            <a:prstGeom prst="rect">
              <a:avLst/>
            </a:prstGeom>
            <a:noFill/>
          </p:spPr>
          <p:txBody>
            <a:bodyPr wrap="square" rtlCol="0">
              <a:spAutoFit/>
            </a:bodyPr>
            <a:lstStyle/>
            <a:p>
              <a:r>
                <a:rPr lang="en-US" sz="1400" dirty="0"/>
                <a:t>President Marion G. Romney, speaking of the tragic cycle of the Nephites and Jaredites, testified:</a:t>
              </a:r>
            </a:p>
            <a:p>
              <a:endParaRPr lang="en-US" sz="1400" dirty="0"/>
            </a:p>
            <a:p>
              <a:r>
                <a:rPr lang="en-US" sz="1400" dirty="0"/>
                <a:t>“We today are approaching the close of a similar cycle. We have been warned that we are ripening in iniquity and that we will be destroyed if we do not repent.</a:t>
              </a:r>
            </a:p>
            <a:p>
              <a:endParaRPr lang="en-US" sz="1400" dirty="0"/>
            </a:p>
            <a:p>
              <a:r>
                <a:rPr lang="en-US" sz="1400" dirty="0"/>
                <a:t>“Now my beloved brothers and sisters, I realize that these predictions are not pleasing, but nevertheless they speak the truth. They are the words of the true and living God, who said: </a:t>
              </a:r>
            </a:p>
            <a:p>
              <a:endParaRPr lang="en-US" sz="1400" dirty="0"/>
            </a:p>
            <a:p>
              <a:r>
                <a:rPr lang="en-US" sz="1400" dirty="0"/>
                <a:t>“…I tell you these things, even as I also told the people of the destruction of Jerusalem; and my word shall be verified at this time as it hath hitherto been verified.”</a:t>
              </a:r>
            </a:p>
            <a:p>
              <a:r>
                <a:rPr lang="en-US" sz="1400" dirty="0"/>
                <a:t> (D&amp;C 5:20)  (The Tragic Cycle,” pp.15-16)</a:t>
              </a:r>
            </a:p>
            <a:p>
              <a:endParaRPr lang="en-US" sz="1400" dirty="0"/>
            </a:p>
            <a:p>
              <a:r>
                <a:rPr lang="en-US" sz="1400" dirty="0"/>
                <a:t>Student Manual Religion 121-122 pg. 499-501</a:t>
              </a:r>
            </a:p>
          </p:txBody>
        </p:sp>
        <p:sp>
          <p:nvSpPr>
            <p:cNvPr id="5" name="Rectangle 4"/>
            <p:cNvSpPr/>
            <p:nvPr/>
          </p:nvSpPr>
          <p:spPr>
            <a:xfrm>
              <a:off x="3387436" y="0"/>
              <a:ext cx="4572000" cy="426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D217DF59-B2F1-4A47-8BDC-DE8B16C807E4}"/>
              </a:ext>
            </a:extLst>
          </p:cNvPr>
          <p:cNvSpPr/>
          <p:nvPr/>
        </p:nvSpPr>
        <p:spPr>
          <a:xfrm>
            <a:off x="7959435" y="0"/>
            <a:ext cx="4232565" cy="4616648"/>
          </a:xfrm>
          <a:prstGeom prst="rect">
            <a:avLst/>
          </a:prstGeom>
          <a:ln>
            <a:solidFill>
              <a:schemeClr val="tx1"/>
            </a:solidFill>
          </a:ln>
        </p:spPr>
        <p:txBody>
          <a:bodyPr wrap="square">
            <a:spAutoFit/>
          </a:bodyPr>
          <a:lstStyle/>
          <a:p>
            <a:pPr fontAlgn="base"/>
            <a:r>
              <a:rPr lang="en-US" sz="1400" b="1" i="1" dirty="0">
                <a:latin typeface="Helam Slab"/>
              </a:rPr>
              <a:t>“To envision what is meant by [New Jerusalem], we must know these five facts:</a:t>
            </a:r>
          </a:p>
          <a:p>
            <a:pPr fontAlgn="base"/>
            <a:r>
              <a:rPr lang="en-US" sz="1400" i="1" dirty="0">
                <a:latin typeface="Helam Slab"/>
              </a:rPr>
              <a:t>“1. Ancient Jerusalem, the city of much of our Lord’s personal ministry among men, shall be rebuilt in the last days and become one of the two great world capitals, a millennial city from which the word of the Lord shall go forth.</a:t>
            </a:r>
          </a:p>
          <a:p>
            <a:pPr fontAlgn="base"/>
            <a:r>
              <a:rPr lang="en-US" sz="1400" i="1" dirty="0">
                <a:latin typeface="Helam Slab"/>
              </a:rPr>
              <a:t>“2. A New Jerusalem, a new Zion, a city of God shall be built on the American continent.</a:t>
            </a:r>
          </a:p>
          <a:p>
            <a:pPr fontAlgn="base"/>
            <a:r>
              <a:rPr lang="en-US" sz="1400" i="1" dirty="0">
                <a:latin typeface="Helam Slab"/>
              </a:rPr>
              <a:t>“3. Enoch’s city, the original Zion, ‘the City of Holiness, … was taken up into heaven.’ (Moses 7:13–21.)</a:t>
            </a:r>
          </a:p>
          <a:p>
            <a:pPr fontAlgn="base"/>
            <a:r>
              <a:rPr lang="en-US" sz="1400" i="1" dirty="0">
                <a:latin typeface="Helam Slab"/>
              </a:rPr>
              <a:t>“4. Enoch’s city, with its translated inhabitants now in their resurrected state, shall return, as a New Jerusalem, to join with the city of the same name which has been built upon the American continent.</a:t>
            </a:r>
          </a:p>
          <a:p>
            <a:pPr fontAlgn="base"/>
            <a:r>
              <a:rPr lang="en-US" sz="1400" i="1" dirty="0">
                <a:latin typeface="Helam Slab"/>
              </a:rPr>
              <a:t>“5. When this earth becomes a celestial sphere ‘that great city, the holy Jerusalem,’ shall again descend ‘out of heaven from God,’ as this earth becomes the abode of celestial beings forever. (Rev. 21:10–27.)” (Bruce R. McConkie, Doctrinal New Testament Commentary [1973], 3:580–81).</a:t>
            </a:r>
            <a:endParaRPr lang="en-US" sz="1400" b="0" i="1" dirty="0">
              <a:effectLst/>
              <a:latin typeface="Helam Slab"/>
            </a:endParaRPr>
          </a:p>
        </p:txBody>
      </p:sp>
      <p:sp>
        <p:nvSpPr>
          <p:cNvPr id="6" name="Rectangle 5">
            <a:extLst>
              <a:ext uri="{FF2B5EF4-FFF2-40B4-BE49-F238E27FC236}">
                <a16:creationId xmlns:a16="http://schemas.microsoft.com/office/drawing/2014/main" id="{9D007A67-BA59-4EB9-8901-414655A53136}"/>
              </a:ext>
            </a:extLst>
          </p:cNvPr>
          <p:cNvSpPr/>
          <p:nvPr/>
        </p:nvSpPr>
        <p:spPr>
          <a:xfrm>
            <a:off x="3387437" y="4600840"/>
            <a:ext cx="6920345" cy="2031325"/>
          </a:xfrm>
          <a:prstGeom prst="rect">
            <a:avLst/>
          </a:prstGeom>
          <a:ln>
            <a:solidFill>
              <a:schemeClr val="tx1"/>
            </a:solidFill>
          </a:ln>
        </p:spPr>
        <p:txBody>
          <a:bodyPr wrap="square">
            <a:spAutoFit/>
          </a:bodyPr>
          <a:lstStyle/>
          <a:p>
            <a:r>
              <a:rPr lang="en-US" sz="1400" b="1" i="1" dirty="0">
                <a:solidFill>
                  <a:srgbClr val="333333"/>
                </a:solidFill>
                <a:latin typeface="Helam Slab"/>
              </a:rPr>
              <a:t>Where Zion is to Be Built:</a:t>
            </a:r>
          </a:p>
          <a:p>
            <a:r>
              <a:rPr lang="en-US" sz="1400" i="1" dirty="0">
                <a:solidFill>
                  <a:srgbClr val="333333"/>
                </a:solidFill>
                <a:latin typeface="Helam Slab"/>
              </a:rPr>
              <a:t>“Let Israel gather to the stakes of Zion in all nations. Let every land be a Zion to those appointed to dwell there. Let the fulness of the gospel be for all the saints in all nations. Let no blessing be denied them. Let temples arise wherein the fulness of the ordinances of the Lord’s house may be administered. But still there is a center place, a place where the chief temple shall stand, a place to which the Lord shall come. … And that center place is what men now call Independence in Jackson County, Missouri, but which in a day to come will be the Zion of our God and the City of Holiness of his people” (Bruce R. McConkie, A New Witness for the Articles of Faith [1985], 595).</a:t>
            </a:r>
            <a:endParaRPr lang="en-US" sz="1400" dirty="0"/>
          </a:p>
        </p:txBody>
      </p:sp>
    </p:spTree>
    <p:extLst>
      <p:ext uri="{BB962C8B-B14F-4D97-AF65-F5344CB8AC3E}">
        <p14:creationId xmlns:p14="http://schemas.microsoft.com/office/powerpoint/2010/main" val="3682297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gic cycle of adam to noah.jpg"/>
          <p:cNvPicPr>
            <a:picLocks noChangeAspect="1"/>
          </p:cNvPicPr>
          <p:nvPr/>
        </p:nvPicPr>
        <p:blipFill>
          <a:blip r:embed="rId2" cstate="print"/>
          <a:stretch>
            <a:fillRect/>
          </a:stretch>
        </p:blipFill>
        <p:spPr>
          <a:xfrm>
            <a:off x="1981200" y="228601"/>
            <a:ext cx="3810000" cy="2942349"/>
          </a:xfrm>
          <a:prstGeom prst="rect">
            <a:avLst/>
          </a:prstGeom>
        </p:spPr>
      </p:pic>
      <p:pic>
        <p:nvPicPr>
          <p:cNvPr id="3" name="Picture 2" descr="tragic cycle of israel.jpg"/>
          <p:cNvPicPr>
            <a:picLocks noChangeAspect="1"/>
          </p:cNvPicPr>
          <p:nvPr/>
        </p:nvPicPr>
        <p:blipFill>
          <a:blip r:embed="rId3" cstate="print"/>
          <a:stretch>
            <a:fillRect/>
          </a:stretch>
        </p:blipFill>
        <p:spPr>
          <a:xfrm>
            <a:off x="6400800" y="304800"/>
            <a:ext cx="3695144" cy="2745346"/>
          </a:xfrm>
          <a:prstGeom prst="rect">
            <a:avLst/>
          </a:prstGeom>
        </p:spPr>
      </p:pic>
      <p:pic>
        <p:nvPicPr>
          <p:cNvPr id="4" name="Picture 3" descr="tragic cycle of nephites.jpg"/>
          <p:cNvPicPr>
            <a:picLocks noChangeAspect="1"/>
          </p:cNvPicPr>
          <p:nvPr/>
        </p:nvPicPr>
        <p:blipFill>
          <a:blip r:embed="rId4" cstate="print"/>
          <a:stretch>
            <a:fillRect/>
          </a:stretch>
        </p:blipFill>
        <p:spPr>
          <a:xfrm>
            <a:off x="1994647" y="3751730"/>
            <a:ext cx="3733800" cy="2885575"/>
          </a:xfrm>
          <a:prstGeom prst="rect">
            <a:avLst/>
          </a:prstGeom>
        </p:spPr>
      </p:pic>
      <p:pic>
        <p:nvPicPr>
          <p:cNvPr id="5" name="Picture 4" descr="tragic cycle of the latterdays.png"/>
          <p:cNvPicPr>
            <a:picLocks noChangeAspect="1"/>
          </p:cNvPicPr>
          <p:nvPr/>
        </p:nvPicPr>
        <p:blipFill>
          <a:blip r:embed="rId5" cstate="print"/>
          <a:stretch>
            <a:fillRect/>
          </a:stretch>
        </p:blipFill>
        <p:spPr>
          <a:xfrm>
            <a:off x="6360459" y="3742764"/>
            <a:ext cx="3943584" cy="2895600"/>
          </a:xfrm>
          <a:prstGeom prst="rect">
            <a:avLst/>
          </a:prstGeom>
        </p:spPr>
      </p:pic>
      <p:sp>
        <p:nvSpPr>
          <p:cNvPr id="6" name="TextBox 5"/>
          <p:cNvSpPr txBox="1"/>
          <p:nvPr/>
        </p:nvSpPr>
        <p:spPr>
          <a:xfrm>
            <a:off x="4800600" y="2667001"/>
            <a:ext cx="2667000" cy="1384995"/>
          </a:xfrm>
          <a:prstGeom prst="rect">
            <a:avLst/>
          </a:prstGeom>
          <a:noFill/>
        </p:spPr>
        <p:txBody>
          <a:bodyPr wrap="square" rtlCol="0">
            <a:spAutoFit/>
          </a:bodyPr>
          <a:lstStyle/>
          <a:p>
            <a:pPr algn="ctr"/>
            <a:r>
              <a:rPr lang="en-US" sz="2800" b="1" dirty="0">
                <a:latin typeface="Castellar" pitchFamily="18" charset="0"/>
              </a:rPr>
              <a:t>Tragic Cycles of our Earth</a:t>
            </a:r>
          </a:p>
        </p:txBody>
      </p:sp>
    </p:spTree>
    <p:extLst>
      <p:ext uri="{BB962C8B-B14F-4D97-AF65-F5344CB8AC3E}">
        <p14:creationId xmlns:p14="http://schemas.microsoft.com/office/powerpoint/2010/main" val="293764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D643E9-256F-4758-9513-AE60D2A87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0"/>
            <a:ext cx="8610600" cy="923330"/>
          </a:xfrm>
          <a:prstGeom prst="rect">
            <a:avLst/>
          </a:prstGeom>
          <a:noFill/>
        </p:spPr>
        <p:txBody>
          <a:bodyPr wrap="square" rtlCol="0">
            <a:spAutoFit/>
          </a:bodyPr>
          <a:lstStyle/>
          <a:p>
            <a:pPr algn="ctr"/>
            <a:r>
              <a:rPr lang="en-US" sz="5400" b="1" dirty="0">
                <a:solidFill>
                  <a:schemeClr val="bg1"/>
                </a:solidFill>
                <a:latin typeface="Castellar" pitchFamily="18" charset="0"/>
              </a:rPr>
              <a:t>Ether’s Prophecies</a:t>
            </a:r>
          </a:p>
        </p:txBody>
      </p:sp>
      <p:grpSp>
        <p:nvGrpSpPr>
          <p:cNvPr id="27" name="Group 26">
            <a:extLst>
              <a:ext uri="{FF2B5EF4-FFF2-40B4-BE49-F238E27FC236}">
                <a16:creationId xmlns:a16="http://schemas.microsoft.com/office/drawing/2014/main" id="{E2EA466C-BBD4-4AD3-854B-F36D96399ED4}"/>
              </a:ext>
            </a:extLst>
          </p:cNvPr>
          <p:cNvGrpSpPr/>
          <p:nvPr/>
        </p:nvGrpSpPr>
        <p:grpSpPr>
          <a:xfrm>
            <a:off x="207818" y="1852091"/>
            <a:ext cx="3680357" cy="3255600"/>
            <a:chOff x="207818" y="1852091"/>
            <a:chExt cx="3680357" cy="3255600"/>
          </a:xfrm>
        </p:grpSpPr>
        <p:sp>
          <p:nvSpPr>
            <p:cNvPr id="2" name="Rectangle 1">
              <a:extLst>
                <a:ext uri="{FF2B5EF4-FFF2-40B4-BE49-F238E27FC236}">
                  <a16:creationId xmlns:a16="http://schemas.microsoft.com/office/drawing/2014/main" id="{ECD0923E-56CD-445C-A9C5-2AD3C92C0EFD}"/>
                </a:ext>
              </a:extLst>
            </p:cNvPr>
            <p:cNvSpPr/>
            <p:nvPr/>
          </p:nvSpPr>
          <p:spPr>
            <a:xfrm>
              <a:off x="877719" y="1852091"/>
              <a:ext cx="2343463" cy="923330"/>
            </a:xfrm>
            <a:prstGeom prst="rect">
              <a:avLst/>
            </a:prstGeom>
          </p:spPr>
          <p:txBody>
            <a:bodyPr wrap="square">
              <a:spAutoFit/>
            </a:bodyPr>
            <a:lstStyle/>
            <a:p>
              <a:pPr algn="ctr"/>
              <a:r>
                <a:rPr lang="en-US" dirty="0">
                  <a:solidFill>
                    <a:schemeClr val="bg1"/>
                  </a:solidFill>
                  <a:latin typeface="Open Sans"/>
                </a:rPr>
                <a:t>The New Jerusalem</a:t>
              </a:r>
            </a:p>
            <a:p>
              <a:pPr algn="ctr"/>
              <a:endParaRPr lang="en-US" dirty="0">
                <a:solidFill>
                  <a:schemeClr val="bg1"/>
                </a:solidFill>
                <a:latin typeface="Open Sans"/>
              </a:endParaRPr>
            </a:p>
            <a:p>
              <a:pPr algn="ctr"/>
              <a:r>
                <a:rPr lang="en-US" dirty="0">
                  <a:solidFill>
                    <a:schemeClr val="bg1"/>
                  </a:solidFill>
                  <a:latin typeface="Open Sans"/>
                </a:rPr>
                <a:t>Ether 13:6, 8, 10</a:t>
              </a:r>
              <a:endParaRPr lang="en-US" dirty="0">
                <a:solidFill>
                  <a:schemeClr val="bg1"/>
                </a:solidFill>
              </a:endParaRPr>
            </a:p>
          </p:txBody>
        </p:sp>
        <p:pic>
          <p:nvPicPr>
            <p:cNvPr id="9" name="Picture 8">
              <a:extLst>
                <a:ext uri="{FF2B5EF4-FFF2-40B4-BE49-F238E27FC236}">
                  <a16:creationId xmlns:a16="http://schemas.microsoft.com/office/drawing/2014/main" id="{8595CD61-FA2B-4095-866D-EFA7CA3B2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18" y="3036984"/>
              <a:ext cx="3680357" cy="2070707"/>
            </a:xfrm>
            <a:prstGeom prst="rect">
              <a:avLst/>
            </a:prstGeom>
          </p:spPr>
        </p:pic>
      </p:grpSp>
      <p:grpSp>
        <p:nvGrpSpPr>
          <p:cNvPr id="29" name="Group 28">
            <a:extLst>
              <a:ext uri="{FF2B5EF4-FFF2-40B4-BE49-F238E27FC236}">
                <a16:creationId xmlns:a16="http://schemas.microsoft.com/office/drawing/2014/main" id="{C7D5E84D-AB26-4257-A2BA-B0DA73B89FF4}"/>
              </a:ext>
            </a:extLst>
          </p:cNvPr>
          <p:cNvGrpSpPr/>
          <p:nvPr/>
        </p:nvGrpSpPr>
        <p:grpSpPr>
          <a:xfrm>
            <a:off x="4677641" y="1527462"/>
            <a:ext cx="3312968" cy="3239550"/>
            <a:chOff x="4677641" y="1527462"/>
            <a:chExt cx="3312968" cy="3239550"/>
          </a:xfrm>
        </p:grpSpPr>
        <p:sp>
          <p:nvSpPr>
            <p:cNvPr id="28" name="Rectangle 27">
              <a:extLst>
                <a:ext uri="{FF2B5EF4-FFF2-40B4-BE49-F238E27FC236}">
                  <a16:creationId xmlns:a16="http://schemas.microsoft.com/office/drawing/2014/main" id="{EB22E7B8-84AF-4B06-846D-115D809C9BE9}"/>
                </a:ext>
              </a:extLst>
            </p:cNvPr>
            <p:cNvSpPr/>
            <p:nvPr/>
          </p:nvSpPr>
          <p:spPr>
            <a:xfrm>
              <a:off x="4729283" y="3843682"/>
              <a:ext cx="3261326" cy="923330"/>
            </a:xfrm>
            <a:prstGeom prst="rect">
              <a:avLst/>
            </a:prstGeom>
          </p:spPr>
          <p:txBody>
            <a:bodyPr wrap="square">
              <a:spAutoFit/>
            </a:bodyPr>
            <a:lstStyle/>
            <a:p>
              <a:pPr algn="ctr"/>
              <a:r>
                <a:rPr lang="en-US" dirty="0">
                  <a:solidFill>
                    <a:schemeClr val="bg1"/>
                  </a:solidFill>
                  <a:latin typeface="Open Sans"/>
                </a:rPr>
                <a:t>The City of Enoch</a:t>
              </a:r>
            </a:p>
            <a:p>
              <a:pPr algn="ctr"/>
              <a:endParaRPr lang="en-US" dirty="0">
                <a:solidFill>
                  <a:schemeClr val="bg1"/>
                </a:solidFill>
                <a:latin typeface="Open Sans"/>
              </a:endParaRPr>
            </a:p>
            <a:p>
              <a:pPr algn="ctr"/>
              <a:r>
                <a:rPr lang="en-US" dirty="0">
                  <a:solidFill>
                    <a:schemeClr val="bg1"/>
                  </a:solidFill>
                  <a:latin typeface="Open Sans"/>
                </a:rPr>
                <a:t>Ether 13:3; Moses 7:62-64</a:t>
              </a:r>
              <a:endParaRPr lang="en-US" dirty="0">
                <a:solidFill>
                  <a:schemeClr val="bg1"/>
                </a:solidFill>
              </a:endParaRPr>
            </a:p>
          </p:txBody>
        </p:sp>
        <p:pic>
          <p:nvPicPr>
            <p:cNvPr id="11" name="Picture 10">
              <a:extLst>
                <a:ext uri="{FF2B5EF4-FFF2-40B4-BE49-F238E27FC236}">
                  <a16:creationId xmlns:a16="http://schemas.microsoft.com/office/drawing/2014/main" id="{01586693-1E4B-4BE9-9656-8E71567EF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641" y="1527462"/>
              <a:ext cx="3146713" cy="1762159"/>
            </a:xfrm>
            <a:prstGeom prst="rect">
              <a:avLst/>
            </a:prstGeom>
          </p:spPr>
        </p:pic>
      </p:grpSp>
      <p:grpSp>
        <p:nvGrpSpPr>
          <p:cNvPr id="30" name="Group 29">
            <a:extLst>
              <a:ext uri="{FF2B5EF4-FFF2-40B4-BE49-F238E27FC236}">
                <a16:creationId xmlns:a16="http://schemas.microsoft.com/office/drawing/2014/main" id="{9D9E452C-655B-4DBC-AC61-16526BE33A0B}"/>
              </a:ext>
            </a:extLst>
          </p:cNvPr>
          <p:cNvGrpSpPr/>
          <p:nvPr/>
        </p:nvGrpSpPr>
        <p:grpSpPr>
          <a:xfrm>
            <a:off x="8456155" y="2666046"/>
            <a:ext cx="3368699" cy="3423028"/>
            <a:chOff x="8456155" y="2666046"/>
            <a:chExt cx="3368699" cy="3423028"/>
          </a:xfrm>
        </p:grpSpPr>
        <p:sp>
          <p:nvSpPr>
            <p:cNvPr id="31" name="Rectangle 30">
              <a:extLst>
                <a:ext uri="{FF2B5EF4-FFF2-40B4-BE49-F238E27FC236}">
                  <a16:creationId xmlns:a16="http://schemas.microsoft.com/office/drawing/2014/main" id="{D6DC3373-6871-4ABB-9073-27C181638FE2}"/>
                </a:ext>
              </a:extLst>
            </p:cNvPr>
            <p:cNvSpPr/>
            <p:nvPr/>
          </p:nvSpPr>
          <p:spPr>
            <a:xfrm>
              <a:off x="8456155" y="2666046"/>
              <a:ext cx="3261326" cy="923330"/>
            </a:xfrm>
            <a:prstGeom prst="rect">
              <a:avLst/>
            </a:prstGeom>
          </p:spPr>
          <p:txBody>
            <a:bodyPr wrap="square">
              <a:spAutoFit/>
            </a:bodyPr>
            <a:lstStyle/>
            <a:p>
              <a:pPr algn="ctr"/>
              <a:r>
                <a:rPr lang="en-US" dirty="0">
                  <a:solidFill>
                    <a:schemeClr val="bg1"/>
                  </a:solidFill>
                  <a:latin typeface="Open Sans"/>
                </a:rPr>
                <a:t>Jerusalem in the Holy Land</a:t>
              </a:r>
            </a:p>
            <a:p>
              <a:pPr algn="ctr"/>
              <a:endParaRPr lang="en-US" dirty="0">
                <a:solidFill>
                  <a:schemeClr val="bg1"/>
                </a:solidFill>
                <a:latin typeface="Open Sans"/>
              </a:endParaRPr>
            </a:p>
            <a:p>
              <a:pPr algn="ctr"/>
              <a:r>
                <a:rPr lang="en-US" dirty="0">
                  <a:solidFill>
                    <a:schemeClr val="bg1"/>
                  </a:solidFill>
                  <a:latin typeface="Open Sans"/>
                </a:rPr>
                <a:t>Ether 13:11</a:t>
              </a:r>
              <a:endParaRPr lang="en-US" dirty="0">
                <a:solidFill>
                  <a:schemeClr val="bg1"/>
                </a:solidFill>
              </a:endParaRPr>
            </a:p>
          </p:txBody>
        </p:sp>
        <p:pic>
          <p:nvPicPr>
            <p:cNvPr id="13" name="Picture 12">
              <a:extLst>
                <a:ext uri="{FF2B5EF4-FFF2-40B4-BE49-F238E27FC236}">
                  <a16:creationId xmlns:a16="http://schemas.microsoft.com/office/drawing/2014/main" id="{BF285342-D627-47BC-BF6A-85B979D90148}"/>
                </a:ext>
              </a:extLst>
            </p:cNvPr>
            <p:cNvPicPr>
              <a:picLocks noChangeAspect="1"/>
            </p:cNvPicPr>
            <p:nvPr/>
          </p:nvPicPr>
          <p:blipFill rotWithShape="1">
            <a:blip r:embed="rId5">
              <a:extLst>
                <a:ext uri="{28A0092B-C50C-407E-A947-70E740481C1C}">
                  <a14:useLocalDpi xmlns:a14="http://schemas.microsoft.com/office/drawing/2010/main" val="0"/>
                </a:ext>
              </a:extLst>
            </a:blip>
            <a:srcRect l="12302" t="1300" r="13152" b="5844"/>
            <a:stretch/>
          </p:blipFill>
          <p:spPr>
            <a:xfrm>
              <a:off x="8593280" y="3834855"/>
              <a:ext cx="3231574" cy="2254219"/>
            </a:xfrm>
            <a:prstGeom prst="rect">
              <a:avLst/>
            </a:prstGeom>
          </p:spPr>
        </p:pic>
      </p:grpSp>
    </p:spTree>
    <p:extLst>
      <p:ext uri="{BB962C8B-B14F-4D97-AF65-F5344CB8AC3E}">
        <p14:creationId xmlns:p14="http://schemas.microsoft.com/office/powerpoint/2010/main" val="387821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D643E9-256F-4758-9513-AE60D2A87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 y="6487007"/>
            <a:ext cx="1828800" cy="369332"/>
          </a:xfrm>
          <a:prstGeom prst="rect">
            <a:avLst/>
          </a:prstGeom>
          <a:noFill/>
        </p:spPr>
        <p:txBody>
          <a:bodyPr wrap="square" rtlCol="0">
            <a:spAutoFit/>
          </a:bodyPr>
          <a:lstStyle/>
          <a:p>
            <a:r>
              <a:rPr lang="en-US" b="1" dirty="0">
                <a:solidFill>
                  <a:schemeClr val="bg1"/>
                </a:solidFill>
              </a:rPr>
              <a:t>Ether 13:3</a:t>
            </a:r>
          </a:p>
        </p:txBody>
      </p:sp>
      <p:sp>
        <p:nvSpPr>
          <p:cNvPr id="7" name="TextBox 6"/>
          <p:cNvSpPr txBox="1"/>
          <p:nvPr/>
        </p:nvSpPr>
        <p:spPr>
          <a:xfrm>
            <a:off x="1752600" y="0"/>
            <a:ext cx="8610600" cy="923330"/>
          </a:xfrm>
          <a:prstGeom prst="rect">
            <a:avLst/>
          </a:prstGeom>
          <a:noFill/>
        </p:spPr>
        <p:txBody>
          <a:bodyPr wrap="square" rtlCol="0">
            <a:spAutoFit/>
          </a:bodyPr>
          <a:lstStyle/>
          <a:p>
            <a:pPr algn="ctr"/>
            <a:r>
              <a:rPr lang="en-US" sz="5400" b="1" dirty="0">
                <a:solidFill>
                  <a:schemeClr val="bg1"/>
                </a:solidFill>
                <a:latin typeface="Castellar" pitchFamily="18" charset="0"/>
              </a:rPr>
              <a:t>A Holy Sanctuary</a:t>
            </a:r>
          </a:p>
        </p:txBody>
      </p:sp>
      <p:sp>
        <p:nvSpPr>
          <p:cNvPr id="8" name="Rectangle 7"/>
          <p:cNvSpPr/>
          <p:nvPr/>
        </p:nvSpPr>
        <p:spPr>
          <a:xfrm>
            <a:off x="1905000" y="1143000"/>
            <a:ext cx="4572000" cy="923330"/>
          </a:xfrm>
          <a:prstGeom prst="rect">
            <a:avLst/>
          </a:prstGeom>
        </p:spPr>
        <p:txBody>
          <a:bodyPr>
            <a:spAutoFit/>
          </a:bodyPr>
          <a:lstStyle/>
          <a:p>
            <a:r>
              <a:rPr lang="en-US" b="1" dirty="0">
                <a:solidFill>
                  <a:schemeClr val="bg1"/>
                </a:solidFill>
              </a:rPr>
              <a:t>“And that it was the place of the New Jerusalem, which should</a:t>
            </a:r>
            <a:r>
              <a:rPr lang="en-US" b="1" baseline="30000" dirty="0">
                <a:solidFill>
                  <a:schemeClr val="bg1"/>
                </a:solidFill>
              </a:rPr>
              <a:t> </a:t>
            </a:r>
            <a:r>
              <a:rPr lang="en-US" b="1" dirty="0">
                <a:solidFill>
                  <a:schemeClr val="bg1"/>
                </a:solidFill>
              </a:rPr>
              <a:t>come down out of heaven, and the holy sanctuary of the Lord.”</a:t>
            </a:r>
          </a:p>
        </p:txBody>
      </p:sp>
      <p:sp>
        <p:nvSpPr>
          <p:cNvPr id="9" name="Rectangle 8"/>
          <p:cNvSpPr/>
          <p:nvPr/>
        </p:nvSpPr>
        <p:spPr>
          <a:xfrm>
            <a:off x="332509" y="2424546"/>
            <a:ext cx="6096000" cy="1938992"/>
          </a:xfrm>
          <a:prstGeom prst="rect">
            <a:avLst/>
          </a:prstGeom>
        </p:spPr>
        <p:txBody>
          <a:bodyPr wrap="square">
            <a:spAutoFit/>
          </a:bodyPr>
          <a:lstStyle/>
          <a:p>
            <a:r>
              <a:rPr lang="en-US" b="1" dirty="0">
                <a:solidFill>
                  <a:schemeClr val="bg1"/>
                </a:solidFill>
              </a:rPr>
              <a:t>Symbolic—the New Jerusalem will be built upon heavenly principles and under the influence of revelation to the Lord’s chosen officers.</a:t>
            </a:r>
          </a:p>
          <a:p>
            <a:endParaRPr lang="en-US" b="1" dirty="0">
              <a:solidFill>
                <a:schemeClr val="bg1"/>
              </a:solidFill>
            </a:endParaRPr>
          </a:p>
          <a:p>
            <a:r>
              <a:rPr lang="en-US" b="1" dirty="0">
                <a:solidFill>
                  <a:schemeClr val="bg1"/>
                </a:solidFill>
              </a:rPr>
              <a:t>Those who are cleansed and purified through the atonement of Jesus Christ will build up a new City of Holiness.</a:t>
            </a:r>
          </a:p>
          <a:p>
            <a:r>
              <a:rPr lang="en-US" sz="1200" b="1" dirty="0">
                <a:solidFill>
                  <a:schemeClr val="bg1"/>
                </a:solidFill>
              </a:rPr>
              <a:t>JFM and RLM</a:t>
            </a:r>
          </a:p>
        </p:txBody>
      </p:sp>
      <p:sp>
        <p:nvSpPr>
          <p:cNvPr id="10" name="Rectangle 9"/>
          <p:cNvSpPr/>
          <p:nvPr/>
        </p:nvSpPr>
        <p:spPr>
          <a:xfrm>
            <a:off x="6705600" y="4495800"/>
            <a:ext cx="3657600" cy="1938992"/>
          </a:xfrm>
          <a:prstGeom prst="rect">
            <a:avLst/>
          </a:prstGeom>
        </p:spPr>
        <p:txBody>
          <a:bodyPr wrap="square">
            <a:spAutoFit/>
          </a:bodyPr>
          <a:lstStyle/>
          <a:p>
            <a:r>
              <a:rPr lang="en-US" b="1" dirty="0">
                <a:solidFill>
                  <a:schemeClr val="bg1"/>
                </a:solidFill>
              </a:rPr>
              <a:t>Literal—Enoch’s city—the City of Holiness that was taken up into heaven will come down from heaven and be united with the earthly New Jerusalem (see Moses 7:13-21)</a:t>
            </a:r>
          </a:p>
          <a:p>
            <a:r>
              <a:rPr lang="en-US" sz="1200" b="1" dirty="0">
                <a:solidFill>
                  <a:schemeClr val="bg1"/>
                </a:solidFill>
              </a:rPr>
              <a:t>Bruce R. McConkie</a:t>
            </a:r>
          </a:p>
        </p:txBody>
      </p:sp>
      <p:pic>
        <p:nvPicPr>
          <p:cNvPr id="11" name="Picture 10">
            <a:extLst>
              <a:ext uri="{FF2B5EF4-FFF2-40B4-BE49-F238E27FC236}">
                <a16:creationId xmlns:a16="http://schemas.microsoft.com/office/drawing/2014/main" id="{CCA02A10-37D8-455C-A901-3922B5FBC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817190"/>
            <a:ext cx="4572000" cy="3430806"/>
          </a:xfrm>
          <a:prstGeom prst="rect">
            <a:avLst/>
          </a:prstGeom>
        </p:spPr>
      </p:pic>
      <p:pic>
        <p:nvPicPr>
          <p:cNvPr id="13" name="Picture 12">
            <a:extLst>
              <a:ext uri="{FF2B5EF4-FFF2-40B4-BE49-F238E27FC236}">
                <a16:creationId xmlns:a16="http://schemas.microsoft.com/office/drawing/2014/main" id="{5E8D65F5-11DB-407B-8E09-839D39441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2859" y="4271943"/>
            <a:ext cx="2554941" cy="2215064"/>
          </a:xfrm>
          <a:prstGeom prst="rect">
            <a:avLst/>
          </a:prstGeom>
        </p:spPr>
      </p:pic>
      <p:pic>
        <p:nvPicPr>
          <p:cNvPr id="3" name="Picture 2">
            <a:extLst>
              <a:ext uri="{FF2B5EF4-FFF2-40B4-BE49-F238E27FC236}">
                <a16:creationId xmlns:a16="http://schemas.microsoft.com/office/drawing/2014/main" id="{876043A8-0289-4D6F-A93B-5C98866995CD}"/>
              </a:ext>
            </a:extLst>
          </p:cNvPr>
          <p:cNvPicPr>
            <a:picLocks noChangeAspect="1"/>
          </p:cNvPicPr>
          <p:nvPr/>
        </p:nvPicPr>
        <p:blipFill rotWithShape="1">
          <a:blip r:embed="rId5">
            <a:extLst>
              <a:ext uri="{28A0092B-C50C-407E-A947-70E740481C1C}">
                <a14:useLocalDpi xmlns:a14="http://schemas.microsoft.com/office/drawing/2010/main" val="0"/>
              </a:ext>
            </a:extLst>
          </a:blip>
          <a:srcRect t="3101" b="4630"/>
          <a:stretch/>
        </p:blipFill>
        <p:spPr>
          <a:xfrm>
            <a:off x="290945" y="1350818"/>
            <a:ext cx="1329603" cy="896029"/>
          </a:xfrm>
          <a:prstGeom prst="rect">
            <a:avLst/>
          </a:prstGeom>
        </p:spPr>
      </p:pic>
      <p:pic>
        <p:nvPicPr>
          <p:cNvPr id="12" name="Picture 11">
            <a:extLst>
              <a:ext uri="{FF2B5EF4-FFF2-40B4-BE49-F238E27FC236}">
                <a16:creationId xmlns:a16="http://schemas.microsoft.com/office/drawing/2014/main" id="{27BF7A09-3B85-458C-9E60-781834630E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3827" y="4671777"/>
            <a:ext cx="1141928" cy="1593941"/>
          </a:xfrm>
          <a:prstGeom prst="rect">
            <a:avLst/>
          </a:prstGeom>
        </p:spPr>
      </p:pic>
    </p:spTree>
    <p:extLst>
      <p:ext uri="{BB962C8B-B14F-4D97-AF65-F5344CB8AC3E}">
        <p14:creationId xmlns:p14="http://schemas.microsoft.com/office/powerpoint/2010/main" val="24188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94B82F-FBE9-4F12-98A8-9DBAF1C32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90500" y="6465077"/>
            <a:ext cx="3581400" cy="369332"/>
          </a:xfrm>
          <a:prstGeom prst="rect">
            <a:avLst/>
          </a:prstGeom>
          <a:noFill/>
        </p:spPr>
        <p:txBody>
          <a:bodyPr wrap="square" rtlCol="0">
            <a:spAutoFit/>
          </a:bodyPr>
          <a:lstStyle/>
          <a:p>
            <a:r>
              <a:rPr lang="en-US" b="1" dirty="0">
                <a:solidFill>
                  <a:schemeClr val="bg1"/>
                </a:solidFill>
              </a:rPr>
              <a:t>Ether 13:9   </a:t>
            </a:r>
            <a:r>
              <a:rPr lang="en-US" sz="1200" b="1" dirty="0">
                <a:solidFill>
                  <a:schemeClr val="bg1"/>
                </a:solidFill>
              </a:rPr>
              <a:t>Bruce R. McConkie</a:t>
            </a:r>
          </a:p>
        </p:txBody>
      </p:sp>
      <p:sp>
        <p:nvSpPr>
          <p:cNvPr id="7" name="TextBox 6"/>
          <p:cNvSpPr txBox="1"/>
          <p:nvPr/>
        </p:nvSpPr>
        <p:spPr>
          <a:xfrm>
            <a:off x="1752600" y="0"/>
            <a:ext cx="8610600" cy="707886"/>
          </a:xfrm>
          <a:prstGeom prst="rect">
            <a:avLst/>
          </a:prstGeom>
          <a:noFill/>
        </p:spPr>
        <p:txBody>
          <a:bodyPr wrap="square" rtlCol="0">
            <a:spAutoFit/>
          </a:bodyPr>
          <a:lstStyle/>
          <a:p>
            <a:pPr algn="ctr"/>
            <a:r>
              <a:rPr lang="en-US" sz="4000" b="1" dirty="0">
                <a:solidFill>
                  <a:schemeClr val="bg1"/>
                </a:solidFill>
                <a:latin typeface="Castellar" pitchFamily="18" charset="0"/>
              </a:rPr>
              <a:t>All Things Become New</a:t>
            </a:r>
          </a:p>
        </p:txBody>
      </p:sp>
      <p:sp>
        <p:nvSpPr>
          <p:cNvPr id="8" name="Rectangle 7"/>
          <p:cNvSpPr/>
          <p:nvPr/>
        </p:nvSpPr>
        <p:spPr>
          <a:xfrm>
            <a:off x="1662546" y="1101437"/>
            <a:ext cx="5188527" cy="923330"/>
          </a:xfrm>
          <a:prstGeom prst="rect">
            <a:avLst/>
          </a:prstGeom>
        </p:spPr>
        <p:txBody>
          <a:bodyPr wrap="square">
            <a:spAutoFit/>
          </a:bodyPr>
          <a:lstStyle/>
          <a:p>
            <a:r>
              <a:rPr lang="en-US" b="1" dirty="0">
                <a:solidFill>
                  <a:schemeClr val="bg1"/>
                </a:solidFill>
              </a:rPr>
              <a:t>“This earth was created in a new or paradisiacal state; then, incident to Adam’s transgression, it fell to its present </a:t>
            </a:r>
            <a:r>
              <a:rPr lang="en-US" b="1" dirty="0" err="1">
                <a:solidFill>
                  <a:schemeClr val="bg1"/>
                </a:solidFill>
              </a:rPr>
              <a:t>telestial</a:t>
            </a:r>
            <a:r>
              <a:rPr lang="en-US" b="1" dirty="0">
                <a:solidFill>
                  <a:schemeClr val="bg1"/>
                </a:solidFill>
              </a:rPr>
              <a:t> state….</a:t>
            </a:r>
          </a:p>
        </p:txBody>
      </p:sp>
      <p:sp>
        <p:nvSpPr>
          <p:cNvPr id="9" name="Rectangle 8"/>
          <p:cNvSpPr/>
          <p:nvPr/>
        </p:nvSpPr>
        <p:spPr>
          <a:xfrm>
            <a:off x="1981200" y="2667000"/>
            <a:ext cx="3276600" cy="1477328"/>
          </a:xfrm>
          <a:prstGeom prst="rect">
            <a:avLst/>
          </a:prstGeom>
        </p:spPr>
        <p:txBody>
          <a:bodyPr wrap="square">
            <a:spAutoFit/>
          </a:bodyPr>
          <a:lstStyle/>
          <a:p>
            <a:r>
              <a:rPr lang="en-US" b="1" dirty="0">
                <a:solidFill>
                  <a:schemeClr val="bg1"/>
                </a:solidFill>
              </a:rPr>
              <a:t>…At the Second coming of our Lord, it will be renewed, regenerated, refreshed, transfigured, become again a new earth, a paradisiacal earth. </a:t>
            </a:r>
            <a:endParaRPr lang="en-US" sz="1200" b="1" dirty="0">
              <a:solidFill>
                <a:schemeClr val="bg1"/>
              </a:solidFill>
            </a:endParaRPr>
          </a:p>
        </p:txBody>
      </p:sp>
      <p:sp>
        <p:nvSpPr>
          <p:cNvPr id="10" name="Rectangle 9"/>
          <p:cNvSpPr/>
          <p:nvPr/>
        </p:nvSpPr>
        <p:spPr>
          <a:xfrm>
            <a:off x="5562600" y="3380125"/>
            <a:ext cx="4876800" cy="3077766"/>
          </a:xfrm>
          <a:prstGeom prst="rect">
            <a:avLst/>
          </a:prstGeom>
        </p:spPr>
        <p:txBody>
          <a:bodyPr wrap="square">
            <a:spAutoFit/>
          </a:bodyPr>
          <a:lstStyle/>
          <a:p>
            <a:r>
              <a:rPr lang="en-US" sz="2000" b="1" dirty="0">
                <a:solidFill>
                  <a:schemeClr val="bg1"/>
                </a:solidFill>
              </a:rPr>
              <a:t>…its millennial status will be a return to its pristine state of beauty and glory, the state that existed before the fall…</a:t>
            </a:r>
          </a:p>
          <a:p>
            <a:r>
              <a:rPr lang="en-US" sz="1600" b="1" dirty="0">
                <a:solidFill>
                  <a:srgbClr val="FFFF00"/>
                </a:solidFill>
              </a:rPr>
              <a:t>(Isaiah 65:17-25; 66:22-24)</a:t>
            </a:r>
          </a:p>
          <a:p>
            <a:endParaRPr lang="en-US" sz="2000" b="1" dirty="0">
              <a:solidFill>
                <a:schemeClr val="bg1"/>
              </a:solidFill>
            </a:endParaRPr>
          </a:p>
          <a:p>
            <a:r>
              <a:rPr lang="en-US" sz="2000" b="1" dirty="0">
                <a:solidFill>
                  <a:schemeClr val="bg1"/>
                </a:solidFill>
              </a:rPr>
              <a:t>This same designation applies also to the celestial heaven and earth that will prevail in the day when the Father and the Son make this planet their habitation.”</a:t>
            </a:r>
          </a:p>
          <a:p>
            <a:r>
              <a:rPr lang="en-US" sz="1400" b="1" dirty="0">
                <a:solidFill>
                  <a:srgbClr val="FFFF00"/>
                </a:solidFill>
              </a:rPr>
              <a:t>(D&amp;C 29:22-25; 77:1; 88:16-32; Revelation 21:10-27)</a:t>
            </a:r>
          </a:p>
        </p:txBody>
      </p:sp>
      <p:pic>
        <p:nvPicPr>
          <p:cNvPr id="4" name="Picture 3">
            <a:extLst>
              <a:ext uri="{FF2B5EF4-FFF2-40B4-BE49-F238E27FC236}">
                <a16:creationId xmlns:a16="http://schemas.microsoft.com/office/drawing/2014/main" id="{9C7C7BDD-F2A0-44AC-ABFB-B146C0C97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050" y="846416"/>
            <a:ext cx="3486150" cy="2133600"/>
          </a:xfrm>
          <a:prstGeom prst="rect">
            <a:avLst/>
          </a:prstGeom>
        </p:spPr>
      </p:pic>
      <p:pic>
        <p:nvPicPr>
          <p:cNvPr id="12" name="Picture 11">
            <a:extLst>
              <a:ext uri="{FF2B5EF4-FFF2-40B4-BE49-F238E27FC236}">
                <a16:creationId xmlns:a16="http://schemas.microsoft.com/office/drawing/2014/main" id="{CF62DB61-EA90-4FB1-87F5-96E7E9C1C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314217"/>
            <a:ext cx="3467100" cy="1905000"/>
          </a:xfrm>
          <a:prstGeom prst="rect">
            <a:avLst/>
          </a:prstGeom>
        </p:spPr>
      </p:pic>
    </p:spTree>
    <p:extLst>
      <p:ext uri="{BB962C8B-B14F-4D97-AF65-F5344CB8AC3E}">
        <p14:creationId xmlns:p14="http://schemas.microsoft.com/office/powerpoint/2010/main" val="4873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F9EBFBC-6B95-4F8F-B01E-16D7360CC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06188" y="6477506"/>
            <a:ext cx="3886200" cy="369332"/>
          </a:xfrm>
          <a:prstGeom prst="rect">
            <a:avLst/>
          </a:prstGeom>
          <a:noFill/>
        </p:spPr>
        <p:txBody>
          <a:bodyPr wrap="square" rtlCol="0">
            <a:spAutoFit/>
          </a:bodyPr>
          <a:lstStyle/>
          <a:p>
            <a:r>
              <a:rPr lang="en-US" b="1" dirty="0">
                <a:solidFill>
                  <a:schemeClr val="bg1"/>
                </a:solidFill>
              </a:rPr>
              <a:t>Ether 13:10    </a:t>
            </a:r>
            <a:r>
              <a:rPr lang="en-US" sz="1200" b="1" dirty="0">
                <a:solidFill>
                  <a:schemeClr val="bg1"/>
                </a:solidFill>
              </a:rPr>
              <a:t>JFM and RLM</a:t>
            </a:r>
          </a:p>
        </p:txBody>
      </p:sp>
      <p:sp>
        <p:nvSpPr>
          <p:cNvPr id="7" name="TextBox 6"/>
          <p:cNvSpPr txBox="1"/>
          <p:nvPr/>
        </p:nvSpPr>
        <p:spPr>
          <a:xfrm>
            <a:off x="1752600" y="1"/>
            <a:ext cx="8610600" cy="769441"/>
          </a:xfrm>
          <a:prstGeom prst="rect">
            <a:avLst/>
          </a:prstGeom>
          <a:noFill/>
        </p:spPr>
        <p:txBody>
          <a:bodyPr wrap="square" rtlCol="0">
            <a:spAutoFit/>
          </a:bodyPr>
          <a:lstStyle/>
          <a:p>
            <a:pPr algn="ctr"/>
            <a:r>
              <a:rPr lang="en-US" sz="4400" b="1" dirty="0">
                <a:solidFill>
                  <a:schemeClr val="bg1"/>
                </a:solidFill>
                <a:latin typeface="Castellar" pitchFamily="18" charset="0"/>
              </a:rPr>
              <a:t>Built on American Soil</a:t>
            </a:r>
          </a:p>
        </p:txBody>
      </p:sp>
      <p:sp>
        <p:nvSpPr>
          <p:cNvPr id="8" name="Rectangle 7"/>
          <p:cNvSpPr/>
          <p:nvPr/>
        </p:nvSpPr>
        <p:spPr>
          <a:xfrm>
            <a:off x="1905000" y="1143000"/>
            <a:ext cx="4572000" cy="1938992"/>
          </a:xfrm>
          <a:prstGeom prst="rect">
            <a:avLst/>
          </a:prstGeom>
        </p:spPr>
        <p:txBody>
          <a:bodyPr>
            <a:spAutoFit/>
          </a:bodyPr>
          <a:lstStyle/>
          <a:p>
            <a:r>
              <a:rPr lang="en-US" sz="2000" b="1" dirty="0">
                <a:solidFill>
                  <a:schemeClr val="bg1"/>
                </a:solidFill>
              </a:rPr>
              <a:t>Ether’s prophecy:</a:t>
            </a:r>
          </a:p>
          <a:p>
            <a:endParaRPr lang="en-US" sz="2000" b="1" dirty="0">
              <a:solidFill>
                <a:schemeClr val="bg1"/>
              </a:solidFill>
            </a:endParaRPr>
          </a:p>
          <a:p>
            <a:r>
              <a:rPr lang="en-US" sz="2000" b="1" dirty="0">
                <a:solidFill>
                  <a:schemeClr val="bg1"/>
                </a:solidFill>
              </a:rPr>
              <a:t>New Jerusalem will be built on the American continent for the remnant of the house of Joseph and that also the Old Jerusalem will be built.</a:t>
            </a:r>
          </a:p>
        </p:txBody>
      </p:sp>
      <p:sp>
        <p:nvSpPr>
          <p:cNvPr id="10" name="Rectangle 9"/>
          <p:cNvSpPr/>
          <p:nvPr/>
        </p:nvSpPr>
        <p:spPr>
          <a:xfrm>
            <a:off x="6324600" y="3429000"/>
            <a:ext cx="3657600" cy="2862322"/>
          </a:xfrm>
          <a:prstGeom prst="rect">
            <a:avLst/>
          </a:prstGeom>
        </p:spPr>
        <p:txBody>
          <a:bodyPr wrap="square">
            <a:spAutoFit/>
          </a:bodyPr>
          <a:lstStyle/>
          <a:p>
            <a:r>
              <a:rPr lang="en-US" sz="2000" b="1" dirty="0">
                <a:solidFill>
                  <a:schemeClr val="bg1"/>
                </a:solidFill>
              </a:rPr>
              <a:t>“And then cometh the New Jerusalem; and blessed are they who dwell therein, for it is they whose garments are white through the blood of the Lamb; and they are they who are numbered among the remnant of the seed of Joseph, who were of the house of Israel.”</a:t>
            </a:r>
          </a:p>
        </p:txBody>
      </p:sp>
      <p:pic>
        <p:nvPicPr>
          <p:cNvPr id="4" name="Picture 3">
            <a:extLst>
              <a:ext uri="{FF2B5EF4-FFF2-40B4-BE49-F238E27FC236}">
                <a16:creationId xmlns:a16="http://schemas.microsoft.com/office/drawing/2014/main" id="{5A8AB187-EDF8-4BD0-BC27-8186560E6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195" y="793441"/>
            <a:ext cx="3237099" cy="2357887"/>
          </a:xfrm>
          <a:prstGeom prst="rect">
            <a:avLst/>
          </a:prstGeom>
        </p:spPr>
      </p:pic>
      <p:pic>
        <p:nvPicPr>
          <p:cNvPr id="9" name="Picture 8">
            <a:extLst>
              <a:ext uri="{FF2B5EF4-FFF2-40B4-BE49-F238E27FC236}">
                <a16:creationId xmlns:a16="http://schemas.microsoft.com/office/drawing/2014/main" id="{A9E65035-48F4-4577-8A1A-54C0C3C0D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619" y="3302823"/>
            <a:ext cx="2381250" cy="3114675"/>
          </a:xfrm>
          <a:prstGeom prst="rect">
            <a:avLst/>
          </a:prstGeom>
        </p:spPr>
      </p:pic>
      <p:pic>
        <p:nvPicPr>
          <p:cNvPr id="11" name="Picture 10">
            <a:extLst>
              <a:ext uri="{FF2B5EF4-FFF2-40B4-BE49-F238E27FC236}">
                <a16:creationId xmlns:a16="http://schemas.microsoft.com/office/drawing/2014/main" id="{F40E9FDD-18F6-493E-9B69-0ACBD79503B2}"/>
              </a:ext>
            </a:extLst>
          </p:cNvPr>
          <p:cNvPicPr>
            <a:picLocks noChangeAspect="1"/>
          </p:cNvPicPr>
          <p:nvPr/>
        </p:nvPicPr>
        <p:blipFill rotWithShape="1">
          <a:blip r:embed="rId5">
            <a:extLst>
              <a:ext uri="{28A0092B-C50C-407E-A947-70E740481C1C}">
                <a14:useLocalDpi xmlns:a14="http://schemas.microsoft.com/office/drawing/2010/main" val="0"/>
              </a:ext>
            </a:extLst>
          </a:blip>
          <a:srcRect t="3101" b="4630"/>
          <a:stretch/>
        </p:blipFill>
        <p:spPr>
          <a:xfrm>
            <a:off x="311727" y="166255"/>
            <a:ext cx="1329603" cy="896029"/>
          </a:xfrm>
          <a:prstGeom prst="rect">
            <a:avLst/>
          </a:prstGeom>
        </p:spPr>
      </p:pic>
    </p:spTree>
    <p:extLst>
      <p:ext uri="{BB962C8B-B14F-4D97-AF65-F5344CB8AC3E}">
        <p14:creationId xmlns:p14="http://schemas.microsoft.com/office/powerpoint/2010/main" val="239902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4E6713-C0AE-4C04-9AA5-D646E85E7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4300" y="6428306"/>
            <a:ext cx="3886200" cy="369332"/>
          </a:xfrm>
          <a:prstGeom prst="rect">
            <a:avLst/>
          </a:prstGeom>
          <a:noFill/>
        </p:spPr>
        <p:txBody>
          <a:bodyPr wrap="square" rtlCol="0">
            <a:spAutoFit/>
          </a:bodyPr>
          <a:lstStyle/>
          <a:p>
            <a:r>
              <a:rPr lang="en-US" b="1" dirty="0">
                <a:solidFill>
                  <a:schemeClr val="bg1"/>
                </a:solidFill>
              </a:rPr>
              <a:t>Ether 13:11    </a:t>
            </a:r>
            <a:r>
              <a:rPr lang="en-US" sz="1200" b="1" dirty="0">
                <a:solidFill>
                  <a:schemeClr val="bg1"/>
                </a:solidFill>
              </a:rPr>
              <a:t>JFM and RLM</a:t>
            </a:r>
          </a:p>
        </p:txBody>
      </p:sp>
      <p:sp>
        <p:nvSpPr>
          <p:cNvPr id="7" name="TextBox 6"/>
          <p:cNvSpPr txBox="1"/>
          <p:nvPr/>
        </p:nvSpPr>
        <p:spPr>
          <a:xfrm>
            <a:off x="1752600" y="1"/>
            <a:ext cx="8610600" cy="769441"/>
          </a:xfrm>
          <a:prstGeom prst="rect">
            <a:avLst/>
          </a:prstGeom>
          <a:noFill/>
        </p:spPr>
        <p:txBody>
          <a:bodyPr wrap="square" rtlCol="0">
            <a:spAutoFit/>
          </a:bodyPr>
          <a:lstStyle/>
          <a:p>
            <a:pPr algn="ctr"/>
            <a:r>
              <a:rPr lang="en-US" sz="4400" b="1" dirty="0">
                <a:solidFill>
                  <a:schemeClr val="bg1"/>
                </a:solidFill>
                <a:latin typeface="Castellar" pitchFamily="18" charset="0"/>
              </a:rPr>
              <a:t>Built on Jerusalem Soil</a:t>
            </a:r>
          </a:p>
        </p:txBody>
      </p:sp>
      <p:sp>
        <p:nvSpPr>
          <p:cNvPr id="10" name="Rectangle 9"/>
          <p:cNvSpPr/>
          <p:nvPr/>
        </p:nvSpPr>
        <p:spPr>
          <a:xfrm>
            <a:off x="2057400" y="1219200"/>
            <a:ext cx="3657600" cy="1631216"/>
          </a:xfrm>
          <a:prstGeom prst="rect">
            <a:avLst/>
          </a:prstGeom>
        </p:spPr>
        <p:txBody>
          <a:bodyPr wrap="square">
            <a:spAutoFit/>
          </a:bodyPr>
          <a:lstStyle/>
          <a:p>
            <a:r>
              <a:rPr lang="en-US" sz="2000" b="1" dirty="0">
                <a:solidFill>
                  <a:schemeClr val="bg1"/>
                </a:solidFill>
              </a:rPr>
              <a:t>Old Jerusalem will be ‘built up again, and become a holy city” And it will be a gathering place for Judah and others of the house of Israel.</a:t>
            </a:r>
          </a:p>
        </p:txBody>
      </p:sp>
      <p:sp>
        <p:nvSpPr>
          <p:cNvPr id="9" name="Rectangle 8"/>
          <p:cNvSpPr/>
          <p:nvPr/>
        </p:nvSpPr>
        <p:spPr>
          <a:xfrm>
            <a:off x="5562600" y="3962400"/>
            <a:ext cx="4572000" cy="2308324"/>
          </a:xfrm>
          <a:prstGeom prst="rect">
            <a:avLst/>
          </a:prstGeom>
        </p:spPr>
        <p:txBody>
          <a:bodyPr>
            <a:spAutoFit/>
          </a:bodyPr>
          <a:lstStyle/>
          <a:p>
            <a:r>
              <a:rPr lang="en-US" b="1" dirty="0">
                <a:solidFill>
                  <a:schemeClr val="bg1"/>
                </a:solidFill>
              </a:rPr>
              <a:t>“And then also cometh the Jerusalem of old; and the inhabitants thereof, blessed are they, for they have been washed in the blood of the Lamb; and they are they who were scattered and gathered in from the four quarters of the earth, and from the</a:t>
            </a:r>
            <a:r>
              <a:rPr lang="en-US" b="1" baseline="30000" dirty="0">
                <a:solidFill>
                  <a:schemeClr val="bg1"/>
                </a:solidFill>
              </a:rPr>
              <a:t> </a:t>
            </a:r>
            <a:r>
              <a:rPr lang="en-US" b="1" dirty="0">
                <a:solidFill>
                  <a:schemeClr val="bg1"/>
                </a:solidFill>
              </a:rPr>
              <a:t>north countries, and are partakers of the fulfilling of the covenant which God made with their father, Abraham.”</a:t>
            </a:r>
          </a:p>
        </p:txBody>
      </p:sp>
      <p:pic>
        <p:nvPicPr>
          <p:cNvPr id="4" name="Picture 3">
            <a:extLst>
              <a:ext uri="{FF2B5EF4-FFF2-40B4-BE49-F238E27FC236}">
                <a16:creationId xmlns:a16="http://schemas.microsoft.com/office/drawing/2014/main" id="{2C76660B-C309-4C3F-A89A-68A53CC7D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475" y="841930"/>
            <a:ext cx="3724181" cy="2702691"/>
          </a:xfrm>
          <a:prstGeom prst="rect">
            <a:avLst/>
          </a:prstGeom>
        </p:spPr>
      </p:pic>
      <p:pic>
        <p:nvPicPr>
          <p:cNvPr id="8" name="Picture 7">
            <a:extLst>
              <a:ext uri="{FF2B5EF4-FFF2-40B4-BE49-F238E27FC236}">
                <a16:creationId xmlns:a16="http://schemas.microsoft.com/office/drawing/2014/main" id="{646BC9A6-A254-4C54-B37D-666C86937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62" y="3257841"/>
            <a:ext cx="3603589" cy="2702692"/>
          </a:xfrm>
          <a:prstGeom prst="rect">
            <a:avLst/>
          </a:prstGeom>
        </p:spPr>
      </p:pic>
      <p:pic>
        <p:nvPicPr>
          <p:cNvPr id="11" name="Picture 10">
            <a:extLst>
              <a:ext uri="{FF2B5EF4-FFF2-40B4-BE49-F238E27FC236}">
                <a16:creationId xmlns:a16="http://schemas.microsoft.com/office/drawing/2014/main" id="{44D405B3-42EF-4F8D-A16D-D99936B0577E}"/>
              </a:ext>
            </a:extLst>
          </p:cNvPr>
          <p:cNvPicPr>
            <a:picLocks noChangeAspect="1"/>
          </p:cNvPicPr>
          <p:nvPr/>
        </p:nvPicPr>
        <p:blipFill rotWithShape="1">
          <a:blip r:embed="rId5">
            <a:extLst>
              <a:ext uri="{28A0092B-C50C-407E-A947-70E740481C1C}">
                <a14:useLocalDpi xmlns:a14="http://schemas.microsoft.com/office/drawing/2010/main" val="0"/>
              </a:ext>
            </a:extLst>
          </a:blip>
          <a:srcRect t="3101" b="4630"/>
          <a:stretch/>
        </p:blipFill>
        <p:spPr>
          <a:xfrm>
            <a:off x="249381" y="280554"/>
            <a:ext cx="1329603" cy="896029"/>
          </a:xfrm>
          <a:prstGeom prst="rect">
            <a:avLst/>
          </a:prstGeom>
        </p:spPr>
      </p:pic>
    </p:spTree>
    <p:extLst>
      <p:ext uri="{BB962C8B-B14F-4D97-AF65-F5344CB8AC3E}">
        <p14:creationId xmlns:p14="http://schemas.microsoft.com/office/powerpoint/2010/main" val="267838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DFE27A-DDD2-4CB2-A39E-7BDA07FA8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4300" y="6443356"/>
            <a:ext cx="3886200" cy="369332"/>
          </a:xfrm>
          <a:prstGeom prst="rect">
            <a:avLst/>
          </a:prstGeom>
          <a:noFill/>
        </p:spPr>
        <p:txBody>
          <a:bodyPr wrap="square" rtlCol="0">
            <a:spAutoFit/>
          </a:bodyPr>
          <a:lstStyle/>
          <a:p>
            <a:r>
              <a:rPr lang="en-US" b="1" dirty="0">
                <a:solidFill>
                  <a:schemeClr val="bg1"/>
                </a:solidFill>
              </a:rPr>
              <a:t>Ether 13:12</a:t>
            </a:r>
            <a:endParaRPr lang="en-US" sz="1200" b="1" dirty="0">
              <a:solidFill>
                <a:schemeClr val="bg1"/>
              </a:solidFill>
            </a:endParaRPr>
          </a:p>
        </p:txBody>
      </p:sp>
      <p:sp>
        <p:nvSpPr>
          <p:cNvPr id="7" name="TextBox 6"/>
          <p:cNvSpPr txBox="1"/>
          <p:nvPr/>
        </p:nvSpPr>
        <p:spPr>
          <a:xfrm>
            <a:off x="1752600" y="1"/>
            <a:ext cx="8610600" cy="769441"/>
          </a:xfrm>
          <a:prstGeom prst="rect">
            <a:avLst/>
          </a:prstGeom>
          <a:noFill/>
        </p:spPr>
        <p:txBody>
          <a:bodyPr wrap="square" rtlCol="0">
            <a:spAutoFit/>
          </a:bodyPr>
          <a:lstStyle/>
          <a:p>
            <a:pPr algn="ctr"/>
            <a:r>
              <a:rPr lang="en-US" sz="4400" b="1" dirty="0">
                <a:solidFill>
                  <a:schemeClr val="bg1"/>
                </a:solidFill>
                <a:latin typeface="Castellar" pitchFamily="18" charset="0"/>
              </a:rPr>
              <a:t>First and Last</a:t>
            </a:r>
          </a:p>
        </p:txBody>
      </p:sp>
      <p:sp>
        <p:nvSpPr>
          <p:cNvPr id="10" name="Rectangle 9"/>
          <p:cNvSpPr/>
          <p:nvPr/>
        </p:nvSpPr>
        <p:spPr>
          <a:xfrm>
            <a:off x="2057400" y="1219200"/>
            <a:ext cx="3657600" cy="1938992"/>
          </a:xfrm>
          <a:prstGeom prst="rect">
            <a:avLst/>
          </a:prstGeom>
        </p:spPr>
        <p:txBody>
          <a:bodyPr wrap="square">
            <a:spAutoFit/>
          </a:bodyPr>
          <a:lstStyle/>
          <a:p>
            <a:r>
              <a:rPr lang="en-US" sz="2000" b="1" dirty="0">
                <a:solidFill>
                  <a:schemeClr val="bg1"/>
                </a:solidFill>
              </a:rPr>
              <a:t>“And when these things come, </a:t>
            </a:r>
            <a:r>
              <a:rPr lang="en-US" sz="2000" b="1" dirty="0" err="1">
                <a:solidFill>
                  <a:schemeClr val="bg1"/>
                </a:solidFill>
              </a:rPr>
              <a:t>bringeth</a:t>
            </a:r>
            <a:r>
              <a:rPr lang="en-US" sz="2000" b="1" dirty="0">
                <a:solidFill>
                  <a:schemeClr val="bg1"/>
                </a:solidFill>
              </a:rPr>
              <a:t> to pass the scripture which </a:t>
            </a:r>
            <a:r>
              <a:rPr lang="en-US" sz="2000" b="1" dirty="0" err="1">
                <a:solidFill>
                  <a:schemeClr val="bg1"/>
                </a:solidFill>
              </a:rPr>
              <a:t>saith</a:t>
            </a:r>
            <a:r>
              <a:rPr lang="en-US" sz="2000" b="1" dirty="0">
                <a:solidFill>
                  <a:schemeClr val="bg1"/>
                </a:solidFill>
              </a:rPr>
              <a:t>, there are they who were first, who shall be last; and there are they who were last, who shall be first.”</a:t>
            </a:r>
          </a:p>
        </p:txBody>
      </p:sp>
      <p:sp>
        <p:nvSpPr>
          <p:cNvPr id="9" name="Rectangle 8"/>
          <p:cNvSpPr/>
          <p:nvPr/>
        </p:nvSpPr>
        <p:spPr>
          <a:xfrm>
            <a:off x="4614582" y="4032556"/>
            <a:ext cx="5858435" cy="2246769"/>
          </a:xfrm>
          <a:prstGeom prst="rect">
            <a:avLst/>
          </a:prstGeom>
        </p:spPr>
        <p:txBody>
          <a:bodyPr wrap="square">
            <a:spAutoFit/>
          </a:bodyPr>
          <a:lstStyle/>
          <a:p>
            <a:r>
              <a:rPr lang="en-US" sz="2000" b="1" dirty="0">
                <a:solidFill>
                  <a:schemeClr val="bg1"/>
                </a:solidFill>
              </a:rPr>
              <a:t>The people Israel  rejected the covenant when it was first presented to them and thereby lost their position as the chosen people.</a:t>
            </a:r>
          </a:p>
          <a:p>
            <a:endParaRPr lang="en-US" sz="2000" b="1" dirty="0">
              <a:solidFill>
                <a:schemeClr val="bg1"/>
              </a:solidFill>
            </a:endParaRPr>
          </a:p>
          <a:p>
            <a:r>
              <a:rPr lang="en-US" sz="2000" b="1" dirty="0">
                <a:solidFill>
                  <a:schemeClr val="bg1"/>
                </a:solidFill>
              </a:rPr>
              <a:t>When the Gentiles have also had their opportunity, the gospel covenant will be taken back again to the Jews and the other tribes of Israel.</a:t>
            </a:r>
          </a:p>
        </p:txBody>
      </p:sp>
      <p:pic>
        <p:nvPicPr>
          <p:cNvPr id="4" name="Picture 3">
            <a:extLst>
              <a:ext uri="{FF2B5EF4-FFF2-40B4-BE49-F238E27FC236}">
                <a16:creationId xmlns:a16="http://schemas.microsoft.com/office/drawing/2014/main" id="{DB7CF7B6-07B1-4FFC-878D-A24973A63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578675"/>
            <a:ext cx="2043113" cy="3192364"/>
          </a:xfrm>
          <a:prstGeom prst="ellipse">
            <a:avLst/>
          </a:prstGeom>
          <a:ln>
            <a:noFill/>
          </a:ln>
          <a:effectLst>
            <a:softEdge rad="112500"/>
          </a:effectLst>
        </p:spPr>
      </p:pic>
      <p:pic>
        <p:nvPicPr>
          <p:cNvPr id="8" name="Picture 7">
            <a:extLst>
              <a:ext uri="{FF2B5EF4-FFF2-40B4-BE49-F238E27FC236}">
                <a16:creationId xmlns:a16="http://schemas.microsoft.com/office/drawing/2014/main" id="{CE6A2BEE-16A5-408F-A2C6-709F544675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206" y="3840925"/>
            <a:ext cx="3248025" cy="2438400"/>
          </a:xfrm>
          <a:prstGeom prst="ellipse">
            <a:avLst/>
          </a:prstGeom>
          <a:ln>
            <a:noFill/>
          </a:ln>
          <a:effectLst>
            <a:softEdge rad="112500"/>
          </a:effectLst>
        </p:spPr>
      </p:pic>
    </p:spTree>
    <p:extLst>
      <p:ext uri="{BB962C8B-B14F-4D97-AF65-F5344CB8AC3E}">
        <p14:creationId xmlns:p14="http://schemas.microsoft.com/office/powerpoint/2010/main" val="357587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1048304-EC2E-4086-AC51-DA8F9E796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 y="6488668"/>
            <a:ext cx="3886200" cy="369332"/>
          </a:xfrm>
          <a:prstGeom prst="rect">
            <a:avLst/>
          </a:prstGeom>
          <a:noFill/>
        </p:spPr>
        <p:txBody>
          <a:bodyPr wrap="square" rtlCol="0">
            <a:spAutoFit/>
          </a:bodyPr>
          <a:lstStyle/>
          <a:p>
            <a:r>
              <a:rPr lang="en-US" b="1" dirty="0">
                <a:solidFill>
                  <a:schemeClr val="bg1"/>
                </a:solidFill>
              </a:rPr>
              <a:t>Ether 13:13-31; 14:1-31</a:t>
            </a:r>
            <a:endParaRPr lang="en-US" sz="1200" b="1" dirty="0">
              <a:solidFill>
                <a:schemeClr val="bg1"/>
              </a:solidFill>
            </a:endParaRPr>
          </a:p>
        </p:txBody>
      </p:sp>
      <p:sp>
        <p:nvSpPr>
          <p:cNvPr id="7" name="TextBox 6"/>
          <p:cNvSpPr txBox="1"/>
          <p:nvPr/>
        </p:nvSpPr>
        <p:spPr>
          <a:xfrm>
            <a:off x="1752600" y="1"/>
            <a:ext cx="8610600" cy="769441"/>
          </a:xfrm>
          <a:prstGeom prst="rect">
            <a:avLst/>
          </a:prstGeom>
          <a:noFill/>
        </p:spPr>
        <p:txBody>
          <a:bodyPr wrap="square" rtlCol="0">
            <a:spAutoFit/>
          </a:bodyPr>
          <a:lstStyle/>
          <a:p>
            <a:pPr algn="ctr"/>
            <a:r>
              <a:rPr lang="en-US" sz="4400" b="1" dirty="0">
                <a:solidFill>
                  <a:schemeClr val="bg1"/>
                </a:solidFill>
                <a:latin typeface="Castellar" pitchFamily="18" charset="0"/>
              </a:rPr>
              <a:t>Rejection</a:t>
            </a:r>
          </a:p>
        </p:txBody>
      </p:sp>
      <p:sp>
        <p:nvSpPr>
          <p:cNvPr id="10" name="Rectangle 9"/>
          <p:cNvSpPr/>
          <p:nvPr/>
        </p:nvSpPr>
        <p:spPr>
          <a:xfrm>
            <a:off x="924791" y="1025237"/>
            <a:ext cx="5108864" cy="2554545"/>
          </a:xfrm>
          <a:prstGeom prst="rect">
            <a:avLst/>
          </a:prstGeom>
        </p:spPr>
        <p:txBody>
          <a:bodyPr wrap="square">
            <a:spAutoFit/>
          </a:bodyPr>
          <a:lstStyle/>
          <a:p>
            <a:r>
              <a:rPr lang="en-US" sz="2000" b="1" dirty="0">
                <a:solidFill>
                  <a:schemeClr val="bg1"/>
                </a:solidFill>
              </a:rPr>
              <a:t>The Jaredites rejected Ether and cast him out from among them. During the day, Ether hid himself in “the cavity of a rock,” where he finished his record of the Jaredites. </a:t>
            </a:r>
          </a:p>
          <a:p>
            <a:endParaRPr lang="en-US" sz="2000" b="1" dirty="0">
              <a:solidFill>
                <a:schemeClr val="bg1"/>
              </a:solidFill>
            </a:endParaRPr>
          </a:p>
          <a:p>
            <a:r>
              <a:rPr lang="en-US" sz="2000" b="1" dirty="0">
                <a:solidFill>
                  <a:schemeClr val="bg1"/>
                </a:solidFill>
              </a:rPr>
              <a:t>At night, he went out to see the things that were happening to his people, the Jaredites. He wrote about the things he saw.</a:t>
            </a:r>
          </a:p>
        </p:txBody>
      </p:sp>
      <p:sp>
        <p:nvSpPr>
          <p:cNvPr id="9" name="Rectangle 8"/>
          <p:cNvSpPr/>
          <p:nvPr/>
        </p:nvSpPr>
        <p:spPr>
          <a:xfrm>
            <a:off x="5638800" y="3886200"/>
            <a:ext cx="4572000" cy="2862322"/>
          </a:xfrm>
          <a:prstGeom prst="rect">
            <a:avLst/>
          </a:prstGeom>
        </p:spPr>
        <p:txBody>
          <a:bodyPr>
            <a:spAutoFit/>
          </a:bodyPr>
          <a:lstStyle/>
          <a:p>
            <a:r>
              <a:rPr lang="en-US" sz="2000" b="1" dirty="0">
                <a:solidFill>
                  <a:schemeClr val="bg1"/>
                </a:solidFill>
              </a:rPr>
              <a:t>There was a great war among the people</a:t>
            </a:r>
          </a:p>
          <a:p>
            <a:endParaRPr lang="en-US" sz="2000" b="1" dirty="0">
              <a:solidFill>
                <a:schemeClr val="bg1"/>
              </a:solidFill>
            </a:endParaRPr>
          </a:p>
          <a:p>
            <a:r>
              <a:rPr lang="en-US" sz="2000" b="1" dirty="0">
                <a:solidFill>
                  <a:schemeClr val="bg1"/>
                </a:solidFill>
              </a:rPr>
              <a:t>They sought to destroy </a:t>
            </a:r>
            <a:r>
              <a:rPr lang="en-US" sz="2000" b="1" dirty="0" err="1">
                <a:solidFill>
                  <a:schemeClr val="bg1"/>
                </a:solidFill>
              </a:rPr>
              <a:t>Coriantumr</a:t>
            </a:r>
            <a:r>
              <a:rPr lang="en-US" sz="2000" b="1" dirty="0">
                <a:solidFill>
                  <a:schemeClr val="bg1"/>
                </a:solidFill>
              </a:rPr>
              <a:t> with their secret plans</a:t>
            </a:r>
          </a:p>
          <a:p>
            <a:endParaRPr lang="en-US" sz="2000" b="1" dirty="0">
              <a:solidFill>
                <a:schemeClr val="bg1"/>
              </a:solidFill>
            </a:endParaRPr>
          </a:p>
          <a:p>
            <a:r>
              <a:rPr lang="en-US" sz="2000" b="1" dirty="0">
                <a:solidFill>
                  <a:schemeClr val="bg1"/>
                </a:solidFill>
              </a:rPr>
              <a:t>Many people were slain by those who belonged to secret organizations</a:t>
            </a:r>
          </a:p>
          <a:p>
            <a:endParaRPr lang="en-US" sz="2000" b="1" dirty="0">
              <a:solidFill>
                <a:schemeClr val="bg1"/>
              </a:solidFill>
            </a:endParaRPr>
          </a:p>
          <a:p>
            <a:r>
              <a:rPr lang="en-US" sz="2000" b="1" dirty="0">
                <a:solidFill>
                  <a:schemeClr val="bg1"/>
                </a:solidFill>
              </a:rPr>
              <a:t>He witnessed his people’s destruction</a:t>
            </a:r>
          </a:p>
        </p:txBody>
      </p:sp>
      <p:pic>
        <p:nvPicPr>
          <p:cNvPr id="4" name="Picture 3">
            <a:extLst>
              <a:ext uri="{FF2B5EF4-FFF2-40B4-BE49-F238E27FC236}">
                <a16:creationId xmlns:a16="http://schemas.microsoft.com/office/drawing/2014/main" id="{E218645F-5E98-4D79-9837-BA69ED657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292" y="972308"/>
            <a:ext cx="3562350" cy="2514600"/>
          </a:xfrm>
          <a:prstGeom prst="rect">
            <a:avLst/>
          </a:prstGeom>
        </p:spPr>
      </p:pic>
      <p:pic>
        <p:nvPicPr>
          <p:cNvPr id="8" name="Picture 7">
            <a:extLst>
              <a:ext uri="{FF2B5EF4-FFF2-40B4-BE49-F238E27FC236}">
                <a16:creationId xmlns:a16="http://schemas.microsoft.com/office/drawing/2014/main" id="{242068C5-1714-495C-9226-BC1241C4D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350" y="4236900"/>
            <a:ext cx="2857500" cy="1981200"/>
          </a:xfrm>
          <a:prstGeom prst="rect">
            <a:avLst/>
          </a:prstGeom>
        </p:spPr>
      </p:pic>
    </p:spTree>
    <p:extLst>
      <p:ext uri="{BB962C8B-B14F-4D97-AF65-F5344CB8AC3E}">
        <p14:creationId xmlns:p14="http://schemas.microsoft.com/office/powerpoint/2010/main" val="204422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3218</Words>
  <Application>Microsoft Office PowerPoint</Application>
  <PresentationFormat>Widescreen</PresentationFormat>
  <Paragraphs>220</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Open Sans</vt:lpstr>
      <vt:lpstr>Times New Roman</vt:lpstr>
      <vt:lpstr>Arial</vt:lpstr>
      <vt:lpstr>Helam Slab</vt:lpstr>
      <vt:lpstr>Castellar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15</cp:revision>
  <dcterms:created xsi:type="dcterms:W3CDTF">2017-12-05T21:45:33Z</dcterms:created>
  <dcterms:modified xsi:type="dcterms:W3CDTF">2020-06-11T16:08:18Z</dcterms:modified>
</cp:coreProperties>
</file>