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snapToGrid="0">
      <p:cViewPr varScale="1">
        <p:scale>
          <a:sx n="101" d="100"/>
          <a:sy n="101" d="100"/>
        </p:scale>
        <p:origin x="12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DD55F-8806-4727-8D50-438826D680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32A567-73C0-453D-A19E-63F078C2EA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722EEE-F844-4CE9-9510-57D219B6474F}"/>
              </a:ext>
            </a:extLst>
          </p:cNvPr>
          <p:cNvSpPr>
            <a:spLocks noGrp="1"/>
          </p:cNvSpPr>
          <p:nvPr>
            <p:ph type="dt" sz="half" idx="10"/>
          </p:nvPr>
        </p:nvSpPr>
        <p:spPr/>
        <p:txBody>
          <a:bodyPr/>
          <a:lstStyle/>
          <a:p>
            <a:fld id="{D0F75FCC-DA3D-4B0C-BA59-91F17669FE98}" type="datetimeFigureOut">
              <a:rPr lang="en-US" smtClean="0"/>
              <a:t>6/11/2020</a:t>
            </a:fld>
            <a:endParaRPr lang="en-US"/>
          </a:p>
        </p:txBody>
      </p:sp>
      <p:sp>
        <p:nvSpPr>
          <p:cNvPr id="5" name="Footer Placeholder 4">
            <a:extLst>
              <a:ext uri="{FF2B5EF4-FFF2-40B4-BE49-F238E27FC236}">
                <a16:creationId xmlns:a16="http://schemas.microsoft.com/office/drawing/2014/main" id="{F15C50DA-10F1-49E4-88C9-1E7C045764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15E173-0A81-4BEB-9CE9-33198666F5FA}"/>
              </a:ext>
            </a:extLst>
          </p:cNvPr>
          <p:cNvSpPr>
            <a:spLocks noGrp="1"/>
          </p:cNvSpPr>
          <p:nvPr>
            <p:ph type="sldNum" sz="quarter" idx="12"/>
          </p:nvPr>
        </p:nvSpPr>
        <p:spPr/>
        <p:txBody>
          <a:bodyPr/>
          <a:lstStyle/>
          <a:p>
            <a:fld id="{ACCE1001-7D9D-49A8-9085-339FEECCE1F4}" type="slidenum">
              <a:rPr lang="en-US" smtClean="0"/>
              <a:t>‹#›</a:t>
            </a:fld>
            <a:endParaRPr lang="en-US"/>
          </a:p>
        </p:txBody>
      </p:sp>
    </p:spTree>
    <p:extLst>
      <p:ext uri="{BB962C8B-B14F-4D97-AF65-F5344CB8AC3E}">
        <p14:creationId xmlns:p14="http://schemas.microsoft.com/office/powerpoint/2010/main" val="345582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9CB0-BEAF-484D-BFB7-CA74ACDDEB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70AA8F-A183-44B9-9773-9A291739CB4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C4154-2B13-4264-85B6-983070B4B21B}"/>
              </a:ext>
            </a:extLst>
          </p:cNvPr>
          <p:cNvSpPr>
            <a:spLocks noGrp="1"/>
          </p:cNvSpPr>
          <p:nvPr>
            <p:ph type="dt" sz="half" idx="10"/>
          </p:nvPr>
        </p:nvSpPr>
        <p:spPr/>
        <p:txBody>
          <a:bodyPr/>
          <a:lstStyle/>
          <a:p>
            <a:fld id="{D0F75FCC-DA3D-4B0C-BA59-91F17669FE98}" type="datetimeFigureOut">
              <a:rPr lang="en-US" smtClean="0"/>
              <a:t>6/11/2020</a:t>
            </a:fld>
            <a:endParaRPr lang="en-US"/>
          </a:p>
        </p:txBody>
      </p:sp>
      <p:sp>
        <p:nvSpPr>
          <p:cNvPr id="5" name="Footer Placeholder 4">
            <a:extLst>
              <a:ext uri="{FF2B5EF4-FFF2-40B4-BE49-F238E27FC236}">
                <a16:creationId xmlns:a16="http://schemas.microsoft.com/office/drawing/2014/main" id="{E28C7F6C-0486-4ABD-A711-B69F561C33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10D93B-66CF-4373-98EF-3AD80B36B3E6}"/>
              </a:ext>
            </a:extLst>
          </p:cNvPr>
          <p:cNvSpPr>
            <a:spLocks noGrp="1"/>
          </p:cNvSpPr>
          <p:nvPr>
            <p:ph type="sldNum" sz="quarter" idx="12"/>
          </p:nvPr>
        </p:nvSpPr>
        <p:spPr/>
        <p:txBody>
          <a:bodyPr/>
          <a:lstStyle/>
          <a:p>
            <a:fld id="{ACCE1001-7D9D-49A8-9085-339FEECCE1F4}" type="slidenum">
              <a:rPr lang="en-US" smtClean="0"/>
              <a:t>‹#›</a:t>
            </a:fld>
            <a:endParaRPr lang="en-US"/>
          </a:p>
        </p:txBody>
      </p:sp>
    </p:spTree>
    <p:extLst>
      <p:ext uri="{BB962C8B-B14F-4D97-AF65-F5344CB8AC3E}">
        <p14:creationId xmlns:p14="http://schemas.microsoft.com/office/powerpoint/2010/main" val="63382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4BA94B-3A2C-4CBC-B594-8AD3ED2E2D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D52592-9636-4721-AC58-8995189983D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396E2-245A-420B-A938-CC80CC672317}"/>
              </a:ext>
            </a:extLst>
          </p:cNvPr>
          <p:cNvSpPr>
            <a:spLocks noGrp="1"/>
          </p:cNvSpPr>
          <p:nvPr>
            <p:ph type="dt" sz="half" idx="10"/>
          </p:nvPr>
        </p:nvSpPr>
        <p:spPr/>
        <p:txBody>
          <a:bodyPr/>
          <a:lstStyle/>
          <a:p>
            <a:fld id="{D0F75FCC-DA3D-4B0C-BA59-91F17669FE98}" type="datetimeFigureOut">
              <a:rPr lang="en-US" smtClean="0"/>
              <a:t>6/11/2020</a:t>
            </a:fld>
            <a:endParaRPr lang="en-US"/>
          </a:p>
        </p:txBody>
      </p:sp>
      <p:sp>
        <p:nvSpPr>
          <p:cNvPr id="5" name="Footer Placeholder 4">
            <a:extLst>
              <a:ext uri="{FF2B5EF4-FFF2-40B4-BE49-F238E27FC236}">
                <a16:creationId xmlns:a16="http://schemas.microsoft.com/office/drawing/2014/main" id="{9C3C5848-7E7E-4795-BB4F-F376AF6C2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C34C71-83EC-4277-9846-32F26A03F0F1}"/>
              </a:ext>
            </a:extLst>
          </p:cNvPr>
          <p:cNvSpPr>
            <a:spLocks noGrp="1"/>
          </p:cNvSpPr>
          <p:nvPr>
            <p:ph type="sldNum" sz="quarter" idx="12"/>
          </p:nvPr>
        </p:nvSpPr>
        <p:spPr/>
        <p:txBody>
          <a:bodyPr/>
          <a:lstStyle/>
          <a:p>
            <a:fld id="{ACCE1001-7D9D-49A8-9085-339FEECCE1F4}" type="slidenum">
              <a:rPr lang="en-US" smtClean="0"/>
              <a:t>‹#›</a:t>
            </a:fld>
            <a:endParaRPr lang="en-US"/>
          </a:p>
        </p:txBody>
      </p:sp>
    </p:spTree>
    <p:extLst>
      <p:ext uri="{BB962C8B-B14F-4D97-AF65-F5344CB8AC3E}">
        <p14:creationId xmlns:p14="http://schemas.microsoft.com/office/powerpoint/2010/main" val="84819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D9F27-C7B0-4E3E-860A-D4EFF9E86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E77DC1-8708-4EA4-9ADD-660142D3FB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4F156-DC46-4D98-8C4D-A8F4F230949F}"/>
              </a:ext>
            </a:extLst>
          </p:cNvPr>
          <p:cNvSpPr>
            <a:spLocks noGrp="1"/>
          </p:cNvSpPr>
          <p:nvPr>
            <p:ph type="dt" sz="half" idx="10"/>
          </p:nvPr>
        </p:nvSpPr>
        <p:spPr/>
        <p:txBody>
          <a:bodyPr/>
          <a:lstStyle/>
          <a:p>
            <a:fld id="{D0F75FCC-DA3D-4B0C-BA59-91F17669FE98}" type="datetimeFigureOut">
              <a:rPr lang="en-US" smtClean="0"/>
              <a:t>6/11/2020</a:t>
            </a:fld>
            <a:endParaRPr lang="en-US"/>
          </a:p>
        </p:txBody>
      </p:sp>
      <p:sp>
        <p:nvSpPr>
          <p:cNvPr id="5" name="Footer Placeholder 4">
            <a:extLst>
              <a:ext uri="{FF2B5EF4-FFF2-40B4-BE49-F238E27FC236}">
                <a16:creationId xmlns:a16="http://schemas.microsoft.com/office/drawing/2014/main" id="{F36A2587-E0B5-4333-B07E-0625DBD2A6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7E54EE-ECC0-46D7-AC44-9873F5E558F9}"/>
              </a:ext>
            </a:extLst>
          </p:cNvPr>
          <p:cNvSpPr>
            <a:spLocks noGrp="1"/>
          </p:cNvSpPr>
          <p:nvPr>
            <p:ph type="sldNum" sz="quarter" idx="12"/>
          </p:nvPr>
        </p:nvSpPr>
        <p:spPr/>
        <p:txBody>
          <a:bodyPr/>
          <a:lstStyle/>
          <a:p>
            <a:fld id="{ACCE1001-7D9D-49A8-9085-339FEECCE1F4}" type="slidenum">
              <a:rPr lang="en-US" smtClean="0"/>
              <a:t>‹#›</a:t>
            </a:fld>
            <a:endParaRPr lang="en-US"/>
          </a:p>
        </p:txBody>
      </p:sp>
    </p:spTree>
    <p:extLst>
      <p:ext uri="{BB962C8B-B14F-4D97-AF65-F5344CB8AC3E}">
        <p14:creationId xmlns:p14="http://schemas.microsoft.com/office/powerpoint/2010/main" val="1060951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144DC-32ED-4A20-9C07-B5DE300CC7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051709-C01F-4E62-9BFF-FCE334075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5A7EC0-829F-49C5-AE9C-1C5BDA740B59}"/>
              </a:ext>
            </a:extLst>
          </p:cNvPr>
          <p:cNvSpPr>
            <a:spLocks noGrp="1"/>
          </p:cNvSpPr>
          <p:nvPr>
            <p:ph type="dt" sz="half" idx="10"/>
          </p:nvPr>
        </p:nvSpPr>
        <p:spPr/>
        <p:txBody>
          <a:bodyPr/>
          <a:lstStyle/>
          <a:p>
            <a:fld id="{D0F75FCC-DA3D-4B0C-BA59-91F17669FE98}" type="datetimeFigureOut">
              <a:rPr lang="en-US" smtClean="0"/>
              <a:t>6/11/2020</a:t>
            </a:fld>
            <a:endParaRPr lang="en-US"/>
          </a:p>
        </p:txBody>
      </p:sp>
      <p:sp>
        <p:nvSpPr>
          <p:cNvPr id="5" name="Footer Placeholder 4">
            <a:extLst>
              <a:ext uri="{FF2B5EF4-FFF2-40B4-BE49-F238E27FC236}">
                <a16:creationId xmlns:a16="http://schemas.microsoft.com/office/drawing/2014/main" id="{24F088C2-B11D-4FD0-94F0-CF461B0716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23090-DFAA-45A8-BEC3-34C9F853578A}"/>
              </a:ext>
            </a:extLst>
          </p:cNvPr>
          <p:cNvSpPr>
            <a:spLocks noGrp="1"/>
          </p:cNvSpPr>
          <p:nvPr>
            <p:ph type="sldNum" sz="quarter" idx="12"/>
          </p:nvPr>
        </p:nvSpPr>
        <p:spPr/>
        <p:txBody>
          <a:bodyPr/>
          <a:lstStyle/>
          <a:p>
            <a:fld id="{ACCE1001-7D9D-49A8-9085-339FEECCE1F4}" type="slidenum">
              <a:rPr lang="en-US" smtClean="0"/>
              <a:t>‹#›</a:t>
            </a:fld>
            <a:endParaRPr lang="en-US"/>
          </a:p>
        </p:txBody>
      </p:sp>
    </p:spTree>
    <p:extLst>
      <p:ext uri="{BB962C8B-B14F-4D97-AF65-F5344CB8AC3E}">
        <p14:creationId xmlns:p14="http://schemas.microsoft.com/office/powerpoint/2010/main" val="1138777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E8E85-ABBB-4CA5-898A-0DE37AD9BD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151965-56A0-4F16-9B0C-CE2AE8F02E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E293F2-3C89-40A7-82FC-9898364B3AC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933BF-D40F-40F0-AD53-3E3C94F8D431}"/>
              </a:ext>
            </a:extLst>
          </p:cNvPr>
          <p:cNvSpPr>
            <a:spLocks noGrp="1"/>
          </p:cNvSpPr>
          <p:nvPr>
            <p:ph type="dt" sz="half" idx="10"/>
          </p:nvPr>
        </p:nvSpPr>
        <p:spPr/>
        <p:txBody>
          <a:bodyPr/>
          <a:lstStyle/>
          <a:p>
            <a:fld id="{D0F75FCC-DA3D-4B0C-BA59-91F17669FE98}" type="datetimeFigureOut">
              <a:rPr lang="en-US" smtClean="0"/>
              <a:t>6/11/2020</a:t>
            </a:fld>
            <a:endParaRPr lang="en-US"/>
          </a:p>
        </p:txBody>
      </p:sp>
      <p:sp>
        <p:nvSpPr>
          <p:cNvPr id="6" name="Footer Placeholder 5">
            <a:extLst>
              <a:ext uri="{FF2B5EF4-FFF2-40B4-BE49-F238E27FC236}">
                <a16:creationId xmlns:a16="http://schemas.microsoft.com/office/drawing/2014/main" id="{49E4697A-FF95-49C4-8A6B-0223A12262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E5540D-737A-46D5-BFAD-A62735606AB9}"/>
              </a:ext>
            </a:extLst>
          </p:cNvPr>
          <p:cNvSpPr>
            <a:spLocks noGrp="1"/>
          </p:cNvSpPr>
          <p:nvPr>
            <p:ph type="sldNum" sz="quarter" idx="12"/>
          </p:nvPr>
        </p:nvSpPr>
        <p:spPr/>
        <p:txBody>
          <a:bodyPr/>
          <a:lstStyle/>
          <a:p>
            <a:fld id="{ACCE1001-7D9D-49A8-9085-339FEECCE1F4}" type="slidenum">
              <a:rPr lang="en-US" smtClean="0"/>
              <a:t>‹#›</a:t>
            </a:fld>
            <a:endParaRPr lang="en-US"/>
          </a:p>
        </p:txBody>
      </p:sp>
    </p:spTree>
    <p:extLst>
      <p:ext uri="{BB962C8B-B14F-4D97-AF65-F5344CB8AC3E}">
        <p14:creationId xmlns:p14="http://schemas.microsoft.com/office/powerpoint/2010/main" val="1573686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C1D97-060E-4B9A-94F4-2A703EC08D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FFC3BE-9DB5-4455-A121-9BF2771E3B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AE4006-4489-488C-89FA-76F2FBA067C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4619D1-19F7-466E-8E69-B1177E384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B1F7BF-B713-4E08-A3F9-1151422612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5D3579-8A8B-49AF-BD1E-AABD72C2695E}"/>
              </a:ext>
            </a:extLst>
          </p:cNvPr>
          <p:cNvSpPr>
            <a:spLocks noGrp="1"/>
          </p:cNvSpPr>
          <p:nvPr>
            <p:ph type="dt" sz="half" idx="10"/>
          </p:nvPr>
        </p:nvSpPr>
        <p:spPr/>
        <p:txBody>
          <a:bodyPr/>
          <a:lstStyle/>
          <a:p>
            <a:fld id="{D0F75FCC-DA3D-4B0C-BA59-91F17669FE98}" type="datetimeFigureOut">
              <a:rPr lang="en-US" smtClean="0"/>
              <a:t>6/11/2020</a:t>
            </a:fld>
            <a:endParaRPr lang="en-US"/>
          </a:p>
        </p:txBody>
      </p:sp>
      <p:sp>
        <p:nvSpPr>
          <p:cNvPr id="8" name="Footer Placeholder 7">
            <a:extLst>
              <a:ext uri="{FF2B5EF4-FFF2-40B4-BE49-F238E27FC236}">
                <a16:creationId xmlns:a16="http://schemas.microsoft.com/office/drawing/2014/main" id="{D8937065-F4F6-4E8A-A330-5824760F7F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A9CAF3-0BB2-4126-9691-3080A7A9E6A4}"/>
              </a:ext>
            </a:extLst>
          </p:cNvPr>
          <p:cNvSpPr>
            <a:spLocks noGrp="1"/>
          </p:cNvSpPr>
          <p:nvPr>
            <p:ph type="sldNum" sz="quarter" idx="12"/>
          </p:nvPr>
        </p:nvSpPr>
        <p:spPr/>
        <p:txBody>
          <a:bodyPr/>
          <a:lstStyle/>
          <a:p>
            <a:fld id="{ACCE1001-7D9D-49A8-9085-339FEECCE1F4}" type="slidenum">
              <a:rPr lang="en-US" smtClean="0"/>
              <a:t>‹#›</a:t>
            </a:fld>
            <a:endParaRPr lang="en-US"/>
          </a:p>
        </p:txBody>
      </p:sp>
    </p:spTree>
    <p:extLst>
      <p:ext uri="{BB962C8B-B14F-4D97-AF65-F5344CB8AC3E}">
        <p14:creationId xmlns:p14="http://schemas.microsoft.com/office/powerpoint/2010/main" val="195979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E112-1538-424C-B8BE-05ABC26E94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923E36-B855-41C3-8C0A-0BB9A4797893}"/>
              </a:ext>
            </a:extLst>
          </p:cNvPr>
          <p:cNvSpPr>
            <a:spLocks noGrp="1"/>
          </p:cNvSpPr>
          <p:nvPr>
            <p:ph type="dt" sz="half" idx="10"/>
          </p:nvPr>
        </p:nvSpPr>
        <p:spPr/>
        <p:txBody>
          <a:bodyPr/>
          <a:lstStyle/>
          <a:p>
            <a:fld id="{D0F75FCC-DA3D-4B0C-BA59-91F17669FE98}" type="datetimeFigureOut">
              <a:rPr lang="en-US" smtClean="0"/>
              <a:t>6/11/2020</a:t>
            </a:fld>
            <a:endParaRPr lang="en-US"/>
          </a:p>
        </p:txBody>
      </p:sp>
      <p:sp>
        <p:nvSpPr>
          <p:cNvPr id="4" name="Footer Placeholder 3">
            <a:extLst>
              <a:ext uri="{FF2B5EF4-FFF2-40B4-BE49-F238E27FC236}">
                <a16:creationId xmlns:a16="http://schemas.microsoft.com/office/drawing/2014/main" id="{9846BB59-E62B-4E8D-99AD-3FA2F13B58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1E4DA-9FC1-4DA8-849B-B2F34F754894}"/>
              </a:ext>
            </a:extLst>
          </p:cNvPr>
          <p:cNvSpPr>
            <a:spLocks noGrp="1"/>
          </p:cNvSpPr>
          <p:nvPr>
            <p:ph type="sldNum" sz="quarter" idx="12"/>
          </p:nvPr>
        </p:nvSpPr>
        <p:spPr/>
        <p:txBody>
          <a:bodyPr/>
          <a:lstStyle/>
          <a:p>
            <a:fld id="{ACCE1001-7D9D-49A8-9085-339FEECCE1F4}" type="slidenum">
              <a:rPr lang="en-US" smtClean="0"/>
              <a:t>‹#›</a:t>
            </a:fld>
            <a:endParaRPr lang="en-US"/>
          </a:p>
        </p:txBody>
      </p:sp>
    </p:spTree>
    <p:extLst>
      <p:ext uri="{BB962C8B-B14F-4D97-AF65-F5344CB8AC3E}">
        <p14:creationId xmlns:p14="http://schemas.microsoft.com/office/powerpoint/2010/main" val="207347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4FE18-392D-4783-A9CB-59A77EC6764A}"/>
              </a:ext>
            </a:extLst>
          </p:cNvPr>
          <p:cNvSpPr>
            <a:spLocks noGrp="1"/>
          </p:cNvSpPr>
          <p:nvPr>
            <p:ph type="dt" sz="half" idx="10"/>
          </p:nvPr>
        </p:nvSpPr>
        <p:spPr/>
        <p:txBody>
          <a:bodyPr/>
          <a:lstStyle/>
          <a:p>
            <a:fld id="{D0F75FCC-DA3D-4B0C-BA59-91F17669FE98}" type="datetimeFigureOut">
              <a:rPr lang="en-US" smtClean="0"/>
              <a:t>6/11/2020</a:t>
            </a:fld>
            <a:endParaRPr lang="en-US"/>
          </a:p>
        </p:txBody>
      </p:sp>
      <p:sp>
        <p:nvSpPr>
          <p:cNvPr id="3" name="Footer Placeholder 2">
            <a:extLst>
              <a:ext uri="{FF2B5EF4-FFF2-40B4-BE49-F238E27FC236}">
                <a16:creationId xmlns:a16="http://schemas.microsoft.com/office/drawing/2014/main" id="{608C062C-10F7-44B0-86D6-E20AAAE12B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079AD5-F5E3-4545-975B-AD1E93BBC2A9}"/>
              </a:ext>
            </a:extLst>
          </p:cNvPr>
          <p:cNvSpPr>
            <a:spLocks noGrp="1"/>
          </p:cNvSpPr>
          <p:nvPr>
            <p:ph type="sldNum" sz="quarter" idx="12"/>
          </p:nvPr>
        </p:nvSpPr>
        <p:spPr/>
        <p:txBody>
          <a:bodyPr/>
          <a:lstStyle/>
          <a:p>
            <a:fld id="{ACCE1001-7D9D-49A8-9085-339FEECCE1F4}" type="slidenum">
              <a:rPr lang="en-US" smtClean="0"/>
              <a:t>‹#›</a:t>
            </a:fld>
            <a:endParaRPr lang="en-US"/>
          </a:p>
        </p:txBody>
      </p:sp>
    </p:spTree>
    <p:extLst>
      <p:ext uri="{BB962C8B-B14F-4D97-AF65-F5344CB8AC3E}">
        <p14:creationId xmlns:p14="http://schemas.microsoft.com/office/powerpoint/2010/main" val="219035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A881-9380-4118-8973-9EA63B3B26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107F3E-F3DC-48A3-A531-28128C7625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21FDA7-E87C-48D5-84E8-72398B34B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70824B-431B-4AF5-800A-7128293E9AF5}"/>
              </a:ext>
            </a:extLst>
          </p:cNvPr>
          <p:cNvSpPr>
            <a:spLocks noGrp="1"/>
          </p:cNvSpPr>
          <p:nvPr>
            <p:ph type="dt" sz="half" idx="10"/>
          </p:nvPr>
        </p:nvSpPr>
        <p:spPr/>
        <p:txBody>
          <a:bodyPr/>
          <a:lstStyle/>
          <a:p>
            <a:fld id="{D0F75FCC-DA3D-4B0C-BA59-91F17669FE98}" type="datetimeFigureOut">
              <a:rPr lang="en-US" smtClean="0"/>
              <a:t>6/11/2020</a:t>
            </a:fld>
            <a:endParaRPr lang="en-US"/>
          </a:p>
        </p:txBody>
      </p:sp>
      <p:sp>
        <p:nvSpPr>
          <p:cNvPr id="6" name="Footer Placeholder 5">
            <a:extLst>
              <a:ext uri="{FF2B5EF4-FFF2-40B4-BE49-F238E27FC236}">
                <a16:creationId xmlns:a16="http://schemas.microsoft.com/office/drawing/2014/main" id="{7540F0F3-E65C-41B0-BF36-35A5B82693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473686-0B64-4BD5-8144-67CB2E2E8B93}"/>
              </a:ext>
            </a:extLst>
          </p:cNvPr>
          <p:cNvSpPr>
            <a:spLocks noGrp="1"/>
          </p:cNvSpPr>
          <p:nvPr>
            <p:ph type="sldNum" sz="quarter" idx="12"/>
          </p:nvPr>
        </p:nvSpPr>
        <p:spPr/>
        <p:txBody>
          <a:bodyPr/>
          <a:lstStyle/>
          <a:p>
            <a:fld id="{ACCE1001-7D9D-49A8-9085-339FEECCE1F4}" type="slidenum">
              <a:rPr lang="en-US" smtClean="0"/>
              <a:t>‹#›</a:t>
            </a:fld>
            <a:endParaRPr lang="en-US"/>
          </a:p>
        </p:txBody>
      </p:sp>
    </p:spTree>
    <p:extLst>
      <p:ext uri="{BB962C8B-B14F-4D97-AF65-F5344CB8AC3E}">
        <p14:creationId xmlns:p14="http://schemas.microsoft.com/office/powerpoint/2010/main" val="4229095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BC7BA-3C1B-4B8D-8164-560EA2092C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23EF8E-851C-4D9C-A55D-729D8A6DF6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198107-D048-4C25-807A-96208F5CB6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15860FF-CF69-492C-A1F8-0615E7698B11}"/>
              </a:ext>
            </a:extLst>
          </p:cNvPr>
          <p:cNvSpPr>
            <a:spLocks noGrp="1"/>
          </p:cNvSpPr>
          <p:nvPr>
            <p:ph type="dt" sz="half" idx="10"/>
          </p:nvPr>
        </p:nvSpPr>
        <p:spPr/>
        <p:txBody>
          <a:bodyPr/>
          <a:lstStyle/>
          <a:p>
            <a:fld id="{D0F75FCC-DA3D-4B0C-BA59-91F17669FE98}" type="datetimeFigureOut">
              <a:rPr lang="en-US" smtClean="0"/>
              <a:t>6/11/2020</a:t>
            </a:fld>
            <a:endParaRPr lang="en-US"/>
          </a:p>
        </p:txBody>
      </p:sp>
      <p:sp>
        <p:nvSpPr>
          <p:cNvPr id="6" name="Footer Placeholder 5">
            <a:extLst>
              <a:ext uri="{FF2B5EF4-FFF2-40B4-BE49-F238E27FC236}">
                <a16:creationId xmlns:a16="http://schemas.microsoft.com/office/drawing/2014/main" id="{75E52EDF-B0E5-441F-B08F-E904C6A03F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9E1DD-0D1C-4C50-9C1B-5F14DC42A5A7}"/>
              </a:ext>
            </a:extLst>
          </p:cNvPr>
          <p:cNvSpPr>
            <a:spLocks noGrp="1"/>
          </p:cNvSpPr>
          <p:nvPr>
            <p:ph type="sldNum" sz="quarter" idx="12"/>
          </p:nvPr>
        </p:nvSpPr>
        <p:spPr/>
        <p:txBody>
          <a:bodyPr/>
          <a:lstStyle/>
          <a:p>
            <a:fld id="{ACCE1001-7D9D-49A8-9085-339FEECCE1F4}" type="slidenum">
              <a:rPr lang="en-US" smtClean="0"/>
              <a:t>‹#›</a:t>
            </a:fld>
            <a:endParaRPr lang="en-US"/>
          </a:p>
        </p:txBody>
      </p:sp>
    </p:spTree>
    <p:extLst>
      <p:ext uri="{BB962C8B-B14F-4D97-AF65-F5344CB8AC3E}">
        <p14:creationId xmlns:p14="http://schemas.microsoft.com/office/powerpoint/2010/main" val="43938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FC98D0-261B-4947-8B66-6643EEC537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8C56D0-A106-4CE1-B4F8-F47369F6FD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DAE36-CB2C-49F8-B8CF-FA61F2BFEF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75FCC-DA3D-4B0C-BA59-91F17669FE98}" type="datetimeFigureOut">
              <a:rPr lang="en-US" smtClean="0"/>
              <a:t>6/11/2020</a:t>
            </a:fld>
            <a:endParaRPr lang="en-US"/>
          </a:p>
        </p:txBody>
      </p:sp>
      <p:sp>
        <p:nvSpPr>
          <p:cNvPr id="5" name="Footer Placeholder 4">
            <a:extLst>
              <a:ext uri="{FF2B5EF4-FFF2-40B4-BE49-F238E27FC236}">
                <a16:creationId xmlns:a16="http://schemas.microsoft.com/office/drawing/2014/main" id="{9F1D028E-A7DB-491E-8F49-61E615A500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F4D9FE-2986-4530-8B67-D6A4A13435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E1001-7D9D-49A8-9085-339FEECCE1F4}" type="slidenum">
              <a:rPr lang="en-US" smtClean="0"/>
              <a:t>‹#›</a:t>
            </a:fld>
            <a:endParaRPr lang="en-US"/>
          </a:p>
        </p:txBody>
      </p:sp>
    </p:spTree>
    <p:extLst>
      <p:ext uri="{BB962C8B-B14F-4D97-AF65-F5344CB8AC3E}">
        <p14:creationId xmlns:p14="http://schemas.microsoft.com/office/powerpoint/2010/main" val="1789178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4.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8" Type="http://schemas.openxmlformats.org/officeDocument/2006/relationships/image" Target="../media/image41.jpg"/><Relationship Id="rId3" Type="http://schemas.microsoft.com/office/2007/relationships/hdphoto" Target="../media/hdphoto1.wdp"/><Relationship Id="rId7"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3.jpg"/><Relationship Id="rId4" Type="http://schemas.openxmlformats.org/officeDocument/2006/relationships/image" Target="../media/image42.jp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0EFE5611-7A59-43AA-A2EE-C253FF3D1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1244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B141E5-40B5-43DA-BFE2-C8F3ACA54C6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6" name="TextBox 5"/>
          <p:cNvSpPr txBox="1"/>
          <p:nvPr/>
        </p:nvSpPr>
        <p:spPr>
          <a:xfrm>
            <a:off x="1752600" y="0"/>
            <a:ext cx="8686800" cy="923330"/>
          </a:xfrm>
          <a:prstGeom prst="rect">
            <a:avLst/>
          </a:prstGeom>
          <a:noFill/>
        </p:spPr>
        <p:txBody>
          <a:bodyPr wrap="square" rtlCol="0">
            <a:spAutoFit/>
          </a:bodyPr>
          <a:lstStyle/>
          <a:p>
            <a:pPr algn="ctr"/>
            <a:r>
              <a:rPr lang="en-US" sz="5400" dirty="0">
                <a:solidFill>
                  <a:schemeClr val="bg1"/>
                </a:solidFill>
              </a:rPr>
              <a:t>Moroni Stands Alone</a:t>
            </a:r>
          </a:p>
        </p:txBody>
      </p:sp>
      <p:sp>
        <p:nvSpPr>
          <p:cNvPr id="8" name="TextBox 7"/>
          <p:cNvSpPr txBox="1"/>
          <p:nvPr/>
        </p:nvSpPr>
        <p:spPr>
          <a:xfrm>
            <a:off x="2994212" y="753035"/>
            <a:ext cx="5486400" cy="369332"/>
          </a:xfrm>
          <a:prstGeom prst="rect">
            <a:avLst/>
          </a:prstGeom>
          <a:noFill/>
        </p:spPr>
        <p:txBody>
          <a:bodyPr wrap="square" rtlCol="0">
            <a:spAutoFit/>
          </a:bodyPr>
          <a:lstStyle/>
          <a:p>
            <a:pPr algn="ctr"/>
            <a:r>
              <a:rPr lang="en-US" dirty="0">
                <a:solidFill>
                  <a:srgbClr val="FFFF00"/>
                </a:solidFill>
              </a:rPr>
              <a:t>Wandering For Safety</a:t>
            </a:r>
          </a:p>
        </p:txBody>
      </p:sp>
      <p:sp>
        <p:nvSpPr>
          <p:cNvPr id="5" name="TextBox 4"/>
          <p:cNvSpPr txBox="1"/>
          <p:nvPr/>
        </p:nvSpPr>
        <p:spPr>
          <a:xfrm>
            <a:off x="3276600" y="1600200"/>
            <a:ext cx="2819400" cy="1477328"/>
          </a:xfrm>
          <a:prstGeom prst="rect">
            <a:avLst/>
          </a:prstGeom>
          <a:noFill/>
        </p:spPr>
        <p:txBody>
          <a:bodyPr wrap="square" rtlCol="0">
            <a:spAutoFit/>
          </a:bodyPr>
          <a:lstStyle/>
          <a:p>
            <a:r>
              <a:rPr lang="en-US" dirty="0">
                <a:solidFill>
                  <a:schemeClr val="bg1"/>
                </a:solidFill>
              </a:rPr>
              <a:t>After Moroni finished the history of the Jaredite people he added a few more words for the Lamanites in the last days</a:t>
            </a:r>
          </a:p>
        </p:txBody>
      </p:sp>
      <p:sp>
        <p:nvSpPr>
          <p:cNvPr id="7" name="Rectangle 6"/>
          <p:cNvSpPr/>
          <p:nvPr/>
        </p:nvSpPr>
        <p:spPr>
          <a:xfrm>
            <a:off x="80682" y="6488668"/>
            <a:ext cx="4572000" cy="369332"/>
          </a:xfrm>
          <a:prstGeom prst="rect">
            <a:avLst/>
          </a:prstGeom>
        </p:spPr>
        <p:txBody>
          <a:bodyPr>
            <a:spAutoFit/>
          </a:bodyPr>
          <a:lstStyle/>
          <a:p>
            <a:r>
              <a:rPr lang="en-US" dirty="0">
                <a:solidFill>
                  <a:schemeClr val="bg1"/>
                </a:solidFill>
              </a:rPr>
              <a:t>Moroni 1:1-4</a:t>
            </a:r>
          </a:p>
        </p:txBody>
      </p:sp>
      <p:sp>
        <p:nvSpPr>
          <p:cNvPr id="9" name="Rectangle 8"/>
          <p:cNvSpPr/>
          <p:nvPr/>
        </p:nvSpPr>
        <p:spPr>
          <a:xfrm>
            <a:off x="6629400" y="1143001"/>
            <a:ext cx="3200400" cy="584775"/>
          </a:xfrm>
          <a:prstGeom prst="rect">
            <a:avLst/>
          </a:prstGeom>
        </p:spPr>
        <p:txBody>
          <a:bodyPr wrap="square">
            <a:spAutoFit/>
          </a:bodyPr>
          <a:lstStyle/>
          <a:p>
            <a:r>
              <a:rPr lang="en-US" sz="1600" dirty="0">
                <a:solidFill>
                  <a:schemeClr val="bg1"/>
                </a:solidFill>
              </a:rPr>
              <a:t>Perhaps they (the records) will be of worth unto my brethren</a:t>
            </a:r>
          </a:p>
        </p:txBody>
      </p:sp>
      <p:sp>
        <p:nvSpPr>
          <p:cNvPr id="12" name="Rectangle 11"/>
          <p:cNvSpPr/>
          <p:nvPr/>
        </p:nvSpPr>
        <p:spPr>
          <a:xfrm>
            <a:off x="170329" y="3429001"/>
            <a:ext cx="9430871" cy="2862322"/>
          </a:xfrm>
          <a:prstGeom prst="rect">
            <a:avLst/>
          </a:prstGeom>
        </p:spPr>
        <p:txBody>
          <a:bodyPr wrap="square">
            <a:spAutoFit/>
          </a:bodyPr>
          <a:lstStyle/>
          <a:p>
            <a:pPr fontAlgn="base"/>
            <a:r>
              <a:rPr lang="en-US" dirty="0">
                <a:solidFill>
                  <a:schemeClr val="bg1"/>
                </a:solidFill>
              </a:rPr>
              <a:t>Revelation through </a:t>
            </a:r>
            <a:r>
              <a:rPr lang="en-US" i="1" dirty="0" err="1">
                <a:solidFill>
                  <a:schemeClr val="bg1"/>
                </a:solidFill>
              </a:rPr>
              <a:t>Urim</a:t>
            </a:r>
            <a:r>
              <a:rPr lang="en-US" i="1" dirty="0">
                <a:solidFill>
                  <a:schemeClr val="bg1"/>
                </a:solidFill>
              </a:rPr>
              <a:t> and </a:t>
            </a:r>
            <a:r>
              <a:rPr lang="en-US" i="1" dirty="0" err="1">
                <a:solidFill>
                  <a:schemeClr val="bg1"/>
                </a:solidFill>
              </a:rPr>
              <a:t>Thummim</a:t>
            </a:r>
            <a:r>
              <a:rPr lang="en-US" dirty="0">
                <a:solidFill>
                  <a:schemeClr val="bg1"/>
                </a:solidFill>
              </a:rPr>
              <a:t>:</a:t>
            </a:r>
          </a:p>
          <a:p>
            <a:pPr fontAlgn="base"/>
            <a:endParaRPr lang="en-US" dirty="0">
              <a:solidFill>
                <a:schemeClr val="bg1"/>
              </a:solidFill>
            </a:endParaRPr>
          </a:p>
          <a:p>
            <a:pPr fontAlgn="base"/>
            <a:r>
              <a:rPr lang="en-US" dirty="0">
                <a:solidFill>
                  <a:schemeClr val="bg1"/>
                </a:solidFill>
              </a:rPr>
              <a:t>“And for this very purpose are these plates preserved, which contain these records—that the promises of the Lord might be fulfilled, which he made to his people;</a:t>
            </a:r>
          </a:p>
          <a:p>
            <a:pPr fontAlgn="base"/>
            <a:endParaRPr lang="en-US" dirty="0">
              <a:solidFill>
                <a:schemeClr val="bg1"/>
              </a:solidFill>
            </a:endParaRPr>
          </a:p>
          <a:p>
            <a:pPr fontAlgn="base"/>
            <a:r>
              <a:rPr lang="en-US" dirty="0">
                <a:solidFill>
                  <a:schemeClr val="bg1"/>
                </a:solidFill>
              </a:rPr>
              <a:t>And that the Lamanites might come to the knowledge of their fathers, and that they might know the promises of the Lord, and that they may believe the gospel and rely upon the merits of Jesus Christ, and be glorified through faith in his name, and that through their repentance they might be saved. Amen.”</a:t>
            </a:r>
          </a:p>
          <a:p>
            <a:pPr fontAlgn="base"/>
            <a:r>
              <a:rPr lang="en-US" dirty="0">
                <a:solidFill>
                  <a:schemeClr val="bg1"/>
                </a:solidFill>
              </a:rPr>
              <a:t>D&amp;C 3:19-20</a:t>
            </a:r>
          </a:p>
        </p:txBody>
      </p:sp>
      <p:pic>
        <p:nvPicPr>
          <p:cNvPr id="3" name="Picture 2">
            <a:extLst>
              <a:ext uri="{FF2B5EF4-FFF2-40B4-BE49-F238E27FC236}">
                <a16:creationId xmlns:a16="http://schemas.microsoft.com/office/drawing/2014/main" id="{909B42D4-BEC6-4EF7-B594-6424C8222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0546" y="1839445"/>
            <a:ext cx="2762250" cy="1924050"/>
          </a:xfrm>
          <a:prstGeom prst="rect">
            <a:avLst/>
          </a:prstGeom>
        </p:spPr>
      </p:pic>
    </p:spTree>
    <p:extLst>
      <p:ext uri="{BB962C8B-B14F-4D97-AF65-F5344CB8AC3E}">
        <p14:creationId xmlns:p14="http://schemas.microsoft.com/office/powerpoint/2010/main" val="282563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Picture 185">
            <a:extLst>
              <a:ext uri="{FF2B5EF4-FFF2-40B4-BE49-F238E27FC236}">
                <a16:creationId xmlns:a16="http://schemas.microsoft.com/office/drawing/2014/main" id="{A527D7D1-FB7E-4A53-9C00-E8F5B9FC383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6" name="TextBox 5"/>
          <p:cNvSpPr txBox="1"/>
          <p:nvPr/>
        </p:nvSpPr>
        <p:spPr>
          <a:xfrm>
            <a:off x="1752600" y="0"/>
            <a:ext cx="8686800" cy="923330"/>
          </a:xfrm>
          <a:prstGeom prst="rect">
            <a:avLst/>
          </a:prstGeom>
          <a:noFill/>
        </p:spPr>
        <p:txBody>
          <a:bodyPr wrap="square" rtlCol="0">
            <a:spAutoFit/>
          </a:bodyPr>
          <a:lstStyle/>
          <a:p>
            <a:pPr algn="ctr"/>
            <a:r>
              <a:rPr lang="en-US" sz="5400" dirty="0">
                <a:solidFill>
                  <a:schemeClr val="bg1"/>
                </a:solidFill>
              </a:rPr>
              <a:t>Prophets Speak to the Future</a:t>
            </a:r>
          </a:p>
        </p:txBody>
      </p:sp>
      <p:sp>
        <p:nvSpPr>
          <p:cNvPr id="8" name="TextBox 7"/>
          <p:cNvSpPr txBox="1"/>
          <p:nvPr/>
        </p:nvSpPr>
        <p:spPr>
          <a:xfrm>
            <a:off x="7862047" y="4316506"/>
            <a:ext cx="3720353" cy="1754326"/>
          </a:xfrm>
          <a:prstGeom prst="rect">
            <a:avLst/>
          </a:prstGeom>
          <a:noFill/>
        </p:spPr>
        <p:txBody>
          <a:bodyPr wrap="square" rtlCol="0">
            <a:spAutoFit/>
          </a:bodyPr>
          <a:lstStyle/>
          <a:p>
            <a:r>
              <a:rPr lang="en-US" sz="1600" dirty="0">
                <a:solidFill>
                  <a:schemeClr val="bg1"/>
                </a:solidFill>
              </a:rPr>
              <a:t>Ether to the Jaredites:</a:t>
            </a:r>
          </a:p>
          <a:p>
            <a:r>
              <a:rPr lang="en-US" sz="1600" dirty="0">
                <a:solidFill>
                  <a:schemeClr val="bg1"/>
                </a:solidFill>
              </a:rPr>
              <a:t>“And it is by faith that my fathers have obtained the promise that these things should come unto their brethren through the Gentiles; therefore the Lord hath commanded me, yea, even Jesus Christ.”</a:t>
            </a:r>
          </a:p>
          <a:p>
            <a:r>
              <a:rPr lang="en-US" sz="1200" dirty="0">
                <a:solidFill>
                  <a:schemeClr val="bg1"/>
                </a:solidFill>
              </a:rPr>
              <a:t>Ether 12:22</a:t>
            </a:r>
          </a:p>
        </p:txBody>
      </p:sp>
      <p:sp>
        <p:nvSpPr>
          <p:cNvPr id="5" name="TextBox 4"/>
          <p:cNvSpPr txBox="1"/>
          <p:nvPr/>
        </p:nvSpPr>
        <p:spPr>
          <a:xfrm>
            <a:off x="98611" y="4066816"/>
            <a:ext cx="4267201" cy="2800767"/>
          </a:xfrm>
          <a:prstGeom prst="rect">
            <a:avLst/>
          </a:prstGeom>
          <a:noFill/>
        </p:spPr>
        <p:txBody>
          <a:bodyPr wrap="square" rtlCol="0">
            <a:spAutoFit/>
          </a:bodyPr>
          <a:lstStyle/>
          <a:p>
            <a:r>
              <a:rPr lang="en-US" sz="1600" dirty="0">
                <a:solidFill>
                  <a:schemeClr val="bg1"/>
                </a:solidFill>
              </a:rPr>
              <a:t>Mormon to the Lamanite future:</a:t>
            </a:r>
          </a:p>
          <a:p>
            <a:r>
              <a:rPr lang="en-US" sz="1600" dirty="0">
                <a:solidFill>
                  <a:schemeClr val="bg1"/>
                </a:solidFill>
              </a:rPr>
              <a:t>“And ye will also know that ye are a remnant of the seed of Jacob; therefore ye are numbered among the people of the first covenant; and if it so be that ye believe in Christ, and are baptized, first with water, then with fire and with the Holy Ghost, following the example of our Savior, according to that which he hath commanded us, it shall be well with you in the day of judgment. Amen.”</a:t>
            </a:r>
          </a:p>
          <a:p>
            <a:r>
              <a:rPr lang="en-US" sz="1600" dirty="0">
                <a:solidFill>
                  <a:schemeClr val="bg1"/>
                </a:solidFill>
              </a:rPr>
              <a:t> </a:t>
            </a:r>
            <a:r>
              <a:rPr lang="en-US" sz="1200" dirty="0">
                <a:solidFill>
                  <a:schemeClr val="bg1"/>
                </a:solidFill>
              </a:rPr>
              <a:t>Mormon 7:10</a:t>
            </a:r>
          </a:p>
        </p:txBody>
      </p:sp>
      <p:sp>
        <p:nvSpPr>
          <p:cNvPr id="9" name="Rectangle 8"/>
          <p:cNvSpPr/>
          <p:nvPr/>
        </p:nvSpPr>
        <p:spPr>
          <a:xfrm>
            <a:off x="224118" y="995083"/>
            <a:ext cx="3890682" cy="2000548"/>
          </a:xfrm>
          <a:prstGeom prst="rect">
            <a:avLst/>
          </a:prstGeom>
        </p:spPr>
        <p:txBody>
          <a:bodyPr wrap="square">
            <a:spAutoFit/>
          </a:bodyPr>
          <a:lstStyle/>
          <a:p>
            <a:r>
              <a:rPr lang="en-US" sz="1600" dirty="0">
                <a:solidFill>
                  <a:schemeClr val="bg1"/>
                </a:solidFill>
              </a:rPr>
              <a:t>About Joseph Smith: </a:t>
            </a:r>
          </a:p>
          <a:p>
            <a:r>
              <a:rPr lang="en-US" sz="1600" dirty="0">
                <a:solidFill>
                  <a:schemeClr val="bg1"/>
                </a:solidFill>
              </a:rPr>
              <a:t>“And his name shall be called after me; and it shall be after the</a:t>
            </a:r>
            <a:r>
              <a:rPr lang="en-US" sz="1600" baseline="30000" dirty="0">
                <a:solidFill>
                  <a:schemeClr val="bg1"/>
                </a:solidFill>
              </a:rPr>
              <a:t> </a:t>
            </a:r>
            <a:r>
              <a:rPr lang="en-US" sz="1600" dirty="0">
                <a:solidFill>
                  <a:schemeClr val="bg1"/>
                </a:solidFill>
              </a:rPr>
              <a:t>name of his father. And he shall be like unto me; for the thing, which the Lord shall bring forth by his hand, by the power of the Lord shall bring my people unto salvation.”</a:t>
            </a:r>
          </a:p>
          <a:p>
            <a:r>
              <a:rPr lang="en-US" sz="1200" dirty="0">
                <a:solidFill>
                  <a:schemeClr val="bg1"/>
                </a:solidFill>
              </a:rPr>
              <a:t> 2 Nephi 3:15</a:t>
            </a:r>
          </a:p>
        </p:txBody>
      </p:sp>
      <p:sp>
        <p:nvSpPr>
          <p:cNvPr id="11" name="Rectangle 10"/>
          <p:cNvSpPr/>
          <p:nvPr/>
        </p:nvSpPr>
        <p:spPr>
          <a:xfrm>
            <a:off x="7351059" y="1089213"/>
            <a:ext cx="4325470" cy="2000548"/>
          </a:xfrm>
          <a:prstGeom prst="rect">
            <a:avLst/>
          </a:prstGeom>
        </p:spPr>
        <p:txBody>
          <a:bodyPr wrap="square">
            <a:spAutoFit/>
          </a:bodyPr>
          <a:lstStyle/>
          <a:p>
            <a:r>
              <a:rPr lang="en-US" sz="1600" dirty="0">
                <a:solidFill>
                  <a:schemeClr val="bg1"/>
                </a:solidFill>
              </a:rPr>
              <a:t>Alma to his son Helaman:</a:t>
            </a:r>
          </a:p>
          <a:p>
            <a:r>
              <a:rPr lang="en-US" sz="1600" dirty="0">
                <a:solidFill>
                  <a:schemeClr val="bg1"/>
                </a:solidFill>
              </a:rPr>
              <a:t>“And now behold, one purpose hath he fulfilled, even to the restoration of many thousands of the Lamanites to the knowledge of the truth; and he hath shown forth his power in them, and he will also still show forth his power in them unto future generations; therefore they shall be preserved.” </a:t>
            </a:r>
          </a:p>
          <a:p>
            <a:r>
              <a:rPr lang="en-US" sz="1200" dirty="0">
                <a:solidFill>
                  <a:schemeClr val="bg1"/>
                </a:solidFill>
              </a:rPr>
              <a:t>Alma 37:19</a:t>
            </a:r>
          </a:p>
        </p:txBody>
      </p:sp>
      <p:grpSp>
        <p:nvGrpSpPr>
          <p:cNvPr id="12" name="Group 11"/>
          <p:cNvGrpSpPr/>
          <p:nvPr/>
        </p:nvGrpSpPr>
        <p:grpSpPr>
          <a:xfrm>
            <a:off x="4141693" y="1120588"/>
            <a:ext cx="986117" cy="2160494"/>
            <a:chOff x="3394039" y="685800"/>
            <a:chExt cx="1533510" cy="3445366"/>
          </a:xfrm>
        </p:grpSpPr>
        <p:sp>
          <p:nvSpPr>
            <p:cNvPr id="13" name="Oval 12"/>
            <p:cNvSpPr/>
            <p:nvPr/>
          </p:nvSpPr>
          <p:spPr>
            <a:xfrm rot="19338880">
              <a:off x="4671376" y="2473671"/>
              <a:ext cx="256173" cy="41253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33618">
              <a:off x="3443066" y="2474928"/>
              <a:ext cx="256173" cy="41253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297750" flipH="1">
              <a:off x="3394039" y="2337051"/>
              <a:ext cx="386619" cy="410347"/>
            </a:xfrm>
            <a:prstGeom prst="trapezoid">
              <a:avLst>
                <a:gd name="adj" fmla="val 11213"/>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302250">
              <a:off x="4523594" y="2350498"/>
              <a:ext cx="386619" cy="410347"/>
            </a:xfrm>
            <a:prstGeom prst="trapezoid">
              <a:avLst>
                <a:gd name="adj" fmla="val 11213"/>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4886474">
              <a:off x="4127207" y="3704007"/>
              <a:ext cx="279987" cy="574327"/>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4886474">
              <a:off x="3746207" y="3704009"/>
              <a:ext cx="279987" cy="574327"/>
            </a:xfrm>
            <a:prstGeom prst="ellipse">
              <a:avLst/>
            </a:prstGeom>
            <a:solidFill>
              <a:srgbClr val="8C430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4061789" y="2799566"/>
              <a:ext cx="504763" cy="1170291"/>
            </a:xfrm>
            <a:prstGeom prst="trapezoid">
              <a:avLst>
                <a:gd name="adj" fmla="val 7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263894">
              <a:off x="3733417" y="2749162"/>
              <a:ext cx="453489" cy="1241778"/>
            </a:xfrm>
            <a:prstGeom prst="trapezoid">
              <a:avLst>
                <a:gd name="adj" fmla="val 0"/>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1375821">
              <a:off x="3566577" y="1629739"/>
              <a:ext cx="386619" cy="993928"/>
            </a:xfrm>
            <a:prstGeom prst="trapezoid">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20337671">
              <a:off x="4370377" y="1649993"/>
              <a:ext cx="386619" cy="968053"/>
            </a:xfrm>
            <a:prstGeom prst="trapezoid">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3721014" y="1637830"/>
              <a:ext cx="859152" cy="1257770"/>
            </a:xfrm>
            <a:prstGeom prst="trapezoid">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806930" y="934156"/>
              <a:ext cx="687322" cy="95203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Input 24"/>
            <p:cNvSpPr/>
            <p:nvPr/>
          </p:nvSpPr>
          <p:spPr>
            <a:xfrm rot="7269359" flipV="1">
              <a:off x="4107563" y="1670088"/>
              <a:ext cx="449080" cy="142446"/>
            </a:xfrm>
            <a:prstGeom prst="flowChartManualInput">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Input 25"/>
            <p:cNvSpPr/>
            <p:nvPr/>
          </p:nvSpPr>
          <p:spPr>
            <a:xfrm rot="14330641" flipH="1" flipV="1">
              <a:off x="3763902" y="1670088"/>
              <a:ext cx="449080" cy="142446"/>
            </a:xfrm>
            <a:prstGeom prst="flowChartManualInput">
              <a:avLst/>
            </a:prstGeom>
            <a:solidFill>
              <a:srgbClr val="DDCEA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763972" y="809978"/>
              <a:ext cx="816195" cy="95203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endCxn id="23" idx="2"/>
            </p:cNvCxnSpPr>
            <p:nvPr/>
          </p:nvCxnSpPr>
          <p:spPr>
            <a:xfrm flipH="1">
              <a:off x="4150590" y="1916540"/>
              <a:ext cx="25778" cy="9790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rapezoid 28"/>
            <p:cNvSpPr/>
            <p:nvPr/>
          </p:nvSpPr>
          <p:spPr>
            <a:xfrm>
              <a:off x="3693459" y="2779059"/>
              <a:ext cx="899493" cy="171104"/>
            </a:xfrm>
            <a:prstGeom prst="trapezoid">
              <a:avLst/>
            </a:prstGeom>
            <a:solidFill>
              <a:schemeClr val="tx1">
                <a:lumMod val="95000"/>
                <a:lumOff val="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ame 29"/>
            <p:cNvSpPr/>
            <p:nvPr/>
          </p:nvSpPr>
          <p:spPr>
            <a:xfrm>
              <a:off x="4114800" y="2743200"/>
              <a:ext cx="128873" cy="206963"/>
            </a:xfrm>
            <a:prstGeom prst="frame">
              <a:avLst/>
            </a:prstGeom>
            <a:solidFill>
              <a:srgbClr val="BF7717"/>
            </a:solidFill>
            <a:ln w="12700">
              <a:solidFill>
                <a:srgbClr val="AC6E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Wave 30"/>
            <p:cNvSpPr/>
            <p:nvPr/>
          </p:nvSpPr>
          <p:spPr>
            <a:xfrm>
              <a:off x="3892845" y="685800"/>
              <a:ext cx="773237" cy="455319"/>
            </a:xfrm>
            <a:prstGeom prst="wave">
              <a:avLst>
                <a:gd name="adj1" fmla="val 13676"/>
                <a:gd name="adj2" fmla="val -10000"/>
              </a:avLst>
            </a:prstGeom>
            <a:solidFill>
              <a:srgbClr val="AC6E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ardrop 31"/>
            <p:cNvSpPr/>
            <p:nvPr/>
          </p:nvSpPr>
          <p:spPr>
            <a:xfrm rot="711584">
              <a:off x="3693689" y="792174"/>
              <a:ext cx="300703" cy="579496"/>
            </a:xfrm>
            <a:prstGeom prst="teardrop">
              <a:avLst/>
            </a:prstGeom>
            <a:solidFill>
              <a:srgbClr val="AC6E2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5873315">
              <a:off x="3996378" y="2825513"/>
              <a:ext cx="268567" cy="618628"/>
            </a:xfrm>
            <a:prstGeom prst="ellipse">
              <a:avLst/>
            </a:prstGeom>
            <a:solidFill>
              <a:srgbClr val="663300"/>
            </a:solidFill>
            <a:ln w="1270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6046694" y="1026460"/>
            <a:ext cx="955806" cy="2362200"/>
            <a:chOff x="2133600" y="1752600"/>
            <a:chExt cx="1524000" cy="3766449"/>
          </a:xfrm>
        </p:grpSpPr>
        <p:grpSp>
          <p:nvGrpSpPr>
            <p:cNvPr id="35" name="Group 49"/>
            <p:cNvGrpSpPr/>
            <p:nvPr/>
          </p:nvGrpSpPr>
          <p:grpSpPr>
            <a:xfrm rot="9550070">
              <a:off x="2918578" y="4905265"/>
              <a:ext cx="304800" cy="613784"/>
              <a:chOff x="1295400" y="4546730"/>
              <a:chExt cx="409568" cy="689984"/>
            </a:xfrm>
          </p:grpSpPr>
          <p:sp>
            <p:nvSpPr>
              <p:cNvPr id="83" name="Oval 82"/>
              <p:cNvSpPr/>
              <p:nvPr/>
            </p:nvSpPr>
            <p:spPr>
              <a:xfrm rot="19444033">
                <a:off x="1307650" y="4546730"/>
                <a:ext cx="397318" cy="6899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295400" y="4648200"/>
                <a:ext cx="196273" cy="2955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42"/>
            <p:cNvGrpSpPr/>
            <p:nvPr/>
          </p:nvGrpSpPr>
          <p:grpSpPr>
            <a:xfrm rot="15885139">
              <a:off x="2681745" y="4896468"/>
              <a:ext cx="304800" cy="613784"/>
              <a:chOff x="1295400" y="4546730"/>
              <a:chExt cx="409568" cy="689984"/>
            </a:xfrm>
          </p:grpSpPr>
          <p:sp>
            <p:nvSpPr>
              <p:cNvPr id="81" name="Oval 5"/>
              <p:cNvSpPr/>
              <p:nvPr/>
            </p:nvSpPr>
            <p:spPr>
              <a:xfrm rot="19444033">
                <a:off x="1307650" y="4546730"/>
                <a:ext cx="397318" cy="6899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295400" y="4648200"/>
                <a:ext cx="196273" cy="2955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rapezoid 36"/>
            <p:cNvSpPr/>
            <p:nvPr/>
          </p:nvSpPr>
          <p:spPr>
            <a:xfrm>
              <a:off x="2389909" y="4069874"/>
              <a:ext cx="1115291" cy="1106055"/>
            </a:xfrm>
            <a:prstGeom prst="trapezoid">
              <a:avLst>
                <a:gd name="adj" fmla="val 13762"/>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3429000" y="3728130"/>
              <a:ext cx="2286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133600" y="3728130"/>
              <a:ext cx="2286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2362200" y="2737530"/>
              <a:ext cx="1143000" cy="2133600"/>
            </a:xfrm>
            <a:prstGeom prst="trapezoid">
              <a:avLst>
                <a:gd name="adj" fmla="val 23863"/>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90800" y="2813730"/>
              <a:ext cx="685800" cy="525906"/>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613891" y="2552802"/>
              <a:ext cx="609600" cy="5259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0397331">
              <a:off x="3077236" y="2873197"/>
              <a:ext cx="551541" cy="1157352"/>
            </a:xfrm>
            <a:prstGeom prst="trapezoid">
              <a:avLst>
                <a:gd name="adj" fmla="val 35984"/>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296214">
              <a:off x="2249330" y="2868103"/>
              <a:ext cx="511448" cy="1132587"/>
            </a:xfrm>
            <a:prstGeom prst="trapezoid">
              <a:avLst>
                <a:gd name="adj" fmla="val 32075"/>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87694">
              <a:off x="2431028" y="2811547"/>
              <a:ext cx="498368" cy="1764854"/>
            </a:xfrm>
            <a:prstGeom prst="trapezoid">
              <a:avLst>
                <a:gd name="adj" fmla="val 32759"/>
              </a:avLst>
            </a:prstGeom>
            <a:solidFill>
              <a:srgbClr val="B871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1293170">
              <a:off x="2972401" y="2830948"/>
              <a:ext cx="464197" cy="1744020"/>
            </a:xfrm>
            <a:prstGeom prst="trapezoid">
              <a:avLst>
                <a:gd name="adj" fmla="val 35984"/>
              </a:avLst>
            </a:prstGeom>
            <a:solidFill>
              <a:srgbClr val="B871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31"/>
            <p:cNvGrpSpPr/>
            <p:nvPr/>
          </p:nvGrpSpPr>
          <p:grpSpPr>
            <a:xfrm rot="21151532">
              <a:off x="3114271" y="2096236"/>
              <a:ext cx="343204" cy="757299"/>
              <a:chOff x="1434718" y="4935165"/>
              <a:chExt cx="343204" cy="757299"/>
            </a:xfrm>
            <a:solidFill>
              <a:schemeClr val="bg1">
                <a:lumMod val="65000"/>
              </a:schemeClr>
            </a:solidFill>
          </p:grpSpPr>
          <p:sp>
            <p:nvSpPr>
              <p:cNvPr id="78" name="Moon 77"/>
              <p:cNvSpPr/>
              <p:nvPr/>
            </p:nvSpPr>
            <p:spPr>
              <a:xfrm rot="21119020">
                <a:off x="1528149" y="4935165"/>
                <a:ext cx="249773" cy="723791"/>
              </a:xfrm>
              <a:prstGeom prst="moon">
                <a:avLst>
                  <a:gd name="adj" fmla="val 7878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10347730">
                <a:off x="1434718" y="5008712"/>
                <a:ext cx="249773" cy="683752"/>
              </a:xfrm>
              <a:prstGeom prst="moon">
                <a:avLst>
                  <a:gd name="adj" fmla="val 7878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21119020">
                <a:off x="1485851" y="5116123"/>
                <a:ext cx="192984" cy="559228"/>
              </a:xfrm>
              <a:prstGeom prst="moon">
                <a:avLst>
                  <a:gd name="adj" fmla="val 7878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29"/>
            <p:cNvGrpSpPr/>
            <p:nvPr/>
          </p:nvGrpSpPr>
          <p:grpSpPr>
            <a:xfrm rot="1653802">
              <a:off x="2395553" y="2166668"/>
              <a:ext cx="343204" cy="757299"/>
              <a:chOff x="1434718" y="4935165"/>
              <a:chExt cx="343204" cy="757299"/>
            </a:xfrm>
            <a:solidFill>
              <a:schemeClr val="bg1">
                <a:lumMod val="65000"/>
              </a:schemeClr>
            </a:solidFill>
          </p:grpSpPr>
          <p:sp>
            <p:nvSpPr>
              <p:cNvPr id="75" name="Moon 74"/>
              <p:cNvSpPr/>
              <p:nvPr/>
            </p:nvSpPr>
            <p:spPr>
              <a:xfrm rot="21119020">
                <a:off x="1528149" y="4935165"/>
                <a:ext cx="249773" cy="723791"/>
              </a:xfrm>
              <a:prstGeom prst="moon">
                <a:avLst>
                  <a:gd name="adj" fmla="val 7878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27"/>
              <p:cNvSpPr/>
              <p:nvPr/>
            </p:nvSpPr>
            <p:spPr>
              <a:xfrm rot="10347730">
                <a:off x="1434718" y="5008712"/>
                <a:ext cx="249773" cy="683752"/>
              </a:xfrm>
              <a:prstGeom prst="moon">
                <a:avLst>
                  <a:gd name="adj" fmla="val 7878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28"/>
              <p:cNvSpPr/>
              <p:nvPr/>
            </p:nvSpPr>
            <p:spPr>
              <a:xfrm rot="21119020">
                <a:off x="1485851" y="5116123"/>
                <a:ext cx="192984" cy="559228"/>
              </a:xfrm>
              <a:prstGeom prst="moon">
                <a:avLst>
                  <a:gd name="adj" fmla="val 7878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Oval 14"/>
            <p:cNvSpPr/>
            <p:nvPr/>
          </p:nvSpPr>
          <p:spPr>
            <a:xfrm>
              <a:off x="2514600" y="179232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5412568">
              <a:off x="2718058" y="1514475"/>
              <a:ext cx="381000" cy="857250"/>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4358243">
              <a:off x="2604011" y="1822845"/>
              <a:ext cx="196323"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5412568">
              <a:off x="2770210" y="1442858"/>
              <a:ext cx="223255" cy="85197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rot="5412568">
              <a:off x="2594196" y="1668838"/>
              <a:ext cx="217103" cy="488482"/>
            </a:xfrm>
            <a:prstGeom prst="moon">
              <a:avLst>
                <a:gd name="adj" fmla="val 78788"/>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5412568">
              <a:off x="3056505" y="1692511"/>
              <a:ext cx="188274" cy="423618"/>
            </a:xfrm>
            <a:prstGeom prst="moon">
              <a:avLst>
                <a:gd name="adj" fmla="val 78788"/>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14214603">
              <a:off x="2833420" y="1781821"/>
              <a:ext cx="233489" cy="441725"/>
            </a:xfrm>
            <a:prstGeom prst="moon">
              <a:avLst>
                <a:gd name="adj" fmla="val 78788"/>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14214603">
              <a:off x="2829701" y="1789709"/>
              <a:ext cx="128959" cy="290158"/>
            </a:xfrm>
            <a:prstGeom prst="moon">
              <a:avLst>
                <a:gd name="adj" fmla="val 78788"/>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14214603">
              <a:off x="2645818" y="1754996"/>
              <a:ext cx="196323" cy="441725"/>
            </a:xfrm>
            <a:prstGeom prst="moon">
              <a:avLst>
                <a:gd name="adj" fmla="val 78788"/>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3904094">
              <a:off x="2756932" y="1615265"/>
              <a:ext cx="95325" cy="452370"/>
            </a:xfrm>
            <a:prstGeom prst="moon">
              <a:avLst>
                <a:gd name="adj" fmla="val 78788"/>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0210230">
              <a:off x="3109040" y="1830691"/>
              <a:ext cx="106521" cy="332192"/>
            </a:xfrm>
            <a:prstGeom prst="moon">
              <a:avLst>
                <a:gd name="adj" fmla="val 78788"/>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48"/>
            <p:cNvGrpSpPr/>
            <p:nvPr/>
          </p:nvGrpSpPr>
          <p:grpSpPr>
            <a:xfrm>
              <a:off x="2595418" y="4667930"/>
              <a:ext cx="609600" cy="164123"/>
              <a:chOff x="553453" y="4798401"/>
              <a:chExt cx="1858183" cy="519282"/>
            </a:xfrm>
          </p:grpSpPr>
          <p:sp>
            <p:nvSpPr>
              <p:cNvPr id="70" name="Frame 69"/>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Frame 70"/>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Frame 71"/>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Frame 72"/>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Frame 73"/>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53"/>
            <p:cNvGrpSpPr/>
            <p:nvPr/>
          </p:nvGrpSpPr>
          <p:grpSpPr>
            <a:xfrm rot="1653802">
              <a:off x="2396391" y="2001353"/>
              <a:ext cx="243277" cy="536804"/>
              <a:chOff x="1434718" y="4935165"/>
              <a:chExt cx="343204" cy="757299"/>
            </a:xfrm>
            <a:solidFill>
              <a:schemeClr val="bg1">
                <a:lumMod val="65000"/>
              </a:schemeClr>
            </a:solidFill>
          </p:grpSpPr>
          <p:sp>
            <p:nvSpPr>
              <p:cNvPr id="67" name="Moon 66"/>
              <p:cNvSpPr/>
              <p:nvPr/>
            </p:nvSpPr>
            <p:spPr>
              <a:xfrm rot="21119020">
                <a:off x="1528149" y="4935165"/>
                <a:ext cx="249773" cy="723791"/>
              </a:xfrm>
              <a:prstGeom prst="moon">
                <a:avLst>
                  <a:gd name="adj" fmla="val 7878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0347730">
                <a:off x="1434718" y="5008712"/>
                <a:ext cx="249773" cy="683752"/>
              </a:xfrm>
              <a:prstGeom prst="moon">
                <a:avLst>
                  <a:gd name="adj" fmla="val 7878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21119020">
                <a:off x="1485851" y="5116123"/>
                <a:ext cx="192984" cy="559228"/>
              </a:xfrm>
              <a:prstGeom prst="moon">
                <a:avLst>
                  <a:gd name="adj" fmla="val 7878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57"/>
            <p:cNvGrpSpPr/>
            <p:nvPr/>
          </p:nvGrpSpPr>
          <p:grpSpPr>
            <a:xfrm rot="20849912">
              <a:off x="3255616" y="1995496"/>
              <a:ext cx="243277" cy="536804"/>
              <a:chOff x="1434718" y="4935165"/>
              <a:chExt cx="343204" cy="757299"/>
            </a:xfrm>
            <a:solidFill>
              <a:schemeClr val="bg1">
                <a:lumMod val="65000"/>
              </a:schemeClr>
            </a:solidFill>
          </p:grpSpPr>
          <p:sp>
            <p:nvSpPr>
              <p:cNvPr id="64" name="Moon 63"/>
              <p:cNvSpPr/>
              <p:nvPr/>
            </p:nvSpPr>
            <p:spPr>
              <a:xfrm rot="21119020">
                <a:off x="1528149" y="4935165"/>
                <a:ext cx="249773" cy="723791"/>
              </a:xfrm>
              <a:prstGeom prst="moon">
                <a:avLst>
                  <a:gd name="adj" fmla="val 7878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0347730">
                <a:off x="1434718" y="5008712"/>
                <a:ext cx="249773" cy="683752"/>
              </a:xfrm>
              <a:prstGeom prst="moon">
                <a:avLst>
                  <a:gd name="adj" fmla="val 7878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21119020">
                <a:off x="1485851" y="5116123"/>
                <a:ext cx="192984" cy="559228"/>
              </a:xfrm>
              <a:prstGeom prst="moon">
                <a:avLst>
                  <a:gd name="adj" fmla="val 78788"/>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ed Rectangle 62"/>
            <p:cNvSpPr/>
            <p:nvPr/>
          </p:nvSpPr>
          <p:spPr>
            <a:xfrm>
              <a:off x="2438400" y="1975529"/>
              <a:ext cx="990600" cy="76201"/>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4334435" y="4110318"/>
            <a:ext cx="838200" cy="2438400"/>
            <a:chOff x="2133600" y="3124200"/>
            <a:chExt cx="1209964" cy="3352800"/>
          </a:xfrm>
        </p:grpSpPr>
        <p:grpSp>
          <p:nvGrpSpPr>
            <p:cNvPr id="86" name="Group 285"/>
            <p:cNvGrpSpPr/>
            <p:nvPr/>
          </p:nvGrpSpPr>
          <p:grpSpPr>
            <a:xfrm rot="17194410">
              <a:off x="2764132" y="5999335"/>
              <a:ext cx="359123" cy="509595"/>
              <a:chOff x="4934260" y="5008578"/>
              <a:chExt cx="373811" cy="553131"/>
            </a:xfrm>
          </p:grpSpPr>
          <p:sp>
            <p:nvSpPr>
              <p:cNvPr id="164" name="Oval 3"/>
              <p:cNvSpPr/>
              <p:nvPr/>
            </p:nvSpPr>
            <p:spPr>
              <a:xfrm rot="2385655">
                <a:off x="4934260" y="5008578"/>
                <a:ext cx="373811" cy="553131"/>
              </a:xfrm>
              <a:prstGeom prst="ellipse">
                <a:avLst/>
              </a:prstGeom>
              <a:solidFill>
                <a:srgbClr val="BD83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4"/>
              <p:cNvSpPr/>
              <p:nvPr/>
            </p:nvSpPr>
            <p:spPr>
              <a:xfrm rot="2385655">
                <a:off x="4958925" y="5096340"/>
                <a:ext cx="348365" cy="3827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284"/>
            <p:cNvGrpSpPr/>
            <p:nvPr/>
          </p:nvGrpSpPr>
          <p:grpSpPr>
            <a:xfrm>
              <a:off x="2379689" y="5993567"/>
              <a:ext cx="376003" cy="483433"/>
              <a:chOff x="4934260" y="5008578"/>
              <a:chExt cx="373811" cy="553131"/>
            </a:xfrm>
          </p:grpSpPr>
          <p:sp>
            <p:nvSpPr>
              <p:cNvPr id="162" name="Oval 6"/>
              <p:cNvSpPr/>
              <p:nvPr/>
            </p:nvSpPr>
            <p:spPr>
              <a:xfrm rot="2385655">
                <a:off x="4934260" y="5008578"/>
                <a:ext cx="373811" cy="553131"/>
              </a:xfrm>
              <a:prstGeom prst="ellipse">
                <a:avLst/>
              </a:prstGeom>
              <a:solidFill>
                <a:srgbClr val="BD83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7"/>
              <p:cNvSpPr/>
              <p:nvPr/>
            </p:nvSpPr>
            <p:spPr>
              <a:xfrm rot="2385655">
                <a:off x="4958925" y="5096340"/>
                <a:ext cx="348365" cy="38278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Oval 87"/>
            <p:cNvSpPr/>
            <p:nvPr/>
          </p:nvSpPr>
          <p:spPr>
            <a:xfrm>
              <a:off x="3048000" y="4648200"/>
              <a:ext cx="263506" cy="762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209800" y="4724400"/>
              <a:ext cx="263506"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102191">
              <a:off x="2826865" y="4306248"/>
              <a:ext cx="454262" cy="607411"/>
            </a:xfrm>
            <a:prstGeom prst="trapezoid">
              <a:avLst>
                <a:gd name="adj" fmla="val 3413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327004">
              <a:off x="2226974" y="4287357"/>
              <a:ext cx="454262" cy="632639"/>
            </a:xfrm>
            <a:prstGeom prst="trapezoid">
              <a:avLst>
                <a:gd name="adj" fmla="val 34133"/>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2286000" y="4285379"/>
              <a:ext cx="898237" cy="1124822"/>
            </a:xfrm>
            <a:prstGeom prst="trapezoid">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25"/>
            <p:cNvGrpSpPr/>
            <p:nvPr/>
          </p:nvGrpSpPr>
          <p:grpSpPr>
            <a:xfrm>
              <a:off x="2480714" y="4105564"/>
              <a:ext cx="546919" cy="609600"/>
              <a:chOff x="2321193" y="914400"/>
              <a:chExt cx="1962699" cy="2187638"/>
            </a:xfrm>
          </p:grpSpPr>
          <p:sp>
            <p:nvSpPr>
              <p:cNvPr id="156" name="Oval 17"/>
              <p:cNvSpPr/>
              <p:nvPr/>
            </p:nvSpPr>
            <p:spPr>
              <a:xfrm>
                <a:off x="2514600" y="914400"/>
                <a:ext cx="1554480" cy="1295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Pentagon 19"/>
              <p:cNvSpPr/>
              <p:nvPr/>
            </p:nvSpPr>
            <p:spPr>
              <a:xfrm rot="7715010">
                <a:off x="1968160" y="2238635"/>
                <a:ext cx="990601" cy="284535"/>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Pentagon 20"/>
              <p:cNvSpPr/>
              <p:nvPr/>
            </p:nvSpPr>
            <p:spPr>
              <a:xfrm rot="6796692">
                <a:off x="2325189" y="2430609"/>
                <a:ext cx="990600" cy="270404"/>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Pentagon 21"/>
              <p:cNvSpPr/>
              <p:nvPr/>
            </p:nvSpPr>
            <p:spPr>
              <a:xfrm rot="5662573">
                <a:off x="2776493" y="2444492"/>
                <a:ext cx="990600" cy="324492"/>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Pentagon 22"/>
              <p:cNvSpPr/>
              <p:nvPr/>
            </p:nvSpPr>
            <p:spPr>
              <a:xfrm rot="4595082">
                <a:off x="3242812" y="2434930"/>
                <a:ext cx="990600" cy="271500"/>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Pentagon 23"/>
              <p:cNvSpPr/>
              <p:nvPr/>
            </p:nvSpPr>
            <p:spPr>
              <a:xfrm rot="2870494">
                <a:off x="3655529" y="2228408"/>
                <a:ext cx="990600" cy="266127"/>
              </a:xfrm>
              <a:prstGeom prst="homePlate">
                <a:avLst>
                  <a:gd name="adj" fmla="val 22294"/>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35"/>
            <p:cNvGrpSpPr/>
            <p:nvPr/>
          </p:nvGrpSpPr>
          <p:grpSpPr>
            <a:xfrm rot="1699902">
              <a:off x="2147930" y="4740678"/>
              <a:ext cx="291183" cy="118991"/>
              <a:chOff x="2209800" y="1905000"/>
              <a:chExt cx="2286000" cy="1066800"/>
            </a:xfrm>
          </p:grpSpPr>
          <p:grpSp>
            <p:nvGrpSpPr>
              <p:cNvPr id="150" name="Group 29"/>
              <p:cNvGrpSpPr/>
              <p:nvPr/>
            </p:nvGrpSpPr>
            <p:grpSpPr>
              <a:xfrm>
                <a:off x="2209800" y="1905000"/>
                <a:ext cx="1066800" cy="1066800"/>
                <a:chOff x="990600" y="1905000"/>
                <a:chExt cx="1066800" cy="1066800"/>
              </a:xfrm>
            </p:grpSpPr>
            <p:sp>
              <p:nvSpPr>
                <p:cNvPr id="154" name="&quot;No&quot; Symbol 153"/>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Oval 15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32"/>
              <p:cNvGrpSpPr/>
              <p:nvPr/>
            </p:nvGrpSpPr>
            <p:grpSpPr>
              <a:xfrm>
                <a:off x="3429000" y="1905000"/>
                <a:ext cx="1066800" cy="1066800"/>
                <a:chOff x="990600" y="1905000"/>
                <a:chExt cx="1066800" cy="1066800"/>
              </a:xfrm>
            </p:grpSpPr>
            <p:sp>
              <p:nvSpPr>
                <p:cNvPr id="152" name="&quot;No&quot; Symbol 151"/>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Oval 34"/>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36"/>
            <p:cNvGrpSpPr/>
            <p:nvPr/>
          </p:nvGrpSpPr>
          <p:grpSpPr>
            <a:xfrm rot="20019181">
              <a:off x="3048475" y="4742987"/>
              <a:ext cx="291183" cy="118991"/>
              <a:chOff x="2209800" y="1905000"/>
              <a:chExt cx="2286000" cy="1066800"/>
            </a:xfrm>
          </p:grpSpPr>
          <p:grpSp>
            <p:nvGrpSpPr>
              <p:cNvPr id="144" name="Group 29"/>
              <p:cNvGrpSpPr/>
              <p:nvPr/>
            </p:nvGrpSpPr>
            <p:grpSpPr>
              <a:xfrm>
                <a:off x="2209800" y="1905000"/>
                <a:ext cx="1066800" cy="1066800"/>
                <a:chOff x="990600" y="1905000"/>
                <a:chExt cx="1066800" cy="1066800"/>
              </a:xfrm>
            </p:grpSpPr>
            <p:sp>
              <p:nvSpPr>
                <p:cNvPr id="148" name="&quot;No&quot; Symbol 147"/>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9" name="Oval 148"/>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32"/>
              <p:cNvGrpSpPr/>
              <p:nvPr/>
            </p:nvGrpSpPr>
            <p:grpSpPr>
              <a:xfrm>
                <a:off x="3429000" y="1905000"/>
                <a:ext cx="1066800" cy="1066800"/>
                <a:chOff x="990600" y="1905000"/>
                <a:chExt cx="1066800" cy="1066800"/>
              </a:xfrm>
            </p:grpSpPr>
            <p:sp>
              <p:nvSpPr>
                <p:cNvPr id="146" name="&quot;No&quot; Symbol 145"/>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7" name="Oval 146"/>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Trapezoid 95"/>
            <p:cNvSpPr/>
            <p:nvPr/>
          </p:nvSpPr>
          <p:spPr>
            <a:xfrm>
              <a:off x="2133600" y="5334000"/>
              <a:ext cx="1209964" cy="914400"/>
            </a:xfrm>
            <a:prstGeom prst="trapezoid">
              <a:avLst>
                <a:gd name="adj" fmla="val 25000"/>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65"/>
            <p:cNvGrpSpPr/>
            <p:nvPr/>
          </p:nvGrpSpPr>
          <p:grpSpPr>
            <a:xfrm rot="10800000" flipH="1" flipV="1">
              <a:off x="2235200" y="6029036"/>
              <a:ext cx="990600" cy="158496"/>
              <a:chOff x="1447800" y="2040716"/>
              <a:chExt cx="3102900" cy="387950"/>
            </a:xfrm>
          </p:grpSpPr>
          <p:sp>
            <p:nvSpPr>
              <p:cNvPr id="138" name="Diagonal Stripe 137"/>
              <p:cNvSpPr/>
              <p:nvPr/>
            </p:nvSpPr>
            <p:spPr>
              <a:xfrm>
                <a:off x="1447800" y="2061571"/>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9" name="Diagonal Stripe 138"/>
              <p:cNvSpPr/>
              <p:nvPr/>
            </p:nvSpPr>
            <p:spPr>
              <a:xfrm>
                <a:off x="1981200" y="2057400"/>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0" name="Diagonal Stripe 139"/>
              <p:cNvSpPr/>
              <p:nvPr/>
            </p:nvSpPr>
            <p:spPr>
              <a:xfrm>
                <a:off x="2514600" y="2053229"/>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Diagonal Stripe 140"/>
              <p:cNvSpPr/>
              <p:nvPr/>
            </p:nvSpPr>
            <p:spPr>
              <a:xfrm>
                <a:off x="3048000" y="2049058"/>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Diagonal Stripe 141"/>
              <p:cNvSpPr/>
              <p:nvPr/>
            </p:nvSpPr>
            <p:spPr>
              <a:xfrm>
                <a:off x="3581400" y="2044887"/>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3" name="Diagonal Stripe 142"/>
              <p:cNvSpPr/>
              <p:nvPr/>
            </p:nvSpPr>
            <p:spPr>
              <a:xfrm>
                <a:off x="4114800" y="2040716"/>
                <a:ext cx="435900" cy="367095"/>
              </a:xfrm>
              <a:prstGeom prst="diagStrip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 108"/>
            <p:cNvGrpSpPr/>
            <p:nvPr/>
          </p:nvGrpSpPr>
          <p:grpSpPr>
            <a:xfrm>
              <a:off x="2209800" y="6172199"/>
              <a:ext cx="1087582" cy="152401"/>
              <a:chOff x="1295400" y="2819400"/>
              <a:chExt cx="1327484" cy="304800"/>
            </a:xfrm>
          </p:grpSpPr>
          <p:grpSp>
            <p:nvGrpSpPr>
              <p:cNvPr id="109" name="Group 86"/>
              <p:cNvGrpSpPr/>
              <p:nvPr/>
            </p:nvGrpSpPr>
            <p:grpSpPr>
              <a:xfrm>
                <a:off x="1295400" y="2819400"/>
                <a:ext cx="914400" cy="304800"/>
                <a:chOff x="838200" y="2193636"/>
                <a:chExt cx="2895600" cy="946728"/>
              </a:xfrm>
            </p:grpSpPr>
            <p:grpSp>
              <p:nvGrpSpPr>
                <p:cNvPr id="118" name="Group 69"/>
                <p:cNvGrpSpPr/>
                <p:nvPr/>
              </p:nvGrpSpPr>
              <p:grpSpPr>
                <a:xfrm>
                  <a:off x="838200" y="2193636"/>
                  <a:ext cx="381000" cy="930564"/>
                  <a:chOff x="838200" y="2193636"/>
                  <a:chExt cx="381000" cy="930564"/>
                </a:xfrm>
              </p:grpSpPr>
              <p:sp>
                <p:nvSpPr>
                  <p:cNvPr id="135" name="Isosceles Triangle 134"/>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70"/>
                <p:cNvGrpSpPr/>
                <p:nvPr/>
              </p:nvGrpSpPr>
              <p:grpSpPr>
                <a:xfrm>
                  <a:off x="2133600" y="2209800"/>
                  <a:ext cx="381000" cy="930564"/>
                  <a:chOff x="838200" y="2193636"/>
                  <a:chExt cx="381000" cy="930564"/>
                </a:xfrm>
              </p:grpSpPr>
              <p:sp>
                <p:nvSpPr>
                  <p:cNvPr id="132" name="Isosceles Triangle 131"/>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74"/>
                <p:cNvGrpSpPr/>
                <p:nvPr/>
              </p:nvGrpSpPr>
              <p:grpSpPr>
                <a:xfrm>
                  <a:off x="1524000" y="2209800"/>
                  <a:ext cx="381000" cy="930564"/>
                  <a:chOff x="838200" y="2193636"/>
                  <a:chExt cx="381000" cy="930564"/>
                </a:xfrm>
              </p:grpSpPr>
              <p:sp>
                <p:nvSpPr>
                  <p:cNvPr id="129" name="Isosceles Triangle 128"/>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78"/>
                <p:cNvGrpSpPr/>
                <p:nvPr/>
              </p:nvGrpSpPr>
              <p:grpSpPr>
                <a:xfrm>
                  <a:off x="2667000" y="2209800"/>
                  <a:ext cx="381000" cy="930564"/>
                  <a:chOff x="838200" y="2193636"/>
                  <a:chExt cx="381000" cy="930564"/>
                </a:xfrm>
              </p:grpSpPr>
              <p:sp>
                <p:nvSpPr>
                  <p:cNvPr id="126" name="Isosceles Triangle 125"/>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82"/>
                <p:cNvGrpSpPr/>
                <p:nvPr/>
              </p:nvGrpSpPr>
              <p:grpSpPr>
                <a:xfrm>
                  <a:off x="3352800" y="2209800"/>
                  <a:ext cx="381000" cy="930564"/>
                  <a:chOff x="838200" y="2193636"/>
                  <a:chExt cx="381000" cy="930564"/>
                </a:xfrm>
              </p:grpSpPr>
              <p:sp>
                <p:nvSpPr>
                  <p:cNvPr id="123" name="Isosceles Triangle 122"/>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0" name="Group 69"/>
              <p:cNvGrpSpPr/>
              <p:nvPr/>
            </p:nvGrpSpPr>
            <p:grpSpPr>
              <a:xfrm>
                <a:off x="2286000" y="2819400"/>
                <a:ext cx="120316" cy="299596"/>
                <a:chOff x="838200" y="2193636"/>
                <a:chExt cx="381000" cy="930564"/>
              </a:xfrm>
            </p:grpSpPr>
            <p:sp>
              <p:nvSpPr>
                <p:cNvPr id="115" name="Isosceles Triangle 114"/>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74"/>
              <p:cNvGrpSpPr/>
              <p:nvPr/>
            </p:nvGrpSpPr>
            <p:grpSpPr>
              <a:xfrm>
                <a:off x="2502568" y="2824604"/>
                <a:ext cx="120316" cy="299596"/>
                <a:chOff x="838200" y="2193636"/>
                <a:chExt cx="381000" cy="930564"/>
              </a:xfrm>
            </p:grpSpPr>
            <p:sp>
              <p:nvSpPr>
                <p:cNvPr id="112" name="Isosceles Triangle 111"/>
                <p:cNvSpPr/>
                <p:nvPr/>
              </p:nvSpPr>
              <p:spPr>
                <a:xfrm>
                  <a:off x="838200" y="2438400"/>
                  <a:ext cx="381000" cy="685800"/>
                </a:xfrm>
                <a:prstGeom prst="triangl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a:off x="872836" y="2193636"/>
                  <a:ext cx="327891" cy="397164"/>
                </a:xfrm>
                <a:prstGeom prst="ellipse">
                  <a:avLst/>
                </a:prstGeom>
                <a:solidFill>
                  <a:schemeClr val="accent5">
                    <a:lumMod val="7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960582" y="2225964"/>
                  <a:ext cx="129309" cy="332509"/>
                </a:xfrm>
                <a:prstGeom prst="diamond">
                  <a:avLst/>
                </a:prstGeom>
                <a:solidFill>
                  <a:srgbClr val="FFC000"/>
                </a:solidFill>
                <a:ln w="12700">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9" name="Oval 98"/>
            <p:cNvSpPr/>
            <p:nvPr/>
          </p:nvSpPr>
          <p:spPr>
            <a:xfrm>
              <a:off x="2362200" y="3276600"/>
              <a:ext cx="742263" cy="10924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15"/>
            <p:cNvSpPr/>
            <p:nvPr/>
          </p:nvSpPr>
          <p:spPr>
            <a:xfrm rot="1115382">
              <a:off x="2559119" y="3208572"/>
              <a:ext cx="590862" cy="376003"/>
            </a:xfrm>
            <a:prstGeom prst="round2DiagRect">
              <a:avLst>
                <a:gd name="adj1" fmla="val 0"/>
                <a:gd name="adj2" fmla="val 31459"/>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 Diagonal Corner Rectangle 14"/>
            <p:cNvSpPr/>
            <p:nvPr/>
          </p:nvSpPr>
          <p:spPr>
            <a:xfrm rot="19484512">
              <a:off x="2300741" y="3224406"/>
              <a:ext cx="452992" cy="332988"/>
            </a:xfrm>
            <a:prstGeom prst="round2DiagRect">
              <a:avLst>
                <a:gd name="adj1" fmla="val 50000"/>
                <a:gd name="adj2" fmla="val 1712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10"/>
            <p:cNvGrpSpPr/>
            <p:nvPr/>
          </p:nvGrpSpPr>
          <p:grpSpPr>
            <a:xfrm>
              <a:off x="2362200" y="3505200"/>
              <a:ext cx="762000" cy="228600"/>
              <a:chOff x="1600200" y="1219200"/>
              <a:chExt cx="838200" cy="228600"/>
            </a:xfrm>
          </p:grpSpPr>
          <p:sp>
            <p:nvSpPr>
              <p:cNvPr id="107" name="Rectangle 16"/>
              <p:cNvSpPr/>
              <p:nvPr/>
            </p:nvSpPr>
            <p:spPr>
              <a:xfrm>
                <a:off x="1600200" y="1219200"/>
                <a:ext cx="838200" cy="152400"/>
              </a:xfrm>
              <a:prstGeom prst="rect">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Double Wave 107"/>
              <p:cNvSpPr/>
              <p:nvPr/>
            </p:nvSpPr>
            <p:spPr>
              <a:xfrm>
                <a:off x="1600200" y="1295400"/>
                <a:ext cx="838200" cy="152400"/>
              </a:xfrm>
              <a:prstGeom prst="doubleWav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Oval 102"/>
            <p:cNvSpPr/>
            <p:nvPr/>
          </p:nvSpPr>
          <p:spPr>
            <a:xfrm>
              <a:off x="2514600" y="3124200"/>
              <a:ext cx="304800" cy="304800"/>
            </a:xfrm>
            <a:prstGeom prst="ellipse">
              <a:avLst/>
            </a:prstGeom>
            <a:solidFill>
              <a:srgbClr val="3E1F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2286000" y="5334000"/>
              <a:ext cx="914400" cy="152400"/>
            </a:xfrm>
            <a:prstGeom prst="roundRect">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20780584">
              <a:off x="3091513" y="5417062"/>
              <a:ext cx="103747" cy="381000"/>
            </a:xfrm>
            <a:prstGeom prst="roundRect">
              <a:avLst>
                <a:gd name="adj" fmla="val 40910"/>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2971800" y="5334000"/>
              <a:ext cx="228600" cy="152400"/>
            </a:xfrm>
            <a:prstGeom prst="roundRect">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6149788" y="4043082"/>
            <a:ext cx="1075765" cy="2429436"/>
            <a:chOff x="5699794" y="1337082"/>
            <a:chExt cx="1310606" cy="3649561"/>
          </a:xfrm>
        </p:grpSpPr>
        <p:sp>
          <p:nvSpPr>
            <p:cNvPr id="167" name="Oval 166"/>
            <p:cNvSpPr/>
            <p:nvPr/>
          </p:nvSpPr>
          <p:spPr>
            <a:xfrm rot="18242526">
              <a:off x="6780635" y="3627916"/>
              <a:ext cx="215389" cy="2441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8" name="Oval 167"/>
            <p:cNvSpPr/>
            <p:nvPr/>
          </p:nvSpPr>
          <p:spPr>
            <a:xfrm>
              <a:off x="5949433" y="4694927"/>
              <a:ext cx="343606" cy="291716"/>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9" name="Oval 168"/>
            <p:cNvSpPr/>
            <p:nvPr/>
          </p:nvSpPr>
          <p:spPr>
            <a:xfrm>
              <a:off x="6261482" y="4694927"/>
              <a:ext cx="343606" cy="291716"/>
            </a:xfrm>
            <a:prstGeom prst="ellipse">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0" name="Cloud 169"/>
            <p:cNvSpPr/>
            <p:nvPr/>
          </p:nvSpPr>
          <p:spPr>
            <a:xfrm rot="20835976" flipH="1">
              <a:off x="6414925" y="1623392"/>
              <a:ext cx="454119" cy="1225209"/>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1" name="Oval 170"/>
            <p:cNvSpPr/>
            <p:nvPr/>
          </p:nvSpPr>
          <p:spPr>
            <a:xfrm>
              <a:off x="5699794" y="3554127"/>
              <a:ext cx="171804" cy="40840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2" name="Flowchart: Manual Operation 171"/>
            <p:cNvSpPr/>
            <p:nvPr/>
          </p:nvSpPr>
          <p:spPr>
            <a:xfrm rot="10800000">
              <a:off x="5943600" y="2743200"/>
              <a:ext cx="685801" cy="1861106"/>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3" name="Rectangle 172"/>
            <p:cNvSpPr/>
            <p:nvPr/>
          </p:nvSpPr>
          <p:spPr>
            <a:xfrm>
              <a:off x="5943600" y="4572000"/>
              <a:ext cx="681602" cy="196294"/>
            </a:xfrm>
            <a:prstGeom prst="rect">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4" name="Flowchart: Extract 173"/>
            <p:cNvSpPr/>
            <p:nvPr/>
          </p:nvSpPr>
          <p:spPr>
            <a:xfrm rot="10800000">
              <a:off x="6129301" y="2620634"/>
              <a:ext cx="300656" cy="450216"/>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175" name="Flowchart: Manual Operation 174"/>
            <p:cNvSpPr/>
            <p:nvPr/>
          </p:nvSpPr>
          <p:spPr>
            <a:xfrm rot="12217775">
              <a:off x="5797270" y="2551319"/>
              <a:ext cx="355171" cy="1236082"/>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6" name="Flowchart: Manual Operation 175"/>
            <p:cNvSpPr/>
            <p:nvPr/>
          </p:nvSpPr>
          <p:spPr>
            <a:xfrm rot="9181948" flipH="1">
              <a:off x="6434240" y="2553900"/>
              <a:ext cx="357461" cy="1236082"/>
            </a:xfrm>
            <a:prstGeom prst="flowChartManualOperation">
              <a:avLst/>
            </a:prstGeom>
            <a:solidFill>
              <a:srgbClr val="3366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7" name="Cloud 176"/>
            <p:cNvSpPr/>
            <p:nvPr/>
          </p:nvSpPr>
          <p:spPr>
            <a:xfrm rot="764024">
              <a:off x="5708212" y="1617313"/>
              <a:ext cx="413583" cy="1225209"/>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8" name="Oval 177"/>
            <p:cNvSpPr/>
            <p:nvPr/>
          </p:nvSpPr>
          <p:spPr>
            <a:xfrm>
              <a:off x="6000450" y="1628800"/>
              <a:ext cx="558359" cy="11581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9" name="Cloud 178"/>
            <p:cNvSpPr/>
            <p:nvPr/>
          </p:nvSpPr>
          <p:spPr>
            <a:xfrm rot="16200000" flipH="1">
              <a:off x="6009387" y="1199290"/>
              <a:ext cx="583432" cy="859015"/>
            </a:xfrm>
            <a:prstGeom prst="cloud">
              <a:avLst/>
            </a:prstGeom>
            <a:solidFill>
              <a:schemeClr val="tx1">
                <a:lumMod val="85000"/>
                <a:lumOff val="1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0" name="Rounded Rectangle 179"/>
            <p:cNvSpPr/>
            <p:nvPr/>
          </p:nvSpPr>
          <p:spPr>
            <a:xfrm>
              <a:off x="5828646" y="1628798"/>
              <a:ext cx="901966" cy="175029"/>
            </a:xfrm>
            <a:prstGeom prst="roundRect">
              <a:avLst/>
            </a:prstGeom>
            <a:solidFill>
              <a:srgbClr val="99CC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1" name="Rounded Rectangle 180"/>
            <p:cNvSpPr/>
            <p:nvPr/>
          </p:nvSpPr>
          <p:spPr>
            <a:xfrm>
              <a:off x="5960566" y="3638725"/>
              <a:ext cx="625854" cy="141968"/>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82" name="Group 148"/>
            <p:cNvGrpSpPr/>
            <p:nvPr/>
          </p:nvGrpSpPr>
          <p:grpSpPr>
            <a:xfrm>
              <a:off x="6429963" y="3567742"/>
              <a:ext cx="373407" cy="1242098"/>
              <a:chOff x="5029205" y="1676401"/>
              <a:chExt cx="982013" cy="1407436"/>
            </a:xfrm>
            <a:solidFill>
              <a:srgbClr val="996633"/>
            </a:solidFill>
          </p:grpSpPr>
          <p:sp>
            <p:nvSpPr>
              <p:cNvPr id="183" name="Diagonal Stripe 182"/>
              <p:cNvSpPr/>
              <p:nvPr/>
            </p:nvSpPr>
            <p:spPr>
              <a:xfrm rot="19468279">
                <a:off x="5401618" y="1834736"/>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84" name="Diagonal Stripe 183"/>
              <p:cNvSpPr/>
              <p:nvPr/>
            </p:nvSpPr>
            <p:spPr>
              <a:xfrm rot="20963615">
                <a:off x="5066204" y="1940837"/>
                <a:ext cx="609600" cy="1143000"/>
              </a:xfrm>
              <a:prstGeom prst="diagStrip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85" name="Rounded Rectangle 184"/>
              <p:cNvSpPr/>
              <p:nvPr/>
            </p:nvSpPr>
            <p:spPr>
              <a:xfrm>
                <a:off x="5029205" y="1676401"/>
                <a:ext cx="548640" cy="334109"/>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415958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2000"/>
                                        <p:tgtEl>
                                          <p:spTgt spid="12"/>
                                        </p:tgtEl>
                                      </p:cBhvr>
                                    </p:animEffect>
                                    <p:set>
                                      <p:cBhvr>
                                        <p:cTn id="20" dur="1" fill="hold">
                                          <p:stCondLst>
                                            <p:cond delay="19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childTnLst>
                                </p:cTn>
                              </p:par>
                              <p:par>
                                <p:cTn id="27" presetID="10" presetClass="exit" presetSubtype="0" fill="hold" grpId="1" nodeType="withEffect">
                                  <p:stCondLst>
                                    <p:cond delay="0"/>
                                  </p:stCondLst>
                                  <p:childTnLst>
                                    <p:animEffect transition="out" filter="fade">
                                      <p:cBhvr>
                                        <p:cTn id="28" dur="2000"/>
                                        <p:tgtEl>
                                          <p:spTgt spid="11"/>
                                        </p:tgtEl>
                                      </p:cBhvr>
                                    </p:animEffect>
                                    <p:set>
                                      <p:cBhvr>
                                        <p:cTn id="29" dur="1" fill="hold">
                                          <p:stCondLst>
                                            <p:cond delay="1999"/>
                                          </p:stCondLst>
                                        </p:cTn>
                                        <p:tgtEl>
                                          <p:spTgt spid="11"/>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2000"/>
                                        <p:tgtEl>
                                          <p:spTgt spid="34"/>
                                        </p:tgtEl>
                                      </p:cBhvr>
                                    </p:animEffect>
                                    <p:set>
                                      <p:cBhvr>
                                        <p:cTn id="32" dur="1" fill="hold">
                                          <p:stCondLst>
                                            <p:cond delay="1999"/>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66"/>
                                        </p:tgtEl>
                                        <p:attrNameLst>
                                          <p:attrName>style.visibility</p:attrName>
                                        </p:attrNameLst>
                                      </p:cBhvr>
                                      <p:to>
                                        <p:strVal val="visible"/>
                                      </p:to>
                                    </p:set>
                                  </p:childTnLst>
                                </p:cTn>
                              </p:par>
                              <p:par>
                                <p:cTn id="39" presetID="10" presetClass="exit" presetSubtype="0" fill="hold" grpId="1" nodeType="withEffect">
                                  <p:stCondLst>
                                    <p:cond delay="0"/>
                                  </p:stCondLst>
                                  <p:childTnLst>
                                    <p:animEffect transition="out" filter="fade">
                                      <p:cBhvr>
                                        <p:cTn id="40" dur="2000"/>
                                        <p:tgtEl>
                                          <p:spTgt spid="5"/>
                                        </p:tgtEl>
                                      </p:cBhvr>
                                    </p:animEffect>
                                    <p:set>
                                      <p:cBhvr>
                                        <p:cTn id="41" dur="1" fill="hold">
                                          <p:stCondLst>
                                            <p:cond delay="1999"/>
                                          </p:stCondLst>
                                        </p:cTn>
                                        <p:tgtEl>
                                          <p:spTgt spid="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2000"/>
                                        <p:tgtEl>
                                          <p:spTgt spid="85"/>
                                        </p:tgtEl>
                                      </p:cBhvr>
                                    </p:animEffect>
                                    <p:set>
                                      <p:cBhvr>
                                        <p:cTn id="44" dur="1" fill="hold">
                                          <p:stCondLst>
                                            <p:cond delay="1999"/>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5" grpId="1"/>
      <p:bldP spid="9" grpId="0"/>
      <p:bldP spid="9" grpId="1"/>
      <p:bldP spid="11" grpId="0"/>
      <p:bldP spid="1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DDFE8F-6058-4809-9AE7-51A8ABC0AF7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6" name="TextBox 5"/>
          <p:cNvSpPr txBox="1"/>
          <p:nvPr/>
        </p:nvSpPr>
        <p:spPr>
          <a:xfrm>
            <a:off x="1752600" y="0"/>
            <a:ext cx="8686800" cy="923330"/>
          </a:xfrm>
          <a:prstGeom prst="rect">
            <a:avLst/>
          </a:prstGeom>
          <a:noFill/>
        </p:spPr>
        <p:txBody>
          <a:bodyPr wrap="square" rtlCol="0">
            <a:spAutoFit/>
          </a:bodyPr>
          <a:lstStyle/>
          <a:p>
            <a:pPr algn="ctr"/>
            <a:r>
              <a:rPr lang="en-US" sz="5400" dirty="0">
                <a:solidFill>
                  <a:schemeClr val="bg1"/>
                </a:solidFill>
              </a:rPr>
              <a:t>Preparing for an Ordinance</a:t>
            </a:r>
          </a:p>
        </p:txBody>
      </p:sp>
      <p:sp>
        <p:nvSpPr>
          <p:cNvPr id="8" name="TextBox 7"/>
          <p:cNvSpPr txBox="1"/>
          <p:nvPr/>
        </p:nvSpPr>
        <p:spPr>
          <a:xfrm>
            <a:off x="6477000" y="3962401"/>
            <a:ext cx="3505200" cy="1508105"/>
          </a:xfrm>
          <a:prstGeom prst="rect">
            <a:avLst/>
          </a:prstGeom>
          <a:noFill/>
        </p:spPr>
        <p:txBody>
          <a:bodyPr wrap="square" rtlCol="0">
            <a:spAutoFit/>
          </a:bodyPr>
          <a:lstStyle/>
          <a:p>
            <a:r>
              <a:rPr lang="en-US" sz="1600" dirty="0">
                <a:solidFill>
                  <a:schemeClr val="bg1"/>
                </a:solidFill>
              </a:rPr>
              <a:t>Jesus to his disciples:</a:t>
            </a:r>
          </a:p>
          <a:p>
            <a:endParaRPr lang="en-US" sz="1600" dirty="0">
              <a:solidFill>
                <a:schemeClr val="bg1"/>
              </a:solidFill>
            </a:endParaRPr>
          </a:p>
          <a:p>
            <a:r>
              <a:rPr lang="en-US" sz="1600" dirty="0">
                <a:solidFill>
                  <a:schemeClr val="bg1"/>
                </a:solidFill>
              </a:rPr>
              <a:t>“And when he had said this, he breathed on </a:t>
            </a:r>
            <a:r>
              <a:rPr lang="en-US" sz="1600" i="1" dirty="0">
                <a:solidFill>
                  <a:schemeClr val="bg1"/>
                </a:solidFill>
              </a:rPr>
              <a:t>them,</a:t>
            </a:r>
            <a:r>
              <a:rPr lang="en-US" sz="1600" dirty="0">
                <a:solidFill>
                  <a:schemeClr val="bg1"/>
                </a:solidFill>
              </a:rPr>
              <a:t> and </a:t>
            </a:r>
            <a:r>
              <a:rPr lang="en-US" sz="1600" dirty="0" err="1">
                <a:solidFill>
                  <a:schemeClr val="bg1"/>
                </a:solidFill>
              </a:rPr>
              <a:t>saith</a:t>
            </a:r>
            <a:r>
              <a:rPr lang="en-US" sz="1600" dirty="0">
                <a:solidFill>
                  <a:schemeClr val="bg1"/>
                </a:solidFill>
              </a:rPr>
              <a:t> unto them, Receive ye the Holy Ghost:”</a:t>
            </a:r>
          </a:p>
          <a:p>
            <a:r>
              <a:rPr lang="en-US" sz="1200" dirty="0">
                <a:solidFill>
                  <a:schemeClr val="bg1"/>
                </a:solidFill>
              </a:rPr>
              <a:t>John 20:22</a:t>
            </a:r>
          </a:p>
        </p:txBody>
      </p:sp>
      <p:sp>
        <p:nvSpPr>
          <p:cNvPr id="5" name="TextBox 4"/>
          <p:cNvSpPr txBox="1"/>
          <p:nvPr/>
        </p:nvSpPr>
        <p:spPr>
          <a:xfrm>
            <a:off x="2568539" y="5635326"/>
            <a:ext cx="7586609" cy="1015663"/>
          </a:xfrm>
          <a:prstGeom prst="rect">
            <a:avLst/>
          </a:prstGeom>
          <a:noFill/>
        </p:spPr>
        <p:txBody>
          <a:bodyPr wrap="square" rtlCol="0">
            <a:spAutoFit/>
          </a:bodyPr>
          <a:lstStyle/>
          <a:p>
            <a:r>
              <a:rPr lang="en-US" sz="1600" dirty="0">
                <a:solidFill>
                  <a:schemeClr val="bg1"/>
                </a:solidFill>
              </a:rPr>
              <a:t>“And the multitude heard not the words which he </a:t>
            </a:r>
            <a:r>
              <a:rPr lang="en-US" sz="1600" dirty="0" err="1">
                <a:solidFill>
                  <a:schemeClr val="bg1"/>
                </a:solidFill>
              </a:rPr>
              <a:t>spake</a:t>
            </a:r>
            <a:r>
              <a:rPr lang="en-US" sz="1600" dirty="0">
                <a:solidFill>
                  <a:schemeClr val="bg1"/>
                </a:solidFill>
              </a:rPr>
              <a:t>, therefore they did not bear record; but the disciples bare record that he gave them power to give the Holy Ghost. And I will show unto you hereafter that this record is true.”</a:t>
            </a:r>
          </a:p>
          <a:p>
            <a:r>
              <a:rPr lang="en-US" sz="1200" dirty="0">
                <a:solidFill>
                  <a:schemeClr val="bg1"/>
                </a:solidFill>
              </a:rPr>
              <a:t>3 Nephi 18:37</a:t>
            </a:r>
          </a:p>
        </p:txBody>
      </p:sp>
      <p:sp>
        <p:nvSpPr>
          <p:cNvPr id="9" name="Rectangle 8"/>
          <p:cNvSpPr/>
          <p:nvPr/>
        </p:nvSpPr>
        <p:spPr>
          <a:xfrm>
            <a:off x="1981200" y="1066801"/>
            <a:ext cx="4114800" cy="830997"/>
          </a:xfrm>
          <a:prstGeom prst="rect">
            <a:avLst/>
          </a:prstGeom>
        </p:spPr>
        <p:txBody>
          <a:bodyPr wrap="square">
            <a:spAutoFit/>
          </a:bodyPr>
          <a:lstStyle/>
          <a:p>
            <a:r>
              <a:rPr lang="en-US" sz="2400" dirty="0">
                <a:solidFill>
                  <a:srgbClr val="FFFF00"/>
                </a:solidFill>
              </a:rPr>
              <a:t>What might you do to prepare to perform this ordinance?</a:t>
            </a:r>
          </a:p>
        </p:txBody>
      </p:sp>
      <p:sp>
        <p:nvSpPr>
          <p:cNvPr id="12" name="Rectangle 11"/>
          <p:cNvSpPr/>
          <p:nvPr/>
        </p:nvSpPr>
        <p:spPr>
          <a:xfrm>
            <a:off x="197224" y="6488668"/>
            <a:ext cx="4572000" cy="369332"/>
          </a:xfrm>
          <a:prstGeom prst="rect">
            <a:avLst/>
          </a:prstGeom>
        </p:spPr>
        <p:txBody>
          <a:bodyPr>
            <a:spAutoFit/>
          </a:bodyPr>
          <a:lstStyle/>
          <a:p>
            <a:r>
              <a:rPr lang="en-US" dirty="0">
                <a:solidFill>
                  <a:schemeClr val="bg1"/>
                </a:solidFill>
              </a:rPr>
              <a:t>Moroni  2</a:t>
            </a:r>
          </a:p>
        </p:txBody>
      </p:sp>
      <p:pic>
        <p:nvPicPr>
          <p:cNvPr id="3" name="Picture 2">
            <a:extLst>
              <a:ext uri="{FF2B5EF4-FFF2-40B4-BE49-F238E27FC236}">
                <a16:creationId xmlns:a16="http://schemas.microsoft.com/office/drawing/2014/main" id="{C8B689A5-3542-4173-912B-19A520C431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5427" y="1918447"/>
            <a:ext cx="2420033" cy="3211325"/>
          </a:xfrm>
          <a:prstGeom prst="rect">
            <a:avLst/>
          </a:prstGeom>
        </p:spPr>
      </p:pic>
      <p:pic>
        <p:nvPicPr>
          <p:cNvPr id="11" name="Picture 10">
            <a:extLst>
              <a:ext uri="{FF2B5EF4-FFF2-40B4-BE49-F238E27FC236}">
                <a16:creationId xmlns:a16="http://schemas.microsoft.com/office/drawing/2014/main" id="{CA5276CF-0FD1-494C-BBE6-09620069B3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4965" y="1306447"/>
            <a:ext cx="5054254" cy="2301124"/>
          </a:xfrm>
          <a:prstGeom prst="rect">
            <a:avLst/>
          </a:prstGeom>
        </p:spPr>
      </p:pic>
    </p:spTree>
    <p:extLst>
      <p:ext uri="{BB962C8B-B14F-4D97-AF65-F5344CB8AC3E}">
        <p14:creationId xmlns:p14="http://schemas.microsoft.com/office/powerpoint/2010/main" val="282996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75A1663-8D91-48AF-8CF5-DF1F39757F3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6" name="TextBox 5"/>
          <p:cNvSpPr txBox="1"/>
          <p:nvPr/>
        </p:nvSpPr>
        <p:spPr>
          <a:xfrm>
            <a:off x="1752600" y="0"/>
            <a:ext cx="8686800" cy="923330"/>
          </a:xfrm>
          <a:prstGeom prst="rect">
            <a:avLst/>
          </a:prstGeom>
          <a:noFill/>
        </p:spPr>
        <p:txBody>
          <a:bodyPr wrap="square" rtlCol="0">
            <a:spAutoFit/>
          </a:bodyPr>
          <a:lstStyle/>
          <a:p>
            <a:pPr algn="ctr"/>
            <a:r>
              <a:rPr lang="en-US" sz="5400" dirty="0">
                <a:solidFill>
                  <a:schemeClr val="bg1"/>
                </a:solidFill>
              </a:rPr>
              <a:t>The Priesthood</a:t>
            </a:r>
          </a:p>
        </p:txBody>
      </p:sp>
      <p:sp>
        <p:nvSpPr>
          <p:cNvPr id="8" name="TextBox 7"/>
          <p:cNvSpPr txBox="1"/>
          <p:nvPr/>
        </p:nvSpPr>
        <p:spPr>
          <a:xfrm>
            <a:off x="6543782" y="1071081"/>
            <a:ext cx="4191000" cy="5509200"/>
          </a:xfrm>
          <a:prstGeom prst="rect">
            <a:avLst/>
          </a:prstGeom>
          <a:noFill/>
        </p:spPr>
        <p:txBody>
          <a:bodyPr wrap="square" rtlCol="0">
            <a:spAutoFit/>
          </a:bodyPr>
          <a:lstStyle/>
          <a:p>
            <a:pPr fontAlgn="base"/>
            <a:r>
              <a:rPr lang="en-US" sz="1600" dirty="0">
                <a:solidFill>
                  <a:schemeClr val="bg1"/>
                </a:solidFill>
              </a:rPr>
              <a:t>Brethren who perform ordinances and blessings should prepare themselves by living worthily and striving to be guided by the Holy Spirit. They should perform each ordinance or blessing in a dignified manner, making sure it meets the following requirements:</a:t>
            </a:r>
          </a:p>
          <a:p>
            <a:pPr fontAlgn="base"/>
            <a:endParaRPr lang="en-US" sz="1600" dirty="0">
              <a:solidFill>
                <a:schemeClr val="bg1"/>
              </a:solidFill>
            </a:endParaRPr>
          </a:p>
          <a:p>
            <a:pPr fontAlgn="base"/>
            <a:r>
              <a:rPr lang="en-US" sz="1600" dirty="0">
                <a:solidFill>
                  <a:schemeClr val="bg1"/>
                </a:solidFill>
              </a:rPr>
              <a:t>1. It should be performed in the name of Jesus Christ.</a:t>
            </a:r>
          </a:p>
          <a:p>
            <a:pPr fontAlgn="base"/>
            <a:endParaRPr lang="en-US" sz="1600" dirty="0">
              <a:solidFill>
                <a:schemeClr val="bg1"/>
              </a:solidFill>
            </a:endParaRPr>
          </a:p>
          <a:p>
            <a:pPr fontAlgn="base"/>
            <a:r>
              <a:rPr lang="en-US" sz="1600" dirty="0">
                <a:solidFill>
                  <a:schemeClr val="bg1"/>
                </a:solidFill>
              </a:rPr>
              <a:t>2. It should be performed by the authority of the priesthood.</a:t>
            </a:r>
          </a:p>
          <a:p>
            <a:pPr fontAlgn="base"/>
            <a:endParaRPr lang="en-US" sz="1600" dirty="0">
              <a:solidFill>
                <a:schemeClr val="bg1"/>
              </a:solidFill>
            </a:endParaRPr>
          </a:p>
          <a:p>
            <a:pPr fontAlgn="base"/>
            <a:r>
              <a:rPr lang="en-US" sz="1600" dirty="0">
                <a:solidFill>
                  <a:schemeClr val="bg1"/>
                </a:solidFill>
              </a:rPr>
              <a:t>3. It should be performed with any necessary procedures, such as using specified words or using consecrated oil.</a:t>
            </a:r>
          </a:p>
          <a:p>
            <a:pPr fontAlgn="base"/>
            <a:endParaRPr lang="en-US" sz="1600" dirty="0">
              <a:solidFill>
                <a:schemeClr val="bg1"/>
              </a:solidFill>
            </a:endParaRPr>
          </a:p>
          <a:p>
            <a:pPr fontAlgn="base"/>
            <a:r>
              <a:rPr lang="en-US" sz="1600" dirty="0">
                <a:solidFill>
                  <a:schemeClr val="bg1"/>
                </a:solidFill>
              </a:rPr>
              <a:t>4. It should be authorized by the presiding authority who holds the proper keys (normally the bishop or stake president), if necessary according to the instructions in this chapter.</a:t>
            </a:r>
          </a:p>
          <a:p>
            <a:pPr fontAlgn="base"/>
            <a:r>
              <a:rPr lang="en-US" sz="1200" dirty="0">
                <a:solidFill>
                  <a:schemeClr val="bg1"/>
                </a:solidFill>
              </a:rPr>
              <a:t>Handbook</a:t>
            </a:r>
          </a:p>
        </p:txBody>
      </p:sp>
      <p:sp>
        <p:nvSpPr>
          <p:cNvPr id="12" name="Rectangle 11"/>
          <p:cNvSpPr/>
          <p:nvPr/>
        </p:nvSpPr>
        <p:spPr>
          <a:xfrm>
            <a:off x="125506" y="6488668"/>
            <a:ext cx="4572000" cy="369332"/>
          </a:xfrm>
          <a:prstGeom prst="rect">
            <a:avLst/>
          </a:prstGeom>
        </p:spPr>
        <p:txBody>
          <a:bodyPr>
            <a:spAutoFit/>
          </a:bodyPr>
          <a:lstStyle/>
          <a:p>
            <a:r>
              <a:rPr lang="en-US" dirty="0">
                <a:solidFill>
                  <a:schemeClr val="bg1"/>
                </a:solidFill>
              </a:rPr>
              <a:t>Moroni  2</a:t>
            </a:r>
          </a:p>
        </p:txBody>
      </p:sp>
      <p:sp>
        <p:nvSpPr>
          <p:cNvPr id="13" name="TextBox 12"/>
          <p:cNvSpPr txBox="1"/>
          <p:nvPr/>
        </p:nvSpPr>
        <p:spPr>
          <a:xfrm>
            <a:off x="2133600" y="914401"/>
            <a:ext cx="3505200" cy="1200329"/>
          </a:xfrm>
          <a:prstGeom prst="rect">
            <a:avLst/>
          </a:prstGeom>
          <a:noFill/>
        </p:spPr>
        <p:txBody>
          <a:bodyPr wrap="square" rtlCol="0">
            <a:spAutoFit/>
          </a:bodyPr>
          <a:lstStyle/>
          <a:p>
            <a:r>
              <a:rPr lang="en-US" sz="2400" dirty="0">
                <a:solidFill>
                  <a:srgbClr val="FFFF00"/>
                </a:solidFill>
              </a:rPr>
              <a:t>What Priesthood do you need to hold to perform these ordinances?</a:t>
            </a:r>
          </a:p>
        </p:txBody>
      </p:sp>
      <p:sp>
        <p:nvSpPr>
          <p:cNvPr id="11" name="TextBox 10"/>
          <p:cNvSpPr txBox="1"/>
          <p:nvPr/>
        </p:nvSpPr>
        <p:spPr>
          <a:xfrm>
            <a:off x="2590800" y="2133600"/>
            <a:ext cx="3505200" cy="338554"/>
          </a:xfrm>
          <a:prstGeom prst="rect">
            <a:avLst/>
          </a:prstGeom>
          <a:noFill/>
        </p:spPr>
        <p:txBody>
          <a:bodyPr wrap="square" rtlCol="0">
            <a:spAutoFit/>
          </a:bodyPr>
          <a:lstStyle/>
          <a:p>
            <a:r>
              <a:rPr lang="en-US" sz="1600" dirty="0">
                <a:solidFill>
                  <a:schemeClr val="bg1"/>
                </a:solidFill>
              </a:rPr>
              <a:t>The Melchizedek Priesthood</a:t>
            </a:r>
            <a:endParaRPr lang="en-US" sz="1200" dirty="0">
              <a:solidFill>
                <a:schemeClr val="bg1"/>
              </a:solidFill>
            </a:endParaRPr>
          </a:p>
        </p:txBody>
      </p:sp>
      <p:pic>
        <p:nvPicPr>
          <p:cNvPr id="3" name="Picture 2">
            <a:extLst>
              <a:ext uri="{FF2B5EF4-FFF2-40B4-BE49-F238E27FC236}">
                <a16:creationId xmlns:a16="http://schemas.microsoft.com/office/drawing/2014/main" id="{7D1943BF-1F80-427E-B2D5-C31E5F6A85C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186" b="93373" l="7076" r="94296">
                        <a14:backgroundMark x1="32058" y1="82695" x2="42888" y2="89102"/>
                      </a14:backgroundRemoval>
                    </a14:imgEffect>
                  </a14:imgLayer>
                </a14:imgProps>
              </a:ext>
              <a:ext uri="{28A0092B-C50C-407E-A947-70E740481C1C}">
                <a14:useLocalDpi xmlns:a14="http://schemas.microsoft.com/office/drawing/2010/main" val="0"/>
              </a:ext>
            </a:extLst>
          </a:blip>
          <a:stretch>
            <a:fillRect/>
          </a:stretch>
        </p:blipFill>
        <p:spPr>
          <a:xfrm>
            <a:off x="1487062" y="2474258"/>
            <a:ext cx="4242326" cy="4159624"/>
          </a:xfrm>
          <a:prstGeom prst="rect">
            <a:avLst/>
          </a:prstGeom>
        </p:spPr>
      </p:pic>
    </p:spTree>
    <p:extLst>
      <p:ext uri="{BB962C8B-B14F-4D97-AF65-F5344CB8AC3E}">
        <p14:creationId xmlns:p14="http://schemas.microsoft.com/office/powerpoint/2010/main" val="267822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xEl>
                                              <p:pRg st="8" end="8"/>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CA229C2-A059-411B-842E-47E09F6B69B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6" name="TextBox 5"/>
          <p:cNvSpPr txBox="1"/>
          <p:nvPr/>
        </p:nvSpPr>
        <p:spPr>
          <a:xfrm>
            <a:off x="1752600" y="0"/>
            <a:ext cx="8686800" cy="923330"/>
          </a:xfrm>
          <a:prstGeom prst="rect">
            <a:avLst/>
          </a:prstGeom>
          <a:noFill/>
        </p:spPr>
        <p:txBody>
          <a:bodyPr wrap="square" rtlCol="0">
            <a:spAutoFit/>
          </a:bodyPr>
          <a:lstStyle/>
          <a:p>
            <a:pPr algn="ctr"/>
            <a:r>
              <a:rPr lang="en-US" sz="5400" dirty="0">
                <a:solidFill>
                  <a:schemeClr val="bg1"/>
                </a:solidFill>
              </a:rPr>
              <a:t>The Confirmation</a:t>
            </a:r>
          </a:p>
        </p:txBody>
      </p:sp>
      <p:sp>
        <p:nvSpPr>
          <p:cNvPr id="5" name="TextBox 4"/>
          <p:cNvSpPr txBox="1"/>
          <p:nvPr/>
        </p:nvSpPr>
        <p:spPr>
          <a:xfrm>
            <a:off x="3881718" y="1196789"/>
            <a:ext cx="4419600" cy="5262979"/>
          </a:xfrm>
          <a:prstGeom prst="rect">
            <a:avLst/>
          </a:prstGeom>
          <a:noFill/>
        </p:spPr>
        <p:txBody>
          <a:bodyPr wrap="square" rtlCol="0">
            <a:spAutoFit/>
          </a:bodyPr>
          <a:lstStyle/>
          <a:p>
            <a:pPr fontAlgn="base"/>
            <a:r>
              <a:rPr lang="en-US" sz="1600" dirty="0">
                <a:solidFill>
                  <a:schemeClr val="bg1"/>
                </a:solidFill>
              </a:rPr>
              <a:t>Under the direction of the bishopric, one or more Melchizedek Priesthood holders may participate in a confirmation. They place their hands lightly on the person’s head. Then the person who performs the ordinance:</a:t>
            </a:r>
          </a:p>
          <a:p>
            <a:pPr fontAlgn="base"/>
            <a:endParaRPr lang="en-US" sz="1600" dirty="0">
              <a:solidFill>
                <a:schemeClr val="bg1"/>
              </a:solidFill>
            </a:endParaRPr>
          </a:p>
          <a:p>
            <a:pPr fontAlgn="base"/>
            <a:r>
              <a:rPr lang="en-US" sz="1600" dirty="0">
                <a:solidFill>
                  <a:schemeClr val="bg1"/>
                </a:solidFill>
              </a:rPr>
              <a:t>1. States the person’s full name.</a:t>
            </a:r>
          </a:p>
          <a:p>
            <a:pPr fontAlgn="base"/>
            <a:endParaRPr lang="en-US" sz="1600" dirty="0">
              <a:solidFill>
                <a:schemeClr val="bg1"/>
              </a:solidFill>
            </a:endParaRPr>
          </a:p>
          <a:p>
            <a:pPr fontAlgn="base"/>
            <a:r>
              <a:rPr lang="en-US" sz="1600" dirty="0">
                <a:solidFill>
                  <a:schemeClr val="bg1"/>
                </a:solidFill>
              </a:rPr>
              <a:t>2. States that the ordinance is performed by the authority of the Melchizedek Priesthood.</a:t>
            </a:r>
          </a:p>
          <a:p>
            <a:pPr fontAlgn="base"/>
            <a:endParaRPr lang="en-US" sz="1600" dirty="0">
              <a:solidFill>
                <a:schemeClr val="bg1"/>
              </a:solidFill>
            </a:endParaRPr>
          </a:p>
          <a:p>
            <a:pPr fontAlgn="base"/>
            <a:r>
              <a:rPr lang="en-US" sz="1600" dirty="0">
                <a:solidFill>
                  <a:schemeClr val="bg1"/>
                </a:solidFill>
              </a:rPr>
              <a:t>3. Confirms the person a member of The Church of Jesus Christ of Latter-day Saints.</a:t>
            </a:r>
          </a:p>
          <a:p>
            <a:pPr fontAlgn="base"/>
            <a:endParaRPr lang="en-US" sz="1600" dirty="0">
              <a:solidFill>
                <a:schemeClr val="bg1"/>
              </a:solidFill>
            </a:endParaRPr>
          </a:p>
          <a:p>
            <a:pPr fontAlgn="base"/>
            <a:r>
              <a:rPr lang="en-US" sz="1600" dirty="0">
                <a:solidFill>
                  <a:schemeClr val="bg1"/>
                </a:solidFill>
              </a:rPr>
              <a:t>4. Uses the words “Receive the Holy Ghost” (not “receive the gift of the Holy Ghost”).</a:t>
            </a:r>
          </a:p>
          <a:p>
            <a:pPr fontAlgn="base"/>
            <a:endParaRPr lang="en-US" sz="1600" dirty="0">
              <a:solidFill>
                <a:schemeClr val="bg1"/>
              </a:solidFill>
            </a:endParaRPr>
          </a:p>
          <a:p>
            <a:pPr fontAlgn="base"/>
            <a:r>
              <a:rPr lang="en-US" sz="1600" dirty="0">
                <a:solidFill>
                  <a:schemeClr val="bg1"/>
                </a:solidFill>
              </a:rPr>
              <a:t>5. Gives words of blessing as the Spirit directs.</a:t>
            </a:r>
          </a:p>
          <a:p>
            <a:pPr fontAlgn="base"/>
            <a:endParaRPr lang="en-US" sz="1600" dirty="0">
              <a:solidFill>
                <a:schemeClr val="bg1"/>
              </a:solidFill>
            </a:endParaRPr>
          </a:p>
          <a:p>
            <a:pPr fontAlgn="base"/>
            <a:r>
              <a:rPr lang="en-US" sz="1600" dirty="0">
                <a:solidFill>
                  <a:schemeClr val="bg1"/>
                </a:solidFill>
              </a:rPr>
              <a:t>6. Closes in the name of Jesus Christ.</a:t>
            </a:r>
          </a:p>
          <a:p>
            <a:pPr fontAlgn="base"/>
            <a:r>
              <a:rPr lang="en-US" sz="1200" dirty="0">
                <a:solidFill>
                  <a:schemeClr val="bg1"/>
                </a:solidFill>
              </a:rPr>
              <a:t>Handbook</a:t>
            </a:r>
          </a:p>
        </p:txBody>
      </p:sp>
      <p:sp>
        <p:nvSpPr>
          <p:cNvPr id="12" name="Rectangle 11"/>
          <p:cNvSpPr/>
          <p:nvPr/>
        </p:nvSpPr>
        <p:spPr>
          <a:xfrm>
            <a:off x="89647" y="6425915"/>
            <a:ext cx="4572000" cy="369332"/>
          </a:xfrm>
          <a:prstGeom prst="rect">
            <a:avLst/>
          </a:prstGeom>
        </p:spPr>
        <p:txBody>
          <a:bodyPr>
            <a:spAutoFit/>
          </a:bodyPr>
          <a:lstStyle/>
          <a:p>
            <a:r>
              <a:rPr lang="en-US" dirty="0">
                <a:solidFill>
                  <a:schemeClr val="bg1"/>
                </a:solidFill>
              </a:rPr>
              <a:t>Moroni  2</a:t>
            </a:r>
          </a:p>
        </p:txBody>
      </p:sp>
      <p:pic>
        <p:nvPicPr>
          <p:cNvPr id="3" name="Picture 2">
            <a:extLst>
              <a:ext uri="{FF2B5EF4-FFF2-40B4-BE49-F238E27FC236}">
                <a16:creationId xmlns:a16="http://schemas.microsoft.com/office/drawing/2014/main" id="{7FB76034-2323-47AD-A275-2546ACDE3F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696" y="843419"/>
            <a:ext cx="2630300" cy="3562734"/>
          </a:xfrm>
          <a:prstGeom prst="rect">
            <a:avLst/>
          </a:prstGeom>
        </p:spPr>
      </p:pic>
      <p:pic>
        <p:nvPicPr>
          <p:cNvPr id="8" name="Picture 7">
            <a:extLst>
              <a:ext uri="{FF2B5EF4-FFF2-40B4-BE49-F238E27FC236}">
                <a16:creationId xmlns:a16="http://schemas.microsoft.com/office/drawing/2014/main" id="{4CA471FD-8557-4366-9C15-5C4AAE7CDB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9437" y="874506"/>
            <a:ext cx="1753533" cy="2421546"/>
          </a:xfrm>
          <a:prstGeom prst="rect">
            <a:avLst/>
          </a:prstGeom>
        </p:spPr>
      </p:pic>
      <p:pic>
        <p:nvPicPr>
          <p:cNvPr id="11" name="Picture 10">
            <a:extLst>
              <a:ext uri="{FF2B5EF4-FFF2-40B4-BE49-F238E27FC236}">
                <a16:creationId xmlns:a16="http://schemas.microsoft.com/office/drawing/2014/main" id="{1C51EC40-D0EB-443A-9ECA-EC03B006F4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2588" y="3471636"/>
            <a:ext cx="1803829" cy="3171733"/>
          </a:xfrm>
          <a:prstGeom prst="rect">
            <a:avLst/>
          </a:prstGeom>
        </p:spPr>
      </p:pic>
    </p:spTree>
    <p:extLst>
      <p:ext uri="{BB962C8B-B14F-4D97-AF65-F5344CB8AC3E}">
        <p14:creationId xmlns:p14="http://schemas.microsoft.com/office/powerpoint/2010/main" val="28027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fade">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fade">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500"/>
                                        <p:tgtEl>
                                          <p:spTgt spid="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fade">
                                      <p:cBhvr>
                                        <p:cTn id="27" dur="500"/>
                                        <p:tgtEl>
                                          <p:spTgt spid="5">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2" end="12"/>
                                            </p:txEl>
                                          </p:spTgt>
                                        </p:tgtEl>
                                        <p:attrNameLst>
                                          <p:attrName>style.visibility</p:attrName>
                                        </p:attrNameLst>
                                      </p:cBhvr>
                                      <p:to>
                                        <p:strVal val="visible"/>
                                      </p:to>
                                    </p:set>
                                    <p:animEffect transition="in" filter="fade">
                                      <p:cBhvr>
                                        <p:cTn id="32" dur="500"/>
                                        <p:tgtEl>
                                          <p:spTgt spid="5">
                                            <p:txEl>
                                              <p:pRg st="12" end="1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animEffect transition="in" filter="fade">
                                      <p:cBhvr>
                                        <p:cTn id="35"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56848DF-2ECB-4031-B385-084B78D41D8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6" name="TextBox 5"/>
          <p:cNvSpPr txBox="1"/>
          <p:nvPr/>
        </p:nvSpPr>
        <p:spPr>
          <a:xfrm>
            <a:off x="1752600" y="0"/>
            <a:ext cx="8686800" cy="923330"/>
          </a:xfrm>
          <a:prstGeom prst="rect">
            <a:avLst/>
          </a:prstGeom>
          <a:noFill/>
        </p:spPr>
        <p:txBody>
          <a:bodyPr wrap="square" rtlCol="0">
            <a:spAutoFit/>
          </a:bodyPr>
          <a:lstStyle/>
          <a:p>
            <a:pPr algn="ctr"/>
            <a:r>
              <a:rPr lang="en-US" sz="5400" dirty="0">
                <a:solidFill>
                  <a:schemeClr val="bg1"/>
                </a:solidFill>
              </a:rPr>
              <a:t>Priesthood Service</a:t>
            </a:r>
          </a:p>
        </p:txBody>
      </p:sp>
      <p:sp>
        <p:nvSpPr>
          <p:cNvPr id="5" name="TextBox 4"/>
          <p:cNvSpPr txBox="1"/>
          <p:nvPr/>
        </p:nvSpPr>
        <p:spPr>
          <a:xfrm>
            <a:off x="1752600" y="838201"/>
            <a:ext cx="4419600" cy="1200329"/>
          </a:xfrm>
          <a:prstGeom prst="rect">
            <a:avLst/>
          </a:prstGeom>
          <a:noFill/>
        </p:spPr>
        <p:txBody>
          <a:bodyPr wrap="square" rtlCol="0">
            <a:spAutoFit/>
          </a:bodyPr>
          <a:lstStyle/>
          <a:p>
            <a:pPr fontAlgn="base"/>
            <a:r>
              <a:rPr lang="en-US" dirty="0">
                <a:solidFill>
                  <a:schemeClr val="bg1"/>
                </a:solidFill>
              </a:rPr>
              <a:t>“The mission of the Church and the ministry of all priesthood representatives is to proclaim the gospel, to testify of the atoning sacrifice of Jesus Christ .”</a:t>
            </a:r>
          </a:p>
        </p:txBody>
      </p:sp>
      <p:sp>
        <p:nvSpPr>
          <p:cNvPr id="12" name="Rectangle 11"/>
          <p:cNvSpPr/>
          <p:nvPr/>
        </p:nvSpPr>
        <p:spPr>
          <a:xfrm>
            <a:off x="80683" y="6488668"/>
            <a:ext cx="4572000" cy="369332"/>
          </a:xfrm>
          <a:prstGeom prst="rect">
            <a:avLst/>
          </a:prstGeom>
        </p:spPr>
        <p:txBody>
          <a:bodyPr>
            <a:spAutoFit/>
          </a:bodyPr>
          <a:lstStyle/>
          <a:p>
            <a:r>
              <a:rPr lang="en-US" dirty="0">
                <a:solidFill>
                  <a:schemeClr val="bg1"/>
                </a:solidFill>
              </a:rPr>
              <a:t>Moroni  3		</a:t>
            </a:r>
            <a:r>
              <a:rPr lang="en-US" sz="1200" dirty="0">
                <a:solidFill>
                  <a:schemeClr val="bg1"/>
                </a:solidFill>
              </a:rPr>
              <a:t>JFM and RLM</a:t>
            </a:r>
          </a:p>
        </p:txBody>
      </p:sp>
      <p:sp>
        <p:nvSpPr>
          <p:cNvPr id="9" name="Rectangle 8"/>
          <p:cNvSpPr/>
          <p:nvPr/>
        </p:nvSpPr>
        <p:spPr>
          <a:xfrm>
            <a:off x="5486400" y="3733800"/>
            <a:ext cx="4572000" cy="1107996"/>
          </a:xfrm>
          <a:prstGeom prst="rect">
            <a:avLst/>
          </a:prstGeom>
        </p:spPr>
        <p:txBody>
          <a:bodyPr>
            <a:spAutoFit/>
          </a:bodyPr>
          <a:lstStyle/>
          <a:p>
            <a:r>
              <a:rPr lang="en-US" dirty="0">
                <a:solidFill>
                  <a:schemeClr val="bg1"/>
                </a:solidFill>
              </a:rPr>
              <a:t>“Yea, open your mouths and spare not, and you shall be laden with sheaves upon your backs, for lo, I am with you.”</a:t>
            </a:r>
          </a:p>
          <a:p>
            <a:r>
              <a:rPr lang="en-US" sz="1200" dirty="0">
                <a:solidFill>
                  <a:schemeClr val="bg1"/>
                </a:solidFill>
              </a:rPr>
              <a:t>D&amp;C 33:9</a:t>
            </a:r>
          </a:p>
        </p:txBody>
      </p:sp>
      <p:sp>
        <p:nvSpPr>
          <p:cNvPr id="10" name="Rectangle 9"/>
          <p:cNvSpPr/>
          <p:nvPr/>
        </p:nvSpPr>
        <p:spPr>
          <a:xfrm>
            <a:off x="5791200" y="1981201"/>
            <a:ext cx="4572000" cy="1384995"/>
          </a:xfrm>
          <a:prstGeom prst="rect">
            <a:avLst/>
          </a:prstGeom>
        </p:spPr>
        <p:txBody>
          <a:bodyPr>
            <a:spAutoFit/>
          </a:bodyPr>
          <a:lstStyle/>
          <a:p>
            <a:r>
              <a:rPr lang="en-US" dirty="0">
                <a:solidFill>
                  <a:schemeClr val="bg1"/>
                </a:solidFill>
              </a:rPr>
              <a:t>“Yea, verily, verily, I say unto you, that the field is white already to harvest; wherefore, thrust in your sickles, and reap with all your might, mind, and strength.” </a:t>
            </a:r>
          </a:p>
          <a:p>
            <a:r>
              <a:rPr lang="en-US" sz="1200" dirty="0">
                <a:solidFill>
                  <a:schemeClr val="bg1"/>
                </a:solidFill>
              </a:rPr>
              <a:t>D&amp;C:33:7</a:t>
            </a:r>
          </a:p>
        </p:txBody>
      </p:sp>
      <p:sp>
        <p:nvSpPr>
          <p:cNvPr id="11" name="TextBox 10"/>
          <p:cNvSpPr txBox="1"/>
          <p:nvPr/>
        </p:nvSpPr>
        <p:spPr>
          <a:xfrm>
            <a:off x="4419600" y="5257800"/>
            <a:ext cx="5638800" cy="1477328"/>
          </a:xfrm>
          <a:prstGeom prst="rect">
            <a:avLst/>
          </a:prstGeom>
          <a:noFill/>
        </p:spPr>
        <p:txBody>
          <a:bodyPr wrap="square" rtlCol="0">
            <a:spAutoFit/>
          </a:bodyPr>
          <a:lstStyle/>
          <a:p>
            <a:pPr fontAlgn="base"/>
            <a:r>
              <a:rPr lang="en-US" dirty="0">
                <a:solidFill>
                  <a:schemeClr val="bg1"/>
                </a:solidFill>
              </a:rPr>
              <a:t>“All principles of the gospel and all priesthood ordinances are intended to lead men unto Christ. It is through him that all principles and ordinances of the gospel have any enduring efficacy.”</a:t>
            </a:r>
          </a:p>
          <a:p>
            <a:pPr fontAlgn="base"/>
            <a:endParaRPr lang="en-US" dirty="0">
              <a:solidFill>
                <a:schemeClr val="bg1"/>
              </a:solidFill>
            </a:endParaRPr>
          </a:p>
        </p:txBody>
      </p:sp>
      <p:pic>
        <p:nvPicPr>
          <p:cNvPr id="3" name="Picture 2">
            <a:extLst>
              <a:ext uri="{FF2B5EF4-FFF2-40B4-BE49-F238E27FC236}">
                <a16:creationId xmlns:a16="http://schemas.microsoft.com/office/drawing/2014/main" id="{D295B43C-7C50-4A12-BF0A-6505789142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9882" y="2332224"/>
            <a:ext cx="2438400" cy="3000375"/>
          </a:xfrm>
          <a:prstGeom prst="rect">
            <a:avLst/>
          </a:prstGeom>
        </p:spPr>
      </p:pic>
      <p:pic>
        <p:nvPicPr>
          <p:cNvPr id="8" name="Picture 7">
            <a:extLst>
              <a:ext uri="{FF2B5EF4-FFF2-40B4-BE49-F238E27FC236}">
                <a16:creationId xmlns:a16="http://schemas.microsoft.com/office/drawing/2014/main" id="{0D1A8B69-1A6B-474C-BFE9-67DD27F64A84}"/>
              </a:ext>
            </a:extLst>
          </p:cNvPr>
          <p:cNvPicPr>
            <a:picLocks noChangeAspect="1"/>
          </p:cNvPicPr>
          <p:nvPr/>
        </p:nvPicPr>
        <p:blipFill rotWithShape="1">
          <a:blip r:embed="rId5">
            <a:extLst>
              <a:ext uri="{28A0092B-C50C-407E-A947-70E740481C1C}">
                <a14:useLocalDpi xmlns:a14="http://schemas.microsoft.com/office/drawing/2010/main" val="0"/>
              </a:ext>
            </a:extLst>
          </a:blip>
          <a:srcRect t="1738" b="5518"/>
          <a:stretch/>
        </p:blipFill>
        <p:spPr>
          <a:xfrm>
            <a:off x="10459092" y="181625"/>
            <a:ext cx="1491304" cy="1010177"/>
          </a:xfrm>
          <a:prstGeom prst="rect">
            <a:avLst/>
          </a:prstGeom>
        </p:spPr>
      </p:pic>
    </p:spTree>
    <p:extLst>
      <p:ext uri="{BB962C8B-B14F-4D97-AF65-F5344CB8AC3E}">
        <p14:creationId xmlns:p14="http://schemas.microsoft.com/office/powerpoint/2010/main" val="75166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9B49122-AA0C-4683-8FC4-2C38743E60F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6" name="TextBox 5"/>
          <p:cNvSpPr txBox="1"/>
          <p:nvPr/>
        </p:nvSpPr>
        <p:spPr>
          <a:xfrm>
            <a:off x="1752600" y="0"/>
            <a:ext cx="8686800" cy="923330"/>
          </a:xfrm>
          <a:prstGeom prst="rect">
            <a:avLst/>
          </a:prstGeom>
          <a:noFill/>
        </p:spPr>
        <p:txBody>
          <a:bodyPr wrap="square" rtlCol="0">
            <a:spAutoFit/>
          </a:bodyPr>
          <a:lstStyle/>
          <a:p>
            <a:pPr algn="ctr"/>
            <a:r>
              <a:rPr lang="en-US" sz="5400" dirty="0">
                <a:solidFill>
                  <a:schemeClr val="bg1"/>
                </a:solidFill>
              </a:rPr>
              <a:t>Divine Authority</a:t>
            </a:r>
          </a:p>
        </p:txBody>
      </p:sp>
      <p:sp>
        <p:nvSpPr>
          <p:cNvPr id="5" name="TextBox 4"/>
          <p:cNvSpPr txBox="1"/>
          <p:nvPr/>
        </p:nvSpPr>
        <p:spPr>
          <a:xfrm>
            <a:off x="1461247" y="914401"/>
            <a:ext cx="4419600" cy="2554545"/>
          </a:xfrm>
          <a:prstGeom prst="rect">
            <a:avLst/>
          </a:prstGeom>
          <a:noFill/>
        </p:spPr>
        <p:txBody>
          <a:bodyPr wrap="square" rtlCol="0">
            <a:spAutoFit/>
          </a:bodyPr>
          <a:lstStyle/>
          <a:p>
            <a:pPr fontAlgn="base"/>
            <a:r>
              <a:rPr lang="en-US" sz="1600" dirty="0">
                <a:solidFill>
                  <a:schemeClr val="bg1"/>
                </a:solidFill>
              </a:rPr>
              <a:t>“Acting with divine authority requires more than mere social contract. It cannot be generated by theological training or a commission from the congregation. No, in the authorized work of God there has to be power greater than that already possessed by the people in the pews or in the streets or in the seminaries—a fact that many honest religious seekers had known and openly acknowledged for generations leading up to the Restoration. …</a:t>
            </a:r>
          </a:p>
        </p:txBody>
      </p:sp>
      <p:sp>
        <p:nvSpPr>
          <p:cNvPr id="9" name="TextBox 8"/>
          <p:cNvSpPr txBox="1"/>
          <p:nvPr/>
        </p:nvSpPr>
        <p:spPr>
          <a:xfrm>
            <a:off x="5549153" y="4486836"/>
            <a:ext cx="4648200" cy="2000548"/>
          </a:xfrm>
          <a:prstGeom prst="rect">
            <a:avLst/>
          </a:prstGeom>
          <a:noFill/>
        </p:spPr>
        <p:txBody>
          <a:bodyPr wrap="square" rtlCol="0">
            <a:spAutoFit/>
          </a:bodyPr>
          <a:lstStyle/>
          <a:p>
            <a:pPr fontAlgn="base"/>
            <a:r>
              <a:rPr lang="en-US" sz="1600" dirty="0">
                <a:solidFill>
                  <a:schemeClr val="bg1"/>
                </a:solidFill>
              </a:rPr>
              <a:t>“… We in the restored Church of Jesus Christ can trace the priesthood line of authority exercised by the newest deacon in the ward, the bishop who presides over him, and the prophet who presides over all of us. That line goes back in an unbroken chain to angelic ministers who came from the Son of God Himself, bearing this incomparable gift from heaven”</a:t>
            </a:r>
          </a:p>
          <a:p>
            <a:pPr fontAlgn="base"/>
            <a:r>
              <a:rPr lang="en-US" sz="1200" dirty="0">
                <a:solidFill>
                  <a:schemeClr val="bg1"/>
                </a:solidFill>
              </a:rPr>
              <a:t> Elder Jeffrey R. Holland</a:t>
            </a:r>
          </a:p>
        </p:txBody>
      </p:sp>
      <p:grpSp>
        <p:nvGrpSpPr>
          <p:cNvPr id="15" name="Group 14"/>
          <p:cNvGrpSpPr/>
          <p:nvPr/>
        </p:nvGrpSpPr>
        <p:grpSpPr>
          <a:xfrm>
            <a:off x="6019800" y="838200"/>
            <a:ext cx="4227688" cy="3352800"/>
            <a:chOff x="4495800" y="838200"/>
            <a:chExt cx="4227688" cy="3352800"/>
          </a:xfrm>
        </p:grpSpPr>
        <p:sp>
          <p:nvSpPr>
            <p:cNvPr id="13" name="Rectangle 12"/>
            <p:cNvSpPr/>
            <p:nvPr/>
          </p:nvSpPr>
          <p:spPr>
            <a:xfrm>
              <a:off x="4495800" y="990600"/>
              <a:ext cx="4191000" cy="32004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18" name="Picture 2" descr="http://4.bp.blogspot.com/_JU55cTnJRt4/TCHFGi_xR-I/AAAAAAAAALc/2jTVWZ3P2UY/s1600/LineofAuthority_Men.png"/>
            <p:cNvPicPr>
              <a:picLocks noChangeAspect="1" noChangeArrowheads="1"/>
            </p:cNvPicPr>
            <p:nvPr/>
          </p:nvPicPr>
          <p:blipFill>
            <a:blip r:embed="rId4" cstate="print"/>
            <a:srcRect/>
            <a:stretch>
              <a:fillRect/>
            </a:stretch>
          </p:blipFill>
          <p:spPr bwMode="auto">
            <a:xfrm>
              <a:off x="4648200" y="838200"/>
              <a:ext cx="4075288" cy="3352800"/>
            </a:xfrm>
            <a:prstGeom prst="rect">
              <a:avLst/>
            </a:prstGeom>
            <a:noFill/>
          </p:spPr>
        </p:pic>
      </p:grpSp>
      <p:grpSp>
        <p:nvGrpSpPr>
          <p:cNvPr id="16" name="Group 15"/>
          <p:cNvGrpSpPr/>
          <p:nvPr/>
        </p:nvGrpSpPr>
        <p:grpSpPr>
          <a:xfrm>
            <a:off x="1376083" y="3783106"/>
            <a:ext cx="3810000" cy="2819400"/>
            <a:chOff x="381000" y="3810000"/>
            <a:chExt cx="3810000" cy="2819400"/>
          </a:xfrm>
        </p:grpSpPr>
        <p:sp>
          <p:nvSpPr>
            <p:cNvPr id="14" name="Rectangle 13"/>
            <p:cNvSpPr/>
            <p:nvPr/>
          </p:nvSpPr>
          <p:spPr>
            <a:xfrm>
              <a:off x="381000" y="3810000"/>
              <a:ext cx="3810000" cy="28194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820" name="Picture 4" descr="http://1.bp.blogspot.com/_JU55cTnJRt4/TCHFHjFEIuI/AAAAAAAAALg/3ZzNqvMEVVw/s1600/LineofAuthority_Women.png"/>
            <p:cNvPicPr>
              <a:picLocks noChangeAspect="1" noChangeArrowheads="1"/>
            </p:cNvPicPr>
            <p:nvPr/>
          </p:nvPicPr>
          <p:blipFill>
            <a:blip r:embed="rId5" cstate="print"/>
            <a:srcRect/>
            <a:stretch>
              <a:fillRect/>
            </a:stretch>
          </p:blipFill>
          <p:spPr bwMode="auto">
            <a:xfrm>
              <a:off x="533400" y="3886200"/>
              <a:ext cx="3505200" cy="2644210"/>
            </a:xfrm>
            <a:prstGeom prst="rect">
              <a:avLst/>
            </a:prstGeom>
            <a:noFill/>
          </p:spPr>
        </p:pic>
      </p:grpSp>
      <p:pic>
        <p:nvPicPr>
          <p:cNvPr id="3" name="Picture 2">
            <a:extLst>
              <a:ext uri="{FF2B5EF4-FFF2-40B4-BE49-F238E27FC236}">
                <a16:creationId xmlns:a16="http://schemas.microsoft.com/office/drawing/2014/main" id="{4825BB97-0BB0-4A3D-ACBD-9CD7497DCE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98668" y="167477"/>
            <a:ext cx="1222391" cy="1526853"/>
          </a:xfrm>
          <a:prstGeom prst="rect">
            <a:avLst/>
          </a:prstGeom>
        </p:spPr>
      </p:pic>
    </p:spTree>
    <p:extLst>
      <p:ext uri="{BB962C8B-B14F-4D97-AF65-F5344CB8AC3E}">
        <p14:creationId xmlns:p14="http://schemas.microsoft.com/office/powerpoint/2010/main" val="8333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3B4891E-36CA-4AFC-B6BA-F6EE0BA8363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6" name="TextBox 5"/>
          <p:cNvSpPr txBox="1"/>
          <p:nvPr/>
        </p:nvSpPr>
        <p:spPr>
          <a:xfrm>
            <a:off x="1752600" y="0"/>
            <a:ext cx="8686800" cy="923330"/>
          </a:xfrm>
          <a:prstGeom prst="rect">
            <a:avLst/>
          </a:prstGeom>
          <a:noFill/>
        </p:spPr>
        <p:txBody>
          <a:bodyPr wrap="square" rtlCol="0">
            <a:spAutoFit/>
          </a:bodyPr>
          <a:lstStyle/>
          <a:p>
            <a:pPr algn="ctr"/>
            <a:r>
              <a:rPr lang="en-US" sz="5400" dirty="0">
                <a:solidFill>
                  <a:schemeClr val="bg1"/>
                </a:solidFill>
              </a:rPr>
              <a:t>Priesthood Duties</a:t>
            </a:r>
          </a:p>
        </p:txBody>
      </p:sp>
      <p:sp>
        <p:nvSpPr>
          <p:cNvPr id="9" name="TextBox 8"/>
          <p:cNvSpPr txBox="1"/>
          <p:nvPr/>
        </p:nvSpPr>
        <p:spPr>
          <a:xfrm>
            <a:off x="8852042" y="221751"/>
            <a:ext cx="4648200" cy="461665"/>
          </a:xfrm>
          <a:prstGeom prst="rect">
            <a:avLst/>
          </a:prstGeom>
          <a:noFill/>
        </p:spPr>
        <p:txBody>
          <a:bodyPr wrap="square" rtlCol="0">
            <a:spAutoFit/>
          </a:bodyPr>
          <a:lstStyle/>
          <a:p>
            <a:pPr fontAlgn="base"/>
            <a:r>
              <a:rPr lang="en-US" sz="2400" dirty="0">
                <a:solidFill>
                  <a:srgbClr val="FFFF00"/>
                </a:solidFill>
              </a:rPr>
              <a:t>Read D&amp;C 20:38-84</a:t>
            </a:r>
          </a:p>
        </p:txBody>
      </p:sp>
      <p:sp>
        <p:nvSpPr>
          <p:cNvPr id="11" name="Rectangle 10"/>
          <p:cNvSpPr/>
          <p:nvPr/>
        </p:nvSpPr>
        <p:spPr>
          <a:xfrm>
            <a:off x="0" y="6488668"/>
            <a:ext cx="4572000" cy="369332"/>
          </a:xfrm>
          <a:prstGeom prst="rect">
            <a:avLst/>
          </a:prstGeom>
        </p:spPr>
        <p:txBody>
          <a:bodyPr>
            <a:spAutoFit/>
          </a:bodyPr>
          <a:lstStyle/>
          <a:p>
            <a:r>
              <a:rPr lang="en-US" dirty="0">
                <a:solidFill>
                  <a:schemeClr val="bg1"/>
                </a:solidFill>
              </a:rPr>
              <a:t>Lesson Manual--Priesthood</a:t>
            </a:r>
            <a:endParaRPr lang="en-US" sz="1200" dirty="0">
              <a:solidFill>
                <a:schemeClr val="bg1"/>
              </a:solidFill>
            </a:endParaRPr>
          </a:p>
        </p:txBody>
      </p:sp>
      <p:grpSp>
        <p:nvGrpSpPr>
          <p:cNvPr id="22" name="Group 21">
            <a:extLst>
              <a:ext uri="{FF2B5EF4-FFF2-40B4-BE49-F238E27FC236}">
                <a16:creationId xmlns:a16="http://schemas.microsoft.com/office/drawing/2014/main" id="{FAD9FE26-BAAE-411B-B21E-ACEDE2F2EC6D}"/>
              </a:ext>
            </a:extLst>
          </p:cNvPr>
          <p:cNvGrpSpPr/>
          <p:nvPr/>
        </p:nvGrpSpPr>
        <p:grpSpPr>
          <a:xfrm>
            <a:off x="394447" y="1335741"/>
            <a:ext cx="5061135" cy="2123658"/>
            <a:chOff x="394447" y="1335741"/>
            <a:chExt cx="5061135" cy="2123658"/>
          </a:xfrm>
        </p:grpSpPr>
        <p:sp>
          <p:nvSpPr>
            <p:cNvPr id="5" name="TextBox 4"/>
            <p:cNvSpPr txBox="1"/>
            <p:nvPr/>
          </p:nvSpPr>
          <p:spPr>
            <a:xfrm>
              <a:off x="394447" y="1335741"/>
              <a:ext cx="3733800" cy="2123658"/>
            </a:xfrm>
            <a:prstGeom prst="rect">
              <a:avLst/>
            </a:prstGeom>
            <a:noFill/>
          </p:spPr>
          <p:txBody>
            <a:bodyPr wrap="square" rtlCol="0">
              <a:spAutoFit/>
            </a:bodyPr>
            <a:lstStyle/>
            <a:p>
              <a:pPr fontAlgn="base"/>
              <a:r>
                <a:rPr lang="en-US" sz="1600" dirty="0">
                  <a:solidFill>
                    <a:srgbClr val="FFFF00"/>
                  </a:solidFill>
                </a:rPr>
                <a:t>Duties of a Deacon</a:t>
              </a:r>
            </a:p>
            <a:p>
              <a:pPr fontAlgn="base"/>
              <a:r>
                <a:rPr lang="en-US" sz="1600" dirty="0">
                  <a:solidFill>
                    <a:schemeClr val="bg1"/>
                  </a:solidFill>
                </a:rPr>
                <a:t>1. Pass the sacrament.</a:t>
              </a:r>
            </a:p>
            <a:p>
              <a:pPr fontAlgn="base"/>
              <a:r>
                <a:rPr lang="en-US" sz="1600" dirty="0">
                  <a:solidFill>
                    <a:schemeClr val="bg1"/>
                  </a:solidFill>
                </a:rPr>
                <a:t>2. Watch over the Church.</a:t>
              </a:r>
            </a:p>
            <a:p>
              <a:pPr fontAlgn="base"/>
              <a:r>
                <a:rPr lang="en-US" sz="1600" dirty="0">
                  <a:solidFill>
                    <a:schemeClr val="bg1"/>
                  </a:solidFill>
                </a:rPr>
                <a:t>3. Warn, expound, exhort, and teach, and invite all to come unto Christ.</a:t>
              </a:r>
            </a:p>
            <a:p>
              <a:pPr fontAlgn="base"/>
              <a:r>
                <a:rPr lang="en-US" sz="1600" dirty="0">
                  <a:solidFill>
                    <a:schemeClr val="bg1"/>
                  </a:solidFill>
                </a:rPr>
                <a:t>4. Assist the bishop with temporal things.</a:t>
              </a:r>
            </a:p>
            <a:p>
              <a:pPr fontAlgn="base"/>
              <a:r>
                <a:rPr lang="en-US" sz="1600" dirty="0">
                  <a:solidFill>
                    <a:schemeClr val="bg1"/>
                  </a:solidFill>
                </a:rPr>
                <a:t>5. Fellowship quorum members and other young men.</a:t>
              </a:r>
            </a:p>
          </p:txBody>
        </p:sp>
        <p:pic>
          <p:nvPicPr>
            <p:cNvPr id="3" name="Picture 2">
              <a:extLst>
                <a:ext uri="{FF2B5EF4-FFF2-40B4-BE49-F238E27FC236}">
                  <a16:creationId xmlns:a16="http://schemas.microsoft.com/office/drawing/2014/main" id="{091AABBB-DCE3-4427-A8FB-92DA8E75ACA3}"/>
                </a:ext>
              </a:extLst>
            </p:cNvPr>
            <p:cNvPicPr>
              <a:picLocks noChangeAspect="1"/>
            </p:cNvPicPr>
            <p:nvPr/>
          </p:nvPicPr>
          <p:blipFill rotWithShape="1">
            <a:blip r:embed="rId4">
              <a:extLst>
                <a:ext uri="{28A0092B-C50C-407E-A947-70E740481C1C}">
                  <a14:useLocalDpi xmlns:a14="http://schemas.microsoft.com/office/drawing/2010/main" val="0"/>
                </a:ext>
              </a:extLst>
            </a:blip>
            <a:srcRect l="84452" b="61299"/>
            <a:stretch/>
          </p:blipFill>
          <p:spPr>
            <a:xfrm>
              <a:off x="4338917" y="1397373"/>
              <a:ext cx="1116665" cy="1489262"/>
            </a:xfrm>
            <a:prstGeom prst="rect">
              <a:avLst/>
            </a:prstGeom>
          </p:spPr>
        </p:pic>
      </p:grpSp>
      <p:grpSp>
        <p:nvGrpSpPr>
          <p:cNvPr id="23" name="Group 22">
            <a:extLst>
              <a:ext uri="{FF2B5EF4-FFF2-40B4-BE49-F238E27FC236}">
                <a16:creationId xmlns:a16="http://schemas.microsoft.com/office/drawing/2014/main" id="{E0C2237C-48CF-46BF-8174-130D19F6461B}"/>
              </a:ext>
            </a:extLst>
          </p:cNvPr>
          <p:cNvGrpSpPr/>
          <p:nvPr/>
        </p:nvGrpSpPr>
        <p:grpSpPr>
          <a:xfrm>
            <a:off x="6078071" y="1250577"/>
            <a:ext cx="5818496" cy="2862322"/>
            <a:chOff x="6078071" y="1250577"/>
            <a:chExt cx="5818496" cy="2862322"/>
          </a:xfrm>
        </p:grpSpPr>
        <p:sp>
          <p:nvSpPr>
            <p:cNvPr id="7" name="Rectangle 6"/>
            <p:cNvSpPr/>
            <p:nvPr/>
          </p:nvSpPr>
          <p:spPr>
            <a:xfrm>
              <a:off x="6078071" y="1250577"/>
              <a:ext cx="4191000" cy="2862322"/>
            </a:xfrm>
            <a:prstGeom prst="rect">
              <a:avLst/>
            </a:prstGeom>
          </p:spPr>
          <p:txBody>
            <a:bodyPr wrap="square">
              <a:spAutoFit/>
            </a:bodyPr>
            <a:lstStyle/>
            <a:p>
              <a:r>
                <a:rPr lang="en-US" dirty="0">
                  <a:solidFill>
                    <a:srgbClr val="FFFF00"/>
                  </a:solidFill>
                </a:rPr>
                <a:t>Duties of a Teacher:</a:t>
              </a:r>
            </a:p>
            <a:p>
              <a:r>
                <a:rPr lang="en-US" dirty="0">
                  <a:solidFill>
                    <a:schemeClr val="bg1"/>
                  </a:solidFill>
                </a:rPr>
                <a:t>Worthy brethren may be ordained teachers when they are at least 14 years old. A teacher has all the responsibilities </a:t>
              </a:r>
            </a:p>
            <a:p>
              <a:r>
                <a:rPr lang="en-US" dirty="0">
                  <a:solidFill>
                    <a:schemeClr val="bg1"/>
                  </a:solidFill>
                </a:rPr>
                <a:t>of a deacon. He also has additional responsibilities. </a:t>
              </a:r>
            </a:p>
            <a:p>
              <a:r>
                <a:rPr lang="en-US" dirty="0">
                  <a:solidFill>
                    <a:schemeClr val="bg1"/>
                  </a:solidFill>
                </a:rPr>
                <a:t>“The teacher’s duty is to watch over the church always, and be with and strengthen them;” D&amp;C 53</a:t>
              </a:r>
            </a:p>
            <a:p>
              <a:endParaRPr lang="en-US" dirty="0">
                <a:solidFill>
                  <a:schemeClr val="bg1"/>
                </a:solidFill>
              </a:endParaRPr>
            </a:p>
          </p:txBody>
        </p:sp>
        <p:pic>
          <p:nvPicPr>
            <p:cNvPr id="13" name="Picture 12">
              <a:extLst>
                <a:ext uri="{FF2B5EF4-FFF2-40B4-BE49-F238E27FC236}">
                  <a16:creationId xmlns:a16="http://schemas.microsoft.com/office/drawing/2014/main" id="{90993C54-6B1D-472F-AC78-F4C509A1FD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2893" y="1702294"/>
              <a:ext cx="1773674" cy="1417423"/>
            </a:xfrm>
            <a:prstGeom prst="rect">
              <a:avLst/>
            </a:prstGeom>
          </p:spPr>
        </p:pic>
      </p:grpSp>
      <p:grpSp>
        <p:nvGrpSpPr>
          <p:cNvPr id="21" name="Group 20">
            <a:extLst>
              <a:ext uri="{FF2B5EF4-FFF2-40B4-BE49-F238E27FC236}">
                <a16:creationId xmlns:a16="http://schemas.microsoft.com/office/drawing/2014/main" id="{2F002CBB-F673-4DEE-B103-F2CA9CE0051D}"/>
              </a:ext>
            </a:extLst>
          </p:cNvPr>
          <p:cNvGrpSpPr/>
          <p:nvPr/>
        </p:nvGrpSpPr>
        <p:grpSpPr>
          <a:xfrm>
            <a:off x="6732730" y="4272677"/>
            <a:ext cx="5105012" cy="2585323"/>
            <a:chOff x="6732730" y="4272677"/>
            <a:chExt cx="5105012" cy="2585323"/>
          </a:xfrm>
        </p:grpSpPr>
        <p:sp>
          <p:nvSpPr>
            <p:cNvPr id="10" name="Rectangle 9"/>
            <p:cNvSpPr/>
            <p:nvPr/>
          </p:nvSpPr>
          <p:spPr>
            <a:xfrm>
              <a:off x="8848719" y="4272677"/>
              <a:ext cx="2989023" cy="2585323"/>
            </a:xfrm>
            <a:prstGeom prst="rect">
              <a:avLst/>
            </a:prstGeom>
          </p:spPr>
          <p:txBody>
            <a:bodyPr wrap="none">
              <a:spAutoFit/>
            </a:bodyPr>
            <a:lstStyle/>
            <a:p>
              <a:pPr fontAlgn="base"/>
              <a:r>
                <a:rPr lang="en-US" dirty="0">
                  <a:solidFill>
                    <a:srgbClr val="FFFF00"/>
                  </a:solidFill>
                </a:rPr>
                <a:t>Other Duties of All:</a:t>
              </a:r>
            </a:p>
            <a:p>
              <a:pPr fontAlgn="base"/>
              <a:endParaRPr lang="en-US" dirty="0">
                <a:solidFill>
                  <a:schemeClr val="bg1"/>
                </a:solidFill>
              </a:endParaRPr>
            </a:p>
            <a:p>
              <a:pPr fontAlgn="base"/>
              <a:r>
                <a:rPr lang="en-US" dirty="0">
                  <a:solidFill>
                    <a:schemeClr val="bg1"/>
                  </a:solidFill>
                </a:rPr>
                <a:t>Set a Proper Example</a:t>
              </a:r>
            </a:p>
            <a:p>
              <a:pPr fontAlgn="base"/>
              <a:r>
                <a:rPr lang="en-US" dirty="0">
                  <a:solidFill>
                    <a:schemeClr val="bg1"/>
                  </a:solidFill>
                </a:rPr>
                <a:t>Be a Good Home Teacher</a:t>
              </a:r>
            </a:p>
            <a:p>
              <a:pPr fontAlgn="base"/>
              <a:r>
                <a:rPr lang="en-US" dirty="0">
                  <a:solidFill>
                    <a:schemeClr val="bg1"/>
                  </a:solidFill>
                </a:rPr>
                <a:t>Greet the Members at Church</a:t>
              </a:r>
            </a:p>
            <a:p>
              <a:pPr fontAlgn="base"/>
              <a:r>
                <a:rPr lang="en-US" dirty="0">
                  <a:solidFill>
                    <a:schemeClr val="bg1"/>
                  </a:solidFill>
                </a:rPr>
                <a:t>Prepare the Sacrament</a:t>
              </a:r>
            </a:p>
            <a:p>
              <a:pPr fontAlgn="base"/>
              <a:r>
                <a:rPr lang="en-US" dirty="0">
                  <a:solidFill>
                    <a:schemeClr val="bg1"/>
                  </a:solidFill>
                </a:rPr>
                <a:t>Help at Home</a:t>
              </a:r>
            </a:p>
            <a:p>
              <a:pPr fontAlgn="base"/>
              <a:r>
                <a:rPr lang="en-US" dirty="0">
                  <a:solidFill>
                    <a:schemeClr val="bg1"/>
                  </a:solidFill>
                </a:rPr>
                <a:t>Be a Peacemaker</a:t>
              </a:r>
            </a:p>
            <a:p>
              <a:pPr fontAlgn="base"/>
              <a:endParaRPr lang="en-US" dirty="0">
                <a:solidFill>
                  <a:schemeClr val="bg1"/>
                </a:solidFill>
              </a:endParaRPr>
            </a:p>
          </p:txBody>
        </p:sp>
        <p:pic>
          <p:nvPicPr>
            <p:cNvPr id="17" name="Picture 16">
              <a:extLst>
                <a:ext uri="{FF2B5EF4-FFF2-40B4-BE49-F238E27FC236}">
                  <a16:creationId xmlns:a16="http://schemas.microsoft.com/office/drawing/2014/main" id="{BC90E9BF-FE4A-4F6F-9346-30D549E43F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2730" y="4678011"/>
              <a:ext cx="1524000" cy="1905000"/>
            </a:xfrm>
            <a:prstGeom prst="rect">
              <a:avLst/>
            </a:prstGeom>
          </p:spPr>
        </p:pic>
      </p:grpSp>
      <p:grpSp>
        <p:nvGrpSpPr>
          <p:cNvPr id="20" name="Group 19">
            <a:extLst>
              <a:ext uri="{FF2B5EF4-FFF2-40B4-BE49-F238E27FC236}">
                <a16:creationId xmlns:a16="http://schemas.microsoft.com/office/drawing/2014/main" id="{0590D9FA-78AC-4744-A63A-7300FCC78FF7}"/>
              </a:ext>
            </a:extLst>
          </p:cNvPr>
          <p:cNvGrpSpPr/>
          <p:nvPr/>
        </p:nvGrpSpPr>
        <p:grpSpPr>
          <a:xfrm>
            <a:off x="854359" y="3760594"/>
            <a:ext cx="6402117" cy="2308324"/>
            <a:chOff x="761892" y="4870203"/>
            <a:chExt cx="6402117" cy="2308324"/>
          </a:xfrm>
        </p:grpSpPr>
        <p:sp>
          <p:nvSpPr>
            <p:cNvPr id="8" name="Rectangle 7"/>
            <p:cNvSpPr/>
            <p:nvPr/>
          </p:nvSpPr>
          <p:spPr>
            <a:xfrm>
              <a:off x="3049209" y="4870203"/>
              <a:ext cx="4114800" cy="2308324"/>
            </a:xfrm>
            <a:prstGeom prst="rect">
              <a:avLst/>
            </a:prstGeom>
          </p:spPr>
          <p:txBody>
            <a:bodyPr wrap="square">
              <a:spAutoFit/>
            </a:bodyPr>
            <a:lstStyle/>
            <a:p>
              <a:pPr fontAlgn="base"/>
              <a:r>
                <a:rPr lang="en-US" dirty="0">
                  <a:solidFill>
                    <a:srgbClr val="FFFF00"/>
                  </a:solidFill>
                </a:rPr>
                <a:t>Duties of a Priest</a:t>
              </a:r>
            </a:p>
            <a:p>
              <a:pPr fontAlgn="base"/>
              <a:r>
                <a:rPr lang="en-US" dirty="0">
                  <a:solidFill>
                    <a:schemeClr val="bg1"/>
                  </a:solidFill>
                </a:rPr>
                <a:t>1. Teach the gospel.</a:t>
              </a:r>
            </a:p>
            <a:p>
              <a:pPr fontAlgn="base"/>
              <a:r>
                <a:rPr lang="en-US" dirty="0">
                  <a:solidFill>
                    <a:schemeClr val="bg1"/>
                  </a:solidFill>
                </a:rPr>
                <a:t>2. Baptize.</a:t>
              </a:r>
            </a:p>
            <a:p>
              <a:pPr fontAlgn="base"/>
              <a:r>
                <a:rPr lang="en-US" dirty="0">
                  <a:solidFill>
                    <a:schemeClr val="bg1"/>
                  </a:solidFill>
                </a:rPr>
                <a:t>3. Administer the sacrament.</a:t>
              </a:r>
            </a:p>
            <a:p>
              <a:pPr fontAlgn="base"/>
              <a:r>
                <a:rPr lang="en-US" dirty="0">
                  <a:solidFill>
                    <a:schemeClr val="bg1"/>
                  </a:solidFill>
                </a:rPr>
                <a:t>4. Visit the members.</a:t>
              </a:r>
            </a:p>
            <a:p>
              <a:pPr fontAlgn="base"/>
              <a:r>
                <a:rPr lang="en-US" dirty="0">
                  <a:solidFill>
                    <a:schemeClr val="bg1"/>
                  </a:solidFill>
                </a:rPr>
                <a:t>5. Ordain others to the Aaronic Priesthood.</a:t>
              </a:r>
            </a:p>
            <a:p>
              <a:pPr fontAlgn="base"/>
              <a:r>
                <a:rPr lang="en-US" dirty="0">
                  <a:solidFill>
                    <a:schemeClr val="bg1"/>
                  </a:solidFill>
                </a:rPr>
                <a:t>6. Assist in missionary work.</a:t>
              </a:r>
            </a:p>
          </p:txBody>
        </p:sp>
        <p:pic>
          <p:nvPicPr>
            <p:cNvPr id="19" name="Picture 18">
              <a:extLst>
                <a:ext uri="{FF2B5EF4-FFF2-40B4-BE49-F238E27FC236}">
                  <a16:creationId xmlns:a16="http://schemas.microsoft.com/office/drawing/2014/main" id="{E7005DAC-304A-473E-98E5-CAF5E9F608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892" y="5159117"/>
              <a:ext cx="2085975" cy="1666875"/>
            </a:xfrm>
            <a:prstGeom prst="rect">
              <a:avLst/>
            </a:prstGeom>
          </p:spPr>
        </p:pic>
      </p:grpSp>
    </p:spTree>
    <p:extLst>
      <p:ext uri="{BB962C8B-B14F-4D97-AF65-F5344CB8AC3E}">
        <p14:creationId xmlns:p14="http://schemas.microsoft.com/office/powerpoint/2010/main" val="427115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CAABC9-0EBC-4653-A501-5A36056D468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6" name="TextBox 5"/>
          <p:cNvSpPr txBox="1"/>
          <p:nvPr/>
        </p:nvSpPr>
        <p:spPr>
          <a:xfrm>
            <a:off x="1752600" y="0"/>
            <a:ext cx="8686800" cy="923330"/>
          </a:xfrm>
          <a:prstGeom prst="rect">
            <a:avLst/>
          </a:prstGeom>
          <a:noFill/>
        </p:spPr>
        <p:txBody>
          <a:bodyPr wrap="square" rtlCol="0">
            <a:spAutoFit/>
          </a:bodyPr>
          <a:lstStyle/>
          <a:p>
            <a:pPr algn="ctr"/>
            <a:r>
              <a:rPr lang="en-US" sz="5400" dirty="0">
                <a:solidFill>
                  <a:schemeClr val="bg1"/>
                </a:solidFill>
              </a:rPr>
              <a:t>Priesthood Duties</a:t>
            </a:r>
          </a:p>
        </p:txBody>
      </p:sp>
      <p:sp>
        <p:nvSpPr>
          <p:cNvPr id="5" name="TextBox 4"/>
          <p:cNvSpPr txBox="1"/>
          <p:nvPr/>
        </p:nvSpPr>
        <p:spPr>
          <a:xfrm>
            <a:off x="636494" y="1075766"/>
            <a:ext cx="4114800" cy="4770537"/>
          </a:xfrm>
          <a:prstGeom prst="rect">
            <a:avLst/>
          </a:prstGeom>
          <a:noFill/>
        </p:spPr>
        <p:txBody>
          <a:bodyPr wrap="square" rtlCol="0">
            <a:spAutoFit/>
          </a:bodyPr>
          <a:lstStyle/>
          <a:p>
            <a:pPr fontAlgn="base"/>
            <a:r>
              <a:rPr lang="en-US" sz="1600" dirty="0">
                <a:solidFill>
                  <a:schemeClr val="bg1"/>
                </a:solidFill>
              </a:rPr>
              <a:t>Elder and High Priest:</a:t>
            </a:r>
          </a:p>
          <a:p>
            <a:pPr fontAlgn="base"/>
            <a:r>
              <a:rPr lang="en-US" sz="1600" dirty="0">
                <a:solidFill>
                  <a:schemeClr val="bg1"/>
                </a:solidFill>
              </a:rPr>
              <a:t>When we are given the Melchizedek Priesthood, we are given the power to bless the spiritual lives of others. </a:t>
            </a:r>
          </a:p>
          <a:p>
            <a:pPr fontAlgn="base"/>
            <a:endParaRPr lang="en-US" sz="1600" dirty="0">
              <a:solidFill>
                <a:schemeClr val="bg1"/>
              </a:solidFill>
            </a:endParaRPr>
          </a:p>
          <a:p>
            <a:pPr fontAlgn="base"/>
            <a:r>
              <a:rPr lang="en-US" sz="1600" dirty="0">
                <a:solidFill>
                  <a:schemeClr val="bg1"/>
                </a:solidFill>
              </a:rPr>
              <a:t>The Melchizedek Priesthood “</a:t>
            </a:r>
            <a:r>
              <a:rPr lang="en-US" sz="1600" dirty="0" err="1">
                <a:solidFill>
                  <a:schemeClr val="bg1"/>
                </a:solidFill>
              </a:rPr>
              <a:t>administereth</a:t>
            </a:r>
            <a:r>
              <a:rPr lang="en-US" sz="1600" dirty="0">
                <a:solidFill>
                  <a:schemeClr val="bg1"/>
                </a:solidFill>
              </a:rPr>
              <a:t> the gospel and </a:t>
            </a:r>
            <a:r>
              <a:rPr lang="en-US" sz="1600" dirty="0" err="1">
                <a:solidFill>
                  <a:schemeClr val="bg1"/>
                </a:solidFill>
              </a:rPr>
              <a:t>holdeth</a:t>
            </a:r>
            <a:r>
              <a:rPr lang="en-US" sz="1600" dirty="0">
                <a:solidFill>
                  <a:schemeClr val="bg1"/>
                </a:solidFill>
              </a:rPr>
              <a:t> the key … of the knowledge of God. Therefore, in the ordinances thereof, the power of godliness is manifest” </a:t>
            </a:r>
            <a:r>
              <a:rPr lang="en-US" sz="1200" dirty="0">
                <a:solidFill>
                  <a:schemeClr val="bg1"/>
                </a:solidFill>
              </a:rPr>
              <a:t>(see D&amp;C 84:19–21). </a:t>
            </a:r>
          </a:p>
          <a:p>
            <a:pPr fontAlgn="base"/>
            <a:endParaRPr lang="en-US" sz="1600" dirty="0">
              <a:solidFill>
                <a:schemeClr val="bg1"/>
              </a:solidFill>
            </a:endParaRPr>
          </a:p>
          <a:p>
            <a:pPr fontAlgn="base"/>
            <a:r>
              <a:rPr lang="en-US" sz="1600" dirty="0">
                <a:solidFill>
                  <a:schemeClr val="bg1"/>
                </a:solidFill>
              </a:rPr>
              <a:t>Through the power of the Melchizedek Priesthood, we can consecrate oil, bless the sick, confer the priesthood and the </a:t>
            </a:r>
            <a:r>
              <a:rPr lang="en-US" sz="1600" dirty="0">
                <a:solidFill>
                  <a:srgbClr val="FFFF00"/>
                </a:solidFill>
              </a:rPr>
              <a:t>gift of the Holy Ghost</a:t>
            </a:r>
            <a:r>
              <a:rPr lang="en-US" sz="1600" dirty="0">
                <a:solidFill>
                  <a:schemeClr val="bg1"/>
                </a:solidFill>
              </a:rPr>
              <a:t>, ordain others to priesthood offices, dedicate graves, give blessings of comfort, bestow father’s blessings on our children, and participate in the higher temple ordinances.</a:t>
            </a:r>
          </a:p>
        </p:txBody>
      </p:sp>
      <p:sp>
        <p:nvSpPr>
          <p:cNvPr id="9" name="TextBox 8"/>
          <p:cNvSpPr txBox="1"/>
          <p:nvPr/>
        </p:nvSpPr>
        <p:spPr>
          <a:xfrm>
            <a:off x="5410200" y="838201"/>
            <a:ext cx="4648200" cy="461665"/>
          </a:xfrm>
          <a:prstGeom prst="rect">
            <a:avLst/>
          </a:prstGeom>
          <a:noFill/>
        </p:spPr>
        <p:txBody>
          <a:bodyPr wrap="square" rtlCol="0">
            <a:spAutoFit/>
          </a:bodyPr>
          <a:lstStyle/>
          <a:p>
            <a:pPr fontAlgn="base"/>
            <a:r>
              <a:rPr lang="en-US" sz="2400" dirty="0">
                <a:solidFill>
                  <a:srgbClr val="FFFF00"/>
                </a:solidFill>
              </a:rPr>
              <a:t>Read D&amp;C 20:38-84</a:t>
            </a:r>
          </a:p>
        </p:txBody>
      </p:sp>
      <p:sp>
        <p:nvSpPr>
          <p:cNvPr id="11" name="Rectangle 10"/>
          <p:cNvSpPr/>
          <p:nvPr/>
        </p:nvSpPr>
        <p:spPr>
          <a:xfrm>
            <a:off x="0" y="6488668"/>
            <a:ext cx="4572000" cy="369332"/>
          </a:xfrm>
          <a:prstGeom prst="rect">
            <a:avLst/>
          </a:prstGeom>
        </p:spPr>
        <p:txBody>
          <a:bodyPr>
            <a:spAutoFit/>
          </a:bodyPr>
          <a:lstStyle/>
          <a:p>
            <a:r>
              <a:rPr lang="en-US" dirty="0">
                <a:solidFill>
                  <a:schemeClr val="bg1"/>
                </a:solidFill>
              </a:rPr>
              <a:t>Lesson Manual--Priesthood</a:t>
            </a:r>
            <a:endParaRPr lang="en-US" sz="1200" dirty="0">
              <a:solidFill>
                <a:schemeClr val="bg1"/>
              </a:solidFill>
            </a:endParaRPr>
          </a:p>
        </p:txBody>
      </p:sp>
      <p:pic>
        <p:nvPicPr>
          <p:cNvPr id="13" name="Picture 12" descr="brendon's going away party.jpg"/>
          <p:cNvPicPr>
            <a:picLocks noChangeAspect="1"/>
          </p:cNvPicPr>
          <p:nvPr/>
        </p:nvPicPr>
        <p:blipFill>
          <a:blip r:embed="rId4" cstate="print"/>
          <a:stretch>
            <a:fillRect/>
          </a:stretch>
        </p:blipFill>
        <p:spPr>
          <a:xfrm>
            <a:off x="4876800" y="1385047"/>
            <a:ext cx="2844800" cy="2133600"/>
          </a:xfrm>
          <a:prstGeom prst="rect">
            <a:avLst/>
          </a:prstGeom>
        </p:spPr>
      </p:pic>
      <p:pic>
        <p:nvPicPr>
          <p:cNvPr id="3" name="Picture 2">
            <a:extLst>
              <a:ext uri="{FF2B5EF4-FFF2-40B4-BE49-F238E27FC236}">
                <a16:creationId xmlns:a16="http://schemas.microsoft.com/office/drawing/2014/main" id="{FF70159B-D746-4924-927E-BB052E0204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6598" y="3814481"/>
            <a:ext cx="2024342" cy="2523855"/>
          </a:xfrm>
          <a:prstGeom prst="rect">
            <a:avLst/>
          </a:prstGeom>
        </p:spPr>
      </p:pic>
      <p:grpSp>
        <p:nvGrpSpPr>
          <p:cNvPr id="12" name="Group 3">
            <a:extLst>
              <a:ext uri="{FF2B5EF4-FFF2-40B4-BE49-F238E27FC236}">
                <a16:creationId xmlns:a16="http://schemas.microsoft.com/office/drawing/2014/main" id="{3EDDC266-DEA1-4374-B6C9-C5564B5C6476}"/>
              </a:ext>
            </a:extLst>
          </p:cNvPr>
          <p:cNvGrpSpPr/>
          <p:nvPr/>
        </p:nvGrpSpPr>
        <p:grpSpPr>
          <a:xfrm>
            <a:off x="9377083" y="2460805"/>
            <a:ext cx="2031972" cy="2301261"/>
            <a:chOff x="71718" y="1120588"/>
            <a:chExt cx="3070535" cy="4572000"/>
          </a:xfrm>
        </p:grpSpPr>
        <p:grpSp>
          <p:nvGrpSpPr>
            <p:cNvPr id="14" name="Group 13">
              <a:extLst>
                <a:ext uri="{FF2B5EF4-FFF2-40B4-BE49-F238E27FC236}">
                  <a16:creationId xmlns:a16="http://schemas.microsoft.com/office/drawing/2014/main" id="{12ACBFAF-0949-4D05-9333-69D9B7586017}"/>
                </a:ext>
              </a:extLst>
            </p:cNvPr>
            <p:cNvGrpSpPr/>
            <p:nvPr/>
          </p:nvGrpSpPr>
          <p:grpSpPr>
            <a:xfrm>
              <a:off x="71718" y="1120588"/>
              <a:ext cx="3048000" cy="4572000"/>
              <a:chOff x="838200" y="1066800"/>
              <a:chExt cx="2438400" cy="3352800"/>
            </a:xfrm>
          </p:grpSpPr>
          <p:sp>
            <p:nvSpPr>
              <p:cNvPr id="16" name="Rounded Rectangle 61">
                <a:extLst>
                  <a:ext uri="{FF2B5EF4-FFF2-40B4-BE49-F238E27FC236}">
                    <a16:creationId xmlns:a16="http://schemas.microsoft.com/office/drawing/2014/main" id="{95B115D3-1E50-46FD-ABE9-809AFA52F81F}"/>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a16="http://schemas.microsoft.com/office/drawing/2014/main" id="{BD1C3413-3FE6-4731-84F9-9C1D5BB3E7AA}"/>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a:extLst>
                  <a:ext uri="{FF2B5EF4-FFF2-40B4-BE49-F238E27FC236}">
                    <a16:creationId xmlns:a16="http://schemas.microsoft.com/office/drawing/2014/main" id="{B071CFA2-330B-4059-B98D-C13EAFF07A37}"/>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
                <a:extLst>
                  <a:ext uri="{FF2B5EF4-FFF2-40B4-BE49-F238E27FC236}">
                    <a16:creationId xmlns:a16="http://schemas.microsoft.com/office/drawing/2014/main" id="{9C92CDB9-BA69-47F9-AD2B-970B4D1D3597}"/>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5">
                <a:extLst>
                  <a:ext uri="{FF2B5EF4-FFF2-40B4-BE49-F238E27FC236}">
                    <a16:creationId xmlns:a16="http://schemas.microsoft.com/office/drawing/2014/main" id="{0E9A2D87-32C8-45AC-8B65-D35466DD93F8}"/>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6">
                <a:extLst>
                  <a:ext uri="{FF2B5EF4-FFF2-40B4-BE49-F238E27FC236}">
                    <a16:creationId xmlns:a16="http://schemas.microsoft.com/office/drawing/2014/main" id="{6194A720-6405-4679-AC31-7912B01B4ED7}"/>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7">
                <a:extLst>
                  <a:ext uri="{FF2B5EF4-FFF2-40B4-BE49-F238E27FC236}">
                    <a16:creationId xmlns:a16="http://schemas.microsoft.com/office/drawing/2014/main" id="{EC81D86E-334E-4E14-9891-6B33A43E483A}"/>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laque 8">
                <a:extLst>
                  <a:ext uri="{FF2B5EF4-FFF2-40B4-BE49-F238E27FC236}">
                    <a16:creationId xmlns:a16="http://schemas.microsoft.com/office/drawing/2014/main" id="{CCF586AA-F155-43C0-9823-1E0CACE025E7}"/>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9">
                <a:extLst>
                  <a:ext uri="{FF2B5EF4-FFF2-40B4-BE49-F238E27FC236}">
                    <a16:creationId xmlns:a16="http://schemas.microsoft.com/office/drawing/2014/main" id="{33ED74B7-AED1-4DEC-A3B7-15FD875D5A51}"/>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10">
                <a:extLst>
                  <a:ext uri="{FF2B5EF4-FFF2-40B4-BE49-F238E27FC236}">
                    <a16:creationId xmlns:a16="http://schemas.microsoft.com/office/drawing/2014/main" id="{F68DD74E-5E6A-4D42-BB29-6BA8C63ECD93}"/>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8A918F36-1B3B-48AC-BDD5-8CE400C924E1}"/>
                </a:ext>
              </a:extLst>
            </p:cNvPr>
            <p:cNvSpPr txBox="1"/>
            <p:nvPr/>
          </p:nvSpPr>
          <p:spPr>
            <a:xfrm>
              <a:off x="762598" y="1414478"/>
              <a:ext cx="2379655" cy="3607680"/>
            </a:xfrm>
            <a:prstGeom prst="rect">
              <a:avLst/>
            </a:prstGeom>
            <a:noFill/>
          </p:spPr>
          <p:txBody>
            <a:bodyPr wrap="square" rtlCol="0">
              <a:spAutoFit/>
            </a:bodyPr>
            <a:lstStyle/>
            <a:p>
              <a:pPr algn="ctr"/>
              <a:r>
                <a:rPr lang="en-US" sz="1400" b="1" dirty="0"/>
                <a:t>Melchizedek Priesthood holders bestow the gift of the Holy Ghost on baptized Church members by the laying on of hands.</a:t>
              </a:r>
              <a:endParaRPr lang="en-US" sz="14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155933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2339EA-74E1-4072-8D3D-3276CB4456D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6" name="TextBox 5"/>
          <p:cNvSpPr txBox="1"/>
          <p:nvPr/>
        </p:nvSpPr>
        <p:spPr>
          <a:xfrm>
            <a:off x="1752600" y="1"/>
            <a:ext cx="8686800" cy="584775"/>
          </a:xfrm>
          <a:prstGeom prst="rect">
            <a:avLst/>
          </a:prstGeom>
          <a:noFill/>
        </p:spPr>
        <p:txBody>
          <a:bodyPr wrap="square" rtlCol="0">
            <a:spAutoFit/>
          </a:bodyPr>
          <a:lstStyle/>
          <a:p>
            <a:pPr algn="ctr"/>
            <a:r>
              <a:rPr lang="en-US" sz="3200" dirty="0">
                <a:solidFill>
                  <a:schemeClr val="bg1"/>
                </a:solidFill>
              </a:rPr>
              <a:t>Priesthood Holders Among the Descendants of Levi</a:t>
            </a:r>
          </a:p>
        </p:txBody>
      </p:sp>
      <p:sp>
        <p:nvSpPr>
          <p:cNvPr id="10" name="Rectangle 9"/>
          <p:cNvSpPr/>
          <p:nvPr/>
        </p:nvSpPr>
        <p:spPr>
          <a:xfrm>
            <a:off x="3366247" y="977154"/>
            <a:ext cx="5181600" cy="5262979"/>
          </a:xfrm>
          <a:prstGeom prst="rect">
            <a:avLst/>
          </a:prstGeom>
        </p:spPr>
        <p:txBody>
          <a:bodyPr wrap="square">
            <a:spAutoFit/>
          </a:bodyPr>
          <a:lstStyle/>
          <a:p>
            <a:pPr fontAlgn="base"/>
            <a:r>
              <a:rPr lang="en-US" sz="1600" dirty="0">
                <a:solidFill>
                  <a:schemeClr val="bg1"/>
                </a:solidFill>
              </a:rPr>
              <a:t>“The Nephites were descendants of Joseph. Lehi discovered this when reading the brass plates. … There were no Levites who accompanied Lehi to the Western Hemisphere. </a:t>
            </a:r>
          </a:p>
          <a:p>
            <a:pPr fontAlgn="base"/>
            <a:endParaRPr lang="en-US" sz="1600" dirty="0">
              <a:solidFill>
                <a:schemeClr val="bg1"/>
              </a:solidFill>
            </a:endParaRPr>
          </a:p>
          <a:p>
            <a:pPr fontAlgn="base"/>
            <a:r>
              <a:rPr lang="en-US" sz="1600" dirty="0">
                <a:solidFill>
                  <a:schemeClr val="bg1"/>
                </a:solidFill>
              </a:rPr>
              <a:t>Under these conditions the Nephites officiated by virtue of the Melchizedek Priesthood from the days of Lehi to the days of the appearance of our Savior among them. …</a:t>
            </a:r>
          </a:p>
          <a:p>
            <a:pPr fontAlgn="base"/>
            <a:r>
              <a:rPr lang="en-US" sz="1600" dirty="0">
                <a:solidFill>
                  <a:schemeClr val="bg1"/>
                </a:solidFill>
              </a:rPr>
              <a:t>“When the Savior came to the Nephites, he established the Church in its fulness among them. … </a:t>
            </a:r>
          </a:p>
          <a:p>
            <a:pPr fontAlgn="base"/>
            <a:endParaRPr lang="en-US" sz="1600" dirty="0">
              <a:solidFill>
                <a:schemeClr val="bg1"/>
              </a:solidFill>
            </a:endParaRPr>
          </a:p>
          <a:p>
            <a:pPr fontAlgn="base"/>
            <a:r>
              <a:rPr lang="en-US" sz="1600" dirty="0">
                <a:solidFill>
                  <a:schemeClr val="bg1"/>
                </a:solidFill>
              </a:rPr>
              <a:t>Therefore we are justified in the belief that not only was the fulness of the Melchizedek Priesthood conferred, but also the Aaronic, just as we have it in the Church today; and this Aaronic Priesthood remained with them from this time until, through wickedness, all priesthood ceased. </a:t>
            </a:r>
          </a:p>
          <a:p>
            <a:pPr fontAlgn="base"/>
            <a:endParaRPr lang="en-US" sz="1600" dirty="0">
              <a:solidFill>
                <a:schemeClr val="bg1"/>
              </a:solidFill>
            </a:endParaRPr>
          </a:p>
          <a:p>
            <a:pPr fontAlgn="base"/>
            <a:r>
              <a:rPr lang="en-US" sz="1600" dirty="0">
                <a:solidFill>
                  <a:schemeClr val="bg1"/>
                </a:solidFill>
              </a:rPr>
              <a:t>We may be assured that in the days of Moroni the Nephites did ordain teachers and priests in the Aaronic Priesthood; but before the visit of the Savior they officiated in the Melchizedek Priesthood.” </a:t>
            </a:r>
          </a:p>
          <a:p>
            <a:pPr fontAlgn="base"/>
            <a:r>
              <a:rPr lang="en-US" sz="1200" dirty="0">
                <a:solidFill>
                  <a:schemeClr val="bg1"/>
                </a:solidFill>
              </a:rPr>
              <a:t>President Joseph Fielding Smith</a:t>
            </a:r>
          </a:p>
        </p:txBody>
      </p:sp>
      <p:pic>
        <p:nvPicPr>
          <p:cNvPr id="31746" name="Picture 2" descr="https://www.lds.org/bc/content/shared/content/images/gospel-library/manual/35666/35666_all_046_12.jpg"/>
          <p:cNvPicPr>
            <a:picLocks noChangeAspect="1" noChangeArrowheads="1"/>
          </p:cNvPicPr>
          <p:nvPr/>
        </p:nvPicPr>
        <p:blipFill>
          <a:blip r:embed="rId4" cstate="print"/>
          <a:srcRect/>
          <a:stretch>
            <a:fillRect/>
          </a:stretch>
        </p:blipFill>
        <p:spPr bwMode="auto">
          <a:xfrm>
            <a:off x="8888506" y="4334435"/>
            <a:ext cx="2637692" cy="1905000"/>
          </a:xfrm>
          <a:prstGeom prst="rect">
            <a:avLst/>
          </a:prstGeom>
          <a:noFill/>
        </p:spPr>
      </p:pic>
      <p:pic>
        <p:nvPicPr>
          <p:cNvPr id="31748" name="Picture 4" descr="http://media.ldscdn.org/images/media-library/gospel-art/book-of-mormon/alma-baptizing-people-39653-gallery.jpg"/>
          <p:cNvPicPr>
            <a:picLocks noChangeAspect="1" noChangeArrowheads="1"/>
          </p:cNvPicPr>
          <p:nvPr/>
        </p:nvPicPr>
        <p:blipFill>
          <a:blip r:embed="rId5" cstate="print"/>
          <a:srcRect/>
          <a:stretch>
            <a:fillRect/>
          </a:stretch>
        </p:blipFill>
        <p:spPr bwMode="auto">
          <a:xfrm>
            <a:off x="8677835" y="887506"/>
            <a:ext cx="2959356" cy="2133600"/>
          </a:xfrm>
          <a:prstGeom prst="rect">
            <a:avLst/>
          </a:prstGeom>
          <a:noFill/>
        </p:spPr>
      </p:pic>
      <p:pic>
        <p:nvPicPr>
          <p:cNvPr id="3" name="Picture 2">
            <a:extLst>
              <a:ext uri="{FF2B5EF4-FFF2-40B4-BE49-F238E27FC236}">
                <a16:creationId xmlns:a16="http://schemas.microsoft.com/office/drawing/2014/main" id="{5ABD265B-67EF-453A-B5AA-8D065AF78F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203" y="1272988"/>
            <a:ext cx="2806446" cy="2106706"/>
          </a:xfrm>
          <a:prstGeom prst="rect">
            <a:avLst/>
          </a:prstGeom>
        </p:spPr>
      </p:pic>
      <p:pic>
        <p:nvPicPr>
          <p:cNvPr id="8" name="Picture 7">
            <a:extLst>
              <a:ext uri="{FF2B5EF4-FFF2-40B4-BE49-F238E27FC236}">
                <a16:creationId xmlns:a16="http://schemas.microsoft.com/office/drawing/2014/main" id="{AAF5DA1F-D26B-414D-B564-FA89934307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510" y="4229749"/>
            <a:ext cx="2857143" cy="1428571"/>
          </a:xfrm>
          <a:prstGeom prst="rect">
            <a:avLst/>
          </a:prstGeom>
        </p:spPr>
      </p:pic>
      <p:pic>
        <p:nvPicPr>
          <p:cNvPr id="11" name="Picture 10">
            <a:extLst>
              <a:ext uri="{FF2B5EF4-FFF2-40B4-BE49-F238E27FC236}">
                <a16:creationId xmlns:a16="http://schemas.microsoft.com/office/drawing/2014/main" id="{A24575E7-F289-402A-B14E-E1DAEE4F97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647" y="159964"/>
            <a:ext cx="638045" cy="826154"/>
          </a:xfrm>
          <a:prstGeom prst="rect">
            <a:avLst/>
          </a:prstGeom>
        </p:spPr>
      </p:pic>
    </p:spTree>
    <p:extLst>
      <p:ext uri="{BB962C8B-B14F-4D97-AF65-F5344CB8AC3E}">
        <p14:creationId xmlns:p14="http://schemas.microsoft.com/office/powerpoint/2010/main" val="174967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9E4EFB38-7E59-4F8B-8087-9BEA1BC9B53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6" name="TextBox 5"/>
          <p:cNvSpPr txBox="1"/>
          <p:nvPr/>
        </p:nvSpPr>
        <p:spPr>
          <a:xfrm>
            <a:off x="1752600" y="0"/>
            <a:ext cx="8686800" cy="1107996"/>
          </a:xfrm>
          <a:prstGeom prst="rect">
            <a:avLst/>
          </a:prstGeom>
          <a:noFill/>
        </p:spPr>
        <p:txBody>
          <a:bodyPr wrap="square" rtlCol="0">
            <a:spAutoFit/>
          </a:bodyPr>
          <a:lstStyle/>
          <a:p>
            <a:pPr algn="ctr"/>
            <a:r>
              <a:rPr lang="en-US" sz="6600" dirty="0">
                <a:solidFill>
                  <a:schemeClr val="bg1"/>
                </a:solidFill>
              </a:rPr>
              <a:t>The Book of Moroni</a:t>
            </a:r>
          </a:p>
        </p:txBody>
      </p:sp>
      <p:sp>
        <p:nvSpPr>
          <p:cNvPr id="7" name="TextBox 6"/>
          <p:cNvSpPr txBox="1"/>
          <p:nvPr/>
        </p:nvSpPr>
        <p:spPr>
          <a:xfrm>
            <a:off x="1752600" y="1143000"/>
            <a:ext cx="3733800" cy="2308324"/>
          </a:xfrm>
          <a:prstGeom prst="rect">
            <a:avLst/>
          </a:prstGeom>
          <a:noFill/>
        </p:spPr>
        <p:txBody>
          <a:bodyPr wrap="square" rtlCol="0">
            <a:spAutoFit/>
          </a:bodyPr>
          <a:lstStyle/>
          <a:p>
            <a:r>
              <a:rPr lang="en-US" dirty="0">
                <a:solidFill>
                  <a:schemeClr val="bg1"/>
                </a:solidFill>
              </a:rPr>
              <a:t>Moroni wrote:</a:t>
            </a:r>
          </a:p>
          <a:p>
            <a:endParaRPr lang="en-US" dirty="0">
              <a:solidFill>
                <a:schemeClr val="bg1"/>
              </a:solidFill>
            </a:endParaRPr>
          </a:p>
          <a:p>
            <a:r>
              <a:rPr lang="en-US" dirty="0">
                <a:solidFill>
                  <a:schemeClr val="bg1"/>
                </a:solidFill>
              </a:rPr>
              <a:t>Words of his own</a:t>
            </a:r>
          </a:p>
          <a:p>
            <a:endParaRPr lang="en-US" dirty="0">
              <a:solidFill>
                <a:schemeClr val="bg1"/>
              </a:solidFill>
            </a:endParaRPr>
          </a:p>
          <a:p>
            <a:r>
              <a:rPr lang="en-US" dirty="0">
                <a:solidFill>
                  <a:schemeClr val="bg1"/>
                </a:solidFill>
              </a:rPr>
              <a:t>The words of Jesus Christ to His twelve Nephite disciples </a:t>
            </a:r>
          </a:p>
          <a:p>
            <a:endParaRPr lang="en-US" dirty="0">
              <a:solidFill>
                <a:schemeClr val="bg1"/>
              </a:solidFill>
            </a:endParaRPr>
          </a:p>
          <a:p>
            <a:r>
              <a:rPr lang="en-US" dirty="0">
                <a:solidFill>
                  <a:schemeClr val="bg1"/>
                </a:solidFill>
              </a:rPr>
              <a:t>Words of his father, Mormon</a:t>
            </a:r>
          </a:p>
        </p:txBody>
      </p:sp>
      <p:sp>
        <p:nvSpPr>
          <p:cNvPr id="9" name="TextBox 8"/>
          <p:cNvSpPr txBox="1"/>
          <p:nvPr/>
        </p:nvSpPr>
        <p:spPr>
          <a:xfrm>
            <a:off x="5105400" y="4572000"/>
            <a:ext cx="5257800" cy="1815882"/>
          </a:xfrm>
          <a:prstGeom prst="rect">
            <a:avLst/>
          </a:prstGeom>
          <a:noFill/>
        </p:spPr>
        <p:txBody>
          <a:bodyPr wrap="square" rtlCol="0">
            <a:spAutoFit/>
          </a:bodyPr>
          <a:lstStyle/>
          <a:p>
            <a:r>
              <a:rPr lang="en-US" sz="2000" dirty="0">
                <a:solidFill>
                  <a:schemeClr val="bg1"/>
                </a:solidFill>
              </a:rPr>
              <a:t>The Book was written about AD 401 to AD 421</a:t>
            </a:r>
          </a:p>
          <a:p>
            <a:endParaRPr lang="en-US" sz="2000" dirty="0">
              <a:solidFill>
                <a:schemeClr val="bg1"/>
              </a:solidFill>
            </a:endParaRPr>
          </a:p>
          <a:p>
            <a:r>
              <a:rPr lang="en-US" sz="2000" dirty="0">
                <a:solidFill>
                  <a:schemeClr val="bg1"/>
                </a:solidFill>
              </a:rPr>
              <a:t>Moroni did not say where he was when he wrote it—only that he wandered wherever he could for the safety of his life</a:t>
            </a:r>
          </a:p>
          <a:p>
            <a:r>
              <a:rPr lang="en-US" sz="1200" dirty="0">
                <a:solidFill>
                  <a:schemeClr val="bg1"/>
                </a:solidFill>
              </a:rPr>
              <a:t> (see Moroni 1:1–3).</a:t>
            </a:r>
          </a:p>
        </p:txBody>
      </p:sp>
      <p:grpSp>
        <p:nvGrpSpPr>
          <p:cNvPr id="10" name="Group 9"/>
          <p:cNvGrpSpPr/>
          <p:nvPr/>
        </p:nvGrpSpPr>
        <p:grpSpPr>
          <a:xfrm>
            <a:off x="2819400" y="3505200"/>
            <a:ext cx="1396584" cy="3276600"/>
            <a:chOff x="1600200" y="4114800"/>
            <a:chExt cx="1981200" cy="4648200"/>
          </a:xfrm>
        </p:grpSpPr>
        <p:grpSp>
          <p:nvGrpSpPr>
            <p:cNvPr id="11" name="Group 285"/>
            <p:cNvGrpSpPr/>
            <p:nvPr/>
          </p:nvGrpSpPr>
          <p:grpSpPr>
            <a:xfrm rot="17194410">
              <a:off x="2602773" y="8085383"/>
              <a:ext cx="509454" cy="722914"/>
              <a:chOff x="4934260" y="5008578"/>
              <a:chExt cx="373811" cy="553131"/>
            </a:xfrm>
          </p:grpSpPr>
          <p:sp>
            <p:nvSpPr>
              <p:cNvPr id="34" name="Oval 33"/>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84"/>
            <p:cNvGrpSpPr/>
            <p:nvPr/>
          </p:nvGrpSpPr>
          <p:grpSpPr>
            <a:xfrm>
              <a:off x="2057400" y="8077200"/>
              <a:ext cx="533400" cy="685800"/>
              <a:chOff x="4934260" y="5008578"/>
              <a:chExt cx="373811" cy="553131"/>
            </a:xfrm>
          </p:grpSpPr>
          <p:sp>
            <p:nvSpPr>
              <p:cNvPr id="32" name="Oval 31"/>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385655">
                <a:off x="4958925" y="5096340"/>
                <a:ext cx="348365" cy="3827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1"/>
            <p:cNvGrpSpPr/>
            <p:nvPr/>
          </p:nvGrpSpPr>
          <p:grpSpPr>
            <a:xfrm>
              <a:off x="1600200" y="5638800"/>
              <a:ext cx="1981200" cy="2743200"/>
              <a:chOff x="4419600" y="2060454"/>
              <a:chExt cx="3045502" cy="4187946"/>
            </a:xfrm>
          </p:grpSpPr>
          <p:sp>
            <p:nvSpPr>
              <p:cNvPr id="23" name="Oval 22"/>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rot="20102191">
                <a:off x="6267526" y="2091421"/>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327004">
                <a:off x="4648115" y="2060454"/>
                <a:ext cx="990600" cy="2115430"/>
              </a:xfrm>
              <a:prstGeom prst="trapezoid">
                <a:avLst>
                  <a:gd name="adj" fmla="val 3413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a:off x="4876800" y="2133600"/>
                <a:ext cx="2133600" cy="41148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181600" y="4419600"/>
                <a:ext cx="15240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366654" flipH="1">
                <a:off x="4944218" y="2084003"/>
                <a:ext cx="706763" cy="3877254"/>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21233346">
                <a:off x="6224662" y="2067736"/>
                <a:ext cx="706763" cy="3886573"/>
              </a:xfrm>
              <a:prstGeom prst="trapezoid">
                <a:avLst>
                  <a:gd name="adj" fmla="val 34133"/>
                </a:avLst>
              </a:prstGeom>
              <a:solidFill>
                <a:schemeClr val="accent5">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ounded Rectangle 13"/>
            <p:cNvSpPr/>
            <p:nvPr/>
          </p:nvSpPr>
          <p:spPr>
            <a:xfrm>
              <a:off x="19812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8956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1981200" y="4114800"/>
              <a:ext cx="838200" cy="533400"/>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1987108">
              <a:off x="2363632" y="4148057"/>
              <a:ext cx="838200" cy="533400"/>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57400" y="4267200"/>
              <a:ext cx="1052977" cy="15498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981200" y="4495800"/>
              <a:ext cx="12192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230463">
              <a:off x="2143588" y="4356673"/>
              <a:ext cx="406776" cy="311802"/>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4458807">
              <a:off x="2567941" y="4213145"/>
              <a:ext cx="356879" cy="41020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6200000">
              <a:off x="2324100" y="4000500"/>
              <a:ext cx="304800" cy="685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5638800" y="1447800"/>
            <a:ext cx="3585288" cy="2342924"/>
            <a:chOff x="3441191" y="1240801"/>
            <a:chExt cx="3755898" cy="3007122"/>
          </a:xfrm>
        </p:grpSpPr>
        <p:grpSp>
          <p:nvGrpSpPr>
            <p:cNvPr id="37" name="Group 46"/>
            <p:cNvGrpSpPr/>
            <p:nvPr/>
          </p:nvGrpSpPr>
          <p:grpSpPr>
            <a:xfrm>
              <a:off x="3441191" y="1240801"/>
              <a:ext cx="3755898" cy="3007122"/>
              <a:chOff x="802558" y="4166401"/>
              <a:chExt cx="1981641" cy="1586581"/>
            </a:xfrm>
          </p:grpSpPr>
          <p:grpSp>
            <p:nvGrpSpPr>
              <p:cNvPr id="39" name="Group 16"/>
              <p:cNvGrpSpPr/>
              <p:nvPr/>
            </p:nvGrpSpPr>
            <p:grpSpPr>
              <a:xfrm>
                <a:off x="802558" y="4166401"/>
                <a:ext cx="1981641" cy="1586581"/>
                <a:chOff x="-2011680" y="1349418"/>
                <a:chExt cx="7269480" cy="6346781"/>
              </a:xfrm>
            </p:grpSpPr>
            <p:grpSp>
              <p:nvGrpSpPr>
                <p:cNvPr id="41" name="Group 1"/>
                <p:cNvGrpSpPr/>
                <p:nvPr/>
              </p:nvGrpSpPr>
              <p:grpSpPr>
                <a:xfrm>
                  <a:off x="-2011680" y="1349418"/>
                  <a:ext cx="7269480" cy="6346781"/>
                  <a:chOff x="-137160" y="1426805"/>
                  <a:chExt cx="2423160" cy="1697395"/>
                </a:xfrm>
              </p:grpSpPr>
              <p:sp>
                <p:nvSpPr>
                  <p:cNvPr id="46"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 name="Frame 12"/>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ame 42"/>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ame 43"/>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Rectangle 44"/>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1988662" y="4309435"/>
                <a:ext cx="695994" cy="354314"/>
              </a:xfrm>
              <a:prstGeom prst="rect">
                <a:avLst/>
              </a:prstGeom>
              <a:noFill/>
            </p:spPr>
            <p:txBody>
              <a:bodyPr wrap="square" rtlCol="0">
                <a:spAutoFit/>
              </a:bodyPr>
              <a:lstStyle/>
              <a:p>
                <a:pPr algn="ctr"/>
                <a:endParaRPr lang="en-US" sz="2800" dirty="0">
                  <a:latin typeface="Comic Sans MS" pitchFamily="66" charset="0"/>
                </a:endParaRPr>
              </a:p>
            </p:txBody>
          </p:sp>
        </p:grpSp>
        <p:sp>
          <p:nvSpPr>
            <p:cNvPr id="38" name="TextBox 37"/>
            <p:cNvSpPr txBox="1"/>
            <p:nvPr/>
          </p:nvSpPr>
          <p:spPr>
            <a:xfrm>
              <a:off x="5708903" y="1534208"/>
              <a:ext cx="1417319" cy="1777629"/>
            </a:xfrm>
            <a:prstGeom prst="rect">
              <a:avLst/>
            </a:prstGeom>
            <a:noFill/>
          </p:spPr>
          <p:txBody>
            <a:bodyPr wrap="square" rtlCol="0">
              <a:spAutoFit/>
            </a:bodyPr>
            <a:lstStyle/>
            <a:p>
              <a:pPr algn="ctr"/>
              <a:r>
                <a:rPr lang="en-US" sz="2800" dirty="0">
                  <a:solidFill>
                    <a:schemeClr val="bg2">
                      <a:lumMod val="25000"/>
                    </a:schemeClr>
                  </a:solidFill>
                  <a:latin typeface="AR ESSENCE" pitchFamily="2" charset="0"/>
                </a:rPr>
                <a:t>The Book of Moroni</a:t>
              </a:r>
            </a:p>
          </p:txBody>
        </p:sp>
      </p:grpSp>
    </p:spTree>
    <p:extLst>
      <p:ext uri="{BB962C8B-B14F-4D97-AF65-F5344CB8AC3E}">
        <p14:creationId xmlns:p14="http://schemas.microsoft.com/office/powerpoint/2010/main" val="23506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E64CAC-703C-4338-8446-DE886B79A6B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6" name="TextBox 5"/>
          <p:cNvSpPr txBox="1"/>
          <p:nvPr/>
        </p:nvSpPr>
        <p:spPr>
          <a:xfrm>
            <a:off x="1752600" y="1"/>
            <a:ext cx="8686800" cy="584775"/>
          </a:xfrm>
          <a:prstGeom prst="rect">
            <a:avLst/>
          </a:prstGeom>
          <a:noFill/>
        </p:spPr>
        <p:txBody>
          <a:bodyPr wrap="square" rtlCol="0">
            <a:spAutoFit/>
          </a:bodyPr>
          <a:lstStyle/>
          <a:p>
            <a:pPr algn="ctr"/>
            <a:r>
              <a:rPr lang="en-US" sz="3200" dirty="0">
                <a:solidFill>
                  <a:schemeClr val="bg1"/>
                </a:solidFill>
              </a:rPr>
              <a:t>Did the 12 Nephite Disciples Serve as Apostles?</a:t>
            </a:r>
          </a:p>
        </p:txBody>
      </p:sp>
      <p:sp>
        <p:nvSpPr>
          <p:cNvPr id="10" name="Rectangle 9"/>
          <p:cNvSpPr/>
          <p:nvPr/>
        </p:nvSpPr>
        <p:spPr>
          <a:xfrm>
            <a:off x="1905000" y="1143001"/>
            <a:ext cx="3810000" cy="3139321"/>
          </a:xfrm>
          <a:prstGeom prst="rect">
            <a:avLst/>
          </a:prstGeom>
        </p:spPr>
        <p:txBody>
          <a:bodyPr wrap="square">
            <a:spAutoFit/>
          </a:bodyPr>
          <a:lstStyle/>
          <a:p>
            <a:pPr fontAlgn="base"/>
            <a:r>
              <a:rPr lang="en-US" dirty="0">
                <a:solidFill>
                  <a:schemeClr val="bg1"/>
                </a:solidFill>
              </a:rPr>
              <a:t>“This book [the Book of Mormon] also tells us that our Savior made His appearance upon this continent after His resurrection; … that they had Apostles, Prophets, Pastors, Teachers, and Evangelists; the same order, the same priesthood, the same ordinances, gifts, powers, and blessings, as were enjoyed on the eastern continent”</a:t>
            </a:r>
          </a:p>
          <a:p>
            <a:pPr fontAlgn="base"/>
            <a:r>
              <a:rPr lang="en-US" dirty="0">
                <a:solidFill>
                  <a:schemeClr val="bg1"/>
                </a:solidFill>
              </a:rPr>
              <a:t> </a:t>
            </a:r>
            <a:r>
              <a:rPr lang="en-US" sz="1200" dirty="0">
                <a:solidFill>
                  <a:schemeClr val="bg1"/>
                </a:solidFill>
              </a:rPr>
              <a:t>Prophet Joseph Smith</a:t>
            </a:r>
          </a:p>
        </p:txBody>
      </p:sp>
      <p:sp>
        <p:nvSpPr>
          <p:cNvPr id="5" name="Rectangle 4"/>
          <p:cNvSpPr/>
          <p:nvPr/>
        </p:nvSpPr>
        <p:spPr>
          <a:xfrm>
            <a:off x="6248400" y="4267201"/>
            <a:ext cx="4038600" cy="2215991"/>
          </a:xfrm>
          <a:prstGeom prst="rect">
            <a:avLst/>
          </a:prstGeom>
        </p:spPr>
        <p:txBody>
          <a:bodyPr wrap="square">
            <a:spAutoFit/>
          </a:bodyPr>
          <a:lstStyle/>
          <a:p>
            <a:pPr fontAlgn="base"/>
            <a:r>
              <a:rPr lang="en-US" dirty="0">
                <a:solidFill>
                  <a:schemeClr val="bg1"/>
                </a:solidFill>
              </a:rPr>
              <a:t>“While in every instance the Nephite Twelve are spoken of as </a:t>
            </a:r>
            <a:r>
              <a:rPr lang="en-US" i="1" dirty="0">
                <a:solidFill>
                  <a:schemeClr val="bg1"/>
                </a:solidFill>
              </a:rPr>
              <a:t>disciples,</a:t>
            </a:r>
            <a:r>
              <a:rPr lang="en-US" dirty="0">
                <a:solidFill>
                  <a:schemeClr val="bg1"/>
                </a:solidFill>
              </a:rPr>
              <a:t> the fact remains that </a:t>
            </a:r>
            <a:r>
              <a:rPr lang="en-US" i="1" dirty="0">
                <a:solidFill>
                  <a:schemeClr val="bg1"/>
                </a:solidFill>
              </a:rPr>
              <a:t>they had been endowed with divine authority to be special witnesses for Christ among their own people. </a:t>
            </a:r>
            <a:r>
              <a:rPr lang="en-US" dirty="0">
                <a:solidFill>
                  <a:schemeClr val="bg1"/>
                </a:solidFill>
              </a:rPr>
              <a:t>Therefore, they were </a:t>
            </a:r>
            <a:r>
              <a:rPr lang="en-US" i="1" dirty="0">
                <a:solidFill>
                  <a:schemeClr val="bg1"/>
                </a:solidFill>
              </a:rPr>
              <a:t>virtually apostles to the Nephite race</a:t>
            </a:r>
            <a:r>
              <a:rPr lang="en-US" dirty="0">
                <a:solidFill>
                  <a:schemeClr val="bg1"/>
                </a:solidFill>
              </a:rPr>
              <a:t>” </a:t>
            </a:r>
          </a:p>
          <a:p>
            <a:pPr fontAlgn="base"/>
            <a:r>
              <a:rPr lang="en-US" sz="1200" dirty="0">
                <a:solidFill>
                  <a:schemeClr val="bg1"/>
                </a:solidFill>
              </a:rPr>
              <a:t>President Joseph Fielding Smith</a:t>
            </a:r>
          </a:p>
        </p:txBody>
      </p:sp>
      <p:sp>
        <p:nvSpPr>
          <p:cNvPr id="7" name="Rectangle 6"/>
          <p:cNvSpPr/>
          <p:nvPr/>
        </p:nvSpPr>
        <p:spPr>
          <a:xfrm>
            <a:off x="188259" y="6519446"/>
            <a:ext cx="5181600" cy="338554"/>
          </a:xfrm>
          <a:prstGeom prst="rect">
            <a:avLst/>
          </a:prstGeom>
        </p:spPr>
        <p:txBody>
          <a:bodyPr wrap="square">
            <a:spAutoFit/>
          </a:bodyPr>
          <a:lstStyle/>
          <a:p>
            <a:pPr fontAlgn="base"/>
            <a:r>
              <a:rPr lang="en-US" sz="1600" dirty="0">
                <a:solidFill>
                  <a:schemeClr val="bg1"/>
                </a:solidFill>
              </a:rPr>
              <a:t>Moroni 2:1</a:t>
            </a:r>
          </a:p>
        </p:txBody>
      </p:sp>
      <p:pic>
        <p:nvPicPr>
          <p:cNvPr id="3" name="Picture 2">
            <a:extLst>
              <a:ext uri="{FF2B5EF4-FFF2-40B4-BE49-F238E27FC236}">
                <a16:creationId xmlns:a16="http://schemas.microsoft.com/office/drawing/2014/main" id="{77AF2D19-2B15-461E-8F03-7AC07A73A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2565" y="941013"/>
            <a:ext cx="4507569" cy="2922775"/>
          </a:xfrm>
          <a:prstGeom prst="rect">
            <a:avLst/>
          </a:prstGeom>
        </p:spPr>
      </p:pic>
      <p:pic>
        <p:nvPicPr>
          <p:cNvPr id="11" name="Picture 10">
            <a:extLst>
              <a:ext uri="{FF2B5EF4-FFF2-40B4-BE49-F238E27FC236}">
                <a16:creationId xmlns:a16="http://schemas.microsoft.com/office/drawing/2014/main" id="{BB4B52C2-632B-4B0C-AE52-33F549D885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2894" y="4513850"/>
            <a:ext cx="2743200" cy="1895475"/>
          </a:xfrm>
          <a:prstGeom prst="rect">
            <a:avLst/>
          </a:prstGeom>
        </p:spPr>
      </p:pic>
      <p:pic>
        <p:nvPicPr>
          <p:cNvPr id="14" name="Picture 13">
            <a:extLst>
              <a:ext uri="{FF2B5EF4-FFF2-40B4-BE49-F238E27FC236}">
                <a16:creationId xmlns:a16="http://schemas.microsoft.com/office/drawing/2014/main" id="{9CF2B36C-0031-4EB4-AF96-DB008142AD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5435" y="5520858"/>
            <a:ext cx="638045" cy="826154"/>
          </a:xfrm>
          <a:prstGeom prst="rect">
            <a:avLst/>
          </a:prstGeom>
        </p:spPr>
      </p:pic>
      <p:pic>
        <p:nvPicPr>
          <p:cNvPr id="15" name="Picture 14">
            <a:extLst>
              <a:ext uri="{FF2B5EF4-FFF2-40B4-BE49-F238E27FC236}">
                <a16:creationId xmlns:a16="http://schemas.microsoft.com/office/drawing/2014/main" id="{D03AB22C-2CD1-4798-A6B9-E972B4BFF7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2465" y="1013938"/>
            <a:ext cx="800100" cy="1073980"/>
          </a:xfrm>
          <a:prstGeom prst="rect">
            <a:avLst/>
          </a:prstGeom>
        </p:spPr>
      </p:pic>
    </p:spTree>
    <p:extLst>
      <p:ext uri="{BB962C8B-B14F-4D97-AF65-F5344CB8AC3E}">
        <p14:creationId xmlns:p14="http://schemas.microsoft.com/office/powerpoint/2010/main" val="359610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F9F5A1-B7DD-4D10-BA17-899BC5496BAC}"/>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5" name="TextBox 4"/>
          <p:cNvSpPr txBox="1"/>
          <p:nvPr/>
        </p:nvSpPr>
        <p:spPr>
          <a:xfrm>
            <a:off x="412376" y="0"/>
            <a:ext cx="11779624"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dirty="0">
              <a:solidFill>
                <a:schemeClr val="bg1"/>
              </a:solidFill>
            </a:endParaRPr>
          </a:p>
          <a:p>
            <a:r>
              <a:rPr lang="en-US" dirty="0">
                <a:solidFill>
                  <a:schemeClr val="bg1"/>
                </a:solidFill>
              </a:rPr>
              <a:t>Video: Blessings of the Priesthood </a:t>
            </a:r>
          </a:p>
          <a:p>
            <a:endParaRPr lang="en-US" dirty="0">
              <a:solidFill>
                <a:schemeClr val="bg1"/>
              </a:solidFill>
            </a:endParaRPr>
          </a:p>
          <a:p>
            <a:r>
              <a:rPr lang="en-US" dirty="0">
                <a:solidFill>
                  <a:schemeClr val="bg1"/>
                </a:solidFill>
              </a:rPr>
              <a:t>President Gordon B. Hinckley (“A Testimony Vibrant and True,” </a:t>
            </a:r>
            <a:r>
              <a:rPr lang="en-US" i="1" dirty="0">
                <a:solidFill>
                  <a:schemeClr val="bg1"/>
                </a:solidFill>
              </a:rPr>
              <a:t>Ensign,</a:t>
            </a:r>
            <a:r>
              <a:rPr lang="en-US" dirty="0">
                <a:solidFill>
                  <a:schemeClr val="bg1"/>
                </a:solidFill>
              </a:rPr>
              <a:t> Aug. 2005, 4).</a:t>
            </a:r>
          </a:p>
          <a:p>
            <a:endParaRPr lang="en-US" dirty="0">
              <a:solidFill>
                <a:schemeClr val="bg1"/>
              </a:solidFill>
            </a:endParaRPr>
          </a:p>
          <a:p>
            <a:r>
              <a:rPr lang="en-US" dirty="0">
                <a:solidFill>
                  <a:schemeClr val="bg1"/>
                </a:solidFill>
              </a:rPr>
              <a:t>(Catherine Hall, “Standing Up, Standing Out,” </a:t>
            </a:r>
            <a:r>
              <a:rPr lang="en-US" i="1" dirty="0">
                <a:solidFill>
                  <a:schemeClr val="bg1"/>
                </a:solidFill>
              </a:rPr>
              <a:t>New Era,</a:t>
            </a:r>
            <a:r>
              <a:rPr lang="en-US" dirty="0">
                <a:solidFill>
                  <a:schemeClr val="bg1"/>
                </a:solidFill>
              </a:rPr>
              <a:t> Feb. 2012, 11).</a:t>
            </a:r>
          </a:p>
          <a:p>
            <a:endParaRPr lang="en-US" dirty="0">
              <a:solidFill>
                <a:schemeClr val="bg1"/>
              </a:solidFill>
            </a:endParaRPr>
          </a:p>
          <a:p>
            <a:r>
              <a:rPr lang="en-US" dirty="0">
                <a:solidFill>
                  <a:schemeClr val="bg1"/>
                </a:solidFill>
              </a:rPr>
              <a:t>Handbook 2 Administering the Church 20.1, 20.3.10</a:t>
            </a:r>
          </a:p>
          <a:p>
            <a:endParaRPr lang="en-US" dirty="0">
              <a:solidFill>
                <a:schemeClr val="bg1"/>
              </a:solidFill>
            </a:endParaRPr>
          </a:p>
          <a:p>
            <a:r>
              <a:rPr lang="en-US" dirty="0">
                <a:solidFill>
                  <a:schemeClr val="bg1"/>
                </a:solidFill>
              </a:rPr>
              <a:t>Joseph Fielding McConkie and Robert L. Millet </a:t>
            </a:r>
            <a:r>
              <a:rPr lang="en-US" i="1" dirty="0">
                <a:solidFill>
                  <a:schemeClr val="bg1"/>
                </a:solidFill>
              </a:rPr>
              <a:t>Doctrinal Commentary on the Book of Mormon </a:t>
            </a:r>
            <a:r>
              <a:rPr lang="en-US" dirty="0">
                <a:solidFill>
                  <a:schemeClr val="bg1"/>
                </a:solidFill>
              </a:rPr>
              <a:t> Vol. 4 pg. 323</a:t>
            </a:r>
          </a:p>
          <a:p>
            <a:endParaRPr lang="en-US" dirty="0">
              <a:solidFill>
                <a:schemeClr val="bg1"/>
              </a:solidFill>
            </a:endParaRPr>
          </a:p>
          <a:p>
            <a:r>
              <a:rPr lang="en-US" dirty="0">
                <a:solidFill>
                  <a:schemeClr val="bg1"/>
                </a:solidFill>
              </a:rPr>
              <a:t>Elder Jeffrey R. Holland  (“Our Most Distinguishing Feature,”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2005, 44).</a:t>
            </a:r>
          </a:p>
          <a:p>
            <a:endParaRPr lang="en-US" dirty="0">
              <a:solidFill>
                <a:schemeClr val="bg1"/>
              </a:solidFill>
            </a:endParaRPr>
          </a:p>
          <a:p>
            <a:r>
              <a:rPr lang="en-US" dirty="0">
                <a:solidFill>
                  <a:schemeClr val="bg1"/>
                </a:solidFill>
              </a:rPr>
              <a:t>Duties and Blessings of the Priesthood: Basic Manual for Priesthood Holders, Part A Lessons 5,6,7, and 9</a:t>
            </a:r>
          </a:p>
          <a:p>
            <a:endParaRPr lang="en-US" dirty="0">
              <a:solidFill>
                <a:schemeClr val="bg1"/>
              </a:solidFill>
            </a:endParaRPr>
          </a:p>
          <a:p>
            <a:r>
              <a:rPr lang="en-US" dirty="0">
                <a:solidFill>
                  <a:schemeClr val="bg1"/>
                </a:solidFill>
              </a:rPr>
              <a:t>President Joseph Fielding Smith  (</a:t>
            </a:r>
            <a:r>
              <a:rPr lang="en-US" i="1" dirty="0">
                <a:solidFill>
                  <a:schemeClr val="bg1"/>
                </a:solidFill>
              </a:rPr>
              <a:t>Answers to Gospel Questions,</a:t>
            </a:r>
            <a:r>
              <a:rPr lang="en-US" dirty="0">
                <a:solidFill>
                  <a:schemeClr val="bg1"/>
                </a:solidFill>
              </a:rPr>
              <a:t> comp. Joseph Fielding Smith Jr., 5 vols. [1957–66], 1:124, 126</a:t>
            </a:r>
          </a:p>
          <a:p>
            <a:endParaRPr lang="en-US" dirty="0">
              <a:solidFill>
                <a:schemeClr val="bg1"/>
              </a:solidFill>
            </a:endParaRPr>
          </a:p>
          <a:p>
            <a:r>
              <a:rPr lang="en-US" dirty="0">
                <a:solidFill>
                  <a:schemeClr val="bg1"/>
                </a:solidFill>
              </a:rPr>
              <a:t>Prophet Joseph Smith(</a:t>
            </a:r>
            <a:r>
              <a:rPr lang="en-US" i="1" dirty="0">
                <a:solidFill>
                  <a:schemeClr val="bg1"/>
                </a:solidFill>
              </a:rPr>
              <a:t>History of the Church,</a:t>
            </a:r>
            <a:r>
              <a:rPr lang="en-US" dirty="0">
                <a:solidFill>
                  <a:schemeClr val="bg1"/>
                </a:solidFill>
              </a:rPr>
              <a:t> 4:538).</a:t>
            </a:r>
          </a:p>
          <a:p>
            <a:endParaRPr lang="en-US" dirty="0">
              <a:solidFill>
                <a:schemeClr val="bg1"/>
              </a:solidFill>
            </a:endParaRPr>
          </a:p>
          <a:p>
            <a:r>
              <a:rPr lang="en-US" dirty="0">
                <a:solidFill>
                  <a:schemeClr val="bg1"/>
                </a:solidFill>
              </a:rPr>
              <a:t>President Joseph Fielding Smith (</a:t>
            </a:r>
            <a:r>
              <a:rPr lang="en-US" i="1" dirty="0">
                <a:solidFill>
                  <a:schemeClr val="bg1"/>
                </a:solidFill>
              </a:rPr>
              <a:t>Doctrines of Salvation,</a:t>
            </a:r>
            <a:r>
              <a:rPr lang="en-US" dirty="0">
                <a:solidFill>
                  <a:schemeClr val="bg1"/>
                </a:solidFill>
              </a:rPr>
              <a:t> comp. Bruce R. McConkie, 3 vols. [1954–56], 3:158).</a:t>
            </a:r>
          </a:p>
        </p:txBody>
      </p:sp>
      <p:grpSp>
        <p:nvGrpSpPr>
          <p:cNvPr id="7" name="Group 6">
            <a:extLst>
              <a:ext uri="{FF2B5EF4-FFF2-40B4-BE49-F238E27FC236}">
                <a16:creationId xmlns:a16="http://schemas.microsoft.com/office/drawing/2014/main" id="{0A0902D7-68D6-4E91-A3F4-5BFF71A5F4C7}"/>
              </a:ext>
            </a:extLst>
          </p:cNvPr>
          <p:cNvGrpSpPr/>
          <p:nvPr/>
        </p:nvGrpSpPr>
        <p:grpSpPr>
          <a:xfrm>
            <a:off x="3801035" y="595691"/>
            <a:ext cx="562782" cy="712857"/>
            <a:chOff x="7543800" y="3810000"/>
            <a:chExt cx="1143000" cy="1447800"/>
          </a:xfrm>
        </p:grpSpPr>
        <p:sp>
          <p:nvSpPr>
            <p:cNvPr id="8" name="Trapezoid 7">
              <a:extLst>
                <a:ext uri="{FF2B5EF4-FFF2-40B4-BE49-F238E27FC236}">
                  <a16:creationId xmlns:a16="http://schemas.microsoft.com/office/drawing/2014/main" id="{7807599F-0D34-4DA9-82D1-9A99FCB9C58E}"/>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0D1E2C9F-EF59-4C7C-84C7-EE53B46D92CD}"/>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AC5CCACC-D0B7-4E6F-B0D6-FEC4E599CD07}"/>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EF44AB64-474E-4DC7-947E-3BE5874676FD}"/>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AF261A3-F523-4EAA-9E50-93D253ADCAF9}"/>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645B090B-6A3E-4FC1-B77C-C887D4C7F3C7}"/>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363FA3E9-4B5C-4D74-B8A3-3D71DD5BBA8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0ADA13D-86E0-4943-AD11-9F6224E9A55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00F6005-47D9-48C1-89B8-81E8C5EDBAB0}"/>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1463513-2FA0-4098-8DF6-412E502121A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045407B3-E52B-4009-A5BE-D5A29103619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747D5BE-6865-4FEE-83D5-EFE84A65F695}"/>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B10FEA07-C1B8-41CB-9D4B-764334D84D48}"/>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FA87D368-C353-43CD-9822-597F7CFD65F9}"/>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2D3E64-9809-49D4-B9EE-DC9C5DDD1DD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5E75B24-E0BA-4A54-A19A-071784371236}"/>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4033F5C-0800-487B-B89A-B6E61821A13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98D4EC14-A305-41BA-8373-2C8B25BD1AE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F4B06B28-CFC5-4543-87F7-F3A8C7399D05}"/>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687244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3C2753-18F1-42A7-8874-F74C77BA42E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6" name="TextBox 5"/>
          <p:cNvSpPr txBox="1"/>
          <p:nvPr/>
        </p:nvSpPr>
        <p:spPr>
          <a:xfrm>
            <a:off x="1752600" y="0"/>
            <a:ext cx="8686800" cy="1107996"/>
          </a:xfrm>
          <a:prstGeom prst="rect">
            <a:avLst/>
          </a:prstGeom>
          <a:noFill/>
        </p:spPr>
        <p:txBody>
          <a:bodyPr wrap="square" rtlCol="0">
            <a:spAutoFit/>
          </a:bodyPr>
          <a:lstStyle/>
          <a:p>
            <a:pPr algn="ctr"/>
            <a:r>
              <a:rPr lang="en-US" sz="6600" dirty="0">
                <a:solidFill>
                  <a:schemeClr val="bg1"/>
                </a:solidFill>
              </a:rPr>
              <a:t>Moroni</a:t>
            </a:r>
          </a:p>
        </p:txBody>
      </p:sp>
      <p:sp>
        <p:nvSpPr>
          <p:cNvPr id="8" name="TextBox 7"/>
          <p:cNvSpPr txBox="1"/>
          <p:nvPr/>
        </p:nvSpPr>
        <p:spPr>
          <a:xfrm>
            <a:off x="4343400" y="2057401"/>
            <a:ext cx="4419600" cy="1384995"/>
          </a:xfrm>
          <a:prstGeom prst="rect">
            <a:avLst/>
          </a:prstGeom>
          <a:noFill/>
        </p:spPr>
        <p:txBody>
          <a:bodyPr wrap="square" rtlCol="0">
            <a:spAutoFit/>
          </a:bodyPr>
          <a:lstStyle/>
          <a:p>
            <a:r>
              <a:rPr lang="en-US" dirty="0">
                <a:solidFill>
                  <a:schemeClr val="bg1"/>
                </a:solidFill>
              </a:rPr>
              <a:t>Moroni was a witness of the Savior. </a:t>
            </a:r>
          </a:p>
          <a:p>
            <a:endParaRPr lang="en-US" dirty="0">
              <a:solidFill>
                <a:schemeClr val="bg1"/>
              </a:solidFill>
            </a:endParaRPr>
          </a:p>
          <a:p>
            <a:r>
              <a:rPr lang="en-US" dirty="0">
                <a:solidFill>
                  <a:schemeClr val="bg1"/>
                </a:solidFill>
              </a:rPr>
              <a:t>He testified, “I have seen Jesus, and … he hath talked with me face to face”</a:t>
            </a:r>
          </a:p>
          <a:p>
            <a:r>
              <a:rPr lang="en-US" sz="1200" dirty="0">
                <a:solidFill>
                  <a:schemeClr val="bg1"/>
                </a:solidFill>
              </a:rPr>
              <a:t>(Ether 12:39).</a:t>
            </a:r>
          </a:p>
        </p:txBody>
      </p:sp>
      <p:sp>
        <p:nvSpPr>
          <p:cNvPr id="9" name="TextBox 8"/>
          <p:cNvSpPr txBox="1"/>
          <p:nvPr/>
        </p:nvSpPr>
        <p:spPr>
          <a:xfrm>
            <a:off x="1752600" y="914400"/>
            <a:ext cx="3733800" cy="923330"/>
          </a:xfrm>
          <a:prstGeom prst="rect">
            <a:avLst/>
          </a:prstGeom>
          <a:noFill/>
        </p:spPr>
        <p:txBody>
          <a:bodyPr wrap="square" rtlCol="0">
            <a:spAutoFit/>
          </a:bodyPr>
          <a:lstStyle/>
          <a:p>
            <a:r>
              <a:rPr lang="en-US" dirty="0">
                <a:solidFill>
                  <a:schemeClr val="bg1"/>
                </a:solidFill>
              </a:rPr>
              <a:t>Before the Nephites were destroyed, Moroni served among them as a military leader and a Church leader</a:t>
            </a:r>
          </a:p>
        </p:txBody>
      </p:sp>
      <p:sp>
        <p:nvSpPr>
          <p:cNvPr id="38" name="TextBox 37"/>
          <p:cNvSpPr txBox="1"/>
          <p:nvPr/>
        </p:nvSpPr>
        <p:spPr>
          <a:xfrm>
            <a:off x="3352800" y="4953001"/>
            <a:ext cx="4419600" cy="1661993"/>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Moroni was faithful to his testimony, refusing to deny Christ during a time when the Lamanites were killing every Nephite who would not deny Him </a:t>
            </a:r>
          </a:p>
          <a:p>
            <a:r>
              <a:rPr lang="en-US" sz="1200" dirty="0">
                <a:solidFill>
                  <a:schemeClr val="bg1"/>
                </a:solidFill>
              </a:rPr>
              <a:t>(see Moroni 1:1–3).</a:t>
            </a:r>
          </a:p>
        </p:txBody>
      </p:sp>
      <p:pic>
        <p:nvPicPr>
          <p:cNvPr id="3" name="Picture 2">
            <a:extLst>
              <a:ext uri="{FF2B5EF4-FFF2-40B4-BE49-F238E27FC236}">
                <a16:creationId xmlns:a16="http://schemas.microsoft.com/office/drawing/2014/main" id="{B5F344A7-81B1-42EB-97A4-AE69327960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2124" y="2034988"/>
            <a:ext cx="2314575" cy="2895600"/>
          </a:xfrm>
          <a:prstGeom prst="rect">
            <a:avLst/>
          </a:prstGeom>
        </p:spPr>
      </p:pic>
      <p:pic>
        <p:nvPicPr>
          <p:cNvPr id="7" name="Picture 6">
            <a:extLst>
              <a:ext uri="{FF2B5EF4-FFF2-40B4-BE49-F238E27FC236}">
                <a16:creationId xmlns:a16="http://schemas.microsoft.com/office/drawing/2014/main" id="{9CB86442-9F0E-44CD-AEA7-D41C496E37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8077" y="1336422"/>
            <a:ext cx="3036393" cy="3942208"/>
          </a:xfrm>
          <a:prstGeom prst="rect">
            <a:avLst/>
          </a:prstGeom>
        </p:spPr>
      </p:pic>
    </p:spTree>
    <p:extLst>
      <p:ext uri="{BB962C8B-B14F-4D97-AF65-F5344CB8AC3E}">
        <p14:creationId xmlns:p14="http://schemas.microsoft.com/office/powerpoint/2010/main" val="167020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A2E0EC-DE54-4A5C-AFB1-0E50E7DF792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6" name="TextBox 5"/>
          <p:cNvSpPr txBox="1"/>
          <p:nvPr/>
        </p:nvSpPr>
        <p:spPr>
          <a:xfrm>
            <a:off x="1752600" y="0"/>
            <a:ext cx="8686800" cy="1107996"/>
          </a:xfrm>
          <a:prstGeom prst="rect">
            <a:avLst/>
          </a:prstGeom>
          <a:noFill/>
        </p:spPr>
        <p:txBody>
          <a:bodyPr wrap="square" rtlCol="0">
            <a:spAutoFit/>
          </a:bodyPr>
          <a:lstStyle/>
          <a:p>
            <a:pPr algn="ctr"/>
            <a:r>
              <a:rPr lang="en-US" sz="6600" dirty="0">
                <a:solidFill>
                  <a:schemeClr val="bg1"/>
                </a:solidFill>
              </a:rPr>
              <a:t>1,400 Years Later</a:t>
            </a:r>
          </a:p>
        </p:txBody>
      </p:sp>
      <p:sp>
        <p:nvSpPr>
          <p:cNvPr id="8" name="TextBox 7"/>
          <p:cNvSpPr txBox="1"/>
          <p:nvPr/>
        </p:nvSpPr>
        <p:spPr>
          <a:xfrm>
            <a:off x="1752600" y="1219201"/>
            <a:ext cx="4343400" cy="2215991"/>
          </a:xfrm>
          <a:prstGeom prst="rect">
            <a:avLst/>
          </a:prstGeom>
          <a:noFill/>
        </p:spPr>
        <p:txBody>
          <a:bodyPr wrap="square" rtlCol="0">
            <a:spAutoFit/>
          </a:bodyPr>
          <a:lstStyle/>
          <a:p>
            <a:r>
              <a:rPr lang="en-US" dirty="0">
                <a:solidFill>
                  <a:schemeClr val="bg1"/>
                </a:solidFill>
              </a:rPr>
              <a:t>In 1823, approximately 1,400 years after completing the record of the Book of Mormon, Moroni appeared to the Prophet Joseph Smith as a resurrected being and informed Joseph that the record was deposited in a hill near his home</a:t>
            </a:r>
          </a:p>
          <a:p>
            <a:r>
              <a:rPr lang="en-US" sz="1200" dirty="0">
                <a:solidFill>
                  <a:schemeClr val="bg1"/>
                </a:solidFill>
              </a:rPr>
              <a:t> (Joseph Smith—History 1:29–35). </a:t>
            </a:r>
          </a:p>
          <a:p>
            <a:endParaRPr lang="en-US" dirty="0">
              <a:solidFill>
                <a:schemeClr val="bg1"/>
              </a:solidFill>
            </a:endParaRPr>
          </a:p>
        </p:txBody>
      </p:sp>
      <p:sp>
        <p:nvSpPr>
          <p:cNvPr id="7" name="TextBox 6"/>
          <p:cNvSpPr txBox="1"/>
          <p:nvPr/>
        </p:nvSpPr>
        <p:spPr>
          <a:xfrm>
            <a:off x="5257800" y="4724400"/>
            <a:ext cx="5029200" cy="1754326"/>
          </a:xfrm>
          <a:prstGeom prst="rect">
            <a:avLst/>
          </a:prstGeom>
          <a:noFill/>
        </p:spPr>
        <p:txBody>
          <a:bodyPr wrap="square" rtlCol="0">
            <a:spAutoFit/>
          </a:bodyPr>
          <a:lstStyle/>
          <a:p>
            <a:r>
              <a:rPr lang="en-US" dirty="0">
                <a:solidFill>
                  <a:schemeClr val="bg1"/>
                </a:solidFill>
              </a:rPr>
              <a:t>At that time and periodically during the next four years, Moroni instructed Joseph Smith “respecting what the Lord was going to do, and how and in what manner his kingdom was to be conducted in the last days”</a:t>
            </a:r>
          </a:p>
          <a:p>
            <a:r>
              <a:rPr lang="en-US" dirty="0">
                <a:solidFill>
                  <a:schemeClr val="bg1"/>
                </a:solidFill>
              </a:rPr>
              <a:t> </a:t>
            </a:r>
            <a:r>
              <a:rPr lang="en-US" sz="1200" dirty="0">
                <a:solidFill>
                  <a:schemeClr val="bg1"/>
                </a:solidFill>
              </a:rPr>
              <a:t>(Joseph Smith—History 1:54).</a:t>
            </a:r>
          </a:p>
        </p:txBody>
      </p:sp>
      <p:pic>
        <p:nvPicPr>
          <p:cNvPr id="10" name="Picture 9">
            <a:extLst>
              <a:ext uri="{FF2B5EF4-FFF2-40B4-BE49-F238E27FC236}">
                <a16:creationId xmlns:a16="http://schemas.microsoft.com/office/drawing/2014/main" id="{9F55C627-9BC2-4952-8B94-B08B8B0116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5595" y="965947"/>
            <a:ext cx="2680002" cy="3713629"/>
          </a:xfrm>
          <a:prstGeom prst="rect">
            <a:avLst/>
          </a:prstGeom>
        </p:spPr>
      </p:pic>
      <p:pic>
        <p:nvPicPr>
          <p:cNvPr id="11" name="Picture 10">
            <a:extLst>
              <a:ext uri="{FF2B5EF4-FFF2-40B4-BE49-F238E27FC236}">
                <a16:creationId xmlns:a16="http://schemas.microsoft.com/office/drawing/2014/main" id="{F2045D79-8AD9-4940-B02C-A8FEF5100D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2102" y="3522970"/>
            <a:ext cx="1962150" cy="3124200"/>
          </a:xfrm>
          <a:prstGeom prst="rect">
            <a:avLst/>
          </a:prstGeom>
        </p:spPr>
      </p:pic>
      <p:pic>
        <p:nvPicPr>
          <p:cNvPr id="3" name="Picture 2">
            <a:extLst>
              <a:ext uri="{FF2B5EF4-FFF2-40B4-BE49-F238E27FC236}">
                <a16:creationId xmlns:a16="http://schemas.microsoft.com/office/drawing/2014/main" id="{C16D0B6F-E95C-4139-A5DF-FEA0E64E26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14847" y="140634"/>
            <a:ext cx="800100" cy="1073980"/>
          </a:xfrm>
          <a:prstGeom prst="rect">
            <a:avLst/>
          </a:prstGeom>
        </p:spPr>
      </p:pic>
    </p:spTree>
    <p:extLst>
      <p:ext uri="{BB962C8B-B14F-4D97-AF65-F5344CB8AC3E}">
        <p14:creationId xmlns:p14="http://schemas.microsoft.com/office/powerpoint/2010/main" val="106582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E1B976-B3B0-4084-A542-87BDA7338EAD}"/>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6" name="TextBox 5"/>
          <p:cNvSpPr txBox="1"/>
          <p:nvPr/>
        </p:nvSpPr>
        <p:spPr>
          <a:xfrm>
            <a:off x="1752600" y="1"/>
            <a:ext cx="8686800" cy="1015663"/>
          </a:xfrm>
          <a:prstGeom prst="rect">
            <a:avLst/>
          </a:prstGeom>
          <a:noFill/>
        </p:spPr>
        <p:txBody>
          <a:bodyPr wrap="square" rtlCol="0">
            <a:spAutoFit/>
          </a:bodyPr>
          <a:lstStyle/>
          <a:p>
            <a:pPr algn="ctr"/>
            <a:r>
              <a:rPr lang="en-US" sz="6000" dirty="0">
                <a:solidFill>
                  <a:schemeClr val="bg1"/>
                </a:solidFill>
              </a:rPr>
              <a:t>To Whom is the Book For?</a:t>
            </a:r>
          </a:p>
        </p:txBody>
      </p:sp>
      <p:sp>
        <p:nvSpPr>
          <p:cNvPr id="8" name="TextBox 7"/>
          <p:cNvSpPr txBox="1"/>
          <p:nvPr/>
        </p:nvSpPr>
        <p:spPr>
          <a:xfrm>
            <a:off x="1021976" y="1165412"/>
            <a:ext cx="5853953" cy="2862322"/>
          </a:xfrm>
          <a:prstGeom prst="rect">
            <a:avLst/>
          </a:prstGeom>
          <a:noFill/>
        </p:spPr>
        <p:txBody>
          <a:bodyPr wrap="square" rtlCol="0">
            <a:spAutoFit/>
          </a:bodyPr>
          <a:lstStyle/>
          <a:p>
            <a:r>
              <a:rPr lang="en-US" dirty="0">
                <a:solidFill>
                  <a:schemeClr val="bg1"/>
                </a:solidFill>
              </a:rPr>
              <a:t>Moroni stated, “I write a few more things, that perhaps they may be of worth unto my brethren, the Lamanites, in some future day.”</a:t>
            </a:r>
          </a:p>
          <a:p>
            <a:endParaRPr lang="en-US" dirty="0">
              <a:solidFill>
                <a:schemeClr val="bg1"/>
              </a:solidFill>
            </a:endParaRPr>
          </a:p>
          <a:p>
            <a:r>
              <a:rPr lang="en-US" dirty="0">
                <a:solidFill>
                  <a:schemeClr val="bg1"/>
                </a:solidFill>
              </a:rPr>
              <a:t>He also declared that he spoke “unto all the ends of the earth,” warning that at the judgment bar of God, all would be held accountable for the words he had written.</a:t>
            </a:r>
          </a:p>
          <a:p>
            <a:endParaRPr lang="en-US" dirty="0">
              <a:solidFill>
                <a:schemeClr val="bg1"/>
              </a:solidFill>
            </a:endParaRPr>
          </a:p>
          <a:p>
            <a:r>
              <a:rPr lang="en-US" dirty="0">
                <a:solidFill>
                  <a:schemeClr val="bg1"/>
                </a:solidFill>
              </a:rPr>
              <a:t>In preparation for this event, Moroni invited all to “Come unto Christ.”</a:t>
            </a:r>
          </a:p>
        </p:txBody>
      </p:sp>
      <p:pic>
        <p:nvPicPr>
          <p:cNvPr id="9" name="Picture 8">
            <a:extLst>
              <a:ext uri="{FF2B5EF4-FFF2-40B4-BE49-F238E27FC236}">
                <a16:creationId xmlns:a16="http://schemas.microsoft.com/office/drawing/2014/main" id="{4ABBF5DD-3801-4CD7-AE82-0A5614EF26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0824" y="3991883"/>
            <a:ext cx="3865590" cy="2598417"/>
          </a:xfrm>
          <a:prstGeom prst="rect">
            <a:avLst/>
          </a:prstGeom>
        </p:spPr>
      </p:pic>
      <p:pic>
        <p:nvPicPr>
          <p:cNvPr id="11" name="Picture 10">
            <a:extLst>
              <a:ext uri="{FF2B5EF4-FFF2-40B4-BE49-F238E27FC236}">
                <a16:creationId xmlns:a16="http://schemas.microsoft.com/office/drawing/2014/main" id="{EDC66AA5-38DD-4E65-9124-5724E94F8AE9}"/>
              </a:ext>
            </a:extLst>
          </p:cNvPr>
          <p:cNvPicPr>
            <a:picLocks noChangeAspect="1"/>
          </p:cNvPicPr>
          <p:nvPr/>
        </p:nvPicPr>
        <p:blipFill rotWithShape="1">
          <a:blip r:embed="rId5">
            <a:extLst>
              <a:ext uri="{28A0092B-C50C-407E-A947-70E740481C1C}">
                <a14:useLocalDpi xmlns:a14="http://schemas.microsoft.com/office/drawing/2010/main" val="0"/>
              </a:ext>
            </a:extLst>
          </a:blip>
          <a:srcRect l="2941" t="5136" b="27963"/>
          <a:stretch/>
        </p:blipFill>
        <p:spPr>
          <a:xfrm>
            <a:off x="7449670" y="1138418"/>
            <a:ext cx="3872754" cy="3577017"/>
          </a:xfrm>
          <a:prstGeom prst="rect">
            <a:avLst/>
          </a:prstGeom>
        </p:spPr>
      </p:pic>
    </p:spTree>
    <p:extLst>
      <p:ext uri="{BB962C8B-B14F-4D97-AF65-F5344CB8AC3E}">
        <p14:creationId xmlns:p14="http://schemas.microsoft.com/office/powerpoint/2010/main" val="342777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9AB6A3-F584-4474-9CB6-C13DA5A83A23}"/>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6" name="TextBox 5"/>
          <p:cNvSpPr txBox="1"/>
          <p:nvPr/>
        </p:nvSpPr>
        <p:spPr>
          <a:xfrm>
            <a:off x="1752600" y="0"/>
            <a:ext cx="8686800" cy="923330"/>
          </a:xfrm>
          <a:prstGeom prst="rect">
            <a:avLst/>
          </a:prstGeom>
          <a:noFill/>
        </p:spPr>
        <p:txBody>
          <a:bodyPr wrap="square" rtlCol="0">
            <a:spAutoFit/>
          </a:bodyPr>
          <a:lstStyle/>
          <a:p>
            <a:pPr algn="ctr"/>
            <a:r>
              <a:rPr lang="en-US" sz="5400" dirty="0">
                <a:solidFill>
                  <a:schemeClr val="bg1"/>
                </a:solidFill>
              </a:rPr>
              <a:t>Moroni’s Teachings Include:</a:t>
            </a:r>
          </a:p>
        </p:txBody>
      </p:sp>
      <p:sp>
        <p:nvSpPr>
          <p:cNvPr id="8" name="TextBox 7"/>
          <p:cNvSpPr txBox="1"/>
          <p:nvPr/>
        </p:nvSpPr>
        <p:spPr>
          <a:xfrm>
            <a:off x="448236" y="1210236"/>
            <a:ext cx="5602941" cy="4524315"/>
          </a:xfrm>
          <a:prstGeom prst="rect">
            <a:avLst/>
          </a:prstGeom>
          <a:noFill/>
        </p:spPr>
        <p:txBody>
          <a:bodyPr wrap="square" rtlCol="0">
            <a:spAutoFit/>
          </a:bodyPr>
          <a:lstStyle/>
          <a:p>
            <a:r>
              <a:rPr lang="en-US" dirty="0">
                <a:solidFill>
                  <a:schemeClr val="bg1"/>
                </a:solidFill>
              </a:rPr>
              <a:t>Details concerning Jesus Christ’s instructions to His twelve Nephite disciples as He gave them power to confer the gift of the Holy Ghost. </a:t>
            </a:r>
          </a:p>
          <a:p>
            <a:endParaRPr lang="en-US" dirty="0">
              <a:solidFill>
                <a:schemeClr val="bg1"/>
              </a:solidFill>
            </a:endParaRPr>
          </a:p>
          <a:p>
            <a:r>
              <a:rPr lang="en-US" dirty="0">
                <a:solidFill>
                  <a:schemeClr val="bg1"/>
                </a:solidFill>
              </a:rPr>
              <a:t>The only instructions in the Book of Mormon regarding the performance of priesthood ordinations and the prayers used in the ordinance of the sacrament. </a:t>
            </a:r>
          </a:p>
          <a:p>
            <a:endParaRPr lang="en-US" dirty="0">
              <a:solidFill>
                <a:schemeClr val="bg1"/>
              </a:solidFill>
            </a:endParaRPr>
          </a:p>
          <a:p>
            <a:r>
              <a:rPr lang="en-US" dirty="0">
                <a:solidFill>
                  <a:schemeClr val="bg1"/>
                </a:solidFill>
              </a:rPr>
              <a:t>Mormon’s teachings on discerning good from evil, the ministering of angels, charity as the pure love of Christ, and the salvation of little children. </a:t>
            </a:r>
          </a:p>
          <a:p>
            <a:endParaRPr lang="en-US" dirty="0">
              <a:solidFill>
                <a:schemeClr val="bg1"/>
              </a:solidFill>
            </a:endParaRPr>
          </a:p>
          <a:p>
            <a:r>
              <a:rPr lang="en-US" dirty="0">
                <a:solidFill>
                  <a:schemeClr val="bg1"/>
                </a:solidFill>
              </a:rPr>
              <a:t>Mormon’s description of the depravity of the Nephites and Lamanites before their final battle at Cumorah. </a:t>
            </a:r>
          </a:p>
          <a:p>
            <a:endParaRPr lang="en-US" dirty="0">
              <a:solidFill>
                <a:schemeClr val="bg1"/>
              </a:solidFill>
            </a:endParaRPr>
          </a:p>
          <a:p>
            <a:r>
              <a:rPr lang="en-US" dirty="0">
                <a:solidFill>
                  <a:schemeClr val="bg1"/>
                </a:solidFill>
              </a:rPr>
              <a:t>Moroni’s own teachings on gifts of the Spirit. </a:t>
            </a:r>
          </a:p>
        </p:txBody>
      </p:sp>
      <p:pic>
        <p:nvPicPr>
          <p:cNvPr id="3" name="Picture 2">
            <a:extLst>
              <a:ext uri="{FF2B5EF4-FFF2-40B4-BE49-F238E27FC236}">
                <a16:creationId xmlns:a16="http://schemas.microsoft.com/office/drawing/2014/main" id="{304B6322-3087-4257-AC96-F6E7BF5D50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9911" y="1670795"/>
            <a:ext cx="4979054" cy="3983243"/>
          </a:xfrm>
          <a:prstGeom prst="rect">
            <a:avLst/>
          </a:prstGeom>
        </p:spPr>
      </p:pic>
    </p:spTree>
    <p:extLst>
      <p:ext uri="{BB962C8B-B14F-4D97-AF65-F5344CB8AC3E}">
        <p14:creationId xmlns:p14="http://schemas.microsoft.com/office/powerpoint/2010/main" val="3072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30245B7-C79F-4686-9019-2AEC385BF50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6" name="TextBox 5"/>
          <p:cNvSpPr txBox="1"/>
          <p:nvPr/>
        </p:nvSpPr>
        <p:spPr>
          <a:xfrm>
            <a:off x="1752600" y="0"/>
            <a:ext cx="8686800" cy="923330"/>
          </a:xfrm>
          <a:prstGeom prst="rect">
            <a:avLst/>
          </a:prstGeom>
          <a:noFill/>
        </p:spPr>
        <p:txBody>
          <a:bodyPr wrap="square" rtlCol="0">
            <a:spAutoFit/>
          </a:bodyPr>
          <a:lstStyle/>
          <a:p>
            <a:pPr algn="ctr"/>
            <a:r>
              <a:rPr lang="en-US" sz="5400" dirty="0">
                <a:solidFill>
                  <a:schemeClr val="bg1"/>
                </a:solidFill>
              </a:rPr>
              <a:t>The Key Contribution</a:t>
            </a:r>
          </a:p>
        </p:txBody>
      </p:sp>
      <p:sp>
        <p:nvSpPr>
          <p:cNvPr id="8" name="TextBox 7"/>
          <p:cNvSpPr txBox="1"/>
          <p:nvPr/>
        </p:nvSpPr>
        <p:spPr>
          <a:xfrm>
            <a:off x="3160059" y="968190"/>
            <a:ext cx="6477000" cy="584775"/>
          </a:xfrm>
          <a:prstGeom prst="rect">
            <a:avLst/>
          </a:prstGeom>
          <a:noFill/>
        </p:spPr>
        <p:txBody>
          <a:bodyPr wrap="square" rtlCol="0">
            <a:spAutoFit/>
          </a:bodyPr>
          <a:lstStyle/>
          <a:p>
            <a:r>
              <a:rPr lang="en-US" sz="3200" dirty="0">
                <a:solidFill>
                  <a:srgbClr val="FFFF00"/>
                </a:solidFill>
              </a:rPr>
              <a:t>An invitation to “Come Unto Christ”</a:t>
            </a:r>
          </a:p>
        </p:txBody>
      </p:sp>
      <p:sp>
        <p:nvSpPr>
          <p:cNvPr id="5" name="TextBox 4"/>
          <p:cNvSpPr txBox="1"/>
          <p:nvPr/>
        </p:nvSpPr>
        <p:spPr>
          <a:xfrm>
            <a:off x="5867400" y="2133600"/>
            <a:ext cx="4267200" cy="2862322"/>
          </a:xfrm>
          <a:prstGeom prst="rect">
            <a:avLst/>
          </a:prstGeom>
          <a:noFill/>
        </p:spPr>
        <p:txBody>
          <a:bodyPr wrap="square" rtlCol="0">
            <a:spAutoFit/>
          </a:bodyPr>
          <a:lstStyle/>
          <a:p>
            <a:r>
              <a:rPr lang="en-US" sz="2800" dirty="0">
                <a:solidFill>
                  <a:schemeClr val="bg1"/>
                </a:solidFill>
              </a:rPr>
              <a:t>“The Book of Mormon is the only book that contains within its covers a promise that by divine power the reader may know with certainty of its truth” </a:t>
            </a:r>
          </a:p>
          <a:p>
            <a:r>
              <a:rPr lang="en-US" sz="1200" dirty="0">
                <a:solidFill>
                  <a:schemeClr val="bg1"/>
                </a:solidFill>
              </a:rPr>
              <a:t>President Gordon B. Hinckley</a:t>
            </a:r>
          </a:p>
        </p:txBody>
      </p:sp>
      <p:pic>
        <p:nvPicPr>
          <p:cNvPr id="3" name="Picture 2">
            <a:extLst>
              <a:ext uri="{FF2B5EF4-FFF2-40B4-BE49-F238E27FC236}">
                <a16:creationId xmlns:a16="http://schemas.microsoft.com/office/drawing/2014/main" id="{DCEC4D73-8512-4942-BC80-A1C03B0786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6619" y="2184271"/>
            <a:ext cx="3133969" cy="3495297"/>
          </a:xfrm>
          <a:prstGeom prst="rect">
            <a:avLst/>
          </a:prstGeom>
        </p:spPr>
      </p:pic>
      <p:pic>
        <p:nvPicPr>
          <p:cNvPr id="12" name="Picture 11">
            <a:extLst>
              <a:ext uri="{FF2B5EF4-FFF2-40B4-BE49-F238E27FC236}">
                <a16:creationId xmlns:a16="http://schemas.microsoft.com/office/drawing/2014/main" id="{7A2DF31B-2D2B-41DF-8323-D8D841EDA9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52905" y="136152"/>
            <a:ext cx="1005184" cy="1253378"/>
          </a:xfrm>
          <a:prstGeom prst="rect">
            <a:avLst/>
          </a:prstGeom>
        </p:spPr>
      </p:pic>
    </p:spTree>
    <p:extLst>
      <p:ext uri="{BB962C8B-B14F-4D97-AF65-F5344CB8AC3E}">
        <p14:creationId xmlns:p14="http://schemas.microsoft.com/office/powerpoint/2010/main" val="386810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278F9AA-2CA0-4996-818D-C09C09DCF3FB}"/>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6" name="TextBox 5"/>
          <p:cNvSpPr txBox="1"/>
          <p:nvPr/>
        </p:nvSpPr>
        <p:spPr>
          <a:xfrm>
            <a:off x="1752600" y="0"/>
            <a:ext cx="8686800" cy="923330"/>
          </a:xfrm>
          <a:prstGeom prst="rect">
            <a:avLst/>
          </a:prstGeom>
          <a:noFill/>
        </p:spPr>
        <p:txBody>
          <a:bodyPr wrap="square" rtlCol="0">
            <a:spAutoFit/>
          </a:bodyPr>
          <a:lstStyle/>
          <a:p>
            <a:pPr algn="ctr"/>
            <a:r>
              <a:rPr lang="en-US" sz="5400" dirty="0">
                <a:solidFill>
                  <a:schemeClr val="bg1"/>
                </a:solidFill>
              </a:rPr>
              <a:t>Standing Up, Standing Out</a:t>
            </a:r>
          </a:p>
        </p:txBody>
      </p:sp>
      <p:sp>
        <p:nvSpPr>
          <p:cNvPr id="8" name="TextBox 7"/>
          <p:cNvSpPr txBox="1"/>
          <p:nvPr/>
        </p:nvSpPr>
        <p:spPr>
          <a:xfrm>
            <a:off x="1676400" y="1219200"/>
            <a:ext cx="4800600" cy="1477328"/>
          </a:xfrm>
          <a:prstGeom prst="rect">
            <a:avLst/>
          </a:prstGeom>
          <a:noFill/>
        </p:spPr>
        <p:txBody>
          <a:bodyPr wrap="square" rtlCol="0">
            <a:spAutoFit/>
          </a:bodyPr>
          <a:lstStyle/>
          <a:p>
            <a:pPr fontAlgn="base"/>
            <a:r>
              <a:rPr lang="en-US" dirty="0">
                <a:solidFill>
                  <a:schemeClr val="bg1"/>
                </a:solidFill>
              </a:rPr>
              <a:t>“My teacher was in the front of the class, talking about a snippet of a movie we were about to watch. … My teacher … nonchalantly explained that … the movie had a mature rating. I was stunned. … I never thought this would happen.</a:t>
            </a:r>
          </a:p>
        </p:txBody>
      </p:sp>
      <p:sp>
        <p:nvSpPr>
          <p:cNvPr id="7" name="Rectangle 6"/>
          <p:cNvSpPr/>
          <p:nvPr/>
        </p:nvSpPr>
        <p:spPr>
          <a:xfrm>
            <a:off x="4271683" y="4307542"/>
            <a:ext cx="4572000" cy="2308324"/>
          </a:xfrm>
          <a:prstGeom prst="rect">
            <a:avLst/>
          </a:prstGeom>
        </p:spPr>
        <p:txBody>
          <a:bodyPr>
            <a:spAutoFit/>
          </a:bodyPr>
          <a:lstStyle/>
          <a:p>
            <a:pPr fontAlgn="base"/>
            <a:r>
              <a:rPr lang="en-US" dirty="0">
                <a:solidFill>
                  <a:schemeClr val="bg1"/>
                </a:solidFill>
              </a:rPr>
              <a:t>“I sat in my chair, thinking about what I should do. A thought kept coming into my head: We have been asked not to watch offensive movies. I tried to rationalize that because I was in school, the part of the movie we were going to watch would be appropriate. But the thought of not watching offensive movies trumped my rationalizations.</a:t>
            </a:r>
          </a:p>
        </p:txBody>
      </p:sp>
      <p:pic>
        <p:nvPicPr>
          <p:cNvPr id="3" name="Picture 2">
            <a:extLst>
              <a:ext uri="{FF2B5EF4-FFF2-40B4-BE49-F238E27FC236}">
                <a16:creationId xmlns:a16="http://schemas.microsoft.com/office/drawing/2014/main" id="{A679EB1A-DACC-49C8-A520-DC98BF870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2775" y="999565"/>
            <a:ext cx="3448050" cy="2743200"/>
          </a:xfrm>
          <a:prstGeom prst="rect">
            <a:avLst/>
          </a:prstGeom>
        </p:spPr>
      </p:pic>
      <p:pic>
        <p:nvPicPr>
          <p:cNvPr id="10" name="Picture 9">
            <a:extLst>
              <a:ext uri="{FF2B5EF4-FFF2-40B4-BE49-F238E27FC236}">
                <a16:creationId xmlns:a16="http://schemas.microsoft.com/office/drawing/2014/main" id="{B8363E49-B563-4697-9289-D106E0FA91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4770" y="2886476"/>
            <a:ext cx="1600200" cy="1600200"/>
          </a:xfrm>
          <a:prstGeom prst="rect">
            <a:avLst/>
          </a:prstGeom>
        </p:spPr>
      </p:pic>
      <p:pic>
        <p:nvPicPr>
          <p:cNvPr id="12" name="Picture 11">
            <a:extLst>
              <a:ext uri="{FF2B5EF4-FFF2-40B4-BE49-F238E27FC236}">
                <a16:creationId xmlns:a16="http://schemas.microsoft.com/office/drawing/2014/main" id="{67AA53CF-884E-42CD-8870-FA494B2A0E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3524" y="3978050"/>
            <a:ext cx="1647582" cy="2604633"/>
          </a:xfrm>
          <a:prstGeom prst="rect">
            <a:avLst/>
          </a:prstGeom>
        </p:spPr>
      </p:pic>
      <p:grpSp>
        <p:nvGrpSpPr>
          <p:cNvPr id="16" name="Group 3">
            <a:extLst>
              <a:ext uri="{FF2B5EF4-FFF2-40B4-BE49-F238E27FC236}">
                <a16:creationId xmlns:a16="http://schemas.microsoft.com/office/drawing/2014/main" id="{5FB745F9-E67E-43E9-BB61-846BAB2D6DE5}"/>
              </a:ext>
            </a:extLst>
          </p:cNvPr>
          <p:cNvGrpSpPr/>
          <p:nvPr/>
        </p:nvGrpSpPr>
        <p:grpSpPr>
          <a:xfrm>
            <a:off x="304801" y="4208922"/>
            <a:ext cx="2031972" cy="2301261"/>
            <a:chOff x="71718" y="1120588"/>
            <a:chExt cx="3070535" cy="4572000"/>
          </a:xfrm>
        </p:grpSpPr>
        <p:grpSp>
          <p:nvGrpSpPr>
            <p:cNvPr id="17" name="Group 16">
              <a:extLst>
                <a:ext uri="{FF2B5EF4-FFF2-40B4-BE49-F238E27FC236}">
                  <a16:creationId xmlns:a16="http://schemas.microsoft.com/office/drawing/2014/main" id="{9D007CD1-125D-4DF7-8657-0FA046030484}"/>
                </a:ext>
              </a:extLst>
            </p:cNvPr>
            <p:cNvGrpSpPr/>
            <p:nvPr/>
          </p:nvGrpSpPr>
          <p:grpSpPr>
            <a:xfrm>
              <a:off x="71718" y="1120588"/>
              <a:ext cx="3048000" cy="4572000"/>
              <a:chOff x="838200" y="1066800"/>
              <a:chExt cx="2438400" cy="3352800"/>
            </a:xfrm>
          </p:grpSpPr>
          <p:sp>
            <p:nvSpPr>
              <p:cNvPr id="19" name="Rounded Rectangle 61">
                <a:extLst>
                  <a:ext uri="{FF2B5EF4-FFF2-40B4-BE49-F238E27FC236}">
                    <a16:creationId xmlns:a16="http://schemas.microsoft.com/office/drawing/2014/main" id="{40E7FDDB-68FB-430C-83C1-5415EB589571}"/>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
                <a:extLst>
                  <a:ext uri="{FF2B5EF4-FFF2-40B4-BE49-F238E27FC236}">
                    <a16:creationId xmlns:a16="http://schemas.microsoft.com/office/drawing/2014/main" id="{5F9D11F3-182A-441B-B662-8025F27A6D8E}"/>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3">
                <a:extLst>
                  <a:ext uri="{FF2B5EF4-FFF2-40B4-BE49-F238E27FC236}">
                    <a16:creationId xmlns:a16="http://schemas.microsoft.com/office/drawing/2014/main" id="{4432D532-4671-4664-9D8D-D8D9B7B8A9D7}"/>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4">
                <a:extLst>
                  <a:ext uri="{FF2B5EF4-FFF2-40B4-BE49-F238E27FC236}">
                    <a16:creationId xmlns:a16="http://schemas.microsoft.com/office/drawing/2014/main" id="{7A2B4F99-A1D3-4F4D-9F2D-F2BD5A630978}"/>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nut 5">
                <a:extLst>
                  <a:ext uri="{FF2B5EF4-FFF2-40B4-BE49-F238E27FC236}">
                    <a16:creationId xmlns:a16="http://schemas.microsoft.com/office/drawing/2014/main" id="{140EEE07-AABE-4E77-9BF4-F95E34D75B16}"/>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Donut 6">
                <a:extLst>
                  <a:ext uri="{FF2B5EF4-FFF2-40B4-BE49-F238E27FC236}">
                    <a16:creationId xmlns:a16="http://schemas.microsoft.com/office/drawing/2014/main" id="{60FBF78C-B212-4289-BAA9-A188276678AB}"/>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onut 7">
                <a:extLst>
                  <a:ext uri="{FF2B5EF4-FFF2-40B4-BE49-F238E27FC236}">
                    <a16:creationId xmlns:a16="http://schemas.microsoft.com/office/drawing/2014/main" id="{8655A6EA-6511-4405-AFC8-6EB43AE5DEFF}"/>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Plaque 8">
                <a:extLst>
                  <a:ext uri="{FF2B5EF4-FFF2-40B4-BE49-F238E27FC236}">
                    <a16:creationId xmlns:a16="http://schemas.microsoft.com/office/drawing/2014/main" id="{32DFA873-D486-48C7-B495-17489A168940}"/>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laque 9">
                <a:extLst>
                  <a:ext uri="{FF2B5EF4-FFF2-40B4-BE49-F238E27FC236}">
                    <a16:creationId xmlns:a16="http://schemas.microsoft.com/office/drawing/2014/main" id="{E1A5A5B1-1B52-44B2-AFF7-DF92B2EE6B99}"/>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aque 10">
                <a:extLst>
                  <a:ext uri="{FF2B5EF4-FFF2-40B4-BE49-F238E27FC236}">
                    <a16:creationId xmlns:a16="http://schemas.microsoft.com/office/drawing/2014/main" id="{767C59DE-9A6D-4A15-BC6E-BE404397B2B4}"/>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A617AC12-49A1-427C-8F7F-BEC773AC7576}"/>
                </a:ext>
              </a:extLst>
            </p:cNvPr>
            <p:cNvSpPr txBox="1"/>
            <p:nvPr/>
          </p:nvSpPr>
          <p:spPr>
            <a:xfrm>
              <a:off x="762598" y="1254182"/>
              <a:ext cx="2379655" cy="3607679"/>
            </a:xfrm>
            <a:prstGeom prst="rect">
              <a:avLst/>
            </a:prstGeom>
            <a:noFill/>
          </p:spPr>
          <p:txBody>
            <a:bodyPr wrap="square" rtlCol="0">
              <a:spAutoFit/>
            </a:bodyPr>
            <a:lstStyle/>
            <a:p>
              <a:pPr algn="ctr"/>
              <a:r>
                <a:rPr lang="en-US" sz="1600" b="1" dirty="0"/>
                <a:t>We can choose to stand as a witness of Jesus Christ, especially in difficult circumstances</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166450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5A8CF8C-42A5-4ED0-A136-DB4C450414F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0" y="0"/>
            <a:ext cx="12192000" cy="6863630"/>
          </a:xfrm>
          <a:prstGeom prst="rect">
            <a:avLst/>
          </a:prstGeom>
        </p:spPr>
      </p:pic>
      <p:sp>
        <p:nvSpPr>
          <p:cNvPr id="8" name="TextBox 7"/>
          <p:cNvSpPr txBox="1"/>
          <p:nvPr/>
        </p:nvSpPr>
        <p:spPr>
          <a:xfrm>
            <a:off x="1676400" y="152400"/>
            <a:ext cx="5486400" cy="1477328"/>
          </a:xfrm>
          <a:prstGeom prst="rect">
            <a:avLst/>
          </a:prstGeom>
          <a:noFill/>
        </p:spPr>
        <p:txBody>
          <a:bodyPr wrap="square" rtlCol="0">
            <a:spAutoFit/>
          </a:bodyPr>
          <a:lstStyle/>
          <a:p>
            <a:pPr fontAlgn="base"/>
            <a:r>
              <a:rPr lang="en-US" dirty="0">
                <a:solidFill>
                  <a:schemeClr val="bg1"/>
                </a:solidFill>
              </a:rPr>
              <a:t>“I calmly raised my hand, and in front of my whole class, I asked to sit outside of class while the movie played. I felt everyone’s eyes on me as I pushed in my chair and grabbed my book. I saw the looks on their faces; they simply didn’t understand.</a:t>
            </a:r>
          </a:p>
        </p:txBody>
      </p:sp>
      <p:sp>
        <p:nvSpPr>
          <p:cNvPr id="7" name="Rectangle 6"/>
          <p:cNvSpPr/>
          <p:nvPr/>
        </p:nvSpPr>
        <p:spPr>
          <a:xfrm>
            <a:off x="1752600" y="1752600"/>
            <a:ext cx="4572000" cy="1754326"/>
          </a:xfrm>
          <a:prstGeom prst="rect">
            <a:avLst/>
          </a:prstGeom>
        </p:spPr>
        <p:txBody>
          <a:bodyPr>
            <a:spAutoFit/>
          </a:bodyPr>
          <a:lstStyle/>
          <a:p>
            <a:pPr fontAlgn="base"/>
            <a:r>
              <a:rPr lang="en-US" dirty="0">
                <a:solidFill>
                  <a:schemeClr val="bg1"/>
                </a:solidFill>
              </a:rPr>
              <a:t>“While sitting in the hallway, I felt very happy. I knew I had done the right thing, no matter what my peers or teacher said. I felt stronger too. I knew I didn’t have to watch an inappropriate movie clip just because my teacher had presented it to us.</a:t>
            </a:r>
          </a:p>
        </p:txBody>
      </p:sp>
      <p:sp>
        <p:nvSpPr>
          <p:cNvPr id="9" name="Rectangle 8"/>
          <p:cNvSpPr/>
          <p:nvPr/>
        </p:nvSpPr>
        <p:spPr>
          <a:xfrm>
            <a:off x="4885765" y="3796553"/>
            <a:ext cx="4572000" cy="2862322"/>
          </a:xfrm>
          <a:prstGeom prst="rect">
            <a:avLst/>
          </a:prstGeom>
        </p:spPr>
        <p:txBody>
          <a:bodyPr>
            <a:spAutoFit/>
          </a:bodyPr>
          <a:lstStyle/>
          <a:p>
            <a:pPr fontAlgn="base"/>
            <a:r>
              <a:rPr lang="en-US" dirty="0">
                <a:solidFill>
                  <a:schemeClr val="bg1"/>
                </a:solidFill>
              </a:rPr>
              <a:t>“… I believe that when we are faced with moments of adversity and we stand up to them, we are made stronger than if we had sat down and let them happen.</a:t>
            </a:r>
          </a:p>
          <a:p>
            <a:pPr fontAlgn="base"/>
            <a:endParaRPr lang="en-US" dirty="0">
              <a:solidFill>
                <a:schemeClr val="bg1"/>
              </a:solidFill>
            </a:endParaRPr>
          </a:p>
          <a:p>
            <a:pPr fontAlgn="base"/>
            <a:r>
              <a:rPr lang="en-US" dirty="0">
                <a:solidFill>
                  <a:schemeClr val="bg1"/>
                </a:solidFill>
              </a:rPr>
              <a:t>“This is an inner strength that is found through our Savior. If we look to Him in our times of difficulty, we will be made strong. Our faith in Him can help us face adversity” </a:t>
            </a:r>
          </a:p>
          <a:p>
            <a:pPr fontAlgn="base"/>
            <a:r>
              <a:rPr lang="en-US" sz="1200" dirty="0">
                <a:solidFill>
                  <a:schemeClr val="bg1"/>
                </a:solidFill>
              </a:rPr>
              <a:t>Catherine Hall</a:t>
            </a:r>
          </a:p>
        </p:txBody>
      </p:sp>
      <p:pic>
        <p:nvPicPr>
          <p:cNvPr id="3" name="Picture 2">
            <a:extLst>
              <a:ext uri="{FF2B5EF4-FFF2-40B4-BE49-F238E27FC236}">
                <a16:creationId xmlns:a16="http://schemas.microsoft.com/office/drawing/2014/main" id="{391EFE71-1187-49DB-BBCE-E446DAE7F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319" y="320488"/>
            <a:ext cx="1885950" cy="2057400"/>
          </a:xfrm>
          <a:prstGeom prst="rect">
            <a:avLst/>
          </a:prstGeom>
        </p:spPr>
      </p:pic>
      <p:pic>
        <p:nvPicPr>
          <p:cNvPr id="12" name="Picture 11">
            <a:extLst>
              <a:ext uri="{FF2B5EF4-FFF2-40B4-BE49-F238E27FC236}">
                <a16:creationId xmlns:a16="http://schemas.microsoft.com/office/drawing/2014/main" id="{71446F72-6ABA-4D56-94BB-6DBF4C6FB2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709" y="3810905"/>
            <a:ext cx="3801005" cy="2543530"/>
          </a:xfrm>
          <a:prstGeom prst="rect">
            <a:avLst/>
          </a:prstGeom>
        </p:spPr>
      </p:pic>
      <p:pic>
        <p:nvPicPr>
          <p:cNvPr id="14" name="Picture 13">
            <a:extLst>
              <a:ext uri="{FF2B5EF4-FFF2-40B4-BE49-F238E27FC236}">
                <a16:creationId xmlns:a16="http://schemas.microsoft.com/office/drawing/2014/main" id="{D54084E9-2736-4001-8AB0-03E11F9E02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9006" y="4088550"/>
            <a:ext cx="1857375" cy="2324100"/>
          </a:xfrm>
          <a:prstGeom prst="rect">
            <a:avLst/>
          </a:prstGeom>
        </p:spPr>
      </p:pic>
    </p:spTree>
    <p:extLst>
      <p:ext uri="{BB962C8B-B14F-4D97-AF65-F5344CB8AC3E}">
        <p14:creationId xmlns:p14="http://schemas.microsoft.com/office/powerpoint/2010/main" val="165247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2777</Words>
  <Application>Microsoft Office PowerPoint</Application>
  <PresentationFormat>Widescreen</PresentationFormat>
  <Paragraphs>209</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 ESSENCE</vt:lpstr>
      <vt:lpstr>Arial</vt:lpstr>
      <vt:lpstr>Calibri</vt:lpstr>
      <vt:lpstr>Calibri Light</vt:lpstr>
      <vt:lpstr>Comic Sans MS</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cp:revision>
  <dcterms:created xsi:type="dcterms:W3CDTF">2017-12-11T16:21:51Z</dcterms:created>
  <dcterms:modified xsi:type="dcterms:W3CDTF">2020-06-11T16:06:52Z</dcterms:modified>
</cp:coreProperties>
</file>