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73"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embeddedFontLst>
    <p:embeddedFont>
      <p:font typeface="Abadi" panose="020B0604020104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1" d="100"/>
          <a:sy n="101"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AE26-BA7A-4A47-B627-4299B4E0FA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53F296-9544-462E-9A98-1240841DB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9F643-6997-42D5-AF80-17899A94F18D}"/>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5" name="Footer Placeholder 4">
            <a:extLst>
              <a:ext uri="{FF2B5EF4-FFF2-40B4-BE49-F238E27FC236}">
                <a16:creationId xmlns:a16="http://schemas.microsoft.com/office/drawing/2014/main" id="{7D349111-DD46-4341-9383-1313A0CEE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EA697-FE42-455F-84C9-DEDE20972ED3}"/>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28390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DF62-E522-48FF-A1F9-6E161B144F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6E72B-0726-411A-BCA7-D33F289588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8B731-65CF-492F-974E-EB654C751B72}"/>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5" name="Footer Placeholder 4">
            <a:extLst>
              <a:ext uri="{FF2B5EF4-FFF2-40B4-BE49-F238E27FC236}">
                <a16:creationId xmlns:a16="http://schemas.microsoft.com/office/drawing/2014/main" id="{4247E24D-C735-4562-B7F9-F0BD42A14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EE9EF-495E-4B71-AA5A-0DF9DEE4BFCC}"/>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35741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74F7E6-DFF2-4F83-9E13-D551476647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942F4-5394-453A-9289-80F90F868D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3641-309E-4EB4-8F1D-442EF8EA8A23}"/>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5" name="Footer Placeholder 4">
            <a:extLst>
              <a:ext uri="{FF2B5EF4-FFF2-40B4-BE49-F238E27FC236}">
                <a16:creationId xmlns:a16="http://schemas.microsoft.com/office/drawing/2014/main" id="{47D53513-A1E3-4D04-9D0D-B4265B965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9A3D4-59A0-4235-AFAC-CDE1208DD697}"/>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408922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43A1-7E40-4C18-BB80-5CBC2F93C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5ADEC-1181-4112-9637-BB11D8DDB0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27B13-4579-4597-BB66-EA50CBA9545B}"/>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5" name="Footer Placeholder 4">
            <a:extLst>
              <a:ext uri="{FF2B5EF4-FFF2-40B4-BE49-F238E27FC236}">
                <a16:creationId xmlns:a16="http://schemas.microsoft.com/office/drawing/2014/main" id="{340EECCA-E9D5-4E05-B268-893420823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73563-6DF4-4C2F-9AD7-F6A7C0D32D35}"/>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110694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E519-03DD-4BD3-9434-443BC1315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04A28F-21CF-4AD0-9DC8-E21A882F8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E4C400-6231-4397-8023-734EC1A2CCD8}"/>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5" name="Footer Placeholder 4">
            <a:extLst>
              <a:ext uri="{FF2B5EF4-FFF2-40B4-BE49-F238E27FC236}">
                <a16:creationId xmlns:a16="http://schemas.microsoft.com/office/drawing/2014/main" id="{5C3BE7F0-CCE8-4DEA-8C74-09B3ABCBA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C0DD1-65DE-4531-830F-81655E8636AB}"/>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479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A9E2-59EE-4257-A999-4FB0003D0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BB3B2-7D79-48AF-88F8-5C0496737F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A8D10-F10E-418B-B134-8621B446E5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46DDDD-0CC4-4A48-B1C0-14253EFC4EC6}"/>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6" name="Footer Placeholder 5">
            <a:extLst>
              <a:ext uri="{FF2B5EF4-FFF2-40B4-BE49-F238E27FC236}">
                <a16:creationId xmlns:a16="http://schemas.microsoft.com/office/drawing/2014/main" id="{40454AFB-ED3B-40E0-9CA2-D249BF458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2560D-D53B-45E0-B7FB-07C2F41B2211}"/>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281731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0130-FF17-4A91-A0D1-C78D185F7E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5ADAB3-D389-4BCB-975C-F1203C3AC3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00C730-651C-4927-A30C-6FDCD51C8F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3C2FC6-B84D-409A-9815-A164FB90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66D115-D09E-45DD-8F6E-8D066531FB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4A3B8-25A9-40B5-AD89-5D3FBE716650}"/>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8" name="Footer Placeholder 7">
            <a:extLst>
              <a:ext uri="{FF2B5EF4-FFF2-40B4-BE49-F238E27FC236}">
                <a16:creationId xmlns:a16="http://schemas.microsoft.com/office/drawing/2014/main" id="{1890B2ED-6FB0-45E0-BC99-C1E7CBACE8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6FEC94-733A-4AA7-AC24-584F32E4F75D}"/>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92879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C1B9-C75A-4992-B6DC-1D082EE4C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B48DE7-85CD-4880-AC0B-EA9D00B8D6ED}"/>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4" name="Footer Placeholder 3">
            <a:extLst>
              <a:ext uri="{FF2B5EF4-FFF2-40B4-BE49-F238E27FC236}">
                <a16:creationId xmlns:a16="http://schemas.microsoft.com/office/drawing/2014/main" id="{876AC1D0-7376-44D9-AE1B-ACA73BD318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331989-701E-4E52-B91B-3E6B835453EA}"/>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30022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728DA-B67E-404F-9CE4-DD1FDCB8FD2C}"/>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3" name="Footer Placeholder 2">
            <a:extLst>
              <a:ext uri="{FF2B5EF4-FFF2-40B4-BE49-F238E27FC236}">
                <a16:creationId xmlns:a16="http://schemas.microsoft.com/office/drawing/2014/main" id="{A3F2CB9C-3613-41A8-B759-FD5A33BEF4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42A126-DDA8-4F17-843E-B4F93C1A1A44}"/>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343095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C5E4-B919-4DED-B17F-F814C9F3D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00FC9-2627-4CB2-8B7A-2816FC0EF2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5BA50-C177-44CE-8561-5010A0CDD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4D1C6C-4CEC-47F3-89E8-5877D56EFDF1}"/>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6" name="Footer Placeholder 5">
            <a:extLst>
              <a:ext uri="{FF2B5EF4-FFF2-40B4-BE49-F238E27FC236}">
                <a16:creationId xmlns:a16="http://schemas.microsoft.com/office/drawing/2014/main" id="{DBCC18B5-0BEA-4147-B5A3-C24D658DA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3350D-8722-473F-B61E-21AC50D2855B}"/>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314832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4B02-EA23-4745-905F-D90D2FCD0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B07CE8-044E-4253-AF08-44ECEBFCF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B1EEE9-1964-42D9-B696-1D37BD755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6CC67C-A41C-4823-8553-B89A72DC40B7}"/>
              </a:ext>
            </a:extLst>
          </p:cNvPr>
          <p:cNvSpPr>
            <a:spLocks noGrp="1"/>
          </p:cNvSpPr>
          <p:nvPr>
            <p:ph type="dt" sz="half" idx="10"/>
          </p:nvPr>
        </p:nvSpPr>
        <p:spPr/>
        <p:txBody>
          <a:bodyPr/>
          <a:lstStyle/>
          <a:p>
            <a:fld id="{D5BF131F-4A11-44DF-9E7E-7C32DF0BBCFB}" type="datetimeFigureOut">
              <a:rPr lang="en-US" smtClean="0"/>
              <a:t>6/11/2020</a:t>
            </a:fld>
            <a:endParaRPr lang="en-US"/>
          </a:p>
        </p:txBody>
      </p:sp>
      <p:sp>
        <p:nvSpPr>
          <p:cNvPr id="6" name="Footer Placeholder 5">
            <a:extLst>
              <a:ext uri="{FF2B5EF4-FFF2-40B4-BE49-F238E27FC236}">
                <a16:creationId xmlns:a16="http://schemas.microsoft.com/office/drawing/2014/main" id="{F8A7EA67-8CDD-49BB-AAF2-FDB38785D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24DC5-5393-4B5B-9893-86CD5C36D6C7}"/>
              </a:ext>
            </a:extLst>
          </p:cNvPr>
          <p:cNvSpPr>
            <a:spLocks noGrp="1"/>
          </p:cNvSpPr>
          <p:nvPr>
            <p:ph type="sldNum" sz="quarter" idx="12"/>
          </p:nvPr>
        </p:nvSpPr>
        <p:spPr/>
        <p:txBody>
          <a:bodyPr/>
          <a:lstStyle/>
          <a:p>
            <a:fld id="{0DAC078E-BE87-46A8-82A3-FB2BD4C9138A}" type="slidenum">
              <a:rPr lang="en-US" smtClean="0"/>
              <a:t>‹#›</a:t>
            </a:fld>
            <a:endParaRPr lang="en-US"/>
          </a:p>
        </p:txBody>
      </p:sp>
    </p:spTree>
    <p:extLst>
      <p:ext uri="{BB962C8B-B14F-4D97-AF65-F5344CB8AC3E}">
        <p14:creationId xmlns:p14="http://schemas.microsoft.com/office/powerpoint/2010/main" val="22103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7E20E-1EB1-4D26-A174-1094B97A5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34F7B4-AB7D-48A6-92DD-C3210BBF2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E716C-80EA-4986-A60D-01A6ADEA2F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F131F-4A11-44DF-9E7E-7C32DF0BBCFB}" type="datetimeFigureOut">
              <a:rPr lang="en-US" smtClean="0"/>
              <a:t>6/11/2020</a:t>
            </a:fld>
            <a:endParaRPr lang="en-US"/>
          </a:p>
        </p:txBody>
      </p:sp>
      <p:sp>
        <p:nvSpPr>
          <p:cNvPr id="5" name="Footer Placeholder 4">
            <a:extLst>
              <a:ext uri="{FF2B5EF4-FFF2-40B4-BE49-F238E27FC236}">
                <a16:creationId xmlns:a16="http://schemas.microsoft.com/office/drawing/2014/main" id="{09CCC650-1573-4D85-80E2-F786465D2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CF8D7-8CB2-451F-954C-D762A3E7C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C078E-BE87-46A8-82A3-FB2BD4C9138A}" type="slidenum">
              <a:rPr lang="en-US" smtClean="0"/>
              <a:t>‹#›</a:t>
            </a:fld>
            <a:endParaRPr lang="en-US"/>
          </a:p>
        </p:txBody>
      </p:sp>
    </p:spTree>
    <p:extLst>
      <p:ext uri="{BB962C8B-B14F-4D97-AF65-F5344CB8AC3E}">
        <p14:creationId xmlns:p14="http://schemas.microsoft.com/office/powerpoint/2010/main" val="342199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EB32-C27D-472E-9CB9-BCB5B135C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072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029AA-429A-4826-9526-85DA5FFEA51B}"/>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2057400" y="990600"/>
            <a:ext cx="4572000" cy="1754326"/>
          </a:xfrm>
          <a:prstGeom prst="rect">
            <a:avLst/>
          </a:prstGeom>
        </p:spPr>
        <p:txBody>
          <a:bodyPr>
            <a:spAutoFit/>
          </a:bodyPr>
          <a:lstStyle/>
          <a:p>
            <a:pPr fontAlgn="base"/>
            <a:r>
              <a:rPr lang="en-US" dirty="0"/>
              <a:t>“Years ago, I changed my attitude about going to church. No longer do I go to church for my sake, but to think of others. I make a point of saying hello to people who sit alone, to welcome visitors, … to volunteer for an assignment. …</a:t>
            </a:r>
          </a:p>
        </p:txBody>
      </p:sp>
      <p:sp>
        <p:nvSpPr>
          <p:cNvPr id="32" name="TextBox 31"/>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Joy in Attending Church</a:t>
            </a:r>
          </a:p>
        </p:txBody>
      </p:sp>
      <p:pic>
        <p:nvPicPr>
          <p:cNvPr id="9" name="Picture 8">
            <a:extLst>
              <a:ext uri="{FF2B5EF4-FFF2-40B4-BE49-F238E27FC236}">
                <a16:creationId xmlns:a16="http://schemas.microsoft.com/office/drawing/2014/main" id="{B19BBA3D-C144-4F0A-B1C3-7ED01577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19" y="126346"/>
            <a:ext cx="1178982" cy="1469372"/>
          </a:xfrm>
          <a:prstGeom prst="rect">
            <a:avLst/>
          </a:prstGeom>
        </p:spPr>
      </p:pic>
      <p:pic>
        <p:nvPicPr>
          <p:cNvPr id="4" name="Picture 3">
            <a:extLst>
              <a:ext uri="{FF2B5EF4-FFF2-40B4-BE49-F238E27FC236}">
                <a16:creationId xmlns:a16="http://schemas.microsoft.com/office/drawing/2014/main" id="{BFCA8C9F-0315-493B-87A1-42599AD64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921" y="954676"/>
            <a:ext cx="3275757" cy="2456818"/>
          </a:xfrm>
          <a:prstGeom prst="rect">
            <a:avLst/>
          </a:prstGeom>
        </p:spPr>
      </p:pic>
      <p:pic>
        <p:nvPicPr>
          <p:cNvPr id="8" name="Picture 7">
            <a:extLst>
              <a:ext uri="{FF2B5EF4-FFF2-40B4-BE49-F238E27FC236}">
                <a16:creationId xmlns:a16="http://schemas.microsoft.com/office/drawing/2014/main" id="{521FB688-094E-47FB-A8AF-341F7CBF2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4501" y="3564448"/>
            <a:ext cx="4233086" cy="2388670"/>
          </a:xfrm>
          <a:prstGeom prst="rect">
            <a:avLst/>
          </a:prstGeom>
        </p:spPr>
      </p:pic>
      <p:sp>
        <p:nvSpPr>
          <p:cNvPr id="10" name="Rectangle 9">
            <a:extLst>
              <a:ext uri="{FF2B5EF4-FFF2-40B4-BE49-F238E27FC236}">
                <a16:creationId xmlns:a16="http://schemas.microsoft.com/office/drawing/2014/main" id="{23F8F400-D8DE-4BC3-8006-05B89254C6B2}"/>
              </a:ext>
            </a:extLst>
          </p:cNvPr>
          <p:cNvSpPr/>
          <p:nvPr/>
        </p:nvSpPr>
        <p:spPr>
          <a:xfrm>
            <a:off x="6484299" y="4042129"/>
            <a:ext cx="4076700" cy="1938992"/>
          </a:xfrm>
          <a:prstGeom prst="rect">
            <a:avLst/>
          </a:prstGeom>
        </p:spPr>
        <p:txBody>
          <a:bodyPr wrap="square">
            <a:spAutoFit/>
          </a:bodyPr>
          <a:lstStyle/>
          <a:p>
            <a:pPr fontAlgn="base"/>
            <a:r>
              <a:rPr lang="en-US" dirty="0"/>
              <a:t>“In short, I go to church each week with the intent of being active, not passive, and making a positive difference in people’s lives. Consequently, my attendance at Church meetings is so much more enjoyable and fulfilling” </a:t>
            </a:r>
          </a:p>
          <a:p>
            <a:pPr fontAlgn="base"/>
            <a:r>
              <a:rPr lang="en-US" sz="1200" dirty="0"/>
              <a:t>Elder Dallin H. Oaks</a:t>
            </a:r>
          </a:p>
        </p:txBody>
      </p:sp>
    </p:spTree>
    <p:extLst>
      <p:ext uri="{BB962C8B-B14F-4D97-AF65-F5344CB8AC3E}">
        <p14:creationId xmlns:p14="http://schemas.microsoft.com/office/powerpoint/2010/main" val="46152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286EE96D-3FD9-4EB2-B977-46FCEAB6C7EA}"/>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Do You or Could You?</a:t>
            </a:r>
          </a:p>
        </p:txBody>
      </p:sp>
      <p:pic>
        <p:nvPicPr>
          <p:cNvPr id="3" name="Picture 2">
            <a:extLst>
              <a:ext uri="{FF2B5EF4-FFF2-40B4-BE49-F238E27FC236}">
                <a16:creationId xmlns:a16="http://schemas.microsoft.com/office/drawing/2014/main" id="{08FDAC26-7E8C-4C88-BD6A-1E75D0EC6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247" y="888903"/>
            <a:ext cx="3101788" cy="2632195"/>
          </a:xfrm>
          <a:prstGeom prst="rect">
            <a:avLst/>
          </a:prstGeom>
        </p:spPr>
      </p:pic>
      <p:pic>
        <p:nvPicPr>
          <p:cNvPr id="5" name="Picture 4">
            <a:extLst>
              <a:ext uri="{FF2B5EF4-FFF2-40B4-BE49-F238E27FC236}">
                <a16:creationId xmlns:a16="http://schemas.microsoft.com/office/drawing/2014/main" id="{DC3048BD-A7BE-43E9-A95E-A7175C7EC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954" y="887314"/>
            <a:ext cx="3411018" cy="2755728"/>
          </a:xfrm>
          <a:prstGeom prst="rect">
            <a:avLst/>
          </a:prstGeom>
        </p:spPr>
      </p:pic>
      <p:pic>
        <p:nvPicPr>
          <p:cNvPr id="9" name="Picture 8">
            <a:extLst>
              <a:ext uri="{FF2B5EF4-FFF2-40B4-BE49-F238E27FC236}">
                <a16:creationId xmlns:a16="http://schemas.microsoft.com/office/drawing/2014/main" id="{24983EB3-828B-4ECC-A06F-03165968A5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730" y="3567982"/>
            <a:ext cx="3395999" cy="3290018"/>
          </a:xfrm>
          <a:prstGeom prst="rect">
            <a:avLst/>
          </a:prstGeom>
        </p:spPr>
      </p:pic>
      <p:pic>
        <p:nvPicPr>
          <p:cNvPr id="11" name="Picture 10">
            <a:extLst>
              <a:ext uri="{FF2B5EF4-FFF2-40B4-BE49-F238E27FC236}">
                <a16:creationId xmlns:a16="http://schemas.microsoft.com/office/drawing/2014/main" id="{0F1120EC-32DE-40A7-B6FE-B09232588A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0681" y="3703472"/>
            <a:ext cx="3281523" cy="2909454"/>
          </a:xfrm>
          <a:prstGeom prst="rect">
            <a:avLst/>
          </a:prstGeom>
        </p:spPr>
      </p:pic>
    </p:spTree>
    <p:extLst>
      <p:ext uri="{BB962C8B-B14F-4D97-AF65-F5344CB8AC3E}">
        <p14:creationId xmlns:p14="http://schemas.microsoft.com/office/powerpoint/2010/main" val="16555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88794A-45AA-4ED3-BAE4-DE0A8A436215}"/>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1905000" y="914400"/>
            <a:ext cx="4572000" cy="2308324"/>
          </a:xfrm>
          <a:prstGeom prst="rect">
            <a:avLst/>
          </a:prstGeom>
        </p:spPr>
        <p:txBody>
          <a:bodyPr>
            <a:spAutoFit/>
          </a:bodyPr>
          <a:lstStyle/>
          <a:p>
            <a:pPr fontAlgn="base"/>
            <a:r>
              <a:rPr lang="en-US" dirty="0"/>
              <a:t>“And they were strict to observe that there should be no iniquity among them; and whoso was found to commit iniquity, and three witnesses of the church did condemn them before the elders, and if they repented not, and confessed not, their names were blotted out, and they were not numbered among the people of Christ.”</a:t>
            </a:r>
          </a:p>
        </p:txBody>
      </p:sp>
      <p:sp>
        <p:nvSpPr>
          <p:cNvPr id="32" name="TextBox 31"/>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If Sin Occurs--Disobedience</a:t>
            </a:r>
          </a:p>
        </p:txBody>
      </p:sp>
      <p:sp>
        <p:nvSpPr>
          <p:cNvPr id="5" name="TextBox 4"/>
          <p:cNvSpPr txBox="1"/>
          <p:nvPr/>
        </p:nvSpPr>
        <p:spPr>
          <a:xfrm>
            <a:off x="8305800" y="6488668"/>
            <a:ext cx="2362200" cy="369332"/>
          </a:xfrm>
          <a:prstGeom prst="rect">
            <a:avLst/>
          </a:prstGeom>
          <a:noFill/>
        </p:spPr>
        <p:txBody>
          <a:bodyPr wrap="square" rtlCol="0">
            <a:spAutoFit/>
          </a:bodyPr>
          <a:lstStyle/>
          <a:p>
            <a:pPr algn="r"/>
            <a:r>
              <a:rPr lang="en-US" dirty="0"/>
              <a:t>Moroni 6:7</a:t>
            </a:r>
          </a:p>
        </p:txBody>
      </p:sp>
      <p:sp>
        <p:nvSpPr>
          <p:cNvPr id="7" name="Rectangle 6"/>
          <p:cNvSpPr/>
          <p:nvPr/>
        </p:nvSpPr>
        <p:spPr>
          <a:xfrm>
            <a:off x="3630705" y="4267201"/>
            <a:ext cx="4572000" cy="1384995"/>
          </a:xfrm>
          <a:prstGeom prst="rect">
            <a:avLst/>
          </a:prstGeom>
        </p:spPr>
        <p:txBody>
          <a:bodyPr>
            <a:spAutoFit/>
          </a:bodyPr>
          <a:lstStyle/>
          <a:p>
            <a:pPr fontAlgn="base"/>
            <a:r>
              <a:rPr lang="en-US" sz="2400" dirty="0"/>
              <a:t>“Church disciple…is not for the purpose of punishment only, but is intended to heal and renew.”</a:t>
            </a:r>
          </a:p>
          <a:p>
            <a:pPr fontAlgn="base"/>
            <a:r>
              <a:rPr lang="en-US" sz="1200" dirty="0"/>
              <a:t>Richard E. </a:t>
            </a:r>
            <a:r>
              <a:rPr lang="en-US" sz="1200" dirty="0" err="1"/>
              <a:t>Poelman</a:t>
            </a:r>
            <a:endParaRPr lang="en-US" sz="1200" dirty="0"/>
          </a:p>
        </p:txBody>
      </p:sp>
      <p:pic>
        <p:nvPicPr>
          <p:cNvPr id="3" name="Picture 2">
            <a:extLst>
              <a:ext uri="{FF2B5EF4-FFF2-40B4-BE49-F238E27FC236}">
                <a16:creationId xmlns:a16="http://schemas.microsoft.com/office/drawing/2014/main" id="{D2B004FE-5B7B-4F8A-A9AD-DF69D2A87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642" y="939893"/>
            <a:ext cx="2771775" cy="2790825"/>
          </a:xfrm>
          <a:prstGeom prst="rect">
            <a:avLst/>
          </a:prstGeom>
        </p:spPr>
      </p:pic>
      <p:pic>
        <p:nvPicPr>
          <p:cNvPr id="8" name="Picture 7">
            <a:extLst>
              <a:ext uri="{FF2B5EF4-FFF2-40B4-BE49-F238E27FC236}">
                <a16:creationId xmlns:a16="http://schemas.microsoft.com/office/drawing/2014/main" id="{D6D044CE-6306-4CD3-A2EE-48A783AFC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461" y="3619341"/>
            <a:ext cx="2095500" cy="2590800"/>
          </a:xfrm>
          <a:prstGeom prst="rect">
            <a:avLst/>
          </a:prstGeom>
        </p:spPr>
      </p:pic>
      <p:pic>
        <p:nvPicPr>
          <p:cNvPr id="1026" name="Picture 2" descr="Image result for Richard E Poelman lds">
            <a:extLst>
              <a:ext uri="{FF2B5EF4-FFF2-40B4-BE49-F238E27FC236}">
                <a16:creationId xmlns:a16="http://schemas.microsoft.com/office/drawing/2014/main" id="{C60C2248-B74A-4160-9464-991DA462AE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654" y="184057"/>
            <a:ext cx="1148635" cy="161784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7408A7AC-7965-4D65-91B0-993EF5E2A8E6}"/>
              </a:ext>
            </a:extLst>
          </p:cNvPr>
          <p:cNvGrpSpPr/>
          <p:nvPr/>
        </p:nvGrpSpPr>
        <p:grpSpPr>
          <a:xfrm>
            <a:off x="8395447" y="4119283"/>
            <a:ext cx="3048000" cy="2102069"/>
            <a:chOff x="228600" y="533400"/>
            <a:chExt cx="4114800" cy="3048000"/>
          </a:xfrm>
        </p:grpSpPr>
        <p:grpSp>
          <p:nvGrpSpPr>
            <p:cNvPr id="16" name="Group 7">
              <a:extLst>
                <a:ext uri="{FF2B5EF4-FFF2-40B4-BE49-F238E27FC236}">
                  <a16:creationId xmlns:a16="http://schemas.microsoft.com/office/drawing/2014/main" id="{9F603562-F0BC-4EAD-9764-49A85A5B1002}"/>
                </a:ext>
              </a:extLst>
            </p:cNvPr>
            <p:cNvGrpSpPr/>
            <p:nvPr/>
          </p:nvGrpSpPr>
          <p:grpSpPr>
            <a:xfrm>
              <a:off x="228600" y="533400"/>
              <a:ext cx="4114800" cy="3048000"/>
              <a:chOff x="609600" y="914400"/>
              <a:chExt cx="4114800" cy="3505200"/>
            </a:xfrm>
          </p:grpSpPr>
          <p:sp>
            <p:nvSpPr>
              <p:cNvPr id="18" name="Rounded Rectangle 8">
                <a:extLst>
                  <a:ext uri="{FF2B5EF4-FFF2-40B4-BE49-F238E27FC236}">
                    <a16:creationId xmlns:a16="http://schemas.microsoft.com/office/drawing/2014/main" id="{CA3811D7-273E-438E-9519-72FC69002173}"/>
                  </a:ext>
                </a:extLst>
              </p:cNvPr>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447B65B0-A524-4F31-89DC-6EBE76DCDE30}"/>
                  </a:ext>
                </a:extLst>
              </p:cNvPr>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3">
                <a:extLst>
                  <a:ext uri="{FF2B5EF4-FFF2-40B4-BE49-F238E27FC236}">
                    <a16:creationId xmlns:a16="http://schemas.microsoft.com/office/drawing/2014/main" id="{BAC764EA-B18A-428B-9635-2BDB5CDE2181}"/>
                  </a:ext>
                </a:extLst>
              </p:cNvPr>
              <p:cNvGrpSpPr/>
              <p:nvPr/>
            </p:nvGrpSpPr>
            <p:grpSpPr>
              <a:xfrm>
                <a:off x="1447800" y="3200400"/>
                <a:ext cx="2590800" cy="1143000"/>
                <a:chOff x="1447800" y="4724400"/>
                <a:chExt cx="2590800" cy="1143000"/>
              </a:xfrm>
            </p:grpSpPr>
            <p:sp>
              <p:nvSpPr>
                <p:cNvPr id="21" name="Rounded Rectangle 11">
                  <a:extLst>
                    <a:ext uri="{FF2B5EF4-FFF2-40B4-BE49-F238E27FC236}">
                      <a16:creationId xmlns:a16="http://schemas.microsoft.com/office/drawing/2014/main" id="{272A7464-C970-4E56-9CA2-8552AB8A607D}"/>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Keyboard.png">
                  <a:extLst>
                    <a:ext uri="{FF2B5EF4-FFF2-40B4-BE49-F238E27FC236}">
                      <a16:creationId xmlns:a16="http://schemas.microsoft.com/office/drawing/2014/main" id="{92F415E4-CFCC-4BA7-84E2-41D2409AA990}"/>
                    </a:ext>
                  </a:extLst>
                </p:cNvPr>
                <p:cNvPicPr>
                  <a:picLocks noChangeAspect="1"/>
                </p:cNvPicPr>
                <p:nvPr/>
              </p:nvPicPr>
              <p:blipFill>
                <a:blip r:embed="rId7" cstate="print"/>
                <a:stretch>
                  <a:fillRect/>
                </a:stretch>
              </p:blipFill>
              <p:spPr>
                <a:xfrm>
                  <a:off x="1524000" y="4800600"/>
                  <a:ext cx="2438400" cy="946150"/>
                </a:xfrm>
                <a:prstGeom prst="rect">
                  <a:avLst/>
                </a:prstGeom>
              </p:spPr>
            </p:pic>
          </p:grpSp>
        </p:grpSp>
        <p:sp>
          <p:nvSpPr>
            <p:cNvPr id="17" name="TextBox 16">
              <a:extLst>
                <a:ext uri="{FF2B5EF4-FFF2-40B4-BE49-F238E27FC236}">
                  <a16:creationId xmlns:a16="http://schemas.microsoft.com/office/drawing/2014/main" id="{520BD584-7F67-4658-B434-9C28135E7280}"/>
                </a:ext>
              </a:extLst>
            </p:cNvPr>
            <p:cNvSpPr txBox="1"/>
            <p:nvPr/>
          </p:nvSpPr>
          <p:spPr>
            <a:xfrm>
              <a:off x="283060" y="812874"/>
              <a:ext cx="3870666" cy="1338828"/>
            </a:xfrm>
            <a:prstGeom prst="rect">
              <a:avLst/>
            </a:prstGeom>
            <a:noFill/>
          </p:spPr>
          <p:txBody>
            <a:bodyPr wrap="square" rtlCol="0">
              <a:spAutoFit/>
            </a:bodyPr>
            <a:lstStyle/>
            <a:p>
              <a:pPr algn="ctr" fontAlgn="base"/>
              <a:r>
                <a:rPr lang="en-US" b="1" dirty="0"/>
                <a:t>As often as we repent and seek forgiveness with real intent, we will be forgiven</a:t>
              </a:r>
              <a:endParaRPr lang="en-US" sz="1600" dirty="0"/>
            </a:p>
          </p:txBody>
        </p:sp>
      </p:grpSp>
    </p:spTree>
    <p:extLst>
      <p:ext uri="{BB962C8B-B14F-4D97-AF65-F5344CB8AC3E}">
        <p14:creationId xmlns:p14="http://schemas.microsoft.com/office/powerpoint/2010/main" val="403819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1E67EF-5615-45F5-A472-8BBA13A1B334}"/>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880880" y="1298049"/>
            <a:ext cx="5329844" cy="1384995"/>
          </a:xfrm>
          <a:prstGeom prst="rect">
            <a:avLst/>
          </a:prstGeom>
        </p:spPr>
        <p:txBody>
          <a:bodyPr wrap="square">
            <a:spAutoFit/>
          </a:bodyPr>
          <a:lstStyle/>
          <a:p>
            <a:pPr fontAlgn="base"/>
            <a:r>
              <a:rPr lang="en-US" sz="2800" dirty="0"/>
              <a:t>“But as oft as they repented and sought forgiveness, with real intent, they were forgiven.”</a:t>
            </a:r>
          </a:p>
        </p:txBody>
      </p:sp>
      <p:sp>
        <p:nvSpPr>
          <p:cNvPr id="32" name="TextBox 31"/>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Forgiveness Can Be Obtained</a:t>
            </a:r>
          </a:p>
        </p:txBody>
      </p:sp>
      <p:sp>
        <p:nvSpPr>
          <p:cNvPr id="5" name="TextBox 4"/>
          <p:cNvSpPr txBox="1"/>
          <p:nvPr/>
        </p:nvSpPr>
        <p:spPr>
          <a:xfrm>
            <a:off x="8305800" y="6488668"/>
            <a:ext cx="2362200" cy="369332"/>
          </a:xfrm>
          <a:prstGeom prst="rect">
            <a:avLst/>
          </a:prstGeom>
          <a:noFill/>
        </p:spPr>
        <p:txBody>
          <a:bodyPr wrap="square" rtlCol="0">
            <a:spAutoFit/>
          </a:bodyPr>
          <a:lstStyle/>
          <a:p>
            <a:pPr algn="r"/>
            <a:r>
              <a:rPr lang="en-US" dirty="0"/>
              <a:t>Moroni 6:8</a:t>
            </a:r>
          </a:p>
        </p:txBody>
      </p:sp>
      <p:sp>
        <p:nvSpPr>
          <p:cNvPr id="7" name="Rectangle 6"/>
          <p:cNvSpPr/>
          <p:nvPr/>
        </p:nvSpPr>
        <p:spPr>
          <a:xfrm>
            <a:off x="5607424" y="3773776"/>
            <a:ext cx="5746376" cy="2492990"/>
          </a:xfrm>
          <a:prstGeom prst="rect">
            <a:avLst/>
          </a:prstGeom>
        </p:spPr>
        <p:txBody>
          <a:bodyPr wrap="square">
            <a:spAutoFit/>
          </a:bodyPr>
          <a:lstStyle/>
          <a:p>
            <a:pPr fontAlgn="base"/>
            <a:r>
              <a:rPr lang="en-US" dirty="0"/>
              <a:t>“And him that </a:t>
            </a:r>
            <a:r>
              <a:rPr lang="en-US" dirty="0" err="1"/>
              <a:t>repenteth</a:t>
            </a:r>
            <a:r>
              <a:rPr lang="en-US" dirty="0"/>
              <a:t> not of his sins, and </a:t>
            </a:r>
            <a:r>
              <a:rPr lang="en-US" dirty="0" err="1"/>
              <a:t>confesseth</a:t>
            </a:r>
            <a:r>
              <a:rPr lang="en-US" dirty="0"/>
              <a:t> them not, ye shall bring before the church, and do with him as the scripture </a:t>
            </a:r>
            <a:r>
              <a:rPr lang="en-US" dirty="0" err="1"/>
              <a:t>saith</a:t>
            </a:r>
            <a:r>
              <a:rPr lang="en-US" dirty="0"/>
              <a:t> unto you, either by commandment or by revelation.</a:t>
            </a:r>
          </a:p>
          <a:p>
            <a:pPr fontAlgn="base"/>
            <a:r>
              <a:rPr lang="en-US" dirty="0"/>
              <a:t>And this ye shall do that God may be glorified—not because ye forgive not, having not compassion, but that ye may be justified in the eyes of the law, that ye may not offend him who is your lawgiver—”</a:t>
            </a:r>
          </a:p>
          <a:p>
            <a:pPr fontAlgn="base"/>
            <a:r>
              <a:rPr lang="en-US" sz="1200" dirty="0"/>
              <a:t>D&amp;C 64:12-13</a:t>
            </a:r>
          </a:p>
        </p:txBody>
      </p:sp>
      <p:pic>
        <p:nvPicPr>
          <p:cNvPr id="3" name="Picture 2">
            <a:extLst>
              <a:ext uri="{FF2B5EF4-FFF2-40B4-BE49-F238E27FC236}">
                <a16:creationId xmlns:a16="http://schemas.microsoft.com/office/drawing/2014/main" id="{90201666-0CA2-4B21-A8D3-11DCB81FC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902" y="800380"/>
            <a:ext cx="3697443" cy="2462773"/>
          </a:xfrm>
          <a:prstGeom prst="rect">
            <a:avLst/>
          </a:prstGeom>
        </p:spPr>
      </p:pic>
      <p:pic>
        <p:nvPicPr>
          <p:cNvPr id="8" name="Picture 7">
            <a:extLst>
              <a:ext uri="{FF2B5EF4-FFF2-40B4-BE49-F238E27FC236}">
                <a16:creationId xmlns:a16="http://schemas.microsoft.com/office/drawing/2014/main" id="{A79F0594-3BC7-40B0-A9F3-3BAB29DA2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77" y="3492713"/>
            <a:ext cx="4309547" cy="2873031"/>
          </a:xfrm>
          <a:prstGeom prst="rect">
            <a:avLst/>
          </a:prstGeom>
        </p:spPr>
      </p:pic>
    </p:spTree>
    <p:extLst>
      <p:ext uri="{BB962C8B-B14F-4D97-AF65-F5344CB8AC3E}">
        <p14:creationId xmlns:p14="http://schemas.microsoft.com/office/powerpoint/2010/main" val="31395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942754-0A84-45A6-8478-A7CBBDD2256E}"/>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1752600" y="762000"/>
            <a:ext cx="5562600" cy="1477328"/>
          </a:xfrm>
          <a:prstGeom prst="rect">
            <a:avLst/>
          </a:prstGeom>
        </p:spPr>
        <p:txBody>
          <a:bodyPr wrap="square">
            <a:spAutoFit/>
          </a:bodyPr>
          <a:lstStyle/>
          <a:p>
            <a:pPr fontAlgn="base"/>
            <a:r>
              <a:rPr lang="en-US" dirty="0"/>
              <a:t>“And their meetings were conducted by the church after the manner of the workings of the Spirit, and by the power of the Holy Ghost; for as the power of the Holy Ghost led them whether to preach, or to exhort, or to pray, or to supplicate, or to sing, even so it was done.”</a:t>
            </a:r>
          </a:p>
        </p:txBody>
      </p:sp>
      <p:sp>
        <p:nvSpPr>
          <p:cNvPr id="32" name="TextBox 31"/>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Meetings Led by the Spirit</a:t>
            </a:r>
          </a:p>
        </p:txBody>
      </p:sp>
      <p:sp>
        <p:nvSpPr>
          <p:cNvPr id="5" name="TextBox 4"/>
          <p:cNvSpPr txBox="1"/>
          <p:nvPr/>
        </p:nvSpPr>
        <p:spPr>
          <a:xfrm>
            <a:off x="8305800" y="6488668"/>
            <a:ext cx="2362200" cy="369332"/>
          </a:xfrm>
          <a:prstGeom prst="rect">
            <a:avLst/>
          </a:prstGeom>
          <a:noFill/>
        </p:spPr>
        <p:txBody>
          <a:bodyPr wrap="square" rtlCol="0">
            <a:spAutoFit/>
          </a:bodyPr>
          <a:lstStyle/>
          <a:p>
            <a:pPr algn="r"/>
            <a:r>
              <a:rPr lang="en-US" dirty="0"/>
              <a:t>Moroni 6:9</a:t>
            </a:r>
          </a:p>
        </p:txBody>
      </p:sp>
      <p:sp>
        <p:nvSpPr>
          <p:cNvPr id="7" name="Rectangle 6"/>
          <p:cNvSpPr/>
          <p:nvPr/>
        </p:nvSpPr>
        <p:spPr>
          <a:xfrm>
            <a:off x="7162800" y="2209800"/>
            <a:ext cx="4679576" cy="1661993"/>
          </a:xfrm>
          <a:prstGeom prst="rect">
            <a:avLst/>
          </a:prstGeom>
        </p:spPr>
        <p:txBody>
          <a:bodyPr wrap="square">
            <a:spAutoFit/>
          </a:bodyPr>
          <a:lstStyle/>
          <a:p>
            <a:r>
              <a:rPr lang="en-US" dirty="0"/>
              <a:t>“But notwithstanding those things which are written, it always has been given to the elders of my church from the beginning, and ever shall be, to conduct all meetings as they are directed and guided by the Holy Spirit.”</a:t>
            </a:r>
          </a:p>
          <a:p>
            <a:r>
              <a:rPr lang="en-US" sz="1200" dirty="0"/>
              <a:t>D&amp;C 46:2</a:t>
            </a:r>
          </a:p>
        </p:txBody>
      </p:sp>
      <p:sp>
        <p:nvSpPr>
          <p:cNvPr id="8" name="Rectangle 7"/>
          <p:cNvSpPr/>
          <p:nvPr/>
        </p:nvSpPr>
        <p:spPr>
          <a:xfrm>
            <a:off x="600634" y="4576483"/>
            <a:ext cx="6454589" cy="1754326"/>
          </a:xfrm>
          <a:prstGeom prst="rect">
            <a:avLst/>
          </a:prstGeom>
        </p:spPr>
        <p:txBody>
          <a:bodyPr wrap="square">
            <a:spAutoFit/>
          </a:bodyPr>
          <a:lstStyle/>
          <a:p>
            <a:r>
              <a:rPr lang="en-US" sz="1600" dirty="0"/>
              <a:t>“Meetings should be conducted in a reverential manner that will be conducive to the spirit of true worship. </a:t>
            </a:r>
          </a:p>
          <a:p>
            <a:r>
              <a:rPr lang="en-US" sz="1600" dirty="0"/>
              <a:t>Speakers and teachers should like wise prayerfully seek inspiration that their part will be “led by the Spirit.” Congregation members, too, have a sacred obligation to spiritually prepare for meetings and attend them in the proper frame of mind so as to be touched by the power of the Holy Ghost.”</a:t>
            </a:r>
          </a:p>
          <a:p>
            <a:r>
              <a:rPr lang="en-US" sz="1200" dirty="0"/>
              <a:t>JFM and RLM</a:t>
            </a:r>
          </a:p>
        </p:txBody>
      </p:sp>
      <p:pic>
        <p:nvPicPr>
          <p:cNvPr id="11" name="Picture 10">
            <a:extLst>
              <a:ext uri="{FF2B5EF4-FFF2-40B4-BE49-F238E27FC236}">
                <a16:creationId xmlns:a16="http://schemas.microsoft.com/office/drawing/2014/main" id="{4A0C7BED-7215-469E-8A77-06672F0A022B}"/>
              </a:ext>
            </a:extLst>
          </p:cNvPr>
          <p:cNvPicPr>
            <a:picLocks noChangeAspect="1"/>
          </p:cNvPicPr>
          <p:nvPr/>
        </p:nvPicPr>
        <p:blipFill rotWithShape="1">
          <a:blip r:embed="rId4">
            <a:extLst>
              <a:ext uri="{28A0092B-C50C-407E-A947-70E740481C1C}">
                <a14:useLocalDpi xmlns:a14="http://schemas.microsoft.com/office/drawing/2010/main" val="0"/>
              </a:ext>
            </a:extLst>
          </a:blip>
          <a:srcRect t="2721" b="5361"/>
          <a:stretch/>
        </p:blipFill>
        <p:spPr>
          <a:xfrm>
            <a:off x="10676965" y="125506"/>
            <a:ext cx="1323694" cy="888664"/>
          </a:xfrm>
          <a:prstGeom prst="rect">
            <a:avLst/>
          </a:prstGeom>
        </p:spPr>
      </p:pic>
      <p:pic>
        <p:nvPicPr>
          <p:cNvPr id="3" name="Picture 2">
            <a:extLst>
              <a:ext uri="{FF2B5EF4-FFF2-40B4-BE49-F238E27FC236}">
                <a16:creationId xmlns:a16="http://schemas.microsoft.com/office/drawing/2014/main" id="{3D8B1C56-4DA2-446B-B129-80E946EE62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2515" y="2444003"/>
            <a:ext cx="3802394" cy="1957668"/>
          </a:xfrm>
          <a:prstGeom prst="rect">
            <a:avLst/>
          </a:prstGeom>
        </p:spPr>
      </p:pic>
      <p:pic>
        <p:nvPicPr>
          <p:cNvPr id="9" name="Picture 8">
            <a:extLst>
              <a:ext uri="{FF2B5EF4-FFF2-40B4-BE49-F238E27FC236}">
                <a16:creationId xmlns:a16="http://schemas.microsoft.com/office/drawing/2014/main" id="{F00C4883-EC15-4B76-B6AE-1BF49EC8FE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8330" y="4009023"/>
            <a:ext cx="4079419" cy="2104905"/>
          </a:xfrm>
          <a:prstGeom prst="rect">
            <a:avLst/>
          </a:prstGeom>
        </p:spPr>
      </p:pic>
    </p:spTree>
    <p:extLst>
      <p:ext uri="{BB962C8B-B14F-4D97-AF65-F5344CB8AC3E}">
        <p14:creationId xmlns:p14="http://schemas.microsoft.com/office/powerpoint/2010/main" val="18429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9A2BA7-6533-4873-B24E-BAD936A553EB}"/>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2741" y="179295"/>
            <a:ext cx="8686800" cy="5078313"/>
          </a:xfrm>
          <a:prstGeom prst="rect">
            <a:avLst/>
          </a:prstGeom>
          <a:noFill/>
        </p:spPr>
        <p:txBody>
          <a:bodyPr wrap="square" rtlCol="0">
            <a:spAutoFit/>
          </a:bodyPr>
          <a:lstStyle/>
          <a:p>
            <a:r>
              <a:rPr lang="en-US" b="1" dirty="0"/>
              <a:t>Sources:</a:t>
            </a:r>
          </a:p>
          <a:p>
            <a:endParaRPr lang="en-US" b="1" dirty="0"/>
          </a:p>
          <a:p>
            <a:r>
              <a:rPr lang="en-US" b="1" dirty="0"/>
              <a:t>Video: Strengthen Thy Brethren (3:50)</a:t>
            </a:r>
          </a:p>
          <a:p>
            <a:endParaRPr lang="en-US" b="1" dirty="0"/>
          </a:p>
          <a:p>
            <a:pPr fontAlgn="base"/>
            <a:r>
              <a:rPr lang="en-US" b="1" dirty="0"/>
              <a:t>Elder Bruce R. McConkie </a:t>
            </a:r>
          </a:p>
          <a:p>
            <a:pPr fontAlgn="base"/>
            <a:r>
              <a:rPr lang="en-US" b="1" dirty="0"/>
              <a:t> (</a:t>
            </a:r>
            <a:r>
              <a:rPr lang="en-US" b="1" i="1" dirty="0"/>
              <a:t>A New Witness for the Articles of Faith</a:t>
            </a:r>
            <a:r>
              <a:rPr lang="en-US" b="1" dirty="0"/>
              <a:t> [1985], 290; see also page 239).</a:t>
            </a:r>
          </a:p>
          <a:p>
            <a:endParaRPr lang="en-US" b="1" dirty="0"/>
          </a:p>
          <a:p>
            <a:r>
              <a:rPr lang="en-US" b="1" dirty="0"/>
              <a:t>President Gordon B. Hinckley (“Converts and Young Men,” </a:t>
            </a:r>
            <a:r>
              <a:rPr lang="en-US" b="1" i="1" dirty="0"/>
              <a:t>Ensign,</a:t>
            </a:r>
            <a:r>
              <a:rPr lang="en-US" b="1" dirty="0"/>
              <a:t> May 1997, 47–48).</a:t>
            </a:r>
          </a:p>
          <a:p>
            <a:endParaRPr lang="en-US" b="1" dirty="0"/>
          </a:p>
          <a:p>
            <a:r>
              <a:rPr lang="en-US" b="1" dirty="0"/>
              <a:t>Joseph Fielding McConkie and Robert L. Millet </a:t>
            </a:r>
            <a:r>
              <a:rPr lang="en-US" b="1" i="1" dirty="0"/>
              <a:t>Doctrinal Commentary on the Book of Mormon </a:t>
            </a:r>
            <a:r>
              <a:rPr lang="en-US" b="1" dirty="0"/>
              <a:t>Vol. 4 pgs. 329, 332</a:t>
            </a:r>
          </a:p>
          <a:p>
            <a:endParaRPr lang="en-US" b="1" dirty="0"/>
          </a:p>
          <a:p>
            <a:r>
              <a:rPr lang="en-US" b="1" dirty="0"/>
              <a:t>Elder Jeffrey R. Holland (“A Teacher Come from God,” </a:t>
            </a:r>
            <a:r>
              <a:rPr lang="en-US" b="1" i="1" dirty="0"/>
              <a:t>Ensign,</a:t>
            </a:r>
            <a:r>
              <a:rPr lang="en-US" b="1" dirty="0"/>
              <a:t> May 1998, 26).</a:t>
            </a:r>
          </a:p>
          <a:p>
            <a:endParaRPr lang="en-US" b="1" dirty="0"/>
          </a:p>
          <a:p>
            <a:r>
              <a:rPr lang="en-US" b="1" dirty="0"/>
              <a:t>Elder </a:t>
            </a:r>
            <a:r>
              <a:rPr lang="en-US" b="1" dirty="0" err="1"/>
              <a:t>Dallin</a:t>
            </a:r>
            <a:r>
              <a:rPr lang="en-US" b="1" dirty="0"/>
              <a:t> H. Oaks (quoted in “Unselfish Service,” </a:t>
            </a:r>
            <a:r>
              <a:rPr lang="en-US" b="1" i="1" dirty="0"/>
              <a:t>Ensign</a:t>
            </a:r>
            <a:r>
              <a:rPr lang="en-US" b="1" dirty="0"/>
              <a:t> or </a:t>
            </a:r>
            <a:r>
              <a:rPr lang="en-US" b="1" i="1" dirty="0"/>
              <a:t>Liahona,</a:t>
            </a:r>
            <a:r>
              <a:rPr lang="en-US" b="1" dirty="0"/>
              <a:t> May 2009, 96).</a:t>
            </a:r>
          </a:p>
          <a:p>
            <a:endParaRPr lang="en-US" b="1" dirty="0"/>
          </a:p>
          <a:p>
            <a:r>
              <a:rPr lang="en-US" b="1" dirty="0"/>
              <a:t>Richard E. </a:t>
            </a:r>
            <a:r>
              <a:rPr lang="en-US" b="1" dirty="0" err="1"/>
              <a:t>Poelman</a:t>
            </a:r>
            <a:r>
              <a:rPr lang="en-US" b="1" dirty="0"/>
              <a:t> Ensign Nov 1993</a:t>
            </a:r>
          </a:p>
          <a:p>
            <a:endParaRPr lang="en-US" b="1" dirty="0"/>
          </a:p>
        </p:txBody>
      </p:sp>
      <p:grpSp>
        <p:nvGrpSpPr>
          <p:cNvPr id="6" name="Group 5">
            <a:extLst>
              <a:ext uri="{FF2B5EF4-FFF2-40B4-BE49-F238E27FC236}">
                <a16:creationId xmlns:a16="http://schemas.microsoft.com/office/drawing/2014/main" id="{976A5A7E-1457-4206-89E3-18FA2D9E97E3}"/>
              </a:ext>
            </a:extLst>
          </p:cNvPr>
          <p:cNvGrpSpPr/>
          <p:nvPr/>
        </p:nvGrpSpPr>
        <p:grpSpPr>
          <a:xfrm>
            <a:off x="4007223" y="559832"/>
            <a:ext cx="607605" cy="769633"/>
            <a:chOff x="7543800" y="3810000"/>
            <a:chExt cx="1143000" cy="1447800"/>
          </a:xfrm>
        </p:grpSpPr>
        <p:sp>
          <p:nvSpPr>
            <p:cNvPr id="7" name="Trapezoid 6">
              <a:extLst>
                <a:ext uri="{FF2B5EF4-FFF2-40B4-BE49-F238E27FC236}">
                  <a16:creationId xmlns:a16="http://schemas.microsoft.com/office/drawing/2014/main" id="{256D4F46-8DE2-4B9B-B6B7-BBEF445EB16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F20F2EAA-FE4B-49D8-A853-C6109CC7F2A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58CD9FB4-2FFF-4B57-8827-5B30E4BCF70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92EE7BE4-17AF-47EF-8FFA-06B47FE3821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E4C70DD-67AC-4768-8902-EFF0CC720A5B}"/>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C26A26B0-8530-4DE1-B5FC-3A53639CC9B4}"/>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F0D47DFE-8300-4F2B-A487-2B37F4FAA11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A67EA49-8A13-44B9-A9F5-FA49B10A425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F99E0D-FA89-4856-8087-DEAF5A54A5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2BA1CAE-6997-497B-98B8-940D4C3C24D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5E3A999A-87C6-410F-B847-77ACAE7A664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D08225D-51C8-4F1B-A9DB-1E0EE3ABAD4B}"/>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E4E7A03D-23E7-44D1-99CD-CA01F5475058}"/>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89462DF1-EC05-4C7F-8409-8DFF2847EA6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836BF7-4B24-4F85-B821-9CD31296A8A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B47F2C0-1A98-45E0-90AE-F1270A493DC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C561BD-71CD-4B1C-B660-7108BD46602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2E3ED5B6-C497-46A8-AE0E-070151FEFD2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7340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CBE897-EEE5-4ED3-B678-C7ABFE03B84F}"/>
              </a:ext>
            </a:extLst>
          </p:cNvPr>
          <p:cNvGrpSpPr/>
          <p:nvPr/>
        </p:nvGrpSpPr>
        <p:grpSpPr>
          <a:xfrm>
            <a:off x="0" y="0"/>
            <a:ext cx="3733800" cy="4419600"/>
            <a:chOff x="1676400" y="152400"/>
            <a:chExt cx="3733800" cy="4419600"/>
          </a:xfrm>
        </p:grpSpPr>
        <p:sp>
          <p:nvSpPr>
            <p:cNvPr id="2" name="Rectangle 1"/>
            <p:cNvSpPr/>
            <p:nvPr/>
          </p:nvSpPr>
          <p:spPr>
            <a:xfrm>
              <a:off x="1752600" y="228600"/>
              <a:ext cx="3581400" cy="4339650"/>
            </a:xfrm>
            <a:prstGeom prst="rect">
              <a:avLst/>
            </a:prstGeom>
          </p:spPr>
          <p:txBody>
            <a:bodyPr wrap="square">
              <a:spAutoFit/>
            </a:bodyPr>
            <a:lstStyle/>
            <a:p>
              <a:r>
                <a:rPr lang="en-US" sz="1200" dirty="0"/>
                <a:t>Elder James E. Faust:</a:t>
              </a:r>
            </a:p>
            <a:p>
              <a:r>
                <a:rPr lang="en-US" sz="1200" dirty="0"/>
                <a:t>Church discipline is not limited to sexual sins but includes other acts such as murder, abortions, burglary, theft, fraud, and other dishonesty, deliberate disobedience to the rules and regulations of the Church, advocating or practicing polygamy, apostasy, or any other </a:t>
              </a:r>
              <a:r>
                <a:rPr lang="en-US" sz="1200" dirty="0" err="1"/>
                <a:t>unchristianlike</a:t>
              </a:r>
              <a:r>
                <a:rPr lang="en-US" sz="1200" dirty="0"/>
                <a:t> conduct, including defiance or ridicule of the Lord’s anointed, contrary to the law of the Lord and the order of the Church…</a:t>
              </a:r>
            </a:p>
            <a:p>
              <a:r>
                <a:rPr lang="en-US" sz="1200" dirty="0"/>
                <a:t>Among the activities considered apostate to the Church include when members “(1) repeatedly act in clear, open, and deliberate public opposition to the Church or its leaders; (2) persist in teaching as Church doctrine information that is not Church doctrine after being corrected by their bishops or higher authority; or (3) continue to follow the teachings of apostate cults (such as those that advocate plural marriage) after being corrected by their bishops or higher authority” </a:t>
              </a:r>
            </a:p>
            <a:p>
              <a:r>
                <a:rPr lang="en-US" sz="1200" dirty="0"/>
                <a:t>(</a:t>
              </a:r>
              <a:r>
                <a:rPr lang="en-US" sz="1200" i="1" dirty="0"/>
                <a:t>General Handbook of Instructions,</a:t>
              </a:r>
              <a:r>
                <a:rPr lang="en-US" sz="1200" dirty="0"/>
                <a:t> 1989, p. 10-3).</a:t>
              </a:r>
            </a:p>
            <a:p>
              <a:r>
                <a:rPr lang="en-US" sz="1200" dirty="0"/>
                <a:t>Nov. 1993 Ensign </a:t>
              </a:r>
              <a:r>
                <a:rPr lang="en-US" sz="1200" i="1" dirty="0"/>
                <a:t>Keeping Covenants and Honoring the Priesthood</a:t>
              </a:r>
            </a:p>
            <a:p>
              <a:endParaRPr lang="en-US" sz="1200" dirty="0"/>
            </a:p>
          </p:txBody>
        </p:sp>
        <p:sp>
          <p:nvSpPr>
            <p:cNvPr id="5" name="Rectangle 4"/>
            <p:cNvSpPr/>
            <p:nvPr/>
          </p:nvSpPr>
          <p:spPr>
            <a:xfrm>
              <a:off x="1676400" y="152400"/>
              <a:ext cx="37338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280C589A-32C9-463F-B31A-A7B98E63C29E}"/>
              </a:ext>
            </a:extLst>
          </p:cNvPr>
          <p:cNvGrpSpPr/>
          <p:nvPr/>
        </p:nvGrpSpPr>
        <p:grpSpPr>
          <a:xfrm>
            <a:off x="3724836" y="0"/>
            <a:ext cx="4572000" cy="4339650"/>
            <a:chOff x="6019800" y="152400"/>
            <a:chExt cx="4572000" cy="4339650"/>
          </a:xfrm>
        </p:grpSpPr>
        <p:sp>
          <p:nvSpPr>
            <p:cNvPr id="3" name="Rectangle 2"/>
            <p:cNvSpPr/>
            <p:nvPr/>
          </p:nvSpPr>
          <p:spPr>
            <a:xfrm>
              <a:off x="6019800" y="152400"/>
              <a:ext cx="4419600" cy="4339650"/>
            </a:xfrm>
            <a:prstGeom prst="rect">
              <a:avLst/>
            </a:prstGeom>
          </p:spPr>
          <p:txBody>
            <a:bodyPr wrap="square">
              <a:spAutoFit/>
            </a:bodyPr>
            <a:lstStyle/>
            <a:p>
              <a:r>
                <a:rPr lang="en-US" sz="1200" dirty="0"/>
                <a:t>“Those who misunderstand the mission of the church and the indispensable role of discipline in fulfilling that mission may view excommunication, </a:t>
              </a:r>
              <a:r>
                <a:rPr lang="en-US" sz="1200" dirty="0" err="1"/>
                <a:t>disfellowshipment</a:t>
              </a:r>
              <a:r>
                <a:rPr lang="en-US" sz="1200" dirty="0"/>
                <a:t>, or other formal disciplinary measures as unfairly punitive and humiliating. </a:t>
              </a:r>
            </a:p>
            <a:p>
              <a:r>
                <a:rPr lang="en-US" sz="1200" i="1" dirty="0"/>
                <a:t>On the contrary, Elder Theodore m. Burton noted that “The most loving action the church can take at times is to </a:t>
              </a:r>
              <a:r>
                <a:rPr lang="en-US" sz="1200" i="1" dirty="0" err="1"/>
                <a:t>disfellowship</a:t>
              </a:r>
              <a:r>
                <a:rPr lang="en-US" sz="1200" i="1" dirty="0"/>
                <a:t> or excommunicate a person: (to Forgive is Divine., Ensign May 1983 pg. 70)</a:t>
              </a:r>
            </a:p>
            <a:p>
              <a:endParaRPr lang="en-US" sz="1200" i="1" dirty="0"/>
            </a:p>
            <a:p>
              <a:r>
                <a:rPr lang="en-US" sz="1200" dirty="0"/>
                <a:t>When deemed necessary through inspiration, these repentance remedies can help the sinner fully realize the seriousness of his transgression. If a serious offense is treated too lightly it is more likely to be repeated. Such Church actions can ensure that the necessary price for repentance is paid. </a:t>
              </a:r>
            </a:p>
            <a:p>
              <a:endParaRPr lang="en-US" sz="1200" dirty="0"/>
            </a:p>
            <a:p>
              <a:r>
                <a:rPr lang="en-US" sz="1200" dirty="0"/>
                <a:t>Through Church discipline a wrongdoer can demonstrate to the Lord, to the church, and to others a sincere desire to repent and be forgiven, whatever the cost. This period of discipline is an opportunity to be retained as a disciple of him who made our repentance possible. Joseph Fielding McConkie and Robert L. Millet Doctrinal Commentary </a:t>
              </a:r>
              <a:r>
                <a:rPr lang="en-US" sz="1200" dirty="0" err="1"/>
                <a:t>Vol</a:t>
              </a:r>
              <a:r>
                <a:rPr lang="en-US" sz="1200" dirty="0"/>
                <a:t> 4 pg. 331</a:t>
              </a:r>
            </a:p>
            <a:p>
              <a:endParaRPr lang="en-US" sz="1200" i="1" dirty="0"/>
            </a:p>
            <a:p>
              <a:endParaRPr lang="en-US" sz="1200" dirty="0"/>
            </a:p>
          </p:txBody>
        </p:sp>
        <p:sp>
          <p:nvSpPr>
            <p:cNvPr id="6" name="Rectangle 5"/>
            <p:cNvSpPr/>
            <p:nvPr/>
          </p:nvSpPr>
          <p:spPr>
            <a:xfrm>
              <a:off x="6019800" y="152400"/>
              <a:ext cx="4572000" cy="403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AD0BCD5-CEE0-4FAC-827F-AE09D2A0B6C3}"/>
              </a:ext>
            </a:extLst>
          </p:cNvPr>
          <p:cNvGrpSpPr/>
          <p:nvPr/>
        </p:nvGrpSpPr>
        <p:grpSpPr>
          <a:xfrm>
            <a:off x="-1" y="4424082"/>
            <a:ext cx="3729319" cy="1754326"/>
            <a:chOff x="1752600" y="4800600"/>
            <a:chExt cx="3962400" cy="1754326"/>
          </a:xfrm>
        </p:grpSpPr>
        <p:sp>
          <p:nvSpPr>
            <p:cNvPr id="4" name="Rectangle 3"/>
            <p:cNvSpPr/>
            <p:nvPr/>
          </p:nvSpPr>
          <p:spPr>
            <a:xfrm>
              <a:off x="1828800" y="4800600"/>
              <a:ext cx="3810000" cy="1754326"/>
            </a:xfrm>
            <a:prstGeom prst="rect">
              <a:avLst/>
            </a:prstGeom>
          </p:spPr>
          <p:txBody>
            <a:bodyPr wrap="square">
              <a:spAutoFit/>
            </a:bodyPr>
            <a:lstStyle/>
            <a:p>
              <a:pPr fontAlgn="base"/>
              <a:r>
                <a:rPr lang="en-US" sz="1200" dirty="0"/>
                <a:t>Elder D. Todd </a:t>
              </a:r>
              <a:r>
                <a:rPr lang="en-US" sz="1200" dirty="0" err="1"/>
                <a:t>Christofferson</a:t>
              </a:r>
              <a:r>
                <a:rPr lang="en-US" sz="1200" dirty="0"/>
                <a:t> of the Quorum of the Twelve Apostles explained what it means to offer a broken heart and a contrite spirit unto the Lord:</a:t>
              </a:r>
            </a:p>
            <a:p>
              <a:pPr fontAlgn="base"/>
              <a:r>
                <a:rPr lang="en-US" sz="1200" dirty="0"/>
                <a:t>“As you seek the blessing of conversion, you can offer the Lord the gift of your broken, or repentant, heart and your contrite, or obedient, spirit. In reality, it is the gift of yourself—what you are and what you are becoming” (“When Thou Art Converted,” </a:t>
              </a:r>
              <a:r>
                <a:rPr lang="en-US" sz="1200" i="1" dirty="0"/>
                <a:t>Ensign</a:t>
              </a:r>
              <a:r>
                <a:rPr lang="en-US" sz="1200" dirty="0"/>
                <a:t> or </a:t>
              </a:r>
              <a:r>
                <a:rPr lang="en-US" sz="1200" i="1" dirty="0"/>
                <a:t>Liahona,</a:t>
              </a:r>
              <a:r>
                <a:rPr lang="en-US" sz="1200" dirty="0"/>
                <a:t> May 2004, 12).</a:t>
              </a:r>
            </a:p>
          </p:txBody>
        </p:sp>
        <p:sp>
          <p:nvSpPr>
            <p:cNvPr id="7" name="Rectangle 6"/>
            <p:cNvSpPr/>
            <p:nvPr/>
          </p:nvSpPr>
          <p:spPr>
            <a:xfrm>
              <a:off x="1752600" y="4800600"/>
              <a:ext cx="39624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642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61F46C-A6C8-4F5A-B530-FD030C54B2A9}"/>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05800" y="6488668"/>
            <a:ext cx="2362200" cy="369332"/>
          </a:xfrm>
          <a:prstGeom prst="rect">
            <a:avLst/>
          </a:prstGeom>
          <a:noFill/>
        </p:spPr>
        <p:txBody>
          <a:bodyPr wrap="square" rtlCol="0">
            <a:spAutoFit/>
          </a:bodyPr>
          <a:lstStyle/>
          <a:p>
            <a:pPr algn="r"/>
            <a:r>
              <a:rPr lang="en-US" dirty="0"/>
              <a:t>Moroni 6:1-3</a:t>
            </a:r>
          </a:p>
        </p:txBody>
      </p:sp>
      <p:sp>
        <p:nvSpPr>
          <p:cNvPr id="6" name="TextBox 5"/>
          <p:cNvSpPr txBox="1"/>
          <p:nvPr/>
        </p:nvSpPr>
        <p:spPr>
          <a:xfrm>
            <a:off x="1676400" y="0"/>
            <a:ext cx="8610600" cy="923330"/>
          </a:xfrm>
          <a:prstGeom prst="rect">
            <a:avLst/>
          </a:prstGeom>
          <a:noFill/>
        </p:spPr>
        <p:txBody>
          <a:bodyPr wrap="square" rtlCol="0">
            <a:spAutoFit/>
          </a:bodyPr>
          <a:lstStyle/>
          <a:p>
            <a:pPr algn="ctr"/>
            <a:r>
              <a:rPr lang="en-US" sz="5400" dirty="0">
                <a:latin typeface="Abadi" panose="020B0604020104020204" pitchFamily="34" charset="0"/>
                <a:cs typeface="David" pitchFamily="34" charset="-79"/>
              </a:rPr>
              <a:t>Requirements For Baptism</a:t>
            </a:r>
          </a:p>
        </p:txBody>
      </p:sp>
      <p:sp>
        <p:nvSpPr>
          <p:cNvPr id="8" name="TextBox 7"/>
          <p:cNvSpPr txBox="1"/>
          <p:nvPr/>
        </p:nvSpPr>
        <p:spPr>
          <a:xfrm>
            <a:off x="2415989" y="1169894"/>
            <a:ext cx="3962400" cy="1754326"/>
          </a:xfrm>
          <a:prstGeom prst="rect">
            <a:avLst/>
          </a:prstGeom>
          <a:noFill/>
        </p:spPr>
        <p:txBody>
          <a:bodyPr wrap="square" rtlCol="0">
            <a:spAutoFit/>
          </a:bodyPr>
          <a:lstStyle/>
          <a:p>
            <a:r>
              <a:rPr lang="en-US" dirty="0"/>
              <a:t>A broken heart and a contrite spirit</a:t>
            </a:r>
          </a:p>
          <a:p>
            <a:endParaRPr lang="en-US" dirty="0"/>
          </a:p>
          <a:p>
            <a:r>
              <a:rPr lang="en-US" dirty="0"/>
              <a:t>A witness that they have truly repented</a:t>
            </a:r>
          </a:p>
          <a:p>
            <a:endParaRPr lang="en-US" dirty="0"/>
          </a:p>
          <a:p>
            <a:r>
              <a:rPr lang="en-US" dirty="0"/>
              <a:t>Taking upon His name and willing to serve Him to the end</a:t>
            </a:r>
          </a:p>
        </p:txBody>
      </p:sp>
      <p:sp>
        <p:nvSpPr>
          <p:cNvPr id="9" name="Rectangle 8"/>
          <p:cNvSpPr/>
          <p:nvPr/>
        </p:nvSpPr>
        <p:spPr>
          <a:xfrm>
            <a:off x="3971365" y="3393142"/>
            <a:ext cx="4572000" cy="2431435"/>
          </a:xfrm>
          <a:prstGeom prst="rect">
            <a:avLst/>
          </a:prstGeom>
        </p:spPr>
        <p:txBody>
          <a:bodyPr>
            <a:spAutoFit/>
          </a:bodyPr>
          <a:lstStyle/>
          <a:p>
            <a:pPr algn="ctr"/>
            <a:r>
              <a:rPr lang="en-US" sz="4000" dirty="0">
                <a:latin typeface="Abadi" panose="020B0604020104020204" pitchFamily="34" charset="0"/>
                <a:cs typeface="David" pitchFamily="34" charset="-79"/>
              </a:rPr>
              <a:t>Worthiness to be baptized:</a:t>
            </a:r>
          </a:p>
          <a:p>
            <a:endParaRPr lang="en-US" dirty="0"/>
          </a:p>
          <a:p>
            <a:r>
              <a:rPr lang="en-US" dirty="0"/>
              <a:t> They are to live in obedience to God’s commandments, showing that they are ready to make and keep the baptismal covenant</a:t>
            </a:r>
          </a:p>
        </p:txBody>
      </p:sp>
      <p:pic>
        <p:nvPicPr>
          <p:cNvPr id="17" name="Picture 16">
            <a:extLst>
              <a:ext uri="{FF2B5EF4-FFF2-40B4-BE49-F238E27FC236}">
                <a16:creationId xmlns:a16="http://schemas.microsoft.com/office/drawing/2014/main" id="{493387D3-215E-4E64-8698-9A690B81DBA4}"/>
              </a:ext>
            </a:extLst>
          </p:cNvPr>
          <p:cNvPicPr>
            <a:picLocks noChangeAspect="1"/>
          </p:cNvPicPr>
          <p:nvPr/>
        </p:nvPicPr>
        <p:blipFill rotWithShape="1">
          <a:blip r:embed="rId4">
            <a:extLst>
              <a:ext uri="{28A0092B-C50C-407E-A947-70E740481C1C}">
                <a14:useLocalDpi xmlns:a14="http://schemas.microsoft.com/office/drawing/2010/main" val="0"/>
              </a:ext>
            </a:extLst>
          </a:blip>
          <a:srcRect l="22614" t="32048" r="22745" b="14619"/>
          <a:stretch/>
        </p:blipFill>
        <p:spPr>
          <a:xfrm rot="5400000">
            <a:off x="853062" y="3694880"/>
            <a:ext cx="3155579" cy="2310064"/>
          </a:xfrm>
          <a:prstGeom prst="rect">
            <a:avLst/>
          </a:prstGeom>
        </p:spPr>
      </p:pic>
      <p:grpSp>
        <p:nvGrpSpPr>
          <p:cNvPr id="18" name="Group 17">
            <a:extLst>
              <a:ext uri="{FF2B5EF4-FFF2-40B4-BE49-F238E27FC236}">
                <a16:creationId xmlns:a16="http://schemas.microsoft.com/office/drawing/2014/main" id="{E64AE7F0-91DE-400D-B765-C8494BE9ED92}"/>
              </a:ext>
            </a:extLst>
          </p:cNvPr>
          <p:cNvGrpSpPr/>
          <p:nvPr/>
        </p:nvGrpSpPr>
        <p:grpSpPr>
          <a:xfrm>
            <a:off x="8503025" y="3688977"/>
            <a:ext cx="3048000" cy="2102069"/>
            <a:chOff x="228600" y="533400"/>
            <a:chExt cx="4114800" cy="3048000"/>
          </a:xfrm>
        </p:grpSpPr>
        <p:grpSp>
          <p:nvGrpSpPr>
            <p:cNvPr id="19" name="Group 7">
              <a:extLst>
                <a:ext uri="{FF2B5EF4-FFF2-40B4-BE49-F238E27FC236}">
                  <a16:creationId xmlns:a16="http://schemas.microsoft.com/office/drawing/2014/main" id="{C50BE8E0-4CF1-433C-AE10-CD6DBF9665BD}"/>
                </a:ext>
              </a:extLst>
            </p:cNvPr>
            <p:cNvGrpSpPr/>
            <p:nvPr/>
          </p:nvGrpSpPr>
          <p:grpSpPr>
            <a:xfrm>
              <a:off x="228600" y="533400"/>
              <a:ext cx="4114800" cy="3048000"/>
              <a:chOff x="609600" y="914400"/>
              <a:chExt cx="4114800" cy="3505200"/>
            </a:xfrm>
          </p:grpSpPr>
          <p:sp>
            <p:nvSpPr>
              <p:cNvPr id="21" name="Rounded Rectangle 8">
                <a:extLst>
                  <a:ext uri="{FF2B5EF4-FFF2-40B4-BE49-F238E27FC236}">
                    <a16:creationId xmlns:a16="http://schemas.microsoft.com/office/drawing/2014/main" id="{9385AFA6-BFEC-433D-82EB-9F894B728BB8}"/>
                  </a:ext>
                </a:extLst>
              </p:cNvPr>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2D06E6CD-2891-4A0A-8B2C-A8CC80C9F809}"/>
                  </a:ext>
                </a:extLst>
              </p:cNvPr>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73">
                <a:extLst>
                  <a:ext uri="{FF2B5EF4-FFF2-40B4-BE49-F238E27FC236}">
                    <a16:creationId xmlns:a16="http://schemas.microsoft.com/office/drawing/2014/main" id="{3F437DDD-F6B4-4691-8E69-4E60C5547348}"/>
                  </a:ext>
                </a:extLst>
              </p:cNvPr>
              <p:cNvGrpSpPr/>
              <p:nvPr/>
            </p:nvGrpSpPr>
            <p:grpSpPr>
              <a:xfrm>
                <a:off x="1447800" y="3200400"/>
                <a:ext cx="2590800" cy="1143000"/>
                <a:chOff x="1447800" y="4724400"/>
                <a:chExt cx="2590800" cy="1143000"/>
              </a:xfrm>
            </p:grpSpPr>
            <p:sp>
              <p:nvSpPr>
                <p:cNvPr id="24" name="Rounded Rectangle 11">
                  <a:extLst>
                    <a:ext uri="{FF2B5EF4-FFF2-40B4-BE49-F238E27FC236}">
                      <a16:creationId xmlns:a16="http://schemas.microsoft.com/office/drawing/2014/main" id="{D406D7AD-8E1D-4C56-8355-6840FCFB2024}"/>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Keyboard.png">
                  <a:extLst>
                    <a:ext uri="{FF2B5EF4-FFF2-40B4-BE49-F238E27FC236}">
                      <a16:creationId xmlns:a16="http://schemas.microsoft.com/office/drawing/2014/main" id="{DD339F3D-3C53-4A16-8DDF-4A4999CC86E6}"/>
                    </a:ext>
                  </a:extLst>
                </p:cNvPr>
                <p:cNvPicPr>
                  <a:picLocks noChangeAspect="1"/>
                </p:cNvPicPr>
                <p:nvPr/>
              </p:nvPicPr>
              <p:blipFill>
                <a:blip r:embed="rId5" cstate="print"/>
                <a:stretch>
                  <a:fillRect/>
                </a:stretch>
              </p:blipFill>
              <p:spPr>
                <a:xfrm>
                  <a:off x="1524000" y="4800600"/>
                  <a:ext cx="2438400" cy="946150"/>
                </a:xfrm>
                <a:prstGeom prst="rect">
                  <a:avLst/>
                </a:prstGeom>
              </p:spPr>
            </p:pic>
          </p:grpSp>
        </p:grpSp>
        <p:sp>
          <p:nvSpPr>
            <p:cNvPr id="20" name="TextBox 19">
              <a:extLst>
                <a:ext uri="{FF2B5EF4-FFF2-40B4-BE49-F238E27FC236}">
                  <a16:creationId xmlns:a16="http://schemas.microsoft.com/office/drawing/2014/main" id="{EE68835E-C1BE-4D3A-B26D-D1677CF052E2}"/>
                </a:ext>
              </a:extLst>
            </p:cNvPr>
            <p:cNvSpPr txBox="1"/>
            <p:nvPr/>
          </p:nvSpPr>
          <p:spPr>
            <a:xfrm>
              <a:off x="283060" y="812874"/>
              <a:ext cx="3870666" cy="1561966"/>
            </a:xfrm>
            <a:prstGeom prst="rect">
              <a:avLst/>
            </a:prstGeom>
            <a:noFill/>
          </p:spPr>
          <p:txBody>
            <a:bodyPr wrap="square" rtlCol="0">
              <a:spAutoFit/>
            </a:bodyPr>
            <a:lstStyle/>
            <a:p>
              <a:pPr algn="ctr" fontAlgn="base"/>
              <a:r>
                <a:rPr lang="en-US" sz="1600" dirty="0"/>
                <a:t> Through baptism, we covenant to take upon ourselves the name of Jesus Christ and serve Him to the end</a:t>
              </a:r>
            </a:p>
          </p:txBody>
        </p:sp>
      </p:grpSp>
      <p:pic>
        <p:nvPicPr>
          <p:cNvPr id="4" name="Picture 3">
            <a:extLst>
              <a:ext uri="{FF2B5EF4-FFF2-40B4-BE49-F238E27FC236}">
                <a16:creationId xmlns:a16="http://schemas.microsoft.com/office/drawing/2014/main" id="{6CF52D1D-FF80-4949-907B-BC925D539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923330"/>
            <a:ext cx="3048000" cy="2290164"/>
          </a:xfrm>
          <a:prstGeom prst="rect">
            <a:avLst/>
          </a:prstGeom>
        </p:spPr>
      </p:pic>
    </p:spTree>
    <p:extLst>
      <p:ext uri="{BB962C8B-B14F-4D97-AF65-F5344CB8AC3E}">
        <p14:creationId xmlns:p14="http://schemas.microsoft.com/office/powerpoint/2010/main" val="31359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D224B4-2473-4EA7-AAD6-39620FDB988D}"/>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3443133" y="749112"/>
            <a:ext cx="5498176" cy="6370975"/>
          </a:xfrm>
          <a:prstGeom prst="rect">
            <a:avLst/>
          </a:prstGeom>
        </p:spPr>
        <p:txBody>
          <a:bodyPr wrap="square">
            <a:spAutoFit/>
          </a:bodyPr>
          <a:lstStyle/>
          <a:p>
            <a:pPr fontAlgn="base"/>
            <a:r>
              <a:rPr lang="en-US" sz="2400" dirty="0"/>
              <a:t>“Sins are remitted not in the waters of baptism, as we say in speaking figuratively, but when we receive the Holy Ghost. </a:t>
            </a:r>
          </a:p>
          <a:p>
            <a:pPr fontAlgn="base"/>
            <a:endParaRPr lang="en-US" sz="2400" dirty="0"/>
          </a:p>
          <a:p>
            <a:pPr fontAlgn="base"/>
            <a:r>
              <a:rPr lang="en-US" sz="2400" dirty="0"/>
              <a:t>It is the Holy Spirit of God that erases carnality and brings us into a state of righteousness. We become clean when we actually receive the fellowship and companionship of the Holy Ghost.</a:t>
            </a:r>
          </a:p>
          <a:p>
            <a:pPr fontAlgn="base"/>
            <a:endParaRPr lang="en-US" sz="2400" dirty="0"/>
          </a:p>
          <a:p>
            <a:pPr fontAlgn="base"/>
            <a:r>
              <a:rPr lang="en-US" sz="2400" dirty="0"/>
              <a:t> It is then that sin and dross and evil are burned out of our souls as though by fire. The baptism of the Holy Ghost is the baptism of fire.” </a:t>
            </a:r>
          </a:p>
          <a:p>
            <a:pPr fontAlgn="base"/>
            <a:r>
              <a:rPr lang="en-US" dirty="0"/>
              <a:t>Elder Bruce R. McConkie </a:t>
            </a:r>
          </a:p>
          <a:p>
            <a:pPr fontAlgn="base"/>
            <a:r>
              <a:rPr lang="en-US" sz="2400" dirty="0"/>
              <a:t> </a:t>
            </a:r>
          </a:p>
        </p:txBody>
      </p:sp>
      <p:sp>
        <p:nvSpPr>
          <p:cNvPr id="32" name="TextBox 31"/>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Waters of Baptism</a:t>
            </a:r>
          </a:p>
        </p:txBody>
      </p:sp>
      <p:pic>
        <p:nvPicPr>
          <p:cNvPr id="3" name="Picture 2">
            <a:extLst>
              <a:ext uri="{FF2B5EF4-FFF2-40B4-BE49-F238E27FC236}">
                <a16:creationId xmlns:a16="http://schemas.microsoft.com/office/drawing/2014/main" id="{90717470-B213-4DCA-BC1F-23706EFD3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904" y="1969956"/>
            <a:ext cx="2542203" cy="3400066"/>
          </a:xfrm>
          <a:prstGeom prst="rect">
            <a:avLst/>
          </a:prstGeom>
        </p:spPr>
      </p:pic>
      <p:pic>
        <p:nvPicPr>
          <p:cNvPr id="11" name="Picture 10">
            <a:extLst>
              <a:ext uri="{FF2B5EF4-FFF2-40B4-BE49-F238E27FC236}">
                <a16:creationId xmlns:a16="http://schemas.microsoft.com/office/drawing/2014/main" id="{168790B8-7CBE-4B22-BD7C-9D99F50D9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038" y="1969956"/>
            <a:ext cx="2857500" cy="3571875"/>
          </a:xfrm>
          <a:prstGeom prst="rect">
            <a:avLst/>
          </a:prstGeom>
        </p:spPr>
      </p:pic>
      <p:pic>
        <p:nvPicPr>
          <p:cNvPr id="9" name="Picture 8">
            <a:extLst>
              <a:ext uri="{FF2B5EF4-FFF2-40B4-BE49-F238E27FC236}">
                <a16:creationId xmlns:a16="http://schemas.microsoft.com/office/drawing/2014/main" id="{0BB853B5-BFA7-4B46-BCCA-E02BB73398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991" y="153520"/>
            <a:ext cx="853386" cy="1191185"/>
          </a:xfrm>
          <a:prstGeom prst="rect">
            <a:avLst/>
          </a:prstGeom>
        </p:spPr>
      </p:pic>
    </p:spTree>
    <p:extLst>
      <p:ext uri="{BB962C8B-B14F-4D97-AF65-F5344CB8AC3E}">
        <p14:creationId xmlns:p14="http://schemas.microsoft.com/office/powerpoint/2010/main" val="160046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F59A4E-4CA0-4324-B586-C0DD8132002B}"/>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05800" y="6488668"/>
            <a:ext cx="2362200" cy="369332"/>
          </a:xfrm>
          <a:prstGeom prst="rect">
            <a:avLst/>
          </a:prstGeom>
          <a:noFill/>
        </p:spPr>
        <p:txBody>
          <a:bodyPr wrap="square" rtlCol="0">
            <a:spAutoFit/>
          </a:bodyPr>
          <a:lstStyle/>
          <a:p>
            <a:pPr algn="r"/>
            <a:r>
              <a:rPr lang="en-US" dirty="0"/>
              <a:t>Moroni 6:4</a:t>
            </a:r>
          </a:p>
        </p:txBody>
      </p:sp>
      <p:sp>
        <p:nvSpPr>
          <p:cNvPr id="6" name="TextBox 5"/>
          <p:cNvSpPr txBox="1"/>
          <p:nvPr/>
        </p:nvSpPr>
        <p:spPr>
          <a:xfrm>
            <a:off x="134471" y="0"/>
            <a:ext cx="11985811"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Responsibility</a:t>
            </a:r>
          </a:p>
        </p:txBody>
      </p:sp>
      <p:grpSp>
        <p:nvGrpSpPr>
          <p:cNvPr id="45" name="Group 44">
            <a:extLst>
              <a:ext uri="{FF2B5EF4-FFF2-40B4-BE49-F238E27FC236}">
                <a16:creationId xmlns:a16="http://schemas.microsoft.com/office/drawing/2014/main" id="{33F0E704-C254-4D48-B307-F892EA14AA28}"/>
              </a:ext>
            </a:extLst>
          </p:cNvPr>
          <p:cNvGrpSpPr/>
          <p:nvPr/>
        </p:nvGrpSpPr>
        <p:grpSpPr>
          <a:xfrm>
            <a:off x="762840" y="954742"/>
            <a:ext cx="3177000" cy="4433046"/>
            <a:chOff x="762840" y="954742"/>
            <a:chExt cx="3177000" cy="4433046"/>
          </a:xfrm>
        </p:grpSpPr>
        <p:grpSp>
          <p:nvGrpSpPr>
            <p:cNvPr id="17" name="Group 16">
              <a:extLst>
                <a:ext uri="{FF2B5EF4-FFF2-40B4-BE49-F238E27FC236}">
                  <a16:creationId xmlns:a16="http://schemas.microsoft.com/office/drawing/2014/main" id="{2DB322BD-B3D2-46AC-8703-C13682D864D0}"/>
                </a:ext>
              </a:extLst>
            </p:cNvPr>
            <p:cNvGrpSpPr/>
            <p:nvPr/>
          </p:nvGrpSpPr>
          <p:grpSpPr>
            <a:xfrm>
              <a:off x="820271" y="954742"/>
              <a:ext cx="3048000" cy="2102069"/>
              <a:chOff x="228600" y="533400"/>
              <a:chExt cx="4114800" cy="3048000"/>
            </a:xfrm>
          </p:grpSpPr>
          <p:grpSp>
            <p:nvGrpSpPr>
              <p:cNvPr id="18" name="Group 7">
                <a:extLst>
                  <a:ext uri="{FF2B5EF4-FFF2-40B4-BE49-F238E27FC236}">
                    <a16:creationId xmlns:a16="http://schemas.microsoft.com/office/drawing/2014/main" id="{FE6CF90E-28B0-472F-814A-CD291D949949}"/>
                  </a:ext>
                </a:extLst>
              </p:cNvPr>
              <p:cNvGrpSpPr/>
              <p:nvPr/>
            </p:nvGrpSpPr>
            <p:grpSpPr>
              <a:xfrm>
                <a:off x="228600" y="533400"/>
                <a:ext cx="4114800" cy="3048000"/>
                <a:chOff x="609600" y="914400"/>
                <a:chExt cx="4114800" cy="3505200"/>
              </a:xfrm>
            </p:grpSpPr>
            <p:sp>
              <p:nvSpPr>
                <p:cNvPr id="20" name="Rounded Rectangle 8">
                  <a:extLst>
                    <a:ext uri="{FF2B5EF4-FFF2-40B4-BE49-F238E27FC236}">
                      <a16:creationId xmlns:a16="http://schemas.microsoft.com/office/drawing/2014/main" id="{1B2D463C-7E68-4746-A38D-4414FEB3257F}"/>
                    </a:ext>
                  </a:extLst>
                </p:cNvPr>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9920C175-46CD-4862-8061-3D681E820AC0}"/>
                    </a:ext>
                  </a:extLst>
                </p:cNvPr>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73">
                  <a:extLst>
                    <a:ext uri="{FF2B5EF4-FFF2-40B4-BE49-F238E27FC236}">
                      <a16:creationId xmlns:a16="http://schemas.microsoft.com/office/drawing/2014/main" id="{3F10DD34-5E33-4008-B627-E4C0D794D122}"/>
                    </a:ext>
                  </a:extLst>
                </p:cNvPr>
                <p:cNvGrpSpPr/>
                <p:nvPr/>
              </p:nvGrpSpPr>
              <p:grpSpPr>
                <a:xfrm>
                  <a:off x="1447800" y="3200400"/>
                  <a:ext cx="2590800" cy="1143000"/>
                  <a:chOff x="1447800" y="4724400"/>
                  <a:chExt cx="2590800" cy="1143000"/>
                </a:xfrm>
              </p:grpSpPr>
              <p:sp>
                <p:nvSpPr>
                  <p:cNvPr id="23" name="Rounded Rectangle 11">
                    <a:extLst>
                      <a:ext uri="{FF2B5EF4-FFF2-40B4-BE49-F238E27FC236}">
                        <a16:creationId xmlns:a16="http://schemas.microsoft.com/office/drawing/2014/main" id="{242B737D-BAD7-4B07-8258-F5FD44ED31AA}"/>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Keyboard.png">
                    <a:extLst>
                      <a:ext uri="{FF2B5EF4-FFF2-40B4-BE49-F238E27FC236}">
                        <a16:creationId xmlns:a16="http://schemas.microsoft.com/office/drawing/2014/main" id="{E7F14134-3A53-4109-9BE3-8558854A9F3E}"/>
                      </a:ext>
                    </a:extLst>
                  </p:cNvPr>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19" name="TextBox 18">
                <a:extLst>
                  <a:ext uri="{FF2B5EF4-FFF2-40B4-BE49-F238E27FC236}">
                    <a16:creationId xmlns:a16="http://schemas.microsoft.com/office/drawing/2014/main" id="{570F6043-0619-465B-8502-8F411136F4A8}"/>
                  </a:ext>
                </a:extLst>
              </p:cNvPr>
              <p:cNvSpPr txBox="1"/>
              <p:nvPr/>
            </p:nvSpPr>
            <p:spPr>
              <a:xfrm>
                <a:off x="270958" y="630891"/>
                <a:ext cx="3870666" cy="1918987"/>
              </a:xfrm>
              <a:prstGeom prst="rect">
                <a:avLst/>
              </a:prstGeom>
              <a:noFill/>
            </p:spPr>
            <p:txBody>
              <a:bodyPr wrap="square" rtlCol="0">
                <a:spAutoFit/>
              </a:bodyPr>
              <a:lstStyle/>
              <a:p>
                <a:pPr algn="ctr" fontAlgn="base"/>
                <a:r>
                  <a:rPr lang="en-US" sz="1600" b="1" dirty="0"/>
                  <a:t>  We have a responsibility to remember other members of the Church and to nourish them spiritually by the good word of God</a:t>
                </a:r>
              </a:p>
            </p:txBody>
          </p:sp>
        </p:grpSp>
        <p:pic>
          <p:nvPicPr>
            <p:cNvPr id="16" name="Picture 15">
              <a:extLst>
                <a:ext uri="{FF2B5EF4-FFF2-40B4-BE49-F238E27FC236}">
                  <a16:creationId xmlns:a16="http://schemas.microsoft.com/office/drawing/2014/main" id="{FA2D9033-6FCD-435E-8A8F-4BCBC33FB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840" y="3592606"/>
              <a:ext cx="3177000" cy="1795182"/>
            </a:xfrm>
            <a:prstGeom prst="rect">
              <a:avLst/>
            </a:prstGeom>
          </p:spPr>
        </p:pic>
      </p:grpSp>
      <p:grpSp>
        <p:nvGrpSpPr>
          <p:cNvPr id="46" name="Group 45">
            <a:extLst>
              <a:ext uri="{FF2B5EF4-FFF2-40B4-BE49-F238E27FC236}">
                <a16:creationId xmlns:a16="http://schemas.microsoft.com/office/drawing/2014/main" id="{A68E9D54-015D-452B-AA4C-6C169E6077D7}"/>
              </a:ext>
            </a:extLst>
          </p:cNvPr>
          <p:cNvGrpSpPr/>
          <p:nvPr/>
        </p:nvGrpSpPr>
        <p:grpSpPr>
          <a:xfrm>
            <a:off x="4701152" y="1616944"/>
            <a:ext cx="3154615" cy="4393552"/>
            <a:chOff x="4514691" y="1209236"/>
            <a:chExt cx="3154615" cy="4393552"/>
          </a:xfrm>
        </p:grpSpPr>
        <p:grpSp>
          <p:nvGrpSpPr>
            <p:cNvPr id="25" name="Group 24">
              <a:extLst>
                <a:ext uri="{FF2B5EF4-FFF2-40B4-BE49-F238E27FC236}">
                  <a16:creationId xmlns:a16="http://schemas.microsoft.com/office/drawing/2014/main" id="{FEFA52E3-CC8C-4153-AC4F-8066141D1D28}"/>
                </a:ext>
              </a:extLst>
            </p:cNvPr>
            <p:cNvGrpSpPr/>
            <p:nvPr/>
          </p:nvGrpSpPr>
          <p:grpSpPr>
            <a:xfrm>
              <a:off x="4621306" y="3500719"/>
              <a:ext cx="3048000" cy="2102069"/>
              <a:chOff x="228600" y="533400"/>
              <a:chExt cx="4114800" cy="3048000"/>
            </a:xfrm>
          </p:grpSpPr>
          <p:grpSp>
            <p:nvGrpSpPr>
              <p:cNvPr id="26" name="Group 7">
                <a:extLst>
                  <a:ext uri="{FF2B5EF4-FFF2-40B4-BE49-F238E27FC236}">
                    <a16:creationId xmlns:a16="http://schemas.microsoft.com/office/drawing/2014/main" id="{BCB3A92C-91BE-49B5-9C0F-D256C1941C4A}"/>
                  </a:ext>
                </a:extLst>
              </p:cNvPr>
              <p:cNvGrpSpPr/>
              <p:nvPr/>
            </p:nvGrpSpPr>
            <p:grpSpPr>
              <a:xfrm>
                <a:off x="228600" y="533400"/>
                <a:ext cx="4114800" cy="3048000"/>
                <a:chOff x="609600" y="914400"/>
                <a:chExt cx="4114800" cy="3505200"/>
              </a:xfrm>
            </p:grpSpPr>
            <p:sp>
              <p:nvSpPr>
                <p:cNvPr id="28" name="Rounded Rectangle 8">
                  <a:extLst>
                    <a:ext uri="{FF2B5EF4-FFF2-40B4-BE49-F238E27FC236}">
                      <a16:creationId xmlns:a16="http://schemas.microsoft.com/office/drawing/2014/main" id="{02F0F41F-EDCC-49CB-8F0D-65D00297A0B7}"/>
                    </a:ext>
                  </a:extLst>
                </p:cNvPr>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63D47CF5-D57B-4F5C-A2A5-424B50307D68}"/>
                    </a:ext>
                  </a:extLst>
                </p:cNvPr>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3">
                  <a:extLst>
                    <a:ext uri="{FF2B5EF4-FFF2-40B4-BE49-F238E27FC236}">
                      <a16:creationId xmlns:a16="http://schemas.microsoft.com/office/drawing/2014/main" id="{33E26951-F003-49E4-8C48-7CA55C41A391}"/>
                    </a:ext>
                  </a:extLst>
                </p:cNvPr>
                <p:cNvGrpSpPr/>
                <p:nvPr/>
              </p:nvGrpSpPr>
              <p:grpSpPr>
                <a:xfrm>
                  <a:off x="1447800" y="3200400"/>
                  <a:ext cx="2590800" cy="1143000"/>
                  <a:chOff x="1447800" y="4724400"/>
                  <a:chExt cx="2590800" cy="1143000"/>
                </a:xfrm>
              </p:grpSpPr>
              <p:sp>
                <p:nvSpPr>
                  <p:cNvPr id="31" name="Rounded Rectangle 11">
                    <a:extLst>
                      <a:ext uri="{FF2B5EF4-FFF2-40B4-BE49-F238E27FC236}">
                        <a16:creationId xmlns:a16="http://schemas.microsoft.com/office/drawing/2014/main" id="{3F059DD0-470E-4958-9378-C1EBDEB5A20B}"/>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Keyboard.png">
                    <a:extLst>
                      <a:ext uri="{FF2B5EF4-FFF2-40B4-BE49-F238E27FC236}">
                        <a16:creationId xmlns:a16="http://schemas.microsoft.com/office/drawing/2014/main" id="{9FF3D571-3B85-4615-8683-31C4FB877BE8}"/>
                      </a:ext>
                    </a:extLst>
                  </p:cNvPr>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27" name="TextBox 26">
                <a:extLst>
                  <a:ext uri="{FF2B5EF4-FFF2-40B4-BE49-F238E27FC236}">
                    <a16:creationId xmlns:a16="http://schemas.microsoft.com/office/drawing/2014/main" id="{2618454D-B5A3-402C-8000-84ECA72A30F9}"/>
                  </a:ext>
                </a:extLst>
              </p:cNvPr>
              <p:cNvSpPr txBox="1"/>
              <p:nvPr/>
            </p:nvSpPr>
            <p:spPr>
              <a:xfrm>
                <a:off x="295162" y="903866"/>
                <a:ext cx="3870666" cy="1338828"/>
              </a:xfrm>
              <a:prstGeom prst="rect">
                <a:avLst/>
              </a:prstGeom>
              <a:noFill/>
            </p:spPr>
            <p:txBody>
              <a:bodyPr wrap="square" rtlCol="0">
                <a:spAutoFit/>
              </a:bodyPr>
              <a:lstStyle/>
              <a:p>
                <a:pPr algn="ctr" fontAlgn="base"/>
                <a:r>
                  <a:rPr lang="en-US" b="1" dirty="0"/>
                  <a:t>We have a responsibility to help each other rely on the Savior and His Atonement</a:t>
                </a:r>
                <a:endParaRPr lang="en-US" sz="1600" dirty="0"/>
              </a:p>
            </p:txBody>
          </p:sp>
        </p:grpSp>
        <p:pic>
          <p:nvPicPr>
            <p:cNvPr id="42" name="Picture 41">
              <a:extLst>
                <a:ext uri="{FF2B5EF4-FFF2-40B4-BE49-F238E27FC236}">
                  <a16:creationId xmlns:a16="http://schemas.microsoft.com/office/drawing/2014/main" id="{3696D40E-C5CD-4A82-9F8E-0A0D322680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691" y="1209236"/>
              <a:ext cx="3086100" cy="1781175"/>
            </a:xfrm>
            <a:prstGeom prst="rect">
              <a:avLst/>
            </a:prstGeom>
          </p:spPr>
        </p:pic>
      </p:grpSp>
      <p:grpSp>
        <p:nvGrpSpPr>
          <p:cNvPr id="47" name="Group 46">
            <a:extLst>
              <a:ext uri="{FF2B5EF4-FFF2-40B4-BE49-F238E27FC236}">
                <a16:creationId xmlns:a16="http://schemas.microsoft.com/office/drawing/2014/main" id="{B546D330-BD05-4FFC-9F0D-1C2CEC789CCF}"/>
              </a:ext>
            </a:extLst>
          </p:cNvPr>
          <p:cNvGrpSpPr/>
          <p:nvPr/>
        </p:nvGrpSpPr>
        <p:grpSpPr>
          <a:xfrm>
            <a:off x="8561146" y="889261"/>
            <a:ext cx="3048000" cy="4522977"/>
            <a:chOff x="8198224" y="847166"/>
            <a:chExt cx="3048000" cy="4522977"/>
          </a:xfrm>
        </p:grpSpPr>
        <p:grpSp>
          <p:nvGrpSpPr>
            <p:cNvPr id="33" name="Group 32">
              <a:extLst>
                <a:ext uri="{FF2B5EF4-FFF2-40B4-BE49-F238E27FC236}">
                  <a16:creationId xmlns:a16="http://schemas.microsoft.com/office/drawing/2014/main" id="{9D6FAC2B-42F5-4A64-87F3-15B4A54EF6E3}"/>
                </a:ext>
              </a:extLst>
            </p:cNvPr>
            <p:cNvGrpSpPr/>
            <p:nvPr/>
          </p:nvGrpSpPr>
          <p:grpSpPr>
            <a:xfrm>
              <a:off x="8198224" y="847166"/>
              <a:ext cx="3048000" cy="2102069"/>
              <a:chOff x="228600" y="533400"/>
              <a:chExt cx="4114800" cy="3048000"/>
            </a:xfrm>
          </p:grpSpPr>
          <p:grpSp>
            <p:nvGrpSpPr>
              <p:cNvPr id="34" name="Group 7">
                <a:extLst>
                  <a:ext uri="{FF2B5EF4-FFF2-40B4-BE49-F238E27FC236}">
                    <a16:creationId xmlns:a16="http://schemas.microsoft.com/office/drawing/2014/main" id="{61B8B88E-AA2A-4C46-B1A3-6863FB4C7989}"/>
                  </a:ext>
                </a:extLst>
              </p:cNvPr>
              <p:cNvGrpSpPr/>
              <p:nvPr/>
            </p:nvGrpSpPr>
            <p:grpSpPr>
              <a:xfrm>
                <a:off x="228600" y="533400"/>
                <a:ext cx="4114800" cy="3048000"/>
                <a:chOff x="609600" y="914400"/>
                <a:chExt cx="4114800" cy="3505200"/>
              </a:xfrm>
            </p:grpSpPr>
            <p:sp>
              <p:nvSpPr>
                <p:cNvPr id="36" name="Rounded Rectangle 8">
                  <a:extLst>
                    <a:ext uri="{FF2B5EF4-FFF2-40B4-BE49-F238E27FC236}">
                      <a16:creationId xmlns:a16="http://schemas.microsoft.com/office/drawing/2014/main" id="{62B1FADB-EC89-4210-8733-85E2509DCF2C}"/>
                    </a:ext>
                  </a:extLst>
                </p:cNvPr>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9">
                  <a:extLst>
                    <a:ext uri="{FF2B5EF4-FFF2-40B4-BE49-F238E27FC236}">
                      <a16:creationId xmlns:a16="http://schemas.microsoft.com/office/drawing/2014/main" id="{300ABB60-DF3B-468A-9D71-EBB5FCC7F2D2}"/>
                    </a:ext>
                  </a:extLst>
                </p:cNvPr>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73">
                  <a:extLst>
                    <a:ext uri="{FF2B5EF4-FFF2-40B4-BE49-F238E27FC236}">
                      <a16:creationId xmlns:a16="http://schemas.microsoft.com/office/drawing/2014/main" id="{1D409E29-F426-4972-B37E-C734BA558F2F}"/>
                    </a:ext>
                  </a:extLst>
                </p:cNvPr>
                <p:cNvGrpSpPr/>
                <p:nvPr/>
              </p:nvGrpSpPr>
              <p:grpSpPr>
                <a:xfrm>
                  <a:off x="1447800" y="3200400"/>
                  <a:ext cx="2590800" cy="1143000"/>
                  <a:chOff x="1447800" y="4724400"/>
                  <a:chExt cx="2590800" cy="1143000"/>
                </a:xfrm>
              </p:grpSpPr>
              <p:sp>
                <p:nvSpPr>
                  <p:cNvPr id="39" name="Rounded Rectangle 11">
                    <a:extLst>
                      <a:ext uri="{FF2B5EF4-FFF2-40B4-BE49-F238E27FC236}">
                        <a16:creationId xmlns:a16="http://schemas.microsoft.com/office/drawing/2014/main" id="{F310BBE9-967D-4FAD-977D-6031DAD9FAA3}"/>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Keyboard.png">
                    <a:extLst>
                      <a:ext uri="{FF2B5EF4-FFF2-40B4-BE49-F238E27FC236}">
                        <a16:creationId xmlns:a16="http://schemas.microsoft.com/office/drawing/2014/main" id="{BB17829E-BEF4-4B16-AF66-CDCD0B6F2724}"/>
                      </a:ext>
                    </a:extLst>
                  </p:cNvPr>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35" name="TextBox 34">
                <a:extLst>
                  <a:ext uri="{FF2B5EF4-FFF2-40B4-BE49-F238E27FC236}">
                    <a16:creationId xmlns:a16="http://schemas.microsoft.com/office/drawing/2014/main" id="{8AAC60CA-03D5-4795-99D9-4D8B068ECABD}"/>
                  </a:ext>
                </a:extLst>
              </p:cNvPr>
              <p:cNvSpPr txBox="1"/>
              <p:nvPr/>
            </p:nvSpPr>
            <p:spPr>
              <a:xfrm>
                <a:off x="283060" y="812874"/>
                <a:ext cx="3870666" cy="1740477"/>
              </a:xfrm>
              <a:prstGeom prst="rect">
                <a:avLst/>
              </a:prstGeom>
              <a:noFill/>
            </p:spPr>
            <p:txBody>
              <a:bodyPr wrap="square" rtlCol="0">
                <a:spAutoFit/>
              </a:bodyPr>
              <a:lstStyle/>
              <a:p>
                <a:pPr algn="ctr" fontAlgn="base"/>
                <a:r>
                  <a:rPr lang="en-US" b="1" dirty="0"/>
                  <a:t>We have a responsibility to help each other be continually watchful unto prayer</a:t>
                </a:r>
                <a:endParaRPr lang="en-US" sz="1600" dirty="0"/>
              </a:p>
            </p:txBody>
          </p:sp>
        </p:grpSp>
        <p:pic>
          <p:nvPicPr>
            <p:cNvPr id="44" name="Picture 43">
              <a:extLst>
                <a:ext uri="{FF2B5EF4-FFF2-40B4-BE49-F238E27FC236}">
                  <a16:creationId xmlns:a16="http://schemas.microsoft.com/office/drawing/2014/main" id="{F17D30E0-35BD-4F87-A720-869E52E1DB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0379" y="3206530"/>
              <a:ext cx="2116578" cy="2163613"/>
            </a:xfrm>
            <a:prstGeom prst="rect">
              <a:avLst/>
            </a:prstGeom>
          </p:spPr>
        </p:pic>
      </p:grpSp>
    </p:spTree>
    <p:extLst>
      <p:ext uri="{BB962C8B-B14F-4D97-AF65-F5344CB8AC3E}">
        <p14:creationId xmlns:p14="http://schemas.microsoft.com/office/powerpoint/2010/main" val="15962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F59A4E-4CA0-4324-B586-C0DD8132002B}"/>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05800" y="6488668"/>
            <a:ext cx="2362200" cy="369332"/>
          </a:xfrm>
          <a:prstGeom prst="rect">
            <a:avLst/>
          </a:prstGeom>
          <a:noFill/>
        </p:spPr>
        <p:txBody>
          <a:bodyPr wrap="square" rtlCol="0">
            <a:spAutoFit/>
          </a:bodyPr>
          <a:lstStyle/>
          <a:p>
            <a:pPr algn="r"/>
            <a:r>
              <a:rPr lang="en-US" dirty="0"/>
              <a:t>Moroni 6:4</a:t>
            </a:r>
          </a:p>
        </p:txBody>
      </p:sp>
      <p:sp>
        <p:nvSpPr>
          <p:cNvPr id="6" name="TextBox 5"/>
          <p:cNvSpPr txBox="1"/>
          <p:nvPr/>
        </p:nvSpPr>
        <p:spPr>
          <a:xfrm>
            <a:off x="134471" y="0"/>
            <a:ext cx="11985811"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Care and Nourishment For Others</a:t>
            </a:r>
          </a:p>
        </p:txBody>
      </p:sp>
      <p:sp>
        <p:nvSpPr>
          <p:cNvPr id="8" name="TextBox 7"/>
          <p:cNvSpPr txBox="1"/>
          <p:nvPr/>
        </p:nvSpPr>
        <p:spPr>
          <a:xfrm>
            <a:off x="5030651" y="645250"/>
            <a:ext cx="3962400" cy="523220"/>
          </a:xfrm>
          <a:prstGeom prst="rect">
            <a:avLst/>
          </a:prstGeom>
          <a:noFill/>
        </p:spPr>
        <p:txBody>
          <a:bodyPr wrap="square" rtlCol="0">
            <a:spAutoFit/>
          </a:bodyPr>
          <a:lstStyle/>
          <a:p>
            <a:pPr fontAlgn="base"/>
            <a:r>
              <a:rPr lang="en-US" sz="2800" b="1" dirty="0"/>
              <a:t>Spiritually Nourish</a:t>
            </a:r>
          </a:p>
        </p:txBody>
      </p:sp>
      <p:sp>
        <p:nvSpPr>
          <p:cNvPr id="9" name="Rectangle 8"/>
          <p:cNvSpPr/>
          <p:nvPr/>
        </p:nvSpPr>
        <p:spPr>
          <a:xfrm>
            <a:off x="4804756" y="1219200"/>
            <a:ext cx="5406044" cy="2031325"/>
          </a:xfrm>
          <a:prstGeom prst="rect">
            <a:avLst/>
          </a:prstGeom>
        </p:spPr>
        <p:txBody>
          <a:bodyPr wrap="square">
            <a:spAutoFit/>
          </a:bodyPr>
          <a:lstStyle/>
          <a:p>
            <a:r>
              <a:rPr lang="en-US" dirty="0"/>
              <a:t>“…they were numbered among the people of the church of Christ; and their names were taken, that they might be remembered and nourished by the good word of God, to keep them in the right way, to keep them continually watchful unto prayer, relying alone upon the merits of Christ, who was the author and the finisher of their faith.”</a:t>
            </a:r>
          </a:p>
        </p:txBody>
      </p:sp>
      <p:sp>
        <p:nvSpPr>
          <p:cNvPr id="10" name="Rectangle 9"/>
          <p:cNvSpPr/>
          <p:nvPr/>
        </p:nvSpPr>
        <p:spPr>
          <a:xfrm>
            <a:off x="744071" y="3704344"/>
            <a:ext cx="6087035" cy="2769989"/>
          </a:xfrm>
          <a:prstGeom prst="rect">
            <a:avLst/>
          </a:prstGeom>
        </p:spPr>
        <p:txBody>
          <a:bodyPr wrap="square">
            <a:spAutoFit/>
          </a:bodyPr>
          <a:lstStyle/>
          <a:p>
            <a:r>
              <a:rPr lang="en-US" dirty="0"/>
              <a:t>Numbered—Might mean a record of the people baptized.</a:t>
            </a:r>
          </a:p>
          <a:p>
            <a:endParaRPr lang="en-US" dirty="0"/>
          </a:p>
          <a:p>
            <a:r>
              <a:rPr lang="en-US" dirty="0"/>
              <a:t>“Keeping a record of the members of the Church was not done for sake of reporting statistics or “boasting” in numbers but rather so that each member could be identified and remembered. ..Members are remembered in that priesthood leaders are kept aware of all those in their units in order that they can be spiritually Ministered to and encouraged to live the gospel…”</a:t>
            </a:r>
          </a:p>
          <a:p>
            <a:r>
              <a:rPr lang="en-US" sz="1200" dirty="0"/>
              <a:t>JFM and RLM</a:t>
            </a:r>
          </a:p>
        </p:txBody>
      </p:sp>
      <p:pic>
        <p:nvPicPr>
          <p:cNvPr id="3" name="Picture 2">
            <a:extLst>
              <a:ext uri="{FF2B5EF4-FFF2-40B4-BE49-F238E27FC236}">
                <a16:creationId xmlns:a16="http://schemas.microsoft.com/office/drawing/2014/main" id="{7273AC65-7D9F-4D53-9FFB-74920164C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861" y="1376596"/>
            <a:ext cx="2893079" cy="1928719"/>
          </a:xfrm>
          <a:prstGeom prst="rect">
            <a:avLst/>
          </a:prstGeom>
        </p:spPr>
      </p:pic>
      <p:pic>
        <p:nvPicPr>
          <p:cNvPr id="7" name="Picture 6">
            <a:extLst>
              <a:ext uri="{FF2B5EF4-FFF2-40B4-BE49-F238E27FC236}">
                <a16:creationId xmlns:a16="http://schemas.microsoft.com/office/drawing/2014/main" id="{CB306AB9-784B-4B61-AC1E-EF9CCE0C34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8232" y="3687697"/>
            <a:ext cx="4054656" cy="2291762"/>
          </a:xfrm>
          <a:prstGeom prst="rect">
            <a:avLst/>
          </a:prstGeom>
        </p:spPr>
      </p:pic>
      <p:pic>
        <p:nvPicPr>
          <p:cNvPr id="14" name="Picture 13">
            <a:extLst>
              <a:ext uri="{FF2B5EF4-FFF2-40B4-BE49-F238E27FC236}">
                <a16:creationId xmlns:a16="http://schemas.microsoft.com/office/drawing/2014/main" id="{5947C73A-57BE-4475-B121-AD7D4EA6D5D5}"/>
              </a:ext>
            </a:extLst>
          </p:cNvPr>
          <p:cNvPicPr>
            <a:picLocks noChangeAspect="1"/>
          </p:cNvPicPr>
          <p:nvPr/>
        </p:nvPicPr>
        <p:blipFill rotWithShape="1">
          <a:blip r:embed="rId6">
            <a:extLst>
              <a:ext uri="{28A0092B-C50C-407E-A947-70E740481C1C}">
                <a14:useLocalDpi xmlns:a14="http://schemas.microsoft.com/office/drawing/2010/main" val="0"/>
              </a:ext>
            </a:extLst>
          </a:blip>
          <a:srcRect t="2721" b="5361"/>
          <a:stretch/>
        </p:blipFill>
        <p:spPr>
          <a:xfrm>
            <a:off x="10676965" y="125506"/>
            <a:ext cx="1323694" cy="888664"/>
          </a:xfrm>
          <a:prstGeom prst="rect">
            <a:avLst/>
          </a:prstGeom>
        </p:spPr>
      </p:pic>
    </p:spTree>
    <p:extLst>
      <p:ext uri="{BB962C8B-B14F-4D97-AF65-F5344CB8AC3E}">
        <p14:creationId xmlns:p14="http://schemas.microsoft.com/office/powerpoint/2010/main" val="15934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CFE739-D48F-4BD0-A7AA-DA7C77035224}"/>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152400"/>
            <a:ext cx="4114800" cy="2246769"/>
          </a:xfrm>
          <a:prstGeom prst="rect">
            <a:avLst/>
          </a:prstGeom>
          <a:noFill/>
        </p:spPr>
        <p:txBody>
          <a:bodyPr wrap="square" rtlCol="0">
            <a:spAutoFit/>
          </a:bodyPr>
          <a:lstStyle/>
          <a:p>
            <a:pPr fontAlgn="base"/>
            <a:r>
              <a:rPr lang="en-US" sz="2000" dirty="0"/>
              <a:t>“It is not an easy thing to become a member of this Church. In most cases it involves setting aside old habits, leaving old friends and associations, and stepping into a new society which is different and somewhat demanding.</a:t>
            </a:r>
          </a:p>
        </p:txBody>
      </p:sp>
      <p:sp>
        <p:nvSpPr>
          <p:cNvPr id="8" name="TextBox 7"/>
          <p:cNvSpPr txBox="1"/>
          <p:nvPr/>
        </p:nvSpPr>
        <p:spPr>
          <a:xfrm>
            <a:off x="7315200" y="4365811"/>
            <a:ext cx="4495800" cy="2246769"/>
          </a:xfrm>
          <a:prstGeom prst="rect">
            <a:avLst/>
          </a:prstGeom>
          <a:noFill/>
        </p:spPr>
        <p:txBody>
          <a:bodyPr wrap="square" rtlCol="0">
            <a:spAutoFit/>
          </a:bodyPr>
          <a:lstStyle/>
          <a:p>
            <a:pPr fontAlgn="base"/>
            <a:r>
              <a:rPr lang="en-US" sz="2000" dirty="0"/>
              <a:t>“With the ever-increasing number of converts, we must make an increasingly substantial effort to assist them as they find their way. Every one of them needs three things: a friend, a responsibility, and nurturing with ‘the good word of God’ (Moro. 6:4).</a:t>
            </a:r>
          </a:p>
        </p:txBody>
      </p:sp>
      <p:pic>
        <p:nvPicPr>
          <p:cNvPr id="3" name="Picture 2">
            <a:extLst>
              <a:ext uri="{FF2B5EF4-FFF2-40B4-BE49-F238E27FC236}">
                <a16:creationId xmlns:a16="http://schemas.microsoft.com/office/drawing/2014/main" id="{A4D5A807-2D45-4BFD-8A77-B077DC985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290" y="481573"/>
            <a:ext cx="2663038" cy="2663038"/>
          </a:xfrm>
          <a:prstGeom prst="rect">
            <a:avLst/>
          </a:prstGeom>
        </p:spPr>
      </p:pic>
      <p:pic>
        <p:nvPicPr>
          <p:cNvPr id="5" name="Picture 4">
            <a:extLst>
              <a:ext uri="{FF2B5EF4-FFF2-40B4-BE49-F238E27FC236}">
                <a16:creationId xmlns:a16="http://schemas.microsoft.com/office/drawing/2014/main" id="{81D9B6EA-0FBC-4D11-A62E-33665FD15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8575" y="2059126"/>
            <a:ext cx="3095625" cy="3019425"/>
          </a:xfrm>
          <a:prstGeom prst="rect">
            <a:avLst/>
          </a:prstGeom>
        </p:spPr>
      </p:pic>
      <p:pic>
        <p:nvPicPr>
          <p:cNvPr id="10" name="Picture 9">
            <a:extLst>
              <a:ext uri="{FF2B5EF4-FFF2-40B4-BE49-F238E27FC236}">
                <a16:creationId xmlns:a16="http://schemas.microsoft.com/office/drawing/2014/main" id="{615D149D-6832-42FC-B9E2-71F09254C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960" y="3429000"/>
            <a:ext cx="2188191" cy="2732517"/>
          </a:xfrm>
          <a:prstGeom prst="rect">
            <a:avLst/>
          </a:prstGeom>
        </p:spPr>
      </p:pic>
    </p:spTree>
    <p:extLst>
      <p:ext uri="{BB962C8B-B14F-4D97-AF65-F5344CB8AC3E}">
        <p14:creationId xmlns:p14="http://schemas.microsoft.com/office/powerpoint/2010/main" val="402514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9AC022-10BC-4FAC-819A-6404F54F8A87}"/>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255058" y="286871"/>
            <a:ext cx="5862918" cy="1477328"/>
          </a:xfrm>
          <a:prstGeom prst="rect">
            <a:avLst/>
          </a:prstGeom>
          <a:noFill/>
        </p:spPr>
        <p:txBody>
          <a:bodyPr wrap="square" rtlCol="0">
            <a:spAutoFit/>
          </a:bodyPr>
          <a:lstStyle/>
          <a:p>
            <a:pPr fontAlgn="base"/>
            <a:r>
              <a:rPr lang="en-US" dirty="0"/>
              <a:t>It is our duty and opportunity to provide these things. …</a:t>
            </a:r>
          </a:p>
          <a:p>
            <a:pPr fontAlgn="base"/>
            <a:r>
              <a:rPr lang="en-US" dirty="0"/>
              <a:t>“This is a work for everyone. It is a work for home teachers and visiting teachers. It is a work for the bishopric, for the priesthood quorums, for the Relief Society, the young men and young women, even the Primary.</a:t>
            </a:r>
          </a:p>
        </p:txBody>
      </p:sp>
      <p:sp>
        <p:nvSpPr>
          <p:cNvPr id="5" name="TextBox 4"/>
          <p:cNvSpPr txBox="1"/>
          <p:nvPr/>
        </p:nvSpPr>
        <p:spPr>
          <a:xfrm>
            <a:off x="3962400" y="3657600"/>
            <a:ext cx="6324600" cy="3046988"/>
          </a:xfrm>
          <a:prstGeom prst="rect">
            <a:avLst/>
          </a:prstGeom>
          <a:noFill/>
        </p:spPr>
        <p:txBody>
          <a:bodyPr wrap="square" rtlCol="0">
            <a:spAutoFit/>
          </a:bodyPr>
          <a:lstStyle/>
          <a:p>
            <a:pPr fontAlgn="base"/>
            <a:r>
              <a:rPr lang="en-US" dirty="0"/>
              <a:t>“I was in a fast and testimony meeting only last Sunday. A 15- or 16-year-old boy stood before the congregation and said that he had decided to be baptized.</a:t>
            </a:r>
          </a:p>
          <a:p>
            <a:pPr fontAlgn="base"/>
            <a:endParaRPr lang="en-US" dirty="0"/>
          </a:p>
          <a:p>
            <a:pPr fontAlgn="base"/>
            <a:r>
              <a:rPr lang="en-US" dirty="0"/>
              <a:t>“Then one by one boys of the teachers quorum stepped to the microphone to express their love for him, to tell him that he was doing the right thing, and to assure him that they would stand with him and help him. It was a wonderful experience to hear those young men speak words of appreciation and encouragement to their friend” </a:t>
            </a:r>
          </a:p>
          <a:p>
            <a:pPr fontAlgn="base"/>
            <a:r>
              <a:rPr lang="en-US" sz="1200" dirty="0"/>
              <a:t>President Gordon B. Hinckley </a:t>
            </a:r>
          </a:p>
        </p:txBody>
      </p:sp>
      <p:pic>
        <p:nvPicPr>
          <p:cNvPr id="3" name="Picture 2">
            <a:extLst>
              <a:ext uri="{FF2B5EF4-FFF2-40B4-BE49-F238E27FC236}">
                <a16:creationId xmlns:a16="http://schemas.microsoft.com/office/drawing/2014/main" id="{3AEBB62B-7A72-4FBA-A7E0-075BA3374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130" y="1527931"/>
            <a:ext cx="2717353" cy="1976257"/>
          </a:xfrm>
          <a:prstGeom prst="rect">
            <a:avLst/>
          </a:prstGeom>
        </p:spPr>
      </p:pic>
      <p:pic>
        <p:nvPicPr>
          <p:cNvPr id="9" name="Picture 8">
            <a:extLst>
              <a:ext uri="{FF2B5EF4-FFF2-40B4-BE49-F238E27FC236}">
                <a16:creationId xmlns:a16="http://schemas.microsoft.com/office/drawing/2014/main" id="{FE1BF8F8-9820-4F76-9D48-788A278C5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500" y="2667548"/>
            <a:ext cx="2359399" cy="3532508"/>
          </a:xfrm>
          <a:prstGeom prst="rect">
            <a:avLst/>
          </a:prstGeom>
        </p:spPr>
      </p:pic>
      <p:pic>
        <p:nvPicPr>
          <p:cNvPr id="11" name="Picture 10">
            <a:extLst>
              <a:ext uri="{FF2B5EF4-FFF2-40B4-BE49-F238E27FC236}">
                <a16:creationId xmlns:a16="http://schemas.microsoft.com/office/drawing/2014/main" id="{809C67E4-D136-41AF-9222-5AF39B03E2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9064" y="285991"/>
            <a:ext cx="2635009" cy="1976257"/>
          </a:xfrm>
          <a:prstGeom prst="rect">
            <a:avLst/>
          </a:prstGeom>
        </p:spPr>
      </p:pic>
      <p:pic>
        <p:nvPicPr>
          <p:cNvPr id="13" name="Picture 12">
            <a:extLst>
              <a:ext uri="{FF2B5EF4-FFF2-40B4-BE49-F238E27FC236}">
                <a16:creationId xmlns:a16="http://schemas.microsoft.com/office/drawing/2014/main" id="{11F2B1F0-D8DF-4279-868F-3DAD5BA5B8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05" y="136151"/>
            <a:ext cx="879101" cy="1096163"/>
          </a:xfrm>
          <a:prstGeom prst="rect">
            <a:avLst/>
          </a:prstGeom>
        </p:spPr>
      </p:pic>
    </p:spTree>
    <p:extLst>
      <p:ext uri="{BB962C8B-B14F-4D97-AF65-F5344CB8AC3E}">
        <p14:creationId xmlns:p14="http://schemas.microsoft.com/office/powerpoint/2010/main" val="13756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F153E1F-4FAD-4402-AF6C-8A1BCCED7ED5}"/>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Our Responsibility</a:t>
            </a:r>
          </a:p>
        </p:txBody>
      </p:sp>
      <p:sp>
        <p:nvSpPr>
          <p:cNvPr id="5" name="TextBox 4"/>
          <p:cNvSpPr txBox="1"/>
          <p:nvPr/>
        </p:nvSpPr>
        <p:spPr>
          <a:xfrm>
            <a:off x="6539753" y="1258793"/>
            <a:ext cx="4038600" cy="3877985"/>
          </a:xfrm>
          <a:prstGeom prst="rect">
            <a:avLst/>
          </a:prstGeom>
          <a:noFill/>
        </p:spPr>
        <p:txBody>
          <a:bodyPr wrap="square" rtlCol="0">
            <a:spAutoFit/>
          </a:bodyPr>
          <a:lstStyle/>
          <a:p>
            <a:pPr fontAlgn="base"/>
            <a:r>
              <a:rPr lang="en-US" dirty="0"/>
              <a:t>“Most people don’t come to church looking merely for a few new gospel facts or to see old friends, though all of that is important. They come seeking a spiritual experience. They want peace. They want their faith fortified and their hope renewed. They want, in short, to be nourished by the good word of God, to be strengthened by the powers of heaven. Those of us who are called upon to speak or teach or lead have an obligation to help provide that, as best we possibly can” </a:t>
            </a:r>
          </a:p>
          <a:p>
            <a:pPr fontAlgn="base"/>
            <a:r>
              <a:rPr lang="en-US" sz="1200" dirty="0"/>
              <a:t>Elder Jeffrey R. Holland</a:t>
            </a:r>
          </a:p>
        </p:txBody>
      </p:sp>
      <p:grpSp>
        <p:nvGrpSpPr>
          <p:cNvPr id="14" name="Group 13"/>
          <p:cNvGrpSpPr/>
          <p:nvPr/>
        </p:nvGrpSpPr>
        <p:grpSpPr>
          <a:xfrm>
            <a:off x="484094" y="883023"/>
            <a:ext cx="4419600" cy="3048000"/>
            <a:chOff x="228600" y="533400"/>
            <a:chExt cx="4114800" cy="3048000"/>
          </a:xfrm>
        </p:grpSpPr>
        <p:grpSp>
          <p:nvGrpSpPr>
            <p:cNvPr id="8" name="Group 7"/>
            <p:cNvGrpSpPr/>
            <p:nvPr/>
          </p:nvGrpSpPr>
          <p:grpSpPr>
            <a:xfrm>
              <a:off x="228600" y="533400"/>
              <a:ext cx="4114800" cy="3048000"/>
              <a:chOff x="609600" y="914400"/>
              <a:chExt cx="4114800" cy="3505200"/>
            </a:xfrm>
          </p:grpSpPr>
          <p:sp>
            <p:nvSpPr>
              <p:cNvPr id="9" name="Rounded Rectangle 8"/>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73"/>
              <p:cNvGrpSpPr/>
              <p:nvPr/>
            </p:nvGrpSpPr>
            <p:grpSpPr>
              <a:xfrm>
                <a:off x="1447800" y="3200400"/>
                <a:ext cx="2590800" cy="1143000"/>
                <a:chOff x="1447800" y="4724400"/>
                <a:chExt cx="2590800" cy="1143000"/>
              </a:xfrm>
            </p:grpSpPr>
            <p:sp>
              <p:nvSpPr>
                <p:cNvPr id="12" name="Rounded Rectangle 11"/>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4" name="TextBox 3"/>
            <p:cNvSpPr txBox="1"/>
            <p:nvPr/>
          </p:nvSpPr>
          <p:spPr>
            <a:xfrm>
              <a:off x="441434" y="762000"/>
              <a:ext cx="3689131" cy="1815882"/>
            </a:xfrm>
            <a:prstGeom prst="rect">
              <a:avLst/>
            </a:prstGeom>
            <a:noFill/>
          </p:spPr>
          <p:txBody>
            <a:bodyPr wrap="square" rtlCol="0">
              <a:spAutoFit/>
            </a:bodyPr>
            <a:lstStyle/>
            <a:p>
              <a:pPr fontAlgn="base"/>
              <a:r>
                <a:rPr lang="en-US" sz="1600" dirty="0"/>
                <a:t>We have a responsibility to remember other members of the Church and to nourish them spiritually by the word of God. They may also say that we should help each other be continually watchful unto prayer and that we should help each other rely on the Savior and His Atonement.</a:t>
              </a:r>
            </a:p>
          </p:txBody>
        </p:sp>
      </p:grpSp>
      <p:sp>
        <p:nvSpPr>
          <p:cNvPr id="15" name="TextBox 14"/>
          <p:cNvSpPr txBox="1"/>
          <p:nvPr/>
        </p:nvSpPr>
        <p:spPr>
          <a:xfrm>
            <a:off x="8305800" y="6488668"/>
            <a:ext cx="2362200" cy="369332"/>
          </a:xfrm>
          <a:prstGeom prst="rect">
            <a:avLst/>
          </a:prstGeom>
          <a:noFill/>
        </p:spPr>
        <p:txBody>
          <a:bodyPr wrap="square" rtlCol="0">
            <a:spAutoFit/>
          </a:bodyPr>
          <a:lstStyle/>
          <a:p>
            <a:pPr algn="r"/>
            <a:r>
              <a:rPr lang="en-US" dirty="0"/>
              <a:t>Moroni 6:4</a:t>
            </a:r>
          </a:p>
        </p:txBody>
      </p:sp>
      <p:pic>
        <p:nvPicPr>
          <p:cNvPr id="3" name="Picture 2">
            <a:extLst>
              <a:ext uri="{FF2B5EF4-FFF2-40B4-BE49-F238E27FC236}">
                <a16:creationId xmlns:a16="http://schemas.microsoft.com/office/drawing/2014/main" id="{D98E44E6-A2EB-4A85-B765-07A2A02305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962" y="4089027"/>
            <a:ext cx="3276320" cy="2621056"/>
          </a:xfrm>
          <a:prstGeom prst="rect">
            <a:avLst/>
          </a:prstGeom>
        </p:spPr>
      </p:pic>
      <p:pic>
        <p:nvPicPr>
          <p:cNvPr id="18" name="Picture 17">
            <a:extLst>
              <a:ext uri="{FF2B5EF4-FFF2-40B4-BE49-F238E27FC236}">
                <a16:creationId xmlns:a16="http://schemas.microsoft.com/office/drawing/2014/main" id="{3A61E23A-1B7E-4612-8FBB-2483D3E284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5229" y="95759"/>
            <a:ext cx="992723" cy="1239982"/>
          </a:xfrm>
          <a:prstGeom prst="rect">
            <a:avLst/>
          </a:prstGeom>
        </p:spPr>
      </p:pic>
    </p:spTree>
    <p:extLst>
      <p:ext uri="{BB962C8B-B14F-4D97-AF65-F5344CB8AC3E}">
        <p14:creationId xmlns:p14="http://schemas.microsoft.com/office/powerpoint/2010/main" val="70487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0C27F6-2D9F-4DAF-9333-57C691809894}"/>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676400" y="1"/>
            <a:ext cx="8610600" cy="769441"/>
          </a:xfrm>
          <a:prstGeom prst="rect">
            <a:avLst/>
          </a:prstGeom>
          <a:noFill/>
        </p:spPr>
        <p:txBody>
          <a:bodyPr wrap="square" rtlCol="0">
            <a:spAutoFit/>
          </a:bodyPr>
          <a:lstStyle/>
          <a:p>
            <a:pPr algn="ctr"/>
            <a:r>
              <a:rPr lang="en-US" sz="4400" dirty="0">
                <a:latin typeface="Abadi" panose="020B0604020104020204" pitchFamily="34" charset="0"/>
                <a:cs typeface="David" pitchFamily="34" charset="-79"/>
              </a:rPr>
              <a:t>The Purpose of Church Meetings</a:t>
            </a:r>
          </a:p>
        </p:txBody>
      </p:sp>
      <p:grpSp>
        <p:nvGrpSpPr>
          <p:cNvPr id="2" name="Group 13"/>
          <p:cNvGrpSpPr/>
          <p:nvPr/>
        </p:nvGrpSpPr>
        <p:grpSpPr>
          <a:xfrm>
            <a:off x="2057400" y="990601"/>
            <a:ext cx="3048000" cy="2102069"/>
            <a:chOff x="228600" y="533400"/>
            <a:chExt cx="4114800" cy="3048000"/>
          </a:xfrm>
        </p:grpSpPr>
        <p:grpSp>
          <p:nvGrpSpPr>
            <p:cNvPr id="3" name="Group 7"/>
            <p:cNvGrpSpPr/>
            <p:nvPr/>
          </p:nvGrpSpPr>
          <p:grpSpPr>
            <a:xfrm>
              <a:off x="228600" y="533400"/>
              <a:ext cx="4114800" cy="3048000"/>
              <a:chOff x="609600" y="914400"/>
              <a:chExt cx="4114800" cy="3505200"/>
            </a:xfrm>
          </p:grpSpPr>
          <p:sp>
            <p:nvSpPr>
              <p:cNvPr id="9" name="Rounded Rectangle 8"/>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3"/>
              <p:cNvGrpSpPr/>
              <p:nvPr/>
            </p:nvGrpSpPr>
            <p:grpSpPr>
              <a:xfrm>
                <a:off x="1447800" y="3200400"/>
                <a:ext cx="2590800" cy="1143000"/>
                <a:chOff x="1447800" y="4724400"/>
                <a:chExt cx="2590800" cy="1143000"/>
              </a:xfrm>
            </p:grpSpPr>
            <p:sp>
              <p:nvSpPr>
                <p:cNvPr id="12" name="Rounded Rectangle 11"/>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4" name="TextBox 3"/>
            <p:cNvSpPr txBox="1"/>
            <p:nvPr/>
          </p:nvSpPr>
          <p:spPr>
            <a:xfrm>
              <a:off x="331470" y="864870"/>
              <a:ext cx="3689132" cy="1561966"/>
            </a:xfrm>
            <a:prstGeom prst="rect">
              <a:avLst/>
            </a:prstGeom>
            <a:noFill/>
          </p:spPr>
          <p:txBody>
            <a:bodyPr wrap="square" rtlCol="0">
              <a:spAutoFit/>
            </a:bodyPr>
            <a:lstStyle/>
            <a:p>
              <a:pPr algn="ctr" fontAlgn="base"/>
              <a:r>
                <a:rPr lang="en-US" sz="1600" dirty="0"/>
                <a:t>As Church members, we are to meet together often to fast and to pray</a:t>
              </a:r>
            </a:p>
            <a:p>
              <a:pPr fontAlgn="base"/>
              <a:endParaRPr lang="en-US" sz="1600" dirty="0"/>
            </a:p>
          </p:txBody>
        </p:sp>
      </p:grpSp>
      <p:sp>
        <p:nvSpPr>
          <p:cNvPr id="14" name="TextBox 13"/>
          <p:cNvSpPr txBox="1"/>
          <p:nvPr/>
        </p:nvSpPr>
        <p:spPr>
          <a:xfrm>
            <a:off x="8305800" y="6488668"/>
            <a:ext cx="2362200" cy="369332"/>
          </a:xfrm>
          <a:prstGeom prst="rect">
            <a:avLst/>
          </a:prstGeom>
          <a:noFill/>
        </p:spPr>
        <p:txBody>
          <a:bodyPr wrap="square" rtlCol="0">
            <a:spAutoFit/>
          </a:bodyPr>
          <a:lstStyle/>
          <a:p>
            <a:pPr algn="r"/>
            <a:r>
              <a:rPr lang="en-US" dirty="0"/>
              <a:t>Moroni 6:5-6</a:t>
            </a:r>
          </a:p>
        </p:txBody>
      </p:sp>
      <p:grpSp>
        <p:nvGrpSpPr>
          <p:cNvPr id="15" name="Group 13"/>
          <p:cNvGrpSpPr/>
          <p:nvPr/>
        </p:nvGrpSpPr>
        <p:grpSpPr>
          <a:xfrm>
            <a:off x="6629400" y="1066801"/>
            <a:ext cx="3048000" cy="2102069"/>
            <a:chOff x="228600" y="533400"/>
            <a:chExt cx="4114800" cy="3048000"/>
          </a:xfrm>
        </p:grpSpPr>
        <p:grpSp>
          <p:nvGrpSpPr>
            <p:cNvPr id="16" name="Group 7"/>
            <p:cNvGrpSpPr/>
            <p:nvPr/>
          </p:nvGrpSpPr>
          <p:grpSpPr>
            <a:xfrm>
              <a:off x="228600" y="533400"/>
              <a:ext cx="4114800" cy="3048000"/>
              <a:chOff x="609600" y="914400"/>
              <a:chExt cx="4114800" cy="3505200"/>
            </a:xfrm>
          </p:grpSpPr>
          <p:sp>
            <p:nvSpPr>
              <p:cNvPr id="18" name="Rounded Rectangle 17"/>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3"/>
              <p:cNvGrpSpPr/>
              <p:nvPr/>
            </p:nvGrpSpPr>
            <p:grpSpPr>
              <a:xfrm>
                <a:off x="1447800" y="3200400"/>
                <a:ext cx="2590800" cy="1143000"/>
                <a:chOff x="1447800" y="4724400"/>
                <a:chExt cx="2590800" cy="1143000"/>
              </a:xfrm>
            </p:grpSpPr>
            <p:sp>
              <p:nvSpPr>
                <p:cNvPr id="21" name="Rounded Rectangle 20"/>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17" name="TextBox 16"/>
            <p:cNvSpPr txBox="1"/>
            <p:nvPr/>
          </p:nvSpPr>
          <p:spPr>
            <a:xfrm>
              <a:off x="331470" y="864870"/>
              <a:ext cx="3689132" cy="1918987"/>
            </a:xfrm>
            <a:prstGeom prst="rect">
              <a:avLst/>
            </a:prstGeom>
            <a:noFill/>
          </p:spPr>
          <p:txBody>
            <a:bodyPr wrap="square" rtlCol="0">
              <a:spAutoFit/>
            </a:bodyPr>
            <a:lstStyle/>
            <a:p>
              <a:pPr algn="ctr" fontAlgn="base"/>
              <a:r>
                <a:rPr lang="en-US" sz="1600" dirty="0"/>
                <a:t>As Church  member, we are to meet together often to strengthen each other spiritually</a:t>
              </a:r>
            </a:p>
            <a:p>
              <a:pPr fontAlgn="base"/>
              <a:endParaRPr lang="en-US" sz="1600" dirty="0"/>
            </a:p>
          </p:txBody>
        </p:sp>
      </p:grpSp>
      <p:grpSp>
        <p:nvGrpSpPr>
          <p:cNvPr id="23" name="Group 13"/>
          <p:cNvGrpSpPr/>
          <p:nvPr/>
        </p:nvGrpSpPr>
        <p:grpSpPr>
          <a:xfrm>
            <a:off x="4419600" y="3962401"/>
            <a:ext cx="3048000" cy="2102069"/>
            <a:chOff x="228600" y="533400"/>
            <a:chExt cx="4114800" cy="3048000"/>
          </a:xfrm>
        </p:grpSpPr>
        <p:grpSp>
          <p:nvGrpSpPr>
            <p:cNvPr id="24" name="Group 7"/>
            <p:cNvGrpSpPr/>
            <p:nvPr/>
          </p:nvGrpSpPr>
          <p:grpSpPr>
            <a:xfrm>
              <a:off x="228600" y="533400"/>
              <a:ext cx="4114800" cy="3048000"/>
              <a:chOff x="609600" y="914400"/>
              <a:chExt cx="4114800" cy="3505200"/>
            </a:xfrm>
          </p:grpSpPr>
          <p:sp>
            <p:nvSpPr>
              <p:cNvPr id="26" name="Rounded Rectangle 2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1490" y="1066800"/>
                <a:ext cx="3744311"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73"/>
              <p:cNvGrpSpPr/>
              <p:nvPr/>
            </p:nvGrpSpPr>
            <p:grpSpPr>
              <a:xfrm>
                <a:off x="1447800" y="3200400"/>
                <a:ext cx="2590800" cy="1143000"/>
                <a:chOff x="1447800" y="4724400"/>
                <a:chExt cx="2590800" cy="1143000"/>
              </a:xfrm>
            </p:grpSpPr>
            <p:sp>
              <p:nvSpPr>
                <p:cNvPr id="29" name="Rounded Rectangle 2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25" name="TextBox 24"/>
            <p:cNvSpPr txBox="1"/>
            <p:nvPr/>
          </p:nvSpPr>
          <p:spPr>
            <a:xfrm>
              <a:off x="331470" y="864870"/>
              <a:ext cx="3689132" cy="1918987"/>
            </a:xfrm>
            <a:prstGeom prst="rect">
              <a:avLst/>
            </a:prstGeom>
            <a:noFill/>
          </p:spPr>
          <p:txBody>
            <a:bodyPr wrap="square" rtlCol="0">
              <a:spAutoFit/>
            </a:bodyPr>
            <a:lstStyle/>
            <a:p>
              <a:pPr algn="ctr" fontAlgn="base"/>
              <a:r>
                <a:rPr lang="en-US" sz="1600" dirty="0"/>
                <a:t>As Church members, we are to meet together often to partake of the sacrament in remembrance of Jesus Christ</a:t>
              </a:r>
            </a:p>
            <a:p>
              <a:pPr fontAlgn="base"/>
              <a:endParaRPr lang="en-US" sz="1600" dirty="0"/>
            </a:p>
          </p:txBody>
        </p:sp>
      </p:grpSp>
    </p:spTree>
    <p:extLst>
      <p:ext uri="{BB962C8B-B14F-4D97-AF65-F5344CB8AC3E}">
        <p14:creationId xmlns:p14="http://schemas.microsoft.com/office/powerpoint/2010/main" val="28916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2022</Words>
  <Application>Microsoft Office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2017-12-13T14:51:37Z</dcterms:created>
  <dcterms:modified xsi:type="dcterms:W3CDTF">2020-06-11T16:03:37Z</dcterms:modified>
</cp:coreProperties>
</file>