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74" r:id="rId5"/>
    <p:sldId id="260" r:id="rId6"/>
    <p:sldId id="261" r:id="rId7"/>
    <p:sldId id="263" r:id="rId8"/>
    <p:sldId id="264" r:id="rId9"/>
    <p:sldId id="265" r:id="rId10"/>
    <p:sldId id="266" r:id="rId11"/>
    <p:sldId id="267" r:id="rId12"/>
    <p:sldId id="268" r:id="rId13"/>
    <p:sldId id="270" r:id="rId14"/>
    <p:sldId id="271" r:id="rId15"/>
    <p:sldId id="272" r:id="rId16"/>
    <p:sldId id="273"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omic Sans MS" panose="030F0702030302020204" pitchFamily="66"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71"/>
    <a:srgbClr val="FFF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94660"/>
  </p:normalViewPr>
  <p:slideViewPr>
    <p:cSldViewPr snapToGrid="0">
      <p:cViewPr varScale="1">
        <p:scale>
          <a:sx n="99" d="100"/>
          <a:sy n="99" d="100"/>
        </p:scale>
        <p:origin x="10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E49DB-AF2A-4E62-AFB1-8ACB70F91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B53F33-4C8F-462B-8268-C499AABC2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5E9C13-49B3-4857-B2B4-BD4FF7FAA112}"/>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5" name="Footer Placeholder 4">
            <a:extLst>
              <a:ext uri="{FF2B5EF4-FFF2-40B4-BE49-F238E27FC236}">
                <a16:creationId xmlns:a16="http://schemas.microsoft.com/office/drawing/2014/main" id="{EA708081-C07F-4B10-84EA-39EC9256B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008CC-9D2A-44FD-AA09-F065649B023D}"/>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140064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4F9A-BD47-4B9C-B5B0-513314D910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BD0148-8364-4A05-9BE2-5743A73CFB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671369-3721-4907-8C3D-7FBEA0748257}"/>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5" name="Footer Placeholder 4">
            <a:extLst>
              <a:ext uri="{FF2B5EF4-FFF2-40B4-BE49-F238E27FC236}">
                <a16:creationId xmlns:a16="http://schemas.microsoft.com/office/drawing/2014/main" id="{60E55A85-6A32-4444-8B86-0DA73E9BA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10DD45-EA6B-4038-B1CC-8AAE61350CC9}"/>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1590441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6AC9C-1112-4C0C-953D-3673465D2B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548899-8677-4E93-A0E7-7CEE009310C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CA1FC-0D58-4EEA-A375-1C5903DDC991}"/>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5" name="Footer Placeholder 4">
            <a:extLst>
              <a:ext uri="{FF2B5EF4-FFF2-40B4-BE49-F238E27FC236}">
                <a16:creationId xmlns:a16="http://schemas.microsoft.com/office/drawing/2014/main" id="{A0BBB5A7-3D8B-4294-9DC6-2C04181F3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9321A-1419-431A-BA8F-F103A5646A54}"/>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624310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9E27-1121-4804-87B6-5855B7250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7E6E9-F4FB-48AE-A229-E2C9315AC16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0B762-7332-4B89-9A03-8AE3EEA9BCBA}"/>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5" name="Footer Placeholder 4">
            <a:extLst>
              <a:ext uri="{FF2B5EF4-FFF2-40B4-BE49-F238E27FC236}">
                <a16:creationId xmlns:a16="http://schemas.microsoft.com/office/drawing/2014/main" id="{3DC40C7B-916A-4EA4-A0F1-4B9F229152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4685A-EA7C-4FC7-A60F-5C93ABA78F44}"/>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3902118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EEF44-A1A5-4D3C-9EB8-A5323BE4F1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DB718-83C2-4530-A763-6E978AD54A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50C0EF-F641-4437-B931-5E586BFC2437}"/>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5" name="Footer Placeholder 4">
            <a:extLst>
              <a:ext uri="{FF2B5EF4-FFF2-40B4-BE49-F238E27FC236}">
                <a16:creationId xmlns:a16="http://schemas.microsoft.com/office/drawing/2014/main" id="{587C8FD9-574E-483E-BB68-E827CF5B9E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0E006D-401F-4F05-AA18-6E7956E0614B}"/>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757594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55447-D9BE-46B3-94E5-656F615E6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E3C450-17A4-4340-9594-9B3FB90EC5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486B81-C4AE-4803-B99E-40F5780BEAF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2799C-01BD-4AD8-9416-267A110A9092}"/>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6" name="Footer Placeholder 5">
            <a:extLst>
              <a:ext uri="{FF2B5EF4-FFF2-40B4-BE49-F238E27FC236}">
                <a16:creationId xmlns:a16="http://schemas.microsoft.com/office/drawing/2014/main" id="{E45B7A63-16B7-431B-A4CA-52CF81E17F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7548D-300D-424F-B459-59B0608E0F42}"/>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2778807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1372-5B6A-4E68-896B-4F808ECAB0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9D5F20-C8A6-4408-9F62-3C62A74995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A80986-05A0-4729-8105-980E6341394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DF97D-4132-446E-8236-FFB397AF1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C564BD-EBE0-4C3F-A4CB-E1A09323C2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9E5A45-7347-4C15-8F2C-95060962C7A8}"/>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8" name="Footer Placeholder 7">
            <a:extLst>
              <a:ext uri="{FF2B5EF4-FFF2-40B4-BE49-F238E27FC236}">
                <a16:creationId xmlns:a16="http://schemas.microsoft.com/office/drawing/2014/main" id="{14C3790E-79C7-4847-B68F-2D1739938F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610325-9FC9-4DB1-A3D3-2BE4DABA3241}"/>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196460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8D5E-87BC-4833-8013-A21C244E38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9494E3-D195-4E98-8508-31D2D456DE59}"/>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4" name="Footer Placeholder 3">
            <a:extLst>
              <a:ext uri="{FF2B5EF4-FFF2-40B4-BE49-F238E27FC236}">
                <a16:creationId xmlns:a16="http://schemas.microsoft.com/office/drawing/2014/main" id="{72615026-8354-4599-BEEA-E09992686A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F87F15-8D93-44C8-8224-F700B6474AF4}"/>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729052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3AF97-6162-4EEF-855F-A010A1E43D68}"/>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3" name="Footer Placeholder 2">
            <a:extLst>
              <a:ext uri="{FF2B5EF4-FFF2-40B4-BE49-F238E27FC236}">
                <a16:creationId xmlns:a16="http://schemas.microsoft.com/office/drawing/2014/main" id="{43EB57FB-F6B6-4C89-BA8D-26C0C79622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73676E-4E55-48FB-8576-752E38052A71}"/>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141534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CC47-DD5B-4303-A87F-085B774C8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7E6F0C-8E5E-4B65-846C-E282924ADC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9A4927-DA2A-4183-A0F1-ADCA1B78F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473E62-0426-44F1-B1CD-479084860B21}"/>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6" name="Footer Placeholder 5">
            <a:extLst>
              <a:ext uri="{FF2B5EF4-FFF2-40B4-BE49-F238E27FC236}">
                <a16:creationId xmlns:a16="http://schemas.microsoft.com/office/drawing/2014/main" id="{C4A6CC1E-B320-4965-A8D3-CEFD153AB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04A085-32EC-415A-95BC-5114244AA3DE}"/>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211536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6C26-9B90-495D-BAB6-3EF289BA85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1DE6BF-6801-4A11-8748-9289762395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60DD5E-C047-4D20-98D1-14DF4663B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0DD9ED-A611-413D-B4AA-42218D5AED33}"/>
              </a:ext>
            </a:extLst>
          </p:cNvPr>
          <p:cNvSpPr>
            <a:spLocks noGrp="1"/>
          </p:cNvSpPr>
          <p:nvPr>
            <p:ph type="dt" sz="half" idx="10"/>
          </p:nvPr>
        </p:nvSpPr>
        <p:spPr/>
        <p:txBody>
          <a:bodyPr/>
          <a:lstStyle/>
          <a:p>
            <a:fld id="{AC5C31AC-47B4-4E9D-AE18-6673B60D284D}" type="datetimeFigureOut">
              <a:rPr lang="en-US" smtClean="0"/>
              <a:t>6/11/2020</a:t>
            </a:fld>
            <a:endParaRPr lang="en-US"/>
          </a:p>
        </p:txBody>
      </p:sp>
      <p:sp>
        <p:nvSpPr>
          <p:cNvPr id="6" name="Footer Placeholder 5">
            <a:extLst>
              <a:ext uri="{FF2B5EF4-FFF2-40B4-BE49-F238E27FC236}">
                <a16:creationId xmlns:a16="http://schemas.microsoft.com/office/drawing/2014/main" id="{41446F8A-AA1E-45EA-9A74-C5384EAB8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0A0D2-066C-4192-A52A-05798160B192}"/>
              </a:ext>
            </a:extLst>
          </p:cNvPr>
          <p:cNvSpPr>
            <a:spLocks noGrp="1"/>
          </p:cNvSpPr>
          <p:nvPr>
            <p:ph type="sldNum" sz="quarter" idx="12"/>
          </p:nvPr>
        </p:nvSpPr>
        <p:spPr/>
        <p:txBody>
          <a:bodyPr/>
          <a:lstStyle/>
          <a:p>
            <a:fld id="{EC26228E-0661-45AB-9D54-495BD002D645}" type="slidenum">
              <a:rPr lang="en-US" smtClean="0"/>
              <a:t>‹#›</a:t>
            </a:fld>
            <a:endParaRPr lang="en-US"/>
          </a:p>
        </p:txBody>
      </p:sp>
    </p:spTree>
    <p:extLst>
      <p:ext uri="{BB962C8B-B14F-4D97-AF65-F5344CB8AC3E}">
        <p14:creationId xmlns:p14="http://schemas.microsoft.com/office/powerpoint/2010/main" val="2942251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1FC732-DB6D-4DAA-95D3-11E63F479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0BE3-713A-4450-BEDB-CB67A74A3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A7BC9-9F12-4A38-9F7B-B539E5E25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C31AC-47B4-4E9D-AE18-6673B60D284D}" type="datetimeFigureOut">
              <a:rPr lang="en-US" smtClean="0"/>
              <a:t>6/11/2020</a:t>
            </a:fld>
            <a:endParaRPr lang="en-US"/>
          </a:p>
        </p:txBody>
      </p:sp>
      <p:sp>
        <p:nvSpPr>
          <p:cNvPr id="5" name="Footer Placeholder 4">
            <a:extLst>
              <a:ext uri="{FF2B5EF4-FFF2-40B4-BE49-F238E27FC236}">
                <a16:creationId xmlns:a16="http://schemas.microsoft.com/office/drawing/2014/main" id="{FB77C3F6-82D8-4751-B85A-1AF3FDCD5F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57C623-F14A-49EE-A3BD-A7A71E6655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228E-0661-45AB-9D54-495BD002D645}" type="slidenum">
              <a:rPr lang="en-US" smtClean="0"/>
              <a:t>‹#›</a:t>
            </a:fld>
            <a:endParaRPr lang="en-US"/>
          </a:p>
        </p:txBody>
      </p:sp>
    </p:spTree>
    <p:extLst>
      <p:ext uri="{BB962C8B-B14F-4D97-AF65-F5344CB8AC3E}">
        <p14:creationId xmlns:p14="http://schemas.microsoft.com/office/powerpoint/2010/main" val="303392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FE4666-641C-4BEC-9A03-ABC84AA8E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6541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499CEA6D-443A-4783-8136-15BAB17ED7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76201" y="6258901"/>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2640" y="6021273"/>
              <a:ext cx="1600200" cy="338554"/>
            </a:xfrm>
            <a:prstGeom prst="rect">
              <a:avLst/>
            </a:prstGeom>
            <a:noFill/>
          </p:spPr>
          <p:txBody>
            <a:bodyPr wrap="square" rtlCol="0">
              <a:spAutoFit/>
            </a:bodyPr>
            <a:lstStyle/>
            <a:p>
              <a:r>
                <a:rPr lang="en-US" sz="1600" dirty="0"/>
                <a:t>Moroni 8:25-26</a:t>
              </a:r>
            </a:p>
          </p:txBody>
        </p:sp>
      </p:grpSp>
      <p:grpSp>
        <p:nvGrpSpPr>
          <p:cNvPr id="5" name="Group 202"/>
          <p:cNvGrpSpPr/>
          <p:nvPr/>
        </p:nvGrpSpPr>
        <p:grpSpPr>
          <a:xfrm>
            <a:off x="5029200" y="2743200"/>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30528"/>
            </a:xfrm>
            <a:prstGeom prst="rect">
              <a:avLst/>
            </a:prstGeom>
            <a:noFill/>
          </p:spPr>
          <p:txBody>
            <a:bodyPr wrap="square" rtlCol="0">
              <a:spAutoFit/>
            </a:bodyPr>
            <a:lstStyle/>
            <a:p>
              <a:pPr algn="ctr"/>
              <a:r>
                <a:rPr lang="en-US" sz="2400" dirty="0">
                  <a:latin typeface="Comic Sans MS" pitchFamily="66" charset="0"/>
                </a:rPr>
                <a:t>In Order to Dwell with God</a:t>
              </a:r>
            </a:p>
          </p:txBody>
        </p:sp>
      </p:grpSp>
      <p:grpSp>
        <p:nvGrpSpPr>
          <p:cNvPr id="99" name="Group 98"/>
          <p:cNvGrpSpPr/>
          <p:nvPr/>
        </p:nvGrpSpPr>
        <p:grpSpPr>
          <a:xfrm>
            <a:off x="6019800" y="609601"/>
            <a:ext cx="2057400" cy="1287551"/>
            <a:chOff x="762000" y="2133600"/>
            <a:chExt cx="2057400" cy="1287551"/>
          </a:xfrm>
        </p:grpSpPr>
        <p:grpSp>
          <p:nvGrpSpPr>
            <p:cNvPr id="58" name="Group 15"/>
            <p:cNvGrpSpPr/>
            <p:nvPr/>
          </p:nvGrpSpPr>
          <p:grpSpPr>
            <a:xfrm>
              <a:off x="762000" y="2133600"/>
              <a:ext cx="546319" cy="1287551"/>
              <a:chOff x="5891782" y="1905000"/>
              <a:chExt cx="1271017" cy="3165915"/>
            </a:xfrm>
            <a:solidFill>
              <a:schemeClr val="accent6">
                <a:lumMod val="75000"/>
              </a:schemeClr>
            </a:solidFill>
          </p:grpSpPr>
          <p:sp>
            <p:nvSpPr>
              <p:cNvPr id="89"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 name="TextBox 96"/>
            <p:cNvSpPr txBox="1"/>
            <p:nvPr/>
          </p:nvSpPr>
          <p:spPr>
            <a:xfrm>
              <a:off x="1295400" y="2286000"/>
              <a:ext cx="1524000" cy="646331"/>
            </a:xfrm>
            <a:prstGeom prst="rect">
              <a:avLst/>
            </a:prstGeom>
            <a:noFill/>
          </p:spPr>
          <p:txBody>
            <a:bodyPr wrap="square" rtlCol="0">
              <a:spAutoFit/>
            </a:bodyPr>
            <a:lstStyle/>
            <a:p>
              <a:r>
                <a:rPr lang="en-US" dirty="0">
                  <a:latin typeface="Comic Sans MS" pitchFamily="66" charset="0"/>
                </a:rPr>
                <a:t>Repentance is baptism</a:t>
              </a:r>
            </a:p>
          </p:txBody>
        </p:sp>
      </p:grpSp>
      <p:grpSp>
        <p:nvGrpSpPr>
          <p:cNvPr id="100" name="Group 99"/>
          <p:cNvGrpSpPr/>
          <p:nvPr/>
        </p:nvGrpSpPr>
        <p:grpSpPr>
          <a:xfrm>
            <a:off x="8229600" y="1676401"/>
            <a:ext cx="2057400" cy="1287551"/>
            <a:chOff x="1676400" y="3200400"/>
            <a:chExt cx="2057400" cy="1287551"/>
          </a:xfrm>
        </p:grpSpPr>
        <p:grpSp>
          <p:nvGrpSpPr>
            <p:cNvPr id="59" name="Group 23"/>
            <p:cNvGrpSpPr/>
            <p:nvPr/>
          </p:nvGrpSpPr>
          <p:grpSpPr>
            <a:xfrm>
              <a:off x="1676400" y="3200400"/>
              <a:ext cx="546319" cy="1287551"/>
              <a:chOff x="7162800" y="1828800"/>
              <a:chExt cx="1271017" cy="3165915"/>
            </a:xfrm>
            <a:solidFill>
              <a:srgbClr val="FFC000"/>
            </a:solidFill>
          </p:grpSpPr>
          <p:sp>
            <p:nvSpPr>
              <p:cNvPr id="84"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TextBox 97"/>
            <p:cNvSpPr txBox="1"/>
            <p:nvPr/>
          </p:nvSpPr>
          <p:spPr>
            <a:xfrm>
              <a:off x="2209800" y="3352800"/>
              <a:ext cx="1524000" cy="923330"/>
            </a:xfrm>
            <a:prstGeom prst="rect">
              <a:avLst/>
            </a:prstGeom>
            <a:noFill/>
          </p:spPr>
          <p:txBody>
            <a:bodyPr wrap="square" rtlCol="0">
              <a:spAutoFit/>
            </a:bodyPr>
            <a:lstStyle/>
            <a:p>
              <a:r>
                <a:rPr lang="en-US" dirty="0">
                  <a:latin typeface="Comic Sans MS" pitchFamily="66" charset="0"/>
                </a:rPr>
                <a:t>Baptism comes by faith</a:t>
              </a:r>
            </a:p>
          </p:txBody>
        </p:sp>
      </p:grpSp>
      <p:grpSp>
        <p:nvGrpSpPr>
          <p:cNvPr id="102" name="Group 101"/>
          <p:cNvGrpSpPr/>
          <p:nvPr/>
        </p:nvGrpSpPr>
        <p:grpSpPr>
          <a:xfrm>
            <a:off x="7924800" y="4038601"/>
            <a:ext cx="2057400" cy="1287551"/>
            <a:chOff x="2514600" y="1219200"/>
            <a:chExt cx="2057400" cy="1287551"/>
          </a:xfrm>
        </p:grpSpPr>
        <p:grpSp>
          <p:nvGrpSpPr>
            <p:cNvPr id="60" name="Group 15"/>
            <p:cNvGrpSpPr/>
            <p:nvPr/>
          </p:nvGrpSpPr>
          <p:grpSpPr>
            <a:xfrm>
              <a:off x="2514600" y="1219200"/>
              <a:ext cx="546319" cy="1287551"/>
              <a:chOff x="5891782" y="1905000"/>
              <a:chExt cx="1271017" cy="3165915"/>
            </a:xfrm>
            <a:solidFill>
              <a:schemeClr val="tx2">
                <a:lumMod val="60000"/>
                <a:lumOff val="40000"/>
              </a:schemeClr>
            </a:solidFill>
          </p:grpSpPr>
          <p:sp>
            <p:nvSpPr>
              <p:cNvPr id="79" name="Oval 78"/>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TextBox 100"/>
            <p:cNvSpPr txBox="1"/>
            <p:nvPr/>
          </p:nvSpPr>
          <p:spPr>
            <a:xfrm>
              <a:off x="3048000" y="1371600"/>
              <a:ext cx="1524000" cy="923330"/>
            </a:xfrm>
            <a:prstGeom prst="rect">
              <a:avLst/>
            </a:prstGeom>
            <a:noFill/>
          </p:spPr>
          <p:txBody>
            <a:bodyPr wrap="square" rtlCol="0">
              <a:spAutoFit/>
            </a:bodyPr>
            <a:lstStyle/>
            <a:p>
              <a:r>
                <a:rPr lang="en-US" dirty="0">
                  <a:latin typeface="Comic Sans MS" pitchFamily="66" charset="0"/>
                </a:rPr>
                <a:t>Remission of sins brings meekness</a:t>
              </a:r>
            </a:p>
          </p:txBody>
        </p:sp>
      </p:grpSp>
      <p:grpSp>
        <p:nvGrpSpPr>
          <p:cNvPr id="104" name="Group 103"/>
          <p:cNvGrpSpPr/>
          <p:nvPr/>
        </p:nvGrpSpPr>
        <p:grpSpPr>
          <a:xfrm>
            <a:off x="5257800" y="5029201"/>
            <a:ext cx="2057400" cy="1287551"/>
            <a:chOff x="2590800" y="2895600"/>
            <a:chExt cx="2057400" cy="1287551"/>
          </a:xfrm>
        </p:grpSpPr>
        <p:grpSp>
          <p:nvGrpSpPr>
            <p:cNvPr id="61" name="Group 23"/>
            <p:cNvGrpSpPr/>
            <p:nvPr/>
          </p:nvGrpSpPr>
          <p:grpSpPr>
            <a:xfrm>
              <a:off x="2590800" y="2895600"/>
              <a:ext cx="546319" cy="1287551"/>
              <a:chOff x="7162800" y="1828800"/>
              <a:chExt cx="1271017" cy="3165915"/>
            </a:xfrm>
            <a:solidFill>
              <a:srgbClr val="FF0000"/>
            </a:solidFill>
          </p:grpSpPr>
          <p:sp>
            <p:nvSpPr>
              <p:cNvPr id="74" name="Oval 73"/>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TextBox 102"/>
            <p:cNvSpPr txBox="1"/>
            <p:nvPr/>
          </p:nvSpPr>
          <p:spPr>
            <a:xfrm>
              <a:off x="3124200" y="3124200"/>
              <a:ext cx="1524000" cy="923330"/>
            </a:xfrm>
            <a:prstGeom prst="rect">
              <a:avLst/>
            </a:prstGeom>
            <a:noFill/>
          </p:spPr>
          <p:txBody>
            <a:bodyPr wrap="square" rtlCol="0">
              <a:spAutoFit/>
            </a:bodyPr>
            <a:lstStyle/>
            <a:p>
              <a:r>
                <a:rPr lang="en-US" dirty="0">
                  <a:latin typeface="Comic Sans MS" pitchFamily="66" charset="0"/>
                </a:rPr>
                <a:t>Meekness brings the Holy Ghost</a:t>
              </a:r>
            </a:p>
          </p:txBody>
        </p:sp>
      </p:grpSp>
      <p:grpSp>
        <p:nvGrpSpPr>
          <p:cNvPr id="106" name="Group 105"/>
          <p:cNvGrpSpPr/>
          <p:nvPr/>
        </p:nvGrpSpPr>
        <p:grpSpPr>
          <a:xfrm>
            <a:off x="2286001" y="3505200"/>
            <a:ext cx="1917919" cy="1477328"/>
            <a:chOff x="914400" y="4191000"/>
            <a:chExt cx="1917919" cy="1477328"/>
          </a:xfrm>
        </p:grpSpPr>
        <p:grpSp>
          <p:nvGrpSpPr>
            <p:cNvPr id="62" name="Group 15"/>
            <p:cNvGrpSpPr/>
            <p:nvPr/>
          </p:nvGrpSpPr>
          <p:grpSpPr>
            <a:xfrm>
              <a:off x="2286000" y="4191000"/>
              <a:ext cx="546319" cy="1287551"/>
              <a:chOff x="5891782" y="1905000"/>
              <a:chExt cx="1271017" cy="3165915"/>
            </a:xfrm>
            <a:solidFill>
              <a:srgbClr val="92D050"/>
            </a:solidFill>
          </p:grpSpPr>
          <p:sp>
            <p:nvSpPr>
              <p:cNvPr id="69" name="Oval 68"/>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914400" y="4191000"/>
              <a:ext cx="1371600" cy="1477328"/>
            </a:xfrm>
            <a:prstGeom prst="rect">
              <a:avLst/>
            </a:prstGeom>
            <a:noFill/>
          </p:spPr>
          <p:txBody>
            <a:bodyPr wrap="square" rtlCol="0">
              <a:spAutoFit/>
            </a:bodyPr>
            <a:lstStyle/>
            <a:p>
              <a:r>
                <a:rPr lang="en-US" dirty="0">
                  <a:latin typeface="Comic Sans MS" pitchFamily="66" charset="0"/>
                </a:rPr>
                <a:t>The Comforter fills us with hope and love</a:t>
              </a:r>
            </a:p>
          </p:txBody>
        </p:sp>
      </p:grpSp>
      <p:grpSp>
        <p:nvGrpSpPr>
          <p:cNvPr id="108" name="Group 107"/>
          <p:cNvGrpSpPr/>
          <p:nvPr/>
        </p:nvGrpSpPr>
        <p:grpSpPr>
          <a:xfrm>
            <a:off x="3581400" y="1371601"/>
            <a:ext cx="2133600" cy="1287551"/>
            <a:chOff x="6705600" y="3810000"/>
            <a:chExt cx="2133600" cy="1287551"/>
          </a:xfrm>
        </p:grpSpPr>
        <p:grpSp>
          <p:nvGrpSpPr>
            <p:cNvPr id="63" name="Group 23"/>
            <p:cNvGrpSpPr/>
            <p:nvPr/>
          </p:nvGrpSpPr>
          <p:grpSpPr>
            <a:xfrm>
              <a:off x="6705600" y="3810000"/>
              <a:ext cx="546319" cy="1287551"/>
              <a:chOff x="7162800" y="1828800"/>
              <a:chExt cx="1271017" cy="3165915"/>
            </a:xfrm>
            <a:solidFill>
              <a:srgbClr val="7030A0"/>
            </a:solidFill>
          </p:grpSpPr>
          <p:sp>
            <p:nvSpPr>
              <p:cNvPr id="64" name="Oval 63"/>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7315200" y="3810000"/>
              <a:ext cx="1524000" cy="1200329"/>
            </a:xfrm>
            <a:prstGeom prst="rect">
              <a:avLst/>
            </a:prstGeom>
            <a:noFill/>
          </p:spPr>
          <p:txBody>
            <a:bodyPr wrap="square" rtlCol="0">
              <a:spAutoFit/>
            </a:bodyPr>
            <a:lstStyle/>
            <a:p>
              <a:r>
                <a:rPr lang="en-US" dirty="0">
                  <a:latin typeface="Comic Sans MS" pitchFamily="66" charset="0"/>
                </a:rPr>
                <a:t>Love </a:t>
              </a:r>
              <a:r>
                <a:rPr lang="en-US" dirty="0" err="1">
                  <a:latin typeface="Comic Sans MS" pitchFamily="66" charset="0"/>
                </a:rPr>
                <a:t>endureth</a:t>
              </a:r>
              <a:r>
                <a:rPr lang="en-US" dirty="0">
                  <a:latin typeface="Comic Sans MS" pitchFamily="66" charset="0"/>
                </a:rPr>
                <a:t> to the end by prayer</a:t>
              </a:r>
            </a:p>
          </p:txBody>
        </p:sp>
      </p:grpSp>
    </p:spTree>
    <p:extLst>
      <p:ext uri="{BB962C8B-B14F-4D97-AF65-F5344CB8AC3E}">
        <p14:creationId xmlns:p14="http://schemas.microsoft.com/office/powerpoint/2010/main" val="260249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518C92F1-FCF8-487D-9032-D0D0DA19856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148420" y="6268068"/>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rgbClr val="DAB5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2640" y="6002923"/>
              <a:ext cx="1600200" cy="338554"/>
            </a:xfrm>
            <a:prstGeom prst="rect">
              <a:avLst/>
            </a:prstGeom>
            <a:noFill/>
          </p:spPr>
          <p:txBody>
            <a:bodyPr wrap="square" rtlCol="0">
              <a:spAutoFit/>
            </a:bodyPr>
            <a:lstStyle/>
            <a:p>
              <a:r>
                <a:rPr lang="en-US" sz="1600" dirty="0"/>
                <a:t>Moroni 8:27-30</a:t>
              </a:r>
            </a:p>
          </p:txBody>
        </p:sp>
      </p:grpSp>
      <p:grpSp>
        <p:nvGrpSpPr>
          <p:cNvPr id="4" name="Group 202"/>
          <p:cNvGrpSpPr/>
          <p:nvPr/>
        </p:nvGrpSpPr>
        <p:grpSpPr>
          <a:xfrm>
            <a:off x="365010" y="246345"/>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813733"/>
              <a:ext cx="2133600" cy="1059596"/>
            </a:xfrm>
            <a:prstGeom prst="rect">
              <a:avLst/>
            </a:prstGeom>
            <a:noFill/>
          </p:spPr>
          <p:txBody>
            <a:bodyPr wrap="square" rtlCol="0">
              <a:spAutoFit/>
            </a:bodyPr>
            <a:lstStyle/>
            <a:p>
              <a:pPr algn="ctr"/>
              <a:r>
                <a:rPr lang="en-US" sz="2400" dirty="0">
                  <a:latin typeface="Comic Sans MS" pitchFamily="66" charset="0"/>
                </a:rPr>
                <a:t>Results of Pride</a:t>
              </a:r>
            </a:p>
          </p:txBody>
        </p:sp>
      </p:grpSp>
      <p:grpSp>
        <p:nvGrpSpPr>
          <p:cNvPr id="63" name="Group 62"/>
          <p:cNvGrpSpPr/>
          <p:nvPr/>
        </p:nvGrpSpPr>
        <p:grpSpPr>
          <a:xfrm>
            <a:off x="2819400" y="2667001"/>
            <a:ext cx="2057400" cy="1352729"/>
            <a:chOff x="762000" y="2133600"/>
            <a:chExt cx="2057400" cy="1352729"/>
          </a:xfrm>
        </p:grpSpPr>
        <p:grpSp>
          <p:nvGrpSpPr>
            <p:cNvPr id="99" name="Group 15"/>
            <p:cNvGrpSpPr/>
            <p:nvPr/>
          </p:nvGrpSpPr>
          <p:grpSpPr>
            <a:xfrm>
              <a:off x="762000" y="2133600"/>
              <a:ext cx="546319" cy="1287551"/>
              <a:chOff x="5891782" y="1905000"/>
              <a:chExt cx="1271017" cy="3165915"/>
            </a:xfrm>
            <a:solidFill>
              <a:schemeClr val="accent6">
                <a:lumMod val="75000"/>
              </a:schemeClr>
            </a:solidFill>
          </p:grpSpPr>
          <p:sp>
            <p:nvSpPr>
              <p:cNvPr id="102"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extBox 99"/>
            <p:cNvSpPr txBox="1"/>
            <p:nvPr/>
          </p:nvSpPr>
          <p:spPr>
            <a:xfrm>
              <a:off x="1295400" y="2286000"/>
              <a:ext cx="1524000" cy="1200329"/>
            </a:xfrm>
            <a:prstGeom prst="rect">
              <a:avLst/>
            </a:prstGeom>
            <a:noFill/>
          </p:spPr>
          <p:txBody>
            <a:bodyPr wrap="square" rtlCol="0">
              <a:spAutoFit/>
            </a:bodyPr>
            <a:lstStyle/>
            <a:p>
              <a:r>
                <a:rPr lang="en-US" dirty="0">
                  <a:solidFill>
                    <a:schemeClr val="bg1"/>
                  </a:solidFill>
                  <a:latin typeface="Comic Sans MS" pitchFamily="66" charset="0"/>
                </a:rPr>
                <a:t>The spirit has ceased to be with them</a:t>
              </a:r>
            </a:p>
          </p:txBody>
        </p:sp>
      </p:grpSp>
      <p:grpSp>
        <p:nvGrpSpPr>
          <p:cNvPr id="110" name="Group 109"/>
          <p:cNvGrpSpPr/>
          <p:nvPr/>
        </p:nvGrpSpPr>
        <p:grpSpPr>
          <a:xfrm>
            <a:off x="8077200" y="1295401"/>
            <a:ext cx="2057400" cy="1352729"/>
            <a:chOff x="1676400" y="3200400"/>
            <a:chExt cx="2057400" cy="1352729"/>
          </a:xfrm>
        </p:grpSpPr>
        <p:grpSp>
          <p:nvGrpSpPr>
            <p:cNvPr id="111" name="Group 23"/>
            <p:cNvGrpSpPr/>
            <p:nvPr/>
          </p:nvGrpSpPr>
          <p:grpSpPr>
            <a:xfrm>
              <a:off x="1676400" y="3200400"/>
              <a:ext cx="546319" cy="1287551"/>
              <a:chOff x="7162800" y="1828800"/>
              <a:chExt cx="1271017" cy="3165915"/>
            </a:xfrm>
            <a:solidFill>
              <a:srgbClr val="FFC000"/>
            </a:solidFill>
          </p:grpSpPr>
          <p:sp>
            <p:nvSpPr>
              <p:cNvPr id="113"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TextBox 111"/>
            <p:cNvSpPr txBox="1"/>
            <p:nvPr/>
          </p:nvSpPr>
          <p:spPr>
            <a:xfrm>
              <a:off x="2209800" y="3352800"/>
              <a:ext cx="1524000" cy="1200329"/>
            </a:xfrm>
            <a:prstGeom prst="rect">
              <a:avLst/>
            </a:prstGeom>
            <a:noFill/>
          </p:spPr>
          <p:txBody>
            <a:bodyPr wrap="square" rtlCol="0">
              <a:spAutoFit/>
            </a:bodyPr>
            <a:lstStyle/>
            <a:p>
              <a:r>
                <a:rPr lang="en-US" dirty="0">
                  <a:solidFill>
                    <a:schemeClr val="bg1"/>
                  </a:solidFill>
                  <a:latin typeface="Comic Sans MS" pitchFamily="66" charset="0"/>
                </a:rPr>
                <a:t>They have rejected the knowledge</a:t>
              </a:r>
            </a:p>
          </p:txBody>
        </p:sp>
      </p:grpSp>
      <p:grpSp>
        <p:nvGrpSpPr>
          <p:cNvPr id="118" name="Group 117"/>
          <p:cNvGrpSpPr/>
          <p:nvPr/>
        </p:nvGrpSpPr>
        <p:grpSpPr>
          <a:xfrm>
            <a:off x="6096000" y="3200401"/>
            <a:ext cx="2057400" cy="1287551"/>
            <a:chOff x="2514600" y="1219200"/>
            <a:chExt cx="2057400" cy="1287551"/>
          </a:xfrm>
        </p:grpSpPr>
        <p:grpSp>
          <p:nvGrpSpPr>
            <p:cNvPr id="119" name="Group 15"/>
            <p:cNvGrpSpPr/>
            <p:nvPr/>
          </p:nvGrpSpPr>
          <p:grpSpPr>
            <a:xfrm>
              <a:off x="2514600" y="1219200"/>
              <a:ext cx="546319" cy="1287551"/>
              <a:chOff x="5891782" y="1905000"/>
              <a:chExt cx="1271017" cy="3165915"/>
            </a:xfrm>
            <a:solidFill>
              <a:schemeClr val="tx2">
                <a:lumMod val="60000"/>
                <a:lumOff val="40000"/>
              </a:schemeClr>
            </a:solidFill>
          </p:grpSpPr>
          <p:sp>
            <p:nvSpPr>
              <p:cNvPr id="121" name="Oval 120"/>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 name="TextBox 119"/>
            <p:cNvSpPr txBox="1"/>
            <p:nvPr/>
          </p:nvSpPr>
          <p:spPr>
            <a:xfrm>
              <a:off x="3048000" y="1371600"/>
              <a:ext cx="1524000" cy="923330"/>
            </a:xfrm>
            <a:prstGeom prst="rect">
              <a:avLst/>
            </a:prstGeom>
            <a:noFill/>
          </p:spPr>
          <p:txBody>
            <a:bodyPr wrap="square" rtlCol="0">
              <a:spAutoFit/>
            </a:bodyPr>
            <a:lstStyle/>
            <a:p>
              <a:r>
                <a:rPr lang="en-US" dirty="0">
                  <a:solidFill>
                    <a:schemeClr val="bg1"/>
                  </a:solidFill>
                  <a:latin typeface="Comic Sans MS" pitchFamily="66" charset="0"/>
                </a:rPr>
                <a:t>They have denied the Holy Ghost</a:t>
              </a:r>
            </a:p>
          </p:txBody>
        </p:sp>
      </p:grpSp>
      <p:grpSp>
        <p:nvGrpSpPr>
          <p:cNvPr id="126" name="Group 125"/>
          <p:cNvGrpSpPr/>
          <p:nvPr/>
        </p:nvGrpSpPr>
        <p:grpSpPr>
          <a:xfrm>
            <a:off x="5029200" y="838201"/>
            <a:ext cx="2438400" cy="1287551"/>
            <a:chOff x="6705600" y="3810000"/>
            <a:chExt cx="2438400" cy="1287551"/>
          </a:xfrm>
        </p:grpSpPr>
        <p:grpSp>
          <p:nvGrpSpPr>
            <p:cNvPr id="127" name="Group 23"/>
            <p:cNvGrpSpPr/>
            <p:nvPr/>
          </p:nvGrpSpPr>
          <p:grpSpPr>
            <a:xfrm>
              <a:off x="6705600" y="3810000"/>
              <a:ext cx="546319" cy="1287551"/>
              <a:chOff x="7162800" y="1828800"/>
              <a:chExt cx="1271017" cy="3165915"/>
            </a:xfrm>
            <a:solidFill>
              <a:srgbClr val="7030A0"/>
            </a:solidFill>
          </p:grpSpPr>
          <p:sp>
            <p:nvSpPr>
              <p:cNvPr id="129" name="Oval 128"/>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rapezoid 132"/>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 name="TextBox 127"/>
            <p:cNvSpPr txBox="1"/>
            <p:nvPr/>
          </p:nvSpPr>
          <p:spPr>
            <a:xfrm>
              <a:off x="7315200" y="3810000"/>
              <a:ext cx="1828800" cy="923330"/>
            </a:xfrm>
            <a:prstGeom prst="rect">
              <a:avLst/>
            </a:prstGeom>
            <a:noFill/>
          </p:spPr>
          <p:txBody>
            <a:bodyPr wrap="square" rtlCol="0">
              <a:spAutoFit/>
            </a:bodyPr>
            <a:lstStyle/>
            <a:p>
              <a:r>
                <a:rPr lang="en-US" dirty="0">
                  <a:solidFill>
                    <a:schemeClr val="bg1"/>
                  </a:solidFill>
                  <a:latin typeface="Comic Sans MS" pitchFamily="66" charset="0"/>
                </a:rPr>
                <a:t>Has proven the destruction of the people</a:t>
              </a:r>
            </a:p>
          </p:txBody>
        </p:sp>
      </p:grpSp>
      <p:grpSp>
        <p:nvGrpSpPr>
          <p:cNvPr id="134" name="Group 133"/>
          <p:cNvGrpSpPr/>
          <p:nvPr/>
        </p:nvGrpSpPr>
        <p:grpSpPr>
          <a:xfrm>
            <a:off x="7924801" y="4724401"/>
            <a:ext cx="1917919" cy="1287551"/>
            <a:chOff x="914400" y="4191000"/>
            <a:chExt cx="1917919" cy="1287551"/>
          </a:xfrm>
        </p:grpSpPr>
        <p:grpSp>
          <p:nvGrpSpPr>
            <p:cNvPr id="135" name="Group 15"/>
            <p:cNvGrpSpPr/>
            <p:nvPr/>
          </p:nvGrpSpPr>
          <p:grpSpPr>
            <a:xfrm>
              <a:off x="2286000" y="4191000"/>
              <a:ext cx="546319" cy="1287551"/>
              <a:chOff x="5891782" y="1905000"/>
              <a:chExt cx="1271017" cy="3165915"/>
            </a:xfrm>
            <a:solidFill>
              <a:srgbClr val="92D050"/>
            </a:solidFill>
          </p:grpSpPr>
          <p:sp>
            <p:nvSpPr>
              <p:cNvPr id="137" name="Oval 136"/>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TextBox 135"/>
            <p:cNvSpPr txBox="1"/>
            <p:nvPr/>
          </p:nvSpPr>
          <p:spPr>
            <a:xfrm>
              <a:off x="914400" y="4191000"/>
              <a:ext cx="1371600" cy="1200329"/>
            </a:xfrm>
            <a:prstGeom prst="rect">
              <a:avLst/>
            </a:prstGeom>
            <a:noFill/>
          </p:spPr>
          <p:txBody>
            <a:bodyPr wrap="square" rtlCol="0">
              <a:spAutoFit/>
            </a:bodyPr>
            <a:lstStyle/>
            <a:p>
              <a:r>
                <a:rPr lang="en-US" dirty="0">
                  <a:solidFill>
                    <a:schemeClr val="bg1"/>
                  </a:solidFill>
                  <a:latin typeface="Comic Sans MS" pitchFamily="66" charset="0"/>
                </a:rPr>
                <a:t>The prophecies have been fulfilled</a:t>
              </a:r>
            </a:p>
          </p:txBody>
        </p:sp>
      </p:grpSp>
      <p:grpSp>
        <p:nvGrpSpPr>
          <p:cNvPr id="142" name="Group 141"/>
          <p:cNvGrpSpPr/>
          <p:nvPr/>
        </p:nvGrpSpPr>
        <p:grpSpPr>
          <a:xfrm>
            <a:off x="4495800" y="4953001"/>
            <a:ext cx="2057400" cy="1287551"/>
            <a:chOff x="2590800" y="2895600"/>
            <a:chExt cx="2057400" cy="1287551"/>
          </a:xfrm>
        </p:grpSpPr>
        <p:grpSp>
          <p:nvGrpSpPr>
            <p:cNvPr id="143" name="Group 23"/>
            <p:cNvGrpSpPr/>
            <p:nvPr/>
          </p:nvGrpSpPr>
          <p:grpSpPr>
            <a:xfrm>
              <a:off x="2590800" y="2895600"/>
              <a:ext cx="546319" cy="1287551"/>
              <a:chOff x="7162800" y="1828800"/>
              <a:chExt cx="1271017" cy="3165915"/>
            </a:xfrm>
            <a:solidFill>
              <a:srgbClr val="FF0000"/>
            </a:solidFill>
          </p:grpSpPr>
          <p:sp>
            <p:nvSpPr>
              <p:cNvPr id="145" name="Oval 144"/>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45"/>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ounded Rectangle 146"/>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TextBox 143"/>
            <p:cNvSpPr txBox="1"/>
            <p:nvPr/>
          </p:nvSpPr>
          <p:spPr>
            <a:xfrm>
              <a:off x="3124200" y="3124200"/>
              <a:ext cx="1524000" cy="646331"/>
            </a:xfrm>
            <a:prstGeom prst="rect">
              <a:avLst/>
            </a:prstGeom>
            <a:noFill/>
          </p:spPr>
          <p:txBody>
            <a:bodyPr wrap="square" rtlCol="0">
              <a:spAutoFit/>
            </a:bodyPr>
            <a:lstStyle/>
            <a:p>
              <a:r>
                <a:rPr lang="en-US" dirty="0">
                  <a:solidFill>
                    <a:schemeClr val="bg1"/>
                  </a:solidFill>
                  <a:latin typeface="Comic Sans MS" pitchFamily="66" charset="0"/>
                </a:rPr>
                <a:t>They must perish</a:t>
              </a:r>
            </a:p>
          </p:txBody>
        </p:sp>
      </p:grpSp>
    </p:spTree>
    <p:extLst>
      <p:ext uri="{BB962C8B-B14F-4D97-AF65-F5344CB8AC3E}">
        <p14:creationId xmlns:p14="http://schemas.microsoft.com/office/powerpoint/2010/main" val="32861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0"/>
                                  </p:stCondLst>
                                  <p:childTnLst>
                                    <p:set>
                                      <p:cBhvr>
                                        <p:cTn id="14" dur="1" fill="hold">
                                          <p:stCondLst>
                                            <p:cond delay="0"/>
                                          </p:stCondLst>
                                        </p:cTn>
                                        <p:tgtEl>
                                          <p:spTgt spid="1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0"/>
                                  </p:stCondLst>
                                  <p:childTnLst>
                                    <p:set>
                                      <p:cBhvr>
                                        <p:cTn id="18" dur="1" fill="hold">
                                          <p:stCondLst>
                                            <p:cond delay="0"/>
                                          </p:stCondLst>
                                        </p:cTn>
                                        <p:tgtEl>
                                          <p:spTgt spid="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0"/>
                                  </p:stCondLst>
                                  <p:childTnLst>
                                    <p:set>
                                      <p:cBhvr>
                                        <p:cTn id="22" dur="1" fill="hold">
                                          <p:stCondLst>
                                            <p:cond delay="0"/>
                                          </p:stCondLst>
                                        </p:cTn>
                                        <p:tgtEl>
                                          <p:spTgt spid="1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2000"/>
                                        <p:tgtEl>
                                          <p:spTgt spid="126"/>
                                        </p:tgtEl>
                                      </p:cBhvr>
                                    </p:animEffect>
                                    <p:set>
                                      <p:cBhvr>
                                        <p:cTn id="31" dur="1" fill="hold">
                                          <p:stCondLst>
                                            <p:cond delay="1999"/>
                                          </p:stCondLst>
                                        </p:cTn>
                                        <p:tgtEl>
                                          <p:spTgt spid="126"/>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2000"/>
                                        <p:tgtEl>
                                          <p:spTgt spid="110"/>
                                        </p:tgtEl>
                                      </p:cBhvr>
                                    </p:animEffect>
                                    <p:set>
                                      <p:cBhvr>
                                        <p:cTn id="34" dur="1" fill="hold">
                                          <p:stCondLst>
                                            <p:cond delay="1999"/>
                                          </p:stCondLst>
                                        </p:cTn>
                                        <p:tgtEl>
                                          <p:spTgt spid="110"/>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2000"/>
                                        <p:tgtEl>
                                          <p:spTgt spid="63"/>
                                        </p:tgtEl>
                                      </p:cBhvr>
                                    </p:animEffect>
                                    <p:set>
                                      <p:cBhvr>
                                        <p:cTn id="37" dur="1" fill="hold">
                                          <p:stCondLst>
                                            <p:cond delay="1999"/>
                                          </p:stCondLst>
                                        </p:cTn>
                                        <p:tgtEl>
                                          <p:spTgt spid="63"/>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2000"/>
                                        <p:tgtEl>
                                          <p:spTgt spid="118"/>
                                        </p:tgtEl>
                                      </p:cBhvr>
                                    </p:animEffect>
                                    <p:set>
                                      <p:cBhvr>
                                        <p:cTn id="40" dur="1" fill="hold">
                                          <p:stCondLst>
                                            <p:cond delay="1999"/>
                                          </p:stCondLst>
                                        </p:cTn>
                                        <p:tgtEl>
                                          <p:spTgt spid="118"/>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2000"/>
                                        <p:tgtEl>
                                          <p:spTgt spid="142"/>
                                        </p:tgtEl>
                                      </p:cBhvr>
                                    </p:animEffect>
                                    <p:set>
                                      <p:cBhvr>
                                        <p:cTn id="43" dur="1" fill="hold">
                                          <p:stCondLst>
                                            <p:cond delay="1999"/>
                                          </p:stCondLst>
                                        </p:cTn>
                                        <p:tgtEl>
                                          <p:spTgt spid="142"/>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2000"/>
                                        <p:tgtEl>
                                          <p:spTgt spid="134"/>
                                        </p:tgtEl>
                                      </p:cBhvr>
                                    </p:animEffect>
                                    <p:set>
                                      <p:cBhvr>
                                        <p:cTn id="46" dur="1" fill="hold">
                                          <p:stCondLst>
                                            <p:cond delay="19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0B530B-D166-48F4-A96B-E6560E7DB0F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3667685" y="663000"/>
            <a:ext cx="5334000" cy="5509200"/>
          </a:xfrm>
          <a:prstGeom prst="rect">
            <a:avLst/>
          </a:prstGeom>
          <a:noFill/>
        </p:spPr>
        <p:txBody>
          <a:bodyPr wrap="square" rtlCol="0">
            <a:spAutoFit/>
          </a:bodyPr>
          <a:lstStyle/>
          <a:p>
            <a:pPr algn="ctr"/>
            <a:r>
              <a:rPr lang="en-US" sz="4400" dirty="0">
                <a:solidFill>
                  <a:schemeClr val="bg1"/>
                </a:solidFill>
              </a:rPr>
              <a:t>“You will have the joy, the pleasure, and satisfaction of nurturing this child, after its resurrection, until it reaches the full stature of its spirit.”</a:t>
            </a:r>
          </a:p>
          <a:p>
            <a:pPr algn="ctr"/>
            <a:r>
              <a:rPr lang="en-US" sz="4400" dirty="0">
                <a:solidFill>
                  <a:schemeClr val="bg1"/>
                </a:solidFill>
              </a:rPr>
              <a:t>Joseph Smith</a:t>
            </a:r>
          </a:p>
        </p:txBody>
      </p:sp>
      <p:pic>
        <p:nvPicPr>
          <p:cNvPr id="4" name="Picture 3">
            <a:extLst>
              <a:ext uri="{FF2B5EF4-FFF2-40B4-BE49-F238E27FC236}">
                <a16:creationId xmlns:a16="http://schemas.microsoft.com/office/drawing/2014/main" id="{BDD148A4-BD13-4A12-9AF3-C71A30BA2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60" y="685800"/>
            <a:ext cx="3572212" cy="2662518"/>
          </a:xfrm>
          <a:prstGeom prst="ellipse">
            <a:avLst/>
          </a:prstGeom>
          <a:ln>
            <a:noFill/>
          </a:ln>
          <a:effectLst>
            <a:softEdge rad="112500"/>
          </a:effectLst>
        </p:spPr>
      </p:pic>
      <p:pic>
        <p:nvPicPr>
          <p:cNvPr id="8" name="Picture 7">
            <a:extLst>
              <a:ext uri="{FF2B5EF4-FFF2-40B4-BE49-F238E27FC236}">
                <a16:creationId xmlns:a16="http://schemas.microsoft.com/office/drawing/2014/main" id="{1363F402-9881-4394-BBC9-42611FE29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1685" y="2501154"/>
            <a:ext cx="2809593" cy="3909000"/>
          </a:xfrm>
          <a:prstGeom prst="ellipse">
            <a:avLst/>
          </a:prstGeom>
          <a:ln>
            <a:noFill/>
          </a:ln>
          <a:effectLst>
            <a:softEdge rad="112500"/>
          </a:effectLst>
        </p:spPr>
      </p:pic>
    </p:spTree>
    <p:extLst>
      <p:ext uri="{BB962C8B-B14F-4D97-AF65-F5344CB8AC3E}">
        <p14:creationId xmlns:p14="http://schemas.microsoft.com/office/powerpoint/2010/main" val="256808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id="{992E560B-8A09-4CA3-9C39-7DC67ED746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p:cNvSpPr txBox="1"/>
          <p:nvPr/>
        </p:nvSpPr>
        <p:spPr>
          <a:xfrm>
            <a:off x="255322" y="267829"/>
            <a:ext cx="9144000" cy="6463308"/>
          </a:xfrm>
          <a:prstGeom prst="rect">
            <a:avLst/>
          </a:prstGeom>
          <a:noFill/>
        </p:spPr>
        <p:txBody>
          <a:bodyPr wrap="square" rtlCol="0">
            <a:spAutoFit/>
          </a:bodyPr>
          <a:lstStyle/>
          <a:p>
            <a:r>
              <a:rPr lang="en-US" dirty="0"/>
              <a:t>Sources:</a:t>
            </a:r>
          </a:p>
          <a:p>
            <a:endParaRPr lang="en-US" dirty="0"/>
          </a:p>
          <a:p>
            <a:r>
              <a:rPr lang="en-US" dirty="0"/>
              <a:t>Video: Children Are Alive in Christ (1:07)</a:t>
            </a:r>
          </a:p>
          <a:p>
            <a:endParaRPr lang="en-US" dirty="0"/>
          </a:p>
          <a:p>
            <a:r>
              <a:rPr lang="en-US" dirty="0"/>
              <a:t>Suggested song: A Child’s Prayer</a:t>
            </a:r>
          </a:p>
          <a:p>
            <a:endParaRPr lang="en-US" dirty="0"/>
          </a:p>
          <a:p>
            <a:r>
              <a:rPr lang="en-US" dirty="0"/>
              <a:t>Joseph Fielding McConkie and Robert L. Millet </a:t>
            </a:r>
            <a:r>
              <a:rPr lang="en-US" i="1" dirty="0"/>
              <a:t> Doctrinal Commentary on the Book of Mormon Vol. 4 pg. 351</a:t>
            </a:r>
            <a:endParaRPr lang="en-US" dirty="0"/>
          </a:p>
          <a:p>
            <a:endParaRPr lang="en-US" dirty="0"/>
          </a:p>
          <a:p>
            <a:r>
              <a:rPr lang="en-US" dirty="0"/>
              <a:t>Robert L. Millet </a:t>
            </a:r>
            <a:r>
              <a:rPr lang="en-US" i="1" dirty="0"/>
              <a:t>Life in Christ </a:t>
            </a:r>
            <a:r>
              <a:rPr lang="en-US" dirty="0"/>
              <a:t>pg. 32-33</a:t>
            </a:r>
          </a:p>
          <a:p>
            <a:endParaRPr lang="en-US" dirty="0"/>
          </a:p>
          <a:p>
            <a:r>
              <a:rPr lang="en-US" dirty="0"/>
              <a:t>Bruce R. McConkie, “The Salvation of Little Children,”</a:t>
            </a:r>
            <a:r>
              <a:rPr lang="en-US" i="1" dirty="0"/>
              <a:t> Ensign,</a:t>
            </a:r>
            <a:r>
              <a:rPr lang="en-US" dirty="0"/>
              <a:t> Apr. 1977, 6</a:t>
            </a:r>
          </a:p>
          <a:p>
            <a:endParaRPr lang="en-US" dirty="0"/>
          </a:p>
          <a:p>
            <a:r>
              <a:rPr lang="en-US" dirty="0"/>
              <a:t>Elder Merlin R. </a:t>
            </a:r>
            <a:r>
              <a:rPr lang="en-US" dirty="0" err="1"/>
              <a:t>Lybbert</a:t>
            </a:r>
            <a:r>
              <a:rPr lang="en-US" dirty="0"/>
              <a:t> </a:t>
            </a:r>
            <a:r>
              <a:rPr lang="en-US" i="1" dirty="0"/>
              <a:t>The Special Status of Children </a:t>
            </a:r>
            <a:r>
              <a:rPr lang="en-US" dirty="0"/>
              <a:t>Ensign May 1994</a:t>
            </a:r>
          </a:p>
          <a:p>
            <a:pPr fontAlgn="base"/>
            <a:endParaRPr lang="en-US" dirty="0"/>
          </a:p>
          <a:p>
            <a:pPr fontAlgn="base"/>
            <a:r>
              <a:rPr lang="en-US" dirty="0"/>
              <a:t>Joseph Smith </a:t>
            </a:r>
            <a:r>
              <a:rPr lang="en-US" i="1" dirty="0"/>
              <a:t>History of the Church </a:t>
            </a:r>
            <a:r>
              <a:rPr lang="en-US" dirty="0"/>
              <a:t>4:5</a:t>
            </a:r>
          </a:p>
          <a:p>
            <a:pPr fontAlgn="base"/>
            <a:endParaRPr lang="en-US" dirty="0"/>
          </a:p>
          <a:p>
            <a:pPr fontAlgn="base"/>
            <a:r>
              <a:rPr lang="en-US" dirty="0"/>
              <a:t>Joseph Fielding Smith </a:t>
            </a:r>
            <a:r>
              <a:rPr lang="en-US" i="1" dirty="0"/>
              <a:t>Answers to Gospel Questions </a:t>
            </a:r>
            <a:r>
              <a:rPr lang="en-US" dirty="0"/>
              <a:t>Vol. 1 pg.56-57, 59</a:t>
            </a:r>
          </a:p>
          <a:p>
            <a:pPr fontAlgn="base"/>
            <a:endParaRPr lang="en-US" dirty="0"/>
          </a:p>
          <a:p>
            <a:pPr fontAlgn="base"/>
            <a:r>
              <a:rPr lang="en-US" dirty="0"/>
              <a:t>Joseph F. Smith </a:t>
            </a:r>
            <a:r>
              <a:rPr lang="en-US" i="1" dirty="0"/>
              <a:t>Gospel </a:t>
            </a:r>
            <a:r>
              <a:rPr lang="en-US" i="1" dirty="0" err="1"/>
              <a:t>Doctrin</a:t>
            </a:r>
            <a:r>
              <a:rPr lang="en-US" i="1" dirty="0"/>
              <a:t> </a:t>
            </a:r>
            <a:r>
              <a:rPr lang="en-US" dirty="0"/>
              <a:t>pg. 452-456</a:t>
            </a:r>
          </a:p>
          <a:p>
            <a:pPr fontAlgn="base"/>
            <a:endParaRPr lang="en-US" dirty="0"/>
          </a:p>
          <a:p>
            <a:pPr fontAlgn="base"/>
            <a:r>
              <a:rPr lang="en-US" dirty="0"/>
              <a:t>Art of Joseph Smith-- Liz Lemon Swindle</a:t>
            </a:r>
          </a:p>
          <a:p>
            <a:endParaRPr lang="en-US" dirty="0"/>
          </a:p>
        </p:txBody>
      </p:sp>
      <p:grpSp>
        <p:nvGrpSpPr>
          <p:cNvPr id="9" name="Group 8"/>
          <p:cNvGrpSpPr/>
          <p:nvPr/>
        </p:nvGrpSpPr>
        <p:grpSpPr>
          <a:xfrm>
            <a:off x="5170601" y="5825922"/>
            <a:ext cx="5867400" cy="847362"/>
            <a:chOff x="152400" y="1905000"/>
            <a:chExt cx="10552647" cy="1524000"/>
          </a:xfrm>
        </p:grpSpPr>
        <p:grpSp>
          <p:nvGrpSpPr>
            <p:cNvPr id="10" name="Group 120"/>
            <p:cNvGrpSpPr/>
            <p:nvPr/>
          </p:nvGrpSpPr>
          <p:grpSpPr>
            <a:xfrm>
              <a:off x="152400" y="1905000"/>
              <a:ext cx="5142447" cy="1524000"/>
              <a:chOff x="152400" y="1905000"/>
              <a:chExt cx="5142447" cy="1524000"/>
            </a:xfrm>
          </p:grpSpPr>
          <p:grpSp>
            <p:nvGrpSpPr>
              <p:cNvPr id="50" name="Group 15"/>
              <p:cNvGrpSpPr/>
              <p:nvPr/>
            </p:nvGrpSpPr>
            <p:grpSpPr>
              <a:xfrm>
                <a:off x="152400" y="1905000"/>
                <a:ext cx="646647" cy="1524000"/>
                <a:chOff x="5891782" y="1905000"/>
                <a:chExt cx="1271017" cy="3165915"/>
              </a:xfrm>
              <a:solidFill>
                <a:schemeClr val="accent6">
                  <a:lumMod val="75000"/>
                </a:schemeClr>
              </a:solidFill>
            </p:grpSpPr>
            <p:sp>
              <p:nvSpPr>
                <p:cNvPr id="81"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3"/>
              <p:cNvGrpSpPr/>
              <p:nvPr/>
            </p:nvGrpSpPr>
            <p:grpSpPr>
              <a:xfrm>
                <a:off x="990600" y="1905000"/>
                <a:ext cx="646647" cy="1524000"/>
                <a:chOff x="7162800" y="1828800"/>
                <a:chExt cx="1271017" cy="3165915"/>
              </a:xfrm>
              <a:solidFill>
                <a:srgbClr val="FFC000"/>
              </a:solidFill>
            </p:grpSpPr>
            <p:sp>
              <p:nvSpPr>
                <p:cNvPr id="76"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5"/>
              <p:cNvGrpSpPr/>
              <p:nvPr/>
            </p:nvGrpSpPr>
            <p:grpSpPr>
              <a:xfrm>
                <a:off x="1905000" y="1905000"/>
                <a:ext cx="646647" cy="1524000"/>
                <a:chOff x="5891782" y="1905000"/>
                <a:chExt cx="1271017" cy="3165915"/>
              </a:xfrm>
              <a:solidFill>
                <a:schemeClr val="tx2">
                  <a:lumMod val="60000"/>
                  <a:lumOff val="40000"/>
                </a:schemeClr>
              </a:solidFill>
            </p:grpSpPr>
            <p:sp>
              <p:nvSpPr>
                <p:cNvPr id="71" name="Oval 70"/>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3"/>
              <p:cNvGrpSpPr/>
              <p:nvPr/>
            </p:nvGrpSpPr>
            <p:grpSpPr>
              <a:xfrm>
                <a:off x="2819400" y="1905000"/>
                <a:ext cx="646647" cy="1524000"/>
                <a:chOff x="7162800" y="1828800"/>
                <a:chExt cx="1271017" cy="3165915"/>
              </a:xfrm>
              <a:solidFill>
                <a:srgbClr val="FF0000"/>
              </a:solidFill>
            </p:grpSpPr>
            <p:sp>
              <p:nvSpPr>
                <p:cNvPr id="66" name="Oval 65"/>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5"/>
              <p:cNvGrpSpPr/>
              <p:nvPr/>
            </p:nvGrpSpPr>
            <p:grpSpPr>
              <a:xfrm>
                <a:off x="3810000" y="1905000"/>
                <a:ext cx="646647" cy="1524000"/>
                <a:chOff x="5891782" y="1905000"/>
                <a:chExt cx="1271017" cy="3165915"/>
              </a:xfrm>
              <a:solidFill>
                <a:srgbClr val="92D050"/>
              </a:solidFill>
            </p:grpSpPr>
            <p:sp>
              <p:nvSpPr>
                <p:cNvPr id="61" name="Oval 60"/>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23"/>
              <p:cNvGrpSpPr/>
              <p:nvPr/>
            </p:nvGrpSpPr>
            <p:grpSpPr>
              <a:xfrm>
                <a:off x="4648200" y="1905000"/>
                <a:ext cx="646647" cy="1524000"/>
                <a:chOff x="7162800" y="1828800"/>
                <a:chExt cx="1271017" cy="3165915"/>
              </a:xfrm>
              <a:solidFill>
                <a:srgbClr val="7030A0"/>
              </a:solidFill>
            </p:grpSpPr>
            <p:sp>
              <p:nvSpPr>
                <p:cNvPr id="56" name="Oval 55"/>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21"/>
            <p:cNvGrpSpPr/>
            <p:nvPr/>
          </p:nvGrpSpPr>
          <p:grpSpPr>
            <a:xfrm>
              <a:off x="5562600" y="1905000"/>
              <a:ext cx="5142447" cy="1524000"/>
              <a:chOff x="152400" y="1905000"/>
              <a:chExt cx="5142447" cy="1524000"/>
            </a:xfrm>
          </p:grpSpPr>
          <p:grpSp>
            <p:nvGrpSpPr>
              <p:cNvPr id="12" name="Group 15"/>
              <p:cNvGrpSpPr/>
              <p:nvPr/>
            </p:nvGrpSpPr>
            <p:grpSpPr>
              <a:xfrm>
                <a:off x="152400" y="1905000"/>
                <a:ext cx="646647" cy="1524000"/>
                <a:chOff x="5891782" y="1905000"/>
                <a:chExt cx="1271017" cy="3165915"/>
              </a:xfrm>
              <a:solidFill>
                <a:schemeClr val="accent6">
                  <a:lumMod val="75000"/>
                </a:schemeClr>
              </a:solidFill>
            </p:grpSpPr>
            <p:sp>
              <p:nvSpPr>
                <p:cNvPr id="45" name="Oval 9"/>
                <p:cNvSpPr/>
                <p:nvPr/>
              </p:nvSpPr>
              <p:spPr>
                <a:xfrm>
                  <a:off x="6019800" y="1905000"/>
                  <a:ext cx="1016000" cy="1066800"/>
                </a:xfrm>
                <a:prstGeom prst="ellipse">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0"/>
                <p:cNvSpPr/>
                <p:nvPr/>
              </p:nvSpPr>
              <p:spPr>
                <a:xfrm rot="2423263">
                  <a:off x="6044184" y="4385115"/>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1"/>
                <p:cNvSpPr/>
                <p:nvPr/>
              </p:nvSpPr>
              <p:spPr>
                <a:xfrm>
                  <a:off x="6324600" y="2819400"/>
                  <a:ext cx="381000" cy="1828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2"/>
                <p:cNvSpPr/>
                <p:nvPr/>
              </p:nvSpPr>
              <p:spPr>
                <a:xfrm rot="18657015">
                  <a:off x="6600982" y="4350807"/>
                  <a:ext cx="381000" cy="685800"/>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3"/>
                <p:cNvSpPr/>
                <p:nvPr/>
              </p:nvSpPr>
              <p:spPr>
                <a:xfrm rot="5400000">
                  <a:off x="6336791" y="2797105"/>
                  <a:ext cx="381000" cy="1271017"/>
                </a:xfrm>
                <a:prstGeom prst="roundRect">
                  <a:avLst/>
                </a:prstGeom>
                <a:grp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3"/>
              <p:cNvGrpSpPr/>
              <p:nvPr/>
            </p:nvGrpSpPr>
            <p:grpSpPr>
              <a:xfrm>
                <a:off x="990600" y="1905000"/>
                <a:ext cx="646647" cy="1524000"/>
                <a:chOff x="7162800" y="1828800"/>
                <a:chExt cx="1271017" cy="3165915"/>
              </a:xfrm>
              <a:solidFill>
                <a:srgbClr val="FFC000"/>
              </a:solidFill>
            </p:grpSpPr>
            <p:sp>
              <p:nvSpPr>
                <p:cNvPr id="40" name="Oval 4"/>
                <p:cNvSpPr/>
                <p:nvPr/>
              </p:nvSpPr>
              <p:spPr>
                <a:xfrm>
                  <a:off x="7290818" y="1828800"/>
                  <a:ext cx="1016000" cy="1066800"/>
                </a:xfrm>
                <a:prstGeom prst="ellipse">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
                <p:cNvSpPr/>
                <p:nvPr/>
              </p:nvSpPr>
              <p:spPr>
                <a:xfrm rot="2423263">
                  <a:off x="7315202" y="4308915"/>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6"/>
                <p:cNvSpPr/>
                <p:nvPr/>
              </p:nvSpPr>
              <p:spPr>
                <a:xfrm rot="18657015">
                  <a:off x="7872000" y="4274607"/>
                  <a:ext cx="381000" cy="685800"/>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7"/>
                <p:cNvSpPr/>
                <p:nvPr/>
              </p:nvSpPr>
              <p:spPr>
                <a:xfrm rot="5400000">
                  <a:off x="7607809" y="2720905"/>
                  <a:ext cx="381000" cy="1271017"/>
                </a:xfrm>
                <a:prstGeom prst="roundRect">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8"/>
                <p:cNvSpPr/>
                <p:nvPr/>
              </p:nvSpPr>
              <p:spPr>
                <a:xfrm>
                  <a:off x="7315200" y="2743200"/>
                  <a:ext cx="990600" cy="1828800"/>
                </a:xfrm>
                <a:prstGeom prst="trapezoid">
                  <a:avLst>
                    <a:gd name="adj" fmla="val 33571"/>
                  </a:avLst>
                </a:prstGeom>
                <a:grp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1905000" y="1905000"/>
                <a:ext cx="646647" cy="1524000"/>
                <a:chOff x="5891782" y="1905000"/>
                <a:chExt cx="1271017" cy="3165915"/>
              </a:xfrm>
              <a:solidFill>
                <a:schemeClr val="tx2">
                  <a:lumMod val="60000"/>
                  <a:lumOff val="40000"/>
                </a:schemeClr>
              </a:solidFill>
            </p:grpSpPr>
            <p:sp>
              <p:nvSpPr>
                <p:cNvPr id="35" name="Oval 34"/>
                <p:cNvSpPr/>
                <p:nvPr/>
              </p:nvSpPr>
              <p:spPr>
                <a:xfrm>
                  <a:off x="6019800" y="1905000"/>
                  <a:ext cx="1016000" cy="1066800"/>
                </a:xfrm>
                <a:prstGeom prst="ellipse">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2423263">
                  <a:off x="6044184" y="4385115"/>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6324600" y="2819400"/>
                  <a:ext cx="381000" cy="1828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rot="18657015">
                  <a:off x="6600982" y="4350807"/>
                  <a:ext cx="381000" cy="685800"/>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5400000">
                  <a:off x="6336791" y="2797105"/>
                  <a:ext cx="381000" cy="1271017"/>
                </a:xfrm>
                <a:prstGeom prst="roundRect">
                  <a:avLst/>
                </a:prstGeom>
                <a:grp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3"/>
              <p:cNvGrpSpPr/>
              <p:nvPr/>
            </p:nvGrpSpPr>
            <p:grpSpPr>
              <a:xfrm>
                <a:off x="2819400" y="1905000"/>
                <a:ext cx="646647" cy="1524000"/>
                <a:chOff x="7162800" y="1828800"/>
                <a:chExt cx="1271017" cy="3165915"/>
              </a:xfrm>
              <a:solidFill>
                <a:srgbClr val="FF0000"/>
              </a:solidFill>
            </p:grpSpPr>
            <p:sp>
              <p:nvSpPr>
                <p:cNvPr id="30" name="Oval 29"/>
                <p:cNvSpPr/>
                <p:nvPr/>
              </p:nvSpPr>
              <p:spPr>
                <a:xfrm>
                  <a:off x="7290818" y="1828800"/>
                  <a:ext cx="1016000" cy="1066800"/>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2423263">
                  <a:off x="7315202" y="4308915"/>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8657015">
                  <a:off x="7872000" y="4274607"/>
                  <a:ext cx="381000" cy="685800"/>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5400000">
                  <a:off x="7607809" y="2720905"/>
                  <a:ext cx="381000" cy="1271017"/>
                </a:xfrm>
                <a:prstGeom prst="roundRect">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p:cNvSpPr/>
                <p:nvPr/>
              </p:nvSpPr>
              <p:spPr>
                <a:xfrm>
                  <a:off x="7315200" y="2743200"/>
                  <a:ext cx="990600" cy="1828800"/>
                </a:xfrm>
                <a:prstGeom prst="trapezoid">
                  <a:avLst>
                    <a:gd name="adj" fmla="val 33571"/>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5"/>
              <p:cNvGrpSpPr/>
              <p:nvPr/>
            </p:nvGrpSpPr>
            <p:grpSpPr>
              <a:xfrm>
                <a:off x="3810000" y="1905000"/>
                <a:ext cx="646647" cy="1524000"/>
                <a:chOff x="5891782" y="1905000"/>
                <a:chExt cx="1271017" cy="3165915"/>
              </a:xfrm>
              <a:solidFill>
                <a:srgbClr val="92D050"/>
              </a:solidFill>
            </p:grpSpPr>
            <p:sp>
              <p:nvSpPr>
                <p:cNvPr id="25" name="Oval 24"/>
                <p:cNvSpPr/>
                <p:nvPr/>
              </p:nvSpPr>
              <p:spPr>
                <a:xfrm>
                  <a:off x="6019800" y="1905000"/>
                  <a:ext cx="1016000" cy="1066800"/>
                </a:xfrm>
                <a:prstGeom prst="ellipse">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rot="2423263">
                  <a:off x="6044184" y="4385115"/>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324600" y="2819400"/>
                  <a:ext cx="381000" cy="1828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8657015">
                  <a:off x="6600982" y="4350807"/>
                  <a:ext cx="381000" cy="685800"/>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5400000">
                  <a:off x="6336791" y="2797105"/>
                  <a:ext cx="381000" cy="1271017"/>
                </a:xfrm>
                <a:prstGeom prst="roundRect">
                  <a:avLst/>
                </a:prstGeom>
                <a:grp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3"/>
              <p:cNvGrpSpPr/>
              <p:nvPr/>
            </p:nvGrpSpPr>
            <p:grpSpPr>
              <a:xfrm>
                <a:off x="4648200" y="1905000"/>
                <a:ext cx="646647" cy="1524000"/>
                <a:chOff x="7162800" y="1828800"/>
                <a:chExt cx="1271017" cy="3165915"/>
              </a:xfrm>
              <a:solidFill>
                <a:srgbClr val="7030A0"/>
              </a:solidFill>
            </p:grpSpPr>
            <p:sp>
              <p:nvSpPr>
                <p:cNvPr id="20" name="Oval 19"/>
                <p:cNvSpPr/>
                <p:nvPr/>
              </p:nvSpPr>
              <p:spPr>
                <a:xfrm>
                  <a:off x="7290818" y="1828800"/>
                  <a:ext cx="1016000" cy="1066800"/>
                </a:xfrm>
                <a:prstGeom prst="ellipse">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423263">
                  <a:off x="7315202" y="4308915"/>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18657015">
                  <a:off x="7872000" y="4274607"/>
                  <a:ext cx="381000" cy="685800"/>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5400000">
                  <a:off x="7607809" y="2720905"/>
                  <a:ext cx="381000" cy="1271017"/>
                </a:xfrm>
                <a:prstGeom prst="roundRect">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7315200" y="2743200"/>
                  <a:ext cx="990600" cy="1828800"/>
                </a:xfrm>
                <a:prstGeom prst="trapezoid">
                  <a:avLst>
                    <a:gd name="adj" fmla="val 33571"/>
                  </a:avLst>
                </a:prstGeom>
                <a:grp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7" name="Group 86">
            <a:extLst>
              <a:ext uri="{FF2B5EF4-FFF2-40B4-BE49-F238E27FC236}">
                <a16:creationId xmlns:a16="http://schemas.microsoft.com/office/drawing/2014/main" id="{C451D9C2-F571-4F19-ACBA-1ACF73B65F46}"/>
              </a:ext>
            </a:extLst>
          </p:cNvPr>
          <p:cNvGrpSpPr/>
          <p:nvPr/>
        </p:nvGrpSpPr>
        <p:grpSpPr>
          <a:xfrm>
            <a:off x="4610612" y="387506"/>
            <a:ext cx="1143000" cy="1447800"/>
            <a:chOff x="7543800" y="3810000"/>
            <a:chExt cx="1143000" cy="1447800"/>
          </a:xfrm>
        </p:grpSpPr>
        <p:sp>
          <p:nvSpPr>
            <p:cNvPr id="88" name="Trapezoid 87">
              <a:extLst>
                <a:ext uri="{FF2B5EF4-FFF2-40B4-BE49-F238E27FC236}">
                  <a16:creationId xmlns:a16="http://schemas.microsoft.com/office/drawing/2014/main" id="{9AB66DF8-EE43-4EC3-BB31-1F8808B4F251}"/>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4">
              <a:extLst>
                <a:ext uri="{FF2B5EF4-FFF2-40B4-BE49-F238E27FC236}">
                  <a16:creationId xmlns:a16="http://schemas.microsoft.com/office/drawing/2014/main" id="{16D31FD3-33FC-45C1-864B-E26122C3E813}"/>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5">
              <a:extLst>
                <a:ext uri="{FF2B5EF4-FFF2-40B4-BE49-F238E27FC236}">
                  <a16:creationId xmlns:a16="http://schemas.microsoft.com/office/drawing/2014/main" id="{B90026C9-C39A-44BD-B65E-ADCDD9EE4CC6}"/>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6">
              <a:extLst>
                <a:ext uri="{FF2B5EF4-FFF2-40B4-BE49-F238E27FC236}">
                  <a16:creationId xmlns:a16="http://schemas.microsoft.com/office/drawing/2014/main" id="{65C30033-57EB-4E53-AD00-351CB7B0817A}"/>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32">
              <a:extLst>
                <a:ext uri="{FF2B5EF4-FFF2-40B4-BE49-F238E27FC236}">
                  <a16:creationId xmlns:a16="http://schemas.microsoft.com/office/drawing/2014/main" id="{158EFB39-E059-418F-9182-529519C7D3C0}"/>
                </a:ext>
              </a:extLst>
            </p:cNvPr>
            <p:cNvGrpSpPr/>
            <p:nvPr/>
          </p:nvGrpSpPr>
          <p:grpSpPr>
            <a:xfrm>
              <a:off x="7924800" y="3810000"/>
              <a:ext cx="645353" cy="610017"/>
              <a:chOff x="7924800" y="5867400"/>
              <a:chExt cx="645353" cy="610017"/>
            </a:xfrm>
          </p:grpSpPr>
          <p:grpSp>
            <p:nvGrpSpPr>
              <p:cNvPr id="100" name="Group 13">
                <a:extLst>
                  <a:ext uri="{FF2B5EF4-FFF2-40B4-BE49-F238E27FC236}">
                    <a16:creationId xmlns:a16="http://schemas.microsoft.com/office/drawing/2014/main" id="{2D5CE919-02D9-4D97-A873-BA0631649B2F}"/>
                  </a:ext>
                </a:extLst>
              </p:cNvPr>
              <p:cNvGrpSpPr/>
              <p:nvPr/>
            </p:nvGrpSpPr>
            <p:grpSpPr>
              <a:xfrm>
                <a:off x="7924800" y="5867400"/>
                <a:ext cx="645353" cy="610017"/>
                <a:chOff x="3037563" y="3121795"/>
                <a:chExt cx="1250371" cy="1224010"/>
              </a:xfrm>
            </p:grpSpPr>
            <p:sp>
              <p:nvSpPr>
                <p:cNvPr id="102" name="Oval 101">
                  <a:extLst>
                    <a:ext uri="{FF2B5EF4-FFF2-40B4-BE49-F238E27FC236}">
                      <a16:creationId xmlns:a16="http://schemas.microsoft.com/office/drawing/2014/main" id="{314E0FDA-4A7D-4A3A-81B9-5539E6B7B79F}"/>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AC4CC342-9FE0-4BE3-8F6E-EEA07BCC678C}"/>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90610D4F-B274-4010-88FA-1DB813879DA8}"/>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0C68B25C-5FD2-4A1F-80BE-36E4D22B7570}"/>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Oval 100">
                <a:extLst>
                  <a:ext uri="{FF2B5EF4-FFF2-40B4-BE49-F238E27FC236}">
                    <a16:creationId xmlns:a16="http://schemas.microsoft.com/office/drawing/2014/main" id="{5B2B2B1E-9291-4ED2-812B-DA1D65A690DF}"/>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33">
              <a:extLst>
                <a:ext uri="{FF2B5EF4-FFF2-40B4-BE49-F238E27FC236}">
                  <a16:creationId xmlns:a16="http://schemas.microsoft.com/office/drawing/2014/main" id="{FDC4F248-FE40-49C0-87C1-E2E2488EEA9B}"/>
                </a:ext>
              </a:extLst>
            </p:cNvPr>
            <p:cNvGrpSpPr/>
            <p:nvPr/>
          </p:nvGrpSpPr>
          <p:grpSpPr>
            <a:xfrm>
              <a:off x="7543800" y="4038600"/>
              <a:ext cx="403070" cy="381000"/>
              <a:chOff x="7924800" y="5867400"/>
              <a:chExt cx="645353" cy="610017"/>
            </a:xfrm>
          </p:grpSpPr>
          <p:grpSp>
            <p:nvGrpSpPr>
              <p:cNvPr id="94" name="Group 13">
                <a:extLst>
                  <a:ext uri="{FF2B5EF4-FFF2-40B4-BE49-F238E27FC236}">
                    <a16:creationId xmlns:a16="http://schemas.microsoft.com/office/drawing/2014/main" id="{310B62BD-A417-4A4D-9882-C9D0FAFFA9E7}"/>
                  </a:ext>
                </a:extLst>
              </p:cNvPr>
              <p:cNvGrpSpPr/>
              <p:nvPr/>
            </p:nvGrpSpPr>
            <p:grpSpPr>
              <a:xfrm>
                <a:off x="7924800" y="5867400"/>
                <a:ext cx="645353" cy="610017"/>
                <a:chOff x="3037563" y="3121795"/>
                <a:chExt cx="1250371" cy="1224010"/>
              </a:xfrm>
            </p:grpSpPr>
            <p:sp>
              <p:nvSpPr>
                <p:cNvPr id="96" name="Oval 95">
                  <a:extLst>
                    <a:ext uri="{FF2B5EF4-FFF2-40B4-BE49-F238E27FC236}">
                      <a16:creationId xmlns:a16="http://schemas.microsoft.com/office/drawing/2014/main" id="{717C9ADE-3DFF-47CD-9CC7-CA4E1A368E26}"/>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9B7AF0C-18A7-4551-925F-4743B438CEC3}"/>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E69D8D3-A556-4FBD-8B45-9D8F94CA3446}"/>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551E5093-0D28-4E10-96DC-1D9070FE7BEA}"/>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Oval 94">
                <a:extLst>
                  <a:ext uri="{FF2B5EF4-FFF2-40B4-BE49-F238E27FC236}">
                    <a16:creationId xmlns:a16="http://schemas.microsoft.com/office/drawing/2014/main" id="{D6DA9E91-99CF-4300-A082-4DEA2EC18603}"/>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7" name="Footer Placeholder 14">
            <a:extLst>
              <a:ext uri="{FF2B5EF4-FFF2-40B4-BE49-F238E27FC236}">
                <a16:creationId xmlns:a16="http://schemas.microsoft.com/office/drawing/2014/main" id="{EA4C3D6D-6F9E-440A-87EF-A70081454B19}"/>
              </a:ext>
            </a:extLst>
          </p:cNvPr>
          <p:cNvSpPr>
            <a:spLocks noGrp="1"/>
          </p:cNvSpPr>
          <p:nvPr/>
        </p:nvSpPr>
        <p:spPr>
          <a:xfrm>
            <a:off x="6601999" y="72221"/>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t>Presentation by ©http://fashionsbylynda.com/blog/</a:t>
            </a:r>
          </a:p>
        </p:txBody>
      </p:sp>
    </p:spTree>
    <p:extLst>
      <p:ext uri="{BB962C8B-B14F-4D97-AF65-F5344CB8AC3E}">
        <p14:creationId xmlns:p14="http://schemas.microsoft.com/office/powerpoint/2010/main" val="1534048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502414"/>
            <a:ext cx="7924800" cy="5509200"/>
          </a:xfrm>
          <a:prstGeom prst="rect">
            <a:avLst/>
          </a:prstGeom>
        </p:spPr>
        <p:txBody>
          <a:bodyPr wrap="square">
            <a:spAutoFit/>
          </a:bodyPr>
          <a:lstStyle/>
          <a:p>
            <a:pPr fontAlgn="base"/>
            <a:r>
              <a:rPr lang="en-US" sz="1100" dirty="0"/>
              <a:t>In a day when one of “the greatest problem[s] in our society is the abandonment of children through the abandonment of parental leadership” (Richard Lloyd Anderson, </a:t>
            </a:r>
            <a:r>
              <a:rPr lang="en-US" sz="1100" i="1" dirty="0"/>
              <a:t>Understanding Paul,</a:t>
            </a:r>
            <a:r>
              <a:rPr lang="en-US" sz="1100" dirty="0"/>
              <a:t> Salt Lake City: Deseret Book Co., 1983, p. 354), the First Presidency has asked that “we reemphasize the need for all adult members to focus on our children in an ongoing effort to help them learn to follow the teachings of the Savior.” Also they have asked each of us to “rededicate ourselves to nourish and bless them temporally and spiritually” (First Presidency Letter, 1 Aug. 1993; see </a:t>
            </a:r>
            <a:r>
              <a:rPr lang="en-US" sz="1100" i="1" dirty="0"/>
              <a:t>Ensign,</a:t>
            </a:r>
            <a:r>
              <a:rPr lang="en-US" sz="1100" dirty="0"/>
              <a:t> Jan. 1994, p. 80).</a:t>
            </a:r>
          </a:p>
          <a:p>
            <a:pPr fontAlgn="base"/>
            <a:r>
              <a:rPr lang="en-US" sz="1100" dirty="0"/>
              <a:t>It may be helpful to review some of the doctrines as contained in the scriptures pertaining to the special status of children. These doctrines provide direction for those who are raising children and comfort to those of us who have lost a child in death at an early age.</a:t>
            </a:r>
          </a:p>
          <a:p>
            <a:pPr fontAlgn="base"/>
            <a:r>
              <a:rPr lang="en-US" sz="1100" dirty="0"/>
              <a:t>Heavenly Father intended that each child should have the combined loving protection and guidance of caring parents. The pattern was established by Adam and Eve, our first parents. Joseph, the descendant of David, agreed to become the surrogate father of Jesus, the Son of God, when he accepted Mary as his wife, following a visitation of the angel Gabriel. In Nazareth, Joseph was regarded as the father of Jesus (see Matt. 13:55).</a:t>
            </a:r>
          </a:p>
          <a:p>
            <a:pPr fontAlgn="base"/>
            <a:r>
              <a:rPr lang="en-US" sz="1100" dirty="0"/>
              <a:t>The Christ child grew and developed in a modest home, where Joseph earned a humble living as a carpenter, and where Jesus also learned this craft (see Mark 6:3). There were other members of the family. Mary and Joseph had four other sons and at least two daughters, all of whom were referred to in the community as the brothers and sisters of Jesus (see Matt. 13:55–56; Mark 6:3). The example of Joseph and Mary in providing a suitable home for their large family was such that Luke recorded that Jesus “grew, and waxed strong in spirit, filled with wisdom: and the grace of God was upon him” (Luke 2:40).</a:t>
            </a:r>
          </a:p>
          <a:p>
            <a:pPr fontAlgn="base"/>
            <a:r>
              <a:rPr lang="en-US" sz="1100" dirty="0"/>
              <a:t>The Lord extends special protection to children and shares jurisdiction with earthly parents, even as we enjoy their presence. They cannot sin until they reach the age of accountability, which the Lord has declared to be eight years (see D&amp;C 18:42; D&amp;C 29:47). In fact, the power to even tempt them to commit sin has been taken from Satan. The prophet Mormon taught that “little children are whole, for they are not capable of committing sin. …</a:t>
            </a:r>
          </a:p>
          <a:p>
            <a:pPr fontAlgn="base"/>
            <a:r>
              <a:rPr lang="en-US" sz="1100" dirty="0"/>
              <a:t>“Little children are alive in Christ, even from the foundation of the world; if not so, God is a partial God, and also a changeable God, and a respecter to persons; for how many little children have died without baptism!” (Moro. 8:8, 12.)</a:t>
            </a:r>
          </a:p>
          <a:p>
            <a:pPr fontAlgn="base"/>
            <a:r>
              <a:rPr lang="en-US" sz="1100" dirty="0"/>
              <a:t>Because they cannot sin, they have no need of repentance, neither baptism. Adam’s original transgression has no claim as a result of the atonement of Jesus Christ. Mormon declared the practice of baptizing little children to be a “solemn mockery before God” (Moro. 8:9), for repentance and baptism apply to those who are “accountable and capable of committing sin” (Moro. 8:10).</a:t>
            </a:r>
          </a:p>
          <a:p>
            <a:pPr fontAlgn="base"/>
            <a:r>
              <a:rPr lang="en-US" sz="1100" dirty="0"/>
              <a:t>Because all children who die before the age of accountability are pure, innocent, and wholly sin-free, they are saved in the celestial kingdom of heaven (see D&amp;C 137:10; Mosiah 3:18). Understanding the special status of little children before God, because of their pure and innocent nature, brings understanding of the Lord’s commandment to “repent, and become as a little child, and be baptized in [His] name” (3 Ne. 11:37). The childlike qualities the Lord had reference to are developed by yielding to “the </a:t>
            </a:r>
            <a:r>
              <a:rPr lang="en-US" sz="1100" dirty="0" err="1"/>
              <a:t>enticings</a:t>
            </a:r>
            <a:r>
              <a:rPr lang="en-US" sz="1100" dirty="0"/>
              <a:t> of the Holy Spirit,” so as to become “submissive, meek, humble, patient, full of love, willing to submit to all things which the Lord </a:t>
            </a:r>
            <a:r>
              <a:rPr lang="en-US" sz="1100" dirty="0" err="1"/>
              <a:t>seeth</a:t>
            </a:r>
            <a:r>
              <a:rPr lang="en-US" sz="1100" dirty="0"/>
              <a:t> fit to inflict upon him, even as a child doth submit to his father.” Truly, such a person “</a:t>
            </a:r>
            <a:r>
              <a:rPr lang="en-US" sz="1100" dirty="0" err="1"/>
              <a:t>becometh</a:t>
            </a:r>
            <a:r>
              <a:rPr lang="en-US" sz="1100" dirty="0"/>
              <a:t> a saint” as spoken by Mosiah (Mosiah 3:19).</a:t>
            </a:r>
          </a:p>
          <a:p>
            <a:pPr fontAlgn="base"/>
            <a:endParaRPr lang="en-US" sz="1100" dirty="0"/>
          </a:p>
        </p:txBody>
      </p:sp>
      <p:sp>
        <p:nvSpPr>
          <p:cNvPr id="3" name="Rectangle 2"/>
          <p:cNvSpPr/>
          <p:nvPr/>
        </p:nvSpPr>
        <p:spPr>
          <a:xfrm>
            <a:off x="1524000" y="0"/>
            <a:ext cx="9144000" cy="369332"/>
          </a:xfrm>
          <a:prstGeom prst="rect">
            <a:avLst/>
          </a:prstGeom>
        </p:spPr>
        <p:txBody>
          <a:bodyPr wrap="square">
            <a:spAutoFit/>
          </a:bodyPr>
          <a:lstStyle/>
          <a:p>
            <a:r>
              <a:rPr lang="en-US" dirty="0"/>
              <a:t>Elder Merlin R. </a:t>
            </a:r>
            <a:r>
              <a:rPr lang="en-US" dirty="0" err="1"/>
              <a:t>Lybbert</a:t>
            </a:r>
            <a:r>
              <a:rPr lang="en-US" dirty="0"/>
              <a:t> </a:t>
            </a:r>
            <a:r>
              <a:rPr lang="en-US" i="1" dirty="0"/>
              <a:t>The Special Status of Children </a:t>
            </a:r>
            <a:r>
              <a:rPr lang="en-US" dirty="0"/>
              <a:t>Ensign May 1994</a:t>
            </a:r>
          </a:p>
        </p:txBody>
      </p:sp>
    </p:spTree>
    <p:extLst>
      <p:ext uri="{BB962C8B-B14F-4D97-AF65-F5344CB8AC3E}">
        <p14:creationId xmlns:p14="http://schemas.microsoft.com/office/powerpoint/2010/main" val="1883446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
            <a:ext cx="8839200" cy="6740307"/>
          </a:xfrm>
          <a:prstGeom prst="rect">
            <a:avLst/>
          </a:prstGeom>
        </p:spPr>
        <p:txBody>
          <a:bodyPr wrap="square">
            <a:spAutoFit/>
          </a:bodyPr>
          <a:lstStyle/>
          <a:p>
            <a:pPr fontAlgn="base"/>
            <a:r>
              <a:rPr lang="en-US" sz="1200" b="1" dirty="0"/>
              <a:t>Parents in Zion </a:t>
            </a:r>
            <a:r>
              <a:rPr lang="en-US" sz="1200" dirty="0"/>
              <a:t>have the special responsibility of teaching and training their children in righteousness. They are to be taught “to understand the doctrine of repentance, faith in Christ the Son of the living God, and of baptism and the gift of the Holy Ghost by the laying on of the hands, when eight years old.” Otherwise, the Lord declared, “the sin be upon the heads of the parents” (D&amp;C 68:25). This teaching is to be done before a child reaches the age of accountability, and while innocent and sin-free. This is protected time for parents to teach the principles and ordinances of salvation to their children without interference from Satan. It is a time to dress them in armor in preparation for the battle against sin. When this preparation time is neglected, they are left vulnerable to the enemy. To permit a child to enter into that period of his life when he will be buffeted and tempted by the evil one, without faith in the Lord Jesus Christ and an understanding of the basic principles of the gospel, is to set him adrift in a world of wickedness. During these formative, innocent years, a child may learn wrong behavior; but such is not the result of Satan’s temptations, but comes from the wrong teachings and the bad example of others. In this context, the Savior’s harsh judgment of adults who offend children is better understood, wherein he said, “It were better for him that a millstone were hanged about his neck, and he cast into the sea, than that he should offend one of these little ones” (Luke 17:2).</a:t>
            </a:r>
          </a:p>
          <a:p>
            <a:pPr fontAlgn="base"/>
            <a:r>
              <a:rPr lang="en-US" sz="1200" dirty="0"/>
              <a:t>We offend a child by any teaching or example which leads a little one to violate a moral law; causes him to stumble, or go astray; excites him to anger; creates resentment; or perhaps even leads him to become displeasing and disagreeable. Certainly, in the context of the Savior’s harsh indictment concerning anyone who “offends” a child, one guilty of such conduct is in serious jeopardy.</a:t>
            </a:r>
          </a:p>
          <a:p>
            <a:pPr fontAlgn="base"/>
            <a:r>
              <a:rPr lang="en-US" sz="1200" dirty="0"/>
              <a:t>Every child is entitled to live in a home, as Jesus did, where there is an environment permitting growth in gospel understanding, where each can wax strong in spirit and his life be filled with wisdom, so that the grace of God will be upon him (see Luke 2:40). These precious little ones are as angels among us.</a:t>
            </a:r>
          </a:p>
          <a:p>
            <a:pPr fontAlgn="base"/>
            <a:r>
              <a:rPr lang="en-US" sz="1200" dirty="0"/>
              <a:t>Fulfilling this opportunity of teaching is not dependent upon social status, wealth, or position. In fact, the most effective instruction may well be done at the humblest fireside. Some may rationalize their failure to follow this God-given instruction by assuming that children of tender years are not capable of understanding gospel principles. Parents who have followed the practice of teaching their children know otherwise. Family home evening presents a special opportunity to teach the gospel to the family. The parents of a five-year-old were concerned about how they should teach of Nephi’s encounter with the wicked Laban. Laban had repeatedly refused to make the precious brass plates containing a religious record available to Nephi and had sought to kill him and his brothers after confiscating their family wealth. When Nephi encountered the drunken Laban, the Spirit directed Nephi to slay him:</a:t>
            </a:r>
          </a:p>
          <a:p>
            <a:pPr fontAlgn="base"/>
            <a:r>
              <a:rPr lang="en-US" sz="1200" dirty="0"/>
              <a:t>“Behold the Lord </a:t>
            </a:r>
            <a:r>
              <a:rPr lang="en-US" sz="1200" dirty="0" err="1"/>
              <a:t>slayeth</a:t>
            </a:r>
            <a:r>
              <a:rPr lang="en-US" sz="1200" dirty="0"/>
              <a:t> the wicked to bring forth his righteous purposes. It is better that one man should perish than that a nation should dwindle and perish in unbelief” (1 Ne. 4:13).</a:t>
            </a:r>
          </a:p>
          <a:p>
            <a:pPr fontAlgn="base"/>
            <a:r>
              <a:rPr lang="en-US" sz="1200" dirty="0"/>
              <a:t>As this young boy, my grandson, knelt beside his bed that evening, his prayer demonstrated his understanding and personal application of the lesson. He said, “And help me, Heavenly Father, to be obedient like Nephi, even when it’s hard.”</a:t>
            </a:r>
          </a:p>
          <a:p>
            <a:pPr fontAlgn="base"/>
            <a:r>
              <a:rPr lang="en-US" sz="1200" dirty="0"/>
              <a:t>Demonstration of these principles of truth as taught in the scriptures, and applied in the various settings of life, is a sure way of developing understanding and obedience in the lives of children. The Primary of the Church also teaches children the gospel of Jesus Christ. This is a valuable support the Church gives to parents and their children.</a:t>
            </a:r>
          </a:p>
          <a:p>
            <a:pPr fontAlgn="base"/>
            <a:r>
              <a:rPr lang="en-US" sz="1200" dirty="0"/>
              <a:t>It is my witness that our kind and loving Heavenly Father has made special allowances for little children, consistent with their innocence and the eternal principle of agency. It is also my witness that he gave parents, and all adults, the responsibility of properly teaching and protecting them. Offenders of these little ones face a divine wrath. The Savior’s injunction to become as a little child is an invitation to purify our lives that we also may stand blameless before Him. In the name of Jesus Christ, amen.</a:t>
            </a:r>
          </a:p>
          <a:p>
            <a:pPr fontAlgn="base"/>
            <a:endParaRPr lang="en-US" sz="1200" dirty="0"/>
          </a:p>
        </p:txBody>
      </p:sp>
    </p:spTree>
    <p:extLst>
      <p:ext uri="{BB962C8B-B14F-4D97-AF65-F5344CB8AC3E}">
        <p14:creationId xmlns:p14="http://schemas.microsoft.com/office/powerpoint/2010/main" val="329209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973"/>
            <a:ext cx="3733800" cy="1477328"/>
          </a:xfrm>
          <a:prstGeom prst="rect">
            <a:avLst/>
          </a:prstGeom>
          <a:noFill/>
          <a:ln>
            <a:solidFill>
              <a:schemeClr val="tx1"/>
            </a:solidFill>
          </a:ln>
        </p:spPr>
        <p:txBody>
          <a:bodyPr wrap="square" rtlCol="0">
            <a:spAutoFit/>
          </a:bodyPr>
          <a:lstStyle/>
          <a:p>
            <a:r>
              <a:rPr lang="en-US" i="1" dirty="0"/>
              <a:t>“Every spirit of man was innocent in the begging; and God having redeemed man from the fall, men became again, in their infant state, innocent before God. D&amp;C 93:38</a:t>
            </a:r>
          </a:p>
        </p:txBody>
      </p:sp>
      <p:sp>
        <p:nvSpPr>
          <p:cNvPr id="3" name="Rectangle 2"/>
          <p:cNvSpPr/>
          <p:nvPr/>
        </p:nvSpPr>
        <p:spPr>
          <a:xfrm>
            <a:off x="0" y="1484301"/>
            <a:ext cx="3733800" cy="2677656"/>
          </a:xfrm>
          <a:prstGeom prst="rect">
            <a:avLst/>
          </a:prstGeom>
          <a:ln>
            <a:solidFill>
              <a:schemeClr val="tx1"/>
            </a:solidFill>
          </a:ln>
        </p:spPr>
        <p:txBody>
          <a:bodyPr wrap="square">
            <a:spAutoFit/>
          </a:bodyPr>
          <a:lstStyle/>
          <a:p>
            <a:pPr fontAlgn="base"/>
            <a:r>
              <a:rPr lang="en-US" sz="1200" dirty="0"/>
              <a:t>The whole article, “Lead Me, Guide Me”: Dealing with Children with Behavior Disorders March 1994 Ensign</a:t>
            </a:r>
          </a:p>
          <a:p>
            <a:r>
              <a:rPr lang="en-US" sz="1200" dirty="0"/>
              <a:t>Advice for parents with misbehavior children: </a:t>
            </a:r>
          </a:p>
          <a:p>
            <a:endParaRPr lang="en-US" sz="1200" dirty="0"/>
          </a:p>
          <a:p>
            <a:r>
              <a:rPr lang="en-US" sz="1200" dirty="0"/>
              <a:t>“Some researchers think that certain behavior disorders may be linked to significant disruptions or “breaks” in the process by which infants and young children form strong bonds of trust and love with their primary caretakers. It seems that some children who undergo such breaks—often through abuse, neglect, or separation from a parent at a critical point in the attachment process—may later develop conduct disorders, an especially serious type of behavior disorder.”</a:t>
            </a:r>
          </a:p>
          <a:p>
            <a:r>
              <a:rPr lang="en-US" sz="1200" dirty="0"/>
              <a:t> Jan U. </a:t>
            </a:r>
            <a:r>
              <a:rPr lang="en-US" sz="1200" dirty="0" err="1"/>
              <a:t>Pinborough</a:t>
            </a:r>
            <a:r>
              <a:rPr lang="en-US" sz="1200" dirty="0"/>
              <a:t> </a:t>
            </a:r>
          </a:p>
        </p:txBody>
      </p:sp>
      <p:sp>
        <p:nvSpPr>
          <p:cNvPr id="5" name="Rectangle 4">
            <a:extLst>
              <a:ext uri="{FF2B5EF4-FFF2-40B4-BE49-F238E27FC236}">
                <a16:creationId xmlns:a16="http://schemas.microsoft.com/office/drawing/2014/main" id="{097AFB53-0833-41B4-87D5-5A6A046CFFF3}"/>
              </a:ext>
            </a:extLst>
          </p:cNvPr>
          <p:cNvSpPr/>
          <p:nvPr/>
        </p:nvSpPr>
        <p:spPr>
          <a:xfrm>
            <a:off x="3733800" y="6973"/>
            <a:ext cx="3970867" cy="4185761"/>
          </a:xfrm>
          <a:prstGeom prst="rect">
            <a:avLst/>
          </a:prstGeom>
          <a:ln>
            <a:solidFill>
              <a:schemeClr val="tx1"/>
            </a:solidFill>
          </a:ln>
        </p:spPr>
        <p:txBody>
          <a:bodyPr wrap="square">
            <a:spAutoFit/>
          </a:bodyPr>
          <a:lstStyle/>
          <a:p>
            <a:r>
              <a:rPr lang="en-US" sz="1400" b="0" i="1" dirty="0">
                <a:solidFill>
                  <a:srgbClr val="333333"/>
                </a:solidFill>
                <a:effectLst/>
                <a:latin typeface="Helam Slab"/>
              </a:rPr>
              <a:t>“All those who believe that man, yes, even newly born infants, are tainted with ‘original sin,’ (in other words the transgression of Adam,) deny the mercies of the atoning blood of Jesus Christ. The Bible (as well as our modern scripture) teaches that Jesus Christ is in very deed, the Redeemer of mankind from the fall. He paid the debt that mankind became heir to through Adam’s transgression. The mortgage upon our souls was fully paid. It left no hangover penalty which required some act by, or in behalf of, any living creature, to free him from ‘original sin.’ The doctrine that infants come into this world under the curse of ‘original sin,’ is an abominable doctrine in the sight of God, and denies the greatness and mercy of the atonement. (See Moroni Chapter 8.)” (Joseph Fielding Smith, Church History and Modern Revelation: A Course of Study for the Melchizedek Priesthood Quorums [1949], 4:99).</a:t>
            </a:r>
            <a:endParaRPr lang="en-US" sz="1400" dirty="0"/>
          </a:p>
        </p:txBody>
      </p:sp>
      <p:sp>
        <p:nvSpPr>
          <p:cNvPr id="6" name="Rectangle 5">
            <a:extLst>
              <a:ext uri="{FF2B5EF4-FFF2-40B4-BE49-F238E27FC236}">
                <a16:creationId xmlns:a16="http://schemas.microsoft.com/office/drawing/2014/main" id="{C1E50AB8-CC99-4A8B-909D-2A09B74FCCAD}"/>
              </a:ext>
            </a:extLst>
          </p:cNvPr>
          <p:cNvSpPr/>
          <p:nvPr/>
        </p:nvSpPr>
        <p:spPr>
          <a:xfrm>
            <a:off x="0" y="4175248"/>
            <a:ext cx="4318000" cy="2585323"/>
          </a:xfrm>
          <a:prstGeom prst="rect">
            <a:avLst/>
          </a:prstGeom>
          <a:ln>
            <a:solidFill>
              <a:schemeClr val="tx1"/>
            </a:solidFill>
          </a:ln>
        </p:spPr>
        <p:txBody>
          <a:bodyPr wrap="square">
            <a:spAutoFit/>
          </a:bodyPr>
          <a:lstStyle/>
          <a:p>
            <a:r>
              <a:rPr lang="en-US" b="0" i="1" dirty="0">
                <a:effectLst/>
                <a:latin typeface="Helam Slab"/>
              </a:rPr>
              <a:t>“We understand from our doctrine that before the age of accountability a child is ‘not capable of committing sin’ (</a:t>
            </a:r>
            <a:r>
              <a:rPr lang="en-US" i="1" dirty="0">
                <a:latin typeface="Helam Slab"/>
              </a:rPr>
              <a:t>Moro. 8:8</a:t>
            </a:r>
            <a:r>
              <a:rPr lang="en-US" b="0" i="1" dirty="0">
                <a:effectLst/>
                <a:latin typeface="Helam Slab"/>
              </a:rPr>
              <a:t>). During that time, children can commit mistakes, even very serious and damaging ones that must be corrected, but their acts are not accounted as sins” (Dallin H. Oaks, </a:t>
            </a:r>
            <a:r>
              <a:rPr lang="en-US" i="1" dirty="0">
                <a:latin typeface="Helam Slab"/>
              </a:rPr>
              <a:t>“Sins and Mistakes,”</a:t>
            </a:r>
            <a:r>
              <a:rPr lang="en-US" b="0" i="1" dirty="0">
                <a:effectLst/>
                <a:latin typeface="Helam Slab"/>
              </a:rPr>
              <a:t> Ensign, Oct. 1996, 65).</a:t>
            </a:r>
            <a:endParaRPr lang="en-US" dirty="0"/>
          </a:p>
        </p:txBody>
      </p:sp>
      <p:sp>
        <p:nvSpPr>
          <p:cNvPr id="7" name="Rectangle 6">
            <a:extLst>
              <a:ext uri="{FF2B5EF4-FFF2-40B4-BE49-F238E27FC236}">
                <a16:creationId xmlns:a16="http://schemas.microsoft.com/office/drawing/2014/main" id="{FF8F4454-1614-4F94-96CB-A40381BFA895}"/>
              </a:ext>
            </a:extLst>
          </p:cNvPr>
          <p:cNvSpPr/>
          <p:nvPr/>
        </p:nvSpPr>
        <p:spPr>
          <a:xfrm>
            <a:off x="7704667" y="0"/>
            <a:ext cx="4470400" cy="2585323"/>
          </a:xfrm>
          <a:prstGeom prst="rect">
            <a:avLst/>
          </a:prstGeom>
          <a:ln>
            <a:solidFill>
              <a:schemeClr val="tx1"/>
            </a:solidFill>
          </a:ln>
        </p:spPr>
        <p:txBody>
          <a:bodyPr wrap="square">
            <a:spAutoFit/>
          </a:bodyPr>
          <a:lstStyle/>
          <a:p>
            <a:r>
              <a:rPr lang="en-US" b="0" i="1" dirty="0">
                <a:solidFill>
                  <a:srgbClr val="333333"/>
                </a:solidFill>
                <a:effectLst/>
                <a:latin typeface="Helam Slab"/>
              </a:rPr>
              <a:t>“‘Do you believe in the baptism of infants?’ … No. … Because it is nowhere written in the Bible. … Baptism is for remission of sins. Children have no sins. … Children are all made alive in Christ, and those of riper years through faith and repentance” (</a:t>
            </a:r>
            <a:r>
              <a:rPr lang="en-US" i="1" dirty="0">
                <a:solidFill>
                  <a:srgbClr val="0091BC"/>
                </a:solidFill>
                <a:latin typeface="Helam Slab"/>
              </a:rPr>
              <a:t>Manuscript History of the Church, vol. E-1, p. 1666 j</a:t>
            </a:r>
            <a:r>
              <a:rPr lang="en-US" b="0" i="1" dirty="0">
                <a:solidFill>
                  <a:srgbClr val="333333"/>
                </a:solidFill>
                <a:effectLst/>
                <a:latin typeface="Helam Slab"/>
              </a:rPr>
              <a:t>osephsmithpapers.org, capitalization, punctuation, and spelling standardized).</a:t>
            </a:r>
            <a:endParaRPr lang="en-US" dirty="0"/>
          </a:p>
        </p:txBody>
      </p:sp>
    </p:spTree>
    <p:extLst>
      <p:ext uri="{BB962C8B-B14F-4D97-AF65-F5344CB8AC3E}">
        <p14:creationId xmlns:p14="http://schemas.microsoft.com/office/powerpoint/2010/main" val="1474682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203">
            <a:extLst>
              <a:ext uri="{FF2B5EF4-FFF2-40B4-BE49-F238E27FC236}">
                <a16:creationId xmlns:a16="http://schemas.microsoft.com/office/drawing/2014/main" id="{5D23CA9C-F56F-473A-BAB6-CC9EF704A9D3}"/>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extBox 14"/>
          <p:cNvSpPr txBox="1"/>
          <p:nvPr/>
        </p:nvSpPr>
        <p:spPr>
          <a:xfrm>
            <a:off x="1524000" y="1"/>
            <a:ext cx="9144000" cy="769441"/>
          </a:xfrm>
          <a:prstGeom prst="rect">
            <a:avLst/>
          </a:prstGeom>
          <a:noFill/>
        </p:spPr>
        <p:txBody>
          <a:bodyPr wrap="square" rtlCol="0">
            <a:spAutoFit/>
          </a:bodyPr>
          <a:lstStyle/>
          <a:p>
            <a:pPr algn="ctr"/>
            <a:r>
              <a:rPr lang="en-US" sz="4400" dirty="0">
                <a:latin typeface="Comic Sans MS" pitchFamily="66" charset="0"/>
                <a:ea typeface="Anjelika Rose" pitchFamily="2" charset="0"/>
              </a:rPr>
              <a:t>Salvation of Little Children</a:t>
            </a:r>
          </a:p>
        </p:txBody>
      </p:sp>
      <p:grpSp>
        <p:nvGrpSpPr>
          <p:cNvPr id="17" name="Group 16"/>
          <p:cNvGrpSpPr/>
          <p:nvPr/>
        </p:nvGrpSpPr>
        <p:grpSpPr>
          <a:xfrm>
            <a:off x="228600" y="6282780"/>
            <a:ext cx="2895600" cy="457200"/>
            <a:chOff x="0" y="5943600"/>
            <a:chExt cx="2667000" cy="457200"/>
          </a:xfrm>
        </p:grpSpPr>
        <p:grpSp>
          <p:nvGrpSpPr>
            <p:cNvPr id="9"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48771" y="6031468"/>
              <a:ext cx="1600200" cy="369332"/>
            </a:xfrm>
            <a:prstGeom prst="rect">
              <a:avLst/>
            </a:prstGeom>
            <a:noFill/>
          </p:spPr>
          <p:txBody>
            <a:bodyPr wrap="square" rtlCol="0">
              <a:spAutoFit/>
            </a:bodyPr>
            <a:lstStyle/>
            <a:p>
              <a:r>
                <a:rPr lang="en-US" dirty="0"/>
                <a:t>Moroni 8:1-5</a:t>
              </a:r>
            </a:p>
          </p:txBody>
        </p:sp>
      </p:grpSp>
      <p:sp>
        <p:nvSpPr>
          <p:cNvPr id="93" name="TextBox 92"/>
          <p:cNvSpPr txBox="1"/>
          <p:nvPr/>
        </p:nvSpPr>
        <p:spPr>
          <a:xfrm>
            <a:off x="5029200" y="766546"/>
            <a:ext cx="2133600" cy="646331"/>
          </a:xfrm>
          <a:prstGeom prst="rect">
            <a:avLst/>
          </a:prstGeom>
          <a:noFill/>
        </p:spPr>
        <p:txBody>
          <a:bodyPr wrap="square" rtlCol="0">
            <a:spAutoFit/>
          </a:bodyPr>
          <a:lstStyle/>
          <a:p>
            <a:r>
              <a:rPr lang="en-US" dirty="0">
                <a:latin typeface="Comic Sans MS" pitchFamily="66" charset="0"/>
              </a:rPr>
              <a:t>Mormon writes an epistle to Mormon</a:t>
            </a:r>
          </a:p>
        </p:txBody>
      </p:sp>
      <p:grpSp>
        <p:nvGrpSpPr>
          <p:cNvPr id="203" name="Group 202"/>
          <p:cNvGrpSpPr/>
          <p:nvPr/>
        </p:nvGrpSpPr>
        <p:grpSpPr>
          <a:xfrm>
            <a:off x="4800600" y="2362200"/>
            <a:ext cx="2743200" cy="22860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69660"/>
            </a:xfrm>
            <a:prstGeom prst="rect">
              <a:avLst/>
            </a:prstGeom>
            <a:noFill/>
          </p:spPr>
          <p:txBody>
            <a:bodyPr wrap="square" rtlCol="0">
              <a:spAutoFit/>
            </a:bodyPr>
            <a:lstStyle/>
            <a:p>
              <a:pPr algn="ctr"/>
              <a:r>
                <a:rPr lang="en-US" sz="2400" dirty="0">
                  <a:latin typeface="Comic Sans MS" pitchFamily="66" charset="0"/>
                </a:rPr>
                <a:t>Do little children need to be baptized?</a:t>
              </a:r>
            </a:p>
          </p:txBody>
        </p:sp>
      </p:grpSp>
      <p:grpSp>
        <p:nvGrpSpPr>
          <p:cNvPr id="96" name="Group 95"/>
          <p:cNvGrpSpPr/>
          <p:nvPr/>
        </p:nvGrpSpPr>
        <p:grpSpPr>
          <a:xfrm>
            <a:off x="7772400" y="1905000"/>
            <a:ext cx="1396584" cy="3276600"/>
            <a:chOff x="1600200" y="4114800"/>
            <a:chExt cx="1981200" cy="4648200"/>
          </a:xfrm>
        </p:grpSpPr>
        <p:grpSp>
          <p:nvGrpSpPr>
            <p:cNvPr id="97" name="Group 285"/>
            <p:cNvGrpSpPr/>
            <p:nvPr/>
          </p:nvGrpSpPr>
          <p:grpSpPr>
            <a:xfrm rot="17194410">
              <a:off x="2602773" y="8085383"/>
              <a:ext cx="509454" cy="722914"/>
              <a:chOff x="4934260" y="5008578"/>
              <a:chExt cx="373811" cy="553131"/>
            </a:xfrm>
          </p:grpSpPr>
          <p:sp>
            <p:nvSpPr>
              <p:cNvPr id="120" name="Oval 119"/>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284"/>
            <p:cNvGrpSpPr/>
            <p:nvPr/>
          </p:nvGrpSpPr>
          <p:grpSpPr>
            <a:xfrm>
              <a:off x="2057400" y="8077200"/>
              <a:ext cx="533400" cy="685800"/>
              <a:chOff x="4934260" y="5008578"/>
              <a:chExt cx="373811" cy="553131"/>
            </a:xfrm>
          </p:grpSpPr>
          <p:sp>
            <p:nvSpPr>
              <p:cNvPr id="118" name="Oval 117"/>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11"/>
            <p:cNvGrpSpPr/>
            <p:nvPr/>
          </p:nvGrpSpPr>
          <p:grpSpPr>
            <a:xfrm>
              <a:off x="1600200" y="5638800"/>
              <a:ext cx="1981200" cy="2743200"/>
              <a:chOff x="4419600" y="2060454"/>
              <a:chExt cx="3045502" cy="4187946"/>
            </a:xfrm>
          </p:grpSpPr>
          <p:sp>
            <p:nvSpPr>
              <p:cNvPr id="109" name="Oval 108"/>
              <p:cNvSpPr/>
              <p:nvPr/>
            </p:nvSpPr>
            <p:spPr>
              <a:xfrm>
                <a:off x="6890479" y="3785016"/>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4419600" y="3810000"/>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apezoid 110"/>
              <p:cNvSpPr/>
              <p:nvPr/>
            </p:nvSpPr>
            <p:spPr>
              <a:xfrm rot="20102191">
                <a:off x="6267526" y="2091421"/>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p:cNvSpPr/>
              <p:nvPr/>
            </p:nvSpPr>
            <p:spPr>
              <a:xfrm rot="1327004">
                <a:off x="4648115" y="2060454"/>
                <a:ext cx="990600" cy="2115430"/>
              </a:xfrm>
              <a:prstGeom prst="trapezoid">
                <a:avLst>
                  <a:gd name="adj" fmla="val 34133"/>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p:cNvSpPr/>
              <p:nvPr/>
            </p:nvSpPr>
            <p:spPr>
              <a:xfrm>
                <a:off x="4876800" y="2133600"/>
                <a:ext cx="2133600" cy="4114800"/>
              </a:xfrm>
              <a:prstGeom prst="trapezoid">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Isosceles Triangle 113"/>
              <p:cNvSpPr/>
              <p:nvPr/>
            </p:nvSpPr>
            <p:spPr>
              <a:xfrm rot="10800000">
                <a:off x="5638800" y="2133600"/>
                <a:ext cx="609600" cy="7620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0" name="Rounded Rectangle 99"/>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 Diagonal Corner Rectangle 101"/>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 Diagonal Corner Rectangle 102"/>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057400" y="4267200"/>
              <a:ext cx="1052977" cy="154981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 Diagonal Corner Rectangle 105"/>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 Diagonal Corner Rectangle 106"/>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7"/>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p:cNvGrpSpPr/>
          <p:nvPr/>
        </p:nvGrpSpPr>
        <p:grpSpPr>
          <a:xfrm>
            <a:off x="3200400" y="1981200"/>
            <a:ext cx="1209964" cy="3352800"/>
            <a:chOff x="2133600" y="3124200"/>
            <a:chExt cx="1209964" cy="3352800"/>
          </a:xfrm>
        </p:grpSpPr>
        <p:grpSp>
          <p:nvGrpSpPr>
            <p:cNvPr id="123" name="Group 285"/>
            <p:cNvGrpSpPr/>
            <p:nvPr/>
          </p:nvGrpSpPr>
          <p:grpSpPr>
            <a:xfrm rot="17194410">
              <a:off x="2764132" y="5999335"/>
              <a:ext cx="359123" cy="509595"/>
              <a:chOff x="4934260" y="5008578"/>
              <a:chExt cx="373811" cy="553131"/>
            </a:xfrm>
          </p:grpSpPr>
          <p:sp>
            <p:nvSpPr>
              <p:cNvPr id="201" name="Oval 3"/>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4"/>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284"/>
            <p:cNvGrpSpPr/>
            <p:nvPr/>
          </p:nvGrpSpPr>
          <p:grpSpPr>
            <a:xfrm>
              <a:off x="2379689" y="5993567"/>
              <a:ext cx="376003" cy="483433"/>
              <a:chOff x="4934260" y="5008578"/>
              <a:chExt cx="373811" cy="553131"/>
            </a:xfrm>
          </p:grpSpPr>
          <p:sp>
            <p:nvSpPr>
              <p:cNvPr id="199" name="Oval 6"/>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7"/>
              <p:cNvSpPr/>
              <p:nvPr/>
            </p:nvSpPr>
            <p:spPr>
              <a:xfrm rot="2385655">
                <a:off x="4958925" y="5096340"/>
                <a:ext cx="348365" cy="3827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Oval 124"/>
            <p:cNvSpPr/>
            <p:nvPr/>
          </p:nvSpPr>
          <p:spPr>
            <a:xfrm>
              <a:off x="3048000" y="4648200"/>
              <a:ext cx="26350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2209800" y="4724400"/>
              <a:ext cx="263506"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20102191">
              <a:off x="2826865" y="4306248"/>
              <a:ext cx="454262" cy="607411"/>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1327004">
              <a:off x="2226974" y="4287357"/>
              <a:ext cx="454262" cy="632639"/>
            </a:xfrm>
            <a:prstGeom prst="trapezoid">
              <a:avLst>
                <a:gd name="adj" fmla="val 3413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a:off x="2286000" y="4285379"/>
              <a:ext cx="898237" cy="1124822"/>
            </a:xfrm>
            <a:prstGeom prst="trapezoid">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25"/>
            <p:cNvGrpSpPr/>
            <p:nvPr/>
          </p:nvGrpSpPr>
          <p:grpSpPr>
            <a:xfrm>
              <a:off x="2480714" y="4105564"/>
              <a:ext cx="546919" cy="609600"/>
              <a:chOff x="2321193" y="914400"/>
              <a:chExt cx="1962699" cy="2187638"/>
            </a:xfrm>
          </p:grpSpPr>
          <p:sp>
            <p:nvSpPr>
              <p:cNvPr id="193" name="Oval 17"/>
              <p:cNvSpPr/>
              <p:nvPr/>
            </p:nvSpPr>
            <p:spPr>
              <a:xfrm>
                <a:off x="2514600" y="914400"/>
                <a:ext cx="1554480" cy="1295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Pentagon 19"/>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Pentagon 20"/>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Pentagon 21"/>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Pentagon 22"/>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Pentagon 23"/>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35"/>
            <p:cNvGrpSpPr/>
            <p:nvPr/>
          </p:nvGrpSpPr>
          <p:grpSpPr>
            <a:xfrm rot="1699902">
              <a:off x="2147930" y="4740678"/>
              <a:ext cx="291183" cy="118991"/>
              <a:chOff x="2209800" y="1905000"/>
              <a:chExt cx="2286000" cy="1066800"/>
            </a:xfrm>
          </p:grpSpPr>
          <p:grpSp>
            <p:nvGrpSpPr>
              <p:cNvPr id="187" name="Group 29"/>
              <p:cNvGrpSpPr/>
              <p:nvPr/>
            </p:nvGrpSpPr>
            <p:grpSpPr>
              <a:xfrm>
                <a:off x="2209800" y="1905000"/>
                <a:ext cx="1066800" cy="1066800"/>
                <a:chOff x="990600" y="1905000"/>
                <a:chExt cx="1066800" cy="1066800"/>
              </a:xfrm>
            </p:grpSpPr>
            <p:sp>
              <p:nvSpPr>
                <p:cNvPr id="191" name="&quot;No&quot; Symbol 190"/>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Oval 191"/>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32"/>
              <p:cNvGrpSpPr/>
              <p:nvPr/>
            </p:nvGrpSpPr>
            <p:grpSpPr>
              <a:xfrm>
                <a:off x="3429000" y="1905000"/>
                <a:ext cx="1066800" cy="1066800"/>
                <a:chOff x="990600" y="1905000"/>
                <a:chExt cx="1066800" cy="1066800"/>
              </a:xfrm>
            </p:grpSpPr>
            <p:sp>
              <p:nvSpPr>
                <p:cNvPr id="189" name="&quot;No&quot; Symbol 188"/>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Oval 34"/>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 name="Group 36"/>
            <p:cNvGrpSpPr/>
            <p:nvPr/>
          </p:nvGrpSpPr>
          <p:grpSpPr>
            <a:xfrm rot="20019181">
              <a:off x="3048475" y="4742987"/>
              <a:ext cx="291183" cy="118991"/>
              <a:chOff x="2209800" y="1905000"/>
              <a:chExt cx="2286000" cy="1066800"/>
            </a:xfrm>
          </p:grpSpPr>
          <p:grpSp>
            <p:nvGrpSpPr>
              <p:cNvPr id="181" name="Group 29"/>
              <p:cNvGrpSpPr/>
              <p:nvPr/>
            </p:nvGrpSpPr>
            <p:grpSpPr>
              <a:xfrm>
                <a:off x="2209800" y="1905000"/>
                <a:ext cx="1066800" cy="1066800"/>
                <a:chOff x="990600" y="1905000"/>
                <a:chExt cx="1066800" cy="1066800"/>
              </a:xfrm>
            </p:grpSpPr>
            <p:sp>
              <p:nvSpPr>
                <p:cNvPr id="185" name="&quot;No&quot; Symbol 184"/>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Oval 185"/>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32"/>
              <p:cNvGrpSpPr/>
              <p:nvPr/>
            </p:nvGrpSpPr>
            <p:grpSpPr>
              <a:xfrm>
                <a:off x="3429000" y="1905000"/>
                <a:ext cx="1066800" cy="1066800"/>
                <a:chOff x="990600" y="1905000"/>
                <a:chExt cx="1066800" cy="1066800"/>
              </a:xfrm>
            </p:grpSpPr>
            <p:sp>
              <p:nvSpPr>
                <p:cNvPr id="183" name="&quot;No&quot; Symbol 182"/>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Oval 183"/>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3" name="Trapezoid 132"/>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65"/>
            <p:cNvGrpSpPr/>
            <p:nvPr/>
          </p:nvGrpSpPr>
          <p:grpSpPr>
            <a:xfrm rot="10800000" flipH="1" flipV="1">
              <a:off x="2235200" y="6029036"/>
              <a:ext cx="990600" cy="158496"/>
              <a:chOff x="1447800" y="2040716"/>
              <a:chExt cx="3102900" cy="387950"/>
            </a:xfrm>
          </p:grpSpPr>
          <p:sp>
            <p:nvSpPr>
              <p:cNvPr id="175" name="Diagonal Stripe 174"/>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Diagonal Stripe 175"/>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Diagonal Stripe 176"/>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Diagonal Stripe 177"/>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iagonal Stripe 178"/>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Diagonal Stripe 179"/>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5" name="Group 108"/>
            <p:cNvGrpSpPr/>
            <p:nvPr/>
          </p:nvGrpSpPr>
          <p:grpSpPr>
            <a:xfrm>
              <a:off x="2209800" y="6172199"/>
              <a:ext cx="1087582" cy="152401"/>
              <a:chOff x="1295400" y="2819400"/>
              <a:chExt cx="1327484" cy="304800"/>
            </a:xfrm>
          </p:grpSpPr>
          <p:grpSp>
            <p:nvGrpSpPr>
              <p:cNvPr id="146" name="Group 86"/>
              <p:cNvGrpSpPr/>
              <p:nvPr/>
            </p:nvGrpSpPr>
            <p:grpSpPr>
              <a:xfrm>
                <a:off x="1295400" y="2819400"/>
                <a:ext cx="914400" cy="304800"/>
                <a:chOff x="838200" y="2193636"/>
                <a:chExt cx="2895600" cy="946728"/>
              </a:xfrm>
            </p:grpSpPr>
            <p:grpSp>
              <p:nvGrpSpPr>
                <p:cNvPr id="155" name="Group 69"/>
                <p:cNvGrpSpPr/>
                <p:nvPr/>
              </p:nvGrpSpPr>
              <p:grpSpPr>
                <a:xfrm>
                  <a:off x="838200" y="2193636"/>
                  <a:ext cx="381000" cy="930564"/>
                  <a:chOff x="838200" y="2193636"/>
                  <a:chExt cx="381000" cy="930564"/>
                </a:xfrm>
              </p:grpSpPr>
              <p:sp>
                <p:nvSpPr>
                  <p:cNvPr id="172" name="Isosceles Triangle 171"/>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70"/>
                <p:cNvGrpSpPr/>
                <p:nvPr/>
              </p:nvGrpSpPr>
              <p:grpSpPr>
                <a:xfrm>
                  <a:off x="2133600" y="2209800"/>
                  <a:ext cx="381000" cy="930564"/>
                  <a:chOff x="838200" y="2193636"/>
                  <a:chExt cx="381000" cy="930564"/>
                </a:xfrm>
              </p:grpSpPr>
              <p:sp>
                <p:nvSpPr>
                  <p:cNvPr id="169" name="Isosceles Triangle 168"/>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Diamond 170"/>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74"/>
                <p:cNvGrpSpPr/>
                <p:nvPr/>
              </p:nvGrpSpPr>
              <p:grpSpPr>
                <a:xfrm>
                  <a:off x="1524000" y="2209800"/>
                  <a:ext cx="381000" cy="930564"/>
                  <a:chOff x="838200" y="2193636"/>
                  <a:chExt cx="381000" cy="930564"/>
                </a:xfrm>
              </p:grpSpPr>
              <p:sp>
                <p:nvSpPr>
                  <p:cNvPr id="166" name="Isosceles Triangle 165"/>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78"/>
                <p:cNvGrpSpPr/>
                <p:nvPr/>
              </p:nvGrpSpPr>
              <p:grpSpPr>
                <a:xfrm>
                  <a:off x="2667000" y="2209800"/>
                  <a:ext cx="381000" cy="930564"/>
                  <a:chOff x="838200" y="2193636"/>
                  <a:chExt cx="381000" cy="930564"/>
                </a:xfrm>
              </p:grpSpPr>
              <p:sp>
                <p:nvSpPr>
                  <p:cNvPr id="163" name="Isosceles Triangle 162"/>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82"/>
                <p:cNvGrpSpPr/>
                <p:nvPr/>
              </p:nvGrpSpPr>
              <p:grpSpPr>
                <a:xfrm>
                  <a:off x="3352800" y="2209800"/>
                  <a:ext cx="381000" cy="930564"/>
                  <a:chOff x="838200" y="2193636"/>
                  <a:chExt cx="381000" cy="930564"/>
                </a:xfrm>
              </p:grpSpPr>
              <p:sp>
                <p:nvSpPr>
                  <p:cNvPr id="160" name="Isosceles Triangle 159"/>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69"/>
              <p:cNvGrpSpPr/>
              <p:nvPr/>
            </p:nvGrpSpPr>
            <p:grpSpPr>
              <a:xfrm>
                <a:off x="2286000" y="2819400"/>
                <a:ext cx="120316" cy="299596"/>
                <a:chOff x="838200" y="2193636"/>
                <a:chExt cx="381000" cy="930564"/>
              </a:xfrm>
            </p:grpSpPr>
            <p:sp>
              <p:nvSpPr>
                <p:cNvPr id="152" name="Isosceles Triangle 151"/>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74"/>
              <p:cNvGrpSpPr/>
              <p:nvPr/>
            </p:nvGrpSpPr>
            <p:grpSpPr>
              <a:xfrm>
                <a:off x="2502568" y="2824604"/>
                <a:ext cx="120316" cy="299596"/>
                <a:chOff x="838200" y="2193636"/>
                <a:chExt cx="381000" cy="930564"/>
              </a:xfrm>
            </p:grpSpPr>
            <p:sp>
              <p:nvSpPr>
                <p:cNvPr id="149" name="Isosceles Triangle 148"/>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6" name="Oval 135"/>
            <p:cNvSpPr/>
            <p:nvPr/>
          </p:nvSpPr>
          <p:spPr>
            <a:xfrm>
              <a:off x="2362200" y="3276600"/>
              <a:ext cx="742263" cy="109249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 Diagonal Corner Rectangle 15"/>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 Diagonal Corner Rectangle 14"/>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10"/>
            <p:cNvGrpSpPr/>
            <p:nvPr/>
          </p:nvGrpSpPr>
          <p:grpSpPr>
            <a:xfrm>
              <a:off x="2362200" y="3505200"/>
              <a:ext cx="762000" cy="228600"/>
              <a:chOff x="1600200" y="1219200"/>
              <a:chExt cx="838200" cy="228600"/>
            </a:xfrm>
          </p:grpSpPr>
          <p:sp>
            <p:nvSpPr>
              <p:cNvPr id="144" name="Rectangle 16"/>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ouble Wave 144"/>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Oval 139"/>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00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0E44948-D541-4006-8A3C-262E505738EE}"/>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125506" y="6289490"/>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18494" y="6031468"/>
              <a:ext cx="1600200" cy="369332"/>
            </a:xfrm>
            <a:prstGeom prst="rect">
              <a:avLst/>
            </a:prstGeom>
            <a:noFill/>
          </p:spPr>
          <p:txBody>
            <a:bodyPr wrap="square" rtlCol="0">
              <a:spAutoFit/>
            </a:bodyPr>
            <a:lstStyle/>
            <a:p>
              <a:r>
                <a:rPr lang="en-US" dirty="0"/>
                <a:t>Moroni 8:1-5</a:t>
              </a:r>
            </a:p>
          </p:txBody>
        </p:sp>
      </p:grpSp>
      <p:sp>
        <p:nvSpPr>
          <p:cNvPr id="93" name="TextBox 92"/>
          <p:cNvSpPr txBox="1"/>
          <p:nvPr/>
        </p:nvSpPr>
        <p:spPr>
          <a:xfrm>
            <a:off x="5300056" y="273374"/>
            <a:ext cx="3352800" cy="1200329"/>
          </a:xfrm>
          <a:prstGeom prst="rect">
            <a:avLst/>
          </a:prstGeom>
          <a:noFill/>
        </p:spPr>
        <p:txBody>
          <a:bodyPr wrap="square" rtlCol="0">
            <a:spAutoFit/>
          </a:bodyPr>
          <a:lstStyle/>
          <a:p>
            <a:pPr algn="ctr"/>
            <a:r>
              <a:rPr lang="en-US" sz="2400" dirty="0">
                <a:latin typeface="Comic Sans MS" pitchFamily="66" charset="0"/>
              </a:rPr>
              <a:t>The ordinance of Baptism is “for remission of sins”</a:t>
            </a:r>
          </a:p>
        </p:txBody>
      </p:sp>
      <p:grpSp>
        <p:nvGrpSpPr>
          <p:cNvPr id="5" name="Group 202"/>
          <p:cNvGrpSpPr/>
          <p:nvPr/>
        </p:nvGrpSpPr>
        <p:grpSpPr>
          <a:xfrm>
            <a:off x="335610" y="228600"/>
            <a:ext cx="2743200" cy="22860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200329"/>
            </a:xfrm>
            <a:prstGeom prst="rect">
              <a:avLst/>
            </a:prstGeom>
            <a:noFill/>
          </p:spPr>
          <p:txBody>
            <a:bodyPr wrap="square" rtlCol="0">
              <a:spAutoFit/>
            </a:bodyPr>
            <a:lstStyle/>
            <a:p>
              <a:pPr algn="ctr"/>
              <a:r>
                <a:rPr lang="en-US" sz="2400" dirty="0">
                  <a:latin typeface="Comic Sans MS" pitchFamily="66" charset="0"/>
                </a:rPr>
                <a:t>Little Children have no sins</a:t>
              </a:r>
            </a:p>
          </p:txBody>
        </p:sp>
      </p:grpSp>
      <p:sp>
        <p:nvSpPr>
          <p:cNvPr id="123" name="Rectangle 122"/>
          <p:cNvSpPr/>
          <p:nvPr/>
        </p:nvSpPr>
        <p:spPr>
          <a:xfrm>
            <a:off x="5374343" y="1747077"/>
            <a:ext cx="3352800" cy="1631216"/>
          </a:xfrm>
          <a:prstGeom prst="rect">
            <a:avLst/>
          </a:prstGeom>
          <a:solidFill>
            <a:schemeClr val="accent6">
              <a:lumMod val="40000"/>
              <a:lumOff val="60000"/>
            </a:schemeClr>
          </a:solidFill>
        </p:spPr>
        <p:txBody>
          <a:bodyPr wrap="square">
            <a:spAutoFit/>
          </a:bodyPr>
          <a:lstStyle/>
          <a:p>
            <a:r>
              <a:rPr lang="en-US" sz="2000" i="1" dirty="0"/>
              <a:t>“Repent and be baptized in the name of Jesus Christ, according to the holy commandment, for the remission of sins;” </a:t>
            </a:r>
            <a:r>
              <a:rPr lang="en-US" sz="1200" i="1" dirty="0"/>
              <a:t>D&amp;C 49:13</a:t>
            </a:r>
          </a:p>
        </p:txBody>
      </p:sp>
      <p:sp>
        <p:nvSpPr>
          <p:cNvPr id="124" name="TextBox 123"/>
          <p:cNvSpPr txBox="1"/>
          <p:nvPr/>
        </p:nvSpPr>
        <p:spPr>
          <a:xfrm>
            <a:off x="296966" y="3820173"/>
            <a:ext cx="3200400" cy="1754326"/>
          </a:xfrm>
          <a:prstGeom prst="rect">
            <a:avLst/>
          </a:prstGeom>
          <a:noFill/>
        </p:spPr>
        <p:txBody>
          <a:bodyPr wrap="square" rtlCol="0">
            <a:spAutoFit/>
          </a:bodyPr>
          <a:lstStyle/>
          <a:p>
            <a:r>
              <a:rPr lang="en-US" dirty="0">
                <a:latin typeface="Comic Sans MS" pitchFamily="66" charset="0"/>
              </a:rPr>
              <a:t>They are not capable of committing sin, nor does the devil have power to tempt them “until they begin to become accountable” before the Lord</a:t>
            </a:r>
          </a:p>
        </p:txBody>
      </p:sp>
      <p:sp>
        <p:nvSpPr>
          <p:cNvPr id="130" name="Rectangle 129"/>
          <p:cNvSpPr/>
          <p:nvPr/>
        </p:nvSpPr>
        <p:spPr>
          <a:xfrm>
            <a:off x="6366855" y="4363453"/>
            <a:ext cx="5283253" cy="1569660"/>
          </a:xfrm>
          <a:prstGeom prst="rect">
            <a:avLst/>
          </a:prstGeom>
        </p:spPr>
        <p:txBody>
          <a:bodyPr wrap="square">
            <a:spAutoFit/>
          </a:bodyPr>
          <a:lstStyle/>
          <a:p>
            <a:r>
              <a:rPr lang="en-US" sz="2400" i="1" dirty="0"/>
              <a:t>“Wherefore, they cannot sin, for power is not given unto Satan to tempt little children, until they begin to become accountable before me;” D&amp;C 29:47</a:t>
            </a:r>
          </a:p>
        </p:txBody>
      </p:sp>
      <p:pic>
        <p:nvPicPr>
          <p:cNvPr id="131" name="Picture 130" descr="1990 brendon 4a.jpg"/>
          <p:cNvPicPr>
            <a:picLocks noChangeAspect="1"/>
          </p:cNvPicPr>
          <p:nvPr/>
        </p:nvPicPr>
        <p:blipFill>
          <a:blip r:embed="rId3" cstate="print"/>
          <a:stretch>
            <a:fillRect/>
          </a:stretch>
        </p:blipFill>
        <p:spPr>
          <a:xfrm>
            <a:off x="3325340" y="981165"/>
            <a:ext cx="1824228" cy="2377440"/>
          </a:xfrm>
          <a:prstGeom prst="rect">
            <a:avLst/>
          </a:prstGeom>
        </p:spPr>
      </p:pic>
      <p:pic>
        <p:nvPicPr>
          <p:cNvPr id="7" name="Picture 6">
            <a:extLst>
              <a:ext uri="{FF2B5EF4-FFF2-40B4-BE49-F238E27FC236}">
                <a16:creationId xmlns:a16="http://schemas.microsoft.com/office/drawing/2014/main" id="{DD7CC424-C54A-4189-BE2F-69CE4124DC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7631" y="273374"/>
            <a:ext cx="3163881" cy="2611458"/>
          </a:xfrm>
          <a:prstGeom prst="rect">
            <a:avLst/>
          </a:prstGeom>
        </p:spPr>
      </p:pic>
      <p:pic>
        <p:nvPicPr>
          <p:cNvPr id="6" name="Picture 5">
            <a:extLst>
              <a:ext uri="{FF2B5EF4-FFF2-40B4-BE49-F238E27FC236}">
                <a16:creationId xmlns:a16="http://schemas.microsoft.com/office/drawing/2014/main" id="{D3B2F15B-413B-4AB9-858F-898C46227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381" y="3842554"/>
            <a:ext cx="2611458" cy="2611458"/>
          </a:xfrm>
          <a:prstGeom prst="rect">
            <a:avLst/>
          </a:prstGeom>
        </p:spPr>
      </p:pic>
    </p:spTree>
    <p:extLst>
      <p:ext uri="{BB962C8B-B14F-4D97-AF65-F5344CB8AC3E}">
        <p14:creationId xmlns:p14="http://schemas.microsoft.com/office/powerpoint/2010/main" val="33158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1000"/>
                                        <p:tgtEl>
                                          <p:spTgt spid="123"/>
                                        </p:tgtEl>
                                      </p:cBhvr>
                                    </p:animEffect>
                                    <p:anim calcmode="lin" valueType="num">
                                      <p:cBhvr>
                                        <p:cTn id="19" dur="1000" fill="hold"/>
                                        <p:tgtEl>
                                          <p:spTgt spid="123"/>
                                        </p:tgtEl>
                                        <p:attrNameLst>
                                          <p:attrName>ppt_x</p:attrName>
                                        </p:attrNameLst>
                                      </p:cBhvr>
                                      <p:tavLst>
                                        <p:tav tm="0">
                                          <p:val>
                                            <p:strVal val="#ppt_x"/>
                                          </p:val>
                                        </p:tav>
                                        <p:tav tm="100000">
                                          <p:val>
                                            <p:strVal val="#ppt_x"/>
                                          </p:val>
                                        </p:tav>
                                      </p:tavLst>
                                    </p:anim>
                                    <p:anim calcmode="lin" valueType="num">
                                      <p:cBhvr>
                                        <p:cTn id="20"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123" grpId="0" animBg="1"/>
      <p:bldP spid="124" grpId="0"/>
      <p:bldP spid="1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37976C-AE9B-42B3-B9E8-57F34B925253}"/>
              </a:ext>
            </a:extLst>
          </p:cNvPr>
          <p:cNvPicPr>
            <a:picLocks noChangeAspect="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92AFC2C-7274-4F8D-B04A-4018A33C248E}"/>
              </a:ext>
            </a:extLst>
          </p:cNvPr>
          <p:cNvSpPr/>
          <p:nvPr/>
        </p:nvSpPr>
        <p:spPr>
          <a:xfrm>
            <a:off x="2875777" y="1049089"/>
            <a:ext cx="6184284" cy="5632311"/>
          </a:xfrm>
          <a:prstGeom prst="rect">
            <a:avLst/>
          </a:prstGeom>
        </p:spPr>
        <p:txBody>
          <a:bodyPr wrap="square">
            <a:spAutoFit/>
          </a:bodyPr>
          <a:lstStyle/>
          <a:p>
            <a:r>
              <a:rPr lang="en-US" sz="2400" b="1" i="0" dirty="0">
                <a:solidFill>
                  <a:schemeClr val="bg1"/>
                </a:solidFill>
                <a:effectLst/>
                <a:latin typeface="DistrictThin"/>
              </a:rPr>
              <a:t>“Accountability does not burst full-bloom upon a child at any given moment in his life. Children become accountable gradually, over a number of years. Becoming accountable is a process, not a goal to be attained when a specified number of years, days, and hours have elapsed. In our revelation the Lord says, ‘They cannot sin, for power is not given unto Satan to tempt little children, until they begin to become accountable before me.’ (</a:t>
            </a:r>
            <a:r>
              <a:rPr lang="en-US" sz="2400" b="1" dirty="0">
                <a:solidFill>
                  <a:schemeClr val="bg1"/>
                </a:solidFill>
                <a:latin typeface="DistrictThin"/>
              </a:rPr>
              <a:t>D&amp;C 29:47</a:t>
            </a:r>
            <a:r>
              <a:rPr lang="en-US" sz="2400" b="1" i="0" dirty="0">
                <a:solidFill>
                  <a:schemeClr val="bg1"/>
                </a:solidFill>
                <a:effectLst/>
                <a:latin typeface="DistrictThin"/>
              </a:rPr>
              <a:t>.) There comes a time, however, when accountability is real and actual and sin is attributed in the lives of those who develop normally. It is eight years of age, the age of baptism. (</a:t>
            </a:r>
            <a:r>
              <a:rPr lang="en-US" sz="2400" b="1" dirty="0">
                <a:solidFill>
                  <a:schemeClr val="bg1"/>
                </a:solidFill>
                <a:latin typeface="DistrictThin"/>
              </a:rPr>
              <a:t>D&amp;C 68:27</a:t>
            </a:r>
            <a:r>
              <a:rPr lang="en-US" sz="2400" b="1" i="0" dirty="0">
                <a:solidFill>
                  <a:schemeClr val="bg1"/>
                </a:solidFill>
                <a:effectLst/>
                <a:latin typeface="DistrictThin"/>
              </a:rPr>
              <a:t>.)” Bruce R. McConkie</a:t>
            </a:r>
            <a:endParaRPr lang="en-US" sz="2400" b="1" dirty="0">
              <a:solidFill>
                <a:schemeClr val="bg1"/>
              </a:solidFill>
            </a:endParaRPr>
          </a:p>
        </p:txBody>
      </p:sp>
      <p:pic>
        <p:nvPicPr>
          <p:cNvPr id="8" name="Picture 7">
            <a:extLst>
              <a:ext uri="{FF2B5EF4-FFF2-40B4-BE49-F238E27FC236}">
                <a16:creationId xmlns:a16="http://schemas.microsoft.com/office/drawing/2014/main" id="{C469F05F-62AB-4B87-B1C6-276F720E5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313" y="486958"/>
            <a:ext cx="2025121" cy="2762500"/>
          </a:xfrm>
          <a:prstGeom prst="rect">
            <a:avLst/>
          </a:prstGeom>
        </p:spPr>
      </p:pic>
      <p:pic>
        <p:nvPicPr>
          <p:cNvPr id="17" name="Picture 16">
            <a:extLst>
              <a:ext uri="{FF2B5EF4-FFF2-40B4-BE49-F238E27FC236}">
                <a16:creationId xmlns:a16="http://schemas.microsoft.com/office/drawing/2014/main" id="{BF07341C-16F1-410D-B735-B1E2E3F3AEC9}"/>
              </a:ext>
            </a:extLst>
          </p:cNvPr>
          <p:cNvPicPr>
            <a:picLocks noChangeAspect="1"/>
          </p:cNvPicPr>
          <p:nvPr/>
        </p:nvPicPr>
        <p:blipFill rotWithShape="1">
          <a:blip r:embed="rId5">
            <a:extLst>
              <a:ext uri="{28A0092B-C50C-407E-A947-70E740481C1C}">
                <a14:useLocalDpi xmlns:a14="http://schemas.microsoft.com/office/drawing/2010/main" val="0"/>
              </a:ext>
            </a:extLst>
          </a:blip>
          <a:srcRect l="1813" r="13709"/>
          <a:stretch/>
        </p:blipFill>
        <p:spPr>
          <a:xfrm>
            <a:off x="9209841" y="391054"/>
            <a:ext cx="2725997" cy="2339200"/>
          </a:xfrm>
          <a:prstGeom prst="rect">
            <a:avLst/>
          </a:prstGeom>
        </p:spPr>
      </p:pic>
      <p:pic>
        <p:nvPicPr>
          <p:cNvPr id="19" name="Picture 18">
            <a:extLst>
              <a:ext uri="{FF2B5EF4-FFF2-40B4-BE49-F238E27FC236}">
                <a16:creationId xmlns:a16="http://schemas.microsoft.com/office/drawing/2014/main" id="{45A2E82A-33EA-4AF0-BCE4-EF898EC05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712" y="4127747"/>
            <a:ext cx="2496393" cy="2189200"/>
          </a:xfrm>
          <a:prstGeom prst="rect">
            <a:avLst/>
          </a:prstGeom>
        </p:spPr>
      </p:pic>
      <p:pic>
        <p:nvPicPr>
          <p:cNvPr id="22" name="Picture 21">
            <a:extLst>
              <a:ext uri="{FF2B5EF4-FFF2-40B4-BE49-F238E27FC236}">
                <a16:creationId xmlns:a16="http://schemas.microsoft.com/office/drawing/2014/main" id="{1F6A4290-7ADE-4992-A4C0-BB51124DBD6E}"/>
              </a:ext>
            </a:extLst>
          </p:cNvPr>
          <p:cNvPicPr>
            <a:picLocks noChangeAspect="1"/>
          </p:cNvPicPr>
          <p:nvPr/>
        </p:nvPicPr>
        <p:blipFill rotWithShape="1">
          <a:blip r:embed="rId7">
            <a:extLst>
              <a:ext uri="{28A0092B-C50C-407E-A947-70E740481C1C}">
                <a14:useLocalDpi xmlns:a14="http://schemas.microsoft.com/office/drawing/2010/main" val="0"/>
              </a:ext>
            </a:extLst>
          </a:blip>
          <a:srcRect l="12367" t="8402" r="9497"/>
          <a:stretch/>
        </p:blipFill>
        <p:spPr>
          <a:xfrm>
            <a:off x="9381066" y="4127747"/>
            <a:ext cx="2489928" cy="2189200"/>
          </a:xfrm>
          <a:prstGeom prst="rect">
            <a:avLst/>
          </a:prstGeom>
        </p:spPr>
      </p:pic>
    </p:spTree>
    <p:extLst>
      <p:ext uri="{BB962C8B-B14F-4D97-AF65-F5344CB8AC3E}">
        <p14:creationId xmlns:p14="http://schemas.microsoft.com/office/powerpoint/2010/main" val="133755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C60360B-3551-439C-9E9C-45D12823835D}"/>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228600" y="6248400"/>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88287" y="5987534"/>
              <a:ext cx="1600200" cy="369332"/>
            </a:xfrm>
            <a:prstGeom prst="rect">
              <a:avLst/>
            </a:prstGeom>
            <a:noFill/>
          </p:spPr>
          <p:txBody>
            <a:bodyPr wrap="square" rtlCol="0">
              <a:spAutoFit/>
            </a:bodyPr>
            <a:lstStyle/>
            <a:p>
              <a:r>
                <a:rPr lang="en-US" dirty="0"/>
                <a:t>Moroni 8:7</a:t>
              </a:r>
            </a:p>
          </p:txBody>
        </p:sp>
      </p:grpSp>
      <p:grpSp>
        <p:nvGrpSpPr>
          <p:cNvPr id="5" name="Group 202"/>
          <p:cNvGrpSpPr/>
          <p:nvPr/>
        </p:nvGrpSpPr>
        <p:grpSpPr>
          <a:xfrm>
            <a:off x="333652" y="163196"/>
            <a:ext cx="2743200" cy="22860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200329"/>
            </a:xfrm>
            <a:prstGeom prst="rect">
              <a:avLst/>
            </a:prstGeom>
            <a:noFill/>
          </p:spPr>
          <p:txBody>
            <a:bodyPr wrap="square" rtlCol="0">
              <a:spAutoFit/>
            </a:bodyPr>
            <a:lstStyle/>
            <a:p>
              <a:pPr algn="ctr"/>
              <a:r>
                <a:rPr lang="en-US" sz="2400" dirty="0">
                  <a:latin typeface="Comic Sans MS" pitchFamily="66" charset="0"/>
                </a:rPr>
                <a:t>Little Children Are Whole</a:t>
              </a:r>
            </a:p>
          </p:txBody>
        </p:sp>
      </p:grpSp>
      <p:sp>
        <p:nvSpPr>
          <p:cNvPr id="123" name="Rectangle 122"/>
          <p:cNvSpPr/>
          <p:nvPr/>
        </p:nvSpPr>
        <p:spPr>
          <a:xfrm>
            <a:off x="3619500" y="420231"/>
            <a:ext cx="3733800" cy="2246769"/>
          </a:xfrm>
          <a:prstGeom prst="rect">
            <a:avLst/>
          </a:prstGeom>
        </p:spPr>
        <p:txBody>
          <a:bodyPr wrap="square">
            <a:spAutoFit/>
          </a:bodyPr>
          <a:lstStyle/>
          <a:p>
            <a:r>
              <a:rPr lang="en-US" sz="2000" b="1" i="1" dirty="0"/>
              <a:t>“…little children are whole, for they are not capable of committing sin; wherefore the curse of Adam is taken from them in me, that it hath no power over them; and the law of</a:t>
            </a:r>
            <a:r>
              <a:rPr lang="en-US" sz="2000" b="1" i="1" baseline="30000" dirty="0"/>
              <a:t> </a:t>
            </a:r>
            <a:r>
              <a:rPr lang="en-US" sz="2000" b="1" i="1" dirty="0"/>
              <a:t>circumcision is done away in me.”</a:t>
            </a:r>
            <a:endParaRPr lang="en-US" sz="1200" b="1" i="1" dirty="0"/>
          </a:p>
        </p:txBody>
      </p:sp>
      <p:sp>
        <p:nvSpPr>
          <p:cNvPr id="124" name="TextBox 123"/>
          <p:cNvSpPr txBox="1"/>
          <p:nvPr/>
        </p:nvSpPr>
        <p:spPr>
          <a:xfrm>
            <a:off x="5486400" y="3200401"/>
            <a:ext cx="3886200" cy="2492990"/>
          </a:xfrm>
          <a:prstGeom prst="rect">
            <a:avLst/>
          </a:prstGeom>
          <a:noFill/>
        </p:spPr>
        <p:txBody>
          <a:bodyPr wrap="square" rtlCol="0">
            <a:spAutoFit/>
          </a:bodyPr>
          <a:lstStyle/>
          <a:p>
            <a:r>
              <a:rPr lang="en-US" b="1" dirty="0">
                <a:latin typeface="Comic Sans MS" pitchFamily="66" charset="0"/>
              </a:rPr>
              <a:t>“They are “whole” and incapable of committing sin not because of any inherent perfection or goodness on their part but by reason of the Atonement. They are incapable of sinning because they are not accountable for their actions.” </a:t>
            </a:r>
          </a:p>
          <a:p>
            <a:r>
              <a:rPr lang="en-US" sz="1200" b="1" dirty="0">
                <a:latin typeface="Comic Sans MS" pitchFamily="66" charset="0"/>
              </a:rPr>
              <a:t>JFM and RLM</a:t>
            </a:r>
          </a:p>
        </p:txBody>
      </p:sp>
      <p:pic>
        <p:nvPicPr>
          <p:cNvPr id="20" name="Picture 19" descr="carliebryan04.jpg"/>
          <p:cNvPicPr>
            <a:picLocks noChangeAspect="1"/>
          </p:cNvPicPr>
          <p:nvPr/>
        </p:nvPicPr>
        <p:blipFill>
          <a:blip r:embed="rId4" cstate="print"/>
          <a:stretch>
            <a:fillRect/>
          </a:stretch>
        </p:blipFill>
        <p:spPr>
          <a:xfrm>
            <a:off x="2133600" y="2667000"/>
            <a:ext cx="1579595" cy="1295400"/>
          </a:xfrm>
          <a:prstGeom prst="rect">
            <a:avLst/>
          </a:prstGeom>
        </p:spPr>
      </p:pic>
      <p:pic>
        <p:nvPicPr>
          <p:cNvPr id="21" name="Picture 20" descr="Burton Family0029.jpg"/>
          <p:cNvPicPr>
            <a:picLocks noChangeAspect="1"/>
          </p:cNvPicPr>
          <p:nvPr/>
        </p:nvPicPr>
        <p:blipFill>
          <a:blip r:embed="rId5" cstate="print"/>
          <a:stretch>
            <a:fillRect/>
          </a:stretch>
        </p:blipFill>
        <p:spPr>
          <a:xfrm>
            <a:off x="2895600" y="4191000"/>
            <a:ext cx="2212848" cy="1584198"/>
          </a:xfrm>
          <a:prstGeom prst="rect">
            <a:avLst/>
          </a:prstGeom>
        </p:spPr>
      </p:pic>
      <p:pic>
        <p:nvPicPr>
          <p:cNvPr id="22" name="Picture 21" descr="western day.JPG"/>
          <p:cNvPicPr>
            <a:picLocks noChangeAspect="1"/>
          </p:cNvPicPr>
          <p:nvPr/>
        </p:nvPicPr>
        <p:blipFill>
          <a:blip r:embed="rId6" cstate="print"/>
          <a:stretch>
            <a:fillRect/>
          </a:stretch>
        </p:blipFill>
        <p:spPr>
          <a:xfrm rot="5400000">
            <a:off x="9540274" y="4234084"/>
            <a:ext cx="2492990" cy="1869743"/>
          </a:xfrm>
          <a:prstGeom prst="rect">
            <a:avLst/>
          </a:prstGeom>
        </p:spPr>
      </p:pic>
      <p:pic>
        <p:nvPicPr>
          <p:cNvPr id="23" name="Picture 22" descr="1990 c.jpg"/>
          <p:cNvPicPr>
            <a:picLocks noChangeAspect="1"/>
          </p:cNvPicPr>
          <p:nvPr/>
        </p:nvPicPr>
        <p:blipFill>
          <a:blip r:embed="rId7" cstate="print"/>
          <a:stretch>
            <a:fillRect/>
          </a:stretch>
        </p:blipFill>
        <p:spPr>
          <a:xfrm>
            <a:off x="7650337" y="296725"/>
            <a:ext cx="1774723" cy="1447800"/>
          </a:xfrm>
          <a:prstGeom prst="rect">
            <a:avLst/>
          </a:prstGeom>
        </p:spPr>
      </p:pic>
      <p:pic>
        <p:nvPicPr>
          <p:cNvPr id="6" name="Picture 5">
            <a:extLst>
              <a:ext uri="{FF2B5EF4-FFF2-40B4-BE49-F238E27FC236}">
                <a16:creationId xmlns:a16="http://schemas.microsoft.com/office/drawing/2014/main" id="{5544B377-E5C2-465C-9221-72C64DBC65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6679" y="772953"/>
            <a:ext cx="2221669" cy="2841043"/>
          </a:xfrm>
          <a:prstGeom prst="rect">
            <a:avLst/>
          </a:prstGeom>
        </p:spPr>
      </p:pic>
    </p:spTree>
    <p:extLst>
      <p:ext uri="{BB962C8B-B14F-4D97-AF65-F5344CB8AC3E}">
        <p14:creationId xmlns:p14="http://schemas.microsoft.com/office/powerpoint/2010/main" val="422091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2000"/>
                                        <p:tgtEl>
                                          <p:spTgt spid="123"/>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000"/>
                                        <p:tgtEl>
                                          <p:spTgt spid="23"/>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fade">
                                      <p:cBhvr>
                                        <p:cTn id="20" dur="2000"/>
                                        <p:tgtEl>
                                          <p:spTgt spid="124"/>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20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BB9603-03E4-439A-A515-201EC2689B0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304800" y="6310194"/>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77029" y="5987534"/>
              <a:ext cx="1600200" cy="369332"/>
            </a:xfrm>
            <a:prstGeom prst="rect">
              <a:avLst/>
            </a:prstGeom>
            <a:noFill/>
          </p:spPr>
          <p:txBody>
            <a:bodyPr wrap="square" rtlCol="0">
              <a:spAutoFit/>
            </a:bodyPr>
            <a:lstStyle/>
            <a:p>
              <a:r>
                <a:rPr lang="en-US" dirty="0"/>
                <a:t>Moroni 8:8</a:t>
              </a:r>
            </a:p>
          </p:txBody>
        </p:sp>
      </p:grpSp>
      <p:grpSp>
        <p:nvGrpSpPr>
          <p:cNvPr id="5" name="Group 202"/>
          <p:cNvGrpSpPr/>
          <p:nvPr/>
        </p:nvGrpSpPr>
        <p:grpSpPr>
          <a:xfrm>
            <a:off x="304800" y="221039"/>
            <a:ext cx="2743200" cy="1600200"/>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187139"/>
            </a:xfrm>
            <a:prstGeom prst="rect">
              <a:avLst/>
            </a:prstGeom>
            <a:noFill/>
          </p:spPr>
          <p:txBody>
            <a:bodyPr wrap="square" rtlCol="0">
              <a:spAutoFit/>
            </a:bodyPr>
            <a:lstStyle/>
            <a:p>
              <a:pPr algn="ctr"/>
              <a:r>
                <a:rPr lang="en-US" sz="2400" dirty="0">
                  <a:latin typeface="Comic Sans MS" pitchFamily="66" charset="0"/>
                </a:rPr>
                <a:t>Are Children Pure?</a:t>
              </a:r>
            </a:p>
          </p:txBody>
        </p:sp>
      </p:grpSp>
      <p:sp>
        <p:nvSpPr>
          <p:cNvPr id="123" name="Rectangle 122"/>
          <p:cNvSpPr/>
          <p:nvPr/>
        </p:nvSpPr>
        <p:spPr>
          <a:xfrm>
            <a:off x="5334000" y="369631"/>
            <a:ext cx="5257800" cy="1938992"/>
          </a:xfrm>
          <a:prstGeom prst="rect">
            <a:avLst/>
          </a:prstGeom>
        </p:spPr>
        <p:txBody>
          <a:bodyPr wrap="square">
            <a:spAutoFit/>
          </a:bodyPr>
          <a:lstStyle/>
          <a:p>
            <a:r>
              <a:rPr lang="en-US" sz="2000" b="1" i="1" dirty="0">
                <a:solidFill>
                  <a:schemeClr val="bg1"/>
                </a:solidFill>
              </a:rPr>
              <a:t>“And the Lord </a:t>
            </a:r>
            <a:r>
              <a:rPr lang="en-US" sz="2000" b="1" i="1" dirty="0" err="1">
                <a:solidFill>
                  <a:schemeClr val="bg1"/>
                </a:solidFill>
              </a:rPr>
              <a:t>spake</a:t>
            </a:r>
            <a:r>
              <a:rPr lang="en-US" sz="2000" b="1" i="1" dirty="0">
                <a:solidFill>
                  <a:schemeClr val="bg1"/>
                </a:solidFill>
              </a:rPr>
              <a:t> unto Adam, saying: Inasmuch as thy children are conceived in sin, even so when they begin to grow up, sin </a:t>
            </a:r>
            <a:r>
              <a:rPr lang="en-US" sz="2000" b="1" i="1" dirty="0" err="1">
                <a:solidFill>
                  <a:schemeClr val="bg1"/>
                </a:solidFill>
              </a:rPr>
              <a:t>conceiveth</a:t>
            </a:r>
            <a:r>
              <a:rPr lang="en-US" sz="2000" b="1" i="1" dirty="0">
                <a:solidFill>
                  <a:schemeClr val="bg1"/>
                </a:solidFill>
              </a:rPr>
              <a:t> in their hearts, and they taste the bitter, that they may know to prize the good.”</a:t>
            </a:r>
          </a:p>
          <a:p>
            <a:r>
              <a:rPr lang="en-US" sz="2000" b="1" i="1" dirty="0">
                <a:solidFill>
                  <a:schemeClr val="bg1"/>
                </a:solidFill>
              </a:rPr>
              <a:t>Moses 6:55</a:t>
            </a:r>
          </a:p>
        </p:txBody>
      </p:sp>
      <p:sp>
        <p:nvSpPr>
          <p:cNvPr id="124" name="TextBox 123"/>
          <p:cNvSpPr txBox="1"/>
          <p:nvPr/>
        </p:nvSpPr>
        <p:spPr>
          <a:xfrm>
            <a:off x="349515" y="2724359"/>
            <a:ext cx="5944439" cy="3170099"/>
          </a:xfrm>
          <a:prstGeom prst="rect">
            <a:avLst/>
          </a:prstGeom>
          <a:noFill/>
        </p:spPr>
        <p:txBody>
          <a:bodyPr wrap="square" rtlCol="0">
            <a:spAutoFit/>
          </a:bodyPr>
          <a:lstStyle/>
          <a:p>
            <a:r>
              <a:rPr lang="en-US" sz="2000" b="1" dirty="0">
                <a:solidFill>
                  <a:schemeClr val="bg1"/>
                </a:solidFill>
                <a:latin typeface="Comic Sans MS" pitchFamily="66" charset="0"/>
              </a:rPr>
              <a:t>“Little children are subject to the pull of and the effects of the Fall, just as everyone else is. They are not, however, held accountable for their acts….little children are saved without any preconditions—without faith, repentance, or baptism. Their innocence is decreed and declared by and through the tender mercies of an all-loving Lord—innocent through the Atonement”</a:t>
            </a:r>
          </a:p>
          <a:p>
            <a:r>
              <a:rPr lang="en-US" sz="2000" b="1" dirty="0">
                <a:solidFill>
                  <a:schemeClr val="bg1"/>
                </a:solidFill>
                <a:latin typeface="Comic Sans MS" pitchFamily="66" charset="0"/>
              </a:rPr>
              <a:t>Robert L. Millet</a:t>
            </a:r>
          </a:p>
        </p:txBody>
      </p:sp>
      <p:sp>
        <p:nvSpPr>
          <p:cNvPr id="17" name="TextBox 16"/>
          <p:cNvSpPr txBox="1"/>
          <p:nvPr/>
        </p:nvSpPr>
        <p:spPr>
          <a:xfrm>
            <a:off x="6705600" y="5048071"/>
            <a:ext cx="3886200" cy="1631216"/>
          </a:xfrm>
          <a:prstGeom prst="rect">
            <a:avLst/>
          </a:prstGeom>
          <a:noFill/>
        </p:spPr>
        <p:txBody>
          <a:bodyPr wrap="square" rtlCol="0">
            <a:spAutoFit/>
          </a:bodyPr>
          <a:lstStyle/>
          <a:p>
            <a:r>
              <a:rPr lang="en-US" sz="2000" b="1" dirty="0">
                <a:solidFill>
                  <a:schemeClr val="bg1"/>
                </a:solidFill>
              </a:rPr>
              <a:t>“…wherefore the curse of Adam is taken from them in me, that it hath no power over them; and the law of circumcision is done away in me.”</a:t>
            </a:r>
            <a:endParaRPr lang="en-US" sz="2000" b="1" dirty="0">
              <a:solidFill>
                <a:schemeClr val="bg1"/>
              </a:solidFill>
              <a:latin typeface="Comic Sans MS" pitchFamily="66" charset="0"/>
            </a:endParaRPr>
          </a:p>
        </p:txBody>
      </p:sp>
      <p:pic>
        <p:nvPicPr>
          <p:cNvPr id="19" name="Picture 18" descr="SAM_0495.JPG"/>
          <p:cNvPicPr>
            <a:picLocks noChangeAspect="1"/>
          </p:cNvPicPr>
          <p:nvPr/>
        </p:nvPicPr>
        <p:blipFill>
          <a:blip r:embed="rId3" cstate="print"/>
          <a:stretch>
            <a:fillRect/>
          </a:stretch>
        </p:blipFill>
        <p:spPr>
          <a:xfrm>
            <a:off x="7355541" y="2344652"/>
            <a:ext cx="2791759" cy="2093819"/>
          </a:xfrm>
          <a:prstGeom prst="rect">
            <a:avLst/>
          </a:prstGeom>
        </p:spPr>
      </p:pic>
    </p:spTree>
    <p:extLst>
      <p:ext uri="{BB962C8B-B14F-4D97-AF65-F5344CB8AC3E}">
        <p14:creationId xmlns:p14="http://schemas.microsoft.com/office/powerpoint/2010/main" val="24094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2000"/>
                                        <p:tgtEl>
                                          <p:spTgt spid="124"/>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37976C-AE9B-42B3-B9E8-57F34B9252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228600" y="6248400"/>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289" y="6031468"/>
              <a:ext cx="1600200" cy="369332"/>
            </a:xfrm>
            <a:prstGeom prst="rect">
              <a:avLst/>
            </a:prstGeom>
            <a:noFill/>
          </p:spPr>
          <p:txBody>
            <a:bodyPr wrap="square" rtlCol="0">
              <a:spAutoFit/>
            </a:bodyPr>
            <a:lstStyle/>
            <a:p>
              <a:r>
                <a:rPr lang="en-US" dirty="0"/>
                <a:t>Moroni 8:8-11</a:t>
              </a:r>
            </a:p>
          </p:txBody>
        </p:sp>
      </p:grpSp>
      <p:grpSp>
        <p:nvGrpSpPr>
          <p:cNvPr id="5" name="Group 202"/>
          <p:cNvGrpSpPr/>
          <p:nvPr/>
        </p:nvGrpSpPr>
        <p:grpSpPr>
          <a:xfrm>
            <a:off x="333652" y="279871"/>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30528"/>
            </a:xfrm>
            <a:prstGeom prst="rect">
              <a:avLst/>
            </a:prstGeom>
            <a:noFill/>
          </p:spPr>
          <p:txBody>
            <a:bodyPr wrap="square" rtlCol="0">
              <a:spAutoFit/>
            </a:bodyPr>
            <a:lstStyle/>
            <a:p>
              <a:pPr algn="ctr"/>
              <a:r>
                <a:rPr lang="en-US" sz="2400" dirty="0">
                  <a:latin typeface="Comic Sans MS" pitchFamily="66" charset="0"/>
                </a:rPr>
                <a:t>Pure and Innocent Behavior</a:t>
              </a:r>
            </a:p>
          </p:txBody>
        </p:sp>
      </p:grpSp>
      <p:sp>
        <p:nvSpPr>
          <p:cNvPr id="124" name="TextBox 123"/>
          <p:cNvSpPr txBox="1"/>
          <p:nvPr/>
        </p:nvSpPr>
        <p:spPr>
          <a:xfrm>
            <a:off x="761999" y="2819400"/>
            <a:ext cx="5486401" cy="2862322"/>
          </a:xfrm>
          <a:prstGeom prst="rect">
            <a:avLst/>
          </a:prstGeom>
          <a:noFill/>
        </p:spPr>
        <p:txBody>
          <a:bodyPr wrap="square" rtlCol="0">
            <a:spAutoFit/>
          </a:bodyPr>
          <a:lstStyle/>
          <a:p>
            <a:r>
              <a:rPr lang="en-US" sz="2400" dirty="0">
                <a:latin typeface="Comic Sans MS" pitchFamily="66" charset="0"/>
              </a:rPr>
              <a:t>“During these formative, innocent years, (Prior to age eight) a child may learn wrong behavior; but such is not the result of Satan’s temptations, but comes from the wrong teachings and the bad example of others.”</a:t>
            </a:r>
          </a:p>
          <a:p>
            <a:r>
              <a:rPr lang="en-US" sz="1200" dirty="0">
                <a:latin typeface="Comic Sans MS" pitchFamily="66" charset="0"/>
              </a:rPr>
              <a:t>Elder Merlin R. </a:t>
            </a:r>
            <a:r>
              <a:rPr lang="en-US" sz="1200" dirty="0" err="1">
                <a:latin typeface="Comic Sans MS" pitchFamily="66" charset="0"/>
              </a:rPr>
              <a:t>Lybbert</a:t>
            </a:r>
            <a:endParaRPr lang="en-US" sz="1200" dirty="0">
              <a:latin typeface="Comic Sans MS" pitchFamily="66" charset="0"/>
            </a:endParaRPr>
          </a:p>
        </p:txBody>
      </p:sp>
      <p:pic>
        <p:nvPicPr>
          <p:cNvPr id="20" name="Picture 19" descr="bryantandj604b.JPG"/>
          <p:cNvPicPr>
            <a:picLocks noChangeAspect="1"/>
          </p:cNvPicPr>
          <p:nvPr/>
        </p:nvPicPr>
        <p:blipFill>
          <a:blip r:embed="rId3" cstate="print"/>
          <a:stretch>
            <a:fillRect/>
          </a:stretch>
        </p:blipFill>
        <p:spPr>
          <a:xfrm>
            <a:off x="6443222" y="3904375"/>
            <a:ext cx="3251200" cy="2438400"/>
          </a:xfrm>
          <a:prstGeom prst="rect">
            <a:avLst/>
          </a:prstGeom>
        </p:spPr>
      </p:pic>
      <p:pic>
        <p:nvPicPr>
          <p:cNvPr id="7" name="Picture 6">
            <a:extLst>
              <a:ext uri="{FF2B5EF4-FFF2-40B4-BE49-F238E27FC236}">
                <a16:creationId xmlns:a16="http://schemas.microsoft.com/office/drawing/2014/main" id="{4B2B5D81-3EBF-4EA5-8DA6-2D5AF5684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99" y="451202"/>
            <a:ext cx="4267200" cy="2842274"/>
          </a:xfrm>
          <a:prstGeom prst="rect">
            <a:avLst/>
          </a:prstGeom>
        </p:spPr>
      </p:pic>
    </p:spTree>
    <p:extLst>
      <p:ext uri="{BB962C8B-B14F-4D97-AF65-F5344CB8AC3E}">
        <p14:creationId xmlns:p14="http://schemas.microsoft.com/office/powerpoint/2010/main" val="79187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31F60EC-F4EE-446F-BADF-80CF1C00C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304800" y="6255575"/>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289" y="6031468"/>
              <a:ext cx="1600200" cy="338554"/>
            </a:xfrm>
            <a:prstGeom prst="rect">
              <a:avLst/>
            </a:prstGeom>
            <a:noFill/>
          </p:spPr>
          <p:txBody>
            <a:bodyPr wrap="square" rtlCol="0">
              <a:spAutoFit/>
            </a:bodyPr>
            <a:lstStyle/>
            <a:p>
              <a:r>
                <a:rPr lang="en-US" sz="1600" dirty="0"/>
                <a:t>Moroni 8:12-14</a:t>
              </a:r>
            </a:p>
          </p:txBody>
        </p:sp>
      </p:grpSp>
      <p:grpSp>
        <p:nvGrpSpPr>
          <p:cNvPr id="5" name="Group 202"/>
          <p:cNvGrpSpPr/>
          <p:nvPr/>
        </p:nvGrpSpPr>
        <p:grpSpPr>
          <a:xfrm>
            <a:off x="335279" y="176003"/>
            <a:ext cx="2743200" cy="1868462"/>
            <a:chOff x="3200400" y="2133600"/>
            <a:chExt cx="2743200" cy="2382458"/>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2001458"/>
            </a:xfrm>
            <a:prstGeom prst="rect">
              <a:avLst/>
            </a:prstGeom>
            <a:noFill/>
          </p:spPr>
          <p:txBody>
            <a:bodyPr wrap="square" rtlCol="0">
              <a:spAutoFit/>
            </a:bodyPr>
            <a:lstStyle/>
            <a:p>
              <a:pPr algn="ctr"/>
              <a:r>
                <a:rPr lang="en-US" sz="2400" dirty="0">
                  <a:latin typeface="Comic Sans MS" pitchFamily="66" charset="0"/>
                </a:rPr>
                <a:t>Little Children are Alive in Christ</a:t>
              </a:r>
            </a:p>
          </p:txBody>
        </p:sp>
      </p:grpSp>
      <p:sp>
        <p:nvSpPr>
          <p:cNvPr id="124" name="TextBox 123"/>
          <p:cNvSpPr txBox="1"/>
          <p:nvPr/>
        </p:nvSpPr>
        <p:spPr>
          <a:xfrm>
            <a:off x="1905000" y="2667001"/>
            <a:ext cx="3962400" cy="3323987"/>
          </a:xfrm>
          <a:prstGeom prst="rect">
            <a:avLst/>
          </a:prstGeom>
          <a:noFill/>
        </p:spPr>
        <p:txBody>
          <a:bodyPr wrap="square" rtlCol="0">
            <a:spAutoFit/>
          </a:bodyPr>
          <a:lstStyle/>
          <a:p>
            <a:r>
              <a:rPr lang="en-US" dirty="0">
                <a:latin typeface="Comic Sans MS" pitchFamily="66" charset="0"/>
              </a:rPr>
              <a:t>“The doctrine of baptizing children, or sprinkling them, or they must welter in hell, is a doctrine not true, not supported in Holy Writ, and is not consistent with the character of God. All children are redeemed by the blood of Jesus Christ, and the moment that children leave this world, they are taken to the bosom of Abraham.”</a:t>
            </a:r>
          </a:p>
          <a:p>
            <a:r>
              <a:rPr lang="en-US" sz="1200" dirty="0">
                <a:latin typeface="Comic Sans MS" pitchFamily="66" charset="0"/>
              </a:rPr>
              <a:t>Joseph Smith</a:t>
            </a:r>
          </a:p>
        </p:txBody>
      </p:sp>
      <p:sp>
        <p:nvSpPr>
          <p:cNvPr id="18" name="TextBox 17"/>
          <p:cNvSpPr txBox="1"/>
          <p:nvPr/>
        </p:nvSpPr>
        <p:spPr>
          <a:xfrm>
            <a:off x="3413758" y="485297"/>
            <a:ext cx="4800600" cy="1477328"/>
          </a:xfrm>
          <a:prstGeom prst="rect">
            <a:avLst/>
          </a:prstGeom>
          <a:noFill/>
        </p:spPr>
        <p:txBody>
          <a:bodyPr wrap="square" rtlCol="0">
            <a:spAutoFit/>
          </a:bodyPr>
          <a:lstStyle/>
          <a:p>
            <a:r>
              <a:rPr lang="en-US" b="1" dirty="0"/>
              <a:t>“</a:t>
            </a:r>
            <a:r>
              <a:rPr lang="en-US" dirty="0"/>
              <a:t>But little children are alive in Christ, even from the foundation of the world; if not so, God is a partial God, and also a changeable God, and a respecter to persons; for how many little children have died without baptism”</a:t>
            </a:r>
            <a:endParaRPr lang="en-US" sz="1200" b="1" dirty="0"/>
          </a:p>
        </p:txBody>
      </p:sp>
      <p:sp>
        <p:nvSpPr>
          <p:cNvPr id="17" name="TextBox 16"/>
          <p:cNvSpPr txBox="1"/>
          <p:nvPr/>
        </p:nvSpPr>
        <p:spPr>
          <a:xfrm>
            <a:off x="6172200" y="4419601"/>
            <a:ext cx="4267200" cy="2215991"/>
          </a:xfrm>
          <a:prstGeom prst="rect">
            <a:avLst/>
          </a:prstGeom>
          <a:noFill/>
        </p:spPr>
        <p:txBody>
          <a:bodyPr wrap="square" rtlCol="0">
            <a:spAutoFit/>
          </a:bodyPr>
          <a:lstStyle/>
          <a:p>
            <a:r>
              <a:rPr lang="en-US" dirty="0">
                <a:latin typeface="Comic Sans MS" pitchFamily="66" charset="0"/>
              </a:rPr>
              <a:t>“Little children who die before the age of accountability are saved in the celestial kingdom…Serious thinking would tell us that if these children are saved, they are not subject to a later trial by the temptation and buffeting of Satan.” </a:t>
            </a:r>
          </a:p>
          <a:p>
            <a:r>
              <a:rPr lang="en-US" sz="1200" dirty="0">
                <a:latin typeface="Comic Sans MS" pitchFamily="66" charset="0"/>
              </a:rPr>
              <a:t>Joseph Fielding Smith</a:t>
            </a:r>
          </a:p>
        </p:txBody>
      </p:sp>
      <p:pic>
        <p:nvPicPr>
          <p:cNvPr id="20" name="Picture 19">
            <a:extLst>
              <a:ext uri="{FF2B5EF4-FFF2-40B4-BE49-F238E27FC236}">
                <a16:creationId xmlns:a16="http://schemas.microsoft.com/office/drawing/2014/main" id="{DB1599E3-00AF-421B-9D43-29946A1AE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4358" y="385295"/>
            <a:ext cx="2743200" cy="3771900"/>
          </a:xfrm>
          <a:prstGeom prst="rect">
            <a:avLst/>
          </a:prstGeom>
        </p:spPr>
      </p:pic>
    </p:spTree>
    <p:extLst>
      <p:ext uri="{BB962C8B-B14F-4D97-AF65-F5344CB8AC3E}">
        <p14:creationId xmlns:p14="http://schemas.microsoft.com/office/powerpoint/2010/main" val="174736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8"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27ACD4B-B081-4A84-9197-82060CF3E9C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6"/>
          <p:cNvGrpSpPr/>
          <p:nvPr/>
        </p:nvGrpSpPr>
        <p:grpSpPr>
          <a:xfrm>
            <a:off x="228600" y="6284699"/>
            <a:ext cx="2895600" cy="457200"/>
            <a:chOff x="0" y="5943600"/>
            <a:chExt cx="2667000" cy="457200"/>
          </a:xfrm>
        </p:grpSpPr>
        <p:grpSp>
          <p:nvGrpSpPr>
            <p:cNvPr id="3" name="Group 8"/>
            <p:cNvGrpSpPr/>
            <p:nvPr/>
          </p:nvGrpSpPr>
          <p:grpSpPr>
            <a:xfrm rot="10800000">
              <a:off x="0" y="5943600"/>
              <a:ext cx="2667000" cy="457200"/>
              <a:chOff x="1219200" y="3733800"/>
              <a:chExt cx="5250872" cy="838200"/>
            </a:xfrm>
          </p:grpSpPr>
          <p:sp>
            <p:nvSpPr>
              <p:cNvPr id="10" name="Rounded Rectangle 9"/>
              <p:cNvSpPr/>
              <p:nvPr/>
            </p:nvSpPr>
            <p:spPr>
              <a:xfrm>
                <a:off x="6089072" y="3733800"/>
                <a:ext cx="381000" cy="838200"/>
              </a:xfrm>
              <a:prstGeom prst="roundRect">
                <a:avLst>
                  <a:gd name="adj" fmla="val 311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6200000">
                <a:off x="1292927" y="3679866"/>
                <a:ext cx="794655" cy="942109"/>
              </a:xfrm>
              <a:prstGeom prst="triangle">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133600" y="3733800"/>
                <a:ext cx="4038600" cy="838200"/>
              </a:xfrm>
              <a:prstGeom prst="roundRect">
                <a:avLst>
                  <a:gd name="adj" fmla="val 9583"/>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3340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14600" y="3733800"/>
                <a:ext cx="381000" cy="838200"/>
              </a:xfrm>
              <a:prstGeom prst="roundRect">
                <a:avLst>
                  <a:gd name="adj" fmla="val 220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491289" y="6031468"/>
              <a:ext cx="1600200" cy="338554"/>
            </a:xfrm>
            <a:prstGeom prst="rect">
              <a:avLst/>
            </a:prstGeom>
            <a:noFill/>
          </p:spPr>
          <p:txBody>
            <a:bodyPr wrap="square" rtlCol="0">
              <a:spAutoFit/>
            </a:bodyPr>
            <a:lstStyle/>
            <a:p>
              <a:r>
                <a:rPr lang="en-US" sz="1600" dirty="0"/>
                <a:t>Moroni 8:15-20</a:t>
              </a:r>
            </a:p>
          </p:txBody>
        </p:sp>
      </p:grpSp>
      <p:grpSp>
        <p:nvGrpSpPr>
          <p:cNvPr id="5" name="Group 202"/>
          <p:cNvGrpSpPr/>
          <p:nvPr/>
        </p:nvGrpSpPr>
        <p:grpSpPr>
          <a:xfrm>
            <a:off x="381000" y="266312"/>
            <a:ext cx="2743200" cy="1792814"/>
            <a:chOff x="3200400" y="2133600"/>
            <a:chExt cx="2743200" cy="2286000"/>
          </a:xfrm>
        </p:grpSpPr>
        <p:sp>
          <p:nvSpPr>
            <p:cNvPr id="95" name="Vertical Scroll 94"/>
            <p:cNvSpPr/>
            <p:nvPr/>
          </p:nvSpPr>
          <p:spPr>
            <a:xfrm>
              <a:off x="3200400" y="2133600"/>
              <a:ext cx="2743200" cy="22860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505200" y="2514600"/>
              <a:ext cx="2133600" cy="1530528"/>
            </a:xfrm>
            <a:prstGeom prst="rect">
              <a:avLst/>
            </a:prstGeom>
            <a:noFill/>
          </p:spPr>
          <p:txBody>
            <a:bodyPr wrap="square" rtlCol="0">
              <a:spAutoFit/>
            </a:bodyPr>
            <a:lstStyle/>
            <a:p>
              <a:pPr algn="ctr"/>
              <a:r>
                <a:rPr lang="en-US" sz="2400" dirty="0">
                  <a:latin typeface="Comic Sans MS" pitchFamily="66" charset="0"/>
                </a:rPr>
                <a:t>Depriving Children of Blessings</a:t>
              </a:r>
            </a:p>
          </p:txBody>
        </p:sp>
      </p:grpSp>
      <p:sp>
        <p:nvSpPr>
          <p:cNvPr id="124" name="TextBox 123"/>
          <p:cNvSpPr txBox="1"/>
          <p:nvPr/>
        </p:nvSpPr>
        <p:spPr>
          <a:xfrm>
            <a:off x="1752600" y="2514600"/>
            <a:ext cx="4267200" cy="3046988"/>
          </a:xfrm>
          <a:prstGeom prst="rect">
            <a:avLst/>
          </a:prstGeom>
          <a:noFill/>
        </p:spPr>
        <p:txBody>
          <a:bodyPr wrap="square" rtlCol="0">
            <a:spAutoFit/>
          </a:bodyPr>
          <a:lstStyle/>
          <a:p>
            <a:r>
              <a:rPr lang="en-US" dirty="0">
                <a:solidFill>
                  <a:schemeClr val="bg1"/>
                </a:solidFill>
                <a:latin typeface="Comic Sans MS" pitchFamily="66" charset="0"/>
              </a:rPr>
              <a:t>The main purpose of mortal life…is to obtain tabernacles of flesh and bones, and then to be tried and proved through our deeds in the body. If an infant dies, it has obtained its body. The body does not grow in the grave, but the spirit returns to await the resurrection. Following the resurrection the infant will grow to the full stature of its spirit.”</a:t>
            </a:r>
          </a:p>
          <a:p>
            <a:r>
              <a:rPr lang="en-US" sz="1200" dirty="0">
                <a:solidFill>
                  <a:schemeClr val="bg1"/>
                </a:solidFill>
                <a:latin typeface="Comic Sans MS" pitchFamily="66" charset="0"/>
              </a:rPr>
              <a:t>Joseph Fielding Smith</a:t>
            </a:r>
          </a:p>
        </p:txBody>
      </p:sp>
      <p:sp>
        <p:nvSpPr>
          <p:cNvPr id="18" name="TextBox 17"/>
          <p:cNvSpPr txBox="1"/>
          <p:nvPr/>
        </p:nvSpPr>
        <p:spPr>
          <a:xfrm>
            <a:off x="5715000" y="304800"/>
            <a:ext cx="4267200" cy="1754326"/>
          </a:xfrm>
          <a:prstGeom prst="rect">
            <a:avLst/>
          </a:prstGeom>
          <a:noFill/>
        </p:spPr>
        <p:txBody>
          <a:bodyPr wrap="square" rtlCol="0">
            <a:spAutoFit/>
          </a:bodyPr>
          <a:lstStyle/>
          <a:p>
            <a:r>
              <a:rPr lang="en-US" dirty="0">
                <a:solidFill>
                  <a:schemeClr val="bg1"/>
                </a:solidFill>
                <a:latin typeface="Comic Sans MS" pitchFamily="66" charset="0"/>
              </a:rPr>
              <a:t>“It would be an injustice to little children who die in early life to deprive them of the opportunity to obtain all the blessings that are promised to adults who are faithful and true in this life.” </a:t>
            </a:r>
            <a:r>
              <a:rPr lang="en-US" sz="1200" dirty="0">
                <a:solidFill>
                  <a:schemeClr val="bg1"/>
                </a:solidFill>
                <a:latin typeface="Comic Sans MS" pitchFamily="66" charset="0"/>
              </a:rPr>
              <a:t>Joseph Fielding Smith</a:t>
            </a:r>
          </a:p>
        </p:txBody>
      </p:sp>
      <p:sp>
        <p:nvSpPr>
          <p:cNvPr id="17" name="TextBox 16"/>
          <p:cNvSpPr txBox="1"/>
          <p:nvPr/>
        </p:nvSpPr>
        <p:spPr>
          <a:xfrm>
            <a:off x="6248400" y="4267200"/>
            <a:ext cx="4267200" cy="2492990"/>
          </a:xfrm>
          <a:prstGeom prst="rect">
            <a:avLst/>
          </a:prstGeom>
          <a:noFill/>
        </p:spPr>
        <p:txBody>
          <a:bodyPr wrap="square" rtlCol="0">
            <a:spAutoFit/>
          </a:bodyPr>
          <a:lstStyle/>
          <a:p>
            <a:r>
              <a:rPr lang="en-US" dirty="0">
                <a:solidFill>
                  <a:schemeClr val="bg1"/>
                </a:solidFill>
                <a:latin typeface="Comic Sans MS" pitchFamily="66" charset="0"/>
              </a:rPr>
              <a:t>“…our beloved friends who are now deprived of their little ones have great cause for joy and rejoicing..such children are in the bosom of the Father. They will inherit their glory and their exaltation, and they will not be deprived of the blessings that belong to them.”</a:t>
            </a:r>
          </a:p>
          <a:p>
            <a:r>
              <a:rPr lang="en-US" sz="1200" dirty="0">
                <a:solidFill>
                  <a:schemeClr val="bg1"/>
                </a:solidFill>
                <a:latin typeface="Comic Sans MS" pitchFamily="66" charset="0"/>
              </a:rPr>
              <a:t>Joseph F. Smith</a:t>
            </a:r>
          </a:p>
        </p:txBody>
      </p:sp>
      <p:pic>
        <p:nvPicPr>
          <p:cNvPr id="19" name="Picture 2" descr="http://3.bp.blogspot.com/-No1dUDwWZEU/T_YMdm0Y2MI/AAAAAAAABGY/eaFOucAi-P4/s1600/child_casket.jpg"/>
          <p:cNvPicPr>
            <a:picLocks noChangeAspect="1" noChangeArrowheads="1"/>
          </p:cNvPicPr>
          <p:nvPr/>
        </p:nvPicPr>
        <p:blipFill>
          <a:blip r:embed="rId4" cstate="print"/>
          <a:srcRect l="7224" t="25041" r="30272"/>
          <a:stretch>
            <a:fillRect/>
          </a:stretch>
        </p:blipFill>
        <p:spPr bwMode="auto">
          <a:xfrm>
            <a:off x="6705601" y="2133600"/>
            <a:ext cx="2481885" cy="1981200"/>
          </a:xfrm>
          <a:prstGeom prst="rect">
            <a:avLst/>
          </a:prstGeom>
          <a:noFill/>
        </p:spPr>
      </p:pic>
    </p:spTree>
    <p:extLst>
      <p:ext uri="{BB962C8B-B14F-4D97-AF65-F5344CB8AC3E}">
        <p14:creationId xmlns:p14="http://schemas.microsoft.com/office/powerpoint/2010/main" val="344716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4"/>
                                        </p:tgtEl>
                                        <p:attrNameLst>
                                          <p:attrName>style.visibility</p:attrName>
                                        </p:attrNameLst>
                                      </p:cBhvr>
                                      <p:to>
                                        <p:strVal val="visible"/>
                                      </p:to>
                                    </p:se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8" grpId="0"/>
      <p:bldP spid="17"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3327</Words>
  <Application>Microsoft Office PowerPoint</Application>
  <PresentationFormat>Widescreen</PresentationFormat>
  <Paragraphs>107</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Comic Sans MS</vt:lpstr>
      <vt:lpstr>Helam Slab</vt:lpstr>
      <vt:lpstr>Arial</vt:lpstr>
      <vt:lpstr>Calibri</vt:lpstr>
      <vt:lpstr>DistrictThin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brad.blau@cox.net</dc:creator>
  <cp:lastModifiedBy>lynda blau</cp:lastModifiedBy>
  <cp:revision>9</cp:revision>
  <dcterms:created xsi:type="dcterms:W3CDTF">2017-12-19T17:08:40Z</dcterms:created>
  <dcterms:modified xsi:type="dcterms:W3CDTF">2020-06-11T15:48:12Z</dcterms:modified>
</cp:coreProperties>
</file>